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62" r:id="rId3"/>
    <p:sldId id="261" r:id="rId4"/>
    <p:sldId id="259" r:id="rId5"/>
    <p:sldId id="260" r:id="rId6"/>
    <p:sldId id="258" r:id="rId7"/>
    <p:sldId id="263" r:id="rId8"/>
    <p:sldId id="264" r:id="rId9"/>
    <p:sldId id="266" r:id="rId10"/>
    <p:sldId id="265" r:id="rId11"/>
    <p:sldId id="267" r:id="rId12"/>
    <p:sldId id="271" r:id="rId13"/>
    <p:sldId id="269" r:id="rId14"/>
    <p:sldId id="268" r:id="rId15"/>
    <p:sldId id="270" r:id="rId16"/>
    <p:sldId id="272" r:id="rId17"/>
    <p:sldId id="274" r:id="rId18"/>
    <p:sldId id="275" r:id="rId19"/>
    <p:sldId id="273" r:id="rId20"/>
    <p:sldId id="276" r:id="rId21"/>
    <p:sldId id="281" r:id="rId22"/>
    <p:sldId id="278" r:id="rId23"/>
    <p:sldId id="277" r:id="rId24"/>
    <p:sldId id="282" r:id="rId25"/>
    <p:sldId id="280" r:id="rId26"/>
    <p:sldId id="279" r:id="rId27"/>
    <p:sldId id="283" r:id="rId28"/>
    <p:sldId id="285" r:id="rId29"/>
    <p:sldId id="287" r:id="rId30"/>
    <p:sldId id="286" r:id="rId31"/>
    <p:sldId id="288" r:id="rId32"/>
    <p:sldId id="295" r:id="rId33"/>
    <p:sldId id="291" r:id="rId34"/>
    <p:sldId id="293" r:id="rId35"/>
    <p:sldId id="290" r:id="rId36"/>
    <p:sldId id="292" r:id="rId37"/>
    <p:sldId id="296" r:id="rId38"/>
    <p:sldId id="289" r:id="rId39"/>
    <p:sldId id="297" r:id="rId40"/>
    <p:sldId id="298" r:id="rId41"/>
    <p:sldId id="299" r:id="rId42"/>
  </p:sldIdLst>
  <p:sldSz cx="9144000" cy="6858000" type="screen4x3"/>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713"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4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5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6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6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6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6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7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7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7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7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8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8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8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8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6" name="Line 1"/>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7" name="Line 2"/>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2" name="Line 3"/>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3" name="Line 4"/>
          <p:cNvSpPr/>
          <p:nvPr/>
        </p:nvSpPr>
        <p:spPr>
          <a:xfrm>
            <a:off x="514080" y="3444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5"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2" name="Line 1"/>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3" name="Line 2"/>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4" name="Line 3"/>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5" name="Line 4"/>
          <p:cNvSpPr/>
          <p:nvPr/>
        </p:nvSpPr>
        <p:spPr>
          <a:xfrm>
            <a:off x="514080" y="534960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6"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47"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285840" y="6858000"/>
            <a:ext cx="8445240" cy="1206360"/>
          </a:xfrm>
          <a:prstGeom prst="rect">
            <a:avLst/>
          </a:prstGeom>
          <a:noFill/>
          <a:ln w="0">
            <a:noFill/>
          </a:ln>
        </p:spPr>
        <p:style>
          <a:lnRef idx="0">
            <a:scrgbClr r="0" g="0" b="0"/>
          </a:lnRef>
          <a:fillRef idx="0">
            <a:scrgbClr r="0" g="0" b="0"/>
          </a:fillRef>
          <a:effectRef idx="0">
            <a:scrgbClr r="0" g="0" b="0"/>
          </a:effectRef>
          <a:fontRef idx="minor"/>
        </p:style>
      </p:sp>
      <p:sp>
        <p:nvSpPr>
          <p:cNvPr id="249" name="CustomShape 2"/>
          <p:cNvSpPr/>
          <p:nvPr/>
        </p:nvSpPr>
        <p:spPr>
          <a:xfrm>
            <a:off x="285840" y="1643040"/>
            <a:ext cx="8673840" cy="117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it-IT" sz="7200" b="0" strike="noStrike" cap="all" spc="-1" dirty="0">
                <a:solidFill>
                  <a:srgbClr val="FBEEC9"/>
                </a:solidFill>
                <a:latin typeface="Franklin Gothic Medium"/>
                <a:ea typeface="DejaVu Sans"/>
              </a:rPr>
              <a:t>LO SFRUTTAMENTO DELLE RISORSE IDRICHE IN </a:t>
            </a:r>
            <a:r>
              <a:rPr lang="it-IT" sz="7200" b="0" strike="noStrike" cap="all" spc="-1" dirty="0" smtClean="0">
                <a:solidFill>
                  <a:srgbClr val="FBEEC9"/>
                </a:solidFill>
                <a:latin typeface="Franklin Gothic Medium"/>
                <a:ea typeface="DejaVu Sans"/>
              </a:rPr>
              <a:t>ITALIA</a:t>
            </a:r>
          </a:p>
          <a:p>
            <a:pPr algn="ctr">
              <a:lnSpc>
                <a:spcPct val="100000"/>
              </a:lnSpc>
            </a:pPr>
            <a:r>
              <a:rPr lang="it-IT" cap="all" spc="-1" dirty="0" smtClean="0">
                <a:solidFill>
                  <a:srgbClr val="FBEEC9"/>
                </a:solidFill>
                <a:latin typeface="Franklin Gothic Medium"/>
              </a:rPr>
              <a:t>archivio</a:t>
            </a:r>
            <a:endParaRPr lang="it-IT"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214200" y="2143080"/>
            <a:ext cx="8445240" cy="120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it-IT" sz="3200" b="1" strike="noStrike" cap="all" spc="-1">
                <a:solidFill>
                  <a:srgbClr val="4E3B30"/>
                </a:solidFill>
                <a:latin typeface="Times New Roman"/>
                <a:ea typeface="DejaVu Sans"/>
              </a:rPr>
              <a:t>     </a:t>
            </a:r>
            <a:endParaRPr lang="it-IT" sz="3200" b="0" strike="noStrike" spc="-1">
              <a:latin typeface="Arial"/>
            </a:endParaRPr>
          </a:p>
        </p:txBody>
      </p:sp>
      <p:sp>
        <p:nvSpPr>
          <p:cNvPr id="390" name="CustomShape 2"/>
          <p:cNvSpPr/>
          <p:nvPr/>
        </p:nvSpPr>
        <p:spPr>
          <a:xfrm>
            <a:off x="357120" y="2857320"/>
            <a:ext cx="8445240" cy="127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75000" lnSpcReduction="20000"/>
          </a:bodyPr>
          <a:lstStyle/>
          <a:p>
            <a:pPr algn="ctr">
              <a:lnSpc>
                <a:spcPct val="100000"/>
              </a:lnSpc>
              <a:spcBef>
                <a:spcPts val="1239"/>
              </a:spcBef>
              <a:tabLst>
                <a:tab pos="0" algn="l"/>
              </a:tabLst>
            </a:pPr>
            <a:r>
              <a:rPr lang="it-IT" sz="5100" b="1" strike="noStrike" spc="-1">
                <a:solidFill>
                  <a:srgbClr val="44342A"/>
                </a:solidFill>
                <a:latin typeface="Times New Roman"/>
                <a:ea typeface="DejaVu Sans"/>
              </a:rPr>
              <a:t> </a:t>
            </a:r>
            <a:r>
              <a:rPr lang="it-IT" sz="6200" b="1" strike="noStrike" spc="-1">
                <a:solidFill>
                  <a:srgbClr val="7C4B3A"/>
                </a:solidFill>
                <a:latin typeface="Times New Roman"/>
                <a:ea typeface="DejaVu Sans"/>
              </a:rPr>
              <a:t>IL TRATTAMENTO DELLE ACQUE REFLUE</a:t>
            </a:r>
            <a:endParaRPr lang="it-IT" sz="6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icture 2_1" descr="https://greenreport.it/wp-content/uploads/2021/10/fanghi-depurazione-acque-reflue-urbane-ref-ricerche-640x468.jpg"/>
          <p:cNvPicPr/>
          <p:nvPr/>
        </p:nvPicPr>
        <p:blipFill>
          <a:blip r:embed="rId2"/>
          <a:srcRect l="17428" t="12154" r="16796" b="10256"/>
          <a:stretch/>
        </p:blipFill>
        <p:spPr>
          <a:xfrm>
            <a:off x="180000" y="180000"/>
            <a:ext cx="4494960" cy="3749066"/>
          </a:xfrm>
          <a:prstGeom prst="rect">
            <a:avLst/>
          </a:prstGeom>
          <a:ln w="0">
            <a:solidFill>
              <a:srgbClr val="C00000"/>
            </a:solidFill>
          </a:ln>
        </p:spPr>
      </p:pic>
      <p:sp>
        <p:nvSpPr>
          <p:cNvPr id="415" name="CustomShape 1"/>
          <p:cNvSpPr/>
          <p:nvPr/>
        </p:nvSpPr>
        <p:spPr>
          <a:xfrm>
            <a:off x="3420000" y="720000"/>
            <a:ext cx="1254960" cy="88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it-IT" sz="1400" b="1" strike="noStrike" spc="-1">
                <a:solidFill>
                  <a:srgbClr val="000000"/>
                </a:solidFill>
                <a:latin typeface="Arial"/>
                <a:ea typeface="DejaVu Sans"/>
              </a:rPr>
              <a:t>Riutilizzo dei fanghi di depurazione in Italia 2019</a:t>
            </a:r>
            <a:endParaRPr lang="it-IT" sz="1400" b="0" strike="noStrike" spc="-1">
              <a:latin typeface="Arial"/>
            </a:endParaRPr>
          </a:p>
        </p:txBody>
      </p:sp>
      <p:pic>
        <p:nvPicPr>
          <p:cNvPr id="416" name="Immagine 415"/>
          <p:cNvPicPr/>
          <p:nvPr/>
        </p:nvPicPr>
        <p:blipFill>
          <a:blip r:embed="rId3" cstate="print"/>
          <a:srcRect r="19679" b="3854"/>
          <a:stretch/>
        </p:blipFill>
        <p:spPr>
          <a:xfrm>
            <a:off x="4929190" y="214290"/>
            <a:ext cx="4061880" cy="3929090"/>
          </a:xfrm>
          <a:prstGeom prst="rect">
            <a:avLst/>
          </a:prstGeom>
          <a:ln w="0">
            <a:solidFill>
              <a:srgbClr val="BF0041"/>
            </a:solidFill>
          </a:ln>
        </p:spPr>
      </p:pic>
      <p:sp>
        <p:nvSpPr>
          <p:cNvPr id="417" name="CustomShape 2"/>
          <p:cNvSpPr/>
          <p:nvPr/>
        </p:nvSpPr>
        <p:spPr>
          <a:xfrm>
            <a:off x="7525440" y="239040"/>
            <a:ext cx="1541880" cy="87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it-IT" sz="1400" b="1" strike="noStrike" spc="-1">
                <a:solidFill>
                  <a:srgbClr val="000000"/>
                </a:solidFill>
                <a:latin typeface="Arial"/>
                <a:ea typeface="DejaVu Sans"/>
              </a:rPr>
              <a:t>Riutilizzo dei fanghi di depurazione in EU 2014</a:t>
            </a:r>
            <a:endParaRPr lang="it-IT"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Immagine 408"/>
          <p:cNvPicPr/>
          <p:nvPr/>
        </p:nvPicPr>
        <p:blipFill>
          <a:blip r:embed="rId2"/>
          <a:stretch/>
        </p:blipFill>
        <p:spPr>
          <a:xfrm>
            <a:off x="180000" y="269640"/>
            <a:ext cx="8796240" cy="6204960"/>
          </a:xfrm>
          <a:prstGeom prst="rect">
            <a:avLst/>
          </a:prstGeom>
          <a:ln w="0">
            <a:solidFill>
              <a:srgbClr val="BF0041"/>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Picture 2_0" descr="file:///F:/CIMG0286.JPG"/>
          <p:cNvPicPr/>
          <p:nvPr/>
        </p:nvPicPr>
        <p:blipFill>
          <a:blip r:embed="rId2" cstate="print"/>
          <a:srcRect l="10233" t="32245" r="4203" b="24666"/>
          <a:stretch/>
        </p:blipFill>
        <p:spPr>
          <a:xfrm>
            <a:off x="285840" y="1440000"/>
            <a:ext cx="8436960" cy="2824200"/>
          </a:xfrm>
          <a:prstGeom prst="rect">
            <a:avLst/>
          </a:prstGeom>
          <a:ln w="0">
            <a:solidFill>
              <a:srgbClr val="C00000"/>
            </a:solidFill>
          </a:ln>
        </p:spPr>
      </p:pic>
      <p:pic>
        <p:nvPicPr>
          <p:cNvPr id="406" name="Picture 2_2" descr="file:///F:/CIMG0286.JPG"/>
          <p:cNvPicPr/>
          <p:nvPr/>
        </p:nvPicPr>
        <p:blipFill>
          <a:blip r:embed="rId3" cstate="print"/>
          <a:srcRect l="10233" t="10542" r="4203" b="80780"/>
          <a:stretch/>
        </p:blipFill>
        <p:spPr>
          <a:xfrm>
            <a:off x="285840" y="4295160"/>
            <a:ext cx="8436960" cy="55872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2285984" y="714356"/>
            <a:ext cx="4999680" cy="5359680"/>
          </a:xfrm>
          <a:prstGeom prst="rect">
            <a:avLst/>
          </a:prstGeom>
          <a:blipFill rotWithShape="0">
            <a:blip r:embed="rId2"/>
            <a:stretch/>
          </a:blipFill>
          <a:ln w="9525">
            <a:solidFill>
              <a:srgbClr val="C00000"/>
            </a:solidFill>
            <a:miter/>
          </a:ln>
        </p:spPr>
        <p:style>
          <a:lnRef idx="0">
            <a:scrgbClr r="0" g="0" b="0"/>
          </a:lnRef>
          <a:fillRef idx="0">
            <a:scrgbClr r="0" g="0" b="0"/>
          </a:fillRef>
          <a:effectRef idx="0">
            <a:scrgbClr r="0" g="0" b="0"/>
          </a:effectRef>
          <a:fontRef idx="minor"/>
        </p:style>
      </p:sp>
      <p:sp>
        <p:nvSpPr>
          <p:cNvPr id="411" name="CustomShape 2"/>
          <p:cNvSpPr/>
          <p:nvPr/>
        </p:nvSpPr>
        <p:spPr>
          <a:xfrm>
            <a:off x="5143504" y="857232"/>
            <a:ext cx="2067120" cy="67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it-IT" sz="1400" b="0" strike="noStrike" spc="-1" dirty="0">
                <a:solidFill>
                  <a:srgbClr val="000000"/>
                </a:solidFill>
                <a:latin typeface="Times New Roman"/>
                <a:ea typeface="DejaVu Sans"/>
              </a:rPr>
              <a:t>Comuni privi di servizio</a:t>
            </a:r>
            <a:endParaRPr lang="it-IT" sz="1400" b="0" strike="noStrike" spc="-1" dirty="0">
              <a:latin typeface="Arial"/>
            </a:endParaRPr>
          </a:p>
          <a:p>
            <a:pPr>
              <a:lnSpc>
                <a:spcPct val="100000"/>
              </a:lnSpc>
            </a:pPr>
            <a:r>
              <a:rPr lang="it-IT" sz="1400" b="0" strike="noStrike" spc="-1" dirty="0">
                <a:solidFill>
                  <a:srgbClr val="000000"/>
                </a:solidFill>
                <a:latin typeface="Times New Roman"/>
                <a:ea typeface="DejaVu Sans"/>
              </a:rPr>
              <a:t>pubblico di depurazione.</a:t>
            </a:r>
            <a:endParaRPr lang="it-IT" sz="1400" b="0" strike="noStrike" spc="-1" dirty="0">
              <a:latin typeface="Arial"/>
            </a:endParaRPr>
          </a:p>
          <a:p>
            <a:pPr>
              <a:lnSpc>
                <a:spcPct val="100000"/>
              </a:lnSpc>
            </a:pPr>
            <a:r>
              <a:rPr lang="it-IT" sz="1400" b="0" strike="noStrike" spc="-1" dirty="0">
                <a:solidFill>
                  <a:srgbClr val="000000"/>
                </a:solidFill>
                <a:latin typeface="Times New Roman"/>
                <a:ea typeface="DejaVu Sans"/>
              </a:rPr>
              <a:t>Anno 2015</a:t>
            </a:r>
            <a:endParaRPr lang="it-IT" sz="14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ustomShape 1"/>
          <p:cNvSpPr/>
          <p:nvPr/>
        </p:nvSpPr>
        <p:spPr>
          <a:xfrm>
            <a:off x="428760" y="2500200"/>
            <a:ext cx="8445240" cy="1130040"/>
          </a:xfrm>
          <a:prstGeom prst="rect">
            <a:avLst/>
          </a:prstGeom>
          <a:gradFill rotWithShape="0">
            <a:gsLst>
              <a:gs pos="0">
                <a:srgbClr val="FFE7D6"/>
              </a:gs>
              <a:gs pos="100000">
                <a:srgbClr val="FFBD83"/>
              </a:gs>
            </a:gsLst>
            <a:lin ang="5400000"/>
          </a:gradFill>
          <a:ln>
            <a:solidFill>
              <a:srgbClr val="F0A22E"/>
            </a:solidFill>
            <a:round/>
          </a:ln>
          <a:effectLst>
            <a:outerShdw blurRad="76200" dist="50760" dir="5400000" rotWithShape="0">
              <a:srgbClr val="4E3B30">
                <a:alpha val="60000"/>
              </a:srgbClr>
            </a:outerShdw>
          </a:effectLst>
        </p:spPr>
        <p:style>
          <a:lnRef idx="1">
            <a:schemeClr val="accent1"/>
          </a:lnRef>
          <a:fillRef idx="2">
            <a:schemeClr val="accent1"/>
          </a:fillRef>
          <a:effectRef idx="1">
            <a:schemeClr val="accent1"/>
          </a:effectRef>
          <a:fontRef idx="minor"/>
        </p:style>
        <p:txBody>
          <a:bodyPr lIns="90000" tIns="45000" rIns="90000" bIns="45000">
            <a:normAutofit/>
          </a:bodyPr>
          <a:lstStyle/>
          <a:p>
            <a:pPr algn="ctr">
              <a:lnSpc>
                <a:spcPct val="100000"/>
              </a:lnSpc>
              <a:tabLst>
                <a:tab pos="0" algn="l"/>
              </a:tabLst>
            </a:pPr>
            <a:r>
              <a:rPr lang="it-IT" sz="4400" b="0" strike="noStrike" cap="all" spc="-1">
                <a:solidFill>
                  <a:srgbClr val="000000"/>
                </a:solidFill>
                <a:latin typeface="Times New Roman"/>
                <a:ea typeface="DejaVu Sans"/>
              </a:rPr>
              <a:t>LE ACQUE SOTTERRANEE</a:t>
            </a:r>
            <a:endParaRPr lang="it-IT" sz="4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Picture 2" descr="C:\Users\utente\Documents\SITO\DA INSERIRE\GEOGRAFIA\CLASSE 1°\1-L'EUROPA FISICA\5- I FIUMI\4-L'inquinamento delle acque\6.jpg"/>
          <p:cNvPicPr/>
          <p:nvPr/>
        </p:nvPicPr>
        <p:blipFill>
          <a:blip r:embed="rId2"/>
          <a:stretch/>
        </p:blipFill>
        <p:spPr>
          <a:xfrm>
            <a:off x="540000" y="214200"/>
            <a:ext cx="8232120" cy="4906080"/>
          </a:xfrm>
          <a:prstGeom prst="rect">
            <a:avLst/>
          </a:prstGeom>
          <a:ln w="0">
            <a:solidFill>
              <a:srgbClr val="C00000"/>
            </a:solidFill>
          </a:ln>
        </p:spPr>
      </p:pic>
      <p:sp>
        <p:nvSpPr>
          <p:cNvPr id="435" name="CustomShape 1"/>
          <p:cNvSpPr/>
          <p:nvPr/>
        </p:nvSpPr>
        <p:spPr>
          <a:xfrm>
            <a:off x="540000" y="5400000"/>
            <a:ext cx="8095680" cy="1155240"/>
          </a:xfrm>
          <a:prstGeom prst="rect">
            <a:avLst/>
          </a:prstGeom>
          <a:gradFill rotWithShape="0">
            <a:gsLst>
              <a:gs pos="0">
                <a:srgbClr val="BDF297"/>
              </a:gs>
              <a:gs pos="100000">
                <a:srgbClr val="D5F5C0"/>
              </a:gs>
            </a:gsLst>
            <a:lin ang="2700000"/>
          </a:gradFill>
          <a:ln w="19050">
            <a:solidFill>
              <a:srgbClr val="C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400" b="0" strike="noStrike" spc="-1">
                <a:solidFill>
                  <a:srgbClr val="000000"/>
                </a:solidFill>
                <a:latin typeface="Franklin Gothic Book"/>
                <a:ea typeface="DejaVu Sans"/>
              </a:rPr>
              <a:t>Nel disegno, che riproduce lo spaccato di una zona collinare, sono ben evidenti le falde freatiche, una delle quali affiora in superficie dando vita a una sorgente spontanea (1). Ma gli uomini, fin dai tempi più antichi, hanno saputo prelevare acqua anche dalle falde non affioranti, scavando nel terreno pozzi, talora profondi (2). Solo in tempi recenti sono stati costruiti pozzi artesiani (3) attraverso i quali l’acqua, compressa tra due strati impermeabili, sale spontaneamente in superficie.</a:t>
            </a:r>
            <a:endParaRPr lang="it-IT"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Picture 2_3" descr="http://www.cosepercrescere.it/wp-content/uploads/2013/09/potabilizzazione.jpg"/>
          <p:cNvPicPr/>
          <p:nvPr/>
        </p:nvPicPr>
        <p:blipFill>
          <a:blip r:embed="rId2"/>
          <a:stretch/>
        </p:blipFill>
        <p:spPr>
          <a:xfrm>
            <a:off x="1440000" y="605880"/>
            <a:ext cx="6419520" cy="532980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 name="Picture 2_4" descr="https://www.sukasifi.org/editorial_images/205/immagine3.png"/>
          <p:cNvPicPr/>
          <p:nvPr/>
        </p:nvPicPr>
        <p:blipFill>
          <a:blip r:embed="rId2"/>
          <a:stretch/>
        </p:blipFill>
        <p:spPr>
          <a:xfrm>
            <a:off x="900000" y="900000"/>
            <a:ext cx="7267680" cy="449604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214200" y="2143080"/>
            <a:ext cx="8445240" cy="120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it-IT" sz="3200" b="1" strike="noStrike" cap="all" spc="-1">
                <a:solidFill>
                  <a:srgbClr val="4E3B30"/>
                </a:solidFill>
                <a:latin typeface="Times New Roman"/>
                <a:ea typeface="DejaVu Sans"/>
              </a:rPr>
              <a:t>     </a:t>
            </a:r>
            <a:endParaRPr lang="it-IT" sz="3200" b="0" strike="noStrike" spc="-1">
              <a:latin typeface="Arial"/>
            </a:endParaRPr>
          </a:p>
        </p:txBody>
      </p:sp>
      <p:sp>
        <p:nvSpPr>
          <p:cNvPr id="440" name="CustomShape 2"/>
          <p:cNvSpPr/>
          <p:nvPr/>
        </p:nvSpPr>
        <p:spPr>
          <a:xfrm>
            <a:off x="357120" y="2857320"/>
            <a:ext cx="8445240" cy="77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91000" lnSpcReduction="10000"/>
          </a:bodyPr>
          <a:lstStyle/>
          <a:p>
            <a:pPr algn="ctr">
              <a:lnSpc>
                <a:spcPct val="100000"/>
              </a:lnSpc>
              <a:spcBef>
                <a:spcPts val="1020"/>
              </a:spcBef>
              <a:tabLst>
                <a:tab pos="0" algn="l"/>
              </a:tabLst>
            </a:pPr>
            <a:r>
              <a:rPr lang="it-IT" sz="5100" b="1" strike="noStrike" spc="-1">
                <a:solidFill>
                  <a:srgbClr val="7C4B3A"/>
                </a:solidFill>
                <a:latin typeface="Times New Roman"/>
                <a:ea typeface="DejaVu Sans"/>
              </a:rPr>
              <a:t>CONSUMI E PERDITE</a:t>
            </a:r>
            <a:endParaRPr lang="it-IT" sz="51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214200" y="2143080"/>
            <a:ext cx="8445240" cy="120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it-IT" sz="3200" b="1" strike="noStrike" cap="all" spc="-1">
                <a:solidFill>
                  <a:srgbClr val="4E3B30"/>
                </a:solidFill>
                <a:latin typeface="Times New Roman"/>
                <a:ea typeface="DejaVu Sans"/>
              </a:rPr>
              <a:t>     </a:t>
            </a:r>
            <a:endParaRPr lang="it-IT" sz="3200" b="0" strike="noStrike" spc="-1">
              <a:latin typeface="Arial"/>
            </a:endParaRPr>
          </a:p>
        </p:txBody>
      </p:sp>
      <p:sp>
        <p:nvSpPr>
          <p:cNvPr id="280" name="CustomShape 2"/>
          <p:cNvSpPr/>
          <p:nvPr/>
        </p:nvSpPr>
        <p:spPr>
          <a:xfrm>
            <a:off x="357120" y="2428920"/>
            <a:ext cx="8445240" cy="191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90000" lnSpcReduction="20000"/>
          </a:bodyPr>
          <a:lstStyle/>
          <a:p>
            <a:pPr algn="ctr">
              <a:lnSpc>
                <a:spcPct val="100000"/>
              </a:lnSpc>
              <a:spcBef>
                <a:spcPts val="1040"/>
              </a:spcBef>
              <a:tabLst>
                <a:tab pos="0" algn="l"/>
              </a:tabLst>
            </a:pPr>
            <a:r>
              <a:rPr lang="it-IT" sz="5100" b="1" strike="noStrike" spc="-1">
                <a:solidFill>
                  <a:srgbClr val="44342A"/>
                </a:solidFill>
                <a:latin typeface="Times New Roman"/>
                <a:ea typeface="DejaVu Sans"/>
              </a:rPr>
              <a:t>   </a:t>
            </a:r>
            <a:r>
              <a:rPr lang="it-IT" sz="5200" b="1" strike="noStrike" spc="-1">
                <a:solidFill>
                  <a:srgbClr val="7C4B3A"/>
                </a:solidFill>
                <a:latin typeface="Times New Roman"/>
                <a:ea typeface="DejaVu Sans"/>
              </a:rPr>
              <a:t>LE CONSEGUENZE DELLA “SISTEMAZIONE IDRAULICA” DEI FIUMI</a:t>
            </a:r>
            <a:endParaRPr lang="it-IT" sz="5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462" name="CustomShape 2"/>
          <p:cNvSpPr/>
          <p:nvPr/>
        </p:nvSpPr>
        <p:spPr>
          <a:xfrm>
            <a:off x="155520" y="-2468520"/>
            <a:ext cx="18275040" cy="5140080"/>
          </a:xfrm>
          <a:prstGeom prst="rect">
            <a:avLst/>
          </a:prstGeom>
          <a:noFill/>
          <a:ln w="0">
            <a:noFill/>
          </a:ln>
        </p:spPr>
        <p:style>
          <a:lnRef idx="0">
            <a:scrgbClr r="0" g="0" b="0"/>
          </a:lnRef>
          <a:fillRef idx="0">
            <a:scrgbClr r="0" g="0" b="0"/>
          </a:fillRef>
          <a:effectRef idx="0">
            <a:scrgbClr r="0" g="0" b="0"/>
          </a:effectRef>
          <a:fontRef idx="minor"/>
        </p:style>
      </p:sp>
      <p:pic>
        <p:nvPicPr>
          <p:cNvPr id="463" name="Picture 5" descr="C:\Users\utente\Documents\SITO\DA INSERIRE\GEOGRAFIA\CLASSE 1°\1-L'EUROPA FISICA\5- I FIUMI\USO DELL'ACQUA\PERDITA\download.jpg"/>
          <p:cNvPicPr/>
          <p:nvPr/>
        </p:nvPicPr>
        <p:blipFill>
          <a:blip r:embed="rId2"/>
          <a:stretch/>
        </p:blipFill>
        <p:spPr>
          <a:xfrm>
            <a:off x="693000" y="360000"/>
            <a:ext cx="7942680" cy="222984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CustomShape 1"/>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453" name="CustomShape 2"/>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pic>
        <p:nvPicPr>
          <p:cNvPr id="454" name="Picture 5_2" descr="C:\Users\utente\Documents\SITO\DA INSERIRE\GEOGRAFIA\CLASSE 1°\1-L'EUROPA FISICA\5- I FIUMI\USO DELL'ACQUA\PERDITA\download.jpg"/>
          <p:cNvPicPr/>
          <p:nvPr/>
        </p:nvPicPr>
        <p:blipFill>
          <a:blip r:embed="rId2"/>
          <a:srcRect t="14078"/>
          <a:stretch/>
        </p:blipFill>
        <p:spPr>
          <a:xfrm>
            <a:off x="540000" y="571680"/>
            <a:ext cx="8134560" cy="392436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CustomShape 1"/>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pic>
        <p:nvPicPr>
          <p:cNvPr id="446" name="Picture 3" descr="C:\Users\utente\Documents\SITO\DA INSERIRE\GEOGRAFIA\CLASSE 1°\1-L'EUROPA FISICA\5- I FIUMI\USO DELL'ACQUA\RISPARMIO\Utilizzo dell’acqua _ Bio Edilizia news_files\15325403_1375383915805747_6393999775881116918_o.jpg"/>
          <p:cNvPicPr/>
          <p:nvPr/>
        </p:nvPicPr>
        <p:blipFill>
          <a:blip r:embed="rId2"/>
          <a:srcRect l="1711" t="11809" r="3221" b="6506"/>
          <a:stretch/>
        </p:blipFill>
        <p:spPr>
          <a:xfrm>
            <a:off x="1000080" y="1080000"/>
            <a:ext cx="7098120" cy="433260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466" name="CustomShape 2"/>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467" name="CustomShape 3"/>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pic>
        <p:nvPicPr>
          <p:cNvPr id="468" name="Picture 8" descr="C:\Users\utente\Documents\SITO\DA INSERIRE\GEOGRAFIA\CLASSE 1°\1-L'EUROPA FISICA\5- I FIUMI\USO DELL'ACQUA\PERDITA\download.jpg"/>
          <p:cNvPicPr/>
          <p:nvPr/>
        </p:nvPicPr>
        <p:blipFill>
          <a:blip r:embed="rId2"/>
          <a:srcRect t="7516" r="14625" b="17342"/>
          <a:stretch/>
        </p:blipFill>
        <p:spPr>
          <a:xfrm>
            <a:off x="1243800" y="486720"/>
            <a:ext cx="6405120" cy="345564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CustomShape 2"/>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pic>
        <p:nvPicPr>
          <p:cNvPr id="460" name="Picture 3" descr="C:\Users\utente\Documents\SITO\DA INSERIRE\GEOGRAFIA\CLASSE 1°\1-L'EUROPA FISICA\5- I FIUMI\USO DELL'ACQUA\PERDITA\04 eta rete_desktop.png"/>
          <p:cNvPicPr/>
          <p:nvPr/>
        </p:nvPicPr>
        <p:blipFill>
          <a:blip r:embed="rId2"/>
          <a:stretch/>
        </p:blipFill>
        <p:spPr>
          <a:xfrm>
            <a:off x="1071360" y="3071880"/>
            <a:ext cx="6922800" cy="321480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Picture 2" descr="Nessuna descrizione della foto disponibile."/>
          <p:cNvPicPr/>
          <p:nvPr/>
        </p:nvPicPr>
        <p:blipFill>
          <a:blip r:embed="rId2"/>
          <a:stretch/>
        </p:blipFill>
        <p:spPr>
          <a:xfrm>
            <a:off x="285840" y="357120"/>
            <a:ext cx="6159240" cy="615924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471" name="CustomShape 2"/>
          <p:cNvSpPr/>
          <p:nvPr/>
        </p:nvSpPr>
        <p:spPr>
          <a:xfrm>
            <a:off x="155520" y="-4365720"/>
            <a:ext cx="12112200" cy="9083520"/>
          </a:xfrm>
          <a:prstGeom prst="rect">
            <a:avLst/>
          </a:prstGeom>
          <a:noFill/>
          <a:ln w="0">
            <a:noFill/>
          </a:ln>
        </p:spPr>
        <p:style>
          <a:lnRef idx="0">
            <a:scrgbClr r="0" g="0" b="0"/>
          </a:lnRef>
          <a:fillRef idx="0">
            <a:scrgbClr r="0" g="0" b="0"/>
          </a:fillRef>
          <a:effectRef idx="0">
            <a:scrgbClr r="0" g="0" b="0"/>
          </a:effectRef>
          <a:fontRef idx="minor"/>
        </p:style>
      </p:sp>
      <p:pic>
        <p:nvPicPr>
          <p:cNvPr id="472" name="Picture 5_1" descr="C:\Users\utente\Documents\SITO\DA INSERIRE\GEOGRAFIA\CLASSE 1°\1-L'EUROPA FISICA\5- I FIUMI\USO DELL'ACQUA\PERDITA\IMG20230510133736.jpg"/>
          <p:cNvPicPr/>
          <p:nvPr/>
        </p:nvPicPr>
        <p:blipFill>
          <a:blip r:embed="rId2"/>
          <a:srcRect l="22506" t="34062" r="25797" b="23766"/>
          <a:stretch/>
        </p:blipFill>
        <p:spPr>
          <a:xfrm>
            <a:off x="1260000" y="285840"/>
            <a:ext cx="6302880" cy="384984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214200" y="2143080"/>
            <a:ext cx="8445240" cy="120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it-IT" sz="3200" b="1" strike="noStrike" cap="all" spc="-1">
                <a:solidFill>
                  <a:srgbClr val="4E3B30"/>
                </a:solidFill>
                <a:latin typeface="Times New Roman"/>
                <a:ea typeface="DejaVu Sans"/>
              </a:rPr>
              <a:t>     </a:t>
            </a:r>
            <a:endParaRPr lang="it-IT" sz="3200" b="0" strike="noStrike" spc="-1">
              <a:latin typeface="Arial"/>
            </a:endParaRPr>
          </a:p>
        </p:txBody>
      </p:sp>
      <p:sp>
        <p:nvSpPr>
          <p:cNvPr id="477" name="CustomShape 2"/>
          <p:cNvSpPr/>
          <p:nvPr/>
        </p:nvSpPr>
        <p:spPr>
          <a:xfrm>
            <a:off x="357120" y="2857320"/>
            <a:ext cx="8445240" cy="77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spcBef>
                <a:spcPts val="961"/>
              </a:spcBef>
              <a:tabLst>
                <a:tab pos="0" algn="l"/>
              </a:tabLst>
            </a:pPr>
            <a:r>
              <a:rPr lang="it-IT" sz="4800" b="1" strike="noStrike" spc="-1">
                <a:solidFill>
                  <a:srgbClr val="7C4B3A"/>
                </a:solidFill>
                <a:latin typeface="Times New Roman"/>
                <a:ea typeface="DejaVu Sans"/>
              </a:rPr>
              <a:t>LA DIMINUZIONE DELLE RISORSE IDRICHE</a:t>
            </a:r>
            <a:endParaRPr lang="it-IT" sz="4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CustomShape 1"/>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485" name="CustomShape 2"/>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486" name="CustomShape 3"/>
          <p:cNvSpPr/>
          <p:nvPr/>
        </p:nvSpPr>
        <p:spPr>
          <a:xfrm>
            <a:off x="155520" y="-4365720"/>
            <a:ext cx="12112200" cy="9083520"/>
          </a:xfrm>
          <a:prstGeom prst="rect">
            <a:avLst/>
          </a:prstGeom>
          <a:noFill/>
          <a:ln w="0">
            <a:noFill/>
          </a:ln>
        </p:spPr>
        <p:style>
          <a:lnRef idx="0">
            <a:scrgbClr r="0" g="0" b="0"/>
          </a:lnRef>
          <a:fillRef idx="0">
            <a:scrgbClr r="0" g="0" b="0"/>
          </a:fillRef>
          <a:effectRef idx="0">
            <a:scrgbClr r="0" g="0" b="0"/>
          </a:effectRef>
          <a:fontRef idx="minor"/>
        </p:style>
      </p:sp>
      <p:pic>
        <p:nvPicPr>
          <p:cNvPr id="487" name="Picture 7" descr="C:\Users\utente\Documents\SITO\DA INSERIRE\GEOGRAFIA\CLASSE 1°\1-L'EUROPA FISICA\5- I FIUMI\USO DELL'ACQUA\SICCITA'\IMG20230520112711.jpg"/>
          <p:cNvPicPr/>
          <p:nvPr/>
        </p:nvPicPr>
        <p:blipFill>
          <a:blip r:embed="rId2"/>
          <a:srcRect l="10543" t="13972" r="15536" b="19899"/>
          <a:stretch/>
        </p:blipFill>
        <p:spPr>
          <a:xfrm>
            <a:off x="450720" y="150840"/>
            <a:ext cx="8285400" cy="5555160"/>
          </a:xfrm>
          <a:prstGeom prst="rect">
            <a:avLst/>
          </a:prstGeom>
          <a:ln w="0">
            <a:solidFill>
              <a:srgbClr val="C00000"/>
            </a:solidFill>
          </a:ln>
        </p:spPr>
      </p:pic>
      <p:sp>
        <p:nvSpPr>
          <p:cNvPr id="488" name="CustomShape 4"/>
          <p:cNvSpPr/>
          <p:nvPr/>
        </p:nvSpPr>
        <p:spPr>
          <a:xfrm>
            <a:off x="462960" y="5940000"/>
            <a:ext cx="8173800" cy="515880"/>
          </a:xfrm>
          <a:prstGeom prst="rect">
            <a:avLst/>
          </a:prstGeom>
          <a:solidFill>
            <a:schemeClr val="accent2">
              <a:lumMod val="20000"/>
              <a:lumOff val="80000"/>
            </a:schemeClr>
          </a:solidFill>
          <a:ln w="19050">
            <a:solidFill>
              <a:srgbClr val="C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400" b="0" strike="noStrike" spc="-1">
                <a:solidFill>
                  <a:srgbClr val="000000"/>
                </a:solidFill>
                <a:latin typeface="Franklin Gothic Book"/>
                <a:ea typeface="DejaVu Sans"/>
              </a:rPr>
              <a:t>Negli ultimi 30 anni (1991-2020) la disponibilità di acqua si è ridotta in Italia del 19% rispetto al  trentennio 1921-1950.</a:t>
            </a:r>
            <a:endParaRPr lang="it-IT"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 name="Picture 2_6"/>
          <p:cNvPicPr/>
          <p:nvPr/>
        </p:nvPicPr>
        <p:blipFill>
          <a:blip r:embed="rId2"/>
          <a:srcRect l="1741" t="1069" r="5249" b="9655"/>
          <a:stretch/>
        </p:blipFill>
        <p:spPr>
          <a:xfrm>
            <a:off x="642960" y="285840"/>
            <a:ext cx="8009640" cy="5966280"/>
          </a:xfrm>
          <a:prstGeom prst="rect">
            <a:avLst/>
          </a:prstGeom>
          <a:ln w="9525">
            <a:solidFill>
              <a:srgbClr val="C00000"/>
            </a:solidFill>
            <a:miter/>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3143240" y="285728"/>
            <a:ext cx="3416040" cy="5907856"/>
          </a:xfrm>
          <a:prstGeom prst="rect">
            <a:avLst/>
          </a:prstGeom>
          <a:solidFill>
            <a:schemeClr val="accent2">
              <a:lumMod val="20000"/>
              <a:lumOff val="80000"/>
            </a:schemeClr>
          </a:solidFill>
          <a:ln w="19050">
            <a:solidFill>
              <a:srgbClr val="C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400" b="0" strike="noStrike" spc="-1" dirty="0">
                <a:solidFill>
                  <a:srgbClr val="000000"/>
                </a:solidFill>
                <a:latin typeface="Franklin Gothic Book"/>
                <a:ea typeface="DejaVu Sans"/>
              </a:rPr>
              <a:t>L’immagine illustra bene come arrivano, prevedibilissime, le ‘emergenze alluvioni’: costruendo strade, case e fabbriche troppo vicino ai fiumi.</a:t>
            </a:r>
            <a:endParaRPr lang="it-IT" sz="1400" b="0" strike="noStrike" spc="-1" dirty="0">
              <a:latin typeface="Arial"/>
            </a:endParaRPr>
          </a:p>
          <a:p>
            <a:pPr algn="just">
              <a:lnSpc>
                <a:spcPct val="100000"/>
              </a:lnSpc>
            </a:pPr>
            <a:r>
              <a:rPr lang="it-IT" sz="1400" b="0" strike="noStrike" spc="-1" dirty="0">
                <a:solidFill>
                  <a:srgbClr val="000000"/>
                </a:solidFill>
                <a:latin typeface="Franklin Gothic Book"/>
                <a:ea typeface="DejaVu Sans"/>
              </a:rPr>
              <a:t>La portata dei fiumi, soprattutto in Italia, soprattutto in epoca di cambiamento climatico e precipitazioni eccezionali sempre più frequenti, è molto variabile.</a:t>
            </a:r>
            <a:endParaRPr lang="it-IT" sz="1400" b="0" strike="noStrike" spc="-1" dirty="0">
              <a:latin typeface="Arial"/>
            </a:endParaRPr>
          </a:p>
          <a:p>
            <a:pPr algn="just">
              <a:lnSpc>
                <a:spcPct val="100000"/>
              </a:lnSpc>
            </a:pPr>
            <a:r>
              <a:rPr lang="it-IT" sz="1400" b="0" strike="noStrike" spc="-1" dirty="0">
                <a:solidFill>
                  <a:srgbClr val="000000"/>
                </a:solidFill>
                <a:latin typeface="Franklin Gothic Book"/>
                <a:ea typeface="DejaVu Sans"/>
              </a:rPr>
              <a:t>In una situazione naturale, il fiume si espande nei terreni circostanti quando l’acqua è abbondante e si ritira in buon </a:t>
            </a:r>
            <a:r>
              <a:rPr lang="it-IT" sz="1400" strike="noStrike" spc="-1" dirty="0">
                <a:solidFill>
                  <a:srgbClr val="000000"/>
                </a:solidFill>
                <a:latin typeface="Franklin Gothic Book"/>
                <a:ea typeface="DejaVu Sans"/>
              </a:rPr>
              <a:t>ordine quando la stagione è più asciutta. Quando i terreni circostanti sono macchie, boschi, praterie o anche campi coltivati e boschi coltivati, il danno dell’alluvione, dal punto di vista umano, è modesto, spesso trascurabile, talvolta anche benefico (vedi le periodiche alluvioni del Nilo, come ci insegnano a scuola, che rendevano particolarmente fertili le coltivazioni degli antichi egiziani).</a:t>
            </a:r>
            <a:endParaRPr lang="it-IT" sz="1400" strike="noStrike" spc="-1" dirty="0">
              <a:latin typeface="Arial"/>
            </a:endParaRPr>
          </a:p>
          <a:p>
            <a:pPr algn="just">
              <a:lnSpc>
                <a:spcPct val="100000"/>
              </a:lnSpc>
            </a:pPr>
            <a:r>
              <a:rPr lang="it-IT" sz="1400" strike="noStrike" spc="-1" dirty="0">
                <a:solidFill>
                  <a:srgbClr val="000000"/>
                </a:solidFill>
                <a:latin typeface="Franklin Gothic Book"/>
                <a:ea typeface="DejaVu Sans"/>
              </a:rPr>
              <a:t>Quando invece si cementifica troppo vicino al fiume, con comode strade, belle villette e capannoni artigianali o industriali, come è avvenuto molto spesso in Italia, l’alluvione diventa un grosso problema e una periodica, prevedibile ‘emergenza</a:t>
            </a:r>
            <a:r>
              <a:rPr lang="it-IT" sz="1400" strike="noStrike" spc="-1" dirty="0" smtClean="0">
                <a:solidFill>
                  <a:srgbClr val="000000"/>
                </a:solidFill>
                <a:latin typeface="Franklin Gothic Book"/>
                <a:ea typeface="DejaVu Sans"/>
              </a:rPr>
              <a:t>’.</a:t>
            </a:r>
            <a:endParaRPr lang="it-IT" sz="1400" spc="-1" dirty="0">
              <a:solidFill>
                <a:srgbClr val="000000"/>
              </a:solidFill>
              <a:latin typeface="Arial"/>
              <a:ea typeface="DejaVu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214200" y="2143080"/>
            <a:ext cx="8445240" cy="120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it-IT" sz="3200" b="1" strike="noStrike" cap="all" spc="-1">
                <a:solidFill>
                  <a:srgbClr val="4E3B30"/>
                </a:solidFill>
                <a:latin typeface="Times New Roman"/>
                <a:ea typeface="DejaVu Sans"/>
              </a:rPr>
              <a:t>     </a:t>
            </a:r>
            <a:endParaRPr lang="it-IT" sz="3200" b="0" strike="noStrike" spc="-1">
              <a:latin typeface="Arial"/>
            </a:endParaRPr>
          </a:p>
        </p:txBody>
      </p:sp>
      <p:sp>
        <p:nvSpPr>
          <p:cNvPr id="501" name="CustomShape 2"/>
          <p:cNvSpPr/>
          <p:nvPr/>
        </p:nvSpPr>
        <p:spPr>
          <a:xfrm>
            <a:off x="357120" y="2857320"/>
            <a:ext cx="8445240" cy="77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83500" lnSpcReduction="10000"/>
          </a:bodyPr>
          <a:lstStyle/>
          <a:p>
            <a:pPr algn="ctr">
              <a:lnSpc>
                <a:spcPct val="100000"/>
              </a:lnSpc>
              <a:spcBef>
                <a:spcPts val="1020"/>
              </a:spcBef>
              <a:tabLst>
                <a:tab pos="0" algn="l"/>
              </a:tabLst>
            </a:pPr>
            <a:r>
              <a:rPr lang="it-IT" sz="5100" b="1" strike="noStrike" spc="-1">
                <a:solidFill>
                  <a:srgbClr val="44342A"/>
                </a:solidFill>
                <a:latin typeface="Times New Roman"/>
                <a:ea typeface="DejaVu Sans"/>
              </a:rPr>
              <a:t>   </a:t>
            </a:r>
            <a:r>
              <a:rPr lang="it-IT" sz="5100" b="1" strike="noStrike" spc="-1">
                <a:solidFill>
                  <a:srgbClr val="7C4B3A"/>
                </a:solidFill>
                <a:latin typeface="Times New Roman"/>
                <a:ea typeface="DejaVu Sans"/>
              </a:rPr>
              <a:t>COME RIDURRE I CONSUMI</a:t>
            </a:r>
            <a:endParaRPr lang="it-IT" sz="51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 name="Picture 2" descr="Che Cos'è l'Osmosi Inversa e Come Funziona - Gajarda srl"/>
          <p:cNvPicPr/>
          <p:nvPr/>
        </p:nvPicPr>
        <p:blipFill>
          <a:blip r:embed="rId2"/>
          <a:stretch/>
        </p:blipFill>
        <p:spPr>
          <a:xfrm>
            <a:off x="1870920" y="540000"/>
            <a:ext cx="5507280" cy="5009400"/>
          </a:xfrm>
          <a:prstGeom prst="rect">
            <a:avLst/>
          </a:prstGeom>
          <a:solidFill>
            <a:schemeClr val="accent1">
              <a:lumMod val="20000"/>
              <a:lumOff val="80000"/>
            </a:schemeClr>
          </a:solidFill>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 name="Picture 2_10" descr="Recupero Acque Grigie"/>
          <p:cNvPicPr/>
          <p:nvPr/>
        </p:nvPicPr>
        <p:blipFill>
          <a:blip r:embed="rId2"/>
          <a:stretch/>
        </p:blipFill>
        <p:spPr>
          <a:xfrm>
            <a:off x="623880" y="720000"/>
            <a:ext cx="7833600" cy="521712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CustomShape 1"/>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pic>
        <p:nvPicPr>
          <p:cNvPr id="589" name="Picture 4" descr="Dissalazione, ecco la tecnologia per creare acqua potabile dal mare -  HuffPost Italia"/>
          <p:cNvPicPr/>
          <p:nvPr/>
        </p:nvPicPr>
        <p:blipFill>
          <a:blip r:embed="rId2"/>
          <a:stretch/>
        </p:blipFill>
        <p:spPr>
          <a:xfrm>
            <a:off x="2340000" y="67680"/>
            <a:ext cx="4644000" cy="659052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2_11" descr="Sistema di raccolta delle acque grigie"/>
          <p:cNvPicPr/>
          <p:nvPr/>
        </p:nvPicPr>
        <p:blipFill>
          <a:blip r:embed="rId2"/>
          <a:stretch/>
        </p:blipFill>
        <p:spPr>
          <a:xfrm>
            <a:off x="360000" y="540000"/>
            <a:ext cx="8291160" cy="593712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 name="Picture 2_8" descr="Stress idrico in Italia nel 2040. Mappa Aqueduct World Resource Institute"/>
          <p:cNvPicPr/>
          <p:nvPr/>
        </p:nvPicPr>
        <p:blipFill>
          <a:blip r:embed="rId2"/>
          <a:srcRect l="9942" r="23775"/>
          <a:stretch/>
        </p:blipFill>
        <p:spPr>
          <a:xfrm>
            <a:off x="329400" y="1260000"/>
            <a:ext cx="5247360" cy="4194360"/>
          </a:xfrm>
          <a:prstGeom prst="rect">
            <a:avLst/>
          </a:prstGeom>
          <a:ln w="0">
            <a:solidFill>
              <a:srgbClr val="C00000"/>
            </a:solidFill>
          </a:ln>
        </p:spPr>
      </p:pic>
      <p:pic>
        <p:nvPicPr>
          <p:cNvPr id="496" name="Picture 2_9" descr="Mappa disponibilità d'acqua 2040"/>
          <p:cNvPicPr/>
          <p:nvPr/>
        </p:nvPicPr>
        <p:blipFill>
          <a:blip r:embed="rId3"/>
          <a:srcRect t="3444" r="73326" b="38266"/>
          <a:stretch/>
        </p:blipFill>
        <p:spPr>
          <a:xfrm>
            <a:off x="5760000" y="1260000"/>
            <a:ext cx="3236760" cy="361584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 name="Picture 2" descr="Diagramma Illustrativo Del Processo Di Desalinizzazione - Immagini  vettoriali stock e altre immagini di Impianto di desalinizzazione - iStock"/>
          <p:cNvPicPr/>
          <p:nvPr/>
        </p:nvPicPr>
        <p:blipFill>
          <a:blip r:embed="rId2"/>
          <a:stretch/>
        </p:blipFill>
        <p:spPr>
          <a:xfrm>
            <a:off x="1500120" y="360000"/>
            <a:ext cx="6170760" cy="6170760"/>
          </a:xfrm>
          <a:prstGeom prst="rect">
            <a:avLst/>
          </a:prstGeom>
          <a:ln w="0">
            <a:solidFill>
              <a:srgbClr val="C00000"/>
            </a:solid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CustomShape 1"/>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509" name="CustomShape 2"/>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pic>
        <p:nvPicPr>
          <p:cNvPr id="510" name="Picture 4_1" descr="https://marcigaglia.it/wp-content/uploads/2021/11/Figura-24-Ripartizione-dei-consumi-idrici-per-usi-domestici.png"/>
          <p:cNvPicPr/>
          <p:nvPr/>
        </p:nvPicPr>
        <p:blipFill>
          <a:blip r:embed="rId2"/>
          <a:stretch/>
        </p:blipFill>
        <p:spPr>
          <a:xfrm>
            <a:off x="1643042" y="1571612"/>
            <a:ext cx="5776874" cy="3958102"/>
          </a:xfrm>
          <a:prstGeom prst="rect">
            <a:avLst/>
          </a:prstGeom>
          <a:ln w="0">
            <a:solidFill>
              <a:srgbClr val="C00000"/>
            </a:solidFill>
          </a:ln>
        </p:spPr>
      </p:pic>
      <p:sp>
        <p:nvSpPr>
          <p:cNvPr id="511" name="CustomShape 3"/>
          <p:cNvSpPr/>
          <p:nvPr/>
        </p:nvSpPr>
        <p:spPr>
          <a:xfrm>
            <a:off x="1800000" y="927000"/>
            <a:ext cx="5344920" cy="333000"/>
          </a:xfrm>
          <a:prstGeom prst="rect">
            <a:avLst/>
          </a:prstGeom>
          <a:solidFill>
            <a:schemeClr val="bg1"/>
          </a:solidFill>
          <a:ln w="19050">
            <a:solidFill>
              <a:srgbClr val="C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600" b="1" strike="noStrike" spc="-1">
                <a:solidFill>
                  <a:srgbClr val="000000"/>
                </a:solidFill>
                <a:latin typeface="Franklin Gothic Book"/>
                <a:ea typeface="DejaVu Sans"/>
              </a:rPr>
              <a:t>Ripartizione dei Consumi idrici domestici</a:t>
            </a:r>
            <a:endParaRPr lang="it-IT" sz="16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CustomShape 1"/>
          <p:cNvSpPr/>
          <p:nvPr/>
        </p:nvSpPr>
        <p:spPr>
          <a:xfrm>
            <a:off x="214200" y="2143080"/>
            <a:ext cx="8445240" cy="120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it-IT" sz="3200" b="1" strike="noStrike" cap="all" spc="-1">
                <a:solidFill>
                  <a:srgbClr val="4E3B30"/>
                </a:solidFill>
                <a:latin typeface="Times New Roman"/>
                <a:ea typeface="DejaVu Sans"/>
              </a:rPr>
              <a:t>     </a:t>
            </a:r>
            <a:endParaRPr lang="it-IT" sz="3200" b="0" strike="noStrike" spc="-1">
              <a:latin typeface="Arial"/>
            </a:endParaRPr>
          </a:p>
        </p:txBody>
      </p:sp>
      <p:sp>
        <p:nvSpPr>
          <p:cNvPr id="599" name="CustomShape 2"/>
          <p:cNvSpPr/>
          <p:nvPr/>
        </p:nvSpPr>
        <p:spPr>
          <a:xfrm>
            <a:off x="357120" y="2857320"/>
            <a:ext cx="8445240" cy="127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92500" lnSpcReduction="20000"/>
          </a:bodyPr>
          <a:lstStyle/>
          <a:p>
            <a:pPr algn="ctr">
              <a:lnSpc>
                <a:spcPct val="100000"/>
              </a:lnSpc>
              <a:spcBef>
                <a:spcPts val="1020"/>
              </a:spcBef>
              <a:tabLst>
                <a:tab pos="0" algn="l"/>
              </a:tabLst>
            </a:pPr>
            <a:r>
              <a:rPr lang="it-IT" sz="5100" b="1" strike="noStrike" spc="-1">
                <a:solidFill>
                  <a:srgbClr val="44342A"/>
                </a:solidFill>
                <a:latin typeface="Times New Roman"/>
                <a:ea typeface="DejaVu Sans"/>
              </a:rPr>
              <a:t>   </a:t>
            </a:r>
            <a:r>
              <a:rPr lang="it-IT" sz="5100" b="1" strike="noStrike" spc="-1">
                <a:solidFill>
                  <a:srgbClr val="7C4B3A"/>
                </a:solidFill>
                <a:latin typeface="Times New Roman"/>
                <a:ea typeface="DejaVu Sans"/>
              </a:rPr>
              <a:t>L’INQUINAMENTO DELLE ACQUE SOTTERRANEE</a:t>
            </a:r>
            <a:endParaRPr lang="it-IT" sz="51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 name="Picture 2_12"/>
          <p:cNvPicPr/>
          <p:nvPr/>
        </p:nvPicPr>
        <p:blipFill>
          <a:blip r:embed="rId2"/>
          <a:stretch/>
        </p:blipFill>
        <p:spPr>
          <a:xfrm>
            <a:off x="785786" y="357166"/>
            <a:ext cx="7526842" cy="6249396"/>
          </a:xfrm>
          <a:prstGeom prst="rect">
            <a:avLst/>
          </a:prstGeom>
          <a:ln w="9525">
            <a:solidFill>
              <a:srgbClr val="C00000"/>
            </a:solidFill>
            <a:miter/>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3"/>
          <p:cNvSpPr/>
          <p:nvPr/>
        </p:nvSpPr>
        <p:spPr>
          <a:xfrm>
            <a:off x="5286240" y="540000"/>
            <a:ext cx="3701880" cy="3641760"/>
          </a:xfrm>
          <a:prstGeom prst="rect">
            <a:avLst/>
          </a:prstGeom>
          <a:solidFill>
            <a:schemeClr val="accent2">
              <a:lumMod val="20000"/>
              <a:lumOff val="80000"/>
            </a:schemeClr>
          </a:solidFill>
          <a:ln w="19050">
            <a:solidFill>
              <a:srgbClr val="C00000"/>
            </a:solidFill>
            <a:round/>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lnSpc>
                <a:spcPct val="100000"/>
              </a:lnSpc>
            </a:pPr>
            <a:r>
              <a:rPr lang="it-IT" sz="1400" b="1" strike="noStrike" spc="-1">
                <a:solidFill>
                  <a:srgbClr val="000000"/>
                </a:solidFill>
                <a:latin typeface="Franklin Gothic Book"/>
                <a:ea typeface="DejaVu Sans"/>
              </a:rPr>
              <a:t>IL TERRITORIO CIRCOSTANTE</a:t>
            </a:r>
            <a:endParaRPr lang="it-IT" sz="1400" b="0" strike="noStrike" spc="-1">
              <a:latin typeface="Arial"/>
            </a:endParaRPr>
          </a:p>
          <a:p>
            <a:pPr algn="just">
              <a:lnSpc>
                <a:spcPct val="100000"/>
              </a:lnSpc>
            </a:pPr>
            <a:r>
              <a:rPr lang="it-IT" sz="1400" b="0" strike="noStrike" spc="-1">
                <a:solidFill>
                  <a:srgbClr val="000000"/>
                </a:solidFill>
                <a:latin typeface="Franklin Gothic Book"/>
                <a:ea typeface="DejaVu Sans"/>
              </a:rPr>
              <a:t>Con un’estensione che comprende e supera la fascia perifluviale, il territorio che circonda un fiume è costituito da tutto l’ambiente che si sviluppa intorno a esso. Può essere:</a:t>
            </a:r>
            <a:endParaRPr lang="it-IT" sz="1400" b="0" strike="noStrike" spc="-1">
              <a:latin typeface="Arial"/>
            </a:endParaRPr>
          </a:p>
          <a:p>
            <a:pPr algn="just">
              <a:lnSpc>
                <a:spcPct val="150000"/>
              </a:lnSpc>
            </a:pPr>
            <a:r>
              <a:rPr lang="it-IT" sz="1400" b="0" strike="noStrike" spc="-1">
                <a:solidFill>
                  <a:srgbClr val="000000"/>
                </a:solidFill>
                <a:latin typeface="Franklin Gothic Book"/>
                <a:ea typeface="DejaVu Sans"/>
              </a:rPr>
              <a:t>•  Coperto da foreste e boschi</a:t>
            </a:r>
            <a:endParaRPr lang="it-IT" sz="1400" b="0" strike="noStrike" spc="-1">
              <a:latin typeface="Arial"/>
            </a:endParaRPr>
          </a:p>
          <a:p>
            <a:pPr algn="just">
              <a:lnSpc>
                <a:spcPct val="150000"/>
              </a:lnSpc>
            </a:pPr>
            <a:r>
              <a:rPr lang="it-IT" sz="1400" b="0" strike="noStrike" spc="-1">
                <a:solidFill>
                  <a:srgbClr val="000000"/>
                </a:solidFill>
                <a:latin typeface="Franklin Gothic Book"/>
                <a:ea typeface="DejaVu Sans"/>
              </a:rPr>
              <a:t>•  Coperto da boschi o prati</a:t>
            </a:r>
            <a:endParaRPr lang="it-IT" sz="1400" b="0" strike="noStrike" spc="-1">
              <a:latin typeface="Arial"/>
            </a:endParaRPr>
          </a:p>
          <a:p>
            <a:pPr algn="just">
              <a:lnSpc>
                <a:spcPct val="150000"/>
              </a:lnSpc>
            </a:pPr>
            <a:r>
              <a:rPr lang="it-IT" sz="1400" b="0" strike="noStrike" spc="-1">
                <a:solidFill>
                  <a:srgbClr val="000000"/>
                </a:solidFill>
                <a:latin typeface="Franklin Gothic Book"/>
                <a:ea typeface="DejaVu Sans"/>
              </a:rPr>
              <a:t>•  Con prati, pascoli e/o pochi arativi</a:t>
            </a:r>
            <a:endParaRPr lang="it-IT" sz="1400" b="0" strike="noStrike" spc="-1">
              <a:latin typeface="Arial"/>
            </a:endParaRPr>
          </a:p>
          <a:p>
            <a:pPr marL="181080" indent="-168120">
              <a:lnSpc>
                <a:spcPct val="150000"/>
              </a:lnSpc>
              <a:tabLst>
                <a:tab pos="0" algn="l"/>
              </a:tabLst>
            </a:pPr>
            <a:r>
              <a:rPr lang="it-IT" sz="1400" b="0" strike="noStrike" spc="-1">
                <a:solidFill>
                  <a:srgbClr val="000000"/>
                </a:solidFill>
                <a:latin typeface="Franklin Gothic Book"/>
                <a:ea typeface="DejaVu Sans"/>
              </a:rPr>
              <a:t>•  Con campi coltivati stabili e/o scarsi    insediamenti urbani</a:t>
            </a:r>
            <a:endParaRPr lang="it-IT" sz="1400" b="0" strike="noStrike" spc="-1">
              <a:latin typeface="Arial"/>
            </a:endParaRPr>
          </a:p>
          <a:p>
            <a:pPr marL="181080" indent="-168120">
              <a:lnSpc>
                <a:spcPct val="150000"/>
              </a:lnSpc>
              <a:spcAft>
                <a:spcPts val="283"/>
              </a:spcAft>
              <a:tabLst>
                <a:tab pos="0" algn="l"/>
              </a:tabLst>
            </a:pPr>
            <a:r>
              <a:rPr lang="it-IT" sz="1400" b="0" strike="noStrike" spc="-1">
                <a:solidFill>
                  <a:srgbClr val="000000"/>
                </a:solidFill>
                <a:latin typeface="Franklin Gothic Book"/>
                <a:ea typeface="DejaVu Sans"/>
              </a:rPr>
              <a:t>•  Costituito da aree urbanizzate e/o industrializzate</a:t>
            </a:r>
            <a:endParaRPr lang="it-IT" sz="1400" b="0" strike="noStrike" spc="-1">
              <a:latin typeface="Arial"/>
            </a:endParaRPr>
          </a:p>
          <a:p>
            <a:pPr marL="181080" indent="-168120">
              <a:lnSpc>
                <a:spcPct val="100000"/>
              </a:lnSpc>
              <a:tabLst>
                <a:tab pos="0" algn="l"/>
              </a:tabLst>
            </a:pPr>
            <a:endParaRPr lang="it-IT" sz="1400" b="0" strike="noStrike" spc="-1">
              <a:latin typeface="Arial"/>
            </a:endParaRPr>
          </a:p>
        </p:txBody>
      </p:sp>
      <p:sp>
        <p:nvSpPr>
          <p:cNvPr id="3" name="CustomShape 2"/>
          <p:cNvSpPr/>
          <p:nvPr/>
        </p:nvSpPr>
        <p:spPr>
          <a:xfrm>
            <a:off x="428596" y="1357298"/>
            <a:ext cx="4059000" cy="3799586"/>
          </a:xfrm>
          <a:prstGeom prst="rect">
            <a:avLst/>
          </a:prstGeom>
          <a:solidFill>
            <a:schemeClr val="accent5">
              <a:lumMod val="20000"/>
              <a:lumOff val="80000"/>
            </a:schemeClr>
          </a:solidFill>
          <a:ln w="12700">
            <a:solidFill>
              <a:srgbClr val="FF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2800" b="1" strike="noStrike" spc="-1" dirty="0">
                <a:solidFill>
                  <a:srgbClr val="000000"/>
                </a:solidFill>
                <a:latin typeface="Franklin Gothic Book"/>
                <a:ea typeface="DejaVu Sans"/>
              </a:rPr>
              <a:t>Insostenibile Italia, terra del dissesto idrogeologico</a:t>
            </a:r>
            <a:endParaRPr lang="it-IT" sz="2800" b="0" strike="noStrike" spc="-1" dirty="0">
              <a:latin typeface="Arial"/>
            </a:endParaRPr>
          </a:p>
          <a:p>
            <a:pPr>
              <a:lnSpc>
                <a:spcPct val="100000"/>
              </a:lnSpc>
              <a:spcAft>
                <a:spcPts val="601"/>
              </a:spcAft>
            </a:pPr>
            <a:r>
              <a:rPr lang="it-IT" sz="1200" b="1" strike="noStrike" spc="-1" dirty="0" err="1">
                <a:solidFill>
                  <a:srgbClr val="000000"/>
                </a:solidFill>
                <a:latin typeface="Times New Roman"/>
                <a:ea typeface="DejaVu Sans"/>
              </a:rPr>
              <a:t>Fps</a:t>
            </a:r>
            <a:r>
              <a:rPr lang="it-IT" sz="1200" b="1" strike="noStrike" spc="-1" dirty="0">
                <a:solidFill>
                  <a:srgbClr val="000000"/>
                </a:solidFill>
                <a:latin typeface="Times New Roman"/>
                <a:ea typeface="DejaVu Sans"/>
              </a:rPr>
              <a:t>  </a:t>
            </a:r>
            <a:r>
              <a:rPr lang="it-IT" sz="1200" b="0" strike="noStrike" spc="-1" dirty="0" smtClean="0">
                <a:solidFill>
                  <a:srgbClr val="000000"/>
                </a:solidFill>
                <a:latin typeface="Times New Roman"/>
                <a:ea typeface="DejaVu Sans"/>
              </a:rPr>
              <a:t>16/11/2021</a:t>
            </a:r>
          </a:p>
          <a:p>
            <a:pPr algn="just">
              <a:lnSpc>
                <a:spcPct val="100000"/>
              </a:lnSpc>
            </a:pPr>
            <a:r>
              <a:rPr lang="it-IT" sz="1400" strike="noStrike" spc="-1" dirty="0" smtClean="0">
                <a:solidFill>
                  <a:srgbClr val="000000"/>
                </a:solidFill>
                <a:latin typeface="Franklin Gothic Book"/>
                <a:ea typeface="DejaVu Sans"/>
              </a:rPr>
              <a:t>Negli ultimi 50 anni gli eventi di frana e di inondazione hanno causato 1.947 morti, 69 dispersi, 2.534 feriti e 412.087 evacuati e senzatetto. Tra le principali cause, l’Istituto per la protezione e la ricerca ambientale (</a:t>
            </a:r>
            <a:r>
              <a:rPr lang="it-IT" sz="1400" strike="noStrike" spc="-1" dirty="0" err="1" smtClean="0">
                <a:solidFill>
                  <a:srgbClr val="000000"/>
                </a:solidFill>
                <a:latin typeface="Franklin Gothic Book"/>
                <a:ea typeface="DejaVu Sans"/>
              </a:rPr>
              <a:t>Ispra</a:t>
            </a:r>
            <a:r>
              <a:rPr lang="it-IT" sz="1400" strike="noStrike" spc="-1" dirty="0" smtClean="0">
                <a:solidFill>
                  <a:srgbClr val="000000"/>
                </a:solidFill>
                <a:latin typeface="Franklin Gothic Book"/>
                <a:ea typeface="DejaVu Sans"/>
              </a:rPr>
              <a:t>) annovera il “forte incremento delle aree urbanizzate, verificatosi a partire dal secondo dopoguerra, spesso in assenza di una corretta pianificazione territoriale”, unito all’abbandono delle aree rurali montane e collinari. Le superfici artificiali sono infatti passate “dal 2,7% negli anni ‘50 al 7,65% del 2017”.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 name="Picture 2_14" descr="Acri In Rete - Ambiente. Rifiuti ed inquinamento delle falde acquifere"/>
          <p:cNvPicPr/>
          <p:nvPr/>
        </p:nvPicPr>
        <p:blipFill>
          <a:blip r:embed="rId2"/>
          <a:stretch/>
        </p:blipFill>
        <p:spPr>
          <a:xfrm>
            <a:off x="1484280" y="1257480"/>
            <a:ext cx="6074640" cy="3961440"/>
          </a:xfrm>
          <a:prstGeom prst="rect">
            <a:avLst/>
          </a:prstGeom>
          <a:ln w="0">
            <a:solidFill>
              <a:srgbClr val="C00000"/>
            </a:solid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4929120" y="785880"/>
            <a:ext cx="3987720" cy="5261525"/>
          </a:xfrm>
          <a:prstGeom prst="rect">
            <a:avLst/>
          </a:prstGeom>
          <a:solidFill>
            <a:schemeClr val="accent2">
              <a:lumMod val="20000"/>
              <a:lumOff val="80000"/>
            </a:schemeClr>
          </a:solidFill>
          <a:ln w="19050">
            <a:solidFill>
              <a:srgbClr val="C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400" strike="noStrike" spc="-1" dirty="0">
                <a:solidFill>
                  <a:srgbClr val="000000"/>
                </a:solidFill>
                <a:latin typeface="Franklin Gothic Book"/>
                <a:ea typeface="DejaVu Sans"/>
              </a:rPr>
              <a:t>L’intervento degli uomini sui fiumi italiani è diventato con gli anni sempre più intenso, tanto da modificare profondamente le loro caratteristiche e da mettere in pericolo il loro equilibrio naturale. Le trasformazioni più vistose derivano dalla cosiddetta sistemazione idraulica degli alvei fluviali: spesso infatti i corsi dei fiumi sono stati raddrizzati e le sponde, dopo essere state liberate dalla vegetazione spontanea, sono state cementificate; a volte anche il letto del fiume è stato abbassato di alcuni metri e ricoperto di cemento. Queste opere idrauliche sono state realizzate allo scopo di controllare meglio le portate dei fiumi e di impedire alluvioni e frane. </a:t>
            </a:r>
            <a:endParaRPr lang="it-IT" sz="1400" strike="noStrike" spc="-1" dirty="0">
              <a:latin typeface="Arial"/>
            </a:endParaRPr>
          </a:p>
          <a:p>
            <a:pPr algn="just">
              <a:lnSpc>
                <a:spcPct val="100000"/>
              </a:lnSpc>
            </a:pPr>
            <a:r>
              <a:rPr lang="it-IT" sz="1400" strike="noStrike" spc="-1" dirty="0">
                <a:solidFill>
                  <a:srgbClr val="000000"/>
                </a:solidFill>
                <a:latin typeface="Franklin Gothic Book"/>
                <a:ea typeface="DejaVu Sans"/>
              </a:rPr>
              <a:t>In realtà la cementificazione dei fiumi col tempo provoca conseguenze disastrose. Infatti le acque fluviali, chiuse tra sponde rigide e rettilinee, acquistano maggiore velocità e, in caso di piena, diventano più violente e pericolose. Per di più, con la costruzione di argini artificiali, le acque non possono più essere assorbite dalle zone poste ai fianchi del fiume che hanno proprio la funzione di impregnarsi delle acque eccedenti durante i periodi di piena</a:t>
            </a:r>
            <a:r>
              <a:rPr lang="it-IT" sz="1400" strike="noStrike" spc="-1" dirty="0" smtClean="0">
                <a:solidFill>
                  <a:srgbClr val="000000"/>
                </a:solidFill>
                <a:latin typeface="Franklin Gothic Book"/>
                <a:ea typeface="DejaVu Sans"/>
              </a:rPr>
              <a:t>.</a:t>
            </a:r>
          </a:p>
        </p:txBody>
      </p:sp>
      <p:sp>
        <p:nvSpPr>
          <p:cNvPr id="3" name="CustomShape 7"/>
          <p:cNvSpPr/>
          <p:nvPr/>
        </p:nvSpPr>
        <p:spPr>
          <a:xfrm>
            <a:off x="357158" y="571480"/>
            <a:ext cx="4130280" cy="4230474"/>
          </a:xfrm>
          <a:prstGeom prst="rect">
            <a:avLst/>
          </a:prstGeom>
          <a:solidFill>
            <a:schemeClr val="accent5">
              <a:lumMod val="20000"/>
              <a:lumOff val="80000"/>
            </a:schemeClr>
          </a:solidFill>
          <a:ln w="12700">
            <a:solidFill>
              <a:srgbClr val="FF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2800" b="1" strike="noStrike" spc="-1" dirty="0">
                <a:solidFill>
                  <a:srgbClr val="000000"/>
                </a:solidFill>
                <a:latin typeface="Franklin Gothic Book"/>
                <a:ea typeface="DejaVu Sans"/>
              </a:rPr>
              <a:t>Alluvioni: in Italia ad elevata pericolosità il 5,4% del territorio</a:t>
            </a:r>
            <a:endParaRPr lang="it-IT" sz="2800" b="0" strike="noStrike" spc="-1" dirty="0">
              <a:latin typeface="Arial"/>
            </a:endParaRPr>
          </a:p>
          <a:p>
            <a:pPr algn="just">
              <a:lnSpc>
                <a:spcPct val="100000"/>
              </a:lnSpc>
              <a:spcAft>
                <a:spcPts val="601"/>
              </a:spcAft>
            </a:pPr>
            <a:r>
              <a:rPr lang="it-IT" sz="1200" b="1" strike="noStrike" spc="-1" dirty="0">
                <a:solidFill>
                  <a:srgbClr val="000000"/>
                </a:solidFill>
                <a:latin typeface="Times New Roman"/>
                <a:ea typeface="DejaVu Sans"/>
              </a:rPr>
              <a:t>Regioni e Ambiente </a:t>
            </a:r>
            <a:r>
              <a:rPr lang="it-IT" sz="1200" b="0" strike="noStrike" spc="-1" dirty="0">
                <a:solidFill>
                  <a:srgbClr val="000000"/>
                </a:solidFill>
                <a:latin typeface="Times New Roman"/>
                <a:ea typeface="DejaVu Sans"/>
              </a:rPr>
              <a:t> 16/11/2021</a:t>
            </a:r>
            <a:endParaRPr lang="it-IT" sz="1200" b="0" strike="noStrike" spc="-1" dirty="0">
              <a:latin typeface="Arial"/>
            </a:endParaRPr>
          </a:p>
          <a:p>
            <a:pPr algn="just">
              <a:lnSpc>
                <a:spcPct val="100000"/>
              </a:lnSpc>
            </a:pPr>
            <a:r>
              <a:rPr lang="it-IT" sz="1400" strike="noStrike" spc="-1" dirty="0">
                <a:solidFill>
                  <a:srgbClr val="000000"/>
                </a:solidFill>
                <a:latin typeface="Franklin Gothic Book"/>
                <a:ea typeface="DejaVu Sans"/>
              </a:rPr>
              <a:t>Circa il 5,4% del territorio nazionale ricade in aree potenzialmente allagabili, secondo uno scenario di probabilità/pericolosità elevata e questa percentuale sale al 14% in caso di scenario di probabilità/pericolosità bassa. Nelle aree a pericolosità elevata risiede il 4,1% della popolazione nazionale e ricade il 7,8% dei beni culturali, valori che raggiungono rispettivamente il 20,6% e il 24,3% nelle aree potenzialmente allagabili con bassa probabilità. Il 7,4% dei comuni italiani ha almeno il 20% della superficie in area </a:t>
            </a:r>
            <a:r>
              <a:rPr lang="it-IT" sz="1400" b="0" strike="noStrike" spc="-1" dirty="0">
                <a:solidFill>
                  <a:srgbClr val="000000"/>
                </a:solidFill>
                <a:latin typeface="Franklin Gothic Book"/>
                <a:ea typeface="DejaVu Sans"/>
              </a:rPr>
              <a:t>allagabile in caso di scenario di probabilità </a:t>
            </a:r>
            <a:r>
              <a:rPr lang="it-IT" sz="1400" b="0" strike="noStrike" spc="-1" dirty="0" smtClean="0">
                <a:solidFill>
                  <a:srgbClr val="000000"/>
                </a:solidFill>
                <a:latin typeface="Franklin Gothic Book"/>
                <a:ea typeface="DejaVu Sans"/>
              </a:rPr>
              <a:t>elevata</a:t>
            </a:r>
            <a:r>
              <a:rPr lang="it-IT" sz="1400" spc="-1" dirty="0" smtClean="0">
                <a:solidFill>
                  <a:srgbClr val="000000"/>
                </a:solidFill>
                <a:latin typeface="Franklin Gothic Book"/>
                <a:ea typeface="DejaVu Sans"/>
              </a:rPr>
              <a:t>.</a:t>
            </a:r>
            <a:endParaRPr lang="it-IT" sz="1400" b="0" strike="noStrike" spc="-1" dirty="0" smtClean="0">
              <a:solidFill>
                <a:srgbClr val="000000"/>
              </a:solidFill>
              <a:latin typeface="Franklin Gothic Book"/>
              <a:ea typeface="DejaVu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214200" y="2143080"/>
            <a:ext cx="8445240" cy="120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it-IT" sz="3200" b="1" strike="noStrike" cap="all" spc="-1">
                <a:solidFill>
                  <a:srgbClr val="4E3B30"/>
                </a:solidFill>
                <a:latin typeface="Times New Roman"/>
                <a:ea typeface="DejaVu Sans"/>
              </a:rPr>
              <a:t>     </a:t>
            </a:r>
            <a:endParaRPr lang="it-IT" sz="3200" b="0" strike="noStrike" spc="-1">
              <a:latin typeface="Arial"/>
            </a:endParaRPr>
          </a:p>
        </p:txBody>
      </p:sp>
      <p:sp>
        <p:nvSpPr>
          <p:cNvPr id="364" name="CustomShape 2"/>
          <p:cNvSpPr/>
          <p:nvPr/>
        </p:nvSpPr>
        <p:spPr>
          <a:xfrm>
            <a:off x="357120" y="2857320"/>
            <a:ext cx="8445240" cy="127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75000" lnSpcReduction="20000"/>
          </a:bodyPr>
          <a:lstStyle/>
          <a:p>
            <a:pPr algn="ctr">
              <a:lnSpc>
                <a:spcPct val="100000"/>
              </a:lnSpc>
              <a:spcBef>
                <a:spcPts val="1239"/>
              </a:spcBef>
              <a:tabLst>
                <a:tab pos="0" algn="l"/>
              </a:tabLst>
            </a:pPr>
            <a:r>
              <a:rPr lang="it-IT" sz="5100" b="1" strike="noStrike" spc="-1">
                <a:solidFill>
                  <a:srgbClr val="44342A"/>
                </a:solidFill>
                <a:latin typeface="Times New Roman"/>
                <a:ea typeface="DejaVu Sans"/>
              </a:rPr>
              <a:t> </a:t>
            </a:r>
            <a:r>
              <a:rPr lang="it-IT" sz="6200" b="1" strike="noStrike" spc="-1">
                <a:solidFill>
                  <a:srgbClr val="7C4B3A"/>
                </a:solidFill>
                <a:latin typeface="Times New Roman"/>
                <a:ea typeface="DejaVu Sans"/>
              </a:rPr>
              <a:t>L’INQUINAMENTO DELLE ACQUE SUPERFICIALI</a:t>
            </a:r>
            <a:endParaRPr lang="it-IT" sz="6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384" name="CustomShape 2"/>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385" name="CustomShape 3"/>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387" name="CustomShape 5"/>
          <p:cNvSpPr/>
          <p:nvPr/>
        </p:nvSpPr>
        <p:spPr>
          <a:xfrm>
            <a:off x="2214546" y="1785926"/>
            <a:ext cx="4214842" cy="3537976"/>
          </a:xfrm>
          <a:prstGeom prst="rect">
            <a:avLst/>
          </a:prstGeom>
          <a:solidFill>
            <a:schemeClr val="accent2">
              <a:lumMod val="20000"/>
              <a:lumOff val="8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it-IT" sz="1400" strike="noStrike" spc="-1" dirty="0">
                <a:solidFill>
                  <a:srgbClr val="000000"/>
                </a:solidFill>
                <a:latin typeface="Franklin Gothic Book"/>
                <a:ea typeface="DejaVu Sans"/>
              </a:rPr>
              <a:t>Il </a:t>
            </a:r>
            <a:r>
              <a:rPr lang="it-IT" sz="1400" i="1" strike="noStrike" spc="-1" dirty="0">
                <a:solidFill>
                  <a:srgbClr val="000000"/>
                </a:solidFill>
                <a:latin typeface="Franklin Gothic Book"/>
                <a:ea typeface="DejaVu Sans"/>
              </a:rPr>
              <a:t>fiume</a:t>
            </a:r>
            <a:r>
              <a:rPr lang="it-IT" sz="1400" strike="noStrike" spc="-1" dirty="0">
                <a:solidFill>
                  <a:srgbClr val="000000"/>
                </a:solidFill>
                <a:latin typeface="Franklin Gothic Book"/>
                <a:ea typeface="DejaVu Sans"/>
              </a:rPr>
              <a:t> </a:t>
            </a:r>
            <a:r>
              <a:rPr lang="it-IT" sz="1400" i="1" strike="noStrike" spc="-1" dirty="0">
                <a:solidFill>
                  <a:srgbClr val="000000"/>
                </a:solidFill>
                <a:latin typeface="Franklin Gothic Book"/>
                <a:ea typeface="DejaVu Sans"/>
              </a:rPr>
              <a:t>Sacco</a:t>
            </a:r>
            <a:r>
              <a:rPr lang="it-IT" sz="1400" strike="noStrike" spc="-1" dirty="0">
                <a:solidFill>
                  <a:srgbClr val="000000"/>
                </a:solidFill>
                <a:latin typeface="Franklin Gothic Book"/>
                <a:ea typeface="DejaVu Sans"/>
              </a:rPr>
              <a:t>, che scende dai Monti </a:t>
            </a:r>
            <a:r>
              <a:rPr lang="it-IT" sz="1400" strike="noStrike" spc="-1" dirty="0" err="1">
                <a:solidFill>
                  <a:srgbClr val="000000"/>
                </a:solidFill>
                <a:latin typeface="Franklin Gothic Book"/>
                <a:ea typeface="DejaVu Sans"/>
              </a:rPr>
              <a:t>Lepini</a:t>
            </a:r>
            <a:r>
              <a:rPr lang="it-IT" sz="1400" strike="noStrike" spc="-1" dirty="0">
                <a:solidFill>
                  <a:srgbClr val="000000"/>
                </a:solidFill>
                <a:latin typeface="Franklin Gothic Book"/>
                <a:ea typeface="DejaVu Sans"/>
              </a:rPr>
              <a:t>, </a:t>
            </a:r>
            <a:r>
              <a:rPr lang="it-IT" sz="1400" strike="noStrike" spc="-1" dirty="0" err="1">
                <a:solidFill>
                  <a:srgbClr val="000000"/>
                </a:solidFill>
                <a:latin typeface="Franklin Gothic Book"/>
                <a:ea typeface="DejaVu Sans"/>
              </a:rPr>
              <a:t>Prenestini</a:t>
            </a:r>
            <a:r>
              <a:rPr lang="it-IT" sz="1400" strike="noStrike" spc="-1" dirty="0">
                <a:solidFill>
                  <a:srgbClr val="000000"/>
                </a:solidFill>
                <a:latin typeface="Franklin Gothic Book"/>
                <a:ea typeface="DejaVu Sans"/>
              </a:rPr>
              <a:t> ed </a:t>
            </a:r>
            <a:r>
              <a:rPr lang="it-IT" sz="1400" strike="noStrike" spc="-1" dirty="0" err="1">
                <a:solidFill>
                  <a:srgbClr val="000000"/>
                </a:solidFill>
                <a:latin typeface="Franklin Gothic Book"/>
                <a:ea typeface="DejaVu Sans"/>
              </a:rPr>
              <a:t>Ernici</a:t>
            </a:r>
            <a:r>
              <a:rPr lang="it-IT" sz="1400" strike="noStrike" spc="-1" dirty="0">
                <a:solidFill>
                  <a:srgbClr val="000000"/>
                </a:solidFill>
                <a:latin typeface="Franklin Gothic Book"/>
                <a:ea typeface="DejaVu Sans"/>
              </a:rPr>
              <a:t>, è il più inquinato d’Europa.</a:t>
            </a:r>
            <a:r>
              <a:t/>
            </a:r>
            <a:br/>
            <a:r>
              <a:rPr lang="it-IT" sz="1400" strike="noStrike" spc="-1" dirty="0">
                <a:solidFill>
                  <a:srgbClr val="000000"/>
                </a:solidFill>
                <a:latin typeface="Franklin Gothic Book"/>
                <a:ea typeface="DejaVu Sans"/>
              </a:rPr>
              <a:t>Nel suo cammino il fiume incontra, a </a:t>
            </a:r>
            <a:r>
              <a:rPr lang="it-IT" sz="1400" strike="noStrike" spc="-1" dirty="0" err="1">
                <a:solidFill>
                  <a:srgbClr val="000000"/>
                </a:solidFill>
                <a:latin typeface="Franklin Gothic Book"/>
                <a:ea typeface="DejaVu Sans"/>
              </a:rPr>
              <a:t>Colleferro</a:t>
            </a:r>
            <a:r>
              <a:rPr lang="it-IT" sz="1400" strike="noStrike" spc="-1" dirty="0">
                <a:solidFill>
                  <a:srgbClr val="000000"/>
                </a:solidFill>
                <a:latin typeface="Franklin Gothic Book"/>
                <a:ea typeface="DejaVu Sans"/>
              </a:rPr>
              <a:t>, un polo metalmeccanico e chimico con produzioni militari.</a:t>
            </a:r>
            <a:endParaRPr lang="it-IT" sz="1400" strike="noStrike" spc="-1" dirty="0">
              <a:latin typeface="Arial"/>
            </a:endParaRPr>
          </a:p>
          <a:p>
            <a:pPr algn="just">
              <a:lnSpc>
                <a:spcPct val="100000"/>
              </a:lnSpc>
            </a:pPr>
            <a:r>
              <a:rPr lang="it-IT" sz="1400" strike="noStrike" spc="-1" dirty="0">
                <a:solidFill>
                  <a:srgbClr val="000000"/>
                </a:solidFill>
                <a:latin typeface="Franklin Gothic Book"/>
                <a:ea typeface="DejaVu Sans"/>
              </a:rPr>
              <a:t>L’Istituto </a:t>
            </a:r>
            <a:r>
              <a:rPr lang="it-IT" sz="1400" strike="noStrike" spc="-1" dirty="0" err="1">
                <a:solidFill>
                  <a:srgbClr val="000000"/>
                </a:solidFill>
                <a:latin typeface="Franklin Gothic Book"/>
                <a:ea typeface="DejaVu Sans"/>
              </a:rPr>
              <a:t>Zooprofilattico</a:t>
            </a:r>
            <a:r>
              <a:rPr lang="it-IT" sz="1400" strike="noStrike" spc="-1" dirty="0">
                <a:solidFill>
                  <a:srgbClr val="000000"/>
                </a:solidFill>
                <a:latin typeface="Franklin Gothic Book"/>
                <a:ea typeface="DejaVu Sans"/>
              </a:rPr>
              <a:t> Sperimentale di Lazio e Toscana solo nel 2005 scoprì, dopo vari controlli, che il latte di allevamenti lungo il Sacco era contaminato da </a:t>
            </a:r>
            <a:r>
              <a:rPr lang="it-IT" sz="1400" strike="noStrike" spc="-1" dirty="0" err="1">
                <a:solidFill>
                  <a:srgbClr val="000000"/>
                </a:solidFill>
                <a:latin typeface="Franklin Gothic Book"/>
                <a:ea typeface="DejaVu Sans"/>
              </a:rPr>
              <a:t>betaesaclorocicloesano</a:t>
            </a:r>
            <a:r>
              <a:rPr lang="it-IT" sz="1400" strike="noStrike" spc="-1" dirty="0">
                <a:solidFill>
                  <a:srgbClr val="000000"/>
                </a:solidFill>
                <a:latin typeface="Franklin Gothic Book"/>
                <a:ea typeface="DejaVu Sans"/>
              </a:rPr>
              <a:t>, un potente insetticida a base di cloro. I successivi controlli hanno rivelato che tutti i terreni lungo l’intera asta fluviale fino alla confluenza nel Liri erano contaminati.  I fusti di insetticida che la </a:t>
            </a:r>
            <a:r>
              <a:rPr lang="it-IT" sz="1400" strike="noStrike" spc="-1" dirty="0" err="1">
                <a:solidFill>
                  <a:srgbClr val="000000"/>
                </a:solidFill>
                <a:latin typeface="Franklin Gothic Book"/>
                <a:ea typeface="DejaVu Sans"/>
              </a:rPr>
              <a:t>Snia</a:t>
            </a:r>
            <a:r>
              <a:rPr lang="it-IT" sz="1400" strike="noStrike" spc="-1" dirty="0">
                <a:solidFill>
                  <a:srgbClr val="000000"/>
                </a:solidFill>
                <a:latin typeface="Franklin Gothic Book"/>
                <a:ea typeface="DejaVu Sans"/>
              </a:rPr>
              <a:t> </a:t>
            </a:r>
            <a:r>
              <a:rPr lang="it-IT" sz="1400" strike="noStrike" spc="-1" dirty="0" err="1">
                <a:solidFill>
                  <a:srgbClr val="000000"/>
                </a:solidFill>
                <a:latin typeface="Franklin Gothic Book"/>
                <a:ea typeface="DejaVu Sans"/>
              </a:rPr>
              <a:t>Bpd</a:t>
            </a:r>
            <a:r>
              <a:rPr lang="it-IT" sz="1400" strike="noStrike" spc="-1" dirty="0">
                <a:solidFill>
                  <a:srgbClr val="000000"/>
                </a:solidFill>
                <a:latin typeface="Franklin Gothic Book"/>
                <a:ea typeface="DejaVu Sans"/>
              </a:rPr>
              <a:t> (azienda chimica italiana) aveva interrato in tre aree a ridosso del Sacco, col tempo si erano corrosi e il prodotto aveva contaminato le acque del fiume</a:t>
            </a:r>
            <a:r>
              <a:rPr lang="it-IT" sz="1400" strike="noStrike" spc="-1" dirty="0" smtClean="0">
                <a:solidFill>
                  <a:srgbClr val="000000"/>
                </a:solidFill>
                <a:latin typeface="Franklin Gothic Book"/>
                <a:ea typeface="DejaVu Sans"/>
              </a:rPr>
              <a:t>.</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384" name="CustomShape 2"/>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385" name="CustomShape 3"/>
          <p:cNvSpPr/>
          <p:nvPr/>
        </p:nvSpPr>
        <p:spPr>
          <a:xfrm>
            <a:off x="155520" y="-144360"/>
            <a:ext cx="291960" cy="291960"/>
          </a:xfrm>
          <a:prstGeom prst="rect">
            <a:avLst/>
          </a:prstGeom>
          <a:noFill/>
          <a:ln w="0">
            <a:noFill/>
          </a:ln>
        </p:spPr>
        <p:style>
          <a:lnRef idx="0">
            <a:scrgbClr r="0" g="0" b="0"/>
          </a:lnRef>
          <a:fillRef idx="0">
            <a:scrgbClr r="0" g="0" b="0"/>
          </a:fillRef>
          <a:effectRef idx="0">
            <a:scrgbClr r="0" g="0" b="0"/>
          </a:effectRef>
          <a:fontRef idx="minor"/>
        </p:style>
      </p:sp>
      <p:sp>
        <p:nvSpPr>
          <p:cNvPr id="8" name="CustomShape 2"/>
          <p:cNvSpPr/>
          <p:nvPr/>
        </p:nvSpPr>
        <p:spPr>
          <a:xfrm>
            <a:off x="2571736" y="1428736"/>
            <a:ext cx="4273402" cy="3153256"/>
          </a:xfrm>
          <a:prstGeom prst="rect">
            <a:avLst/>
          </a:prstGeom>
          <a:solidFill>
            <a:schemeClr val="accent5">
              <a:lumMod val="20000"/>
              <a:lumOff val="80000"/>
            </a:schemeClr>
          </a:solidFill>
          <a:ln w="12700">
            <a:solidFill>
              <a:srgbClr val="FF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r>
              <a:rPr lang="it-IT" sz="2800" b="1" dirty="0" smtClean="0">
                <a:latin typeface="Franklin Gothic Book" pitchFamily="34" charset="0"/>
              </a:rPr>
              <a:t>Roma: 12 scarichi non depurati versano direttamente nel Tevere</a:t>
            </a:r>
          </a:p>
          <a:p>
            <a:pPr>
              <a:lnSpc>
                <a:spcPct val="100000"/>
              </a:lnSpc>
              <a:spcAft>
                <a:spcPts val="601"/>
              </a:spcAft>
            </a:pPr>
            <a:r>
              <a:rPr lang="it-IT" sz="1200" b="1" strike="noStrike" spc="-1" dirty="0" smtClean="0">
                <a:solidFill>
                  <a:srgbClr val="000000"/>
                </a:solidFill>
                <a:latin typeface="Times New Roman"/>
                <a:ea typeface="DejaVu Sans"/>
              </a:rPr>
              <a:t>Abitare a Roma </a:t>
            </a:r>
            <a:r>
              <a:rPr lang="it-IT" sz="1200" b="0" strike="noStrike" spc="-1" dirty="0" smtClean="0">
                <a:solidFill>
                  <a:srgbClr val="000000"/>
                </a:solidFill>
                <a:latin typeface="Times New Roman"/>
                <a:ea typeface="DejaVu Sans"/>
              </a:rPr>
              <a:t>20/06/2015</a:t>
            </a:r>
            <a:endParaRPr lang="it-IT" sz="1200" b="0" strike="noStrike" spc="-1" dirty="0">
              <a:latin typeface="Arial"/>
            </a:endParaRPr>
          </a:p>
          <a:p>
            <a:pPr algn="just">
              <a:lnSpc>
                <a:spcPct val="100000"/>
              </a:lnSpc>
            </a:pPr>
            <a:r>
              <a:rPr lang="it-IT" sz="1400" dirty="0" smtClean="0">
                <a:latin typeface="Franklin Gothic Book" pitchFamily="34" charset="0"/>
              </a:rPr>
              <a:t>A Roma ci sono ben 12 scarichi non depurati che si gettano direttamente nel Tevere nei quartieri di </a:t>
            </a:r>
            <a:r>
              <a:rPr lang="it-IT" sz="1400" dirty="0" err="1" smtClean="0">
                <a:latin typeface="Franklin Gothic Book" pitchFamily="34" charset="0"/>
              </a:rPr>
              <a:t>Maglianella</a:t>
            </a:r>
            <a:r>
              <a:rPr lang="it-IT" sz="1400" dirty="0" smtClean="0">
                <a:latin typeface="Franklin Gothic Book" pitchFamily="34" charset="0"/>
              </a:rPr>
              <a:t>, Ponte Ladrone, Rebibbia, Cassia </a:t>
            </a:r>
            <a:r>
              <a:rPr lang="it-IT" sz="1400" dirty="0" err="1" smtClean="0">
                <a:latin typeface="Franklin Gothic Book" pitchFamily="34" charset="0"/>
              </a:rPr>
              <a:t>Veientana</a:t>
            </a:r>
            <a:r>
              <a:rPr lang="it-IT" sz="1400" dirty="0" smtClean="0">
                <a:latin typeface="Franklin Gothic Book" pitchFamily="34" charset="0"/>
              </a:rPr>
              <a:t> e </a:t>
            </a:r>
            <a:r>
              <a:rPr lang="it-IT" sz="1400" dirty="0" err="1" smtClean="0">
                <a:latin typeface="Franklin Gothic Book" pitchFamily="34" charset="0"/>
              </a:rPr>
              <a:t>Tor</a:t>
            </a:r>
            <a:r>
              <a:rPr lang="it-IT" sz="1400" dirty="0" smtClean="0">
                <a:latin typeface="Franklin Gothic Book" pitchFamily="34" charset="0"/>
              </a:rPr>
              <a:t> Crescenza, utenze corrispondenti addirittura a 40.000 cittadini, i cui reflui vanno nel Tevere non depurati, mentre in bolletta gli stessi cittadini pagano come tutti la depurazione.</a:t>
            </a:r>
            <a:endParaRPr lang="it-IT" sz="1400" b="0" strike="noStrike" spc="-1" dirty="0" smtClean="0">
              <a:solidFill>
                <a:srgbClr val="000000"/>
              </a:solidFill>
              <a:latin typeface="Franklin Gothic Book" pitchFamily="34" charset="0"/>
              <a:ea typeface="DejaVu San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2"/>
          <p:cNvSpPr/>
          <p:nvPr/>
        </p:nvSpPr>
        <p:spPr>
          <a:xfrm>
            <a:off x="285720" y="1357298"/>
            <a:ext cx="8631000" cy="4015030"/>
          </a:xfrm>
          <a:prstGeom prst="rect">
            <a:avLst/>
          </a:prstGeom>
          <a:solidFill>
            <a:schemeClr val="accent5">
              <a:lumMod val="20000"/>
              <a:lumOff val="80000"/>
            </a:schemeClr>
          </a:solidFill>
          <a:ln w="12700">
            <a:solidFill>
              <a:srgbClr val="FF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2800" b="1" strike="noStrike" spc="-1" dirty="0">
                <a:solidFill>
                  <a:srgbClr val="000000"/>
                </a:solidFill>
                <a:latin typeface="Franklin Gothic Book"/>
                <a:ea typeface="DejaVu Sans"/>
              </a:rPr>
              <a:t>I fiumi lombardi avvelenati dal </a:t>
            </a:r>
            <a:r>
              <a:rPr lang="it-IT" sz="2800" b="1" strike="noStrike" spc="-1" dirty="0" err="1">
                <a:solidFill>
                  <a:srgbClr val="000000"/>
                </a:solidFill>
                <a:latin typeface="Franklin Gothic Book"/>
                <a:ea typeface="DejaVu Sans"/>
              </a:rPr>
              <a:t>glifosato</a:t>
            </a:r>
            <a:r>
              <a:rPr lang="it-IT" sz="2800" b="1" strike="noStrike" spc="-1" dirty="0">
                <a:solidFill>
                  <a:srgbClr val="000000"/>
                </a:solidFill>
                <a:latin typeface="Franklin Gothic Book"/>
                <a:ea typeface="DejaVu Sans"/>
              </a:rPr>
              <a:t>: la diagnosi dell'università Statale</a:t>
            </a:r>
            <a:endParaRPr lang="it-IT" sz="2800" b="0" strike="noStrike" spc="-1" dirty="0">
              <a:latin typeface="Arial"/>
            </a:endParaRPr>
          </a:p>
          <a:p>
            <a:pPr>
              <a:lnSpc>
                <a:spcPct val="100000"/>
              </a:lnSpc>
              <a:spcAft>
                <a:spcPts val="601"/>
              </a:spcAft>
            </a:pPr>
            <a:r>
              <a:rPr lang="it-IT" sz="1200" b="1" strike="noStrike" spc="-1" dirty="0">
                <a:solidFill>
                  <a:srgbClr val="000000"/>
                </a:solidFill>
                <a:latin typeface="Times New Roman"/>
                <a:ea typeface="DejaVu Sans"/>
              </a:rPr>
              <a:t>la Repubblica  </a:t>
            </a:r>
            <a:r>
              <a:rPr lang="it-IT" sz="1200" b="0" strike="noStrike" spc="-1" dirty="0">
                <a:solidFill>
                  <a:srgbClr val="000000"/>
                </a:solidFill>
                <a:latin typeface="Times New Roman"/>
                <a:ea typeface="DejaVu Sans"/>
              </a:rPr>
              <a:t>08/07/2021</a:t>
            </a:r>
            <a:endParaRPr lang="it-IT" sz="1200" b="0" strike="noStrike" spc="-1" dirty="0">
              <a:latin typeface="Arial"/>
            </a:endParaRPr>
          </a:p>
          <a:p>
            <a:pPr algn="just">
              <a:lnSpc>
                <a:spcPct val="100000"/>
              </a:lnSpc>
            </a:pPr>
            <a:r>
              <a:rPr lang="it-IT" sz="1400" strike="noStrike" spc="-1" dirty="0">
                <a:solidFill>
                  <a:srgbClr val="000000"/>
                </a:solidFill>
                <a:latin typeface="Franklin Gothic Book"/>
                <a:ea typeface="DejaVu Sans"/>
              </a:rPr>
              <a:t>Le aree messe peggio sono quelle di Treviglio e Varese: nelle acque della Roggia di Vignola, il </a:t>
            </a:r>
            <a:r>
              <a:rPr lang="it-IT" sz="1400" strike="noStrike" spc="-1" dirty="0" err="1">
                <a:solidFill>
                  <a:srgbClr val="000000"/>
                </a:solidFill>
                <a:latin typeface="Franklin Gothic Book"/>
                <a:ea typeface="DejaVu Sans"/>
              </a:rPr>
              <a:t>glifosato</a:t>
            </a:r>
            <a:r>
              <a:rPr lang="it-IT" sz="1400" strike="noStrike" spc="-1" dirty="0">
                <a:solidFill>
                  <a:srgbClr val="000000"/>
                </a:solidFill>
                <a:latin typeface="Franklin Gothic Book"/>
                <a:ea typeface="DejaVu Sans"/>
              </a:rPr>
              <a:t>, il diserbante più usato in agricoltura, "arriva a sforare di otto volte i limiti previsti dalla legge". Dove scorrono il Seveso e l'Olona, l'</a:t>
            </a:r>
            <a:r>
              <a:rPr lang="it-IT" sz="1400" strike="noStrike" spc="-1" dirty="0" err="1">
                <a:solidFill>
                  <a:srgbClr val="000000"/>
                </a:solidFill>
                <a:latin typeface="Franklin Gothic Book"/>
                <a:ea typeface="DejaVu Sans"/>
              </a:rPr>
              <a:t>Ampa</a:t>
            </a:r>
            <a:r>
              <a:rPr lang="it-IT" sz="1400" strike="noStrike" spc="-1" dirty="0">
                <a:solidFill>
                  <a:srgbClr val="000000"/>
                </a:solidFill>
                <a:latin typeface="Franklin Gothic Book"/>
                <a:ea typeface="DejaVu Sans"/>
              </a:rPr>
              <a:t>, un composto legato all'evoluzione del </a:t>
            </a:r>
            <a:r>
              <a:rPr lang="it-IT" sz="1400" strike="noStrike" spc="-1" dirty="0" err="1">
                <a:solidFill>
                  <a:srgbClr val="000000"/>
                </a:solidFill>
                <a:latin typeface="Franklin Gothic Book"/>
                <a:ea typeface="DejaVu Sans"/>
              </a:rPr>
              <a:t>glifosato</a:t>
            </a:r>
            <a:r>
              <a:rPr lang="it-IT" sz="1400" strike="noStrike" spc="-1" dirty="0">
                <a:solidFill>
                  <a:srgbClr val="000000"/>
                </a:solidFill>
                <a:latin typeface="Franklin Gothic Book"/>
                <a:ea typeface="DejaVu Sans"/>
              </a:rPr>
              <a:t>, si trova in concentrazioni "anche duecento volte superiori". È una vera e propria mappa degli inquinanti che avvelenano i fiumi della regione, ma soprattutto i loro cocktail, quella che hanno disegnato i ricercatori dell'università Statale. Uno studio, da poco pubblicato su </a:t>
            </a:r>
            <a:r>
              <a:rPr lang="it-IT" sz="1400" strike="noStrike" spc="-1" dirty="0" err="1">
                <a:solidFill>
                  <a:srgbClr val="000000"/>
                </a:solidFill>
                <a:latin typeface="Franklin Gothic Book"/>
                <a:ea typeface="DejaVu Sans"/>
              </a:rPr>
              <a:t>Nature-Scientific</a:t>
            </a:r>
            <a:r>
              <a:rPr lang="it-IT" sz="1400" strike="noStrike" spc="-1" dirty="0">
                <a:solidFill>
                  <a:srgbClr val="000000"/>
                </a:solidFill>
                <a:latin typeface="Franklin Gothic Book"/>
                <a:ea typeface="DejaVu Sans"/>
              </a:rPr>
              <a:t> report, che "per la prima volta analizza in modo concreto e dettagliato il livello di inquinamento delle acque superficiali e profonde dei fiumi della Lombardia".</a:t>
            </a:r>
            <a:endParaRPr lang="it-IT" sz="1400" strike="noStrike" spc="-1" dirty="0">
              <a:latin typeface="Arial"/>
            </a:endParaRPr>
          </a:p>
          <a:p>
            <a:pPr algn="just">
              <a:lnSpc>
                <a:spcPct val="100000"/>
              </a:lnSpc>
            </a:pPr>
            <a:r>
              <a:rPr lang="it-IT" sz="1400" strike="noStrike" spc="-1" dirty="0">
                <a:solidFill>
                  <a:srgbClr val="000000"/>
                </a:solidFill>
                <a:latin typeface="Franklin Gothic Book"/>
                <a:ea typeface="DejaVu Sans"/>
              </a:rPr>
              <a:t>"L'Italia è il terzo Paese in Europa, dopo Francia e Spagna, per il consumo di pesticidi", ricordano i ricercatori nel testo. La Lombardia è una delle aree con i più alti tassi di produzione agricola non solo in Italia ma a livello europeo. E "l'intenso sfruttamento dei suoli agricoli si accompagna anche a un largo uso di pesticidi". Un dato che emerge anche dalle analisi dei dati dell'Arpa, dimostrando come insetticidi e pesticidi siano un importante fattore inquinante per le acque superficiali e sotterranee della regione (anche se quantità superiori ai limiti vengono segnalate molto meno in queste ultime). </a:t>
            </a:r>
            <a:endParaRPr lang="it-IT" sz="1400" strike="noStrike" spc="-1" dirty="0" smtClean="0">
              <a:solidFill>
                <a:srgbClr val="000000"/>
              </a:solidFill>
              <a:latin typeface="Franklin Gothic Book"/>
              <a:ea typeface="DejaVu San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45986</TotalTime>
  <Words>1063</Words>
  <Application>LibreOffice/7.0.4.2$Windows_X86_64 LibreOffice_project/dcf040e67528d9187c66b2379df5ea4407429775</Application>
  <PresentationFormat>Presentazione su schermo (4:3)</PresentationFormat>
  <Paragraphs>53</Paragraphs>
  <Slides>40</Slides>
  <Notes>0</Notes>
  <HiddenSlides>0</HiddenSlides>
  <MMClips>0</MMClips>
  <ScaleCrop>false</ScaleCrop>
  <HeadingPairs>
    <vt:vector size="4" baseType="variant">
      <vt:variant>
        <vt:lpstr>Tema</vt:lpstr>
      </vt:variant>
      <vt:variant>
        <vt:i4>2</vt:i4>
      </vt:variant>
      <vt:variant>
        <vt:lpstr>Titoli diapositive</vt:lpstr>
      </vt:variant>
      <vt:variant>
        <vt:i4>40</vt:i4>
      </vt:variant>
    </vt:vector>
  </HeadingPairs>
  <TitlesOfParts>
    <vt:vector size="42" baseType="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subject/>
  <dc:creator>utente</dc:creator>
  <dc:description/>
  <cp:lastModifiedBy>utente</cp:lastModifiedBy>
  <cp:revision>3905</cp:revision>
  <dcterms:created xsi:type="dcterms:W3CDTF">2021-02-01T13:54:03Z</dcterms:created>
  <dcterms:modified xsi:type="dcterms:W3CDTF">2023-09-15T10:44:31Z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Presentazione su schermo (4:3)</vt:lpwstr>
  </property>
  <property fmtid="{D5CDD505-2E9C-101B-9397-08002B2CF9AE}" pid="3" name="Slides">
    <vt:i4>29</vt:i4>
  </property>
</Properties>
</file>