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sldIdLst>
    <p:sldId id="256" r:id="rId7"/>
    <p:sldId id="397" r:id="rId8"/>
    <p:sldId id="39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391" r:id="rId45"/>
    <p:sldId id="392" r:id="rId46"/>
    <p:sldId id="393" r:id="rId47"/>
    <p:sldId id="394" r:id="rId48"/>
    <p:sldId id="296" r:id="rId49"/>
    <p:sldId id="297" r:id="rId50"/>
    <p:sldId id="298" r:id="rId51"/>
    <p:sldId id="299" r:id="rId52"/>
    <p:sldId id="300" r:id="rId53"/>
    <p:sldId id="302" r:id="rId54"/>
    <p:sldId id="303" r:id="rId55"/>
    <p:sldId id="305" r:id="rId56"/>
    <p:sldId id="306" r:id="rId57"/>
    <p:sldId id="307" r:id="rId58"/>
    <p:sldId id="308" r:id="rId59"/>
    <p:sldId id="309" r:id="rId60"/>
    <p:sldId id="310" r:id="rId61"/>
    <p:sldId id="311" r:id="rId62"/>
    <p:sldId id="312" r:id="rId63"/>
    <p:sldId id="315"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3" r:id="rId79"/>
    <p:sldId id="334" r:id="rId80"/>
    <p:sldId id="336" r:id="rId81"/>
    <p:sldId id="337" r:id="rId82"/>
    <p:sldId id="338" r:id="rId83"/>
    <p:sldId id="339" r:id="rId84"/>
    <p:sldId id="340" r:id="rId85"/>
    <p:sldId id="341" r:id="rId86"/>
    <p:sldId id="343" r:id="rId87"/>
    <p:sldId id="345" r:id="rId88"/>
    <p:sldId id="347" r:id="rId89"/>
    <p:sldId id="348" r:id="rId90"/>
    <p:sldId id="349" r:id="rId91"/>
    <p:sldId id="350" r:id="rId92"/>
    <p:sldId id="351" r:id="rId93"/>
    <p:sldId id="352" r:id="rId94"/>
    <p:sldId id="353" r:id="rId95"/>
    <p:sldId id="354" r:id="rId96"/>
    <p:sldId id="355" r:id="rId97"/>
    <p:sldId id="395" r:id="rId98"/>
    <p:sldId id="357" r:id="rId99"/>
    <p:sldId id="358" r:id="rId100"/>
    <p:sldId id="360" r:id="rId101"/>
    <p:sldId id="363" r:id="rId102"/>
    <p:sldId id="364" r:id="rId103"/>
    <p:sldId id="365" r:id="rId104"/>
    <p:sldId id="368" r:id="rId105"/>
    <p:sldId id="370" r:id="rId106"/>
    <p:sldId id="371"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90" r:id="rId121"/>
  </p:sldIdLst>
  <p:sldSz cx="9144000" cy="6858000" type="screen4x3"/>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1836" y="-22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8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9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9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1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1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1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1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2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2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1"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3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4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5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5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5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5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163"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165"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7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7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8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8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8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9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19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9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19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19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20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20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20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1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2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22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2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2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23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3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3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24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24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
        <p:nvSpPr>
          <p:cNvPr id="24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24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it-IT"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3" name="Line 4"/>
          <p:cNvSpPr/>
          <p:nvPr/>
        </p:nvSpPr>
        <p:spPr>
          <a:xfrm>
            <a:off x="514080" y="3444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42"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3"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4"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45"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6"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3"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4"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5"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86" name="PlaceHolder 4"/>
          <p:cNvSpPr>
            <a:spLocks noGrp="1"/>
          </p:cNvSpPr>
          <p:nvPr>
            <p:ph type="title"/>
          </p:nvPr>
        </p:nvSpPr>
        <p:spPr>
          <a:xfrm>
            <a:off x="457200" y="273600"/>
            <a:ext cx="8228880" cy="1144440"/>
          </a:xfrm>
          <a:prstGeom prst="rect">
            <a:avLst/>
          </a:prstGeom>
        </p:spPr>
        <p:txBody>
          <a:bodyPr lIns="0" tIns="0" rIns="0" bIns="0" anchor="ctr">
            <a:noAutofit/>
          </a:bodyPr>
          <a:lstStyle/>
          <a:p>
            <a:r>
              <a:rPr lang="it-IT" sz="1800" b="0" strike="noStrike" spc="-1">
                <a:latin typeface="Arial"/>
              </a:rPr>
              <a:t>Fai clic per modificare il formato del testo del titolo</a:t>
            </a:r>
          </a:p>
        </p:txBody>
      </p:sp>
      <p:sp>
        <p:nvSpPr>
          <p:cNvPr id="8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4"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5"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6"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7" name="Line 4"/>
          <p:cNvSpPr/>
          <p:nvPr/>
        </p:nvSpPr>
        <p:spPr>
          <a:xfrm>
            <a:off x="514080" y="534960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28" name="PlaceHolder 5"/>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29"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66"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7"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8"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169"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70"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07" name="Line 1"/>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08" name="Line 2"/>
          <p:cNvSpPr/>
          <p:nvPr/>
        </p:nvSpPr>
        <p:spPr>
          <a:xfrm>
            <a:off x="514080" y="1050840"/>
            <a:ext cx="8629920" cy="216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09" name="Line 3"/>
          <p:cNvSpPr/>
          <p:nvPr/>
        </p:nvSpPr>
        <p:spPr>
          <a:xfrm>
            <a:off x="514080" y="1057680"/>
            <a:ext cx="8629920" cy="2520"/>
          </a:xfrm>
          <a:prstGeom prst="line">
            <a:avLst/>
          </a:prstGeom>
          <a:ln w="9525">
            <a:solidFill>
              <a:srgbClr val="F0A22E"/>
            </a:solidFill>
            <a:round/>
          </a:ln>
        </p:spPr>
        <p:style>
          <a:lnRef idx="0">
            <a:scrgbClr r="0" g="0" b="0"/>
          </a:lnRef>
          <a:fillRef idx="0">
            <a:scrgbClr r="0" g="0" b="0"/>
          </a:fillRef>
          <a:effectRef idx="0">
            <a:scrgbClr r="0" g="0" b="0"/>
          </a:effectRef>
          <a:fontRef idx="minor"/>
        </p:style>
      </p:sp>
      <p:sp>
        <p:nvSpPr>
          <p:cNvPr id="210" name="PlaceHolder 4"/>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211"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285840" y="6858000"/>
            <a:ext cx="8445240" cy="1206360"/>
          </a:xfrm>
          <a:prstGeom prst="rect">
            <a:avLst/>
          </a:prstGeom>
          <a:noFill/>
          <a:ln w="0">
            <a:noFill/>
          </a:ln>
        </p:spPr>
        <p:style>
          <a:lnRef idx="0">
            <a:scrgbClr r="0" g="0" b="0"/>
          </a:lnRef>
          <a:fillRef idx="0">
            <a:scrgbClr r="0" g="0" b="0"/>
          </a:fillRef>
          <a:effectRef idx="0">
            <a:scrgbClr r="0" g="0" b="0"/>
          </a:effectRef>
          <a:fontRef idx="minor"/>
        </p:style>
      </p:sp>
      <p:sp>
        <p:nvSpPr>
          <p:cNvPr id="249" name="CustomShape 2"/>
          <p:cNvSpPr/>
          <p:nvPr/>
        </p:nvSpPr>
        <p:spPr>
          <a:xfrm>
            <a:off x="285840" y="1643040"/>
            <a:ext cx="8673840" cy="117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it-IT" sz="7200" b="0" strike="noStrike" cap="all" spc="-1" dirty="0">
                <a:solidFill>
                  <a:srgbClr val="FBEEC9"/>
                </a:solidFill>
                <a:latin typeface="Franklin Gothic Medium"/>
                <a:ea typeface="DejaVu Sans"/>
              </a:rPr>
              <a:t>LO SFRUTTAMENTO DELLE RISORSE IDRICHE IN </a:t>
            </a:r>
            <a:r>
              <a:rPr lang="it-IT" sz="7200" b="0" strike="noStrike" cap="all" spc="-1" dirty="0" smtClean="0">
                <a:solidFill>
                  <a:srgbClr val="FBEEC9"/>
                </a:solidFill>
                <a:latin typeface="Franklin Gothic Medium"/>
                <a:ea typeface="DejaVu Sans"/>
              </a:rPr>
              <a:t>ITALIA</a:t>
            </a:r>
          </a:p>
          <a:p>
            <a:pPr algn="ctr">
              <a:lnSpc>
                <a:spcPct val="100000"/>
              </a:lnSpc>
            </a:pPr>
            <a:r>
              <a:rPr lang="it-IT" cap="all" spc="-1" dirty="0" smtClean="0">
                <a:solidFill>
                  <a:srgbClr val="FBEEC9"/>
                </a:solidFill>
                <a:latin typeface="Franklin Gothic Medium"/>
              </a:rPr>
              <a:t>Per gli alunni</a:t>
            </a:r>
            <a:endParaRPr lang="it-IT"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
          <p:cNvPicPr/>
          <p:nvPr/>
        </p:nvPicPr>
        <p:blipFill>
          <a:blip r:embed="rId2"/>
          <a:stretch/>
        </p:blipFill>
        <p:spPr>
          <a:xfrm>
            <a:off x="260640" y="3780000"/>
            <a:ext cx="7530840" cy="3004560"/>
          </a:xfrm>
          <a:prstGeom prst="rect">
            <a:avLst/>
          </a:prstGeom>
          <a:ln w="9525">
            <a:solidFill>
              <a:srgbClr val="C00000"/>
            </a:solidFill>
            <a:miter/>
          </a:ln>
        </p:spPr>
      </p:pic>
      <p:sp>
        <p:nvSpPr>
          <p:cNvPr id="267" name="CustomShape 1"/>
          <p:cNvSpPr/>
          <p:nvPr/>
        </p:nvSpPr>
        <p:spPr>
          <a:xfrm>
            <a:off x="428760" y="6000840"/>
            <a:ext cx="45590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1" strike="noStrike" spc="-1">
                <a:solidFill>
                  <a:srgbClr val="FFFFFF"/>
                </a:solidFill>
                <a:latin typeface="Franklin Gothic Book"/>
                <a:ea typeface="DejaVu Sans"/>
              </a:rPr>
              <a:t>Correnti litoranee </a:t>
            </a:r>
            <a:endParaRPr lang="it-IT" sz="1200" b="0" strike="noStrike" spc="-1">
              <a:latin typeface="Arial"/>
            </a:endParaRPr>
          </a:p>
          <a:p>
            <a:pPr>
              <a:lnSpc>
                <a:spcPct val="100000"/>
              </a:lnSpc>
            </a:pPr>
            <a:r>
              <a:rPr lang="it-IT" sz="1200" b="1" strike="noStrike" spc="-1">
                <a:solidFill>
                  <a:srgbClr val="FFFFFF"/>
                </a:solidFill>
                <a:latin typeface="Franklin Gothic Book"/>
                <a:ea typeface="DejaVu Sans"/>
              </a:rPr>
              <a:t>(generate dal moto ondoso) </a:t>
            </a:r>
            <a:endParaRPr lang="it-IT" sz="1200" b="0" strike="noStrike" spc="-1">
              <a:latin typeface="Arial"/>
            </a:endParaRPr>
          </a:p>
        </p:txBody>
      </p:sp>
      <p:sp>
        <p:nvSpPr>
          <p:cNvPr id="268" name="CustomShape 2"/>
          <p:cNvSpPr/>
          <p:nvPr/>
        </p:nvSpPr>
        <p:spPr>
          <a:xfrm>
            <a:off x="2813040" y="4500720"/>
            <a:ext cx="6033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Diga </a:t>
            </a:r>
            <a:endParaRPr lang="it-IT" sz="1200" b="0" strike="noStrike" spc="-1">
              <a:latin typeface="Arial"/>
            </a:endParaRPr>
          </a:p>
        </p:txBody>
      </p:sp>
      <p:sp>
        <p:nvSpPr>
          <p:cNvPr id="269" name="CustomShape 3"/>
          <p:cNvSpPr/>
          <p:nvPr/>
        </p:nvSpPr>
        <p:spPr>
          <a:xfrm>
            <a:off x="3801240" y="5429160"/>
            <a:ext cx="6825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Porto </a:t>
            </a:r>
            <a:endParaRPr lang="it-IT" sz="1200" b="0" strike="noStrike" spc="-1">
              <a:latin typeface="Arial"/>
            </a:endParaRPr>
          </a:p>
        </p:txBody>
      </p:sp>
      <p:sp>
        <p:nvSpPr>
          <p:cNvPr id="270" name="CustomShape 4"/>
          <p:cNvSpPr/>
          <p:nvPr/>
        </p:nvSpPr>
        <p:spPr>
          <a:xfrm>
            <a:off x="4704840" y="6072120"/>
            <a:ext cx="94788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200" b="1" strike="noStrike" spc="-1">
                <a:solidFill>
                  <a:srgbClr val="FFFFFF"/>
                </a:solidFill>
                <a:latin typeface="Franklin Gothic Book"/>
                <a:ea typeface="DejaVu Sans"/>
              </a:rPr>
              <a:t>Pennello </a:t>
            </a:r>
            <a:endParaRPr lang="it-IT" sz="1200" b="0" strike="noStrike" spc="-1">
              <a:latin typeface="Arial"/>
            </a:endParaRPr>
          </a:p>
        </p:txBody>
      </p:sp>
      <p:sp>
        <p:nvSpPr>
          <p:cNvPr id="271" name="CustomShape 5"/>
          <p:cNvSpPr/>
          <p:nvPr/>
        </p:nvSpPr>
        <p:spPr>
          <a:xfrm>
            <a:off x="6670440" y="6143760"/>
            <a:ext cx="1237320" cy="45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200" b="1" strike="noStrike" spc="-1">
                <a:solidFill>
                  <a:srgbClr val="FFFFFF"/>
                </a:solidFill>
                <a:latin typeface="Franklin Gothic Book"/>
                <a:ea typeface="DejaVu Sans"/>
              </a:rPr>
              <a:t>Canyon </a:t>
            </a:r>
            <a:endParaRPr lang="it-IT" sz="1200" b="0" strike="noStrike" spc="-1">
              <a:latin typeface="Arial"/>
            </a:endParaRPr>
          </a:p>
          <a:p>
            <a:pPr algn="ctr">
              <a:lnSpc>
                <a:spcPct val="100000"/>
              </a:lnSpc>
            </a:pPr>
            <a:r>
              <a:rPr lang="it-IT" sz="1200" b="1" strike="noStrike" spc="-1">
                <a:solidFill>
                  <a:srgbClr val="FFFFFF"/>
                </a:solidFill>
                <a:latin typeface="Franklin Gothic Book"/>
                <a:ea typeface="DejaVu Sans"/>
              </a:rPr>
              <a:t>sottomarino </a:t>
            </a:r>
            <a:endParaRPr lang="it-IT" sz="1200" b="0" strike="noStrike" spc="-1">
              <a:latin typeface="Arial"/>
            </a:endParaRPr>
          </a:p>
        </p:txBody>
      </p:sp>
      <p:pic>
        <p:nvPicPr>
          <p:cNvPr id="272" name="Picture 2" descr="https://ostiaedintorni.it/wp-content/uploads/2019/05/Fig.-Bilancio-Sedimentario-1.png"/>
          <p:cNvPicPr/>
          <p:nvPr/>
        </p:nvPicPr>
        <p:blipFill>
          <a:blip r:embed="rId3"/>
          <a:srcRect l="1987" t="4458" r="3674" b="4199"/>
          <a:stretch/>
        </p:blipFill>
        <p:spPr>
          <a:xfrm>
            <a:off x="285840" y="142920"/>
            <a:ext cx="6033240" cy="2596320"/>
          </a:xfrm>
          <a:prstGeom prst="rect">
            <a:avLst/>
          </a:prstGeom>
          <a:ln w="0">
            <a:solidFill>
              <a:srgbClr val="C00000"/>
            </a:solidFill>
          </a:ln>
        </p:spPr>
      </p:pic>
      <p:sp>
        <p:nvSpPr>
          <p:cNvPr id="273" name="CustomShape 6"/>
          <p:cNvSpPr/>
          <p:nvPr/>
        </p:nvSpPr>
        <p:spPr>
          <a:xfrm>
            <a:off x="142920" y="2857320"/>
            <a:ext cx="6202080" cy="5158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i="1" strike="noStrike" spc="-1">
                <a:solidFill>
                  <a:srgbClr val="000000"/>
                </a:solidFill>
                <a:latin typeface="Franklin Gothic Book"/>
                <a:ea typeface="DejaVu Sans"/>
              </a:rPr>
              <a:t>Schema degli apporti e asporti dei sedimenti per una determinata area costiera</a:t>
            </a:r>
            <a:endParaRPr lang="it-IT" sz="1400" b="0" strike="noStrike" spc="-1">
              <a:latin typeface="Arial"/>
            </a:endParaRPr>
          </a:p>
        </p:txBody>
      </p:sp>
      <p:sp>
        <p:nvSpPr>
          <p:cNvPr id="274" name="CustomShape 7"/>
          <p:cNvSpPr/>
          <p:nvPr/>
        </p:nvSpPr>
        <p:spPr>
          <a:xfrm>
            <a:off x="6500880" y="142920"/>
            <a:ext cx="2487240" cy="3322533"/>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Dal punto di vista idrogeologico, a valle delle dighe si assiste a una forte </a:t>
            </a:r>
            <a:r>
              <a:rPr lang="it-IT" sz="1400" strike="noStrike" spc="-1" dirty="0">
                <a:solidFill>
                  <a:srgbClr val="000000"/>
                </a:solidFill>
                <a:latin typeface="Franklin Gothic Book"/>
                <a:ea typeface="DejaVu Sans"/>
              </a:rPr>
              <a:t>riduzione delle portate. Tale fenomeno ha ripercussioni dirette sulla quantità di sedimenti che raggiungono il mare: meno acqua, infatti, significa meno materiali trasportati verso le coste, che, a loro volta, in mancanza di un continuo </a:t>
            </a:r>
            <a:r>
              <a:rPr lang="it-IT" sz="1400" strike="noStrike" spc="-1" dirty="0" err="1">
                <a:solidFill>
                  <a:srgbClr val="000000"/>
                </a:solidFill>
                <a:latin typeface="Franklin Gothic Book"/>
                <a:ea typeface="DejaVu Sans"/>
              </a:rPr>
              <a:t>rimpinguamento</a:t>
            </a:r>
            <a:r>
              <a:rPr lang="it-IT" sz="1400" strike="noStrike" spc="-1" dirty="0">
                <a:solidFill>
                  <a:srgbClr val="000000"/>
                </a:solidFill>
                <a:latin typeface="Franklin Gothic Book"/>
                <a:ea typeface="DejaVu Sans"/>
              </a:rPr>
              <a:t>, tendono ad assottigliarsi sotto l’azione erosiva delle correnti marine.</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609"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Le discariche</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428760" y="214200"/>
            <a:ext cx="8345160" cy="20689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Cosa è una discarica controllata?</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E’ un </a:t>
            </a:r>
            <a:r>
              <a:rPr lang="it-IT" sz="1400" b="1" strike="noStrike" spc="-1">
                <a:solidFill>
                  <a:srgbClr val="000000"/>
                </a:solidFill>
                <a:latin typeface="Franklin Gothic Book"/>
                <a:ea typeface="DejaVu Sans"/>
              </a:rPr>
              <a:t>impianto di smaltimento finale dei rifiuti</a:t>
            </a:r>
            <a:r>
              <a:rPr lang="it-IT" sz="1400" b="0" strike="noStrike" spc="-1">
                <a:solidFill>
                  <a:srgbClr val="000000"/>
                </a:solidFill>
                <a:latin typeface="Franklin Gothic Book"/>
                <a:ea typeface="DejaVu Sans"/>
              </a:rPr>
              <a:t>, che consente l’interramento di rifiuti</a:t>
            </a:r>
            <a:r>
              <a:rPr lang="it-IT" sz="1400" b="1" strike="noStrike" spc="-1">
                <a:solidFill>
                  <a:srgbClr val="000000"/>
                </a:solidFill>
                <a:latin typeface="Franklin Gothic Book"/>
                <a:ea typeface="DejaVu Sans"/>
              </a:rPr>
              <a:t> in condizioni di controllo ambientale e sanitario</a:t>
            </a:r>
            <a:r>
              <a:rPr lang="it-IT" sz="1400" b="0" strike="noStrike" spc="-1">
                <a:solidFill>
                  <a:srgbClr val="000000"/>
                </a:solidFill>
                <a:latin typeface="Franklin Gothic Book"/>
                <a:ea typeface="DejaVu Sans"/>
              </a:rPr>
              <a:t>. Prevede l’impermeabilizzazione (naturale e artificiale) delle vasche di conferimento  per impedire l’inquinamento dell’ambiente circostante, la captazione del percolato che si produce all’interno della discarica e l’avvio a depurazione, la captazione del biogas che si produce dalla degradazione dei rifiuti per ridurre l’inquinamento atmosferico e produrre energia. Le discariche possono essere per rifiuti non pericolosi, pericolosi, inerti. </a:t>
            </a:r>
            <a:r>
              <a:rPr lang="it-IT" sz="1400" b="1" strike="noStrike" spc="-1">
                <a:solidFill>
                  <a:srgbClr val="000000"/>
                </a:solidFill>
                <a:latin typeface="Franklin Gothic Book"/>
                <a:ea typeface="DejaVu Sans"/>
              </a:rPr>
              <a:t>Esiste una specifica</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direttiva europea che regolamenta il funzionamento delle discariche</a:t>
            </a:r>
            <a:r>
              <a:rPr lang="it-IT" sz="1400" b="0" strike="noStrike" spc="-1">
                <a:solidFill>
                  <a:srgbClr val="000000"/>
                </a:solidFill>
                <a:latin typeface="Franklin Gothic Book"/>
                <a:ea typeface="DejaVu Sans"/>
              </a:rPr>
              <a:t> (</a:t>
            </a:r>
            <a:r>
              <a:rPr lang="it-IT" sz="1400" b="0" i="1" strike="noStrike" spc="-1">
                <a:solidFill>
                  <a:srgbClr val="000000"/>
                </a:solidFill>
                <a:latin typeface="Franklin Gothic Book"/>
                <a:ea typeface="DejaVu Sans"/>
              </a:rPr>
              <a:t>Direttiva UE 2018/850 del 30 maggio 2018 che modifica la direttiva 1999/31/CE).</a:t>
            </a:r>
            <a:endParaRPr lang="it-IT" sz="1400" b="0" strike="noStrike" spc="-1">
              <a:latin typeface="Arial"/>
            </a:endParaRPr>
          </a:p>
        </p:txBody>
      </p:sp>
      <p:pic>
        <p:nvPicPr>
          <p:cNvPr id="611" name="Picture 2" descr="C:\Users\utente\Documents\SITO\DA INSERIRE\GEOGRAFIA\CLASSE 1°\1-L'EUROPA FISICA\5- I FIUMI\FALDE\INQUINAMENTO\DISCARICHE\LEGALI\La+discarica+La+discarica+controllata+è+un+grande+scavo+che+viene+isolato+sul+fondo+e+sui+lati+con+argilla+o+t.jpg"/>
          <p:cNvPicPr/>
          <p:nvPr/>
        </p:nvPicPr>
        <p:blipFill>
          <a:blip r:embed="rId2"/>
          <a:stretch/>
        </p:blipFill>
        <p:spPr>
          <a:xfrm>
            <a:off x="428760" y="2500200"/>
            <a:ext cx="8215200" cy="4155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Picture 2" descr="C:\Users\utente\Documents\SITO\DA INSERIRE\GEOGRAFIA\CLASSE 1°\1-L'EUROPA FISICA\5- I FIUMI\CARENZA\MAPPA_italia-01-859x1024.png"/>
          <p:cNvPicPr/>
          <p:nvPr/>
        </p:nvPicPr>
        <p:blipFill>
          <a:blip r:embed="rId2"/>
          <a:stretch/>
        </p:blipFill>
        <p:spPr>
          <a:xfrm>
            <a:off x="214200" y="214200"/>
            <a:ext cx="5249520" cy="6260400"/>
          </a:xfrm>
          <a:prstGeom prst="rect">
            <a:avLst/>
          </a:prstGeom>
          <a:ln w="0">
            <a:solidFill>
              <a:srgbClr val="C00000"/>
            </a:solidFill>
          </a:ln>
        </p:spPr>
      </p:pic>
      <p:sp>
        <p:nvSpPr>
          <p:cNvPr id="615" name="CustomShape 1"/>
          <p:cNvSpPr/>
          <p:nvPr/>
        </p:nvSpPr>
        <p:spPr>
          <a:xfrm>
            <a:off x="5715008" y="142852"/>
            <a:ext cx="3201840" cy="5761662"/>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283"/>
              </a:spcAft>
            </a:pPr>
            <a:endParaRPr lang="it-IT" sz="1200" b="1" strike="noStrike" spc="-1" dirty="0" smtClean="0">
              <a:solidFill>
                <a:srgbClr val="000000"/>
              </a:solidFill>
              <a:latin typeface="Franklin Gothic Book"/>
              <a:ea typeface="DejaVu Sans"/>
            </a:endParaRPr>
          </a:p>
          <a:p>
            <a:pPr>
              <a:lnSpc>
                <a:spcPct val="100000"/>
              </a:lnSpc>
              <a:spcAft>
                <a:spcPts val="283"/>
              </a:spcAft>
            </a:pPr>
            <a:endParaRPr lang="it-IT" sz="1200" b="1" spc="-1" dirty="0" smtClean="0">
              <a:solidFill>
                <a:srgbClr val="000000"/>
              </a:solidFill>
              <a:latin typeface="Franklin Gothic Book"/>
              <a:ea typeface="DejaVu Sans"/>
            </a:endParaRPr>
          </a:p>
          <a:p>
            <a:pPr>
              <a:lnSpc>
                <a:spcPct val="100000"/>
              </a:lnSpc>
              <a:spcAft>
                <a:spcPts val="283"/>
              </a:spcAft>
            </a:pPr>
            <a:endParaRPr lang="it-IT" sz="1200" b="1" strike="noStrike" spc="-1" dirty="0" smtClean="0">
              <a:solidFill>
                <a:srgbClr val="000000"/>
              </a:solidFill>
              <a:latin typeface="Franklin Gothic Book"/>
              <a:ea typeface="DejaVu Sans"/>
            </a:endParaRPr>
          </a:p>
          <a:p>
            <a:pPr>
              <a:lnSpc>
                <a:spcPct val="100000"/>
              </a:lnSpc>
              <a:spcAft>
                <a:spcPts val="283"/>
              </a:spcAft>
            </a:pPr>
            <a:endParaRPr lang="it-IT" sz="1200" b="1" spc="-1" dirty="0" smtClean="0">
              <a:solidFill>
                <a:srgbClr val="000000"/>
              </a:solidFill>
              <a:latin typeface="Franklin Gothic Book"/>
              <a:ea typeface="DejaVu Sans"/>
            </a:endParaRPr>
          </a:p>
          <a:p>
            <a:pPr>
              <a:lnSpc>
                <a:spcPct val="100000"/>
              </a:lnSpc>
              <a:spcAft>
                <a:spcPts val="283"/>
              </a:spcAft>
            </a:pPr>
            <a:endParaRPr lang="it-IT" sz="1200" b="1" strike="noStrike" spc="-1" dirty="0" smtClean="0">
              <a:solidFill>
                <a:srgbClr val="000000"/>
              </a:solidFill>
              <a:latin typeface="Franklin Gothic Book"/>
              <a:ea typeface="DejaVu Sans"/>
            </a:endParaRPr>
          </a:p>
          <a:p>
            <a:pPr>
              <a:lnSpc>
                <a:spcPct val="100000"/>
              </a:lnSpc>
              <a:spcAft>
                <a:spcPts val="283"/>
              </a:spcAft>
            </a:pPr>
            <a:endParaRPr lang="it-IT" sz="1200" b="1" spc="-1" dirty="0" smtClean="0">
              <a:solidFill>
                <a:srgbClr val="000000"/>
              </a:solidFill>
              <a:latin typeface="Franklin Gothic Book"/>
              <a:ea typeface="DejaVu Sans"/>
            </a:endParaRPr>
          </a:p>
          <a:p>
            <a:pPr>
              <a:lnSpc>
                <a:spcPct val="100000"/>
              </a:lnSpc>
              <a:spcAft>
                <a:spcPts val="283"/>
              </a:spcAft>
            </a:pPr>
            <a:endParaRPr lang="it-IT" sz="1200" b="1" strike="noStrike" spc="-1" dirty="0" smtClean="0">
              <a:solidFill>
                <a:srgbClr val="000000"/>
              </a:solidFill>
              <a:latin typeface="Franklin Gothic Book"/>
              <a:ea typeface="DejaVu Sans"/>
            </a:endParaRPr>
          </a:p>
          <a:p>
            <a:pPr>
              <a:lnSpc>
                <a:spcPct val="100000"/>
              </a:lnSpc>
              <a:spcAft>
                <a:spcPts val="283"/>
              </a:spcAft>
            </a:pPr>
            <a:endParaRPr lang="it-IT" sz="1200" b="1" strike="noStrike" spc="-1" dirty="0" smtClean="0">
              <a:solidFill>
                <a:srgbClr val="000000"/>
              </a:solidFill>
              <a:latin typeface="Franklin Gothic Book"/>
              <a:ea typeface="DejaVu Sans"/>
            </a:endParaRPr>
          </a:p>
          <a:p>
            <a:pPr>
              <a:lnSpc>
                <a:spcPct val="100000"/>
              </a:lnSpc>
              <a:spcAft>
                <a:spcPts val="283"/>
              </a:spcAft>
            </a:pPr>
            <a:r>
              <a:rPr lang="it-IT" sz="1200" b="1" strike="noStrike" spc="-1" dirty="0" err="1" smtClean="0">
                <a:solidFill>
                  <a:srgbClr val="000000"/>
                </a:solidFill>
                <a:latin typeface="Franklin Gothic Book"/>
                <a:ea typeface="DejaVu Sans"/>
              </a:rPr>
              <a:t>Teleambiente</a:t>
            </a:r>
            <a:r>
              <a:rPr lang="it-IT" sz="1200" b="1" strike="noStrike" spc="-1" dirty="0" smtClean="0">
                <a:solidFill>
                  <a:srgbClr val="000000"/>
                </a:solidFill>
                <a:latin typeface="Franklin Gothic Book"/>
                <a:ea typeface="DejaVu Sans"/>
              </a:rPr>
              <a:t>  </a:t>
            </a:r>
            <a:r>
              <a:rPr lang="it-IT" sz="1200" b="0" strike="noStrike" spc="-1" dirty="0">
                <a:solidFill>
                  <a:srgbClr val="000000"/>
                </a:solidFill>
                <a:latin typeface="Times New Roman"/>
                <a:ea typeface="DejaVu Sans"/>
              </a:rPr>
              <a:t>22/03/2019</a:t>
            </a: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Nuova condanna per l’Italia da parte della Corte di Giustizia dell’ Unione Europea. </a:t>
            </a:r>
            <a:r>
              <a:rPr lang="it-IT" sz="1400" strike="noStrike" spc="-1" dirty="0">
                <a:solidFill>
                  <a:srgbClr val="000000"/>
                </a:solidFill>
                <a:latin typeface="Franklin Gothic Book"/>
                <a:ea typeface="DejaVu Sans"/>
              </a:rPr>
              <a:t>Questa volta l’Italia ha omesso di adeguare 44 discariche ai parametri dettati dalla direttiva Ue del 1999, in materia di discariche e rifiuti. Le 44 discariche sono sparse sul territorio, interessando maggiormente l’area centro-meridionale, con </a:t>
            </a:r>
            <a:r>
              <a:rPr lang="it-IT" sz="1400" b="0" strike="noStrike" spc="-1" dirty="0">
                <a:solidFill>
                  <a:srgbClr val="000000"/>
                </a:solidFill>
                <a:latin typeface="Franklin Gothic Book"/>
                <a:ea typeface="DejaVu Sans"/>
              </a:rPr>
              <a:t>un picco di 23 siti in Basilicata, seguita dai 10 siti dell’Abruzzo. Il termine ultimo per l’adeguamento, che in alcuni casi significava chiusura della discarica, era stato fissato dalla Commissione al 19 ottobre 2015. Ma per quella data, l’Italia non era ancora intervenuta su nessuna delle 44</a:t>
            </a:r>
            <a:r>
              <a:rPr lang="it-IT" sz="1400" b="0" strike="noStrike" spc="-1" dirty="0" smtClean="0">
                <a:solidFill>
                  <a:srgbClr val="000000"/>
                </a:solidFill>
                <a:latin typeface="Franklin Gothic Book"/>
                <a:ea typeface="DejaVu Sans"/>
              </a:rPr>
              <a:t>.</a:t>
            </a:r>
          </a:p>
        </p:txBody>
      </p:sp>
      <p:sp>
        <p:nvSpPr>
          <p:cNvPr id="4" name="CustomShape 2"/>
          <p:cNvSpPr/>
          <p:nvPr/>
        </p:nvSpPr>
        <p:spPr>
          <a:xfrm>
            <a:off x="5786446" y="6000768"/>
            <a:ext cx="3169156"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a:solidFill>
                  <a:srgbClr val="000000"/>
                </a:solidFill>
                <a:latin typeface="Times New Roman"/>
                <a:ea typeface="DejaVu Sans"/>
              </a:rPr>
              <a:t>Evidenzia le informazioni principali </a:t>
            </a:r>
            <a:r>
              <a:rPr lang="it-IT" sz="1500" b="0" strike="noStrike" spc="-1" dirty="0" smtClean="0">
                <a:solidFill>
                  <a:srgbClr val="000000"/>
                </a:solidFill>
                <a:latin typeface="Times New Roman"/>
                <a:ea typeface="DejaVu Sans"/>
              </a:rPr>
              <a:t>dell’articolo </a:t>
            </a:r>
            <a:r>
              <a:rPr lang="it-IT" sz="1500" b="0" strike="noStrike" spc="-1" dirty="0">
                <a:solidFill>
                  <a:srgbClr val="000000"/>
                </a:solidFill>
                <a:latin typeface="Times New Roman"/>
                <a:ea typeface="DejaVu Sans"/>
              </a:rPr>
              <a:t>e dagli un titolo.</a:t>
            </a: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Picture 2" descr="File:Aterro Sanitario.jpg"/>
          <p:cNvPicPr/>
          <p:nvPr/>
        </p:nvPicPr>
        <p:blipFill>
          <a:blip r:embed="rId2"/>
          <a:stretch/>
        </p:blipFill>
        <p:spPr>
          <a:xfrm>
            <a:off x="1800000" y="1800000"/>
            <a:ext cx="5763960" cy="4319280"/>
          </a:xfrm>
          <a:prstGeom prst="rect">
            <a:avLst/>
          </a:prstGeom>
          <a:ln w="0">
            <a:solidFill>
              <a:srgbClr val="C00000"/>
            </a:solidFill>
          </a:ln>
        </p:spPr>
      </p:pic>
      <p:sp>
        <p:nvSpPr>
          <p:cNvPr id="617" name="CustomShape 1"/>
          <p:cNvSpPr/>
          <p:nvPr/>
        </p:nvSpPr>
        <p:spPr>
          <a:xfrm>
            <a:off x="2214000" y="6207840"/>
            <a:ext cx="513072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Una discarica di rifiuti abusiva, senza particolari protezioni e barriere.</a:t>
            </a:r>
            <a:endParaRPr lang="it-IT" sz="1200" b="0" strike="noStrike" spc="-1">
              <a:latin typeface="Arial"/>
            </a:endParaRPr>
          </a:p>
        </p:txBody>
      </p:sp>
      <p:sp>
        <p:nvSpPr>
          <p:cNvPr id="618" name="CustomShape 2"/>
          <p:cNvSpPr/>
          <p:nvPr/>
        </p:nvSpPr>
        <p:spPr>
          <a:xfrm>
            <a:off x="720000" y="284760"/>
            <a:ext cx="7916760" cy="11552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Le </a:t>
            </a:r>
            <a:r>
              <a:rPr lang="it-IT" sz="1400" b="1" strike="noStrike" spc="-1">
                <a:solidFill>
                  <a:srgbClr val="000000"/>
                </a:solidFill>
                <a:latin typeface="Franklin Gothic Book"/>
                <a:ea typeface="DejaVu Sans"/>
              </a:rPr>
              <a:t>discariche abusive </a:t>
            </a:r>
            <a:r>
              <a:rPr lang="it-IT" sz="1400" b="0" strike="noStrike" spc="-1">
                <a:solidFill>
                  <a:srgbClr val="000000"/>
                </a:solidFill>
                <a:latin typeface="Franklin Gothic Book"/>
                <a:ea typeface="DejaVu Sans"/>
              </a:rPr>
              <a:t>sono spesso associate alla criminalità organizzata. Trovata una buca qualsiasi (una vecchia cava, una vecchia cisterna sotterranea ecc.) viene riempita, senza alcun accorgimento, con rifiuti di ogni tipo: elettronici, radioattivi, amianto ecc. Nonostante siano illegali, purtroppo in Italia esistono molte discariche abusive che, con il loro carico di inquinanti, danneggiano gravemente ambiente e persone.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620" name="CustomShape 2"/>
          <p:cNvSpPr/>
          <p:nvPr/>
        </p:nvSpPr>
        <p:spPr>
          <a:xfrm>
            <a:off x="1260000" y="900000"/>
            <a:ext cx="722448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Evidenzia nei seguenti articoli le informazioni che servono per completare la tabella finale.</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2"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3"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624" name="Picture 8" descr="La mappa delle 14 bombe ecologiche di Roma"/>
          <p:cNvPicPr/>
          <p:nvPr/>
        </p:nvPicPr>
        <p:blipFill>
          <a:blip r:embed="rId2"/>
          <a:stretch/>
        </p:blipFill>
        <p:spPr>
          <a:xfrm>
            <a:off x="285840" y="142920"/>
            <a:ext cx="4033440" cy="5580360"/>
          </a:xfrm>
          <a:prstGeom prst="rect">
            <a:avLst/>
          </a:prstGeom>
          <a:ln w="0">
            <a:solidFill>
              <a:srgbClr val="C00000"/>
            </a:solidFill>
          </a:ln>
        </p:spPr>
      </p:pic>
      <p:sp>
        <p:nvSpPr>
          <p:cNvPr id="625" name="CustomShape 4"/>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6" name="CustomShape 5"/>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7" name="CustomShape 6"/>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28" name="CustomShape 7"/>
          <p:cNvSpPr/>
          <p:nvPr/>
        </p:nvSpPr>
        <p:spPr>
          <a:xfrm>
            <a:off x="360000" y="5845320"/>
            <a:ext cx="377928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La mappa delle 14 discariche abusive di Roma (Il Messaggero, 27 aprile 2019)</a:t>
            </a:r>
            <a:endParaRPr lang="it-IT" sz="1200" b="0" strike="noStrike" spc="-1">
              <a:latin typeface="Arial"/>
            </a:endParaRPr>
          </a:p>
        </p:txBody>
      </p:sp>
      <p:sp>
        <p:nvSpPr>
          <p:cNvPr id="629" name="CustomShape 8"/>
          <p:cNvSpPr/>
          <p:nvPr/>
        </p:nvSpPr>
        <p:spPr>
          <a:xfrm>
            <a:off x="4860000" y="357120"/>
            <a:ext cx="4056840" cy="5092248"/>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La mappa delle 14 bombe ecologiche di Roma</a:t>
            </a:r>
            <a:endParaRPr lang="it-IT" sz="2800" b="0" strike="noStrike" spc="-1" dirty="0">
              <a:latin typeface="Arial"/>
            </a:endParaRPr>
          </a:p>
          <a:p>
            <a:pPr>
              <a:lnSpc>
                <a:spcPct val="100000"/>
              </a:lnSpc>
              <a:spcAft>
                <a:spcPts val="283"/>
              </a:spcAft>
            </a:pPr>
            <a:r>
              <a:rPr lang="it-IT" sz="1200" b="1" strike="noStrike" spc="-1" dirty="0" err="1">
                <a:solidFill>
                  <a:srgbClr val="000000"/>
                </a:solidFill>
                <a:latin typeface="Franklin Gothic Book"/>
                <a:ea typeface="DejaVu Sans"/>
              </a:rPr>
              <a:t>neXt</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Times New Roman"/>
                <a:ea typeface="DejaVu Sans"/>
              </a:rPr>
              <a:t>27/04/2019</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Comune di Roma ha chiesto ad AMA in un documento di intervenire su 14 discariche abusive trasformatesi nel tempo in bombe ecologiche: non le uniche, visto che si stima che nella Capitale ce ne siano altre 300.</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Il Messaggero </a:t>
            </a:r>
            <a:r>
              <a:rPr lang="it-IT" sz="1400" b="0" strike="noStrike" spc="-1" dirty="0">
                <a:solidFill>
                  <a:srgbClr val="000000"/>
                </a:solidFill>
                <a:latin typeface="Franklin Gothic Book"/>
                <a:ea typeface="DejaVu Sans"/>
              </a:rPr>
              <a:t>spiega oggi che non mancano altre situazioni critiche: nel </a:t>
            </a:r>
            <a:r>
              <a:rPr lang="it-IT" sz="1400" b="0" strike="noStrike" spc="-1" dirty="0" err="1">
                <a:solidFill>
                  <a:srgbClr val="000000"/>
                </a:solidFill>
                <a:latin typeface="Franklin Gothic Book"/>
                <a:ea typeface="DejaVu Sans"/>
              </a:rPr>
              <a:t>XV</a:t>
            </a:r>
            <a:r>
              <a:rPr lang="it-IT" sz="1400" b="0" strike="noStrike" spc="-1" dirty="0">
                <a:solidFill>
                  <a:srgbClr val="000000"/>
                </a:solidFill>
                <a:latin typeface="Franklin Gothic Book"/>
                <a:ea typeface="DejaVu Sans"/>
              </a:rPr>
              <a:t> non è mai stata bonificata la discarica abusiva cresciuta a </a:t>
            </a:r>
            <a:r>
              <a:rPr lang="it-IT" sz="1400" b="0" strike="noStrike" spc="-1" dirty="0" err="1">
                <a:solidFill>
                  <a:srgbClr val="000000"/>
                </a:solidFill>
                <a:latin typeface="Franklin Gothic Book"/>
                <a:ea typeface="DejaVu Sans"/>
              </a:rPr>
              <a:t>Tor</a:t>
            </a:r>
            <a:r>
              <a:rPr lang="it-IT" sz="1400" b="0" strike="noStrike" spc="-1" dirty="0">
                <a:solidFill>
                  <a:srgbClr val="000000"/>
                </a:solidFill>
                <a:latin typeface="Franklin Gothic Book"/>
                <a:ea typeface="DejaVu Sans"/>
              </a:rPr>
              <a:t> di Quinto, dopo lo sgombero del campo rom, mentre sulla Cassia </a:t>
            </a:r>
            <a:r>
              <a:rPr lang="it-IT" sz="1400" b="0" strike="noStrike" spc="-1" dirty="0" err="1">
                <a:solidFill>
                  <a:srgbClr val="000000"/>
                </a:solidFill>
                <a:latin typeface="Franklin Gothic Book"/>
                <a:ea typeface="DejaVu Sans"/>
              </a:rPr>
              <a:t>Veientana</a:t>
            </a:r>
            <a:r>
              <a:rPr lang="it-IT" sz="1400" b="0" strike="noStrike" spc="-1" dirty="0">
                <a:solidFill>
                  <a:srgbClr val="000000"/>
                </a:solidFill>
                <a:latin typeface="Franklin Gothic Book"/>
                <a:ea typeface="DejaVu Sans"/>
              </a:rPr>
              <a:t> si sono formate mini discariche abusive, create da chi getta sacchetti di rifiuti dall’auto perché non vuole fare la differenziata. Immagini analoghe </a:t>
            </a:r>
            <a:r>
              <a:rPr lang="it-IT" sz="1400" b="0" strike="noStrike" spc="-1" dirty="0" err="1">
                <a:solidFill>
                  <a:srgbClr val="000000"/>
                </a:solidFill>
                <a:latin typeface="Franklin Gothic Book"/>
                <a:ea typeface="DejaVu Sans"/>
              </a:rPr>
              <a:t>nelXIII</a:t>
            </a:r>
            <a:r>
              <a:rPr lang="it-IT" sz="1400" b="0" strike="noStrike" spc="-1" dirty="0">
                <a:solidFill>
                  <a:srgbClr val="000000"/>
                </a:solidFill>
                <a:latin typeface="Franklin Gothic Book"/>
                <a:ea typeface="DejaVu Sans"/>
              </a:rPr>
              <a:t>, sotto i cavalcavia dell’Aurelia. Nell’VIII problemi di cumuli di rifiuti abbandonati che formano di fatto delle discariche vengono segnalate ai margini del Parco dell’Appia antica.</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357120" y="214200"/>
            <a:ext cx="8416800" cy="2506925"/>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Torino, scoperta gigantesca discarica abusiva: al suo interno 220 automobili abbandonate</a:t>
            </a:r>
            <a:endParaRPr lang="it-IT" sz="2800" b="0" strike="noStrike" spc="-1" dirty="0">
              <a:latin typeface="Arial"/>
            </a:endParaRPr>
          </a:p>
          <a:p>
            <a:pPr>
              <a:lnSpc>
                <a:spcPct val="100000"/>
              </a:lnSpc>
              <a:spcAft>
                <a:spcPts val="283"/>
              </a:spcAft>
            </a:pPr>
            <a:r>
              <a:rPr lang="it-IT" sz="1200" b="1" strike="noStrike" spc="-1" dirty="0" err="1">
                <a:solidFill>
                  <a:srgbClr val="000000"/>
                </a:solidFill>
                <a:latin typeface="Franklin Gothic Book"/>
                <a:ea typeface="DejaVu Sans"/>
              </a:rPr>
              <a:t>TorinoToday</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Scoperta a Torino una gigantesca discarica abusiva estesa per oltre 7.000 metri quadrati. Al suo interno un vero e proprio cimitero delle automobili, ne sono state sequestrate ben 220, oltre a 35.000 litri di oli esausti e idrocarburi, e oltre 400 tonnellate di rifiuti di origine </a:t>
            </a:r>
            <a:r>
              <a:rPr lang="it-IT" sz="1400" strike="noStrike" spc="-1" dirty="0" err="1">
                <a:solidFill>
                  <a:srgbClr val="000000"/>
                </a:solidFill>
                <a:latin typeface="Franklin Gothic Book"/>
                <a:ea typeface="DejaVu Sans"/>
              </a:rPr>
              <a:t>automotive</a:t>
            </a:r>
            <a:r>
              <a:rPr lang="it-IT" sz="1400" strike="noStrike" spc="-1" dirty="0">
                <a:solidFill>
                  <a:srgbClr val="000000"/>
                </a:solidFill>
                <a:latin typeface="Franklin Gothic Book"/>
                <a:ea typeface="DejaVu Sans"/>
              </a:rPr>
              <a:t>.</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Due le imprese coinvolte nella gestione della discarica a cielo aperto entrambe attive nel settore dell’autodemolizione. I militari hanno proceduto al sequestro dell’intera area e alla denuncia all’autorità giudiziaria di 6 persone le quali dovranno rispondere del reato di gestione di discarica non autorizzata.</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357120" y="720000"/>
            <a:ext cx="8416800" cy="3368699"/>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Milano, il maxi "sistema" delle discariche abusive: 800mila tonnellate di rifiuti illeciti tra il 2016 e il 2020</a:t>
            </a:r>
            <a:endParaRPr lang="it-IT" sz="2800" b="0" strike="noStrike" spc="-1" dirty="0">
              <a:latin typeface="Arial"/>
            </a:endParaRPr>
          </a:p>
          <a:p>
            <a:pPr>
              <a:lnSpc>
                <a:spcPct val="100000"/>
              </a:lnSpc>
              <a:spcAft>
                <a:spcPts val="283"/>
              </a:spcAft>
            </a:pPr>
            <a:r>
              <a:rPr lang="it-IT" sz="1200" b="1" strike="noStrike" spc="-1" dirty="0" err="1">
                <a:solidFill>
                  <a:srgbClr val="000000"/>
                </a:solidFill>
                <a:latin typeface="Franklin Gothic Book"/>
                <a:ea typeface="DejaVu Sans"/>
              </a:rPr>
              <a:t>MilanoToday</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Franklin Gothic Book"/>
                <a:ea typeface="DejaVu Sans"/>
              </a:rPr>
              <a:t>07/</a:t>
            </a:r>
            <a:r>
              <a:rPr lang="it-IT" sz="1200" b="0" strike="noStrike" spc="-1" dirty="0" err="1">
                <a:solidFill>
                  <a:srgbClr val="000000"/>
                </a:solidFill>
                <a:latin typeface="Franklin Gothic Book"/>
                <a:ea typeface="DejaVu Sans"/>
              </a:rPr>
              <a:t>07</a:t>
            </a:r>
            <a:r>
              <a:rPr lang="it-IT" sz="1200" b="0" strike="noStrike" spc="-1" dirty="0">
                <a:solidFill>
                  <a:srgbClr val="000000"/>
                </a:solidFill>
                <a:latin typeface="Franklin Gothic Book"/>
                <a:ea typeface="DejaVu Sans"/>
              </a:rPr>
              <a:t>/2021</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Un sistema di smaltimento illecito dei rifiuti fatto di discariche abusive e documenti falsificati. È quanto scoperto dalla Guardia di Finanza di Milano in seguito all’indagine denominata "</a:t>
            </a:r>
            <a:r>
              <a:rPr lang="it-IT" sz="1400" strike="noStrike" spc="-1" dirty="0" err="1">
                <a:solidFill>
                  <a:srgbClr val="000000"/>
                </a:solidFill>
                <a:latin typeface="Franklin Gothic Book"/>
                <a:ea typeface="DejaVu Sans"/>
              </a:rPr>
              <a:t>Ghost</a:t>
            </a:r>
            <a:r>
              <a:rPr lang="it-IT" sz="1400" strike="noStrike" spc="-1" dirty="0">
                <a:solidFill>
                  <a:srgbClr val="000000"/>
                </a:solidFill>
                <a:latin typeface="Franklin Gothic Book"/>
                <a:ea typeface="DejaVu Sans"/>
              </a:rPr>
              <a:t> </a:t>
            </a:r>
            <a:r>
              <a:rPr lang="it-IT" sz="1400" strike="noStrike" spc="-1" dirty="0" err="1">
                <a:solidFill>
                  <a:srgbClr val="000000"/>
                </a:solidFill>
                <a:latin typeface="Franklin Gothic Book"/>
                <a:ea typeface="DejaVu Sans"/>
              </a:rPr>
              <a:t>waste</a:t>
            </a:r>
            <a:r>
              <a:rPr lang="it-IT" sz="1400" strike="noStrike" spc="-1" dirty="0">
                <a:solidFill>
                  <a:srgbClr val="000000"/>
                </a:solidFill>
                <a:latin typeface="Franklin Gothic Book"/>
                <a:ea typeface="DejaVu Sans"/>
              </a:rPr>
              <a:t>”, l’operazione condotta dalla Compagnia di Gorgonzola che ha portato all’arresto di cinque persone per reati ambientali.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Alla base dello smaltimento illecito una </a:t>
            </a:r>
            <a:r>
              <a:rPr lang="it-IT" sz="1400" strike="noStrike" spc="-1" dirty="0" err="1">
                <a:solidFill>
                  <a:srgbClr val="000000"/>
                </a:solidFill>
                <a:latin typeface="Franklin Gothic Book"/>
                <a:ea typeface="DejaVu Sans"/>
              </a:rPr>
              <a:t>ricicleria</a:t>
            </a:r>
            <a:r>
              <a:rPr lang="it-IT" sz="1400" strike="noStrike" spc="-1" dirty="0">
                <a:solidFill>
                  <a:srgbClr val="000000"/>
                </a:solidFill>
                <a:latin typeface="Franklin Gothic Book"/>
                <a:ea typeface="DejaVu Sans"/>
              </a:rPr>
              <a:t> di </a:t>
            </a:r>
            <a:r>
              <a:rPr lang="it-IT" sz="1400" strike="noStrike" spc="-1" dirty="0" err="1">
                <a:solidFill>
                  <a:srgbClr val="000000"/>
                </a:solidFill>
                <a:latin typeface="Franklin Gothic Book"/>
                <a:ea typeface="DejaVu Sans"/>
              </a:rPr>
              <a:t>Liscate</a:t>
            </a:r>
            <a:r>
              <a:rPr lang="it-IT" sz="1400" strike="noStrike" spc="-1" dirty="0">
                <a:solidFill>
                  <a:srgbClr val="000000"/>
                </a:solidFill>
                <a:latin typeface="Franklin Gothic Book"/>
                <a:ea typeface="DejaVu Sans"/>
              </a:rPr>
              <a:t>, che raccoglieva rifiuti da trasportatori non autorizzati compilando falsi formulari sulla natura del materiale scaricato in discarica. Il gruppo smaltiva poi i rifiuti attraverso numerose discariche abusive, tra cui quelle sequestrate nel 2018 e nel 2019 a Cassano d’Adda e </a:t>
            </a:r>
            <a:r>
              <a:rPr lang="it-IT" sz="1400" strike="noStrike" spc="-1" dirty="0" err="1">
                <a:solidFill>
                  <a:srgbClr val="000000"/>
                </a:solidFill>
                <a:latin typeface="Franklin Gothic Book"/>
                <a:ea typeface="DejaVu Sans"/>
              </a:rPr>
              <a:t>Pioltello</a:t>
            </a:r>
            <a:r>
              <a:rPr lang="it-IT" sz="1400" strike="noStrike" spc="-1" dirty="0">
                <a:solidFill>
                  <a:srgbClr val="000000"/>
                </a:solidFill>
                <a:latin typeface="Franklin Gothic Book"/>
                <a:ea typeface="DejaVu Sans"/>
              </a:rPr>
              <a:t>.</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Secondo le Fiamme Gialle tra il 2016 e il 2020 il sistema avrebbe smaltito abusivamente oltre 800mila tonnellate di rifiuti di ogni tipo allo scopo di lucrare sui costi dello smaltimento con documenti falsi che accertavano l’avvenuto riciclo secondo le normali procedure di legge.</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33" name="CustomShape 2"/>
          <p:cNvSpPr/>
          <p:nvPr/>
        </p:nvSpPr>
        <p:spPr>
          <a:xfrm>
            <a:off x="500040" y="142920"/>
            <a:ext cx="8416800" cy="3584143"/>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Discarica abusiva "diffusa" nel Foggiano, grandi affari per la criminalità</a:t>
            </a:r>
            <a:endParaRPr lang="it-IT" sz="2800" b="0" strike="noStrike" spc="-1" dirty="0">
              <a:latin typeface="Arial"/>
            </a:endParaRPr>
          </a:p>
          <a:p>
            <a:pPr>
              <a:lnSpc>
                <a:spcPct val="100000"/>
              </a:lnSpc>
              <a:spcAft>
                <a:spcPts val="283"/>
              </a:spcAft>
            </a:pPr>
            <a:r>
              <a:rPr lang="it-IT" sz="1200" b="1" strike="noStrike" spc="-1" dirty="0">
                <a:solidFill>
                  <a:srgbClr val="000000"/>
                </a:solidFill>
                <a:latin typeface="Franklin Gothic Book"/>
                <a:ea typeface="DejaVu Sans"/>
              </a:rPr>
              <a:t>Avvenire  </a:t>
            </a:r>
            <a:r>
              <a:rPr lang="it-IT" sz="1200" b="0" strike="noStrike" spc="-1" dirty="0">
                <a:solidFill>
                  <a:srgbClr val="000000"/>
                </a:solidFill>
                <a:latin typeface="Franklin Gothic Book"/>
                <a:ea typeface="DejaVu Sans"/>
              </a:rPr>
              <a:t>04/03/2020</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Sono 16 le persone destinatarie di misure cautelari, 7 agli arresti domiciliari e 9 con obbligo di dimora, e beni sequestrati per 26 milioni di euro riconducibili alla famiglia </a:t>
            </a:r>
            <a:r>
              <a:rPr lang="it-IT" sz="1400" strike="noStrike" spc="-1" dirty="0" err="1">
                <a:solidFill>
                  <a:srgbClr val="000000"/>
                </a:solidFill>
                <a:latin typeface="Franklin Gothic Book"/>
                <a:ea typeface="DejaVu Sans"/>
              </a:rPr>
              <a:t>Montagano</a:t>
            </a:r>
            <a:r>
              <a:rPr lang="it-IT" sz="1400" strike="noStrike" spc="-1" dirty="0">
                <a:solidFill>
                  <a:srgbClr val="000000"/>
                </a:solidFill>
                <a:latin typeface="Franklin Gothic Book"/>
                <a:ea typeface="DejaVu Sans"/>
              </a:rPr>
              <a:t>, monopolista nel Foggiano per la gestione della frazione organica dei rifiuti. Imprenditori, dunque, ma, spiega la Procura, "queste aziende che non rispettavano le regole, avevano quasi il monopolio del territorio a scapito di quelle oneste".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Con un milionario profitto illecito che derivava dai compensi percepiti per la ricezione di rifiuti destinati al trattamento, nonché dal risparmio di spesa derivante dalla mancata attivazione delle corrette procedure di gestione dei rifiuti prescritte dalla legge.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Come funzionava il sistema illegale di smaltimento? I rifiuti, qualificati come </a:t>
            </a:r>
            <a:r>
              <a:rPr lang="it-IT" sz="1400" strike="noStrike" spc="-1" dirty="0" err="1">
                <a:solidFill>
                  <a:srgbClr val="000000"/>
                </a:solidFill>
                <a:latin typeface="Franklin Gothic Book"/>
                <a:ea typeface="DejaVu Sans"/>
              </a:rPr>
              <a:t>compost</a:t>
            </a:r>
            <a:r>
              <a:rPr lang="it-IT" sz="1400" strike="noStrike" spc="-1" dirty="0">
                <a:solidFill>
                  <a:srgbClr val="000000"/>
                </a:solidFill>
                <a:latin typeface="Franklin Gothic Book"/>
                <a:ea typeface="DejaVu Sans"/>
              </a:rPr>
              <a:t>, cioè fertilizzante organico stabilizzato biologicamente, in realtà non sarebbero stati trattati secondo le norme ma smaltiti illecitamente in terreni agricoli del territorio. Senza neanche alcuna preventiva selezione, come dimostra il ritrovamento di sacchetti di plastica non biodegradabile e altri corpi estranei.</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35" name="CustomShape 2"/>
          <p:cNvSpPr/>
          <p:nvPr/>
        </p:nvSpPr>
        <p:spPr>
          <a:xfrm>
            <a:off x="500040" y="142920"/>
            <a:ext cx="8416800" cy="3368699"/>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Destinazione Terra dei Fuochi</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Franklin Gothic Book"/>
                <a:ea typeface="DejaVu Sans"/>
              </a:rPr>
              <a:t>OggiScienza</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Franklin Gothic Book"/>
                <a:ea typeface="DejaVu Sans"/>
              </a:rPr>
              <a:t>02/12/2013</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Dal 1991 a oggi, più di 10 milioni di tonnellate di rifiuti di ogni specie sono stati smaltiti illegalmente nella Terra dei fuochi, l’area della Campania compresa tra Napoli e Caserta. A dirlo è Legambiente che ha raccolto i dati di tutte le inchieste sul traffico illecito di rifiuti in Campania. Dai nomi in codice più fantasiosi (</a:t>
            </a:r>
            <a:r>
              <a:rPr lang="it-IT" sz="1400" strike="noStrike" spc="-1" dirty="0" err="1">
                <a:solidFill>
                  <a:srgbClr val="000000"/>
                </a:solidFill>
                <a:latin typeface="Franklin Gothic Book"/>
                <a:ea typeface="DejaVu Sans"/>
              </a:rPr>
              <a:t>Black</a:t>
            </a:r>
            <a:r>
              <a:rPr lang="it-IT" sz="1400" strike="noStrike" spc="-1" dirty="0">
                <a:solidFill>
                  <a:srgbClr val="000000"/>
                </a:solidFill>
                <a:latin typeface="Franklin Gothic Book"/>
                <a:ea typeface="DejaVu Sans"/>
              </a:rPr>
              <a:t> </a:t>
            </a:r>
            <a:r>
              <a:rPr lang="it-IT" sz="1400" strike="noStrike" spc="-1" dirty="0" err="1">
                <a:solidFill>
                  <a:srgbClr val="000000"/>
                </a:solidFill>
                <a:latin typeface="Franklin Gothic Book"/>
                <a:ea typeface="DejaVu Sans"/>
              </a:rPr>
              <a:t>Hole</a:t>
            </a:r>
            <a:r>
              <a:rPr lang="it-IT" sz="1400" strike="noStrike" spc="-1" dirty="0">
                <a:solidFill>
                  <a:srgbClr val="000000"/>
                </a:solidFill>
                <a:latin typeface="Franklin Gothic Book"/>
                <a:ea typeface="DejaVu Sans"/>
              </a:rPr>
              <a:t>, </a:t>
            </a:r>
            <a:r>
              <a:rPr lang="it-IT" sz="1400" strike="noStrike" spc="-1" dirty="0" err="1">
                <a:solidFill>
                  <a:srgbClr val="000000"/>
                </a:solidFill>
                <a:latin typeface="Franklin Gothic Book"/>
                <a:ea typeface="DejaVu Sans"/>
              </a:rPr>
              <a:t>Casper</a:t>
            </a:r>
            <a:r>
              <a:rPr lang="it-IT" sz="1400" strike="noStrike" spc="-1" dirty="0">
                <a:solidFill>
                  <a:srgbClr val="000000"/>
                </a:solidFill>
                <a:latin typeface="Franklin Gothic Book"/>
                <a:ea typeface="DejaVu Sans"/>
              </a:rPr>
              <a:t>, Rompiballe), le 82 inchieste si sono concluse con 915 ordinanze di custodia cautelare e 1.806 denunce. Hanno visto il coinvolgimento di 443 aziende, soprattutto del centro-nord Italia, che hanno considerato la Campania come “la pattumiera d’Italia”, in cui </a:t>
            </a:r>
            <a:r>
              <a:rPr lang="it-IT" sz="1400" strike="noStrike" spc="-1" dirty="0" err="1">
                <a:solidFill>
                  <a:srgbClr val="000000"/>
                </a:solidFill>
                <a:latin typeface="Franklin Gothic Book"/>
                <a:ea typeface="DejaVu Sans"/>
              </a:rPr>
              <a:t>sversare</a:t>
            </a:r>
            <a:r>
              <a:rPr lang="it-IT" sz="1400" strike="noStrike" spc="-1" dirty="0">
                <a:solidFill>
                  <a:srgbClr val="000000"/>
                </a:solidFill>
                <a:latin typeface="Franklin Gothic Book"/>
                <a:ea typeface="DejaVu Sans"/>
              </a:rPr>
              <a:t> di tutto.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Dalle scorie derivanti dalla metallurgia termica dell’alluminio fino all’amianto e alle terre inquinate provenienti da attività di bonifica, come i residui dell’ex Enichem di </a:t>
            </a:r>
            <a:r>
              <a:rPr lang="it-IT" sz="1400" strike="noStrike" spc="-1" dirty="0" err="1">
                <a:solidFill>
                  <a:srgbClr val="000000"/>
                </a:solidFill>
                <a:latin typeface="Franklin Gothic Book"/>
                <a:ea typeface="DejaVu Sans"/>
              </a:rPr>
              <a:t>Priolo</a:t>
            </a:r>
            <a:r>
              <a:rPr lang="it-IT" sz="1400" strike="noStrike" spc="-1" dirty="0">
                <a:solidFill>
                  <a:srgbClr val="000000"/>
                </a:solidFill>
                <a:latin typeface="Franklin Gothic Book"/>
                <a:ea typeface="DejaVu Sans"/>
              </a:rPr>
              <a:t>, sono diverse le rotte che hanno portato questi rifiuti in Campania, in particolare nelle campagne del napoletano e nelle discariche abusive del casertano. Immaginate più di 410 mila camion pieni di rifiuti tossici che attraversano l’Italia per finire in Campania. Soltanto l’inerzia delle istituzioni e la disattenzione di chi doveva controllare – sostiene l’associazione ambientalista – possono far sì che nessuno li abbia visti.</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descr="https://www.repstatic.it/content/contenthub/img/2021/04/07/161227680-76eb35c9-daff-47f1-9fc4-ea104111bb45.jpg"/>
          <p:cNvPicPr/>
          <p:nvPr/>
        </p:nvPicPr>
        <p:blipFill>
          <a:blip r:embed="rId2"/>
          <a:srcRect r="55382"/>
          <a:stretch/>
        </p:blipFill>
        <p:spPr>
          <a:xfrm>
            <a:off x="214200" y="428760"/>
            <a:ext cx="3835080" cy="4802760"/>
          </a:xfrm>
          <a:prstGeom prst="rect">
            <a:avLst/>
          </a:prstGeom>
          <a:ln w="0">
            <a:solidFill>
              <a:srgbClr val="C00000"/>
            </a:solidFill>
          </a:ln>
        </p:spPr>
      </p:pic>
      <p:sp>
        <p:nvSpPr>
          <p:cNvPr id="276" name="CustomShape 1"/>
          <p:cNvSpPr/>
          <p:nvPr/>
        </p:nvSpPr>
        <p:spPr>
          <a:xfrm>
            <a:off x="4500720" y="571320"/>
            <a:ext cx="4140000" cy="2460758"/>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Quando si costruisce una diga per ricavare un </a:t>
            </a:r>
            <a:r>
              <a:rPr lang="it-IT" sz="1400" b="1" strike="noStrike" spc="-1" dirty="0">
                <a:solidFill>
                  <a:srgbClr val="000000"/>
                </a:solidFill>
                <a:latin typeface="Franklin Gothic Book"/>
                <a:ea typeface="DejaVu Sans"/>
              </a:rPr>
              <a:t>lago artificiale </a:t>
            </a:r>
            <a:r>
              <a:rPr lang="it-IT" sz="1400" b="0" strike="noStrike" spc="-1" dirty="0">
                <a:solidFill>
                  <a:srgbClr val="000000"/>
                </a:solidFill>
                <a:latin typeface="Franklin Gothic Book"/>
                <a:ea typeface="DejaVu Sans"/>
              </a:rPr>
              <a:t>utile per creare una riserva d’acqua adeguata a far funzionare una centrale idroelettrica, di solito, viene sbarrata una valle entro la quale scorre un corso d’acqua. Con l’allagamento della valle sbarrata, viene ovviamente sommersa la vegetazione e la sostanza organica esistente nel suolo che, portata sott’acqua, subisce una serie di processi chimici che trasformano il bacino in una </a:t>
            </a:r>
            <a:r>
              <a:rPr lang="it-IT" sz="1400" strike="noStrike" spc="-1" dirty="0">
                <a:solidFill>
                  <a:srgbClr val="000000"/>
                </a:solidFill>
                <a:latin typeface="Franklin Gothic Book"/>
                <a:ea typeface="DejaVu Sans"/>
              </a:rPr>
              <a:t>sorgente di metano</a:t>
            </a:r>
            <a:r>
              <a:rPr lang="it-IT" sz="1400" b="0" strike="noStrike" spc="-1" dirty="0">
                <a:solidFill>
                  <a:srgbClr val="000000"/>
                </a:solidFill>
                <a:latin typeface="Franklin Gothic Book"/>
                <a:ea typeface="DejaVu Sans"/>
              </a:rPr>
              <a:t>,</a:t>
            </a:r>
            <a:r>
              <a:rPr lang="it-IT" sz="1400" b="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un gas a effetto serra che è almeno 25 volte più potente dell’anidride carbonica.</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Picture 7" descr="C:\Users\utente\Documents\SITO\DA INSERIRE\GEOGRAFIA\CLASSE 1°\1-L'EUROPA FISICA\5- I FIUMI\FALDE\INQUINAMENTO\DISCARICHE\ABUSIVE\CRIMINALITA'\TERRA DEI FUOCHI\terra-fuochi-napoli (1).jpg"/>
          <p:cNvPicPr/>
          <p:nvPr/>
        </p:nvPicPr>
        <p:blipFill>
          <a:blip r:embed="rId2"/>
          <a:stretch/>
        </p:blipFill>
        <p:spPr>
          <a:xfrm>
            <a:off x="142920" y="142920"/>
            <a:ext cx="6082920" cy="3168360"/>
          </a:xfrm>
          <a:prstGeom prst="rect">
            <a:avLst/>
          </a:prstGeom>
          <a:ln w="0">
            <a:solidFill>
              <a:srgbClr val="C00000"/>
            </a:solidFill>
          </a:ln>
        </p:spPr>
      </p:pic>
      <p:pic>
        <p:nvPicPr>
          <p:cNvPr id="637" name="Picture 3" descr="C:\Users\utente\Documents\SITO\DA INSERIRE\GEOGRAFIA\CLASSE 1°\1-L'EUROPA FISICA\5- I FIUMI\FALDE\INQUINAMENTO\DISCARICHE\ABUSIVE\CRIMINALITA'\TERRA DEI FUOCHI\terra-fuochi_cs2 (1).jpg"/>
          <p:cNvPicPr/>
          <p:nvPr/>
        </p:nvPicPr>
        <p:blipFill>
          <a:blip r:embed="rId3" cstate="print"/>
          <a:stretch/>
        </p:blipFill>
        <p:spPr>
          <a:xfrm>
            <a:off x="3357720" y="3571920"/>
            <a:ext cx="5395320" cy="30294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8" name="Table 1"/>
          <p:cNvGraphicFramePr/>
          <p:nvPr/>
        </p:nvGraphicFramePr>
        <p:xfrm>
          <a:off x="226440" y="410040"/>
          <a:ext cx="8593560" cy="6069960"/>
        </p:xfrm>
        <a:graphic>
          <a:graphicData uri="http://schemas.openxmlformats.org/drawingml/2006/table">
            <a:tbl>
              <a:tblPr/>
              <a:tblGrid>
                <a:gridCol w="2863800"/>
                <a:gridCol w="2863800"/>
                <a:gridCol w="2865960"/>
              </a:tblGrid>
              <a:tr h="1010520">
                <a:tc>
                  <a:txBody>
                    <a:bodyPr/>
                    <a:lstStyle/>
                    <a:p>
                      <a:pPr algn="ctr">
                        <a:lnSpc>
                          <a:spcPct val="100000"/>
                        </a:lnSpc>
                      </a:pPr>
                      <a:r>
                        <a:rPr lang="it-IT" sz="2000" b="1" strike="noStrike" spc="-1" dirty="0">
                          <a:latin typeface="Arial"/>
                        </a:rPr>
                        <a:t>LUOGO</a:t>
                      </a:r>
                      <a:endParaRPr lang="it-IT"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it-IT" sz="2000" b="1" strike="noStrike" spc="-1">
                          <a:latin typeface="Arial"/>
                        </a:rPr>
                        <a:t>SOGGETTI COINVOLTI</a:t>
                      </a:r>
                      <a:endParaRPr lang="it-IT"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pPr>
                      <a:r>
                        <a:rPr lang="it-IT" sz="2000" b="1" strike="noStrike" spc="-1">
                          <a:latin typeface="Arial"/>
                        </a:rPr>
                        <a:t>TIPO DI REATO</a:t>
                      </a:r>
                      <a:endParaRPr lang="it-IT"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1010520">
                <a:tc>
                  <a:txBody>
                    <a:bodyPr/>
                    <a:lstStyle/>
                    <a:p>
                      <a:pPr algn="just">
                        <a:lnSpc>
                          <a:spcPct val="100000"/>
                        </a:lnSpc>
                      </a:pPr>
                      <a:endParaRPr lang="it-IT" sz="1800" b="0" strike="noStrike" spc="-1" dirty="0">
                        <a:solidFill>
                          <a:srgbClr val="3465A4"/>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lnSpc>
                          <a:spcPct val="100000"/>
                        </a:lnSpc>
                      </a:pPr>
                      <a:r>
                        <a:rPr lang="it-IT" sz="1800" b="0" strike="noStrike" spc="-1">
                          <a:latin typeface="Times New Roman"/>
                        </a:rPr>
                        <a:t>Cittadini del comune</a:t>
                      </a:r>
                      <a:endParaRPr lang="it-IT"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lnSpc>
                          <a:spcPct val="100000"/>
                        </a:lnSpc>
                      </a:pPr>
                      <a:endParaRPr lang="it-IT" sz="1800" b="0" strike="noStrike" spc="-1" dirty="0">
                        <a:solidFill>
                          <a:srgbClr val="3465A4"/>
                        </a:solidFill>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010520">
                <a:tc>
                  <a:txBody>
                    <a:bodyPr/>
                    <a:lstStyle/>
                    <a:p>
                      <a:pPr algn="just">
                        <a:lnSpc>
                          <a:spcPct val="100000"/>
                        </a:lnSpc>
                      </a:pPr>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lnSpc>
                          <a:spcPct val="100000"/>
                        </a:lnSpc>
                      </a:pPr>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lnSpc>
                          <a:spcPct val="100000"/>
                        </a:lnSpc>
                      </a:pPr>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1010520">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r>
                        <a:rPr lang="it-IT" sz="1800" b="0" strike="noStrike" spc="-1">
                          <a:latin typeface="Times New Roman"/>
                        </a:rPr>
                        <a:t>Imprenditori locali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1010520">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just"/>
                      <a:r>
                        <a:rPr lang="it-IT" sz="1800" b="0" strike="noStrike" spc="-1">
                          <a:latin typeface="Times New Roman"/>
                        </a:rPr>
                        <a:t>Smaltimento illegale di rifiuti organici</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1017360">
                <a:tc>
                  <a:txBody>
                    <a:bodyPr/>
                    <a:lstStyle/>
                    <a:p>
                      <a:pPr algn="just"/>
                      <a:r>
                        <a:rPr lang="it-IT" sz="1800" b="0" strike="noStrike" spc="-1">
                          <a:solidFill>
                            <a:srgbClr val="000000"/>
                          </a:solidFill>
                          <a:latin typeface="Times New Roman"/>
                        </a:rPr>
                        <a:t>Campania </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just"/>
                      <a:endParaRPr lang="it-IT" sz="1800" b="0" strike="noStrike" spc="-1" dirty="0">
                        <a:solidFill>
                          <a:srgbClr val="3465A4"/>
                        </a:solid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640"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dirty="0" smtClean="0">
                <a:solidFill>
                  <a:srgbClr val="FF0000"/>
                </a:solidFill>
                <a:latin typeface="Times New Roman"/>
                <a:ea typeface="DejaVu Sans"/>
              </a:rPr>
              <a:t>Gli scarichi industriali</a:t>
            </a:r>
            <a:endParaRPr lang="it-IT" sz="40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642" name="CustomShape 2"/>
          <p:cNvSpPr/>
          <p:nvPr/>
        </p:nvSpPr>
        <p:spPr>
          <a:xfrm>
            <a:off x="500040" y="142920"/>
            <a:ext cx="8416800" cy="5446191"/>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endParaRPr lang="it-IT" sz="1200" b="1" strike="noStrike" spc="-1" dirty="0" smtClean="0">
              <a:solidFill>
                <a:srgbClr val="000000"/>
              </a:solidFill>
              <a:latin typeface="Franklin Gothic Book"/>
              <a:ea typeface="DejaVu Sans"/>
            </a:endParaRPr>
          </a:p>
          <a:p>
            <a:pPr>
              <a:lnSpc>
                <a:spcPct val="100000"/>
              </a:lnSpc>
              <a:spcAft>
                <a:spcPts val="601"/>
              </a:spcAft>
            </a:pPr>
            <a:endParaRPr lang="it-IT" sz="1200" b="1" spc="-1" dirty="0" smtClean="0">
              <a:solidFill>
                <a:srgbClr val="000000"/>
              </a:solidFill>
              <a:latin typeface="Franklin Gothic Book"/>
              <a:ea typeface="DejaVu Sans"/>
            </a:endParaRPr>
          </a:p>
          <a:p>
            <a:pPr>
              <a:lnSpc>
                <a:spcPct val="100000"/>
              </a:lnSpc>
              <a:spcAft>
                <a:spcPts val="601"/>
              </a:spcAft>
            </a:pPr>
            <a:endParaRPr lang="it-IT" sz="1200" b="1" strike="noStrike" spc="-1" dirty="0" smtClean="0">
              <a:solidFill>
                <a:srgbClr val="000000"/>
              </a:solidFill>
              <a:latin typeface="Franklin Gothic Book"/>
              <a:ea typeface="DejaVu Sans"/>
            </a:endParaRPr>
          </a:p>
          <a:p>
            <a:pPr>
              <a:lnSpc>
                <a:spcPct val="100000"/>
              </a:lnSpc>
              <a:spcAft>
                <a:spcPts val="601"/>
              </a:spcAft>
            </a:pPr>
            <a:r>
              <a:rPr lang="it-IT" sz="1200" b="1" strike="noStrike" spc="-1" dirty="0" smtClean="0">
                <a:solidFill>
                  <a:srgbClr val="000000"/>
                </a:solidFill>
                <a:latin typeface="Franklin Gothic Book"/>
                <a:ea typeface="DejaVu Sans"/>
              </a:rPr>
              <a:t>Legambiente </a:t>
            </a:r>
            <a:r>
              <a:rPr lang="it-IT" sz="1200" b="1" strike="noStrike" spc="-1" dirty="0">
                <a:solidFill>
                  <a:srgbClr val="000000"/>
                </a:solidFill>
                <a:latin typeface="Franklin Gothic Book"/>
                <a:ea typeface="DejaVu Sans"/>
              </a:rPr>
              <a:t>Veneto  </a:t>
            </a:r>
            <a:r>
              <a:rPr lang="it-IT" sz="1200" b="0" strike="noStrike" spc="-1" dirty="0">
                <a:solidFill>
                  <a:srgbClr val="000000"/>
                </a:solidFill>
                <a:latin typeface="Franklin Gothic Book"/>
                <a:ea typeface="DejaVu Sans"/>
              </a:rPr>
              <a:t>2014</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contaminazione  delle acque superficiali, delle acque di falda e degli acquedotti pubblici da  sostanze </a:t>
            </a:r>
            <a:r>
              <a:rPr lang="it-IT" sz="1400" strike="noStrike" spc="-1" dirty="0" err="1">
                <a:solidFill>
                  <a:srgbClr val="000000"/>
                </a:solidFill>
                <a:latin typeface="Franklin Gothic Book"/>
                <a:ea typeface="DejaVu Sans"/>
              </a:rPr>
              <a:t>perfluoroalchiliche</a:t>
            </a:r>
            <a:r>
              <a:rPr lang="it-IT" sz="1400" strike="noStrike" spc="-1" dirty="0">
                <a:solidFill>
                  <a:srgbClr val="000000"/>
                </a:solidFill>
                <a:latin typeface="Franklin Gothic Book"/>
                <a:ea typeface="DejaVu Sans"/>
              </a:rPr>
              <a:t>, indicate comunemente come PFAS, ha come fonte principale lo scarico industriale della </a:t>
            </a:r>
            <a:r>
              <a:rPr lang="it-IT" sz="1400" strike="noStrike" spc="-1" dirty="0" err="1">
                <a:solidFill>
                  <a:srgbClr val="000000"/>
                </a:solidFill>
                <a:latin typeface="Franklin Gothic Book"/>
                <a:ea typeface="DejaVu Sans"/>
              </a:rPr>
              <a:t>Miteni</a:t>
            </a:r>
            <a:r>
              <a:rPr lang="it-IT" sz="1400" strike="noStrike" spc="-1" dirty="0">
                <a:solidFill>
                  <a:srgbClr val="000000"/>
                </a:solidFill>
                <a:latin typeface="Franklin Gothic Book"/>
                <a:ea typeface="DejaVu Sans"/>
              </a:rPr>
              <a:t> spa, un’industria chimica situata nel comune di </a:t>
            </a:r>
            <a:r>
              <a:rPr lang="it-IT" sz="1400" strike="noStrike" spc="-1" dirty="0" err="1">
                <a:solidFill>
                  <a:srgbClr val="000000"/>
                </a:solidFill>
                <a:latin typeface="Franklin Gothic Book"/>
                <a:ea typeface="DejaVu Sans"/>
              </a:rPr>
              <a:t>Trissino</a:t>
            </a:r>
            <a:r>
              <a:rPr lang="it-IT" sz="1400" strike="noStrike" spc="-1" dirty="0">
                <a:solidFill>
                  <a:srgbClr val="000000"/>
                </a:solidFill>
                <a:latin typeface="Franklin Gothic Book"/>
                <a:ea typeface="DejaVu Sans"/>
              </a:rPr>
              <a:t> (Vi).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Questo stabilimento chimico  a partire della metà degli anni sessanta, prima come RIMAR (gruppo Marzotto) e attualmente come </a:t>
            </a:r>
            <a:r>
              <a:rPr lang="it-IT" sz="1400" strike="noStrike" spc="-1" dirty="0" err="1">
                <a:solidFill>
                  <a:srgbClr val="000000"/>
                </a:solidFill>
                <a:latin typeface="Franklin Gothic Book"/>
                <a:ea typeface="DejaVu Sans"/>
              </a:rPr>
              <a:t>Miteni</a:t>
            </a:r>
            <a:r>
              <a:rPr lang="it-IT" sz="1400" strike="noStrike" spc="-1" dirty="0">
                <a:solidFill>
                  <a:srgbClr val="000000"/>
                </a:solidFill>
                <a:latin typeface="Franklin Gothic Book"/>
                <a:ea typeface="DejaVu Sans"/>
              </a:rPr>
              <a:t>  spa, produce composti fluorurati. E’ perciò plausibile che questo tipo di inquinamento si sia protratto nel tempo, almeno per una quarantina d’anni. Ed infatti la prima indicazione di un inquinamento delle falde da  fluoruri  attorno al sito Rimar, oggi </a:t>
            </a:r>
            <a:r>
              <a:rPr lang="it-IT" sz="1400" strike="noStrike" spc="-1" dirty="0" err="1">
                <a:solidFill>
                  <a:srgbClr val="000000"/>
                </a:solidFill>
                <a:latin typeface="Franklin Gothic Book"/>
                <a:ea typeface="DejaVu Sans"/>
              </a:rPr>
              <a:t>Miteni</a:t>
            </a:r>
            <a:r>
              <a:rPr lang="it-IT" sz="1400" strike="noStrike" spc="-1" dirty="0">
                <a:solidFill>
                  <a:srgbClr val="000000"/>
                </a:solidFill>
                <a:latin typeface="Franklin Gothic Book"/>
                <a:ea typeface="DejaVu Sans"/>
              </a:rPr>
              <a:t>, viene fatta risalire intorno al 1977.</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L’area interessata dall’inquinamento da sostanze </a:t>
            </a:r>
            <a:r>
              <a:rPr lang="it-IT" sz="1400" strike="noStrike" spc="-1" dirty="0" err="1">
                <a:solidFill>
                  <a:srgbClr val="000000"/>
                </a:solidFill>
                <a:latin typeface="Franklin Gothic Book"/>
                <a:ea typeface="DejaVu Sans"/>
              </a:rPr>
              <a:t>perfluoroalchiliche</a:t>
            </a:r>
            <a:r>
              <a:rPr lang="it-IT" sz="1400" strike="noStrike" spc="-1" dirty="0">
                <a:solidFill>
                  <a:srgbClr val="000000"/>
                </a:solidFill>
                <a:latin typeface="Franklin Gothic Book"/>
                <a:ea typeface="DejaVu Sans"/>
              </a:rPr>
              <a:t> (PFAS) è pari a circa 180 km</a:t>
            </a:r>
            <a:r>
              <a:rPr lang="it-IT" sz="1400" strike="noStrike" spc="-1" baseline="30000" dirty="0">
                <a:solidFill>
                  <a:srgbClr val="000000"/>
                </a:solidFill>
                <a:latin typeface="Franklin Gothic Book"/>
                <a:ea typeface="DejaVu Sans"/>
              </a:rPr>
              <a:t>2</a:t>
            </a:r>
            <a:r>
              <a:rPr lang="it-IT" sz="1400" strike="noStrike" spc="-1" dirty="0">
                <a:solidFill>
                  <a:srgbClr val="000000"/>
                </a:solidFill>
                <a:latin typeface="Franklin Gothic Book"/>
                <a:ea typeface="DejaVu Sans"/>
              </a:rPr>
              <a:t> di un vasto territorio che si estende tra le province di Vicenza, Verona e Padova, per una popolazione stimata di 300 mila abitanti. All’interno di questo territorio trenta comuni  si sono trovati a dover far fronte all’inquinamento anche dell’acqua potabile, visto che la loro fonte di approvvigionamento risulta fortemente inquinata dai PFAS. Attualmente per rispettare i limiti obiettivo imposti dalla Regione Vento su indicazione dell’ISS, questi comuni hanno dovuto dotarsi di un sistema di filtrazione a carboni attivi, un sistema molto costoso. I filtri devono essere cambiati ogni 4 mesi al costo di c.a. 600.000,00 Euro annui.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 territorio molte famiglie non sono servite dall’acquedotto ed attingono l’acqua per uso alimentare e irriguo da pozzi privati, molti dei quali altamente inquinati per effetto di queste sostanze.</a:t>
            </a:r>
            <a:r>
              <a:t/>
            </a:r>
            <a:br/>
            <a:r>
              <a:rPr lang="it-IT" sz="1400" strike="noStrike" spc="-1" dirty="0">
                <a:solidFill>
                  <a:srgbClr val="000000"/>
                </a:solidFill>
                <a:latin typeface="Franklin Gothic Book"/>
                <a:ea typeface="DejaVu Sans"/>
              </a:rPr>
              <a:t>La Regione Veneto ha emesso un’ordinanza che impone anche per i pozzi privati il rispetto degli stessi limiti previsti per l’acqua d’acquedotto, per questo motivo l’utilizzo di molti pozzi privati è stato vietato. Nel solo comune di </a:t>
            </a:r>
            <a:r>
              <a:rPr lang="it-IT" sz="1400" strike="noStrike" spc="-1" dirty="0" err="1">
                <a:solidFill>
                  <a:srgbClr val="000000"/>
                </a:solidFill>
                <a:latin typeface="Franklin Gothic Book"/>
                <a:ea typeface="DejaVu Sans"/>
              </a:rPr>
              <a:t>Sarego</a:t>
            </a:r>
            <a:r>
              <a:rPr lang="it-IT" sz="1400" strike="noStrike" spc="-1" dirty="0">
                <a:solidFill>
                  <a:srgbClr val="000000"/>
                </a:solidFill>
                <a:latin typeface="Franklin Gothic Book"/>
                <a:ea typeface="DejaVu Sans"/>
              </a:rPr>
              <a:t> (Vi) a seguito delle analisi effettuate il 73% dei pozzi analizzati sono risultati oltre i limiti stabiliti e, di conseguenza, dichiarati inutilizzabili. Una situazione simile si verifica anche nei comuni limitrofi</a:t>
            </a:r>
            <a:r>
              <a:rPr lang="it-IT" sz="1400" b="0" strike="noStrike" spc="-1" dirty="0" smtClean="0">
                <a:solidFill>
                  <a:srgbClr val="000000"/>
                </a:solidFill>
                <a:latin typeface="Franklin Gothic Book"/>
                <a:ea typeface="DejaVu Sans"/>
              </a:rPr>
              <a:t>.</a:t>
            </a:r>
          </a:p>
        </p:txBody>
      </p:sp>
      <p:sp>
        <p:nvSpPr>
          <p:cNvPr id="4" name="CustomShape 2"/>
          <p:cNvSpPr/>
          <p:nvPr/>
        </p:nvSpPr>
        <p:spPr>
          <a:xfrm>
            <a:off x="1000100" y="5857892"/>
            <a:ext cx="7643866"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a:solidFill>
                  <a:srgbClr val="000000"/>
                </a:solidFill>
                <a:latin typeface="Times New Roman"/>
                <a:ea typeface="DejaVu Sans"/>
              </a:rPr>
              <a:t>Evidenzia </a:t>
            </a:r>
            <a:r>
              <a:rPr lang="it-IT" sz="1500" b="0" strike="noStrike" spc="-1" dirty="0" smtClean="0">
                <a:solidFill>
                  <a:srgbClr val="000000"/>
                </a:solidFill>
                <a:latin typeface="Times New Roman"/>
                <a:ea typeface="DejaVu Sans"/>
              </a:rPr>
              <a:t>le </a:t>
            </a:r>
            <a:r>
              <a:rPr lang="it-IT" sz="1500" b="0" strike="noStrike" spc="-1" dirty="0">
                <a:solidFill>
                  <a:srgbClr val="000000"/>
                </a:solidFill>
                <a:latin typeface="Times New Roman"/>
                <a:ea typeface="DejaVu Sans"/>
              </a:rPr>
              <a:t>informazioni che servono per completare la tabella </a:t>
            </a:r>
            <a:r>
              <a:rPr lang="it-IT" sz="1500" b="0" strike="noStrike" spc="-1" dirty="0" smtClean="0">
                <a:solidFill>
                  <a:srgbClr val="000000"/>
                </a:solidFill>
                <a:latin typeface="Times New Roman"/>
                <a:ea typeface="DejaVu Sans"/>
              </a:rPr>
              <a:t>finale</a:t>
            </a:r>
            <a:r>
              <a:rPr lang="it-IT" sz="1500" spc="-1" dirty="0" smtClean="0">
                <a:solidFill>
                  <a:srgbClr val="000000"/>
                </a:solidFill>
                <a:latin typeface="Times New Roman"/>
                <a:ea typeface="DejaVu Sans"/>
              </a:rPr>
              <a:t> e dai un titolo all’articolo</a:t>
            </a: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Picture 2" descr="https://pubblicoimpiego.usb.it/fileadmin/_processed_/8/9/csm_aree-veneto-interessate-pfas_549a58f636.jpg"/>
          <p:cNvPicPr/>
          <p:nvPr/>
        </p:nvPicPr>
        <p:blipFill>
          <a:blip r:embed="rId2"/>
          <a:stretch/>
        </p:blipFill>
        <p:spPr>
          <a:xfrm>
            <a:off x="785880" y="785880"/>
            <a:ext cx="7588080" cy="5702040"/>
          </a:xfrm>
          <a:prstGeom prst="rect">
            <a:avLst/>
          </a:prstGeom>
          <a:ln w="0">
            <a:solidFill>
              <a:srgbClr val="C00000"/>
            </a:solidFill>
          </a:ln>
        </p:spPr>
      </p:pic>
      <p:pic>
        <p:nvPicPr>
          <p:cNvPr id="644" name="Picture 2" descr="https://www.venetoeconomia.it/wp-content/uploads/2018/05/pfas-cartina-aggiornata.jpg"/>
          <p:cNvPicPr/>
          <p:nvPr/>
        </p:nvPicPr>
        <p:blipFill>
          <a:blip r:embed="rId3"/>
          <a:srcRect l="33064" t="6996" r="31640" b="87455"/>
          <a:stretch/>
        </p:blipFill>
        <p:spPr>
          <a:xfrm>
            <a:off x="2500200" y="214200"/>
            <a:ext cx="4531680" cy="492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500034" y="1357298"/>
          <a:ext cx="8286808" cy="5103820"/>
        </p:xfrm>
        <a:graphic>
          <a:graphicData uri="http://schemas.openxmlformats.org/drawingml/2006/table">
            <a:tbl>
              <a:tblPr firstRow="1" bandRow="1">
                <a:tableStyleId>{5C22544A-7EE6-4342-B048-85BDC9FD1C3A}</a:tableStyleId>
              </a:tblPr>
              <a:tblGrid>
                <a:gridCol w="4143404"/>
                <a:gridCol w="4143404"/>
              </a:tblGrid>
              <a:tr h="563564">
                <a:tc gridSpan="2">
                  <a:txBody>
                    <a:bodyPr/>
                    <a:lstStyle/>
                    <a:p>
                      <a:pPr algn="ctr"/>
                      <a:r>
                        <a:rPr lang="it-IT" sz="2400" b="1" strike="noStrike" spc="-1" dirty="0" smtClean="0">
                          <a:solidFill>
                            <a:srgbClr val="000000"/>
                          </a:solidFill>
                          <a:latin typeface="Times New Roman" pitchFamily="18" charset="0"/>
                          <a:ea typeface="+mn-ea"/>
                          <a:cs typeface="Times New Roman" pitchFamily="18" charset="0"/>
                        </a:rPr>
                        <a:t>Inquinamento da PFAS</a:t>
                      </a:r>
                      <a:endParaRPr lang="it-IT" sz="2400" dirty="0">
                        <a:latin typeface="Times New Roman" pitchFamily="18" charset="0"/>
                        <a:cs typeface="Times New Roman" pitchFamily="18" charset="0"/>
                      </a:endParaRPr>
                    </a:p>
                  </a:txBody>
                  <a:tcPr/>
                </a:tc>
                <a:tc hMerge="1">
                  <a:txBody>
                    <a:bodyPr/>
                    <a:lstStyle/>
                    <a:p>
                      <a:endParaRPr lang="it-IT" dirty="0"/>
                    </a:p>
                  </a:txBody>
                  <a:tcPr/>
                </a:tc>
              </a:tr>
              <a:tr h="563564">
                <a:tc>
                  <a:txBody>
                    <a:bodyPr/>
                    <a:lstStyle/>
                    <a:p>
                      <a:pPr algn="ctr"/>
                      <a:r>
                        <a:rPr lang="it-IT" sz="2000" b="1" dirty="0" smtClean="0">
                          <a:latin typeface="Times New Roman" pitchFamily="18" charset="0"/>
                          <a:cs typeface="Times New Roman" pitchFamily="18" charset="0"/>
                        </a:rPr>
                        <a:t>Fonte dell’inquinamento</a:t>
                      </a:r>
                      <a:endParaRPr lang="it-IT" sz="2000" b="1" dirty="0">
                        <a:latin typeface="Times New Roman" pitchFamily="18" charset="0"/>
                        <a:cs typeface="Times New Roman" pitchFamily="18" charset="0"/>
                      </a:endParaRPr>
                    </a:p>
                  </a:txBody>
                  <a:tcPr/>
                </a:tc>
                <a:tc>
                  <a:txBody>
                    <a:bodyPr/>
                    <a:lstStyle/>
                    <a:p>
                      <a:pPr algn="just"/>
                      <a:r>
                        <a:rPr lang="it-IT" sz="1600" dirty="0" smtClean="0">
                          <a:latin typeface="Times New Roman" pitchFamily="18" charset="0"/>
                          <a:cs typeface="Times New Roman" pitchFamily="18" charset="0"/>
                        </a:rPr>
                        <a:t>Industria chimica</a:t>
                      </a:r>
                      <a:r>
                        <a:rPr lang="it-IT" sz="1600" baseline="0" dirty="0" smtClean="0">
                          <a:latin typeface="Times New Roman" pitchFamily="18" charset="0"/>
                          <a:cs typeface="Times New Roman" pitchFamily="18" charset="0"/>
                        </a:rPr>
                        <a:t> </a:t>
                      </a:r>
                      <a:r>
                        <a:rPr lang="it-IT" sz="1600" baseline="0" dirty="0" err="1" smtClean="0">
                          <a:latin typeface="Times New Roman" pitchFamily="18" charset="0"/>
                          <a:cs typeface="Times New Roman" pitchFamily="18" charset="0"/>
                        </a:rPr>
                        <a:t>Miteni</a:t>
                      </a:r>
                      <a:endParaRPr lang="it-IT" sz="1600" dirty="0">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Durata dell’inquinamento</a:t>
                      </a:r>
                      <a:endParaRPr lang="it-IT" sz="2000" b="1" dirty="0">
                        <a:latin typeface="Times New Roman" pitchFamily="18" charset="0"/>
                        <a:cs typeface="Times New Roman" pitchFamily="18" charset="0"/>
                      </a:endParaRPr>
                    </a:p>
                  </a:txBody>
                  <a:tcPr/>
                </a:tc>
                <a:tc>
                  <a:txBody>
                    <a:bodyPr/>
                    <a:lstStyle/>
                    <a:p>
                      <a:pPr algn="just"/>
                      <a:endParaRPr lang="it-IT" sz="1600" dirty="0">
                        <a:solidFill>
                          <a:srgbClr val="0070C0"/>
                        </a:solidFill>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Area interessata</a:t>
                      </a:r>
                      <a:endParaRPr lang="it-IT" sz="2000" b="1" dirty="0">
                        <a:latin typeface="Times New Roman" pitchFamily="18" charset="0"/>
                        <a:cs typeface="Times New Roman" pitchFamily="18" charset="0"/>
                      </a:endParaRPr>
                    </a:p>
                  </a:txBody>
                  <a:tcPr/>
                </a:tc>
                <a:tc>
                  <a:txBody>
                    <a:bodyPr/>
                    <a:lstStyle/>
                    <a:p>
                      <a:pPr algn="just"/>
                      <a:endParaRPr lang="it-IT" sz="1600" b="0" dirty="0">
                        <a:solidFill>
                          <a:srgbClr val="0070C0"/>
                        </a:solidFill>
                        <a:latin typeface="Times New Roman" pitchFamily="18" charset="0"/>
                        <a:cs typeface="Times New Roman" pitchFamily="18" charset="0"/>
                      </a:endParaRPr>
                    </a:p>
                  </a:txBody>
                  <a:tcPr/>
                </a:tc>
              </a:tr>
              <a:tr h="563564">
                <a:tc>
                  <a:txBody>
                    <a:bodyPr/>
                    <a:lstStyle/>
                    <a:p>
                      <a:pPr algn="ctr"/>
                      <a:r>
                        <a:rPr lang="it-IT" sz="2000" b="1" dirty="0" smtClean="0">
                          <a:latin typeface="Times New Roman" pitchFamily="18" charset="0"/>
                          <a:cs typeface="Times New Roman" pitchFamily="18" charset="0"/>
                        </a:rPr>
                        <a:t>Numero abitanti coinvolti</a:t>
                      </a:r>
                      <a:endParaRPr lang="it-IT" sz="2000" b="1" dirty="0">
                        <a:latin typeface="Times New Roman" pitchFamily="18" charset="0"/>
                        <a:cs typeface="Times New Roman" pitchFamily="18" charset="0"/>
                      </a:endParaRPr>
                    </a:p>
                  </a:txBody>
                  <a:tcPr/>
                </a:tc>
                <a:tc>
                  <a:txBody>
                    <a:bodyPr/>
                    <a:lstStyle/>
                    <a:p>
                      <a:pPr algn="just"/>
                      <a:endParaRPr lang="it-IT" sz="1600" b="0" dirty="0">
                        <a:solidFill>
                          <a:srgbClr val="0070C0"/>
                        </a:solidFill>
                        <a:latin typeface="Times New Roman" pitchFamily="18" charset="0"/>
                        <a:cs typeface="Times New Roman" pitchFamily="18" charset="0"/>
                      </a:endParaRPr>
                    </a:p>
                  </a:txBody>
                  <a:tcPr/>
                </a:tc>
              </a:tr>
              <a:tr h="563564">
                <a:tc>
                  <a:txBody>
                    <a:bodyPr/>
                    <a:lstStyle/>
                    <a:p>
                      <a:pPr algn="ctr"/>
                      <a:endParaRPr lang="it-IT" sz="2000" b="1" dirty="0" smtClean="0">
                        <a:latin typeface="Times New Roman" pitchFamily="18" charset="0"/>
                        <a:cs typeface="Times New Roman" pitchFamily="18" charset="0"/>
                      </a:endParaRPr>
                    </a:p>
                    <a:p>
                      <a:pPr algn="ctr"/>
                      <a:endParaRPr lang="it-IT" sz="2000" b="1" dirty="0" smtClean="0">
                        <a:latin typeface="Times New Roman" pitchFamily="18" charset="0"/>
                        <a:cs typeface="Times New Roman" pitchFamily="18" charset="0"/>
                      </a:endParaRPr>
                    </a:p>
                    <a:p>
                      <a:pPr algn="ctr"/>
                      <a:endParaRPr lang="it-IT" sz="2000" b="1" dirty="0" smtClean="0">
                        <a:latin typeface="Times New Roman" pitchFamily="18" charset="0"/>
                        <a:cs typeface="Times New Roman" pitchFamily="18" charset="0"/>
                      </a:endParaRPr>
                    </a:p>
                    <a:p>
                      <a:pPr algn="ctr"/>
                      <a:r>
                        <a:rPr lang="it-IT" sz="2000" b="1" dirty="0" smtClean="0">
                          <a:latin typeface="Times New Roman" pitchFamily="18" charset="0"/>
                          <a:cs typeface="Times New Roman" pitchFamily="18" charset="0"/>
                        </a:rPr>
                        <a:t>Conseguenze </a:t>
                      </a:r>
                      <a:endParaRPr lang="it-IT" sz="2000" b="1" dirty="0">
                        <a:latin typeface="Times New Roman" pitchFamily="18" charset="0"/>
                        <a:cs typeface="Times New Roman" pitchFamily="18" charset="0"/>
                      </a:endParaRPr>
                    </a:p>
                  </a:txBody>
                  <a:tcPr/>
                </a:tc>
                <a:tc>
                  <a:txBody>
                    <a:bodyPr/>
                    <a:lstStyle/>
                    <a:p>
                      <a:pPr algn="just">
                        <a:buFont typeface="Arial" pitchFamily="34" charset="0"/>
                        <a:buNone/>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smtClean="0">
                        <a:solidFill>
                          <a:srgbClr val="0070C0"/>
                        </a:solidFill>
                        <a:latin typeface="Times New Roman" pitchFamily="18" charset="0"/>
                        <a:cs typeface="Times New Roman" pitchFamily="18" charset="0"/>
                      </a:endParaRPr>
                    </a:p>
                    <a:p>
                      <a:pPr algn="just">
                        <a:buFont typeface="Arial" pitchFamily="34" charset="0"/>
                        <a:buNone/>
                      </a:pPr>
                      <a:endParaRPr lang="it-IT" sz="1600" dirty="0" smtClean="0">
                        <a:solidFill>
                          <a:srgbClr val="0070C0"/>
                        </a:solidFill>
                        <a:latin typeface="Times New Roman" pitchFamily="18" charset="0"/>
                        <a:cs typeface="Times New Roman" pitchFamily="18" charset="0"/>
                      </a:endParaRPr>
                    </a:p>
                    <a:p>
                      <a:pPr algn="just">
                        <a:buFont typeface="Arial" pitchFamily="34" charset="0"/>
                        <a:buNone/>
                      </a:pPr>
                      <a:endParaRPr lang="it-IT" sz="1600" dirty="0" smtClean="0">
                        <a:solidFill>
                          <a:srgbClr val="0070C0"/>
                        </a:solidFill>
                        <a:latin typeface="Times New Roman" pitchFamily="18" charset="0"/>
                        <a:cs typeface="Times New Roman" pitchFamily="18" charset="0"/>
                      </a:endParaRPr>
                    </a:p>
                    <a:p>
                      <a:pPr algn="just">
                        <a:buFont typeface="Arial" pitchFamily="34" charset="0"/>
                        <a:buNone/>
                      </a:pPr>
                      <a:endParaRPr lang="it-IT" sz="1600" dirty="0" smtClean="0">
                        <a:solidFill>
                          <a:srgbClr val="0070C0"/>
                        </a:solidFill>
                        <a:latin typeface="Times New Roman" pitchFamily="18" charset="0"/>
                        <a:cs typeface="Times New Roman" pitchFamily="18" charset="0"/>
                      </a:endParaRPr>
                    </a:p>
                    <a:p>
                      <a:pPr algn="just">
                        <a:buFont typeface="Arial" pitchFamily="34" charset="0"/>
                        <a:buChar char="•"/>
                      </a:pPr>
                      <a:endParaRPr lang="it-IT" sz="1600" dirty="0">
                        <a:solidFill>
                          <a:srgbClr val="0070C0"/>
                        </a:solidFill>
                        <a:latin typeface="Times New Roman" pitchFamily="18" charset="0"/>
                        <a:cs typeface="Times New Roman" pitchFamily="18" charset="0"/>
                      </a:endParaRPr>
                    </a:p>
                  </a:txBody>
                  <a:tcPr/>
                </a:tc>
              </a:tr>
            </a:tbl>
          </a:graphicData>
        </a:graphic>
      </p:graphicFrame>
      <p:sp>
        <p:nvSpPr>
          <p:cNvPr id="3" name="CustomShape 2"/>
          <p:cNvSpPr/>
          <p:nvPr/>
        </p:nvSpPr>
        <p:spPr>
          <a:xfrm>
            <a:off x="1714480" y="214290"/>
            <a:ext cx="5643602" cy="571504"/>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dirty="0" smtClean="0">
                <a:solidFill>
                  <a:srgbClr val="000000"/>
                </a:solidFill>
                <a:latin typeface="Times New Roman"/>
                <a:ea typeface="DejaVu Sans"/>
              </a:rPr>
              <a:t>Completa la tabella ricavando le informazioni dall’articolo precedente</a:t>
            </a:r>
            <a:endParaRPr lang="it-IT" sz="15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 name="Table 1"/>
          <p:cNvGraphicFramePr/>
          <p:nvPr/>
        </p:nvGraphicFramePr>
        <p:xfrm>
          <a:off x="428040" y="1174320"/>
          <a:ext cx="8099640" cy="3938040"/>
        </p:xfrm>
        <a:graphic>
          <a:graphicData uri="http://schemas.openxmlformats.org/drawingml/2006/table">
            <a:tbl>
              <a:tblPr/>
              <a:tblGrid>
                <a:gridCol w="4048560"/>
                <a:gridCol w="4051080"/>
              </a:tblGrid>
              <a:tr h="719640">
                <a:tc gridSpan="2">
                  <a:txBody>
                    <a:bodyPr/>
                    <a:lstStyle/>
                    <a:p>
                      <a:pPr algn="ctr">
                        <a:lnSpc>
                          <a:spcPct val="100000"/>
                        </a:lnSpc>
                      </a:pPr>
                      <a:r>
                        <a:rPr lang="it-IT" sz="2400" b="1" strike="noStrike" spc="-1" dirty="0">
                          <a:latin typeface="Arial"/>
                        </a:rPr>
                        <a:t>LE DIGHE</a:t>
                      </a:r>
                      <a:endParaRPr lang="it-IT" sz="2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800" b="1" strike="noStrike" spc="-1">
                          <a:latin typeface="Arial"/>
                        </a:rPr>
                        <a:t>A COSA SERVONO</a:t>
                      </a:r>
                      <a:endParaRPr lang="it-IT" sz="18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1" strike="noStrike" spc="-1" dirty="0" smtClean="0">
                          <a:latin typeface="Arial"/>
                        </a:rPr>
                        <a:t>QUALI DANNI AMBIENTALI PROVOCANO</a:t>
                      </a:r>
                      <a:endParaRPr lang="it-IT" sz="18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31160">
                <a:tc>
                  <a:txBody>
                    <a:bodyPr/>
                    <a:lstStyle/>
                    <a:p>
                      <a:pPr algn="just">
                        <a:lnSpc>
                          <a:spcPct val="100000"/>
                        </a:lnSpc>
                      </a:pPr>
                      <a:endParaRPr lang="it-IT" sz="1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518040">
                <a:tc>
                  <a:txBody>
                    <a:bodyPr/>
                    <a:lstStyle/>
                    <a:p>
                      <a:pPr>
                        <a:lnSpc>
                          <a:spcPct val="100000"/>
                        </a:lnSpc>
                      </a:pPr>
                      <a:r>
                        <a:rPr lang="it-IT" sz="1400" b="0" strike="noStrike" spc="-1">
                          <a:latin typeface="Times New Roman"/>
                        </a:rPr>
                        <a:t>Servono al funzionamento delle centrali idroelettriche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31160">
                <a:tc>
                  <a:txBody>
                    <a:bodyPr/>
                    <a:lstStyle/>
                    <a:p>
                      <a:pPr>
                        <a:lnSpc>
                          <a:spcPct val="100000"/>
                        </a:lnSpc>
                      </a:pPr>
                      <a:endParaRPr lang="it-IT" sz="1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r>
                        <a:rPr lang="it-IT" sz="1400" b="0" strike="noStrike" spc="-1">
                          <a:latin typeface="Times New Roman"/>
                        </a:rPr>
                        <a:t>Le coste tendono ad assottigliarsi poiché diminuisce la portata dei fiumi e quindi la quantità di sedimenti che essi trasportano verso il mare</a:t>
                      </a:r>
                      <a:endParaRPr lang="it-IT" sz="14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518040">
                <a:tc>
                  <a:txBody>
                    <a:bodyPr/>
                    <a:lstStyle/>
                    <a:p>
                      <a:endParaRPr lang="it-IT"/>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bl>
          </a:graphicData>
        </a:graphic>
      </p:graphicFrame>
      <p:sp>
        <p:nvSpPr>
          <p:cNvPr id="278" name="CustomShape 2"/>
          <p:cNvSpPr/>
          <p:nvPr/>
        </p:nvSpPr>
        <p:spPr>
          <a:xfrm>
            <a:off x="360000" y="180000"/>
            <a:ext cx="809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Times New Roman"/>
              </a:rPr>
              <a:t>A cosa servono le dighe? Quali danni provocano all’ambiente? Dopo aver evidenziato le informazioni principali, rispondi completando la tabella.</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80" name="CustomShape 2"/>
          <p:cNvSpPr/>
          <p:nvPr/>
        </p:nvSpPr>
        <p:spPr>
          <a:xfrm>
            <a:off x="357120" y="2428920"/>
            <a:ext cx="8445240" cy="1915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0000" lnSpcReduction="20000"/>
          </a:bodyPr>
          <a:lstStyle/>
          <a:p>
            <a:pPr algn="ctr">
              <a:lnSpc>
                <a:spcPct val="100000"/>
              </a:lnSpc>
              <a:spcBef>
                <a:spcPts val="1040"/>
              </a:spcBef>
              <a:tabLst>
                <a:tab pos="0" algn="l"/>
              </a:tabLst>
            </a:pPr>
            <a:r>
              <a:rPr lang="it-IT" sz="5100" b="1" strike="noStrike" spc="-1">
                <a:solidFill>
                  <a:srgbClr val="44342A"/>
                </a:solidFill>
                <a:latin typeface="Times New Roman"/>
                <a:ea typeface="DejaVu Sans"/>
              </a:rPr>
              <a:t>   </a:t>
            </a:r>
            <a:r>
              <a:rPr lang="it-IT" sz="5200" b="1" strike="noStrike" spc="-1">
                <a:solidFill>
                  <a:srgbClr val="7C4B3A"/>
                </a:solidFill>
                <a:latin typeface="Times New Roman"/>
                <a:ea typeface="DejaVu Sans"/>
              </a:rPr>
              <a:t>LE CONSEGUENZE DELLA “SISTEMAZIONE IDRAULICA” DEI FIUMI</a:t>
            </a:r>
            <a:endParaRPr lang="it-IT" sz="5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
          <p:cNvPicPr/>
          <p:nvPr/>
        </p:nvPicPr>
        <p:blipFill>
          <a:blip r:embed="rId2"/>
          <a:stretch/>
        </p:blipFill>
        <p:spPr>
          <a:xfrm>
            <a:off x="214200" y="428760"/>
            <a:ext cx="4893840" cy="2193480"/>
          </a:xfrm>
          <a:prstGeom prst="rect">
            <a:avLst/>
          </a:prstGeom>
          <a:ln w="9525">
            <a:solidFill>
              <a:srgbClr val="C00000"/>
            </a:solidFill>
            <a:miter/>
          </a:ln>
        </p:spPr>
      </p:pic>
      <p:sp>
        <p:nvSpPr>
          <p:cNvPr id="282" name="CustomShape 1"/>
          <p:cNvSpPr/>
          <p:nvPr/>
        </p:nvSpPr>
        <p:spPr>
          <a:xfrm>
            <a:off x="285840" y="2714760"/>
            <a:ext cx="313020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strike="noStrike" spc="-1">
                <a:solidFill>
                  <a:srgbClr val="000000"/>
                </a:solidFill>
                <a:latin typeface="Franklin Gothic Book"/>
                <a:ea typeface="DejaVu Sans"/>
              </a:rPr>
              <a:t>Fiume che scorre liberamente nel territorio</a:t>
            </a:r>
            <a:endParaRPr lang="it-IT" sz="1200" b="0" strike="noStrike" spc="-1">
              <a:latin typeface="Arial"/>
            </a:endParaRPr>
          </a:p>
        </p:txBody>
      </p:sp>
      <p:pic>
        <p:nvPicPr>
          <p:cNvPr id="283" name="Picture 3"/>
          <p:cNvPicPr/>
          <p:nvPr/>
        </p:nvPicPr>
        <p:blipFill>
          <a:blip r:embed="rId3"/>
          <a:stretch/>
        </p:blipFill>
        <p:spPr>
          <a:xfrm>
            <a:off x="214200" y="3500280"/>
            <a:ext cx="4864680" cy="2161080"/>
          </a:xfrm>
          <a:prstGeom prst="rect">
            <a:avLst/>
          </a:prstGeom>
          <a:ln w="9525">
            <a:solidFill>
              <a:srgbClr val="C00000"/>
            </a:solidFill>
            <a:miter/>
          </a:ln>
        </p:spPr>
      </p:pic>
      <p:sp>
        <p:nvSpPr>
          <p:cNvPr id="284" name="CustomShape 2"/>
          <p:cNvSpPr/>
          <p:nvPr/>
        </p:nvSpPr>
        <p:spPr>
          <a:xfrm>
            <a:off x="214200" y="5760000"/>
            <a:ext cx="445428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200" b="0" strike="noStrike" spc="-1">
                <a:solidFill>
                  <a:srgbClr val="000000"/>
                </a:solidFill>
                <a:latin typeface="Franklin Gothic Book"/>
                <a:ea typeface="DejaVu Sans"/>
              </a:rPr>
              <a:t>Fiume che scorre in una zona fortemente edificata della città</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2"/>
          <p:cNvSpPr/>
          <p:nvPr/>
        </p:nvSpPr>
        <p:spPr>
          <a:xfrm>
            <a:off x="285840" y="4929120"/>
            <a:ext cx="3916080" cy="10022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Lungo il corso dell’Arno, nel Casentino, come evidenzia la fotografia, è stato costruito un argine di cemento in difesa della statale umbro casentinese e di alcune abitazioni che si trovano troppo a ridosso del fiume.</a:t>
            </a:r>
            <a:endParaRPr lang="it-IT" sz="1200" b="0" strike="noStrike" spc="-1">
              <a:latin typeface="Arial"/>
            </a:endParaRPr>
          </a:p>
        </p:txBody>
      </p:sp>
      <p:pic>
        <p:nvPicPr>
          <p:cNvPr id="288" name="Picture 3" descr="C:\Users\utente\Documents\SITO\DA INSERIRE\GEOGRAFIA\CLASSE 1°\1-L'EUROPA FISICA\5- I FIUMI\4-L'inquinamento delle acque\1.jpg"/>
          <p:cNvPicPr/>
          <p:nvPr/>
        </p:nvPicPr>
        <p:blipFill>
          <a:blip r:embed="rId2" cstate="print"/>
          <a:srcRect l="860" t="2653" r="51977" b="21780"/>
          <a:stretch/>
        </p:blipFill>
        <p:spPr>
          <a:xfrm>
            <a:off x="285840" y="785880"/>
            <a:ext cx="3916080" cy="40590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1"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292" name="Picture 5" descr="C:\Users\utente\Documents\SITO\DA INSERIRE\GEOGRAFIA\CLASSE 1°\1-L'EUROPA FISICA\5- I FIUMI\WWF\Come arrivano le alluvioni_ [risposta_ costruendo strade, case e fabbriche troppo vicino ai fiumi] _ Benzina Zero_files\alluvioni-cementificazione-casse-di-esp.jpg"/>
          <p:cNvPicPr/>
          <p:nvPr/>
        </p:nvPicPr>
        <p:blipFill>
          <a:blip r:embed="rId2"/>
          <a:stretch/>
        </p:blipFill>
        <p:spPr>
          <a:xfrm>
            <a:off x="142920" y="285840"/>
            <a:ext cx="5244840" cy="46922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6" name="CustomShape 4"/>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297" name="CustomShape 5"/>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298" name="Picture 6" descr="Il rischio alluvioni in Italia - Openpolis"/>
          <p:cNvPicPr/>
          <p:nvPr/>
        </p:nvPicPr>
        <p:blipFill>
          <a:blip r:embed="rId2"/>
          <a:srcRect l="33241" r="33871" b="20000"/>
          <a:stretch/>
        </p:blipFill>
        <p:spPr>
          <a:xfrm>
            <a:off x="214200" y="285840"/>
            <a:ext cx="4373280" cy="5283720"/>
          </a:xfrm>
          <a:prstGeom prst="rect">
            <a:avLst/>
          </a:prstGeom>
          <a:ln w="0">
            <a:solidFill>
              <a:srgbClr val="C00000"/>
            </a:solidFill>
          </a:ln>
        </p:spPr>
      </p:pic>
      <p:sp>
        <p:nvSpPr>
          <p:cNvPr id="299" name="CustomShape 6"/>
          <p:cNvSpPr/>
          <p:nvPr/>
        </p:nvSpPr>
        <p:spPr>
          <a:xfrm>
            <a:off x="214200" y="5662800"/>
            <a:ext cx="4275360" cy="4546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strike="noStrike" spc="-1">
                <a:solidFill>
                  <a:srgbClr val="000000"/>
                </a:solidFill>
                <a:latin typeface="Franklin Gothic Book"/>
                <a:ea typeface="DejaVu Sans"/>
              </a:rPr>
              <a:t>Superficie ad alto rischio di allagamento, come percentuale rispetto all’area totale di ciascuna provincia (2020)</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pic>
        <p:nvPicPr>
          <p:cNvPr id="303" name="Picture 2" descr="https://geograficamente.files.wordpress.com/2009/10/mappa-italia-alluvioni4.jpg"/>
          <p:cNvPicPr/>
          <p:nvPr/>
        </p:nvPicPr>
        <p:blipFill>
          <a:blip r:embed="rId2"/>
          <a:stretch/>
        </p:blipFill>
        <p:spPr>
          <a:xfrm>
            <a:off x="285840" y="428760"/>
            <a:ext cx="4203720" cy="62067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360000" y="720000"/>
            <a:ext cx="809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nSpc>
                <a:spcPct val="100000"/>
              </a:lnSpc>
              <a:tabLst>
                <a:tab pos="0" algn="l"/>
              </a:tabLst>
            </a:pPr>
            <a:r>
              <a:rPr lang="it-IT" sz="1600" b="0" strike="noStrike" spc="-1">
                <a:solidFill>
                  <a:srgbClr val="000000"/>
                </a:solidFill>
                <a:latin typeface="Times New Roman"/>
                <a:ea typeface="DejaVu Sans"/>
              </a:rPr>
              <a:t>Inserisci, accanto a ciascuna immagine, il testo ad essa collegabile che trovi nell’archivio ed evidenzia le informazioni principali.</a:t>
            </a:r>
            <a:endParaRPr lang="it-IT" sz="1600" b="0" strike="noStrike" spc="-1">
              <a:latin typeface="Arial"/>
            </a:endParaRPr>
          </a:p>
          <a:p>
            <a:pPr algn="just">
              <a:lnSpc>
                <a:spcPct val="100000"/>
              </a:lnSpc>
              <a:tabLst>
                <a:tab pos="0" algn="l"/>
              </a:tabLst>
            </a:pPr>
            <a:endParaRPr lang="it-IT" sz="1600" b="0" strike="noStrike" spc="-1">
              <a:latin typeface="Arial"/>
            </a:endParaRPr>
          </a:p>
          <a:p>
            <a:pPr algn="just">
              <a:lnSpc>
                <a:spcPct val="100000"/>
              </a:lnSpc>
              <a:tabLst>
                <a:tab pos="0" algn="l"/>
              </a:tabLst>
            </a:pPr>
            <a:endParaRPr lang="it-IT" sz="1600" b="0" strike="noStrike" spc="-1">
              <a:latin typeface="Arial"/>
            </a:endParaRPr>
          </a:p>
          <a:p>
            <a:pPr algn="just">
              <a:lnSpc>
                <a:spcPct val="100000"/>
              </a:lnSpc>
              <a:tabLst>
                <a:tab pos="0" algn="l"/>
              </a:tabLst>
            </a:pPr>
            <a:endParaRPr lang="it-IT" sz="16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214200" y="531000"/>
            <a:ext cx="8773920" cy="1829816"/>
          </a:xfrm>
          <a:prstGeom prst="rect">
            <a:avLst/>
          </a:prstGeom>
          <a:blipFill rotWithShape="0">
            <a:blip r:embed="rId2"/>
            <a:tile/>
          </a:blipFill>
          <a:ln w="9525">
            <a:solidFill>
              <a:schemeClr val="tx1"/>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dirty="0">
                <a:solidFill>
                  <a:srgbClr val="000000"/>
                </a:solidFill>
                <a:latin typeface="Times New Roman"/>
                <a:ea typeface="Times New Roman"/>
              </a:rPr>
              <a:t>PRESENTAZIONE</a:t>
            </a:r>
            <a:endParaRPr lang="it-IT" sz="1800" b="0" strike="noStrike" spc="-1" dirty="0">
              <a:latin typeface="Arial"/>
            </a:endParaRPr>
          </a:p>
          <a:p>
            <a:pPr algn="just">
              <a:lnSpc>
                <a:spcPct val="100000"/>
              </a:lnSpc>
              <a:tabLst>
                <a:tab pos="0" algn="l"/>
              </a:tabLst>
            </a:pPr>
            <a:r>
              <a:rPr lang="it-IT" sz="1800" b="0" strike="noStrike" spc="-1" dirty="0" smtClean="0">
                <a:solidFill>
                  <a:srgbClr val="000000"/>
                </a:solidFill>
                <a:latin typeface="Times New Roman"/>
                <a:ea typeface="Times New Roman"/>
              </a:rPr>
              <a:t>Sprechi, inquinamento e cambiamenti climatici stanno rendendo l’acqua un bene sempre più prezioso la cui tutela richiede il coinvolgimento sia delle istituzioni sia dei singoli cittadini. È importante, quindi, prendere coscienza delle </a:t>
            </a:r>
            <a:r>
              <a:rPr lang="it-IT" spc="-1" dirty="0" smtClean="0">
                <a:solidFill>
                  <a:srgbClr val="000000"/>
                </a:solidFill>
                <a:latin typeface="Times New Roman"/>
                <a:ea typeface="Times New Roman"/>
              </a:rPr>
              <a:t>problematiche collegate  allo sfruttamento delle risorse idriche in Italia. Questo è l’obiettivo del presente laboratorio che è stato suddiviso in due parti: </a:t>
            </a:r>
            <a:r>
              <a:rPr lang="it-IT" i="1" spc="-1" dirty="0" smtClean="0">
                <a:solidFill>
                  <a:srgbClr val="000000"/>
                </a:solidFill>
                <a:latin typeface="Times New Roman"/>
                <a:ea typeface="Times New Roman"/>
              </a:rPr>
              <a:t>Le acque superficiali </a:t>
            </a:r>
            <a:r>
              <a:rPr lang="it-IT" spc="-1" dirty="0" smtClean="0">
                <a:solidFill>
                  <a:srgbClr val="000000"/>
                </a:solidFill>
                <a:latin typeface="Times New Roman"/>
                <a:ea typeface="Times New Roman"/>
              </a:rPr>
              <a:t>e </a:t>
            </a:r>
            <a:r>
              <a:rPr lang="it-IT" i="1" spc="-1" dirty="0" smtClean="0">
                <a:solidFill>
                  <a:srgbClr val="000000"/>
                </a:solidFill>
                <a:latin typeface="Times New Roman"/>
                <a:ea typeface="Times New Roman"/>
              </a:rPr>
              <a:t>Le acque sotterranee</a:t>
            </a:r>
            <a:r>
              <a:rPr lang="it-IT" spc="-1" dirty="0" smtClean="0">
                <a:solidFill>
                  <a:srgbClr val="000000"/>
                </a:solidFill>
                <a:latin typeface="Times New Roman"/>
                <a:ea typeface="Times New Roman"/>
              </a:rPr>
              <a:t>. </a:t>
            </a:r>
            <a:endParaRPr lang="it-IT" sz="18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06" name="CustomShape 2"/>
          <p:cNvSpPr/>
          <p:nvPr/>
        </p:nvSpPr>
        <p:spPr>
          <a:xfrm>
            <a:off x="285840" y="357120"/>
            <a:ext cx="8631000" cy="6207938"/>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Sicilia: alluvione e (inevitabili) polemiche</a:t>
            </a:r>
            <a:endParaRPr lang="it-IT" sz="2800" b="0" strike="noStrike" spc="-1" dirty="0">
              <a:latin typeface="Arial"/>
            </a:endParaRPr>
          </a:p>
          <a:p>
            <a:pPr algn="just">
              <a:lnSpc>
                <a:spcPct val="100000"/>
              </a:lnSpc>
              <a:spcAft>
                <a:spcPts val="601"/>
              </a:spcAft>
            </a:pPr>
            <a:r>
              <a:rPr lang="it-IT" sz="1200" b="1" strike="noStrike" spc="-1" dirty="0">
                <a:solidFill>
                  <a:srgbClr val="000000"/>
                </a:solidFill>
                <a:latin typeface="Times New Roman"/>
                <a:ea typeface="DejaVu Sans"/>
              </a:rPr>
              <a:t>CITTA’ NUOVA </a:t>
            </a:r>
            <a:r>
              <a:rPr lang="it-IT" sz="1200" b="0" strike="noStrike" spc="-1" dirty="0">
                <a:solidFill>
                  <a:srgbClr val="000000"/>
                </a:solidFill>
                <a:latin typeface="Times New Roman"/>
                <a:ea typeface="DejaVu Sans"/>
              </a:rPr>
              <a:t> 20/10/2018</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conta dei danni delle città ferite. Ma soprattutto delle aziende agricole. A Lentini, Catania, Palagonia, </a:t>
            </a:r>
            <a:r>
              <a:rPr lang="it-IT" sz="1400" b="0" strike="noStrike" spc="-1" dirty="0" err="1">
                <a:solidFill>
                  <a:srgbClr val="000000"/>
                </a:solidFill>
                <a:latin typeface="Franklin Gothic Book"/>
                <a:ea typeface="DejaVu Sans"/>
              </a:rPr>
              <a:t>Scordia</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Ramacca</a:t>
            </a:r>
            <a:r>
              <a:rPr lang="it-IT" sz="1400" b="0" strike="noStrike" spc="-1" dirty="0">
                <a:solidFill>
                  <a:srgbClr val="000000"/>
                </a:solidFill>
                <a:latin typeface="Franklin Gothic Book"/>
                <a:ea typeface="DejaVu Sans"/>
              </a:rPr>
              <a:t>, </a:t>
            </a:r>
            <a:r>
              <a:rPr lang="it-IT" sz="1400" b="0" strike="noStrike" spc="-1" dirty="0" err="1">
                <a:solidFill>
                  <a:srgbClr val="000000"/>
                </a:solidFill>
                <a:latin typeface="Franklin Gothic Book"/>
                <a:ea typeface="DejaVu Sans"/>
              </a:rPr>
              <a:t>Ferla</a:t>
            </a:r>
            <a:r>
              <a:rPr lang="it-IT" sz="1400" b="0" strike="noStrike" spc="-1" dirty="0">
                <a:solidFill>
                  <a:srgbClr val="000000"/>
                </a:solidFill>
                <a:latin typeface="Franklin Gothic Book"/>
                <a:ea typeface="DejaVu Sans"/>
              </a:rPr>
              <a:t>, Buccheri, </a:t>
            </a:r>
            <a:r>
              <a:rPr lang="it-IT" sz="1400" strike="noStrike" spc="-1" dirty="0" err="1">
                <a:solidFill>
                  <a:srgbClr val="000000"/>
                </a:solidFill>
                <a:latin typeface="Franklin Gothic Book"/>
                <a:ea typeface="DejaVu Sans"/>
              </a:rPr>
              <a:t>Cassaro</a:t>
            </a:r>
            <a:r>
              <a:rPr lang="it-IT" sz="1400" strike="noStrike" spc="-1" dirty="0">
                <a:solidFill>
                  <a:srgbClr val="000000"/>
                </a:solidFill>
                <a:latin typeface="Franklin Gothic Book"/>
                <a:ea typeface="DejaVu Sans"/>
              </a:rPr>
              <a:t>, la furia delle acque ha travolto tutto. Nella piana di Catania e fino a Lentini sono andati distrutti gli agrumeti. Nelle cittadine dell’entroterra, Buccheri e </a:t>
            </a:r>
            <a:r>
              <a:rPr lang="it-IT" sz="1400" strike="noStrike" spc="-1" dirty="0" err="1">
                <a:solidFill>
                  <a:srgbClr val="000000"/>
                </a:solidFill>
                <a:latin typeface="Franklin Gothic Book"/>
                <a:ea typeface="DejaVu Sans"/>
              </a:rPr>
              <a:t>Ferla</a:t>
            </a:r>
            <a:r>
              <a:rPr lang="it-IT" sz="1400" strike="noStrike" spc="-1" dirty="0">
                <a:solidFill>
                  <a:srgbClr val="000000"/>
                </a:solidFill>
                <a:latin typeface="Franklin Gothic Book"/>
                <a:ea typeface="DejaVu Sans"/>
              </a:rPr>
              <a:t>, le strade sono impraticabili, in alcuni casi sono andati distrutte le colture, o le aziende zootecniche.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Un violento acquazzone nella notte tra il 17 ed il 18 ottobre e poi nella giornata di giovedì. L’acqua, come spesso accade, si è riversata sui letti dei torrenti che si sono ingrossati e poi sono </a:t>
            </a:r>
            <a:r>
              <a:rPr lang="it-IT" sz="1400" strike="noStrike" spc="-1" dirty="0" err="1">
                <a:solidFill>
                  <a:srgbClr val="000000"/>
                </a:solidFill>
                <a:latin typeface="Franklin Gothic Book"/>
                <a:ea typeface="DejaVu Sans"/>
              </a:rPr>
              <a:t>esondati</a:t>
            </a:r>
            <a:r>
              <a:rPr lang="it-IT" sz="1400" strike="noStrike" spc="-1" dirty="0">
                <a:solidFill>
                  <a:srgbClr val="000000"/>
                </a:solidFill>
                <a:latin typeface="Franklin Gothic Book"/>
                <a:ea typeface="DejaVu Sans"/>
              </a:rPr>
              <a:t>. Nella zona di Lentini interi agrumeti sono stati invasi dalle acque. A ridosso del momento </a:t>
            </a:r>
            <a:r>
              <a:rPr lang="it-IT" sz="1400" i="1" strike="noStrike" spc="-1" dirty="0">
                <a:solidFill>
                  <a:srgbClr val="000000"/>
                </a:solidFill>
                <a:latin typeface="Franklin Gothic Book"/>
                <a:ea typeface="DejaVu Sans"/>
              </a:rPr>
              <a:t>clou</a:t>
            </a:r>
            <a:r>
              <a:rPr lang="it-IT" sz="1400" strike="noStrike" spc="-1" dirty="0">
                <a:solidFill>
                  <a:srgbClr val="000000"/>
                </a:solidFill>
                <a:latin typeface="Franklin Gothic Book"/>
                <a:ea typeface="DejaVu Sans"/>
              </a:rPr>
              <a:t> della stagione, a pochi giorni dall’inizio della raccolta, gli agricoltori hanno visto sparire le loro produzioni: le arance e i mandarini. in alcuni casi, persino gli alberi sono stati sradicati.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danni sono enormi – spiega il sindaco di Lentini, Saverio Bosco – migliaia di produttori sono sul lastrico. Le aziende stavano per iniziare il raccolto delle arance e ora non esiste più nulla. I danni sono strutturali, in alcuni casi non esistono più nemmeno gli agrumeti o comunque le piante hanno subito danni importanti, non sarà possibile recuperarli in tempi brevi. Impiantare un nuovo agrumeto significa dover attendere almeno 4 o 5 anni per avere la produzione».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danni hanno riguardato, gli uliveti dell’entroterra, i </a:t>
            </a:r>
            <a:r>
              <a:rPr lang="it-IT" sz="1400" strike="noStrike" spc="-1" dirty="0" err="1">
                <a:solidFill>
                  <a:srgbClr val="000000"/>
                </a:solidFill>
                <a:latin typeface="Franklin Gothic Book"/>
                <a:ea typeface="DejaVu Sans"/>
              </a:rPr>
              <a:t>carciofeti</a:t>
            </a:r>
            <a:r>
              <a:rPr lang="it-IT" sz="1400" strike="noStrike" spc="-1" dirty="0">
                <a:solidFill>
                  <a:srgbClr val="000000"/>
                </a:solidFill>
                <a:latin typeface="Franklin Gothic Book"/>
                <a:ea typeface="DejaVu Sans"/>
              </a:rPr>
              <a:t> di </a:t>
            </a:r>
            <a:r>
              <a:rPr lang="it-IT" sz="1400" strike="noStrike" spc="-1" dirty="0" err="1">
                <a:solidFill>
                  <a:srgbClr val="000000"/>
                </a:solidFill>
                <a:latin typeface="Franklin Gothic Book"/>
                <a:ea typeface="DejaVu Sans"/>
              </a:rPr>
              <a:t>Ramacca</a:t>
            </a:r>
            <a:r>
              <a:rPr lang="it-IT" sz="1400" strike="noStrike" spc="-1" dirty="0">
                <a:solidFill>
                  <a:srgbClr val="000000"/>
                </a:solidFill>
                <a:latin typeface="Franklin Gothic Book"/>
                <a:ea typeface="DejaVu Sans"/>
              </a:rPr>
              <a:t>, le colture a cielo aperto. I campi allagati creeranno difficoltà anche per i mesi futuri. In questi mesi, si avvia la semina di cereali, leguminose e foraggi. Ma i campi allagati rimarranno inutilizzati a lungo.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Sotto accusa, la mancata manutenzione degli alvei di fiumi e torrenti. La maggior parte dei danni è stata provocata dalle esondazioni del fiume San Leonardo e del torrente </a:t>
            </a:r>
            <a:r>
              <a:rPr lang="it-IT" sz="1400" strike="noStrike" spc="-1" dirty="0" err="1">
                <a:solidFill>
                  <a:srgbClr val="000000"/>
                </a:solidFill>
                <a:latin typeface="Franklin Gothic Book"/>
                <a:ea typeface="DejaVu Sans"/>
              </a:rPr>
              <a:t>Gornalunga</a:t>
            </a:r>
            <a:r>
              <a:rPr lang="it-IT" sz="1400" strike="noStrike" spc="-1" dirty="0">
                <a:solidFill>
                  <a:srgbClr val="000000"/>
                </a:solidFill>
                <a:latin typeface="Franklin Gothic Book"/>
                <a:ea typeface="DejaVu Sans"/>
              </a:rPr>
              <a:t>. «Il </a:t>
            </a:r>
            <a:r>
              <a:rPr lang="it-IT" sz="1400" strike="noStrike" spc="-1" dirty="0" err="1">
                <a:solidFill>
                  <a:srgbClr val="000000"/>
                </a:solidFill>
                <a:latin typeface="Franklin Gothic Book"/>
                <a:ea typeface="DejaVu Sans"/>
              </a:rPr>
              <a:t>Gornalunga</a:t>
            </a:r>
            <a:r>
              <a:rPr lang="it-IT" sz="1400" strike="noStrike" spc="-1" dirty="0">
                <a:solidFill>
                  <a:srgbClr val="000000"/>
                </a:solidFill>
                <a:latin typeface="Franklin Gothic Book"/>
                <a:ea typeface="DejaVu Sans"/>
              </a:rPr>
              <a:t> è un torrente apparentemente secco – continua Bosco – in realtà, in caso di piogge, diventa un collettore di acque molto pericoloso. Anche il fiume San Leonardo è </a:t>
            </a:r>
            <a:r>
              <a:rPr lang="it-IT" sz="1400" strike="noStrike" spc="-1" dirty="0" err="1">
                <a:solidFill>
                  <a:srgbClr val="000000"/>
                </a:solidFill>
                <a:latin typeface="Franklin Gothic Book"/>
                <a:ea typeface="DejaVu Sans"/>
              </a:rPr>
              <a:t>esondato</a:t>
            </a:r>
            <a:r>
              <a:rPr lang="it-IT" sz="1400" strike="noStrike" spc="-1" dirty="0">
                <a:solidFill>
                  <a:srgbClr val="000000"/>
                </a:solidFill>
                <a:latin typeface="Franklin Gothic Book"/>
                <a:ea typeface="DejaVu Sans"/>
              </a:rPr>
              <a:t> e le acque hanno invasi i campi per chilometri». Bosco non ha dubbi: oltre alla furia delle acque, ha colpito e provocato danni anche l’incuria dell’uomo. «Manca la dovuta manutenzione degli alvei dei torrenti – spiega – l’ultima pulizia dei nostri torrenti è </a:t>
            </a:r>
            <a:r>
              <a:rPr lang="it-IT" sz="1400" b="0" strike="noStrike" spc="-1" dirty="0">
                <a:solidFill>
                  <a:srgbClr val="000000"/>
                </a:solidFill>
                <a:latin typeface="Franklin Gothic Book"/>
                <a:ea typeface="DejaVu Sans"/>
              </a:rPr>
              <a:t>stata effettuata nel 2013, ma l’intervento importante, con una buona escavazione dei fondali, risale al 2003. Se poi accadono queste cose, le conseguenze sono inevitabili».</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08" name="CustomShape 2"/>
          <p:cNvSpPr/>
          <p:nvPr/>
        </p:nvSpPr>
        <p:spPr>
          <a:xfrm>
            <a:off x="285840" y="214200"/>
            <a:ext cx="8631000" cy="3107089"/>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In ginocchio anche i centri abitati di </a:t>
            </a:r>
            <a:r>
              <a:rPr lang="it-IT" sz="1400" strike="noStrike" spc="-1" dirty="0" err="1">
                <a:solidFill>
                  <a:srgbClr val="000000"/>
                </a:solidFill>
                <a:latin typeface="Franklin Gothic Book"/>
                <a:ea typeface="DejaVu Sans"/>
              </a:rPr>
              <a:t>Scordia</a:t>
            </a:r>
            <a:r>
              <a:rPr lang="it-IT" sz="1400" strike="noStrike" spc="-1" dirty="0">
                <a:solidFill>
                  <a:srgbClr val="000000"/>
                </a:solidFill>
                <a:latin typeface="Franklin Gothic Book"/>
                <a:ea typeface="DejaVu Sans"/>
              </a:rPr>
              <a:t> e Palagonia. Le strade sono diventate dei fiumi in piena che hanno trascinato le auto e quanto si trovava sul loro cammino. Danni anche nel comune di </a:t>
            </a:r>
            <a:r>
              <a:rPr lang="it-IT" sz="1400" strike="noStrike" spc="-1" dirty="0" err="1">
                <a:solidFill>
                  <a:srgbClr val="000000"/>
                </a:solidFill>
                <a:latin typeface="Franklin Gothic Book"/>
                <a:ea typeface="DejaVu Sans"/>
              </a:rPr>
              <a:t>Agira</a:t>
            </a:r>
            <a:r>
              <a:rPr lang="it-IT" sz="1400" strike="noStrike" spc="-1" dirty="0">
                <a:solidFill>
                  <a:srgbClr val="000000"/>
                </a:solidFill>
                <a:latin typeface="Franklin Gothic Book"/>
                <a:ea typeface="DejaVu Sans"/>
              </a:rPr>
              <a:t> (provincia di Enna) dove si sono allagate case e negozi. Danni anche nel porto Grande di Siracusa: l’</a:t>
            </a:r>
            <a:r>
              <a:rPr lang="it-IT" sz="1400" strike="noStrike" spc="-1" dirty="0" err="1">
                <a:solidFill>
                  <a:srgbClr val="000000"/>
                </a:solidFill>
                <a:latin typeface="Franklin Gothic Book"/>
                <a:ea typeface="DejaVu Sans"/>
              </a:rPr>
              <a:t>Anapo</a:t>
            </a:r>
            <a:r>
              <a:rPr lang="it-IT" sz="1400" strike="noStrike" spc="-1" dirty="0">
                <a:solidFill>
                  <a:srgbClr val="000000"/>
                </a:solidFill>
                <a:latin typeface="Franklin Gothic Book"/>
                <a:ea typeface="DejaVu Sans"/>
              </a:rPr>
              <a:t> e il Ciane si sono ingrossati e nella rada di Siracusa sono arrivati tronchi d’albero e piante che si sono riversati nel tratto di mare antistante.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Se questa è la situazione, bisogna prestare molta attenzione anche a questo settore ed assumere i provvedimenti necessari. Ma questo chiama in causa i governi nazionale e regionale. «L’attenzione da riservare al territorio deve essere massima – aggiunge Antonio Alba, consigliere nazionale dei </a:t>
            </a:r>
            <a:r>
              <a:rPr lang="it-IT" sz="1400" strike="noStrike" spc="-1" dirty="0" err="1">
                <a:solidFill>
                  <a:srgbClr val="000000"/>
                </a:solidFill>
                <a:latin typeface="Franklin Gothic Book"/>
                <a:ea typeface="DejaVu Sans"/>
              </a:rPr>
              <a:t>geologi–</a:t>
            </a:r>
            <a:r>
              <a:rPr lang="it-IT" sz="1400" strike="noStrike" spc="-1" dirty="0">
                <a:solidFill>
                  <a:srgbClr val="000000"/>
                </a:solidFill>
                <a:latin typeface="Franklin Gothic Book"/>
                <a:ea typeface="DejaVu Sans"/>
              </a:rPr>
              <a:t> è necessario procedere a un piano straordinario di interventi sia da parte del Governo che da parte della Regione Sicilia. La manutenzione dei corsi d’acqua maggiori e minori e il monitoraggio di aree in dissesto o potenzialmente tali sono interventi inderogabili, anche se in tutto il Paese mancano strutture tecniche geologiche tali da poter affrontare in pieno un discorso di prevenzione serio e a lunga gittata».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E lancia una proposta precisa: quella di «istituire presidi geologici territoriali, una lotta che il Consiglio Nazionale dei Geologi sta portando avanti da anni, ma purtroppo in maniera solitaria e inascoltata».</a:t>
            </a:r>
            <a:endParaRPr lang="it-IT" sz="1400" strike="noStrike" spc="-1" dirty="0">
              <a:latin typeface="Arial"/>
            </a:endParaRPr>
          </a:p>
        </p:txBody>
      </p:sp>
      <p:pic>
        <p:nvPicPr>
          <p:cNvPr id="309" name="Picture 2" descr="https://www.cittanuova.it/wp-content/uploads/2018/10/alluvione-catania-sicilia-720x0-c-default.jpg"/>
          <p:cNvPicPr/>
          <p:nvPr/>
        </p:nvPicPr>
        <p:blipFill>
          <a:blip r:embed="rId2"/>
          <a:stretch/>
        </p:blipFill>
        <p:spPr>
          <a:xfrm>
            <a:off x="319320" y="3627720"/>
            <a:ext cx="4033440" cy="3021840"/>
          </a:xfrm>
          <a:prstGeom prst="rect">
            <a:avLst/>
          </a:prstGeom>
          <a:ln w="0">
            <a:solidFill>
              <a:srgbClr val="C00000"/>
            </a:solidFill>
          </a:ln>
        </p:spPr>
      </p:pic>
      <p:pic>
        <p:nvPicPr>
          <p:cNvPr id="310" name="Picture 4" descr="La Sicilia ha chiesto lo stato di emergenza per l’alluvione causata dal violento nubifragio dei giorni scorsi"/>
          <p:cNvPicPr/>
          <p:nvPr/>
        </p:nvPicPr>
        <p:blipFill>
          <a:blip r:embed="rId3" cstate="print"/>
          <a:stretch/>
        </p:blipFill>
        <p:spPr>
          <a:xfrm>
            <a:off x="4651200" y="3749400"/>
            <a:ext cx="4216320" cy="220716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340200" y="2162880"/>
            <a:ext cx="8419680" cy="143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a:p>
            <a:pPr algn="just">
              <a:lnSpc>
                <a:spcPct val="100000"/>
              </a:lnSpc>
            </a:pPr>
            <a:endParaRPr lang="it-IT" sz="1400" b="0" strike="noStrike" spc="-1" dirty="0">
              <a:latin typeface="Arial"/>
            </a:endParaRPr>
          </a:p>
          <a:p>
            <a:pPr algn="just">
              <a:lnSpc>
                <a:spcPct val="100000"/>
              </a:lnSpc>
            </a:pPr>
            <a:endParaRPr lang="it-IT" sz="1400" b="0" strike="noStrike" spc="-1" dirty="0">
              <a:latin typeface="Arial"/>
            </a:endParaRPr>
          </a:p>
          <a:p>
            <a:pPr algn="just">
              <a:lnSpc>
                <a:spcPct val="100000"/>
              </a:lnSpc>
            </a:pPr>
            <a:endParaRPr lang="it-IT" sz="1400" b="0" strike="noStrike" spc="-1" dirty="0">
              <a:latin typeface="Arial"/>
            </a:endParaRPr>
          </a:p>
          <a:p>
            <a:pPr algn="just">
              <a:lnSpc>
                <a:spcPct val="100000"/>
              </a:lnSpc>
            </a:pPr>
            <a:endParaRPr lang="it-IT" sz="1400" b="0" strike="noStrike" spc="-1" dirty="0">
              <a:latin typeface="Arial"/>
            </a:endParaRPr>
          </a:p>
        </p:txBody>
      </p:sp>
      <p:sp>
        <p:nvSpPr>
          <p:cNvPr id="312" name="CustomShape 2"/>
          <p:cNvSpPr/>
          <p:nvPr/>
        </p:nvSpPr>
        <p:spPr>
          <a:xfrm>
            <a:off x="430560" y="1620000"/>
            <a:ext cx="8202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Times New Roman"/>
                <a:ea typeface="DejaVu Sans"/>
              </a:rPr>
              <a:t>1- </a:t>
            </a:r>
            <a:r>
              <a:rPr lang="it-IT" sz="1400" b="0" strike="noStrike" spc="-1">
                <a:solidFill>
                  <a:srgbClr val="000000"/>
                </a:solidFill>
                <a:latin typeface="Times New Roman"/>
                <a:ea typeface="DejaVu Sans"/>
              </a:rPr>
              <a:t>Quali sono i danni provocati dall’alluvione in Sicilia? Elencali. </a:t>
            </a:r>
            <a:endParaRPr lang="it-IT" sz="1400" b="0" strike="noStrike" spc="-1">
              <a:latin typeface="Arial"/>
            </a:endParaRPr>
          </a:p>
        </p:txBody>
      </p:sp>
      <p:sp>
        <p:nvSpPr>
          <p:cNvPr id="313" name="CustomShape 3"/>
          <p:cNvSpPr/>
          <p:nvPr/>
        </p:nvSpPr>
        <p:spPr>
          <a:xfrm>
            <a:off x="430560" y="4140000"/>
            <a:ext cx="8562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Times New Roman"/>
                <a:ea typeface="DejaVu Sans"/>
              </a:rPr>
              <a:t>2- </a:t>
            </a:r>
            <a:r>
              <a:rPr lang="it-IT" sz="1400" b="0" strike="noStrike" spc="-1">
                <a:solidFill>
                  <a:srgbClr val="000000"/>
                </a:solidFill>
                <a:latin typeface="Times New Roman"/>
                <a:ea typeface="DejaVu Sans"/>
              </a:rPr>
              <a:t>Quali sono le responsabilità dell’uomo? Elencale.</a:t>
            </a:r>
            <a:endParaRPr lang="it-IT" sz="1400" b="0" strike="noStrike" spc="-1">
              <a:latin typeface="Arial"/>
            </a:endParaRPr>
          </a:p>
        </p:txBody>
      </p:sp>
      <p:sp>
        <p:nvSpPr>
          <p:cNvPr id="314" name="CustomShape 4"/>
          <p:cNvSpPr/>
          <p:nvPr/>
        </p:nvSpPr>
        <p:spPr>
          <a:xfrm>
            <a:off x="360000" y="4680000"/>
            <a:ext cx="8419680" cy="125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
        <p:nvSpPr>
          <p:cNvPr id="315" name="CustomShape 5"/>
          <p:cNvSpPr/>
          <p:nvPr/>
        </p:nvSpPr>
        <p:spPr>
          <a:xfrm>
            <a:off x="360000" y="360000"/>
            <a:ext cx="683316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Dopo </a:t>
            </a:r>
            <a:r>
              <a:rPr lang="it-IT" sz="1400" b="0" strike="noStrike" spc="-1" dirty="0">
                <a:solidFill>
                  <a:srgbClr val="000000"/>
                </a:solidFill>
                <a:latin typeface="Times New Roman"/>
                <a:ea typeface="DejaVu Sans"/>
              </a:rPr>
              <a:t>aver evidenziato nel testo le informazioni principali, rispondi alle seguenti domande.</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317" name="CustomShape 2"/>
          <p:cNvSpPr/>
          <p:nvPr/>
        </p:nvSpPr>
        <p:spPr>
          <a:xfrm>
            <a:off x="180000" y="359280"/>
            <a:ext cx="8631000" cy="4630583"/>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pPr>
            <a:endParaRPr lang="it-IT" sz="1200" b="1" strike="noStrike" spc="-1" dirty="0" smtClean="0">
              <a:solidFill>
                <a:srgbClr val="000000"/>
              </a:solidFill>
              <a:latin typeface="Times New Roman"/>
              <a:ea typeface="DejaVu Sans"/>
            </a:endParaRPr>
          </a:p>
          <a:p>
            <a:pPr algn="just">
              <a:lnSpc>
                <a:spcPct val="100000"/>
              </a:lnSpc>
              <a:spcAft>
                <a:spcPts val="601"/>
              </a:spcAft>
            </a:pPr>
            <a:endParaRPr lang="it-IT" sz="1200" b="1" spc="-1" dirty="0" smtClean="0">
              <a:solidFill>
                <a:srgbClr val="000000"/>
              </a:solidFill>
              <a:latin typeface="Times New Roman"/>
              <a:ea typeface="DejaVu Sans"/>
            </a:endParaRPr>
          </a:p>
          <a:p>
            <a:pPr algn="just">
              <a:lnSpc>
                <a:spcPct val="100000"/>
              </a:lnSpc>
              <a:spcAft>
                <a:spcPts val="601"/>
              </a:spcAft>
            </a:pPr>
            <a:endParaRPr lang="it-IT" sz="1200" b="1" strike="noStrike" spc="-1" dirty="0" smtClean="0">
              <a:solidFill>
                <a:srgbClr val="000000"/>
              </a:solidFill>
              <a:latin typeface="Times New Roman"/>
              <a:ea typeface="DejaVu Sans"/>
            </a:endParaRPr>
          </a:p>
          <a:p>
            <a:pPr algn="just">
              <a:lnSpc>
                <a:spcPct val="100000"/>
              </a:lnSpc>
              <a:spcAft>
                <a:spcPts val="601"/>
              </a:spcAft>
            </a:pPr>
            <a:endParaRPr lang="it-IT" sz="1200" b="1" spc="-1" dirty="0" smtClean="0">
              <a:solidFill>
                <a:srgbClr val="000000"/>
              </a:solidFill>
              <a:latin typeface="Times New Roman"/>
              <a:ea typeface="DejaVu Sans"/>
            </a:endParaRPr>
          </a:p>
          <a:p>
            <a:pPr algn="just">
              <a:lnSpc>
                <a:spcPct val="100000"/>
              </a:lnSpc>
              <a:spcAft>
                <a:spcPts val="601"/>
              </a:spcAft>
            </a:pPr>
            <a:r>
              <a:rPr lang="it-IT" sz="1200" b="1" strike="noStrike" spc="-1" dirty="0" smtClean="0">
                <a:solidFill>
                  <a:srgbClr val="000000"/>
                </a:solidFill>
                <a:latin typeface="Times New Roman"/>
                <a:ea typeface="DejaVu Sans"/>
              </a:rPr>
              <a:t>Non </a:t>
            </a:r>
            <a:r>
              <a:rPr lang="it-IT" sz="1200" b="1" strike="noStrike" spc="-1" dirty="0">
                <a:solidFill>
                  <a:srgbClr val="000000"/>
                </a:solidFill>
                <a:latin typeface="Times New Roman"/>
                <a:ea typeface="DejaVu Sans"/>
              </a:rPr>
              <a:t>sprecare!  </a:t>
            </a:r>
            <a:r>
              <a:rPr lang="it-IT" sz="1200" b="0" strike="noStrike" spc="-1" dirty="0">
                <a:solidFill>
                  <a:srgbClr val="000000"/>
                </a:solidFill>
                <a:latin typeface="Times New Roman"/>
                <a:ea typeface="DejaVu Sans"/>
              </a:rPr>
              <a:t>02/11/2015</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contabilità del disastro è sempre la stessa: comuni isolati, strade e binari ferroviari spazzati via, scuole chiuse. Un morto. Sono bastatati due giorni di forte pioggia per riportare in Calabria il solito, ricorrente incubo alluvioni. Con frane che scendono dalla collina a una  velocità superiore ai sei metri al minuto e travolgono tutto e tutti.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Ma che cosa scopriamo ogni volta che si fanno i conti con una frana o con un’alluvione? Semplicemente che in Calabria, una volta passata la paura, si riprende a costruire, abusivamente o con permessi dati con estrema spregiudicatezza, come se nulla fosse accaduto. Fino al prossimo incidente. «Si fa finta di niente, per non fermare l’industria dell’edilizia» avverte Carlo </a:t>
            </a:r>
            <a:r>
              <a:rPr lang="it-IT" sz="1400" strike="noStrike" spc="-1" dirty="0" err="1">
                <a:solidFill>
                  <a:srgbClr val="000000"/>
                </a:solidFill>
                <a:latin typeface="Franklin Gothic Book"/>
                <a:ea typeface="DejaVu Sans"/>
              </a:rPr>
              <a:t>Tandi</a:t>
            </a:r>
            <a:r>
              <a:rPr lang="it-IT" sz="1400" strike="noStrike" spc="-1" dirty="0">
                <a:solidFill>
                  <a:srgbClr val="000000"/>
                </a:solidFill>
                <a:latin typeface="Franklin Gothic Book"/>
                <a:ea typeface="DejaVu Sans"/>
              </a:rPr>
              <a:t>, geologo del Cnr e prossimo direttore regionale in Calabria della Protezione Civile.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Così, proprio dove qualche anno fa si è sfiorata la tragedia, sono venuti fuori residence, centri commerciali e cinema: a ogni sciagura aumenta la cubatura. E da Cosenza a Gioia </a:t>
            </a:r>
            <a:r>
              <a:rPr lang="it-IT" sz="1400" strike="noStrike" spc="-1" dirty="0" err="1">
                <a:solidFill>
                  <a:srgbClr val="000000"/>
                </a:solidFill>
                <a:latin typeface="Franklin Gothic Book"/>
                <a:ea typeface="DejaVu Sans"/>
              </a:rPr>
              <a:t>Tauro</a:t>
            </a:r>
            <a:r>
              <a:rPr lang="it-IT" sz="1400" strike="noStrike" spc="-1" dirty="0">
                <a:solidFill>
                  <a:srgbClr val="000000"/>
                </a:solidFill>
                <a:latin typeface="Franklin Gothic Book"/>
                <a:ea typeface="DejaVu Sans"/>
              </a:rPr>
              <a:t>, oltre la metà dei bacini a valle si restringe per la costruzione di edifici spesso abusivi. Dal 1994 a oggi, infatti, sono stati realizzati 134mila edifici con tutte le carte in ordine e grazie ai sindaci di 160 comuni che hanno dato il loro parere favorevole alle licenza nonostante che si tratta di aree che dovrebbero essere vincolate dal Piano di assetto idrogeologico (Pai). Ma per gli amministratori calabresi, quando si tratta di cemento non esistono limiti né tanto meno problemi idrogeologici. E pazienza per le frane: sono abituati a convivere con il rischio.</a:t>
            </a:r>
            <a:endParaRPr lang="it-IT" sz="1400" strike="noStrike" spc="-1" dirty="0">
              <a:latin typeface="Arial"/>
            </a:endParaRPr>
          </a:p>
        </p:txBody>
      </p:sp>
      <p:sp>
        <p:nvSpPr>
          <p:cNvPr id="318" name="CustomShape 3"/>
          <p:cNvSpPr/>
          <p:nvPr/>
        </p:nvSpPr>
        <p:spPr>
          <a:xfrm>
            <a:off x="282240" y="5580000"/>
            <a:ext cx="583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Dopo </a:t>
            </a:r>
            <a:r>
              <a:rPr lang="it-IT" sz="1400" b="0" strike="noStrike" spc="-1" dirty="0">
                <a:solidFill>
                  <a:srgbClr val="000000"/>
                </a:solidFill>
                <a:latin typeface="Times New Roman"/>
                <a:ea typeface="DejaVu Sans"/>
              </a:rPr>
              <a:t>aver evidenziato le informazioni principali, dai un titolo all’articolo.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
        <p:nvSpPr>
          <p:cNvPr id="5" name="CustomShape 3"/>
          <p:cNvSpPr/>
          <p:nvPr/>
        </p:nvSpPr>
        <p:spPr>
          <a:xfrm>
            <a:off x="285720" y="5572140"/>
            <a:ext cx="583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Dopo </a:t>
            </a:r>
            <a:r>
              <a:rPr lang="it-IT" sz="1400" b="0" strike="noStrike" spc="-1" dirty="0">
                <a:solidFill>
                  <a:srgbClr val="000000"/>
                </a:solidFill>
                <a:latin typeface="Times New Roman"/>
                <a:ea typeface="DejaVu Sans"/>
              </a:rPr>
              <a:t>aver evidenziato le informazioni principali, dai un titolo all’articolo.</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0" name="CustomShape 2"/>
          <p:cNvSpPr/>
          <p:nvPr/>
        </p:nvSpPr>
        <p:spPr>
          <a:xfrm>
            <a:off x="357120" y="3000240"/>
            <a:ext cx="8445240" cy="70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85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LE CAVE FLUVIALI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2"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vantaggi economici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360000" y="285840"/>
            <a:ext cx="8056800" cy="13835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I corsi d’acqua forniscono numerosi materiali da costruzione come la </a:t>
            </a:r>
            <a:r>
              <a:rPr lang="it-IT" sz="1400" i="1" strike="noStrike" spc="-1" dirty="0">
                <a:solidFill>
                  <a:srgbClr val="000000"/>
                </a:solidFill>
                <a:latin typeface="Franklin Gothic Book"/>
                <a:ea typeface="DejaVu Sans"/>
              </a:rPr>
              <a:t>ghiaia</a:t>
            </a:r>
            <a:r>
              <a:rPr lang="it-IT" sz="1400" strike="noStrike" spc="-1" dirty="0">
                <a:solidFill>
                  <a:srgbClr val="000000"/>
                </a:solidFill>
                <a:latin typeface="Franklin Gothic Book"/>
                <a:ea typeface="DejaVu Sans"/>
              </a:rPr>
              <a:t>, la </a:t>
            </a:r>
            <a:r>
              <a:rPr lang="it-IT" sz="1400" i="1" strike="noStrike" spc="-1" dirty="0">
                <a:solidFill>
                  <a:srgbClr val="000000"/>
                </a:solidFill>
                <a:latin typeface="Franklin Gothic Book"/>
                <a:ea typeface="DejaVu Sans"/>
              </a:rPr>
              <a:t>sabbia</a:t>
            </a:r>
            <a:r>
              <a:rPr lang="it-IT" sz="1400" strike="noStrike" spc="-1" dirty="0">
                <a:solidFill>
                  <a:srgbClr val="000000"/>
                </a:solidFill>
                <a:latin typeface="Franklin Gothic Book"/>
                <a:ea typeface="DejaVu Sans"/>
              </a:rPr>
              <a:t> e l’</a:t>
            </a:r>
            <a:r>
              <a:rPr lang="it-IT" sz="1400" i="1" strike="noStrike" spc="-1" dirty="0">
                <a:solidFill>
                  <a:srgbClr val="000000"/>
                </a:solidFill>
                <a:latin typeface="Franklin Gothic Book"/>
                <a:ea typeface="DejaVu Sans"/>
              </a:rPr>
              <a:t>argilla</a:t>
            </a:r>
            <a:r>
              <a:rPr lang="it-IT" sz="1400" strike="noStrike" spc="-1" dirty="0">
                <a:solidFill>
                  <a:srgbClr val="000000"/>
                </a:solidFill>
                <a:latin typeface="Franklin Gothic Book"/>
                <a:ea typeface="DejaVu Sans"/>
              </a:rPr>
              <a:t> che l’uomo estrae dalle numerose cave sorte sui greti dei fiumi. Questo tipo d’estrazione comporta due principali vantaggi: il materiale è già pulito e quasi pronto all’uso, perché non deve essere frammentato come il pietrisco di roccia; le cave fluviali non richiedono l’uso di mine e spesso si trovano vicino ai cantieri e alle città, per cui anche i costi di trasporto sono ridotti. Per queste ragioni molti fiumi italiani sono diventati preziose cave di ghiaia e sabbia.</a:t>
            </a:r>
            <a:endParaRPr lang="it-IT" sz="1400" strike="noStrike" spc="-1" dirty="0">
              <a:latin typeface="Arial"/>
            </a:endParaRPr>
          </a:p>
        </p:txBody>
      </p:sp>
      <p:pic>
        <p:nvPicPr>
          <p:cNvPr id="324" name="Picture 2" descr="https://www.ilgiornaledelpo.it/wp-content/uploads/2021/01/Cave-Germaire-Linkedin-640x427.jpg"/>
          <p:cNvPicPr/>
          <p:nvPr/>
        </p:nvPicPr>
        <p:blipFill>
          <a:blip r:embed="rId2"/>
          <a:stretch/>
        </p:blipFill>
        <p:spPr>
          <a:xfrm>
            <a:off x="3780000" y="3600000"/>
            <a:ext cx="4581000" cy="3052440"/>
          </a:xfrm>
          <a:prstGeom prst="rect">
            <a:avLst/>
          </a:prstGeom>
          <a:ln w="0">
            <a:solidFill>
              <a:srgbClr val="C00000"/>
            </a:solidFill>
          </a:ln>
        </p:spPr>
      </p:pic>
      <p:sp>
        <p:nvSpPr>
          <p:cNvPr id="325" name="CustomShape 2"/>
          <p:cNvSpPr/>
          <p:nvPr/>
        </p:nvSpPr>
        <p:spPr>
          <a:xfrm>
            <a:off x="1800000" y="6300000"/>
            <a:ext cx="1611000" cy="2721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200" b="0" strike="noStrike" spc="-1">
                <a:solidFill>
                  <a:srgbClr val="000000"/>
                </a:solidFill>
                <a:latin typeface="Franklin Gothic Book"/>
                <a:ea typeface="DejaVu Sans"/>
              </a:rPr>
              <a:t>Una cava fluviale</a:t>
            </a:r>
            <a:endParaRPr lang="it-IT" sz="1200" b="0" strike="noStrike" spc="-1">
              <a:latin typeface="Arial"/>
            </a:endParaRPr>
          </a:p>
        </p:txBody>
      </p:sp>
      <p:sp>
        <p:nvSpPr>
          <p:cNvPr id="326" name="CustomShape 3"/>
          <p:cNvSpPr/>
          <p:nvPr/>
        </p:nvSpPr>
        <p:spPr>
          <a:xfrm>
            <a:off x="360000" y="2880000"/>
            <a:ext cx="7911000" cy="53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
        <p:nvSpPr>
          <p:cNvPr id="327" name="CustomShape 4"/>
          <p:cNvSpPr/>
          <p:nvPr/>
        </p:nvSpPr>
        <p:spPr>
          <a:xfrm>
            <a:off x="282240" y="198000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Formula </a:t>
            </a:r>
            <a:r>
              <a:rPr lang="it-IT" sz="1400" b="0" strike="noStrike" spc="-1" dirty="0">
                <a:solidFill>
                  <a:srgbClr val="000000"/>
                </a:solidFill>
                <a:latin typeface="Times New Roman"/>
                <a:ea typeface="DejaVu Sans"/>
              </a:rPr>
              <a:t>tu una domanda che sintetizza il contenuto del testo e poi rispondi evidenziando le informazioni principali.</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29"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danni ambientali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1857240" y="2214720"/>
            <a:ext cx="5559120" cy="13683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Fino agli anni sessanta </a:t>
            </a:r>
            <a:r>
              <a:rPr lang="it-IT" sz="1400" b="0" strike="noStrike" spc="-1">
                <a:solidFill>
                  <a:srgbClr val="000000"/>
                </a:solidFill>
                <a:latin typeface="Franklin Gothic Book"/>
                <a:ea typeface="DejaVu Sans"/>
              </a:rPr>
              <a:t>del secolo scorso, il prelievo di sedimenti dagli alvei fluviali non era elevato e quindi i fiumi riuscivano ad assorbire le ferite prodotte dall’estrazione; ma </a:t>
            </a:r>
            <a:r>
              <a:rPr lang="it-IT" sz="1400" b="1" strike="noStrike" spc="-1">
                <a:solidFill>
                  <a:srgbClr val="000000"/>
                </a:solidFill>
                <a:latin typeface="Franklin Gothic Book"/>
                <a:ea typeface="DejaVu Sans"/>
              </a:rPr>
              <a:t>dopo gli anni ottanta</a:t>
            </a:r>
            <a:r>
              <a:rPr lang="it-IT" sz="1400" b="0" strike="noStrike" spc="-1">
                <a:solidFill>
                  <a:srgbClr val="000000"/>
                </a:solidFill>
                <a:latin typeface="Franklin Gothic Book"/>
                <a:ea typeface="DejaVu Sans"/>
              </a:rPr>
              <a:t>, allorché in Italia erano circa 1700 le cave regolarmente censite, questo prelievo è diventato intensissimo con conseguenze disastrose per l’ambiente.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icture 2" descr="https://www.manontheriver.com/wp-content/uploads/2011/06/fiumi12.jpg"/>
          <p:cNvPicPr/>
          <p:nvPr/>
        </p:nvPicPr>
        <p:blipFill>
          <a:blip r:embed="rId2"/>
          <a:stretch/>
        </p:blipFill>
        <p:spPr>
          <a:xfrm>
            <a:off x="642960" y="428760"/>
            <a:ext cx="7464240" cy="1871280"/>
          </a:xfrm>
          <a:prstGeom prst="rect">
            <a:avLst/>
          </a:prstGeom>
          <a:ln w="0">
            <a:solidFill>
              <a:srgbClr val="C00000"/>
            </a:solidFill>
          </a:ln>
        </p:spPr>
      </p:pic>
      <p:sp>
        <p:nvSpPr>
          <p:cNvPr id="332" name="CustomShape 1"/>
          <p:cNvSpPr/>
          <p:nvPr/>
        </p:nvSpPr>
        <p:spPr>
          <a:xfrm>
            <a:off x="428760" y="2643120"/>
            <a:ext cx="3844800" cy="2599258"/>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dirty="0">
                <a:solidFill>
                  <a:srgbClr val="000000"/>
                </a:solidFill>
                <a:latin typeface="Franklin Gothic Book"/>
                <a:ea typeface="DejaVu Sans"/>
              </a:rPr>
              <a:t>Abbassamento della falda freatica</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L’abbassamento del fondo (freccia 1) induce un “effetto canalizzazione” dell’alveo (sponde più ripide) e l’abbassamento del pelo libero dell’acqua (in continuità col livello della falda): ne deriva il drenaggio della falda il cui livello si </a:t>
            </a:r>
            <a:r>
              <a:rPr lang="it-IT" sz="1400" strike="noStrike" spc="-1" dirty="0">
                <a:solidFill>
                  <a:srgbClr val="000000"/>
                </a:solidFill>
                <a:latin typeface="Franklin Gothic Book"/>
                <a:ea typeface="DejaVu Sans"/>
              </a:rPr>
              <a:t>abbassa (freccia 2) su tutta l’estensione dell’acquifero della piana provocando problemi collaterali, per esempio tipicamente la difficoltà di approvvigionamento e/o l’aumento dei costi di sollevamento (pompaggio).</a:t>
            </a:r>
            <a:endParaRPr lang="it-IT" sz="1400" strike="noStrike" spc="-1" dirty="0">
              <a:latin typeface="Arial"/>
            </a:endParaRPr>
          </a:p>
        </p:txBody>
      </p:sp>
      <p:sp>
        <p:nvSpPr>
          <p:cNvPr id="333" name="CustomShape 2"/>
          <p:cNvSpPr/>
          <p:nvPr/>
        </p:nvSpPr>
        <p:spPr>
          <a:xfrm>
            <a:off x="4857840" y="2643120"/>
            <a:ext cx="3844800" cy="2383814"/>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dirty="0">
                <a:solidFill>
                  <a:srgbClr val="000000"/>
                </a:solidFill>
                <a:latin typeface="Franklin Gothic Book"/>
                <a:ea typeface="DejaVu Sans"/>
              </a:rPr>
              <a:t>Aumento del pericolo di alluvioni</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L’abbassamento dell’alveo di un fiume riduce il pericolo di esondazioni nella zona dello scavo ma comporta un aumento della pericolosità idraulica a valle, per l’arrivo di portate di piena maggiori (in pratica si trasferisce il problema a valle). Inoltre, privando il letto dei fiumi del loro materiale ghiaioso, le loro acque scorrono con maggiore velocità aumentando </a:t>
            </a:r>
            <a:r>
              <a:rPr lang="it-IT" sz="1400" b="0" strike="noStrike" spc="-1" dirty="0">
                <a:solidFill>
                  <a:srgbClr val="000000"/>
                </a:solidFill>
                <a:latin typeface="Franklin Gothic Book"/>
                <a:ea typeface="DejaVu Sans"/>
              </a:rPr>
              <a:t>la portata delle alluvioni che si verificano a valle.</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ustomShape 1"/>
          <p:cNvSpPr/>
          <p:nvPr/>
        </p:nvSpPr>
        <p:spPr>
          <a:xfrm>
            <a:off x="642960" y="857160"/>
            <a:ext cx="1272960" cy="356400"/>
          </a:xfrm>
          <a:prstGeom prst="rect">
            <a:avLst/>
          </a:prstGeom>
          <a:noFill/>
          <a:ln w="0">
            <a:noFill/>
          </a:ln>
        </p:spPr>
        <p:style>
          <a:lnRef idx="0">
            <a:scrgbClr r="0" g="0" b="0"/>
          </a:lnRef>
          <a:fillRef idx="0">
            <a:scrgbClr r="0" g="0" b="0"/>
          </a:fillRef>
          <a:effectRef idx="0">
            <a:scrgbClr r="0" g="0" b="0"/>
          </a:effectRef>
          <a:fontRef idx="minor"/>
        </p:style>
      </p:sp>
      <p:sp>
        <p:nvSpPr>
          <p:cNvPr id="252" name="CustomShape 2"/>
          <p:cNvSpPr/>
          <p:nvPr/>
        </p:nvSpPr>
        <p:spPr>
          <a:xfrm>
            <a:off x="301680" y="571320"/>
            <a:ext cx="8673840" cy="5344920"/>
          </a:xfrm>
          <a:prstGeom prst="rect">
            <a:avLst/>
          </a:prstGeom>
          <a:blipFill rotWithShape="0">
            <a:blip r:embed="rId2"/>
            <a:tile/>
          </a:blipFill>
          <a:ln w="0">
            <a:solidFill>
              <a:srgbClr val="FF0000"/>
            </a:solid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spcAft>
                <a:spcPts val="601"/>
              </a:spcAft>
            </a:pPr>
            <a:r>
              <a:rPr lang="it-IT" sz="3600" b="0" strike="noStrike" cap="all" spc="-1" dirty="0">
                <a:solidFill>
                  <a:srgbClr val="4E3B30"/>
                </a:solidFill>
                <a:latin typeface="Franklin Gothic Medium"/>
                <a:ea typeface="DejaVu Sans"/>
              </a:rPr>
              <a:t>                                indice</a:t>
            </a:r>
            <a:r>
              <a:t/>
            </a:r>
            <a:br/>
            <a:r>
              <a:rPr lang="it-IT" sz="1800" b="0" strike="noStrike" cap="all" spc="-1" dirty="0">
                <a:solidFill>
                  <a:srgbClr val="4E3B30"/>
                </a:solidFill>
                <a:latin typeface="Franklin Gothic Medium"/>
                <a:ea typeface="DejaVu Sans"/>
              </a:rPr>
              <a:t> </a:t>
            </a:r>
            <a:r>
              <a:t/>
            </a:r>
            <a:br/>
            <a:r>
              <a:rPr lang="it-IT" sz="2200" b="0" strike="noStrike" cap="all" spc="-1" dirty="0">
                <a:solidFill>
                  <a:srgbClr val="4E3B30"/>
                </a:solidFill>
                <a:latin typeface="Franklin Gothic Medium"/>
                <a:ea typeface="DejaVu Sans"/>
              </a:rPr>
              <a:t>1. LE ACQUE SUPERFICIALI </a:t>
            </a:r>
            <a:r>
              <a:t/>
            </a:r>
            <a:br/>
            <a:r>
              <a:rPr lang="it-IT" sz="1600" b="0" strike="noStrike" cap="all" spc="-1" dirty="0">
                <a:solidFill>
                  <a:srgbClr val="4E3B30"/>
                </a:solidFill>
                <a:latin typeface="Franklin Gothic Medium"/>
                <a:ea typeface="DejaVu Sans"/>
              </a:rPr>
              <a:t>-  LO SBARRAMENTO DEI FIUMI  </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LE CONSEGUENZE DELLA “SISTEMAZIONE IDRAULICA” DEI FIUMI </a:t>
            </a:r>
            <a:r>
              <a:rPr lang="it-IT" sz="1600" b="0" strike="noStrike" cap="all" spc="-1" dirty="0" smtClean="0">
                <a:solidFill>
                  <a:srgbClr val="4E3B30"/>
                </a:solidFill>
                <a:latin typeface="Arial"/>
                <a:ea typeface="DejaVu Sans"/>
              </a:rPr>
              <a:t>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LE CAVE FLUVIALI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L’INQUINAMENTO DELLE ACQUE SUPERFICIALI </a:t>
            </a:r>
            <a:r>
              <a:t/>
            </a:r>
            <a:br/>
            <a:r>
              <a:rPr lang="it-IT" sz="1600" b="0" strike="noStrike" cap="all" spc="-1" dirty="0">
                <a:solidFill>
                  <a:srgbClr val="4E3B30"/>
                </a:solidFill>
                <a:latin typeface="Arial"/>
                <a:ea typeface="DejaVu Sans"/>
              </a:rPr>
              <a:t>- </a:t>
            </a:r>
            <a:r>
              <a:rPr lang="it-IT" sz="1600" b="0" strike="noStrike" cap="all" spc="-1" dirty="0">
                <a:solidFill>
                  <a:srgbClr val="4E3B30"/>
                </a:solidFill>
                <a:latin typeface="Franklin Gothic Medium"/>
                <a:ea typeface="DejaVu Sans"/>
              </a:rPr>
              <a:t> IL TRATTAMENTO DELLE ACQUE REFLUE </a:t>
            </a:r>
            <a:r>
              <a:t/>
            </a:r>
            <a:br/>
            <a:r>
              <a:t/>
            </a:r>
            <a:br/>
            <a:r>
              <a:rPr lang="it-IT" sz="2200" b="0" strike="noStrike" cap="all" spc="-1" dirty="0">
                <a:solidFill>
                  <a:srgbClr val="4E3B30"/>
                </a:solidFill>
                <a:latin typeface="Franklin Gothic Medium"/>
                <a:ea typeface="DejaVu Sans"/>
              </a:rPr>
              <a:t>2. LE ACQUE SOTTERRANEE </a:t>
            </a:r>
            <a:r>
              <a:t/>
            </a:r>
            <a:br/>
            <a:r>
              <a:rPr lang="it-IT" sz="2000" b="0" strike="noStrike" cap="all" spc="-1" dirty="0">
                <a:solidFill>
                  <a:srgbClr val="4E3B30"/>
                </a:solidFill>
                <a:latin typeface="Franklin Gothic Medium"/>
                <a:ea typeface="DejaVu Sans"/>
              </a:rPr>
              <a:t>-  </a:t>
            </a:r>
            <a:r>
              <a:rPr lang="it-IT" sz="1600" b="0" strike="noStrike" cap="all" spc="-1" dirty="0">
                <a:solidFill>
                  <a:srgbClr val="4E3B30"/>
                </a:solidFill>
                <a:latin typeface="Franklin Gothic Medium"/>
                <a:ea typeface="DejaVu Sans"/>
              </a:rPr>
              <a:t>CONSUMI E </a:t>
            </a:r>
            <a:r>
              <a:rPr lang="it-IT" sz="1600" cap="all" spc="-1" dirty="0" smtClean="0">
                <a:solidFill>
                  <a:srgbClr val="4E3B30"/>
                </a:solidFill>
                <a:latin typeface="Franklin Gothic Medium"/>
                <a:ea typeface="DejaVu Sans"/>
              </a:rPr>
              <a:t>perdite</a:t>
            </a:r>
            <a:r>
              <a:rPr lang="it-IT" sz="1600" b="0" strike="noStrike" cap="all" spc="-1" dirty="0" smtClean="0">
                <a:solidFill>
                  <a:srgbClr val="4E3B30"/>
                </a:solidFill>
                <a:latin typeface="Franklin Gothic Medium"/>
                <a:ea typeface="DejaVu Sans"/>
              </a:rPr>
              <a:t> </a:t>
            </a:r>
            <a:r>
              <a:t/>
            </a:r>
            <a:br/>
            <a:r>
              <a:rPr lang="it-IT" sz="1600" b="0" strike="noStrike" cap="all" spc="-1" dirty="0">
                <a:solidFill>
                  <a:srgbClr val="4E3B30"/>
                </a:solidFill>
                <a:latin typeface="Franklin Gothic Medium"/>
                <a:ea typeface="DejaVu Sans"/>
              </a:rPr>
              <a:t>-  LA DIMINUZIONE DELLE RISORSE IDRICHE </a:t>
            </a:r>
            <a:r>
              <a:t/>
            </a:r>
            <a:br/>
            <a:r>
              <a:rPr lang="it-IT" sz="1600" b="0" strike="noStrike" cap="all" spc="-1" dirty="0">
                <a:solidFill>
                  <a:srgbClr val="4E3B30"/>
                </a:solidFill>
                <a:latin typeface="Franklin Gothic Medium"/>
                <a:ea typeface="DejaVu Sans"/>
              </a:rPr>
              <a:t>-  COME RIDURRE I CONSUMI </a:t>
            </a:r>
            <a:r>
              <a:t/>
            </a:r>
            <a:br/>
            <a:r>
              <a:rPr lang="it-IT" sz="1600" b="0" strike="noStrike" cap="all" spc="-1" dirty="0">
                <a:solidFill>
                  <a:srgbClr val="4E3B30"/>
                </a:solidFill>
                <a:latin typeface="Franklin Gothic Medium"/>
                <a:ea typeface="DejaVu Sans"/>
              </a:rPr>
              <a:t>-  L’INQUINAMENTO DELLE ACQUE SOTTERRANEE </a:t>
            </a:r>
            <a:r>
              <a:t/>
            </a:r>
            <a:br/>
            <a:r>
              <a:t/>
            </a:r>
            <a:br/>
            <a:endParaRPr lang="it-IT" sz="16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428760" y="357120"/>
            <a:ext cx="7702200" cy="2599258"/>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dirty="0">
                <a:solidFill>
                  <a:srgbClr val="000000"/>
                </a:solidFill>
                <a:latin typeface="Franklin Gothic Book"/>
                <a:ea typeface="DejaVu Sans"/>
              </a:rPr>
              <a:t>Cosa è il cuneo salino e cosa comporta</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E' fenomeno naturale che consiste nella risalita dell’acqua del mare nel corso del fiume. Ciò accade perché la portata del fiume non è in grado di contrastare la risalita del mare, che dunque si insinua nel corso. L’acqua dolce, più leggera, resta nella parte superficiale della colonna d’acqua e schiaccia l’acqua salata in basso.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L’intrusione dell’acqua marina nei corsi d’acqua comporta  l’interruzione delle irrigazioni per l’agricoltura, la </a:t>
            </a:r>
            <a:r>
              <a:rPr lang="it-IT" sz="1400" strike="noStrike" spc="-1" dirty="0" err="1">
                <a:solidFill>
                  <a:srgbClr val="000000"/>
                </a:solidFill>
                <a:latin typeface="Franklin Gothic Book"/>
                <a:ea typeface="DejaVu Sans"/>
              </a:rPr>
              <a:t>salinizzazione</a:t>
            </a:r>
            <a:r>
              <a:rPr lang="it-IT" sz="1400" strike="noStrike" spc="-1" dirty="0">
                <a:solidFill>
                  <a:srgbClr val="000000"/>
                </a:solidFill>
                <a:latin typeface="Franklin Gothic Book"/>
                <a:ea typeface="DejaVu Sans"/>
              </a:rPr>
              <a:t> delle falde e l’inaridimento delle zone litoranee con successive micro-desertificazioni. A ciò si aggiunge la difficoltà di approvvigionamento dagli acquedotti (visto che le centrali di potabilizzazione non sono in grado di desalinizzare l’acqua) e le modifiche delle caratteristiche biologiche dei fiumi, con gravi conseguenze per flora e fauna (dalla scomparsa si zone forestali e umide fino alla sparizione di alcune specie).</a:t>
            </a:r>
            <a:endParaRPr lang="it-IT" sz="1400" strike="noStrike" spc="-1" dirty="0">
              <a:latin typeface="Arial"/>
            </a:endParaRPr>
          </a:p>
        </p:txBody>
      </p:sp>
      <p:sp>
        <p:nvSpPr>
          <p:cNvPr id="335"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36"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37" name="Picture 6" descr="Che cos'è il cuneo salino e perché è una grande minaccia per le  coltivazioni e per le città"/>
          <p:cNvPicPr/>
          <p:nvPr/>
        </p:nvPicPr>
        <p:blipFill>
          <a:blip r:embed="rId2"/>
          <a:stretch/>
        </p:blipFill>
        <p:spPr>
          <a:xfrm>
            <a:off x="857160" y="3357720"/>
            <a:ext cx="6987960" cy="298728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icture 2"/>
          <p:cNvPicPr/>
          <p:nvPr/>
        </p:nvPicPr>
        <p:blipFill>
          <a:blip r:embed="rId2"/>
          <a:stretch/>
        </p:blipFill>
        <p:spPr>
          <a:xfrm>
            <a:off x="500040" y="2643120"/>
            <a:ext cx="4067640" cy="2067480"/>
          </a:xfrm>
          <a:prstGeom prst="rect">
            <a:avLst/>
          </a:prstGeom>
          <a:ln w="9525">
            <a:solidFill>
              <a:srgbClr val="C00000"/>
            </a:solidFill>
            <a:miter/>
          </a:ln>
        </p:spPr>
      </p:pic>
      <p:sp>
        <p:nvSpPr>
          <p:cNvPr id="339" name="CustomShape 1"/>
          <p:cNvSpPr/>
          <p:nvPr/>
        </p:nvSpPr>
        <p:spPr>
          <a:xfrm>
            <a:off x="428760" y="357120"/>
            <a:ext cx="8345160" cy="1737484"/>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dirty="0">
                <a:solidFill>
                  <a:srgbClr val="000000"/>
                </a:solidFill>
                <a:latin typeface="Franklin Gothic Book"/>
                <a:ea typeface="DejaVu Sans"/>
              </a:rPr>
              <a:t>Avanzamento del cuneo salino indotto dalle escavazioni</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Nella fascia costiera la quota dell’interfaccia tra acqua salata e dolce (che galleggia sulla prima; h1 e h2 indicano la profondità dell’interfaccia) è determinata dalla pressione idrostatica esercitata dall’acqua dolce, cioè dalla quota della superficie freatica </a:t>
            </a:r>
            <a:r>
              <a:rPr lang="es-ES" sz="1400" strike="noStrike" spc="-1" dirty="0">
                <a:solidFill>
                  <a:srgbClr val="000000"/>
                </a:solidFill>
                <a:latin typeface="Franklin Gothic Book"/>
                <a:ea typeface="DejaVu Sans"/>
              </a:rPr>
              <a:t>s.l.m. (y1 e y2). Lo </a:t>
            </a:r>
            <a:r>
              <a:rPr lang="it-IT" sz="1400" strike="noStrike" spc="-1" dirty="0">
                <a:solidFill>
                  <a:srgbClr val="000000"/>
                </a:solidFill>
                <a:latin typeface="Franklin Gothic Book"/>
                <a:ea typeface="DejaVu Sans"/>
              </a:rPr>
              <a:t>schizzo a sinistra mostra le condizioni normali; a destra, la ridotta pressione idrostatica (y2 &lt; y1), l’innalzamento dell’interfaccia dolce-salata (h2 &lt; h1) e la penetrazione del cuneo salino. Per ogni m di abbassamento della superficie freatica, l’interfaccia si innalza di circa 30 m, con una forte penetrazione del cuneo salino nell’entroterra.</a:t>
            </a:r>
            <a:endParaRPr lang="it-IT" sz="1400" strike="noStrike" spc="-1" dirty="0">
              <a:latin typeface="Arial"/>
            </a:endParaRPr>
          </a:p>
        </p:txBody>
      </p:sp>
      <p:pic>
        <p:nvPicPr>
          <p:cNvPr id="340" name="Picture 3"/>
          <p:cNvPicPr/>
          <p:nvPr/>
        </p:nvPicPr>
        <p:blipFill>
          <a:blip r:embed="rId3"/>
          <a:stretch/>
        </p:blipFill>
        <p:spPr>
          <a:xfrm>
            <a:off x="4786200" y="2643120"/>
            <a:ext cx="4080960" cy="2067480"/>
          </a:xfrm>
          <a:prstGeom prst="rect">
            <a:avLst/>
          </a:prstGeom>
          <a:ln w="9525">
            <a:solidFill>
              <a:srgbClr val="C00000"/>
            </a:solidFill>
            <a:miter/>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3420000" y="1260000"/>
            <a:ext cx="1431360" cy="531360"/>
          </a:xfrm>
          <a:custGeom>
            <a:avLst/>
            <a:gdLst/>
            <a:ahLst/>
            <a:cxnLst/>
            <a:rect l="l" t="t" r="r" b="b"/>
            <a:pathLst>
              <a:path w="4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3750" y="1501"/>
                </a:lnTo>
                <a:lnTo>
                  <a:pt x="3751" y="1501"/>
                </a:lnTo>
                <a:cubicBezTo>
                  <a:pt x="3795" y="1501"/>
                  <a:pt x="3838" y="1489"/>
                  <a:pt x="3876" y="1467"/>
                </a:cubicBezTo>
                <a:cubicBezTo>
                  <a:pt x="3914" y="1446"/>
                  <a:pt x="3946" y="1414"/>
                  <a:pt x="3967" y="1376"/>
                </a:cubicBezTo>
                <a:cubicBezTo>
                  <a:pt x="3989" y="1338"/>
                  <a:pt x="4001" y="1295"/>
                  <a:pt x="4001" y="1251"/>
                </a:cubicBezTo>
                <a:lnTo>
                  <a:pt x="4000" y="250"/>
                </a:lnTo>
                <a:lnTo>
                  <a:pt x="4001" y="250"/>
                </a:lnTo>
                <a:lnTo>
                  <a:pt x="4001" y="250"/>
                </a:lnTo>
                <a:cubicBezTo>
                  <a:pt x="4001" y="206"/>
                  <a:pt x="3989" y="163"/>
                  <a:pt x="3967" y="125"/>
                </a:cubicBezTo>
                <a:cubicBezTo>
                  <a:pt x="3946" y="87"/>
                  <a:pt x="3914" y="55"/>
                  <a:pt x="3876" y="34"/>
                </a:cubicBezTo>
                <a:cubicBezTo>
                  <a:pt x="3838" y="12"/>
                  <a:pt x="3795" y="0"/>
                  <a:pt x="3751" y="0"/>
                </a:cubicBezTo>
                <a:lnTo>
                  <a:pt x="250" y="0"/>
                </a:lnTo>
              </a:path>
            </a:pathLst>
          </a:custGeom>
          <a:solidFill>
            <a:srgbClr val="EA75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Abbassamento</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dell’alveo</a:t>
            </a:r>
            <a:endParaRPr lang="it-IT" sz="1400" b="0" strike="noStrike" spc="-1">
              <a:latin typeface="Arial"/>
            </a:endParaRPr>
          </a:p>
        </p:txBody>
      </p:sp>
      <p:sp>
        <p:nvSpPr>
          <p:cNvPr id="342" name="CustomShape 2"/>
          <p:cNvSpPr/>
          <p:nvPr/>
        </p:nvSpPr>
        <p:spPr>
          <a:xfrm>
            <a:off x="1080000" y="234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Abbassamento</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della falda freatica</a:t>
            </a:r>
            <a:endParaRPr lang="it-IT" sz="1400" b="0" strike="noStrike" spc="-1">
              <a:latin typeface="Arial"/>
            </a:endParaRPr>
          </a:p>
        </p:txBody>
      </p:sp>
      <p:sp>
        <p:nvSpPr>
          <p:cNvPr id="343" name="CustomShape 3"/>
          <p:cNvSpPr/>
          <p:nvPr/>
        </p:nvSpPr>
        <p:spPr>
          <a:xfrm>
            <a:off x="180000" y="34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44" name="CustomShape 4"/>
          <p:cNvSpPr/>
          <p:nvPr/>
        </p:nvSpPr>
        <p:spPr>
          <a:xfrm>
            <a:off x="1980000" y="34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45" name="CustomShape 5"/>
          <p:cNvSpPr/>
          <p:nvPr/>
        </p:nvSpPr>
        <p:spPr>
          <a:xfrm>
            <a:off x="6480000" y="2700000"/>
            <a:ext cx="1791360" cy="711360"/>
          </a:xfrm>
          <a:custGeom>
            <a:avLst/>
            <a:gdLst/>
            <a:ahLst/>
            <a:cxnLst/>
            <a:rect l="l" t="t" r="r" b="b"/>
            <a:pathLst>
              <a:path w="5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667" y="2001"/>
                </a:lnTo>
                <a:lnTo>
                  <a:pt x="4668" y="2001"/>
                </a:lnTo>
                <a:cubicBezTo>
                  <a:pt x="4726" y="2001"/>
                  <a:pt x="4784" y="1986"/>
                  <a:pt x="4834" y="1956"/>
                </a:cubicBezTo>
                <a:cubicBezTo>
                  <a:pt x="4885" y="1927"/>
                  <a:pt x="4927" y="1885"/>
                  <a:pt x="4956" y="1834"/>
                </a:cubicBezTo>
                <a:cubicBezTo>
                  <a:pt x="4986" y="1784"/>
                  <a:pt x="5001" y="1726"/>
                  <a:pt x="5001" y="1668"/>
                </a:cubicBezTo>
                <a:lnTo>
                  <a:pt x="5000" y="333"/>
                </a:lnTo>
                <a:lnTo>
                  <a:pt x="5001" y="334"/>
                </a:lnTo>
                <a:lnTo>
                  <a:pt x="5001" y="334"/>
                </a:lnTo>
                <a:cubicBezTo>
                  <a:pt x="5001" y="275"/>
                  <a:pt x="4986" y="217"/>
                  <a:pt x="4956" y="167"/>
                </a:cubicBezTo>
                <a:cubicBezTo>
                  <a:pt x="4927" y="116"/>
                  <a:pt x="4885" y="74"/>
                  <a:pt x="4834" y="45"/>
                </a:cubicBezTo>
                <a:cubicBezTo>
                  <a:pt x="4784" y="15"/>
                  <a:pt x="4726" y="0"/>
                  <a:pt x="4668" y="0"/>
                </a:cubicBezTo>
                <a:lnTo>
                  <a:pt x="333"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46" name="CustomShape 6"/>
          <p:cNvSpPr/>
          <p:nvPr/>
        </p:nvSpPr>
        <p:spPr>
          <a:xfrm>
            <a:off x="3780000" y="432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Avanzamento del</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cuneo salino</a:t>
            </a:r>
            <a:endParaRPr lang="it-IT" sz="1400" b="0" strike="noStrike" spc="-1">
              <a:latin typeface="Arial"/>
            </a:endParaRPr>
          </a:p>
        </p:txBody>
      </p:sp>
      <p:sp>
        <p:nvSpPr>
          <p:cNvPr id="347" name="CustomShape 7"/>
          <p:cNvSpPr/>
          <p:nvPr/>
        </p:nvSpPr>
        <p:spPr>
          <a:xfrm>
            <a:off x="180000" y="576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48" name="CustomShape 8"/>
          <p:cNvSpPr/>
          <p:nvPr/>
        </p:nvSpPr>
        <p:spPr>
          <a:xfrm>
            <a:off x="2160000" y="576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49" name="CustomShape 9"/>
          <p:cNvSpPr/>
          <p:nvPr/>
        </p:nvSpPr>
        <p:spPr>
          <a:xfrm>
            <a:off x="3960000" y="5760000"/>
            <a:ext cx="1611360" cy="531360"/>
          </a:xfrm>
          <a:custGeom>
            <a:avLst/>
            <a:gdLst/>
            <a:ahLst/>
            <a:cxnLst/>
            <a:rect l="l" t="t" r="r" b="b"/>
            <a:pathLst>
              <a:path w="4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4250" y="1501"/>
                </a:lnTo>
                <a:lnTo>
                  <a:pt x="4251" y="1501"/>
                </a:lnTo>
                <a:cubicBezTo>
                  <a:pt x="4295" y="1501"/>
                  <a:pt x="4338" y="1489"/>
                  <a:pt x="4376" y="1467"/>
                </a:cubicBezTo>
                <a:cubicBezTo>
                  <a:pt x="4414" y="1446"/>
                  <a:pt x="4446" y="1414"/>
                  <a:pt x="4467" y="1376"/>
                </a:cubicBezTo>
                <a:cubicBezTo>
                  <a:pt x="4489" y="1338"/>
                  <a:pt x="4501" y="1295"/>
                  <a:pt x="4501" y="1251"/>
                </a:cubicBezTo>
                <a:lnTo>
                  <a:pt x="4501" y="250"/>
                </a:lnTo>
                <a:lnTo>
                  <a:pt x="4501" y="250"/>
                </a:lnTo>
                <a:lnTo>
                  <a:pt x="4501" y="250"/>
                </a:lnTo>
                <a:cubicBezTo>
                  <a:pt x="4501" y="206"/>
                  <a:pt x="4489" y="163"/>
                  <a:pt x="4467" y="125"/>
                </a:cubicBezTo>
                <a:cubicBezTo>
                  <a:pt x="4446" y="87"/>
                  <a:pt x="4414" y="55"/>
                  <a:pt x="4376" y="34"/>
                </a:cubicBezTo>
                <a:cubicBezTo>
                  <a:pt x="4338" y="12"/>
                  <a:pt x="4295" y="0"/>
                  <a:pt x="4251" y="0"/>
                </a:cubicBezTo>
                <a:lnTo>
                  <a:pt x="250"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50" name="CustomShape 10"/>
          <p:cNvSpPr/>
          <p:nvPr/>
        </p:nvSpPr>
        <p:spPr>
          <a:xfrm>
            <a:off x="7524000" y="5580000"/>
            <a:ext cx="1467360" cy="711360"/>
          </a:xfrm>
          <a:custGeom>
            <a:avLst/>
            <a:gdLst/>
            <a:ahLst/>
            <a:cxnLst/>
            <a:rect l="l" t="t" r="r" b="b"/>
            <a:pathLst>
              <a:path w="41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3767" y="2001"/>
                </a:lnTo>
                <a:lnTo>
                  <a:pt x="3768" y="2001"/>
                </a:lnTo>
                <a:cubicBezTo>
                  <a:pt x="3826" y="2001"/>
                  <a:pt x="3884" y="1986"/>
                  <a:pt x="3934" y="1956"/>
                </a:cubicBezTo>
                <a:cubicBezTo>
                  <a:pt x="3985" y="1927"/>
                  <a:pt x="4027" y="1885"/>
                  <a:pt x="4056" y="1834"/>
                </a:cubicBezTo>
                <a:cubicBezTo>
                  <a:pt x="4086" y="1784"/>
                  <a:pt x="4101" y="1726"/>
                  <a:pt x="4101" y="1668"/>
                </a:cubicBezTo>
                <a:lnTo>
                  <a:pt x="4101" y="333"/>
                </a:lnTo>
                <a:lnTo>
                  <a:pt x="4101" y="334"/>
                </a:lnTo>
                <a:lnTo>
                  <a:pt x="4101" y="334"/>
                </a:lnTo>
                <a:cubicBezTo>
                  <a:pt x="4101" y="275"/>
                  <a:pt x="4086" y="217"/>
                  <a:pt x="4056" y="167"/>
                </a:cubicBezTo>
                <a:cubicBezTo>
                  <a:pt x="4027" y="116"/>
                  <a:pt x="3985" y="74"/>
                  <a:pt x="3934" y="45"/>
                </a:cubicBezTo>
                <a:cubicBezTo>
                  <a:pt x="3884" y="15"/>
                  <a:pt x="3826" y="0"/>
                  <a:pt x="37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endParaRPr lang="it-IT" sz="1400" b="0" strike="noStrike" spc="-1" dirty="0">
              <a:latin typeface="Arial"/>
            </a:endParaRPr>
          </a:p>
        </p:txBody>
      </p:sp>
      <p:sp>
        <p:nvSpPr>
          <p:cNvPr id="351" name="CustomShape 11"/>
          <p:cNvSpPr/>
          <p:nvPr/>
        </p:nvSpPr>
        <p:spPr>
          <a:xfrm>
            <a:off x="5760000" y="5580000"/>
            <a:ext cx="1611360" cy="711360"/>
          </a:xfrm>
          <a:custGeom>
            <a:avLst/>
            <a:gdLst/>
            <a:ahLst/>
            <a:cxnLst/>
            <a:rect l="l" t="t" r="r" b="b"/>
            <a:pathLst>
              <a:path w="4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4167" y="2001"/>
                </a:lnTo>
                <a:lnTo>
                  <a:pt x="4168" y="2001"/>
                </a:lnTo>
                <a:cubicBezTo>
                  <a:pt x="4226" y="2001"/>
                  <a:pt x="4284" y="1986"/>
                  <a:pt x="4334" y="1956"/>
                </a:cubicBezTo>
                <a:cubicBezTo>
                  <a:pt x="4385" y="1927"/>
                  <a:pt x="4427" y="1885"/>
                  <a:pt x="4456" y="1834"/>
                </a:cubicBezTo>
                <a:cubicBezTo>
                  <a:pt x="4486" y="1784"/>
                  <a:pt x="4501" y="1726"/>
                  <a:pt x="4501" y="1668"/>
                </a:cubicBezTo>
                <a:lnTo>
                  <a:pt x="4501" y="333"/>
                </a:lnTo>
                <a:lnTo>
                  <a:pt x="4501" y="334"/>
                </a:lnTo>
                <a:lnTo>
                  <a:pt x="4501" y="334"/>
                </a:lnTo>
                <a:cubicBezTo>
                  <a:pt x="4501" y="275"/>
                  <a:pt x="4486" y="217"/>
                  <a:pt x="4456" y="167"/>
                </a:cubicBezTo>
                <a:cubicBezTo>
                  <a:pt x="4427" y="116"/>
                  <a:pt x="4385" y="74"/>
                  <a:pt x="4334" y="45"/>
                </a:cubicBezTo>
                <a:cubicBezTo>
                  <a:pt x="4284" y="15"/>
                  <a:pt x="4226" y="0"/>
                  <a:pt x="4168" y="0"/>
                </a:cubicBezTo>
                <a:lnTo>
                  <a:pt x="333" y="0"/>
                </a:lnTo>
              </a:path>
            </a:pathLst>
          </a:custGeom>
          <a:solidFill>
            <a:srgbClr val="E8F2A1"/>
          </a:solidFill>
          <a:ln w="0">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it-IT" sz="1400" b="0" strike="noStrike" spc="-1">
                <a:solidFill>
                  <a:srgbClr val="000000"/>
                </a:solidFill>
                <a:latin typeface="Arial"/>
                <a:ea typeface="DejaVu Sans"/>
              </a:rPr>
              <a:t>Modifiche delle</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caratteristiche</a:t>
            </a:r>
            <a:endParaRPr lang="it-IT" sz="1400" b="0" strike="noStrike" spc="-1">
              <a:latin typeface="Arial"/>
            </a:endParaRPr>
          </a:p>
          <a:p>
            <a:pPr algn="ctr">
              <a:lnSpc>
                <a:spcPct val="100000"/>
              </a:lnSpc>
            </a:pPr>
            <a:r>
              <a:rPr lang="it-IT" sz="1400" b="0" strike="noStrike" spc="-1">
                <a:solidFill>
                  <a:srgbClr val="000000"/>
                </a:solidFill>
                <a:latin typeface="Arial"/>
                <a:ea typeface="DejaVu Sans"/>
              </a:rPr>
              <a:t> biologiche dei fiumi</a:t>
            </a:r>
            <a:endParaRPr lang="it-IT" sz="1400" b="0" strike="noStrike" spc="-1">
              <a:latin typeface="Arial"/>
            </a:endParaRPr>
          </a:p>
        </p:txBody>
      </p:sp>
      <p:sp>
        <p:nvSpPr>
          <p:cNvPr id="352" name="Line 12"/>
          <p:cNvSpPr/>
          <p:nvPr/>
        </p:nvSpPr>
        <p:spPr>
          <a:xfrm flipV="1">
            <a:off x="1800000" y="1800000"/>
            <a:ext cx="198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3" name="Line 13"/>
          <p:cNvSpPr/>
          <p:nvPr/>
        </p:nvSpPr>
        <p:spPr>
          <a:xfrm flipV="1">
            <a:off x="1080000" y="2880000"/>
            <a:ext cx="36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4" name="Line 14"/>
          <p:cNvSpPr/>
          <p:nvPr/>
        </p:nvSpPr>
        <p:spPr>
          <a:xfrm>
            <a:off x="2160000" y="2880000"/>
            <a:ext cx="540000" cy="54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5" name="Line 15"/>
          <p:cNvSpPr/>
          <p:nvPr/>
        </p:nvSpPr>
        <p:spPr>
          <a:xfrm>
            <a:off x="4140000" y="1800000"/>
            <a:ext cx="360000" cy="25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6" name="Line 16"/>
          <p:cNvSpPr/>
          <p:nvPr/>
        </p:nvSpPr>
        <p:spPr>
          <a:xfrm>
            <a:off x="4500000" y="1800000"/>
            <a:ext cx="28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7" name="Line 17"/>
          <p:cNvSpPr/>
          <p:nvPr/>
        </p:nvSpPr>
        <p:spPr>
          <a:xfrm flipV="1">
            <a:off x="900000" y="4860000"/>
            <a:ext cx="306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8" name="Line 18"/>
          <p:cNvSpPr/>
          <p:nvPr/>
        </p:nvSpPr>
        <p:spPr>
          <a:xfrm flipV="1">
            <a:off x="3060000" y="4860000"/>
            <a:ext cx="10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59" name="Line 19"/>
          <p:cNvSpPr/>
          <p:nvPr/>
        </p:nvSpPr>
        <p:spPr>
          <a:xfrm>
            <a:off x="4500000" y="4860000"/>
            <a:ext cx="180000" cy="90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0" name="Line 20"/>
          <p:cNvSpPr/>
          <p:nvPr/>
        </p:nvSpPr>
        <p:spPr>
          <a:xfrm>
            <a:off x="4860000" y="4860000"/>
            <a:ext cx="162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1" name="Line 21"/>
          <p:cNvSpPr/>
          <p:nvPr/>
        </p:nvSpPr>
        <p:spPr>
          <a:xfrm>
            <a:off x="5220000" y="4860000"/>
            <a:ext cx="3060000" cy="72000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362" name="CustomShape 22"/>
          <p:cNvSpPr/>
          <p:nvPr/>
        </p:nvSpPr>
        <p:spPr>
          <a:xfrm>
            <a:off x="282240" y="18000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tabLst>
                <a:tab pos="0" algn="l"/>
              </a:tabLst>
            </a:pPr>
            <a:r>
              <a:rPr lang="it-IT" sz="1400" b="0" strike="noStrike" spc="-1" dirty="0" smtClean="0">
                <a:solidFill>
                  <a:srgbClr val="000000"/>
                </a:solidFill>
                <a:latin typeface="Times New Roman"/>
                <a:ea typeface="DejaVu Sans"/>
              </a:rPr>
              <a:t>Quali </a:t>
            </a:r>
            <a:r>
              <a:rPr lang="it-IT" sz="1400" b="0" strike="noStrike" spc="-1" dirty="0">
                <a:solidFill>
                  <a:srgbClr val="000000"/>
                </a:solidFill>
                <a:latin typeface="Times New Roman"/>
                <a:ea typeface="DejaVu Sans"/>
              </a:rPr>
              <a:t>sono i danni ambientali causati dalle cave fluviali? Dopo aver ricercato ed evidenziato le informazioni presenti nei testi di questo paragrafo, rispondi completando lo schema. </a:t>
            </a: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a:p>
            <a:pPr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64"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5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L’INQUINAMENTO DELLE ACQUE SUPERFICIALI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CustomShape 1"/>
          <p:cNvSpPr/>
          <p:nvPr/>
        </p:nvSpPr>
        <p:spPr>
          <a:xfrm>
            <a:off x="5214960" y="285840"/>
            <a:ext cx="3416760" cy="2460758"/>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Nelle regioni dove si registra un’alta concentrazione di persone, un’intensa attività agricola e la presenza di grandi complessi industriali</a:t>
            </a:r>
            <a:r>
              <a:rPr lang="it-IT" sz="1400" b="0" strike="noStrike" spc="-1" dirty="0">
                <a:solidFill>
                  <a:srgbClr val="000000"/>
                </a:solidFill>
                <a:latin typeface="Franklin Gothic Book"/>
                <a:ea typeface="DejaVu Sans"/>
              </a:rPr>
              <a:t>, si verifica un elevato consumo di acque prelevate da fiumi, laghi e falde acquifere sotterranee. Tutte queste acque vengono poi restituite ai fiumi e ai laghi sporche e inquinate, cioè alterate dalla presenza di sostanze dannose o addirittura letali per la vita vegetale, animale e umana.</a:t>
            </a:r>
            <a:endParaRPr lang="it-IT" sz="1400" b="0" strike="noStrike" spc="-1" dirty="0">
              <a:latin typeface="Arial"/>
            </a:endParaRPr>
          </a:p>
        </p:txBody>
      </p:sp>
      <p:pic>
        <p:nvPicPr>
          <p:cNvPr id="366" name="Picture 2" descr="C:\Users\utente\Documents\SITO\DA INSERIRE\GEOGRAFIA\CLASSE 1°\1-L'EUROPA FISICA\5- I FIUMI\INQUINAMENTO\acque-superficiali-sotterranee-Italia-2016-scaled-e1588868896273 - Copia.jpg"/>
          <p:cNvPicPr/>
          <p:nvPr/>
        </p:nvPicPr>
        <p:blipFill>
          <a:blip r:embed="rId2" cstate="print"/>
          <a:srcRect t="7494"/>
          <a:stretch/>
        </p:blipFill>
        <p:spPr>
          <a:xfrm>
            <a:off x="142920" y="142920"/>
            <a:ext cx="4684320" cy="6518160"/>
          </a:xfrm>
          <a:prstGeom prst="rect">
            <a:avLst/>
          </a:prstGeom>
          <a:ln w="0">
            <a:solidFill>
              <a:srgbClr val="C00000"/>
            </a:solidFill>
          </a:ln>
        </p:spPr>
      </p:pic>
      <p:pic>
        <p:nvPicPr>
          <p:cNvPr id="367" name="Picture 2" descr="C:\Users\utente\Documents\SITO\DA INSERIRE\GEOGRAFIA\CLASSE 1°\1-L'EUROPA FISICA\5- I FIUMI\INQUINAMENTO\acque-superficiali-sotterranee-Italia-2016-scaled-e1588868896273 - Copia.jpg"/>
          <p:cNvPicPr/>
          <p:nvPr/>
        </p:nvPicPr>
        <p:blipFill>
          <a:blip r:embed="rId3" cstate="print"/>
          <a:srcRect l="11374" r="12790" b="91447"/>
          <a:stretch/>
        </p:blipFill>
        <p:spPr>
          <a:xfrm>
            <a:off x="2286000" y="142920"/>
            <a:ext cx="2492280" cy="411840"/>
          </a:xfrm>
          <a:prstGeom prst="rect">
            <a:avLst/>
          </a:prstGeom>
          <a:ln w="0">
            <a:noFill/>
          </a:ln>
        </p:spPr>
      </p:pic>
      <p:sp>
        <p:nvSpPr>
          <p:cNvPr id="368" name="CustomShape 2"/>
          <p:cNvSpPr/>
          <p:nvPr/>
        </p:nvSpPr>
        <p:spPr>
          <a:xfrm>
            <a:off x="5040000" y="3240000"/>
            <a:ext cx="3966120" cy="86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endParaRPr lang="it-IT" sz="1400" b="1" strike="noStrike" spc="-1" dirty="0" smtClean="0">
              <a:solidFill>
                <a:srgbClr val="000000"/>
              </a:solidFill>
              <a:latin typeface="Times New Roman"/>
              <a:ea typeface="DejaVu Sans"/>
            </a:endParaRPr>
          </a:p>
          <a:p>
            <a:pPr algn="just">
              <a:lnSpc>
                <a:spcPct val="100000"/>
              </a:lnSpc>
            </a:pPr>
            <a:endParaRPr lang="it-IT" sz="1400" b="1" spc="-1" dirty="0" smtClean="0">
              <a:solidFill>
                <a:srgbClr val="000000"/>
              </a:solidFill>
              <a:latin typeface="Times New Roman"/>
              <a:ea typeface="DejaVu Sans"/>
            </a:endParaRPr>
          </a:p>
          <a:p>
            <a:pPr algn="just">
              <a:lnSpc>
                <a:spcPct val="100000"/>
              </a:lnSpc>
            </a:pPr>
            <a:r>
              <a:rPr lang="it-IT" sz="1400" b="1" strike="noStrike" spc="-1" dirty="0" smtClean="0">
                <a:solidFill>
                  <a:srgbClr val="000000"/>
                </a:solidFill>
                <a:latin typeface="Times New Roman"/>
                <a:ea typeface="DejaVu Sans"/>
              </a:rPr>
              <a:t>1- </a:t>
            </a:r>
            <a:r>
              <a:rPr lang="it-IT" sz="1400" b="0" strike="noStrike" spc="-1" dirty="0">
                <a:solidFill>
                  <a:srgbClr val="000000"/>
                </a:solidFill>
                <a:latin typeface="Times New Roman"/>
                <a:ea typeface="DejaVu Sans"/>
              </a:rPr>
              <a:t>Qual è la parte dell’Italia in cui le acque superficiali sono più inquinate? Perché secondo te? </a:t>
            </a:r>
            <a:endParaRPr lang="it-IT" sz="1400" b="0" strike="noStrike" spc="-1" dirty="0">
              <a:latin typeface="Arial"/>
            </a:endParaRPr>
          </a:p>
        </p:txBody>
      </p:sp>
      <p:sp>
        <p:nvSpPr>
          <p:cNvPr id="369" name="CustomShape 3"/>
          <p:cNvSpPr/>
          <p:nvPr/>
        </p:nvSpPr>
        <p:spPr>
          <a:xfrm>
            <a:off x="5072066" y="5214950"/>
            <a:ext cx="3952080" cy="107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
        <p:nvSpPr>
          <p:cNvPr id="7" name="CustomShape 2"/>
          <p:cNvSpPr/>
          <p:nvPr/>
        </p:nvSpPr>
        <p:spPr>
          <a:xfrm>
            <a:off x="5143504" y="3286124"/>
            <a:ext cx="3786214" cy="857256"/>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spc="-1" dirty="0" smtClean="0">
                <a:solidFill>
                  <a:srgbClr val="000000"/>
                </a:solidFill>
                <a:latin typeface="Times New Roman"/>
              </a:rPr>
              <a:t>Rispondi alla domanda dopo aver evidenziato nel testo le informazioni principali e osservato la cartina.</a:t>
            </a:r>
            <a:endParaRPr lang="it-IT" sz="1400" spc="-1" dirty="0" smtClean="0"/>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2" descr="https://cp.shb-cdn.com/cdn/books/CP2022_8361367/html/pages/98/statics?resource=assets/images/098_a.jpg"/>
          <p:cNvPicPr/>
          <p:nvPr/>
        </p:nvPicPr>
        <p:blipFill>
          <a:blip r:embed="rId2"/>
          <a:stretch/>
        </p:blipFill>
        <p:spPr>
          <a:xfrm>
            <a:off x="214200" y="285840"/>
            <a:ext cx="5647680" cy="5243760"/>
          </a:xfrm>
          <a:prstGeom prst="rect">
            <a:avLst/>
          </a:prstGeom>
          <a:ln w="0">
            <a:solidFill>
              <a:srgbClr val="C00000"/>
            </a:solidFill>
          </a:ln>
        </p:spPr>
      </p:pic>
      <p:sp>
        <p:nvSpPr>
          <p:cNvPr id="371" name="CustomShape 1"/>
          <p:cNvSpPr/>
          <p:nvPr/>
        </p:nvSpPr>
        <p:spPr>
          <a:xfrm>
            <a:off x="6072120" y="357120"/>
            <a:ext cx="2916000" cy="100224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Franklin Gothic Book"/>
                <a:ea typeface="DejaVu Sans"/>
              </a:rPr>
              <a:t>(a) Inquinamento dovuto a vari tipi di scarichi che sono riversati direttamente o indirettamente; (b) sostanze inquinanti derivate da usi domestici; (c) sostanze inquinanti di origine industriale.</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217800" y="139320"/>
            <a:ext cx="8773920" cy="1660539"/>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dirty="0">
                <a:solidFill>
                  <a:srgbClr val="000000"/>
                </a:solidFill>
                <a:latin typeface="Franklin Gothic Book"/>
                <a:ea typeface="DejaVu Sans"/>
              </a:rPr>
              <a:t>Agricoltura e allevamento</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L'inquinamento di origine agricola e zootecnica è causato dall'immissione nei corsi d'acqua e nel terreno degli scoli dei campi contenenti fertilizzanti chimici (ricchi di fosfati e nitrati), pesticidi (insetticidi e diserbanti) e liquami provenienti dalle stalle (le feci del bestiame contengono una considerevole quantità di sostanze nutritive [azoto, fosforo, potassio], residui di medicinali, metalli pesanti e agenti patogeni). Lo scarico dei fertilizzanti chimici in fiumi, laghi e mari va ad aumentare il fenomeno dell'eutrofizzazione. Più grave è l'immissione dei pesticidi che, essendo poco biodegradabili, si depositano e  si concentrano nei corsi d'acqua distruggendo ogni forma di vita.</a:t>
            </a:r>
            <a:endParaRPr lang="it-IT" sz="1400" strike="noStrike" spc="-1" dirty="0">
              <a:latin typeface="Arial"/>
            </a:endParaRPr>
          </a:p>
        </p:txBody>
      </p:sp>
      <p:sp>
        <p:nvSpPr>
          <p:cNvPr id="373" name="CustomShape 2"/>
          <p:cNvSpPr/>
          <p:nvPr/>
        </p:nvSpPr>
        <p:spPr>
          <a:xfrm>
            <a:off x="188640" y="2118600"/>
            <a:ext cx="8773920" cy="2737757"/>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dirty="0">
                <a:solidFill>
                  <a:srgbClr val="000000"/>
                </a:solidFill>
                <a:latin typeface="Franklin Gothic Book"/>
                <a:ea typeface="DejaVu Sans"/>
              </a:rPr>
              <a:t>Industria</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industrie si liberano dei rifiuti tossici derivanti dalle diverse lavorazioni attraverso discariche speciali. Tuttavia alcuni tipi di rifiuti tossici finiscono nei fiumi, con i liquami di fogna. Tra i rifiuti tossici dell’industria chimica troviamo: </a:t>
            </a:r>
            <a:r>
              <a:rPr lang="it-IT" sz="1400" strike="noStrike" spc="-1" dirty="0">
                <a:solidFill>
                  <a:srgbClr val="000000"/>
                </a:solidFill>
                <a:latin typeface="Franklin Gothic Book"/>
                <a:ea typeface="DejaVu Sans"/>
              </a:rPr>
              <a:t>i metalli pesanti (</a:t>
            </a:r>
            <a:r>
              <a:rPr lang="it-IT" sz="1400" i="1" strike="noStrike" spc="-1" dirty="0">
                <a:solidFill>
                  <a:srgbClr val="000000"/>
                </a:solidFill>
                <a:latin typeface="Franklin Gothic Book"/>
                <a:ea typeface="DejaVu Sans"/>
              </a:rPr>
              <a:t>mercurio</a:t>
            </a:r>
            <a:r>
              <a:rPr lang="it-IT" sz="1400" strike="noStrike" spc="-1" dirty="0">
                <a:solidFill>
                  <a:srgbClr val="000000"/>
                </a:solidFill>
                <a:latin typeface="Franklin Gothic Book"/>
                <a:ea typeface="DejaVu Sans"/>
              </a:rPr>
              <a:t>, usato spesso come fungicida; </a:t>
            </a:r>
            <a:r>
              <a:rPr lang="it-IT" sz="1400" i="1" strike="noStrike" spc="-1" dirty="0">
                <a:solidFill>
                  <a:srgbClr val="000000"/>
                </a:solidFill>
                <a:latin typeface="Franklin Gothic Book"/>
                <a:ea typeface="DejaVu Sans"/>
              </a:rPr>
              <a:t>piombo</a:t>
            </a:r>
            <a:r>
              <a:rPr lang="it-IT" sz="1400" strike="noStrike" spc="-1" dirty="0">
                <a:solidFill>
                  <a:srgbClr val="000000"/>
                </a:solidFill>
                <a:latin typeface="Franklin Gothic Book"/>
                <a:ea typeface="DejaVu Sans"/>
              </a:rPr>
              <a:t>, usato nelle batterie, nei proiettili, nelle vernici e nelle benzine; </a:t>
            </a:r>
            <a:r>
              <a:rPr lang="it-IT" sz="1400" i="1" strike="noStrike" spc="-1" dirty="0">
                <a:solidFill>
                  <a:srgbClr val="000000"/>
                </a:solidFill>
                <a:latin typeface="Franklin Gothic Book"/>
                <a:ea typeface="DejaVu Sans"/>
              </a:rPr>
              <a:t>cadmio</a:t>
            </a:r>
            <a:r>
              <a:rPr lang="it-IT" sz="1400" strike="noStrike" spc="-1" dirty="0">
                <a:solidFill>
                  <a:srgbClr val="000000"/>
                </a:solidFill>
                <a:latin typeface="Franklin Gothic Book"/>
                <a:ea typeface="DejaVu Sans"/>
              </a:rPr>
              <a:t>, usato nei rivestimenti di metallo, a volte come colorante e in alcuni tipi di batterie); gli ossidi metallici e i sottoprodotti dell’industria farmaceutica; gli idrocarburi tossici (usati per produrre insetticidi tipo il DDT o nelle lavorazioni di plastiche e vernici); il cromo (usato per la "cromatura" dei metalli, nella lavorazione di pelli e nelle acque di raffreddamento delle industrie. Tutte queste sostanze si stanno accumulando nel ciclo dell’acqua. Gli scarichi industriali contengono una grande quantità di inquinanti e la loro composizione varia a secondo del tipo di processo produttivo. Il loro impatto sull'ambiente è complesso</a:t>
            </a:r>
            <a:r>
              <a:rPr lang="it-IT" sz="1400" b="0" strike="noStrike" spc="-1" dirty="0">
                <a:solidFill>
                  <a:srgbClr val="000000"/>
                </a:solidFill>
                <a:latin typeface="Franklin Gothic Book"/>
                <a:ea typeface="DejaVu Sans"/>
              </a:rPr>
              <a:t>: spesso le sostanze tossiche contenute in questi scarichi rinforzano reciprocamente i propri effetti dannosi e quindi il danno complessivo risulta maggiore della somma dei singoli effetti.</a:t>
            </a:r>
            <a:endParaRPr lang="it-IT" sz="1400" b="0" strike="noStrike" spc="-1" dirty="0">
              <a:latin typeface="Arial"/>
            </a:endParaRPr>
          </a:p>
        </p:txBody>
      </p:sp>
      <p:sp>
        <p:nvSpPr>
          <p:cNvPr id="374" name="CustomShape 3"/>
          <p:cNvSpPr/>
          <p:nvPr/>
        </p:nvSpPr>
        <p:spPr>
          <a:xfrm>
            <a:off x="167400" y="5100840"/>
            <a:ext cx="8782920" cy="1445096"/>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dirty="0">
                <a:solidFill>
                  <a:srgbClr val="000000"/>
                </a:solidFill>
                <a:latin typeface="Franklin Gothic Book"/>
                <a:ea typeface="DejaVu Sans"/>
              </a:rPr>
              <a:t>Fogne</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I liquami che si trovano </a:t>
            </a:r>
            <a:r>
              <a:rPr lang="it-IT" sz="1400" strike="noStrike" spc="-1" dirty="0">
                <a:solidFill>
                  <a:srgbClr val="000000"/>
                </a:solidFill>
                <a:latin typeface="Franklin Gothic Book"/>
                <a:ea typeface="DejaVu Sans"/>
              </a:rPr>
              <a:t>nelle fogne delle città contengono grandi quantità di escrementi umani, perciò dovrebbero passare attraverso impianti di depurazione prima di essere scaricati nei fiumi ma, purtroppo, in Italia meno della metà degli scarichi vengono depurati. I liquami fognari possono contenere microrganismi che provocano alcune malattie (colera, salmonellosi, ecc.). Una persona rischia di ammalarsi se ingerisce questi organismi (può capitare facendo il bagno nel fiume o mangiando molluschi contaminati).</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 name="Table 1"/>
          <p:cNvGraphicFramePr/>
          <p:nvPr/>
        </p:nvGraphicFramePr>
        <p:xfrm>
          <a:off x="387720" y="1312560"/>
          <a:ext cx="8375400" cy="5147400"/>
        </p:xfrm>
        <a:graphic>
          <a:graphicData uri="http://schemas.openxmlformats.org/drawingml/2006/table">
            <a:tbl>
              <a:tblPr/>
              <a:tblGrid>
                <a:gridCol w="2558880"/>
                <a:gridCol w="2558880"/>
                <a:gridCol w="3257640"/>
              </a:tblGrid>
              <a:tr h="861840">
                <a:tc>
                  <a:txBody>
                    <a:bodyPr/>
                    <a:lstStyle/>
                    <a:p>
                      <a:endParaRPr lang="it-IT" dirty="0"/>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0" strike="noStrike" spc="-1">
                          <a:latin typeface="Arial"/>
                        </a:rPr>
                        <a:t>SOSTANZE INQUINANTI SCARICATE NEI CORSI D’ACQUA </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algn="ctr">
                        <a:lnSpc>
                          <a:spcPct val="100000"/>
                        </a:lnSpc>
                      </a:pPr>
                      <a:r>
                        <a:rPr lang="it-IT" sz="1800" b="0" strike="noStrike" spc="-1">
                          <a:latin typeface="Arial"/>
                        </a:rPr>
                        <a:t>CONSEGUENZE </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AGRICOLTURA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endParaRPr lang="it-IT" sz="16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endParaRPr lang="it-IT" sz="18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ALLEVAMENTO</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endParaRPr lang="it-IT" sz="16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a:latin typeface="Arial"/>
                        </a:rPr>
                        <a:t>rischi per la salute umana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19640">
                <a:tc>
                  <a:txBody>
                    <a:bodyPr/>
                    <a:lstStyle/>
                    <a:p>
                      <a:pPr algn="ctr">
                        <a:lnSpc>
                          <a:spcPct val="100000"/>
                        </a:lnSpc>
                      </a:pPr>
                      <a:r>
                        <a:rPr lang="it-IT" sz="1800" b="0" strike="noStrike" spc="-1">
                          <a:latin typeface="Arial"/>
                        </a:rPr>
                        <a:t>INDUSTRIA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dirty="0">
                          <a:latin typeface="Arial"/>
                        </a:rPr>
                        <a:t>metalli </a:t>
                      </a:r>
                      <a:r>
                        <a:rPr lang="it-IT" sz="1600" b="0" strike="noStrike" spc="-1" dirty="0" smtClean="0">
                          <a:latin typeface="Arial"/>
                        </a:rPr>
                        <a:t>pesanti</a:t>
                      </a:r>
                      <a:endParaRPr lang="it-IT" sz="16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gn="just">
                        <a:lnSpc>
                          <a:spcPct val="100000"/>
                        </a:lnSpc>
                        <a:buClr>
                          <a:srgbClr val="000000"/>
                        </a:buClr>
                        <a:buSzPct val="45000"/>
                        <a:buFont typeface="Wingdings" charset="2"/>
                        <a:buChar char=""/>
                      </a:pPr>
                      <a:r>
                        <a:rPr lang="it-IT" sz="1600" b="0" strike="noStrike" spc="-1">
                          <a:solidFill>
                            <a:srgbClr val="000000"/>
                          </a:solidFill>
                          <a:latin typeface="Franklin Gothic Book"/>
                          <a:ea typeface="DejaVu Sans"/>
                        </a:rPr>
                        <a:t>spesso le sostanze tossiche contenute in questi scarichi rinforzano reciprocamente i propri effetti dannosi e quindi il danno complessivo risulta maggiore della somma dei singoli effetti.</a:t>
                      </a:r>
                      <a:endParaRPr lang="it-IT" sz="1600" b="0" strike="noStrike" spc="-1">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r h="721080">
                <a:tc>
                  <a:txBody>
                    <a:bodyPr/>
                    <a:lstStyle/>
                    <a:p>
                      <a:pPr algn="ctr">
                        <a:lnSpc>
                          <a:spcPct val="100000"/>
                        </a:lnSpc>
                      </a:pPr>
                      <a:r>
                        <a:rPr lang="it-IT" sz="1800" b="0" strike="noStrike" spc="-1">
                          <a:latin typeface="Arial"/>
                        </a:rPr>
                        <a:t>F0GNE</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endParaRPr lang="it-IT" sz="1600" b="0" strike="noStrike" spc="-1" dirty="0">
                        <a:latin typeface="Arial"/>
                      </a:endParaRP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c>
                  <a:txBody>
                    <a:bodyPr/>
                    <a:lstStyle/>
                    <a:p>
                      <a:pPr marL="216000" indent="-208800">
                        <a:lnSpc>
                          <a:spcPct val="100000"/>
                        </a:lnSpc>
                        <a:buClr>
                          <a:srgbClr val="000000"/>
                        </a:buClr>
                        <a:buSzPct val="45000"/>
                        <a:buFont typeface="Wingdings" charset="2"/>
                        <a:buChar char=""/>
                      </a:pPr>
                      <a:r>
                        <a:rPr lang="it-IT" sz="1600" b="0" strike="noStrike" spc="-1" dirty="0">
                          <a:latin typeface="Arial"/>
                        </a:rPr>
                        <a:t>rischi per la salute umana</a:t>
                      </a:r>
                    </a:p>
                  </a:txBody>
                  <a:tcPr marL="90000" marR="90000">
                    <a:lnL w="720">
                      <a:solidFill>
                        <a:srgbClr val="8D281E"/>
                      </a:solidFill>
                    </a:lnL>
                    <a:lnR w="720">
                      <a:solidFill>
                        <a:srgbClr val="8D281E"/>
                      </a:solidFill>
                    </a:lnR>
                    <a:lnT w="720">
                      <a:solidFill>
                        <a:srgbClr val="8D281E"/>
                      </a:solidFill>
                    </a:lnT>
                    <a:lnB w="720">
                      <a:solidFill>
                        <a:srgbClr val="8D281E"/>
                      </a:solidFill>
                    </a:lnB>
                    <a:solidFill>
                      <a:srgbClr val="B3CAC7"/>
                    </a:solidFill>
                  </a:tcPr>
                </a:tc>
              </a:tr>
            </a:tbl>
          </a:graphicData>
        </a:graphic>
      </p:graphicFrame>
      <p:sp>
        <p:nvSpPr>
          <p:cNvPr id="376" name="CustomShape 2"/>
          <p:cNvSpPr/>
          <p:nvPr/>
        </p:nvSpPr>
        <p:spPr>
          <a:xfrm>
            <a:off x="360000" y="218160"/>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400" b="0" strike="noStrike" spc="-1" dirty="0">
                <a:solidFill>
                  <a:srgbClr val="000000"/>
                </a:solidFill>
                <a:latin typeface="Times New Roman"/>
                <a:ea typeface="DejaVu Sans"/>
              </a:rPr>
              <a:t>Quali sono le sostanze inquinanti scaricate nei corsi d’acqua? Con quali conseguenze? Ricerca nel testo le informazioni che costituiscono la risposta ed evidenziale. Poi completa la tabella.</a:t>
            </a:r>
            <a:endParaRPr lang="it-IT" sz="14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78" name="Picture 3" descr="C:\Users\utente\Documents\SITO\DA INSERIRE\GEOGRAFIA\CLASSE 1°\1-L'EUROPA FISICA\5- I FIUMI\INQUINAMENTO\FOSFATI+=+Sali+che+contengono+fosforo,+un+elemento+della+tavola+periodica..jpg"/>
          <p:cNvPicPr/>
          <p:nvPr/>
        </p:nvPicPr>
        <p:blipFill>
          <a:blip r:embed="rId2"/>
          <a:srcRect t="46852"/>
          <a:stretch/>
        </p:blipFill>
        <p:spPr>
          <a:xfrm>
            <a:off x="65520" y="2559240"/>
            <a:ext cx="8901000" cy="3539880"/>
          </a:xfrm>
          <a:prstGeom prst="rect">
            <a:avLst/>
          </a:prstGeom>
          <a:ln w="0">
            <a:solidFill>
              <a:srgbClr val="C00000"/>
            </a:solidFill>
          </a:ln>
        </p:spPr>
      </p:pic>
      <p:sp>
        <p:nvSpPr>
          <p:cNvPr id="379" name="CustomShape 2"/>
          <p:cNvSpPr/>
          <p:nvPr/>
        </p:nvSpPr>
        <p:spPr>
          <a:xfrm>
            <a:off x="214200" y="484200"/>
            <a:ext cx="8631000" cy="185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800" b="1" strike="noStrike" spc="-1">
                <a:solidFill>
                  <a:srgbClr val="000000"/>
                </a:solidFill>
                <a:latin typeface="Franklin Gothic Book"/>
                <a:ea typeface="DejaVu Sans"/>
              </a:rPr>
              <a:t>L’eutrofizzazione</a:t>
            </a:r>
            <a:endParaRPr lang="it-IT" sz="1800" b="0" strike="noStrike" spc="-1">
              <a:latin typeface="Arial"/>
            </a:endParaRPr>
          </a:p>
          <a:p>
            <a:pPr algn="just">
              <a:lnSpc>
                <a:spcPct val="100000"/>
              </a:lnSpc>
            </a:pPr>
            <a:r>
              <a:rPr lang="it-IT" sz="1400" b="0" strike="noStrike" spc="-1">
                <a:solidFill>
                  <a:srgbClr val="000000"/>
                </a:solidFill>
                <a:latin typeface="Franklin Gothic Book"/>
                <a:ea typeface="DejaVu Sans"/>
              </a:rPr>
              <a:t>Il fenomeno dell’eutrofizzazione è dovuto ad un </a:t>
            </a:r>
            <a:r>
              <a:rPr lang="it-IT" sz="1400" b="1" strike="noStrike" spc="-1">
                <a:solidFill>
                  <a:srgbClr val="000000"/>
                </a:solidFill>
                <a:latin typeface="Franklin Gothic Book"/>
                <a:ea typeface="DejaVu Sans"/>
              </a:rPr>
              <a:t>eccesso di sostanze nutritive</a:t>
            </a:r>
            <a:r>
              <a:rPr lang="it-IT" sz="1400" b="0" strike="noStrike" spc="-1">
                <a:solidFill>
                  <a:srgbClr val="000000"/>
                </a:solidFill>
                <a:latin typeface="Franklin Gothic Book"/>
                <a:ea typeface="DejaVu Sans"/>
              </a:rPr>
              <a:t> (nitrati, fosfati, ecc) </a:t>
            </a:r>
            <a:r>
              <a:rPr lang="it-IT" sz="1400" b="1" strike="noStrike" spc="-1">
                <a:solidFill>
                  <a:srgbClr val="000000"/>
                </a:solidFill>
                <a:latin typeface="Franklin Gothic Book"/>
                <a:ea typeface="DejaVu Sans"/>
              </a:rPr>
              <a:t>contenute nei fertilizzanti, nei detersivi e negli shampoo o nei rifiuti animali e umani</a:t>
            </a:r>
            <a:r>
              <a:rPr lang="it-IT" sz="1400" b="0" strike="noStrike" spc="-1">
                <a:solidFill>
                  <a:srgbClr val="000000"/>
                </a:solidFill>
                <a:latin typeface="Franklin Gothic Book"/>
                <a:ea typeface="DejaVu Sans"/>
              </a:rPr>
              <a:t>. Si tratta di un processo attraverso il quale il mare (oppure un lago o un fiume) diventa sempre più ricco di sostanze nutritive per i vegetali, sino a che le piante acquatiche crescono a dismisura. Quando le piante muoiono, la decomposizione dei loro resti provoca una perdita di ossigeno dell’acqua; questa assume un cattivo odore e diventa praticamente priva di vita. Questo fenomeno colpisce molti laghi e fiumi italiani e anche alcuni mari.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CustomShape 1"/>
          <p:cNvSpPr/>
          <p:nvPr/>
        </p:nvSpPr>
        <p:spPr>
          <a:xfrm>
            <a:off x="500034" y="2214554"/>
            <a:ext cx="835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marL="343080" indent="-335880" algn="just">
              <a:lnSpc>
                <a:spcPct val="100000"/>
              </a:lnSpc>
              <a:tabLst>
                <a:tab pos="0" algn="l"/>
              </a:tabLst>
            </a:pPr>
            <a:r>
              <a:rPr lang="it-IT" sz="1400" b="0" strike="noStrike" spc="-1" dirty="0">
                <a:solidFill>
                  <a:srgbClr val="000000"/>
                </a:solidFill>
                <a:latin typeface="Franklin Gothic Book"/>
                <a:ea typeface="DejaVu Sans"/>
              </a:rPr>
              <a:t>Cerca nell’archivio i documenti che riguardano l’inquinamento delle acque superficiali dovuto all’</a:t>
            </a:r>
            <a:r>
              <a:rPr lang="it-IT" sz="1400" b="1" strike="noStrike" spc="-1" dirty="0">
                <a:solidFill>
                  <a:srgbClr val="000000"/>
                </a:solidFill>
                <a:latin typeface="Franklin Gothic Book"/>
                <a:ea typeface="DejaVu Sans"/>
              </a:rPr>
              <a:t>agricoltura</a:t>
            </a:r>
            <a:r>
              <a:rPr lang="it-IT" sz="1400" b="0" strike="noStrike" spc="-1" dirty="0">
                <a:solidFill>
                  <a:srgbClr val="000000"/>
                </a:solidFill>
                <a:latin typeface="Franklin Gothic Book"/>
                <a:ea typeface="DejaVu Sans"/>
              </a:rPr>
              <a:t>, all’</a:t>
            </a:r>
            <a:r>
              <a:rPr lang="it-IT" sz="1400" b="1" strike="noStrike" spc="-1" dirty="0">
                <a:solidFill>
                  <a:srgbClr val="000000"/>
                </a:solidFill>
                <a:latin typeface="Franklin Gothic Book"/>
                <a:ea typeface="DejaVu Sans"/>
              </a:rPr>
              <a:t>industria</a:t>
            </a:r>
            <a:r>
              <a:rPr lang="it-IT" sz="1400" b="0" strike="noStrike" spc="-1" dirty="0">
                <a:solidFill>
                  <a:srgbClr val="000000"/>
                </a:solidFill>
                <a:latin typeface="Franklin Gothic Book"/>
                <a:ea typeface="DejaVu Sans"/>
              </a:rPr>
              <a:t> e alle </a:t>
            </a:r>
            <a:r>
              <a:rPr lang="it-IT" sz="1400" b="1" strike="noStrike" spc="-1" dirty="0">
                <a:solidFill>
                  <a:srgbClr val="000000"/>
                </a:solidFill>
                <a:latin typeface="Franklin Gothic Book"/>
                <a:ea typeface="DejaVu Sans"/>
              </a:rPr>
              <a:t>fogne</a:t>
            </a:r>
            <a:r>
              <a:rPr lang="it-IT" sz="1400" b="0" strike="noStrike" spc="-1" dirty="0">
                <a:solidFill>
                  <a:srgbClr val="000000"/>
                </a:solidFill>
                <a:latin typeface="Franklin Gothic Book"/>
                <a:ea typeface="DejaVu Sans"/>
              </a:rPr>
              <a:t>. </a:t>
            </a:r>
            <a:r>
              <a:rPr lang="it-IT" sz="1400" b="0" strike="noStrike" spc="-1" dirty="0" smtClean="0">
                <a:solidFill>
                  <a:srgbClr val="000000"/>
                </a:solidFill>
                <a:latin typeface="Franklin Gothic Book"/>
                <a:ea typeface="DejaVu Sans"/>
              </a:rPr>
              <a:t>Inseriscili nelle tre slide che trovi qui di seguito ed evidenzia  </a:t>
            </a:r>
            <a:r>
              <a:rPr lang="it-IT" sz="1400" b="0" strike="noStrike" spc="-1" dirty="0">
                <a:solidFill>
                  <a:srgbClr val="000000"/>
                </a:solidFill>
                <a:latin typeface="Franklin Gothic Book"/>
                <a:ea typeface="DejaVu Sans"/>
              </a:rPr>
              <a:t>le informazioni principali contenute in ciascuno di essi. </a:t>
            </a: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a:p>
            <a:pPr marL="343080" indent="-335880" algn="just">
              <a:lnSpc>
                <a:spcPct val="100000"/>
              </a:lnSpc>
              <a:tabLst>
                <a:tab pos="0" algn="l"/>
              </a:tabLst>
            </a:pP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428760" y="2500200"/>
            <a:ext cx="8445240" cy="113004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400" b="0" strike="noStrike" cap="all" spc="-1">
                <a:solidFill>
                  <a:srgbClr val="000000"/>
                </a:solidFill>
                <a:latin typeface="Times New Roman"/>
                <a:ea typeface="DejaVu Sans"/>
              </a:rPr>
              <a:t>LE ACQUE SUPERFICIALI</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ustomShape 3"/>
          <p:cNvSpPr/>
          <p:nvPr/>
        </p:nvSpPr>
        <p:spPr>
          <a:xfrm>
            <a:off x="3714744" y="714356"/>
            <a:ext cx="1571636"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400" b="0" strike="noStrike" spc="-1" dirty="0">
                <a:solidFill>
                  <a:srgbClr val="000000"/>
                </a:solidFill>
                <a:latin typeface="Times New Roman"/>
                <a:ea typeface="DejaVu Sans"/>
              </a:rPr>
              <a:t>AGRICOLTURA</a:t>
            </a: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8" name="CustomShape 6"/>
          <p:cNvSpPr/>
          <p:nvPr/>
        </p:nvSpPr>
        <p:spPr>
          <a:xfrm>
            <a:off x="3571868" y="714356"/>
            <a:ext cx="1428760"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b="0" strike="noStrike" spc="-1" dirty="0">
                <a:solidFill>
                  <a:srgbClr val="000000"/>
                </a:solidFill>
                <a:latin typeface="Times New Roman"/>
                <a:ea typeface="DejaVu Sans"/>
              </a:rPr>
              <a:t>INDUSTRIA</a:t>
            </a: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4"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5"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88" name="CustomShape 6"/>
          <p:cNvSpPr/>
          <p:nvPr/>
        </p:nvSpPr>
        <p:spPr>
          <a:xfrm>
            <a:off x="4214810" y="714356"/>
            <a:ext cx="928694" cy="306323"/>
          </a:xfrm>
          <a:prstGeom prst="rect">
            <a:avLst/>
          </a:prstGeom>
          <a:solidFill>
            <a:srgbClr val="92D050"/>
          </a:solid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spc="-1" dirty="0" smtClean="0">
                <a:solidFill>
                  <a:srgbClr val="000000"/>
                </a:solidFill>
                <a:latin typeface="Times New Roman"/>
              </a:rPr>
              <a:t>FOGNE</a:t>
            </a:r>
            <a:endParaRPr lang="it-IT" sz="1400" b="0" strike="noStrike" spc="-1" dirty="0">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390"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75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IL TRATTAMENTO DELLE ACQUE REFLUE</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CustomShape 1"/>
          <p:cNvSpPr/>
          <p:nvPr/>
        </p:nvSpPr>
        <p:spPr>
          <a:xfrm>
            <a:off x="285840" y="214200"/>
            <a:ext cx="8631000" cy="200772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a:solidFill>
                  <a:srgbClr val="000000"/>
                </a:solidFill>
                <a:latin typeface="Franklin Gothic Book"/>
                <a:ea typeface="DejaVu Sans"/>
              </a:rPr>
              <a:t>GLI IMPIANTI DI DEPURAZIONE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Per proteggere l’ambiente e la salute dei cittadini, </a:t>
            </a:r>
            <a:r>
              <a:rPr lang="it-IT" sz="1400" b="1" strike="noStrike" spc="-1">
                <a:solidFill>
                  <a:srgbClr val="000000"/>
                </a:solidFill>
                <a:latin typeface="Franklin Gothic Book"/>
                <a:ea typeface="DejaVu Sans"/>
              </a:rPr>
              <a:t>in Italia molte città utilizzano impianti di depurazione degli scarichi fognari e tutte le industrie sono obbligate a depurare le loro acque di lavorazione prima di scaricarle nei fium</a:t>
            </a:r>
            <a:r>
              <a:rPr lang="it-IT" sz="1400" b="0" strike="noStrike" spc="-1">
                <a:solidFill>
                  <a:srgbClr val="000000"/>
                </a:solidFill>
                <a:latin typeface="Franklin Gothic Book"/>
                <a:ea typeface="DejaVu Sans"/>
              </a:rPr>
              <a:t>i. Il controllo del rispetto della legge viene effettuato dalle Agenzie ambientali (ARPA) istituite dagli enti regionali presso ogni provincia.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Un impianto di depurazione è composto da tante vasche che si susseguono e per capire come funziona non dobbiamo far altro che seguire il tubo; dall’inizio, dove arrivano migliaia e migliaia di litri di acqua lurida, alla fine, quando esce acqua limpida. In ogni vasca, l’acqua subisce un trattamento e sono estratti diversi materiali: sabbia, fanghi e vari oggetti che verranno raccolti e trattati separatamente.</a:t>
            </a:r>
            <a:endParaRPr lang="it-IT" sz="1400" b="0" strike="noStrike" spc="-1">
              <a:latin typeface="Arial"/>
            </a:endParaRPr>
          </a:p>
        </p:txBody>
      </p:sp>
      <p:sp>
        <p:nvSpPr>
          <p:cNvPr id="392"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393"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394" name="Picture 4" descr="Impianti Depurazione Acque | Come funziona"/>
          <p:cNvPicPr/>
          <p:nvPr/>
        </p:nvPicPr>
        <p:blipFill>
          <a:blip r:embed="rId2" cstate="print"/>
          <a:stretch/>
        </p:blipFill>
        <p:spPr>
          <a:xfrm>
            <a:off x="214200" y="2357280"/>
            <a:ext cx="8844120" cy="432612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85840" y="214200"/>
            <a:ext cx="8347680" cy="7290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cap="all" spc="-1">
                <a:solidFill>
                  <a:srgbClr val="000000"/>
                </a:solidFill>
                <a:latin typeface="Franklin Gothic Book"/>
                <a:ea typeface="DejaVu Sans"/>
              </a:rPr>
              <a:t>FASE 1 – GRIGLIA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vengono fermati e tolti dall’acqua i rifiuti solidi più grandi, che non devono entrare nell’impianto: legni, oggetti, stracci, ecc. Questi materiali finiscono dritti al termovalorizzatore. </a:t>
            </a:r>
            <a:endParaRPr lang="it-IT" sz="1400" b="0" strike="noStrike" spc="-1">
              <a:latin typeface="Arial"/>
            </a:endParaRPr>
          </a:p>
        </p:txBody>
      </p:sp>
      <p:sp>
        <p:nvSpPr>
          <p:cNvPr id="396" name="CustomShape 2"/>
          <p:cNvSpPr/>
          <p:nvPr/>
        </p:nvSpPr>
        <p:spPr>
          <a:xfrm>
            <a:off x="273240" y="1167120"/>
            <a:ext cx="83602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2 – SEPARATORE DI SABBIA, GRASSI E OLI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vengono tolti olii e grassi, che per fortuna galleggiano! Un carroponte li rimuove “rastrellando” la superficie della vasca. La sabbia invece cade sul fondo della vasca, dove può essere raccolta da grandi aspiratori.</a:t>
            </a:r>
            <a:endParaRPr lang="it-IT" sz="1400" b="0" strike="noStrike" spc="-1">
              <a:latin typeface="Arial"/>
            </a:endParaRPr>
          </a:p>
        </p:txBody>
      </p:sp>
      <p:sp>
        <p:nvSpPr>
          <p:cNvPr id="397" name="CustomShape 3"/>
          <p:cNvSpPr/>
          <p:nvPr/>
        </p:nvSpPr>
        <p:spPr>
          <a:xfrm>
            <a:off x="285840" y="229968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3 – DECANTAZIONE PRIMARIA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l’acqua viene lasciata tranquilla per tanto tempo, così anche i fanghi precipitano sul fondo. Anche questi scarti sono utili: possono essere trattati per recuperare buona parte dell’energia che serve agli impianti di depurazione.</a:t>
            </a:r>
            <a:endParaRPr lang="it-IT" sz="1400" b="0" strike="noStrike" spc="-1">
              <a:latin typeface="Arial"/>
            </a:endParaRPr>
          </a:p>
        </p:txBody>
      </p:sp>
      <p:sp>
        <p:nvSpPr>
          <p:cNvPr id="398" name="CustomShape 4"/>
          <p:cNvSpPr/>
          <p:nvPr/>
        </p:nvSpPr>
        <p:spPr>
          <a:xfrm>
            <a:off x="296280" y="342000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4 – VASCA BIOLOGICA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Qui si sfrutta l’aiuto di preziosi collaboratori: i microorganismi presenti nell’acqua! Con un po’ di ossigeno e le giuste condizioni, questi alleati ripuliscono in modo efficiente l’acqua dalle sostanze organiche.</a:t>
            </a:r>
            <a:endParaRPr lang="it-IT" sz="1400" b="0" strike="noStrike" spc="-1">
              <a:latin typeface="Arial"/>
            </a:endParaRPr>
          </a:p>
        </p:txBody>
      </p:sp>
      <p:sp>
        <p:nvSpPr>
          <p:cNvPr id="399" name="CustomShape 5"/>
          <p:cNvSpPr/>
          <p:nvPr/>
        </p:nvSpPr>
        <p:spPr>
          <a:xfrm>
            <a:off x="285840" y="4637880"/>
            <a:ext cx="834768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5 – DECANTAZIONE FINALE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Sul fondo di questa vasca si lascia precipitare l’ultima parte di sporcizia. L’aggiunta di sostanze speciali (flocculanti) facilita l’operazione: lo sporco forma grandi fiocchi, che a poco a poco si depositano sul fondo.</a:t>
            </a:r>
            <a:endParaRPr lang="it-IT" sz="1400" b="0" strike="noStrike" spc="-1">
              <a:latin typeface="Arial"/>
            </a:endParaRPr>
          </a:p>
        </p:txBody>
      </p:sp>
      <p:sp>
        <p:nvSpPr>
          <p:cNvPr id="400" name="CustomShape 6"/>
          <p:cNvSpPr/>
          <p:nvPr/>
        </p:nvSpPr>
        <p:spPr>
          <a:xfrm>
            <a:off x="319320" y="5760000"/>
            <a:ext cx="8314200" cy="94212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cap="all" spc="-1">
                <a:solidFill>
                  <a:srgbClr val="000000"/>
                </a:solidFill>
                <a:latin typeface="Franklin Gothic Book"/>
                <a:ea typeface="DejaVu Sans"/>
              </a:rPr>
              <a:t>FASE 6 – FILTRO E ULTIMI TRATTAMENTI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Prima di scaricare l’acqua nel fiume, può essere utile passarla attraverso un filtro. Imitando la natura, si fa passare l’acqua fra sabbie e ghiaie diverse, che trattengono le sostanze inquinanti ancora presenti.</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Picture 2" descr="moderno impianto di trattamento delle acque reflue"/>
          <p:cNvPicPr/>
          <p:nvPr/>
        </p:nvPicPr>
        <p:blipFill>
          <a:blip r:embed="rId2"/>
          <a:stretch/>
        </p:blipFill>
        <p:spPr>
          <a:xfrm>
            <a:off x="1500120" y="357120"/>
            <a:ext cx="5702040" cy="3796920"/>
          </a:xfrm>
          <a:prstGeom prst="rect">
            <a:avLst/>
          </a:prstGeom>
          <a:ln w="0">
            <a:solidFill>
              <a:srgbClr val="C00000"/>
            </a:solidFill>
          </a:ln>
        </p:spPr>
      </p:pic>
      <p:sp>
        <p:nvSpPr>
          <p:cNvPr id="402" name="CustomShape 1"/>
          <p:cNvSpPr/>
          <p:nvPr/>
        </p:nvSpPr>
        <p:spPr>
          <a:xfrm>
            <a:off x="1820160" y="4320000"/>
            <a:ext cx="5015160" cy="30276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a:solidFill>
                  <a:srgbClr val="000000"/>
                </a:solidFill>
                <a:latin typeface="Franklin Gothic Book"/>
                <a:ea typeface="DejaVu Sans"/>
              </a:rPr>
              <a:t>Un moderno impianto di trattamento delle acque reflue.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257040" y="256680"/>
            <a:ext cx="8736840" cy="30917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endParaRPr lang="it-IT" sz="2800" b="0" strike="noStrike" spc="-1" dirty="0" smtClean="0">
              <a:latin typeface="Arial"/>
            </a:endParaRPr>
          </a:p>
          <a:p>
            <a:pPr algn="ctr">
              <a:lnSpc>
                <a:spcPct val="100000"/>
              </a:lnSpc>
              <a:spcAft>
                <a:spcPts val="601"/>
              </a:spcAft>
            </a:pP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Times New Roman"/>
                <a:ea typeface="DejaVu Sans"/>
              </a:rPr>
              <a:t>EconomiaCircolare.com</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06/12/2021</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dati mostrano che in tutta l’UE circa il 90% delle acque reflue urbane è raccolto e trattato in conformità con la direttiva UE sul trattamento delle acque reflue. Permangono, tuttavia grandi differenze tra le diverse nazioni. Da una parte Austria, Germania, Lussemburgo e Paesi Bassi trattano il 100% delle loro acque reflue urbane in conformità con i requisiti della direttiva, e altri dieci Paesi hanno raggiunto più del 90% di conformità; dall’altra, cinque Paesi, Irlanda, Bulgaria, Romania, Ungheria e Malta, sono conformi in meno della metà delle loro aree urbane secondo gli stessi standard.</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Anche l’Italia, con il 56% delle acque reflue trattate in conformità con la direttiva Ue, si posiziona ben al di sotto della media UE del 76%, confermando l’emergenza depurativa che affligge il Bel Paese.</a:t>
            </a:r>
            <a:endParaRPr lang="it-IT" sz="1400" strike="noStrike" spc="-1" dirty="0">
              <a:latin typeface="Arial"/>
            </a:endParaRPr>
          </a:p>
        </p:txBody>
      </p:sp>
      <p:sp>
        <p:nvSpPr>
          <p:cNvPr id="404" name="CustomShape 2"/>
          <p:cNvSpPr/>
          <p:nvPr/>
        </p:nvSpPr>
        <p:spPr>
          <a:xfrm>
            <a:off x="282960" y="3780000"/>
            <a:ext cx="871092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le informazioni principali contenute nell’articolo e dagli un titolo. Poi cerca nell’archivio il grafico che visualizza l’argomento trattato e riportalo nella slide successiva.</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214200" y="180000"/>
            <a:ext cx="8773920" cy="6415687"/>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endParaRPr lang="it-IT" sz="1200" b="1" strike="noStrike" spc="-1" dirty="0" smtClean="0">
              <a:solidFill>
                <a:srgbClr val="000000"/>
              </a:solidFill>
              <a:latin typeface="Times New Roman"/>
              <a:ea typeface="DejaVu Sans"/>
            </a:endParaRPr>
          </a:p>
          <a:p>
            <a:pPr>
              <a:lnSpc>
                <a:spcPct val="100000"/>
              </a:lnSpc>
              <a:spcAft>
                <a:spcPts val="601"/>
              </a:spcAft>
            </a:pPr>
            <a:endParaRPr lang="it-IT" sz="1200" b="1" spc="-1" dirty="0" smtClean="0">
              <a:solidFill>
                <a:srgbClr val="000000"/>
              </a:solidFill>
              <a:latin typeface="Times New Roman"/>
              <a:ea typeface="DejaVu Sans"/>
            </a:endParaRPr>
          </a:p>
          <a:p>
            <a:pPr>
              <a:lnSpc>
                <a:spcPct val="100000"/>
              </a:lnSpc>
              <a:spcAft>
                <a:spcPts val="601"/>
              </a:spcAft>
            </a:pPr>
            <a:endParaRPr lang="it-IT" sz="1200" b="1" strike="noStrike" spc="-1" dirty="0" smtClean="0">
              <a:solidFill>
                <a:srgbClr val="000000"/>
              </a:solidFill>
              <a:latin typeface="Times New Roman"/>
              <a:ea typeface="DejaVu Sans"/>
            </a:endParaRPr>
          </a:p>
          <a:p>
            <a:pPr>
              <a:lnSpc>
                <a:spcPct val="100000"/>
              </a:lnSpc>
              <a:spcAft>
                <a:spcPts val="601"/>
              </a:spcAft>
            </a:pPr>
            <a:endParaRPr lang="it-IT" sz="1200" b="1" spc="-1" dirty="0" smtClean="0">
              <a:solidFill>
                <a:srgbClr val="000000"/>
              </a:solidFill>
              <a:latin typeface="Times New Roman"/>
              <a:ea typeface="DejaVu Sans"/>
            </a:endParaRPr>
          </a:p>
          <a:p>
            <a:pPr>
              <a:lnSpc>
                <a:spcPct val="100000"/>
              </a:lnSpc>
              <a:spcAft>
                <a:spcPts val="601"/>
              </a:spcAft>
            </a:pPr>
            <a:r>
              <a:rPr lang="it-IT" sz="1200" b="1" strike="noStrike" spc="-1" dirty="0" err="1" smtClean="0">
                <a:solidFill>
                  <a:srgbClr val="000000"/>
                </a:solidFill>
                <a:latin typeface="Times New Roman"/>
                <a:ea typeface="DejaVu Sans"/>
              </a:rPr>
              <a:t>EconomiaCircolare.com</a:t>
            </a:r>
            <a:r>
              <a:rPr lang="it-IT" sz="1200" b="1" strike="noStrike" spc="-1" dirty="0" smtClean="0">
                <a:solidFill>
                  <a:srgbClr val="000000"/>
                </a:solidFill>
                <a:latin typeface="Times New Roman"/>
                <a:ea typeface="DejaVu Sans"/>
              </a:rPr>
              <a:t>  </a:t>
            </a:r>
            <a:r>
              <a:rPr lang="it-IT" sz="1200" b="0" strike="noStrike" spc="-1" dirty="0">
                <a:solidFill>
                  <a:srgbClr val="000000"/>
                </a:solidFill>
                <a:latin typeface="Times New Roman"/>
                <a:ea typeface="DejaVu Sans"/>
              </a:rPr>
              <a:t>11/10/2021</a:t>
            </a: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Ci risiamo. Quello delle fogne in Italia è un problema annoso che non riusciamo a lasciarci alle spalle. L’Italia è soggetta a </a:t>
            </a:r>
            <a:r>
              <a:rPr lang="it-IT" sz="1400" b="1" strike="noStrike" spc="-1" dirty="0">
                <a:solidFill>
                  <a:srgbClr val="000000"/>
                </a:solidFill>
                <a:latin typeface="Franklin Gothic Book"/>
                <a:ea typeface="DejaVu Sans"/>
              </a:rPr>
              <a:t>quattro procedure di infrazione</a:t>
            </a:r>
            <a:r>
              <a:rPr lang="it-IT" sz="1400" b="0" strike="noStrike" spc="-1" dirty="0">
                <a:solidFill>
                  <a:srgbClr val="000000"/>
                </a:solidFill>
                <a:latin typeface="Franklin Gothic Book"/>
                <a:ea typeface="DejaVu Sans"/>
              </a:rPr>
              <a:t> per il trattamento delle acque reflue urbane, gli scarichi delle nostre fogne. Due di queste – ha ricordato qualche giorno fa Legambiente – già sfociate in condanne che costano al Paese </a:t>
            </a:r>
            <a:r>
              <a:rPr lang="it-IT" sz="1400" b="1" strike="noStrike" spc="-1" dirty="0">
                <a:solidFill>
                  <a:srgbClr val="000000"/>
                </a:solidFill>
                <a:latin typeface="Franklin Gothic Book"/>
                <a:ea typeface="DejaVu Sans"/>
              </a:rPr>
              <a:t>60 milioni di euro all’anno</a:t>
            </a:r>
            <a:r>
              <a:rPr lang="it-IT" sz="1400" b="0" strike="noStrike" spc="-1" dirty="0">
                <a:solidFill>
                  <a:srgbClr val="000000"/>
                </a:solidFill>
                <a:latin typeface="Franklin Gothic Book"/>
                <a:ea typeface="DejaVu Sans"/>
              </a:rPr>
              <a:t>. Una terza condanna, questa senza multa, si è aggiunta mercoledì scorso. Ma anche dove c’è, la gestione non è sempre adeguata: a parte il Nord Est, in tutto il resto del Paese aumentano, fa sapere un recente position </a:t>
            </a:r>
            <a:r>
              <a:rPr lang="it-IT" sz="1400" b="0" strike="noStrike" spc="-1" dirty="0" err="1">
                <a:solidFill>
                  <a:srgbClr val="000000"/>
                </a:solidFill>
                <a:latin typeface="Franklin Gothic Book"/>
                <a:ea typeface="DejaVu Sans"/>
              </a:rPr>
              <a:t>paper</a:t>
            </a:r>
            <a:r>
              <a:rPr lang="it-IT" sz="1400" b="0" strike="noStrike" spc="-1" dirty="0">
                <a:solidFill>
                  <a:srgbClr val="000000"/>
                </a:solidFill>
                <a:latin typeface="Franklin Gothic Book"/>
                <a:ea typeface="DejaVu Sans"/>
              </a:rPr>
              <a:t> di Laboratorio REF ricerche, i fanghi di depurazione scaricati in discarica. Per non parlare dell’illegalità.</a:t>
            </a:r>
            <a:endParaRPr lang="it-IT" sz="1400" b="0" strike="noStrike" spc="-1" dirty="0">
              <a:latin typeface="Arial"/>
            </a:endParaRPr>
          </a:p>
          <a:p>
            <a:pPr algn="just">
              <a:lnSpc>
                <a:spcPct val="100000"/>
              </a:lnSpc>
            </a:pPr>
            <a:r>
              <a:rPr lang="it-IT" sz="1800" b="1" strike="noStrike" spc="-1" dirty="0">
                <a:solidFill>
                  <a:srgbClr val="000000"/>
                </a:solidFill>
                <a:latin typeface="Franklin Gothic Book"/>
                <a:ea typeface="DejaVu Sans"/>
              </a:rPr>
              <a:t>Due milioni di italiani dimenticati</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Che la situazione delle fogne italiane non sia rosea ce lo ricordano prima di tutto i </a:t>
            </a:r>
            <a:r>
              <a:rPr lang="it-IT" sz="1400" b="1" strike="noStrike" spc="-1" dirty="0">
                <a:solidFill>
                  <a:srgbClr val="000000"/>
                </a:solidFill>
                <a:latin typeface="Franklin Gothic Book"/>
                <a:ea typeface="DejaVu Sans"/>
              </a:rPr>
              <a:t>due milioni di italiani</a:t>
            </a:r>
            <a:r>
              <a:rPr lang="it-IT" sz="1400" b="0" strike="noStrike" spc="-1" dirty="0">
                <a:solidFill>
                  <a:srgbClr val="000000"/>
                </a:solidFill>
                <a:latin typeface="Franklin Gothic Book"/>
                <a:ea typeface="DejaVu Sans"/>
              </a:rPr>
              <a:t> residenti in </a:t>
            </a:r>
            <a:r>
              <a:rPr lang="it-IT" sz="1400" b="1" strike="noStrike" spc="-1" dirty="0">
                <a:solidFill>
                  <a:srgbClr val="000000"/>
                </a:solidFill>
                <a:latin typeface="Franklin Gothic Book"/>
                <a:ea typeface="DejaVu Sans"/>
              </a:rPr>
              <a:t>379 Comuni</a:t>
            </a:r>
            <a:r>
              <a:rPr lang="it-IT" sz="1400" b="0" strike="noStrike" spc="-1" dirty="0">
                <a:solidFill>
                  <a:srgbClr val="000000"/>
                </a:solidFill>
                <a:latin typeface="Franklin Gothic Book"/>
                <a:ea typeface="DejaVu Sans"/>
              </a:rPr>
              <a:t> che </a:t>
            </a:r>
            <a:r>
              <a:rPr lang="it-IT" sz="1400" b="1" strike="noStrike" spc="-1" dirty="0">
                <a:solidFill>
                  <a:srgbClr val="000000"/>
                </a:solidFill>
                <a:latin typeface="Franklin Gothic Book"/>
                <a:ea typeface="DejaVu Sans"/>
              </a:rPr>
              <a:t>non hanno le fognature</a:t>
            </a:r>
            <a:r>
              <a:rPr lang="it-IT" sz="1400" b="0" strike="noStrike" spc="-1" dirty="0">
                <a:solidFill>
                  <a:srgbClr val="000000"/>
                </a:solidFill>
                <a:latin typeface="Franklin Gothic Book"/>
                <a:ea typeface="DejaVu Sans"/>
              </a:rPr>
              <a:t> </a:t>
            </a:r>
            <a:r>
              <a:rPr lang="it-IT" sz="1400" b="1" strike="noStrike" spc="-1" dirty="0">
                <a:solidFill>
                  <a:srgbClr val="000000"/>
                </a:solidFill>
                <a:latin typeface="Franklin Gothic Book"/>
                <a:ea typeface="DejaVu Sans"/>
              </a:rPr>
              <a:t>o il servizio pubblico di depurazione</a:t>
            </a:r>
            <a:r>
              <a:rPr lang="it-IT" sz="1400" b="0" strike="noStrike" spc="-1" dirty="0">
                <a:solidFill>
                  <a:srgbClr val="000000"/>
                </a:solidFill>
                <a:latin typeface="Franklin Gothic Book"/>
                <a:ea typeface="DejaVu Sans"/>
              </a:rPr>
              <a:t>. </a:t>
            </a:r>
            <a:endParaRPr lang="it-IT" sz="14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Oltre alle inadempienze, c’è anche lo </a:t>
            </a:r>
            <a:r>
              <a:rPr lang="it-IT" sz="1400" b="1" strike="noStrike" spc="-1" dirty="0">
                <a:solidFill>
                  <a:srgbClr val="000000"/>
                </a:solidFill>
                <a:latin typeface="Franklin Gothic Book"/>
                <a:ea typeface="DejaVu Sans"/>
              </a:rPr>
              <a:t>zampino della criminalità</a:t>
            </a:r>
            <a:r>
              <a:rPr lang="it-IT" sz="1400" b="0" strike="noStrike" spc="-1" dirty="0">
                <a:solidFill>
                  <a:srgbClr val="000000"/>
                </a:solidFill>
                <a:latin typeface="Franklin Gothic Book"/>
                <a:ea typeface="DejaVu Sans"/>
              </a:rPr>
              <a:t>. Nel dossier </a:t>
            </a:r>
            <a:r>
              <a:rPr lang="it-IT" sz="1400" b="0" i="1" strike="noStrike" spc="-1" dirty="0">
                <a:solidFill>
                  <a:srgbClr val="000000"/>
                </a:solidFill>
                <a:latin typeface="Franklin Gothic Book"/>
                <a:ea typeface="DejaVu Sans"/>
              </a:rPr>
              <a:t>Mare Monstrum 2021</a:t>
            </a:r>
            <a:r>
              <a:rPr lang="it-IT" sz="1400" b="0" strike="noStrike" spc="-1" dirty="0">
                <a:solidFill>
                  <a:srgbClr val="000000"/>
                </a:solidFill>
                <a:latin typeface="Franklin Gothic Book"/>
                <a:ea typeface="DejaVu Sans"/>
              </a:rPr>
              <a:t>, che alla </a:t>
            </a:r>
            <a:r>
              <a:rPr lang="it-IT" sz="1400" b="0" strike="noStrike" spc="-1" dirty="0" err="1">
                <a:solidFill>
                  <a:srgbClr val="000000"/>
                </a:solidFill>
                <a:latin typeface="Franklin Gothic Book"/>
                <a:ea typeface="DejaVu Sans"/>
              </a:rPr>
              <a:t>maladepurazione</a:t>
            </a:r>
            <a:r>
              <a:rPr lang="it-IT" sz="1400" b="0" strike="noStrike" spc="-1" dirty="0">
                <a:solidFill>
                  <a:srgbClr val="000000"/>
                </a:solidFill>
                <a:latin typeface="Franklin Gothic Book"/>
                <a:ea typeface="DejaVu Sans"/>
              </a:rPr>
              <a:t> dedica ampio spazio, l’associazione denuncia che “</a:t>
            </a:r>
            <a:r>
              <a:rPr lang="it-IT" sz="1400" b="1" strike="noStrike" spc="-1" dirty="0">
                <a:solidFill>
                  <a:srgbClr val="000000"/>
                </a:solidFill>
                <a:latin typeface="Franklin Gothic Book"/>
                <a:ea typeface="DejaVu Sans"/>
              </a:rPr>
              <a:t>depuratori inesistenti o mal funzionanti, scarichi fognari abusivi, </a:t>
            </a:r>
            <a:r>
              <a:rPr lang="it-IT" sz="1400" b="1" strike="noStrike" spc="-1" dirty="0" err="1">
                <a:solidFill>
                  <a:srgbClr val="000000"/>
                </a:solidFill>
                <a:latin typeface="Franklin Gothic Book"/>
                <a:ea typeface="DejaVu Sans"/>
              </a:rPr>
              <a:t>sversamenti</a:t>
            </a:r>
            <a:r>
              <a:rPr lang="it-IT" sz="1400" b="1" strike="noStrike" spc="-1" dirty="0">
                <a:solidFill>
                  <a:srgbClr val="000000"/>
                </a:solidFill>
                <a:latin typeface="Franklin Gothic Book"/>
                <a:ea typeface="DejaVu Sans"/>
              </a:rPr>
              <a:t> illegali di liquami e rifiuti hanno rappresentato i</a:t>
            </a:r>
            <a:r>
              <a:rPr lang="it-IT" sz="1400" b="0" strike="noStrike" spc="-1" dirty="0">
                <a:solidFill>
                  <a:srgbClr val="000000"/>
                </a:solidFill>
                <a:latin typeface="Franklin Gothic Book"/>
                <a:ea typeface="DejaVu Sans"/>
              </a:rPr>
              <a:t>l </a:t>
            </a:r>
            <a:r>
              <a:rPr lang="it-IT" sz="1400" b="1" strike="noStrike" spc="-1" dirty="0">
                <a:solidFill>
                  <a:srgbClr val="000000"/>
                </a:solidFill>
                <a:latin typeface="Franklin Gothic Book"/>
                <a:ea typeface="DejaVu Sans"/>
              </a:rPr>
              <a:t>31% dei reati contestati in Italia nel corso del 2020</a:t>
            </a:r>
            <a:r>
              <a:rPr lang="it-IT" sz="1400" b="0" strike="noStrike" spc="-1" dirty="0">
                <a:solidFill>
                  <a:srgbClr val="000000"/>
                </a:solidFill>
                <a:latin typeface="Franklin Gothic Book"/>
                <a:ea typeface="DejaVu Sans"/>
              </a:rPr>
              <a:t>”.</a:t>
            </a:r>
            <a:endParaRPr lang="it-IT" sz="1400" b="0" strike="noStrike" spc="-1" dirty="0">
              <a:latin typeface="Arial"/>
            </a:endParaRPr>
          </a:p>
          <a:p>
            <a:pPr algn="just">
              <a:lnSpc>
                <a:spcPct val="100000"/>
              </a:lnSpc>
            </a:pPr>
            <a:r>
              <a:rPr lang="it-IT" sz="1800" b="1" strike="noStrike" spc="-1" dirty="0">
                <a:solidFill>
                  <a:srgbClr val="000000"/>
                </a:solidFill>
                <a:latin typeface="Franklin Gothic Book"/>
                <a:ea typeface="DejaVu Sans"/>
              </a:rPr>
              <a:t>Fanghi di depurazione sempre più spesso in discarica</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Anche là dove le fogne ci sono, lo abbiamo accennato, purtroppo non sempre sono gestite a regola d’arte, preferendo la discarica al recupero per quello che resta dalla depurazione, i cosiddetti fanghi. Il recente position </a:t>
            </a:r>
            <a:r>
              <a:rPr lang="it-IT" sz="1400" b="0" strike="noStrike" spc="-1" dirty="0" err="1">
                <a:solidFill>
                  <a:srgbClr val="000000"/>
                </a:solidFill>
                <a:latin typeface="Franklin Gothic Book"/>
                <a:ea typeface="DejaVu Sans"/>
              </a:rPr>
              <a:t>paper</a:t>
            </a:r>
            <a:r>
              <a:rPr lang="it-IT" sz="1400" b="0" strike="noStrike" spc="-1" dirty="0">
                <a:solidFill>
                  <a:srgbClr val="000000"/>
                </a:solidFill>
                <a:latin typeface="Franklin Gothic Book"/>
                <a:ea typeface="DejaVu Sans"/>
              </a:rPr>
              <a:t> </a:t>
            </a:r>
            <a:r>
              <a:rPr lang="it-IT" sz="1400" b="0" i="1" strike="noStrike" spc="-1" dirty="0">
                <a:solidFill>
                  <a:srgbClr val="000000"/>
                </a:solidFill>
                <a:latin typeface="Franklin Gothic Book"/>
                <a:ea typeface="DejaVu Sans"/>
              </a:rPr>
              <a:t>Ridurre gli impatti ambientali del servizio idrico: luci e ombre</a:t>
            </a:r>
            <a:r>
              <a:rPr lang="it-IT" sz="1400" b="0" strike="noStrike" spc="-1" dirty="0">
                <a:solidFill>
                  <a:srgbClr val="000000"/>
                </a:solidFill>
                <a:latin typeface="Franklin Gothic Book"/>
                <a:ea typeface="DejaVu Sans"/>
              </a:rPr>
              <a:t> di Laboratorio REF Ricerche mette in luce che, relativamente alla gestione dei fanghi di depurazione –</a:t>
            </a:r>
            <a:r>
              <a:rPr lang="it-IT" sz="1400" b="1" strike="noStrike" spc="-1" dirty="0">
                <a:solidFill>
                  <a:srgbClr val="000000"/>
                </a:solidFill>
                <a:latin typeface="Franklin Gothic Book"/>
                <a:ea typeface="DejaVu Sans"/>
              </a:rPr>
              <a:t> </a:t>
            </a:r>
            <a:r>
              <a:rPr lang="it-IT" sz="1400" b="0" strike="noStrike" spc="-1" dirty="0">
                <a:solidFill>
                  <a:srgbClr val="000000"/>
                </a:solidFill>
                <a:latin typeface="Franklin Gothic Book"/>
                <a:ea typeface="DejaVu Sans"/>
              </a:rPr>
              <a:t>oltre 3,1 milioni di tonnellate ogni anno</a:t>
            </a:r>
            <a:r>
              <a:rPr lang="it-IT" sz="1400" b="1" strike="noStrike" spc="-1" dirty="0">
                <a:solidFill>
                  <a:srgbClr val="000000"/>
                </a:solidFill>
                <a:latin typeface="Franklin Gothic Book"/>
                <a:ea typeface="DejaVu Sans"/>
              </a:rPr>
              <a:t> – </a:t>
            </a:r>
            <a:r>
              <a:rPr lang="it-IT" sz="1400" b="0" strike="noStrike" spc="-1" dirty="0">
                <a:solidFill>
                  <a:srgbClr val="000000"/>
                </a:solidFill>
                <a:latin typeface="Franklin Gothic Book"/>
                <a:ea typeface="DejaVu Sans"/>
              </a:rPr>
              <a:t>si osserva una crescita del tasso di smaltimento in discarica. E quindi una </a:t>
            </a:r>
            <a:r>
              <a:rPr lang="it-IT" sz="1400" b="1" strike="noStrike" spc="-1" dirty="0">
                <a:solidFill>
                  <a:srgbClr val="000000"/>
                </a:solidFill>
                <a:latin typeface="Franklin Gothic Book"/>
                <a:ea typeface="DejaVu Sans"/>
              </a:rPr>
              <a:t>diminuzione delle attività di recupero che</a:t>
            </a:r>
            <a:r>
              <a:rPr lang="it-IT" sz="1400" b="0" strike="noStrike" spc="-1" dirty="0">
                <a:solidFill>
                  <a:srgbClr val="000000"/>
                </a:solidFill>
                <a:latin typeface="Franklin Gothic Book"/>
                <a:ea typeface="DejaVu Sans"/>
              </a:rPr>
              <a:t>, lo ricordiamo, non solo rispettano la gerarchia europea dei rifiuti ma </a:t>
            </a:r>
            <a:r>
              <a:rPr lang="it-IT" sz="1400" b="1" strike="noStrike" spc="-1" dirty="0">
                <a:solidFill>
                  <a:srgbClr val="000000"/>
                </a:solidFill>
                <a:latin typeface="Franklin Gothic Book"/>
                <a:ea typeface="DejaVu Sans"/>
              </a:rPr>
              <a:t>permettono di produrre energia</a:t>
            </a:r>
            <a:r>
              <a:rPr lang="it-IT" sz="1400" b="0" strike="noStrike" spc="-1" dirty="0">
                <a:solidFill>
                  <a:srgbClr val="000000"/>
                </a:solidFill>
                <a:latin typeface="Franklin Gothic Book"/>
                <a:ea typeface="DejaVu Sans"/>
              </a:rPr>
              <a:t> (biogas dalla digestione dei fanghi), </a:t>
            </a:r>
            <a:r>
              <a:rPr lang="it-IT" sz="1400" b="1" strike="noStrike" spc="-1" dirty="0">
                <a:solidFill>
                  <a:srgbClr val="000000"/>
                </a:solidFill>
                <a:latin typeface="Franklin Gothic Book"/>
                <a:ea typeface="DejaVu Sans"/>
              </a:rPr>
              <a:t>e materia</a:t>
            </a:r>
            <a:r>
              <a:rPr lang="it-IT" sz="1400" b="0" strike="noStrike" spc="-1" dirty="0">
                <a:solidFill>
                  <a:srgbClr val="000000"/>
                </a:solidFill>
                <a:latin typeface="Franklin Gothic Book"/>
                <a:ea typeface="DejaVu Sans"/>
              </a:rPr>
              <a:t> (azoto e fosforo</a:t>
            </a:r>
            <a:r>
              <a:rPr lang="it-IT" sz="1400" b="0" strike="noStrike" spc="-1" dirty="0" smtClean="0">
                <a:solidFill>
                  <a:srgbClr val="000000"/>
                </a:solidFill>
                <a:latin typeface="Franklin Gothic Book"/>
                <a:ea typeface="DejaVu Sans"/>
              </a:rPr>
              <a:t>).</a:t>
            </a: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360000" y="540000"/>
            <a:ext cx="8454240" cy="89424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Dai un titolo all’articolo che ne sintetizzi il paragrafo iniziale. Poi cerca nell’archivio le slide  della cartina e dei grafici che si possono collegare all’articolo e riportali nelle slide successive. Analizza cartina e grafici rispondendo alle relative domande. </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255" name="CustomShape 2"/>
          <p:cNvSpPr/>
          <p:nvPr/>
        </p:nvSpPr>
        <p:spPr>
          <a:xfrm>
            <a:off x="357120" y="2857320"/>
            <a:ext cx="8445240" cy="155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ctr">
              <a:lnSpc>
                <a:spcPct val="100000"/>
              </a:lnSpc>
              <a:spcBef>
                <a:spcPts val="1239"/>
              </a:spcBef>
              <a:tabLst>
                <a:tab pos="0" algn="l"/>
              </a:tabLst>
            </a:pPr>
            <a:r>
              <a:rPr lang="it-IT" sz="5100" b="1" strike="noStrike" spc="-1">
                <a:solidFill>
                  <a:srgbClr val="44342A"/>
                </a:solidFill>
                <a:latin typeface="Times New Roman"/>
                <a:ea typeface="DejaVu Sans"/>
              </a:rPr>
              <a:t>   </a:t>
            </a:r>
            <a:r>
              <a:rPr lang="it-IT" sz="6200" b="1" strike="noStrike" spc="-1">
                <a:solidFill>
                  <a:srgbClr val="7C4B3A"/>
                </a:solidFill>
                <a:latin typeface="Times New Roman"/>
                <a:ea typeface="DejaVu Sans"/>
              </a:rPr>
              <a:t>LO SBARRAMENTO DEI FIUMI</a:t>
            </a:r>
            <a:endParaRPr lang="it-IT" sz="6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3"/>
          <p:cNvSpPr/>
          <p:nvPr/>
        </p:nvSpPr>
        <p:spPr>
          <a:xfrm>
            <a:off x="5221800" y="180000"/>
            <a:ext cx="3773160" cy="77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In quali regioni i comuni privi di servizio pubblico di depurazione sono diffusi su tutto il territorio?</a:t>
            </a:r>
            <a:endParaRPr lang="it-IT" sz="1500" b="0" strike="noStrike" spc="-1">
              <a:latin typeface="Arial"/>
            </a:endParaRPr>
          </a:p>
        </p:txBody>
      </p:sp>
      <p:sp>
        <p:nvSpPr>
          <p:cNvPr id="413" name="CustomShape 4"/>
          <p:cNvSpPr/>
          <p:nvPr/>
        </p:nvSpPr>
        <p:spPr>
          <a:xfrm>
            <a:off x="5220000" y="1083960"/>
            <a:ext cx="3774960" cy="71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3"/>
          <p:cNvSpPr/>
          <p:nvPr/>
        </p:nvSpPr>
        <p:spPr>
          <a:xfrm>
            <a:off x="180000" y="4860000"/>
            <a:ext cx="8814960" cy="54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Confrontando i due grafici, quale differenza emerge fra l’Italia e l’Europa riguardo al riutilizzo dei fanghi di depurazione? </a:t>
            </a:r>
            <a:endParaRPr lang="it-IT" sz="1500" b="0" strike="noStrike" spc="-1">
              <a:latin typeface="Arial"/>
            </a:endParaRPr>
          </a:p>
        </p:txBody>
      </p:sp>
      <p:sp>
        <p:nvSpPr>
          <p:cNvPr id="419" name="CustomShape 4"/>
          <p:cNvSpPr/>
          <p:nvPr/>
        </p:nvSpPr>
        <p:spPr>
          <a:xfrm>
            <a:off x="180000" y="5583960"/>
            <a:ext cx="8634960" cy="71100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smtClean="0">
                <a:solidFill>
                  <a:srgbClr val="00B0F0"/>
                </a:solidFill>
                <a:latin typeface="Times New Roman"/>
                <a:ea typeface="DejaVu Sans"/>
              </a:rPr>
              <a:t> </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142920" y="266760"/>
            <a:ext cx="8773920" cy="3876531"/>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Catanzaro, Vibo e Cosenza. Mare inquinato: sequestrati 5 depuratori, denunciate 13 persone</a:t>
            </a:r>
            <a:endParaRPr lang="it-IT" sz="2800" b="0" strike="noStrike" spc="-1" dirty="0">
              <a:latin typeface="Arial"/>
            </a:endParaRPr>
          </a:p>
          <a:p>
            <a:pPr>
              <a:lnSpc>
                <a:spcPct val="100000"/>
              </a:lnSpc>
              <a:spcAft>
                <a:spcPts val="601"/>
              </a:spcAft>
            </a:pPr>
            <a:r>
              <a:rPr lang="it-IT" sz="1200" b="0" strike="noStrike" spc="-1" dirty="0">
                <a:solidFill>
                  <a:srgbClr val="000000"/>
                </a:solidFill>
                <a:latin typeface="Franklin Gothic Book"/>
                <a:ea typeface="DejaVu Sans"/>
              </a:rPr>
              <a:t> </a:t>
            </a:r>
            <a:r>
              <a:rPr lang="it-IT" sz="1200" b="1" strike="noStrike" spc="-1" dirty="0" err="1">
                <a:solidFill>
                  <a:srgbClr val="000000"/>
                </a:solidFill>
                <a:latin typeface="Franklin Gothic Book"/>
                <a:ea typeface="DejaVu Sans"/>
              </a:rPr>
              <a:t>Iacchite</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24/03/2022</a:t>
            </a:r>
            <a:endParaRPr lang="it-IT" sz="1200" b="0" strike="noStrike" spc="-1" dirty="0">
              <a:latin typeface="Arial"/>
            </a:endParaRPr>
          </a:p>
          <a:p>
            <a:pPr algn="just">
              <a:lnSpc>
                <a:spcPct val="100000"/>
              </a:lnSpc>
              <a:spcAft>
                <a:spcPts val="601"/>
              </a:spcAft>
            </a:pPr>
            <a:r>
              <a:rPr lang="it-IT" sz="1400" b="0" strike="noStrike" spc="-1" dirty="0">
                <a:solidFill>
                  <a:srgbClr val="000000"/>
                </a:solidFill>
                <a:latin typeface="Franklin Gothic Book"/>
                <a:ea typeface="DejaVu Sans"/>
              </a:rPr>
              <a:t>Catanzaro – L’hanno chiamata operazione “</a:t>
            </a:r>
            <a:r>
              <a:rPr lang="it-IT" sz="1400" b="0" i="1" strike="noStrike" spc="-1" dirty="0" err="1">
                <a:solidFill>
                  <a:srgbClr val="000000"/>
                </a:solidFill>
                <a:latin typeface="Franklin Gothic Book"/>
                <a:ea typeface="DejaVu Sans"/>
              </a:rPr>
              <a:t>Deep</a:t>
            </a:r>
            <a:r>
              <a:rPr lang="it-IT" sz="1400" b="0" strike="noStrike" spc="-1" dirty="0">
                <a:solidFill>
                  <a:srgbClr val="000000"/>
                </a:solidFill>
                <a:latin typeface="Franklin Gothic Book"/>
                <a:ea typeface="DejaVu Sans"/>
              </a:rPr>
              <a:t>”, l’intervento complesso coordinato in materia ambientale dei carabinieri che ha portato a 13 persone denunciate, 5 siti tra impianti di depurazione, vasche di contenimento fanghi e attività produttive inquinanti sequestrati. In ben 22 siti sono state riscontrati illeciti e sanzioni amministrative per un totale complessivo superiore a 500.000 euro.</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Nel dettaglio, in provincia di Vibo Valentia, sono stati sequestrati due siti di depurazione, in quanto in un caso si è riscontrata la </a:t>
            </a:r>
            <a:r>
              <a:rPr lang="it-IT" sz="1400" strike="noStrike" spc="-1" dirty="0">
                <a:solidFill>
                  <a:srgbClr val="000000"/>
                </a:solidFill>
                <a:latin typeface="Franklin Gothic Book"/>
                <a:ea typeface="DejaVu Sans"/>
              </a:rPr>
              <a:t>presenza di </a:t>
            </a:r>
            <a:r>
              <a:rPr lang="it-IT" sz="1400" i="1" strike="noStrike" spc="-1" dirty="0">
                <a:solidFill>
                  <a:srgbClr val="000000"/>
                </a:solidFill>
                <a:latin typeface="Franklin Gothic Book"/>
                <a:ea typeface="DejaVu Sans"/>
              </a:rPr>
              <a:t>bypass</a:t>
            </a:r>
            <a:r>
              <a:rPr lang="it-IT" sz="1400" strike="noStrike" spc="-1" dirty="0">
                <a:solidFill>
                  <a:srgbClr val="000000"/>
                </a:solidFill>
                <a:latin typeface="Franklin Gothic Book"/>
                <a:ea typeface="DejaVu Sans"/>
              </a:rPr>
              <a:t>, fanghi oltre la soglia limite, pompe di sollevamento non in funzione e l’autorizzazione allo scarico scaduta, mentre nell’altro si è accertato un ciclo di depurazione non conforme alla norma, vasche di decantazione non alimentate e quella dei fanghi è risultata collegata a quella di ossigenazione. In altri sei impianti sono state riscontrate, a vario titolo, ipotesi di violazione di carattere penale con particolare riferimento al mancato smaltimento dei fanghi, alla gestione non autorizzata di rifiuti, allo scarico di acque reflue non autorizzato, all’abbandono e smaltimento illecito di rifiuti. Violazioni di carattere amministrativo, consistenti in gran parte nello scarico di acque reflue non autorizzato, sono state riscontrate in altri tre impianti</a:t>
            </a:r>
            <a:r>
              <a:rPr lang="it-IT" sz="1400" b="0" strike="noStrike" spc="-1" dirty="0">
                <a:solidFill>
                  <a:srgbClr val="000000"/>
                </a:solidFill>
                <a:latin typeface="Franklin Gothic Book"/>
                <a:ea typeface="DejaVu Sans"/>
              </a:rPr>
              <a:t>.</a:t>
            </a:r>
            <a:r>
              <a:rPr lang="it-IT" sz="1400" b="1" strike="noStrike" spc="-1" dirty="0">
                <a:solidFill>
                  <a:srgbClr val="000000"/>
                </a:solidFill>
                <a:latin typeface="Franklin Gothic Book"/>
                <a:ea typeface="DejaVu Sans"/>
              </a:rPr>
              <a:t> </a:t>
            </a:r>
            <a:endParaRPr lang="it-IT" sz="1400" b="0" strike="noStrike" spc="-1" dirty="0">
              <a:latin typeface="Arial"/>
            </a:endParaRPr>
          </a:p>
        </p:txBody>
      </p:sp>
      <p:sp>
        <p:nvSpPr>
          <p:cNvPr id="421" name="CustomShape 2"/>
          <p:cNvSpPr/>
          <p:nvPr/>
        </p:nvSpPr>
        <p:spPr>
          <a:xfrm>
            <a:off x="180000" y="5220000"/>
            <a:ext cx="66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i reati che sono stati contestati ai gestori degli impianti di depurazione.</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142920" y="357120"/>
            <a:ext cx="8773920" cy="5346164"/>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L'inchiesta su </a:t>
            </a:r>
            <a:r>
              <a:rPr lang="it-IT" sz="2800" b="1" strike="noStrike" spc="-1" dirty="0" err="1">
                <a:solidFill>
                  <a:srgbClr val="000000"/>
                </a:solidFill>
                <a:latin typeface="Franklin Gothic Book"/>
                <a:ea typeface="DejaVu Sans"/>
              </a:rPr>
              <a:t>Girgenti</a:t>
            </a:r>
            <a:r>
              <a:rPr lang="it-IT" sz="2800" b="1" strike="noStrike" spc="-1" dirty="0">
                <a:solidFill>
                  <a:srgbClr val="000000"/>
                </a:solidFill>
                <a:latin typeface="Franklin Gothic Book"/>
                <a:ea typeface="DejaVu Sans"/>
              </a:rPr>
              <a:t> Acque, il procuratore: "Mancata o insufficiente depurazione e truffa sulle tariffe"</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Franklin Gothic Book"/>
                <a:ea typeface="DejaVu Sans"/>
              </a:rPr>
              <a:t>AgrigentoNotizie</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Times New Roman"/>
                <a:ea typeface="DejaVu Sans"/>
              </a:rPr>
              <a:t>23/05/2021</a:t>
            </a:r>
            <a:endParaRPr lang="it-IT" sz="1200" b="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"I reati ambientali sono aberranti, nella misura in cui colpiscono la salute dei cittadini. Il sistema della depurazione delle acque è un sistema particolarmente delicato, è un servizio pubblico che in determinate circostanze viene bypassato - ha spiegato, durante la conferenza stampa, il </a:t>
            </a:r>
            <a:r>
              <a:rPr lang="it-IT" sz="1400" strike="noStrike" spc="-1" dirty="0" err="1">
                <a:solidFill>
                  <a:srgbClr val="000000"/>
                </a:solidFill>
                <a:latin typeface="Franklin Gothic Book"/>
                <a:ea typeface="DejaVu Sans"/>
              </a:rPr>
              <a:t>il</a:t>
            </a:r>
            <a:r>
              <a:rPr lang="it-IT" sz="1400" strike="noStrike" spc="-1" dirty="0">
                <a:solidFill>
                  <a:srgbClr val="000000"/>
                </a:solidFill>
                <a:latin typeface="Franklin Gothic Book"/>
                <a:ea typeface="DejaVu Sans"/>
              </a:rPr>
              <a:t> tenente colonnello Pasquale Storace, comandante del gruppo carabinieri tutela ambientale di Napoli, - . Molto raramente ci si avventura in indagini sulla depurazione delle acque, se non ci fosse stato il reato di inquinamento ambientale, da poco esistente, gli scarichi idrici inquinanti provenienti dai depuratori sono delle contravvenzioni. Presi singolarmente ci troviamo quindi davanti a singole contravvenzioni, in questo caso, poiché la mala gestione riguardava non un singolo impianto ma tutti gli impianti esistenti e i carichi di inquinanti, è stato possibile arrivare a questo quadro sconcertante. Dietro c'è sempre il guadagno economico. Risparmiare i costi di depurazione è una consuetudine ed è fondata - ha spiegato il tenente colonnello </a:t>
            </a:r>
            <a:r>
              <a:rPr lang="it-IT" sz="1400" strike="noStrike" spc="-1" dirty="0" err="1">
                <a:solidFill>
                  <a:srgbClr val="000000"/>
                </a:solidFill>
                <a:latin typeface="Franklin Gothic Book"/>
                <a:ea typeface="DejaVu Sans"/>
              </a:rPr>
              <a:t>Spataro</a:t>
            </a:r>
            <a:r>
              <a:rPr lang="it-IT" sz="1400" strike="noStrike" spc="-1" dirty="0">
                <a:solidFill>
                  <a:srgbClr val="000000"/>
                </a:solidFill>
                <a:latin typeface="Franklin Gothic Book"/>
                <a:ea typeface="DejaVu Sans"/>
              </a:rPr>
              <a:t> - su 'meno depuro, meno produco fanghi, meno smaltisco i fanghi, meno costi di gestione e di energia elettrica nel funzionamento del depuratore'. Più depuro e più produco fanghi che sono un rifiuto. Una tonnellata di fango per smaltirla necessita di 120 euro. Immaginate un depuratore che è a servizio di collettività di un certo numero, quanto fango dovrebbe produrre. Un depuratore che funziona correttamente deve necessariamente sostenere costi di smaltimento. Due, dunque, le linee per risparmiare: o questi fanghi non vengono prodotti, evitando la depurazione. Oppure, se depuri e produci fanghi, lo smaltimento dei fanghi poi può seguire strade alternative: vengono buttati in mezzo ai campi come </a:t>
            </a:r>
            <a:r>
              <a:rPr lang="it-IT" sz="1400" strike="noStrike" spc="-1" dirty="0" err="1">
                <a:solidFill>
                  <a:srgbClr val="000000"/>
                </a:solidFill>
                <a:latin typeface="Franklin Gothic Book"/>
                <a:ea typeface="DejaVu Sans"/>
              </a:rPr>
              <a:t>compost</a:t>
            </a:r>
            <a:r>
              <a:rPr lang="it-IT" sz="1400" strike="noStrike" spc="-1" dirty="0">
                <a:solidFill>
                  <a:srgbClr val="000000"/>
                </a:solidFill>
                <a:latin typeface="Franklin Gothic Book"/>
                <a:ea typeface="DejaVu Sans"/>
              </a:rPr>
              <a:t> per l'agricoltura - ha spiegato, in generale e a livello nazionale, il tenente colonnello - nonostante siano carichi di inquinanti. In questo caso, la procedura è stata la più semplice: si ometteva totalmente la depurazione e ciò che confluiva nei corsi d'acqua era il refluo fognario tale e quale".  </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ustomShape 1"/>
          <p:cNvSpPr/>
          <p:nvPr/>
        </p:nvSpPr>
        <p:spPr>
          <a:xfrm>
            <a:off x="340200" y="2162880"/>
            <a:ext cx="8419680" cy="8913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500" b="0" strike="noStrike" spc="-1" dirty="0" smtClean="0">
                <a:solidFill>
                  <a:srgbClr val="00B0F0"/>
                </a:solidFill>
                <a:latin typeface="Times New Roman"/>
                <a:ea typeface="DejaVu Sans"/>
              </a:rPr>
              <a:t> </a:t>
            </a:r>
            <a:endParaRPr lang="it-IT" sz="1500" b="0" strike="noStrike" spc="-1" dirty="0">
              <a:latin typeface="Arial"/>
            </a:endParaRPr>
          </a:p>
          <a:p>
            <a:pPr algn="just">
              <a:lnSpc>
                <a:spcPct val="100000"/>
              </a:lnSpc>
            </a:pPr>
            <a:endParaRPr lang="it-IT" sz="1500" b="0" strike="noStrike" spc="-1" dirty="0">
              <a:latin typeface="Arial"/>
            </a:endParaRPr>
          </a:p>
          <a:p>
            <a:pPr algn="just">
              <a:lnSpc>
                <a:spcPct val="100000"/>
              </a:lnSpc>
            </a:pPr>
            <a:endParaRPr lang="it-IT" sz="1500" b="0" strike="noStrike" spc="-1" dirty="0">
              <a:latin typeface="Arial"/>
            </a:endParaRPr>
          </a:p>
          <a:p>
            <a:pPr algn="just">
              <a:lnSpc>
                <a:spcPct val="100000"/>
              </a:lnSpc>
            </a:pPr>
            <a:endParaRPr lang="it-IT" sz="1500" b="0" strike="noStrike" spc="-1" dirty="0">
              <a:latin typeface="Arial"/>
            </a:endParaRPr>
          </a:p>
          <a:p>
            <a:pPr algn="just">
              <a:lnSpc>
                <a:spcPct val="100000"/>
              </a:lnSpc>
            </a:pPr>
            <a:endParaRPr lang="it-IT" sz="1500" b="0" strike="noStrike" spc="-1" dirty="0">
              <a:latin typeface="Arial"/>
            </a:endParaRPr>
          </a:p>
        </p:txBody>
      </p:sp>
      <p:sp>
        <p:nvSpPr>
          <p:cNvPr id="424" name="CustomShape 2"/>
          <p:cNvSpPr/>
          <p:nvPr/>
        </p:nvSpPr>
        <p:spPr>
          <a:xfrm>
            <a:off x="430560" y="162000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Perché alle società che gestiscono i depuratori conviene non depurare le acque reflue?</a:t>
            </a:r>
            <a:endParaRPr lang="it-IT" sz="1500" b="0" strike="noStrike" spc="-1">
              <a:latin typeface="Arial"/>
            </a:endParaRPr>
          </a:p>
        </p:txBody>
      </p:sp>
      <p:sp>
        <p:nvSpPr>
          <p:cNvPr id="425" name="CustomShape 3"/>
          <p:cNvSpPr/>
          <p:nvPr/>
        </p:nvSpPr>
        <p:spPr>
          <a:xfrm>
            <a:off x="360000" y="3477240"/>
            <a:ext cx="856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2- </a:t>
            </a:r>
            <a:r>
              <a:rPr lang="it-IT" sz="1500" b="0" strike="noStrike" spc="-1">
                <a:solidFill>
                  <a:srgbClr val="000000"/>
                </a:solidFill>
                <a:latin typeface="Times New Roman"/>
                <a:ea typeface="DejaVu Sans"/>
              </a:rPr>
              <a:t>Qual è il modo illegale con cui vengono smaltiti i fanghi?</a:t>
            </a:r>
            <a:endParaRPr lang="it-IT" sz="1500" b="0" strike="noStrike" spc="-1">
              <a:latin typeface="Arial"/>
            </a:endParaRPr>
          </a:p>
        </p:txBody>
      </p:sp>
      <p:sp>
        <p:nvSpPr>
          <p:cNvPr id="426" name="CustomShape 4"/>
          <p:cNvSpPr/>
          <p:nvPr/>
        </p:nvSpPr>
        <p:spPr>
          <a:xfrm>
            <a:off x="394560" y="41439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spcAft>
                <a:spcPts val="601"/>
              </a:spcAft>
            </a:pPr>
            <a:endParaRPr lang="it-IT" sz="1500" b="0" strike="noStrike" spc="-1" dirty="0">
              <a:latin typeface="Arial"/>
            </a:endParaRPr>
          </a:p>
          <a:p>
            <a:pPr algn="just">
              <a:lnSpc>
                <a:spcPct val="100000"/>
              </a:lnSpc>
            </a:pPr>
            <a:r>
              <a:rPr lang="it-IT" sz="1400" b="0" strike="noStrike" spc="-1" dirty="0">
                <a:solidFill>
                  <a:srgbClr val="00B0F0"/>
                </a:solidFill>
                <a:latin typeface="Times New Roman"/>
                <a:ea typeface="DejaVu Sans"/>
              </a:rPr>
              <a:t> </a:t>
            </a:r>
            <a:endParaRPr lang="it-IT" sz="1400" b="0" strike="noStrike" spc="-1" dirty="0">
              <a:latin typeface="Arial"/>
            </a:endParaRPr>
          </a:p>
        </p:txBody>
      </p:sp>
      <p:sp>
        <p:nvSpPr>
          <p:cNvPr id="427" name="CustomShape 5"/>
          <p:cNvSpPr/>
          <p:nvPr/>
        </p:nvSpPr>
        <p:spPr>
          <a:xfrm>
            <a:off x="360000" y="36000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Rispondi alle seguenti domande dopo aver evidenziato nell’articolo le parti che contengono le risposte.</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142920" y="180000"/>
            <a:ext cx="8773920" cy="3076312"/>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endParaRPr lang="it-IT" sz="1200" b="1" strike="noStrike" spc="-1" dirty="0" smtClean="0">
              <a:solidFill>
                <a:srgbClr val="000000"/>
              </a:solidFill>
              <a:latin typeface="Times New Roman"/>
              <a:ea typeface="DejaVu Sans"/>
            </a:endParaRPr>
          </a:p>
          <a:p>
            <a:pPr>
              <a:lnSpc>
                <a:spcPct val="100000"/>
              </a:lnSpc>
              <a:spcAft>
                <a:spcPts val="601"/>
              </a:spcAft>
            </a:pPr>
            <a:endParaRPr lang="it-IT" sz="1200" b="1" spc="-1" dirty="0" smtClean="0">
              <a:solidFill>
                <a:srgbClr val="000000"/>
              </a:solidFill>
              <a:latin typeface="Times New Roman"/>
              <a:ea typeface="DejaVu Sans"/>
            </a:endParaRPr>
          </a:p>
          <a:p>
            <a:pPr>
              <a:lnSpc>
                <a:spcPct val="100000"/>
              </a:lnSpc>
              <a:spcAft>
                <a:spcPts val="601"/>
              </a:spcAft>
            </a:pPr>
            <a:endParaRPr lang="it-IT" sz="1200" b="1" strike="noStrike" spc="-1" dirty="0" smtClean="0">
              <a:solidFill>
                <a:srgbClr val="000000"/>
              </a:solidFill>
              <a:latin typeface="Times New Roman"/>
              <a:ea typeface="DejaVu Sans"/>
            </a:endParaRPr>
          </a:p>
          <a:p>
            <a:pPr>
              <a:lnSpc>
                <a:spcPct val="100000"/>
              </a:lnSpc>
              <a:spcAft>
                <a:spcPts val="601"/>
              </a:spcAft>
            </a:pPr>
            <a:r>
              <a:rPr lang="it-IT" sz="1200" b="1" strike="noStrike" spc="-1" dirty="0" err="1" smtClean="0">
                <a:solidFill>
                  <a:srgbClr val="000000"/>
                </a:solidFill>
                <a:latin typeface="Times New Roman"/>
                <a:ea typeface="DejaVu Sans"/>
              </a:rPr>
              <a:t>Bresciatoday</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Scarico di sostanze inquinanti non depurate in un corso d'acqua: di questo dovrà rispondere l'azienda agricola di </a:t>
            </a:r>
            <a:r>
              <a:rPr lang="it-IT" sz="1400" strike="noStrike" spc="-1" dirty="0" err="1">
                <a:solidFill>
                  <a:srgbClr val="000000"/>
                </a:solidFill>
                <a:latin typeface="Franklin Gothic Book"/>
                <a:ea typeface="DejaVu Sans"/>
              </a:rPr>
              <a:t>Cadignano</a:t>
            </a:r>
            <a:r>
              <a:rPr lang="it-IT" sz="1400" strike="noStrike" spc="-1" dirty="0">
                <a:solidFill>
                  <a:srgbClr val="000000"/>
                </a:solidFill>
                <a:latin typeface="Franklin Gothic Book"/>
                <a:ea typeface="DejaVu Sans"/>
              </a:rPr>
              <a:t> di </a:t>
            </a:r>
            <a:r>
              <a:rPr lang="it-IT" sz="1400" strike="noStrike" spc="-1" dirty="0" err="1">
                <a:solidFill>
                  <a:srgbClr val="000000"/>
                </a:solidFill>
                <a:latin typeface="Franklin Gothic Book"/>
                <a:ea typeface="DejaVu Sans"/>
              </a:rPr>
              <a:t>Verolanuova</a:t>
            </a:r>
            <a:r>
              <a:rPr lang="it-IT" sz="1400" strike="noStrike" spc="-1" dirty="0">
                <a:solidFill>
                  <a:srgbClr val="000000"/>
                </a:solidFill>
                <a:latin typeface="Franklin Gothic Book"/>
                <a:ea typeface="DejaVu Sans"/>
              </a:rPr>
              <a:t> intercettata dal Gruppo reati ambientali della Procura di Brescia a seguito delle segnalazioni delle </a:t>
            </a:r>
            <a:r>
              <a:rPr lang="it-IT" sz="1400" strike="noStrike" spc="-1" dirty="0" err="1">
                <a:solidFill>
                  <a:srgbClr val="000000"/>
                </a:solidFill>
                <a:latin typeface="Franklin Gothic Book"/>
                <a:ea typeface="DejaVu Sans"/>
              </a:rPr>
              <a:t>Sva</a:t>
            </a:r>
            <a:r>
              <a:rPr lang="it-IT" sz="1400" strike="noStrike" spc="-1" dirty="0">
                <a:solidFill>
                  <a:srgbClr val="000000"/>
                </a:solidFill>
                <a:latin typeface="Franklin Gothic Book"/>
                <a:ea typeface="DejaVu Sans"/>
              </a:rPr>
              <a:t>, le guardie del Servizio di vigilanza ambientale di Legambiente.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Lo scrive </a:t>
            </a:r>
            <a:r>
              <a:rPr lang="it-IT" sz="1400" i="1" strike="noStrike" spc="-1" dirty="0" err="1">
                <a:solidFill>
                  <a:srgbClr val="000000"/>
                </a:solidFill>
                <a:latin typeface="Franklin Gothic Book"/>
                <a:ea typeface="DejaVu Sans"/>
              </a:rPr>
              <a:t>Bresciaoggi</a:t>
            </a:r>
            <a:r>
              <a:rPr lang="it-IT" sz="1400" strike="noStrike" spc="-1" dirty="0">
                <a:solidFill>
                  <a:srgbClr val="000000"/>
                </a:solidFill>
                <a:latin typeface="Franklin Gothic Book"/>
                <a:ea typeface="DejaVu Sans"/>
              </a:rPr>
              <a:t>, che riferisce della presenza di una schiuma biancastra “densa e maleodorante” che da settimane avrebbe riempito il torrente </a:t>
            </a:r>
            <a:r>
              <a:rPr lang="it-IT" sz="1400" strike="noStrike" spc="-1" dirty="0" err="1">
                <a:solidFill>
                  <a:srgbClr val="000000"/>
                </a:solidFill>
                <a:latin typeface="Franklin Gothic Book"/>
                <a:ea typeface="DejaVu Sans"/>
              </a:rPr>
              <a:t>Strone</a:t>
            </a:r>
            <a:r>
              <a:rPr lang="it-IT" sz="1400" strike="noStrike" spc="-1" dirty="0">
                <a:solidFill>
                  <a:srgbClr val="000000"/>
                </a:solidFill>
                <a:latin typeface="Franklin Gothic Book"/>
                <a:ea typeface="DejaVu Sans"/>
              </a:rPr>
              <a:t>, il piccolo fiume - all'interno del parco omonimo - che scorre attraversando vari Comuni della Bassa.</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La schiuma sarebbe la conseguenza di uno scarico abusivo riconducibile a un'azienda di allevamento di suini, da cui sarebbero stati smaltiti reflui, liquami e altro ancora. Tutte sostanze inquinanti che dunque potrebbero aver “infettato” il corso d'acqua.</a:t>
            </a:r>
            <a:endParaRPr lang="it-IT" sz="1400" strike="noStrike" spc="-1" dirty="0">
              <a:latin typeface="Arial"/>
            </a:endParaRPr>
          </a:p>
        </p:txBody>
      </p:sp>
      <p:sp>
        <p:nvSpPr>
          <p:cNvPr id="429" name="CustomShape 2"/>
          <p:cNvSpPr/>
          <p:nvPr/>
        </p:nvSpPr>
        <p:spPr>
          <a:xfrm>
            <a:off x="360000" y="3780000"/>
            <a:ext cx="557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Evidenzia le informazioni principali dell’articolo e dagli un titolo.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428760" y="2500200"/>
            <a:ext cx="8445240" cy="1130040"/>
          </a:xfrm>
          <a:prstGeom prst="rect">
            <a:avLst/>
          </a:prstGeom>
          <a:gradFill rotWithShape="0">
            <a:gsLst>
              <a:gs pos="0">
                <a:srgbClr val="FFE7D6"/>
              </a:gs>
              <a:gs pos="100000">
                <a:srgbClr val="FFBD83"/>
              </a:gs>
            </a:gsLst>
            <a:lin ang="5400000"/>
          </a:gradFill>
          <a:ln>
            <a:solidFill>
              <a:srgbClr val="F0A22E"/>
            </a:solidFill>
            <a:round/>
          </a:ln>
          <a:effectLst>
            <a:outerShdw blurRad="76200" dist="50760" dir="5400000" rotWithShape="0">
              <a:srgbClr val="4E3B30">
                <a:alpha val="60000"/>
              </a:srgbClr>
            </a:outerShdw>
          </a:effectLst>
        </p:spPr>
        <p:style>
          <a:lnRef idx="1">
            <a:schemeClr val="accent1"/>
          </a:lnRef>
          <a:fillRef idx="2">
            <a:schemeClr val="accent1"/>
          </a:fillRef>
          <a:effectRef idx="1">
            <a:schemeClr val="accent1"/>
          </a:effectRef>
          <a:fontRef idx="minor"/>
        </p:style>
        <p:txBody>
          <a:bodyPr lIns="90000" tIns="45000" rIns="90000" bIns="45000">
            <a:normAutofit/>
          </a:bodyPr>
          <a:lstStyle/>
          <a:p>
            <a:pPr algn="ctr">
              <a:lnSpc>
                <a:spcPct val="100000"/>
              </a:lnSpc>
              <a:tabLst>
                <a:tab pos="0" algn="l"/>
              </a:tabLst>
            </a:pPr>
            <a:r>
              <a:rPr lang="it-IT" sz="4400" b="0" strike="noStrike" cap="all" spc="-1">
                <a:solidFill>
                  <a:srgbClr val="000000"/>
                </a:solidFill>
                <a:latin typeface="Times New Roman"/>
                <a:ea typeface="DejaVu Sans"/>
              </a:rPr>
              <a:t>LE ACQUE SOTTERRANEE</a:t>
            </a:r>
            <a:endParaRPr lang="it-IT" sz="4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CustomShape 1"/>
          <p:cNvSpPr/>
          <p:nvPr/>
        </p:nvSpPr>
        <p:spPr>
          <a:xfrm>
            <a:off x="571320" y="285840"/>
            <a:ext cx="7916760" cy="26470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Gli uomini per i loro bisogni non utilizzano solo le acque superficiali dei fiumi e dei laghi, ma anche le abbondanti riserve idriche che sono accumulate nel sottosuolo. È stato calcolato che in tutta la Terra sono presenti 8 milioni di km cubi di acque sotterranee, 38 volte la quantità di acqua che si trova nei laghi e nei fiumi. Questo immenso serbatoio sotterraneo, benché sfruttato dall’uomo, non si esaurisce perché viene continuamente alimentato dalle acque piovane. Infatti, quando piove, l’acqua filtra lentamente attraverso gli strati permeabili del terreno finché non trova uno strato di terreno impermeabile. Allora si raccoglie nello strato superiore impregnandolo come una spugna: si forma così una </a:t>
            </a:r>
            <a:r>
              <a:rPr lang="it-IT" sz="1400" b="1" strike="noStrike" spc="-1">
                <a:solidFill>
                  <a:srgbClr val="000000"/>
                </a:solidFill>
                <a:latin typeface="Franklin Gothic Book"/>
                <a:ea typeface="DejaVu Sans"/>
              </a:rPr>
              <a:t>falda acquifera </a:t>
            </a:r>
            <a:r>
              <a:rPr lang="it-IT" sz="1400" b="0" strike="noStrike" spc="-1">
                <a:solidFill>
                  <a:srgbClr val="000000"/>
                </a:solidFill>
                <a:latin typeface="Franklin Gothic Book"/>
                <a:ea typeface="DejaVu Sans"/>
              </a:rPr>
              <a:t>o </a:t>
            </a:r>
            <a:r>
              <a:rPr lang="it-IT" sz="1400" b="1" strike="noStrike" spc="-1">
                <a:solidFill>
                  <a:srgbClr val="000000"/>
                </a:solidFill>
                <a:latin typeface="Franklin Gothic Book"/>
                <a:ea typeface="DejaVu Sans"/>
              </a:rPr>
              <a:t>freatica</a:t>
            </a:r>
            <a:r>
              <a:rPr lang="it-IT" sz="1400" b="0" strike="noStrike" spc="-1">
                <a:solidFill>
                  <a:srgbClr val="000000"/>
                </a:solidFill>
                <a:latin typeface="Franklin Gothic Book"/>
                <a:ea typeface="DejaVu Sans"/>
              </a:rPr>
              <a:t>.</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La presenza di una falda freatica ha una grande importanza per la vita dell’uomo perché essa rappresenta una riserva d’acqua sia per l’agricoltura che per gli usi domestici e industriali. L’uomo può attingere acqua  dalla falda freatica attraverso i pozzi che funzionano come punti di richiamo delle acque sotterranee. </a:t>
            </a:r>
            <a:endParaRPr lang="it-IT" sz="1400" b="0" strike="noStrike" spc="-1">
              <a:latin typeface="Arial"/>
            </a:endParaRPr>
          </a:p>
        </p:txBody>
      </p:sp>
      <p:sp>
        <p:nvSpPr>
          <p:cNvPr id="432" name="CustomShape 2"/>
          <p:cNvSpPr/>
          <p:nvPr/>
        </p:nvSpPr>
        <p:spPr>
          <a:xfrm>
            <a:off x="540000" y="360288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le due slide che si collegano all’argomento trattato nel testo e inseriscile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CustomShape 1"/>
          <p:cNvSpPr/>
          <p:nvPr/>
        </p:nvSpPr>
        <p:spPr>
          <a:xfrm>
            <a:off x="360000" y="191160"/>
            <a:ext cx="8345160" cy="5388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2400" b="1" strike="noStrike" spc="-1">
                <a:solidFill>
                  <a:srgbClr val="000000"/>
                </a:solidFill>
                <a:latin typeface="Franklin Gothic Book"/>
                <a:ea typeface="DejaVu Sans"/>
              </a:rPr>
              <a:t>La potabilizzazione dell’acqua</a:t>
            </a:r>
            <a:endParaRPr lang="it-IT" sz="2400" b="0" strike="noStrike" spc="-1">
              <a:latin typeface="Arial"/>
            </a:endParaRPr>
          </a:p>
          <a:p>
            <a:pPr algn="just">
              <a:lnSpc>
                <a:spcPct val="100000"/>
              </a:lnSpc>
            </a:pPr>
            <a:r>
              <a:rPr lang="it-IT" sz="1400" b="0" strike="noStrike" spc="-1">
                <a:solidFill>
                  <a:srgbClr val="000000"/>
                </a:solidFill>
                <a:latin typeface="Franklin Gothic Book"/>
                <a:ea typeface="DejaVu Sans"/>
              </a:rPr>
              <a:t>Prima di arrivare ai nostri rubinetti l’acqua deve passare attraverso un processo di trattamenti che servono a:</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eliminare sostanze dannose alla salute umana;</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eliminare odori e sapori sgradevoli;</a:t>
            </a:r>
            <a:endParaRPr lang="it-IT" sz="1400" b="0" strike="noStrike" spc="-1">
              <a:latin typeface="Arial"/>
            </a:endParaRPr>
          </a:p>
          <a:p>
            <a:pPr marL="216000" indent="-203400">
              <a:lnSpc>
                <a:spcPct val="100000"/>
              </a:lnSpc>
              <a:buClr>
                <a:srgbClr val="000000"/>
              </a:buClr>
              <a:buFont typeface="Courier New"/>
              <a:buChar char="o"/>
            </a:pPr>
            <a:r>
              <a:rPr lang="it-IT" sz="1400" b="0" strike="noStrike" spc="-1">
                <a:solidFill>
                  <a:srgbClr val="000000"/>
                </a:solidFill>
                <a:latin typeface="Franklin Gothic Book"/>
                <a:ea typeface="DejaVu Sans"/>
              </a:rPr>
              <a:t> renderla limpida.</a:t>
            </a:r>
            <a:endParaRPr lang="it-IT" sz="1400" b="0" strike="noStrike" spc="-1">
              <a:latin typeface="Arial"/>
            </a:endParaRPr>
          </a:p>
          <a:p>
            <a:pPr>
              <a:lnSpc>
                <a:spcPct val="100000"/>
              </a:lnSpc>
            </a:pPr>
            <a:endParaRPr lang="it-IT" sz="1400" b="0" strike="noStrike" spc="-1">
              <a:latin typeface="Arial"/>
            </a:endParaRPr>
          </a:p>
          <a:p>
            <a:pPr>
              <a:lnSpc>
                <a:spcPct val="100000"/>
              </a:lnSpc>
            </a:pPr>
            <a:r>
              <a:rPr lang="it-IT" sz="1400" b="1" strike="noStrike" spc="-1">
                <a:solidFill>
                  <a:srgbClr val="000000"/>
                </a:solidFill>
                <a:latin typeface="Franklin Gothic Book"/>
                <a:ea typeface="DejaVu Sans"/>
              </a:rPr>
              <a:t>LE FASI DEL TRATTAMENTO</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captazione:</a:t>
            </a:r>
            <a:r>
              <a:rPr lang="it-IT" sz="1400" b="0" strike="noStrike" spc="-1">
                <a:solidFill>
                  <a:srgbClr val="000000"/>
                </a:solidFill>
                <a:latin typeface="Franklin Gothic Book"/>
                <a:ea typeface="DejaVu Sans"/>
              </a:rPr>
              <a:t> l’acqua è generalmente prelevata da una fonte idrica naturale attraverso pompe</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grigliatura:</a:t>
            </a:r>
            <a:r>
              <a:rPr lang="it-IT" sz="1400" b="0" strike="noStrike" spc="-1">
                <a:solidFill>
                  <a:srgbClr val="000000"/>
                </a:solidFill>
                <a:latin typeface="Franklin Gothic Book"/>
                <a:ea typeface="DejaVu Sans"/>
              </a:rPr>
              <a:t> l’acqua passa attraverso una prima griglia che filtra e blocca i grossi detriti solidi, poi attraverso filtri che trattengono i detriti più sottili</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sedimentazione e la coagulazione:</a:t>
            </a:r>
            <a:r>
              <a:rPr lang="it-IT" sz="1400" b="0" strike="noStrike" spc="-1">
                <a:solidFill>
                  <a:srgbClr val="000000"/>
                </a:solidFill>
                <a:latin typeface="Franklin Gothic Book"/>
                <a:ea typeface="DejaVu Sans"/>
              </a:rPr>
              <a:t> l’acqua arriva in una vasca di decantazione per consentire a tutte le particelle in sospensione di depositarsi sul fondo della vasca. Un reagente chimico aggiunto all’acqua provoca un’agglomerazione di queste particelle che, trascinate dal loro stesso peso, cadono sul fondo della vasca</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filtrazione:</a:t>
            </a:r>
            <a:r>
              <a:rPr lang="it-IT" sz="1400" b="0" strike="noStrike" spc="-1">
                <a:solidFill>
                  <a:srgbClr val="000000"/>
                </a:solidFill>
                <a:latin typeface="Franklin Gothic Book"/>
                <a:ea typeface="DejaVu Sans"/>
              </a:rPr>
              <a:t> l’acqua passa attraverso un materiale filtrante (sabbia, antracite o carbone attivo) che filtra i solidi ancora sospesi</a:t>
            </a:r>
            <a:endParaRPr lang="it-IT" sz="1400" b="0" strike="noStrike" spc="-1">
              <a:latin typeface="Arial"/>
            </a:endParaRPr>
          </a:p>
          <a:p>
            <a:pPr>
              <a:lnSpc>
                <a:spcPct val="100000"/>
              </a:lnSpc>
              <a:spcAft>
                <a:spcPts val="601"/>
              </a:spcAft>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La disinfezione:</a:t>
            </a:r>
            <a:r>
              <a:rPr lang="it-IT" sz="1400" b="0" strike="noStrike" spc="-1">
                <a:solidFill>
                  <a:srgbClr val="000000"/>
                </a:solidFill>
                <a:latin typeface="Franklin Gothic Book"/>
                <a:ea typeface="DejaVu Sans"/>
              </a:rPr>
              <a:t> l’acqua, ormai limpida, deve essere anche privata di batteri, virus e altri inquinanti biologici. E’ quindi sottoposta a disinfezione</a:t>
            </a:r>
            <a:endParaRPr lang="it-IT" sz="1400" b="0" strike="noStrike" spc="-1">
              <a:latin typeface="Arial"/>
            </a:endParaRPr>
          </a:p>
          <a:p>
            <a:pPr>
              <a:lnSpc>
                <a:spcPct val="100000"/>
              </a:lnSpc>
            </a:pP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Uscita dall’impianto di potabilizzazione:</a:t>
            </a:r>
            <a:r>
              <a:rPr lang="it-IT" sz="1400" b="0" strike="noStrike" spc="-1">
                <a:solidFill>
                  <a:srgbClr val="000000"/>
                </a:solidFill>
                <a:latin typeface="Franklin Gothic Book"/>
                <a:ea typeface="DejaVu Sans"/>
              </a:rPr>
              <a:t> l’acqua viene immessa nelle tubazioni sotterranee che la trasportano verso grandi serbatoi e quindi verso le nostre case.</a:t>
            </a:r>
            <a:endParaRPr lang="it-IT" sz="1400" b="0" strike="noStrike" spc="-1">
              <a:latin typeface="Arial"/>
            </a:endParaRPr>
          </a:p>
          <a:p>
            <a:pPr>
              <a:lnSpc>
                <a:spcPct val="100000"/>
              </a:lnSpc>
            </a:pPr>
            <a:endParaRPr lang="it-IT" sz="1400" b="0" strike="noStrike" spc="-1">
              <a:latin typeface="Arial"/>
            </a:endParaRPr>
          </a:p>
        </p:txBody>
      </p:sp>
      <p:sp>
        <p:nvSpPr>
          <p:cNvPr id="437" name="CustomShape 2"/>
          <p:cNvSpPr/>
          <p:nvPr/>
        </p:nvSpPr>
        <p:spPr>
          <a:xfrm>
            <a:off x="360000" y="5760000"/>
            <a:ext cx="809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che illustra l’argomento trattato nel testo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440"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1000" lnSpcReduction="10000"/>
          </a:bodyPr>
          <a:lstStyle/>
          <a:p>
            <a:pPr algn="ctr">
              <a:lnSpc>
                <a:spcPct val="100000"/>
              </a:lnSpc>
              <a:spcBef>
                <a:spcPts val="1020"/>
              </a:spcBef>
              <a:tabLst>
                <a:tab pos="0" algn="l"/>
              </a:tabLst>
            </a:pPr>
            <a:r>
              <a:rPr lang="it-IT" sz="5100" b="1" strike="noStrike" spc="-1">
                <a:solidFill>
                  <a:srgbClr val="7C4B3A"/>
                </a:solidFill>
                <a:latin typeface="Times New Roman"/>
                <a:ea typeface="DejaVu Sans"/>
              </a:rPr>
              <a:t>CONSUMI E PERDITE</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5500800" y="714240"/>
            <a:ext cx="3487680" cy="3968864"/>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Sin dalle prime civiltà agricole, gli uomini hanno cercato di sfruttare al meglio l’acqua dei fiumi costruendo dighe e canali che permettono di trasportare l’acqua in zone anche lontane.</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Le dighe, in terra battuta o in cemento armato, bloccando il corso del fiume, formano dei laghi artificiali. La grande quantità di acqua così raccolta e conservata viene poi trasportata, attraverso canali ed acquedotti, nei campi e nelle città per le necessità agricole, industriali e domestiche, oppure viene sfruttata per la produzione di energia elettrica. Questi laghi artificiali servono anche a regolare il flusso delle acque fluviali trattenendole, in parte, nei periodi di piena e immettendole di nuovo nel fiume nei periodi di magra.</a:t>
            </a:r>
            <a:endParaRPr lang="it-IT" sz="1400" strike="noStrike" spc="-1" dirty="0">
              <a:latin typeface="Arial"/>
            </a:endParaRPr>
          </a:p>
        </p:txBody>
      </p:sp>
      <p:pic>
        <p:nvPicPr>
          <p:cNvPr id="257" name="Picture 2" descr="C:\Users\utente\Pictures\2023-03-25\001.jpg"/>
          <p:cNvPicPr/>
          <p:nvPr/>
        </p:nvPicPr>
        <p:blipFill>
          <a:blip r:embed="rId2" cstate="print"/>
          <a:stretch/>
        </p:blipFill>
        <p:spPr>
          <a:xfrm>
            <a:off x="214200" y="500040"/>
            <a:ext cx="4866120" cy="435924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2_5"/>
          <p:cNvPicPr/>
          <p:nvPr/>
        </p:nvPicPr>
        <p:blipFill>
          <a:blip r:embed="rId2"/>
          <a:stretch/>
        </p:blipFill>
        <p:spPr>
          <a:xfrm>
            <a:off x="180000" y="180000"/>
            <a:ext cx="5576040" cy="3391876"/>
          </a:xfrm>
          <a:prstGeom prst="rect">
            <a:avLst/>
          </a:prstGeom>
          <a:ln w="9525">
            <a:solidFill>
              <a:srgbClr val="C00000"/>
            </a:solidFill>
            <a:miter/>
          </a:ln>
        </p:spPr>
      </p:pic>
      <p:pic>
        <p:nvPicPr>
          <p:cNvPr id="442" name="Picture 2_7" descr="L'Italia e l'acqua: tra sprechi, spese e risorse di qualità - Corriere  Nazionale"/>
          <p:cNvPicPr/>
          <p:nvPr/>
        </p:nvPicPr>
        <p:blipFill>
          <a:blip r:embed="rId3"/>
          <a:srcRect l="1865" t="36518" r="73989" b="27953"/>
          <a:stretch/>
        </p:blipFill>
        <p:spPr>
          <a:xfrm>
            <a:off x="5900400" y="249120"/>
            <a:ext cx="3095640" cy="3322756"/>
          </a:xfrm>
          <a:prstGeom prst="rect">
            <a:avLst/>
          </a:prstGeom>
          <a:ln w="0">
            <a:solidFill>
              <a:srgbClr val="C00000"/>
            </a:solidFill>
          </a:ln>
        </p:spPr>
      </p:pic>
      <p:sp>
        <p:nvSpPr>
          <p:cNvPr id="443" name="CustomShape 1"/>
          <p:cNvSpPr/>
          <p:nvPr/>
        </p:nvSpPr>
        <p:spPr>
          <a:xfrm>
            <a:off x="181800" y="450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Analizzando i dati dei due grafici, quali considerazioni si possono fare riguardo alla produzione e al consumo di acqua in Italia? </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
        <p:nvSpPr>
          <p:cNvPr id="444" name="CustomShape 2"/>
          <p:cNvSpPr/>
          <p:nvPr/>
        </p:nvSpPr>
        <p:spPr>
          <a:xfrm>
            <a:off x="360000" y="54057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47" name="CustomShape 2"/>
          <p:cNvSpPr/>
          <p:nvPr/>
        </p:nvSpPr>
        <p:spPr>
          <a:xfrm>
            <a:off x="360000" y="18288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un altro grafico da cui si possono ricavare altre informazioni sul consumo di acqua in Italia e inseriscilo in questa slide. Poi scrivi un tuo commento.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
        <p:nvSpPr>
          <p:cNvPr id="448" name="CustomShape 3"/>
          <p:cNvSpPr/>
          <p:nvPr/>
        </p:nvSpPr>
        <p:spPr>
          <a:xfrm>
            <a:off x="396360" y="5765760"/>
            <a:ext cx="8419680" cy="89028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0"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1" name="CustomShape 3"/>
          <p:cNvSpPr/>
          <p:nvPr/>
        </p:nvSpPr>
        <p:spPr>
          <a:xfrm>
            <a:off x="360000" y="72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le informazioni principali dei testi contenuti nelle slide che seguono e che trattano del problema degli sprechi di acqua in Italia, cerca nell’archivio i grafici da inserire accanto a ciascuno di essi.</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3"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55" name="CustomShape 3"/>
          <p:cNvSpPr/>
          <p:nvPr/>
        </p:nvSpPr>
        <p:spPr>
          <a:xfrm>
            <a:off x="1285852" y="5357826"/>
            <a:ext cx="7015680" cy="30276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A livello europeo, l’Italia è tra i Paesi con la maggiore percentuale di perdite idriche</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6572160" y="571320"/>
            <a:ext cx="2415960" cy="3322533"/>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Come possiamo vedere dalla mappa, le perdite non sono distribuite in modo omogeneo sul territorio. Se da una parte il nord della penisola ha valori piuttosto contenuti (molto bene la Valle </a:t>
            </a:r>
            <a:r>
              <a:rPr lang="it-IT" sz="1400" strike="noStrike" spc="-1" dirty="0" err="1">
                <a:solidFill>
                  <a:srgbClr val="000000"/>
                </a:solidFill>
                <a:latin typeface="Franklin Gothic Book"/>
                <a:ea typeface="DejaVu Sans"/>
              </a:rPr>
              <a:t>dAosta</a:t>
            </a:r>
            <a:r>
              <a:rPr lang="it-IT" sz="1400" strike="noStrike" spc="-1" dirty="0">
                <a:solidFill>
                  <a:srgbClr val="000000"/>
                </a:solidFill>
                <a:latin typeface="Franklin Gothic Book"/>
                <a:ea typeface="DejaVu Sans"/>
              </a:rPr>
              <a:t> con "solo" il 22% di perdite), lo stesso non si può dire del centro-sud e isole. In particolare Umbria, Abruzzo, Lazio, Sardegna e Sicilia si posizionano tra i primi posti in termini di perdite idriche con valori superiori al 50%.</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428760" y="642960"/>
            <a:ext cx="8059680" cy="2168371"/>
          </a:xfrm>
          <a:prstGeom prst="rect">
            <a:avLst/>
          </a:prstGeom>
          <a:solidFill>
            <a:schemeClr val="accent2">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it-IT" sz="1800" b="1" strike="noStrike" spc="-1" dirty="0">
                <a:solidFill>
                  <a:srgbClr val="000000"/>
                </a:solidFill>
                <a:latin typeface="Franklin Gothic Book"/>
                <a:ea typeface="DejaVu Sans"/>
              </a:rPr>
              <a:t>Tubature vecchie senza manutenzione</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Tutto questo gigantesco spreco è dovuto alle pessime condizioni delle tubature, specialmente nel tratto di rete finale, quello che porta il servizio ai consumatori. Sono gli acciacchi dell’età: fra il 60/70% della rete idrica ha più di 30 anni, il 25% supera i 50. Per questa ragione sempre più spesso qualche tubo si rompe, provocando improvvisi allagamenti e di conseguenza le strade cittadine vengono chiuse al traffico.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tasso nazionale di rinnovo è pari a 3,8 metri di condotte per ogni km di rete: significa che a questo ritmo occorrerebbero oltre 250 anni per sostituire l’intera rete. </a:t>
            </a:r>
            <a:r>
              <a:rPr lang="it-IT" sz="1400" strike="noStrike" spc="-1" dirty="0" err="1">
                <a:solidFill>
                  <a:srgbClr val="000000"/>
                </a:solidFill>
                <a:latin typeface="Franklin Gothic Book"/>
                <a:ea typeface="DejaVu Sans"/>
              </a:rPr>
              <a:t>Utilitalia</a:t>
            </a:r>
            <a:r>
              <a:rPr lang="it-IT" sz="1400" strike="noStrike" spc="-1" dirty="0">
                <a:solidFill>
                  <a:srgbClr val="000000"/>
                </a:solidFill>
                <a:latin typeface="Franklin Gothic Book"/>
                <a:ea typeface="DejaVu Sans"/>
              </a:rPr>
              <a:t> stima in 5 miliardi all’anno l’investimento per adeguare e mantenere la rete idrica nazionale.</a:t>
            </a:r>
            <a:endParaRPr lang="it-IT" sz="1400" strike="noStrike" spc="-1" dirty="0">
              <a:latin typeface="Arial"/>
            </a:endParaRPr>
          </a:p>
        </p:txBody>
      </p:sp>
      <p:sp>
        <p:nvSpPr>
          <p:cNvPr id="459"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2" name="CustomShape 2"/>
          <p:cNvSpPr/>
          <p:nvPr/>
        </p:nvSpPr>
        <p:spPr>
          <a:xfrm>
            <a:off x="155520" y="-2468520"/>
            <a:ext cx="18275040" cy="5140080"/>
          </a:xfrm>
          <a:prstGeom prst="rect">
            <a:avLst/>
          </a:prstGeom>
          <a:noFill/>
          <a:ln w="0">
            <a:noFill/>
          </a:ln>
        </p:spPr>
        <p:style>
          <a:lnRef idx="0">
            <a:scrgbClr r="0" g="0" b="0"/>
          </a:lnRef>
          <a:fillRef idx="0">
            <a:scrgbClr r="0" g="0" b="0"/>
          </a:fillRef>
          <a:effectRef idx="0">
            <a:scrgbClr r="0" g="0" b="0"/>
          </a:effectRef>
          <a:fontRef idx="minor"/>
        </p:style>
      </p:sp>
      <p:sp>
        <p:nvSpPr>
          <p:cNvPr id="464" name="CustomShape 3"/>
          <p:cNvSpPr/>
          <p:nvPr/>
        </p:nvSpPr>
        <p:spPr>
          <a:xfrm>
            <a:off x="714348" y="4429132"/>
            <a:ext cx="7773840" cy="13835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In Italia il prezzo dell’acqua al m cubo è tra i più bassi d’Europa. L’immagine mostra il prezzo al m cubo applicato nelle capitali di cinque paesi europei (i prezzi applicati nelle capitali sono in linea con il valore medio delle rispettive nazioni). Il prezzo al m cubo a Roma è quasi tre volte minore rispetto a quello adottato a Londra e Parigi, invece confrontato con Oslo e Berlino è  circa un quarto.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Il basso prezzo dell’acqua in Italia dipende dall’ AEEGSI (l’Autorità per l’Energia Elettrica, il Gas e il Sistema Idrico) che stabilisce per legge quale deve essere il livello massimo delle tariffe. </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6"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7"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69" name="CustomShape 4"/>
          <p:cNvSpPr/>
          <p:nvPr/>
        </p:nvSpPr>
        <p:spPr>
          <a:xfrm>
            <a:off x="470520" y="4860000"/>
            <a:ext cx="8345160" cy="13835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Si potrebbe pensare che i prezzi bassi adottati in Italia siano un vantaggio per il consumatore, ma non è così perché, per via di queste tariffe </a:t>
            </a:r>
            <a:r>
              <a:rPr lang="it-IT" sz="1400" strike="noStrike" spc="-1" dirty="0">
                <a:solidFill>
                  <a:srgbClr val="000000"/>
                </a:solidFill>
                <a:latin typeface="Franklin Gothic Book"/>
                <a:ea typeface="DejaVu Sans"/>
              </a:rPr>
              <a:t>troppo basse, il livello degli investimenti italiani è tra i più bassi d’Europa.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Poiché, secondo la normativa europea, i costi di investimento devono essere coperti integralmente dalla tariffa, se le tariffe idriche sono troppo basse non è possibile conseguire livelli di investimento simili agli altri paesi europei. </a:t>
            </a:r>
            <a:endParaRPr lang="it-IT" sz="1400" strike="noStrike" spc="-1" dirty="0">
              <a:latin typeface="Arial"/>
            </a:endParaRPr>
          </a:p>
          <a:p>
            <a:pPr algn="just">
              <a:lnSpc>
                <a:spcPct val="100000"/>
              </a:lnSpc>
            </a:pP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71" name="CustomShape 2"/>
          <p:cNvSpPr/>
          <p:nvPr/>
        </p:nvSpPr>
        <p:spPr>
          <a:xfrm>
            <a:off x="155520" y="-4365720"/>
            <a:ext cx="12112200" cy="9083520"/>
          </a:xfrm>
          <a:prstGeom prst="rect">
            <a:avLst/>
          </a:prstGeom>
          <a:noFill/>
          <a:ln w="0">
            <a:noFill/>
          </a:ln>
        </p:spPr>
        <p:style>
          <a:lnRef idx="0">
            <a:scrgbClr r="0" g="0" b="0"/>
          </a:lnRef>
          <a:fillRef idx="0">
            <a:scrgbClr r="0" g="0" b="0"/>
          </a:fillRef>
          <a:effectRef idx="0">
            <a:scrgbClr r="0" g="0" b="0"/>
          </a:effectRef>
          <a:fontRef idx="minor"/>
        </p:style>
      </p:sp>
      <p:sp>
        <p:nvSpPr>
          <p:cNvPr id="473" name="CustomShape 3"/>
          <p:cNvSpPr/>
          <p:nvPr/>
        </p:nvSpPr>
        <p:spPr>
          <a:xfrm>
            <a:off x="396000" y="4439160"/>
            <a:ext cx="8059680" cy="2245315"/>
          </a:xfrm>
          <a:prstGeom prst="rect">
            <a:avLst/>
          </a:prstGeom>
          <a:solidFill>
            <a:schemeClr val="accent2">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smtClean="0">
                <a:solidFill>
                  <a:srgbClr val="000000"/>
                </a:solidFill>
                <a:latin typeface="Franklin Gothic Book"/>
                <a:ea typeface="DejaVu Sans"/>
              </a:rPr>
              <a:t>Di tutta l’acqua potabile immessa nei 500 mila km di rete di distribuzione italiana, il 41,4% viene buttato. In un solo anno si sprecano 3,45 miliardi di metri cubi d’acqua. Stimando un consumo medio per abitante di 80 </a:t>
            </a:r>
            <a:r>
              <a:rPr lang="it-IT" sz="1400" strike="noStrike" spc="-1" dirty="0" err="1" smtClean="0">
                <a:solidFill>
                  <a:srgbClr val="000000"/>
                </a:solidFill>
                <a:latin typeface="Franklin Gothic Book"/>
                <a:ea typeface="DejaVu Sans"/>
              </a:rPr>
              <a:t>mcubi</a:t>
            </a:r>
            <a:r>
              <a:rPr lang="it-IT" sz="1400" strike="noStrike" spc="-1" dirty="0" smtClean="0">
                <a:solidFill>
                  <a:srgbClr val="000000"/>
                </a:solidFill>
                <a:latin typeface="Franklin Gothic Book"/>
                <a:ea typeface="DejaVu Sans"/>
              </a:rPr>
              <a:t> annui, si parla di un volume capace di soddisfare le esigenze idriche per un anno di 40 milioni di persone.</a:t>
            </a:r>
            <a:endParaRPr lang="it-IT" sz="1400" strike="noStrike" spc="-1" dirty="0" smtClean="0">
              <a:latin typeface="Arial"/>
            </a:endParaRPr>
          </a:p>
          <a:p>
            <a:pPr algn="just">
              <a:lnSpc>
                <a:spcPct val="100000"/>
              </a:lnSpc>
            </a:pPr>
            <a:r>
              <a:rPr lang="it-IT" sz="1400" strike="noStrike" spc="-1" dirty="0" smtClean="0">
                <a:solidFill>
                  <a:srgbClr val="000000"/>
                </a:solidFill>
                <a:latin typeface="Franklin Gothic Book"/>
                <a:ea typeface="DejaVu Sans"/>
              </a:rPr>
              <a:t>I primi a pagarne le conseguenze sono il 10% delle famiglie che lamentano abituali irregolarità nell’erogazione idrica: circa 2,6 milioni di famiglie; ma il danno economico di 4 miliardi di euro lo paghiamo tutti, perché si tratta di acqua potabile che ha già subito un costoso processo di depurazione. Riducendo la dispersione idrica, quindi, non si ridurrebbe solo il prelievo di acqua ma anche i costi di potabilizzazione in quanto diminuirebbe la quantità di acqua da sottoporre al trattamento, portando un risparmio economico al consumatore. </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 name="Table 1"/>
          <p:cNvGraphicFramePr/>
          <p:nvPr/>
        </p:nvGraphicFramePr>
        <p:xfrm>
          <a:off x="327240" y="1692720"/>
          <a:ext cx="8459640" cy="4319640"/>
        </p:xfrm>
        <a:graphic>
          <a:graphicData uri="http://schemas.openxmlformats.org/drawingml/2006/table">
            <a:tbl>
              <a:tblPr/>
              <a:tblGrid>
                <a:gridCol w="4228920"/>
                <a:gridCol w="4230720"/>
              </a:tblGrid>
              <a:tr h="719640">
                <a:tc gridSpan="2">
                  <a:txBody>
                    <a:bodyPr/>
                    <a:lstStyle/>
                    <a:p>
                      <a:pPr algn="ctr">
                        <a:lnSpc>
                          <a:spcPct val="100000"/>
                        </a:lnSpc>
                      </a:pPr>
                      <a:r>
                        <a:rPr lang="it-IT" sz="2200" b="1" strike="noStrike" spc="-1" dirty="0">
                          <a:latin typeface="Arial"/>
                        </a:rPr>
                        <a:t>LE PERDITE </a:t>
                      </a:r>
                      <a:r>
                        <a:rPr lang="it-IT" sz="2200" b="1" strike="noStrike" spc="-1" dirty="0" err="1">
                          <a:latin typeface="Arial"/>
                        </a:rPr>
                        <a:t>DI</a:t>
                      </a:r>
                      <a:r>
                        <a:rPr lang="it-IT" sz="2200" b="1" strike="noStrike" spc="-1" dirty="0">
                          <a:latin typeface="Arial"/>
                        </a:rPr>
                        <a:t> ACQUA POTABILE IN ITALIA</a:t>
                      </a:r>
                      <a:endParaRPr lang="it-IT" sz="22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400" b="0" strike="noStrike" spc="-1" dirty="0">
                          <a:latin typeface="Arial"/>
                        </a:rPr>
                        <a:t>POSIZIONE DELL’ITALIA IN EUROPA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a:solidFill>
                            <a:srgbClr val="000000"/>
                          </a:solidFill>
                          <a:latin typeface="Franklin Gothic Book"/>
                          <a:ea typeface="DejaVu Sans"/>
                        </a:rPr>
                        <a:t>A livello europeo, l’Italia è tra i Paesi con la maggiore percentuale di perdite idriche</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DISTRIBUZIONE DELLE PERDITE NELLA PENISOLA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CAUSA STRUTTURALE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400" b="0" strike="noStrike" spc="-1" dirty="0">
                          <a:latin typeface="Arial"/>
                        </a:rPr>
                        <a:t>CAUSE ECONOMICHE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21440">
                <a:tc>
                  <a:txBody>
                    <a:bodyPr/>
                    <a:lstStyle/>
                    <a:p>
                      <a:pPr algn="ctr">
                        <a:lnSpc>
                          <a:spcPct val="100000"/>
                        </a:lnSpc>
                      </a:pPr>
                      <a:r>
                        <a:rPr lang="it-IT" sz="1400" b="0" strike="noStrike" spc="-1" dirty="0">
                          <a:latin typeface="Arial"/>
                        </a:rPr>
                        <a:t>CONSEGUENZE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
        <p:nvSpPr>
          <p:cNvPr id="475" name="CustomShape 2"/>
          <p:cNvSpPr/>
          <p:nvPr/>
        </p:nvSpPr>
        <p:spPr>
          <a:xfrm>
            <a:off x="362160" y="543240"/>
            <a:ext cx="84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Riassumi, completando la tabella, le informazioni relative alle perdite di acqua potabile in Italia. </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2" descr="https://www.tirrenopower.com/wp-content/uploads/2020/05/bacino_clip_2-2.gif"/>
          <p:cNvPicPr/>
          <p:nvPr/>
        </p:nvPicPr>
        <p:blipFill>
          <a:blip r:embed="rId2"/>
          <a:stretch/>
        </p:blipFill>
        <p:spPr>
          <a:xfrm>
            <a:off x="642960" y="2500200"/>
            <a:ext cx="7628760" cy="3825720"/>
          </a:xfrm>
          <a:prstGeom prst="rect">
            <a:avLst/>
          </a:prstGeom>
          <a:ln w="0">
            <a:solidFill>
              <a:srgbClr val="C00000"/>
            </a:solidFill>
          </a:ln>
        </p:spPr>
      </p:pic>
      <p:sp>
        <p:nvSpPr>
          <p:cNvPr id="259" name="CustomShape 1"/>
          <p:cNvSpPr/>
          <p:nvPr/>
        </p:nvSpPr>
        <p:spPr>
          <a:xfrm>
            <a:off x="1357200" y="214200"/>
            <a:ext cx="6202080" cy="1737484"/>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pPr>
            <a:r>
              <a:rPr lang="it-IT" sz="1800" b="1" strike="noStrike" spc="-1" dirty="0">
                <a:solidFill>
                  <a:srgbClr val="000000"/>
                </a:solidFill>
                <a:latin typeface="Franklin Gothic Book"/>
                <a:ea typeface="DejaVu Sans"/>
              </a:rPr>
              <a:t>Le centrali idroelettriche con invaso</a:t>
            </a:r>
            <a:endParaRPr lang="it-IT" sz="18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centrali con invaso utilizzano l’energia potenziale di notevoli masse d’acqua poste ad altezza maggiore rispetto a quella di presa (si parla cioè di “invaso” naturale o </a:t>
            </a:r>
            <a:r>
              <a:rPr lang="it-IT" sz="1400" strike="noStrike" spc="-1" dirty="0">
                <a:solidFill>
                  <a:srgbClr val="000000"/>
                </a:solidFill>
                <a:latin typeface="Franklin Gothic Book"/>
                <a:ea typeface="DejaVu Sans"/>
              </a:rPr>
              <a:t>artificiale, creato tramite dighe). L’energia potenziale dell’acqua viene trasformata in energia cinetica facendo confluire </a:t>
            </a:r>
            <a:r>
              <a:rPr lang="it-IT" sz="1400" b="0" strike="noStrike" spc="-1" dirty="0">
                <a:solidFill>
                  <a:srgbClr val="000000"/>
                </a:solidFill>
                <a:latin typeface="Franklin Gothic Book"/>
                <a:ea typeface="DejaVu Sans"/>
              </a:rPr>
              <a:t>l’acqua in condotte forzate nelle quali l’acqua raggiunge notevoli velocità. L’acqua viene poi fatta confluire in turbine collegate ad alternatori che generano la produzione di energia.</a:t>
            </a:r>
            <a:r>
              <a:rPr lang="it-IT" sz="1400" b="1" strike="noStrike" spc="-1" dirty="0">
                <a:solidFill>
                  <a:srgbClr val="000000"/>
                </a:solidFill>
                <a:latin typeface="Franklin Gothic Book"/>
                <a:ea typeface="DejaVu Sans"/>
              </a:rPr>
              <a:t> </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477"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961"/>
              </a:spcBef>
              <a:tabLst>
                <a:tab pos="0" algn="l"/>
              </a:tabLst>
            </a:pPr>
            <a:r>
              <a:rPr lang="it-IT" sz="4800" b="1" strike="noStrike" spc="-1">
                <a:solidFill>
                  <a:srgbClr val="7C4B3A"/>
                </a:solidFill>
                <a:latin typeface="Times New Roman"/>
                <a:ea typeface="DejaVu Sans"/>
              </a:rPr>
              <a:t>LA DIMINUZIONE DELLE RISORSE IDRICHE</a:t>
            </a:r>
            <a:endParaRPr lang="it-IT" sz="4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642960" y="1357200"/>
            <a:ext cx="7916760" cy="11552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1" strike="noStrike" spc="-1">
                <a:solidFill>
                  <a:srgbClr val="000000"/>
                </a:solidFill>
                <a:latin typeface="Franklin Gothic Book"/>
                <a:ea typeface="DejaVu Sans"/>
              </a:rPr>
              <a:t>Il livello </a:t>
            </a:r>
            <a:r>
              <a:rPr lang="it-IT" sz="1400" b="0" strike="noStrike" spc="-1">
                <a:solidFill>
                  <a:srgbClr val="000000"/>
                </a:solidFill>
                <a:latin typeface="Franklin Gothic Book"/>
                <a:ea typeface="DejaVu Sans"/>
              </a:rPr>
              <a:t>di una falda acquifera non è sempre alla stessa profondità, ma </a:t>
            </a:r>
            <a:r>
              <a:rPr lang="it-IT" sz="1400" b="1" strike="noStrike" spc="-1">
                <a:solidFill>
                  <a:srgbClr val="000000"/>
                </a:solidFill>
                <a:latin typeface="Franklin Gothic Book"/>
                <a:ea typeface="DejaVu Sans"/>
              </a:rPr>
              <a:t>cambia col variare delle stagioni  e per l’intervento dell’uomo</a:t>
            </a:r>
            <a:r>
              <a:rPr lang="it-IT" sz="1400" b="0" strike="noStrike" spc="-1">
                <a:solidFill>
                  <a:srgbClr val="000000"/>
                </a:solidFill>
                <a:latin typeface="Franklin Gothic Book"/>
                <a:ea typeface="DejaVu Sans"/>
              </a:rPr>
              <a:t>; così, ad esempio, se c’è un lungo periodo di siccità o se viene estratta molta acqua, la falda si abbassa e può anche prosciugarsi; questo avviene soprattutto nelle zone più densamente abitate dove numerosi sono i pozzi che vengono scavati per estrarre l’acqua necessaria alla popolazione.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500040" y="428760"/>
            <a:ext cx="8130960" cy="26470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Fino alla fine degli anni ’50 </a:t>
            </a:r>
            <a:r>
              <a:rPr lang="it-IT" sz="1400" b="0" strike="noStrike" spc="-1">
                <a:solidFill>
                  <a:srgbClr val="000000"/>
                </a:solidFill>
                <a:latin typeface="Franklin Gothic Book"/>
                <a:ea typeface="DejaVu Sans"/>
              </a:rPr>
              <a:t>la falda milanese si trovava in condizioni simili a quelle naturali, con soggiacenza a pochi metri dal piano campagna.</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Dal 1960 al 1975</a:t>
            </a:r>
            <a:r>
              <a:rPr lang="it-IT" sz="1400" b="0" strike="noStrike" spc="-1">
                <a:solidFill>
                  <a:srgbClr val="000000"/>
                </a:solidFill>
                <a:latin typeface="Franklin Gothic Book"/>
                <a:ea typeface="DejaVu Sans"/>
              </a:rPr>
              <a:t>, in occasione del boom economico, l’aumento dei consumi legato alla realizzazione dei grandi poli industriali e all’aumento della popolazione porta ad un abbassamento della falda di circa 15 m.</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1" strike="noStrike" spc="-1">
                <a:solidFill>
                  <a:srgbClr val="000000"/>
                </a:solidFill>
                <a:latin typeface="Franklin Gothic Book"/>
                <a:ea typeface="DejaVu Sans"/>
              </a:rPr>
              <a:t>Dal 1976 al 1990 </a:t>
            </a:r>
            <a:r>
              <a:rPr lang="it-IT" sz="1400" b="0" strike="noStrike" spc="-1">
                <a:solidFill>
                  <a:srgbClr val="000000"/>
                </a:solidFill>
                <a:latin typeface="Franklin Gothic Book"/>
                <a:ea typeface="DejaVu Sans"/>
              </a:rPr>
              <a:t>il livello rimane sostanzialmente costante.</a:t>
            </a:r>
            <a:endParaRPr lang="it-IT" sz="1400" b="0" strike="noStrike" spc="-1">
              <a:latin typeface="Arial"/>
            </a:endParaRPr>
          </a:p>
          <a:p>
            <a:pPr algn="just">
              <a:lnSpc>
                <a:spcPct val="100000"/>
              </a:lnSpc>
            </a:pPr>
            <a:endParaRPr lang="it-IT" sz="1400" b="0" strike="noStrike" spc="-1">
              <a:latin typeface="Arial"/>
            </a:endParaRPr>
          </a:p>
          <a:p>
            <a:pPr marL="216000" indent="181080" algn="just">
              <a:lnSpc>
                <a:spcPct val="100000"/>
              </a:lnSpc>
              <a:buClr>
                <a:srgbClr val="000000"/>
              </a:buClr>
              <a:buFont typeface="Arial"/>
              <a:buChar char="•"/>
            </a:pPr>
            <a:r>
              <a:rPr lang="it-IT" sz="1400" b="0" strike="noStrike" spc="-1">
                <a:solidFill>
                  <a:srgbClr val="000000"/>
                </a:solidFill>
                <a:latin typeface="Franklin Gothic Book"/>
                <a:ea typeface="DejaVu Sans"/>
              </a:rPr>
              <a:t>A partire </a:t>
            </a:r>
            <a:r>
              <a:rPr lang="it-IT" sz="1400" b="1" strike="noStrike" spc="-1">
                <a:solidFill>
                  <a:srgbClr val="000000"/>
                </a:solidFill>
                <a:latin typeface="Franklin Gothic Book"/>
                <a:ea typeface="DejaVu Sans"/>
              </a:rPr>
              <a:t>dagli anni ’90 </a:t>
            </a:r>
            <a:r>
              <a:rPr lang="it-IT" sz="1400" b="0" strike="noStrike" spc="-1">
                <a:solidFill>
                  <a:srgbClr val="000000"/>
                </a:solidFill>
                <a:latin typeface="Franklin Gothic Book"/>
                <a:ea typeface="DejaVu Sans"/>
              </a:rPr>
              <a:t>con la chiusura dei poli industriali e lo spostamento di parte dei residenti in provincia, il consumo dell’acqua in città diminuisce con conseguente innalzamento del livello di falda.</a:t>
            </a:r>
            <a:endParaRPr lang="it-IT" sz="1400" b="0" strike="noStrike" spc="-1">
              <a:latin typeface="Arial"/>
            </a:endParaRPr>
          </a:p>
        </p:txBody>
      </p:sp>
      <p:sp>
        <p:nvSpPr>
          <p:cNvPr id="480" name="CustomShape 2"/>
          <p:cNvSpPr/>
          <p:nvPr/>
        </p:nvSpPr>
        <p:spPr>
          <a:xfrm>
            <a:off x="720000" y="342000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Quali sono i due fattori che hanno causato le variazioni del livello della falda acquifera milanese?</a:t>
            </a:r>
            <a:endParaRPr lang="it-IT" sz="1500" b="0" strike="noStrike" spc="-1">
              <a:latin typeface="Arial"/>
            </a:endParaRPr>
          </a:p>
        </p:txBody>
      </p:sp>
      <p:sp>
        <p:nvSpPr>
          <p:cNvPr id="481" name="CustomShape 3"/>
          <p:cNvSpPr/>
          <p:nvPr/>
        </p:nvSpPr>
        <p:spPr>
          <a:xfrm>
            <a:off x="720000" y="3960000"/>
            <a:ext cx="7736760" cy="536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500" b="0" strike="noStrike" spc="-1" dirty="0">
              <a:latin typeface="Arial"/>
            </a:endParaRPr>
          </a:p>
          <a:p>
            <a:pPr algn="just">
              <a:lnSpc>
                <a:spcPct val="100000"/>
              </a:lnSpc>
            </a:pPr>
            <a:r>
              <a:rPr lang="it-IT" sz="1400" b="0" strike="noStrike" spc="-1" dirty="0">
                <a:solidFill>
                  <a:srgbClr val="00B0F0"/>
                </a:solidFill>
                <a:latin typeface="Times New Roman"/>
                <a:ea typeface="DejaVu Sans"/>
              </a:rPr>
              <a:t> </a:t>
            </a:r>
            <a:endParaRPr lang="it-IT" sz="1400" b="0" strike="noStrike" spc="-1" dirty="0">
              <a:latin typeface="Arial"/>
            </a:endParaRPr>
          </a:p>
        </p:txBody>
      </p:sp>
      <p:sp>
        <p:nvSpPr>
          <p:cNvPr id="482" name="CustomShape 4"/>
          <p:cNvSpPr/>
          <p:nvPr/>
        </p:nvSpPr>
        <p:spPr>
          <a:xfrm>
            <a:off x="360000" y="522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con il grafico che può essere collegato al contenuto del testo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90"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491" name="CustomShape 3"/>
          <p:cNvSpPr/>
          <p:nvPr/>
        </p:nvSpPr>
        <p:spPr>
          <a:xfrm>
            <a:off x="540000" y="1440000"/>
            <a:ext cx="8276760" cy="716760"/>
          </a:xfrm>
          <a:prstGeom prst="roundRect">
            <a:avLst>
              <a:gd name="adj" fmla="val 16667"/>
            </a:avLst>
          </a:prstGeom>
          <a:solidFill>
            <a:schemeClr val="bg1"/>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400" b="0" strike="noStrike" spc="-1" dirty="0" smtClean="0">
                <a:solidFill>
                  <a:srgbClr val="00B0F0"/>
                </a:solidFill>
                <a:latin typeface="Times New Roman"/>
                <a:ea typeface="DejaVu Sans"/>
              </a:rPr>
              <a:t> </a:t>
            </a:r>
            <a:endParaRPr lang="it-IT" sz="1400" b="0" strike="noStrike" spc="-1" dirty="0">
              <a:latin typeface="Arial"/>
            </a:endParaRPr>
          </a:p>
        </p:txBody>
      </p:sp>
      <p:sp>
        <p:nvSpPr>
          <p:cNvPr id="492" name="CustomShape 4"/>
          <p:cNvSpPr/>
          <p:nvPr/>
        </p:nvSpPr>
        <p:spPr>
          <a:xfrm>
            <a:off x="540000" y="624240"/>
            <a:ext cx="820260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500" b="1" strike="noStrike" spc="-1">
                <a:solidFill>
                  <a:srgbClr val="000000"/>
                </a:solidFill>
                <a:latin typeface="Times New Roman"/>
                <a:ea typeface="DejaVu Sans"/>
              </a:rPr>
              <a:t>1-</a:t>
            </a:r>
            <a:r>
              <a:rPr lang="it-IT" sz="1400" b="1" strike="noStrike" spc="-1">
                <a:solidFill>
                  <a:srgbClr val="000000"/>
                </a:solidFill>
                <a:latin typeface="Times New Roman"/>
                <a:ea typeface="DejaVu Sans"/>
              </a:rPr>
              <a:t> </a:t>
            </a:r>
            <a:r>
              <a:rPr lang="it-IT" sz="1500" b="0" strike="noStrike" spc="-1">
                <a:solidFill>
                  <a:srgbClr val="000000"/>
                </a:solidFill>
                <a:latin typeface="Times New Roman"/>
                <a:ea typeface="DejaVu Sans"/>
              </a:rPr>
              <a:t>Quali considerazioni si possono fare analizzando il grafico della slide precedente?</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540000" y="540000"/>
            <a:ext cx="8130960" cy="13835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strike="noStrike" spc="-1" dirty="0">
                <a:solidFill>
                  <a:srgbClr val="000000"/>
                </a:solidFill>
                <a:latin typeface="Franklin Gothic Book"/>
                <a:ea typeface="DejaVu Sans"/>
              </a:rPr>
              <a:t>A livello nazionale si prevede una riduzione della disponibilità di risorse idriche che va dal 10% al 40% (con punte del 90% per il Sud Italia), ipotizzando che la crescita delle emissioni di gas serra mantenga i ritmi attuali.</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Questa riduzione, dovuta agli impatti dei cambiamenti climatici, è da attribuire non solo alla diminuzione delle precipitazioni, ma anche all’incremento dell’evaporazione dagli specchi d’acqua e dalla traspirazione dalla vegetazione, per effetto dell’aumento delle temperature.</a:t>
            </a:r>
            <a:endParaRPr lang="it-IT" sz="1400" strike="noStrike" spc="-1" dirty="0">
              <a:latin typeface="Arial"/>
            </a:endParaRPr>
          </a:p>
        </p:txBody>
      </p:sp>
      <p:sp>
        <p:nvSpPr>
          <p:cNvPr id="494" name="CustomShape 2"/>
          <p:cNvSpPr/>
          <p:nvPr/>
        </p:nvSpPr>
        <p:spPr>
          <a:xfrm>
            <a:off x="182520" y="270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nel testo le informazioni principali, cerca nell’archivio la slide con il grafico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142920" y="357120"/>
            <a:ext cx="8773920" cy="4976832"/>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spc="-1" dirty="0">
                <a:solidFill>
                  <a:srgbClr val="000000"/>
                </a:solidFill>
                <a:latin typeface="Franklin Gothic Book"/>
                <a:ea typeface="DejaVu Sans"/>
              </a:rPr>
              <a:t>Siccità: la situazione in Italia, i rischi e le azioni necessarie</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Franklin Gothic Book"/>
                <a:ea typeface="DejaVu Sans"/>
              </a:rPr>
              <a:t>Altroconsumo</a:t>
            </a:r>
            <a:r>
              <a:rPr lang="it-IT" sz="1200" b="1" strike="noStrike" spc="-1" dirty="0">
                <a:solidFill>
                  <a:srgbClr val="000000"/>
                </a:solidFill>
                <a:latin typeface="Franklin Gothic Book"/>
                <a:ea typeface="DejaVu Sans"/>
              </a:rPr>
              <a:t>  </a:t>
            </a:r>
            <a:r>
              <a:rPr lang="it-IT" sz="1200" b="0" strike="noStrike" spc="-1" dirty="0">
                <a:solidFill>
                  <a:srgbClr val="000000"/>
                </a:solidFill>
                <a:latin typeface="Times New Roman"/>
                <a:ea typeface="DejaVu Sans"/>
              </a:rPr>
              <a:t>28/04/2023</a:t>
            </a:r>
            <a:endParaRPr lang="it-IT" sz="1200" b="0" strike="noStrike" spc="-1" dirty="0">
              <a:latin typeface="Arial"/>
            </a:endParaRPr>
          </a:p>
          <a:p>
            <a:pPr algn="just">
              <a:lnSpc>
                <a:spcPct val="100000"/>
              </a:lnSpc>
              <a:spcAft>
                <a:spcPts val="283"/>
              </a:spcAft>
            </a:pPr>
            <a:r>
              <a:rPr lang="it-IT" sz="1800" b="1" strike="noStrike" spc="-1" dirty="0">
                <a:solidFill>
                  <a:srgbClr val="000000"/>
                </a:solidFill>
                <a:latin typeface="Franklin Gothic Book"/>
                <a:ea typeface="DejaVu Sans"/>
              </a:rPr>
              <a:t>Quali le possibili conseguenze per agricoltura, industria e cittadini?</a:t>
            </a:r>
            <a:endParaRPr lang="it-IT" sz="18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mancanza di acqua impatta su molti settori, quello agricolo innanzitutto che, appunto, è il primo utilizzatore delle nostre risorse idriche. Non avere acqua per irrigare significa subire un calo di produttività o in qualche caso, un aumento dei costi per rifornirsi presso altre fonti, diverse da quelle normalmente previste. In ogni caso il risultato, in questa eventualità, potrebbe essere un aumento di costi d'acquisto di frutta e verdura per i cittadini ma anche la loro scarsa disponibilità.</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cittadini, oltre a ricevere nuovi inviti a risparmiare più acqua possibile, potrebbero essere impattati anche dal rischio di razionamento dell'acqua. Si tratterebbe di decisioni prese localmente e probabilmente nelle aree più affollate e idrovore, come ad esempio quelle turistiche. Il razionamento consiste nella sospensione, in determinate fasce orarie, dell'acqua corrente; una realtà che interessa già varie aree del Paese. In questa eventualità sarebbe quindi necessario riorganizzare i propri consumi nel corso della giornata e dotarsi della riserva necessaria per quando l'acqua corrente è sospesa.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L'industria potrebbe essere il settore meno impattato dalla carenza di acqua, ma anche lì gli impianti produttivi che necessitano di grandi quantità di acqua potrebbero avere difficoltà. E' la produzione di energia, invece, quella che sarebbe più direttamente colpita dalla siccità; in particolare la produzione di energia idroelettrica, la principale fonte di energia rinnovabile disponibile in Italia. Anche questo potrebbe avere un effetto sui costi dell'energia, sia per le aziende che per i cittadini.  </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 name="Table 1"/>
          <p:cNvGraphicFramePr/>
          <p:nvPr/>
        </p:nvGraphicFramePr>
        <p:xfrm>
          <a:off x="435960" y="1479600"/>
          <a:ext cx="8459640" cy="5085000"/>
        </p:xfrm>
        <a:graphic>
          <a:graphicData uri="http://schemas.openxmlformats.org/drawingml/2006/table">
            <a:tbl>
              <a:tblPr/>
              <a:tblGrid>
                <a:gridCol w="3322440"/>
                <a:gridCol w="5137200"/>
              </a:tblGrid>
              <a:tr h="719640">
                <a:tc gridSpan="2">
                  <a:txBody>
                    <a:bodyPr/>
                    <a:lstStyle/>
                    <a:p>
                      <a:pPr algn="ctr">
                        <a:lnSpc>
                          <a:spcPct val="100000"/>
                        </a:lnSpc>
                      </a:pPr>
                      <a:r>
                        <a:rPr lang="it-IT" sz="2200" b="1" strike="noStrike" spc="-1" dirty="0">
                          <a:latin typeface="Arial"/>
                        </a:rPr>
                        <a:t>LE CONSEGUENZE DELLA SICCITA’ IN ITALIA </a:t>
                      </a:r>
                      <a:endParaRPr lang="it-IT" sz="22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hMerge="1">
                  <a:txBody>
                    <a:bodyPr/>
                    <a:lstStyle/>
                    <a:p>
                      <a:endParaRPr lang="it-IT"/>
                    </a:p>
                  </a:txBody>
                  <a:tcPr marL="90000" marR="90000">
                    <a:solidFill>
                      <a:srgbClr val="729FCF"/>
                    </a:solidFill>
                  </a:tcPr>
                </a:tc>
              </a:tr>
              <a:tr h="719640">
                <a:tc>
                  <a:txBody>
                    <a:bodyPr/>
                    <a:lstStyle/>
                    <a:p>
                      <a:pPr algn="ctr">
                        <a:lnSpc>
                          <a:spcPct val="100000"/>
                        </a:lnSpc>
                      </a:pPr>
                      <a:r>
                        <a:rPr lang="it-IT" sz="1800" b="0" strike="noStrike" spc="-1" dirty="0">
                          <a:latin typeface="Arial"/>
                        </a:rPr>
                        <a:t>AGRICOLTURA</a:t>
                      </a:r>
                    </a:p>
                  </a:txBody>
                  <a:tcPr marL="90000" marR="90000" anchor="ctr">
                    <a:lnL w="720">
                      <a:solidFill>
                        <a:srgbClr val="BF0041"/>
                      </a:solidFill>
                    </a:lnL>
                    <a:lnR w="720">
                      <a:solidFill>
                        <a:srgbClr val="BF0041"/>
                      </a:solidFill>
                    </a:lnR>
                    <a:lnT w="720" cap="flat" cmpd="sng" algn="ctr">
                      <a:solidFill>
                        <a:srgbClr val="BF0041"/>
                      </a:solidFill>
                      <a:prstDash val="solid"/>
                      <a:round/>
                      <a:headEnd type="none" w="med" len="med"/>
                      <a:tailEnd type="none" w="med" len="med"/>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latin typeface="Arial"/>
                        </a:rPr>
                        <a:t> </a:t>
                      </a: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latin typeface="Arial"/>
                        </a:rPr>
                        <a:t> </a:t>
                      </a: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latin typeface="Arial"/>
                        </a:rPr>
                        <a:t> </a:t>
                      </a: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latin typeface="Arial"/>
                        </a:rPr>
                        <a:t> </a:t>
                      </a:r>
                      <a:endParaRPr lang="it-IT" sz="1400" b="0" strike="noStrike" spc="-1" dirty="0">
                        <a:latin typeface="Arial"/>
                      </a:endParaRPr>
                    </a:p>
                  </a:txBody>
                  <a:tcPr marL="90000" marR="90000">
                    <a:lnL w="720">
                      <a:solidFill>
                        <a:srgbClr val="BF0041"/>
                      </a:solidFill>
                    </a:lnL>
                    <a:lnR w="720">
                      <a:solidFill>
                        <a:srgbClr val="BF0041"/>
                      </a:solidFill>
                    </a:lnR>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INDUSTRIA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a:solidFill>
                            <a:srgbClr val="000000"/>
                          </a:solidFill>
                          <a:latin typeface="Franklin Gothic Book"/>
                          <a:ea typeface="DejaVu Sans"/>
                        </a:rPr>
                        <a:t>gli impianti produttivi che necessitano di grandi quantità di acqua potrebbero avere difficoltà</a:t>
                      </a:r>
                      <a:endParaRPr lang="it-IT" sz="1400" b="0" strike="noStrike" spc="-1">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PRODUZIONE </a:t>
                      </a:r>
                      <a:r>
                        <a:rPr lang="it-IT" sz="1800" b="0" strike="noStrike" spc="-1" dirty="0" err="1">
                          <a:latin typeface="Arial"/>
                        </a:rPr>
                        <a:t>DI</a:t>
                      </a:r>
                      <a:r>
                        <a:rPr lang="it-IT" sz="1800" b="0" strike="noStrike" spc="-1" dirty="0">
                          <a:latin typeface="Arial"/>
                        </a:rPr>
                        <a:t> ENERGIA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latin typeface="Arial"/>
                        </a:rPr>
                        <a:t> </a:t>
                      </a: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19640">
                <a:tc>
                  <a:txBody>
                    <a:bodyPr/>
                    <a:lstStyle/>
                    <a:p>
                      <a:pPr algn="ctr">
                        <a:lnSpc>
                          <a:spcPct val="100000"/>
                        </a:lnSpc>
                      </a:pPr>
                      <a:r>
                        <a:rPr lang="it-IT" sz="1800" b="0" strike="noStrike" spc="-1" dirty="0">
                          <a:latin typeface="Arial"/>
                        </a:rPr>
                        <a:t>CITTADINI</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a:solidFill>
                            <a:srgbClr val="000000"/>
                          </a:solidFill>
                          <a:latin typeface="Franklin Gothic Book"/>
                          <a:ea typeface="DejaVu Sans"/>
                        </a:rPr>
                        <a:t>nuovi inviti a risparmiare più acqua </a:t>
                      </a:r>
                      <a:r>
                        <a:rPr lang="it-IT" sz="1400" b="0" strike="noStrike" spc="-1" dirty="0" smtClean="0">
                          <a:solidFill>
                            <a:srgbClr val="000000"/>
                          </a:solidFill>
                          <a:latin typeface="Franklin Gothic Book"/>
                          <a:ea typeface="DejaVu Sans"/>
                        </a:rPr>
                        <a:t>possibile</a:t>
                      </a: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solidFill>
                            <a:srgbClr val="000000"/>
                          </a:solidFill>
                          <a:latin typeface="Franklin Gothic Book"/>
                        </a:rPr>
                        <a:t> </a:t>
                      </a:r>
                    </a:p>
                    <a:p>
                      <a:pPr marL="216000" indent="-212760" algn="just">
                        <a:lnSpc>
                          <a:spcPct val="100000"/>
                        </a:lnSpc>
                        <a:spcBef>
                          <a:spcPts val="283"/>
                        </a:spcBef>
                        <a:spcAft>
                          <a:spcPts val="283"/>
                        </a:spcAft>
                        <a:buClr>
                          <a:srgbClr val="000000"/>
                        </a:buClr>
                        <a:buSzPct val="75000"/>
                        <a:buFont typeface="Wingdings" charset="2"/>
                        <a:buNone/>
                      </a:pPr>
                      <a:endParaRPr lang="it-IT" sz="1400" b="0" strike="noStrike" spc="-1" dirty="0" smtClean="0">
                        <a:solidFill>
                          <a:srgbClr val="000000"/>
                        </a:solidFill>
                        <a:latin typeface="Franklin Gothic Book"/>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solidFill>
                            <a:srgbClr val="000000"/>
                          </a:solidFill>
                          <a:latin typeface="Franklin Gothic Book"/>
                        </a:rPr>
                        <a:t> </a:t>
                      </a:r>
                    </a:p>
                    <a:p>
                      <a:pPr marL="216000" indent="-212760" algn="just">
                        <a:lnSpc>
                          <a:spcPct val="100000"/>
                        </a:lnSpc>
                        <a:spcBef>
                          <a:spcPts val="283"/>
                        </a:spcBef>
                        <a:spcAft>
                          <a:spcPts val="283"/>
                        </a:spcAft>
                        <a:buClr>
                          <a:srgbClr val="000000"/>
                        </a:buClr>
                        <a:buSzPct val="75000"/>
                        <a:buFont typeface="Wingdings" charset="2"/>
                        <a:buNone/>
                      </a:pPr>
                      <a:endParaRPr lang="it-IT" sz="1400" b="0" strike="noStrike" spc="-1" dirty="0" smtClean="0">
                        <a:solidFill>
                          <a:srgbClr val="000000"/>
                        </a:solidFill>
                        <a:latin typeface="Franklin Gothic Book"/>
                      </a:endParaRPr>
                    </a:p>
                    <a:p>
                      <a:pPr marL="216000" indent="-212760" algn="just">
                        <a:lnSpc>
                          <a:spcPct val="100000"/>
                        </a:lnSpc>
                        <a:spcBef>
                          <a:spcPts val="283"/>
                        </a:spcBef>
                        <a:spcAft>
                          <a:spcPts val="283"/>
                        </a:spcAft>
                        <a:buClr>
                          <a:srgbClr val="000000"/>
                        </a:buClr>
                        <a:buSzPct val="75000"/>
                        <a:buFont typeface="Wingdings" charset="2"/>
                        <a:buChar char=""/>
                      </a:pPr>
                      <a:r>
                        <a:rPr lang="it-IT" sz="1400" b="0" strike="noStrike" spc="-1" dirty="0" smtClean="0">
                          <a:solidFill>
                            <a:srgbClr val="000000"/>
                          </a:solidFill>
                          <a:latin typeface="Franklin Gothic Book"/>
                        </a:rPr>
                        <a:t> </a:t>
                      </a: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
        <p:nvSpPr>
          <p:cNvPr id="499" name="CustomShape 2"/>
          <p:cNvSpPr/>
          <p:nvPr/>
        </p:nvSpPr>
        <p:spPr>
          <a:xfrm>
            <a:off x="360000" y="183600"/>
            <a:ext cx="845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r>
              <a:rPr lang="it-IT" sz="1500" b="0" strike="noStrike" spc="-1">
                <a:solidFill>
                  <a:srgbClr val="000000"/>
                </a:solidFill>
                <a:latin typeface="Times New Roman"/>
                <a:ea typeface="DejaVu Sans"/>
              </a:rPr>
              <a:t>Dopo aver evidenziato nell’articolo le informazioni principali, completa la tabella con le informazioni relative alle possibili conseguenze  della siccità in Italia. </a:t>
            </a: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01"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83500" lnSpcReduction="10000"/>
          </a:bodyPr>
          <a:lstStyle/>
          <a:p>
            <a:pPr algn="ctr">
              <a:lnSpc>
                <a:spcPct val="100000"/>
              </a:lnSpc>
              <a:spcBef>
                <a:spcPts val="1020"/>
              </a:spcBef>
              <a:tabLst>
                <a:tab pos="0" algn="l"/>
              </a:tabLst>
            </a:pPr>
            <a:r>
              <a:rPr lang="it-IT" sz="5100" b="1" strike="noStrike" spc="-1">
                <a:solidFill>
                  <a:srgbClr val="44342A"/>
                </a:solidFill>
                <a:latin typeface="Times New Roman"/>
                <a:ea typeface="DejaVu Sans"/>
              </a:rPr>
              <a:t>   </a:t>
            </a:r>
            <a:r>
              <a:rPr lang="it-IT" sz="5100" b="1" strike="noStrike" spc="-1">
                <a:solidFill>
                  <a:srgbClr val="7C4B3A"/>
                </a:solidFill>
                <a:latin typeface="Times New Roman"/>
                <a:ea typeface="DejaVu Sans"/>
              </a:rPr>
              <a:t>COME RIDURRE I CONSUMI</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03"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In casa</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CustomShape 1"/>
          <p:cNvSpPr/>
          <p:nvPr/>
        </p:nvSpPr>
        <p:spPr>
          <a:xfrm>
            <a:off x="182520" y="27036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le slide con i grafici o le immagini che si possono collegare ai tre testi che seguono e inseriscile dopo ciascun testo.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214200" y="357120"/>
            <a:ext cx="8773920" cy="13835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Nel tratto a valle, le dighe provocano </a:t>
            </a:r>
            <a:r>
              <a:rPr lang="it-IT" sz="1400" strike="noStrike" spc="-1" dirty="0">
                <a:solidFill>
                  <a:srgbClr val="000000"/>
                </a:solidFill>
                <a:latin typeface="Franklin Gothic Book"/>
                <a:ea typeface="DejaVu Sans"/>
              </a:rPr>
              <a:t>gravi alterazioni della temperatura, con effetti negativi su tutta la flora e la fauna che vi abitano. La temperatura dei corsi d’acqua, infatti,  incide direttamente sugli organismi presenti (che si sviluppano a una certa temperatura e possono sopravvivere soltanto a piccole variazioni di questa) e interagisce con i più importanti fattori chimico-fisici dell’acqua (contenuto salino, tensione di vapore, densità, solubilità delle sostanze sospese e dei gas disciolti). Alterazioni della temperatura in un fiume causano quindi modificazioni a cascata che si manifestano con la diminuzione o la scomparsa del numero di specie presenti.</a:t>
            </a:r>
            <a:endParaRPr lang="it-IT" sz="1400" strike="noStrike" spc="-1" dirty="0">
              <a:latin typeface="Arial"/>
            </a:endParaRPr>
          </a:p>
        </p:txBody>
      </p:sp>
      <p:pic>
        <p:nvPicPr>
          <p:cNvPr id="261" name="Picture 2" descr="Esigenze termiche della trota fario"/>
          <p:cNvPicPr/>
          <p:nvPr/>
        </p:nvPicPr>
        <p:blipFill>
          <a:blip r:embed="rId2"/>
          <a:stretch/>
        </p:blipFill>
        <p:spPr>
          <a:xfrm>
            <a:off x="1000080" y="2357280"/>
            <a:ext cx="4352760" cy="3985560"/>
          </a:xfrm>
          <a:prstGeom prst="rect">
            <a:avLst/>
          </a:prstGeom>
          <a:ln w="0">
            <a:solidFill>
              <a:srgbClr val="C00000"/>
            </a:solidFill>
          </a:ln>
        </p:spPr>
      </p:pic>
      <p:sp>
        <p:nvSpPr>
          <p:cNvPr id="262" name="CustomShape 2"/>
          <p:cNvSpPr/>
          <p:nvPr/>
        </p:nvSpPr>
        <p:spPr>
          <a:xfrm>
            <a:off x="5857920" y="2928960"/>
            <a:ext cx="2773080" cy="227988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200" b="0" i="1" strike="noStrike" spc="-1">
                <a:solidFill>
                  <a:srgbClr val="000000"/>
                </a:solidFill>
                <a:latin typeface="Franklin Gothic Book"/>
                <a:ea typeface="DejaVu Sans"/>
              </a:rPr>
              <a:t>Sono rappresentati gli intervalli di temperatura in cui la </a:t>
            </a:r>
            <a:r>
              <a:rPr lang="it-IT" sz="1200" b="1" i="1" strike="noStrike" spc="-1">
                <a:solidFill>
                  <a:srgbClr val="000000"/>
                </a:solidFill>
                <a:latin typeface="Franklin Gothic Book"/>
                <a:ea typeface="DejaVu Sans"/>
              </a:rPr>
              <a:t>trota fario </a:t>
            </a:r>
            <a:r>
              <a:rPr lang="it-IT" sz="1200" b="0" i="1" strike="noStrike" spc="-1">
                <a:solidFill>
                  <a:srgbClr val="000000"/>
                </a:solidFill>
                <a:latin typeface="Franklin Gothic Book"/>
                <a:ea typeface="DejaVu Sans"/>
              </a:rPr>
              <a:t>è in grado di svilupparsi in modo ottimale (verde), è sottoposta a stress (arancione) o è minacciata nella sua sopravvivenza (nero). La trota fario è </a:t>
            </a:r>
            <a:r>
              <a:rPr lang="it-IT" sz="1200" b="1" i="1" strike="noStrike" spc="-1">
                <a:solidFill>
                  <a:srgbClr val="000000"/>
                </a:solidFill>
                <a:latin typeface="Franklin Gothic Book"/>
                <a:ea typeface="DejaVu Sans"/>
              </a:rPr>
              <a:t>posta sempre più sotto pressione dall’aumento della temperatura dell’acqua</a:t>
            </a:r>
            <a:r>
              <a:rPr lang="it-IT" sz="1200" b="0" i="1" strike="noStrike" spc="-1">
                <a:solidFill>
                  <a:srgbClr val="000000"/>
                </a:solidFill>
                <a:latin typeface="Franklin Gothic Book"/>
                <a:ea typeface="DejaVu Sans"/>
              </a:rPr>
              <a:t>. Le temperature più elevate dell’acqua sono causa di stress, attività ridotta e favoriscono il diffondersi di malattie.</a:t>
            </a:r>
            <a:endParaRPr lang="it-IT" sz="12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06" name="CustomShape 2"/>
          <p:cNvSpPr/>
          <p:nvPr/>
        </p:nvSpPr>
        <p:spPr>
          <a:xfrm>
            <a:off x="180000" y="1657800"/>
            <a:ext cx="863748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Anche se il settore civile è quello con la minore richiesta idrica rispetto all’agricoltura e all’industria (circa il 10% dei consumi di acqua), utilizza l’acqua più preziosa, quella potabile. </a:t>
            </a:r>
            <a:r>
              <a:rPr lang="it-IT" sz="1400" b="1" strike="noStrike" spc="-1">
                <a:solidFill>
                  <a:srgbClr val="000000"/>
                </a:solidFill>
                <a:latin typeface="Franklin Gothic Book"/>
                <a:ea typeface="DejaVu Sans"/>
              </a:rPr>
              <a:t>Non per tutti gli usi domestici</a:t>
            </a:r>
            <a:r>
              <a:rPr lang="it-IT" sz="1400" b="0" strike="noStrike" spc="-1">
                <a:solidFill>
                  <a:srgbClr val="000000"/>
                </a:solidFill>
                <a:latin typeface="Franklin Gothic Book"/>
                <a:ea typeface="DejaVu Sans"/>
              </a:rPr>
              <a:t>, però, </a:t>
            </a:r>
            <a:r>
              <a:rPr lang="it-IT" sz="1400" b="1" strike="noStrike" spc="-1">
                <a:solidFill>
                  <a:srgbClr val="000000"/>
                </a:solidFill>
                <a:latin typeface="Franklin Gothic Book"/>
                <a:ea typeface="DejaVu Sans"/>
              </a:rPr>
              <a:t>è necessaria un’acqua di qualità</a:t>
            </a:r>
            <a:r>
              <a:rPr lang="it-IT" sz="1400" b="0" strike="noStrike" spc="-1">
                <a:solidFill>
                  <a:srgbClr val="000000"/>
                </a:solidFill>
                <a:latin typeface="Franklin Gothic Book"/>
                <a:ea typeface="DejaVu Sans"/>
              </a:rPr>
              <a:t> così </a:t>
            </a:r>
            <a:r>
              <a:rPr lang="it-IT" sz="1400" b="1" strike="noStrike" spc="-1">
                <a:solidFill>
                  <a:srgbClr val="000000"/>
                </a:solidFill>
                <a:latin typeface="Franklin Gothic Book"/>
                <a:ea typeface="DejaVu Sans"/>
              </a:rPr>
              <a:t>elevata</a:t>
            </a:r>
            <a:r>
              <a:rPr lang="it-IT" sz="1400" b="0" strike="noStrike" spc="-1">
                <a:solidFill>
                  <a:srgbClr val="000000"/>
                </a:solidFill>
                <a:latin typeface="Franklin Gothic Book"/>
                <a:ea typeface="DejaVu Sans"/>
              </a:rPr>
              <a:t>: infatti escludendo gli usi di cucina e per l’igiene del corpo, per cui si possono utilizzare soluzioni per il risparmio idrico, per tutti gli altri usi si può attingere ad acque di qualità inferiore.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Per </a:t>
            </a:r>
            <a:r>
              <a:rPr lang="it-IT" sz="1400" b="1" strike="noStrike" spc="-1">
                <a:solidFill>
                  <a:srgbClr val="000000"/>
                </a:solidFill>
                <a:latin typeface="Franklin Gothic Book"/>
                <a:ea typeface="DejaVu Sans"/>
              </a:rPr>
              <a:t>ridurre i consumi di acqua potabile</a:t>
            </a:r>
            <a:r>
              <a:rPr lang="it-IT" sz="1400" b="0" strike="noStrike" spc="-1">
                <a:solidFill>
                  <a:srgbClr val="000000"/>
                </a:solidFill>
                <a:latin typeface="Franklin Gothic Book"/>
                <a:ea typeface="DejaVu Sans"/>
              </a:rPr>
              <a:t>, “riciclando” acqua altrimenti inutilizzabile, è possibile ricorrere a </a:t>
            </a:r>
            <a:r>
              <a:rPr lang="it-IT" sz="1400" b="1" strike="noStrike" spc="-1">
                <a:solidFill>
                  <a:srgbClr val="000000"/>
                </a:solidFill>
                <a:latin typeface="Franklin Gothic Book"/>
                <a:ea typeface="DejaVu Sans"/>
              </a:rPr>
              <a:t>sistemi di raccolta delle acque piovane</a:t>
            </a:r>
            <a:r>
              <a:rPr lang="it-IT" sz="1400" b="0" strike="noStrike" spc="-1">
                <a:solidFill>
                  <a:srgbClr val="000000"/>
                </a:solidFill>
                <a:latin typeface="Franklin Gothic Book"/>
                <a:ea typeface="DejaVu Sans"/>
              </a:rPr>
              <a:t> oppure di </a:t>
            </a:r>
            <a:r>
              <a:rPr lang="it-IT" sz="1400" b="1" strike="noStrike" spc="-1">
                <a:solidFill>
                  <a:srgbClr val="000000"/>
                </a:solidFill>
                <a:latin typeface="Franklin Gothic Book"/>
                <a:ea typeface="DejaVu Sans"/>
              </a:rPr>
              <a:t>recupero delle acque grigie.</a:t>
            </a:r>
            <a:endParaRPr lang="it-IT" sz="1400" b="0" strike="noStrike" spc="-1">
              <a:latin typeface="Arial"/>
            </a:endParaRPr>
          </a:p>
        </p:txBody>
      </p:sp>
      <p:sp>
        <p:nvSpPr>
          <p:cNvPr id="507" name="CustomShape 3"/>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CustomShape 1"/>
          <p:cNvSpPr/>
          <p:nvPr/>
        </p:nvSpPr>
        <p:spPr>
          <a:xfrm>
            <a:off x="280440" y="1478160"/>
            <a:ext cx="845712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Si stima che nelle abitazioni civili circa il 50% del fabbisogno giornaliero d’acqua (che corrisponde a una richiesta pro-capite giornaliera variabile tra 150 e 200 litri) possa essere fornito dal recupero delle acque piovane. Il recupero dell’acqua piovana consente il risparmio fino al 30% dell’acqua potabile.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Gli </a:t>
            </a:r>
            <a:r>
              <a:rPr lang="it-IT" sz="1400" b="1" strike="noStrike" spc="-1">
                <a:solidFill>
                  <a:srgbClr val="000000"/>
                </a:solidFill>
                <a:latin typeface="Franklin Gothic Book"/>
                <a:ea typeface="DejaVu Sans"/>
              </a:rPr>
              <a:t>impianti destinati al recupero delle acque piovane</a:t>
            </a:r>
            <a:r>
              <a:rPr lang="it-IT" sz="1400" b="0" strike="noStrike" spc="-1">
                <a:solidFill>
                  <a:srgbClr val="000000"/>
                </a:solidFill>
                <a:latin typeface="Franklin Gothic Book"/>
                <a:ea typeface="DejaVu Sans"/>
              </a:rPr>
              <a:t> consentono il riutilizzo delle acque provenienti dai pluviali di abitazioni civili, garantendo una riserva ideale per il risciacquo del WC, per innaffiare il giardino, per la pulizia o per i lavaggi in lavatrice, per il lavaggio di veicoli, tutte situazione che solitamente prevedono l’utilizzo di acqua potabile.</a:t>
            </a:r>
            <a:endParaRPr lang="it-IT" sz="1400" b="0" strike="noStrike" spc="-1">
              <a:latin typeface="Arial"/>
            </a:endParaRPr>
          </a:p>
        </p:txBody>
      </p:sp>
      <p:sp>
        <p:nvSpPr>
          <p:cNvPr id="513" name="CustomShape 2"/>
          <p:cNvSpPr/>
          <p:nvPr/>
        </p:nvSpPr>
        <p:spPr>
          <a:xfrm>
            <a:off x="2520000" y="716040"/>
            <a:ext cx="3399840" cy="3639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cap="all" spc="-1">
                <a:solidFill>
                  <a:srgbClr val="000000"/>
                </a:solidFill>
                <a:latin typeface="Franklin Gothic Book"/>
                <a:ea typeface="DejaVu Sans"/>
              </a:rPr>
              <a:t>RECUPERO ACQUE piovane</a:t>
            </a:r>
            <a:endParaRPr lang="it-IT"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686160" y="1839960"/>
            <a:ext cx="7916760" cy="5158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Le acque grigie </a:t>
            </a:r>
            <a:r>
              <a:rPr lang="it-IT" sz="1400" b="1" strike="noStrike" spc="-1">
                <a:solidFill>
                  <a:srgbClr val="000000"/>
                </a:solidFill>
                <a:latin typeface="Franklin Gothic Book"/>
                <a:ea typeface="DejaVu Sans"/>
              </a:rPr>
              <a:t>provengono dagli scarichi</a:t>
            </a:r>
            <a:r>
              <a:rPr lang="it-IT" sz="1400" b="0" strike="noStrike" spc="-1">
                <a:solidFill>
                  <a:srgbClr val="000000"/>
                </a:solidFill>
                <a:latin typeface="Franklin Gothic Book"/>
                <a:ea typeface="DejaVu Sans"/>
              </a:rPr>
              <a:t> </a:t>
            </a:r>
            <a:r>
              <a:rPr lang="it-IT" sz="1400" b="1" strike="noStrike" spc="-1">
                <a:solidFill>
                  <a:srgbClr val="000000"/>
                </a:solidFill>
                <a:latin typeface="Franklin Gothic Book"/>
                <a:ea typeface="DejaVu Sans"/>
              </a:rPr>
              <a:t>di lavandini, docce e vasche</a:t>
            </a:r>
            <a:r>
              <a:rPr lang="it-IT" sz="1400" b="0" strike="noStrike" spc="-1">
                <a:solidFill>
                  <a:srgbClr val="000000"/>
                </a:solidFill>
                <a:latin typeface="Franklin Gothic Book"/>
                <a:ea typeface="DejaVu Sans"/>
              </a:rPr>
              <a:t>; acqua di minor pregio che può essere recuperata, trattata e riutilizzata per scopi non potabili.</a:t>
            </a:r>
            <a:endParaRPr lang="it-IT" sz="1400" b="0" strike="noStrike" spc="-1">
              <a:latin typeface="Arial"/>
            </a:endParaRPr>
          </a:p>
        </p:txBody>
      </p:sp>
      <p:sp>
        <p:nvSpPr>
          <p:cNvPr id="516" name="CustomShape 2"/>
          <p:cNvSpPr/>
          <p:nvPr/>
        </p:nvSpPr>
        <p:spPr>
          <a:xfrm>
            <a:off x="2700000" y="720000"/>
            <a:ext cx="3201840" cy="363960"/>
          </a:xfrm>
          <a:prstGeom prst="rect">
            <a:avLst/>
          </a:prstGeom>
          <a:solidFill>
            <a:schemeClr val="accent2">
              <a:lumMod val="40000"/>
              <a:lumOff val="60000"/>
            </a:schemeClr>
          </a:solid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cap="all" spc="-1">
                <a:solidFill>
                  <a:srgbClr val="000000"/>
                </a:solidFill>
                <a:latin typeface="Franklin Gothic Book"/>
                <a:ea typeface="DejaVu Sans"/>
              </a:rPr>
              <a:t>RECUPERO ACQUE grigie</a:t>
            </a:r>
            <a:endParaRPr lang="it-IT" sz="18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 name="Picture 2" descr="https://www.confcommerciomantova.it/public/img/LOCANDINACONLOGO-36484.png"/>
          <p:cNvPicPr/>
          <p:nvPr/>
        </p:nvPicPr>
        <p:blipFill>
          <a:blip r:embed="rId2"/>
          <a:srcRect b="45864"/>
          <a:stretch/>
        </p:blipFill>
        <p:spPr>
          <a:xfrm>
            <a:off x="737280" y="360000"/>
            <a:ext cx="7539840" cy="6085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Picture 2" descr="https://www.confcommerciomantova.it/public/img/LOCANDINACONLOGO-36484.png"/>
          <p:cNvPicPr/>
          <p:nvPr/>
        </p:nvPicPr>
        <p:blipFill>
          <a:blip r:embed="rId2"/>
          <a:srcRect t="52960"/>
          <a:stretch/>
        </p:blipFill>
        <p:spPr>
          <a:xfrm>
            <a:off x="360000" y="571320"/>
            <a:ext cx="8422560" cy="590580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CustomShape 1"/>
          <p:cNvSpPr/>
          <p:nvPr/>
        </p:nvSpPr>
        <p:spPr>
          <a:xfrm>
            <a:off x="5357880" y="1071720"/>
            <a:ext cx="3058920" cy="2784600"/>
          </a:xfrm>
          <a:prstGeom prst="rect">
            <a:avLst/>
          </a:prstGeom>
          <a:solidFill>
            <a:schemeClr val="tx2">
              <a:lumMod val="20000"/>
              <a:lumOff val="80000"/>
            </a:schemeClr>
          </a:solidFill>
          <a:ln w="9525">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36000" algn="ctr">
              <a:lnSpc>
                <a:spcPct val="100000"/>
              </a:lnSpc>
              <a:spcAft>
                <a:spcPts val="601"/>
              </a:spcAft>
            </a:pPr>
            <a:r>
              <a:rPr lang="it-IT" sz="1800" b="1" strike="noStrike" spc="-1">
                <a:solidFill>
                  <a:srgbClr val="000000"/>
                </a:solidFill>
                <a:latin typeface="Times New Roman"/>
                <a:ea typeface="DejaVu Sans"/>
              </a:rPr>
              <a:t>Quanta acqua consumi?</a:t>
            </a:r>
            <a:endParaRPr lang="it-IT" sz="1800" b="0" strike="noStrike" spc="-1">
              <a:latin typeface="Arial"/>
            </a:endParaRPr>
          </a:p>
          <a:p>
            <a:pPr marL="36000" algn="just">
              <a:lnSpc>
                <a:spcPct val="100000"/>
              </a:lnSpc>
              <a:spcAft>
                <a:spcPts val="601"/>
              </a:spcAft>
            </a:pPr>
            <a:r>
              <a:rPr lang="it-IT" sz="1400" b="0" strike="noStrike" spc="-1">
                <a:solidFill>
                  <a:srgbClr val="000000"/>
                </a:solidFill>
                <a:latin typeface="Times New Roman"/>
                <a:ea typeface="DejaVu Sans"/>
              </a:rPr>
              <a:t>Quanta acqua si consuma a casa tua in media a persona? Per fare un calcolo approssimativo, procurati una bolletta, leggi il consumo totale, espresso in metri cubi, dividilo per il numero dei giorni conteggiati e per il numero dei componenti della tua famiglia. Confronta il tuo dato con quello dei tuoi compagni e verifica se c’è una relazione con il punteggio della precedente attività.</a:t>
            </a:r>
            <a:endParaRPr lang="it-IT" sz="1400" b="0" strike="noStrike" spc="-1">
              <a:latin typeface="Arial"/>
            </a:endParaRPr>
          </a:p>
        </p:txBody>
      </p:sp>
      <p:sp>
        <p:nvSpPr>
          <p:cNvPr id="521" name="CustomShape 2"/>
          <p:cNvSpPr/>
          <p:nvPr/>
        </p:nvSpPr>
        <p:spPr>
          <a:xfrm>
            <a:off x="3659040" y="285840"/>
            <a:ext cx="2549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800" b="1" strike="noStrike" spc="-1">
                <a:solidFill>
                  <a:srgbClr val="7C4B3A"/>
                </a:solidFill>
                <a:latin typeface="Times New Roman"/>
                <a:ea typeface="DejaVu Sans"/>
              </a:rPr>
              <a:t>COMPITI DI REALTA’</a:t>
            </a:r>
            <a:endParaRPr lang="it-IT" sz="1800" b="0" strike="noStrike" spc="-1">
              <a:latin typeface="Arial"/>
            </a:endParaRPr>
          </a:p>
        </p:txBody>
      </p:sp>
      <p:sp>
        <p:nvSpPr>
          <p:cNvPr id="522" name="CustomShape 3"/>
          <p:cNvSpPr/>
          <p:nvPr/>
        </p:nvSpPr>
        <p:spPr>
          <a:xfrm>
            <a:off x="214200" y="1116720"/>
            <a:ext cx="4416120" cy="5497200"/>
          </a:xfrm>
          <a:prstGeom prst="rect">
            <a:avLst/>
          </a:prstGeom>
          <a:solidFill>
            <a:schemeClr val="tx2">
              <a:lumMod val="20000"/>
              <a:lumOff val="80000"/>
            </a:schemeClr>
          </a:solidFill>
          <a:ln w="9525">
            <a:solidFill>
              <a:srgbClr val="C00000"/>
            </a:solidFill>
            <a:miter/>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spcAft>
                <a:spcPts val="601"/>
              </a:spcAft>
              <a:tabLst>
                <a:tab pos="0" algn="l"/>
              </a:tabLst>
            </a:pPr>
            <a:r>
              <a:rPr lang="it-IT" sz="1800" b="1" strike="noStrike" spc="-1">
                <a:solidFill>
                  <a:srgbClr val="000000"/>
                </a:solidFill>
                <a:latin typeface="Times New Roman"/>
                <a:ea typeface="DejaVu Sans"/>
              </a:rPr>
              <a:t>Quanto sei “ecocittadino”?</a:t>
            </a:r>
            <a:endParaRPr lang="it-IT" sz="1800" b="0" strike="noStrike" spc="-1">
              <a:latin typeface="Arial"/>
            </a:endParaRPr>
          </a:p>
          <a:p>
            <a:pPr algn="just">
              <a:lnSpc>
                <a:spcPct val="100000"/>
              </a:lnSpc>
              <a:spcAft>
                <a:spcPts val="601"/>
              </a:spcAft>
              <a:tabLst>
                <a:tab pos="0" algn="l"/>
              </a:tabLst>
            </a:pPr>
            <a:r>
              <a:rPr lang="it-IT" sz="1400" b="0" strike="noStrike" spc="-1">
                <a:solidFill>
                  <a:srgbClr val="000000"/>
                </a:solidFill>
                <a:latin typeface="Times New Roman"/>
                <a:ea typeface="DejaVu Sans"/>
              </a:rPr>
              <a:t>In relazione ai consigli indicati, rispondi al questionario in modo da valutare il comportamento della tua famiglia:</a:t>
            </a:r>
            <a:endParaRPr lang="it-IT" sz="1400" b="0" strike="noStrike" spc="-1">
              <a:latin typeface="Arial"/>
            </a:endParaRPr>
          </a:p>
          <a:p>
            <a:pPr algn="just">
              <a:lnSpc>
                <a:spcPct val="100000"/>
              </a:lnSpc>
              <a:spcAft>
                <a:spcPts val="601"/>
              </a:spcAft>
              <a:tabLst>
                <a:tab pos="0" algn="l"/>
              </a:tabLst>
            </a:pPr>
            <a:r>
              <a:rPr lang="it-IT" sz="1400" b="0" strike="noStrike" spc="-1">
                <a:solidFill>
                  <a:srgbClr val="000000"/>
                </a:solidFill>
                <a:latin typeface="Times New Roman"/>
                <a:ea typeface="DejaVu Sans"/>
              </a:rPr>
              <a:t>          </a:t>
            </a:r>
            <a:r>
              <a:rPr lang="it-IT" sz="1400" b="0" i="1" strike="noStrike" spc="-1">
                <a:solidFill>
                  <a:srgbClr val="000000"/>
                </a:solidFill>
                <a:latin typeface="Times New Roman"/>
                <a:ea typeface="DejaVu Sans"/>
              </a:rPr>
              <a:t>Sempre          Spesso           Talvolta            Mai</a:t>
            </a:r>
            <a:endParaRPr lang="it-IT" sz="1400" b="0" strike="noStrike" spc="-1">
              <a:latin typeface="Arial"/>
            </a:endParaRPr>
          </a:p>
          <a:p>
            <a:pPr algn="just">
              <a:lnSpc>
                <a:spcPct val="100000"/>
              </a:lnSpc>
              <a:spcAft>
                <a:spcPts val="601"/>
              </a:spcAft>
              <a:tabLst>
                <a:tab pos="0" algn="l"/>
              </a:tabLst>
            </a:pPr>
            <a:r>
              <a:rPr lang="it-IT" sz="1400" b="1" strike="noStrike" spc="-1">
                <a:solidFill>
                  <a:srgbClr val="000000"/>
                </a:solidFill>
                <a:latin typeface="Times New Roman"/>
                <a:ea typeface="DejaVu Sans"/>
              </a:rPr>
              <a:t>1.  </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2.</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3.</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4.</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5.</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6.</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7.</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8.</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9.</a:t>
            </a:r>
            <a:endParaRPr lang="it-IT" sz="1400" b="0" strike="noStrike" spc="-1">
              <a:latin typeface="Arial"/>
            </a:endParaRPr>
          </a:p>
          <a:p>
            <a:pPr marL="343080" indent="-330120" algn="just">
              <a:lnSpc>
                <a:spcPct val="100000"/>
              </a:lnSpc>
              <a:spcAft>
                <a:spcPts val="601"/>
              </a:spcAft>
              <a:tabLst>
                <a:tab pos="0" algn="l"/>
              </a:tabLst>
            </a:pPr>
            <a:r>
              <a:rPr lang="it-IT" sz="1400" b="1" strike="noStrike" spc="-1">
                <a:solidFill>
                  <a:srgbClr val="000000"/>
                </a:solidFill>
                <a:latin typeface="Times New Roman"/>
                <a:ea typeface="DejaVu Sans"/>
              </a:rPr>
              <a:t>10. </a:t>
            </a:r>
            <a:endParaRPr lang="it-IT" sz="1400" b="0" strike="noStrike" spc="-1">
              <a:latin typeface="Arial"/>
            </a:endParaRPr>
          </a:p>
          <a:p>
            <a:pPr marL="2241720" indent="-2228760" algn="just">
              <a:lnSpc>
                <a:spcPct val="100000"/>
              </a:lnSpc>
              <a:spcAft>
                <a:spcPts val="601"/>
              </a:spcAft>
              <a:tabLst>
                <a:tab pos="0" algn="l"/>
              </a:tabLst>
            </a:pPr>
            <a:r>
              <a:rPr lang="it-IT" sz="1400" b="1" strike="noStrike" spc="-1">
                <a:solidFill>
                  <a:srgbClr val="000000"/>
                </a:solidFill>
                <a:latin typeface="Times New Roman"/>
                <a:ea typeface="DejaVu Sans"/>
              </a:rPr>
              <a:t>Calcola il punteggio:</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sempre = 3 punti</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spesso  = 2 punti</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talvolta = 1 punto</a:t>
            </a:r>
            <a:endParaRPr lang="it-IT" sz="1400" b="0" strike="noStrike" spc="-1">
              <a:latin typeface="Arial"/>
            </a:endParaRPr>
          </a:p>
          <a:p>
            <a:pPr marL="343080" indent="-330120" algn="just">
              <a:lnSpc>
                <a:spcPct val="100000"/>
              </a:lnSpc>
              <a:spcAft>
                <a:spcPts val="601"/>
              </a:spcAft>
              <a:tabLst>
                <a:tab pos="0" algn="l"/>
              </a:tabLst>
            </a:pPr>
            <a:r>
              <a:rPr lang="it-IT" sz="1400" b="0" strike="noStrike" spc="-1">
                <a:solidFill>
                  <a:srgbClr val="000000"/>
                </a:solidFill>
                <a:latin typeface="Times New Roman"/>
                <a:ea typeface="DejaVu Sans"/>
              </a:rPr>
              <a:t>mai       = 0 punti</a:t>
            </a:r>
            <a:endParaRPr lang="it-IT" sz="1400" b="0" strike="noStrike" spc="-1">
              <a:latin typeface="Arial"/>
            </a:endParaRPr>
          </a:p>
        </p:txBody>
      </p:sp>
      <p:sp>
        <p:nvSpPr>
          <p:cNvPr id="523" name="CustomShape 4"/>
          <p:cNvSpPr/>
          <p:nvPr/>
        </p:nvSpPr>
        <p:spPr>
          <a:xfrm>
            <a:off x="2201400" y="5180400"/>
            <a:ext cx="2273040" cy="13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400" b="1" strike="noStrike" spc="-1">
                <a:solidFill>
                  <a:srgbClr val="000000"/>
                </a:solidFill>
                <a:latin typeface="Times New Roman"/>
                <a:ea typeface="DejaVu Sans"/>
              </a:rPr>
              <a:t>A  </a:t>
            </a:r>
            <a:r>
              <a:rPr lang="it-IT" sz="1400" b="0" strike="noStrike" spc="-1">
                <a:solidFill>
                  <a:srgbClr val="000000"/>
                </a:solidFill>
                <a:latin typeface="Times New Roman"/>
                <a:ea typeface="DejaVu Sans"/>
              </a:rPr>
              <a:t>da 21 a 30 punti siete dei  buoni “ecocittadini”</a:t>
            </a:r>
            <a:endParaRPr lang="it-IT" sz="1400" b="0" strike="noStrike" spc="-1">
              <a:latin typeface="Arial"/>
            </a:endParaRPr>
          </a:p>
          <a:p>
            <a:pPr>
              <a:lnSpc>
                <a:spcPct val="100000"/>
              </a:lnSpc>
            </a:pPr>
            <a:r>
              <a:rPr lang="it-IT" sz="1400" b="1" strike="noStrike" spc="-1">
                <a:solidFill>
                  <a:srgbClr val="000000"/>
                </a:solidFill>
                <a:latin typeface="Times New Roman"/>
                <a:ea typeface="DejaVu Sans"/>
              </a:rPr>
              <a:t>B  </a:t>
            </a:r>
            <a:r>
              <a:rPr lang="it-IT" sz="1400" b="0" strike="noStrike" spc="-1">
                <a:solidFill>
                  <a:srgbClr val="000000"/>
                </a:solidFill>
                <a:latin typeface="Times New Roman"/>
                <a:ea typeface="DejaVu Sans"/>
              </a:rPr>
              <a:t>da 11 a 20 punti siete dei discreti “ecocittadini”</a:t>
            </a:r>
            <a:endParaRPr lang="it-IT" sz="1400" b="0" strike="noStrike" spc="-1">
              <a:latin typeface="Arial"/>
            </a:endParaRPr>
          </a:p>
          <a:p>
            <a:pPr>
              <a:lnSpc>
                <a:spcPct val="100000"/>
              </a:lnSpc>
            </a:pPr>
            <a:r>
              <a:rPr lang="it-IT" sz="1400" b="1" strike="noStrike" spc="-1">
                <a:solidFill>
                  <a:srgbClr val="000000"/>
                </a:solidFill>
                <a:latin typeface="Times New Roman"/>
                <a:ea typeface="DejaVu Sans"/>
              </a:rPr>
              <a:t>C </a:t>
            </a:r>
            <a:r>
              <a:rPr lang="it-IT" sz="1400" b="0" strike="noStrike" spc="-1">
                <a:solidFill>
                  <a:srgbClr val="000000"/>
                </a:solidFill>
                <a:latin typeface="Times New Roman"/>
                <a:ea typeface="DejaVu Sans"/>
              </a:rPr>
              <a:t>da 0 a 10 punti non siete dei buoni “ecocittadini”</a:t>
            </a:r>
            <a:endParaRPr lang="it-IT" sz="1400" b="0" strike="noStrike" spc="-1">
              <a:latin typeface="Arial"/>
            </a:endParaRPr>
          </a:p>
        </p:txBody>
      </p:sp>
      <p:sp>
        <p:nvSpPr>
          <p:cNvPr id="524" name="CustomShape 5"/>
          <p:cNvSpPr/>
          <p:nvPr/>
        </p:nvSpPr>
        <p:spPr>
          <a:xfrm>
            <a:off x="92880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5" name="CustomShape 6"/>
          <p:cNvSpPr/>
          <p:nvPr/>
        </p:nvSpPr>
        <p:spPr>
          <a:xfrm>
            <a:off x="185724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6" name="CustomShape 7"/>
          <p:cNvSpPr/>
          <p:nvPr/>
        </p:nvSpPr>
        <p:spPr>
          <a:xfrm>
            <a:off x="285732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7" name="CustomShape 8"/>
          <p:cNvSpPr/>
          <p:nvPr/>
        </p:nvSpPr>
        <p:spPr>
          <a:xfrm>
            <a:off x="3857760" y="2357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8" name="CustomShape 9"/>
          <p:cNvSpPr/>
          <p:nvPr/>
        </p:nvSpPr>
        <p:spPr>
          <a:xfrm>
            <a:off x="92880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29" name="CustomShape 10"/>
          <p:cNvSpPr/>
          <p:nvPr/>
        </p:nvSpPr>
        <p:spPr>
          <a:xfrm>
            <a:off x="185724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0" name="CustomShape 11"/>
          <p:cNvSpPr/>
          <p:nvPr/>
        </p:nvSpPr>
        <p:spPr>
          <a:xfrm>
            <a:off x="285732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1" name="CustomShape 12"/>
          <p:cNvSpPr/>
          <p:nvPr/>
        </p:nvSpPr>
        <p:spPr>
          <a:xfrm>
            <a:off x="3857760" y="2643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2" name="CustomShape 13"/>
          <p:cNvSpPr/>
          <p:nvPr/>
        </p:nvSpPr>
        <p:spPr>
          <a:xfrm>
            <a:off x="92880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3" name="CustomShape 14"/>
          <p:cNvSpPr/>
          <p:nvPr/>
        </p:nvSpPr>
        <p:spPr>
          <a:xfrm>
            <a:off x="185724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4" name="CustomShape 15"/>
          <p:cNvSpPr/>
          <p:nvPr/>
        </p:nvSpPr>
        <p:spPr>
          <a:xfrm>
            <a:off x="285732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5" name="CustomShape 16"/>
          <p:cNvSpPr/>
          <p:nvPr/>
        </p:nvSpPr>
        <p:spPr>
          <a:xfrm>
            <a:off x="3857760" y="2928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6" name="CustomShape 17"/>
          <p:cNvSpPr/>
          <p:nvPr/>
        </p:nvSpPr>
        <p:spPr>
          <a:xfrm>
            <a:off x="92880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7" name="CustomShape 18"/>
          <p:cNvSpPr/>
          <p:nvPr/>
        </p:nvSpPr>
        <p:spPr>
          <a:xfrm>
            <a:off x="185724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8" name="CustomShape 19"/>
          <p:cNvSpPr/>
          <p:nvPr/>
        </p:nvSpPr>
        <p:spPr>
          <a:xfrm>
            <a:off x="285732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39" name="CustomShape 20"/>
          <p:cNvSpPr/>
          <p:nvPr/>
        </p:nvSpPr>
        <p:spPr>
          <a:xfrm>
            <a:off x="3857760" y="3214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0" name="CustomShape 21"/>
          <p:cNvSpPr/>
          <p:nvPr/>
        </p:nvSpPr>
        <p:spPr>
          <a:xfrm>
            <a:off x="92880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1" name="CustomShape 22"/>
          <p:cNvSpPr/>
          <p:nvPr/>
        </p:nvSpPr>
        <p:spPr>
          <a:xfrm>
            <a:off x="185724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2" name="CustomShape 23"/>
          <p:cNvSpPr/>
          <p:nvPr/>
        </p:nvSpPr>
        <p:spPr>
          <a:xfrm>
            <a:off x="285732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3" name="CustomShape 24"/>
          <p:cNvSpPr/>
          <p:nvPr/>
        </p:nvSpPr>
        <p:spPr>
          <a:xfrm>
            <a:off x="3857760" y="3500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4" name="CustomShape 25"/>
          <p:cNvSpPr/>
          <p:nvPr/>
        </p:nvSpPr>
        <p:spPr>
          <a:xfrm>
            <a:off x="92880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5" name="CustomShape 26"/>
          <p:cNvSpPr/>
          <p:nvPr/>
        </p:nvSpPr>
        <p:spPr>
          <a:xfrm>
            <a:off x="185724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6" name="CustomShape 27"/>
          <p:cNvSpPr/>
          <p:nvPr/>
        </p:nvSpPr>
        <p:spPr>
          <a:xfrm>
            <a:off x="285732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7" name="CustomShape 28"/>
          <p:cNvSpPr/>
          <p:nvPr/>
        </p:nvSpPr>
        <p:spPr>
          <a:xfrm>
            <a:off x="3857760" y="3786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8" name="CustomShape 29"/>
          <p:cNvSpPr/>
          <p:nvPr/>
        </p:nvSpPr>
        <p:spPr>
          <a:xfrm>
            <a:off x="92880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49" name="CustomShape 30"/>
          <p:cNvSpPr/>
          <p:nvPr/>
        </p:nvSpPr>
        <p:spPr>
          <a:xfrm>
            <a:off x="185724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0" name="CustomShape 31"/>
          <p:cNvSpPr/>
          <p:nvPr/>
        </p:nvSpPr>
        <p:spPr>
          <a:xfrm>
            <a:off x="285732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1" name="CustomShape 32"/>
          <p:cNvSpPr/>
          <p:nvPr/>
        </p:nvSpPr>
        <p:spPr>
          <a:xfrm>
            <a:off x="3857760" y="407196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2" name="CustomShape 33"/>
          <p:cNvSpPr/>
          <p:nvPr/>
        </p:nvSpPr>
        <p:spPr>
          <a:xfrm>
            <a:off x="92880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3" name="CustomShape 34"/>
          <p:cNvSpPr/>
          <p:nvPr/>
        </p:nvSpPr>
        <p:spPr>
          <a:xfrm>
            <a:off x="185724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4" name="CustomShape 35"/>
          <p:cNvSpPr/>
          <p:nvPr/>
        </p:nvSpPr>
        <p:spPr>
          <a:xfrm>
            <a:off x="285732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5" name="CustomShape 36"/>
          <p:cNvSpPr/>
          <p:nvPr/>
        </p:nvSpPr>
        <p:spPr>
          <a:xfrm>
            <a:off x="3857760" y="435780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6" name="CustomShape 37"/>
          <p:cNvSpPr/>
          <p:nvPr/>
        </p:nvSpPr>
        <p:spPr>
          <a:xfrm>
            <a:off x="92880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7" name="CustomShape 38"/>
          <p:cNvSpPr/>
          <p:nvPr/>
        </p:nvSpPr>
        <p:spPr>
          <a:xfrm>
            <a:off x="185724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8" name="CustomShape 39"/>
          <p:cNvSpPr/>
          <p:nvPr/>
        </p:nvSpPr>
        <p:spPr>
          <a:xfrm>
            <a:off x="285732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59" name="CustomShape 40"/>
          <p:cNvSpPr/>
          <p:nvPr/>
        </p:nvSpPr>
        <p:spPr>
          <a:xfrm>
            <a:off x="3857760" y="464328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0" name="CustomShape 41"/>
          <p:cNvSpPr/>
          <p:nvPr/>
        </p:nvSpPr>
        <p:spPr>
          <a:xfrm>
            <a:off x="92880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1" name="CustomShape 42"/>
          <p:cNvSpPr/>
          <p:nvPr/>
        </p:nvSpPr>
        <p:spPr>
          <a:xfrm>
            <a:off x="185724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2" name="CustomShape 43"/>
          <p:cNvSpPr/>
          <p:nvPr/>
        </p:nvSpPr>
        <p:spPr>
          <a:xfrm>
            <a:off x="285732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
        <p:nvSpPr>
          <p:cNvPr id="563" name="CustomShape 44"/>
          <p:cNvSpPr/>
          <p:nvPr/>
        </p:nvSpPr>
        <p:spPr>
          <a:xfrm>
            <a:off x="3857760" y="4929120"/>
            <a:ext cx="129960" cy="129960"/>
          </a:xfrm>
          <a:prstGeom prst="rect">
            <a:avLst/>
          </a:prstGeom>
          <a:solidFill>
            <a:schemeClr val="bg1"/>
          </a:solidFill>
          <a:ln>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65"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In agricoltura</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ustomShape 1"/>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67"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sp>
        <p:nvSpPr>
          <p:cNvPr id="568" name="CustomShape 3"/>
          <p:cNvSpPr/>
          <p:nvPr/>
        </p:nvSpPr>
        <p:spPr>
          <a:xfrm>
            <a:off x="285720" y="1500174"/>
            <a:ext cx="8634240" cy="107784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evidenziato le informazioni principali dei testi contenuti nelle slide che seguono, </a:t>
            </a:r>
            <a:r>
              <a:rPr lang="it-IT" sz="1500" spc="-1" dirty="0" smtClean="0">
                <a:solidFill>
                  <a:srgbClr val="000000"/>
                </a:solidFill>
                <a:latin typeface="Times New Roman"/>
                <a:ea typeface="DejaVu Sans"/>
              </a:rPr>
              <a:t>c</a:t>
            </a:r>
            <a:r>
              <a:rPr lang="it-IT" sz="1500" b="0" strike="noStrike" spc="-1" dirty="0" smtClean="0">
                <a:solidFill>
                  <a:srgbClr val="000000"/>
                </a:solidFill>
                <a:latin typeface="Times New Roman"/>
                <a:ea typeface="DejaVu Sans"/>
              </a:rPr>
              <a:t>ompleta la tabella.</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70" name="CustomShape 2"/>
          <p:cNvSpPr/>
          <p:nvPr/>
        </p:nvSpPr>
        <p:spPr>
          <a:xfrm>
            <a:off x="285840" y="214200"/>
            <a:ext cx="8631000" cy="554040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2800" b="1" strike="noStrike" cap="all" spc="-1" dirty="0">
                <a:solidFill>
                  <a:srgbClr val="000000"/>
                </a:solidFill>
                <a:latin typeface="Franklin Gothic Book"/>
                <a:ea typeface="DejaVu Sans"/>
              </a:rPr>
              <a:t>RISPARMIO IDRICO IN AGRICOLTURA: ECCO COME LIMITARE GLI SPRECHI</a:t>
            </a:r>
            <a:endParaRPr lang="it-IT" sz="2800" b="0" strike="noStrike" spc="-1" dirty="0">
              <a:latin typeface="Arial"/>
            </a:endParaRPr>
          </a:p>
          <a:p>
            <a:pPr>
              <a:lnSpc>
                <a:spcPct val="100000"/>
              </a:lnSpc>
              <a:spcAft>
                <a:spcPts val="601"/>
              </a:spcAft>
            </a:pPr>
            <a:r>
              <a:rPr lang="it-IT" sz="1200" b="1" strike="noStrike" spc="-1" dirty="0" err="1">
                <a:solidFill>
                  <a:srgbClr val="000000"/>
                </a:solidFill>
                <a:latin typeface="Franklin Gothic Book"/>
                <a:ea typeface="DejaVu Sans"/>
              </a:rPr>
              <a:t>Forigo</a:t>
            </a:r>
            <a:r>
              <a:rPr lang="it-IT" sz="1200" b="1" strike="noStrike" spc="-1" dirty="0">
                <a:solidFill>
                  <a:srgbClr val="000000"/>
                </a:solidFill>
                <a:latin typeface="Franklin Gothic Book"/>
                <a:ea typeface="DejaVu Sans"/>
              </a:rPr>
              <a:t> </a:t>
            </a:r>
            <a:r>
              <a:rPr lang="it-IT" sz="1200" b="1" strike="noStrike" spc="-1" dirty="0" err="1">
                <a:solidFill>
                  <a:srgbClr val="000000"/>
                </a:solidFill>
                <a:latin typeface="Franklin Gothic Book"/>
                <a:ea typeface="DejaVu Sans"/>
              </a:rPr>
              <a:t>Roteritalia</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14/1/2020</a:t>
            </a:r>
            <a:endParaRPr lang="it-IT" sz="1200" b="0" strike="noStrike" spc="-1" dirty="0">
              <a:latin typeface="Arial"/>
            </a:endParaRPr>
          </a:p>
          <a:p>
            <a:pPr>
              <a:lnSpc>
                <a:spcPct val="100000"/>
              </a:lnSpc>
              <a:spcAft>
                <a:spcPts val="601"/>
              </a:spcAft>
            </a:pPr>
            <a:r>
              <a:rPr lang="it-IT" sz="1400" b="1" strike="noStrike" cap="all" spc="-1" dirty="0">
                <a:solidFill>
                  <a:srgbClr val="000000"/>
                </a:solidFill>
                <a:latin typeface="Franklin Gothic Book"/>
                <a:ea typeface="DejaVu Sans"/>
              </a:rPr>
              <a:t>SCEGLIERE IL GIUSTO SISTEMA </a:t>
            </a:r>
            <a:r>
              <a:rPr lang="it-IT" sz="1400" b="1" strike="noStrike" cap="all" spc="-1" dirty="0" err="1">
                <a:solidFill>
                  <a:srgbClr val="000000"/>
                </a:solidFill>
                <a:latin typeface="Franklin Gothic Book"/>
                <a:ea typeface="DejaVu Sans"/>
              </a:rPr>
              <a:t>D’IRRIGAZIONE</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In agricoltura, con sempre maggiore frequenza, si manifestano annate siccitose durante le quali il fabbisogno di acqua supera le risorse a disposizione della comunità. Perfino nella pianura padana molti bacini irrigui nel corso delle estati siccitose entrano in crisi per mancanza d’acqua. La causa va ricercata anche nell’ancora diffusa adozione di sistemi irrigui poco efficienti, dove per efficienza intendiamo il rapporto fra la quantità d’acqua utilizzata dalla coltura e la quantità d’acqua prelevata dalla pompa. Meno un sistema è efficiente, meno è probabile raggiungere obiettivi di risparmio idrico.</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sistemi con l’efficienza irrigua più bassa sono quelli per sommersione (25%) e per scorrimento (30-40%, se eseguita per solchi l’efficienza può raggiungere il 50%).</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sistemi irrigui a pioggia sono caratterizzati da un’efficienza compresa fra il 70 e l’80%. Richiedono molta energia poiché l’acqua è espulsa ad alta pressione. </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I sistemi d’irrigazione più efficienti sono quelli che distribuiscono l’acqua in modo localizzato (85-90%), cioè in prossimità della pianta, vicino al suolo o direttamente al suo interno. In tal modo sia il contatto con l’aria e sia il tempo trascorso dalla fuoriuscita dalla tubazione e il raggiungimento del bersaglio, sono molto ridotti. Inoltre, rispetto ai metodi per aspersione, tutta l’acqua raggiunge il terreno anziché depositarsi sulla parte epigea della pianta dove evapora con grande facilità. Le perdite per evaporazione diretta sono quindi molto basse e contribuiscono a migliorare l’efficienza. Esistono molte soluzioni che consentono di adottare questo sistema su impianti e macchine convenzionali, sostituendo il distributore a pioggia con dispositivi che portano sotto chioma o direttamente al suolo l’acqua.</a:t>
            </a:r>
            <a:endParaRPr lang="it-IT" sz="140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Picture 2" descr="Perché a Vercelli ci sono le risaie? | Associazione culturale La Rucola"/>
          <p:cNvPicPr/>
          <p:nvPr/>
        </p:nvPicPr>
        <p:blipFill>
          <a:blip r:embed="rId2"/>
          <a:stretch/>
        </p:blipFill>
        <p:spPr>
          <a:xfrm>
            <a:off x="357120" y="571320"/>
            <a:ext cx="3700800" cy="2448360"/>
          </a:xfrm>
          <a:prstGeom prst="rect">
            <a:avLst/>
          </a:prstGeom>
          <a:ln w="0">
            <a:solidFill>
              <a:srgbClr val="C00000"/>
            </a:solidFill>
          </a:ln>
        </p:spPr>
      </p:pic>
      <p:pic>
        <p:nvPicPr>
          <p:cNvPr id="572" name="Picture 4" descr="irrigazione-sistema-a-conche"/>
          <p:cNvPicPr/>
          <p:nvPr/>
        </p:nvPicPr>
        <p:blipFill>
          <a:blip r:embed="rId3"/>
          <a:stretch/>
        </p:blipFill>
        <p:spPr>
          <a:xfrm>
            <a:off x="180000" y="3548520"/>
            <a:ext cx="4071240" cy="2029320"/>
          </a:xfrm>
          <a:prstGeom prst="rect">
            <a:avLst/>
          </a:prstGeom>
          <a:ln w="0">
            <a:solidFill>
              <a:srgbClr val="C00000"/>
            </a:solidFill>
          </a:ln>
        </p:spPr>
      </p:pic>
      <p:sp>
        <p:nvSpPr>
          <p:cNvPr id="573" name="CustomShape 1"/>
          <p:cNvSpPr/>
          <p:nvPr/>
        </p:nvSpPr>
        <p:spPr>
          <a:xfrm>
            <a:off x="4680000" y="1080000"/>
            <a:ext cx="4273200" cy="392580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Il metodo di irrigazione</a:t>
            </a:r>
            <a:r>
              <a:rPr lang="it-IT" sz="1400" b="1" strike="noStrike" spc="-1" dirty="0">
                <a:solidFill>
                  <a:srgbClr val="000000"/>
                </a:solidFill>
                <a:latin typeface="Franklin Gothic Book"/>
                <a:ea typeface="DejaVu Sans"/>
              </a:rPr>
              <a:t> per sommersione </a:t>
            </a:r>
            <a:r>
              <a:rPr lang="it-IT" sz="1400" b="0" strike="noStrike" spc="-1" dirty="0">
                <a:solidFill>
                  <a:srgbClr val="000000"/>
                </a:solidFill>
                <a:latin typeface="Franklin Gothic Book"/>
                <a:ea typeface="DejaVu Sans"/>
              </a:rPr>
              <a:t>prevede la permanenza sul terreno per periodi più o meno lunghi di uno strato di acqua di spessore variabile. A seconda della tipologia di colture che necessita di un tale approccio, il terreno viene diviso in rettangoli più o meno grandi delimitate da piccoli argini o la creazione di vere  e proprie conche.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Solitamente, e ne abbiamo un esempio molto diretto e comprensibile con le</a:t>
            </a:r>
            <a:r>
              <a:rPr lang="it-IT" sz="1400" b="1" i="1" strike="noStrike" spc="-1" dirty="0">
                <a:solidFill>
                  <a:srgbClr val="000000"/>
                </a:solidFill>
                <a:latin typeface="Franklin Gothic Book"/>
                <a:ea typeface="DejaVu Sans"/>
              </a:rPr>
              <a:t> risaie</a:t>
            </a:r>
            <a:r>
              <a:rPr lang="it-IT" sz="1400" b="0" strike="noStrike" spc="-1" dirty="0">
                <a:solidFill>
                  <a:srgbClr val="000000"/>
                </a:solidFill>
                <a:latin typeface="Franklin Gothic Book"/>
                <a:ea typeface="DejaVu Sans"/>
              </a:rPr>
              <a:t>, si parla di </a:t>
            </a:r>
            <a:r>
              <a:rPr lang="it-IT" sz="1400" b="1" strike="noStrike" spc="-1" dirty="0">
                <a:solidFill>
                  <a:srgbClr val="000000"/>
                </a:solidFill>
                <a:latin typeface="Franklin Gothic Book"/>
                <a:ea typeface="DejaVu Sans"/>
              </a:rPr>
              <a:t>rettangoli regolari</a:t>
            </a:r>
            <a:r>
              <a:rPr lang="it-IT" sz="1400" b="0" strike="noStrike" spc="-1" dirty="0">
                <a:solidFill>
                  <a:srgbClr val="000000"/>
                </a:solidFill>
                <a:latin typeface="Franklin Gothic Book"/>
                <a:ea typeface="DejaVu Sans"/>
              </a:rPr>
              <a:t>, dipendenti o indipendenti tra loro a seconda della volontà del contadino. Si tratta di un sistema di irrigazione oneroso a livello economico, ma necessario per alcune tipologie di coltura e facilmente eseguibile se il terreno è argilloso.</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 Un esempio d’irrigazione per sommersione </a:t>
            </a:r>
            <a:r>
              <a:rPr lang="it-IT" sz="1400" b="1" strike="noStrike" spc="-1" dirty="0">
                <a:solidFill>
                  <a:srgbClr val="000000"/>
                </a:solidFill>
                <a:latin typeface="Franklin Gothic Book"/>
                <a:ea typeface="DejaVu Sans"/>
              </a:rPr>
              <a:t>a conca</a:t>
            </a:r>
            <a:r>
              <a:rPr lang="it-IT" sz="1400" b="0" strike="noStrike" spc="-1" dirty="0">
                <a:solidFill>
                  <a:srgbClr val="000000"/>
                </a:solidFill>
                <a:latin typeface="Franklin Gothic Book"/>
                <a:ea typeface="DejaVu Sans"/>
              </a:rPr>
              <a:t> è rappresentato dagli </a:t>
            </a:r>
            <a:r>
              <a:rPr lang="it-IT" sz="1400" b="1" i="1" strike="noStrike" spc="-1" dirty="0">
                <a:solidFill>
                  <a:srgbClr val="000000"/>
                </a:solidFill>
                <a:latin typeface="Franklin Gothic Book"/>
                <a:ea typeface="DejaVu Sans"/>
              </a:rPr>
              <a:t>agrumeti</a:t>
            </a:r>
            <a:r>
              <a:rPr lang="it-IT" sz="1400" b="0" strike="noStrike" spc="-1" dirty="0">
                <a:solidFill>
                  <a:srgbClr val="000000"/>
                </a:solidFill>
                <a:latin typeface="Franklin Gothic Book"/>
                <a:ea typeface="DejaVu Sans"/>
              </a:rPr>
              <a:t>.</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 descr="Interconnessione nel contesto delle mutate condizioni degli habitat"/>
          <p:cNvPicPr/>
          <p:nvPr/>
        </p:nvPicPr>
        <p:blipFill>
          <a:blip r:embed="rId2"/>
          <a:srcRect r="51925"/>
          <a:stretch/>
        </p:blipFill>
        <p:spPr>
          <a:xfrm>
            <a:off x="285840" y="142920"/>
            <a:ext cx="3994560" cy="4010760"/>
          </a:xfrm>
          <a:prstGeom prst="rect">
            <a:avLst/>
          </a:prstGeom>
          <a:ln w="0">
            <a:solidFill>
              <a:srgbClr val="C00000"/>
            </a:solidFill>
          </a:ln>
        </p:spPr>
      </p:pic>
      <p:sp>
        <p:nvSpPr>
          <p:cNvPr id="264" name="CustomShape 1"/>
          <p:cNvSpPr/>
          <p:nvPr/>
        </p:nvSpPr>
        <p:spPr>
          <a:xfrm>
            <a:off x="357120" y="4357800"/>
            <a:ext cx="3916080" cy="1794600"/>
          </a:xfrm>
          <a:prstGeom prst="rect">
            <a:avLst/>
          </a:prstGeom>
          <a:gradFill rotWithShape="0">
            <a:gsLst>
              <a:gs pos="0">
                <a:srgbClr val="BDF297"/>
              </a:gs>
              <a:gs pos="100000">
                <a:srgbClr val="D5F5C0"/>
              </a:gs>
            </a:gsLst>
            <a:lin ang="2700000"/>
          </a:gra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i="1" strike="noStrike" spc="-1">
                <a:solidFill>
                  <a:srgbClr val="000000"/>
                </a:solidFill>
                <a:latin typeface="Franklin Gothic Book"/>
                <a:ea typeface="DejaVu Sans"/>
              </a:rPr>
              <a:t>Per lo spostamento di specie e habitat è necessario che siano in grado di affrontare il tragitto (1) verso l’habitat a quote più elevate (2) e che questo sia privo di ostacoli alla migrazione (3). Lo spostamento è limitato in quanto man mano che si sale di quota le condizioni degli habitat cambiano notevolmente (4 )</a:t>
            </a:r>
            <a:endParaRPr lang="it-IT" sz="1400" b="0" strike="noStrike" spc="-1">
              <a:latin typeface="Arial"/>
            </a:endParaRPr>
          </a:p>
        </p:txBody>
      </p:sp>
      <p:sp>
        <p:nvSpPr>
          <p:cNvPr id="265" name="CustomShape 2"/>
          <p:cNvSpPr/>
          <p:nvPr/>
        </p:nvSpPr>
        <p:spPr>
          <a:xfrm>
            <a:off x="4643280" y="357120"/>
            <a:ext cx="4344840" cy="4399751"/>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dirty="0">
                <a:solidFill>
                  <a:srgbClr val="000000"/>
                </a:solidFill>
                <a:latin typeface="Franklin Gothic Book"/>
                <a:ea typeface="DejaVu Sans"/>
              </a:rPr>
              <a:t>In Italia sono presenti 48 specie di pesci d’acqua dolce, sette dei quali compiono delle vere e proprie migrazioni fra il mare e le acque interne per motivi riproduttivi. Questi organismi effettuano la migrazione in un solo senso, ossia che una volta compiuta la funzione riproduttiva muoiono senza più far ritorno all’ambiente di provenienza. </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La costruzione di dighe e altri tipi di sbarramenti trasversali spezzano la continuità </a:t>
            </a:r>
            <a:r>
              <a:rPr lang="it-IT" sz="1400" strike="noStrike" spc="-1" dirty="0" err="1">
                <a:solidFill>
                  <a:srgbClr val="000000"/>
                </a:solidFill>
                <a:latin typeface="Franklin Gothic Book"/>
                <a:ea typeface="DejaVu Sans"/>
              </a:rPr>
              <a:t>ecologico-funzionale</a:t>
            </a:r>
            <a:r>
              <a:rPr lang="it-IT" sz="1400" strike="noStrike" spc="-1" dirty="0">
                <a:solidFill>
                  <a:srgbClr val="000000"/>
                </a:solidFill>
                <a:latin typeface="Franklin Gothic Book"/>
                <a:ea typeface="DejaVu Sans"/>
              </a:rPr>
              <a:t> dei fiumi e dei corsi d’acqua minori, spesso privi di qualsiasi tipo di “passaggi per pesci”, che impediscono ai pesci migratori di raggiungere le aree di frega, generalmente poste nei tratti </a:t>
            </a:r>
            <a:r>
              <a:rPr lang="it-IT" sz="1400" strike="noStrike" spc="-1" dirty="0" err="1">
                <a:solidFill>
                  <a:srgbClr val="000000"/>
                </a:solidFill>
                <a:latin typeface="Franklin Gothic Book"/>
                <a:ea typeface="DejaVu Sans"/>
              </a:rPr>
              <a:t>medio-alti</a:t>
            </a:r>
            <a:r>
              <a:rPr lang="it-IT" sz="1400" strike="noStrike" spc="-1" dirty="0">
                <a:solidFill>
                  <a:srgbClr val="000000"/>
                </a:solidFill>
                <a:latin typeface="Franklin Gothic Book"/>
                <a:ea typeface="DejaVu Sans"/>
              </a:rPr>
              <a:t> dei corsi d’acqua dove la velocità della </a:t>
            </a:r>
            <a:r>
              <a:rPr lang="it-IT" sz="1400" b="0" strike="noStrike" spc="-1" dirty="0">
                <a:solidFill>
                  <a:srgbClr val="000000"/>
                </a:solidFill>
                <a:latin typeface="Franklin Gothic Book"/>
                <a:ea typeface="DejaVu Sans"/>
              </a:rPr>
              <a:t>corrente, il tipo di substrato e altre caratteristiche ambientali risultano idonee alla riproduzione; molti degli individui in fase riproduttiva non raggiungono le aree di frega e, concentrandosi subito a valle degli sbarramenti, vengono pescati in gran numero con un ulteriore danno biologico.</a:t>
            </a:r>
            <a:endParaRPr lang="it-IT" sz="14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1"/>
          <p:cNvSpPr/>
          <p:nvPr/>
        </p:nvSpPr>
        <p:spPr>
          <a:xfrm>
            <a:off x="4357800" y="857160"/>
            <a:ext cx="427320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metodo d’irrigazione</a:t>
            </a:r>
            <a:r>
              <a:rPr lang="it-IT" sz="1400" b="1" strike="noStrike" spc="-1">
                <a:solidFill>
                  <a:srgbClr val="000000"/>
                </a:solidFill>
                <a:latin typeface="Franklin Gothic Book"/>
                <a:ea typeface="DejaVu Sans"/>
              </a:rPr>
              <a:t> per scorrimento</a:t>
            </a:r>
            <a:r>
              <a:rPr lang="it-IT" sz="1400" b="0" strike="noStrike" spc="-1">
                <a:solidFill>
                  <a:srgbClr val="000000"/>
                </a:solidFill>
                <a:latin typeface="Franklin Gothic Book"/>
                <a:ea typeface="DejaVu Sans"/>
              </a:rPr>
              <a:t>, invece, sebbene condivida con il precedente l’assunto di base di una grande quantità d’acqua costante, prevede che la stessa venga utilizzata all’interno di piccoli fossi laterali o centrali di contorno all’area coltivata, in modo tale che il terreno possa assorbirla a piacimento senza che le radici delle colture o dei fiori rischino di marcire. E’  adatto per essere eseguito in grandi spazi, sia per mantenere rigogliosi i prati, sia per colture specifiche dell’orto.</a:t>
            </a:r>
            <a:endParaRPr lang="it-IT" sz="1400" b="0" strike="noStrike" spc="-1">
              <a:latin typeface="Arial"/>
            </a:endParaRPr>
          </a:p>
        </p:txBody>
      </p:sp>
      <p:sp>
        <p:nvSpPr>
          <p:cNvPr id="575" name="CustomShape 2"/>
          <p:cNvSpPr/>
          <p:nvPr/>
        </p:nvSpPr>
        <p:spPr>
          <a:xfrm>
            <a:off x="155520" y="-144360"/>
            <a:ext cx="291960" cy="291960"/>
          </a:xfrm>
          <a:prstGeom prst="rect">
            <a:avLst/>
          </a:prstGeom>
          <a:noFill/>
          <a:ln w="0">
            <a:noFill/>
          </a:ln>
        </p:spPr>
        <p:style>
          <a:lnRef idx="0">
            <a:scrgbClr r="0" g="0" b="0"/>
          </a:lnRef>
          <a:fillRef idx="0">
            <a:scrgbClr r="0" g="0" b="0"/>
          </a:fillRef>
          <a:effectRef idx="0">
            <a:scrgbClr r="0" g="0" b="0"/>
          </a:effectRef>
          <a:fontRef idx="minor"/>
        </p:style>
      </p:sp>
      <p:pic>
        <p:nvPicPr>
          <p:cNvPr id="576" name="Picture 8" descr="Funzioni dell'irrigazion e"/>
          <p:cNvPicPr/>
          <p:nvPr/>
        </p:nvPicPr>
        <p:blipFill>
          <a:blip r:embed="rId2"/>
          <a:stretch/>
        </p:blipFill>
        <p:spPr>
          <a:xfrm>
            <a:off x="357120" y="857160"/>
            <a:ext cx="3720240" cy="2462040"/>
          </a:xfrm>
          <a:prstGeom prst="rect">
            <a:avLst/>
          </a:prstGeom>
          <a:ln w="0">
            <a:solidFill>
              <a:srgbClr val="C00000"/>
            </a:solidFill>
          </a:ln>
        </p:spPr>
      </p:pic>
      <p:pic>
        <p:nvPicPr>
          <p:cNvPr id="577" name="Picture 10" descr="Tutte le caratteristiche e i vantaggi dell'irrigazione a pioggia."/>
          <p:cNvPicPr/>
          <p:nvPr/>
        </p:nvPicPr>
        <p:blipFill>
          <a:blip r:embed="rId3"/>
          <a:stretch/>
        </p:blipFill>
        <p:spPr>
          <a:xfrm>
            <a:off x="142920" y="3714840"/>
            <a:ext cx="4201920" cy="2516040"/>
          </a:xfrm>
          <a:prstGeom prst="rect">
            <a:avLst/>
          </a:prstGeom>
          <a:ln w="0">
            <a:solidFill>
              <a:srgbClr val="C00000"/>
            </a:solidFill>
          </a:ln>
        </p:spPr>
      </p:pic>
      <p:sp>
        <p:nvSpPr>
          <p:cNvPr id="578" name="CustomShape 3"/>
          <p:cNvSpPr/>
          <p:nvPr/>
        </p:nvSpPr>
        <p:spPr>
          <a:xfrm>
            <a:off x="4643280" y="3786120"/>
            <a:ext cx="427320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sistema di irrigazione</a:t>
            </a:r>
            <a:r>
              <a:rPr lang="it-IT" sz="1400" b="1" strike="noStrike" spc="-1">
                <a:solidFill>
                  <a:srgbClr val="000000"/>
                </a:solidFill>
                <a:latin typeface="Franklin Gothic Book"/>
                <a:ea typeface="DejaVu Sans"/>
              </a:rPr>
              <a:t> a pioggia</a:t>
            </a:r>
            <a:r>
              <a:rPr lang="it-IT" sz="1400" b="0" strike="noStrike" spc="-1">
                <a:solidFill>
                  <a:srgbClr val="000000"/>
                </a:solidFill>
                <a:latin typeface="Franklin Gothic Book"/>
                <a:ea typeface="DejaVu Sans"/>
              </a:rPr>
              <a:t>  è una tecnica di distribuzione dell'acqua sotto forma di piccole goccioline, simile alla pioggia.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L'efficacia dell'irrigazione a pioggia dipende in larga misura dalle condizioni meteorologiche nel momento in cui questa viene effettuata: in presenza di vento la distribuzione tende a non essere uniforme, con conseguenti sprechi di acqua; inoltre una eccessiva suddivisione delle goccioline d'acqua provoca ingenti perdite per evaporazione.</a:t>
            </a:r>
            <a:endParaRPr lang="it-IT" sz="14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CustomShape 1"/>
          <p:cNvSpPr/>
          <p:nvPr/>
        </p:nvSpPr>
        <p:spPr>
          <a:xfrm>
            <a:off x="5143680" y="2428920"/>
            <a:ext cx="3487680" cy="222084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Il sistema di irrigazione </a:t>
            </a:r>
            <a:r>
              <a:rPr lang="it-IT" sz="1400" b="1" strike="noStrike" spc="-1">
                <a:solidFill>
                  <a:srgbClr val="000000"/>
                </a:solidFill>
                <a:latin typeface="Franklin Gothic Book"/>
                <a:ea typeface="DejaVu Sans"/>
              </a:rPr>
              <a:t>a goccia </a:t>
            </a:r>
            <a:r>
              <a:rPr lang="it-IT" sz="1400" b="0" strike="noStrike" spc="-1">
                <a:solidFill>
                  <a:srgbClr val="000000"/>
                </a:solidFill>
                <a:latin typeface="Franklin Gothic Book"/>
                <a:ea typeface="DejaVu Sans"/>
              </a:rPr>
              <a:t>consiste nel far passare l’acqua attraverso un sistema di tubi a bassa pressione e alcuni gocciolatori, per poi arrivare, goccia a goccia, alle piante. Secondo le loro esigenze. Si calcola che, con un impianto di irrigazione a goccia, il consumo di acqua crolli del 40-70 per cento, sulla base del tipo di piante annaffiate.</a:t>
            </a:r>
            <a:endParaRPr lang="it-IT" sz="1400" b="0" strike="noStrike" spc="-1">
              <a:latin typeface="Arial"/>
            </a:endParaRPr>
          </a:p>
        </p:txBody>
      </p:sp>
      <p:pic>
        <p:nvPicPr>
          <p:cNvPr id="580" name="Picture 2" descr="Impianto di irrigazione a goccia per l'orto: come fare"/>
          <p:cNvPicPr/>
          <p:nvPr/>
        </p:nvPicPr>
        <p:blipFill>
          <a:blip r:embed="rId2"/>
          <a:stretch/>
        </p:blipFill>
        <p:spPr>
          <a:xfrm>
            <a:off x="214200" y="357120"/>
            <a:ext cx="4392360" cy="3053160"/>
          </a:xfrm>
          <a:prstGeom prst="rect">
            <a:avLst/>
          </a:prstGeom>
          <a:ln w="0">
            <a:solidFill>
              <a:srgbClr val="C00000"/>
            </a:solidFill>
          </a:ln>
        </p:spPr>
      </p:pic>
      <p:pic>
        <p:nvPicPr>
          <p:cNvPr id="581" name="Picture 4" descr="Irrigazione a goccia: cos'è, come e dove si usa"/>
          <p:cNvPicPr/>
          <p:nvPr/>
        </p:nvPicPr>
        <p:blipFill>
          <a:blip r:embed="rId3" cstate="print"/>
          <a:stretch/>
        </p:blipFill>
        <p:spPr>
          <a:xfrm>
            <a:off x="285840" y="3786120"/>
            <a:ext cx="4376160" cy="2087280"/>
          </a:xfrm>
          <a:prstGeom prst="rect">
            <a:avLst/>
          </a:prstGeom>
          <a:ln w="0">
            <a:solidFill>
              <a:srgbClr val="C00000"/>
            </a:solidFill>
          </a:ln>
        </p:spPr>
      </p:pic>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2" name="Table 1"/>
          <p:cNvGraphicFramePr/>
          <p:nvPr/>
        </p:nvGraphicFramePr>
        <p:xfrm>
          <a:off x="285720" y="108960"/>
          <a:ext cx="8578800" cy="6432800"/>
        </p:xfrm>
        <a:graphic>
          <a:graphicData uri="http://schemas.openxmlformats.org/drawingml/2006/table">
            <a:tbl>
              <a:tblPr/>
              <a:tblGrid>
                <a:gridCol w="2315520"/>
                <a:gridCol w="1577880"/>
                <a:gridCol w="4685400"/>
              </a:tblGrid>
              <a:tr h="1103760">
                <a:tc>
                  <a:txBody>
                    <a:bodyPr/>
                    <a:lstStyle/>
                    <a:p>
                      <a:pPr algn="ctr">
                        <a:lnSpc>
                          <a:spcPct val="100000"/>
                        </a:lnSpc>
                      </a:pPr>
                      <a:r>
                        <a:rPr lang="it-IT" sz="1600" b="1" strike="noStrike" spc="-1" dirty="0">
                          <a:latin typeface="Arial"/>
                        </a:rPr>
                        <a:t>METODI </a:t>
                      </a:r>
                      <a:r>
                        <a:rPr lang="it-IT" sz="1600" b="1" strike="noStrike" spc="-1" dirty="0" err="1">
                          <a:latin typeface="Arial"/>
                        </a:rPr>
                        <a:t>DI</a:t>
                      </a:r>
                      <a:r>
                        <a:rPr lang="it-IT" sz="1600" b="1" strike="noStrike" spc="-1" dirty="0">
                          <a:latin typeface="Arial"/>
                        </a:rPr>
                        <a:t> IRRIGAZIONE</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600" b="1" strike="noStrike" spc="-1" dirty="0">
                          <a:latin typeface="Arial"/>
                        </a:rPr>
                        <a:t>LIVELLO </a:t>
                      </a:r>
                      <a:r>
                        <a:rPr lang="it-IT" sz="1600" b="1" strike="noStrike" spc="-1" dirty="0" err="1">
                          <a:latin typeface="Arial"/>
                        </a:rPr>
                        <a:t>DI</a:t>
                      </a:r>
                      <a:r>
                        <a:rPr lang="it-IT" sz="1600" b="1" strike="noStrike" spc="-1" dirty="0">
                          <a:latin typeface="Arial"/>
                        </a:rPr>
                        <a:t> EFFICIENZA </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600" b="1" strike="noStrike" spc="-1" dirty="0">
                          <a:latin typeface="Arial"/>
                        </a:rPr>
                        <a:t>MOTIVI DEL LIVELLO </a:t>
                      </a:r>
                      <a:r>
                        <a:rPr lang="it-IT" sz="1600" b="1" strike="noStrike" spc="-1" dirty="0" err="1">
                          <a:latin typeface="Arial"/>
                        </a:rPr>
                        <a:t>DI</a:t>
                      </a:r>
                      <a:r>
                        <a:rPr lang="it-IT" sz="1600" b="1" strike="noStrike" spc="-1" dirty="0">
                          <a:latin typeface="Arial"/>
                        </a:rPr>
                        <a:t> EFFICIENZA</a:t>
                      </a:r>
                      <a:endParaRPr lang="it-IT" sz="1600" b="0" strike="noStrike" spc="-1" dirty="0">
                        <a:latin typeface="Arial"/>
                      </a:endParaRP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787520">
                <a:tc>
                  <a:txBody>
                    <a:bodyPr/>
                    <a:lstStyle/>
                    <a:p>
                      <a:pPr algn="ctr">
                        <a:lnSpc>
                          <a:spcPct val="100000"/>
                        </a:lnSpc>
                      </a:pPr>
                      <a:r>
                        <a:rPr lang="it-IT" sz="1600" b="0" strike="noStrike" spc="-1" dirty="0">
                          <a:latin typeface="Arial"/>
                        </a:rPr>
                        <a:t>PER SOMMERSIONE</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25%</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dirty="0">
                          <a:latin typeface="Arial"/>
                        </a:rPr>
                        <a:t>Prevede l’uso di una grande quantità d’acqua che è soggetta ad una elevata evaporazione poiché permane sul terreno per periodi più o meno lunghi. </a:t>
                      </a:r>
                      <a:endParaRPr lang="it-IT" sz="1400" b="0" strike="noStrike" spc="-1" dirty="0" smtClean="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03760">
                <a:tc>
                  <a:txBody>
                    <a:bodyPr/>
                    <a:lstStyle/>
                    <a:p>
                      <a:pPr algn="ctr">
                        <a:lnSpc>
                          <a:spcPct val="100000"/>
                        </a:lnSpc>
                      </a:pPr>
                      <a:r>
                        <a:rPr lang="it-IT" sz="1600" b="0" strike="noStrike" spc="-1" dirty="0">
                          <a:latin typeface="Arial"/>
                        </a:rPr>
                        <a:t>PER SCORRIMENTO</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30-40%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r>
                        <a:rPr lang="it-IT" sz="1400" b="0" strike="noStrike" spc="-1" dirty="0">
                          <a:latin typeface="Arial"/>
                          <a:ea typeface="Microsoft YaHei"/>
                        </a:rPr>
                        <a:t>Pur richiedendo anch’esso l’uso di </a:t>
                      </a:r>
                      <a:r>
                        <a:rPr lang="it-IT" sz="1400" b="0" strike="noStrike" spc="-1" dirty="0">
                          <a:solidFill>
                            <a:srgbClr val="000000"/>
                          </a:solidFill>
                          <a:latin typeface="Franklin Gothic Book"/>
                          <a:ea typeface="DejaVu Sans"/>
                        </a:rPr>
                        <a:t>una grande quantità d’acqua costante, è</a:t>
                      </a:r>
                      <a:r>
                        <a:rPr lang="it-IT" sz="1400" b="0" strike="noStrike" spc="-1" dirty="0">
                          <a:solidFill>
                            <a:srgbClr val="000000"/>
                          </a:solidFill>
                          <a:latin typeface="Arial"/>
                          <a:ea typeface="Microsoft YaHei"/>
                        </a:rPr>
                        <a:t> più efficiente del metodo per immersione </a:t>
                      </a:r>
                      <a:r>
                        <a:rPr lang="it-IT" sz="1400" b="0" strike="noStrike" spc="-1" dirty="0" smtClean="0">
                          <a:solidFill>
                            <a:srgbClr val="000000"/>
                          </a:solidFill>
                          <a:latin typeface="Arial"/>
                          <a:ea typeface="Microsoft YaHei"/>
                        </a:rPr>
                        <a:t>poiché</a:t>
                      </a:r>
                    </a:p>
                    <a:p>
                      <a:pPr algn="just">
                        <a:lnSpc>
                          <a:spcPct val="100000"/>
                        </a:lnSpc>
                      </a:pPr>
                      <a:endParaRPr lang="it-IT" sz="1400" b="0" strike="noStrike" spc="-1" dirty="0" smtClean="0">
                        <a:solidFill>
                          <a:srgbClr val="000000"/>
                        </a:solidFill>
                        <a:latin typeface="Arial"/>
                        <a:ea typeface="Microsoft YaHei"/>
                      </a:endParaRPr>
                    </a:p>
                    <a:p>
                      <a:pPr algn="just">
                        <a:lnSpc>
                          <a:spcPct val="100000"/>
                        </a:lnSpc>
                      </a:pPr>
                      <a:endParaRPr lang="it-IT" sz="1400" b="0" strike="noStrike" spc="-1" dirty="0" smtClean="0">
                        <a:solidFill>
                          <a:srgbClr val="000000"/>
                        </a:solidFill>
                        <a:latin typeface="Arial"/>
                        <a:ea typeface="Microsoft YaHei"/>
                      </a:endParaRPr>
                    </a:p>
                    <a:p>
                      <a:pPr algn="just">
                        <a:lnSpc>
                          <a:spcPct val="100000"/>
                        </a:lnSpc>
                      </a:pPr>
                      <a:endParaRPr lang="it-IT" sz="1400" b="0" strike="noStrike" spc="-1" dirty="0" smtClean="0">
                        <a:solidFill>
                          <a:srgbClr val="000000"/>
                        </a:solidFill>
                        <a:latin typeface="Arial"/>
                        <a:ea typeface="Microsoft YaHei"/>
                      </a:endParaRPr>
                    </a:p>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03760">
                <a:tc>
                  <a:txBody>
                    <a:bodyPr/>
                    <a:lstStyle/>
                    <a:p>
                      <a:pPr algn="ctr">
                        <a:lnSpc>
                          <a:spcPct val="100000"/>
                        </a:lnSpc>
                      </a:pPr>
                      <a:r>
                        <a:rPr lang="it-IT" sz="1600" b="0" strike="noStrike" spc="-1" dirty="0">
                          <a:latin typeface="Arial"/>
                        </a:rPr>
                        <a:t>A PIOGGIA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70-80%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smtClean="0">
                        <a:latin typeface="Arial"/>
                      </a:endParaRPr>
                    </a:p>
                    <a:p>
                      <a:pPr algn="just">
                        <a:lnSpc>
                          <a:spcPct val="100000"/>
                        </a:lnSpc>
                      </a:pPr>
                      <a:endParaRPr lang="it-IT" sz="1400" b="0" strike="noStrike" spc="-1" dirty="0" smtClean="0">
                        <a:latin typeface="Arial"/>
                      </a:endParaRPr>
                    </a:p>
                    <a:p>
                      <a:pPr algn="just">
                        <a:lnSpc>
                          <a:spcPct val="100000"/>
                        </a:lnSpc>
                      </a:pPr>
                      <a:endParaRPr lang="it-IT" sz="1400" b="0" strike="noStrike" spc="-1" dirty="0" smtClean="0">
                        <a:latin typeface="Arial"/>
                      </a:endParaRPr>
                    </a:p>
                    <a:p>
                      <a:pPr algn="just">
                        <a:lnSpc>
                          <a:spcPct val="100000"/>
                        </a:lnSpc>
                      </a:pPr>
                      <a:endParaRPr lang="it-IT" sz="1400" b="0" strike="noStrike" spc="-1" dirty="0" smtClean="0">
                        <a:latin typeface="Arial"/>
                      </a:endParaRPr>
                    </a:p>
                    <a:p>
                      <a:pPr algn="just">
                        <a:lnSpc>
                          <a:spcPct val="100000"/>
                        </a:lnSpc>
                      </a:pPr>
                      <a:endParaRPr lang="it-IT" sz="1400" b="0" strike="noStrike" spc="-1" dirty="0" smtClean="0">
                        <a:latin typeface="Arial"/>
                      </a:endParaRPr>
                    </a:p>
                    <a:p>
                      <a:pPr algn="just">
                        <a:lnSpc>
                          <a:spcPct val="100000"/>
                        </a:lnSpc>
                      </a:pP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r h="1110240">
                <a:tc>
                  <a:txBody>
                    <a:bodyPr/>
                    <a:lstStyle/>
                    <a:p>
                      <a:pPr algn="ctr">
                        <a:lnSpc>
                          <a:spcPct val="100000"/>
                        </a:lnSpc>
                      </a:pPr>
                      <a:r>
                        <a:rPr lang="it-IT" sz="1600" b="0" strike="noStrike" spc="-1" dirty="0">
                          <a:latin typeface="Arial"/>
                        </a:rPr>
                        <a:t>A GOCCIA</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ctr">
                        <a:lnSpc>
                          <a:spcPct val="100000"/>
                        </a:lnSpc>
                      </a:pPr>
                      <a:r>
                        <a:rPr lang="it-IT" sz="1500" b="0" strike="noStrike" spc="-1" dirty="0">
                          <a:latin typeface="Arial"/>
                        </a:rPr>
                        <a:t>85-90%</a:t>
                      </a:r>
                    </a:p>
                  </a:txBody>
                  <a:tcPr marL="90000" marR="90000" anchor="ctr">
                    <a:lnL w="720">
                      <a:solidFill>
                        <a:srgbClr val="BF0041"/>
                      </a:solidFill>
                    </a:lnL>
                    <a:lnR w="720">
                      <a:solidFill>
                        <a:srgbClr val="BF0041"/>
                      </a:solidFill>
                    </a:lnR>
                    <a:lnT w="720">
                      <a:solidFill>
                        <a:srgbClr val="BF0041"/>
                      </a:solidFill>
                    </a:lnT>
                    <a:lnB w="720">
                      <a:solidFill>
                        <a:srgbClr val="BF0041"/>
                      </a:solidFill>
                    </a:lnB>
                    <a:solidFill>
                      <a:srgbClr val="B3CAC7"/>
                    </a:solidFill>
                  </a:tcPr>
                </a:tc>
                <a:tc>
                  <a:txBody>
                    <a:bodyPr/>
                    <a:lstStyle/>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endParaRPr lang="it-IT" sz="1400" b="0" strike="noStrike" spc="-1" dirty="0" smtClean="0">
                        <a:solidFill>
                          <a:srgbClr val="3465A4"/>
                        </a:solidFill>
                        <a:latin typeface="Franklin Gothic Book"/>
                        <a:ea typeface="DejaVu Sans"/>
                      </a:endParaRPr>
                    </a:p>
                    <a:p>
                      <a:pPr algn="just">
                        <a:lnSpc>
                          <a:spcPct val="100000"/>
                        </a:lnSpc>
                      </a:pPr>
                      <a:r>
                        <a:rPr lang="it-IT" sz="1400" b="0" strike="noStrike" spc="-1" dirty="0" smtClean="0">
                          <a:solidFill>
                            <a:srgbClr val="3465A4"/>
                          </a:solidFill>
                          <a:latin typeface="Franklin Gothic Book"/>
                          <a:ea typeface="DejaVu Sans"/>
                        </a:rPr>
                        <a:t>.</a:t>
                      </a:r>
                      <a:endParaRPr lang="it-IT" sz="1400" b="0" strike="noStrike" spc="-1" dirty="0">
                        <a:latin typeface="Arial"/>
                      </a:endParaRPr>
                    </a:p>
                  </a:txBody>
                  <a:tcPr marL="90000" marR="90000">
                    <a:lnL w="720">
                      <a:solidFill>
                        <a:srgbClr val="BF0041"/>
                      </a:solidFill>
                    </a:lnL>
                    <a:lnR w="720">
                      <a:solidFill>
                        <a:srgbClr val="BF0041"/>
                      </a:solidFill>
                    </a:lnR>
                    <a:lnT w="720">
                      <a:solidFill>
                        <a:srgbClr val="BF0041"/>
                      </a:solidFill>
                    </a:lnT>
                    <a:lnB w="720">
                      <a:solidFill>
                        <a:srgbClr val="BF0041"/>
                      </a:solidFill>
                    </a:lnB>
                    <a:solidFill>
                      <a:srgbClr val="B3CAC7"/>
                    </a:solidFill>
                  </a:tcPr>
                </a:tc>
              </a:tr>
            </a:tbl>
          </a:graphicData>
        </a:graphic>
      </p:graphicFrame>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84" name="CustomShape 2"/>
          <p:cNvSpPr/>
          <p:nvPr/>
        </p:nvSpPr>
        <p:spPr>
          <a:xfrm>
            <a:off x="357120" y="2857320"/>
            <a:ext cx="8445240" cy="7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spcBef>
                <a:spcPts val="799"/>
              </a:spcBef>
              <a:tabLst>
                <a:tab pos="0" algn="l"/>
              </a:tabLst>
            </a:pPr>
            <a:r>
              <a:rPr lang="it-IT" sz="4000" b="1" strike="noStrike" spc="-1">
                <a:solidFill>
                  <a:srgbClr val="FF0000"/>
                </a:solidFill>
                <a:latin typeface="Times New Roman"/>
                <a:ea typeface="DejaVu Sans"/>
              </a:rPr>
              <a:t>I dissalatori</a:t>
            </a:r>
            <a:endParaRPr lang="it-IT" sz="40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86" name="CustomShape 2"/>
          <p:cNvSpPr/>
          <p:nvPr/>
        </p:nvSpPr>
        <p:spPr>
          <a:xfrm>
            <a:off x="285840" y="214200"/>
            <a:ext cx="8631000" cy="3622615"/>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Siccità ed emergenza acqua, perché non puntiamo sui </a:t>
            </a:r>
            <a:r>
              <a:rPr lang="it-IT" sz="2800" b="1" strike="noStrike" spc="-1" dirty="0" err="1">
                <a:solidFill>
                  <a:srgbClr val="000000"/>
                </a:solidFill>
                <a:latin typeface="Franklin Gothic Book"/>
                <a:ea typeface="DejaVu Sans"/>
              </a:rPr>
              <a:t>desalinizzatori</a:t>
            </a:r>
            <a:r>
              <a:rPr lang="it-IT" sz="2800" b="1" strike="noStrike" spc="-1" dirty="0">
                <a:solidFill>
                  <a:srgbClr val="000000"/>
                </a:solidFill>
                <a:latin typeface="Franklin Gothic Book"/>
                <a:ea typeface="DejaVu Sans"/>
              </a:rPr>
              <a:t>?</a:t>
            </a:r>
            <a:endParaRPr lang="it-IT" sz="2800" b="0" strike="noStrike" spc="-1" dirty="0">
              <a:latin typeface="Arial"/>
            </a:endParaRPr>
          </a:p>
          <a:p>
            <a:pPr>
              <a:lnSpc>
                <a:spcPct val="100000"/>
              </a:lnSpc>
              <a:spcAft>
                <a:spcPts val="601"/>
              </a:spcAft>
            </a:pPr>
            <a:r>
              <a:rPr lang="it-IT" sz="1200" b="1" strike="noStrike" spc="-1" dirty="0">
                <a:solidFill>
                  <a:srgbClr val="000000"/>
                </a:solidFill>
                <a:latin typeface="Times New Roman"/>
                <a:ea typeface="DejaVu Sans"/>
              </a:rPr>
              <a:t>Icona Clima </a:t>
            </a:r>
            <a:r>
              <a:rPr lang="it-IT" sz="1200" b="0" strike="noStrike" spc="-1" dirty="0">
                <a:solidFill>
                  <a:srgbClr val="000000"/>
                </a:solidFill>
                <a:latin typeface="Times New Roman"/>
                <a:ea typeface="DejaVu Sans"/>
              </a:rPr>
              <a:t>05/07/2022</a:t>
            </a:r>
            <a:endParaRPr lang="it-IT" sz="12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Siamo circondati dal mare. Sarebbe illogico per noi, vista la crisi climatica, non cercare di prelevare e dissalare l’acqua marina. Molti Paesi già usano questa tecnologia per assicurarsi acqua specialmente durante i periodi più siccitosi: parliamo di Israele, degli Emirati Arabi, dell’Arabia Saudita, ma anche dell’Australia e della vicina Spagna. A livello globale più di 300 milioni di persone fanno già affidamento sull’acqua proveniente da impianti di desalinizzazione.</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Secondo il gruppo </a:t>
            </a:r>
            <a:r>
              <a:rPr lang="it-IT" sz="1400" strike="noStrike" spc="-1" dirty="0" err="1">
                <a:solidFill>
                  <a:srgbClr val="000000"/>
                </a:solidFill>
                <a:latin typeface="Franklin Gothic Book"/>
                <a:ea typeface="DejaVu Sans"/>
              </a:rPr>
              <a:t>Webuild</a:t>
            </a:r>
            <a:r>
              <a:rPr lang="it-IT" sz="1400" strike="noStrike" spc="-1" dirty="0">
                <a:solidFill>
                  <a:srgbClr val="000000"/>
                </a:solidFill>
                <a:latin typeface="Franklin Gothic Book"/>
                <a:ea typeface="DejaVu Sans"/>
              </a:rPr>
              <a:t> all’Italia servirebbero almeno 16 </a:t>
            </a:r>
            <a:r>
              <a:rPr lang="it-IT" sz="1400" strike="noStrike" spc="-1" dirty="0" err="1">
                <a:solidFill>
                  <a:srgbClr val="000000"/>
                </a:solidFill>
                <a:latin typeface="Franklin Gothic Book"/>
                <a:ea typeface="DejaVu Sans"/>
              </a:rPr>
              <a:t>desalinizzatori</a:t>
            </a:r>
            <a:r>
              <a:rPr lang="it-IT" sz="1400" strike="noStrike" spc="-1" dirty="0">
                <a:solidFill>
                  <a:srgbClr val="000000"/>
                </a:solidFill>
                <a:latin typeface="Franklin Gothic Book"/>
                <a:ea typeface="DejaVu Sans"/>
              </a:rPr>
              <a:t>: questo ci consentirebbe di far fronte alle emergenze e necessità del periodo estivo. Con un investimento di circa 3 miliardi potremo produrre 1,6 miliardi di metri cubi d’acqua dolce al giorno. Per coprire, invece, il fabbisogno complessivo ne dovremmo costruire una ottantina. In Spagna ne hanno installati 765, con cui riescono a produrre 6 miliardi di metri cubi d’acqua. L’Italia è ferma a 400 milioni.</a:t>
            </a:r>
            <a:endParaRPr lang="it-IT" sz="1400" strike="noStrike" spc="-1" dirty="0">
              <a:latin typeface="Arial"/>
            </a:endParaRPr>
          </a:p>
          <a:p>
            <a:pPr algn="just">
              <a:lnSpc>
                <a:spcPct val="100000"/>
              </a:lnSpc>
            </a:pPr>
            <a:endParaRPr lang="it-IT" sz="1400" b="0" strike="noStrike" spc="-1" dirty="0">
              <a:latin typeface="Arial"/>
            </a:endParaRPr>
          </a:p>
        </p:txBody>
      </p:sp>
      <p:sp>
        <p:nvSpPr>
          <p:cNvPr id="587" name="CustomShape 3"/>
          <p:cNvSpPr/>
          <p:nvPr/>
        </p:nvSpPr>
        <p:spPr>
          <a:xfrm>
            <a:off x="360000" y="450504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Dopo aver evidenziato nel testo le informazioni principali, cerca nell’archivio la slide con il grafico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91" name="CustomShape 2"/>
          <p:cNvSpPr/>
          <p:nvPr/>
        </p:nvSpPr>
        <p:spPr>
          <a:xfrm>
            <a:off x="155520" y="148320"/>
            <a:ext cx="8842680" cy="5553913"/>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0000"/>
                </a:solidFill>
                <a:latin typeface="Franklin Gothic Book"/>
                <a:ea typeface="DejaVu Sans"/>
              </a:rPr>
              <a:t>Dissalatori a osmosi inversa: cosa sono e come funzionano </a:t>
            </a:r>
            <a:endParaRPr lang="it-IT" sz="2800" b="0" strike="noStrike" spc="-1" dirty="0">
              <a:latin typeface="Arial"/>
            </a:endParaRPr>
          </a:p>
          <a:p>
            <a:pPr>
              <a:lnSpc>
                <a:spcPct val="100000"/>
              </a:lnSpc>
              <a:spcAft>
                <a:spcPts val="283"/>
              </a:spcAft>
            </a:pPr>
            <a:r>
              <a:rPr lang="it-IT" sz="1200" b="1" strike="noStrike" spc="-1" dirty="0" err="1">
                <a:solidFill>
                  <a:srgbClr val="000000"/>
                </a:solidFill>
                <a:latin typeface="Times New Roman"/>
                <a:ea typeface="DejaVu Sans"/>
              </a:rPr>
              <a:t>Geopop</a:t>
            </a:r>
            <a:r>
              <a:rPr lang="it-IT" sz="1200" b="1" strike="noStrike" spc="-1" dirty="0">
                <a:solidFill>
                  <a:srgbClr val="000000"/>
                </a:solidFill>
                <a:latin typeface="Times New Roman"/>
                <a:ea typeface="DejaVu Sans"/>
              </a:rPr>
              <a:t>  </a:t>
            </a:r>
            <a:r>
              <a:rPr lang="it-IT" sz="1200" b="0" strike="noStrike" spc="-1" dirty="0">
                <a:solidFill>
                  <a:srgbClr val="000000"/>
                </a:solidFill>
                <a:latin typeface="Times New Roman"/>
                <a:ea typeface="DejaVu Sans"/>
              </a:rPr>
              <a:t>14/07/2022</a:t>
            </a:r>
            <a:endParaRPr lang="it-IT" sz="1200" b="0" strike="noStrike" spc="-1" dirty="0">
              <a:latin typeface="Arial"/>
            </a:endParaRPr>
          </a:p>
          <a:p>
            <a:pPr>
              <a:lnSpc>
                <a:spcPct val="100000"/>
              </a:lnSpc>
            </a:pPr>
            <a:r>
              <a:rPr lang="it-IT" sz="1600" b="1" strike="noStrike" spc="-1" dirty="0">
                <a:latin typeface="Franklin Gothic Book"/>
                <a:ea typeface="DejaVu Sans"/>
              </a:rPr>
              <a:t>Cos’è la dissalazione a osmosi inversa e come funziona?</a:t>
            </a:r>
            <a:endParaRPr lang="it-IT" sz="16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La scarsità di acqua dolce ha portato, negli ultimi 40 anni, allo sviluppo di tecnologie di dissalazione molto interessanti. Quella attualmente più utilizzata, per via della sua efficienza e della possibilità di contenimento dei costi, sfrutta il principio di osmosi inversa da cui prende il nome.</a:t>
            </a:r>
            <a:endParaRPr lang="it-IT" sz="14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L’osmosi è un processo fisico che interessa due liquidi (nel nostro caso l’acqua salata e dolce), aventi al loro interno concentrazioni di soluti diverse (nel nostro caso i sali), e messi a contatto tra loro attraverso una membrana semipermeabile, che lascia passare l’acqua ma non i sali. Quando questo accade, il liquido con minor concentrazione di soluti tenderà a muoversi spontaneamente verso il liquido con la maggiore concentrazione di soluti. L’acqua dolce si sposterà quindi verso l’acqua salata, fino al raggiungimento di un equilibrio tra le due soluzioni.</a:t>
            </a:r>
            <a:endParaRPr lang="it-IT" sz="1400" b="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Nell’osmosi inversa accade il contrario. Il solvente a maggior concentrazione di soluti, nel nostro caso l’acqua salata, viene spinto attraverso la membrana semipermeabile fino a raggiungere il solvente a minor concentrazione di soluti. Non si tratta di un processo spontaneo e richiede energia per essere messo in pratica.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Nella dissalazione a osmosi inversa, dunque, si applica proprio quest’ultimo principio. L’acqua viene prelevata dal mare e riceve un primo trattamento che ne filtra le impurità più grossolane come le alghe, gli oli, le plastiche e le varie sostanze organiche. Dopodiché, posta a forti pressioni grazie all’impiego di potenti compressori, viene forzata attraverso una membrana semipermeabile che lascia passare solo l’acqua e funge da filtro per i sali in essa disciolti. Al termine di questo processo l’acqua desalinizzata viene successivamente sottoposta a </a:t>
            </a:r>
            <a:r>
              <a:rPr lang="it-IT" sz="1400" strike="noStrike" spc="-1" dirty="0" err="1">
                <a:solidFill>
                  <a:srgbClr val="000000"/>
                </a:solidFill>
                <a:latin typeface="Franklin Gothic Book"/>
                <a:ea typeface="DejaVu Sans"/>
              </a:rPr>
              <a:t>step</a:t>
            </a:r>
            <a:r>
              <a:rPr lang="it-IT" sz="1400" strike="noStrike" spc="-1" dirty="0">
                <a:solidFill>
                  <a:srgbClr val="000000"/>
                </a:solidFill>
                <a:latin typeface="Franklin Gothic Book"/>
                <a:ea typeface="DejaVu Sans"/>
              </a:rPr>
              <a:t> di </a:t>
            </a:r>
            <a:r>
              <a:rPr lang="it-IT" sz="1400" strike="noStrike" spc="-1" dirty="0" err="1">
                <a:solidFill>
                  <a:srgbClr val="000000"/>
                </a:solidFill>
                <a:latin typeface="Franklin Gothic Book"/>
                <a:ea typeface="DejaVu Sans"/>
              </a:rPr>
              <a:t>remineralizzazione</a:t>
            </a:r>
            <a:r>
              <a:rPr lang="it-IT" sz="1400" strike="noStrike" spc="-1" dirty="0">
                <a:solidFill>
                  <a:srgbClr val="000000"/>
                </a:solidFill>
                <a:latin typeface="Franklin Gothic Book"/>
                <a:ea typeface="DejaVu Sans"/>
              </a:rPr>
              <a:t> in apposite cisterne di miscelazione e poi è pronta per essere pompata nei sistemi idrici cittadini</a:t>
            </a:r>
            <a:r>
              <a:rPr lang="it-IT" sz="1400" strike="noStrike" spc="-1" dirty="0" smtClean="0">
                <a:solidFill>
                  <a:srgbClr val="000000"/>
                </a:solidFill>
                <a:latin typeface="Franklin Gothic Book"/>
                <a:ea typeface="DejaVu Sans"/>
              </a:rPr>
              <a:t>.</a:t>
            </a:r>
          </a:p>
        </p:txBody>
      </p:sp>
      <p:sp>
        <p:nvSpPr>
          <p:cNvPr id="592" name="CustomShape 3"/>
          <p:cNvSpPr/>
          <p:nvPr/>
        </p:nvSpPr>
        <p:spPr>
          <a:xfrm>
            <a:off x="214282" y="5857892"/>
            <a:ext cx="8831520" cy="867556"/>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evidenziato nel testo le parti in cui si spiega cos’è l’osmosi inversa e come funziona la dissalazione basata su tale principio, cerca nell’archivio le slide con i grafici che possono essere collegati all’argomento trattato e inseriscili qui di seguito</a:t>
            </a:r>
            <a:r>
              <a:rPr lang="it-IT" sz="1500" b="0" strike="noStrike" spc="-1" dirty="0" smtClean="0">
                <a:solidFill>
                  <a:srgbClr val="000000"/>
                </a:solidFill>
                <a:latin typeface="Times New Roman"/>
                <a:ea typeface="DejaVu Sans"/>
              </a:rPr>
              <a:t>.</a:t>
            </a:r>
          </a:p>
          <a:p>
            <a:pPr algn="just">
              <a:lnSpc>
                <a:spcPct val="100000"/>
              </a:lnSpc>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596" name="CustomShape 2"/>
          <p:cNvSpPr/>
          <p:nvPr/>
        </p:nvSpPr>
        <p:spPr>
          <a:xfrm>
            <a:off x="174600" y="121320"/>
            <a:ext cx="8631000" cy="5830912"/>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it-IT" sz="1600" b="1" strike="noStrike" spc="-1" dirty="0">
                <a:solidFill>
                  <a:srgbClr val="FF0000"/>
                </a:solidFill>
                <a:latin typeface="Franklin Gothic Book"/>
                <a:ea typeface="DejaVu Sans"/>
              </a:rPr>
              <a:t>Quanto costa dissalare l’acqua?</a:t>
            </a:r>
            <a:endParaRPr lang="it-IT" sz="1600" b="0" strike="noStrike" spc="-1" dirty="0">
              <a:solidFill>
                <a:srgbClr val="FF0000"/>
              </a:solidFill>
              <a:latin typeface="Arial"/>
            </a:endParaRPr>
          </a:p>
          <a:p>
            <a:pPr algn="just">
              <a:lnSpc>
                <a:spcPct val="100000"/>
              </a:lnSpc>
            </a:pPr>
            <a:r>
              <a:rPr lang="it-IT" sz="1400" strike="noStrike" spc="-1" dirty="0">
                <a:solidFill>
                  <a:srgbClr val="000000"/>
                </a:solidFill>
                <a:latin typeface="Franklin Gothic Book"/>
                <a:ea typeface="DejaVu Sans"/>
              </a:rPr>
              <a:t>I costi di dissalazione a osmosi inversa si attestano attorno a 1 dollaro/</a:t>
            </a:r>
            <a:r>
              <a:rPr lang="it-IT" sz="1400" strike="noStrike" spc="-1" dirty="0" err="1">
                <a:solidFill>
                  <a:srgbClr val="000000"/>
                </a:solidFill>
                <a:latin typeface="Franklin Gothic Book"/>
                <a:ea typeface="DejaVu Sans"/>
              </a:rPr>
              <a:t>m³</a:t>
            </a:r>
            <a:r>
              <a:rPr lang="it-IT" sz="1400" strike="noStrike" spc="-1" dirty="0">
                <a:solidFill>
                  <a:srgbClr val="000000"/>
                </a:solidFill>
                <a:latin typeface="Franklin Gothic Book"/>
                <a:ea typeface="DejaVu Sans"/>
              </a:rPr>
              <a:t>. In realtà, però, dipendono direttamente dal costo dell’energia in un dato momento e in un dato luogo. Questo perché lo scambiatore di pressione, che permette all’acqua salata di attraversare la membrana semipermanente, impiega una certa energia per funzionare.</a:t>
            </a:r>
            <a:endParaRPr lang="it-IT" sz="1400" strike="noStrike" spc="-1" dirty="0">
              <a:latin typeface="Arial"/>
            </a:endParaRPr>
          </a:p>
          <a:p>
            <a:pPr algn="just">
              <a:lnSpc>
                <a:spcPct val="100000"/>
              </a:lnSpc>
              <a:spcAft>
                <a:spcPts val="601"/>
              </a:spcAft>
            </a:pPr>
            <a:r>
              <a:rPr lang="it-IT" sz="1400" strike="noStrike" spc="-1" dirty="0">
                <a:solidFill>
                  <a:srgbClr val="000000"/>
                </a:solidFill>
                <a:latin typeface="Franklin Gothic Book"/>
                <a:ea typeface="DejaVu Sans"/>
              </a:rPr>
              <a:t>I costi, comunque, sono sempre contenuti rispetto a qualche decennio fa, grazie al progresso tecnologico che ha permesso di impiegare meno energia nei processi e di ottenere impianti di dissalazione più grandi, in grado di abbattere i costi di ottenimento dell’acqua dolce.</a:t>
            </a:r>
            <a:endParaRPr lang="it-IT" sz="1400" strike="noStrike" spc="-1" dirty="0">
              <a:latin typeface="Arial"/>
            </a:endParaRPr>
          </a:p>
          <a:p>
            <a:pPr algn="just">
              <a:lnSpc>
                <a:spcPct val="100000"/>
              </a:lnSpc>
            </a:pPr>
            <a:r>
              <a:rPr lang="it-IT" sz="1600" b="1" strike="noStrike" spc="-1" dirty="0">
                <a:solidFill>
                  <a:srgbClr val="FF0000"/>
                </a:solidFill>
                <a:latin typeface="Franklin Gothic Book"/>
                <a:ea typeface="DejaVu Sans"/>
              </a:rPr>
              <a:t>La dissalazione produce scarti: cosa sono e come possono essere smaltiti?</a:t>
            </a:r>
            <a:endParaRPr lang="it-IT" sz="1600" b="0" strike="noStrike" spc="-1" dirty="0">
              <a:solidFill>
                <a:srgbClr val="FF0000"/>
              </a:solidFill>
              <a:latin typeface="Arial"/>
            </a:endParaRPr>
          </a:p>
          <a:p>
            <a:pPr algn="just">
              <a:lnSpc>
                <a:spcPct val="100000"/>
              </a:lnSpc>
            </a:pPr>
            <a:r>
              <a:rPr lang="it-IT" sz="1400" strike="noStrike" spc="-1" dirty="0">
                <a:solidFill>
                  <a:srgbClr val="000000"/>
                </a:solidFill>
                <a:latin typeface="Franklin Gothic Book"/>
                <a:ea typeface="DejaVu Sans"/>
              </a:rPr>
              <a:t>Nel processo di dissalazione per osmosi inversa, oltre all’acqua dolce si ottiene un prodotto di scarto, una salamoia, che è data dalla percentuale di acqua salata che non passa attraverso la membrana semipermeabile, e che ha una concentrazione di sali molto elevata.</a:t>
            </a:r>
            <a:endParaRPr lang="it-IT" sz="1400" strike="noStrike" spc="-1" dirty="0">
              <a:latin typeface="Arial"/>
            </a:endParaRPr>
          </a:p>
          <a:p>
            <a:pPr algn="just">
              <a:lnSpc>
                <a:spcPct val="100000"/>
              </a:lnSpc>
            </a:pPr>
            <a:r>
              <a:rPr lang="it-IT" sz="1400" strike="noStrike" spc="-1" dirty="0">
                <a:solidFill>
                  <a:srgbClr val="000000"/>
                </a:solidFill>
                <a:latin typeface="Franklin Gothic Book"/>
                <a:ea typeface="DejaVu Sans"/>
              </a:rPr>
              <a:t>Le problematiche associate allo smaltimento di questo prodotto sono diverse e sempre più studiate: l’acqua potrebbe contenere metalli pesanti o molecole di sintesi, dovuti ad un parziale e lento rilascio da parte degli strumenti usati o dei prodotti impiegati per la pulizia degli impianti. Non solo. Diversi studi hanno già dimostrato che l’eccesso di sale nell’acqua comporta una modifica dell’equilibrio </a:t>
            </a:r>
            <a:r>
              <a:rPr lang="it-IT" sz="1400" strike="noStrike" spc="-1" dirty="0" err="1">
                <a:solidFill>
                  <a:srgbClr val="000000"/>
                </a:solidFill>
                <a:latin typeface="Franklin Gothic Book"/>
                <a:ea typeface="DejaVu Sans"/>
              </a:rPr>
              <a:t>idrosalino</a:t>
            </a:r>
            <a:r>
              <a:rPr lang="it-IT" sz="1400" strike="noStrike" spc="-1" dirty="0">
                <a:solidFill>
                  <a:srgbClr val="000000"/>
                </a:solidFill>
                <a:latin typeface="Franklin Gothic Book"/>
                <a:ea typeface="DejaVu Sans"/>
              </a:rPr>
              <a:t> locale e ha un impatto negativo molto importante nei confronti di piante e animali. Nel Golfo Persico, dove gli impianti di dissalazione estraggono ogni giorno quasi 7 milioni di metri cubi di acqua dolce, ad esempio, gli scienziati hanno evidenziato un incremento significativo della salinità del mare dove, sempre ogni giorno, finiscono 2,75 x 105 </a:t>
            </a:r>
            <a:r>
              <a:rPr lang="it-IT" sz="1400" strike="noStrike" spc="-1" dirty="0" err="1">
                <a:solidFill>
                  <a:srgbClr val="000000"/>
                </a:solidFill>
                <a:latin typeface="Franklin Gothic Book"/>
                <a:ea typeface="DejaVu Sans"/>
              </a:rPr>
              <a:t>m³</a:t>
            </a:r>
            <a:r>
              <a:rPr lang="it-IT" sz="1400" strike="noStrike" spc="-1" dirty="0">
                <a:solidFill>
                  <a:srgbClr val="000000"/>
                </a:solidFill>
                <a:latin typeface="Franklin Gothic Book"/>
                <a:ea typeface="DejaVu Sans"/>
              </a:rPr>
              <a:t> di sale. Per risolvere questa situazione, alcuni degli impianti di dissalazione a osmosi inversa vengono oggi costruiti in zone dove questo materiale di scarto può essere rilasciato nei pressi di forti correnti marine o oceaniche, in modo da facilitare la miscelazione col resto dell’acqua. Quando non è possibile, si utilizzano degli strumenti molto potenti in grado di spargere i residui salmastri, senza rischiare il loro accumulo in una zona troppo ristretta. Quello dello smaltimento degli scarti della dissalazione a osmosi inversa è un tema molto importante, perché nei prossimi anni sarà sempre più necessario reperire acqua dolce a partire da quella salata. Pensate che oggi i Paesi che ospitano impianti di dissalazione sono più di 150, e forniscono acqua dolce a circa 300 milioni di persone</a:t>
            </a:r>
            <a:r>
              <a:rPr lang="it-IT" sz="1400" b="0" strike="noStrike" spc="-1" dirty="0">
                <a:solidFill>
                  <a:srgbClr val="000000"/>
                </a:solidFill>
                <a:latin typeface="Franklin Gothic Book"/>
                <a:ea typeface="DejaVu Sans"/>
              </a:rPr>
              <a:t>.</a:t>
            </a:r>
            <a:endParaRPr lang="it-IT" sz="1400" b="0" strike="noStrike" spc="-1" dirty="0">
              <a:latin typeface="Arial"/>
            </a:endParaRPr>
          </a:p>
        </p:txBody>
      </p:sp>
      <p:sp>
        <p:nvSpPr>
          <p:cNvPr id="597" name="CustomShape 3"/>
          <p:cNvSpPr/>
          <p:nvPr/>
        </p:nvSpPr>
        <p:spPr>
          <a:xfrm>
            <a:off x="1000100" y="6143644"/>
            <a:ext cx="7194240" cy="35820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Evidenzia nel testo le parti che costituiscono la risposta alle domande scritte in </a:t>
            </a:r>
            <a:r>
              <a:rPr lang="it-IT" sz="1500" spc="-1" dirty="0" smtClean="0">
                <a:solidFill>
                  <a:srgbClr val="000000"/>
                </a:solidFill>
                <a:latin typeface="Times New Roman"/>
                <a:ea typeface="DejaVu Sans"/>
              </a:rPr>
              <a:t>rosso</a:t>
            </a:r>
            <a:r>
              <a:rPr lang="it-IT" sz="1500" b="0" strike="noStrike" spc="-1" dirty="0" smtClean="0">
                <a:solidFill>
                  <a:srgbClr val="000000"/>
                </a:solidFill>
                <a:latin typeface="Times New Roman"/>
                <a:ea typeface="DejaVu Sans"/>
              </a:rPr>
              <a:t>.</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CustomShape 1"/>
          <p:cNvSpPr/>
          <p:nvPr/>
        </p:nvSpPr>
        <p:spPr>
          <a:xfrm>
            <a:off x="214200" y="2143080"/>
            <a:ext cx="8445240" cy="120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r>
              <a:rPr lang="it-IT" sz="3200" b="1" strike="noStrike" cap="all" spc="-1">
                <a:solidFill>
                  <a:srgbClr val="4E3B30"/>
                </a:solidFill>
                <a:latin typeface="Times New Roman"/>
                <a:ea typeface="DejaVu Sans"/>
              </a:rPr>
              <a:t>     </a:t>
            </a:r>
            <a:endParaRPr lang="it-IT" sz="3200" b="0" strike="noStrike" spc="-1">
              <a:latin typeface="Arial"/>
            </a:endParaRPr>
          </a:p>
        </p:txBody>
      </p:sp>
      <p:sp>
        <p:nvSpPr>
          <p:cNvPr id="599" name="CustomShape 2"/>
          <p:cNvSpPr/>
          <p:nvPr/>
        </p:nvSpPr>
        <p:spPr>
          <a:xfrm>
            <a:off x="357120" y="2857320"/>
            <a:ext cx="8445240" cy="127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fontScale="92500" lnSpcReduction="20000"/>
          </a:bodyPr>
          <a:lstStyle/>
          <a:p>
            <a:pPr algn="ctr">
              <a:lnSpc>
                <a:spcPct val="100000"/>
              </a:lnSpc>
              <a:spcBef>
                <a:spcPts val="1020"/>
              </a:spcBef>
              <a:tabLst>
                <a:tab pos="0" algn="l"/>
              </a:tabLst>
            </a:pPr>
            <a:r>
              <a:rPr lang="it-IT" sz="5100" b="1" strike="noStrike" spc="-1">
                <a:solidFill>
                  <a:srgbClr val="44342A"/>
                </a:solidFill>
                <a:latin typeface="Times New Roman"/>
                <a:ea typeface="DejaVu Sans"/>
              </a:rPr>
              <a:t>   </a:t>
            </a:r>
            <a:r>
              <a:rPr lang="it-IT" sz="5100" b="1" strike="noStrike" spc="-1">
                <a:solidFill>
                  <a:srgbClr val="7C4B3A"/>
                </a:solidFill>
                <a:latin typeface="Times New Roman"/>
                <a:ea typeface="DejaVu Sans"/>
              </a:rPr>
              <a:t>L’INQUINAMENTO DELLE ACQUE SOTTERRANEE</a:t>
            </a:r>
            <a:endParaRPr lang="it-IT" sz="51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722160" y="720000"/>
            <a:ext cx="7916760" cy="1581480"/>
          </a:xfrm>
          <a:prstGeom prst="rect">
            <a:avLst/>
          </a:prstGeom>
          <a:solidFill>
            <a:schemeClr val="accent2">
              <a:lumMod val="20000"/>
              <a:lumOff val="80000"/>
            </a:schemeClr>
          </a:solidFill>
          <a:ln w="19050">
            <a:solidFill>
              <a:srgbClr val="C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it-IT" sz="1400" b="0" strike="noStrike" spc="-1">
                <a:solidFill>
                  <a:srgbClr val="000000"/>
                </a:solidFill>
                <a:latin typeface="Franklin Gothic Book"/>
                <a:ea typeface="DejaVu Sans"/>
              </a:rPr>
              <a:t>I materiali nocivi che si depositano sul suolo vengono assorbiti dal terreno e, tramite le infiltrazioni dell'acqua, raggiungono le falde acquifere, inquinandole.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Le maggiori cause di inquinamento delle falde acquifere sono:</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I pesticidi ed i fertilizzanti usati in agricoltura.</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le discariche di rifiuti non correttamente coibentate.</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gli scarichi industriali.</a:t>
            </a:r>
            <a:endParaRPr lang="it-IT" sz="1400" b="0" strike="noStrike" spc="-1">
              <a:latin typeface="Arial"/>
            </a:endParaRPr>
          </a:p>
          <a:p>
            <a:pPr algn="just">
              <a:lnSpc>
                <a:spcPct val="100000"/>
              </a:lnSpc>
            </a:pPr>
            <a:r>
              <a:rPr lang="it-IT" sz="1400" b="0" strike="noStrike" spc="-1">
                <a:solidFill>
                  <a:srgbClr val="000000"/>
                </a:solidFill>
                <a:latin typeface="Franklin Gothic Book"/>
                <a:ea typeface="DejaVu Sans"/>
              </a:rPr>
              <a:t>- gli scarichi civili, le fogne, i pozzi neri ecc...</a:t>
            </a:r>
            <a:endParaRPr lang="it-IT" sz="1400" b="0" strike="noStrike" spc="-1">
              <a:latin typeface="Arial"/>
            </a:endParaRPr>
          </a:p>
        </p:txBody>
      </p:sp>
      <p:sp>
        <p:nvSpPr>
          <p:cNvPr id="601" name="CustomShape 2"/>
          <p:cNvSpPr/>
          <p:nvPr/>
        </p:nvSpPr>
        <p:spPr>
          <a:xfrm>
            <a:off x="360000" y="432000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a:latin typeface="Arial"/>
            </a:endParaRPr>
          </a:p>
          <a:p>
            <a:pPr algn="just">
              <a:lnSpc>
                <a:spcPct val="100000"/>
              </a:lnSpc>
            </a:pPr>
            <a:r>
              <a:rPr lang="it-IT" sz="1500" b="0" strike="noStrike" spc="-1">
                <a:solidFill>
                  <a:srgbClr val="000000"/>
                </a:solidFill>
                <a:latin typeface="Times New Roman"/>
                <a:ea typeface="DejaVu Sans"/>
              </a:rPr>
              <a:t>Cerca nell’archivio la slide con il disegno che può essere collegato all’argomento trattato e inseriscila qui di seguito.</a:t>
            </a:r>
            <a:endParaRPr lang="it-IT" sz="1500" b="0" strike="noStrike" spc="-1">
              <a:latin typeface="Arial"/>
            </a:endParaRPr>
          </a:p>
          <a:p>
            <a:pPr algn="just">
              <a:lnSpc>
                <a:spcPct val="100000"/>
              </a:lnSpc>
              <a:tabLst>
                <a:tab pos="0" algn="l"/>
              </a:tabLst>
            </a:pPr>
            <a:endParaRPr lang="it-IT" sz="1500" b="0" strike="noStrike" spc="-1">
              <a:latin typeface="Arial"/>
            </a:endParaRPr>
          </a:p>
          <a:p>
            <a:pPr algn="just">
              <a:lnSpc>
                <a:spcPct val="100000"/>
              </a:lnSpc>
              <a:tabLst>
                <a:tab pos="0" algn="l"/>
              </a:tabLst>
            </a:pPr>
            <a:endParaRPr lang="it-IT" sz="1500" b="0" strike="noStrike" spc="-1">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CustomShape 1"/>
          <p:cNvSpPr/>
          <p:nvPr/>
        </p:nvSpPr>
        <p:spPr>
          <a:xfrm>
            <a:off x="155520" y="-4365720"/>
            <a:ext cx="14046120" cy="9083520"/>
          </a:xfrm>
          <a:prstGeom prst="rect">
            <a:avLst/>
          </a:prstGeom>
          <a:noFill/>
          <a:ln w="0">
            <a:noFill/>
          </a:ln>
        </p:spPr>
        <p:style>
          <a:lnRef idx="0">
            <a:scrgbClr r="0" g="0" b="0"/>
          </a:lnRef>
          <a:fillRef idx="0">
            <a:scrgbClr r="0" g="0" b="0"/>
          </a:fillRef>
          <a:effectRef idx="0">
            <a:scrgbClr r="0" g="0" b="0"/>
          </a:effectRef>
          <a:fontRef idx="minor"/>
        </p:style>
      </p:sp>
      <p:sp>
        <p:nvSpPr>
          <p:cNvPr id="605" name="CustomShape 2"/>
          <p:cNvSpPr/>
          <p:nvPr/>
        </p:nvSpPr>
        <p:spPr>
          <a:xfrm>
            <a:off x="285840" y="214200"/>
            <a:ext cx="8631000" cy="2114510"/>
          </a:xfrm>
          <a:prstGeom prst="rect">
            <a:avLst/>
          </a:prstGeom>
          <a:solidFill>
            <a:schemeClr val="accent5">
              <a:lumMod val="20000"/>
              <a:lumOff val="80000"/>
            </a:schemeClr>
          </a:solidFill>
          <a:ln w="12700">
            <a:solidFill>
              <a:srgbClr val="FF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283"/>
              </a:spcAft>
            </a:pPr>
            <a:r>
              <a:rPr lang="it-IT" sz="2800" b="1" strike="noStrike" spc="-1" dirty="0">
                <a:solidFill>
                  <a:srgbClr val="0070C0"/>
                </a:solidFill>
                <a:latin typeface="Franklin Gothic Book"/>
                <a:ea typeface="DejaVu Sans"/>
              </a:rPr>
              <a:t>Acque torbide, le falde italiane tra le più inquinate d'Europa</a:t>
            </a:r>
            <a:endParaRPr lang="it-IT" sz="2800" b="0" strike="noStrike" spc="-1" dirty="0">
              <a:solidFill>
                <a:srgbClr val="0070C0"/>
              </a:solidFill>
              <a:latin typeface="Arial"/>
            </a:endParaRPr>
          </a:p>
          <a:p>
            <a:pPr>
              <a:lnSpc>
                <a:spcPct val="100000"/>
              </a:lnSpc>
              <a:spcAft>
                <a:spcPts val="601"/>
              </a:spcAft>
            </a:pPr>
            <a:r>
              <a:rPr lang="it-IT" sz="1200" b="1" strike="noStrike" spc="-1" dirty="0">
                <a:solidFill>
                  <a:srgbClr val="000000"/>
                </a:solidFill>
                <a:latin typeface="Times New Roman"/>
                <a:ea typeface="DejaVu Sans"/>
              </a:rPr>
              <a:t>EUROPATODAY </a:t>
            </a:r>
            <a:r>
              <a:rPr lang="it-IT" sz="1200" b="0" strike="noStrike" spc="-1" dirty="0">
                <a:solidFill>
                  <a:srgbClr val="000000"/>
                </a:solidFill>
                <a:latin typeface="Times New Roman"/>
                <a:ea typeface="DejaVu Sans"/>
              </a:rPr>
              <a:t>03/07/2018</a:t>
            </a:r>
            <a:endParaRPr lang="it-IT" sz="1200" b="0" strike="noStrike" spc="-1" dirty="0">
              <a:latin typeface="Arial"/>
            </a:endParaRPr>
          </a:p>
          <a:p>
            <a:pPr algn="just">
              <a:lnSpc>
                <a:spcPct val="100000"/>
              </a:lnSpc>
            </a:pPr>
            <a:r>
              <a:rPr lang="it-IT" sz="1400" b="0" strike="noStrike" spc="-1" dirty="0">
                <a:solidFill>
                  <a:srgbClr val="000000"/>
                </a:solidFill>
                <a:latin typeface="Franklin Gothic Book"/>
                <a:ea typeface="DejaVu Sans"/>
              </a:rPr>
              <a:t>Le falde acquifere italiane sono troppo inquinate e il nostro Paese è pesantemente sotto la media europea. Lo rivela un rapporto dell'Agenzia europea dell'ambiente (</a:t>
            </a:r>
            <a:r>
              <a:rPr lang="it-IT" sz="1400" b="0" strike="noStrike" spc="-1" dirty="0" err="1">
                <a:solidFill>
                  <a:srgbClr val="000000"/>
                </a:solidFill>
                <a:latin typeface="Franklin Gothic Book"/>
                <a:ea typeface="DejaVu Sans"/>
              </a:rPr>
              <a:t>Aea</a:t>
            </a:r>
            <a:r>
              <a:rPr lang="it-IT" sz="1400" b="0" strike="noStrike" spc="-1" dirty="0">
                <a:solidFill>
                  <a:srgbClr val="000000"/>
                </a:solidFill>
                <a:latin typeface="Franklin Gothic Book"/>
                <a:ea typeface="DejaVu Sans"/>
              </a:rPr>
              <a:t>) secondo cui nell'Ue il 74% delle acque sotterranee è in buono stato dal punto di vista chimico mentre nella Penisola solo il 58%.</a:t>
            </a:r>
            <a:endParaRPr lang="it-IT" sz="1400" b="0" strike="noStrike" spc="-1" dirty="0">
              <a:latin typeface="Arial"/>
            </a:endParaRPr>
          </a:p>
          <a:p>
            <a:pPr algn="just">
              <a:lnSpc>
                <a:spcPct val="100000"/>
              </a:lnSpc>
            </a:pPr>
            <a:endParaRPr lang="it-IT" sz="1400" b="0" strike="noStrike" spc="-1" dirty="0">
              <a:latin typeface="Arial"/>
            </a:endParaRPr>
          </a:p>
        </p:txBody>
      </p:sp>
      <p:sp>
        <p:nvSpPr>
          <p:cNvPr id="606" name="CustomShape 3"/>
          <p:cNvSpPr/>
          <p:nvPr/>
        </p:nvSpPr>
        <p:spPr>
          <a:xfrm>
            <a:off x="360000" y="4505040"/>
            <a:ext cx="8634240" cy="713160"/>
          </a:xfrm>
          <a:prstGeom prst="roundRect">
            <a:avLst>
              <a:gd name="adj" fmla="val 16667"/>
            </a:avLst>
          </a:prstGeom>
          <a:solidFill>
            <a:srgbClr val="FFE994"/>
          </a:solidFill>
          <a:ln>
            <a:solidFill>
              <a:srgbClr val="B17722"/>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just">
              <a:lnSpc>
                <a:spcPct val="100000"/>
              </a:lnSpc>
            </a:pPr>
            <a:endParaRPr lang="it-IT" sz="1800" b="0" strike="noStrike" spc="-1" dirty="0">
              <a:latin typeface="Arial"/>
            </a:endParaRPr>
          </a:p>
          <a:p>
            <a:pPr algn="just">
              <a:lnSpc>
                <a:spcPct val="100000"/>
              </a:lnSpc>
            </a:pPr>
            <a:r>
              <a:rPr lang="it-IT" sz="1500" b="0" strike="noStrike" spc="-1" dirty="0">
                <a:solidFill>
                  <a:srgbClr val="000000"/>
                </a:solidFill>
                <a:latin typeface="Times New Roman"/>
                <a:ea typeface="DejaVu Sans"/>
              </a:rPr>
              <a:t>Dopo aver </a:t>
            </a:r>
            <a:r>
              <a:rPr lang="it-IT" sz="1500" b="0" strike="noStrike" spc="-1" dirty="0" smtClean="0">
                <a:solidFill>
                  <a:srgbClr val="000000"/>
                </a:solidFill>
                <a:latin typeface="Times New Roman"/>
                <a:ea typeface="DejaVu Sans"/>
              </a:rPr>
              <a:t>dato un titolo all’articolo, </a:t>
            </a:r>
            <a:r>
              <a:rPr lang="it-IT" sz="1500" b="0" strike="noStrike" spc="-1" dirty="0">
                <a:solidFill>
                  <a:srgbClr val="000000"/>
                </a:solidFill>
                <a:latin typeface="Times New Roman"/>
                <a:ea typeface="DejaVu Sans"/>
              </a:rPr>
              <a:t>cerca nell’archivio la slide con il grafico che può essere collegato all’argomento trattato e inseriscila qui di seguito.</a:t>
            </a:r>
            <a:endParaRPr lang="it-IT" sz="1500" b="0" strike="noStrike" spc="-1" dirty="0">
              <a:latin typeface="Arial"/>
            </a:endParaRPr>
          </a:p>
          <a:p>
            <a:pPr algn="just">
              <a:lnSpc>
                <a:spcPct val="100000"/>
              </a:lnSpc>
              <a:tabLst>
                <a:tab pos="0" algn="l"/>
              </a:tabLst>
            </a:pPr>
            <a:endParaRPr lang="it-IT" sz="1500" b="0" strike="noStrike" spc="-1" dirty="0">
              <a:latin typeface="Arial"/>
            </a:endParaRPr>
          </a:p>
          <a:p>
            <a:pPr algn="just">
              <a:lnSpc>
                <a:spcPct val="100000"/>
              </a:lnSpc>
              <a:tabLst>
                <a:tab pos="0" algn="l"/>
              </a:tabLst>
            </a:pPr>
            <a:endParaRPr lang="it-IT" sz="1500" b="0" strike="noStrike" spc="-1" dirty="0">
              <a:latin typeface="Arial"/>
            </a:endParaRPr>
          </a:p>
        </p:txBody>
      </p:sp>
    </p:spTree>
  </p:cSld>
  <p:clrMapOvr>
    <a:masterClrMapping/>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51015</TotalTime>
  <Words>7296</Words>
  <Application>LibreOffice/7.0.4.2$Windows_X86_64 LibreOffice_project/dcf040e67528d9187c66b2379df5ea4407429775</Application>
  <PresentationFormat>Presentazione su schermo (4:3)</PresentationFormat>
  <Paragraphs>559</Paragraphs>
  <Slides>115</Slides>
  <Notes>0</Notes>
  <HiddenSlides>0</HiddenSlides>
  <MMClips>0</MMClips>
  <ScaleCrop>false</ScaleCrop>
  <HeadingPairs>
    <vt:vector size="4" baseType="variant">
      <vt:variant>
        <vt:lpstr>Tema</vt:lpstr>
      </vt:variant>
      <vt:variant>
        <vt:i4>6</vt:i4>
      </vt:variant>
      <vt:variant>
        <vt:lpstr>Titoli diapositive</vt:lpstr>
      </vt:variant>
      <vt:variant>
        <vt:i4>115</vt:i4>
      </vt:variant>
    </vt:vector>
  </HeadingPairs>
  <TitlesOfParts>
    <vt:vector size="121" baseType="lpstr">
      <vt:lpstr>Office Theme</vt:lpstr>
      <vt:lpstr>Office Theme</vt: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subject/>
  <dc:creator>utente</dc:creator>
  <dc:description/>
  <cp:lastModifiedBy>utente</cp:lastModifiedBy>
  <cp:revision>4384</cp:revision>
  <dcterms:created xsi:type="dcterms:W3CDTF">2021-02-01T13:54:03Z</dcterms:created>
  <dcterms:modified xsi:type="dcterms:W3CDTF">2023-09-15T10:44:20Z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Presentazione su schermo (4:3)</vt:lpwstr>
  </property>
  <property fmtid="{D5CDD505-2E9C-101B-9397-08002B2CF9AE}" pid="3" name="Slides">
    <vt:i4>115</vt:i4>
  </property>
</Properties>
</file>