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46.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docProps/custom.xml" ContentType="application/vnd.openxmlformats-officedocument.custom-properties+xml"/>
  <Override PartName="/ppt/slides/slide129.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s/slide119.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Layouts/slideLayout59.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87" r:id="rId3"/>
    <p:sldMasterId id="2147483700" r:id="rId4"/>
    <p:sldMasterId id="2147483713" r:id="rId5"/>
  </p:sldMasterIdLst>
  <p:sldIdLst>
    <p:sldId id="256" r:id="rId6"/>
    <p:sldId id="257" r:id="rId7"/>
    <p:sldId id="404"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391" r:id="rId39"/>
    <p:sldId id="290" r:id="rId40"/>
    <p:sldId id="291" r:id="rId41"/>
    <p:sldId id="292" r:id="rId42"/>
    <p:sldId id="293" r:id="rId43"/>
    <p:sldId id="394" r:id="rId44"/>
    <p:sldId id="392" r:id="rId45"/>
    <p:sldId id="295" r:id="rId46"/>
    <p:sldId id="393"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95"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96" r:id="rId94"/>
    <p:sldId id="343" r:id="rId95"/>
    <p:sldId id="344" r:id="rId96"/>
    <p:sldId id="345" r:id="rId97"/>
    <p:sldId id="346" r:id="rId98"/>
    <p:sldId id="347" r:id="rId99"/>
    <p:sldId id="348" r:id="rId100"/>
    <p:sldId id="349" r:id="rId101"/>
    <p:sldId id="350" r:id="rId102"/>
    <p:sldId id="398" r:id="rId103"/>
    <p:sldId id="352" r:id="rId104"/>
    <p:sldId id="353" r:id="rId105"/>
    <p:sldId id="354" r:id="rId106"/>
    <p:sldId id="355" r:id="rId107"/>
    <p:sldId id="397" r:id="rId108"/>
    <p:sldId id="357" r:id="rId109"/>
    <p:sldId id="358" r:id="rId110"/>
    <p:sldId id="359" r:id="rId111"/>
    <p:sldId id="399" r:id="rId112"/>
    <p:sldId id="400" r:id="rId113"/>
    <p:sldId id="362" r:id="rId114"/>
    <p:sldId id="401" r:id="rId115"/>
    <p:sldId id="364" r:id="rId116"/>
    <p:sldId id="365" r:id="rId117"/>
    <p:sldId id="366" r:id="rId118"/>
    <p:sldId id="368" r:id="rId119"/>
    <p:sldId id="369" r:id="rId120"/>
    <p:sldId id="370" r:id="rId121"/>
    <p:sldId id="371" r:id="rId122"/>
    <p:sldId id="402" r:id="rId123"/>
    <p:sldId id="374" r:id="rId124"/>
    <p:sldId id="375" r:id="rId125"/>
    <p:sldId id="376" r:id="rId126"/>
    <p:sldId id="377" r:id="rId127"/>
    <p:sldId id="378" r:id="rId128"/>
    <p:sldId id="379" r:id="rId129"/>
    <p:sldId id="380" r:id="rId130"/>
    <p:sldId id="381" r:id="rId131"/>
    <p:sldId id="382" r:id="rId132"/>
    <p:sldId id="383" r:id="rId133"/>
    <p:sldId id="384" r:id="rId134"/>
    <p:sldId id="385" r:id="rId135"/>
    <p:sldId id="403" r:id="rId136"/>
  </p:sldIdLst>
  <p:sldSz cx="9144000" cy="6858000" type="screen4x3"/>
  <p:notesSz cx="7559675" cy="10691813"/>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100" d="100"/>
          <a:sy n="100" d="100"/>
        </p:scale>
        <p:origin x="-1836" y="-22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38" Type="http://schemas.openxmlformats.org/officeDocument/2006/relationships/viewProps" Target="viewProps.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slide" Target="slides/slide111.xml"/><Relationship Id="rId124" Type="http://schemas.openxmlformats.org/officeDocument/2006/relationships/slide" Target="slides/slide119.xml"/><Relationship Id="rId129" Type="http://schemas.openxmlformats.org/officeDocument/2006/relationships/slide" Target="slides/slide124.xml"/><Relationship Id="rId13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32" Type="http://schemas.openxmlformats.org/officeDocument/2006/relationships/slide" Target="slides/slide127.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30" Type="http://schemas.openxmlformats.org/officeDocument/2006/relationships/slide" Target="slides/slide125.xml"/><Relationship Id="rId135" Type="http://schemas.openxmlformats.org/officeDocument/2006/relationships/slide" Target="slides/slide130.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28"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it-IT" sz="3200" b="0" strike="noStrike" spc="-1">
              <a:latin typeface="Arial"/>
            </a:endParaRPr>
          </a:p>
        </p:txBody>
      </p:sp>
      <p:sp>
        <p:nvSpPr>
          <p:cNvPr id="29"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31"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32"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33"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3200" b="0" strike="noStrike" spc="-1">
              <a:latin typeface="Arial"/>
            </a:endParaRPr>
          </a:p>
        </p:txBody>
      </p:sp>
      <p:sp>
        <p:nvSpPr>
          <p:cNvPr id="34"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36"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it-IT" sz="3200" b="0" strike="noStrike" spc="-1">
              <a:latin typeface="Arial"/>
            </a:endParaRPr>
          </a:p>
        </p:txBody>
      </p:sp>
      <p:sp>
        <p:nvSpPr>
          <p:cNvPr id="37"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it-IT" sz="3200" b="0" strike="noStrike" spc="-1">
              <a:latin typeface="Arial"/>
            </a:endParaRPr>
          </a:p>
        </p:txBody>
      </p:sp>
      <p:sp>
        <p:nvSpPr>
          <p:cNvPr id="38"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it-IT" sz="3200" b="0" strike="noStrike" spc="-1">
              <a:latin typeface="Arial"/>
            </a:endParaRPr>
          </a:p>
        </p:txBody>
      </p:sp>
      <p:sp>
        <p:nvSpPr>
          <p:cNvPr id="39"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it-IT" sz="3200" b="0" strike="noStrike" spc="-1">
              <a:latin typeface="Arial"/>
            </a:endParaRPr>
          </a:p>
        </p:txBody>
      </p:sp>
      <p:sp>
        <p:nvSpPr>
          <p:cNvPr id="40"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it-IT" sz="3200" b="0" strike="noStrike" spc="-1">
              <a:latin typeface="Arial"/>
            </a:endParaRPr>
          </a:p>
        </p:txBody>
      </p:sp>
      <p:sp>
        <p:nvSpPr>
          <p:cNvPr id="41"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7"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48"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50"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52"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it-IT" sz="3200" b="0" strike="noStrike" spc="-1">
              <a:latin typeface="Arial"/>
            </a:endParaRPr>
          </a:p>
        </p:txBody>
      </p:sp>
      <p:sp>
        <p:nvSpPr>
          <p:cNvPr id="53"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4"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5"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57"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58"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it-IT" sz="3200" b="0" strike="noStrike" spc="-1">
              <a:latin typeface="Arial"/>
            </a:endParaRPr>
          </a:p>
        </p:txBody>
      </p:sp>
      <p:sp>
        <p:nvSpPr>
          <p:cNvPr id="59"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7"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61"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it-IT" sz="3200" b="0" strike="noStrike" spc="-1">
              <a:latin typeface="Arial"/>
            </a:endParaRPr>
          </a:p>
        </p:txBody>
      </p:sp>
      <p:sp>
        <p:nvSpPr>
          <p:cNvPr id="62"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63"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65"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66"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67"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69"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it-IT" sz="3200" b="0" strike="noStrike" spc="-1">
              <a:latin typeface="Arial"/>
            </a:endParaRPr>
          </a:p>
        </p:txBody>
      </p:sp>
      <p:sp>
        <p:nvSpPr>
          <p:cNvPr id="70"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72"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73"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74"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3200" b="0" strike="noStrike" spc="-1">
              <a:latin typeface="Arial"/>
            </a:endParaRPr>
          </a:p>
        </p:txBody>
      </p:sp>
      <p:sp>
        <p:nvSpPr>
          <p:cNvPr id="75"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77"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it-IT" sz="3200" b="0" strike="noStrike" spc="-1">
              <a:latin typeface="Arial"/>
            </a:endParaRPr>
          </a:p>
        </p:txBody>
      </p:sp>
      <p:sp>
        <p:nvSpPr>
          <p:cNvPr id="78"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it-IT" sz="3200" b="0" strike="noStrike" spc="-1">
              <a:latin typeface="Arial"/>
            </a:endParaRPr>
          </a:p>
        </p:txBody>
      </p:sp>
      <p:sp>
        <p:nvSpPr>
          <p:cNvPr id="79"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it-IT" sz="3200" b="0" strike="noStrike" spc="-1">
              <a:latin typeface="Arial"/>
            </a:endParaRPr>
          </a:p>
        </p:txBody>
      </p:sp>
      <p:sp>
        <p:nvSpPr>
          <p:cNvPr id="80"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it-IT" sz="3200" b="0" strike="noStrike" spc="-1">
              <a:latin typeface="Arial"/>
            </a:endParaRPr>
          </a:p>
        </p:txBody>
      </p:sp>
      <p:sp>
        <p:nvSpPr>
          <p:cNvPr id="81"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it-IT" sz="3200" b="0" strike="noStrike" spc="-1">
              <a:latin typeface="Arial"/>
            </a:endParaRPr>
          </a:p>
        </p:txBody>
      </p:sp>
      <p:sp>
        <p:nvSpPr>
          <p:cNvPr id="82"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30"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31"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32"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33"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34"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35"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it-IT" sz="3200" b="0" strike="noStrike" spc="-1">
              <a:latin typeface="Arial"/>
            </a:endParaRPr>
          </a:p>
        </p:txBody>
      </p:sp>
      <p:sp>
        <p:nvSpPr>
          <p:cNvPr id="136"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7"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9"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8"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4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141"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it-IT" sz="3200" b="0" strike="noStrike" spc="-1">
              <a:latin typeface="Arial"/>
            </a:endParaRPr>
          </a:p>
        </p:txBody>
      </p:sp>
      <p:sp>
        <p:nvSpPr>
          <p:cNvPr id="142"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43"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44"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it-IT" sz="3200" b="0" strike="noStrike" spc="-1">
              <a:latin typeface="Arial"/>
            </a:endParaRPr>
          </a:p>
        </p:txBody>
      </p:sp>
      <p:sp>
        <p:nvSpPr>
          <p:cNvPr id="145"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146"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47"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48"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149"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150"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51"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52"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it-IT" sz="3200" b="0" strike="noStrike" spc="-1">
              <a:latin typeface="Arial"/>
            </a:endParaRPr>
          </a:p>
        </p:txBody>
      </p:sp>
      <p:sp>
        <p:nvSpPr>
          <p:cNvPr id="153"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54"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55"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156"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157"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3200" b="0" strike="noStrike" spc="-1">
              <a:latin typeface="Arial"/>
            </a:endParaRPr>
          </a:p>
        </p:txBody>
      </p:sp>
      <p:sp>
        <p:nvSpPr>
          <p:cNvPr id="158"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60"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it-IT" sz="3200" b="0" strike="noStrike" spc="-1">
              <a:latin typeface="Arial"/>
            </a:endParaRPr>
          </a:p>
        </p:txBody>
      </p:sp>
      <p:sp>
        <p:nvSpPr>
          <p:cNvPr id="161"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it-IT" sz="3200" b="0" strike="noStrike" spc="-1">
              <a:latin typeface="Arial"/>
            </a:endParaRPr>
          </a:p>
        </p:txBody>
      </p:sp>
      <p:sp>
        <p:nvSpPr>
          <p:cNvPr id="162"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it-IT" sz="3200" b="0" strike="noStrike" spc="-1">
              <a:latin typeface="Arial"/>
            </a:endParaRPr>
          </a:p>
        </p:txBody>
      </p:sp>
      <p:sp>
        <p:nvSpPr>
          <p:cNvPr id="163"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it-IT" sz="3200" b="0" strike="noStrike" spc="-1">
              <a:latin typeface="Arial"/>
            </a:endParaRPr>
          </a:p>
        </p:txBody>
      </p:sp>
      <p:sp>
        <p:nvSpPr>
          <p:cNvPr id="164"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it-IT" sz="3200" b="0" strike="noStrike" spc="-1">
              <a:latin typeface="Arial"/>
            </a:endParaRPr>
          </a:p>
        </p:txBody>
      </p:sp>
      <p:sp>
        <p:nvSpPr>
          <p:cNvPr id="165"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71"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72"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73"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74"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1"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it-IT" sz="3200" b="0" strike="noStrike" spc="-1">
              <a:latin typeface="Arial"/>
            </a:endParaRPr>
          </a:p>
        </p:txBody>
      </p:sp>
      <p:sp>
        <p:nvSpPr>
          <p:cNvPr id="12"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75"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76"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it-IT" sz="3200" b="0" strike="noStrike" spc="-1">
              <a:latin typeface="Arial"/>
            </a:endParaRPr>
          </a:p>
        </p:txBody>
      </p:sp>
      <p:sp>
        <p:nvSpPr>
          <p:cNvPr id="177"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78"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79"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80"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81"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182"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it-IT" sz="3200" b="0" strike="noStrike" spc="-1">
              <a:latin typeface="Arial"/>
            </a:endParaRPr>
          </a:p>
        </p:txBody>
      </p:sp>
      <p:sp>
        <p:nvSpPr>
          <p:cNvPr id="183"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4"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85"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it-IT" sz="3200" b="0" strike="noStrike" spc="-1">
              <a:latin typeface="Arial"/>
            </a:endParaRPr>
          </a:p>
        </p:txBody>
      </p:sp>
      <p:sp>
        <p:nvSpPr>
          <p:cNvPr id="186"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187"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88"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89"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190"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191"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92"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93"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it-IT" sz="3200" b="0" strike="noStrike" spc="-1">
              <a:latin typeface="Arial"/>
            </a:endParaRPr>
          </a:p>
        </p:txBody>
      </p:sp>
      <p:sp>
        <p:nvSpPr>
          <p:cNvPr id="194"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95"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96"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197"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198"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3200" b="0" strike="noStrike" spc="-1">
              <a:latin typeface="Arial"/>
            </a:endParaRPr>
          </a:p>
        </p:txBody>
      </p:sp>
      <p:sp>
        <p:nvSpPr>
          <p:cNvPr id="199"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00"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201"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it-IT" sz="3200" b="0" strike="noStrike" spc="-1">
              <a:latin typeface="Arial"/>
            </a:endParaRPr>
          </a:p>
        </p:txBody>
      </p:sp>
      <p:sp>
        <p:nvSpPr>
          <p:cNvPr id="202"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it-IT" sz="3200" b="0" strike="noStrike" spc="-1">
              <a:latin typeface="Arial"/>
            </a:endParaRPr>
          </a:p>
        </p:txBody>
      </p:sp>
      <p:sp>
        <p:nvSpPr>
          <p:cNvPr id="203"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it-IT" sz="3200" b="0" strike="noStrike" spc="-1">
              <a:latin typeface="Arial"/>
            </a:endParaRPr>
          </a:p>
        </p:txBody>
      </p:sp>
      <p:sp>
        <p:nvSpPr>
          <p:cNvPr id="204"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it-IT" sz="3200" b="0" strike="noStrike" spc="-1">
              <a:latin typeface="Arial"/>
            </a:endParaRPr>
          </a:p>
        </p:txBody>
      </p:sp>
      <p:sp>
        <p:nvSpPr>
          <p:cNvPr id="205"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it-IT" sz="3200" b="0" strike="noStrike" spc="-1">
              <a:latin typeface="Arial"/>
            </a:endParaRPr>
          </a:p>
        </p:txBody>
      </p:sp>
      <p:sp>
        <p:nvSpPr>
          <p:cNvPr id="206"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12"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213"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14"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215"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16"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217"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it-IT" sz="3200" b="0" strike="noStrike" spc="-1">
              <a:latin typeface="Arial"/>
            </a:endParaRPr>
          </a:p>
        </p:txBody>
      </p:sp>
      <p:sp>
        <p:nvSpPr>
          <p:cNvPr id="218"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19"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20"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21"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222"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223"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it-IT" sz="3200" b="0" strike="noStrike" spc="-1">
              <a:latin typeface="Arial"/>
            </a:endParaRPr>
          </a:p>
        </p:txBody>
      </p:sp>
      <p:sp>
        <p:nvSpPr>
          <p:cNvPr id="224"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25"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226"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it-IT" sz="3200" b="0" strike="noStrike" spc="-1">
              <a:latin typeface="Arial"/>
            </a:endParaRPr>
          </a:p>
        </p:txBody>
      </p:sp>
      <p:sp>
        <p:nvSpPr>
          <p:cNvPr id="227"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228"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9"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23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23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232"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3"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234"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it-IT" sz="3200" b="0" strike="noStrike" spc="-1">
              <a:latin typeface="Arial"/>
            </a:endParaRPr>
          </a:p>
        </p:txBody>
      </p:sp>
      <p:sp>
        <p:nvSpPr>
          <p:cNvPr id="235"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36"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237"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238"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239"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3200" b="0" strike="noStrike" spc="-1">
              <a:latin typeface="Arial"/>
            </a:endParaRPr>
          </a:p>
        </p:txBody>
      </p:sp>
      <p:sp>
        <p:nvSpPr>
          <p:cNvPr id="240"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41"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242"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it-IT" sz="3200" b="0" strike="noStrike" spc="-1">
              <a:latin typeface="Arial"/>
            </a:endParaRPr>
          </a:p>
        </p:txBody>
      </p:sp>
      <p:sp>
        <p:nvSpPr>
          <p:cNvPr id="243"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it-IT" sz="3200" b="0" strike="noStrike" spc="-1">
              <a:latin typeface="Arial"/>
            </a:endParaRPr>
          </a:p>
        </p:txBody>
      </p:sp>
      <p:sp>
        <p:nvSpPr>
          <p:cNvPr id="244"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it-IT" sz="3200" b="0" strike="noStrike" spc="-1">
              <a:latin typeface="Arial"/>
            </a:endParaRPr>
          </a:p>
        </p:txBody>
      </p:sp>
      <p:sp>
        <p:nvSpPr>
          <p:cNvPr id="245"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it-IT" sz="3200" b="0" strike="noStrike" spc="-1">
              <a:latin typeface="Arial"/>
            </a:endParaRPr>
          </a:p>
        </p:txBody>
      </p:sp>
      <p:sp>
        <p:nvSpPr>
          <p:cNvPr id="246"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it-IT" sz="3200" b="0" strike="noStrike" spc="-1">
              <a:latin typeface="Arial"/>
            </a:endParaRPr>
          </a:p>
        </p:txBody>
      </p:sp>
      <p:sp>
        <p:nvSpPr>
          <p:cNvPr id="247"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6"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17"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it-IT" sz="3200" b="0" strike="noStrike" spc="-1">
              <a:latin typeface="Arial"/>
            </a:endParaRPr>
          </a:p>
        </p:txBody>
      </p:sp>
      <p:sp>
        <p:nvSpPr>
          <p:cNvPr id="18"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20"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it-IT" sz="3200" b="0" strike="noStrike" spc="-1">
              <a:latin typeface="Arial"/>
            </a:endParaRPr>
          </a:p>
        </p:txBody>
      </p:sp>
      <p:sp>
        <p:nvSpPr>
          <p:cNvPr id="2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22"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24"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25"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26"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6" name="Line 1"/>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7" name="Line 2"/>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2" name="Line 3"/>
          <p:cNvSpPr/>
          <p:nvPr/>
        </p:nvSpPr>
        <p:spPr>
          <a:xfrm>
            <a:off x="514080" y="1057680"/>
            <a:ext cx="8629920" cy="252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3" name="Line 4"/>
          <p:cNvSpPr/>
          <p:nvPr/>
        </p:nvSpPr>
        <p:spPr>
          <a:xfrm>
            <a:off x="514080" y="3444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4" name="PlaceHolder 5"/>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it-IT" sz="4400" b="0" strike="noStrike" spc="-1">
                <a:latin typeface="Arial"/>
              </a:rPr>
              <a:t>Fai clic per modificare il formato del testo del titolo</a:t>
            </a:r>
          </a:p>
        </p:txBody>
      </p:sp>
      <p:sp>
        <p:nvSpPr>
          <p:cNvPr id="5" name="PlaceHolder 6"/>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it-IT" sz="3200" b="0" strike="noStrike" spc="-1">
                <a:latin typeface="Arial"/>
              </a:rPr>
              <a:t>Fai clic per modificare il formato del testo della struttura</a:t>
            </a:r>
          </a:p>
          <a:p>
            <a:pPr marL="864000" lvl="1" indent="-324000">
              <a:spcBef>
                <a:spcPts val="1134"/>
              </a:spcBef>
              <a:buClr>
                <a:srgbClr val="000000"/>
              </a:buClr>
              <a:buSzPct val="75000"/>
              <a:buFont typeface="Symbol" charset="2"/>
              <a:buChar char=""/>
            </a:pPr>
            <a:r>
              <a:rPr lang="it-IT" sz="2800" b="0" strike="noStrike" spc="-1">
                <a:latin typeface="Arial"/>
              </a:rPr>
              <a:t>Secondo livello struttura</a:t>
            </a:r>
          </a:p>
          <a:p>
            <a:pPr marL="1296000" lvl="2" indent="-288000">
              <a:spcBef>
                <a:spcPts val="850"/>
              </a:spcBef>
              <a:buClr>
                <a:srgbClr val="000000"/>
              </a:buClr>
              <a:buSzPct val="45000"/>
              <a:buFont typeface="Wingdings" charset="2"/>
              <a:buChar char=""/>
            </a:pPr>
            <a:r>
              <a:rPr lang="it-IT" sz="2400" b="0" strike="noStrike" spc="-1">
                <a:latin typeface="Arial"/>
              </a:rPr>
              <a:t>Terzo livello struttura</a:t>
            </a:r>
          </a:p>
          <a:p>
            <a:pPr marL="1728000" lvl="3" indent="-216000">
              <a:spcBef>
                <a:spcPts val="567"/>
              </a:spcBef>
              <a:buClr>
                <a:srgbClr val="000000"/>
              </a:buClr>
              <a:buSzPct val="75000"/>
              <a:buFont typeface="Symbol" charset="2"/>
              <a:buChar char=""/>
            </a:pPr>
            <a:r>
              <a:rPr lang="it-IT" sz="2000" b="0" strike="noStrike" spc="-1">
                <a:latin typeface="Arial"/>
              </a:rPr>
              <a:t>Quarto livello struttura</a:t>
            </a:r>
          </a:p>
          <a:p>
            <a:pPr marL="2160000" lvl="4" indent="-216000">
              <a:spcBef>
                <a:spcPts val="283"/>
              </a:spcBef>
              <a:buClr>
                <a:srgbClr val="000000"/>
              </a:buClr>
              <a:buSzPct val="45000"/>
              <a:buFont typeface="Wingdings" charset="2"/>
              <a:buChar char=""/>
            </a:pPr>
            <a:r>
              <a:rPr lang="it-IT" sz="2000" b="0" strike="noStrike" spc="-1">
                <a:latin typeface="Arial"/>
              </a:rPr>
              <a:t>Quinto livello struttura</a:t>
            </a:r>
          </a:p>
          <a:p>
            <a:pPr marL="2592000" lvl="5" indent="-216000">
              <a:spcBef>
                <a:spcPts val="283"/>
              </a:spcBef>
              <a:buClr>
                <a:srgbClr val="000000"/>
              </a:buClr>
              <a:buSzPct val="45000"/>
              <a:buFont typeface="Wingdings" charset="2"/>
              <a:buChar char=""/>
            </a:pPr>
            <a:r>
              <a:rPr lang="it-IT" sz="2000" b="0" strike="noStrike" spc="-1">
                <a:latin typeface="Arial"/>
              </a:rPr>
              <a:t>Sesto livello struttura</a:t>
            </a:r>
          </a:p>
          <a:p>
            <a:pPr marL="3024000" lvl="6" indent="-216000">
              <a:spcBef>
                <a:spcPts val="283"/>
              </a:spcBef>
              <a:buClr>
                <a:srgbClr val="000000"/>
              </a:buClr>
              <a:buSzPct val="45000"/>
              <a:buFont typeface="Wingdings" charset="2"/>
              <a:buChar char=""/>
            </a:pPr>
            <a:r>
              <a:rPr lang="it-IT" sz="2000" b="0" strike="noStrike" spc="-1">
                <a:latin typeface="Arial"/>
              </a:rPr>
              <a:t>Settimo livello struttura</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42" name="Line 1"/>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43" name="Line 2"/>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44" name="Line 3"/>
          <p:cNvSpPr/>
          <p:nvPr/>
        </p:nvSpPr>
        <p:spPr>
          <a:xfrm>
            <a:off x="514080" y="1057680"/>
            <a:ext cx="8629920" cy="252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45" name="PlaceHolder 4"/>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it-IT" sz="4400" b="0" strike="noStrike" spc="-1">
                <a:latin typeface="Arial"/>
              </a:rPr>
              <a:t>Fai clic per modificare il formato del testo del titolo</a:t>
            </a:r>
          </a:p>
        </p:txBody>
      </p:sp>
      <p:sp>
        <p:nvSpPr>
          <p:cNvPr id="46" name="PlaceHolder 5"/>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it-IT" sz="3200" b="0" strike="noStrike" spc="-1">
                <a:latin typeface="Arial"/>
              </a:rPr>
              <a:t>Fai clic per modificare il formato del testo della struttura</a:t>
            </a:r>
          </a:p>
          <a:p>
            <a:pPr marL="864000" lvl="1" indent="-324000">
              <a:spcBef>
                <a:spcPts val="1134"/>
              </a:spcBef>
              <a:buClr>
                <a:srgbClr val="000000"/>
              </a:buClr>
              <a:buSzPct val="75000"/>
              <a:buFont typeface="Symbol" charset="2"/>
              <a:buChar char=""/>
            </a:pPr>
            <a:r>
              <a:rPr lang="it-IT" sz="2800" b="0" strike="noStrike" spc="-1">
                <a:latin typeface="Arial"/>
              </a:rPr>
              <a:t>Secondo livello struttura</a:t>
            </a:r>
          </a:p>
          <a:p>
            <a:pPr marL="1296000" lvl="2" indent="-288000">
              <a:spcBef>
                <a:spcPts val="850"/>
              </a:spcBef>
              <a:buClr>
                <a:srgbClr val="000000"/>
              </a:buClr>
              <a:buSzPct val="45000"/>
              <a:buFont typeface="Wingdings" charset="2"/>
              <a:buChar char=""/>
            </a:pPr>
            <a:r>
              <a:rPr lang="it-IT" sz="2400" b="0" strike="noStrike" spc="-1">
                <a:latin typeface="Arial"/>
              </a:rPr>
              <a:t>Terzo livello struttura</a:t>
            </a:r>
          </a:p>
          <a:p>
            <a:pPr marL="1728000" lvl="3" indent="-216000">
              <a:spcBef>
                <a:spcPts val="567"/>
              </a:spcBef>
              <a:buClr>
                <a:srgbClr val="000000"/>
              </a:buClr>
              <a:buSzPct val="75000"/>
              <a:buFont typeface="Symbol" charset="2"/>
              <a:buChar char=""/>
            </a:pPr>
            <a:r>
              <a:rPr lang="it-IT" sz="2000" b="0" strike="noStrike" spc="-1">
                <a:latin typeface="Arial"/>
              </a:rPr>
              <a:t>Quarto livello struttura</a:t>
            </a:r>
          </a:p>
          <a:p>
            <a:pPr marL="2160000" lvl="4" indent="-216000">
              <a:spcBef>
                <a:spcPts val="283"/>
              </a:spcBef>
              <a:buClr>
                <a:srgbClr val="000000"/>
              </a:buClr>
              <a:buSzPct val="45000"/>
              <a:buFont typeface="Wingdings" charset="2"/>
              <a:buChar char=""/>
            </a:pPr>
            <a:r>
              <a:rPr lang="it-IT" sz="2000" b="0" strike="noStrike" spc="-1">
                <a:latin typeface="Arial"/>
              </a:rPr>
              <a:t>Quinto livello struttura</a:t>
            </a:r>
          </a:p>
          <a:p>
            <a:pPr marL="2592000" lvl="5" indent="-216000">
              <a:spcBef>
                <a:spcPts val="283"/>
              </a:spcBef>
              <a:buClr>
                <a:srgbClr val="000000"/>
              </a:buClr>
              <a:buSzPct val="45000"/>
              <a:buFont typeface="Wingdings" charset="2"/>
              <a:buChar char=""/>
            </a:pPr>
            <a:r>
              <a:rPr lang="it-IT" sz="2000" b="0" strike="noStrike" spc="-1">
                <a:latin typeface="Arial"/>
              </a:rPr>
              <a:t>Sesto livello struttura</a:t>
            </a:r>
          </a:p>
          <a:p>
            <a:pPr marL="3024000" lvl="6" indent="-216000">
              <a:spcBef>
                <a:spcPts val="283"/>
              </a:spcBef>
              <a:buClr>
                <a:srgbClr val="000000"/>
              </a:buClr>
              <a:buSzPct val="45000"/>
              <a:buFont typeface="Wingdings" charset="2"/>
              <a:buChar char=""/>
            </a:pPr>
            <a:r>
              <a:rPr lang="it-IT" sz="2000" b="0" strike="noStrike" spc="-1">
                <a:latin typeface="Arial"/>
              </a:rPr>
              <a:t>Settimo livello struttura</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124" name="Line 1"/>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125" name="Line 2"/>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126" name="Line 3"/>
          <p:cNvSpPr/>
          <p:nvPr/>
        </p:nvSpPr>
        <p:spPr>
          <a:xfrm>
            <a:off x="514080" y="1057680"/>
            <a:ext cx="8629920" cy="252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127" name="Line 4"/>
          <p:cNvSpPr/>
          <p:nvPr/>
        </p:nvSpPr>
        <p:spPr>
          <a:xfrm>
            <a:off x="514080" y="5349600"/>
            <a:ext cx="8629920" cy="252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128" name="PlaceHolder 5"/>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it-IT" sz="4400" b="0" strike="noStrike" spc="-1">
                <a:latin typeface="Arial"/>
              </a:rPr>
              <a:t>Fai clic per modificare il formato del testo del titolo</a:t>
            </a:r>
          </a:p>
        </p:txBody>
      </p:sp>
      <p:sp>
        <p:nvSpPr>
          <p:cNvPr id="129" name="PlaceHolder 6"/>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it-IT" sz="3200" b="0" strike="noStrike" spc="-1">
                <a:latin typeface="Arial"/>
              </a:rPr>
              <a:t>Fai clic per modificare il formato del testo della struttura</a:t>
            </a:r>
          </a:p>
          <a:p>
            <a:pPr marL="864000" lvl="1" indent="-324000">
              <a:spcBef>
                <a:spcPts val="1134"/>
              </a:spcBef>
              <a:buClr>
                <a:srgbClr val="000000"/>
              </a:buClr>
              <a:buSzPct val="75000"/>
              <a:buFont typeface="Symbol" charset="2"/>
              <a:buChar char=""/>
            </a:pPr>
            <a:r>
              <a:rPr lang="it-IT" sz="2800" b="0" strike="noStrike" spc="-1">
                <a:latin typeface="Arial"/>
              </a:rPr>
              <a:t>Secondo livello struttura</a:t>
            </a:r>
          </a:p>
          <a:p>
            <a:pPr marL="1296000" lvl="2" indent="-288000">
              <a:spcBef>
                <a:spcPts val="850"/>
              </a:spcBef>
              <a:buClr>
                <a:srgbClr val="000000"/>
              </a:buClr>
              <a:buSzPct val="45000"/>
              <a:buFont typeface="Wingdings" charset="2"/>
              <a:buChar char=""/>
            </a:pPr>
            <a:r>
              <a:rPr lang="it-IT" sz="2400" b="0" strike="noStrike" spc="-1">
                <a:latin typeface="Arial"/>
              </a:rPr>
              <a:t>Terzo livello struttura</a:t>
            </a:r>
          </a:p>
          <a:p>
            <a:pPr marL="1728000" lvl="3" indent="-216000">
              <a:spcBef>
                <a:spcPts val="567"/>
              </a:spcBef>
              <a:buClr>
                <a:srgbClr val="000000"/>
              </a:buClr>
              <a:buSzPct val="75000"/>
              <a:buFont typeface="Symbol" charset="2"/>
              <a:buChar char=""/>
            </a:pPr>
            <a:r>
              <a:rPr lang="it-IT" sz="2000" b="0" strike="noStrike" spc="-1">
                <a:latin typeface="Arial"/>
              </a:rPr>
              <a:t>Quarto livello struttura</a:t>
            </a:r>
          </a:p>
          <a:p>
            <a:pPr marL="2160000" lvl="4" indent="-216000">
              <a:spcBef>
                <a:spcPts val="283"/>
              </a:spcBef>
              <a:buClr>
                <a:srgbClr val="000000"/>
              </a:buClr>
              <a:buSzPct val="45000"/>
              <a:buFont typeface="Wingdings" charset="2"/>
              <a:buChar char=""/>
            </a:pPr>
            <a:r>
              <a:rPr lang="it-IT" sz="2000" b="0" strike="noStrike" spc="-1">
                <a:latin typeface="Arial"/>
              </a:rPr>
              <a:t>Quinto livello struttura</a:t>
            </a:r>
          </a:p>
          <a:p>
            <a:pPr marL="2592000" lvl="5" indent="-216000">
              <a:spcBef>
                <a:spcPts val="283"/>
              </a:spcBef>
              <a:buClr>
                <a:srgbClr val="000000"/>
              </a:buClr>
              <a:buSzPct val="45000"/>
              <a:buFont typeface="Wingdings" charset="2"/>
              <a:buChar char=""/>
            </a:pPr>
            <a:r>
              <a:rPr lang="it-IT" sz="2000" b="0" strike="noStrike" spc="-1">
                <a:latin typeface="Arial"/>
              </a:rPr>
              <a:t>Sesto livello struttura</a:t>
            </a:r>
          </a:p>
          <a:p>
            <a:pPr marL="3024000" lvl="6" indent="-216000">
              <a:spcBef>
                <a:spcPts val="283"/>
              </a:spcBef>
              <a:buClr>
                <a:srgbClr val="000000"/>
              </a:buClr>
              <a:buSzPct val="45000"/>
              <a:buFont typeface="Wingdings" charset="2"/>
              <a:buChar char=""/>
            </a:pPr>
            <a:r>
              <a:rPr lang="it-IT" sz="2000" b="0" strike="noStrike" spc="-1">
                <a:latin typeface="Arial"/>
              </a:rPr>
              <a:t>Settimo livello struttura</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166" name="Line 1"/>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167" name="Line 2"/>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168" name="Line 3"/>
          <p:cNvSpPr/>
          <p:nvPr/>
        </p:nvSpPr>
        <p:spPr>
          <a:xfrm>
            <a:off x="514080" y="1057680"/>
            <a:ext cx="8629920" cy="252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169" name="PlaceHolder 4"/>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it-IT" sz="4400" b="0" strike="noStrike" spc="-1">
                <a:latin typeface="Arial"/>
              </a:rPr>
              <a:t>Fai clic per modificare il formato del testo del titolo</a:t>
            </a:r>
          </a:p>
        </p:txBody>
      </p:sp>
      <p:sp>
        <p:nvSpPr>
          <p:cNvPr id="170" name="PlaceHolder 5"/>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it-IT" sz="3200" b="0" strike="noStrike" spc="-1">
                <a:latin typeface="Arial"/>
              </a:rPr>
              <a:t>Fai clic per modificare il formato del testo della struttura</a:t>
            </a:r>
          </a:p>
          <a:p>
            <a:pPr marL="864000" lvl="1" indent="-324000">
              <a:spcBef>
                <a:spcPts val="1134"/>
              </a:spcBef>
              <a:buClr>
                <a:srgbClr val="000000"/>
              </a:buClr>
              <a:buSzPct val="75000"/>
              <a:buFont typeface="Symbol" charset="2"/>
              <a:buChar char=""/>
            </a:pPr>
            <a:r>
              <a:rPr lang="it-IT" sz="2800" b="0" strike="noStrike" spc="-1">
                <a:latin typeface="Arial"/>
              </a:rPr>
              <a:t>Secondo livello struttura</a:t>
            </a:r>
          </a:p>
          <a:p>
            <a:pPr marL="1296000" lvl="2" indent="-288000">
              <a:spcBef>
                <a:spcPts val="850"/>
              </a:spcBef>
              <a:buClr>
                <a:srgbClr val="000000"/>
              </a:buClr>
              <a:buSzPct val="45000"/>
              <a:buFont typeface="Wingdings" charset="2"/>
              <a:buChar char=""/>
            </a:pPr>
            <a:r>
              <a:rPr lang="it-IT" sz="2400" b="0" strike="noStrike" spc="-1">
                <a:latin typeface="Arial"/>
              </a:rPr>
              <a:t>Terzo livello struttura</a:t>
            </a:r>
          </a:p>
          <a:p>
            <a:pPr marL="1728000" lvl="3" indent="-216000">
              <a:spcBef>
                <a:spcPts val="567"/>
              </a:spcBef>
              <a:buClr>
                <a:srgbClr val="000000"/>
              </a:buClr>
              <a:buSzPct val="75000"/>
              <a:buFont typeface="Symbol" charset="2"/>
              <a:buChar char=""/>
            </a:pPr>
            <a:r>
              <a:rPr lang="it-IT" sz="2000" b="0" strike="noStrike" spc="-1">
                <a:latin typeface="Arial"/>
              </a:rPr>
              <a:t>Quarto livello struttura</a:t>
            </a:r>
          </a:p>
          <a:p>
            <a:pPr marL="2160000" lvl="4" indent="-216000">
              <a:spcBef>
                <a:spcPts val="283"/>
              </a:spcBef>
              <a:buClr>
                <a:srgbClr val="000000"/>
              </a:buClr>
              <a:buSzPct val="45000"/>
              <a:buFont typeface="Wingdings" charset="2"/>
              <a:buChar char=""/>
            </a:pPr>
            <a:r>
              <a:rPr lang="it-IT" sz="2000" b="0" strike="noStrike" spc="-1">
                <a:latin typeface="Arial"/>
              </a:rPr>
              <a:t>Quinto livello struttura</a:t>
            </a:r>
          </a:p>
          <a:p>
            <a:pPr marL="2592000" lvl="5" indent="-216000">
              <a:spcBef>
                <a:spcPts val="283"/>
              </a:spcBef>
              <a:buClr>
                <a:srgbClr val="000000"/>
              </a:buClr>
              <a:buSzPct val="45000"/>
              <a:buFont typeface="Wingdings" charset="2"/>
              <a:buChar char=""/>
            </a:pPr>
            <a:r>
              <a:rPr lang="it-IT" sz="2000" b="0" strike="noStrike" spc="-1">
                <a:latin typeface="Arial"/>
              </a:rPr>
              <a:t>Sesto livello struttura</a:t>
            </a:r>
          </a:p>
          <a:p>
            <a:pPr marL="3024000" lvl="6" indent="-216000">
              <a:spcBef>
                <a:spcPts val="283"/>
              </a:spcBef>
              <a:buClr>
                <a:srgbClr val="000000"/>
              </a:buClr>
              <a:buSzPct val="45000"/>
              <a:buFont typeface="Wingdings" charset="2"/>
              <a:buChar char=""/>
            </a:pPr>
            <a:r>
              <a:rPr lang="it-IT" sz="2000" b="0" strike="noStrike" spc="-1">
                <a:latin typeface="Arial"/>
              </a:rPr>
              <a:t>Settimo livello struttura</a:t>
            </a: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207" name="Line 1"/>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208" name="Line 2"/>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209" name="Line 3"/>
          <p:cNvSpPr/>
          <p:nvPr/>
        </p:nvSpPr>
        <p:spPr>
          <a:xfrm>
            <a:off x="514080" y="1057680"/>
            <a:ext cx="8629920" cy="252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210" name="PlaceHolder 4"/>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it-IT" sz="4400" b="0" strike="noStrike" spc="-1">
                <a:latin typeface="Arial"/>
              </a:rPr>
              <a:t>Fai clic per modificare il formato del testo del titolo</a:t>
            </a:r>
          </a:p>
        </p:txBody>
      </p:sp>
      <p:sp>
        <p:nvSpPr>
          <p:cNvPr id="211" name="PlaceHolder 5"/>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it-IT" sz="3200" b="0" strike="noStrike" spc="-1">
                <a:latin typeface="Arial"/>
              </a:rPr>
              <a:t>Fai clic per modificare il formato del testo della struttura</a:t>
            </a:r>
          </a:p>
          <a:p>
            <a:pPr marL="864000" lvl="1" indent="-324000">
              <a:spcBef>
                <a:spcPts val="1134"/>
              </a:spcBef>
              <a:buClr>
                <a:srgbClr val="000000"/>
              </a:buClr>
              <a:buSzPct val="75000"/>
              <a:buFont typeface="Symbol" charset="2"/>
              <a:buChar char=""/>
            </a:pPr>
            <a:r>
              <a:rPr lang="it-IT" sz="2800" b="0" strike="noStrike" spc="-1">
                <a:latin typeface="Arial"/>
              </a:rPr>
              <a:t>Secondo livello struttura</a:t>
            </a:r>
          </a:p>
          <a:p>
            <a:pPr marL="1296000" lvl="2" indent="-288000">
              <a:spcBef>
                <a:spcPts val="850"/>
              </a:spcBef>
              <a:buClr>
                <a:srgbClr val="000000"/>
              </a:buClr>
              <a:buSzPct val="45000"/>
              <a:buFont typeface="Wingdings" charset="2"/>
              <a:buChar char=""/>
            </a:pPr>
            <a:r>
              <a:rPr lang="it-IT" sz="2400" b="0" strike="noStrike" spc="-1">
                <a:latin typeface="Arial"/>
              </a:rPr>
              <a:t>Terzo livello struttura</a:t>
            </a:r>
          </a:p>
          <a:p>
            <a:pPr marL="1728000" lvl="3" indent="-216000">
              <a:spcBef>
                <a:spcPts val="567"/>
              </a:spcBef>
              <a:buClr>
                <a:srgbClr val="000000"/>
              </a:buClr>
              <a:buSzPct val="75000"/>
              <a:buFont typeface="Symbol" charset="2"/>
              <a:buChar char=""/>
            </a:pPr>
            <a:r>
              <a:rPr lang="it-IT" sz="2000" b="0" strike="noStrike" spc="-1">
                <a:latin typeface="Arial"/>
              </a:rPr>
              <a:t>Quarto livello struttura</a:t>
            </a:r>
          </a:p>
          <a:p>
            <a:pPr marL="2160000" lvl="4" indent="-216000">
              <a:spcBef>
                <a:spcPts val="283"/>
              </a:spcBef>
              <a:buClr>
                <a:srgbClr val="000000"/>
              </a:buClr>
              <a:buSzPct val="45000"/>
              <a:buFont typeface="Wingdings" charset="2"/>
              <a:buChar char=""/>
            </a:pPr>
            <a:r>
              <a:rPr lang="it-IT" sz="2000" b="0" strike="noStrike" spc="-1">
                <a:latin typeface="Arial"/>
              </a:rPr>
              <a:t>Quinto livello struttura</a:t>
            </a:r>
          </a:p>
          <a:p>
            <a:pPr marL="2592000" lvl="5" indent="-216000">
              <a:spcBef>
                <a:spcPts val="283"/>
              </a:spcBef>
              <a:buClr>
                <a:srgbClr val="000000"/>
              </a:buClr>
              <a:buSzPct val="45000"/>
              <a:buFont typeface="Wingdings" charset="2"/>
              <a:buChar char=""/>
            </a:pPr>
            <a:r>
              <a:rPr lang="it-IT" sz="2000" b="0" strike="noStrike" spc="-1">
                <a:latin typeface="Arial"/>
              </a:rPr>
              <a:t>Sesto livello struttura</a:t>
            </a:r>
          </a:p>
          <a:p>
            <a:pPr marL="3024000" lvl="6" indent="-216000">
              <a:spcBef>
                <a:spcPts val="283"/>
              </a:spcBef>
              <a:buClr>
                <a:srgbClr val="000000"/>
              </a:buClr>
              <a:buSzPct val="45000"/>
              <a:buFont typeface="Wingdings" charset="2"/>
              <a:buChar char=""/>
            </a:pPr>
            <a:r>
              <a:rPr lang="it-IT" sz="2000" b="0" strike="noStrike" spc="-1">
                <a:latin typeface="Arial"/>
              </a:rPr>
              <a:t>Settimo livello struttura</a:t>
            </a: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p:bodyStyle/>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CustomShape 1"/>
          <p:cNvSpPr/>
          <p:nvPr/>
        </p:nvSpPr>
        <p:spPr>
          <a:xfrm>
            <a:off x="285840" y="6858000"/>
            <a:ext cx="8445240" cy="1206360"/>
          </a:xfrm>
          <a:prstGeom prst="rect">
            <a:avLst/>
          </a:prstGeom>
          <a:noFill/>
          <a:ln w="0">
            <a:noFill/>
          </a:ln>
        </p:spPr>
        <p:style>
          <a:lnRef idx="0">
            <a:scrgbClr r="0" g="0" b="0"/>
          </a:lnRef>
          <a:fillRef idx="0">
            <a:scrgbClr r="0" g="0" b="0"/>
          </a:fillRef>
          <a:effectRef idx="0">
            <a:scrgbClr r="0" g="0" b="0"/>
          </a:effectRef>
          <a:fontRef idx="minor"/>
        </p:style>
      </p:sp>
      <p:sp>
        <p:nvSpPr>
          <p:cNvPr id="249" name="CustomShape 2"/>
          <p:cNvSpPr/>
          <p:nvPr/>
        </p:nvSpPr>
        <p:spPr>
          <a:xfrm>
            <a:off x="285840" y="1643040"/>
            <a:ext cx="8673840" cy="1171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it-IT" sz="7200" b="0" strike="noStrike" cap="all" spc="-1" dirty="0">
                <a:solidFill>
                  <a:srgbClr val="FBEEC9"/>
                </a:solidFill>
                <a:latin typeface="Franklin Gothic Medium"/>
                <a:ea typeface="DejaVu Sans"/>
              </a:rPr>
              <a:t>LO SFRUTTAMENTO DELLE RISORSE IDRICHE IN </a:t>
            </a:r>
            <a:r>
              <a:rPr lang="it-IT" sz="7200" b="0" strike="noStrike" cap="all" spc="-1" dirty="0" smtClean="0">
                <a:solidFill>
                  <a:srgbClr val="FBEEC9"/>
                </a:solidFill>
                <a:latin typeface="Franklin Gothic Medium"/>
                <a:ea typeface="DejaVu Sans"/>
              </a:rPr>
              <a:t>ITALIA</a:t>
            </a:r>
          </a:p>
          <a:p>
            <a:pPr algn="ctr">
              <a:lnSpc>
                <a:spcPct val="100000"/>
              </a:lnSpc>
            </a:pPr>
            <a:r>
              <a:rPr lang="it-IT" cap="all" spc="-1" dirty="0" smtClean="0">
                <a:solidFill>
                  <a:srgbClr val="FBEEC9"/>
                </a:solidFill>
                <a:latin typeface="Franklin Gothic Medium"/>
              </a:rPr>
              <a:t>Per </a:t>
            </a:r>
            <a:r>
              <a:rPr lang="it-IT" cap="all" spc="-1" smtClean="0">
                <a:solidFill>
                  <a:srgbClr val="FBEEC9"/>
                </a:solidFill>
                <a:latin typeface="Franklin Gothic Medium"/>
              </a:rPr>
              <a:t>il docente</a:t>
            </a:r>
            <a:endParaRPr lang="it-IT"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 name="Picture 2"/>
          <p:cNvPicPr/>
          <p:nvPr/>
        </p:nvPicPr>
        <p:blipFill>
          <a:blip r:embed="rId2"/>
          <a:stretch/>
        </p:blipFill>
        <p:spPr>
          <a:xfrm>
            <a:off x="260640" y="3780000"/>
            <a:ext cx="7530840" cy="3004560"/>
          </a:xfrm>
          <a:prstGeom prst="rect">
            <a:avLst/>
          </a:prstGeom>
          <a:ln w="9525">
            <a:solidFill>
              <a:srgbClr val="C00000"/>
            </a:solidFill>
            <a:miter/>
          </a:ln>
        </p:spPr>
      </p:pic>
      <p:sp>
        <p:nvSpPr>
          <p:cNvPr id="267" name="CustomShape 1"/>
          <p:cNvSpPr/>
          <p:nvPr/>
        </p:nvSpPr>
        <p:spPr>
          <a:xfrm>
            <a:off x="428760" y="6000840"/>
            <a:ext cx="4559040" cy="45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it-IT" sz="1200" b="1" strike="noStrike" spc="-1">
                <a:solidFill>
                  <a:srgbClr val="FFFFFF"/>
                </a:solidFill>
                <a:latin typeface="Franklin Gothic Book"/>
                <a:ea typeface="DejaVu Sans"/>
              </a:rPr>
              <a:t>Correnti litoranee </a:t>
            </a:r>
            <a:endParaRPr lang="it-IT" sz="1200" b="0" strike="noStrike" spc="-1">
              <a:latin typeface="Arial"/>
            </a:endParaRPr>
          </a:p>
          <a:p>
            <a:pPr>
              <a:lnSpc>
                <a:spcPct val="100000"/>
              </a:lnSpc>
            </a:pPr>
            <a:r>
              <a:rPr lang="it-IT" sz="1200" b="1" strike="noStrike" spc="-1">
                <a:solidFill>
                  <a:srgbClr val="FFFFFF"/>
                </a:solidFill>
                <a:latin typeface="Franklin Gothic Book"/>
                <a:ea typeface="DejaVu Sans"/>
              </a:rPr>
              <a:t>(generate dal moto ondoso) </a:t>
            </a:r>
            <a:endParaRPr lang="it-IT" sz="1200" b="0" strike="noStrike" spc="-1">
              <a:latin typeface="Arial"/>
            </a:endParaRPr>
          </a:p>
        </p:txBody>
      </p:sp>
      <p:sp>
        <p:nvSpPr>
          <p:cNvPr id="268" name="CustomShape 2"/>
          <p:cNvSpPr/>
          <p:nvPr/>
        </p:nvSpPr>
        <p:spPr>
          <a:xfrm>
            <a:off x="2813040" y="4500720"/>
            <a:ext cx="603360" cy="2721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it-IT" sz="1200" b="1" strike="noStrike" spc="-1">
                <a:solidFill>
                  <a:srgbClr val="FFFFFF"/>
                </a:solidFill>
                <a:latin typeface="Franklin Gothic Book"/>
                <a:ea typeface="DejaVu Sans"/>
              </a:rPr>
              <a:t>Diga </a:t>
            </a:r>
            <a:endParaRPr lang="it-IT" sz="1200" b="0" strike="noStrike" spc="-1">
              <a:latin typeface="Arial"/>
            </a:endParaRPr>
          </a:p>
        </p:txBody>
      </p:sp>
      <p:sp>
        <p:nvSpPr>
          <p:cNvPr id="269" name="CustomShape 3"/>
          <p:cNvSpPr/>
          <p:nvPr/>
        </p:nvSpPr>
        <p:spPr>
          <a:xfrm>
            <a:off x="3801240" y="5429160"/>
            <a:ext cx="682560" cy="2721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it-IT" sz="1200" b="1" strike="noStrike" spc="-1">
                <a:solidFill>
                  <a:srgbClr val="FFFFFF"/>
                </a:solidFill>
                <a:latin typeface="Franklin Gothic Book"/>
                <a:ea typeface="DejaVu Sans"/>
              </a:rPr>
              <a:t>Porto </a:t>
            </a:r>
            <a:endParaRPr lang="it-IT" sz="1200" b="0" strike="noStrike" spc="-1">
              <a:latin typeface="Arial"/>
            </a:endParaRPr>
          </a:p>
        </p:txBody>
      </p:sp>
      <p:sp>
        <p:nvSpPr>
          <p:cNvPr id="270" name="CustomShape 4"/>
          <p:cNvSpPr/>
          <p:nvPr/>
        </p:nvSpPr>
        <p:spPr>
          <a:xfrm>
            <a:off x="4704840" y="6072120"/>
            <a:ext cx="947880" cy="2721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it-IT" sz="1200" b="1" strike="noStrike" spc="-1">
                <a:solidFill>
                  <a:srgbClr val="FFFFFF"/>
                </a:solidFill>
                <a:latin typeface="Franklin Gothic Book"/>
                <a:ea typeface="DejaVu Sans"/>
              </a:rPr>
              <a:t>Pennello </a:t>
            </a:r>
            <a:endParaRPr lang="it-IT" sz="1200" b="0" strike="noStrike" spc="-1">
              <a:latin typeface="Arial"/>
            </a:endParaRPr>
          </a:p>
        </p:txBody>
      </p:sp>
      <p:sp>
        <p:nvSpPr>
          <p:cNvPr id="271" name="CustomShape 5"/>
          <p:cNvSpPr/>
          <p:nvPr/>
        </p:nvSpPr>
        <p:spPr>
          <a:xfrm>
            <a:off x="6670440" y="6143760"/>
            <a:ext cx="1237320" cy="4546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it-IT" sz="1200" b="1" strike="noStrike" spc="-1">
                <a:solidFill>
                  <a:srgbClr val="FFFFFF"/>
                </a:solidFill>
                <a:latin typeface="Franklin Gothic Book"/>
                <a:ea typeface="DejaVu Sans"/>
              </a:rPr>
              <a:t>Canyon </a:t>
            </a:r>
            <a:endParaRPr lang="it-IT" sz="1200" b="0" strike="noStrike" spc="-1">
              <a:latin typeface="Arial"/>
            </a:endParaRPr>
          </a:p>
          <a:p>
            <a:pPr algn="ctr">
              <a:lnSpc>
                <a:spcPct val="100000"/>
              </a:lnSpc>
            </a:pPr>
            <a:r>
              <a:rPr lang="it-IT" sz="1200" b="1" strike="noStrike" spc="-1">
                <a:solidFill>
                  <a:srgbClr val="FFFFFF"/>
                </a:solidFill>
                <a:latin typeface="Franklin Gothic Book"/>
                <a:ea typeface="DejaVu Sans"/>
              </a:rPr>
              <a:t>sottomarino </a:t>
            </a:r>
            <a:endParaRPr lang="it-IT" sz="1200" b="0" strike="noStrike" spc="-1">
              <a:latin typeface="Arial"/>
            </a:endParaRPr>
          </a:p>
        </p:txBody>
      </p:sp>
      <p:pic>
        <p:nvPicPr>
          <p:cNvPr id="272" name="Picture 2" descr="https://ostiaedintorni.it/wp-content/uploads/2019/05/Fig.-Bilancio-Sedimentario-1.png"/>
          <p:cNvPicPr/>
          <p:nvPr/>
        </p:nvPicPr>
        <p:blipFill>
          <a:blip r:embed="rId3"/>
          <a:srcRect l="1987" t="4458" r="3674" b="4199"/>
          <a:stretch/>
        </p:blipFill>
        <p:spPr>
          <a:xfrm>
            <a:off x="285840" y="142920"/>
            <a:ext cx="6033240" cy="2596320"/>
          </a:xfrm>
          <a:prstGeom prst="rect">
            <a:avLst/>
          </a:prstGeom>
          <a:ln w="0">
            <a:solidFill>
              <a:srgbClr val="C00000"/>
            </a:solidFill>
          </a:ln>
        </p:spPr>
      </p:pic>
      <p:sp>
        <p:nvSpPr>
          <p:cNvPr id="273" name="CustomShape 6"/>
          <p:cNvSpPr/>
          <p:nvPr/>
        </p:nvSpPr>
        <p:spPr>
          <a:xfrm>
            <a:off x="142920" y="2857320"/>
            <a:ext cx="6202080" cy="515880"/>
          </a:xfrm>
          <a:prstGeom prst="rect">
            <a:avLst/>
          </a:prstGeom>
          <a:gradFill rotWithShape="0">
            <a:gsLst>
              <a:gs pos="0">
                <a:srgbClr val="BDF297"/>
              </a:gs>
              <a:gs pos="100000">
                <a:srgbClr val="D5F5C0"/>
              </a:gs>
            </a:gsLst>
            <a:lin ang="2700000"/>
          </a:gra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0" i="1" strike="noStrike" spc="-1">
                <a:solidFill>
                  <a:srgbClr val="000000"/>
                </a:solidFill>
                <a:latin typeface="Franklin Gothic Book"/>
                <a:ea typeface="DejaVu Sans"/>
              </a:rPr>
              <a:t>Schema degli apporti e asporti dei sedimenti per una determinata area costiera</a:t>
            </a:r>
            <a:endParaRPr lang="it-IT" sz="1400" b="0" strike="noStrike" spc="-1">
              <a:latin typeface="Arial"/>
            </a:endParaRPr>
          </a:p>
        </p:txBody>
      </p:sp>
      <p:sp>
        <p:nvSpPr>
          <p:cNvPr id="274" name="CustomShape 7"/>
          <p:cNvSpPr/>
          <p:nvPr/>
        </p:nvSpPr>
        <p:spPr>
          <a:xfrm>
            <a:off x="6500880" y="142920"/>
            <a:ext cx="2487240" cy="3499560"/>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0" strike="noStrike" spc="-1">
                <a:solidFill>
                  <a:srgbClr val="000000"/>
                </a:solidFill>
                <a:latin typeface="Franklin Gothic Book"/>
                <a:ea typeface="DejaVu Sans"/>
              </a:rPr>
              <a:t>Dal punto di vista idrogeologico, a valle delle dighe si assiste a una forte riduzione delle portate. Tale fenomeno ha ripercussioni dirette sulla quantità di sedimenti che raggiungono il mare: meno acqua, infatti, significa </a:t>
            </a:r>
            <a:r>
              <a:rPr lang="it-IT" sz="1400" b="1" strike="noStrike" spc="-1">
                <a:solidFill>
                  <a:srgbClr val="000000"/>
                </a:solidFill>
                <a:latin typeface="Franklin Gothic Book"/>
                <a:ea typeface="DejaVu Sans"/>
              </a:rPr>
              <a:t>meno materiali trasportati verso le coste</a:t>
            </a:r>
            <a:r>
              <a:rPr lang="it-IT" sz="1400" b="0" strike="noStrike" spc="-1">
                <a:solidFill>
                  <a:srgbClr val="000000"/>
                </a:solidFill>
                <a:latin typeface="Franklin Gothic Book"/>
                <a:ea typeface="DejaVu Sans"/>
              </a:rPr>
              <a:t>, che, a loro volta, in mancanza di un continuo rimpinguamento, </a:t>
            </a:r>
            <a:r>
              <a:rPr lang="it-IT" sz="1400" b="1" strike="noStrike" spc="-1">
                <a:solidFill>
                  <a:srgbClr val="000000"/>
                </a:solidFill>
                <a:latin typeface="Franklin Gothic Book"/>
                <a:ea typeface="DejaVu Sans"/>
              </a:rPr>
              <a:t>tendono ad assottigliarsi</a:t>
            </a:r>
            <a:r>
              <a:rPr lang="it-IT" sz="1400" b="0" strike="noStrike" spc="-1">
                <a:solidFill>
                  <a:srgbClr val="000000"/>
                </a:solidFill>
                <a:latin typeface="Franklin Gothic Book"/>
                <a:ea typeface="DejaVu Sans"/>
              </a:rPr>
              <a:t> sotto l’azione erosiva delle correnti marine.</a:t>
            </a:r>
            <a:endParaRPr lang="it-IT" sz="14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1" name="Picture 2" descr="Perché a Vercelli ci sono le risaie? | Associazione culturale La Rucola"/>
          <p:cNvPicPr/>
          <p:nvPr/>
        </p:nvPicPr>
        <p:blipFill>
          <a:blip r:embed="rId2"/>
          <a:stretch/>
        </p:blipFill>
        <p:spPr>
          <a:xfrm>
            <a:off x="357120" y="571320"/>
            <a:ext cx="3700800" cy="2448360"/>
          </a:xfrm>
          <a:prstGeom prst="rect">
            <a:avLst/>
          </a:prstGeom>
          <a:ln w="0">
            <a:solidFill>
              <a:srgbClr val="C00000"/>
            </a:solidFill>
          </a:ln>
        </p:spPr>
      </p:pic>
      <p:pic>
        <p:nvPicPr>
          <p:cNvPr id="572" name="Picture 4" descr="irrigazione-sistema-a-conche"/>
          <p:cNvPicPr/>
          <p:nvPr/>
        </p:nvPicPr>
        <p:blipFill>
          <a:blip r:embed="rId3"/>
          <a:stretch/>
        </p:blipFill>
        <p:spPr>
          <a:xfrm>
            <a:off x="180000" y="3548520"/>
            <a:ext cx="4071240" cy="2029320"/>
          </a:xfrm>
          <a:prstGeom prst="rect">
            <a:avLst/>
          </a:prstGeom>
          <a:ln w="0">
            <a:solidFill>
              <a:srgbClr val="C00000"/>
            </a:solidFill>
          </a:ln>
        </p:spPr>
      </p:pic>
      <p:sp>
        <p:nvSpPr>
          <p:cNvPr id="573" name="CustomShape 1"/>
          <p:cNvSpPr/>
          <p:nvPr/>
        </p:nvSpPr>
        <p:spPr>
          <a:xfrm>
            <a:off x="4680000" y="1080000"/>
            <a:ext cx="4273200" cy="3925800"/>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0" strike="noStrike" spc="-1">
                <a:solidFill>
                  <a:srgbClr val="000000"/>
                </a:solidFill>
                <a:latin typeface="Franklin Gothic Book"/>
                <a:ea typeface="DejaVu Sans"/>
              </a:rPr>
              <a:t>Il metodo di irrigazione</a:t>
            </a:r>
            <a:r>
              <a:rPr lang="it-IT" sz="1400" b="1" strike="noStrike" spc="-1">
                <a:solidFill>
                  <a:srgbClr val="000000"/>
                </a:solidFill>
                <a:latin typeface="Franklin Gothic Book"/>
                <a:ea typeface="DejaVu Sans"/>
              </a:rPr>
              <a:t> per sommersione </a:t>
            </a:r>
            <a:r>
              <a:rPr lang="it-IT" sz="1400" b="0" strike="noStrike" spc="-1">
                <a:solidFill>
                  <a:srgbClr val="000000"/>
                </a:solidFill>
                <a:latin typeface="Franklin Gothic Book"/>
                <a:ea typeface="DejaVu Sans"/>
              </a:rPr>
              <a:t>prevede la permanenza sul terreno per periodi più o meno lunghi di uno strato di acqua di spessore variabile. A seconda della tipologia di colture che necessita di un tale approccio, il terreno viene diviso in rettangoli più o meno grandi delimitate da piccoli argini o la creazione di vere  e proprie conche.</a:t>
            </a:r>
            <a:endParaRPr lang="it-IT" sz="1400" b="0" strike="noStrike" spc="-1">
              <a:latin typeface="Arial"/>
            </a:endParaRPr>
          </a:p>
          <a:p>
            <a:pPr algn="just">
              <a:lnSpc>
                <a:spcPct val="100000"/>
              </a:lnSpc>
            </a:pPr>
            <a:r>
              <a:rPr lang="it-IT" sz="1400" b="0" strike="noStrike" spc="-1">
                <a:solidFill>
                  <a:srgbClr val="000000"/>
                </a:solidFill>
                <a:latin typeface="Franklin Gothic Book"/>
                <a:ea typeface="DejaVu Sans"/>
              </a:rPr>
              <a:t>Solitamente, e ne abbiamo un esempio molto diretto e comprensibile con le</a:t>
            </a:r>
            <a:r>
              <a:rPr lang="it-IT" sz="1400" b="1" i="1" strike="noStrike" spc="-1">
                <a:solidFill>
                  <a:srgbClr val="000000"/>
                </a:solidFill>
                <a:latin typeface="Franklin Gothic Book"/>
                <a:ea typeface="DejaVu Sans"/>
              </a:rPr>
              <a:t> risaie</a:t>
            </a:r>
            <a:r>
              <a:rPr lang="it-IT" sz="1400" b="0" strike="noStrike" spc="-1">
                <a:solidFill>
                  <a:srgbClr val="000000"/>
                </a:solidFill>
                <a:latin typeface="Franklin Gothic Book"/>
                <a:ea typeface="DejaVu Sans"/>
              </a:rPr>
              <a:t>, si parla di </a:t>
            </a:r>
            <a:r>
              <a:rPr lang="it-IT" sz="1400" b="1" strike="noStrike" spc="-1">
                <a:solidFill>
                  <a:srgbClr val="000000"/>
                </a:solidFill>
                <a:latin typeface="Franklin Gothic Book"/>
                <a:ea typeface="DejaVu Sans"/>
              </a:rPr>
              <a:t>rettangoli regolari</a:t>
            </a:r>
            <a:r>
              <a:rPr lang="it-IT" sz="1400" b="0" strike="noStrike" spc="-1">
                <a:solidFill>
                  <a:srgbClr val="000000"/>
                </a:solidFill>
                <a:latin typeface="Franklin Gothic Book"/>
                <a:ea typeface="DejaVu Sans"/>
              </a:rPr>
              <a:t>, dipendenti o indipendenti tra loro a seconda della volontà del contadino. Si tratta di un sistema di irrigazione oneroso a livello economico, ma necessario per alcune tipologie di coltura e facilmente eseguibile se il terreno è argilloso.</a:t>
            </a:r>
            <a:endParaRPr lang="it-IT" sz="1400" b="0" strike="noStrike" spc="-1">
              <a:latin typeface="Arial"/>
            </a:endParaRPr>
          </a:p>
          <a:p>
            <a:pPr algn="just">
              <a:lnSpc>
                <a:spcPct val="100000"/>
              </a:lnSpc>
            </a:pPr>
            <a:r>
              <a:rPr lang="it-IT" sz="1400" b="0" strike="noStrike" spc="-1">
                <a:solidFill>
                  <a:srgbClr val="000000"/>
                </a:solidFill>
                <a:latin typeface="Franklin Gothic Book"/>
                <a:ea typeface="DejaVu Sans"/>
              </a:rPr>
              <a:t> Un esempio d’irrigazione per sommersione </a:t>
            </a:r>
            <a:r>
              <a:rPr lang="it-IT" sz="1400" b="1" strike="noStrike" spc="-1">
                <a:solidFill>
                  <a:srgbClr val="000000"/>
                </a:solidFill>
                <a:latin typeface="Franklin Gothic Book"/>
                <a:ea typeface="DejaVu Sans"/>
              </a:rPr>
              <a:t>a conca</a:t>
            </a:r>
            <a:r>
              <a:rPr lang="it-IT" sz="1400" b="0" strike="noStrike" spc="-1">
                <a:solidFill>
                  <a:srgbClr val="000000"/>
                </a:solidFill>
                <a:latin typeface="Franklin Gothic Book"/>
                <a:ea typeface="DejaVu Sans"/>
              </a:rPr>
              <a:t> è rappresentato dagli </a:t>
            </a:r>
            <a:r>
              <a:rPr lang="it-IT" sz="1400" b="1" i="1" strike="noStrike" spc="-1">
                <a:solidFill>
                  <a:srgbClr val="000000"/>
                </a:solidFill>
                <a:latin typeface="Franklin Gothic Book"/>
                <a:ea typeface="DejaVu Sans"/>
              </a:rPr>
              <a:t>agrumeti</a:t>
            </a:r>
            <a:r>
              <a:rPr lang="it-IT" sz="1400" b="0" strike="noStrike" spc="-1">
                <a:solidFill>
                  <a:srgbClr val="000000"/>
                </a:solidFill>
                <a:latin typeface="Franklin Gothic Book"/>
                <a:ea typeface="DejaVu Sans"/>
              </a:rPr>
              <a:t>.</a:t>
            </a:r>
            <a:endParaRPr lang="it-IT" sz="14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 name="CustomShape 1"/>
          <p:cNvSpPr/>
          <p:nvPr/>
        </p:nvSpPr>
        <p:spPr>
          <a:xfrm>
            <a:off x="4357800" y="857160"/>
            <a:ext cx="4273200" cy="2220840"/>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0" strike="noStrike" spc="-1">
                <a:solidFill>
                  <a:srgbClr val="000000"/>
                </a:solidFill>
                <a:latin typeface="Franklin Gothic Book"/>
                <a:ea typeface="DejaVu Sans"/>
              </a:rPr>
              <a:t>Il metodo d’irrigazione</a:t>
            </a:r>
            <a:r>
              <a:rPr lang="it-IT" sz="1400" b="1" strike="noStrike" spc="-1">
                <a:solidFill>
                  <a:srgbClr val="000000"/>
                </a:solidFill>
                <a:latin typeface="Franklin Gothic Book"/>
                <a:ea typeface="DejaVu Sans"/>
              </a:rPr>
              <a:t> per scorrimento</a:t>
            </a:r>
            <a:r>
              <a:rPr lang="it-IT" sz="1400" b="0" strike="noStrike" spc="-1">
                <a:solidFill>
                  <a:srgbClr val="000000"/>
                </a:solidFill>
                <a:latin typeface="Franklin Gothic Book"/>
                <a:ea typeface="DejaVu Sans"/>
              </a:rPr>
              <a:t>, invece, sebbene condivida con il precedente l’assunto di base di una grande quantità d’acqua costante, prevede che la stessa venga utilizzata all’interno di piccoli fossi laterali o centrali di contorno all’area coltivata, in modo tale che il terreno possa assorbirla a piacimento senza che le radici delle colture o dei fiori rischino di marcire. E’  adatto per essere eseguito in grandi spazi, sia per mantenere rigogliosi i prati, sia per colture specifiche dell’orto.</a:t>
            </a:r>
            <a:endParaRPr lang="it-IT" sz="1400" b="0" strike="noStrike" spc="-1">
              <a:latin typeface="Arial"/>
            </a:endParaRPr>
          </a:p>
        </p:txBody>
      </p:sp>
      <p:sp>
        <p:nvSpPr>
          <p:cNvPr id="575" name="CustomShape 2"/>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pic>
        <p:nvPicPr>
          <p:cNvPr id="576" name="Picture 8" descr="Funzioni dell'irrigazion e"/>
          <p:cNvPicPr/>
          <p:nvPr/>
        </p:nvPicPr>
        <p:blipFill>
          <a:blip r:embed="rId2"/>
          <a:stretch/>
        </p:blipFill>
        <p:spPr>
          <a:xfrm>
            <a:off x="357120" y="857160"/>
            <a:ext cx="3720240" cy="2462040"/>
          </a:xfrm>
          <a:prstGeom prst="rect">
            <a:avLst/>
          </a:prstGeom>
          <a:ln w="0">
            <a:solidFill>
              <a:srgbClr val="C00000"/>
            </a:solidFill>
          </a:ln>
        </p:spPr>
      </p:pic>
      <p:pic>
        <p:nvPicPr>
          <p:cNvPr id="577" name="Picture 10" descr="Tutte le caratteristiche e i vantaggi dell'irrigazione a pioggia."/>
          <p:cNvPicPr/>
          <p:nvPr/>
        </p:nvPicPr>
        <p:blipFill>
          <a:blip r:embed="rId3"/>
          <a:stretch/>
        </p:blipFill>
        <p:spPr>
          <a:xfrm>
            <a:off x="142920" y="3714840"/>
            <a:ext cx="4201920" cy="2516040"/>
          </a:xfrm>
          <a:prstGeom prst="rect">
            <a:avLst/>
          </a:prstGeom>
          <a:ln w="0">
            <a:solidFill>
              <a:srgbClr val="C00000"/>
            </a:solidFill>
          </a:ln>
        </p:spPr>
      </p:pic>
      <p:sp>
        <p:nvSpPr>
          <p:cNvPr id="578" name="CustomShape 3"/>
          <p:cNvSpPr/>
          <p:nvPr/>
        </p:nvSpPr>
        <p:spPr>
          <a:xfrm>
            <a:off x="4643280" y="3786120"/>
            <a:ext cx="4273200" cy="2220840"/>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0" strike="noStrike" spc="-1">
                <a:solidFill>
                  <a:srgbClr val="000000"/>
                </a:solidFill>
                <a:latin typeface="Franklin Gothic Book"/>
                <a:ea typeface="DejaVu Sans"/>
              </a:rPr>
              <a:t>Il sistema di irrigazione</a:t>
            </a:r>
            <a:r>
              <a:rPr lang="it-IT" sz="1400" b="1" strike="noStrike" spc="-1">
                <a:solidFill>
                  <a:srgbClr val="000000"/>
                </a:solidFill>
                <a:latin typeface="Franklin Gothic Book"/>
                <a:ea typeface="DejaVu Sans"/>
              </a:rPr>
              <a:t> a pioggia</a:t>
            </a:r>
            <a:r>
              <a:rPr lang="it-IT" sz="1400" b="0" strike="noStrike" spc="-1">
                <a:solidFill>
                  <a:srgbClr val="000000"/>
                </a:solidFill>
                <a:latin typeface="Franklin Gothic Book"/>
                <a:ea typeface="DejaVu Sans"/>
              </a:rPr>
              <a:t>  è una tecnica di distribuzione dell'acqua sotto forma di piccole goccioline, simile alla pioggia.</a:t>
            </a:r>
            <a:endParaRPr lang="it-IT" sz="1400" b="0" strike="noStrike" spc="-1">
              <a:latin typeface="Arial"/>
            </a:endParaRPr>
          </a:p>
          <a:p>
            <a:pPr algn="just">
              <a:lnSpc>
                <a:spcPct val="100000"/>
              </a:lnSpc>
            </a:pPr>
            <a:r>
              <a:rPr lang="it-IT" sz="1400" b="0" strike="noStrike" spc="-1">
                <a:solidFill>
                  <a:srgbClr val="000000"/>
                </a:solidFill>
                <a:latin typeface="Franklin Gothic Book"/>
                <a:ea typeface="DejaVu Sans"/>
              </a:rPr>
              <a:t>L'efficacia dell'irrigazione a pioggia dipende in larga misura dalle condizioni meteorologiche nel momento in cui questa viene effettuata: in presenza di vento la distribuzione tende a non essere uniforme, con conseguenti sprechi di acqua; inoltre una eccessiva suddivisione delle goccioline d'acqua provoca ingenti perdite per evaporazione.</a:t>
            </a:r>
            <a:endParaRPr lang="it-IT" sz="14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 name="CustomShape 1"/>
          <p:cNvSpPr/>
          <p:nvPr/>
        </p:nvSpPr>
        <p:spPr>
          <a:xfrm>
            <a:off x="5143680" y="2428920"/>
            <a:ext cx="3487680" cy="2220840"/>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0" strike="noStrike" spc="-1">
                <a:solidFill>
                  <a:srgbClr val="000000"/>
                </a:solidFill>
                <a:latin typeface="Franklin Gothic Book"/>
                <a:ea typeface="DejaVu Sans"/>
              </a:rPr>
              <a:t>Il sistema di irrigazione </a:t>
            </a:r>
            <a:r>
              <a:rPr lang="it-IT" sz="1400" b="1" strike="noStrike" spc="-1">
                <a:solidFill>
                  <a:srgbClr val="000000"/>
                </a:solidFill>
                <a:latin typeface="Franklin Gothic Book"/>
                <a:ea typeface="DejaVu Sans"/>
              </a:rPr>
              <a:t>a goccia </a:t>
            </a:r>
            <a:r>
              <a:rPr lang="it-IT" sz="1400" b="0" strike="noStrike" spc="-1">
                <a:solidFill>
                  <a:srgbClr val="000000"/>
                </a:solidFill>
                <a:latin typeface="Franklin Gothic Book"/>
                <a:ea typeface="DejaVu Sans"/>
              </a:rPr>
              <a:t>consiste nel far passare l’acqua attraverso un sistema di tubi a bassa pressione e alcuni gocciolatori, per poi arrivare, goccia a goccia, alle piante. Secondo le loro esigenze. Si calcola che, con un impianto di irrigazione a goccia, il consumo di acqua crolli del 40-70 per cento, sulla base del tipo di piante annaffiate.</a:t>
            </a:r>
            <a:endParaRPr lang="it-IT" sz="1400" b="0" strike="noStrike" spc="-1">
              <a:latin typeface="Arial"/>
            </a:endParaRPr>
          </a:p>
        </p:txBody>
      </p:sp>
      <p:pic>
        <p:nvPicPr>
          <p:cNvPr id="580" name="Picture 2" descr="Impianto di irrigazione a goccia per l'orto: come fare"/>
          <p:cNvPicPr/>
          <p:nvPr/>
        </p:nvPicPr>
        <p:blipFill>
          <a:blip r:embed="rId2"/>
          <a:stretch/>
        </p:blipFill>
        <p:spPr>
          <a:xfrm>
            <a:off x="214200" y="357120"/>
            <a:ext cx="4392360" cy="3053160"/>
          </a:xfrm>
          <a:prstGeom prst="rect">
            <a:avLst/>
          </a:prstGeom>
          <a:ln w="0">
            <a:solidFill>
              <a:srgbClr val="C00000"/>
            </a:solidFill>
          </a:ln>
        </p:spPr>
      </p:pic>
      <p:pic>
        <p:nvPicPr>
          <p:cNvPr id="581" name="Picture 4" descr="Irrigazione a goccia: cos'è, come e dove si usa"/>
          <p:cNvPicPr/>
          <p:nvPr/>
        </p:nvPicPr>
        <p:blipFill>
          <a:blip r:embed="rId3" cstate="print"/>
          <a:stretch/>
        </p:blipFill>
        <p:spPr>
          <a:xfrm>
            <a:off x="285840" y="3786120"/>
            <a:ext cx="4376160" cy="2087280"/>
          </a:xfrm>
          <a:prstGeom prst="rect">
            <a:avLst/>
          </a:prstGeom>
          <a:ln w="0">
            <a:solidFill>
              <a:srgbClr val="C00000"/>
            </a:solidFill>
          </a:ln>
        </p:spPr>
      </p:pic>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2" name="Table 1"/>
          <p:cNvGraphicFramePr/>
          <p:nvPr/>
        </p:nvGraphicFramePr>
        <p:xfrm>
          <a:off x="285720" y="108960"/>
          <a:ext cx="8578800" cy="6432800"/>
        </p:xfrm>
        <a:graphic>
          <a:graphicData uri="http://schemas.openxmlformats.org/drawingml/2006/table">
            <a:tbl>
              <a:tblPr/>
              <a:tblGrid>
                <a:gridCol w="2315520"/>
                <a:gridCol w="1577880"/>
                <a:gridCol w="4685400"/>
              </a:tblGrid>
              <a:tr h="1103760">
                <a:tc>
                  <a:txBody>
                    <a:bodyPr/>
                    <a:lstStyle/>
                    <a:p>
                      <a:pPr algn="ctr">
                        <a:lnSpc>
                          <a:spcPct val="100000"/>
                        </a:lnSpc>
                      </a:pPr>
                      <a:r>
                        <a:rPr lang="it-IT" sz="1600" b="1" strike="noStrike" spc="-1" dirty="0">
                          <a:latin typeface="Arial"/>
                        </a:rPr>
                        <a:t>METODI </a:t>
                      </a:r>
                      <a:r>
                        <a:rPr lang="it-IT" sz="1600" b="1" strike="noStrike" spc="-1" dirty="0" err="1">
                          <a:latin typeface="Arial"/>
                        </a:rPr>
                        <a:t>DI</a:t>
                      </a:r>
                      <a:r>
                        <a:rPr lang="it-IT" sz="1600" b="1" strike="noStrike" spc="-1" dirty="0">
                          <a:latin typeface="Arial"/>
                        </a:rPr>
                        <a:t> IRRIGAZIONE</a:t>
                      </a:r>
                      <a:endParaRPr lang="it-IT" sz="1600" b="0" strike="noStrike" spc="-1" dirty="0">
                        <a:latin typeface="Arial"/>
                      </a:endParaRPr>
                    </a:p>
                  </a:txBody>
                  <a:tcPr marL="90000" marR="90000" anchor="ctr">
                    <a:lnL w="720">
                      <a:solidFill>
                        <a:srgbClr val="BF0041"/>
                      </a:solidFill>
                    </a:lnL>
                    <a:lnR w="720">
                      <a:solidFill>
                        <a:srgbClr val="BF0041"/>
                      </a:solidFill>
                    </a:lnR>
                    <a:lnT w="720">
                      <a:solidFill>
                        <a:srgbClr val="BF0041"/>
                      </a:solidFill>
                    </a:lnT>
                    <a:lnB w="720">
                      <a:solidFill>
                        <a:srgbClr val="BF0041"/>
                      </a:solidFill>
                    </a:lnB>
                    <a:solidFill>
                      <a:srgbClr val="B3CAC7"/>
                    </a:solidFill>
                  </a:tcPr>
                </a:tc>
                <a:tc>
                  <a:txBody>
                    <a:bodyPr/>
                    <a:lstStyle/>
                    <a:p>
                      <a:pPr algn="ctr">
                        <a:lnSpc>
                          <a:spcPct val="100000"/>
                        </a:lnSpc>
                      </a:pPr>
                      <a:r>
                        <a:rPr lang="it-IT" sz="1600" b="1" strike="noStrike" spc="-1" dirty="0">
                          <a:latin typeface="Arial"/>
                        </a:rPr>
                        <a:t>LIVELLO </a:t>
                      </a:r>
                      <a:r>
                        <a:rPr lang="it-IT" sz="1600" b="1" strike="noStrike" spc="-1" dirty="0" err="1">
                          <a:latin typeface="Arial"/>
                        </a:rPr>
                        <a:t>DI</a:t>
                      </a:r>
                      <a:r>
                        <a:rPr lang="it-IT" sz="1600" b="1" strike="noStrike" spc="-1" dirty="0">
                          <a:latin typeface="Arial"/>
                        </a:rPr>
                        <a:t> EFFICIENZA </a:t>
                      </a:r>
                      <a:endParaRPr lang="it-IT" sz="1600" b="0" strike="noStrike" spc="-1" dirty="0">
                        <a:latin typeface="Arial"/>
                      </a:endParaRPr>
                    </a:p>
                  </a:txBody>
                  <a:tcPr marL="90000" marR="90000" anchor="ctr">
                    <a:lnL w="720">
                      <a:solidFill>
                        <a:srgbClr val="BF0041"/>
                      </a:solidFill>
                    </a:lnL>
                    <a:lnR w="720">
                      <a:solidFill>
                        <a:srgbClr val="BF0041"/>
                      </a:solidFill>
                    </a:lnR>
                    <a:lnT w="720">
                      <a:solidFill>
                        <a:srgbClr val="BF0041"/>
                      </a:solidFill>
                    </a:lnT>
                    <a:lnB w="720">
                      <a:solidFill>
                        <a:srgbClr val="BF0041"/>
                      </a:solidFill>
                    </a:lnB>
                    <a:solidFill>
                      <a:srgbClr val="B3CAC7"/>
                    </a:solidFill>
                  </a:tcPr>
                </a:tc>
                <a:tc>
                  <a:txBody>
                    <a:bodyPr/>
                    <a:lstStyle/>
                    <a:p>
                      <a:pPr algn="ctr">
                        <a:lnSpc>
                          <a:spcPct val="100000"/>
                        </a:lnSpc>
                      </a:pPr>
                      <a:r>
                        <a:rPr lang="it-IT" sz="1600" b="1" strike="noStrike" spc="-1" dirty="0">
                          <a:latin typeface="Arial"/>
                        </a:rPr>
                        <a:t>MOTIVI DEL LIVELLO </a:t>
                      </a:r>
                      <a:r>
                        <a:rPr lang="it-IT" sz="1600" b="1" strike="noStrike" spc="-1" dirty="0" err="1">
                          <a:latin typeface="Arial"/>
                        </a:rPr>
                        <a:t>DI</a:t>
                      </a:r>
                      <a:r>
                        <a:rPr lang="it-IT" sz="1600" b="1" strike="noStrike" spc="-1" dirty="0">
                          <a:latin typeface="Arial"/>
                        </a:rPr>
                        <a:t> EFFICIENZA</a:t>
                      </a:r>
                      <a:endParaRPr lang="it-IT" sz="1600" b="0" strike="noStrike" spc="-1" dirty="0">
                        <a:latin typeface="Arial"/>
                      </a:endParaRPr>
                    </a:p>
                  </a:txBody>
                  <a:tcPr marL="90000" marR="90000" anchor="ctr">
                    <a:lnL w="720">
                      <a:solidFill>
                        <a:srgbClr val="BF0041"/>
                      </a:solidFill>
                    </a:lnL>
                    <a:lnR w="720">
                      <a:solidFill>
                        <a:srgbClr val="BF0041"/>
                      </a:solidFill>
                    </a:lnR>
                    <a:lnT w="720">
                      <a:solidFill>
                        <a:srgbClr val="BF0041"/>
                      </a:solidFill>
                    </a:lnT>
                    <a:lnB w="720">
                      <a:solidFill>
                        <a:srgbClr val="BF0041"/>
                      </a:solidFill>
                    </a:lnB>
                    <a:solidFill>
                      <a:srgbClr val="B3CAC7"/>
                    </a:solidFill>
                  </a:tcPr>
                </a:tc>
              </a:tr>
              <a:tr h="787520">
                <a:tc>
                  <a:txBody>
                    <a:bodyPr/>
                    <a:lstStyle/>
                    <a:p>
                      <a:pPr algn="ctr">
                        <a:lnSpc>
                          <a:spcPct val="100000"/>
                        </a:lnSpc>
                      </a:pPr>
                      <a:r>
                        <a:rPr lang="it-IT" sz="1600" b="0" strike="noStrike" spc="-1" dirty="0">
                          <a:latin typeface="Arial"/>
                        </a:rPr>
                        <a:t>PER SOMMERSIONE</a:t>
                      </a:r>
                    </a:p>
                  </a:txBody>
                  <a:tcPr marL="90000" marR="90000" anchor="ctr">
                    <a:lnL w="720">
                      <a:solidFill>
                        <a:srgbClr val="BF0041"/>
                      </a:solidFill>
                    </a:lnL>
                    <a:lnR w="720">
                      <a:solidFill>
                        <a:srgbClr val="BF0041"/>
                      </a:solidFill>
                    </a:lnR>
                    <a:lnT w="720">
                      <a:solidFill>
                        <a:srgbClr val="BF0041"/>
                      </a:solidFill>
                    </a:lnT>
                    <a:lnB w="720">
                      <a:solidFill>
                        <a:srgbClr val="BF0041"/>
                      </a:solidFill>
                    </a:lnB>
                    <a:solidFill>
                      <a:srgbClr val="B3CAC7"/>
                    </a:solidFill>
                  </a:tcPr>
                </a:tc>
                <a:tc>
                  <a:txBody>
                    <a:bodyPr/>
                    <a:lstStyle/>
                    <a:p>
                      <a:pPr algn="ctr">
                        <a:lnSpc>
                          <a:spcPct val="100000"/>
                        </a:lnSpc>
                      </a:pPr>
                      <a:r>
                        <a:rPr lang="it-IT" sz="1500" b="0" strike="noStrike" spc="-1" dirty="0">
                          <a:latin typeface="Arial"/>
                        </a:rPr>
                        <a:t>25%</a:t>
                      </a:r>
                    </a:p>
                  </a:txBody>
                  <a:tcPr marL="90000" marR="90000" anchor="ctr">
                    <a:lnL w="720">
                      <a:solidFill>
                        <a:srgbClr val="BF0041"/>
                      </a:solidFill>
                    </a:lnL>
                    <a:lnR w="720">
                      <a:solidFill>
                        <a:srgbClr val="BF0041"/>
                      </a:solidFill>
                    </a:lnR>
                    <a:lnT w="720">
                      <a:solidFill>
                        <a:srgbClr val="BF0041"/>
                      </a:solidFill>
                    </a:lnT>
                    <a:lnB w="720">
                      <a:solidFill>
                        <a:srgbClr val="BF0041"/>
                      </a:solidFill>
                    </a:lnB>
                    <a:solidFill>
                      <a:srgbClr val="B3CAC7"/>
                    </a:solidFill>
                  </a:tcPr>
                </a:tc>
                <a:tc>
                  <a:txBody>
                    <a:bodyPr/>
                    <a:lstStyle/>
                    <a:p>
                      <a:pPr algn="just">
                        <a:lnSpc>
                          <a:spcPct val="100000"/>
                        </a:lnSpc>
                      </a:pPr>
                      <a:r>
                        <a:rPr lang="it-IT" sz="1400" b="0" strike="noStrike" spc="-1" dirty="0">
                          <a:latin typeface="Arial"/>
                        </a:rPr>
                        <a:t>Prevede l’uso di una grande quantità d’acqua che è soggetta ad una elevata evaporazione poiché permane sul terreno per periodi più o meno lunghi. </a:t>
                      </a:r>
                      <a:endParaRPr lang="it-IT" sz="1400" b="0" strike="noStrike" spc="-1" dirty="0" smtClean="0">
                        <a:latin typeface="Arial"/>
                      </a:endParaRPr>
                    </a:p>
                  </a:txBody>
                  <a:tcPr marL="90000" marR="90000">
                    <a:lnL w="720">
                      <a:solidFill>
                        <a:srgbClr val="BF0041"/>
                      </a:solidFill>
                    </a:lnL>
                    <a:lnR w="720">
                      <a:solidFill>
                        <a:srgbClr val="BF0041"/>
                      </a:solidFill>
                    </a:lnR>
                    <a:lnT w="720">
                      <a:solidFill>
                        <a:srgbClr val="BF0041"/>
                      </a:solidFill>
                    </a:lnT>
                    <a:lnB w="720">
                      <a:solidFill>
                        <a:srgbClr val="BF0041"/>
                      </a:solidFill>
                    </a:lnB>
                    <a:solidFill>
                      <a:srgbClr val="B3CAC7"/>
                    </a:solidFill>
                  </a:tcPr>
                </a:tc>
              </a:tr>
              <a:tr h="1103760">
                <a:tc>
                  <a:txBody>
                    <a:bodyPr/>
                    <a:lstStyle/>
                    <a:p>
                      <a:pPr algn="ctr">
                        <a:lnSpc>
                          <a:spcPct val="100000"/>
                        </a:lnSpc>
                      </a:pPr>
                      <a:r>
                        <a:rPr lang="it-IT" sz="1600" b="0" strike="noStrike" spc="-1" dirty="0">
                          <a:latin typeface="Arial"/>
                        </a:rPr>
                        <a:t>PER SCORRIMENTO</a:t>
                      </a:r>
                    </a:p>
                  </a:txBody>
                  <a:tcPr marL="90000" marR="90000" anchor="ctr">
                    <a:lnL w="720">
                      <a:solidFill>
                        <a:srgbClr val="BF0041"/>
                      </a:solidFill>
                    </a:lnL>
                    <a:lnR w="720">
                      <a:solidFill>
                        <a:srgbClr val="BF0041"/>
                      </a:solidFill>
                    </a:lnR>
                    <a:lnT w="720">
                      <a:solidFill>
                        <a:srgbClr val="BF0041"/>
                      </a:solidFill>
                    </a:lnT>
                    <a:lnB w="720">
                      <a:solidFill>
                        <a:srgbClr val="BF0041"/>
                      </a:solidFill>
                    </a:lnB>
                    <a:solidFill>
                      <a:srgbClr val="B3CAC7"/>
                    </a:solidFill>
                  </a:tcPr>
                </a:tc>
                <a:tc>
                  <a:txBody>
                    <a:bodyPr/>
                    <a:lstStyle/>
                    <a:p>
                      <a:pPr algn="ctr">
                        <a:lnSpc>
                          <a:spcPct val="100000"/>
                        </a:lnSpc>
                      </a:pPr>
                      <a:r>
                        <a:rPr lang="it-IT" sz="1500" b="0" strike="noStrike" spc="-1" dirty="0">
                          <a:latin typeface="Arial"/>
                        </a:rPr>
                        <a:t>30-40%</a:t>
                      </a:r>
                    </a:p>
                  </a:txBody>
                  <a:tcPr marL="90000" marR="90000" anchor="ctr">
                    <a:lnL w="720">
                      <a:solidFill>
                        <a:srgbClr val="BF0041"/>
                      </a:solidFill>
                    </a:lnL>
                    <a:lnR w="720">
                      <a:solidFill>
                        <a:srgbClr val="BF0041"/>
                      </a:solidFill>
                    </a:lnR>
                    <a:lnT w="720">
                      <a:solidFill>
                        <a:srgbClr val="BF0041"/>
                      </a:solidFill>
                    </a:lnT>
                    <a:lnB w="720">
                      <a:solidFill>
                        <a:srgbClr val="BF0041"/>
                      </a:solidFill>
                    </a:lnB>
                    <a:solidFill>
                      <a:srgbClr val="B3CAC7"/>
                    </a:solidFill>
                  </a:tcPr>
                </a:tc>
                <a:tc>
                  <a:txBody>
                    <a:bodyPr/>
                    <a:lstStyle/>
                    <a:p>
                      <a:pPr algn="just">
                        <a:lnSpc>
                          <a:spcPct val="100000"/>
                        </a:lnSpc>
                      </a:pPr>
                      <a:r>
                        <a:rPr lang="it-IT" sz="1400" b="0" strike="noStrike" spc="-1" dirty="0">
                          <a:latin typeface="Arial"/>
                          <a:ea typeface="Microsoft YaHei"/>
                        </a:rPr>
                        <a:t>Pur richiedendo anch’esso l’uso di </a:t>
                      </a:r>
                      <a:r>
                        <a:rPr lang="it-IT" sz="1400" b="0" strike="noStrike" spc="-1" dirty="0">
                          <a:solidFill>
                            <a:srgbClr val="000000"/>
                          </a:solidFill>
                          <a:latin typeface="Franklin Gothic Book"/>
                          <a:ea typeface="DejaVu Sans"/>
                        </a:rPr>
                        <a:t>una grande quantità d’acqua costante, è</a:t>
                      </a:r>
                      <a:r>
                        <a:rPr lang="it-IT" sz="1400" b="0" strike="noStrike" spc="-1" dirty="0">
                          <a:solidFill>
                            <a:srgbClr val="000000"/>
                          </a:solidFill>
                          <a:latin typeface="Arial"/>
                          <a:ea typeface="Microsoft YaHei"/>
                        </a:rPr>
                        <a:t> più efficiente del metodo per immersione poiché </a:t>
                      </a:r>
                      <a:r>
                        <a:rPr lang="it-IT" sz="1400" b="0" strike="noStrike" spc="-1" dirty="0">
                          <a:solidFill>
                            <a:srgbClr val="3465A4"/>
                          </a:solidFill>
                          <a:latin typeface="Franklin Gothic Book"/>
                          <a:ea typeface="DejaVu Sans"/>
                        </a:rPr>
                        <a:t>prevede che la stessa venga utilizzata all’interno di piccoli fossi laterali o centrali di contorno all’area coltivata, in modo tale che il terreno possa assorbirla a piacimento senza che le radici delle colture o dei fiori rischino di marcire.</a:t>
                      </a:r>
                      <a:endParaRPr lang="it-IT" sz="1400" b="0" strike="noStrike" spc="-1" dirty="0">
                        <a:latin typeface="Arial"/>
                      </a:endParaRPr>
                    </a:p>
                  </a:txBody>
                  <a:tcPr marL="90000" marR="90000">
                    <a:lnL w="720">
                      <a:solidFill>
                        <a:srgbClr val="BF0041"/>
                      </a:solidFill>
                    </a:lnL>
                    <a:lnR w="720">
                      <a:solidFill>
                        <a:srgbClr val="BF0041"/>
                      </a:solidFill>
                    </a:lnR>
                    <a:lnT w="720">
                      <a:solidFill>
                        <a:srgbClr val="BF0041"/>
                      </a:solidFill>
                    </a:lnT>
                    <a:lnB w="720">
                      <a:solidFill>
                        <a:srgbClr val="BF0041"/>
                      </a:solidFill>
                    </a:lnB>
                    <a:solidFill>
                      <a:srgbClr val="B3CAC7"/>
                    </a:solidFill>
                  </a:tcPr>
                </a:tc>
              </a:tr>
              <a:tr h="1103760">
                <a:tc>
                  <a:txBody>
                    <a:bodyPr/>
                    <a:lstStyle/>
                    <a:p>
                      <a:pPr algn="ctr">
                        <a:lnSpc>
                          <a:spcPct val="100000"/>
                        </a:lnSpc>
                      </a:pPr>
                      <a:r>
                        <a:rPr lang="it-IT" sz="1600" b="0" strike="noStrike" spc="-1" dirty="0">
                          <a:latin typeface="Arial"/>
                        </a:rPr>
                        <a:t>A PIOGGIA</a:t>
                      </a:r>
                    </a:p>
                  </a:txBody>
                  <a:tcPr marL="90000" marR="90000" anchor="ctr">
                    <a:lnL w="720">
                      <a:solidFill>
                        <a:srgbClr val="BF0041"/>
                      </a:solidFill>
                    </a:lnL>
                    <a:lnR w="720">
                      <a:solidFill>
                        <a:srgbClr val="BF0041"/>
                      </a:solidFill>
                    </a:lnR>
                    <a:lnT w="720">
                      <a:solidFill>
                        <a:srgbClr val="BF0041"/>
                      </a:solidFill>
                    </a:lnT>
                    <a:lnB w="720">
                      <a:solidFill>
                        <a:srgbClr val="BF0041"/>
                      </a:solidFill>
                    </a:lnB>
                    <a:solidFill>
                      <a:srgbClr val="B3CAC7"/>
                    </a:solidFill>
                  </a:tcPr>
                </a:tc>
                <a:tc>
                  <a:txBody>
                    <a:bodyPr/>
                    <a:lstStyle/>
                    <a:p>
                      <a:pPr algn="ctr">
                        <a:lnSpc>
                          <a:spcPct val="100000"/>
                        </a:lnSpc>
                      </a:pPr>
                      <a:r>
                        <a:rPr lang="it-IT" sz="1500" b="0" strike="noStrike" spc="-1" dirty="0">
                          <a:latin typeface="Arial"/>
                        </a:rPr>
                        <a:t>70-80%</a:t>
                      </a:r>
                    </a:p>
                  </a:txBody>
                  <a:tcPr marL="90000" marR="90000" anchor="ctr">
                    <a:lnL w="720">
                      <a:solidFill>
                        <a:srgbClr val="BF0041"/>
                      </a:solidFill>
                    </a:lnL>
                    <a:lnR w="720">
                      <a:solidFill>
                        <a:srgbClr val="BF0041"/>
                      </a:solidFill>
                    </a:lnR>
                    <a:lnT w="720">
                      <a:solidFill>
                        <a:srgbClr val="BF0041"/>
                      </a:solidFill>
                    </a:lnT>
                    <a:lnB w="720">
                      <a:solidFill>
                        <a:srgbClr val="BF0041"/>
                      </a:solidFill>
                    </a:lnB>
                    <a:solidFill>
                      <a:srgbClr val="B3CAC7"/>
                    </a:solidFill>
                  </a:tcPr>
                </a:tc>
                <a:tc>
                  <a:txBody>
                    <a:bodyPr/>
                    <a:lstStyle/>
                    <a:p>
                      <a:pPr algn="just">
                        <a:lnSpc>
                          <a:spcPct val="100000"/>
                        </a:lnSpc>
                      </a:pPr>
                      <a:r>
                        <a:rPr lang="it-IT" sz="1400" b="0" strike="noStrike" spc="-1">
                          <a:solidFill>
                            <a:srgbClr val="3465A4"/>
                          </a:solidFill>
                          <a:latin typeface="Franklin Gothic Book"/>
                          <a:ea typeface="DejaVu Sans"/>
                        </a:rPr>
                        <a:t>La sua efficacia  dipende in larga misura dalle condizioni meteorologiche nel momento in cui questa viene effettuata: in presenza di vento la distribuzione tende a non essere uniforme, con conseguenti sprechi di acqua; inoltre una eccessiva suddivisione delle goccioline d'acqua provoca ingenti perdite per evaporazione.</a:t>
                      </a:r>
                      <a:endParaRPr lang="it-IT" sz="1400" b="0" strike="noStrike" spc="-1">
                        <a:latin typeface="Arial"/>
                      </a:endParaRPr>
                    </a:p>
                  </a:txBody>
                  <a:tcPr marL="90000" marR="90000">
                    <a:lnL w="720">
                      <a:solidFill>
                        <a:srgbClr val="BF0041"/>
                      </a:solidFill>
                    </a:lnL>
                    <a:lnR w="720">
                      <a:solidFill>
                        <a:srgbClr val="BF0041"/>
                      </a:solidFill>
                    </a:lnR>
                    <a:lnT w="720">
                      <a:solidFill>
                        <a:srgbClr val="BF0041"/>
                      </a:solidFill>
                    </a:lnT>
                    <a:lnB w="720">
                      <a:solidFill>
                        <a:srgbClr val="BF0041"/>
                      </a:solidFill>
                    </a:lnB>
                    <a:solidFill>
                      <a:srgbClr val="B3CAC7"/>
                    </a:solidFill>
                  </a:tcPr>
                </a:tc>
              </a:tr>
              <a:tr h="1110240">
                <a:tc>
                  <a:txBody>
                    <a:bodyPr/>
                    <a:lstStyle/>
                    <a:p>
                      <a:pPr algn="ctr">
                        <a:lnSpc>
                          <a:spcPct val="100000"/>
                        </a:lnSpc>
                      </a:pPr>
                      <a:r>
                        <a:rPr lang="it-IT" sz="1600" b="0" strike="noStrike" spc="-1" dirty="0">
                          <a:latin typeface="Arial"/>
                        </a:rPr>
                        <a:t>A GOCCIA</a:t>
                      </a:r>
                    </a:p>
                  </a:txBody>
                  <a:tcPr marL="90000" marR="90000" anchor="ctr">
                    <a:lnL w="720">
                      <a:solidFill>
                        <a:srgbClr val="BF0041"/>
                      </a:solidFill>
                    </a:lnL>
                    <a:lnR w="720">
                      <a:solidFill>
                        <a:srgbClr val="BF0041"/>
                      </a:solidFill>
                    </a:lnR>
                    <a:lnT w="720">
                      <a:solidFill>
                        <a:srgbClr val="BF0041"/>
                      </a:solidFill>
                    </a:lnT>
                    <a:lnB w="720">
                      <a:solidFill>
                        <a:srgbClr val="BF0041"/>
                      </a:solidFill>
                    </a:lnB>
                    <a:solidFill>
                      <a:srgbClr val="B3CAC7"/>
                    </a:solidFill>
                  </a:tcPr>
                </a:tc>
                <a:tc>
                  <a:txBody>
                    <a:bodyPr/>
                    <a:lstStyle/>
                    <a:p>
                      <a:pPr algn="ctr">
                        <a:lnSpc>
                          <a:spcPct val="100000"/>
                        </a:lnSpc>
                      </a:pPr>
                      <a:r>
                        <a:rPr lang="it-IT" sz="1500" b="0" strike="noStrike" spc="-1" dirty="0">
                          <a:latin typeface="Arial"/>
                        </a:rPr>
                        <a:t>85-90%</a:t>
                      </a:r>
                    </a:p>
                  </a:txBody>
                  <a:tcPr marL="90000" marR="90000" anchor="ctr">
                    <a:lnL w="720">
                      <a:solidFill>
                        <a:srgbClr val="BF0041"/>
                      </a:solidFill>
                    </a:lnL>
                    <a:lnR w="720">
                      <a:solidFill>
                        <a:srgbClr val="BF0041"/>
                      </a:solidFill>
                    </a:lnR>
                    <a:lnT w="720">
                      <a:solidFill>
                        <a:srgbClr val="BF0041"/>
                      </a:solidFill>
                    </a:lnT>
                    <a:lnB w="720">
                      <a:solidFill>
                        <a:srgbClr val="BF0041"/>
                      </a:solidFill>
                    </a:lnB>
                    <a:solidFill>
                      <a:srgbClr val="B3CAC7"/>
                    </a:solidFill>
                  </a:tcPr>
                </a:tc>
                <a:tc>
                  <a:txBody>
                    <a:bodyPr/>
                    <a:lstStyle/>
                    <a:p>
                      <a:pPr algn="just">
                        <a:lnSpc>
                          <a:spcPct val="100000"/>
                        </a:lnSpc>
                      </a:pPr>
                      <a:r>
                        <a:rPr lang="it-IT" sz="1400" b="0" strike="noStrike" spc="-1" dirty="0">
                          <a:solidFill>
                            <a:srgbClr val="3465A4"/>
                          </a:solidFill>
                          <a:latin typeface="Franklin Gothic Book"/>
                          <a:ea typeface="DejaVu Sans"/>
                        </a:rPr>
                        <a:t>Sia il contatto con l’aria e sia il tempo trascorso dalla fuoriuscita dalla tubazione e il raggiungimento del bersaglio, sono molto ridotti. Inoltre tutta l’acqua raggiunge il terreno anziché depositarsi sulla parte epigea della pianta dove evapora con grande facilità. Le perdite per evaporazione diretta sono quindi molto basse e contribuiscono a migliorare l’efficienza.</a:t>
                      </a:r>
                      <a:endParaRPr lang="it-IT" sz="1400" b="0" strike="noStrike" spc="-1" dirty="0">
                        <a:latin typeface="Arial"/>
                      </a:endParaRPr>
                    </a:p>
                  </a:txBody>
                  <a:tcPr marL="90000" marR="90000">
                    <a:lnL w="720">
                      <a:solidFill>
                        <a:srgbClr val="BF0041"/>
                      </a:solidFill>
                    </a:lnL>
                    <a:lnR w="720">
                      <a:solidFill>
                        <a:srgbClr val="BF0041"/>
                      </a:solidFill>
                    </a:lnR>
                    <a:lnT w="720">
                      <a:solidFill>
                        <a:srgbClr val="BF0041"/>
                      </a:solidFill>
                    </a:lnT>
                    <a:lnB w="720">
                      <a:solidFill>
                        <a:srgbClr val="BF0041"/>
                      </a:solidFill>
                    </a:lnB>
                    <a:solidFill>
                      <a:srgbClr val="B3CAC7"/>
                    </a:solidFill>
                  </a:tcPr>
                </a:tc>
              </a:tr>
            </a:tbl>
          </a:graphicData>
        </a:graphic>
      </p:graphicFrame>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 name="CustomShape 1"/>
          <p:cNvSpPr/>
          <p:nvPr/>
        </p:nvSpPr>
        <p:spPr>
          <a:xfrm>
            <a:off x="214200" y="2143080"/>
            <a:ext cx="8445240" cy="1209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pPr>
            <a:r>
              <a:rPr lang="it-IT" sz="3200" b="1" strike="noStrike" cap="all" spc="-1">
                <a:solidFill>
                  <a:srgbClr val="4E3B30"/>
                </a:solidFill>
                <a:latin typeface="Times New Roman"/>
                <a:ea typeface="DejaVu Sans"/>
              </a:rPr>
              <a:t>     </a:t>
            </a:r>
            <a:endParaRPr lang="it-IT" sz="3200" b="0" strike="noStrike" spc="-1">
              <a:latin typeface="Arial"/>
            </a:endParaRPr>
          </a:p>
        </p:txBody>
      </p:sp>
      <p:sp>
        <p:nvSpPr>
          <p:cNvPr id="584" name="CustomShape 2"/>
          <p:cNvSpPr/>
          <p:nvPr/>
        </p:nvSpPr>
        <p:spPr>
          <a:xfrm>
            <a:off x="357120" y="2857320"/>
            <a:ext cx="8445240" cy="772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ctr">
              <a:lnSpc>
                <a:spcPct val="100000"/>
              </a:lnSpc>
              <a:spcBef>
                <a:spcPts val="799"/>
              </a:spcBef>
              <a:tabLst>
                <a:tab pos="0" algn="l"/>
              </a:tabLst>
            </a:pPr>
            <a:r>
              <a:rPr lang="it-IT" sz="4000" b="1" strike="noStrike" spc="-1">
                <a:solidFill>
                  <a:srgbClr val="FF0000"/>
                </a:solidFill>
                <a:latin typeface="Times New Roman"/>
                <a:ea typeface="DejaVu Sans"/>
              </a:rPr>
              <a:t>I dissalatori</a:t>
            </a:r>
            <a:endParaRPr lang="it-IT" sz="40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 name="CustomShape 1"/>
          <p:cNvSpPr/>
          <p:nvPr/>
        </p:nvSpPr>
        <p:spPr>
          <a:xfrm>
            <a:off x="155520" y="-4365720"/>
            <a:ext cx="14046120" cy="9083520"/>
          </a:xfrm>
          <a:prstGeom prst="rect">
            <a:avLst/>
          </a:prstGeom>
          <a:noFill/>
          <a:ln w="0">
            <a:noFill/>
          </a:ln>
        </p:spPr>
        <p:style>
          <a:lnRef idx="0">
            <a:scrgbClr r="0" g="0" b="0"/>
          </a:lnRef>
          <a:fillRef idx="0">
            <a:scrgbClr r="0" g="0" b="0"/>
          </a:fillRef>
          <a:effectRef idx="0">
            <a:scrgbClr r="0" g="0" b="0"/>
          </a:effectRef>
          <a:fontRef idx="minor"/>
        </p:style>
      </p:sp>
      <p:sp>
        <p:nvSpPr>
          <p:cNvPr id="586" name="CustomShape 2"/>
          <p:cNvSpPr/>
          <p:nvPr/>
        </p:nvSpPr>
        <p:spPr>
          <a:xfrm>
            <a:off x="285840" y="214200"/>
            <a:ext cx="8631000" cy="3795120"/>
          </a:xfrm>
          <a:prstGeom prst="rect">
            <a:avLst/>
          </a:prstGeom>
          <a:solidFill>
            <a:schemeClr val="accent5">
              <a:lumMod val="20000"/>
              <a:lumOff val="80000"/>
            </a:schemeClr>
          </a:solidFill>
          <a:ln w="12700">
            <a:solidFill>
              <a:srgbClr val="FF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Aft>
                <a:spcPts val="283"/>
              </a:spcAft>
            </a:pPr>
            <a:r>
              <a:rPr lang="it-IT" sz="2800" b="1" strike="noStrike" spc="-1">
                <a:solidFill>
                  <a:srgbClr val="000000"/>
                </a:solidFill>
                <a:latin typeface="Franklin Gothic Book"/>
                <a:ea typeface="DejaVu Sans"/>
              </a:rPr>
              <a:t>Siccità ed emergenza acqua, perché non puntiamo sui desalinizzatori?</a:t>
            </a:r>
            <a:endParaRPr lang="it-IT" sz="2800" b="0" strike="noStrike" spc="-1">
              <a:latin typeface="Arial"/>
            </a:endParaRPr>
          </a:p>
          <a:p>
            <a:pPr>
              <a:lnSpc>
                <a:spcPct val="100000"/>
              </a:lnSpc>
              <a:spcAft>
                <a:spcPts val="601"/>
              </a:spcAft>
            </a:pPr>
            <a:r>
              <a:rPr lang="it-IT" sz="1200" b="1" strike="noStrike" spc="-1">
                <a:solidFill>
                  <a:srgbClr val="000000"/>
                </a:solidFill>
                <a:latin typeface="Times New Roman"/>
                <a:ea typeface="DejaVu Sans"/>
              </a:rPr>
              <a:t>Icona Clima </a:t>
            </a:r>
            <a:r>
              <a:rPr lang="it-IT" sz="1200" b="0" strike="noStrike" spc="-1">
                <a:solidFill>
                  <a:srgbClr val="000000"/>
                </a:solidFill>
                <a:latin typeface="Times New Roman"/>
                <a:ea typeface="DejaVu Sans"/>
              </a:rPr>
              <a:t>05/07/2022</a:t>
            </a:r>
            <a:endParaRPr lang="it-IT" sz="1200" b="0" strike="noStrike" spc="-1">
              <a:latin typeface="Arial"/>
            </a:endParaRPr>
          </a:p>
          <a:p>
            <a:pPr algn="just">
              <a:lnSpc>
                <a:spcPct val="100000"/>
              </a:lnSpc>
            </a:pPr>
            <a:r>
              <a:rPr lang="it-IT" sz="1400" b="0" strike="noStrike" spc="-1">
                <a:solidFill>
                  <a:srgbClr val="000000"/>
                </a:solidFill>
                <a:latin typeface="Franklin Gothic Book"/>
                <a:ea typeface="DejaVu Sans"/>
              </a:rPr>
              <a:t>Siamo circondati dal mare. Sarebbe illogico per noi, vista la crisi climatica, non cercare di prelevare e dissalare l’acqua marina. Molti Paesi già usano questa tecnologia per assicurarsi acqua specialmente durante i periodi più siccitosi: parliamo di</a:t>
            </a:r>
            <a:r>
              <a:rPr lang="it-IT" sz="1400" b="1" strike="noStrike" spc="-1">
                <a:solidFill>
                  <a:srgbClr val="000000"/>
                </a:solidFill>
                <a:latin typeface="Franklin Gothic Book"/>
                <a:ea typeface="DejaVu Sans"/>
              </a:rPr>
              <a:t> </a:t>
            </a:r>
            <a:r>
              <a:rPr lang="it-IT" sz="1400" b="0" strike="noStrike" spc="-1">
                <a:solidFill>
                  <a:srgbClr val="000000"/>
                </a:solidFill>
                <a:latin typeface="Franklin Gothic Book"/>
                <a:ea typeface="DejaVu Sans"/>
              </a:rPr>
              <a:t>Israele, degli Emirati Arabi, dell’Arabia Saudita, ma anche dell’Australia e della vicina Spagna. A livello globale più di 300 milioni di persone fanno già affidamento sull’acqua proveniente da impianti di desalinizzazione.</a:t>
            </a:r>
            <a:endParaRPr lang="it-IT" sz="1400" b="0" strike="noStrike" spc="-1">
              <a:latin typeface="Arial"/>
            </a:endParaRPr>
          </a:p>
          <a:p>
            <a:pPr algn="just">
              <a:lnSpc>
                <a:spcPct val="100000"/>
              </a:lnSpc>
            </a:pPr>
            <a:r>
              <a:rPr lang="it-IT" sz="1400" b="0" strike="noStrike" spc="-1">
                <a:solidFill>
                  <a:srgbClr val="000000"/>
                </a:solidFill>
                <a:latin typeface="Franklin Gothic Book"/>
                <a:ea typeface="DejaVu Sans"/>
              </a:rPr>
              <a:t>Secondo il gruppo Webuild </a:t>
            </a:r>
            <a:r>
              <a:rPr lang="it-IT" sz="1400" b="1" strike="noStrike" spc="-1">
                <a:solidFill>
                  <a:srgbClr val="000000"/>
                </a:solidFill>
                <a:latin typeface="Franklin Gothic Book"/>
                <a:ea typeface="DejaVu Sans"/>
              </a:rPr>
              <a:t>all’Italia servirebbero almeno 16 desalinizzatori</a:t>
            </a:r>
            <a:r>
              <a:rPr lang="it-IT" sz="1400" b="0" strike="noStrike" spc="-1">
                <a:solidFill>
                  <a:srgbClr val="000000"/>
                </a:solidFill>
                <a:latin typeface="Franklin Gothic Book"/>
                <a:ea typeface="DejaVu Sans"/>
              </a:rPr>
              <a:t>: questo </a:t>
            </a:r>
            <a:r>
              <a:rPr lang="it-IT" sz="1400" b="1" strike="noStrike" spc="-1">
                <a:solidFill>
                  <a:srgbClr val="000000"/>
                </a:solidFill>
                <a:latin typeface="Franklin Gothic Book"/>
                <a:ea typeface="DejaVu Sans"/>
              </a:rPr>
              <a:t>ci consentirebbe di far fronte alle emergenze e necessità del periodo estivo</a:t>
            </a:r>
            <a:r>
              <a:rPr lang="it-IT" sz="1400" b="0" strike="noStrike" spc="-1">
                <a:solidFill>
                  <a:srgbClr val="000000"/>
                </a:solidFill>
                <a:latin typeface="Franklin Gothic Book"/>
                <a:ea typeface="DejaVu Sans"/>
              </a:rPr>
              <a:t>. Con un investimento di circa 3 miliardi potremo produrre 1,6 miliardi di metri cubi d’acqua dolce al giorno. </a:t>
            </a:r>
            <a:r>
              <a:rPr lang="it-IT" sz="1400" b="1" strike="noStrike" spc="-1">
                <a:solidFill>
                  <a:srgbClr val="000000"/>
                </a:solidFill>
                <a:latin typeface="Franklin Gothic Book"/>
                <a:ea typeface="DejaVu Sans"/>
              </a:rPr>
              <a:t>Per coprire, invece, il fabbisogno complessivo ne dovremmo costruire una ottantina</a:t>
            </a:r>
            <a:r>
              <a:rPr lang="it-IT" sz="1400" b="0" strike="noStrike" spc="-1">
                <a:solidFill>
                  <a:srgbClr val="000000"/>
                </a:solidFill>
                <a:latin typeface="Franklin Gothic Book"/>
                <a:ea typeface="DejaVu Sans"/>
              </a:rPr>
              <a:t>. In Spagna ne hanno installati 765, con cui riescono a produrre 6 miliardi di metri cubi d’acqua. L’Italia è ferma a 400 milioni.</a:t>
            </a:r>
            <a:endParaRPr lang="it-IT" sz="1400" b="0" strike="noStrike" spc="-1">
              <a:latin typeface="Arial"/>
            </a:endParaRPr>
          </a:p>
          <a:p>
            <a:pPr algn="just">
              <a:lnSpc>
                <a:spcPct val="100000"/>
              </a:lnSpc>
            </a:pPr>
            <a:endParaRPr lang="it-IT" sz="1400" b="0" strike="noStrike" spc="-1">
              <a:latin typeface="Arial"/>
            </a:endParaRPr>
          </a:p>
        </p:txBody>
      </p:sp>
      <p:sp>
        <p:nvSpPr>
          <p:cNvPr id="587" name="CustomShape 3"/>
          <p:cNvSpPr/>
          <p:nvPr/>
        </p:nvSpPr>
        <p:spPr>
          <a:xfrm>
            <a:off x="360000" y="4505040"/>
            <a:ext cx="8634240" cy="713160"/>
          </a:xfrm>
          <a:prstGeom prst="roundRect">
            <a:avLst>
              <a:gd name="adj" fmla="val 16667"/>
            </a:avLst>
          </a:prstGeom>
          <a:solidFill>
            <a:srgbClr val="FFE994"/>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a:latin typeface="Arial"/>
            </a:endParaRPr>
          </a:p>
          <a:p>
            <a:pPr algn="just">
              <a:lnSpc>
                <a:spcPct val="100000"/>
              </a:lnSpc>
            </a:pPr>
            <a:r>
              <a:rPr lang="it-IT" sz="1500" b="0" strike="noStrike" spc="-1">
                <a:solidFill>
                  <a:srgbClr val="000000"/>
                </a:solidFill>
                <a:latin typeface="Times New Roman"/>
                <a:ea typeface="DejaVu Sans"/>
              </a:rPr>
              <a:t>Dopo aver evidenziato nel testo le informazioni principali, cerca nell’archivio la slide con il grafico che può essere collegato all’argomento trattato e inseriscila qui di seguito.</a:t>
            </a:r>
            <a:endParaRPr lang="it-IT" sz="1500" b="0" strike="noStrike" spc="-1">
              <a:latin typeface="Arial"/>
            </a:endParaRPr>
          </a:p>
          <a:p>
            <a:pPr algn="just">
              <a:lnSpc>
                <a:spcPct val="100000"/>
              </a:lnSpc>
              <a:tabLst>
                <a:tab pos="0" algn="l"/>
              </a:tabLst>
            </a:pPr>
            <a:endParaRPr lang="it-IT" sz="1500" b="0" strike="noStrike" spc="-1">
              <a:latin typeface="Arial"/>
            </a:endParaRPr>
          </a:p>
          <a:p>
            <a:pPr algn="just">
              <a:lnSpc>
                <a:spcPct val="100000"/>
              </a:lnSpc>
              <a:tabLst>
                <a:tab pos="0" algn="l"/>
              </a:tabLst>
            </a:pPr>
            <a:endParaRPr lang="it-IT" sz="15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 name="CustomShape 1"/>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pic>
        <p:nvPicPr>
          <p:cNvPr id="589" name="Picture 4" descr="Dissalazione, ecco la tecnologia per creare acqua potabile dal mare -  HuffPost Italia"/>
          <p:cNvPicPr/>
          <p:nvPr/>
        </p:nvPicPr>
        <p:blipFill>
          <a:blip r:embed="rId2"/>
          <a:stretch/>
        </p:blipFill>
        <p:spPr>
          <a:xfrm>
            <a:off x="2340000" y="67680"/>
            <a:ext cx="4644000" cy="6590520"/>
          </a:xfrm>
          <a:prstGeom prst="rect">
            <a:avLst/>
          </a:prstGeom>
          <a:ln w="0">
            <a:solidFill>
              <a:srgbClr val="C00000"/>
            </a:solidFill>
          </a:ln>
        </p:spPr>
      </p:pic>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 name="CustomShape 1"/>
          <p:cNvSpPr/>
          <p:nvPr/>
        </p:nvSpPr>
        <p:spPr>
          <a:xfrm>
            <a:off x="155520" y="-4365720"/>
            <a:ext cx="14046120" cy="9083520"/>
          </a:xfrm>
          <a:prstGeom prst="rect">
            <a:avLst/>
          </a:prstGeom>
          <a:noFill/>
          <a:ln w="0">
            <a:noFill/>
          </a:ln>
        </p:spPr>
        <p:style>
          <a:lnRef idx="0">
            <a:scrgbClr r="0" g="0" b="0"/>
          </a:lnRef>
          <a:fillRef idx="0">
            <a:scrgbClr r="0" g="0" b="0"/>
          </a:fillRef>
          <a:effectRef idx="0">
            <a:scrgbClr r="0" g="0" b="0"/>
          </a:effectRef>
          <a:fontRef idx="minor"/>
        </p:style>
      </p:sp>
      <p:sp>
        <p:nvSpPr>
          <p:cNvPr id="591" name="CustomShape 2"/>
          <p:cNvSpPr/>
          <p:nvPr/>
        </p:nvSpPr>
        <p:spPr>
          <a:xfrm>
            <a:off x="155520" y="148320"/>
            <a:ext cx="8842680" cy="5553913"/>
          </a:xfrm>
          <a:prstGeom prst="rect">
            <a:avLst/>
          </a:prstGeom>
          <a:solidFill>
            <a:schemeClr val="accent5">
              <a:lumMod val="20000"/>
              <a:lumOff val="80000"/>
            </a:schemeClr>
          </a:solidFill>
          <a:ln w="12700">
            <a:solidFill>
              <a:srgbClr val="FF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Aft>
                <a:spcPts val="283"/>
              </a:spcAft>
            </a:pPr>
            <a:r>
              <a:rPr lang="it-IT" sz="2800" b="1" strike="noStrike" spc="-1" dirty="0">
                <a:solidFill>
                  <a:srgbClr val="000000"/>
                </a:solidFill>
                <a:latin typeface="Franklin Gothic Book"/>
                <a:ea typeface="DejaVu Sans"/>
              </a:rPr>
              <a:t>Dissalatori a osmosi inversa: cosa sono e come funzionano </a:t>
            </a:r>
            <a:endParaRPr lang="it-IT" sz="2800" b="0" strike="noStrike" spc="-1" dirty="0">
              <a:latin typeface="Arial"/>
            </a:endParaRPr>
          </a:p>
          <a:p>
            <a:pPr>
              <a:lnSpc>
                <a:spcPct val="100000"/>
              </a:lnSpc>
              <a:spcAft>
                <a:spcPts val="283"/>
              </a:spcAft>
            </a:pPr>
            <a:r>
              <a:rPr lang="it-IT" sz="1200" b="1" strike="noStrike" spc="-1" dirty="0" err="1">
                <a:solidFill>
                  <a:srgbClr val="000000"/>
                </a:solidFill>
                <a:latin typeface="Times New Roman"/>
                <a:ea typeface="DejaVu Sans"/>
              </a:rPr>
              <a:t>Geopop</a:t>
            </a:r>
            <a:r>
              <a:rPr lang="it-IT" sz="1200" b="1" strike="noStrike" spc="-1" dirty="0">
                <a:solidFill>
                  <a:srgbClr val="000000"/>
                </a:solidFill>
                <a:latin typeface="Times New Roman"/>
                <a:ea typeface="DejaVu Sans"/>
              </a:rPr>
              <a:t>  </a:t>
            </a:r>
            <a:r>
              <a:rPr lang="it-IT" sz="1200" b="0" strike="noStrike" spc="-1" dirty="0">
                <a:solidFill>
                  <a:srgbClr val="000000"/>
                </a:solidFill>
                <a:latin typeface="Times New Roman"/>
                <a:ea typeface="DejaVu Sans"/>
              </a:rPr>
              <a:t>14/07/2022</a:t>
            </a:r>
            <a:endParaRPr lang="it-IT" sz="1200" b="0" strike="noStrike" spc="-1" dirty="0">
              <a:latin typeface="Arial"/>
            </a:endParaRPr>
          </a:p>
          <a:p>
            <a:pPr>
              <a:lnSpc>
                <a:spcPct val="100000"/>
              </a:lnSpc>
            </a:pPr>
            <a:r>
              <a:rPr lang="it-IT" sz="1600" b="1" strike="noStrike" spc="-1" dirty="0">
                <a:latin typeface="Franklin Gothic Book"/>
                <a:ea typeface="DejaVu Sans"/>
              </a:rPr>
              <a:t>Cos’è la dissalazione a osmosi inversa e come funziona?</a:t>
            </a:r>
            <a:endParaRPr lang="it-IT" sz="1600" b="0" strike="noStrike" spc="-1" dirty="0">
              <a:latin typeface="Arial"/>
            </a:endParaRPr>
          </a:p>
          <a:p>
            <a:pPr algn="just">
              <a:lnSpc>
                <a:spcPct val="100000"/>
              </a:lnSpc>
            </a:pPr>
            <a:r>
              <a:rPr lang="it-IT" sz="1400" b="0" strike="noStrike" spc="-1" dirty="0">
                <a:solidFill>
                  <a:srgbClr val="000000"/>
                </a:solidFill>
                <a:latin typeface="Franklin Gothic Book"/>
                <a:ea typeface="DejaVu Sans"/>
              </a:rPr>
              <a:t>La scarsità di acqua dolce ha portato, negli ultimi 40 anni, allo sviluppo di tecnologie di dissalazione molto interessanti. Quella attualmente più utilizzata, per via della sua efficienza e della possibilità di contenimento dei costi, sfrutta il principio di osmosi inversa da cui prende il nome.</a:t>
            </a:r>
            <a:endParaRPr lang="it-IT" sz="1400" b="0" strike="noStrike" spc="-1" dirty="0">
              <a:latin typeface="Arial"/>
            </a:endParaRPr>
          </a:p>
          <a:p>
            <a:pPr algn="just">
              <a:lnSpc>
                <a:spcPct val="100000"/>
              </a:lnSpc>
            </a:pPr>
            <a:r>
              <a:rPr lang="it-IT" sz="1400" b="0" strike="noStrike" spc="-1" dirty="0">
                <a:solidFill>
                  <a:srgbClr val="000000"/>
                </a:solidFill>
                <a:latin typeface="Franklin Gothic Book"/>
                <a:ea typeface="DejaVu Sans"/>
              </a:rPr>
              <a:t>L’osmosi è un processo fisico che interessa due liquidi (nel nostro caso l’acqua salata e dolce), aventi al loro interno concentrazioni di soluti diverse (nel nostro caso i sali), e messi a contatto tra loro attraverso una membrana semipermeabile, che lascia passare l’acqua ma non i sali. Quando questo accade, il liquido con minor concentrazione di soluti tenderà a muoversi spontaneamente verso il liquido con la maggiore concentrazione di soluti. L’acqua dolce si sposterà quindi verso l’acqua salata, fino al raggiungimento di un equilibrio tra le due soluzioni.</a:t>
            </a:r>
            <a:endParaRPr lang="it-IT" sz="1400" b="0" strike="noStrike" spc="-1" dirty="0">
              <a:latin typeface="Arial"/>
            </a:endParaRPr>
          </a:p>
          <a:p>
            <a:pPr algn="just">
              <a:lnSpc>
                <a:spcPct val="100000"/>
              </a:lnSpc>
            </a:pPr>
            <a:r>
              <a:rPr lang="it-IT" sz="1400" strike="noStrike" spc="-1" dirty="0">
                <a:solidFill>
                  <a:srgbClr val="000000"/>
                </a:solidFill>
                <a:latin typeface="Franklin Gothic Book"/>
                <a:ea typeface="DejaVu Sans"/>
              </a:rPr>
              <a:t>Nell’osmosi inversa accade il contrario. Il solvente a maggior concentrazione di soluti, nel nostro caso l’acqua salata, viene spinto attraverso la membrana semipermeabile fino a raggiungere il solvente a minor concentrazione di soluti. Non si tratta di un processo spontaneo e richiede energia per essere messo in pratica.</a:t>
            </a:r>
            <a:endParaRPr lang="it-IT" sz="1400" strike="noStrike" spc="-1" dirty="0">
              <a:latin typeface="Arial"/>
            </a:endParaRPr>
          </a:p>
          <a:p>
            <a:pPr algn="just">
              <a:lnSpc>
                <a:spcPct val="100000"/>
              </a:lnSpc>
            </a:pPr>
            <a:r>
              <a:rPr lang="it-IT" sz="1400" strike="noStrike" spc="-1" dirty="0">
                <a:solidFill>
                  <a:srgbClr val="000000"/>
                </a:solidFill>
                <a:latin typeface="Franklin Gothic Book"/>
                <a:ea typeface="DejaVu Sans"/>
              </a:rPr>
              <a:t>Nella dissalazione a osmosi inversa, dunque, si applica proprio quest’ultimo principio. L’acqua viene prelevata dal mare e riceve un primo trattamento che ne filtra le impurità più grossolane come le alghe, gli oli, le plastiche e le varie sostanze organiche. Dopodiché, posta a forti pressioni grazie all’impiego di potenti compressori, viene forzata attraverso una membrana semipermeabile che lascia passare solo l’acqua e funge da filtro per i sali in essa disciolti. Al termine di questo processo l’acqua desalinizzata viene successivamente sottoposta a </a:t>
            </a:r>
            <a:r>
              <a:rPr lang="it-IT" sz="1400" strike="noStrike" spc="-1" dirty="0" err="1">
                <a:solidFill>
                  <a:srgbClr val="000000"/>
                </a:solidFill>
                <a:latin typeface="Franklin Gothic Book"/>
                <a:ea typeface="DejaVu Sans"/>
              </a:rPr>
              <a:t>step</a:t>
            </a:r>
            <a:r>
              <a:rPr lang="it-IT" sz="1400" strike="noStrike" spc="-1" dirty="0">
                <a:solidFill>
                  <a:srgbClr val="000000"/>
                </a:solidFill>
                <a:latin typeface="Franklin Gothic Book"/>
                <a:ea typeface="DejaVu Sans"/>
              </a:rPr>
              <a:t> di </a:t>
            </a:r>
            <a:r>
              <a:rPr lang="it-IT" sz="1400" strike="noStrike" spc="-1" dirty="0" err="1">
                <a:solidFill>
                  <a:srgbClr val="000000"/>
                </a:solidFill>
                <a:latin typeface="Franklin Gothic Book"/>
                <a:ea typeface="DejaVu Sans"/>
              </a:rPr>
              <a:t>remineralizzazione</a:t>
            </a:r>
            <a:r>
              <a:rPr lang="it-IT" sz="1400" strike="noStrike" spc="-1" dirty="0">
                <a:solidFill>
                  <a:srgbClr val="000000"/>
                </a:solidFill>
                <a:latin typeface="Franklin Gothic Book"/>
                <a:ea typeface="DejaVu Sans"/>
              </a:rPr>
              <a:t> in apposite cisterne di miscelazione e poi è pronta per essere pompata nei sistemi idrici cittadini</a:t>
            </a:r>
            <a:r>
              <a:rPr lang="it-IT" sz="1400" strike="noStrike" spc="-1" dirty="0" smtClean="0">
                <a:solidFill>
                  <a:srgbClr val="000000"/>
                </a:solidFill>
                <a:latin typeface="Franklin Gothic Book"/>
                <a:ea typeface="DejaVu Sans"/>
              </a:rPr>
              <a:t>.</a:t>
            </a:r>
          </a:p>
        </p:txBody>
      </p:sp>
      <p:sp>
        <p:nvSpPr>
          <p:cNvPr id="592" name="CustomShape 3"/>
          <p:cNvSpPr/>
          <p:nvPr/>
        </p:nvSpPr>
        <p:spPr>
          <a:xfrm>
            <a:off x="214282" y="5857892"/>
            <a:ext cx="8831520" cy="867556"/>
          </a:xfrm>
          <a:prstGeom prst="roundRect">
            <a:avLst>
              <a:gd name="adj" fmla="val 16667"/>
            </a:avLst>
          </a:prstGeom>
          <a:solidFill>
            <a:srgbClr val="FFE994"/>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r>
              <a:rPr lang="it-IT" sz="1500" b="0" strike="noStrike" spc="-1" dirty="0">
                <a:solidFill>
                  <a:srgbClr val="000000"/>
                </a:solidFill>
                <a:latin typeface="Times New Roman"/>
                <a:ea typeface="DejaVu Sans"/>
              </a:rPr>
              <a:t>Dopo aver evidenziato nel testo le parti in cui si spiega cos’è l’osmosi inversa e come funziona la dissalazione basata su tale principio, cerca nell’archivio le slide con i grafici che possono essere collegati all’argomento trattato e inseriscili qui di seguito</a:t>
            </a:r>
            <a:r>
              <a:rPr lang="it-IT" sz="1500" b="0" strike="noStrike" spc="-1" dirty="0" smtClean="0">
                <a:solidFill>
                  <a:srgbClr val="000000"/>
                </a:solidFill>
                <a:latin typeface="Times New Roman"/>
                <a:ea typeface="DejaVu Sans"/>
              </a:rPr>
              <a:t>.</a:t>
            </a:r>
          </a:p>
          <a:p>
            <a:pPr algn="just">
              <a:lnSpc>
                <a:spcPct val="100000"/>
              </a:lnSpc>
            </a:pPr>
            <a:endParaRPr lang="it-IT" sz="1500" b="0" strike="noStrike" spc="-1" dirty="0">
              <a:latin typeface="Arial"/>
            </a:endParaRPr>
          </a:p>
          <a:p>
            <a:pPr algn="just">
              <a:lnSpc>
                <a:spcPct val="100000"/>
              </a:lnSpc>
              <a:tabLst>
                <a:tab pos="0" algn="l"/>
              </a:tabLst>
            </a:pPr>
            <a:endParaRPr lang="it-IT" sz="1500" b="0" strike="noStrike" spc="-1" dirty="0">
              <a:latin typeface="Arial"/>
            </a:endParaRPr>
          </a:p>
          <a:p>
            <a:pPr algn="just">
              <a:lnSpc>
                <a:spcPct val="100000"/>
              </a:lnSpc>
              <a:tabLst>
                <a:tab pos="0" algn="l"/>
              </a:tabLst>
            </a:pPr>
            <a:endParaRPr lang="it-IT" sz="15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 name="Picture 2" descr="Che Cos'è l'Osmosi Inversa e Come Funziona - Gajarda srl"/>
          <p:cNvPicPr/>
          <p:nvPr/>
        </p:nvPicPr>
        <p:blipFill>
          <a:blip r:embed="rId2"/>
          <a:stretch/>
        </p:blipFill>
        <p:spPr>
          <a:xfrm>
            <a:off x="1870920" y="540000"/>
            <a:ext cx="5507280" cy="5009400"/>
          </a:xfrm>
          <a:prstGeom prst="rect">
            <a:avLst/>
          </a:prstGeom>
          <a:solidFill>
            <a:schemeClr val="accent1">
              <a:lumMod val="20000"/>
              <a:lumOff val="80000"/>
            </a:schemeClr>
          </a:solidFill>
          <a:ln w="0">
            <a:solidFill>
              <a:srgbClr val="C00000"/>
            </a:solid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4" name="Picture 2" descr="Diagramma Illustrativo Del Processo Di Desalinizzazione - Immagini  vettoriali stock e altre immagini di Impianto di desalinizzazione - iStock"/>
          <p:cNvPicPr/>
          <p:nvPr/>
        </p:nvPicPr>
        <p:blipFill>
          <a:blip r:embed="rId2"/>
          <a:stretch/>
        </p:blipFill>
        <p:spPr>
          <a:xfrm>
            <a:off x="1500120" y="360000"/>
            <a:ext cx="6170760" cy="6170760"/>
          </a:xfrm>
          <a:prstGeom prst="rect">
            <a:avLst/>
          </a:prstGeom>
          <a:ln w="0">
            <a:solidFill>
              <a:srgbClr val="C00000"/>
            </a:solidFill>
          </a:ln>
        </p:spPr>
      </p:pic>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 name="Picture 2" descr="https://www.repstatic.it/content/contenthub/img/2021/04/07/161227680-76eb35c9-daff-47f1-9fc4-ea104111bb45.jpg"/>
          <p:cNvPicPr/>
          <p:nvPr/>
        </p:nvPicPr>
        <p:blipFill>
          <a:blip r:embed="rId2"/>
          <a:srcRect r="55382"/>
          <a:stretch/>
        </p:blipFill>
        <p:spPr>
          <a:xfrm>
            <a:off x="214200" y="428760"/>
            <a:ext cx="3835080" cy="4802760"/>
          </a:xfrm>
          <a:prstGeom prst="rect">
            <a:avLst/>
          </a:prstGeom>
          <a:ln w="0">
            <a:solidFill>
              <a:srgbClr val="C00000"/>
            </a:solidFill>
          </a:ln>
        </p:spPr>
      </p:pic>
      <p:sp>
        <p:nvSpPr>
          <p:cNvPr id="276" name="CustomShape 1"/>
          <p:cNvSpPr/>
          <p:nvPr/>
        </p:nvSpPr>
        <p:spPr>
          <a:xfrm>
            <a:off x="4500720" y="571320"/>
            <a:ext cx="4140000" cy="2860200"/>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0" strike="noStrike" spc="-1">
                <a:solidFill>
                  <a:srgbClr val="000000"/>
                </a:solidFill>
                <a:latin typeface="Franklin Gothic Book"/>
                <a:ea typeface="DejaVu Sans"/>
              </a:rPr>
              <a:t>Quando si costruisce una diga per ricavare un </a:t>
            </a:r>
            <a:r>
              <a:rPr lang="it-IT" sz="1400" b="1" strike="noStrike" spc="-1">
                <a:solidFill>
                  <a:srgbClr val="000000"/>
                </a:solidFill>
                <a:latin typeface="Franklin Gothic Book"/>
                <a:ea typeface="DejaVu Sans"/>
              </a:rPr>
              <a:t>lago artificiale </a:t>
            </a:r>
            <a:r>
              <a:rPr lang="it-IT" sz="1400" b="0" strike="noStrike" spc="-1">
                <a:solidFill>
                  <a:srgbClr val="000000"/>
                </a:solidFill>
                <a:latin typeface="Franklin Gothic Book"/>
                <a:ea typeface="DejaVu Sans"/>
              </a:rPr>
              <a:t>utile per creare una riserva d’acqua adeguata a far funzionare una centrale idroelettrica, di solito, viene sbarrata una valle entro la quale scorre un corso d’acqua. Con l’allagamento della valle sbarrata, viene ovviamente sommersa la vegetazione e la sostanza organica esistente nel suolo che, portata sott’acqua, subisce una serie di processi chimici che trasformano il bacino in una </a:t>
            </a:r>
            <a:r>
              <a:rPr lang="it-IT" sz="1400" b="1" strike="noStrike" spc="-1">
                <a:solidFill>
                  <a:srgbClr val="000000"/>
                </a:solidFill>
                <a:latin typeface="Franklin Gothic Book"/>
                <a:ea typeface="DejaVu Sans"/>
              </a:rPr>
              <a:t>sorgente di metano</a:t>
            </a:r>
            <a:r>
              <a:rPr lang="it-IT" sz="1400" b="0" strike="noStrike" spc="-1">
                <a:solidFill>
                  <a:srgbClr val="000000"/>
                </a:solidFill>
                <a:latin typeface="Franklin Gothic Book"/>
                <a:ea typeface="DejaVu Sans"/>
              </a:rPr>
              <a:t>,</a:t>
            </a:r>
            <a:r>
              <a:rPr lang="it-IT" sz="1400" b="1" strike="noStrike" spc="-1">
                <a:solidFill>
                  <a:srgbClr val="000000"/>
                </a:solidFill>
                <a:latin typeface="Franklin Gothic Book"/>
                <a:ea typeface="DejaVu Sans"/>
              </a:rPr>
              <a:t> </a:t>
            </a:r>
            <a:r>
              <a:rPr lang="it-IT" sz="1400" b="0" strike="noStrike" spc="-1">
                <a:solidFill>
                  <a:srgbClr val="000000"/>
                </a:solidFill>
                <a:latin typeface="Franklin Gothic Book"/>
                <a:ea typeface="DejaVu Sans"/>
              </a:rPr>
              <a:t>un gas a effetto serra che è almeno 25 volte più potente dell’anidride carbonica.</a:t>
            </a:r>
            <a:endParaRPr lang="it-IT" sz="14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 name="CustomShape 1"/>
          <p:cNvSpPr/>
          <p:nvPr/>
        </p:nvSpPr>
        <p:spPr>
          <a:xfrm>
            <a:off x="155520" y="-4365720"/>
            <a:ext cx="14046120" cy="9083520"/>
          </a:xfrm>
          <a:prstGeom prst="rect">
            <a:avLst/>
          </a:prstGeom>
          <a:noFill/>
          <a:ln w="0">
            <a:noFill/>
          </a:ln>
        </p:spPr>
        <p:style>
          <a:lnRef idx="0">
            <a:scrgbClr r="0" g="0" b="0"/>
          </a:lnRef>
          <a:fillRef idx="0">
            <a:scrgbClr r="0" g="0" b="0"/>
          </a:fillRef>
          <a:effectRef idx="0">
            <a:scrgbClr r="0" g="0" b="0"/>
          </a:effectRef>
          <a:fontRef idx="minor"/>
        </p:style>
      </p:sp>
      <p:sp>
        <p:nvSpPr>
          <p:cNvPr id="596" name="CustomShape 2"/>
          <p:cNvSpPr/>
          <p:nvPr/>
        </p:nvSpPr>
        <p:spPr>
          <a:xfrm>
            <a:off x="174600" y="121320"/>
            <a:ext cx="8631000" cy="5830912"/>
          </a:xfrm>
          <a:prstGeom prst="rect">
            <a:avLst/>
          </a:prstGeom>
          <a:solidFill>
            <a:schemeClr val="accent5">
              <a:lumMod val="20000"/>
              <a:lumOff val="80000"/>
            </a:schemeClr>
          </a:solidFill>
          <a:ln w="12700">
            <a:solidFill>
              <a:srgbClr val="FF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it-IT" sz="1600" b="1" strike="noStrike" spc="-1" dirty="0">
                <a:solidFill>
                  <a:srgbClr val="FF0000"/>
                </a:solidFill>
                <a:latin typeface="Franklin Gothic Book"/>
                <a:ea typeface="DejaVu Sans"/>
              </a:rPr>
              <a:t>Quanto costa dissalare l’acqua?</a:t>
            </a:r>
            <a:endParaRPr lang="it-IT" sz="1600" b="0" strike="noStrike" spc="-1" dirty="0">
              <a:solidFill>
                <a:srgbClr val="FF0000"/>
              </a:solidFill>
              <a:latin typeface="Arial"/>
            </a:endParaRPr>
          </a:p>
          <a:p>
            <a:pPr algn="just">
              <a:lnSpc>
                <a:spcPct val="100000"/>
              </a:lnSpc>
            </a:pPr>
            <a:r>
              <a:rPr lang="it-IT" sz="1400" b="1" strike="noStrike" spc="-1" dirty="0">
                <a:solidFill>
                  <a:srgbClr val="000000"/>
                </a:solidFill>
                <a:latin typeface="Franklin Gothic Book"/>
                <a:ea typeface="DejaVu Sans"/>
              </a:rPr>
              <a:t>I cost</a:t>
            </a:r>
            <a:r>
              <a:rPr lang="it-IT" sz="1400" b="0" strike="noStrike" spc="-1" dirty="0">
                <a:solidFill>
                  <a:srgbClr val="000000"/>
                </a:solidFill>
                <a:latin typeface="Franklin Gothic Book"/>
                <a:ea typeface="DejaVu Sans"/>
              </a:rPr>
              <a:t>i di dissalazione a osmosi inversa si attestano attorno a 1 dollaro/</a:t>
            </a:r>
            <a:r>
              <a:rPr lang="it-IT" sz="1400" b="0" strike="noStrike" spc="-1" dirty="0" err="1">
                <a:solidFill>
                  <a:srgbClr val="000000"/>
                </a:solidFill>
                <a:latin typeface="Franklin Gothic Book"/>
                <a:ea typeface="DejaVu Sans"/>
              </a:rPr>
              <a:t>m³</a:t>
            </a:r>
            <a:r>
              <a:rPr lang="it-IT" sz="1400" b="0" strike="noStrike" spc="-1" dirty="0">
                <a:solidFill>
                  <a:srgbClr val="000000"/>
                </a:solidFill>
                <a:latin typeface="Franklin Gothic Book"/>
                <a:ea typeface="DejaVu Sans"/>
              </a:rPr>
              <a:t>. In realtà, però, </a:t>
            </a:r>
            <a:r>
              <a:rPr lang="it-IT" sz="1400" b="1" strike="noStrike" spc="-1" dirty="0">
                <a:solidFill>
                  <a:srgbClr val="000000"/>
                </a:solidFill>
                <a:latin typeface="Franklin Gothic Book"/>
                <a:ea typeface="DejaVu Sans"/>
              </a:rPr>
              <a:t>dipendono direttamente dal costo dell’energia in un dato momento e in un dato luogo</a:t>
            </a:r>
            <a:r>
              <a:rPr lang="it-IT" sz="1400" b="0" strike="noStrike" spc="-1" dirty="0">
                <a:solidFill>
                  <a:srgbClr val="000000"/>
                </a:solidFill>
                <a:latin typeface="Franklin Gothic Book"/>
                <a:ea typeface="DejaVu Sans"/>
              </a:rPr>
              <a:t>. Questo perché lo scambiatore di pressione, che permette all’acqua salata di attraversare la membrana semipermanente, impiega una certa energia per funzionare.</a:t>
            </a:r>
            <a:endParaRPr lang="it-IT" sz="1400" b="0" strike="noStrike" spc="-1" dirty="0">
              <a:latin typeface="Arial"/>
            </a:endParaRPr>
          </a:p>
          <a:p>
            <a:pPr algn="just">
              <a:lnSpc>
                <a:spcPct val="100000"/>
              </a:lnSpc>
              <a:spcAft>
                <a:spcPts val="601"/>
              </a:spcAft>
            </a:pPr>
            <a:r>
              <a:rPr lang="it-IT" sz="1400" b="0" strike="noStrike" spc="-1" dirty="0">
                <a:solidFill>
                  <a:srgbClr val="000000"/>
                </a:solidFill>
                <a:latin typeface="Franklin Gothic Book"/>
                <a:ea typeface="DejaVu Sans"/>
              </a:rPr>
              <a:t>I costi, </a:t>
            </a:r>
            <a:r>
              <a:rPr lang="it-IT" sz="1400" b="1" strike="noStrike" spc="-1" dirty="0">
                <a:solidFill>
                  <a:srgbClr val="000000"/>
                </a:solidFill>
                <a:latin typeface="Franklin Gothic Book"/>
                <a:ea typeface="DejaVu Sans"/>
              </a:rPr>
              <a:t>comunque,</a:t>
            </a:r>
            <a:r>
              <a:rPr lang="it-IT" sz="1400" b="0" strike="noStrike" spc="-1" dirty="0">
                <a:solidFill>
                  <a:srgbClr val="000000"/>
                </a:solidFill>
                <a:latin typeface="Franklin Gothic Book"/>
                <a:ea typeface="DejaVu Sans"/>
              </a:rPr>
              <a:t> </a:t>
            </a:r>
            <a:r>
              <a:rPr lang="it-IT" sz="1400" b="1" strike="noStrike" spc="-1" dirty="0">
                <a:solidFill>
                  <a:srgbClr val="000000"/>
                </a:solidFill>
                <a:latin typeface="Franklin Gothic Book"/>
                <a:ea typeface="DejaVu Sans"/>
              </a:rPr>
              <a:t>sono sempre contenuti rispetto a qualche decennio fa</a:t>
            </a:r>
            <a:r>
              <a:rPr lang="it-IT" sz="1400" b="0" strike="noStrike" spc="-1" dirty="0">
                <a:solidFill>
                  <a:srgbClr val="000000"/>
                </a:solidFill>
                <a:latin typeface="Franklin Gothic Book"/>
                <a:ea typeface="DejaVu Sans"/>
              </a:rPr>
              <a:t>, grazie al progresso tecnologico che ha permesso di impiegare meno energia nei processi e di ottenere impianti di dissalazione più grandi, in grado di abbattere i costi di ottenimento dell’acqua dolce.</a:t>
            </a:r>
            <a:endParaRPr lang="it-IT" sz="1400" b="0" strike="noStrike" spc="-1" dirty="0">
              <a:latin typeface="Arial"/>
            </a:endParaRPr>
          </a:p>
          <a:p>
            <a:pPr algn="just">
              <a:lnSpc>
                <a:spcPct val="100000"/>
              </a:lnSpc>
            </a:pPr>
            <a:r>
              <a:rPr lang="it-IT" sz="1600" b="1" strike="noStrike" spc="-1" dirty="0">
                <a:solidFill>
                  <a:srgbClr val="FF0000"/>
                </a:solidFill>
                <a:latin typeface="Franklin Gothic Book"/>
                <a:ea typeface="DejaVu Sans"/>
              </a:rPr>
              <a:t>La dissalazione produce scarti: cosa sono e come possono essere smaltiti?</a:t>
            </a:r>
            <a:endParaRPr lang="it-IT" sz="1600" b="0" strike="noStrike" spc="-1" dirty="0">
              <a:solidFill>
                <a:srgbClr val="FF0000"/>
              </a:solidFill>
              <a:latin typeface="Arial"/>
            </a:endParaRPr>
          </a:p>
          <a:p>
            <a:pPr algn="just">
              <a:lnSpc>
                <a:spcPct val="100000"/>
              </a:lnSpc>
            </a:pPr>
            <a:r>
              <a:rPr lang="it-IT" sz="1400" b="1" strike="noStrike" spc="-1" dirty="0">
                <a:solidFill>
                  <a:srgbClr val="000000"/>
                </a:solidFill>
                <a:latin typeface="Franklin Gothic Book"/>
                <a:ea typeface="DejaVu Sans"/>
              </a:rPr>
              <a:t>Nel processo di dissalazione per osmosi inversa, oltre all’acqua dolce si ottiene un prodotto di scarto, una salamoia</a:t>
            </a:r>
            <a:r>
              <a:rPr lang="it-IT" sz="1400" b="0" strike="noStrike" spc="-1" dirty="0">
                <a:solidFill>
                  <a:srgbClr val="000000"/>
                </a:solidFill>
                <a:latin typeface="Franklin Gothic Book"/>
                <a:ea typeface="DejaVu Sans"/>
              </a:rPr>
              <a:t>, che è data dalla percentuale di acqua salata che non passa attraverso la membrana semipermeabile, e</a:t>
            </a:r>
            <a:r>
              <a:rPr lang="it-IT" sz="1400" b="1" strike="noStrike" spc="-1" dirty="0">
                <a:solidFill>
                  <a:srgbClr val="000000"/>
                </a:solidFill>
                <a:latin typeface="Franklin Gothic Book"/>
                <a:ea typeface="DejaVu Sans"/>
              </a:rPr>
              <a:t> che ha una concentrazione di sali molto elevata</a:t>
            </a:r>
            <a:r>
              <a:rPr lang="it-IT" sz="1400" b="0" strike="noStrike" spc="-1" dirty="0">
                <a:solidFill>
                  <a:srgbClr val="000000"/>
                </a:solidFill>
                <a:latin typeface="Franklin Gothic Book"/>
                <a:ea typeface="DejaVu Sans"/>
              </a:rPr>
              <a:t>.</a:t>
            </a:r>
            <a:endParaRPr lang="it-IT" sz="1400" b="0" strike="noStrike" spc="-1" dirty="0">
              <a:latin typeface="Arial"/>
            </a:endParaRPr>
          </a:p>
          <a:p>
            <a:pPr algn="just">
              <a:lnSpc>
                <a:spcPct val="100000"/>
              </a:lnSpc>
            </a:pPr>
            <a:r>
              <a:rPr lang="it-IT" sz="1400" b="0" strike="noStrike" spc="-1" dirty="0">
                <a:solidFill>
                  <a:srgbClr val="000000"/>
                </a:solidFill>
                <a:latin typeface="Franklin Gothic Book"/>
                <a:ea typeface="DejaVu Sans"/>
              </a:rPr>
              <a:t>Le problematiche associate allo smaltimento di questo prodotto sono diverse e sempre più studiate: l’acqua potrebbe contenere metalli pesanti o molecole di sintesi, dovuti ad un parziale e lento rilascio da parte degli strumenti usati o dei prodotti impiegati per la pulizia degli impianti. Non solo. Diversi studi hanno già dimostrato che l’eccesso di sale nell’acqua comporta una modifica dell’equilibrio </a:t>
            </a:r>
            <a:r>
              <a:rPr lang="it-IT" sz="1400" b="0" strike="noStrike" spc="-1" dirty="0" err="1">
                <a:solidFill>
                  <a:srgbClr val="000000"/>
                </a:solidFill>
                <a:latin typeface="Franklin Gothic Book"/>
                <a:ea typeface="DejaVu Sans"/>
              </a:rPr>
              <a:t>idrosalino</a:t>
            </a:r>
            <a:r>
              <a:rPr lang="it-IT" sz="1400" b="0" strike="noStrike" spc="-1" dirty="0">
                <a:solidFill>
                  <a:srgbClr val="000000"/>
                </a:solidFill>
                <a:latin typeface="Franklin Gothic Book"/>
                <a:ea typeface="DejaVu Sans"/>
              </a:rPr>
              <a:t> locale e ha un impatto negativo molto importante nei confronti di piante e animali. Nel Golfo Persico, dove gli impianti di dissalazione estraggono ogni giorno quasi 7 milioni di metri cubi di acqua dolce, ad esempio, gli scienziati hanno evidenziato un incremento significativo della salinità del mare dove, sempre ogni giorno, finiscono 2,75 x 105 </a:t>
            </a:r>
            <a:r>
              <a:rPr lang="it-IT" sz="1400" b="0" strike="noStrike" spc="-1" dirty="0" err="1">
                <a:solidFill>
                  <a:srgbClr val="000000"/>
                </a:solidFill>
                <a:latin typeface="Franklin Gothic Book"/>
                <a:ea typeface="DejaVu Sans"/>
              </a:rPr>
              <a:t>m³</a:t>
            </a:r>
            <a:r>
              <a:rPr lang="it-IT" sz="1400" b="0" strike="noStrike" spc="-1" dirty="0">
                <a:solidFill>
                  <a:srgbClr val="000000"/>
                </a:solidFill>
                <a:latin typeface="Franklin Gothic Book"/>
                <a:ea typeface="DejaVu Sans"/>
              </a:rPr>
              <a:t> di sale. Per risolvere questa situazione, </a:t>
            </a:r>
            <a:r>
              <a:rPr lang="it-IT" sz="1400" b="1" strike="noStrike" spc="-1" dirty="0">
                <a:solidFill>
                  <a:srgbClr val="000000"/>
                </a:solidFill>
                <a:latin typeface="Franklin Gothic Book"/>
                <a:ea typeface="DejaVu Sans"/>
              </a:rPr>
              <a:t>alcuni degli impianti di dissalazione a osmosi inversa vengono oggi costruiti in zone dove questo materiale di scarto può essere rilasciato nei pressi di forti correnti marine o oceaniche, in modo da facilitare la miscelazione col resto dell’acqua. Quando non è possibile, si utilizzano degli strumenti molto potenti in grado di spargere i residui salmastri, senza rischiare il loro accumulo in una zona troppo ristretta</a:t>
            </a:r>
            <a:r>
              <a:rPr lang="it-IT" sz="1400" b="0" strike="noStrike" spc="-1" dirty="0">
                <a:solidFill>
                  <a:srgbClr val="000000"/>
                </a:solidFill>
                <a:latin typeface="Franklin Gothic Book"/>
                <a:ea typeface="DejaVu Sans"/>
              </a:rPr>
              <a:t>. Quello dello smaltimento degli scarti della dissalazione a osmosi inversa è un tema molto importante, perché nei prossimi anni sarà sempre più necessario reperire acqua dolce a partire da quella salata. Pensate che oggi i Paesi che ospitano impianti di dissalazione sono più di 150, e forniscono acqua dolce a circa 300 milioni di persone.</a:t>
            </a:r>
            <a:endParaRPr lang="it-IT" sz="1400" b="0" strike="noStrike" spc="-1" dirty="0">
              <a:latin typeface="Arial"/>
            </a:endParaRPr>
          </a:p>
        </p:txBody>
      </p:sp>
      <p:sp>
        <p:nvSpPr>
          <p:cNvPr id="597" name="CustomShape 3"/>
          <p:cNvSpPr/>
          <p:nvPr/>
        </p:nvSpPr>
        <p:spPr>
          <a:xfrm>
            <a:off x="1000100" y="6143644"/>
            <a:ext cx="7194240" cy="358200"/>
          </a:xfrm>
          <a:prstGeom prst="roundRect">
            <a:avLst>
              <a:gd name="adj" fmla="val 16667"/>
            </a:avLst>
          </a:prstGeom>
          <a:solidFill>
            <a:srgbClr val="FFE994"/>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r>
              <a:rPr lang="it-IT" sz="1500" b="0" strike="noStrike" spc="-1" dirty="0">
                <a:solidFill>
                  <a:srgbClr val="000000"/>
                </a:solidFill>
                <a:latin typeface="Times New Roman"/>
                <a:ea typeface="DejaVu Sans"/>
              </a:rPr>
              <a:t>Evidenzia nel testo le parti che costituiscono la risposta alle domande scritte in </a:t>
            </a:r>
            <a:r>
              <a:rPr lang="it-IT" sz="1500" spc="-1" dirty="0" smtClean="0">
                <a:solidFill>
                  <a:srgbClr val="000000"/>
                </a:solidFill>
                <a:latin typeface="Times New Roman"/>
                <a:ea typeface="DejaVu Sans"/>
              </a:rPr>
              <a:t>rosso</a:t>
            </a:r>
            <a:r>
              <a:rPr lang="it-IT" sz="1500" b="0" strike="noStrike" spc="-1" dirty="0" smtClean="0">
                <a:solidFill>
                  <a:srgbClr val="000000"/>
                </a:solidFill>
                <a:latin typeface="Times New Roman"/>
                <a:ea typeface="DejaVu Sans"/>
              </a:rPr>
              <a:t>.</a:t>
            </a:r>
            <a:endParaRPr lang="it-IT" sz="1500" b="0" strike="noStrike" spc="-1" dirty="0">
              <a:latin typeface="Arial"/>
            </a:endParaRPr>
          </a:p>
          <a:p>
            <a:pPr algn="just">
              <a:lnSpc>
                <a:spcPct val="100000"/>
              </a:lnSpc>
              <a:tabLst>
                <a:tab pos="0" algn="l"/>
              </a:tabLst>
            </a:pPr>
            <a:endParaRPr lang="it-IT" sz="15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 name="CustomShape 1"/>
          <p:cNvSpPr/>
          <p:nvPr/>
        </p:nvSpPr>
        <p:spPr>
          <a:xfrm>
            <a:off x="214200" y="2143080"/>
            <a:ext cx="8445240" cy="1209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pPr>
            <a:r>
              <a:rPr lang="it-IT" sz="3200" b="1" strike="noStrike" cap="all" spc="-1">
                <a:solidFill>
                  <a:srgbClr val="4E3B30"/>
                </a:solidFill>
                <a:latin typeface="Times New Roman"/>
                <a:ea typeface="DejaVu Sans"/>
              </a:rPr>
              <a:t>     </a:t>
            </a:r>
            <a:endParaRPr lang="it-IT" sz="3200" b="0" strike="noStrike" spc="-1">
              <a:latin typeface="Arial"/>
            </a:endParaRPr>
          </a:p>
        </p:txBody>
      </p:sp>
      <p:sp>
        <p:nvSpPr>
          <p:cNvPr id="599" name="CustomShape 2"/>
          <p:cNvSpPr/>
          <p:nvPr/>
        </p:nvSpPr>
        <p:spPr>
          <a:xfrm>
            <a:off x="357120" y="2857320"/>
            <a:ext cx="8445240" cy="1272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rmAutofit fontScale="92500" lnSpcReduction="20000"/>
          </a:bodyPr>
          <a:lstStyle/>
          <a:p>
            <a:pPr algn="ctr">
              <a:lnSpc>
                <a:spcPct val="100000"/>
              </a:lnSpc>
              <a:spcBef>
                <a:spcPts val="1020"/>
              </a:spcBef>
              <a:tabLst>
                <a:tab pos="0" algn="l"/>
              </a:tabLst>
            </a:pPr>
            <a:r>
              <a:rPr lang="it-IT" sz="5100" b="1" strike="noStrike" spc="-1">
                <a:solidFill>
                  <a:srgbClr val="44342A"/>
                </a:solidFill>
                <a:latin typeface="Times New Roman"/>
                <a:ea typeface="DejaVu Sans"/>
              </a:rPr>
              <a:t>   </a:t>
            </a:r>
            <a:r>
              <a:rPr lang="it-IT" sz="5100" b="1" strike="noStrike" spc="-1">
                <a:solidFill>
                  <a:srgbClr val="7C4B3A"/>
                </a:solidFill>
                <a:latin typeface="Times New Roman"/>
                <a:ea typeface="DejaVu Sans"/>
              </a:rPr>
              <a:t>L’INQUINAMENTO DELLE ACQUE SOTTERRANEE</a:t>
            </a:r>
            <a:endParaRPr lang="it-IT" sz="51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 name="CustomShape 1"/>
          <p:cNvSpPr/>
          <p:nvPr/>
        </p:nvSpPr>
        <p:spPr>
          <a:xfrm>
            <a:off x="722160" y="720000"/>
            <a:ext cx="7916760" cy="1581480"/>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0" strike="noStrike" spc="-1">
                <a:solidFill>
                  <a:srgbClr val="000000"/>
                </a:solidFill>
                <a:latin typeface="Franklin Gothic Book"/>
                <a:ea typeface="DejaVu Sans"/>
              </a:rPr>
              <a:t>I materiali nocivi che si depositano sul suolo vengono assorbiti dal terreno e, tramite le infiltrazioni dell'acqua, raggiungono le falde acquifere, inquinandole.</a:t>
            </a:r>
            <a:endParaRPr lang="it-IT" sz="1400" b="0" strike="noStrike" spc="-1">
              <a:latin typeface="Arial"/>
            </a:endParaRPr>
          </a:p>
          <a:p>
            <a:pPr algn="just">
              <a:lnSpc>
                <a:spcPct val="100000"/>
              </a:lnSpc>
            </a:pPr>
            <a:r>
              <a:rPr lang="it-IT" sz="1400" b="0" strike="noStrike" spc="-1">
                <a:solidFill>
                  <a:srgbClr val="000000"/>
                </a:solidFill>
                <a:latin typeface="Franklin Gothic Book"/>
                <a:ea typeface="DejaVu Sans"/>
              </a:rPr>
              <a:t>Le maggiori cause di inquinamento delle falde acquifere sono:</a:t>
            </a:r>
            <a:endParaRPr lang="it-IT" sz="1400" b="0" strike="noStrike" spc="-1">
              <a:latin typeface="Arial"/>
            </a:endParaRPr>
          </a:p>
          <a:p>
            <a:pPr algn="just">
              <a:lnSpc>
                <a:spcPct val="100000"/>
              </a:lnSpc>
            </a:pPr>
            <a:r>
              <a:rPr lang="it-IT" sz="1400" b="0" strike="noStrike" spc="-1">
                <a:solidFill>
                  <a:srgbClr val="000000"/>
                </a:solidFill>
                <a:latin typeface="Franklin Gothic Book"/>
                <a:ea typeface="DejaVu Sans"/>
              </a:rPr>
              <a:t>- I pesticidi ed i fertilizzanti usati in agricoltura.</a:t>
            </a:r>
            <a:endParaRPr lang="it-IT" sz="1400" b="0" strike="noStrike" spc="-1">
              <a:latin typeface="Arial"/>
            </a:endParaRPr>
          </a:p>
          <a:p>
            <a:pPr algn="just">
              <a:lnSpc>
                <a:spcPct val="100000"/>
              </a:lnSpc>
            </a:pPr>
            <a:r>
              <a:rPr lang="it-IT" sz="1400" b="0" strike="noStrike" spc="-1">
                <a:solidFill>
                  <a:srgbClr val="000000"/>
                </a:solidFill>
                <a:latin typeface="Franklin Gothic Book"/>
                <a:ea typeface="DejaVu Sans"/>
              </a:rPr>
              <a:t>- le discariche di rifiuti non correttamente coibentate.</a:t>
            </a:r>
            <a:endParaRPr lang="it-IT" sz="1400" b="0" strike="noStrike" spc="-1">
              <a:latin typeface="Arial"/>
            </a:endParaRPr>
          </a:p>
          <a:p>
            <a:pPr algn="just">
              <a:lnSpc>
                <a:spcPct val="100000"/>
              </a:lnSpc>
            </a:pPr>
            <a:r>
              <a:rPr lang="it-IT" sz="1400" b="0" strike="noStrike" spc="-1">
                <a:solidFill>
                  <a:srgbClr val="000000"/>
                </a:solidFill>
                <a:latin typeface="Franklin Gothic Book"/>
                <a:ea typeface="DejaVu Sans"/>
              </a:rPr>
              <a:t>- gli scarichi industriali.</a:t>
            </a:r>
            <a:endParaRPr lang="it-IT" sz="1400" b="0" strike="noStrike" spc="-1">
              <a:latin typeface="Arial"/>
            </a:endParaRPr>
          </a:p>
          <a:p>
            <a:pPr algn="just">
              <a:lnSpc>
                <a:spcPct val="100000"/>
              </a:lnSpc>
            </a:pPr>
            <a:r>
              <a:rPr lang="it-IT" sz="1400" b="0" strike="noStrike" spc="-1">
                <a:solidFill>
                  <a:srgbClr val="000000"/>
                </a:solidFill>
                <a:latin typeface="Franklin Gothic Book"/>
                <a:ea typeface="DejaVu Sans"/>
              </a:rPr>
              <a:t>- gli scarichi civili, le fogne, i pozzi neri ecc...</a:t>
            </a:r>
            <a:endParaRPr lang="it-IT" sz="1400" b="0" strike="noStrike" spc="-1">
              <a:latin typeface="Arial"/>
            </a:endParaRPr>
          </a:p>
        </p:txBody>
      </p:sp>
      <p:sp>
        <p:nvSpPr>
          <p:cNvPr id="601" name="CustomShape 2"/>
          <p:cNvSpPr/>
          <p:nvPr/>
        </p:nvSpPr>
        <p:spPr>
          <a:xfrm>
            <a:off x="360000" y="4320000"/>
            <a:ext cx="8634240" cy="713160"/>
          </a:xfrm>
          <a:prstGeom prst="roundRect">
            <a:avLst>
              <a:gd name="adj" fmla="val 16667"/>
            </a:avLst>
          </a:prstGeom>
          <a:solidFill>
            <a:srgbClr val="FFE994"/>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a:latin typeface="Arial"/>
            </a:endParaRPr>
          </a:p>
          <a:p>
            <a:pPr algn="just">
              <a:lnSpc>
                <a:spcPct val="100000"/>
              </a:lnSpc>
            </a:pPr>
            <a:r>
              <a:rPr lang="it-IT" sz="1500" b="0" strike="noStrike" spc="-1">
                <a:solidFill>
                  <a:srgbClr val="000000"/>
                </a:solidFill>
                <a:latin typeface="Times New Roman"/>
                <a:ea typeface="DejaVu Sans"/>
              </a:rPr>
              <a:t>Cerca nell’archivio la slide con il disegno che può essere collegato all’argomento trattato e inseriscila qui di seguito.</a:t>
            </a:r>
            <a:endParaRPr lang="it-IT" sz="1500" b="0" strike="noStrike" spc="-1">
              <a:latin typeface="Arial"/>
            </a:endParaRPr>
          </a:p>
          <a:p>
            <a:pPr algn="just">
              <a:lnSpc>
                <a:spcPct val="100000"/>
              </a:lnSpc>
              <a:tabLst>
                <a:tab pos="0" algn="l"/>
              </a:tabLst>
            </a:pPr>
            <a:endParaRPr lang="it-IT" sz="1500" b="0" strike="noStrike" spc="-1">
              <a:latin typeface="Arial"/>
            </a:endParaRPr>
          </a:p>
          <a:p>
            <a:pPr algn="just">
              <a:lnSpc>
                <a:spcPct val="100000"/>
              </a:lnSpc>
              <a:tabLst>
                <a:tab pos="0" algn="l"/>
              </a:tabLst>
            </a:pPr>
            <a:endParaRPr lang="it-IT" sz="15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2" name="Picture 2_14" descr="Acri In Rete - Ambiente. Rifiuti ed inquinamento delle falde acquifere"/>
          <p:cNvPicPr/>
          <p:nvPr/>
        </p:nvPicPr>
        <p:blipFill>
          <a:blip r:embed="rId2"/>
          <a:stretch/>
        </p:blipFill>
        <p:spPr>
          <a:xfrm>
            <a:off x="1484280" y="1257480"/>
            <a:ext cx="6074640" cy="3961440"/>
          </a:xfrm>
          <a:prstGeom prst="rect">
            <a:avLst/>
          </a:prstGeom>
          <a:ln w="0">
            <a:solidFill>
              <a:srgbClr val="C00000"/>
            </a:solidFill>
          </a:ln>
        </p:spPr>
      </p:pic>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 name="CustomShape 1"/>
          <p:cNvSpPr/>
          <p:nvPr/>
        </p:nvSpPr>
        <p:spPr>
          <a:xfrm>
            <a:off x="155520" y="-4365720"/>
            <a:ext cx="14046120" cy="9083520"/>
          </a:xfrm>
          <a:prstGeom prst="rect">
            <a:avLst/>
          </a:prstGeom>
          <a:noFill/>
          <a:ln w="0">
            <a:noFill/>
          </a:ln>
        </p:spPr>
        <p:style>
          <a:lnRef idx="0">
            <a:scrgbClr r="0" g="0" b="0"/>
          </a:lnRef>
          <a:fillRef idx="0">
            <a:scrgbClr r="0" g="0" b="0"/>
          </a:fillRef>
          <a:effectRef idx="0">
            <a:scrgbClr r="0" g="0" b="0"/>
          </a:effectRef>
          <a:fontRef idx="minor"/>
        </p:style>
      </p:sp>
      <p:sp>
        <p:nvSpPr>
          <p:cNvPr id="605" name="CustomShape 2"/>
          <p:cNvSpPr/>
          <p:nvPr/>
        </p:nvSpPr>
        <p:spPr>
          <a:xfrm>
            <a:off x="285840" y="214200"/>
            <a:ext cx="8631000" cy="2114510"/>
          </a:xfrm>
          <a:prstGeom prst="rect">
            <a:avLst/>
          </a:prstGeom>
          <a:solidFill>
            <a:schemeClr val="accent5">
              <a:lumMod val="20000"/>
              <a:lumOff val="80000"/>
            </a:schemeClr>
          </a:solidFill>
          <a:ln w="12700">
            <a:solidFill>
              <a:srgbClr val="FF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Aft>
                <a:spcPts val="283"/>
              </a:spcAft>
            </a:pPr>
            <a:r>
              <a:rPr lang="it-IT" sz="2800" b="1" strike="noStrike" spc="-1" dirty="0">
                <a:solidFill>
                  <a:srgbClr val="0070C0"/>
                </a:solidFill>
                <a:latin typeface="Franklin Gothic Book"/>
                <a:ea typeface="DejaVu Sans"/>
              </a:rPr>
              <a:t>Acque torbide, le falde italiane tra le più inquinate d'Europa</a:t>
            </a:r>
            <a:endParaRPr lang="it-IT" sz="2800" b="0" strike="noStrike" spc="-1" dirty="0">
              <a:solidFill>
                <a:srgbClr val="0070C0"/>
              </a:solidFill>
              <a:latin typeface="Arial"/>
            </a:endParaRPr>
          </a:p>
          <a:p>
            <a:pPr>
              <a:lnSpc>
                <a:spcPct val="100000"/>
              </a:lnSpc>
              <a:spcAft>
                <a:spcPts val="601"/>
              </a:spcAft>
            </a:pPr>
            <a:r>
              <a:rPr lang="it-IT" sz="1200" b="1" strike="noStrike" spc="-1" dirty="0">
                <a:solidFill>
                  <a:srgbClr val="000000"/>
                </a:solidFill>
                <a:latin typeface="Times New Roman"/>
                <a:ea typeface="DejaVu Sans"/>
              </a:rPr>
              <a:t>EUROPATODAY </a:t>
            </a:r>
            <a:r>
              <a:rPr lang="it-IT" sz="1200" b="0" strike="noStrike" spc="-1" dirty="0">
                <a:solidFill>
                  <a:srgbClr val="000000"/>
                </a:solidFill>
                <a:latin typeface="Times New Roman"/>
                <a:ea typeface="DejaVu Sans"/>
              </a:rPr>
              <a:t>03/07/2018</a:t>
            </a:r>
            <a:endParaRPr lang="it-IT" sz="1200" b="0" strike="noStrike" spc="-1" dirty="0">
              <a:latin typeface="Arial"/>
            </a:endParaRPr>
          </a:p>
          <a:p>
            <a:pPr algn="just">
              <a:lnSpc>
                <a:spcPct val="100000"/>
              </a:lnSpc>
            </a:pPr>
            <a:r>
              <a:rPr lang="it-IT" sz="1400" b="0" strike="noStrike" spc="-1" dirty="0">
                <a:solidFill>
                  <a:srgbClr val="000000"/>
                </a:solidFill>
                <a:latin typeface="Franklin Gothic Book"/>
                <a:ea typeface="DejaVu Sans"/>
              </a:rPr>
              <a:t>Le falde acquifere italiane sono troppo inquinate e il nostro Paese è pesantemente sotto la media europea. Lo rivela un rapporto dell'Agenzia europea dell'ambiente (</a:t>
            </a:r>
            <a:r>
              <a:rPr lang="it-IT" sz="1400" b="0" strike="noStrike" spc="-1" dirty="0" err="1">
                <a:solidFill>
                  <a:srgbClr val="000000"/>
                </a:solidFill>
                <a:latin typeface="Franklin Gothic Book"/>
                <a:ea typeface="DejaVu Sans"/>
              </a:rPr>
              <a:t>Aea</a:t>
            </a:r>
            <a:r>
              <a:rPr lang="it-IT" sz="1400" b="0" strike="noStrike" spc="-1" dirty="0">
                <a:solidFill>
                  <a:srgbClr val="000000"/>
                </a:solidFill>
                <a:latin typeface="Franklin Gothic Book"/>
                <a:ea typeface="DejaVu Sans"/>
              </a:rPr>
              <a:t>) secondo cui nell'Ue il 74% delle acque sotterranee è in buono stato dal punto di vista chimico mentre nella Penisola solo il 58%.</a:t>
            </a:r>
            <a:endParaRPr lang="it-IT" sz="1400" b="0" strike="noStrike" spc="-1" dirty="0">
              <a:latin typeface="Arial"/>
            </a:endParaRPr>
          </a:p>
          <a:p>
            <a:pPr algn="just">
              <a:lnSpc>
                <a:spcPct val="100000"/>
              </a:lnSpc>
            </a:pPr>
            <a:endParaRPr lang="it-IT" sz="1400" b="0" strike="noStrike" spc="-1" dirty="0">
              <a:latin typeface="Arial"/>
            </a:endParaRPr>
          </a:p>
        </p:txBody>
      </p:sp>
      <p:sp>
        <p:nvSpPr>
          <p:cNvPr id="606" name="CustomShape 3"/>
          <p:cNvSpPr/>
          <p:nvPr/>
        </p:nvSpPr>
        <p:spPr>
          <a:xfrm>
            <a:off x="360000" y="4505040"/>
            <a:ext cx="8634240" cy="713160"/>
          </a:xfrm>
          <a:prstGeom prst="roundRect">
            <a:avLst>
              <a:gd name="adj" fmla="val 16667"/>
            </a:avLst>
          </a:prstGeom>
          <a:solidFill>
            <a:srgbClr val="FFE994"/>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r>
              <a:rPr lang="it-IT" sz="1500" b="0" strike="noStrike" spc="-1" dirty="0">
                <a:solidFill>
                  <a:srgbClr val="000000"/>
                </a:solidFill>
                <a:latin typeface="Times New Roman"/>
                <a:ea typeface="DejaVu Sans"/>
              </a:rPr>
              <a:t>Dopo aver </a:t>
            </a:r>
            <a:r>
              <a:rPr lang="it-IT" sz="1500" b="0" strike="noStrike" spc="-1" dirty="0" smtClean="0">
                <a:solidFill>
                  <a:srgbClr val="000000"/>
                </a:solidFill>
                <a:latin typeface="Times New Roman"/>
                <a:ea typeface="DejaVu Sans"/>
              </a:rPr>
              <a:t>dato un titolo all’articolo, </a:t>
            </a:r>
            <a:r>
              <a:rPr lang="it-IT" sz="1500" b="0" strike="noStrike" spc="-1" dirty="0">
                <a:solidFill>
                  <a:srgbClr val="000000"/>
                </a:solidFill>
                <a:latin typeface="Times New Roman"/>
                <a:ea typeface="DejaVu Sans"/>
              </a:rPr>
              <a:t>cerca nell’archivio la slide con il grafico che può essere collegato all’argomento trattato e inseriscila qui di seguito.</a:t>
            </a:r>
            <a:endParaRPr lang="it-IT" sz="1500" b="0" strike="noStrike" spc="-1" dirty="0">
              <a:latin typeface="Arial"/>
            </a:endParaRPr>
          </a:p>
          <a:p>
            <a:pPr algn="just">
              <a:lnSpc>
                <a:spcPct val="100000"/>
              </a:lnSpc>
              <a:tabLst>
                <a:tab pos="0" algn="l"/>
              </a:tabLst>
            </a:pPr>
            <a:endParaRPr lang="it-IT" sz="1500" b="0" strike="noStrike" spc="-1" dirty="0">
              <a:latin typeface="Arial"/>
            </a:endParaRPr>
          </a:p>
          <a:p>
            <a:pPr algn="just">
              <a:lnSpc>
                <a:spcPct val="100000"/>
              </a:lnSpc>
              <a:tabLst>
                <a:tab pos="0" algn="l"/>
              </a:tabLst>
            </a:pPr>
            <a:endParaRPr lang="it-IT" sz="15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7" name="Picture 2_12"/>
          <p:cNvPicPr/>
          <p:nvPr/>
        </p:nvPicPr>
        <p:blipFill>
          <a:blip r:embed="rId2"/>
          <a:stretch/>
        </p:blipFill>
        <p:spPr>
          <a:xfrm>
            <a:off x="785786" y="357166"/>
            <a:ext cx="7526842" cy="6249396"/>
          </a:xfrm>
          <a:prstGeom prst="rect">
            <a:avLst/>
          </a:prstGeom>
          <a:ln w="9525">
            <a:solidFill>
              <a:srgbClr val="C00000"/>
            </a:solidFill>
            <a:miter/>
          </a:ln>
        </p:spPr>
      </p:pic>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 name="CustomShape 1"/>
          <p:cNvSpPr/>
          <p:nvPr/>
        </p:nvSpPr>
        <p:spPr>
          <a:xfrm>
            <a:off x="214200" y="2143080"/>
            <a:ext cx="8445240" cy="1209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pPr>
            <a:r>
              <a:rPr lang="it-IT" sz="3200" b="1" strike="noStrike" cap="all" spc="-1">
                <a:solidFill>
                  <a:srgbClr val="4E3B30"/>
                </a:solidFill>
                <a:latin typeface="Times New Roman"/>
                <a:ea typeface="DejaVu Sans"/>
              </a:rPr>
              <a:t>     </a:t>
            </a:r>
            <a:endParaRPr lang="it-IT" sz="3200" b="0" strike="noStrike" spc="-1">
              <a:latin typeface="Arial"/>
            </a:endParaRPr>
          </a:p>
        </p:txBody>
      </p:sp>
      <p:sp>
        <p:nvSpPr>
          <p:cNvPr id="609" name="CustomShape 2"/>
          <p:cNvSpPr/>
          <p:nvPr/>
        </p:nvSpPr>
        <p:spPr>
          <a:xfrm>
            <a:off x="357120" y="2857320"/>
            <a:ext cx="8445240" cy="772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ctr">
              <a:lnSpc>
                <a:spcPct val="100000"/>
              </a:lnSpc>
              <a:spcBef>
                <a:spcPts val="799"/>
              </a:spcBef>
              <a:tabLst>
                <a:tab pos="0" algn="l"/>
              </a:tabLst>
            </a:pPr>
            <a:r>
              <a:rPr lang="it-IT" sz="4000" b="1" strike="noStrike" spc="-1">
                <a:solidFill>
                  <a:srgbClr val="FF0000"/>
                </a:solidFill>
                <a:latin typeface="Times New Roman"/>
                <a:ea typeface="DejaVu Sans"/>
              </a:rPr>
              <a:t>Le discariche</a:t>
            </a:r>
            <a:endParaRPr lang="it-IT" sz="40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 name="CustomShape 1"/>
          <p:cNvSpPr/>
          <p:nvPr/>
        </p:nvSpPr>
        <p:spPr>
          <a:xfrm>
            <a:off x="428760" y="214200"/>
            <a:ext cx="8345160" cy="2068920"/>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800" b="1" strike="noStrike" spc="-1">
                <a:solidFill>
                  <a:srgbClr val="000000"/>
                </a:solidFill>
                <a:latin typeface="Franklin Gothic Book"/>
                <a:ea typeface="DejaVu Sans"/>
              </a:rPr>
              <a:t>Cosa è una discarica controllata?</a:t>
            </a:r>
            <a:endParaRPr lang="it-IT" sz="1800" b="0" strike="noStrike" spc="-1">
              <a:latin typeface="Arial"/>
            </a:endParaRPr>
          </a:p>
          <a:p>
            <a:pPr algn="just">
              <a:lnSpc>
                <a:spcPct val="100000"/>
              </a:lnSpc>
            </a:pPr>
            <a:r>
              <a:rPr lang="it-IT" sz="1400" b="0" strike="noStrike" spc="-1">
                <a:solidFill>
                  <a:srgbClr val="000000"/>
                </a:solidFill>
                <a:latin typeface="Franklin Gothic Book"/>
                <a:ea typeface="DejaVu Sans"/>
              </a:rPr>
              <a:t>E’ un </a:t>
            </a:r>
            <a:r>
              <a:rPr lang="it-IT" sz="1400" b="1" strike="noStrike" spc="-1">
                <a:solidFill>
                  <a:srgbClr val="000000"/>
                </a:solidFill>
                <a:latin typeface="Franklin Gothic Book"/>
                <a:ea typeface="DejaVu Sans"/>
              </a:rPr>
              <a:t>impianto di smaltimento finale dei rifiuti</a:t>
            </a:r>
            <a:r>
              <a:rPr lang="it-IT" sz="1400" b="0" strike="noStrike" spc="-1">
                <a:solidFill>
                  <a:srgbClr val="000000"/>
                </a:solidFill>
                <a:latin typeface="Franklin Gothic Book"/>
                <a:ea typeface="DejaVu Sans"/>
              </a:rPr>
              <a:t>, che consente l’interramento di rifiuti</a:t>
            </a:r>
            <a:r>
              <a:rPr lang="it-IT" sz="1400" b="1" strike="noStrike" spc="-1">
                <a:solidFill>
                  <a:srgbClr val="000000"/>
                </a:solidFill>
                <a:latin typeface="Franklin Gothic Book"/>
                <a:ea typeface="DejaVu Sans"/>
              </a:rPr>
              <a:t> in condizioni di controllo ambientale e sanitario</a:t>
            </a:r>
            <a:r>
              <a:rPr lang="it-IT" sz="1400" b="0" strike="noStrike" spc="-1">
                <a:solidFill>
                  <a:srgbClr val="000000"/>
                </a:solidFill>
                <a:latin typeface="Franklin Gothic Book"/>
                <a:ea typeface="DejaVu Sans"/>
              </a:rPr>
              <a:t>. Prevede l’impermeabilizzazione (naturale e artificiale) delle vasche di conferimento  per impedire l’inquinamento dell’ambiente circostante, la captazione del percolato che si produce all’interno della discarica e l’avvio a depurazione, la captazione del biogas che si produce dalla degradazione dei rifiuti per ridurre l’inquinamento atmosferico e produrre energia. Le discariche possono essere per rifiuti non pericolosi, pericolosi, inerti. </a:t>
            </a:r>
            <a:r>
              <a:rPr lang="it-IT" sz="1400" b="1" strike="noStrike" spc="-1">
                <a:solidFill>
                  <a:srgbClr val="000000"/>
                </a:solidFill>
                <a:latin typeface="Franklin Gothic Book"/>
                <a:ea typeface="DejaVu Sans"/>
              </a:rPr>
              <a:t>Esiste una specifica</a:t>
            </a:r>
            <a:r>
              <a:rPr lang="it-IT" sz="1400" b="0" strike="noStrike" spc="-1">
                <a:solidFill>
                  <a:srgbClr val="000000"/>
                </a:solidFill>
                <a:latin typeface="Franklin Gothic Book"/>
                <a:ea typeface="DejaVu Sans"/>
              </a:rPr>
              <a:t> </a:t>
            </a:r>
            <a:r>
              <a:rPr lang="it-IT" sz="1400" b="1" strike="noStrike" spc="-1">
                <a:solidFill>
                  <a:srgbClr val="000000"/>
                </a:solidFill>
                <a:latin typeface="Franklin Gothic Book"/>
                <a:ea typeface="DejaVu Sans"/>
              </a:rPr>
              <a:t>direttiva europea che regolamenta il funzionamento delle discariche</a:t>
            </a:r>
            <a:r>
              <a:rPr lang="it-IT" sz="1400" b="0" strike="noStrike" spc="-1">
                <a:solidFill>
                  <a:srgbClr val="000000"/>
                </a:solidFill>
                <a:latin typeface="Franklin Gothic Book"/>
                <a:ea typeface="DejaVu Sans"/>
              </a:rPr>
              <a:t> (</a:t>
            </a:r>
            <a:r>
              <a:rPr lang="it-IT" sz="1400" b="0" i="1" strike="noStrike" spc="-1">
                <a:solidFill>
                  <a:srgbClr val="000000"/>
                </a:solidFill>
                <a:latin typeface="Franklin Gothic Book"/>
                <a:ea typeface="DejaVu Sans"/>
              </a:rPr>
              <a:t>Direttiva UE 2018/850 del 30 maggio 2018 che modifica la direttiva 1999/31/CE).</a:t>
            </a:r>
            <a:endParaRPr lang="it-IT" sz="1400" b="0" strike="noStrike" spc="-1">
              <a:latin typeface="Arial"/>
            </a:endParaRPr>
          </a:p>
        </p:txBody>
      </p:sp>
      <p:pic>
        <p:nvPicPr>
          <p:cNvPr id="611" name="Picture 2" descr="C:\Users\utente\Documents\SITO\DA INSERIRE\GEOGRAFIA\CLASSE 1°\1-L'EUROPA FISICA\5- I FIUMI\FALDE\INQUINAMENTO\DISCARICHE\LEGALI\La+discarica+La+discarica+controllata+è+un+grande+scavo+che+viene+isolato+sul+fondo+e+sui+lati+con+argilla+o+t.jpg"/>
          <p:cNvPicPr/>
          <p:nvPr/>
        </p:nvPicPr>
        <p:blipFill>
          <a:blip r:embed="rId2"/>
          <a:stretch/>
        </p:blipFill>
        <p:spPr>
          <a:xfrm>
            <a:off x="428760" y="2500200"/>
            <a:ext cx="8215200" cy="4155120"/>
          </a:xfrm>
          <a:prstGeom prst="rect">
            <a:avLst/>
          </a:prstGeom>
          <a:ln w="0">
            <a:solidFill>
              <a:srgbClr val="C00000"/>
            </a:solidFill>
          </a:ln>
        </p:spPr>
      </p:pic>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 name="Picture 2" descr="C:\Users\utente\Documents\SITO\DA INSERIRE\GEOGRAFIA\CLASSE 1°\1-L'EUROPA FISICA\5- I FIUMI\CARENZA\MAPPA_italia-01-859x1024.png"/>
          <p:cNvPicPr/>
          <p:nvPr/>
        </p:nvPicPr>
        <p:blipFill>
          <a:blip r:embed="rId2"/>
          <a:stretch/>
        </p:blipFill>
        <p:spPr>
          <a:xfrm>
            <a:off x="214200" y="214200"/>
            <a:ext cx="5249520" cy="6260400"/>
          </a:xfrm>
          <a:prstGeom prst="rect">
            <a:avLst/>
          </a:prstGeom>
          <a:ln w="0">
            <a:solidFill>
              <a:srgbClr val="C00000"/>
            </a:solidFill>
          </a:ln>
        </p:spPr>
      </p:pic>
      <p:sp>
        <p:nvSpPr>
          <p:cNvPr id="615" name="CustomShape 1"/>
          <p:cNvSpPr/>
          <p:nvPr/>
        </p:nvSpPr>
        <p:spPr>
          <a:xfrm>
            <a:off x="5715008" y="142852"/>
            <a:ext cx="3201840" cy="5738579"/>
          </a:xfrm>
          <a:prstGeom prst="rect">
            <a:avLst/>
          </a:prstGeom>
          <a:solidFill>
            <a:schemeClr val="accent5">
              <a:lumMod val="20000"/>
              <a:lumOff val="80000"/>
            </a:schemeClr>
          </a:solidFill>
          <a:ln w="12700">
            <a:solidFill>
              <a:srgbClr val="FF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Aft>
                <a:spcPts val="283"/>
              </a:spcAft>
            </a:pPr>
            <a:r>
              <a:rPr lang="it-IT" sz="2800" b="1" strike="noStrike" spc="-1" dirty="0">
                <a:solidFill>
                  <a:srgbClr val="0070C0"/>
                </a:solidFill>
                <a:latin typeface="Franklin Gothic Book"/>
                <a:ea typeface="DejaVu Sans"/>
              </a:rPr>
              <a:t>Rifiuti, Corte Giustizia UE condanna Italia per 44 discariche</a:t>
            </a:r>
            <a:endParaRPr lang="it-IT" sz="2800" b="0" strike="noStrike" spc="-1" dirty="0">
              <a:solidFill>
                <a:srgbClr val="0070C0"/>
              </a:solidFill>
              <a:latin typeface="Arial"/>
            </a:endParaRPr>
          </a:p>
          <a:p>
            <a:pPr>
              <a:lnSpc>
                <a:spcPct val="100000"/>
              </a:lnSpc>
              <a:spcAft>
                <a:spcPts val="283"/>
              </a:spcAft>
            </a:pPr>
            <a:r>
              <a:rPr lang="it-IT" sz="1200" b="1" strike="noStrike" spc="-1" dirty="0" err="1">
                <a:solidFill>
                  <a:srgbClr val="000000"/>
                </a:solidFill>
                <a:latin typeface="Franklin Gothic Book"/>
                <a:ea typeface="DejaVu Sans"/>
              </a:rPr>
              <a:t>Teleambiente</a:t>
            </a:r>
            <a:r>
              <a:rPr lang="it-IT" sz="1200" b="1" strike="noStrike" spc="-1" dirty="0">
                <a:solidFill>
                  <a:srgbClr val="000000"/>
                </a:solidFill>
                <a:latin typeface="Franklin Gothic Book"/>
                <a:ea typeface="DejaVu Sans"/>
              </a:rPr>
              <a:t>  </a:t>
            </a:r>
            <a:r>
              <a:rPr lang="it-IT" sz="1200" b="0" strike="noStrike" spc="-1" dirty="0">
                <a:solidFill>
                  <a:srgbClr val="000000"/>
                </a:solidFill>
                <a:latin typeface="Times New Roman"/>
                <a:ea typeface="DejaVu Sans"/>
              </a:rPr>
              <a:t>22/03/2019</a:t>
            </a:r>
            <a:endParaRPr lang="it-IT" sz="1200" b="0" strike="noStrike" spc="-1" dirty="0">
              <a:latin typeface="Arial"/>
            </a:endParaRPr>
          </a:p>
          <a:p>
            <a:pPr algn="just">
              <a:lnSpc>
                <a:spcPct val="100000"/>
              </a:lnSpc>
              <a:spcAft>
                <a:spcPts val="601"/>
              </a:spcAft>
            </a:pPr>
            <a:r>
              <a:rPr lang="it-IT" sz="1400" b="0" strike="noStrike" spc="-1" dirty="0">
                <a:solidFill>
                  <a:srgbClr val="000000"/>
                </a:solidFill>
                <a:latin typeface="Franklin Gothic Book"/>
                <a:ea typeface="DejaVu Sans"/>
              </a:rPr>
              <a:t>Nuova condanna per l’Italia da parte della Corte di Giustizia dell’ Unione Europea. Questa volta </a:t>
            </a:r>
            <a:r>
              <a:rPr lang="it-IT" sz="1400" b="1" strike="noStrike" spc="-1" dirty="0">
                <a:solidFill>
                  <a:srgbClr val="000000"/>
                </a:solidFill>
                <a:latin typeface="Franklin Gothic Book"/>
                <a:ea typeface="DejaVu Sans"/>
              </a:rPr>
              <a:t>l’Italia ha omesso di adeguare 44 discariche ai parametri dettati dalla direttiva Ue del 1999, in materia di discariche e rifiuti</a:t>
            </a:r>
            <a:r>
              <a:rPr lang="it-IT" sz="1400" b="0" strike="noStrike" spc="-1" dirty="0">
                <a:solidFill>
                  <a:srgbClr val="000000"/>
                </a:solidFill>
                <a:latin typeface="Franklin Gothic Book"/>
                <a:ea typeface="DejaVu Sans"/>
              </a:rPr>
              <a:t>. Le 44 discariche sono sparse sul territorio, interessando maggiormente l’area centro-meridionale, con un picco di 23 siti in Basilicata, seguita dai 10 siti dell’Abruzzo. Il termine ultimo per l’adeguamento, che in alcuni casi significava chiusura della discarica, era stato fissato dalla Commissione al 19 ottobre 2015. Ma per quella data, l’Italia non era ancora intervenuta su nessuna delle 44</a:t>
            </a:r>
            <a:r>
              <a:rPr lang="it-IT" sz="1400" b="0" strike="noStrike" spc="-1" dirty="0" smtClean="0">
                <a:solidFill>
                  <a:srgbClr val="000000"/>
                </a:solidFill>
                <a:latin typeface="Franklin Gothic Book"/>
                <a:ea typeface="DejaVu Sans"/>
              </a:rPr>
              <a:t>.</a:t>
            </a:r>
          </a:p>
        </p:txBody>
      </p:sp>
      <p:sp>
        <p:nvSpPr>
          <p:cNvPr id="4" name="CustomShape 2"/>
          <p:cNvSpPr/>
          <p:nvPr/>
        </p:nvSpPr>
        <p:spPr>
          <a:xfrm>
            <a:off x="5786446" y="6000768"/>
            <a:ext cx="3169156" cy="713160"/>
          </a:xfrm>
          <a:prstGeom prst="roundRect">
            <a:avLst>
              <a:gd name="adj" fmla="val 16667"/>
            </a:avLst>
          </a:prstGeom>
          <a:solidFill>
            <a:srgbClr val="FFE994"/>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r>
              <a:rPr lang="it-IT" sz="1500" b="0" strike="noStrike" spc="-1" dirty="0">
                <a:solidFill>
                  <a:srgbClr val="000000"/>
                </a:solidFill>
                <a:latin typeface="Times New Roman"/>
                <a:ea typeface="DejaVu Sans"/>
              </a:rPr>
              <a:t>Evidenzia le informazioni principali </a:t>
            </a:r>
            <a:r>
              <a:rPr lang="it-IT" sz="1500" b="0" strike="noStrike" spc="-1" dirty="0" smtClean="0">
                <a:solidFill>
                  <a:srgbClr val="000000"/>
                </a:solidFill>
                <a:latin typeface="Times New Roman"/>
                <a:ea typeface="DejaVu Sans"/>
              </a:rPr>
              <a:t>dell’articolo </a:t>
            </a:r>
            <a:r>
              <a:rPr lang="it-IT" sz="1500" b="0" strike="noStrike" spc="-1" dirty="0">
                <a:solidFill>
                  <a:srgbClr val="000000"/>
                </a:solidFill>
                <a:latin typeface="Times New Roman"/>
                <a:ea typeface="DejaVu Sans"/>
              </a:rPr>
              <a:t>e dagli un titolo.</a:t>
            </a:r>
            <a:endParaRPr lang="it-IT" sz="15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 name="Picture 2" descr="File:Aterro Sanitario.jpg"/>
          <p:cNvPicPr/>
          <p:nvPr/>
        </p:nvPicPr>
        <p:blipFill>
          <a:blip r:embed="rId2"/>
          <a:stretch/>
        </p:blipFill>
        <p:spPr>
          <a:xfrm>
            <a:off x="1800000" y="1800000"/>
            <a:ext cx="5763960" cy="4319280"/>
          </a:xfrm>
          <a:prstGeom prst="rect">
            <a:avLst/>
          </a:prstGeom>
          <a:ln w="0">
            <a:solidFill>
              <a:srgbClr val="C00000"/>
            </a:solidFill>
          </a:ln>
        </p:spPr>
      </p:pic>
      <p:sp>
        <p:nvSpPr>
          <p:cNvPr id="617" name="CustomShape 1"/>
          <p:cNvSpPr/>
          <p:nvPr/>
        </p:nvSpPr>
        <p:spPr>
          <a:xfrm>
            <a:off x="2214000" y="6207840"/>
            <a:ext cx="5130720" cy="272160"/>
          </a:xfrm>
          <a:prstGeom prst="rect">
            <a:avLst/>
          </a:prstGeom>
          <a:gradFill rotWithShape="0">
            <a:gsLst>
              <a:gs pos="0">
                <a:srgbClr val="BDF297"/>
              </a:gs>
              <a:gs pos="100000">
                <a:srgbClr val="D5F5C0"/>
              </a:gs>
            </a:gsLst>
            <a:lin ang="2700000"/>
          </a:gra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200" b="0" strike="noStrike" spc="-1">
                <a:solidFill>
                  <a:srgbClr val="000000"/>
                </a:solidFill>
                <a:latin typeface="Franklin Gothic Book"/>
                <a:ea typeface="DejaVu Sans"/>
              </a:rPr>
              <a:t>Una discarica di rifiuti abusiva, senza particolari protezioni e barriere.</a:t>
            </a:r>
            <a:endParaRPr lang="it-IT" sz="1200" b="0" strike="noStrike" spc="-1">
              <a:latin typeface="Arial"/>
            </a:endParaRPr>
          </a:p>
        </p:txBody>
      </p:sp>
      <p:sp>
        <p:nvSpPr>
          <p:cNvPr id="618" name="CustomShape 2"/>
          <p:cNvSpPr/>
          <p:nvPr/>
        </p:nvSpPr>
        <p:spPr>
          <a:xfrm>
            <a:off x="720000" y="284760"/>
            <a:ext cx="7916760" cy="1155240"/>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0" strike="noStrike" spc="-1">
                <a:solidFill>
                  <a:srgbClr val="000000"/>
                </a:solidFill>
                <a:latin typeface="Franklin Gothic Book"/>
                <a:ea typeface="DejaVu Sans"/>
              </a:rPr>
              <a:t>Le </a:t>
            </a:r>
            <a:r>
              <a:rPr lang="it-IT" sz="1400" b="1" strike="noStrike" spc="-1">
                <a:solidFill>
                  <a:srgbClr val="000000"/>
                </a:solidFill>
                <a:latin typeface="Franklin Gothic Book"/>
                <a:ea typeface="DejaVu Sans"/>
              </a:rPr>
              <a:t>discariche abusive </a:t>
            </a:r>
            <a:r>
              <a:rPr lang="it-IT" sz="1400" b="0" strike="noStrike" spc="-1">
                <a:solidFill>
                  <a:srgbClr val="000000"/>
                </a:solidFill>
                <a:latin typeface="Franklin Gothic Book"/>
                <a:ea typeface="DejaVu Sans"/>
              </a:rPr>
              <a:t>sono spesso associate alla criminalità organizzata. Trovata una buca qualsiasi (una vecchia cava, una vecchia cisterna sotterranea ecc.) viene riempita, senza alcun accorgimento, con rifiuti di ogni tipo: elettronici, radioattivi, amianto ecc. Nonostante siano illegali, purtroppo in Italia esistono molte discariche abusive che, con il loro carico di inquinanti, danneggiano gravemente ambiente e persone.</a:t>
            </a:r>
            <a:endParaRPr lang="it-IT" sz="14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7" name="Table 1"/>
          <p:cNvGraphicFramePr/>
          <p:nvPr/>
        </p:nvGraphicFramePr>
        <p:xfrm>
          <a:off x="428040" y="1174320"/>
          <a:ext cx="8099640" cy="3938640"/>
        </p:xfrm>
        <a:graphic>
          <a:graphicData uri="http://schemas.openxmlformats.org/drawingml/2006/table">
            <a:tbl>
              <a:tblPr/>
              <a:tblGrid>
                <a:gridCol w="4048560"/>
                <a:gridCol w="4051080"/>
              </a:tblGrid>
              <a:tr h="719640">
                <a:tc gridSpan="2">
                  <a:txBody>
                    <a:bodyPr/>
                    <a:lstStyle/>
                    <a:p>
                      <a:pPr algn="ctr">
                        <a:lnSpc>
                          <a:spcPct val="100000"/>
                        </a:lnSpc>
                      </a:pPr>
                      <a:r>
                        <a:rPr lang="it-IT" sz="2400" b="1" strike="noStrike" spc="-1" dirty="0">
                          <a:latin typeface="Arial"/>
                        </a:rPr>
                        <a:t>LE DIGHE</a:t>
                      </a:r>
                      <a:endParaRPr lang="it-IT" sz="2400" b="0" strike="noStrike" spc="-1" dirty="0">
                        <a:latin typeface="Arial"/>
                      </a:endParaRPr>
                    </a:p>
                  </a:txBody>
                  <a:tcPr marL="90000" marR="90000">
                    <a:lnL w="720">
                      <a:solidFill>
                        <a:srgbClr val="8D281E"/>
                      </a:solidFill>
                    </a:lnL>
                    <a:lnR w="720">
                      <a:solidFill>
                        <a:srgbClr val="8D281E"/>
                      </a:solidFill>
                    </a:lnR>
                    <a:lnT w="720">
                      <a:solidFill>
                        <a:srgbClr val="8D281E"/>
                      </a:solidFill>
                    </a:lnT>
                    <a:lnB w="720">
                      <a:solidFill>
                        <a:srgbClr val="8D281E"/>
                      </a:solidFill>
                    </a:lnB>
                    <a:solidFill>
                      <a:srgbClr val="B3CAC7"/>
                    </a:solidFill>
                  </a:tcPr>
                </a:tc>
                <a:tc hMerge="1">
                  <a:txBody>
                    <a:bodyPr/>
                    <a:lstStyle/>
                    <a:p>
                      <a:endParaRPr lang="it-IT"/>
                    </a:p>
                  </a:txBody>
                  <a:tcPr marL="90000" marR="90000">
                    <a:solidFill>
                      <a:srgbClr val="729FCF"/>
                    </a:solidFill>
                  </a:tcPr>
                </a:tc>
              </a:tr>
              <a:tr h="719640">
                <a:tc>
                  <a:txBody>
                    <a:bodyPr/>
                    <a:lstStyle/>
                    <a:p>
                      <a:pPr algn="ctr">
                        <a:lnSpc>
                          <a:spcPct val="100000"/>
                        </a:lnSpc>
                      </a:pPr>
                      <a:r>
                        <a:rPr lang="it-IT" sz="1800" b="1" strike="noStrike" spc="-1">
                          <a:latin typeface="Arial"/>
                        </a:rPr>
                        <a:t>A COSA SERVONO</a:t>
                      </a:r>
                      <a:endParaRPr lang="it-IT" sz="1800" b="0" strike="noStrike" spc="-1">
                        <a:latin typeface="Arial"/>
                      </a:endParaRPr>
                    </a:p>
                  </a:txBody>
                  <a:tcPr marL="90000" marR="90000">
                    <a:lnL w="720">
                      <a:solidFill>
                        <a:srgbClr val="8D281E"/>
                      </a:solidFill>
                    </a:lnL>
                    <a:lnR w="720">
                      <a:solidFill>
                        <a:srgbClr val="8D281E"/>
                      </a:solidFill>
                    </a:lnR>
                    <a:lnT w="720">
                      <a:solidFill>
                        <a:srgbClr val="8D281E"/>
                      </a:solidFill>
                    </a:lnT>
                    <a:lnB w="720">
                      <a:solidFill>
                        <a:srgbClr val="8D281E"/>
                      </a:solidFill>
                    </a:lnB>
                    <a:solidFill>
                      <a:srgbClr val="B3CAC7"/>
                    </a:solidFill>
                  </a:tcPr>
                </a:tc>
                <a:tc>
                  <a:txBody>
                    <a:bodyPr/>
                    <a:lstStyle/>
                    <a:p>
                      <a:pPr algn="ctr">
                        <a:lnSpc>
                          <a:spcPct val="100000"/>
                        </a:lnSpc>
                      </a:pPr>
                      <a:r>
                        <a:rPr lang="it-IT" sz="1800" b="1" strike="noStrike" spc="-1" dirty="0" smtClean="0">
                          <a:latin typeface="+mn-lt"/>
                        </a:rPr>
                        <a:t>QUALI DANNI AMBIENTALI PROVOCANO</a:t>
                      </a:r>
                      <a:endParaRPr lang="it-IT" sz="1800" b="0" strike="noStrike" spc="-1" dirty="0">
                        <a:latin typeface="+mn-lt"/>
                      </a:endParaRPr>
                    </a:p>
                  </a:txBody>
                  <a:tcPr marL="90000" marR="90000">
                    <a:lnL w="720">
                      <a:solidFill>
                        <a:srgbClr val="8D281E"/>
                      </a:solidFill>
                    </a:lnL>
                    <a:lnR w="720">
                      <a:solidFill>
                        <a:srgbClr val="8D281E"/>
                      </a:solidFill>
                    </a:lnR>
                    <a:lnT w="720">
                      <a:solidFill>
                        <a:srgbClr val="8D281E"/>
                      </a:solidFill>
                    </a:lnT>
                    <a:lnB w="720">
                      <a:solidFill>
                        <a:srgbClr val="8D281E"/>
                      </a:solidFill>
                    </a:lnB>
                    <a:solidFill>
                      <a:srgbClr val="B3CAC7"/>
                    </a:solidFill>
                  </a:tcPr>
                </a:tc>
              </a:tr>
              <a:tr h="731160">
                <a:tc>
                  <a:txBody>
                    <a:bodyPr/>
                    <a:lstStyle/>
                    <a:p>
                      <a:pPr algn="just">
                        <a:lnSpc>
                          <a:spcPct val="100000"/>
                        </a:lnSpc>
                      </a:pPr>
                      <a:r>
                        <a:rPr lang="it-IT" sz="1400" b="0" strike="noStrike" spc="-1">
                          <a:solidFill>
                            <a:srgbClr val="3465A4"/>
                          </a:solidFill>
                          <a:latin typeface="Times New Roman"/>
                        </a:rPr>
                        <a:t>Forniscono l’acqua necessaria alle attività agricole, industriali e domestiche</a:t>
                      </a:r>
                      <a:endParaRPr lang="it-IT" sz="1400" b="0" strike="noStrike" spc="-1">
                        <a:latin typeface="Arial"/>
                      </a:endParaRPr>
                    </a:p>
                  </a:txBody>
                  <a:tcPr marL="90000" marR="90000">
                    <a:lnL w="720">
                      <a:solidFill>
                        <a:srgbClr val="8D281E"/>
                      </a:solidFill>
                    </a:lnL>
                    <a:lnR w="720">
                      <a:solidFill>
                        <a:srgbClr val="8D281E"/>
                      </a:solidFill>
                    </a:lnR>
                    <a:lnT w="720">
                      <a:solidFill>
                        <a:srgbClr val="8D281E"/>
                      </a:solidFill>
                    </a:lnT>
                    <a:lnB w="720">
                      <a:solidFill>
                        <a:srgbClr val="8D281E"/>
                      </a:solidFill>
                    </a:lnB>
                    <a:solidFill>
                      <a:srgbClr val="B3CAC7"/>
                    </a:solidFill>
                  </a:tcPr>
                </a:tc>
                <a:tc>
                  <a:txBody>
                    <a:bodyPr/>
                    <a:lstStyle/>
                    <a:p>
                      <a:pPr algn="just">
                        <a:lnSpc>
                          <a:spcPct val="100000"/>
                        </a:lnSpc>
                      </a:pPr>
                      <a:r>
                        <a:rPr lang="it-IT" sz="1400" b="0" strike="noStrike" spc="-1">
                          <a:solidFill>
                            <a:srgbClr val="3465A4"/>
                          </a:solidFill>
                          <a:latin typeface="Times New Roman"/>
                        </a:rPr>
                        <a:t>Alterano la temperatura dei fiumi causando la diminuzione o la scomparsa delle specie ittiche presenti</a:t>
                      </a:r>
                      <a:endParaRPr lang="it-IT" sz="1400" b="0" strike="noStrike" spc="-1">
                        <a:latin typeface="Arial"/>
                      </a:endParaRPr>
                    </a:p>
                  </a:txBody>
                  <a:tcPr marL="90000" marR="90000">
                    <a:lnL w="720">
                      <a:solidFill>
                        <a:srgbClr val="8D281E"/>
                      </a:solidFill>
                    </a:lnL>
                    <a:lnR w="720">
                      <a:solidFill>
                        <a:srgbClr val="8D281E"/>
                      </a:solidFill>
                    </a:lnR>
                    <a:lnT w="720">
                      <a:solidFill>
                        <a:srgbClr val="8D281E"/>
                      </a:solidFill>
                    </a:lnT>
                    <a:lnB w="720">
                      <a:solidFill>
                        <a:srgbClr val="8D281E"/>
                      </a:solidFill>
                    </a:lnB>
                    <a:solidFill>
                      <a:srgbClr val="B3CAC7"/>
                    </a:solidFill>
                  </a:tcPr>
                </a:tc>
              </a:tr>
              <a:tr h="518040">
                <a:tc>
                  <a:txBody>
                    <a:bodyPr/>
                    <a:lstStyle/>
                    <a:p>
                      <a:pPr>
                        <a:lnSpc>
                          <a:spcPct val="100000"/>
                        </a:lnSpc>
                      </a:pPr>
                      <a:r>
                        <a:rPr lang="it-IT" sz="1400" b="0" strike="noStrike" spc="-1">
                          <a:latin typeface="Times New Roman"/>
                        </a:rPr>
                        <a:t>Servono al funzionamento delle centrali idroelettriche</a:t>
                      </a:r>
                      <a:endParaRPr lang="it-IT" sz="1400" b="0" strike="noStrike" spc="-1">
                        <a:latin typeface="Arial"/>
                      </a:endParaRPr>
                    </a:p>
                  </a:txBody>
                  <a:tcPr marL="90000" marR="90000">
                    <a:lnL w="720">
                      <a:solidFill>
                        <a:srgbClr val="8D281E"/>
                      </a:solidFill>
                    </a:lnL>
                    <a:lnR w="720">
                      <a:solidFill>
                        <a:srgbClr val="8D281E"/>
                      </a:solidFill>
                    </a:lnR>
                    <a:lnT w="720">
                      <a:solidFill>
                        <a:srgbClr val="8D281E"/>
                      </a:solidFill>
                    </a:lnT>
                    <a:lnB w="720">
                      <a:solidFill>
                        <a:srgbClr val="8D281E"/>
                      </a:solidFill>
                    </a:lnB>
                    <a:solidFill>
                      <a:srgbClr val="B3CAC7"/>
                    </a:solidFill>
                  </a:tcPr>
                </a:tc>
                <a:tc>
                  <a:txBody>
                    <a:bodyPr/>
                    <a:lstStyle/>
                    <a:p>
                      <a:pPr algn="just">
                        <a:lnSpc>
                          <a:spcPct val="100000"/>
                        </a:lnSpc>
                      </a:pPr>
                      <a:r>
                        <a:rPr lang="it-IT" sz="1400" b="0" strike="noStrike" spc="-1">
                          <a:solidFill>
                            <a:srgbClr val="3465A4"/>
                          </a:solidFill>
                          <a:latin typeface="Times New Roman"/>
                        </a:rPr>
                        <a:t>Impediscono ai pesci migratori di raggiungere le aree di riproduzione</a:t>
                      </a:r>
                      <a:endParaRPr lang="it-IT" sz="1400" b="0" strike="noStrike" spc="-1">
                        <a:latin typeface="Arial"/>
                      </a:endParaRPr>
                    </a:p>
                  </a:txBody>
                  <a:tcPr marL="90000" marR="90000">
                    <a:lnL w="720">
                      <a:solidFill>
                        <a:srgbClr val="8D281E"/>
                      </a:solidFill>
                    </a:lnL>
                    <a:lnR w="720">
                      <a:solidFill>
                        <a:srgbClr val="8D281E"/>
                      </a:solidFill>
                    </a:lnR>
                    <a:lnT w="720">
                      <a:solidFill>
                        <a:srgbClr val="8D281E"/>
                      </a:solidFill>
                    </a:lnT>
                    <a:lnB w="720">
                      <a:solidFill>
                        <a:srgbClr val="8D281E"/>
                      </a:solidFill>
                    </a:lnB>
                    <a:solidFill>
                      <a:srgbClr val="B3CAC7"/>
                    </a:solidFill>
                  </a:tcPr>
                </a:tc>
              </a:tr>
              <a:tr h="731160">
                <a:tc>
                  <a:txBody>
                    <a:bodyPr/>
                    <a:lstStyle/>
                    <a:p>
                      <a:pPr>
                        <a:lnSpc>
                          <a:spcPct val="100000"/>
                        </a:lnSpc>
                      </a:pPr>
                      <a:r>
                        <a:rPr lang="it-IT" sz="1400" b="0" strike="noStrike" spc="-1">
                          <a:solidFill>
                            <a:srgbClr val="3465A4"/>
                          </a:solidFill>
                          <a:latin typeface="Times New Roman"/>
                        </a:rPr>
                        <a:t>Regolano il flusso delle acque fluviali</a:t>
                      </a:r>
                      <a:endParaRPr lang="it-IT" sz="1400" b="0" strike="noStrike" spc="-1">
                        <a:latin typeface="Arial"/>
                      </a:endParaRPr>
                    </a:p>
                  </a:txBody>
                  <a:tcPr marL="90000" marR="90000">
                    <a:lnL w="720">
                      <a:solidFill>
                        <a:srgbClr val="8D281E"/>
                      </a:solidFill>
                    </a:lnL>
                    <a:lnR w="720">
                      <a:solidFill>
                        <a:srgbClr val="8D281E"/>
                      </a:solidFill>
                    </a:lnR>
                    <a:lnT w="720">
                      <a:solidFill>
                        <a:srgbClr val="8D281E"/>
                      </a:solidFill>
                    </a:lnT>
                    <a:lnB w="720">
                      <a:solidFill>
                        <a:srgbClr val="8D281E"/>
                      </a:solidFill>
                    </a:lnB>
                    <a:solidFill>
                      <a:srgbClr val="B3CAC7"/>
                    </a:solidFill>
                  </a:tcPr>
                </a:tc>
                <a:tc>
                  <a:txBody>
                    <a:bodyPr/>
                    <a:lstStyle/>
                    <a:p>
                      <a:pPr algn="just">
                        <a:lnSpc>
                          <a:spcPct val="100000"/>
                        </a:lnSpc>
                      </a:pPr>
                      <a:r>
                        <a:rPr lang="it-IT" sz="1400" b="0" strike="noStrike" spc="-1">
                          <a:latin typeface="Times New Roman"/>
                        </a:rPr>
                        <a:t>Le coste tendono ad assottigliarsi poiché diminuisce la portata dei fiumi e quindi la quantità di sedimenti che essi trasportano verso il mare</a:t>
                      </a:r>
                      <a:endParaRPr lang="it-IT" sz="1400" b="0" strike="noStrike" spc="-1">
                        <a:latin typeface="Arial"/>
                      </a:endParaRPr>
                    </a:p>
                  </a:txBody>
                  <a:tcPr marL="90000" marR="90000">
                    <a:lnL w="720">
                      <a:solidFill>
                        <a:srgbClr val="8D281E"/>
                      </a:solidFill>
                    </a:lnL>
                    <a:lnR w="720">
                      <a:solidFill>
                        <a:srgbClr val="8D281E"/>
                      </a:solidFill>
                    </a:lnR>
                    <a:lnT w="720">
                      <a:solidFill>
                        <a:srgbClr val="8D281E"/>
                      </a:solidFill>
                    </a:lnT>
                    <a:lnB w="720">
                      <a:solidFill>
                        <a:srgbClr val="8D281E"/>
                      </a:solidFill>
                    </a:lnB>
                    <a:solidFill>
                      <a:srgbClr val="B3CAC7"/>
                    </a:solidFill>
                  </a:tcPr>
                </a:tc>
              </a:tr>
              <a:tr h="518040">
                <a:tc>
                  <a:txBody>
                    <a:bodyPr/>
                    <a:lstStyle/>
                    <a:p>
                      <a:endParaRPr lang="it-IT"/>
                    </a:p>
                  </a:txBody>
                  <a:tcPr marL="90000" marR="90000">
                    <a:lnL w="720">
                      <a:solidFill>
                        <a:srgbClr val="8D281E"/>
                      </a:solidFill>
                    </a:lnL>
                    <a:lnR w="720">
                      <a:solidFill>
                        <a:srgbClr val="8D281E"/>
                      </a:solidFill>
                    </a:lnR>
                    <a:lnT w="720">
                      <a:solidFill>
                        <a:srgbClr val="8D281E"/>
                      </a:solidFill>
                    </a:lnT>
                    <a:lnB w="720">
                      <a:solidFill>
                        <a:srgbClr val="8D281E"/>
                      </a:solidFill>
                    </a:lnB>
                    <a:solidFill>
                      <a:srgbClr val="B3CAC7"/>
                    </a:solidFill>
                  </a:tcPr>
                </a:tc>
                <a:tc>
                  <a:txBody>
                    <a:bodyPr/>
                    <a:lstStyle/>
                    <a:p>
                      <a:pPr algn="just">
                        <a:lnSpc>
                          <a:spcPct val="100000"/>
                        </a:lnSpc>
                      </a:pPr>
                      <a:r>
                        <a:rPr lang="it-IT" sz="1400" b="0" strike="noStrike" spc="-1">
                          <a:solidFill>
                            <a:srgbClr val="3465A4"/>
                          </a:solidFill>
                          <a:latin typeface="Times New Roman"/>
                        </a:rPr>
                        <a:t>I laghi artificiali formati dalle dighe diventano sorgenti di metano, un potente gas a effetto serra</a:t>
                      </a:r>
                      <a:endParaRPr lang="it-IT" sz="1400" b="0" strike="noStrike" spc="-1">
                        <a:latin typeface="Arial"/>
                      </a:endParaRPr>
                    </a:p>
                  </a:txBody>
                  <a:tcPr marL="90000" marR="90000">
                    <a:lnL w="720">
                      <a:solidFill>
                        <a:srgbClr val="8D281E"/>
                      </a:solidFill>
                    </a:lnL>
                    <a:lnR w="720">
                      <a:solidFill>
                        <a:srgbClr val="8D281E"/>
                      </a:solidFill>
                    </a:lnR>
                    <a:lnT w="720">
                      <a:solidFill>
                        <a:srgbClr val="8D281E"/>
                      </a:solidFill>
                    </a:lnT>
                    <a:lnB w="720">
                      <a:solidFill>
                        <a:srgbClr val="8D281E"/>
                      </a:solidFill>
                    </a:lnB>
                    <a:solidFill>
                      <a:srgbClr val="B3CAC7"/>
                    </a:solidFill>
                  </a:tcPr>
                </a:tc>
              </a:tr>
            </a:tbl>
          </a:graphicData>
        </a:graphic>
      </p:graphicFrame>
      <p:sp>
        <p:nvSpPr>
          <p:cNvPr id="278" name="CustomShape 2"/>
          <p:cNvSpPr/>
          <p:nvPr/>
        </p:nvSpPr>
        <p:spPr>
          <a:xfrm>
            <a:off x="360000" y="180000"/>
            <a:ext cx="8093160" cy="713160"/>
          </a:xfrm>
          <a:prstGeom prst="roundRect">
            <a:avLst>
              <a:gd name="adj" fmla="val 16667"/>
            </a:avLst>
          </a:prstGeom>
          <a:solidFill>
            <a:srgbClr val="FFE994"/>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a:latin typeface="Arial"/>
            </a:endParaRPr>
          </a:p>
          <a:p>
            <a:pPr algn="just">
              <a:lnSpc>
                <a:spcPct val="100000"/>
              </a:lnSpc>
            </a:pPr>
            <a:endParaRPr lang="it-IT" sz="1800" b="0" strike="noStrike" spc="-1">
              <a:latin typeface="Arial"/>
            </a:endParaRPr>
          </a:p>
          <a:p>
            <a:pPr algn="just">
              <a:lnSpc>
                <a:spcPct val="100000"/>
              </a:lnSpc>
            </a:pPr>
            <a:r>
              <a:rPr lang="it-IT" sz="1500" b="0" strike="noStrike" spc="-1">
                <a:solidFill>
                  <a:srgbClr val="000000"/>
                </a:solidFill>
                <a:latin typeface="Times New Roman"/>
                <a:ea typeface="Times New Roman"/>
              </a:rPr>
              <a:t>A cosa servono le dighe? Quali danni provocano all’ambiente? Dopo aver evidenziato le informazioni principali, rispondi completando la tabella.</a:t>
            </a:r>
            <a:endParaRPr lang="it-IT" sz="1500" b="0" strike="noStrike" spc="-1">
              <a:latin typeface="Arial"/>
            </a:endParaRPr>
          </a:p>
          <a:p>
            <a:pPr algn="just">
              <a:lnSpc>
                <a:spcPct val="100000"/>
              </a:lnSpc>
              <a:tabLst>
                <a:tab pos="0" algn="l"/>
              </a:tabLst>
            </a:pPr>
            <a:endParaRPr lang="it-IT" sz="1500" b="0" strike="noStrike" spc="-1">
              <a:latin typeface="Arial"/>
            </a:endParaRPr>
          </a:p>
          <a:p>
            <a:pPr algn="just">
              <a:lnSpc>
                <a:spcPct val="100000"/>
              </a:lnSpc>
              <a:tabLst>
                <a:tab pos="0" algn="l"/>
              </a:tabLst>
            </a:pPr>
            <a:endParaRPr lang="it-IT" sz="1500" b="0" strike="noStrike" spc="-1">
              <a:latin typeface="Arial"/>
            </a:endParaRPr>
          </a:p>
          <a:p>
            <a:pPr algn="just">
              <a:lnSpc>
                <a:spcPct val="100000"/>
              </a:lnSpc>
              <a:tabLst>
                <a:tab pos="0" algn="l"/>
              </a:tabLst>
            </a:pPr>
            <a:endParaRPr lang="it-IT" sz="15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 name="CustomShape 1"/>
          <p:cNvSpPr/>
          <p:nvPr/>
        </p:nvSpPr>
        <p:spPr>
          <a:xfrm>
            <a:off x="155520" y="-4365720"/>
            <a:ext cx="14046120" cy="9083520"/>
          </a:xfrm>
          <a:prstGeom prst="rect">
            <a:avLst/>
          </a:prstGeom>
          <a:noFill/>
          <a:ln w="0">
            <a:noFill/>
          </a:ln>
        </p:spPr>
        <p:style>
          <a:lnRef idx="0">
            <a:scrgbClr r="0" g="0" b="0"/>
          </a:lnRef>
          <a:fillRef idx="0">
            <a:scrgbClr r="0" g="0" b="0"/>
          </a:fillRef>
          <a:effectRef idx="0">
            <a:scrgbClr r="0" g="0" b="0"/>
          </a:effectRef>
          <a:fontRef idx="minor"/>
        </p:style>
      </p:sp>
      <p:sp>
        <p:nvSpPr>
          <p:cNvPr id="620" name="CustomShape 2"/>
          <p:cNvSpPr/>
          <p:nvPr/>
        </p:nvSpPr>
        <p:spPr>
          <a:xfrm>
            <a:off x="1260000" y="900000"/>
            <a:ext cx="7224480" cy="713160"/>
          </a:xfrm>
          <a:prstGeom prst="roundRect">
            <a:avLst>
              <a:gd name="adj" fmla="val 16667"/>
            </a:avLst>
          </a:prstGeom>
          <a:solidFill>
            <a:srgbClr val="FFE994"/>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r>
              <a:rPr lang="it-IT" sz="1500" b="0" strike="noStrike" spc="-1">
                <a:solidFill>
                  <a:srgbClr val="000000"/>
                </a:solidFill>
                <a:latin typeface="Times New Roman"/>
                <a:ea typeface="DejaVu Sans"/>
              </a:rPr>
              <a:t>Evidenzia nei seguenti articoli le informazioni che servono per completare la tabella finale.</a:t>
            </a:r>
            <a:endParaRPr lang="it-IT" sz="15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 name="CustomShape 1"/>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sp>
        <p:nvSpPr>
          <p:cNvPr id="622" name="CustomShape 2"/>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sp>
        <p:nvSpPr>
          <p:cNvPr id="623" name="CustomShape 3"/>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pic>
        <p:nvPicPr>
          <p:cNvPr id="624" name="Picture 8" descr="La mappa delle 14 bombe ecologiche di Roma"/>
          <p:cNvPicPr/>
          <p:nvPr/>
        </p:nvPicPr>
        <p:blipFill>
          <a:blip r:embed="rId2"/>
          <a:stretch/>
        </p:blipFill>
        <p:spPr>
          <a:xfrm>
            <a:off x="285840" y="142920"/>
            <a:ext cx="4033440" cy="5580360"/>
          </a:xfrm>
          <a:prstGeom prst="rect">
            <a:avLst/>
          </a:prstGeom>
          <a:ln w="0">
            <a:solidFill>
              <a:srgbClr val="C00000"/>
            </a:solidFill>
          </a:ln>
        </p:spPr>
      </p:pic>
      <p:sp>
        <p:nvSpPr>
          <p:cNvPr id="625" name="CustomShape 4"/>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sp>
        <p:nvSpPr>
          <p:cNvPr id="626" name="CustomShape 5"/>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sp>
        <p:nvSpPr>
          <p:cNvPr id="627" name="CustomShape 6"/>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sp>
        <p:nvSpPr>
          <p:cNvPr id="628" name="CustomShape 7"/>
          <p:cNvSpPr/>
          <p:nvPr/>
        </p:nvSpPr>
        <p:spPr>
          <a:xfrm>
            <a:off x="360000" y="5845320"/>
            <a:ext cx="3779280" cy="454680"/>
          </a:xfrm>
          <a:prstGeom prst="rect">
            <a:avLst/>
          </a:prstGeom>
          <a:gradFill rotWithShape="0">
            <a:gsLst>
              <a:gs pos="0">
                <a:srgbClr val="BDF297"/>
              </a:gs>
              <a:gs pos="100000">
                <a:srgbClr val="D5F5C0"/>
              </a:gs>
            </a:gsLst>
            <a:lin ang="2700000"/>
          </a:gra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200" b="0" strike="noStrike" spc="-1">
                <a:solidFill>
                  <a:srgbClr val="000000"/>
                </a:solidFill>
                <a:latin typeface="Franklin Gothic Book"/>
                <a:ea typeface="DejaVu Sans"/>
              </a:rPr>
              <a:t>La mappa delle 14 discariche abusive di Roma (Il Messaggero, 27 aprile 2019)</a:t>
            </a:r>
            <a:endParaRPr lang="it-IT" sz="1200" b="0" strike="noStrike" spc="-1">
              <a:latin typeface="Arial"/>
            </a:endParaRPr>
          </a:p>
        </p:txBody>
      </p:sp>
      <p:sp>
        <p:nvSpPr>
          <p:cNvPr id="629" name="CustomShape 8"/>
          <p:cNvSpPr/>
          <p:nvPr/>
        </p:nvSpPr>
        <p:spPr>
          <a:xfrm>
            <a:off x="4860000" y="357120"/>
            <a:ext cx="4056840" cy="5460120"/>
          </a:xfrm>
          <a:prstGeom prst="rect">
            <a:avLst/>
          </a:prstGeom>
          <a:solidFill>
            <a:schemeClr val="accent5">
              <a:lumMod val="20000"/>
              <a:lumOff val="80000"/>
            </a:schemeClr>
          </a:solidFill>
          <a:ln w="12700">
            <a:solidFill>
              <a:srgbClr val="FF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Aft>
                <a:spcPts val="283"/>
              </a:spcAft>
            </a:pPr>
            <a:r>
              <a:rPr lang="it-IT" sz="2800" b="1" strike="noStrike" spc="-1">
                <a:solidFill>
                  <a:srgbClr val="000000"/>
                </a:solidFill>
                <a:latin typeface="Franklin Gothic Book"/>
                <a:ea typeface="DejaVu Sans"/>
              </a:rPr>
              <a:t>La mappa delle 14 bombe ecologiche di Roma</a:t>
            </a:r>
            <a:endParaRPr lang="it-IT" sz="2800" b="0" strike="noStrike" spc="-1">
              <a:latin typeface="Arial"/>
            </a:endParaRPr>
          </a:p>
          <a:p>
            <a:pPr>
              <a:lnSpc>
                <a:spcPct val="100000"/>
              </a:lnSpc>
              <a:spcAft>
                <a:spcPts val="283"/>
              </a:spcAft>
            </a:pPr>
            <a:r>
              <a:rPr lang="it-IT" sz="1200" b="1" strike="noStrike" spc="-1">
                <a:solidFill>
                  <a:srgbClr val="000000"/>
                </a:solidFill>
                <a:latin typeface="Franklin Gothic Book"/>
                <a:ea typeface="DejaVu Sans"/>
              </a:rPr>
              <a:t>neXt  </a:t>
            </a:r>
            <a:r>
              <a:rPr lang="it-IT" sz="1200" b="0" strike="noStrike" spc="-1">
                <a:solidFill>
                  <a:srgbClr val="000000"/>
                </a:solidFill>
                <a:latin typeface="Times New Roman"/>
                <a:ea typeface="DejaVu Sans"/>
              </a:rPr>
              <a:t>27/04/2019</a:t>
            </a:r>
            <a:endParaRPr lang="it-IT" sz="1200" b="0" strike="noStrike" spc="-1">
              <a:latin typeface="Arial"/>
            </a:endParaRPr>
          </a:p>
          <a:p>
            <a:pPr algn="just">
              <a:lnSpc>
                <a:spcPct val="100000"/>
              </a:lnSpc>
            </a:pPr>
            <a:r>
              <a:rPr lang="it-IT" sz="1400" b="0" strike="noStrike" spc="-1">
                <a:solidFill>
                  <a:srgbClr val="000000"/>
                </a:solidFill>
                <a:latin typeface="Franklin Gothic Book"/>
                <a:ea typeface="DejaVu Sans"/>
              </a:rPr>
              <a:t>Il Comune di Roma ha chiesto ad AMA in un documento di intervenire su </a:t>
            </a:r>
            <a:r>
              <a:rPr lang="it-IT" sz="1400" b="1" strike="noStrike" spc="-1">
                <a:solidFill>
                  <a:srgbClr val="000000"/>
                </a:solidFill>
                <a:latin typeface="Franklin Gothic Book"/>
                <a:ea typeface="DejaVu Sans"/>
              </a:rPr>
              <a:t>14 discariche abusive trasformatesi nel tempo in bombe ecologiche</a:t>
            </a:r>
            <a:r>
              <a:rPr lang="it-IT" sz="1400" b="0" strike="noStrike" spc="-1">
                <a:solidFill>
                  <a:srgbClr val="000000"/>
                </a:solidFill>
                <a:latin typeface="Franklin Gothic Book"/>
                <a:ea typeface="DejaVu Sans"/>
              </a:rPr>
              <a:t>: non le uniche, visto che si stima che nella Capitale ce ne siano altre 300.</a:t>
            </a:r>
            <a:endParaRPr lang="it-IT" sz="1400" b="0" strike="noStrike" spc="-1">
              <a:latin typeface="Arial"/>
            </a:endParaRPr>
          </a:p>
          <a:p>
            <a:pPr algn="just">
              <a:lnSpc>
                <a:spcPct val="100000"/>
              </a:lnSpc>
              <a:spcAft>
                <a:spcPts val="601"/>
              </a:spcAft>
            </a:pPr>
            <a:r>
              <a:rPr lang="it-IT" sz="1400" b="0" strike="noStrike" spc="-1">
                <a:solidFill>
                  <a:srgbClr val="000000"/>
                </a:solidFill>
                <a:latin typeface="Franklin Gothic Book"/>
                <a:ea typeface="DejaVu Sans"/>
              </a:rPr>
              <a:t>Il Messaggero spiega oggi che non mancano altre situazioni critiche: nel XV non è mai stata bonificata la discarica abusiva cresciuta a Tor di Quinto, dopo lo sgombero del campo rom, mentre sulla Cassia Veientana si sono formate mini discariche abusive, create da chi getta sacchetti di rifiuti dall’auto perché non vuole fare la differenziata. Immagini analoghe nelXIII, sotto i cavalcavia dell’Aurelia. Nell’VIII problemi di cumuli di rifiuti abbandonati che formano di fatto delle discariche vengono segnalate ai margini del Parco dell’Appia antica.</a:t>
            </a:r>
            <a:endParaRPr lang="it-IT" sz="14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 name="CustomShape 1"/>
          <p:cNvSpPr/>
          <p:nvPr/>
        </p:nvSpPr>
        <p:spPr>
          <a:xfrm>
            <a:off x="357120" y="214200"/>
            <a:ext cx="8416800" cy="3115800"/>
          </a:xfrm>
          <a:prstGeom prst="rect">
            <a:avLst/>
          </a:prstGeom>
          <a:solidFill>
            <a:schemeClr val="accent5">
              <a:lumMod val="20000"/>
              <a:lumOff val="80000"/>
            </a:schemeClr>
          </a:solidFill>
          <a:ln w="12700">
            <a:solidFill>
              <a:srgbClr val="FF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Aft>
                <a:spcPts val="283"/>
              </a:spcAft>
            </a:pPr>
            <a:r>
              <a:rPr lang="it-IT" sz="2800" b="1" strike="noStrike" spc="-1">
                <a:solidFill>
                  <a:srgbClr val="000000"/>
                </a:solidFill>
                <a:latin typeface="Franklin Gothic Book"/>
                <a:ea typeface="DejaVu Sans"/>
              </a:rPr>
              <a:t>Torino, scoperta gigantesca discarica abusiva: al suo interno 220 automobili abbandonate</a:t>
            </a:r>
            <a:endParaRPr lang="it-IT" sz="2800" b="0" strike="noStrike" spc="-1">
              <a:latin typeface="Arial"/>
            </a:endParaRPr>
          </a:p>
          <a:p>
            <a:pPr>
              <a:lnSpc>
                <a:spcPct val="100000"/>
              </a:lnSpc>
              <a:spcAft>
                <a:spcPts val="283"/>
              </a:spcAft>
            </a:pPr>
            <a:r>
              <a:rPr lang="it-IT" sz="1200" b="1" strike="noStrike" spc="-1">
                <a:solidFill>
                  <a:srgbClr val="000000"/>
                </a:solidFill>
                <a:latin typeface="Franklin Gothic Book"/>
                <a:ea typeface="DejaVu Sans"/>
              </a:rPr>
              <a:t>TorinoToday</a:t>
            </a:r>
            <a:endParaRPr lang="it-IT" sz="1200" b="0" strike="noStrike" spc="-1">
              <a:latin typeface="Arial"/>
            </a:endParaRPr>
          </a:p>
          <a:p>
            <a:pPr algn="just">
              <a:lnSpc>
                <a:spcPct val="100000"/>
              </a:lnSpc>
            </a:pPr>
            <a:r>
              <a:rPr lang="it-IT" sz="1400" b="0" strike="noStrike" spc="-1">
                <a:solidFill>
                  <a:srgbClr val="000000"/>
                </a:solidFill>
                <a:latin typeface="Franklin Gothic Book"/>
                <a:ea typeface="DejaVu Sans"/>
              </a:rPr>
              <a:t>Scoperta a Torino </a:t>
            </a:r>
            <a:r>
              <a:rPr lang="it-IT" sz="1400" b="1" strike="noStrike" spc="-1">
                <a:solidFill>
                  <a:srgbClr val="000000"/>
                </a:solidFill>
                <a:latin typeface="Franklin Gothic Book"/>
                <a:ea typeface="DejaVu Sans"/>
              </a:rPr>
              <a:t>una gigantesca discarica abusiva</a:t>
            </a:r>
            <a:r>
              <a:rPr lang="it-IT" sz="1400" b="0" strike="noStrike" spc="-1">
                <a:solidFill>
                  <a:srgbClr val="000000"/>
                </a:solidFill>
                <a:latin typeface="Franklin Gothic Book"/>
                <a:ea typeface="DejaVu Sans"/>
              </a:rPr>
              <a:t> estesa per oltre 7.000 metri quadrati. Al suo interno </a:t>
            </a:r>
            <a:r>
              <a:rPr lang="it-IT" sz="1400" b="1" strike="noStrike" spc="-1">
                <a:solidFill>
                  <a:srgbClr val="000000"/>
                </a:solidFill>
                <a:latin typeface="Franklin Gothic Book"/>
                <a:ea typeface="DejaVu Sans"/>
              </a:rPr>
              <a:t>un vero e proprio cimitero delle automobili</a:t>
            </a:r>
            <a:r>
              <a:rPr lang="it-IT" sz="1400" b="0" strike="noStrike" spc="-1">
                <a:solidFill>
                  <a:srgbClr val="000000"/>
                </a:solidFill>
                <a:latin typeface="Franklin Gothic Book"/>
                <a:ea typeface="DejaVu Sans"/>
              </a:rPr>
              <a:t>, ne sono state sequestrate ben 220, oltre a 35.000 litri di oli esausti e idrocarburi, e oltre 400 tonnellate di rifiuti di origine automotive.</a:t>
            </a:r>
            <a:endParaRPr lang="it-IT" sz="1400" b="0" strike="noStrike" spc="-1">
              <a:latin typeface="Arial"/>
            </a:endParaRPr>
          </a:p>
          <a:p>
            <a:pPr algn="just">
              <a:lnSpc>
                <a:spcPct val="100000"/>
              </a:lnSpc>
            </a:pPr>
            <a:r>
              <a:rPr lang="it-IT" sz="1400" b="1" strike="noStrike" spc="-1">
                <a:solidFill>
                  <a:srgbClr val="000000"/>
                </a:solidFill>
                <a:latin typeface="Franklin Gothic Book"/>
                <a:ea typeface="DejaVu Sans"/>
              </a:rPr>
              <a:t>Due le imprese coinvolte </a:t>
            </a:r>
            <a:r>
              <a:rPr lang="it-IT" sz="1400" b="0" strike="noStrike" spc="-1">
                <a:solidFill>
                  <a:srgbClr val="000000"/>
                </a:solidFill>
                <a:latin typeface="Franklin Gothic Book"/>
                <a:ea typeface="DejaVu Sans"/>
              </a:rPr>
              <a:t>nella gestione della discarica a cielo aperto</a:t>
            </a:r>
            <a:r>
              <a:rPr lang="it-IT" sz="1400" b="1" strike="noStrike" spc="-1">
                <a:solidFill>
                  <a:srgbClr val="000000"/>
                </a:solidFill>
                <a:latin typeface="Franklin Gothic Book"/>
                <a:ea typeface="DejaVu Sans"/>
              </a:rPr>
              <a:t> entrambe attive nel settore dell’autodemolizione</a:t>
            </a:r>
            <a:r>
              <a:rPr lang="it-IT" sz="1400" b="0" strike="noStrike" spc="-1">
                <a:solidFill>
                  <a:srgbClr val="000000"/>
                </a:solidFill>
                <a:latin typeface="Franklin Gothic Book"/>
                <a:ea typeface="DejaVu Sans"/>
              </a:rPr>
              <a:t>. I militari hanno proceduto al sequestro dell’intera area e alla denuncia all’autorità giudiziaria di 6 persone le quali dovranno rispondere del reato di gestione di discarica non autorizzata.</a:t>
            </a:r>
            <a:endParaRPr lang="it-IT" sz="14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 name="CustomShape 1"/>
          <p:cNvSpPr/>
          <p:nvPr/>
        </p:nvSpPr>
        <p:spPr>
          <a:xfrm>
            <a:off x="357120" y="720000"/>
            <a:ext cx="8416800" cy="4181400"/>
          </a:xfrm>
          <a:prstGeom prst="rect">
            <a:avLst/>
          </a:prstGeom>
          <a:solidFill>
            <a:schemeClr val="accent5">
              <a:lumMod val="20000"/>
              <a:lumOff val="80000"/>
            </a:schemeClr>
          </a:solidFill>
          <a:ln w="12700">
            <a:solidFill>
              <a:srgbClr val="FF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Aft>
                <a:spcPts val="283"/>
              </a:spcAft>
            </a:pPr>
            <a:r>
              <a:rPr lang="it-IT" sz="2800" b="1" strike="noStrike" spc="-1">
                <a:solidFill>
                  <a:srgbClr val="000000"/>
                </a:solidFill>
                <a:latin typeface="Franklin Gothic Book"/>
                <a:ea typeface="DejaVu Sans"/>
              </a:rPr>
              <a:t>Milano, il maxi "sistema" delle discariche abusive: 800mila tonnellate di rifiuti illeciti tra il 2016 e il 2020</a:t>
            </a:r>
            <a:endParaRPr lang="it-IT" sz="2800" b="0" strike="noStrike" spc="-1">
              <a:latin typeface="Arial"/>
            </a:endParaRPr>
          </a:p>
          <a:p>
            <a:pPr>
              <a:lnSpc>
                <a:spcPct val="100000"/>
              </a:lnSpc>
              <a:spcAft>
                <a:spcPts val="283"/>
              </a:spcAft>
            </a:pPr>
            <a:r>
              <a:rPr lang="it-IT" sz="1200" b="1" strike="noStrike" spc="-1">
                <a:solidFill>
                  <a:srgbClr val="000000"/>
                </a:solidFill>
                <a:latin typeface="Franklin Gothic Book"/>
                <a:ea typeface="DejaVu Sans"/>
              </a:rPr>
              <a:t>MilanoToday   </a:t>
            </a:r>
            <a:r>
              <a:rPr lang="it-IT" sz="1200" b="0" strike="noStrike" spc="-1">
                <a:solidFill>
                  <a:srgbClr val="000000"/>
                </a:solidFill>
                <a:latin typeface="Franklin Gothic Book"/>
                <a:ea typeface="DejaVu Sans"/>
              </a:rPr>
              <a:t>07/07/2021</a:t>
            </a:r>
            <a:endParaRPr lang="it-IT" sz="1200" b="0" strike="noStrike" spc="-1">
              <a:latin typeface="Arial"/>
            </a:endParaRPr>
          </a:p>
          <a:p>
            <a:pPr algn="just">
              <a:lnSpc>
                <a:spcPct val="100000"/>
              </a:lnSpc>
            </a:pPr>
            <a:r>
              <a:rPr lang="it-IT" sz="1400" b="0" strike="noStrike" spc="-1">
                <a:solidFill>
                  <a:srgbClr val="000000"/>
                </a:solidFill>
                <a:latin typeface="Franklin Gothic Book"/>
                <a:ea typeface="DejaVu Sans"/>
              </a:rPr>
              <a:t>Un sistema di smaltimento illecito dei rifiuti fatto di discariche abusive e documenti falsificati. È quanto scoperto dalla Guardia di Finanza di Milano in seguito all’indagine denominata "Ghost waste”, l’operazione condotta dalla Compagnia di Gorgonzola che ha portato all’arresto di cinque persone per reati ambientali.</a:t>
            </a:r>
            <a:endParaRPr lang="it-IT" sz="1400" b="0" strike="noStrike" spc="-1">
              <a:latin typeface="Arial"/>
            </a:endParaRPr>
          </a:p>
          <a:p>
            <a:pPr algn="just">
              <a:lnSpc>
                <a:spcPct val="100000"/>
              </a:lnSpc>
            </a:pPr>
            <a:r>
              <a:rPr lang="it-IT" sz="1400" b="1" strike="noStrike" spc="-1">
                <a:solidFill>
                  <a:srgbClr val="000000"/>
                </a:solidFill>
                <a:latin typeface="Franklin Gothic Book"/>
                <a:ea typeface="DejaVu Sans"/>
              </a:rPr>
              <a:t>Alla base dello smaltimento illecito una ricicleria di Liscate</a:t>
            </a:r>
            <a:r>
              <a:rPr lang="it-IT" sz="1400" b="0" strike="noStrike" spc="-1">
                <a:solidFill>
                  <a:srgbClr val="000000"/>
                </a:solidFill>
                <a:latin typeface="Franklin Gothic Book"/>
                <a:ea typeface="DejaVu Sans"/>
              </a:rPr>
              <a:t>, che raccoglieva rifiuti da trasportatori non autorizzati compilando falsi formulari sulla natura del materiale scaricato in discarica. Il gruppo smaltiva poi i rifiuti attraverso numerose discariche abusive, tra cui quelle sequestrate nel 2018 e nel 2019 a Cassano d’Adda e Pioltello.</a:t>
            </a:r>
            <a:endParaRPr lang="it-IT" sz="1400" b="0" strike="noStrike" spc="-1">
              <a:latin typeface="Arial"/>
            </a:endParaRPr>
          </a:p>
          <a:p>
            <a:pPr algn="just">
              <a:lnSpc>
                <a:spcPct val="100000"/>
              </a:lnSpc>
            </a:pPr>
            <a:r>
              <a:rPr lang="it-IT" sz="1400" b="0" strike="noStrike" spc="-1">
                <a:solidFill>
                  <a:srgbClr val="000000"/>
                </a:solidFill>
                <a:latin typeface="Franklin Gothic Book"/>
                <a:ea typeface="DejaVu Sans"/>
              </a:rPr>
              <a:t>Secondo le Fiamme Gialle tra il 2016 e il 2020 </a:t>
            </a:r>
            <a:r>
              <a:rPr lang="it-IT" sz="1400" b="1" strike="noStrike" spc="-1">
                <a:solidFill>
                  <a:srgbClr val="000000"/>
                </a:solidFill>
                <a:latin typeface="Franklin Gothic Book"/>
                <a:ea typeface="DejaVu Sans"/>
              </a:rPr>
              <a:t>il sistema avrebbe smaltito abusivamente oltre 800mila tonnellate di rifiuti di ogni tipo allo scopo di lucrare sui costi dello smaltimento con documenti falsi che accertavano l’avvenuto riciclo secondo le normali procedure di legge.</a:t>
            </a:r>
            <a:endParaRPr lang="it-IT" sz="14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 name="CustomShape 1"/>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sp>
        <p:nvSpPr>
          <p:cNvPr id="633" name="CustomShape 2"/>
          <p:cNvSpPr/>
          <p:nvPr/>
        </p:nvSpPr>
        <p:spPr>
          <a:xfrm>
            <a:off x="500040" y="142920"/>
            <a:ext cx="8416800" cy="3967920"/>
          </a:xfrm>
          <a:prstGeom prst="rect">
            <a:avLst/>
          </a:prstGeom>
          <a:solidFill>
            <a:schemeClr val="accent5">
              <a:lumMod val="20000"/>
              <a:lumOff val="80000"/>
            </a:schemeClr>
          </a:solidFill>
          <a:ln w="12700">
            <a:solidFill>
              <a:srgbClr val="FF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Aft>
                <a:spcPts val="283"/>
              </a:spcAft>
            </a:pPr>
            <a:r>
              <a:rPr lang="it-IT" sz="2800" b="1" strike="noStrike" spc="-1">
                <a:solidFill>
                  <a:srgbClr val="000000"/>
                </a:solidFill>
                <a:latin typeface="Franklin Gothic Book"/>
                <a:ea typeface="DejaVu Sans"/>
              </a:rPr>
              <a:t>Discarica abusiva "diffusa" nel Foggiano, grandi affari per la criminalità</a:t>
            </a:r>
            <a:endParaRPr lang="it-IT" sz="2800" b="0" strike="noStrike" spc="-1">
              <a:latin typeface="Arial"/>
            </a:endParaRPr>
          </a:p>
          <a:p>
            <a:pPr>
              <a:lnSpc>
                <a:spcPct val="100000"/>
              </a:lnSpc>
              <a:spcAft>
                <a:spcPts val="283"/>
              </a:spcAft>
            </a:pPr>
            <a:r>
              <a:rPr lang="it-IT" sz="1200" b="1" strike="noStrike" spc="-1">
                <a:solidFill>
                  <a:srgbClr val="000000"/>
                </a:solidFill>
                <a:latin typeface="Franklin Gothic Book"/>
                <a:ea typeface="DejaVu Sans"/>
              </a:rPr>
              <a:t>Avvenire  </a:t>
            </a:r>
            <a:r>
              <a:rPr lang="it-IT" sz="1200" b="0" strike="noStrike" spc="-1">
                <a:solidFill>
                  <a:srgbClr val="000000"/>
                </a:solidFill>
                <a:latin typeface="Franklin Gothic Book"/>
                <a:ea typeface="DejaVu Sans"/>
              </a:rPr>
              <a:t>04/03/2020</a:t>
            </a:r>
            <a:endParaRPr lang="it-IT" sz="1200" b="0" strike="noStrike" spc="-1">
              <a:latin typeface="Arial"/>
            </a:endParaRPr>
          </a:p>
          <a:p>
            <a:pPr algn="just">
              <a:lnSpc>
                <a:spcPct val="100000"/>
              </a:lnSpc>
            </a:pPr>
            <a:r>
              <a:rPr lang="it-IT" sz="1400" b="0" strike="noStrike" spc="-1">
                <a:solidFill>
                  <a:srgbClr val="000000"/>
                </a:solidFill>
                <a:latin typeface="Franklin Gothic Book"/>
                <a:ea typeface="DejaVu Sans"/>
              </a:rPr>
              <a:t>Sono 16 le persone destinatarie di misure cautelari, 7 agli arresti domiciliari e 9 con obbligo di dimora, e beni sequestrati per 26 milioni di euro riconducibili alla</a:t>
            </a:r>
            <a:r>
              <a:rPr lang="it-IT" sz="1400" b="1" strike="noStrike" spc="-1">
                <a:solidFill>
                  <a:srgbClr val="000000"/>
                </a:solidFill>
                <a:latin typeface="Franklin Gothic Book"/>
                <a:ea typeface="DejaVu Sans"/>
              </a:rPr>
              <a:t> famiglia Montagano, monopolista nel Foggiano per la gestione della frazione organica dei rifiuti. </a:t>
            </a:r>
            <a:r>
              <a:rPr lang="it-IT" sz="1400" b="0" strike="noStrike" spc="-1">
                <a:solidFill>
                  <a:srgbClr val="000000"/>
                </a:solidFill>
                <a:latin typeface="Franklin Gothic Book"/>
                <a:ea typeface="DejaVu Sans"/>
              </a:rPr>
              <a:t>Imprenditori, dunque, ma, spiega la Procura, "queste aziende che non rispettavano le regole, avevano quasi il monopolio del territorio a scapito di quelle oneste".</a:t>
            </a:r>
            <a:endParaRPr lang="it-IT" sz="1400" b="0" strike="noStrike" spc="-1">
              <a:latin typeface="Arial"/>
            </a:endParaRPr>
          </a:p>
          <a:p>
            <a:pPr algn="just">
              <a:lnSpc>
                <a:spcPct val="100000"/>
              </a:lnSpc>
            </a:pPr>
            <a:r>
              <a:rPr lang="it-IT" sz="1400" b="0" strike="noStrike" spc="-1">
                <a:solidFill>
                  <a:srgbClr val="000000"/>
                </a:solidFill>
                <a:latin typeface="Franklin Gothic Book"/>
                <a:ea typeface="DejaVu Sans"/>
              </a:rPr>
              <a:t>Con un milionario profitto illecito che derivava dai compensi percepiti per la ricezione di rifiuti destinati al trattamento, nonché dal risparmio di spesa derivante dalla mancata attivazione delle corrette procedure di gestione dei rifiuti prescritte dalla legge.</a:t>
            </a:r>
            <a:endParaRPr lang="it-IT" sz="1400" b="0" strike="noStrike" spc="-1">
              <a:latin typeface="Arial"/>
            </a:endParaRPr>
          </a:p>
          <a:p>
            <a:pPr algn="just">
              <a:lnSpc>
                <a:spcPct val="100000"/>
              </a:lnSpc>
            </a:pPr>
            <a:r>
              <a:rPr lang="it-IT" sz="1400" b="0" strike="noStrike" spc="-1">
                <a:solidFill>
                  <a:srgbClr val="000000"/>
                </a:solidFill>
                <a:latin typeface="Franklin Gothic Book"/>
                <a:ea typeface="DejaVu Sans"/>
              </a:rPr>
              <a:t>Come funzionava il sistema illegale di smaltimento? </a:t>
            </a:r>
            <a:r>
              <a:rPr lang="it-IT" sz="1400" b="1" strike="noStrike" spc="-1">
                <a:solidFill>
                  <a:srgbClr val="000000"/>
                </a:solidFill>
                <a:latin typeface="Franklin Gothic Book"/>
                <a:ea typeface="DejaVu Sans"/>
              </a:rPr>
              <a:t>I rifiuti, qualificati come compost, cioè fertilizzante organico stabilizzato biologicamente, in realtà non sarebbero stati trattati secondo le norme ma smaltiti illecitamente in terreni agricoli del territorio</a:t>
            </a:r>
            <a:r>
              <a:rPr lang="it-IT" sz="1400" b="0" strike="noStrike" spc="-1">
                <a:solidFill>
                  <a:srgbClr val="000000"/>
                </a:solidFill>
                <a:latin typeface="Franklin Gothic Book"/>
                <a:ea typeface="DejaVu Sans"/>
              </a:rPr>
              <a:t>. Senza neanche alcuna preventiva selezione, come dimostra il ritrovamento di sacchetti di plastica non biodegradabile e altri corpi estranei.</a:t>
            </a:r>
            <a:endParaRPr lang="it-IT" sz="14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 name="CustomShape 1"/>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sp>
        <p:nvSpPr>
          <p:cNvPr id="635" name="CustomShape 2"/>
          <p:cNvSpPr/>
          <p:nvPr/>
        </p:nvSpPr>
        <p:spPr>
          <a:xfrm>
            <a:off x="500040" y="142920"/>
            <a:ext cx="8416800" cy="3545640"/>
          </a:xfrm>
          <a:prstGeom prst="rect">
            <a:avLst/>
          </a:prstGeom>
          <a:solidFill>
            <a:schemeClr val="accent5">
              <a:lumMod val="20000"/>
              <a:lumOff val="80000"/>
            </a:schemeClr>
          </a:solidFill>
          <a:ln w="12700">
            <a:solidFill>
              <a:srgbClr val="FF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2800" b="1" strike="noStrike" spc="-1">
                <a:solidFill>
                  <a:srgbClr val="000000"/>
                </a:solidFill>
                <a:latin typeface="Franklin Gothic Book"/>
                <a:ea typeface="DejaVu Sans"/>
              </a:rPr>
              <a:t>Destinazione Terra dei Fuochi</a:t>
            </a:r>
            <a:endParaRPr lang="it-IT" sz="2800" b="0" strike="noStrike" spc="-1">
              <a:latin typeface="Arial"/>
            </a:endParaRPr>
          </a:p>
          <a:p>
            <a:pPr>
              <a:lnSpc>
                <a:spcPct val="100000"/>
              </a:lnSpc>
              <a:spcAft>
                <a:spcPts val="601"/>
              </a:spcAft>
            </a:pPr>
            <a:r>
              <a:rPr lang="it-IT" sz="1200" b="1" strike="noStrike" spc="-1">
                <a:solidFill>
                  <a:srgbClr val="000000"/>
                </a:solidFill>
                <a:latin typeface="Franklin Gothic Book"/>
                <a:ea typeface="DejaVu Sans"/>
              </a:rPr>
              <a:t>OggiScienza  </a:t>
            </a:r>
            <a:r>
              <a:rPr lang="it-IT" sz="1200" b="0" strike="noStrike" spc="-1">
                <a:solidFill>
                  <a:srgbClr val="000000"/>
                </a:solidFill>
                <a:latin typeface="Franklin Gothic Book"/>
                <a:ea typeface="DejaVu Sans"/>
              </a:rPr>
              <a:t>02/12/2013</a:t>
            </a:r>
            <a:endParaRPr lang="it-IT" sz="1200" b="0" strike="noStrike" spc="-1">
              <a:latin typeface="Arial"/>
            </a:endParaRPr>
          </a:p>
          <a:p>
            <a:pPr algn="just">
              <a:lnSpc>
                <a:spcPct val="100000"/>
              </a:lnSpc>
            </a:pPr>
            <a:r>
              <a:rPr lang="it-IT" sz="1400" b="1" strike="noStrike" spc="-1">
                <a:solidFill>
                  <a:srgbClr val="000000"/>
                </a:solidFill>
                <a:latin typeface="Franklin Gothic Book"/>
                <a:ea typeface="DejaVu Sans"/>
              </a:rPr>
              <a:t>Dal 1991 a oggi, più di 10 milioni di tonnellate di rifiuti di ogni specie sono stati smaltiti illegalmente nella Terra dei fuochi</a:t>
            </a:r>
            <a:r>
              <a:rPr lang="it-IT" sz="1400" b="0" strike="noStrike" spc="-1">
                <a:solidFill>
                  <a:srgbClr val="000000"/>
                </a:solidFill>
                <a:latin typeface="Franklin Gothic Book"/>
                <a:ea typeface="DejaVu Sans"/>
              </a:rPr>
              <a:t>, l’area della Campania compresa tra Napoli e Caserta. A dirlo è Legambiente che ha raccolto i dati di tutte le inchieste sul traffico illecito di rifiuti in Campania. Dai nomi in codice più fantasiosi (Black Hole, Casper, Rompiballe), le 82 inchieste si sono concluse con 915 ordinanze di custodia cautelare e 1.806 denunce. Hanno visto il</a:t>
            </a:r>
            <a:r>
              <a:rPr lang="it-IT" sz="1400" b="1" strike="noStrike" spc="-1">
                <a:solidFill>
                  <a:srgbClr val="000000"/>
                </a:solidFill>
                <a:latin typeface="Franklin Gothic Book"/>
                <a:ea typeface="DejaVu Sans"/>
              </a:rPr>
              <a:t> coinvolgimento di 443 aziende, soprattutto del centro-nord Italia, che hanno considerato la Campania come “la pattumiera d’Italia”, in cui sversare di tutto.</a:t>
            </a:r>
            <a:endParaRPr lang="it-IT" sz="1400" b="0" strike="noStrike" spc="-1">
              <a:latin typeface="Arial"/>
            </a:endParaRPr>
          </a:p>
          <a:p>
            <a:pPr algn="just">
              <a:lnSpc>
                <a:spcPct val="100000"/>
              </a:lnSpc>
            </a:pPr>
            <a:r>
              <a:rPr lang="it-IT" sz="1400" b="0" strike="noStrike" spc="-1">
                <a:solidFill>
                  <a:srgbClr val="000000"/>
                </a:solidFill>
                <a:latin typeface="Franklin Gothic Book"/>
                <a:ea typeface="DejaVu Sans"/>
              </a:rPr>
              <a:t>Dalle scorie derivanti dalla metallurgia termica dell’alluminio fino all’amianto e alle terre inquinate provenienti da attività di bonifica, come i residui dell’ex Enichem di Priolo, sono diverse le rotte che hanno portato questi rifiuti in Campania, in particolare nelle campagne del napoletano e nelle discariche abusive del casertano. Immaginate più di 410 mila camion pieni di rifiuti tossici che attraversano l’Italia per finire in Campania. Soltanto l’inerzia delle istituzioni e la disattenzione di chi doveva controllare – sostiene l’associazione ambientalista – possono far sì che nessuno li abbia visti.</a:t>
            </a:r>
            <a:endParaRPr lang="it-IT" sz="14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6" name="Picture 7" descr="C:\Users\utente\Documents\SITO\DA INSERIRE\GEOGRAFIA\CLASSE 1°\1-L'EUROPA FISICA\5- I FIUMI\FALDE\INQUINAMENTO\DISCARICHE\ABUSIVE\CRIMINALITA'\TERRA DEI FUOCHI\terra-fuochi-napoli (1).jpg"/>
          <p:cNvPicPr/>
          <p:nvPr/>
        </p:nvPicPr>
        <p:blipFill>
          <a:blip r:embed="rId2"/>
          <a:stretch/>
        </p:blipFill>
        <p:spPr>
          <a:xfrm>
            <a:off x="142920" y="142920"/>
            <a:ext cx="6082920" cy="3168360"/>
          </a:xfrm>
          <a:prstGeom prst="rect">
            <a:avLst/>
          </a:prstGeom>
          <a:ln w="0">
            <a:solidFill>
              <a:srgbClr val="C00000"/>
            </a:solidFill>
          </a:ln>
        </p:spPr>
      </p:pic>
      <p:pic>
        <p:nvPicPr>
          <p:cNvPr id="637" name="Picture 3" descr="C:\Users\utente\Documents\SITO\DA INSERIRE\GEOGRAFIA\CLASSE 1°\1-L'EUROPA FISICA\5- I FIUMI\FALDE\INQUINAMENTO\DISCARICHE\ABUSIVE\CRIMINALITA'\TERRA DEI FUOCHI\terra-fuochi_cs2 (1).jpg"/>
          <p:cNvPicPr/>
          <p:nvPr/>
        </p:nvPicPr>
        <p:blipFill>
          <a:blip r:embed="rId3" cstate="print"/>
          <a:stretch/>
        </p:blipFill>
        <p:spPr>
          <a:xfrm>
            <a:off x="3357720" y="3571920"/>
            <a:ext cx="5395320" cy="3029400"/>
          </a:xfrm>
          <a:prstGeom prst="rect">
            <a:avLst/>
          </a:prstGeom>
          <a:ln w="0">
            <a:solidFill>
              <a:srgbClr val="C00000"/>
            </a:solidFill>
          </a:ln>
        </p:spPr>
      </p:pic>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8" name="Table 1"/>
          <p:cNvGraphicFramePr/>
          <p:nvPr/>
        </p:nvGraphicFramePr>
        <p:xfrm>
          <a:off x="226440" y="410040"/>
          <a:ext cx="8593560" cy="6069960"/>
        </p:xfrm>
        <a:graphic>
          <a:graphicData uri="http://schemas.openxmlformats.org/drawingml/2006/table">
            <a:tbl>
              <a:tblPr/>
              <a:tblGrid>
                <a:gridCol w="2863800"/>
                <a:gridCol w="2863800"/>
                <a:gridCol w="2865960"/>
              </a:tblGrid>
              <a:tr h="1010520">
                <a:tc>
                  <a:txBody>
                    <a:bodyPr/>
                    <a:lstStyle/>
                    <a:p>
                      <a:pPr algn="ctr">
                        <a:lnSpc>
                          <a:spcPct val="100000"/>
                        </a:lnSpc>
                      </a:pPr>
                      <a:r>
                        <a:rPr lang="it-IT" sz="2000" b="1" strike="noStrike" spc="-1">
                          <a:latin typeface="Arial"/>
                        </a:rPr>
                        <a:t>LUOGO</a:t>
                      </a:r>
                      <a:endParaRPr lang="it-IT" sz="2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pPr algn="ctr">
                        <a:lnSpc>
                          <a:spcPct val="100000"/>
                        </a:lnSpc>
                      </a:pPr>
                      <a:r>
                        <a:rPr lang="it-IT" sz="2000" b="1" strike="noStrike" spc="-1">
                          <a:latin typeface="Arial"/>
                        </a:rPr>
                        <a:t>SOGGETTI COINVOLTI</a:t>
                      </a:r>
                      <a:endParaRPr lang="it-IT" sz="2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pPr algn="ctr">
                        <a:lnSpc>
                          <a:spcPct val="100000"/>
                        </a:lnSpc>
                      </a:pPr>
                      <a:r>
                        <a:rPr lang="it-IT" sz="2000" b="1" strike="noStrike" spc="-1">
                          <a:latin typeface="Arial"/>
                        </a:rPr>
                        <a:t>TIPO DI REATO</a:t>
                      </a:r>
                      <a:endParaRPr lang="it-IT" sz="2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r>
              <a:tr h="1010520">
                <a:tc>
                  <a:txBody>
                    <a:bodyPr/>
                    <a:lstStyle/>
                    <a:p>
                      <a:pPr algn="just">
                        <a:lnSpc>
                          <a:spcPct val="100000"/>
                        </a:lnSpc>
                      </a:pPr>
                      <a:r>
                        <a:rPr lang="it-IT" sz="1800" b="0" strike="noStrike" spc="-1">
                          <a:solidFill>
                            <a:srgbClr val="3465A4"/>
                          </a:solidFill>
                          <a:latin typeface="Times New Roman"/>
                        </a:rPr>
                        <a:t>Comune di Roma </a:t>
                      </a:r>
                      <a:endParaRPr lang="it-IT" sz="1800" b="0" strike="noStrike" spc="-1">
                        <a:solidFill>
                          <a:srgbClr val="3465A4"/>
                        </a:solidFill>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just">
                        <a:lnSpc>
                          <a:spcPct val="100000"/>
                        </a:lnSpc>
                      </a:pPr>
                      <a:r>
                        <a:rPr lang="it-IT" sz="1800" b="0" strike="noStrike" spc="-1">
                          <a:latin typeface="Times New Roman"/>
                        </a:rPr>
                        <a:t>Cittadini del comune</a:t>
                      </a:r>
                      <a:endParaRPr lang="it-IT"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just">
                        <a:lnSpc>
                          <a:spcPct val="100000"/>
                        </a:lnSpc>
                      </a:pPr>
                      <a:r>
                        <a:rPr lang="it-IT" sz="1800" b="0" strike="noStrike" spc="-1">
                          <a:solidFill>
                            <a:srgbClr val="3465A4"/>
                          </a:solidFill>
                          <a:latin typeface="Times New Roman"/>
                        </a:rPr>
                        <a:t>Abbandono di rifiuti nel territorio comunale</a:t>
                      </a:r>
                      <a:endParaRPr lang="it-IT" sz="1800" b="0" strike="noStrike" spc="-1">
                        <a:solidFill>
                          <a:srgbClr val="3465A4"/>
                        </a:solidFill>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r h="1010520">
                <a:tc>
                  <a:txBody>
                    <a:bodyPr/>
                    <a:lstStyle/>
                    <a:p>
                      <a:pPr algn="just">
                        <a:lnSpc>
                          <a:spcPct val="100000"/>
                        </a:lnSpc>
                      </a:pPr>
                      <a:r>
                        <a:rPr lang="it-IT" sz="1800" b="0" strike="noStrike" spc="-1">
                          <a:solidFill>
                            <a:srgbClr val="3465A4"/>
                          </a:solidFill>
                          <a:latin typeface="Times New Roman"/>
                        </a:rPr>
                        <a:t>Torino </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just">
                        <a:lnSpc>
                          <a:spcPct val="100000"/>
                        </a:lnSpc>
                      </a:pPr>
                      <a:r>
                        <a:rPr lang="it-IT" sz="1800" b="0" strike="noStrike" spc="-1">
                          <a:solidFill>
                            <a:srgbClr val="3465A4"/>
                          </a:solidFill>
                          <a:latin typeface="Times New Roman"/>
                        </a:rPr>
                        <a:t>Due imprese attive nel settore dell’autodemolizione</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just">
                        <a:lnSpc>
                          <a:spcPct val="100000"/>
                        </a:lnSpc>
                      </a:pPr>
                      <a:r>
                        <a:rPr lang="it-IT" sz="1800" b="0" strike="noStrike" spc="-1">
                          <a:solidFill>
                            <a:srgbClr val="3465A4"/>
                          </a:solidFill>
                          <a:latin typeface="Times New Roman"/>
                        </a:rPr>
                        <a:t>Discarica abusiva di automobili</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r>
              <a:tr h="1010520">
                <a:tc>
                  <a:txBody>
                    <a:bodyPr/>
                    <a:lstStyle/>
                    <a:p>
                      <a:pPr algn="just"/>
                      <a:r>
                        <a:rPr lang="it-IT" sz="1800" b="0" strike="noStrike" spc="-1">
                          <a:solidFill>
                            <a:srgbClr val="3465A4"/>
                          </a:solidFill>
                          <a:latin typeface="Times New Roman"/>
                        </a:rPr>
                        <a:t>Milano </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just"/>
                      <a:r>
                        <a:rPr lang="it-IT" sz="1800" b="0" strike="noStrike" spc="-1">
                          <a:latin typeface="Times New Roman"/>
                        </a:rPr>
                        <a:t>Imprenditori locali</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just"/>
                      <a:r>
                        <a:rPr lang="it-IT" sz="1800" b="0" strike="noStrike" spc="-1">
                          <a:solidFill>
                            <a:srgbClr val="3465A4"/>
                          </a:solidFill>
                          <a:latin typeface="Times New Roman"/>
                        </a:rPr>
                        <a:t>Smaltimento illegale di rifiuti</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r h="1010520">
                <a:tc>
                  <a:txBody>
                    <a:bodyPr/>
                    <a:lstStyle/>
                    <a:p>
                      <a:pPr algn="just"/>
                      <a:r>
                        <a:rPr lang="it-IT" sz="1800" b="0" strike="noStrike" spc="-1">
                          <a:solidFill>
                            <a:srgbClr val="3465A4"/>
                          </a:solidFill>
                          <a:latin typeface="Times New Roman"/>
                        </a:rPr>
                        <a:t>Foggiano </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just"/>
                      <a:r>
                        <a:rPr lang="it-IT" sz="1800" b="0" strike="noStrike" spc="-1">
                          <a:solidFill>
                            <a:srgbClr val="3465A4"/>
                          </a:solidFill>
                          <a:latin typeface="Times New Roman"/>
                        </a:rPr>
                        <a:t>Imprenditori locali</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just"/>
                      <a:r>
                        <a:rPr lang="it-IT" sz="1800" b="0" strike="noStrike" spc="-1">
                          <a:latin typeface="Times New Roman"/>
                        </a:rPr>
                        <a:t>Smaltimento illegale di rifiuti organici</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r>
              <a:tr h="1017360">
                <a:tc>
                  <a:txBody>
                    <a:bodyPr/>
                    <a:lstStyle/>
                    <a:p>
                      <a:pPr algn="just"/>
                      <a:r>
                        <a:rPr lang="it-IT" sz="1800" b="0" strike="noStrike" spc="-1">
                          <a:solidFill>
                            <a:srgbClr val="000000"/>
                          </a:solidFill>
                          <a:latin typeface="Times New Roman"/>
                        </a:rPr>
                        <a:t>Campania </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just"/>
                      <a:r>
                        <a:rPr lang="it-IT" sz="1800" b="0" strike="noStrike" spc="-1">
                          <a:solidFill>
                            <a:srgbClr val="3465A4"/>
                          </a:solidFill>
                          <a:latin typeface="Times New Roman"/>
                        </a:rPr>
                        <a:t>Aziende del centro-nord Italia</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just"/>
                      <a:r>
                        <a:rPr lang="it-IT" sz="1800" b="0" strike="noStrike" spc="-1">
                          <a:solidFill>
                            <a:srgbClr val="3465A4"/>
                          </a:solidFill>
                          <a:latin typeface="Times New Roman"/>
                        </a:rPr>
                        <a:t>Traffico illecito di rifiuti</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bl>
          </a:graphicData>
        </a:graphic>
      </p:graphicFrame>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9" name="CustomShape 1"/>
          <p:cNvSpPr/>
          <p:nvPr/>
        </p:nvSpPr>
        <p:spPr>
          <a:xfrm>
            <a:off x="214200" y="2143080"/>
            <a:ext cx="8445240" cy="1209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pPr>
            <a:r>
              <a:rPr lang="it-IT" sz="3200" b="1" strike="noStrike" cap="all" spc="-1">
                <a:solidFill>
                  <a:srgbClr val="4E3B30"/>
                </a:solidFill>
                <a:latin typeface="Times New Roman"/>
                <a:ea typeface="DejaVu Sans"/>
              </a:rPr>
              <a:t>     </a:t>
            </a:r>
            <a:endParaRPr lang="it-IT" sz="3200" b="0" strike="noStrike" spc="-1">
              <a:latin typeface="Arial"/>
            </a:endParaRPr>
          </a:p>
        </p:txBody>
      </p:sp>
      <p:sp>
        <p:nvSpPr>
          <p:cNvPr id="640" name="CustomShape 2"/>
          <p:cNvSpPr/>
          <p:nvPr/>
        </p:nvSpPr>
        <p:spPr>
          <a:xfrm>
            <a:off x="357120" y="2857320"/>
            <a:ext cx="8445240" cy="772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ctr">
              <a:lnSpc>
                <a:spcPct val="100000"/>
              </a:lnSpc>
              <a:spcBef>
                <a:spcPts val="799"/>
              </a:spcBef>
              <a:tabLst>
                <a:tab pos="0" algn="l"/>
              </a:tabLst>
            </a:pPr>
            <a:r>
              <a:rPr lang="it-IT" sz="4000" b="1" strike="noStrike" spc="-1" dirty="0" smtClean="0">
                <a:solidFill>
                  <a:srgbClr val="FF0000"/>
                </a:solidFill>
                <a:latin typeface="Times New Roman"/>
                <a:ea typeface="DejaVu Sans"/>
              </a:rPr>
              <a:t>Gli scarichi industriali</a:t>
            </a:r>
            <a:endParaRPr lang="it-IT" sz="40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 name="CustomShape 1"/>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sp>
        <p:nvSpPr>
          <p:cNvPr id="642" name="CustomShape 2"/>
          <p:cNvSpPr/>
          <p:nvPr/>
        </p:nvSpPr>
        <p:spPr>
          <a:xfrm>
            <a:off x="500040" y="142920"/>
            <a:ext cx="8416800" cy="5092248"/>
          </a:xfrm>
          <a:prstGeom prst="rect">
            <a:avLst/>
          </a:prstGeom>
          <a:solidFill>
            <a:schemeClr val="accent5">
              <a:lumMod val="20000"/>
              <a:lumOff val="80000"/>
            </a:schemeClr>
          </a:solidFill>
          <a:ln w="12700">
            <a:solidFill>
              <a:srgbClr val="FF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2800" b="1" strike="noStrike" spc="-1" dirty="0">
                <a:solidFill>
                  <a:srgbClr val="0070C0"/>
                </a:solidFill>
                <a:latin typeface="Franklin Gothic Book"/>
                <a:ea typeface="DejaVu Sans"/>
              </a:rPr>
              <a:t>Inquinamento da PFAS: il territorio interessato</a:t>
            </a:r>
            <a:endParaRPr lang="it-IT" sz="2800" b="0" strike="noStrike" spc="-1" dirty="0">
              <a:solidFill>
                <a:srgbClr val="0070C0"/>
              </a:solidFill>
              <a:latin typeface="Arial"/>
            </a:endParaRPr>
          </a:p>
          <a:p>
            <a:pPr>
              <a:lnSpc>
                <a:spcPct val="100000"/>
              </a:lnSpc>
              <a:spcAft>
                <a:spcPts val="601"/>
              </a:spcAft>
            </a:pPr>
            <a:r>
              <a:rPr lang="it-IT" sz="1200" b="1" strike="noStrike" spc="-1" dirty="0">
                <a:solidFill>
                  <a:srgbClr val="000000"/>
                </a:solidFill>
                <a:latin typeface="Franklin Gothic Book"/>
                <a:ea typeface="DejaVu Sans"/>
              </a:rPr>
              <a:t>Legambiente Veneto  </a:t>
            </a:r>
            <a:r>
              <a:rPr lang="it-IT" sz="1200" b="0" strike="noStrike" spc="-1" dirty="0">
                <a:solidFill>
                  <a:srgbClr val="000000"/>
                </a:solidFill>
                <a:latin typeface="Franklin Gothic Book"/>
                <a:ea typeface="DejaVu Sans"/>
              </a:rPr>
              <a:t>2014</a:t>
            </a:r>
            <a:endParaRPr lang="it-IT" sz="1200" b="0" strike="noStrike" spc="-1" dirty="0">
              <a:latin typeface="Arial"/>
            </a:endParaRPr>
          </a:p>
          <a:p>
            <a:pPr algn="just">
              <a:lnSpc>
                <a:spcPct val="100000"/>
              </a:lnSpc>
            </a:pPr>
            <a:r>
              <a:rPr lang="it-IT" sz="1400" b="0" strike="noStrike" spc="-1" dirty="0">
                <a:solidFill>
                  <a:srgbClr val="000000"/>
                </a:solidFill>
                <a:latin typeface="Franklin Gothic Book"/>
                <a:ea typeface="DejaVu Sans"/>
              </a:rPr>
              <a:t>La contaminazione  delle acque superficiali, delle acque di falda e degli acquedotti pubblici da  sostanze </a:t>
            </a:r>
            <a:r>
              <a:rPr lang="it-IT" sz="1400" b="0" strike="noStrike" spc="-1" dirty="0" err="1">
                <a:solidFill>
                  <a:srgbClr val="000000"/>
                </a:solidFill>
                <a:latin typeface="Franklin Gothic Book"/>
                <a:ea typeface="DejaVu Sans"/>
              </a:rPr>
              <a:t>perfluoroalchiliche</a:t>
            </a:r>
            <a:r>
              <a:rPr lang="it-IT" sz="1400" b="0" strike="noStrike" spc="-1" dirty="0">
                <a:solidFill>
                  <a:srgbClr val="000000"/>
                </a:solidFill>
                <a:latin typeface="Franklin Gothic Book"/>
                <a:ea typeface="DejaVu Sans"/>
              </a:rPr>
              <a:t>, indicate comunemente come PFAS, </a:t>
            </a:r>
            <a:r>
              <a:rPr lang="it-IT" sz="1400" b="1" strike="noStrike" spc="-1" dirty="0">
                <a:solidFill>
                  <a:srgbClr val="000000"/>
                </a:solidFill>
                <a:latin typeface="Franklin Gothic Book"/>
                <a:ea typeface="DejaVu Sans"/>
              </a:rPr>
              <a:t>ha come fonte principale lo scarico industriale della </a:t>
            </a:r>
            <a:r>
              <a:rPr lang="it-IT" sz="1400" b="1" strike="noStrike" spc="-1" dirty="0" err="1">
                <a:solidFill>
                  <a:srgbClr val="000000"/>
                </a:solidFill>
                <a:latin typeface="Franklin Gothic Book"/>
                <a:ea typeface="DejaVu Sans"/>
              </a:rPr>
              <a:t>Miteni</a:t>
            </a:r>
            <a:r>
              <a:rPr lang="it-IT" sz="1400" b="1" strike="noStrike" spc="-1" dirty="0">
                <a:solidFill>
                  <a:srgbClr val="000000"/>
                </a:solidFill>
                <a:latin typeface="Franklin Gothic Book"/>
                <a:ea typeface="DejaVu Sans"/>
              </a:rPr>
              <a:t> spa, un’industria chimica</a:t>
            </a:r>
            <a:r>
              <a:rPr lang="it-IT" sz="1400" b="0" strike="noStrike" spc="-1" dirty="0">
                <a:solidFill>
                  <a:srgbClr val="000000"/>
                </a:solidFill>
                <a:latin typeface="Franklin Gothic Book"/>
                <a:ea typeface="DejaVu Sans"/>
              </a:rPr>
              <a:t> situata nel comune di </a:t>
            </a:r>
            <a:r>
              <a:rPr lang="it-IT" sz="1400" b="0" strike="noStrike" spc="-1" dirty="0" err="1">
                <a:solidFill>
                  <a:srgbClr val="000000"/>
                </a:solidFill>
                <a:latin typeface="Franklin Gothic Book"/>
                <a:ea typeface="DejaVu Sans"/>
              </a:rPr>
              <a:t>Trissino</a:t>
            </a:r>
            <a:r>
              <a:rPr lang="it-IT" sz="1400" b="0" strike="noStrike" spc="-1" dirty="0">
                <a:solidFill>
                  <a:srgbClr val="000000"/>
                </a:solidFill>
                <a:latin typeface="Franklin Gothic Book"/>
                <a:ea typeface="DejaVu Sans"/>
              </a:rPr>
              <a:t> (Vi).</a:t>
            </a:r>
            <a:endParaRPr lang="it-IT" sz="1400" b="0" strike="noStrike" spc="-1" dirty="0">
              <a:latin typeface="Arial"/>
            </a:endParaRPr>
          </a:p>
          <a:p>
            <a:pPr algn="just">
              <a:lnSpc>
                <a:spcPct val="100000"/>
              </a:lnSpc>
            </a:pPr>
            <a:r>
              <a:rPr lang="it-IT" sz="1400" b="0" strike="noStrike" spc="-1" dirty="0">
                <a:solidFill>
                  <a:srgbClr val="000000"/>
                </a:solidFill>
                <a:latin typeface="Franklin Gothic Book"/>
                <a:ea typeface="DejaVu Sans"/>
              </a:rPr>
              <a:t>Questo stabilimento chimico  a partire della metà degli anni sessanta, prima come RIMAR (gruppo Marzotto) e attualmente come </a:t>
            </a:r>
            <a:r>
              <a:rPr lang="it-IT" sz="1400" b="0" strike="noStrike" spc="-1" dirty="0" err="1">
                <a:solidFill>
                  <a:srgbClr val="000000"/>
                </a:solidFill>
                <a:latin typeface="Franklin Gothic Book"/>
                <a:ea typeface="DejaVu Sans"/>
              </a:rPr>
              <a:t>Miteni</a:t>
            </a:r>
            <a:r>
              <a:rPr lang="it-IT" sz="1400" b="0" strike="noStrike" spc="-1" dirty="0">
                <a:solidFill>
                  <a:srgbClr val="000000"/>
                </a:solidFill>
                <a:latin typeface="Franklin Gothic Book"/>
                <a:ea typeface="DejaVu Sans"/>
              </a:rPr>
              <a:t>  spa, produce composti fluorurati. </a:t>
            </a:r>
            <a:r>
              <a:rPr lang="it-IT" sz="1400" b="1" strike="noStrike" spc="-1" dirty="0">
                <a:solidFill>
                  <a:srgbClr val="000000"/>
                </a:solidFill>
                <a:latin typeface="Franklin Gothic Book"/>
                <a:ea typeface="DejaVu Sans"/>
              </a:rPr>
              <a:t>E’</a:t>
            </a:r>
            <a:r>
              <a:rPr lang="it-IT" sz="1400" b="0" strike="noStrike" spc="-1" dirty="0">
                <a:solidFill>
                  <a:srgbClr val="000000"/>
                </a:solidFill>
                <a:latin typeface="Franklin Gothic Book"/>
                <a:ea typeface="DejaVu Sans"/>
              </a:rPr>
              <a:t> perciò </a:t>
            </a:r>
            <a:r>
              <a:rPr lang="it-IT" sz="1400" b="1" strike="noStrike" spc="-1" dirty="0">
                <a:solidFill>
                  <a:srgbClr val="000000"/>
                </a:solidFill>
                <a:latin typeface="Franklin Gothic Book"/>
                <a:ea typeface="DejaVu Sans"/>
              </a:rPr>
              <a:t>plausibile che questo tipo di inquinamento si sia protratto nel tempo, almeno per una quarantina d’anni. </a:t>
            </a:r>
            <a:r>
              <a:rPr lang="it-IT" sz="1400" b="0" strike="noStrike" spc="-1" dirty="0">
                <a:solidFill>
                  <a:srgbClr val="000000"/>
                </a:solidFill>
                <a:latin typeface="Franklin Gothic Book"/>
                <a:ea typeface="DejaVu Sans"/>
              </a:rPr>
              <a:t>Ed infatti la prima indicazione di un inquinamento delle falde da  fluoruri  attorno al sito Rimar, oggi </a:t>
            </a:r>
            <a:r>
              <a:rPr lang="it-IT" sz="1400" b="0" strike="noStrike" spc="-1" dirty="0" err="1">
                <a:solidFill>
                  <a:srgbClr val="000000"/>
                </a:solidFill>
                <a:latin typeface="Franklin Gothic Book"/>
                <a:ea typeface="DejaVu Sans"/>
              </a:rPr>
              <a:t>Miteni</a:t>
            </a:r>
            <a:r>
              <a:rPr lang="it-IT" sz="1400" b="0" strike="noStrike" spc="-1" dirty="0">
                <a:solidFill>
                  <a:srgbClr val="000000"/>
                </a:solidFill>
                <a:latin typeface="Franklin Gothic Book"/>
                <a:ea typeface="DejaVu Sans"/>
              </a:rPr>
              <a:t>, viene fatta risalire intorno al 1977.</a:t>
            </a:r>
            <a:endParaRPr lang="it-IT" sz="1400" b="0" strike="noStrike" spc="-1" dirty="0">
              <a:latin typeface="Arial"/>
            </a:endParaRPr>
          </a:p>
          <a:p>
            <a:pPr algn="just">
              <a:lnSpc>
                <a:spcPct val="100000"/>
              </a:lnSpc>
            </a:pPr>
            <a:r>
              <a:rPr lang="it-IT" sz="1400" b="0" strike="noStrike" spc="-1" dirty="0">
                <a:solidFill>
                  <a:srgbClr val="000000"/>
                </a:solidFill>
                <a:latin typeface="Franklin Gothic Book"/>
                <a:ea typeface="DejaVu Sans"/>
              </a:rPr>
              <a:t>L’</a:t>
            </a:r>
            <a:r>
              <a:rPr lang="it-IT" sz="1400" b="1" strike="noStrike" spc="-1" dirty="0">
                <a:solidFill>
                  <a:srgbClr val="000000"/>
                </a:solidFill>
                <a:latin typeface="Franklin Gothic Book"/>
                <a:ea typeface="DejaVu Sans"/>
              </a:rPr>
              <a:t>area interessata</a:t>
            </a:r>
            <a:r>
              <a:rPr lang="it-IT" sz="1400" b="0" strike="noStrike" spc="-1" dirty="0">
                <a:solidFill>
                  <a:srgbClr val="000000"/>
                </a:solidFill>
                <a:latin typeface="Franklin Gothic Book"/>
                <a:ea typeface="DejaVu Sans"/>
              </a:rPr>
              <a:t> </a:t>
            </a:r>
            <a:r>
              <a:rPr lang="it-IT" sz="1400" b="1" strike="noStrike" spc="-1" dirty="0">
                <a:solidFill>
                  <a:srgbClr val="000000"/>
                </a:solidFill>
                <a:latin typeface="Franklin Gothic Book"/>
                <a:ea typeface="DejaVu Sans"/>
              </a:rPr>
              <a:t>dall’inquinamento</a:t>
            </a:r>
            <a:r>
              <a:rPr lang="it-IT" sz="1400" b="0" strike="noStrike" spc="-1" dirty="0">
                <a:solidFill>
                  <a:srgbClr val="000000"/>
                </a:solidFill>
                <a:latin typeface="Franklin Gothic Book"/>
                <a:ea typeface="DejaVu Sans"/>
              </a:rPr>
              <a:t> da sostanze </a:t>
            </a:r>
            <a:r>
              <a:rPr lang="it-IT" sz="1400" b="0" strike="noStrike" spc="-1" dirty="0" err="1">
                <a:solidFill>
                  <a:srgbClr val="000000"/>
                </a:solidFill>
                <a:latin typeface="Franklin Gothic Book"/>
                <a:ea typeface="DejaVu Sans"/>
              </a:rPr>
              <a:t>perfluoroalchiliche</a:t>
            </a:r>
            <a:r>
              <a:rPr lang="it-IT" sz="1400" b="0" strike="noStrike" spc="-1" dirty="0">
                <a:solidFill>
                  <a:srgbClr val="000000"/>
                </a:solidFill>
                <a:latin typeface="Franklin Gothic Book"/>
                <a:ea typeface="DejaVu Sans"/>
              </a:rPr>
              <a:t> (PFAS) è pari a circa 180 km</a:t>
            </a:r>
            <a:r>
              <a:rPr lang="it-IT" sz="1400" b="0" strike="noStrike" spc="-1" baseline="30000" dirty="0">
                <a:solidFill>
                  <a:srgbClr val="000000"/>
                </a:solidFill>
                <a:latin typeface="Franklin Gothic Book"/>
                <a:ea typeface="DejaVu Sans"/>
              </a:rPr>
              <a:t>2</a:t>
            </a:r>
            <a:r>
              <a:rPr lang="it-IT" sz="1400" b="0" strike="noStrike" spc="-1" dirty="0">
                <a:solidFill>
                  <a:srgbClr val="000000"/>
                </a:solidFill>
                <a:latin typeface="Franklin Gothic Book"/>
                <a:ea typeface="DejaVu Sans"/>
              </a:rPr>
              <a:t> di </a:t>
            </a:r>
            <a:r>
              <a:rPr lang="it-IT" sz="1400" b="1" strike="noStrike" spc="-1" dirty="0">
                <a:solidFill>
                  <a:srgbClr val="000000"/>
                </a:solidFill>
                <a:latin typeface="Franklin Gothic Book"/>
                <a:ea typeface="DejaVu Sans"/>
              </a:rPr>
              <a:t>un vasto territorio che si estende tra le province di Vicenza, Verona e Padova, per una popolazione stimata di 300 mila abitanti.</a:t>
            </a:r>
            <a:r>
              <a:rPr lang="it-IT" sz="1400" b="0" strike="noStrike" spc="-1" dirty="0">
                <a:solidFill>
                  <a:srgbClr val="000000"/>
                </a:solidFill>
                <a:latin typeface="Franklin Gothic Book"/>
                <a:ea typeface="DejaVu Sans"/>
              </a:rPr>
              <a:t> All’interno di questo territorio </a:t>
            </a:r>
            <a:r>
              <a:rPr lang="it-IT" sz="1400" b="1" strike="noStrike" spc="-1" dirty="0">
                <a:solidFill>
                  <a:srgbClr val="000000"/>
                </a:solidFill>
                <a:latin typeface="Franklin Gothic Book"/>
                <a:ea typeface="DejaVu Sans"/>
              </a:rPr>
              <a:t>trenta comuni</a:t>
            </a:r>
            <a:r>
              <a:rPr lang="it-IT" sz="1400" b="0" strike="noStrike" spc="-1" dirty="0">
                <a:solidFill>
                  <a:srgbClr val="000000"/>
                </a:solidFill>
                <a:latin typeface="Franklin Gothic Book"/>
                <a:ea typeface="DejaVu Sans"/>
              </a:rPr>
              <a:t>  si sono trovati a dover far fronte all’inquinamento anche dell’acqua potabile, visto che la loro fonte di approvvigionamento risulta fortemente inquinata dai PFAS. Attualmente per rispettare i limiti obiettivo imposti dalla Regione Vento su indicazione dell’ISS, questi comuni </a:t>
            </a:r>
            <a:r>
              <a:rPr lang="it-IT" sz="1400" b="1" strike="noStrike" spc="-1" dirty="0">
                <a:solidFill>
                  <a:srgbClr val="000000"/>
                </a:solidFill>
                <a:latin typeface="Franklin Gothic Book"/>
                <a:ea typeface="DejaVu Sans"/>
              </a:rPr>
              <a:t>hanno dovuto dotarsi di un sistema di filtrazione a carboni attivi</a:t>
            </a:r>
            <a:r>
              <a:rPr lang="it-IT" sz="1400" b="0" strike="noStrike" spc="-1" dirty="0">
                <a:solidFill>
                  <a:srgbClr val="000000"/>
                </a:solidFill>
                <a:latin typeface="Franklin Gothic Book"/>
                <a:ea typeface="DejaVu Sans"/>
              </a:rPr>
              <a:t>, un sistema molto costoso. I filtri devono essere cambiati ogni 4 mesi al costo di c.a. 600.000,00 Euro annui.</a:t>
            </a:r>
            <a:endParaRPr lang="it-IT" sz="1400" b="0" strike="noStrike" spc="-1" dirty="0">
              <a:latin typeface="Arial"/>
            </a:endParaRPr>
          </a:p>
          <a:p>
            <a:pPr algn="just">
              <a:lnSpc>
                <a:spcPct val="100000"/>
              </a:lnSpc>
            </a:pPr>
            <a:r>
              <a:rPr lang="it-IT" sz="1400" b="0" strike="noStrike" spc="-1" dirty="0">
                <a:solidFill>
                  <a:srgbClr val="000000"/>
                </a:solidFill>
                <a:latin typeface="Franklin Gothic Book"/>
                <a:ea typeface="DejaVu Sans"/>
              </a:rPr>
              <a:t>Nel territorio </a:t>
            </a:r>
            <a:r>
              <a:rPr lang="it-IT" sz="1400" b="1" strike="noStrike" spc="-1" dirty="0">
                <a:solidFill>
                  <a:srgbClr val="000000"/>
                </a:solidFill>
                <a:latin typeface="Franklin Gothic Book"/>
                <a:ea typeface="DejaVu Sans"/>
              </a:rPr>
              <a:t>molte famiglie</a:t>
            </a:r>
            <a:r>
              <a:rPr lang="it-IT" sz="1400" b="0" strike="noStrike" spc="-1" dirty="0">
                <a:solidFill>
                  <a:srgbClr val="000000"/>
                </a:solidFill>
                <a:latin typeface="Franklin Gothic Book"/>
                <a:ea typeface="DejaVu Sans"/>
              </a:rPr>
              <a:t> non sono servite dall’acquedotto ed </a:t>
            </a:r>
            <a:r>
              <a:rPr lang="it-IT" sz="1400" b="1" strike="noStrike" spc="-1" dirty="0">
                <a:solidFill>
                  <a:srgbClr val="000000"/>
                </a:solidFill>
                <a:latin typeface="Franklin Gothic Book"/>
                <a:ea typeface="DejaVu Sans"/>
              </a:rPr>
              <a:t>attingono l’acqua per uso alimentare e irriguo da pozzi privati</a:t>
            </a:r>
            <a:r>
              <a:rPr lang="it-IT" sz="1400" b="0" strike="noStrike" spc="-1" dirty="0">
                <a:solidFill>
                  <a:srgbClr val="000000"/>
                </a:solidFill>
                <a:latin typeface="Franklin Gothic Book"/>
                <a:ea typeface="DejaVu Sans"/>
              </a:rPr>
              <a:t>, </a:t>
            </a:r>
            <a:r>
              <a:rPr lang="it-IT" sz="1400" b="1" strike="noStrike" spc="-1" dirty="0">
                <a:solidFill>
                  <a:srgbClr val="000000"/>
                </a:solidFill>
                <a:latin typeface="Franklin Gothic Book"/>
                <a:ea typeface="DejaVu Sans"/>
              </a:rPr>
              <a:t>molti dei quali altamente inquinati</a:t>
            </a:r>
            <a:r>
              <a:rPr lang="it-IT" sz="1400" b="0" strike="noStrike" spc="-1" dirty="0">
                <a:solidFill>
                  <a:srgbClr val="000000"/>
                </a:solidFill>
                <a:latin typeface="Franklin Gothic Book"/>
                <a:ea typeface="DejaVu Sans"/>
              </a:rPr>
              <a:t> per effetto di queste sostanze.</a:t>
            </a:r>
            <a:r>
              <a:t/>
            </a:r>
            <a:br/>
            <a:r>
              <a:rPr lang="it-IT" sz="1400" strike="noStrike" spc="-1" dirty="0">
                <a:solidFill>
                  <a:srgbClr val="000000"/>
                </a:solidFill>
                <a:latin typeface="Franklin Gothic Book"/>
                <a:ea typeface="DejaVu Sans"/>
              </a:rPr>
              <a:t>La Regione Veneto ha emesso un’ordinanza che impone anche per i pozzi privati il rispetto degli stessi limiti previsti per l’acqua d’acquedotto, </a:t>
            </a:r>
            <a:r>
              <a:rPr lang="it-IT" sz="1400" b="1" strike="noStrike" spc="-1" dirty="0">
                <a:solidFill>
                  <a:srgbClr val="000000"/>
                </a:solidFill>
                <a:latin typeface="Franklin Gothic Book"/>
                <a:ea typeface="DejaVu Sans"/>
              </a:rPr>
              <a:t>per questo motivo l’utilizzo di molti pozzi privati è stato vietato</a:t>
            </a:r>
            <a:r>
              <a:rPr lang="it-IT" sz="1400" b="0" strike="noStrike" spc="-1" dirty="0">
                <a:solidFill>
                  <a:srgbClr val="000000"/>
                </a:solidFill>
                <a:latin typeface="Franklin Gothic Book"/>
                <a:ea typeface="DejaVu Sans"/>
              </a:rPr>
              <a:t>. Nel solo comune di </a:t>
            </a:r>
            <a:r>
              <a:rPr lang="it-IT" sz="1400" b="0" strike="noStrike" spc="-1" dirty="0" err="1">
                <a:solidFill>
                  <a:srgbClr val="000000"/>
                </a:solidFill>
                <a:latin typeface="Franklin Gothic Book"/>
                <a:ea typeface="DejaVu Sans"/>
              </a:rPr>
              <a:t>Sarego</a:t>
            </a:r>
            <a:r>
              <a:rPr lang="it-IT" sz="1400" b="0" strike="noStrike" spc="-1" dirty="0">
                <a:solidFill>
                  <a:srgbClr val="000000"/>
                </a:solidFill>
                <a:latin typeface="Franklin Gothic Book"/>
                <a:ea typeface="DejaVu Sans"/>
              </a:rPr>
              <a:t> (Vi) a seguito delle analisi effettuate il 73% dei pozzi analizzati sono risultati oltre i limiti stabiliti e, di conseguenza, dichiarati inutilizzabili. Una situazione simile si verifica anche nei comuni limitrofi</a:t>
            </a:r>
            <a:r>
              <a:rPr lang="it-IT" sz="1400" b="0" strike="noStrike" spc="-1" dirty="0" smtClean="0">
                <a:solidFill>
                  <a:srgbClr val="000000"/>
                </a:solidFill>
                <a:latin typeface="Franklin Gothic Book"/>
                <a:ea typeface="DejaVu Sans"/>
              </a:rPr>
              <a:t>.</a:t>
            </a:r>
          </a:p>
        </p:txBody>
      </p:sp>
      <p:sp>
        <p:nvSpPr>
          <p:cNvPr id="4" name="CustomShape 2"/>
          <p:cNvSpPr/>
          <p:nvPr/>
        </p:nvSpPr>
        <p:spPr>
          <a:xfrm>
            <a:off x="714348" y="5500702"/>
            <a:ext cx="7643866" cy="713160"/>
          </a:xfrm>
          <a:prstGeom prst="roundRect">
            <a:avLst>
              <a:gd name="adj" fmla="val 16667"/>
            </a:avLst>
          </a:prstGeom>
          <a:solidFill>
            <a:srgbClr val="FFE994"/>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r>
              <a:rPr lang="it-IT" sz="1500" b="0" strike="noStrike" spc="-1" dirty="0">
                <a:solidFill>
                  <a:srgbClr val="000000"/>
                </a:solidFill>
                <a:latin typeface="Times New Roman"/>
                <a:ea typeface="DejaVu Sans"/>
              </a:rPr>
              <a:t>Evidenzia </a:t>
            </a:r>
            <a:r>
              <a:rPr lang="it-IT" sz="1500" b="0" strike="noStrike" spc="-1" dirty="0" smtClean="0">
                <a:solidFill>
                  <a:srgbClr val="000000"/>
                </a:solidFill>
                <a:latin typeface="Times New Roman"/>
                <a:ea typeface="DejaVu Sans"/>
              </a:rPr>
              <a:t>le </a:t>
            </a:r>
            <a:r>
              <a:rPr lang="it-IT" sz="1500" b="0" strike="noStrike" spc="-1" dirty="0">
                <a:solidFill>
                  <a:srgbClr val="000000"/>
                </a:solidFill>
                <a:latin typeface="Times New Roman"/>
                <a:ea typeface="DejaVu Sans"/>
              </a:rPr>
              <a:t>informazioni che servono per completare la tabella </a:t>
            </a:r>
            <a:r>
              <a:rPr lang="it-IT" sz="1500" b="0" strike="noStrike" spc="-1" dirty="0" smtClean="0">
                <a:solidFill>
                  <a:srgbClr val="000000"/>
                </a:solidFill>
                <a:latin typeface="Times New Roman"/>
                <a:ea typeface="DejaVu Sans"/>
              </a:rPr>
              <a:t>finale</a:t>
            </a:r>
            <a:r>
              <a:rPr lang="it-IT" sz="1500" spc="-1" dirty="0" smtClean="0">
                <a:solidFill>
                  <a:srgbClr val="000000"/>
                </a:solidFill>
                <a:latin typeface="Times New Roman"/>
                <a:ea typeface="DejaVu Sans"/>
              </a:rPr>
              <a:t> e dai un titolo all’articolo</a:t>
            </a:r>
            <a:endParaRPr lang="it-IT" sz="15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CustomShape 1"/>
          <p:cNvSpPr/>
          <p:nvPr/>
        </p:nvSpPr>
        <p:spPr>
          <a:xfrm>
            <a:off x="214200" y="2143080"/>
            <a:ext cx="8445240" cy="1209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pPr>
            <a:r>
              <a:rPr lang="it-IT" sz="3200" b="1" strike="noStrike" cap="all" spc="-1">
                <a:solidFill>
                  <a:srgbClr val="4E3B30"/>
                </a:solidFill>
                <a:latin typeface="Times New Roman"/>
                <a:ea typeface="DejaVu Sans"/>
              </a:rPr>
              <a:t>     </a:t>
            </a:r>
            <a:endParaRPr lang="it-IT" sz="3200" b="0" strike="noStrike" spc="-1">
              <a:latin typeface="Arial"/>
            </a:endParaRPr>
          </a:p>
        </p:txBody>
      </p:sp>
      <p:sp>
        <p:nvSpPr>
          <p:cNvPr id="280" name="CustomShape 2"/>
          <p:cNvSpPr/>
          <p:nvPr/>
        </p:nvSpPr>
        <p:spPr>
          <a:xfrm>
            <a:off x="357120" y="2428920"/>
            <a:ext cx="8445240" cy="191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rmAutofit fontScale="90000" lnSpcReduction="20000"/>
          </a:bodyPr>
          <a:lstStyle/>
          <a:p>
            <a:pPr algn="ctr">
              <a:lnSpc>
                <a:spcPct val="100000"/>
              </a:lnSpc>
              <a:spcBef>
                <a:spcPts val="1040"/>
              </a:spcBef>
              <a:tabLst>
                <a:tab pos="0" algn="l"/>
              </a:tabLst>
            </a:pPr>
            <a:r>
              <a:rPr lang="it-IT" sz="5100" b="1" strike="noStrike" spc="-1">
                <a:solidFill>
                  <a:srgbClr val="44342A"/>
                </a:solidFill>
                <a:latin typeface="Times New Roman"/>
                <a:ea typeface="DejaVu Sans"/>
              </a:rPr>
              <a:t>   </a:t>
            </a:r>
            <a:r>
              <a:rPr lang="it-IT" sz="5200" b="1" strike="noStrike" spc="-1">
                <a:solidFill>
                  <a:srgbClr val="7C4B3A"/>
                </a:solidFill>
                <a:latin typeface="Times New Roman"/>
                <a:ea typeface="DejaVu Sans"/>
              </a:rPr>
              <a:t>LE CONSEGUENZE DELLA “SISTEMAZIONE IDRAULICA” DEI FIUMI</a:t>
            </a:r>
            <a:endParaRPr lang="it-IT" sz="52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3" name="Picture 2" descr="https://pubblicoimpiego.usb.it/fileadmin/_processed_/8/9/csm_aree-veneto-interessate-pfas_549a58f636.jpg"/>
          <p:cNvPicPr/>
          <p:nvPr/>
        </p:nvPicPr>
        <p:blipFill>
          <a:blip r:embed="rId2"/>
          <a:stretch/>
        </p:blipFill>
        <p:spPr>
          <a:xfrm>
            <a:off x="785880" y="785880"/>
            <a:ext cx="7588080" cy="5702040"/>
          </a:xfrm>
          <a:prstGeom prst="rect">
            <a:avLst/>
          </a:prstGeom>
          <a:ln w="0">
            <a:solidFill>
              <a:srgbClr val="C00000"/>
            </a:solidFill>
          </a:ln>
        </p:spPr>
      </p:pic>
      <p:pic>
        <p:nvPicPr>
          <p:cNvPr id="644" name="Picture 2" descr="https://www.venetoeconomia.it/wp-content/uploads/2018/05/pfas-cartina-aggiornata.jpg"/>
          <p:cNvPicPr/>
          <p:nvPr/>
        </p:nvPicPr>
        <p:blipFill>
          <a:blip r:embed="rId3"/>
          <a:srcRect l="33064" t="6996" r="31640" b="87455"/>
          <a:stretch/>
        </p:blipFill>
        <p:spPr>
          <a:xfrm>
            <a:off x="2500200" y="214200"/>
            <a:ext cx="4531680" cy="492120"/>
          </a:xfrm>
          <a:prstGeom prst="rect">
            <a:avLst/>
          </a:prstGeom>
          <a:ln w="0">
            <a:solidFill>
              <a:srgbClr val="C00000"/>
            </a:solidFill>
          </a:ln>
        </p:spPr>
      </p:pic>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p:cNvGraphicFramePr>
            <a:graphicFrameLocks noGrp="1"/>
          </p:cNvGraphicFramePr>
          <p:nvPr/>
        </p:nvGraphicFramePr>
        <p:xfrm>
          <a:off x="500034" y="1357298"/>
          <a:ext cx="8286808" cy="4875536"/>
        </p:xfrm>
        <a:graphic>
          <a:graphicData uri="http://schemas.openxmlformats.org/drawingml/2006/table">
            <a:tbl>
              <a:tblPr firstRow="1" bandRow="1">
                <a:tableStyleId>{5C22544A-7EE6-4342-B048-85BDC9FD1C3A}</a:tableStyleId>
              </a:tblPr>
              <a:tblGrid>
                <a:gridCol w="4143404"/>
                <a:gridCol w="4143404"/>
              </a:tblGrid>
              <a:tr h="563564">
                <a:tc gridSpan="2">
                  <a:txBody>
                    <a:bodyPr/>
                    <a:lstStyle/>
                    <a:p>
                      <a:pPr algn="ctr"/>
                      <a:r>
                        <a:rPr lang="it-IT" sz="2400" b="1" strike="noStrike" spc="-1" dirty="0" smtClean="0">
                          <a:solidFill>
                            <a:srgbClr val="000000"/>
                          </a:solidFill>
                          <a:latin typeface="Times New Roman" pitchFamily="18" charset="0"/>
                          <a:ea typeface="+mn-ea"/>
                          <a:cs typeface="Times New Roman" pitchFamily="18" charset="0"/>
                        </a:rPr>
                        <a:t>Inquinamento da PFAS</a:t>
                      </a:r>
                      <a:endParaRPr lang="it-IT" sz="2400" dirty="0">
                        <a:latin typeface="Times New Roman" pitchFamily="18" charset="0"/>
                        <a:cs typeface="Times New Roman" pitchFamily="18" charset="0"/>
                      </a:endParaRPr>
                    </a:p>
                  </a:txBody>
                  <a:tcPr/>
                </a:tc>
                <a:tc hMerge="1">
                  <a:txBody>
                    <a:bodyPr/>
                    <a:lstStyle/>
                    <a:p>
                      <a:endParaRPr lang="it-IT" dirty="0"/>
                    </a:p>
                  </a:txBody>
                  <a:tcPr/>
                </a:tc>
              </a:tr>
              <a:tr h="563564">
                <a:tc>
                  <a:txBody>
                    <a:bodyPr/>
                    <a:lstStyle/>
                    <a:p>
                      <a:pPr algn="ctr"/>
                      <a:r>
                        <a:rPr lang="it-IT" sz="2000" b="1" dirty="0" smtClean="0">
                          <a:latin typeface="Times New Roman" pitchFamily="18" charset="0"/>
                          <a:cs typeface="Times New Roman" pitchFamily="18" charset="0"/>
                        </a:rPr>
                        <a:t>Fonte dell’inquinamento</a:t>
                      </a:r>
                      <a:endParaRPr lang="it-IT" sz="2000" b="1" dirty="0">
                        <a:latin typeface="Times New Roman" pitchFamily="18" charset="0"/>
                        <a:cs typeface="Times New Roman" pitchFamily="18" charset="0"/>
                      </a:endParaRPr>
                    </a:p>
                  </a:txBody>
                  <a:tcPr/>
                </a:tc>
                <a:tc>
                  <a:txBody>
                    <a:bodyPr/>
                    <a:lstStyle/>
                    <a:p>
                      <a:pPr algn="just"/>
                      <a:r>
                        <a:rPr lang="it-IT" sz="1600" dirty="0" smtClean="0">
                          <a:latin typeface="Times New Roman" pitchFamily="18" charset="0"/>
                          <a:cs typeface="Times New Roman" pitchFamily="18" charset="0"/>
                        </a:rPr>
                        <a:t>Industria chimica</a:t>
                      </a:r>
                      <a:r>
                        <a:rPr lang="it-IT" sz="1600" baseline="0" dirty="0" smtClean="0">
                          <a:latin typeface="Times New Roman" pitchFamily="18" charset="0"/>
                          <a:cs typeface="Times New Roman" pitchFamily="18" charset="0"/>
                        </a:rPr>
                        <a:t> </a:t>
                      </a:r>
                      <a:r>
                        <a:rPr lang="it-IT" sz="1600" baseline="0" dirty="0" err="1" smtClean="0">
                          <a:latin typeface="Times New Roman" pitchFamily="18" charset="0"/>
                          <a:cs typeface="Times New Roman" pitchFamily="18" charset="0"/>
                        </a:rPr>
                        <a:t>Miteni</a:t>
                      </a:r>
                      <a:endParaRPr lang="it-IT" sz="1600" dirty="0">
                        <a:latin typeface="Times New Roman" pitchFamily="18" charset="0"/>
                        <a:cs typeface="Times New Roman" pitchFamily="18" charset="0"/>
                      </a:endParaRPr>
                    </a:p>
                  </a:txBody>
                  <a:tcPr/>
                </a:tc>
              </a:tr>
              <a:tr h="563564">
                <a:tc>
                  <a:txBody>
                    <a:bodyPr/>
                    <a:lstStyle/>
                    <a:p>
                      <a:pPr algn="ctr"/>
                      <a:r>
                        <a:rPr lang="it-IT" sz="2000" b="1" dirty="0" smtClean="0">
                          <a:latin typeface="Times New Roman" pitchFamily="18" charset="0"/>
                          <a:cs typeface="Times New Roman" pitchFamily="18" charset="0"/>
                        </a:rPr>
                        <a:t>Durata dell’inquinamento</a:t>
                      </a:r>
                      <a:endParaRPr lang="it-IT" sz="2000" b="1" dirty="0">
                        <a:latin typeface="Times New Roman" pitchFamily="18" charset="0"/>
                        <a:cs typeface="Times New Roman" pitchFamily="18" charset="0"/>
                      </a:endParaRPr>
                    </a:p>
                  </a:txBody>
                  <a:tcPr/>
                </a:tc>
                <a:tc>
                  <a:txBody>
                    <a:bodyPr/>
                    <a:lstStyle/>
                    <a:p>
                      <a:pPr algn="just"/>
                      <a:r>
                        <a:rPr lang="it-IT" sz="1600" dirty="0" smtClean="0">
                          <a:solidFill>
                            <a:srgbClr val="0070C0"/>
                          </a:solidFill>
                          <a:latin typeface="Times New Roman" pitchFamily="18" charset="0"/>
                          <a:cs typeface="Times New Roman" pitchFamily="18" charset="0"/>
                        </a:rPr>
                        <a:t>40 anni</a:t>
                      </a:r>
                      <a:endParaRPr lang="it-IT" sz="1600" dirty="0">
                        <a:solidFill>
                          <a:srgbClr val="0070C0"/>
                        </a:solidFill>
                        <a:latin typeface="Times New Roman" pitchFamily="18" charset="0"/>
                        <a:cs typeface="Times New Roman" pitchFamily="18" charset="0"/>
                      </a:endParaRPr>
                    </a:p>
                  </a:txBody>
                  <a:tcPr/>
                </a:tc>
              </a:tr>
              <a:tr h="563564">
                <a:tc>
                  <a:txBody>
                    <a:bodyPr/>
                    <a:lstStyle/>
                    <a:p>
                      <a:pPr algn="ctr"/>
                      <a:r>
                        <a:rPr lang="it-IT" sz="2000" b="1" dirty="0" smtClean="0">
                          <a:latin typeface="Times New Roman" pitchFamily="18" charset="0"/>
                          <a:cs typeface="Times New Roman" pitchFamily="18" charset="0"/>
                        </a:rPr>
                        <a:t>Area interessata</a:t>
                      </a:r>
                      <a:endParaRPr lang="it-IT" sz="2000" b="1" dirty="0">
                        <a:latin typeface="Times New Roman" pitchFamily="18" charset="0"/>
                        <a:cs typeface="Times New Roman" pitchFamily="18" charset="0"/>
                      </a:endParaRPr>
                    </a:p>
                  </a:txBody>
                  <a:tcPr/>
                </a:tc>
                <a:tc>
                  <a:txBody>
                    <a:bodyPr/>
                    <a:lstStyle/>
                    <a:p>
                      <a:pPr algn="just"/>
                      <a:r>
                        <a:rPr lang="it-IT" sz="1600" b="0" strike="noStrike" spc="-1" dirty="0" smtClean="0">
                          <a:solidFill>
                            <a:srgbClr val="0070C0"/>
                          </a:solidFill>
                          <a:latin typeface="Times New Roman" pitchFamily="18" charset="0"/>
                          <a:ea typeface="+mn-ea"/>
                          <a:cs typeface="Times New Roman" pitchFamily="18" charset="0"/>
                        </a:rPr>
                        <a:t>Un vasto territorio che si estende tra le province di Vicenza, Verona e Padova</a:t>
                      </a:r>
                      <a:endParaRPr lang="it-IT" sz="1600" b="0" dirty="0">
                        <a:solidFill>
                          <a:srgbClr val="0070C0"/>
                        </a:solidFill>
                        <a:latin typeface="Times New Roman" pitchFamily="18" charset="0"/>
                        <a:cs typeface="Times New Roman" pitchFamily="18" charset="0"/>
                      </a:endParaRPr>
                    </a:p>
                  </a:txBody>
                  <a:tcPr/>
                </a:tc>
              </a:tr>
              <a:tr h="563564">
                <a:tc>
                  <a:txBody>
                    <a:bodyPr/>
                    <a:lstStyle/>
                    <a:p>
                      <a:pPr algn="ctr"/>
                      <a:r>
                        <a:rPr lang="it-IT" sz="2000" b="1" dirty="0" smtClean="0">
                          <a:latin typeface="Times New Roman" pitchFamily="18" charset="0"/>
                          <a:cs typeface="Times New Roman" pitchFamily="18" charset="0"/>
                        </a:rPr>
                        <a:t>Numero abitanti coinvolti</a:t>
                      </a:r>
                      <a:endParaRPr lang="it-IT" sz="2000" b="1" dirty="0">
                        <a:latin typeface="Times New Roman" pitchFamily="18" charset="0"/>
                        <a:cs typeface="Times New Roman" pitchFamily="18" charset="0"/>
                      </a:endParaRPr>
                    </a:p>
                  </a:txBody>
                  <a:tcPr/>
                </a:tc>
                <a:tc>
                  <a:txBody>
                    <a:bodyPr/>
                    <a:lstStyle/>
                    <a:p>
                      <a:pPr algn="just"/>
                      <a:r>
                        <a:rPr lang="it-IT" sz="1600" b="0" dirty="0" smtClean="0">
                          <a:solidFill>
                            <a:srgbClr val="0070C0"/>
                          </a:solidFill>
                          <a:latin typeface="Times New Roman" pitchFamily="18" charset="0"/>
                          <a:cs typeface="Times New Roman" pitchFamily="18" charset="0"/>
                        </a:rPr>
                        <a:t>300 mila</a:t>
                      </a:r>
                      <a:endParaRPr lang="it-IT" sz="1600" b="0" dirty="0">
                        <a:solidFill>
                          <a:srgbClr val="0070C0"/>
                        </a:solidFill>
                        <a:latin typeface="Times New Roman" pitchFamily="18" charset="0"/>
                        <a:cs typeface="Times New Roman" pitchFamily="18" charset="0"/>
                      </a:endParaRPr>
                    </a:p>
                  </a:txBody>
                  <a:tcPr/>
                </a:tc>
              </a:tr>
              <a:tr h="563564">
                <a:tc>
                  <a:txBody>
                    <a:bodyPr/>
                    <a:lstStyle/>
                    <a:p>
                      <a:pPr algn="ctr"/>
                      <a:endParaRPr lang="it-IT" sz="2000" b="1" dirty="0" smtClean="0">
                        <a:latin typeface="Times New Roman" pitchFamily="18" charset="0"/>
                        <a:cs typeface="Times New Roman" pitchFamily="18" charset="0"/>
                      </a:endParaRPr>
                    </a:p>
                    <a:p>
                      <a:pPr algn="ctr"/>
                      <a:endParaRPr lang="it-IT" sz="2000" b="1" dirty="0" smtClean="0">
                        <a:latin typeface="Times New Roman" pitchFamily="18" charset="0"/>
                        <a:cs typeface="Times New Roman" pitchFamily="18" charset="0"/>
                      </a:endParaRPr>
                    </a:p>
                    <a:p>
                      <a:pPr algn="ctr"/>
                      <a:endParaRPr lang="it-IT" sz="2000" b="1" dirty="0" smtClean="0">
                        <a:latin typeface="Times New Roman" pitchFamily="18" charset="0"/>
                        <a:cs typeface="Times New Roman" pitchFamily="18" charset="0"/>
                      </a:endParaRPr>
                    </a:p>
                    <a:p>
                      <a:pPr algn="ctr"/>
                      <a:r>
                        <a:rPr lang="it-IT" sz="2000" b="1" dirty="0" smtClean="0">
                          <a:latin typeface="Times New Roman" pitchFamily="18" charset="0"/>
                          <a:cs typeface="Times New Roman" pitchFamily="18" charset="0"/>
                        </a:rPr>
                        <a:t>Conseguenze </a:t>
                      </a:r>
                      <a:endParaRPr lang="it-IT" sz="2000" b="1" dirty="0">
                        <a:latin typeface="Times New Roman" pitchFamily="18" charset="0"/>
                        <a:cs typeface="Times New Roman" pitchFamily="18" charset="0"/>
                      </a:endParaRPr>
                    </a:p>
                  </a:txBody>
                  <a:tcPr/>
                </a:tc>
                <a:tc>
                  <a:txBody>
                    <a:bodyPr/>
                    <a:lstStyle/>
                    <a:p>
                      <a:pPr marL="180975" indent="-180975" algn="just">
                        <a:buFont typeface="Arial" pitchFamily="34" charset="0"/>
                        <a:buChar char="•"/>
                      </a:pPr>
                      <a:r>
                        <a:rPr lang="it-IT" sz="1600" dirty="0" smtClean="0">
                          <a:solidFill>
                            <a:srgbClr val="0070C0"/>
                          </a:solidFill>
                          <a:latin typeface="Times New Roman" pitchFamily="18" charset="0"/>
                          <a:cs typeface="Times New Roman" pitchFamily="18" charset="0"/>
                        </a:rPr>
                        <a:t>Trenta comuni hanno dovuto dotarsi di un sistema di filtrazione a carboni attivi che comporta una spesa annua di 600.000 euro</a:t>
                      </a:r>
                    </a:p>
                    <a:p>
                      <a:pPr algn="just">
                        <a:buFont typeface="Wingdings" pitchFamily="2" charset="2"/>
                        <a:buNone/>
                      </a:pPr>
                      <a:endParaRPr lang="it-IT" sz="1600" dirty="0" smtClean="0">
                        <a:solidFill>
                          <a:srgbClr val="0070C0"/>
                        </a:solidFill>
                        <a:latin typeface="Times New Roman" pitchFamily="18" charset="0"/>
                        <a:cs typeface="Times New Roman" pitchFamily="18" charset="0"/>
                      </a:endParaRPr>
                    </a:p>
                    <a:p>
                      <a:pPr marL="180975" indent="-180975" algn="just">
                        <a:buFont typeface="Arial" pitchFamily="34" charset="0"/>
                        <a:buChar char="•"/>
                      </a:pPr>
                      <a:r>
                        <a:rPr lang="it-IT" sz="1600" dirty="0" smtClean="0">
                          <a:solidFill>
                            <a:srgbClr val="0070C0"/>
                          </a:solidFill>
                          <a:latin typeface="Times New Roman" pitchFamily="18" charset="0"/>
                          <a:cs typeface="Times New Roman" pitchFamily="18" charset="0"/>
                        </a:rPr>
                        <a:t>L’utilizzo di molti pozzi privati è stato vietato perché sono risultati inquinati</a:t>
                      </a:r>
                    </a:p>
                    <a:p>
                      <a:pPr algn="just">
                        <a:buFont typeface="Arial" pitchFamily="34" charset="0"/>
                        <a:buChar char="•"/>
                      </a:pPr>
                      <a:endParaRPr lang="it-IT" sz="1600" dirty="0" smtClean="0">
                        <a:solidFill>
                          <a:srgbClr val="0070C0"/>
                        </a:solidFill>
                        <a:latin typeface="Times New Roman" pitchFamily="18" charset="0"/>
                        <a:cs typeface="Times New Roman" pitchFamily="18" charset="0"/>
                      </a:endParaRPr>
                    </a:p>
                    <a:p>
                      <a:pPr algn="just">
                        <a:buFont typeface="Arial" pitchFamily="34" charset="0"/>
                        <a:buChar char="•"/>
                      </a:pPr>
                      <a:endParaRPr lang="it-IT" sz="1600" dirty="0">
                        <a:solidFill>
                          <a:srgbClr val="0070C0"/>
                        </a:solidFill>
                        <a:latin typeface="Times New Roman" pitchFamily="18" charset="0"/>
                        <a:cs typeface="Times New Roman" pitchFamily="18" charset="0"/>
                      </a:endParaRPr>
                    </a:p>
                  </a:txBody>
                  <a:tcPr/>
                </a:tc>
              </a:tr>
            </a:tbl>
          </a:graphicData>
        </a:graphic>
      </p:graphicFrame>
      <p:sp>
        <p:nvSpPr>
          <p:cNvPr id="3" name="CustomShape 2"/>
          <p:cNvSpPr/>
          <p:nvPr/>
        </p:nvSpPr>
        <p:spPr>
          <a:xfrm>
            <a:off x="1714480" y="214290"/>
            <a:ext cx="5643602" cy="571504"/>
          </a:xfrm>
          <a:prstGeom prst="roundRect">
            <a:avLst>
              <a:gd name="adj" fmla="val 16667"/>
            </a:avLst>
          </a:prstGeom>
          <a:solidFill>
            <a:srgbClr val="FFE994"/>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r>
              <a:rPr lang="it-IT" sz="1500" b="0" strike="noStrike" spc="-1" dirty="0" smtClean="0">
                <a:solidFill>
                  <a:srgbClr val="000000"/>
                </a:solidFill>
                <a:latin typeface="Times New Roman"/>
                <a:ea typeface="DejaVu Sans"/>
              </a:rPr>
              <a:t>Completa la tabella ricavando le informazioni dall’articolo precedente</a:t>
            </a:r>
            <a:endParaRPr lang="it-IT" sz="1500" b="0" strike="noStrike" spc="-1" dirty="0">
              <a:latin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 name="Picture 2"/>
          <p:cNvPicPr/>
          <p:nvPr/>
        </p:nvPicPr>
        <p:blipFill>
          <a:blip r:embed="rId2"/>
          <a:stretch/>
        </p:blipFill>
        <p:spPr>
          <a:xfrm>
            <a:off x="214200" y="428760"/>
            <a:ext cx="4893840" cy="2193480"/>
          </a:xfrm>
          <a:prstGeom prst="rect">
            <a:avLst/>
          </a:prstGeom>
          <a:ln w="9525">
            <a:solidFill>
              <a:srgbClr val="C00000"/>
            </a:solidFill>
            <a:miter/>
          </a:ln>
        </p:spPr>
      </p:pic>
      <p:sp>
        <p:nvSpPr>
          <p:cNvPr id="282" name="CustomShape 1"/>
          <p:cNvSpPr/>
          <p:nvPr/>
        </p:nvSpPr>
        <p:spPr>
          <a:xfrm>
            <a:off x="285840" y="2714760"/>
            <a:ext cx="3130200" cy="272160"/>
          </a:xfrm>
          <a:prstGeom prst="rect">
            <a:avLst/>
          </a:prstGeom>
          <a:gradFill rotWithShape="0">
            <a:gsLst>
              <a:gs pos="0">
                <a:srgbClr val="BDF297"/>
              </a:gs>
              <a:gs pos="100000">
                <a:srgbClr val="D5F5C0"/>
              </a:gs>
            </a:gsLst>
            <a:lin ang="2700000"/>
          </a:gra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it-IT" sz="1200" b="0" strike="noStrike" spc="-1">
                <a:solidFill>
                  <a:srgbClr val="000000"/>
                </a:solidFill>
                <a:latin typeface="Franklin Gothic Book"/>
                <a:ea typeface="DejaVu Sans"/>
              </a:rPr>
              <a:t>Fiume che scorre liberamente nel territorio</a:t>
            </a:r>
            <a:endParaRPr lang="it-IT" sz="1200" b="0" strike="noStrike" spc="-1">
              <a:latin typeface="Arial"/>
            </a:endParaRPr>
          </a:p>
        </p:txBody>
      </p:sp>
      <p:pic>
        <p:nvPicPr>
          <p:cNvPr id="283" name="Picture 3"/>
          <p:cNvPicPr/>
          <p:nvPr/>
        </p:nvPicPr>
        <p:blipFill>
          <a:blip r:embed="rId3"/>
          <a:stretch/>
        </p:blipFill>
        <p:spPr>
          <a:xfrm>
            <a:off x="214200" y="3500280"/>
            <a:ext cx="4864680" cy="2161080"/>
          </a:xfrm>
          <a:prstGeom prst="rect">
            <a:avLst/>
          </a:prstGeom>
          <a:ln w="9525">
            <a:solidFill>
              <a:srgbClr val="C00000"/>
            </a:solidFill>
            <a:miter/>
          </a:ln>
        </p:spPr>
      </p:pic>
      <p:sp>
        <p:nvSpPr>
          <p:cNvPr id="284" name="CustomShape 2"/>
          <p:cNvSpPr/>
          <p:nvPr/>
        </p:nvSpPr>
        <p:spPr>
          <a:xfrm>
            <a:off x="214200" y="5760000"/>
            <a:ext cx="4454280" cy="272160"/>
          </a:xfrm>
          <a:prstGeom prst="rect">
            <a:avLst/>
          </a:prstGeom>
          <a:gradFill rotWithShape="0">
            <a:gsLst>
              <a:gs pos="0">
                <a:srgbClr val="BDF297"/>
              </a:gs>
              <a:gs pos="100000">
                <a:srgbClr val="D5F5C0"/>
              </a:gs>
            </a:gsLst>
            <a:lin ang="2700000"/>
          </a:gra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it-IT" sz="1200" b="0" strike="noStrike" spc="-1">
                <a:solidFill>
                  <a:srgbClr val="000000"/>
                </a:solidFill>
                <a:latin typeface="Franklin Gothic Book"/>
                <a:ea typeface="DejaVu Sans"/>
              </a:rPr>
              <a:t>Fiume che scorre in una zona fortemente edificata della città</a:t>
            </a:r>
            <a:endParaRPr lang="it-IT" sz="1200" b="0" strike="noStrike" spc="-1">
              <a:latin typeface="Arial"/>
            </a:endParaRPr>
          </a:p>
        </p:txBody>
      </p:sp>
      <p:sp>
        <p:nvSpPr>
          <p:cNvPr id="285" name="CustomShape 3"/>
          <p:cNvSpPr/>
          <p:nvPr/>
        </p:nvSpPr>
        <p:spPr>
          <a:xfrm>
            <a:off x="5286240" y="540000"/>
            <a:ext cx="3701880" cy="3641760"/>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nchor="ctr">
            <a:spAutoFit/>
          </a:bodyPr>
          <a:lstStyle/>
          <a:p>
            <a:pPr algn="just">
              <a:lnSpc>
                <a:spcPct val="100000"/>
              </a:lnSpc>
            </a:pPr>
            <a:r>
              <a:rPr lang="it-IT" sz="1400" b="1" strike="noStrike" spc="-1">
                <a:solidFill>
                  <a:srgbClr val="000000"/>
                </a:solidFill>
                <a:latin typeface="Franklin Gothic Book"/>
                <a:ea typeface="DejaVu Sans"/>
              </a:rPr>
              <a:t>IL TERRITORIO CIRCOSTANTE</a:t>
            </a:r>
            <a:endParaRPr lang="it-IT" sz="1400" b="0" strike="noStrike" spc="-1">
              <a:latin typeface="Arial"/>
            </a:endParaRPr>
          </a:p>
          <a:p>
            <a:pPr algn="just">
              <a:lnSpc>
                <a:spcPct val="100000"/>
              </a:lnSpc>
            </a:pPr>
            <a:r>
              <a:rPr lang="it-IT" sz="1400" b="0" strike="noStrike" spc="-1">
                <a:solidFill>
                  <a:srgbClr val="000000"/>
                </a:solidFill>
                <a:latin typeface="Franklin Gothic Book"/>
                <a:ea typeface="DejaVu Sans"/>
              </a:rPr>
              <a:t>Con un’estensione che comprende e supera la fascia perifluviale, il territorio che circonda un fiume è costituito da tutto l’ambiente che si sviluppa intorno a esso. Può essere:</a:t>
            </a:r>
            <a:endParaRPr lang="it-IT" sz="1400" b="0" strike="noStrike" spc="-1">
              <a:latin typeface="Arial"/>
            </a:endParaRPr>
          </a:p>
          <a:p>
            <a:pPr algn="just">
              <a:lnSpc>
                <a:spcPct val="150000"/>
              </a:lnSpc>
            </a:pPr>
            <a:r>
              <a:rPr lang="it-IT" sz="1400" b="0" strike="noStrike" spc="-1">
                <a:solidFill>
                  <a:srgbClr val="000000"/>
                </a:solidFill>
                <a:latin typeface="Franklin Gothic Book"/>
                <a:ea typeface="DejaVu Sans"/>
              </a:rPr>
              <a:t>•  Coperto da foreste e boschi</a:t>
            </a:r>
            <a:endParaRPr lang="it-IT" sz="1400" b="0" strike="noStrike" spc="-1">
              <a:latin typeface="Arial"/>
            </a:endParaRPr>
          </a:p>
          <a:p>
            <a:pPr algn="just">
              <a:lnSpc>
                <a:spcPct val="150000"/>
              </a:lnSpc>
            </a:pPr>
            <a:r>
              <a:rPr lang="it-IT" sz="1400" b="0" strike="noStrike" spc="-1">
                <a:solidFill>
                  <a:srgbClr val="000000"/>
                </a:solidFill>
                <a:latin typeface="Franklin Gothic Book"/>
                <a:ea typeface="DejaVu Sans"/>
              </a:rPr>
              <a:t>•  Coperto da boschi o prati</a:t>
            </a:r>
            <a:endParaRPr lang="it-IT" sz="1400" b="0" strike="noStrike" spc="-1">
              <a:latin typeface="Arial"/>
            </a:endParaRPr>
          </a:p>
          <a:p>
            <a:pPr algn="just">
              <a:lnSpc>
                <a:spcPct val="150000"/>
              </a:lnSpc>
            </a:pPr>
            <a:r>
              <a:rPr lang="it-IT" sz="1400" b="0" strike="noStrike" spc="-1">
                <a:solidFill>
                  <a:srgbClr val="000000"/>
                </a:solidFill>
                <a:latin typeface="Franklin Gothic Book"/>
                <a:ea typeface="DejaVu Sans"/>
              </a:rPr>
              <a:t>•  Con prati, pascoli e/o pochi arativi</a:t>
            </a:r>
            <a:endParaRPr lang="it-IT" sz="1400" b="0" strike="noStrike" spc="-1">
              <a:latin typeface="Arial"/>
            </a:endParaRPr>
          </a:p>
          <a:p>
            <a:pPr marL="181080" indent="-168120">
              <a:lnSpc>
                <a:spcPct val="150000"/>
              </a:lnSpc>
              <a:tabLst>
                <a:tab pos="0" algn="l"/>
              </a:tabLst>
            </a:pPr>
            <a:r>
              <a:rPr lang="it-IT" sz="1400" b="0" strike="noStrike" spc="-1">
                <a:solidFill>
                  <a:srgbClr val="000000"/>
                </a:solidFill>
                <a:latin typeface="Franklin Gothic Book"/>
                <a:ea typeface="DejaVu Sans"/>
              </a:rPr>
              <a:t>•  Con campi coltivati stabili e/o scarsi    insediamenti urbani</a:t>
            </a:r>
            <a:endParaRPr lang="it-IT" sz="1400" b="0" strike="noStrike" spc="-1">
              <a:latin typeface="Arial"/>
            </a:endParaRPr>
          </a:p>
          <a:p>
            <a:pPr marL="181080" indent="-168120">
              <a:lnSpc>
                <a:spcPct val="150000"/>
              </a:lnSpc>
              <a:spcAft>
                <a:spcPts val="283"/>
              </a:spcAft>
              <a:tabLst>
                <a:tab pos="0" algn="l"/>
              </a:tabLst>
            </a:pPr>
            <a:r>
              <a:rPr lang="it-IT" sz="1400" b="0" strike="noStrike" spc="-1">
                <a:solidFill>
                  <a:srgbClr val="000000"/>
                </a:solidFill>
                <a:latin typeface="Franklin Gothic Book"/>
                <a:ea typeface="DejaVu Sans"/>
              </a:rPr>
              <a:t>•  Costituito da aree urbanizzate e/o industrializzate</a:t>
            </a:r>
            <a:endParaRPr lang="it-IT" sz="1400" b="0" strike="noStrike" spc="-1">
              <a:latin typeface="Arial"/>
            </a:endParaRPr>
          </a:p>
          <a:p>
            <a:pPr marL="181080" indent="-168120">
              <a:lnSpc>
                <a:spcPct val="100000"/>
              </a:lnSpc>
              <a:tabLst>
                <a:tab pos="0" algn="l"/>
              </a:tabLst>
            </a:pPr>
            <a:endParaRPr lang="it-IT" sz="14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CustomShape 1"/>
          <p:cNvSpPr/>
          <p:nvPr/>
        </p:nvSpPr>
        <p:spPr>
          <a:xfrm>
            <a:off x="4929120" y="785880"/>
            <a:ext cx="3987720" cy="5261525"/>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0" strike="noStrike" spc="-1" dirty="0">
                <a:solidFill>
                  <a:srgbClr val="000000"/>
                </a:solidFill>
                <a:latin typeface="Franklin Gothic Book"/>
                <a:ea typeface="DejaVu Sans"/>
              </a:rPr>
              <a:t>L’intervento degli uomini sui fiumi italiani è diventato con gli anni sempre più intenso, tanto da modificare profondamente le loro caratteristiche e da mettere in pericolo il loro equilibrio naturale. Le trasformazioni più vistose derivano dalla cosiddetta sistemazione idraulica degli alvei fluviali: spesso infatti </a:t>
            </a:r>
            <a:r>
              <a:rPr lang="it-IT" sz="1400" b="1" strike="noStrike" spc="-1" dirty="0">
                <a:solidFill>
                  <a:srgbClr val="000000"/>
                </a:solidFill>
                <a:latin typeface="Franklin Gothic Book"/>
                <a:ea typeface="DejaVu Sans"/>
              </a:rPr>
              <a:t>i corsi dei fiumi sono stati raddrizzati e le sponde</a:t>
            </a:r>
            <a:r>
              <a:rPr lang="it-IT" sz="1400" b="0" strike="noStrike" spc="-1" dirty="0">
                <a:solidFill>
                  <a:srgbClr val="000000"/>
                </a:solidFill>
                <a:latin typeface="Franklin Gothic Book"/>
                <a:ea typeface="DejaVu Sans"/>
              </a:rPr>
              <a:t>, dopo essere state liberate dalla vegetazione spontanea, </a:t>
            </a:r>
            <a:r>
              <a:rPr lang="it-IT" sz="1400" b="1" strike="noStrike" spc="-1" dirty="0">
                <a:solidFill>
                  <a:srgbClr val="000000"/>
                </a:solidFill>
                <a:latin typeface="Franklin Gothic Book"/>
                <a:ea typeface="DejaVu Sans"/>
              </a:rPr>
              <a:t>sono state cementificate</a:t>
            </a:r>
            <a:r>
              <a:rPr lang="it-IT" sz="1400" b="0" strike="noStrike" spc="-1" dirty="0">
                <a:solidFill>
                  <a:srgbClr val="000000"/>
                </a:solidFill>
                <a:latin typeface="Franklin Gothic Book"/>
                <a:ea typeface="DejaVu Sans"/>
              </a:rPr>
              <a:t>; a volte anche il letto del fiume è stato abbassato di alcuni metri e ricoperto di cemento. Queste opere idrauliche sono state realizzate allo scopo di controllare meglio le portate dei fiumi e di impedire alluvioni e frane. </a:t>
            </a:r>
            <a:endParaRPr lang="it-IT" sz="1400" b="0" strike="noStrike" spc="-1" dirty="0">
              <a:latin typeface="Arial"/>
            </a:endParaRPr>
          </a:p>
          <a:p>
            <a:pPr algn="just">
              <a:lnSpc>
                <a:spcPct val="100000"/>
              </a:lnSpc>
            </a:pPr>
            <a:r>
              <a:rPr lang="it-IT" sz="1400" b="0" strike="noStrike" spc="-1" dirty="0">
                <a:solidFill>
                  <a:srgbClr val="000000"/>
                </a:solidFill>
                <a:latin typeface="Franklin Gothic Book"/>
                <a:ea typeface="DejaVu Sans"/>
              </a:rPr>
              <a:t>In realtà la cementificazione dei fiumi col tempo provoca conseguenze disastrose. Infatti </a:t>
            </a:r>
            <a:r>
              <a:rPr lang="it-IT" sz="1400" b="1" strike="noStrike" spc="-1" dirty="0">
                <a:solidFill>
                  <a:srgbClr val="000000"/>
                </a:solidFill>
                <a:latin typeface="Franklin Gothic Book"/>
                <a:ea typeface="DejaVu Sans"/>
              </a:rPr>
              <a:t>le acque fluviali</a:t>
            </a:r>
            <a:r>
              <a:rPr lang="it-IT" sz="1400" b="0" strike="noStrike" spc="-1" dirty="0">
                <a:solidFill>
                  <a:srgbClr val="000000"/>
                </a:solidFill>
                <a:latin typeface="Franklin Gothic Book"/>
                <a:ea typeface="DejaVu Sans"/>
              </a:rPr>
              <a:t>, chiuse tra sponde rigide e rettilinee, </a:t>
            </a:r>
            <a:r>
              <a:rPr lang="it-IT" sz="1400" b="1" strike="noStrike" spc="-1" dirty="0">
                <a:solidFill>
                  <a:srgbClr val="000000"/>
                </a:solidFill>
                <a:latin typeface="Franklin Gothic Book"/>
                <a:ea typeface="DejaVu Sans"/>
              </a:rPr>
              <a:t>acquistano maggiore velocità e, in caso di piena, diventano più violente e pericolose.</a:t>
            </a:r>
            <a:r>
              <a:rPr lang="it-IT" sz="1400" b="0" strike="noStrike" spc="-1" dirty="0">
                <a:solidFill>
                  <a:srgbClr val="000000"/>
                </a:solidFill>
                <a:latin typeface="Franklin Gothic Book"/>
                <a:ea typeface="DejaVu Sans"/>
              </a:rPr>
              <a:t> Per di più, con la costruzione di argini artificiali, le acque </a:t>
            </a:r>
            <a:r>
              <a:rPr lang="it-IT" sz="1400" b="1" strike="noStrike" spc="-1" dirty="0">
                <a:solidFill>
                  <a:srgbClr val="000000"/>
                </a:solidFill>
                <a:latin typeface="Franklin Gothic Book"/>
                <a:ea typeface="DejaVu Sans"/>
              </a:rPr>
              <a:t>non possono più essere assorbite dalle zone poste ai fianchi del fiume</a:t>
            </a:r>
            <a:r>
              <a:rPr lang="it-IT" sz="1400" b="0" strike="noStrike" spc="-1" dirty="0">
                <a:solidFill>
                  <a:srgbClr val="000000"/>
                </a:solidFill>
                <a:latin typeface="Franklin Gothic Book"/>
                <a:ea typeface="DejaVu Sans"/>
              </a:rPr>
              <a:t> che hanno proprio la funzione di impregnarsi delle acque eccedenti durante i periodi di piena</a:t>
            </a:r>
            <a:r>
              <a:rPr lang="it-IT" sz="1400" b="0" strike="noStrike" spc="-1" dirty="0" smtClean="0">
                <a:solidFill>
                  <a:srgbClr val="000000"/>
                </a:solidFill>
                <a:latin typeface="Franklin Gothic Book"/>
                <a:ea typeface="DejaVu Sans"/>
              </a:rPr>
              <a:t>.</a:t>
            </a:r>
          </a:p>
        </p:txBody>
      </p:sp>
      <p:sp>
        <p:nvSpPr>
          <p:cNvPr id="287" name="CustomShape 2"/>
          <p:cNvSpPr/>
          <p:nvPr/>
        </p:nvSpPr>
        <p:spPr>
          <a:xfrm>
            <a:off x="285840" y="4929120"/>
            <a:ext cx="3916080" cy="1002240"/>
          </a:xfrm>
          <a:prstGeom prst="rect">
            <a:avLst/>
          </a:prstGeom>
          <a:gradFill rotWithShape="0">
            <a:gsLst>
              <a:gs pos="0">
                <a:srgbClr val="BDF297"/>
              </a:gs>
              <a:gs pos="100000">
                <a:srgbClr val="D5F5C0"/>
              </a:gs>
            </a:gsLst>
            <a:lin ang="2700000"/>
          </a:gra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200" b="0" strike="noStrike" spc="-1">
                <a:solidFill>
                  <a:srgbClr val="000000"/>
                </a:solidFill>
                <a:latin typeface="Franklin Gothic Book"/>
                <a:ea typeface="DejaVu Sans"/>
              </a:rPr>
              <a:t>Lungo il corso dell’Arno, nel Casentino, come evidenzia la fotografia, è stato costruito un argine di cemento in difesa della statale umbro casentinese e di alcune abitazioni che si trovano troppo a ridosso del fiume.</a:t>
            </a:r>
            <a:endParaRPr lang="it-IT" sz="1200" b="0" strike="noStrike" spc="-1">
              <a:latin typeface="Arial"/>
            </a:endParaRPr>
          </a:p>
        </p:txBody>
      </p:sp>
      <p:pic>
        <p:nvPicPr>
          <p:cNvPr id="288" name="Picture 3" descr="C:\Users\utente\Documents\SITO\DA INSERIRE\GEOGRAFIA\CLASSE 1°\1-L'EUROPA FISICA\5- I FIUMI\4-L'inquinamento delle acque\1.jpg"/>
          <p:cNvPicPr/>
          <p:nvPr/>
        </p:nvPicPr>
        <p:blipFill>
          <a:blip r:embed="rId2" cstate="print"/>
          <a:srcRect l="860" t="2653" r="51977" b="21780"/>
          <a:stretch/>
        </p:blipFill>
        <p:spPr>
          <a:xfrm>
            <a:off x="285840" y="785880"/>
            <a:ext cx="3916080" cy="4059000"/>
          </a:xfrm>
          <a:prstGeom prst="rect">
            <a:avLst/>
          </a:prstGeom>
          <a:ln w="0">
            <a:solidFill>
              <a:srgbClr val="C00000"/>
            </a:solidFill>
          </a:ln>
        </p:spPr>
      </p:pic>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CustomShape 1"/>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sp>
        <p:nvSpPr>
          <p:cNvPr id="290" name="CustomShape 2"/>
          <p:cNvSpPr/>
          <p:nvPr/>
        </p:nvSpPr>
        <p:spPr>
          <a:xfrm>
            <a:off x="5500800" y="143640"/>
            <a:ext cx="3416040" cy="5907856"/>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0" strike="noStrike" spc="-1" dirty="0">
                <a:solidFill>
                  <a:srgbClr val="000000"/>
                </a:solidFill>
                <a:latin typeface="Franklin Gothic Book"/>
                <a:ea typeface="DejaVu Sans"/>
              </a:rPr>
              <a:t>L’immagine illustra bene come arrivano, prevedibilissime, le ‘emergenze alluvioni’: costruendo strade, case e fabbriche troppo vicino ai fiumi.</a:t>
            </a:r>
            <a:endParaRPr lang="it-IT" sz="1400" b="0" strike="noStrike" spc="-1" dirty="0">
              <a:latin typeface="Arial"/>
            </a:endParaRPr>
          </a:p>
          <a:p>
            <a:pPr algn="just">
              <a:lnSpc>
                <a:spcPct val="100000"/>
              </a:lnSpc>
            </a:pPr>
            <a:r>
              <a:rPr lang="it-IT" sz="1400" b="0" strike="noStrike" spc="-1" dirty="0">
                <a:solidFill>
                  <a:srgbClr val="000000"/>
                </a:solidFill>
                <a:latin typeface="Franklin Gothic Book"/>
                <a:ea typeface="DejaVu Sans"/>
              </a:rPr>
              <a:t>La portata dei fiumi, soprattutto in Italia, soprattutto in epoca di cambiamento climatico e precipitazioni eccezionali sempre più frequenti, è molto variabile.</a:t>
            </a:r>
            <a:endParaRPr lang="it-IT" sz="1400" b="0" strike="noStrike" spc="-1" dirty="0">
              <a:latin typeface="Arial"/>
            </a:endParaRPr>
          </a:p>
          <a:p>
            <a:pPr algn="just">
              <a:lnSpc>
                <a:spcPct val="100000"/>
              </a:lnSpc>
            </a:pPr>
            <a:r>
              <a:rPr lang="it-IT" sz="1400" b="0" strike="noStrike" spc="-1" dirty="0">
                <a:solidFill>
                  <a:srgbClr val="000000"/>
                </a:solidFill>
                <a:latin typeface="Franklin Gothic Book"/>
                <a:ea typeface="DejaVu Sans"/>
              </a:rPr>
              <a:t>In una situazione naturale, il fiume si espande nei terreni circostanti quando l’acqua è abbondante e si ritira in buon ordine quando la stagione è più asciutta. </a:t>
            </a:r>
            <a:r>
              <a:rPr lang="it-IT" sz="1400" b="1" strike="noStrike" spc="-1" dirty="0">
                <a:solidFill>
                  <a:srgbClr val="000000"/>
                </a:solidFill>
                <a:latin typeface="Franklin Gothic Book"/>
                <a:ea typeface="DejaVu Sans"/>
              </a:rPr>
              <a:t>Quando i terreni circostanti sono macchie, boschi, praterie o anche campi coltivati e boschi coltivati, il danno dell’alluvione</a:t>
            </a:r>
            <a:r>
              <a:rPr lang="it-IT" sz="1400" b="0" strike="noStrike" spc="-1" dirty="0">
                <a:solidFill>
                  <a:srgbClr val="000000"/>
                </a:solidFill>
                <a:latin typeface="Franklin Gothic Book"/>
                <a:ea typeface="DejaVu Sans"/>
              </a:rPr>
              <a:t>, dal punto di vista umano, </a:t>
            </a:r>
            <a:r>
              <a:rPr lang="it-IT" sz="1400" b="1" strike="noStrike" spc="-1" dirty="0">
                <a:solidFill>
                  <a:srgbClr val="000000"/>
                </a:solidFill>
                <a:latin typeface="Franklin Gothic Book"/>
                <a:ea typeface="DejaVu Sans"/>
              </a:rPr>
              <a:t>è modesto, spesso trascurabile, talvolta anche benefico</a:t>
            </a:r>
            <a:r>
              <a:rPr lang="it-IT" sz="1400" b="0" strike="noStrike" spc="-1" dirty="0">
                <a:solidFill>
                  <a:srgbClr val="000000"/>
                </a:solidFill>
                <a:latin typeface="Franklin Gothic Book"/>
                <a:ea typeface="DejaVu Sans"/>
              </a:rPr>
              <a:t> (vedi le periodiche alluvioni del Nilo, come ci insegnano a scuola, che rendevano particolarmente fertili le coltivazioni degli antichi egiziani).</a:t>
            </a:r>
            <a:endParaRPr lang="it-IT" sz="1400" b="0" strike="noStrike" spc="-1" dirty="0">
              <a:latin typeface="Arial"/>
            </a:endParaRPr>
          </a:p>
          <a:p>
            <a:pPr algn="just">
              <a:lnSpc>
                <a:spcPct val="100000"/>
              </a:lnSpc>
            </a:pPr>
            <a:r>
              <a:rPr lang="it-IT" sz="1400" b="1" strike="noStrike" spc="-1" dirty="0">
                <a:solidFill>
                  <a:srgbClr val="000000"/>
                </a:solidFill>
                <a:latin typeface="Franklin Gothic Book"/>
                <a:ea typeface="DejaVu Sans"/>
              </a:rPr>
              <a:t>Quando invece si cementifica troppo vicino al fiume</a:t>
            </a:r>
            <a:r>
              <a:rPr lang="it-IT" sz="1400" b="0" strike="noStrike" spc="-1" dirty="0">
                <a:solidFill>
                  <a:srgbClr val="000000"/>
                </a:solidFill>
                <a:latin typeface="Franklin Gothic Book"/>
                <a:ea typeface="DejaVu Sans"/>
              </a:rPr>
              <a:t>, con comode strade, belle villette e capannoni artigianali o industriali, come è avvenuto molto spesso in Italia,</a:t>
            </a:r>
            <a:r>
              <a:rPr lang="it-IT" sz="1400" b="1" strike="noStrike" spc="-1" dirty="0">
                <a:solidFill>
                  <a:srgbClr val="000000"/>
                </a:solidFill>
                <a:latin typeface="Franklin Gothic Book"/>
                <a:ea typeface="DejaVu Sans"/>
              </a:rPr>
              <a:t> l’alluvione diventa un grosso problema e una periodica, prevedibile ‘emergenza</a:t>
            </a:r>
            <a:r>
              <a:rPr lang="it-IT" sz="1400" b="1" strike="noStrike" spc="-1" dirty="0" smtClean="0">
                <a:solidFill>
                  <a:srgbClr val="000000"/>
                </a:solidFill>
                <a:latin typeface="Franklin Gothic Book"/>
                <a:ea typeface="DejaVu Sans"/>
              </a:rPr>
              <a:t>’.</a:t>
            </a:r>
            <a:endParaRPr lang="it-IT" sz="1400" spc="-1" dirty="0">
              <a:solidFill>
                <a:srgbClr val="000000"/>
              </a:solidFill>
              <a:latin typeface="Arial"/>
              <a:ea typeface="DejaVu Sans"/>
            </a:endParaRPr>
          </a:p>
        </p:txBody>
      </p:sp>
      <p:sp>
        <p:nvSpPr>
          <p:cNvPr id="291" name="CustomShape 3"/>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pic>
        <p:nvPicPr>
          <p:cNvPr id="292" name="Picture 5" descr="C:\Users\utente\Documents\SITO\DA INSERIRE\GEOGRAFIA\CLASSE 1°\1-L'EUROPA FISICA\5- I FIUMI\WWF\Come arrivano le alluvioni_ [risposta_ costruendo strade, case e fabbriche troppo vicino ai fiumi] _ Benzina Zero_files\alluvioni-cementificazione-casse-di-esp.jpg"/>
          <p:cNvPicPr/>
          <p:nvPr/>
        </p:nvPicPr>
        <p:blipFill>
          <a:blip r:embed="rId2"/>
          <a:stretch/>
        </p:blipFill>
        <p:spPr>
          <a:xfrm>
            <a:off x="142920" y="285840"/>
            <a:ext cx="5244840" cy="4692240"/>
          </a:xfrm>
          <a:prstGeom prst="rect">
            <a:avLst/>
          </a:prstGeom>
          <a:ln w="0">
            <a:solidFill>
              <a:srgbClr val="C00000"/>
            </a:solidFill>
          </a:ln>
        </p:spPr>
      </p:pic>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CustomShape 1"/>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sp>
        <p:nvSpPr>
          <p:cNvPr id="294" name="CustomShape 2"/>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sp>
        <p:nvSpPr>
          <p:cNvPr id="295" name="CustomShape 3"/>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sp>
        <p:nvSpPr>
          <p:cNvPr id="296" name="CustomShape 4"/>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sp>
        <p:nvSpPr>
          <p:cNvPr id="297" name="CustomShape 5"/>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pic>
        <p:nvPicPr>
          <p:cNvPr id="298" name="Picture 6" descr="Il rischio alluvioni in Italia - Openpolis"/>
          <p:cNvPicPr/>
          <p:nvPr/>
        </p:nvPicPr>
        <p:blipFill>
          <a:blip r:embed="rId2"/>
          <a:srcRect l="33241" r="33871" b="20000"/>
          <a:stretch/>
        </p:blipFill>
        <p:spPr>
          <a:xfrm>
            <a:off x="214200" y="285840"/>
            <a:ext cx="4373280" cy="5283720"/>
          </a:xfrm>
          <a:prstGeom prst="rect">
            <a:avLst/>
          </a:prstGeom>
          <a:ln w="0">
            <a:solidFill>
              <a:srgbClr val="C00000"/>
            </a:solidFill>
          </a:ln>
        </p:spPr>
      </p:pic>
      <p:sp>
        <p:nvSpPr>
          <p:cNvPr id="299" name="CustomShape 6"/>
          <p:cNvSpPr/>
          <p:nvPr/>
        </p:nvSpPr>
        <p:spPr>
          <a:xfrm>
            <a:off x="214200" y="5662800"/>
            <a:ext cx="4275360" cy="454680"/>
          </a:xfrm>
          <a:prstGeom prst="rect">
            <a:avLst/>
          </a:prstGeom>
          <a:gradFill rotWithShape="0">
            <a:gsLst>
              <a:gs pos="0">
                <a:srgbClr val="BDF297"/>
              </a:gs>
              <a:gs pos="100000">
                <a:srgbClr val="D5F5C0"/>
              </a:gs>
            </a:gsLst>
            <a:lin ang="2700000"/>
          </a:gra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200" b="0" strike="noStrike" spc="-1">
                <a:solidFill>
                  <a:srgbClr val="000000"/>
                </a:solidFill>
                <a:latin typeface="Franklin Gothic Book"/>
                <a:ea typeface="DejaVu Sans"/>
              </a:rPr>
              <a:t>Superficie ad alto rischio di allagamento, come percentuale rispetto all’area totale di ciascuna provincia (2020)</a:t>
            </a:r>
            <a:endParaRPr lang="it-IT" sz="1200" b="0" strike="noStrike" spc="-1">
              <a:latin typeface="Arial"/>
            </a:endParaRPr>
          </a:p>
        </p:txBody>
      </p:sp>
      <p:sp>
        <p:nvSpPr>
          <p:cNvPr id="300" name="CustomShape 7"/>
          <p:cNvSpPr/>
          <p:nvPr/>
        </p:nvSpPr>
        <p:spPr>
          <a:xfrm>
            <a:off x="4786200" y="500040"/>
            <a:ext cx="4130280" cy="4230474"/>
          </a:xfrm>
          <a:prstGeom prst="rect">
            <a:avLst/>
          </a:prstGeom>
          <a:solidFill>
            <a:schemeClr val="accent5">
              <a:lumMod val="20000"/>
              <a:lumOff val="80000"/>
            </a:schemeClr>
          </a:solidFill>
          <a:ln w="12700">
            <a:solidFill>
              <a:srgbClr val="FF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2800" b="1" strike="noStrike" spc="-1" dirty="0">
                <a:solidFill>
                  <a:srgbClr val="000000"/>
                </a:solidFill>
                <a:latin typeface="Franklin Gothic Book"/>
                <a:ea typeface="DejaVu Sans"/>
              </a:rPr>
              <a:t>Alluvioni: in Italia ad elevata pericolosità il 5,4% del territorio</a:t>
            </a:r>
            <a:endParaRPr lang="it-IT" sz="2800" b="0" strike="noStrike" spc="-1" dirty="0">
              <a:latin typeface="Arial"/>
            </a:endParaRPr>
          </a:p>
          <a:p>
            <a:pPr algn="just">
              <a:lnSpc>
                <a:spcPct val="100000"/>
              </a:lnSpc>
              <a:spcAft>
                <a:spcPts val="601"/>
              </a:spcAft>
            </a:pPr>
            <a:r>
              <a:rPr lang="it-IT" sz="1200" b="1" strike="noStrike" spc="-1" dirty="0">
                <a:solidFill>
                  <a:srgbClr val="000000"/>
                </a:solidFill>
                <a:latin typeface="Times New Roman"/>
                <a:ea typeface="DejaVu Sans"/>
              </a:rPr>
              <a:t>Regioni e Ambiente </a:t>
            </a:r>
            <a:r>
              <a:rPr lang="it-IT" sz="1200" b="0" strike="noStrike" spc="-1" dirty="0">
                <a:solidFill>
                  <a:srgbClr val="000000"/>
                </a:solidFill>
                <a:latin typeface="Times New Roman"/>
                <a:ea typeface="DejaVu Sans"/>
              </a:rPr>
              <a:t> 16/11/2021</a:t>
            </a:r>
            <a:endParaRPr lang="it-IT" sz="1200" b="0" strike="noStrike" spc="-1" dirty="0">
              <a:latin typeface="Arial"/>
            </a:endParaRPr>
          </a:p>
          <a:p>
            <a:pPr algn="just">
              <a:lnSpc>
                <a:spcPct val="100000"/>
              </a:lnSpc>
            </a:pPr>
            <a:r>
              <a:rPr lang="it-IT" sz="1400" b="0" strike="noStrike" spc="-1" dirty="0">
                <a:solidFill>
                  <a:srgbClr val="000000"/>
                </a:solidFill>
                <a:latin typeface="Franklin Gothic Book"/>
                <a:ea typeface="DejaVu Sans"/>
              </a:rPr>
              <a:t>Circa il</a:t>
            </a:r>
            <a:r>
              <a:rPr lang="it-IT" sz="1400" b="1" strike="noStrike" spc="-1" dirty="0">
                <a:solidFill>
                  <a:srgbClr val="000000"/>
                </a:solidFill>
                <a:latin typeface="Franklin Gothic Book"/>
                <a:ea typeface="DejaVu Sans"/>
              </a:rPr>
              <a:t> 5,4% del territorio nazionale </a:t>
            </a:r>
            <a:r>
              <a:rPr lang="it-IT" sz="1400" b="0" strike="noStrike" spc="-1" dirty="0">
                <a:solidFill>
                  <a:srgbClr val="000000"/>
                </a:solidFill>
                <a:latin typeface="Franklin Gothic Book"/>
                <a:ea typeface="DejaVu Sans"/>
              </a:rPr>
              <a:t>ricade in aree potenzialmente allagabili, secondo uno scenario di probabilità/pericolosità elevata e questa percentuale sale al 14% in caso di scenario di probabilità/pericolosità bassa. Nelle aree a pericolosità elevata risiede il </a:t>
            </a:r>
            <a:r>
              <a:rPr lang="it-IT" sz="1400" b="1" strike="noStrike" spc="-1" dirty="0">
                <a:solidFill>
                  <a:srgbClr val="000000"/>
                </a:solidFill>
                <a:latin typeface="Franklin Gothic Book"/>
                <a:ea typeface="DejaVu Sans"/>
              </a:rPr>
              <a:t>4,1% della popolazione nazionale </a:t>
            </a:r>
            <a:r>
              <a:rPr lang="it-IT" sz="1400" b="0" strike="noStrike" spc="-1" dirty="0">
                <a:solidFill>
                  <a:srgbClr val="000000"/>
                </a:solidFill>
                <a:latin typeface="Franklin Gothic Book"/>
                <a:ea typeface="DejaVu Sans"/>
              </a:rPr>
              <a:t>e ricade il </a:t>
            </a:r>
            <a:r>
              <a:rPr lang="it-IT" sz="1400" b="1" strike="noStrike" spc="-1" dirty="0">
                <a:solidFill>
                  <a:srgbClr val="000000"/>
                </a:solidFill>
                <a:latin typeface="Franklin Gothic Book"/>
                <a:ea typeface="DejaVu Sans"/>
              </a:rPr>
              <a:t>7,8% dei beni culturali</a:t>
            </a:r>
            <a:r>
              <a:rPr lang="it-IT" sz="1400" b="0" strike="noStrike" spc="-1" dirty="0">
                <a:solidFill>
                  <a:srgbClr val="000000"/>
                </a:solidFill>
                <a:latin typeface="Franklin Gothic Book"/>
                <a:ea typeface="DejaVu Sans"/>
              </a:rPr>
              <a:t>, valori che raggiungono rispettivamente il 20,6% e il 24,3% nelle aree potenzialmente allagabili con bassa probabilità. Il 7,4% dei comuni italiani ha almeno il 20% della superficie in area allagabile in caso di scenario di probabilità elevata</a:t>
            </a:r>
            <a:r>
              <a:rPr lang="it-IT" sz="1400" b="0" strike="noStrike" spc="-1" dirty="0" smtClean="0">
                <a:solidFill>
                  <a:srgbClr val="000000"/>
                </a:solidFill>
                <a:latin typeface="Franklin Gothic Book"/>
                <a:ea typeface="DejaVu Sans"/>
              </a:rPr>
              <a:t>.</a:t>
            </a: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CustomShape 1"/>
          <p:cNvSpPr/>
          <p:nvPr/>
        </p:nvSpPr>
        <p:spPr>
          <a:xfrm>
            <a:off x="155520" y="-4365720"/>
            <a:ext cx="14046120" cy="9083520"/>
          </a:xfrm>
          <a:prstGeom prst="rect">
            <a:avLst/>
          </a:prstGeom>
          <a:noFill/>
          <a:ln w="0">
            <a:noFill/>
          </a:ln>
        </p:spPr>
        <p:style>
          <a:lnRef idx="0">
            <a:scrgbClr r="0" g="0" b="0"/>
          </a:lnRef>
          <a:fillRef idx="0">
            <a:scrgbClr r="0" g="0" b="0"/>
          </a:fillRef>
          <a:effectRef idx="0">
            <a:scrgbClr r="0" g="0" b="0"/>
          </a:effectRef>
          <a:fontRef idx="minor"/>
        </p:style>
      </p:sp>
      <p:sp>
        <p:nvSpPr>
          <p:cNvPr id="302" name="CustomShape 2"/>
          <p:cNvSpPr/>
          <p:nvPr/>
        </p:nvSpPr>
        <p:spPr>
          <a:xfrm>
            <a:off x="4857840" y="500040"/>
            <a:ext cx="4059000" cy="3799586"/>
          </a:xfrm>
          <a:prstGeom prst="rect">
            <a:avLst/>
          </a:prstGeom>
          <a:solidFill>
            <a:schemeClr val="accent5">
              <a:lumMod val="20000"/>
              <a:lumOff val="80000"/>
            </a:schemeClr>
          </a:solidFill>
          <a:ln w="12700">
            <a:solidFill>
              <a:srgbClr val="FF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2800" b="1" strike="noStrike" spc="-1" dirty="0">
                <a:solidFill>
                  <a:srgbClr val="000000"/>
                </a:solidFill>
                <a:latin typeface="Franklin Gothic Book"/>
                <a:ea typeface="DejaVu Sans"/>
              </a:rPr>
              <a:t>Insostenibile Italia, terra del dissesto idrogeologico</a:t>
            </a:r>
            <a:endParaRPr lang="it-IT" sz="2800" b="0" strike="noStrike" spc="-1" dirty="0">
              <a:latin typeface="Arial"/>
            </a:endParaRPr>
          </a:p>
          <a:p>
            <a:pPr>
              <a:lnSpc>
                <a:spcPct val="100000"/>
              </a:lnSpc>
              <a:spcAft>
                <a:spcPts val="601"/>
              </a:spcAft>
            </a:pPr>
            <a:r>
              <a:rPr lang="it-IT" sz="1200" b="1" strike="noStrike" spc="-1" dirty="0" err="1">
                <a:solidFill>
                  <a:srgbClr val="000000"/>
                </a:solidFill>
                <a:latin typeface="Times New Roman"/>
                <a:ea typeface="DejaVu Sans"/>
              </a:rPr>
              <a:t>Fps</a:t>
            </a:r>
            <a:r>
              <a:rPr lang="it-IT" sz="1200" b="1" strike="noStrike" spc="-1" dirty="0">
                <a:solidFill>
                  <a:srgbClr val="000000"/>
                </a:solidFill>
                <a:latin typeface="Times New Roman"/>
                <a:ea typeface="DejaVu Sans"/>
              </a:rPr>
              <a:t>  </a:t>
            </a:r>
            <a:r>
              <a:rPr lang="it-IT" sz="1200" b="0" strike="noStrike" spc="-1" dirty="0">
                <a:solidFill>
                  <a:srgbClr val="000000"/>
                </a:solidFill>
                <a:latin typeface="Times New Roman"/>
                <a:ea typeface="DejaVu Sans"/>
              </a:rPr>
              <a:t>16/11/2021</a:t>
            </a:r>
            <a:endParaRPr lang="it-IT" sz="1200" b="0" strike="noStrike" spc="-1" dirty="0">
              <a:latin typeface="Arial"/>
            </a:endParaRPr>
          </a:p>
          <a:p>
            <a:pPr algn="just">
              <a:lnSpc>
                <a:spcPct val="100000"/>
              </a:lnSpc>
            </a:pPr>
            <a:r>
              <a:rPr lang="it-IT" sz="1400" b="0" strike="noStrike" spc="-1" dirty="0">
                <a:solidFill>
                  <a:srgbClr val="000000"/>
                </a:solidFill>
                <a:latin typeface="Franklin Gothic Book"/>
                <a:ea typeface="DejaVu Sans"/>
              </a:rPr>
              <a:t>Negli </a:t>
            </a:r>
            <a:r>
              <a:rPr lang="it-IT" sz="1400" b="1" strike="noStrike" spc="-1" dirty="0">
                <a:solidFill>
                  <a:srgbClr val="000000"/>
                </a:solidFill>
                <a:latin typeface="Franklin Gothic Book"/>
                <a:ea typeface="DejaVu Sans"/>
              </a:rPr>
              <a:t>ultimi 50 anni</a:t>
            </a:r>
            <a:r>
              <a:rPr lang="it-IT" sz="1400" b="0" strike="noStrike" spc="-1" dirty="0">
                <a:solidFill>
                  <a:srgbClr val="000000"/>
                </a:solidFill>
                <a:latin typeface="Franklin Gothic Book"/>
                <a:ea typeface="DejaVu Sans"/>
              </a:rPr>
              <a:t> gli eventi di frana e di inondazione hanno causato </a:t>
            </a:r>
            <a:r>
              <a:rPr lang="it-IT" sz="1400" b="1" strike="noStrike" spc="-1" dirty="0">
                <a:solidFill>
                  <a:srgbClr val="000000"/>
                </a:solidFill>
                <a:latin typeface="Franklin Gothic Book"/>
                <a:ea typeface="DejaVu Sans"/>
              </a:rPr>
              <a:t>1.947 morti, 69 dispersi, 2.534 feriti </a:t>
            </a:r>
            <a:r>
              <a:rPr lang="it-IT" sz="1400" b="0" strike="noStrike" spc="-1" dirty="0">
                <a:solidFill>
                  <a:srgbClr val="000000"/>
                </a:solidFill>
                <a:latin typeface="Franklin Gothic Book"/>
                <a:ea typeface="DejaVu Sans"/>
              </a:rPr>
              <a:t>e</a:t>
            </a:r>
            <a:r>
              <a:rPr lang="it-IT" sz="1400" b="1" strike="noStrike" spc="-1" dirty="0">
                <a:solidFill>
                  <a:srgbClr val="000000"/>
                </a:solidFill>
                <a:latin typeface="Franklin Gothic Book"/>
                <a:ea typeface="DejaVu Sans"/>
              </a:rPr>
              <a:t> 412.087 evacuati </a:t>
            </a:r>
            <a:r>
              <a:rPr lang="it-IT" sz="1400" b="0" strike="noStrike" spc="-1" dirty="0">
                <a:solidFill>
                  <a:srgbClr val="000000"/>
                </a:solidFill>
                <a:latin typeface="Franklin Gothic Book"/>
                <a:ea typeface="DejaVu Sans"/>
              </a:rPr>
              <a:t>e senzatetto. Tra le principali cause, l’Istituto per la protezione e la ricerca ambientale (</a:t>
            </a:r>
            <a:r>
              <a:rPr lang="it-IT" sz="1400" b="0" strike="noStrike" spc="-1" dirty="0" err="1">
                <a:solidFill>
                  <a:srgbClr val="000000"/>
                </a:solidFill>
                <a:latin typeface="Franklin Gothic Book"/>
                <a:ea typeface="DejaVu Sans"/>
              </a:rPr>
              <a:t>Ispra</a:t>
            </a:r>
            <a:r>
              <a:rPr lang="it-IT" sz="1400" b="0" strike="noStrike" spc="-1" dirty="0">
                <a:solidFill>
                  <a:srgbClr val="000000"/>
                </a:solidFill>
                <a:latin typeface="Franklin Gothic Book"/>
                <a:ea typeface="DejaVu Sans"/>
              </a:rPr>
              <a:t>) annovera il “</a:t>
            </a:r>
            <a:r>
              <a:rPr lang="it-IT" sz="1400" b="1" strike="noStrike" spc="-1" dirty="0">
                <a:solidFill>
                  <a:srgbClr val="000000"/>
                </a:solidFill>
                <a:latin typeface="Franklin Gothic Book"/>
                <a:ea typeface="DejaVu Sans"/>
              </a:rPr>
              <a:t>forte incremento delle aree urbanizzate</a:t>
            </a:r>
            <a:r>
              <a:rPr lang="it-IT" sz="1400" b="0" strike="noStrike" spc="-1" dirty="0">
                <a:solidFill>
                  <a:srgbClr val="000000"/>
                </a:solidFill>
                <a:latin typeface="Franklin Gothic Book"/>
                <a:ea typeface="DejaVu Sans"/>
              </a:rPr>
              <a:t>, verificatosi a partire dal secondo dopoguerra, spesso in assenza di una corretta pianificazione territoriale”, unito all’abbandono delle aree rurali montane e collinari. Le superfici artificiali sono infatti passate “</a:t>
            </a:r>
            <a:r>
              <a:rPr lang="it-IT" sz="1400" b="1" strike="noStrike" spc="-1" dirty="0">
                <a:solidFill>
                  <a:srgbClr val="000000"/>
                </a:solidFill>
                <a:latin typeface="Franklin Gothic Book"/>
                <a:ea typeface="DejaVu Sans"/>
              </a:rPr>
              <a:t>dal 2,7%</a:t>
            </a:r>
            <a:r>
              <a:rPr lang="it-IT" sz="1400" b="0" strike="noStrike" spc="-1" dirty="0">
                <a:solidFill>
                  <a:srgbClr val="000000"/>
                </a:solidFill>
                <a:latin typeface="Franklin Gothic Book"/>
                <a:ea typeface="DejaVu Sans"/>
              </a:rPr>
              <a:t> negli anni ‘50 </a:t>
            </a:r>
            <a:r>
              <a:rPr lang="it-IT" sz="1400" b="1" strike="noStrike" spc="-1" dirty="0">
                <a:solidFill>
                  <a:srgbClr val="000000"/>
                </a:solidFill>
                <a:latin typeface="Franklin Gothic Book"/>
                <a:ea typeface="DejaVu Sans"/>
              </a:rPr>
              <a:t>al</a:t>
            </a:r>
            <a:r>
              <a:rPr lang="it-IT" sz="1400" b="0" strike="noStrike" spc="-1" dirty="0">
                <a:solidFill>
                  <a:srgbClr val="000000"/>
                </a:solidFill>
                <a:latin typeface="Franklin Gothic Book"/>
                <a:ea typeface="DejaVu Sans"/>
              </a:rPr>
              <a:t> </a:t>
            </a:r>
            <a:r>
              <a:rPr lang="it-IT" sz="1400" b="1" strike="noStrike" spc="-1" dirty="0">
                <a:solidFill>
                  <a:srgbClr val="000000"/>
                </a:solidFill>
                <a:latin typeface="Franklin Gothic Book"/>
                <a:ea typeface="DejaVu Sans"/>
              </a:rPr>
              <a:t>7,65%</a:t>
            </a:r>
            <a:r>
              <a:rPr lang="it-IT" sz="1400" b="0" strike="noStrike" spc="-1" dirty="0">
                <a:solidFill>
                  <a:srgbClr val="000000"/>
                </a:solidFill>
                <a:latin typeface="Franklin Gothic Book"/>
                <a:ea typeface="DejaVu Sans"/>
              </a:rPr>
              <a:t> del 2017</a:t>
            </a:r>
            <a:r>
              <a:rPr lang="it-IT" sz="1400" b="0" strike="noStrike" spc="-1" dirty="0" smtClean="0">
                <a:solidFill>
                  <a:srgbClr val="000000"/>
                </a:solidFill>
                <a:latin typeface="Franklin Gothic Book"/>
                <a:ea typeface="DejaVu Sans"/>
              </a:rPr>
              <a:t>”.</a:t>
            </a:r>
          </a:p>
        </p:txBody>
      </p:sp>
      <p:pic>
        <p:nvPicPr>
          <p:cNvPr id="303" name="Picture 2" descr="https://geograficamente.files.wordpress.com/2009/10/mappa-italia-alluvioni4.jpg"/>
          <p:cNvPicPr/>
          <p:nvPr/>
        </p:nvPicPr>
        <p:blipFill>
          <a:blip r:embed="rId2"/>
          <a:stretch/>
        </p:blipFill>
        <p:spPr>
          <a:xfrm>
            <a:off x="285840" y="428760"/>
            <a:ext cx="4203720" cy="6206760"/>
          </a:xfrm>
          <a:prstGeom prst="rect">
            <a:avLst/>
          </a:prstGeom>
          <a:ln w="0">
            <a:solidFill>
              <a:srgbClr val="C00000"/>
            </a:solidFill>
          </a:ln>
        </p:spPr>
      </p:pic>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CustomShape 1"/>
          <p:cNvSpPr/>
          <p:nvPr/>
        </p:nvSpPr>
        <p:spPr>
          <a:xfrm>
            <a:off x="360000" y="720000"/>
            <a:ext cx="8093160" cy="713160"/>
          </a:xfrm>
          <a:prstGeom prst="roundRect">
            <a:avLst>
              <a:gd name="adj" fmla="val 16667"/>
            </a:avLst>
          </a:prstGeom>
          <a:solidFill>
            <a:srgbClr val="FFE994"/>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a:latin typeface="Arial"/>
            </a:endParaRPr>
          </a:p>
          <a:p>
            <a:pPr algn="just">
              <a:lnSpc>
                <a:spcPct val="100000"/>
              </a:lnSpc>
            </a:pPr>
            <a:endParaRPr lang="it-IT" sz="1800" b="0" strike="noStrike" spc="-1">
              <a:latin typeface="Arial"/>
            </a:endParaRPr>
          </a:p>
          <a:p>
            <a:pPr algn="just">
              <a:lnSpc>
                <a:spcPct val="100000"/>
              </a:lnSpc>
            </a:pPr>
            <a:endParaRPr lang="it-IT" sz="1800" b="0" strike="noStrike" spc="-1">
              <a:latin typeface="Arial"/>
            </a:endParaRPr>
          </a:p>
          <a:p>
            <a:pPr>
              <a:lnSpc>
                <a:spcPct val="100000"/>
              </a:lnSpc>
              <a:tabLst>
                <a:tab pos="0" algn="l"/>
              </a:tabLst>
            </a:pPr>
            <a:r>
              <a:rPr lang="it-IT" sz="1600" b="0" strike="noStrike" spc="-1">
                <a:solidFill>
                  <a:srgbClr val="000000"/>
                </a:solidFill>
                <a:latin typeface="Times New Roman"/>
                <a:ea typeface="DejaVu Sans"/>
              </a:rPr>
              <a:t>Inserisci, accanto a ciascuna immagine, il testo ad essa collegabile che trovi nell’archivio ed evidenzia le informazioni principali.</a:t>
            </a:r>
            <a:endParaRPr lang="it-IT" sz="1600" b="0" strike="noStrike" spc="-1">
              <a:latin typeface="Arial"/>
            </a:endParaRPr>
          </a:p>
          <a:p>
            <a:pPr algn="just">
              <a:lnSpc>
                <a:spcPct val="100000"/>
              </a:lnSpc>
              <a:tabLst>
                <a:tab pos="0" algn="l"/>
              </a:tabLst>
            </a:pPr>
            <a:endParaRPr lang="it-IT" sz="1600" b="0" strike="noStrike" spc="-1">
              <a:latin typeface="Arial"/>
            </a:endParaRPr>
          </a:p>
          <a:p>
            <a:pPr algn="just">
              <a:lnSpc>
                <a:spcPct val="100000"/>
              </a:lnSpc>
              <a:tabLst>
                <a:tab pos="0" algn="l"/>
              </a:tabLst>
            </a:pPr>
            <a:endParaRPr lang="it-IT" sz="1600" b="0" strike="noStrike" spc="-1">
              <a:latin typeface="Arial"/>
            </a:endParaRPr>
          </a:p>
          <a:p>
            <a:pPr algn="just">
              <a:lnSpc>
                <a:spcPct val="100000"/>
              </a:lnSpc>
              <a:tabLst>
                <a:tab pos="0" algn="l"/>
              </a:tabLst>
            </a:pPr>
            <a:endParaRPr lang="it-IT" sz="16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CustomShape 1"/>
          <p:cNvSpPr/>
          <p:nvPr/>
        </p:nvSpPr>
        <p:spPr>
          <a:xfrm>
            <a:off x="214200" y="531000"/>
            <a:ext cx="8773920" cy="5707801"/>
          </a:xfrm>
          <a:prstGeom prst="rect">
            <a:avLst/>
          </a:prstGeom>
          <a:blipFill rotWithShape="0">
            <a:blip r:embed="rId2"/>
            <a:tile/>
          </a:blipFill>
          <a:ln w="9525">
            <a:solidFill>
              <a:schemeClr val="tx1"/>
            </a:solidFill>
            <a:miter/>
          </a:ln>
        </p:spPr>
        <p:style>
          <a:lnRef idx="0">
            <a:scrgbClr r="0" g="0" b="0"/>
          </a:lnRef>
          <a:fillRef idx="0">
            <a:scrgbClr r="0" g="0" b="0"/>
          </a:fillRef>
          <a:effectRef idx="0">
            <a:scrgbClr r="0" g="0" b="0"/>
          </a:effectRef>
          <a:fontRef idx="minor"/>
        </p:style>
        <p:txBody>
          <a:bodyPr lIns="90000" tIns="45000" rIns="90000" bIns="45000" anchor="ctr">
            <a:spAutoFit/>
          </a:bodyPr>
          <a:lstStyle/>
          <a:p>
            <a:pPr algn="ctr">
              <a:lnSpc>
                <a:spcPct val="100000"/>
              </a:lnSpc>
              <a:spcAft>
                <a:spcPts val="601"/>
              </a:spcAft>
              <a:tabLst>
                <a:tab pos="0" algn="l"/>
              </a:tabLst>
            </a:pPr>
            <a:r>
              <a:rPr lang="it-IT" sz="1800" b="1" strike="noStrike" spc="-1" dirty="0">
                <a:solidFill>
                  <a:srgbClr val="000000"/>
                </a:solidFill>
                <a:latin typeface="Times New Roman"/>
                <a:ea typeface="Times New Roman"/>
              </a:rPr>
              <a:t>PRESENTAZIONE</a:t>
            </a:r>
            <a:endParaRPr lang="it-IT" sz="1800" b="0" strike="noStrike" spc="-1" dirty="0">
              <a:latin typeface="Arial"/>
            </a:endParaRPr>
          </a:p>
          <a:p>
            <a:pPr algn="just">
              <a:lnSpc>
                <a:spcPct val="100000"/>
              </a:lnSpc>
              <a:tabLst>
                <a:tab pos="0" algn="l"/>
              </a:tabLst>
            </a:pPr>
            <a:r>
              <a:rPr lang="it-IT" sz="1800" b="0" strike="noStrike" spc="-1" dirty="0" smtClean="0">
                <a:solidFill>
                  <a:srgbClr val="000000"/>
                </a:solidFill>
                <a:latin typeface="Times New Roman"/>
                <a:ea typeface="Times New Roman"/>
              </a:rPr>
              <a:t>Sprechi, inquinamento e cambiamenti climatici stanno rendendo l’acqua un bene sempre più prezioso la cui tutela richiede il coinvolgimento sia delle istituzioni sia dei singoli cittadini. È importante, quindi, prendere coscienza delle </a:t>
            </a:r>
            <a:r>
              <a:rPr lang="it-IT" spc="-1" dirty="0" smtClean="0">
                <a:solidFill>
                  <a:srgbClr val="000000"/>
                </a:solidFill>
                <a:latin typeface="Times New Roman"/>
                <a:ea typeface="Times New Roman"/>
              </a:rPr>
              <a:t>problematiche collegate  allo sfruttamento delle risorse idriche in Italia. Questo è l’obiettivo del presente laboratorio che è stato suddiviso in due parti: </a:t>
            </a:r>
            <a:r>
              <a:rPr lang="it-IT" i="1" spc="-1" dirty="0" smtClean="0">
                <a:solidFill>
                  <a:srgbClr val="000000"/>
                </a:solidFill>
                <a:latin typeface="Times New Roman"/>
                <a:ea typeface="Times New Roman"/>
              </a:rPr>
              <a:t>Le acque superficiali </a:t>
            </a:r>
            <a:r>
              <a:rPr lang="it-IT" spc="-1" dirty="0" smtClean="0">
                <a:solidFill>
                  <a:srgbClr val="000000"/>
                </a:solidFill>
                <a:latin typeface="Times New Roman"/>
                <a:ea typeface="Times New Roman"/>
              </a:rPr>
              <a:t>e </a:t>
            </a:r>
            <a:r>
              <a:rPr lang="it-IT" i="1" spc="-1" dirty="0" smtClean="0">
                <a:solidFill>
                  <a:srgbClr val="000000"/>
                </a:solidFill>
                <a:latin typeface="Times New Roman"/>
                <a:ea typeface="Times New Roman"/>
              </a:rPr>
              <a:t>Le acque sotterranee</a:t>
            </a:r>
            <a:r>
              <a:rPr lang="it-IT" spc="-1" dirty="0" smtClean="0">
                <a:solidFill>
                  <a:srgbClr val="000000"/>
                </a:solidFill>
                <a:latin typeface="Times New Roman"/>
                <a:ea typeface="Times New Roman"/>
              </a:rPr>
              <a:t>. </a:t>
            </a:r>
            <a:endParaRPr lang="it-IT" sz="1800" b="0" strike="noStrike" spc="-1" dirty="0">
              <a:latin typeface="Arial"/>
            </a:endParaRPr>
          </a:p>
          <a:p>
            <a:pPr algn="just">
              <a:lnSpc>
                <a:spcPct val="100000"/>
              </a:lnSpc>
              <a:tabLst>
                <a:tab pos="0" algn="l"/>
              </a:tabLst>
            </a:pPr>
            <a:r>
              <a:rPr lang="it-IT" sz="1800" b="0" strike="noStrike" spc="-1" dirty="0">
                <a:solidFill>
                  <a:srgbClr val="000000"/>
                </a:solidFill>
                <a:latin typeface="Times New Roman"/>
                <a:ea typeface="Times New Roman"/>
              </a:rPr>
              <a:t>Data l’ampia mole dei documenti da esaminare, il laboratorio può essere svolto come </a:t>
            </a:r>
            <a:r>
              <a:rPr lang="it-IT" sz="1800" b="1" strike="noStrike" spc="-1" dirty="0">
                <a:solidFill>
                  <a:srgbClr val="000000"/>
                </a:solidFill>
                <a:latin typeface="Times New Roman"/>
                <a:ea typeface="Times New Roman"/>
              </a:rPr>
              <a:t>attività di gruppo</a:t>
            </a:r>
            <a:r>
              <a:rPr lang="it-IT" sz="1800" b="0" strike="noStrike" spc="-1" dirty="0">
                <a:solidFill>
                  <a:srgbClr val="000000"/>
                </a:solidFill>
                <a:latin typeface="Times New Roman"/>
                <a:ea typeface="Times New Roman"/>
              </a:rPr>
              <a:t>. In questo caso, la classe andrebbe suddivisa in gruppi a ognuno dei quali dovrebbe essere assegnato un argomento su cui lavorare. Alla fine, ogni gruppo potrebbe presentare all’intera classe i risultati del proprio lavoro (l’esposizione dovrebbe essere facilitata dalla proiezione delle slide contenenti i documenti analizzati con le domande che sono servite da guida).</a:t>
            </a:r>
            <a:endParaRPr lang="it-IT" sz="1800" b="0" strike="noStrike" spc="-1" dirty="0">
              <a:latin typeface="Arial"/>
            </a:endParaRPr>
          </a:p>
          <a:p>
            <a:pPr algn="just">
              <a:lnSpc>
                <a:spcPct val="100000"/>
              </a:lnSpc>
              <a:tabLst>
                <a:tab pos="0" algn="l"/>
              </a:tabLst>
            </a:pPr>
            <a:r>
              <a:rPr lang="it-IT" sz="1800" b="0" strike="noStrike" spc="-1" dirty="0">
                <a:solidFill>
                  <a:srgbClr val="000000"/>
                </a:solidFill>
                <a:latin typeface="Times New Roman"/>
                <a:ea typeface="Times New Roman"/>
              </a:rPr>
              <a:t>Una diversa modalità è quella dell’</a:t>
            </a:r>
            <a:r>
              <a:rPr lang="it-IT" sz="1800" b="1" strike="noStrike" spc="-1" dirty="0">
                <a:solidFill>
                  <a:srgbClr val="000000"/>
                </a:solidFill>
                <a:latin typeface="Times New Roman"/>
                <a:ea typeface="Times New Roman"/>
              </a:rPr>
              <a:t>attività individuale</a:t>
            </a:r>
            <a:r>
              <a:rPr lang="it-IT" sz="1800" b="0" strike="noStrike" spc="-1" dirty="0">
                <a:solidFill>
                  <a:srgbClr val="000000"/>
                </a:solidFill>
                <a:latin typeface="Times New Roman"/>
                <a:ea typeface="Times New Roman"/>
              </a:rPr>
              <a:t>. In questo caso, potrebbe essere opportuno, per evitare tempi di lavoro troppo lunghi, fare una selezione degli argomenti da affrontare. </a:t>
            </a:r>
            <a:endParaRPr lang="it-IT" sz="1800" b="0" strike="noStrike" spc="-1" dirty="0">
              <a:latin typeface="Arial"/>
            </a:endParaRPr>
          </a:p>
          <a:p>
            <a:pPr algn="just">
              <a:lnSpc>
                <a:spcPct val="100000"/>
              </a:lnSpc>
              <a:tabLst>
                <a:tab pos="0" algn="l"/>
              </a:tabLst>
            </a:pPr>
            <a:r>
              <a:rPr lang="it-IT" sz="1800" b="0" strike="noStrike" spc="-1" dirty="0">
                <a:solidFill>
                  <a:srgbClr val="000000"/>
                </a:solidFill>
                <a:latin typeface="Times New Roman"/>
                <a:ea typeface="Times New Roman"/>
              </a:rPr>
              <a:t>Nelle </a:t>
            </a:r>
            <a:r>
              <a:rPr lang="it-IT" sz="1800" b="1" strike="noStrike" spc="-1" dirty="0">
                <a:solidFill>
                  <a:srgbClr val="000000"/>
                </a:solidFill>
                <a:latin typeface="Times New Roman"/>
                <a:ea typeface="Times New Roman"/>
              </a:rPr>
              <a:t>slide per il docente </a:t>
            </a:r>
            <a:r>
              <a:rPr lang="it-IT" sz="1800" b="0" strike="noStrike" spc="-1" dirty="0">
                <a:solidFill>
                  <a:srgbClr val="000000"/>
                </a:solidFill>
                <a:latin typeface="Times New Roman"/>
                <a:ea typeface="Times New Roman"/>
              </a:rPr>
              <a:t>vengono fornite le risposte che gli alunni dovrebbero dare (parole in azzurro) e le evidenziazioni che dovrebbero inserire nel testo. Possono essere utilizzate nel momento della verifica del lavoro svolto dagli alunni.</a:t>
            </a: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800" b="1" strike="noStrike" spc="-1" dirty="0" err="1">
                <a:solidFill>
                  <a:srgbClr val="000000"/>
                </a:solidFill>
                <a:latin typeface="Times New Roman"/>
                <a:ea typeface="Times New Roman"/>
              </a:rPr>
              <a:t>classeattiva.jimdofree.com</a:t>
            </a:r>
            <a:r>
              <a:rPr lang="it-IT" sz="1800" b="1" strike="noStrike" spc="-1" dirty="0">
                <a:solidFill>
                  <a:srgbClr val="000000"/>
                </a:solidFill>
                <a:latin typeface="Times New Roman"/>
                <a:ea typeface="Times New Roman"/>
              </a:rPr>
              <a:t>                                                                           Alberto </a:t>
            </a:r>
            <a:r>
              <a:rPr lang="it-IT" sz="1800" b="1" strike="noStrike" spc="-1" dirty="0" err="1">
                <a:solidFill>
                  <a:srgbClr val="000000"/>
                </a:solidFill>
                <a:latin typeface="Times New Roman"/>
                <a:ea typeface="Times New Roman"/>
              </a:rPr>
              <a:t>Staderini</a:t>
            </a:r>
            <a:r>
              <a:rPr lang="it-IT" sz="1800" b="1" strike="noStrike" spc="-1" dirty="0">
                <a:solidFill>
                  <a:srgbClr val="000000"/>
                </a:solidFill>
                <a:latin typeface="Times New Roman"/>
                <a:ea typeface="Times New Roman"/>
              </a:rPr>
              <a:t> </a:t>
            </a:r>
            <a:endParaRPr lang="it-IT" sz="18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CustomShape 1"/>
          <p:cNvSpPr/>
          <p:nvPr/>
        </p:nvSpPr>
        <p:spPr>
          <a:xfrm>
            <a:off x="155520" y="-4365720"/>
            <a:ext cx="14046120" cy="9083520"/>
          </a:xfrm>
          <a:prstGeom prst="rect">
            <a:avLst/>
          </a:prstGeom>
          <a:noFill/>
          <a:ln w="0">
            <a:noFill/>
          </a:ln>
        </p:spPr>
        <p:style>
          <a:lnRef idx="0">
            <a:scrgbClr r="0" g="0" b="0"/>
          </a:lnRef>
          <a:fillRef idx="0">
            <a:scrgbClr r="0" g="0" b="0"/>
          </a:fillRef>
          <a:effectRef idx="0">
            <a:scrgbClr r="0" g="0" b="0"/>
          </a:effectRef>
          <a:fontRef idx="minor"/>
        </p:style>
      </p:sp>
      <p:sp>
        <p:nvSpPr>
          <p:cNvPr id="306" name="CustomShape 2"/>
          <p:cNvSpPr/>
          <p:nvPr/>
        </p:nvSpPr>
        <p:spPr>
          <a:xfrm>
            <a:off x="285840" y="357120"/>
            <a:ext cx="8631000" cy="6139080"/>
          </a:xfrm>
          <a:prstGeom prst="rect">
            <a:avLst/>
          </a:prstGeom>
          <a:solidFill>
            <a:schemeClr val="accent5">
              <a:lumMod val="20000"/>
              <a:lumOff val="80000"/>
            </a:schemeClr>
          </a:solidFill>
          <a:ln w="12700">
            <a:solidFill>
              <a:srgbClr val="FF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Aft>
                <a:spcPts val="283"/>
              </a:spcAft>
            </a:pPr>
            <a:r>
              <a:rPr lang="it-IT" sz="2800" b="1" strike="noStrike" spc="-1">
                <a:solidFill>
                  <a:srgbClr val="000000"/>
                </a:solidFill>
                <a:latin typeface="Franklin Gothic Book"/>
                <a:ea typeface="DejaVu Sans"/>
              </a:rPr>
              <a:t>Sicilia: alluvione e (inevitabili) polemiche</a:t>
            </a:r>
            <a:endParaRPr lang="it-IT" sz="2800" b="0" strike="noStrike" spc="-1">
              <a:latin typeface="Arial"/>
            </a:endParaRPr>
          </a:p>
          <a:p>
            <a:pPr algn="just">
              <a:lnSpc>
                <a:spcPct val="100000"/>
              </a:lnSpc>
              <a:spcAft>
                <a:spcPts val="601"/>
              </a:spcAft>
            </a:pPr>
            <a:r>
              <a:rPr lang="it-IT" sz="1200" b="1" strike="noStrike" spc="-1">
                <a:solidFill>
                  <a:srgbClr val="000000"/>
                </a:solidFill>
                <a:latin typeface="Times New Roman"/>
                <a:ea typeface="DejaVu Sans"/>
              </a:rPr>
              <a:t>CITTA’ NUOVA </a:t>
            </a:r>
            <a:r>
              <a:rPr lang="it-IT" sz="1200" b="0" strike="noStrike" spc="-1">
                <a:solidFill>
                  <a:srgbClr val="000000"/>
                </a:solidFill>
                <a:latin typeface="Times New Roman"/>
                <a:ea typeface="DejaVu Sans"/>
              </a:rPr>
              <a:t> 20/10/2018</a:t>
            </a:r>
            <a:endParaRPr lang="it-IT" sz="1200" b="0" strike="noStrike" spc="-1">
              <a:latin typeface="Arial"/>
            </a:endParaRPr>
          </a:p>
          <a:p>
            <a:pPr algn="just">
              <a:lnSpc>
                <a:spcPct val="100000"/>
              </a:lnSpc>
            </a:pPr>
            <a:r>
              <a:rPr lang="it-IT" sz="1400" b="0" strike="noStrike" spc="-1">
                <a:solidFill>
                  <a:srgbClr val="000000"/>
                </a:solidFill>
                <a:latin typeface="Franklin Gothic Book"/>
                <a:ea typeface="DejaVu Sans"/>
              </a:rPr>
              <a:t>La conta dei danni delle città ferite. Ma soprattutto delle aziende agricole. A Lentini, Catania, Palagonia, Scordia, Ramacca, Ferla, Buccheri, Cassaro, </a:t>
            </a:r>
            <a:r>
              <a:rPr lang="it-IT" sz="1400" b="1" strike="noStrike" spc="-1">
                <a:solidFill>
                  <a:srgbClr val="000000"/>
                </a:solidFill>
                <a:latin typeface="Franklin Gothic Book"/>
                <a:ea typeface="DejaVu Sans"/>
              </a:rPr>
              <a:t>la furia delle acque ha travolto tutto</a:t>
            </a:r>
            <a:r>
              <a:rPr lang="it-IT" sz="1400" b="0" strike="noStrike" spc="-1">
                <a:solidFill>
                  <a:srgbClr val="000000"/>
                </a:solidFill>
                <a:latin typeface="Franklin Gothic Book"/>
                <a:ea typeface="DejaVu Sans"/>
              </a:rPr>
              <a:t>. Nella piana di Catania e fino a Lentini sono andati distrutti gli agrumeti. Nelle cittadine dell’entroterra, Buccheri e Ferla, le strade sono impraticabili, in alcuni casi sono andati distrutte le colture, o le aziende zootecniche.</a:t>
            </a:r>
            <a:endParaRPr lang="it-IT" sz="1400" b="0" strike="noStrike" spc="-1">
              <a:latin typeface="Arial"/>
            </a:endParaRPr>
          </a:p>
          <a:p>
            <a:pPr algn="just">
              <a:lnSpc>
                <a:spcPct val="100000"/>
              </a:lnSpc>
            </a:pPr>
            <a:r>
              <a:rPr lang="it-IT" sz="1400" b="0" strike="noStrike" spc="-1">
                <a:solidFill>
                  <a:srgbClr val="000000"/>
                </a:solidFill>
                <a:latin typeface="Franklin Gothic Book"/>
                <a:ea typeface="DejaVu Sans"/>
              </a:rPr>
              <a:t>Un violento acquazzone nella notte tra il 17 ed il 18 ottobre e poi nella giornata di giovedì. L’acqua, come spesso accade, si è riversata sui letti dei </a:t>
            </a:r>
            <a:r>
              <a:rPr lang="it-IT" sz="1400" b="1" strike="noStrike" spc="-1">
                <a:solidFill>
                  <a:srgbClr val="000000"/>
                </a:solidFill>
                <a:latin typeface="Franklin Gothic Book"/>
                <a:ea typeface="DejaVu Sans"/>
              </a:rPr>
              <a:t>torrenti che si sono ingrossati e poi sono esondati</a:t>
            </a:r>
            <a:r>
              <a:rPr lang="it-IT" sz="1400" b="0" strike="noStrike" spc="-1">
                <a:solidFill>
                  <a:srgbClr val="000000"/>
                </a:solidFill>
                <a:latin typeface="Franklin Gothic Book"/>
                <a:ea typeface="DejaVu Sans"/>
              </a:rPr>
              <a:t>. Nella zona di Lentini interi agrumeti sono stati invasi dalle acque. A ridosso del momento </a:t>
            </a:r>
            <a:r>
              <a:rPr lang="it-IT" sz="1400" b="0" i="1" strike="noStrike" spc="-1">
                <a:solidFill>
                  <a:srgbClr val="000000"/>
                </a:solidFill>
                <a:latin typeface="Franklin Gothic Book"/>
                <a:ea typeface="DejaVu Sans"/>
              </a:rPr>
              <a:t>clou</a:t>
            </a:r>
            <a:r>
              <a:rPr lang="it-IT" sz="1400" b="0" strike="noStrike" spc="-1">
                <a:solidFill>
                  <a:srgbClr val="000000"/>
                </a:solidFill>
                <a:latin typeface="Franklin Gothic Book"/>
                <a:ea typeface="DejaVu Sans"/>
              </a:rPr>
              <a:t> della stagione, a pochi giorni dall’inizio della raccolta, </a:t>
            </a:r>
            <a:r>
              <a:rPr lang="it-IT" sz="1400" b="1" strike="noStrike" spc="-1">
                <a:solidFill>
                  <a:srgbClr val="000000"/>
                </a:solidFill>
                <a:latin typeface="Franklin Gothic Book"/>
                <a:ea typeface="DejaVu Sans"/>
              </a:rPr>
              <a:t>gli agricoltori hanno visto sparire le loro produzioni</a:t>
            </a:r>
            <a:r>
              <a:rPr lang="it-IT" sz="1400" b="0" strike="noStrike" spc="-1">
                <a:solidFill>
                  <a:srgbClr val="000000"/>
                </a:solidFill>
                <a:latin typeface="Franklin Gothic Book"/>
                <a:ea typeface="DejaVu Sans"/>
              </a:rPr>
              <a:t>: le arance e i mandarini. in alcuni casi, persino gli alberi sono stati sradicati.</a:t>
            </a:r>
            <a:endParaRPr lang="it-IT" sz="1400" b="0" strike="noStrike" spc="-1">
              <a:latin typeface="Arial"/>
            </a:endParaRPr>
          </a:p>
          <a:p>
            <a:pPr algn="just">
              <a:lnSpc>
                <a:spcPct val="100000"/>
              </a:lnSpc>
            </a:pPr>
            <a:r>
              <a:rPr lang="it-IT" sz="1400" b="0" strike="noStrike" spc="-1">
                <a:solidFill>
                  <a:srgbClr val="000000"/>
                </a:solidFill>
                <a:latin typeface="Franklin Gothic Book"/>
                <a:ea typeface="DejaVu Sans"/>
              </a:rPr>
              <a:t>«I danni sono enormi – spiega il sindaco di Lentini, Saverio Bosco – migliaia di produttori sono sul lastrico. Le aziende stavano per iniziare il raccolto delle arance e ora non esiste più nulla. I danni sono strutturali, </a:t>
            </a:r>
            <a:r>
              <a:rPr lang="it-IT" sz="1400" b="1" strike="noStrike" spc="-1">
                <a:solidFill>
                  <a:srgbClr val="000000"/>
                </a:solidFill>
                <a:latin typeface="Franklin Gothic Book"/>
                <a:ea typeface="DejaVu Sans"/>
              </a:rPr>
              <a:t>in alcuni casi non esistono più nemmeno gli agrumeti o comunque le piante hanno subito danni importanti</a:t>
            </a:r>
            <a:r>
              <a:rPr lang="it-IT" sz="1400" b="0" strike="noStrike" spc="-1">
                <a:solidFill>
                  <a:srgbClr val="000000"/>
                </a:solidFill>
                <a:latin typeface="Franklin Gothic Book"/>
                <a:ea typeface="DejaVu Sans"/>
              </a:rPr>
              <a:t>, non sarà possibile recuperarli in tempi brevi. Impiantare un nuovo agrumeto significa dover attendere almeno 4 o 5 anni per avere la produzione».</a:t>
            </a:r>
            <a:endParaRPr lang="it-IT" sz="1400" b="0" strike="noStrike" spc="-1">
              <a:latin typeface="Arial"/>
            </a:endParaRPr>
          </a:p>
          <a:p>
            <a:pPr algn="just">
              <a:lnSpc>
                <a:spcPct val="100000"/>
              </a:lnSpc>
            </a:pPr>
            <a:r>
              <a:rPr lang="it-IT" sz="1400" b="0" strike="noStrike" spc="-1">
                <a:solidFill>
                  <a:srgbClr val="000000"/>
                </a:solidFill>
                <a:latin typeface="Franklin Gothic Book"/>
                <a:ea typeface="DejaVu Sans"/>
              </a:rPr>
              <a:t>I danni hanno riguardato, gli uliveti dell’entroterra, i carciofeti di Ramacca, le colture a cielo aperto. I campi allagati creeranno difficoltà anche per i mesi futuri. In questi mesi, si avvia la semina di cereali, leguminose e foraggi. Ma</a:t>
            </a:r>
            <a:r>
              <a:rPr lang="it-IT" sz="1400" b="1" strike="noStrike" spc="-1">
                <a:solidFill>
                  <a:srgbClr val="000000"/>
                </a:solidFill>
                <a:latin typeface="Franklin Gothic Book"/>
                <a:ea typeface="DejaVu Sans"/>
              </a:rPr>
              <a:t> i campi allagati rimarranno inutilizzati a lungo</a:t>
            </a:r>
            <a:r>
              <a:rPr lang="it-IT" sz="1400" b="0" strike="noStrike" spc="-1">
                <a:solidFill>
                  <a:srgbClr val="000000"/>
                </a:solidFill>
                <a:latin typeface="Franklin Gothic Book"/>
                <a:ea typeface="DejaVu Sans"/>
              </a:rPr>
              <a:t>.</a:t>
            </a:r>
            <a:endParaRPr lang="it-IT" sz="1400" b="0" strike="noStrike" spc="-1">
              <a:latin typeface="Arial"/>
            </a:endParaRPr>
          </a:p>
          <a:p>
            <a:pPr algn="just">
              <a:lnSpc>
                <a:spcPct val="100000"/>
              </a:lnSpc>
            </a:pPr>
            <a:r>
              <a:rPr lang="it-IT" sz="1400" b="0" strike="noStrike" spc="-1">
                <a:solidFill>
                  <a:srgbClr val="000000"/>
                </a:solidFill>
                <a:latin typeface="Franklin Gothic Book"/>
                <a:ea typeface="DejaVu Sans"/>
              </a:rPr>
              <a:t>Sotto accusa, la</a:t>
            </a:r>
            <a:r>
              <a:rPr lang="it-IT" sz="1400" b="1" strike="noStrike" spc="-1">
                <a:solidFill>
                  <a:srgbClr val="000000"/>
                </a:solidFill>
                <a:latin typeface="Franklin Gothic Book"/>
                <a:ea typeface="DejaVu Sans"/>
              </a:rPr>
              <a:t> mancata manutenzione degli alvei di fiumi e torrenti</a:t>
            </a:r>
            <a:r>
              <a:rPr lang="it-IT" sz="1400" b="0" strike="noStrike" spc="-1">
                <a:solidFill>
                  <a:srgbClr val="000000"/>
                </a:solidFill>
                <a:latin typeface="Franklin Gothic Book"/>
                <a:ea typeface="DejaVu Sans"/>
              </a:rPr>
              <a:t>. La maggior parte dei danni è stata provocata dalle esondazioni del fiume San Leonardo e del torrente Gornalunga. «Il Gornalunga è un torrente apparentemente secco – continua Bosco – in realtà, in caso di piogge, diventa un collettore di acque molto pericoloso. Anche il fiume San Leonardo è esondato e le acque hanno invasi i campi per chilometri». Bosco non ha dubbi: oltre alla furia delle acque, ha colpito e provocato danni anche l’incuria dell’uomo. «Manca la dovuta manutenzione degli alvei dei torrenti – spiega – l’ultima pulizia dei nostri torrenti è stata effettuata nel 2013, ma l’intervento importante, con una buona escavazione dei fondali, risale al 2003. Se poi accadono queste cose, le conseguenze sono inevitabili».</a:t>
            </a:r>
            <a:endParaRPr lang="it-IT" sz="14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CustomShape 1"/>
          <p:cNvSpPr/>
          <p:nvPr/>
        </p:nvSpPr>
        <p:spPr>
          <a:xfrm>
            <a:off x="155520" y="-4365720"/>
            <a:ext cx="14046120" cy="9083520"/>
          </a:xfrm>
          <a:prstGeom prst="rect">
            <a:avLst/>
          </a:prstGeom>
          <a:noFill/>
          <a:ln w="0">
            <a:noFill/>
          </a:ln>
        </p:spPr>
        <p:style>
          <a:lnRef idx="0">
            <a:scrgbClr r="0" g="0" b="0"/>
          </a:lnRef>
          <a:fillRef idx="0">
            <a:scrgbClr r="0" g="0" b="0"/>
          </a:fillRef>
          <a:effectRef idx="0">
            <a:scrgbClr r="0" g="0" b="0"/>
          </a:effectRef>
          <a:fontRef idx="minor"/>
        </p:style>
      </p:sp>
      <p:sp>
        <p:nvSpPr>
          <p:cNvPr id="308" name="CustomShape 2"/>
          <p:cNvSpPr/>
          <p:nvPr/>
        </p:nvSpPr>
        <p:spPr>
          <a:xfrm>
            <a:off x="285840" y="214200"/>
            <a:ext cx="8631000" cy="3286440"/>
          </a:xfrm>
          <a:prstGeom prst="rect">
            <a:avLst/>
          </a:prstGeom>
          <a:solidFill>
            <a:schemeClr val="accent5">
              <a:lumMod val="20000"/>
              <a:lumOff val="80000"/>
            </a:schemeClr>
          </a:solidFill>
          <a:ln w="12700">
            <a:solidFill>
              <a:srgbClr val="FF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0" strike="noStrike" spc="-1">
                <a:solidFill>
                  <a:srgbClr val="000000"/>
                </a:solidFill>
                <a:latin typeface="Franklin Gothic Book"/>
                <a:ea typeface="DejaVu Sans"/>
              </a:rPr>
              <a:t>In ginocchio anche i centri abitati di Scordia e Palagonia. </a:t>
            </a:r>
            <a:r>
              <a:rPr lang="it-IT" sz="1400" b="1" strike="noStrike" spc="-1">
                <a:solidFill>
                  <a:srgbClr val="000000"/>
                </a:solidFill>
                <a:latin typeface="Franklin Gothic Book"/>
                <a:ea typeface="DejaVu Sans"/>
              </a:rPr>
              <a:t>Le strade sono diventate dei fiumi in piena che hanno trascinato le auto e quanto si trovava sul loro cammino.</a:t>
            </a:r>
            <a:r>
              <a:rPr lang="it-IT" sz="1400" b="0" strike="noStrike" spc="-1">
                <a:solidFill>
                  <a:srgbClr val="000000"/>
                </a:solidFill>
                <a:latin typeface="Franklin Gothic Book"/>
                <a:ea typeface="DejaVu Sans"/>
              </a:rPr>
              <a:t> Danni anche nel comune di Agira (provincia di Enna) dove </a:t>
            </a:r>
            <a:r>
              <a:rPr lang="it-IT" sz="1400" b="1" strike="noStrike" spc="-1">
                <a:solidFill>
                  <a:srgbClr val="000000"/>
                </a:solidFill>
                <a:latin typeface="Franklin Gothic Book"/>
                <a:ea typeface="DejaVu Sans"/>
              </a:rPr>
              <a:t>si sono allagate case e negozi</a:t>
            </a:r>
            <a:r>
              <a:rPr lang="it-IT" sz="1400" b="0" strike="noStrike" spc="-1">
                <a:solidFill>
                  <a:srgbClr val="000000"/>
                </a:solidFill>
                <a:latin typeface="Franklin Gothic Book"/>
                <a:ea typeface="DejaVu Sans"/>
              </a:rPr>
              <a:t>. Danni anche nel porto Grande di Siracusa: l’Anapo e il Ciane si sono ingrossati e nella rada di Siracusa sono arrivati tronchi d’albero e piante che si sono riversati nel tratto di mare antistante.</a:t>
            </a:r>
            <a:endParaRPr lang="it-IT" sz="1400" b="0" strike="noStrike" spc="-1">
              <a:latin typeface="Arial"/>
            </a:endParaRPr>
          </a:p>
          <a:p>
            <a:pPr algn="just">
              <a:lnSpc>
                <a:spcPct val="100000"/>
              </a:lnSpc>
            </a:pPr>
            <a:r>
              <a:rPr lang="it-IT" sz="1400" b="0" strike="noStrike" spc="-1">
                <a:solidFill>
                  <a:srgbClr val="000000"/>
                </a:solidFill>
                <a:latin typeface="Franklin Gothic Book"/>
                <a:ea typeface="DejaVu Sans"/>
              </a:rPr>
              <a:t>Se questa è la situazione, bisogna prestare molta attenzione anche a questo settore ed assumere i provvedimenti necessari. Ma questo chiama in causa i governi nazionale e regionale. «L’attenzione da riservare al territorio deve essere massima – aggiunge Antonio Alba, consigliere nazionale dei geologi– è necessario procedere a un piano straordinario di interventi sia da parte del Governo che da parte della Regione Sicilia. La manutenzione dei corsi d’acqua maggiori e minori e il monitoraggio di aree in dissesto o potenzialmente tali sono interventi inderogabili, anche se </a:t>
            </a:r>
            <a:r>
              <a:rPr lang="it-IT" sz="1400" b="1" strike="noStrike" spc="-1">
                <a:solidFill>
                  <a:srgbClr val="000000"/>
                </a:solidFill>
                <a:latin typeface="Franklin Gothic Book"/>
                <a:ea typeface="DejaVu Sans"/>
              </a:rPr>
              <a:t>in tutto il Paese mancano strutture tecniche geologiche tali da poter affrontare in pieno un discorso di prevenzione serio e a lunga gittata</a:t>
            </a:r>
            <a:r>
              <a:rPr lang="it-IT" sz="1400" b="0" strike="noStrike" spc="-1">
                <a:solidFill>
                  <a:srgbClr val="000000"/>
                </a:solidFill>
                <a:latin typeface="Franklin Gothic Book"/>
                <a:ea typeface="DejaVu Sans"/>
              </a:rPr>
              <a:t>».</a:t>
            </a:r>
            <a:endParaRPr lang="it-IT" sz="1400" b="0" strike="noStrike" spc="-1">
              <a:latin typeface="Arial"/>
            </a:endParaRPr>
          </a:p>
          <a:p>
            <a:pPr algn="just">
              <a:lnSpc>
                <a:spcPct val="100000"/>
              </a:lnSpc>
            </a:pPr>
            <a:r>
              <a:rPr lang="it-IT" sz="1400" b="0" strike="noStrike" spc="-1">
                <a:solidFill>
                  <a:srgbClr val="000000"/>
                </a:solidFill>
                <a:latin typeface="Franklin Gothic Book"/>
                <a:ea typeface="DejaVu Sans"/>
              </a:rPr>
              <a:t>E lancia una proposta precisa: quella di «istituire presidi geologici territoriali, una lotta che il Consiglio Nazionale dei Geologi sta portando avanti da anni, ma purtroppo in maniera solitaria e inascoltata».</a:t>
            </a:r>
            <a:endParaRPr lang="it-IT" sz="1400" b="0" strike="noStrike" spc="-1">
              <a:latin typeface="Arial"/>
            </a:endParaRPr>
          </a:p>
        </p:txBody>
      </p:sp>
      <p:pic>
        <p:nvPicPr>
          <p:cNvPr id="309" name="Picture 2" descr="https://www.cittanuova.it/wp-content/uploads/2018/10/alluvione-catania-sicilia-720x0-c-default.jpg"/>
          <p:cNvPicPr/>
          <p:nvPr/>
        </p:nvPicPr>
        <p:blipFill>
          <a:blip r:embed="rId2"/>
          <a:stretch/>
        </p:blipFill>
        <p:spPr>
          <a:xfrm>
            <a:off x="319320" y="3627720"/>
            <a:ext cx="4033440" cy="3021840"/>
          </a:xfrm>
          <a:prstGeom prst="rect">
            <a:avLst/>
          </a:prstGeom>
          <a:ln w="0">
            <a:solidFill>
              <a:srgbClr val="C00000"/>
            </a:solidFill>
          </a:ln>
        </p:spPr>
      </p:pic>
      <p:pic>
        <p:nvPicPr>
          <p:cNvPr id="310" name="Picture 4" descr="La Sicilia ha chiesto lo stato di emergenza per l’alluvione causata dal violento nubifragio dei giorni scorsi"/>
          <p:cNvPicPr/>
          <p:nvPr/>
        </p:nvPicPr>
        <p:blipFill>
          <a:blip r:embed="rId3" cstate="print"/>
          <a:stretch/>
        </p:blipFill>
        <p:spPr>
          <a:xfrm>
            <a:off x="4651200" y="3749400"/>
            <a:ext cx="4216320" cy="2207160"/>
          </a:xfrm>
          <a:prstGeom prst="rect">
            <a:avLst/>
          </a:prstGeom>
          <a:ln w="0">
            <a:solidFill>
              <a:srgbClr val="C00000"/>
            </a:solidFill>
          </a:ln>
        </p:spPr>
      </p:pic>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CustomShape 1"/>
          <p:cNvSpPr/>
          <p:nvPr/>
        </p:nvSpPr>
        <p:spPr>
          <a:xfrm>
            <a:off x="340200" y="2162880"/>
            <a:ext cx="8419680" cy="1430280"/>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a:latin typeface="Arial"/>
            </a:endParaRPr>
          </a:p>
          <a:p>
            <a:pPr algn="just">
              <a:lnSpc>
                <a:spcPct val="100000"/>
              </a:lnSpc>
            </a:pPr>
            <a:endParaRPr lang="it-IT" sz="1800" b="0" strike="noStrike" spc="-1">
              <a:latin typeface="Arial"/>
            </a:endParaRPr>
          </a:p>
          <a:p>
            <a:pPr algn="just">
              <a:lnSpc>
                <a:spcPct val="100000"/>
              </a:lnSpc>
            </a:pPr>
            <a:endParaRPr lang="it-IT" sz="1800" b="0" strike="noStrike" spc="-1">
              <a:latin typeface="Arial"/>
            </a:endParaRPr>
          </a:p>
          <a:p>
            <a:pPr algn="just">
              <a:lnSpc>
                <a:spcPct val="100000"/>
              </a:lnSpc>
            </a:pPr>
            <a:endParaRPr lang="it-IT" sz="1800" b="0" strike="noStrike" spc="-1">
              <a:latin typeface="Arial"/>
            </a:endParaRPr>
          </a:p>
          <a:p>
            <a:pPr marL="216000" indent="-206280" algn="just">
              <a:lnSpc>
                <a:spcPct val="100000"/>
              </a:lnSpc>
              <a:buClr>
                <a:srgbClr val="00B0F0"/>
              </a:buClr>
              <a:buFont typeface="Wingdings" charset="2"/>
              <a:buChar char=""/>
            </a:pPr>
            <a:r>
              <a:rPr lang="it-IT" sz="1400" b="0" strike="noStrike" spc="-1">
                <a:solidFill>
                  <a:srgbClr val="00B0F0"/>
                </a:solidFill>
                <a:latin typeface="Times New Roman"/>
                <a:ea typeface="DejaVu Sans"/>
              </a:rPr>
              <a:t>Gli agricoltori hanno visto sparire le loro produzioni e gli agrumeti sono stati distrutti.</a:t>
            </a:r>
            <a:endParaRPr lang="it-IT" sz="1400" b="0" strike="noStrike" spc="-1">
              <a:latin typeface="Arial"/>
            </a:endParaRPr>
          </a:p>
          <a:p>
            <a:pPr marL="216000" indent="-206280" algn="just">
              <a:lnSpc>
                <a:spcPct val="100000"/>
              </a:lnSpc>
              <a:buClr>
                <a:srgbClr val="00B0F0"/>
              </a:buClr>
              <a:buFont typeface="Wingdings" charset="2"/>
              <a:buChar char=""/>
            </a:pPr>
            <a:r>
              <a:rPr lang="it-IT" sz="1400" b="0" strike="noStrike" spc="-1">
                <a:solidFill>
                  <a:srgbClr val="00B0F0"/>
                </a:solidFill>
                <a:latin typeface="Times New Roman"/>
                <a:ea typeface="DejaVu Sans"/>
              </a:rPr>
              <a:t>I campi allagati rimarranno inutilizzati a lungo.</a:t>
            </a:r>
            <a:endParaRPr lang="it-IT" sz="1400" b="0" strike="noStrike" spc="-1">
              <a:latin typeface="Arial"/>
            </a:endParaRPr>
          </a:p>
          <a:p>
            <a:pPr marL="216000" indent="-206280" algn="just">
              <a:lnSpc>
                <a:spcPct val="100000"/>
              </a:lnSpc>
              <a:buClr>
                <a:srgbClr val="00B0F0"/>
              </a:buClr>
              <a:buFont typeface="Wingdings" charset="2"/>
              <a:buChar char=""/>
            </a:pPr>
            <a:r>
              <a:rPr lang="it-IT" sz="1400" b="0" strike="noStrike" spc="-1">
                <a:solidFill>
                  <a:srgbClr val="00B0F0"/>
                </a:solidFill>
                <a:latin typeface="Times New Roman"/>
                <a:ea typeface="DejaVu Sans"/>
              </a:rPr>
              <a:t>Le strade sono diventate dei fiumi in piena che hanno trascinato le auto e quanto si trovava sul loro cammino.</a:t>
            </a:r>
            <a:endParaRPr lang="it-IT" sz="1400" b="0" strike="noStrike" spc="-1">
              <a:latin typeface="Arial"/>
            </a:endParaRPr>
          </a:p>
          <a:p>
            <a:pPr marL="216000" indent="-206280" algn="just">
              <a:lnSpc>
                <a:spcPct val="100000"/>
              </a:lnSpc>
              <a:buClr>
                <a:srgbClr val="00B0F0"/>
              </a:buClr>
              <a:buFont typeface="Wingdings" charset="2"/>
              <a:buChar char=""/>
            </a:pPr>
            <a:r>
              <a:rPr lang="it-IT" sz="1400" b="0" strike="noStrike" spc="-1">
                <a:solidFill>
                  <a:srgbClr val="00B0F0"/>
                </a:solidFill>
                <a:latin typeface="Times New Roman"/>
                <a:ea typeface="DejaVu Sans"/>
              </a:rPr>
              <a:t>Si sono allagate case e negozi</a:t>
            </a:r>
            <a:endParaRPr lang="it-IT" sz="1400" b="0" strike="noStrike" spc="-1">
              <a:latin typeface="Arial"/>
            </a:endParaRPr>
          </a:p>
          <a:p>
            <a:pPr algn="just">
              <a:lnSpc>
                <a:spcPct val="100000"/>
              </a:lnSpc>
            </a:pPr>
            <a:r>
              <a:rPr lang="it-IT" sz="1400" b="0" strike="noStrike" spc="-1">
                <a:solidFill>
                  <a:srgbClr val="00B0F0"/>
                </a:solidFill>
                <a:latin typeface="Times New Roman"/>
                <a:ea typeface="DejaVu Sans"/>
              </a:rPr>
              <a:t> </a:t>
            </a:r>
            <a:endParaRPr lang="it-IT" sz="1400" b="0" strike="noStrike" spc="-1">
              <a:latin typeface="Arial"/>
            </a:endParaRPr>
          </a:p>
          <a:p>
            <a:pPr algn="just">
              <a:lnSpc>
                <a:spcPct val="100000"/>
              </a:lnSpc>
            </a:pPr>
            <a:endParaRPr lang="it-IT" sz="1400" b="0" strike="noStrike" spc="-1">
              <a:latin typeface="Arial"/>
            </a:endParaRPr>
          </a:p>
          <a:p>
            <a:pPr algn="just">
              <a:lnSpc>
                <a:spcPct val="100000"/>
              </a:lnSpc>
            </a:pPr>
            <a:endParaRPr lang="it-IT" sz="1400" b="0" strike="noStrike" spc="-1">
              <a:latin typeface="Arial"/>
            </a:endParaRPr>
          </a:p>
          <a:p>
            <a:pPr algn="just">
              <a:lnSpc>
                <a:spcPct val="100000"/>
              </a:lnSpc>
            </a:pPr>
            <a:endParaRPr lang="it-IT" sz="1400" b="0" strike="noStrike" spc="-1">
              <a:latin typeface="Arial"/>
            </a:endParaRPr>
          </a:p>
          <a:p>
            <a:pPr algn="just">
              <a:lnSpc>
                <a:spcPct val="100000"/>
              </a:lnSpc>
            </a:pPr>
            <a:endParaRPr lang="it-IT" sz="1400" b="0" strike="noStrike" spc="-1">
              <a:latin typeface="Arial"/>
            </a:endParaRPr>
          </a:p>
        </p:txBody>
      </p:sp>
      <p:sp>
        <p:nvSpPr>
          <p:cNvPr id="312" name="CustomShape 2"/>
          <p:cNvSpPr/>
          <p:nvPr/>
        </p:nvSpPr>
        <p:spPr>
          <a:xfrm>
            <a:off x="430560" y="1620000"/>
            <a:ext cx="820260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1" strike="noStrike" spc="-1">
                <a:solidFill>
                  <a:srgbClr val="000000"/>
                </a:solidFill>
                <a:latin typeface="Times New Roman"/>
                <a:ea typeface="DejaVu Sans"/>
              </a:rPr>
              <a:t>1- </a:t>
            </a:r>
            <a:r>
              <a:rPr lang="it-IT" sz="1400" b="0" strike="noStrike" spc="-1">
                <a:solidFill>
                  <a:srgbClr val="000000"/>
                </a:solidFill>
                <a:latin typeface="Times New Roman"/>
                <a:ea typeface="DejaVu Sans"/>
              </a:rPr>
              <a:t>Quali sono i danni provocati dall’alluvione in Sicilia? Elencali. </a:t>
            </a:r>
            <a:endParaRPr lang="it-IT" sz="1400" b="0" strike="noStrike" spc="-1">
              <a:latin typeface="Arial"/>
            </a:endParaRPr>
          </a:p>
        </p:txBody>
      </p:sp>
      <p:sp>
        <p:nvSpPr>
          <p:cNvPr id="313" name="CustomShape 3"/>
          <p:cNvSpPr/>
          <p:nvPr/>
        </p:nvSpPr>
        <p:spPr>
          <a:xfrm>
            <a:off x="430560" y="4140000"/>
            <a:ext cx="856260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1" strike="noStrike" spc="-1">
                <a:solidFill>
                  <a:srgbClr val="000000"/>
                </a:solidFill>
                <a:latin typeface="Times New Roman"/>
                <a:ea typeface="DejaVu Sans"/>
              </a:rPr>
              <a:t>2- </a:t>
            </a:r>
            <a:r>
              <a:rPr lang="it-IT" sz="1400" b="0" strike="noStrike" spc="-1">
                <a:solidFill>
                  <a:srgbClr val="000000"/>
                </a:solidFill>
                <a:latin typeface="Times New Roman"/>
                <a:ea typeface="DejaVu Sans"/>
              </a:rPr>
              <a:t>Quali sono le responsabilità dell’uomo? Elencale.</a:t>
            </a:r>
            <a:endParaRPr lang="it-IT" sz="1400" b="0" strike="noStrike" spc="-1">
              <a:latin typeface="Arial"/>
            </a:endParaRPr>
          </a:p>
        </p:txBody>
      </p:sp>
      <p:sp>
        <p:nvSpPr>
          <p:cNvPr id="314" name="CustomShape 4"/>
          <p:cNvSpPr/>
          <p:nvPr/>
        </p:nvSpPr>
        <p:spPr>
          <a:xfrm>
            <a:off x="360000" y="4680000"/>
            <a:ext cx="8419680" cy="1250280"/>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216000" indent="-206280" algn="just">
              <a:lnSpc>
                <a:spcPct val="100000"/>
              </a:lnSpc>
              <a:buClr>
                <a:srgbClr val="00B0F0"/>
              </a:buClr>
              <a:buFont typeface="Wingdings" charset="2"/>
              <a:buChar char=""/>
            </a:pPr>
            <a:r>
              <a:rPr lang="it-IT" sz="1400" b="0" strike="noStrike" spc="-1">
                <a:solidFill>
                  <a:srgbClr val="00B0F0"/>
                </a:solidFill>
                <a:latin typeface="Times New Roman"/>
                <a:ea typeface="DejaVu Sans"/>
              </a:rPr>
              <a:t>La mancata manutenzione degli alvei di fiumi e torrenti.</a:t>
            </a:r>
            <a:endParaRPr lang="it-IT" sz="1400" b="0" strike="noStrike" spc="-1">
              <a:latin typeface="Arial"/>
            </a:endParaRPr>
          </a:p>
          <a:p>
            <a:pPr marL="216000" indent="-206280" algn="just">
              <a:lnSpc>
                <a:spcPct val="100000"/>
              </a:lnSpc>
              <a:buClr>
                <a:srgbClr val="00B0F0"/>
              </a:buClr>
              <a:buFont typeface="Wingdings" charset="2"/>
              <a:buChar char=""/>
            </a:pPr>
            <a:r>
              <a:rPr lang="it-IT" sz="1400" b="0" strike="noStrike" spc="-1">
                <a:solidFill>
                  <a:srgbClr val="00B0F0"/>
                </a:solidFill>
                <a:latin typeface="Times New Roman"/>
                <a:ea typeface="DejaVu Sans"/>
              </a:rPr>
              <a:t>La mancanza di strutture tecniche geologiche tali da poter affrontare in pieno un discorso di prevenzione serio e di lunga gittata.</a:t>
            </a:r>
            <a:endParaRPr lang="it-IT" sz="1400" b="0" strike="noStrike" spc="-1">
              <a:latin typeface="Arial"/>
            </a:endParaRPr>
          </a:p>
          <a:p>
            <a:pPr algn="just">
              <a:lnSpc>
                <a:spcPct val="100000"/>
              </a:lnSpc>
            </a:pPr>
            <a:r>
              <a:rPr lang="it-IT" sz="1400" b="0" strike="noStrike" spc="-1">
                <a:solidFill>
                  <a:srgbClr val="00B0F0"/>
                </a:solidFill>
                <a:latin typeface="Times New Roman"/>
                <a:ea typeface="DejaVu Sans"/>
              </a:rPr>
              <a:t> </a:t>
            </a:r>
            <a:endParaRPr lang="it-IT" sz="1400" b="0" strike="noStrike" spc="-1">
              <a:latin typeface="Arial"/>
            </a:endParaRPr>
          </a:p>
        </p:txBody>
      </p:sp>
      <p:sp>
        <p:nvSpPr>
          <p:cNvPr id="315" name="CustomShape 5"/>
          <p:cNvSpPr/>
          <p:nvPr/>
        </p:nvSpPr>
        <p:spPr>
          <a:xfrm>
            <a:off x="360000" y="360000"/>
            <a:ext cx="6833160" cy="713160"/>
          </a:xfrm>
          <a:prstGeom prst="roundRect">
            <a:avLst>
              <a:gd name="adj" fmla="val 16667"/>
            </a:avLst>
          </a:prstGeom>
          <a:solidFill>
            <a:srgbClr val="FFE994"/>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r>
              <a:rPr lang="it-IT" sz="1400" b="0" strike="noStrike" spc="-1" dirty="0" smtClean="0">
                <a:solidFill>
                  <a:srgbClr val="000000"/>
                </a:solidFill>
                <a:latin typeface="Times New Roman"/>
                <a:ea typeface="DejaVu Sans"/>
              </a:rPr>
              <a:t>Dopo </a:t>
            </a:r>
            <a:r>
              <a:rPr lang="it-IT" sz="1400" b="0" strike="noStrike" spc="-1" dirty="0">
                <a:solidFill>
                  <a:srgbClr val="000000"/>
                </a:solidFill>
                <a:latin typeface="Times New Roman"/>
                <a:ea typeface="DejaVu Sans"/>
              </a:rPr>
              <a:t>aver evidenziato nel testo le informazioni principali, rispondi alle seguenti domande.</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CustomShape 1"/>
          <p:cNvSpPr/>
          <p:nvPr/>
        </p:nvSpPr>
        <p:spPr>
          <a:xfrm>
            <a:off x="155520" y="-4365720"/>
            <a:ext cx="14046120" cy="9083520"/>
          </a:xfrm>
          <a:prstGeom prst="rect">
            <a:avLst/>
          </a:prstGeom>
          <a:noFill/>
          <a:ln w="0">
            <a:noFill/>
          </a:ln>
        </p:spPr>
        <p:style>
          <a:lnRef idx="0">
            <a:scrgbClr r="0" g="0" b="0"/>
          </a:lnRef>
          <a:fillRef idx="0">
            <a:scrgbClr r="0" g="0" b="0"/>
          </a:fillRef>
          <a:effectRef idx="0">
            <a:scrgbClr r="0" g="0" b="0"/>
          </a:effectRef>
          <a:fontRef idx="minor"/>
        </p:style>
      </p:sp>
      <p:sp>
        <p:nvSpPr>
          <p:cNvPr id="317" name="CustomShape 2"/>
          <p:cNvSpPr/>
          <p:nvPr/>
        </p:nvSpPr>
        <p:spPr>
          <a:xfrm>
            <a:off x="180000" y="359280"/>
            <a:ext cx="8631000" cy="4860720"/>
          </a:xfrm>
          <a:prstGeom prst="rect">
            <a:avLst/>
          </a:prstGeom>
          <a:solidFill>
            <a:schemeClr val="accent5">
              <a:lumMod val="20000"/>
              <a:lumOff val="80000"/>
            </a:schemeClr>
          </a:solidFill>
          <a:ln w="12700">
            <a:solidFill>
              <a:srgbClr val="FF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Aft>
                <a:spcPts val="283"/>
              </a:spcAft>
            </a:pPr>
            <a:r>
              <a:rPr lang="it-IT" sz="2800" b="1" strike="noStrike" spc="-1">
                <a:solidFill>
                  <a:srgbClr val="00B0F0"/>
                </a:solidFill>
                <a:latin typeface="Franklin Gothic Book"/>
                <a:ea typeface="DejaVu Sans"/>
              </a:rPr>
              <a:t>Abusi edilizi in Calabria: si costruisce perfino sulle frane e sulle alluvioni</a:t>
            </a:r>
            <a:endParaRPr lang="it-IT" sz="2800" b="0" strike="noStrike" spc="-1">
              <a:latin typeface="Arial"/>
            </a:endParaRPr>
          </a:p>
          <a:p>
            <a:pPr algn="just">
              <a:lnSpc>
                <a:spcPct val="100000"/>
              </a:lnSpc>
              <a:spcAft>
                <a:spcPts val="601"/>
              </a:spcAft>
            </a:pPr>
            <a:r>
              <a:rPr lang="it-IT" sz="1200" b="1" strike="noStrike" spc="-1">
                <a:solidFill>
                  <a:srgbClr val="000000"/>
                </a:solidFill>
                <a:latin typeface="Times New Roman"/>
                <a:ea typeface="DejaVu Sans"/>
              </a:rPr>
              <a:t>Non sprecare!  </a:t>
            </a:r>
            <a:r>
              <a:rPr lang="it-IT" sz="1200" b="0" strike="noStrike" spc="-1">
                <a:solidFill>
                  <a:srgbClr val="000000"/>
                </a:solidFill>
                <a:latin typeface="Times New Roman"/>
                <a:ea typeface="DejaVu Sans"/>
              </a:rPr>
              <a:t>02/11/2015</a:t>
            </a:r>
            <a:endParaRPr lang="it-IT" sz="1200" b="0" strike="noStrike" spc="-1">
              <a:latin typeface="Arial"/>
            </a:endParaRPr>
          </a:p>
          <a:p>
            <a:pPr algn="just">
              <a:lnSpc>
                <a:spcPct val="100000"/>
              </a:lnSpc>
            </a:pPr>
            <a:r>
              <a:rPr lang="it-IT" sz="1400" b="0" strike="noStrike" spc="-1">
                <a:solidFill>
                  <a:srgbClr val="000000"/>
                </a:solidFill>
                <a:latin typeface="Franklin Gothic Book"/>
                <a:ea typeface="DejaVu Sans"/>
              </a:rPr>
              <a:t>La contabilità del disastro è sempre la stessa: comuni isolati, strade e binari ferroviari spazzati via, scuole chiuse. Un morto. Sono bastatati due giorni di forte pioggia per riportare in Calabria il solito, ricorrente incubo alluvioni. Con frane che scendono dalla collina a una  velocità superiore ai sei metri al minuto e travolgono tutto e tutti.</a:t>
            </a:r>
            <a:endParaRPr lang="it-IT" sz="1400" b="0" strike="noStrike" spc="-1">
              <a:latin typeface="Arial"/>
            </a:endParaRPr>
          </a:p>
          <a:p>
            <a:pPr algn="just">
              <a:lnSpc>
                <a:spcPct val="100000"/>
              </a:lnSpc>
            </a:pPr>
            <a:r>
              <a:rPr lang="it-IT" sz="1400" b="0" strike="noStrike" spc="-1">
                <a:solidFill>
                  <a:srgbClr val="000000"/>
                </a:solidFill>
                <a:latin typeface="Franklin Gothic Book"/>
                <a:ea typeface="DejaVu Sans"/>
              </a:rPr>
              <a:t>Ma che cosa scopriamo ogni volta che si fanno i conti con una frana o con un’alluvione? Semplicemente che in Calabria, </a:t>
            </a:r>
            <a:r>
              <a:rPr lang="it-IT" sz="1400" b="1" strike="noStrike" spc="-1">
                <a:solidFill>
                  <a:srgbClr val="000000"/>
                </a:solidFill>
                <a:latin typeface="Franklin Gothic Book"/>
                <a:ea typeface="DejaVu Sans"/>
              </a:rPr>
              <a:t>una volta passata la paura, si riprende a costruire, abusivamente o con permessi dati con estrema spregiudicatezza</a:t>
            </a:r>
            <a:r>
              <a:rPr lang="it-IT" sz="1400" b="0" strike="noStrike" spc="-1">
                <a:solidFill>
                  <a:srgbClr val="000000"/>
                </a:solidFill>
                <a:latin typeface="Franklin Gothic Book"/>
                <a:ea typeface="DejaVu Sans"/>
              </a:rPr>
              <a:t>, come se nulla fosse accaduto. Fino al prossimo incidente. «</a:t>
            </a:r>
            <a:r>
              <a:rPr lang="it-IT" sz="1400" b="1" strike="noStrike" spc="-1">
                <a:solidFill>
                  <a:srgbClr val="000000"/>
                </a:solidFill>
                <a:latin typeface="Franklin Gothic Book"/>
                <a:ea typeface="DejaVu Sans"/>
              </a:rPr>
              <a:t>Si fa finta di niente, per non fermare l’industria dell’edilizia</a:t>
            </a:r>
            <a:r>
              <a:rPr lang="it-IT" sz="1400" b="0" strike="noStrike" spc="-1">
                <a:solidFill>
                  <a:srgbClr val="000000"/>
                </a:solidFill>
                <a:latin typeface="Franklin Gothic Book"/>
                <a:ea typeface="DejaVu Sans"/>
              </a:rPr>
              <a:t>» avverte Carlo Tandi, geologo del Cnr e prossimo direttore regionale in Calabria della Protezione Civile.</a:t>
            </a:r>
            <a:endParaRPr lang="it-IT" sz="1400" b="0" strike="noStrike" spc="-1">
              <a:latin typeface="Arial"/>
            </a:endParaRPr>
          </a:p>
          <a:p>
            <a:pPr algn="just">
              <a:lnSpc>
                <a:spcPct val="100000"/>
              </a:lnSpc>
            </a:pPr>
            <a:r>
              <a:rPr lang="it-IT" sz="1400" b="0" strike="noStrike" spc="-1">
                <a:solidFill>
                  <a:srgbClr val="000000"/>
                </a:solidFill>
                <a:latin typeface="Franklin Gothic Book"/>
                <a:ea typeface="DejaVu Sans"/>
              </a:rPr>
              <a:t>Così, proprio dove qualche anno fa si è sfiorata la tragedia, sono venuti fuori residence, centri commerciali e cinema: a ogni sciagura aumenta la cubatura. E da Cosenza a Gioia Tauro, </a:t>
            </a:r>
            <a:r>
              <a:rPr lang="it-IT" sz="1400" b="1" strike="noStrike" spc="-1">
                <a:solidFill>
                  <a:srgbClr val="000000"/>
                </a:solidFill>
                <a:latin typeface="Franklin Gothic Book"/>
                <a:ea typeface="DejaVu Sans"/>
              </a:rPr>
              <a:t>oltre la metà dei bacini a valle si restringe per la costruzione di edifici spesso abusivi</a:t>
            </a:r>
            <a:r>
              <a:rPr lang="it-IT" sz="1400" b="0" strike="noStrike" spc="-1">
                <a:solidFill>
                  <a:srgbClr val="000000"/>
                </a:solidFill>
                <a:latin typeface="Franklin Gothic Book"/>
                <a:ea typeface="DejaVu Sans"/>
              </a:rPr>
              <a:t>. Dal 1994 a oggi, infatti, sono stati realizzati 134mila edifici con tutte le carte in ordine e grazie ai sindaci di 160 comuni che hanno dato il loro parere favorevole alle licenza nonostante che </a:t>
            </a:r>
            <a:r>
              <a:rPr lang="it-IT" sz="1400" b="1" strike="noStrike" spc="-1">
                <a:solidFill>
                  <a:srgbClr val="000000"/>
                </a:solidFill>
                <a:latin typeface="Franklin Gothic Book"/>
                <a:ea typeface="DejaVu Sans"/>
              </a:rPr>
              <a:t>si tratta di aree che dovrebbero essere vincolate dal Piano di assetto idrogeologico (Pai)</a:t>
            </a:r>
            <a:r>
              <a:rPr lang="it-IT" sz="1400" b="0" strike="noStrike" spc="-1">
                <a:solidFill>
                  <a:srgbClr val="000000"/>
                </a:solidFill>
                <a:latin typeface="Franklin Gothic Book"/>
                <a:ea typeface="DejaVu Sans"/>
              </a:rPr>
              <a:t>. Ma per gli amministratori calabresi, quando si tratta di cemento non esistono limiti né tanto meno problemi idrogeologici. E pazienza per le frane: sono abituati a convivere con il rischio.</a:t>
            </a:r>
            <a:endParaRPr lang="it-IT" sz="1400" b="0" strike="noStrike" spc="-1">
              <a:latin typeface="Arial"/>
            </a:endParaRPr>
          </a:p>
        </p:txBody>
      </p:sp>
      <p:sp>
        <p:nvSpPr>
          <p:cNvPr id="318" name="CustomShape 3"/>
          <p:cNvSpPr/>
          <p:nvPr/>
        </p:nvSpPr>
        <p:spPr>
          <a:xfrm>
            <a:off x="282240" y="5580000"/>
            <a:ext cx="5830920" cy="713160"/>
          </a:xfrm>
          <a:prstGeom prst="roundRect">
            <a:avLst>
              <a:gd name="adj" fmla="val 16667"/>
            </a:avLst>
          </a:prstGeom>
          <a:solidFill>
            <a:srgbClr val="FFE994"/>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r>
              <a:rPr lang="it-IT" sz="1400" b="0" strike="noStrike" spc="-1" dirty="0" smtClean="0">
                <a:solidFill>
                  <a:srgbClr val="000000"/>
                </a:solidFill>
                <a:latin typeface="Times New Roman"/>
                <a:ea typeface="DejaVu Sans"/>
              </a:rPr>
              <a:t>Dopo </a:t>
            </a:r>
            <a:r>
              <a:rPr lang="it-IT" sz="1400" b="0" strike="noStrike" spc="-1" dirty="0">
                <a:solidFill>
                  <a:srgbClr val="000000"/>
                </a:solidFill>
                <a:latin typeface="Times New Roman"/>
                <a:ea typeface="DejaVu Sans"/>
              </a:rPr>
              <a:t>aver evidenziato le informazioni principali, dai un titolo all’articolo.</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CustomShape 1"/>
          <p:cNvSpPr/>
          <p:nvPr/>
        </p:nvSpPr>
        <p:spPr>
          <a:xfrm>
            <a:off x="214200" y="2143080"/>
            <a:ext cx="8445240" cy="1209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pPr>
            <a:r>
              <a:rPr lang="it-IT" sz="3200" b="1" strike="noStrike" cap="all" spc="-1">
                <a:solidFill>
                  <a:srgbClr val="4E3B30"/>
                </a:solidFill>
                <a:latin typeface="Times New Roman"/>
                <a:ea typeface="DejaVu Sans"/>
              </a:rPr>
              <a:t>     </a:t>
            </a:r>
            <a:endParaRPr lang="it-IT" sz="3200" b="0" strike="noStrike" spc="-1">
              <a:latin typeface="Arial"/>
            </a:endParaRPr>
          </a:p>
        </p:txBody>
      </p:sp>
      <p:sp>
        <p:nvSpPr>
          <p:cNvPr id="320" name="CustomShape 2"/>
          <p:cNvSpPr/>
          <p:nvPr/>
        </p:nvSpPr>
        <p:spPr>
          <a:xfrm>
            <a:off x="357120" y="3000240"/>
            <a:ext cx="8445240" cy="701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rmAutofit fontScale="78500" lnSpcReduction="20000"/>
          </a:bodyPr>
          <a:lstStyle/>
          <a:p>
            <a:pPr algn="ctr">
              <a:lnSpc>
                <a:spcPct val="100000"/>
              </a:lnSpc>
              <a:spcBef>
                <a:spcPts val="1239"/>
              </a:spcBef>
              <a:tabLst>
                <a:tab pos="0" algn="l"/>
              </a:tabLst>
            </a:pPr>
            <a:r>
              <a:rPr lang="it-IT" sz="5100" b="1" strike="noStrike" spc="-1">
                <a:solidFill>
                  <a:srgbClr val="44342A"/>
                </a:solidFill>
                <a:latin typeface="Times New Roman"/>
                <a:ea typeface="DejaVu Sans"/>
              </a:rPr>
              <a:t> </a:t>
            </a:r>
            <a:r>
              <a:rPr lang="it-IT" sz="6200" b="1" strike="noStrike" spc="-1">
                <a:solidFill>
                  <a:srgbClr val="7C4B3A"/>
                </a:solidFill>
                <a:latin typeface="Times New Roman"/>
                <a:ea typeface="DejaVu Sans"/>
              </a:rPr>
              <a:t>LE CAVE FLUVIALI</a:t>
            </a:r>
            <a:endParaRPr lang="it-IT" sz="62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CustomShape 1"/>
          <p:cNvSpPr/>
          <p:nvPr/>
        </p:nvSpPr>
        <p:spPr>
          <a:xfrm>
            <a:off x="214200" y="2143080"/>
            <a:ext cx="8445240" cy="1209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pPr>
            <a:r>
              <a:rPr lang="it-IT" sz="3200" b="1" strike="noStrike" cap="all" spc="-1">
                <a:solidFill>
                  <a:srgbClr val="4E3B30"/>
                </a:solidFill>
                <a:latin typeface="Times New Roman"/>
                <a:ea typeface="DejaVu Sans"/>
              </a:rPr>
              <a:t>     </a:t>
            </a:r>
            <a:endParaRPr lang="it-IT" sz="3200" b="0" strike="noStrike" spc="-1">
              <a:latin typeface="Arial"/>
            </a:endParaRPr>
          </a:p>
        </p:txBody>
      </p:sp>
      <p:sp>
        <p:nvSpPr>
          <p:cNvPr id="322" name="CustomShape 2"/>
          <p:cNvSpPr/>
          <p:nvPr/>
        </p:nvSpPr>
        <p:spPr>
          <a:xfrm>
            <a:off x="357120" y="2857320"/>
            <a:ext cx="8445240" cy="772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ctr">
              <a:lnSpc>
                <a:spcPct val="100000"/>
              </a:lnSpc>
              <a:spcBef>
                <a:spcPts val="799"/>
              </a:spcBef>
              <a:tabLst>
                <a:tab pos="0" algn="l"/>
              </a:tabLst>
            </a:pPr>
            <a:r>
              <a:rPr lang="it-IT" sz="4000" b="1" strike="noStrike" spc="-1">
                <a:solidFill>
                  <a:srgbClr val="FF0000"/>
                </a:solidFill>
                <a:latin typeface="Times New Roman"/>
                <a:ea typeface="DejaVu Sans"/>
              </a:rPr>
              <a:t>I vantaggi economici</a:t>
            </a:r>
            <a:endParaRPr lang="it-IT" sz="40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CustomShape 1"/>
          <p:cNvSpPr/>
          <p:nvPr/>
        </p:nvSpPr>
        <p:spPr>
          <a:xfrm>
            <a:off x="360000" y="285840"/>
            <a:ext cx="8056800" cy="1368360"/>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0" strike="noStrike" spc="-1">
                <a:solidFill>
                  <a:srgbClr val="000000"/>
                </a:solidFill>
                <a:latin typeface="Franklin Gothic Book"/>
                <a:ea typeface="DejaVu Sans"/>
              </a:rPr>
              <a:t>I corsi d’acqua </a:t>
            </a:r>
            <a:r>
              <a:rPr lang="it-IT" sz="1400" b="1" strike="noStrike" spc="-1">
                <a:solidFill>
                  <a:srgbClr val="000000"/>
                </a:solidFill>
                <a:latin typeface="Franklin Gothic Book"/>
                <a:ea typeface="DejaVu Sans"/>
              </a:rPr>
              <a:t>forniscono numerosi materiali da costruzione </a:t>
            </a:r>
            <a:r>
              <a:rPr lang="it-IT" sz="1400" b="0" strike="noStrike" spc="-1">
                <a:solidFill>
                  <a:srgbClr val="000000"/>
                </a:solidFill>
                <a:latin typeface="Franklin Gothic Book"/>
                <a:ea typeface="DejaVu Sans"/>
              </a:rPr>
              <a:t>come la </a:t>
            </a:r>
            <a:r>
              <a:rPr lang="it-IT" sz="1400" b="0" i="1" strike="noStrike" spc="-1">
                <a:solidFill>
                  <a:srgbClr val="000000"/>
                </a:solidFill>
                <a:latin typeface="Franklin Gothic Book"/>
                <a:ea typeface="DejaVu Sans"/>
              </a:rPr>
              <a:t>ghiaia</a:t>
            </a:r>
            <a:r>
              <a:rPr lang="it-IT" sz="1400" b="0" strike="noStrike" spc="-1">
                <a:solidFill>
                  <a:srgbClr val="000000"/>
                </a:solidFill>
                <a:latin typeface="Franklin Gothic Book"/>
                <a:ea typeface="DejaVu Sans"/>
              </a:rPr>
              <a:t>, la </a:t>
            </a:r>
            <a:r>
              <a:rPr lang="it-IT" sz="1400" b="0" i="1" strike="noStrike" spc="-1">
                <a:solidFill>
                  <a:srgbClr val="000000"/>
                </a:solidFill>
                <a:latin typeface="Franklin Gothic Book"/>
                <a:ea typeface="DejaVu Sans"/>
              </a:rPr>
              <a:t>sabbia</a:t>
            </a:r>
            <a:r>
              <a:rPr lang="it-IT" sz="1400" b="0" strike="noStrike" spc="-1">
                <a:solidFill>
                  <a:srgbClr val="000000"/>
                </a:solidFill>
                <a:latin typeface="Franklin Gothic Book"/>
                <a:ea typeface="DejaVu Sans"/>
              </a:rPr>
              <a:t> e l’</a:t>
            </a:r>
            <a:r>
              <a:rPr lang="it-IT" sz="1400" b="0" i="1" strike="noStrike" spc="-1">
                <a:solidFill>
                  <a:srgbClr val="000000"/>
                </a:solidFill>
                <a:latin typeface="Franklin Gothic Book"/>
                <a:ea typeface="DejaVu Sans"/>
              </a:rPr>
              <a:t>argilla</a:t>
            </a:r>
            <a:r>
              <a:rPr lang="it-IT" sz="1400" b="0" strike="noStrike" spc="-1">
                <a:solidFill>
                  <a:srgbClr val="000000"/>
                </a:solidFill>
                <a:latin typeface="Franklin Gothic Book"/>
                <a:ea typeface="DejaVu Sans"/>
              </a:rPr>
              <a:t> che l’uomo estrae dalle numerose cave sorte sui greti dei fiumi. Questo tipo d’estrazione comporta due principali vantaggi: </a:t>
            </a:r>
            <a:r>
              <a:rPr lang="it-IT" sz="1400" b="1" strike="noStrike" spc="-1">
                <a:solidFill>
                  <a:srgbClr val="000000"/>
                </a:solidFill>
                <a:latin typeface="Franklin Gothic Book"/>
                <a:ea typeface="DejaVu Sans"/>
              </a:rPr>
              <a:t>il materiale è</a:t>
            </a:r>
            <a:r>
              <a:rPr lang="it-IT" sz="1400" b="0" strike="noStrike" spc="-1">
                <a:solidFill>
                  <a:srgbClr val="000000"/>
                </a:solidFill>
                <a:latin typeface="Franklin Gothic Book"/>
                <a:ea typeface="DejaVu Sans"/>
              </a:rPr>
              <a:t> </a:t>
            </a:r>
            <a:r>
              <a:rPr lang="it-IT" sz="1400" b="1" strike="noStrike" spc="-1">
                <a:solidFill>
                  <a:srgbClr val="000000"/>
                </a:solidFill>
                <a:latin typeface="Franklin Gothic Book"/>
                <a:ea typeface="DejaVu Sans"/>
              </a:rPr>
              <a:t>già pulito e quasi pronto all’uso</a:t>
            </a:r>
            <a:r>
              <a:rPr lang="it-IT" sz="1400" b="0" strike="noStrike" spc="-1">
                <a:solidFill>
                  <a:srgbClr val="000000"/>
                </a:solidFill>
                <a:latin typeface="Franklin Gothic Book"/>
                <a:ea typeface="DejaVu Sans"/>
              </a:rPr>
              <a:t>, perché non deve essere frammentato come il pietrisco di roccia; le cave fluviali </a:t>
            </a:r>
            <a:r>
              <a:rPr lang="it-IT" sz="1400" b="1" strike="noStrike" spc="-1">
                <a:solidFill>
                  <a:srgbClr val="000000"/>
                </a:solidFill>
                <a:latin typeface="Franklin Gothic Book"/>
                <a:ea typeface="DejaVu Sans"/>
              </a:rPr>
              <a:t>non richiedono l’uso di mine</a:t>
            </a:r>
            <a:r>
              <a:rPr lang="it-IT" sz="1400" b="0" strike="noStrike" spc="-1">
                <a:solidFill>
                  <a:srgbClr val="000000"/>
                </a:solidFill>
                <a:latin typeface="Franklin Gothic Book"/>
                <a:ea typeface="DejaVu Sans"/>
              </a:rPr>
              <a:t> e spesso si trovano vicino ai cantieri e alle città, per cui anche </a:t>
            </a:r>
            <a:r>
              <a:rPr lang="it-IT" sz="1400" b="1" strike="noStrike" spc="-1">
                <a:solidFill>
                  <a:srgbClr val="000000"/>
                </a:solidFill>
                <a:latin typeface="Franklin Gothic Book"/>
                <a:ea typeface="DejaVu Sans"/>
              </a:rPr>
              <a:t>i costi di trasporto sono ridotti</a:t>
            </a:r>
            <a:r>
              <a:rPr lang="it-IT" sz="1400" b="0" strike="noStrike" spc="-1">
                <a:solidFill>
                  <a:srgbClr val="000000"/>
                </a:solidFill>
                <a:latin typeface="Franklin Gothic Book"/>
                <a:ea typeface="DejaVu Sans"/>
              </a:rPr>
              <a:t>. Per queste ragioni molti fiumi italiani sono diventati preziose cave di ghiaia e sabbia.</a:t>
            </a:r>
            <a:endParaRPr lang="it-IT" sz="1400" b="0" strike="noStrike" spc="-1">
              <a:latin typeface="Arial"/>
            </a:endParaRPr>
          </a:p>
        </p:txBody>
      </p:sp>
      <p:pic>
        <p:nvPicPr>
          <p:cNvPr id="324" name="Picture 2" descr="https://www.ilgiornaledelpo.it/wp-content/uploads/2021/01/Cave-Germaire-Linkedin-640x427.jpg"/>
          <p:cNvPicPr/>
          <p:nvPr/>
        </p:nvPicPr>
        <p:blipFill>
          <a:blip r:embed="rId2"/>
          <a:stretch/>
        </p:blipFill>
        <p:spPr>
          <a:xfrm>
            <a:off x="3780000" y="3600000"/>
            <a:ext cx="4581000" cy="3052440"/>
          </a:xfrm>
          <a:prstGeom prst="rect">
            <a:avLst/>
          </a:prstGeom>
          <a:ln w="0">
            <a:solidFill>
              <a:srgbClr val="C00000"/>
            </a:solidFill>
          </a:ln>
        </p:spPr>
      </p:pic>
      <p:sp>
        <p:nvSpPr>
          <p:cNvPr id="325" name="CustomShape 2"/>
          <p:cNvSpPr/>
          <p:nvPr/>
        </p:nvSpPr>
        <p:spPr>
          <a:xfrm>
            <a:off x="1800000" y="6300000"/>
            <a:ext cx="1611000" cy="272160"/>
          </a:xfrm>
          <a:prstGeom prst="rect">
            <a:avLst/>
          </a:prstGeom>
          <a:gradFill rotWithShape="0">
            <a:gsLst>
              <a:gs pos="0">
                <a:srgbClr val="BDF297"/>
              </a:gs>
              <a:gs pos="100000">
                <a:srgbClr val="D5F5C0"/>
              </a:gs>
            </a:gsLst>
            <a:lin ang="2700000"/>
          </a:gra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200" b="0" strike="noStrike" spc="-1">
                <a:solidFill>
                  <a:srgbClr val="000000"/>
                </a:solidFill>
                <a:latin typeface="Franklin Gothic Book"/>
                <a:ea typeface="DejaVu Sans"/>
              </a:rPr>
              <a:t>Una cava fluviale</a:t>
            </a:r>
            <a:endParaRPr lang="it-IT" sz="1200" b="0" strike="noStrike" spc="-1">
              <a:latin typeface="Arial"/>
            </a:endParaRPr>
          </a:p>
        </p:txBody>
      </p:sp>
      <p:sp>
        <p:nvSpPr>
          <p:cNvPr id="326" name="CustomShape 3"/>
          <p:cNvSpPr/>
          <p:nvPr/>
        </p:nvSpPr>
        <p:spPr>
          <a:xfrm>
            <a:off x="360000" y="2880000"/>
            <a:ext cx="7911000" cy="531000"/>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a:latin typeface="Arial"/>
            </a:endParaRPr>
          </a:p>
          <a:p>
            <a:pPr marL="216000" indent="-206280" algn="just">
              <a:lnSpc>
                <a:spcPct val="100000"/>
              </a:lnSpc>
              <a:buClr>
                <a:srgbClr val="00B0F0"/>
              </a:buClr>
              <a:buFont typeface="Wingdings" charset="2"/>
              <a:buChar char=""/>
            </a:pPr>
            <a:r>
              <a:rPr lang="it-IT" sz="1400" b="0" strike="noStrike" spc="-1">
                <a:solidFill>
                  <a:srgbClr val="00B0F0"/>
                </a:solidFill>
                <a:latin typeface="Times New Roman"/>
                <a:ea typeface="DejaVu Sans"/>
              </a:rPr>
              <a:t>Perché molti fiumi italiani sono diventati preziose cave di ghiaia e sabbia?</a:t>
            </a:r>
            <a:endParaRPr lang="it-IT" sz="1400" b="0" strike="noStrike" spc="-1">
              <a:latin typeface="Arial"/>
            </a:endParaRPr>
          </a:p>
          <a:p>
            <a:pPr algn="just">
              <a:lnSpc>
                <a:spcPct val="100000"/>
              </a:lnSpc>
            </a:pPr>
            <a:r>
              <a:rPr lang="it-IT" sz="1400" b="0" strike="noStrike" spc="-1">
                <a:solidFill>
                  <a:srgbClr val="00B0F0"/>
                </a:solidFill>
                <a:latin typeface="Times New Roman"/>
                <a:ea typeface="DejaVu Sans"/>
              </a:rPr>
              <a:t> </a:t>
            </a:r>
            <a:endParaRPr lang="it-IT" sz="1400" b="0" strike="noStrike" spc="-1">
              <a:latin typeface="Arial"/>
            </a:endParaRPr>
          </a:p>
        </p:txBody>
      </p:sp>
      <p:sp>
        <p:nvSpPr>
          <p:cNvPr id="327" name="CustomShape 4"/>
          <p:cNvSpPr/>
          <p:nvPr/>
        </p:nvSpPr>
        <p:spPr>
          <a:xfrm>
            <a:off x="282240" y="1980000"/>
            <a:ext cx="8350920" cy="713160"/>
          </a:xfrm>
          <a:prstGeom prst="roundRect">
            <a:avLst>
              <a:gd name="adj" fmla="val 16667"/>
            </a:avLst>
          </a:prstGeom>
          <a:solidFill>
            <a:srgbClr val="FFE994"/>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r>
              <a:rPr lang="it-IT" sz="1400" b="0" strike="noStrike" spc="-1" dirty="0" smtClean="0">
                <a:solidFill>
                  <a:srgbClr val="000000"/>
                </a:solidFill>
                <a:latin typeface="Times New Roman"/>
                <a:ea typeface="DejaVu Sans"/>
              </a:rPr>
              <a:t>Formula </a:t>
            </a:r>
            <a:r>
              <a:rPr lang="it-IT" sz="1400" b="0" strike="noStrike" spc="-1" dirty="0">
                <a:solidFill>
                  <a:srgbClr val="000000"/>
                </a:solidFill>
                <a:latin typeface="Times New Roman"/>
                <a:ea typeface="DejaVu Sans"/>
              </a:rPr>
              <a:t>tu una domanda che sintetizza il contenuto del testo e poi rispondi evidenziando le informazioni principali.</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CustomShape 1"/>
          <p:cNvSpPr/>
          <p:nvPr/>
        </p:nvSpPr>
        <p:spPr>
          <a:xfrm>
            <a:off x="214200" y="2143080"/>
            <a:ext cx="8445240" cy="1209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pPr>
            <a:r>
              <a:rPr lang="it-IT" sz="3200" b="1" strike="noStrike" cap="all" spc="-1">
                <a:solidFill>
                  <a:srgbClr val="4E3B30"/>
                </a:solidFill>
                <a:latin typeface="Times New Roman"/>
                <a:ea typeface="DejaVu Sans"/>
              </a:rPr>
              <a:t>     </a:t>
            </a:r>
            <a:endParaRPr lang="it-IT" sz="3200" b="0" strike="noStrike" spc="-1">
              <a:latin typeface="Arial"/>
            </a:endParaRPr>
          </a:p>
        </p:txBody>
      </p:sp>
      <p:sp>
        <p:nvSpPr>
          <p:cNvPr id="329" name="CustomShape 2"/>
          <p:cNvSpPr/>
          <p:nvPr/>
        </p:nvSpPr>
        <p:spPr>
          <a:xfrm>
            <a:off x="357120" y="2857320"/>
            <a:ext cx="8445240" cy="772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ctr">
              <a:lnSpc>
                <a:spcPct val="100000"/>
              </a:lnSpc>
              <a:spcBef>
                <a:spcPts val="799"/>
              </a:spcBef>
              <a:tabLst>
                <a:tab pos="0" algn="l"/>
              </a:tabLst>
            </a:pPr>
            <a:r>
              <a:rPr lang="it-IT" sz="4000" b="1" strike="noStrike" spc="-1">
                <a:solidFill>
                  <a:srgbClr val="FF0000"/>
                </a:solidFill>
                <a:latin typeface="Times New Roman"/>
                <a:ea typeface="DejaVu Sans"/>
              </a:rPr>
              <a:t>I danni ambientali</a:t>
            </a:r>
            <a:endParaRPr lang="it-IT" sz="40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CustomShape 1"/>
          <p:cNvSpPr/>
          <p:nvPr/>
        </p:nvSpPr>
        <p:spPr>
          <a:xfrm>
            <a:off x="1857240" y="2214720"/>
            <a:ext cx="5559120" cy="1368360"/>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1" strike="noStrike" spc="-1">
                <a:solidFill>
                  <a:srgbClr val="000000"/>
                </a:solidFill>
                <a:latin typeface="Franklin Gothic Book"/>
                <a:ea typeface="DejaVu Sans"/>
              </a:rPr>
              <a:t>Fino agli anni sessanta </a:t>
            </a:r>
            <a:r>
              <a:rPr lang="it-IT" sz="1400" b="0" strike="noStrike" spc="-1">
                <a:solidFill>
                  <a:srgbClr val="000000"/>
                </a:solidFill>
                <a:latin typeface="Franklin Gothic Book"/>
                <a:ea typeface="DejaVu Sans"/>
              </a:rPr>
              <a:t>del secolo scorso, il prelievo di sedimenti dagli alvei fluviali non era elevato e quindi i fiumi riuscivano ad assorbire le ferite prodotte dall’estrazione; ma </a:t>
            </a:r>
            <a:r>
              <a:rPr lang="it-IT" sz="1400" b="1" strike="noStrike" spc="-1">
                <a:solidFill>
                  <a:srgbClr val="000000"/>
                </a:solidFill>
                <a:latin typeface="Franklin Gothic Book"/>
                <a:ea typeface="DejaVu Sans"/>
              </a:rPr>
              <a:t>dopo gli anni ottanta</a:t>
            </a:r>
            <a:r>
              <a:rPr lang="it-IT" sz="1400" b="0" strike="noStrike" spc="-1">
                <a:solidFill>
                  <a:srgbClr val="000000"/>
                </a:solidFill>
                <a:latin typeface="Franklin Gothic Book"/>
                <a:ea typeface="DejaVu Sans"/>
              </a:rPr>
              <a:t>, allorché in Italia erano circa 1700 le cave regolarmente censite, questo prelievo è diventato intensissimo con conseguenze disastrose per l’ambiente.</a:t>
            </a:r>
            <a:endParaRPr lang="it-IT" sz="14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 name="Picture 2" descr="https://www.manontheriver.com/wp-content/uploads/2011/06/fiumi12.jpg"/>
          <p:cNvPicPr/>
          <p:nvPr/>
        </p:nvPicPr>
        <p:blipFill>
          <a:blip r:embed="rId2"/>
          <a:stretch/>
        </p:blipFill>
        <p:spPr>
          <a:xfrm>
            <a:off x="642960" y="428760"/>
            <a:ext cx="7464240" cy="1871280"/>
          </a:xfrm>
          <a:prstGeom prst="rect">
            <a:avLst/>
          </a:prstGeom>
          <a:ln w="0">
            <a:solidFill>
              <a:srgbClr val="C00000"/>
            </a:solidFill>
          </a:ln>
        </p:spPr>
      </p:pic>
      <p:sp>
        <p:nvSpPr>
          <p:cNvPr id="332" name="CustomShape 1"/>
          <p:cNvSpPr/>
          <p:nvPr/>
        </p:nvSpPr>
        <p:spPr>
          <a:xfrm>
            <a:off x="428760" y="2643120"/>
            <a:ext cx="3844800" cy="3058920"/>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Aft>
                <a:spcPts val="601"/>
              </a:spcAft>
            </a:pPr>
            <a:r>
              <a:rPr lang="it-IT" sz="1800" b="1" strike="noStrike" spc="-1">
                <a:solidFill>
                  <a:srgbClr val="000000"/>
                </a:solidFill>
                <a:latin typeface="Franklin Gothic Book"/>
                <a:ea typeface="DejaVu Sans"/>
              </a:rPr>
              <a:t>Abbassamento della falda freatica</a:t>
            </a:r>
            <a:endParaRPr lang="it-IT" sz="1800" b="0" strike="noStrike" spc="-1">
              <a:latin typeface="Arial"/>
            </a:endParaRPr>
          </a:p>
          <a:p>
            <a:pPr algn="just">
              <a:lnSpc>
                <a:spcPct val="100000"/>
              </a:lnSpc>
            </a:pPr>
            <a:r>
              <a:rPr lang="it-IT" sz="1400" b="0" strike="noStrike" spc="-1">
                <a:solidFill>
                  <a:srgbClr val="000000"/>
                </a:solidFill>
                <a:latin typeface="Franklin Gothic Book"/>
                <a:ea typeface="DejaVu Sans"/>
              </a:rPr>
              <a:t>L’abbassamento del fondo (freccia 1) induce un “effetto canalizzazione” dell’alveo (sponde più ripide) e l’abbassamento del pelo libero dell’acqua (in continuità col livello della falda): ne deriva il drenaggio della falda il cui livello si abbassa (freccia 2) su tutta l’estensione dell’acquifero della piana provocando problemi collaterali, per esempio tipicamente la </a:t>
            </a:r>
            <a:r>
              <a:rPr lang="it-IT" sz="1400" b="1" strike="noStrike" spc="-1">
                <a:solidFill>
                  <a:srgbClr val="000000"/>
                </a:solidFill>
                <a:latin typeface="Franklin Gothic Book"/>
                <a:ea typeface="DejaVu Sans"/>
              </a:rPr>
              <a:t>difficoltà di approvvigionamento</a:t>
            </a:r>
            <a:r>
              <a:rPr lang="it-IT" sz="1400" b="0" strike="noStrike" spc="-1">
                <a:solidFill>
                  <a:srgbClr val="000000"/>
                </a:solidFill>
                <a:latin typeface="Franklin Gothic Book"/>
                <a:ea typeface="DejaVu Sans"/>
              </a:rPr>
              <a:t> e/o l’</a:t>
            </a:r>
            <a:r>
              <a:rPr lang="it-IT" sz="1400" b="1" strike="noStrike" spc="-1">
                <a:solidFill>
                  <a:srgbClr val="000000"/>
                </a:solidFill>
                <a:latin typeface="Franklin Gothic Book"/>
                <a:ea typeface="DejaVu Sans"/>
              </a:rPr>
              <a:t>aumento dei costi di sollevamento </a:t>
            </a:r>
            <a:r>
              <a:rPr lang="it-IT" sz="1400" b="0" strike="noStrike" spc="-1">
                <a:solidFill>
                  <a:srgbClr val="000000"/>
                </a:solidFill>
                <a:latin typeface="Franklin Gothic Book"/>
                <a:ea typeface="DejaVu Sans"/>
              </a:rPr>
              <a:t>(pompaggio).</a:t>
            </a:r>
            <a:endParaRPr lang="it-IT" sz="1400" b="0" strike="noStrike" spc="-1">
              <a:latin typeface="Arial"/>
            </a:endParaRPr>
          </a:p>
        </p:txBody>
      </p:sp>
      <p:sp>
        <p:nvSpPr>
          <p:cNvPr id="333" name="CustomShape 2"/>
          <p:cNvSpPr/>
          <p:nvPr/>
        </p:nvSpPr>
        <p:spPr>
          <a:xfrm>
            <a:off x="4857840" y="2643120"/>
            <a:ext cx="3844800" cy="2845800"/>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Aft>
                <a:spcPts val="601"/>
              </a:spcAft>
            </a:pPr>
            <a:r>
              <a:rPr lang="it-IT" sz="1800" b="1" strike="noStrike" spc="-1">
                <a:solidFill>
                  <a:srgbClr val="000000"/>
                </a:solidFill>
                <a:latin typeface="Franklin Gothic Book"/>
                <a:ea typeface="DejaVu Sans"/>
              </a:rPr>
              <a:t>Aumento del pericolo di alluvioni</a:t>
            </a:r>
            <a:endParaRPr lang="it-IT" sz="1800" b="0" strike="noStrike" spc="-1">
              <a:latin typeface="Arial"/>
            </a:endParaRPr>
          </a:p>
          <a:p>
            <a:pPr algn="just">
              <a:lnSpc>
                <a:spcPct val="100000"/>
              </a:lnSpc>
            </a:pPr>
            <a:r>
              <a:rPr lang="it-IT" sz="1400" b="0" strike="noStrike" spc="-1">
                <a:solidFill>
                  <a:srgbClr val="000000"/>
                </a:solidFill>
                <a:latin typeface="Franklin Gothic Book"/>
                <a:ea typeface="DejaVu Sans"/>
              </a:rPr>
              <a:t>L’</a:t>
            </a:r>
            <a:r>
              <a:rPr lang="it-IT" sz="1400" b="1" strike="noStrike" spc="-1">
                <a:solidFill>
                  <a:srgbClr val="000000"/>
                </a:solidFill>
                <a:latin typeface="Franklin Gothic Book"/>
                <a:ea typeface="DejaVu Sans"/>
              </a:rPr>
              <a:t>abbassamento dell’alveo </a:t>
            </a:r>
            <a:r>
              <a:rPr lang="it-IT" sz="1400" b="0" strike="noStrike" spc="-1">
                <a:solidFill>
                  <a:srgbClr val="000000"/>
                </a:solidFill>
                <a:latin typeface="Franklin Gothic Book"/>
                <a:ea typeface="DejaVu Sans"/>
              </a:rPr>
              <a:t>di un fiume riduce il pericolo di esondazioni nella zona dello scavo ma comporta un </a:t>
            </a:r>
            <a:r>
              <a:rPr lang="it-IT" sz="1400" b="1" strike="noStrike" spc="-1">
                <a:solidFill>
                  <a:srgbClr val="000000"/>
                </a:solidFill>
                <a:latin typeface="Franklin Gothic Book"/>
                <a:ea typeface="DejaVu Sans"/>
              </a:rPr>
              <a:t>aumento della pericolosità idraulica a valle</a:t>
            </a:r>
            <a:r>
              <a:rPr lang="it-IT" sz="1400" b="0" strike="noStrike" spc="-1">
                <a:solidFill>
                  <a:srgbClr val="000000"/>
                </a:solidFill>
                <a:latin typeface="Franklin Gothic Book"/>
                <a:ea typeface="DejaVu Sans"/>
              </a:rPr>
              <a:t>, per l’arrivo di portate di piena maggiori (in pratica si trasferisce il problema a valle). Inoltre, privando il letto dei fiumi del loro materiale ghiaioso, le loro acque scorrono con maggiore velocità aumentando la portata delle alluvioni che si verificano a valle.</a:t>
            </a:r>
            <a:endParaRPr lang="it-IT" sz="14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CustomShape 1"/>
          <p:cNvSpPr/>
          <p:nvPr/>
        </p:nvSpPr>
        <p:spPr>
          <a:xfrm>
            <a:off x="642960" y="857160"/>
            <a:ext cx="1272960" cy="356400"/>
          </a:xfrm>
          <a:prstGeom prst="rect">
            <a:avLst/>
          </a:prstGeom>
          <a:noFill/>
          <a:ln w="0">
            <a:noFill/>
          </a:ln>
        </p:spPr>
        <p:style>
          <a:lnRef idx="0">
            <a:scrgbClr r="0" g="0" b="0"/>
          </a:lnRef>
          <a:fillRef idx="0">
            <a:scrgbClr r="0" g="0" b="0"/>
          </a:fillRef>
          <a:effectRef idx="0">
            <a:scrgbClr r="0" g="0" b="0"/>
          </a:effectRef>
          <a:fontRef idx="minor"/>
        </p:style>
      </p:sp>
      <p:sp>
        <p:nvSpPr>
          <p:cNvPr id="252" name="CustomShape 2"/>
          <p:cNvSpPr/>
          <p:nvPr/>
        </p:nvSpPr>
        <p:spPr>
          <a:xfrm>
            <a:off x="301680" y="571320"/>
            <a:ext cx="8673840" cy="5344920"/>
          </a:xfrm>
          <a:prstGeom prst="rect">
            <a:avLst/>
          </a:prstGeom>
          <a:blipFill rotWithShape="0">
            <a:blip r:embed="rId2"/>
            <a:tile/>
          </a:blipFill>
          <a:ln w="0">
            <a:solidFill>
              <a:srgbClr val="FF0000"/>
            </a:solid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100000"/>
              </a:lnSpc>
              <a:spcAft>
                <a:spcPts val="601"/>
              </a:spcAft>
            </a:pPr>
            <a:r>
              <a:rPr lang="it-IT" sz="3600" b="0" strike="noStrike" cap="all" spc="-1" dirty="0">
                <a:solidFill>
                  <a:srgbClr val="4E3B30"/>
                </a:solidFill>
                <a:latin typeface="Franklin Gothic Medium"/>
                <a:ea typeface="DejaVu Sans"/>
              </a:rPr>
              <a:t>                                indice</a:t>
            </a:r>
            <a:r>
              <a:t/>
            </a:r>
            <a:br/>
            <a:r>
              <a:rPr lang="it-IT" sz="1800" b="0" strike="noStrike" cap="all" spc="-1" dirty="0">
                <a:solidFill>
                  <a:srgbClr val="4E3B30"/>
                </a:solidFill>
                <a:latin typeface="Franklin Gothic Medium"/>
                <a:ea typeface="DejaVu Sans"/>
              </a:rPr>
              <a:t> </a:t>
            </a:r>
            <a:r>
              <a:t/>
            </a:r>
            <a:br/>
            <a:r>
              <a:rPr lang="it-IT" sz="2200" b="0" strike="noStrike" cap="all" spc="-1" dirty="0">
                <a:solidFill>
                  <a:srgbClr val="4E3B30"/>
                </a:solidFill>
                <a:latin typeface="Franklin Gothic Medium"/>
                <a:ea typeface="DejaVu Sans"/>
              </a:rPr>
              <a:t>1. LE ACQUE SUPERFICIALI </a:t>
            </a:r>
            <a:r>
              <a:t/>
            </a:r>
            <a:br/>
            <a:r>
              <a:rPr lang="it-IT" sz="1600" b="0" strike="noStrike" cap="all" spc="-1" dirty="0">
                <a:solidFill>
                  <a:srgbClr val="4E3B30"/>
                </a:solidFill>
                <a:latin typeface="Franklin Gothic Medium"/>
                <a:ea typeface="DejaVu Sans"/>
              </a:rPr>
              <a:t>-  LO SBARRAMENTO DEI FIUMI  </a:t>
            </a:r>
            <a:r>
              <a:rPr lang="it-IT" sz="1600" b="0" strike="noStrike" cap="all" spc="-1" dirty="0">
                <a:solidFill>
                  <a:srgbClr val="4E3B30"/>
                </a:solidFill>
                <a:latin typeface="Arial"/>
                <a:ea typeface="DejaVu Sans"/>
              </a:rPr>
              <a:t>[</a:t>
            </a:r>
            <a:r>
              <a:rPr lang="it-IT" sz="1600" b="0" i="1" strike="noStrike" cap="all" spc="-1" dirty="0">
                <a:solidFill>
                  <a:srgbClr val="4E3B30"/>
                </a:solidFill>
                <a:latin typeface="Arial"/>
                <a:ea typeface="DejaVu Sans"/>
              </a:rPr>
              <a:t>PAG. </a:t>
            </a:r>
            <a:r>
              <a:rPr lang="it-IT" sz="1600" i="1" cap="all" spc="-1" dirty="0" smtClean="0">
                <a:solidFill>
                  <a:srgbClr val="4E3B30"/>
                </a:solidFill>
                <a:latin typeface="Arial"/>
                <a:ea typeface="DejaVu Sans"/>
              </a:rPr>
              <a:t>5</a:t>
            </a:r>
            <a:r>
              <a:rPr lang="it-IT" sz="1600" b="0" strike="noStrike" cap="all" spc="-1" dirty="0" smtClean="0">
                <a:solidFill>
                  <a:srgbClr val="4E3B30"/>
                </a:solidFill>
                <a:latin typeface="Arial"/>
                <a:ea typeface="DejaVu Sans"/>
              </a:rPr>
              <a:t>] </a:t>
            </a:r>
            <a:r>
              <a:t/>
            </a:r>
            <a:br/>
            <a:r>
              <a:rPr lang="it-IT" sz="1600" b="0" strike="noStrike" cap="all" spc="-1" dirty="0">
                <a:solidFill>
                  <a:srgbClr val="4E3B30"/>
                </a:solidFill>
                <a:latin typeface="Arial"/>
                <a:ea typeface="DejaVu Sans"/>
              </a:rPr>
              <a:t>- </a:t>
            </a:r>
            <a:r>
              <a:rPr lang="it-IT" sz="1600" b="0" strike="noStrike" cap="all" spc="-1" dirty="0">
                <a:solidFill>
                  <a:srgbClr val="4E3B30"/>
                </a:solidFill>
                <a:latin typeface="Franklin Gothic Medium"/>
                <a:ea typeface="DejaVu Sans"/>
              </a:rPr>
              <a:t> LE CONSEGUENZE DELLA “SISTEMAZIONE IDRAULICA” DEI FIUMI </a:t>
            </a:r>
            <a:r>
              <a:rPr lang="it-IT" sz="1600" b="0" strike="noStrike" cap="all" spc="-1" dirty="0">
                <a:solidFill>
                  <a:srgbClr val="4E3B30"/>
                </a:solidFill>
                <a:latin typeface="Arial"/>
                <a:ea typeface="DejaVu Sans"/>
              </a:rPr>
              <a:t>[</a:t>
            </a:r>
            <a:r>
              <a:rPr lang="it-IT" sz="1600" b="0" i="1" strike="noStrike" cap="all" spc="-1" dirty="0">
                <a:solidFill>
                  <a:srgbClr val="4E3B30"/>
                </a:solidFill>
                <a:latin typeface="Arial"/>
                <a:ea typeface="DejaVu Sans"/>
              </a:rPr>
              <a:t>PAG. </a:t>
            </a:r>
            <a:r>
              <a:rPr lang="it-IT" sz="1600" i="1" cap="all" spc="-1" dirty="0" smtClean="0">
                <a:solidFill>
                  <a:srgbClr val="4E3B30"/>
                </a:solidFill>
                <a:latin typeface="Arial"/>
                <a:ea typeface="DejaVu Sans"/>
              </a:rPr>
              <a:t>13</a:t>
            </a:r>
            <a:r>
              <a:rPr lang="it-IT" sz="1600" b="0" strike="noStrike" cap="all" spc="-1" dirty="0" smtClean="0">
                <a:solidFill>
                  <a:srgbClr val="4E3B30"/>
                </a:solidFill>
                <a:latin typeface="Arial"/>
                <a:ea typeface="DejaVu Sans"/>
              </a:rPr>
              <a:t>] </a:t>
            </a:r>
            <a:r>
              <a:t/>
            </a:r>
            <a:br/>
            <a:r>
              <a:rPr lang="it-IT" sz="1600" b="0" strike="noStrike" cap="all" spc="-1" dirty="0">
                <a:solidFill>
                  <a:srgbClr val="4E3B30"/>
                </a:solidFill>
                <a:latin typeface="Arial"/>
                <a:ea typeface="DejaVu Sans"/>
              </a:rPr>
              <a:t>- </a:t>
            </a:r>
            <a:r>
              <a:rPr lang="it-IT" sz="1600" b="0" strike="noStrike" cap="all" spc="-1" dirty="0">
                <a:solidFill>
                  <a:srgbClr val="4E3B30"/>
                </a:solidFill>
                <a:latin typeface="Franklin Gothic Medium"/>
                <a:ea typeface="DejaVu Sans"/>
              </a:rPr>
              <a:t> LE CAVE FLUVIALI </a:t>
            </a:r>
            <a:r>
              <a:rPr lang="it-IT" sz="1600" b="0" strike="noStrike" cap="all" spc="-1" dirty="0">
                <a:solidFill>
                  <a:srgbClr val="4E3B30"/>
                </a:solidFill>
                <a:latin typeface="Arial"/>
                <a:ea typeface="DejaVu Sans"/>
              </a:rPr>
              <a:t>[</a:t>
            </a:r>
            <a:r>
              <a:rPr lang="it-IT" sz="1600" b="0" i="1" strike="noStrike" cap="all" spc="-1" dirty="0">
                <a:solidFill>
                  <a:srgbClr val="4E3B30"/>
                </a:solidFill>
                <a:latin typeface="Arial"/>
                <a:ea typeface="DejaVu Sans"/>
              </a:rPr>
              <a:t>PAG. </a:t>
            </a:r>
            <a:r>
              <a:rPr lang="it-IT" sz="1600" i="1" cap="all" spc="-1" dirty="0" smtClean="0">
                <a:solidFill>
                  <a:srgbClr val="4E3B30"/>
                </a:solidFill>
                <a:latin typeface="Arial"/>
                <a:ea typeface="DejaVu Sans"/>
              </a:rPr>
              <a:t>24</a:t>
            </a:r>
            <a:r>
              <a:rPr lang="it-IT" sz="1600" b="0" strike="noStrike" cap="all" spc="-1" dirty="0" smtClean="0">
                <a:solidFill>
                  <a:srgbClr val="4E3B30"/>
                </a:solidFill>
                <a:latin typeface="Arial"/>
                <a:ea typeface="DejaVu Sans"/>
              </a:rPr>
              <a:t>] </a:t>
            </a:r>
            <a:r>
              <a:t/>
            </a:r>
            <a:br/>
            <a:r>
              <a:rPr lang="it-IT" sz="1600" b="0" strike="noStrike" cap="all" spc="-1" dirty="0">
                <a:solidFill>
                  <a:srgbClr val="4E3B30"/>
                </a:solidFill>
                <a:latin typeface="Arial"/>
                <a:ea typeface="DejaVu Sans"/>
              </a:rPr>
              <a:t>- </a:t>
            </a:r>
            <a:r>
              <a:rPr lang="it-IT" sz="1600" b="0" strike="noStrike" cap="all" spc="-1" dirty="0">
                <a:solidFill>
                  <a:srgbClr val="4E3B30"/>
                </a:solidFill>
                <a:latin typeface="Franklin Gothic Medium"/>
                <a:ea typeface="DejaVu Sans"/>
              </a:rPr>
              <a:t> L’INQUINAMENTO DELLE ACQUE SUPERFICIALI </a:t>
            </a:r>
            <a:r>
              <a:rPr lang="it-IT" sz="1600" b="0" strike="noStrike" cap="all" spc="-1" dirty="0">
                <a:solidFill>
                  <a:srgbClr val="4E3B30"/>
                </a:solidFill>
                <a:latin typeface="Arial"/>
                <a:ea typeface="DejaVu Sans"/>
              </a:rPr>
              <a:t>[</a:t>
            </a:r>
            <a:r>
              <a:rPr lang="it-IT" sz="1600" b="0" i="1" strike="noStrike" cap="all" spc="-1" dirty="0">
                <a:solidFill>
                  <a:srgbClr val="4E3B30"/>
                </a:solidFill>
                <a:latin typeface="Arial"/>
                <a:ea typeface="DejaVu Sans"/>
              </a:rPr>
              <a:t>PAG. </a:t>
            </a:r>
            <a:r>
              <a:rPr lang="it-IT" sz="1600" b="0" i="1" strike="noStrike" cap="all" spc="-1" dirty="0" smtClean="0">
                <a:solidFill>
                  <a:srgbClr val="4E3B30"/>
                </a:solidFill>
                <a:latin typeface="Arial"/>
                <a:ea typeface="DejaVu Sans"/>
              </a:rPr>
              <a:t>33</a:t>
            </a:r>
            <a:r>
              <a:rPr lang="it-IT" sz="1600" b="0" strike="noStrike" cap="all" spc="-1" dirty="0" smtClean="0">
                <a:solidFill>
                  <a:srgbClr val="4E3B30"/>
                </a:solidFill>
                <a:latin typeface="Arial"/>
                <a:ea typeface="DejaVu Sans"/>
              </a:rPr>
              <a:t>] </a:t>
            </a:r>
            <a:r>
              <a:t/>
            </a:r>
            <a:br/>
            <a:r>
              <a:rPr lang="it-IT" sz="1600" b="0" strike="noStrike" cap="all" spc="-1" dirty="0">
                <a:solidFill>
                  <a:srgbClr val="4E3B30"/>
                </a:solidFill>
                <a:latin typeface="Arial"/>
                <a:ea typeface="DejaVu Sans"/>
              </a:rPr>
              <a:t>- </a:t>
            </a:r>
            <a:r>
              <a:rPr lang="it-IT" sz="1600" b="0" strike="noStrike" cap="all" spc="-1" dirty="0">
                <a:solidFill>
                  <a:srgbClr val="4E3B30"/>
                </a:solidFill>
                <a:latin typeface="Franklin Gothic Medium"/>
                <a:ea typeface="DejaVu Sans"/>
              </a:rPr>
              <a:t> IL TRATTAMENTO DELLE ACQUE REFLUE </a:t>
            </a:r>
            <a:r>
              <a:rPr lang="it-IT" sz="1600" b="0" strike="noStrike" cap="all" spc="-1" dirty="0">
                <a:solidFill>
                  <a:srgbClr val="4E3B30"/>
                </a:solidFill>
                <a:latin typeface="Arial"/>
                <a:ea typeface="DejaVu Sans"/>
              </a:rPr>
              <a:t>[</a:t>
            </a:r>
            <a:r>
              <a:rPr lang="it-IT" sz="1600" b="0" i="1" strike="noStrike" cap="all" spc="-1" dirty="0">
                <a:solidFill>
                  <a:srgbClr val="4E3B30"/>
                </a:solidFill>
                <a:latin typeface="Arial"/>
                <a:ea typeface="DejaVu Sans"/>
              </a:rPr>
              <a:t>PAG. </a:t>
            </a:r>
            <a:r>
              <a:rPr lang="it-IT" sz="1600" i="1" cap="all" spc="-1" dirty="0" smtClean="0">
                <a:solidFill>
                  <a:srgbClr val="4E3B30"/>
                </a:solidFill>
                <a:latin typeface="Arial"/>
                <a:ea typeface="DejaVu Sans"/>
              </a:rPr>
              <a:t>43</a:t>
            </a:r>
            <a:r>
              <a:rPr lang="it-IT" sz="1600" b="0" strike="noStrike" cap="all" spc="-1" dirty="0" smtClean="0">
                <a:solidFill>
                  <a:srgbClr val="4E3B30"/>
                </a:solidFill>
                <a:latin typeface="Arial"/>
                <a:ea typeface="DejaVu Sans"/>
              </a:rPr>
              <a:t>] </a:t>
            </a:r>
            <a:r>
              <a:t/>
            </a:r>
            <a:br/>
            <a:r>
              <a:t/>
            </a:r>
            <a:br/>
            <a:r>
              <a:rPr lang="it-IT" sz="2200" b="0" strike="noStrike" cap="all" spc="-1" dirty="0">
                <a:solidFill>
                  <a:srgbClr val="4E3B30"/>
                </a:solidFill>
                <a:latin typeface="Franklin Gothic Medium"/>
                <a:ea typeface="DejaVu Sans"/>
              </a:rPr>
              <a:t>2. LE ACQUE SOTTERRANEE </a:t>
            </a:r>
            <a:r>
              <a:t/>
            </a:r>
            <a:br/>
            <a:r>
              <a:rPr lang="it-IT" sz="2000" b="0" strike="noStrike" cap="all" spc="-1" dirty="0">
                <a:solidFill>
                  <a:srgbClr val="4E3B30"/>
                </a:solidFill>
                <a:latin typeface="Franklin Gothic Medium"/>
                <a:ea typeface="DejaVu Sans"/>
              </a:rPr>
              <a:t>-  </a:t>
            </a:r>
            <a:r>
              <a:rPr lang="it-IT" sz="1600" b="0" strike="noStrike" cap="all" spc="-1" dirty="0">
                <a:solidFill>
                  <a:srgbClr val="4E3B30"/>
                </a:solidFill>
                <a:latin typeface="Franklin Gothic Medium"/>
                <a:ea typeface="DejaVu Sans"/>
              </a:rPr>
              <a:t>CONSUMI E </a:t>
            </a:r>
            <a:r>
              <a:rPr lang="it-IT" sz="1600" cap="all" spc="-1" dirty="0" smtClean="0">
                <a:solidFill>
                  <a:srgbClr val="4E3B30"/>
                </a:solidFill>
                <a:latin typeface="Franklin Gothic Medium"/>
                <a:ea typeface="DejaVu Sans"/>
              </a:rPr>
              <a:t>perdite</a:t>
            </a:r>
            <a:r>
              <a:rPr lang="it-IT" sz="1600" b="0" strike="noStrike" cap="all" spc="-1" dirty="0" smtClean="0">
                <a:solidFill>
                  <a:srgbClr val="4E3B30"/>
                </a:solidFill>
                <a:latin typeface="Franklin Gothic Medium"/>
                <a:ea typeface="DejaVu Sans"/>
              </a:rPr>
              <a:t> </a:t>
            </a:r>
            <a:r>
              <a:rPr lang="it-IT" sz="1600" b="0" strike="noStrike" cap="all" spc="-1" dirty="0">
                <a:solidFill>
                  <a:srgbClr val="4E3B30"/>
                </a:solidFill>
                <a:latin typeface="Arial"/>
                <a:ea typeface="DejaVu Sans"/>
              </a:rPr>
              <a:t>[</a:t>
            </a:r>
            <a:r>
              <a:rPr lang="it-IT" sz="1600" b="0" i="1" strike="noStrike" cap="all" spc="-1" dirty="0">
                <a:solidFill>
                  <a:srgbClr val="4E3B30"/>
                </a:solidFill>
                <a:latin typeface="Arial"/>
                <a:ea typeface="DejaVu Sans"/>
              </a:rPr>
              <a:t>PAG. </a:t>
            </a:r>
            <a:r>
              <a:rPr lang="it-IT" sz="1600" i="1" cap="all" spc="-1" dirty="0" smtClean="0">
                <a:solidFill>
                  <a:srgbClr val="4E3B30"/>
                </a:solidFill>
                <a:latin typeface="Arial"/>
                <a:ea typeface="DejaVu Sans"/>
              </a:rPr>
              <a:t>64</a:t>
            </a:r>
            <a:r>
              <a:rPr lang="it-IT" sz="1600" b="0" strike="noStrike" cap="all" spc="-1" dirty="0" smtClean="0">
                <a:solidFill>
                  <a:srgbClr val="4E3B30"/>
                </a:solidFill>
                <a:latin typeface="Arial"/>
                <a:ea typeface="DejaVu Sans"/>
              </a:rPr>
              <a:t>]</a:t>
            </a:r>
            <a:r>
              <a:t/>
            </a:r>
            <a:br/>
            <a:r>
              <a:rPr lang="it-IT" sz="1600" b="0" strike="noStrike" cap="all" spc="-1" dirty="0">
                <a:solidFill>
                  <a:srgbClr val="4E3B30"/>
                </a:solidFill>
                <a:latin typeface="Franklin Gothic Medium"/>
                <a:ea typeface="DejaVu Sans"/>
              </a:rPr>
              <a:t>-  LA DIMINUZIONE DELLE RISORSE IDRICHE </a:t>
            </a:r>
            <a:r>
              <a:rPr lang="it-IT" sz="1600" b="0" strike="noStrike" cap="all" spc="-1" dirty="0">
                <a:solidFill>
                  <a:srgbClr val="4E3B30"/>
                </a:solidFill>
                <a:latin typeface="Arial"/>
                <a:ea typeface="DejaVu Sans"/>
              </a:rPr>
              <a:t>[</a:t>
            </a:r>
            <a:r>
              <a:rPr lang="it-IT" sz="1600" b="0" i="1" strike="noStrike" cap="all" spc="-1" dirty="0">
                <a:solidFill>
                  <a:srgbClr val="4E3B30"/>
                </a:solidFill>
                <a:latin typeface="Arial"/>
                <a:ea typeface="DejaVu Sans"/>
              </a:rPr>
              <a:t>PAG. </a:t>
            </a:r>
            <a:r>
              <a:rPr lang="it-IT" sz="1600" i="1" cap="all" spc="-1" dirty="0" smtClean="0">
                <a:solidFill>
                  <a:srgbClr val="4E3B30"/>
                </a:solidFill>
                <a:latin typeface="Arial"/>
                <a:ea typeface="DejaVu Sans"/>
              </a:rPr>
              <a:t>75</a:t>
            </a:r>
            <a:r>
              <a:rPr lang="it-IT" sz="1600" b="0" strike="noStrike" cap="all" spc="-1" dirty="0" smtClean="0">
                <a:solidFill>
                  <a:srgbClr val="4E3B30"/>
                </a:solidFill>
                <a:latin typeface="Arial"/>
                <a:ea typeface="DejaVu Sans"/>
              </a:rPr>
              <a:t>] </a:t>
            </a:r>
            <a:r>
              <a:t/>
            </a:r>
            <a:br/>
            <a:r>
              <a:rPr lang="it-IT" sz="1600" b="0" strike="noStrike" cap="all" spc="-1" dirty="0">
                <a:solidFill>
                  <a:srgbClr val="4E3B30"/>
                </a:solidFill>
                <a:latin typeface="Franklin Gothic Medium"/>
                <a:ea typeface="DejaVu Sans"/>
              </a:rPr>
              <a:t>-  COME RIDURRE I CONSUMI </a:t>
            </a:r>
            <a:r>
              <a:rPr lang="it-IT" sz="1600" b="0" strike="noStrike" cap="all" spc="-1" dirty="0">
                <a:solidFill>
                  <a:srgbClr val="4E3B30"/>
                </a:solidFill>
                <a:latin typeface="Arial"/>
                <a:ea typeface="DejaVu Sans"/>
              </a:rPr>
              <a:t>[</a:t>
            </a:r>
            <a:r>
              <a:rPr lang="it-IT" sz="1600" b="0" i="1" strike="noStrike" cap="all" spc="-1" dirty="0">
                <a:solidFill>
                  <a:srgbClr val="4E3B30"/>
                </a:solidFill>
                <a:latin typeface="Arial"/>
                <a:ea typeface="DejaVu Sans"/>
              </a:rPr>
              <a:t>PAG. </a:t>
            </a:r>
            <a:r>
              <a:rPr lang="it-IT" sz="1600" i="1" cap="all" spc="-1" dirty="0" smtClean="0">
                <a:solidFill>
                  <a:srgbClr val="4E3B30"/>
                </a:solidFill>
                <a:latin typeface="Arial"/>
                <a:ea typeface="DejaVu Sans"/>
              </a:rPr>
              <a:t>85</a:t>
            </a:r>
            <a:r>
              <a:rPr lang="it-IT" sz="1600" b="0" strike="noStrike" cap="all" spc="-1" dirty="0" smtClean="0">
                <a:solidFill>
                  <a:srgbClr val="4E3B30"/>
                </a:solidFill>
                <a:latin typeface="Arial"/>
                <a:ea typeface="DejaVu Sans"/>
              </a:rPr>
              <a:t>] </a:t>
            </a:r>
            <a:r>
              <a:t/>
            </a:r>
            <a:br/>
            <a:r>
              <a:rPr lang="it-IT" sz="1600" b="0" strike="noStrike" cap="all" spc="-1" dirty="0">
                <a:solidFill>
                  <a:srgbClr val="4E3B30"/>
                </a:solidFill>
                <a:latin typeface="Franklin Gothic Medium"/>
                <a:ea typeface="DejaVu Sans"/>
              </a:rPr>
              <a:t>-  L’INQUINAMENTO DELLE ACQUE SOTTERRANEE </a:t>
            </a:r>
            <a:r>
              <a:rPr lang="it-IT" sz="1600" b="0" strike="noStrike" cap="all" spc="-1" dirty="0">
                <a:solidFill>
                  <a:srgbClr val="4E3B30"/>
                </a:solidFill>
                <a:latin typeface="Arial"/>
                <a:ea typeface="DejaVu Sans"/>
              </a:rPr>
              <a:t>[</a:t>
            </a:r>
            <a:r>
              <a:rPr lang="it-IT" sz="1600" b="0" i="1" strike="noStrike" cap="all" spc="-1" dirty="0">
                <a:solidFill>
                  <a:srgbClr val="4E3B30"/>
                </a:solidFill>
                <a:latin typeface="Arial"/>
                <a:ea typeface="DejaVu Sans"/>
              </a:rPr>
              <a:t>PAG. </a:t>
            </a:r>
            <a:r>
              <a:rPr lang="it-IT" sz="1600" i="1" cap="all" spc="-1" dirty="0" smtClean="0">
                <a:solidFill>
                  <a:srgbClr val="4E3B30"/>
                </a:solidFill>
                <a:latin typeface="Arial"/>
                <a:ea typeface="DejaVu Sans"/>
              </a:rPr>
              <a:t>111</a:t>
            </a:r>
            <a:r>
              <a:rPr lang="it-IT" sz="1600" b="0" strike="noStrike" cap="all" spc="-1" dirty="0" smtClean="0">
                <a:solidFill>
                  <a:srgbClr val="4E3B30"/>
                </a:solidFill>
                <a:latin typeface="Arial"/>
                <a:ea typeface="DejaVu Sans"/>
              </a:rPr>
              <a:t>] </a:t>
            </a:r>
            <a:r>
              <a:t/>
            </a:r>
            <a:br/>
            <a:r>
              <a:t/>
            </a:r>
            <a:br/>
            <a:endParaRPr lang="it-IT" sz="16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CustomShape 1"/>
          <p:cNvSpPr/>
          <p:nvPr/>
        </p:nvSpPr>
        <p:spPr>
          <a:xfrm>
            <a:off x="428760" y="357120"/>
            <a:ext cx="7702200" cy="2784600"/>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Aft>
                <a:spcPts val="601"/>
              </a:spcAft>
            </a:pPr>
            <a:r>
              <a:rPr lang="it-IT" sz="1800" b="1" strike="noStrike" spc="-1">
                <a:solidFill>
                  <a:srgbClr val="000000"/>
                </a:solidFill>
                <a:latin typeface="Franklin Gothic Book"/>
                <a:ea typeface="DejaVu Sans"/>
              </a:rPr>
              <a:t>Cosa è il cuneo salino e cosa comporta</a:t>
            </a:r>
            <a:endParaRPr lang="it-IT" sz="1800" b="0" strike="noStrike" spc="-1">
              <a:latin typeface="Arial"/>
            </a:endParaRPr>
          </a:p>
          <a:p>
            <a:pPr algn="just">
              <a:lnSpc>
                <a:spcPct val="100000"/>
              </a:lnSpc>
            </a:pPr>
            <a:r>
              <a:rPr lang="it-IT" sz="1400" b="0" strike="noStrike" spc="-1">
                <a:solidFill>
                  <a:srgbClr val="000000"/>
                </a:solidFill>
                <a:latin typeface="Franklin Gothic Book"/>
                <a:ea typeface="DejaVu Sans"/>
              </a:rPr>
              <a:t>E' fenomeno naturale che consiste nella </a:t>
            </a:r>
            <a:r>
              <a:rPr lang="it-IT" sz="1400" b="1" strike="noStrike" spc="-1">
                <a:solidFill>
                  <a:srgbClr val="000000"/>
                </a:solidFill>
                <a:latin typeface="Franklin Gothic Book"/>
                <a:ea typeface="DejaVu Sans"/>
              </a:rPr>
              <a:t>risalita dell’acqua</a:t>
            </a:r>
            <a:r>
              <a:rPr lang="it-IT" sz="1400" b="0" strike="noStrike" spc="-1">
                <a:solidFill>
                  <a:srgbClr val="000000"/>
                </a:solidFill>
                <a:latin typeface="Franklin Gothic Book"/>
                <a:ea typeface="DejaVu Sans"/>
              </a:rPr>
              <a:t> </a:t>
            </a:r>
            <a:r>
              <a:rPr lang="it-IT" sz="1400" b="1" strike="noStrike" spc="-1">
                <a:solidFill>
                  <a:srgbClr val="000000"/>
                </a:solidFill>
                <a:latin typeface="Franklin Gothic Book"/>
                <a:ea typeface="DejaVu Sans"/>
              </a:rPr>
              <a:t>del mare nel corso del fiume</a:t>
            </a:r>
            <a:r>
              <a:rPr lang="it-IT" sz="1400" b="0" strike="noStrike" spc="-1">
                <a:solidFill>
                  <a:srgbClr val="000000"/>
                </a:solidFill>
                <a:latin typeface="Franklin Gothic Book"/>
                <a:ea typeface="DejaVu Sans"/>
              </a:rPr>
              <a:t>. Ciò accade perché la portata del fiume non è in grado di contrastare la risalita del mare, che dunque si insinua nel corso. L’acqua dolce, più leggera, resta nella parte superficiale della colonna d’acqua e schiaccia l’acqua salata in basso.</a:t>
            </a:r>
            <a:endParaRPr lang="it-IT" sz="1400" b="0" strike="noStrike" spc="-1">
              <a:latin typeface="Arial"/>
            </a:endParaRPr>
          </a:p>
          <a:p>
            <a:pPr algn="just">
              <a:lnSpc>
                <a:spcPct val="100000"/>
              </a:lnSpc>
            </a:pPr>
            <a:r>
              <a:rPr lang="it-IT" sz="1400" b="0" strike="noStrike" spc="-1">
                <a:solidFill>
                  <a:srgbClr val="000000"/>
                </a:solidFill>
                <a:latin typeface="Franklin Gothic Book"/>
                <a:ea typeface="DejaVu Sans"/>
              </a:rPr>
              <a:t>L’intrusione dell’acqua marina nei corsi d’acqua comporta  l’</a:t>
            </a:r>
            <a:r>
              <a:rPr lang="it-IT" sz="1400" b="1" strike="noStrike" spc="-1">
                <a:solidFill>
                  <a:srgbClr val="000000"/>
                </a:solidFill>
                <a:latin typeface="Franklin Gothic Book"/>
                <a:ea typeface="DejaVu Sans"/>
              </a:rPr>
              <a:t>interruzione delle irrigazioni per l’agricoltura</a:t>
            </a:r>
            <a:r>
              <a:rPr lang="it-IT" sz="1400" b="0" strike="noStrike" spc="-1">
                <a:solidFill>
                  <a:srgbClr val="000000"/>
                </a:solidFill>
                <a:latin typeface="Franklin Gothic Book"/>
                <a:ea typeface="DejaVu Sans"/>
              </a:rPr>
              <a:t>, la </a:t>
            </a:r>
            <a:r>
              <a:rPr lang="it-IT" sz="1400" b="1" strike="noStrike" spc="-1">
                <a:solidFill>
                  <a:srgbClr val="000000"/>
                </a:solidFill>
                <a:latin typeface="Franklin Gothic Book"/>
                <a:ea typeface="DejaVu Sans"/>
              </a:rPr>
              <a:t>salinizzazione delle falde </a:t>
            </a:r>
            <a:r>
              <a:rPr lang="it-IT" sz="1400" b="0" strike="noStrike" spc="-1">
                <a:solidFill>
                  <a:srgbClr val="000000"/>
                </a:solidFill>
                <a:latin typeface="Franklin Gothic Book"/>
                <a:ea typeface="DejaVu Sans"/>
              </a:rPr>
              <a:t>e l’</a:t>
            </a:r>
            <a:r>
              <a:rPr lang="it-IT" sz="1400" b="1" strike="noStrike" spc="-1">
                <a:solidFill>
                  <a:srgbClr val="000000"/>
                </a:solidFill>
                <a:latin typeface="Franklin Gothic Book"/>
                <a:ea typeface="DejaVu Sans"/>
              </a:rPr>
              <a:t>inaridimento delle zone litoranee </a:t>
            </a:r>
            <a:r>
              <a:rPr lang="it-IT" sz="1400" b="0" strike="noStrike" spc="-1">
                <a:solidFill>
                  <a:srgbClr val="000000"/>
                </a:solidFill>
                <a:latin typeface="Franklin Gothic Book"/>
                <a:ea typeface="DejaVu Sans"/>
              </a:rPr>
              <a:t>con successive micro-desertificazioni. A ciò si aggiunge la </a:t>
            </a:r>
            <a:r>
              <a:rPr lang="it-IT" sz="1400" b="1" strike="noStrike" spc="-1">
                <a:solidFill>
                  <a:srgbClr val="000000"/>
                </a:solidFill>
                <a:latin typeface="Franklin Gothic Book"/>
                <a:ea typeface="DejaVu Sans"/>
              </a:rPr>
              <a:t>difficoltà di approvvigionamento dagli acquedotti</a:t>
            </a:r>
            <a:r>
              <a:rPr lang="it-IT" sz="1400" b="0" strike="noStrike" spc="-1">
                <a:solidFill>
                  <a:srgbClr val="000000"/>
                </a:solidFill>
                <a:latin typeface="Franklin Gothic Book"/>
                <a:ea typeface="DejaVu Sans"/>
              </a:rPr>
              <a:t> (visto che le centrali di potabilizzazione non sono in grado di desalinizzare l’acqua) e le </a:t>
            </a:r>
            <a:r>
              <a:rPr lang="it-IT" sz="1400" b="1" strike="noStrike" spc="-1">
                <a:solidFill>
                  <a:srgbClr val="000000"/>
                </a:solidFill>
                <a:latin typeface="Franklin Gothic Book"/>
                <a:ea typeface="DejaVu Sans"/>
              </a:rPr>
              <a:t>modifiche delle caratteristiche biologiche dei fiumi</a:t>
            </a:r>
            <a:r>
              <a:rPr lang="it-IT" sz="1400" b="0" strike="noStrike" spc="-1">
                <a:solidFill>
                  <a:srgbClr val="000000"/>
                </a:solidFill>
                <a:latin typeface="Franklin Gothic Book"/>
                <a:ea typeface="DejaVu Sans"/>
              </a:rPr>
              <a:t>, con gravi conseguenze per flora e fauna (dalla scomparsa si zone forestali e umide fino alla sparizione di alcune specie).</a:t>
            </a:r>
            <a:endParaRPr lang="it-IT" sz="1400" b="0" strike="noStrike" spc="-1">
              <a:latin typeface="Arial"/>
            </a:endParaRPr>
          </a:p>
        </p:txBody>
      </p:sp>
      <p:sp>
        <p:nvSpPr>
          <p:cNvPr id="335" name="CustomShape 2"/>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sp>
        <p:nvSpPr>
          <p:cNvPr id="336" name="CustomShape 3"/>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pic>
        <p:nvPicPr>
          <p:cNvPr id="337" name="Picture 6" descr="Che cos'è il cuneo salino e perché è una grande minaccia per le  coltivazioni e per le città"/>
          <p:cNvPicPr/>
          <p:nvPr/>
        </p:nvPicPr>
        <p:blipFill>
          <a:blip r:embed="rId2"/>
          <a:stretch/>
        </p:blipFill>
        <p:spPr>
          <a:xfrm>
            <a:off x="857160" y="3357720"/>
            <a:ext cx="6987960" cy="2987280"/>
          </a:xfrm>
          <a:prstGeom prst="rect">
            <a:avLst/>
          </a:prstGeom>
          <a:ln w="0">
            <a:solidFill>
              <a:srgbClr val="C00000"/>
            </a:solidFill>
          </a:ln>
        </p:spPr>
      </p:pic>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 name="Picture 2"/>
          <p:cNvPicPr/>
          <p:nvPr/>
        </p:nvPicPr>
        <p:blipFill>
          <a:blip r:embed="rId2"/>
          <a:stretch/>
        </p:blipFill>
        <p:spPr>
          <a:xfrm>
            <a:off x="500040" y="2643120"/>
            <a:ext cx="4067640" cy="2067480"/>
          </a:xfrm>
          <a:prstGeom prst="rect">
            <a:avLst/>
          </a:prstGeom>
          <a:ln w="9525">
            <a:solidFill>
              <a:srgbClr val="C00000"/>
            </a:solidFill>
            <a:miter/>
          </a:ln>
        </p:spPr>
      </p:pic>
      <p:sp>
        <p:nvSpPr>
          <p:cNvPr id="339" name="CustomShape 1"/>
          <p:cNvSpPr/>
          <p:nvPr/>
        </p:nvSpPr>
        <p:spPr>
          <a:xfrm>
            <a:off x="428760" y="357120"/>
            <a:ext cx="8345160" cy="1932120"/>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Aft>
                <a:spcPts val="601"/>
              </a:spcAft>
            </a:pPr>
            <a:r>
              <a:rPr lang="it-IT" sz="1800" b="1" strike="noStrike" spc="-1">
                <a:solidFill>
                  <a:srgbClr val="000000"/>
                </a:solidFill>
                <a:latin typeface="Franklin Gothic Book"/>
                <a:ea typeface="DejaVu Sans"/>
              </a:rPr>
              <a:t>Avanzamento del cuneo salino indotto dalle escavazioni</a:t>
            </a:r>
            <a:endParaRPr lang="it-IT" sz="1800" b="0" strike="noStrike" spc="-1">
              <a:latin typeface="Arial"/>
            </a:endParaRPr>
          </a:p>
          <a:p>
            <a:pPr algn="just">
              <a:lnSpc>
                <a:spcPct val="100000"/>
              </a:lnSpc>
            </a:pPr>
            <a:r>
              <a:rPr lang="it-IT" sz="1400" b="0" strike="noStrike" spc="-1">
                <a:solidFill>
                  <a:srgbClr val="000000"/>
                </a:solidFill>
                <a:latin typeface="Franklin Gothic Book"/>
                <a:ea typeface="DejaVu Sans"/>
              </a:rPr>
              <a:t>Nella fascia costiera la quota dell’interfaccia tra acqua salata e dolce (che galleggia sulla prima; h1 e h2 indicano la profondità dell’interfaccia) è determinata dalla pressione idrostatica esercitata dall’acqua dolce, cioè dalla quota della superficie freatica </a:t>
            </a:r>
            <a:r>
              <a:rPr lang="es-ES" sz="1400" b="0" strike="noStrike" spc="-1">
                <a:solidFill>
                  <a:srgbClr val="000000"/>
                </a:solidFill>
                <a:latin typeface="Franklin Gothic Book"/>
                <a:ea typeface="DejaVu Sans"/>
              </a:rPr>
              <a:t>s.l.m. (y1 e y2). Lo </a:t>
            </a:r>
            <a:r>
              <a:rPr lang="it-IT" sz="1400" b="0" strike="noStrike" spc="-1">
                <a:solidFill>
                  <a:srgbClr val="000000"/>
                </a:solidFill>
                <a:latin typeface="Franklin Gothic Book"/>
                <a:ea typeface="DejaVu Sans"/>
              </a:rPr>
              <a:t>schizzo a sinistra mostra le condizioni normali; a destra, la ridotta pressione idrostatica (y2 &lt; y1), l’innalzamento dell’interfaccia dolce-salata (h2 &lt; h1) e la penetrazione del cuneo salino. </a:t>
            </a:r>
            <a:r>
              <a:rPr lang="it-IT" sz="1400" b="1" strike="noStrike" spc="-1">
                <a:solidFill>
                  <a:srgbClr val="000000"/>
                </a:solidFill>
                <a:latin typeface="Franklin Gothic Book"/>
                <a:ea typeface="DejaVu Sans"/>
              </a:rPr>
              <a:t>Per ogni m di abbassamento della superficie freatica, l’interfaccia si innalza di circa 30 m, con una forte penetrazione del cuneo salino nell’entroterra.</a:t>
            </a:r>
            <a:endParaRPr lang="it-IT" sz="1400" b="0" strike="noStrike" spc="-1">
              <a:latin typeface="Arial"/>
            </a:endParaRPr>
          </a:p>
        </p:txBody>
      </p:sp>
      <p:pic>
        <p:nvPicPr>
          <p:cNvPr id="340" name="Picture 3"/>
          <p:cNvPicPr/>
          <p:nvPr/>
        </p:nvPicPr>
        <p:blipFill>
          <a:blip r:embed="rId3"/>
          <a:stretch/>
        </p:blipFill>
        <p:spPr>
          <a:xfrm>
            <a:off x="4786200" y="2643120"/>
            <a:ext cx="4080960" cy="2067480"/>
          </a:xfrm>
          <a:prstGeom prst="rect">
            <a:avLst/>
          </a:prstGeom>
          <a:ln w="9525">
            <a:solidFill>
              <a:srgbClr val="C00000"/>
            </a:solidFill>
            <a:miter/>
          </a:ln>
        </p:spPr>
      </p:pic>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CustomShape 1"/>
          <p:cNvSpPr/>
          <p:nvPr/>
        </p:nvSpPr>
        <p:spPr>
          <a:xfrm>
            <a:off x="3420000" y="1260000"/>
            <a:ext cx="1431360" cy="531360"/>
          </a:xfrm>
          <a:custGeom>
            <a:avLst/>
            <a:gdLst/>
            <a:ahLst/>
            <a:cxnLst/>
            <a:rect l="l" t="t" r="r" b="b"/>
            <a:pathLst>
              <a:path w="4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3750" y="1501"/>
                </a:lnTo>
                <a:lnTo>
                  <a:pt x="3751" y="1501"/>
                </a:lnTo>
                <a:cubicBezTo>
                  <a:pt x="3795" y="1501"/>
                  <a:pt x="3838" y="1489"/>
                  <a:pt x="3876" y="1467"/>
                </a:cubicBezTo>
                <a:cubicBezTo>
                  <a:pt x="3914" y="1446"/>
                  <a:pt x="3946" y="1414"/>
                  <a:pt x="3967" y="1376"/>
                </a:cubicBezTo>
                <a:cubicBezTo>
                  <a:pt x="3989" y="1338"/>
                  <a:pt x="4001" y="1295"/>
                  <a:pt x="4001" y="1251"/>
                </a:cubicBezTo>
                <a:lnTo>
                  <a:pt x="4000" y="250"/>
                </a:lnTo>
                <a:lnTo>
                  <a:pt x="4001" y="250"/>
                </a:lnTo>
                <a:lnTo>
                  <a:pt x="4001" y="250"/>
                </a:lnTo>
                <a:cubicBezTo>
                  <a:pt x="4001" y="206"/>
                  <a:pt x="3989" y="163"/>
                  <a:pt x="3967" y="125"/>
                </a:cubicBezTo>
                <a:cubicBezTo>
                  <a:pt x="3946" y="87"/>
                  <a:pt x="3914" y="55"/>
                  <a:pt x="3876" y="34"/>
                </a:cubicBezTo>
                <a:cubicBezTo>
                  <a:pt x="3838" y="12"/>
                  <a:pt x="3795" y="0"/>
                  <a:pt x="3751" y="0"/>
                </a:cubicBezTo>
                <a:lnTo>
                  <a:pt x="250" y="0"/>
                </a:lnTo>
              </a:path>
            </a:pathLst>
          </a:custGeom>
          <a:solidFill>
            <a:srgbClr val="EA7500"/>
          </a:solidFill>
          <a:ln w="0">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it-IT" sz="1400" b="0" strike="noStrike" spc="-1">
                <a:solidFill>
                  <a:srgbClr val="000000"/>
                </a:solidFill>
                <a:latin typeface="Arial"/>
                <a:ea typeface="DejaVu Sans"/>
              </a:rPr>
              <a:t>Abbassamento</a:t>
            </a:r>
            <a:endParaRPr lang="it-IT" sz="1400" b="0" strike="noStrike" spc="-1">
              <a:latin typeface="Arial"/>
            </a:endParaRPr>
          </a:p>
          <a:p>
            <a:pPr algn="ctr">
              <a:lnSpc>
                <a:spcPct val="100000"/>
              </a:lnSpc>
            </a:pPr>
            <a:r>
              <a:rPr lang="it-IT" sz="1400" b="0" strike="noStrike" spc="-1">
                <a:solidFill>
                  <a:srgbClr val="000000"/>
                </a:solidFill>
                <a:latin typeface="Arial"/>
                <a:ea typeface="DejaVu Sans"/>
              </a:rPr>
              <a:t> dell’alveo</a:t>
            </a:r>
            <a:endParaRPr lang="it-IT" sz="1400" b="0" strike="noStrike" spc="-1">
              <a:latin typeface="Arial"/>
            </a:endParaRPr>
          </a:p>
        </p:txBody>
      </p:sp>
      <p:sp>
        <p:nvSpPr>
          <p:cNvPr id="342" name="CustomShape 2"/>
          <p:cNvSpPr/>
          <p:nvPr/>
        </p:nvSpPr>
        <p:spPr>
          <a:xfrm>
            <a:off x="1080000" y="2340000"/>
            <a:ext cx="1611360" cy="531360"/>
          </a:xfrm>
          <a:custGeom>
            <a:avLst/>
            <a:gdLst/>
            <a:ahLst/>
            <a:cxnLst/>
            <a:rect l="l" t="t" r="r" b="b"/>
            <a:pathLst>
              <a:path w="45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4250" y="1501"/>
                </a:lnTo>
                <a:lnTo>
                  <a:pt x="4251" y="1501"/>
                </a:lnTo>
                <a:cubicBezTo>
                  <a:pt x="4295" y="1501"/>
                  <a:pt x="4338" y="1489"/>
                  <a:pt x="4376" y="1467"/>
                </a:cubicBezTo>
                <a:cubicBezTo>
                  <a:pt x="4414" y="1446"/>
                  <a:pt x="4446" y="1414"/>
                  <a:pt x="4467" y="1376"/>
                </a:cubicBezTo>
                <a:cubicBezTo>
                  <a:pt x="4489" y="1338"/>
                  <a:pt x="4501" y="1295"/>
                  <a:pt x="4501" y="1251"/>
                </a:cubicBezTo>
                <a:lnTo>
                  <a:pt x="4501" y="250"/>
                </a:lnTo>
                <a:lnTo>
                  <a:pt x="4501" y="250"/>
                </a:lnTo>
                <a:lnTo>
                  <a:pt x="4501" y="250"/>
                </a:lnTo>
                <a:cubicBezTo>
                  <a:pt x="4501" y="206"/>
                  <a:pt x="4489" y="163"/>
                  <a:pt x="4467" y="125"/>
                </a:cubicBezTo>
                <a:cubicBezTo>
                  <a:pt x="4446" y="87"/>
                  <a:pt x="4414" y="55"/>
                  <a:pt x="4376" y="34"/>
                </a:cubicBezTo>
                <a:cubicBezTo>
                  <a:pt x="4338" y="12"/>
                  <a:pt x="4295" y="0"/>
                  <a:pt x="4251" y="0"/>
                </a:cubicBezTo>
                <a:lnTo>
                  <a:pt x="250" y="0"/>
                </a:lnTo>
              </a:path>
            </a:pathLst>
          </a:custGeom>
          <a:solidFill>
            <a:srgbClr val="FFFF00"/>
          </a:solidFill>
          <a:ln w="0">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it-IT" sz="1400" b="0" strike="noStrike" spc="-1">
                <a:solidFill>
                  <a:srgbClr val="000000"/>
                </a:solidFill>
                <a:latin typeface="Arial"/>
                <a:ea typeface="DejaVu Sans"/>
              </a:rPr>
              <a:t>Abbassamento</a:t>
            </a:r>
            <a:endParaRPr lang="it-IT" sz="1400" b="0" strike="noStrike" spc="-1">
              <a:latin typeface="Arial"/>
            </a:endParaRPr>
          </a:p>
          <a:p>
            <a:pPr algn="ctr">
              <a:lnSpc>
                <a:spcPct val="100000"/>
              </a:lnSpc>
            </a:pPr>
            <a:r>
              <a:rPr lang="it-IT" sz="1400" b="0" strike="noStrike" spc="-1">
                <a:solidFill>
                  <a:srgbClr val="000000"/>
                </a:solidFill>
                <a:latin typeface="Arial"/>
                <a:ea typeface="DejaVu Sans"/>
              </a:rPr>
              <a:t> della falda freatica</a:t>
            </a:r>
            <a:endParaRPr lang="it-IT" sz="1400" b="0" strike="noStrike" spc="-1">
              <a:latin typeface="Arial"/>
            </a:endParaRPr>
          </a:p>
        </p:txBody>
      </p:sp>
      <p:sp>
        <p:nvSpPr>
          <p:cNvPr id="343" name="CustomShape 3"/>
          <p:cNvSpPr/>
          <p:nvPr/>
        </p:nvSpPr>
        <p:spPr>
          <a:xfrm>
            <a:off x="180000" y="3420000"/>
            <a:ext cx="1611360" cy="531360"/>
          </a:xfrm>
          <a:custGeom>
            <a:avLst/>
            <a:gdLst/>
            <a:ahLst/>
            <a:cxnLst/>
            <a:rect l="l" t="t" r="r" b="b"/>
            <a:pathLst>
              <a:path w="45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4250" y="1501"/>
                </a:lnTo>
                <a:lnTo>
                  <a:pt x="4251" y="1501"/>
                </a:lnTo>
                <a:cubicBezTo>
                  <a:pt x="4295" y="1501"/>
                  <a:pt x="4338" y="1489"/>
                  <a:pt x="4376" y="1467"/>
                </a:cubicBezTo>
                <a:cubicBezTo>
                  <a:pt x="4414" y="1446"/>
                  <a:pt x="4446" y="1414"/>
                  <a:pt x="4467" y="1376"/>
                </a:cubicBezTo>
                <a:cubicBezTo>
                  <a:pt x="4489" y="1338"/>
                  <a:pt x="4501" y="1295"/>
                  <a:pt x="4501" y="1251"/>
                </a:cubicBezTo>
                <a:lnTo>
                  <a:pt x="4501" y="250"/>
                </a:lnTo>
                <a:lnTo>
                  <a:pt x="4501" y="250"/>
                </a:lnTo>
                <a:lnTo>
                  <a:pt x="4501" y="250"/>
                </a:lnTo>
                <a:cubicBezTo>
                  <a:pt x="4501" y="206"/>
                  <a:pt x="4489" y="163"/>
                  <a:pt x="4467" y="125"/>
                </a:cubicBezTo>
                <a:cubicBezTo>
                  <a:pt x="4446" y="87"/>
                  <a:pt x="4414" y="55"/>
                  <a:pt x="4376" y="34"/>
                </a:cubicBezTo>
                <a:cubicBezTo>
                  <a:pt x="4338" y="12"/>
                  <a:pt x="4295" y="0"/>
                  <a:pt x="4251" y="0"/>
                </a:cubicBezTo>
                <a:lnTo>
                  <a:pt x="250" y="0"/>
                </a:lnTo>
              </a:path>
            </a:pathLst>
          </a:custGeom>
          <a:solidFill>
            <a:srgbClr val="E8F2A1"/>
          </a:solidFill>
          <a:ln w="0">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it-IT" sz="1400" b="0" strike="noStrike" spc="-1">
                <a:solidFill>
                  <a:srgbClr val="3465A4"/>
                </a:solidFill>
                <a:latin typeface="Arial"/>
                <a:ea typeface="DejaVu Sans"/>
              </a:rPr>
              <a:t>Difficoltà di</a:t>
            </a:r>
            <a:endParaRPr lang="it-IT" sz="1400" b="0" strike="noStrike" spc="-1">
              <a:latin typeface="Arial"/>
            </a:endParaRPr>
          </a:p>
          <a:p>
            <a:pPr algn="ctr">
              <a:lnSpc>
                <a:spcPct val="100000"/>
              </a:lnSpc>
            </a:pPr>
            <a:r>
              <a:rPr lang="it-IT" sz="1400" b="0" strike="noStrike" spc="-1">
                <a:solidFill>
                  <a:srgbClr val="3465A4"/>
                </a:solidFill>
                <a:latin typeface="Arial"/>
                <a:ea typeface="DejaVu Sans"/>
              </a:rPr>
              <a:t>approvvigionamento</a:t>
            </a:r>
            <a:endParaRPr lang="it-IT" sz="1400" b="0" strike="noStrike" spc="-1">
              <a:latin typeface="Arial"/>
            </a:endParaRPr>
          </a:p>
        </p:txBody>
      </p:sp>
      <p:sp>
        <p:nvSpPr>
          <p:cNvPr id="344" name="CustomShape 4"/>
          <p:cNvSpPr/>
          <p:nvPr/>
        </p:nvSpPr>
        <p:spPr>
          <a:xfrm>
            <a:off x="1980000" y="3420000"/>
            <a:ext cx="1611360" cy="531360"/>
          </a:xfrm>
          <a:custGeom>
            <a:avLst/>
            <a:gdLst/>
            <a:ahLst/>
            <a:cxnLst/>
            <a:rect l="l" t="t" r="r" b="b"/>
            <a:pathLst>
              <a:path w="45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4250" y="1501"/>
                </a:lnTo>
                <a:lnTo>
                  <a:pt x="4251" y="1501"/>
                </a:lnTo>
                <a:cubicBezTo>
                  <a:pt x="4295" y="1501"/>
                  <a:pt x="4338" y="1489"/>
                  <a:pt x="4376" y="1467"/>
                </a:cubicBezTo>
                <a:cubicBezTo>
                  <a:pt x="4414" y="1446"/>
                  <a:pt x="4446" y="1414"/>
                  <a:pt x="4467" y="1376"/>
                </a:cubicBezTo>
                <a:cubicBezTo>
                  <a:pt x="4489" y="1338"/>
                  <a:pt x="4501" y="1295"/>
                  <a:pt x="4501" y="1251"/>
                </a:cubicBezTo>
                <a:lnTo>
                  <a:pt x="4501" y="250"/>
                </a:lnTo>
                <a:lnTo>
                  <a:pt x="4501" y="250"/>
                </a:lnTo>
                <a:lnTo>
                  <a:pt x="4501" y="250"/>
                </a:lnTo>
                <a:cubicBezTo>
                  <a:pt x="4501" y="206"/>
                  <a:pt x="4489" y="163"/>
                  <a:pt x="4467" y="125"/>
                </a:cubicBezTo>
                <a:cubicBezTo>
                  <a:pt x="4446" y="87"/>
                  <a:pt x="4414" y="55"/>
                  <a:pt x="4376" y="34"/>
                </a:cubicBezTo>
                <a:cubicBezTo>
                  <a:pt x="4338" y="12"/>
                  <a:pt x="4295" y="0"/>
                  <a:pt x="4251" y="0"/>
                </a:cubicBezTo>
                <a:lnTo>
                  <a:pt x="250" y="0"/>
                </a:lnTo>
              </a:path>
            </a:pathLst>
          </a:custGeom>
          <a:solidFill>
            <a:srgbClr val="E8F2A1"/>
          </a:solidFill>
          <a:ln w="0">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it-IT" sz="1400" b="0" strike="noStrike" spc="-1">
                <a:solidFill>
                  <a:srgbClr val="3465A4"/>
                </a:solidFill>
                <a:latin typeface="Arial"/>
                <a:ea typeface="DejaVu Sans"/>
              </a:rPr>
              <a:t>Aumento dei costi di</a:t>
            </a:r>
            <a:endParaRPr lang="it-IT" sz="1400" b="0" strike="noStrike" spc="-1">
              <a:latin typeface="Arial"/>
            </a:endParaRPr>
          </a:p>
          <a:p>
            <a:pPr algn="ctr">
              <a:lnSpc>
                <a:spcPct val="100000"/>
              </a:lnSpc>
            </a:pPr>
            <a:r>
              <a:rPr lang="it-IT" sz="1400" b="0" strike="noStrike" spc="-1">
                <a:solidFill>
                  <a:srgbClr val="3465A4"/>
                </a:solidFill>
                <a:latin typeface="Arial"/>
                <a:ea typeface="DejaVu Sans"/>
              </a:rPr>
              <a:t>sollevamento</a:t>
            </a:r>
            <a:endParaRPr lang="it-IT" sz="1400" b="0" strike="noStrike" spc="-1">
              <a:latin typeface="Arial"/>
            </a:endParaRPr>
          </a:p>
        </p:txBody>
      </p:sp>
      <p:sp>
        <p:nvSpPr>
          <p:cNvPr id="345" name="CustomShape 5"/>
          <p:cNvSpPr/>
          <p:nvPr/>
        </p:nvSpPr>
        <p:spPr>
          <a:xfrm>
            <a:off x="6480000" y="2700000"/>
            <a:ext cx="1791360" cy="711360"/>
          </a:xfrm>
          <a:custGeom>
            <a:avLst/>
            <a:gdLst/>
            <a:ahLst/>
            <a:cxnLst/>
            <a:rect l="l" t="t" r="r" b="b"/>
            <a:pathLst>
              <a:path w="5002" h="2002">
                <a:moveTo>
                  <a:pt x="333" y="0"/>
                </a:moveTo>
                <a:lnTo>
                  <a:pt x="334" y="0"/>
                </a:lnTo>
                <a:cubicBezTo>
                  <a:pt x="275" y="0"/>
                  <a:pt x="217" y="15"/>
                  <a:pt x="167" y="45"/>
                </a:cubicBezTo>
                <a:cubicBezTo>
                  <a:pt x="116" y="74"/>
                  <a:pt x="74" y="116"/>
                  <a:pt x="45" y="167"/>
                </a:cubicBezTo>
                <a:cubicBezTo>
                  <a:pt x="15" y="217"/>
                  <a:pt x="0" y="275"/>
                  <a:pt x="0" y="334"/>
                </a:cubicBezTo>
                <a:lnTo>
                  <a:pt x="0" y="1667"/>
                </a:lnTo>
                <a:lnTo>
                  <a:pt x="0" y="1668"/>
                </a:lnTo>
                <a:cubicBezTo>
                  <a:pt x="0" y="1726"/>
                  <a:pt x="15" y="1784"/>
                  <a:pt x="45" y="1834"/>
                </a:cubicBezTo>
                <a:cubicBezTo>
                  <a:pt x="74" y="1885"/>
                  <a:pt x="116" y="1927"/>
                  <a:pt x="167" y="1956"/>
                </a:cubicBezTo>
                <a:cubicBezTo>
                  <a:pt x="217" y="1986"/>
                  <a:pt x="275" y="2001"/>
                  <a:pt x="334" y="2001"/>
                </a:cubicBezTo>
                <a:lnTo>
                  <a:pt x="4667" y="2001"/>
                </a:lnTo>
                <a:lnTo>
                  <a:pt x="4668" y="2001"/>
                </a:lnTo>
                <a:cubicBezTo>
                  <a:pt x="4726" y="2001"/>
                  <a:pt x="4784" y="1986"/>
                  <a:pt x="4834" y="1956"/>
                </a:cubicBezTo>
                <a:cubicBezTo>
                  <a:pt x="4885" y="1927"/>
                  <a:pt x="4927" y="1885"/>
                  <a:pt x="4956" y="1834"/>
                </a:cubicBezTo>
                <a:cubicBezTo>
                  <a:pt x="4986" y="1784"/>
                  <a:pt x="5001" y="1726"/>
                  <a:pt x="5001" y="1668"/>
                </a:cubicBezTo>
                <a:lnTo>
                  <a:pt x="5000" y="333"/>
                </a:lnTo>
                <a:lnTo>
                  <a:pt x="5001" y="334"/>
                </a:lnTo>
                <a:lnTo>
                  <a:pt x="5001" y="334"/>
                </a:lnTo>
                <a:cubicBezTo>
                  <a:pt x="5001" y="275"/>
                  <a:pt x="4986" y="217"/>
                  <a:pt x="4956" y="167"/>
                </a:cubicBezTo>
                <a:cubicBezTo>
                  <a:pt x="4927" y="116"/>
                  <a:pt x="4885" y="74"/>
                  <a:pt x="4834" y="45"/>
                </a:cubicBezTo>
                <a:cubicBezTo>
                  <a:pt x="4784" y="15"/>
                  <a:pt x="4726" y="0"/>
                  <a:pt x="4668" y="0"/>
                </a:cubicBezTo>
                <a:lnTo>
                  <a:pt x="333" y="0"/>
                </a:lnTo>
              </a:path>
            </a:pathLst>
          </a:custGeom>
          <a:solidFill>
            <a:srgbClr val="FFFF00"/>
          </a:solidFill>
          <a:ln w="0">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it-IT" sz="1400" b="0" strike="noStrike" spc="-1">
                <a:solidFill>
                  <a:srgbClr val="3465A4"/>
                </a:solidFill>
                <a:latin typeface="Arial"/>
                <a:ea typeface="DejaVu Sans"/>
              </a:rPr>
              <a:t>Aumento della</a:t>
            </a:r>
            <a:endParaRPr lang="it-IT" sz="1400" b="0" strike="noStrike" spc="-1">
              <a:latin typeface="Arial"/>
            </a:endParaRPr>
          </a:p>
          <a:p>
            <a:pPr algn="ctr">
              <a:lnSpc>
                <a:spcPct val="100000"/>
              </a:lnSpc>
            </a:pPr>
            <a:r>
              <a:rPr lang="it-IT" sz="1400" b="0" strike="noStrike" spc="-1">
                <a:solidFill>
                  <a:srgbClr val="3465A4"/>
                </a:solidFill>
                <a:latin typeface="Arial"/>
                <a:ea typeface="DejaVu Sans"/>
              </a:rPr>
              <a:t> pericolosità idraulica</a:t>
            </a:r>
            <a:endParaRPr lang="it-IT" sz="1400" b="0" strike="noStrike" spc="-1">
              <a:latin typeface="Arial"/>
            </a:endParaRPr>
          </a:p>
          <a:p>
            <a:pPr algn="ctr">
              <a:lnSpc>
                <a:spcPct val="100000"/>
              </a:lnSpc>
            </a:pPr>
            <a:r>
              <a:rPr lang="it-IT" sz="1400" b="0" strike="noStrike" spc="-1">
                <a:solidFill>
                  <a:srgbClr val="3465A4"/>
                </a:solidFill>
                <a:latin typeface="Arial"/>
                <a:ea typeface="DejaVu Sans"/>
              </a:rPr>
              <a:t>a valle</a:t>
            </a:r>
            <a:endParaRPr lang="it-IT" sz="1400" b="0" strike="noStrike" spc="-1">
              <a:latin typeface="Arial"/>
            </a:endParaRPr>
          </a:p>
        </p:txBody>
      </p:sp>
      <p:sp>
        <p:nvSpPr>
          <p:cNvPr id="346" name="CustomShape 6"/>
          <p:cNvSpPr/>
          <p:nvPr/>
        </p:nvSpPr>
        <p:spPr>
          <a:xfrm>
            <a:off x="3780000" y="4320000"/>
            <a:ext cx="1611360" cy="531360"/>
          </a:xfrm>
          <a:custGeom>
            <a:avLst/>
            <a:gdLst/>
            <a:ahLst/>
            <a:cxnLst/>
            <a:rect l="l" t="t" r="r" b="b"/>
            <a:pathLst>
              <a:path w="45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4250" y="1501"/>
                </a:lnTo>
                <a:lnTo>
                  <a:pt x="4251" y="1501"/>
                </a:lnTo>
                <a:cubicBezTo>
                  <a:pt x="4295" y="1501"/>
                  <a:pt x="4338" y="1489"/>
                  <a:pt x="4376" y="1467"/>
                </a:cubicBezTo>
                <a:cubicBezTo>
                  <a:pt x="4414" y="1446"/>
                  <a:pt x="4446" y="1414"/>
                  <a:pt x="4467" y="1376"/>
                </a:cubicBezTo>
                <a:cubicBezTo>
                  <a:pt x="4489" y="1338"/>
                  <a:pt x="4501" y="1295"/>
                  <a:pt x="4501" y="1251"/>
                </a:cubicBezTo>
                <a:lnTo>
                  <a:pt x="4501" y="250"/>
                </a:lnTo>
                <a:lnTo>
                  <a:pt x="4501" y="250"/>
                </a:lnTo>
                <a:lnTo>
                  <a:pt x="4501" y="250"/>
                </a:lnTo>
                <a:cubicBezTo>
                  <a:pt x="4501" y="206"/>
                  <a:pt x="4489" y="163"/>
                  <a:pt x="4467" y="125"/>
                </a:cubicBezTo>
                <a:cubicBezTo>
                  <a:pt x="4446" y="87"/>
                  <a:pt x="4414" y="55"/>
                  <a:pt x="4376" y="34"/>
                </a:cubicBezTo>
                <a:cubicBezTo>
                  <a:pt x="4338" y="12"/>
                  <a:pt x="4295" y="0"/>
                  <a:pt x="4251" y="0"/>
                </a:cubicBezTo>
                <a:lnTo>
                  <a:pt x="250" y="0"/>
                </a:lnTo>
              </a:path>
            </a:pathLst>
          </a:custGeom>
          <a:solidFill>
            <a:srgbClr val="FFFF00"/>
          </a:solidFill>
          <a:ln w="0">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it-IT" sz="1400" b="0" strike="noStrike" spc="-1">
                <a:solidFill>
                  <a:srgbClr val="000000"/>
                </a:solidFill>
                <a:latin typeface="Arial"/>
                <a:ea typeface="DejaVu Sans"/>
              </a:rPr>
              <a:t>Avanzamento del</a:t>
            </a:r>
            <a:endParaRPr lang="it-IT" sz="1400" b="0" strike="noStrike" spc="-1">
              <a:latin typeface="Arial"/>
            </a:endParaRPr>
          </a:p>
          <a:p>
            <a:pPr algn="ctr">
              <a:lnSpc>
                <a:spcPct val="100000"/>
              </a:lnSpc>
            </a:pPr>
            <a:r>
              <a:rPr lang="it-IT" sz="1400" b="0" strike="noStrike" spc="-1">
                <a:solidFill>
                  <a:srgbClr val="000000"/>
                </a:solidFill>
                <a:latin typeface="Arial"/>
                <a:ea typeface="DejaVu Sans"/>
              </a:rPr>
              <a:t>cuneo salino</a:t>
            </a:r>
            <a:endParaRPr lang="it-IT" sz="1400" b="0" strike="noStrike" spc="-1">
              <a:latin typeface="Arial"/>
            </a:endParaRPr>
          </a:p>
        </p:txBody>
      </p:sp>
      <p:sp>
        <p:nvSpPr>
          <p:cNvPr id="347" name="CustomShape 7"/>
          <p:cNvSpPr/>
          <p:nvPr/>
        </p:nvSpPr>
        <p:spPr>
          <a:xfrm>
            <a:off x="180000" y="5760000"/>
            <a:ext cx="1611360" cy="711360"/>
          </a:xfrm>
          <a:custGeom>
            <a:avLst/>
            <a:gdLst/>
            <a:ahLst/>
            <a:cxnLst/>
            <a:rect l="l" t="t" r="r" b="b"/>
            <a:pathLst>
              <a:path w="4502" h="2002">
                <a:moveTo>
                  <a:pt x="333" y="0"/>
                </a:moveTo>
                <a:lnTo>
                  <a:pt x="334" y="0"/>
                </a:lnTo>
                <a:cubicBezTo>
                  <a:pt x="275" y="0"/>
                  <a:pt x="217" y="15"/>
                  <a:pt x="167" y="45"/>
                </a:cubicBezTo>
                <a:cubicBezTo>
                  <a:pt x="116" y="74"/>
                  <a:pt x="74" y="116"/>
                  <a:pt x="45" y="167"/>
                </a:cubicBezTo>
                <a:cubicBezTo>
                  <a:pt x="15" y="217"/>
                  <a:pt x="0" y="275"/>
                  <a:pt x="0" y="334"/>
                </a:cubicBezTo>
                <a:lnTo>
                  <a:pt x="0" y="1667"/>
                </a:lnTo>
                <a:lnTo>
                  <a:pt x="0" y="1668"/>
                </a:lnTo>
                <a:cubicBezTo>
                  <a:pt x="0" y="1726"/>
                  <a:pt x="15" y="1784"/>
                  <a:pt x="45" y="1834"/>
                </a:cubicBezTo>
                <a:cubicBezTo>
                  <a:pt x="74" y="1885"/>
                  <a:pt x="116" y="1927"/>
                  <a:pt x="167" y="1956"/>
                </a:cubicBezTo>
                <a:cubicBezTo>
                  <a:pt x="217" y="1986"/>
                  <a:pt x="275" y="2001"/>
                  <a:pt x="334" y="2001"/>
                </a:cubicBezTo>
                <a:lnTo>
                  <a:pt x="4167" y="2001"/>
                </a:lnTo>
                <a:lnTo>
                  <a:pt x="4168" y="2001"/>
                </a:lnTo>
                <a:cubicBezTo>
                  <a:pt x="4226" y="2001"/>
                  <a:pt x="4284" y="1986"/>
                  <a:pt x="4334" y="1956"/>
                </a:cubicBezTo>
                <a:cubicBezTo>
                  <a:pt x="4385" y="1927"/>
                  <a:pt x="4427" y="1885"/>
                  <a:pt x="4456" y="1834"/>
                </a:cubicBezTo>
                <a:cubicBezTo>
                  <a:pt x="4486" y="1784"/>
                  <a:pt x="4501" y="1726"/>
                  <a:pt x="4501" y="1668"/>
                </a:cubicBezTo>
                <a:lnTo>
                  <a:pt x="4501" y="333"/>
                </a:lnTo>
                <a:lnTo>
                  <a:pt x="4501" y="334"/>
                </a:lnTo>
                <a:lnTo>
                  <a:pt x="4501" y="334"/>
                </a:lnTo>
                <a:cubicBezTo>
                  <a:pt x="4501" y="275"/>
                  <a:pt x="4486" y="217"/>
                  <a:pt x="4456" y="167"/>
                </a:cubicBezTo>
                <a:cubicBezTo>
                  <a:pt x="4427" y="116"/>
                  <a:pt x="4385" y="74"/>
                  <a:pt x="4334" y="45"/>
                </a:cubicBezTo>
                <a:cubicBezTo>
                  <a:pt x="4284" y="15"/>
                  <a:pt x="4226" y="0"/>
                  <a:pt x="4168" y="0"/>
                </a:cubicBezTo>
                <a:lnTo>
                  <a:pt x="333" y="0"/>
                </a:lnTo>
              </a:path>
            </a:pathLst>
          </a:custGeom>
          <a:solidFill>
            <a:srgbClr val="E8F2A1"/>
          </a:solidFill>
          <a:ln w="0">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it-IT" sz="1400" b="0" strike="noStrike" spc="-1">
                <a:solidFill>
                  <a:srgbClr val="3465A4"/>
                </a:solidFill>
                <a:latin typeface="Arial"/>
                <a:ea typeface="DejaVu Sans"/>
              </a:rPr>
              <a:t>Interruzione delle</a:t>
            </a:r>
            <a:endParaRPr lang="it-IT" sz="1400" b="0" strike="noStrike" spc="-1">
              <a:latin typeface="Arial"/>
            </a:endParaRPr>
          </a:p>
          <a:p>
            <a:pPr algn="ctr">
              <a:lnSpc>
                <a:spcPct val="100000"/>
              </a:lnSpc>
            </a:pPr>
            <a:r>
              <a:rPr lang="it-IT" sz="1400" b="0" strike="noStrike" spc="-1">
                <a:solidFill>
                  <a:srgbClr val="3465A4"/>
                </a:solidFill>
                <a:latin typeface="Arial"/>
                <a:ea typeface="DejaVu Sans"/>
              </a:rPr>
              <a:t> irrigazioni per</a:t>
            </a:r>
            <a:endParaRPr lang="it-IT" sz="1400" b="0" strike="noStrike" spc="-1">
              <a:latin typeface="Arial"/>
            </a:endParaRPr>
          </a:p>
          <a:p>
            <a:pPr algn="ctr">
              <a:lnSpc>
                <a:spcPct val="100000"/>
              </a:lnSpc>
            </a:pPr>
            <a:r>
              <a:rPr lang="it-IT" sz="1400" b="0" strike="noStrike" spc="-1">
                <a:solidFill>
                  <a:srgbClr val="3465A4"/>
                </a:solidFill>
                <a:latin typeface="Arial"/>
                <a:ea typeface="DejaVu Sans"/>
              </a:rPr>
              <a:t>l’agricoltura</a:t>
            </a:r>
            <a:endParaRPr lang="it-IT" sz="1400" b="0" strike="noStrike" spc="-1">
              <a:latin typeface="Arial"/>
            </a:endParaRPr>
          </a:p>
        </p:txBody>
      </p:sp>
      <p:sp>
        <p:nvSpPr>
          <p:cNvPr id="348" name="CustomShape 8"/>
          <p:cNvSpPr/>
          <p:nvPr/>
        </p:nvSpPr>
        <p:spPr>
          <a:xfrm>
            <a:off x="2160000" y="5760000"/>
            <a:ext cx="1611360" cy="711360"/>
          </a:xfrm>
          <a:custGeom>
            <a:avLst/>
            <a:gdLst/>
            <a:ahLst/>
            <a:cxnLst/>
            <a:rect l="l" t="t" r="r" b="b"/>
            <a:pathLst>
              <a:path w="4502" h="2002">
                <a:moveTo>
                  <a:pt x="333" y="0"/>
                </a:moveTo>
                <a:lnTo>
                  <a:pt x="334" y="0"/>
                </a:lnTo>
                <a:cubicBezTo>
                  <a:pt x="275" y="0"/>
                  <a:pt x="217" y="15"/>
                  <a:pt x="167" y="45"/>
                </a:cubicBezTo>
                <a:cubicBezTo>
                  <a:pt x="116" y="74"/>
                  <a:pt x="74" y="116"/>
                  <a:pt x="45" y="167"/>
                </a:cubicBezTo>
                <a:cubicBezTo>
                  <a:pt x="15" y="217"/>
                  <a:pt x="0" y="275"/>
                  <a:pt x="0" y="334"/>
                </a:cubicBezTo>
                <a:lnTo>
                  <a:pt x="0" y="1667"/>
                </a:lnTo>
                <a:lnTo>
                  <a:pt x="0" y="1668"/>
                </a:lnTo>
                <a:cubicBezTo>
                  <a:pt x="0" y="1726"/>
                  <a:pt x="15" y="1784"/>
                  <a:pt x="45" y="1834"/>
                </a:cubicBezTo>
                <a:cubicBezTo>
                  <a:pt x="74" y="1885"/>
                  <a:pt x="116" y="1927"/>
                  <a:pt x="167" y="1956"/>
                </a:cubicBezTo>
                <a:cubicBezTo>
                  <a:pt x="217" y="1986"/>
                  <a:pt x="275" y="2001"/>
                  <a:pt x="334" y="2001"/>
                </a:cubicBezTo>
                <a:lnTo>
                  <a:pt x="4167" y="2001"/>
                </a:lnTo>
                <a:lnTo>
                  <a:pt x="4168" y="2001"/>
                </a:lnTo>
                <a:cubicBezTo>
                  <a:pt x="4226" y="2001"/>
                  <a:pt x="4284" y="1986"/>
                  <a:pt x="4334" y="1956"/>
                </a:cubicBezTo>
                <a:cubicBezTo>
                  <a:pt x="4385" y="1927"/>
                  <a:pt x="4427" y="1885"/>
                  <a:pt x="4456" y="1834"/>
                </a:cubicBezTo>
                <a:cubicBezTo>
                  <a:pt x="4486" y="1784"/>
                  <a:pt x="4501" y="1726"/>
                  <a:pt x="4501" y="1668"/>
                </a:cubicBezTo>
                <a:lnTo>
                  <a:pt x="4501" y="333"/>
                </a:lnTo>
                <a:lnTo>
                  <a:pt x="4501" y="334"/>
                </a:lnTo>
                <a:lnTo>
                  <a:pt x="4501" y="334"/>
                </a:lnTo>
                <a:cubicBezTo>
                  <a:pt x="4501" y="275"/>
                  <a:pt x="4486" y="217"/>
                  <a:pt x="4456" y="167"/>
                </a:cubicBezTo>
                <a:cubicBezTo>
                  <a:pt x="4427" y="116"/>
                  <a:pt x="4385" y="74"/>
                  <a:pt x="4334" y="45"/>
                </a:cubicBezTo>
                <a:cubicBezTo>
                  <a:pt x="4284" y="15"/>
                  <a:pt x="4226" y="0"/>
                  <a:pt x="4168" y="0"/>
                </a:cubicBezTo>
                <a:lnTo>
                  <a:pt x="333" y="0"/>
                </a:lnTo>
              </a:path>
            </a:pathLst>
          </a:custGeom>
          <a:solidFill>
            <a:srgbClr val="E8F2A1"/>
          </a:solidFill>
          <a:ln w="0">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it-IT" sz="1400" b="0" strike="noStrike" spc="-1">
                <a:solidFill>
                  <a:srgbClr val="3465A4"/>
                </a:solidFill>
                <a:latin typeface="Arial"/>
                <a:ea typeface="DejaVu Sans"/>
              </a:rPr>
              <a:t>Difficoltà di </a:t>
            </a:r>
            <a:endParaRPr lang="it-IT" sz="1400" b="0" strike="noStrike" spc="-1">
              <a:latin typeface="Arial"/>
            </a:endParaRPr>
          </a:p>
          <a:p>
            <a:pPr algn="ctr">
              <a:lnSpc>
                <a:spcPct val="100000"/>
              </a:lnSpc>
            </a:pPr>
            <a:r>
              <a:rPr lang="it-IT" sz="1400" b="0" strike="noStrike" spc="-1">
                <a:solidFill>
                  <a:srgbClr val="3465A4"/>
                </a:solidFill>
                <a:latin typeface="Arial"/>
                <a:ea typeface="DejaVu Sans"/>
              </a:rPr>
              <a:t>approvvigionamento</a:t>
            </a:r>
            <a:endParaRPr lang="it-IT" sz="1400" b="0" strike="noStrike" spc="-1">
              <a:latin typeface="Arial"/>
            </a:endParaRPr>
          </a:p>
          <a:p>
            <a:pPr algn="ctr">
              <a:lnSpc>
                <a:spcPct val="100000"/>
              </a:lnSpc>
            </a:pPr>
            <a:r>
              <a:rPr lang="it-IT" sz="1400" b="0" strike="noStrike" spc="-1">
                <a:solidFill>
                  <a:srgbClr val="3465A4"/>
                </a:solidFill>
                <a:latin typeface="Arial"/>
                <a:ea typeface="DejaVu Sans"/>
              </a:rPr>
              <a:t>dagli acquedotti</a:t>
            </a:r>
            <a:endParaRPr lang="it-IT" sz="1400" b="0" strike="noStrike" spc="-1">
              <a:latin typeface="Arial"/>
            </a:endParaRPr>
          </a:p>
        </p:txBody>
      </p:sp>
      <p:sp>
        <p:nvSpPr>
          <p:cNvPr id="349" name="CustomShape 9"/>
          <p:cNvSpPr/>
          <p:nvPr/>
        </p:nvSpPr>
        <p:spPr>
          <a:xfrm>
            <a:off x="3960000" y="5760000"/>
            <a:ext cx="1611360" cy="531360"/>
          </a:xfrm>
          <a:custGeom>
            <a:avLst/>
            <a:gdLst/>
            <a:ahLst/>
            <a:cxnLst/>
            <a:rect l="l" t="t" r="r" b="b"/>
            <a:pathLst>
              <a:path w="45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4250" y="1501"/>
                </a:lnTo>
                <a:lnTo>
                  <a:pt x="4251" y="1501"/>
                </a:lnTo>
                <a:cubicBezTo>
                  <a:pt x="4295" y="1501"/>
                  <a:pt x="4338" y="1489"/>
                  <a:pt x="4376" y="1467"/>
                </a:cubicBezTo>
                <a:cubicBezTo>
                  <a:pt x="4414" y="1446"/>
                  <a:pt x="4446" y="1414"/>
                  <a:pt x="4467" y="1376"/>
                </a:cubicBezTo>
                <a:cubicBezTo>
                  <a:pt x="4489" y="1338"/>
                  <a:pt x="4501" y="1295"/>
                  <a:pt x="4501" y="1251"/>
                </a:cubicBezTo>
                <a:lnTo>
                  <a:pt x="4501" y="250"/>
                </a:lnTo>
                <a:lnTo>
                  <a:pt x="4501" y="250"/>
                </a:lnTo>
                <a:lnTo>
                  <a:pt x="4501" y="250"/>
                </a:lnTo>
                <a:cubicBezTo>
                  <a:pt x="4501" y="206"/>
                  <a:pt x="4489" y="163"/>
                  <a:pt x="4467" y="125"/>
                </a:cubicBezTo>
                <a:cubicBezTo>
                  <a:pt x="4446" y="87"/>
                  <a:pt x="4414" y="55"/>
                  <a:pt x="4376" y="34"/>
                </a:cubicBezTo>
                <a:cubicBezTo>
                  <a:pt x="4338" y="12"/>
                  <a:pt x="4295" y="0"/>
                  <a:pt x="4251" y="0"/>
                </a:cubicBezTo>
                <a:lnTo>
                  <a:pt x="250" y="0"/>
                </a:lnTo>
              </a:path>
            </a:pathLst>
          </a:custGeom>
          <a:solidFill>
            <a:srgbClr val="E8F2A1"/>
          </a:solidFill>
          <a:ln w="0">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it-IT" sz="1400" b="0" strike="noStrike" spc="-1">
                <a:solidFill>
                  <a:srgbClr val="3465A4"/>
                </a:solidFill>
                <a:latin typeface="Arial"/>
                <a:ea typeface="DejaVu Sans"/>
              </a:rPr>
              <a:t>Salinizzazione delle</a:t>
            </a:r>
            <a:endParaRPr lang="it-IT" sz="1400" b="0" strike="noStrike" spc="-1">
              <a:latin typeface="Arial"/>
            </a:endParaRPr>
          </a:p>
          <a:p>
            <a:pPr algn="ctr">
              <a:lnSpc>
                <a:spcPct val="100000"/>
              </a:lnSpc>
            </a:pPr>
            <a:r>
              <a:rPr lang="it-IT" sz="1400" b="0" strike="noStrike" spc="-1">
                <a:solidFill>
                  <a:srgbClr val="3465A4"/>
                </a:solidFill>
                <a:latin typeface="Arial"/>
                <a:ea typeface="DejaVu Sans"/>
              </a:rPr>
              <a:t> falde</a:t>
            </a:r>
            <a:endParaRPr lang="it-IT" sz="1400" b="0" strike="noStrike" spc="-1">
              <a:latin typeface="Arial"/>
            </a:endParaRPr>
          </a:p>
        </p:txBody>
      </p:sp>
      <p:sp>
        <p:nvSpPr>
          <p:cNvPr id="350" name="CustomShape 10"/>
          <p:cNvSpPr/>
          <p:nvPr/>
        </p:nvSpPr>
        <p:spPr>
          <a:xfrm>
            <a:off x="7524000" y="5580000"/>
            <a:ext cx="1467360" cy="711360"/>
          </a:xfrm>
          <a:custGeom>
            <a:avLst/>
            <a:gdLst/>
            <a:ahLst/>
            <a:cxnLst/>
            <a:rect l="l" t="t" r="r" b="b"/>
            <a:pathLst>
              <a:path w="4102" h="2002">
                <a:moveTo>
                  <a:pt x="333" y="0"/>
                </a:moveTo>
                <a:lnTo>
                  <a:pt x="334" y="0"/>
                </a:lnTo>
                <a:cubicBezTo>
                  <a:pt x="275" y="0"/>
                  <a:pt x="217" y="15"/>
                  <a:pt x="167" y="45"/>
                </a:cubicBezTo>
                <a:cubicBezTo>
                  <a:pt x="116" y="74"/>
                  <a:pt x="74" y="116"/>
                  <a:pt x="45" y="167"/>
                </a:cubicBezTo>
                <a:cubicBezTo>
                  <a:pt x="15" y="217"/>
                  <a:pt x="0" y="275"/>
                  <a:pt x="0" y="334"/>
                </a:cubicBezTo>
                <a:lnTo>
                  <a:pt x="0" y="1667"/>
                </a:lnTo>
                <a:lnTo>
                  <a:pt x="0" y="1668"/>
                </a:lnTo>
                <a:cubicBezTo>
                  <a:pt x="0" y="1726"/>
                  <a:pt x="15" y="1784"/>
                  <a:pt x="45" y="1834"/>
                </a:cubicBezTo>
                <a:cubicBezTo>
                  <a:pt x="74" y="1885"/>
                  <a:pt x="116" y="1927"/>
                  <a:pt x="167" y="1956"/>
                </a:cubicBezTo>
                <a:cubicBezTo>
                  <a:pt x="217" y="1986"/>
                  <a:pt x="275" y="2001"/>
                  <a:pt x="334" y="2001"/>
                </a:cubicBezTo>
                <a:lnTo>
                  <a:pt x="3767" y="2001"/>
                </a:lnTo>
                <a:lnTo>
                  <a:pt x="3768" y="2001"/>
                </a:lnTo>
                <a:cubicBezTo>
                  <a:pt x="3826" y="2001"/>
                  <a:pt x="3884" y="1986"/>
                  <a:pt x="3934" y="1956"/>
                </a:cubicBezTo>
                <a:cubicBezTo>
                  <a:pt x="3985" y="1927"/>
                  <a:pt x="4027" y="1885"/>
                  <a:pt x="4056" y="1834"/>
                </a:cubicBezTo>
                <a:cubicBezTo>
                  <a:pt x="4086" y="1784"/>
                  <a:pt x="4101" y="1726"/>
                  <a:pt x="4101" y="1668"/>
                </a:cubicBezTo>
                <a:lnTo>
                  <a:pt x="4101" y="333"/>
                </a:lnTo>
                <a:lnTo>
                  <a:pt x="4101" y="334"/>
                </a:lnTo>
                <a:lnTo>
                  <a:pt x="4101" y="334"/>
                </a:lnTo>
                <a:cubicBezTo>
                  <a:pt x="4101" y="275"/>
                  <a:pt x="4086" y="217"/>
                  <a:pt x="4056" y="167"/>
                </a:cubicBezTo>
                <a:cubicBezTo>
                  <a:pt x="4027" y="116"/>
                  <a:pt x="3985" y="74"/>
                  <a:pt x="3934" y="45"/>
                </a:cubicBezTo>
                <a:cubicBezTo>
                  <a:pt x="3884" y="15"/>
                  <a:pt x="3826" y="0"/>
                  <a:pt x="3768" y="0"/>
                </a:cubicBezTo>
                <a:lnTo>
                  <a:pt x="333" y="0"/>
                </a:lnTo>
              </a:path>
            </a:pathLst>
          </a:custGeom>
          <a:solidFill>
            <a:srgbClr val="E8F2A1"/>
          </a:solidFill>
          <a:ln w="0">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it-IT" sz="1400" b="0" strike="noStrike" spc="-1">
                <a:solidFill>
                  <a:srgbClr val="3465A4"/>
                </a:solidFill>
                <a:latin typeface="Arial"/>
                <a:ea typeface="DejaVu Sans"/>
              </a:rPr>
              <a:t>Inaridimento</a:t>
            </a:r>
            <a:endParaRPr lang="it-IT" sz="1400" b="0" strike="noStrike" spc="-1">
              <a:latin typeface="Arial"/>
            </a:endParaRPr>
          </a:p>
          <a:p>
            <a:pPr algn="ctr">
              <a:lnSpc>
                <a:spcPct val="100000"/>
              </a:lnSpc>
            </a:pPr>
            <a:r>
              <a:rPr lang="it-IT" sz="1400" b="0" strike="noStrike" spc="-1">
                <a:solidFill>
                  <a:srgbClr val="3465A4"/>
                </a:solidFill>
                <a:latin typeface="Arial"/>
                <a:ea typeface="DejaVu Sans"/>
              </a:rPr>
              <a:t> delle</a:t>
            </a:r>
            <a:endParaRPr lang="it-IT" sz="1400" b="0" strike="noStrike" spc="-1">
              <a:latin typeface="Arial"/>
            </a:endParaRPr>
          </a:p>
          <a:p>
            <a:pPr algn="ctr">
              <a:lnSpc>
                <a:spcPct val="100000"/>
              </a:lnSpc>
            </a:pPr>
            <a:r>
              <a:rPr lang="it-IT" sz="1400" b="0" strike="noStrike" spc="-1">
                <a:solidFill>
                  <a:srgbClr val="3465A4"/>
                </a:solidFill>
                <a:latin typeface="Arial"/>
                <a:ea typeface="DejaVu Sans"/>
              </a:rPr>
              <a:t> zone litoranee</a:t>
            </a:r>
            <a:r>
              <a:rPr lang="it-IT" sz="1400" b="0" strike="noStrike" spc="-1">
                <a:solidFill>
                  <a:srgbClr val="000000"/>
                </a:solidFill>
                <a:latin typeface="Arial"/>
                <a:ea typeface="DejaVu Sans"/>
              </a:rPr>
              <a:t> </a:t>
            </a:r>
            <a:endParaRPr lang="it-IT" sz="1400" b="0" strike="noStrike" spc="-1">
              <a:latin typeface="Arial"/>
            </a:endParaRPr>
          </a:p>
        </p:txBody>
      </p:sp>
      <p:sp>
        <p:nvSpPr>
          <p:cNvPr id="351" name="CustomShape 11"/>
          <p:cNvSpPr/>
          <p:nvPr/>
        </p:nvSpPr>
        <p:spPr>
          <a:xfrm>
            <a:off x="5760000" y="5580000"/>
            <a:ext cx="1611360" cy="711360"/>
          </a:xfrm>
          <a:custGeom>
            <a:avLst/>
            <a:gdLst/>
            <a:ahLst/>
            <a:cxnLst/>
            <a:rect l="l" t="t" r="r" b="b"/>
            <a:pathLst>
              <a:path w="4502" h="2002">
                <a:moveTo>
                  <a:pt x="333" y="0"/>
                </a:moveTo>
                <a:lnTo>
                  <a:pt x="334" y="0"/>
                </a:lnTo>
                <a:cubicBezTo>
                  <a:pt x="275" y="0"/>
                  <a:pt x="217" y="15"/>
                  <a:pt x="167" y="45"/>
                </a:cubicBezTo>
                <a:cubicBezTo>
                  <a:pt x="116" y="74"/>
                  <a:pt x="74" y="116"/>
                  <a:pt x="45" y="167"/>
                </a:cubicBezTo>
                <a:cubicBezTo>
                  <a:pt x="15" y="217"/>
                  <a:pt x="0" y="275"/>
                  <a:pt x="0" y="334"/>
                </a:cubicBezTo>
                <a:lnTo>
                  <a:pt x="0" y="1667"/>
                </a:lnTo>
                <a:lnTo>
                  <a:pt x="0" y="1668"/>
                </a:lnTo>
                <a:cubicBezTo>
                  <a:pt x="0" y="1726"/>
                  <a:pt x="15" y="1784"/>
                  <a:pt x="45" y="1834"/>
                </a:cubicBezTo>
                <a:cubicBezTo>
                  <a:pt x="74" y="1885"/>
                  <a:pt x="116" y="1927"/>
                  <a:pt x="167" y="1956"/>
                </a:cubicBezTo>
                <a:cubicBezTo>
                  <a:pt x="217" y="1986"/>
                  <a:pt x="275" y="2001"/>
                  <a:pt x="334" y="2001"/>
                </a:cubicBezTo>
                <a:lnTo>
                  <a:pt x="4167" y="2001"/>
                </a:lnTo>
                <a:lnTo>
                  <a:pt x="4168" y="2001"/>
                </a:lnTo>
                <a:cubicBezTo>
                  <a:pt x="4226" y="2001"/>
                  <a:pt x="4284" y="1986"/>
                  <a:pt x="4334" y="1956"/>
                </a:cubicBezTo>
                <a:cubicBezTo>
                  <a:pt x="4385" y="1927"/>
                  <a:pt x="4427" y="1885"/>
                  <a:pt x="4456" y="1834"/>
                </a:cubicBezTo>
                <a:cubicBezTo>
                  <a:pt x="4486" y="1784"/>
                  <a:pt x="4501" y="1726"/>
                  <a:pt x="4501" y="1668"/>
                </a:cubicBezTo>
                <a:lnTo>
                  <a:pt x="4501" y="333"/>
                </a:lnTo>
                <a:lnTo>
                  <a:pt x="4501" y="334"/>
                </a:lnTo>
                <a:lnTo>
                  <a:pt x="4501" y="334"/>
                </a:lnTo>
                <a:cubicBezTo>
                  <a:pt x="4501" y="275"/>
                  <a:pt x="4486" y="217"/>
                  <a:pt x="4456" y="167"/>
                </a:cubicBezTo>
                <a:cubicBezTo>
                  <a:pt x="4427" y="116"/>
                  <a:pt x="4385" y="74"/>
                  <a:pt x="4334" y="45"/>
                </a:cubicBezTo>
                <a:cubicBezTo>
                  <a:pt x="4284" y="15"/>
                  <a:pt x="4226" y="0"/>
                  <a:pt x="4168" y="0"/>
                </a:cubicBezTo>
                <a:lnTo>
                  <a:pt x="333" y="0"/>
                </a:lnTo>
              </a:path>
            </a:pathLst>
          </a:custGeom>
          <a:solidFill>
            <a:srgbClr val="E8F2A1"/>
          </a:solidFill>
          <a:ln w="0">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it-IT" sz="1400" b="0" strike="noStrike" spc="-1">
                <a:solidFill>
                  <a:srgbClr val="000000"/>
                </a:solidFill>
                <a:latin typeface="Arial"/>
                <a:ea typeface="DejaVu Sans"/>
              </a:rPr>
              <a:t>Modifiche delle</a:t>
            </a:r>
            <a:endParaRPr lang="it-IT" sz="1400" b="0" strike="noStrike" spc="-1">
              <a:latin typeface="Arial"/>
            </a:endParaRPr>
          </a:p>
          <a:p>
            <a:pPr algn="ctr">
              <a:lnSpc>
                <a:spcPct val="100000"/>
              </a:lnSpc>
            </a:pPr>
            <a:r>
              <a:rPr lang="it-IT" sz="1400" b="0" strike="noStrike" spc="-1">
                <a:solidFill>
                  <a:srgbClr val="000000"/>
                </a:solidFill>
                <a:latin typeface="Arial"/>
                <a:ea typeface="DejaVu Sans"/>
              </a:rPr>
              <a:t> caratteristiche</a:t>
            </a:r>
            <a:endParaRPr lang="it-IT" sz="1400" b="0" strike="noStrike" spc="-1">
              <a:latin typeface="Arial"/>
            </a:endParaRPr>
          </a:p>
          <a:p>
            <a:pPr algn="ctr">
              <a:lnSpc>
                <a:spcPct val="100000"/>
              </a:lnSpc>
            </a:pPr>
            <a:r>
              <a:rPr lang="it-IT" sz="1400" b="0" strike="noStrike" spc="-1">
                <a:solidFill>
                  <a:srgbClr val="000000"/>
                </a:solidFill>
                <a:latin typeface="Arial"/>
                <a:ea typeface="DejaVu Sans"/>
              </a:rPr>
              <a:t> biologiche dei fiumi</a:t>
            </a:r>
            <a:endParaRPr lang="it-IT" sz="1400" b="0" strike="noStrike" spc="-1">
              <a:latin typeface="Arial"/>
            </a:endParaRPr>
          </a:p>
        </p:txBody>
      </p:sp>
      <p:sp>
        <p:nvSpPr>
          <p:cNvPr id="352" name="Line 12"/>
          <p:cNvSpPr/>
          <p:nvPr/>
        </p:nvSpPr>
        <p:spPr>
          <a:xfrm flipV="1">
            <a:off x="1800000" y="1800000"/>
            <a:ext cx="1980000" cy="540000"/>
          </a:xfrm>
          <a:prstGeom prst="line">
            <a:avLst/>
          </a:prstGeom>
          <a:ln w="0">
            <a:solidFill>
              <a:srgbClr val="3465A4"/>
            </a:solidFill>
          </a:ln>
        </p:spPr>
        <p:style>
          <a:lnRef idx="0">
            <a:scrgbClr r="0" g="0" b="0"/>
          </a:lnRef>
          <a:fillRef idx="0">
            <a:scrgbClr r="0" g="0" b="0"/>
          </a:fillRef>
          <a:effectRef idx="0">
            <a:scrgbClr r="0" g="0" b="0"/>
          </a:effectRef>
          <a:fontRef idx="minor"/>
        </p:style>
      </p:sp>
      <p:sp>
        <p:nvSpPr>
          <p:cNvPr id="353" name="Line 13"/>
          <p:cNvSpPr/>
          <p:nvPr/>
        </p:nvSpPr>
        <p:spPr>
          <a:xfrm flipV="1">
            <a:off x="1080000" y="2880000"/>
            <a:ext cx="360000" cy="540000"/>
          </a:xfrm>
          <a:prstGeom prst="line">
            <a:avLst/>
          </a:prstGeom>
          <a:ln w="0">
            <a:solidFill>
              <a:srgbClr val="3465A4"/>
            </a:solidFill>
          </a:ln>
        </p:spPr>
        <p:style>
          <a:lnRef idx="0">
            <a:scrgbClr r="0" g="0" b="0"/>
          </a:lnRef>
          <a:fillRef idx="0">
            <a:scrgbClr r="0" g="0" b="0"/>
          </a:fillRef>
          <a:effectRef idx="0">
            <a:scrgbClr r="0" g="0" b="0"/>
          </a:effectRef>
          <a:fontRef idx="minor"/>
        </p:style>
      </p:sp>
      <p:sp>
        <p:nvSpPr>
          <p:cNvPr id="354" name="Line 14"/>
          <p:cNvSpPr/>
          <p:nvPr/>
        </p:nvSpPr>
        <p:spPr>
          <a:xfrm>
            <a:off x="2160000" y="2880000"/>
            <a:ext cx="540000" cy="540000"/>
          </a:xfrm>
          <a:prstGeom prst="line">
            <a:avLst/>
          </a:prstGeom>
          <a:ln w="0">
            <a:solidFill>
              <a:srgbClr val="3465A4"/>
            </a:solidFill>
          </a:ln>
        </p:spPr>
        <p:style>
          <a:lnRef idx="0">
            <a:scrgbClr r="0" g="0" b="0"/>
          </a:lnRef>
          <a:fillRef idx="0">
            <a:scrgbClr r="0" g="0" b="0"/>
          </a:fillRef>
          <a:effectRef idx="0">
            <a:scrgbClr r="0" g="0" b="0"/>
          </a:effectRef>
          <a:fontRef idx="minor"/>
        </p:style>
      </p:sp>
      <p:sp>
        <p:nvSpPr>
          <p:cNvPr id="355" name="Line 15"/>
          <p:cNvSpPr/>
          <p:nvPr/>
        </p:nvSpPr>
        <p:spPr>
          <a:xfrm>
            <a:off x="4140000" y="1800000"/>
            <a:ext cx="360000" cy="2520000"/>
          </a:xfrm>
          <a:prstGeom prst="line">
            <a:avLst/>
          </a:prstGeom>
          <a:ln w="0">
            <a:solidFill>
              <a:srgbClr val="3465A4"/>
            </a:solidFill>
          </a:ln>
        </p:spPr>
        <p:style>
          <a:lnRef idx="0">
            <a:scrgbClr r="0" g="0" b="0"/>
          </a:lnRef>
          <a:fillRef idx="0">
            <a:scrgbClr r="0" g="0" b="0"/>
          </a:fillRef>
          <a:effectRef idx="0">
            <a:scrgbClr r="0" g="0" b="0"/>
          </a:effectRef>
          <a:fontRef idx="minor"/>
        </p:style>
      </p:sp>
      <p:sp>
        <p:nvSpPr>
          <p:cNvPr id="356" name="Line 16"/>
          <p:cNvSpPr/>
          <p:nvPr/>
        </p:nvSpPr>
        <p:spPr>
          <a:xfrm>
            <a:off x="4500000" y="1800000"/>
            <a:ext cx="2880000" cy="900000"/>
          </a:xfrm>
          <a:prstGeom prst="line">
            <a:avLst/>
          </a:prstGeom>
          <a:ln w="0">
            <a:solidFill>
              <a:srgbClr val="3465A4"/>
            </a:solidFill>
          </a:ln>
        </p:spPr>
        <p:style>
          <a:lnRef idx="0">
            <a:scrgbClr r="0" g="0" b="0"/>
          </a:lnRef>
          <a:fillRef idx="0">
            <a:scrgbClr r="0" g="0" b="0"/>
          </a:fillRef>
          <a:effectRef idx="0">
            <a:scrgbClr r="0" g="0" b="0"/>
          </a:effectRef>
          <a:fontRef idx="minor"/>
        </p:style>
      </p:sp>
      <p:sp>
        <p:nvSpPr>
          <p:cNvPr id="357" name="Line 17"/>
          <p:cNvSpPr/>
          <p:nvPr/>
        </p:nvSpPr>
        <p:spPr>
          <a:xfrm flipV="1">
            <a:off x="900000" y="4860000"/>
            <a:ext cx="3060000" cy="900000"/>
          </a:xfrm>
          <a:prstGeom prst="line">
            <a:avLst/>
          </a:prstGeom>
          <a:ln w="0">
            <a:solidFill>
              <a:srgbClr val="3465A4"/>
            </a:solidFill>
          </a:ln>
        </p:spPr>
        <p:style>
          <a:lnRef idx="0">
            <a:scrgbClr r="0" g="0" b="0"/>
          </a:lnRef>
          <a:fillRef idx="0">
            <a:scrgbClr r="0" g="0" b="0"/>
          </a:fillRef>
          <a:effectRef idx="0">
            <a:scrgbClr r="0" g="0" b="0"/>
          </a:effectRef>
          <a:fontRef idx="minor"/>
        </p:style>
      </p:sp>
      <p:sp>
        <p:nvSpPr>
          <p:cNvPr id="358" name="Line 18"/>
          <p:cNvSpPr/>
          <p:nvPr/>
        </p:nvSpPr>
        <p:spPr>
          <a:xfrm flipV="1">
            <a:off x="3060000" y="4860000"/>
            <a:ext cx="1080000" cy="900000"/>
          </a:xfrm>
          <a:prstGeom prst="line">
            <a:avLst/>
          </a:prstGeom>
          <a:ln w="0">
            <a:solidFill>
              <a:srgbClr val="3465A4"/>
            </a:solidFill>
          </a:ln>
        </p:spPr>
        <p:style>
          <a:lnRef idx="0">
            <a:scrgbClr r="0" g="0" b="0"/>
          </a:lnRef>
          <a:fillRef idx="0">
            <a:scrgbClr r="0" g="0" b="0"/>
          </a:fillRef>
          <a:effectRef idx="0">
            <a:scrgbClr r="0" g="0" b="0"/>
          </a:effectRef>
          <a:fontRef idx="minor"/>
        </p:style>
      </p:sp>
      <p:sp>
        <p:nvSpPr>
          <p:cNvPr id="359" name="Line 19"/>
          <p:cNvSpPr/>
          <p:nvPr/>
        </p:nvSpPr>
        <p:spPr>
          <a:xfrm>
            <a:off x="4500000" y="4860000"/>
            <a:ext cx="180000" cy="900000"/>
          </a:xfrm>
          <a:prstGeom prst="line">
            <a:avLst/>
          </a:prstGeom>
          <a:ln w="0">
            <a:solidFill>
              <a:srgbClr val="3465A4"/>
            </a:solidFill>
          </a:ln>
        </p:spPr>
        <p:style>
          <a:lnRef idx="0">
            <a:scrgbClr r="0" g="0" b="0"/>
          </a:lnRef>
          <a:fillRef idx="0">
            <a:scrgbClr r="0" g="0" b="0"/>
          </a:fillRef>
          <a:effectRef idx="0">
            <a:scrgbClr r="0" g="0" b="0"/>
          </a:effectRef>
          <a:fontRef idx="minor"/>
        </p:style>
      </p:sp>
      <p:sp>
        <p:nvSpPr>
          <p:cNvPr id="360" name="Line 20"/>
          <p:cNvSpPr/>
          <p:nvPr/>
        </p:nvSpPr>
        <p:spPr>
          <a:xfrm>
            <a:off x="4860000" y="4860000"/>
            <a:ext cx="1620000" cy="720000"/>
          </a:xfrm>
          <a:prstGeom prst="line">
            <a:avLst/>
          </a:prstGeom>
          <a:ln w="0">
            <a:solidFill>
              <a:srgbClr val="3465A4"/>
            </a:solidFill>
          </a:ln>
        </p:spPr>
        <p:style>
          <a:lnRef idx="0">
            <a:scrgbClr r="0" g="0" b="0"/>
          </a:lnRef>
          <a:fillRef idx="0">
            <a:scrgbClr r="0" g="0" b="0"/>
          </a:fillRef>
          <a:effectRef idx="0">
            <a:scrgbClr r="0" g="0" b="0"/>
          </a:effectRef>
          <a:fontRef idx="minor"/>
        </p:style>
      </p:sp>
      <p:sp>
        <p:nvSpPr>
          <p:cNvPr id="361" name="Line 21"/>
          <p:cNvSpPr/>
          <p:nvPr/>
        </p:nvSpPr>
        <p:spPr>
          <a:xfrm>
            <a:off x="5220000" y="4860000"/>
            <a:ext cx="3060000" cy="720000"/>
          </a:xfrm>
          <a:prstGeom prst="line">
            <a:avLst/>
          </a:prstGeom>
          <a:ln w="0">
            <a:solidFill>
              <a:srgbClr val="3465A4"/>
            </a:solidFill>
          </a:ln>
        </p:spPr>
        <p:style>
          <a:lnRef idx="0">
            <a:scrgbClr r="0" g="0" b="0"/>
          </a:lnRef>
          <a:fillRef idx="0">
            <a:scrgbClr r="0" g="0" b="0"/>
          </a:fillRef>
          <a:effectRef idx="0">
            <a:scrgbClr r="0" g="0" b="0"/>
          </a:effectRef>
          <a:fontRef idx="minor"/>
        </p:style>
      </p:sp>
      <p:sp>
        <p:nvSpPr>
          <p:cNvPr id="362" name="CustomShape 22"/>
          <p:cNvSpPr/>
          <p:nvPr/>
        </p:nvSpPr>
        <p:spPr>
          <a:xfrm>
            <a:off x="282240" y="180000"/>
            <a:ext cx="8350920" cy="713160"/>
          </a:xfrm>
          <a:prstGeom prst="roundRect">
            <a:avLst>
              <a:gd name="adj" fmla="val 16667"/>
            </a:avLst>
          </a:prstGeom>
          <a:solidFill>
            <a:srgbClr val="FFE994"/>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a:latin typeface="Arial"/>
            </a:endParaRPr>
          </a:p>
          <a:p>
            <a:pPr algn="just">
              <a:lnSpc>
                <a:spcPct val="100000"/>
              </a:lnSpc>
            </a:pPr>
            <a:endParaRPr lang="it-IT" sz="1800" b="0" strike="noStrike" spc="-1">
              <a:latin typeface="Arial"/>
            </a:endParaRPr>
          </a:p>
          <a:p>
            <a:pPr algn="just">
              <a:lnSpc>
                <a:spcPct val="100000"/>
              </a:lnSpc>
            </a:pPr>
            <a:endParaRPr lang="it-IT" sz="1800" b="0" strike="noStrike" spc="-1">
              <a:latin typeface="Arial"/>
            </a:endParaRPr>
          </a:p>
          <a:p>
            <a:pPr algn="just">
              <a:lnSpc>
                <a:spcPct val="100000"/>
              </a:lnSpc>
              <a:tabLst>
                <a:tab pos="0" algn="l"/>
              </a:tabLst>
            </a:pPr>
            <a:r>
              <a:rPr lang="it-IT" sz="1400" b="0" strike="noStrike" spc="-1">
                <a:solidFill>
                  <a:srgbClr val="000000"/>
                </a:solidFill>
                <a:latin typeface="Times New Roman"/>
                <a:ea typeface="DejaVu Sans"/>
              </a:rPr>
              <a:t>Quali sono i danni ambientali causati dalle cave fluviali? Dopo aver ricercato ed evidenziato le informazioni presenti nei testi di questo paragrafo, rispondi completando lo schema. </a:t>
            </a:r>
            <a:endParaRPr lang="it-IT" sz="1400" b="0" strike="noStrike" spc="-1">
              <a:latin typeface="Arial"/>
            </a:endParaRPr>
          </a:p>
          <a:p>
            <a:pPr algn="just">
              <a:lnSpc>
                <a:spcPct val="100000"/>
              </a:lnSpc>
              <a:tabLst>
                <a:tab pos="0" algn="l"/>
              </a:tabLst>
            </a:pPr>
            <a:endParaRPr lang="it-IT" sz="1400" b="0" strike="noStrike" spc="-1">
              <a:latin typeface="Arial"/>
            </a:endParaRPr>
          </a:p>
          <a:p>
            <a:pPr algn="just">
              <a:lnSpc>
                <a:spcPct val="100000"/>
              </a:lnSpc>
              <a:tabLst>
                <a:tab pos="0" algn="l"/>
              </a:tabLst>
            </a:pPr>
            <a:endParaRPr lang="it-IT" sz="1400" b="0" strike="noStrike" spc="-1">
              <a:latin typeface="Arial"/>
            </a:endParaRPr>
          </a:p>
          <a:p>
            <a:pPr algn="just">
              <a:lnSpc>
                <a:spcPct val="100000"/>
              </a:lnSpc>
              <a:tabLst>
                <a:tab pos="0" algn="l"/>
              </a:tabLst>
            </a:pPr>
            <a:endParaRPr lang="it-IT" sz="14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CustomShape 1"/>
          <p:cNvSpPr/>
          <p:nvPr/>
        </p:nvSpPr>
        <p:spPr>
          <a:xfrm>
            <a:off x="214200" y="2143080"/>
            <a:ext cx="8445240" cy="1209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pPr>
            <a:r>
              <a:rPr lang="it-IT" sz="3200" b="1" strike="noStrike" cap="all" spc="-1">
                <a:solidFill>
                  <a:srgbClr val="4E3B30"/>
                </a:solidFill>
                <a:latin typeface="Times New Roman"/>
                <a:ea typeface="DejaVu Sans"/>
              </a:rPr>
              <a:t>     </a:t>
            </a:r>
            <a:endParaRPr lang="it-IT" sz="3200" b="0" strike="noStrike" spc="-1">
              <a:latin typeface="Arial"/>
            </a:endParaRPr>
          </a:p>
        </p:txBody>
      </p:sp>
      <p:sp>
        <p:nvSpPr>
          <p:cNvPr id="364" name="CustomShape 2"/>
          <p:cNvSpPr/>
          <p:nvPr/>
        </p:nvSpPr>
        <p:spPr>
          <a:xfrm>
            <a:off x="357120" y="2857320"/>
            <a:ext cx="8445240" cy="1272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rmAutofit fontScale="75000" lnSpcReduction="20000"/>
          </a:bodyPr>
          <a:lstStyle/>
          <a:p>
            <a:pPr algn="ctr">
              <a:lnSpc>
                <a:spcPct val="100000"/>
              </a:lnSpc>
              <a:spcBef>
                <a:spcPts val="1239"/>
              </a:spcBef>
              <a:tabLst>
                <a:tab pos="0" algn="l"/>
              </a:tabLst>
            </a:pPr>
            <a:r>
              <a:rPr lang="it-IT" sz="5100" b="1" strike="noStrike" spc="-1">
                <a:solidFill>
                  <a:srgbClr val="44342A"/>
                </a:solidFill>
                <a:latin typeface="Times New Roman"/>
                <a:ea typeface="DejaVu Sans"/>
              </a:rPr>
              <a:t> </a:t>
            </a:r>
            <a:r>
              <a:rPr lang="it-IT" sz="6200" b="1" strike="noStrike" spc="-1">
                <a:solidFill>
                  <a:srgbClr val="7C4B3A"/>
                </a:solidFill>
                <a:latin typeface="Times New Roman"/>
                <a:ea typeface="DejaVu Sans"/>
              </a:rPr>
              <a:t>L’INQUINAMENTO DELLE ACQUE SUPERFICIALI</a:t>
            </a:r>
            <a:endParaRPr lang="it-IT" sz="62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CustomShape 1"/>
          <p:cNvSpPr/>
          <p:nvPr/>
        </p:nvSpPr>
        <p:spPr>
          <a:xfrm>
            <a:off x="5214960" y="285840"/>
            <a:ext cx="3416760" cy="2647080"/>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0" strike="noStrike" spc="-1">
                <a:solidFill>
                  <a:srgbClr val="000000"/>
                </a:solidFill>
                <a:latin typeface="Franklin Gothic Book"/>
                <a:ea typeface="DejaVu Sans"/>
              </a:rPr>
              <a:t>Nelle regioni dove si registra un’</a:t>
            </a:r>
            <a:r>
              <a:rPr lang="it-IT" sz="1400" b="1" strike="noStrike" spc="-1">
                <a:solidFill>
                  <a:srgbClr val="000000"/>
                </a:solidFill>
                <a:latin typeface="Franklin Gothic Book"/>
                <a:ea typeface="DejaVu Sans"/>
              </a:rPr>
              <a:t>alta</a:t>
            </a:r>
            <a:r>
              <a:rPr lang="it-IT" sz="1400" b="0" strike="noStrike" spc="-1">
                <a:solidFill>
                  <a:srgbClr val="000000"/>
                </a:solidFill>
                <a:latin typeface="Franklin Gothic Book"/>
                <a:ea typeface="DejaVu Sans"/>
              </a:rPr>
              <a:t> </a:t>
            </a:r>
            <a:r>
              <a:rPr lang="it-IT" sz="1400" b="1" strike="noStrike" spc="-1">
                <a:solidFill>
                  <a:srgbClr val="000000"/>
                </a:solidFill>
                <a:latin typeface="Franklin Gothic Book"/>
                <a:ea typeface="DejaVu Sans"/>
              </a:rPr>
              <a:t>concentrazione di persone</a:t>
            </a:r>
            <a:r>
              <a:rPr lang="it-IT" sz="1400" b="0" strike="noStrike" spc="-1">
                <a:solidFill>
                  <a:srgbClr val="000000"/>
                </a:solidFill>
                <a:latin typeface="Franklin Gothic Book"/>
                <a:ea typeface="DejaVu Sans"/>
              </a:rPr>
              <a:t>, un’</a:t>
            </a:r>
            <a:r>
              <a:rPr lang="it-IT" sz="1400" b="1" strike="noStrike" spc="-1">
                <a:solidFill>
                  <a:srgbClr val="000000"/>
                </a:solidFill>
                <a:latin typeface="Franklin Gothic Book"/>
                <a:ea typeface="DejaVu Sans"/>
              </a:rPr>
              <a:t>intensa attività agricola</a:t>
            </a:r>
            <a:r>
              <a:rPr lang="it-IT" sz="1400" b="0" strike="noStrike" spc="-1">
                <a:solidFill>
                  <a:srgbClr val="000000"/>
                </a:solidFill>
                <a:latin typeface="Franklin Gothic Book"/>
                <a:ea typeface="DejaVu Sans"/>
              </a:rPr>
              <a:t> e la presenza di </a:t>
            </a:r>
            <a:r>
              <a:rPr lang="it-IT" sz="1400" b="1" strike="noStrike" spc="-1">
                <a:solidFill>
                  <a:srgbClr val="000000"/>
                </a:solidFill>
                <a:latin typeface="Franklin Gothic Book"/>
                <a:ea typeface="DejaVu Sans"/>
              </a:rPr>
              <a:t>grandi complessi industriali</a:t>
            </a:r>
            <a:r>
              <a:rPr lang="it-IT" sz="1400" b="0" strike="noStrike" spc="-1">
                <a:solidFill>
                  <a:srgbClr val="000000"/>
                </a:solidFill>
                <a:latin typeface="Franklin Gothic Book"/>
                <a:ea typeface="DejaVu Sans"/>
              </a:rPr>
              <a:t>, si verifica un elevato consumo di acque prelevate da fiumi, laghi e falde acquifere sotterranee. Tutte queste acque vengono poi restituite ai fiumi e ai laghi sporche e inquinate, cioè alterate dalla presenza di sostanze dannose o addirittura letali per la vita vegetale, animale e umana.</a:t>
            </a:r>
            <a:endParaRPr lang="it-IT" sz="1400" b="0" strike="noStrike" spc="-1">
              <a:latin typeface="Arial"/>
            </a:endParaRPr>
          </a:p>
        </p:txBody>
      </p:sp>
      <p:pic>
        <p:nvPicPr>
          <p:cNvPr id="366" name="Picture 2" descr="C:\Users\utente\Documents\SITO\DA INSERIRE\GEOGRAFIA\CLASSE 1°\1-L'EUROPA FISICA\5- I FIUMI\INQUINAMENTO\acque-superficiali-sotterranee-Italia-2016-scaled-e1588868896273 - Copia.jpg"/>
          <p:cNvPicPr/>
          <p:nvPr/>
        </p:nvPicPr>
        <p:blipFill>
          <a:blip r:embed="rId2" cstate="print"/>
          <a:srcRect t="7494"/>
          <a:stretch/>
        </p:blipFill>
        <p:spPr>
          <a:xfrm>
            <a:off x="142920" y="142920"/>
            <a:ext cx="4684320" cy="6518160"/>
          </a:xfrm>
          <a:prstGeom prst="rect">
            <a:avLst/>
          </a:prstGeom>
          <a:ln w="0">
            <a:solidFill>
              <a:srgbClr val="C00000"/>
            </a:solidFill>
          </a:ln>
        </p:spPr>
      </p:pic>
      <p:pic>
        <p:nvPicPr>
          <p:cNvPr id="367" name="Picture 2" descr="C:\Users\utente\Documents\SITO\DA INSERIRE\GEOGRAFIA\CLASSE 1°\1-L'EUROPA FISICA\5- I FIUMI\INQUINAMENTO\acque-superficiali-sotterranee-Italia-2016-scaled-e1588868896273 - Copia.jpg"/>
          <p:cNvPicPr/>
          <p:nvPr/>
        </p:nvPicPr>
        <p:blipFill>
          <a:blip r:embed="rId3" cstate="print"/>
          <a:srcRect l="11374" r="12790" b="91447"/>
          <a:stretch/>
        </p:blipFill>
        <p:spPr>
          <a:xfrm>
            <a:off x="2286000" y="142920"/>
            <a:ext cx="2492280" cy="411840"/>
          </a:xfrm>
          <a:prstGeom prst="rect">
            <a:avLst/>
          </a:prstGeom>
          <a:ln w="0">
            <a:noFill/>
          </a:ln>
        </p:spPr>
      </p:pic>
      <p:sp>
        <p:nvSpPr>
          <p:cNvPr id="368" name="CustomShape 2"/>
          <p:cNvSpPr/>
          <p:nvPr/>
        </p:nvSpPr>
        <p:spPr>
          <a:xfrm>
            <a:off x="5040000" y="3240000"/>
            <a:ext cx="3966120" cy="868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0000"/>
              </a:lnSpc>
            </a:pPr>
            <a:endParaRPr lang="it-IT" sz="1400" b="1" strike="noStrike" spc="-1" dirty="0" smtClean="0">
              <a:solidFill>
                <a:srgbClr val="000000"/>
              </a:solidFill>
              <a:latin typeface="Times New Roman"/>
              <a:ea typeface="DejaVu Sans"/>
            </a:endParaRPr>
          </a:p>
          <a:p>
            <a:pPr algn="just">
              <a:lnSpc>
                <a:spcPct val="100000"/>
              </a:lnSpc>
            </a:pPr>
            <a:endParaRPr lang="it-IT" sz="1400" b="1" spc="-1" dirty="0" smtClean="0">
              <a:solidFill>
                <a:srgbClr val="000000"/>
              </a:solidFill>
              <a:latin typeface="Times New Roman"/>
              <a:ea typeface="DejaVu Sans"/>
            </a:endParaRPr>
          </a:p>
          <a:p>
            <a:pPr algn="just">
              <a:lnSpc>
                <a:spcPct val="100000"/>
              </a:lnSpc>
            </a:pPr>
            <a:endParaRPr lang="it-IT" sz="1400" b="1" strike="noStrike" spc="-1" dirty="0" smtClean="0">
              <a:solidFill>
                <a:srgbClr val="000000"/>
              </a:solidFill>
              <a:latin typeface="Times New Roman"/>
              <a:ea typeface="DejaVu Sans"/>
            </a:endParaRPr>
          </a:p>
          <a:p>
            <a:pPr algn="just">
              <a:lnSpc>
                <a:spcPct val="100000"/>
              </a:lnSpc>
            </a:pPr>
            <a:endParaRPr lang="it-IT" sz="1400" b="1" spc="-1" dirty="0" smtClean="0">
              <a:solidFill>
                <a:srgbClr val="000000"/>
              </a:solidFill>
              <a:latin typeface="Times New Roman"/>
              <a:ea typeface="DejaVu Sans"/>
            </a:endParaRPr>
          </a:p>
          <a:p>
            <a:pPr algn="just">
              <a:lnSpc>
                <a:spcPct val="100000"/>
              </a:lnSpc>
            </a:pPr>
            <a:endParaRPr lang="it-IT" sz="1400" b="1" strike="noStrike" spc="-1" dirty="0" smtClean="0">
              <a:solidFill>
                <a:srgbClr val="000000"/>
              </a:solidFill>
              <a:latin typeface="Times New Roman"/>
              <a:ea typeface="DejaVu Sans"/>
            </a:endParaRPr>
          </a:p>
          <a:p>
            <a:pPr algn="just">
              <a:lnSpc>
                <a:spcPct val="100000"/>
              </a:lnSpc>
            </a:pPr>
            <a:endParaRPr lang="it-IT" sz="1400" b="1" spc="-1" dirty="0" smtClean="0">
              <a:solidFill>
                <a:srgbClr val="000000"/>
              </a:solidFill>
              <a:latin typeface="Times New Roman"/>
              <a:ea typeface="DejaVu Sans"/>
            </a:endParaRPr>
          </a:p>
          <a:p>
            <a:pPr algn="just">
              <a:lnSpc>
                <a:spcPct val="100000"/>
              </a:lnSpc>
            </a:pPr>
            <a:r>
              <a:rPr lang="it-IT" sz="1400" b="1" strike="noStrike" spc="-1" dirty="0" smtClean="0">
                <a:solidFill>
                  <a:srgbClr val="000000"/>
                </a:solidFill>
                <a:latin typeface="Times New Roman"/>
                <a:ea typeface="DejaVu Sans"/>
              </a:rPr>
              <a:t>1- </a:t>
            </a:r>
            <a:r>
              <a:rPr lang="it-IT" sz="1400" b="0" strike="noStrike" spc="-1" dirty="0">
                <a:solidFill>
                  <a:srgbClr val="000000"/>
                </a:solidFill>
                <a:latin typeface="Times New Roman"/>
                <a:ea typeface="DejaVu Sans"/>
              </a:rPr>
              <a:t>Qual è la parte dell’Italia in cui le acque superficiali sono più inquinate? Perché secondo te? </a:t>
            </a:r>
            <a:endParaRPr lang="it-IT" sz="1400" b="0" strike="noStrike" spc="-1" dirty="0">
              <a:latin typeface="Arial"/>
            </a:endParaRPr>
          </a:p>
        </p:txBody>
      </p:sp>
      <p:sp>
        <p:nvSpPr>
          <p:cNvPr id="369" name="CustomShape 3"/>
          <p:cNvSpPr/>
          <p:nvPr/>
        </p:nvSpPr>
        <p:spPr>
          <a:xfrm>
            <a:off x="5072066" y="5214950"/>
            <a:ext cx="3952080" cy="1071000"/>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a:latin typeface="Arial"/>
            </a:endParaRPr>
          </a:p>
          <a:p>
            <a:pPr algn="just">
              <a:lnSpc>
                <a:spcPct val="100000"/>
              </a:lnSpc>
            </a:pPr>
            <a:r>
              <a:rPr lang="it-IT" sz="1400" b="0" strike="noStrike" spc="-1">
                <a:solidFill>
                  <a:srgbClr val="00B0F0"/>
                </a:solidFill>
                <a:latin typeface="Times New Roman"/>
                <a:ea typeface="DejaVu Sans"/>
              </a:rPr>
              <a:t>È la Pianura Padana perché vi è un’alta concentrazione di persone, un’intensa attività agricola e grandi complessi industriali</a:t>
            </a:r>
            <a:endParaRPr lang="it-IT" sz="1400" b="0" strike="noStrike" spc="-1">
              <a:latin typeface="Arial"/>
            </a:endParaRPr>
          </a:p>
          <a:p>
            <a:pPr algn="just">
              <a:lnSpc>
                <a:spcPct val="100000"/>
              </a:lnSpc>
            </a:pPr>
            <a:r>
              <a:rPr lang="it-IT" sz="1400" b="0" strike="noStrike" spc="-1">
                <a:solidFill>
                  <a:srgbClr val="00B0F0"/>
                </a:solidFill>
                <a:latin typeface="Times New Roman"/>
                <a:ea typeface="DejaVu Sans"/>
              </a:rPr>
              <a:t> </a:t>
            </a:r>
            <a:endParaRPr lang="it-IT" sz="1400" b="0" strike="noStrike" spc="-1">
              <a:latin typeface="Arial"/>
            </a:endParaRPr>
          </a:p>
        </p:txBody>
      </p:sp>
      <p:sp>
        <p:nvSpPr>
          <p:cNvPr id="7" name="CustomShape 2"/>
          <p:cNvSpPr/>
          <p:nvPr/>
        </p:nvSpPr>
        <p:spPr>
          <a:xfrm>
            <a:off x="5143504" y="3286124"/>
            <a:ext cx="3786214" cy="857256"/>
          </a:xfrm>
          <a:prstGeom prst="roundRect">
            <a:avLst>
              <a:gd name="adj" fmla="val 16667"/>
            </a:avLst>
          </a:prstGeom>
          <a:solidFill>
            <a:srgbClr val="FFE994"/>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r>
              <a:rPr lang="it-IT" sz="1400" spc="-1" dirty="0" smtClean="0">
                <a:solidFill>
                  <a:srgbClr val="000000"/>
                </a:solidFill>
                <a:latin typeface="Times New Roman"/>
              </a:rPr>
              <a:t>Rispondi alla domanda dopo aver evidenziato nel testo le informazioni principali e osservato la cartina.</a:t>
            </a:r>
            <a:endParaRPr lang="it-IT" sz="1400" spc="-1" dirty="0" smtClean="0"/>
          </a:p>
          <a:p>
            <a:pPr algn="just">
              <a:lnSpc>
                <a:spcPct val="100000"/>
              </a:lnSpc>
              <a:tabLst>
                <a:tab pos="0" algn="l"/>
              </a:tabLst>
            </a:pPr>
            <a:endParaRPr lang="it-IT" sz="1500" b="0" strike="noStrike" spc="-1" dirty="0">
              <a:latin typeface="Arial"/>
            </a:endParaRPr>
          </a:p>
          <a:p>
            <a:pPr algn="just">
              <a:lnSpc>
                <a:spcPct val="100000"/>
              </a:lnSpc>
              <a:tabLst>
                <a:tab pos="0" algn="l"/>
              </a:tabLst>
            </a:pPr>
            <a:endParaRPr lang="it-IT" sz="1500" b="0" strike="noStrike" spc="-1" dirty="0">
              <a:latin typeface="Arial"/>
            </a:endParaRPr>
          </a:p>
          <a:p>
            <a:pPr algn="just">
              <a:lnSpc>
                <a:spcPct val="100000"/>
              </a:lnSpc>
              <a:tabLst>
                <a:tab pos="0" algn="l"/>
              </a:tabLst>
            </a:pPr>
            <a:endParaRPr lang="it-IT" sz="15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 name="Picture 2" descr="https://cp.shb-cdn.com/cdn/books/CP2022_8361367/html/pages/98/statics?resource=assets/images/098_a.jpg"/>
          <p:cNvPicPr/>
          <p:nvPr/>
        </p:nvPicPr>
        <p:blipFill>
          <a:blip r:embed="rId2"/>
          <a:stretch/>
        </p:blipFill>
        <p:spPr>
          <a:xfrm>
            <a:off x="214200" y="285840"/>
            <a:ext cx="5647680" cy="5243760"/>
          </a:xfrm>
          <a:prstGeom prst="rect">
            <a:avLst/>
          </a:prstGeom>
          <a:ln w="0">
            <a:solidFill>
              <a:srgbClr val="C00000"/>
            </a:solidFill>
          </a:ln>
        </p:spPr>
      </p:pic>
      <p:sp>
        <p:nvSpPr>
          <p:cNvPr id="371" name="CustomShape 1"/>
          <p:cNvSpPr/>
          <p:nvPr/>
        </p:nvSpPr>
        <p:spPr>
          <a:xfrm>
            <a:off x="6072120" y="357120"/>
            <a:ext cx="2916000" cy="1002240"/>
          </a:xfrm>
          <a:prstGeom prst="rect">
            <a:avLst/>
          </a:prstGeom>
          <a:gradFill rotWithShape="0">
            <a:gsLst>
              <a:gs pos="0">
                <a:srgbClr val="BDF297"/>
              </a:gs>
              <a:gs pos="100000">
                <a:srgbClr val="D5F5C0"/>
              </a:gs>
            </a:gsLst>
            <a:lin ang="2700000"/>
          </a:gra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200" b="0" i="1" strike="noStrike" spc="-1">
                <a:solidFill>
                  <a:srgbClr val="000000"/>
                </a:solidFill>
                <a:latin typeface="Franklin Gothic Book"/>
                <a:ea typeface="DejaVu Sans"/>
              </a:rPr>
              <a:t>(a) Inquinamento dovuto a vari tipi di scarichi che sono riversati direttamente o indirettamente; (b) sostanze inquinanti derivate da usi domestici; (c) sostanze inquinanti di origine industriale.</a:t>
            </a:r>
            <a:endParaRPr lang="it-IT" sz="12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CustomShape 1"/>
          <p:cNvSpPr/>
          <p:nvPr/>
        </p:nvSpPr>
        <p:spPr>
          <a:xfrm>
            <a:off x="217800" y="139320"/>
            <a:ext cx="8773920" cy="1855800"/>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800" b="1" strike="noStrike" spc="-1">
                <a:solidFill>
                  <a:srgbClr val="000000"/>
                </a:solidFill>
                <a:latin typeface="Franklin Gothic Book"/>
                <a:ea typeface="DejaVu Sans"/>
              </a:rPr>
              <a:t>Agricoltura e allevamento</a:t>
            </a:r>
            <a:endParaRPr lang="it-IT" sz="1800" b="0" strike="noStrike" spc="-1">
              <a:latin typeface="Arial"/>
            </a:endParaRPr>
          </a:p>
          <a:p>
            <a:pPr algn="just">
              <a:lnSpc>
                <a:spcPct val="100000"/>
              </a:lnSpc>
            </a:pPr>
            <a:r>
              <a:rPr lang="it-IT" sz="1400" b="0" strike="noStrike" spc="-1">
                <a:solidFill>
                  <a:srgbClr val="000000"/>
                </a:solidFill>
                <a:latin typeface="Franklin Gothic Book"/>
                <a:ea typeface="DejaVu Sans"/>
              </a:rPr>
              <a:t>L'inquinamento di origine agricola e zootecnica è causato dall'immissione nei corsi d'acqua e nel terreno degli scoli dei campi contenenti </a:t>
            </a:r>
            <a:r>
              <a:rPr lang="it-IT" sz="1400" b="1" strike="noStrike" spc="-1">
                <a:solidFill>
                  <a:srgbClr val="000000"/>
                </a:solidFill>
                <a:latin typeface="Franklin Gothic Book"/>
                <a:ea typeface="DejaVu Sans"/>
              </a:rPr>
              <a:t>fertilizzanti chimici </a:t>
            </a:r>
            <a:r>
              <a:rPr lang="it-IT" sz="1400" b="0" strike="noStrike" spc="-1">
                <a:solidFill>
                  <a:srgbClr val="000000"/>
                </a:solidFill>
                <a:latin typeface="Franklin Gothic Book"/>
                <a:ea typeface="DejaVu Sans"/>
              </a:rPr>
              <a:t>(ricchi di fosfati e nitrati), </a:t>
            </a:r>
            <a:r>
              <a:rPr lang="it-IT" sz="1400" b="1" strike="noStrike" spc="-1">
                <a:solidFill>
                  <a:srgbClr val="000000"/>
                </a:solidFill>
                <a:latin typeface="Franklin Gothic Book"/>
                <a:ea typeface="DejaVu Sans"/>
              </a:rPr>
              <a:t>pesticid</a:t>
            </a:r>
            <a:r>
              <a:rPr lang="it-IT" sz="1400" b="0" strike="noStrike" spc="-1">
                <a:solidFill>
                  <a:srgbClr val="000000"/>
                </a:solidFill>
                <a:latin typeface="Franklin Gothic Book"/>
                <a:ea typeface="DejaVu Sans"/>
              </a:rPr>
              <a:t>i (insetticidi e diserbanti) e </a:t>
            </a:r>
            <a:r>
              <a:rPr lang="it-IT" sz="1400" b="1" strike="noStrike" spc="-1">
                <a:solidFill>
                  <a:srgbClr val="000000"/>
                </a:solidFill>
                <a:latin typeface="Franklin Gothic Book"/>
                <a:ea typeface="DejaVu Sans"/>
              </a:rPr>
              <a:t>liquami</a:t>
            </a:r>
            <a:r>
              <a:rPr lang="it-IT" sz="1400" b="0" strike="noStrike" spc="-1">
                <a:solidFill>
                  <a:srgbClr val="000000"/>
                </a:solidFill>
                <a:latin typeface="Franklin Gothic Book"/>
                <a:ea typeface="DejaVu Sans"/>
              </a:rPr>
              <a:t> provenienti dalle stalle (le feci del bestiame contengono una considerevole quantità di sostanze nutritive [azoto, fosforo, potassio], residui di medicinali, metalli pesanti e agenti patogeni). Lo scarico dei fertilizzanti chimici in fiumi, laghi e mari va ad aumentare il fenomeno dell'</a:t>
            </a:r>
            <a:r>
              <a:rPr lang="it-IT" sz="1400" b="1" strike="noStrike" spc="-1">
                <a:solidFill>
                  <a:srgbClr val="000000"/>
                </a:solidFill>
                <a:latin typeface="Franklin Gothic Book"/>
                <a:ea typeface="DejaVu Sans"/>
              </a:rPr>
              <a:t>eutrofizzazione</a:t>
            </a:r>
            <a:r>
              <a:rPr lang="it-IT" sz="1400" b="0" strike="noStrike" spc="-1">
                <a:solidFill>
                  <a:srgbClr val="000000"/>
                </a:solidFill>
                <a:latin typeface="Franklin Gothic Book"/>
                <a:ea typeface="DejaVu Sans"/>
              </a:rPr>
              <a:t>. Più grave è l'immissione dei pesticidi che, essendo poco biodegradabili, si depositano e  si concentrano nei corsi d'acqua </a:t>
            </a:r>
            <a:r>
              <a:rPr lang="it-IT" sz="1400" b="1" strike="noStrike" spc="-1">
                <a:solidFill>
                  <a:srgbClr val="000000"/>
                </a:solidFill>
                <a:latin typeface="Franklin Gothic Book"/>
                <a:ea typeface="DejaVu Sans"/>
              </a:rPr>
              <a:t>distruggendo ogni forma di vita</a:t>
            </a:r>
            <a:r>
              <a:rPr lang="it-IT" sz="1400" b="0" strike="noStrike" spc="-1">
                <a:solidFill>
                  <a:srgbClr val="000000"/>
                </a:solidFill>
                <a:latin typeface="Franklin Gothic Book"/>
                <a:ea typeface="DejaVu Sans"/>
              </a:rPr>
              <a:t>.</a:t>
            </a:r>
            <a:endParaRPr lang="it-IT" sz="1400" b="0" strike="noStrike" spc="-1">
              <a:latin typeface="Arial"/>
            </a:endParaRPr>
          </a:p>
        </p:txBody>
      </p:sp>
      <p:sp>
        <p:nvSpPr>
          <p:cNvPr id="373" name="CustomShape 2"/>
          <p:cNvSpPr/>
          <p:nvPr/>
        </p:nvSpPr>
        <p:spPr>
          <a:xfrm>
            <a:off x="188640" y="2118600"/>
            <a:ext cx="8773920" cy="2921400"/>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800" b="1" strike="noStrike" spc="-1">
                <a:solidFill>
                  <a:srgbClr val="000000"/>
                </a:solidFill>
                <a:latin typeface="Franklin Gothic Book"/>
                <a:ea typeface="DejaVu Sans"/>
              </a:rPr>
              <a:t>Industria</a:t>
            </a:r>
            <a:endParaRPr lang="it-IT" sz="1800" b="0" strike="noStrike" spc="-1">
              <a:latin typeface="Arial"/>
            </a:endParaRPr>
          </a:p>
          <a:p>
            <a:pPr algn="just">
              <a:lnSpc>
                <a:spcPct val="100000"/>
              </a:lnSpc>
            </a:pPr>
            <a:r>
              <a:rPr lang="it-IT" sz="1400" b="0" strike="noStrike" spc="-1">
                <a:solidFill>
                  <a:srgbClr val="000000"/>
                </a:solidFill>
                <a:latin typeface="Franklin Gothic Book"/>
                <a:ea typeface="DejaVu Sans"/>
              </a:rPr>
              <a:t>Le industrie si liberano dei rifiuti tossici derivanti dalle diverse lavorazioni attraverso discariche speciali. Tuttavia alcuni tipi di rifiuti tossici finiscono nei fiumi, con i liquami di fogna. Tra i rifiuti tossici dell’industria chimica troviamo: i </a:t>
            </a:r>
            <a:r>
              <a:rPr lang="it-IT" sz="1400" b="1" strike="noStrike" spc="-1">
                <a:solidFill>
                  <a:srgbClr val="000000"/>
                </a:solidFill>
                <a:latin typeface="Franklin Gothic Book"/>
                <a:ea typeface="DejaVu Sans"/>
              </a:rPr>
              <a:t>metalli pesant</a:t>
            </a:r>
            <a:r>
              <a:rPr lang="it-IT" sz="1400" b="0" strike="noStrike" spc="-1">
                <a:solidFill>
                  <a:srgbClr val="000000"/>
                </a:solidFill>
                <a:latin typeface="Franklin Gothic Book"/>
                <a:ea typeface="DejaVu Sans"/>
              </a:rPr>
              <a:t>i (</a:t>
            </a:r>
            <a:r>
              <a:rPr lang="it-IT" sz="1400" b="0" i="1" strike="noStrike" spc="-1">
                <a:solidFill>
                  <a:srgbClr val="000000"/>
                </a:solidFill>
                <a:latin typeface="Franklin Gothic Book"/>
                <a:ea typeface="DejaVu Sans"/>
              </a:rPr>
              <a:t>mercurio</a:t>
            </a:r>
            <a:r>
              <a:rPr lang="it-IT" sz="1400" b="0" strike="noStrike" spc="-1">
                <a:solidFill>
                  <a:srgbClr val="000000"/>
                </a:solidFill>
                <a:latin typeface="Franklin Gothic Book"/>
                <a:ea typeface="DejaVu Sans"/>
              </a:rPr>
              <a:t>, usato spesso come fungicida; </a:t>
            </a:r>
            <a:r>
              <a:rPr lang="it-IT" sz="1400" b="0" i="1" strike="noStrike" spc="-1">
                <a:solidFill>
                  <a:srgbClr val="000000"/>
                </a:solidFill>
                <a:latin typeface="Franklin Gothic Book"/>
                <a:ea typeface="DejaVu Sans"/>
              </a:rPr>
              <a:t>piombo</a:t>
            </a:r>
            <a:r>
              <a:rPr lang="it-IT" sz="1400" b="0" strike="noStrike" spc="-1">
                <a:solidFill>
                  <a:srgbClr val="000000"/>
                </a:solidFill>
                <a:latin typeface="Franklin Gothic Book"/>
                <a:ea typeface="DejaVu Sans"/>
              </a:rPr>
              <a:t>, usato nelle batterie, nei proiettili, nelle vernici e nelle benzine; </a:t>
            </a:r>
            <a:r>
              <a:rPr lang="it-IT" sz="1400" b="0" i="1" strike="noStrike" spc="-1">
                <a:solidFill>
                  <a:srgbClr val="000000"/>
                </a:solidFill>
                <a:latin typeface="Franklin Gothic Book"/>
                <a:ea typeface="DejaVu Sans"/>
              </a:rPr>
              <a:t>cadmio</a:t>
            </a:r>
            <a:r>
              <a:rPr lang="it-IT" sz="1400" b="0" strike="noStrike" spc="-1">
                <a:solidFill>
                  <a:srgbClr val="000000"/>
                </a:solidFill>
                <a:latin typeface="Franklin Gothic Book"/>
                <a:ea typeface="DejaVu Sans"/>
              </a:rPr>
              <a:t>, usato nei rivestimenti di metallo, a volte come colorante e in alcuni tipi di batterie); gli </a:t>
            </a:r>
            <a:r>
              <a:rPr lang="it-IT" sz="1400" b="1" strike="noStrike" spc="-1">
                <a:solidFill>
                  <a:srgbClr val="000000"/>
                </a:solidFill>
                <a:latin typeface="Franklin Gothic Book"/>
                <a:ea typeface="DejaVu Sans"/>
              </a:rPr>
              <a:t>ossidi metallici</a:t>
            </a:r>
            <a:r>
              <a:rPr lang="it-IT" sz="1400" b="0" strike="noStrike" spc="-1">
                <a:solidFill>
                  <a:srgbClr val="000000"/>
                </a:solidFill>
                <a:latin typeface="Franklin Gothic Book"/>
                <a:ea typeface="DejaVu Sans"/>
              </a:rPr>
              <a:t> e i </a:t>
            </a:r>
            <a:r>
              <a:rPr lang="it-IT" sz="1400" b="1" strike="noStrike" spc="-1">
                <a:solidFill>
                  <a:srgbClr val="000000"/>
                </a:solidFill>
                <a:latin typeface="Franklin Gothic Book"/>
                <a:ea typeface="DejaVu Sans"/>
              </a:rPr>
              <a:t>sottoprodotti dell’industria farmaceutica</a:t>
            </a:r>
            <a:r>
              <a:rPr lang="it-IT" sz="1400" b="0" strike="noStrike" spc="-1">
                <a:solidFill>
                  <a:srgbClr val="000000"/>
                </a:solidFill>
                <a:latin typeface="Franklin Gothic Book"/>
                <a:ea typeface="DejaVu Sans"/>
              </a:rPr>
              <a:t>; gli </a:t>
            </a:r>
            <a:r>
              <a:rPr lang="it-IT" sz="1400" b="1" strike="noStrike" spc="-1">
                <a:solidFill>
                  <a:srgbClr val="000000"/>
                </a:solidFill>
                <a:latin typeface="Franklin Gothic Book"/>
                <a:ea typeface="DejaVu Sans"/>
              </a:rPr>
              <a:t>idrocarburi tossic</a:t>
            </a:r>
            <a:r>
              <a:rPr lang="it-IT" sz="1400" b="0" strike="noStrike" spc="-1">
                <a:solidFill>
                  <a:srgbClr val="000000"/>
                </a:solidFill>
                <a:latin typeface="Franklin Gothic Book"/>
                <a:ea typeface="DejaVu Sans"/>
              </a:rPr>
              <a:t>i (usati per produrre insetticidi tipo il DDT o nelle lavorazioni di plastiche e vernici); il </a:t>
            </a:r>
            <a:r>
              <a:rPr lang="it-IT" sz="1400" b="1" strike="noStrike" spc="-1">
                <a:solidFill>
                  <a:srgbClr val="000000"/>
                </a:solidFill>
                <a:latin typeface="Franklin Gothic Book"/>
                <a:ea typeface="DejaVu Sans"/>
              </a:rPr>
              <a:t>cromo</a:t>
            </a:r>
            <a:r>
              <a:rPr lang="it-IT" sz="1400" b="0" strike="noStrike" spc="-1">
                <a:solidFill>
                  <a:srgbClr val="000000"/>
                </a:solidFill>
                <a:latin typeface="Franklin Gothic Book"/>
                <a:ea typeface="DejaVu Sans"/>
              </a:rPr>
              <a:t> (usato per la "cromatura" dei metalli, nella lavorazione di pelli e nelle acque di raffreddamento delle industrie. Tutte queste sostanze si stanno accumulando nel ciclo dell’acqua. Gli scarichi industriali contengono una grande quantità di inquinanti e la loro composizione varia a secondo del tipo di processo produttivo. Il loro impatto sull'ambiente è complesso: spesso le sostanze tossiche contenute in questi scarichi rinforzano reciprocamente i propri effetti dannosi e quindi il danno complessivo risulta maggiore della somma dei singoli effetti.</a:t>
            </a:r>
            <a:endParaRPr lang="it-IT" sz="1400" b="0" strike="noStrike" spc="-1">
              <a:latin typeface="Arial"/>
            </a:endParaRPr>
          </a:p>
        </p:txBody>
      </p:sp>
      <p:sp>
        <p:nvSpPr>
          <p:cNvPr id="374" name="CustomShape 3"/>
          <p:cNvSpPr/>
          <p:nvPr/>
        </p:nvSpPr>
        <p:spPr>
          <a:xfrm>
            <a:off x="167400" y="5100840"/>
            <a:ext cx="8782920" cy="1642680"/>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800" b="1" strike="noStrike" spc="-1">
                <a:solidFill>
                  <a:srgbClr val="000000"/>
                </a:solidFill>
                <a:latin typeface="Franklin Gothic Book"/>
                <a:ea typeface="DejaVu Sans"/>
              </a:rPr>
              <a:t>Fogne</a:t>
            </a:r>
            <a:endParaRPr lang="it-IT" sz="1800" b="0" strike="noStrike" spc="-1">
              <a:latin typeface="Arial"/>
            </a:endParaRPr>
          </a:p>
          <a:p>
            <a:pPr algn="just">
              <a:lnSpc>
                <a:spcPct val="100000"/>
              </a:lnSpc>
            </a:pPr>
            <a:r>
              <a:rPr lang="it-IT" sz="1400" b="0" strike="noStrike" spc="-1">
                <a:solidFill>
                  <a:srgbClr val="000000"/>
                </a:solidFill>
                <a:latin typeface="Franklin Gothic Book"/>
                <a:ea typeface="DejaVu Sans"/>
              </a:rPr>
              <a:t>I liquami che si trovano nelle fogne delle città contengono grandi quantità di escrementi umani, perciò dovrebbero passare attraverso impianti di depurazione prima di essere scaricati nei fiumi ma, purtroppo, in Italia meno della metà degli scarichi vengono depurati. </a:t>
            </a:r>
            <a:r>
              <a:rPr lang="it-IT" sz="1400" b="1" strike="noStrike" spc="-1">
                <a:solidFill>
                  <a:srgbClr val="000000"/>
                </a:solidFill>
                <a:latin typeface="Franklin Gothic Book"/>
                <a:ea typeface="DejaVu Sans"/>
              </a:rPr>
              <a:t>I liquami fognari possono contenere microrganismi che provocano alcune malattie</a:t>
            </a:r>
            <a:r>
              <a:rPr lang="it-IT" sz="1400" b="0" strike="noStrike" spc="-1">
                <a:solidFill>
                  <a:srgbClr val="000000"/>
                </a:solidFill>
                <a:latin typeface="Franklin Gothic Book"/>
                <a:ea typeface="DejaVu Sans"/>
              </a:rPr>
              <a:t> (colera, salmonellosi, ecc.). Una persona rischia di ammalarsi se ingerisce questi organismi (può capitare facendo il bagno nel fiume o mangiando molluschi contaminati).</a:t>
            </a:r>
            <a:endParaRPr lang="it-IT" sz="14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5" name="Table 1"/>
          <p:cNvGraphicFramePr/>
          <p:nvPr/>
        </p:nvGraphicFramePr>
        <p:xfrm>
          <a:off x="387720" y="1312560"/>
          <a:ext cx="8375400" cy="5147400"/>
        </p:xfrm>
        <a:graphic>
          <a:graphicData uri="http://schemas.openxmlformats.org/drawingml/2006/table">
            <a:tbl>
              <a:tblPr/>
              <a:tblGrid>
                <a:gridCol w="2558880"/>
                <a:gridCol w="2558880"/>
                <a:gridCol w="3257640"/>
              </a:tblGrid>
              <a:tr h="861840">
                <a:tc>
                  <a:txBody>
                    <a:bodyPr/>
                    <a:lstStyle/>
                    <a:p>
                      <a:endParaRPr lang="it-IT"/>
                    </a:p>
                  </a:txBody>
                  <a:tcPr marL="90000" marR="90000">
                    <a:lnL w="720">
                      <a:solidFill>
                        <a:srgbClr val="8D281E"/>
                      </a:solidFill>
                    </a:lnL>
                    <a:lnR w="720">
                      <a:solidFill>
                        <a:srgbClr val="8D281E"/>
                      </a:solidFill>
                    </a:lnR>
                    <a:lnT w="720">
                      <a:solidFill>
                        <a:srgbClr val="8D281E"/>
                      </a:solidFill>
                    </a:lnT>
                    <a:lnB w="720">
                      <a:solidFill>
                        <a:srgbClr val="8D281E"/>
                      </a:solidFill>
                    </a:lnB>
                    <a:solidFill>
                      <a:srgbClr val="B3CAC7"/>
                    </a:solidFill>
                  </a:tcPr>
                </a:tc>
                <a:tc>
                  <a:txBody>
                    <a:bodyPr/>
                    <a:lstStyle/>
                    <a:p>
                      <a:pPr algn="ctr">
                        <a:lnSpc>
                          <a:spcPct val="100000"/>
                        </a:lnSpc>
                      </a:pPr>
                      <a:r>
                        <a:rPr lang="it-IT" sz="1800" b="0" strike="noStrike" spc="-1">
                          <a:latin typeface="Arial"/>
                        </a:rPr>
                        <a:t>SOSTANZE INQUINANTI SCARICATE NEI CORSI D’ACQUA </a:t>
                      </a:r>
                    </a:p>
                  </a:txBody>
                  <a:tcPr marL="90000" marR="90000">
                    <a:lnL w="720">
                      <a:solidFill>
                        <a:srgbClr val="8D281E"/>
                      </a:solidFill>
                    </a:lnL>
                    <a:lnR w="720">
                      <a:solidFill>
                        <a:srgbClr val="8D281E"/>
                      </a:solidFill>
                    </a:lnR>
                    <a:lnT w="720">
                      <a:solidFill>
                        <a:srgbClr val="8D281E"/>
                      </a:solidFill>
                    </a:lnT>
                    <a:lnB w="720">
                      <a:solidFill>
                        <a:srgbClr val="8D281E"/>
                      </a:solidFill>
                    </a:lnB>
                    <a:solidFill>
                      <a:srgbClr val="B3CAC7"/>
                    </a:solidFill>
                  </a:tcPr>
                </a:tc>
                <a:tc>
                  <a:txBody>
                    <a:bodyPr/>
                    <a:lstStyle/>
                    <a:p>
                      <a:pPr algn="ctr">
                        <a:lnSpc>
                          <a:spcPct val="100000"/>
                        </a:lnSpc>
                      </a:pPr>
                      <a:r>
                        <a:rPr lang="it-IT" sz="1800" b="0" strike="noStrike" spc="-1">
                          <a:latin typeface="Arial"/>
                        </a:rPr>
                        <a:t>CONSEGUENZE </a:t>
                      </a:r>
                    </a:p>
                  </a:txBody>
                  <a:tcPr marL="90000" marR="90000">
                    <a:lnL w="720">
                      <a:solidFill>
                        <a:srgbClr val="8D281E"/>
                      </a:solidFill>
                    </a:lnL>
                    <a:lnR w="720">
                      <a:solidFill>
                        <a:srgbClr val="8D281E"/>
                      </a:solidFill>
                    </a:lnR>
                    <a:lnT w="720">
                      <a:solidFill>
                        <a:srgbClr val="8D281E"/>
                      </a:solidFill>
                    </a:lnT>
                    <a:lnB w="720">
                      <a:solidFill>
                        <a:srgbClr val="8D281E"/>
                      </a:solidFill>
                    </a:lnB>
                    <a:solidFill>
                      <a:srgbClr val="B3CAC7"/>
                    </a:solidFill>
                  </a:tcPr>
                </a:tc>
              </a:tr>
              <a:tr h="719640">
                <a:tc>
                  <a:txBody>
                    <a:bodyPr/>
                    <a:lstStyle/>
                    <a:p>
                      <a:pPr algn="ctr">
                        <a:lnSpc>
                          <a:spcPct val="100000"/>
                        </a:lnSpc>
                      </a:pPr>
                      <a:r>
                        <a:rPr lang="it-IT" sz="1800" b="0" strike="noStrike" spc="-1">
                          <a:latin typeface="Arial"/>
                        </a:rPr>
                        <a:t>AGRICOLTURA</a:t>
                      </a:r>
                    </a:p>
                  </a:txBody>
                  <a:tcPr marL="90000" marR="90000">
                    <a:lnL w="720">
                      <a:solidFill>
                        <a:srgbClr val="8D281E"/>
                      </a:solidFill>
                    </a:lnL>
                    <a:lnR w="720">
                      <a:solidFill>
                        <a:srgbClr val="8D281E"/>
                      </a:solidFill>
                    </a:lnR>
                    <a:lnT w="720">
                      <a:solidFill>
                        <a:srgbClr val="8D281E"/>
                      </a:solidFill>
                    </a:lnT>
                    <a:lnB w="720">
                      <a:solidFill>
                        <a:srgbClr val="8D281E"/>
                      </a:solidFill>
                    </a:lnB>
                    <a:solidFill>
                      <a:srgbClr val="B3CAC7"/>
                    </a:solidFill>
                  </a:tcPr>
                </a:tc>
                <a:tc>
                  <a:txBody>
                    <a:bodyPr/>
                    <a:lstStyle/>
                    <a:p>
                      <a:pPr marL="216000" indent="-208800">
                        <a:lnSpc>
                          <a:spcPct val="100000"/>
                        </a:lnSpc>
                        <a:buClr>
                          <a:srgbClr val="000000"/>
                        </a:buClr>
                        <a:buSzPct val="45000"/>
                        <a:buFont typeface="Wingdings" charset="2"/>
                        <a:buChar char=""/>
                      </a:pPr>
                      <a:r>
                        <a:rPr lang="it-IT" sz="1600" b="0" strike="noStrike" spc="-1">
                          <a:solidFill>
                            <a:srgbClr val="3465A4"/>
                          </a:solidFill>
                          <a:latin typeface="Arial"/>
                        </a:rPr>
                        <a:t>fertilizzanti chimici</a:t>
                      </a:r>
                      <a:endParaRPr lang="it-IT" sz="1600" b="0" strike="noStrike" spc="-1">
                        <a:latin typeface="Arial"/>
                      </a:endParaRPr>
                    </a:p>
                    <a:p>
                      <a:pPr marL="216000" indent="-208800">
                        <a:lnSpc>
                          <a:spcPct val="100000"/>
                        </a:lnSpc>
                        <a:buClr>
                          <a:srgbClr val="000000"/>
                        </a:buClr>
                        <a:buSzPct val="45000"/>
                        <a:buFont typeface="Wingdings" charset="2"/>
                        <a:buChar char=""/>
                      </a:pPr>
                      <a:r>
                        <a:rPr lang="it-IT" sz="1600" b="0" strike="noStrike" spc="-1">
                          <a:solidFill>
                            <a:srgbClr val="3465A4"/>
                          </a:solidFill>
                          <a:latin typeface="Arial"/>
                        </a:rPr>
                        <a:t>pesticidi</a:t>
                      </a:r>
                      <a:endParaRPr lang="it-IT" sz="1600" b="0" strike="noStrike" spc="-1">
                        <a:latin typeface="Arial"/>
                      </a:endParaRPr>
                    </a:p>
                  </a:txBody>
                  <a:tcPr marL="90000" marR="90000">
                    <a:lnL w="720">
                      <a:solidFill>
                        <a:srgbClr val="8D281E"/>
                      </a:solidFill>
                    </a:lnL>
                    <a:lnR w="720">
                      <a:solidFill>
                        <a:srgbClr val="8D281E"/>
                      </a:solidFill>
                    </a:lnR>
                    <a:lnT w="720">
                      <a:solidFill>
                        <a:srgbClr val="8D281E"/>
                      </a:solidFill>
                    </a:lnT>
                    <a:lnB w="720">
                      <a:solidFill>
                        <a:srgbClr val="8D281E"/>
                      </a:solidFill>
                    </a:lnB>
                    <a:solidFill>
                      <a:srgbClr val="B3CAC7"/>
                    </a:solidFill>
                  </a:tcPr>
                </a:tc>
                <a:tc>
                  <a:txBody>
                    <a:bodyPr/>
                    <a:lstStyle/>
                    <a:p>
                      <a:pPr marL="216000" indent="-208800">
                        <a:lnSpc>
                          <a:spcPct val="100000"/>
                        </a:lnSpc>
                        <a:buClr>
                          <a:srgbClr val="000000"/>
                        </a:buClr>
                        <a:buSzPct val="45000"/>
                        <a:buFont typeface="Wingdings" charset="2"/>
                        <a:buChar char=""/>
                      </a:pPr>
                      <a:r>
                        <a:rPr lang="it-IT" sz="1600" b="0" strike="noStrike" spc="-1">
                          <a:solidFill>
                            <a:srgbClr val="3465A4"/>
                          </a:solidFill>
                          <a:latin typeface="Arial"/>
                        </a:rPr>
                        <a:t>eutrofizzazione</a:t>
                      </a:r>
                      <a:endParaRPr lang="it-IT" sz="1600" b="0" strike="noStrike" spc="-1">
                        <a:latin typeface="Arial"/>
                      </a:endParaRPr>
                    </a:p>
                    <a:p>
                      <a:pPr marL="216000" indent="-208800">
                        <a:lnSpc>
                          <a:spcPct val="100000"/>
                        </a:lnSpc>
                        <a:buClr>
                          <a:srgbClr val="000000"/>
                        </a:buClr>
                        <a:buSzPct val="45000"/>
                        <a:buFont typeface="Wingdings" charset="2"/>
                        <a:buChar char=""/>
                      </a:pPr>
                      <a:r>
                        <a:rPr lang="it-IT" sz="1600" b="0" strike="noStrike" spc="-1">
                          <a:solidFill>
                            <a:srgbClr val="3465A4"/>
                          </a:solidFill>
                          <a:latin typeface="Arial"/>
                        </a:rPr>
                        <a:t>distruzione di ogni forma di vita</a:t>
                      </a:r>
                      <a:r>
                        <a:rPr lang="it-IT" sz="1800" b="0" strike="noStrike" spc="-1">
                          <a:solidFill>
                            <a:srgbClr val="3465A4"/>
                          </a:solidFill>
                          <a:latin typeface="Arial"/>
                        </a:rPr>
                        <a:t> </a:t>
                      </a:r>
                      <a:endParaRPr lang="it-IT" sz="1800" b="0" strike="noStrike" spc="-1">
                        <a:latin typeface="Arial"/>
                      </a:endParaRPr>
                    </a:p>
                  </a:txBody>
                  <a:tcPr marL="90000" marR="90000">
                    <a:lnL w="720">
                      <a:solidFill>
                        <a:srgbClr val="8D281E"/>
                      </a:solidFill>
                    </a:lnL>
                    <a:lnR w="720">
                      <a:solidFill>
                        <a:srgbClr val="8D281E"/>
                      </a:solidFill>
                    </a:lnR>
                    <a:lnT w="720">
                      <a:solidFill>
                        <a:srgbClr val="8D281E"/>
                      </a:solidFill>
                    </a:lnT>
                    <a:lnB w="720">
                      <a:solidFill>
                        <a:srgbClr val="8D281E"/>
                      </a:solidFill>
                    </a:lnB>
                    <a:solidFill>
                      <a:srgbClr val="B3CAC7"/>
                    </a:solidFill>
                  </a:tcPr>
                </a:tc>
              </a:tr>
              <a:tr h="719640">
                <a:tc>
                  <a:txBody>
                    <a:bodyPr/>
                    <a:lstStyle/>
                    <a:p>
                      <a:pPr algn="ctr">
                        <a:lnSpc>
                          <a:spcPct val="100000"/>
                        </a:lnSpc>
                      </a:pPr>
                      <a:r>
                        <a:rPr lang="it-IT" sz="1800" b="0" strike="noStrike" spc="-1">
                          <a:latin typeface="Arial"/>
                        </a:rPr>
                        <a:t>ALLEVAMENTO</a:t>
                      </a:r>
                    </a:p>
                  </a:txBody>
                  <a:tcPr marL="90000" marR="90000">
                    <a:lnL w="720">
                      <a:solidFill>
                        <a:srgbClr val="8D281E"/>
                      </a:solidFill>
                    </a:lnL>
                    <a:lnR w="720">
                      <a:solidFill>
                        <a:srgbClr val="8D281E"/>
                      </a:solidFill>
                    </a:lnR>
                    <a:lnT w="720">
                      <a:solidFill>
                        <a:srgbClr val="8D281E"/>
                      </a:solidFill>
                    </a:lnT>
                    <a:lnB w="720">
                      <a:solidFill>
                        <a:srgbClr val="8D281E"/>
                      </a:solidFill>
                    </a:lnB>
                    <a:solidFill>
                      <a:srgbClr val="B3CAC7"/>
                    </a:solidFill>
                  </a:tcPr>
                </a:tc>
                <a:tc>
                  <a:txBody>
                    <a:bodyPr/>
                    <a:lstStyle/>
                    <a:p>
                      <a:pPr marL="216000" indent="-208800">
                        <a:lnSpc>
                          <a:spcPct val="100000"/>
                        </a:lnSpc>
                        <a:buClr>
                          <a:srgbClr val="000000"/>
                        </a:buClr>
                        <a:buSzPct val="45000"/>
                        <a:buFont typeface="Wingdings" charset="2"/>
                        <a:buChar char=""/>
                      </a:pPr>
                      <a:r>
                        <a:rPr lang="it-IT" sz="1600" b="0" strike="noStrike" spc="-1">
                          <a:solidFill>
                            <a:srgbClr val="3465A4"/>
                          </a:solidFill>
                          <a:latin typeface="Arial"/>
                        </a:rPr>
                        <a:t>liquami</a:t>
                      </a:r>
                      <a:endParaRPr lang="it-IT" sz="1600" b="0" strike="noStrike" spc="-1">
                        <a:latin typeface="Arial"/>
                      </a:endParaRPr>
                    </a:p>
                  </a:txBody>
                  <a:tcPr marL="90000" marR="90000">
                    <a:lnL w="720">
                      <a:solidFill>
                        <a:srgbClr val="8D281E"/>
                      </a:solidFill>
                    </a:lnL>
                    <a:lnR w="720">
                      <a:solidFill>
                        <a:srgbClr val="8D281E"/>
                      </a:solidFill>
                    </a:lnR>
                    <a:lnT w="720">
                      <a:solidFill>
                        <a:srgbClr val="8D281E"/>
                      </a:solidFill>
                    </a:lnT>
                    <a:lnB w="720">
                      <a:solidFill>
                        <a:srgbClr val="8D281E"/>
                      </a:solidFill>
                    </a:lnB>
                    <a:solidFill>
                      <a:srgbClr val="B3CAC7"/>
                    </a:solidFill>
                  </a:tcPr>
                </a:tc>
                <a:tc>
                  <a:txBody>
                    <a:bodyPr/>
                    <a:lstStyle/>
                    <a:p>
                      <a:pPr marL="216000" indent="-208800">
                        <a:lnSpc>
                          <a:spcPct val="100000"/>
                        </a:lnSpc>
                        <a:buClr>
                          <a:srgbClr val="000000"/>
                        </a:buClr>
                        <a:buSzPct val="45000"/>
                        <a:buFont typeface="Wingdings" charset="2"/>
                        <a:buChar char=""/>
                      </a:pPr>
                      <a:r>
                        <a:rPr lang="it-IT" sz="1600" b="0" strike="noStrike" spc="-1">
                          <a:latin typeface="Arial"/>
                        </a:rPr>
                        <a:t>rischi per la salute umana</a:t>
                      </a:r>
                    </a:p>
                  </a:txBody>
                  <a:tcPr marL="90000" marR="90000">
                    <a:lnL w="720">
                      <a:solidFill>
                        <a:srgbClr val="8D281E"/>
                      </a:solidFill>
                    </a:lnL>
                    <a:lnR w="720">
                      <a:solidFill>
                        <a:srgbClr val="8D281E"/>
                      </a:solidFill>
                    </a:lnR>
                    <a:lnT w="720">
                      <a:solidFill>
                        <a:srgbClr val="8D281E"/>
                      </a:solidFill>
                    </a:lnT>
                    <a:lnB w="720">
                      <a:solidFill>
                        <a:srgbClr val="8D281E"/>
                      </a:solidFill>
                    </a:lnB>
                    <a:solidFill>
                      <a:srgbClr val="B3CAC7"/>
                    </a:solidFill>
                  </a:tcPr>
                </a:tc>
              </a:tr>
              <a:tr h="719640">
                <a:tc>
                  <a:txBody>
                    <a:bodyPr/>
                    <a:lstStyle/>
                    <a:p>
                      <a:pPr algn="ctr">
                        <a:lnSpc>
                          <a:spcPct val="100000"/>
                        </a:lnSpc>
                      </a:pPr>
                      <a:r>
                        <a:rPr lang="it-IT" sz="1800" b="0" strike="noStrike" spc="-1">
                          <a:latin typeface="Arial"/>
                        </a:rPr>
                        <a:t>INDUSTRIA</a:t>
                      </a:r>
                    </a:p>
                  </a:txBody>
                  <a:tcPr marL="90000" marR="90000">
                    <a:lnL w="720">
                      <a:solidFill>
                        <a:srgbClr val="8D281E"/>
                      </a:solidFill>
                    </a:lnL>
                    <a:lnR w="720">
                      <a:solidFill>
                        <a:srgbClr val="8D281E"/>
                      </a:solidFill>
                    </a:lnR>
                    <a:lnT w="720">
                      <a:solidFill>
                        <a:srgbClr val="8D281E"/>
                      </a:solidFill>
                    </a:lnT>
                    <a:lnB w="720">
                      <a:solidFill>
                        <a:srgbClr val="8D281E"/>
                      </a:solidFill>
                    </a:lnB>
                    <a:solidFill>
                      <a:srgbClr val="B3CAC7"/>
                    </a:solidFill>
                  </a:tcPr>
                </a:tc>
                <a:tc>
                  <a:txBody>
                    <a:bodyPr/>
                    <a:lstStyle/>
                    <a:p>
                      <a:pPr marL="216000" indent="-208800">
                        <a:lnSpc>
                          <a:spcPct val="100000"/>
                        </a:lnSpc>
                        <a:buClr>
                          <a:srgbClr val="000000"/>
                        </a:buClr>
                        <a:buSzPct val="45000"/>
                        <a:buFont typeface="Wingdings" charset="2"/>
                        <a:buChar char=""/>
                      </a:pPr>
                      <a:r>
                        <a:rPr lang="it-IT" sz="1600" b="0" strike="noStrike" spc="-1">
                          <a:latin typeface="Arial"/>
                        </a:rPr>
                        <a:t>metalli pesanti</a:t>
                      </a:r>
                    </a:p>
                    <a:p>
                      <a:pPr marL="216000" indent="-208800">
                        <a:lnSpc>
                          <a:spcPct val="100000"/>
                        </a:lnSpc>
                        <a:buClr>
                          <a:srgbClr val="000000"/>
                        </a:buClr>
                        <a:buSzPct val="45000"/>
                        <a:buFont typeface="Wingdings" charset="2"/>
                        <a:buChar char=""/>
                      </a:pPr>
                      <a:r>
                        <a:rPr lang="it-IT" sz="1600" b="0" strike="noStrike" spc="-1">
                          <a:solidFill>
                            <a:srgbClr val="3465A4"/>
                          </a:solidFill>
                          <a:latin typeface="Arial"/>
                        </a:rPr>
                        <a:t>ossidi metallici</a:t>
                      </a:r>
                      <a:endParaRPr lang="it-IT" sz="1600" b="0" strike="noStrike" spc="-1">
                        <a:latin typeface="Arial"/>
                      </a:endParaRPr>
                    </a:p>
                    <a:p>
                      <a:pPr marL="216000" indent="-208800">
                        <a:lnSpc>
                          <a:spcPct val="100000"/>
                        </a:lnSpc>
                        <a:buClr>
                          <a:srgbClr val="000000"/>
                        </a:buClr>
                        <a:buSzPct val="45000"/>
                        <a:buFont typeface="Wingdings" charset="2"/>
                        <a:buChar char=""/>
                      </a:pPr>
                      <a:r>
                        <a:rPr lang="it-IT" sz="1600" b="0" strike="noStrike" spc="-1">
                          <a:solidFill>
                            <a:srgbClr val="3465A4"/>
                          </a:solidFill>
                          <a:latin typeface="Arial"/>
                        </a:rPr>
                        <a:t>sottoprodotti dell’industria farmaceutica</a:t>
                      </a:r>
                      <a:endParaRPr lang="it-IT" sz="1600" b="0" strike="noStrike" spc="-1">
                        <a:latin typeface="Arial"/>
                      </a:endParaRPr>
                    </a:p>
                    <a:p>
                      <a:pPr marL="216000" indent="-208800">
                        <a:lnSpc>
                          <a:spcPct val="100000"/>
                        </a:lnSpc>
                        <a:buClr>
                          <a:srgbClr val="000000"/>
                        </a:buClr>
                        <a:buSzPct val="45000"/>
                        <a:buFont typeface="Wingdings" charset="2"/>
                        <a:buChar char=""/>
                      </a:pPr>
                      <a:r>
                        <a:rPr lang="it-IT" sz="1600" b="0" strike="noStrike" spc="-1">
                          <a:solidFill>
                            <a:srgbClr val="3465A4"/>
                          </a:solidFill>
                          <a:latin typeface="Arial"/>
                        </a:rPr>
                        <a:t>idrocarburi tossici</a:t>
                      </a:r>
                      <a:endParaRPr lang="it-IT" sz="1600" b="0" strike="noStrike" spc="-1">
                        <a:latin typeface="Arial"/>
                      </a:endParaRPr>
                    </a:p>
                    <a:p>
                      <a:pPr marL="216000" indent="-208800">
                        <a:lnSpc>
                          <a:spcPct val="100000"/>
                        </a:lnSpc>
                        <a:buClr>
                          <a:srgbClr val="000000"/>
                        </a:buClr>
                        <a:buSzPct val="45000"/>
                        <a:buFont typeface="Wingdings" charset="2"/>
                        <a:buChar char=""/>
                      </a:pPr>
                      <a:r>
                        <a:rPr lang="it-IT" sz="1600" b="0" strike="noStrike" spc="-1">
                          <a:solidFill>
                            <a:srgbClr val="3465A4"/>
                          </a:solidFill>
                          <a:latin typeface="Arial"/>
                        </a:rPr>
                        <a:t>cromo</a:t>
                      </a:r>
                      <a:endParaRPr lang="it-IT" sz="1600" b="0" strike="noStrike" spc="-1">
                        <a:latin typeface="Arial"/>
                      </a:endParaRPr>
                    </a:p>
                  </a:txBody>
                  <a:tcPr marL="90000" marR="90000">
                    <a:lnL w="720">
                      <a:solidFill>
                        <a:srgbClr val="8D281E"/>
                      </a:solidFill>
                    </a:lnL>
                    <a:lnR w="720">
                      <a:solidFill>
                        <a:srgbClr val="8D281E"/>
                      </a:solidFill>
                    </a:lnR>
                    <a:lnT w="720">
                      <a:solidFill>
                        <a:srgbClr val="8D281E"/>
                      </a:solidFill>
                    </a:lnT>
                    <a:lnB w="720">
                      <a:solidFill>
                        <a:srgbClr val="8D281E"/>
                      </a:solidFill>
                    </a:lnB>
                    <a:solidFill>
                      <a:srgbClr val="B3CAC7"/>
                    </a:solidFill>
                  </a:tcPr>
                </a:tc>
                <a:tc>
                  <a:txBody>
                    <a:bodyPr/>
                    <a:lstStyle/>
                    <a:p>
                      <a:pPr marL="216000" indent="-208800" algn="just">
                        <a:lnSpc>
                          <a:spcPct val="100000"/>
                        </a:lnSpc>
                        <a:buClr>
                          <a:srgbClr val="000000"/>
                        </a:buClr>
                        <a:buSzPct val="45000"/>
                        <a:buFont typeface="Wingdings" charset="2"/>
                        <a:buChar char=""/>
                      </a:pPr>
                      <a:r>
                        <a:rPr lang="it-IT" sz="1600" b="0" strike="noStrike" spc="-1">
                          <a:solidFill>
                            <a:srgbClr val="000000"/>
                          </a:solidFill>
                          <a:latin typeface="Franklin Gothic Book"/>
                          <a:ea typeface="DejaVu Sans"/>
                        </a:rPr>
                        <a:t>spesso le sostanze tossiche contenute in questi scarichi rinforzano reciprocamente i propri effetti dannosi e quindi il danno complessivo risulta maggiore della somma dei singoli effetti.</a:t>
                      </a:r>
                      <a:endParaRPr lang="it-IT" sz="1600" b="0" strike="noStrike" spc="-1">
                        <a:latin typeface="Arial"/>
                      </a:endParaRPr>
                    </a:p>
                  </a:txBody>
                  <a:tcPr marL="90000" marR="90000">
                    <a:lnL w="720">
                      <a:solidFill>
                        <a:srgbClr val="8D281E"/>
                      </a:solidFill>
                    </a:lnL>
                    <a:lnR w="720">
                      <a:solidFill>
                        <a:srgbClr val="8D281E"/>
                      </a:solidFill>
                    </a:lnR>
                    <a:lnT w="720">
                      <a:solidFill>
                        <a:srgbClr val="8D281E"/>
                      </a:solidFill>
                    </a:lnT>
                    <a:lnB w="720">
                      <a:solidFill>
                        <a:srgbClr val="8D281E"/>
                      </a:solidFill>
                    </a:lnB>
                    <a:solidFill>
                      <a:srgbClr val="B3CAC7"/>
                    </a:solidFill>
                  </a:tcPr>
                </a:tc>
              </a:tr>
              <a:tr h="721080">
                <a:tc>
                  <a:txBody>
                    <a:bodyPr/>
                    <a:lstStyle/>
                    <a:p>
                      <a:pPr algn="ctr">
                        <a:lnSpc>
                          <a:spcPct val="100000"/>
                        </a:lnSpc>
                      </a:pPr>
                      <a:r>
                        <a:rPr lang="it-IT" sz="1800" b="0" strike="noStrike" spc="-1">
                          <a:latin typeface="Arial"/>
                        </a:rPr>
                        <a:t>F0GNE</a:t>
                      </a:r>
                    </a:p>
                  </a:txBody>
                  <a:tcPr marL="90000" marR="90000">
                    <a:lnL w="720">
                      <a:solidFill>
                        <a:srgbClr val="8D281E"/>
                      </a:solidFill>
                    </a:lnL>
                    <a:lnR w="720">
                      <a:solidFill>
                        <a:srgbClr val="8D281E"/>
                      </a:solidFill>
                    </a:lnR>
                    <a:lnT w="720">
                      <a:solidFill>
                        <a:srgbClr val="8D281E"/>
                      </a:solidFill>
                    </a:lnT>
                    <a:lnB w="720">
                      <a:solidFill>
                        <a:srgbClr val="8D281E"/>
                      </a:solidFill>
                    </a:lnB>
                    <a:solidFill>
                      <a:srgbClr val="B3CAC7"/>
                    </a:solidFill>
                  </a:tcPr>
                </a:tc>
                <a:tc>
                  <a:txBody>
                    <a:bodyPr/>
                    <a:lstStyle/>
                    <a:p>
                      <a:pPr marL="216000" indent="-208800">
                        <a:lnSpc>
                          <a:spcPct val="100000"/>
                        </a:lnSpc>
                        <a:buClr>
                          <a:srgbClr val="000000"/>
                        </a:buClr>
                        <a:buSzPct val="45000"/>
                        <a:buFont typeface="Wingdings" charset="2"/>
                        <a:buChar char=""/>
                      </a:pPr>
                      <a:r>
                        <a:rPr lang="it-IT" sz="1600" b="0" strike="noStrike" spc="-1">
                          <a:solidFill>
                            <a:srgbClr val="3465A4"/>
                          </a:solidFill>
                          <a:latin typeface="Arial"/>
                        </a:rPr>
                        <a:t>liquami</a:t>
                      </a:r>
                      <a:endParaRPr lang="it-IT" sz="1600" b="0" strike="noStrike" spc="-1">
                        <a:latin typeface="Arial"/>
                      </a:endParaRPr>
                    </a:p>
                  </a:txBody>
                  <a:tcPr marL="90000" marR="90000">
                    <a:lnL w="720">
                      <a:solidFill>
                        <a:srgbClr val="8D281E"/>
                      </a:solidFill>
                    </a:lnL>
                    <a:lnR w="720">
                      <a:solidFill>
                        <a:srgbClr val="8D281E"/>
                      </a:solidFill>
                    </a:lnR>
                    <a:lnT w="720">
                      <a:solidFill>
                        <a:srgbClr val="8D281E"/>
                      </a:solidFill>
                    </a:lnT>
                    <a:lnB w="720">
                      <a:solidFill>
                        <a:srgbClr val="8D281E"/>
                      </a:solidFill>
                    </a:lnB>
                    <a:solidFill>
                      <a:srgbClr val="B3CAC7"/>
                    </a:solidFill>
                  </a:tcPr>
                </a:tc>
                <a:tc>
                  <a:txBody>
                    <a:bodyPr/>
                    <a:lstStyle/>
                    <a:p>
                      <a:pPr marL="216000" indent="-208800">
                        <a:lnSpc>
                          <a:spcPct val="100000"/>
                        </a:lnSpc>
                        <a:buClr>
                          <a:srgbClr val="000000"/>
                        </a:buClr>
                        <a:buSzPct val="45000"/>
                        <a:buFont typeface="Wingdings" charset="2"/>
                        <a:buChar char=""/>
                      </a:pPr>
                      <a:r>
                        <a:rPr lang="it-IT" sz="1600" b="0" strike="noStrike" spc="-1">
                          <a:latin typeface="Arial"/>
                        </a:rPr>
                        <a:t>rischi per la salute umana</a:t>
                      </a:r>
                    </a:p>
                  </a:txBody>
                  <a:tcPr marL="90000" marR="90000">
                    <a:lnL w="720">
                      <a:solidFill>
                        <a:srgbClr val="8D281E"/>
                      </a:solidFill>
                    </a:lnL>
                    <a:lnR w="720">
                      <a:solidFill>
                        <a:srgbClr val="8D281E"/>
                      </a:solidFill>
                    </a:lnR>
                    <a:lnT w="720">
                      <a:solidFill>
                        <a:srgbClr val="8D281E"/>
                      </a:solidFill>
                    </a:lnT>
                    <a:lnB w="720">
                      <a:solidFill>
                        <a:srgbClr val="8D281E"/>
                      </a:solidFill>
                    </a:lnB>
                    <a:solidFill>
                      <a:srgbClr val="B3CAC7"/>
                    </a:solidFill>
                  </a:tcPr>
                </a:tc>
              </a:tr>
            </a:tbl>
          </a:graphicData>
        </a:graphic>
      </p:graphicFrame>
      <p:sp>
        <p:nvSpPr>
          <p:cNvPr id="376" name="CustomShape 2"/>
          <p:cNvSpPr/>
          <p:nvPr/>
        </p:nvSpPr>
        <p:spPr>
          <a:xfrm>
            <a:off x="360000" y="218160"/>
            <a:ext cx="8350920" cy="713160"/>
          </a:xfrm>
          <a:prstGeom prst="roundRect">
            <a:avLst>
              <a:gd name="adj" fmla="val 16667"/>
            </a:avLst>
          </a:prstGeom>
          <a:solidFill>
            <a:srgbClr val="FFE994"/>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r>
              <a:rPr lang="it-IT" sz="1400" b="0" strike="noStrike" spc="-1" dirty="0">
                <a:solidFill>
                  <a:srgbClr val="000000"/>
                </a:solidFill>
                <a:latin typeface="Times New Roman"/>
                <a:ea typeface="DejaVu Sans"/>
              </a:rPr>
              <a:t>Quali sono le sostanze inquinanti scaricate nei corsi d’acqua? Con quali conseguenze? Ricerca nel testo le informazioni che costituiscono la risposta ed evidenziale. Poi completa la tabella.</a:t>
            </a:r>
            <a:endParaRPr lang="it-IT" sz="1400" b="0" strike="noStrike" spc="-1" dirty="0">
              <a:latin typeface="Arial"/>
            </a:endParaRPr>
          </a:p>
          <a:p>
            <a:pPr algn="just">
              <a:lnSpc>
                <a:spcPct val="100000"/>
              </a:lnSpc>
              <a:tabLst>
                <a:tab pos="0" algn="l"/>
              </a:tabLst>
            </a:pPr>
            <a:endParaRPr lang="it-IT" sz="1500" b="0" strike="noStrike" spc="-1" dirty="0">
              <a:latin typeface="Arial"/>
            </a:endParaRPr>
          </a:p>
          <a:p>
            <a:pPr algn="just">
              <a:lnSpc>
                <a:spcPct val="100000"/>
              </a:lnSpc>
              <a:tabLst>
                <a:tab pos="0" algn="l"/>
              </a:tabLst>
            </a:pPr>
            <a:endParaRPr lang="it-IT" sz="1500" b="0" strike="noStrike" spc="-1" dirty="0">
              <a:latin typeface="Arial"/>
            </a:endParaRPr>
          </a:p>
          <a:p>
            <a:pPr algn="just">
              <a:lnSpc>
                <a:spcPct val="100000"/>
              </a:lnSpc>
              <a:tabLst>
                <a:tab pos="0" algn="l"/>
              </a:tabLst>
            </a:pPr>
            <a:endParaRPr lang="it-IT" sz="15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CustomShape 1"/>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pic>
        <p:nvPicPr>
          <p:cNvPr id="378" name="Picture 3" descr="C:\Users\utente\Documents\SITO\DA INSERIRE\GEOGRAFIA\CLASSE 1°\1-L'EUROPA FISICA\5- I FIUMI\INQUINAMENTO\FOSFATI+=+Sali+che+contengono+fosforo,+un+elemento+della+tavola+periodica..jpg"/>
          <p:cNvPicPr/>
          <p:nvPr/>
        </p:nvPicPr>
        <p:blipFill>
          <a:blip r:embed="rId2"/>
          <a:srcRect t="46852"/>
          <a:stretch/>
        </p:blipFill>
        <p:spPr>
          <a:xfrm>
            <a:off x="65520" y="2559240"/>
            <a:ext cx="8901000" cy="3539880"/>
          </a:xfrm>
          <a:prstGeom prst="rect">
            <a:avLst/>
          </a:prstGeom>
          <a:ln w="0">
            <a:solidFill>
              <a:srgbClr val="C00000"/>
            </a:solidFill>
          </a:ln>
        </p:spPr>
      </p:pic>
      <p:sp>
        <p:nvSpPr>
          <p:cNvPr id="379" name="CustomShape 2"/>
          <p:cNvSpPr/>
          <p:nvPr/>
        </p:nvSpPr>
        <p:spPr>
          <a:xfrm>
            <a:off x="214200" y="484200"/>
            <a:ext cx="8631000" cy="1855800"/>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800" b="1" strike="noStrike" spc="-1">
                <a:solidFill>
                  <a:srgbClr val="000000"/>
                </a:solidFill>
                <a:latin typeface="Franklin Gothic Book"/>
                <a:ea typeface="DejaVu Sans"/>
              </a:rPr>
              <a:t>L’eutrofizzazione</a:t>
            </a:r>
            <a:endParaRPr lang="it-IT" sz="1800" b="0" strike="noStrike" spc="-1">
              <a:latin typeface="Arial"/>
            </a:endParaRPr>
          </a:p>
          <a:p>
            <a:pPr algn="just">
              <a:lnSpc>
                <a:spcPct val="100000"/>
              </a:lnSpc>
            </a:pPr>
            <a:r>
              <a:rPr lang="it-IT" sz="1400" b="0" strike="noStrike" spc="-1">
                <a:solidFill>
                  <a:srgbClr val="000000"/>
                </a:solidFill>
                <a:latin typeface="Franklin Gothic Book"/>
                <a:ea typeface="DejaVu Sans"/>
              </a:rPr>
              <a:t>Il fenomeno dell’eutrofizzazione è dovuto ad un </a:t>
            </a:r>
            <a:r>
              <a:rPr lang="it-IT" sz="1400" b="1" strike="noStrike" spc="-1">
                <a:solidFill>
                  <a:srgbClr val="000000"/>
                </a:solidFill>
                <a:latin typeface="Franklin Gothic Book"/>
                <a:ea typeface="DejaVu Sans"/>
              </a:rPr>
              <a:t>eccesso di sostanze nutritive</a:t>
            </a:r>
            <a:r>
              <a:rPr lang="it-IT" sz="1400" b="0" strike="noStrike" spc="-1">
                <a:solidFill>
                  <a:srgbClr val="000000"/>
                </a:solidFill>
                <a:latin typeface="Franklin Gothic Book"/>
                <a:ea typeface="DejaVu Sans"/>
              </a:rPr>
              <a:t> (nitrati, fosfati, ecc) </a:t>
            </a:r>
            <a:r>
              <a:rPr lang="it-IT" sz="1400" b="1" strike="noStrike" spc="-1">
                <a:solidFill>
                  <a:srgbClr val="000000"/>
                </a:solidFill>
                <a:latin typeface="Franklin Gothic Book"/>
                <a:ea typeface="DejaVu Sans"/>
              </a:rPr>
              <a:t>contenute nei fertilizzanti, nei detersivi e negli shampoo o nei rifiuti animali e umani</a:t>
            </a:r>
            <a:r>
              <a:rPr lang="it-IT" sz="1400" b="0" strike="noStrike" spc="-1">
                <a:solidFill>
                  <a:srgbClr val="000000"/>
                </a:solidFill>
                <a:latin typeface="Franklin Gothic Book"/>
                <a:ea typeface="DejaVu Sans"/>
              </a:rPr>
              <a:t>. Si tratta di un processo attraverso il quale il mare (oppure un lago o un fiume) diventa sempre più ricco di sostanze nutritive per i vegetali, sino a che le piante acquatiche crescono a dismisura. Quando le piante muoiono, la decomposizione dei loro resti provoca una perdita di ossigeno dell’acqua; questa assume un cattivo odore e diventa praticamente priva di vita. Questo fenomeno colpisce molti laghi e fiumi italiani e anche alcuni mari.</a:t>
            </a:r>
            <a:endParaRPr lang="it-IT" sz="14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CustomShape 1"/>
          <p:cNvSpPr/>
          <p:nvPr/>
        </p:nvSpPr>
        <p:spPr>
          <a:xfrm>
            <a:off x="500034" y="2214554"/>
            <a:ext cx="8350920" cy="713160"/>
          </a:xfrm>
          <a:prstGeom prst="roundRect">
            <a:avLst>
              <a:gd name="adj" fmla="val 16667"/>
            </a:avLst>
          </a:prstGeom>
          <a:solidFill>
            <a:srgbClr val="FFE994"/>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marL="343080" indent="-335880" algn="just">
              <a:lnSpc>
                <a:spcPct val="100000"/>
              </a:lnSpc>
              <a:tabLst>
                <a:tab pos="0" algn="l"/>
              </a:tabLst>
            </a:pPr>
            <a:r>
              <a:rPr lang="it-IT" sz="1400" b="0" strike="noStrike" spc="-1" dirty="0">
                <a:solidFill>
                  <a:srgbClr val="000000"/>
                </a:solidFill>
                <a:latin typeface="Franklin Gothic Book"/>
                <a:ea typeface="DejaVu Sans"/>
              </a:rPr>
              <a:t>Cerca nell’archivio i documenti che riguardano l’inquinamento delle acque superficiali dovuto all’</a:t>
            </a:r>
            <a:r>
              <a:rPr lang="it-IT" sz="1400" b="1" strike="noStrike" spc="-1" dirty="0">
                <a:solidFill>
                  <a:srgbClr val="000000"/>
                </a:solidFill>
                <a:latin typeface="Franklin Gothic Book"/>
                <a:ea typeface="DejaVu Sans"/>
              </a:rPr>
              <a:t>agricoltura</a:t>
            </a:r>
            <a:r>
              <a:rPr lang="it-IT" sz="1400" b="0" strike="noStrike" spc="-1" dirty="0">
                <a:solidFill>
                  <a:srgbClr val="000000"/>
                </a:solidFill>
                <a:latin typeface="Franklin Gothic Book"/>
                <a:ea typeface="DejaVu Sans"/>
              </a:rPr>
              <a:t>, all’</a:t>
            </a:r>
            <a:r>
              <a:rPr lang="it-IT" sz="1400" b="1" strike="noStrike" spc="-1" dirty="0">
                <a:solidFill>
                  <a:srgbClr val="000000"/>
                </a:solidFill>
                <a:latin typeface="Franklin Gothic Book"/>
                <a:ea typeface="DejaVu Sans"/>
              </a:rPr>
              <a:t>industria</a:t>
            </a:r>
            <a:r>
              <a:rPr lang="it-IT" sz="1400" b="0" strike="noStrike" spc="-1" dirty="0">
                <a:solidFill>
                  <a:srgbClr val="000000"/>
                </a:solidFill>
                <a:latin typeface="Franklin Gothic Book"/>
                <a:ea typeface="DejaVu Sans"/>
              </a:rPr>
              <a:t> e alle </a:t>
            </a:r>
            <a:r>
              <a:rPr lang="it-IT" sz="1400" b="1" strike="noStrike" spc="-1" dirty="0">
                <a:solidFill>
                  <a:srgbClr val="000000"/>
                </a:solidFill>
                <a:latin typeface="Franklin Gothic Book"/>
                <a:ea typeface="DejaVu Sans"/>
              </a:rPr>
              <a:t>fogne</a:t>
            </a:r>
            <a:r>
              <a:rPr lang="it-IT" sz="1400" b="0" strike="noStrike" spc="-1" dirty="0">
                <a:solidFill>
                  <a:srgbClr val="000000"/>
                </a:solidFill>
                <a:latin typeface="Franklin Gothic Book"/>
                <a:ea typeface="DejaVu Sans"/>
              </a:rPr>
              <a:t>. </a:t>
            </a:r>
            <a:r>
              <a:rPr lang="it-IT" sz="1400" b="0" strike="noStrike" spc="-1" dirty="0" smtClean="0">
                <a:solidFill>
                  <a:srgbClr val="000000"/>
                </a:solidFill>
                <a:latin typeface="Franklin Gothic Book"/>
                <a:ea typeface="DejaVu Sans"/>
              </a:rPr>
              <a:t>Inseriscili nelle tre slide che trovi qui di seguito ed evidenzia  </a:t>
            </a:r>
            <a:r>
              <a:rPr lang="it-IT" sz="1400" b="0" strike="noStrike" spc="-1" dirty="0">
                <a:solidFill>
                  <a:srgbClr val="000000"/>
                </a:solidFill>
                <a:latin typeface="Franklin Gothic Book"/>
                <a:ea typeface="DejaVu Sans"/>
              </a:rPr>
              <a:t>le informazioni principali contenute in ciascuno di essi. </a:t>
            </a:r>
            <a:endParaRPr lang="it-IT" sz="1400" b="0" strike="noStrike" spc="-1" dirty="0">
              <a:latin typeface="Arial"/>
            </a:endParaRPr>
          </a:p>
          <a:p>
            <a:pPr marL="343080" indent="-335880" algn="just">
              <a:lnSpc>
                <a:spcPct val="100000"/>
              </a:lnSpc>
              <a:tabLst>
                <a:tab pos="0" algn="l"/>
              </a:tabLst>
            </a:pPr>
            <a:endParaRPr lang="it-IT" sz="1400" b="0" strike="noStrike" spc="-1" dirty="0">
              <a:latin typeface="Arial"/>
            </a:endParaRPr>
          </a:p>
          <a:p>
            <a:pPr marL="343080" indent="-335880" algn="just">
              <a:lnSpc>
                <a:spcPct val="100000"/>
              </a:lnSpc>
              <a:tabLst>
                <a:tab pos="0" algn="l"/>
              </a:tabLst>
            </a:pPr>
            <a:endParaRPr lang="it-IT" sz="1400" b="0" strike="noStrike" spc="-1" dirty="0">
              <a:latin typeface="Arial"/>
            </a:endParaRPr>
          </a:p>
          <a:p>
            <a:pPr marL="343080" indent="-335880" algn="just">
              <a:lnSpc>
                <a:spcPct val="100000"/>
              </a:lnSpc>
              <a:tabLst>
                <a:tab pos="0" algn="l"/>
              </a:tabLst>
            </a:pPr>
            <a:endParaRPr lang="it-IT" sz="1400" b="0" strike="noStrike" spc="-1" dirty="0">
              <a:latin typeface="Arial"/>
            </a:endParaRPr>
          </a:p>
          <a:p>
            <a:pPr marL="343080" indent="-33588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CustomShape 1"/>
          <p:cNvSpPr/>
          <p:nvPr/>
        </p:nvSpPr>
        <p:spPr>
          <a:xfrm>
            <a:off x="428760" y="2500200"/>
            <a:ext cx="8445240" cy="1130040"/>
          </a:xfrm>
          <a:prstGeom prst="rect">
            <a:avLst/>
          </a:prstGeom>
          <a:gradFill rotWithShape="0">
            <a:gsLst>
              <a:gs pos="0">
                <a:srgbClr val="FFE7D6"/>
              </a:gs>
              <a:gs pos="100000">
                <a:srgbClr val="FFBD83"/>
              </a:gs>
            </a:gsLst>
            <a:lin ang="5400000"/>
          </a:gradFill>
          <a:ln>
            <a:solidFill>
              <a:srgbClr val="F0A22E"/>
            </a:solidFill>
            <a:round/>
          </a:ln>
          <a:effectLst>
            <a:outerShdw blurRad="76200" dist="50760" dir="5400000" rotWithShape="0">
              <a:srgbClr val="4E3B30">
                <a:alpha val="60000"/>
              </a:srgbClr>
            </a:outerShdw>
          </a:effectLst>
        </p:spPr>
        <p:style>
          <a:lnRef idx="1">
            <a:schemeClr val="accent1"/>
          </a:lnRef>
          <a:fillRef idx="2">
            <a:schemeClr val="accent1"/>
          </a:fillRef>
          <a:effectRef idx="1">
            <a:schemeClr val="accent1"/>
          </a:effectRef>
          <a:fontRef idx="minor"/>
        </p:style>
        <p:txBody>
          <a:bodyPr lIns="90000" tIns="45000" rIns="90000" bIns="45000">
            <a:normAutofit/>
          </a:bodyPr>
          <a:lstStyle/>
          <a:p>
            <a:pPr algn="ctr">
              <a:lnSpc>
                <a:spcPct val="100000"/>
              </a:lnSpc>
              <a:tabLst>
                <a:tab pos="0" algn="l"/>
              </a:tabLst>
            </a:pPr>
            <a:r>
              <a:rPr lang="it-IT" sz="4400" b="0" strike="noStrike" cap="all" spc="-1">
                <a:solidFill>
                  <a:srgbClr val="000000"/>
                </a:solidFill>
                <a:latin typeface="Times New Roman"/>
                <a:ea typeface="DejaVu Sans"/>
              </a:rPr>
              <a:t>LE ACQUE SUPERFICIALI</a:t>
            </a:r>
            <a:endParaRPr lang="it-IT" sz="44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CustomShape 2"/>
          <p:cNvSpPr/>
          <p:nvPr/>
        </p:nvSpPr>
        <p:spPr>
          <a:xfrm>
            <a:off x="285720" y="1357298"/>
            <a:ext cx="8631000" cy="4015030"/>
          </a:xfrm>
          <a:prstGeom prst="rect">
            <a:avLst/>
          </a:prstGeom>
          <a:solidFill>
            <a:schemeClr val="accent5">
              <a:lumMod val="20000"/>
              <a:lumOff val="80000"/>
            </a:schemeClr>
          </a:solidFill>
          <a:ln w="12700">
            <a:solidFill>
              <a:srgbClr val="FF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2800" b="1" strike="noStrike" spc="-1" dirty="0">
                <a:solidFill>
                  <a:srgbClr val="000000"/>
                </a:solidFill>
                <a:latin typeface="Franklin Gothic Book"/>
                <a:ea typeface="DejaVu Sans"/>
              </a:rPr>
              <a:t>I fiumi lombardi avvelenati dal </a:t>
            </a:r>
            <a:r>
              <a:rPr lang="it-IT" sz="2800" b="1" strike="noStrike" spc="-1" dirty="0" err="1">
                <a:solidFill>
                  <a:srgbClr val="000000"/>
                </a:solidFill>
                <a:latin typeface="Franklin Gothic Book"/>
                <a:ea typeface="DejaVu Sans"/>
              </a:rPr>
              <a:t>glifosato</a:t>
            </a:r>
            <a:r>
              <a:rPr lang="it-IT" sz="2800" b="1" strike="noStrike" spc="-1" dirty="0">
                <a:solidFill>
                  <a:srgbClr val="000000"/>
                </a:solidFill>
                <a:latin typeface="Franklin Gothic Book"/>
                <a:ea typeface="DejaVu Sans"/>
              </a:rPr>
              <a:t>: la diagnosi dell'università Statale</a:t>
            </a:r>
            <a:endParaRPr lang="it-IT" sz="2800" b="0" strike="noStrike" spc="-1" dirty="0">
              <a:latin typeface="Arial"/>
            </a:endParaRPr>
          </a:p>
          <a:p>
            <a:pPr>
              <a:lnSpc>
                <a:spcPct val="100000"/>
              </a:lnSpc>
              <a:spcAft>
                <a:spcPts val="601"/>
              </a:spcAft>
            </a:pPr>
            <a:r>
              <a:rPr lang="it-IT" sz="1200" b="1" strike="noStrike" spc="-1" dirty="0">
                <a:solidFill>
                  <a:srgbClr val="000000"/>
                </a:solidFill>
                <a:latin typeface="Times New Roman"/>
                <a:ea typeface="DejaVu Sans"/>
              </a:rPr>
              <a:t>la Repubblica  </a:t>
            </a:r>
            <a:r>
              <a:rPr lang="it-IT" sz="1200" b="0" strike="noStrike" spc="-1" dirty="0">
                <a:solidFill>
                  <a:srgbClr val="000000"/>
                </a:solidFill>
                <a:latin typeface="Times New Roman"/>
                <a:ea typeface="DejaVu Sans"/>
              </a:rPr>
              <a:t>08/07/2021</a:t>
            </a:r>
            <a:endParaRPr lang="it-IT" sz="1200" b="0" strike="noStrike" spc="-1" dirty="0">
              <a:latin typeface="Arial"/>
            </a:endParaRPr>
          </a:p>
          <a:p>
            <a:pPr algn="just">
              <a:lnSpc>
                <a:spcPct val="100000"/>
              </a:lnSpc>
            </a:pPr>
            <a:r>
              <a:rPr lang="it-IT" sz="1400" b="0" strike="noStrike" spc="-1" dirty="0">
                <a:solidFill>
                  <a:srgbClr val="000000"/>
                </a:solidFill>
                <a:latin typeface="Franklin Gothic Book"/>
                <a:ea typeface="DejaVu Sans"/>
              </a:rPr>
              <a:t>Le aree messe peggio sono quelle di Treviglio e Varese: nelle acque della Roggia di Vignola, </a:t>
            </a:r>
            <a:r>
              <a:rPr lang="it-IT" sz="1400" b="1" strike="noStrike" spc="-1" dirty="0">
                <a:solidFill>
                  <a:srgbClr val="000000"/>
                </a:solidFill>
                <a:latin typeface="Franklin Gothic Book"/>
                <a:ea typeface="DejaVu Sans"/>
              </a:rPr>
              <a:t>il </a:t>
            </a:r>
            <a:r>
              <a:rPr lang="it-IT" sz="1400" b="1" strike="noStrike" spc="-1" dirty="0" err="1">
                <a:solidFill>
                  <a:srgbClr val="000000"/>
                </a:solidFill>
                <a:latin typeface="Franklin Gothic Book"/>
                <a:ea typeface="DejaVu Sans"/>
              </a:rPr>
              <a:t>glifosato</a:t>
            </a:r>
            <a:r>
              <a:rPr lang="it-IT" sz="1400" b="0" strike="noStrike" spc="-1" dirty="0">
                <a:solidFill>
                  <a:srgbClr val="000000"/>
                </a:solidFill>
                <a:latin typeface="Franklin Gothic Book"/>
                <a:ea typeface="DejaVu Sans"/>
              </a:rPr>
              <a:t>, il diserbante più usato in agricoltura, "</a:t>
            </a:r>
            <a:r>
              <a:rPr lang="it-IT" sz="1400" b="1" strike="noStrike" spc="-1" dirty="0">
                <a:solidFill>
                  <a:srgbClr val="000000"/>
                </a:solidFill>
                <a:latin typeface="Franklin Gothic Book"/>
                <a:ea typeface="DejaVu Sans"/>
              </a:rPr>
              <a:t>arriva a sforare di otto volte i limiti previsti dalla legge</a:t>
            </a:r>
            <a:r>
              <a:rPr lang="it-IT" sz="1400" b="0" strike="noStrike" spc="-1" dirty="0">
                <a:solidFill>
                  <a:srgbClr val="000000"/>
                </a:solidFill>
                <a:latin typeface="Franklin Gothic Book"/>
                <a:ea typeface="DejaVu Sans"/>
              </a:rPr>
              <a:t>". Dove scorrono il Seveso e l'Olona, </a:t>
            </a:r>
            <a:r>
              <a:rPr lang="it-IT" sz="1400" b="1" strike="noStrike" spc="-1" dirty="0">
                <a:solidFill>
                  <a:srgbClr val="000000"/>
                </a:solidFill>
                <a:latin typeface="Franklin Gothic Book"/>
                <a:ea typeface="DejaVu Sans"/>
              </a:rPr>
              <a:t>l'</a:t>
            </a:r>
            <a:r>
              <a:rPr lang="it-IT" sz="1400" b="1" strike="noStrike" spc="-1" dirty="0" err="1">
                <a:solidFill>
                  <a:srgbClr val="000000"/>
                </a:solidFill>
                <a:latin typeface="Franklin Gothic Book"/>
                <a:ea typeface="DejaVu Sans"/>
              </a:rPr>
              <a:t>Ampa</a:t>
            </a:r>
            <a:r>
              <a:rPr lang="it-IT" sz="1400" b="0" strike="noStrike" spc="-1" dirty="0">
                <a:solidFill>
                  <a:srgbClr val="000000"/>
                </a:solidFill>
                <a:latin typeface="Franklin Gothic Book"/>
                <a:ea typeface="DejaVu Sans"/>
              </a:rPr>
              <a:t>, un composto legato all'evoluzione del </a:t>
            </a:r>
            <a:r>
              <a:rPr lang="it-IT" sz="1400" b="0" strike="noStrike" spc="-1" dirty="0" err="1">
                <a:solidFill>
                  <a:srgbClr val="000000"/>
                </a:solidFill>
                <a:latin typeface="Franklin Gothic Book"/>
                <a:ea typeface="DejaVu Sans"/>
              </a:rPr>
              <a:t>glifosato</a:t>
            </a:r>
            <a:r>
              <a:rPr lang="it-IT" sz="1400" b="0" strike="noStrike" spc="-1" dirty="0">
                <a:solidFill>
                  <a:srgbClr val="000000"/>
                </a:solidFill>
                <a:latin typeface="Franklin Gothic Book"/>
                <a:ea typeface="DejaVu Sans"/>
              </a:rPr>
              <a:t>, si trova in </a:t>
            </a:r>
            <a:r>
              <a:rPr lang="it-IT" sz="1400" b="1" strike="noStrike" spc="-1" dirty="0">
                <a:solidFill>
                  <a:srgbClr val="000000"/>
                </a:solidFill>
                <a:latin typeface="Franklin Gothic Book"/>
                <a:ea typeface="DejaVu Sans"/>
              </a:rPr>
              <a:t>concentrazioni "anche duecento volte superiori</a:t>
            </a:r>
            <a:r>
              <a:rPr lang="it-IT" sz="1400" b="0" strike="noStrike" spc="-1" dirty="0">
                <a:solidFill>
                  <a:srgbClr val="000000"/>
                </a:solidFill>
                <a:latin typeface="Franklin Gothic Book"/>
                <a:ea typeface="DejaVu Sans"/>
              </a:rPr>
              <a:t>". È una vera e propria mappa degli inquinanti che avvelenano i fiumi della regione, ma soprattutto i loro cocktail, quella che hanno disegnato i ricercatori dell'università Statale. Uno studio, da poco pubblicato su </a:t>
            </a:r>
            <a:r>
              <a:rPr lang="it-IT" sz="1400" b="0" strike="noStrike" spc="-1" dirty="0" err="1">
                <a:solidFill>
                  <a:srgbClr val="000000"/>
                </a:solidFill>
                <a:latin typeface="Franklin Gothic Book"/>
                <a:ea typeface="DejaVu Sans"/>
              </a:rPr>
              <a:t>Nature-Scientific</a:t>
            </a:r>
            <a:r>
              <a:rPr lang="it-IT" sz="1400" b="0" strike="noStrike" spc="-1" dirty="0">
                <a:solidFill>
                  <a:srgbClr val="000000"/>
                </a:solidFill>
                <a:latin typeface="Franklin Gothic Book"/>
                <a:ea typeface="DejaVu Sans"/>
              </a:rPr>
              <a:t> report, che "per la prima volta analizza in modo concreto e dettagliato il livello di inquinamento delle acque superficiali e profonde dei fiumi della Lombardia".</a:t>
            </a:r>
            <a:endParaRPr lang="it-IT" sz="1400" b="0" strike="noStrike" spc="-1" dirty="0">
              <a:latin typeface="Arial"/>
            </a:endParaRPr>
          </a:p>
          <a:p>
            <a:pPr algn="just">
              <a:lnSpc>
                <a:spcPct val="100000"/>
              </a:lnSpc>
            </a:pPr>
            <a:r>
              <a:rPr lang="it-IT" sz="1400" b="0" strike="noStrike" spc="-1" dirty="0">
                <a:solidFill>
                  <a:srgbClr val="000000"/>
                </a:solidFill>
                <a:latin typeface="Franklin Gothic Book"/>
                <a:ea typeface="DejaVu Sans"/>
              </a:rPr>
              <a:t>"L'Italia è il terzo Paese in Europa, dopo Francia e Spagna, per il consumo di pesticidi", ricordano i ricercatori nel testo. La Lombardia è una delle aree con i più alti tassi di produzione agricola non solo in Italia ma a livello europeo. E </a:t>
            </a:r>
            <a:r>
              <a:rPr lang="it-IT" sz="1400" b="1" strike="noStrike" spc="-1" dirty="0">
                <a:solidFill>
                  <a:srgbClr val="000000"/>
                </a:solidFill>
                <a:latin typeface="Franklin Gothic Book"/>
                <a:ea typeface="DejaVu Sans"/>
              </a:rPr>
              <a:t>"l'intenso sfruttamento dei suoli agricoli si accompagna anche a un largo uso di pesticidi</a:t>
            </a:r>
            <a:r>
              <a:rPr lang="it-IT" sz="1400" b="0" strike="noStrike" spc="-1" dirty="0">
                <a:solidFill>
                  <a:srgbClr val="000000"/>
                </a:solidFill>
                <a:latin typeface="Franklin Gothic Book"/>
                <a:ea typeface="DejaVu Sans"/>
              </a:rPr>
              <a:t>". Un dato che emerge anche dalle analisi dei dati dell'Arpa, dimostrando come insetticidi e pesticidi siano </a:t>
            </a:r>
            <a:r>
              <a:rPr lang="it-IT" sz="1400" b="1" strike="noStrike" spc="-1" dirty="0">
                <a:solidFill>
                  <a:srgbClr val="000000"/>
                </a:solidFill>
                <a:latin typeface="Franklin Gothic Book"/>
                <a:ea typeface="DejaVu Sans"/>
              </a:rPr>
              <a:t>un importante fattore inquinante per le acque superficiali e sotterranee della regione</a:t>
            </a:r>
            <a:r>
              <a:rPr lang="it-IT" sz="1400" b="0" strike="noStrike" spc="-1" dirty="0">
                <a:solidFill>
                  <a:srgbClr val="000000"/>
                </a:solidFill>
                <a:latin typeface="Franklin Gothic Book"/>
                <a:ea typeface="DejaVu Sans"/>
              </a:rPr>
              <a:t> (anche se quantità superiori ai limiti vengono segnalate molto meno in queste ultime). </a:t>
            </a:r>
            <a:endParaRPr lang="it-IT" sz="1400" b="0" strike="noStrike" spc="-1" dirty="0" smtClean="0">
              <a:solidFill>
                <a:srgbClr val="000000"/>
              </a:solidFill>
              <a:latin typeface="Franklin Gothic Book"/>
              <a:ea typeface="DejaVu Sans"/>
            </a:endParaRPr>
          </a:p>
        </p:txBody>
      </p:sp>
      <p:sp>
        <p:nvSpPr>
          <p:cNvPr id="382" name="CustomShape 3"/>
          <p:cNvSpPr/>
          <p:nvPr/>
        </p:nvSpPr>
        <p:spPr>
          <a:xfrm>
            <a:off x="3714744" y="714356"/>
            <a:ext cx="1571636" cy="306323"/>
          </a:xfrm>
          <a:prstGeom prst="rect">
            <a:avLst/>
          </a:prstGeom>
          <a:solidFill>
            <a:srgbClr val="92D050"/>
          </a:solid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it-IT" sz="1400" b="0" strike="noStrike" spc="-1" dirty="0">
                <a:solidFill>
                  <a:srgbClr val="000000"/>
                </a:solidFill>
                <a:latin typeface="Times New Roman"/>
                <a:ea typeface="DejaVu Sans"/>
              </a:rPr>
              <a:t>AGRICOLTURA</a:t>
            </a:r>
            <a:endParaRPr lang="it-IT" sz="14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CustomShape 1"/>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sp>
        <p:nvSpPr>
          <p:cNvPr id="384" name="CustomShape 2"/>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sp>
        <p:nvSpPr>
          <p:cNvPr id="385" name="CustomShape 3"/>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sp>
        <p:nvSpPr>
          <p:cNvPr id="387" name="CustomShape 5"/>
          <p:cNvSpPr/>
          <p:nvPr/>
        </p:nvSpPr>
        <p:spPr>
          <a:xfrm>
            <a:off x="2214546" y="1785926"/>
            <a:ext cx="4214842" cy="3537976"/>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it-IT" sz="1400" b="0" strike="noStrike" spc="-1" dirty="0">
                <a:solidFill>
                  <a:srgbClr val="000000"/>
                </a:solidFill>
                <a:latin typeface="Franklin Gothic Book"/>
                <a:ea typeface="DejaVu Sans"/>
              </a:rPr>
              <a:t>Il </a:t>
            </a:r>
            <a:r>
              <a:rPr lang="it-IT" sz="1400" b="1" i="1" strike="noStrike" spc="-1" dirty="0">
                <a:solidFill>
                  <a:srgbClr val="000000"/>
                </a:solidFill>
                <a:latin typeface="Franklin Gothic Book"/>
                <a:ea typeface="DejaVu Sans"/>
              </a:rPr>
              <a:t>fiume</a:t>
            </a:r>
            <a:r>
              <a:rPr lang="it-IT" sz="1400" b="0" strike="noStrike" spc="-1" dirty="0">
                <a:solidFill>
                  <a:srgbClr val="000000"/>
                </a:solidFill>
                <a:latin typeface="Franklin Gothic Book"/>
                <a:ea typeface="DejaVu Sans"/>
              </a:rPr>
              <a:t> </a:t>
            </a:r>
            <a:r>
              <a:rPr lang="it-IT" sz="1400" b="1" i="1" strike="noStrike" spc="-1" dirty="0">
                <a:solidFill>
                  <a:srgbClr val="000000"/>
                </a:solidFill>
                <a:latin typeface="Franklin Gothic Book"/>
                <a:ea typeface="DejaVu Sans"/>
              </a:rPr>
              <a:t>Sacco</a:t>
            </a:r>
            <a:r>
              <a:rPr lang="it-IT" sz="1400" b="0" strike="noStrike" spc="-1" dirty="0">
                <a:solidFill>
                  <a:srgbClr val="000000"/>
                </a:solidFill>
                <a:latin typeface="Franklin Gothic Book"/>
                <a:ea typeface="DejaVu Sans"/>
              </a:rPr>
              <a:t>, che scende dai Monti </a:t>
            </a:r>
            <a:r>
              <a:rPr lang="it-IT" sz="1400" b="0" strike="noStrike" spc="-1" dirty="0" err="1">
                <a:solidFill>
                  <a:srgbClr val="000000"/>
                </a:solidFill>
                <a:latin typeface="Franklin Gothic Book"/>
                <a:ea typeface="DejaVu Sans"/>
              </a:rPr>
              <a:t>Lepini</a:t>
            </a:r>
            <a:r>
              <a:rPr lang="it-IT" sz="1400" b="0" strike="noStrike" spc="-1" dirty="0">
                <a:solidFill>
                  <a:srgbClr val="000000"/>
                </a:solidFill>
                <a:latin typeface="Franklin Gothic Book"/>
                <a:ea typeface="DejaVu Sans"/>
              </a:rPr>
              <a:t>, </a:t>
            </a:r>
            <a:r>
              <a:rPr lang="it-IT" sz="1400" b="0" strike="noStrike" spc="-1" dirty="0" err="1">
                <a:solidFill>
                  <a:srgbClr val="000000"/>
                </a:solidFill>
                <a:latin typeface="Franklin Gothic Book"/>
                <a:ea typeface="DejaVu Sans"/>
              </a:rPr>
              <a:t>Prenestini</a:t>
            </a:r>
            <a:r>
              <a:rPr lang="it-IT" sz="1400" b="0" strike="noStrike" spc="-1" dirty="0">
                <a:solidFill>
                  <a:srgbClr val="000000"/>
                </a:solidFill>
                <a:latin typeface="Franklin Gothic Book"/>
                <a:ea typeface="DejaVu Sans"/>
              </a:rPr>
              <a:t> ed </a:t>
            </a:r>
            <a:r>
              <a:rPr lang="it-IT" sz="1400" b="0" strike="noStrike" spc="-1" dirty="0" err="1">
                <a:solidFill>
                  <a:srgbClr val="000000"/>
                </a:solidFill>
                <a:latin typeface="Franklin Gothic Book"/>
                <a:ea typeface="DejaVu Sans"/>
              </a:rPr>
              <a:t>Ernici</a:t>
            </a:r>
            <a:r>
              <a:rPr lang="it-IT" sz="1400" b="0" strike="noStrike" spc="-1" dirty="0">
                <a:solidFill>
                  <a:srgbClr val="000000"/>
                </a:solidFill>
                <a:latin typeface="Franklin Gothic Book"/>
                <a:ea typeface="DejaVu Sans"/>
              </a:rPr>
              <a:t>, è </a:t>
            </a:r>
            <a:r>
              <a:rPr lang="it-IT" sz="1400" b="1" strike="noStrike" spc="-1" dirty="0">
                <a:solidFill>
                  <a:srgbClr val="000000"/>
                </a:solidFill>
                <a:latin typeface="Franklin Gothic Book"/>
                <a:ea typeface="DejaVu Sans"/>
              </a:rPr>
              <a:t>il più inquinato d’Europa</a:t>
            </a:r>
            <a:r>
              <a:rPr lang="it-IT" sz="1400" b="0" strike="noStrike" spc="-1" dirty="0">
                <a:solidFill>
                  <a:srgbClr val="000000"/>
                </a:solidFill>
                <a:latin typeface="Franklin Gothic Book"/>
                <a:ea typeface="DejaVu Sans"/>
              </a:rPr>
              <a:t>.</a:t>
            </a:r>
            <a:r>
              <a:t/>
            </a:r>
            <a:br/>
            <a:r>
              <a:rPr lang="it-IT" sz="1400" b="0" strike="noStrike" spc="-1" dirty="0">
                <a:solidFill>
                  <a:srgbClr val="000000"/>
                </a:solidFill>
                <a:latin typeface="Franklin Gothic Book"/>
                <a:ea typeface="DejaVu Sans"/>
              </a:rPr>
              <a:t>Nel suo cammino il fiume incontra, a </a:t>
            </a:r>
            <a:r>
              <a:rPr lang="it-IT" sz="1400" b="0" strike="noStrike" spc="-1" dirty="0" err="1">
                <a:solidFill>
                  <a:srgbClr val="000000"/>
                </a:solidFill>
                <a:latin typeface="Franklin Gothic Book"/>
                <a:ea typeface="DejaVu Sans"/>
              </a:rPr>
              <a:t>Colleferro</a:t>
            </a:r>
            <a:r>
              <a:rPr lang="it-IT" sz="1400" b="0" strike="noStrike" spc="-1" dirty="0">
                <a:solidFill>
                  <a:srgbClr val="000000"/>
                </a:solidFill>
                <a:latin typeface="Franklin Gothic Book"/>
                <a:ea typeface="DejaVu Sans"/>
              </a:rPr>
              <a:t>, un polo metalmeccanico e chimico con produzioni militari.</a:t>
            </a:r>
            <a:endParaRPr lang="it-IT" sz="1400" b="0" strike="noStrike" spc="-1" dirty="0">
              <a:latin typeface="Arial"/>
            </a:endParaRPr>
          </a:p>
          <a:p>
            <a:pPr algn="just">
              <a:lnSpc>
                <a:spcPct val="100000"/>
              </a:lnSpc>
            </a:pPr>
            <a:r>
              <a:rPr lang="it-IT" sz="1400" b="0" strike="noStrike" spc="-1" dirty="0">
                <a:solidFill>
                  <a:srgbClr val="000000"/>
                </a:solidFill>
                <a:latin typeface="Franklin Gothic Book"/>
                <a:ea typeface="DejaVu Sans"/>
              </a:rPr>
              <a:t>L’Istituto </a:t>
            </a:r>
            <a:r>
              <a:rPr lang="it-IT" sz="1400" b="0" strike="noStrike" spc="-1" dirty="0" err="1">
                <a:solidFill>
                  <a:srgbClr val="000000"/>
                </a:solidFill>
                <a:latin typeface="Franklin Gothic Book"/>
                <a:ea typeface="DejaVu Sans"/>
              </a:rPr>
              <a:t>Zooprofilattico</a:t>
            </a:r>
            <a:r>
              <a:rPr lang="it-IT" sz="1400" b="0" strike="noStrike" spc="-1" dirty="0">
                <a:solidFill>
                  <a:srgbClr val="000000"/>
                </a:solidFill>
                <a:latin typeface="Franklin Gothic Book"/>
                <a:ea typeface="DejaVu Sans"/>
              </a:rPr>
              <a:t> Sperimentale di Lazio e Toscana solo nel 2005 scoprì, dopo vari controlli, che il latte di allevamenti lungo il Sacco era contaminato da </a:t>
            </a:r>
            <a:r>
              <a:rPr lang="it-IT" sz="1400" b="0" strike="noStrike" spc="-1" dirty="0" err="1">
                <a:solidFill>
                  <a:srgbClr val="000000"/>
                </a:solidFill>
                <a:latin typeface="Franklin Gothic Book"/>
                <a:ea typeface="DejaVu Sans"/>
              </a:rPr>
              <a:t>betaesaclorocicloesano</a:t>
            </a:r>
            <a:r>
              <a:rPr lang="it-IT" sz="1400" b="0" strike="noStrike" spc="-1" dirty="0">
                <a:solidFill>
                  <a:srgbClr val="000000"/>
                </a:solidFill>
                <a:latin typeface="Franklin Gothic Book"/>
                <a:ea typeface="DejaVu Sans"/>
              </a:rPr>
              <a:t>, un potente insetticida a base di cloro. I successivi controlli hanno rivelato che tutti i terreni lungo l’intera asta fluviale fino alla confluenza nel Liri erano contaminati. </a:t>
            </a:r>
            <a:r>
              <a:rPr lang="it-IT" sz="1400" b="1" strike="noStrike" spc="-1" dirty="0">
                <a:solidFill>
                  <a:srgbClr val="000000"/>
                </a:solidFill>
                <a:latin typeface="Franklin Gothic Book"/>
                <a:ea typeface="DejaVu Sans"/>
              </a:rPr>
              <a:t> I fusti di insetticida</a:t>
            </a:r>
            <a:r>
              <a:rPr lang="it-IT" sz="1400" b="0" strike="noStrike" spc="-1" dirty="0">
                <a:solidFill>
                  <a:srgbClr val="000000"/>
                </a:solidFill>
                <a:latin typeface="Franklin Gothic Book"/>
                <a:ea typeface="DejaVu Sans"/>
              </a:rPr>
              <a:t> che la </a:t>
            </a:r>
            <a:r>
              <a:rPr lang="it-IT" sz="1400" b="0" strike="noStrike" spc="-1" dirty="0" err="1">
                <a:solidFill>
                  <a:srgbClr val="000000"/>
                </a:solidFill>
                <a:latin typeface="Franklin Gothic Book"/>
                <a:ea typeface="DejaVu Sans"/>
              </a:rPr>
              <a:t>Snia</a:t>
            </a:r>
            <a:r>
              <a:rPr lang="it-IT" sz="1400" b="0" strike="noStrike" spc="-1" dirty="0">
                <a:solidFill>
                  <a:srgbClr val="000000"/>
                </a:solidFill>
                <a:latin typeface="Franklin Gothic Book"/>
                <a:ea typeface="DejaVu Sans"/>
              </a:rPr>
              <a:t> </a:t>
            </a:r>
            <a:r>
              <a:rPr lang="it-IT" sz="1400" b="0" strike="noStrike" spc="-1" dirty="0" err="1">
                <a:solidFill>
                  <a:srgbClr val="000000"/>
                </a:solidFill>
                <a:latin typeface="Franklin Gothic Book"/>
                <a:ea typeface="DejaVu Sans"/>
              </a:rPr>
              <a:t>Bpd</a:t>
            </a:r>
            <a:r>
              <a:rPr lang="it-IT" sz="1400" b="0" strike="noStrike" spc="-1" dirty="0">
                <a:solidFill>
                  <a:srgbClr val="000000"/>
                </a:solidFill>
                <a:latin typeface="Franklin Gothic Book"/>
                <a:ea typeface="DejaVu Sans"/>
              </a:rPr>
              <a:t> (azienda chimica italiana) aveva interrato in tre aree a ridosso del Sacco, </a:t>
            </a:r>
            <a:r>
              <a:rPr lang="it-IT" sz="1400" b="1" strike="noStrike" spc="-1" dirty="0">
                <a:solidFill>
                  <a:srgbClr val="000000"/>
                </a:solidFill>
                <a:latin typeface="Franklin Gothic Book"/>
                <a:ea typeface="DejaVu Sans"/>
              </a:rPr>
              <a:t>col tempo si erano corrosi e il prodotto aveva contaminato le acque del fiume</a:t>
            </a:r>
            <a:r>
              <a:rPr lang="it-IT" sz="1400" b="0" strike="noStrike" spc="-1" dirty="0" smtClean="0">
                <a:solidFill>
                  <a:srgbClr val="000000"/>
                </a:solidFill>
                <a:latin typeface="Franklin Gothic Book"/>
                <a:ea typeface="DejaVu Sans"/>
              </a:rPr>
              <a:t>.</a:t>
            </a:r>
          </a:p>
        </p:txBody>
      </p:sp>
      <p:sp>
        <p:nvSpPr>
          <p:cNvPr id="388" name="CustomShape 6"/>
          <p:cNvSpPr/>
          <p:nvPr/>
        </p:nvSpPr>
        <p:spPr>
          <a:xfrm>
            <a:off x="3571868" y="714356"/>
            <a:ext cx="1428760" cy="306323"/>
          </a:xfrm>
          <a:prstGeom prst="rect">
            <a:avLst/>
          </a:prstGeom>
          <a:solidFill>
            <a:srgbClr val="92D050"/>
          </a:solid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it-IT" sz="1400" b="0" strike="noStrike" spc="-1" dirty="0">
                <a:solidFill>
                  <a:srgbClr val="000000"/>
                </a:solidFill>
                <a:latin typeface="Times New Roman"/>
                <a:ea typeface="DejaVu Sans"/>
              </a:rPr>
              <a:t>INDUSTRIA</a:t>
            </a:r>
            <a:endParaRPr lang="it-IT" sz="14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CustomShape 1"/>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sp>
        <p:nvSpPr>
          <p:cNvPr id="384" name="CustomShape 2"/>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sp>
        <p:nvSpPr>
          <p:cNvPr id="385" name="CustomShape 3"/>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sp>
        <p:nvSpPr>
          <p:cNvPr id="388" name="CustomShape 6"/>
          <p:cNvSpPr/>
          <p:nvPr/>
        </p:nvSpPr>
        <p:spPr>
          <a:xfrm>
            <a:off x="4214810" y="714356"/>
            <a:ext cx="928694" cy="306323"/>
          </a:xfrm>
          <a:prstGeom prst="rect">
            <a:avLst/>
          </a:prstGeom>
          <a:solidFill>
            <a:srgbClr val="92D050"/>
          </a:solid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it-IT" sz="1400" spc="-1" dirty="0" smtClean="0">
                <a:solidFill>
                  <a:srgbClr val="000000"/>
                </a:solidFill>
                <a:latin typeface="Times New Roman"/>
              </a:rPr>
              <a:t>FOGNE</a:t>
            </a:r>
            <a:endParaRPr lang="it-IT" sz="1400" b="0" strike="noStrike" spc="-1" dirty="0">
              <a:latin typeface="Arial"/>
            </a:endParaRPr>
          </a:p>
        </p:txBody>
      </p:sp>
      <p:sp>
        <p:nvSpPr>
          <p:cNvPr id="8" name="CustomShape 2"/>
          <p:cNvSpPr/>
          <p:nvPr/>
        </p:nvSpPr>
        <p:spPr>
          <a:xfrm>
            <a:off x="2571736" y="1428736"/>
            <a:ext cx="4273402" cy="3153256"/>
          </a:xfrm>
          <a:prstGeom prst="rect">
            <a:avLst/>
          </a:prstGeom>
          <a:solidFill>
            <a:schemeClr val="accent5">
              <a:lumMod val="20000"/>
              <a:lumOff val="80000"/>
            </a:schemeClr>
          </a:solidFill>
          <a:ln w="12700">
            <a:solidFill>
              <a:srgbClr val="FF0000"/>
            </a:solidFill>
            <a:round/>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r>
              <a:rPr lang="it-IT" sz="2800" b="1" dirty="0" smtClean="0">
                <a:latin typeface="Franklin Gothic Book" pitchFamily="34" charset="0"/>
              </a:rPr>
              <a:t>Roma: 12 scarichi non depurati versano direttamente nel Tevere</a:t>
            </a:r>
          </a:p>
          <a:p>
            <a:pPr>
              <a:lnSpc>
                <a:spcPct val="100000"/>
              </a:lnSpc>
              <a:spcAft>
                <a:spcPts val="601"/>
              </a:spcAft>
            </a:pPr>
            <a:r>
              <a:rPr lang="it-IT" sz="1200" b="1" strike="noStrike" spc="-1" dirty="0" smtClean="0">
                <a:solidFill>
                  <a:srgbClr val="000000"/>
                </a:solidFill>
                <a:latin typeface="Times New Roman"/>
                <a:ea typeface="DejaVu Sans"/>
              </a:rPr>
              <a:t>Abitare a Roma </a:t>
            </a:r>
            <a:r>
              <a:rPr lang="it-IT" sz="1200" b="0" strike="noStrike" spc="-1" dirty="0" smtClean="0">
                <a:solidFill>
                  <a:srgbClr val="000000"/>
                </a:solidFill>
                <a:latin typeface="Times New Roman"/>
                <a:ea typeface="DejaVu Sans"/>
              </a:rPr>
              <a:t>20/06/2015</a:t>
            </a:r>
            <a:endParaRPr lang="it-IT" sz="1200" b="0" strike="noStrike" spc="-1" dirty="0">
              <a:latin typeface="Arial"/>
            </a:endParaRPr>
          </a:p>
          <a:p>
            <a:pPr algn="just">
              <a:lnSpc>
                <a:spcPct val="100000"/>
              </a:lnSpc>
            </a:pPr>
            <a:r>
              <a:rPr lang="it-IT" sz="1400" dirty="0" smtClean="0">
                <a:latin typeface="Franklin Gothic Book" pitchFamily="34" charset="0"/>
              </a:rPr>
              <a:t>A Roma ci sono ben 12 scarichi non depurati che si gettano direttamente nel Tevere nei quartieri di </a:t>
            </a:r>
            <a:r>
              <a:rPr lang="it-IT" sz="1400" dirty="0" err="1" smtClean="0">
                <a:latin typeface="Franklin Gothic Book" pitchFamily="34" charset="0"/>
              </a:rPr>
              <a:t>Maglianella</a:t>
            </a:r>
            <a:r>
              <a:rPr lang="it-IT" sz="1400" dirty="0" smtClean="0">
                <a:latin typeface="Franklin Gothic Book" pitchFamily="34" charset="0"/>
              </a:rPr>
              <a:t>, Ponte Ladrone, Rebibbia, Cassia </a:t>
            </a:r>
            <a:r>
              <a:rPr lang="it-IT" sz="1400" dirty="0" err="1" smtClean="0">
                <a:latin typeface="Franklin Gothic Book" pitchFamily="34" charset="0"/>
              </a:rPr>
              <a:t>Veientana</a:t>
            </a:r>
            <a:r>
              <a:rPr lang="it-IT" sz="1400" dirty="0" smtClean="0">
                <a:latin typeface="Franklin Gothic Book" pitchFamily="34" charset="0"/>
              </a:rPr>
              <a:t> e </a:t>
            </a:r>
            <a:r>
              <a:rPr lang="it-IT" sz="1400" dirty="0" err="1" smtClean="0">
                <a:latin typeface="Franklin Gothic Book" pitchFamily="34" charset="0"/>
              </a:rPr>
              <a:t>Tor</a:t>
            </a:r>
            <a:r>
              <a:rPr lang="it-IT" sz="1400" dirty="0" smtClean="0">
                <a:latin typeface="Franklin Gothic Book" pitchFamily="34" charset="0"/>
              </a:rPr>
              <a:t> Crescenza, </a:t>
            </a:r>
            <a:r>
              <a:rPr lang="it-IT" sz="1400" b="1" dirty="0" smtClean="0">
                <a:latin typeface="Franklin Gothic Book" pitchFamily="34" charset="0"/>
              </a:rPr>
              <a:t>utenze corrispondenti addirittura a 40.000 cittadini, i cui reflui vanno nel Tevere non depurati</a:t>
            </a:r>
            <a:r>
              <a:rPr lang="it-IT" sz="1400" dirty="0" smtClean="0">
                <a:latin typeface="Franklin Gothic Book" pitchFamily="34" charset="0"/>
              </a:rPr>
              <a:t>, mentre in bolletta gli stessi cittadini pagano come tutti la depurazione.</a:t>
            </a:r>
            <a:endParaRPr lang="it-IT" sz="1400" b="0" strike="noStrike" spc="-1" dirty="0" smtClean="0">
              <a:solidFill>
                <a:srgbClr val="000000"/>
              </a:solidFill>
              <a:latin typeface="Franklin Gothic Book" pitchFamily="34" charset="0"/>
              <a:ea typeface="DejaVu Sans"/>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CustomShape 1"/>
          <p:cNvSpPr/>
          <p:nvPr/>
        </p:nvSpPr>
        <p:spPr>
          <a:xfrm>
            <a:off x="214200" y="2143080"/>
            <a:ext cx="8445240" cy="1209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pPr>
            <a:r>
              <a:rPr lang="it-IT" sz="3200" b="1" strike="noStrike" cap="all" spc="-1">
                <a:solidFill>
                  <a:srgbClr val="4E3B30"/>
                </a:solidFill>
                <a:latin typeface="Times New Roman"/>
                <a:ea typeface="DejaVu Sans"/>
              </a:rPr>
              <a:t>     </a:t>
            </a:r>
            <a:endParaRPr lang="it-IT" sz="3200" b="0" strike="noStrike" spc="-1">
              <a:latin typeface="Arial"/>
            </a:endParaRPr>
          </a:p>
        </p:txBody>
      </p:sp>
      <p:sp>
        <p:nvSpPr>
          <p:cNvPr id="390" name="CustomShape 2"/>
          <p:cNvSpPr/>
          <p:nvPr/>
        </p:nvSpPr>
        <p:spPr>
          <a:xfrm>
            <a:off x="357120" y="2857320"/>
            <a:ext cx="8445240" cy="1272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rmAutofit fontScale="75000" lnSpcReduction="20000"/>
          </a:bodyPr>
          <a:lstStyle/>
          <a:p>
            <a:pPr algn="ctr">
              <a:lnSpc>
                <a:spcPct val="100000"/>
              </a:lnSpc>
              <a:spcBef>
                <a:spcPts val="1239"/>
              </a:spcBef>
              <a:tabLst>
                <a:tab pos="0" algn="l"/>
              </a:tabLst>
            </a:pPr>
            <a:r>
              <a:rPr lang="it-IT" sz="5100" b="1" strike="noStrike" spc="-1">
                <a:solidFill>
                  <a:srgbClr val="44342A"/>
                </a:solidFill>
                <a:latin typeface="Times New Roman"/>
                <a:ea typeface="DejaVu Sans"/>
              </a:rPr>
              <a:t> </a:t>
            </a:r>
            <a:r>
              <a:rPr lang="it-IT" sz="6200" b="1" strike="noStrike" spc="-1">
                <a:solidFill>
                  <a:srgbClr val="7C4B3A"/>
                </a:solidFill>
                <a:latin typeface="Times New Roman"/>
                <a:ea typeface="DejaVu Sans"/>
              </a:rPr>
              <a:t>IL TRATTAMENTO DELLE ACQUE REFLUE</a:t>
            </a:r>
            <a:endParaRPr lang="it-IT" sz="62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CustomShape 1"/>
          <p:cNvSpPr/>
          <p:nvPr/>
        </p:nvSpPr>
        <p:spPr>
          <a:xfrm>
            <a:off x="285840" y="214200"/>
            <a:ext cx="8631000" cy="2007720"/>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400" b="0" strike="noStrike" spc="-1">
                <a:solidFill>
                  <a:srgbClr val="000000"/>
                </a:solidFill>
                <a:latin typeface="Franklin Gothic Book"/>
                <a:ea typeface="DejaVu Sans"/>
              </a:rPr>
              <a:t>GLI IMPIANTI DI DEPURAZIONE</a:t>
            </a:r>
            <a:endParaRPr lang="it-IT" sz="1400" b="0" strike="noStrike" spc="-1">
              <a:latin typeface="Arial"/>
            </a:endParaRPr>
          </a:p>
          <a:p>
            <a:pPr algn="just">
              <a:lnSpc>
                <a:spcPct val="100000"/>
              </a:lnSpc>
            </a:pPr>
            <a:r>
              <a:rPr lang="it-IT" sz="1400" b="0" strike="noStrike" spc="-1">
                <a:solidFill>
                  <a:srgbClr val="000000"/>
                </a:solidFill>
                <a:latin typeface="Franklin Gothic Book"/>
                <a:ea typeface="DejaVu Sans"/>
              </a:rPr>
              <a:t>Per proteggere l’ambiente e la salute dei cittadini, </a:t>
            </a:r>
            <a:r>
              <a:rPr lang="it-IT" sz="1400" b="1" strike="noStrike" spc="-1">
                <a:solidFill>
                  <a:srgbClr val="000000"/>
                </a:solidFill>
                <a:latin typeface="Franklin Gothic Book"/>
                <a:ea typeface="DejaVu Sans"/>
              </a:rPr>
              <a:t>in Italia molte città utilizzano impianti di depurazione degli scarichi fognari e tutte le industrie sono obbligate a depurare le loro acque di lavorazione prima di scaricarle nei fium</a:t>
            </a:r>
            <a:r>
              <a:rPr lang="it-IT" sz="1400" b="0" strike="noStrike" spc="-1">
                <a:solidFill>
                  <a:srgbClr val="000000"/>
                </a:solidFill>
                <a:latin typeface="Franklin Gothic Book"/>
                <a:ea typeface="DejaVu Sans"/>
              </a:rPr>
              <a:t>i. Il controllo del rispetto della legge viene effettuato dalle Agenzie ambientali (ARPA) istituite dagli enti regionali presso ogni provincia.</a:t>
            </a:r>
            <a:endParaRPr lang="it-IT" sz="1400" b="0" strike="noStrike" spc="-1">
              <a:latin typeface="Arial"/>
            </a:endParaRPr>
          </a:p>
          <a:p>
            <a:pPr algn="just">
              <a:lnSpc>
                <a:spcPct val="100000"/>
              </a:lnSpc>
            </a:pPr>
            <a:r>
              <a:rPr lang="it-IT" sz="1400" b="0" strike="noStrike" spc="-1">
                <a:solidFill>
                  <a:srgbClr val="000000"/>
                </a:solidFill>
                <a:latin typeface="Franklin Gothic Book"/>
                <a:ea typeface="DejaVu Sans"/>
              </a:rPr>
              <a:t>Un impianto di depurazione è composto da tante vasche che si susseguono e per capire come funziona non dobbiamo far altro che seguire il tubo; dall’inizio, dove arrivano migliaia e migliaia di litri di acqua lurida, alla fine, quando esce acqua limpida. In ogni vasca, l’acqua subisce un trattamento e sono estratti diversi materiali: sabbia, fanghi e vari oggetti che verranno raccolti e trattati separatamente.</a:t>
            </a:r>
            <a:endParaRPr lang="it-IT" sz="1400" b="0" strike="noStrike" spc="-1">
              <a:latin typeface="Arial"/>
            </a:endParaRPr>
          </a:p>
        </p:txBody>
      </p:sp>
      <p:sp>
        <p:nvSpPr>
          <p:cNvPr id="392" name="CustomShape 2"/>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sp>
        <p:nvSpPr>
          <p:cNvPr id="393" name="CustomShape 3"/>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pic>
        <p:nvPicPr>
          <p:cNvPr id="394" name="Picture 4" descr="Impianti Depurazione Acque | Come funziona"/>
          <p:cNvPicPr/>
          <p:nvPr/>
        </p:nvPicPr>
        <p:blipFill>
          <a:blip r:embed="rId2" cstate="print"/>
          <a:stretch/>
        </p:blipFill>
        <p:spPr>
          <a:xfrm>
            <a:off x="214200" y="2357280"/>
            <a:ext cx="8844120" cy="4326120"/>
          </a:xfrm>
          <a:prstGeom prst="rect">
            <a:avLst/>
          </a:prstGeom>
          <a:ln w="0">
            <a:solidFill>
              <a:srgbClr val="C00000"/>
            </a:solidFill>
          </a:ln>
        </p:spPr>
      </p:pic>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CustomShape 1"/>
          <p:cNvSpPr/>
          <p:nvPr/>
        </p:nvSpPr>
        <p:spPr>
          <a:xfrm>
            <a:off x="285840" y="214200"/>
            <a:ext cx="8347680" cy="729000"/>
          </a:xfrm>
          <a:prstGeom prst="rect">
            <a:avLst/>
          </a:prstGeom>
          <a:gradFill rotWithShape="0">
            <a:gsLst>
              <a:gs pos="0">
                <a:srgbClr val="BDF297"/>
              </a:gs>
              <a:gs pos="100000">
                <a:srgbClr val="D5F5C0"/>
              </a:gs>
            </a:gsLst>
            <a:lin ang="2700000"/>
          </a:gra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1" strike="noStrike" cap="all" spc="-1">
                <a:solidFill>
                  <a:srgbClr val="000000"/>
                </a:solidFill>
                <a:latin typeface="Franklin Gothic Book"/>
                <a:ea typeface="DejaVu Sans"/>
              </a:rPr>
              <a:t>FASE 1 – GRIGLIA</a:t>
            </a:r>
            <a:endParaRPr lang="it-IT" sz="1400" b="0" strike="noStrike" spc="-1">
              <a:latin typeface="Arial"/>
            </a:endParaRPr>
          </a:p>
          <a:p>
            <a:pPr algn="just">
              <a:lnSpc>
                <a:spcPct val="100000"/>
              </a:lnSpc>
            </a:pPr>
            <a:r>
              <a:rPr lang="it-IT" sz="1400" b="0" strike="noStrike" spc="-1">
                <a:solidFill>
                  <a:srgbClr val="000000"/>
                </a:solidFill>
                <a:latin typeface="Franklin Gothic Book"/>
                <a:ea typeface="DejaVu Sans"/>
              </a:rPr>
              <a:t>Qui vengono fermati e tolti dall’acqua i rifiuti solidi più grandi, che non devono entrare nell’impianto: legni, oggetti, stracci, ecc. Questi materiali finiscono dritti al termovalorizzatore. </a:t>
            </a:r>
            <a:endParaRPr lang="it-IT" sz="1400" b="0" strike="noStrike" spc="-1">
              <a:latin typeface="Arial"/>
            </a:endParaRPr>
          </a:p>
        </p:txBody>
      </p:sp>
      <p:sp>
        <p:nvSpPr>
          <p:cNvPr id="396" name="CustomShape 2"/>
          <p:cNvSpPr/>
          <p:nvPr/>
        </p:nvSpPr>
        <p:spPr>
          <a:xfrm>
            <a:off x="273240" y="1167120"/>
            <a:ext cx="8360280" cy="942120"/>
          </a:xfrm>
          <a:prstGeom prst="rect">
            <a:avLst/>
          </a:prstGeom>
          <a:gradFill rotWithShape="0">
            <a:gsLst>
              <a:gs pos="0">
                <a:srgbClr val="BDF297"/>
              </a:gs>
              <a:gs pos="100000">
                <a:srgbClr val="D5F5C0"/>
              </a:gs>
            </a:gsLst>
            <a:lin ang="2700000"/>
          </a:gra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it-IT" sz="1400" b="1" strike="noStrike" cap="all" spc="-1">
                <a:solidFill>
                  <a:srgbClr val="000000"/>
                </a:solidFill>
                <a:latin typeface="Franklin Gothic Book"/>
                <a:ea typeface="DejaVu Sans"/>
              </a:rPr>
              <a:t>FASE 2 – SEPARATORE DI SABBIA, GRASSI E OLI</a:t>
            </a:r>
            <a:endParaRPr lang="it-IT" sz="1400" b="0" strike="noStrike" spc="-1">
              <a:latin typeface="Arial"/>
            </a:endParaRPr>
          </a:p>
          <a:p>
            <a:pPr algn="just">
              <a:lnSpc>
                <a:spcPct val="100000"/>
              </a:lnSpc>
            </a:pPr>
            <a:r>
              <a:rPr lang="it-IT" sz="1400" b="0" strike="noStrike" spc="-1">
                <a:solidFill>
                  <a:srgbClr val="000000"/>
                </a:solidFill>
                <a:latin typeface="Franklin Gothic Book"/>
                <a:ea typeface="DejaVu Sans"/>
              </a:rPr>
              <a:t>Qui vengono tolti olii e grassi, che per fortuna galleggiano! Un carroponte li rimuove “rastrellando” la superficie della vasca. La sabbia invece cade sul fondo della vasca, dove può essere raccolta da grandi aspiratori.</a:t>
            </a:r>
            <a:endParaRPr lang="it-IT" sz="1400" b="0" strike="noStrike" spc="-1">
              <a:latin typeface="Arial"/>
            </a:endParaRPr>
          </a:p>
        </p:txBody>
      </p:sp>
      <p:sp>
        <p:nvSpPr>
          <p:cNvPr id="397" name="CustomShape 3"/>
          <p:cNvSpPr/>
          <p:nvPr/>
        </p:nvSpPr>
        <p:spPr>
          <a:xfrm>
            <a:off x="285840" y="2299680"/>
            <a:ext cx="8347680" cy="942120"/>
          </a:xfrm>
          <a:prstGeom prst="rect">
            <a:avLst/>
          </a:prstGeom>
          <a:gradFill rotWithShape="0">
            <a:gsLst>
              <a:gs pos="0">
                <a:srgbClr val="BDF297"/>
              </a:gs>
              <a:gs pos="100000">
                <a:srgbClr val="D5F5C0"/>
              </a:gs>
            </a:gsLst>
            <a:lin ang="2700000"/>
          </a:gra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it-IT" sz="1400" b="1" strike="noStrike" cap="all" spc="-1">
                <a:solidFill>
                  <a:srgbClr val="000000"/>
                </a:solidFill>
                <a:latin typeface="Franklin Gothic Book"/>
                <a:ea typeface="DejaVu Sans"/>
              </a:rPr>
              <a:t>FASE 3 – DECANTAZIONE PRIMARIA</a:t>
            </a:r>
            <a:endParaRPr lang="it-IT" sz="1400" b="0" strike="noStrike" spc="-1">
              <a:latin typeface="Arial"/>
            </a:endParaRPr>
          </a:p>
          <a:p>
            <a:pPr algn="just">
              <a:lnSpc>
                <a:spcPct val="100000"/>
              </a:lnSpc>
            </a:pPr>
            <a:r>
              <a:rPr lang="it-IT" sz="1400" b="0" strike="noStrike" spc="-1">
                <a:solidFill>
                  <a:srgbClr val="000000"/>
                </a:solidFill>
                <a:latin typeface="Franklin Gothic Book"/>
                <a:ea typeface="DejaVu Sans"/>
              </a:rPr>
              <a:t>Qui l’acqua viene lasciata tranquilla per tanto tempo, così anche i fanghi precipitano sul fondo. Anche questi scarti sono utili: possono essere trattati per recuperare buona parte dell’energia che serve agli impianti di depurazione.</a:t>
            </a:r>
            <a:endParaRPr lang="it-IT" sz="1400" b="0" strike="noStrike" spc="-1">
              <a:latin typeface="Arial"/>
            </a:endParaRPr>
          </a:p>
        </p:txBody>
      </p:sp>
      <p:sp>
        <p:nvSpPr>
          <p:cNvPr id="398" name="CustomShape 4"/>
          <p:cNvSpPr/>
          <p:nvPr/>
        </p:nvSpPr>
        <p:spPr>
          <a:xfrm>
            <a:off x="296280" y="3420000"/>
            <a:ext cx="8347680" cy="942120"/>
          </a:xfrm>
          <a:prstGeom prst="rect">
            <a:avLst/>
          </a:prstGeom>
          <a:gradFill rotWithShape="0">
            <a:gsLst>
              <a:gs pos="0">
                <a:srgbClr val="BDF297"/>
              </a:gs>
              <a:gs pos="100000">
                <a:srgbClr val="D5F5C0"/>
              </a:gs>
            </a:gsLst>
            <a:lin ang="2700000"/>
          </a:gra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it-IT" sz="1400" b="1" strike="noStrike" cap="all" spc="-1">
                <a:solidFill>
                  <a:srgbClr val="000000"/>
                </a:solidFill>
                <a:latin typeface="Franklin Gothic Book"/>
                <a:ea typeface="DejaVu Sans"/>
              </a:rPr>
              <a:t>FASE 4 – VASCA BIOLOGICA</a:t>
            </a:r>
            <a:endParaRPr lang="it-IT" sz="1400" b="0" strike="noStrike" spc="-1">
              <a:latin typeface="Arial"/>
            </a:endParaRPr>
          </a:p>
          <a:p>
            <a:pPr algn="just">
              <a:lnSpc>
                <a:spcPct val="100000"/>
              </a:lnSpc>
            </a:pPr>
            <a:r>
              <a:rPr lang="it-IT" sz="1400" b="0" strike="noStrike" spc="-1">
                <a:solidFill>
                  <a:srgbClr val="000000"/>
                </a:solidFill>
                <a:latin typeface="Franklin Gothic Book"/>
                <a:ea typeface="DejaVu Sans"/>
              </a:rPr>
              <a:t>Qui si sfrutta l’aiuto di preziosi collaboratori: i microorganismi presenti nell’acqua! Con un po’ di ossigeno e le giuste condizioni, questi alleati ripuliscono in modo efficiente l’acqua dalle sostanze organiche.</a:t>
            </a:r>
            <a:endParaRPr lang="it-IT" sz="1400" b="0" strike="noStrike" spc="-1">
              <a:latin typeface="Arial"/>
            </a:endParaRPr>
          </a:p>
        </p:txBody>
      </p:sp>
      <p:sp>
        <p:nvSpPr>
          <p:cNvPr id="399" name="CustomShape 5"/>
          <p:cNvSpPr/>
          <p:nvPr/>
        </p:nvSpPr>
        <p:spPr>
          <a:xfrm>
            <a:off x="285840" y="4637880"/>
            <a:ext cx="8347680" cy="942120"/>
          </a:xfrm>
          <a:prstGeom prst="rect">
            <a:avLst/>
          </a:prstGeom>
          <a:gradFill rotWithShape="0">
            <a:gsLst>
              <a:gs pos="0">
                <a:srgbClr val="BDF297"/>
              </a:gs>
              <a:gs pos="100000">
                <a:srgbClr val="D5F5C0"/>
              </a:gs>
            </a:gsLst>
            <a:lin ang="2700000"/>
          </a:gra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it-IT" sz="1400" b="1" strike="noStrike" cap="all" spc="-1">
                <a:solidFill>
                  <a:srgbClr val="000000"/>
                </a:solidFill>
                <a:latin typeface="Franklin Gothic Book"/>
                <a:ea typeface="DejaVu Sans"/>
              </a:rPr>
              <a:t>FASE 5 – DECANTAZIONE FINALE</a:t>
            </a:r>
            <a:endParaRPr lang="it-IT" sz="1400" b="0" strike="noStrike" spc="-1">
              <a:latin typeface="Arial"/>
            </a:endParaRPr>
          </a:p>
          <a:p>
            <a:pPr algn="just">
              <a:lnSpc>
                <a:spcPct val="100000"/>
              </a:lnSpc>
            </a:pPr>
            <a:r>
              <a:rPr lang="it-IT" sz="1400" b="0" strike="noStrike" spc="-1">
                <a:solidFill>
                  <a:srgbClr val="000000"/>
                </a:solidFill>
                <a:latin typeface="Franklin Gothic Book"/>
                <a:ea typeface="DejaVu Sans"/>
              </a:rPr>
              <a:t>Sul fondo di questa vasca si lascia precipitare l’ultima parte di sporcizia. L’aggiunta di sostanze speciali (flocculanti) facilita l’operazione: lo sporco forma grandi fiocchi, che a poco a poco si depositano sul fondo.</a:t>
            </a:r>
            <a:endParaRPr lang="it-IT" sz="1400" b="0" strike="noStrike" spc="-1">
              <a:latin typeface="Arial"/>
            </a:endParaRPr>
          </a:p>
        </p:txBody>
      </p:sp>
      <p:sp>
        <p:nvSpPr>
          <p:cNvPr id="400" name="CustomShape 6"/>
          <p:cNvSpPr/>
          <p:nvPr/>
        </p:nvSpPr>
        <p:spPr>
          <a:xfrm>
            <a:off x="319320" y="5760000"/>
            <a:ext cx="8314200" cy="942120"/>
          </a:xfrm>
          <a:prstGeom prst="rect">
            <a:avLst/>
          </a:prstGeom>
          <a:gradFill rotWithShape="0">
            <a:gsLst>
              <a:gs pos="0">
                <a:srgbClr val="BDF297"/>
              </a:gs>
              <a:gs pos="100000">
                <a:srgbClr val="D5F5C0"/>
              </a:gs>
            </a:gsLst>
            <a:lin ang="2700000"/>
          </a:gra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it-IT" sz="1400" b="1" strike="noStrike" cap="all" spc="-1">
                <a:solidFill>
                  <a:srgbClr val="000000"/>
                </a:solidFill>
                <a:latin typeface="Franklin Gothic Book"/>
                <a:ea typeface="DejaVu Sans"/>
              </a:rPr>
              <a:t>FASE 6 – FILTRO E ULTIMI TRATTAMENTI</a:t>
            </a:r>
            <a:endParaRPr lang="it-IT" sz="1400" b="0" strike="noStrike" spc="-1">
              <a:latin typeface="Arial"/>
            </a:endParaRPr>
          </a:p>
          <a:p>
            <a:pPr algn="just">
              <a:lnSpc>
                <a:spcPct val="100000"/>
              </a:lnSpc>
            </a:pPr>
            <a:r>
              <a:rPr lang="it-IT" sz="1400" b="0" strike="noStrike" spc="-1">
                <a:solidFill>
                  <a:srgbClr val="000000"/>
                </a:solidFill>
                <a:latin typeface="Franklin Gothic Book"/>
                <a:ea typeface="DejaVu Sans"/>
              </a:rPr>
              <a:t>Prima di scaricare l’acqua nel fiume, può essere utile passarla attraverso un filtro. Imitando la natura, si fa passare l’acqua fra sabbie e ghiaie diverse, che trattengono le sostanze inquinanti ancora presenti.</a:t>
            </a:r>
            <a:endParaRPr lang="it-IT" sz="14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 name="Picture 2" descr="moderno impianto di trattamento delle acque reflue"/>
          <p:cNvPicPr/>
          <p:nvPr/>
        </p:nvPicPr>
        <p:blipFill>
          <a:blip r:embed="rId2"/>
          <a:stretch/>
        </p:blipFill>
        <p:spPr>
          <a:xfrm>
            <a:off x="1500120" y="357120"/>
            <a:ext cx="5702040" cy="3796920"/>
          </a:xfrm>
          <a:prstGeom prst="rect">
            <a:avLst/>
          </a:prstGeom>
          <a:ln w="0">
            <a:solidFill>
              <a:srgbClr val="C00000"/>
            </a:solidFill>
          </a:ln>
        </p:spPr>
      </p:pic>
      <p:sp>
        <p:nvSpPr>
          <p:cNvPr id="402" name="CustomShape 1"/>
          <p:cNvSpPr/>
          <p:nvPr/>
        </p:nvSpPr>
        <p:spPr>
          <a:xfrm>
            <a:off x="1820160" y="4320000"/>
            <a:ext cx="5015160" cy="302760"/>
          </a:xfrm>
          <a:prstGeom prst="rect">
            <a:avLst/>
          </a:prstGeom>
          <a:gradFill rotWithShape="0">
            <a:gsLst>
              <a:gs pos="0">
                <a:srgbClr val="BDF297"/>
              </a:gs>
              <a:gs pos="100000">
                <a:srgbClr val="D5F5C0"/>
              </a:gs>
            </a:gsLst>
            <a:lin ang="2700000"/>
          </a:gra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400" b="0" strike="noStrike" spc="-1">
                <a:solidFill>
                  <a:srgbClr val="000000"/>
                </a:solidFill>
                <a:latin typeface="Franklin Gothic Book"/>
                <a:ea typeface="DejaVu Sans"/>
              </a:rPr>
              <a:t>Un moderno impianto di trattamento delle acque reflue.</a:t>
            </a:r>
            <a:endParaRPr lang="it-IT" sz="14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CustomShape 1"/>
          <p:cNvSpPr/>
          <p:nvPr/>
        </p:nvSpPr>
        <p:spPr>
          <a:xfrm>
            <a:off x="257040" y="256680"/>
            <a:ext cx="8736840" cy="2982960"/>
          </a:xfrm>
          <a:prstGeom prst="rect">
            <a:avLst/>
          </a:prstGeom>
          <a:solidFill>
            <a:schemeClr val="accent5">
              <a:lumMod val="20000"/>
              <a:lumOff val="80000"/>
            </a:schemeClr>
          </a:solidFill>
          <a:ln w="12700">
            <a:solidFill>
              <a:srgbClr val="FF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Aft>
                <a:spcPts val="601"/>
              </a:spcAft>
            </a:pPr>
            <a:r>
              <a:rPr lang="it-IT" sz="2800" b="1" strike="noStrike" spc="-1">
                <a:solidFill>
                  <a:srgbClr val="00B0F0"/>
                </a:solidFill>
                <a:latin typeface="Franklin Gothic Book"/>
                <a:ea typeface="DejaVu Sans"/>
              </a:rPr>
              <a:t>Trattamento delle acque reflue, i Paesi europei migliorano ma l’Italia resta indietro </a:t>
            </a:r>
            <a:endParaRPr lang="it-IT" sz="2800" b="0" strike="noStrike" spc="-1">
              <a:latin typeface="Arial"/>
            </a:endParaRPr>
          </a:p>
          <a:p>
            <a:pPr>
              <a:lnSpc>
                <a:spcPct val="100000"/>
              </a:lnSpc>
              <a:spcAft>
                <a:spcPts val="601"/>
              </a:spcAft>
            </a:pPr>
            <a:r>
              <a:rPr lang="it-IT" sz="1200" b="1" strike="noStrike" spc="-1">
                <a:solidFill>
                  <a:srgbClr val="000000"/>
                </a:solidFill>
                <a:latin typeface="Times New Roman"/>
                <a:ea typeface="DejaVu Sans"/>
              </a:rPr>
              <a:t>EconomiaCircolare.com  </a:t>
            </a:r>
            <a:r>
              <a:rPr lang="it-IT" sz="1200" b="0" strike="noStrike" spc="-1">
                <a:solidFill>
                  <a:srgbClr val="000000"/>
                </a:solidFill>
                <a:latin typeface="Times New Roman"/>
                <a:ea typeface="DejaVu Sans"/>
              </a:rPr>
              <a:t>06/12/2021</a:t>
            </a:r>
            <a:endParaRPr lang="it-IT" sz="1200" b="0" strike="noStrike" spc="-1">
              <a:latin typeface="Arial"/>
            </a:endParaRPr>
          </a:p>
          <a:p>
            <a:pPr algn="just">
              <a:lnSpc>
                <a:spcPct val="100000"/>
              </a:lnSpc>
            </a:pPr>
            <a:r>
              <a:rPr lang="it-IT" sz="1400" b="0" strike="noStrike" spc="-1">
                <a:solidFill>
                  <a:srgbClr val="000000"/>
                </a:solidFill>
                <a:latin typeface="Franklin Gothic Book"/>
                <a:ea typeface="DejaVu Sans"/>
              </a:rPr>
              <a:t>I dati mostrano che </a:t>
            </a:r>
            <a:r>
              <a:rPr lang="it-IT" sz="1400" b="1" strike="noStrike" spc="-1">
                <a:solidFill>
                  <a:srgbClr val="000000"/>
                </a:solidFill>
                <a:latin typeface="Franklin Gothic Book"/>
                <a:ea typeface="DejaVu Sans"/>
              </a:rPr>
              <a:t>in tutta l’UE circa il 90% delle acque reflue urbane è raccolto e trattato in conformità con la direttiva UE</a:t>
            </a:r>
            <a:r>
              <a:rPr lang="it-IT" sz="1400" b="0" strike="noStrike" spc="-1">
                <a:solidFill>
                  <a:srgbClr val="000000"/>
                </a:solidFill>
                <a:latin typeface="Franklin Gothic Book"/>
                <a:ea typeface="DejaVu Sans"/>
              </a:rPr>
              <a:t> sul trattamento delle acque reflue. Permangono, tuttavia grandi differenze tra le diverse nazioni. Da una parte Austria, Germania, Lussemburgo e Paesi Bassi trattano il 100% delle loro acque reflue urbane in conformità con i requisiti della direttiva, e altri dieci Paesi hanno raggiunto più del 90% di conformità; dall’altra, cinque Paesi, Irlanda, Bulgaria, Romania, Ungheria e Malta, sono conformi in meno della metà delle loro aree urbane secondo gli stessi standard.</a:t>
            </a:r>
            <a:endParaRPr lang="it-IT" sz="1400" b="0" strike="noStrike" spc="-1">
              <a:latin typeface="Arial"/>
            </a:endParaRPr>
          </a:p>
          <a:p>
            <a:pPr algn="just">
              <a:lnSpc>
                <a:spcPct val="100000"/>
              </a:lnSpc>
            </a:pPr>
            <a:r>
              <a:rPr lang="it-IT" sz="1400" b="0" strike="noStrike" spc="-1">
                <a:solidFill>
                  <a:srgbClr val="000000"/>
                </a:solidFill>
                <a:latin typeface="Franklin Gothic Book"/>
                <a:ea typeface="DejaVu Sans"/>
              </a:rPr>
              <a:t>Anche l’</a:t>
            </a:r>
            <a:r>
              <a:rPr lang="it-IT" sz="1400" b="1" strike="noStrike" spc="-1">
                <a:solidFill>
                  <a:srgbClr val="000000"/>
                </a:solidFill>
                <a:latin typeface="Franklin Gothic Book"/>
                <a:ea typeface="DejaVu Sans"/>
              </a:rPr>
              <a:t>Italia</a:t>
            </a:r>
            <a:r>
              <a:rPr lang="it-IT" sz="1400" b="0" strike="noStrike" spc="-1">
                <a:solidFill>
                  <a:srgbClr val="000000"/>
                </a:solidFill>
                <a:latin typeface="Franklin Gothic Book"/>
                <a:ea typeface="DejaVu Sans"/>
              </a:rPr>
              <a:t>, con il</a:t>
            </a:r>
            <a:r>
              <a:rPr lang="it-IT" sz="1400" b="1" strike="noStrike" spc="-1">
                <a:solidFill>
                  <a:srgbClr val="000000"/>
                </a:solidFill>
                <a:latin typeface="Franklin Gothic Book"/>
                <a:ea typeface="DejaVu Sans"/>
              </a:rPr>
              <a:t> 56% delle acque reflue trattate</a:t>
            </a:r>
            <a:r>
              <a:rPr lang="it-IT" sz="1400" b="0" strike="noStrike" spc="-1">
                <a:solidFill>
                  <a:srgbClr val="000000"/>
                </a:solidFill>
                <a:latin typeface="Franklin Gothic Book"/>
                <a:ea typeface="DejaVu Sans"/>
              </a:rPr>
              <a:t> in conformità con la direttiva Ue, si posiziona ben al di sotto della </a:t>
            </a:r>
            <a:r>
              <a:rPr lang="it-IT" sz="1400" b="1" strike="noStrike" spc="-1">
                <a:solidFill>
                  <a:srgbClr val="000000"/>
                </a:solidFill>
                <a:latin typeface="Franklin Gothic Book"/>
                <a:ea typeface="DejaVu Sans"/>
              </a:rPr>
              <a:t>media UE del 76%</a:t>
            </a:r>
            <a:r>
              <a:rPr lang="it-IT" sz="1400" b="0" strike="noStrike" spc="-1">
                <a:solidFill>
                  <a:srgbClr val="000000"/>
                </a:solidFill>
                <a:latin typeface="Franklin Gothic Book"/>
                <a:ea typeface="DejaVu Sans"/>
              </a:rPr>
              <a:t>, confermando l’emergenza depurativa che affligge il Bel Paese.</a:t>
            </a:r>
            <a:endParaRPr lang="it-IT" sz="1400" b="0" strike="noStrike" spc="-1">
              <a:latin typeface="Arial"/>
            </a:endParaRPr>
          </a:p>
        </p:txBody>
      </p:sp>
      <p:sp>
        <p:nvSpPr>
          <p:cNvPr id="404" name="CustomShape 2"/>
          <p:cNvSpPr/>
          <p:nvPr/>
        </p:nvSpPr>
        <p:spPr>
          <a:xfrm>
            <a:off x="282960" y="3780000"/>
            <a:ext cx="8710920" cy="713160"/>
          </a:xfrm>
          <a:prstGeom prst="roundRect">
            <a:avLst>
              <a:gd name="adj" fmla="val 16667"/>
            </a:avLst>
          </a:prstGeom>
          <a:solidFill>
            <a:srgbClr val="FFE994"/>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a:latin typeface="Arial"/>
            </a:endParaRPr>
          </a:p>
          <a:p>
            <a:pPr algn="just">
              <a:lnSpc>
                <a:spcPct val="100000"/>
              </a:lnSpc>
            </a:pPr>
            <a:endParaRPr lang="it-IT" sz="1800" b="0" strike="noStrike" spc="-1">
              <a:latin typeface="Arial"/>
            </a:endParaRPr>
          </a:p>
          <a:p>
            <a:pPr algn="just">
              <a:lnSpc>
                <a:spcPct val="100000"/>
              </a:lnSpc>
            </a:pPr>
            <a:r>
              <a:rPr lang="it-IT" sz="1500" b="0" strike="noStrike" spc="-1">
                <a:solidFill>
                  <a:srgbClr val="000000"/>
                </a:solidFill>
                <a:latin typeface="Times New Roman"/>
                <a:ea typeface="DejaVu Sans"/>
              </a:rPr>
              <a:t>Evidenzia le informazioni principali contenute nell’articolo e dagli un titolo. Poi cerca nell’archivio il grafico che visualizza l’argomento trattato e riportalo nella slide successiva.</a:t>
            </a:r>
            <a:endParaRPr lang="it-IT" sz="1500" b="0" strike="noStrike" spc="-1">
              <a:latin typeface="Arial"/>
            </a:endParaRPr>
          </a:p>
          <a:p>
            <a:pPr algn="just">
              <a:lnSpc>
                <a:spcPct val="100000"/>
              </a:lnSpc>
              <a:tabLst>
                <a:tab pos="0" algn="l"/>
              </a:tabLst>
            </a:pPr>
            <a:endParaRPr lang="it-IT" sz="1500" b="0" strike="noStrike" spc="-1">
              <a:latin typeface="Arial"/>
            </a:endParaRPr>
          </a:p>
          <a:p>
            <a:pPr algn="just">
              <a:lnSpc>
                <a:spcPct val="100000"/>
              </a:lnSpc>
              <a:tabLst>
                <a:tab pos="0" algn="l"/>
              </a:tabLst>
            </a:pPr>
            <a:endParaRPr lang="it-IT" sz="1500" b="0" strike="noStrike" spc="-1">
              <a:latin typeface="Arial"/>
            </a:endParaRPr>
          </a:p>
          <a:p>
            <a:pPr algn="just">
              <a:lnSpc>
                <a:spcPct val="100000"/>
              </a:lnSpc>
              <a:tabLst>
                <a:tab pos="0" algn="l"/>
              </a:tabLst>
            </a:pPr>
            <a:endParaRPr lang="it-IT" sz="15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 name="Picture 2_0" descr="file:///F:/CIMG0286.JPG"/>
          <p:cNvPicPr/>
          <p:nvPr/>
        </p:nvPicPr>
        <p:blipFill>
          <a:blip r:embed="rId2" cstate="print"/>
          <a:srcRect l="10233" t="32245" r="4203" b="24666"/>
          <a:stretch/>
        </p:blipFill>
        <p:spPr>
          <a:xfrm>
            <a:off x="285840" y="1440000"/>
            <a:ext cx="8436960" cy="2824200"/>
          </a:xfrm>
          <a:prstGeom prst="rect">
            <a:avLst/>
          </a:prstGeom>
          <a:ln w="0">
            <a:solidFill>
              <a:srgbClr val="C00000"/>
            </a:solidFill>
          </a:ln>
        </p:spPr>
      </p:pic>
      <p:pic>
        <p:nvPicPr>
          <p:cNvPr id="406" name="Picture 2_2" descr="file:///F:/CIMG0286.JPG"/>
          <p:cNvPicPr/>
          <p:nvPr/>
        </p:nvPicPr>
        <p:blipFill>
          <a:blip r:embed="rId3" cstate="print"/>
          <a:srcRect l="10233" t="10542" r="4203" b="80780"/>
          <a:stretch/>
        </p:blipFill>
        <p:spPr>
          <a:xfrm>
            <a:off x="285840" y="4295160"/>
            <a:ext cx="8436960" cy="558720"/>
          </a:xfrm>
          <a:prstGeom prst="rect">
            <a:avLst/>
          </a:prstGeom>
          <a:ln w="0">
            <a:solidFill>
              <a:srgbClr val="C00000"/>
            </a:solidFill>
          </a:ln>
        </p:spPr>
      </p:pic>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CustomShape 1"/>
          <p:cNvSpPr/>
          <p:nvPr/>
        </p:nvSpPr>
        <p:spPr>
          <a:xfrm>
            <a:off x="214200" y="180000"/>
            <a:ext cx="8773920" cy="6307965"/>
          </a:xfrm>
          <a:prstGeom prst="rect">
            <a:avLst/>
          </a:prstGeom>
          <a:solidFill>
            <a:schemeClr val="accent5">
              <a:lumMod val="20000"/>
              <a:lumOff val="80000"/>
            </a:schemeClr>
          </a:solidFill>
          <a:ln w="12700">
            <a:solidFill>
              <a:srgbClr val="FF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Aft>
                <a:spcPts val="601"/>
              </a:spcAft>
            </a:pPr>
            <a:r>
              <a:rPr lang="it-IT" sz="2800" b="1" strike="noStrike" spc="-1" dirty="0">
                <a:solidFill>
                  <a:srgbClr val="00B0F0"/>
                </a:solidFill>
                <a:latin typeface="Franklin Gothic Book"/>
                <a:ea typeface="DejaVu Sans"/>
              </a:rPr>
              <a:t>Italia bocciata dall’Europa (di nuovo) per il trattamento degli scarichi fognari </a:t>
            </a:r>
            <a:endParaRPr lang="it-IT" sz="2800" b="0" strike="noStrike" spc="-1" dirty="0">
              <a:latin typeface="Arial"/>
            </a:endParaRPr>
          </a:p>
          <a:p>
            <a:pPr>
              <a:lnSpc>
                <a:spcPct val="100000"/>
              </a:lnSpc>
              <a:spcAft>
                <a:spcPts val="601"/>
              </a:spcAft>
            </a:pPr>
            <a:r>
              <a:rPr lang="it-IT" sz="1200" b="1" strike="noStrike" spc="-1" dirty="0" err="1">
                <a:solidFill>
                  <a:srgbClr val="000000"/>
                </a:solidFill>
                <a:latin typeface="Times New Roman"/>
                <a:ea typeface="DejaVu Sans"/>
              </a:rPr>
              <a:t>EconomiaCircolare.com</a:t>
            </a:r>
            <a:r>
              <a:rPr lang="it-IT" sz="1200" b="1" strike="noStrike" spc="-1" dirty="0">
                <a:solidFill>
                  <a:srgbClr val="000000"/>
                </a:solidFill>
                <a:latin typeface="Times New Roman"/>
                <a:ea typeface="DejaVu Sans"/>
              </a:rPr>
              <a:t>  </a:t>
            </a:r>
            <a:r>
              <a:rPr lang="it-IT" sz="1200" b="0" strike="noStrike" spc="-1" dirty="0">
                <a:solidFill>
                  <a:srgbClr val="000000"/>
                </a:solidFill>
                <a:latin typeface="Times New Roman"/>
                <a:ea typeface="DejaVu Sans"/>
              </a:rPr>
              <a:t>11/10/2021</a:t>
            </a:r>
            <a:endParaRPr lang="it-IT" sz="1200" b="0" strike="noStrike" spc="-1" dirty="0">
              <a:latin typeface="Arial"/>
            </a:endParaRPr>
          </a:p>
          <a:p>
            <a:pPr algn="just">
              <a:lnSpc>
                <a:spcPct val="100000"/>
              </a:lnSpc>
              <a:spcAft>
                <a:spcPts val="601"/>
              </a:spcAft>
            </a:pPr>
            <a:r>
              <a:rPr lang="it-IT" sz="1400" b="0" strike="noStrike" spc="-1" dirty="0">
                <a:solidFill>
                  <a:srgbClr val="000000"/>
                </a:solidFill>
                <a:latin typeface="Franklin Gothic Book"/>
                <a:ea typeface="DejaVu Sans"/>
              </a:rPr>
              <a:t>Ci risiamo. Quello delle fogne in Italia è un problema annoso che non riusciamo a lasciarci alle spalle. L’Italia è soggetta a </a:t>
            </a:r>
            <a:r>
              <a:rPr lang="it-IT" sz="1400" b="1" strike="noStrike" spc="-1" dirty="0">
                <a:solidFill>
                  <a:srgbClr val="000000"/>
                </a:solidFill>
                <a:latin typeface="Franklin Gothic Book"/>
                <a:ea typeface="DejaVu Sans"/>
              </a:rPr>
              <a:t>quattro procedure di infrazione</a:t>
            </a:r>
            <a:r>
              <a:rPr lang="it-IT" sz="1400" b="0" strike="noStrike" spc="-1" dirty="0">
                <a:solidFill>
                  <a:srgbClr val="000000"/>
                </a:solidFill>
                <a:latin typeface="Franklin Gothic Book"/>
                <a:ea typeface="DejaVu Sans"/>
              </a:rPr>
              <a:t> per il trattamento delle acque reflue urbane, gli scarichi delle nostre fogne. Due di queste – ha ricordato qualche giorno fa Legambiente – già sfociate in condanne che costano al Paese </a:t>
            </a:r>
            <a:r>
              <a:rPr lang="it-IT" sz="1400" b="1" strike="noStrike" spc="-1" dirty="0">
                <a:solidFill>
                  <a:srgbClr val="000000"/>
                </a:solidFill>
                <a:latin typeface="Franklin Gothic Book"/>
                <a:ea typeface="DejaVu Sans"/>
              </a:rPr>
              <a:t>60 milioni di euro all’anno</a:t>
            </a:r>
            <a:r>
              <a:rPr lang="it-IT" sz="1400" b="0" strike="noStrike" spc="-1" dirty="0">
                <a:solidFill>
                  <a:srgbClr val="000000"/>
                </a:solidFill>
                <a:latin typeface="Franklin Gothic Book"/>
                <a:ea typeface="DejaVu Sans"/>
              </a:rPr>
              <a:t>. Una terza condanna, questa senza multa, si è aggiunta mercoledì scorso. Ma anche dove c’è, la gestione non è sempre adeguata: a parte il Nord Est, in tutto il resto del Paese aumentano, fa sapere un recente position </a:t>
            </a:r>
            <a:r>
              <a:rPr lang="it-IT" sz="1400" b="0" strike="noStrike" spc="-1" dirty="0" err="1">
                <a:solidFill>
                  <a:srgbClr val="000000"/>
                </a:solidFill>
                <a:latin typeface="Franklin Gothic Book"/>
                <a:ea typeface="DejaVu Sans"/>
              </a:rPr>
              <a:t>paper</a:t>
            </a:r>
            <a:r>
              <a:rPr lang="it-IT" sz="1400" b="0" strike="noStrike" spc="-1" dirty="0">
                <a:solidFill>
                  <a:srgbClr val="000000"/>
                </a:solidFill>
                <a:latin typeface="Franklin Gothic Book"/>
                <a:ea typeface="DejaVu Sans"/>
              </a:rPr>
              <a:t> di Laboratorio REF ricerche, i fanghi di depurazione scaricati in discarica. Per non parlare dell’illegalità.</a:t>
            </a:r>
            <a:endParaRPr lang="it-IT" sz="1400" b="0" strike="noStrike" spc="-1" dirty="0">
              <a:latin typeface="Arial"/>
            </a:endParaRPr>
          </a:p>
          <a:p>
            <a:pPr algn="just">
              <a:lnSpc>
                <a:spcPct val="100000"/>
              </a:lnSpc>
            </a:pPr>
            <a:r>
              <a:rPr lang="it-IT" sz="1800" b="1" strike="noStrike" spc="-1" dirty="0">
                <a:solidFill>
                  <a:srgbClr val="000000"/>
                </a:solidFill>
                <a:latin typeface="Franklin Gothic Book"/>
                <a:ea typeface="DejaVu Sans"/>
              </a:rPr>
              <a:t>Due milioni di italiani dimenticati</a:t>
            </a:r>
            <a:endParaRPr lang="it-IT" sz="1800" b="0" strike="noStrike" spc="-1" dirty="0">
              <a:latin typeface="Arial"/>
            </a:endParaRPr>
          </a:p>
          <a:p>
            <a:pPr algn="just">
              <a:lnSpc>
                <a:spcPct val="100000"/>
              </a:lnSpc>
            </a:pPr>
            <a:r>
              <a:rPr lang="it-IT" sz="1400" b="0" strike="noStrike" spc="-1" dirty="0">
                <a:solidFill>
                  <a:srgbClr val="000000"/>
                </a:solidFill>
                <a:latin typeface="Franklin Gothic Book"/>
                <a:ea typeface="DejaVu Sans"/>
              </a:rPr>
              <a:t>Che la situazione delle fogne italiane non sia rosea ce lo ricordano prima di tutto i </a:t>
            </a:r>
            <a:r>
              <a:rPr lang="it-IT" sz="1400" b="1" strike="noStrike" spc="-1" dirty="0">
                <a:solidFill>
                  <a:srgbClr val="000000"/>
                </a:solidFill>
                <a:latin typeface="Franklin Gothic Book"/>
                <a:ea typeface="DejaVu Sans"/>
              </a:rPr>
              <a:t>due milioni di italiani</a:t>
            </a:r>
            <a:r>
              <a:rPr lang="it-IT" sz="1400" b="0" strike="noStrike" spc="-1" dirty="0">
                <a:solidFill>
                  <a:srgbClr val="000000"/>
                </a:solidFill>
                <a:latin typeface="Franklin Gothic Book"/>
                <a:ea typeface="DejaVu Sans"/>
              </a:rPr>
              <a:t> residenti in </a:t>
            </a:r>
            <a:r>
              <a:rPr lang="it-IT" sz="1400" b="1" strike="noStrike" spc="-1" dirty="0">
                <a:solidFill>
                  <a:srgbClr val="000000"/>
                </a:solidFill>
                <a:latin typeface="Franklin Gothic Book"/>
                <a:ea typeface="DejaVu Sans"/>
              </a:rPr>
              <a:t>379 Comuni</a:t>
            </a:r>
            <a:r>
              <a:rPr lang="it-IT" sz="1400" b="0" strike="noStrike" spc="-1" dirty="0">
                <a:solidFill>
                  <a:srgbClr val="000000"/>
                </a:solidFill>
                <a:latin typeface="Franklin Gothic Book"/>
                <a:ea typeface="DejaVu Sans"/>
              </a:rPr>
              <a:t> che </a:t>
            </a:r>
            <a:r>
              <a:rPr lang="it-IT" sz="1400" b="1" strike="noStrike" spc="-1" dirty="0">
                <a:solidFill>
                  <a:srgbClr val="000000"/>
                </a:solidFill>
                <a:latin typeface="Franklin Gothic Book"/>
                <a:ea typeface="DejaVu Sans"/>
              </a:rPr>
              <a:t>non hanno le fognature</a:t>
            </a:r>
            <a:r>
              <a:rPr lang="it-IT" sz="1400" b="0" strike="noStrike" spc="-1" dirty="0">
                <a:solidFill>
                  <a:srgbClr val="000000"/>
                </a:solidFill>
                <a:latin typeface="Franklin Gothic Book"/>
                <a:ea typeface="DejaVu Sans"/>
              </a:rPr>
              <a:t> </a:t>
            </a:r>
            <a:r>
              <a:rPr lang="it-IT" sz="1400" b="1" strike="noStrike" spc="-1" dirty="0">
                <a:solidFill>
                  <a:srgbClr val="000000"/>
                </a:solidFill>
                <a:latin typeface="Franklin Gothic Book"/>
                <a:ea typeface="DejaVu Sans"/>
              </a:rPr>
              <a:t>o il servizio pubblico di depurazione</a:t>
            </a:r>
            <a:r>
              <a:rPr lang="it-IT" sz="1400" b="0" strike="noStrike" spc="-1" dirty="0">
                <a:solidFill>
                  <a:srgbClr val="000000"/>
                </a:solidFill>
                <a:latin typeface="Franklin Gothic Book"/>
                <a:ea typeface="DejaVu Sans"/>
              </a:rPr>
              <a:t>. </a:t>
            </a:r>
            <a:endParaRPr lang="it-IT" sz="1400" b="0" strike="noStrike" spc="-1" dirty="0">
              <a:latin typeface="Arial"/>
            </a:endParaRPr>
          </a:p>
          <a:p>
            <a:pPr algn="just">
              <a:lnSpc>
                <a:spcPct val="100000"/>
              </a:lnSpc>
              <a:spcAft>
                <a:spcPts val="601"/>
              </a:spcAft>
            </a:pPr>
            <a:r>
              <a:rPr lang="it-IT" sz="1400" b="0" strike="noStrike" spc="-1" dirty="0">
                <a:solidFill>
                  <a:srgbClr val="000000"/>
                </a:solidFill>
                <a:latin typeface="Franklin Gothic Book"/>
                <a:ea typeface="DejaVu Sans"/>
              </a:rPr>
              <a:t>Oltre alle inadempienze, c’è anche lo </a:t>
            </a:r>
            <a:r>
              <a:rPr lang="it-IT" sz="1400" b="1" strike="noStrike" spc="-1" dirty="0">
                <a:solidFill>
                  <a:srgbClr val="000000"/>
                </a:solidFill>
                <a:latin typeface="Franklin Gothic Book"/>
                <a:ea typeface="DejaVu Sans"/>
              </a:rPr>
              <a:t>zampino della criminalità</a:t>
            </a:r>
            <a:r>
              <a:rPr lang="it-IT" sz="1400" b="0" strike="noStrike" spc="-1" dirty="0">
                <a:solidFill>
                  <a:srgbClr val="000000"/>
                </a:solidFill>
                <a:latin typeface="Franklin Gothic Book"/>
                <a:ea typeface="DejaVu Sans"/>
              </a:rPr>
              <a:t>. Nel dossier </a:t>
            </a:r>
            <a:r>
              <a:rPr lang="it-IT" sz="1400" b="0" i="1" strike="noStrike" spc="-1" dirty="0">
                <a:solidFill>
                  <a:srgbClr val="000000"/>
                </a:solidFill>
                <a:latin typeface="Franklin Gothic Book"/>
                <a:ea typeface="DejaVu Sans"/>
              </a:rPr>
              <a:t>Mare Monstrum 2021</a:t>
            </a:r>
            <a:r>
              <a:rPr lang="it-IT" sz="1400" b="0" strike="noStrike" spc="-1" dirty="0">
                <a:solidFill>
                  <a:srgbClr val="000000"/>
                </a:solidFill>
                <a:latin typeface="Franklin Gothic Book"/>
                <a:ea typeface="DejaVu Sans"/>
              </a:rPr>
              <a:t>, che alla </a:t>
            </a:r>
            <a:r>
              <a:rPr lang="it-IT" sz="1400" b="0" strike="noStrike" spc="-1" dirty="0" err="1">
                <a:solidFill>
                  <a:srgbClr val="000000"/>
                </a:solidFill>
                <a:latin typeface="Franklin Gothic Book"/>
                <a:ea typeface="DejaVu Sans"/>
              </a:rPr>
              <a:t>maladepurazione</a:t>
            </a:r>
            <a:r>
              <a:rPr lang="it-IT" sz="1400" b="0" strike="noStrike" spc="-1" dirty="0">
                <a:solidFill>
                  <a:srgbClr val="000000"/>
                </a:solidFill>
                <a:latin typeface="Franklin Gothic Book"/>
                <a:ea typeface="DejaVu Sans"/>
              </a:rPr>
              <a:t> dedica ampio spazio, l’associazione denuncia che “</a:t>
            </a:r>
            <a:r>
              <a:rPr lang="it-IT" sz="1400" b="1" strike="noStrike" spc="-1" dirty="0">
                <a:solidFill>
                  <a:srgbClr val="000000"/>
                </a:solidFill>
                <a:latin typeface="Franklin Gothic Book"/>
                <a:ea typeface="DejaVu Sans"/>
              </a:rPr>
              <a:t>depuratori inesistenti o mal funzionanti, scarichi fognari abusivi, </a:t>
            </a:r>
            <a:r>
              <a:rPr lang="it-IT" sz="1400" b="1" strike="noStrike" spc="-1" dirty="0" err="1">
                <a:solidFill>
                  <a:srgbClr val="000000"/>
                </a:solidFill>
                <a:latin typeface="Franklin Gothic Book"/>
                <a:ea typeface="DejaVu Sans"/>
              </a:rPr>
              <a:t>sversamenti</a:t>
            </a:r>
            <a:r>
              <a:rPr lang="it-IT" sz="1400" b="1" strike="noStrike" spc="-1" dirty="0">
                <a:solidFill>
                  <a:srgbClr val="000000"/>
                </a:solidFill>
                <a:latin typeface="Franklin Gothic Book"/>
                <a:ea typeface="DejaVu Sans"/>
              </a:rPr>
              <a:t> illegali di liquami e rifiuti hanno rappresentato i</a:t>
            </a:r>
            <a:r>
              <a:rPr lang="it-IT" sz="1400" b="0" strike="noStrike" spc="-1" dirty="0">
                <a:solidFill>
                  <a:srgbClr val="000000"/>
                </a:solidFill>
                <a:latin typeface="Franklin Gothic Book"/>
                <a:ea typeface="DejaVu Sans"/>
              </a:rPr>
              <a:t>l </a:t>
            </a:r>
            <a:r>
              <a:rPr lang="it-IT" sz="1400" b="1" strike="noStrike" spc="-1" dirty="0">
                <a:solidFill>
                  <a:srgbClr val="000000"/>
                </a:solidFill>
                <a:latin typeface="Franklin Gothic Book"/>
                <a:ea typeface="DejaVu Sans"/>
              </a:rPr>
              <a:t>31% dei reati contestati in Italia nel corso del 2020</a:t>
            </a:r>
            <a:r>
              <a:rPr lang="it-IT" sz="1400" b="0" strike="noStrike" spc="-1" dirty="0">
                <a:solidFill>
                  <a:srgbClr val="000000"/>
                </a:solidFill>
                <a:latin typeface="Franklin Gothic Book"/>
                <a:ea typeface="DejaVu Sans"/>
              </a:rPr>
              <a:t>”.</a:t>
            </a:r>
            <a:endParaRPr lang="it-IT" sz="1400" b="0" strike="noStrike" spc="-1" dirty="0">
              <a:latin typeface="Arial"/>
            </a:endParaRPr>
          </a:p>
          <a:p>
            <a:pPr algn="just">
              <a:lnSpc>
                <a:spcPct val="100000"/>
              </a:lnSpc>
            </a:pPr>
            <a:r>
              <a:rPr lang="it-IT" sz="1800" b="1" strike="noStrike" spc="-1" dirty="0">
                <a:solidFill>
                  <a:srgbClr val="000000"/>
                </a:solidFill>
                <a:latin typeface="Franklin Gothic Book"/>
                <a:ea typeface="DejaVu Sans"/>
              </a:rPr>
              <a:t>Fanghi di depurazione sempre più spesso in discarica</a:t>
            </a:r>
            <a:endParaRPr lang="it-IT" sz="1800" b="0" strike="noStrike" spc="-1" dirty="0">
              <a:latin typeface="Arial"/>
            </a:endParaRPr>
          </a:p>
          <a:p>
            <a:pPr algn="just">
              <a:lnSpc>
                <a:spcPct val="100000"/>
              </a:lnSpc>
            </a:pPr>
            <a:r>
              <a:rPr lang="it-IT" sz="1400" b="0" strike="noStrike" spc="-1" dirty="0">
                <a:solidFill>
                  <a:srgbClr val="000000"/>
                </a:solidFill>
                <a:latin typeface="Franklin Gothic Book"/>
                <a:ea typeface="DejaVu Sans"/>
              </a:rPr>
              <a:t>Anche là dove le fogne ci sono, lo abbiamo accennato, purtroppo non sempre sono gestite a regola d’arte, preferendo la discarica al recupero per quello che resta dalla depurazione, i cosiddetti fanghi. Il recente position </a:t>
            </a:r>
            <a:r>
              <a:rPr lang="it-IT" sz="1400" b="0" strike="noStrike" spc="-1" dirty="0" err="1">
                <a:solidFill>
                  <a:srgbClr val="000000"/>
                </a:solidFill>
                <a:latin typeface="Franklin Gothic Book"/>
                <a:ea typeface="DejaVu Sans"/>
              </a:rPr>
              <a:t>paper</a:t>
            </a:r>
            <a:r>
              <a:rPr lang="it-IT" sz="1400" b="0" strike="noStrike" spc="-1" dirty="0">
                <a:solidFill>
                  <a:srgbClr val="000000"/>
                </a:solidFill>
                <a:latin typeface="Franklin Gothic Book"/>
                <a:ea typeface="DejaVu Sans"/>
              </a:rPr>
              <a:t> </a:t>
            </a:r>
            <a:r>
              <a:rPr lang="it-IT" sz="1400" b="0" i="1" strike="noStrike" spc="-1" dirty="0">
                <a:solidFill>
                  <a:srgbClr val="000000"/>
                </a:solidFill>
                <a:latin typeface="Franklin Gothic Book"/>
                <a:ea typeface="DejaVu Sans"/>
              </a:rPr>
              <a:t>Ridurre gli impatti ambientali del servizio idrico: luci e ombre</a:t>
            </a:r>
            <a:r>
              <a:rPr lang="it-IT" sz="1400" b="0" strike="noStrike" spc="-1" dirty="0">
                <a:solidFill>
                  <a:srgbClr val="000000"/>
                </a:solidFill>
                <a:latin typeface="Franklin Gothic Book"/>
                <a:ea typeface="DejaVu Sans"/>
              </a:rPr>
              <a:t> di Laboratorio REF Ricerche mette in luce che, relativamente alla gestione dei fanghi di depurazione –</a:t>
            </a:r>
            <a:r>
              <a:rPr lang="it-IT" sz="1400" b="1" strike="noStrike" spc="-1" dirty="0">
                <a:solidFill>
                  <a:srgbClr val="000000"/>
                </a:solidFill>
                <a:latin typeface="Franklin Gothic Book"/>
                <a:ea typeface="DejaVu Sans"/>
              </a:rPr>
              <a:t> </a:t>
            </a:r>
            <a:r>
              <a:rPr lang="it-IT" sz="1400" b="0" strike="noStrike" spc="-1" dirty="0">
                <a:solidFill>
                  <a:srgbClr val="000000"/>
                </a:solidFill>
                <a:latin typeface="Franklin Gothic Book"/>
                <a:ea typeface="DejaVu Sans"/>
              </a:rPr>
              <a:t>oltre 3,1 milioni di tonnellate ogni anno</a:t>
            </a:r>
            <a:r>
              <a:rPr lang="it-IT" sz="1400" b="1" strike="noStrike" spc="-1" dirty="0">
                <a:solidFill>
                  <a:srgbClr val="000000"/>
                </a:solidFill>
                <a:latin typeface="Franklin Gothic Book"/>
                <a:ea typeface="DejaVu Sans"/>
              </a:rPr>
              <a:t> – </a:t>
            </a:r>
            <a:r>
              <a:rPr lang="it-IT" sz="1400" b="0" strike="noStrike" spc="-1" dirty="0">
                <a:solidFill>
                  <a:srgbClr val="000000"/>
                </a:solidFill>
                <a:latin typeface="Franklin Gothic Book"/>
                <a:ea typeface="DejaVu Sans"/>
              </a:rPr>
              <a:t>si osserva una crescita del tasso di smaltimento in discarica. E quindi una </a:t>
            </a:r>
            <a:r>
              <a:rPr lang="it-IT" sz="1400" b="1" strike="noStrike" spc="-1" dirty="0">
                <a:solidFill>
                  <a:srgbClr val="000000"/>
                </a:solidFill>
                <a:latin typeface="Franklin Gothic Book"/>
                <a:ea typeface="DejaVu Sans"/>
              </a:rPr>
              <a:t>diminuzione delle attività di recupero che</a:t>
            </a:r>
            <a:r>
              <a:rPr lang="it-IT" sz="1400" b="0" strike="noStrike" spc="-1" dirty="0">
                <a:solidFill>
                  <a:srgbClr val="000000"/>
                </a:solidFill>
                <a:latin typeface="Franklin Gothic Book"/>
                <a:ea typeface="DejaVu Sans"/>
              </a:rPr>
              <a:t>, lo ricordiamo, non solo rispettano la gerarchia europea dei rifiuti ma </a:t>
            </a:r>
            <a:r>
              <a:rPr lang="it-IT" sz="1400" b="1" strike="noStrike" spc="-1" dirty="0">
                <a:solidFill>
                  <a:srgbClr val="000000"/>
                </a:solidFill>
                <a:latin typeface="Franklin Gothic Book"/>
                <a:ea typeface="DejaVu Sans"/>
              </a:rPr>
              <a:t>permettono di produrre energia</a:t>
            </a:r>
            <a:r>
              <a:rPr lang="it-IT" sz="1400" b="0" strike="noStrike" spc="-1" dirty="0">
                <a:solidFill>
                  <a:srgbClr val="000000"/>
                </a:solidFill>
                <a:latin typeface="Franklin Gothic Book"/>
                <a:ea typeface="DejaVu Sans"/>
              </a:rPr>
              <a:t> (biogas dalla digestione dei fanghi), </a:t>
            </a:r>
            <a:r>
              <a:rPr lang="it-IT" sz="1400" b="1" strike="noStrike" spc="-1" dirty="0">
                <a:solidFill>
                  <a:srgbClr val="000000"/>
                </a:solidFill>
                <a:latin typeface="Franklin Gothic Book"/>
                <a:ea typeface="DejaVu Sans"/>
              </a:rPr>
              <a:t>e materia</a:t>
            </a:r>
            <a:r>
              <a:rPr lang="it-IT" sz="1400" b="0" strike="noStrike" spc="-1" dirty="0">
                <a:solidFill>
                  <a:srgbClr val="000000"/>
                </a:solidFill>
                <a:latin typeface="Franklin Gothic Book"/>
                <a:ea typeface="DejaVu Sans"/>
              </a:rPr>
              <a:t> (azoto e </a:t>
            </a:r>
            <a:r>
              <a:rPr lang="it-IT" sz="1400" b="0" strike="noStrike" spc="-1">
                <a:solidFill>
                  <a:srgbClr val="000000"/>
                </a:solidFill>
                <a:latin typeface="Franklin Gothic Book"/>
                <a:ea typeface="DejaVu Sans"/>
              </a:rPr>
              <a:t>fosforo</a:t>
            </a:r>
            <a:r>
              <a:rPr lang="it-IT" sz="1400" b="0" strike="noStrike" spc="-1" smtClean="0">
                <a:solidFill>
                  <a:srgbClr val="000000"/>
                </a:solidFill>
                <a:latin typeface="Franklin Gothic Book"/>
                <a:ea typeface="DejaVu Sans"/>
              </a:rPr>
              <a:t>).</a:t>
            </a:r>
            <a:endParaRPr lang="it-IT" sz="1400" b="0" strike="noStrike" spc="-1" dirty="0" smtClean="0">
              <a:solidFill>
                <a:srgbClr val="000000"/>
              </a:solidFill>
              <a:latin typeface="Franklin Gothic Book"/>
              <a:ea typeface="DejaVu Sans"/>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CustomShape 1"/>
          <p:cNvSpPr/>
          <p:nvPr/>
        </p:nvSpPr>
        <p:spPr>
          <a:xfrm>
            <a:off x="214200" y="2143080"/>
            <a:ext cx="8445240" cy="1209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pPr>
            <a:r>
              <a:rPr lang="it-IT" sz="3200" b="1" strike="noStrike" cap="all" spc="-1">
                <a:solidFill>
                  <a:srgbClr val="4E3B30"/>
                </a:solidFill>
                <a:latin typeface="Times New Roman"/>
                <a:ea typeface="DejaVu Sans"/>
              </a:rPr>
              <a:t>     </a:t>
            </a:r>
            <a:endParaRPr lang="it-IT" sz="3200" b="0" strike="noStrike" spc="-1">
              <a:latin typeface="Arial"/>
            </a:endParaRPr>
          </a:p>
        </p:txBody>
      </p:sp>
      <p:sp>
        <p:nvSpPr>
          <p:cNvPr id="255" name="CustomShape 2"/>
          <p:cNvSpPr/>
          <p:nvPr/>
        </p:nvSpPr>
        <p:spPr>
          <a:xfrm>
            <a:off x="357120" y="2857320"/>
            <a:ext cx="8445240" cy="1558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fontScale="91000" lnSpcReduction="20000"/>
          </a:bodyPr>
          <a:lstStyle/>
          <a:p>
            <a:pPr algn="ctr">
              <a:lnSpc>
                <a:spcPct val="100000"/>
              </a:lnSpc>
              <a:spcBef>
                <a:spcPts val="1239"/>
              </a:spcBef>
              <a:tabLst>
                <a:tab pos="0" algn="l"/>
              </a:tabLst>
            </a:pPr>
            <a:r>
              <a:rPr lang="it-IT" sz="5100" b="1" strike="noStrike" spc="-1">
                <a:solidFill>
                  <a:srgbClr val="44342A"/>
                </a:solidFill>
                <a:latin typeface="Times New Roman"/>
                <a:ea typeface="DejaVu Sans"/>
              </a:rPr>
              <a:t>   </a:t>
            </a:r>
            <a:r>
              <a:rPr lang="it-IT" sz="6200" b="1" strike="noStrike" spc="-1">
                <a:solidFill>
                  <a:srgbClr val="7C4B3A"/>
                </a:solidFill>
                <a:latin typeface="Times New Roman"/>
                <a:ea typeface="DejaVu Sans"/>
              </a:rPr>
              <a:t>LO SBARRAMENTO DEI FIUMI</a:t>
            </a:r>
            <a:endParaRPr lang="it-IT" sz="62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CustomShape 1"/>
          <p:cNvSpPr/>
          <p:nvPr/>
        </p:nvSpPr>
        <p:spPr>
          <a:xfrm>
            <a:off x="360000" y="540000"/>
            <a:ext cx="8454240" cy="894240"/>
          </a:xfrm>
          <a:prstGeom prst="roundRect">
            <a:avLst>
              <a:gd name="adj" fmla="val 16667"/>
            </a:avLst>
          </a:prstGeom>
          <a:solidFill>
            <a:srgbClr val="FFE994"/>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a:latin typeface="Arial"/>
            </a:endParaRPr>
          </a:p>
          <a:p>
            <a:pPr algn="just">
              <a:lnSpc>
                <a:spcPct val="100000"/>
              </a:lnSpc>
            </a:pPr>
            <a:endParaRPr lang="it-IT" sz="1800" b="0" strike="noStrike" spc="-1">
              <a:latin typeface="Arial"/>
            </a:endParaRPr>
          </a:p>
          <a:p>
            <a:pPr algn="just">
              <a:lnSpc>
                <a:spcPct val="100000"/>
              </a:lnSpc>
            </a:pPr>
            <a:r>
              <a:rPr lang="it-IT" sz="1500" b="0" strike="noStrike" spc="-1">
                <a:solidFill>
                  <a:srgbClr val="000000"/>
                </a:solidFill>
                <a:latin typeface="Times New Roman"/>
                <a:ea typeface="DejaVu Sans"/>
              </a:rPr>
              <a:t>Dai un titolo all’articolo che ne sintetizzi il paragrafo iniziale. Poi cerca nell’archivio le slide  della cartina e dei grafici che si possono collegare all’articolo e riportali nelle slide successive. Analizza cartina e grafici rispondendo alle relative domande. </a:t>
            </a:r>
            <a:endParaRPr lang="it-IT" sz="1500" b="0" strike="noStrike" spc="-1">
              <a:latin typeface="Arial"/>
            </a:endParaRPr>
          </a:p>
          <a:p>
            <a:pPr algn="just">
              <a:lnSpc>
                <a:spcPct val="100000"/>
              </a:lnSpc>
              <a:tabLst>
                <a:tab pos="0" algn="l"/>
              </a:tabLst>
            </a:pPr>
            <a:endParaRPr lang="it-IT" sz="1500" b="0" strike="noStrike" spc="-1">
              <a:latin typeface="Arial"/>
            </a:endParaRPr>
          </a:p>
          <a:p>
            <a:pPr algn="just">
              <a:lnSpc>
                <a:spcPct val="100000"/>
              </a:lnSpc>
              <a:tabLst>
                <a:tab pos="0" algn="l"/>
              </a:tabLst>
            </a:pPr>
            <a:endParaRPr lang="it-IT" sz="1500" b="0" strike="noStrike" spc="-1">
              <a:latin typeface="Arial"/>
            </a:endParaRPr>
          </a:p>
          <a:p>
            <a:pPr algn="just">
              <a:lnSpc>
                <a:spcPct val="100000"/>
              </a:lnSpc>
              <a:tabLst>
                <a:tab pos="0" algn="l"/>
              </a:tabLst>
            </a:pPr>
            <a:endParaRPr lang="it-IT" sz="15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 name="Immagine 408"/>
          <p:cNvPicPr/>
          <p:nvPr/>
        </p:nvPicPr>
        <p:blipFill>
          <a:blip r:embed="rId2"/>
          <a:stretch/>
        </p:blipFill>
        <p:spPr>
          <a:xfrm>
            <a:off x="180000" y="269640"/>
            <a:ext cx="8796240" cy="6204960"/>
          </a:xfrm>
          <a:prstGeom prst="rect">
            <a:avLst/>
          </a:prstGeom>
          <a:ln w="0">
            <a:solidFill>
              <a:srgbClr val="BF0041"/>
            </a:solidFill>
          </a:ln>
        </p:spPr>
      </p:pic>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CustomShape 1"/>
          <p:cNvSpPr/>
          <p:nvPr/>
        </p:nvSpPr>
        <p:spPr>
          <a:xfrm>
            <a:off x="74880" y="140760"/>
            <a:ext cx="4999680" cy="5359680"/>
          </a:xfrm>
          <a:prstGeom prst="rect">
            <a:avLst/>
          </a:prstGeom>
          <a:blipFill rotWithShape="0">
            <a:blip r:embed="rId2"/>
            <a:stretch/>
          </a:blipFill>
          <a:ln w="9525">
            <a:solidFill>
              <a:srgbClr val="C00000"/>
            </a:solidFill>
            <a:miter/>
          </a:ln>
        </p:spPr>
        <p:style>
          <a:lnRef idx="0">
            <a:scrgbClr r="0" g="0" b="0"/>
          </a:lnRef>
          <a:fillRef idx="0">
            <a:scrgbClr r="0" g="0" b="0"/>
          </a:fillRef>
          <a:effectRef idx="0">
            <a:scrgbClr r="0" g="0" b="0"/>
          </a:effectRef>
          <a:fontRef idx="minor"/>
        </p:style>
      </p:sp>
      <p:sp>
        <p:nvSpPr>
          <p:cNvPr id="411" name="CustomShape 2"/>
          <p:cNvSpPr/>
          <p:nvPr/>
        </p:nvSpPr>
        <p:spPr>
          <a:xfrm>
            <a:off x="2880000" y="180000"/>
            <a:ext cx="2067120" cy="675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it-IT" sz="1400" b="0" strike="noStrike" spc="-1">
                <a:solidFill>
                  <a:srgbClr val="000000"/>
                </a:solidFill>
                <a:latin typeface="Times New Roman"/>
                <a:ea typeface="DejaVu Sans"/>
              </a:rPr>
              <a:t>Comuni privi di servizio</a:t>
            </a:r>
            <a:endParaRPr lang="it-IT" sz="1400" b="0" strike="noStrike" spc="-1">
              <a:latin typeface="Arial"/>
            </a:endParaRPr>
          </a:p>
          <a:p>
            <a:pPr>
              <a:lnSpc>
                <a:spcPct val="100000"/>
              </a:lnSpc>
            </a:pPr>
            <a:r>
              <a:rPr lang="it-IT" sz="1400" b="0" strike="noStrike" spc="-1">
                <a:solidFill>
                  <a:srgbClr val="000000"/>
                </a:solidFill>
                <a:latin typeface="Times New Roman"/>
                <a:ea typeface="DejaVu Sans"/>
              </a:rPr>
              <a:t>pubblico di depurazione.</a:t>
            </a:r>
            <a:endParaRPr lang="it-IT" sz="1400" b="0" strike="noStrike" spc="-1">
              <a:latin typeface="Arial"/>
            </a:endParaRPr>
          </a:p>
          <a:p>
            <a:pPr>
              <a:lnSpc>
                <a:spcPct val="100000"/>
              </a:lnSpc>
            </a:pPr>
            <a:r>
              <a:rPr lang="it-IT" sz="1400" b="0" strike="noStrike" spc="-1">
                <a:solidFill>
                  <a:srgbClr val="000000"/>
                </a:solidFill>
                <a:latin typeface="Times New Roman"/>
                <a:ea typeface="DejaVu Sans"/>
              </a:rPr>
              <a:t>Anno 2015</a:t>
            </a:r>
            <a:endParaRPr lang="it-IT" sz="1400" b="0" strike="noStrike" spc="-1">
              <a:latin typeface="Arial"/>
            </a:endParaRPr>
          </a:p>
        </p:txBody>
      </p:sp>
      <p:sp>
        <p:nvSpPr>
          <p:cNvPr id="412" name="CustomShape 3"/>
          <p:cNvSpPr/>
          <p:nvPr/>
        </p:nvSpPr>
        <p:spPr>
          <a:xfrm>
            <a:off x="5221800" y="180000"/>
            <a:ext cx="3773160" cy="774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500" b="1" strike="noStrike" spc="-1">
                <a:solidFill>
                  <a:srgbClr val="000000"/>
                </a:solidFill>
                <a:latin typeface="Times New Roman"/>
                <a:ea typeface="DejaVu Sans"/>
              </a:rPr>
              <a:t>1-</a:t>
            </a:r>
            <a:r>
              <a:rPr lang="it-IT" sz="1400" b="1" strike="noStrike" spc="-1">
                <a:solidFill>
                  <a:srgbClr val="000000"/>
                </a:solidFill>
                <a:latin typeface="Times New Roman"/>
                <a:ea typeface="DejaVu Sans"/>
              </a:rPr>
              <a:t> </a:t>
            </a:r>
            <a:r>
              <a:rPr lang="it-IT" sz="1500" b="0" strike="noStrike" spc="-1">
                <a:solidFill>
                  <a:srgbClr val="000000"/>
                </a:solidFill>
                <a:latin typeface="Times New Roman"/>
                <a:ea typeface="DejaVu Sans"/>
              </a:rPr>
              <a:t>In quali regioni i comuni privi di servizio pubblico di depurazione sono diffusi su tutto il territorio?</a:t>
            </a:r>
            <a:endParaRPr lang="it-IT" sz="1500" b="0" strike="noStrike" spc="-1">
              <a:latin typeface="Arial"/>
            </a:endParaRPr>
          </a:p>
        </p:txBody>
      </p:sp>
      <p:sp>
        <p:nvSpPr>
          <p:cNvPr id="413" name="CustomShape 4"/>
          <p:cNvSpPr/>
          <p:nvPr/>
        </p:nvSpPr>
        <p:spPr>
          <a:xfrm>
            <a:off x="5220000" y="1083960"/>
            <a:ext cx="3774960" cy="711000"/>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a:latin typeface="Arial"/>
            </a:endParaRPr>
          </a:p>
          <a:p>
            <a:pPr algn="just">
              <a:lnSpc>
                <a:spcPct val="100000"/>
              </a:lnSpc>
            </a:pPr>
            <a:r>
              <a:rPr lang="it-IT" sz="1400" b="0" strike="noStrike" spc="-1">
                <a:solidFill>
                  <a:srgbClr val="00B0F0"/>
                </a:solidFill>
                <a:latin typeface="Times New Roman"/>
                <a:ea typeface="DejaVu Sans"/>
              </a:rPr>
              <a:t>Campania; Calabria; Sicilia</a:t>
            </a:r>
            <a:endParaRPr lang="it-IT" sz="1400" b="0" strike="noStrike" spc="-1">
              <a:latin typeface="Arial"/>
            </a:endParaRPr>
          </a:p>
          <a:p>
            <a:pPr algn="just">
              <a:lnSpc>
                <a:spcPct val="100000"/>
              </a:lnSpc>
            </a:pPr>
            <a:r>
              <a:rPr lang="it-IT" sz="1400" b="0" strike="noStrike" spc="-1">
                <a:solidFill>
                  <a:srgbClr val="00B0F0"/>
                </a:solidFill>
                <a:latin typeface="Times New Roman"/>
                <a:ea typeface="DejaVu Sans"/>
              </a:rPr>
              <a:t> </a:t>
            </a:r>
            <a:endParaRPr lang="it-IT" sz="14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 name="Picture 2_1" descr="https://greenreport.it/wp-content/uploads/2021/10/fanghi-depurazione-acque-reflue-urbane-ref-ricerche-640x468.jpg"/>
          <p:cNvPicPr/>
          <p:nvPr/>
        </p:nvPicPr>
        <p:blipFill>
          <a:blip r:embed="rId2"/>
          <a:srcRect l="17428" t="12154" r="16796" b="10256"/>
          <a:stretch/>
        </p:blipFill>
        <p:spPr>
          <a:xfrm>
            <a:off x="180000" y="180000"/>
            <a:ext cx="4494960" cy="3749066"/>
          </a:xfrm>
          <a:prstGeom prst="rect">
            <a:avLst/>
          </a:prstGeom>
          <a:ln w="0">
            <a:solidFill>
              <a:srgbClr val="C00000"/>
            </a:solidFill>
          </a:ln>
        </p:spPr>
      </p:pic>
      <p:sp>
        <p:nvSpPr>
          <p:cNvPr id="415" name="CustomShape 1"/>
          <p:cNvSpPr/>
          <p:nvPr/>
        </p:nvSpPr>
        <p:spPr>
          <a:xfrm>
            <a:off x="3420000" y="720000"/>
            <a:ext cx="1254960" cy="884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it-IT" sz="1400" b="1" strike="noStrike" spc="-1">
                <a:solidFill>
                  <a:srgbClr val="000000"/>
                </a:solidFill>
                <a:latin typeface="Arial"/>
                <a:ea typeface="DejaVu Sans"/>
              </a:rPr>
              <a:t>Riutilizzo dei fanghi di depurazione in Italia 2019</a:t>
            </a:r>
            <a:endParaRPr lang="it-IT" sz="1400" b="0" strike="noStrike" spc="-1">
              <a:latin typeface="Arial"/>
            </a:endParaRPr>
          </a:p>
        </p:txBody>
      </p:sp>
      <p:pic>
        <p:nvPicPr>
          <p:cNvPr id="416" name="Immagine 415"/>
          <p:cNvPicPr/>
          <p:nvPr/>
        </p:nvPicPr>
        <p:blipFill>
          <a:blip r:embed="rId3" cstate="print"/>
          <a:srcRect r="19679" b="3854"/>
          <a:stretch/>
        </p:blipFill>
        <p:spPr>
          <a:xfrm>
            <a:off x="4929190" y="214290"/>
            <a:ext cx="4061880" cy="3929090"/>
          </a:xfrm>
          <a:prstGeom prst="rect">
            <a:avLst/>
          </a:prstGeom>
          <a:ln w="0">
            <a:solidFill>
              <a:srgbClr val="BF0041"/>
            </a:solidFill>
          </a:ln>
        </p:spPr>
      </p:pic>
      <p:sp>
        <p:nvSpPr>
          <p:cNvPr id="417" name="CustomShape 2"/>
          <p:cNvSpPr/>
          <p:nvPr/>
        </p:nvSpPr>
        <p:spPr>
          <a:xfrm>
            <a:off x="7525440" y="239040"/>
            <a:ext cx="1541880" cy="878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it-IT" sz="1400" b="1" strike="noStrike" spc="-1">
                <a:solidFill>
                  <a:srgbClr val="000000"/>
                </a:solidFill>
                <a:latin typeface="Arial"/>
                <a:ea typeface="DejaVu Sans"/>
              </a:rPr>
              <a:t>Riutilizzo dei fanghi di depurazione in EU 2014</a:t>
            </a:r>
            <a:endParaRPr lang="it-IT" sz="1400" b="0" strike="noStrike" spc="-1">
              <a:latin typeface="Arial"/>
            </a:endParaRPr>
          </a:p>
        </p:txBody>
      </p:sp>
      <p:sp>
        <p:nvSpPr>
          <p:cNvPr id="418" name="CustomShape 3"/>
          <p:cNvSpPr/>
          <p:nvPr/>
        </p:nvSpPr>
        <p:spPr>
          <a:xfrm>
            <a:off x="180000" y="4860000"/>
            <a:ext cx="8814960" cy="54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500" b="1" strike="noStrike" spc="-1">
                <a:solidFill>
                  <a:srgbClr val="000000"/>
                </a:solidFill>
                <a:latin typeface="Times New Roman"/>
                <a:ea typeface="DejaVu Sans"/>
              </a:rPr>
              <a:t>1-</a:t>
            </a:r>
            <a:r>
              <a:rPr lang="it-IT" sz="1400" b="1" strike="noStrike" spc="-1">
                <a:solidFill>
                  <a:srgbClr val="000000"/>
                </a:solidFill>
                <a:latin typeface="Times New Roman"/>
                <a:ea typeface="DejaVu Sans"/>
              </a:rPr>
              <a:t> </a:t>
            </a:r>
            <a:r>
              <a:rPr lang="it-IT" sz="1500" b="0" strike="noStrike" spc="-1">
                <a:solidFill>
                  <a:srgbClr val="000000"/>
                </a:solidFill>
                <a:latin typeface="Times New Roman"/>
                <a:ea typeface="DejaVu Sans"/>
              </a:rPr>
              <a:t>Confrontando i due grafici, quale differenza emerge fra l’Italia e l’Europa riguardo al riutilizzo dei fanghi di depurazione? </a:t>
            </a:r>
            <a:endParaRPr lang="it-IT" sz="1500" b="0" strike="noStrike" spc="-1">
              <a:latin typeface="Arial"/>
            </a:endParaRPr>
          </a:p>
        </p:txBody>
      </p:sp>
      <p:sp>
        <p:nvSpPr>
          <p:cNvPr id="419" name="CustomShape 4"/>
          <p:cNvSpPr/>
          <p:nvPr/>
        </p:nvSpPr>
        <p:spPr>
          <a:xfrm>
            <a:off x="180000" y="5583960"/>
            <a:ext cx="8634960" cy="711000"/>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r>
              <a:rPr lang="it-IT" sz="1500" b="0" strike="noStrike" spc="-1">
                <a:solidFill>
                  <a:srgbClr val="00B0F0"/>
                </a:solidFill>
                <a:latin typeface="Times New Roman"/>
                <a:ea typeface="DejaVu Sans"/>
              </a:rPr>
              <a:t>In Italia più della metà dei fanghi di depurazione viene smaltita in discarica mentre in Europa questo avviene solo per l’8% dei fanghi. </a:t>
            </a:r>
            <a:endParaRPr lang="it-IT" sz="1500" b="0" strike="noStrike" spc="-1">
              <a:latin typeface="Arial"/>
            </a:endParaRPr>
          </a:p>
          <a:p>
            <a:pPr algn="just">
              <a:lnSpc>
                <a:spcPct val="100000"/>
              </a:lnSpc>
            </a:pPr>
            <a:r>
              <a:rPr lang="it-IT" sz="1400" b="0" strike="noStrike" spc="-1">
                <a:solidFill>
                  <a:srgbClr val="00B0F0"/>
                </a:solidFill>
                <a:latin typeface="Times New Roman"/>
                <a:ea typeface="DejaVu Sans"/>
              </a:rPr>
              <a:t> </a:t>
            </a:r>
            <a:endParaRPr lang="it-IT" sz="14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CustomShape 1"/>
          <p:cNvSpPr/>
          <p:nvPr/>
        </p:nvSpPr>
        <p:spPr>
          <a:xfrm>
            <a:off x="142920" y="266760"/>
            <a:ext cx="8773920" cy="4688280"/>
          </a:xfrm>
          <a:prstGeom prst="rect">
            <a:avLst/>
          </a:prstGeom>
          <a:solidFill>
            <a:schemeClr val="accent5">
              <a:lumMod val="20000"/>
              <a:lumOff val="80000"/>
            </a:schemeClr>
          </a:solidFill>
          <a:ln w="12700">
            <a:solidFill>
              <a:srgbClr val="FF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2800" b="1" strike="noStrike" spc="-1">
                <a:solidFill>
                  <a:srgbClr val="000000"/>
                </a:solidFill>
                <a:latin typeface="Franklin Gothic Book"/>
                <a:ea typeface="DejaVu Sans"/>
              </a:rPr>
              <a:t>Catanzaro, Vibo e Cosenza. Mare inquinato: sequestrati 5 depuratori, denunciate 13 persone</a:t>
            </a:r>
            <a:endParaRPr lang="it-IT" sz="2800" b="0" strike="noStrike" spc="-1">
              <a:latin typeface="Arial"/>
            </a:endParaRPr>
          </a:p>
          <a:p>
            <a:pPr>
              <a:lnSpc>
                <a:spcPct val="100000"/>
              </a:lnSpc>
              <a:spcAft>
                <a:spcPts val="601"/>
              </a:spcAft>
            </a:pPr>
            <a:r>
              <a:rPr lang="it-IT" sz="1200" b="0" strike="noStrike" spc="-1">
                <a:solidFill>
                  <a:srgbClr val="000000"/>
                </a:solidFill>
                <a:latin typeface="Franklin Gothic Book"/>
                <a:ea typeface="DejaVu Sans"/>
              </a:rPr>
              <a:t> </a:t>
            </a:r>
            <a:r>
              <a:rPr lang="it-IT" sz="1200" b="1" strike="noStrike" spc="-1">
                <a:solidFill>
                  <a:srgbClr val="000000"/>
                </a:solidFill>
                <a:latin typeface="Franklin Gothic Book"/>
                <a:ea typeface="DejaVu Sans"/>
              </a:rPr>
              <a:t>Iacchite</a:t>
            </a:r>
            <a:r>
              <a:rPr lang="it-IT" sz="1200" b="1" strike="noStrike" spc="-1">
                <a:solidFill>
                  <a:srgbClr val="000000"/>
                </a:solidFill>
                <a:latin typeface="Times New Roman"/>
                <a:ea typeface="DejaVu Sans"/>
              </a:rPr>
              <a:t>  </a:t>
            </a:r>
            <a:r>
              <a:rPr lang="it-IT" sz="1200" b="0" strike="noStrike" spc="-1">
                <a:solidFill>
                  <a:srgbClr val="000000"/>
                </a:solidFill>
                <a:latin typeface="Times New Roman"/>
                <a:ea typeface="DejaVu Sans"/>
              </a:rPr>
              <a:t>24/03/2022</a:t>
            </a:r>
            <a:endParaRPr lang="it-IT" sz="1200" b="0" strike="noStrike" spc="-1">
              <a:latin typeface="Arial"/>
            </a:endParaRPr>
          </a:p>
          <a:p>
            <a:pPr algn="just">
              <a:lnSpc>
                <a:spcPct val="100000"/>
              </a:lnSpc>
              <a:spcAft>
                <a:spcPts val="601"/>
              </a:spcAft>
            </a:pPr>
            <a:r>
              <a:rPr lang="it-IT" sz="1400" b="0" strike="noStrike" spc="-1">
                <a:solidFill>
                  <a:srgbClr val="000000"/>
                </a:solidFill>
                <a:latin typeface="Franklin Gothic Book"/>
                <a:ea typeface="DejaVu Sans"/>
              </a:rPr>
              <a:t>Catanzaro – L’hanno chiamata operazione “</a:t>
            </a:r>
            <a:r>
              <a:rPr lang="it-IT" sz="1400" b="0" i="1" strike="noStrike" spc="-1">
                <a:solidFill>
                  <a:srgbClr val="000000"/>
                </a:solidFill>
                <a:latin typeface="Franklin Gothic Book"/>
                <a:ea typeface="DejaVu Sans"/>
              </a:rPr>
              <a:t>Deep</a:t>
            </a:r>
            <a:r>
              <a:rPr lang="it-IT" sz="1400" b="0" strike="noStrike" spc="-1">
                <a:solidFill>
                  <a:srgbClr val="000000"/>
                </a:solidFill>
                <a:latin typeface="Franklin Gothic Book"/>
                <a:ea typeface="DejaVu Sans"/>
              </a:rPr>
              <a:t>”, l’intervento complesso coordinato in materia ambientale dei carabinieri che ha portato a 13 persone denunciate, 5 siti tra impianti di depurazione, vasche di contenimento fanghi e attività produttive inquinanti sequestrati. In ben 22 siti sono state riscontrati illeciti e sanzioni amministrative per un totale complessivo superiore a 500.000 euro.</a:t>
            </a:r>
            <a:endParaRPr lang="it-IT" sz="1400" b="0" strike="noStrike" spc="-1">
              <a:latin typeface="Arial"/>
            </a:endParaRPr>
          </a:p>
          <a:p>
            <a:pPr algn="just">
              <a:lnSpc>
                <a:spcPct val="100000"/>
              </a:lnSpc>
            </a:pPr>
            <a:r>
              <a:rPr lang="it-IT" sz="1400" b="0" strike="noStrike" spc="-1">
                <a:solidFill>
                  <a:srgbClr val="000000"/>
                </a:solidFill>
                <a:latin typeface="Franklin Gothic Book"/>
                <a:ea typeface="DejaVu Sans"/>
              </a:rPr>
              <a:t>Nel dettaglio, in provincia di Vibo Valentia, sono stati sequestrati due siti di depurazione, in quanto in un caso si è riscontrata la </a:t>
            </a:r>
            <a:r>
              <a:rPr lang="it-IT" sz="1400" b="1" strike="noStrike" spc="-1">
                <a:solidFill>
                  <a:srgbClr val="000000"/>
                </a:solidFill>
                <a:latin typeface="Franklin Gothic Book"/>
                <a:ea typeface="DejaVu Sans"/>
              </a:rPr>
              <a:t>presenza di </a:t>
            </a:r>
            <a:r>
              <a:rPr lang="it-IT" sz="1400" b="1" i="1" strike="noStrike" spc="-1">
                <a:solidFill>
                  <a:srgbClr val="000000"/>
                </a:solidFill>
                <a:latin typeface="Franklin Gothic Book"/>
                <a:ea typeface="DejaVu Sans"/>
              </a:rPr>
              <a:t>bypass</a:t>
            </a:r>
            <a:r>
              <a:rPr lang="it-IT" sz="1400" b="0" strike="noStrike" spc="-1">
                <a:solidFill>
                  <a:srgbClr val="000000"/>
                </a:solidFill>
                <a:latin typeface="Franklin Gothic Book"/>
                <a:ea typeface="DejaVu Sans"/>
              </a:rPr>
              <a:t>,</a:t>
            </a:r>
            <a:r>
              <a:rPr lang="it-IT" sz="1400" b="1" strike="noStrike" spc="-1">
                <a:solidFill>
                  <a:srgbClr val="000000"/>
                </a:solidFill>
                <a:latin typeface="Franklin Gothic Book"/>
                <a:ea typeface="DejaVu Sans"/>
              </a:rPr>
              <a:t> fanghi oltre la soglia limite, pompe di sollevamento non in funzione </a:t>
            </a:r>
            <a:r>
              <a:rPr lang="it-IT" sz="1400" b="0" strike="noStrike" spc="-1">
                <a:solidFill>
                  <a:srgbClr val="000000"/>
                </a:solidFill>
                <a:latin typeface="Franklin Gothic Book"/>
                <a:ea typeface="DejaVu Sans"/>
              </a:rPr>
              <a:t>e l’</a:t>
            </a:r>
            <a:r>
              <a:rPr lang="it-IT" sz="1400" b="1" strike="noStrike" spc="-1">
                <a:solidFill>
                  <a:srgbClr val="000000"/>
                </a:solidFill>
                <a:latin typeface="Franklin Gothic Book"/>
                <a:ea typeface="DejaVu Sans"/>
              </a:rPr>
              <a:t>autorizzazione allo scarico scaduta</a:t>
            </a:r>
            <a:r>
              <a:rPr lang="it-IT" sz="1400" b="0" strike="noStrike" spc="-1">
                <a:solidFill>
                  <a:srgbClr val="000000"/>
                </a:solidFill>
                <a:latin typeface="Franklin Gothic Book"/>
                <a:ea typeface="DejaVu Sans"/>
              </a:rPr>
              <a:t>, mentre nell’altro si è accertato </a:t>
            </a:r>
            <a:r>
              <a:rPr lang="it-IT" sz="1400" b="1" strike="noStrike" spc="-1">
                <a:solidFill>
                  <a:srgbClr val="000000"/>
                </a:solidFill>
                <a:latin typeface="Franklin Gothic Book"/>
                <a:ea typeface="DejaVu Sans"/>
              </a:rPr>
              <a:t>un ciclo di depurazione non conforme alla norma</a:t>
            </a:r>
            <a:r>
              <a:rPr lang="it-IT" sz="1400" b="0" strike="noStrike" spc="-1">
                <a:solidFill>
                  <a:srgbClr val="000000"/>
                </a:solidFill>
                <a:latin typeface="Franklin Gothic Book"/>
                <a:ea typeface="DejaVu Sans"/>
              </a:rPr>
              <a:t>,</a:t>
            </a:r>
            <a:r>
              <a:rPr lang="it-IT" sz="1400" b="1" strike="noStrike" spc="-1">
                <a:solidFill>
                  <a:srgbClr val="000000"/>
                </a:solidFill>
                <a:latin typeface="Franklin Gothic Book"/>
                <a:ea typeface="DejaVu Sans"/>
              </a:rPr>
              <a:t> vasche di decantazione non alimentate </a:t>
            </a:r>
            <a:r>
              <a:rPr lang="it-IT" sz="1400" b="0" strike="noStrike" spc="-1">
                <a:solidFill>
                  <a:srgbClr val="000000"/>
                </a:solidFill>
                <a:latin typeface="Franklin Gothic Book"/>
                <a:ea typeface="DejaVu Sans"/>
              </a:rPr>
              <a:t>e</a:t>
            </a:r>
            <a:r>
              <a:rPr lang="it-IT" sz="1400" b="1" strike="noStrike" spc="-1">
                <a:solidFill>
                  <a:srgbClr val="000000"/>
                </a:solidFill>
                <a:latin typeface="Franklin Gothic Book"/>
                <a:ea typeface="DejaVu Sans"/>
              </a:rPr>
              <a:t> quella dei fanghi è risultata collegata a quella di ossigenazione</a:t>
            </a:r>
            <a:r>
              <a:rPr lang="it-IT" sz="1400" b="0" strike="noStrike" spc="-1">
                <a:solidFill>
                  <a:srgbClr val="000000"/>
                </a:solidFill>
                <a:latin typeface="Franklin Gothic Book"/>
                <a:ea typeface="DejaVu Sans"/>
              </a:rPr>
              <a:t>. In altri sei impianti sono state riscontrate, a vario titolo, ipotesi di violazione di carattere penale con particolare riferimento al </a:t>
            </a:r>
            <a:r>
              <a:rPr lang="it-IT" sz="1400" b="1" strike="noStrike" spc="-1">
                <a:solidFill>
                  <a:srgbClr val="000000"/>
                </a:solidFill>
                <a:latin typeface="Franklin Gothic Book"/>
                <a:ea typeface="DejaVu Sans"/>
              </a:rPr>
              <a:t>mancato smaltimento dei fangh</a:t>
            </a:r>
            <a:r>
              <a:rPr lang="it-IT" sz="1400" b="0" strike="noStrike" spc="-1">
                <a:solidFill>
                  <a:srgbClr val="000000"/>
                </a:solidFill>
                <a:latin typeface="Franklin Gothic Book"/>
                <a:ea typeface="DejaVu Sans"/>
              </a:rPr>
              <a:t>i, alla </a:t>
            </a:r>
            <a:r>
              <a:rPr lang="it-IT" sz="1400" b="1" strike="noStrike" spc="-1">
                <a:solidFill>
                  <a:srgbClr val="000000"/>
                </a:solidFill>
                <a:latin typeface="Franklin Gothic Book"/>
                <a:ea typeface="DejaVu Sans"/>
              </a:rPr>
              <a:t>gestione non autorizzata di rifiuti</a:t>
            </a:r>
            <a:r>
              <a:rPr lang="it-IT" sz="1400" b="0" strike="noStrike" spc="-1">
                <a:solidFill>
                  <a:srgbClr val="000000"/>
                </a:solidFill>
                <a:latin typeface="Franklin Gothic Book"/>
                <a:ea typeface="DejaVu Sans"/>
              </a:rPr>
              <a:t>, allo </a:t>
            </a:r>
            <a:r>
              <a:rPr lang="it-IT" sz="1400" b="1" strike="noStrike" spc="-1">
                <a:solidFill>
                  <a:srgbClr val="000000"/>
                </a:solidFill>
                <a:latin typeface="Franklin Gothic Book"/>
                <a:ea typeface="DejaVu Sans"/>
              </a:rPr>
              <a:t>scarico di acque reflue non autorizzato</a:t>
            </a:r>
            <a:r>
              <a:rPr lang="it-IT" sz="1400" b="0" strike="noStrike" spc="-1">
                <a:solidFill>
                  <a:srgbClr val="000000"/>
                </a:solidFill>
                <a:latin typeface="Franklin Gothic Book"/>
                <a:ea typeface="DejaVu Sans"/>
              </a:rPr>
              <a:t>, all’</a:t>
            </a:r>
            <a:r>
              <a:rPr lang="it-IT" sz="1400" b="1" strike="noStrike" spc="-1">
                <a:solidFill>
                  <a:srgbClr val="000000"/>
                </a:solidFill>
                <a:latin typeface="Franklin Gothic Book"/>
                <a:ea typeface="DejaVu Sans"/>
              </a:rPr>
              <a:t>abbandono e smaltimento illecito di rifiuti</a:t>
            </a:r>
            <a:r>
              <a:rPr lang="it-IT" sz="1400" b="0" strike="noStrike" spc="-1">
                <a:solidFill>
                  <a:srgbClr val="000000"/>
                </a:solidFill>
                <a:latin typeface="Franklin Gothic Book"/>
                <a:ea typeface="DejaVu Sans"/>
              </a:rPr>
              <a:t>. Violazioni di carattere amministrativo, consistenti in gran parte nello scarico di acque reflue non autorizzato, sono state riscontrate in altri tre impianti.</a:t>
            </a:r>
            <a:r>
              <a:rPr lang="it-IT" sz="1400" b="1" strike="noStrike" spc="-1">
                <a:solidFill>
                  <a:srgbClr val="000000"/>
                </a:solidFill>
                <a:latin typeface="Franklin Gothic Book"/>
                <a:ea typeface="DejaVu Sans"/>
              </a:rPr>
              <a:t> </a:t>
            </a:r>
            <a:endParaRPr lang="it-IT" sz="1400" b="0" strike="noStrike" spc="-1">
              <a:latin typeface="Arial"/>
            </a:endParaRPr>
          </a:p>
        </p:txBody>
      </p:sp>
      <p:sp>
        <p:nvSpPr>
          <p:cNvPr id="421" name="CustomShape 2"/>
          <p:cNvSpPr/>
          <p:nvPr/>
        </p:nvSpPr>
        <p:spPr>
          <a:xfrm>
            <a:off x="180000" y="5220000"/>
            <a:ext cx="6654240" cy="713160"/>
          </a:xfrm>
          <a:prstGeom prst="roundRect">
            <a:avLst>
              <a:gd name="adj" fmla="val 16667"/>
            </a:avLst>
          </a:prstGeom>
          <a:solidFill>
            <a:srgbClr val="FFE994"/>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a:latin typeface="Arial"/>
            </a:endParaRPr>
          </a:p>
          <a:p>
            <a:pPr algn="just">
              <a:lnSpc>
                <a:spcPct val="100000"/>
              </a:lnSpc>
            </a:pPr>
            <a:endParaRPr lang="it-IT" sz="1800" b="0" strike="noStrike" spc="-1">
              <a:latin typeface="Arial"/>
            </a:endParaRPr>
          </a:p>
          <a:p>
            <a:pPr algn="just">
              <a:lnSpc>
                <a:spcPct val="100000"/>
              </a:lnSpc>
            </a:pPr>
            <a:r>
              <a:rPr lang="it-IT" sz="1500" b="0" strike="noStrike" spc="-1">
                <a:solidFill>
                  <a:srgbClr val="000000"/>
                </a:solidFill>
                <a:latin typeface="Times New Roman"/>
                <a:ea typeface="DejaVu Sans"/>
              </a:rPr>
              <a:t>Evidenzia i reati che sono stati contestati ai gestori degli impianti di depurazione.</a:t>
            </a:r>
            <a:endParaRPr lang="it-IT" sz="1500" b="0" strike="noStrike" spc="-1">
              <a:latin typeface="Arial"/>
            </a:endParaRPr>
          </a:p>
          <a:p>
            <a:pPr algn="just">
              <a:lnSpc>
                <a:spcPct val="100000"/>
              </a:lnSpc>
              <a:tabLst>
                <a:tab pos="0" algn="l"/>
              </a:tabLst>
            </a:pPr>
            <a:endParaRPr lang="it-IT" sz="1500" b="0" strike="noStrike" spc="-1">
              <a:latin typeface="Arial"/>
            </a:endParaRPr>
          </a:p>
          <a:p>
            <a:pPr algn="just">
              <a:lnSpc>
                <a:spcPct val="100000"/>
              </a:lnSpc>
              <a:tabLst>
                <a:tab pos="0" algn="l"/>
              </a:tabLst>
            </a:pPr>
            <a:endParaRPr lang="it-IT" sz="1500" b="0" strike="noStrike" spc="-1">
              <a:latin typeface="Arial"/>
            </a:endParaRPr>
          </a:p>
          <a:p>
            <a:pPr algn="just">
              <a:lnSpc>
                <a:spcPct val="100000"/>
              </a:lnSpc>
              <a:tabLst>
                <a:tab pos="0" algn="l"/>
              </a:tabLst>
            </a:pPr>
            <a:endParaRPr lang="it-IT" sz="15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CustomShape 1"/>
          <p:cNvSpPr/>
          <p:nvPr/>
        </p:nvSpPr>
        <p:spPr>
          <a:xfrm>
            <a:off x="142920" y="357120"/>
            <a:ext cx="8773920" cy="6139800"/>
          </a:xfrm>
          <a:prstGeom prst="rect">
            <a:avLst/>
          </a:prstGeom>
          <a:solidFill>
            <a:schemeClr val="accent5">
              <a:lumMod val="20000"/>
              <a:lumOff val="80000"/>
            </a:schemeClr>
          </a:solidFill>
          <a:ln w="12700">
            <a:solidFill>
              <a:srgbClr val="FF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Aft>
                <a:spcPts val="283"/>
              </a:spcAft>
            </a:pPr>
            <a:r>
              <a:rPr lang="it-IT" sz="2800" b="1" strike="noStrike" spc="-1">
                <a:solidFill>
                  <a:srgbClr val="000000"/>
                </a:solidFill>
                <a:latin typeface="Franklin Gothic Book"/>
                <a:ea typeface="DejaVu Sans"/>
              </a:rPr>
              <a:t>L'inchiesta su Girgenti Acque, il procuratore: "Mancata o insufficiente depurazione e truffa sulle tariffe"</a:t>
            </a:r>
            <a:endParaRPr lang="it-IT" sz="2800" b="0" strike="noStrike" spc="-1">
              <a:latin typeface="Arial"/>
            </a:endParaRPr>
          </a:p>
          <a:p>
            <a:pPr>
              <a:lnSpc>
                <a:spcPct val="100000"/>
              </a:lnSpc>
              <a:spcAft>
                <a:spcPts val="601"/>
              </a:spcAft>
            </a:pPr>
            <a:r>
              <a:rPr lang="it-IT" sz="1200" b="1" strike="noStrike" spc="-1">
                <a:solidFill>
                  <a:srgbClr val="000000"/>
                </a:solidFill>
                <a:latin typeface="Franklin Gothic Book"/>
                <a:ea typeface="DejaVu Sans"/>
              </a:rPr>
              <a:t>AgrigentoNotizie  </a:t>
            </a:r>
            <a:r>
              <a:rPr lang="it-IT" sz="1200" b="0" strike="noStrike" spc="-1">
                <a:solidFill>
                  <a:srgbClr val="000000"/>
                </a:solidFill>
                <a:latin typeface="Times New Roman"/>
                <a:ea typeface="DejaVu Sans"/>
              </a:rPr>
              <a:t>23/05/2021</a:t>
            </a:r>
            <a:endParaRPr lang="it-IT" sz="1200" b="0" strike="noStrike" spc="-1">
              <a:latin typeface="Arial"/>
            </a:endParaRPr>
          </a:p>
          <a:p>
            <a:pPr algn="just">
              <a:lnSpc>
                <a:spcPct val="100000"/>
              </a:lnSpc>
              <a:spcAft>
                <a:spcPts val="601"/>
              </a:spcAft>
            </a:pPr>
            <a:r>
              <a:rPr lang="it-IT" sz="1400" b="0" strike="noStrike" spc="-1">
                <a:solidFill>
                  <a:srgbClr val="000000"/>
                </a:solidFill>
                <a:latin typeface="Franklin Gothic Book"/>
                <a:ea typeface="DejaVu Sans"/>
              </a:rPr>
              <a:t>"I reati ambientali sono aberranti, nella misura in cui colpiscono la salute dei cittadini. Il sistema della depurazione delle acque è un sistema particolarmente delicato, è un servizio pubblico che in determinate circostanze viene bypassato - ha spiegato, durante la conferenza stampa, il il tenente colonnello Pasquale Storace, comandante del gruppo carabinieri tutela ambientale di Napoli, - . Molto raramente ci si avventura in indagini sulla depurazione delle acque, se non ci fosse stato il reato di inquinamento ambientale, da poco esistente, gli scarichi idrici inquinanti provenienti dai depuratori sono delle contravvenzioni. Presi singolarmente ci troviamo quindi davanti a singole contravvenzioni, in questo caso, poiché la mala gestione riguardava non un singolo impianto ma tutti gli impianti esistenti e i carichi di inquinanti, è stato possibile arrivare a questo quadro sconcertante. Dietro c'è sempre il guadagno economico. </a:t>
            </a:r>
            <a:r>
              <a:rPr lang="it-IT" sz="1400" b="1" strike="noStrike" spc="-1">
                <a:solidFill>
                  <a:srgbClr val="000000"/>
                </a:solidFill>
                <a:latin typeface="Franklin Gothic Book"/>
                <a:ea typeface="DejaVu Sans"/>
              </a:rPr>
              <a:t>Risparmiare i costi di depurazione è una consuetudine ed è fondata</a:t>
            </a:r>
            <a:r>
              <a:rPr lang="it-IT" sz="1400" b="0" strike="noStrike" spc="-1">
                <a:solidFill>
                  <a:srgbClr val="000000"/>
                </a:solidFill>
                <a:latin typeface="Franklin Gothic Book"/>
                <a:ea typeface="DejaVu Sans"/>
              </a:rPr>
              <a:t> - ha spiegato il tenente colonnello Spataro - </a:t>
            </a:r>
            <a:r>
              <a:rPr lang="it-IT" sz="1400" b="1" strike="noStrike" spc="-1">
                <a:solidFill>
                  <a:srgbClr val="000000"/>
                </a:solidFill>
                <a:latin typeface="Franklin Gothic Book"/>
                <a:ea typeface="DejaVu Sans"/>
              </a:rPr>
              <a:t>su 'meno depuro, meno produco fanghi, meno smaltisco i fanghi, meno costi di gestione e di energia elettrica nel funzionamento del depuratore'</a:t>
            </a:r>
            <a:r>
              <a:rPr lang="it-IT" sz="1400" b="0" strike="noStrike" spc="-1">
                <a:solidFill>
                  <a:srgbClr val="000000"/>
                </a:solidFill>
                <a:latin typeface="Franklin Gothic Book"/>
                <a:ea typeface="DejaVu Sans"/>
              </a:rPr>
              <a:t>. </a:t>
            </a:r>
            <a:r>
              <a:rPr lang="it-IT" sz="1400" b="1" strike="noStrike" spc="-1">
                <a:solidFill>
                  <a:srgbClr val="000000"/>
                </a:solidFill>
                <a:latin typeface="Franklin Gothic Book"/>
                <a:ea typeface="DejaVu Sans"/>
              </a:rPr>
              <a:t>Più depuro e più produco fanghi che sono un rifiuto. Una tonnellata di fango per smaltirla necessita di 120 euro</a:t>
            </a:r>
            <a:r>
              <a:rPr lang="it-IT" sz="1400" b="0" strike="noStrike" spc="-1">
                <a:solidFill>
                  <a:srgbClr val="000000"/>
                </a:solidFill>
                <a:latin typeface="Franklin Gothic Book"/>
                <a:ea typeface="DejaVu Sans"/>
              </a:rPr>
              <a:t>. Immaginate un depuratore che è a servizio di collettività di un certo numero, quanto fango dovrebbe produrre. Un depuratore che funziona correttamente deve necessariamente sostenere costi di smaltimento. Due, dunque, le linee per risparmiare: o questi fanghi non vengono prodotti, evitando la depurazione. Oppure, se depuri e produci fanghi, </a:t>
            </a:r>
            <a:r>
              <a:rPr lang="it-IT" sz="1400" b="1" strike="noStrike" spc="-1">
                <a:solidFill>
                  <a:srgbClr val="000000"/>
                </a:solidFill>
                <a:latin typeface="Franklin Gothic Book"/>
                <a:ea typeface="DejaVu Sans"/>
              </a:rPr>
              <a:t>lo smaltimento dei fanghi poi può seguire strade alternative: vengono buttati in mezzo ai campi come compost per l'agricoltura</a:t>
            </a:r>
            <a:r>
              <a:rPr lang="it-IT" sz="1400" b="0" strike="noStrike" spc="-1">
                <a:solidFill>
                  <a:srgbClr val="000000"/>
                </a:solidFill>
                <a:latin typeface="Franklin Gothic Book"/>
                <a:ea typeface="DejaVu Sans"/>
              </a:rPr>
              <a:t> - ha spiegato, in generale e a livello nazionale, il tenente colonnello - </a:t>
            </a:r>
            <a:r>
              <a:rPr lang="it-IT" sz="1400" b="1" strike="noStrike" spc="-1">
                <a:solidFill>
                  <a:srgbClr val="000000"/>
                </a:solidFill>
                <a:latin typeface="Franklin Gothic Book"/>
                <a:ea typeface="DejaVu Sans"/>
              </a:rPr>
              <a:t>nonostante siano carichi di inquinant</a:t>
            </a:r>
            <a:r>
              <a:rPr lang="it-IT" sz="1400" b="0" strike="noStrike" spc="-1">
                <a:solidFill>
                  <a:srgbClr val="000000"/>
                </a:solidFill>
                <a:latin typeface="Franklin Gothic Book"/>
                <a:ea typeface="DejaVu Sans"/>
              </a:rPr>
              <a:t>i. In questo caso, la procedura è stata la più semplice: si ometteva totalmente la depurazione e ciò che confluiva nei corsi d'acqua era il refluo fognario tale e quale".  </a:t>
            </a:r>
            <a:endParaRPr lang="it-IT" sz="14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CustomShape 1"/>
          <p:cNvSpPr/>
          <p:nvPr/>
        </p:nvSpPr>
        <p:spPr>
          <a:xfrm>
            <a:off x="340200" y="2162880"/>
            <a:ext cx="8419680" cy="891360"/>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a:latin typeface="Arial"/>
            </a:endParaRPr>
          </a:p>
          <a:p>
            <a:pPr algn="just">
              <a:lnSpc>
                <a:spcPct val="100000"/>
              </a:lnSpc>
            </a:pPr>
            <a:endParaRPr lang="it-IT" sz="1800" b="0" strike="noStrike" spc="-1">
              <a:latin typeface="Arial"/>
            </a:endParaRPr>
          </a:p>
          <a:p>
            <a:pPr algn="just">
              <a:lnSpc>
                <a:spcPct val="100000"/>
              </a:lnSpc>
            </a:pPr>
            <a:endParaRPr lang="it-IT" sz="1800" b="0" strike="noStrike" spc="-1">
              <a:latin typeface="Arial"/>
            </a:endParaRPr>
          </a:p>
          <a:p>
            <a:pPr algn="just">
              <a:lnSpc>
                <a:spcPct val="100000"/>
              </a:lnSpc>
            </a:pPr>
            <a:endParaRPr lang="it-IT" sz="1800" b="0" strike="noStrike" spc="-1">
              <a:latin typeface="Arial"/>
            </a:endParaRPr>
          </a:p>
          <a:p>
            <a:pPr algn="just">
              <a:lnSpc>
                <a:spcPct val="100000"/>
              </a:lnSpc>
            </a:pPr>
            <a:r>
              <a:rPr lang="it-IT" sz="1500" b="0" strike="noStrike" spc="-1">
                <a:solidFill>
                  <a:srgbClr val="00B0F0"/>
                </a:solidFill>
                <a:latin typeface="Times New Roman"/>
                <a:ea typeface="DejaVu Sans"/>
              </a:rPr>
              <a:t>Perché in questo modo risparmiano sui costi di smaltimento dei fanghi che vengono prodotti con la depurazione.</a:t>
            </a:r>
            <a:endParaRPr lang="it-IT" sz="1500" b="0" strike="noStrike" spc="-1">
              <a:latin typeface="Arial"/>
            </a:endParaRPr>
          </a:p>
          <a:p>
            <a:pPr algn="just">
              <a:lnSpc>
                <a:spcPct val="100000"/>
              </a:lnSpc>
            </a:pPr>
            <a:r>
              <a:rPr lang="it-IT" sz="1500" b="0" strike="noStrike" spc="-1">
                <a:solidFill>
                  <a:srgbClr val="00B0F0"/>
                </a:solidFill>
                <a:latin typeface="Times New Roman"/>
                <a:ea typeface="DejaVu Sans"/>
              </a:rPr>
              <a:t> </a:t>
            </a:r>
            <a:endParaRPr lang="it-IT" sz="1500" b="0" strike="noStrike" spc="-1">
              <a:latin typeface="Arial"/>
            </a:endParaRPr>
          </a:p>
          <a:p>
            <a:pPr algn="just">
              <a:lnSpc>
                <a:spcPct val="100000"/>
              </a:lnSpc>
            </a:pPr>
            <a:endParaRPr lang="it-IT" sz="1500" b="0" strike="noStrike" spc="-1">
              <a:latin typeface="Arial"/>
            </a:endParaRPr>
          </a:p>
          <a:p>
            <a:pPr algn="just">
              <a:lnSpc>
                <a:spcPct val="100000"/>
              </a:lnSpc>
            </a:pPr>
            <a:endParaRPr lang="it-IT" sz="1500" b="0" strike="noStrike" spc="-1">
              <a:latin typeface="Arial"/>
            </a:endParaRPr>
          </a:p>
          <a:p>
            <a:pPr algn="just">
              <a:lnSpc>
                <a:spcPct val="100000"/>
              </a:lnSpc>
            </a:pPr>
            <a:endParaRPr lang="it-IT" sz="1500" b="0" strike="noStrike" spc="-1">
              <a:latin typeface="Arial"/>
            </a:endParaRPr>
          </a:p>
          <a:p>
            <a:pPr algn="just">
              <a:lnSpc>
                <a:spcPct val="100000"/>
              </a:lnSpc>
            </a:pPr>
            <a:endParaRPr lang="it-IT" sz="1500" b="0" strike="noStrike" spc="-1">
              <a:latin typeface="Arial"/>
            </a:endParaRPr>
          </a:p>
        </p:txBody>
      </p:sp>
      <p:sp>
        <p:nvSpPr>
          <p:cNvPr id="424" name="CustomShape 2"/>
          <p:cNvSpPr/>
          <p:nvPr/>
        </p:nvSpPr>
        <p:spPr>
          <a:xfrm>
            <a:off x="430560" y="1620000"/>
            <a:ext cx="8202600" cy="317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500" b="1" strike="noStrike" spc="-1">
                <a:solidFill>
                  <a:srgbClr val="000000"/>
                </a:solidFill>
                <a:latin typeface="Times New Roman"/>
                <a:ea typeface="DejaVu Sans"/>
              </a:rPr>
              <a:t>1-</a:t>
            </a:r>
            <a:r>
              <a:rPr lang="it-IT" sz="1400" b="1" strike="noStrike" spc="-1">
                <a:solidFill>
                  <a:srgbClr val="000000"/>
                </a:solidFill>
                <a:latin typeface="Times New Roman"/>
                <a:ea typeface="DejaVu Sans"/>
              </a:rPr>
              <a:t> </a:t>
            </a:r>
            <a:r>
              <a:rPr lang="it-IT" sz="1500" b="0" strike="noStrike" spc="-1">
                <a:solidFill>
                  <a:srgbClr val="000000"/>
                </a:solidFill>
                <a:latin typeface="Times New Roman"/>
                <a:ea typeface="DejaVu Sans"/>
              </a:rPr>
              <a:t>Perché alle società che gestiscono i depuratori conviene non depurare le acque reflue?</a:t>
            </a:r>
            <a:endParaRPr lang="it-IT" sz="1500" b="0" strike="noStrike" spc="-1">
              <a:latin typeface="Arial"/>
            </a:endParaRPr>
          </a:p>
        </p:txBody>
      </p:sp>
      <p:sp>
        <p:nvSpPr>
          <p:cNvPr id="425" name="CustomShape 3"/>
          <p:cNvSpPr/>
          <p:nvPr/>
        </p:nvSpPr>
        <p:spPr>
          <a:xfrm>
            <a:off x="360000" y="3477240"/>
            <a:ext cx="8562600" cy="317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500" b="1" strike="noStrike" spc="-1">
                <a:solidFill>
                  <a:srgbClr val="000000"/>
                </a:solidFill>
                <a:latin typeface="Times New Roman"/>
                <a:ea typeface="DejaVu Sans"/>
              </a:rPr>
              <a:t>2- </a:t>
            </a:r>
            <a:r>
              <a:rPr lang="it-IT" sz="1500" b="0" strike="noStrike" spc="-1">
                <a:solidFill>
                  <a:srgbClr val="000000"/>
                </a:solidFill>
                <a:latin typeface="Times New Roman"/>
                <a:ea typeface="DejaVu Sans"/>
              </a:rPr>
              <a:t>Qual è il modo illegale con cui vengono smaltiti i fanghi?</a:t>
            </a:r>
            <a:endParaRPr lang="it-IT" sz="1500" b="0" strike="noStrike" spc="-1">
              <a:latin typeface="Arial"/>
            </a:endParaRPr>
          </a:p>
        </p:txBody>
      </p:sp>
      <p:sp>
        <p:nvSpPr>
          <p:cNvPr id="426" name="CustomShape 4"/>
          <p:cNvSpPr/>
          <p:nvPr/>
        </p:nvSpPr>
        <p:spPr>
          <a:xfrm>
            <a:off x="394560" y="4143960"/>
            <a:ext cx="8419680" cy="890280"/>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spcAft>
                <a:spcPts val="601"/>
              </a:spcAft>
            </a:pPr>
            <a:r>
              <a:rPr lang="it-IT" sz="1500" b="0" strike="noStrike" spc="-1">
                <a:solidFill>
                  <a:srgbClr val="00B0F0"/>
                </a:solidFill>
                <a:latin typeface="Times New Roman"/>
                <a:ea typeface="DejaVu Sans"/>
              </a:rPr>
              <a:t>Vengono buttati in mezzo ai campi come compost per l'agricoltura nonostante siano carichi di inquinanti.</a:t>
            </a:r>
            <a:endParaRPr lang="it-IT" sz="1500" b="0" strike="noStrike" spc="-1">
              <a:latin typeface="Arial"/>
            </a:endParaRPr>
          </a:p>
          <a:p>
            <a:pPr algn="just">
              <a:lnSpc>
                <a:spcPct val="100000"/>
              </a:lnSpc>
            </a:pPr>
            <a:r>
              <a:rPr lang="it-IT" sz="1400" b="0" strike="noStrike" spc="-1">
                <a:solidFill>
                  <a:srgbClr val="00B0F0"/>
                </a:solidFill>
                <a:latin typeface="Times New Roman"/>
                <a:ea typeface="DejaVu Sans"/>
              </a:rPr>
              <a:t> </a:t>
            </a:r>
            <a:endParaRPr lang="it-IT" sz="1400" b="0" strike="noStrike" spc="-1">
              <a:latin typeface="Arial"/>
            </a:endParaRPr>
          </a:p>
        </p:txBody>
      </p:sp>
      <p:sp>
        <p:nvSpPr>
          <p:cNvPr id="427" name="CustomShape 5"/>
          <p:cNvSpPr/>
          <p:nvPr/>
        </p:nvSpPr>
        <p:spPr>
          <a:xfrm>
            <a:off x="360000" y="360000"/>
            <a:ext cx="8094240" cy="713160"/>
          </a:xfrm>
          <a:prstGeom prst="roundRect">
            <a:avLst>
              <a:gd name="adj" fmla="val 16667"/>
            </a:avLst>
          </a:prstGeom>
          <a:solidFill>
            <a:srgbClr val="FFE994"/>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a:latin typeface="Arial"/>
            </a:endParaRPr>
          </a:p>
          <a:p>
            <a:pPr algn="just">
              <a:lnSpc>
                <a:spcPct val="100000"/>
              </a:lnSpc>
            </a:pPr>
            <a:endParaRPr lang="it-IT" sz="1800" b="0" strike="noStrike" spc="-1">
              <a:latin typeface="Arial"/>
            </a:endParaRPr>
          </a:p>
          <a:p>
            <a:pPr algn="just">
              <a:lnSpc>
                <a:spcPct val="100000"/>
              </a:lnSpc>
            </a:pPr>
            <a:r>
              <a:rPr lang="it-IT" sz="1500" b="0" strike="noStrike" spc="-1">
                <a:solidFill>
                  <a:srgbClr val="000000"/>
                </a:solidFill>
                <a:latin typeface="Times New Roman"/>
                <a:ea typeface="DejaVu Sans"/>
              </a:rPr>
              <a:t>Rispondi alle seguenti domande dopo aver evidenziato nell’articolo le parti che contengono le risposte.</a:t>
            </a:r>
            <a:endParaRPr lang="it-IT" sz="1500" b="0" strike="noStrike" spc="-1">
              <a:latin typeface="Arial"/>
            </a:endParaRPr>
          </a:p>
          <a:p>
            <a:pPr algn="just">
              <a:lnSpc>
                <a:spcPct val="100000"/>
              </a:lnSpc>
              <a:tabLst>
                <a:tab pos="0" algn="l"/>
              </a:tabLst>
            </a:pPr>
            <a:endParaRPr lang="it-IT" sz="1500" b="0" strike="noStrike" spc="-1">
              <a:latin typeface="Arial"/>
            </a:endParaRPr>
          </a:p>
          <a:p>
            <a:pPr algn="just">
              <a:lnSpc>
                <a:spcPct val="100000"/>
              </a:lnSpc>
              <a:tabLst>
                <a:tab pos="0" algn="l"/>
              </a:tabLst>
            </a:pPr>
            <a:endParaRPr lang="it-IT" sz="1500" b="0" strike="noStrike" spc="-1">
              <a:latin typeface="Arial"/>
            </a:endParaRPr>
          </a:p>
          <a:p>
            <a:pPr algn="just">
              <a:lnSpc>
                <a:spcPct val="100000"/>
              </a:lnSpc>
              <a:tabLst>
                <a:tab pos="0" algn="l"/>
              </a:tabLst>
            </a:pPr>
            <a:endParaRPr lang="it-IT" sz="15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CustomShape 1"/>
          <p:cNvSpPr/>
          <p:nvPr/>
        </p:nvSpPr>
        <p:spPr>
          <a:xfrm>
            <a:off x="142920" y="180000"/>
            <a:ext cx="8773920" cy="3332880"/>
          </a:xfrm>
          <a:prstGeom prst="rect">
            <a:avLst/>
          </a:prstGeom>
          <a:solidFill>
            <a:schemeClr val="accent5">
              <a:lumMod val="20000"/>
              <a:lumOff val="80000"/>
            </a:schemeClr>
          </a:solidFill>
          <a:ln w="12700">
            <a:solidFill>
              <a:srgbClr val="FF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2800" b="1" strike="noStrike" spc="-1">
                <a:solidFill>
                  <a:srgbClr val="00B0F0"/>
                </a:solidFill>
                <a:latin typeface="Franklin Gothic Book"/>
                <a:ea typeface="DejaVu Sans"/>
              </a:rPr>
              <a:t>Scarico abusivo di reflui e inquinanti nel fiume: azienda bresciana nei guai</a:t>
            </a:r>
            <a:endParaRPr lang="it-IT" sz="2800" b="0" strike="noStrike" spc="-1">
              <a:latin typeface="Arial"/>
            </a:endParaRPr>
          </a:p>
          <a:p>
            <a:pPr>
              <a:lnSpc>
                <a:spcPct val="100000"/>
              </a:lnSpc>
              <a:spcAft>
                <a:spcPts val="601"/>
              </a:spcAft>
            </a:pPr>
            <a:r>
              <a:rPr lang="it-IT" sz="1200" b="1" strike="noStrike" spc="-1">
                <a:solidFill>
                  <a:srgbClr val="000000"/>
                </a:solidFill>
                <a:latin typeface="Times New Roman"/>
                <a:ea typeface="DejaVu Sans"/>
              </a:rPr>
              <a:t>Bresciatoday</a:t>
            </a:r>
            <a:endParaRPr lang="it-IT" sz="1200" b="0" strike="noStrike" spc="-1">
              <a:latin typeface="Arial"/>
            </a:endParaRPr>
          </a:p>
          <a:p>
            <a:pPr algn="just">
              <a:lnSpc>
                <a:spcPct val="100000"/>
              </a:lnSpc>
            </a:pPr>
            <a:r>
              <a:rPr lang="it-IT" sz="1400" b="1" strike="noStrike" spc="-1">
                <a:solidFill>
                  <a:srgbClr val="000000"/>
                </a:solidFill>
                <a:latin typeface="Franklin Gothic Book"/>
                <a:ea typeface="DejaVu Sans"/>
              </a:rPr>
              <a:t>Scarico di sostanze inquinanti non depurate in un corso d'acqua</a:t>
            </a:r>
            <a:r>
              <a:rPr lang="it-IT" sz="1400" b="0" strike="noStrike" spc="-1">
                <a:solidFill>
                  <a:srgbClr val="000000"/>
                </a:solidFill>
                <a:latin typeface="Franklin Gothic Book"/>
                <a:ea typeface="DejaVu Sans"/>
              </a:rPr>
              <a:t>: di questo dovrà rispondere l'azienda agricola di Cadignano di Verolanuova intercettata dal Gruppo reati ambientali della Procura di Brescia a seguito delle segnalazioni delle Sva, le guardie del Servizio di vigilanza ambientale di Legambiente.</a:t>
            </a:r>
            <a:endParaRPr lang="it-IT" sz="1400" b="0" strike="noStrike" spc="-1">
              <a:latin typeface="Arial"/>
            </a:endParaRPr>
          </a:p>
          <a:p>
            <a:pPr algn="just">
              <a:lnSpc>
                <a:spcPct val="100000"/>
              </a:lnSpc>
            </a:pPr>
            <a:r>
              <a:rPr lang="it-IT" sz="1400" b="0" strike="noStrike" spc="-1">
                <a:solidFill>
                  <a:srgbClr val="000000"/>
                </a:solidFill>
                <a:latin typeface="Franklin Gothic Book"/>
                <a:ea typeface="DejaVu Sans"/>
              </a:rPr>
              <a:t>Lo scrive </a:t>
            </a:r>
            <a:r>
              <a:rPr lang="it-IT" sz="1400" b="0" i="1" strike="noStrike" spc="-1">
                <a:solidFill>
                  <a:srgbClr val="000000"/>
                </a:solidFill>
                <a:latin typeface="Franklin Gothic Book"/>
                <a:ea typeface="DejaVu Sans"/>
              </a:rPr>
              <a:t>Bresciaoggi</a:t>
            </a:r>
            <a:r>
              <a:rPr lang="it-IT" sz="1400" b="0" strike="noStrike" spc="-1">
                <a:solidFill>
                  <a:srgbClr val="000000"/>
                </a:solidFill>
                <a:latin typeface="Franklin Gothic Book"/>
                <a:ea typeface="DejaVu Sans"/>
              </a:rPr>
              <a:t>, che riferisce della presenza di una schiuma biancastra “densa e maleodorante” che da settimane avrebbe riempito il torrente Strone, il piccolo fiume - all'interno del parco omonimo - che scorre attraversando vari Comuni della Bassa.</a:t>
            </a:r>
            <a:endParaRPr lang="it-IT" sz="1400" b="0" strike="noStrike" spc="-1">
              <a:latin typeface="Arial"/>
            </a:endParaRPr>
          </a:p>
          <a:p>
            <a:pPr algn="just">
              <a:lnSpc>
                <a:spcPct val="100000"/>
              </a:lnSpc>
              <a:spcAft>
                <a:spcPts val="601"/>
              </a:spcAft>
            </a:pPr>
            <a:r>
              <a:rPr lang="it-IT" sz="1400" b="0" strike="noStrike" spc="-1">
                <a:solidFill>
                  <a:srgbClr val="000000"/>
                </a:solidFill>
                <a:latin typeface="Franklin Gothic Book"/>
                <a:ea typeface="DejaVu Sans"/>
              </a:rPr>
              <a:t>La schiuma sarebbe la conseguenza di </a:t>
            </a:r>
            <a:r>
              <a:rPr lang="it-IT" sz="1400" b="1" strike="noStrike" spc="-1">
                <a:solidFill>
                  <a:srgbClr val="000000"/>
                </a:solidFill>
                <a:latin typeface="Franklin Gothic Book"/>
                <a:ea typeface="DejaVu Sans"/>
              </a:rPr>
              <a:t>uno scarico abusivo riconducibile a un'azienda di allevamento di suini, da cui sarebbero stati smaltiti reflui, liquami e altro ancora</a:t>
            </a:r>
            <a:r>
              <a:rPr lang="it-IT" sz="1400" b="0" strike="noStrike" spc="-1">
                <a:solidFill>
                  <a:srgbClr val="000000"/>
                </a:solidFill>
                <a:latin typeface="Franklin Gothic Book"/>
                <a:ea typeface="DejaVu Sans"/>
              </a:rPr>
              <a:t>. Tutte sostanze inquinanti che dunque potrebbero aver “infettato” il corso d'acqua.</a:t>
            </a:r>
            <a:endParaRPr lang="it-IT" sz="1400" b="0" strike="noStrike" spc="-1">
              <a:latin typeface="Arial"/>
            </a:endParaRPr>
          </a:p>
        </p:txBody>
      </p:sp>
      <p:sp>
        <p:nvSpPr>
          <p:cNvPr id="429" name="CustomShape 2"/>
          <p:cNvSpPr/>
          <p:nvPr/>
        </p:nvSpPr>
        <p:spPr>
          <a:xfrm>
            <a:off x="360000" y="3780000"/>
            <a:ext cx="5574240" cy="713160"/>
          </a:xfrm>
          <a:prstGeom prst="roundRect">
            <a:avLst>
              <a:gd name="adj" fmla="val 16667"/>
            </a:avLst>
          </a:prstGeom>
          <a:solidFill>
            <a:srgbClr val="FFE994"/>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a:latin typeface="Arial"/>
            </a:endParaRPr>
          </a:p>
          <a:p>
            <a:pPr algn="just">
              <a:lnSpc>
                <a:spcPct val="100000"/>
              </a:lnSpc>
            </a:pPr>
            <a:endParaRPr lang="it-IT" sz="1800" b="0" strike="noStrike" spc="-1">
              <a:latin typeface="Arial"/>
            </a:endParaRPr>
          </a:p>
          <a:p>
            <a:pPr algn="just">
              <a:lnSpc>
                <a:spcPct val="100000"/>
              </a:lnSpc>
            </a:pPr>
            <a:r>
              <a:rPr lang="it-IT" sz="1500" b="0" strike="noStrike" spc="-1">
                <a:solidFill>
                  <a:srgbClr val="000000"/>
                </a:solidFill>
                <a:latin typeface="Times New Roman"/>
                <a:ea typeface="DejaVu Sans"/>
              </a:rPr>
              <a:t>Evidenzia le informazioni principali dell’articolo e dagli un titolo.</a:t>
            </a:r>
            <a:endParaRPr lang="it-IT" sz="1500" b="0" strike="noStrike" spc="-1">
              <a:latin typeface="Arial"/>
            </a:endParaRPr>
          </a:p>
          <a:p>
            <a:pPr algn="just">
              <a:lnSpc>
                <a:spcPct val="100000"/>
              </a:lnSpc>
              <a:tabLst>
                <a:tab pos="0" algn="l"/>
              </a:tabLst>
            </a:pPr>
            <a:endParaRPr lang="it-IT" sz="1500" b="0" strike="noStrike" spc="-1">
              <a:latin typeface="Arial"/>
            </a:endParaRPr>
          </a:p>
          <a:p>
            <a:pPr algn="just">
              <a:lnSpc>
                <a:spcPct val="100000"/>
              </a:lnSpc>
              <a:tabLst>
                <a:tab pos="0" algn="l"/>
              </a:tabLst>
            </a:pPr>
            <a:endParaRPr lang="it-IT" sz="1500" b="0" strike="noStrike" spc="-1">
              <a:latin typeface="Arial"/>
            </a:endParaRPr>
          </a:p>
          <a:p>
            <a:pPr algn="just">
              <a:lnSpc>
                <a:spcPct val="100000"/>
              </a:lnSpc>
              <a:tabLst>
                <a:tab pos="0" algn="l"/>
              </a:tabLst>
            </a:pPr>
            <a:endParaRPr lang="it-IT" sz="15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CustomShape 1"/>
          <p:cNvSpPr/>
          <p:nvPr/>
        </p:nvSpPr>
        <p:spPr>
          <a:xfrm>
            <a:off x="428760" y="2500200"/>
            <a:ext cx="8445240" cy="1130040"/>
          </a:xfrm>
          <a:prstGeom prst="rect">
            <a:avLst/>
          </a:prstGeom>
          <a:gradFill rotWithShape="0">
            <a:gsLst>
              <a:gs pos="0">
                <a:srgbClr val="FFE7D6"/>
              </a:gs>
              <a:gs pos="100000">
                <a:srgbClr val="FFBD83"/>
              </a:gs>
            </a:gsLst>
            <a:lin ang="5400000"/>
          </a:gradFill>
          <a:ln>
            <a:solidFill>
              <a:srgbClr val="F0A22E"/>
            </a:solidFill>
            <a:round/>
          </a:ln>
          <a:effectLst>
            <a:outerShdw blurRad="76200" dist="50760" dir="5400000" rotWithShape="0">
              <a:srgbClr val="4E3B30">
                <a:alpha val="60000"/>
              </a:srgbClr>
            </a:outerShdw>
          </a:effectLst>
        </p:spPr>
        <p:style>
          <a:lnRef idx="1">
            <a:schemeClr val="accent1"/>
          </a:lnRef>
          <a:fillRef idx="2">
            <a:schemeClr val="accent1"/>
          </a:fillRef>
          <a:effectRef idx="1">
            <a:schemeClr val="accent1"/>
          </a:effectRef>
          <a:fontRef idx="minor"/>
        </p:style>
        <p:txBody>
          <a:bodyPr lIns="90000" tIns="45000" rIns="90000" bIns="45000">
            <a:normAutofit/>
          </a:bodyPr>
          <a:lstStyle/>
          <a:p>
            <a:pPr algn="ctr">
              <a:lnSpc>
                <a:spcPct val="100000"/>
              </a:lnSpc>
              <a:tabLst>
                <a:tab pos="0" algn="l"/>
              </a:tabLst>
            </a:pPr>
            <a:r>
              <a:rPr lang="it-IT" sz="4400" b="0" strike="noStrike" cap="all" spc="-1">
                <a:solidFill>
                  <a:srgbClr val="000000"/>
                </a:solidFill>
                <a:latin typeface="Times New Roman"/>
                <a:ea typeface="DejaVu Sans"/>
              </a:rPr>
              <a:t>LE ACQUE SOTTERRANEE</a:t>
            </a:r>
            <a:endParaRPr lang="it-IT" sz="44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CustomShape 1"/>
          <p:cNvSpPr/>
          <p:nvPr/>
        </p:nvSpPr>
        <p:spPr>
          <a:xfrm>
            <a:off x="571320" y="285840"/>
            <a:ext cx="7916760" cy="2647080"/>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0" strike="noStrike" spc="-1">
                <a:solidFill>
                  <a:srgbClr val="000000"/>
                </a:solidFill>
                <a:latin typeface="Franklin Gothic Book"/>
                <a:ea typeface="DejaVu Sans"/>
              </a:rPr>
              <a:t>Gli uomini per i loro bisogni non utilizzano solo le acque superficiali dei fiumi e dei laghi, ma anche le abbondanti riserve idriche che sono accumulate nel sottosuolo. È stato calcolato che in tutta la Terra sono presenti 8 milioni di km cubi di acque sotterranee, 38 volte la quantità di acqua che si trova nei laghi e nei fiumi. Questo immenso serbatoio sotterraneo, benché sfruttato dall’uomo, non si esaurisce perché viene continuamente alimentato dalle acque piovane. Infatti, quando piove, l’acqua filtra lentamente attraverso gli strati permeabili del terreno finché non trova uno strato di terreno impermeabile. Allora si raccoglie nello strato superiore impregnandolo come una spugna: si forma così una </a:t>
            </a:r>
            <a:r>
              <a:rPr lang="it-IT" sz="1400" b="1" strike="noStrike" spc="-1">
                <a:solidFill>
                  <a:srgbClr val="000000"/>
                </a:solidFill>
                <a:latin typeface="Franklin Gothic Book"/>
                <a:ea typeface="DejaVu Sans"/>
              </a:rPr>
              <a:t>falda acquifera </a:t>
            </a:r>
            <a:r>
              <a:rPr lang="it-IT" sz="1400" b="0" strike="noStrike" spc="-1">
                <a:solidFill>
                  <a:srgbClr val="000000"/>
                </a:solidFill>
                <a:latin typeface="Franklin Gothic Book"/>
                <a:ea typeface="DejaVu Sans"/>
              </a:rPr>
              <a:t>o </a:t>
            </a:r>
            <a:r>
              <a:rPr lang="it-IT" sz="1400" b="1" strike="noStrike" spc="-1">
                <a:solidFill>
                  <a:srgbClr val="000000"/>
                </a:solidFill>
                <a:latin typeface="Franklin Gothic Book"/>
                <a:ea typeface="DejaVu Sans"/>
              </a:rPr>
              <a:t>freatica</a:t>
            </a:r>
            <a:r>
              <a:rPr lang="it-IT" sz="1400" b="0" strike="noStrike" spc="-1">
                <a:solidFill>
                  <a:srgbClr val="000000"/>
                </a:solidFill>
                <a:latin typeface="Franklin Gothic Book"/>
                <a:ea typeface="DejaVu Sans"/>
              </a:rPr>
              <a:t>.</a:t>
            </a:r>
            <a:endParaRPr lang="it-IT" sz="1400" b="0" strike="noStrike" spc="-1">
              <a:latin typeface="Arial"/>
            </a:endParaRPr>
          </a:p>
          <a:p>
            <a:pPr algn="just">
              <a:lnSpc>
                <a:spcPct val="100000"/>
              </a:lnSpc>
            </a:pPr>
            <a:r>
              <a:rPr lang="it-IT" sz="1400" b="0" strike="noStrike" spc="-1">
                <a:solidFill>
                  <a:srgbClr val="000000"/>
                </a:solidFill>
                <a:latin typeface="Franklin Gothic Book"/>
                <a:ea typeface="DejaVu Sans"/>
              </a:rPr>
              <a:t>La presenza di una falda freatica ha una grande importanza per la vita dell’uomo perché essa rappresenta una riserva d’acqua sia per l’agricoltura che per gli usi domestici e industriali. L’uomo può attingere acqua  dalla falda freatica attraverso i pozzi che funzionano come punti di richiamo delle acque sotterranee. </a:t>
            </a:r>
            <a:endParaRPr lang="it-IT" sz="1400" b="0" strike="noStrike" spc="-1">
              <a:latin typeface="Arial"/>
            </a:endParaRPr>
          </a:p>
        </p:txBody>
      </p:sp>
      <p:sp>
        <p:nvSpPr>
          <p:cNvPr id="432" name="CustomShape 2"/>
          <p:cNvSpPr/>
          <p:nvPr/>
        </p:nvSpPr>
        <p:spPr>
          <a:xfrm>
            <a:off x="540000" y="3602880"/>
            <a:ext cx="8094240" cy="713160"/>
          </a:xfrm>
          <a:prstGeom prst="roundRect">
            <a:avLst>
              <a:gd name="adj" fmla="val 16667"/>
            </a:avLst>
          </a:prstGeom>
          <a:solidFill>
            <a:srgbClr val="FFE994"/>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a:latin typeface="Arial"/>
            </a:endParaRPr>
          </a:p>
          <a:p>
            <a:pPr algn="just">
              <a:lnSpc>
                <a:spcPct val="100000"/>
              </a:lnSpc>
            </a:pPr>
            <a:endParaRPr lang="it-IT" sz="1800" b="0" strike="noStrike" spc="-1">
              <a:latin typeface="Arial"/>
            </a:endParaRPr>
          </a:p>
          <a:p>
            <a:pPr algn="just">
              <a:lnSpc>
                <a:spcPct val="100000"/>
              </a:lnSpc>
            </a:pPr>
            <a:r>
              <a:rPr lang="it-IT" sz="1500" b="0" strike="noStrike" spc="-1">
                <a:solidFill>
                  <a:srgbClr val="000000"/>
                </a:solidFill>
                <a:latin typeface="Times New Roman"/>
                <a:ea typeface="DejaVu Sans"/>
              </a:rPr>
              <a:t>Cerca nell’archivio le due slide che si collegano all’argomento trattato nel testo e inseriscile qui di seguito.</a:t>
            </a:r>
            <a:endParaRPr lang="it-IT" sz="1500" b="0" strike="noStrike" spc="-1">
              <a:latin typeface="Arial"/>
            </a:endParaRPr>
          </a:p>
          <a:p>
            <a:pPr algn="just">
              <a:lnSpc>
                <a:spcPct val="100000"/>
              </a:lnSpc>
              <a:tabLst>
                <a:tab pos="0" algn="l"/>
              </a:tabLst>
            </a:pPr>
            <a:endParaRPr lang="it-IT" sz="1500" b="0" strike="noStrike" spc="-1">
              <a:latin typeface="Arial"/>
            </a:endParaRPr>
          </a:p>
          <a:p>
            <a:pPr algn="just">
              <a:lnSpc>
                <a:spcPct val="100000"/>
              </a:lnSpc>
              <a:tabLst>
                <a:tab pos="0" algn="l"/>
              </a:tabLst>
            </a:pPr>
            <a:endParaRPr lang="it-IT" sz="1500" b="0" strike="noStrike" spc="-1">
              <a:latin typeface="Arial"/>
            </a:endParaRPr>
          </a:p>
          <a:p>
            <a:pPr algn="just">
              <a:lnSpc>
                <a:spcPct val="100000"/>
              </a:lnSpc>
              <a:tabLst>
                <a:tab pos="0" algn="l"/>
              </a:tabLst>
            </a:pPr>
            <a:endParaRPr lang="it-IT" sz="15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CustomShape 1"/>
          <p:cNvSpPr/>
          <p:nvPr/>
        </p:nvSpPr>
        <p:spPr>
          <a:xfrm>
            <a:off x="5500800" y="714240"/>
            <a:ext cx="3487680" cy="4352040"/>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0" strike="noStrike" spc="-1">
                <a:solidFill>
                  <a:srgbClr val="000000"/>
                </a:solidFill>
                <a:latin typeface="Franklin Gothic Book"/>
                <a:ea typeface="DejaVu Sans"/>
              </a:rPr>
              <a:t>Sin dalle prime civiltà agricole, gli uomini hanno cercato di sfruttare al meglio l’acqua dei fiumi costruendo dighe e canali che permettono di trasportare l’acqua in zone anche lontane.</a:t>
            </a:r>
            <a:endParaRPr lang="it-IT" sz="1400" b="0" strike="noStrike" spc="-1">
              <a:latin typeface="Arial"/>
            </a:endParaRPr>
          </a:p>
          <a:p>
            <a:pPr algn="just">
              <a:lnSpc>
                <a:spcPct val="100000"/>
              </a:lnSpc>
            </a:pPr>
            <a:r>
              <a:rPr lang="it-IT" sz="1400" b="0" strike="noStrike" spc="-1">
                <a:solidFill>
                  <a:srgbClr val="000000"/>
                </a:solidFill>
                <a:latin typeface="Franklin Gothic Book"/>
                <a:ea typeface="DejaVu Sans"/>
              </a:rPr>
              <a:t>Le </a:t>
            </a:r>
            <a:r>
              <a:rPr lang="it-IT" sz="1400" b="1" strike="noStrike" spc="-1">
                <a:solidFill>
                  <a:srgbClr val="000000"/>
                </a:solidFill>
                <a:latin typeface="Franklin Gothic Book"/>
                <a:ea typeface="DejaVu Sans"/>
              </a:rPr>
              <a:t>dighe</a:t>
            </a:r>
            <a:r>
              <a:rPr lang="it-IT" sz="1400" b="0" strike="noStrike" spc="-1">
                <a:solidFill>
                  <a:srgbClr val="000000"/>
                </a:solidFill>
                <a:latin typeface="Franklin Gothic Book"/>
                <a:ea typeface="DejaVu Sans"/>
              </a:rPr>
              <a:t>, in terra battuta o in cemento armato, bloccando il corso del fiume, formano dei </a:t>
            </a:r>
            <a:r>
              <a:rPr lang="it-IT" sz="1400" b="1" strike="noStrike" spc="-1">
                <a:solidFill>
                  <a:srgbClr val="000000"/>
                </a:solidFill>
                <a:latin typeface="Franklin Gothic Book"/>
                <a:ea typeface="DejaVu Sans"/>
              </a:rPr>
              <a:t>laghi artificiali</a:t>
            </a:r>
            <a:r>
              <a:rPr lang="it-IT" sz="1400" b="0" strike="noStrike" spc="-1">
                <a:solidFill>
                  <a:srgbClr val="000000"/>
                </a:solidFill>
                <a:latin typeface="Franklin Gothic Book"/>
                <a:ea typeface="DejaVu Sans"/>
              </a:rPr>
              <a:t>. La grande quantità di acqua così raccolta e conservata viene poi trasportata, attraverso canali ed acquedotti,</a:t>
            </a:r>
            <a:r>
              <a:rPr lang="it-IT" sz="1400" b="1" strike="noStrike" spc="-1">
                <a:solidFill>
                  <a:srgbClr val="000000"/>
                </a:solidFill>
                <a:latin typeface="Franklin Gothic Book"/>
                <a:ea typeface="DejaVu Sans"/>
              </a:rPr>
              <a:t> </a:t>
            </a:r>
            <a:r>
              <a:rPr lang="it-IT" sz="1400" b="0" strike="noStrike" spc="-1">
                <a:solidFill>
                  <a:srgbClr val="000000"/>
                </a:solidFill>
                <a:latin typeface="Franklin Gothic Book"/>
                <a:ea typeface="DejaVu Sans"/>
              </a:rPr>
              <a:t>nei campi e nelle città per le </a:t>
            </a:r>
            <a:r>
              <a:rPr lang="it-IT" sz="1400" b="1" strike="noStrike" spc="-1">
                <a:solidFill>
                  <a:srgbClr val="000000"/>
                </a:solidFill>
                <a:latin typeface="Franklin Gothic Book"/>
                <a:ea typeface="DejaVu Sans"/>
              </a:rPr>
              <a:t>necessità agricole, industriali e domestiche</a:t>
            </a:r>
            <a:r>
              <a:rPr lang="it-IT" sz="1400" b="0" strike="noStrike" spc="-1">
                <a:solidFill>
                  <a:srgbClr val="000000"/>
                </a:solidFill>
                <a:latin typeface="Franklin Gothic Book"/>
                <a:ea typeface="DejaVu Sans"/>
              </a:rPr>
              <a:t>, oppure viene sfruttata per la </a:t>
            </a:r>
            <a:r>
              <a:rPr lang="it-IT" sz="1400" b="1" strike="noStrike" spc="-1">
                <a:solidFill>
                  <a:srgbClr val="000000"/>
                </a:solidFill>
                <a:latin typeface="Franklin Gothic Book"/>
                <a:ea typeface="DejaVu Sans"/>
              </a:rPr>
              <a:t>produzione di energia elettrica</a:t>
            </a:r>
            <a:r>
              <a:rPr lang="it-IT" sz="1400" b="0" strike="noStrike" spc="-1">
                <a:solidFill>
                  <a:srgbClr val="000000"/>
                </a:solidFill>
                <a:latin typeface="Franklin Gothic Book"/>
                <a:ea typeface="DejaVu Sans"/>
              </a:rPr>
              <a:t>. Questi laghi artificiali servono anche a </a:t>
            </a:r>
            <a:r>
              <a:rPr lang="it-IT" sz="1400" b="1" strike="noStrike" spc="-1">
                <a:solidFill>
                  <a:srgbClr val="000000"/>
                </a:solidFill>
                <a:latin typeface="Franklin Gothic Book"/>
                <a:ea typeface="DejaVu Sans"/>
              </a:rPr>
              <a:t>regolare il flusso delle acque fluviali </a:t>
            </a:r>
            <a:r>
              <a:rPr lang="it-IT" sz="1400" b="0" strike="noStrike" spc="-1">
                <a:solidFill>
                  <a:srgbClr val="000000"/>
                </a:solidFill>
                <a:latin typeface="Franklin Gothic Book"/>
                <a:ea typeface="DejaVu Sans"/>
              </a:rPr>
              <a:t>trattenendole, in parte, nei periodi di piena e immettendole di nuovo nel fiume nei periodi di magra.</a:t>
            </a:r>
            <a:endParaRPr lang="it-IT" sz="1400" b="0" strike="noStrike" spc="-1">
              <a:latin typeface="Arial"/>
            </a:endParaRPr>
          </a:p>
        </p:txBody>
      </p:sp>
      <p:pic>
        <p:nvPicPr>
          <p:cNvPr id="257" name="Picture 2" descr="C:\Users\utente\Pictures\2023-03-25\001.jpg"/>
          <p:cNvPicPr/>
          <p:nvPr/>
        </p:nvPicPr>
        <p:blipFill>
          <a:blip r:embed="rId2" cstate="print"/>
          <a:stretch/>
        </p:blipFill>
        <p:spPr>
          <a:xfrm>
            <a:off x="214200" y="500040"/>
            <a:ext cx="4866120" cy="4359240"/>
          </a:xfrm>
          <a:prstGeom prst="rect">
            <a:avLst/>
          </a:prstGeom>
          <a:ln w="0">
            <a:solidFill>
              <a:srgbClr val="C00000"/>
            </a:solidFill>
          </a:ln>
        </p:spPr>
      </p:pic>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 name="Picture 2_4" descr="https://www.sukasifi.org/editorial_images/205/immagine3.png"/>
          <p:cNvPicPr/>
          <p:nvPr/>
        </p:nvPicPr>
        <p:blipFill>
          <a:blip r:embed="rId2"/>
          <a:stretch/>
        </p:blipFill>
        <p:spPr>
          <a:xfrm>
            <a:off x="900000" y="900000"/>
            <a:ext cx="7267680" cy="4496040"/>
          </a:xfrm>
          <a:prstGeom prst="rect">
            <a:avLst/>
          </a:prstGeom>
          <a:ln w="0">
            <a:solidFill>
              <a:srgbClr val="C00000"/>
            </a:solidFill>
          </a:ln>
        </p:spPr>
      </p:pic>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 name="Picture 2" descr="C:\Users\utente\Documents\SITO\DA INSERIRE\GEOGRAFIA\CLASSE 1°\1-L'EUROPA FISICA\5- I FIUMI\4-L'inquinamento delle acque\6.jpg"/>
          <p:cNvPicPr/>
          <p:nvPr/>
        </p:nvPicPr>
        <p:blipFill>
          <a:blip r:embed="rId2"/>
          <a:stretch/>
        </p:blipFill>
        <p:spPr>
          <a:xfrm>
            <a:off x="540000" y="214200"/>
            <a:ext cx="8232120" cy="4906080"/>
          </a:xfrm>
          <a:prstGeom prst="rect">
            <a:avLst/>
          </a:prstGeom>
          <a:ln w="0">
            <a:solidFill>
              <a:srgbClr val="C00000"/>
            </a:solidFill>
          </a:ln>
        </p:spPr>
      </p:pic>
      <p:sp>
        <p:nvSpPr>
          <p:cNvPr id="435" name="CustomShape 1"/>
          <p:cNvSpPr/>
          <p:nvPr/>
        </p:nvSpPr>
        <p:spPr>
          <a:xfrm>
            <a:off x="540000" y="5400000"/>
            <a:ext cx="8095680" cy="1155240"/>
          </a:xfrm>
          <a:prstGeom prst="rect">
            <a:avLst/>
          </a:prstGeom>
          <a:gradFill rotWithShape="0">
            <a:gsLst>
              <a:gs pos="0">
                <a:srgbClr val="BDF297"/>
              </a:gs>
              <a:gs pos="100000">
                <a:srgbClr val="D5F5C0"/>
              </a:gs>
            </a:gsLst>
            <a:lin ang="2700000"/>
          </a:gra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0" strike="noStrike" spc="-1">
                <a:solidFill>
                  <a:srgbClr val="000000"/>
                </a:solidFill>
                <a:latin typeface="Franklin Gothic Book"/>
                <a:ea typeface="DejaVu Sans"/>
              </a:rPr>
              <a:t>Nel disegno, che riproduce lo spaccato di una zona collinare, sono ben evidenti le falde freatiche, una delle quali affiora in superficie dando vita a una sorgente spontanea (1). Ma gli uomini, fin dai tempi più antichi, hanno saputo prelevare acqua anche dalle falde non affioranti, scavando nel terreno pozzi, talora profondi (2). Solo in tempi recenti sono stati costruiti pozzi artesiani (3) attraverso i quali l’acqua, compressa tra due strati impermeabili, sale spontaneamente in superficie.</a:t>
            </a:r>
            <a:endParaRPr lang="it-IT" sz="14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CustomShape 1"/>
          <p:cNvSpPr/>
          <p:nvPr/>
        </p:nvSpPr>
        <p:spPr>
          <a:xfrm>
            <a:off x="360000" y="191160"/>
            <a:ext cx="8345160" cy="5388840"/>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Aft>
                <a:spcPts val="601"/>
              </a:spcAft>
            </a:pPr>
            <a:r>
              <a:rPr lang="it-IT" sz="2400" b="1" strike="noStrike" spc="-1">
                <a:solidFill>
                  <a:srgbClr val="000000"/>
                </a:solidFill>
                <a:latin typeface="Franklin Gothic Book"/>
                <a:ea typeface="DejaVu Sans"/>
              </a:rPr>
              <a:t>La potabilizzazione dell’acqua</a:t>
            </a:r>
            <a:endParaRPr lang="it-IT" sz="2400" b="0" strike="noStrike" spc="-1">
              <a:latin typeface="Arial"/>
            </a:endParaRPr>
          </a:p>
          <a:p>
            <a:pPr algn="just">
              <a:lnSpc>
                <a:spcPct val="100000"/>
              </a:lnSpc>
            </a:pPr>
            <a:r>
              <a:rPr lang="it-IT" sz="1400" b="0" strike="noStrike" spc="-1">
                <a:solidFill>
                  <a:srgbClr val="000000"/>
                </a:solidFill>
                <a:latin typeface="Franklin Gothic Book"/>
                <a:ea typeface="DejaVu Sans"/>
              </a:rPr>
              <a:t>Prima di arrivare ai nostri rubinetti l’acqua deve passare attraverso un processo di trattamenti che servono a:</a:t>
            </a:r>
            <a:endParaRPr lang="it-IT" sz="1400" b="0" strike="noStrike" spc="-1">
              <a:latin typeface="Arial"/>
            </a:endParaRPr>
          </a:p>
          <a:p>
            <a:pPr marL="216000" indent="-203400">
              <a:lnSpc>
                <a:spcPct val="100000"/>
              </a:lnSpc>
              <a:buClr>
                <a:srgbClr val="000000"/>
              </a:buClr>
              <a:buFont typeface="Courier New"/>
              <a:buChar char="o"/>
            </a:pPr>
            <a:r>
              <a:rPr lang="it-IT" sz="1400" b="0" strike="noStrike" spc="-1">
                <a:solidFill>
                  <a:srgbClr val="000000"/>
                </a:solidFill>
                <a:latin typeface="Franklin Gothic Book"/>
                <a:ea typeface="DejaVu Sans"/>
              </a:rPr>
              <a:t> eliminare sostanze dannose alla salute umana;</a:t>
            </a:r>
            <a:endParaRPr lang="it-IT" sz="1400" b="0" strike="noStrike" spc="-1">
              <a:latin typeface="Arial"/>
            </a:endParaRPr>
          </a:p>
          <a:p>
            <a:pPr marL="216000" indent="-203400">
              <a:lnSpc>
                <a:spcPct val="100000"/>
              </a:lnSpc>
              <a:buClr>
                <a:srgbClr val="000000"/>
              </a:buClr>
              <a:buFont typeface="Courier New"/>
              <a:buChar char="o"/>
            </a:pPr>
            <a:r>
              <a:rPr lang="it-IT" sz="1400" b="0" strike="noStrike" spc="-1">
                <a:solidFill>
                  <a:srgbClr val="000000"/>
                </a:solidFill>
                <a:latin typeface="Franklin Gothic Book"/>
                <a:ea typeface="DejaVu Sans"/>
              </a:rPr>
              <a:t> eliminare odori e sapori sgradevoli;</a:t>
            </a:r>
            <a:endParaRPr lang="it-IT" sz="1400" b="0" strike="noStrike" spc="-1">
              <a:latin typeface="Arial"/>
            </a:endParaRPr>
          </a:p>
          <a:p>
            <a:pPr marL="216000" indent="-203400">
              <a:lnSpc>
                <a:spcPct val="100000"/>
              </a:lnSpc>
              <a:buClr>
                <a:srgbClr val="000000"/>
              </a:buClr>
              <a:buFont typeface="Courier New"/>
              <a:buChar char="o"/>
            </a:pPr>
            <a:r>
              <a:rPr lang="it-IT" sz="1400" b="0" strike="noStrike" spc="-1">
                <a:solidFill>
                  <a:srgbClr val="000000"/>
                </a:solidFill>
                <a:latin typeface="Franklin Gothic Book"/>
                <a:ea typeface="DejaVu Sans"/>
              </a:rPr>
              <a:t> renderla limpida.</a:t>
            </a:r>
            <a:endParaRPr lang="it-IT" sz="1400" b="0" strike="noStrike" spc="-1">
              <a:latin typeface="Arial"/>
            </a:endParaRPr>
          </a:p>
          <a:p>
            <a:pPr>
              <a:lnSpc>
                <a:spcPct val="100000"/>
              </a:lnSpc>
            </a:pPr>
            <a:endParaRPr lang="it-IT" sz="1400" b="0" strike="noStrike" spc="-1">
              <a:latin typeface="Arial"/>
            </a:endParaRPr>
          </a:p>
          <a:p>
            <a:pPr>
              <a:lnSpc>
                <a:spcPct val="100000"/>
              </a:lnSpc>
            </a:pPr>
            <a:r>
              <a:rPr lang="it-IT" sz="1400" b="1" strike="noStrike" spc="-1">
                <a:solidFill>
                  <a:srgbClr val="000000"/>
                </a:solidFill>
                <a:latin typeface="Franklin Gothic Book"/>
                <a:ea typeface="DejaVu Sans"/>
              </a:rPr>
              <a:t>LE FASI DEL TRATTAMENTO</a:t>
            </a:r>
            <a:endParaRPr lang="it-IT" sz="1400" b="0" strike="noStrike" spc="-1">
              <a:latin typeface="Arial"/>
            </a:endParaRPr>
          </a:p>
          <a:p>
            <a:pPr>
              <a:lnSpc>
                <a:spcPct val="100000"/>
              </a:lnSpc>
              <a:spcAft>
                <a:spcPts val="601"/>
              </a:spcAft>
            </a:pPr>
            <a:r>
              <a:rPr lang="it-IT" sz="1400" b="0" strike="noStrike" spc="-1">
                <a:solidFill>
                  <a:srgbClr val="000000"/>
                </a:solidFill>
                <a:latin typeface="Franklin Gothic Book"/>
                <a:ea typeface="DejaVu Sans"/>
              </a:rPr>
              <a:t>   </a:t>
            </a:r>
            <a:r>
              <a:rPr lang="it-IT" sz="1400" b="1" strike="noStrike" spc="-1">
                <a:solidFill>
                  <a:srgbClr val="000000"/>
                </a:solidFill>
                <a:latin typeface="Franklin Gothic Book"/>
                <a:ea typeface="DejaVu Sans"/>
              </a:rPr>
              <a:t>La captazione:</a:t>
            </a:r>
            <a:r>
              <a:rPr lang="it-IT" sz="1400" b="0" strike="noStrike" spc="-1">
                <a:solidFill>
                  <a:srgbClr val="000000"/>
                </a:solidFill>
                <a:latin typeface="Franklin Gothic Book"/>
                <a:ea typeface="DejaVu Sans"/>
              </a:rPr>
              <a:t> l’acqua è generalmente prelevata da una fonte idrica naturale attraverso pompe</a:t>
            </a:r>
            <a:endParaRPr lang="it-IT" sz="1400" b="0" strike="noStrike" spc="-1">
              <a:latin typeface="Arial"/>
            </a:endParaRPr>
          </a:p>
          <a:p>
            <a:pPr>
              <a:lnSpc>
                <a:spcPct val="100000"/>
              </a:lnSpc>
              <a:spcAft>
                <a:spcPts val="601"/>
              </a:spcAft>
            </a:pPr>
            <a:r>
              <a:rPr lang="it-IT" sz="1400" b="0" strike="noStrike" spc="-1">
                <a:solidFill>
                  <a:srgbClr val="000000"/>
                </a:solidFill>
                <a:latin typeface="Franklin Gothic Book"/>
                <a:ea typeface="DejaVu Sans"/>
              </a:rPr>
              <a:t>   </a:t>
            </a:r>
            <a:r>
              <a:rPr lang="it-IT" sz="1400" b="1" strike="noStrike" spc="-1">
                <a:solidFill>
                  <a:srgbClr val="000000"/>
                </a:solidFill>
                <a:latin typeface="Franklin Gothic Book"/>
                <a:ea typeface="DejaVu Sans"/>
              </a:rPr>
              <a:t>La grigliatura:</a:t>
            </a:r>
            <a:r>
              <a:rPr lang="it-IT" sz="1400" b="0" strike="noStrike" spc="-1">
                <a:solidFill>
                  <a:srgbClr val="000000"/>
                </a:solidFill>
                <a:latin typeface="Franklin Gothic Book"/>
                <a:ea typeface="DejaVu Sans"/>
              </a:rPr>
              <a:t> l’acqua passa attraverso una prima griglia che filtra e blocca i grossi detriti solidi, poi attraverso filtri che trattengono i detriti più sottili</a:t>
            </a:r>
            <a:endParaRPr lang="it-IT" sz="1400" b="0" strike="noStrike" spc="-1">
              <a:latin typeface="Arial"/>
            </a:endParaRPr>
          </a:p>
          <a:p>
            <a:pPr>
              <a:lnSpc>
                <a:spcPct val="100000"/>
              </a:lnSpc>
              <a:spcAft>
                <a:spcPts val="601"/>
              </a:spcAft>
            </a:pPr>
            <a:r>
              <a:rPr lang="it-IT" sz="1400" b="0" strike="noStrike" spc="-1">
                <a:solidFill>
                  <a:srgbClr val="000000"/>
                </a:solidFill>
                <a:latin typeface="Franklin Gothic Book"/>
                <a:ea typeface="DejaVu Sans"/>
              </a:rPr>
              <a:t>   </a:t>
            </a:r>
            <a:r>
              <a:rPr lang="it-IT" sz="1400" b="1" strike="noStrike" spc="-1">
                <a:solidFill>
                  <a:srgbClr val="000000"/>
                </a:solidFill>
                <a:latin typeface="Franklin Gothic Book"/>
                <a:ea typeface="DejaVu Sans"/>
              </a:rPr>
              <a:t>La sedimentazione e la coagulazione:</a:t>
            </a:r>
            <a:r>
              <a:rPr lang="it-IT" sz="1400" b="0" strike="noStrike" spc="-1">
                <a:solidFill>
                  <a:srgbClr val="000000"/>
                </a:solidFill>
                <a:latin typeface="Franklin Gothic Book"/>
                <a:ea typeface="DejaVu Sans"/>
              </a:rPr>
              <a:t> l’acqua arriva in una vasca di decantazione per consentire a tutte le particelle in sospensione di depositarsi sul fondo della vasca. Un reagente chimico aggiunto all’acqua provoca un’agglomerazione di queste particelle che, trascinate dal loro stesso peso, cadono sul fondo della vasca</a:t>
            </a:r>
            <a:endParaRPr lang="it-IT" sz="1400" b="0" strike="noStrike" spc="-1">
              <a:latin typeface="Arial"/>
            </a:endParaRPr>
          </a:p>
          <a:p>
            <a:pPr>
              <a:lnSpc>
                <a:spcPct val="100000"/>
              </a:lnSpc>
              <a:spcAft>
                <a:spcPts val="601"/>
              </a:spcAft>
            </a:pPr>
            <a:r>
              <a:rPr lang="it-IT" sz="1400" b="0" strike="noStrike" spc="-1">
                <a:solidFill>
                  <a:srgbClr val="000000"/>
                </a:solidFill>
                <a:latin typeface="Franklin Gothic Book"/>
                <a:ea typeface="DejaVu Sans"/>
              </a:rPr>
              <a:t>   </a:t>
            </a:r>
            <a:r>
              <a:rPr lang="it-IT" sz="1400" b="1" strike="noStrike" spc="-1">
                <a:solidFill>
                  <a:srgbClr val="000000"/>
                </a:solidFill>
                <a:latin typeface="Franklin Gothic Book"/>
                <a:ea typeface="DejaVu Sans"/>
              </a:rPr>
              <a:t>La filtrazione:</a:t>
            </a:r>
            <a:r>
              <a:rPr lang="it-IT" sz="1400" b="0" strike="noStrike" spc="-1">
                <a:solidFill>
                  <a:srgbClr val="000000"/>
                </a:solidFill>
                <a:latin typeface="Franklin Gothic Book"/>
                <a:ea typeface="DejaVu Sans"/>
              </a:rPr>
              <a:t> l’acqua passa attraverso un materiale filtrante (sabbia, antracite o carbone attivo) che filtra i solidi ancora sospesi</a:t>
            </a:r>
            <a:endParaRPr lang="it-IT" sz="1400" b="0" strike="noStrike" spc="-1">
              <a:latin typeface="Arial"/>
            </a:endParaRPr>
          </a:p>
          <a:p>
            <a:pPr>
              <a:lnSpc>
                <a:spcPct val="100000"/>
              </a:lnSpc>
              <a:spcAft>
                <a:spcPts val="601"/>
              </a:spcAft>
            </a:pPr>
            <a:r>
              <a:rPr lang="it-IT" sz="1400" b="0" strike="noStrike" spc="-1">
                <a:solidFill>
                  <a:srgbClr val="000000"/>
                </a:solidFill>
                <a:latin typeface="Franklin Gothic Book"/>
                <a:ea typeface="DejaVu Sans"/>
              </a:rPr>
              <a:t>   </a:t>
            </a:r>
            <a:r>
              <a:rPr lang="it-IT" sz="1400" b="1" strike="noStrike" spc="-1">
                <a:solidFill>
                  <a:srgbClr val="000000"/>
                </a:solidFill>
                <a:latin typeface="Franklin Gothic Book"/>
                <a:ea typeface="DejaVu Sans"/>
              </a:rPr>
              <a:t>La disinfezione:</a:t>
            </a:r>
            <a:r>
              <a:rPr lang="it-IT" sz="1400" b="0" strike="noStrike" spc="-1">
                <a:solidFill>
                  <a:srgbClr val="000000"/>
                </a:solidFill>
                <a:latin typeface="Franklin Gothic Book"/>
                <a:ea typeface="DejaVu Sans"/>
              </a:rPr>
              <a:t> l’acqua, ormai limpida, deve essere anche privata di batteri, virus e altri inquinanti biologici. E’ quindi sottoposta a disinfezione</a:t>
            </a:r>
            <a:endParaRPr lang="it-IT" sz="1400" b="0" strike="noStrike" spc="-1">
              <a:latin typeface="Arial"/>
            </a:endParaRPr>
          </a:p>
          <a:p>
            <a:pPr>
              <a:lnSpc>
                <a:spcPct val="100000"/>
              </a:lnSpc>
            </a:pPr>
            <a:r>
              <a:rPr lang="it-IT" sz="1400" b="0" strike="noStrike" spc="-1">
                <a:solidFill>
                  <a:srgbClr val="000000"/>
                </a:solidFill>
                <a:latin typeface="Franklin Gothic Book"/>
                <a:ea typeface="DejaVu Sans"/>
              </a:rPr>
              <a:t>   </a:t>
            </a:r>
            <a:r>
              <a:rPr lang="it-IT" sz="1400" b="1" strike="noStrike" spc="-1">
                <a:solidFill>
                  <a:srgbClr val="000000"/>
                </a:solidFill>
                <a:latin typeface="Franklin Gothic Book"/>
                <a:ea typeface="DejaVu Sans"/>
              </a:rPr>
              <a:t>Uscita dall’impianto di potabilizzazione:</a:t>
            </a:r>
            <a:r>
              <a:rPr lang="it-IT" sz="1400" b="0" strike="noStrike" spc="-1">
                <a:solidFill>
                  <a:srgbClr val="000000"/>
                </a:solidFill>
                <a:latin typeface="Franklin Gothic Book"/>
                <a:ea typeface="DejaVu Sans"/>
              </a:rPr>
              <a:t> l’acqua viene immessa nelle tubazioni sotterranee che la trasportano verso grandi serbatoi e quindi verso le nostre case.</a:t>
            </a:r>
            <a:endParaRPr lang="it-IT" sz="1400" b="0" strike="noStrike" spc="-1">
              <a:latin typeface="Arial"/>
            </a:endParaRPr>
          </a:p>
          <a:p>
            <a:pPr>
              <a:lnSpc>
                <a:spcPct val="100000"/>
              </a:lnSpc>
            </a:pPr>
            <a:endParaRPr lang="it-IT" sz="1400" b="0" strike="noStrike" spc="-1">
              <a:latin typeface="Arial"/>
            </a:endParaRPr>
          </a:p>
        </p:txBody>
      </p:sp>
      <p:sp>
        <p:nvSpPr>
          <p:cNvPr id="437" name="CustomShape 2"/>
          <p:cNvSpPr/>
          <p:nvPr/>
        </p:nvSpPr>
        <p:spPr>
          <a:xfrm>
            <a:off x="360000" y="5760000"/>
            <a:ext cx="8094240" cy="713160"/>
          </a:xfrm>
          <a:prstGeom prst="roundRect">
            <a:avLst>
              <a:gd name="adj" fmla="val 16667"/>
            </a:avLst>
          </a:prstGeom>
          <a:solidFill>
            <a:srgbClr val="FFE994"/>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a:latin typeface="Arial"/>
            </a:endParaRPr>
          </a:p>
          <a:p>
            <a:pPr algn="just">
              <a:lnSpc>
                <a:spcPct val="100000"/>
              </a:lnSpc>
            </a:pPr>
            <a:endParaRPr lang="it-IT" sz="1800" b="0" strike="noStrike" spc="-1">
              <a:latin typeface="Arial"/>
            </a:endParaRPr>
          </a:p>
          <a:p>
            <a:pPr algn="just">
              <a:lnSpc>
                <a:spcPct val="100000"/>
              </a:lnSpc>
            </a:pPr>
            <a:r>
              <a:rPr lang="it-IT" sz="1500" b="0" strike="noStrike" spc="-1">
                <a:solidFill>
                  <a:srgbClr val="000000"/>
                </a:solidFill>
                <a:latin typeface="Times New Roman"/>
                <a:ea typeface="DejaVu Sans"/>
              </a:rPr>
              <a:t>Cerca nell’archivio la slide che illustra l’argomento trattato nel testo e inseriscila qui di seguito.</a:t>
            </a:r>
            <a:endParaRPr lang="it-IT" sz="1500" b="0" strike="noStrike" spc="-1">
              <a:latin typeface="Arial"/>
            </a:endParaRPr>
          </a:p>
          <a:p>
            <a:pPr algn="just">
              <a:lnSpc>
                <a:spcPct val="100000"/>
              </a:lnSpc>
              <a:tabLst>
                <a:tab pos="0" algn="l"/>
              </a:tabLst>
            </a:pPr>
            <a:endParaRPr lang="it-IT" sz="1500" b="0" strike="noStrike" spc="-1">
              <a:latin typeface="Arial"/>
            </a:endParaRPr>
          </a:p>
          <a:p>
            <a:pPr algn="just">
              <a:lnSpc>
                <a:spcPct val="100000"/>
              </a:lnSpc>
              <a:tabLst>
                <a:tab pos="0" algn="l"/>
              </a:tabLst>
            </a:pPr>
            <a:endParaRPr lang="it-IT" sz="1500" b="0" strike="noStrike" spc="-1">
              <a:latin typeface="Arial"/>
            </a:endParaRPr>
          </a:p>
          <a:p>
            <a:pPr algn="just">
              <a:lnSpc>
                <a:spcPct val="100000"/>
              </a:lnSpc>
              <a:tabLst>
                <a:tab pos="0" algn="l"/>
              </a:tabLst>
            </a:pPr>
            <a:endParaRPr lang="it-IT" sz="15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 name="Picture 2_3" descr="http://www.cosepercrescere.it/wp-content/uploads/2013/09/potabilizzazione.jpg"/>
          <p:cNvPicPr/>
          <p:nvPr/>
        </p:nvPicPr>
        <p:blipFill>
          <a:blip r:embed="rId2"/>
          <a:stretch/>
        </p:blipFill>
        <p:spPr>
          <a:xfrm>
            <a:off x="1440000" y="605880"/>
            <a:ext cx="6419520" cy="5329800"/>
          </a:xfrm>
          <a:prstGeom prst="rect">
            <a:avLst/>
          </a:prstGeom>
          <a:ln w="0">
            <a:solidFill>
              <a:srgbClr val="C00000"/>
            </a:solidFill>
          </a:ln>
        </p:spPr>
      </p:pic>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CustomShape 1"/>
          <p:cNvSpPr/>
          <p:nvPr/>
        </p:nvSpPr>
        <p:spPr>
          <a:xfrm>
            <a:off x="214200" y="2143080"/>
            <a:ext cx="8445240" cy="1209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pPr>
            <a:r>
              <a:rPr lang="it-IT" sz="3200" b="1" strike="noStrike" cap="all" spc="-1">
                <a:solidFill>
                  <a:srgbClr val="4E3B30"/>
                </a:solidFill>
                <a:latin typeface="Times New Roman"/>
                <a:ea typeface="DejaVu Sans"/>
              </a:rPr>
              <a:t>     </a:t>
            </a:r>
            <a:endParaRPr lang="it-IT" sz="3200" b="0" strike="noStrike" spc="-1">
              <a:latin typeface="Arial"/>
            </a:endParaRPr>
          </a:p>
        </p:txBody>
      </p:sp>
      <p:sp>
        <p:nvSpPr>
          <p:cNvPr id="440" name="CustomShape 2"/>
          <p:cNvSpPr/>
          <p:nvPr/>
        </p:nvSpPr>
        <p:spPr>
          <a:xfrm>
            <a:off x="357120" y="2857320"/>
            <a:ext cx="8445240" cy="772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rmAutofit fontScale="91000" lnSpcReduction="10000"/>
          </a:bodyPr>
          <a:lstStyle/>
          <a:p>
            <a:pPr algn="ctr">
              <a:lnSpc>
                <a:spcPct val="100000"/>
              </a:lnSpc>
              <a:spcBef>
                <a:spcPts val="1020"/>
              </a:spcBef>
              <a:tabLst>
                <a:tab pos="0" algn="l"/>
              </a:tabLst>
            </a:pPr>
            <a:r>
              <a:rPr lang="it-IT" sz="5100" b="1" strike="noStrike" spc="-1">
                <a:solidFill>
                  <a:srgbClr val="7C4B3A"/>
                </a:solidFill>
                <a:latin typeface="Times New Roman"/>
                <a:ea typeface="DejaVu Sans"/>
              </a:rPr>
              <a:t>CONSUMI E PERDITE</a:t>
            </a:r>
            <a:endParaRPr lang="it-IT" sz="51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 name="Picture 2_5"/>
          <p:cNvPicPr/>
          <p:nvPr/>
        </p:nvPicPr>
        <p:blipFill>
          <a:blip r:embed="rId2"/>
          <a:stretch/>
        </p:blipFill>
        <p:spPr>
          <a:xfrm>
            <a:off x="180000" y="180000"/>
            <a:ext cx="5576040" cy="3391876"/>
          </a:xfrm>
          <a:prstGeom prst="rect">
            <a:avLst/>
          </a:prstGeom>
          <a:ln w="9525">
            <a:solidFill>
              <a:srgbClr val="C00000"/>
            </a:solidFill>
            <a:miter/>
          </a:ln>
        </p:spPr>
      </p:pic>
      <p:pic>
        <p:nvPicPr>
          <p:cNvPr id="442" name="Picture 2_7" descr="L'Italia e l'acqua: tra sprechi, spese e risorse di qualità - Corriere  Nazionale"/>
          <p:cNvPicPr/>
          <p:nvPr/>
        </p:nvPicPr>
        <p:blipFill>
          <a:blip r:embed="rId3"/>
          <a:srcRect l="1865" t="36518" r="73989" b="27953"/>
          <a:stretch/>
        </p:blipFill>
        <p:spPr>
          <a:xfrm>
            <a:off x="5900400" y="249120"/>
            <a:ext cx="3095640" cy="3322756"/>
          </a:xfrm>
          <a:prstGeom prst="rect">
            <a:avLst/>
          </a:prstGeom>
          <a:ln w="0">
            <a:solidFill>
              <a:srgbClr val="C00000"/>
            </a:solidFill>
          </a:ln>
        </p:spPr>
      </p:pic>
      <p:sp>
        <p:nvSpPr>
          <p:cNvPr id="443" name="CustomShape 1"/>
          <p:cNvSpPr/>
          <p:nvPr/>
        </p:nvSpPr>
        <p:spPr>
          <a:xfrm>
            <a:off x="181800" y="4500000"/>
            <a:ext cx="8634240" cy="713160"/>
          </a:xfrm>
          <a:prstGeom prst="roundRect">
            <a:avLst>
              <a:gd name="adj" fmla="val 16667"/>
            </a:avLst>
          </a:prstGeom>
          <a:solidFill>
            <a:srgbClr val="FFE994"/>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a:latin typeface="Arial"/>
            </a:endParaRPr>
          </a:p>
          <a:p>
            <a:pPr algn="just">
              <a:lnSpc>
                <a:spcPct val="100000"/>
              </a:lnSpc>
            </a:pPr>
            <a:endParaRPr lang="it-IT" sz="1800" b="0" strike="noStrike" spc="-1">
              <a:latin typeface="Arial"/>
            </a:endParaRPr>
          </a:p>
          <a:p>
            <a:pPr algn="just">
              <a:lnSpc>
                <a:spcPct val="100000"/>
              </a:lnSpc>
            </a:pPr>
            <a:r>
              <a:rPr lang="it-IT" sz="1500" b="0" strike="noStrike" spc="-1">
                <a:solidFill>
                  <a:srgbClr val="000000"/>
                </a:solidFill>
                <a:latin typeface="Times New Roman"/>
                <a:ea typeface="DejaVu Sans"/>
              </a:rPr>
              <a:t>Analizzando i dati dei due grafici, quali considerazioni si possono fare riguardo alla produzione e al consumo di acqua in Italia? </a:t>
            </a:r>
            <a:endParaRPr lang="it-IT" sz="1500" b="0" strike="noStrike" spc="-1">
              <a:latin typeface="Arial"/>
            </a:endParaRPr>
          </a:p>
          <a:p>
            <a:pPr algn="just">
              <a:lnSpc>
                <a:spcPct val="100000"/>
              </a:lnSpc>
              <a:tabLst>
                <a:tab pos="0" algn="l"/>
              </a:tabLst>
            </a:pPr>
            <a:endParaRPr lang="it-IT" sz="1500" b="0" strike="noStrike" spc="-1">
              <a:latin typeface="Arial"/>
            </a:endParaRPr>
          </a:p>
          <a:p>
            <a:pPr algn="just">
              <a:lnSpc>
                <a:spcPct val="100000"/>
              </a:lnSpc>
              <a:tabLst>
                <a:tab pos="0" algn="l"/>
              </a:tabLst>
            </a:pPr>
            <a:endParaRPr lang="it-IT" sz="1500" b="0" strike="noStrike" spc="-1">
              <a:latin typeface="Arial"/>
            </a:endParaRPr>
          </a:p>
          <a:p>
            <a:pPr algn="just">
              <a:lnSpc>
                <a:spcPct val="100000"/>
              </a:lnSpc>
              <a:tabLst>
                <a:tab pos="0" algn="l"/>
              </a:tabLst>
            </a:pPr>
            <a:endParaRPr lang="it-IT" sz="1500" b="0" strike="noStrike" spc="-1">
              <a:latin typeface="Arial"/>
            </a:endParaRPr>
          </a:p>
        </p:txBody>
      </p:sp>
      <p:sp>
        <p:nvSpPr>
          <p:cNvPr id="444" name="CustomShape 2"/>
          <p:cNvSpPr/>
          <p:nvPr/>
        </p:nvSpPr>
        <p:spPr>
          <a:xfrm>
            <a:off x="360000" y="5405760"/>
            <a:ext cx="8419680" cy="890280"/>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r>
              <a:rPr lang="it-IT" sz="1400" b="0" strike="noStrike" spc="-1">
                <a:solidFill>
                  <a:srgbClr val="00B0F0"/>
                </a:solidFill>
                <a:latin typeface="Franklin Gothic Book"/>
                <a:ea typeface="DejaVu Sans"/>
              </a:rPr>
              <a:t>In Italia le acque sotterranee sono le più utilizzate per l’approvvigionamento di acqua (84,8% nel 2018). Più della metà (51% nel 2012) dell’acqua disponibile è utilizzata per l’irrigazione dei campi.</a:t>
            </a:r>
            <a:endParaRPr lang="it-IT" sz="1400" b="0" strike="noStrike" spc="-1">
              <a:latin typeface="Arial"/>
            </a:endParaRPr>
          </a:p>
          <a:p>
            <a:pPr algn="just">
              <a:lnSpc>
                <a:spcPct val="100000"/>
              </a:lnSpc>
            </a:pPr>
            <a:r>
              <a:rPr lang="it-IT" sz="1400" b="0" strike="noStrike" spc="-1">
                <a:solidFill>
                  <a:srgbClr val="00B0F0"/>
                </a:solidFill>
                <a:latin typeface="Times New Roman"/>
                <a:ea typeface="DejaVu Sans"/>
              </a:rPr>
              <a:t> </a:t>
            </a:r>
            <a:endParaRPr lang="it-IT" sz="14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 name="CustomShape 1"/>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pic>
        <p:nvPicPr>
          <p:cNvPr id="446" name="Picture 3" descr="C:\Users\utente\Documents\SITO\DA INSERIRE\GEOGRAFIA\CLASSE 1°\1-L'EUROPA FISICA\5- I FIUMI\USO DELL'ACQUA\RISPARMIO\Utilizzo dell’acqua _ Bio Edilizia news_files\15325403_1375383915805747_6393999775881116918_o.jpg"/>
          <p:cNvPicPr/>
          <p:nvPr/>
        </p:nvPicPr>
        <p:blipFill>
          <a:blip r:embed="rId2"/>
          <a:srcRect l="1711" t="11809" r="3221" b="6506"/>
          <a:stretch/>
        </p:blipFill>
        <p:spPr>
          <a:xfrm>
            <a:off x="1000080" y="1080000"/>
            <a:ext cx="7098120" cy="4332600"/>
          </a:xfrm>
          <a:prstGeom prst="rect">
            <a:avLst/>
          </a:prstGeom>
          <a:ln w="0">
            <a:solidFill>
              <a:srgbClr val="C00000"/>
            </a:solidFill>
          </a:ln>
        </p:spPr>
      </p:pic>
      <p:sp>
        <p:nvSpPr>
          <p:cNvPr id="447" name="CustomShape 2"/>
          <p:cNvSpPr/>
          <p:nvPr/>
        </p:nvSpPr>
        <p:spPr>
          <a:xfrm>
            <a:off x="360000" y="182880"/>
            <a:ext cx="8634240" cy="713160"/>
          </a:xfrm>
          <a:prstGeom prst="roundRect">
            <a:avLst>
              <a:gd name="adj" fmla="val 16667"/>
            </a:avLst>
          </a:prstGeom>
          <a:solidFill>
            <a:srgbClr val="FFE994"/>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a:latin typeface="Arial"/>
            </a:endParaRPr>
          </a:p>
          <a:p>
            <a:pPr algn="just">
              <a:lnSpc>
                <a:spcPct val="100000"/>
              </a:lnSpc>
            </a:pPr>
            <a:endParaRPr lang="it-IT" sz="1800" b="0" strike="noStrike" spc="-1">
              <a:latin typeface="Arial"/>
            </a:endParaRPr>
          </a:p>
          <a:p>
            <a:pPr algn="just">
              <a:lnSpc>
                <a:spcPct val="100000"/>
              </a:lnSpc>
            </a:pPr>
            <a:r>
              <a:rPr lang="it-IT" sz="1500" b="0" strike="noStrike" spc="-1">
                <a:solidFill>
                  <a:srgbClr val="000000"/>
                </a:solidFill>
                <a:latin typeface="Times New Roman"/>
                <a:ea typeface="DejaVu Sans"/>
              </a:rPr>
              <a:t>Cerca nell’archivio un altro grafico da cui si possono ricavare altre informazioni sul consumo di acqua in Italia e inseriscilo in questa slide. Poi scrivi un tuo commento.</a:t>
            </a:r>
            <a:endParaRPr lang="it-IT" sz="1500" b="0" strike="noStrike" spc="-1">
              <a:latin typeface="Arial"/>
            </a:endParaRPr>
          </a:p>
          <a:p>
            <a:pPr algn="just">
              <a:lnSpc>
                <a:spcPct val="100000"/>
              </a:lnSpc>
              <a:tabLst>
                <a:tab pos="0" algn="l"/>
              </a:tabLst>
            </a:pPr>
            <a:endParaRPr lang="it-IT" sz="1500" b="0" strike="noStrike" spc="-1">
              <a:latin typeface="Arial"/>
            </a:endParaRPr>
          </a:p>
          <a:p>
            <a:pPr algn="just">
              <a:lnSpc>
                <a:spcPct val="100000"/>
              </a:lnSpc>
              <a:tabLst>
                <a:tab pos="0" algn="l"/>
              </a:tabLst>
            </a:pPr>
            <a:endParaRPr lang="it-IT" sz="1500" b="0" strike="noStrike" spc="-1">
              <a:latin typeface="Arial"/>
            </a:endParaRPr>
          </a:p>
          <a:p>
            <a:pPr algn="just">
              <a:lnSpc>
                <a:spcPct val="100000"/>
              </a:lnSpc>
              <a:tabLst>
                <a:tab pos="0" algn="l"/>
              </a:tabLst>
            </a:pPr>
            <a:endParaRPr lang="it-IT" sz="1500" b="0" strike="noStrike" spc="-1">
              <a:latin typeface="Arial"/>
            </a:endParaRPr>
          </a:p>
        </p:txBody>
      </p:sp>
      <p:sp>
        <p:nvSpPr>
          <p:cNvPr id="448" name="CustomShape 3"/>
          <p:cNvSpPr/>
          <p:nvPr/>
        </p:nvSpPr>
        <p:spPr>
          <a:xfrm>
            <a:off x="396360" y="5765760"/>
            <a:ext cx="8419680" cy="890280"/>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r>
              <a:rPr lang="it-IT" sz="1400" b="1" strike="noStrike" spc="-1">
                <a:solidFill>
                  <a:srgbClr val="00B0F0"/>
                </a:solidFill>
                <a:latin typeface="Franklin Gothic Book"/>
                <a:ea typeface="DejaVu Sans"/>
              </a:rPr>
              <a:t>L'Italia</a:t>
            </a:r>
            <a:r>
              <a:rPr lang="it-IT" sz="1400" b="0" strike="noStrike" spc="-1">
                <a:solidFill>
                  <a:srgbClr val="00B0F0"/>
                </a:solidFill>
                <a:latin typeface="Franklin Gothic Book"/>
                <a:ea typeface="DejaVu Sans"/>
              </a:rPr>
              <a:t> nell’Ue è il Paese che</a:t>
            </a:r>
            <a:r>
              <a:rPr lang="it-IT" sz="1400" b="1" strike="noStrike" spc="-1">
                <a:solidFill>
                  <a:srgbClr val="00B0F0"/>
                </a:solidFill>
                <a:latin typeface="Franklin Gothic Book"/>
                <a:ea typeface="DejaVu Sans"/>
              </a:rPr>
              <a:t> consuma più acqua potabile</a:t>
            </a:r>
            <a:r>
              <a:rPr lang="it-IT" sz="1400" b="0" strike="noStrike" spc="-1">
                <a:solidFill>
                  <a:srgbClr val="00B0F0"/>
                </a:solidFill>
                <a:latin typeface="Franklin Gothic Book"/>
                <a:ea typeface="DejaVu Sans"/>
              </a:rPr>
              <a:t> in termini di litri al giorno </a:t>
            </a:r>
            <a:r>
              <a:rPr lang="it-IT" sz="1400" b="1" strike="noStrike" spc="-1">
                <a:solidFill>
                  <a:srgbClr val="00B0F0"/>
                </a:solidFill>
                <a:latin typeface="Franklin Gothic Book"/>
                <a:ea typeface="DejaVu Sans"/>
              </a:rPr>
              <a:t>pro capite.</a:t>
            </a:r>
            <a:endParaRPr lang="it-IT" sz="1400" b="0" strike="noStrike" spc="-1">
              <a:latin typeface="Arial"/>
            </a:endParaRPr>
          </a:p>
          <a:p>
            <a:pPr algn="just">
              <a:lnSpc>
                <a:spcPct val="100000"/>
              </a:lnSpc>
            </a:pPr>
            <a:r>
              <a:rPr lang="it-IT" sz="1400" b="0" strike="noStrike" spc="-1">
                <a:solidFill>
                  <a:srgbClr val="00B0F0"/>
                </a:solidFill>
                <a:latin typeface="Times New Roman"/>
                <a:ea typeface="DejaVu Sans"/>
              </a:rPr>
              <a:t> </a:t>
            </a:r>
            <a:endParaRPr lang="it-IT" sz="14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CustomShape 1"/>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sp>
        <p:nvSpPr>
          <p:cNvPr id="450" name="CustomShape 2"/>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sp>
        <p:nvSpPr>
          <p:cNvPr id="451" name="CustomShape 3"/>
          <p:cNvSpPr/>
          <p:nvPr/>
        </p:nvSpPr>
        <p:spPr>
          <a:xfrm>
            <a:off x="360000" y="720000"/>
            <a:ext cx="8634240" cy="713160"/>
          </a:xfrm>
          <a:prstGeom prst="roundRect">
            <a:avLst>
              <a:gd name="adj" fmla="val 16667"/>
            </a:avLst>
          </a:prstGeom>
          <a:solidFill>
            <a:srgbClr val="FFE994"/>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a:latin typeface="Arial"/>
            </a:endParaRPr>
          </a:p>
          <a:p>
            <a:pPr algn="just">
              <a:lnSpc>
                <a:spcPct val="100000"/>
              </a:lnSpc>
            </a:pPr>
            <a:r>
              <a:rPr lang="it-IT" sz="1500" b="0" strike="noStrike" spc="-1">
                <a:solidFill>
                  <a:srgbClr val="000000"/>
                </a:solidFill>
                <a:latin typeface="Times New Roman"/>
                <a:ea typeface="DejaVu Sans"/>
              </a:rPr>
              <a:t>Dopo aver evidenziato le informazioni principali dei testi contenuti nelle slide che seguono e che trattano del problema degli sprechi di acqua in Italia, cerca nell’archivio i grafici da inserire accanto a ciascuno di essi.</a:t>
            </a:r>
            <a:endParaRPr lang="it-IT" sz="1500" b="0" strike="noStrike" spc="-1">
              <a:latin typeface="Arial"/>
            </a:endParaRPr>
          </a:p>
          <a:p>
            <a:pPr algn="just">
              <a:lnSpc>
                <a:spcPct val="100000"/>
              </a:lnSpc>
              <a:tabLst>
                <a:tab pos="0" algn="l"/>
              </a:tabLst>
            </a:pPr>
            <a:endParaRPr lang="it-IT" sz="1500" b="0" strike="noStrike" spc="-1">
              <a:latin typeface="Arial"/>
            </a:endParaRPr>
          </a:p>
          <a:p>
            <a:pPr algn="just">
              <a:lnSpc>
                <a:spcPct val="100000"/>
              </a:lnSpc>
              <a:tabLst>
                <a:tab pos="0" algn="l"/>
              </a:tabLst>
            </a:pPr>
            <a:endParaRPr lang="it-IT" sz="15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 name="CustomShape 1"/>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sp>
        <p:nvSpPr>
          <p:cNvPr id="453" name="CustomShape 2"/>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pic>
        <p:nvPicPr>
          <p:cNvPr id="454" name="Picture 5_2" descr="C:\Users\utente\Documents\SITO\DA INSERIRE\GEOGRAFIA\CLASSE 1°\1-L'EUROPA FISICA\5- I FIUMI\USO DELL'ACQUA\PERDITA\download.jpg"/>
          <p:cNvPicPr/>
          <p:nvPr/>
        </p:nvPicPr>
        <p:blipFill>
          <a:blip r:embed="rId2"/>
          <a:srcRect t="14078"/>
          <a:stretch/>
        </p:blipFill>
        <p:spPr>
          <a:xfrm>
            <a:off x="540000" y="571680"/>
            <a:ext cx="8134560" cy="3924360"/>
          </a:xfrm>
          <a:prstGeom prst="rect">
            <a:avLst/>
          </a:prstGeom>
          <a:ln w="0">
            <a:solidFill>
              <a:srgbClr val="C00000"/>
            </a:solidFill>
          </a:ln>
        </p:spPr>
      </p:pic>
      <p:sp>
        <p:nvSpPr>
          <p:cNvPr id="455" name="CustomShape 3"/>
          <p:cNvSpPr/>
          <p:nvPr/>
        </p:nvSpPr>
        <p:spPr>
          <a:xfrm>
            <a:off x="1260000" y="4916880"/>
            <a:ext cx="7015680" cy="302760"/>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0" strike="noStrike" spc="-1">
                <a:solidFill>
                  <a:srgbClr val="000000"/>
                </a:solidFill>
                <a:latin typeface="Franklin Gothic Book"/>
                <a:ea typeface="DejaVu Sans"/>
              </a:rPr>
              <a:t>A livello europeo, l’Italia è tra i Paesi con la maggiore percentuale di perdite idriche</a:t>
            </a:r>
            <a:endParaRPr lang="it-IT" sz="14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6" name="Picture 2" descr="Nessuna descrizione della foto disponibile."/>
          <p:cNvPicPr/>
          <p:nvPr/>
        </p:nvPicPr>
        <p:blipFill>
          <a:blip r:embed="rId2"/>
          <a:stretch/>
        </p:blipFill>
        <p:spPr>
          <a:xfrm>
            <a:off x="285840" y="357120"/>
            <a:ext cx="6159240" cy="6159240"/>
          </a:xfrm>
          <a:prstGeom prst="rect">
            <a:avLst/>
          </a:prstGeom>
          <a:ln w="0">
            <a:solidFill>
              <a:srgbClr val="C00000"/>
            </a:solidFill>
          </a:ln>
        </p:spPr>
      </p:pic>
      <p:sp>
        <p:nvSpPr>
          <p:cNvPr id="457" name="CustomShape 1"/>
          <p:cNvSpPr/>
          <p:nvPr/>
        </p:nvSpPr>
        <p:spPr>
          <a:xfrm>
            <a:off x="6572160" y="571320"/>
            <a:ext cx="2415960" cy="3712680"/>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0" strike="noStrike" spc="-1">
                <a:solidFill>
                  <a:srgbClr val="000000"/>
                </a:solidFill>
                <a:latin typeface="Franklin Gothic Book"/>
                <a:ea typeface="DejaVu Sans"/>
              </a:rPr>
              <a:t>Come possiamo vedere dalla mappa, le perdite non sono distribuite in modo omogeneo sul territorio. Se da una parte </a:t>
            </a:r>
            <a:r>
              <a:rPr lang="it-IT" sz="1400" b="1" strike="noStrike" spc="-1">
                <a:solidFill>
                  <a:srgbClr val="000000"/>
                </a:solidFill>
                <a:latin typeface="Franklin Gothic Book"/>
                <a:ea typeface="DejaVu Sans"/>
              </a:rPr>
              <a:t>il nord </a:t>
            </a:r>
            <a:r>
              <a:rPr lang="it-IT" sz="1400" b="0" strike="noStrike" spc="-1">
                <a:solidFill>
                  <a:srgbClr val="000000"/>
                </a:solidFill>
                <a:latin typeface="Franklin Gothic Book"/>
                <a:ea typeface="DejaVu Sans"/>
              </a:rPr>
              <a:t>della penisola </a:t>
            </a:r>
            <a:r>
              <a:rPr lang="it-IT" sz="1400" b="1" strike="noStrike" spc="-1">
                <a:solidFill>
                  <a:srgbClr val="000000"/>
                </a:solidFill>
                <a:latin typeface="Franklin Gothic Book"/>
                <a:ea typeface="DejaVu Sans"/>
              </a:rPr>
              <a:t>ha valori piuttosto contenuti </a:t>
            </a:r>
            <a:r>
              <a:rPr lang="it-IT" sz="1400" b="0" strike="noStrike" spc="-1">
                <a:solidFill>
                  <a:srgbClr val="000000"/>
                </a:solidFill>
                <a:latin typeface="Franklin Gothic Book"/>
                <a:ea typeface="DejaVu Sans"/>
              </a:rPr>
              <a:t>(molto bene la Valle dAosta con "solo" il 22% di perdite), </a:t>
            </a:r>
            <a:r>
              <a:rPr lang="it-IT" sz="1400" b="1" strike="noStrike" spc="-1">
                <a:solidFill>
                  <a:srgbClr val="000000"/>
                </a:solidFill>
                <a:latin typeface="Franklin Gothic Book"/>
                <a:ea typeface="DejaVu Sans"/>
              </a:rPr>
              <a:t>lo stesso non si può dire del centro-sud e isole</a:t>
            </a:r>
            <a:r>
              <a:rPr lang="it-IT" sz="1400" b="0" strike="noStrike" spc="-1">
                <a:solidFill>
                  <a:srgbClr val="000000"/>
                </a:solidFill>
                <a:latin typeface="Franklin Gothic Book"/>
                <a:ea typeface="DejaVu Sans"/>
              </a:rPr>
              <a:t>. In particolare Umbria, Abruzzo, Lazio, Sardegna e Sicilia si posizionano tra i primi posti in termini di perdite idriche con valori superiori al 50%.</a:t>
            </a:r>
            <a:endParaRPr lang="it-IT" sz="14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 name="Picture 2" descr="https://www.tirrenopower.com/wp-content/uploads/2020/05/bacino_clip_2-2.gif"/>
          <p:cNvPicPr/>
          <p:nvPr/>
        </p:nvPicPr>
        <p:blipFill>
          <a:blip r:embed="rId2"/>
          <a:stretch/>
        </p:blipFill>
        <p:spPr>
          <a:xfrm>
            <a:off x="642960" y="2500200"/>
            <a:ext cx="7628760" cy="3825720"/>
          </a:xfrm>
          <a:prstGeom prst="rect">
            <a:avLst/>
          </a:prstGeom>
          <a:ln w="0">
            <a:solidFill>
              <a:srgbClr val="C00000"/>
            </a:solidFill>
          </a:ln>
        </p:spPr>
      </p:pic>
      <p:sp>
        <p:nvSpPr>
          <p:cNvPr id="259" name="CustomShape 1"/>
          <p:cNvSpPr/>
          <p:nvPr/>
        </p:nvSpPr>
        <p:spPr>
          <a:xfrm>
            <a:off x="1357200" y="214200"/>
            <a:ext cx="6202080" cy="1932120"/>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Aft>
                <a:spcPts val="601"/>
              </a:spcAft>
            </a:pPr>
            <a:r>
              <a:rPr lang="it-IT" sz="1800" b="1" strike="noStrike" spc="-1">
                <a:solidFill>
                  <a:srgbClr val="000000"/>
                </a:solidFill>
                <a:latin typeface="Franklin Gothic Book"/>
                <a:ea typeface="DejaVu Sans"/>
              </a:rPr>
              <a:t>Le centrali idroelettriche con invaso</a:t>
            </a:r>
            <a:endParaRPr lang="it-IT" sz="1800" b="0" strike="noStrike" spc="-1">
              <a:latin typeface="Arial"/>
            </a:endParaRPr>
          </a:p>
          <a:p>
            <a:pPr algn="just">
              <a:lnSpc>
                <a:spcPct val="100000"/>
              </a:lnSpc>
            </a:pPr>
            <a:r>
              <a:rPr lang="it-IT" sz="1400" b="0" strike="noStrike" spc="-1">
                <a:solidFill>
                  <a:srgbClr val="000000"/>
                </a:solidFill>
                <a:latin typeface="Franklin Gothic Book"/>
                <a:ea typeface="DejaVu Sans"/>
              </a:rPr>
              <a:t>Le centrali con invaso utilizzano l’energia potenziale di notevoli masse d’acqua poste ad altezza maggiore rispetto a quella di presa (si parla cioè di “invaso” naturale o artificiale, </a:t>
            </a:r>
            <a:r>
              <a:rPr lang="it-IT" sz="1400" b="1" strike="noStrike" spc="-1">
                <a:solidFill>
                  <a:srgbClr val="000000"/>
                </a:solidFill>
                <a:latin typeface="Franklin Gothic Book"/>
                <a:ea typeface="DejaVu Sans"/>
              </a:rPr>
              <a:t>creato tramite dighe</a:t>
            </a:r>
            <a:r>
              <a:rPr lang="it-IT" sz="1400" b="0" strike="noStrike" spc="-1">
                <a:solidFill>
                  <a:srgbClr val="000000"/>
                </a:solidFill>
                <a:latin typeface="Franklin Gothic Book"/>
                <a:ea typeface="DejaVu Sans"/>
              </a:rPr>
              <a:t>). L’energia potenziale dell’acqua viene trasformata in energia cinetica facendo confluire l’acqua in condotte forzate nelle quali l’acqua raggiunge notevoli velocità. L’acqua viene poi fatta confluire in turbine collegate ad alternatori che generano la produzione di energia.</a:t>
            </a:r>
            <a:r>
              <a:rPr lang="it-IT" sz="1400" b="1" strike="noStrike" spc="-1">
                <a:solidFill>
                  <a:srgbClr val="000000"/>
                </a:solidFill>
                <a:latin typeface="Franklin Gothic Book"/>
                <a:ea typeface="DejaVu Sans"/>
              </a:rPr>
              <a:t> </a:t>
            </a:r>
            <a:endParaRPr lang="it-IT" sz="14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 name="CustomShape 1"/>
          <p:cNvSpPr/>
          <p:nvPr/>
        </p:nvSpPr>
        <p:spPr>
          <a:xfrm>
            <a:off x="428760" y="642960"/>
            <a:ext cx="8059680" cy="2145240"/>
          </a:xfrm>
          <a:prstGeom prst="rect">
            <a:avLst/>
          </a:prstGeom>
          <a:solidFill>
            <a:schemeClr val="accent2">
              <a:lumMod val="20000"/>
              <a:lumOff val="80000"/>
            </a:schemeClr>
          </a:solidFill>
          <a:ln w="12700">
            <a:solidFill>
              <a:srgbClr val="FF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Aft>
                <a:spcPts val="601"/>
              </a:spcAft>
            </a:pPr>
            <a:r>
              <a:rPr lang="it-IT" sz="1800" b="1" strike="noStrike" spc="-1">
                <a:solidFill>
                  <a:srgbClr val="000000"/>
                </a:solidFill>
                <a:latin typeface="Franklin Gothic Book"/>
                <a:ea typeface="DejaVu Sans"/>
              </a:rPr>
              <a:t>Tubature vecchie senza manutenzione</a:t>
            </a:r>
            <a:endParaRPr lang="it-IT" sz="1800" b="0" strike="noStrike" spc="-1">
              <a:latin typeface="Arial"/>
            </a:endParaRPr>
          </a:p>
          <a:p>
            <a:pPr algn="just">
              <a:lnSpc>
                <a:spcPct val="100000"/>
              </a:lnSpc>
            </a:pPr>
            <a:r>
              <a:rPr lang="it-IT" sz="1400" b="0" strike="noStrike" spc="-1">
                <a:solidFill>
                  <a:srgbClr val="000000"/>
                </a:solidFill>
                <a:latin typeface="Franklin Gothic Book"/>
                <a:ea typeface="DejaVu Sans"/>
              </a:rPr>
              <a:t>Tutto questo gigantesco spreco è dovuto alle </a:t>
            </a:r>
            <a:r>
              <a:rPr lang="it-IT" sz="1400" b="1" strike="noStrike" spc="-1">
                <a:solidFill>
                  <a:srgbClr val="000000"/>
                </a:solidFill>
                <a:latin typeface="Franklin Gothic Book"/>
                <a:ea typeface="DejaVu Sans"/>
              </a:rPr>
              <a:t>pessime condizioni delle tubature</a:t>
            </a:r>
            <a:r>
              <a:rPr lang="it-IT" sz="1400" b="0" strike="noStrike" spc="-1">
                <a:solidFill>
                  <a:srgbClr val="000000"/>
                </a:solidFill>
                <a:latin typeface="Franklin Gothic Book"/>
                <a:ea typeface="DejaVu Sans"/>
              </a:rPr>
              <a:t>, specialmente nel tratto di rete finale, quello che porta il servizio ai consumatori. Sono gli acciacchi dell’età: </a:t>
            </a:r>
            <a:r>
              <a:rPr lang="it-IT" sz="1400" b="1" strike="noStrike" spc="-1">
                <a:solidFill>
                  <a:srgbClr val="000000"/>
                </a:solidFill>
                <a:latin typeface="Franklin Gothic Book"/>
                <a:ea typeface="DejaVu Sans"/>
              </a:rPr>
              <a:t>fra il 60/70% della rete idrica ha più di 30 anni, il 25% supera i 50</a:t>
            </a:r>
            <a:r>
              <a:rPr lang="it-IT" sz="1400" b="0" strike="noStrike" spc="-1">
                <a:solidFill>
                  <a:srgbClr val="000000"/>
                </a:solidFill>
                <a:latin typeface="Franklin Gothic Book"/>
                <a:ea typeface="DejaVu Sans"/>
              </a:rPr>
              <a:t>. Per questa ragione sempre più spesso qualche tubo si rompe, provocando improvvisi allagamenti e di conseguenza le strade cittadine vengono chiuse al traffico.</a:t>
            </a:r>
            <a:endParaRPr lang="it-IT" sz="1400" b="0" strike="noStrike" spc="-1">
              <a:latin typeface="Arial"/>
            </a:endParaRPr>
          </a:p>
          <a:p>
            <a:pPr algn="just">
              <a:lnSpc>
                <a:spcPct val="100000"/>
              </a:lnSpc>
            </a:pPr>
            <a:r>
              <a:rPr lang="it-IT" sz="1400" b="0" strike="noStrike" spc="-1">
                <a:solidFill>
                  <a:srgbClr val="000000"/>
                </a:solidFill>
                <a:latin typeface="Franklin Gothic Book"/>
                <a:ea typeface="DejaVu Sans"/>
              </a:rPr>
              <a:t>Il </a:t>
            </a:r>
            <a:r>
              <a:rPr lang="it-IT" sz="1400" b="1" strike="noStrike" spc="-1">
                <a:solidFill>
                  <a:srgbClr val="000000"/>
                </a:solidFill>
                <a:latin typeface="Franklin Gothic Book"/>
                <a:ea typeface="DejaVu Sans"/>
              </a:rPr>
              <a:t>tasso nazionale di rinnovo</a:t>
            </a:r>
            <a:r>
              <a:rPr lang="it-IT" sz="1400" b="0" strike="noStrike" spc="-1">
                <a:solidFill>
                  <a:srgbClr val="000000"/>
                </a:solidFill>
                <a:latin typeface="Franklin Gothic Book"/>
                <a:ea typeface="DejaVu Sans"/>
              </a:rPr>
              <a:t> è pari a </a:t>
            </a:r>
            <a:r>
              <a:rPr lang="it-IT" sz="1400" b="1" strike="noStrike" spc="-1">
                <a:solidFill>
                  <a:srgbClr val="000000"/>
                </a:solidFill>
                <a:latin typeface="Franklin Gothic Book"/>
                <a:ea typeface="DejaVu Sans"/>
              </a:rPr>
              <a:t>3,8 metri di condotte per ogni km di rete</a:t>
            </a:r>
            <a:r>
              <a:rPr lang="it-IT" sz="1400" b="0" strike="noStrike" spc="-1">
                <a:solidFill>
                  <a:srgbClr val="000000"/>
                </a:solidFill>
                <a:latin typeface="Franklin Gothic Book"/>
                <a:ea typeface="DejaVu Sans"/>
              </a:rPr>
              <a:t>: significa che a questo ritmo occorrerebbero oltre 250 anni per sostituire l’intera rete. Utilitalia stima in 5 miliardi all’anno l’investimento per adeguare e mantenere la rete idrica nazionale.</a:t>
            </a:r>
            <a:endParaRPr lang="it-IT" sz="1400" b="0" strike="noStrike" spc="-1">
              <a:latin typeface="Arial"/>
            </a:endParaRPr>
          </a:p>
        </p:txBody>
      </p:sp>
      <p:sp>
        <p:nvSpPr>
          <p:cNvPr id="459" name="CustomShape 2"/>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pic>
        <p:nvPicPr>
          <p:cNvPr id="460" name="Picture 3" descr="C:\Users\utente\Documents\SITO\DA INSERIRE\GEOGRAFIA\CLASSE 1°\1-L'EUROPA FISICA\5- I FIUMI\USO DELL'ACQUA\PERDITA\04 eta rete_desktop.png"/>
          <p:cNvPicPr/>
          <p:nvPr/>
        </p:nvPicPr>
        <p:blipFill>
          <a:blip r:embed="rId2"/>
          <a:stretch/>
        </p:blipFill>
        <p:spPr>
          <a:xfrm>
            <a:off x="1071360" y="3071880"/>
            <a:ext cx="6922800" cy="3214800"/>
          </a:xfrm>
          <a:prstGeom prst="rect">
            <a:avLst/>
          </a:prstGeom>
          <a:ln w="0">
            <a:solidFill>
              <a:srgbClr val="C00000"/>
            </a:solidFill>
          </a:ln>
        </p:spPr>
      </p:pic>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 name="CustomShape 1"/>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sp>
        <p:nvSpPr>
          <p:cNvPr id="462" name="CustomShape 2"/>
          <p:cNvSpPr/>
          <p:nvPr/>
        </p:nvSpPr>
        <p:spPr>
          <a:xfrm>
            <a:off x="155520" y="-2468520"/>
            <a:ext cx="18275040" cy="5140080"/>
          </a:xfrm>
          <a:prstGeom prst="rect">
            <a:avLst/>
          </a:prstGeom>
          <a:noFill/>
          <a:ln w="0">
            <a:noFill/>
          </a:ln>
        </p:spPr>
        <p:style>
          <a:lnRef idx="0">
            <a:scrgbClr r="0" g="0" b="0"/>
          </a:lnRef>
          <a:fillRef idx="0">
            <a:scrgbClr r="0" g="0" b="0"/>
          </a:fillRef>
          <a:effectRef idx="0">
            <a:scrgbClr r="0" g="0" b="0"/>
          </a:effectRef>
          <a:fontRef idx="minor"/>
        </p:style>
      </p:sp>
      <p:pic>
        <p:nvPicPr>
          <p:cNvPr id="463" name="Picture 5" descr="C:\Users\utente\Documents\SITO\DA INSERIRE\GEOGRAFIA\CLASSE 1°\1-L'EUROPA FISICA\5- I FIUMI\USO DELL'ACQUA\PERDITA\download.jpg"/>
          <p:cNvPicPr/>
          <p:nvPr/>
        </p:nvPicPr>
        <p:blipFill>
          <a:blip r:embed="rId2"/>
          <a:stretch/>
        </p:blipFill>
        <p:spPr>
          <a:xfrm>
            <a:off x="693000" y="360000"/>
            <a:ext cx="7942680" cy="2229840"/>
          </a:xfrm>
          <a:prstGeom prst="rect">
            <a:avLst/>
          </a:prstGeom>
          <a:ln w="0">
            <a:solidFill>
              <a:srgbClr val="C00000"/>
            </a:solidFill>
          </a:ln>
        </p:spPr>
      </p:pic>
      <p:sp>
        <p:nvSpPr>
          <p:cNvPr id="464" name="CustomShape 3"/>
          <p:cNvSpPr/>
          <p:nvPr/>
        </p:nvSpPr>
        <p:spPr>
          <a:xfrm>
            <a:off x="642960" y="3605400"/>
            <a:ext cx="7773840" cy="1794600"/>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1" strike="noStrike" spc="-1">
                <a:solidFill>
                  <a:srgbClr val="000000"/>
                </a:solidFill>
                <a:latin typeface="Franklin Gothic Book"/>
                <a:ea typeface="DejaVu Sans"/>
              </a:rPr>
              <a:t>In Italia il prezzo dell’acqua al m cubo è tra i più bassi d’Europa</a:t>
            </a:r>
            <a:r>
              <a:rPr lang="it-IT" sz="1400" b="0" strike="noStrike" spc="-1">
                <a:solidFill>
                  <a:srgbClr val="000000"/>
                </a:solidFill>
                <a:latin typeface="Franklin Gothic Book"/>
                <a:ea typeface="DejaVu Sans"/>
              </a:rPr>
              <a:t>. L’immagine mostra il prezzo al m cubo applicato nelle capitali di cinque paesi europei (i prezzi applicati nelle capitali sono in linea con il valore medio delle rispettive nazioni). Il prezzo al m cubo a Roma è quasi tre volte minore rispetto a quello adottato a Londra e Parigi, invece confrontato con Oslo e Berlino è  circa un quarto.</a:t>
            </a:r>
            <a:endParaRPr lang="it-IT" sz="1400" b="0" strike="noStrike" spc="-1">
              <a:latin typeface="Arial"/>
            </a:endParaRPr>
          </a:p>
          <a:p>
            <a:pPr algn="just">
              <a:lnSpc>
                <a:spcPct val="100000"/>
              </a:lnSpc>
            </a:pPr>
            <a:r>
              <a:rPr lang="it-IT" sz="1400" b="0" strike="noStrike" spc="-1">
                <a:solidFill>
                  <a:srgbClr val="000000"/>
                </a:solidFill>
                <a:latin typeface="Franklin Gothic Book"/>
                <a:ea typeface="DejaVu Sans"/>
              </a:rPr>
              <a:t>Il basso prezzo dell’acqua in Italia </a:t>
            </a:r>
            <a:r>
              <a:rPr lang="it-IT" sz="1400" b="1" strike="noStrike" spc="-1">
                <a:solidFill>
                  <a:srgbClr val="000000"/>
                </a:solidFill>
                <a:latin typeface="Franklin Gothic Book"/>
                <a:ea typeface="DejaVu Sans"/>
              </a:rPr>
              <a:t>dipende dall’ AEEGSI </a:t>
            </a:r>
            <a:r>
              <a:rPr lang="it-IT" sz="1400" b="0" strike="noStrike" spc="-1">
                <a:solidFill>
                  <a:srgbClr val="000000"/>
                </a:solidFill>
                <a:latin typeface="Franklin Gothic Book"/>
                <a:ea typeface="DejaVu Sans"/>
              </a:rPr>
              <a:t>(l’Autorità per l’Energia Elettrica, il Gas e il Sistema Idrico) che stabilisce per legge quale deve essere il livello massimo delle tariffe. </a:t>
            </a:r>
            <a:endParaRPr lang="it-IT" sz="14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 name="CustomShape 1"/>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sp>
        <p:nvSpPr>
          <p:cNvPr id="466" name="CustomShape 2"/>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sp>
        <p:nvSpPr>
          <p:cNvPr id="467" name="CustomShape 3"/>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pic>
        <p:nvPicPr>
          <p:cNvPr id="468" name="Picture 8" descr="C:\Users\utente\Documents\SITO\DA INSERIRE\GEOGRAFIA\CLASSE 1°\1-L'EUROPA FISICA\5- I FIUMI\USO DELL'ACQUA\PERDITA\download.jpg"/>
          <p:cNvPicPr/>
          <p:nvPr/>
        </p:nvPicPr>
        <p:blipFill>
          <a:blip r:embed="rId2"/>
          <a:srcRect t="7516" r="14625" b="17342"/>
          <a:stretch/>
        </p:blipFill>
        <p:spPr>
          <a:xfrm>
            <a:off x="1243800" y="486720"/>
            <a:ext cx="6405120" cy="3455640"/>
          </a:xfrm>
          <a:prstGeom prst="rect">
            <a:avLst/>
          </a:prstGeom>
          <a:ln w="0">
            <a:solidFill>
              <a:srgbClr val="C00000"/>
            </a:solidFill>
          </a:ln>
        </p:spPr>
      </p:pic>
      <p:sp>
        <p:nvSpPr>
          <p:cNvPr id="469" name="CustomShape 4"/>
          <p:cNvSpPr/>
          <p:nvPr/>
        </p:nvSpPr>
        <p:spPr>
          <a:xfrm>
            <a:off x="470520" y="4860000"/>
            <a:ext cx="8345160" cy="1581480"/>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0" strike="noStrike" spc="-1">
                <a:solidFill>
                  <a:srgbClr val="000000"/>
                </a:solidFill>
                <a:latin typeface="Franklin Gothic Book"/>
                <a:ea typeface="DejaVu Sans"/>
              </a:rPr>
              <a:t>Si potrebbe pensare che i prezzi bassi adottati in Italia siano un vantaggio per il consumatore, ma non è così perché, per via di queste tariffe troppo basse</a:t>
            </a:r>
            <a:r>
              <a:rPr lang="it-IT" sz="1400" b="1" strike="noStrike" spc="-1">
                <a:solidFill>
                  <a:srgbClr val="000000"/>
                </a:solidFill>
                <a:latin typeface="Franklin Gothic Book"/>
                <a:ea typeface="DejaVu Sans"/>
              </a:rPr>
              <a:t>, il livello degli investimenti italiani è tra i più bassi d’Europa</a:t>
            </a:r>
            <a:r>
              <a:rPr lang="it-IT" sz="1400" b="0" strike="noStrike" spc="-1">
                <a:solidFill>
                  <a:srgbClr val="000000"/>
                </a:solidFill>
                <a:latin typeface="Franklin Gothic Book"/>
                <a:ea typeface="DejaVu Sans"/>
              </a:rPr>
              <a:t>.</a:t>
            </a:r>
            <a:endParaRPr lang="it-IT" sz="1400" b="0" strike="noStrike" spc="-1">
              <a:latin typeface="Arial"/>
            </a:endParaRPr>
          </a:p>
          <a:p>
            <a:pPr algn="just">
              <a:lnSpc>
                <a:spcPct val="100000"/>
              </a:lnSpc>
            </a:pPr>
            <a:r>
              <a:rPr lang="it-IT" sz="1400" b="0" strike="noStrike" spc="-1">
                <a:solidFill>
                  <a:srgbClr val="000000"/>
                </a:solidFill>
                <a:latin typeface="Franklin Gothic Book"/>
                <a:ea typeface="DejaVu Sans"/>
              </a:rPr>
              <a:t>Poiché, secondo la normativa europea, i costi di investimento devono essere coperti integralmente dalla tariffa, se le </a:t>
            </a:r>
            <a:r>
              <a:rPr lang="it-IT" sz="1400" b="1" strike="noStrike" spc="-1">
                <a:solidFill>
                  <a:srgbClr val="000000"/>
                </a:solidFill>
                <a:latin typeface="Franklin Gothic Book"/>
                <a:ea typeface="DejaVu Sans"/>
              </a:rPr>
              <a:t>tariffe idriche </a:t>
            </a:r>
            <a:r>
              <a:rPr lang="it-IT" sz="1400" b="0" strike="noStrike" spc="-1">
                <a:solidFill>
                  <a:srgbClr val="000000"/>
                </a:solidFill>
                <a:latin typeface="Franklin Gothic Book"/>
                <a:ea typeface="DejaVu Sans"/>
              </a:rPr>
              <a:t>sono </a:t>
            </a:r>
            <a:r>
              <a:rPr lang="it-IT" sz="1400" b="1" strike="noStrike" spc="-1">
                <a:solidFill>
                  <a:srgbClr val="000000"/>
                </a:solidFill>
                <a:latin typeface="Franklin Gothic Book"/>
                <a:ea typeface="DejaVu Sans"/>
              </a:rPr>
              <a:t>troppo basse </a:t>
            </a:r>
            <a:r>
              <a:rPr lang="it-IT" sz="1400" b="0" strike="noStrike" spc="-1">
                <a:solidFill>
                  <a:srgbClr val="000000"/>
                </a:solidFill>
                <a:latin typeface="Franklin Gothic Book"/>
                <a:ea typeface="DejaVu Sans"/>
              </a:rPr>
              <a:t>non è possibile conseguire livelli di investimento simili agli altri paesi europei. </a:t>
            </a:r>
            <a:endParaRPr lang="it-IT" sz="1400" b="0" strike="noStrike" spc="-1">
              <a:latin typeface="Arial"/>
            </a:endParaRPr>
          </a:p>
          <a:p>
            <a:pPr algn="just">
              <a:lnSpc>
                <a:spcPct val="100000"/>
              </a:lnSpc>
            </a:pPr>
            <a:endParaRPr lang="it-IT" sz="14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CustomShape 1"/>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sp>
        <p:nvSpPr>
          <p:cNvPr id="471" name="CustomShape 2"/>
          <p:cNvSpPr/>
          <p:nvPr/>
        </p:nvSpPr>
        <p:spPr>
          <a:xfrm>
            <a:off x="155520" y="-4365720"/>
            <a:ext cx="12112200" cy="9083520"/>
          </a:xfrm>
          <a:prstGeom prst="rect">
            <a:avLst/>
          </a:prstGeom>
          <a:noFill/>
          <a:ln w="0">
            <a:noFill/>
          </a:ln>
        </p:spPr>
        <p:style>
          <a:lnRef idx="0">
            <a:scrgbClr r="0" g="0" b="0"/>
          </a:lnRef>
          <a:fillRef idx="0">
            <a:scrgbClr r="0" g="0" b="0"/>
          </a:fillRef>
          <a:effectRef idx="0">
            <a:scrgbClr r="0" g="0" b="0"/>
          </a:effectRef>
          <a:fontRef idx="minor"/>
        </p:style>
      </p:sp>
      <p:pic>
        <p:nvPicPr>
          <p:cNvPr id="472" name="Picture 5_1" descr="C:\Users\utente\Documents\SITO\DA INSERIRE\GEOGRAFIA\CLASSE 1°\1-L'EUROPA FISICA\5- I FIUMI\USO DELL'ACQUA\PERDITA\IMG20230510133736.jpg"/>
          <p:cNvPicPr/>
          <p:nvPr/>
        </p:nvPicPr>
        <p:blipFill>
          <a:blip r:embed="rId2"/>
          <a:srcRect l="22506" t="34062" r="25797" b="23766"/>
          <a:stretch/>
        </p:blipFill>
        <p:spPr>
          <a:xfrm>
            <a:off x="1260000" y="285840"/>
            <a:ext cx="6302880" cy="3849840"/>
          </a:xfrm>
          <a:prstGeom prst="rect">
            <a:avLst/>
          </a:prstGeom>
          <a:ln w="0">
            <a:solidFill>
              <a:srgbClr val="C00000"/>
            </a:solidFill>
          </a:ln>
        </p:spPr>
      </p:pic>
      <p:sp>
        <p:nvSpPr>
          <p:cNvPr id="473" name="CustomShape 3"/>
          <p:cNvSpPr/>
          <p:nvPr/>
        </p:nvSpPr>
        <p:spPr>
          <a:xfrm>
            <a:off x="396000" y="4439160"/>
            <a:ext cx="8059680" cy="2220840"/>
          </a:xfrm>
          <a:prstGeom prst="rect">
            <a:avLst/>
          </a:prstGeom>
          <a:solidFill>
            <a:schemeClr val="accent2">
              <a:lumMod val="20000"/>
              <a:lumOff val="80000"/>
            </a:schemeClr>
          </a:solidFill>
          <a:ln w="12700">
            <a:solidFill>
              <a:srgbClr val="FF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1" strike="noStrike" spc="-1">
                <a:solidFill>
                  <a:srgbClr val="000000"/>
                </a:solidFill>
                <a:latin typeface="Franklin Gothic Book"/>
                <a:ea typeface="DejaVu Sans"/>
              </a:rPr>
              <a:t>Di tutta l’acqua potabile</a:t>
            </a:r>
            <a:r>
              <a:rPr lang="it-IT" sz="1400" b="0" strike="noStrike" spc="-1">
                <a:solidFill>
                  <a:srgbClr val="000000"/>
                </a:solidFill>
                <a:latin typeface="Franklin Gothic Book"/>
                <a:ea typeface="DejaVu Sans"/>
              </a:rPr>
              <a:t> immessa nei 500 mila km di rete di distribuzione italiana, </a:t>
            </a:r>
            <a:r>
              <a:rPr lang="it-IT" sz="1400" b="1" strike="noStrike" spc="-1">
                <a:solidFill>
                  <a:srgbClr val="000000"/>
                </a:solidFill>
                <a:latin typeface="Franklin Gothic Book"/>
                <a:ea typeface="DejaVu Sans"/>
              </a:rPr>
              <a:t>il 41,4% viene buttato</a:t>
            </a:r>
            <a:r>
              <a:rPr lang="it-IT" sz="1400" b="0" strike="noStrike" spc="-1">
                <a:solidFill>
                  <a:srgbClr val="000000"/>
                </a:solidFill>
                <a:latin typeface="Franklin Gothic Book"/>
                <a:ea typeface="DejaVu Sans"/>
              </a:rPr>
              <a:t>. In un solo anno si sprecano 3,45 miliardi di metri cubi d’acqua. Stimando un consumo medio per abitante di 80 mcubi annui, si parla di </a:t>
            </a:r>
            <a:r>
              <a:rPr lang="it-IT" sz="1400" b="1" strike="noStrike" spc="-1">
                <a:solidFill>
                  <a:srgbClr val="000000"/>
                </a:solidFill>
                <a:latin typeface="Franklin Gothic Book"/>
                <a:ea typeface="DejaVu Sans"/>
              </a:rPr>
              <a:t>un volume capace di soddisfare le esigenze idriche per un anno di 40 milioni di persone</a:t>
            </a:r>
            <a:r>
              <a:rPr lang="it-IT" sz="1400" b="0" strike="noStrike" spc="-1">
                <a:solidFill>
                  <a:srgbClr val="000000"/>
                </a:solidFill>
                <a:latin typeface="Franklin Gothic Book"/>
                <a:ea typeface="DejaVu Sans"/>
              </a:rPr>
              <a:t>.</a:t>
            </a:r>
            <a:endParaRPr lang="it-IT" sz="1400" b="0" strike="noStrike" spc="-1">
              <a:latin typeface="Arial"/>
            </a:endParaRPr>
          </a:p>
          <a:p>
            <a:pPr algn="just">
              <a:lnSpc>
                <a:spcPct val="100000"/>
              </a:lnSpc>
            </a:pPr>
            <a:r>
              <a:rPr lang="it-IT" sz="1400" b="0" strike="noStrike" spc="-1">
                <a:solidFill>
                  <a:srgbClr val="000000"/>
                </a:solidFill>
                <a:latin typeface="Franklin Gothic Book"/>
                <a:ea typeface="DejaVu Sans"/>
              </a:rPr>
              <a:t>I primi a pagarne le conseguenze sono il 10% delle famiglie che lamentano abituali </a:t>
            </a:r>
            <a:r>
              <a:rPr lang="it-IT" sz="1400" b="1" strike="noStrike" spc="-1">
                <a:solidFill>
                  <a:srgbClr val="000000"/>
                </a:solidFill>
                <a:latin typeface="Franklin Gothic Book"/>
                <a:ea typeface="DejaVu Sans"/>
              </a:rPr>
              <a:t>irregolarità nell’erogazione idrica</a:t>
            </a:r>
            <a:r>
              <a:rPr lang="it-IT" sz="1400" b="0" strike="noStrike" spc="-1">
                <a:solidFill>
                  <a:srgbClr val="000000"/>
                </a:solidFill>
                <a:latin typeface="Franklin Gothic Book"/>
                <a:ea typeface="DejaVu Sans"/>
              </a:rPr>
              <a:t>: circa 2,6 milioni di famiglie; ma il </a:t>
            </a:r>
            <a:r>
              <a:rPr lang="it-IT" sz="1400" b="1" strike="noStrike" spc="-1">
                <a:solidFill>
                  <a:srgbClr val="000000"/>
                </a:solidFill>
                <a:latin typeface="Franklin Gothic Book"/>
                <a:ea typeface="DejaVu Sans"/>
              </a:rPr>
              <a:t>danno economico di 4 miliardi di euro</a:t>
            </a:r>
            <a:r>
              <a:rPr lang="it-IT" sz="1400" b="0" strike="noStrike" spc="-1">
                <a:solidFill>
                  <a:srgbClr val="000000"/>
                </a:solidFill>
                <a:latin typeface="Franklin Gothic Book"/>
                <a:ea typeface="DejaVu Sans"/>
              </a:rPr>
              <a:t> lo paghiamo tutti, perché si tratta di acqua potabile che ha già subito un costoso processo di depurazione. Riducendo la dispersione idrica, quindi, non si ridurrebbe solo il prelievo di acqua ma anche i costi di potabilizzazione in quanto diminuirebbe la quantità di acqua da sottoporre al trattamento, portando un risparmio economico al consumatore. </a:t>
            </a:r>
            <a:endParaRPr lang="it-IT" sz="14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4" name="Table 1"/>
          <p:cNvGraphicFramePr/>
          <p:nvPr/>
        </p:nvGraphicFramePr>
        <p:xfrm>
          <a:off x="327240" y="1692720"/>
          <a:ext cx="8459640" cy="4543080"/>
        </p:xfrm>
        <a:graphic>
          <a:graphicData uri="http://schemas.openxmlformats.org/drawingml/2006/table">
            <a:tbl>
              <a:tblPr/>
              <a:tblGrid>
                <a:gridCol w="4228920"/>
                <a:gridCol w="4230720"/>
              </a:tblGrid>
              <a:tr h="719640">
                <a:tc gridSpan="2">
                  <a:txBody>
                    <a:bodyPr/>
                    <a:lstStyle/>
                    <a:p>
                      <a:pPr algn="ctr">
                        <a:lnSpc>
                          <a:spcPct val="100000"/>
                        </a:lnSpc>
                      </a:pPr>
                      <a:r>
                        <a:rPr lang="it-IT" sz="2200" b="1" strike="noStrike" spc="-1" dirty="0">
                          <a:latin typeface="Arial"/>
                        </a:rPr>
                        <a:t>LE PERDITE </a:t>
                      </a:r>
                      <a:r>
                        <a:rPr lang="it-IT" sz="2200" b="1" strike="noStrike" spc="-1" dirty="0" err="1">
                          <a:latin typeface="Arial"/>
                        </a:rPr>
                        <a:t>DI</a:t>
                      </a:r>
                      <a:r>
                        <a:rPr lang="it-IT" sz="2200" b="1" strike="noStrike" spc="-1" dirty="0">
                          <a:latin typeface="Arial"/>
                        </a:rPr>
                        <a:t> ACQUA POTABILE IN ITALIA</a:t>
                      </a:r>
                      <a:endParaRPr lang="it-IT" sz="2200" b="0" strike="noStrike" spc="-1" dirty="0">
                        <a:latin typeface="Arial"/>
                      </a:endParaRPr>
                    </a:p>
                  </a:txBody>
                  <a:tcPr marL="90000" marR="90000">
                    <a:lnL w="720">
                      <a:solidFill>
                        <a:srgbClr val="BF0041"/>
                      </a:solidFill>
                    </a:lnL>
                    <a:lnR w="720">
                      <a:solidFill>
                        <a:srgbClr val="BF0041"/>
                      </a:solidFill>
                    </a:lnR>
                    <a:lnT w="720">
                      <a:solidFill>
                        <a:srgbClr val="BF0041"/>
                      </a:solidFill>
                    </a:lnT>
                    <a:lnB w="720">
                      <a:solidFill>
                        <a:srgbClr val="BF0041"/>
                      </a:solidFill>
                    </a:lnB>
                    <a:solidFill>
                      <a:srgbClr val="B3CAC7"/>
                    </a:solidFill>
                  </a:tcPr>
                </a:tc>
                <a:tc hMerge="1">
                  <a:txBody>
                    <a:bodyPr/>
                    <a:lstStyle/>
                    <a:p>
                      <a:endParaRPr lang="it-IT"/>
                    </a:p>
                  </a:txBody>
                  <a:tcPr marL="90000" marR="90000">
                    <a:solidFill>
                      <a:srgbClr val="729FCF"/>
                    </a:solidFill>
                  </a:tcPr>
                </a:tc>
              </a:tr>
              <a:tr h="719640">
                <a:tc>
                  <a:txBody>
                    <a:bodyPr/>
                    <a:lstStyle/>
                    <a:p>
                      <a:pPr algn="ctr">
                        <a:lnSpc>
                          <a:spcPct val="100000"/>
                        </a:lnSpc>
                      </a:pPr>
                      <a:r>
                        <a:rPr lang="it-IT" sz="1400" b="0" strike="noStrike" spc="-1" dirty="0">
                          <a:latin typeface="Arial"/>
                        </a:rPr>
                        <a:t>POSIZIONE DELL’ITALIA IN EUROPA</a:t>
                      </a:r>
                    </a:p>
                  </a:txBody>
                  <a:tcPr marL="90000" marR="90000" anchor="ctr">
                    <a:lnL w="720">
                      <a:solidFill>
                        <a:srgbClr val="BF0041"/>
                      </a:solidFill>
                    </a:lnL>
                    <a:lnR w="720">
                      <a:solidFill>
                        <a:srgbClr val="BF0041"/>
                      </a:solidFill>
                    </a:lnR>
                    <a:lnT w="720">
                      <a:solidFill>
                        <a:srgbClr val="BF0041"/>
                      </a:solidFill>
                    </a:lnT>
                    <a:lnB w="720">
                      <a:solidFill>
                        <a:srgbClr val="BF0041"/>
                      </a:solidFill>
                    </a:lnB>
                    <a:solidFill>
                      <a:srgbClr val="B3CAC7"/>
                    </a:solidFill>
                  </a:tcPr>
                </a:tc>
                <a:tc>
                  <a:txBody>
                    <a:bodyPr/>
                    <a:lstStyle/>
                    <a:p>
                      <a:pPr algn="just">
                        <a:lnSpc>
                          <a:spcPct val="100000"/>
                        </a:lnSpc>
                      </a:pPr>
                      <a:r>
                        <a:rPr lang="it-IT" sz="1400" b="0" strike="noStrike" spc="-1">
                          <a:solidFill>
                            <a:srgbClr val="000000"/>
                          </a:solidFill>
                          <a:latin typeface="Franklin Gothic Book"/>
                          <a:ea typeface="DejaVu Sans"/>
                        </a:rPr>
                        <a:t>A livello europeo, l’Italia è tra i Paesi con la maggiore percentuale di perdite idriche</a:t>
                      </a:r>
                      <a:endParaRPr lang="it-IT" sz="1400" b="0" strike="noStrike" spc="-1">
                        <a:latin typeface="Arial"/>
                      </a:endParaRPr>
                    </a:p>
                  </a:txBody>
                  <a:tcPr marL="90000" marR="90000">
                    <a:lnL w="720">
                      <a:solidFill>
                        <a:srgbClr val="BF0041"/>
                      </a:solidFill>
                    </a:lnL>
                    <a:lnR w="720">
                      <a:solidFill>
                        <a:srgbClr val="BF0041"/>
                      </a:solidFill>
                    </a:lnR>
                    <a:lnT w="720">
                      <a:solidFill>
                        <a:srgbClr val="BF0041"/>
                      </a:solidFill>
                    </a:lnT>
                    <a:lnB w="720">
                      <a:solidFill>
                        <a:srgbClr val="BF0041"/>
                      </a:solidFill>
                    </a:lnB>
                    <a:solidFill>
                      <a:srgbClr val="B3CAC7"/>
                    </a:solidFill>
                  </a:tcPr>
                </a:tc>
              </a:tr>
              <a:tr h="719640">
                <a:tc>
                  <a:txBody>
                    <a:bodyPr/>
                    <a:lstStyle/>
                    <a:p>
                      <a:pPr algn="ctr">
                        <a:lnSpc>
                          <a:spcPct val="100000"/>
                        </a:lnSpc>
                      </a:pPr>
                      <a:r>
                        <a:rPr lang="it-IT" sz="1400" b="0" strike="noStrike" spc="-1" dirty="0">
                          <a:latin typeface="Arial"/>
                        </a:rPr>
                        <a:t>DISTRIBUZIONE DELLE PERDITE NELLA PENISOLA</a:t>
                      </a:r>
                    </a:p>
                  </a:txBody>
                  <a:tcPr marL="90000" marR="90000" anchor="ctr">
                    <a:lnL w="720">
                      <a:solidFill>
                        <a:srgbClr val="BF0041"/>
                      </a:solidFill>
                    </a:lnL>
                    <a:lnR w="720">
                      <a:solidFill>
                        <a:srgbClr val="BF0041"/>
                      </a:solidFill>
                    </a:lnR>
                    <a:lnT w="720">
                      <a:solidFill>
                        <a:srgbClr val="BF0041"/>
                      </a:solidFill>
                    </a:lnT>
                    <a:lnB w="720">
                      <a:solidFill>
                        <a:srgbClr val="BF0041"/>
                      </a:solidFill>
                    </a:lnB>
                    <a:solidFill>
                      <a:srgbClr val="B3CAC7"/>
                    </a:solidFill>
                  </a:tcPr>
                </a:tc>
                <a:tc>
                  <a:txBody>
                    <a:bodyPr/>
                    <a:lstStyle/>
                    <a:p>
                      <a:pPr algn="just">
                        <a:lnSpc>
                          <a:spcPct val="100000"/>
                        </a:lnSpc>
                      </a:pPr>
                      <a:r>
                        <a:rPr lang="it-IT" sz="1400" b="0" strike="noStrike" spc="-1">
                          <a:solidFill>
                            <a:srgbClr val="3465A4"/>
                          </a:solidFill>
                          <a:latin typeface="Franklin Gothic Book"/>
                          <a:ea typeface="DejaVu Sans"/>
                        </a:rPr>
                        <a:t>Le perdite maggiori si verificano nelle regioni dell’Italia centro-meridionale </a:t>
                      </a:r>
                      <a:endParaRPr lang="it-IT" sz="1400" b="0" strike="noStrike" spc="-1">
                        <a:latin typeface="Arial"/>
                      </a:endParaRPr>
                    </a:p>
                  </a:txBody>
                  <a:tcPr marL="90000" marR="90000">
                    <a:lnL w="720">
                      <a:solidFill>
                        <a:srgbClr val="BF0041"/>
                      </a:solidFill>
                    </a:lnL>
                    <a:lnR w="720">
                      <a:solidFill>
                        <a:srgbClr val="BF0041"/>
                      </a:solidFill>
                    </a:lnR>
                    <a:lnT w="720">
                      <a:solidFill>
                        <a:srgbClr val="BF0041"/>
                      </a:solidFill>
                    </a:lnT>
                    <a:lnB w="720">
                      <a:solidFill>
                        <a:srgbClr val="BF0041"/>
                      </a:solidFill>
                    </a:lnB>
                    <a:solidFill>
                      <a:srgbClr val="B3CAC7"/>
                    </a:solidFill>
                  </a:tcPr>
                </a:tc>
              </a:tr>
              <a:tr h="719640">
                <a:tc>
                  <a:txBody>
                    <a:bodyPr/>
                    <a:lstStyle/>
                    <a:p>
                      <a:pPr algn="ctr">
                        <a:lnSpc>
                          <a:spcPct val="100000"/>
                        </a:lnSpc>
                      </a:pPr>
                      <a:r>
                        <a:rPr lang="it-IT" sz="1400" b="0" strike="noStrike" spc="-1" dirty="0">
                          <a:latin typeface="Arial"/>
                        </a:rPr>
                        <a:t>CAUSA STRUTTURALE</a:t>
                      </a:r>
                    </a:p>
                  </a:txBody>
                  <a:tcPr marL="90000" marR="90000" anchor="ctr">
                    <a:lnL w="720">
                      <a:solidFill>
                        <a:srgbClr val="BF0041"/>
                      </a:solidFill>
                    </a:lnL>
                    <a:lnR w="720">
                      <a:solidFill>
                        <a:srgbClr val="BF0041"/>
                      </a:solidFill>
                    </a:lnR>
                    <a:lnT w="720">
                      <a:solidFill>
                        <a:srgbClr val="BF0041"/>
                      </a:solidFill>
                    </a:lnT>
                    <a:lnB w="720">
                      <a:solidFill>
                        <a:srgbClr val="BF0041"/>
                      </a:solidFill>
                    </a:lnB>
                    <a:solidFill>
                      <a:srgbClr val="B3CAC7"/>
                    </a:solidFill>
                  </a:tcPr>
                </a:tc>
                <a:tc>
                  <a:txBody>
                    <a:bodyPr/>
                    <a:lstStyle/>
                    <a:p>
                      <a:pPr algn="just">
                        <a:lnSpc>
                          <a:spcPct val="100000"/>
                        </a:lnSpc>
                      </a:pPr>
                      <a:r>
                        <a:rPr lang="it-IT" sz="1400" b="0" strike="noStrike" spc="-1">
                          <a:solidFill>
                            <a:srgbClr val="3465A4"/>
                          </a:solidFill>
                          <a:latin typeface="Franklin Gothic Book"/>
                          <a:ea typeface="DejaVu Sans"/>
                        </a:rPr>
                        <a:t>Le perdite sono dovute alle pessime condizioni delle tubature che sono vecchie e senza manutenzione </a:t>
                      </a:r>
                      <a:endParaRPr lang="it-IT" sz="1400" b="0" strike="noStrike" spc="-1">
                        <a:latin typeface="Arial"/>
                      </a:endParaRPr>
                    </a:p>
                  </a:txBody>
                  <a:tcPr marL="90000" marR="90000">
                    <a:lnL w="720">
                      <a:solidFill>
                        <a:srgbClr val="BF0041"/>
                      </a:solidFill>
                    </a:lnL>
                    <a:lnR w="720">
                      <a:solidFill>
                        <a:srgbClr val="BF0041"/>
                      </a:solidFill>
                    </a:lnR>
                    <a:lnT w="720">
                      <a:solidFill>
                        <a:srgbClr val="BF0041"/>
                      </a:solidFill>
                    </a:lnT>
                    <a:lnB w="720">
                      <a:solidFill>
                        <a:srgbClr val="BF0041"/>
                      </a:solidFill>
                    </a:lnB>
                    <a:solidFill>
                      <a:srgbClr val="B3CAC7"/>
                    </a:solidFill>
                  </a:tcPr>
                </a:tc>
              </a:tr>
              <a:tr h="719640">
                <a:tc>
                  <a:txBody>
                    <a:bodyPr/>
                    <a:lstStyle/>
                    <a:p>
                      <a:pPr algn="ctr">
                        <a:lnSpc>
                          <a:spcPct val="100000"/>
                        </a:lnSpc>
                      </a:pPr>
                      <a:r>
                        <a:rPr lang="it-IT" sz="1400" b="0" strike="noStrike" spc="-1" dirty="0">
                          <a:latin typeface="Arial"/>
                        </a:rPr>
                        <a:t>CAUSE ECONOMICHE</a:t>
                      </a:r>
                    </a:p>
                  </a:txBody>
                  <a:tcPr marL="90000" marR="90000" anchor="ctr">
                    <a:lnL w="720">
                      <a:solidFill>
                        <a:srgbClr val="BF0041"/>
                      </a:solidFill>
                    </a:lnL>
                    <a:lnR w="720">
                      <a:solidFill>
                        <a:srgbClr val="BF0041"/>
                      </a:solidFill>
                    </a:lnR>
                    <a:lnT w="720">
                      <a:solidFill>
                        <a:srgbClr val="BF0041"/>
                      </a:solidFill>
                    </a:lnT>
                    <a:lnB w="720">
                      <a:solidFill>
                        <a:srgbClr val="BF0041"/>
                      </a:solidFill>
                    </a:lnB>
                    <a:solidFill>
                      <a:srgbClr val="B3CAC7"/>
                    </a:solidFill>
                  </a:tcPr>
                </a:tc>
                <a:tc>
                  <a:txBody>
                    <a:bodyPr/>
                    <a:lstStyle/>
                    <a:p>
                      <a:pPr algn="just">
                        <a:lnSpc>
                          <a:spcPct val="100000"/>
                        </a:lnSpc>
                      </a:pPr>
                      <a:r>
                        <a:rPr lang="it-IT" sz="1400" b="0" strike="noStrike" spc="-1">
                          <a:solidFill>
                            <a:srgbClr val="3465A4"/>
                          </a:solidFill>
                          <a:latin typeface="Franklin Gothic Book"/>
                          <a:ea typeface="DejaVu Sans"/>
                        </a:rPr>
                        <a:t>In Italia gli investimenti sono scarsi poiché le tariffe idriche sono molto basse</a:t>
                      </a:r>
                      <a:endParaRPr lang="it-IT" sz="1400" b="0" strike="noStrike" spc="-1">
                        <a:latin typeface="Arial"/>
                      </a:endParaRPr>
                    </a:p>
                  </a:txBody>
                  <a:tcPr marL="90000" marR="90000">
                    <a:lnL w="720">
                      <a:solidFill>
                        <a:srgbClr val="BF0041"/>
                      </a:solidFill>
                    </a:lnL>
                    <a:lnR w="720">
                      <a:solidFill>
                        <a:srgbClr val="BF0041"/>
                      </a:solidFill>
                    </a:lnR>
                    <a:lnT w="720">
                      <a:solidFill>
                        <a:srgbClr val="BF0041"/>
                      </a:solidFill>
                    </a:lnT>
                    <a:lnB w="720">
                      <a:solidFill>
                        <a:srgbClr val="BF0041"/>
                      </a:solidFill>
                    </a:lnB>
                    <a:solidFill>
                      <a:srgbClr val="B3CAC7"/>
                    </a:solidFill>
                  </a:tcPr>
                </a:tc>
              </a:tr>
              <a:tr h="721440">
                <a:tc>
                  <a:txBody>
                    <a:bodyPr/>
                    <a:lstStyle/>
                    <a:p>
                      <a:pPr algn="ctr">
                        <a:lnSpc>
                          <a:spcPct val="100000"/>
                        </a:lnSpc>
                      </a:pPr>
                      <a:r>
                        <a:rPr lang="it-IT" sz="1400" b="0" strike="noStrike" spc="-1" dirty="0">
                          <a:latin typeface="Arial"/>
                        </a:rPr>
                        <a:t>CONSEGUENZE</a:t>
                      </a:r>
                    </a:p>
                  </a:txBody>
                  <a:tcPr marL="90000" marR="90000" anchor="ctr">
                    <a:lnL w="720">
                      <a:solidFill>
                        <a:srgbClr val="BF0041"/>
                      </a:solidFill>
                    </a:lnL>
                    <a:lnR w="720">
                      <a:solidFill>
                        <a:srgbClr val="BF0041"/>
                      </a:solidFill>
                    </a:lnR>
                    <a:lnT w="720">
                      <a:solidFill>
                        <a:srgbClr val="BF0041"/>
                      </a:solidFill>
                    </a:lnT>
                    <a:lnB w="720">
                      <a:solidFill>
                        <a:srgbClr val="BF0041"/>
                      </a:solidFill>
                    </a:lnB>
                    <a:solidFill>
                      <a:srgbClr val="B3CAC7"/>
                    </a:solidFill>
                  </a:tcPr>
                </a:tc>
                <a:tc>
                  <a:txBody>
                    <a:bodyPr/>
                    <a:lstStyle/>
                    <a:p>
                      <a:pPr algn="just">
                        <a:lnSpc>
                          <a:spcPct val="100000"/>
                        </a:lnSpc>
                      </a:pPr>
                      <a:r>
                        <a:rPr lang="it-IT" sz="1400" b="0" strike="noStrike" spc="-1">
                          <a:solidFill>
                            <a:srgbClr val="3465A4"/>
                          </a:solidFill>
                          <a:latin typeface="Franklin Gothic Book"/>
                          <a:ea typeface="DejaVu Sans"/>
                        </a:rPr>
                        <a:t>Il 10% delle famiglie italiane lamenta abituali irregolarità nell’erogazione idrica.</a:t>
                      </a:r>
                      <a:endParaRPr lang="it-IT" sz="1400" b="0" strike="noStrike" spc="-1">
                        <a:latin typeface="Arial"/>
                      </a:endParaRPr>
                    </a:p>
                    <a:p>
                      <a:pPr algn="just">
                        <a:lnSpc>
                          <a:spcPct val="100000"/>
                        </a:lnSpc>
                      </a:pPr>
                      <a:r>
                        <a:rPr lang="it-IT" sz="1400" b="0" strike="noStrike" spc="-1">
                          <a:solidFill>
                            <a:srgbClr val="3465A4"/>
                          </a:solidFill>
                          <a:latin typeface="Franklin Gothic Book"/>
                          <a:ea typeface="DejaVu Sans"/>
                        </a:rPr>
                        <a:t>Il danno economico dovuto alle perdite di acqua potabile ammonta a 4 miliardi di euro l’anno. </a:t>
                      </a:r>
                      <a:endParaRPr lang="it-IT" sz="1400" b="0" strike="noStrike" spc="-1">
                        <a:latin typeface="Arial"/>
                      </a:endParaRPr>
                    </a:p>
                  </a:txBody>
                  <a:tcPr marL="90000" marR="90000">
                    <a:lnL w="720">
                      <a:solidFill>
                        <a:srgbClr val="BF0041"/>
                      </a:solidFill>
                    </a:lnL>
                    <a:lnR w="720">
                      <a:solidFill>
                        <a:srgbClr val="BF0041"/>
                      </a:solidFill>
                    </a:lnR>
                    <a:lnT w="720">
                      <a:solidFill>
                        <a:srgbClr val="BF0041"/>
                      </a:solidFill>
                    </a:lnT>
                    <a:lnB w="720">
                      <a:solidFill>
                        <a:srgbClr val="BF0041"/>
                      </a:solidFill>
                    </a:lnB>
                    <a:solidFill>
                      <a:srgbClr val="B3CAC7"/>
                    </a:solidFill>
                  </a:tcPr>
                </a:tc>
              </a:tr>
            </a:tbl>
          </a:graphicData>
        </a:graphic>
      </p:graphicFrame>
      <p:sp>
        <p:nvSpPr>
          <p:cNvPr id="475" name="CustomShape 2"/>
          <p:cNvSpPr/>
          <p:nvPr/>
        </p:nvSpPr>
        <p:spPr>
          <a:xfrm>
            <a:off x="362160" y="543240"/>
            <a:ext cx="8454240" cy="713160"/>
          </a:xfrm>
          <a:prstGeom prst="roundRect">
            <a:avLst>
              <a:gd name="adj" fmla="val 16667"/>
            </a:avLst>
          </a:prstGeom>
          <a:solidFill>
            <a:srgbClr val="FFE994"/>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r>
              <a:rPr lang="it-IT" sz="1500" b="0" strike="noStrike" spc="-1">
                <a:solidFill>
                  <a:srgbClr val="000000"/>
                </a:solidFill>
                <a:latin typeface="Times New Roman"/>
                <a:ea typeface="DejaVu Sans"/>
              </a:rPr>
              <a:t>Riassumi, completando la tabella, le informazioni relative alle perdite di acqua potabile in Italia. </a:t>
            </a:r>
            <a:endParaRPr lang="it-IT" sz="15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 name="CustomShape 1"/>
          <p:cNvSpPr/>
          <p:nvPr/>
        </p:nvSpPr>
        <p:spPr>
          <a:xfrm>
            <a:off x="214200" y="2143080"/>
            <a:ext cx="8445240" cy="1209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pPr>
            <a:r>
              <a:rPr lang="it-IT" sz="3200" b="1" strike="noStrike" cap="all" spc="-1">
                <a:solidFill>
                  <a:srgbClr val="4E3B30"/>
                </a:solidFill>
                <a:latin typeface="Times New Roman"/>
                <a:ea typeface="DejaVu Sans"/>
              </a:rPr>
              <a:t>     </a:t>
            </a:r>
            <a:endParaRPr lang="it-IT" sz="3200" b="0" strike="noStrike" spc="-1">
              <a:latin typeface="Arial"/>
            </a:endParaRPr>
          </a:p>
        </p:txBody>
      </p:sp>
      <p:sp>
        <p:nvSpPr>
          <p:cNvPr id="477" name="CustomShape 2"/>
          <p:cNvSpPr/>
          <p:nvPr/>
        </p:nvSpPr>
        <p:spPr>
          <a:xfrm>
            <a:off x="357120" y="2857320"/>
            <a:ext cx="8445240" cy="772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ctr">
              <a:lnSpc>
                <a:spcPct val="100000"/>
              </a:lnSpc>
              <a:spcBef>
                <a:spcPts val="961"/>
              </a:spcBef>
              <a:tabLst>
                <a:tab pos="0" algn="l"/>
              </a:tabLst>
            </a:pPr>
            <a:r>
              <a:rPr lang="it-IT" sz="4800" b="1" strike="noStrike" spc="-1">
                <a:solidFill>
                  <a:srgbClr val="7C4B3A"/>
                </a:solidFill>
                <a:latin typeface="Times New Roman"/>
                <a:ea typeface="DejaVu Sans"/>
              </a:rPr>
              <a:t>LA DIMINUZIONE DELLE RISORSE IDRICHE</a:t>
            </a:r>
            <a:endParaRPr lang="it-IT" sz="48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CustomShape 1"/>
          <p:cNvSpPr/>
          <p:nvPr/>
        </p:nvSpPr>
        <p:spPr>
          <a:xfrm>
            <a:off x="642960" y="1357200"/>
            <a:ext cx="7916760" cy="1155240"/>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1" strike="noStrike" spc="-1">
                <a:solidFill>
                  <a:srgbClr val="000000"/>
                </a:solidFill>
                <a:latin typeface="Franklin Gothic Book"/>
                <a:ea typeface="DejaVu Sans"/>
              </a:rPr>
              <a:t>Il livello </a:t>
            </a:r>
            <a:r>
              <a:rPr lang="it-IT" sz="1400" b="0" strike="noStrike" spc="-1">
                <a:solidFill>
                  <a:srgbClr val="000000"/>
                </a:solidFill>
                <a:latin typeface="Franklin Gothic Book"/>
                <a:ea typeface="DejaVu Sans"/>
              </a:rPr>
              <a:t>di una falda acquifera non è sempre alla stessa profondità, ma </a:t>
            </a:r>
            <a:r>
              <a:rPr lang="it-IT" sz="1400" b="1" strike="noStrike" spc="-1">
                <a:solidFill>
                  <a:srgbClr val="000000"/>
                </a:solidFill>
                <a:latin typeface="Franklin Gothic Book"/>
                <a:ea typeface="DejaVu Sans"/>
              </a:rPr>
              <a:t>cambia col variare delle stagioni  e per l’intervento dell’uomo</a:t>
            </a:r>
            <a:r>
              <a:rPr lang="it-IT" sz="1400" b="0" strike="noStrike" spc="-1">
                <a:solidFill>
                  <a:srgbClr val="000000"/>
                </a:solidFill>
                <a:latin typeface="Franklin Gothic Book"/>
                <a:ea typeface="DejaVu Sans"/>
              </a:rPr>
              <a:t>; così, ad esempio, se c’è un lungo periodo di siccità o se viene estratta molta acqua, la falda si abbassa e può anche prosciugarsi; questo avviene soprattutto nelle zone più densamente abitate dove numerosi sono i pozzi che vengono scavati per estrarre l’acqua necessaria alla popolazione.</a:t>
            </a:r>
            <a:endParaRPr lang="it-IT" sz="14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CustomShape 1"/>
          <p:cNvSpPr/>
          <p:nvPr/>
        </p:nvSpPr>
        <p:spPr>
          <a:xfrm>
            <a:off x="500040" y="428760"/>
            <a:ext cx="8130960" cy="2647080"/>
          </a:xfrm>
          <a:prstGeom prst="rect">
            <a:avLst/>
          </a:prstGeom>
          <a:gradFill rotWithShape="0">
            <a:gsLst>
              <a:gs pos="0">
                <a:srgbClr val="BDF297"/>
              </a:gs>
              <a:gs pos="100000">
                <a:srgbClr val="D5F5C0"/>
              </a:gs>
            </a:gsLst>
            <a:lin ang="2700000"/>
          </a:gra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marL="216000" indent="181080" algn="just">
              <a:lnSpc>
                <a:spcPct val="100000"/>
              </a:lnSpc>
              <a:buClr>
                <a:srgbClr val="000000"/>
              </a:buClr>
              <a:buFont typeface="Arial"/>
              <a:buChar char="•"/>
            </a:pPr>
            <a:r>
              <a:rPr lang="it-IT" sz="1400" b="1" strike="noStrike" spc="-1">
                <a:solidFill>
                  <a:srgbClr val="000000"/>
                </a:solidFill>
                <a:latin typeface="Franklin Gothic Book"/>
                <a:ea typeface="DejaVu Sans"/>
              </a:rPr>
              <a:t>Fino alla fine degli anni ’50 </a:t>
            </a:r>
            <a:r>
              <a:rPr lang="it-IT" sz="1400" b="0" strike="noStrike" spc="-1">
                <a:solidFill>
                  <a:srgbClr val="000000"/>
                </a:solidFill>
                <a:latin typeface="Franklin Gothic Book"/>
                <a:ea typeface="DejaVu Sans"/>
              </a:rPr>
              <a:t>la falda milanese si trovava in condizioni simili a quelle naturali, con soggiacenza a pochi metri dal piano campagna.</a:t>
            </a:r>
            <a:endParaRPr lang="it-IT" sz="1400" b="0" strike="noStrike" spc="-1">
              <a:latin typeface="Arial"/>
            </a:endParaRPr>
          </a:p>
          <a:p>
            <a:pPr algn="just">
              <a:lnSpc>
                <a:spcPct val="100000"/>
              </a:lnSpc>
            </a:pPr>
            <a:endParaRPr lang="it-IT" sz="1400" b="0" strike="noStrike" spc="-1">
              <a:latin typeface="Arial"/>
            </a:endParaRPr>
          </a:p>
          <a:p>
            <a:pPr marL="216000" indent="181080" algn="just">
              <a:lnSpc>
                <a:spcPct val="100000"/>
              </a:lnSpc>
              <a:buClr>
                <a:srgbClr val="000000"/>
              </a:buClr>
              <a:buFont typeface="Arial"/>
              <a:buChar char="•"/>
            </a:pPr>
            <a:r>
              <a:rPr lang="it-IT" sz="1400" b="1" strike="noStrike" spc="-1">
                <a:solidFill>
                  <a:srgbClr val="000000"/>
                </a:solidFill>
                <a:latin typeface="Franklin Gothic Book"/>
                <a:ea typeface="DejaVu Sans"/>
              </a:rPr>
              <a:t>Dal 1960 al 1975</a:t>
            </a:r>
            <a:r>
              <a:rPr lang="it-IT" sz="1400" b="0" strike="noStrike" spc="-1">
                <a:solidFill>
                  <a:srgbClr val="000000"/>
                </a:solidFill>
                <a:latin typeface="Franklin Gothic Book"/>
                <a:ea typeface="DejaVu Sans"/>
              </a:rPr>
              <a:t>, in occasione del boom economico, l’aumento dei consumi legato alla realizzazione dei grandi poli industriali e all’aumento della popolazione porta ad un abbassamento della falda di circa 15 m.</a:t>
            </a:r>
            <a:endParaRPr lang="it-IT" sz="1400" b="0" strike="noStrike" spc="-1">
              <a:latin typeface="Arial"/>
            </a:endParaRPr>
          </a:p>
          <a:p>
            <a:pPr algn="just">
              <a:lnSpc>
                <a:spcPct val="100000"/>
              </a:lnSpc>
            </a:pPr>
            <a:endParaRPr lang="it-IT" sz="1400" b="0" strike="noStrike" spc="-1">
              <a:latin typeface="Arial"/>
            </a:endParaRPr>
          </a:p>
          <a:p>
            <a:pPr marL="216000" indent="181080" algn="just">
              <a:lnSpc>
                <a:spcPct val="100000"/>
              </a:lnSpc>
              <a:buClr>
                <a:srgbClr val="000000"/>
              </a:buClr>
              <a:buFont typeface="Arial"/>
              <a:buChar char="•"/>
            </a:pPr>
            <a:r>
              <a:rPr lang="it-IT" sz="1400" b="1" strike="noStrike" spc="-1">
                <a:solidFill>
                  <a:srgbClr val="000000"/>
                </a:solidFill>
                <a:latin typeface="Franklin Gothic Book"/>
                <a:ea typeface="DejaVu Sans"/>
              </a:rPr>
              <a:t>Dal 1976 al 1990 </a:t>
            </a:r>
            <a:r>
              <a:rPr lang="it-IT" sz="1400" b="0" strike="noStrike" spc="-1">
                <a:solidFill>
                  <a:srgbClr val="000000"/>
                </a:solidFill>
                <a:latin typeface="Franklin Gothic Book"/>
                <a:ea typeface="DejaVu Sans"/>
              </a:rPr>
              <a:t>il livello rimane sostanzialmente costante.</a:t>
            </a:r>
            <a:endParaRPr lang="it-IT" sz="1400" b="0" strike="noStrike" spc="-1">
              <a:latin typeface="Arial"/>
            </a:endParaRPr>
          </a:p>
          <a:p>
            <a:pPr algn="just">
              <a:lnSpc>
                <a:spcPct val="100000"/>
              </a:lnSpc>
            </a:pPr>
            <a:endParaRPr lang="it-IT" sz="1400" b="0" strike="noStrike" spc="-1">
              <a:latin typeface="Arial"/>
            </a:endParaRPr>
          </a:p>
          <a:p>
            <a:pPr marL="216000" indent="181080" algn="just">
              <a:lnSpc>
                <a:spcPct val="100000"/>
              </a:lnSpc>
              <a:buClr>
                <a:srgbClr val="000000"/>
              </a:buClr>
              <a:buFont typeface="Arial"/>
              <a:buChar char="•"/>
            </a:pPr>
            <a:r>
              <a:rPr lang="it-IT" sz="1400" b="0" strike="noStrike" spc="-1">
                <a:solidFill>
                  <a:srgbClr val="000000"/>
                </a:solidFill>
                <a:latin typeface="Franklin Gothic Book"/>
                <a:ea typeface="DejaVu Sans"/>
              </a:rPr>
              <a:t>A partire </a:t>
            </a:r>
            <a:r>
              <a:rPr lang="it-IT" sz="1400" b="1" strike="noStrike" spc="-1">
                <a:solidFill>
                  <a:srgbClr val="000000"/>
                </a:solidFill>
                <a:latin typeface="Franklin Gothic Book"/>
                <a:ea typeface="DejaVu Sans"/>
              </a:rPr>
              <a:t>dagli anni ’90 </a:t>
            </a:r>
            <a:r>
              <a:rPr lang="it-IT" sz="1400" b="0" strike="noStrike" spc="-1">
                <a:solidFill>
                  <a:srgbClr val="000000"/>
                </a:solidFill>
                <a:latin typeface="Franklin Gothic Book"/>
                <a:ea typeface="DejaVu Sans"/>
              </a:rPr>
              <a:t>con la chiusura dei poli industriali e lo spostamento di parte dei residenti in provincia, il consumo dell’acqua in città diminuisce con conseguente innalzamento del livello di falda.</a:t>
            </a:r>
            <a:endParaRPr lang="it-IT" sz="1400" b="0" strike="noStrike" spc="-1">
              <a:latin typeface="Arial"/>
            </a:endParaRPr>
          </a:p>
        </p:txBody>
      </p:sp>
      <p:sp>
        <p:nvSpPr>
          <p:cNvPr id="480" name="CustomShape 2"/>
          <p:cNvSpPr/>
          <p:nvPr/>
        </p:nvSpPr>
        <p:spPr>
          <a:xfrm>
            <a:off x="720000" y="3420000"/>
            <a:ext cx="8202600" cy="317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500" b="1" strike="noStrike" spc="-1">
                <a:solidFill>
                  <a:srgbClr val="000000"/>
                </a:solidFill>
                <a:latin typeface="Times New Roman"/>
                <a:ea typeface="DejaVu Sans"/>
              </a:rPr>
              <a:t>1-</a:t>
            </a:r>
            <a:r>
              <a:rPr lang="it-IT" sz="1400" b="1" strike="noStrike" spc="-1">
                <a:solidFill>
                  <a:srgbClr val="000000"/>
                </a:solidFill>
                <a:latin typeface="Times New Roman"/>
                <a:ea typeface="DejaVu Sans"/>
              </a:rPr>
              <a:t> </a:t>
            </a:r>
            <a:r>
              <a:rPr lang="it-IT" sz="1500" b="0" strike="noStrike" spc="-1">
                <a:solidFill>
                  <a:srgbClr val="000000"/>
                </a:solidFill>
                <a:latin typeface="Times New Roman"/>
                <a:ea typeface="DejaVu Sans"/>
              </a:rPr>
              <a:t>Quali sono i due fattori che hanno causato le variazioni del livello della falda acquifera milanese?</a:t>
            </a:r>
            <a:endParaRPr lang="it-IT" sz="1500" b="0" strike="noStrike" spc="-1">
              <a:latin typeface="Arial"/>
            </a:endParaRPr>
          </a:p>
        </p:txBody>
      </p:sp>
      <p:sp>
        <p:nvSpPr>
          <p:cNvPr id="481" name="CustomShape 3"/>
          <p:cNvSpPr/>
          <p:nvPr/>
        </p:nvSpPr>
        <p:spPr>
          <a:xfrm>
            <a:off x="720000" y="3960000"/>
            <a:ext cx="7736760" cy="536760"/>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r>
              <a:rPr lang="it-IT" sz="1500" b="0" strike="noStrike" spc="-1">
                <a:solidFill>
                  <a:srgbClr val="00B0F0"/>
                </a:solidFill>
                <a:latin typeface="Times New Roman"/>
                <a:ea typeface="DejaVu Sans"/>
              </a:rPr>
              <a:t>L’attività industriale e l’andamento demografico</a:t>
            </a:r>
            <a:endParaRPr lang="it-IT" sz="1500" b="0" strike="noStrike" spc="-1">
              <a:latin typeface="Arial"/>
            </a:endParaRPr>
          </a:p>
          <a:p>
            <a:pPr algn="just">
              <a:lnSpc>
                <a:spcPct val="100000"/>
              </a:lnSpc>
            </a:pPr>
            <a:r>
              <a:rPr lang="it-IT" sz="1400" b="0" strike="noStrike" spc="-1">
                <a:solidFill>
                  <a:srgbClr val="00B0F0"/>
                </a:solidFill>
                <a:latin typeface="Times New Roman"/>
                <a:ea typeface="DejaVu Sans"/>
              </a:rPr>
              <a:t> </a:t>
            </a:r>
            <a:endParaRPr lang="it-IT" sz="1400" b="0" strike="noStrike" spc="-1">
              <a:latin typeface="Arial"/>
            </a:endParaRPr>
          </a:p>
        </p:txBody>
      </p:sp>
      <p:sp>
        <p:nvSpPr>
          <p:cNvPr id="482" name="CustomShape 4"/>
          <p:cNvSpPr/>
          <p:nvPr/>
        </p:nvSpPr>
        <p:spPr>
          <a:xfrm>
            <a:off x="360000" y="5223600"/>
            <a:ext cx="8634240" cy="713160"/>
          </a:xfrm>
          <a:prstGeom prst="roundRect">
            <a:avLst>
              <a:gd name="adj" fmla="val 16667"/>
            </a:avLst>
          </a:prstGeom>
          <a:solidFill>
            <a:srgbClr val="FFE994"/>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a:latin typeface="Arial"/>
            </a:endParaRPr>
          </a:p>
          <a:p>
            <a:pPr algn="just">
              <a:lnSpc>
                <a:spcPct val="100000"/>
              </a:lnSpc>
            </a:pPr>
            <a:r>
              <a:rPr lang="it-IT" sz="1500" b="0" strike="noStrike" spc="-1">
                <a:solidFill>
                  <a:srgbClr val="000000"/>
                </a:solidFill>
                <a:latin typeface="Times New Roman"/>
                <a:ea typeface="DejaVu Sans"/>
              </a:rPr>
              <a:t>Cerca nell’archivio la slide con il grafico che può essere collegato al contenuto del testo e inseriscila qui di seguito.</a:t>
            </a:r>
            <a:endParaRPr lang="it-IT" sz="1500" b="0" strike="noStrike" spc="-1">
              <a:latin typeface="Arial"/>
            </a:endParaRPr>
          </a:p>
          <a:p>
            <a:pPr algn="just">
              <a:lnSpc>
                <a:spcPct val="100000"/>
              </a:lnSpc>
              <a:tabLst>
                <a:tab pos="0" algn="l"/>
              </a:tabLst>
            </a:pPr>
            <a:endParaRPr lang="it-IT" sz="1500" b="0" strike="noStrike" spc="-1">
              <a:latin typeface="Arial"/>
            </a:endParaRPr>
          </a:p>
          <a:p>
            <a:pPr algn="just">
              <a:lnSpc>
                <a:spcPct val="100000"/>
              </a:lnSpc>
              <a:tabLst>
                <a:tab pos="0" algn="l"/>
              </a:tabLst>
            </a:pPr>
            <a:endParaRPr lang="it-IT" sz="15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3" name="Picture 2_6"/>
          <p:cNvPicPr/>
          <p:nvPr/>
        </p:nvPicPr>
        <p:blipFill>
          <a:blip r:embed="rId2"/>
          <a:srcRect l="1741" t="1069" r="5249" b="9655"/>
          <a:stretch/>
        </p:blipFill>
        <p:spPr>
          <a:xfrm>
            <a:off x="642960" y="285840"/>
            <a:ext cx="8009640" cy="5966280"/>
          </a:xfrm>
          <a:prstGeom prst="rect">
            <a:avLst/>
          </a:prstGeom>
          <a:ln w="9525">
            <a:solidFill>
              <a:srgbClr val="C00000"/>
            </a:solidFill>
            <a:miter/>
          </a:ln>
        </p:spPr>
      </p:pic>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 name="CustomShape 1"/>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sp>
        <p:nvSpPr>
          <p:cNvPr id="485" name="CustomShape 2"/>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sp>
        <p:nvSpPr>
          <p:cNvPr id="486" name="CustomShape 3"/>
          <p:cNvSpPr/>
          <p:nvPr/>
        </p:nvSpPr>
        <p:spPr>
          <a:xfrm>
            <a:off x="155520" y="-4365720"/>
            <a:ext cx="12112200" cy="9083520"/>
          </a:xfrm>
          <a:prstGeom prst="rect">
            <a:avLst/>
          </a:prstGeom>
          <a:noFill/>
          <a:ln w="0">
            <a:noFill/>
          </a:ln>
        </p:spPr>
        <p:style>
          <a:lnRef idx="0">
            <a:scrgbClr r="0" g="0" b="0"/>
          </a:lnRef>
          <a:fillRef idx="0">
            <a:scrgbClr r="0" g="0" b="0"/>
          </a:fillRef>
          <a:effectRef idx="0">
            <a:scrgbClr r="0" g="0" b="0"/>
          </a:effectRef>
          <a:fontRef idx="minor"/>
        </p:style>
      </p:sp>
      <p:pic>
        <p:nvPicPr>
          <p:cNvPr id="487" name="Picture 7" descr="C:\Users\utente\Documents\SITO\DA INSERIRE\GEOGRAFIA\CLASSE 1°\1-L'EUROPA FISICA\5- I FIUMI\USO DELL'ACQUA\SICCITA'\IMG20230520112711.jpg"/>
          <p:cNvPicPr/>
          <p:nvPr/>
        </p:nvPicPr>
        <p:blipFill>
          <a:blip r:embed="rId2"/>
          <a:srcRect l="10543" t="13972" r="15536" b="19899"/>
          <a:stretch/>
        </p:blipFill>
        <p:spPr>
          <a:xfrm>
            <a:off x="450720" y="150840"/>
            <a:ext cx="8285400" cy="5555160"/>
          </a:xfrm>
          <a:prstGeom prst="rect">
            <a:avLst/>
          </a:prstGeom>
          <a:ln w="0">
            <a:solidFill>
              <a:srgbClr val="C00000"/>
            </a:solidFill>
          </a:ln>
        </p:spPr>
      </p:pic>
      <p:sp>
        <p:nvSpPr>
          <p:cNvPr id="488" name="CustomShape 4"/>
          <p:cNvSpPr/>
          <p:nvPr/>
        </p:nvSpPr>
        <p:spPr>
          <a:xfrm>
            <a:off x="462960" y="5940000"/>
            <a:ext cx="8173800" cy="515880"/>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0" strike="noStrike" spc="-1">
                <a:solidFill>
                  <a:srgbClr val="000000"/>
                </a:solidFill>
                <a:latin typeface="Franklin Gothic Book"/>
                <a:ea typeface="DejaVu Sans"/>
              </a:rPr>
              <a:t>Negli ultimi 30 anni (1991-2020) la disponibilità di acqua si è ridotta in Italia del 19% rispetto al  trentennio 1921-1950.</a:t>
            </a:r>
            <a:endParaRPr lang="it-IT" sz="14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CustomShape 1"/>
          <p:cNvSpPr/>
          <p:nvPr/>
        </p:nvSpPr>
        <p:spPr>
          <a:xfrm>
            <a:off x="214200" y="357120"/>
            <a:ext cx="8773920" cy="1581480"/>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0" strike="noStrike" spc="-1">
                <a:solidFill>
                  <a:srgbClr val="000000"/>
                </a:solidFill>
                <a:latin typeface="Franklin Gothic Book"/>
                <a:ea typeface="DejaVu Sans"/>
              </a:rPr>
              <a:t>Nel tratto a valle, le dighe provocano </a:t>
            </a:r>
            <a:r>
              <a:rPr lang="it-IT" sz="1400" b="1" strike="noStrike" spc="-1">
                <a:solidFill>
                  <a:srgbClr val="000000"/>
                </a:solidFill>
                <a:latin typeface="Franklin Gothic Book"/>
                <a:ea typeface="DejaVu Sans"/>
              </a:rPr>
              <a:t>gravi alterazioni della temperatura</a:t>
            </a:r>
            <a:r>
              <a:rPr lang="it-IT" sz="1400" b="0" strike="noStrike" spc="-1">
                <a:solidFill>
                  <a:srgbClr val="000000"/>
                </a:solidFill>
                <a:latin typeface="Franklin Gothic Book"/>
                <a:ea typeface="DejaVu Sans"/>
              </a:rPr>
              <a:t>, con effetti negativi su tutta la flora e la fauna che vi abitano. La temperatura dei corsi d’acqua, infatti,  incide direttamente sugli organismi presenti (che si sviluppano a una certa temperatura e possono sopravvivere soltanto a piccole variazioni di questa) e interagisce con i più importanti fattori chimico-fisici dell’acqua (contenuto salino, tensione di vapore, densità, solubilità delle sostanze sospese e dei gas disciolti). Alterazioni della temperatura in un fiume causano quindi modificazioni a cascata che si manifestano con la</a:t>
            </a:r>
            <a:r>
              <a:rPr lang="it-IT" sz="1400" b="1" strike="noStrike" spc="-1">
                <a:solidFill>
                  <a:srgbClr val="000000"/>
                </a:solidFill>
                <a:latin typeface="Franklin Gothic Book"/>
                <a:ea typeface="DejaVu Sans"/>
              </a:rPr>
              <a:t> diminuzione o</a:t>
            </a:r>
            <a:r>
              <a:rPr lang="it-IT" sz="1400" b="0" strike="noStrike" spc="-1">
                <a:solidFill>
                  <a:srgbClr val="000000"/>
                </a:solidFill>
                <a:latin typeface="Franklin Gothic Book"/>
                <a:ea typeface="DejaVu Sans"/>
              </a:rPr>
              <a:t> la</a:t>
            </a:r>
            <a:r>
              <a:rPr lang="it-IT" sz="1400" b="1" strike="noStrike" spc="-1">
                <a:solidFill>
                  <a:srgbClr val="000000"/>
                </a:solidFill>
                <a:latin typeface="Franklin Gothic Book"/>
                <a:ea typeface="DejaVu Sans"/>
              </a:rPr>
              <a:t> scomparsa del numero di specie presenti</a:t>
            </a:r>
            <a:r>
              <a:rPr lang="it-IT" sz="1400" b="0" strike="noStrike" spc="-1">
                <a:solidFill>
                  <a:srgbClr val="000000"/>
                </a:solidFill>
                <a:latin typeface="Franklin Gothic Book"/>
                <a:ea typeface="DejaVu Sans"/>
              </a:rPr>
              <a:t>.</a:t>
            </a:r>
            <a:endParaRPr lang="it-IT" sz="1400" b="0" strike="noStrike" spc="-1">
              <a:latin typeface="Arial"/>
            </a:endParaRPr>
          </a:p>
        </p:txBody>
      </p:sp>
      <p:pic>
        <p:nvPicPr>
          <p:cNvPr id="261" name="Picture 2" descr="Esigenze termiche della trota fario"/>
          <p:cNvPicPr/>
          <p:nvPr/>
        </p:nvPicPr>
        <p:blipFill>
          <a:blip r:embed="rId2"/>
          <a:stretch/>
        </p:blipFill>
        <p:spPr>
          <a:xfrm>
            <a:off x="1000080" y="2357280"/>
            <a:ext cx="4352760" cy="3985560"/>
          </a:xfrm>
          <a:prstGeom prst="rect">
            <a:avLst/>
          </a:prstGeom>
          <a:ln w="0">
            <a:solidFill>
              <a:srgbClr val="C00000"/>
            </a:solidFill>
          </a:ln>
        </p:spPr>
      </p:pic>
      <p:sp>
        <p:nvSpPr>
          <p:cNvPr id="262" name="CustomShape 2"/>
          <p:cNvSpPr/>
          <p:nvPr/>
        </p:nvSpPr>
        <p:spPr>
          <a:xfrm>
            <a:off x="5857920" y="2928960"/>
            <a:ext cx="2773080" cy="2279880"/>
          </a:xfrm>
          <a:prstGeom prst="rect">
            <a:avLst/>
          </a:prstGeom>
          <a:gradFill rotWithShape="0">
            <a:gsLst>
              <a:gs pos="0">
                <a:srgbClr val="BDF297"/>
              </a:gs>
              <a:gs pos="100000">
                <a:srgbClr val="D5F5C0"/>
              </a:gs>
            </a:gsLst>
            <a:lin ang="2700000"/>
          </a:gra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200" b="0" i="1" strike="noStrike" spc="-1">
                <a:solidFill>
                  <a:srgbClr val="000000"/>
                </a:solidFill>
                <a:latin typeface="Franklin Gothic Book"/>
                <a:ea typeface="DejaVu Sans"/>
              </a:rPr>
              <a:t>Sono rappresentati gli intervalli di temperatura in cui la </a:t>
            </a:r>
            <a:r>
              <a:rPr lang="it-IT" sz="1200" b="1" i="1" strike="noStrike" spc="-1">
                <a:solidFill>
                  <a:srgbClr val="000000"/>
                </a:solidFill>
                <a:latin typeface="Franklin Gothic Book"/>
                <a:ea typeface="DejaVu Sans"/>
              </a:rPr>
              <a:t>trota fario </a:t>
            </a:r>
            <a:r>
              <a:rPr lang="it-IT" sz="1200" b="0" i="1" strike="noStrike" spc="-1">
                <a:solidFill>
                  <a:srgbClr val="000000"/>
                </a:solidFill>
                <a:latin typeface="Franklin Gothic Book"/>
                <a:ea typeface="DejaVu Sans"/>
              </a:rPr>
              <a:t>è in grado di svilupparsi in modo ottimale (verde), è sottoposta a stress (arancione) o è minacciata nella sua sopravvivenza (nero). La trota fario è </a:t>
            </a:r>
            <a:r>
              <a:rPr lang="it-IT" sz="1200" b="1" i="1" strike="noStrike" spc="-1">
                <a:solidFill>
                  <a:srgbClr val="000000"/>
                </a:solidFill>
                <a:latin typeface="Franklin Gothic Book"/>
                <a:ea typeface="DejaVu Sans"/>
              </a:rPr>
              <a:t>posta sempre più sotto pressione dall’aumento della temperatura dell’acqua</a:t>
            </a:r>
            <a:r>
              <a:rPr lang="it-IT" sz="1200" b="0" i="1" strike="noStrike" spc="-1">
                <a:solidFill>
                  <a:srgbClr val="000000"/>
                </a:solidFill>
                <a:latin typeface="Franklin Gothic Book"/>
                <a:ea typeface="DejaVu Sans"/>
              </a:rPr>
              <a:t>. Le temperature più elevate dell’acqua sono causa di stress, attività ridotta e favoriscono il diffondersi di malattie.</a:t>
            </a:r>
            <a:endParaRPr lang="it-IT" sz="12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 name="CustomShape 1"/>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sp>
        <p:nvSpPr>
          <p:cNvPr id="490" name="CustomShape 2"/>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sp>
        <p:nvSpPr>
          <p:cNvPr id="491" name="CustomShape 3"/>
          <p:cNvSpPr/>
          <p:nvPr/>
        </p:nvSpPr>
        <p:spPr>
          <a:xfrm>
            <a:off x="540000" y="1440000"/>
            <a:ext cx="8276760" cy="716760"/>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r>
              <a:rPr lang="it-IT" sz="1500" b="0" strike="noStrike" spc="-1">
                <a:solidFill>
                  <a:srgbClr val="00B0F0"/>
                </a:solidFill>
                <a:latin typeface="Times New Roman"/>
                <a:ea typeface="DejaVu Sans"/>
              </a:rPr>
              <a:t>Nel periodo 1951-2020 la disponibilità di acqua in Italia si è progressivamente ridotta ad eccezione degli anni 1991-2020 in cui c’è stato un lieve aumento.  </a:t>
            </a:r>
            <a:endParaRPr lang="it-IT" sz="1500" b="0" strike="noStrike" spc="-1">
              <a:latin typeface="Arial"/>
            </a:endParaRPr>
          </a:p>
          <a:p>
            <a:pPr algn="just">
              <a:lnSpc>
                <a:spcPct val="100000"/>
              </a:lnSpc>
            </a:pPr>
            <a:r>
              <a:rPr lang="it-IT" sz="1400" b="0" strike="noStrike" spc="-1">
                <a:solidFill>
                  <a:srgbClr val="00B0F0"/>
                </a:solidFill>
                <a:latin typeface="Times New Roman"/>
                <a:ea typeface="DejaVu Sans"/>
              </a:rPr>
              <a:t> </a:t>
            </a:r>
            <a:endParaRPr lang="it-IT" sz="1400" b="0" strike="noStrike" spc="-1">
              <a:latin typeface="Arial"/>
            </a:endParaRPr>
          </a:p>
        </p:txBody>
      </p:sp>
      <p:sp>
        <p:nvSpPr>
          <p:cNvPr id="492" name="CustomShape 4"/>
          <p:cNvSpPr/>
          <p:nvPr/>
        </p:nvSpPr>
        <p:spPr>
          <a:xfrm>
            <a:off x="540000" y="624240"/>
            <a:ext cx="8202600" cy="317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500" b="1" strike="noStrike" spc="-1">
                <a:solidFill>
                  <a:srgbClr val="000000"/>
                </a:solidFill>
                <a:latin typeface="Times New Roman"/>
                <a:ea typeface="DejaVu Sans"/>
              </a:rPr>
              <a:t>1-</a:t>
            </a:r>
            <a:r>
              <a:rPr lang="it-IT" sz="1400" b="1" strike="noStrike" spc="-1">
                <a:solidFill>
                  <a:srgbClr val="000000"/>
                </a:solidFill>
                <a:latin typeface="Times New Roman"/>
                <a:ea typeface="DejaVu Sans"/>
              </a:rPr>
              <a:t> </a:t>
            </a:r>
            <a:r>
              <a:rPr lang="it-IT" sz="1500" b="0" strike="noStrike" spc="-1">
                <a:solidFill>
                  <a:srgbClr val="000000"/>
                </a:solidFill>
                <a:latin typeface="Times New Roman"/>
                <a:ea typeface="DejaVu Sans"/>
              </a:rPr>
              <a:t>Quali considerazioni si possono fare analizzando il grafico della slide precedente?</a:t>
            </a:r>
            <a:endParaRPr lang="it-IT" sz="15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 name="CustomShape 1"/>
          <p:cNvSpPr/>
          <p:nvPr/>
        </p:nvSpPr>
        <p:spPr>
          <a:xfrm>
            <a:off x="540000" y="540000"/>
            <a:ext cx="8130960" cy="1368360"/>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0" strike="noStrike" spc="-1">
                <a:solidFill>
                  <a:srgbClr val="000000"/>
                </a:solidFill>
                <a:latin typeface="Franklin Gothic Book"/>
                <a:ea typeface="DejaVu Sans"/>
              </a:rPr>
              <a:t>A livello nazionale </a:t>
            </a:r>
            <a:r>
              <a:rPr lang="it-IT" sz="1400" b="1" strike="noStrike" spc="-1">
                <a:solidFill>
                  <a:srgbClr val="000000"/>
                </a:solidFill>
                <a:latin typeface="Franklin Gothic Book"/>
                <a:ea typeface="DejaVu Sans"/>
              </a:rPr>
              <a:t>si prevede una riduzione </a:t>
            </a:r>
            <a:r>
              <a:rPr lang="it-IT" sz="1400" b="0" strike="noStrike" spc="-1">
                <a:solidFill>
                  <a:srgbClr val="000000"/>
                </a:solidFill>
                <a:latin typeface="Franklin Gothic Book"/>
                <a:ea typeface="DejaVu Sans"/>
              </a:rPr>
              <a:t>della disponibilità di risorse idriche che va</a:t>
            </a:r>
            <a:r>
              <a:rPr lang="it-IT" sz="1400" b="1" strike="noStrike" spc="-1">
                <a:solidFill>
                  <a:srgbClr val="000000"/>
                </a:solidFill>
                <a:latin typeface="Franklin Gothic Book"/>
                <a:ea typeface="DejaVu Sans"/>
              </a:rPr>
              <a:t> dal 10% al 40%</a:t>
            </a:r>
            <a:r>
              <a:rPr lang="it-IT" sz="1400" b="0" strike="noStrike" spc="-1">
                <a:solidFill>
                  <a:srgbClr val="000000"/>
                </a:solidFill>
                <a:latin typeface="Franklin Gothic Book"/>
                <a:ea typeface="DejaVu Sans"/>
              </a:rPr>
              <a:t> (con punte del 90% per il Sud Italia), ipotizzando che la crescita delle emissioni di gas serra mantenga i ritmi attuali.</a:t>
            </a:r>
            <a:endParaRPr lang="it-IT" sz="1400" b="0" strike="noStrike" spc="-1">
              <a:latin typeface="Arial"/>
            </a:endParaRPr>
          </a:p>
          <a:p>
            <a:pPr algn="just">
              <a:lnSpc>
                <a:spcPct val="100000"/>
              </a:lnSpc>
            </a:pPr>
            <a:r>
              <a:rPr lang="it-IT" sz="1400" b="0" strike="noStrike" spc="-1">
                <a:solidFill>
                  <a:srgbClr val="000000"/>
                </a:solidFill>
                <a:latin typeface="Franklin Gothic Book"/>
                <a:ea typeface="DejaVu Sans"/>
              </a:rPr>
              <a:t>Questa riduzione, dovuta agli impatti dei cambiamenti climatici, è da attribuire non solo alla </a:t>
            </a:r>
            <a:r>
              <a:rPr lang="it-IT" sz="1400" b="1" strike="noStrike" spc="-1">
                <a:solidFill>
                  <a:srgbClr val="000000"/>
                </a:solidFill>
                <a:latin typeface="Franklin Gothic Book"/>
                <a:ea typeface="DejaVu Sans"/>
              </a:rPr>
              <a:t>diminuzione delle precipitazioni</a:t>
            </a:r>
            <a:r>
              <a:rPr lang="it-IT" sz="1400" b="0" strike="noStrike" spc="-1">
                <a:solidFill>
                  <a:srgbClr val="000000"/>
                </a:solidFill>
                <a:latin typeface="Franklin Gothic Book"/>
                <a:ea typeface="DejaVu Sans"/>
              </a:rPr>
              <a:t>, ma anche all’</a:t>
            </a:r>
            <a:r>
              <a:rPr lang="it-IT" sz="1400" b="1" strike="noStrike" spc="-1">
                <a:solidFill>
                  <a:srgbClr val="000000"/>
                </a:solidFill>
                <a:latin typeface="Franklin Gothic Book"/>
                <a:ea typeface="DejaVu Sans"/>
              </a:rPr>
              <a:t>incremento dell’evaporazione </a:t>
            </a:r>
            <a:r>
              <a:rPr lang="it-IT" sz="1400" b="0" strike="noStrike" spc="-1">
                <a:solidFill>
                  <a:srgbClr val="000000"/>
                </a:solidFill>
                <a:latin typeface="Franklin Gothic Book"/>
                <a:ea typeface="DejaVu Sans"/>
              </a:rPr>
              <a:t>dagli specchi d’acqua e dalla traspirazione dalla vegetazione, per effetto dell’aumento delle temperature.</a:t>
            </a:r>
            <a:endParaRPr lang="it-IT" sz="1400" b="0" strike="noStrike" spc="-1">
              <a:latin typeface="Arial"/>
            </a:endParaRPr>
          </a:p>
        </p:txBody>
      </p:sp>
      <p:sp>
        <p:nvSpPr>
          <p:cNvPr id="494" name="CustomShape 2"/>
          <p:cNvSpPr/>
          <p:nvPr/>
        </p:nvSpPr>
        <p:spPr>
          <a:xfrm>
            <a:off x="182520" y="2703600"/>
            <a:ext cx="8634240" cy="713160"/>
          </a:xfrm>
          <a:prstGeom prst="roundRect">
            <a:avLst>
              <a:gd name="adj" fmla="val 16667"/>
            </a:avLst>
          </a:prstGeom>
          <a:solidFill>
            <a:srgbClr val="FFE994"/>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a:latin typeface="Arial"/>
            </a:endParaRPr>
          </a:p>
          <a:p>
            <a:pPr algn="just">
              <a:lnSpc>
                <a:spcPct val="100000"/>
              </a:lnSpc>
            </a:pPr>
            <a:r>
              <a:rPr lang="it-IT" sz="1500" b="0" strike="noStrike" spc="-1">
                <a:solidFill>
                  <a:srgbClr val="000000"/>
                </a:solidFill>
                <a:latin typeface="Times New Roman"/>
                <a:ea typeface="DejaVu Sans"/>
              </a:rPr>
              <a:t>Dopo aver evidenziato nel testo le informazioni principali, cerca nell’archivio la slide con il grafico che può essere collegato all’argomento trattato e inseriscila qui di seguito.</a:t>
            </a:r>
            <a:endParaRPr lang="it-IT" sz="1500" b="0" strike="noStrike" spc="-1">
              <a:latin typeface="Arial"/>
            </a:endParaRPr>
          </a:p>
          <a:p>
            <a:pPr algn="just">
              <a:lnSpc>
                <a:spcPct val="100000"/>
              </a:lnSpc>
              <a:tabLst>
                <a:tab pos="0" algn="l"/>
              </a:tabLst>
            </a:pPr>
            <a:endParaRPr lang="it-IT" sz="1500" b="0" strike="noStrike" spc="-1">
              <a:latin typeface="Arial"/>
            </a:endParaRPr>
          </a:p>
          <a:p>
            <a:pPr algn="just">
              <a:lnSpc>
                <a:spcPct val="100000"/>
              </a:lnSpc>
              <a:tabLst>
                <a:tab pos="0" algn="l"/>
              </a:tabLst>
            </a:pPr>
            <a:endParaRPr lang="it-IT" sz="15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5" name="Picture 2_8" descr="Stress idrico in Italia nel 2040. Mappa Aqueduct World Resource Institute"/>
          <p:cNvPicPr/>
          <p:nvPr/>
        </p:nvPicPr>
        <p:blipFill>
          <a:blip r:embed="rId2"/>
          <a:srcRect l="9942" r="23775"/>
          <a:stretch/>
        </p:blipFill>
        <p:spPr>
          <a:xfrm>
            <a:off x="329400" y="1260000"/>
            <a:ext cx="5247360" cy="4194360"/>
          </a:xfrm>
          <a:prstGeom prst="rect">
            <a:avLst/>
          </a:prstGeom>
          <a:ln w="0">
            <a:solidFill>
              <a:srgbClr val="C00000"/>
            </a:solidFill>
          </a:ln>
        </p:spPr>
      </p:pic>
      <p:pic>
        <p:nvPicPr>
          <p:cNvPr id="496" name="Picture 2_9" descr="Mappa disponibilità d'acqua 2040"/>
          <p:cNvPicPr/>
          <p:nvPr/>
        </p:nvPicPr>
        <p:blipFill>
          <a:blip r:embed="rId3"/>
          <a:srcRect t="3444" r="73326" b="38266"/>
          <a:stretch/>
        </p:blipFill>
        <p:spPr>
          <a:xfrm>
            <a:off x="5760000" y="1260000"/>
            <a:ext cx="3236760" cy="3615840"/>
          </a:xfrm>
          <a:prstGeom prst="rect">
            <a:avLst/>
          </a:prstGeom>
          <a:ln w="0">
            <a:solidFill>
              <a:srgbClr val="C00000"/>
            </a:solidFill>
          </a:ln>
        </p:spPr>
      </p:pic>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 name="CustomShape 1"/>
          <p:cNvSpPr/>
          <p:nvPr/>
        </p:nvSpPr>
        <p:spPr>
          <a:xfrm>
            <a:off x="142920" y="357120"/>
            <a:ext cx="8773920" cy="5348160"/>
          </a:xfrm>
          <a:prstGeom prst="rect">
            <a:avLst/>
          </a:prstGeom>
          <a:solidFill>
            <a:schemeClr val="accent5">
              <a:lumMod val="20000"/>
              <a:lumOff val="80000"/>
            </a:schemeClr>
          </a:solidFill>
          <a:ln w="12700">
            <a:solidFill>
              <a:srgbClr val="FF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2800" b="1" strike="noStrike" spc="-1">
                <a:solidFill>
                  <a:srgbClr val="000000"/>
                </a:solidFill>
                <a:latin typeface="Franklin Gothic Book"/>
                <a:ea typeface="DejaVu Sans"/>
              </a:rPr>
              <a:t>Siccità: la situazione in Italia, i rischi e le azioni necessarie</a:t>
            </a:r>
            <a:endParaRPr lang="it-IT" sz="2800" b="0" strike="noStrike" spc="-1">
              <a:latin typeface="Arial"/>
            </a:endParaRPr>
          </a:p>
          <a:p>
            <a:pPr>
              <a:lnSpc>
                <a:spcPct val="100000"/>
              </a:lnSpc>
              <a:spcAft>
                <a:spcPts val="601"/>
              </a:spcAft>
            </a:pPr>
            <a:r>
              <a:rPr lang="it-IT" sz="1200" b="1" strike="noStrike" spc="-1">
                <a:solidFill>
                  <a:srgbClr val="000000"/>
                </a:solidFill>
                <a:latin typeface="Franklin Gothic Book"/>
                <a:ea typeface="DejaVu Sans"/>
              </a:rPr>
              <a:t>Altroconsumo  </a:t>
            </a:r>
            <a:r>
              <a:rPr lang="it-IT" sz="1200" b="0" strike="noStrike" spc="-1">
                <a:solidFill>
                  <a:srgbClr val="000000"/>
                </a:solidFill>
                <a:latin typeface="Times New Roman"/>
                <a:ea typeface="DejaVu Sans"/>
              </a:rPr>
              <a:t>28/04/2023</a:t>
            </a:r>
            <a:endParaRPr lang="it-IT" sz="1200" b="0" strike="noStrike" spc="-1">
              <a:latin typeface="Arial"/>
            </a:endParaRPr>
          </a:p>
          <a:p>
            <a:pPr algn="just">
              <a:lnSpc>
                <a:spcPct val="100000"/>
              </a:lnSpc>
              <a:spcAft>
                <a:spcPts val="283"/>
              </a:spcAft>
            </a:pPr>
            <a:r>
              <a:rPr lang="it-IT" sz="1800" b="1" strike="noStrike" spc="-1">
                <a:solidFill>
                  <a:srgbClr val="000000"/>
                </a:solidFill>
                <a:latin typeface="Franklin Gothic Book"/>
                <a:ea typeface="DejaVu Sans"/>
              </a:rPr>
              <a:t>Quali le possibili conseguenze per agricoltura, industria e cittadini?</a:t>
            </a:r>
            <a:endParaRPr lang="it-IT" sz="1800" b="0" strike="noStrike" spc="-1">
              <a:latin typeface="Arial"/>
            </a:endParaRPr>
          </a:p>
          <a:p>
            <a:pPr algn="just">
              <a:lnSpc>
                <a:spcPct val="100000"/>
              </a:lnSpc>
            </a:pPr>
            <a:r>
              <a:rPr lang="it-IT" sz="1400" b="0" strike="noStrike" spc="-1">
                <a:solidFill>
                  <a:srgbClr val="000000"/>
                </a:solidFill>
                <a:latin typeface="Franklin Gothic Book"/>
                <a:ea typeface="DejaVu Sans"/>
              </a:rPr>
              <a:t>La mancanza di acqua impatta su molti settori, quello </a:t>
            </a:r>
            <a:r>
              <a:rPr lang="it-IT" sz="1400" b="1" strike="noStrike" spc="-1">
                <a:solidFill>
                  <a:srgbClr val="000000"/>
                </a:solidFill>
                <a:latin typeface="Franklin Gothic Book"/>
                <a:ea typeface="DejaVu Sans"/>
              </a:rPr>
              <a:t>agricolo </a:t>
            </a:r>
            <a:r>
              <a:rPr lang="it-IT" sz="1400" b="0" strike="noStrike" spc="-1">
                <a:solidFill>
                  <a:srgbClr val="000000"/>
                </a:solidFill>
                <a:latin typeface="Franklin Gothic Book"/>
                <a:ea typeface="DejaVu Sans"/>
              </a:rPr>
              <a:t>innanzitutto che, appunto, è il primo utilizzatore delle nostre risorse idriche. Non avere acqua per irrigare significa subire un </a:t>
            </a:r>
            <a:r>
              <a:rPr lang="it-IT" sz="1400" b="1" strike="noStrike" spc="-1">
                <a:solidFill>
                  <a:srgbClr val="000000"/>
                </a:solidFill>
                <a:latin typeface="Franklin Gothic Book"/>
                <a:ea typeface="DejaVu Sans"/>
              </a:rPr>
              <a:t>calo di produttività</a:t>
            </a:r>
            <a:r>
              <a:rPr lang="it-IT" sz="1400" b="0" strike="noStrike" spc="-1">
                <a:solidFill>
                  <a:srgbClr val="000000"/>
                </a:solidFill>
                <a:latin typeface="Franklin Gothic Book"/>
                <a:ea typeface="DejaVu Sans"/>
              </a:rPr>
              <a:t> o in qualche caso, un </a:t>
            </a:r>
            <a:r>
              <a:rPr lang="it-IT" sz="1400" b="1" strike="noStrike" spc="-1">
                <a:solidFill>
                  <a:srgbClr val="000000"/>
                </a:solidFill>
                <a:latin typeface="Franklin Gothic Book"/>
                <a:ea typeface="DejaVu Sans"/>
              </a:rPr>
              <a:t>aumento dei costi </a:t>
            </a:r>
            <a:r>
              <a:rPr lang="it-IT" sz="1400" b="0" strike="noStrike" spc="-1">
                <a:solidFill>
                  <a:srgbClr val="000000"/>
                </a:solidFill>
                <a:latin typeface="Franklin Gothic Book"/>
                <a:ea typeface="DejaVu Sans"/>
              </a:rPr>
              <a:t>per rifornirsi presso altre fonti, diverse da quelle normalmente previste. In ogni caso il risultato, in questa eventualità, potrebbe essere un </a:t>
            </a:r>
            <a:r>
              <a:rPr lang="it-IT" sz="1400" b="1" strike="noStrike" spc="-1">
                <a:solidFill>
                  <a:srgbClr val="000000"/>
                </a:solidFill>
                <a:latin typeface="Franklin Gothic Book"/>
                <a:ea typeface="DejaVu Sans"/>
              </a:rPr>
              <a:t>aumento di costi d'acquisto di frutta e verdura</a:t>
            </a:r>
            <a:r>
              <a:rPr lang="it-IT" sz="1400" b="0" strike="noStrike" spc="-1">
                <a:solidFill>
                  <a:srgbClr val="000000"/>
                </a:solidFill>
                <a:latin typeface="Franklin Gothic Book"/>
                <a:ea typeface="DejaVu Sans"/>
              </a:rPr>
              <a:t> per i cittadini ma anche la </a:t>
            </a:r>
            <a:r>
              <a:rPr lang="it-IT" sz="1400" b="1" strike="noStrike" spc="-1">
                <a:solidFill>
                  <a:srgbClr val="000000"/>
                </a:solidFill>
                <a:latin typeface="Franklin Gothic Book"/>
                <a:ea typeface="DejaVu Sans"/>
              </a:rPr>
              <a:t>loro scarsa disponibilità</a:t>
            </a:r>
            <a:r>
              <a:rPr lang="it-IT" sz="1400" b="0" strike="noStrike" spc="-1">
                <a:solidFill>
                  <a:srgbClr val="000000"/>
                </a:solidFill>
                <a:latin typeface="Franklin Gothic Book"/>
                <a:ea typeface="DejaVu Sans"/>
              </a:rPr>
              <a:t>.</a:t>
            </a:r>
            <a:endParaRPr lang="it-IT" sz="1400" b="0" strike="noStrike" spc="-1">
              <a:latin typeface="Arial"/>
            </a:endParaRPr>
          </a:p>
          <a:p>
            <a:pPr algn="just">
              <a:lnSpc>
                <a:spcPct val="100000"/>
              </a:lnSpc>
            </a:pPr>
            <a:r>
              <a:rPr lang="it-IT" sz="1400" b="0" strike="noStrike" spc="-1">
                <a:solidFill>
                  <a:srgbClr val="000000"/>
                </a:solidFill>
                <a:latin typeface="Franklin Gothic Book"/>
                <a:ea typeface="DejaVu Sans"/>
              </a:rPr>
              <a:t>I cittadini, oltre a ricevere </a:t>
            </a:r>
            <a:r>
              <a:rPr lang="it-IT" sz="1400" b="1" strike="noStrike" spc="-1">
                <a:solidFill>
                  <a:srgbClr val="000000"/>
                </a:solidFill>
                <a:latin typeface="Franklin Gothic Book"/>
                <a:ea typeface="DejaVu Sans"/>
              </a:rPr>
              <a:t>nuovi inviti a risparmiare più acqua possibile</a:t>
            </a:r>
            <a:r>
              <a:rPr lang="it-IT" sz="1400" b="0" strike="noStrike" spc="-1">
                <a:solidFill>
                  <a:srgbClr val="000000"/>
                </a:solidFill>
                <a:latin typeface="Franklin Gothic Book"/>
                <a:ea typeface="DejaVu Sans"/>
              </a:rPr>
              <a:t>, potrebbero essere impattati anche dal </a:t>
            </a:r>
            <a:r>
              <a:rPr lang="it-IT" sz="1400" b="1" strike="noStrike" spc="-1">
                <a:solidFill>
                  <a:srgbClr val="000000"/>
                </a:solidFill>
                <a:latin typeface="Franklin Gothic Book"/>
                <a:ea typeface="DejaVu Sans"/>
              </a:rPr>
              <a:t>rischio di razionamento dell'acqua</a:t>
            </a:r>
            <a:r>
              <a:rPr lang="it-IT" sz="1400" b="0" strike="noStrike" spc="-1">
                <a:solidFill>
                  <a:srgbClr val="000000"/>
                </a:solidFill>
                <a:latin typeface="Franklin Gothic Book"/>
                <a:ea typeface="DejaVu Sans"/>
              </a:rPr>
              <a:t>. Si tratterebbe di decisioni prese localmente</a:t>
            </a:r>
            <a:r>
              <a:rPr lang="it-IT" sz="1400" b="1" strike="noStrike" spc="-1">
                <a:solidFill>
                  <a:srgbClr val="000000"/>
                </a:solidFill>
                <a:latin typeface="Franklin Gothic Book"/>
                <a:ea typeface="DejaVu Sans"/>
              </a:rPr>
              <a:t> </a:t>
            </a:r>
            <a:r>
              <a:rPr lang="it-IT" sz="1400" b="0" strike="noStrike" spc="-1">
                <a:solidFill>
                  <a:srgbClr val="000000"/>
                </a:solidFill>
                <a:latin typeface="Franklin Gothic Book"/>
                <a:ea typeface="DejaVu Sans"/>
              </a:rPr>
              <a:t>e probabilmente </a:t>
            </a:r>
            <a:r>
              <a:rPr lang="it-IT" sz="1400" b="1" strike="noStrike" spc="-1">
                <a:solidFill>
                  <a:srgbClr val="000000"/>
                </a:solidFill>
                <a:latin typeface="Franklin Gothic Book"/>
                <a:ea typeface="DejaVu Sans"/>
              </a:rPr>
              <a:t>nelle aree più affollate e idrovore</a:t>
            </a:r>
            <a:r>
              <a:rPr lang="it-IT" sz="1400" b="0" strike="noStrike" spc="-1">
                <a:solidFill>
                  <a:srgbClr val="000000"/>
                </a:solidFill>
                <a:latin typeface="Franklin Gothic Book"/>
                <a:ea typeface="DejaVu Sans"/>
              </a:rPr>
              <a:t>, come ad esempio quelle turistiche. Il razionamento consiste nella sospensione, in determinate fasce orarie, dell'acqua corrente; una realtà che interessa già varie aree del Paese. In questa eventualità sarebbe quindi necessario </a:t>
            </a:r>
            <a:r>
              <a:rPr lang="it-IT" sz="1400" b="1" strike="noStrike" spc="-1">
                <a:solidFill>
                  <a:srgbClr val="000000"/>
                </a:solidFill>
                <a:latin typeface="Franklin Gothic Book"/>
                <a:ea typeface="DejaVu Sans"/>
              </a:rPr>
              <a:t>riorganizzare i propri consumi</a:t>
            </a:r>
            <a:r>
              <a:rPr lang="it-IT" sz="1400" b="0" strike="noStrike" spc="-1">
                <a:solidFill>
                  <a:srgbClr val="000000"/>
                </a:solidFill>
                <a:latin typeface="Franklin Gothic Book"/>
                <a:ea typeface="DejaVu Sans"/>
              </a:rPr>
              <a:t> </a:t>
            </a:r>
            <a:r>
              <a:rPr lang="it-IT" sz="1400" b="1" strike="noStrike" spc="-1">
                <a:solidFill>
                  <a:srgbClr val="000000"/>
                </a:solidFill>
                <a:latin typeface="Franklin Gothic Book"/>
                <a:ea typeface="DejaVu Sans"/>
              </a:rPr>
              <a:t>nel corso della giornata</a:t>
            </a:r>
            <a:r>
              <a:rPr lang="it-IT" sz="1400" b="0" strike="noStrike" spc="-1">
                <a:solidFill>
                  <a:srgbClr val="000000"/>
                </a:solidFill>
                <a:latin typeface="Franklin Gothic Book"/>
                <a:ea typeface="DejaVu Sans"/>
              </a:rPr>
              <a:t> e </a:t>
            </a:r>
            <a:r>
              <a:rPr lang="it-IT" sz="1400" b="1" strike="noStrike" spc="-1">
                <a:solidFill>
                  <a:srgbClr val="000000"/>
                </a:solidFill>
                <a:latin typeface="Franklin Gothic Book"/>
                <a:ea typeface="DejaVu Sans"/>
              </a:rPr>
              <a:t>dotarsi della riserva necessaria</a:t>
            </a:r>
            <a:r>
              <a:rPr lang="it-IT" sz="1400" b="0" strike="noStrike" spc="-1">
                <a:solidFill>
                  <a:srgbClr val="000000"/>
                </a:solidFill>
                <a:latin typeface="Franklin Gothic Book"/>
                <a:ea typeface="DejaVu Sans"/>
              </a:rPr>
              <a:t> </a:t>
            </a:r>
            <a:r>
              <a:rPr lang="it-IT" sz="1400" b="1" strike="noStrike" spc="-1">
                <a:solidFill>
                  <a:srgbClr val="000000"/>
                </a:solidFill>
                <a:latin typeface="Franklin Gothic Book"/>
                <a:ea typeface="DejaVu Sans"/>
              </a:rPr>
              <a:t>per quando l'acqua corrente è sospesa. </a:t>
            </a:r>
            <a:endParaRPr lang="it-IT" sz="1400" b="0" strike="noStrike" spc="-1">
              <a:latin typeface="Arial"/>
            </a:endParaRPr>
          </a:p>
          <a:p>
            <a:pPr algn="just">
              <a:lnSpc>
                <a:spcPct val="100000"/>
              </a:lnSpc>
            </a:pPr>
            <a:r>
              <a:rPr lang="it-IT" sz="1400" b="0" strike="noStrike" spc="-1">
                <a:solidFill>
                  <a:srgbClr val="000000"/>
                </a:solidFill>
                <a:latin typeface="Franklin Gothic Book"/>
                <a:ea typeface="DejaVu Sans"/>
              </a:rPr>
              <a:t>L'industria potrebbe essere il settore meno impattato dalla carenza di acqua, ma anche lì </a:t>
            </a:r>
            <a:r>
              <a:rPr lang="it-IT" sz="1400" b="1" strike="noStrike" spc="-1">
                <a:solidFill>
                  <a:srgbClr val="000000"/>
                </a:solidFill>
                <a:latin typeface="Franklin Gothic Book"/>
                <a:ea typeface="DejaVu Sans"/>
              </a:rPr>
              <a:t>gli impianti produttivi che necessitano di grandi quantità di acqua potrebbero avere difficoltà</a:t>
            </a:r>
            <a:r>
              <a:rPr lang="it-IT" sz="1400" b="0" strike="noStrike" spc="-1">
                <a:solidFill>
                  <a:srgbClr val="000000"/>
                </a:solidFill>
                <a:latin typeface="Franklin Gothic Book"/>
                <a:ea typeface="DejaVu Sans"/>
              </a:rPr>
              <a:t>. E' </a:t>
            </a:r>
            <a:r>
              <a:rPr lang="it-IT" sz="1400" b="1" strike="noStrike" spc="-1">
                <a:solidFill>
                  <a:srgbClr val="000000"/>
                </a:solidFill>
                <a:latin typeface="Franklin Gothic Book"/>
                <a:ea typeface="DejaVu Sans"/>
              </a:rPr>
              <a:t>la</a:t>
            </a:r>
            <a:r>
              <a:rPr lang="it-IT" sz="1400" b="0" strike="noStrike" spc="-1">
                <a:solidFill>
                  <a:srgbClr val="000000"/>
                </a:solidFill>
                <a:latin typeface="Franklin Gothic Book"/>
                <a:ea typeface="DejaVu Sans"/>
              </a:rPr>
              <a:t> </a:t>
            </a:r>
            <a:r>
              <a:rPr lang="it-IT" sz="1400" b="1" strike="noStrike" spc="-1">
                <a:solidFill>
                  <a:srgbClr val="000000"/>
                </a:solidFill>
                <a:latin typeface="Franklin Gothic Book"/>
                <a:ea typeface="DejaVu Sans"/>
              </a:rPr>
              <a:t>produzione di energia</a:t>
            </a:r>
            <a:r>
              <a:rPr lang="it-IT" sz="1400" b="0" strike="noStrike" spc="-1">
                <a:solidFill>
                  <a:srgbClr val="000000"/>
                </a:solidFill>
                <a:latin typeface="Franklin Gothic Book"/>
                <a:ea typeface="DejaVu Sans"/>
              </a:rPr>
              <a:t>, invece, quella che </a:t>
            </a:r>
            <a:r>
              <a:rPr lang="it-IT" sz="1400" b="1" strike="noStrike" spc="-1">
                <a:solidFill>
                  <a:srgbClr val="000000"/>
                </a:solidFill>
                <a:latin typeface="Franklin Gothic Book"/>
                <a:ea typeface="DejaVu Sans"/>
              </a:rPr>
              <a:t>sarebbe più direttamente colpita dalla siccità</a:t>
            </a:r>
            <a:r>
              <a:rPr lang="it-IT" sz="1400" b="0" strike="noStrike" spc="-1">
                <a:solidFill>
                  <a:srgbClr val="000000"/>
                </a:solidFill>
                <a:latin typeface="Franklin Gothic Book"/>
                <a:ea typeface="DejaVu Sans"/>
              </a:rPr>
              <a:t>; in particolare la produzione di energia idroelettrica, la principale fonte di energia rinnovabile disponibile in Italia. Anche questo potrebbe avere un </a:t>
            </a:r>
            <a:r>
              <a:rPr lang="it-IT" sz="1400" b="1" strike="noStrike" spc="-1">
                <a:solidFill>
                  <a:srgbClr val="000000"/>
                </a:solidFill>
                <a:latin typeface="Franklin Gothic Book"/>
                <a:ea typeface="DejaVu Sans"/>
              </a:rPr>
              <a:t>effetto sui costi dell'energia</a:t>
            </a:r>
            <a:r>
              <a:rPr lang="it-IT" sz="1400" b="0" strike="noStrike" spc="-1">
                <a:solidFill>
                  <a:srgbClr val="000000"/>
                </a:solidFill>
                <a:latin typeface="Franklin Gothic Book"/>
                <a:ea typeface="DejaVu Sans"/>
              </a:rPr>
              <a:t>, sia per le aziende che per i cittadini.  </a:t>
            </a:r>
            <a:endParaRPr lang="it-IT" sz="14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8" name="Table 1"/>
          <p:cNvGraphicFramePr/>
          <p:nvPr/>
        </p:nvGraphicFramePr>
        <p:xfrm>
          <a:off x="435960" y="1479600"/>
          <a:ext cx="8459640" cy="4856400"/>
        </p:xfrm>
        <a:graphic>
          <a:graphicData uri="http://schemas.openxmlformats.org/drawingml/2006/table">
            <a:tbl>
              <a:tblPr/>
              <a:tblGrid>
                <a:gridCol w="3322440"/>
                <a:gridCol w="5137200"/>
              </a:tblGrid>
              <a:tr h="719640">
                <a:tc gridSpan="2">
                  <a:txBody>
                    <a:bodyPr/>
                    <a:lstStyle/>
                    <a:p>
                      <a:pPr algn="ctr">
                        <a:lnSpc>
                          <a:spcPct val="100000"/>
                        </a:lnSpc>
                      </a:pPr>
                      <a:r>
                        <a:rPr lang="it-IT" sz="2200" b="1" strike="noStrike" spc="-1" dirty="0">
                          <a:latin typeface="Arial"/>
                        </a:rPr>
                        <a:t>LE CONSEGUENZE DELLA SICCITA’ IN ITALIA </a:t>
                      </a:r>
                      <a:endParaRPr lang="it-IT" sz="2200" b="0" strike="noStrike" spc="-1" dirty="0">
                        <a:latin typeface="Arial"/>
                      </a:endParaRPr>
                    </a:p>
                  </a:txBody>
                  <a:tcPr marL="90000" marR="90000">
                    <a:lnL w="720">
                      <a:solidFill>
                        <a:srgbClr val="BF0041"/>
                      </a:solidFill>
                    </a:lnL>
                    <a:lnR w="720">
                      <a:solidFill>
                        <a:srgbClr val="BF0041"/>
                      </a:solidFill>
                    </a:lnR>
                    <a:lnT w="720">
                      <a:solidFill>
                        <a:srgbClr val="BF0041"/>
                      </a:solidFill>
                    </a:lnT>
                    <a:lnB w="720">
                      <a:solidFill>
                        <a:srgbClr val="BF0041"/>
                      </a:solidFill>
                    </a:lnB>
                    <a:solidFill>
                      <a:srgbClr val="B3CAC7"/>
                    </a:solidFill>
                  </a:tcPr>
                </a:tc>
                <a:tc hMerge="1">
                  <a:txBody>
                    <a:bodyPr/>
                    <a:lstStyle/>
                    <a:p>
                      <a:endParaRPr lang="it-IT"/>
                    </a:p>
                  </a:txBody>
                  <a:tcPr marL="90000" marR="90000">
                    <a:solidFill>
                      <a:srgbClr val="729FCF"/>
                    </a:solidFill>
                  </a:tcPr>
                </a:tc>
              </a:tr>
              <a:tr h="719640">
                <a:tc>
                  <a:txBody>
                    <a:bodyPr/>
                    <a:lstStyle/>
                    <a:p>
                      <a:pPr algn="ctr">
                        <a:lnSpc>
                          <a:spcPct val="100000"/>
                        </a:lnSpc>
                      </a:pPr>
                      <a:r>
                        <a:rPr lang="it-IT" sz="1800" b="0" strike="noStrike" spc="-1" dirty="0">
                          <a:latin typeface="Arial"/>
                        </a:rPr>
                        <a:t>AGRICOLTURA</a:t>
                      </a:r>
                    </a:p>
                  </a:txBody>
                  <a:tcPr marL="90000" marR="90000" anchor="ctr">
                    <a:lnL w="720">
                      <a:solidFill>
                        <a:srgbClr val="BF0041"/>
                      </a:solidFill>
                    </a:lnL>
                    <a:lnR w="720">
                      <a:solidFill>
                        <a:srgbClr val="BF0041"/>
                      </a:solidFill>
                    </a:lnR>
                    <a:lnT w="720" cap="flat" cmpd="sng" algn="ctr">
                      <a:solidFill>
                        <a:srgbClr val="BF0041"/>
                      </a:solidFill>
                      <a:prstDash val="solid"/>
                      <a:round/>
                      <a:headEnd type="none" w="med" len="med"/>
                      <a:tailEnd type="none" w="med" len="med"/>
                    </a:lnT>
                    <a:lnB w="720">
                      <a:solidFill>
                        <a:srgbClr val="BF0041"/>
                      </a:solidFill>
                    </a:lnB>
                    <a:solidFill>
                      <a:srgbClr val="B3CAC7"/>
                    </a:solidFill>
                  </a:tcPr>
                </a:tc>
                <a:tc>
                  <a:txBody>
                    <a:bodyPr/>
                    <a:lstStyle/>
                    <a:p>
                      <a:pPr marL="216000" indent="-212760" algn="just">
                        <a:lnSpc>
                          <a:spcPct val="100000"/>
                        </a:lnSpc>
                        <a:spcBef>
                          <a:spcPts val="283"/>
                        </a:spcBef>
                        <a:spcAft>
                          <a:spcPts val="283"/>
                        </a:spcAft>
                        <a:buClr>
                          <a:srgbClr val="000000"/>
                        </a:buClr>
                        <a:buSzPct val="75000"/>
                        <a:buFont typeface="Wingdings" charset="2"/>
                        <a:buChar char=""/>
                      </a:pPr>
                      <a:r>
                        <a:rPr lang="it-IT" sz="1400" b="0" strike="noStrike" spc="-1">
                          <a:solidFill>
                            <a:srgbClr val="3465A4"/>
                          </a:solidFill>
                          <a:latin typeface="Franklin Gothic Book"/>
                          <a:ea typeface="DejaVu Sans"/>
                        </a:rPr>
                        <a:t>calo di produttività</a:t>
                      </a:r>
                      <a:endParaRPr lang="it-IT" sz="1400" b="0" strike="noStrike" spc="-1">
                        <a:latin typeface="Arial"/>
                      </a:endParaRPr>
                    </a:p>
                    <a:p>
                      <a:pPr marL="216000" indent="-212760" algn="just">
                        <a:lnSpc>
                          <a:spcPct val="100000"/>
                        </a:lnSpc>
                        <a:spcBef>
                          <a:spcPts val="283"/>
                        </a:spcBef>
                        <a:spcAft>
                          <a:spcPts val="283"/>
                        </a:spcAft>
                        <a:buClr>
                          <a:srgbClr val="000000"/>
                        </a:buClr>
                        <a:buSzPct val="75000"/>
                        <a:buFont typeface="Wingdings" charset="2"/>
                        <a:buChar char=""/>
                      </a:pPr>
                      <a:r>
                        <a:rPr lang="it-IT" sz="1400" b="0" strike="noStrike" spc="-1">
                          <a:solidFill>
                            <a:srgbClr val="3465A4"/>
                          </a:solidFill>
                          <a:latin typeface="Franklin Gothic Book"/>
                          <a:ea typeface="DejaVu Sans"/>
                        </a:rPr>
                        <a:t>aumento dei costi</a:t>
                      </a:r>
                      <a:endParaRPr lang="it-IT" sz="1400" b="0" strike="noStrike" spc="-1">
                        <a:latin typeface="Arial"/>
                      </a:endParaRPr>
                    </a:p>
                    <a:p>
                      <a:pPr marL="216000" indent="-212760" algn="just">
                        <a:lnSpc>
                          <a:spcPct val="100000"/>
                        </a:lnSpc>
                        <a:spcBef>
                          <a:spcPts val="283"/>
                        </a:spcBef>
                        <a:spcAft>
                          <a:spcPts val="283"/>
                        </a:spcAft>
                        <a:buClr>
                          <a:srgbClr val="000000"/>
                        </a:buClr>
                        <a:buSzPct val="75000"/>
                        <a:buFont typeface="Wingdings" charset="2"/>
                        <a:buChar char=""/>
                      </a:pPr>
                      <a:r>
                        <a:rPr lang="it-IT" sz="1400" b="0" strike="noStrike" spc="-1">
                          <a:solidFill>
                            <a:srgbClr val="3465A4"/>
                          </a:solidFill>
                          <a:latin typeface="Franklin Gothic Book"/>
                          <a:ea typeface="DejaVu Sans"/>
                        </a:rPr>
                        <a:t>scarsa disponibilità di frutta e verdura e aumento dei prezzi</a:t>
                      </a:r>
                      <a:endParaRPr lang="it-IT" sz="1400" b="0" strike="noStrike" spc="-1">
                        <a:latin typeface="Arial"/>
                      </a:endParaRPr>
                    </a:p>
                  </a:txBody>
                  <a:tcPr marL="90000" marR="90000">
                    <a:lnL w="720">
                      <a:solidFill>
                        <a:srgbClr val="BF0041"/>
                      </a:solidFill>
                    </a:lnL>
                    <a:lnR w="720">
                      <a:solidFill>
                        <a:srgbClr val="BF0041"/>
                      </a:solidFill>
                    </a:lnR>
                    <a:lnB w="720">
                      <a:solidFill>
                        <a:srgbClr val="BF0041"/>
                      </a:solidFill>
                    </a:lnB>
                    <a:solidFill>
                      <a:srgbClr val="B3CAC7"/>
                    </a:solidFill>
                  </a:tcPr>
                </a:tc>
              </a:tr>
              <a:tr h="719640">
                <a:tc>
                  <a:txBody>
                    <a:bodyPr/>
                    <a:lstStyle/>
                    <a:p>
                      <a:pPr algn="ctr">
                        <a:lnSpc>
                          <a:spcPct val="100000"/>
                        </a:lnSpc>
                      </a:pPr>
                      <a:r>
                        <a:rPr lang="it-IT" sz="1800" b="0" strike="noStrike" spc="-1" dirty="0">
                          <a:latin typeface="Arial"/>
                        </a:rPr>
                        <a:t>INDUSTRIA</a:t>
                      </a:r>
                    </a:p>
                  </a:txBody>
                  <a:tcPr marL="90000" marR="90000" anchor="ctr">
                    <a:lnL w="720">
                      <a:solidFill>
                        <a:srgbClr val="BF0041"/>
                      </a:solidFill>
                    </a:lnL>
                    <a:lnR w="720">
                      <a:solidFill>
                        <a:srgbClr val="BF0041"/>
                      </a:solidFill>
                    </a:lnR>
                    <a:lnT w="720">
                      <a:solidFill>
                        <a:srgbClr val="BF0041"/>
                      </a:solidFill>
                    </a:lnT>
                    <a:lnB w="720">
                      <a:solidFill>
                        <a:srgbClr val="BF0041"/>
                      </a:solidFill>
                    </a:lnB>
                    <a:solidFill>
                      <a:srgbClr val="B3CAC7"/>
                    </a:solidFill>
                  </a:tcPr>
                </a:tc>
                <a:tc>
                  <a:txBody>
                    <a:bodyPr/>
                    <a:lstStyle/>
                    <a:p>
                      <a:pPr marL="216000" indent="-212760" algn="just">
                        <a:lnSpc>
                          <a:spcPct val="100000"/>
                        </a:lnSpc>
                        <a:spcBef>
                          <a:spcPts val="283"/>
                        </a:spcBef>
                        <a:spcAft>
                          <a:spcPts val="283"/>
                        </a:spcAft>
                        <a:buClr>
                          <a:srgbClr val="000000"/>
                        </a:buClr>
                        <a:buSzPct val="75000"/>
                        <a:buFont typeface="Wingdings" charset="2"/>
                        <a:buChar char=""/>
                      </a:pPr>
                      <a:r>
                        <a:rPr lang="it-IT" sz="1400" b="0" strike="noStrike" spc="-1">
                          <a:solidFill>
                            <a:srgbClr val="000000"/>
                          </a:solidFill>
                          <a:latin typeface="Franklin Gothic Book"/>
                          <a:ea typeface="DejaVu Sans"/>
                        </a:rPr>
                        <a:t>gli impianti produttivi che necessitano di grandi quantità di acqua potrebbero avere difficoltà</a:t>
                      </a:r>
                      <a:endParaRPr lang="it-IT" sz="1400" b="0" strike="noStrike" spc="-1">
                        <a:latin typeface="Arial"/>
                      </a:endParaRPr>
                    </a:p>
                  </a:txBody>
                  <a:tcPr marL="90000" marR="90000">
                    <a:lnL w="720">
                      <a:solidFill>
                        <a:srgbClr val="BF0041"/>
                      </a:solidFill>
                    </a:lnL>
                    <a:lnR w="720">
                      <a:solidFill>
                        <a:srgbClr val="BF0041"/>
                      </a:solidFill>
                    </a:lnR>
                    <a:lnT w="720">
                      <a:solidFill>
                        <a:srgbClr val="BF0041"/>
                      </a:solidFill>
                    </a:lnT>
                    <a:lnB w="720">
                      <a:solidFill>
                        <a:srgbClr val="BF0041"/>
                      </a:solidFill>
                    </a:lnB>
                    <a:solidFill>
                      <a:srgbClr val="B3CAC7"/>
                    </a:solidFill>
                  </a:tcPr>
                </a:tc>
              </a:tr>
              <a:tr h="719640">
                <a:tc>
                  <a:txBody>
                    <a:bodyPr/>
                    <a:lstStyle/>
                    <a:p>
                      <a:pPr algn="ctr">
                        <a:lnSpc>
                          <a:spcPct val="100000"/>
                        </a:lnSpc>
                      </a:pPr>
                      <a:r>
                        <a:rPr lang="it-IT" sz="1800" b="0" strike="noStrike" spc="-1" dirty="0">
                          <a:latin typeface="Arial"/>
                        </a:rPr>
                        <a:t>PRODUZIONE </a:t>
                      </a:r>
                      <a:r>
                        <a:rPr lang="it-IT" sz="1800" b="0" strike="noStrike" spc="-1" dirty="0" err="1">
                          <a:latin typeface="Arial"/>
                        </a:rPr>
                        <a:t>DI</a:t>
                      </a:r>
                      <a:r>
                        <a:rPr lang="it-IT" sz="1800" b="0" strike="noStrike" spc="-1" dirty="0">
                          <a:latin typeface="Arial"/>
                        </a:rPr>
                        <a:t> ENERGIA</a:t>
                      </a:r>
                    </a:p>
                  </a:txBody>
                  <a:tcPr marL="90000" marR="90000" anchor="ctr">
                    <a:lnL w="720">
                      <a:solidFill>
                        <a:srgbClr val="BF0041"/>
                      </a:solidFill>
                    </a:lnL>
                    <a:lnR w="720">
                      <a:solidFill>
                        <a:srgbClr val="BF0041"/>
                      </a:solidFill>
                    </a:lnR>
                    <a:lnT w="720">
                      <a:solidFill>
                        <a:srgbClr val="BF0041"/>
                      </a:solidFill>
                    </a:lnT>
                    <a:lnB w="720">
                      <a:solidFill>
                        <a:srgbClr val="BF0041"/>
                      </a:solidFill>
                    </a:lnB>
                    <a:solidFill>
                      <a:srgbClr val="B3CAC7"/>
                    </a:solidFill>
                  </a:tcPr>
                </a:tc>
                <a:tc>
                  <a:txBody>
                    <a:bodyPr/>
                    <a:lstStyle/>
                    <a:p>
                      <a:pPr marL="216000" indent="-212760" algn="just">
                        <a:lnSpc>
                          <a:spcPct val="100000"/>
                        </a:lnSpc>
                        <a:spcBef>
                          <a:spcPts val="283"/>
                        </a:spcBef>
                        <a:spcAft>
                          <a:spcPts val="283"/>
                        </a:spcAft>
                        <a:buClr>
                          <a:srgbClr val="000000"/>
                        </a:buClr>
                        <a:buSzPct val="75000"/>
                        <a:buFont typeface="Wingdings" charset="2"/>
                        <a:buChar char=""/>
                      </a:pPr>
                      <a:r>
                        <a:rPr lang="it-IT" sz="1400" b="0" strike="noStrike" spc="-1">
                          <a:solidFill>
                            <a:srgbClr val="3465A4"/>
                          </a:solidFill>
                          <a:latin typeface="Franklin Gothic Book"/>
                          <a:ea typeface="DejaVu Sans"/>
                        </a:rPr>
                        <a:t>aumento dei costi</a:t>
                      </a:r>
                      <a:endParaRPr lang="it-IT" sz="1400" b="0" strike="noStrike" spc="-1">
                        <a:latin typeface="Arial"/>
                      </a:endParaRPr>
                    </a:p>
                  </a:txBody>
                  <a:tcPr marL="90000" marR="90000">
                    <a:lnL w="720">
                      <a:solidFill>
                        <a:srgbClr val="BF0041"/>
                      </a:solidFill>
                    </a:lnL>
                    <a:lnR w="720">
                      <a:solidFill>
                        <a:srgbClr val="BF0041"/>
                      </a:solidFill>
                    </a:lnR>
                    <a:lnT w="720">
                      <a:solidFill>
                        <a:srgbClr val="BF0041"/>
                      </a:solidFill>
                    </a:lnT>
                    <a:lnB w="720">
                      <a:solidFill>
                        <a:srgbClr val="BF0041"/>
                      </a:solidFill>
                    </a:lnB>
                    <a:solidFill>
                      <a:srgbClr val="B3CAC7"/>
                    </a:solidFill>
                  </a:tcPr>
                </a:tc>
              </a:tr>
              <a:tr h="719640">
                <a:tc>
                  <a:txBody>
                    <a:bodyPr/>
                    <a:lstStyle/>
                    <a:p>
                      <a:pPr algn="ctr">
                        <a:lnSpc>
                          <a:spcPct val="100000"/>
                        </a:lnSpc>
                      </a:pPr>
                      <a:r>
                        <a:rPr lang="it-IT" sz="1800" b="0" strike="noStrike" spc="-1" dirty="0">
                          <a:latin typeface="Arial"/>
                        </a:rPr>
                        <a:t>CITTADINI</a:t>
                      </a:r>
                    </a:p>
                  </a:txBody>
                  <a:tcPr marL="90000" marR="90000" anchor="ctr">
                    <a:lnL w="720">
                      <a:solidFill>
                        <a:srgbClr val="BF0041"/>
                      </a:solidFill>
                    </a:lnL>
                    <a:lnR w="720">
                      <a:solidFill>
                        <a:srgbClr val="BF0041"/>
                      </a:solidFill>
                    </a:lnR>
                    <a:lnT w="720">
                      <a:solidFill>
                        <a:srgbClr val="BF0041"/>
                      </a:solidFill>
                    </a:lnT>
                    <a:lnB w="720">
                      <a:solidFill>
                        <a:srgbClr val="BF0041"/>
                      </a:solidFill>
                    </a:lnB>
                    <a:solidFill>
                      <a:srgbClr val="B3CAC7"/>
                    </a:solidFill>
                  </a:tcPr>
                </a:tc>
                <a:tc>
                  <a:txBody>
                    <a:bodyPr/>
                    <a:lstStyle/>
                    <a:p>
                      <a:pPr marL="216000" indent="-212760" algn="just">
                        <a:lnSpc>
                          <a:spcPct val="100000"/>
                        </a:lnSpc>
                        <a:spcBef>
                          <a:spcPts val="283"/>
                        </a:spcBef>
                        <a:spcAft>
                          <a:spcPts val="283"/>
                        </a:spcAft>
                        <a:buClr>
                          <a:srgbClr val="000000"/>
                        </a:buClr>
                        <a:buSzPct val="75000"/>
                        <a:buFont typeface="Wingdings" charset="2"/>
                        <a:buChar char=""/>
                      </a:pPr>
                      <a:r>
                        <a:rPr lang="it-IT" sz="1400" b="0" strike="noStrike" spc="-1">
                          <a:solidFill>
                            <a:srgbClr val="000000"/>
                          </a:solidFill>
                          <a:latin typeface="Franklin Gothic Book"/>
                          <a:ea typeface="DejaVu Sans"/>
                        </a:rPr>
                        <a:t>nuovi inviti a risparmiare più acqua possibile</a:t>
                      </a:r>
                      <a:endParaRPr lang="it-IT" sz="1400" b="0" strike="noStrike" spc="-1">
                        <a:latin typeface="Arial"/>
                      </a:endParaRPr>
                    </a:p>
                    <a:p>
                      <a:pPr marL="216000" indent="-212760" algn="just">
                        <a:lnSpc>
                          <a:spcPct val="100000"/>
                        </a:lnSpc>
                        <a:spcBef>
                          <a:spcPts val="283"/>
                        </a:spcBef>
                        <a:spcAft>
                          <a:spcPts val="283"/>
                        </a:spcAft>
                        <a:buClr>
                          <a:srgbClr val="000000"/>
                        </a:buClr>
                        <a:buSzPct val="75000"/>
                        <a:buFont typeface="Wingdings" charset="2"/>
                        <a:buChar char=""/>
                      </a:pPr>
                      <a:r>
                        <a:rPr lang="it-IT" sz="1400" b="0" strike="noStrike" spc="-1">
                          <a:solidFill>
                            <a:srgbClr val="3465A4"/>
                          </a:solidFill>
                          <a:latin typeface="Franklin Gothic Book"/>
                          <a:ea typeface="DejaVu Sans"/>
                        </a:rPr>
                        <a:t>rischio di razionamento dell’acqua nelle aree più affollate e idrovore</a:t>
                      </a:r>
                      <a:endParaRPr lang="it-IT" sz="1400" b="0" strike="noStrike" spc="-1">
                        <a:latin typeface="Arial"/>
                      </a:endParaRPr>
                    </a:p>
                    <a:p>
                      <a:pPr marL="216000" indent="-212760" algn="just">
                        <a:lnSpc>
                          <a:spcPct val="100000"/>
                        </a:lnSpc>
                        <a:spcBef>
                          <a:spcPts val="283"/>
                        </a:spcBef>
                        <a:spcAft>
                          <a:spcPts val="283"/>
                        </a:spcAft>
                        <a:buClr>
                          <a:srgbClr val="000000"/>
                        </a:buClr>
                        <a:buSzPct val="75000"/>
                        <a:buFont typeface="Wingdings" charset="2"/>
                        <a:buChar char=""/>
                      </a:pPr>
                      <a:r>
                        <a:rPr lang="it-IT" sz="1400" b="0" strike="noStrike" spc="-1">
                          <a:solidFill>
                            <a:srgbClr val="3465A4"/>
                          </a:solidFill>
                          <a:latin typeface="Franklin Gothic Book"/>
                          <a:ea typeface="DejaVu Sans"/>
                        </a:rPr>
                        <a:t>necessità di riorganizzare i propri consumi nel corso della giornata</a:t>
                      </a:r>
                      <a:endParaRPr lang="it-IT" sz="1400" b="0" strike="noStrike" spc="-1">
                        <a:latin typeface="Arial"/>
                      </a:endParaRPr>
                    </a:p>
                    <a:p>
                      <a:pPr marL="216000" indent="-212760" algn="just">
                        <a:lnSpc>
                          <a:spcPct val="100000"/>
                        </a:lnSpc>
                        <a:spcBef>
                          <a:spcPts val="283"/>
                        </a:spcBef>
                        <a:spcAft>
                          <a:spcPts val="283"/>
                        </a:spcAft>
                        <a:buClr>
                          <a:srgbClr val="000000"/>
                        </a:buClr>
                        <a:buSzPct val="75000"/>
                        <a:buFont typeface="Wingdings" charset="2"/>
                        <a:buChar char=""/>
                      </a:pPr>
                      <a:r>
                        <a:rPr lang="it-IT" sz="1400" b="0" strike="noStrike" spc="-1">
                          <a:solidFill>
                            <a:srgbClr val="3465A4"/>
                          </a:solidFill>
                          <a:latin typeface="Franklin Gothic Book"/>
                          <a:ea typeface="DejaVu Sans"/>
                        </a:rPr>
                        <a:t>necessità di dotarsi della riserva necessaria per quando l'acqua corrente è sospesa</a:t>
                      </a:r>
                      <a:endParaRPr lang="it-IT" sz="1400" b="0" strike="noStrike" spc="-1">
                        <a:latin typeface="Arial"/>
                      </a:endParaRPr>
                    </a:p>
                  </a:txBody>
                  <a:tcPr marL="90000" marR="90000">
                    <a:lnL w="720">
                      <a:solidFill>
                        <a:srgbClr val="BF0041"/>
                      </a:solidFill>
                    </a:lnL>
                    <a:lnR w="720">
                      <a:solidFill>
                        <a:srgbClr val="BF0041"/>
                      </a:solidFill>
                    </a:lnR>
                    <a:lnT w="720">
                      <a:solidFill>
                        <a:srgbClr val="BF0041"/>
                      </a:solidFill>
                    </a:lnT>
                    <a:lnB w="720">
                      <a:solidFill>
                        <a:srgbClr val="BF0041"/>
                      </a:solidFill>
                    </a:lnB>
                    <a:solidFill>
                      <a:srgbClr val="B3CAC7"/>
                    </a:solidFill>
                  </a:tcPr>
                </a:tc>
              </a:tr>
            </a:tbl>
          </a:graphicData>
        </a:graphic>
      </p:graphicFrame>
      <p:sp>
        <p:nvSpPr>
          <p:cNvPr id="499" name="CustomShape 2"/>
          <p:cNvSpPr/>
          <p:nvPr/>
        </p:nvSpPr>
        <p:spPr>
          <a:xfrm>
            <a:off x="360000" y="183600"/>
            <a:ext cx="8454240" cy="713160"/>
          </a:xfrm>
          <a:prstGeom prst="roundRect">
            <a:avLst>
              <a:gd name="adj" fmla="val 16667"/>
            </a:avLst>
          </a:prstGeom>
          <a:solidFill>
            <a:srgbClr val="FFE994"/>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r>
              <a:rPr lang="it-IT" sz="1500" b="0" strike="noStrike" spc="-1">
                <a:solidFill>
                  <a:srgbClr val="000000"/>
                </a:solidFill>
                <a:latin typeface="Times New Roman"/>
                <a:ea typeface="DejaVu Sans"/>
              </a:rPr>
              <a:t>Dopo aver evidenziato nell’articolo le informazioni principali, completa la tabella con le informazioni relative alle possibili conseguenze  della siccità in Italia. </a:t>
            </a:r>
            <a:endParaRPr lang="it-IT" sz="15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CustomShape 1"/>
          <p:cNvSpPr/>
          <p:nvPr/>
        </p:nvSpPr>
        <p:spPr>
          <a:xfrm>
            <a:off x="214200" y="2143080"/>
            <a:ext cx="8445240" cy="1209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pPr>
            <a:r>
              <a:rPr lang="it-IT" sz="3200" b="1" strike="noStrike" cap="all" spc="-1">
                <a:solidFill>
                  <a:srgbClr val="4E3B30"/>
                </a:solidFill>
                <a:latin typeface="Times New Roman"/>
                <a:ea typeface="DejaVu Sans"/>
              </a:rPr>
              <a:t>     </a:t>
            </a:r>
            <a:endParaRPr lang="it-IT" sz="3200" b="0" strike="noStrike" spc="-1">
              <a:latin typeface="Arial"/>
            </a:endParaRPr>
          </a:p>
        </p:txBody>
      </p:sp>
      <p:sp>
        <p:nvSpPr>
          <p:cNvPr id="501" name="CustomShape 2"/>
          <p:cNvSpPr/>
          <p:nvPr/>
        </p:nvSpPr>
        <p:spPr>
          <a:xfrm>
            <a:off x="357120" y="2857320"/>
            <a:ext cx="8445240" cy="772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rmAutofit fontScale="83500" lnSpcReduction="10000"/>
          </a:bodyPr>
          <a:lstStyle/>
          <a:p>
            <a:pPr algn="ctr">
              <a:lnSpc>
                <a:spcPct val="100000"/>
              </a:lnSpc>
              <a:spcBef>
                <a:spcPts val="1020"/>
              </a:spcBef>
              <a:tabLst>
                <a:tab pos="0" algn="l"/>
              </a:tabLst>
            </a:pPr>
            <a:r>
              <a:rPr lang="it-IT" sz="5100" b="1" strike="noStrike" spc="-1">
                <a:solidFill>
                  <a:srgbClr val="44342A"/>
                </a:solidFill>
                <a:latin typeface="Times New Roman"/>
                <a:ea typeface="DejaVu Sans"/>
              </a:rPr>
              <a:t>   </a:t>
            </a:r>
            <a:r>
              <a:rPr lang="it-IT" sz="5100" b="1" strike="noStrike" spc="-1">
                <a:solidFill>
                  <a:srgbClr val="7C4B3A"/>
                </a:solidFill>
                <a:latin typeface="Times New Roman"/>
                <a:ea typeface="DejaVu Sans"/>
              </a:rPr>
              <a:t>COME RIDURRE I CONSUMI</a:t>
            </a:r>
            <a:endParaRPr lang="it-IT" sz="51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CustomShape 1"/>
          <p:cNvSpPr/>
          <p:nvPr/>
        </p:nvSpPr>
        <p:spPr>
          <a:xfrm>
            <a:off x="214200" y="2143080"/>
            <a:ext cx="8445240" cy="1209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pPr>
            <a:r>
              <a:rPr lang="it-IT" sz="3200" b="1" strike="noStrike" cap="all" spc="-1">
                <a:solidFill>
                  <a:srgbClr val="4E3B30"/>
                </a:solidFill>
                <a:latin typeface="Times New Roman"/>
                <a:ea typeface="DejaVu Sans"/>
              </a:rPr>
              <a:t>     </a:t>
            </a:r>
            <a:endParaRPr lang="it-IT" sz="3200" b="0" strike="noStrike" spc="-1">
              <a:latin typeface="Arial"/>
            </a:endParaRPr>
          </a:p>
        </p:txBody>
      </p:sp>
      <p:sp>
        <p:nvSpPr>
          <p:cNvPr id="503" name="CustomShape 2"/>
          <p:cNvSpPr/>
          <p:nvPr/>
        </p:nvSpPr>
        <p:spPr>
          <a:xfrm>
            <a:off x="357120" y="2857320"/>
            <a:ext cx="8445240" cy="772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ctr">
              <a:lnSpc>
                <a:spcPct val="100000"/>
              </a:lnSpc>
              <a:spcBef>
                <a:spcPts val="799"/>
              </a:spcBef>
              <a:tabLst>
                <a:tab pos="0" algn="l"/>
              </a:tabLst>
            </a:pPr>
            <a:r>
              <a:rPr lang="it-IT" sz="4000" b="1" strike="noStrike" spc="-1">
                <a:solidFill>
                  <a:srgbClr val="FF0000"/>
                </a:solidFill>
                <a:latin typeface="Times New Roman"/>
                <a:ea typeface="DejaVu Sans"/>
              </a:rPr>
              <a:t>In casa</a:t>
            </a:r>
            <a:endParaRPr lang="it-IT" sz="40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 name="CustomShape 1"/>
          <p:cNvSpPr/>
          <p:nvPr/>
        </p:nvSpPr>
        <p:spPr>
          <a:xfrm>
            <a:off x="182520" y="2703600"/>
            <a:ext cx="8634240" cy="713160"/>
          </a:xfrm>
          <a:prstGeom prst="roundRect">
            <a:avLst>
              <a:gd name="adj" fmla="val 16667"/>
            </a:avLst>
          </a:prstGeom>
          <a:solidFill>
            <a:srgbClr val="FFE994"/>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a:latin typeface="Arial"/>
            </a:endParaRPr>
          </a:p>
          <a:p>
            <a:pPr algn="just">
              <a:lnSpc>
                <a:spcPct val="100000"/>
              </a:lnSpc>
            </a:pPr>
            <a:r>
              <a:rPr lang="it-IT" sz="1500" b="0" strike="noStrike" spc="-1">
                <a:solidFill>
                  <a:srgbClr val="000000"/>
                </a:solidFill>
                <a:latin typeface="Times New Roman"/>
                <a:ea typeface="DejaVu Sans"/>
              </a:rPr>
              <a:t>Cerca nell’archivio le slide con i grafici o le immagini che si possono collegare ai tre testi che seguono e inseriscile dopo ciascun testo.</a:t>
            </a:r>
            <a:endParaRPr lang="it-IT" sz="1500" b="0" strike="noStrike" spc="-1">
              <a:latin typeface="Arial"/>
            </a:endParaRPr>
          </a:p>
          <a:p>
            <a:pPr algn="just">
              <a:lnSpc>
                <a:spcPct val="100000"/>
              </a:lnSpc>
              <a:tabLst>
                <a:tab pos="0" algn="l"/>
              </a:tabLst>
            </a:pPr>
            <a:endParaRPr lang="it-IT" sz="1500" b="0" strike="noStrike" spc="-1">
              <a:latin typeface="Arial"/>
            </a:endParaRPr>
          </a:p>
          <a:p>
            <a:pPr algn="just">
              <a:lnSpc>
                <a:spcPct val="100000"/>
              </a:lnSpc>
              <a:tabLst>
                <a:tab pos="0" algn="l"/>
              </a:tabLst>
            </a:pPr>
            <a:endParaRPr lang="it-IT" sz="15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CustomShape 1"/>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sp>
        <p:nvSpPr>
          <p:cNvPr id="506" name="CustomShape 2"/>
          <p:cNvSpPr/>
          <p:nvPr/>
        </p:nvSpPr>
        <p:spPr>
          <a:xfrm>
            <a:off x="180000" y="1657800"/>
            <a:ext cx="8637480" cy="1581480"/>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0" strike="noStrike" spc="-1">
                <a:solidFill>
                  <a:srgbClr val="000000"/>
                </a:solidFill>
                <a:latin typeface="Franklin Gothic Book"/>
                <a:ea typeface="DejaVu Sans"/>
              </a:rPr>
              <a:t>Anche se il settore civile è quello con la minore richiesta idrica rispetto all’agricoltura e all’industria (circa il 10% dei consumi di acqua), utilizza l’acqua più preziosa, quella potabile. </a:t>
            </a:r>
            <a:r>
              <a:rPr lang="it-IT" sz="1400" b="1" strike="noStrike" spc="-1">
                <a:solidFill>
                  <a:srgbClr val="000000"/>
                </a:solidFill>
                <a:latin typeface="Franklin Gothic Book"/>
                <a:ea typeface="DejaVu Sans"/>
              </a:rPr>
              <a:t>Non per tutti gli usi domestici</a:t>
            </a:r>
            <a:r>
              <a:rPr lang="it-IT" sz="1400" b="0" strike="noStrike" spc="-1">
                <a:solidFill>
                  <a:srgbClr val="000000"/>
                </a:solidFill>
                <a:latin typeface="Franklin Gothic Book"/>
                <a:ea typeface="DejaVu Sans"/>
              </a:rPr>
              <a:t>, però, </a:t>
            </a:r>
            <a:r>
              <a:rPr lang="it-IT" sz="1400" b="1" strike="noStrike" spc="-1">
                <a:solidFill>
                  <a:srgbClr val="000000"/>
                </a:solidFill>
                <a:latin typeface="Franklin Gothic Book"/>
                <a:ea typeface="DejaVu Sans"/>
              </a:rPr>
              <a:t>è necessaria un’acqua di qualità</a:t>
            </a:r>
            <a:r>
              <a:rPr lang="it-IT" sz="1400" b="0" strike="noStrike" spc="-1">
                <a:solidFill>
                  <a:srgbClr val="000000"/>
                </a:solidFill>
                <a:latin typeface="Franklin Gothic Book"/>
                <a:ea typeface="DejaVu Sans"/>
              </a:rPr>
              <a:t> così </a:t>
            </a:r>
            <a:r>
              <a:rPr lang="it-IT" sz="1400" b="1" strike="noStrike" spc="-1">
                <a:solidFill>
                  <a:srgbClr val="000000"/>
                </a:solidFill>
                <a:latin typeface="Franklin Gothic Book"/>
                <a:ea typeface="DejaVu Sans"/>
              </a:rPr>
              <a:t>elevata</a:t>
            </a:r>
            <a:r>
              <a:rPr lang="it-IT" sz="1400" b="0" strike="noStrike" spc="-1">
                <a:solidFill>
                  <a:srgbClr val="000000"/>
                </a:solidFill>
                <a:latin typeface="Franklin Gothic Book"/>
                <a:ea typeface="DejaVu Sans"/>
              </a:rPr>
              <a:t>: infatti escludendo gli usi di cucina e per l’igiene del corpo, per cui si possono utilizzare soluzioni per il risparmio idrico, per tutti gli altri usi si può attingere ad acque di qualità inferiore.</a:t>
            </a:r>
            <a:endParaRPr lang="it-IT" sz="1400" b="0" strike="noStrike" spc="-1">
              <a:latin typeface="Arial"/>
            </a:endParaRPr>
          </a:p>
          <a:p>
            <a:pPr algn="just">
              <a:lnSpc>
                <a:spcPct val="100000"/>
              </a:lnSpc>
            </a:pPr>
            <a:r>
              <a:rPr lang="it-IT" sz="1400" b="0" strike="noStrike" spc="-1">
                <a:solidFill>
                  <a:srgbClr val="000000"/>
                </a:solidFill>
                <a:latin typeface="Franklin Gothic Book"/>
                <a:ea typeface="DejaVu Sans"/>
              </a:rPr>
              <a:t>Per </a:t>
            </a:r>
            <a:r>
              <a:rPr lang="it-IT" sz="1400" b="1" strike="noStrike" spc="-1">
                <a:solidFill>
                  <a:srgbClr val="000000"/>
                </a:solidFill>
                <a:latin typeface="Franklin Gothic Book"/>
                <a:ea typeface="DejaVu Sans"/>
              </a:rPr>
              <a:t>ridurre i consumi di acqua potabile</a:t>
            </a:r>
            <a:r>
              <a:rPr lang="it-IT" sz="1400" b="0" strike="noStrike" spc="-1">
                <a:solidFill>
                  <a:srgbClr val="000000"/>
                </a:solidFill>
                <a:latin typeface="Franklin Gothic Book"/>
                <a:ea typeface="DejaVu Sans"/>
              </a:rPr>
              <a:t>, “riciclando” acqua altrimenti inutilizzabile, è possibile ricorrere a </a:t>
            </a:r>
            <a:r>
              <a:rPr lang="it-IT" sz="1400" b="1" strike="noStrike" spc="-1">
                <a:solidFill>
                  <a:srgbClr val="000000"/>
                </a:solidFill>
                <a:latin typeface="Franklin Gothic Book"/>
                <a:ea typeface="DejaVu Sans"/>
              </a:rPr>
              <a:t>sistemi di raccolta delle acque piovane</a:t>
            </a:r>
            <a:r>
              <a:rPr lang="it-IT" sz="1400" b="0" strike="noStrike" spc="-1">
                <a:solidFill>
                  <a:srgbClr val="000000"/>
                </a:solidFill>
                <a:latin typeface="Franklin Gothic Book"/>
                <a:ea typeface="DejaVu Sans"/>
              </a:rPr>
              <a:t> oppure di </a:t>
            </a:r>
            <a:r>
              <a:rPr lang="it-IT" sz="1400" b="1" strike="noStrike" spc="-1">
                <a:solidFill>
                  <a:srgbClr val="000000"/>
                </a:solidFill>
                <a:latin typeface="Franklin Gothic Book"/>
                <a:ea typeface="DejaVu Sans"/>
              </a:rPr>
              <a:t>recupero delle acque grigie.</a:t>
            </a:r>
            <a:endParaRPr lang="it-IT" sz="1400" b="0" strike="noStrike" spc="-1">
              <a:latin typeface="Arial"/>
            </a:endParaRPr>
          </a:p>
        </p:txBody>
      </p:sp>
      <p:sp>
        <p:nvSpPr>
          <p:cNvPr id="507" name="CustomShape 3"/>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 name="CustomShape 1"/>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sp>
        <p:nvSpPr>
          <p:cNvPr id="509" name="CustomShape 2"/>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pic>
        <p:nvPicPr>
          <p:cNvPr id="510" name="Picture 4_1" descr="https://marcigaglia.it/wp-content/uploads/2021/11/Figura-24-Ripartizione-dei-consumi-idrici-per-usi-domestici.png"/>
          <p:cNvPicPr/>
          <p:nvPr/>
        </p:nvPicPr>
        <p:blipFill>
          <a:blip r:embed="rId2"/>
          <a:stretch/>
        </p:blipFill>
        <p:spPr>
          <a:xfrm>
            <a:off x="1643042" y="1571612"/>
            <a:ext cx="5776874" cy="3958102"/>
          </a:xfrm>
          <a:prstGeom prst="rect">
            <a:avLst/>
          </a:prstGeom>
          <a:ln w="0">
            <a:solidFill>
              <a:srgbClr val="C00000"/>
            </a:solidFill>
          </a:ln>
        </p:spPr>
      </p:pic>
      <p:sp>
        <p:nvSpPr>
          <p:cNvPr id="511" name="CustomShape 3"/>
          <p:cNvSpPr/>
          <p:nvPr/>
        </p:nvSpPr>
        <p:spPr>
          <a:xfrm>
            <a:off x="1800000" y="927000"/>
            <a:ext cx="5344920" cy="333000"/>
          </a:xfrm>
          <a:prstGeom prst="rect">
            <a:avLst/>
          </a:prstGeom>
          <a:solidFill>
            <a:schemeClr val="bg1"/>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600" b="1" strike="noStrike" spc="-1">
                <a:solidFill>
                  <a:srgbClr val="000000"/>
                </a:solidFill>
                <a:latin typeface="Franklin Gothic Book"/>
                <a:ea typeface="DejaVu Sans"/>
              </a:rPr>
              <a:t>Ripartizione dei Consumi idrici domestici</a:t>
            </a:r>
            <a:endParaRPr lang="it-IT" sz="16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 name="Picture 2" descr="Interconnessione nel contesto delle mutate condizioni degli habitat"/>
          <p:cNvPicPr/>
          <p:nvPr/>
        </p:nvPicPr>
        <p:blipFill>
          <a:blip r:embed="rId2"/>
          <a:srcRect r="51925"/>
          <a:stretch/>
        </p:blipFill>
        <p:spPr>
          <a:xfrm>
            <a:off x="285840" y="142920"/>
            <a:ext cx="3994560" cy="4010760"/>
          </a:xfrm>
          <a:prstGeom prst="rect">
            <a:avLst/>
          </a:prstGeom>
          <a:ln w="0">
            <a:solidFill>
              <a:srgbClr val="C00000"/>
            </a:solidFill>
          </a:ln>
        </p:spPr>
      </p:pic>
      <p:sp>
        <p:nvSpPr>
          <p:cNvPr id="264" name="CustomShape 1"/>
          <p:cNvSpPr/>
          <p:nvPr/>
        </p:nvSpPr>
        <p:spPr>
          <a:xfrm>
            <a:off x="357120" y="4357800"/>
            <a:ext cx="3916080" cy="1794600"/>
          </a:xfrm>
          <a:prstGeom prst="rect">
            <a:avLst/>
          </a:prstGeom>
          <a:gradFill rotWithShape="0">
            <a:gsLst>
              <a:gs pos="0">
                <a:srgbClr val="BDF297"/>
              </a:gs>
              <a:gs pos="100000">
                <a:srgbClr val="D5F5C0"/>
              </a:gs>
            </a:gsLst>
            <a:lin ang="2700000"/>
          </a:gra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0" i="1" strike="noStrike" spc="-1">
                <a:solidFill>
                  <a:srgbClr val="000000"/>
                </a:solidFill>
                <a:latin typeface="Franklin Gothic Book"/>
                <a:ea typeface="DejaVu Sans"/>
              </a:rPr>
              <a:t>Per lo spostamento di specie e habitat è necessario che siano in grado di affrontare il tragitto (1) verso l’habitat a quote più elevate (2) e che questo sia privo di ostacoli alla migrazione (3). Lo spostamento è limitato in quanto man mano che si sale di quota le condizioni degli habitat cambiano notevolmente (4 )</a:t>
            </a:r>
            <a:endParaRPr lang="it-IT" sz="1400" b="0" strike="noStrike" spc="-1">
              <a:latin typeface="Arial"/>
            </a:endParaRPr>
          </a:p>
        </p:txBody>
      </p:sp>
      <p:sp>
        <p:nvSpPr>
          <p:cNvPr id="265" name="CustomShape 2"/>
          <p:cNvSpPr/>
          <p:nvPr/>
        </p:nvSpPr>
        <p:spPr>
          <a:xfrm>
            <a:off x="4643280" y="357120"/>
            <a:ext cx="4344840" cy="4352040"/>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0" strike="noStrike" spc="-1">
                <a:solidFill>
                  <a:srgbClr val="000000"/>
                </a:solidFill>
                <a:latin typeface="Franklin Gothic Book"/>
                <a:ea typeface="DejaVu Sans"/>
              </a:rPr>
              <a:t>In Italia sono presenti 48 specie di pesci d’acqua dolce, sette dei quali compiono delle vere e proprie migrazioni fra il mare e le acque interne per motivi riproduttivi. Questi organismi effettuano la migrazione in un solo senso, ossia che una volta compiuta la funzione riproduttiva muoiono senza più far ritorno all’ambiente di provenienza. </a:t>
            </a:r>
            <a:endParaRPr lang="it-IT" sz="1400" b="0" strike="noStrike" spc="-1">
              <a:latin typeface="Arial"/>
            </a:endParaRPr>
          </a:p>
          <a:p>
            <a:pPr algn="just">
              <a:lnSpc>
                <a:spcPct val="100000"/>
              </a:lnSpc>
            </a:pPr>
            <a:r>
              <a:rPr lang="it-IT" sz="1400" b="1" strike="noStrike" spc="-1">
                <a:solidFill>
                  <a:srgbClr val="000000"/>
                </a:solidFill>
                <a:latin typeface="Franklin Gothic Book"/>
                <a:ea typeface="DejaVu Sans"/>
              </a:rPr>
              <a:t>La costruzione di dighe e altri tipi di sbarramenti trasversali </a:t>
            </a:r>
            <a:r>
              <a:rPr lang="it-IT" sz="1400" b="0" strike="noStrike" spc="-1">
                <a:solidFill>
                  <a:srgbClr val="000000"/>
                </a:solidFill>
                <a:latin typeface="Franklin Gothic Book"/>
                <a:ea typeface="DejaVu Sans"/>
              </a:rPr>
              <a:t>spezzano la continuità ecologico-funzionale dei fiumi e dei corsi d’acqua minori, spesso privi di qualsiasi tipo di “passaggi per pesci”, che </a:t>
            </a:r>
            <a:r>
              <a:rPr lang="it-IT" sz="1400" b="1" strike="noStrike" spc="-1">
                <a:solidFill>
                  <a:srgbClr val="000000"/>
                </a:solidFill>
                <a:latin typeface="Franklin Gothic Book"/>
                <a:ea typeface="DejaVu Sans"/>
              </a:rPr>
              <a:t>impediscono ai pesci migratori di raggiungere le aree di frega</a:t>
            </a:r>
            <a:r>
              <a:rPr lang="it-IT" sz="1400" b="0" strike="noStrike" spc="-1">
                <a:solidFill>
                  <a:srgbClr val="000000"/>
                </a:solidFill>
                <a:latin typeface="Franklin Gothic Book"/>
                <a:ea typeface="DejaVu Sans"/>
              </a:rPr>
              <a:t>, generalmente poste nei tratti medio-alti dei corsi d’acqua dove la velocità della corrente, il tipo di substrato e altre caratteristiche ambientali risultano idonee alla riproduzione; molti degli individui in fase riproduttiva non raggiungono le aree di frega e, concentrandosi subito a valle degli sbarramenti, vengono pescati in gran numero con un ulteriore danno biologico.</a:t>
            </a:r>
            <a:endParaRPr lang="it-IT" sz="14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 name="CustomShape 1"/>
          <p:cNvSpPr/>
          <p:nvPr/>
        </p:nvSpPr>
        <p:spPr>
          <a:xfrm>
            <a:off x="280440" y="1478160"/>
            <a:ext cx="8457120" cy="1581480"/>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0" strike="noStrike" spc="-1">
                <a:solidFill>
                  <a:srgbClr val="000000"/>
                </a:solidFill>
                <a:latin typeface="Franklin Gothic Book"/>
                <a:ea typeface="DejaVu Sans"/>
              </a:rPr>
              <a:t>Si stima che nelle abitazioni civili circa il 50% del fabbisogno giornaliero d’acqua (che corrisponde a una richiesta pro-capite giornaliera variabile tra 150 e 200 litri) possa essere fornito dal recupero delle acque piovane. Il recupero dell’acqua piovana consente il risparmio fino al 30% dell’acqua potabile.</a:t>
            </a:r>
            <a:endParaRPr lang="it-IT" sz="1400" b="0" strike="noStrike" spc="-1">
              <a:latin typeface="Arial"/>
            </a:endParaRPr>
          </a:p>
          <a:p>
            <a:pPr algn="just">
              <a:lnSpc>
                <a:spcPct val="100000"/>
              </a:lnSpc>
            </a:pPr>
            <a:r>
              <a:rPr lang="it-IT" sz="1400" b="0" strike="noStrike" spc="-1">
                <a:solidFill>
                  <a:srgbClr val="000000"/>
                </a:solidFill>
                <a:latin typeface="Franklin Gothic Book"/>
                <a:ea typeface="DejaVu Sans"/>
              </a:rPr>
              <a:t>Gli </a:t>
            </a:r>
            <a:r>
              <a:rPr lang="it-IT" sz="1400" b="1" strike="noStrike" spc="-1">
                <a:solidFill>
                  <a:srgbClr val="000000"/>
                </a:solidFill>
                <a:latin typeface="Franklin Gothic Book"/>
                <a:ea typeface="DejaVu Sans"/>
              </a:rPr>
              <a:t>impianti destinati al recupero delle acque piovane</a:t>
            </a:r>
            <a:r>
              <a:rPr lang="it-IT" sz="1400" b="0" strike="noStrike" spc="-1">
                <a:solidFill>
                  <a:srgbClr val="000000"/>
                </a:solidFill>
                <a:latin typeface="Franklin Gothic Book"/>
                <a:ea typeface="DejaVu Sans"/>
              </a:rPr>
              <a:t> consentono il riutilizzo delle acque provenienti dai pluviali di abitazioni civili, garantendo una riserva ideale per il risciacquo del WC, per innaffiare il giardino, per la pulizia o per i lavaggi in lavatrice, per il lavaggio di veicoli, tutte situazione che solitamente prevedono l’utilizzo di acqua potabile.</a:t>
            </a:r>
            <a:endParaRPr lang="it-IT" sz="1400" b="0" strike="noStrike" spc="-1">
              <a:latin typeface="Arial"/>
            </a:endParaRPr>
          </a:p>
        </p:txBody>
      </p:sp>
      <p:sp>
        <p:nvSpPr>
          <p:cNvPr id="513" name="CustomShape 2"/>
          <p:cNvSpPr/>
          <p:nvPr/>
        </p:nvSpPr>
        <p:spPr>
          <a:xfrm>
            <a:off x="2520000" y="716040"/>
            <a:ext cx="3399840" cy="363960"/>
          </a:xfrm>
          <a:prstGeom prst="rect">
            <a:avLst/>
          </a:prstGeom>
          <a:solidFill>
            <a:schemeClr val="accent2">
              <a:lumMod val="40000"/>
              <a:lumOff val="60000"/>
            </a:schemeClr>
          </a:solid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it-IT" sz="1800" b="0" strike="noStrike" cap="all" spc="-1">
                <a:solidFill>
                  <a:srgbClr val="000000"/>
                </a:solidFill>
                <a:latin typeface="Franklin Gothic Book"/>
                <a:ea typeface="DejaVu Sans"/>
              </a:rPr>
              <a:t>RECUPERO ACQUE piovane</a:t>
            </a:r>
            <a:endParaRPr lang="it-IT" sz="18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4" name="Picture 2_10" descr="Recupero Acque Grigie"/>
          <p:cNvPicPr/>
          <p:nvPr/>
        </p:nvPicPr>
        <p:blipFill>
          <a:blip r:embed="rId2"/>
          <a:stretch/>
        </p:blipFill>
        <p:spPr>
          <a:xfrm>
            <a:off x="623880" y="720000"/>
            <a:ext cx="7833600" cy="5217120"/>
          </a:xfrm>
          <a:prstGeom prst="rect">
            <a:avLst/>
          </a:prstGeom>
          <a:ln w="0">
            <a:solidFill>
              <a:srgbClr val="C00000"/>
            </a:solidFill>
          </a:ln>
        </p:spPr>
      </p:pic>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 name="CustomShape 1"/>
          <p:cNvSpPr/>
          <p:nvPr/>
        </p:nvSpPr>
        <p:spPr>
          <a:xfrm>
            <a:off x="686160" y="1839960"/>
            <a:ext cx="7916760" cy="515880"/>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0" strike="noStrike" spc="-1">
                <a:solidFill>
                  <a:srgbClr val="000000"/>
                </a:solidFill>
                <a:latin typeface="Franklin Gothic Book"/>
                <a:ea typeface="DejaVu Sans"/>
              </a:rPr>
              <a:t>Le acque grigie </a:t>
            </a:r>
            <a:r>
              <a:rPr lang="it-IT" sz="1400" b="1" strike="noStrike" spc="-1">
                <a:solidFill>
                  <a:srgbClr val="000000"/>
                </a:solidFill>
                <a:latin typeface="Franklin Gothic Book"/>
                <a:ea typeface="DejaVu Sans"/>
              </a:rPr>
              <a:t>provengono dagli scarichi</a:t>
            </a:r>
            <a:r>
              <a:rPr lang="it-IT" sz="1400" b="0" strike="noStrike" spc="-1">
                <a:solidFill>
                  <a:srgbClr val="000000"/>
                </a:solidFill>
                <a:latin typeface="Franklin Gothic Book"/>
                <a:ea typeface="DejaVu Sans"/>
              </a:rPr>
              <a:t> </a:t>
            </a:r>
            <a:r>
              <a:rPr lang="it-IT" sz="1400" b="1" strike="noStrike" spc="-1">
                <a:solidFill>
                  <a:srgbClr val="000000"/>
                </a:solidFill>
                <a:latin typeface="Franklin Gothic Book"/>
                <a:ea typeface="DejaVu Sans"/>
              </a:rPr>
              <a:t>di lavandini, docce e vasche</a:t>
            </a:r>
            <a:r>
              <a:rPr lang="it-IT" sz="1400" b="0" strike="noStrike" spc="-1">
                <a:solidFill>
                  <a:srgbClr val="000000"/>
                </a:solidFill>
                <a:latin typeface="Franklin Gothic Book"/>
                <a:ea typeface="DejaVu Sans"/>
              </a:rPr>
              <a:t>; acqua di minor pregio che può essere recuperata, trattata e riutilizzata per scopi non potabili.</a:t>
            </a:r>
            <a:endParaRPr lang="it-IT" sz="1400" b="0" strike="noStrike" spc="-1">
              <a:latin typeface="Arial"/>
            </a:endParaRPr>
          </a:p>
        </p:txBody>
      </p:sp>
      <p:sp>
        <p:nvSpPr>
          <p:cNvPr id="516" name="CustomShape 2"/>
          <p:cNvSpPr/>
          <p:nvPr/>
        </p:nvSpPr>
        <p:spPr>
          <a:xfrm>
            <a:off x="2700000" y="720000"/>
            <a:ext cx="3201840" cy="363960"/>
          </a:xfrm>
          <a:prstGeom prst="rect">
            <a:avLst/>
          </a:prstGeom>
          <a:solidFill>
            <a:schemeClr val="accent2">
              <a:lumMod val="40000"/>
              <a:lumOff val="60000"/>
            </a:schemeClr>
          </a:solid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it-IT" sz="1800" b="0" strike="noStrike" cap="all" spc="-1">
                <a:solidFill>
                  <a:srgbClr val="000000"/>
                </a:solidFill>
                <a:latin typeface="Franklin Gothic Book"/>
                <a:ea typeface="DejaVu Sans"/>
              </a:rPr>
              <a:t>RECUPERO ACQUE grigie</a:t>
            </a:r>
            <a:endParaRPr lang="it-IT" sz="18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7" name="Picture 2_11" descr="Sistema di raccolta delle acque grigie"/>
          <p:cNvPicPr/>
          <p:nvPr/>
        </p:nvPicPr>
        <p:blipFill>
          <a:blip r:embed="rId2"/>
          <a:stretch/>
        </p:blipFill>
        <p:spPr>
          <a:xfrm>
            <a:off x="360000" y="540000"/>
            <a:ext cx="8291160" cy="5937120"/>
          </a:xfrm>
          <a:prstGeom prst="rect">
            <a:avLst/>
          </a:prstGeom>
          <a:ln w="0">
            <a:solidFill>
              <a:srgbClr val="C00000"/>
            </a:solidFill>
          </a:ln>
        </p:spPr>
      </p:pic>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8" name="Picture 2" descr="https://www.confcommerciomantova.it/public/img/LOCANDINACONLOGO-36484.png"/>
          <p:cNvPicPr/>
          <p:nvPr/>
        </p:nvPicPr>
        <p:blipFill>
          <a:blip r:embed="rId2"/>
          <a:srcRect b="45864"/>
          <a:stretch/>
        </p:blipFill>
        <p:spPr>
          <a:xfrm>
            <a:off x="737280" y="360000"/>
            <a:ext cx="7539840" cy="6085800"/>
          </a:xfrm>
          <a:prstGeom prst="rect">
            <a:avLst/>
          </a:prstGeom>
          <a:ln w="0">
            <a:solidFill>
              <a:srgbClr val="C00000"/>
            </a:solidFill>
          </a:ln>
        </p:spPr>
      </p:pic>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 name="Picture 2" descr="https://www.confcommerciomantova.it/public/img/LOCANDINACONLOGO-36484.png"/>
          <p:cNvPicPr/>
          <p:nvPr/>
        </p:nvPicPr>
        <p:blipFill>
          <a:blip r:embed="rId2"/>
          <a:srcRect t="52960"/>
          <a:stretch/>
        </p:blipFill>
        <p:spPr>
          <a:xfrm>
            <a:off x="360000" y="571320"/>
            <a:ext cx="8422560" cy="5905800"/>
          </a:xfrm>
          <a:prstGeom prst="rect">
            <a:avLst/>
          </a:prstGeom>
          <a:ln w="0">
            <a:solidFill>
              <a:srgbClr val="C00000"/>
            </a:solidFill>
          </a:ln>
        </p:spPr>
      </p:pic>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 name="CustomShape 1"/>
          <p:cNvSpPr/>
          <p:nvPr/>
        </p:nvSpPr>
        <p:spPr>
          <a:xfrm>
            <a:off x="5357880" y="1071720"/>
            <a:ext cx="3058920" cy="2784600"/>
          </a:xfrm>
          <a:prstGeom prst="rect">
            <a:avLst/>
          </a:prstGeom>
          <a:solidFill>
            <a:schemeClr val="tx2">
              <a:lumMod val="20000"/>
              <a:lumOff val="80000"/>
            </a:schemeClr>
          </a:solidFill>
          <a:ln w="9525">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marL="36000" algn="ctr">
              <a:lnSpc>
                <a:spcPct val="100000"/>
              </a:lnSpc>
              <a:spcAft>
                <a:spcPts val="601"/>
              </a:spcAft>
            </a:pPr>
            <a:r>
              <a:rPr lang="it-IT" sz="1800" b="1" strike="noStrike" spc="-1">
                <a:solidFill>
                  <a:srgbClr val="000000"/>
                </a:solidFill>
                <a:latin typeface="Times New Roman"/>
                <a:ea typeface="DejaVu Sans"/>
              </a:rPr>
              <a:t>Quanta acqua consumi?</a:t>
            </a:r>
            <a:endParaRPr lang="it-IT" sz="1800" b="0" strike="noStrike" spc="-1">
              <a:latin typeface="Arial"/>
            </a:endParaRPr>
          </a:p>
          <a:p>
            <a:pPr marL="36000" algn="just">
              <a:lnSpc>
                <a:spcPct val="100000"/>
              </a:lnSpc>
              <a:spcAft>
                <a:spcPts val="601"/>
              </a:spcAft>
            </a:pPr>
            <a:r>
              <a:rPr lang="it-IT" sz="1400" b="0" strike="noStrike" spc="-1">
                <a:solidFill>
                  <a:srgbClr val="000000"/>
                </a:solidFill>
                <a:latin typeface="Times New Roman"/>
                <a:ea typeface="DejaVu Sans"/>
              </a:rPr>
              <a:t>Quanta acqua si consuma a casa tua in media a persona? Per fare un calcolo approssimativo, procurati una bolletta, leggi il consumo totale, espresso in metri cubi, dividilo per il numero dei giorni conteggiati e per il numero dei componenti della tua famiglia. Confronta il tuo dato con quello dei tuoi compagni e verifica se c’è una relazione con il punteggio della precedente attività.</a:t>
            </a:r>
            <a:endParaRPr lang="it-IT" sz="1400" b="0" strike="noStrike" spc="-1">
              <a:latin typeface="Arial"/>
            </a:endParaRPr>
          </a:p>
        </p:txBody>
      </p:sp>
      <p:sp>
        <p:nvSpPr>
          <p:cNvPr id="521" name="CustomShape 2"/>
          <p:cNvSpPr/>
          <p:nvPr/>
        </p:nvSpPr>
        <p:spPr>
          <a:xfrm>
            <a:off x="3659040" y="285840"/>
            <a:ext cx="254952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it-IT" sz="1800" b="1" strike="noStrike" spc="-1">
                <a:solidFill>
                  <a:srgbClr val="7C4B3A"/>
                </a:solidFill>
                <a:latin typeface="Times New Roman"/>
                <a:ea typeface="DejaVu Sans"/>
              </a:rPr>
              <a:t>COMPITI DI REALTA’</a:t>
            </a:r>
            <a:endParaRPr lang="it-IT" sz="1800" b="0" strike="noStrike" spc="-1">
              <a:latin typeface="Arial"/>
            </a:endParaRPr>
          </a:p>
        </p:txBody>
      </p:sp>
      <p:sp>
        <p:nvSpPr>
          <p:cNvPr id="522" name="CustomShape 3"/>
          <p:cNvSpPr/>
          <p:nvPr/>
        </p:nvSpPr>
        <p:spPr>
          <a:xfrm>
            <a:off x="214200" y="1116720"/>
            <a:ext cx="4416120" cy="5497200"/>
          </a:xfrm>
          <a:prstGeom prst="rect">
            <a:avLst/>
          </a:prstGeom>
          <a:solidFill>
            <a:schemeClr val="tx2">
              <a:lumMod val="20000"/>
              <a:lumOff val="80000"/>
            </a:schemeClr>
          </a:solidFill>
          <a:ln w="9525">
            <a:solidFill>
              <a:srgbClr val="C00000"/>
            </a:solidFill>
            <a:miter/>
          </a:ln>
        </p:spPr>
        <p:style>
          <a:lnRef idx="0">
            <a:scrgbClr r="0" g="0" b="0"/>
          </a:lnRef>
          <a:fillRef idx="0">
            <a:scrgbClr r="0" g="0" b="0"/>
          </a:fillRef>
          <a:effectRef idx="0">
            <a:scrgbClr r="0" g="0" b="0"/>
          </a:effectRef>
          <a:fontRef idx="minor"/>
        </p:style>
        <p:txBody>
          <a:bodyPr lIns="90000" tIns="45000" rIns="90000" bIns="45000" anchor="ctr">
            <a:spAutoFit/>
          </a:bodyPr>
          <a:lstStyle/>
          <a:p>
            <a:pPr algn="ctr">
              <a:lnSpc>
                <a:spcPct val="100000"/>
              </a:lnSpc>
              <a:spcAft>
                <a:spcPts val="601"/>
              </a:spcAft>
              <a:tabLst>
                <a:tab pos="0" algn="l"/>
              </a:tabLst>
            </a:pPr>
            <a:r>
              <a:rPr lang="it-IT" sz="1800" b="1" strike="noStrike" spc="-1">
                <a:solidFill>
                  <a:srgbClr val="000000"/>
                </a:solidFill>
                <a:latin typeface="Times New Roman"/>
                <a:ea typeface="DejaVu Sans"/>
              </a:rPr>
              <a:t>Quanto sei “ecocittadino”?</a:t>
            </a:r>
            <a:endParaRPr lang="it-IT" sz="1800" b="0" strike="noStrike" spc="-1">
              <a:latin typeface="Arial"/>
            </a:endParaRPr>
          </a:p>
          <a:p>
            <a:pPr algn="just">
              <a:lnSpc>
                <a:spcPct val="100000"/>
              </a:lnSpc>
              <a:spcAft>
                <a:spcPts val="601"/>
              </a:spcAft>
              <a:tabLst>
                <a:tab pos="0" algn="l"/>
              </a:tabLst>
            </a:pPr>
            <a:r>
              <a:rPr lang="it-IT" sz="1400" b="0" strike="noStrike" spc="-1">
                <a:solidFill>
                  <a:srgbClr val="000000"/>
                </a:solidFill>
                <a:latin typeface="Times New Roman"/>
                <a:ea typeface="DejaVu Sans"/>
              </a:rPr>
              <a:t>In relazione ai consigli indicati, rispondi al questionario in modo da valutare il comportamento della tua famiglia:</a:t>
            </a:r>
            <a:endParaRPr lang="it-IT" sz="1400" b="0" strike="noStrike" spc="-1">
              <a:latin typeface="Arial"/>
            </a:endParaRPr>
          </a:p>
          <a:p>
            <a:pPr algn="just">
              <a:lnSpc>
                <a:spcPct val="100000"/>
              </a:lnSpc>
              <a:spcAft>
                <a:spcPts val="601"/>
              </a:spcAft>
              <a:tabLst>
                <a:tab pos="0" algn="l"/>
              </a:tabLst>
            </a:pPr>
            <a:r>
              <a:rPr lang="it-IT" sz="1400" b="0" strike="noStrike" spc="-1">
                <a:solidFill>
                  <a:srgbClr val="000000"/>
                </a:solidFill>
                <a:latin typeface="Times New Roman"/>
                <a:ea typeface="DejaVu Sans"/>
              </a:rPr>
              <a:t>          </a:t>
            </a:r>
            <a:r>
              <a:rPr lang="it-IT" sz="1400" b="0" i="1" strike="noStrike" spc="-1">
                <a:solidFill>
                  <a:srgbClr val="000000"/>
                </a:solidFill>
                <a:latin typeface="Times New Roman"/>
                <a:ea typeface="DejaVu Sans"/>
              </a:rPr>
              <a:t>Sempre          Spesso           Talvolta            Mai</a:t>
            </a:r>
            <a:endParaRPr lang="it-IT" sz="1400" b="0" strike="noStrike" spc="-1">
              <a:latin typeface="Arial"/>
            </a:endParaRPr>
          </a:p>
          <a:p>
            <a:pPr algn="just">
              <a:lnSpc>
                <a:spcPct val="100000"/>
              </a:lnSpc>
              <a:spcAft>
                <a:spcPts val="601"/>
              </a:spcAft>
              <a:tabLst>
                <a:tab pos="0" algn="l"/>
              </a:tabLst>
            </a:pPr>
            <a:r>
              <a:rPr lang="it-IT" sz="1400" b="1" strike="noStrike" spc="-1">
                <a:solidFill>
                  <a:srgbClr val="000000"/>
                </a:solidFill>
                <a:latin typeface="Times New Roman"/>
                <a:ea typeface="DejaVu Sans"/>
              </a:rPr>
              <a:t>1.  </a:t>
            </a:r>
            <a:endParaRPr lang="it-IT" sz="1400" b="0" strike="noStrike" spc="-1">
              <a:latin typeface="Arial"/>
            </a:endParaRPr>
          </a:p>
          <a:p>
            <a:pPr marL="343080" indent="-330120" algn="just">
              <a:lnSpc>
                <a:spcPct val="100000"/>
              </a:lnSpc>
              <a:spcAft>
                <a:spcPts val="601"/>
              </a:spcAft>
              <a:tabLst>
                <a:tab pos="0" algn="l"/>
              </a:tabLst>
            </a:pPr>
            <a:r>
              <a:rPr lang="it-IT" sz="1400" b="1" strike="noStrike" spc="-1">
                <a:solidFill>
                  <a:srgbClr val="000000"/>
                </a:solidFill>
                <a:latin typeface="Times New Roman"/>
                <a:ea typeface="DejaVu Sans"/>
              </a:rPr>
              <a:t>2.</a:t>
            </a:r>
            <a:endParaRPr lang="it-IT" sz="1400" b="0" strike="noStrike" spc="-1">
              <a:latin typeface="Arial"/>
            </a:endParaRPr>
          </a:p>
          <a:p>
            <a:pPr marL="343080" indent="-330120" algn="just">
              <a:lnSpc>
                <a:spcPct val="100000"/>
              </a:lnSpc>
              <a:spcAft>
                <a:spcPts val="601"/>
              </a:spcAft>
              <a:tabLst>
                <a:tab pos="0" algn="l"/>
              </a:tabLst>
            </a:pPr>
            <a:r>
              <a:rPr lang="it-IT" sz="1400" b="1" strike="noStrike" spc="-1">
                <a:solidFill>
                  <a:srgbClr val="000000"/>
                </a:solidFill>
                <a:latin typeface="Times New Roman"/>
                <a:ea typeface="DejaVu Sans"/>
              </a:rPr>
              <a:t>3.</a:t>
            </a:r>
            <a:endParaRPr lang="it-IT" sz="1400" b="0" strike="noStrike" spc="-1">
              <a:latin typeface="Arial"/>
            </a:endParaRPr>
          </a:p>
          <a:p>
            <a:pPr marL="343080" indent="-330120" algn="just">
              <a:lnSpc>
                <a:spcPct val="100000"/>
              </a:lnSpc>
              <a:spcAft>
                <a:spcPts val="601"/>
              </a:spcAft>
              <a:tabLst>
                <a:tab pos="0" algn="l"/>
              </a:tabLst>
            </a:pPr>
            <a:r>
              <a:rPr lang="it-IT" sz="1400" b="1" strike="noStrike" spc="-1">
                <a:solidFill>
                  <a:srgbClr val="000000"/>
                </a:solidFill>
                <a:latin typeface="Times New Roman"/>
                <a:ea typeface="DejaVu Sans"/>
              </a:rPr>
              <a:t>4.</a:t>
            </a:r>
            <a:endParaRPr lang="it-IT" sz="1400" b="0" strike="noStrike" spc="-1">
              <a:latin typeface="Arial"/>
            </a:endParaRPr>
          </a:p>
          <a:p>
            <a:pPr marL="343080" indent="-330120" algn="just">
              <a:lnSpc>
                <a:spcPct val="100000"/>
              </a:lnSpc>
              <a:spcAft>
                <a:spcPts val="601"/>
              </a:spcAft>
              <a:tabLst>
                <a:tab pos="0" algn="l"/>
              </a:tabLst>
            </a:pPr>
            <a:r>
              <a:rPr lang="it-IT" sz="1400" b="1" strike="noStrike" spc="-1">
                <a:solidFill>
                  <a:srgbClr val="000000"/>
                </a:solidFill>
                <a:latin typeface="Times New Roman"/>
                <a:ea typeface="DejaVu Sans"/>
              </a:rPr>
              <a:t>5.</a:t>
            </a:r>
            <a:endParaRPr lang="it-IT" sz="1400" b="0" strike="noStrike" spc="-1">
              <a:latin typeface="Arial"/>
            </a:endParaRPr>
          </a:p>
          <a:p>
            <a:pPr marL="343080" indent="-330120" algn="just">
              <a:lnSpc>
                <a:spcPct val="100000"/>
              </a:lnSpc>
              <a:spcAft>
                <a:spcPts val="601"/>
              </a:spcAft>
              <a:tabLst>
                <a:tab pos="0" algn="l"/>
              </a:tabLst>
            </a:pPr>
            <a:r>
              <a:rPr lang="it-IT" sz="1400" b="1" strike="noStrike" spc="-1">
                <a:solidFill>
                  <a:srgbClr val="000000"/>
                </a:solidFill>
                <a:latin typeface="Times New Roman"/>
                <a:ea typeface="DejaVu Sans"/>
              </a:rPr>
              <a:t>6.</a:t>
            </a:r>
            <a:endParaRPr lang="it-IT" sz="1400" b="0" strike="noStrike" spc="-1">
              <a:latin typeface="Arial"/>
            </a:endParaRPr>
          </a:p>
          <a:p>
            <a:pPr marL="343080" indent="-330120" algn="just">
              <a:lnSpc>
                <a:spcPct val="100000"/>
              </a:lnSpc>
              <a:spcAft>
                <a:spcPts val="601"/>
              </a:spcAft>
              <a:tabLst>
                <a:tab pos="0" algn="l"/>
              </a:tabLst>
            </a:pPr>
            <a:r>
              <a:rPr lang="it-IT" sz="1400" b="1" strike="noStrike" spc="-1">
                <a:solidFill>
                  <a:srgbClr val="000000"/>
                </a:solidFill>
                <a:latin typeface="Times New Roman"/>
                <a:ea typeface="DejaVu Sans"/>
              </a:rPr>
              <a:t>7.</a:t>
            </a:r>
            <a:endParaRPr lang="it-IT" sz="1400" b="0" strike="noStrike" spc="-1">
              <a:latin typeface="Arial"/>
            </a:endParaRPr>
          </a:p>
          <a:p>
            <a:pPr marL="343080" indent="-330120" algn="just">
              <a:lnSpc>
                <a:spcPct val="100000"/>
              </a:lnSpc>
              <a:spcAft>
                <a:spcPts val="601"/>
              </a:spcAft>
              <a:tabLst>
                <a:tab pos="0" algn="l"/>
              </a:tabLst>
            </a:pPr>
            <a:r>
              <a:rPr lang="it-IT" sz="1400" b="1" strike="noStrike" spc="-1">
                <a:solidFill>
                  <a:srgbClr val="000000"/>
                </a:solidFill>
                <a:latin typeface="Times New Roman"/>
                <a:ea typeface="DejaVu Sans"/>
              </a:rPr>
              <a:t>8.</a:t>
            </a:r>
            <a:endParaRPr lang="it-IT" sz="1400" b="0" strike="noStrike" spc="-1">
              <a:latin typeface="Arial"/>
            </a:endParaRPr>
          </a:p>
          <a:p>
            <a:pPr marL="343080" indent="-330120" algn="just">
              <a:lnSpc>
                <a:spcPct val="100000"/>
              </a:lnSpc>
              <a:spcAft>
                <a:spcPts val="601"/>
              </a:spcAft>
              <a:tabLst>
                <a:tab pos="0" algn="l"/>
              </a:tabLst>
            </a:pPr>
            <a:r>
              <a:rPr lang="it-IT" sz="1400" b="1" strike="noStrike" spc="-1">
                <a:solidFill>
                  <a:srgbClr val="000000"/>
                </a:solidFill>
                <a:latin typeface="Times New Roman"/>
                <a:ea typeface="DejaVu Sans"/>
              </a:rPr>
              <a:t>9.</a:t>
            </a:r>
            <a:endParaRPr lang="it-IT" sz="1400" b="0" strike="noStrike" spc="-1">
              <a:latin typeface="Arial"/>
            </a:endParaRPr>
          </a:p>
          <a:p>
            <a:pPr marL="343080" indent="-330120" algn="just">
              <a:lnSpc>
                <a:spcPct val="100000"/>
              </a:lnSpc>
              <a:spcAft>
                <a:spcPts val="601"/>
              </a:spcAft>
              <a:tabLst>
                <a:tab pos="0" algn="l"/>
              </a:tabLst>
            </a:pPr>
            <a:r>
              <a:rPr lang="it-IT" sz="1400" b="1" strike="noStrike" spc="-1">
                <a:solidFill>
                  <a:srgbClr val="000000"/>
                </a:solidFill>
                <a:latin typeface="Times New Roman"/>
                <a:ea typeface="DejaVu Sans"/>
              </a:rPr>
              <a:t>10. </a:t>
            </a:r>
            <a:endParaRPr lang="it-IT" sz="1400" b="0" strike="noStrike" spc="-1">
              <a:latin typeface="Arial"/>
            </a:endParaRPr>
          </a:p>
          <a:p>
            <a:pPr marL="2241720" indent="-2228760" algn="just">
              <a:lnSpc>
                <a:spcPct val="100000"/>
              </a:lnSpc>
              <a:spcAft>
                <a:spcPts val="601"/>
              </a:spcAft>
              <a:tabLst>
                <a:tab pos="0" algn="l"/>
              </a:tabLst>
            </a:pPr>
            <a:r>
              <a:rPr lang="it-IT" sz="1400" b="1" strike="noStrike" spc="-1">
                <a:solidFill>
                  <a:srgbClr val="000000"/>
                </a:solidFill>
                <a:latin typeface="Times New Roman"/>
                <a:ea typeface="DejaVu Sans"/>
              </a:rPr>
              <a:t>Calcola il punteggio:</a:t>
            </a:r>
            <a:endParaRPr lang="it-IT" sz="1400" b="0" strike="noStrike" spc="-1">
              <a:latin typeface="Arial"/>
            </a:endParaRPr>
          </a:p>
          <a:p>
            <a:pPr marL="343080" indent="-330120" algn="just">
              <a:lnSpc>
                <a:spcPct val="100000"/>
              </a:lnSpc>
              <a:spcAft>
                <a:spcPts val="601"/>
              </a:spcAft>
              <a:tabLst>
                <a:tab pos="0" algn="l"/>
              </a:tabLst>
            </a:pPr>
            <a:r>
              <a:rPr lang="it-IT" sz="1400" b="0" strike="noStrike" spc="-1">
                <a:solidFill>
                  <a:srgbClr val="000000"/>
                </a:solidFill>
                <a:latin typeface="Times New Roman"/>
                <a:ea typeface="DejaVu Sans"/>
              </a:rPr>
              <a:t>sempre = 3 punti</a:t>
            </a:r>
            <a:endParaRPr lang="it-IT" sz="1400" b="0" strike="noStrike" spc="-1">
              <a:latin typeface="Arial"/>
            </a:endParaRPr>
          </a:p>
          <a:p>
            <a:pPr marL="343080" indent="-330120" algn="just">
              <a:lnSpc>
                <a:spcPct val="100000"/>
              </a:lnSpc>
              <a:spcAft>
                <a:spcPts val="601"/>
              </a:spcAft>
              <a:tabLst>
                <a:tab pos="0" algn="l"/>
              </a:tabLst>
            </a:pPr>
            <a:r>
              <a:rPr lang="it-IT" sz="1400" b="0" strike="noStrike" spc="-1">
                <a:solidFill>
                  <a:srgbClr val="000000"/>
                </a:solidFill>
                <a:latin typeface="Times New Roman"/>
                <a:ea typeface="DejaVu Sans"/>
              </a:rPr>
              <a:t>spesso  = 2 punti</a:t>
            </a:r>
            <a:endParaRPr lang="it-IT" sz="1400" b="0" strike="noStrike" spc="-1">
              <a:latin typeface="Arial"/>
            </a:endParaRPr>
          </a:p>
          <a:p>
            <a:pPr marL="343080" indent="-330120" algn="just">
              <a:lnSpc>
                <a:spcPct val="100000"/>
              </a:lnSpc>
              <a:spcAft>
                <a:spcPts val="601"/>
              </a:spcAft>
              <a:tabLst>
                <a:tab pos="0" algn="l"/>
              </a:tabLst>
            </a:pPr>
            <a:r>
              <a:rPr lang="it-IT" sz="1400" b="0" strike="noStrike" spc="-1">
                <a:solidFill>
                  <a:srgbClr val="000000"/>
                </a:solidFill>
                <a:latin typeface="Times New Roman"/>
                <a:ea typeface="DejaVu Sans"/>
              </a:rPr>
              <a:t>talvolta = 1 punto</a:t>
            </a:r>
            <a:endParaRPr lang="it-IT" sz="1400" b="0" strike="noStrike" spc="-1">
              <a:latin typeface="Arial"/>
            </a:endParaRPr>
          </a:p>
          <a:p>
            <a:pPr marL="343080" indent="-330120" algn="just">
              <a:lnSpc>
                <a:spcPct val="100000"/>
              </a:lnSpc>
              <a:spcAft>
                <a:spcPts val="601"/>
              </a:spcAft>
              <a:tabLst>
                <a:tab pos="0" algn="l"/>
              </a:tabLst>
            </a:pPr>
            <a:r>
              <a:rPr lang="it-IT" sz="1400" b="0" strike="noStrike" spc="-1">
                <a:solidFill>
                  <a:srgbClr val="000000"/>
                </a:solidFill>
                <a:latin typeface="Times New Roman"/>
                <a:ea typeface="DejaVu Sans"/>
              </a:rPr>
              <a:t>mai       = 0 punti</a:t>
            </a:r>
            <a:endParaRPr lang="it-IT" sz="1400" b="0" strike="noStrike" spc="-1">
              <a:latin typeface="Arial"/>
            </a:endParaRPr>
          </a:p>
        </p:txBody>
      </p:sp>
      <p:sp>
        <p:nvSpPr>
          <p:cNvPr id="523" name="CustomShape 4"/>
          <p:cNvSpPr/>
          <p:nvPr/>
        </p:nvSpPr>
        <p:spPr>
          <a:xfrm>
            <a:off x="2201400" y="5180400"/>
            <a:ext cx="2273040" cy="1368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it-IT" sz="1400" b="1" strike="noStrike" spc="-1">
                <a:solidFill>
                  <a:srgbClr val="000000"/>
                </a:solidFill>
                <a:latin typeface="Times New Roman"/>
                <a:ea typeface="DejaVu Sans"/>
              </a:rPr>
              <a:t>A  </a:t>
            </a:r>
            <a:r>
              <a:rPr lang="it-IT" sz="1400" b="0" strike="noStrike" spc="-1">
                <a:solidFill>
                  <a:srgbClr val="000000"/>
                </a:solidFill>
                <a:latin typeface="Times New Roman"/>
                <a:ea typeface="DejaVu Sans"/>
              </a:rPr>
              <a:t>da 21 a 30 punti siete dei  buoni “ecocittadini”</a:t>
            </a:r>
            <a:endParaRPr lang="it-IT" sz="1400" b="0" strike="noStrike" spc="-1">
              <a:latin typeface="Arial"/>
            </a:endParaRPr>
          </a:p>
          <a:p>
            <a:pPr>
              <a:lnSpc>
                <a:spcPct val="100000"/>
              </a:lnSpc>
            </a:pPr>
            <a:r>
              <a:rPr lang="it-IT" sz="1400" b="1" strike="noStrike" spc="-1">
                <a:solidFill>
                  <a:srgbClr val="000000"/>
                </a:solidFill>
                <a:latin typeface="Times New Roman"/>
                <a:ea typeface="DejaVu Sans"/>
              </a:rPr>
              <a:t>B  </a:t>
            </a:r>
            <a:r>
              <a:rPr lang="it-IT" sz="1400" b="0" strike="noStrike" spc="-1">
                <a:solidFill>
                  <a:srgbClr val="000000"/>
                </a:solidFill>
                <a:latin typeface="Times New Roman"/>
                <a:ea typeface="DejaVu Sans"/>
              </a:rPr>
              <a:t>da 11 a 20 punti siete dei discreti “ecocittadini”</a:t>
            </a:r>
            <a:endParaRPr lang="it-IT" sz="1400" b="0" strike="noStrike" spc="-1">
              <a:latin typeface="Arial"/>
            </a:endParaRPr>
          </a:p>
          <a:p>
            <a:pPr>
              <a:lnSpc>
                <a:spcPct val="100000"/>
              </a:lnSpc>
            </a:pPr>
            <a:r>
              <a:rPr lang="it-IT" sz="1400" b="1" strike="noStrike" spc="-1">
                <a:solidFill>
                  <a:srgbClr val="000000"/>
                </a:solidFill>
                <a:latin typeface="Times New Roman"/>
                <a:ea typeface="DejaVu Sans"/>
              </a:rPr>
              <a:t>C </a:t>
            </a:r>
            <a:r>
              <a:rPr lang="it-IT" sz="1400" b="0" strike="noStrike" spc="-1">
                <a:solidFill>
                  <a:srgbClr val="000000"/>
                </a:solidFill>
                <a:latin typeface="Times New Roman"/>
                <a:ea typeface="DejaVu Sans"/>
              </a:rPr>
              <a:t>da 0 a 10 punti non siete dei buoni “ecocittadini”</a:t>
            </a:r>
            <a:endParaRPr lang="it-IT" sz="1400" b="0" strike="noStrike" spc="-1">
              <a:latin typeface="Arial"/>
            </a:endParaRPr>
          </a:p>
        </p:txBody>
      </p:sp>
      <p:sp>
        <p:nvSpPr>
          <p:cNvPr id="524" name="CustomShape 5"/>
          <p:cNvSpPr/>
          <p:nvPr/>
        </p:nvSpPr>
        <p:spPr>
          <a:xfrm>
            <a:off x="928800" y="235728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25" name="CustomShape 6"/>
          <p:cNvSpPr/>
          <p:nvPr/>
        </p:nvSpPr>
        <p:spPr>
          <a:xfrm>
            <a:off x="1857240" y="235728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26" name="CustomShape 7"/>
          <p:cNvSpPr/>
          <p:nvPr/>
        </p:nvSpPr>
        <p:spPr>
          <a:xfrm>
            <a:off x="2857320" y="235728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27" name="CustomShape 8"/>
          <p:cNvSpPr/>
          <p:nvPr/>
        </p:nvSpPr>
        <p:spPr>
          <a:xfrm>
            <a:off x="3857760" y="235728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28" name="CustomShape 9"/>
          <p:cNvSpPr/>
          <p:nvPr/>
        </p:nvSpPr>
        <p:spPr>
          <a:xfrm>
            <a:off x="928800" y="264312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29" name="CustomShape 10"/>
          <p:cNvSpPr/>
          <p:nvPr/>
        </p:nvSpPr>
        <p:spPr>
          <a:xfrm>
            <a:off x="1857240" y="264312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30" name="CustomShape 11"/>
          <p:cNvSpPr/>
          <p:nvPr/>
        </p:nvSpPr>
        <p:spPr>
          <a:xfrm>
            <a:off x="2857320" y="264312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31" name="CustomShape 12"/>
          <p:cNvSpPr/>
          <p:nvPr/>
        </p:nvSpPr>
        <p:spPr>
          <a:xfrm>
            <a:off x="3857760" y="264312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32" name="CustomShape 13"/>
          <p:cNvSpPr/>
          <p:nvPr/>
        </p:nvSpPr>
        <p:spPr>
          <a:xfrm>
            <a:off x="928800" y="292896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33" name="CustomShape 14"/>
          <p:cNvSpPr/>
          <p:nvPr/>
        </p:nvSpPr>
        <p:spPr>
          <a:xfrm>
            <a:off x="1857240" y="292896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34" name="CustomShape 15"/>
          <p:cNvSpPr/>
          <p:nvPr/>
        </p:nvSpPr>
        <p:spPr>
          <a:xfrm>
            <a:off x="2857320" y="292896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35" name="CustomShape 16"/>
          <p:cNvSpPr/>
          <p:nvPr/>
        </p:nvSpPr>
        <p:spPr>
          <a:xfrm>
            <a:off x="3857760" y="292896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36" name="CustomShape 17"/>
          <p:cNvSpPr/>
          <p:nvPr/>
        </p:nvSpPr>
        <p:spPr>
          <a:xfrm>
            <a:off x="928800" y="321480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37" name="CustomShape 18"/>
          <p:cNvSpPr/>
          <p:nvPr/>
        </p:nvSpPr>
        <p:spPr>
          <a:xfrm>
            <a:off x="1857240" y="321480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38" name="CustomShape 19"/>
          <p:cNvSpPr/>
          <p:nvPr/>
        </p:nvSpPr>
        <p:spPr>
          <a:xfrm>
            <a:off x="2857320" y="321480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39" name="CustomShape 20"/>
          <p:cNvSpPr/>
          <p:nvPr/>
        </p:nvSpPr>
        <p:spPr>
          <a:xfrm>
            <a:off x="3857760" y="321480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40" name="CustomShape 21"/>
          <p:cNvSpPr/>
          <p:nvPr/>
        </p:nvSpPr>
        <p:spPr>
          <a:xfrm>
            <a:off x="928800" y="350028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41" name="CustomShape 22"/>
          <p:cNvSpPr/>
          <p:nvPr/>
        </p:nvSpPr>
        <p:spPr>
          <a:xfrm>
            <a:off x="1857240" y="350028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42" name="CustomShape 23"/>
          <p:cNvSpPr/>
          <p:nvPr/>
        </p:nvSpPr>
        <p:spPr>
          <a:xfrm>
            <a:off x="2857320" y="350028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43" name="CustomShape 24"/>
          <p:cNvSpPr/>
          <p:nvPr/>
        </p:nvSpPr>
        <p:spPr>
          <a:xfrm>
            <a:off x="3857760" y="350028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44" name="CustomShape 25"/>
          <p:cNvSpPr/>
          <p:nvPr/>
        </p:nvSpPr>
        <p:spPr>
          <a:xfrm>
            <a:off x="928800" y="378612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45" name="CustomShape 26"/>
          <p:cNvSpPr/>
          <p:nvPr/>
        </p:nvSpPr>
        <p:spPr>
          <a:xfrm>
            <a:off x="1857240" y="378612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46" name="CustomShape 27"/>
          <p:cNvSpPr/>
          <p:nvPr/>
        </p:nvSpPr>
        <p:spPr>
          <a:xfrm>
            <a:off x="2857320" y="378612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47" name="CustomShape 28"/>
          <p:cNvSpPr/>
          <p:nvPr/>
        </p:nvSpPr>
        <p:spPr>
          <a:xfrm>
            <a:off x="3857760" y="378612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48" name="CustomShape 29"/>
          <p:cNvSpPr/>
          <p:nvPr/>
        </p:nvSpPr>
        <p:spPr>
          <a:xfrm>
            <a:off x="928800" y="407196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49" name="CustomShape 30"/>
          <p:cNvSpPr/>
          <p:nvPr/>
        </p:nvSpPr>
        <p:spPr>
          <a:xfrm>
            <a:off x="1857240" y="407196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50" name="CustomShape 31"/>
          <p:cNvSpPr/>
          <p:nvPr/>
        </p:nvSpPr>
        <p:spPr>
          <a:xfrm>
            <a:off x="2857320" y="407196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51" name="CustomShape 32"/>
          <p:cNvSpPr/>
          <p:nvPr/>
        </p:nvSpPr>
        <p:spPr>
          <a:xfrm>
            <a:off x="3857760" y="407196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52" name="CustomShape 33"/>
          <p:cNvSpPr/>
          <p:nvPr/>
        </p:nvSpPr>
        <p:spPr>
          <a:xfrm>
            <a:off x="928800" y="435780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53" name="CustomShape 34"/>
          <p:cNvSpPr/>
          <p:nvPr/>
        </p:nvSpPr>
        <p:spPr>
          <a:xfrm>
            <a:off x="1857240" y="435780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54" name="CustomShape 35"/>
          <p:cNvSpPr/>
          <p:nvPr/>
        </p:nvSpPr>
        <p:spPr>
          <a:xfrm>
            <a:off x="2857320" y="435780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55" name="CustomShape 36"/>
          <p:cNvSpPr/>
          <p:nvPr/>
        </p:nvSpPr>
        <p:spPr>
          <a:xfrm>
            <a:off x="3857760" y="435780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56" name="CustomShape 37"/>
          <p:cNvSpPr/>
          <p:nvPr/>
        </p:nvSpPr>
        <p:spPr>
          <a:xfrm>
            <a:off x="928800" y="464328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57" name="CustomShape 38"/>
          <p:cNvSpPr/>
          <p:nvPr/>
        </p:nvSpPr>
        <p:spPr>
          <a:xfrm>
            <a:off x="1857240" y="464328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58" name="CustomShape 39"/>
          <p:cNvSpPr/>
          <p:nvPr/>
        </p:nvSpPr>
        <p:spPr>
          <a:xfrm>
            <a:off x="2857320" y="464328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59" name="CustomShape 40"/>
          <p:cNvSpPr/>
          <p:nvPr/>
        </p:nvSpPr>
        <p:spPr>
          <a:xfrm>
            <a:off x="3857760" y="464328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60" name="CustomShape 41"/>
          <p:cNvSpPr/>
          <p:nvPr/>
        </p:nvSpPr>
        <p:spPr>
          <a:xfrm>
            <a:off x="928800" y="492912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61" name="CustomShape 42"/>
          <p:cNvSpPr/>
          <p:nvPr/>
        </p:nvSpPr>
        <p:spPr>
          <a:xfrm>
            <a:off x="1857240" y="492912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62" name="CustomShape 43"/>
          <p:cNvSpPr/>
          <p:nvPr/>
        </p:nvSpPr>
        <p:spPr>
          <a:xfrm>
            <a:off x="2857320" y="492912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63" name="CustomShape 44"/>
          <p:cNvSpPr/>
          <p:nvPr/>
        </p:nvSpPr>
        <p:spPr>
          <a:xfrm>
            <a:off x="3857760" y="492912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 name="CustomShape 1"/>
          <p:cNvSpPr/>
          <p:nvPr/>
        </p:nvSpPr>
        <p:spPr>
          <a:xfrm>
            <a:off x="214200" y="2143080"/>
            <a:ext cx="8445240" cy="1209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pPr>
            <a:r>
              <a:rPr lang="it-IT" sz="3200" b="1" strike="noStrike" cap="all" spc="-1">
                <a:solidFill>
                  <a:srgbClr val="4E3B30"/>
                </a:solidFill>
                <a:latin typeface="Times New Roman"/>
                <a:ea typeface="DejaVu Sans"/>
              </a:rPr>
              <a:t>     </a:t>
            </a:r>
            <a:endParaRPr lang="it-IT" sz="3200" b="0" strike="noStrike" spc="-1">
              <a:latin typeface="Arial"/>
            </a:endParaRPr>
          </a:p>
        </p:txBody>
      </p:sp>
      <p:sp>
        <p:nvSpPr>
          <p:cNvPr id="565" name="CustomShape 2"/>
          <p:cNvSpPr/>
          <p:nvPr/>
        </p:nvSpPr>
        <p:spPr>
          <a:xfrm>
            <a:off x="357120" y="2857320"/>
            <a:ext cx="8445240" cy="772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ctr">
              <a:lnSpc>
                <a:spcPct val="100000"/>
              </a:lnSpc>
              <a:spcBef>
                <a:spcPts val="799"/>
              </a:spcBef>
              <a:tabLst>
                <a:tab pos="0" algn="l"/>
              </a:tabLst>
            </a:pPr>
            <a:r>
              <a:rPr lang="it-IT" sz="4000" b="1" strike="noStrike" spc="-1">
                <a:solidFill>
                  <a:srgbClr val="FF0000"/>
                </a:solidFill>
                <a:latin typeface="Times New Roman"/>
                <a:ea typeface="DejaVu Sans"/>
              </a:rPr>
              <a:t>In agricoltura</a:t>
            </a:r>
            <a:endParaRPr lang="it-IT" sz="40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 name="CustomShape 1"/>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sp>
        <p:nvSpPr>
          <p:cNvPr id="567" name="CustomShape 2"/>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sp>
        <p:nvSpPr>
          <p:cNvPr id="568" name="CustomShape 3"/>
          <p:cNvSpPr/>
          <p:nvPr/>
        </p:nvSpPr>
        <p:spPr>
          <a:xfrm>
            <a:off x="285720" y="1500174"/>
            <a:ext cx="8634240" cy="1077840"/>
          </a:xfrm>
          <a:prstGeom prst="roundRect">
            <a:avLst>
              <a:gd name="adj" fmla="val 16667"/>
            </a:avLst>
          </a:prstGeom>
          <a:solidFill>
            <a:srgbClr val="FFE994"/>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r>
              <a:rPr lang="it-IT" sz="1500" b="0" strike="noStrike" spc="-1" dirty="0">
                <a:solidFill>
                  <a:srgbClr val="000000"/>
                </a:solidFill>
                <a:latin typeface="Times New Roman"/>
                <a:ea typeface="DejaVu Sans"/>
              </a:rPr>
              <a:t>Dopo aver evidenziato le informazioni principali dei testi contenuti nelle slide che seguono, </a:t>
            </a:r>
            <a:r>
              <a:rPr lang="it-IT" sz="1500" spc="-1" dirty="0" smtClean="0">
                <a:solidFill>
                  <a:srgbClr val="000000"/>
                </a:solidFill>
                <a:latin typeface="Times New Roman"/>
                <a:ea typeface="DejaVu Sans"/>
              </a:rPr>
              <a:t>c</a:t>
            </a:r>
            <a:r>
              <a:rPr lang="it-IT" sz="1500" b="0" strike="noStrike" spc="-1" dirty="0" smtClean="0">
                <a:solidFill>
                  <a:srgbClr val="000000"/>
                </a:solidFill>
                <a:latin typeface="Times New Roman"/>
                <a:ea typeface="DejaVu Sans"/>
              </a:rPr>
              <a:t>ompleta la tabella.</a:t>
            </a:r>
            <a:endParaRPr lang="it-IT" sz="1500" b="0" strike="noStrike" spc="-1" dirty="0">
              <a:latin typeface="Arial"/>
            </a:endParaRPr>
          </a:p>
          <a:p>
            <a:pPr algn="just">
              <a:lnSpc>
                <a:spcPct val="100000"/>
              </a:lnSpc>
              <a:tabLst>
                <a:tab pos="0" algn="l"/>
              </a:tabLst>
            </a:pPr>
            <a:endParaRPr lang="it-IT" sz="1500" b="0" strike="noStrike" spc="-1" dirty="0">
              <a:latin typeface="Arial"/>
            </a:endParaRPr>
          </a:p>
          <a:p>
            <a:pPr algn="just">
              <a:lnSpc>
                <a:spcPct val="100000"/>
              </a:lnSpc>
              <a:tabLst>
                <a:tab pos="0" algn="l"/>
              </a:tabLst>
            </a:pPr>
            <a:endParaRPr lang="it-IT" sz="15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 name="CustomShape 1"/>
          <p:cNvSpPr/>
          <p:nvPr/>
        </p:nvSpPr>
        <p:spPr>
          <a:xfrm>
            <a:off x="155520" y="-4365720"/>
            <a:ext cx="14046120" cy="9083520"/>
          </a:xfrm>
          <a:prstGeom prst="rect">
            <a:avLst/>
          </a:prstGeom>
          <a:noFill/>
          <a:ln w="0">
            <a:noFill/>
          </a:ln>
        </p:spPr>
        <p:style>
          <a:lnRef idx="0">
            <a:scrgbClr r="0" g="0" b="0"/>
          </a:lnRef>
          <a:fillRef idx="0">
            <a:scrgbClr r="0" g="0" b="0"/>
          </a:fillRef>
          <a:effectRef idx="0">
            <a:scrgbClr r="0" g="0" b="0"/>
          </a:effectRef>
          <a:fontRef idx="minor"/>
        </p:style>
      </p:sp>
      <p:sp>
        <p:nvSpPr>
          <p:cNvPr id="570" name="CustomShape 2"/>
          <p:cNvSpPr/>
          <p:nvPr/>
        </p:nvSpPr>
        <p:spPr>
          <a:xfrm>
            <a:off x="285840" y="214200"/>
            <a:ext cx="8631000" cy="5540400"/>
          </a:xfrm>
          <a:prstGeom prst="rect">
            <a:avLst/>
          </a:prstGeom>
          <a:solidFill>
            <a:schemeClr val="accent5">
              <a:lumMod val="20000"/>
              <a:lumOff val="80000"/>
            </a:schemeClr>
          </a:solidFill>
          <a:ln w="12700">
            <a:solidFill>
              <a:srgbClr val="FF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2800" b="1" strike="noStrike" cap="all" spc="-1">
                <a:solidFill>
                  <a:srgbClr val="000000"/>
                </a:solidFill>
                <a:latin typeface="Franklin Gothic Book"/>
                <a:ea typeface="DejaVu Sans"/>
              </a:rPr>
              <a:t>RISPARMIO IDRICO IN AGRICOLTURA: ECCO COME LIMITARE GLI SPRECHI</a:t>
            </a:r>
            <a:endParaRPr lang="it-IT" sz="2800" b="0" strike="noStrike" spc="-1">
              <a:latin typeface="Arial"/>
            </a:endParaRPr>
          </a:p>
          <a:p>
            <a:pPr>
              <a:lnSpc>
                <a:spcPct val="100000"/>
              </a:lnSpc>
              <a:spcAft>
                <a:spcPts val="601"/>
              </a:spcAft>
            </a:pPr>
            <a:r>
              <a:rPr lang="it-IT" sz="1200" b="1" strike="noStrike" spc="-1">
                <a:solidFill>
                  <a:srgbClr val="000000"/>
                </a:solidFill>
                <a:latin typeface="Franklin Gothic Book"/>
                <a:ea typeface="DejaVu Sans"/>
              </a:rPr>
              <a:t>Forigo Roteritalia</a:t>
            </a:r>
            <a:r>
              <a:rPr lang="it-IT" sz="1200" b="1" strike="noStrike" spc="-1">
                <a:solidFill>
                  <a:srgbClr val="000000"/>
                </a:solidFill>
                <a:latin typeface="Times New Roman"/>
                <a:ea typeface="DejaVu Sans"/>
              </a:rPr>
              <a:t>  </a:t>
            </a:r>
            <a:r>
              <a:rPr lang="it-IT" sz="1200" b="0" strike="noStrike" spc="-1">
                <a:solidFill>
                  <a:srgbClr val="000000"/>
                </a:solidFill>
                <a:latin typeface="Times New Roman"/>
                <a:ea typeface="DejaVu Sans"/>
              </a:rPr>
              <a:t>14/1/2020</a:t>
            </a:r>
            <a:endParaRPr lang="it-IT" sz="1200" b="0" strike="noStrike" spc="-1">
              <a:latin typeface="Arial"/>
            </a:endParaRPr>
          </a:p>
          <a:p>
            <a:pPr>
              <a:lnSpc>
                <a:spcPct val="100000"/>
              </a:lnSpc>
              <a:spcAft>
                <a:spcPts val="601"/>
              </a:spcAft>
            </a:pPr>
            <a:r>
              <a:rPr lang="it-IT" sz="1400" b="1" strike="noStrike" cap="all" spc="-1">
                <a:solidFill>
                  <a:srgbClr val="000000"/>
                </a:solidFill>
                <a:latin typeface="Franklin Gothic Book"/>
                <a:ea typeface="DejaVu Sans"/>
              </a:rPr>
              <a:t>SCEGLIERE IL GIUSTO SISTEMA D’IRRIGAZIONE</a:t>
            </a:r>
            <a:endParaRPr lang="it-IT" sz="1400" b="0" strike="noStrike" spc="-1">
              <a:latin typeface="Arial"/>
            </a:endParaRPr>
          </a:p>
          <a:p>
            <a:pPr algn="just">
              <a:lnSpc>
                <a:spcPct val="100000"/>
              </a:lnSpc>
            </a:pPr>
            <a:r>
              <a:rPr lang="it-IT" sz="1400" b="0" strike="noStrike" spc="-1">
                <a:solidFill>
                  <a:srgbClr val="000000"/>
                </a:solidFill>
                <a:latin typeface="Franklin Gothic Book"/>
                <a:ea typeface="DejaVu Sans"/>
              </a:rPr>
              <a:t>In agricoltura, con sempre maggiore frequenza, si manifestano </a:t>
            </a:r>
            <a:r>
              <a:rPr lang="it-IT" sz="1400" b="1" strike="noStrike" spc="-1">
                <a:solidFill>
                  <a:srgbClr val="000000"/>
                </a:solidFill>
                <a:latin typeface="Franklin Gothic Book"/>
                <a:ea typeface="DejaVu Sans"/>
              </a:rPr>
              <a:t>annate siccitose</a:t>
            </a:r>
            <a:r>
              <a:rPr lang="it-IT" sz="1400" b="0" strike="noStrike" spc="-1">
                <a:solidFill>
                  <a:srgbClr val="000000"/>
                </a:solidFill>
                <a:latin typeface="Franklin Gothic Book"/>
                <a:ea typeface="DejaVu Sans"/>
              </a:rPr>
              <a:t> durante le quali il fabbisogno di acqua supera le risorse a disposizione della comunità. Perfino nella pianura padana molti bacini irrigui nel corso delle estati siccitose entrano in </a:t>
            </a:r>
            <a:r>
              <a:rPr lang="it-IT" sz="1400" b="1" strike="noStrike" spc="-1">
                <a:solidFill>
                  <a:srgbClr val="000000"/>
                </a:solidFill>
                <a:latin typeface="Franklin Gothic Book"/>
                <a:ea typeface="DejaVu Sans"/>
              </a:rPr>
              <a:t>crisi per mancanza d’acqua</a:t>
            </a:r>
            <a:r>
              <a:rPr lang="it-IT" sz="1400" b="0" strike="noStrike" spc="-1">
                <a:solidFill>
                  <a:srgbClr val="000000"/>
                </a:solidFill>
                <a:latin typeface="Franklin Gothic Book"/>
                <a:ea typeface="DejaVu Sans"/>
              </a:rPr>
              <a:t>. La causa va ricercata anche nell’ancora diffusa adozione di </a:t>
            </a:r>
            <a:r>
              <a:rPr lang="it-IT" sz="1400" b="1" strike="noStrike" spc="-1">
                <a:solidFill>
                  <a:srgbClr val="000000"/>
                </a:solidFill>
                <a:latin typeface="Franklin Gothic Book"/>
                <a:ea typeface="DejaVu Sans"/>
              </a:rPr>
              <a:t>sistemi irrigui poco efficienti</a:t>
            </a:r>
            <a:r>
              <a:rPr lang="it-IT" sz="1400" b="0" strike="noStrike" spc="-1">
                <a:solidFill>
                  <a:srgbClr val="000000"/>
                </a:solidFill>
                <a:latin typeface="Franklin Gothic Book"/>
                <a:ea typeface="DejaVu Sans"/>
              </a:rPr>
              <a:t>, dove per efficienza intendiamo il rapporto fra la quantità d’acqua utilizzata dalla coltura e la quantità d’acqua prelevata dalla pompa. Meno un sistema è efficiente, meno è probabile raggiungere obiettivi di risparmio idrico.</a:t>
            </a:r>
            <a:endParaRPr lang="it-IT" sz="1400" b="0" strike="noStrike" spc="-1">
              <a:latin typeface="Arial"/>
            </a:endParaRPr>
          </a:p>
          <a:p>
            <a:pPr algn="just">
              <a:lnSpc>
                <a:spcPct val="100000"/>
              </a:lnSpc>
            </a:pPr>
            <a:r>
              <a:rPr lang="it-IT" sz="1400" b="0" strike="noStrike" spc="-1">
                <a:solidFill>
                  <a:srgbClr val="000000"/>
                </a:solidFill>
                <a:latin typeface="Franklin Gothic Book"/>
                <a:ea typeface="DejaVu Sans"/>
              </a:rPr>
              <a:t>I sistemi con l’efficienza irrigua più bassa sono quelli per </a:t>
            </a:r>
            <a:r>
              <a:rPr lang="it-IT" sz="1400" b="1" strike="noStrike" spc="-1">
                <a:solidFill>
                  <a:srgbClr val="000000"/>
                </a:solidFill>
                <a:latin typeface="Franklin Gothic Book"/>
                <a:ea typeface="DejaVu Sans"/>
              </a:rPr>
              <a:t>sommersione</a:t>
            </a:r>
            <a:r>
              <a:rPr lang="it-IT" sz="1400" b="0" strike="noStrike" spc="-1">
                <a:solidFill>
                  <a:srgbClr val="000000"/>
                </a:solidFill>
                <a:latin typeface="Franklin Gothic Book"/>
                <a:ea typeface="DejaVu Sans"/>
              </a:rPr>
              <a:t> (25%) e per </a:t>
            </a:r>
            <a:r>
              <a:rPr lang="it-IT" sz="1400" b="1" strike="noStrike" spc="-1">
                <a:solidFill>
                  <a:srgbClr val="000000"/>
                </a:solidFill>
                <a:latin typeface="Franklin Gothic Book"/>
                <a:ea typeface="DejaVu Sans"/>
              </a:rPr>
              <a:t>scorrimento</a:t>
            </a:r>
            <a:r>
              <a:rPr lang="it-IT" sz="1400" b="0" strike="noStrike" spc="-1">
                <a:solidFill>
                  <a:srgbClr val="000000"/>
                </a:solidFill>
                <a:latin typeface="Franklin Gothic Book"/>
                <a:ea typeface="DejaVu Sans"/>
              </a:rPr>
              <a:t> (30-40%, se eseguita per solchi l’efficienza può raggiungere il 50%).</a:t>
            </a:r>
            <a:endParaRPr lang="it-IT" sz="1400" b="0" strike="noStrike" spc="-1">
              <a:latin typeface="Arial"/>
            </a:endParaRPr>
          </a:p>
          <a:p>
            <a:pPr algn="just">
              <a:lnSpc>
                <a:spcPct val="100000"/>
              </a:lnSpc>
            </a:pPr>
            <a:r>
              <a:rPr lang="it-IT" sz="1400" b="0" strike="noStrike" spc="-1">
                <a:solidFill>
                  <a:srgbClr val="000000"/>
                </a:solidFill>
                <a:latin typeface="Franklin Gothic Book"/>
                <a:ea typeface="DejaVu Sans"/>
              </a:rPr>
              <a:t>I sistemi irrigui </a:t>
            </a:r>
            <a:r>
              <a:rPr lang="it-IT" sz="1400" b="1" strike="noStrike" spc="-1">
                <a:solidFill>
                  <a:srgbClr val="000000"/>
                </a:solidFill>
                <a:latin typeface="Franklin Gothic Book"/>
                <a:ea typeface="DejaVu Sans"/>
              </a:rPr>
              <a:t>a pioggia</a:t>
            </a:r>
            <a:r>
              <a:rPr lang="it-IT" sz="1400" b="0" strike="noStrike" spc="-1">
                <a:solidFill>
                  <a:srgbClr val="000000"/>
                </a:solidFill>
                <a:latin typeface="Franklin Gothic Book"/>
                <a:ea typeface="DejaVu Sans"/>
              </a:rPr>
              <a:t> sono caratterizzati da un’efficienza compresa fra il 70 e l’80%. Richiedono molta energia poiché l’acqua è espulsa ad alta pressione. </a:t>
            </a:r>
            <a:endParaRPr lang="it-IT" sz="1400" b="0" strike="noStrike" spc="-1">
              <a:latin typeface="Arial"/>
            </a:endParaRPr>
          </a:p>
          <a:p>
            <a:pPr algn="just">
              <a:lnSpc>
                <a:spcPct val="100000"/>
              </a:lnSpc>
            </a:pPr>
            <a:r>
              <a:rPr lang="it-IT" sz="1400" b="0" strike="noStrike" spc="-1">
                <a:solidFill>
                  <a:srgbClr val="000000"/>
                </a:solidFill>
                <a:latin typeface="Franklin Gothic Book"/>
                <a:ea typeface="DejaVu Sans"/>
              </a:rPr>
              <a:t>I sistemi d’irrigazione più efficienti sono quelli che distribuiscono l’acqua in modo </a:t>
            </a:r>
            <a:r>
              <a:rPr lang="it-IT" sz="1400" b="1" strike="noStrike" spc="-1">
                <a:solidFill>
                  <a:srgbClr val="000000"/>
                </a:solidFill>
                <a:latin typeface="Franklin Gothic Book"/>
                <a:ea typeface="DejaVu Sans"/>
              </a:rPr>
              <a:t>localizzato</a:t>
            </a:r>
            <a:r>
              <a:rPr lang="it-IT" sz="1400" b="0" strike="noStrike" spc="-1">
                <a:solidFill>
                  <a:srgbClr val="000000"/>
                </a:solidFill>
                <a:latin typeface="Franklin Gothic Book"/>
                <a:ea typeface="DejaVu Sans"/>
              </a:rPr>
              <a:t> (85-90%), cioè </a:t>
            </a:r>
            <a:r>
              <a:rPr lang="it-IT" sz="1400" b="1" strike="noStrike" spc="-1">
                <a:solidFill>
                  <a:srgbClr val="000000"/>
                </a:solidFill>
                <a:latin typeface="Franklin Gothic Book"/>
                <a:ea typeface="DejaVu Sans"/>
              </a:rPr>
              <a:t>in prossimità della pianta</a:t>
            </a:r>
            <a:r>
              <a:rPr lang="it-IT" sz="1400" b="0" strike="noStrike" spc="-1">
                <a:solidFill>
                  <a:srgbClr val="000000"/>
                </a:solidFill>
                <a:latin typeface="Franklin Gothic Book"/>
                <a:ea typeface="DejaVu Sans"/>
              </a:rPr>
              <a:t>, vicino al suolo o direttamente al suo interno. In tal modo sia il contatto con l’aria e sia il tempo trascorso dalla fuoriuscita dalla tubazione e il raggiungimento del bersaglio, sono molto ridotti. Inoltre, rispetto ai metodi per aspersione, </a:t>
            </a:r>
            <a:r>
              <a:rPr lang="it-IT" sz="1400" b="1" strike="noStrike" spc="-1">
                <a:solidFill>
                  <a:srgbClr val="000000"/>
                </a:solidFill>
                <a:latin typeface="Franklin Gothic Book"/>
                <a:ea typeface="DejaVu Sans"/>
              </a:rPr>
              <a:t>tutta l’acqua</a:t>
            </a:r>
            <a:r>
              <a:rPr lang="it-IT" sz="1400" b="0" strike="noStrike" spc="-1">
                <a:solidFill>
                  <a:srgbClr val="000000"/>
                </a:solidFill>
                <a:latin typeface="Franklin Gothic Book"/>
                <a:ea typeface="DejaVu Sans"/>
              </a:rPr>
              <a:t> </a:t>
            </a:r>
            <a:r>
              <a:rPr lang="it-IT" sz="1400" b="1" strike="noStrike" spc="-1">
                <a:solidFill>
                  <a:srgbClr val="000000"/>
                </a:solidFill>
                <a:latin typeface="Franklin Gothic Book"/>
                <a:ea typeface="DejaVu Sans"/>
              </a:rPr>
              <a:t>raggiunge il terreno </a:t>
            </a:r>
            <a:r>
              <a:rPr lang="it-IT" sz="1400" b="0" strike="noStrike" spc="-1">
                <a:solidFill>
                  <a:srgbClr val="000000"/>
                </a:solidFill>
                <a:latin typeface="Franklin Gothic Book"/>
                <a:ea typeface="DejaVu Sans"/>
              </a:rPr>
              <a:t>anziché depositarsi sulla parte epigea della pianta dove evapora con grande facilità. Le </a:t>
            </a:r>
            <a:r>
              <a:rPr lang="it-IT" sz="1400" b="1" strike="noStrike" spc="-1">
                <a:solidFill>
                  <a:srgbClr val="000000"/>
                </a:solidFill>
                <a:latin typeface="Franklin Gothic Book"/>
                <a:ea typeface="DejaVu Sans"/>
              </a:rPr>
              <a:t>perdite per evaporazione diretta</a:t>
            </a:r>
            <a:r>
              <a:rPr lang="it-IT" sz="1400" b="0" strike="noStrike" spc="-1">
                <a:solidFill>
                  <a:srgbClr val="000000"/>
                </a:solidFill>
                <a:latin typeface="Franklin Gothic Book"/>
                <a:ea typeface="DejaVu Sans"/>
              </a:rPr>
              <a:t> sono quindi </a:t>
            </a:r>
            <a:r>
              <a:rPr lang="it-IT" sz="1400" b="1" strike="noStrike" spc="-1">
                <a:solidFill>
                  <a:srgbClr val="000000"/>
                </a:solidFill>
                <a:latin typeface="Franklin Gothic Book"/>
                <a:ea typeface="DejaVu Sans"/>
              </a:rPr>
              <a:t>molto basse</a:t>
            </a:r>
            <a:r>
              <a:rPr lang="it-IT" sz="1400" b="0" strike="noStrike" spc="-1">
                <a:solidFill>
                  <a:srgbClr val="000000"/>
                </a:solidFill>
                <a:latin typeface="Franklin Gothic Book"/>
                <a:ea typeface="DejaVu Sans"/>
              </a:rPr>
              <a:t> e contribuiscono a migliorare l’efficienza. Esistono molte soluzioni che consentono di adottare questo sistema su impianti e macchine convenzionali, sostituendo il distributore a pioggia con dispositivi che portano sotto chioma o direttamente al suolo l’acqua.</a:t>
            </a:r>
            <a:endParaRPr lang="it-IT" sz="14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50997</TotalTime>
  <Words>9158</Words>
  <Application>LibreOffice/7.0.4.2$Windows_X86_64 LibreOffice_project/dcf040e67528d9187c66b2379df5ea4407429775</Application>
  <PresentationFormat>Presentazione su schermo (4:3)</PresentationFormat>
  <Paragraphs>627</Paragraphs>
  <Slides>131</Slides>
  <Notes>0</Notes>
  <HiddenSlides>0</HiddenSlides>
  <MMClips>0</MMClips>
  <ScaleCrop>false</ScaleCrop>
  <HeadingPairs>
    <vt:vector size="4" baseType="variant">
      <vt:variant>
        <vt:lpstr>Tema</vt:lpstr>
      </vt:variant>
      <vt:variant>
        <vt:i4>5</vt:i4>
      </vt:variant>
      <vt:variant>
        <vt:lpstr>Titoli diapositive</vt:lpstr>
      </vt:variant>
      <vt:variant>
        <vt:i4>131</vt:i4>
      </vt:variant>
    </vt:vector>
  </HeadingPairs>
  <TitlesOfParts>
    <vt:vector size="136" baseType="lpstr">
      <vt:lpstr>Office Theme</vt:lpstr>
      <vt:lpstr>Office Theme</vt:lpstr>
      <vt:lpstr>Office Theme</vt:lpstr>
      <vt:lpstr>Office Theme</vt:lpstr>
      <vt:lpstr>Office Theme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Diapositiva 90</vt:lpstr>
      <vt:lpstr>Diapositiva 91</vt:lpstr>
      <vt:lpstr>Diapositiva 92</vt:lpstr>
      <vt:lpstr>Diapositiva 93</vt:lpstr>
      <vt:lpstr>Diapositiva 94</vt:lpstr>
      <vt:lpstr>Diapositiva 95</vt:lpstr>
      <vt:lpstr>Diapositiva 96</vt:lpstr>
      <vt:lpstr>Diapositiva 97</vt:lpstr>
      <vt:lpstr>Diapositiva 98</vt:lpstr>
      <vt:lpstr>Diapositiva 99</vt:lpstr>
      <vt:lpstr>Diapositiva 100</vt:lpstr>
      <vt:lpstr>Diapositiva 101</vt:lpstr>
      <vt:lpstr>Diapositiva 102</vt:lpstr>
      <vt:lpstr>Diapositiva 103</vt:lpstr>
      <vt:lpstr>Diapositiva 104</vt:lpstr>
      <vt:lpstr>Diapositiva 105</vt:lpstr>
      <vt:lpstr>Diapositiva 106</vt:lpstr>
      <vt:lpstr>Diapositiva 107</vt:lpstr>
      <vt:lpstr>Diapositiva 108</vt:lpstr>
      <vt:lpstr>Diapositiva 109</vt:lpstr>
      <vt:lpstr>Diapositiva 110</vt:lpstr>
      <vt:lpstr>Diapositiva 111</vt:lpstr>
      <vt:lpstr>Diapositiva 112</vt:lpstr>
      <vt:lpstr>Diapositiva 113</vt:lpstr>
      <vt:lpstr>Diapositiva 114</vt:lpstr>
      <vt:lpstr>Diapositiva 115</vt:lpstr>
      <vt:lpstr>Diapositiva 116</vt:lpstr>
      <vt:lpstr>Diapositiva 117</vt:lpstr>
      <vt:lpstr>Diapositiva 118</vt:lpstr>
      <vt:lpstr>Diapositiva 119</vt:lpstr>
      <vt:lpstr>Diapositiva 120</vt:lpstr>
      <vt:lpstr>Diapositiva 121</vt:lpstr>
      <vt:lpstr>Diapositiva 122</vt:lpstr>
      <vt:lpstr>Diapositiva 123</vt:lpstr>
      <vt:lpstr>Diapositiva 124</vt:lpstr>
      <vt:lpstr>Diapositiva 125</vt:lpstr>
      <vt:lpstr>Diapositiva 126</vt:lpstr>
      <vt:lpstr>Diapositiva 127</vt:lpstr>
      <vt:lpstr>Diapositiva 128</vt:lpstr>
      <vt:lpstr>Diapositiva 129</vt:lpstr>
      <vt:lpstr>Diapositiva 130</vt:lpstr>
      <vt:lpstr>Diapositiva 131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prova</dc:title>
  <dc:subject/>
  <dc:creator>utente</dc:creator>
  <dc:description/>
  <cp:lastModifiedBy>utente</cp:lastModifiedBy>
  <cp:revision>4385</cp:revision>
  <dcterms:created xsi:type="dcterms:W3CDTF">2021-02-01T13:54:03Z</dcterms:created>
  <dcterms:modified xsi:type="dcterms:W3CDTF">2023-09-15T10:44:40Z</dcterms:modified>
  <dc:language>it-IT</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Presentazione su schermo (4:3)</vt:lpwstr>
  </property>
  <property fmtid="{D5CDD505-2E9C-101B-9397-08002B2CF9AE}" pid="3" name="Slides">
    <vt:i4>115</vt:i4>
  </property>
</Properties>
</file>