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sldIdLst>
    <p:sldId id="1134" r:id="rId2"/>
    <p:sldId id="1108" r:id="rId3"/>
    <p:sldId id="1103" r:id="rId4"/>
    <p:sldId id="1098" r:id="rId5"/>
    <p:sldId id="1091" r:id="rId6"/>
    <p:sldId id="1092" r:id="rId7"/>
    <p:sldId id="1109" r:id="rId8"/>
    <p:sldId id="1105" r:id="rId9"/>
    <p:sldId id="1107" r:id="rId10"/>
    <p:sldId id="1102" r:id="rId11"/>
    <p:sldId id="1104" r:id="rId12"/>
    <p:sldId id="1096" r:id="rId13"/>
    <p:sldId id="1099" r:id="rId14"/>
    <p:sldId id="1093" r:id="rId15"/>
    <p:sldId id="1095" r:id="rId16"/>
    <p:sldId id="1106" r:id="rId17"/>
    <p:sldId id="1094" r:id="rId18"/>
    <p:sldId id="1097" r:id="rId19"/>
    <p:sldId id="1119" r:id="rId20"/>
    <p:sldId id="1125" r:id="rId21"/>
    <p:sldId id="1100" r:id="rId22"/>
    <p:sldId id="1132" r:id="rId23"/>
    <p:sldId id="1122" r:id="rId24"/>
    <p:sldId id="1127" r:id="rId25"/>
    <p:sldId id="1111" r:id="rId26"/>
    <p:sldId id="1129" r:id="rId27"/>
    <p:sldId id="1124" r:id="rId28"/>
    <p:sldId id="1101" r:id="rId29"/>
    <p:sldId id="1131" r:id="rId30"/>
    <p:sldId id="1120" r:id="rId31"/>
    <p:sldId id="1113" r:id="rId32"/>
    <p:sldId id="1130" r:id="rId33"/>
    <p:sldId id="1110" r:id="rId34"/>
    <p:sldId id="1118" r:id="rId35"/>
    <p:sldId id="1133" r:id="rId36"/>
    <p:sldId id="1126" r:id="rId37"/>
    <p:sldId id="1112" r:id="rId38"/>
    <p:sldId id="1123" r:id="rId39"/>
    <p:sldId id="1128" r:id="rId40"/>
    <p:sldId id="1114" r:id="rId41"/>
    <p:sldId id="1115" r:id="rId42"/>
    <p:sldId id="1121" r:id="rId43"/>
    <p:sldId id="1117"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987"/>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289" autoAdjust="0"/>
  </p:normalViewPr>
  <p:slideViewPr>
    <p:cSldViewPr>
      <p:cViewPr>
        <p:scale>
          <a:sx n="110" d="100"/>
          <a:sy n="110" d="100"/>
        </p:scale>
        <p:origin x="-15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34"/>
  <c:chart>
    <c:title>
      <c:tx>
        <c:rich>
          <a:bodyPr/>
          <a:lstStyle/>
          <a:p>
            <a:pPr>
              <a:defRPr/>
            </a:pPr>
            <a:r>
              <a:rPr lang="en-US" dirty="0" err="1" smtClean="0"/>
              <a:t>Composizione</a:t>
            </a:r>
            <a:r>
              <a:rPr lang="en-US" baseline="0" dirty="0" smtClean="0"/>
              <a:t> del PIL</a:t>
            </a:r>
            <a:endParaRPr lang="en-US" dirty="0"/>
          </a:p>
        </c:rich>
      </c:tx>
      <c:layout>
        <c:manualLayout>
          <c:xMode val="edge"/>
          <c:yMode val="edge"/>
          <c:x val="0.54578641732283462"/>
          <c:y val="4.0624999999999988E-2"/>
        </c:manualLayout>
      </c:layout>
    </c:title>
    <c:plotArea>
      <c:layout/>
      <c:pieChart>
        <c:varyColors val="1"/>
        <c:ser>
          <c:idx val="0"/>
          <c:order val="0"/>
          <c:tx>
            <c:strRef>
              <c:f>Foglio1!$B$1</c:f>
              <c:strCache>
                <c:ptCount val="1"/>
                <c:pt idx="0">
                  <c:v>settori2</c:v>
                </c:pt>
              </c:strCache>
            </c:strRef>
          </c:tx>
          <c:dLbls>
            <c:showCatName val="1"/>
            <c:showPercent val="1"/>
          </c:dLbls>
          <c:cat>
            <c:strRef>
              <c:f>Foglio1!$A$2:$A$4</c:f>
              <c:strCache>
                <c:ptCount val="3"/>
                <c:pt idx="0">
                  <c:v>Industria</c:v>
                </c:pt>
                <c:pt idx="1">
                  <c:v>Servizi</c:v>
                </c:pt>
                <c:pt idx="2">
                  <c:v>Agricoltura</c:v>
                </c:pt>
              </c:strCache>
            </c:strRef>
          </c:cat>
          <c:val>
            <c:numRef>
              <c:f>Foglio1!$B$2:$B$4</c:f>
              <c:numCache>
                <c:formatCode>0%</c:formatCode>
                <c:ptCount val="3"/>
                <c:pt idx="0" formatCode="0.00%">
                  <c:v>0.35700000000000032</c:v>
                </c:pt>
                <c:pt idx="1">
                  <c:v>0.49000000000000032</c:v>
                </c:pt>
                <c:pt idx="2" formatCode="0.00%">
                  <c:v>0.128</c:v>
                </c:pt>
              </c:numCache>
            </c:numRef>
          </c:val>
        </c:ser>
        <c:dLbls>
          <c:showCatName val="1"/>
          <c:showPercent val="1"/>
        </c:dLbls>
        <c:firstSliceAng val="0"/>
      </c:pieChart>
    </c:plotArea>
    <c:plotVisOnly val="1"/>
  </c:chart>
  <c:spPr>
    <a:ln>
      <a:solidFill>
        <a:srgbClr val="C00000"/>
      </a:solidFill>
    </a:ln>
  </c:spPr>
  <c:txPr>
    <a:bodyPr/>
    <a:lstStyle/>
    <a:p>
      <a:pPr>
        <a:defRPr sz="1800"/>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15/03/2023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15/03/2023</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142844" y="1000108"/>
            <a:ext cx="8686800" cy="1184825"/>
          </a:xfrm>
        </p:spPr>
        <p:txBody>
          <a:bodyPr>
            <a:noAutofit/>
          </a:bodyPr>
          <a:lstStyle/>
          <a:p>
            <a:pPr algn="ctr"/>
            <a:r>
              <a:rPr lang="it-IT" sz="7200" dirty="0" smtClean="0"/>
              <a:t>LA REPUBBLICA ISLAMICA</a:t>
            </a:r>
            <a:br>
              <a:rPr lang="it-IT" sz="7200" dirty="0" smtClean="0"/>
            </a:br>
            <a:r>
              <a:rPr lang="it-IT" sz="7200" dirty="0" smtClean="0"/>
              <a:t/>
            </a:r>
            <a:br>
              <a:rPr lang="it-IT" sz="7200" dirty="0" smtClean="0"/>
            </a:br>
            <a:r>
              <a:rPr lang="it-IT" sz="7200" dirty="0" smtClean="0">
                <a:solidFill>
                  <a:srgbClr val="FFFF00"/>
                </a:solidFill>
              </a:rPr>
              <a:t>archivio</a:t>
            </a:r>
            <a:endParaRPr lang="it-IT" sz="72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6124754"/>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000" b="1" cap="all" dirty="0" smtClean="0"/>
              <a:t>IRAN. UNO STATO NELLO STATO: PASDARAN SPA</a:t>
            </a:r>
          </a:p>
          <a:p>
            <a:pPr algn="just">
              <a:spcAft>
                <a:spcPts val="600"/>
              </a:spcAft>
            </a:pPr>
            <a:r>
              <a:rPr lang="it-IT" sz="1200" b="1" dirty="0" smtClean="0"/>
              <a:t>Notizie Geopolitiche </a:t>
            </a:r>
            <a:r>
              <a:rPr lang="it-IT" sz="1200" dirty="0" smtClean="0"/>
              <a:t> 13/08/2018</a:t>
            </a:r>
          </a:p>
          <a:p>
            <a:pPr algn="just">
              <a:spcAft>
                <a:spcPts val="600"/>
              </a:spcAft>
            </a:pPr>
            <a:r>
              <a:rPr lang="it-IT" sz="1400" dirty="0" smtClean="0"/>
              <a:t>Il nome pasdaran deriva dal persiano </a:t>
            </a:r>
            <a:r>
              <a:rPr lang="it-IT" sz="1400" dirty="0" err="1" smtClean="0"/>
              <a:t>pasdar</a:t>
            </a:r>
            <a:r>
              <a:rPr lang="it-IT" sz="1400" dirty="0" smtClean="0"/>
              <a:t>, “colui che veglia”. Il gruppo è meglio conosciuto come i </a:t>
            </a:r>
            <a:r>
              <a:rPr lang="it-IT" sz="1400" dirty="0" err="1" smtClean="0"/>
              <a:t>sepāh-e</a:t>
            </a:r>
            <a:r>
              <a:rPr lang="it-IT" sz="1400" dirty="0" smtClean="0"/>
              <a:t> pāsdārān-e </a:t>
            </a:r>
            <a:r>
              <a:rPr lang="it-IT" sz="1400" dirty="0" err="1" smtClean="0"/>
              <a:t>enghelāb-e</a:t>
            </a:r>
            <a:r>
              <a:rPr lang="it-IT" sz="1400" dirty="0" smtClean="0"/>
              <a:t> </a:t>
            </a:r>
            <a:r>
              <a:rPr lang="it-IT" sz="1400" dirty="0" err="1" smtClean="0"/>
              <a:t>eslāmi</a:t>
            </a:r>
            <a:r>
              <a:rPr lang="it-IT" sz="1400" dirty="0" smtClean="0"/>
              <a:t>, “i guardiani della rivoluzione islamica iraniana (IRGC)”. Nati nel 1979 dopo la rivoluzione islamica come corpo paramilitare si è organizzato in seguito in milizia per la difesa e il sostegno delle istituzioni rivoluzionarie in Iran. Il corpo risponde unicamente agli ordini della guida suprema, l’ayatollah Ali Khamenei e seguono politicamente e ideologicamente il </a:t>
            </a:r>
            <a:r>
              <a:rPr lang="it-IT" sz="1400" dirty="0" err="1" smtClean="0"/>
              <a:t>velayat-e</a:t>
            </a:r>
            <a:r>
              <a:rPr lang="it-IT" sz="1400" dirty="0" smtClean="0"/>
              <a:t> </a:t>
            </a:r>
            <a:r>
              <a:rPr lang="it-IT" sz="1400" dirty="0" err="1" smtClean="0"/>
              <a:t>faqih</a:t>
            </a:r>
            <a:r>
              <a:rPr lang="it-IT" sz="1400" dirty="0" smtClean="0"/>
              <a:t>, il sistema di potere dei mullah. I Guardiani della rivoluzione hanno grande adesione fra le fasce più deboli della società, poiché è su di essi che il gruppo investe tempo e risorse economiche. Moltissimi giovani e analfabeti che provengono dalle campagne o dalle periferie sono inquadrati nei ranghi dei pasdaran. Le famiglie dei soldati a loro volta sono aiutate e mantenute dal corpo stesso. Il corpo dei pasdaran è divenuto un gruppo d’élite con forze armate che vantano oggi circa 250mila uomini, comandati dal maggiore generale Mohammed’Alì </a:t>
            </a:r>
            <a:r>
              <a:rPr lang="it-IT" sz="1400" dirty="0" err="1" smtClean="0"/>
              <a:t>Ja</a:t>
            </a:r>
            <a:r>
              <a:rPr lang="it-IT" sz="1400" dirty="0" smtClean="0"/>
              <a:t>’fari. I pasdaran sono molto temuti e fortemente ideologizzati, si occupano della sicurezza nazionale, di quella interna e di frontiera, oltre a svolgere attività di polizia. Essi gestiscono il controllo del contrabbando nel paese e tramite lo stretto di Hormuz.</a:t>
            </a:r>
          </a:p>
          <a:p>
            <a:pPr algn="just"/>
            <a:r>
              <a:rPr lang="it-IT" sz="1400" i="1" dirty="0" smtClean="0"/>
              <a:t>Una SPA a tutti gli effetti.</a:t>
            </a:r>
          </a:p>
          <a:p>
            <a:pPr algn="just"/>
            <a:r>
              <a:rPr lang="it-IT" sz="1400" dirty="0" smtClean="0"/>
              <a:t>Ad oggi i pasdaran controllano la maggioranza dei settori economici iraniani, dall’energia alle infrastrutture, dal settore automobilistico a quello finanziario e bancario. Spesso le imprese controllate dai pasdaran sono vincitrici di appalti per la costruzione delle grandi opere pubbliche. Gestiscono o controllano più di cento aziende iraniane, con un fatturato nel 2017 che supera i 12 miliardi di dollari.</a:t>
            </a:r>
          </a:p>
          <a:p>
            <a:pPr algn="just"/>
            <a:r>
              <a:rPr lang="it-IT" sz="1400" dirty="0" smtClean="0"/>
              <a:t>I pasdaran controllano gran parte dei prodotti occidentali che entrano nel paese tramite il mercato nero, un’economia illegale che produce ricchezza e crea consenso tra i giovani e le fasce più deboli della popolazione. Le aziende controllate dai pasdaran hanno, sembra un paradosso, tratto grande vantaggio dalle sanzioni internazionali, poiché esse hanno garantito al corpo una posizione di monopolio all’interno del paese, tenendo lontani i potenziali competitor internazionali. Tra l’altro, gli investitori privati internazionali, anche quando le sanzioni erano state annullate, si mostravano fortemente preoccupati a investire nell’opaca economia iraniana, in cui le aziende, le </a:t>
            </a:r>
            <a:r>
              <a:rPr lang="it-IT" sz="1400" dirty="0" err="1" smtClean="0"/>
              <a:t>bonyad</a:t>
            </a:r>
            <a:r>
              <a:rPr lang="it-IT" sz="1400" dirty="0" smtClean="0"/>
              <a:t> e le fondazioni controllate dai pasdaran, giocano un ruolo notevole e poco trasparente.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214290"/>
            <a:ext cx="8286808" cy="5693866"/>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Il peso delle sanzioni</a:t>
            </a:r>
          </a:p>
          <a:p>
            <a:pPr algn="just">
              <a:spcAft>
                <a:spcPts val="600"/>
              </a:spcAft>
            </a:pPr>
            <a:r>
              <a:rPr lang="it-IT" sz="1200" b="1" dirty="0" smtClean="0"/>
              <a:t>ISPI</a:t>
            </a:r>
            <a:r>
              <a:rPr lang="it-IT" sz="1200" dirty="0" smtClean="0"/>
              <a:t>  24/11/2022</a:t>
            </a:r>
          </a:p>
          <a:p>
            <a:pPr algn="just"/>
            <a:r>
              <a:rPr lang="it-IT" sz="1400" dirty="0" smtClean="0"/>
              <a:t>Dagli anni Novanta del secolo scorso fino ai primi anni duemila i dati economici in Iran hanno seguito una tendenza positiva. La situazione ha iniziato a peggiorare a seguito dell’imposizione fra il 2006 e il 2010 da parte dei paesi occidentali di nuove sanzioni - in aggiunta a quelle decise al termine del millennio scorso - per scongiurare il rischio che il paese si dotasse di un ordigno nucleare.</a:t>
            </a:r>
          </a:p>
          <a:p>
            <a:pPr algn="just"/>
            <a:r>
              <a:rPr lang="it-IT" sz="1400" dirty="0" smtClean="0"/>
              <a:t>Uno spiraglio di speranza si era però aperto nel 2015, quando l’Iran da un lato e Cina, Francia, Russia, Regno Unito, Stati Uniti, Germania e Unione Europea dall’altro, hanno firmato a Vienna un accordo internazionale sull’energia nucleare nella Repubblica islamica, volto a scongiurare il rischio di proliferazione di armi atomiche. Come conseguenza dell’accordo, formalmente noto come Piano d'azione congiunto globale, nel 2016 parte delle sanzioni sono state sospese, dando sollievo all’economia iraniana. Tuttavia, nel 2018 l’uscita degli Stati Uniti dall’accordo - voluta dall’amministrazione Trump - e la reintroduzione delle sanzioni, hanno causato un nuovo tracollo dei dati macroeconomici iraniani. </a:t>
            </a:r>
          </a:p>
          <a:p>
            <a:pPr algn="just"/>
            <a:r>
              <a:rPr lang="it-IT" sz="1400" dirty="0" smtClean="0"/>
              <a:t>A causa delle sanzioni, della </a:t>
            </a:r>
            <a:r>
              <a:rPr lang="it-IT" sz="1400" dirty="0" err="1" smtClean="0"/>
              <a:t>malagestione</a:t>
            </a:r>
            <a:r>
              <a:rPr lang="it-IT" sz="1400" dirty="0" smtClean="0"/>
              <a:t> dell’economia e della diffusa corruzione, il PIL dell’Iran non cresce in modo sostanziale da un decennio: il valore complessivo dell’economia del paese è ancora fra i 4 e gli 8 punti percentuali inferiore a quello del 2010. </a:t>
            </a:r>
          </a:p>
          <a:p>
            <a:pPr algn="just"/>
            <a:r>
              <a:rPr lang="it-IT" sz="1400" dirty="0" smtClean="0"/>
              <a:t>La stagnazione si è accompagnata a un generalizzato aumento dei prezzi. Secondo lo </a:t>
            </a:r>
            <a:r>
              <a:rPr lang="it-IT" sz="1400" dirty="0" err="1" smtClean="0"/>
              <a:t>Statistical</a:t>
            </a:r>
            <a:r>
              <a:rPr lang="it-IT" sz="1400" dirty="0" smtClean="0"/>
              <a:t> </a:t>
            </a:r>
            <a:r>
              <a:rPr lang="it-IT" sz="1400" dirty="0" err="1" smtClean="0"/>
              <a:t>Centre</a:t>
            </a:r>
            <a:r>
              <a:rPr lang="it-IT" sz="1400" dirty="0" smtClean="0"/>
              <a:t> </a:t>
            </a:r>
            <a:r>
              <a:rPr lang="it-IT" sz="1400" dirty="0" err="1" smtClean="0"/>
              <a:t>of</a:t>
            </a:r>
            <a:r>
              <a:rPr lang="it-IT" sz="1400" dirty="0" smtClean="0"/>
              <a:t> Iran, negli ultimi dieci anni il costo di beni e servizi è aumentato del 1135%. La decisione del governo di rimuovere ogni sussidio alle importazioni ha inasprito la situazione che, in base alle previsioni, non vedrà miglioramenti nemmeno nel prossimo anno. Anzi, per il 2023 è previsto un ulteriore aumento dell’inflazione fino al 43%. </a:t>
            </a:r>
          </a:p>
          <a:p>
            <a:pPr algn="just"/>
            <a:r>
              <a:rPr lang="it-IT" sz="1400" dirty="0" smtClean="0"/>
              <a:t>La mancata crescita economica, unita a un diffuso aumento del prezzo di beni e servizi, ha provocato un declino negli standard di vita della popolazione. In concomitanza con l’introduzione delle sanzioni nei primi anni Dieci, i consumi delle famiglie sono diminuiti del 29% nelle città e del 15% nelle aree rurali. Nel complesso, oggi i cittadini iraniani sono più poveri di quanto lo fossero 15 anni fa.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42910" y="285728"/>
            <a:ext cx="8072494" cy="2693045"/>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dirty="0" smtClean="0"/>
              <a:t>All'allenatrice di sci femminile iraniana è stato impedito dal marito di andare ai campionati del mondo</a:t>
            </a:r>
          </a:p>
          <a:p>
            <a:pPr algn="just" fontAlgn="base">
              <a:spcAft>
                <a:spcPts val="600"/>
              </a:spcAft>
            </a:pPr>
            <a:r>
              <a:rPr lang="it-IT" sz="1200" b="1" dirty="0" smtClean="0"/>
              <a:t>The </a:t>
            </a:r>
            <a:r>
              <a:rPr lang="it-IT" sz="1200" b="1" dirty="0" err="1" smtClean="0"/>
              <a:t>Guardian</a:t>
            </a:r>
            <a:r>
              <a:rPr lang="it-IT" sz="1200" b="1" dirty="0" smtClean="0"/>
              <a:t>  </a:t>
            </a:r>
            <a:r>
              <a:rPr lang="it-IT" sz="1200" dirty="0" smtClean="0"/>
              <a:t>18/02/2021</a:t>
            </a:r>
            <a:endParaRPr lang="it-IT" sz="1400" dirty="0" smtClean="0"/>
          </a:p>
          <a:p>
            <a:pPr algn="just" fontAlgn="base"/>
            <a:r>
              <a:rPr lang="it-IT" sz="1400" dirty="0" smtClean="0"/>
              <a:t>A </a:t>
            </a:r>
            <a:r>
              <a:rPr lang="it-IT" sz="1400" dirty="0" err="1" smtClean="0"/>
              <a:t>Samira</a:t>
            </a:r>
            <a:r>
              <a:rPr lang="it-IT" sz="1400" dirty="0" smtClean="0"/>
              <a:t> </a:t>
            </a:r>
            <a:r>
              <a:rPr lang="it-IT" sz="1400" dirty="0" err="1" smtClean="0"/>
              <a:t>Zargari</a:t>
            </a:r>
            <a:r>
              <a:rPr lang="it-IT" sz="1400" dirty="0" smtClean="0"/>
              <a:t>, allenatrice della squadra femminile iraniana di sci alpino, il marito ha impedito di recarsi in Italia per i campionati mondiali di sci, secondo quanto riportato dalla stampa iraniana.</a:t>
            </a:r>
          </a:p>
          <a:p>
            <a:pPr algn="just" fontAlgn="base"/>
            <a:r>
              <a:rPr lang="it-IT" sz="1400" dirty="0" smtClean="0"/>
              <a:t>La squadra è partita mercoledì per Cortina d'Ampezzo, dove si stanno disputando i campionati, ma senza </a:t>
            </a:r>
            <a:r>
              <a:rPr lang="it-IT" sz="1400" dirty="0" err="1" smtClean="0"/>
              <a:t>Zargari</a:t>
            </a:r>
            <a:r>
              <a:rPr lang="it-IT" sz="1400" dirty="0" smtClean="0"/>
              <a:t>, sostituita da un’altra atleta, </a:t>
            </a:r>
            <a:r>
              <a:rPr lang="it-IT" sz="1400" dirty="0" err="1" smtClean="0"/>
              <a:t>Marjan</a:t>
            </a:r>
            <a:r>
              <a:rPr lang="it-IT" sz="1400" dirty="0" smtClean="0"/>
              <a:t> </a:t>
            </a:r>
            <a:r>
              <a:rPr lang="it-IT" sz="1400" dirty="0" err="1" smtClean="0"/>
              <a:t>Kalhor</a:t>
            </a:r>
            <a:r>
              <a:rPr lang="it-IT" sz="1400" dirty="0" smtClean="0"/>
              <a:t>.</a:t>
            </a:r>
          </a:p>
          <a:p>
            <a:pPr algn="just" fontAlgn="base"/>
            <a:r>
              <a:rPr lang="it-IT" sz="1400" dirty="0" smtClean="0"/>
              <a:t>Il quotidiano riformista iraniano </a:t>
            </a:r>
            <a:r>
              <a:rPr lang="it-IT" sz="1400" dirty="0" err="1" smtClean="0"/>
              <a:t>Shargh</a:t>
            </a:r>
            <a:r>
              <a:rPr lang="it-IT" sz="1400" dirty="0" smtClean="0"/>
              <a:t> e l'agenzia di stampa semi-ufficiale </a:t>
            </a:r>
            <a:r>
              <a:rPr lang="it-IT" sz="1400" dirty="0" err="1" smtClean="0"/>
              <a:t>Isna</a:t>
            </a:r>
            <a:r>
              <a:rPr lang="it-IT" sz="1400" dirty="0" smtClean="0"/>
              <a:t> hanno riportato la vicenda ma senza fornire dettagli. Anche la federazione sciistica iraniana non ha fornito alcuna informazione. Tuttavia, secondo la legge iraniana, una donna sposata non può ottenere un passaporto o viaggiare fuori dal paese senza il permesso del marito.</a:t>
            </a:r>
          </a:p>
        </p:txBody>
      </p:sp>
      <p:sp>
        <p:nvSpPr>
          <p:cNvPr id="4" name="CasellaDiTesto 3"/>
          <p:cNvSpPr txBox="1"/>
          <p:nvPr/>
        </p:nvSpPr>
        <p:spPr>
          <a:xfrm>
            <a:off x="642910" y="3143248"/>
            <a:ext cx="3500462" cy="3493264"/>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 La pena di morte nel mondo</a:t>
            </a:r>
          </a:p>
          <a:p>
            <a:pPr algn="just"/>
            <a:r>
              <a:rPr lang="it-IT" sz="1400" dirty="0" smtClean="0"/>
              <a:t>Analizzando il quadro fornito nel rapporto annuale di Amnesty International, si apprende che tra il 2021 e il 2022 vi sono 143 paesi che hanno abolito la pena di morte nella legge o nella pratica.</a:t>
            </a:r>
          </a:p>
          <a:p>
            <a:pPr algn="just"/>
            <a:r>
              <a:rPr lang="it-IT" sz="1400" dirty="0" smtClean="0"/>
              <a:t>Continuando a scorrere le pagine del rapporto, si apprende che “</a:t>
            </a:r>
            <a:r>
              <a:rPr lang="it-IT" sz="1400" i="1" dirty="0" smtClean="0"/>
              <a:t>la maggior parte delle esecuzioni note è avvenuta in Iran, Arabia Saudita, Siria, Egitto, USA e Singapore</a:t>
            </a:r>
            <a:r>
              <a:rPr lang="it-IT" sz="1400" dirty="0" smtClean="0"/>
              <a:t>”. L’Iran, in particolare, si aggiudica il triste primato con 415 esecuzioni, mentre l’Arabia Saudita ha raddoppiato il numero dei detenuti sottoposti alla pena di morte.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42910" y="285728"/>
            <a:ext cx="7858180" cy="6232475"/>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000" b="1" dirty="0" smtClean="0"/>
              <a:t>"La giustizia in Iran è una farsa, contestare la </a:t>
            </a:r>
            <a:r>
              <a:rPr lang="it-IT" sz="2000" b="1" dirty="0" err="1" smtClean="0"/>
              <a:t>moharebeh</a:t>
            </a:r>
            <a:r>
              <a:rPr lang="it-IT" sz="2000" b="1" dirty="0" smtClean="0"/>
              <a:t> è una forzatura della storia e del diritto"</a:t>
            </a:r>
          </a:p>
          <a:p>
            <a:pPr fontAlgn="base">
              <a:spcAft>
                <a:spcPts val="600"/>
              </a:spcAft>
            </a:pPr>
            <a:r>
              <a:rPr lang="it-IT" sz="1200" b="1" dirty="0" err="1" smtClean="0"/>
              <a:t>Huffpost</a:t>
            </a:r>
            <a:r>
              <a:rPr lang="it-IT" sz="1200" b="1" dirty="0" smtClean="0"/>
              <a:t>  </a:t>
            </a:r>
            <a:r>
              <a:rPr lang="it-IT" sz="1200" dirty="0" smtClean="0"/>
              <a:t>20/12/2022</a:t>
            </a:r>
          </a:p>
          <a:p>
            <a:pPr algn="just" fontAlgn="base">
              <a:spcAft>
                <a:spcPts val="600"/>
              </a:spcAft>
            </a:pPr>
            <a:r>
              <a:rPr lang="it-IT" sz="1400" dirty="0" smtClean="0"/>
              <a:t>Intervista all'avvocato per i diritti umani </a:t>
            </a:r>
            <a:r>
              <a:rPr lang="it-IT" sz="1400" dirty="0" err="1" smtClean="0"/>
              <a:t>Pegah</a:t>
            </a:r>
            <a:r>
              <a:rPr lang="it-IT" sz="1400" dirty="0" smtClean="0"/>
              <a:t> </a:t>
            </a:r>
            <a:r>
              <a:rPr lang="it-IT" sz="1400" dirty="0" err="1" smtClean="0"/>
              <a:t>Banihashemi</a:t>
            </a:r>
            <a:r>
              <a:rPr lang="it-IT" sz="1400" dirty="0" smtClean="0"/>
              <a:t> sul reato di "guerra contro Dio" a cui vengono condannati i manifestanti: "Prima per l'esecuzione di una pena di morte solitamente passavano almeno cinque anni, ora solo pochi giorni. Il regime non si fermerà, serve più pressione internazionale su Teheran“</a:t>
            </a:r>
          </a:p>
          <a:p>
            <a:pPr algn="just" fontAlgn="base">
              <a:spcAft>
                <a:spcPts val="600"/>
              </a:spcAft>
            </a:pPr>
            <a:r>
              <a:rPr lang="it-IT" sz="1400" i="1" dirty="0" smtClean="0"/>
              <a:t>Lei, parlando dell'uccisione di </a:t>
            </a:r>
            <a:r>
              <a:rPr lang="it-IT" sz="1400" i="1" dirty="0" err="1" smtClean="0"/>
              <a:t>Majidreza</a:t>
            </a:r>
            <a:r>
              <a:rPr lang="it-IT" sz="1400" i="1" dirty="0" smtClean="0"/>
              <a:t> </a:t>
            </a:r>
            <a:r>
              <a:rPr lang="it-IT" sz="1400" i="1" dirty="0" err="1" smtClean="0"/>
              <a:t>Rahvanard</a:t>
            </a:r>
            <a:r>
              <a:rPr lang="it-IT" sz="1400" i="1" dirty="0" smtClean="0"/>
              <a:t>, ha detto che "la situazione della magistratura iraniana è inaccettabile, l'esecuzione di una persona dopo soli 23 giorni di arresto ricorda i tribunali militari". L'Iran sta andando oltre la legge marziale?</a:t>
            </a:r>
          </a:p>
          <a:p>
            <a:pPr algn="just" fontAlgn="base">
              <a:spcAft>
                <a:spcPts val="600"/>
              </a:spcAft>
            </a:pPr>
            <a:r>
              <a:rPr lang="it-IT" sz="1400" dirty="0" smtClean="0"/>
              <a:t>Il problema enorme che c'è in Iran in questo momento, è che non c'è chiarezza, trasparenza su ciò che accade. Non sappiamo esattamente che cosa accade ai prigionieri o alle persone sotto custodia della polizia. Perché queste persone non hanno un avvocato, come invece era possibile avere prima di queste proteste. Anche se </a:t>
            </a:r>
            <a:r>
              <a:rPr lang="it-IT" sz="1400" dirty="0" err="1" smtClean="0"/>
              <a:t>Majidreza</a:t>
            </a:r>
            <a:r>
              <a:rPr lang="it-IT" sz="1400" dirty="0" smtClean="0"/>
              <a:t> avesse ucciso qualcuno, in passato si sarebbero attesi anche fino a 10 anni per arrivare ad una condanna. Il procedimento era questo. Ora invece lo hanno ucciso dopo 3 settimane. Come hanno potuto farlo? Aveva appena fatto appello. È qualcosa di ridicolo, inaccettabile. Una farsa.</a:t>
            </a:r>
          </a:p>
          <a:p>
            <a:pPr algn="just" fontAlgn="base">
              <a:spcAft>
                <a:spcPts val="600"/>
              </a:spcAft>
            </a:pPr>
            <a:r>
              <a:rPr lang="it-IT" sz="1400" i="1" dirty="0" smtClean="0"/>
              <a:t>I due manifestanti uccisi e anche gli altri risparmiati sono stati condannati per "</a:t>
            </a:r>
            <a:r>
              <a:rPr lang="it-IT" sz="1400" i="1" dirty="0" err="1" smtClean="0"/>
              <a:t>moharebeh</a:t>
            </a:r>
            <a:r>
              <a:rPr lang="it-IT" sz="1400" i="1" dirty="0" smtClean="0"/>
              <a:t>", "guerra contro Dio". Un crimine presente nella Sharia, dove però non è considerato "crimine religioso". Cosa si intende esattamente per "guerra contro Dio”?</a:t>
            </a:r>
          </a:p>
          <a:p>
            <a:pPr algn="just" fontAlgn="base"/>
            <a:r>
              <a:rPr lang="it-IT" sz="1400" dirty="0" smtClean="0"/>
              <a:t>La "</a:t>
            </a:r>
            <a:r>
              <a:rPr lang="it-IT" sz="1400" dirty="0" err="1" smtClean="0"/>
              <a:t>moharebeh</a:t>
            </a:r>
            <a:r>
              <a:rPr lang="it-IT" sz="1400" dirty="0" smtClean="0"/>
              <a:t>" è presente in un verso coranico e nasce da una storia di 1400 anni fa. Nel Corano si specifica la punizione per "coloro che dichiarano guerra a Dio e al Suo Messaggero e diffondono disordine nel paese”. Dopo la rivoluzione del ’79 il regime ha inserito la "</a:t>
            </a:r>
            <a:r>
              <a:rPr lang="it-IT" sz="1400" dirty="0" err="1" smtClean="0"/>
              <a:t>moharebeh</a:t>
            </a:r>
            <a:r>
              <a:rPr lang="it-IT" sz="1400" dirty="0" smtClean="0"/>
              <a:t>" nel diritto penale iraniano che afferma, in parole povere, che se qualcuno prende un’arma e la rivolge contro altre persone e le persone sono terrorizzate, allora questo gesto è considerato simile ad una “guerra contro Dio”. Il regime ha forzato  il senso della "</a:t>
            </a:r>
            <a:r>
              <a:rPr lang="it-IT" sz="1400" dirty="0" err="1" smtClean="0"/>
              <a:t>moharebeh</a:t>
            </a:r>
            <a:r>
              <a:rPr lang="it-IT" sz="1400" dirty="0" smtClean="0"/>
              <a:t>“che oggi riguarda coloro che </a:t>
            </a:r>
            <a:endParaRPr lang="it-IT" sz="1400" i="1" dirty="0" smtClean="0"/>
          </a:p>
        </p:txBody>
      </p:sp>
      <p:sp>
        <p:nvSpPr>
          <p:cNvPr id="4" name="CasellaDiTesto 3"/>
          <p:cNvSpPr txBox="1"/>
          <p:nvPr/>
        </p:nvSpPr>
        <p:spPr>
          <a:xfrm>
            <a:off x="71406" y="285728"/>
            <a:ext cx="428628" cy="369332"/>
          </a:xfrm>
          <a:prstGeom prst="rect">
            <a:avLst/>
          </a:prstGeom>
          <a:solidFill>
            <a:schemeClr val="accent4"/>
          </a:solidFill>
        </p:spPr>
        <p:txBody>
          <a:bodyPr wrap="square" rtlCol="0">
            <a:spAutoFit/>
          </a:bodyPr>
          <a:lstStyle/>
          <a:p>
            <a:r>
              <a:rPr lang="it-IT" dirty="0" smtClean="0"/>
              <a:t> 1</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7224" y="285728"/>
            <a:ext cx="7715304" cy="5201424"/>
          </a:xfrm>
          <a:prstGeom prst="rect">
            <a:avLst/>
          </a:prstGeom>
          <a:solidFill>
            <a:schemeClr val="accent5">
              <a:lumMod val="20000"/>
              <a:lumOff val="80000"/>
            </a:schemeClr>
          </a:solidFill>
          <a:ln w="19050">
            <a:solidFill>
              <a:srgbClr val="C00000"/>
            </a:solidFill>
          </a:ln>
        </p:spPr>
        <p:txBody>
          <a:bodyPr wrap="square" rtlCol="0">
            <a:spAutoFit/>
          </a:bodyPr>
          <a:lstStyle/>
          <a:p>
            <a:pPr algn="just" fontAlgn="base">
              <a:spcAft>
                <a:spcPts val="600"/>
              </a:spcAft>
            </a:pPr>
            <a:r>
              <a:rPr lang="it-IT" sz="1400" dirty="0" smtClean="0"/>
              <a:t>manifestano. Il senso è forzato perché loro non spaventano le persone che sono in strada per loro volontà. Quindi non ha più nulla a che fare con la legge che è presente all’interno del diritto penale iraniano. È fondamentale sottolineare tale fatto. Tanti avvocati, tanti esperti di sharia hanno ribadito che la "guerra contro Dio", per come è intesa adesso, non ha più nulla a che vedere con il diritto penale iraniano. Anzi va contro il sistema penale iraniano. Nel diritto penale iraniano purtroppo la "</a:t>
            </a:r>
            <a:r>
              <a:rPr lang="it-IT" sz="1400" dirty="0" err="1" smtClean="0"/>
              <a:t>moharebeh</a:t>
            </a:r>
            <a:r>
              <a:rPr lang="it-IT" sz="1400" dirty="0" smtClean="0"/>
              <a:t>" è punita con l’esecuzione capitale, ma per l'appunto, nel caso dei manifestanti, il reato non è esattamente quello. Inoltre, bisogna ricordare che la maggior parte dei manifestanti non ha armi, né coltelli.</a:t>
            </a:r>
          </a:p>
          <a:p>
            <a:pPr algn="just" fontAlgn="base">
              <a:spcAft>
                <a:spcPts val="600"/>
              </a:spcAft>
            </a:pPr>
            <a:r>
              <a:rPr lang="it-IT" sz="1400" i="1" dirty="0" smtClean="0"/>
              <a:t>Ieri, per la prima volta dall'inizio delle proteste, è emerso che il corpo di un giovane manifestante morto durante la custodia della polizia in Iran mostrava segni scioccanti di torture. Cosa sta succedendo ai manifestanti in custodia della polizia? </a:t>
            </a:r>
          </a:p>
          <a:p>
            <a:pPr algn="just" fontAlgn="base"/>
            <a:r>
              <a:rPr lang="it-IT" sz="1400" dirty="0" smtClean="0"/>
              <a:t>Questo è il problema. Non lo si sa esattamente. Secondo la legge iraniana ogni persona che viene arrestata ed è in custodia della polizia per essere interrogata ha il diritto di avere un avvocato. Invece le guardie del regime non lasciano che i manifestanti in custodia possano interloquire, avere anche una minima comunicazione con un avvocato personale. Non si può sorvegliare dunque che cosa viene fatto loro durante la custodia, anche perché non c'è la presenza dell'avvocato. La polizia li violenta, li tortura, li costringe a violentarsi tra loro. Le autorità fanno tutto ciò che vogliono proprio perché non ci sono avvocati. Noi sappiamo di molti casi di persone che escono dalla custodia della polizia e si uccidono. Ci sono testimoni che raccontano che la polizia ha dato loro delle medicine che li hanno storditi, che li hanno portati ad avere gravi problemi mentali. In questo momento ci sono centinaia e centinaia di minorenni che sono ancora in custodia della polizia e le famiglie non possono avere alcuna comunicazione con loro. La maggior parte di questi ragazzi viene arrestata e poi l'unico messaggio che viene dato alle famiglie è: "Questa è la tomba dei vostri figli".</a:t>
            </a:r>
            <a:endParaRPr lang="it-IT" sz="1400" i="1" dirty="0" smtClean="0"/>
          </a:p>
        </p:txBody>
      </p:sp>
      <p:sp>
        <p:nvSpPr>
          <p:cNvPr id="3" name="CasellaDiTesto 2"/>
          <p:cNvSpPr txBox="1"/>
          <p:nvPr/>
        </p:nvSpPr>
        <p:spPr>
          <a:xfrm>
            <a:off x="71406" y="285728"/>
            <a:ext cx="428628" cy="369332"/>
          </a:xfrm>
          <a:prstGeom prst="rect">
            <a:avLst/>
          </a:prstGeom>
          <a:solidFill>
            <a:schemeClr val="accent4"/>
          </a:solidFill>
        </p:spPr>
        <p:txBody>
          <a:bodyPr wrap="square" rtlCol="0">
            <a:spAutoFit/>
          </a:bodyPr>
          <a:lstStyle/>
          <a:p>
            <a:r>
              <a:rPr lang="it-IT" dirty="0" smtClean="0"/>
              <a:t> 2</a:t>
            </a: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285728"/>
            <a:ext cx="8072494" cy="3970318"/>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Lapidazioni in Iran: la maggior parte delle vittime sono donne</a:t>
            </a:r>
            <a:endParaRPr lang="it-IT" sz="2000" b="1" cap="all" dirty="0" smtClean="0"/>
          </a:p>
          <a:p>
            <a:pPr>
              <a:spcAft>
                <a:spcPts val="600"/>
              </a:spcAft>
            </a:pPr>
            <a:r>
              <a:rPr lang="it-IT" sz="1200" b="1" dirty="0" smtClean="0"/>
              <a:t>Amnesty International  </a:t>
            </a:r>
            <a:r>
              <a:rPr lang="it-IT" sz="1200" dirty="0" smtClean="0"/>
              <a:t>2008</a:t>
            </a:r>
          </a:p>
          <a:p>
            <a:pPr algn="just" fontAlgn="base"/>
            <a:r>
              <a:rPr lang="it-IT" sz="1400" dirty="0" smtClean="0"/>
              <a:t>“Le pietre utilizzate per infliggere la morte non dovranno essere troppo grandi per evitare che il condannato muoia dopo essere stato colpito una o due volte; non dovranno neppure essere così piccole da non poterle chiamare pietre”. Sono parole tratte dal codice penale iraniano che regolano ancora oggi lo svolgimento delle esecuzioni per lapidazione. Malgrado le autorità di Tehran avessero assicurato nel 2002 che non avrebbe più fatto ricorso a questo metodo, molte esecuzioni sono state condotte negli ultimi anni. In un nuovo rapporto pubblicato oggi, Amnesty International chiede all’Iran di abrogare o modificare immediatamente le disposizioni contenute nel codice penale riguardo alla lapidazione, affinché possa venire applicata la moratoria sulle lapidazioni decretata nel 2002 dal responsabile del potere giudiziario.</a:t>
            </a:r>
          </a:p>
          <a:p>
            <a:pPr algn="just" fontAlgn="base"/>
            <a:r>
              <a:rPr lang="it-IT" sz="1400" dirty="0" smtClean="0"/>
              <a:t>La maggior parte delle lapidazioni pubbliche vengono decretate in caso d’adulterio e a essere colpite sono soprattutto le donne: per l’accusa è sufficiente la dichiarazione di un giudice, mentre la dichiarazione di una donna deve essere confermata da almeno due uomini per essere presa in considerazione. I membri di etnie minoritarie spesso non comprendono il persiano, la lingua dei tribunali, e molte donne non possono permettersi di pagare un avvocato; le lapidazioni sono pertanto la conseguenza di processi iniqui.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3893374"/>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000" b="1" dirty="0" smtClean="0"/>
              <a:t>Corruzione e regime militare, cosa c’è dietro all’atomica dell’Iran</a:t>
            </a:r>
          </a:p>
          <a:p>
            <a:pPr algn="just">
              <a:spcAft>
                <a:spcPts val="600"/>
              </a:spcAft>
            </a:pPr>
            <a:r>
              <a:rPr lang="it-IT" sz="1200" b="1" dirty="0" err="1" smtClean="0"/>
              <a:t>Linkiesta</a:t>
            </a:r>
            <a:r>
              <a:rPr lang="it-IT" sz="1200" b="1" dirty="0" smtClean="0"/>
              <a:t> </a:t>
            </a:r>
            <a:r>
              <a:rPr lang="it-IT" sz="1200" dirty="0" smtClean="0"/>
              <a:t> 19/11/2011</a:t>
            </a:r>
          </a:p>
          <a:p>
            <a:pPr algn="just"/>
            <a:r>
              <a:rPr lang="it-IT" sz="1400" dirty="0" smtClean="0"/>
              <a:t>La leadership iraniana non cerca il martirio. Vuole il potere, e tutto ciò che ne consegue. Chiede soldi, privilegi, cariche altisonanti e onori. Sogna ville foderate di marmo italiano, auto tedesche e conti in Svizzera. I tempi eroici dell’Imam Khomeini, così ascetico e severo, sono passati. Il potere iraniano è oggi diviso in varie fazioni, in feroce lotta tra loro, ma tutte accomunate da uno sfrenato spirito di saccheggio. Secondo il </a:t>
            </a:r>
            <a:r>
              <a:rPr lang="it-IT" sz="1400" dirty="0" err="1" smtClean="0"/>
              <a:t>Corruption</a:t>
            </a:r>
            <a:r>
              <a:rPr lang="it-IT" sz="1400" dirty="0" smtClean="0"/>
              <a:t> </a:t>
            </a:r>
            <a:r>
              <a:rPr lang="it-IT" sz="1400" dirty="0" err="1" smtClean="0"/>
              <a:t>Perception</a:t>
            </a:r>
            <a:r>
              <a:rPr lang="it-IT" sz="1400" dirty="0" smtClean="0"/>
              <a:t> </a:t>
            </a:r>
            <a:r>
              <a:rPr lang="it-IT" sz="1400" dirty="0" err="1" smtClean="0"/>
              <a:t>Index</a:t>
            </a:r>
            <a:r>
              <a:rPr lang="it-IT" sz="1400" dirty="0" smtClean="0"/>
              <a:t> del 2010 elaborato da </a:t>
            </a:r>
            <a:r>
              <a:rPr lang="it-IT" sz="1400" dirty="0" err="1" smtClean="0"/>
              <a:t>Transparency</a:t>
            </a:r>
            <a:r>
              <a:rPr lang="it-IT" sz="1400" dirty="0" smtClean="0"/>
              <a:t> International, l’Iran è al 146° posto (su 178 posti). In altre parole la Repubblica islamica è uno dei Paesi più corrotti del globo. </a:t>
            </a:r>
          </a:p>
          <a:p>
            <a:pPr algn="just"/>
            <a:r>
              <a:rPr lang="it-IT" sz="1400" dirty="0" smtClean="0"/>
              <a:t>È partendo da un contesto simile che si può comprendere il sogno atomico della Repubblica islamica. Il nucleare non interessa ai leader iraniani per radere al suolo Israele, ma per diventare intoccabili. È una polizza sulla vita. Perché sia i mullah sia i pasdaran sanno che lanciare una sola testata nucleare contro Israele significherebbe auto-condannarsi a morte. Però sanno pure che nessun “regime </a:t>
            </a:r>
            <a:r>
              <a:rPr lang="it-IT" sz="1400" dirty="0" err="1" smtClean="0"/>
              <a:t>change</a:t>
            </a:r>
            <a:r>
              <a:rPr lang="it-IT" sz="1400" dirty="0" smtClean="0"/>
              <a:t>” imposto dall’esterno ha mai avuto luogo in uno Stato munito di arsenale nucleare. La bomba atomica è, si potrebbe dire, il Gerovital dei dittatori. La Corea del Nord insegna: per quanto il regime di Pyongyang possa minacciare il mondo, schiavizzare il suo popolo o falsificare dollari, nessuno oserebbe rovesciarlo con la forza. Stesso discorso per il Pakistan, accusato di sostenere i ribelli afgani. E George W. Bush avrebbe invaso l’</a:t>
            </a:r>
            <a:r>
              <a:rPr lang="it-IT" sz="1400" dirty="0" err="1" smtClean="0"/>
              <a:t>Irak</a:t>
            </a:r>
            <a:r>
              <a:rPr lang="it-IT" sz="1400" dirty="0" smtClean="0"/>
              <a:t>, se Saddam Hussein avesse davvero posseduto la bomba atomica ?</a:t>
            </a:r>
            <a:endParaRPr lang="it-IT" sz="14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142852"/>
            <a:ext cx="8572560" cy="5616922"/>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000" b="1" dirty="0" smtClean="0"/>
              <a:t>In Iran è caduto il velo della rassegnazione</a:t>
            </a:r>
          </a:p>
          <a:p>
            <a:pPr algn="just">
              <a:spcAft>
                <a:spcPts val="600"/>
              </a:spcAft>
            </a:pPr>
            <a:r>
              <a:rPr lang="it-IT" sz="1200" b="1" dirty="0" err="1" smtClean="0"/>
              <a:t>Limes</a:t>
            </a:r>
            <a:r>
              <a:rPr lang="it-IT" sz="1200" b="1" dirty="0" smtClean="0"/>
              <a:t> </a:t>
            </a:r>
            <a:r>
              <a:rPr lang="it-IT" sz="1200" dirty="0" smtClean="0"/>
              <a:t> 05/10/2022</a:t>
            </a:r>
          </a:p>
          <a:p>
            <a:pPr algn="just"/>
            <a:r>
              <a:rPr lang="it-IT" sz="1400" dirty="0" smtClean="0"/>
              <a:t>La protesta scaturita dall’uccisione della giovane </a:t>
            </a:r>
            <a:r>
              <a:rPr lang="it-IT" sz="1400" dirty="0" err="1" smtClean="0"/>
              <a:t>Mahsa</a:t>
            </a:r>
            <a:r>
              <a:rPr lang="it-IT" sz="1400" dirty="0" smtClean="0"/>
              <a:t> non è solo una lotta delle donne contro l’obbligo dell’</a:t>
            </a:r>
            <a:r>
              <a:rPr lang="it-IT" sz="1400" dirty="0" err="1" smtClean="0"/>
              <a:t>hijab</a:t>
            </a:r>
            <a:r>
              <a:rPr lang="it-IT" sz="1400" dirty="0" smtClean="0"/>
              <a:t>, ma un fenomeno sociale e generazionale inedito, che interessa tutta la Repubblica Islamica.</a:t>
            </a:r>
          </a:p>
          <a:p>
            <a:pPr algn="just"/>
            <a:r>
              <a:rPr lang="it-IT" sz="1400" dirty="0" smtClean="0"/>
              <a:t>I fatti delle ultime due settimane in Iran emergono da un profondo malcontento che ha radici essenzialmente economiche e occupazionali, fortemente alimentato dalla prolungata frustrazione per le attese – e mai verificatesi – prospettive connesse all’accordo sul nucleare con la comunità internazionale. Accordo che ancora è sospeso in una sorta di limbo sul quale è difficile formulare previsioni allo stato attuale.</a:t>
            </a:r>
          </a:p>
          <a:p>
            <a:pPr algn="just"/>
            <a:r>
              <a:rPr lang="it-IT" sz="1400" dirty="0" smtClean="0"/>
              <a:t>Il velo obbligatorio imposto dalla Repubblica Islamica all’indomani della rivoluzione del 1979 – peraltro mai </a:t>
            </a:r>
            <a:r>
              <a:rPr lang="it-IT" sz="1400" dirty="0" err="1" smtClean="0"/>
              <a:t>normato</a:t>
            </a:r>
            <a:r>
              <a:rPr lang="it-IT" sz="1400" dirty="0" smtClean="0"/>
              <a:t> con precisione – rappresenta un elemento di comune e diffusa ostilità in seno a una considerevole parte della popolazione, soprattutto tra i giovani. Le manifestazioni di piazza delle ultime settimane, caratterizzate dalla coraggiosa azione delle donne che si levano il velo, sono ampiamente partecipate anche da giovani ragazzi e da molti iraniani delle precedenti generazioni, che aderiscono alla protesta per una ben più vasta serie di ragioni.</a:t>
            </a:r>
          </a:p>
          <a:p>
            <a:pPr algn="just"/>
            <a:r>
              <a:rPr lang="it-IT" sz="1400" dirty="0" smtClean="0"/>
              <a:t>Disoccupazione, corruzione, mancanza di prospettive, inflazione e crisi economica, malgoverno e una sempre minore tolleranza ai rigori dell’autoritarismo e dei </a:t>
            </a:r>
            <a:r>
              <a:rPr lang="it-IT" sz="1400" dirty="0" err="1" smtClean="0"/>
              <a:t>princìpi</a:t>
            </a:r>
            <a:r>
              <a:rPr lang="it-IT" sz="1400" dirty="0" smtClean="0"/>
              <a:t> religiosi costituiscono il vastissimo insieme delle regioni di un malcontento che attraversa le generazioni. </a:t>
            </a:r>
          </a:p>
          <a:p>
            <a:pPr algn="just"/>
            <a:r>
              <a:rPr lang="it-IT" sz="1400" dirty="0" smtClean="0"/>
              <a:t>Questa protesta, tuttavia, ha un elemento di continuità con il passato, che costituisce il principale fattore di debolezza dello sforzo giovanile nel chiedere cambiamenti e riforme. Ovvero l’assenza di una vera e propria leadership che possa dar corpo a un più strutturato movimento rappresenta in questo momento il principale fattore critico. Come accaduto in passato, dopo una prima fase caratterizzata da un’ampia partecipazione le proteste potrebbero progressivamente diminuire d’intensità, esaurendosi autonomamente. Se al contrario dovesse emergere una leadership riconosciuta e condivisa, la natura eccezionale e innovativa di queste proteste potrebbe assumere caratteristiche tali da strutturarla in un vero e proprio fenomeno rivoluzionario, con esiti imprevedibili sul piano della tenuta istituzionale.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85786" y="285728"/>
            <a:ext cx="7500990" cy="4416594"/>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dirty="0" smtClean="0"/>
              <a:t>Iran, si era data fuoco per protestare contro stadi vietati alle donne: morta per le ustioni giovane tifosa</a:t>
            </a:r>
          </a:p>
          <a:p>
            <a:pPr fontAlgn="base">
              <a:spcAft>
                <a:spcPts val="600"/>
              </a:spcAft>
            </a:pPr>
            <a:r>
              <a:rPr lang="it-IT" sz="1200" b="1" dirty="0" smtClean="0"/>
              <a:t>La Repubblica  </a:t>
            </a:r>
            <a:r>
              <a:rPr lang="it-IT" sz="1200" dirty="0" smtClean="0"/>
              <a:t>10/09/2019</a:t>
            </a:r>
            <a:endParaRPr lang="it-IT" sz="1400" dirty="0" smtClean="0"/>
          </a:p>
          <a:p>
            <a:pPr algn="just" fontAlgn="base"/>
            <a:r>
              <a:rPr lang="it-IT" sz="1400" dirty="0" smtClean="0"/>
              <a:t>TEHERAN - Non ce l'ha fatta </a:t>
            </a:r>
            <a:r>
              <a:rPr lang="it-IT" sz="1400" dirty="0" err="1" smtClean="0"/>
              <a:t>Sahar</a:t>
            </a:r>
            <a:r>
              <a:rPr lang="it-IT" sz="1400" dirty="0" smtClean="0"/>
              <a:t> </a:t>
            </a:r>
            <a:r>
              <a:rPr lang="it-IT" sz="1400" dirty="0" err="1" smtClean="0"/>
              <a:t>Khodayari</a:t>
            </a:r>
            <a:r>
              <a:rPr lang="it-IT" sz="1400" dirty="0" smtClean="0"/>
              <a:t>, la 29enne tifosa di calcio iraniana che nei giorni scorsi si era data fuoco davanti a un tribunale di Teheran per protestare contro il divieto per le donne di entrare negli stadi. È morta la scorsa notte in un ospedale della capitale iraniana. Aveva riportato ustioni di terzo grado.</a:t>
            </a:r>
          </a:p>
          <a:p>
            <a:pPr algn="just" fontAlgn="base"/>
            <a:r>
              <a:rPr lang="it-IT" sz="1400" dirty="0" err="1" smtClean="0"/>
              <a:t>Khodayari</a:t>
            </a:r>
            <a:r>
              <a:rPr lang="it-IT" sz="1400" dirty="0" smtClean="0"/>
              <a:t> (ma il nome non è stato rilasciato ufficialmente) era stata fermata lo scorso 12 marzo allo stadio </a:t>
            </a:r>
            <a:r>
              <a:rPr lang="it-IT" sz="1400" dirty="0" err="1" smtClean="0"/>
              <a:t>Azadi</a:t>
            </a:r>
            <a:r>
              <a:rPr lang="it-IT" sz="1400" dirty="0" smtClean="0"/>
              <a:t> di Teheran, per vedere la partita si era travestita da uomo. Niente le avrebbe impedito di assistere alla partita della sua squadra, l'</a:t>
            </a:r>
            <a:r>
              <a:rPr lang="it-IT" sz="1400" dirty="0" err="1" smtClean="0"/>
              <a:t>Estghlal</a:t>
            </a:r>
            <a:r>
              <a:rPr lang="it-IT" sz="1400" dirty="0" smtClean="0"/>
              <a:t>, allenata ora tra forti contrasti dal tecnico italiano Andrea </a:t>
            </a:r>
            <a:r>
              <a:rPr lang="it-IT" sz="1400" dirty="0" err="1" smtClean="0"/>
              <a:t>Stramaccioni</a:t>
            </a:r>
            <a:r>
              <a:rPr lang="it-IT" sz="1400" dirty="0" smtClean="0"/>
              <a:t>, contro l'Al </a:t>
            </a:r>
            <a:r>
              <a:rPr lang="it-IT" sz="1400" dirty="0" err="1" smtClean="0"/>
              <a:t>Ain</a:t>
            </a:r>
            <a:r>
              <a:rPr lang="it-IT" sz="1400" dirty="0" smtClean="0"/>
              <a:t>, club degli Emirati Arabi Uniti. Felice, si era anche ritratta nello stadio con un </a:t>
            </a:r>
            <a:r>
              <a:rPr lang="it-IT" sz="1400" dirty="0" err="1" smtClean="0"/>
              <a:t>selfie</a:t>
            </a:r>
            <a:r>
              <a:rPr lang="it-IT" sz="1400" dirty="0" smtClean="0"/>
              <a:t>, per il quale è stata poi soprannominata 'the </a:t>
            </a:r>
            <a:r>
              <a:rPr lang="it-IT" sz="1400" dirty="0" err="1" smtClean="0"/>
              <a:t>blue</a:t>
            </a:r>
            <a:r>
              <a:rPr lang="it-IT" sz="1400" dirty="0" smtClean="0"/>
              <a:t> girl'. Ma è stata arrestata e portata nel carcere femminile di </a:t>
            </a:r>
            <a:r>
              <a:rPr lang="it-IT" sz="1400" dirty="0" err="1" smtClean="0"/>
              <a:t>Gharchak</a:t>
            </a:r>
            <a:r>
              <a:rPr lang="it-IT" sz="1400" dirty="0" smtClean="0"/>
              <a:t> </a:t>
            </a:r>
            <a:r>
              <a:rPr lang="it-IT" sz="1400" dirty="0" err="1" smtClean="0"/>
              <a:t>Varamin</a:t>
            </a:r>
            <a:r>
              <a:rPr lang="it-IT" sz="1400" dirty="0" smtClean="0"/>
              <a:t> a sud di Teheran, ritenuto tra i peggiori in termini di condizioni di vita. Entrare in uno stadio in Iran è reato per le donne, la pena è la galera</a:t>
            </a:r>
            <a:r>
              <a:rPr lang="it-IT" sz="1200" dirty="0" smtClean="0"/>
              <a:t>. </a:t>
            </a:r>
          </a:p>
          <a:p>
            <a:pPr algn="just" fontAlgn="base"/>
            <a:r>
              <a:rPr lang="it-IT" sz="1400" dirty="0" smtClean="0"/>
              <a:t>In seguito è stata rilasciata su cauzione, ma quando si è recata in procura il primo settembre per riavere il suo cellulare, le è stato detto che avrebbe dovuto scontare una condanna a sei mesi per oltraggio al pudore. Sconvolta, si è versata benzina addosso e si è data fuoco procurandosi ustioni di terzo grado nel 90 per cento del corpo.</a:t>
            </a:r>
            <a:endParaRPr lang="it-IT" sz="1400" i="1" dirty="0" smtClean="0"/>
          </a:p>
        </p:txBody>
      </p:sp>
      <p:sp>
        <p:nvSpPr>
          <p:cNvPr id="4" name="CasellaDiTesto 3"/>
          <p:cNvSpPr txBox="1"/>
          <p:nvPr/>
        </p:nvSpPr>
        <p:spPr>
          <a:xfrm>
            <a:off x="1071538" y="5072074"/>
            <a:ext cx="3857652" cy="1600438"/>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L’Iran è al quarto posto al mondo per riserve di petrolio, i cui ricavi da estrazione e lavorazione sono di  importanza basilare per l’economia del Paese. Circa l’80 per cento delle entrate da esportazione (e il 40-50 per cento del totale delle entrate governative) provengono infatti dal greggio e dai suoi derivati.</a:t>
            </a:r>
            <a:endParaRPr lang="it-IT"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s://www.repstatic.it/content/nazionale/img/2022/12/05/132535426-5d8aae93-28d0-483d-947a-ee4f552a5e60.jpg"/>
          <p:cNvPicPr>
            <a:picLocks noChangeAspect="1" noChangeArrowheads="1"/>
          </p:cNvPicPr>
          <p:nvPr/>
        </p:nvPicPr>
        <p:blipFill>
          <a:blip r:embed="rId2"/>
          <a:srcRect/>
          <a:stretch>
            <a:fillRect/>
          </a:stretch>
        </p:blipFill>
        <p:spPr bwMode="auto">
          <a:xfrm>
            <a:off x="285720" y="3714752"/>
            <a:ext cx="5212080" cy="2926080"/>
          </a:xfrm>
          <a:prstGeom prst="rect">
            <a:avLst/>
          </a:prstGeom>
          <a:noFill/>
          <a:ln>
            <a:solidFill>
              <a:srgbClr val="C00000"/>
            </a:solidFill>
          </a:ln>
        </p:spPr>
      </p:pic>
      <p:sp>
        <p:nvSpPr>
          <p:cNvPr id="3" name="CasellaDiTesto 2"/>
          <p:cNvSpPr txBox="1"/>
          <p:nvPr/>
        </p:nvSpPr>
        <p:spPr>
          <a:xfrm>
            <a:off x="5786446" y="3857628"/>
            <a:ext cx="3214710" cy="249299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Nelle scuole superiori del Paese, le studentesse si tolgono l'</a:t>
            </a:r>
            <a:r>
              <a:rPr lang="it-IT" sz="1200" b="1" dirty="0" err="1" smtClean="0">
                <a:solidFill>
                  <a:srgbClr val="C00000"/>
                </a:solidFill>
              </a:rPr>
              <a:t>hijab</a:t>
            </a:r>
            <a:r>
              <a:rPr lang="it-IT" sz="1200" b="1" dirty="0" smtClean="0">
                <a:solidFill>
                  <a:srgbClr val="C00000"/>
                </a:solidFill>
              </a:rPr>
              <a:t>, obbligatorio anche in classe, e si fotografano di spalle mentre lo lanciano in cielo. </a:t>
            </a:r>
          </a:p>
          <a:p>
            <a:pPr algn="just" fontAlgn="t"/>
            <a:r>
              <a:rPr lang="it-IT" sz="1200" dirty="0" smtClean="0"/>
              <a:t>Ragazze di 15 o 16 anni si uniscono alle proteste, per la prima volta nella storia, senza paura di contestare il governo e le rigide regole con cui sono cresciute. Nei video delle proteste davanti i cancelli scolastici </a:t>
            </a:r>
            <a:r>
              <a:rPr lang="it-IT" sz="1200" b="1" dirty="0" smtClean="0"/>
              <a:t>si vedono le ragazze sventolare il velo e cantare cori come "morte al dittatore"</a:t>
            </a:r>
            <a:r>
              <a:rPr lang="it-IT" sz="1200" dirty="0" smtClean="0"/>
              <a:t>, verso la Guida suprema dell'Iran Ali Khamenei e il clero sciita che governa il Paese. </a:t>
            </a:r>
            <a:endParaRPr lang="it-IT" sz="1200" dirty="0"/>
          </a:p>
        </p:txBody>
      </p:sp>
      <p:pic>
        <p:nvPicPr>
          <p:cNvPr id="4" name="Picture 4" descr="https://www.repstatic.it/content/nazionale/img/2022/12/05/130033257-f1f1982a-5157-4712-b99c-ab20a78d13fb.jpg"/>
          <p:cNvPicPr>
            <a:picLocks noChangeAspect="1" noChangeArrowheads="1"/>
          </p:cNvPicPr>
          <p:nvPr/>
        </p:nvPicPr>
        <p:blipFill>
          <a:blip r:embed="rId3"/>
          <a:srcRect/>
          <a:stretch>
            <a:fillRect/>
          </a:stretch>
        </p:blipFill>
        <p:spPr bwMode="auto">
          <a:xfrm>
            <a:off x="357158" y="357166"/>
            <a:ext cx="4560570" cy="2560320"/>
          </a:xfrm>
          <a:prstGeom prst="rect">
            <a:avLst/>
          </a:prstGeom>
          <a:noFill/>
          <a:ln>
            <a:solidFill>
              <a:srgbClr val="C00000"/>
            </a:solidFill>
          </a:ln>
        </p:spPr>
      </p:pic>
      <p:sp>
        <p:nvSpPr>
          <p:cNvPr id="5" name="CasellaDiTesto 4"/>
          <p:cNvSpPr txBox="1"/>
          <p:nvPr/>
        </p:nvSpPr>
        <p:spPr>
          <a:xfrm>
            <a:off x="5286380" y="500042"/>
            <a:ext cx="3643338" cy="249299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A quaranta giorni dalla morte di </a:t>
            </a:r>
            <a:r>
              <a:rPr lang="it-IT" sz="1200" b="1" dirty="0" err="1" smtClean="0">
                <a:solidFill>
                  <a:srgbClr val="C00000"/>
                </a:solidFill>
              </a:rPr>
              <a:t>Mahsa</a:t>
            </a:r>
            <a:r>
              <a:rPr lang="it-IT" sz="1200" b="1" dirty="0" smtClean="0">
                <a:solidFill>
                  <a:srgbClr val="C00000"/>
                </a:solidFill>
              </a:rPr>
              <a:t> </a:t>
            </a:r>
            <a:r>
              <a:rPr lang="it-IT" sz="1200" b="1" dirty="0" err="1" smtClean="0">
                <a:solidFill>
                  <a:srgbClr val="C00000"/>
                </a:solidFill>
              </a:rPr>
              <a:t>Amini</a:t>
            </a:r>
            <a:r>
              <a:rPr lang="it-IT" sz="1200" b="1" dirty="0" smtClean="0">
                <a:solidFill>
                  <a:srgbClr val="C00000"/>
                </a:solidFill>
              </a:rPr>
              <a:t> una folla si è radunata a </a:t>
            </a:r>
            <a:r>
              <a:rPr lang="it-IT" sz="1200" b="1" dirty="0" err="1" smtClean="0">
                <a:solidFill>
                  <a:srgbClr val="C00000"/>
                </a:solidFill>
              </a:rPr>
              <a:t>Saqqez</a:t>
            </a:r>
            <a:r>
              <a:rPr lang="it-IT" sz="1200" b="1" dirty="0" smtClean="0">
                <a:solidFill>
                  <a:srgbClr val="C00000"/>
                </a:solidFill>
              </a:rPr>
              <a:t>, città del Kurdistan iraniano in cui </a:t>
            </a:r>
            <a:r>
              <a:rPr lang="it-IT" sz="1200" b="1" dirty="0" err="1" smtClean="0">
                <a:solidFill>
                  <a:srgbClr val="C00000"/>
                </a:solidFill>
              </a:rPr>
              <a:t>Masha</a:t>
            </a:r>
            <a:r>
              <a:rPr lang="it-IT" sz="1200" b="1" dirty="0" smtClean="0">
                <a:solidFill>
                  <a:srgbClr val="C00000"/>
                </a:solidFill>
              </a:rPr>
              <a:t> è cresciuta e dov'è sepolta. </a:t>
            </a:r>
          </a:p>
          <a:p>
            <a:pPr algn="just" fontAlgn="t"/>
            <a:r>
              <a:rPr lang="it-IT" sz="1200" dirty="0" smtClean="0"/>
              <a:t>In migliaia si sono spostati a piedi da tutto il Paese, aggirando i blocchi del governo, solo per renderle omaggio. Durante la marcia, </a:t>
            </a:r>
            <a:r>
              <a:rPr lang="it-IT" sz="1200" b="1" dirty="0" smtClean="0"/>
              <a:t>una ragazza è stata fotografata di spalle e senza velo, mentre si metteva in piedi su una macchina</a:t>
            </a:r>
            <a:r>
              <a:rPr lang="it-IT" sz="1200" dirty="0" smtClean="0"/>
              <a:t>. Un giorno di commemorazione che, ancora una volta, si è concluso con la violenza. Secondo testimoni e attivisti, infatti, </a:t>
            </a:r>
            <a:r>
              <a:rPr lang="it-IT" sz="1200" b="1" dirty="0" smtClean="0"/>
              <a:t>le autorità hanno sparato gas lacrimogeni e hanno aperto il fuoco sui manifestanti </a:t>
            </a:r>
            <a:r>
              <a:rPr lang="it-IT" sz="1200" dirty="0" smtClean="0"/>
              <a:t>nella città di </a:t>
            </a:r>
            <a:r>
              <a:rPr lang="it-IT" sz="1200" dirty="0" err="1" smtClean="0"/>
              <a:t>Saqqez</a:t>
            </a:r>
            <a:r>
              <a:rPr lang="it-IT" sz="1200" dirty="0" smtClean="0"/>
              <a:t>.</a:t>
            </a:r>
            <a:endParaRPr lang="it-IT"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8120" y="366690"/>
            <a:ext cx="8572560" cy="3816429"/>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dirty="0" err="1" smtClean="0"/>
              <a:t>Balucistan</a:t>
            </a:r>
            <a:r>
              <a:rPr lang="it-IT" sz="2000" b="1" dirty="0" smtClean="0"/>
              <a:t> insorgente: dall’</a:t>
            </a:r>
            <a:r>
              <a:rPr lang="it-IT" sz="2000" b="1" dirty="0" err="1" smtClean="0"/>
              <a:t>etnonazionalismo</a:t>
            </a:r>
            <a:r>
              <a:rPr lang="it-IT" sz="2000" b="1" dirty="0" smtClean="0"/>
              <a:t> alla </a:t>
            </a:r>
            <a:r>
              <a:rPr lang="it-IT" sz="2000" b="1" dirty="0" err="1" smtClean="0"/>
              <a:t>controinsorgenza</a:t>
            </a:r>
            <a:endParaRPr lang="it-IT" sz="2000" b="1" dirty="0" smtClean="0"/>
          </a:p>
          <a:p>
            <a:pPr fontAlgn="base"/>
            <a:r>
              <a:rPr lang="it-IT" sz="1200" b="1" dirty="0" err="1" smtClean="0"/>
              <a:t>Amistades</a:t>
            </a:r>
            <a:r>
              <a:rPr lang="it-IT" sz="1200" b="1" dirty="0" smtClean="0"/>
              <a:t>   </a:t>
            </a:r>
          </a:p>
          <a:p>
            <a:pPr algn="just" fontAlgn="base"/>
            <a:r>
              <a:rPr lang="it-IT" sz="1400" dirty="0" smtClean="0"/>
              <a:t>Analizzando nello specifico le problematiche riscontrate nel </a:t>
            </a:r>
            <a:r>
              <a:rPr lang="it-IT" sz="1400" dirty="0" err="1" smtClean="0"/>
              <a:t>Sistan</a:t>
            </a:r>
            <a:r>
              <a:rPr lang="it-IT" sz="1400" dirty="0" smtClean="0"/>
              <a:t> </a:t>
            </a:r>
            <a:r>
              <a:rPr lang="it-IT" sz="1400" dirty="0" err="1" smtClean="0"/>
              <a:t>Balucistan</a:t>
            </a:r>
            <a:r>
              <a:rPr lang="it-IT" sz="1400" dirty="0" smtClean="0"/>
              <a:t> iraniano si nota come le popolazioni locali da decenni lamentino di come il governo si sia scarsamente impegnato per integrare i </a:t>
            </a:r>
            <a:r>
              <a:rPr lang="it-IT" sz="1400" dirty="0" err="1" smtClean="0"/>
              <a:t>baluci</a:t>
            </a:r>
            <a:r>
              <a:rPr lang="it-IT" sz="1400" dirty="0" smtClean="0"/>
              <a:t> nella società iraniana. </a:t>
            </a:r>
          </a:p>
          <a:p>
            <a:pPr algn="just" fontAlgn="base"/>
            <a:r>
              <a:rPr lang="it-IT" sz="1400" dirty="0" smtClean="0"/>
              <a:t>Secondo il rapporto del Dipartimento di Stato americano sui diritti umani del 2019 "Le aree con vaste popolazioni </a:t>
            </a:r>
            <a:r>
              <a:rPr lang="it-IT" sz="1400" dirty="0" err="1" smtClean="0"/>
              <a:t>baluci</a:t>
            </a:r>
            <a:r>
              <a:rPr lang="it-IT" sz="1400" dirty="0" smtClean="0"/>
              <a:t> sono gravemente sottosviluppate ed hanno un accesso limitato all'istruzione, al lavoro, all'assistenza sanitaria e agli alloggi". Nel 2018, l'aspettativa di vita nel </a:t>
            </a:r>
            <a:r>
              <a:rPr lang="it-IT" sz="1400" dirty="0" err="1" smtClean="0"/>
              <a:t>Sistan</a:t>
            </a:r>
            <a:r>
              <a:rPr lang="it-IT" sz="1400" dirty="0" smtClean="0"/>
              <a:t> </a:t>
            </a:r>
            <a:r>
              <a:rPr lang="it-IT" sz="1400" dirty="0" err="1" smtClean="0"/>
              <a:t>Balucistan</a:t>
            </a:r>
            <a:r>
              <a:rPr lang="it-IT" sz="1400" dirty="0" smtClean="0"/>
              <a:t> è stata la più bassa di qualsiasi provincia iraniana. Nell'ultimo censimento, la provincia risulta avere un tasso di alfabetizzazione del 76%, rispetto al 93% della provincia di Teheran.</a:t>
            </a:r>
          </a:p>
          <a:p>
            <a:pPr algn="just" fontAlgn="base"/>
            <a:r>
              <a:rPr lang="it-IT" sz="1400" dirty="0" smtClean="0"/>
              <a:t>Il governo ha ripetutamente tentato di sopprimere l'identità culturale dei </a:t>
            </a:r>
            <a:r>
              <a:rPr lang="it-IT" sz="1400" dirty="0" err="1" smtClean="0"/>
              <a:t>baluci</a:t>
            </a:r>
            <a:r>
              <a:rPr lang="it-IT" sz="1400" dirty="0" smtClean="0"/>
              <a:t> inviando missionari per convertire la popolazione locale, prevalentemente sunnita, allo sciismo avviando campagne di chiusura e, in alcuni casi, di demolizione di moschee sunnite e utilizzando la pubblica istruzione per promuovere l’identità nazionale iraniana a discapito di quella etnica.</a:t>
            </a:r>
          </a:p>
          <a:p>
            <a:pPr algn="just" fontAlgn="base"/>
            <a:r>
              <a:rPr lang="it-IT" sz="1400" dirty="0" smtClean="0"/>
              <a:t> Per quanto riguarda la differenza di trattamento in sedi giudiziarie, dai dati resi pubblici da Amnesty International, sembra che la Repubblica Islamica nel quinquennio 2004/2009 abbia giustiziato almeno 1.481 persone e circa il 55% di queste erano </a:t>
            </a:r>
            <a:r>
              <a:rPr lang="it-IT" sz="1400" dirty="0" err="1" smtClean="0"/>
              <a:t>baluci</a:t>
            </a:r>
            <a:r>
              <a:rPr lang="it-IT" sz="1400"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upload.wikimedia.org/wikipedia/commons/d/de/Iran_ethnoreligious_distribution_2004.jpg"/>
          <p:cNvPicPr>
            <a:picLocks noChangeAspect="1" noChangeArrowheads="1"/>
          </p:cNvPicPr>
          <p:nvPr/>
        </p:nvPicPr>
        <p:blipFill>
          <a:blip r:embed="rId2"/>
          <a:srcRect/>
          <a:stretch>
            <a:fillRect/>
          </a:stretch>
        </p:blipFill>
        <p:spPr bwMode="auto">
          <a:xfrm>
            <a:off x="214282" y="142852"/>
            <a:ext cx="5077968" cy="5026152"/>
          </a:xfrm>
          <a:prstGeom prst="rect">
            <a:avLst/>
          </a:prstGeom>
          <a:noFill/>
          <a:ln>
            <a:solidFill>
              <a:srgbClr val="C00000"/>
            </a:solidFill>
          </a:ln>
        </p:spPr>
      </p:pic>
      <p:sp>
        <p:nvSpPr>
          <p:cNvPr id="5" name="CasellaDiTesto 4"/>
          <p:cNvSpPr txBox="1"/>
          <p:nvPr/>
        </p:nvSpPr>
        <p:spPr>
          <a:xfrm>
            <a:off x="2571736" y="4857760"/>
            <a:ext cx="2714644" cy="276999"/>
          </a:xfrm>
          <a:prstGeom prst="rect">
            <a:avLst/>
          </a:prstGeom>
          <a:solidFill>
            <a:schemeClr val="accent1">
              <a:lumMod val="40000"/>
              <a:lumOff val="60000"/>
            </a:schemeClr>
          </a:solidFill>
          <a:ln w="19050">
            <a:solidFill>
              <a:srgbClr val="C00000"/>
            </a:solidFill>
          </a:ln>
        </p:spPr>
        <p:txBody>
          <a:bodyPr wrap="square" rtlCol="0">
            <a:spAutoFit/>
          </a:bodyPr>
          <a:lstStyle/>
          <a:p>
            <a:pPr algn="just" fontAlgn="t"/>
            <a:r>
              <a:rPr lang="it-IT" sz="1200" dirty="0" smtClean="0"/>
              <a:t>Distribuzione </a:t>
            </a:r>
            <a:r>
              <a:rPr lang="it-IT" sz="1200" dirty="0" err="1" smtClean="0"/>
              <a:t>etnico-religiosa</a:t>
            </a:r>
            <a:r>
              <a:rPr lang="it-IT" sz="1200" dirty="0" smtClean="0"/>
              <a:t> dell'Iran.</a:t>
            </a:r>
            <a:endParaRPr lang="it-IT" sz="1200" dirty="0"/>
          </a:p>
        </p:txBody>
      </p:sp>
      <p:pic>
        <p:nvPicPr>
          <p:cNvPr id="4" name="Picture 2" descr="https://30mq.files.wordpress.com/2020/06/iran-ethnic-minorities-graph_0.png?w=623"/>
          <p:cNvPicPr>
            <a:picLocks noChangeAspect="1" noChangeArrowheads="1"/>
          </p:cNvPicPr>
          <p:nvPr/>
        </p:nvPicPr>
        <p:blipFill>
          <a:blip r:embed="rId3"/>
          <a:srcRect l="9142" r="34483"/>
          <a:stretch>
            <a:fillRect/>
          </a:stretch>
        </p:blipFill>
        <p:spPr bwMode="auto">
          <a:xfrm>
            <a:off x="5500694" y="214290"/>
            <a:ext cx="3278886" cy="3444912"/>
          </a:xfrm>
          <a:prstGeom prst="rect">
            <a:avLst/>
          </a:prstGeom>
          <a:noFill/>
          <a:ln>
            <a:solidFill>
              <a:srgbClr val="C0000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 primi dieci Paesi al mondo per riserve provate di petrolio (miliardi di barili)"/>
          <p:cNvPicPr>
            <a:picLocks noChangeAspect="1" noChangeArrowheads="1"/>
          </p:cNvPicPr>
          <p:nvPr/>
        </p:nvPicPr>
        <p:blipFill>
          <a:blip r:embed="rId2"/>
          <a:srcRect/>
          <a:stretch>
            <a:fillRect/>
          </a:stretch>
        </p:blipFill>
        <p:spPr bwMode="auto">
          <a:xfrm>
            <a:off x="1928794" y="1571612"/>
            <a:ext cx="4115157" cy="3200678"/>
          </a:xfrm>
          <a:prstGeom prst="rect">
            <a:avLst/>
          </a:prstGeom>
          <a:noFill/>
          <a:ln>
            <a:solidFill>
              <a:srgbClr val="C000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utostrada cittadina a Teheran"/>
          <p:cNvPicPr>
            <a:picLocks noChangeAspect="1" noChangeArrowheads="1"/>
          </p:cNvPicPr>
          <p:nvPr/>
        </p:nvPicPr>
        <p:blipFill>
          <a:blip r:embed="rId2"/>
          <a:srcRect/>
          <a:stretch>
            <a:fillRect/>
          </a:stretch>
        </p:blipFill>
        <p:spPr bwMode="auto">
          <a:xfrm>
            <a:off x="2214546" y="2071678"/>
            <a:ext cx="5169218" cy="2906078"/>
          </a:xfrm>
          <a:prstGeom prst="rect">
            <a:avLst/>
          </a:prstGeom>
          <a:noFill/>
          <a:ln>
            <a:solidFill>
              <a:srgbClr val="C0000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mid Reza Karimi, 24 anni, a sinistra, e Ismail Karimi, 36 anni, non possono coltivare questo appezzamento di terreno a causa della scarsità d'acqua in Iran."/>
          <p:cNvPicPr>
            <a:picLocks noChangeAspect="1" noChangeArrowheads="1"/>
          </p:cNvPicPr>
          <p:nvPr/>
        </p:nvPicPr>
        <p:blipFill>
          <a:blip r:embed="rId2"/>
          <a:srcRect/>
          <a:stretch>
            <a:fillRect/>
          </a:stretch>
        </p:blipFill>
        <p:spPr bwMode="auto">
          <a:xfrm>
            <a:off x="285720" y="214291"/>
            <a:ext cx="5181600" cy="2914650"/>
          </a:xfrm>
          <a:prstGeom prst="rect">
            <a:avLst/>
          </a:prstGeom>
          <a:noFill/>
          <a:ln>
            <a:solidFill>
              <a:srgbClr val="C00000"/>
            </a:solidFill>
          </a:ln>
        </p:spPr>
      </p:pic>
      <p:sp>
        <p:nvSpPr>
          <p:cNvPr id="3" name="CasellaDiTesto 2"/>
          <p:cNvSpPr txBox="1"/>
          <p:nvPr/>
        </p:nvSpPr>
        <p:spPr>
          <a:xfrm>
            <a:off x="5715008" y="1000108"/>
            <a:ext cx="2928958"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Hamid </a:t>
            </a:r>
            <a:r>
              <a:rPr lang="it-IT" sz="1200" dirty="0" err="1" smtClean="0"/>
              <a:t>Reza</a:t>
            </a:r>
            <a:r>
              <a:rPr lang="it-IT" sz="1200" dirty="0" smtClean="0"/>
              <a:t> </a:t>
            </a:r>
            <a:r>
              <a:rPr lang="it-IT" sz="1200" dirty="0" err="1" smtClean="0"/>
              <a:t>Karimi</a:t>
            </a:r>
            <a:r>
              <a:rPr lang="it-IT" sz="1200" dirty="0" smtClean="0"/>
              <a:t>, 24 anni, a sinistra, e Ismail </a:t>
            </a:r>
            <a:r>
              <a:rPr lang="it-IT" sz="1200" dirty="0" err="1" smtClean="0"/>
              <a:t>Karimi</a:t>
            </a:r>
            <a:r>
              <a:rPr lang="it-IT" sz="1200" dirty="0" smtClean="0"/>
              <a:t>, 36 anni, non possono coltivare questo appezzamento di terreno a causa della scarsità d'acqua in Iran.</a:t>
            </a:r>
            <a:endParaRPr lang="it-IT" sz="1200" dirty="0"/>
          </a:p>
        </p:txBody>
      </p:sp>
      <p:pic>
        <p:nvPicPr>
          <p:cNvPr id="4" name="Picture 2" descr="Siccità, alluvioni e scontento sociale in iran"/>
          <p:cNvPicPr>
            <a:picLocks noChangeAspect="1" noChangeArrowheads="1"/>
          </p:cNvPicPr>
          <p:nvPr/>
        </p:nvPicPr>
        <p:blipFill>
          <a:blip r:embed="rId3"/>
          <a:srcRect/>
          <a:stretch>
            <a:fillRect/>
          </a:stretch>
        </p:blipFill>
        <p:spPr bwMode="auto">
          <a:xfrm>
            <a:off x="500034" y="3429000"/>
            <a:ext cx="4754880" cy="3164967"/>
          </a:xfrm>
          <a:prstGeom prst="rect">
            <a:avLst/>
          </a:prstGeom>
          <a:noFill/>
          <a:ln>
            <a:solidFill>
              <a:srgbClr val="C00000"/>
            </a:solidFill>
          </a:ln>
        </p:spPr>
      </p:pic>
      <p:sp>
        <p:nvSpPr>
          <p:cNvPr id="5" name="CasellaDiTesto 4"/>
          <p:cNvSpPr txBox="1"/>
          <p:nvPr/>
        </p:nvSpPr>
        <p:spPr>
          <a:xfrm>
            <a:off x="571472" y="6215082"/>
            <a:ext cx="2500330" cy="276999"/>
          </a:xfrm>
          <a:prstGeom prst="rect">
            <a:avLst/>
          </a:prstGeom>
          <a:solidFill>
            <a:schemeClr val="accent1">
              <a:lumMod val="40000"/>
              <a:lumOff val="60000"/>
            </a:schemeClr>
          </a:solidFill>
          <a:ln w="19050">
            <a:solidFill>
              <a:srgbClr val="C00000"/>
            </a:solidFill>
          </a:ln>
        </p:spPr>
        <p:txBody>
          <a:bodyPr wrap="square" rtlCol="0">
            <a:spAutoFit/>
          </a:bodyPr>
          <a:lstStyle/>
          <a:p>
            <a:pPr algn="just" fontAlgn="t"/>
            <a:r>
              <a:rPr lang="it-IT" sz="1200" dirty="0" err="1" smtClean="0"/>
              <a:t>Isfahan</a:t>
            </a:r>
            <a:r>
              <a:rPr lang="it-IT" sz="1200" dirty="0" smtClean="0"/>
              <a:t>, il fiume </a:t>
            </a:r>
            <a:r>
              <a:rPr lang="it-IT" sz="1200" dirty="0" err="1" smtClean="0"/>
              <a:t>Zayandeh</a:t>
            </a:r>
            <a:r>
              <a:rPr lang="it-IT" sz="1200" dirty="0" smtClean="0"/>
              <a:t> a secco</a:t>
            </a:r>
            <a:endParaRPr lang="it-IT" sz="1200" dirty="0"/>
          </a:p>
        </p:txBody>
      </p:sp>
      <p:sp>
        <p:nvSpPr>
          <p:cNvPr id="7" name="CasellaDiTesto 6"/>
          <p:cNvSpPr txBox="1"/>
          <p:nvPr/>
        </p:nvSpPr>
        <p:spPr>
          <a:xfrm>
            <a:off x="5429256" y="4714884"/>
            <a:ext cx="3500430"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Dall'inizio dell'anno sono scoppiate </a:t>
            </a:r>
            <a:r>
              <a:rPr lang="it-IT" sz="1200" b="1" dirty="0" smtClean="0"/>
              <a:t>numerose proteste </a:t>
            </a:r>
            <a:r>
              <a:rPr lang="it-IT" sz="1200" dirty="0" smtClean="0"/>
              <a:t>in Iran a causa della siccità </a:t>
            </a:r>
            <a:r>
              <a:rPr lang="it-IT" sz="1200" b="1" dirty="0" smtClean="0"/>
              <a:t>nelle zone aride del Paese</a:t>
            </a:r>
            <a:r>
              <a:rPr lang="it-IT" sz="1200" dirty="0" smtClean="0"/>
              <a:t>. Le dimostrazioni sono state relativamente contenute, per ora, limitate alla zona di </a:t>
            </a:r>
            <a:r>
              <a:rPr lang="it-IT" sz="1200" dirty="0" err="1" smtClean="0"/>
              <a:t>Isfahan</a:t>
            </a:r>
            <a:r>
              <a:rPr lang="it-IT" sz="1200" dirty="0" smtClean="0"/>
              <a:t> e alla provincia del </a:t>
            </a:r>
            <a:r>
              <a:rPr lang="it-IT" sz="1200" dirty="0" err="1" smtClean="0"/>
              <a:t>Khuzestan</a:t>
            </a:r>
            <a:r>
              <a:rPr lang="it-IT" sz="1200" dirty="0" smtClean="0"/>
              <a:t>, nell’</a:t>
            </a:r>
            <a:r>
              <a:rPr lang="it-IT" sz="1200" b="1" dirty="0" smtClean="0"/>
              <a:t>ovest iraniano. </a:t>
            </a:r>
            <a:r>
              <a:rPr lang="it-IT" sz="1200" dirty="0" smtClean="0"/>
              <a:t>I contadini accusano i </a:t>
            </a:r>
            <a:r>
              <a:rPr lang="it-IT" sz="1200" b="1" dirty="0" smtClean="0"/>
              <a:t>politici locali </a:t>
            </a:r>
            <a:r>
              <a:rPr lang="it-IT" sz="1200" dirty="0" smtClean="0"/>
              <a:t>di essere </a:t>
            </a:r>
            <a:r>
              <a:rPr lang="it-IT" sz="1200" b="1" dirty="0" smtClean="0"/>
              <a:t>corrotti</a:t>
            </a:r>
            <a:r>
              <a:rPr lang="it-IT" sz="1200" dirty="0" smtClean="0"/>
              <a:t> e permettere che l'acqua venga deviata dai loro campi in cambio di tangenti.</a:t>
            </a:r>
            <a:endParaRPr lang="it-IT"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tente\Documents\SITO\DA INSERIRE\GEOGRAFIA\CLASSE 3°\IRAN\14-IRAN\WELFARE\95864302_2884538528261571_7157561259322245120_n-081f0-5b935.jpg"/>
          <p:cNvPicPr>
            <a:picLocks noChangeAspect="1" noChangeArrowheads="1"/>
          </p:cNvPicPr>
          <p:nvPr/>
        </p:nvPicPr>
        <p:blipFill>
          <a:blip r:embed="rId2"/>
          <a:srcRect/>
          <a:stretch>
            <a:fillRect/>
          </a:stretch>
        </p:blipFill>
        <p:spPr bwMode="auto">
          <a:xfrm>
            <a:off x="357158" y="357166"/>
            <a:ext cx="4751070" cy="3161919"/>
          </a:xfrm>
          <a:prstGeom prst="rect">
            <a:avLst/>
          </a:prstGeom>
          <a:noFill/>
          <a:ln>
            <a:solidFill>
              <a:srgbClr val="C00000"/>
            </a:solidFill>
          </a:ln>
        </p:spPr>
      </p:pic>
      <p:pic>
        <p:nvPicPr>
          <p:cNvPr id="175106" name="Picture 2" descr="https://www.iran-resist.org/IMG/jpg/bidonvilles_tehran-4.jpg"/>
          <p:cNvPicPr>
            <a:picLocks noChangeAspect="1" noChangeArrowheads="1"/>
          </p:cNvPicPr>
          <p:nvPr/>
        </p:nvPicPr>
        <p:blipFill>
          <a:blip r:embed="rId3"/>
          <a:srcRect/>
          <a:stretch>
            <a:fillRect/>
          </a:stretch>
        </p:blipFill>
        <p:spPr bwMode="auto">
          <a:xfrm>
            <a:off x="500034" y="3643314"/>
            <a:ext cx="4430268" cy="3063621"/>
          </a:xfrm>
          <a:prstGeom prst="rect">
            <a:avLst/>
          </a:prstGeom>
          <a:noFill/>
          <a:ln>
            <a:solidFill>
              <a:srgbClr val="C00000"/>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https://www.ispionline.it/sites/default/files/2021.11.25_come_vengono_appicate_le_leggi_a_tutela_delle_donne_0.jpg"/>
          <p:cNvPicPr>
            <a:picLocks noChangeAspect="1" noChangeArrowheads="1"/>
          </p:cNvPicPr>
          <p:nvPr/>
        </p:nvPicPr>
        <p:blipFill>
          <a:blip r:embed="rId2"/>
          <a:srcRect/>
          <a:stretch>
            <a:fillRect/>
          </a:stretch>
        </p:blipFill>
        <p:spPr bwMode="auto">
          <a:xfrm>
            <a:off x="1857356" y="428604"/>
            <a:ext cx="5143500" cy="5143500"/>
          </a:xfrm>
          <a:prstGeom prst="rect">
            <a:avLst/>
          </a:prstGeom>
          <a:noFill/>
          <a:ln>
            <a:solidFill>
              <a:srgbClr val="C0000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C:\Users\utente\Documents\SITO\DA INSERIRE\GEOGRAFIA\CLASSE 3%C2%B0\IRAN\14-IRAN\TEHRAN\INFANZIA\Iran_ lavoro minorile nella gestione dei rifiuti, il peggior tipo di sfruttamento - Caratteri Liberi_files\Iran-Child-Labour-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JPEG - 65K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8" name="AutoShape 6" descr="file:///C:/Users/utente/Documents/SITO/DA%20INSERIRE/GEOGRAFIA/CLASSE%203%C2%B0/IRAN/14-IRAN/WELFARE/maraude-5-da86d-df23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2" name="Picture 2" descr="Iran: lavoro minorile nella gestione dei rifiuti, il peggior tipo di  sfruttamento - Consiglio Nazionale della Resistenza Iraniana"/>
          <p:cNvPicPr>
            <a:picLocks noChangeAspect="1" noChangeArrowheads="1"/>
          </p:cNvPicPr>
          <p:nvPr/>
        </p:nvPicPr>
        <p:blipFill>
          <a:blip r:embed="rId2"/>
          <a:srcRect/>
          <a:stretch>
            <a:fillRect/>
          </a:stretch>
        </p:blipFill>
        <p:spPr bwMode="auto">
          <a:xfrm>
            <a:off x="1785918" y="285728"/>
            <a:ext cx="5943600" cy="4267200"/>
          </a:xfrm>
          <a:prstGeom prst="rect">
            <a:avLst/>
          </a:prstGeom>
          <a:noFill/>
          <a:ln>
            <a:solidFill>
              <a:srgbClr val="C00000"/>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s://thumbs.dreamstime.com/z/i-cespugli-nel-deserto-centrale-dell-iran-paesaggio-del-con-arbusti-e-cielo-azzurro-159740228.jpg"/>
          <p:cNvPicPr>
            <a:picLocks noChangeAspect="1" noChangeArrowheads="1"/>
          </p:cNvPicPr>
          <p:nvPr/>
        </p:nvPicPr>
        <p:blipFill>
          <a:blip r:embed="rId2"/>
          <a:srcRect b="8776"/>
          <a:stretch>
            <a:fillRect/>
          </a:stretch>
        </p:blipFill>
        <p:spPr bwMode="auto">
          <a:xfrm>
            <a:off x="214282" y="142852"/>
            <a:ext cx="5754624" cy="3340057"/>
          </a:xfrm>
          <a:prstGeom prst="rect">
            <a:avLst/>
          </a:prstGeom>
          <a:noFill/>
          <a:ln>
            <a:solidFill>
              <a:srgbClr val="C00000"/>
            </a:solidFill>
          </a:ln>
        </p:spPr>
      </p:pic>
      <p:sp>
        <p:nvSpPr>
          <p:cNvPr id="4" name="CasellaDiTesto 3"/>
          <p:cNvSpPr txBox="1"/>
          <p:nvPr/>
        </p:nvSpPr>
        <p:spPr>
          <a:xfrm>
            <a:off x="214282" y="214290"/>
            <a:ext cx="2786082" cy="276999"/>
          </a:xfrm>
          <a:prstGeom prst="rect">
            <a:avLst/>
          </a:prstGeom>
          <a:solidFill>
            <a:srgbClr val="FFC000"/>
          </a:solidFill>
          <a:ln w="19050">
            <a:solidFill>
              <a:srgbClr val="C00000"/>
            </a:solidFill>
          </a:ln>
        </p:spPr>
        <p:txBody>
          <a:bodyPr wrap="square" rtlCol="0">
            <a:spAutoFit/>
          </a:bodyPr>
          <a:lstStyle/>
          <a:p>
            <a:r>
              <a:rPr lang="it-IT" sz="1200" dirty="0" smtClean="0"/>
              <a:t>Paesaggio del deserto centrale dell'Iran </a:t>
            </a:r>
            <a:endParaRPr lang="it-IT" sz="1200" dirty="0"/>
          </a:p>
        </p:txBody>
      </p:sp>
      <p:pic>
        <p:nvPicPr>
          <p:cNvPr id="5" name="Picture 8" descr="https://www.unimondo.org/var/unimondo/storage/images/paesi/asia/asia-meridionale/iran/flora-e-fauna/palme-nane/582578-1-ita-IT/palme-nane_large.jpg"/>
          <p:cNvPicPr>
            <a:picLocks noChangeAspect="1" noChangeArrowheads="1"/>
          </p:cNvPicPr>
          <p:nvPr/>
        </p:nvPicPr>
        <p:blipFill>
          <a:blip r:embed="rId3"/>
          <a:srcRect/>
          <a:stretch>
            <a:fillRect/>
          </a:stretch>
        </p:blipFill>
        <p:spPr bwMode="auto">
          <a:xfrm>
            <a:off x="357158" y="3929066"/>
            <a:ext cx="3429000" cy="2571751"/>
          </a:xfrm>
          <a:prstGeom prst="rect">
            <a:avLst/>
          </a:prstGeom>
          <a:noFill/>
          <a:ln>
            <a:solidFill>
              <a:srgbClr val="C00000"/>
            </a:solidFill>
          </a:ln>
        </p:spPr>
      </p:pic>
      <p:sp>
        <p:nvSpPr>
          <p:cNvPr id="6" name="CasellaDiTesto 5"/>
          <p:cNvSpPr txBox="1"/>
          <p:nvPr/>
        </p:nvSpPr>
        <p:spPr>
          <a:xfrm>
            <a:off x="2571736" y="6143644"/>
            <a:ext cx="1214446" cy="276999"/>
          </a:xfrm>
          <a:prstGeom prst="rect">
            <a:avLst/>
          </a:prstGeom>
          <a:solidFill>
            <a:srgbClr val="FFC000"/>
          </a:solidFill>
          <a:ln w="19050">
            <a:solidFill>
              <a:srgbClr val="C00000"/>
            </a:solidFill>
          </a:ln>
        </p:spPr>
        <p:txBody>
          <a:bodyPr wrap="square" rtlCol="0">
            <a:spAutoFit/>
          </a:bodyPr>
          <a:lstStyle/>
          <a:p>
            <a:pPr algn="just" fontAlgn="t"/>
            <a:r>
              <a:rPr lang="it-IT" sz="1200" dirty="0" smtClean="0"/>
              <a:t>Palme nane</a:t>
            </a:r>
            <a:endParaRPr lang="it-IT" sz="1200" dirty="0"/>
          </a:p>
        </p:txBody>
      </p:sp>
      <p:pic>
        <p:nvPicPr>
          <p:cNvPr id="7" name="Picture 10" descr="https://www.unimondo.org/var/unimondo/storage/images/paesi/asia/asia-meridionale/iran/flora-e-fauna/palme-da-dattero-ad-abadan/582584-1-ita-IT/Palme-da-dattero-ad-Abadan_large.jpg"/>
          <p:cNvPicPr>
            <a:picLocks noChangeAspect="1" noChangeArrowheads="1"/>
          </p:cNvPicPr>
          <p:nvPr/>
        </p:nvPicPr>
        <p:blipFill>
          <a:blip r:embed="rId4"/>
          <a:srcRect b="5555"/>
          <a:stretch>
            <a:fillRect/>
          </a:stretch>
        </p:blipFill>
        <p:spPr bwMode="auto">
          <a:xfrm>
            <a:off x="4714876" y="3786190"/>
            <a:ext cx="3621024" cy="2564907"/>
          </a:xfrm>
          <a:prstGeom prst="rect">
            <a:avLst/>
          </a:prstGeom>
          <a:noFill/>
          <a:ln>
            <a:solidFill>
              <a:srgbClr val="C00000"/>
            </a:solidFill>
          </a:ln>
        </p:spPr>
      </p:pic>
      <p:sp>
        <p:nvSpPr>
          <p:cNvPr id="8" name="CasellaDiTesto 7"/>
          <p:cNvSpPr txBox="1"/>
          <p:nvPr/>
        </p:nvSpPr>
        <p:spPr>
          <a:xfrm>
            <a:off x="6215074" y="6000768"/>
            <a:ext cx="2143140" cy="276999"/>
          </a:xfrm>
          <a:prstGeom prst="rect">
            <a:avLst/>
          </a:prstGeom>
          <a:solidFill>
            <a:srgbClr val="FFC000"/>
          </a:solidFill>
          <a:ln w="19050">
            <a:solidFill>
              <a:srgbClr val="C00000"/>
            </a:solidFill>
          </a:ln>
        </p:spPr>
        <p:txBody>
          <a:bodyPr wrap="square" rtlCol="0">
            <a:spAutoFit/>
          </a:bodyPr>
          <a:lstStyle/>
          <a:p>
            <a:pPr algn="just" fontAlgn="t"/>
            <a:r>
              <a:rPr lang="it-IT" sz="1200" dirty="0" smtClean="0"/>
              <a:t>Palme da dattero ad </a:t>
            </a:r>
            <a:r>
              <a:rPr lang="it-IT" sz="1200" dirty="0" err="1" smtClean="0"/>
              <a:t>Abadan</a:t>
            </a:r>
            <a:endParaRPr lang="it-IT"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tente\Documents\SITO\DA INSERIRE\GEOGRAFIA\CLASSE 3°\IRAN\ECONOMIA\SI\iran3.png"/>
          <p:cNvPicPr>
            <a:picLocks noChangeAspect="1" noChangeArrowheads="1"/>
          </p:cNvPicPr>
          <p:nvPr/>
        </p:nvPicPr>
        <p:blipFill>
          <a:blip r:embed="rId2"/>
          <a:srcRect/>
          <a:stretch>
            <a:fillRect/>
          </a:stretch>
        </p:blipFill>
        <p:spPr bwMode="auto">
          <a:xfrm>
            <a:off x="2214546" y="1571612"/>
            <a:ext cx="3950551" cy="3072650"/>
          </a:xfrm>
          <a:prstGeom prst="rect">
            <a:avLst/>
          </a:prstGeom>
          <a:noFill/>
          <a:ln>
            <a:solidFill>
              <a:srgbClr val="C0000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d21zrvtkxtd6ae.cloudfront.net/public/uploads/2022/10/PDM_Settembre-2022.png"/>
          <p:cNvPicPr>
            <a:picLocks noChangeAspect="1" noChangeArrowheads="1"/>
          </p:cNvPicPr>
          <p:nvPr/>
        </p:nvPicPr>
        <p:blipFill>
          <a:blip r:embed="rId2"/>
          <a:srcRect/>
          <a:stretch>
            <a:fillRect/>
          </a:stretch>
        </p:blipFill>
        <p:spPr bwMode="auto">
          <a:xfrm>
            <a:off x="2714612" y="1928802"/>
            <a:ext cx="4852435" cy="333202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571480"/>
            <a:ext cx="8286808" cy="3677930"/>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dirty="0" smtClean="0"/>
              <a:t>L’Iran e le sanzioni</a:t>
            </a:r>
          </a:p>
          <a:p>
            <a:pPr algn="just">
              <a:spcAft>
                <a:spcPts val="600"/>
              </a:spcAft>
            </a:pPr>
            <a:r>
              <a:rPr lang="it-IT" sz="1200" b="1" dirty="0" smtClean="0"/>
              <a:t>Reset</a:t>
            </a:r>
            <a:r>
              <a:rPr lang="it-IT" sz="1200" dirty="0" smtClean="0"/>
              <a:t>  08/02/2013</a:t>
            </a:r>
          </a:p>
          <a:p>
            <a:pPr algn="just" fontAlgn="base"/>
            <a:r>
              <a:rPr lang="it-IT" sz="1400" dirty="0" smtClean="0"/>
              <a:t>Le sanzioni sono lo strumento più forte utilizzato da Europa e Stati Uniti per tenere a bada le aspirazioni nucleari iraniane, ma non sono certo una novità degli ultimi anni, anche se negli ultimi anni hanno avuto un rilievo sempre maggiore nel delineare i rapporti con l’Occidente. Sanzioni, intensificate progressivamente a partire dall’apertura del dossier sul nucleare, ma che risalgono per gli Stati Uniti all’assalto degli studenti iraniani all’Ambasciata americana di Teheran nel 1979.</a:t>
            </a:r>
          </a:p>
          <a:p>
            <a:pPr algn="just" fontAlgn="base"/>
            <a:r>
              <a:rPr lang="it-IT" sz="1400" dirty="0" smtClean="0"/>
              <a:t>Da allora, infatti, gli Usa hanno attuato unilateralmente una serie di misure restrittive nei confronti della Repubblica Islamica che vanno dal congelamento dei capitali iraniani all’estero (si parla di circa 10 miliardi di dollari), al divieto di importare beni e servizi o di investire in petrolio e gas iraniano, alla richiesta di applicare sanzioni anche alle aziende straniere con investimenti di 20 milioni di dollari all’anno nel settore energetico, fino alle azioni più recenti, attuate dal 2007, che hanno chiuso il mercato finanziario agli iraniani, bloccato tutti i beni della Banca Centrale e di tutte le istituzioni collegate al regime e messo al bando anche settori dell’aeronautica civile e dei trasporti. Oggi per commerciare con l’Iran il Ministero del Tesoro statunitense deve emettere un’autorizzazione ad hoc. L’obiettivo? Isolare economicamente l’Iran e costringerlo a una resa diplomatica.</a:t>
            </a:r>
            <a:endParaRPr lang="it-IT"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chier:Iran major crops78.jpg"/>
          <p:cNvPicPr>
            <a:picLocks noChangeAspect="1" noChangeArrowheads="1"/>
          </p:cNvPicPr>
          <p:nvPr/>
        </p:nvPicPr>
        <p:blipFill>
          <a:blip r:embed="rId2"/>
          <a:srcRect/>
          <a:stretch>
            <a:fillRect/>
          </a:stretch>
        </p:blipFill>
        <p:spPr bwMode="auto">
          <a:xfrm>
            <a:off x="2000232" y="285728"/>
            <a:ext cx="5025908" cy="4992624"/>
          </a:xfrm>
          <a:prstGeom prst="rect">
            <a:avLst/>
          </a:prstGeom>
          <a:noFill/>
          <a:ln>
            <a:solidFill>
              <a:srgbClr val="C00000"/>
            </a:solidFill>
          </a:ln>
        </p:spPr>
      </p:pic>
      <p:sp>
        <p:nvSpPr>
          <p:cNvPr id="3" name="CasellaDiTesto 2"/>
          <p:cNvSpPr txBox="1"/>
          <p:nvPr/>
        </p:nvSpPr>
        <p:spPr>
          <a:xfrm>
            <a:off x="4000496" y="357166"/>
            <a:ext cx="2928958" cy="276999"/>
          </a:xfrm>
          <a:prstGeom prst="rect">
            <a:avLst/>
          </a:prstGeom>
          <a:solidFill>
            <a:srgbClr val="FFC000"/>
          </a:solidFill>
          <a:ln w="19050">
            <a:solidFill>
              <a:srgbClr val="C00000"/>
            </a:solidFill>
          </a:ln>
        </p:spPr>
        <p:txBody>
          <a:bodyPr wrap="square" rtlCol="0">
            <a:spAutoFit/>
          </a:bodyPr>
          <a:lstStyle/>
          <a:p>
            <a:pPr fontAlgn="t"/>
            <a:r>
              <a:rPr lang="it-IT" sz="1200" dirty="0" smtClean="0"/>
              <a:t>Mappa delle principali produzioni iraniane</a:t>
            </a:r>
            <a:endParaRPr lang="it-IT" sz="1200" b="1" dirty="0"/>
          </a:p>
        </p:txBody>
      </p:sp>
      <p:sp>
        <p:nvSpPr>
          <p:cNvPr id="4" name="CasellaDiTesto 3"/>
          <p:cNvSpPr txBox="1"/>
          <p:nvPr/>
        </p:nvSpPr>
        <p:spPr>
          <a:xfrm>
            <a:off x="1142976" y="5429264"/>
            <a:ext cx="6929486" cy="73866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400" dirty="0" smtClean="0"/>
              <a:t>La varietà climatica consente al paese di produrre molte colture: </a:t>
            </a:r>
            <a:r>
              <a:rPr lang="it-IT" sz="1400" b="1" dirty="0" smtClean="0"/>
              <a:t>cereali</a:t>
            </a:r>
            <a:r>
              <a:rPr lang="it-IT" sz="1400" dirty="0" smtClean="0"/>
              <a:t> ( grano , mais , orzo , riso ), </a:t>
            </a:r>
            <a:r>
              <a:rPr lang="it-IT" sz="1400" b="1" dirty="0" smtClean="0"/>
              <a:t>frutta </a:t>
            </a:r>
            <a:r>
              <a:rPr lang="it-IT" sz="1400" dirty="0" smtClean="0"/>
              <a:t>( datteri , fichi, melograni, uva , meloni e angurie ) oltre a </a:t>
            </a:r>
            <a:r>
              <a:rPr lang="it-IT" sz="1400" b="1" dirty="0" smtClean="0"/>
              <a:t>ortagg</a:t>
            </a:r>
            <a:r>
              <a:rPr lang="it-IT" sz="1400" dirty="0" smtClean="0"/>
              <a:t>i, </a:t>
            </a:r>
            <a:r>
              <a:rPr lang="it-IT" sz="1400" b="1" dirty="0" smtClean="0"/>
              <a:t>cotone , pistacchi , olive , spezie</a:t>
            </a:r>
            <a:r>
              <a:rPr lang="it-IT" sz="1400" dirty="0" smtClean="0"/>
              <a:t> ( zafferano ),</a:t>
            </a:r>
            <a:r>
              <a:rPr lang="it-IT" sz="1400" b="1" dirty="0" smtClean="0"/>
              <a:t> tabacco e tè.</a:t>
            </a:r>
            <a:endParaRPr lang="it-IT" sz="1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www.nessunotocchicaino.it/immagini/2006/01/8301037_big.jpg"/>
          <p:cNvPicPr>
            <a:picLocks noChangeAspect="1" noChangeArrowheads="1"/>
          </p:cNvPicPr>
          <p:nvPr/>
        </p:nvPicPr>
        <p:blipFill>
          <a:blip r:embed="rId2"/>
          <a:srcRect/>
          <a:stretch>
            <a:fillRect/>
          </a:stretch>
        </p:blipFill>
        <p:spPr bwMode="auto">
          <a:xfrm>
            <a:off x="2000232" y="1000108"/>
            <a:ext cx="4762500" cy="3171826"/>
          </a:xfrm>
          <a:prstGeom prst="rect">
            <a:avLst/>
          </a:prstGeom>
          <a:noFill/>
          <a:ln>
            <a:solidFill>
              <a:srgbClr val="C00000"/>
            </a:solidFill>
          </a:ln>
        </p:spPr>
      </p:pic>
      <p:sp>
        <p:nvSpPr>
          <p:cNvPr id="3" name="CasellaDiTesto 2"/>
          <p:cNvSpPr txBox="1"/>
          <p:nvPr/>
        </p:nvSpPr>
        <p:spPr>
          <a:xfrm>
            <a:off x="2071670" y="4643446"/>
            <a:ext cx="4643470"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Iraniani simulano, durante una manifestazione di protesta, una lapidazione</a:t>
            </a:r>
            <a:endParaRPr lang="it-IT" sz="1200" b="1"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unedì una coltre di smog ha ricoperto Teheran.  Ogni anno, l'inquinamento pesante viene intrappolato dai Monti Alborz."/>
          <p:cNvPicPr>
            <a:picLocks noChangeAspect="1" noChangeArrowheads="1"/>
          </p:cNvPicPr>
          <p:nvPr/>
        </p:nvPicPr>
        <p:blipFill>
          <a:blip r:embed="rId2"/>
          <a:srcRect/>
          <a:stretch>
            <a:fillRect/>
          </a:stretch>
        </p:blipFill>
        <p:spPr bwMode="auto">
          <a:xfrm>
            <a:off x="2071670" y="1785926"/>
            <a:ext cx="5086350" cy="3195923"/>
          </a:xfrm>
          <a:prstGeom prst="rect">
            <a:avLst/>
          </a:prstGeom>
          <a:noFill/>
          <a:ln>
            <a:solidFill>
              <a:srgbClr val="C00000"/>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spionline.it/sites/default/files/FOTO/IRI.png"/>
          <p:cNvPicPr>
            <a:picLocks noChangeAspect="1" noChangeArrowheads="1"/>
          </p:cNvPicPr>
          <p:nvPr/>
        </p:nvPicPr>
        <p:blipFill>
          <a:blip r:embed="rId2"/>
          <a:srcRect/>
          <a:stretch>
            <a:fillRect/>
          </a:stretch>
        </p:blipFill>
        <p:spPr bwMode="auto">
          <a:xfrm>
            <a:off x="214282" y="500042"/>
            <a:ext cx="8750477" cy="5481905"/>
          </a:xfrm>
          <a:prstGeom prst="rect">
            <a:avLst/>
          </a:prstGeom>
          <a:noFill/>
          <a:ln>
            <a:solidFill>
              <a:srgbClr val="C00000"/>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C:\Users\utente\Documents\SITO\DA INSERIRE\GEOGRAFIA\CLASSE 3%C2%B0\IRAN\IN GENERALE\Iran in _Atlante Geopolitico__files\Atlante_Geopolitico_2016_geo_2016_00081_0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2" name="AutoShape 4" descr="file:///C:/Users/utente/Documents/SITO/DA%20INSERIRE/GEOGRAFIA/CLASSE%203%C2%B0/IRAN/PROTESTE/Atlante_Geopolitico_2016_geo_2016_00081_0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4" name="AutoShape 6" descr="file:///C:/Users/utente/Documents/SITO/DA%20INSERIRE/GEOGRAFIA/CLASSE%203%C2%B0/IRAN/PROTESTE/Atlante_Geopolitico_2016_geo_2016_00081_0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415" name="Picture 7" descr="C:\Users\utente\Documents\SITO\DA INSERIRE\GEOGRAFIA\CLASSE 3°\IRAN\PROTESTE\Atlante_Geopolitico_2016_geo_2016_00081_004.jpg"/>
          <p:cNvPicPr>
            <a:picLocks noChangeAspect="1" noChangeArrowheads="1"/>
          </p:cNvPicPr>
          <p:nvPr/>
        </p:nvPicPr>
        <p:blipFill>
          <a:blip r:embed="rId2"/>
          <a:srcRect/>
          <a:stretch>
            <a:fillRect/>
          </a:stretch>
        </p:blipFill>
        <p:spPr bwMode="auto">
          <a:xfrm>
            <a:off x="2143108" y="285728"/>
            <a:ext cx="4826000" cy="4292600"/>
          </a:xfrm>
          <a:prstGeom prst="rect">
            <a:avLst/>
          </a:prstGeom>
          <a:noFill/>
          <a:ln>
            <a:solidFill>
              <a:srgbClr val="C00000"/>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descr="https://www.meteoweb.eu/wp-content/uploads/2019/07/foreste-hyrcanian-iran-3.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8246" name="Picture 6" descr="Iran, le foreste di Hyrcanian diventano Patrimonio mondiale dell'Umanità  [GALLERY]"/>
          <p:cNvPicPr>
            <a:picLocks noChangeAspect="1" noChangeArrowheads="1"/>
          </p:cNvPicPr>
          <p:nvPr/>
        </p:nvPicPr>
        <p:blipFill>
          <a:blip r:embed="rId2"/>
          <a:srcRect/>
          <a:stretch>
            <a:fillRect/>
          </a:stretch>
        </p:blipFill>
        <p:spPr bwMode="auto">
          <a:xfrm>
            <a:off x="1714480" y="571480"/>
            <a:ext cx="5852160" cy="3867912"/>
          </a:xfrm>
          <a:prstGeom prst="rect">
            <a:avLst/>
          </a:prstGeom>
          <a:noFill/>
          <a:ln>
            <a:solidFill>
              <a:srgbClr val="C00000"/>
            </a:solidFill>
          </a:ln>
        </p:spPr>
      </p:pic>
      <p:sp>
        <p:nvSpPr>
          <p:cNvPr id="5" name="CasellaDiTesto 4"/>
          <p:cNvSpPr txBox="1"/>
          <p:nvPr/>
        </p:nvSpPr>
        <p:spPr>
          <a:xfrm>
            <a:off x="2214546" y="4643446"/>
            <a:ext cx="5214974" cy="11695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400" dirty="0" smtClean="0"/>
              <a:t>Le </a:t>
            </a:r>
            <a:r>
              <a:rPr lang="it-IT" sz="1400" b="1" dirty="0" smtClean="0"/>
              <a:t>foreste di </a:t>
            </a:r>
            <a:r>
              <a:rPr lang="it-IT" sz="1400" b="1" dirty="0" err="1" smtClean="0"/>
              <a:t>Hyrcanian</a:t>
            </a:r>
            <a:r>
              <a:rPr lang="it-IT" sz="1400" dirty="0" smtClean="0"/>
              <a:t>, lungo la costa meridionale del Mar Caspio. Si tratta di una zona di 850 chilometri quadrati, un massiccio boschivo unico al mondo, la cui origine risale tra i 25 ed i 50 milioni di anni fa. Qui si trovano 180 specie di uccelli, 58 specie di mammiferi ed il famoso “leopardo persiano”.</a:t>
            </a:r>
            <a:endParaRPr lang="it-IT"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Case danneggiate a Roshankouh, Iran.  Il villaggio nella provincia di Mazandaran, dove i baha'i vivono da più di un secolo, è stato saccheggiato nell'ambito di una serie di azioni contro la minoranza religiosa."/>
          <p:cNvPicPr>
            <a:picLocks noChangeAspect="1" noChangeArrowheads="1"/>
          </p:cNvPicPr>
          <p:nvPr/>
        </p:nvPicPr>
        <p:blipFill>
          <a:blip r:embed="rId2"/>
          <a:srcRect/>
          <a:stretch>
            <a:fillRect/>
          </a:stretch>
        </p:blipFill>
        <p:spPr bwMode="auto">
          <a:xfrm>
            <a:off x="357158" y="142863"/>
            <a:ext cx="4057650" cy="2536031"/>
          </a:xfrm>
          <a:prstGeom prst="rect">
            <a:avLst/>
          </a:prstGeom>
          <a:noFill/>
          <a:ln>
            <a:solidFill>
              <a:srgbClr val="C00000"/>
            </a:solidFill>
          </a:ln>
        </p:spPr>
      </p:pic>
      <p:sp>
        <p:nvSpPr>
          <p:cNvPr id="3" name="CasellaDiTesto 2"/>
          <p:cNvSpPr txBox="1"/>
          <p:nvPr/>
        </p:nvSpPr>
        <p:spPr>
          <a:xfrm>
            <a:off x="571472" y="2786058"/>
            <a:ext cx="3714744"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Case distrutte a </a:t>
            </a:r>
            <a:r>
              <a:rPr lang="it-IT" sz="1200" dirty="0" err="1" smtClean="0"/>
              <a:t>Roshankouh</a:t>
            </a:r>
            <a:r>
              <a:rPr lang="it-IT" sz="1200" dirty="0" smtClean="0"/>
              <a:t>, Iran. Il villaggio nella provincia di </a:t>
            </a:r>
            <a:r>
              <a:rPr lang="it-IT" sz="1200" dirty="0" err="1" smtClean="0"/>
              <a:t>Mazandaran</a:t>
            </a:r>
            <a:r>
              <a:rPr lang="it-IT" sz="1200" dirty="0" smtClean="0"/>
              <a:t>, dove i </a:t>
            </a:r>
            <a:r>
              <a:rPr lang="it-IT" sz="1200" dirty="0" err="1" smtClean="0"/>
              <a:t>baha</a:t>
            </a:r>
            <a:r>
              <a:rPr lang="it-IT" sz="1200" dirty="0" smtClean="0"/>
              <a:t>'i vivono da più di un secolo, è stato saccheggiato nell'ambito di una serie di azioni contro la minoranza religiosa</a:t>
            </a:r>
            <a:endParaRPr lang="it-IT" sz="1200" dirty="0"/>
          </a:p>
        </p:txBody>
      </p:sp>
      <p:pic>
        <p:nvPicPr>
          <p:cNvPr id="4" name="Picture 2" descr="http://iranpresswatch.org/wp-content/uploads/2017/07/sub-buzz-17133-1500930239-14.jpg"/>
          <p:cNvPicPr>
            <a:picLocks noChangeAspect="1" noChangeArrowheads="1"/>
          </p:cNvPicPr>
          <p:nvPr/>
        </p:nvPicPr>
        <p:blipFill>
          <a:blip r:embed="rId3"/>
          <a:srcRect/>
          <a:stretch>
            <a:fillRect/>
          </a:stretch>
        </p:blipFill>
        <p:spPr bwMode="auto">
          <a:xfrm>
            <a:off x="4500562" y="142852"/>
            <a:ext cx="4093464" cy="2418080"/>
          </a:xfrm>
          <a:prstGeom prst="rect">
            <a:avLst/>
          </a:prstGeom>
          <a:noFill/>
          <a:ln>
            <a:solidFill>
              <a:srgbClr val="C00000"/>
            </a:solidFill>
          </a:ln>
        </p:spPr>
      </p:pic>
      <p:sp>
        <p:nvSpPr>
          <p:cNvPr id="5" name="CasellaDiTesto 4"/>
          <p:cNvSpPr txBox="1"/>
          <p:nvPr/>
        </p:nvSpPr>
        <p:spPr>
          <a:xfrm>
            <a:off x="5500694" y="2643182"/>
            <a:ext cx="3071834"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Una casa </a:t>
            </a:r>
            <a:r>
              <a:rPr lang="it-IT" sz="1200" dirty="0" err="1" smtClean="0"/>
              <a:t>baha</a:t>
            </a:r>
            <a:r>
              <a:rPr lang="it-IT" sz="1200" dirty="0" smtClean="0"/>
              <a:t>'i che è stata perquisita da funzionari del governo iraniano.</a:t>
            </a:r>
            <a:endParaRPr lang="it-IT" sz="1200" dirty="0"/>
          </a:p>
        </p:txBody>
      </p:sp>
      <p:pic>
        <p:nvPicPr>
          <p:cNvPr id="6" name="Picture 2" descr="Il cimitero di Semnan Baha'i dopo che è stato vandalizzato nel febbraio 2009. Circa 50 lapidi sono state distrutte e l'edificio funerario è stato dato alle fiamme."/>
          <p:cNvPicPr>
            <a:picLocks noChangeAspect="1" noChangeArrowheads="1"/>
          </p:cNvPicPr>
          <p:nvPr/>
        </p:nvPicPr>
        <p:blipFill>
          <a:blip r:embed="rId4"/>
          <a:srcRect l="13734" r="14164"/>
          <a:stretch>
            <a:fillRect/>
          </a:stretch>
        </p:blipFill>
        <p:spPr bwMode="auto">
          <a:xfrm>
            <a:off x="4429125" y="3714753"/>
            <a:ext cx="4323364" cy="2870264"/>
          </a:xfrm>
          <a:prstGeom prst="rect">
            <a:avLst/>
          </a:prstGeom>
          <a:noFill/>
          <a:ln>
            <a:solidFill>
              <a:srgbClr val="C00000"/>
            </a:solidFill>
          </a:ln>
        </p:spPr>
      </p:pic>
      <p:sp>
        <p:nvSpPr>
          <p:cNvPr id="7" name="CasellaDiTesto 6"/>
          <p:cNvSpPr txBox="1"/>
          <p:nvPr/>
        </p:nvSpPr>
        <p:spPr>
          <a:xfrm>
            <a:off x="428596" y="3929066"/>
            <a:ext cx="3786214" cy="1569660"/>
          </a:xfrm>
          <a:prstGeom prst="rect">
            <a:avLst/>
          </a:prstGeom>
          <a:solidFill>
            <a:schemeClr val="accent5">
              <a:lumMod val="20000"/>
              <a:lumOff val="80000"/>
            </a:schemeClr>
          </a:solidFill>
          <a:ln w="19050">
            <a:solidFill>
              <a:srgbClr val="C00000"/>
            </a:solidFill>
          </a:ln>
        </p:spPr>
        <p:txBody>
          <a:bodyPr wrap="square" rtlCol="0">
            <a:spAutoFit/>
          </a:bodyPr>
          <a:lstStyle/>
          <a:p>
            <a:pPr algn="just" fontAlgn="t"/>
            <a:r>
              <a:rPr lang="it-IT" sz="1200" dirty="0" smtClean="0"/>
              <a:t>Secondo i ricercatori </a:t>
            </a:r>
            <a:r>
              <a:rPr lang="it-IT" sz="1200" dirty="0" err="1" smtClean="0"/>
              <a:t>baha</a:t>
            </a:r>
            <a:r>
              <a:rPr lang="it-IT" sz="1200" dirty="0" smtClean="0"/>
              <a:t>'i che hanno fornito studi di casi a </a:t>
            </a:r>
            <a:r>
              <a:rPr lang="it-IT" sz="1200" dirty="0" err="1" smtClean="0"/>
              <a:t>IranWire</a:t>
            </a:r>
            <a:r>
              <a:rPr lang="it-IT" sz="1200" dirty="0" smtClean="0"/>
              <a:t>, le forze di sicurezza iraniane, o funzionari che lavorano per loro conto, hanno saldato i cancelli dei cimiteri </a:t>
            </a:r>
            <a:r>
              <a:rPr lang="it-IT" sz="1200" dirty="0" err="1" smtClean="0"/>
              <a:t>baha</a:t>
            </a:r>
            <a:r>
              <a:rPr lang="it-IT" sz="1200" dirty="0" smtClean="0"/>
              <a:t>'i, distrutto lapidi, alberi e obitori, intimidito i lavoratori dei cimiteri, bloccato l'accesso alle strade, ordinato la chiusura o il trasferimento dei cimiteri e persino riesumato i corpi e impedito le sepolture . </a:t>
            </a:r>
            <a:endParaRPr lang="it-IT" sz="1200" dirty="0"/>
          </a:p>
        </p:txBody>
      </p:sp>
      <p:sp>
        <p:nvSpPr>
          <p:cNvPr id="8" name="CasellaDiTesto 7"/>
          <p:cNvSpPr txBox="1"/>
          <p:nvPr/>
        </p:nvSpPr>
        <p:spPr>
          <a:xfrm>
            <a:off x="285720" y="5786454"/>
            <a:ext cx="4071966"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Il cimitero </a:t>
            </a:r>
            <a:r>
              <a:rPr lang="it-IT" sz="1200" dirty="0" err="1" smtClean="0"/>
              <a:t>baha</a:t>
            </a:r>
            <a:r>
              <a:rPr lang="it-IT" sz="1200" dirty="0" smtClean="0"/>
              <a:t>’i di </a:t>
            </a:r>
            <a:r>
              <a:rPr lang="it-IT" sz="1200" dirty="0" err="1" smtClean="0"/>
              <a:t>Semnan</a:t>
            </a:r>
            <a:r>
              <a:rPr lang="it-IT" sz="1200" dirty="0" smtClean="0"/>
              <a:t> dopo che è stato vandalizzato nel febbraio 2009. Circa 50 lapidi sono state distrutte e l’edificio funerario è stato dato alle fiamme.</a:t>
            </a:r>
            <a:endParaRPr lang="it-IT"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og.geografia.deascuola.it/uploads/2019/11/Agenda-2030-goal-5-parita%CC%80-genere-indice-2019.png"/>
          <p:cNvPicPr>
            <a:picLocks noChangeAspect="1" noChangeArrowheads="1"/>
          </p:cNvPicPr>
          <p:nvPr/>
        </p:nvPicPr>
        <p:blipFill>
          <a:blip r:embed="rId2"/>
          <a:srcRect/>
          <a:stretch>
            <a:fillRect/>
          </a:stretch>
        </p:blipFill>
        <p:spPr bwMode="auto">
          <a:xfrm>
            <a:off x="357158" y="2857496"/>
            <a:ext cx="8491683" cy="3770413"/>
          </a:xfrm>
          <a:prstGeom prst="rect">
            <a:avLst/>
          </a:prstGeom>
          <a:noFill/>
          <a:ln>
            <a:solidFill>
              <a:srgbClr val="C00000"/>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tente\Documents\SITO\DA INSERIRE\GEOGRAFIA\CLASSE 3°\IRAN\14-IRAN\INCENDI\SI\CANI\Holdridge-life-zones-of-Iran-based-on-physiognomic-types.png"/>
          <p:cNvPicPr>
            <a:picLocks noChangeAspect="1" noChangeArrowheads="1"/>
          </p:cNvPicPr>
          <p:nvPr/>
        </p:nvPicPr>
        <p:blipFill>
          <a:blip r:embed="rId2"/>
          <a:srcRect/>
          <a:stretch>
            <a:fillRect/>
          </a:stretch>
        </p:blipFill>
        <p:spPr bwMode="auto">
          <a:xfrm>
            <a:off x="1785918" y="1857364"/>
            <a:ext cx="5601843" cy="4836605"/>
          </a:xfrm>
          <a:prstGeom prst="rect">
            <a:avLst/>
          </a:prstGeom>
          <a:noFill/>
          <a:ln>
            <a:solidFill>
              <a:srgbClr val="C00000"/>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cr-iran.org/en/images/stories/2018/May/c/iran-Poverty-Child-Tehran-3.jpg"/>
          <p:cNvPicPr>
            <a:picLocks noChangeAspect="1" noChangeArrowheads="1"/>
          </p:cNvPicPr>
          <p:nvPr/>
        </p:nvPicPr>
        <p:blipFill>
          <a:blip r:embed="rId2"/>
          <a:srcRect/>
          <a:stretch>
            <a:fillRect/>
          </a:stretch>
        </p:blipFill>
        <p:spPr bwMode="auto">
          <a:xfrm>
            <a:off x="1785918" y="714356"/>
            <a:ext cx="5486400" cy="3792474"/>
          </a:xfrm>
          <a:prstGeom prst="rect">
            <a:avLst/>
          </a:prstGeom>
          <a:noFill/>
          <a:ln>
            <a:solidFill>
              <a:srgbClr val="C000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214290"/>
            <a:ext cx="8072494" cy="3893374"/>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000" b="1" dirty="0" smtClean="0"/>
              <a:t>Iran: la rivoluzione è donna</a:t>
            </a:r>
            <a:endParaRPr lang="it-IT" sz="2000" b="1" cap="all" dirty="0" smtClean="0"/>
          </a:p>
          <a:p>
            <a:pPr>
              <a:spcAft>
                <a:spcPts val="600"/>
              </a:spcAft>
            </a:pPr>
            <a:r>
              <a:rPr lang="it-IT" sz="1200" b="1" dirty="0" smtClean="0"/>
              <a:t>ISPI  </a:t>
            </a:r>
            <a:r>
              <a:rPr lang="it-IT" sz="1200" dirty="0" smtClean="0"/>
              <a:t>27/09/2022</a:t>
            </a:r>
            <a:endParaRPr lang="it-IT" sz="1400" dirty="0" smtClean="0"/>
          </a:p>
          <a:p>
            <a:pPr algn="just" fontAlgn="base"/>
            <a:r>
              <a:rPr lang="it-IT" sz="1400" dirty="0" smtClean="0"/>
              <a:t>Il pugno di ferro contro le manifestazioni di piazza non ferma la protesta delle donne iraniane, una rivolta che si è trasformata in una sfida aperta al regime degli ayatollah e sta alzando il livello di tensione tra Teheran e molti paesi occidentali. A dieci giorni dall’inizio dei disordini, dopo la morte in una caserma della 22enne curda </a:t>
            </a:r>
            <a:r>
              <a:rPr lang="it-IT" sz="1400" dirty="0" err="1" smtClean="0"/>
              <a:t>Mahsa</a:t>
            </a:r>
            <a:r>
              <a:rPr lang="it-IT" sz="1400" dirty="0" smtClean="0"/>
              <a:t> </a:t>
            </a:r>
            <a:r>
              <a:rPr lang="it-IT" sz="1400" dirty="0" err="1" smtClean="0"/>
              <a:t>Amini</a:t>
            </a:r>
            <a:r>
              <a:rPr lang="it-IT" sz="1400" dirty="0" smtClean="0"/>
              <a:t>, arrestata dalla polizia morale perché indossava male il velo, gli arresti sono più di 1.200 mentre negli scontri con le forze dell’ordine ci sarebbero finora 76 vittime, secondo il gruppo basato a Oslo Iran </a:t>
            </a:r>
            <a:r>
              <a:rPr lang="it-IT" sz="1400" dirty="0" err="1" smtClean="0"/>
              <a:t>Human</a:t>
            </a:r>
            <a:r>
              <a:rPr lang="it-IT" sz="1400" dirty="0" smtClean="0"/>
              <a:t> </a:t>
            </a:r>
            <a:r>
              <a:rPr lang="it-IT" sz="1400" dirty="0" err="1" smtClean="0"/>
              <a:t>Rights</a:t>
            </a:r>
            <a:r>
              <a:rPr lang="it-IT" sz="1400" dirty="0" smtClean="0"/>
              <a:t>. Le informazioni provenienti dal paese sono estremamente difficili da verificare a causa del blocco di internet disposto dalle autorità ma appare ormai confermata la notizia che le proteste coinvolgano 80 città del paese e che ci siano centri urbani, come </a:t>
            </a:r>
            <a:r>
              <a:rPr lang="it-IT" sz="1400" dirty="0" err="1" smtClean="0"/>
              <a:t>Oshnavieh</a:t>
            </a:r>
            <a:r>
              <a:rPr lang="it-IT" sz="1400" dirty="0" smtClean="0"/>
              <a:t>, a maggioranza curda, in cui i manifestanti abbiano messo in fuga gli amministratori locali. Anche a </a:t>
            </a:r>
            <a:r>
              <a:rPr lang="it-IT" sz="1400" dirty="0" err="1" smtClean="0"/>
              <a:t>Qom</a:t>
            </a:r>
            <a:r>
              <a:rPr lang="it-IT" sz="1400" dirty="0" smtClean="0"/>
              <a:t>, centro spirituale sciita e baluardo dell’autorevolezza morale della Repubblica Islamica, i video postati sui social mostrano scene mai viste prima: giovani donne che si tolgono il velo e folle che cantano slogan contro l'ayatollah Khamenei definendolo “vergogna della nazione”. Un clima che – sono in molti a temere – porterà a un’escalation della repressione. Di ritorno da New York, dove si è rivolto all'Assemblea generale delle Nazioni Unite, il presidente </a:t>
            </a:r>
            <a:r>
              <a:rPr lang="it-IT" sz="1400" dirty="0" err="1" smtClean="0"/>
              <a:t>Ebrahim</a:t>
            </a:r>
            <a:r>
              <a:rPr lang="it-IT" sz="1400" dirty="0" smtClean="0"/>
              <a:t> Raisi ha avvertito che il governo “non consentirà, in nessun caso, ai manifestanti di mettere a rischio la sicurezza del paese”.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tente\Documents\SITO\Figura_2_geodemos_numero_medio_figli_donna_grandi_paesi_islamici.png"/>
          <p:cNvPicPr>
            <a:picLocks noChangeAspect="1" noChangeArrowheads="1"/>
          </p:cNvPicPr>
          <p:nvPr/>
        </p:nvPicPr>
        <p:blipFill>
          <a:blip r:embed="rId2"/>
          <a:srcRect/>
          <a:stretch>
            <a:fillRect/>
          </a:stretch>
        </p:blipFill>
        <p:spPr bwMode="auto">
          <a:xfrm>
            <a:off x="1357290" y="1357298"/>
            <a:ext cx="6254496" cy="4139184"/>
          </a:xfrm>
          <a:prstGeom prst="rect">
            <a:avLst/>
          </a:prstGeom>
          <a:noFill/>
          <a:ln>
            <a:solidFill>
              <a:srgbClr val="C00000"/>
            </a:solidFill>
          </a:ln>
        </p:spPr>
      </p:pic>
      <p:sp>
        <p:nvSpPr>
          <p:cNvPr id="3" name="CasellaDiTesto 2"/>
          <p:cNvSpPr txBox="1"/>
          <p:nvPr/>
        </p:nvSpPr>
        <p:spPr>
          <a:xfrm>
            <a:off x="2643174" y="4857760"/>
            <a:ext cx="3857652" cy="261610"/>
          </a:xfrm>
          <a:prstGeom prst="rect">
            <a:avLst/>
          </a:prstGeom>
          <a:solidFill>
            <a:schemeClr val="bg1"/>
          </a:solidFill>
          <a:ln w="19050">
            <a:solidFill>
              <a:schemeClr val="bg1"/>
            </a:solidFill>
          </a:ln>
        </p:spPr>
        <p:txBody>
          <a:bodyPr wrap="square" rtlCol="0">
            <a:spAutoFit/>
          </a:bodyPr>
          <a:lstStyle/>
          <a:p>
            <a:pPr algn="just" fontAlgn="t"/>
            <a:r>
              <a:rPr lang="it-IT" sz="1100" b="1" dirty="0" smtClean="0"/>
              <a:t>Numero medio di figli per donna in alcuni grandi paesi islamici</a:t>
            </a:r>
            <a:endParaRPr lang="it-IT" sz="11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pstatic.it/content/nazionale/img/2022/12/05/125314535-88f3d392-80d3-43c6-889d-ccb2c0da4d02.jpg"/>
          <p:cNvPicPr>
            <a:picLocks noChangeAspect="1" noChangeArrowheads="1"/>
          </p:cNvPicPr>
          <p:nvPr/>
        </p:nvPicPr>
        <p:blipFill>
          <a:blip r:embed="rId2"/>
          <a:srcRect/>
          <a:stretch>
            <a:fillRect/>
          </a:stretch>
        </p:blipFill>
        <p:spPr bwMode="auto">
          <a:xfrm>
            <a:off x="500034" y="3643314"/>
            <a:ext cx="4669155" cy="2621280"/>
          </a:xfrm>
          <a:prstGeom prst="rect">
            <a:avLst/>
          </a:prstGeom>
          <a:solidFill>
            <a:schemeClr val="accent2"/>
          </a:solidFill>
          <a:ln>
            <a:solidFill>
              <a:srgbClr val="C00000"/>
            </a:solidFill>
          </a:ln>
        </p:spPr>
      </p:pic>
      <p:sp>
        <p:nvSpPr>
          <p:cNvPr id="3" name="CasellaDiTesto 2"/>
          <p:cNvSpPr txBox="1"/>
          <p:nvPr/>
        </p:nvSpPr>
        <p:spPr>
          <a:xfrm>
            <a:off x="5357818" y="4929198"/>
            <a:ext cx="3643338" cy="101566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Una donna alza le braccia al cielo in segno di vittoria durante una manifestazione a Teheran a fine settembre. Tra le strade delle città iraniane </a:t>
            </a:r>
            <a:r>
              <a:rPr lang="it-IT" sz="1200" b="1" dirty="0" smtClean="0"/>
              <a:t>il fuoco brucia l'</a:t>
            </a:r>
            <a:r>
              <a:rPr lang="it-IT" sz="1200" b="1" dirty="0" err="1" smtClean="0"/>
              <a:t>hijab</a:t>
            </a:r>
            <a:r>
              <a:rPr lang="it-IT" sz="1200" dirty="0" smtClean="0"/>
              <a:t>, il velo che le donne sono obbligate a mettere in pubblico.</a:t>
            </a:r>
            <a:endParaRPr lang="it-IT" sz="1200" dirty="0"/>
          </a:p>
        </p:txBody>
      </p:sp>
      <p:pic>
        <p:nvPicPr>
          <p:cNvPr id="6" name="Picture 4" descr="Ramin Bahrami: «Le donne in Iran stanno dimostrando di essere più  coraggiose degli uomini. Hanno una forza incredibile» - L'Espresso"/>
          <p:cNvPicPr>
            <a:picLocks noChangeAspect="1" noChangeArrowheads="1"/>
          </p:cNvPicPr>
          <p:nvPr/>
        </p:nvPicPr>
        <p:blipFill>
          <a:blip r:embed="rId3"/>
          <a:srcRect/>
          <a:stretch>
            <a:fillRect/>
          </a:stretch>
        </p:blipFill>
        <p:spPr bwMode="auto">
          <a:xfrm>
            <a:off x="714347" y="500041"/>
            <a:ext cx="5000625" cy="2747963"/>
          </a:xfrm>
          <a:prstGeom prst="rect">
            <a:avLst/>
          </a:prstGeom>
          <a:noFill/>
          <a:ln>
            <a:solidFill>
              <a:srgbClr val="C00000"/>
            </a:solidFill>
          </a:ln>
        </p:spPr>
      </p:pic>
      <p:sp>
        <p:nvSpPr>
          <p:cNvPr id="7" name="CasellaDiTesto 6"/>
          <p:cNvSpPr txBox="1"/>
          <p:nvPr/>
        </p:nvSpPr>
        <p:spPr>
          <a:xfrm>
            <a:off x="6215074" y="2285992"/>
            <a:ext cx="2571768"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Proteste per la morte di </a:t>
            </a:r>
            <a:r>
              <a:rPr lang="it-IT" sz="1200" dirty="0" err="1" smtClean="0"/>
              <a:t>Mahsa</a:t>
            </a:r>
            <a:r>
              <a:rPr lang="it-IT" sz="1200" dirty="0" smtClean="0"/>
              <a:t> </a:t>
            </a:r>
            <a:r>
              <a:rPr lang="it-IT" sz="1200" dirty="0" err="1" smtClean="0"/>
              <a:t>Amini</a:t>
            </a:r>
            <a:endParaRPr lang="it-IT"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a:graphicFrameLocks noChangeAspect="1"/>
          </p:cNvGraphicFramePr>
          <p:nvPr/>
        </p:nvGraphicFramePr>
        <p:xfrm>
          <a:off x="214282" y="142852"/>
          <a:ext cx="5619766" cy="308864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9" descr="C:\Users\utente\Documents\Iran-settori.png"/>
          <p:cNvPicPr>
            <a:picLocks noChangeAspect="1" noChangeArrowheads="1"/>
          </p:cNvPicPr>
          <p:nvPr/>
        </p:nvPicPr>
        <p:blipFill>
          <a:blip r:embed="rId3" cstate="print"/>
          <a:srcRect/>
          <a:stretch>
            <a:fillRect/>
          </a:stretch>
        </p:blipFill>
        <p:spPr bwMode="auto">
          <a:xfrm>
            <a:off x="5929322" y="3286124"/>
            <a:ext cx="3078933" cy="2980589"/>
          </a:xfrm>
          <a:prstGeom prst="rect">
            <a:avLst/>
          </a:prstGeom>
          <a:noFill/>
          <a:ln>
            <a:solidFill>
              <a:srgbClr val="C00000"/>
            </a:solidFill>
          </a:ln>
        </p:spPr>
      </p:pic>
      <p:pic>
        <p:nvPicPr>
          <p:cNvPr id="5" name="Picture 2" descr="quota nelle importazioni iraniane per categoria"/>
          <p:cNvPicPr>
            <a:picLocks noChangeAspect="1" noChangeArrowheads="1"/>
          </p:cNvPicPr>
          <p:nvPr/>
        </p:nvPicPr>
        <p:blipFill>
          <a:blip r:embed="rId4"/>
          <a:srcRect/>
          <a:stretch>
            <a:fillRect/>
          </a:stretch>
        </p:blipFill>
        <p:spPr bwMode="auto">
          <a:xfrm>
            <a:off x="214282" y="3429000"/>
            <a:ext cx="5524500" cy="3292602"/>
          </a:xfrm>
          <a:prstGeom prst="rect">
            <a:avLst/>
          </a:prstGeom>
          <a:noFill/>
          <a:ln>
            <a:solidFill>
              <a:srgbClr val="C00000"/>
            </a:solidFill>
          </a:ln>
        </p:spPr>
      </p:pic>
      <p:sp>
        <p:nvSpPr>
          <p:cNvPr id="6" name="CasellaDiTesto 5"/>
          <p:cNvSpPr txBox="1"/>
          <p:nvPr/>
        </p:nvSpPr>
        <p:spPr>
          <a:xfrm>
            <a:off x="6000760" y="6143644"/>
            <a:ext cx="2071702"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r>
              <a:rPr lang="it-IT" sz="1200" dirty="0" smtClean="0"/>
              <a:t>Composizione forza lavoro</a:t>
            </a:r>
            <a:endParaRPr lang="it-IT" sz="1200" dirty="0"/>
          </a:p>
        </p:txBody>
      </p:sp>
      <p:pic>
        <p:nvPicPr>
          <p:cNvPr id="57346" name="Picture 2" descr="Iran, Scheda Paese - Global Geografia"/>
          <p:cNvPicPr>
            <a:picLocks noChangeAspect="1" noChangeArrowheads="1"/>
          </p:cNvPicPr>
          <p:nvPr/>
        </p:nvPicPr>
        <p:blipFill>
          <a:blip r:embed="rId5"/>
          <a:srcRect/>
          <a:stretch>
            <a:fillRect/>
          </a:stretch>
        </p:blipFill>
        <p:spPr bwMode="auto">
          <a:xfrm>
            <a:off x="6215074" y="428604"/>
            <a:ext cx="2685669" cy="2432304"/>
          </a:xfrm>
          <a:prstGeom prst="rect">
            <a:avLst/>
          </a:prstGeom>
          <a:noFill/>
          <a:ln>
            <a:solidFill>
              <a:srgbClr val="C00000"/>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40" name="Picture 8" descr="https://www.ispionline.it/sites/default/files/pil_iran.png"/>
          <p:cNvPicPr>
            <a:picLocks noChangeAspect="1" noChangeArrowheads="1"/>
          </p:cNvPicPr>
          <p:nvPr/>
        </p:nvPicPr>
        <p:blipFill>
          <a:blip r:embed="rId2" cstate="print"/>
          <a:srcRect/>
          <a:stretch>
            <a:fillRect/>
          </a:stretch>
        </p:blipFill>
        <p:spPr bwMode="auto">
          <a:xfrm>
            <a:off x="214282" y="142852"/>
            <a:ext cx="3959103" cy="3959103"/>
          </a:xfrm>
          <a:prstGeom prst="rect">
            <a:avLst/>
          </a:prstGeom>
          <a:noFill/>
          <a:ln>
            <a:solidFill>
              <a:srgbClr val="C00000"/>
            </a:solidFill>
          </a:ln>
        </p:spPr>
      </p:pic>
      <p:pic>
        <p:nvPicPr>
          <p:cNvPr id="3" name="Picture 2" descr="https://www.ispionline.it/sites/default/files/economia_iran.png"/>
          <p:cNvPicPr>
            <a:picLocks noChangeAspect="1" noChangeArrowheads="1"/>
          </p:cNvPicPr>
          <p:nvPr/>
        </p:nvPicPr>
        <p:blipFill>
          <a:blip r:embed="rId3"/>
          <a:srcRect l="46471" t="65678" r="1063" b="7838"/>
          <a:stretch>
            <a:fillRect/>
          </a:stretch>
        </p:blipFill>
        <p:spPr bwMode="auto">
          <a:xfrm>
            <a:off x="4929190" y="214289"/>
            <a:ext cx="3390227" cy="2421697"/>
          </a:xfrm>
          <a:prstGeom prst="rect">
            <a:avLst/>
          </a:prstGeom>
          <a:noFill/>
          <a:ln>
            <a:solidFill>
              <a:srgbClr val="C00000"/>
            </a:solidFill>
          </a:ln>
        </p:spPr>
      </p:pic>
      <p:pic>
        <p:nvPicPr>
          <p:cNvPr id="6" name="Picture 2" descr="Iran Consumer Price Index (CPI)"/>
          <p:cNvPicPr>
            <a:picLocks noChangeAspect="1" noChangeArrowheads="1"/>
          </p:cNvPicPr>
          <p:nvPr/>
        </p:nvPicPr>
        <p:blipFill>
          <a:blip r:embed="rId4"/>
          <a:srcRect/>
          <a:stretch>
            <a:fillRect/>
          </a:stretch>
        </p:blipFill>
        <p:spPr bwMode="auto">
          <a:xfrm>
            <a:off x="3357554" y="4143380"/>
            <a:ext cx="5493835" cy="2558772"/>
          </a:xfrm>
          <a:prstGeom prst="rect">
            <a:avLst/>
          </a:prstGeom>
          <a:noFill/>
          <a:ln>
            <a:solidFill>
              <a:srgbClr val="C00000"/>
            </a:solidFill>
          </a:ln>
        </p:spPr>
      </p:pic>
      <p:sp>
        <p:nvSpPr>
          <p:cNvPr id="7" name="CasellaDiTesto 6"/>
          <p:cNvSpPr txBox="1"/>
          <p:nvPr/>
        </p:nvSpPr>
        <p:spPr>
          <a:xfrm>
            <a:off x="4357686" y="4214818"/>
            <a:ext cx="2214578"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fontAlgn="t"/>
            <a:r>
              <a:rPr lang="it-IT" sz="1200" dirty="0" smtClean="0"/>
              <a:t>Indice dei prezzi al consumo</a:t>
            </a:r>
            <a:endParaRPr lang="it-IT"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14290"/>
            <a:ext cx="8643998" cy="2893100"/>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Con la rivoluzione oramai in mano al clero sciita, viene sancito dalle autorità provvisorie un referendum. Ai cittadini è chiesto se si intende proseguire con la monarchia oppure varare la nascita di una Repubblica Islamica. Il 30 marzo 1979 in tutto il Paese si aprono le urne. Con il 98% dei voti la popolazione sceglie la Repubblica Islamica. Nasce così ufficialmente la nuova forma di governo iraniana. L’Islam è alla base del diritto e della società, a capo delle istituzioni sono posti i membri del clero sciita, si instaura una teocrazia con all’interno però apparati laici.</a:t>
            </a:r>
          </a:p>
          <a:p>
            <a:pPr algn="just"/>
            <a:r>
              <a:rPr lang="it-IT" sz="1400" dirty="0" smtClean="0"/>
              <a:t>Le nuove leggi varate dopo il 30 marzo impongono l’uso del velo per la donna, la proibizione del gioco d’azzardo, della prostituzione e delle bevande alcoliche. È introdotta anche la pena di morte per reati cosiddetti morali, come l’adulterio. L’ideologia voluta dal nuovo corso iraniano rispecchia i dettami della Sharia e prova a fare dell’Iran un Paese guidato unicamente dai concetti islamici. Per controllare l’applicazione delle nuove norme viene fondato un nuovo corpo armato speciale, si tratta delle Guardie Rivoluzionarie, definite in farsi “pasdaran”.</a:t>
            </a:r>
          </a:p>
          <a:p>
            <a:pPr algn="r"/>
            <a:r>
              <a:rPr lang="it-IT" sz="1400" cap="all" dirty="0" smtClean="0"/>
              <a:t/>
            </a:r>
            <a:br>
              <a:rPr lang="it-IT" sz="1400" cap="all" dirty="0" smtClean="0"/>
            </a:br>
            <a:r>
              <a:rPr lang="it-IT" sz="1400" cap="all" dirty="0" smtClean="0"/>
              <a:t> </a:t>
            </a:r>
            <a:r>
              <a:rPr lang="it-IT" sz="1200" dirty="0" smtClean="0"/>
              <a:t>da M. Indelicato </a:t>
            </a:r>
            <a:r>
              <a:rPr lang="it-IT" sz="1200" i="1" dirty="0" smtClean="0"/>
              <a:t>Che cos’è la rivoluzione iraniana del 1979</a:t>
            </a:r>
          </a:p>
        </p:txBody>
      </p:sp>
      <p:sp>
        <p:nvSpPr>
          <p:cNvPr id="3" name="CasellaDiTesto 2"/>
          <p:cNvSpPr txBox="1"/>
          <p:nvPr/>
        </p:nvSpPr>
        <p:spPr>
          <a:xfrm>
            <a:off x="571472" y="3929066"/>
            <a:ext cx="8072494" cy="2477601"/>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dirty="0" err="1" smtClean="0"/>
              <a:t>Mahsa</a:t>
            </a:r>
            <a:r>
              <a:rPr lang="it-IT" sz="2000" b="1" dirty="0" smtClean="0"/>
              <a:t> </a:t>
            </a:r>
            <a:r>
              <a:rPr lang="it-IT" sz="2000" b="1" dirty="0" err="1" smtClean="0"/>
              <a:t>Amini</a:t>
            </a:r>
            <a:r>
              <a:rPr lang="it-IT" sz="2000" b="1" dirty="0" smtClean="0"/>
              <a:t>, quella vita racchiusa anche nel nome: in curdo si chiamava </a:t>
            </a:r>
            <a:r>
              <a:rPr lang="it-IT" sz="2000" b="1" dirty="0" err="1" smtClean="0"/>
              <a:t>Jîna</a:t>
            </a:r>
            <a:endParaRPr lang="it-IT" sz="2000" b="1" dirty="0" smtClean="0"/>
          </a:p>
          <a:p>
            <a:pPr algn="just" fontAlgn="base">
              <a:spcAft>
                <a:spcPts val="600"/>
              </a:spcAft>
            </a:pPr>
            <a:r>
              <a:rPr lang="it-IT" sz="1200" b="1" dirty="0" smtClean="0"/>
              <a:t>Luce! </a:t>
            </a:r>
            <a:r>
              <a:rPr lang="it-IT" sz="1200" dirty="0" smtClean="0"/>
              <a:t>28/10/2022</a:t>
            </a:r>
            <a:endParaRPr lang="it-IT" sz="1400" dirty="0" smtClean="0"/>
          </a:p>
          <a:p>
            <a:pPr algn="just" fontAlgn="base"/>
            <a:r>
              <a:rPr lang="it-IT" sz="1400" dirty="0" smtClean="0"/>
              <a:t>La giovane si trovava a Teheran insieme ai suoi genitori per fare acquisti quando la polizia morale, un’unità responsabile dell’applicazione del codice per le donne, l’ha fermata e arrestata perché </a:t>
            </a:r>
            <a:r>
              <a:rPr lang="it-IT" sz="1400" dirty="0" err="1" smtClean="0"/>
              <a:t>Mahsa</a:t>
            </a:r>
            <a:r>
              <a:rPr lang="it-IT" sz="1400" dirty="0" smtClean="0"/>
              <a:t> indossava l’</a:t>
            </a:r>
            <a:r>
              <a:rPr lang="it-IT" sz="1400" dirty="0" err="1" smtClean="0"/>
              <a:t>hijab</a:t>
            </a:r>
            <a:r>
              <a:rPr lang="it-IT" sz="1400" dirty="0" smtClean="0"/>
              <a:t> in modo sbagliato, forse allentato. Ciò vuol dire che lasciava intravedere i capelli. Dopo essere stata arrestata, di </a:t>
            </a:r>
            <a:r>
              <a:rPr lang="it-IT" sz="1400" dirty="0" err="1" smtClean="0"/>
              <a:t>Mahsa</a:t>
            </a:r>
            <a:r>
              <a:rPr lang="it-IT" sz="1400" dirty="0" smtClean="0"/>
              <a:t> si sono perse le tracce, finché è stata riconsegnata alla famiglia in condizioni disperate. Presentava ferite causate da percosse, segno del fatto che la polizia l’aveva picchiata fino a farla finire in coma. Dopo tre giorni la ragazza è morta. La polizia ha parlato di “uno sfortunato incidente“, aggiungendo che la ragazza fosse morta di infarto.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282" y="642918"/>
            <a:ext cx="8572560" cy="2893100"/>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Ecco come la siccità può mettere in ginocchio un Paese: il caso dell’Iran</a:t>
            </a:r>
          </a:p>
          <a:p>
            <a:pPr algn="just">
              <a:spcAft>
                <a:spcPts val="600"/>
              </a:spcAft>
            </a:pPr>
            <a:r>
              <a:rPr lang="it-IT" sz="1200" b="1" dirty="0" err="1" smtClean="0"/>
              <a:t>Green.it</a:t>
            </a:r>
            <a:r>
              <a:rPr lang="it-IT" sz="1200" b="1" dirty="0" smtClean="0"/>
              <a:t>  </a:t>
            </a:r>
            <a:r>
              <a:rPr lang="it-IT" sz="1200" dirty="0" smtClean="0"/>
              <a:t>30/05/2018</a:t>
            </a:r>
          </a:p>
          <a:p>
            <a:r>
              <a:rPr lang="it-IT" sz="1400" dirty="0" smtClean="0"/>
              <a:t>LE POLITICHE AGRICOLE SBAGLIATE</a:t>
            </a:r>
          </a:p>
          <a:p>
            <a:pPr algn="just"/>
            <a:r>
              <a:rPr lang="it-IT" sz="1400" dirty="0" smtClean="0"/>
              <a:t>L’attuale situazione idrica iraniana è il risultato di un mix di fattori differenti. Sì, ovviamente la siccità gioca un ruolo di primo piano, ma è evidente che anche i governi ci hanno messo del proprio, a partire dalla rivoluzione del 1979: tra le altre cose, la rivoluzione islamica di Khomeini portò con sé anche la volontà di autosufficienza a livello alimentare. Quasi quarant’anni dopo possiamo dire che quella non fu una gran mossa. Il governo spinse infatti gli agricoltori verso colture molto assetate, primo fra tutti il grano, che venne coltivato a tutto spiano, anche grazie a dei finanziamenti generosi. La poca acqua a disposizione del Paese, così, è stata per anni risucchiata dalle nuove coltivazioni, eccedendo del 25% quella che era la normale possibilità delle riserve acquifere del Paese, come spiegato dal Claudia </a:t>
            </a:r>
            <a:r>
              <a:rPr lang="it-IT" sz="1400" dirty="0" err="1" smtClean="0"/>
              <a:t>Sadoff</a:t>
            </a:r>
            <a:r>
              <a:rPr lang="it-IT" sz="1400" dirty="0" smtClean="0"/>
              <a:t>, la quale ha realizzato un report sulla crisi idrica iraniana per la banca Mondiale. </a:t>
            </a:r>
            <a:endParaRPr lang="it-IT"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85984" y="428604"/>
            <a:ext cx="4143404" cy="2893100"/>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Nel caso del gas naturale, i problemi sono ancora più grandi. Pur essendo il secondo Paese al mondo per riserve, attualmente l’Iran è un importatore netto di gas: quel che arriva dal Turkmenistan è più di quello che va in Turchia. Per alimentare esportazioni significative, anche in questo caso serviranno tempo, tecnologie e molti capitali. Inoltre, per arrivare ai mercati internazionali, servono infrastrutture grandi e costose. Per il momento il gas naturale liquefatto, sul modello del Qatar, è un’opzione troppo cara e soprattutto tecnologicamente sofisticata, ossia dipendente dagli investimenti esteri.</a:t>
            </a:r>
            <a:endParaRPr lang="it-IT" sz="1400" dirty="0"/>
          </a:p>
        </p:txBody>
      </p:sp>
      <p:sp>
        <p:nvSpPr>
          <p:cNvPr id="3" name="CasellaDiTesto 2"/>
          <p:cNvSpPr txBox="1"/>
          <p:nvPr/>
        </p:nvSpPr>
        <p:spPr>
          <a:xfrm>
            <a:off x="357158" y="4643446"/>
            <a:ext cx="8501122" cy="1600438"/>
          </a:xfrm>
          <a:prstGeom prst="rect">
            <a:avLst/>
          </a:prstGeom>
          <a:solidFill>
            <a:schemeClr val="accent5">
              <a:lumMod val="20000"/>
              <a:lumOff val="80000"/>
            </a:schemeClr>
          </a:solidFill>
          <a:ln w="19050">
            <a:solidFill>
              <a:srgbClr val="C00000"/>
            </a:solidFill>
          </a:ln>
        </p:spPr>
        <p:txBody>
          <a:bodyPr wrap="square" rtlCol="0">
            <a:spAutoFit/>
          </a:bodyPr>
          <a:lstStyle/>
          <a:p>
            <a:pPr algn="just" fontAlgn="t"/>
            <a:r>
              <a:rPr lang="it-IT" sz="1400" dirty="0" smtClean="0"/>
              <a:t>La legislazione iraniana prevede la pena di morte per numerosi reati, compresi quelli di natura finanziaria, lo stupro e la rapina a mano armata. Atti protetti dal diritto internazionale dei diritti umani come le relazioni omosessuali tra persone adulte e consenzienti, le relazioni extraconiugali e i discorsi ritenuti “offensivi nei confronti del profeta dell’Islam”, così come reati descritti in modo del tutto vago come quello di “inimicizia contro Dio” e “diffusione della corruzione sulla terra”, possono a loro volta essere puniti con la pena capitale.</a:t>
            </a:r>
          </a:p>
          <a:p>
            <a:pPr algn="just" fontAlgn="t"/>
            <a:r>
              <a:rPr lang="it-IT" sz="1400" dirty="0" smtClean="0"/>
              <a:t>Al 2021 l'Iran è l'unico paese al mondo a giustiziare persone che all'epoca del reato commesso erano ancora minorenni e a giustiziare ancora minorenni</a:t>
            </a:r>
            <a:r>
              <a:rPr lang="it-IT" sz="1400" baseline="30000" dirty="0" smtClean="0"/>
              <a:t>.</a:t>
            </a:r>
            <a:endParaRPr lang="it-IT"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3677930"/>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000" b="1" dirty="0" smtClean="0"/>
              <a:t>Tempi duri per il clan </a:t>
            </a:r>
            <a:r>
              <a:rPr lang="it-IT" sz="2000" b="1" dirty="0" err="1" smtClean="0"/>
              <a:t>Rafsanjani</a:t>
            </a:r>
            <a:endParaRPr lang="it-IT" sz="2000" b="1" dirty="0" smtClean="0"/>
          </a:p>
          <a:p>
            <a:pPr>
              <a:spcAft>
                <a:spcPts val="600"/>
              </a:spcAft>
            </a:pPr>
            <a:r>
              <a:rPr lang="it-IT" sz="1200" b="1" dirty="0" smtClean="0"/>
              <a:t>Il Mulino </a:t>
            </a:r>
            <a:r>
              <a:rPr lang="it-IT" sz="1200" dirty="0" smtClean="0"/>
              <a:t> 16/03/2011</a:t>
            </a:r>
          </a:p>
          <a:p>
            <a:pPr algn="just"/>
            <a:r>
              <a:rPr lang="it-IT" sz="1400" dirty="0" smtClean="0"/>
              <a:t>L'8 marzo, l'ayatollah Ali </a:t>
            </a:r>
            <a:r>
              <a:rPr lang="it-IT" sz="1400" dirty="0" err="1" smtClean="0"/>
              <a:t>Akbar</a:t>
            </a:r>
            <a:r>
              <a:rPr lang="it-IT" sz="1400" dirty="0" smtClean="0"/>
              <a:t> </a:t>
            </a:r>
            <a:r>
              <a:rPr lang="it-IT" sz="1400" dirty="0" err="1" smtClean="0"/>
              <a:t>Hashemi</a:t>
            </a:r>
            <a:r>
              <a:rPr lang="it-IT" sz="1400" dirty="0" smtClean="0"/>
              <a:t> </a:t>
            </a:r>
            <a:r>
              <a:rPr lang="it-IT" sz="1400" dirty="0" err="1" smtClean="0"/>
              <a:t>Rafsanjani</a:t>
            </a:r>
            <a:r>
              <a:rPr lang="it-IT" sz="1400" dirty="0" smtClean="0"/>
              <a:t> è stato sostituito dall'ayatollah Mohammad </a:t>
            </a:r>
            <a:r>
              <a:rPr lang="it-IT" sz="1400" dirty="0" err="1" smtClean="0"/>
              <a:t>Reza</a:t>
            </a:r>
            <a:r>
              <a:rPr lang="it-IT" sz="1400" dirty="0" smtClean="0"/>
              <a:t> </a:t>
            </a:r>
            <a:r>
              <a:rPr lang="it-IT" sz="1400" dirty="0" err="1" smtClean="0"/>
              <a:t>Mahdavi</a:t>
            </a:r>
            <a:r>
              <a:rPr lang="it-IT" sz="1400" dirty="0" smtClean="0"/>
              <a:t> </a:t>
            </a:r>
            <a:r>
              <a:rPr lang="it-IT" sz="1400" dirty="0" err="1" smtClean="0"/>
              <a:t>Kani</a:t>
            </a:r>
            <a:r>
              <a:rPr lang="it-IT" sz="1400" dirty="0" smtClean="0"/>
              <a:t> alla guida dell'Assemblea degli Esperti. Un evento politico considerato una relativa vittoria per il presidente Mahmoud </a:t>
            </a:r>
            <a:r>
              <a:rPr lang="it-IT" sz="1400" dirty="0" err="1" smtClean="0"/>
              <a:t>Ahmadinejad</a:t>
            </a:r>
            <a:r>
              <a:rPr lang="it-IT" sz="1400" dirty="0" smtClean="0"/>
              <a:t> nel suo tentativo di contrastare il potere del clan di </a:t>
            </a:r>
            <a:r>
              <a:rPr lang="it-IT" sz="1400" dirty="0" err="1" smtClean="0"/>
              <a:t>Rafsanjani</a:t>
            </a:r>
            <a:r>
              <a:rPr lang="it-IT" sz="1400" dirty="0" smtClean="0"/>
              <a:t>.</a:t>
            </a:r>
          </a:p>
          <a:p>
            <a:pPr algn="just"/>
            <a:r>
              <a:rPr lang="it-IT" sz="1400" dirty="0" smtClean="0"/>
              <a:t>Già nel 2005, </a:t>
            </a:r>
            <a:r>
              <a:rPr lang="it-IT" sz="1400" dirty="0" err="1" smtClean="0"/>
              <a:t>Rafsanjani</a:t>
            </a:r>
            <a:r>
              <a:rPr lang="it-IT" sz="1400" dirty="0" smtClean="0"/>
              <a:t> era apparso la vittima designata di una campagna di lotta contro la corruzione, i monopoli economici e il divario fra ricchi e poveri. Presidente dal 1989 al 1997, </a:t>
            </a:r>
            <a:r>
              <a:rPr lang="it-IT" sz="1400" dirty="0" err="1" smtClean="0"/>
              <a:t>Hashemi</a:t>
            </a:r>
            <a:r>
              <a:rPr lang="it-IT" sz="1400" dirty="0" smtClean="0"/>
              <a:t> </a:t>
            </a:r>
            <a:r>
              <a:rPr lang="it-IT" sz="1400" dirty="0" err="1" smtClean="0"/>
              <a:t>Rafsanjani</a:t>
            </a:r>
            <a:r>
              <a:rPr lang="it-IT" sz="1400" dirty="0" smtClean="0"/>
              <a:t> si era infatti lasciato attrarre dai Programmi di Aggiustamento Strutturale del FMI e della Banca mondiale che, dalla Tunisia all'Iran, hanno contribuito all’affermazione di un capitalismo di tipo clientelare.</a:t>
            </a:r>
          </a:p>
          <a:p>
            <a:pPr algn="just"/>
            <a:r>
              <a:rPr lang="it-IT" sz="1400" dirty="0" smtClean="0"/>
              <a:t>Il clan </a:t>
            </a:r>
            <a:r>
              <a:rPr lang="it-IT" sz="1400" dirty="0" err="1" smtClean="0"/>
              <a:t>Rafsanjani</a:t>
            </a:r>
            <a:r>
              <a:rPr lang="it-IT" sz="1400" dirty="0" smtClean="0"/>
              <a:t> ne ha ampiamente colto i frutti politici ed economici. Mohammad, fratello minore di </a:t>
            </a:r>
            <a:r>
              <a:rPr lang="it-IT" sz="1400" dirty="0" err="1" smtClean="0"/>
              <a:t>Rafsanjani</a:t>
            </a:r>
            <a:r>
              <a:rPr lang="it-IT" sz="1400" dirty="0" smtClean="0"/>
              <a:t>, è diventato capo della Radiotelevisione iraniana. Il figlio </a:t>
            </a:r>
            <a:r>
              <a:rPr lang="it-IT" sz="1400" dirty="0" err="1" smtClean="0"/>
              <a:t>Mohsen</a:t>
            </a:r>
            <a:r>
              <a:rPr lang="it-IT" sz="1400" dirty="0" smtClean="0"/>
              <a:t> ha gestito la costruzione della metropolitana a Teheran e la figlia </a:t>
            </a:r>
            <a:r>
              <a:rPr lang="it-IT" sz="1400" dirty="0" err="1" smtClean="0"/>
              <a:t>Faezeh</a:t>
            </a:r>
            <a:r>
              <a:rPr lang="it-IT" sz="1400" dirty="0" smtClean="0"/>
              <a:t>, attiva anche nel settore edilizio, è stata eletta in parlamento e nominata dalla rivista </a:t>
            </a:r>
            <a:r>
              <a:rPr lang="it-IT" sz="1400" i="1" dirty="0" err="1" smtClean="0"/>
              <a:t>Forbes</a:t>
            </a:r>
            <a:r>
              <a:rPr lang="it-IT" sz="1400" dirty="0" smtClean="0"/>
              <a:t> tra le donne più potenti al mondo. La promozione del commercio internazionale ha permesso al beniamino Yasser di arricchirsi rapidamente, mentre suo fratello </a:t>
            </a:r>
            <a:r>
              <a:rPr lang="it-IT" sz="1400" dirty="0" err="1" smtClean="0"/>
              <a:t>Mehdi</a:t>
            </a:r>
            <a:r>
              <a:rPr lang="it-IT" sz="1400" dirty="0" smtClean="0"/>
              <a:t> è diventato direttore dell'azienda nazionale del gas (NIGC) ed è stato indagato più volte per presunte tangenti ricevute da aziende straniere come Total e </a:t>
            </a:r>
            <a:r>
              <a:rPr lang="it-IT" sz="1400" dirty="0" err="1" smtClean="0"/>
              <a:t>Statoil</a:t>
            </a:r>
            <a:r>
              <a:rPr lang="it-IT" sz="1400" dirty="0" smtClean="0"/>
              <a:t>.</a:t>
            </a:r>
            <a:endParaRPr lang="it-IT"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4539704"/>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000" b="1" dirty="0" smtClean="0"/>
              <a:t>Le minoranze etniche dimenticate dell'Iran</a:t>
            </a:r>
          </a:p>
          <a:p>
            <a:pPr algn="just">
              <a:spcAft>
                <a:spcPts val="600"/>
              </a:spcAft>
            </a:pPr>
            <a:r>
              <a:rPr lang="it-IT" sz="1200" b="1" dirty="0" smtClean="0"/>
              <a:t>FP  </a:t>
            </a:r>
            <a:r>
              <a:rPr lang="it-IT" sz="1200" dirty="0" smtClean="0"/>
              <a:t>03/04/2013</a:t>
            </a:r>
          </a:p>
          <a:p>
            <a:pPr algn="just"/>
            <a:r>
              <a:rPr lang="it-IT" sz="1400" dirty="0" smtClean="0"/>
              <a:t>Le </a:t>
            </a:r>
            <a:r>
              <a:rPr lang="it-IT" sz="1400" b="1" dirty="0" smtClean="0"/>
              <a:t>minoranze etniche non persiane </a:t>
            </a:r>
            <a:r>
              <a:rPr lang="it-IT" sz="1400" dirty="0" smtClean="0"/>
              <a:t>costituiscono circa il </a:t>
            </a:r>
            <a:r>
              <a:rPr lang="it-IT" sz="1400" b="1" dirty="0" smtClean="0"/>
              <a:t>40-50% della popolazione iraniana</a:t>
            </a:r>
            <a:r>
              <a:rPr lang="it-IT" sz="1400" dirty="0" smtClean="0"/>
              <a:t>. I principali gruppi minoritari sono </a:t>
            </a:r>
            <a:r>
              <a:rPr lang="it-IT" sz="1400" i="1" dirty="0" smtClean="0"/>
              <a:t>azeri, curdi, arabi, </a:t>
            </a:r>
            <a:r>
              <a:rPr lang="it-IT" sz="1400" i="1" dirty="0" err="1" smtClean="0"/>
              <a:t>baluchi</a:t>
            </a:r>
            <a:r>
              <a:rPr lang="it-IT" sz="1400" i="1" dirty="0" smtClean="0"/>
              <a:t> </a:t>
            </a:r>
            <a:r>
              <a:rPr lang="it-IT" sz="1400" dirty="0" smtClean="0"/>
              <a:t>di lingua turca e popolazioni minori di </a:t>
            </a:r>
            <a:r>
              <a:rPr lang="it-IT" sz="1400" i="1" dirty="0" err="1" smtClean="0"/>
              <a:t>armeni</a:t>
            </a:r>
            <a:r>
              <a:rPr lang="it-IT" sz="1400" i="1" dirty="0" smtClean="0"/>
              <a:t>, turkmeni </a:t>
            </a:r>
            <a:r>
              <a:rPr lang="it-IT" sz="1400" dirty="0" smtClean="0"/>
              <a:t>e </a:t>
            </a:r>
            <a:r>
              <a:rPr lang="it-IT" sz="1400" i="1" dirty="0" err="1" smtClean="0"/>
              <a:t>lors</a:t>
            </a:r>
            <a:r>
              <a:rPr lang="it-IT" sz="1400" i="1" dirty="0" smtClean="0"/>
              <a:t>.</a:t>
            </a:r>
            <a:r>
              <a:rPr lang="it-IT" sz="1400" dirty="0" smtClean="0"/>
              <a:t> Gli iraniani di lingua turca, la maggior parte dei quali sono sciiti, tendono ad essere strettamente integrati nella società e nella politica iraniana, sebbene anch'essi subiscano alcune discriminazioni culturali e politiche. </a:t>
            </a:r>
            <a:r>
              <a:rPr lang="it-IT" sz="1400" b="1" i="1" dirty="0" smtClean="0"/>
              <a:t>Curdi </a:t>
            </a:r>
            <a:r>
              <a:rPr lang="it-IT" sz="1400" dirty="0" smtClean="0"/>
              <a:t>e</a:t>
            </a:r>
            <a:r>
              <a:rPr lang="it-IT" sz="1400" b="1" i="1" dirty="0" smtClean="0"/>
              <a:t> </a:t>
            </a:r>
            <a:r>
              <a:rPr lang="it-IT" sz="1400" b="1" i="1" dirty="0" err="1" smtClean="0"/>
              <a:t>beluci</a:t>
            </a:r>
            <a:r>
              <a:rPr lang="it-IT" sz="1400" b="1" i="1" dirty="0" smtClean="0"/>
              <a:t> </a:t>
            </a:r>
            <a:r>
              <a:rPr lang="it-IT" sz="1400" dirty="0" smtClean="0"/>
              <a:t>sono per lo più </a:t>
            </a:r>
            <a:r>
              <a:rPr lang="it-IT" sz="1400" b="1" dirty="0" smtClean="0"/>
              <a:t>sunnit</a:t>
            </a:r>
            <a:r>
              <a:rPr lang="it-IT" sz="1400" dirty="0" smtClean="0"/>
              <a:t>i e quindi </a:t>
            </a:r>
            <a:r>
              <a:rPr lang="it-IT" sz="1400" b="1" dirty="0" smtClean="0"/>
              <a:t>soggetti al più alto livello di discriminazione </a:t>
            </a:r>
            <a:r>
              <a:rPr lang="it-IT" sz="1400" dirty="0" smtClean="0"/>
              <a:t>da parte della teocrazia sciita iraniana.</a:t>
            </a:r>
          </a:p>
          <a:p>
            <a:pPr algn="just"/>
            <a:r>
              <a:rPr lang="it-IT" sz="1400" dirty="0" smtClean="0"/>
              <a:t>Dai tempi di </a:t>
            </a:r>
            <a:r>
              <a:rPr lang="it-IT" sz="1400" dirty="0" err="1" smtClean="0"/>
              <a:t>Reza</a:t>
            </a:r>
            <a:r>
              <a:rPr lang="it-IT" sz="1400" dirty="0" smtClean="0"/>
              <a:t> </a:t>
            </a:r>
            <a:r>
              <a:rPr lang="it-IT" sz="1400" dirty="0" err="1" smtClean="0"/>
              <a:t>Shah</a:t>
            </a:r>
            <a:r>
              <a:rPr lang="it-IT" sz="1400" dirty="0" smtClean="0"/>
              <a:t> </a:t>
            </a:r>
            <a:r>
              <a:rPr lang="it-IT" sz="1400" dirty="0" err="1" smtClean="0"/>
              <a:t>Pahlavi</a:t>
            </a:r>
            <a:r>
              <a:rPr lang="it-IT" sz="1400" dirty="0" smtClean="0"/>
              <a:t> (1925-1941), il governo centrale iraniano ha tentato di plasmare i gruppi di minoranze etniche nella visione dello stato di una nazione iraniana ideale. </a:t>
            </a:r>
            <a:r>
              <a:rPr lang="it-IT" sz="1400" dirty="0" err="1" smtClean="0"/>
              <a:t>Reza</a:t>
            </a:r>
            <a:r>
              <a:rPr lang="it-IT" sz="1400" dirty="0" smtClean="0"/>
              <a:t> </a:t>
            </a:r>
            <a:r>
              <a:rPr lang="it-IT" sz="1400" dirty="0" err="1" smtClean="0"/>
              <a:t>Shah</a:t>
            </a:r>
            <a:r>
              <a:rPr lang="it-IT" sz="1400" dirty="0" smtClean="0"/>
              <a:t> ha usato la forza militare per sopprimere e soggiogare i gruppi minoritari, ha vietato la scrittura di lingue non persiane e ha reso il persiano la lingua nazionale dell'Iran. La </a:t>
            </a:r>
            <a:r>
              <a:rPr lang="it-IT" sz="1400" dirty="0" err="1" smtClean="0"/>
              <a:t>persianizzazione</a:t>
            </a:r>
            <a:r>
              <a:rPr lang="it-IT" sz="1400" dirty="0" smtClean="0"/>
              <a:t> dell'Iran continuò sotto il figlio di </a:t>
            </a:r>
            <a:r>
              <a:rPr lang="it-IT" sz="1400" dirty="0" err="1" smtClean="0"/>
              <a:t>Reza</a:t>
            </a:r>
            <a:r>
              <a:rPr lang="it-IT" sz="1400" dirty="0" smtClean="0"/>
              <a:t> </a:t>
            </a:r>
            <a:r>
              <a:rPr lang="it-IT" sz="1400" dirty="0" err="1" smtClean="0"/>
              <a:t>Shah</a:t>
            </a:r>
            <a:r>
              <a:rPr lang="it-IT" sz="1400" dirty="0" smtClean="0"/>
              <a:t>, Mohammad </a:t>
            </a:r>
            <a:r>
              <a:rPr lang="it-IT" sz="1400" dirty="0" err="1" smtClean="0"/>
              <a:t>Reza</a:t>
            </a:r>
            <a:r>
              <a:rPr lang="it-IT" sz="1400" dirty="0" smtClean="0"/>
              <a:t> </a:t>
            </a:r>
            <a:r>
              <a:rPr lang="it-IT" sz="1400" dirty="0" err="1" smtClean="0"/>
              <a:t>Pahlavi</a:t>
            </a:r>
            <a:r>
              <a:rPr lang="it-IT" sz="1400" dirty="0" smtClean="0"/>
              <a:t> (1941-1979).</a:t>
            </a:r>
          </a:p>
          <a:p>
            <a:pPr algn="just"/>
            <a:r>
              <a:rPr lang="it-IT" sz="1400" dirty="0" smtClean="0"/>
              <a:t>Mentre la </a:t>
            </a:r>
            <a:r>
              <a:rPr lang="it-IT" sz="1400" b="1" dirty="0" smtClean="0"/>
              <a:t>dinastia </a:t>
            </a:r>
            <a:r>
              <a:rPr lang="it-IT" sz="1400" b="1" dirty="0" err="1" smtClean="0"/>
              <a:t>Pahlavi</a:t>
            </a:r>
            <a:r>
              <a:rPr lang="it-IT" sz="1400" b="1" dirty="0" smtClean="0"/>
              <a:t> </a:t>
            </a:r>
            <a:r>
              <a:rPr lang="it-IT" sz="1400" dirty="0" smtClean="0"/>
              <a:t>ha tentato di rimodellare l'Iran in una società più omogenea, incentrata sui persiani e orientata all'occidente, la </a:t>
            </a:r>
            <a:r>
              <a:rPr lang="it-IT" sz="1400" b="1" dirty="0" smtClean="0"/>
              <a:t>Repubblica islamica </a:t>
            </a:r>
            <a:r>
              <a:rPr lang="it-IT" sz="1400" dirty="0" smtClean="0"/>
              <a:t>ha tentato di ricostruire una nazione sciita teocratica incentrata sui persiani. </a:t>
            </a:r>
            <a:r>
              <a:rPr lang="it-IT" sz="1400" b="1" dirty="0" smtClean="0"/>
              <a:t>Per entrambi i regimi, le minoranze non assimilate rappresentavano una minaccia alla costruzione di un'identità nazionale</a:t>
            </a:r>
            <a:r>
              <a:rPr lang="it-IT" sz="1400" dirty="0" smtClean="0"/>
              <a:t>. Inoltre, </a:t>
            </a:r>
            <a:r>
              <a:rPr lang="it-IT" sz="1400" b="1" dirty="0" smtClean="0"/>
              <a:t>il governo centrale iraniano ha costantemente temuto lo sfruttamento delle minoranze iraniane da parte di potenze straniere</a:t>
            </a:r>
            <a:r>
              <a:rPr lang="it-IT" sz="1400" dirty="0" smtClean="0"/>
              <a:t>, tra cui Gran Bretagna, Stati Uniti, Israele e persino l'Arabia Saudita. La Repubblica islamica, come la monarchia </a:t>
            </a:r>
            <a:r>
              <a:rPr lang="it-IT" sz="1400" dirty="0" err="1" smtClean="0"/>
              <a:t>Pahlavi</a:t>
            </a:r>
            <a:r>
              <a:rPr lang="it-IT" sz="1400" dirty="0" smtClean="0"/>
              <a:t>, si è impegnata nella </a:t>
            </a:r>
            <a:r>
              <a:rPr lang="it-IT" sz="1400" b="1" dirty="0" smtClean="0"/>
              <a:t>violenta soppressione dei diritti delle minoranze.</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42919</TotalTime>
  <Words>2278</Words>
  <Application>Microsoft Office PowerPoint</Application>
  <PresentationFormat>Presentazione su schermo (4:3)</PresentationFormat>
  <Paragraphs>116</Paragraphs>
  <Slides>43</Slides>
  <Notes>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Terra</vt:lpstr>
      <vt:lpstr>LA REPUBBLICA ISLAMICA  archivio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3674</cp:revision>
  <dcterms:created xsi:type="dcterms:W3CDTF">2021-02-01T13:54:03Z</dcterms:created>
  <dcterms:modified xsi:type="dcterms:W3CDTF">2023-03-15T10:59:05Z</dcterms:modified>
</cp:coreProperties>
</file>