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9"/>
  </p:notesMasterIdLst>
  <p:sldIdLst>
    <p:sldId id="1181" r:id="rId2"/>
    <p:sldId id="739" r:id="rId3"/>
    <p:sldId id="1180" r:id="rId4"/>
    <p:sldId id="1164" r:id="rId5"/>
    <p:sldId id="1071" r:id="rId6"/>
    <p:sldId id="1172" r:id="rId7"/>
    <p:sldId id="1157" r:id="rId8"/>
    <p:sldId id="1158" r:id="rId9"/>
    <p:sldId id="1163" r:id="rId10"/>
    <p:sldId id="1083" r:id="rId11"/>
    <p:sldId id="1159" r:id="rId12"/>
    <p:sldId id="1090" r:id="rId13"/>
    <p:sldId id="1102" r:id="rId14"/>
    <p:sldId id="1165" r:id="rId15"/>
    <p:sldId id="1127" r:id="rId16"/>
    <p:sldId id="1091" r:id="rId17"/>
    <p:sldId id="1166" r:id="rId18"/>
    <p:sldId id="1167" r:id="rId19"/>
    <p:sldId id="1173" r:id="rId20"/>
    <p:sldId id="1156" r:id="rId21"/>
    <p:sldId id="1174" r:id="rId22"/>
    <p:sldId id="1175" r:id="rId23"/>
    <p:sldId id="1093" r:id="rId24"/>
    <p:sldId id="1154" r:id="rId25"/>
    <p:sldId id="1176" r:id="rId26"/>
    <p:sldId id="1151" r:id="rId27"/>
    <p:sldId id="1161" r:id="rId28"/>
    <p:sldId id="1094" r:id="rId29"/>
    <p:sldId id="1095" r:id="rId30"/>
    <p:sldId id="1097" r:id="rId31"/>
    <p:sldId id="1098" r:id="rId32"/>
    <p:sldId id="1132" r:id="rId33"/>
    <p:sldId id="1177" r:id="rId34"/>
    <p:sldId id="1131" r:id="rId35"/>
    <p:sldId id="1178" r:id="rId36"/>
    <p:sldId id="1136" r:id="rId37"/>
    <p:sldId id="1179" r:id="rId3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2987"/>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4289" autoAdjust="0"/>
  </p:normalViewPr>
  <p:slideViewPr>
    <p:cSldViewPr>
      <p:cViewPr>
        <p:scale>
          <a:sx n="110" d="100"/>
          <a:sy n="110" d="100"/>
        </p:scale>
        <p:origin x="-1560"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oglio_di_lavoro_di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0.12136899103582748"/>
          <c:y val="6.9164011066657094E-2"/>
          <c:w val="0.49035981057251132"/>
          <c:h val="0.80704202892162258"/>
        </c:manualLayout>
      </c:layout>
      <c:barChart>
        <c:barDir val="col"/>
        <c:grouping val="clustered"/>
        <c:ser>
          <c:idx val="0"/>
          <c:order val="0"/>
          <c:tx>
            <c:strRef>
              <c:f>Foglio1!$B$1</c:f>
              <c:strCache>
                <c:ptCount val="1"/>
                <c:pt idx="0">
                  <c:v>il 20% più ricco delle famiglie urbane</c:v>
                </c:pt>
              </c:strCache>
            </c:strRef>
          </c:tx>
          <c:cat>
            <c:strRef>
              <c:f>Foglio1!$A$2:$A$3</c:f>
              <c:strCache>
                <c:ptCount val="2"/>
                <c:pt idx="0">
                  <c:v>1959-60</c:v>
                </c:pt>
                <c:pt idx="1">
                  <c:v>1974-75</c:v>
                </c:pt>
              </c:strCache>
            </c:strRef>
          </c:cat>
          <c:val>
            <c:numRef>
              <c:f>Foglio1!$B$2:$B$3</c:f>
              <c:numCache>
                <c:formatCode>0%</c:formatCode>
                <c:ptCount val="2"/>
                <c:pt idx="0">
                  <c:v>0.52</c:v>
                </c:pt>
                <c:pt idx="1">
                  <c:v>0.56000000000000005</c:v>
                </c:pt>
              </c:numCache>
            </c:numRef>
          </c:val>
        </c:ser>
        <c:ser>
          <c:idx val="1"/>
          <c:order val="1"/>
          <c:tx>
            <c:strRef>
              <c:f>Foglio1!$C$1</c:f>
              <c:strCache>
                <c:ptCount val="1"/>
                <c:pt idx="0">
                  <c:v>il 40% più povero delle famiglie urbane</c:v>
                </c:pt>
              </c:strCache>
            </c:strRef>
          </c:tx>
          <c:cat>
            <c:strRef>
              <c:f>Foglio1!$A$2:$A$3</c:f>
              <c:strCache>
                <c:ptCount val="2"/>
                <c:pt idx="0">
                  <c:v>1959-60</c:v>
                </c:pt>
                <c:pt idx="1">
                  <c:v>1974-75</c:v>
                </c:pt>
              </c:strCache>
            </c:strRef>
          </c:cat>
          <c:val>
            <c:numRef>
              <c:f>Foglio1!$C$2:$C$3</c:f>
              <c:numCache>
                <c:formatCode>0%</c:formatCode>
                <c:ptCount val="2"/>
                <c:pt idx="0">
                  <c:v>0.14000000000000001</c:v>
                </c:pt>
                <c:pt idx="1">
                  <c:v>0.11000000000000018</c:v>
                </c:pt>
              </c:numCache>
            </c:numRef>
          </c:val>
        </c:ser>
        <c:axId val="67795584"/>
        <c:axId val="68329856"/>
      </c:barChart>
      <c:catAx>
        <c:axId val="67795584"/>
        <c:scaling>
          <c:orientation val="minMax"/>
        </c:scaling>
        <c:axPos val="b"/>
        <c:tickLblPos val="nextTo"/>
        <c:txPr>
          <a:bodyPr/>
          <a:lstStyle/>
          <a:p>
            <a:pPr>
              <a:defRPr sz="1200" b="0"/>
            </a:pPr>
            <a:endParaRPr lang="it-IT"/>
          </a:p>
        </c:txPr>
        <c:crossAx val="68329856"/>
        <c:crosses val="autoZero"/>
        <c:auto val="1"/>
        <c:lblAlgn val="ctr"/>
        <c:lblOffset val="100"/>
      </c:catAx>
      <c:valAx>
        <c:axId val="68329856"/>
        <c:scaling>
          <c:orientation val="minMax"/>
        </c:scaling>
        <c:axPos val="l"/>
        <c:majorGridlines/>
        <c:numFmt formatCode="0%" sourceLinked="1"/>
        <c:tickLblPos val="nextTo"/>
        <c:txPr>
          <a:bodyPr/>
          <a:lstStyle/>
          <a:p>
            <a:pPr>
              <a:defRPr sz="1200" b="0"/>
            </a:pPr>
            <a:endParaRPr lang="it-IT"/>
          </a:p>
        </c:txPr>
        <c:crossAx val="67795584"/>
        <c:crosses val="autoZero"/>
        <c:crossBetween val="between"/>
      </c:valAx>
    </c:plotArea>
    <c:legend>
      <c:legendPos val="r"/>
      <c:txPr>
        <a:bodyPr/>
        <a:lstStyle/>
        <a:p>
          <a:pPr>
            <a:defRPr sz="1200"/>
          </a:pPr>
          <a:endParaRPr lang="it-IT"/>
        </a:p>
      </c:txPr>
    </c:legend>
    <c:plotVisOnly val="1"/>
  </c:chart>
  <c:spPr>
    <a:solidFill>
      <a:schemeClr val="tx2">
        <a:lumMod val="20000"/>
        <a:lumOff val="80000"/>
      </a:schemeClr>
    </a:solidFill>
    <a:ln w="19050">
      <a:solidFill>
        <a:srgbClr val="C00000"/>
      </a:solidFill>
    </a:ln>
  </c:spPr>
  <c:txPr>
    <a:bodyPr/>
    <a:lstStyle/>
    <a:p>
      <a:pPr>
        <a:defRPr sz="1800"/>
      </a:pPr>
      <a:endParaRPr lang="it-IT"/>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plotArea>
      <c:layout/>
      <c:barChart>
        <c:barDir val="col"/>
        <c:grouping val="clustered"/>
        <c:ser>
          <c:idx val="0"/>
          <c:order val="0"/>
          <c:tx>
            <c:strRef>
              <c:f>Foglio1!$B$1</c:f>
              <c:strCache>
                <c:ptCount val="1"/>
                <c:pt idx="0">
                  <c:v>Percentuale popolazione urbana</c:v>
                </c:pt>
              </c:strCache>
            </c:strRef>
          </c:tx>
          <c:cat>
            <c:numRef>
              <c:f>Foglio1!$A$2:$A$3</c:f>
              <c:numCache>
                <c:formatCode>General</c:formatCode>
                <c:ptCount val="2"/>
                <c:pt idx="0">
                  <c:v>1956</c:v>
                </c:pt>
                <c:pt idx="1">
                  <c:v>1978</c:v>
                </c:pt>
              </c:numCache>
            </c:numRef>
          </c:cat>
          <c:val>
            <c:numRef>
              <c:f>Foglio1!$B$2:$B$3</c:f>
              <c:numCache>
                <c:formatCode>0%</c:formatCode>
                <c:ptCount val="2"/>
                <c:pt idx="0">
                  <c:v>0.31000000000000238</c:v>
                </c:pt>
                <c:pt idx="1">
                  <c:v>0.49000000000000032</c:v>
                </c:pt>
              </c:numCache>
            </c:numRef>
          </c:val>
        </c:ser>
        <c:ser>
          <c:idx val="1"/>
          <c:order val="1"/>
          <c:tx>
            <c:strRef>
              <c:f>Foglio1!$C$1</c:f>
              <c:strCache>
                <c:ptCount val="1"/>
                <c:pt idx="0">
                  <c:v>Percentuale popolazione rurale</c:v>
                </c:pt>
              </c:strCache>
            </c:strRef>
          </c:tx>
          <c:cat>
            <c:numRef>
              <c:f>Foglio1!$A$2:$A$3</c:f>
              <c:numCache>
                <c:formatCode>General</c:formatCode>
                <c:ptCount val="2"/>
                <c:pt idx="0">
                  <c:v>1956</c:v>
                </c:pt>
                <c:pt idx="1">
                  <c:v>1978</c:v>
                </c:pt>
              </c:numCache>
            </c:numRef>
          </c:cat>
          <c:val>
            <c:numRef>
              <c:f>Foglio1!$C$2:$C$3</c:f>
              <c:numCache>
                <c:formatCode>0%</c:formatCode>
                <c:ptCount val="2"/>
                <c:pt idx="0">
                  <c:v>0.69000000000000061</c:v>
                </c:pt>
                <c:pt idx="1">
                  <c:v>0.51</c:v>
                </c:pt>
              </c:numCache>
            </c:numRef>
          </c:val>
        </c:ser>
        <c:axId val="67813760"/>
        <c:axId val="67815296"/>
      </c:barChart>
      <c:catAx>
        <c:axId val="67813760"/>
        <c:scaling>
          <c:orientation val="minMax"/>
        </c:scaling>
        <c:axPos val="b"/>
        <c:numFmt formatCode="General" sourceLinked="1"/>
        <c:tickLblPos val="nextTo"/>
        <c:txPr>
          <a:bodyPr/>
          <a:lstStyle/>
          <a:p>
            <a:pPr>
              <a:defRPr sz="1200"/>
            </a:pPr>
            <a:endParaRPr lang="it-IT"/>
          </a:p>
        </c:txPr>
        <c:crossAx val="67815296"/>
        <c:crosses val="autoZero"/>
        <c:auto val="1"/>
        <c:lblAlgn val="ctr"/>
        <c:lblOffset val="100"/>
      </c:catAx>
      <c:valAx>
        <c:axId val="67815296"/>
        <c:scaling>
          <c:orientation val="minMax"/>
        </c:scaling>
        <c:axPos val="l"/>
        <c:majorGridlines/>
        <c:numFmt formatCode="0%" sourceLinked="1"/>
        <c:tickLblPos val="nextTo"/>
        <c:txPr>
          <a:bodyPr/>
          <a:lstStyle/>
          <a:p>
            <a:pPr>
              <a:defRPr sz="1200"/>
            </a:pPr>
            <a:endParaRPr lang="it-IT"/>
          </a:p>
        </c:txPr>
        <c:crossAx val="67813760"/>
        <c:crosses val="autoZero"/>
        <c:crossBetween val="between"/>
      </c:valAx>
    </c:plotArea>
    <c:legend>
      <c:legendPos val="r"/>
      <c:txPr>
        <a:bodyPr/>
        <a:lstStyle/>
        <a:p>
          <a:pPr>
            <a:defRPr sz="1200"/>
          </a:pPr>
          <a:endParaRPr lang="it-IT"/>
        </a:p>
      </c:txPr>
    </c:legend>
    <c:plotVisOnly val="1"/>
  </c:chart>
  <c:spPr>
    <a:solidFill>
      <a:schemeClr val="tx2">
        <a:lumMod val="20000"/>
        <a:lumOff val="80000"/>
      </a:schemeClr>
    </a:solidFill>
    <a:ln w="19050">
      <a:solidFill>
        <a:srgbClr val="C00000"/>
      </a:solidFill>
    </a:ln>
  </c:spPr>
  <c:txPr>
    <a:bodyPr/>
    <a:lstStyle/>
    <a:p>
      <a:pPr>
        <a:defRPr sz="1800"/>
      </a:pPr>
      <a:endParaRPr lang="it-IT"/>
    </a:p>
  </c:txPr>
  <c:externalData r:id="rId1"/>
</c:chartSpace>
</file>

<file path=ppt/drawings/drawing1.xml><?xml version="1.0" encoding="utf-8"?>
<c:userShapes xmlns:c="http://schemas.openxmlformats.org/drawingml/2006/chart">
  <cdr:relSizeAnchor xmlns:cdr="http://schemas.openxmlformats.org/drawingml/2006/chartDrawing">
    <cdr:from>
      <cdr:x>0.60656</cdr:x>
      <cdr:y>0.02315</cdr:y>
    </cdr:from>
    <cdr:to>
      <cdr:x>0.88034</cdr:x>
      <cdr:y>0.13893</cdr:y>
    </cdr:to>
    <cdr:sp macro="" textlink="">
      <cdr:nvSpPr>
        <cdr:cNvPr id="2" name="CasellaDiTesto 1"/>
        <cdr:cNvSpPr txBox="1"/>
      </cdr:nvSpPr>
      <cdr:spPr>
        <a:xfrm xmlns:a="http://schemas.openxmlformats.org/drawingml/2006/main">
          <a:off x="2643205" y="71438"/>
          <a:ext cx="1193077"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it-IT" sz="1400" b="1" dirty="0" smtClean="0"/>
            <a:t>Percentuale quota di spesa</a:t>
          </a:r>
        </a:p>
        <a:p xmlns:a="http://schemas.openxmlformats.org/drawingml/2006/main">
          <a:pPr algn="ctr"/>
          <a:r>
            <a:rPr lang="it-IT" sz="1400" b="1" dirty="0" smtClean="0"/>
            <a:t>delle famiglie urbane</a:t>
          </a:r>
          <a:endParaRPr lang="it-IT"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15/03/2023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15/03/2023</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a:xfrm>
            <a:off x="214282" y="714356"/>
            <a:ext cx="8686800" cy="1184825"/>
          </a:xfrm>
        </p:spPr>
        <p:txBody>
          <a:bodyPr>
            <a:noAutofit/>
          </a:bodyPr>
          <a:lstStyle/>
          <a:p>
            <a:pPr algn="ctr"/>
            <a:r>
              <a:rPr lang="it-IT" sz="7200" dirty="0" smtClean="0"/>
              <a:t>GEOSTORIA DELL’IRAN contemporaneo: </a:t>
            </a:r>
            <a:r>
              <a:rPr lang="it-IT" sz="7200" dirty="0" smtClean="0">
                <a:solidFill>
                  <a:srgbClr val="FFC000"/>
                </a:solidFill>
              </a:rPr>
              <a:t>LA MONARCHIA PAHLAVI</a:t>
            </a:r>
            <a:endParaRPr lang="it-IT" sz="72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57158" y="785794"/>
            <a:ext cx="8501122" cy="923330"/>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Creò uno Stato autoritario mettendo fuori legge partiti e sindacati e chiudendo i giornali indipendenti. Lasciò in vita il parlamento, istituito nel 1907, ma gli tolse il diritto di legiferare. I deputati dovevano soltanto confermare a livello formale le decisioni dello </a:t>
            </a:r>
            <a:r>
              <a:rPr lang="it-IT" sz="1400" dirty="0" err="1" smtClean="0"/>
              <a:t>schah</a:t>
            </a:r>
            <a:r>
              <a:rPr lang="it-IT" sz="1400" dirty="0" smtClean="0"/>
              <a:t>.</a:t>
            </a:r>
          </a:p>
          <a:p>
            <a:pPr algn="r"/>
            <a:r>
              <a:rPr lang="it-IT" sz="1200" dirty="0" smtClean="0"/>
              <a:t>da G. </a:t>
            </a:r>
            <a:r>
              <a:rPr lang="it-IT" sz="1200" dirty="0" err="1" smtClean="0"/>
              <a:t>Schweizer</a:t>
            </a:r>
            <a:r>
              <a:rPr lang="it-IT" sz="1200" dirty="0" smtClean="0"/>
              <a:t> </a:t>
            </a:r>
            <a:r>
              <a:rPr lang="it-IT" sz="1200" i="1" dirty="0" smtClean="0"/>
              <a:t>I persiani</a:t>
            </a:r>
            <a:endParaRPr lang="it-IT" sz="1200" dirty="0" smtClean="0"/>
          </a:p>
        </p:txBody>
      </p:sp>
      <p:sp>
        <p:nvSpPr>
          <p:cNvPr id="5" name="Rettangolo arrotondato 4"/>
          <p:cNvSpPr/>
          <p:nvPr/>
        </p:nvSpPr>
        <p:spPr>
          <a:xfrm>
            <a:off x="285720" y="1928802"/>
            <a:ext cx="8572560"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pic>
        <p:nvPicPr>
          <p:cNvPr id="7" name="Picture 2" descr="https://upload.wikimedia.org/wikipedia/commons/thumb/4/48/Reza_shah_coronation.jpg/220px-Reza_shah_coronation.jpg"/>
          <p:cNvPicPr>
            <a:picLocks noChangeAspect="1" noChangeArrowheads="1"/>
          </p:cNvPicPr>
          <p:nvPr/>
        </p:nvPicPr>
        <p:blipFill>
          <a:blip r:embed="rId2"/>
          <a:srcRect/>
          <a:stretch>
            <a:fillRect/>
          </a:stretch>
        </p:blipFill>
        <p:spPr bwMode="auto">
          <a:xfrm>
            <a:off x="500034" y="2643182"/>
            <a:ext cx="2891790" cy="3956494"/>
          </a:xfrm>
          <a:prstGeom prst="rect">
            <a:avLst/>
          </a:prstGeom>
          <a:noFill/>
          <a:ln>
            <a:solidFill>
              <a:srgbClr val="C00000"/>
            </a:solidFill>
          </a:ln>
        </p:spPr>
      </p:pic>
      <p:sp>
        <p:nvSpPr>
          <p:cNvPr id="8" name="CasellaDiTesto 7"/>
          <p:cNvSpPr txBox="1"/>
          <p:nvPr/>
        </p:nvSpPr>
        <p:spPr>
          <a:xfrm>
            <a:off x="3571868" y="5786454"/>
            <a:ext cx="2857520"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err="1" smtClean="0">
                <a:solidFill>
                  <a:srgbClr val="C00000"/>
                </a:solidFill>
              </a:rPr>
              <a:t>Reza</a:t>
            </a:r>
            <a:r>
              <a:rPr lang="it-IT" sz="1200" b="1" dirty="0" smtClean="0">
                <a:solidFill>
                  <a:srgbClr val="C00000"/>
                </a:solidFill>
              </a:rPr>
              <a:t> </a:t>
            </a:r>
            <a:r>
              <a:rPr lang="it-IT" sz="1200" b="1" dirty="0" err="1" smtClean="0">
                <a:solidFill>
                  <a:srgbClr val="C00000"/>
                </a:solidFill>
              </a:rPr>
              <a:t>Shah</a:t>
            </a:r>
            <a:r>
              <a:rPr lang="it-IT" sz="1200" b="1" dirty="0" smtClean="0">
                <a:solidFill>
                  <a:srgbClr val="C00000"/>
                </a:solidFill>
              </a:rPr>
              <a:t> </a:t>
            </a:r>
            <a:r>
              <a:rPr lang="it-IT" sz="1200" b="1" dirty="0" err="1" smtClean="0">
                <a:solidFill>
                  <a:srgbClr val="C00000"/>
                </a:solidFill>
              </a:rPr>
              <a:t>Pahlavi</a:t>
            </a:r>
            <a:r>
              <a:rPr lang="it-IT" sz="1200" b="1" dirty="0" smtClean="0">
                <a:solidFill>
                  <a:srgbClr val="C00000"/>
                </a:solidFill>
              </a:rPr>
              <a:t> nel giorno della sua incoronazione.</a:t>
            </a:r>
            <a:endParaRPr lang="it-IT" sz="1200" b="1" dirty="0">
              <a:solidFill>
                <a:srgbClr val="C00000"/>
              </a:solidFill>
            </a:endParaRPr>
          </a:p>
        </p:txBody>
      </p:sp>
      <p:sp>
        <p:nvSpPr>
          <p:cNvPr id="6" name="Rettangolo arrotondato 5"/>
          <p:cNvSpPr/>
          <p:nvPr/>
        </p:nvSpPr>
        <p:spPr>
          <a:xfrm>
            <a:off x="357158" y="142852"/>
            <a:ext cx="5286412" cy="4286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dirty="0" smtClean="0">
                <a:solidFill>
                  <a:schemeClr val="tx1"/>
                </a:solidFill>
              </a:rPr>
              <a:t>Evidenzia l’informazione principale e scrivi la relativa domanda</a:t>
            </a:r>
          </a:p>
          <a:p>
            <a:pPr marL="342900" indent="-342900" algn="just"/>
            <a:endParaRPr lang="it-IT" sz="1400" dirty="0" smtClean="0">
              <a:solidFill>
                <a:schemeClr val="tx1"/>
              </a:solidFill>
            </a:endParaRPr>
          </a:p>
          <a:p>
            <a:pPr marL="342900" indent="-342900" algn="just"/>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500042"/>
            <a:ext cx="8501122" cy="3293209"/>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err="1" smtClean="0"/>
              <a:t>Reza</a:t>
            </a:r>
            <a:r>
              <a:rPr lang="it-IT" sz="1400" dirty="0" smtClean="0"/>
              <a:t> Khan non si preoccupò dell’ostilità delle gerarchie religiose. Comandava un esercito moderno che era in grado di reprimere velocemente e spietatamente ogni rivolta. Inoltre reputava che gli </a:t>
            </a:r>
            <a:r>
              <a:rPr lang="it-IT" sz="1400" dirty="0" err="1" smtClean="0"/>
              <a:t>ajatollah</a:t>
            </a:r>
            <a:r>
              <a:rPr lang="it-IT" sz="1400" dirty="0" smtClean="0"/>
              <a:t> non fossero capaci di organizzare la ribellione di centinaia di migliaia o di milioni di persone.</a:t>
            </a:r>
          </a:p>
          <a:p>
            <a:pPr algn="just"/>
            <a:r>
              <a:rPr lang="it-IT" sz="1400" dirty="0" smtClean="0"/>
              <a:t>Fu abbattuto lo stesso. Non dal suo popolo, ma dagli Inglesi e dai Sovietici. Lo scià era diventato un personaggio scomodo soprattutto per il governo di Londra, dato che si era attorniato di consiglieri tedeschi e aveva licenziato gli Inglesi. Oltre a ciò, aveva sempre testardamente preteso che l’Iran sfruttasse da sé i propri giacimenti petroliferi. Così facendo, infrangeva una legge non scritta perché l’Inghilterra non era disposta a mettere in discussione il proprio monopolio sui giacimenti petroliferi, i cui proventi finivano in gran parte nelle casse della </a:t>
            </a:r>
            <a:r>
              <a:rPr lang="it-IT" sz="1400" dirty="0" err="1" smtClean="0"/>
              <a:t>British</a:t>
            </a:r>
            <a:r>
              <a:rPr lang="it-IT" sz="1400" dirty="0" smtClean="0"/>
              <a:t> Oil Company ma anche in quelle del governo britannico.</a:t>
            </a:r>
          </a:p>
          <a:p>
            <a:pPr algn="just"/>
            <a:r>
              <a:rPr lang="it-IT" sz="1400" dirty="0" smtClean="0"/>
              <a:t>Nell’agosto del 1941, due mesi dopo l’inizio della campagna hitleriana contro la Russia durante la seconda guerra mondiale, l’Inghilterra e l’Unione sovietica invasero l’Iran che, nonostante le sue aperte simpatie per la Germania, si era dichiarato neutrale. Il 16 settembre dello stesso anno </a:t>
            </a:r>
            <a:r>
              <a:rPr lang="it-IT" sz="1400" dirty="0" err="1" smtClean="0"/>
              <a:t>Reza</a:t>
            </a:r>
            <a:r>
              <a:rPr lang="it-IT" sz="1400" dirty="0" smtClean="0"/>
              <a:t> </a:t>
            </a:r>
            <a:r>
              <a:rPr lang="it-IT" sz="1400" dirty="0" err="1" smtClean="0"/>
              <a:t>Pahlavi</a:t>
            </a:r>
            <a:r>
              <a:rPr lang="it-IT" sz="1400" dirty="0" smtClean="0"/>
              <a:t> abdicò in favore di suo figlio Mohammed </a:t>
            </a:r>
            <a:r>
              <a:rPr lang="it-IT" sz="1400" dirty="0" err="1" smtClean="0"/>
              <a:t>Reza</a:t>
            </a:r>
            <a:r>
              <a:rPr lang="it-IT" sz="1400" dirty="0" smtClean="0"/>
              <a:t> </a:t>
            </a:r>
            <a:r>
              <a:rPr lang="it-IT" sz="1400" dirty="0" err="1" smtClean="0"/>
              <a:t>Pahlavi</a:t>
            </a:r>
            <a:r>
              <a:rPr lang="it-IT" sz="1400" dirty="0" smtClean="0"/>
              <a:t> che, dopo aver stipulato con le potenze occupanti un trattato di alleanza e di mutua assistenza, dichiarò guerra alla Germania (settembre 1942). </a:t>
            </a:r>
          </a:p>
          <a:p>
            <a:pPr algn="r"/>
            <a:r>
              <a:rPr lang="it-IT" sz="1200" dirty="0" smtClean="0"/>
              <a:t>da G. </a:t>
            </a:r>
            <a:r>
              <a:rPr lang="it-IT" sz="1200" dirty="0" err="1" smtClean="0"/>
              <a:t>Schweizer</a:t>
            </a:r>
            <a:r>
              <a:rPr lang="it-IT" sz="1200" dirty="0" smtClean="0"/>
              <a:t> </a:t>
            </a:r>
            <a:r>
              <a:rPr lang="it-IT" sz="1200" i="1" dirty="0" smtClean="0"/>
              <a:t>I persiani</a:t>
            </a:r>
            <a:endParaRPr lang="it-IT" sz="1200" dirty="0" smtClean="0"/>
          </a:p>
        </p:txBody>
      </p:sp>
      <p:sp>
        <p:nvSpPr>
          <p:cNvPr id="6" name="Rettangolo arrotondato 5"/>
          <p:cNvSpPr/>
          <p:nvPr/>
        </p:nvSpPr>
        <p:spPr>
          <a:xfrm>
            <a:off x="428596" y="4357694"/>
            <a:ext cx="8286808"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r>
              <a:rPr lang="it-IT" sz="1400" b="1" dirty="0" smtClean="0">
                <a:solidFill>
                  <a:schemeClr val="tx1"/>
                </a:solidFill>
              </a:rPr>
              <a:t>Da chi fu abbattuto </a:t>
            </a:r>
            <a:r>
              <a:rPr lang="it-IT" sz="1400" b="1" dirty="0" err="1" smtClean="0">
                <a:solidFill>
                  <a:schemeClr val="tx1"/>
                </a:solidFill>
              </a:rPr>
              <a:t>Reza</a:t>
            </a:r>
            <a:r>
              <a:rPr lang="it-IT" sz="1400" b="1" dirty="0" smtClean="0">
                <a:solidFill>
                  <a:schemeClr val="tx1"/>
                </a:solidFill>
              </a:rPr>
              <a:t> Khan? Perché? </a:t>
            </a:r>
            <a:r>
              <a:rPr lang="it-IT" sz="1400" dirty="0" smtClean="0">
                <a:solidFill>
                  <a:schemeClr val="tx1"/>
                </a:solidFill>
              </a:rPr>
              <a:t>Rispondi evidenziando nel testo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6"/>
          <p:cNvSpPr txBox="1">
            <a:spLocks/>
          </p:cNvSpPr>
          <p:nvPr/>
        </p:nvSpPr>
        <p:spPr>
          <a:xfrm>
            <a:off x="571472" y="2500306"/>
            <a:ext cx="8458200" cy="1143008"/>
          </a:xfrm>
          <a:prstGeom prst="rect">
            <a:avLst/>
          </a:prstGeom>
          <a:effectLst/>
        </p:spPr>
        <p:style>
          <a:lnRef idx="1">
            <a:schemeClr val="accent1"/>
          </a:lnRef>
          <a:fillRef idx="2">
            <a:schemeClr val="accent1"/>
          </a:fillRef>
          <a:effectRef idx="1">
            <a:schemeClr val="accent1"/>
          </a:effectRef>
          <a:fontRef idx="minor">
            <a:schemeClr val="dk1"/>
          </a:fontRef>
        </p:style>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all" spc="0" normalizeH="0" baseline="0" noProof="0" dirty="0"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Muhammad </a:t>
            </a:r>
            <a:r>
              <a:rPr kumimoji="0" lang="it-IT" sz="4400" b="0" i="0" u="none" strike="noStrike" kern="1200" cap="all" spc="0" normalizeH="0" baseline="0" noProof="0" dirty="0" err="1"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reza</a:t>
            </a:r>
            <a:r>
              <a:rPr kumimoji="0" lang="it-IT" sz="4400" b="0" i="0" u="none" strike="noStrike" kern="1200" cap="all" spc="0" normalizeH="0" baseline="0" noProof="0" dirty="0"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 </a:t>
            </a:r>
            <a:r>
              <a:rPr kumimoji="0" lang="it-IT" sz="4400" b="0" i="0" u="none" strike="noStrike" kern="1200" cap="all" spc="0" normalizeH="0" baseline="0" noProof="0" dirty="0" err="1"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pahlavi</a:t>
            </a:r>
            <a:endParaRPr kumimoji="0" lang="it-IT" sz="3600" b="0" i="0" u="none" strike="noStrike" kern="1200" cap="all" spc="0" normalizeH="0" baseline="0" noProof="0" dirty="0">
              <a:ln>
                <a:noFill/>
              </a:ln>
              <a:solidFill>
                <a:schemeClr val="dk1"/>
              </a:solidFill>
              <a:effectLst>
                <a:reflection blurRad="12700" stA="48000" endA="300" endPos="55000" dir="5400000" sy="-90000" algn="bl" rotWithShape="0"/>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La società</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285720" y="2928934"/>
            <a:ext cx="8643998" cy="5000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Durante il regno di </a:t>
            </a:r>
            <a:r>
              <a:rPr lang="it-IT" sz="1400" b="1" dirty="0" err="1" smtClean="0">
                <a:solidFill>
                  <a:schemeClr val="tx1"/>
                </a:solidFill>
              </a:rPr>
              <a:t>Reza</a:t>
            </a:r>
            <a:r>
              <a:rPr lang="it-IT" sz="1400" b="1" dirty="0" smtClean="0">
                <a:solidFill>
                  <a:schemeClr val="tx1"/>
                </a:solidFill>
              </a:rPr>
              <a:t> </a:t>
            </a:r>
            <a:r>
              <a:rPr lang="it-IT" sz="1400" b="1" dirty="0" err="1" smtClean="0">
                <a:solidFill>
                  <a:schemeClr val="tx1"/>
                </a:solidFill>
              </a:rPr>
              <a:t>Pahlavi</a:t>
            </a:r>
            <a:r>
              <a:rPr lang="it-IT" sz="1400" b="1" dirty="0" smtClean="0">
                <a:solidFill>
                  <a:schemeClr val="tx1"/>
                </a:solidFill>
              </a:rPr>
              <a:t>, quali erano le classi sociali benestanti? Quali erano quelle svantaggiate? </a:t>
            </a:r>
            <a:r>
              <a:rPr lang="it-IT" sz="1400" dirty="0" smtClean="0">
                <a:solidFill>
                  <a:schemeClr val="tx1"/>
                </a:solidFill>
              </a:rPr>
              <a:t>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7" name="Rettangolo arrotondato 6"/>
          <p:cNvSpPr/>
          <p:nvPr/>
        </p:nvSpPr>
        <p:spPr>
          <a:xfrm>
            <a:off x="214282" y="6215082"/>
            <a:ext cx="8572560" cy="5000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Che fine fecero molti contadini e braccianti delle campagna? </a:t>
            </a:r>
            <a:r>
              <a:rPr lang="it-IT" sz="1400" dirty="0" smtClean="0">
                <a:solidFill>
                  <a:schemeClr val="tx1"/>
                </a:solidFill>
              </a:rPr>
              <a:t>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 1 gennaio, 1970 - Il lavoro minorile in Iran: i bambini della piccola le  dita sono la migliore per questo lavoro - e qui due giovani bambini  persiano opera attraverso la"/>
          <p:cNvPicPr>
            <a:picLocks noChangeAspect="1" noChangeArrowheads="1"/>
          </p:cNvPicPr>
          <p:nvPr/>
        </p:nvPicPr>
        <p:blipFill>
          <a:blip r:embed="rId2"/>
          <a:srcRect b="19467"/>
          <a:stretch>
            <a:fillRect/>
          </a:stretch>
        </p:blipFill>
        <p:spPr bwMode="auto">
          <a:xfrm>
            <a:off x="357160" y="142859"/>
            <a:ext cx="2996184" cy="3411958"/>
          </a:xfrm>
          <a:prstGeom prst="rect">
            <a:avLst/>
          </a:prstGeom>
          <a:noFill/>
          <a:ln>
            <a:solidFill>
              <a:srgbClr val="C00000"/>
            </a:solidFill>
          </a:ln>
        </p:spPr>
      </p:pic>
      <p:pic>
        <p:nvPicPr>
          <p:cNvPr id="4" name="Picture 2" descr="https://revcom.us/i/092/Kurdistan1-th.jpg"/>
          <p:cNvPicPr>
            <a:picLocks noChangeAspect="1" noChangeArrowheads="1"/>
          </p:cNvPicPr>
          <p:nvPr/>
        </p:nvPicPr>
        <p:blipFill>
          <a:blip r:embed="rId3"/>
          <a:srcRect/>
          <a:stretch>
            <a:fillRect/>
          </a:stretch>
        </p:blipFill>
        <p:spPr bwMode="auto">
          <a:xfrm>
            <a:off x="714348" y="4000504"/>
            <a:ext cx="3314700" cy="2596515"/>
          </a:xfrm>
          <a:prstGeom prst="rect">
            <a:avLst/>
          </a:prstGeom>
          <a:noFill/>
          <a:ln>
            <a:solidFill>
              <a:srgbClr val="C00000"/>
            </a:solidFill>
          </a:ln>
        </p:spPr>
      </p:pic>
      <p:sp>
        <p:nvSpPr>
          <p:cNvPr id="5" name="CasellaDiTesto 4"/>
          <p:cNvSpPr txBox="1"/>
          <p:nvPr/>
        </p:nvSpPr>
        <p:spPr>
          <a:xfrm>
            <a:off x="4286248" y="4214818"/>
            <a:ext cx="4071966" cy="156966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200" b="1" dirty="0" smtClean="0">
                <a:solidFill>
                  <a:srgbClr val="C00000"/>
                </a:solidFill>
              </a:rPr>
              <a:t>Bambini in un villaggio nel Kurdistan iraniano, 1979</a:t>
            </a:r>
            <a:r>
              <a:rPr lang="it-IT" sz="1200" dirty="0" smtClean="0"/>
              <a:t>. Negli anni '60, più della metà delle famiglie curde viveva in abitazioni monolocali, la maggior parte senza elettricità né acqua corrente. Nel 1979, 26 anni dopo che la "Rivoluzione Bianca" dello </a:t>
            </a:r>
            <a:r>
              <a:rPr lang="it-IT" sz="1200" dirty="0" err="1" smtClean="0"/>
              <a:t>Shah</a:t>
            </a:r>
            <a:r>
              <a:rPr lang="it-IT" sz="1200" dirty="0" smtClean="0"/>
              <a:t> avrebbe dovuto portare la riforma agraria, un contadino curdo disse: "Non abbiamo niente qui, niente lavoro e scuole, niente elettricità e niente ospedali, niente vita e niente futuro". </a:t>
            </a:r>
            <a:endParaRPr lang="it-IT" sz="1200" dirty="0"/>
          </a:p>
        </p:txBody>
      </p:sp>
      <p:sp>
        <p:nvSpPr>
          <p:cNvPr id="6" name="CasellaDiTesto 5"/>
          <p:cNvSpPr txBox="1"/>
          <p:nvPr/>
        </p:nvSpPr>
        <p:spPr>
          <a:xfrm>
            <a:off x="3857620" y="428604"/>
            <a:ext cx="4071966" cy="86177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200" b="1" dirty="0" smtClean="0">
                <a:solidFill>
                  <a:srgbClr val="C00000"/>
                </a:solidFill>
              </a:rPr>
              <a:t>Iran 1970. Due bambine impiegate nella produzione di tappeti</a:t>
            </a:r>
            <a:r>
              <a:rPr lang="it-IT" sz="1200" dirty="0" smtClean="0"/>
              <a:t>. Secondo la legge iraniana, otto era il limite minimo di età per il lavoro ma, soprattutto nei piccoli villaggi, tale legge non veniva  osservata</a:t>
            </a:r>
            <a:r>
              <a:rPr lang="it-IT" sz="1400" dirty="0" smtClean="0"/>
              <a:t>.</a:t>
            </a:r>
            <a:endParaRPr lang="it-IT"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La “Rivoluzione bianca”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285720" y="2285992"/>
            <a:ext cx="8572560" cy="6429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In cosa consisteva la “Rivoluzione bianca”? Qual era il suo obiettivo? </a:t>
            </a:r>
            <a:r>
              <a:rPr lang="it-IT" sz="1400" dirty="0" smtClean="0">
                <a:solidFill>
                  <a:schemeClr val="tx1"/>
                </a:solidFill>
              </a:rPr>
              <a:t>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6" name="Rettangolo arrotondato 5"/>
          <p:cNvSpPr/>
          <p:nvPr/>
        </p:nvSpPr>
        <p:spPr>
          <a:xfrm>
            <a:off x="285720" y="5857892"/>
            <a:ext cx="8643998" cy="7143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Quali misure vennero prese a favore delle donne? Chi vi si oppose? Perché? </a:t>
            </a:r>
            <a:r>
              <a:rPr lang="it-IT" sz="1400" dirty="0" smtClean="0">
                <a:solidFill>
                  <a:schemeClr val="tx1"/>
                </a:solidFill>
              </a:rPr>
              <a:t>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357158" y="5929330"/>
            <a:ext cx="8643998" cy="7143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Quali sono state le conseguenze sociali della riforma agraria? </a:t>
            </a:r>
            <a:r>
              <a:rPr lang="it-IT" sz="1400" dirty="0" smtClean="0">
                <a:solidFill>
                  <a:schemeClr val="tx1"/>
                </a:solidFill>
              </a:rPr>
              <a:t>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357158" y="2357430"/>
            <a:ext cx="8572560" cy="7143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Quali sono state le conseguenze per l’economia agricola? </a:t>
            </a:r>
            <a:r>
              <a:rPr lang="it-IT" sz="1400" dirty="0" smtClean="0">
                <a:solidFill>
                  <a:schemeClr val="tx1"/>
                </a:solidFill>
              </a:rPr>
              <a:t>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5" name="Rettangolo arrotondato 4"/>
          <p:cNvSpPr/>
          <p:nvPr/>
        </p:nvSpPr>
        <p:spPr>
          <a:xfrm>
            <a:off x="428596" y="5572140"/>
            <a:ext cx="8572560" cy="7143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Chi si è opposto alla riforma agraria? Perché? </a:t>
            </a:r>
            <a:r>
              <a:rPr lang="it-IT" sz="1400" dirty="0" smtClean="0">
                <a:solidFill>
                  <a:schemeClr val="tx1"/>
                </a:solidFill>
              </a:rPr>
              <a:t>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642918"/>
            <a:ext cx="8786842" cy="2585323"/>
          </a:xfrm>
          <a:prstGeom prst="rect">
            <a:avLst/>
          </a:prstGeom>
          <a:blipFill>
            <a:blip r:embed="rId2"/>
            <a:tile tx="0" ty="0" sx="100000" sy="100000" flip="none" algn="tl"/>
          </a:blip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altLang="zh-CN" b="1" dirty="0" smtClean="0">
                <a:latin typeface="Times New Roman" pitchFamily="18" charset="0"/>
                <a:ea typeface="Times New Roman" pitchFamily="18" charset="0"/>
                <a:cs typeface="Times New Roman" pitchFamily="18" charset="0"/>
              </a:rPr>
              <a:t>PRESENTAZIONE</a:t>
            </a:r>
            <a:endParaRPr kumimoji="0" lang="it-IT" altLang="zh-CN"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altLang="zh-CN"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L’attività </a:t>
            </a:r>
            <a:r>
              <a:rPr kumimoji="0" lang="it-IT" altLang="zh-CN"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laboratoriale</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questo </a:t>
            </a:r>
            <a:r>
              <a:rPr lang="it-IT" altLang="zh-CN" dirty="0" smtClean="0">
                <a:latin typeface="Times New Roman" pitchFamily="18" charset="0"/>
                <a:ea typeface="Times New Roman" pitchFamily="18" charset="0"/>
                <a:cs typeface="Times New Roman" pitchFamily="18" charset="0"/>
              </a:rPr>
              <a:t>P</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ower</a:t>
            </a:r>
            <a:r>
              <a:rPr lang="it-IT" altLang="zh-CN" baseline="0" dirty="0" smtClean="0">
                <a:latin typeface="Times New Roman" pitchFamily="18" charset="0"/>
                <a:ea typeface="Times New Roman" pitchFamily="18" charset="0"/>
                <a:cs typeface="Times New Roman" pitchFamily="18" charset="0"/>
              </a:rPr>
              <a:t>P</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oint consiste, oltre che nell’</a:t>
            </a:r>
            <a:r>
              <a:rPr kumimoji="0" lang="it-IT" altLang="zh-CN"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analizzare i documenti </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seguendo le indicazioni che ti vengono date,  nel </a:t>
            </a:r>
            <a:r>
              <a:rPr kumimoji="0" lang="it-IT" altLang="zh-CN"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completare le slide inserendo</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col taglia e incolla,  </a:t>
            </a:r>
            <a:r>
              <a:rPr kumimoji="0" lang="it-IT" altLang="zh-CN"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i documenti presenti nell’archivio</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Per quanto riguarda i documenti scritti, ti viene chiesto esplicitamente dove inserirli. I grafici e le immagini dovrai invece essere tu a stabilire dove è opportuno inserirli. </a:t>
            </a:r>
            <a:r>
              <a:rPr lang="it-IT" altLang="zh-CN" dirty="0" smtClean="0">
                <a:latin typeface="Times New Roman" pitchFamily="18" charset="0"/>
                <a:ea typeface="Times New Roman" pitchFamily="18" charset="0"/>
                <a:cs typeface="Times New Roman" pitchFamily="18" charset="0"/>
              </a:rPr>
              <a:t>I</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grafici e le immagini vanno spostate singolarmente eccetto quelle presenti nelle slide che contengono più grafici e/o immagini  (in questo caso dovrai spostare l’intera slide).</a:t>
            </a:r>
            <a:endParaRPr lang="it-IT" altLang="zh-CN" dirty="0" smtClean="0">
              <a:latin typeface="Times New Roman" pitchFamily="18" charset="0"/>
              <a:ea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564x/b9/fb/1e/b9fb1e9d0b7bf0df16c49c7df0e74e43.jpg"/>
          <p:cNvPicPr>
            <a:picLocks noChangeAspect="1" noChangeArrowheads="1"/>
          </p:cNvPicPr>
          <p:nvPr/>
        </p:nvPicPr>
        <p:blipFill>
          <a:blip r:embed="rId2"/>
          <a:srcRect/>
          <a:stretch>
            <a:fillRect/>
          </a:stretch>
        </p:blipFill>
        <p:spPr bwMode="auto">
          <a:xfrm>
            <a:off x="357158" y="928670"/>
            <a:ext cx="3330702" cy="3330702"/>
          </a:xfrm>
          <a:prstGeom prst="rect">
            <a:avLst/>
          </a:prstGeom>
          <a:noFill/>
          <a:ln>
            <a:solidFill>
              <a:srgbClr val="C00000"/>
            </a:solidFill>
          </a:ln>
        </p:spPr>
      </p:pic>
      <p:sp>
        <p:nvSpPr>
          <p:cNvPr id="3" name="CasellaDiTesto 2"/>
          <p:cNvSpPr txBox="1"/>
          <p:nvPr/>
        </p:nvSpPr>
        <p:spPr>
          <a:xfrm>
            <a:off x="3857620" y="1285860"/>
            <a:ext cx="5000660" cy="175432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200" b="1" dirty="0" smtClean="0">
                <a:solidFill>
                  <a:srgbClr val="C00000"/>
                </a:solidFill>
              </a:rPr>
              <a:t>Un contadino, con in mano l’atto di proprietà della terra, bacia la mano di </a:t>
            </a:r>
            <a:r>
              <a:rPr lang="it-IT" sz="1200" b="1" dirty="0" err="1" smtClean="0">
                <a:solidFill>
                  <a:srgbClr val="C00000"/>
                </a:solidFill>
              </a:rPr>
              <a:t>Reza</a:t>
            </a:r>
            <a:r>
              <a:rPr lang="it-IT" sz="1200" b="1" dirty="0" smtClean="0">
                <a:solidFill>
                  <a:srgbClr val="C00000"/>
                </a:solidFill>
              </a:rPr>
              <a:t> </a:t>
            </a:r>
            <a:r>
              <a:rPr lang="it-IT" sz="1200" b="1" dirty="0" err="1" smtClean="0">
                <a:solidFill>
                  <a:srgbClr val="C00000"/>
                </a:solidFill>
              </a:rPr>
              <a:t>Pahlavi</a:t>
            </a:r>
            <a:r>
              <a:rPr lang="it-IT" sz="1200" b="1" dirty="0" smtClean="0"/>
              <a:t>.</a:t>
            </a:r>
          </a:p>
          <a:p>
            <a:pPr algn="just"/>
            <a:r>
              <a:rPr lang="it-IT" sz="1200" dirty="0" smtClean="0"/>
              <a:t>La </a:t>
            </a:r>
            <a:r>
              <a:rPr lang="it-IT" sz="1200" b="1" dirty="0" smtClean="0"/>
              <a:t>riforma agraria </a:t>
            </a:r>
            <a:r>
              <a:rPr lang="it-IT" sz="1200" dirty="0" smtClean="0"/>
              <a:t>e la distribuzione della terra offrono allo </a:t>
            </a:r>
            <a:r>
              <a:rPr lang="it-IT" sz="1200" dirty="0" err="1" smtClean="0"/>
              <a:t>shah</a:t>
            </a:r>
            <a:r>
              <a:rPr lang="it-IT" sz="1200" dirty="0" smtClean="0"/>
              <a:t> l’</a:t>
            </a:r>
            <a:r>
              <a:rPr lang="it-IT" sz="1200" b="1" dirty="0" smtClean="0"/>
              <a:t>occasione di conquistare le campagne e di attirare dalla sua parte i contadini</a:t>
            </a:r>
            <a:r>
              <a:rPr lang="it-IT" sz="1200" dirty="0" smtClean="0"/>
              <a:t>. Così, per dare il buon esempio, dichiara di voler cedere le proprie terre. Gira per le campagne distribuendo atti di proprietà ai contadini. Si fa fotografare in posa da benefattore: in piedi, le braccia ingombre di rotoli (gli atti di proprietà) e i contadini prostrati a baciargli le mani.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214282" y="3786190"/>
            <a:ext cx="8715436" cy="6429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In che modo si cercò di combattere l’analfabetismo? Chi era contrario? Perché? </a:t>
            </a:r>
            <a:r>
              <a:rPr lang="it-IT" sz="1400" dirty="0" smtClean="0">
                <a:solidFill>
                  <a:schemeClr val="tx1"/>
                </a:solidFill>
              </a:rPr>
              <a:t>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p:nvPr/>
        </p:nvSpPr>
        <p:spPr>
          <a:xfrm>
            <a:off x="214282" y="5143512"/>
            <a:ext cx="8643998" cy="7143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Perché è fallito il piano di industrializzazione? Con quali conseguenze?</a:t>
            </a:r>
            <a:r>
              <a:rPr lang="it-IT" sz="1400" dirty="0" smtClean="0">
                <a:solidFill>
                  <a:schemeClr val="tx1"/>
                </a:solidFill>
              </a:rPr>
              <a:t> 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Uno sviluppo economico squilibrato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ran GDP per capita"/>
          <p:cNvPicPr>
            <a:picLocks noChangeAspect="1" noChangeArrowheads="1"/>
          </p:cNvPicPr>
          <p:nvPr/>
        </p:nvPicPr>
        <p:blipFill>
          <a:blip r:embed="rId2"/>
          <a:srcRect/>
          <a:stretch>
            <a:fillRect/>
          </a:stretch>
        </p:blipFill>
        <p:spPr bwMode="auto">
          <a:xfrm>
            <a:off x="928662" y="3286124"/>
            <a:ext cx="6953250" cy="3238501"/>
          </a:xfrm>
          <a:prstGeom prst="rect">
            <a:avLst/>
          </a:prstGeom>
          <a:solidFill>
            <a:schemeClr val="accent2"/>
          </a:solidFill>
          <a:ln>
            <a:solidFill>
              <a:srgbClr val="C00000"/>
            </a:solidFill>
          </a:ln>
        </p:spPr>
      </p:pic>
      <p:sp>
        <p:nvSpPr>
          <p:cNvPr id="3" name="CasellaDiTesto 2"/>
          <p:cNvSpPr txBox="1"/>
          <p:nvPr/>
        </p:nvSpPr>
        <p:spPr>
          <a:xfrm>
            <a:off x="4214810" y="3357562"/>
            <a:ext cx="1500198" cy="276999"/>
          </a:xfrm>
          <a:prstGeom prst="rect">
            <a:avLst/>
          </a:prstGeom>
          <a:solidFill>
            <a:schemeClr val="tx2">
              <a:lumMod val="20000"/>
              <a:lumOff val="80000"/>
            </a:schemeClr>
          </a:solidFill>
          <a:ln w="9525">
            <a:solidFill>
              <a:srgbClr val="C00000"/>
            </a:solidFill>
          </a:ln>
        </p:spPr>
        <p:txBody>
          <a:bodyPr wrap="square" rtlCol="0">
            <a:spAutoFit/>
          </a:bodyPr>
          <a:lstStyle/>
          <a:p>
            <a:pPr algn="just"/>
            <a:r>
              <a:rPr lang="it-IT" sz="1200" b="1" dirty="0" smtClean="0">
                <a:solidFill>
                  <a:schemeClr val="tx2"/>
                </a:solidFill>
              </a:rPr>
              <a:t>Iran – PIL pro capite </a:t>
            </a:r>
            <a:endParaRPr lang="it-IT" sz="1200" dirty="0" smtClean="0">
              <a:solidFill>
                <a:schemeClr val="tx2"/>
              </a:solidFill>
            </a:endParaRPr>
          </a:p>
        </p:txBody>
      </p:sp>
      <p:sp>
        <p:nvSpPr>
          <p:cNvPr id="4" name="CasellaDiTesto 3"/>
          <p:cNvSpPr txBox="1"/>
          <p:nvPr/>
        </p:nvSpPr>
        <p:spPr>
          <a:xfrm>
            <a:off x="285720" y="1142984"/>
            <a:ext cx="8643998" cy="1569660"/>
          </a:xfrm>
          <a:prstGeom prst="rect">
            <a:avLst/>
          </a:prstGeom>
          <a:solidFill>
            <a:schemeClr val="accent5">
              <a:lumMod val="20000"/>
              <a:lumOff val="80000"/>
            </a:schemeClr>
          </a:solidFill>
          <a:ln w="12700">
            <a:solidFill>
              <a:srgbClr val="FF0000"/>
            </a:solidFill>
          </a:ln>
        </p:spPr>
        <p:txBody>
          <a:bodyPr wrap="square" rtlCol="0">
            <a:spAutoFit/>
          </a:bodyPr>
          <a:lstStyle/>
          <a:p>
            <a:pPr algn="just"/>
            <a:r>
              <a:rPr lang="it-IT" sz="1400" dirty="0" smtClean="0"/>
              <a:t>Quello tra il 1963 e l'inizio degli sconvolgimenti rivoluzionari nel 1978 rappresenta indubbiamente il periodo più lungo di crescita sostenuta del reddito reale pro capite che l'economia iraniana abbia conosciuto. Durante il periodo 1963-77 il prodotto interno lordo (PIL) è cresciuto in termini reali di un tasso medio annuo di circa il 10,5% con un tasso di crescita annuale della popolazione di circa il 2,7% e ha collocato l’Iran tra le economie in più rapida crescita sia fra i Paesi in via di sviluppo che fra quelli sviluppati. Di conseguenza, il reddito pro capite del Paese è passato da $ 170 nel 1963 a $ 2.060 nel 1977.  </a:t>
            </a:r>
          </a:p>
          <a:p>
            <a:pPr algn="r"/>
            <a:r>
              <a:rPr lang="it-IT" sz="1200" dirty="0" smtClean="0"/>
              <a:t>da </a:t>
            </a:r>
            <a:r>
              <a:rPr lang="it-IT" sz="1200" i="1" dirty="0" err="1" smtClean="0"/>
              <a:t>Encyclopaedia</a:t>
            </a:r>
            <a:r>
              <a:rPr lang="it-IT" sz="1200" i="1" dirty="0" smtClean="0"/>
              <a:t> Iranica</a:t>
            </a:r>
            <a:endParaRPr lang="it-IT" sz="1200" dirty="0" smtClean="0"/>
          </a:p>
        </p:txBody>
      </p:sp>
      <p:sp>
        <p:nvSpPr>
          <p:cNvPr id="5" name="Rettangolo arrotondato 4"/>
          <p:cNvSpPr/>
          <p:nvPr/>
        </p:nvSpPr>
        <p:spPr>
          <a:xfrm>
            <a:off x="580996" y="438128"/>
            <a:ext cx="4705384" cy="4286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r>
              <a:rPr lang="it-IT" sz="1400" dirty="0" smtClean="0">
                <a:solidFill>
                  <a:schemeClr val="tx1"/>
                </a:solidFill>
              </a:rPr>
              <a:t>Evidenzia in grassetto l’informazione principale</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6" name="Rettangolo arrotondato 5"/>
          <p:cNvSpPr/>
          <p:nvPr/>
        </p:nvSpPr>
        <p:spPr>
          <a:xfrm>
            <a:off x="571472" y="428604"/>
            <a:ext cx="4705384" cy="4286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r>
              <a:rPr lang="it-IT" sz="1400" dirty="0" smtClean="0">
                <a:solidFill>
                  <a:schemeClr val="tx1"/>
                </a:solidFill>
              </a:rPr>
              <a:t>Evidenzia in grassetto l’informazione principale</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5720" y="142852"/>
            <a:ext cx="8643998" cy="2215991"/>
          </a:xfrm>
          <a:prstGeom prst="rect">
            <a:avLst/>
          </a:prstGeom>
          <a:solidFill>
            <a:schemeClr val="accent5">
              <a:lumMod val="20000"/>
              <a:lumOff val="80000"/>
            </a:schemeClr>
          </a:solidFill>
          <a:ln w="12700">
            <a:solidFill>
              <a:srgbClr val="FF0000"/>
            </a:solidFill>
          </a:ln>
        </p:spPr>
        <p:txBody>
          <a:bodyPr wrap="square" rtlCol="0">
            <a:spAutoFit/>
          </a:bodyPr>
          <a:lstStyle/>
          <a:p>
            <a:pPr algn="just"/>
            <a:r>
              <a:rPr lang="it-IT" sz="1400" dirty="0" smtClean="0"/>
              <a:t>L'aumento dei redditi reali, tuttavia, non era equamente diviso tra i diversi gruppi sociali e le tendenze sfavorevoli nella distribuzione del reddito e della ricchezza che avevano prevalso nei primi anni '60 divennero ancora più pronunciate. La quota di spesa dal 20% più ricco delle famiglie urbane è passata dal 52% nel 1959-60 al 56% nel 1974-75, mentre la quota del 40% più povero delle famiglie è diminuita dal 14% a circa l'11% nel periodo 1959-74. periodo. Analoghe tendenze sfavorevoli nelle disparità di spesa erano presenti anche tra le famiglie rurali nelle diverse regioni e tra le aree rurali e urbane del paese nel suo insieme.</a:t>
            </a:r>
          </a:p>
          <a:p>
            <a:pPr algn="just"/>
            <a:r>
              <a:rPr lang="it-IT" sz="1400" dirty="0" smtClean="0"/>
              <a:t>La rapida e squilibrata espansione della produzione, in particolare tra i settori agricolo e industriale, ha portato anche a un sostanziale aumento del tasso di migrazione dalle aree rurali a quelle urbane. Il grado di urbanizzazione è passato dal 31 per cento del 1956 al 49 per cento del 1978.</a:t>
            </a:r>
          </a:p>
          <a:p>
            <a:pPr algn="r"/>
            <a:r>
              <a:rPr lang="it-IT" sz="1200" dirty="0" smtClean="0"/>
              <a:t>da </a:t>
            </a:r>
            <a:r>
              <a:rPr lang="it-IT" sz="1200" i="1" dirty="0" err="1" smtClean="0"/>
              <a:t>Encyclopaedia</a:t>
            </a:r>
            <a:r>
              <a:rPr lang="it-IT" sz="1200" i="1" dirty="0" smtClean="0"/>
              <a:t> Iranica</a:t>
            </a:r>
            <a:endParaRPr lang="it-IT" sz="1200" dirty="0" smtClean="0"/>
          </a:p>
        </p:txBody>
      </p:sp>
      <p:sp>
        <p:nvSpPr>
          <p:cNvPr id="4" name="Rettangolo arrotondato 3"/>
          <p:cNvSpPr/>
          <p:nvPr/>
        </p:nvSpPr>
        <p:spPr>
          <a:xfrm>
            <a:off x="285720" y="2500306"/>
            <a:ext cx="8643998"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Quali sono le due conseguenze che ha avuto lo sviluppo economico del periodo 1963-1978? </a:t>
            </a:r>
            <a:r>
              <a:rPr lang="it-IT" sz="1400" dirty="0" smtClean="0">
                <a:solidFill>
                  <a:schemeClr val="tx1"/>
                </a:solidFill>
              </a:rPr>
              <a:t>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graphicFrame>
        <p:nvGraphicFramePr>
          <p:cNvPr id="6" name="Grafico 5"/>
          <p:cNvGraphicFramePr>
            <a:graphicFrameLocks noChangeAspect="1"/>
          </p:cNvGraphicFramePr>
          <p:nvPr/>
        </p:nvGraphicFramePr>
        <p:xfrm>
          <a:off x="357158" y="3643314"/>
          <a:ext cx="4357718" cy="3085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co 7"/>
          <p:cNvGraphicFramePr>
            <a:graphicFrameLocks noChangeAspect="1"/>
          </p:cNvGraphicFramePr>
          <p:nvPr/>
        </p:nvGraphicFramePr>
        <p:xfrm>
          <a:off x="5072066" y="3714752"/>
          <a:ext cx="3929090" cy="291713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Un monarca assoluto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s://i.pinimg.com/564x/4b/4f/0b/4b4f0bcf425ee415f89119dbb7fac415.jpg"/>
          <p:cNvPicPr>
            <a:picLocks noChangeAspect="1" noChangeArrowheads="1"/>
          </p:cNvPicPr>
          <p:nvPr/>
        </p:nvPicPr>
        <p:blipFill>
          <a:blip r:embed="rId2"/>
          <a:srcRect/>
          <a:stretch>
            <a:fillRect/>
          </a:stretch>
        </p:blipFill>
        <p:spPr bwMode="auto">
          <a:xfrm>
            <a:off x="428596" y="142852"/>
            <a:ext cx="2650236" cy="3975354"/>
          </a:xfrm>
          <a:prstGeom prst="rect">
            <a:avLst/>
          </a:prstGeom>
          <a:noFill/>
          <a:ln>
            <a:solidFill>
              <a:srgbClr val="C00000"/>
            </a:solidFill>
          </a:ln>
        </p:spPr>
      </p:pic>
      <p:sp>
        <p:nvSpPr>
          <p:cNvPr id="6" name="CasellaDiTesto 5"/>
          <p:cNvSpPr txBox="1"/>
          <p:nvPr/>
        </p:nvSpPr>
        <p:spPr>
          <a:xfrm>
            <a:off x="3286116" y="285728"/>
            <a:ext cx="4572032"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Il baciamano di un ministro del governo iraniano</a:t>
            </a:r>
          </a:p>
          <a:p>
            <a:pPr algn="just" fontAlgn="t"/>
            <a:r>
              <a:rPr lang="it-IT" sz="1200" dirty="0" err="1" smtClean="0"/>
              <a:t>Reza</a:t>
            </a:r>
            <a:r>
              <a:rPr lang="it-IT" sz="1200" dirty="0" smtClean="0"/>
              <a:t> </a:t>
            </a:r>
            <a:r>
              <a:rPr lang="it-IT" sz="1200" dirty="0" err="1" smtClean="0"/>
              <a:t>Pahlavi</a:t>
            </a:r>
            <a:r>
              <a:rPr lang="it-IT" sz="1200" dirty="0" smtClean="0"/>
              <a:t>, come già aveva fatto il padre, accentrò il potere nelle mani della monarchia. Sua opinione era che il parlamento avesse ragione di esistere soltanto per approvare le decisioni imperiali; di conseguenza </a:t>
            </a:r>
            <a:r>
              <a:rPr lang="it-IT" sz="1200" b="1" dirty="0" smtClean="0"/>
              <a:t>i ministri erano responsabili del loro operato solo nei confronti dello </a:t>
            </a:r>
            <a:r>
              <a:rPr lang="it-IT" sz="1200" b="1" dirty="0" err="1" smtClean="0"/>
              <a:t>schah</a:t>
            </a:r>
            <a:r>
              <a:rPr lang="it-IT" sz="1200" dirty="0" smtClean="0"/>
              <a:t>, non certo di fronte ai deputati.  </a:t>
            </a:r>
            <a:endParaRPr lang="it-IT" sz="1200" dirty="0"/>
          </a:p>
        </p:txBody>
      </p:sp>
      <p:pic>
        <p:nvPicPr>
          <p:cNvPr id="7" name="Picture 8" descr="Iran Politics Club: Mohamad Reza Shah Pahlavi Photo Album - Ahreeman X /  Military Hand Kissing of Shah of Iran.jpg"/>
          <p:cNvPicPr>
            <a:picLocks noChangeAspect="1" noChangeArrowheads="1"/>
          </p:cNvPicPr>
          <p:nvPr/>
        </p:nvPicPr>
        <p:blipFill>
          <a:blip r:embed="rId3"/>
          <a:srcRect/>
          <a:stretch>
            <a:fillRect/>
          </a:stretch>
        </p:blipFill>
        <p:spPr bwMode="auto">
          <a:xfrm>
            <a:off x="4572000" y="3643314"/>
            <a:ext cx="4190817" cy="2944368"/>
          </a:xfrm>
          <a:prstGeom prst="rect">
            <a:avLst/>
          </a:prstGeom>
          <a:noFill/>
          <a:ln>
            <a:solidFill>
              <a:srgbClr val="C00000"/>
            </a:solidFill>
          </a:ln>
        </p:spPr>
      </p:pic>
      <p:sp>
        <p:nvSpPr>
          <p:cNvPr id="8" name="CasellaDiTesto 7"/>
          <p:cNvSpPr txBox="1"/>
          <p:nvPr/>
        </p:nvSpPr>
        <p:spPr>
          <a:xfrm>
            <a:off x="1000100" y="5286388"/>
            <a:ext cx="3357586" cy="83099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200" b="1" dirty="0" smtClean="0">
                <a:solidFill>
                  <a:srgbClr val="C00000"/>
                </a:solidFill>
              </a:rPr>
              <a:t>Il saluto dei militari</a:t>
            </a:r>
          </a:p>
          <a:p>
            <a:pPr algn="just"/>
            <a:r>
              <a:rPr lang="it-IT" sz="1200" dirty="0" smtClean="0"/>
              <a:t>L’accentramento dei poteri nelle mani dello </a:t>
            </a:r>
            <a:r>
              <a:rPr lang="it-IT" sz="1200" dirty="0" err="1" smtClean="0"/>
              <a:t>schah</a:t>
            </a:r>
            <a:r>
              <a:rPr lang="it-IT" sz="1200" dirty="0" smtClean="0"/>
              <a:t> fu attuato con </a:t>
            </a:r>
            <a:r>
              <a:rPr lang="it-IT" sz="1200" b="1" dirty="0" smtClean="0"/>
              <a:t>l’appoggio dell’esercito</a:t>
            </a:r>
            <a:r>
              <a:rPr lang="it-IT" sz="1200" dirty="0" smtClean="0"/>
              <a:t>, da sempre abituato a servire un sovrano assoluto.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La </a:t>
            </a:r>
            <a:r>
              <a:rPr lang="it-IT" sz="4300" b="1" dirty="0" err="1" smtClean="0">
                <a:solidFill>
                  <a:srgbClr val="00B050"/>
                </a:solidFill>
                <a:latin typeface="Times New Roman" pitchFamily="18" charset="0"/>
                <a:cs typeface="Times New Roman" pitchFamily="18" charset="0"/>
              </a:rPr>
              <a:t>Savak</a:t>
            </a:r>
            <a:endParaRPr lang="it-IT" sz="4300" b="1" dirty="0" smtClean="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2844" y="142852"/>
            <a:ext cx="8643998" cy="3293209"/>
          </a:xfrm>
          <a:prstGeom prst="rect">
            <a:avLst/>
          </a:prstGeom>
          <a:solidFill>
            <a:schemeClr val="accent5">
              <a:lumMod val="20000"/>
              <a:lumOff val="80000"/>
            </a:schemeClr>
          </a:solidFill>
          <a:ln w="12700">
            <a:solidFill>
              <a:srgbClr val="FF0000"/>
            </a:solidFill>
          </a:ln>
        </p:spPr>
        <p:txBody>
          <a:bodyPr wrap="square" rtlCol="0">
            <a:spAutoFit/>
          </a:bodyPr>
          <a:lstStyle/>
          <a:p>
            <a:pPr algn="just"/>
            <a:endParaRPr lang="it-IT" sz="1400" dirty="0" smtClean="0"/>
          </a:p>
          <a:p>
            <a:pPr algn="just"/>
            <a:endParaRPr lang="it-IT" sz="1400" dirty="0" smtClean="0"/>
          </a:p>
          <a:p>
            <a:pPr algn="just"/>
            <a:endParaRPr lang="it-IT" sz="1400" dirty="0" smtClean="0"/>
          </a:p>
          <a:p>
            <a:pPr algn="just"/>
            <a:r>
              <a:rPr lang="it-IT" sz="1400" dirty="0" smtClean="0"/>
              <a:t>“Il guaio,” dice la moglie dai grandi occhi che luccicano nella penombra, “è che nessuno può prevedere quanto potrà resistere alla tortura, o addirittura se riuscirà a sopportarla. E dire </a:t>
            </a:r>
            <a:r>
              <a:rPr lang="it-IT" sz="1400" dirty="0" err="1" smtClean="0"/>
              <a:t>Savak</a:t>
            </a:r>
            <a:r>
              <a:rPr lang="it-IT" sz="1400" dirty="0" smtClean="0"/>
              <a:t> significava dire torture. </a:t>
            </a:r>
            <a:r>
              <a:rPr lang="it-IT" sz="1400" b="1" dirty="0" smtClean="0"/>
              <a:t>Di solito rapivano una persona per strada, le bendavano gli occhi e senza una parola la portavano direttamente alla tortura</a:t>
            </a:r>
            <a:r>
              <a:rPr lang="it-IT" sz="1400" dirty="0" smtClean="0"/>
              <a:t>. Lì davano  il via a tutto il macabro rituale: ossa spezzate, unghie strappate, mani infilate in forni roventi, crani trapanati e decine di supplizi spaventosi. Quando la vittima, impazzita di dolore, era ridotta a un ammasso sfracellato e sanguinolento, si procedeva a stabilirne l’identità. ‘Nome? Cognome? Indirizzo? Che hai detto contro lo scià? Rispondi: che hai detto?’ Quello magari non aveva fiatato, era completamente innocente. Ma che importava l’essere innocente? Così avrebbero avuto paura sia colpevoli sia innocenti, nessuno si sarebbe sentito al sicuro. Il terrore seminato dalla </a:t>
            </a:r>
            <a:r>
              <a:rPr lang="it-IT" sz="1400" dirty="0" err="1" smtClean="0"/>
              <a:t>Savak</a:t>
            </a:r>
            <a:r>
              <a:rPr lang="it-IT" sz="1400" dirty="0" smtClean="0"/>
              <a:t> stava proprio nel fatto che poteva colpire chiunque: </a:t>
            </a:r>
            <a:r>
              <a:rPr lang="it-IT" sz="1400" b="1" dirty="0" smtClean="0"/>
              <a:t>eravamo tutti colpevoli, dato che l’accusa non concerneva i fatti, ma le intenzioni che la </a:t>
            </a:r>
            <a:r>
              <a:rPr lang="it-IT" sz="1400" b="1" dirty="0" err="1" smtClean="0"/>
              <a:t>Savak</a:t>
            </a:r>
            <a:r>
              <a:rPr lang="it-IT" sz="1400" b="1" dirty="0" smtClean="0"/>
              <a:t> ci attribuiva</a:t>
            </a:r>
            <a:r>
              <a:rPr lang="it-IT" sz="1400" dirty="0" smtClean="0"/>
              <a:t>. ‘Tu eri contro lo scià?’ ‘No!’ ‘Ma avresti voluto esserlo, vero? Mascalzone!’ Non c’era bisogno d’altro.</a:t>
            </a:r>
          </a:p>
          <a:p>
            <a:pPr algn="r"/>
            <a:r>
              <a:rPr lang="it-IT" sz="1200" dirty="0" smtClean="0"/>
              <a:t>da R. </a:t>
            </a:r>
            <a:r>
              <a:rPr lang="it-IT" sz="1200" dirty="0" err="1" smtClean="0"/>
              <a:t>Kapuscinski</a:t>
            </a:r>
            <a:r>
              <a:rPr lang="it-IT" sz="1200" dirty="0" smtClean="0"/>
              <a:t> </a:t>
            </a:r>
            <a:r>
              <a:rPr lang="it-IT" sz="1200" i="1" dirty="0" err="1" smtClean="0"/>
              <a:t>Shah-in-shah</a:t>
            </a:r>
            <a:endParaRPr lang="it-IT" sz="1200" dirty="0" smtClean="0"/>
          </a:p>
        </p:txBody>
      </p:sp>
      <p:pic>
        <p:nvPicPr>
          <p:cNvPr id="3" name="Picture 2" descr="http://www.payvand.com/news/12/feb/Ebrat-Museum-Tehran-9.jpg"/>
          <p:cNvPicPr>
            <a:picLocks noChangeAspect="1" noChangeArrowheads="1"/>
          </p:cNvPicPr>
          <p:nvPr/>
        </p:nvPicPr>
        <p:blipFill>
          <a:blip r:embed="rId2"/>
          <a:srcRect/>
          <a:stretch>
            <a:fillRect/>
          </a:stretch>
        </p:blipFill>
        <p:spPr bwMode="auto">
          <a:xfrm>
            <a:off x="500034" y="3571876"/>
            <a:ext cx="2079784" cy="3117056"/>
          </a:xfrm>
          <a:prstGeom prst="rect">
            <a:avLst/>
          </a:prstGeom>
          <a:noFill/>
          <a:ln>
            <a:solidFill>
              <a:srgbClr val="C00000"/>
            </a:solidFill>
          </a:ln>
        </p:spPr>
      </p:pic>
      <p:sp>
        <p:nvSpPr>
          <p:cNvPr id="4" name="CasellaDiTesto 3"/>
          <p:cNvSpPr txBox="1"/>
          <p:nvPr/>
        </p:nvSpPr>
        <p:spPr>
          <a:xfrm>
            <a:off x="2714612" y="4929198"/>
            <a:ext cx="6072230" cy="138499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Ex prigione della </a:t>
            </a:r>
            <a:r>
              <a:rPr lang="it-IT" sz="1200" b="1" dirty="0" err="1" smtClean="0">
                <a:solidFill>
                  <a:srgbClr val="C00000"/>
                </a:solidFill>
              </a:rPr>
              <a:t>Savak</a:t>
            </a:r>
            <a:endParaRPr lang="it-IT" sz="1200" b="1" dirty="0" smtClean="0">
              <a:solidFill>
                <a:srgbClr val="C00000"/>
              </a:solidFill>
            </a:endParaRPr>
          </a:p>
          <a:p>
            <a:pPr algn="just" fontAlgn="t"/>
            <a:r>
              <a:rPr lang="it-IT" sz="1200" dirty="0" smtClean="0"/>
              <a:t>SAVAK</a:t>
            </a:r>
            <a:r>
              <a:rPr lang="it-IT" sz="1200" b="1" dirty="0" smtClean="0"/>
              <a:t> </a:t>
            </a:r>
            <a:r>
              <a:rPr lang="it-IT" sz="1200" dirty="0" smtClean="0"/>
              <a:t>("Organizzazione nazionale per la sicurezza e l'informazione") erano </a:t>
            </a:r>
            <a:r>
              <a:rPr lang="it-IT" sz="1200" b="1" dirty="0" smtClean="0"/>
              <a:t>i servizi segreti imperiali iraniani</a:t>
            </a:r>
            <a:r>
              <a:rPr lang="it-IT" sz="1200" dirty="0" smtClean="0"/>
              <a:t> che operarono tra il 1957 e il 1979. Si dice che fosse </a:t>
            </a:r>
            <a:r>
              <a:rPr lang="it-IT" sz="1200" b="1" dirty="0" smtClean="0"/>
              <a:t>l'organizzazione più brutale del Medio Oriente</a:t>
            </a:r>
            <a:r>
              <a:rPr lang="it-IT" sz="1200" dirty="0" smtClean="0"/>
              <a:t>, a causa delle sue famigerate camere di tortura in cui gli oppositori politici, in particolare comunisti, venivano sottoposti a ogni tipo di sevizia. Durante gli ultimi quindici anni di governo dello scià </a:t>
            </a:r>
            <a:r>
              <a:rPr lang="it-IT" sz="1200" b="1" dirty="0" smtClean="0"/>
              <a:t>arrivò a impiegare circa 60.000 agenti</a:t>
            </a:r>
            <a:r>
              <a:rPr lang="it-IT" sz="1200" dirty="0" smtClean="0"/>
              <a:t>.</a:t>
            </a:r>
            <a:endParaRPr lang="it-IT" sz="1200" dirty="0"/>
          </a:p>
        </p:txBody>
      </p:sp>
      <p:sp>
        <p:nvSpPr>
          <p:cNvPr id="5" name="Rettangolo arrotondato 4"/>
          <p:cNvSpPr/>
          <p:nvPr/>
        </p:nvSpPr>
        <p:spPr>
          <a:xfrm>
            <a:off x="1643042" y="214290"/>
            <a:ext cx="5357850" cy="4286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ctr"/>
            <a:endParaRPr lang="it-IT" sz="2000" b="1" dirty="0" smtClean="0">
              <a:solidFill>
                <a:srgbClr val="00B0F0"/>
              </a:solidFill>
            </a:endParaRP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6" name="Rettangolo arrotondato 5"/>
          <p:cNvSpPr/>
          <p:nvPr/>
        </p:nvSpPr>
        <p:spPr>
          <a:xfrm>
            <a:off x="3786182" y="3571876"/>
            <a:ext cx="2000264" cy="4286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r>
              <a:rPr lang="it-IT" sz="1400" dirty="0" smtClean="0">
                <a:solidFill>
                  <a:schemeClr val="tx1"/>
                </a:solidFill>
              </a:rPr>
              <a:t>Dai un titolo al brano</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1285860"/>
            <a:ext cx="8686800" cy="4357718"/>
          </a:xfrm>
          <a:blipFill>
            <a:blip r:embed="rId2"/>
            <a:tile tx="0" ty="0" sx="100000" sy="100000" flip="none" algn="tl"/>
          </a:blipFill>
          <a:ln>
            <a:solidFill>
              <a:srgbClr val="FF0000"/>
            </a:solidFill>
          </a:ln>
        </p:spPr>
        <p:txBody>
          <a:bodyPr>
            <a:normAutofit fontScale="90000"/>
          </a:bodyPr>
          <a:lstStyle/>
          <a:p>
            <a:r>
              <a:rPr lang="it-IT" dirty="0" smtClean="0"/>
              <a:t>                                   indice</a:t>
            </a:r>
            <a:br>
              <a:rPr lang="it-IT" dirty="0" smtClean="0"/>
            </a:br>
            <a:r>
              <a:rPr lang="it-IT" sz="1800" dirty="0" smtClean="0"/>
              <a:t> </a:t>
            </a:r>
            <a:br>
              <a:rPr lang="it-IT" sz="1800" dirty="0" smtClean="0"/>
            </a:br>
            <a:r>
              <a:rPr lang="it-IT" sz="2200" dirty="0" smtClean="0"/>
              <a:t>1. REZA KHAN PAHLAVI </a:t>
            </a:r>
            <a:br>
              <a:rPr lang="it-IT" sz="2200" dirty="0" smtClean="0"/>
            </a:br>
            <a:r>
              <a:rPr lang="it-IT" sz="2200" dirty="0" smtClean="0"/>
              <a:t> </a:t>
            </a:r>
            <a:br>
              <a:rPr lang="it-IT" sz="2200" dirty="0" smtClean="0"/>
            </a:br>
            <a:r>
              <a:rPr lang="it-IT" sz="2200" dirty="0" smtClean="0"/>
              <a:t>2. MUHAMMAD REZA PAHLAVI </a:t>
            </a:r>
            <a:r>
              <a:rPr lang="it-IT" sz="2000" dirty="0" smtClean="0"/>
              <a:t/>
            </a:r>
            <a:br>
              <a:rPr lang="it-IT" sz="2000" dirty="0" smtClean="0"/>
            </a:br>
            <a:r>
              <a:rPr lang="it-IT" sz="2000" dirty="0" smtClean="0"/>
              <a:t>- </a:t>
            </a:r>
            <a:r>
              <a:rPr lang="it-IT" sz="1600" dirty="0" smtClean="0"/>
              <a:t>LA SOCIETA’</a:t>
            </a:r>
            <a:br>
              <a:rPr lang="it-IT" sz="1600" dirty="0" smtClean="0"/>
            </a:br>
            <a:r>
              <a:rPr lang="it-IT" sz="1600" dirty="0" smtClean="0"/>
              <a:t>-  LA “RIVOLUZIONE BIANCA” </a:t>
            </a:r>
            <a:br>
              <a:rPr lang="it-IT" sz="1600" dirty="0" smtClean="0"/>
            </a:br>
            <a:r>
              <a:rPr lang="it-IT" sz="1600" dirty="0" smtClean="0"/>
              <a:t>-  UNO SVILUPPO ECONOMICO SQUILIBRATO  </a:t>
            </a:r>
            <a:br>
              <a:rPr lang="it-IT" sz="1600" dirty="0" smtClean="0"/>
            </a:br>
            <a:r>
              <a:rPr lang="it-IT" sz="1600" dirty="0" smtClean="0"/>
              <a:t>-  UN MONARCA ASSOLUTO   </a:t>
            </a:r>
            <a:br>
              <a:rPr lang="it-IT" sz="1600" dirty="0" smtClean="0"/>
            </a:br>
            <a:r>
              <a:rPr lang="it-IT" sz="1600" dirty="0" smtClean="0"/>
              <a:t>-  LA SAVAK  </a:t>
            </a:r>
            <a:br>
              <a:rPr lang="it-IT" sz="1600" dirty="0" smtClean="0"/>
            </a:br>
            <a:r>
              <a:rPr lang="it-IT" sz="1600" dirty="0" smtClean="0">
                <a:effectLst/>
              </a:rPr>
              <a:t>-  LE RELAZIONI INTERNAZIONALI  </a:t>
            </a:r>
            <a:br>
              <a:rPr lang="it-IT" sz="1600" dirty="0" smtClean="0">
                <a:effectLst/>
              </a:rPr>
            </a:br>
            <a:r>
              <a:rPr lang="it-IT" sz="1600" dirty="0" smtClean="0">
                <a:effectLst/>
              </a:rPr>
              <a:t>-  LE SPESE MILITARI  </a:t>
            </a:r>
            <a:br>
              <a:rPr lang="it-IT" sz="1600" dirty="0" smtClean="0">
                <a:effectLst/>
              </a:rPr>
            </a:br>
            <a:r>
              <a:rPr lang="it-IT" sz="1600" dirty="0" smtClean="0">
                <a:effectLst/>
              </a:rPr>
              <a:t>-  LA CORRUZIONE  </a:t>
            </a:r>
            <a:br>
              <a:rPr lang="it-IT" sz="1600" dirty="0" smtClean="0">
                <a:effectLst/>
              </a:rPr>
            </a:br>
            <a:r>
              <a:rPr lang="it-IT" sz="1600" dirty="0" smtClean="0">
                <a:effectLst/>
              </a:rPr>
              <a:t>-  LA FUGA DEI </a:t>
            </a:r>
            <a:r>
              <a:rPr lang="it-IT" sz="1600" smtClean="0">
                <a:effectLst/>
              </a:rPr>
              <a:t>CERVELLI  </a:t>
            </a:r>
            <a:r>
              <a:rPr lang="it-IT" sz="2000" dirty="0" smtClean="0"/>
              <a:t/>
            </a:r>
            <a:br>
              <a:rPr lang="it-IT" sz="2000" dirty="0" smtClean="0"/>
            </a:br>
            <a:r>
              <a:rPr lang="it-IT" sz="2000" dirty="0" smtClean="0"/>
              <a:t> </a:t>
            </a:r>
            <a:br>
              <a:rPr lang="it-IT" sz="2000" dirty="0" smtClean="0"/>
            </a:br>
            <a:endParaRPr lang="it-IT"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Le relazioni internazionali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000496" y="142852"/>
            <a:ext cx="4929222" cy="138499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400" b="1" dirty="0" err="1" smtClean="0">
                <a:solidFill>
                  <a:srgbClr val="C00000"/>
                </a:solidFill>
              </a:rPr>
              <a:t>Reza</a:t>
            </a:r>
            <a:r>
              <a:rPr lang="it-IT" sz="1400" b="1" dirty="0" smtClean="0">
                <a:solidFill>
                  <a:srgbClr val="C00000"/>
                </a:solidFill>
              </a:rPr>
              <a:t> </a:t>
            </a:r>
            <a:r>
              <a:rPr lang="it-IT" sz="1400" b="1" dirty="0" err="1" smtClean="0">
                <a:solidFill>
                  <a:srgbClr val="C00000"/>
                </a:solidFill>
              </a:rPr>
              <a:t>Pahlavi</a:t>
            </a:r>
            <a:r>
              <a:rPr lang="it-IT" sz="1400" b="1" dirty="0" smtClean="0">
                <a:solidFill>
                  <a:srgbClr val="C00000"/>
                </a:solidFill>
              </a:rPr>
              <a:t> e la moglie nella copertina di una rivista tedesca</a:t>
            </a:r>
          </a:p>
          <a:p>
            <a:pPr algn="just" fontAlgn="t"/>
            <a:r>
              <a:rPr lang="it-IT" sz="1400" dirty="0" err="1" smtClean="0"/>
              <a:t>Reza</a:t>
            </a:r>
            <a:r>
              <a:rPr lang="it-IT" sz="1400" dirty="0" smtClean="0"/>
              <a:t> </a:t>
            </a:r>
            <a:r>
              <a:rPr lang="it-IT" sz="1400" dirty="0" err="1" smtClean="0"/>
              <a:t>Pahlavi</a:t>
            </a:r>
            <a:r>
              <a:rPr lang="it-IT" sz="1400" dirty="0" smtClean="0"/>
              <a:t> cercò di intessere relazioni cordiali a livello internazionale e di presentarsi al mondo come "monarca illuminato", attraverso anche </a:t>
            </a:r>
            <a:r>
              <a:rPr lang="it-IT" sz="1400" b="1" dirty="0" smtClean="0"/>
              <a:t>una forte campagna di promozione personale</a:t>
            </a:r>
            <a:r>
              <a:rPr lang="it-IT" sz="1400" dirty="0" smtClean="0"/>
              <a:t>, concedendo interviste a quotidiani di tutto il mondo e curando la propria immagine pubblica.</a:t>
            </a:r>
            <a:endParaRPr lang="it-IT" sz="1400" dirty="0"/>
          </a:p>
        </p:txBody>
      </p:sp>
      <p:pic>
        <p:nvPicPr>
          <p:cNvPr id="4" name="Picture 6" descr="https://i.pinimg.com/564x/f3/09/5a/f3095abe157f578bbf9da423158450a6.jpg"/>
          <p:cNvPicPr>
            <a:picLocks noChangeAspect="1" noChangeArrowheads="1"/>
          </p:cNvPicPr>
          <p:nvPr/>
        </p:nvPicPr>
        <p:blipFill>
          <a:blip r:embed="rId2"/>
          <a:srcRect/>
          <a:stretch>
            <a:fillRect/>
          </a:stretch>
        </p:blipFill>
        <p:spPr bwMode="auto">
          <a:xfrm>
            <a:off x="500033" y="142851"/>
            <a:ext cx="3243167" cy="4477226"/>
          </a:xfrm>
          <a:prstGeom prst="rect">
            <a:avLst/>
          </a:prstGeom>
          <a:noFill/>
          <a:ln>
            <a:solidFill>
              <a:srgbClr val="C00000"/>
            </a:solidFill>
          </a:ln>
        </p:spPr>
      </p:pic>
      <p:pic>
        <p:nvPicPr>
          <p:cNvPr id="9" name="Picture 4" descr="https://upload.wikimedia.org/wikipedia/commons/thumb/a/a9/Kennedy_with_Shah_of_Iran%2C_1961.jpg/220px-Kennedy_with_Shah_of_Iran%2C_1961.jpg"/>
          <p:cNvPicPr>
            <a:picLocks noChangeAspect="1" noChangeArrowheads="1"/>
          </p:cNvPicPr>
          <p:nvPr/>
        </p:nvPicPr>
        <p:blipFill>
          <a:blip r:embed="rId3"/>
          <a:srcRect/>
          <a:stretch>
            <a:fillRect/>
          </a:stretch>
        </p:blipFill>
        <p:spPr bwMode="auto">
          <a:xfrm>
            <a:off x="5500694" y="3357562"/>
            <a:ext cx="3415665" cy="3384614"/>
          </a:xfrm>
          <a:prstGeom prst="rect">
            <a:avLst/>
          </a:prstGeom>
          <a:noFill/>
          <a:ln>
            <a:solidFill>
              <a:srgbClr val="C00000"/>
            </a:solidFill>
          </a:ln>
        </p:spPr>
      </p:pic>
      <p:sp>
        <p:nvSpPr>
          <p:cNvPr id="10" name="CasellaDiTesto 9"/>
          <p:cNvSpPr txBox="1"/>
          <p:nvPr/>
        </p:nvSpPr>
        <p:spPr>
          <a:xfrm>
            <a:off x="214282" y="5286388"/>
            <a:ext cx="5072098" cy="11695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400" b="1" dirty="0" smtClean="0">
                <a:solidFill>
                  <a:srgbClr val="C00000"/>
                </a:solidFill>
              </a:rPr>
              <a:t>Mohammad </a:t>
            </a:r>
            <a:r>
              <a:rPr lang="it-IT" sz="1400" b="1" dirty="0" err="1" smtClean="0">
                <a:solidFill>
                  <a:srgbClr val="C00000"/>
                </a:solidFill>
              </a:rPr>
              <a:t>Reza</a:t>
            </a:r>
            <a:r>
              <a:rPr lang="it-IT" sz="1400" b="1" dirty="0" smtClean="0">
                <a:solidFill>
                  <a:srgbClr val="C00000"/>
                </a:solidFill>
              </a:rPr>
              <a:t>, il presidente degli Stati Uniti John F. Kennedy e il segretario alla Difesa Robert </a:t>
            </a:r>
            <a:r>
              <a:rPr lang="it-IT" sz="1400" b="1" dirty="0" err="1" smtClean="0">
                <a:solidFill>
                  <a:srgbClr val="C00000"/>
                </a:solidFill>
              </a:rPr>
              <a:t>McNamara</a:t>
            </a:r>
            <a:r>
              <a:rPr lang="it-IT" sz="1400" b="1" dirty="0" smtClean="0">
                <a:solidFill>
                  <a:srgbClr val="C00000"/>
                </a:solidFill>
              </a:rPr>
              <a:t> nella stanza del gabinetto della Casa Bianca , 1962.</a:t>
            </a:r>
          </a:p>
          <a:p>
            <a:pPr algn="just"/>
            <a:r>
              <a:rPr lang="it-IT" sz="1400" dirty="0" smtClean="0"/>
              <a:t>Il governo dello </a:t>
            </a:r>
            <a:r>
              <a:rPr lang="it-IT" sz="1400" dirty="0" err="1" smtClean="0"/>
              <a:t>shah</a:t>
            </a:r>
            <a:r>
              <a:rPr lang="it-IT" sz="1400" dirty="0" smtClean="0"/>
              <a:t> godette della protezione degli Stati Uniti che lo consideravano </a:t>
            </a:r>
            <a:r>
              <a:rPr lang="it-IT" sz="1400" b="1" dirty="0" smtClean="0"/>
              <a:t>un alleato affidabile</a:t>
            </a:r>
            <a:r>
              <a:rPr lang="it-IT" sz="1400" dirty="0" smtClean="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Le spese militari</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1071546"/>
            <a:ext cx="8643998" cy="5124480"/>
          </a:xfrm>
          <a:prstGeom prst="rect">
            <a:avLst/>
          </a:prstGeom>
          <a:solidFill>
            <a:schemeClr val="accent5">
              <a:lumMod val="20000"/>
              <a:lumOff val="80000"/>
            </a:schemeClr>
          </a:solidFill>
          <a:ln w="12700">
            <a:solidFill>
              <a:srgbClr val="FF0000"/>
            </a:solidFill>
          </a:ln>
        </p:spPr>
        <p:txBody>
          <a:bodyPr wrap="square" rtlCol="0">
            <a:spAutoFit/>
          </a:bodyPr>
          <a:lstStyle/>
          <a:p>
            <a:pPr algn="ctr">
              <a:spcAft>
                <a:spcPts val="600"/>
              </a:spcAft>
            </a:pPr>
            <a:r>
              <a:rPr lang="it-IT" sz="2800" b="1" dirty="0" smtClean="0"/>
              <a:t>Le spese pazze dello scià</a:t>
            </a:r>
          </a:p>
          <a:p>
            <a:pPr algn="just"/>
            <a:r>
              <a:rPr lang="it-IT" sz="1400" dirty="0" smtClean="0"/>
              <a:t>Un giorno, sfogliando il catalogo di una fabbrica d’armamenti, il sovrano s’innamora del cacciatorpediniere </a:t>
            </a:r>
            <a:r>
              <a:rPr lang="it-IT" sz="1400" dirty="0" err="1" smtClean="0"/>
              <a:t>Sprunce</a:t>
            </a:r>
            <a:r>
              <a:rPr lang="it-IT" sz="1400" dirty="0" smtClean="0"/>
              <a:t>. Costo di un esemplare: trecentotrentotto milioni di dollari. Ne ordina subito quattro. I cacciatorpediniere attraccano nel porto di </a:t>
            </a:r>
            <a:r>
              <a:rPr lang="it-IT" sz="1400" dirty="0" err="1" smtClean="0"/>
              <a:t>Bandar</a:t>
            </a:r>
            <a:r>
              <a:rPr lang="it-IT" sz="1400" dirty="0" smtClean="0"/>
              <a:t> </a:t>
            </a:r>
            <a:r>
              <a:rPr lang="it-IT" sz="1400" dirty="0" err="1" smtClean="0"/>
              <a:t>Abbas</a:t>
            </a:r>
            <a:r>
              <a:rPr lang="it-IT" sz="1400" dirty="0" smtClean="0"/>
              <a:t>, ma le ciurme americane rientrano in patria, poiché gli stessi Stati Uniti sono a corto di personale per quel tipo di nave. I quattro caccia stanno sempre lì, nel porto di </a:t>
            </a:r>
            <a:r>
              <a:rPr lang="it-IT" sz="1400" dirty="0" err="1" smtClean="0"/>
              <a:t>Bandar</a:t>
            </a:r>
            <a:r>
              <a:rPr lang="it-IT" sz="1400" dirty="0" smtClean="0"/>
              <a:t> </a:t>
            </a:r>
            <a:r>
              <a:rPr lang="it-IT" sz="1400" dirty="0" err="1" smtClean="0"/>
              <a:t>Abbas</a:t>
            </a:r>
            <a:r>
              <a:rPr lang="it-IT" sz="1400" dirty="0" smtClean="0"/>
              <a:t>, a coprirsi di ruggine. Un altro giorno lo scià s’innamora dell’F-16, un prototipo di cacciabombardiere, e decide di comprarne una grossa partita. Ma quei morti di fame degli americani hanno appena deciso di abbandonarne la produzione a causa del costo esorbitante: ventisei milioni di dollari al pezzo. Meno male che c’è lo scià a salvare la situazione e aiutare gli amici in miseria: fa un’ordinazione di centosessanta aerei, accludendo un assegno di tre miliardi e ottocento milioni di dollari.</a:t>
            </a:r>
          </a:p>
          <a:p>
            <a:pPr algn="just"/>
            <a:r>
              <a:rPr lang="it-IT" sz="1400" dirty="0" smtClean="0"/>
              <a:t>Domanda: sarebbe stato tanto difficile togliere, mettiamo, un milione da queste cifre da capogiro, destinandolo a qualche autobus municipale in più per gli abitanti di Teheran, dove la gente aspetta ore alle fermate e ne impiega altrettante per raggiungere il posto di lavoro? Ma che c’è di grandioso in un autobus cittadino, che impressione di potere ne emana?</a:t>
            </a:r>
          </a:p>
          <a:p>
            <a:pPr algn="just">
              <a:spcAft>
                <a:spcPts val="600"/>
              </a:spcAft>
            </a:pPr>
            <a:r>
              <a:rPr lang="it-IT" sz="1400" dirty="0" smtClean="0"/>
              <a:t>Altra domanda: perché non sottrarre un milione da tutti quei miliardi, e dotare di pozzi una ventina di villaggi? Pozzi? E chi andrà mai in quei villaggi sperduti nelle montagne solo per ammirare un pozzo? Se domani un album destinato a illustrare l’Iran nella nuova veste di quinta potenza mondiale mostrasse la foto di un villaggio con pozzo, gli europei se ne chiederebbero stupiti il perché. Un villaggio con pozzo non significa niente. Se invece ci mettiamo una foto del sovrano, come ce ne sono a bizzeffe, con file e file di aerei a reazione sullo sfondo, la gente lo ammirerà, dicendo che effettivamente ha fatto grandi cose.</a:t>
            </a:r>
          </a:p>
          <a:p>
            <a:pPr algn="r"/>
            <a:r>
              <a:rPr lang="it-IT" sz="1200" dirty="0" smtClean="0"/>
              <a:t>da R. </a:t>
            </a:r>
            <a:r>
              <a:rPr lang="it-IT" sz="1200" dirty="0" err="1" smtClean="0"/>
              <a:t>Kapuscinski</a:t>
            </a:r>
            <a:r>
              <a:rPr lang="it-IT" sz="1200" dirty="0" smtClean="0"/>
              <a:t> </a:t>
            </a:r>
            <a:r>
              <a:rPr lang="it-IT" sz="1200" i="1" dirty="0" err="1" smtClean="0"/>
              <a:t>Shah-in-shah</a:t>
            </a:r>
            <a:endParaRPr lang="it-IT" sz="1200" dirty="0" smtClean="0"/>
          </a:p>
          <a:p>
            <a:pPr algn="just"/>
            <a:endParaRPr lang="it-IT" sz="1400" dirty="0" smtClean="0"/>
          </a:p>
        </p:txBody>
      </p:sp>
      <p:sp>
        <p:nvSpPr>
          <p:cNvPr id="3" name="Rettangolo arrotondato 2"/>
          <p:cNvSpPr/>
          <p:nvPr/>
        </p:nvSpPr>
        <p:spPr>
          <a:xfrm>
            <a:off x="500034" y="285728"/>
            <a:ext cx="5429288" cy="500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dirty="0" smtClean="0">
                <a:solidFill>
                  <a:schemeClr val="tx1"/>
                </a:solidFill>
              </a:rPr>
              <a:t>Evidenzia nel testo le informazioni che giustificano il titolo del brano.</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La corruzione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16 fatti sulla rivoluzione iraniana e su come ha cambiato la storia del mondo"/>
          <p:cNvPicPr>
            <a:picLocks noChangeAspect="1" noChangeArrowheads="1"/>
          </p:cNvPicPr>
          <p:nvPr/>
        </p:nvPicPr>
        <p:blipFill>
          <a:blip r:embed="rId2"/>
          <a:srcRect/>
          <a:stretch>
            <a:fillRect/>
          </a:stretch>
        </p:blipFill>
        <p:spPr bwMode="auto">
          <a:xfrm>
            <a:off x="714348" y="3357562"/>
            <a:ext cx="4760595" cy="3172111"/>
          </a:xfrm>
          <a:prstGeom prst="rect">
            <a:avLst/>
          </a:prstGeom>
          <a:noFill/>
          <a:ln>
            <a:solidFill>
              <a:srgbClr val="C00000"/>
            </a:solidFill>
          </a:ln>
        </p:spPr>
      </p:pic>
      <p:sp>
        <p:nvSpPr>
          <p:cNvPr id="4" name="CasellaDiTesto 3"/>
          <p:cNvSpPr txBox="1"/>
          <p:nvPr/>
        </p:nvSpPr>
        <p:spPr>
          <a:xfrm>
            <a:off x="5643570" y="5857892"/>
            <a:ext cx="1785950" cy="27699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La corte di </a:t>
            </a:r>
            <a:r>
              <a:rPr lang="it-IT" sz="1200" b="1" dirty="0" err="1" smtClean="0">
                <a:solidFill>
                  <a:srgbClr val="C00000"/>
                </a:solidFill>
              </a:rPr>
              <a:t>Reza</a:t>
            </a:r>
            <a:r>
              <a:rPr lang="it-IT" sz="1200" b="1" dirty="0" smtClean="0">
                <a:solidFill>
                  <a:srgbClr val="C00000"/>
                </a:solidFill>
              </a:rPr>
              <a:t> </a:t>
            </a:r>
            <a:r>
              <a:rPr lang="it-IT" sz="1200" b="1" dirty="0" err="1" smtClean="0">
                <a:solidFill>
                  <a:srgbClr val="C00000"/>
                </a:solidFill>
              </a:rPr>
              <a:t>Pahlavi</a:t>
            </a:r>
            <a:endParaRPr lang="it-IT" sz="1200" dirty="0"/>
          </a:p>
        </p:txBody>
      </p:sp>
      <p:sp>
        <p:nvSpPr>
          <p:cNvPr id="5" name="Rettangolo arrotondato 4"/>
          <p:cNvSpPr/>
          <p:nvPr/>
        </p:nvSpPr>
        <p:spPr>
          <a:xfrm>
            <a:off x="285720" y="2285992"/>
            <a:ext cx="8501122" cy="7143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Quali categorie di persone si arricchiscono con la corruzione?</a:t>
            </a:r>
            <a:r>
              <a:rPr lang="it-IT" sz="1400" dirty="0" smtClean="0">
                <a:solidFill>
                  <a:schemeClr val="tx1"/>
                </a:solidFill>
              </a:rPr>
              <a:t> Cerca il documento nell’archivio e rispondi evidenziando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La fuga dei cervelli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1357298"/>
            <a:ext cx="8643998" cy="3077766"/>
          </a:xfrm>
          <a:prstGeom prst="rect">
            <a:avLst/>
          </a:prstGeom>
          <a:solidFill>
            <a:schemeClr val="accent5">
              <a:lumMod val="20000"/>
              <a:lumOff val="80000"/>
            </a:schemeClr>
          </a:solidFill>
          <a:ln w="12700">
            <a:solidFill>
              <a:srgbClr val="FF0000"/>
            </a:solidFill>
          </a:ln>
        </p:spPr>
        <p:txBody>
          <a:bodyPr wrap="square" rtlCol="0">
            <a:spAutoFit/>
          </a:bodyPr>
          <a:lstStyle/>
          <a:p>
            <a:pPr algn="just"/>
            <a:r>
              <a:rPr lang="it-IT" sz="1400" dirty="0" smtClean="0"/>
              <a:t>A rigor di logica, chiunque intenda costruire una Grande Civiltà dovrebbe cominciare dall’elemento umano, preparare quadri di esperti e formare una classe di intellettuali. Ma qui si entra appunto in un campo minato. Creare nuove università? Fondare un politecnico? Le università sono tutti nidi di vespe, gli studenti sono ribelli, facinorosi, liberi pensatori. Come criticare lo scià per non essersi dato da solo la zappa sui piedi? Il sovrano ha escogitato un sistema migliore: tiene la maggior parte degli studenti alla larga dall’Iran. Da questo punto di vista il paese è un caso unico al mondo: oltre centomila iraniani studiano in Europa e in America. All’Iran tutto questo costa molto più caro che creare università nazionali, ma il regime si </a:t>
            </a:r>
            <a:r>
              <a:rPr lang="it-IT" sz="1400" dirty="0" err="1" smtClean="0"/>
              <a:t>autogarantisce</a:t>
            </a:r>
            <a:r>
              <a:rPr lang="it-IT" sz="1400" dirty="0" smtClean="0"/>
              <a:t> una certa tranquillità. La maggior parte di quei giovani non fa più ritorno in patria. Oggi ci sono più medici iraniani a Sa Francisco e ad Amburgo che a </a:t>
            </a:r>
            <a:r>
              <a:rPr lang="it-IT" sz="1400" dirty="0" err="1" smtClean="0"/>
              <a:t>Tabriz</a:t>
            </a:r>
            <a:r>
              <a:rPr lang="it-IT" sz="1400" dirty="0" smtClean="0"/>
              <a:t> e </a:t>
            </a:r>
            <a:r>
              <a:rPr lang="it-IT" sz="1400" dirty="0" err="1" smtClean="0"/>
              <a:t>Meshed</a:t>
            </a:r>
            <a:r>
              <a:rPr lang="it-IT" sz="1400" dirty="0" smtClean="0"/>
              <a:t>. I giovani non si lasciano tentare neanche dai generosi salari offerti dallo scià: temono la </a:t>
            </a:r>
            <a:r>
              <a:rPr lang="it-IT" sz="1400" dirty="0" err="1" smtClean="0"/>
              <a:t>Savak</a:t>
            </a:r>
            <a:r>
              <a:rPr lang="it-IT" sz="1400" dirty="0" smtClean="0"/>
              <a:t> e non vogliono più baciare i piedi a nessuno. È una delle tragedie del paese: dittatura, repressioni e persecuzioni condannano il fior fiore dell’Iran, scrittori, studiosi e pensatori, all’emigrazione, al silenzio o alle catene.</a:t>
            </a:r>
          </a:p>
          <a:p>
            <a:pPr algn="r"/>
            <a:r>
              <a:rPr lang="it-IT" sz="1200" dirty="0" smtClean="0"/>
              <a:t>da R. </a:t>
            </a:r>
            <a:r>
              <a:rPr lang="it-IT" sz="1200" dirty="0" err="1" smtClean="0"/>
              <a:t>Kapuscinski</a:t>
            </a:r>
            <a:r>
              <a:rPr lang="it-IT" sz="1200" dirty="0" smtClean="0"/>
              <a:t> </a:t>
            </a:r>
            <a:r>
              <a:rPr lang="it-IT" sz="1200" i="1" dirty="0" err="1" smtClean="0"/>
              <a:t>Shah-in-shah</a:t>
            </a:r>
            <a:endParaRPr lang="it-IT" sz="1200" dirty="0" smtClean="0"/>
          </a:p>
          <a:p>
            <a:pPr algn="just"/>
            <a:endParaRPr lang="it-IT" sz="1400" dirty="0" smtClean="0"/>
          </a:p>
        </p:txBody>
      </p:sp>
      <p:sp>
        <p:nvSpPr>
          <p:cNvPr id="3" name="Rettangolo arrotondato 2"/>
          <p:cNvSpPr/>
          <p:nvPr/>
        </p:nvSpPr>
        <p:spPr>
          <a:xfrm>
            <a:off x="285720" y="4714884"/>
            <a:ext cx="8572560" cy="7143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Perché in Iran non si forma una classe di intellettuali? </a:t>
            </a:r>
            <a:r>
              <a:rPr lang="it-IT" sz="1400" dirty="0" smtClean="0">
                <a:solidFill>
                  <a:schemeClr val="tx1"/>
                </a:solidFill>
              </a:rPr>
              <a:t>Cerca il documento nell’archivio e rispondi evidenziando le informazioni principali? </a:t>
            </a: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714876" y="1071546"/>
            <a:ext cx="4286280" cy="4185761"/>
          </a:xfrm>
          <a:prstGeom prst="rect">
            <a:avLst/>
          </a:prstGeom>
          <a:solidFill>
            <a:schemeClr val="accent2">
              <a:lumMod val="20000"/>
              <a:lumOff val="80000"/>
            </a:schemeClr>
          </a:solidFill>
          <a:ln w="19050">
            <a:solidFill>
              <a:srgbClr val="C00000"/>
            </a:solidFill>
          </a:ln>
        </p:spPr>
        <p:txBody>
          <a:bodyPr wrap="square" rtlCol="0">
            <a:spAutoFit/>
          </a:bodyPr>
          <a:lstStyle/>
          <a:p>
            <a:pPr algn="just"/>
            <a:r>
              <a:rPr lang="it-IT" sz="1400" dirty="0" smtClean="0"/>
              <a:t>Nel 1921, appoggiato dai militari, </a:t>
            </a:r>
            <a:r>
              <a:rPr lang="it-IT" sz="1400" b="1" i="1" dirty="0" err="1" smtClean="0"/>
              <a:t>Reza</a:t>
            </a:r>
            <a:r>
              <a:rPr lang="it-IT" sz="1400" b="1" i="1" dirty="0" smtClean="0"/>
              <a:t> Khan </a:t>
            </a:r>
            <a:r>
              <a:rPr lang="it-IT" sz="1400" dirty="0" smtClean="0"/>
              <a:t>spodestò l’ultimo scià dei </a:t>
            </a:r>
            <a:r>
              <a:rPr lang="it-IT" sz="1400" i="1" dirty="0" err="1" smtClean="0"/>
              <a:t>Qagiar</a:t>
            </a:r>
            <a:r>
              <a:rPr lang="it-IT" sz="1400" i="1" dirty="0" smtClean="0"/>
              <a:t>, </a:t>
            </a:r>
            <a:r>
              <a:rPr lang="it-IT" sz="1400" dirty="0" smtClean="0"/>
              <a:t>inaugurando la dinastia dei </a:t>
            </a:r>
            <a:r>
              <a:rPr lang="it-IT" sz="1400" b="1" i="1" dirty="0" err="1" smtClean="0"/>
              <a:t>Pahlavi</a:t>
            </a:r>
            <a:r>
              <a:rPr lang="it-IT" sz="1400" b="1" i="1" dirty="0" smtClean="0"/>
              <a:t> </a:t>
            </a:r>
            <a:r>
              <a:rPr lang="it-IT" sz="1400" dirty="0" smtClean="0"/>
              <a:t>. Abolì i diritti feudali, restaurò l’autorità del governo centrale e promosse una massiccia campagna di modernizzazione ma non riuscì a sottrarre la </a:t>
            </a:r>
            <a:r>
              <a:rPr lang="it-IT" sz="1400" dirty="0" err="1" smtClean="0"/>
              <a:t>Persia</a:t>
            </a:r>
            <a:r>
              <a:rPr lang="it-IT" sz="1400" dirty="0" smtClean="0"/>
              <a:t> ‒ dal 1935 Iran ‒ alle </a:t>
            </a:r>
            <a:r>
              <a:rPr lang="it-IT" sz="1400" b="1" dirty="0" smtClean="0"/>
              <a:t>ingerenze delle potenze straniere</a:t>
            </a:r>
            <a:r>
              <a:rPr lang="it-IT" sz="1400" dirty="0" smtClean="0"/>
              <a:t>. </a:t>
            </a:r>
          </a:p>
          <a:p>
            <a:pPr algn="just"/>
            <a:endParaRPr lang="it-IT" sz="1400" dirty="0" smtClean="0"/>
          </a:p>
          <a:p>
            <a:pPr algn="just"/>
            <a:r>
              <a:rPr lang="it-IT" sz="1400" dirty="0" smtClean="0"/>
              <a:t>Nel 1941 egli abdicò in favore del figlio </a:t>
            </a:r>
            <a:r>
              <a:rPr lang="it-IT" sz="1400" b="1" i="1" dirty="0" smtClean="0"/>
              <a:t>Muhammad </a:t>
            </a:r>
            <a:r>
              <a:rPr lang="it-IT" sz="1400" b="1" i="1" dirty="0" err="1" smtClean="0"/>
              <a:t>Reza</a:t>
            </a:r>
            <a:r>
              <a:rPr lang="it-IT" sz="1400" b="1" i="1" dirty="0" smtClean="0"/>
              <a:t> </a:t>
            </a:r>
            <a:r>
              <a:rPr lang="it-IT" sz="1400" b="1" i="1" dirty="0" err="1" smtClean="0"/>
              <a:t>Pahlavi</a:t>
            </a:r>
            <a:r>
              <a:rPr lang="it-IT" sz="1400" dirty="0" smtClean="0"/>
              <a:t>, che rimase al potere sino alla rivoluzione islamica del 1979. In questo lungo periodo lo scià si legò agli Stati Uniti e agli interessi delle compagnie petrolifere occidentali; impresse un </a:t>
            </a:r>
            <a:r>
              <a:rPr lang="it-IT" sz="1400" b="1" dirty="0" smtClean="0"/>
              <a:t>crescente carattere autoritario </a:t>
            </a:r>
            <a:r>
              <a:rPr lang="it-IT" sz="1400" dirty="0" smtClean="0"/>
              <a:t>al proprio regime e diede avvio, al principio degli anni Sessanta, a un </a:t>
            </a:r>
            <a:r>
              <a:rPr lang="it-IT" sz="1400" b="1" dirty="0" smtClean="0"/>
              <a:t>ampio</a:t>
            </a:r>
            <a:r>
              <a:rPr lang="it-IT" sz="1400" dirty="0" smtClean="0"/>
              <a:t> </a:t>
            </a:r>
            <a:r>
              <a:rPr lang="it-IT" sz="1400" b="1" dirty="0" smtClean="0"/>
              <a:t>programma di modernizzazione economica e sociale </a:t>
            </a:r>
            <a:r>
              <a:rPr lang="it-IT" sz="1400" dirty="0" smtClean="0"/>
              <a:t>(la cosiddetta </a:t>
            </a:r>
            <a:r>
              <a:rPr lang="it-IT" sz="1400" i="1" dirty="0" smtClean="0"/>
              <a:t>rivoluzione bianca</a:t>
            </a:r>
            <a:r>
              <a:rPr lang="it-IT" sz="1400" dirty="0" smtClean="0"/>
              <a:t>) che tuttavia non smantellò le strutture autoritarie del regime e non sciolse i grandi nodi dello sviluppo dell'Iran.</a:t>
            </a:r>
          </a:p>
        </p:txBody>
      </p:sp>
      <p:sp>
        <p:nvSpPr>
          <p:cNvPr id="9" name="CasellaDiTesto 8"/>
          <p:cNvSpPr txBox="1"/>
          <p:nvPr/>
        </p:nvSpPr>
        <p:spPr>
          <a:xfrm>
            <a:off x="2214546" y="2285992"/>
            <a:ext cx="1714512" cy="30777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ctr" fontAlgn="t"/>
            <a:r>
              <a:rPr lang="it-IT" sz="1400" dirty="0" err="1" smtClean="0"/>
              <a:t>Reza</a:t>
            </a:r>
            <a:r>
              <a:rPr lang="it-IT" sz="1400" dirty="0" smtClean="0"/>
              <a:t> Khan </a:t>
            </a:r>
            <a:r>
              <a:rPr lang="it-IT" sz="1400" dirty="0" err="1" smtClean="0"/>
              <a:t>Pahlavi</a:t>
            </a:r>
            <a:endParaRPr lang="it-IT" sz="1400" dirty="0"/>
          </a:p>
        </p:txBody>
      </p:sp>
      <p:sp>
        <p:nvSpPr>
          <p:cNvPr id="10" name="CasellaDiTesto 9"/>
          <p:cNvSpPr txBox="1"/>
          <p:nvPr/>
        </p:nvSpPr>
        <p:spPr>
          <a:xfrm>
            <a:off x="3143240" y="285728"/>
            <a:ext cx="3786214" cy="369332"/>
          </a:xfrm>
          <a:prstGeom prst="rect">
            <a:avLst/>
          </a:prstGeom>
          <a:solidFill>
            <a:srgbClr val="FFC000"/>
          </a:solidFill>
          <a:ln>
            <a:solidFill>
              <a:srgbClr val="C00000"/>
            </a:solidFill>
          </a:ln>
        </p:spPr>
        <p:txBody>
          <a:bodyPr wrap="square" rtlCol="0">
            <a:spAutoFit/>
          </a:bodyPr>
          <a:lstStyle/>
          <a:p>
            <a:pPr algn="ctr"/>
            <a:r>
              <a:rPr lang="it-IT" b="1" cap="all" dirty="0" smtClean="0">
                <a:solidFill>
                  <a:srgbClr val="0070C0"/>
                </a:solidFill>
              </a:rPr>
              <a:t>LA DINASTIA PAHLAVI  1921 - 1979</a:t>
            </a:r>
            <a:endParaRPr lang="it-IT" b="1" cap="all" dirty="0">
              <a:solidFill>
                <a:srgbClr val="0070C0"/>
              </a:solidFill>
            </a:endParaRPr>
          </a:p>
        </p:txBody>
      </p:sp>
      <p:sp>
        <p:nvSpPr>
          <p:cNvPr id="151556" name="AutoShape 4" descr="Reza Shah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51558" name="Picture 6" descr="Reza Shah - Wikipedia"/>
          <p:cNvPicPr>
            <a:picLocks noChangeAspect="1" noChangeArrowheads="1"/>
          </p:cNvPicPr>
          <p:nvPr/>
        </p:nvPicPr>
        <p:blipFill>
          <a:blip r:embed="rId2" cstate="print"/>
          <a:srcRect/>
          <a:stretch>
            <a:fillRect/>
          </a:stretch>
        </p:blipFill>
        <p:spPr bwMode="auto">
          <a:xfrm>
            <a:off x="142844" y="285729"/>
            <a:ext cx="1930400" cy="2668270"/>
          </a:xfrm>
          <a:prstGeom prst="rect">
            <a:avLst/>
          </a:prstGeom>
          <a:noFill/>
          <a:ln>
            <a:solidFill>
              <a:srgbClr val="C00000"/>
            </a:solidFill>
          </a:ln>
        </p:spPr>
      </p:pic>
      <p:pic>
        <p:nvPicPr>
          <p:cNvPr id="151560" name="Picture 8" descr="H.I.M. Mohammad Reza Shah Pahlavi, Shshanshah Aryamehr, The Shah of Iran,  Iran 1960s, | The shah of iran, Persian princess, Mohammad rezā shāh"/>
          <p:cNvPicPr>
            <a:picLocks noChangeAspect="1" noChangeArrowheads="1"/>
          </p:cNvPicPr>
          <p:nvPr/>
        </p:nvPicPr>
        <p:blipFill>
          <a:blip r:embed="rId3"/>
          <a:srcRect/>
          <a:stretch>
            <a:fillRect/>
          </a:stretch>
        </p:blipFill>
        <p:spPr bwMode="auto">
          <a:xfrm>
            <a:off x="357158" y="3286128"/>
            <a:ext cx="2242566" cy="3281553"/>
          </a:xfrm>
          <a:prstGeom prst="rect">
            <a:avLst/>
          </a:prstGeom>
          <a:noFill/>
          <a:ln>
            <a:solidFill>
              <a:srgbClr val="C00000"/>
            </a:solidFill>
          </a:ln>
        </p:spPr>
      </p:pic>
      <p:sp>
        <p:nvSpPr>
          <p:cNvPr id="12" name="CasellaDiTesto 11"/>
          <p:cNvSpPr txBox="1"/>
          <p:nvPr/>
        </p:nvSpPr>
        <p:spPr>
          <a:xfrm>
            <a:off x="2714612" y="6143644"/>
            <a:ext cx="2143140" cy="30777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ctr" fontAlgn="t"/>
            <a:r>
              <a:rPr lang="it-IT" sz="1400" dirty="0" smtClean="0"/>
              <a:t>Muhammad </a:t>
            </a:r>
            <a:r>
              <a:rPr lang="it-IT" sz="1400" dirty="0" err="1" smtClean="0"/>
              <a:t>Reza</a:t>
            </a:r>
            <a:r>
              <a:rPr lang="it-IT" sz="1400" dirty="0" smtClean="0"/>
              <a:t> </a:t>
            </a:r>
            <a:r>
              <a:rPr lang="it-IT" sz="1400" dirty="0" err="1" smtClean="0"/>
              <a:t>Pahlavi</a:t>
            </a:r>
            <a:endParaRPr lang="it-IT"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6"/>
          <p:cNvSpPr txBox="1">
            <a:spLocks/>
          </p:cNvSpPr>
          <p:nvPr/>
        </p:nvSpPr>
        <p:spPr>
          <a:xfrm>
            <a:off x="571472" y="2500306"/>
            <a:ext cx="8458200" cy="1143008"/>
          </a:xfrm>
          <a:prstGeom prst="rect">
            <a:avLst/>
          </a:prstGeom>
          <a:effectLst/>
        </p:spPr>
        <p:style>
          <a:lnRef idx="1">
            <a:schemeClr val="accent1"/>
          </a:lnRef>
          <a:fillRef idx="2">
            <a:schemeClr val="accent1"/>
          </a:fillRef>
          <a:effectRef idx="1">
            <a:schemeClr val="accent1"/>
          </a:effectRef>
          <a:fontRef idx="minor">
            <a:schemeClr val="dk1"/>
          </a:fontRef>
        </p:style>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all" spc="0" normalizeH="0" baseline="0" noProof="0" dirty="0" err="1"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Reza</a:t>
            </a:r>
            <a:r>
              <a:rPr kumimoji="0" lang="it-IT" sz="4400" b="0" i="0" u="none" strike="noStrike" kern="1200" cap="all" spc="0" normalizeH="0" baseline="0" noProof="0" dirty="0"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 khan </a:t>
            </a:r>
            <a:r>
              <a:rPr kumimoji="0" lang="it-IT" sz="4400" b="0" i="0" u="none" strike="noStrike" kern="1200" cap="all" spc="0" normalizeH="0" baseline="0" noProof="0" dirty="0" err="1"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pahlavi</a:t>
            </a:r>
            <a:endParaRPr kumimoji="0" lang="it-IT" sz="3600" b="0" i="0" u="none" strike="noStrike" kern="1200" cap="all" spc="0" normalizeH="0" baseline="0" noProof="0" dirty="0">
              <a:ln>
                <a:noFill/>
              </a:ln>
              <a:solidFill>
                <a:schemeClr val="dk1"/>
              </a:solidFill>
              <a:effectLst>
                <a:reflection blurRad="12700" stA="48000" endA="300" endPos="55000" dir="5400000" sy="-90000" algn="bl" rotWithShape="0"/>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142852"/>
            <a:ext cx="8501122" cy="1138773"/>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err="1" smtClean="0"/>
              <a:t>Reza</a:t>
            </a:r>
            <a:r>
              <a:rPr lang="it-IT" sz="1400" dirty="0" smtClean="0"/>
              <a:t> Khan intraprese un'ambiziosa opera di modernizzazione dell'Iran. Venne dato impulso allo sviluppo dell'industria pesante e delle infrastrutture, con la costruzione di un sistema ferroviario nazionale; venne potenziato l'apparato burocratico dello Stato e migliorati i sistemi giudiziario e sanitario; vennero promossi i costumi occidentali e la parità sociale per le donne. </a:t>
            </a:r>
          </a:p>
          <a:p>
            <a:pPr algn="r"/>
            <a:r>
              <a:rPr lang="it-IT" sz="1200" dirty="0" smtClean="0"/>
              <a:t>da </a:t>
            </a:r>
            <a:r>
              <a:rPr lang="it-IT" sz="1200" dirty="0" err="1" smtClean="0"/>
              <a:t>Wikipedia</a:t>
            </a:r>
            <a:r>
              <a:rPr lang="it-IT" sz="1200" dirty="0" smtClean="0"/>
              <a:t> </a:t>
            </a:r>
            <a:r>
              <a:rPr lang="it-IT" sz="1200" i="1" dirty="0" smtClean="0"/>
              <a:t>Dinastia </a:t>
            </a:r>
            <a:r>
              <a:rPr lang="it-IT" sz="1200" i="1" dirty="0" err="1" smtClean="0"/>
              <a:t>Pahlavi</a:t>
            </a:r>
            <a:endParaRPr lang="it-IT" sz="1200" i="1" dirty="0" smtClean="0"/>
          </a:p>
        </p:txBody>
      </p:sp>
      <p:sp>
        <p:nvSpPr>
          <p:cNvPr id="3" name="Rettangolo arrotondato 2"/>
          <p:cNvSpPr/>
          <p:nvPr/>
        </p:nvSpPr>
        <p:spPr>
          <a:xfrm>
            <a:off x="285720" y="1428736"/>
            <a:ext cx="8429684" cy="5000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Una volta giunto al potere, quale obiettivo perseguì </a:t>
            </a:r>
            <a:r>
              <a:rPr lang="it-IT" sz="1400" b="1" dirty="0" err="1" smtClean="0">
                <a:solidFill>
                  <a:schemeClr val="tx1"/>
                </a:solidFill>
              </a:rPr>
              <a:t>Reza</a:t>
            </a:r>
            <a:r>
              <a:rPr lang="it-IT" sz="1400" b="1" dirty="0" smtClean="0">
                <a:solidFill>
                  <a:schemeClr val="tx1"/>
                </a:solidFill>
              </a:rPr>
              <a:t> Khan? </a:t>
            </a:r>
            <a:r>
              <a:rPr lang="it-IT" sz="1400" dirty="0" smtClean="0">
                <a:solidFill>
                  <a:schemeClr val="tx1"/>
                </a:solidFill>
              </a:rPr>
              <a:t>Rispondi evidenziando nel testo l’informazione principale.</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4" name="CasellaDiTesto 3"/>
          <p:cNvSpPr txBox="1"/>
          <p:nvPr/>
        </p:nvSpPr>
        <p:spPr>
          <a:xfrm>
            <a:off x="357158" y="2143116"/>
            <a:ext cx="8501122" cy="1785104"/>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Per lo </a:t>
            </a:r>
            <a:r>
              <a:rPr lang="it-IT" sz="1400" dirty="0" err="1" smtClean="0"/>
              <a:t>shah</a:t>
            </a:r>
            <a:r>
              <a:rPr lang="it-IT" sz="1400" dirty="0" smtClean="0"/>
              <a:t> fu chiaro fin da subito quanto potesse essere determinante realizzare la più straordinaria infrastruttura del tempo, la ferrovia nazionale, non solo un vantaggio economico ma un ‘simbolo’ della lotta all’arretratezza del Paese, dal momento che proprio l’assenza di un sistema di trasporto efficiente era causa principale della povertà degli iraniani. L’economia iraniana, quando </a:t>
            </a:r>
            <a:r>
              <a:rPr lang="it-IT" sz="1400" dirty="0" err="1" smtClean="0"/>
              <a:t>Reza</a:t>
            </a:r>
            <a:r>
              <a:rPr lang="it-IT" sz="1400" dirty="0" smtClean="0"/>
              <a:t> </a:t>
            </a:r>
            <a:r>
              <a:rPr lang="it-IT" sz="1400" dirty="0" err="1" smtClean="0"/>
              <a:t>Shah</a:t>
            </a:r>
            <a:r>
              <a:rPr lang="it-IT" sz="1400" dirty="0" smtClean="0"/>
              <a:t> divenne re, si basava sull’agricoltura di sussistenza proprio a causa del fatto che al tempo non vi era ancora un efficiente sistema stradale; un quinto della popolazione abitava in città, un altro quinto era rappresentato dalle tribù nomadi, il restante viveva nei tanti villaggi poveri privi di ogni infrastruttura. </a:t>
            </a:r>
          </a:p>
          <a:p>
            <a:pPr algn="r"/>
            <a:r>
              <a:rPr lang="it-IT" sz="1200" dirty="0" smtClean="0"/>
              <a:t>da G. </a:t>
            </a:r>
            <a:r>
              <a:rPr lang="it-IT" sz="1200" dirty="0" err="1" smtClean="0"/>
              <a:t>Schweizer</a:t>
            </a:r>
            <a:r>
              <a:rPr lang="it-IT" sz="1200" dirty="0" smtClean="0"/>
              <a:t> </a:t>
            </a:r>
            <a:r>
              <a:rPr lang="it-IT" sz="1200" i="1" dirty="0" smtClean="0"/>
              <a:t>I persiani</a:t>
            </a:r>
            <a:endParaRPr lang="it-IT" sz="1200" dirty="0" smtClean="0"/>
          </a:p>
        </p:txBody>
      </p:sp>
      <p:sp>
        <p:nvSpPr>
          <p:cNvPr id="5" name="Rettangolo arrotondato 4"/>
          <p:cNvSpPr/>
          <p:nvPr/>
        </p:nvSpPr>
        <p:spPr>
          <a:xfrm>
            <a:off x="428596" y="4071942"/>
            <a:ext cx="8358246" cy="4286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Perché era importante realizzare la ferrovia nazionale? </a:t>
            </a:r>
            <a:r>
              <a:rPr lang="it-IT" sz="1400" dirty="0" smtClean="0">
                <a:solidFill>
                  <a:schemeClr val="tx1"/>
                </a:solidFill>
              </a:rPr>
              <a:t>Rispondi evidenziando nel testo l’informazione principale.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6" name="CasellaDiTesto 5"/>
          <p:cNvSpPr txBox="1"/>
          <p:nvPr/>
        </p:nvSpPr>
        <p:spPr>
          <a:xfrm>
            <a:off x="357158" y="4929198"/>
            <a:ext cx="8501122" cy="923330"/>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Lo sviluppo industriale fu accompagnato da una crescita del numero degli operai. Quest’ultimi provenivano dalle regioni rurali e la loro immigrazione nelle città, dove erano concentrati gli impianti industriali, contribuì alla crescita della popolazione urbana.</a:t>
            </a:r>
          </a:p>
          <a:p>
            <a:pPr algn="r"/>
            <a:r>
              <a:rPr lang="it-IT" sz="1200" dirty="0" smtClean="0"/>
              <a:t>da F. </a:t>
            </a:r>
            <a:r>
              <a:rPr lang="it-IT" sz="1200" dirty="0" err="1" smtClean="0"/>
              <a:t>Sabahi</a:t>
            </a:r>
            <a:r>
              <a:rPr lang="it-IT" sz="1200" dirty="0" smtClean="0"/>
              <a:t> </a:t>
            </a:r>
            <a:r>
              <a:rPr lang="it-IT" sz="1200" i="1" dirty="0" smtClean="0"/>
              <a:t>Storia dell’Iran</a:t>
            </a:r>
          </a:p>
        </p:txBody>
      </p:sp>
      <p:sp>
        <p:nvSpPr>
          <p:cNvPr id="7" name="Rettangolo arrotondato 6"/>
          <p:cNvSpPr/>
          <p:nvPr/>
        </p:nvSpPr>
        <p:spPr>
          <a:xfrm>
            <a:off x="357158" y="6000768"/>
            <a:ext cx="8358246" cy="5000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Quale conseguenza ebbe lo sviluppo industriale per la popolazione? </a:t>
            </a:r>
            <a:r>
              <a:rPr lang="it-IT" sz="1400" dirty="0" smtClean="0">
                <a:solidFill>
                  <a:schemeClr val="tx1"/>
                </a:solidFill>
              </a:rPr>
              <a:t>Rispondi evidenziando nel testo l’informazione principale.</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6/63/Transiran_railway_en.png"/>
          <p:cNvPicPr>
            <a:picLocks noChangeAspect="1" noChangeArrowheads="1"/>
          </p:cNvPicPr>
          <p:nvPr/>
        </p:nvPicPr>
        <p:blipFill>
          <a:blip r:embed="rId2"/>
          <a:srcRect/>
          <a:stretch>
            <a:fillRect/>
          </a:stretch>
        </p:blipFill>
        <p:spPr bwMode="auto">
          <a:xfrm>
            <a:off x="1142976" y="285728"/>
            <a:ext cx="6815746" cy="6218921"/>
          </a:xfrm>
          <a:prstGeom prst="rect">
            <a:avLst/>
          </a:prstGeom>
          <a:noFill/>
        </p:spPr>
      </p:pic>
      <p:sp>
        <p:nvSpPr>
          <p:cNvPr id="5" name="Rettangolo 4"/>
          <p:cNvSpPr/>
          <p:nvPr/>
        </p:nvSpPr>
        <p:spPr>
          <a:xfrm>
            <a:off x="5357818" y="357166"/>
            <a:ext cx="2446439" cy="276999"/>
          </a:xfrm>
          <a:prstGeom prst="rect">
            <a:avLst/>
          </a:prstGeom>
          <a:solidFill>
            <a:srgbClr val="92D050"/>
          </a:solidFill>
          <a:ln>
            <a:solidFill>
              <a:srgbClr val="C00000"/>
            </a:solidFill>
          </a:ln>
        </p:spPr>
        <p:txBody>
          <a:bodyPr wrap="none">
            <a:spAutoFit/>
          </a:bodyPr>
          <a:lstStyle/>
          <a:p>
            <a:r>
              <a:rPr lang="it-IT" sz="1200" b="1" dirty="0" smtClean="0"/>
              <a:t>La ferrovia trans-iraniana nel 1938</a:t>
            </a:r>
            <a:endParaRPr lang="it-IT" sz="1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C:\Users\utente\Documents\SITO\DA INSERIRE\GEOGRAFIA\CLASSE 3%C2%B0\IRAN\FERROVIA\La ferrovia che ha unito l%E2%80%99Iran - We Build Value_files\transiraniana-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C:\Users\utente\Documents\SITO\DA INSERIRE\GEOGRAFIA\CLASSE 3%C2%B0\IRAN\FERROVIA\La ferrovia che ha unito l%E2%80%99Iran - We Build Value_files\transiraniana-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file:///C:/Users/utente/Documents/SITO/DA%20INSERIRE/GEOGRAFIA/CLASSE%203%C2%B0/IRAN/STORIA/transiraniana-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file:///C:/Users/utente/Documents/SITO/DA%20INSERIRE/GEOGRAFIA/CLASSE%203%C2%B0/IRAN/STORIA/transiraniana-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3" name="Picture 9" descr="C:\Users\utente\Documents\SITO\DA INSERIRE\GEOGRAFIA\CLASSE 3°\IRAN\STORIA\transiraniana-04.jpg"/>
          <p:cNvPicPr>
            <a:picLocks noChangeAspect="1" noChangeArrowheads="1"/>
          </p:cNvPicPr>
          <p:nvPr/>
        </p:nvPicPr>
        <p:blipFill>
          <a:blip r:embed="rId2"/>
          <a:srcRect/>
          <a:stretch>
            <a:fillRect/>
          </a:stretch>
        </p:blipFill>
        <p:spPr bwMode="auto">
          <a:xfrm>
            <a:off x="1571602" y="214287"/>
            <a:ext cx="6192774" cy="3528441"/>
          </a:xfrm>
          <a:prstGeom prst="rect">
            <a:avLst/>
          </a:prstGeom>
          <a:noFill/>
          <a:ln>
            <a:solidFill>
              <a:srgbClr val="C00000"/>
            </a:solidFill>
          </a:ln>
        </p:spPr>
      </p:pic>
      <p:sp>
        <p:nvSpPr>
          <p:cNvPr id="7" name="CasellaDiTesto 6"/>
          <p:cNvSpPr txBox="1"/>
          <p:nvPr/>
        </p:nvSpPr>
        <p:spPr>
          <a:xfrm>
            <a:off x="1785918" y="4071942"/>
            <a:ext cx="5929354"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dirty="0" smtClean="0"/>
              <a:t>La ferrovia </a:t>
            </a:r>
            <a:r>
              <a:rPr lang="it-IT" sz="1200" dirty="0" err="1" smtClean="0"/>
              <a:t>Transiraniana</a:t>
            </a:r>
            <a:r>
              <a:rPr lang="it-IT" sz="1200" dirty="0" smtClean="0"/>
              <a:t> non è solo l’</a:t>
            </a:r>
            <a:r>
              <a:rPr lang="it-IT" sz="1200" b="1" dirty="0" smtClean="0"/>
              <a:t>esempio</a:t>
            </a:r>
            <a:r>
              <a:rPr lang="it-IT" sz="1200" dirty="0" smtClean="0"/>
              <a:t> dello sviluppo di una nazione, ma anche </a:t>
            </a:r>
            <a:r>
              <a:rPr lang="it-IT" sz="1200" b="1" dirty="0" smtClean="0"/>
              <a:t>di abilità ingegneristica</a:t>
            </a:r>
            <a:r>
              <a:rPr lang="it-IT" sz="1200" dirty="0" smtClean="0"/>
              <a:t>. Il progetto visionario, che ha richiesto oltre dieci anni per essere completato, taglia l’Iran dal Nord al Sud attraverso alcuni dei territori più vari e spesso pericolosi. Gli operai che l’hanno costruita hanno dovuto affrontare paludi malariche, montagne ripide, immensi altipiani, valli profonde, deserti roventi e vaste pianure.</a:t>
            </a:r>
            <a:endParaRPr lang="it-IT"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428604"/>
            <a:ext cx="8501122" cy="1354217"/>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Contemporaneamente il nuovo scià operò per indebolire il potere del clero: tolse ai religiosi il monopolio dell'istruzione con l'istituzione della scuola pubblica statale e li bandì dai tribunali istituendo un sistema giudiziario laico. Ma la misura che colpì più duramente i religiosi fu probabilmente il decreto del 1939 con cui lo Stato si appropriò delle loro proprietà terriere e delle loro fondazioni. Gli </a:t>
            </a:r>
            <a:r>
              <a:rPr lang="it-IT" sz="1400" i="1" dirty="0" smtClean="0"/>
              <a:t>ulema </a:t>
            </a:r>
            <a:r>
              <a:rPr lang="it-IT" sz="1400" dirty="0" smtClean="0"/>
              <a:t>persero così, oltre alle prerogative legali e sociali, anche una base economica fondamentale.</a:t>
            </a:r>
          </a:p>
          <a:p>
            <a:pPr algn="r"/>
            <a:r>
              <a:rPr lang="it-IT" sz="1200" dirty="0" smtClean="0"/>
              <a:t>da </a:t>
            </a:r>
            <a:r>
              <a:rPr lang="it-IT" sz="1200" dirty="0" err="1" smtClean="0"/>
              <a:t>Wikipedia</a:t>
            </a:r>
            <a:r>
              <a:rPr lang="it-IT" sz="1200" dirty="0" smtClean="0"/>
              <a:t> </a:t>
            </a:r>
            <a:r>
              <a:rPr lang="it-IT" sz="1200" i="1" dirty="0" smtClean="0"/>
              <a:t>Dinastia </a:t>
            </a:r>
            <a:r>
              <a:rPr lang="it-IT" sz="1200" i="1" dirty="0" err="1" smtClean="0"/>
              <a:t>Pahlavi</a:t>
            </a:r>
            <a:endParaRPr lang="it-IT" sz="1200" i="1" dirty="0" smtClean="0"/>
          </a:p>
        </p:txBody>
      </p:sp>
      <p:sp>
        <p:nvSpPr>
          <p:cNvPr id="4" name="CasellaDiTesto 3"/>
          <p:cNvSpPr txBox="1"/>
          <p:nvPr/>
        </p:nvSpPr>
        <p:spPr>
          <a:xfrm>
            <a:off x="285720" y="3143248"/>
            <a:ext cx="8501122" cy="1785104"/>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err="1" smtClean="0"/>
              <a:t>Reza</a:t>
            </a:r>
            <a:r>
              <a:rPr lang="it-IT" sz="1400" dirty="0" smtClean="0"/>
              <a:t> Khan aumentò il proprio patrimonio fondiario espropriando le proprietà di latifondisti accusati di avere tradito il nuovo ordine e rinunciò ad attuare una riforma agraria a vantaggio dei piccoli contadini, al contrario, egli espropriò improvvisamente i contadini di oltre duemila paesi, senza alcun rispetto per le leggi vigenti, trasformando 235.000 persone in schiavi al suo servizio, senza alcun diritto.</a:t>
            </a:r>
          </a:p>
          <a:p>
            <a:pPr algn="just"/>
            <a:r>
              <a:rPr lang="it-IT" sz="1400" dirty="0" smtClean="0"/>
              <a:t>Dove finì tanta ricchezza? I depositi nelle banche straniere furono lasciati agli eredi, mentre le proprietà servirono sia a finanziare la costruzione di palazzi, alberghi, casinò e la creazione di fondazioni e società, sia a pagare stipendi e appannaggi all’entourage del sovrano.</a:t>
            </a:r>
          </a:p>
          <a:p>
            <a:pPr algn="r"/>
            <a:r>
              <a:rPr lang="it-IT" sz="1200" dirty="0" smtClean="0"/>
              <a:t>da F. </a:t>
            </a:r>
            <a:r>
              <a:rPr lang="it-IT" sz="1200" dirty="0" err="1" smtClean="0"/>
              <a:t>Sabahi</a:t>
            </a:r>
            <a:r>
              <a:rPr lang="it-IT" sz="1200" dirty="0" smtClean="0"/>
              <a:t> </a:t>
            </a:r>
            <a:r>
              <a:rPr lang="it-IT" sz="1200" i="1" dirty="0" smtClean="0"/>
              <a:t>Storia dell’Iran</a:t>
            </a:r>
          </a:p>
        </p:txBody>
      </p:sp>
      <p:sp>
        <p:nvSpPr>
          <p:cNvPr id="8" name="Rettangolo arrotondato 7"/>
          <p:cNvSpPr/>
          <p:nvPr/>
        </p:nvSpPr>
        <p:spPr>
          <a:xfrm>
            <a:off x="285720" y="1928802"/>
            <a:ext cx="8358246" cy="7858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Quale politica seguì </a:t>
            </a:r>
            <a:r>
              <a:rPr lang="it-IT" sz="1400" b="1" dirty="0" err="1" smtClean="0">
                <a:solidFill>
                  <a:schemeClr val="tx1"/>
                </a:solidFill>
              </a:rPr>
              <a:t>Reza</a:t>
            </a:r>
            <a:r>
              <a:rPr lang="it-IT" sz="1400" b="1" dirty="0" smtClean="0">
                <a:solidFill>
                  <a:schemeClr val="tx1"/>
                </a:solidFill>
              </a:rPr>
              <a:t> Khan nei confronti del clero ? Con quali provvedimenti? </a:t>
            </a:r>
            <a:r>
              <a:rPr lang="it-IT" sz="1400" dirty="0" smtClean="0">
                <a:solidFill>
                  <a:schemeClr val="tx1"/>
                </a:solidFill>
              </a:rPr>
              <a:t>Rispondi evidenziando nel testo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9" name="Rettangolo arrotondato 8"/>
          <p:cNvSpPr/>
          <p:nvPr/>
        </p:nvSpPr>
        <p:spPr>
          <a:xfrm>
            <a:off x="357158" y="5214950"/>
            <a:ext cx="8429684" cy="8572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In che modo </a:t>
            </a:r>
            <a:r>
              <a:rPr lang="it-IT" sz="1400" b="1" dirty="0" err="1" smtClean="0">
                <a:solidFill>
                  <a:schemeClr val="tx1"/>
                </a:solidFill>
              </a:rPr>
              <a:t>Reza</a:t>
            </a:r>
            <a:r>
              <a:rPr lang="it-IT" sz="1400" b="1" dirty="0" smtClean="0">
                <a:solidFill>
                  <a:schemeClr val="tx1"/>
                </a:solidFill>
              </a:rPr>
              <a:t> Khan aumentò il proprio patrimonio fondiario? Come lo utilizzò? </a:t>
            </a:r>
            <a:r>
              <a:rPr lang="it-IT" sz="1400" dirty="0" smtClean="0">
                <a:solidFill>
                  <a:schemeClr val="tx1"/>
                </a:solidFill>
              </a:rPr>
              <a:t>Rispondi evidenziando nel testo le informazioni principali.. </a:t>
            </a:r>
          </a:p>
          <a:p>
            <a:pPr marL="342900" indent="-342900" algn="just">
              <a:buAutoNum type="alphaUcParenR"/>
            </a:pPr>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42855</TotalTime>
  <Words>2781</Words>
  <Application>Microsoft Office PowerPoint</Application>
  <PresentationFormat>Presentazione su schermo (4:3)</PresentationFormat>
  <Paragraphs>262</Paragraphs>
  <Slides>37</Slides>
  <Notes>0</Notes>
  <HiddenSlides>0</HiddenSlides>
  <MMClips>0</MMClips>
  <ScaleCrop>false</ScaleCrop>
  <HeadingPairs>
    <vt:vector size="4" baseType="variant">
      <vt:variant>
        <vt:lpstr>Tema</vt:lpstr>
      </vt:variant>
      <vt:variant>
        <vt:i4>1</vt:i4>
      </vt:variant>
      <vt:variant>
        <vt:lpstr>Titoli diapositive</vt:lpstr>
      </vt:variant>
      <vt:variant>
        <vt:i4>37</vt:i4>
      </vt:variant>
    </vt:vector>
  </HeadingPairs>
  <TitlesOfParts>
    <vt:vector size="38" baseType="lpstr">
      <vt:lpstr>Terra</vt:lpstr>
      <vt:lpstr>GEOSTORIA DELL’IRAN contemporaneo: LA MONARCHIA PAHLAVI</vt:lpstr>
      <vt:lpstr>Diapositiva 2</vt:lpstr>
      <vt:lpstr>                                   indice   1. REZA KHAN PAHLAVI    2. MUHAMMAD REZA PAHLAVI  - LA SOCIETA’ -  LA “RIVOLUZIONE BIANCA”  -  UNO SVILUPPO ECONOMICO SQUILIBRATO   -  UN MONARCA ASSOLUTO    -  LA SAVAK   -  LE RELAZIONI INTERNAZIONALI   -  LE SPESE MILITARI   -  LA CORRUZIONE   -  LA FUGA DEI CERVELLI     </vt:lpstr>
      <vt:lpstr>Diapositiva 4</vt:lpstr>
      <vt:lpstr>Diapositiva 5</vt:lpstr>
      <vt:lpstr>Diapositiva 6</vt:lpstr>
      <vt:lpstr>Diapositiva 7</vt:lpstr>
      <vt:lpstr>Diapositiva 8</vt:lpstr>
      <vt:lpstr>Diapositiva 9</vt:lpstr>
      <vt:lpstr>Diapositiva 10</vt:lpstr>
      <vt:lpstr>Diapositiva 11</vt:lpstr>
      <vt:lpstr>Diapositiva 12</vt:lpstr>
      <vt:lpstr>     </vt:lpstr>
      <vt:lpstr>Diapositiva 14</vt:lpstr>
      <vt:lpstr>Diapositiva 15</vt:lpstr>
      <vt:lpstr>     </vt:lpstr>
      <vt:lpstr>Diapositiva 17</vt:lpstr>
      <vt:lpstr>Diapositiva 18</vt:lpstr>
      <vt:lpstr>Diapositiva 19</vt:lpstr>
      <vt:lpstr>Diapositiva 20</vt:lpstr>
      <vt:lpstr>Diapositiva 21</vt:lpstr>
      <vt:lpstr>Diapositiva 22</vt:lpstr>
      <vt:lpstr>     </vt:lpstr>
      <vt:lpstr>Diapositiva 24</vt:lpstr>
      <vt:lpstr>Diapositiva 25</vt:lpstr>
      <vt:lpstr>     </vt:lpstr>
      <vt:lpstr>Diapositiva 27</vt:lpstr>
      <vt:lpstr>     </vt:lpstr>
      <vt:lpstr>Diapositiva 29</vt:lpstr>
      <vt:lpstr>     </vt:lpstr>
      <vt:lpstr>Diapositiva 31</vt:lpstr>
      <vt:lpstr>     </vt:lpstr>
      <vt:lpstr>Diapositiva 33</vt:lpstr>
      <vt:lpstr>     </vt:lpstr>
      <vt:lpstr>Diapositiva 35</vt:lpstr>
      <vt:lpstr>     </vt:lpstr>
      <vt:lpstr>Diapositiva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3666</cp:revision>
  <dcterms:created xsi:type="dcterms:W3CDTF">2021-02-01T13:54:03Z</dcterms:created>
  <dcterms:modified xsi:type="dcterms:W3CDTF">2023-03-15T11:02:49Z</dcterms:modified>
</cp:coreProperties>
</file>