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6"/>
  </p:notesMasterIdLst>
  <p:sldIdLst>
    <p:sldId id="737" r:id="rId2"/>
    <p:sldId id="1165" r:id="rId3"/>
    <p:sldId id="1166" r:id="rId4"/>
    <p:sldId id="1164" r:id="rId5"/>
    <p:sldId id="1071" r:id="rId6"/>
    <p:sldId id="1081" r:id="rId7"/>
    <p:sldId id="1157" r:id="rId8"/>
    <p:sldId id="1158" r:id="rId9"/>
    <p:sldId id="1082" r:id="rId10"/>
    <p:sldId id="1083" r:id="rId11"/>
    <p:sldId id="1159" r:id="rId12"/>
    <p:sldId id="1090" r:id="rId13"/>
    <p:sldId id="1102" r:id="rId14"/>
    <p:sldId id="1045" r:id="rId15"/>
    <p:sldId id="1106" r:id="rId16"/>
    <p:sldId id="1125" r:id="rId17"/>
    <p:sldId id="1127" r:id="rId18"/>
    <p:sldId id="1091" r:id="rId19"/>
    <p:sldId id="1047" r:id="rId20"/>
    <p:sldId id="1162" r:id="rId21"/>
    <p:sldId id="1086" r:id="rId22"/>
    <p:sldId id="1087" r:id="rId23"/>
    <p:sldId id="1156" r:id="rId24"/>
    <p:sldId id="1160" r:id="rId25"/>
    <p:sldId id="1163" r:id="rId26"/>
    <p:sldId id="1088" r:id="rId27"/>
    <p:sldId id="1093" r:id="rId28"/>
    <p:sldId id="1154" r:id="rId29"/>
    <p:sldId id="1155" r:id="rId30"/>
    <p:sldId id="1151" r:id="rId31"/>
    <p:sldId id="1063" r:id="rId32"/>
    <p:sldId id="1101" r:id="rId33"/>
    <p:sldId id="1094" r:id="rId34"/>
    <p:sldId id="1095" r:id="rId35"/>
    <p:sldId id="1097" r:id="rId36"/>
    <p:sldId id="1098" r:id="rId37"/>
    <p:sldId id="1130" r:id="rId38"/>
    <p:sldId id="1132" r:id="rId39"/>
    <p:sldId id="1077" r:id="rId40"/>
    <p:sldId id="1076" r:id="rId41"/>
    <p:sldId id="1131" r:id="rId42"/>
    <p:sldId id="1080" r:id="rId43"/>
    <p:sldId id="1136" r:id="rId44"/>
    <p:sldId id="1135"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987"/>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289" autoAdjust="0"/>
  </p:normalViewPr>
  <p:slideViewPr>
    <p:cSldViewPr>
      <p:cViewPr>
        <p:scale>
          <a:sx n="110" d="100"/>
          <a:sy n="110" d="100"/>
        </p:scale>
        <p:origin x="-15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12136899103582748"/>
          <c:y val="6.9164011066657094E-2"/>
          <c:w val="0.49035981057251132"/>
          <c:h val="0.80704202892162258"/>
        </c:manualLayout>
      </c:layout>
      <c:barChart>
        <c:barDir val="col"/>
        <c:grouping val="clustered"/>
        <c:ser>
          <c:idx val="0"/>
          <c:order val="0"/>
          <c:tx>
            <c:strRef>
              <c:f>Foglio1!$B$1</c:f>
              <c:strCache>
                <c:ptCount val="1"/>
                <c:pt idx="0">
                  <c:v>il 20% più ricco delle famiglie urbane</c:v>
                </c:pt>
              </c:strCache>
            </c:strRef>
          </c:tx>
          <c:cat>
            <c:strRef>
              <c:f>Foglio1!$A$2:$A$3</c:f>
              <c:strCache>
                <c:ptCount val="2"/>
                <c:pt idx="0">
                  <c:v>1959-60</c:v>
                </c:pt>
                <c:pt idx="1">
                  <c:v>1974-75</c:v>
                </c:pt>
              </c:strCache>
            </c:strRef>
          </c:cat>
          <c:val>
            <c:numRef>
              <c:f>Foglio1!$B$2:$B$3</c:f>
              <c:numCache>
                <c:formatCode>0%</c:formatCode>
                <c:ptCount val="2"/>
                <c:pt idx="0">
                  <c:v>0.52</c:v>
                </c:pt>
                <c:pt idx="1">
                  <c:v>0.56000000000000005</c:v>
                </c:pt>
              </c:numCache>
            </c:numRef>
          </c:val>
        </c:ser>
        <c:ser>
          <c:idx val="1"/>
          <c:order val="1"/>
          <c:tx>
            <c:strRef>
              <c:f>Foglio1!$C$1</c:f>
              <c:strCache>
                <c:ptCount val="1"/>
                <c:pt idx="0">
                  <c:v>il 40% più povero delle famiglie urbane</c:v>
                </c:pt>
              </c:strCache>
            </c:strRef>
          </c:tx>
          <c:cat>
            <c:strRef>
              <c:f>Foglio1!$A$2:$A$3</c:f>
              <c:strCache>
                <c:ptCount val="2"/>
                <c:pt idx="0">
                  <c:v>1959-60</c:v>
                </c:pt>
                <c:pt idx="1">
                  <c:v>1974-75</c:v>
                </c:pt>
              </c:strCache>
            </c:strRef>
          </c:cat>
          <c:val>
            <c:numRef>
              <c:f>Foglio1!$C$2:$C$3</c:f>
              <c:numCache>
                <c:formatCode>0%</c:formatCode>
                <c:ptCount val="2"/>
                <c:pt idx="0">
                  <c:v>0.14000000000000001</c:v>
                </c:pt>
                <c:pt idx="1">
                  <c:v>0.11000000000000018</c:v>
                </c:pt>
              </c:numCache>
            </c:numRef>
          </c:val>
        </c:ser>
        <c:axId val="49244416"/>
        <c:axId val="49250304"/>
      </c:barChart>
      <c:catAx>
        <c:axId val="49244416"/>
        <c:scaling>
          <c:orientation val="minMax"/>
        </c:scaling>
        <c:axPos val="b"/>
        <c:tickLblPos val="nextTo"/>
        <c:txPr>
          <a:bodyPr/>
          <a:lstStyle/>
          <a:p>
            <a:pPr>
              <a:defRPr sz="1200" b="0"/>
            </a:pPr>
            <a:endParaRPr lang="it-IT"/>
          </a:p>
        </c:txPr>
        <c:crossAx val="49250304"/>
        <c:crosses val="autoZero"/>
        <c:auto val="1"/>
        <c:lblAlgn val="ctr"/>
        <c:lblOffset val="100"/>
      </c:catAx>
      <c:valAx>
        <c:axId val="49250304"/>
        <c:scaling>
          <c:orientation val="minMax"/>
        </c:scaling>
        <c:axPos val="l"/>
        <c:majorGridlines/>
        <c:numFmt formatCode="0%" sourceLinked="1"/>
        <c:tickLblPos val="nextTo"/>
        <c:txPr>
          <a:bodyPr/>
          <a:lstStyle/>
          <a:p>
            <a:pPr>
              <a:defRPr sz="1200" b="0"/>
            </a:pPr>
            <a:endParaRPr lang="it-IT"/>
          </a:p>
        </c:txPr>
        <c:crossAx val="49244416"/>
        <c:crosses val="autoZero"/>
        <c:crossBetween val="between"/>
      </c:valAx>
    </c:plotArea>
    <c:legend>
      <c:legendPos val="r"/>
      <c:txPr>
        <a:bodyPr/>
        <a:lstStyle/>
        <a:p>
          <a:pPr>
            <a:defRPr sz="1200"/>
          </a:pPr>
          <a:endParaRPr lang="it-IT"/>
        </a:p>
      </c:txPr>
    </c:legend>
    <c:plotVisOnly val="1"/>
  </c:chart>
  <c:spPr>
    <a:solidFill>
      <a:schemeClr val="tx2">
        <a:lumMod val="20000"/>
        <a:lumOff val="80000"/>
      </a:schemeClr>
    </a:solidFill>
    <a:ln w="19050">
      <a:solidFill>
        <a:srgbClr val="C00000"/>
      </a:solidFill>
    </a:ln>
  </c:spPr>
  <c:txPr>
    <a:bodyPr/>
    <a:lstStyle/>
    <a:p>
      <a:pPr>
        <a:defRPr sz="1800"/>
      </a:pPr>
      <a:endParaRPr lang="it-IT"/>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plotArea>
      <c:layout/>
      <c:barChart>
        <c:barDir val="col"/>
        <c:grouping val="clustered"/>
        <c:ser>
          <c:idx val="0"/>
          <c:order val="0"/>
          <c:tx>
            <c:strRef>
              <c:f>Foglio1!$B$1</c:f>
              <c:strCache>
                <c:ptCount val="1"/>
                <c:pt idx="0">
                  <c:v>Percentuale popolazione urbana</c:v>
                </c:pt>
              </c:strCache>
            </c:strRef>
          </c:tx>
          <c:cat>
            <c:numRef>
              <c:f>Foglio1!$A$2:$A$3</c:f>
              <c:numCache>
                <c:formatCode>General</c:formatCode>
                <c:ptCount val="2"/>
                <c:pt idx="0">
                  <c:v>1956</c:v>
                </c:pt>
                <c:pt idx="1">
                  <c:v>1978</c:v>
                </c:pt>
              </c:numCache>
            </c:numRef>
          </c:cat>
          <c:val>
            <c:numRef>
              <c:f>Foglio1!$B$2:$B$3</c:f>
              <c:numCache>
                <c:formatCode>0%</c:formatCode>
                <c:ptCount val="2"/>
                <c:pt idx="0">
                  <c:v>0.31000000000000238</c:v>
                </c:pt>
                <c:pt idx="1">
                  <c:v>0.49000000000000032</c:v>
                </c:pt>
              </c:numCache>
            </c:numRef>
          </c:val>
        </c:ser>
        <c:ser>
          <c:idx val="1"/>
          <c:order val="1"/>
          <c:tx>
            <c:strRef>
              <c:f>Foglio1!$C$1</c:f>
              <c:strCache>
                <c:ptCount val="1"/>
                <c:pt idx="0">
                  <c:v>Percentuale popolazione rurale</c:v>
                </c:pt>
              </c:strCache>
            </c:strRef>
          </c:tx>
          <c:cat>
            <c:numRef>
              <c:f>Foglio1!$A$2:$A$3</c:f>
              <c:numCache>
                <c:formatCode>General</c:formatCode>
                <c:ptCount val="2"/>
                <c:pt idx="0">
                  <c:v>1956</c:v>
                </c:pt>
                <c:pt idx="1">
                  <c:v>1978</c:v>
                </c:pt>
              </c:numCache>
            </c:numRef>
          </c:cat>
          <c:val>
            <c:numRef>
              <c:f>Foglio1!$C$2:$C$3</c:f>
              <c:numCache>
                <c:formatCode>0%</c:formatCode>
                <c:ptCount val="2"/>
                <c:pt idx="0">
                  <c:v>0.69000000000000061</c:v>
                </c:pt>
                <c:pt idx="1">
                  <c:v>0.51</c:v>
                </c:pt>
              </c:numCache>
            </c:numRef>
          </c:val>
        </c:ser>
        <c:axId val="49254400"/>
        <c:axId val="49255936"/>
      </c:barChart>
      <c:catAx>
        <c:axId val="49254400"/>
        <c:scaling>
          <c:orientation val="minMax"/>
        </c:scaling>
        <c:axPos val="b"/>
        <c:numFmt formatCode="General" sourceLinked="1"/>
        <c:tickLblPos val="nextTo"/>
        <c:txPr>
          <a:bodyPr/>
          <a:lstStyle/>
          <a:p>
            <a:pPr>
              <a:defRPr sz="1200"/>
            </a:pPr>
            <a:endParaRPr lang="it-IT"/>
          </a:p>
        </c:txPr>
        <c:crossAx val="49255936"/>
        <c:crosses val="autoZero"/>
        <c:auto val="1"/>
        <c:lblAlgn val="ctr"/>
        <c:lblOffset val="100"/>
      </c:catAx>
      <c:valAx>
        <c:axId val="49255936"/>
        <c:scaling>
          <c:orientation val="minMax"/>
        </c:scaling>
        <c:axPos val="l"/>
        <c:majorGridlines/>
        <c:numFmt formatCode="0%" sourceLinked="1"/>
        <c:tickLblPos val="nextTo"/>
        <c:txPr>
          <a:bodyPr/>
          <a:lstStyle/>
          <a:p>
            <a:pPr>
              <a:defRPr sz="1200"/>
            </a:pPr>
            <a:endParaRPr lang="it-IT"/>
          </a:p>
        </c:txPr>
        <c:crossAx val="49254400"/>
        <c:crosses val="autoZero"/>
        <c:crossBetween val="between"/>
      </c:valAx>
    </c:plotArea>
    <c:legend>
      <c:legendPos val="r"/>
      <c:txPr>
        <a:bodyPr/>
        <a:lstStyle/>
        <a:p>
          <a:pPr>
            <a:defRPr sz="1200"/>
          </a:pPr>
          <a:endParaRPr lang="it-IT"/>
        </a:p>
      </c:txPr>
    </c:legend>
    <c:plotVisOnly val="1"/>
  </c:chart>
  <c:spPr>
    <a:solidFill>
      <a:schemeClr val="tx2">
        <a:lumMod val="20000"/>
        <a:lumOff val="80000"/>
      </a:schemeClr>
    </a:solidFill>
    <a:ln w="19050">
      <a:solidFill>
        <a:srgbClr val="C00000"/>
      </a:solidFill>
    </a:ln>
  </c:spPr>
  <c:txPr>
    <a:bodyPr/>
    <a:lstStyle/>
    <a:p>
      <a:pPr>
        <a:defRPr sz="1800"/>
      </a:pPr>
      <a:endParaRPr lang="it-IT"/>
    </a:p>
  </c:txPr>
  <c:externalData r:id="rId1"/>
</c:chartSpace>
</file>

<file path=ppt/drawings/drawing1.xml><?xml version="1.0" encoding="utf-8"?>
<c:userShapes xmlns:c="http://schemas.openxmlformats.org/drawingml/2006/chart">
  <cdr:relSizeAnchor xmlns:cdr="http://schemas.openxmlformats.org/drawingml/2006/chartDrawing">
    <cdr:from>
      <cdr:x>0.60656</cdr:x>
      <cdr:y>0.02315</cdr:y>
    </cdr:from>
    <cdr:to>
      <cdr:x>0.88034</cdr:x>
      <cdr:y>0.13893</cdr:y>
    </cdr:to>
    <cdr:sp macro="" textlink="">
      <cdr:nvSpPr>
        <cdr:cNvPr id="2" name="CasellaDiTesto 1"/>
        <cdr:cNvSpPr txBox="1"/>
      </cdr:nvSpPr>
      <cdr:spPr>
        <a:xfrm xmlns:a="http://schemas.openxmlformats.org/drawingml/2006/main">
          <a:off x="2643205" y="71438"/>
          <a:ext cx="1193077"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it-IT" sz="1400" b="1" dirty="0" smtClean="0"/>
            <a:t>Percentuale quota di spesa</a:t>
          </a:r>
        </a:p>
        <a:p xmlns:a="http://schemas.openxmlformats.org/drawingml/2006/main">
          <a:pPr algn="ctr"/>
          <a:r>
            <a:rPr lang="it-IT" sz="1400" b="1" dirty="0" smtClean="0"/>
            <a:t>delle famiglie urbane</a:t>
          </a:r>
          <a:endParaRPr lang="it-IT"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15/03/2023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15/03/2023</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714356"/>
            <a:ext cx="8686800" cy="1184825"/>
          </a:xfrm>
        </p:spPr>
        <p:txBody>
          <a:bodyPr>
            <a:noAutofit/>
          </a:bodyPr>
          <a:lstStyle/>
          <a:p>
            <a:pPr algn="ctr"/>
            <a:r>
              <a:rPr lang="it-IT" sz="7200" dirty="0" smtClean="0"/>
              <a:t>GEOSTORIA DELL’IRAN contemporaneo: </a:t>
            </a:r>
            <a:r>
              <a:rPr lang="it-IT" sz="7200" dirty="0" smtClean="0">
                <a:solidFill>
                  <a:srgbClr val="FFC000"/>
                </a:solidFill>
              </a:rPr>
              <a:t>LA MONARCHIA PAHLAVI</a:t>
            </a:r>
            <a:endParaRPr lang="it-IT" sz="72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5720" y="714356"/>
            <a:ext cx="8501122" cy="923330"/>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b="1" dirty="0" smtClean="0"/>
              <a:t>Creò uno Stato autoritario </a:t>
            </a:r>
            <a:r>
              <a:rPr lang="it-IT" sz="1400" dirty="0" smtClean="0"/>
              <a:t>mettendo fuori legge partiti e sindacati e chiudendo i giornali indipendenti. Lasciò in vita il parlamento, istituito nel 1907, ma gli tolse il diritto di legiferare. I deputati dovevano soltanto confermare a livello formale le decisioni dello </a:t>
            </a:r>
            <a:r>
              <a:rPr lang="it-IT" sz="1400" dirty="0" err="1" smtClean="0"/>
              <a:t>schah</a:t>
            </a:r>
            <a:r>
              <a:rPr lang="it-IT" sz="1400" dirty="0" smtClean="0"/>
              <a:t>.</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5" name="Rettangolo arrotondato 4"/>
          <p:cNvSpPr/>
          <p:nvPr/>
        </p:nvSpPr>
        <p:spPr>
          <a:xfrm>
            <a:off x="1714480" y="1785926"/>
            <a:ext cx="6929486" cy="4286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r>
              <a:rPr lang="it-IT" sz="1400" dirty="0" smtClean="0">
                <a:solidFill>
                  <a:srgbClr val="00B0F0"/>
                </a:solidFill>
              </a:rPr>
              <a:t>Che tipo di Stato creò </a:t>
            </a:r>
            <a:r>
              <a:rPr lang="it-IT" sz="1400" dirty="0" err="1" smtClean="0">
                <a:solidFill>
                  <a:srgbClr val="00B0F0"/>
                </a:solidFill>
              </a:rPr>
              <a:t>Reza</a:t>
            </a:r>
            <a:r>
              <a:rPr lang="it-IT" sz="1400" dirty="0" smtClean="0">
                <a:solidFill>
                  <a:srgbClr val="00B0F0"/>
                </a:solidFill>
              </a:rPr>
              <a:t> Khan ?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pic>
        <p:nvPicPr>
          <p:cNvPr id="7" name="Picture 2" descr="https://upload.wikimedia.org/wikipedia/commons/thumb/4/48/Reza_shah_coronation.jpg/220px-Reza_shah_coronation.jpg"/>
          <p:cNvPicPr>
            <a:picLocks noChangeAspect="1" noChangeArrowheads="1"/>
          </p:cNvPicPr>
          <p:nvPr/>
        </p:nvPicPr>
        <p:blipFill>
          <a:blip r:embed="rId2"/>
          <a:srcRect/>
          <a:stretch>
            <a:fillRect/>
          </a:stretch>
        </p:blipFill>
        <p:spPr bwMode="auto">
          <a:xfrm>
            <a:off x="428596" y="2643182"/>
            <a:ext cx="2891790" cy="3956494"/>
          </a:xfrm>
          <a:prstGeom prst="rect">
            <a:avLst/>
          </a:prstGeom>
          <a:noFill/>
          <a:ln>
            <a:solidFill>
              <a:srgbClr val="C00000"/>
            </a:solidFill>
          </a:ln>
        </p:spPr>
      </p:pic>
      <p:sp>
        <p:nvSpPr>
          <p:cNvPr id="8" name="CasellaDiTesto 7"/>
          <p:cNvSpPr txBox="1"/>
          <p:nvPr/>
        </p:nvSpPr>
        <p:spPr>
          <a:xfrm>
            <a:off x="3571868" y="5715016"/>
            <a:ext cx="2857520"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Shah</a:t>
            </a:r>
            <a:r>
              <a:rPr lang="it-IT" sz="1200" b="1" dirty="0" smtClean="0">
                <a:solidFill>
                  <a:srgbClr val="C00000"/>
                </a:solidFill>
              </a:rPr>
              <a:t> </a:t>
            </a:r>
            <a:r>
              <a:rPr lang="it-IT" sz="1200" b="1" dirty="0" err="1" smtClean="0">
                <a:solidFill>
                  <a:srgbClr val="C00000"/>
                </a:solidFill>
              </a:rPr>
              <a:t>Pahlavi</a:t>
            </a:r>
            <a:r>
              <a:rPr lang="it-IT" sz="1200" b="1" dirty="0" smtClean="0">
                <a:solidFill>
                  <a:srgbClr val="C00000"/>
                </a:solidFill>
              </a:rPr>
              <a:t> nel giorno della sua incoronazione.</a:t>
            </a:r>
            <a:endParaRPr lang="it-IT" sz="1200" b="1" dirty="0">
              <a:solidFill>
                <a:srgbClr val="C00000"/>
              </a:solidFill>
            </a:endParaRPr>
          </a:p>
        </p:txBody>
      </p:sp>
      <p:sp>
        <p:nvSpPr>
          <p:cNvPr id="6" name="Rettangolo arrotondato 5"/>
          <p:cNvSpPr/>
          <p:nvPr/>
        </p:nvSpPr>
        <p:spPr>
          <a:xfrm>
            <a:off x="357158" y="142852"/>
            <a:ext cx="5286412" cy="428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dirty="0" smtClean="0">
                <a:solidFill>
                  <a:schemeClr val="tx1"/>
                </a:solidFill>
              </a:rPr>
              <a:t>Evidenzia l’informazione principale e scrivi la relativa domanda</a:t>
            </a:r>
          </a:p>
          <a:p>
            <a:pPr marL="342900" indent="-342900" algn="just"/>
            <a:endParaRPr lang="it-IT" sz="1400" dirty="0" smtClean="0">
              <a:solidFill>
                <a:schemeClr val="tx1"/>
              </a:solidFill>
            </a:endParaRPr>
          </a:p>
          <a:p>
            <a:pPr marL="342900" indent="-342900"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428604"/>
            <a:ext cx="8501122" cy="3293209"/>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err="1" smtClean="0"/>
              <a:t>Reza</a:t>
            </a:r>
            <a:r>
              <a:rPr lang="it-IT" sz="1400" dirty="0" smtClean="0"/>
              <a:t> Khan non si preoccupò dell’ostilità delle gerarchie religiose. Comandava un esercito moderno che era in grado di reprimere velocemente e spietatamente ogni rivolta. Inoltre reputava che gli </a:t>
            </a:r>
            <a:r>
              <a:rPr lang="it-IT" sz="1400" dirty="0" err="1" smtClean="0"/>
              <a:t>ajatollah</a:t>
            </a:r>
            <a:r>
              <a:rPr lang="it-IT" sz="1400" dirty="0" smtClean="0"/>
              <a:t> non fossero capaci di organizzare la ribellione di centinaia di migliaia o di milioni di persone.</a:t>
            </a:r>
          </a:p>
          <a:p>
            <a:pPr algn="just"/>
            <a:r>
              <a:rPr lang="it-IT" sz="1400" b="1" dirty="0" smtClean="0"/>
              <a:t>Fu abbattuto </a:t>
            </a:r>
            <a:r>
              <a:rPr lang="it-IT" sz="1400" dirty="0" smtClean="0"/>
              <a:t>lo stesso. Non dal suo popolo, ma </a:t>
            </a:r>
            <a:r>
              <a:rPr lang="it-IT" sz="1400" b="1" dirty="0" smtClean="0"/>
              <a:t>dagli Inglesi e dai Sovietici</a:t>
            </a:r>
            <a:r>
              <a:rPr lang="it-IT" sz="1400" dirty="0" smtClean="0"/>
              <a:t>. Lo scià </a:t>
            </a:r>
            <a:r>
              <a:rPr lang="it-IT" sz="1400" b="1" dirty="0" smtClean="0"/>
              <a:t>era diventato un personaggio scomodo soprattutto per il governo di Londra</a:t>
            </a:r>
            <a:r>
              <a:rPr lang="it-IT" sz="1400" dirty="0" smtClean="0"/>
              <a:t>, dato che si era attorniato di consiglieri tedeschi e aveva licenziato gli Inglesi. Oltre a ciò, </a:t>
            </a:r>
            <a:r>
              <a:rPr lang="it-IT" sz="1400" b="1" dirty="0" smtClean="0"/>
              <a:t>aveva sempre testardamente preteso che l’Iran sfruttasse da sé i propri giacimenti petroliferi</a:t>
            </a:r>
            <a:r>
              <a:rPr lang="it-IT" sz="1400" dirty="0" smtClean="0"/>
              <a:t>. Così facendo, infrangeva una legge non scritta perché l’Inghilterra non era disposta a mettere in discussione il proprio monopolio sui giacimenti petroliferi, i cui proventi finivano in gran parte nelle casse della </a:t>
            </a:r>
            <a:r>
              <a:rPr lang="it-IT" sz="1400" dirty="0" err="1" smtClean="0"/>
              <a:t>British</a:t>
            </a:r>
            <a:r>
              <a:rPr lang="it-IT" sz="1400" dirty="0" smtClean="0"/>
              <a:t> Oil Company ma anche in quelle del governo britannico.</a:t>
            </a:r>
          </a:p>
          <a:p>
            <a:pPr algn="just"/>
            <a:r>
              <a:rPr lang="it-IT" sz="1400" dirty="0" smtClean="0"/>
              <a:t>Nell’agosto del 1941, due mesi dopo l’inizio della campagna hitleriana contro la Russia durante la seconda guerra mondiale, l’Inghilterra e l’Unione sovietica invasero l’Iran che, nonostante le sue aperte simpatie per la Germania, si era dichiarato neutrale. Il 16 settembre dello stesso anno </a:t>
            </a:r>
            <a:r>
              <a:rPr lang="it-IT" sz="1400" dirty="0" err="1" smtClean="0"/>
              <a:t>Reza</a:t>
            </a:r>
            <a:r>
              <a:rPr lang="it-IT" sz="1400" dirty="0" smtClean="0"/>
              <a:t> </a:t>
            </a:r>
            <a:r>
              <a:rPr lang="it-IT" sz="1400" dirty="0" err="1" smtClean="0"/>
              <a:t>Pahlavi</a:t>
            </a:r>
            <a:r>
              <a:rPr lang="it-IT" sz="1400" dirty="0" smtClean="0"/>
              <a:t> abdicò in favore di suo figlio Mohammed </a:t>
            </a:r>
            <a:r>
              <a:rPr lang="it-IT" sz="1400" dirty="0" err="1" smtClean="0"/>
              <a:t>Reza</a:t>
            </a:r>
            <a:r>
              <a:rPr lang="it-IT" sz="1400" dirty="0" smtClean="0"/>
              <a:t> </a:t>
            </a:r>
            <a:r>
              <a:rPr lang="it-IT" sz="1400" dirty="0" err="1" smtClean="0"/>
              <a:t>Pahlavi</a:t>
            </a:r>
            <a:r>
              <a:rPr lang="it-IT" sz="1400" dirty="0" smtClean="0"/>
              <a:t> che, dopo aver stipulato con le potenze occupanti un trattato di alleanza e di mutua assistenza, dichiarò guerra alla Germania (settembre 1942). </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4" name="Rettangolo arrotondato 3"/>
          <p:cNvSpPr/>
          <p:nvPr/>
        </p:nvSpPr>
        <p:spPr>
          <a:xfrm>
            <a:off x="428596" y="4357694"/>
            <a:ext cx="8286808"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r>
              <a:rPr lang="it-IT" sz="1400" b="1" dirty="0" smtClean="0">
                <a:solidFill>
                  <a:schemeClr val="tx1"/>
                </a:solidFill>
              </a:rPr>
              <a:t>Da chi fu abbattuto </a:t>
            </a:r>
            <a:r>
              <a:rPr lang="it-IT" sz="1400" b="1" dirty="0" err="1" smtClean="0">
                <a:solidFill>
                  <a:schemeClr val="tx1"/>
                </a:solidFill>
              </a:rPr>
              <a:t>Reza</a:t>
            </a:r>
            <a:r>
              <a:rPr lang="it-IT" sz="1400" b="1" dirty="0" smtClean="0">
                <a:solidFill>
                  <a:schemeClr val="tx1"/>
                </a:solidFill>
              </a:rPr>
              <a:t> Khan? Perché? </a:t>
            </a:r>
            <a:r>
              <a:rPr lang="it-IT" sz="1400" dirty="0" smtClean="0">
                <a:solidFill>
                  <a:schemeClr val="tx1"/>
                </a:solidFill>
              </a:rPr>
              <a:t>Rispondi evidenziando nel testo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p:cNvSpPr txBox="1">
            <a:spLocks/>
          </p:cNvSpPr>
          <p:nvPr/>
        </p:nvSpPr>
        <p:spPr>
          <a:xfrm>
            <a:off x="571472" y="2500306"/>
            <a:ext cx="8458200" cy="1143008"/>
          </a:xfrm>
          <a:prstGeom prst="rect">
            <a:avLst/>
          </a:prstGeom>
          <a:effectLst/>
        </p:spPr>
        <p:style>
          <a:lnRef idx="1">
            <a:schemeClr val="accent1"/>
          </a:lnRef>
          <a:fillRef idx="2">
            <a:schemeClr val="accent1"/>
          </a:fillRef>
          <a:effectRef idx="1">
            <a:schemeClr val="accent1"/>
          </a:effectRef>
          <a:fontRef idx="minor">
            <a:schemeClr val="dk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Muhammad </a:t>
            </a: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reza</a:t>
            </a: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 </a:t>
            </a: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pahlavi</a:t>
            </a:r>
            <a:endParaRPr kumimoji="0" lang="it-IT" sz="3600" b="0" i="0" u="none" strike="noStrike" kern="1200" cap="all" spc="0" normalizeH="0" baseline="0" noProof="0" dirty="0">
              <a:ln>
                <a:noFill/>
              </a:ln>
              <a:solidFill>
                <a:schemeClr val="dk1"/>
              </a:solidFill>
              <a:effectLst>
                <a:reflection blurRad="12700" stA="48000" endA="300" endPos="55000" dir="5400000" sy="-90000" algn="bl" rotWithShape="0"/>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società</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85720" y="142852"/>
            <a:ext cx="8501122" cy="2646878"/>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Il fiume di dollari derivante dalle entrate petrolifere finiva nelle tasche di pochi </a:t>
            </a:r>
            <a:r>
              <a:rPr lang="it-IT" sz="1400" b="1" dirty="0" smtClean="0"/>
              <a:t>funzionari governativi </a:t>
            </a:r>
            <a:r>
              <a:rPr lang="it-IT" sz="1400" dirty="0" smtClean="0"/>
              <a:t>e dei </a:t>
            </a:r>
            <a:r>
              <a:rPr lang="it-IT" sz="1400" b="1" dirty="0" smtClean="0"/>
              <a:t>commercianti</a:t>
            </a:r>
            <a:r>
              <a:rPr lang="it-IT" sz="1400" dirty="0" smtClean="0"/>
              <a:t> che godevano di buoni rapporti con la corte imperiale. Relativamente contenti potevano essere anche gli </a:t>
            </a:r>
            <a:r>
              <a:rPr lang="it-IT" sz="1400" b="1" dirty="0" smtClean="0"/>
              <a:t>operai dell’industria </a:t>
            </a:r>
            <a:r>
              <a:rPr lang="it-IT" sz="1400" dirty="0" smtClean="0"/>
              <a:t>(una piccola minoranza rispetto alla popolazione totale) i quali potevano, con salari sia pur modesti, permettersi beni di consumo europei considerati di lusso: la radio a transistor divenne lo status </a:t>
            </a:r>
            <a:r>
              <a:rPr lang="it-IT" sz="1400" dirty="0" err="1" smtClean="0"/>
              <a:t>symbol</a:t>
            </a:r>
            <a:r>
              <a:rPr lang="it-IT" sz="1400" dirty="0" smtClean="0"/>
              <a:t> di quello strato di lavoratori. Un guadagno fruttuoso lo avevano anche i </a:t>
            </a:r>
            <a:r>
              <a:rPr lang="it-IT" sz="1400" b="1" dirty="0" smtClean="0"/>
              <a:t>mercanti dei bazar </a:t>
            </a:r>
            <a:r>
              <a:rPr lang="it-IT" sz="1400" dirty="0" smtClean="0"/>
              <a:t>e gli </a:t>
            </a:r>
            <a:r>
              <a:rPr lang="it-IT" sz="1400" b="1" dirty="0" smtClean="0"/>
              <a:t>artigiani</a:t>
            </a:r>
            <a:r>
              <a:rPr lang="it-IT" sz="1400" dirty="0" smtClean="0"/>
              <a:t>. Ma il resto della popolazione?</a:t>
            </a:r>
          </a:p>
          <a:p>
            <a:pPr algn="just"/>
            <a:r>
              <a:rPr lang="it-IT" sz="1400" dirty="0" smtClean="0"/>
              <a:t>Gli </a:t>
            </a:r>
            <a:r>
              <a:rPr lang="it-IT" sz="1400" b="1" dirty="0" smtClean="0"/>
              <a:t>impiegati dello Stato </a:t>
            </a:r>
            <a:r>
              <a:rPr lang="it-IT" sz="1400" dirty="0" smtClean="0"/>
              <a:t>vivevano in condizioni misere, a cominciare dalle forze di polizia fino agli insegnanti, per non parlare degli strati impiegatizi più umili: il loro stipendio era, nel vero senso della parola, un salario di fame. Anche la vita degli </a:t>
            </a:r>
            <a:r>
              <a:rPr lang="it-IT" sz="1400" b="1" dirty="0" smtClean="0"/>
              <a:t>operai avventizi delle città</a:t>
            </a:r>
            <a:r>
              <a:rPr lang="it-IT" sz="1400" dirty="0" smtClean="0"/>
              <a:t>, ma soprattutto dei </a:t>
            </a:r>
            <a:r>
              <a:rPr lang="it-IT" sz="1400" b="1" dirty="0" smtClean="0"/>
              <a:t>contadini</a:t>
            </a:r>
            <a:r>
              <a:rPr lang="it-IT" sz="1400" dirty="0" smtClean="0"/>
              <a:t> e dei </a:t>
            </a:r>
            <a:r>
              <a:rPr lang="it-IT" sz="1400" b="1" dirty="0" smtClean="0"/>
              <a:t>braccianti </a:t>
            </a:r>
            <a:r>
              <a:rPr lang="it-IT" sz="1400" dirty="0" smtClean="0"/>
              <a:t>nei quarantaduemila paesi persiani, era un’esistenza di miseria. Ben poco cambiò per loro, essi rimasero come prima alla mercé dei loro datori di lavoro.</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3" name="Rettangolo arrotondato 2"/>
          <p:cNvSpPr/>
          <p:nvPr/>
        </p:nvSpPr>
        <p:spPr>
          <a:xfrm>
            <a:off x="285720" y="2928934"/>
            <a:ext cx="8643998"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Durante il regno di </a:t>
            </a:r>
            <a:r>
              <a:rPr lang="it-IT" sz="1400" b="1" dirty="0" err="1" smtClean="0">
                <a:solidFill>
                  <a:schemeClr val="tx1"/>
                </a:solidFill>
              </a:rPr>
              <a:t>Reza</a:t>
            </a:r>
            <a:r>
              <a:rPr lang="it-IT" sz="1400" b="1" dirty="0" smtClean="0">
                <a:solidFill>
                  <a:schemeClr val="tx1"/>
                </a:solidFill>
              </a:rPr>
              <a:t> </a:t>
            </a:r>
            <a:r>
              <a:rPr lang="it-IT" sz="1400" b="1" dirty="0" err="1" smtClean="0">
                <a:solidFill>
                  <a:schemeClr val="tx1"/>
                </a:solidFill>
              </a:rPr>
              <a:t>Pahlavi</a:t>
            </a:r>
            <a:r>
              <a:rPr lang="it-IT" sz="1400" b="1" dirty="0" smtClean="0">
                <a:solidFill>
                  <a:schemeClr val="tx1"/>
                </a:solidFill>
              </a:rPr>
              <a:t>, quali erano le classi sociali benestanti? Quali erano quelle svantaggiate?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4" name="CasellaDiTesto 3"/>
          <p:cNvSpPr txBox="1"/>
          <p:nvPr/>
        </p:nvSpPr>
        <p:spPr>
          <a:xfrm>
            <a:off x="214282" y="3643314"/>
            <a:ext cx="8501122" cy="2431435"/>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b="1" dirty="0" smtClean="0"/>
              <a:t>Folle di contadini impoveriti e di braccianti emigrarono nelle grandi città</a:t>
            </a:r>
            <a:r>
              <a:rPr lang="it-IT" sz="1400" dirty="0" smtClean="0"/>
              <a:t>, soprattutto a Teheran, attirati da racconti fantasiosi sul benessere collettivo delle metropoli. Giunti a destinazione, riuscivano solo con molta fortuna a trovare un impiego da avventizi o operai giornalieri, sempre con paghe miserabili. La maggior parte di loro trovò porte sbarrate; senza alcun sostentamento, e senza speranze, si accalcarono nelle baraccopoli ai margini delle città, </a:t>
            </a:r>
            <a:r>
              <a:rPr lang="it-IT" sz="1400" b="1" dirty="0" smtClean="0"/>
              <a:t>ingrossando il già elevato numero dei quartieri poveri</a:t>
            </a:r>
            <a:r>
              <a:rPr lang="it-IT" sz="1400" dirty="0" smtClean="0"/>
              <a:t>, in baracche di latta, di cartone, di pneumatici accatastati: tutti scarti della moderna società tecnologica. Nel corso di quindici anni, la popolazione di Teheran raddoppiò fino a raggiungere i due milioni di abitanti. La metà di loro vegetava non lontano dalle facciate splendenti dei grattacieli, patendo fame e malattie. Per molti di quei miseri la vita era peggiore in città che nei paesi d’origine, non è un caso che Khomeini troverà i più fedeli seguaci tra i poveri delle baraccopoli.</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6" name="Rettangolo arrotondato 5"/>
          <p:cNvSpPr/>
          <p:nvPr/>
        </p:nvSpPr>
        <p:spPr>
          <a:xfrm>
            <a:off x="214282" y="6215082"/>
            <a:ext cx="8572560"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Che fine fecero molti contadini e braccianti delle campagna?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Tehran 1970s hi-res stock photography and images - Alamy"/>
          <p:cNvPicPr>
            <a:picLocks noChangeAspect="1" noChangeArrowheads="1"/>
          </p:cNvPicPr>
          <p:nvPr/>
        </p:nvPicPr>
        <p:blipFill>
          <a:blip r:embed="rId2"/>
          <a:srcRect b="9257"/>
          <a:stretch>
            <a:fillRect/>
          </a:stretch>
        </p:blipFill>
        <p:spPr bwMode="auto">
          <a:xfrm>
            <a:off x="285720" y="142852"/>
            <a:ext cx="4358640" cy="2960286"/>
          </a:xfrm>
          <a:prstGeom prst="rect">
            <a:avLst/>
          </a:prstGeom>
          <a:noFill/>
          <a:ln>
            <a:solidFill>
              <a:srgbClr val="C00000"/>
            </a:solidFill>
          </a:ln>
        </p:spPr>
      </p:pic>
      <p:sp>
        <p:nvSpPr>
          <p:cNvPr id="4" name="CasellaDiTesto 3"/>
          <p:cNvSpPr txBox="1"/>
          <p:nvPr/>
        </p:nvSpPr>
        <p:spPr>
          <a:xfrm>
            <a:off x="4857752" y="2714620"/>
            <a:ext cx="2500330"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a:r>
              <a:rPr lang="it-IT" sz="1200" b="1" dirty="0" smtClean="0">
                <a:solidFill>
                  <a:srgbClr val="C00000"/>
                </a:solidFill>
              </a:rPr>
              <a:t>Il centro di Teheran – anni ‘70</a:t>
            </a:r>
            <a:endParaRPr lang="it-IT" sz="1200" dirty="0" smtClean="0">
              <a:solidFill>
                <a:srgbClr val="C00000"/>
              </a:solidFill>
            </a:endParaRPr>
          </a:p>
        </p:txBody>
      </p:sp>
      <p:pic>
        <p:nvPicPr>
          <p:cNvPr id="5" name="Picture 2" descr="https://1.bp.blogspot.com/-icrhWjm18ew/VK1-1ZRsoFI/AAAAAAABNMw/5NIs6l8852Q/s1600/Iranian%2BFashion%2Bof%2Bthe%2B1970s%2B(15).jpg"/>
          <p:cNvPicPr>
            <a:picLocks noChangeAspect="1" noChangeArrowheads="1"/>
          </p:cNvPicPr>
          <p:nvPr/>
        </p:nvPicPr>
        <p:blipFill>
          <a:blip r:embed="rId3"/>
          <a:srcRect/>
          <a:stretch>
            <a:fillRect/>
          </a:stretch>
        </p:blipFill>
        <p:spPr bwMode="auto">
          <a:xfrm>
            <a:off x="4786314" y="142852"/>
            <a:ext cx="3198781" cy="2457450"/>
          </a:xfrm>
          <a:prstGeom prst="rect">
            <a:avLst/>
          </a:prstGeom>
          <a:noFill/>
          <a:ln>
            <a:solidFill>
              <a:srgbClr val="C00000"/>
            </a:solidFill>
          </a:ln>
        </p:spPr>
      </p:pic>
      <p:pic>
        <p:nvPicPr>
          <p:cNvPr id="6" name="Picture 2" descr="https://3.bp.blogspot.com/-kJ5q4BvE1TE/VA33qLpMylI/AAAAAAAA8Q0/vbV4Cm0m8cU/s1600/Tehran%2C%2Bca.%2B1960s-1970s%2B(20).jpg"/>
          <p:cNvPicPr>
            <a:picLocks noChangeAspect="1" noChangeArrowheads="1"/>
          </p:cNvPicPr>
          <p:nvPr/>
        </p:nvPicPr>
        <p:blipFill>
          <a:blip r:embed="rId4" cstate="print"/>
          <a:srcRect/>
          <a:stretch>
            <a:fillRect/>
          </a:stretch>
        </p:blipFill>
        <p:spPr bwMode="auto">
          <a:xfrm>
            <a:off x="357158" y="3286124"/>
            <a:ext cx="3572161" cy="2702909"/>
          </a:xfrm>
          <a:prstGeom prst="rect">
            <a:avLst/>
          </a:prstGeom>
          <a:noFill/>
          <a:ln>
            <a:solidFill>
              <a:srgbClr val="C00000"/>
            </a:solidFill>
          </a:ln>
        </p:spPr>
      </p:pic>
      <p:sp>
        <p:nvSpPr>
          <p:cNvPr id="7" name="CasellaDiTesto 6"/>
          <p:cNvSpPr txBox="1"/>
          <p:nvPr/>
        </p:nvSpPr>
        <p:spPr>
          <a:xfrm>
            <a:off x="142844" y="6072206"/>
            <a:ext cx="3929058"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Una madre fa acquisti per il figlio piccolo in un grande magazzino di Teheran nel 1971.</a:t>
            </a:r>
          </a:p>
        </p:txBody>
      </p:sp>
      <p:pic>
        <p:nvPicPr>
          <p:cNvPr id="8" name="Picture 2" descr="Nessuna descrizione della foto disponibile."/>
          <p:cNvPicPr>
            <a:picLocks noChangeAspect="1" noChangeArrowheads="1"/>
          </p:cNvPicPr>
          <p:nvPr/>
        </p:nvPicPr>
        <p:blipFill>
          <a:blip r:embed="rId5"/>
          <a:srcRect/>
          <a:stretch>
            <a:fillRect/>
          </a:stretch>
        </p:blipFill>
        <p:spPr bwMode="auto">
          <a:xfrm>
            <a:off x="4714876" y="3143248"/>
            <a:ext cx="4183380" cy="3114294"/>
          </a:xfrm>
          <a:prstGeom prst="rect">
            <a:avLst/>
          </a:prstGeom>
          <a:noFill/>
          <a:ln>
            <a:solidFill>
              <a:srgbClr val="C00000"/>
            </a:solidFill>
          </a:ln>
        </p:spPr>
      </p:pic>
      <p:sp>
        <p:nvSpPr>
          <p:cNvPr id="9" name="CasellaDiTesto 8"/>
          <p:cNvSpPr txBox="1"/>
          <p:nvPr/>
        </p:nvSpPr>
        <p:spPr>
          <a:xfrm>
            <a:off x="5214942" y="6286520"/>
            <a:ext cx="3429024"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a:r>
              <a:rPr lang="it-IT" sz="1200" b="1" dirty="0" smtClean="0">
                <a:solidFill>
                  <a:srgbClr val="C00000"/>
                </a:solidFill>
              </a:rPr>
              <a:t>Festa di capodanno a Teheran - anni ‘70</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 shantytown slum in the outskirts of the capital, Tehran, 1978 : r/iranian"/>
          <p:cNvPicPr>
            <a:picLocks noChangeAspect="1" noChangeArrowheads="1"/>
          </p:cNvPicPr>
          <p:nvPr/>
        </p:nvPicPr>
        <p:blipFill>
          <a:blip r:embed="rId2"/>
          <a:srcRect/>
          <a:stretch>
            <a:fillRect/>
          </a:stretch>
        </p:blipFill>
        <p:spPr bwMode="auto">
          <a:xfrm>
            <a:off x="357158" y="357178"/>
            <a:ext cx="4572000" cy="3057525"/>
          </a:xfrm>
          <a:prstGeom prst="rect">
            <a:avLst/>
          </a:prstGeom>
          <a:noFill/>
          <a:ln>
            <a:solidFill>
              <a:srgbClr val="C00000"/>
            </a:solidFill>
          </a:ln>
        </p:spPr>
      </p:pic>
      <p:pic>
        <p:nvPicPr>
          <p:cNvPr id="3" name="Picture 2" descr="Painet ha1405 230 schwarz-weiß Armut Kleidung Geschirrspülen schmutzigen  stream läuft durch Slum Teheran Iran Land Stockfotografie - Alamy"/>
          <p:cNvPicPr>
            <a:picLocks noChangeAspect="1" noChangeArrowheads="1"/>
          </p:cNvPicPr>
          <p:nvPr/>
        </p:nvPicPr>
        <p:blipFill>
          <a:blip r:embed="rId3"/>
          <a:srcRect b="9918"/>
          <a:stretch>
            <a:fillRect/>
          </a:stretch>
        </p:blipFill>
        <p:spPr bwMode="auto">
          <a:xfrm>
            <a:off x="357158" y="3571876"/>
            <a:ext cx="4715256" cy="3107280"/>
          </a:xfrm>
          <a:prstGeom prst="rect">
            <a:avLst/>
          </a:prstGeom>
          <a:noFill/>
          <a:ln>
            <a:solidFill>
              <a:srgbClr val="C00000"/>
            </a:solidFill>
          </a:ln>
        </p:spPr>
      </p:pic>
      <p:sp>
        <p:nvSpPr>
          <p:cNvPr id="4" name="CasellaDiTesto 3"/>
          <p:cNvSpPr txBox="1"/>
          <p:nvPr/>
        </p:nvSpPr>
        <p:spPr>
          <a:xfrm>
            <a:off x="5357818" y="3357562"/>
            <a:ext cx="3571900" cy="5232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400" b="1" dirty="0" smtClean="0">
                <a:solidFill>
                  <a:srgbClr val="C00000"/>
                </a:solidFill>
              </a:rPr>
              <a:t>Baraccopoli alla periferia di Teheran – anni ‘70</a:t>
            </a:r>
            <a:endParaRPr lang="it-IT" sz="1400" dirty="0" smtClean="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 1 gennaio, 1970 - Il lavoro minorile in Iran: i bambini della piccola le  dita sono la migliore per questo lavoro - e qui due giovani bambini  persiano opera attraverso la"/>
          <p:cNvPicPr>
            <a:picLocks noChangeAspect="1" noChangeArrowheads="1"/>
          </p:cNvPicPr>
          <p:nvPr/>
        </p:nvPicPr>
        <p:blipFill>
          <a:blip r:embed="rId2"/>
          <a:srcRect b="19467"/>
          <a:stretch>
            <a:fillRect/>
          </a:stretch>
        </p:blipFill>
        <p:spPr bwMode="auto">
          <a:xfrm>
            <a:off x="357160" y="142859"/>
            <a:ext cx="2996184" cy="3411958"/>
          </a:xfrm>
          <a:prstGeom prst="rect">
            <a:avLst/>
          </a:prstGeom>
          <a:noFill/>
          <a:ln>
            <a:solidFill>
              <a:srgbClr val="C00000"/>
            </a:solidFill>
          </a:ln>
        </p:spPr>
      </p:pic>
      <p:pic>
        <p:nvPicPr>
          <p:cNvPr id="4" name="Picture 2" descr="https://revcom.us/i/092/Kurdistan1-th.jpg"/>
          <p:cNvPicPr>
            <a:picLocks noChangeAspect="1" noChangeArrowheads="1"/>
          </p:cNvPicPr>
          <p:nvPr/>
        </p:nvPicPr>
        <p:blipFill>
          <a:blip r:embed="rId3"/>
          <a:srcRect/>
          <a:stretch>
            <a:fillRect/>
          </a:stretch>
        </p:blipFill>
        <p:spPr bwMode="auto">
          <a:xfrm>
            <a:off x="714348" y="4000504"/>
            <a:ext cx="3314700" cy="2596515"/>
          </a:xfrm>
          <a:prstGeom prst="rect">
            <a:avLst/>
          </a:prstGeom>
          <a:noFill/>
          <a:ln>
            <a:solidFill>
              <a:srgbClr val="C00000"/>
            </a:solidFill>
          </a:ln>
        </p:spPr>
      </p:pic>
      <p:sp>
        <p:nvSpPr>
          <p:cNvPr id="5" name="CasellaDiTesto 4"/>
          <p:cNvSpPr txBox="1"/>
          <p:nvPr/>
        </p:nvSpPr>
        <p:spPr>
          <a:xfrm>
            <a:off x="4286248" y="4214818"/>
            <a:ext cx="4071966"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Bambini in un villaggio nel Kurdistan iraniano, 1979</a:t>
            </a:r>
            <a:r>
              <a:rPr lang="it-IT" sz="1200" dirty="0" smtClean="0"/>
              <a:t>. Negli anni '60, più della metà delle famiglie curde viveva in abitazioni monolocali, la maggior parte senza elettricità né acqua corrente. Nel 1979, 26 anni dopo che la "Rivoluzione Bianca" dello </a:t>
            </a:r>
            <a:r>
              <a:rPr lang="it-IT" sz="1200" dirty="0" err="1" smtClean="0"/>
              <a:t>Shah</a:t>
            </a:r>
            <a:r>
              <a:rPr lang="it-IT" sz="1200" dirty="0" smtClean="0"/>
              <a:t> avrebbe dovuto portare la riforma agraria, un contadino curdo disse: "Non abbiamo niente qui, niente lavoro e scuole, niente elettricità e niente ospedali, niente vita e niente futuro". </a:t>
            </a:r>
            <a:endParaRPr lang="it-IT" sz="1200" dirty="0"/>
          </a:p>
        </p:txBody>
      </p:sp>
      <p:sp>
        <p:nvSpPr>
          <p:cNvPr id="6" name="CasellaDiTesto 5"/>
          <p:cNvSpPr txBox="1"/>
          <p:nvPr/>
        </p:nvSpPr>
        <p:spPr>
          <a:xfrm>
            <a:off x="3857620" y="428604"/>
            <a:ext cx="4071966" cy="86177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Iran 1970. Due bambine impiegate nella produzione di tappeti</a:t>
            </a:r>
            <a:r>
              <a:rPr lang="it-IT" sz="1200" dirty="0" smtClean="0"/>
              <a:t>. Secondo la legge iraniana, otto era il limite minimo di età per il lavoro ma, soprattutto nei piccoli villaggi, tale legge non veniva  osservata</a:t>
            </a:r>
            <a:r>
              <a:rPr lang="it-IT" sz="1400" dirty="0" smtClean="0"/>
              <a:t>.</a:t>
            </a:r>
            <a:endParaRPr lang="it-IT"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“Rivoluzione bianca”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142852"/>
            <a:ext cx="8715436" cy="1862048"/>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r>
              <a:rPr lang="it-IT" sz="1400" dirty="0" smtClean="0"/>
              <a:t>Mohammad </a:t>
            </a:r>
            <a:r>
              <a:rPr lang="it-IT" sz="1400" dirty="0" err="1" smtClean="0"/>
              <a:t>Reza</a:t>
            </a:r>
            <a:r>
              <a:rPr lang="it-IT" sz="1400" dirty="0" smtClean="0"/>
              <a:t> </a:t>
            </a:r>
            <a:r>
              <a:rPr lang="it-IT" sz="1400" dirty="0" err="1" smtClean="0"/>
              <a:t>Pahlavi</a:t>
            </a:r>
            <a:r>
              <a:rPr lang="it-IT" sz="1400" dirty="0" smtClean="0"/>
              <a:t> riprese la politica di modernizzazione forzata del Paese che era stata avviata del padre lanciando, nel 1963, la cosiddetta "Rivoluzione bianca". Il progetto dello Scià era quello di introdurre </a:t>
            </a:r>
            <a:r>
              <a:rPr lang="it-IT" sz="1400" b="1" dirty="0" smtClean="0"/>
              <a:t>una serie di profonde riforme sociali ed economiche</a:t>
            </a:r>
            <a:r>
              <a:rPr lang="it-IT" sz="1400" dirty="0" smtClean="0"/>
              <a:t> mirate a rigenerare la società persiana, con l'intento di </a:t>
            </a:r>
            <a:r>
              <a:rPr lang="it-IT" sz="1400" b="1" dirty="0" smtClean="0"/>
              <a:t>trasformare l'Iran in una moderna potenza industriale</a:t>
            </a:r>
            <a:r>
              <a:rPr lang="it-IT" sz="1400" dirty="0" smtClean="0"/>
              <a:t>. Egli promosse quindi lo sviluppo di un'industria pesante controllata dallo Stato, la nazionalizzazione delle foreste, una campagna di alfabetizzazione e scolarizzazione delle popolazioni rurali, l'emancipazione femminile, lo sviluppo di un sistema sanitario nazionale e, soprattutto, una riforma agraria mirata ad espropriare la terra ai latifondisti laici e religiosi per distribuirla ai contadini.</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3" name="Rettangolo arrotondato 2"/>
          <p:cNvSpPr/>
          <p:nvPr/>
        </p:nvSpPr>
        <p:spPr>
          <a:xfrm>
            <a:off x="285720" y="2285992"/>
            <a:ext cx="8572560"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In cosa consisteva la “Rivoluzione bianca”? Qual era il suo obiettivo?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4" name="Rettangolo arrotondato 3"/>
          <p:cNvSpPr/>
          <p:nvPr/>
        </p:nvSpPr>
        <p:spPr>
          <a:xfrm>
            <a:off x="285720" y="5857892"/>
            <a:ext cx="8643998"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misure vennero prese a favore delle donne? Chi vi si oppose? Perché?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5" name="CasellaDiTesto 4"/>
          <p:cNvSpPr txBox="1"/>
          <p:nvPr/>
        </p:nvSpPr>
        <p:spPr>
          <a:xfrm>
            <a:off x="214282" y="3357562"/>
            <a:ext cx="8715436" cy="2215991"/>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Le riforme dello scià prevedevano maggiori diritti per le donne. Nel 1963 esse ottennero il </a:t>
            </a:r>
            <a:r>
              <a:rPr lang="it-IT" sz="1400" b="1" dirty="0" smtClean="0"/>
              <a:t>diritto di voto </a:t>
            </a:r>
            <a:r>
              <a:rPr lang="it-IT" sz="1400" dirty="0" smtClean="0"/>
              <a:t>e il </a:t>
            </a:r>
            <a:r>
              <a:rPr lang="it-IT" sz="1400" b="1" dirty="0" smtClean="0"/>
              <a:t>nuovo diritto di famiglia</a:t>
            </a:r>
            <a:r>
              <a:rPr lang="it-IT" sz="1400" dirty="0" smtClean="0"/>
              <a:t>, promulgato nel 1967 e ampliato nel 1975, limitò fortemente la poligamia e difese l’istituto giuridico del divorzio imponendo ai mariti di attenersi alle procedure giuridiche dello Stato e vietando la possibilità, che la sharia garantiva agli uomini, di ripudiare la moglie semplicemente dicendole tre volte “io ti ripudio”. L’età minima per il matrimonio da 15 anni venne alzata a 18 anni. In questo campo le politiche seguite dallo scià furono la naturale prosecuzione del solco tracciato dal suo predecessore </a:t>
            </a:r>
            <a:r>
              <a:rPr lang="it-IT" sz="1400" dirty="0" err="1" smtClean="0"/>
              <a:t>Reza</a:t>
            </a:r>
            <a:r>
              <a:rPr lang="it-IT" sz="1400" dirty="0" smtClean="0"/>
              <a:t> </a:t>
            </a:r>
            <a:r>
              <a:rPr lang="it-IT" sz="1400" dirty="0" err="1" smtClean="0"/>
              <a:t>Shah</a:t>
            </a:r>
            <a:r>
              <a:rPr lang="it-IT" sz="1400" dirty="0" smtClean="0"/>
              <a:t>, che già nel 1936 aveva messo fuorilegge il velo e aperto le università alle donne.</a:t>
            </a:r>
          </a:p>
          <a:p>
            <a:pPr algn="just"/>
            <a:r>
              <a:rPr lang="it-IT" sz="1400" dirty="0" smtClean="0"/>
              <a:t>Il </a:t>
            </a:r>
            <a:r>
              <a:rPr lang="it-IT" sz="1400" b="1" dirty="0" smtClean="0"/>
              <a:t>clero</a:t>
            </a:r>
            <a:r>
              <a:rPr lang="it-IT" sz="1400" dirty="0" smtClean="0"/>
              <a:t> fu </a:t>
            </a:r>
            <a:r>
              <a:rPr lang="it-IT" sz="1400" b="1" dirty="0" smtClean="0"/>
              <a:t>contrario</a:t>
            </a:r>
            <a:r>
              <a:rPr lang="it-IT" sz="1400" dirty="0" smtClean="0"/>
              <a:t> alle riforme che promuovevano l’emancipazione delle donne in quanto </a:t>
            </a:r>
            <a:r>
              <a:rPr lang="it-IT" sz="1400" b="1" dirty="0" smtClean="0"/>
              <a:t>mettevano in discussione le strutture tradizionali della società iraniana.</a:t>
            </a:r>
          </a:p>
          <a:p>
            <a:pPr algn="r"/>
            <a:r>
              <a:rPr lang="it-IT" sz="1200" dirty="0" smtClean="0"/>
              <a:t>da F. </a:t>
            </a:r>
            <a:r>
              <a:rPr lang="it-IT" sz="1200" dirty="0" err="1" smtClean="0"/>
              <a:t>Sabahi</a:t>
            </a:r>
            <a:r>
              <a:rPr lang="it-IT" sz="1200" dirty="0" smtClean="0"/>
              <a:t> </a:t>
            </a:r>
            <a:r>
              <a:rPr lang="it-IT" sz="1200" i="1" dirty="0" smtClean="0"/>
              <a:t>Storia dell’Iran</a:t>
            </a:r>
            <a:endParaRPr lang="it-IT"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8786842" cy="5155257"/>
          </a:xfrm>
          <a:prstGeom prst="rect">
            <a:avLst/>
          </a:prstGeom>
          <a:blipFill>
            <a:blip r:embed="rId2"/>
            <a:tile tx="0" ty="0" sx="100000" sy="100000" flip="none" algn="tl"/>
          </a:blip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it-IT" altLang="zh-CN" b="1" dirty="0" smtClean="0">
                <a:latin typeface="Times New Roman" pitchFamily="18" charset="0"/>
                <a:ea typeface="Times New Roman" pitchFamily="18" charset="0"/>
                <a:cs typeface="Times New Roman" pitchFamily="18" charset="0"/>
              </a:rPr>
              <a:t>PRESENTAZIONE</a:t>
            </a:r>
            <a:endParaRPr lang="it-IT" altLang="zh-CN"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it-IT" altLang="zh-CN" dirty="0" smtClean="0">
                <a:latin typeface="Times New Roman" pitchFamily="18" charset="0"/>
                <a:ea typeface="Times New Roman" pitchFamily="18" charset="0"/>
                <a:cs typeface="Times New Roman" pitchFamily="18" charset="0"/>
              </a:rPr>
              <a:t>Questo</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laboratorio</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sulla </a:t>
            </a:r>
            <a:r>
              <a:rPr kumimoji="0" lang="it-IT" altLang="zh-CN" b="0" i="1"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Geostoria</a:t>
            </a:r>
            <a:r>
              <a:rPr kumimoji="0" lang="it-IT" altLang="zh-CN"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dell’Iran contemporaneo </a:t>
            </a:r>
            <a:r>
              <a:rPr kumimoji="0" lang="it-IT" altLang="zh-CN"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è stato suddiviso in due parti corrispondenti ai due periodi che hanno contraddistinto la storia dell’Iran dagli inizi del ‘900 ai giorni nostri: </a:t>
            </a:r>
            <a:r>
              <a:rPr kumimoji="0" lang="it-IT" altLang="zh-CN"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La monarchia </a:t>
            </a:r>
            <a:r>
              <a:rPr kumimoji="0" lang="it-IT" altLang="zh-CN" b="0" i="1"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Pahlavi</a:t>
            </a:r>
            <a:r>
              <a:rPr kumimoji="0" lang="it-IT" altLang="zh-CN"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altLang="zh-CN"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e </a:t>
            </a:r>
            <a:r>
              <a:rPr kumimoji="0" lang="it-IT" altLang="zh-CN"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La repubblica islamica.</a:t>
            </a:r>
            <a:r>
              <a:rPr kumimoji="0" lang="it-IT" altLang="zh-CN"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it-IT" altLang="zh-CN" i="0" dirty="0" smtClean="0">
                <a:latin typeface="Times New Roman" pitchFamily="18" charset="0"/>
                <a:ea typeface="Times New Roman" pitchFamily="18" charset="0"/>
                <a:cs typeface="Times New Roman" pitchFamily="18" charset="0"/>
              </a:rPr>
              <a:t>Data l’ampia mole dei documenti da esaminare, il laboratorio può essere svolto come </a:t>
            </a:r>
            <a:r>
              <a:rPr lang="it-IT" altLang="zh-CN" b="1" i="0" dirty="0" smtClean="0">
                <a:latin typeface="Times New Roman" pitchFamily="18" charset="0"/>
                <a:ea typeface="Times New Roman" pitchFamily="18" charset="0"/>
                <a:cs typeface="Times New Roman" pitchFamily="18" charset="0"/>
              </a:rPr>
              <a:t>attività di gruppo</a:t>
            </a:r>
            <a:r>
              <a:rPr lang="it-IT" altLang="zh-CN" i="0" dirty="0" smtClean="0">
                <a:latin typeface="Times New Roman" pitchFamily="18" charset="0"/>
                <a:ea typeface="Times New Roman" pitchFamily="18" charset="0"/>
                <a:cs typeface="Times New Roman" pitchFamily="18" charset="0"/>
              </a:rPr>
              <a:t>. In questo caso, la classe andrebbe suddivisa in gruppi a ognuno dei quali dovrebbe essere assegnato un argomento su cui lavorare. Alla fine, ogni gruppo potrebbe presentare all’intera classe i risultati del proprio lavoro (l’esposizione dovrebbe essere facilitata dalla proiezione delle slide contenenti i documenti analizzati con le domande che sono servite da guida).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Una diversa modalità è quella dell’</a:t>
            </a:r>
            <a:r>
              <a:rPr kumimoji="0" lang="it-IT" altLang="zh-CN" b="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attività individuale</a:t>
            </a:r>
            <a:r>
              <a:rPr kumimoji="0" lang="it-IT" altLang="zh-CN"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In questo caso, potrebbe essere opportuno, per evitare tempi di lavoro troppo lunghi, fare una selezione degli argomenti da affrontare. </a:t>
            </a:r>
          </a:p>
          <a:p>
            <a:pPr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Nelle </a:t>
            </a:r>
            <a:r>
              <a:rPr lang="it-IT" altLang="zh-CN" b="1" dirty="0" smtClean="0">
                <a:latin typeface="Times New Roman" pitchFamily="18" charset="0"/>
                <a:ea typeface="Times New Roman" pitchFamily="18" charset="0"/>
                <a:cs typeface="Times New Roman" pitchFamily="18" charset="0"/>
              </a:rPr>
              <a:t>slide per il docente </a:t>
            </a:r>
            <a:r>
              <a:rPr lang="it-IT" altLang="zh-CN" dirty="0" smtClean="0">
                <a:latin typeface="Times New Roman" pitchFamily="18" charset="0"/>
                <a:ea typeface="Times New Roman" pitchFamily="18" charset="0"/>
                <a:cs typeface="Times New Roman" pitchFamily="18" charset="0"/>
              </a:rPr>
              <a:t>vengono fornite le risposte che gli alunni dovrebbero dare (parole in azzurro) e le evidenziazioni che dovrebbero inserire nel testo. Possono essere utilizzate nel momento della verifica del lavoro svolto dagli alunni.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endParaRPr>
          </a:p>
          <a:p>
            <a:pPr algn="just" fontAlgn="base">
              <a:spcBef>
                <a:spcPct val="0"/>
              </a:spcBef>
              <a:spcAft>
                <a:spcPct val="0"/>
              </a:spcAft>
            </a:pPr>
            <a:r>
              <a:rPr lang="it-IT" altLang="zh-CN" b="1" dirty="0" err="1" smtClean="0">
                <a:latin typeface="Times New Roman" pitchFamily="18" charset="0"/>
                <a:ea typeface="Times New Roman" pitchFamily="18" charset="0"/>
                <a:cs typeface="Times New Roman" pitchFamily="18" charset="0"/>
              </a:rPr>
              <a:t>classeattiva.jimdofree.com</a:t>
            </a:r>
            <a:r>
              <a:rPr lang="it-IT" altLang="zh-CN" b="1" dirty="0" smtClean="0">
                <a:latin typeface="Times New Roman" pitchFamily="18" charset="0"/>
                <a:ea typeface="Times New Roman" pitchFamily="18" charset="0"/>
                <a:cs typeface="Times New Roman" pitchFamily="18" charset="0"/>
              </a:rPr>
              <a:t>                                                                           Alberto </a:t>
            </a:r>
            <a:r>
              <a:rPr lang="it-IT" altLang="zh-CN" b="1" dirty="0" err="1" smtClean="0">
                <a:latin typeface="Times New Roman" pitchFamily="18" charset="0"/>
                <a:ea typeface="Times New Roman" pitchFamily="18" charset="0"/>
                <a:cs typeface="Times New Roman" pitchFamily="18" charset="0"/>
              </a:rPr>
              <a:t>Staderini</a:t>
            </a:r>
            <a:r>
              <a:rPr lang="it-IT" altLang="zh-CN" b="1" dirty="0" smtClean="0">
                <a:latin typeface="Times New Roman" pitchFamily="18" charset="0"/>
                <a:ea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ichier:Womenelection1963.jpg"/>
          <p:cNvPicPr>
            <a:picLocks noChangeAspect="1" noChangeArrowheads="1"/>
          </p:cNvPicPr>
          <p:nvPr/>
        </p:nvPicPr>
        <p:blipFill>
          <a:blip r:embed="rId2"/>
          <a:srcRect/>
          <a:stretch>
            <a:fillRect/>
          </a:stretch>
        </p:blipFill>
        <p:spPr bwMode="auto">
          <a:xfrm>
            <a:off x="4929190" y="214290"/>
            <a:ext cx="3962400" cy="2907411"/>
          </a:xfrm>
          <a:prstGeom prst="rect">
            <a:avLst/>
          </a:prstGeom>
          <a:noFill/>
          <a:ln>
            <a:solidFill>
              <a:srgbClr val="C00000"/>
            </a:solidFill>
          </a:ln>
        </p:spPr>
      </p:pic>
      <p:sp>
        <p:nvSpPr>
          <p:cNvPr id="3" name="CasellaDiTesto 2"/>
          <p:cNvSpPr txBox="1"/>
          <p:nvPr/>
        </p:nvSpPr>
        <p:spPr>
          <a:xfrm>
            <a:off x="1357290" y="357166"/>
            <a:ext cx="3357586" cy="5232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400" b="1" dirty="0" smtClean="0">
                <a:solidFill>
                  <a:srgbClr val="C00000"/>
                </a:solidFill>
              </a:rPr>
              <a:t>Le donne votano in Iran per la prima volta nel 1963</a:t>
            </a:r>
          </a:p>
        </p:txBody>
      </p:sp>
      <p:pic>
        <p:nvPicPr>
          <p:cNvPr id="4" name="Picture 2" descr="https://www.positivevibration.guru/wp-content/uploads/2019/03/irna.jpg"/>
          <p:cNvPicPr>
            <a:picLocks noChangeAspect="1" noChangeArrowheads="1"/>
          </p:cNvPicPr>
          <p:nvPr/>
        </p:nvPicPr>
        <p:blipFill>
          <a:blip r:embed="rId3"/>
          <a:srcRect/>
          <a:stretch>
            <a:fillRect/>
          </a:stretch>
        </p:blipFill>
        <p:spPr bwMode="auto">
          <a:xfrm>
            <a:off x="357158" y="3357562"/>
            <a:ext cx="5894070" cy="3238500"/>
          </a:xfrm>
          <a:prstGeom prst="rect">
            <a:avLst/>
          </a:prstGeom>
          <a:noFill/>
          <a:ln>
            <a:solidFill>
              <a:srgbClr val="C00000"/>
            </a:solidFill>
          </a:ln>
        </p:spPr>
      </p:pic>
      <p:sp>
        <p:nvSpPr>
          <p:cNvPr id="5" name="CasellaDiTesto 4"/>
          <p:cNvSpPr txBox="1"/>
          <p:nvPr/>
        </p:nvSpPr>
        <p:spPr>
          <a:xfrm>
            <a:off x="6429388" y="5929330"/>
            <a:ext cx="2500330"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a:r>
              <a:rPr lang="it-IT" sz="1400" b="1" dirty="0" smtClean="0">
                <a:solidFill>
                  <a:srgbClr val="C00000"/>
                </a:solidFill>
              </a:rPr>
              <a:t>Donne iraniane – anni ’70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571480"/>
            <a:ext cx="8715436" cy="5093702"/>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La riforma agraria prevedeva che i proprietari terrieri civili e religiosi cedessero in proprietà ai contadini i terreni inutilizzati. Così molti </a:t>
            </a:r>
            <a:r>
              <a:rPr lang="it-IT" sz="1400" b="1" dirty="0" smtClean="0"/>
              <a:t>affittuari </a:t>
            </a:r>
            <a:r>
              <a:rPr lang="it-IT" sz="1400" dirty="0" smtClean="0"/>
              <a:t>ricevettero in proprietà la terra che avevano coltivato per conto dei latifondisti, ma non poterono ritenersi soddisfatti. Molti di loro </a:t>
            </a:r>
            <a:r>
              <a:rPr lang="it-IT" sz="1400" b="1" dirty="0" smtClean="0"/>
              <a:t>dovettero lavorare su appezzamenti troppo piccoli, senza ricevere aiuti esterni in finanziamenti e con una terra impoverita da coltivazioni inadeguate</a:t>
            </a:r>
            <a:r>
              <a:rPr lang="it-IT" sz="1400" dirty="0" smtClean="0"/>
              <a:t>. Raramente ottennero dal governo  prestiti senza interessi per scavare canali d’irrigazione, per comperare sementi e concimi. Furono costretti a chiedere in prestito ai latifondisti i mezzi finanziari e gli attrezzi da lavoro che fino ad allora avevano utilizzato gratuitamente. Così </a:t>
            </a:r>
            <a:r>
              <a:rPr lang="it-IT" sz="1400" b="1" dirty="0" smtClean="0"/>
              <a:t>caddero nuovamente in una situazione di dipendenza dai signori feudali</a:t>
            </a:r>
            <a:r>
              <a:rPr lang="it-IT" sz="1400" dirty="0" smtClean="0"/>
              <a:t>. Non pochi di loro patirono la fame, la stessa fame che li aveva attanagliati prima della riforma.</a:t>
            </a:r>
          </a:p>
          <a:p>
            <a:pPr algn="just"/>
            <a:r>
              <a:rPr lang="it-IT" sz="1400" dirty="0" smtClean="0"/>
              <a:t>La situazione fu ancora peggiore per </a:t>
            </a:r>
            <a:r>
              <a:rPr lang="it-IT" sz="1400" b="1" dirty="0" smtClean="0"/>
              <a:t>schiavi, braccianti e avventizi</a:t>
            </a:r>
            <a:r>
              <a:rPr lang="it-IT" sz="1400" dirty="0" smtClean="0"/>
              <a:t>. Queste categorie vennero letteralmente dimenticate, non fu loro donata alcuna terra né goderono del diritto di poter contrarre prestiti. Essi </a:t>
            </a:r>
            <a:r>
              <a:rPr lang="it-IT" sz="1400" b="1" dirty="0" smtClean="0"/>
              <a:t>continuarono a dipendere dal misero salario che ricevevano dai grandi proprietari</a:t>
            </a:r>
            <a:r>
              <a:rPr lang="it-IT" sz="1400" dirty="0" smtClean="0"/>
              <a:t>. </a:t>
            </a:r>
            <a:r>
              <a:rPr lang="it-IT" sz="1400" b="1" dirty="0" smtClean="0"/>
              <a:t>L’esistenza degli ex schiavi addirittura peggiorò</a:t>
            </a:r>
            <a:r>
              <a:rPr lang="it-IT" sz="1400" dirty="0" smtClean="0"/>
              <a:t>: dato che secondo le nuove leggi esistevano soltanto uomini liberi, i grandi proprietari non si sentirono più obbligati a preoccuparsi della loro sorte, secondo le leggi islamiche che prescrivevano l’aiuto verso i più deboli. Se prima, pur nella miseria, avevano avuto un tetto e qualcosa da mangiare, da quel momento poteva mancare loro anche il più misero sostentamento se non avessero trovato lavoro nei campi dei contadini proprietari. </a:t>
            </a:r>
            <a:r>
              <a:rPr lang="it-IT" sz="1400" b="1" dirty="0" smtClean="0"/>
              <a:t>Da schiavi che erano con modestissimi benefici diventarono proletari senza più alcun diritto</a:t>
            </a:r>
            <a:r>
              <a:rPr lang="it-IT" sz="1400" dirty="0" smtClean="0"/>
              <a:t>.</a:t>
            </a:r>
          </a:p>
          <a:p>
            <a:pPr algn="just">
              <a:spcAft>
                <a:spcPts val="600"/>
              </a:spcAft>
            </a:pPr>
            <a:r>
              <a:rPr lang="it-IT" sz="1400" dirty="0" smtClean="0"/>
              <a:t>Quei miseri sventurati abbandonarono in gran fretta i loro paesi di campagna per riversarsi nelle zone industrializzate alla ricerca di un miglior destino, una speranza che quasi mai venne soddisfatta. Dopo do loro, seguirono la stessa strada quei contadini che non ottennero i mezzi finanziari per compiere le necessarie opere di irrigazione sui terreni di cui erano divenuti proprietari. Ancor più massicciamente che nei periodi precedenti, </a:t>
            </a:r>
            <a:r>
              <a:rPr lang="it-IT" sz="1400" b="1" dirty="0" smtClean="0"/>
              <a:t>migliaia di famiglie disperate si ammassarono negli </a:t>
            </a:r>
            <a:r>
              <a:rPr lang="it-IT" sz="1400" b="1" dirty="0" err="1" smtClean="0"/>
              <a:t>slums</a:t>
            </a:r>
            <a:r>
              <a:rPr lang="it-IT" sz="1400" b="1" dirty="0" smtClean="0"/>
              <a:t> delle grandi città </a:t>
            </a:r>
            <a:r>
              <a:rPr lang="it-IT" sz="1400" dirty="0" smtClean="0"/>
              <a:t>dove il numero degli scontenti e degli sradicati invece di diminuire cresceva continuamente.</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endParaRPr lang="it-IT" sz="1400" dirty="0" smtClean="0"/>
          </a:p>
        </p:txBody>
      </p:sp>
      <p:sp>
        <p:nvSpPr>
          <p:cNvPr id="3" name="Rettangolo arrotondato 2"/>
          <p:cNvSpPr/>
          <p:nvPr/>
        </p:nvSpPr>
        <p:spPr>
          <a:xfrm>
            <a:off x="357158" y="5929330"/>
            <a:ext cx="8643998"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sono state le conseguenze sociali della riforma agraria?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642918"/>
            <a:ext cx="8715436" cy="1431161"/>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r>
              <a:rPr lang="it-IT" sz="1400" dirty="0" smtClean="0"/>
              <a:t>Le conseguenze per l’economia agricola furono catastrofiche. Per mancanza di manodopera, molti dei canali d’irrigazione faticosamente costruiti andarono in rovina; diversi terreni fertili si isterilirono o si trasformarono addirittura in deserto. </a:t>
            </a:r>
            <a:r>
              <a:rPr lang="it-IT" sz="1400" b="1" dirty="0" smtClean="0"/>
              <a:t>Il governo si vide costretto ad importare generi alimentari</a:t>
            </a:r>
            <a:r>
              <a:rPr lang="it-IT" sz="1400" dirty="0" smtClean="0"/>
              <a:t>. La </a:t>
            </a:r>
            <a:r>
              <a:rPr lang="it-IT" sz="1400" dirty="0" err="1" smtClean="0"/>
              <a:t>Persia</a:t>
            </a:r>
            <a:r>
              <a:rPr lang="it-IT" sz="1400" dirty="0" smtClean="0"/>
              <a:t>, che per 2500 anni era riuscita a sfamarsi con le proprie derrate alimentari, dovette a quel punto comperare all’estero l’80% del frumento e il 50% del riso necessario. Un bilancio desolante per una riforma agraria con grandi aspettative.</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3" name="CasellaDiTesto 2"/>
          <p:cNvSpPr txBox="1"/>
          <p:nvPr/>
        </p:nvSpPr>
        <p:spPr>
          <a:xfrm>
            <a:off x="285720" y="3643314"/>
            <a:ext cx="8715436" cy="1646605"/>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r>
              <a:rPr lang="it-IT" sz="1400" dirty="0" smtClean="0"/>
              <a:t>La riforma agraria incontrò l’</a:t>
            </a:r>
            <a:r>
              <a:rPr lang="it-IT" sz="1400" b="1" dirty="0" smtClean="0"/>
              <a:t>opposizione dei grandi proprietari terrieri e del clero </a:t>
            </a:r>
            <a:r>
              <a:rPr lang="it-IT" sz="1400" dirty="0" smtClean="0"/>
              <a:t>dato che </a:t>
            </a:r>
            <a:r>
              <a:rPr lang="it-IT" sz="1400" b="1" dirty="0" smtClean="0"/>
              <a:t>possedevano una gran parte del terreno coltivabile attorno ai quarantaduemila paesi persiani</a:t>
            </a:r>
            <a:r>
              <a:rPr lang="it-IT" sz="1400" dirty="0" smtClean="0"/>
              <a:t>. I grandi proprietari disponevano di oltre la metà del terreno complessivo, il clero di un quarto sotto forma di lasciti e fondazioni religiose. Soltanto un decimo dei contadini lavorava su terreni propri e abitava in case di proprietà. La restante grande maggioranza era costituita da affittuari o servi della gleba di un signore feudale o di un </a:t>
            </a:r>
            <a:r>
              <a:rPr lang="it-IT" sz="1400" dirty="0" err="1" smtClean="0"/>
              <a:t>ajatollah</a:t>
            </a:r>
            <a:r>
              <a:rPr lang="it-IT" sz="1400" dirty="0" smtClean="0"/>
              <a:t>. La maggior parte dei religiosi difendeva apertamente questa situazione di privilegio che era – dicevano – “voluta da Dio”.</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4" name="Rettangolo arrotondato 3"/>
          <p:cNvSpPr/>
          <p:nvPr/>
        </p:nvSpPr>
        <p:spPr>
          <a:xfrm>
            <a:off x="357158" y="2357430"/>
            <a:ext cx="8572560"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sono state le conseguenze per l’economia agricola?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5" name="Rettangolo arrotondato 4"/>
          <p:cNvSpPr/>
          <p:nvPr/>
        </p:nvSpPr>
        <p:spPr>
          <a:xfrm>
            <a:off x="428596" y="5572140"/>
            <a:ext cx="8572560"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Chi si è opposto alla riforma agraria? Perché?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b9/fb/1e/b9fb1e9d0b7bf0df16c49c7df0e74e43.jpg"/>
          <p:cNvPicPr>
            <a:picLocks noChangeAspect="1" noChangeArrowheads="1"/>
          </p:cNvPicPr>
          <p:nvPr/>
        </p:nvPicPr>
        <p:blipFill>
          <a:blip r:embed="rId2"/>
          <a:srcRect/>
          <a:stretch>
            <a:fillRect/>
          </a:stretch>
        </p:blipFill>
        <p:spPr bwMode="auto">
          <a:xfrm>
            <a:off x="357158" y="928670"/>
            <a:ext cx="3330702" cy="3330702"/>
          </a:xfrm>
          <a:prstGeom prst="rect">
            <a:avLst/>
          </a:prstGeom>
          <a:noFill/>
          <a:ln>
            <a:solidFill>
              <a:srgbClr val="C00000"/>
            </a:solidFill>
          </a:ln>
        </p:spPr>
      </p:pic>
      <p:sp>
        <p:nvSpPr>
          <p:cNvPr id="3" name="CasellaDiTesto 2"/>
          <p:cNvSpPr txBox="1"/>
          <p:nvPr/>
        </p:nvSpPr>
        <p:spPr>
          <a:xfrm>
            <a:off x="3857620" y="1285860"/>
            <a:ext cx="5000660" cy="175432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Un contadino, con in mano l’atto di proprietà della terra, bacia la mano di </a:t>
            </a:r>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Pahlavi</a:t>
            </a:r>
            <a:r>
              <a:rPr lang="it-IT" sz="1200" b="1" dirty="0" smtClean="0"/>
              <a:t>.</a:t>
            </a:r>
          </a:p>
          <a:p>
            <a:pPr algn="just"/>
            <a:r>
              <a:rPr lang="it-IT" sz="1200" dirty="0" smtClean="0"/>
              <a:t>La </a:t>
            </a:r>
            <a:r>
              <a:rPr lang="it-IT" sz="1200" b="1" dirty="0" smtClean="0"/>
              <a:t>riforma agraria </a:t>
            </a:r>
            <a:r>
              <a:rPr lang="it-IT" sz="1200" dirty="0" smtClean="0"/>
              <a:t>e la distribuzione della terra offrono allo </a:t>
            </a:r>
            <a:r>
              <a:rPr lang="it-IT" sz="1200" dirty="0" err="1" smtClean="0"/>
              <a:t>shah</a:t>
            </a:r>
            <a:r>
              <a:rPr lang="it-IT" sz="1200" dirty="0" smtClean="0"/>
              <a:t> l’</a:t>
            </a:r>
            <a:r>
              <a:rPr lang="it-IT" sz="1200" b="1" dirty="0" smtClean="0"/>
              <a:t>occasione di conquistare le campagne e di attirare dalla sua parte i contadini</a:t>
            </a:r>
            <a:r>
              <a:rPr lang="it-IT" sz="1200" dirty="0" smtClean="0"/>
              <a:t>. Così, per dare il buon esempio, dichiara di voler cedere le proprie terre. Gira per le campagne distribuendo atti di proprietà ai contadini. Si fa fotografare in posa da benefattore: in piedi, le braccia ingombre di rotoli (gli atti di proprietà) e i contadini prostrati a baciargli le mani.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282" y="857232"/>
            <a:ext cx="8715436" cy="2508379"/>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Per portare avanti la </a:t>
            </a:r>
            <a:r>
              <a:rPr lang="it-IT" sz="1400" b="1" dirty="0" smtClean="0"/>
              <a:t>campagna di alfabetizzazione e scolarizzazione delle popolazioni rurali </a:t>
            </a:r>
            <a:r>
              <a:rPr lang="it-IT" sz="1400" dirty="0" smtClean="0"/>
              <a:t>fu creato l’</a:t>
            </a:r>
            <a:r>
              <a:rPr lang="it-IT" sz="1400" i="1" dirty="0" smtClean="0"/>
              <a:t>Esercito del sapere </a:t>
            </a:r>
            <a:r>
              <a:rPr lang="it-IT" sz="1400" dirty="0" smtClean="0"/>
              <a:t>in cui </a:t>
            </a:r>
            <a:r>
              <a:rPr lang="it-IT" sz="1400" b="1" dirty="0" smtClean="0"/>
              <a:t>venivano arruolati</a:t>
            </a:r>
            <a:r>
              <a:rPr lang="it-IT" sz="1400" dirty="0" smtClean="0"/>
              <a:t>, per un periodo di due anni, i </a:t>
            </a:r>
            <a:r>
              <a:rPr lang="it-IT" sz="1400" b="1" dirty="0" smtClean="0"/>
              <a:t>giovani diplomati </a:t>
            </a:r>
            <a:r>
              <a:rPr lang="it-IT" sz="1400" dirty="0" smtClean="0"/>
              <a:t>appartenenti prevalentemente alla classe media urbana, </a:t>
            </a:r>
            <a:r>
              <a:rPr lang="it-IT" sz="1400" b="1" dirty="0" smtClean="0"/>
              <a:t>con il compito</a:t>
            </a:r>
            <a:r>
              <a:rPr lang="it-IT" sz="1400" dirty="0" smtClean="0"/>
              <a:t>, tra l’altro, </a:t>
            </a:r>
            <a:r>
              <a:rPr lang="it-IT" sz="1400" b="1" dirty="0" smtClean="0"/>
              <a:t>di insegnare ai bambini dai sei ai dodici anni</a:t>
            </a:r>
            <a:r>
              <a:rPr lang="it-IT" sz="1400" dirty="0" smtClean="0"/>
              <a:t>. Alla base della creazione di questo corpo speciale vi era la necessità di manodopera in grado di leggere e scrivere. Dato che mancavano i maestri disposti a prestare servizio nelle zone rurali e i militari costavano decisamente meno, l’</a:t>
            </a:r>
            <a:r>
              <a:rPr lang="it-IT" sz="1400" i="1" dirty="0" smtClean="0"/>
              <a:t>Esercito del sapere </a:t>
            </a:r>
            <a:r>
              <a:rPr lang="it-IT" sz="1400" dirty="0" smtClean="0"/>
              <a:t>rappresentava per le autorità una soluzione ideale al problema. Nel 1969 questo programma venne esteso alle donne, che potevano arruolarsi come volontarie per un periodo di diciotto mesi ed erano incaricate dell’istruzione femminile nelle aree rurali non troppo distanti dai centri urbani.</a:t>
            </a:r>
          </a:p>
          <a:p>
            <a:pPr algn="just">
              <a:spcAft>
                <a:spcPts val="600"/>
              </a:spcAft>
            </a:pPr>
            <a:r>
              <a:rPr lang="it-IT" sz="1400" b="1" dirty="0" smtClean="0"/>
              <a:t>Il clero</a:t>
            </a:r>
            <a:r>
              <a:rPr lang="it-IT" sz="1400" dirty="0" smtClean="0"/>
              <a:t>, che </a:t>
            </a:r>
            <a:r>
              <a:rPr lang="it-IT" sz="1400" b="1" dirty="0" smtClean="0"/>
              <a:t>aveva il monopolio dell’istruzione</a:t>
            </a:r>
            <a:r>
              <a:rPr lang="it-IT" sz="1400" dirty="0" smtClean="0"/>
              <a:t>, naturalmente </a:t>
            </a:r>
            <a:r>
              <a:rPr lang="it-IT" sz="1400" b="1" dirty="0" smtClean="0"/>
              <a:t>non si dimostrò favorevole </a:t>
            </a:r>
            <a:r>
              <a:rPr lang="it-IT" sz="1400" dirty="0" smtClean="0"/>
              <a:t>all’istituzione dell’</a:t>
            </a:r>
            <a:r>
              <a:rPr lang="it-IT" sz="1400" i="1" dirty="0" smtClean="0"/>
              <a:t>Esercito del sapere.</a:t>
            </a:r>
          </a:p>
          <a:p>
            <a:pPr algn="r">
              <a:spcAft>
                <a:spcPts val="600"/>
              </a:spcAft>
            </a:pPr>
            <a:r>
              <a:rPr lang="it-IT" sz="1200" dirty="0" smtClean="0"/>
              <a:t>da F. </a:t>
            </a:r>
            <a:r>
              <a:rPr lang="it-IT" sz="1200" dirty="0" err="1" smtClean="0"/>
              <a:t>Sabahi</a:t>
            </a:r>
            <a:r>
              <a:rPr lang="it-IT" sz="1200" dirty="0" smtClean="0"/>
              <a:t> </a:t>
            </a:r>
            <a:r>
              <a:rPr lang="it-IT" sz="1200" i="1" dirty="0" smtClean="0"/>
              <a:t>Storia dell’Iran</a:t>
            </a:r>
            <a:endParaRPr lang="it-IT" sz="1200" dirty="0" smtClean="0"/>
          </a:p>
        </p:txBody>
      </p:sp>
      <p:sp>
        <p:nvSpPr>
          <p:cNvPr id="5" name="Rettangolo arrotondato 4"/>
          <p:cNvSpPr/>
          <p:nvPr/>
        </p:nvSpPr>
        <p:spPr>
          <a:xfrm>
            <a:off x="214282" y="3786190"/>
            <a:ext cx="871543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In che modo si cercò di combattere l’analfabetismo? Chi era contrario? Perché?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chier:Sepahdanesh.jpg"/>
          <p:cNvPicPr>
            <a:picLocks noChangeAspect="1" noChangeArrowheads="1"/>
          </p:cNvPicPr>
          <p:nvPr/>
        </p:nvPicPr>
        <p:blipFill>
          <a:blip r:embed="rId2"/>
          <a:srcRect/>
          <a:stretch>
            <a:fillRect/>
          </a:stretch>
        </p:blipFill>
        <p:spPr bwMode="auto">
          <a:xfrm>
            <a:off x="1643042" y="428604"/>
            <a:ext cx="5315712" cy="3734288"/>
          </a:xfrm>
          <a:prstGeom prst="rect">
            <a:avLst/>
          </a:prstGeom>
          <a:noFill/>
          <a:ln>
            <a:solidFill>
              <a:srgbClr val="C00000"/>
            </a:solidFill>
          </a:ln>
        </p:spPr>
      </p:pic>
      <p:sp>
        <p:nvSpPr>
          <p:cNvPr id="3" name="CasellaDiTesto 2"/>
          <p:cNvSpPr txBox="1"/>
          <p:nvPr/>
        </p:nvSpPr>
        <p:spPr>
          <a:xfrm>
            <a:off x="2357422" y="4357694"/>
            <a:ext cx="3857652" cy="5232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400" dirty="0" smtClean="0"/>
              <a:t>Corso tenuto da un membro dell</a:t>
            </a:r>
            <a:r>
              <a:rPr lang="it-IT" sz="1400" i="1" dirty="0" smtClean="0"/>
              <a:t>'Esercito del sapere </a:t>
            </a:r>
            <a:r>
              <a:rPr lang="it-IT" sz="1400" dirty="0" smtClean="0"/>
              <a:t>a una tribù della provincia di </a:t>
            </a:r>
            <a:r>
              <a:rPr lang="it-IT" sz="1400" dirty="0" err="1" smtClean="0"/>
              <a:t>Fars</a:t>
            </a:r>
            <a:r>
              <a:rPr lang="it-IT" sz="1400" dirty="0" smtClean="0"/>
              <a:t>.</a:t>
            </a:r>
            <a:endParaRPr lang="it-IT" sz="1400" b="1" dirty="0" smtClean="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857232"/>
            <a:ext cx="8715436" cy="4062651"/>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b="1" dirty="0" smtClean="0"/>
              <a:t>La rapida industrializzazione</a:t>
            </a:r>
            <a:r>
              <a:rPr lang="it-IT" sz="1400" dirty="0" smtClean="0"/>
              <a:t> della </a:t>
            </a:r>
            <a:r>
              <a:rPr lang="it-IT" sz="1400" dirty="0" err="1" smtClean="0"/>
              <a:t>Persia</a:t>
            </a:r>
            <a:r>
              <a:rPr lang="it-IT" sz="1400" dirty="0" smtClean="0"/>
              <a:t> durante il periodo in esame </a:t>
            </a:r>
            <a:r>
              <a:rPr lang="it-IT" sz="1400" b="1" dirty="0" smtClean="0"/>
              <a:t>è stata raggiunta principalmente dall'intervento del governo e sostenuta da maggiori entrate derivanti dalle esportazioni di petrolio</a:t>
            </a:r>
            <a:r>
              <a:rPr lang="it-IT" sz="1400" dirty="0" smtClean="0"/>
              <a:t>.  Gli ingredienti principali di questa politica erano tariffe elevate sui beni di consumo, prestiti bancari preferenziali agli industriali, mantenimento di un rial sopravvalutato e sussidi alimentari nelle aree urbane. Queste politiche hanno portato alla creazione di una classe industriale molto dipendente per la sua sopravvivenza dalla tecnologia e dalle competenze statali e straniere. La struttura industriale del Paese era estremamente isolata dal rigore della concorrenza straniera. </a:t>
            </a:r>
            <a:r>
              <a:rPr lang="it-IT" sz="1400" b="1" dirty="0" smtClean="0"/>
              <a:t>Non c'erano incentivi reali per promuovere le esportazioni non petrolifere e la dipendenza del settore industriale da “petrolio e stato” ha continuato ad aumentare per tutto il periodo </a:t>
            </a:r>
          </a:p>
          <a:p>
            <a:pPr algn="r"/>
            <a:r>
              <a:rPr lang="it-IT" sz="1200" dirty="0" smtClean="0"/>
              <a:t>da </a:t>
            </a:r>
            <a:r>
              <a:rPr lang="it-IT" sz="1200" i="1" dirty="0" err="1" smtClean="0"/>
              <a:t>Encyclopaedia</a:t>
            </a:r>
            <a:r>
              <a:rPr lang="it-IT" sz="1200" i="1" dirty="0" smtClean="0"/>
              <a:t> Iranica</a:t>
            </a:r>
            <a:endParaRPr lang="it-IT" sz="1200" dirty="0" smtClean="0"/>
          </a:p>
          <a:p>
            <a:pPr algn="just">
              <a:spcAft>
                <a:spcPts val="600"/>
              </a:spcAft>
            </a:pPr>
            <a:endParaRPr lang="it-IT" sz="1400" dirty="0" smtClean="0"/>
          </a:p>
          <a:p>
            <a:pPr algn="just">
              <a:spcAft>
                <a:spcPts val="600"/>
              </a:spcAft>
            </a:pPr>
            <a:r>
              <a:rPr lang="it-IT" sz="1400" dirty="0" smtClean="0"/>
              <a:t>Mohammad </a:t>
            </a:r>
            <a:r>
              <a:rPr lang="it-IT" sz="1400" dirty="0" err="1" smtClean="0"/>
              <a:t>Reza</a:t>
            </a:r>
            <a:r>
              <a:rPr lang="it-IT" sz="1400" dirty="0" smtClean="0"/>
              <a:t> </a:t>
            </a:r>
            <a:r>
              <a:rPr lang="it-IT" sz="1400" dirty="0" err="1" smtClean="0"/>
              <a:t>Pahlavi</a:t>
            </a:r>
            <a:r>
              <a:rPr lang="it-IT" sz="1400" dirty="0" smtClean="0"/>
              <a:t> continuò a negare che la sua riforma agraria fosse stata da lui mal concepita. Del resto non gli importava molto del destino dei contadini poiché il futuro del paese era affidato innanzitutto all’industrializzazione. Agli industriali offrì crediti statali smisurati; per i poveri contadini ogni aiuto finanziario gli sembrava sprecato. Ma non fu soltanto la riforma agraria a fallire, fallì pure il piano di industrializzazione. Attorno alla metà degli anni settanta, </a:t>
            </a:r>
            <a:r>
              <a:rPr lang="it-IT" sz="1400" b="1" dirty="0" smtClean="0"/>
              <a:t>a causa del mal funzionamento delle industrie</a:t>
            </a:r>
            <a:r>
              <a:rPr lang="it-IT" sz="1400" dirty="0" smtClean="0"/>
              <a:t>, il ricchissimo stato iraniano aveva già </a:t>
            </a:r>
            <a:r>
              <a:rPr lang="it-IT" sz="1400" b="1" dirty="0" smtClean="0"/>
              <a:t>sei miliardi di dollari di debito estero</a:t>
            </a:r>
            <a:r>
              <a:rPr lang="it-IT" sz="1400" dirty="0" smtClean="0"/>
              <a:t>. Diverse aziende vennero chiuse, </a:t>
            </a:r>
            <a:r>
              <a:rPr lang="it-IT" sz="1400" b="1" dirty="0" smtClean="0"/>
              <a:t>gli operai furono licenziati ed un ennesimo esercito di scontenti si riversò nelle baraccopoli delle grandi città</a:t>
            </a:r>
            <a:r>
              <a:rPr lang="it-IT" sz="1400" dirty="0" smtClean="0"/>
              <a:t>. </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p>
        </p:txBody>
      </p:sp>
      <p:sp>
        <p:nvSpPr>
          <p:cNvPr id="3" name="Rettangolo arrotondato 2"/>
          <p:cNvSpPr/>
          <p:nvPr/>
        </p:nvSpPr>
        <p:spPr>
          <a:xfrm>
            <a:off x="214282" y="5143512"/>
            <a:ext cx="8643998"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Perché è fallito il piano di industrializzazione? Con quali conseguenze?</a:t>
            </a:r>
            <a:r>
              <a:rPr lang="it-IT" sz="1400" dirty="0" smtClean="0">
                <a:solidFill>
                  <a:schemeClr val="tx1"/>
                </a:solidFill>
              </a:rPr>
              <a:t> 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Uno sviluppo economico squilibrato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ran GDP per capita"/>
          <p:cNvPicPr>
            <a:picLocks noChangeAspect="1" noChangeArrowheads="1"/>
          </p:cNvPicPr>
          <p:nvPr/>
        </p:nvPicPr>
        <p:blipFill>
          <a:blip r:embed="rId2"/>
          <a:srcRect/>
          <a:stretch>
            <a:fillRect/>
          </a:stretch>
        </p:blipFill>
        <p:spPr bwMode="auto">
          <a:xfrm>
            <a:off x="928662" y="3286124"/>
            <a:ext cx="6953250" cy="3238501"/>
          </a:xfrm>
          <a:prstGeom prst="rect">
            <a:avLst/>
          </a:prstGeom>
          <a:solidFill>
            <a:schemeClr val="accent2"/>
          </a:solidFill>
          <a:ln>
            <a:solidFill>
              <a:srgbClr val="C00000"/>
            </a:solidFill>
          </a:ln>
        </p:spPr>
      </p:pic>
      <p:sp>
        <p:nvSpPr>
          <p:cNvPr id="3" name="CasellaDiTesto 2"/>
          <p:cNvSpPr txBox="1"/>
          <p:nvPr/>
        </p:nvSpPr>
        <p:spPr>
          <a:xfrm>
            <a:off x="4214810" y="3357562"/>
            <a:ext cx="1500198" cy="276999"/>
          </a:xfrm>
          <a:prstGeom prst="rect">
            <a:avLst/>
          </a:prstGeom>
          <a:solidFill>
            <a:schemeClr val="tx2">
              <a:lumMod val="20000"/>
              <a:lumOff val="80000"/>
            </a:schemeClr>
          </a:solidFill>
          <a:ln w="9525">
            <a:solidFill>
              <a:srgbClr val="C00000"/>
            </a:solidFill>
          </a:ln>
        </p:spPr>
        <p:txBody>
          <a:bodyPr wrap="square" rtlCol="0">
            <a:spAutoFit/>
          </a:bodyPr>
          <a:lstStyle/>
          <a:p>
            <a:pPr algn="just"/>
            <a:r>
              <a:rPr lang="it-IT" sz="1200" b="1" dirty="0" smtClean="0">
                <a:solidFill>
                  <a:schemeClr val="tx2"/>
                </a:solidFill>
              </a:rPr>
              <a:t>Iran – PIL pro capite </a:t>
            </a:r>
            <a:endParaRPr lang="it-IT" sz="1200" dirty="0" smtClean="0">
              <a:solidFill>
                <a:schemeClr val="tx2"/>
              </a:solidFill>
            </a:endParaRPr>
          </a:p>
        </p:txBody>
      </p:sp>
      <p:sp>
        <p:nvSpPr>
          <p:cNvPr id="4" name="CasellaDiTesto 3"/>
          <p:cNvSpPr txBox="1"/>
          <p:nvPr/>
        </p:nvSpPr>
        <p:spPr>
          <a:xfrm>
            <a:off x="285720" y="1142984"/>
            <a:ext cx="8643998" cy="1569660"/>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Quello tra il 1963 e l'inizio degli sconvolgimenti rivoluzionari nel 1978 rappresenta indubbiamente </a:t>
            </a:r>
            <a:r>
              <a:rPr lang="it-IT" sz="1400" b="1" dirty="0" smtClean="0"/>
              <a:t>il periodo più lungo di crescita sostenuta del reddito reale pro capite che l'economia iraniana abbia conosciuto</a:t>
            </a:r>
            <a:r>
              <a:rPr lang="it-IT" sz="1400" dirty="0" smtClean="0"/>
              <a:t>. Durante il periodo </a:t>
            </a:r>
            <a:r>
              <a:rPr lang="it-IT" sz="1400" b="1" dirty="0" smtClean="0"/>
              <a:t>1963-77</a:t>
            </a:r>
            <a:r>
              <a:rPr lang="it-IT" sz="1400" dirty="0" smtClean="0"/>
              <a:t> il prodotto interno lordo (PIL) è cresciuto in termini reali di un tasso medio annuo di circa il 10,5% con un tasso di crescita annuale della popolazione di circa il 2,7% e ha collocato l’Iran tra le economie in più rapida crescita sia fra i Paesi in via di sviluppo che fra quelli sviluppati. Di conseguenza, il reddito pro capite del Paese è passato da $ 170 nel 1963 a $ 2.060 nel 1977.  </a:t>
            </a:r>
          </a:p>
          <a:p>
            <a:pPr algn="r"/>
            <a:r>
              <a:rPr lang="it-IT" sz="1200" dirty="0" smtClean="0"/>
              <a:t>da </a:t>
            </a:r>
            <a:r>
              <a:rPr lang="it-IT" sz="1200" i="1" dirty="0" err="1" smtClean="0"/>
              <a:t>Encyclopaedia</a:t>
            </a:r>
            <a:r>
              <a:rPr lang="it-IT" sz="1200" i="1" dirty="0" smtClean="0"/>
              <a:t> Iranica</a:t>
            </a:r>
            <a:endParaRPr lang="it-IT" sz="1200" dirty="0" smtClean="0"/>
          </a:p>
        </p:txBody>
      </p:sp>
      <p:sp>
        <p:nvSpPr>
          <p:cNvPr id="5" name="Rettangolo arrotondato 4"/>
          <p:cNvSpPr/>
          <p:nvPr/>
        </p:nvSpPr>
        <p:spPr>
          <a:xfrm>
            <a:off x="580996" y="438128"/>
            <a:ext cx="4705384" cy="428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r>
              <a:rPr lang="it-IT" sz="1400" dirty="0" smtClean="0">
                <a:solidFill>
                  <a:schemeClr val="tx1"/>
                </a:solidFill>
              </a:rPr>
              <a:t>Evidenzia in grassetto l’informazione principale</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5720" y="142852"/>
            <a:ext cx="8643998" cy="2215991"/>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L'aumento dei redditi reali, tuttavia, non era equamente diviso tra i diversi gruppi sociali e </a:t>
            </a:r>
            <a:r>
              <a:rPr lang="it-IT" sz="1400" b="1" dirty="0" smtClean="0"/>
              <a:t>le tendenze sfavorevoli nella distribuzione del reddito e della ricchezza </a:t>
            </a:r>
            <a:r>
              <a:rPr lang="it-IT" sz="1400" dirty="0" smtClean="0"/>
              <a:t>che avevano prevalso nei primi anni '60 </a:t>
            </a:r>
            <a:r>
              <a:rPr lang="it-IT" sz="1400" b="1" dirty="0" smtClean="0"/>
              <a:t>divennero ancora più pronunciate</a:t>
            </a:r>
            <a:r>
              <a:rPr lang="it-IT" sz="1400" dirty="0" smtClean="0"/>
              <a:t>. La quota di spesa dal 20% più ricco delle famiglie urbane è passata dal 52% nel 1959-60 al 56% nel 1974-75, mentre la quota del 40% più povero delle famiglie è diminuita dal 14% a circa l'11% nel periodo 1959-74. periodo. Analoghe tendenze sfavorevoli nelle disparità di spesa erano presenti anche tra le famiglie rurali nelle diverse regioni e tra le aree rurali e urbane del paese nel suo insieme.</a:t>
            </a:r>
          </a:p>
          <a:p>
            <a:pPr algn="just"/>
            <a:r>
              <a:rPr lang="it-IT" sz="1400" dirty="0" smtClean="0"/>
              <a:t>La rapida e squilibrata espansione della produzione, in particolare tra i settori agricolo e industriale, ha portato anche a </a:t>
            </a:r>
            <a:r>
              <a:rPr lang="it-IT" sz="1400" b="1" dirty="0" smtClean="0"/>
              <a:t>un sostanziale aumento del tasso di migrazione dalle aree rurali a quelle urbane</a:t>
            </a:r>
            <a:r>
              <a:rPr lang="it-IT" sz="1400" dirty="0" smtClean="0"/>
              <a:t>. Il grado di urbanizzazione è passato dal 31 per cento del 1956 al 49 per cento del 1978.</a:t>
            </a:r>
          </a:p>
          <a:p>
            <a:pPr algn="r"/>
            <a:r>
              <a:rPr lang="it-IT" sz="1200" dirty="0" smtClean="0"/>
              <a:t>da </a:t>
            </a:r>
            <a:r>
              <a:rPr lang="it-IT" sz="1200" i="1" dirty="0" err="1" smtClean="0"/>
              <a:t>Encyclopaedia</a:t>
            </a:r>
            <a:r>
              <a:rPr lang="it-IT" sz="1200" i="1" dirty="0" smtClean="0"/>
              <a:t> Iranica</a:t>
            </a:r>
            <a:endParaRPr lang="it-IT" sz="1200" dirty="0" smtClean="0"/>
          </a:p>
        </p:txBody>
      </p:sp>
      <p:sp>
        <p:nvSpPr>
          <p:cNvPr id="4" name="Rettangolo arrotondato 3"/>
          <p:cNvSpPr/>
          <p:nvPr/>
        </p:nvSpPr>
        <p:spPr>
          <a:xfrm>
            <a:off x="285720" y="2500306"/>
            <a:ext cx="8643998"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sono le due conseguenze che ha avuto lo sviluppo economico del periodo 1963-1978? </a:t>
            </a:r>
            <a:r>
              <a:rPr lang="it-IT" sz="1400" dirty="0" smtClean="0">
                <a:solidFill>
                  <a:schemeClr val="tx1"/>
                </a:solidFill>
              </a:rPr>
              <a:t>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graphicFrame>
        <p:nvGraphicFramePr>
          <p:cNvPr id="6" name="Grafico 5"/>
          <p:cNvGraphicFramePr>
            <a:graphicFrameLocks noChangeAspect="1"/>
          </p:cNvGraphicFramePr>
          <p:nvPr/>
        </p:nvGraphicFramePr>
        <p:xfrm>
          <a:off x="357158" y="3643314"/>
          <a:ext cx="4357718" cy="3085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a:graphicFrameLocks noChangeAspect="1"/>
          </p:cNvGraphicFramePr>
          <p:nvPr/>
        </p:nvGraphicFramePr>
        <p:xfrm>
          <a:off x="5072066" y="3714752"/>
          <a:ext cx="3929090" cy="29171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1285860"/>
            <a:ext cx="8686800" cy="4357718"/>
          </a:xfrm>
          <a:blipFill>
            <a:blip r:embed="rId2"/>
            <a:tile tx="0" ty="0" sx="100000" sy="100000" flip="none" algn="tl"/>
          </a:blipFill>
          <a:ln>
            <a:solidFill>
              <a:srgbClr val="FF0000"/>
            </a:solidFill>
          </a:ln>
        </p:spPr>
        <p:txBody>
          <a:bodyPr>
            <a:normAutofit fontScale="90000"/>
          </a:bodyPr>
          <a:lstStyle/>
          <a:p>
            <a:r>
              <a:rPr lang="it-IT" dirty="0" smtClean="0"/>
              <a:t>                                   indice</a:t>
            </a:r>
            <a:br>
              <a:rPr lang="it-IT" dirty="0" smtClean="0"/>
            </a:br>
            <a:r>
              <a:rPr lang="it-IT" sz="1800" dirty="0" smtClean="0"/>
              <a:t> </a:t>
            </a:r>
            <a:br>
              <a:rPr lang="it-IT" sz="1800" dirty="0" smtClean="0"/>
            </a:br>
            <a:r>
              <a:rPr lang="it-IT" sz="2200" dirty="0" smtClean="0"/>
              <a:t>1. REZA KHAN PAHLAVI </a:t>
            </a:r>
            <a:r>
              <a:rPr lang="it-IT" sz="2200" dirty="0" smtClean="0">
                <a:latin typeface="Arial" pitchFamily="34" charset="0"/>
                <a:cs typeface="Arial" pitchFamily="34" charset="0"/>
              </a:rPr>
              <a:t>[</a:t>
            </a:r>
            <a:r>
              <a:rPr lang="it-IT" sz="2200" i="1" dirty="0" smtClean="0">
                <a:latin typeface="Arial" pitchFamily="34" charset="0"/>
                <a:cs typeface="Arial" pitchFamily="34" charset="0"/>
              </a:rPr>
              <a:t>pag. 5</a:t>
            </a:r>
            <a:r>
              <a:rPr lang="it-IT" sz="2200" dirty="0" smtClean="0">
                <a:latin typeface="Arial" pitchFamily="34" charset="0"/>
                <a:cs typeface="Arial" pitchFamily="34" charset="0"/>
              </a:rPr>
              <a:t>]  </a:t>
            </a:r>
            <a:r>
              <a:rPr lang="it-IT" sz="2200" dirty="0" smtClean="0"/>
              <a:t/>
            </a:r>
            <a:br>
              <a:rPr lang="it-IT" sz="2200" dirty="0" smtClean="0"/>
            </a:br>
            <a:r>
              <a:rPr lang="it-IT" sz="2200" dirty="0" smtClean="0"/>
              <a:t> </a:t>
            </a:r>
            <a:br>
              <a:rPr lang="it-IT" sz="2200" dirty="0" smtClean="0"/>
            </a:br>
            <a:r>
              <a:rPr lang="it-IT" sz="2200" dirty="0" smtClean="0"/>
              <a:t>2. MUHAMMAD REZA PAHLAVI </a:t>
            </a:r>
            <a:r>
              <a:rPr lang="it-IT" sz="2200" dirty="0" smtClean="0">
                <a:latin typeface="Arial" pitchFamily="34" charset="0"/>
                <a:cs typeface="Arial" pitchFamily="34" charset="0"/>
              </a:rPr>
              <a:t>[</a:t>
            </a:r>
            <a:r>
              <a:rPr lang="it-IT" sz="2200" i="1" dirty="0" smtClean="0">
                <a:latin typeface="Arial" pitchFamily="34" charset="0"/>
                <a:cs typeface="Arial" pitchFamily="34" charset="0"/>
              </a:rPr>
              <a:t>pag.12</a:t>
            </a:r>
            <a:r>
              <a:rPr lang="it-IT" sz="2200" dirty="0" smtClean="0">
                <a:latin typeface="Arial" pitchFamily="34" charset="0"/>
                <a:cs typeface="Arial" pitchFamily="34" charset="0"/>
              </a:rPr>
              <a:t>]</a:t>
            </a:r>
            <a:r>
              <a:rPr lang="it-IT" sz="2000" dirty="0" smtClean="0"/>
              <a:t/>
            </a:r>
            <a:br>
              <a:rPr lang="it-IT" sz="2000" dirty="0" smtClean="0"/>
            </a:br>
            <a:r>
              <a:rPr lang="it-IT" sz="2000" dirty="0" smtClean="0"/>
              <a:t>- </a:t>
            </a:r>
            <a:r>
              <a:rPr lang="it-IT" sz="1600" dirty="0" smtClean="0"/>
              <a:t>LA SOCIETA’  </a:t>
            </a:r>
            <a:r>
              <a:rPr lang="it-IT" sz="1600" dirty="0" smtClean="0">
                <a:latin typeface="Arial" pitchFamily="34" charset="0"/>
                <a:cs typeface="Arial" pitchFamily="34" charset="0"/>
              </a:rPr>
              <a:t>[</a:t>
            </a:r>
            <a:r>
              <a:rPr lang="it-IT" sz="1600" i="1" dirty="0" smtClean="0">
                <a:latin typeface="Arial" pitchFamily="34" charset="0"/>
                <a:cs typeface="Arial" pitchFamily="34" charset="0"/>
              </a:rPr>
              <a:t>PAG. 13</a:t>
            </a:r>
            <a:r>
              <a:rPr lang="it-IT" sz="1600" dirty="0" smtClean="0">
                <a:latin typeface="Arial" pitchFamily="34" charset="0"/>
                <a:cs typeface="Arial" pitchFamily="34" charset="0"/>
              </a:rPr>
              <a:t>]</a:t>
            </a:r>
            <a:r>
              <a:rPr lang="it-IT" sz="1600" dirty="0" smtClean="0"/>
              <a:t/>
            </a:r>
            <a:br>
              <a:rPr lang="it-IT" sz="1600" dirty="0" smtClean="0"/>
            </a:br>
            <a:r>
              <a:rPr lang="it-IT" sz="1600" dirty="0" smtClean="0"/>
              <a:t>-  LA “RIVOLUZIONE BIANCA” </a:t>
            </a:r>
            <a:r>
              <a:rPr lang="it-IT" sz="1600" dirty="0" smtClean="0">
                <a:latin typeface="Arial" pitchFamily="34" charset="0"/>
                <a:cs typeface="Arial" pitchFamily="34" charset="0"/>
              </a:rPr>
              <a:t>[</a:t>
            </a:r>
            <a:r>
              <a:rPr lang="it-IT" sz="1600" i="1" dirty="0" smtClean="0">
                <a:latin typeface="Arial" pitchFamily="34" charset="0"/>
                <a:cs typeface="Arial" pitchFamily="34" charset="0"/>
              </a:rPr>
              <a:t>PAG. 18</a:t>
            </a:r>
            <a:r>
              <a:rPr lang="it-IT" sz="1600" dirty="0" smtClean="0">
                <a:latin typeface="Arial" pitchFamily="34" charset="0"/>
                <a:cs typeface="Arial" pitchFamily="34" charset="0"/>
              </a:rPr>
              <a:t>] </a:t>
            </a:r>
            <a:r>
              <a:rPr lang="it-IT" sz="1600" dirty="0" smtClean="0"/>
              <a:t/>
            </a:r>
            <a:br>
              <a:rPr lang="it-IT" sz="1600" dirty="0" smtClean="0"/>
            </a:br>
            <a:r>
              <a:rPr lang="it-IT" sz="1600" dirty="0" smtClean="0"/>
              <a:t>-  UNO SVILUPPO ECONOMICO SQUILIBRATO  </a:t>
            </a:r>
            <a:r>
              <a:rPr lang="it-IT" sz="1600" dirty="0" smtClean="0">
                <a:latin typeface="Arial" pitchFamily="34" charset="0"/>
                <a:cs typeface="Arial" pitchFamily="34" charset="0"/>
              </a:rPr>
              <a:t>[</a:t>
            </a:r>
            <a:r>
              <a:rPr lang="it-IT" sz="1600" i="1" dirty="0" smtClean="0">
                <a:latin typeface="Arial" pitchFamily="34" charset="0"/>
                <a:cs typeface="Arial" pitchFamily="34" charset="0"/>
              </a:rPr>
              <a:t>PAG. 27</a:t>
            </a:r>
            <a:r>
              <a:rPr lang="it-IT" sz="1600" dirty="0" smtClean="0">
                <a:latin typeface="Arial" pitchFamily="34" charset="0"/>
                <a:cs typeface="Arial" pitchFamily="34" charset="0"/>
              </a:rPr>
              <a:t>] </a:t>
            </a:r>
            <a:r>
              <a:rPr lang="it-IT" sz="1600" dirty="0" smtClean="0"/>
              <a:t/>
            </a:r>
            <a:br>
              <a:rPr lang="it-IT" sz="1600" dirty="0" smtClean="0"/>
            </a:br>
            <a:r>
              <a:rPr lang="it-IT" sz="1600" dirty="0" smtClean="0"/>
              <a:t>-  UN MONARCA ASSOLUTO   </a:t>
            </a:r>
            <a:r>
              <a:rPr lang="it-IT" sz="1600" dirty="0" smtClean="0">
                <a:latin typeface="Arial" pitchFamily="34" charset="0"/>
                <a:cs typeface="Arial" pitchFamily="34" charset="0"/>
              </a:rPr>
              <a:t>[</a:t>
            </a:r>
            <a:r>
              <a:rPr lang="it-IT" sz="1600" i="1" dirty="0" smtClean="0">
                <a:latin typeface="Arial" pitchFamily="34" charset="0"/>
                <a:cs typeface="Arial" pitchFamily="34" charset="0"/>
              </a:rPr>
              <a:t>PAG. 30</a:t>
            </a:r>
            <a:r>
              <a:rPr lang="it-IT" sz="1600" dirty="0" smtClean="0">
                <a:latin typeface="Arial" pitchFamily="34" charset="0"/>
                <a:cs typeface="Arial" pitchFamily="34" charset="0"/>
              </a:rPr>
              <a:t>] </a:t>
            </a:r>
            <a:r>
              <a:rPr lang="it-IT" sz="1600" dirty="0" smtClean="0"/>
              <a:t/>
            </a:r>
            <a:br>
              <a:rPr lang="it-IT" sz="1600" dirty="0" smtClean="0"/>
            </a:br>
            <a:r>
              <a:rPr lang="it-IT" sz="1600" dirty="0" smtClean="0"/>
              <a:t>-  LA SAVAK  </a:t>
            </a:r>
            <a:r>
              <a:rPr lang="it-IT" sz="1600" dirty="0" smtClean="0">
                <a:latin typeface="Arial" pitchFamily="34" charset="0"/>
                <a:cs typeface="Arial" pitchFamily="34" charset="0"/>
              </a:rPr>
              <a:t>[</a:t>
            </a:r>
            <a:r>
              <a:rPr lang="it-IT" sz="1600" i="1" dirty="0" smtClean="0">
                <a:latin typeface="Arial" pitchFamily="34" charset="0"/>
                <a:cs typeface="Arial" pitchFamily="34" charset="0"/>
              </a:rPr>
              <a:t>PAG. 33</a:t>
            </a:r>
            <a:r>
              <a:rPr lang="it-IT" sz="1600" dirty="0" smtClean="0">
                <a:latin typeface="Arial" pitchFamily="34" charset="0"/>
                <a:cs typeface="Arial" pitchFamily="34" charset="0"/>
              </a:rPr>
              <a:t>] </a:t>
            </a:r>
            <a:r>
              <a:rPr lang="it-IT" sz="1600" dirty="0" smtClean="0"/>
              <a:t/>
            </a:r>
            <a:br>
              <a:rPr lang="it-IT" sz="1600" dirty="0" smtClean="0"/>
            </a:br>
            <a:r>
              <a:rPr lang="it-IT" sz="1600" dirty="0" smtClean="0">
                <a:effectLst/>
              </a:rPr>
              <a:t>-  LE RELAZIONI INTERNAZIONALI  </a:t>
            </a:r>
            <a:r>
              <a:rPr lang="it-IT" sz="1600" dirty="0" smtClean="0">
                <a:latin typeface="Arial" pitchFamily="34" charset="0"/>
                <a:cs typeface="Arial" pitchFamily="34" charset="0"/>
              </a:rPr>
              <a:t>[</a:t>
            </a:r>
            <a:r>
              <a:rPr lang="it-IT" sz="1600" i="1" dirty="0" smtClean="0">
                <a:latin typeface="Arial" pitchFamily="34" charset="0"/>
                <a:cs typeface="Arial" pitchFamily="34" charset="0"/>
              </a:rPr>
              <a:t>PAG. 35</a:t>
            </a:r>
            <a:r>
              <a:rPr lang="it-IT" sz="1600" dirty="0" smtClean="0">
                <a:latin typeface="Arial" pitchFamily="34" charset="0"/>
                <a:cs typeface="Arial" pitchFamily="34" charset="0"/>
              </a:rPr>
              <a:t>] </a:t>
            </a:r>
            <a:r>
              <a:rPr lang="it-IT" sz="1600" dirty="0" smtClean="0">
                <a:effectLst/>
              </a:rPr>
              <a:t/>
            </a:r>
            <a:br>
              <a:rPr lang="it-IT" sz="1600" dirty="0" smtClean="0">
                <a:effectLst/>
              </a:rPr>
            </a:br>
            <a:r>
              <a:rPr lang="it-IT" sz="1600" dirty="0" smtClean="0">
                <a:effectLst/>
              </a:rPr>
              <a:t>-  LE SPESE MILITARI  </a:t>
            </a:r>
            <a:r>
              <a:rPr lang="it-IT" sz="1600" dirty="0" smtClean="0">
                <a:latin typeface="Arial" pitchFamily="34" charset="0"/>
                <a:cs typeface="Arial" pitchFamily="34" charset="0"/>
              </a:rPr>
              <a:t>[</a:t>
            </a:r>
            <a:r>
              <a:rPr lang="it-IT" sz="1600" i="1" dirty="0" smtClean="0">
                <a:latin typeface="Arial" pitchFamily="34" charset="0"/>
                <a:cs typeface="Arial" pitchFamily="34" charset="0"/>
              </a:rPr>
              <a:t>PAG. 38</a:t>
            </a:r>
            <a:r>
              <a:rPr lang="it-IT" sz="1600" dirty="0" smtClean="0">
                <a:latin typeface="Arial" pitchFamily="34" charset="0"/>
                <a:cs typeface="Arial" pitchFamily="34" charset="0"/>
              </a:rPr>
              <a:t>] </a:t>
            </a:r>
            <a:r>
              <a:rPr lang="it-IT" sz="1600" dirty="0" smtClean="0">
                <a:effectLst/>
              </a:rPr>
              <a:t/>
            </a:r>
            <a:br>
              <a:rPr lang="it-IT" sz="1600" dirty="0" smtClean="0">
                <a:effectLst/>
              </a:rPr>
            </a:br>
            <a:r>
              <a:rPr lang="it-IT" sz="1600" dirty="0" smtClean="0">
                <a:effectLst/>
              </a:rPr>
              <a:t>-  LA CORRUZIONE  </a:t>
            </a:r>
            <a:r>
              <a:rPr lang="it-IT" sz="1600" dirty="0" smtClean="0">
                <a:latin typeface="Arial" pitchFamily="34" charset="0"/>
                <a:cs typeface="Arial" pitchFamily="34" charset="0"/>
              </a:rPr>
              <a:t>[</a:t>
            </a:r>
            <a:r>
              <a:rPr lang="it-IT" sz="1600" i="1" dirty="0" smtClean="0">
                <a:latin typeface="Arial" pitchFamily="34" charset="0"/>
                <a:cs typeface="Arial" pitchFamily="34" charset="0"/>
              </a:rPr>
              <a:t>PAG. 41</a:t>
            </a:r>
            <a:r>
              <a:rPr lang="it-IT" sz="1600" dirty="0" smtClean="0">
                <a:latin typeface="Arial" pitchFamily="34" charset="0"/>
                <a:cs typeface="Arial" pitchFamily="34" charset="0"/>
              </a:rPr>
              <a:t>] </a:t>
            </a:r>
            <a:r>
              <a:rPr lang="it-IT" sz="1600" dirty="0" smtClean="0">
                <a:effectLst/>
              </a:rPr>
              <a:t/>
            </a:r>
            <a:br>
              <a:rPr lang="it-IT" sz="1600" dirty="0" smtClean="0">
                <a:effectLst/>
              </a:rPr>
            </a:br>
            <a:r>
              <a:rPr lang="it-IT" sz="1600" dirty="0" smtClean="0">
                <a:effectLst/>
              </a:rPr>
              <a:t>-  LA FUGA DEI CERVELLI  </a:t>
            </a:r>
            <a:r>
              <a:rPr lang="it-IT" sz="1600" dirty="0" smtClean="0">
                <a:latin typeface="Arial" pitchFamily="34" charset="0"/>
                <a:cs typeface="Arial" pitchFamily="34" charset="0"/>
              </a:rPr>
              <a:t>[</a:t>
            </a:r>
            <a:r>
              <a:rPr lang="it-IT" sz="1600" i="1" dirty="0" smtClean="0">
                <a:latin typeface="Arial" pitchFamily="34" charset="0"/>
                <a:cs typeface="Arial" pitchFamily="34" charset="0"/>
              </a:rPr>
              <a:t>PAG. 43</a:t>
            </a:r>
            <a:r>
              <a:rPr lang="it-IT" sz="1600" dirty="0" smtClean="0">
                <a:latin typeface="Arial" pitchFamily="34" charset="0"/>
                <a:cs typeface="Arial" pitchFamily="34" charset="0"/>
              </a:rPr>
              <a:t>] </a:t>
            </a:r>
            <a:r>
              <a:rPr lang="it-IT" sz="2000" dirty="0" smtClean="0"/>
              <a:t/>
            </a:r>
            <a:br>
              <a:rPr lang="it-IT" sz="2000" dirty="0" smtClean="0"/>
            </a:br>
            <a:r>
              <a:rPr lang="it-IT" sz="2000" dirty="0" smtClean="0"/>
              <a:t> </a:t>
            </a:r>
            <a:br>
              <a:rPr lang="it-IT" sz="20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Un monarca assoluto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cstate="print"/>
          <a:srcRect/>
          <a:stretch>
            <a:fillRect/>
          </a:stretch>
        </p:blipFill>
        <p:spPr bwMode="auto">
          <a:xfrm>
            <a:off x="142844" y="214290"/>
            <a:ext cx="4576572" cy="3216402"/>
          </a:xfrm>
          <a:prstGeom prst="rect">
            <a:avLst/>
          </a:prstGeom>
          <a:noFill/>
          <a:ln w="9525">
            <a:solidFill>
              <a:srgbClr val="C00000"/>
            </a:solidFill>
            <a:miter lim="800000"/>
            <a:headEnd/>
            <a:tailEnd/>
          </a:ln>
          <a:effectLst/>
        </p:spPr>
      </p:pic>
      <p:sp>
        <p:nvSpPr>
          <p:cNvPr id="4" name="CasellaDiTesto 3"/>
          <p:cNvSpPr txBox="1"/>
          <p:nvPr/>
        </p:nvSpPr>
        <p:spPr>
          <a:xfrm>
            <a:off x="4857752" y="214290"/>
            <a:ext cx="4071966"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Incoronazione di Mohammad </a:t>
            </a:r>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Pahlavi</a:t>
            </a:r>
            <a:r>
              <a:rPr lang="it-IT" sz="1200" b="1" dirty="0" smtClean="0">
                <a:solidFill>
                  <a:srgbClr val="C00000"/>
                </a:solidFill>
              </a:rPr>
              <a:t> </a:t>
            </a:r>
            <a:r>
              <a:rPr lang="it-IT" sz="1200" dirty="0" smtClean="0"/>
              <a:t>come </a:t>
            </a:r>
            <a:r>
              <a:rPr lang="it-IT" sz="1200" dirty="0" err="1" smtClean="0"/>
              <a:t>schah</a:t>
            </a:r>
            <a:r>
              <a:rPr lang="it-IT" sz="1200" dirty="0" smtClean="0"/>
              <a:t> dell'Iran con la regina </a:t>
            </a:r>
            <a:r>
              <a:rPr lang="it-IT" sz="1200" dirty="0" err="1" smtClean="0"/>
              <a:t>Farah</a:t>
            </a:r>
            <a:r>
              <a:rPr lang="it-IT" sz="1200" dirty="0" smtClean="0"/>
              <a:t> </a:t>
            </a:r>
            <a:r>
              <a:rPr lang="it-IT" sz="1200" dirty="0" err="1" smtClean="0"/>
              <a:t>Pahlavi</a:t>
            </a:r>
            <a:r>
              <a:rPr lang="it-IT" sz="1200" dirty="0" smtClean="0"/>
              <a:t>, a sinistra, e </a:t>
            </a:r>
            <a:r>
              <a:rPr lang="it-IT" sz="1200" dirty="0" err="1" smtClean="0"/>
              <a:t>Reza</a:t>
            </a:r>
            <a:r>
              <a:rPr lang="it-IT" sz="1200" dirty="0" smtClean="0"/>
              <a:t> </a:t>
            </a:r>
            <a:r>
              <a:rPr lang="it-IT" sz="1200" dirty="0" err="1" smtClean="0"/>
              <a:t>Pahlavi</a:t>
            </a:r>
            <a:r>
              <a:rPr lang="it-IT" sz="1200" dirty="0" smtClean="0"/>
              <a:t>, principe ereditario dell'Iran, a destra, il 26 ottobre 1967. </a:t>
            </a:r>
          </a:p>
          <a:p>
            <a:pPr algn="just"/>
            <a:r>
              <a:rPr lang="it-IT" sz="1200" dirty="0" smtClean="0"/>
              <a:t>Mohammad </a:t>
            </a:r>
            <a:r>
              <a:rPr lang="it-IT" sz="1200" dirty="0" err="1" smtClean="0"/>
              <a:t>Reza</a:t>
            </a:r>
            <a:r>
              <a:rPr lang="it-IT" sz="1200" dirty="0" smtClean="0"/>
              <a:t> </a:t>
            </a:r>
            <a:r>
              <a:rPr lang="it-IT" sz="1200" dirty="0" err="1" smtClean="0"/>
              <a:t>Pahlavi</a:t>
            </a:r>
            <a:r>
              <a:rPr lang="it-IT" sz="1200" dirty="0" smtClean="0"/>
              <a:t> </a:t>
            </a:r>
            <a:r>
              <a:rPr lang="it-IT" sz="1200" b="1" dirty="0" smtClean="0"/>
              <a:t>si considerava il legittimo discendente degli imperatori persiani </a:t>
            </a:r>
            <a:r>
              <a:rPr lang="it-IT" sz="1200" dirty="0" smtClean="0"/>
              <a:t>e diede a suo figlio, destinato alla successione, il nome di Ciro, in onore e ricordo del fondatore dell’impero antico-persiano.</a:t>
            </a:r>
          </a:p>
        </p:txBody>
      </p:sp>
      <p:pic>
        <p:nvPicPr>
          <p:cNvPr id="9" name="Picture 2" descr="Hoe 'het grootste feest aller tijden' ook het doodsfeest van de laatste  sjah van Iran werd"/>
          <p:cNvPicPr>
            <a:picLocks noChangeAspect="1" noChangeArrowheads="1"/>
          </p:cNvPicPr>
          <p:nvPr/>
        </p:nvPicPr>
        <p:blipFill>
          <a:blip r:embed="rId3"/>
          <a:srcRect/>
          <a:stretch>
            <a:fillRect/>
          </a:stretch>
        </p:blipFill>
        <p:spPr bwMode="auto">
          <a:xfrm>
            <a:off x="4572000" y="3786190"/>
            <a:ext cx="4360545" cy="2880360"/>
          </a:xfrm>
          <a:prstGeom prst="rect">
            <a:avLst/>
          </a:prstGeom>
          <a:noFill/>
          <a:ln>
            <a:solidFill>
              <a:srgbClr val="C00000"/>
            </a:solidFill>
          </a:ln>
        </p:spPr>
      </p:pic>
      <p:sp>
        <p:nvSpPr>
          <p:cNvPr id="10" name="CasellaDiTesto 9"/>
          <p:cNvSpPr txBox="1"/>
          <p:nvPr/>
        </p:nvSpPr>
        <p:spPr>
          <a:xfrm>
            <a:off x="285720" y="4572008"/>
            <a:ext cx="4143404" cy="175432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La </a:t>
            </a:r>
            <a:r>
              <a:rPr lang="it-IT" sz="1200" b="1" dirty="0" smtClean="0">
                <a:solidFill>
                  <a:srgbClr val="C00000"/>
                </a:solidFill>
              </a:rPr>
              <a:t>Celebrazione dei 2500 anni dell'Impero Persiano</a:t>
            </a:r>
            <a:r>
              <a:rPr lang="it-IT" sz="1200" dirty="0" smtClean="0"/>
              <a:t> è consistita in una complessa serie di cerimonie che hanno avuto luogo dal 12 al 16 ottobre 1971, in occasione del 2500º anniversario della fondazione dell'Impero </a:t>
            </a:r>
            <a:r>
              <a:rPr lang="it-IT" sz="1200" dirty="0" err="1" smtClean="0"/>
              <a:t>Achemenide</a:t>
            </a:r>
            <a:r>
              <a:rPr lang="it-IT" sz="1200" dirty="0" smtClean="0"/>
              <a:t> (il primo Impero Persiano) da parte di Ciro il Grande. L'intento della celebrazione era quello di glorificare l'antica civiltà e la storia iraniana per mostrare i suoi progressi contemporanei sotto Mohammad </a:t>
            </a:r>
            <a:r>
              <a:rPr lang="it-IT" sz="1200" dirty="0" err="1" smtClean="0"/>
              <a:t>Reza</a:t>
            </a:r>
            <a:r>
              <a:rPr lang="it-IT" sz="1200" dirty="0" smtClean="0"/>
              <a:t> </a:t>
            </a:r>
            <a:r>
              <a:rPr lang="it-IT" sz="1200" dirty="0" err="1" smtClean="0"/>
              <a:t>Pahlavi</a:t>
            </a:r>
            <a:r>
              <a:rPr lang="it-IT" sz="1200" dirty="0" smtClean="0"/>
              <a:t> che </a:t>
            </a:r>
            <a:r>
              <a:rPr lang="it-IT" sz="1200" b="1" dirty="0" smtClean="0"/>
              <a:t>voleva apparire come il restauratore dell'"Onore" della </a:t>
            </a:r>
            <a:r>
              <a:rPr lang="it-IT" sz="1200" b="1" dirty="0" err="1" smtClean="0"/>
              <a:t>Persia</a:t>
            </a:r>
            <a:r>
              <a:rPr lang="it-IT" sz="1200" b="1" dirty="0" smtClean="0"/>
              <a:t>.</a:t>
            </a:r>
            <a:endParaRPr lang="it-IT" sz="12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s://i.pinimg.com/564x/4b/4f/0b/4b4f0bcf425ee415f89119dbb7fac415.jpg"/>
          <p:cNvPicPr>
            <a:picLocks noChangeAspect="1" noChangeArrowheads="1"/>
          </p:cNvPicPr>
          <p:nvPr/>
        </p:nvPicPr>
        <p:blipFill>
          <a:blip r:embed="rId2"/>
          <a:srcRect/>
          <a:stretch>
            <a:fillRect/>
          </a:stretch>
        </p:blipFill>
        <p:spPr bwMode="auto">
          <a:xfrm>
            <a:off x="428596" y="142852"/>
            <a:ext cx="2650236" cy="3975354"/>
          </a:xfrm>
          <a:prstGeom prst="rect">
            <a:avLst/>
          </a:prstGeom>
          <a:noFill/>
          <a:ln>
            <a:solidFill>
              <a:srgbClr val="C00000"/>
            </a:solidFill>
          </a:ln>
        </p:spPr>
      </p:pic>
      <p:sp>
        <p:nvSpPr>
          <p:cNvPr id="6" name="CasellaDiTesto 5"/>
          <p:cNvSpPr txBox="1"/>
          <p:nvPr/>
        </p:nvSpPr>
        <p:spPr>
          <a:xfrm>
            <a:off x="3286116" y="285728"/>
            <a:ext cx="4572032"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Il baciamano di un ministro del governo iraniano</a:t>
            </a:r>
          </a:p>
          <a:p>
            <a:pPr algn="just" fontAlgn="t"/>
            <a:r>
              <a:rPr lang="it-IT" sz="1200" dirty="0" err="1" smtClean="0"/>
              <a:t>Reza</a:t>
            </a:r>
            <a:r>
              <a:rPr lang="it-IT" sz="1200" dirty="0" smtClean="0"/>
              <a:t> </a:t>
            </a:r>
            <a:r>
              <a:rPr lang="it-IT" sz="1200" dirty="0" err="1" smtClean="0"/>
              <a:t>Pahlavi</a:t>
            </a:r>
            <a:r>
              <a:rPr lang="it-IT" sz="1200" dirty="0" smtClean="0"/>
              <a:t>, come già aveva fatto il padre, accentrò il potere nelle mani della monarchia. Sua opinione era che il parlamento avesse ragione di esistere soltanto per approvare le decisioni imperiali; di conseguenza </a:t>
            </a:r>
            <a:r>
              <a:rPr lang="it-IT" sz="1200" b="1" dirty="0" smtClean="0"/>
              <a:t>i ministri erano responsabili del loro operato solo nei confronti dello </a:t>
            </a:r>
            <a:r>
              <a:rPr lang="it-IT" sz="1200" b="1" dirty="0" err="1" smtClean="0"/>
              <a:t>schah</a:t>
            </a:r>
            <a:r>
              <a:rPr lang="it-IT" sz="1200" dirty="0" smtClean="0"/>
              <a:t>, non certo di fronte ai deputati.  </a:t>
            </a:r>
            <a:endParaRPr lang="it-IT" sz="1200" dirty="0"/>
          </a:p>
        </p:txBody>
      </p:sp>
      <p:pic>
        <p:nvPicPr>
          <p:cNvPr id="7" name="Picture 8" descr="Iran Politics Club: Mohamad Reza Shah Pahlavi Photo Album - Ahreeman X /  Military Hand Kissing of Shah of Iran.jpg"/>
          <p:cNvPicPr>
            <a:picLocks noChangeAspect="1" noChangeArrowheads="1"/>
          </p:cNvPicPr>
          <p:nvPr/>
        </p:nvPicPr>
        <p:blipFill>
          <a:blip r:embed="rId3"/>
          <a:srcRect/>
          <a:stretch>
            <a:fillRect/>
          </a:stretch>
        </p:blipFill>
        <p:spPr bwMode="auto">
          <a:xfrm>
            <a:off x="4572000" y="3643314"/>
            <a:ext cx="4190817" cy="2944368"/>
          </a:xfrm>
          <a:prstGeom prst="rect">
            <a:avLst/>
          </a:prstGeom>
          <a:noFill/>
          <a:ln>
            <a:solidFill>
              <a:srgbClr val="C00000"/>
            </a:solidFill>
          </a:ln>
        </p:spPr>
      </p:pic>
      <p:sp>
        <p:nvSpPr>
          <p:cNvPr id="8" name="CasellaDiTesto 7"/>
          <p:cNvSpPr txBox="1"/>
          <p:nvPr/>
        </p:nvSpPr>
        <p:spPr>
          <a:xfrm>
            <a:off x="1000100" y="5286388"/>
            <a:ext cx="3357586"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Il saluto dei militari</a:t>
            </a:r>
          </a:p>
          <a:p>
            <a:pPr algn="just"/>
            <a:r>
              <a:rPr lang="it-IT" sz="1200" dirty="0" smtClean="0"/>
              <a:t>L’accentramento dei poteri nelle mani dello </a:t>
            </a:r>
            <a:r>
              <a:rPr lang="it-IT" sz="1200" dirty="0" err="1" smtClean="0"/>
              <a:t>schah</a:t>
            </a:r>
            <a:r>
              <a:rPr lang="it-IT" sz="1200" dirty="0" smtClean="0"/>
              <a:t> fu attuato con </a:t>
            </a:r>
            <a:r>
              <a:rPr lang="it-IT" sz="1200" b="1" dirty="0" smtClean="0"/>
              <a:t>l’appoggio dell’esercito</a:t>
            </a:r>
            <a:r>
              <a:rPr lang="it-IT" sz="1200" dirty="0" smtClean="0"/>
              <a:t>, da sempre abituato a servire un sovrano assoluto.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a:t>
            </a:r>
            <a:r>
              <a:rPr lang="it-IT" sz="4300" b="1" dirty="0" err="1" smtClean="0">
                <a:solidFill>
                  <a:srgbClr val="00B050"/>
                </a:solidFill>
                <a:latin typeface="Times New Roman" pitchFamily="18" charset="0"/>
                <a:cs typeface="Times New Roman" pitchFamily="18" charset="0"/>
              </a:rPr>
              <a:t>Savak</a:t>
            </a:r>
            <a:endParaRPr lang="it-IT" sz="4300" b="1" dirty="0" smtClean="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44" y="142852"/>
            <a:ext cx="8643998" cy="3293209"/>
          </a:xfrm>
          <a:prstGeom prst="rect">
            <a:avLst/>
          </a:prstGeom>
          <a:solidFill>
            <a:schemeClr val="accent5">
              <a:lumMod val="20000"/>
              <a:lumOff val="80000"/>
            </a:schemeClr>
          </a:solidFill>
          <a:ln w="12700">
            <a:solidFill>
              <a:srgbClr val="FF0000"/>
            </a:solidFill>
          </a:ln>
        </p:spPr>
        <p:txBody>
          <a:bodyPr wrap="square" rtlCol="0">
            <a:spAutoFit/>
          </a:bodyPr>
          <a:lstStyle/>
          <a:p>
            <a:pPr algn="just"/>
            <a:endParaRPr lang="it-IT" sz="1400" dirty="0" smtClean="0"/>
          </a:p>
          <a:p>
            <a:pPr algn="just"/>
            <a:endParaRPr lang="it-IT" sz="1400" dirty="0" smtClean="0"/>
          </a:p>
          <a:p>
            <a:pPr algn="just"/>
            <a:endParaRPr lang="it-IT" sz="1400" dirty="0" smtClean="0"/>
          </a:p>
          <a:p>
            <a:pPr algn="just"/>
            <a:r>
              <a:rPr lang="it-IT" sz="1400" dirty="0" smtClean="0"/>
              <a:t>“Il guaio,” dice la moglie dai grandi occhi che luccicano nella penombra, “è che nessuno può prevedere quanto potrà resistere alla tortura, o addirittura se riuscirà a sopportarla. E dire </a:t>
            </a:r>
            <a:r>
              <a:rPr lang="it-IT" sz="1400" dirty="0" err="1" smtClean="0"/>
              <a:t>Savak</a:t>
            </a:r>
            <a:r>
              <a:rPr lang="it-IT" sz="1400" dirty="0" smtClean="0"/>
              <a:t> significava dire torture. </a:t>
            </a:r>
            <a:r>
              <a:rPr lang="it-IT" sz="1400" b="1" dirty="0" smtClean="0"/>
              <a:t>Di solito rapivano una persona per strada, le bendavano gli occhi e senza una parola la portavano direttamente alla tortura</a:t>
            </a:r>
            <a:r>
              <a:rPr lang="it-IT" sz="1400" dirty="0" smtClean="0"/>
              <a:t>. Lì davano  il via a tutto il macabro rituale: ossa spezzate, unghie strappate, mani infilate in forni roventi, crani trapanati e decine di supplizi spaventosi. Quando la vittima, impazzita di dolore, era ridotta a un ammasso sfracellato e sanguinolento, si procedeva a stabilirne l’identità. ‘Nome? Cognome? Indirizzo? Che hai detto contro lo scià? Rispondi: che hai detto?’ Quello magari non aveva fiatato, era completamente innocente. Ma che importava l’essere innocente? Così avrebbero avuto paura sia colpevoli sia innocenti, nessuno si sarebbe sentito al sicuro. Il terrore seminato dalla </a:t>
            </a:r>
            <a:r>
              <a:rPr lang="it-IT" sz="1400" dirty="0" err="1" smtClean="0"/>
              <a:t>Savak</a:t>
            </a:r>
            <a:r>
              <a:rPr lang="it-IT" sz="1400" dirty="0" smtClean="0"/>
              <a:t> stava proprio nel fatto che poteva colpire chiunque: </a:t>
            </a:r>
            <a:r>
              <a:rPr lang="it-IT" sz="1400" b="1" dirty="0" smtClean="0"/>
              <a:t>eravamo tutti colpevoli, dato che l’accusa non concerneva i fatti, ma le intenzioni che la </a:t>
            </a:r>
            <a:r>
              <a:rPr lang="it-IT" sz="1400" b="1" dirty="0" err="1" smtClean="0"/>
              <a:t>Savak</a:t>
            </a:r>
            <a:r>
              <a:rPr lang="it-IT" sz="1400" b="1" dirty="0" smtClean="0"/>
              <a:t> ci attribuiva</a:t>
            </a:r>
            <a:r>
              <a:rPr lang="it-IT" sz="1400" dirty="0" smtClean="0"/>
              <a:t>. ‘Tu eri contro lo scià?’ ‘No!’ ‘Ma avresti voluto esserlo, vero? Mascalzone!’ Non c’era bisogno d’altro.</a:t>
            </a:r>
          </a:p>
          <a:p>
            <a:pPr algn="r"/>
            <a:r>
              <a:rPr lang="it-IT" sz="1200" dirty="0" smtClean="0"/>
              <a:t>da R. </a:t>
            </a:r>
            <a:r>
              <a:rPr lang="it-IT" sz="1200" dirty="0" err="1" smtClean="0"/>
              <a:t>Kapuscinski</a:t>
            </a:r>
            <a:r>
              <a:rPr lang="it-IT" sz="1200" dirty="0" smtClean="0"/>
              <a:t> </a:t>
            </a:r>
            <a:r>
              <a:rPr lang="it-IT" sz="1200" i="1" dirty="0" err="1" smtClean="0"/>
              <a:t>Shah-in-shah</a:t>
            </a:r>
            <a:endParaRPr lang="it-IT" sz="1200" dirty="0" smtClean="0"/>
          </a:p>
        </p:txBody>
      </p:sp>
      <p:pic>
        <p:nvPicPr>
          <p:cNvPr id="3" name="Picture 2" descr="http://www.payvand.com/news/12/feb/Ebrat-Museum-Tehran-9.jpg"/>
          <p:cNvPicPr>
            <a:picLocks noChangeAspect="1" noChangeArrowheads="1"/>
          </p:cNvPicPr>
          <p:nvPr/>
        </p:nvPicPr>
        <p:blipFill>
          <a:blip r:embed="rId2"/>
          <a:srcRect/>
          <a:stretch>
            <a:fillRect/>
          </a:stretch>
        </p:blipFill>
        <p:spPr bwMode="auto">
          <a:xfrm>
            <a:off x="500034" y="3571876"/>
            <a:ext cx="2079784" cy="3117056"/>
          </a:xfrm>
          <a:prstGeom prst="rect">
            <a:avLst/>
          </a:prstGeom>
          <a:noFill/>
          <a:ln>
            <a:solidFill>
              <a:srgbClr val="C00000"/>
            </a:solidFill>
          </a:ln>
        </p:spPr>
      </p:pic>
      <p:sp>
        <p:nvSpPr>
          <p:cNvPr id="4" name="CasellaDiTesto 3"/>
          <p:cNvSpPr txBox="1"/>
          <p:nvPr/>
        </p:nvSpPr>
        <p:spPr>
          <a:xfrm>
            <a:off x="2714612" y="4929198"/>
            <a:ext cx="6072230"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Ex prigione della </a:t>
            </a:r>
            <a:r>
              <a:rPr lang="it-IT" sz="1200" b="1" dirty="0" err="1" smtClean="0">
                <a:solidFill>
                  <a:srgbClr val="C00000"/>
                </a:solidFill>
              </a:rPr>
              <a:t>Savak</a:t>
            </a:r>
            <a:endParaRPr lang="it-IT" sz="1200" b="1" dirty="0" smtClean="0">
              <a:solidFill>
                <a:srgbClr val="C00000"/>
              </a:solidFill>
            </a:endParaRPr>
          </a:p>
          <a:p>
            <a:pPr algn="just" fontAlgn="t"/>
            <a:r>
              <a:rPr lang="it-IT" sz="1200" dirty="0" smtClean="0"/>
              <a:t>SAVAK</a:t>
            </a:r>
            <a:r>
              <a:rPr lang="it-IT" sz="1200" b="1" dirty="0" smtClean="0"/>
              <a:t> </a:t>
            </a:r>
            <a:r>
              <a:rPr lang="it-IT" sz="1200" dirty="0" smtClean="0"/>
              <a:t>("Organizzazione nazionale per la sicurezza e l'informazione") erano </a:t>
            </a:r>
            <a:r>
              <a:rPr lang="it-IT" sz="1200" b="1" dirty="0" smtClean="0"/>
              <a:t>i servizi segreti imperiali iraniani</a:t>
            </a:r>
            <a:r>
              <a:rPr lang="it-IT" sz="1200" dirty="0" smtClean="0"/>
              <a:t> che operarono tra il 1957 e il 1979. Si dice che fosse </a:t>
            </a:r>
            <a:r>
              <a:rPr lang="it-IT" sz="1200" b="1" dirty="0" smtClean="0"/>
              <a:t>l'organizzazione più brutale del Medio Oriente</a:t>
            </a:r>
            <a:r>
              <a:rPr lang="it-IT" sz="1200" dirty="0" smtClean="0"/>
              <a:t>, a causa delle sue famigerate camere di tortura in cui gli oppositori politici, in particolare comunisti, venivano sottoposti a ogni tipo di sevizia. Durante gli ultimi quindici anni di governo dello scià </a:t>
            </a:r>
            <a:r>
              <a:rPr lang="it-IT" sz="1200" b="1" dirty="0" smtClean="0"/>
              <a:t>arrivò a impiegare circa 60.000 agenti</a:t>
            </a:r>
            <a:r>
              <a:rPr lang="it-IT" sz="1200" dirty="0" smtClean="0"/>
              <a:t>.</a:t>
            </a:r>
            <a:endParaRPr lang="it-IT" sz="1200" dirty="0"/>
          </a:p>
        </p:txBody>
      </p:sp>
      <p:sp>
        <p:nvSpPr>
          <p:cNvPr id="5" name="Rettangolo arrotondato 4"/>
          <p:cNvSpPr/>
          <p:nvPr/>
        </p:nvSpPr>
        <p:spPr>
          <a:xfrm>
            <a:off x="1643042" y="214290"/>
            <a:ext cx="5357850" cy="4286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ctr"/>
            <a:r>
              <a:rPr lang="it-IT" sz="2000" b="1" dirty="0" smtClean="0">
                <a:solidFill>
                  <a:srgbClr val="00B0F0"/>
                </a:solidFill>
              </a:rPr>
              <a:t>La </a:t>
            </a:r>
            <a:r>
              <a:rPr lang="it-IT" sz="2000" b="1" dirty="0" err="1" smtClean="0">
                <a:solidFill>
                  <a:srgbClr val="00B0F0"/>
                </a:solidFill>
              </a:rPr>
              <a:t>Savak</a:t>
            </a:r>
            <a:r>
              <a:rPr lang="it-IT" sz="2000" b="1" dirty="0" smtClean="0">
                <a:solidFill>
                  <a:srgbClr val="00B0F0"/>
                </a:solidFill>
              </a:rPr>
              <a:t> semina il terrore</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Le relazioni internazionali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00496" y="142852"/>
            <a:ext cx="4929222"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400" b="1" dirty="0" err="1" smtClean="0">
                <a:solidFill>
                  <a:srgbClr val="C00000"/>
                </a:solidFill>
              </a:rPr>
              <a:t>Reza</a:t>
            </a:r>
            <a:r>
              <a:rPr lang="it-IT" sz="1400" b="1" dirty="0" smtClean="0">
                <a:solidFill>
                  <a:srgbClr val="C00000"/>
                </a:solidFill>
              </a:rPr>
              <a:t> </a:t>
            </a:r>
            <a:r>
              <a:rPr lang="it-IT" sz="1400" b="1" dirty="0" err="1" smtClean="0">
                <a:solidFill>
                  <a:srgbClr val="C00000"/>
                </a:solidFill>
              </a:rPr>
              <a:t>Pahlavi</a:t>
            </a:r>
            <a:r>
              <a:rPr lang="it-IT" sz="1400" b="1" dirty="0" smtClean="0">
                <a:solidFill>
                  <a:srgbClr val="C00000"/>
                </a:solidFill>
              </a:rPr>
              <a:t> e la moglie nella copertina di una rivista tedesca</a:t>
            </a:r>
          </a:p>
          <a:p>
            <a:pPr algn="just" fontAlgn="t"/>
            <a:r>
              <a:rPr lang="it-IT" sz="1400" dirty="0" err="1" smtClean="0"/>
              <a:t>Reza</a:t>
            </a:r>
            <a:r>
              <a:rPr lang="it-IT" sz="1400" dirty="0" smtClean="0"/>
              <a:t> </a:t>
            </a:r>
            <a:r>
              <a:rPr lang="it-IT" sz="1400" dirty="0" err="1" smtClean="0"/>
              <a:t>Pahlavi</a:t>
            </a:r>
            <a:r>
              <a:rPr lang="it-IT" sz="1400" dirty="0" smtClean="0"/>
              <a:t> cercò di intessere relazioni cordiali a livello internazionale e di presentarsi al mondo come "monarca illuminato", attraverso anche </a:t>
            </a:r>
            <a:r>
              <a:rPr lang="it-IT" sz="1400" b="1" dirty="0" smtClean="0"/>
              <a:t>una forte campagna di promozione personale</a:t>
            </a:r>
            <a:r>
              <a:rPr lang="it-IT" sz="1400" dirty="0" smtClean="0"/>
              <a:t>, concedendo interviste a quotidiani di tutto il mondo e curando la propria immagine pubblica.</a:t>
            </a:r>
            <a:endParaRPr lang="it-IT" sz="1400" dirty="0"/>
          </a:p>
        </p:txBody>
      </p:sp>
      <p:pic>
        <p:nvPicPr>
          <p:cNvPr id="4" name="Picture 6" descr="https://i.pinimg.com/564x/f3/09/5a/f3095abe157f578bbf9da423158450a6.jpg"/>
          <p:cNvPicPr>
            <a:picLocks noChangeAspect="1" noChangeArrowheads="1"/>
          </p:cNvPicPr>
          <p:nvPr/>
        </p:nvPicPr>
        <p:blipFill>
          <a:blip r:embed="rId2"/>
          <a:srcRect/>
          <a:stretch>
            <a:fillRect/>
          </a:stretch>
        </p:blipFill>
        <p:spPr bwMode="auto">
          <a:xfrm>
            <a:off x="500033" y="142851"/>
            <a:ext cx="3243167" cy="4477226"/>
          </a:xfrm>
          <a:prstGeom prst="rect">
            <a:avLst/>
          </a:prstGeom>
          <a:noFill/>
          <a:ln>
            <a:solidFill>
              <a:srgbClr val="C00000"/>
            </a:solidFill>
          </a:ln>
        </p:spPr>
      </p:pic>
      <p:pic>
        <p:nvPicPr>
          <p:cNvPr id="9" name="Picture 4" descr="https://upload.wikimedia.org/wikipedia/commons/thumb/a/a9/Kennedy_with_Shah_of_Iran%2C_1961.jpg/220px-Kennedy_with_Shah_of_Iran%2C_1961.jpg"/>
          <p:cNvPicPr>
            <a:picLocks noChangeAspect="1" noChangeArrowheads="1"/>
          </p:cNvPicPr>
          <p:nvPr/>
        </p:nvPicPr>
        <p:blipFill>
          <a:blip r:embed="rId3"/>
          <a:srcRect/>
          <a:stretch>
            <a:fillRect/>
          </a:stretch>
        </p:blipFill>
        <p:spPr bwMode="auto">
          <a:xfrm>
            <a:off x="5500694" y="3357562"/>
            <a:ext cx="3415665" cy="3384614"/>
          </a:xfrm>
          <a:prstGeom prst="rect">
            <a:avLst/>
          </a:prstGeom>
          <a:noFill/>
          <a:ln>
            <a:solidFill>
              <a:srgbClr val="C00000"/>
            </a:solidFill>
          </a:ln>
        </p:spPr>
      </p:pic>
      <p:sp>
        <p:nvSpPr>
          <p:cNvPr id="10" name="CasellaDiTesto 9"/>
          <p:cNvSpPr txBox="1"/>
          <p:nvPr/>
        </p:nvSpPr>
        <p:spPr>
          <a:xfrm>
            <a:off x="214282" y="5286388"/>
            <a:ext cx="5072098" cy="11695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400" b="1" dirty="0" smtClean="0">
                <a:solidFill>
                  <a:srgbClr val="C00000"/>
                </a:solidFill>
              </a:rPr>
              <a:t>Mohammad </a:t>
            </a:r>
            <a:r>
              <a:rPr lang="it-IT" sz="1400" b="1" dirty="0" err="1" smtClean="0">
                <a:solidFill>
                  <a:srgbClr val="C00000"/>
                </a:solidFill>
              </a:rPr>
              <a:t>Reza</a:t>
            </a:r>
            <a:r>
              <a:rPr lang="it-IT" sz="1400" b="1" dirty="0" smtClean="0">
                <a:solidFill>
                  <a:srgbClr val="C00000"/>
                </a:solidFill>
              </a:rPr>
              <a:t>, il presidente degli Stati Uniti John F. Kennedy e il segretario alla Difesa Robert </a:t>
            </a:r>
            <a:r>
              <a:rPr lang="it-IT" sz="1400" b="1" dirty="0" err="1" smtClean="0">
                <a:solidFill>
                  <a:srgbClr val="C00000"/>
                </a:solidFill>
              </a:rPr>
              <a:t>McNamara</a:t>
            </a:r>
            <a:r>
              <a:rPr lang="it-IT" sz="1400" b="1" dirty="0" smtClean="0">
                <a:solidFill>
                  <a:srgbClr val="C00000"/>
                </a:solidFill>
              </a:rPr>
              <a:t> nella stanza del gabinetto della Casa Bianca , 1962.</a:t>
            </a:r>
          </a:p>
          <a:p>
            <a:pPr algn="just"/>
            <a:r>
              <a:rPr lang="it-IT" sz="1400" dirty="0" smtClean="0"/>
              <a:t>Il governo dello </a:t>
            </a:r>
            <a:r>
              <a:rPr lang="it-IT" sz="1400" dirty="0" err="1" smtClean="0"/>
              <a:t>shah</a:t>
            </a:r>
            <a:r>
              <a:rPr lang="it-IT" sz="1400" dirty="0" smtClean="0"/>
              <a:t> godette della protezione degli Stati Uniti che lo consideravano </a:t>
            </a:r>
            <a:r>
              <a:rPr lang="it-IT" sz="1400" b="1" dirty="0" smtClean="0"/>
              <a:t>un alleato affidabile</a:t>
            </a:r>
            <a:r>
              <a:rPr lang="it-IT" sz="1400" dirty="0"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pa Paolo VI In Iran"/>
          <p:cNvPicPr>
            <a:picLocks noChangeAspect="1" noChangeArrowheads="1"/>
          </p:cNvPicPr>
          <p:nvPr/>
        </p:nvPicPr>
        <p:blipFill>
          <a:blip r:embed="rId2"/>
          <a:srcRect/>
          <a:stretch>
            <a:fillRect/>
          </a:stretch>
        </p:blipFill>
        <p:spPr bwMode="auto">
          <a:xfrm>
            <a:off x="285724" y="142855"/>
            <a:ext cx="4400824" cy="2969697"/>
          </a:xfrm>
          <a:prstGeom prst="rect">
            <a:avLst/>
          </a:prstGeom>
          <a:noFill/>
          <a:ln>
            <a:solidFill>
              <a:srgbClr val="C00000"/>
            </a:solidFill>
          </a:ln>
        </p:spPr>
      </p:pic>
      <p:sp>
        <p:nvSpPr>
          <p:cNvPr id="3" name="CasellaDiTesto 2"/>
          <p:cNvSpPr txBox="1"/>
          <p:nvPr/>
        </p:nvSpPr>
        <p:spPr>
          <a:xfrm>
            <a:off x="5000628" y="285728"/>
            <a:ext cx="3857652"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Paolo </a:t>
            </a:r>
            <a:r>
              <a:rPr lang="it-IT" sz="1200" b="1" dirty="0" err="1" smtClean="0">
                <a:solidFill>
                  <a:srgbClr val="C00000"/>
                </a:solidFill>
              </a:rPr>
              <a:t>VI</a:t>
            </a:r>
            <a:r>
              <a:rPr lang="it-IT" sz="1200" b="1" dirty="0" smtClean="0">
                <a:solidFill>
                  <a:srgbClr val="C00000"/>
                </a:solidFill>
              </a:rPr>
              <a:t> </a:t>
            </a:r>
            <a:r>
              <a:rPr lang="it-IT" sz="1200" dirty="0" smtClean="0"/>
              <a:t>con </a:t>
            </a:r>
            <a:r>
              <a:rPr lang="it-IT" sz="1200" dirty="0" err="1" smtClean="0"/>
              <a:t>Reza</a:t>
            </a:r>
            <a:r>
              <a:rPr lang="it-IT" sz="1200" dirty="0" smtClean="0"/>
              <a:t> </a:t>
            </a:r>
            <a:r>
              <a:rPr lang="it-IT" sz="1200" dirty="0" err="1" smtClean="0"/>
              <a:t>Pahlavi</a:t>
            </a:r>
            <a:r>
              <a:rPr lang="it-IT" sz="1200" dirty="0" smtClean="0"/>
              <a:t> durante una visita pastorale del papa a Teheran il 26 novembre 1970. </a:t>
            </a:r>
            <a:endParaRPr lang="it-IT" sz="1400" dirty="0"/>
          </a:p>
        </p:txBody>
      </p:sp>
      <p:pic>
        <p:nvPicPr>
          <p:cNvPr id="1028" name="Picture 4" descr="Reali spagnoli e Shah"/>
          <p:cNvPicPr>
            <a:picLocks noChangeAspect="1" noChangeArrowheads="1"/>
          </p:cNvPicPr>
          <p:nvPr/>
        </p:nvPicPr>
        <p:blipFill>
          <a:blip r:embed="rId3"/>
          <a:srcRect/>
          <a:stretch>
            <a:fillRect/>
          </a:stretch>
        </p:blipFill>
        <p:spPr bwMode="auto">
          <a:xfrm>
            <a:off x="214282" y="3357562"/>
            <a:ext cx="4681728" cy="2958084"/>
          </a:xfrm>
          <a:prstGeom prst="rect">
            <a:avLst/>
          </a:prstGeom>
          <a:noFill/>
          <a:ln>
            <a:solidFill>
              <a:srgbClr val="C00000"/>
            </a:solidFill>
          </a:ln>
        </p:spPr>
      </p:pic>
      <p:sp>
        <p:nvSpPr>
          <p:cNvPr id="5" name="CasellaDiTesto 4"/>
          <p:cNvSpPr txBox="1"/>
          <p:nvPr/>
        </p:nvSpPr>
        <p:spPr>
          <a:xfrm>
            <a:off x="5072066" y="3571876"/>
            <a:ext cx="3857652"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err="1" smtClean="0"/>
              <a:t>Reza</a:t>
            </a:r>
            <a:r>
              <a:rPr lang="it-IT" sz="1200" dirty="0" smtClean="0"/>
              <a:t> </a:t>
            </a:r>
            <a:r>
              <a:rPr lang="it-IT" sz="1200" dirty="0" err="1" smtClean="0"/>
              <a:t>Pahlavi</a:t>
            </a:r>
            <a:r>
              <a:rPr lang="it-IT" sz="1200" dirty="0" smtClean="0"/>
              <a:t> e sua moglie </a:t>
            </a:r>
            <a:r>
              <a:rPr lang="it-IT" sz="1200" dirty="0" err="1" smtClean="0"/>
              <a:t>Farah</a:t>
            </a:r>
            <a:r>
              <a:rPr lang="it-IT" sz="1200" dirty="0" smtClean="0"/>
              <a:t> </a:t>
            </a:r>
            <a:r>
              <a:rPr lang="it-IT" sz="1200" dirty="0" err="1" smtClean="0"/>
              <a:t>Diba</a:t>
            </a:r>
            <a:r>
              <a:rPr lang="it-IT" sz="1200" dirty="0" smtClean="0"/>
              <a:t> ricevono all'aeroporto </a:t>
            </a:r>
            <a:r>
              <a:rPr lang="it-IT" sz="1200" b="1" dirty="0" smtClean="0">
                <a:solidFill>
                  <a:srgbClr val="C00000"/>
                </a:solidFill>
              </a:rPr>
              <a:t>i re spagnoli </a:t>
            </a:r>
            <a:r>
              <a:rPr lang="it-IT" sz="1200" dirty="0" smtClean="0"/>
              <a:t>Juan Carlos e Sofia in visita ufficiale – Teheran 1978</a:t>
            </a:r>
            <a:endParaRPr lang="it-IT"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Le spese militari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1071546"/>
            <a:ext cx="8643998" cy="5124480"/>
          </a:xfrm>
          <a:prstGeom prst="rect">
            <a:avLst/>
          </a:prstGeom>
          <a:solidFill>
            <a:schemeClr val="accent5">
              <a:lumMod val="20000"/>
              <a:lumOff val="80000"/>
            </a:schemeClr>
          </a:solidFill>
          <a:ln w="12700">
            <a:solidFill>
              <a:srgbClr val="FF0000"/>
            </a:solidFill>
          </a:ln>
        </p:spPr>
        <p:txBody>
          <a:bodyPr wrap="square" rtlCol="0">
            <a:spAutoFit/>
          </a:bodyPr>
          <a:lstStyle/>
          <a:p>
            <a:pPr algn="ctr">
              <a:spcAft>
                <a:spcPts val="600"/>
              </a:spcAft>
            </a:pPr>
            <a:r>
              <a:rPr lang="it-IT" sz="2800" b="1" dirty="0" smtClean="0"/>
              <a:t>Le spese pazze dello scià</a:t>
            </a:r>
          </a:p>
          <a:p>
            <a:pPr algn="just"/>
            <a:r>
              <a:rPr lang="it-IT" sz="1400" dirty="0" smtClean="0"/>
              <a:t>Un giorno, sfogliando il catalogo di una fabbrica d’armamenti, il sovrano s’innamora del cacciatorpediniere </a:t>
            </a:r>
            <a:r>
              <a:rPr lang="it-IT" sz="1400" dirty="0" err="1" smtClean="0"/>
              <a:t>Sprunce</a:t>
            </a:r>
            <a:r>
              <a:rPr lang="it-IT" sz="1400" dirty="0" smtClean="0"/>
              <a:t>. Costo di un esemplare: trecentotrentotto milioni di dollari. Ne ordina subito quattro. I cacciatorpediniere attraccano nel porto di </a:t>
            </a:r>
            <a:r>
              <a:rPr lang="it-IT" sz="1400" dirty="0" err="1" smtClean="0"/>
              <a:t>Bandar</a:t>
            </a:r>
            <a:r>
              <a:rPr lang="it-IT" sz="1400" dirty="0" smtClean="0"/>
              <a:t> </a:t>
            </a:r>
            <a:r>
              <a:rPr lang="it-IT" sz="1400" dirty="0" err="1" smtClean="0"/>
              <a:t>Abbas</a:t>
            </a:r>
            <a:r>
              <a:rPr lang="it-IT" sz="1400" dirty="0" smtClean="0"/>
              <a:t>, ma le ciurme americane rientrano in patria, poiché gli stessi Stati Uniti sono a corto di personale per quel tipo di nave. I quattro caccia stanno sempre lì, nel porto di </a:t>
            </a:r>
            <a:r>
              <a:rPr lang="it-IT" sz="1400" dirty="0" err="1" smtClean="0"/>
              <a:t>Bandar</a:t>
            </a:r>
            <a:r>
              <a:rPr lang="it-IT" sz="1400" dirty="0" smtClean="0"/>
              <a:t> </a:t>
            </a:r>
            <a:r>
              <a:rPr lang="it-IT" sz="1400" dirty="0" err="1" smtClean="0"/>
              <a:t>Abbas</a:t>
            </a:r>
            <a:r>
              <a:rPr lang="it-IT" sz="1400" dirty="0" smtClean="0"/>
              <a:t>, a coprirsi di ruggine. Un altro giorno lo scià s’innamora dell’F-16, un prototipo di cacciabombardiere, e decide di comprarne una grossa partita. Ma quei morti di fame degli americani hanno appena deciso di abbandonarne la produzione a causa del costo esorbitante: ventisei milioni di dollari al pezzo. Meno male che c’è lo scià a salvare la situazione e aiutare gli amici in miseria: </a:t>
            </a:r>
            <a:r>
              <a:rPr lang="it-IT" sz="1400" b="1" dirty="0" smtClean="0"/>
              <a:t>fa un’ordinazione di centosessanta aerei, accludendo un assegno di tre miliardi e ottocento milioni di dollari.</a:t>
            </a:r>
          </a:p>
          <a:p>
            <a:pPr algn="just"/>
            <a:r>
              <a:rPr lang="it-IT" sz="1400" dirty="0" smtClean="0"/>
              <a:t>Domanda: sarebbe stato tanto difficile togliere, mettiamo, un milione da queste cifre da capogiro, destinandolo a qualche autobus municipale in più per gli abitanti di Teheran, dove la gente aspetta ore alle fermate e ne impiega altrettante per raggiungere il posto di lavoro? Ma che c’è di grandioso in un autobus cittadino, che impressione di potere ne emana?</a:t>
            </a:r>
          </a:p>
          <a:p>
            <a:pPr algn="just">
              <a:spcAft>
                <a:spcPts val="600"/>
              </a:spcAft>
            </a:pPr>
            <a:r>
              <a:rPr lang="it-IT" sz="1400" dirty="0" smtClean="0"/>
              <a:t>Altra domanda: perché non sottrarre un milione da tutti quei miliardi, e dotare di pozzi una ventina di villaggi? Pozzi? E chi andrà mai in quei villaggi sperduti nelle montagne solo per ammirare un pozzo? Se domani un album destinato a illustrare l’Iran nella nuova veste di quinta potenza mondiale mostrasse la foto di un villaggio con pozzo, gli europei se ne chiederebbero stupiti il perché. </a:t>
            </a:r>
            <a:r>
              <a:rPr lang="it-IT" sz="1400" b="1" dirty="0" smtClean="0"/>
              <a:t>Un villaggio con pozzo non significa niente. Se invece ci mettiamo</a:t>
            </a:r>
            <a:r>
              <a:rPr lang="it-IT" sz="1400" dirty="0" smtClean="0"/>
              <a:t> </a:t>
            </a:r>
            <a:r>
              <a:rPr lang="it-IT" sz="1400" b="1" dirty="0" smtClean="0"/>
              <a:t>una foto del sovrano</a:t>
            </a:r>
            <a:r>
              <a:rPr lang="it-IT" sz="1400" dirty="0" smtClean="0"/>
              <a:t>, come ce ne sono a bizzeffe, </a:t>
            </a:r>
            <a:r>
              <a:rPr lang="it-IT" sz="1400" b="1" dirty="0" smtClean="0"/>
              <a:t>con file e file di aerei a reazione sullo sfondo, la gente lo ammirerà, dicendo che effettivamente ha fatto grandi cose</a:t>
            </a:r>
            <a:r>
              <a:rPr lang="it-IT" sz="1400" dirty="0" smtClean="0"/>
              <a:t>.</a:t>
            </a:r>
          </a:p>
          <a:p>
            <a:pPr algn="r"/>
            <a:r>
              <a:rPr lang="it-IT" sz="1200" dirty="0" smtClean="0"/>
              <a:t>da R. </a:t>
            </a:r>
            <a:r>
              <a:rPr lang="it-IT" sz="1200" dirty="0" err="1" smtClean="0"/>
              <a:t>Kapuscinski</a:t>
            </a:r>
            <a:r>
              <a:rPr lang="it-IT" sz="1200" dirty="0" smtClean="0"/>
              <a:t> </a:t>
            </a:r>
            <a:r>
              <a:rPr lang="it-IT" sz="1200" i="1" dirty="0" err="1" smtClean="0"/>
              <a:t>Shah-in-shah</a:t>
            </a:r>
            <a:endParaRPr lang="it-IT" sz="1200" dirty="0" smtClean="0"/>
          </a:p>
          <a:p>
            <a:pPr algn="just"/>
            <a:endParaRPr lang="it-IT" sz="1400" dirty="0" smtClean="0"/>
          </a:p>
        </p:txBody>
      </p:sp>
      <p:sp>
        <p:nvSpPr>
          <p:cNvPr id="3" name="Rettangolo arrotondato 2"/>
          <p:cNvSpPr/>
          <p:nvPr/>
        </p:nvSpPr>
        <p:spPr>
          <a:xfrm>
            <a:off x="500034" y="285728"/>
            <a:ext cx="5429288"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dirty="0" smtClean="0">
                <a:solidFill>
                  <a:schemeClr val="tx1"/>
                </a:solidFill>
              </a:rPr>
              <a:t>Evidenzia nel testo le informazioni che giustificano il titolo del brano.</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714876" y="1071546"/>
            <a:ext cx="4286280" cy="4185761"/>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t>Nel 1921, appoggiato dai militari, </a:t>
            </a:r>
            <a:r>
              <a:rPr lang="it-IT" sz="1400" b="1" i="1" dirty="0" err="1" smtClean="0"/>
              <a:t>Reza</a:t>
            </a:r>
            <a:r>
              <a:rPr lang="it-IT" sz="1400" b="1" i="1" dirty="0" smtClean="0"/>
              <a:t> Khan </a:t>
            </a:r>
            <a:r>
              <a:rPr lang="it-IT" sz="1400" dirty="0" smtClean="0"/>
              <a:t>spodestò l’ultimo scià dei </a:t>
            </a:r>
            <a:r>
              <a:rPr lang="it-IT" sz="1400" i="1" dirty="0" err="1" smtClean="0"/>
              <a:t>Qagiar</a:t>
            </a:r>
            <a:r>
              <a:rPr lang="it-IT" sz="1400" i="1" dirty="0" smtClean="0"/>
              <a:t>, </a:t>
            </a:r>
            <a:r>
              <a:rPr lang="it-IT" sz="1400" dirty="0" smtClean="0"/>
              <a:t>inaugurando la dinastia dei </a:t>
            </a:r>
            <a:r>
              <a:rPr lang="it-IT" sz="1400" b="1" i="1" dirty="0" err="1" smtClean="0"/>
              <a:t>Pahlavi</a:t>
            </a:r>
            <a:r>
              <a:rPr lang="it-IT" sz="1400" b="1" i="1" dirty="0" smtClean="0"/>
              <a:t> </a:t>
            </a:r>
            <a:r>
              <a:rPr lang="it-IT" sz="1400" dirty="0" smtClean="0"/>
              <a:t>. Abolì i diritti feudali, restaurò l’autorità del governo centrale e promosse una massiccia campagna di modernizzazione ma non riuscì a sottrarre la </a:t>
            </a:r>
            <a:r>
              <a:rPr lang="it-IT" sz="1400" dirty="0" err="1" smtClean="0"/>
              <a:t>Persia</a:t>
            </a:r>
            <a:r>
              <a:rPr lang="it-IT" sz="1400" dirty="0" smtClean="0"/>
              <a:t> ‒ dal 1935 Iran ‒ alle </a:t>
            </a:r>
            <a:r>
              <a:rPr lang="it-IT" sz="1400" b="1" dirty="0" smtClean="0"/>
              <a:t>ingerenze delle potenze straniere</a:t>
            </a:r>
            <a:r>
              <a:rPr lang="it-IT" sz="1400" dirty="0" smtClean="0"/>
              <a:t>. </a:t>
            </a:r>
          </a:p>
          <a:p>
            <a:pPr algn="just"/>
            <a:endParaRPr lang="it-IT" sz="1400" dirty="0" smtClean="0"/>
          </a:p>
          <a:p>
            <a:pPr algn="just"/>
            <a:r>
              <a:rPr lang="it-IT" sz="1400" dirty="0" smtClean="0"/>
              <a:t>Nel 1941 egli abdicò in favore del figlio </a:t>
            </a:r>
            <a:r>
              <a:rPr lang="it-IT" sz="1400" b="1" i="1" dirty="0" smtClean="0"/>
              <a:t>Muhammad </a:t>
            </a:r>
            <a:r>
              <a:rPr lang="it-IT" sz="1400" b="1" i="1" dirty="0" err="1" smtClean="0"/>
              <a:t>Reza</a:t>
            </a:r>
            <a:r>
              <a:rPr lang="it-IT" sz="1400" b="1" i="1" dirty="0" smtClean="0"/>
              <a:t> </a:t>
            </a:r>
            <a:r>
              <a:rPr lang="it-IT" sz="1400" b="1" i="1" dirty="0" err="1" smtClean="0"/>
              <a:t>Pahlavi</a:t>
            </a:r>
            <a:r>
              <a:rPr lang="it-IT" sz="1400" dirty="0" smtClean="0"/>
              <a:t>, che rimase al potere sino alla rivoluzione islamica del 1979. In questo lungo periodo lo scià si legò agli Stati Uniti e agli interessi delle compagnie petrolifere occidentali; impresse un </a:t>
            </a:r>
            <a:r>
              <a:rPr lang="it-IT" sz="1400" b="1" dirty="0" smtClean="0"/>
              <a:t>crescente carattere autoritario </a:t>
            </a:r>
            <a:r>
              <a:rPr lang="it-IT" sz="1400" dirty="0" smtClean="0"/>
              <a:t>al proprio regime e diede avvio, al principio degli anni Sessanta, a un </a:t>
            </a:r>
            <a:r>
              <a:rPr lang="it-IT" sz="1400" b="1" dirty="0" smtClean="0"/>
              <a:t>ampio</a:t>
            </a:r>
            <a:r>
              <a:rPr lang="it-IT" sz="1400" dirty="0" smtClean="0"/>
              <a:t> </a:t>
            </a:r>
            <a:r>
              <a:rPr lang="it-IT" sz="1400" b="1" dirty="0" smtClean="0"/>
              <a:t>programma di modernizzazione economica e sociale </a:t>
            </a:r>
            <a:r>
              <a:rPr lang="it-IT" sz="1400" dirty="0" smtClean="0"/>
              <a:t>(la cosiddetta </a:t>
            </a:r>
            <a:r>
              <a:rPr lang="it-IT" sz="1400" i="1" dirty="0" smtClean="0"/>
              <a:t>rivoluzione bianca</a:t>
            </a:r>
            <a:r>
              <a:rPr lang="it-IT" sz="1400" dirty="0" smtClean="0"/>
              <a:t>) che tuttavia non smantellò le strutture autoritarie del regime e non sciolse i grandi nodi dello sviluppo dell'Iran.</a:t>
            </a:r>
          </a:p>
        </p:txBody>
      </p:sp>
      <p:sp>
        <p:nvSpPr>
          <p:cNvPr id="9" name="CasellaDiTesto 8"/>
          <p:cNvSpPr txBox="1"/>
          <p:nvPr/>
        </p:nvSpPr>
        <p:spPr>
          <a:xfrm>
            <a:off x="2214546" y="2285992"/>
            <a:ext cx="1714512"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fontAlgn="t"/>
            <a:r>
              <a:rPr lang="it-IT" sz="1400" dirty="0" err="1" smtClean="0"/>
              <a:t>Reza</a:t>
            </a:r>
            <a:r>
              <a:rPr lang="it-IT" sz="1400" dirty="0" smtClean="0"/>
              <a:t> Khan </a:t>
            </a:r>
            <a:r>
              <a:rPr lang="it-IT" sz="1400" dirty="0" err="1" smtClean="0"/>
              <a:t>Pahlavi</a:t>
            </a:r>
            <a:endParaRPr lang="it-IT" sz="1400" dirty="0"/>
          </a:p>
        </p:txBody>
      </p:sp>
      <p:sp>
        <p:nvSpPr>
          <p:cNvPr id="10" name="CasellaDiTesto 9"/>
          <p:cNvSpPr txBox="1"/>
          <p:nvPr/>
        </p:nvSpPr>
        <p:spPr>
          <a:xfrm>
            <a:off x="3143240" y="285728"/>
            <a:ext cx="3786214" cy="369332"/>
          </a:xfrm>
          <a:prstGeom prst="rect">
            <a:avLst/>
          </a:prstGeom>
          <a:solidFill>
            <a:srgbClr val="FFC000"/>
          </a:solidFill>
          <a:ln>
            <a:solidFill>
              <a:srgbClr val="C00000"/>
            </a:solidFill>
          </a:ln>
        </p:spPr>
        <p:txBody>
          <a:bodyPr wrap="square" rtlCol="0">
            <a:spAutoFit/>
          </a:bodyPr>
          <a:lstStyle/>
          <a:p>
            <a:pPr algn="ctr"/>
            <a:r>
              <a:rPr lang="it-IT" b="1" cap="all" dirty="0" smtClean="0">
                <a:solidFill>
                  <a:srgbClr val="0070C0"/>
                </a:solidFill>
              </a:rPr>
              <a:t>LA DINASTIA PAHLAVI  1921 - 1979</a:t>
            </a:r>
            <a:endParaRPr lang="it-IT" b="1" cap="all" dirty="0">
              <a:solidFill>
                <a:srgbClr val="0070C0"/>
              </a:solidFill>
            </a:endParaRPr>
          </a:p>
        </p:txBody>
      </p:sp>
      <p:sp>
        <p:nvSpPr>
          <p:cNvPr id="151556" name="AutoShape 4" descr="Reza Shah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51558" name="Picture 6" descr="Reza Shah - Wikipedia"/>
          <p:cNvPicPr>
            <a:picLocks noChangeAspect="1" noChangeArrowheads="1"/>
          </p:cNvPicPr>
          <p:nvPr/>
        </p:nvPicPr>
        <p:blipFill>
          <a:blip r:embed="rId2" cstate="print"/>
          <a:srcRect/>
          <a:stretch>
            <a:fillRect/>
          </a:stretch>
        </p:blipFill>
        <p:spPr bwMode="auto">
          <a:xfrm>
            <a:off x="142844" y="285729"/>
            <a:ext cx="1930400" cy="2668270"/>
          </a:xfrm>
          <a:prstGeom prst="rect">
            <a:avLst/>
          </a:prstGeom>
          <a:noFill/>
          <a:ln>
            <a:solidFill>
              <a:srgbClr val="C00000"/>
            </a:solidFill>
          </a:ln>
        </p:spPr>
      </p:pic>
      <p:pic>
        <p:nvPicPr>
          <p:cNvPr id="151560" name="Picture 8" descr="H.I.M. Mohammad Reza Shah Pahlavi, Shshanshah Aryamehr, The Shah of Iran,  Iran 1960s, | The shah of iran, Persian princess, Mohammad rezā shāh"/>
          <p:cNvPicPr>
            <a:picLocks noChangeAspect="1" noChangeArrowheads="1"/>
          </p:cNvPicPr>
          <p:nvPr/>
        </p:nvPicPr>
        <p:blipFill>
          <a:blip r:embed="rId3"/>
          <a:srcRect/>
          <a:stretch>
            <a:fillRect/>
          </a:stretch>
        </p:blipFill>
        <p:spPr bwMode="auto">
          <a:xfrm>
            <a:off x="357158" y="3286128"/>
            <a:ext cx="2242566" cy="3281553"/>
          </a:xfrm>
          <a:prstGeom prst="rect">
            <a:avLst/>
          </a:prstGeom>
          <a:noFill/>
          <a:ln>
            <a:solidFill>
              <a:srgbClr val="C00000"/>
            </a:solidFill>
          </a:ln>
        </p:spPr>
      </p:pic>
      <p:sp>
        <p:nvSpPr>
          <p:cNvPr id="12" name="CasellaDiTesto 11"/>
          <p:cNvSpPr txBox="1"/>
          <p:nvPr/>
        </p:nvSpPr>
        <p:spPr>
          <a:xfrm>
            <a:off x="2714612" y="6143644"/>
            <a:ext cx="2143140"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fontAlgn="t"/>
            <a:r>
              <a:rPr lang="it-IT" sz="1400" dirty="0" smtClean="0"/>
              <a:t>Muhammad </a:t>
            </a:r>
            <a:r>
              <a:rPr lang="it-IT" sz="1400" dirty="0" err="1" smtClean="0"/>
              <a:t>Reza</a:t>
            </a:r>
            <a:r>
              <a:rPr lang="it-IT" sz="1400" dirty="0" smtClean="0"/>
              <a:t> </a:t>
            </a:r>
            <a:r>
              <a:rPr lang="it-IT" sz="1400" dirty="0" err="1" smtClean="0"/>
              <a:t>Pahlavi</a:t>
            </a:r>
            <a:endParaRPr lang="it-IT"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hah of Iran Mohammad Reza Pahlavi Testing Fighter Jets before taking  deliveries of F15 F16 Stock Photo - Alamy"/>
          <p:cNvPicPr>
            <a:picLocks noChangeAspect="1" noChangeArrowheads="1"/>
          </p:cNvPicPr>
          <p:nvPr/>
        </p:nvPicPr>
        <p:blipFill>
          <a:blip r:embed="rId2"/>
          <a:srcRect/>
          <a:stretch>
            <a:fillRect/>
          </a:stretch>
        </p:blipFill>
        <p:spPr bwMode="auto">
          <a:xfrm>
            <a:off x="285720" y="214290"/>
            <a:ext cx="3249046" cy="3558845"/>
          </a:xfrm>
          <a:prstGeom prst="rect">
            <a:avLst/>
          </a:prstGeom>
          <a:noFill/>
          <a:ln>
            <a:solidFill>
              <a:srgbClr val="C00000"/>
            </a:solidFill>
          </a:ln>
        </p:spPr>
      </p:pic>
      <p:sp>
        <p:nvSpPr>
          <p:cNvPr id="4" name="CasellaDiTesto 3"/>
          <p:cNvSpPr txBox="1"/>
          <p:nvPr/>
        </p:nvSpPr>
        <p:spPr>
          <a:xfrm>
            <a:off x="285720" y="3857628"/>
            <a:ext cx="3214710"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Pahlavi</a:t>
            </a:r>
            <a:r>
              <a:rPr lang="it-IT" sz="1200" b="1" dirty="0" smtClean="0">
                <a:solidFill>
                  <a:srgbClr val="C00000"/>
                </a:solidFill>
              </a:rPr>
              <a:t> prova un aereo F-16 prima dell’acquisto </a:t>
            </a:r>
            <a:endParaRPr lang="it-IT" sz="1200" b="1" dirty="0">
              <a:solidFill>
                <a:srgbClr val="C00000"/>
              </a:solidFill>
            </a:endParaRPr>
          </a:p>
        </p:txBody>
      </p:sp>
      <p:pic>
        <p:nvPicPr>
          <p:cNvPr id="5" name="Picture 2" descr="Combattenti iraniani F-14 Tomcat, originari degli Stati Uniti (senza data).  L'F-14 è stato sviluppato per la Marina degli Stati Uniti dalla Grumman Corporation e ha effettuato i suoi primi voli nel 1970.  È un aereo da combattimento supersonico, bimotore e biposto."/>
          <p:cNvPicPr>
            <a:picLocks noChangeAspect="1" noChangeArrowheads="1"/>
          </p:cNvPicPr>
          <p:nvPr/>
        </p:nvPicPr>
        <p:blipFill>
          <a:blip r:embed="rId3"/>
          <a:srcRect/>
          <a:stretch>
            <a:fillRect/>
          </a:stretch>
        </p:blipFill>
        <p:spPr bwMode="auto">
          <a:xfrm>
            <a:off x="3857620" y="285728"/>
            <a:ext cx="5076292" cy="3046768"/>
          </a:xfrm>
          <a:prstGeom prst="rect">
            <a:avLst/>
          </a:prstGeom>
          <a:noFill/>
          <a:ln>
            <a:solidFill>
              <a:srgbClr val="C00000"/>
            </a:solidFill>
          </a:ln>
        </p:spPr>
      </p:pic>
      <p:sp>
        <p:nvSpPr>
          <p:cNvPr id="6" name="CasellaDiTesto 5"/>
          <p:cNvSpPr txBox="1"/>
          <p:nvPr/>
        </p:nvSpPr>
        <p:spPr>
          <a:xfrm>
            <a:off x="3857620" y="3500438"/>
            <a:ext cx="5072098"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Aerei iraniani da combattimento</a:t>
            </a:r>
            <a:r>
              <a:rPr lang="it-IT" sz="1200" dirty="0" smtClean="0"/>
              <a:t>. Prima della rivoluzione islamica, gli Stati Uniti hanno consegnato allo scià circa 500 dei loro aerei di ultima generazione.</a:t>
            </a:r>
            <a:endParaRPr lang="it-IT"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corruzione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85728"/>
            <a:ext cx="8643998" cy="1569660"/>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È difficile farsi un’idea del fiume di soldi che affluisce nelle casse dello scià, della sua famiglia e di tutta l’élite cortigiana. I </a:t>
            </a:r>
            <a:r>
              <a:rPr lang="it-IT" sz="1400" b="1" dirty="0" smtClean="0"/>
              <a:t>parenti</a:t>
            </a:r>
            <a:r>
              <a:rPr lang="it-IT" sz="1400" dirty="0" smtClean="0"/>
              <a:t> dello scià intascano tangenti da oltre cento milioni di dollari; nel solo Iran gestiscono dai tre ai quattro miliardi di dollari, ma il grosso del capitale si trova nelle banche estere. </a:t>
            </a:r>
            <a:r>
              <a:rPr lang="it-IT" sz="1400" b="1" dirty="0" smtClean="0"/>
              <a:t>Primi ministri e generali </a:t>
            </a:r>
            <a:r>
              <a:rPr lang="it-IT" sz="1400" dirty="0" smtClean="0"/>
              <a:t>prendono bustarelle dai venti ai cinquanta milioni di dollari. Per le </a:t>
            </a:r>
            <a:r>
              <a:rPr lang="it-IT" sz="1400" b="1" dirty="0" smtClean="0"/>
              <a:t>cariche inferiori </a:t>
            </a:r>
            <a:r>
              <a:rPr lang="it-IT" sz="1400" dirty="0" smtClean="0"/>
              <a:t>le tangenti sono più modeste, ma non per questo inesistenti, anzi. Con l’aumento dei prezzi aumentano anche le tangenti: la gente si lamenta di dover sacrificare una parte sempre maggiore dei propri guadagni al moloch della corruzione.</a:t>
            </a:r>
          </a:p>
          <a:p>
            <a:pPr algn="r"/>
            <a:r>
              <a:rPr lang="it-IT" sz="1200" dirty="0" smtClean="0"/>
              <a:t>da R. </a:t>
            </a:r>
            <a:r>
              <a:rPr lang="it-IT" sz="1200" dirty="0" err="1" smtClean="0"/>
              <a:t>Kapuscinski</a:t>
            </a:r>
            <a:r>
              <a:rPr lang="it-IT" sz="1200" dirty="0" smtClean="0"/>
              <a:t> </a:t>
            </a:r>
            <a:r>
              <a:rPr lang="it-IT" sz="1200" i="1" dirty="0" err="1" smtClean="0"/>
              <a:t>Shah-in-shah</a:t>
            </a:r>
            <a:endParaRPr lang="it-IT" sz="1200" dirty="0" smtClean="0"/>
          </a:p>
        </p:txBody>
      </p:sp>
      <p:pic>
        <p:nvPicPr>
          <p:cNvPr id="31746" name="Picture 2" descr="16 fatti sulla rivoluzione iraniana e su come ha cambiato la storia del mondo"/>
          <p:cNvPicPr>
            <a:picLocks noChangeAspect="1" noChangeArrowheads="1"/>
          </p:cNvPicPr>
          <p:nvPr/>
        </p:nvPicPr>
        <p:blipFill>
          <a:blip r:embed="rId2"/>
          <a:srcRect/>
          <a:stretch>
            <a:fillRect/>
          </a:stretch>
        </p:blipFill>
        <p:spPr bwMode="auto">
          <a:xfrm>
            <a:off x="714348" y="3357562"/>
            <a:ext cx="4760595" cy="3172111"/>
          </a:xfrm>
          <a:prstGeom prst="rect">
            <a:avLst/>
          </a:prstGeom>
          <a:noFill/>
          <a:ln>
            <a:solidFill>
              <a:srgbClr val="C00000"/>
            </a:solidFill>
          </a:ln>
        </p:spPr>
      </p:pic>
      <p:sp>
        <p:nvSpPr>
          <p:cNvPr id="4" name="CasellaDiTesto 3"/>
          <p:cNvSpPr txBox="1"/>
          <p:nvPr/>
        </p:nvSpPr>
        <p:spPr>
          <a:xfrm>
            <a:off x="5643570" y="5857892"/>
            <a:ext cx="1785950"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La corte di </a:t>
            </a:r>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Pahlavi</a:t>
            </a:r>
            <a:endParaRPr lang="it-IT" sz="1200" dirty="0"/>
          </a:p>
        </p:txBody>
      </p:sp>
      <p:sp>
        <p:nvSpPr>
          <p:cNvPr id="5" name="Rettangolo arrotondato 4"/>
          <p:cNvSpPr/>
          <p:nvPr/>
        </p:nvSpPr>
        <p:spPr>
          <a:xfrm>
            <a:off x="357158" y="2214554"/>
            <a:ext cx="8501122"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categorie di persone si arricchiscono con la corruzione?</a:t>
            </a:r>
            <a:r>
              <a:rPr lang="it-IT" sz="1400" dirty="0" smtClean="0">
                <a:solidFill>
                  <a:schemeClr val="tx1"/>
                </a:solidFill>
              </a:rPr>
              <a:t> 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fuga dei cervelli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1357298"/>
            <a:ext cx="8643998" cy="3077766"/>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A rigor di logica, chiunque intenda costruire una Grande Civiltà dovrebbe cominciare dall’elemento umano, preparare quadri di esperti e formare una classe di intellettuali. Ma qui si entra appunto in un campo minato. Creare nuove università? Fondare un politecnico? </a:t>
            </a:r>
            <a:r>
              <a:rPr lang="it-IT" sz="1400" b="1" dirty="0" smtClean="0"/>
              <a:t>Le università sono tutti nidi di vespe, gli studenti sono ribelli, facinorosi, liberi pensatori</a:t>
            </a:r>
            <a:r>
              <a:rPr lang="it-IT" sz="1400" dirty="0" smtClean="0"/>
              <a:t>. Come criticare lo scià per non essersi dato da solo la zappa sui piedi? Il sovrano ha escogitato un sistema migliore: </a:t>
            </a:r>
            <a:r>
              <a:rPr lang="it-IT" sz="1400" b="1" dirty="0" smtClean="0"/>
              <a:t>tiene la maggior parte degli studenti alla larga dall’Iran</a:t>
            </a:r>
            <a:r>
              <a:rPr lang="it-IT" sz="1400" dirty="0" smtClean="0"/>
              <a:t>. Da questo punto di vista il paese è un caso unico al mondo: oltre centomila iraniani studiano in Europa e in America. All’Iran tutto questo costa molto più caro che creare università nazionali, ma il regime </a:t>
            </a:r>
            <a:r>
              <a:rPr lang="it-IT" sz="1400" b="1" dirty="0" smtClean="0"/>
              <a:t>si </a:t>
            </a:r>
            <a:r>
              <a:rPr lang="it-IT" sz="1400" b="1" dirty="0" err="1" smtClean="0"/>
              <a:t>autogarantisce</a:t>
            </a:r>
            <a:r>
              <a:rPr lang="it-IT" sz="1400" b="1" dirty="0" smtClean="0"/>
              <a:t> una certa tranquillità</a:t>
            </a:r>
            <a:r>
              <a:rPr lang="it-IT" sz="1400" dirty="0" smtClean="0"/>
              <a:t>. </a:t>
            </a:r>
            <a:r>
              <a:rPr lang="it-IT" sz="1400" b="1" dirty="0" smtClean="0"/>
              <a:t>La maggior parte </a:t>
            </a:r>
            <a:r>
              <a:rPr lang="it-IT" sz="1400" dirty="0" smtClean="0"/>
              <a:t>di quei giovani </a:t>
            </a:r>
            <a:r>
              <a:rPr lang="it-IT" sz="1400" b="1" dirty="0" smtClean="0"/>
              <a:t>non fa più ritorno in patria</a:t>
            </a:r>
            <a:r>
              <a:rPr lang="it-IT" sz="1400" dirty="0" smtClean="0"/>
              <a:t>. Oggi ci sono più medici iraniani a Sa Francisco e ad Amburgo che a </a:t>
            </a:r>
            <a:r>
              <a:rPr lang="it-IT" sz="1400" dirty="0" err="1" smtClean="0"/>
              <a:t>Tabriz</a:t>
            </a:r>
            <a:r>
              <a:rPr lang="it-IT" sz="1400" dirty="0" smtClean="0"/>
              <a:t> e </a:t>
            </a:r>
            <a:r>
              <a:rPr lang="it-IT" sz="1400" dirty="0" err="1" smtClean="0"/>
              <a:t>Meshed</a:t>
            </a:r>
            <a:r>
              <a:rPr lang="it-IT" sz="1400" dirty="0" smtClean="0"/>
              <a:t>. I giovani non si lasciano tentare neanche dai generosi salari offerti dallo scià: temono la </a:t>
            </a:r>
            <a:r>
              <a:rPr lang="it-IT" sz="1400" dirty="0" err="1" smtClean="0"/>
              <a:t>Savak</a:t>
            </a:r>
            <a:r>
              <a:rPr lang="it-IT" sz="1400" dirty="0" smtClean="0"/>
              <a:t> e non vogliono più baciare i piedi a nessuno. È una delle tragedie del paese: dittatura, repressioni e persecuzioni condannano il fior fiore dell’Iran, scrittori, studiosi e pensatori, all’emigrazione, al silenzio o alle catene.</a:t>
            </a:r>
          </a:p>
          <a:p>
            <a:pPr algn="r"/>
            <a:r>
              <a:rPr lang="it-IT" sz="1200" dirty="0" smtClean="0"/>
              <a:t>da R. </a:t>
            </a:r>
            <a:r>
              <a:rPr lang="it-IT" sz="1200" dirty="0" err="1" smtClean="0"/>
              <a:t>Kapuscinski</a:t>
            </a:r>
            <a:r>
              <a:rPr lang="it-IT" sz="1200" dirty="0" smtClean="0"/>
              <a:t> </a:t>
            </a:r>
            <a:r>
              <a:rPr lang="it-IT" sz="1200" i="1" dirty="0" err="1" smtClean="0"/>
              <a:t>Shah-in-shah</a:t>
            </a:r>
            <a:endParaRPr lang="it-IT" sz="1200" dirty="0" smtClean="0"/>
          </a:p>
          <a:p>
            <a:pPr algn="just"/>
            <a:endParaRPr lang="it-IT" sz="1400" dirty="0" smtClean="0"/>
          </a:p>
        </p:txBody>
      </p:sp>
      <p:sp>
        <p:nvSpPr>
          <p:cNvPr id="3" name="Rettangolo arrotondato 2"/>
          <p:cNvSpPr/>
          <p:nvPr/>
        </p:nvSpPr>
        <p:spPr>
          <a:xfrm>
            <a:off x="285720" y="4714884"/>
            <a:ext cx="8572560"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Perché in Iran non si forma una classe di intellettuali?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p:cNvSpPr txBox="1">
            <a:spLocks/>
          </p:cNvSpPr>
          <p:nvPr/>
        </p:nvSpPr>
        <p:spPr>
          <a:xfrm>
            <a:off x="571472" y="2500306"/>
            <a:ext cx="8458200" cy="1143008"/>
          </a:xfrm>
          <a:prstGeom prst="rect">
            <a:avLst/>
          </a:prstGeom>
          <a:effectLst/>
        </p:spPr>
        <p:style>
          <a:lnRef idx="1">
            <a:schemeClr val="accent1"/>
          </a:lnRef>
          <a:fillRef idx="2">
            <a:schemeClr val="accent1"/>
          </a:fillRef>
          <a:effectRef idx="1">
            <a:schemeClr val="accent1"/>
          </a:effectRef>
          <a:fontRef idx="minor">
            <a:schemeClr val="dk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Reza</a:t>
            </a: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 khan </a:t>
            </a: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pahlavi</a:t>
            </a:r>
            <a:endParaRPr kumimoji="0" lang="it-IT" sz="3600" b="0" i="0" u="none" strike="noStrike" kern="1200" cap="all" spc="0" normalizeH="0" baseline="0" noProof="0" dirty="0">
              <a:ln>
                <a:noFill/>
              </a:ln>
              <a:solidFill>
                <a:schemeClr val="dk1"/>
              </a:solidFill>
              <a:effectLst>
                <a:reflection blurRad="12700" stA="48000" endA="300" endPos="55000" dir="5400000" sy="-90000" algn="bl" rotWithShape="0"/>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142852"/>
            <a:ext cx="8501122" cy="1138773"/>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err="1" smtClean="0"/>
              <a:t>Reza</a:t>
            </a:r>
            <a:r>
              <a:rPr lang="it-IT" sz="1400" dirty="0" smtClean="0"/>
              <a:t> Khan </a:t>
            </a:r>
            <a:r>
              <a:rPr lang="it-IT" sz="1400" b="1" dirty="0" smtClean="0"/>
              <a:t>intraprese un'ambiziosa opera di modernizzazione dell'Iran</a:t>
            </a:r>
            <a:r>
              <a:rPr lang="it-IT" sz="1400" dirty="0" smtClean="0"/>
              <a:t>. Venne dato impulso allo sviluppo dell'industria pesante e delle infrastrutture, con la costruzione di un sistema ferroviario nazionale; venne potenziato l'apparato burocratico dello Stato e migliorati i sistemi giudiziario e sanitario; vennero promossi i costumi occidentali e la parità sociale per le donne. </a:t>
            </a:r>
          </a:p>
          <a:p>
            <a:pPr algn="r"/>
            <a:r>
              <a:rPr lang="it-IT" sz="1200" dirty="0" smtClean="0"/>
              <a:t>da </a:t>
            </a:r>
            <a:r>
              <a:rPr lang="it-IT" sz="1200" dirty="0" err="1" smtClean="0"/>
              <a:t>Wikipedia</a:t>
            </a:r>
            <a:r>
              <a:rPr lang="it-IT" sz="1200" dirty="0" smtClean="0"/>
              <a:t> </a:t>
            </a:r>
            <a:r>
              <a:rPr lang="it-IT" sz="1200" i="1" dirty="0" smtClean="0"/>
              <a:t>Dinastia </a:t>
            </a:r>
            <a:r>
              <a:rPr lang="it-IT" sz="1200" i="1" dirty="0" err="1" smtClean="0"/>
              <a:t>Pahlavi</a:t>
            </a:r>
            <a:endParaRPr lang="it-IT" sz="1200" i="1" dirty="0" smtClean="0"/>
          </a:p>
        </p:txBody>
      </p:sp>
      <p:sp>
        <p:nvSpPr>
          <p:cNvPr id="3" name="Rettangolo arrotondato 2"/>
          <p:cNvSpPr/>
          <p:nvPr/>
        </p:nvSpPr>
        <p:spPr>
          <a:xfrm>
            <a:off x="285720" y="1428736"/>
            <a:ext cx="8429684"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Una volta giunto al potere, quale obiettivo perseguì </a:t>
            </a:r>
            <a:r>
              <a:rPr lang="it-IT" sz="1400" b="1" dirty="0" err="1" smtClean="0">
                <a:solidFill>
                  <a:schemeClr val="tx1"/>
                </a:solidFill>
              </a:rPr>
              <a:t>Reza</a:t>
            </a:r>
            <a:r>
              <a:rPr lang="it-IT" sz="1400" b="1" dirty="0" smtClean="0">
                <a:solidFill>
                  <a:schemeClr val="tx1"/>
                </a:solidFill>
              </a:rPr>
              <a:t> Khan? </a:t>
            </a:r>
            <a:r>
              <a:rPr lang="it-IT" sz="1400" dirty="0" smtClean="0">
                <a:solidFill>
                  <a:schemeClr val="tx1"/>
                </a:solidFill>
              </a:rPr>
              <a:t>Rispondi evidenziando nel testo l’informazione principale.</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4" name="CasellaDiTesto 3"/>
          <p:cNvSpPr txBox="1"/>
          <p:nvPr/>
        </p:nvSpPr>
        <p:spPr>
          <a:xfrm>
            <a:off x="357158" y="2143116"/>
            <a:ext cx="8501122" cy="1785104"/>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Per lo </a:t>
            </a:r>
            <a:r>
              <a:rPr lang="it-IT" sz="1400" dirty="0" err="1" smtClean="0"/>
              <a:t>shah</a:t>
            </a:r>
            <a:r>
              <a:rPr lang="it-IT" sz="1400" dirty="0" smtClean="0"/>
              <a:t> fu chiaro fin da subito quanto potesse essere determinante realizzare la più straordinaria infrastruttura del tempo, la ferrovia nazionale, non solo un vantaggio economico ma un ‘simbolo’ della lotta all’arretratezza del Paese, dal momento che </a:t>
            </a:r>
            <a:r>
              <a:rPr lang="it-IT" sz="1400" b="1" dirty="0" smtClean="0"/>
              <a:t>proprio l’assenza di un sistema di trasporto efficiente era causa principale della povertà degli iraniani</a:t>
            </a:r>
            <a:r>
              <a:rPr lang="it-IT" sz="1400" dirty="0" smtClean="0"/>
              <a:t>. L’economia iraniana, quando </a:t>
            </a:r>
            <a:r>
              <a:rPr lang="it-IT" sz="1400" dirty="0" err="1" smtClean="0"/>
              <a:t>Reza</a:t>
            </a:r>
            <a:r>
              <a:rPr lang="it-IT" sz="1400" dirty="0" smtClean="0"/>
              <a:t> </a:t>
            </a:r>
            <a:r>
              <a:rPr lang="it-IT" sz="1400" dirty="0" err="1" smtClean="0"/>
              <a:t>Shah</a:t>
            </a:r>
            <a:r>
              <a:rPr lang="it-IT" sz="1400" dirty="0" smtClean="0"/>
              <a:t> divenne re, si basava sull’agricoltura di sussistenza proprio a causa del fatto che al tempo non vi era ancora un efficiente sistema stradale; un quinto della popolazione abitava in città, un altro quinto era rappresentato dalle tribù nomadi, il restante viveva nei tanti villaggi poveri privi di ogni infrastruttura. </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5" name="Rettangolo arrotondato 4"/>
          <p:cNvSpPr/>
          <p:nvPr/>
        </p:nvSpPr>
        <p:spPr>
          <a:xfrm>
            <a:off x="428596" y="4071942"/>
            <a:ext cx="8358246" cy="4286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Perché era importante realizzare la ferrovia nazionale? </a:t>
            </a:r>
            <a:r>
              <a:rPr lang="it-IT" sz="1400" dirty="0" smtClean="0">
                <a:solidFill>
                  <a:schemeClr val="tx1"/>
                </a:solidFill>
              </a:rPr>
              <a:t>Rispondi evidenziando nel testo l’informazione principale.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6" name="CasellaDiTesto 5"/>
          <p:cNvSpPr txBox="1"/>
          <p:nvPr/>
        </p:nvSpPr>
        <p:spPr>
          <a:xfrm>
            <a:off x="357158" y="4929198"/>
            <a:ext cx="8501122" cy="923330"/>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Lo sviluppo industriale fu accompagnato da una crescita del numero degli operai. Quest’ultimi provenivano dalle regioni rurali e la loro immigrazione nelle città, dove erano concentrati gli impianti industriali, </a:t>
            </a:r>
            <a:r>
              <a:rPr lang="it-IT" sz="1400" b="1" dirty="0" smtClean="0"/>
              <a:t>contribuì alla crescita della popolazione urbana.</a:t>
            </a:r>
          </a:p>
          <a:p>
            <a:pPr algn="r"/>
            <a:r>
              <a:rPr lang="it-IT" sz="1200" dirty="0" smtClean="0"/>
              <a:t>da F. </a:t>
            </a:r>
            <a:r>
              <a:rPr lang="it-IT" sz="1200" dirty="0" err="1" smtClean="0"/>
              <a:t>Sabahi</a:t>
            </a:r>
            <a:r>
              <a:rPr lang="it-IT" sz="1200" dirty="0" smtClean="0"/>
              <a:t> </a:t>
            </a:r>
            <a:r>
              <a:rPr lang="it-IT" sz="1200" i="1" dirty="0" smtClean="0"/>
              <a:t>Storia dell’Iran</a:t>
            </a:r>
          </a:p>
        </p:txBody>
      </p:sp>
      <p:sp>
        <p:nvSpPr>
          <p:cNvPr id="7" name="Rettangolo arrotondato 6"/>
          <p:cNvSpPr/>
          <p:nvPr/>
        </p:nvSpPr>
        <p:spPr>
          <a:xfrm>
            <a:off x="357158" y="6000768"/>
            <a:ext cx="8358246"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Quale conseguenza ebbe lo sviluppo industriale per la popolazione? </a:t>
            </a:r>
            <a:r>
              <a:rPr lang="it-IT" sz="1400" dirty="0" smtClean="0">
                <a:solidFill>
                  <a:schemeClr val="tx1"/>
                </a:solidFill>
              </a:rPr>
              <a:t>Rispondi evidenziando nel testo l’informazione principale.</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6/63/Transiran_railway_en.png"/>
          <p:cNvPicPr>
            <a:picLocks noChangeAspect="1" noChangeArrowheads="1"/>
          </p:cNvPicPr>
          <p:nvPr/>
        </p:nvPicPr>
        <p:blipFill>
          <a:blip r:embed="rId2"/>
          <a:srcRect/>
          <a:stretch>
            <a:fillRect/>
          </a:stretch>
        </p:blipFill>
        <p:spPr bwMode="auto">
          <a:xfrm>
            <a:off x="1142976" y="285728"/>
            <a:ext cx="6815746" cy="6218921"/>
          </a:xfrm>
          <a:prstGeom prst="rect">
            <a:avLst/>
          </a:prstGeom>
          <a:noFill/>
        </p:spPr>
      </p:pic>
      <p:sp>
        <p:nvSpPr>
          <p:cNvPr id="5" name="Rettangolo 4"/>
          <p:cNvSpPr/>
          <p:nvPr/>
        </p:nvSpPr>
        <p:spPr>
          <a:xfrm>
            <a:off x="5357818" y="357166"/>
            <a:ext cx="2446439" cy="276999"/>
          </a:xfrm>
          <a:prstGeom prst="rect">
            <a:avLst/>
          </a:prstGeom>
          <a:solidFill>
            <a:srgbClr val="92D050"/>
          </a:solidFill>
          <a:ln>
            <a:solidFill>
              <a:srgbClr val="C00000"/>
            </a:solidFill>
          </a:ln>
        </p:spPr>
        <p:txBody>
          <a:bodyPr wrap="none">
            <a:spAutoFit/>
          </a:bodyPr>
          <a:lstStyle/>
          <a:p>
            <a:r>
              <a:rPr lang="it-IT" sz="1200" b="1" dirty="0" smtClean="0"/>
              <a:t>La ferrovia trans-iraniana nel 1938</a:t>
            </a:r>
            <a:endParaRPr lang="it-IT"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Users\utente\Documents\SITO\DA INSERIRE\GEOGRAFIA\CLASSE 3%C2%B0\IRAN\FERROVIA\La ferrovia che ha unito l%E2%80%99Iran - We Build Value_files\transiraniana-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C:\Users\utente\Documents\SITO\DA INSERIRE\GEOGRAFIA\CLASSE 3%C2%B0\IRAN\FERROVIA\La ferrovia che ha unito l%E2%80%99Iran - We Build Value_files\transiraniana-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file:///C:/Users/utente/Documents/SITO/DA%20INSERIRE/GEOGRAFIA/CLASSE%203%C2%B0/IRAN/STORIA/transiraniana-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file:///C:/Users/utente/Documents/SITO/DA%20INSERIRE/GEOGRAFIA/CLASSE%203%C2%B0/IRAN/STORIA/transiraniana-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3" name="Picture 9" descr="C:\Users\utente\Documents\SITO\DA INSERIRE\GEOGRAFIA\CLASSE 3°\IRAN\STORIA\transiraniana-04.jpg"/>
          <p:cNvPicPr>
            <a:picLocks noChangeAspect="1" noChangeArrowheads="1"/>
          </p:cNvPicPr>
          <p:nvPr/>
        </p:nvPicPr>
        <p:blipFill>
          <a:blip r:embed="rId2"/>
          <a:srcRect/>
          <a:stretch>
            <a:fillRect/>
          </a:stretch>
        </p:blipFill>
        <p:spPr bwMode="auto">
          <a:xfrm>
            <a:off x="1571602" y="214287"/>
            <a:ext cx="6192774" cy="3528441"/>
          </a:xfrm>
          <a:prstGeom prst="rect">
            <a:avLst/>
          </a:prstGeom>
          <a:noFill/>
          <a:ln>
            <a:solidFill>
              <a:srgbClr val="C00000"/>
            </a:solidFill>
          </a:ln>
        </p:spPr>
      </p:pic>
      <p:sp>
        <p:nvSpPr>
          <p:cNvPr id="7" name="CasellaDiTesto 6"/>
          <p:cNvSpPr txBox="1"/>
          <p:nvPr/>
        </p:nvSpPr>
        <p:spPr>
          <a:xfrm>
            <a:off x="1785918" y="4071942"/>
            <a:ext cx="5929354"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La ferrovia </a:t>
            </a:r>
            <a:r>
              <a:rPr lang="it-IT" sz="1200" dirty="0" err="1" smtClean="0"/>
              <a:t>Transiraniana</a:t>
            </a:r>
            <a:r>
              <a:rPr lang="it-IT" sz="1200" dirty="0" smtClean="0"/>
              <a:t> non è solo l’</a:t>
            </a:r>
            <a:r>
              <a:rPr lang="it-IT" sz="1200" b="1" dirty="0" smtClean="0"/>
              <a:t>esempio</a:t>
            </a:r>
            <a:r>
              <a:rPr lang="it-IT" sz="1200" dirty="0" smtClean="0"/>
              <a:t> dello sviluppo di una nazione, ma anche </a:t>
            </a:r>
            <a:r>
              <a:rPr lang="it-IT" sz="1200" b="1" dirty="0" smtClean="0"/>
              <a:t>di abilità ingegneristica</a:t>
            </a:r>
            <a:r>
              <a:rPr lang="it-IT" sz="1200" dirty="0" smtClean="0"/>
              <a:t>. Il progetto visionario, che ha richiesto oltre dieci anni per essere completato, taglia l’Iran dal Nord al Sud attraverso alcuni dei territori più vari e spesso pericolosi. Gli operai che l’hanno costruita hanno dovuto affrontare paludi malariche, montagne ripide, immensi altipiani, valli profonde, deserti roventi e vaste pianure.</a:t>
            </a:r>
            <a:endParaRPr lang="it-IT"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285728"/>
            <a:ext cx="8501122" cy="1354217"/>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Contemporaneamente il nuovo scià </a:t>
            </a:r>
            <a:r>
              <a:rPr lang="it-IT" sz="1400" b="1" dirty="0" smtClean="0"/>
              <a:t>operò per indebolire il potere del clero</a:t>
            </a:r>
            <a:r>
              <a:rPr lang="it-IT" sz="1400" dirty="0" smtClean="0"/>
              <a:t>: tolse ai religiosi il monopolio dell'istruzione con l'istituzione della </a:t>
            </a:r>
            <a:r>
              <a:rPr lang="it-IT" sz="1400" b="1" dirty="0" smtClean="0"/>
              <a:t>scuola pubblica statale</a:t>
            </a:r>
            <a:r>
              <a:rPr lang="it-IT" sz="1400" dirty="0" smtClean="0"/>
              <a:t> e li bandì dai tribunali istituendo un </a:t>
            </a:r>
            <a:r>
              <a:rPr lang="it-IT" sz="1400" b="1" dirty="0" smtClean="0"/>
              <a:t>sistema giudiziario laico</a:t>
            </a:r>
            <a:r>
              <a:rPr lang="it-IT" sz="1400" dirty="0" smtClean="0"/>
              <a:t>. Ma la misura che colpì più duramente i religiosi fu probabilmente il decreto del 1939 con cui </a:t>
            </a:r>
            <a:r>
              <a:rPr lang="it-IT" sz="1400" b="1" dirty="0" smtClean="0"/>
              <a:t>lo Stato si appropriò delle loro proprietà terriere e delle loro fondazioni</a:t>
            </a:r>
            <a:r>
              <a:rPr lang="it-IT" sz="1400" dirty="0" smtClean="0"/>
              <a:t>. Gli </a:t>
            </a:r>
            <a:r>
              <a:rPr lang="it-IT" sz="1400" i="1" dirty="0" smtClean="0"/>
              <a:t>ulema </a:t>
            </a:r>
            <a:r>
              <a:rPr lang="it-IT" sz="1400" dirty="0" smtClean="0"/>
              <a:t>persero così, oltre alle prerogative legali e sociali, anche una base economica fondamentale.</a:t>
            </a:r>
          </a:p>
          <a:p>
            <a:pPr algn="r"/>
            <a:r>
              <a:rPr lang="it-IT" sz="1200" dirty="0" smtClean="0"/>
              <a:t>da </a:t>
            </a:r>
            <a:r>
              <a:rPr lang="it-IT" sz="1200" dirty="0" err="1" smtClean="0"/>
              <a:t>Wikipedia</a:t>
            </a:r>
            <a:r>
              <a:rPr lang="it-IT" sz="1200" dirty="0" smtClean="0"/>
              <a:t> </a:t>
            </a:r>
            <a:r>
              <a:rPr lang="it-IT" sz="1200" i="1" dirty="0" smtClean="0"/>
              <a:t>Dinastia </a:t>
            </a:r>
            <a:r>
              <a:rPr lang="it-IT" sz="1200" i="1" dirty="0" err="1" smtClean="0"/>
              <a:t>Pahlavi</a:t>
            </a:r>
            <a:endParaRPr lang="it-IT" sz="1200" i="1" dirty="0" smtClean="0"/>
          </a:p>
        </p:txBody>
      </p:sp>
      <p:sp>
        <p:nvSpPr>
          <p:cNvPr id="3" name="Rettangolo arrotondato 2"/>
          <p:cNvSpPr/>
          <p:nvPr/>
        </p:nvSpPr>
        <p:spPr>
          <a:xfrm>
            <a:off x="285720" y="1928802"/>
            <a:ext cx="8358246" cy="7858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Quale politica seguì </a:t>
            </a:r>
            <a:r>
              <a:rPr lang="it-IT" sz="1400" b="1" dirty="0" err="1" smtClean="0">
                <a:solidFill>
                  <a:schemeClr val="tx1"/>
                </a:solidFill>
              </a:rPr>
              <a:t>Reza</a:t>
            </a:r>
            <a:r>
              <a:rPr lang="it-IT" sz="1400" b="1" dirty="0" smtClean="0">
                <a:solidFill>
                  <a:schemeClr val="tx1"/>
                </a:solidFill>
              </a:rPr>
              <a:t> Khan nei confronti del clero ? Con quali provvedimenti? </a:t>
            </a:r>
            <a:r>
              <a:rPr lang="it-IT" sz="1400" dirty="0" smtClean="0">
                <a:solidFill>
                  <a:schemeClr val="tx1"/>
                </a:solidFill>
              </a:rPr>
              <a:t>Rispondi evidenziando nel testo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4" name="CasellaDiTesto 3"/>
          <p:cNvSpPr txBox="1"/>
          <p:nvPr/>
        </p:nvSpPr>
        <p:spPr>
          <a:xfrm>
            <a:off x="285720" y="3214686"/>
            <a:ext cx="8501122" cy="1785104"/>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err="1" smtClean="0"/>
              <a:t>Reza</a:t>
            </a:r>
            <a:r>
              <a:rPr lang="it-IT" sz="1400" dirty="0" smtClean="0"/>
              <a:t> Khan aumentò il proprio patrimonio fondiario </a:t>
            </a:r>
            <a:r>
              <a:rPr lang="it-IT" sz="1400" b="1" dirty="0" smtClean="0"/>
              <a:t>espropriando le proprietà di latifondisti accusati di avere tradito il nuovo ordine </a:t>
            </a:r>
            <a:r>
              <a:rPr lang="it-IT" sz="1400" dirty="0" smtClean="0"/>
              <a:t>e rinunciò ad attuare una riforma agraria a vantaggio dei piccoli contadini, al contrario, egli </a:t>
            </a:r>
            <a:r>
              <a:rPr lang="it-IT" sz="1400" b="1" dirty="0" smtClean="0"/>
              <a:t>espropriò improvvisamente i contadini di oltre duemila paesi</a:t>
            </a:r>
            <a:r>
              <a:rPr lang="it-IT" sz="1400" dirty="0" smtClean="0"/>
              <a:t>, senza alcun rispetto per le leggi vigenti, trasformando 235.000 persone in schiavi al suo servizio, senza alcun diritto.</a:t>
            </a:r>
          </a:p>
          <a:p>
            <a:pPr algn="just"/>
            <a:r>
              <a:rPr lang="it-IT" sz="1400" dirty="0" smtClean="0"/>
              <a:t>Dove finì tanta ricchezza? I depositi nelle banche straniere furono lasciati agli eredi, mentre le proprietà servirono sia a finanziare la </a:t>
            </a:r>
            <a:r>
              <a:rPr lang="it-IT" sz="1400" b="1" dirty="0" smtClean="0"/>
              <a:t>costruzione di palazzi, alberghi, casinò </a:t>
            </a:r>
            <a:r>
              <a:rPr lang="it-IT" sz="1400" dirty="0" smtClean="0"/>
              <a:t>e la </a:t>
            </a:r>
            <a:r>
              <a:rPr lang="it-IT" sz="1400" b="1" dirty="0" smtClean="0"/>
              <a:t>creazione di fondazioni e società</a:t>
            </a:r>
            <a:r>
              <a:rPr lang="it-IT" sz="1400" dirty="0" smtClean="0"/>
              <a:t>, sia a </a:t>
            </a:r>
            <a:r>
              <a:rPr lang="it-IT" sz="1400" b="1" dirty="0" smtClean="0"/>
              <a:t>pagare stipendi e appannaggi all’entourage del sovrano.</a:t>
            </a:r>
          </a:p>
          <a:p>
            <a:pPr algn="r"/>
            <a:r>
              <a:rPr lang="it-IT" sz="1200" dirty="0" smtClean="0"/>
              <a:t>da F. </a:t>
            </a:r>
            <a:r>
              <a:rPr lang="it-IT" sz="1200" dirty="0" err="1" smtClean="0"/>
              <a:t>Sabahi</a:t>
            </a:r>
            <a:r>
              <a:rPr lang="it-IT" sz="1200" dirty="0" smtClean="0"/>
              <a:t> </a:t>
            </a:r>
            <a:r>
              <a:rPr lang="it-IT" sz="1200" i="1" dirty="0" smtClean="0"/>
              <a:t>Storia dell’Iran</a:t>
            </a:r>
          </a:p>
        </p:txBody>
      </p:sp>
      <p:sp>
        <p:nvSpPr>
          <p:cNvPr id="5" name="Rettangolo arrotondato 4"/>
          <p:cNvSpPr/>
          <p:nvPr/>
        </p:nvSpPr>
        <p:spPr>
          <a:xfrm>
            <a:off x="357158" y="5214950"/>
            <a:ext cx="8429684" cy="8572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In che modo </a:t>
            </a:r>
            <a:r>
              <a:rPr lang="it-IT" sz="1400" b="1" dirty="0" err="1" smtClean="0">
                <a:solidFill>
                  <a:schemeClr val="tx1"/>
                </a:solidFill>
              </a:rPr>
              <a:t>Reza</a:t>
            </a:r>
            <a:r>
              <a:rPr lang="it-IT" sz="1400" b="1" dirty="0" smtClean="0">
                <a:solidFill>
                  <a:schemeClr val="tx1"/>
                </a:solidFill>
              </a:rPr>
              <a:t> Khan aumentò il proprio patrimonio fondiario? Come lo utilizzò? </a:t>
            </a:r>
            <a:r>
              <a:rPr lang="it-IT" sz="1400" dirty="0" smtClean="0">
                <a:solidFill>
                  <a:schemeClr val="tx1"/>
                </a:solidFill>
              </a:rPr>
              <a:t>Rispondi evidenziando nel testo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42864</TotalTime>
  <Words>4551</Words>
  <Application>Microsoft Office PowerPoint</Application>
  <PresentationFormat>Presentazione su schermo (4:3)</PresentationFormat>
  <Paragraphs>295</Paragraphs>
  <Slides>44</Slides>
  <Notes>0</Notes>
  <HiddenSlides>1</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Terra</vt:lpstr>
      <vt:lpstr>GEOSTORIA DELL’IRAN contemporaneo: LA MONARCHIA PAHLAVI</vt:lpstr>
      <vt:lpstr>Diapositiva 2</vt:lpstr>
      <vt:lpstr>                                   indice   1. REZA KHAN PAHLAVI [pag. 5]     2. MUHAMMAD REZA PAHLAVI [pag.12] - LA SOCIETA’  [PAG. 13] -  LA “RIVOLUZIONE BIANCA” [PAG. 18]  -  UNO SVILUPPO ECONOMICO SQUILIBRATO  [PAG. 27]  -  UN MONARCA ASSOLUTO   [PAG. 30]  -  LA SAVAK  [PAG. 33]  -  LE RELAZIONI INTERNAZIONALI  [PAG. 35]  -  LE SPESE MILITARI  [PAG. 38]  -  LA CORRUZIONE  [PAG. 41]  -  LA FUGA DEI CERVELLI  [PAG. 43]    </vt:lpstr>
      <vt:lpstr>Diapositiva 4</vt:lpstr>
      <vt:lpstr>Diapositiva 5</vt:lpstr>
      <vt:lpstr>Diapositiva 6</vt:lpstr>
      <vt:lpstr>Diapositiva 7</vt:lpstr>
      <vt:lpstr>Diapositiva 8</vt:lpstr>
      <vt:lpstr>Diapositiva 9</vt:lpstr>
      <vt:lpstr>Diapositiva 10</vt:lpstr>
      <vt:lpstr>Diapositiva 11</vt:lpstr>
      <vt:lpstr>Diapositiva 12</vt:lpstr>
      <vt:lpstr>     </vt:lpstr>
      <vt:lpstr>Diapositiva 14</vt:lpstr>
      <vt:lpstr>Diapositiva 15</vt:lpstr>
      <vt:lpstr>Diapositiva 16</vt:lpstr>
      <vt:lpstr>Diapositiva 17</vt:lpstr>
      <vt:lpstr>     </vt:lpstr>
      <vt:lpstr>Diapositiva 19</vt:lpstr>
      <vt:lpstr>Diapositiva 20</vt:lpstr>
      <vt:lpstr>Diapositiva 21</vt:lpstr>
      <vt:lpstr>Diapositiva 22</vt:lpstr>
      <vt:lpstr>Diapositiva 23</vt:lpstr>
      <vt:lpstr>Diapositiva 24</vt:lpstr>
      <vt:lpstr>Diapositiva 25</vt:lpstr>
      <vt:lpstr>Diapositiva 26</vt:lpstr>
      <vt:lpstr>     </vt:lpstr>
      <vt:lpstr>Diapositiva 28</vt:lpstr>
      <vt:lpstr>Diapositiva 29</vt:lpstr>
      <vt:lpstr>     </vt:lpstr>
      <vt:lpstr>Diapositiva 31</vt:lpstr>
      <vt:lpstr>Diapositiva 32</vt:lpstr>
      <vt:lpstr>     </vt:lpstr>
      <vt:lpstr>Diapositiva 34</vt:lpstr>
      <vt:lpstr>     </vt:lpstr>
      <vt:lpstr>Diapositiva 36</vt:lpstr>
      <vt:lpstr>Diapositiva 37</vt:lpstr>
      <vt:lpstr>     </vt:lpstr>
      <vt:lpstr>Diapositiva 39</vt:lpstr>
      <vt:lpstr>Diapositiva 40</vt:lpstr>
      <vt:lpstr>     </vt:lpstr>
      <vt:lpstr>Diapositiva 42</vt:lpstr>
      <vt:lpstr>     </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3669</cp:revision>
  <dcterms:created xsi:type="dcterms:W3CDTF">2021-02-01T13:54:03Z</dcterms:created>
  <dcterms:modified xsi:type="dcterms:W3CDTF">2023-03-15T11:02:36Z</dcterms:modified>
</cp:coreProperties>
</file>