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806" r:id="rId2"/>
    <p:sldId id="803" r:id="rId3"/>
    <p:sldId id="804" r:id="rId4"/>
    <p:sldId id="805" r:id="rId5"/>
    <p:sldId id="801" r:id="rId6"/>
    <p:sldId id="702" r:id="rId7"/>
    <p:sldId id="80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1"/>
    <a:srgbClr val="FFFFCC"/>
    <a:srgbClr val="FFF9E5"/>
    <a:srgbClr val="FFFCF3"/>
    <a:srgbClr val="FFFFFF"/>
    <a:srgbClr val="ECFC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253" autoAdjust="0"/>
  </p:normalViewPr>
  <p:slideViewPr>
    <p:cSldViewPr>
      <p:cViewPr>
        <p:scale>
          <a:sx n="110" d="100"/>
          <a:sy n="110" d="100"/>
        </p:scale>
        <p:origin x="-156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B870-81A0-4A92-9CF2-AD12495E42ED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5320F-4656-4F53-92FD-42CAD2B2DB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644A33-DD72-4D89-A752-DFEB6108DC67}" type="datetimeFigureOut">
              <a:rPr lang="it-IT" smtClean="0"/>
              <a:pPr/>
              <a:t>08/11/2022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85720" y="6858000"/>
            <a:ext cx="8458200" cy="1219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it-IT" sz="7200" dirty="0" smtClean="0"/>
              <a:t>ARCHIVIO</a:t>
            </a:r>
            <a:endParaRPr lang="it-I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85728"/>
            <a:ext cx="3714776" cy="3970318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La scoperta determinante per le applicazioni attuali e future dell'energia solare è stata quella delle proprietà elettriche dei semiconduttori, e in particolare del silicio, ovvero la scoperta del cosiddetto effetto fotovoltaico, che consente la trasformazione diretta  della radiazione luminosa in energia elettrica. Su questo effetto si basano le </a:t>
            </a:r>
            <a:r>
              <a:rPr lang="it-IT" sz="1400" b="1" dirty="0" smtClean="0"/>
              <a:t>celle fotovoltaiche</a:t>
            </a:r>
            <a:r>
              <a:rPr lang="it-IT" sz="1400" dirty="0" smtClean="0"/>
              <a:t>, che, una volta massimizzato il rendimento energetico e il costo di produzione, potranno essere installate ovunque.</a:t>
            </a:r>
          </a:p>
          <a:p>
            <a:pPr algn="just"/>
            <a:r>
              <a:rPr lang="it-IT" sz="1400" dirty="0" smtClean="0"/>
              <a:t>Trattandosi di dispositivi non inquinanti, silenziosi, senza parti in movimento (quindi non soggetti a logorio), l'uso delle celle fotovoltaiche, unite a sistemi per l'accumulo dell'elettricità prodotta, potrebbe rivelarsi risolutivo per numerose esigenze energetiche specialmente di piccola e media potenza. </a:t>
            </a:r>
            <a:endParaRPr lang="it-IT" sz="1400" i="1" dirty="0"/>
          </a:p>
        </p:txBody>
      </p:sp>
      <p:sp>
        <p:nvSpPr>
          <p:cNvPr id="4" name="Rettangolo 3"/>
          <p:cNvSpPr/>
          <p:nvPr/>
        </p:nvSpPr>
        <p:spPr>
          <a:xfrm>
            <a:off x="4214810" y="500042"/>
            <a:ext cx="4786346" cy="1169551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La scoperta della forza vapore rivoluziona anche il settore dei trasporti. Agli inizi dell’800 compare in Inghilterra la </a:t>
            </a:r>
            <a:r>
              <a:rPr lang="it-IT" sz="1400" b="1" dirty="0" smtClean="0"/>
              <a:t>locomotiva a vapore </a:t>
            </a:r>
            <a:r>
              <a:rPr lang="it-IT" sz="1400" dirty="0" smtClean="0"/>
              <a:t>che rivoluziona il sistema dei trasporti su rotaia permettendo il passaggio da quelli a trazione animale a quelli a trazione meccanica.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4286248" y="2214554"/>
            <a:ext cx="4572032" cy="1815882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Rispetto al carbone, il petrolio e i sottoprodotti della sua raffinazione erano più pratici da usare e più puliti, logico quindi che, quando cominciò a diffondersi l'elettricità, nella seconda metà del XIX secolo, il petrolio si proponesse come combustibile ideale per produrre il calore necessario ad azionare le turbine a vapore, nelle </a:t>
            </a:r>
            <a:r>
              <a:rPr lang="it-IT" sz="1400" b="1" dirty="0" smtClean="0"/>
              <a:t>centrali termoelettriche</a:t>
            </a:r>
            <a:r>
              <a:rPr lang="it-IT" sz="1400" dirty="0" smtClean="0"/>
              <a:t>, laddove non fosse possibile installare centrali idroelettriche.</a:t>
            </a:r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571472" y="5572140"/>
            <a:ext cx="8286808" cy="1169551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La crescita industriale, la diffusione dell'automobile e l'uso dell'elettricità fecero aumentare a dismisura la richiesta di energia in Europa e in USA, finché non ci si rese conto che le riserve mondiali dei combustibili fossili non erano illimitate e prima o poi si sarebbero esaurite. Così iniziò, in particolare dopo la crisi petrolifera del 1973, in seguito alla guerra tra Egitto ed Israele, ad intensificarsi la </a:t>
            </a:r>
            <a:r>
              <a:rPr lang="it-IT" sz="1400" b="1" dirty="0" smtClean="0"/>
              <a:t>ricerca di nuove fonti di energia</a:t>
            </a:r>
            <a:r>
              <a:rPr lang="it-IT" sz="1400" dirty="0" smtClean="0"/>
              <a:t>: </a:t>
            </a:r>
            <a:r>
              <a:rPr lang="it-IT" sz="1400" i="1" dirty="0" smtClean="0"/>
              <a:t>l'energia nucleare</a:t>
            </a:r>
            <a:r>
              <a:rPr lang="it-IT" sz="1400" dirty="0" smtClean="0"/>
              <a:t>, l'</a:t>
            </a:r>
            <a:r>
              <a:rPr lang="it-IT" sz="1400" i="1" dirty="0" smtClean="0"/>
              <a:t>energia solare</a:t>
            </a:r>
            <a:r>
              <a:rPr lang="it-IT" sz="1400" dirty="0" smtClean="0"/>
              <a:t>, l'</a:t>
            </a:r>
            <a:r>
              <a:rPr lang="it-IT" sz="1400" i="1" dirty="0" smtClean="0"/>
              <a:t>energia geotermica.</a:t>
            </a:r>
            <a:endParaRPr lang="it-IT" sz="1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571744"/>
            <a:ext cx="4643470" cy="523220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Nel 3.000 </a:t>
            </a:r>
            <a:r>
              <a:rPr lang="it-IT" sz="1400" dirty="0" err="1" smtClean="0"/>
              <a:t>a.C</a:t>
            </a:r>
            <a:r>
              <a:rPr lang="it-IT" sz="1400" dirty="0" smtClean="0"/>
              <a:t>. gli egizi cominciano a sfruttare il moto delle acque dei fiumi per far funzionare i </a:t>
            </a:r>
            <a:r>
              <a:rPr lang="it-IT" sz="1400" b="1" dirty="0" smtClean="0"/>
              <a:t>mulini ad acqua</a:t>
            </a:r>
            <a:r>
              <a:rPr lang="it-IT" sz="1400" dirty="0" smtClean="0"/>
              <a:t>. </a:t>
            </a:r>
            <a:endParaRPr lang="it-IT" sz="1400" dirty="0"/>
          </a:p>
        </p:txBody>
      </p:sp>
      <p:sp>
        <p:nvSpPr>
          <p:cNvPr id="3" name="Rettangolo 2"/>
          <p:cNvSpPr/>
          <p:nvPr/>
        </p:nvSpPr>
        <p:spPr>
          <a:xfrm>
            <a:off x="142844" y="214290"/>
            <a:ext cx="4357718" cy="1169551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L'uso della forza vapore consente di ottenere una forza lavoro senza ricorrere alla forza animale ed a quella umana. Le </a:t>
            </a:r>
            <a:r>
              <a:rPr lang="it-IT" sz="1400" b="1" dirty="0" smtClean="0"/>
              <a:t>macchine</a:t>
            </a:r>
            <a:r>
              <a:rPr lang="it-IT" sz="1400" dirty="0" smtClean="0"/>
              <a:t> iniziano a sostituire  l'uomo nelle attività lavorative, aumentando la capacità produttiva degli impianti.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214282" y="3929066"/>
            <a:ext cx="4357718" cy="954107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Anche i trasporti su mare subiscono dei profondi cambiamenti. Le caldaie a vapore alimentano le pale dei primi </a:t>
            </a:r>
            <a:r>
              <a:rPr lang="it-IT" sz="1400" b="1" dirty="0" smtClean="0"/>
              <a:t>battelli</a:t>
            </a:r>
            <a:r>
              <a:rPr lang="it-IT" sz="1400" dirty="0" smtClean="0"/>
              <a:t> sostituendosi progressivamente alla navigazione a vela.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5143504" y="428604"/>
            <a:ext cx="3714776" cy="4185761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L'era nucleare iniziò drammaticamente con la bomba atomica lanciata su Hiroshima nel 1945. Nel 1951, con la costruzione della prima </a:t>
            </a:r>
            <a:r>
              <a:rPr lang="it-IT" sz="1400" b="1" dirty="0" smtClean="0"/>
              <a:t>centrale termonucleare</a:t>
            </a:r>
            <a:r>
              <a:rPr lang="it-IT" sz="1400" dirty="0" smtClean="0"/>
              <a:t>, l’energia nucleare viene finalmente posta al servizio dell’umanità per la produzione di energia elettrica.</a:t>
            </a:r>
          </a:p>
          <a:p>
            <a:pPr algn="just"/>
            <a:r>
              <a:rPr lang="it-IT" sz="1400" dirty="0" smtClean="0"/>
              <a:t>La produzione di energia con gli impianti esistenti, basati sulla </a:t>
            </a:r>
            <a:r>
              <a:rPr lang="it-IT" sz="1400" b="1" dirty="0" smtClean="0"/>
              <a:t>fissione nucleare</a:t>
            </a:r>
            <a:r>
              <a:rPr lang="it-IT" sz="1400" dirty="0" smtClean="0"/>
              <a:t>, comporta però notevoli rischi, legati alla possibilità di guasti e alla conseguente emissione di sostanze radioattive. Inoltre vi è il problema dello smaltimento delle scorie.</a:t>
            </a:r>
          </a:p>
          <a:p>
            <a:pPr algn="just"/>
            <a:r>
              <a:rPr lang="it-IT" sz="1400" dirty="0" smtClean="0"/>
              <a:t>La speranza è che in futuro si possa ottenere energia con minor rischio mediante la </a:t>
            </a:r>
            <a:r>
              <a:rPr lang="it-IT" sz="1400" b="1" dirty="0" smtClean="0"/>
              <a:t>fusione nucleare</a:t>
            </a:r>
            <a:r>
              <a:rPr lang="it-IT" sz="1400" dirty="0" smtClean="0"/>
              <a:t>, ma le sperimentazioni condotte in questo campo, che pure hanno dato alcuni risultati incoraggianti, sono ancora ben lontane da consentire applicazioni produttive.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3071802" y="5643578"/>
            <a:ext cx="5143536" cy="738664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Con la nascita dell’agricoltura (10.000 a.C.) l’uomo comincia ad addomesticare alcuni </a:t>
            </a:r>
            <a:r>
              <a:rPr lang="it-IT" sz="1400" b="1" dirty="0" smtClean="0"/>
              <a:t>animali</a:t>
            </a:r>
            <a:r>
              <a:rPr lang="it-IT" sz="1400" dirty="0" smtClean="0"/>
              <a:t> e a utilizzare la loro forza per trainare l’aratro e trasportare materiali.</a:t>
            </a:r>
            <a:endParaRPr lang="it-IT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428868"/>
            <a:ext cx="3857652" cy="1815882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Per lo sfruttamento del calore geotermico sono state create le </a:t>
            </a:r>
            <a:r>
              <a:rPr lang="it-IT" sz="1400" b="1" dirty="0" smtClean="0"/>
              <a:t>centrali geotermiche</a:t>
            </a:r>
            <a:r>
              <a:rPr lang="it-IT" sz="1400" dirty="0" smtClean="0"/>
              <a:t>. Il flusso di vapore proveniente dal sottosuolo, liberamente oppure canalizzato tramite perforazione geologica in profondità, produce una forza tale da far muovere una turbina; l'energia meccanica della turbina viene infine trasformata in elettricità tramite un alternatore.</a:t>
            </a:r>
            <a:endParaRPr lang="it-IT" sz="1400" dirty="0"/>
          </a:p>
        </p:txBody>
      </p:sp>
      <p:sp>
        <p:nvSpPr>
          <p:cNvPr id="3" name="Rettangolo 2"/>
          <p:cNvSpPr/>
          <p:nvPr/>
        </p:nvSpPr>
        <p:spPr>
          <a:xfrm>
            <a:off x="142844" y="642918"/>
            <a:ext cx="4214842" cy="738664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Nel 3.200 </a:t>
            </a:r>
            <a:r>
              <a:rPr lang="it-IT" sz="1400" dirty="0" err="1" smtClean="0"/>
              <a:t>a.C</a:t>
            </a:r>
            <a:r>
              <a:rPr lang="it-IT" sz="1400" dirty="0" smtClean="0"/>
              <a:t>. circa, nell’Asia minore e nel Nord Africa, grazie alla navigazione a </a:t>
            </a:r>
            <a:r>
              <a:rPr lang="it-IT" sz="1400" b="1" dirty="0" smtClean="0"/>
              <a:t>vela</a:t>
            </a:r>
            <a:r>
              <a:rPr lang="it-IT" sz="1400" dirty="0" smtClean="0"/>
              <a:t> si comincia a sfruttare l’energia del vento. 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4786314" y="428604"/>
            <a:ext cx="4000528" cy="738664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Nel 400-600 d.C. in Cina prima e in </a:t>
            </a:r>
            <a:r>
              <a:rPr lang="it-IT" sz="1400" dirty="0" err="1" smtClean="0"/>
              <a:t>Persia</a:t>
            </a:r>
            <a:r>
              <a:rPr lang="it-IT" sz="1400" dirty="0" smtClean="0"/>
              <a:t> dopo, vengono costruiti i primi </a:t>
            </a:r>
            <a:r>
              <a:rPr lang="it-IT" sz="1400" b="1" dirty="0" smtClean="0"/>
              <a:t>mulini a vento</a:t>
            </a:r>
            <a:r>
              <a:rPr lang="it-IT" sz="1400" dirty="0" smtClean="0"/>
              <a:t>. In Europa appariranno nel 1105 d.C.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4357686" y="1785926"/>
            <a:ext cx="4572032" cy="3108543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La storia energetica dell'uomo non si è fermata al carbone. Il 29 Agosto 1859 venne scavato con successo a </a:t>
            </a:r>
            <a:r>
              <a:rPr lang="it-IT" sz="1400" dirty="0" err="1" smtClean="0"/>
              <a:t>Titusville</a:t>
            </a:r>
            <a:r>
              <a:rPr lang="it-IT" sz="1400" dirty="0" smtClean="0"/>
              <a:t> in Pennsylvania (Stati Uniti), il primo pozzo di petrolio, ma bisognò attendere circa vent'anni perché qualcuno desse un sensibile impulso  alla ricerca e alla commercializzazione di questo combustibile.</a:t>
            </a:r>
          </a:p>
          <a:p>
            <a:pPr algn="just"/>
            <a:r>
              <a:rPr lang="it-IT" sz="1400" dirty="0" smtClean="0"/>
              <a:t>Nel 1880 un industriale americano, John </a:t>
            </a:r>
            <a:r>
              <a:rPr lang="it-IT" sz="1400" dirty="0" err="1" smtClean="0"/>
              <a:t>Rockfeller</a:t>
            </a:r>
            <a:r>
              <a:rPr lang="it-IT" sz="1400" dirty="0" smtClean="0"/>
              <a:t>, fondò la Standard Oil, destinata a diventare la prima grande compagnia petrolifera a livello mondiale. Quindici anni più tardi, la sua attività fu favorita da un altro personaggio divenuto leggendario, Henry Ford, che applicò il </a:t>
            </a:r>
            <a:r>
              <a:rPr lang="it-IT" sz="1400" b="1" dirty="0" smtClean="0"/>
              <a:t>motore a scoppio</a:t>
            </a:r>
            <a:r>
              <a:rPr lang="it-IT" sz="1400" dirty="0" smtClean="0"/>
              <a:t> alle prime automobili prodotte su scala industriale, superando definitivamente la trazione a vapore e inaugurando l'era del petrolio.</a:t>
            </a:r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285720" y="5357826"/>
            <a:ext cx="4357718" cy="954107"/>
          </a:xfrm>
          <a:prstGeom prst="rect">
            <a:avLst/>
          </a:prstGeom>
          <a:solidFill>
            <a:srgbClr val="FFF8E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Nel XVIII secolo, l’invenzione della </a:t>
            </a:r>
            <a:r>
              <a:rPr lang="it-IT" sz="1400" b="1" dirty="0" smtClean="0"/>
              <a:t>macchina a vapore</a:t>
            </a:r>
            <a:r>
              <a:rPr lang="it-IT" sz="1400" dirty="0" smtClean="0"/>
              <a:t> consente di sfruttare sistematicamente e su larga scala l'energia prodotta  dalla combustione di una fonte non rinnovabile: il </a:t>
            </a:r>
            <a:r>
              <a:rPr lang="it-IT" sz="1400" b="1" dirty="0" smtClean="0"/>
              <a:t>carbone</a:t>
            </a:r>
            <a:r>
              <a:rPr lang="it-IT" sz="1400" dirty="0" smtClean="0"/>
              <a:t>.</a:t>
            </a:r>
            <a:endParaRPr lang="it-IT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ugeot, la storia del marchio francese | newsauto.it"/>
          <p:cNvPicPr>
            <a:picLocks noChangeAspect="1" noChangeArrowheads="1"/>
          </p:cNvPicPr>
          <p:nvPr/>
        </p:nvPicPr>
        <p:blipFill>
          <a:blip r:embed="rId2"/>
          <a:srcRect b="57727"/>
          <a:stretch>
            <a:fillRect/>
          </a:stretch>
        </p:blipFill>
        <p:spPr bwMode="auto">
          <a:xfrm>
            <a:off x="714348" y="4500570"/>
            <a:ext cx="4054907" cy="17362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6" descr="https://cp.shb-cdn.com/cdn/books/CPAC78_2613559A/html/pages/82/statics?resource=assets/images/082_a.jpg"/>
          <p:cNvPicPr>
            <a:picLocks noChangeAspect="1" noChangeArrowheads="1"/>
          </p:cNvPicPr>
          <p:nvPr/>
        </p:nvPicPr>
        <p:blipFill>
          <a:blip r:embed="rId3" cstate="print"/>
          <a:srcRect b="13620"/>
          <a:stretch>
            <a:fillRect/>
          </a:stretch>
        </p:blipFill>
        <p:spPr bwMode="auto">
          <a:xfrm>
            <a:off x="5214942" y="357166"/>
            <a:ext cx="3679629" cy="27864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impianto fotovoltaico imma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762500" cy="36957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6" descr="Da Venezia col Vapore (1850-1866) | Rialtofil"/>
          <p:cNvPicPr>
            <a:picLocks noChangeAspect="1" noChangeArrowheads="1"/>
          </p:cNvPicPr>
          <p:nvPr/>
        </p:nvPicPr>
        <p:blipFill>
          <a:blip r:embed="rId5"/>
          <a:srcRect l="1809" r="2324" b="3969"/>
          <a:stretch>
            <a:fillRect/>
          </a:stretch>
        </p:blipFill>
        <p:spPr bwMode="auto">
          <a:xfrm>
            <a:off x="5000628" y="3929066"/>
            <a:ext cx="3786214" cy="25003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china a vapore di J. Watt - animazione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3571875" cy="2000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1" descr="C:\Users\utente\Documents\SITO\DA INSERIRE\GEOGRAFIA\CLASSE 2°\ENERGIA\18-MATERIE PRIME E RISORSE ENERGETICHE\05 -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849813" cy="3044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centrale geotermoelettr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3752850" cy="2628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4" descr="Locomotiva A Vapore - Immagini vettoriali stock e altre immagini di Treno -  Treno, Treno a vapore, Incisione - Oggetto creato dall'uomo - iSt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857760"/>
            <a:ext cx="3495690" cy="18912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4" descr="Come funziona una centrale termoelettrica e l'impatto ambient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714620"/>
            <a:ext cx="3826193" cy="1746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hoc12.elet.polimi.it/meusWA/media/prj150/project/media_files/pre8480/pim30175.JPG.rex.jpg"/>
          <p:cNvPicPr>
            <a:picLocks noChangeAspect="1" noChangeArrowheads="1"/>
          </p:cNvPicPr>
          <p:nvPr/>
        </p:nvPicPr>
        <p:blipFill>
          <a:blip r:embed="rId2"/>
          <a:srcRect l="21288" t="16394" r="21397" b="18032"/>
          <a:stretch>
            <a:fillRect/>
          </a:stretch>
        </p:blipFill>
        <p:spPr bwMode="auto">
          <a:xfrm>
            <a:off x="571472" y="3643314"/>
            <a:ext cx="2975402" cy="2720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" name="Picture 8" descr="meccanizzazi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3474720" cy="23562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2" descr="Mulino A Vento Tradizionale - Foto e Immagini Stock - i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357562"/>
            <a:ext cx="2947294" cy="27931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4" descr="HOT-Coltivare: L'evoluzione dell'aratro dalla preistoria al medioev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642918"/>
            <a:ext cx="3040380" cy="19816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22021</TotalTime>
  <Words>372</Words>
  <Application>Microsoft Office PowerPoint</Application>
  <PresentationFormat>Presentazione su schermo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Terra</vt:lpstr>
      <vt:lpstr>ARCHIVIO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</dc:title>
  <dc:creator>utente</dc:creator>
  <cp:lastModifiedBy>utente</cp:lastModifiedBy>
  <cp:revision>1856</cp:revision>
  <dcterms:created xsi:type="dcterms:W3CDTF">2021-02-01T13:54:03Z</dcterms:created>
  <dcterms:modified xsi:type="dcterms:W3CDTF">2022-11-08T08:45:22Z</dcterms:modified>
</cp:coreProperties>
</file>