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82"/>
  </p:notesMasterIdLst>
  <p:sldIdLst>
    <p:sldId id="335" r:id="rId2"/>
    <p:sldId id="806" r:id="rId3"/>
    <p:sldId id="645" r:id="rId4"/>
    <p:sldId id="614" r:id="rId5"/>
    <p:sldId id="698" r:id="rId6"/>
    <p:sldId id="699" r:id="rId7"/>
    <p:sldId id="700" r:id="rId8"/>
    <p:sldId id="778" r:id="rId9"/>
    <p:sldId id="702" r:id="rId10"/>
    <p:sldId id="701" r:id="rId11"/>
    <p:sldId id="704" r:id="rId12"/>
    <p:sldId id="706" r:id="rId13"/>
    <p:sldId id="740" r:id="rId14"/>
    <p:sldId id="792" r:id="rId15"/>
    <p:sldId id="794" r:id="rId16"/>
    <p:sldId id="785" r:id="rId17"/>
    <p:sldId id="786" r:id="rId18"/>
    <p:sldId id="712" r:id="rId19"/>
    <p:sldId id="707" r:id="rId20"/>
    <p:sldId id="709" r:id="rId21"/>
    <p:sldId id="708" r:id="rId22"/>
    <p:sldId id="710" r:id="rId23"/>
    <p:sldId id="711" r:id="rId24"/>
    <p:sldId id="713" r:id="rId25"/>
    <p:sldId id="714" r:id="rId26"/>
    <p:sldId id="715" r:id="rId27"/>
    <p:sldId id="716" r:id="rId28"/>
    <p:sldId id="779" r:id="rId29"/>
    <p:sldId id="647" r:id="rId30"/>
    <p:sldId id="717" r:id="rId31"/>
    <p:sldId id="690" r:id="rId32"/>
    <p:sldId id="664" r:id="rId33"/>
    <p:sldId id="781" r:id="rId34"/>
    <p:sldId id="718" r:id="rId35"/>
    <p:sldId id="721" r:id="rId36"/>
    <p:sldId id="665" r:id="rId37"/>
    <p:sldId id="719" r:id="rId38"/>
    <p:sldId id="727" r:id="rId39"/>
    <p:sldId id="722" r:id="rId40"/>
    <p:sldId id="728" r:id="rId41"/>
    <p:sldId id="667" r:id="rId42"/>
    <p:sldId id="723" r:id="rId43"/>
    <p:sldId id="782" r:id="rId44"/>
    <p:sldId id="783" r:id="rId45"/>
    <p:sldId id="729" r:id="rId46"/>
    <p:sldId id="730" r:id="rId47"/>
    <p:sldId id="731" r:id="rId48"/>
    <p:sldId id="732" r:id="rId49"/>
    <p:sldId id="784" r:id="rId50"/>
    <p:sldId id="735" r:id="rId51"/>
    <p:sldId id="798" r:id="rId52"/>
    <p:sldId id="774" r:id="rId53"/>
    <p:sldId id="762" r:id="rId54"/>
    <p:sldId id="775" r:id="rId55"/>
    <p:sldId id="763" r:id="rId56"/>
    <p:sldId id="764" r:id="rId57"/>
    <p:sldId id="799" r:id="rId58"/>
    <p:sldId id="801" r:id="rId59"/>
    <p:sldId id="802" r:id="rId60"/>
    <p:sldId id="803" r:id="rId61"/>
    <p:sldId id="743" r:id="rId62"/>
    <p:sldId id="754" r:id="rId63"/>
    <p:sldId id="755" r:id="rId64"/>
    <p:sldId id="756" r:id="rId65"/>
    <p:sldId id="757" r:id="rId66"/>
    <p:sldId id="804" r:id="rId67"/>
    <p:sldId id="745" r:id="rId68"/>
    <p:sldId id="749" r:id="rId69"/>
    <p:sldId id="746" r:id="rId70"/>
    <p:sldId id="747" r:id="rId71"/>
    <p:sldId id="748" r:id="rId72"/>
    <p:sldId id="750" r:id="rId73"/>
    <p:sldId id="751" r:id="rId74"/>
    <p:sldId id="752" r:id="rId75"/>
    <p:sldId id="805" r:id="rId76"/>
    <p:sldId id="765" r:id="rId77"/>
    <p:sldId id="768" r:id="rId78"/>
    <p:sldId id="771" r:id="rId79"/>
    <p:sldId id="772" r:id="rId80"/>
    <p:sldId id="773" r:id="rId8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E1"/>
    <a:srgbClr val="FFFFCC"/>
    <a:srgbClr val="FFF9E5"/>
    <a:srgbClr val="FFFCF3"/>
    <a:srgbClr val="FFFFFF"/>
    <a:srgbClr val="ECFC22"/>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289" autoAdjust="0"/>
  </p:normalViewPr>
  <p:slideViewPr>
    <p:cSldViewPr>
      <p:cViewPr>
        <p:scale>
          <a:sx n="100" d="100"/>
          <a:sy n="100" d="100"/>
        </p:scale>
        <p:origin x="-1860" y="-216"/>
      </p:cViewPr>
      <p:guideLst>
        <p:guide orient="horz" pos="2160"/>
        <p:guide pos="2880"/>
      </p:guideLst>
    </p:cSldViewPr>
  </p:slideViewPr>
  <p:outlineViewPr>
    <p:cViewPr>
      <p:scale>
        <a:sx n="33" d="100"/>
        <a:sy n="33" d="100"/>
      </p:scale>
      <p:origin x="0" y="167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11/10/2022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11/10/2022</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11/10/2022</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www.consumaregiusto.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onsumaregiusto.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a:xfrm>
            <a:off x="214282" y="500042"/>
            <a:ext cx="8686800" cy="1184825"/>
          </a:xfrm>
        </p:spPr>
        <p:txBody>
          <a:bodyPr>
            <a:noAutofit/>
          </a:bodyPr>
          <a:lstStyle/>
          <a:p>
            <a:pPr algn="ctr"/>
            <a:r>
              <a:rPr lang="it-IT" sz="6600" dirty="0" smtClean="0"/>
              <a:t>IL SETTORE PRIMARIO IN EUROPA</a:t>
            </a:r>
            <a:br>
              <a:rPr lang="it-IT" sz="6600" dirty="0" smtClean="0"/>
            </a:br>
            <a:r>
              <a:rPr lang="it-IT" sz="7200" dirty="0" smtClean="0"/>
              <a:t/>
            </a:r>
            <a:br>
              <a:rPr lang="it-IT" sz="7200" dirty="0" smtClean="0"/>
            </a:br>
            <a:r>
              <a:rPr lang="it-IT" sz="6600" dirty="0" smtClean="0">
                <a:solidFill>
                  <a:srgbClr val="FFC000"/>
                </a:solidFill>
              </a:rPr>
              <a:t>LA </a:t>
            </a:r>
            <a:r>
              <a:rPr lang="it-IT" sz="6600" dirty="0" smtClean="0">
                <a:solidFill>
                  <a:srgbClr val="FFC000"/>
                </a:solidFill>
              </a:rPr>
              <a:t>PESCA</a:t>
            </a:r>
            <a:endParaRPr lang="it-IT" sz="6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5720" y="214290"/>
            <a:ext cx="4286280" cy="6478697"/>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b="100000"/>
            </a:path>
            <a:tileRect t="-100000" r="-100000"/>
          </a:gradFill>
          <a:ln>
            <a:solidFill>
              <a:srgbClr val="FF0000"/>
            </a:solidFill>
          </a:ln>
        </p:spPr>
        <p:txBody>
          <a:bodyPr wrap="square">
            <a:spAutoFit/>
          </a:bodyPr>
          <a:lstStyle/>
          <a:p>
            <a:pPr algn="ctr" fontAlgn="base"/>
            <a:r>
              <a:rPr lang="it-IT" b="1" dirty="0" smtClean="0">
                <a:solidFill>
                  <a:srgbClr val="0070C0"/>
                </a:solidFill>
              </a:rPr>
              <a:t>BUONA ALTERNATIVA</a:t>
            </a:r>
          </a:p>
          <a:p>
            <a:pPr algn="just" fontAlgn="base">
              <a:spcAft>
                <a:spcPts val="600"/>
              </a:spcAft>
            </a:pPr>
            <a:r>
              <a:rPr lang="it-IT" sz="1400" b="1" dirty="0" smtClean="0"/>
              <a:t>Ci sono alcune criticità sul modo in cui le specie vengono catturate o allevate o sulla salute degli habitat in cui vivono a causa delle attività umane</a:t>
            </a:r>
          </a:p>
          <a:p>
            <a:pPr fontAlgn="base"/>
            <a:r>
              <a:rPr lang="it-IT" sz="1400" dirty="0" smtClean="0">
                <a:hlinkClick r:id="rId2"/>
              </a:rPr>
              <a:t>Acciuga (Mare Adriatico)</a:t>
            </a:r>
            <a:endParaRPr lang="it-IT" sz="1400" b="1" dirty="0" smtClean="0"/>
          </a:p>
          <a:p>
            <a:pPr fontAlgn="base"/>
            <a:r>
              <a:rPr lang="it-IT" sz="1400" dirty="0" smtClean="0">
                <a:hlinkClick r:id="rId2"/>
              </a:rPr>
              <a:t>Aragosta (Mediterraneo)</a:t>
            </a:r>
            <a:endParaRPr lang="it-IT" sz="1400" b="1" dirty="0" smtClean="0"/>
          </a:p>
          <a:p>
            <a:pPr fontAlgn="base"/>
            <a:r>
              <a:rPr lang="it-IT" sz="1400" dirty="0" smtClean="0">
                <a:hlinkClick r:id="rId2"/>
              </a:rPr>
              <a:t>Aringa (Atlantico)</a:t>
            </a:r>
            <a:endParaRPr lang="it-IT" sz="1400" b="1" dirty="0" smtClean="0"/>
          </a:p>
          <a:p>
            <a:pPr fontAlgn="base"/>
            <a:r>
              <a:rPr lang="it-IT" sz="1400" dirty="0" smtClean="0">
                <a:hlinkClick r:id="rId2"/>
              </a:rPr>
              <a:t>Astice (Mediterraneo)</a:t>
            </a:r>
            <a:endParaRPr lang="it-IT" sz="1400" b="1" dirty="0" smtClean="0"/>
          </a:p>
          <a:p>
            <a:pPr fontAlgn="base"/>
            <a:r>
              <a:rPr lang="it-IT" sz="1400" dirty="0" smtClean="0">
                <a:hlinkClick r:id="rId2"/>
              </a:rPr>
              <a:t>Branzino o Spigola (Mediterraneo)</a:t>
            </a:r>
            <a:endParaRPr lang="it-IT" sz="1400" b="1" dirty="0" smtClean="0"/>
          </a:p>
          <a:p>
            <a:pPr fontAlgn="base"/>
            <a:r>
              <a:rPr lang="it-IT" sz="1400" dirty="0" smtClean="0">
                <a:hlinkClick r:id="rId2"/>
              </a:rPr>
              <a:t>Capasanta (Mediterraneo e Atlantico)</a:t>
            </a:r>
            <a:endParaRPr lang="it-IT" sz="1400" b="1" dirty="0" smtClean="0"/>
          </a:p>
          <a:p>
            <a:pPr fontAlgn="base"/>
            <a:r>
              <a:rPr lang="it-IT" sz="1400" dirty="0" smtClean="0">
                <a:hlinkClick r:id="rId2"/>
              </a:rPr>
              <a:t>Gallinella o Capone (Mediterraneo e Atlantico)</a:t>
            </a:r>
            <a:endParaRPr lang="it-IT" sz="1400" b="1" dirty="0" smtClean="0"/>
          </a:p>
          <a:p>
            <a:pPr fontAlgn="base"/>
            <a:r>
              <a:rPr lang="it-IT" sz="1400" dirty="0" smtClean="0">
                <a:hlinkClick r:id="rId2"/>
              </a:rPr>
              <a:t>Gambero o Gamberetto (Mediterraneo e Atlantico Settentrionale)</a:t>
            </a:r>
            <a:endParaRPr lang="it-IT" sz="1400" b="1" dirty="0" smtClean="0"/>
          </a:p>
          <a:p>
            <a:pPr fontAlgn="base"/>
            <a:r>
              <a:rPr lang="it-IT" sz="1400" dirty="0" smtClean="0">
                <a:hlinkClick r:id="rId2"/>
              </a:rPr>
              <a:t>Gattuccio</a:t>
            </a:r>
            <a:endParaRPr lang="it-IT" sz="1400" b="1" dirty="0" smtClean="0"/>
          </a:p>
          <a:p>
            <a:pPr fontAlgn="base"/>
            <a:r>
              <a:rPr lang="it-IT" sz="1400" dirty="0" err="1" smtClean="0">
                <a:hlinkClick r:id="rId2"/>
              </a:rPr>
              <a:t>Limanda</a:t>
            </a:r>
            <a:r>
              <a:rPr lang="it-IT" sz="1400" dirty="0" smtClean="0">
                <a:hlinkClick r:id="rId2"/>
              </a:rPr>
              <a:t> (Mare del Nord)</a:t>
            </a:r>
            <a:endParaRPr lang="it-IT" sz="1400" b="1" dirty="0" smtClean="0"/>
          </a:p>
          <a:p>
            <a:pPr fontAlgn="base"/>
            <a:r>
              <a:rPr lang="it-IT" sz="1400" dirty="0" smtClean="0">
                <a:hlinkClick r:id="rId2"/>
              </a:rPr>
              <a:t>Orata (Mediterraneo)</a:t>
            </a:r>
            <a:endParaRPr lang="it-IT" sz="1400" b="1" dirty="0" smtClean="0"/>
          </a:p>
          <a:p>
            <a:pPr fontAlgn="base"/>
            <a:r>
              <a:rPr lang="it-IT" sz="1400" dirty="0" smtClean="0">
                <a:hlinkClick r:id="rId2"/>
              </a:rPr>
              <a:t>Ostrica (Mediterraneo, Pacifico e Atlantico)</a:t>
            </a:r>
            <a:endParaRPr lang="it-IT" sz="1400" b="1" dirty="0" smtClean="0"/>
          </a:p>
          <a:p>
            <a:pPr fontAlgn="base"/>
            <a:r>
              <a:rPr lang="it-IT" sz="1400" dirty="0" smtClean="0">
                <a:hlinkClick r:id="rId2"/>
              </a:rPr>
              <a:t>Pagello Occhialone (Mediterraneo)</a:t>
            </a:r>
            <a:endParaRPr lang="it-IT" sz="1400" b="1" dirty="0" smtClean="0"/>
          </a:p>
          <a:p>
            <a:pPr fontAlgn="base"/>
            <a:r>
              <a:rPr lang="it-IT" sz="1400" dirty="0" smtClean="0">
                <a:hlinkClick r:id="rId2"/>
              </a:rPr>
              <a:t>Persico (Europa)</a:t>
            </a:r>
            <a:endParaRPr lang="it-IT" sz="1400" b="1" dirty="0" smtClean="0"/>
          </a:p>
          <a:p>
            <a:pPr fontAlgn="base"/>
            <a:r>
              <a:rPr lang="it-IT" sz="1400" dirty="0" smtClean="0">
                <a:hlinkClick r:id="rId2"/>
              </a:rPr>
              <a:t>Pesce Spada (Atlantico)</a:t>
            </a:r>
            <a:endParaRPr lang="it-IT" sz="1400" b="1" dirty="0" smtClean="0"/>
          </a:p>
          <a:p>
            <a:pPr fontAlgn="base"/>
            <a:r>
              <a:rPr lang="it-IT" sz="1400" dirty="0" smtClean="0">
                <a:hlinkClick r:id="rId2"/>
              </a:rPr>
              <a:t>Polpo (Mediterraneo e Atlantico)</a:t>
            </a:r>
            <a:endParaRPr lang="it-IT" sz="1400" b="1" dirty="0" smtClean="0"/>
          </a:p>
          <a:p>
            <a:pPr fontAlgn="base"/>
            <a:r>
              <a:rPr lang="it-IT" sz="1400" dirty="0" err="1" smtClean="0">
                <a:hlinkClick r:id="rId2"/>
              </a:rPr>
              <a:t>Ricciola</a:t>
            </a:r>
            <a:r>
              <a:rPr lang="it-IT" sz="1400" dirty="0" smtClean="0">
                <a:hlinkClick r:id="rId2"/>
              </a:rPr>
              <a:t> (Mediterraneo e Atlantico)</a:t>
            </a:r>
            <a:endParaRPr lang="it-IT" sz="1400" b="1" dirty="0" smtClean="0"/>
          </a:p>
          <a:p>
            <a:pPr fontAlgn="base"/>
            <a:r>
              <a:rPr lang="it-IT" sz="1400" dirty="0" smtClean="0">
                <a:hlinkClick r:id="rId2"/>
              </a:rPr>
              <a:t>Sardina (Mediterraneo)</a:t>
            </a:r>
            <a:endParaRPr lang="it-IT" sz="1400" b="1" dirty="0" smtClean="0"/>
          </a:p>
          <a:p>
            <a:pPr fontAlgn="base"/>
            <a:r>
              <a:rPr lang="it-IT" sz="1400" dirty="0" smtClean="0">
                <a:hlinkClick r:id="rId2"/>
              </a:rPr>
              <a:t>Scampo (Mediterraneo e Atlantico)</a:t>
            </a:r>
            <a:endParaRPr lang="it-IT" sz="1400" b="1" dirty="0" smtClean="0"/>
          </a:p>
          <a:p>
            <a:pPr fontAlgn="base"/>
            <a:r>
              <a:rPr lang="it-IT" sz="1400" dirty="0" smtClean="0">
                <a:hlinkClick r:id="rId2"/>
              </a:rPr>
              <a:t>Seppia (Mediterraneo e Atlantico)</a:t>
            </a:r>
            <a:endParaRPr lang="it-IT" sz="1400" b="1" dirty="0" smtClean="0"/>
          </a:p>
          <a:p>
            <a:pPr fontAlgn="base"/>
            <a:r>
              <a:rPr lang="it-IT" sz="1400" dirty="0" smtClean="0">
                <a:hlinkClick r:id="rId2"/>
              </a:rPr>
              <a:t>Storione (acque dolci europee)</a:t>
            </a:r>
            <a:endParaRPr lang="it-IT" sz="1400" b="1" dirty="0" smtClean="0"/>
          </a:p>
          <a:p>
            <a:pPr fontAlgn="base"/>
            <a:r>
              <a:rPr lang="it-IT" sz="1400" dirty="0" smtClean="0">
                <a:hlinkClick r:id="rId2"/>
              </a:rPr>
              <a:t>Totano (Mediterraneo e Atlantico)</a:t>
            </a:r>
            <a:endParaRPr lang="it-IT" sz="1400" b="1" dirty="0" smtClean="0"/>
          </a:p>
          <a:p>
            <a:pPr fontAlgn="base"/>
            <a:r>
              <a:rPr lang="it-IT" sz="1400" dirty="0" smtClean="0">
                <a:hlinkClick r:id="rId2"/>
              </a:rPr>
              <a:t>Trota (acque dolci europee)</a:t>
            </a:r>
            <a:endParaRPr lang="it-IT" sz="1400" b="1" dirty="0" smtClean="0"/>
          </a:p>
          <a:p>
            <a:pPr fontAlgn="base"/>
            <a:r>
              <a:rPr lang="it-IT" sz="1400" dirty="0" smtClean="0">
                <a:hlinkClick r:id="rId2"/>
              </a:rPr>
              <a:t>Vongola (Mediterraneo)</a:t>
            </a:r>
            <a:endParaRPr lang="it-IT" sz="1400" b="1" dirty="0"/>
          </a:p>
        </p:txBody>
      </p:sp>
      <p:sp>
        <p:nvSpPr>
          <p:cNvPr id="7" name="Rettangolo 6"/>
          <p:cNvSpPr/>
          <p:nvPr/>
        </p:nvSpPr>
        <p:spPr>
          <a:xfrm>
            <a:off x="4714876" y="214290"/>
            <a:ext cx="4071934" cy="6478697"/>
          </a:xfrm>
          <a:prstGeom prst="rect">
            <a:avLst/>
          </a:prstGeom>
          <a:gradFill flip="none" rotWithShape="1">
            <a:gsLst>
              <a:gs pos="0">
                <a:srgbClr val="FF0000">
                  <a:tint val="66000"/>
                  <a:satMod val="160000"/>
                  <a:tint val="66000"/>
                  <a:satMod val="160000"/>
                </a:srgbClr>
              </a:gs>
              <a:gs pos="50000">
                <a:srgbClr val="FF0000">
                  <a:tint val="66000"/>
                  <a:satMod val="160000"/>
                  <a:tint val="44500"/>
                  <a:satMod val="160000"/>
                </a:srgbClr>
              </a:gs>
              <a:gs pos="100000">
                <a:srgbClr val="FF0000">
                  <a:tint val="66000"/>
                  <a:satMod val="160000"/>
                  <a:tint val="23500"/>
                  <a:satMod val="160000"/>
                </a:srgbClr>
              </a:gs>
            </a:gsLst>
            <a:lin ang="8100000" scaled="1"/>
            <a:tileRect/>
          </a:gradFill>
          <a:ln>
            <a:solidFill>
              <a:srgbClr val="FF0000"/>
            </a:solidFill>
          </a:ln>
        </p:spPr>
        <p:txBody>
          <a:bodyPr wrap="square">
            <a:spAutoFit/>
          </a:bodyPr>
          <a:lstStyle/>
          <a:p>
            <a:pPr algn="ctr" fontAlgn="base"/>
            <a:r>
              <a:rPr lang="it-IT" b="1" dirty="0" smtClean="0">
                <a:solidFill>
                  <a:srgbClr val="0070C0"/>
                </a:solidFill>
              </a:rPr>
              <a:t>EVITARE L’ACQUISTO</a:t>
            </a:r>
          </a:p>
          <a:p>
            <a:pPr algn="just" fontAlgn="base">
              <a:spcAft>
                <a:spcPts val="600"/>
              </a:spcAft>
            </a:pPr>
            <a:r>
              <a:rPr lang="it-IT" sz="1400" b="1" dirty="0" smtClean="0"/>
              <a:t>Per ora queste specie sono catturate o allevate in modo dannoso per altre specie o per l’ambiente</a:t>
            </a:r>
          </a:p>
          <a:p>
            <a:pPr fontAlgn="base"/>
            <a:r>
              <a:rPr lang="it-IT" sz="1400" dirty="0" smtClean="0">
                <a:hlinkClick r:id="rId2"/>
              </a:rPr>
              <a:t>Anguilla o Capitone (Mediterraneo e Atlantico)</a:t>
            </a:r>
            <a:endParaRPr lang="it-IT" sz="1400" b="1" dirty="0" smtClean="0"/>
          </a:p>
          <a:p>
            <a:pPr fontAlgn="base"/>
            <a:r>
              <a:rPr lang="it-IT" sz="1400" dirty="0" smtClean="0">
                <a:hlinkClick r:id="rId2"/>
              </a:rPr>
              <a:t>Astice (Atlantico)</a:t>
            </a:r>
            <a:endParaRPr lang="it-IT" sz="1400" b="1" dirty="0" smtClean="0"/>
          </a:p>
          <a:p>
            <a:pPr fontAlgn="base"/>
            <a:r>
              <a:rPr lang="it-IT" sz="1400" dirty="0" smtClean="0">
                <a:hlinkClick r:id="rId2"/>
              </a:rPr>
              <a:t>Cernia (Mediterraneo e Atlantico)</a:t>
            </a:r>
            <a:endParaRPr lang="it-IT" sz="1400" b="1" dirty="0" smtClean="0"/>
          </a:p>
          <a:p>
            <a:pPr fontAlgn="base"/>
            <a:r>
              <a:rPr lang="it-IT" sz="1400" dirty="0" smtClean="0">
                <a:hlinkClick r:id="rId2"/>
              </a:rPr>
              <a:t>Cozza (importata da USA e Nuova Zelanda)</a:t>
            </a:r>
            <a:endParaRPr lang="it-IT" sz="1400" b="1" dirty="0" smtClean="0"/>
          </a:p>
          <a:p>
            <a:pPr fontAlgn="base"/>
            <a:r>
              <a:rPr lang="it-IT" sz="1400" dirty="0" smtClean="0">
                <a:hlinkClick r:id="rId2"/>
              </a:rPr>
              <a:t>Dentice</a:t>
            </a:r>
            <a:endParaRPr lang="it-IT" sz="1400" b="1" dirty="0" smtClean="0"/>
          </a:p>
          <a:p>
            <a:pPr fontAlgn="base"/>
            <a:r>
              <a:rPr lang="it-IT" sz="1400" dirty="0" smtClean="0">
                <a:hlinkClick r:id="rId2"/>
              </a:rPr>
              <a:t>Gambero o gamberetto (importato da regioni boreali)</a:t>
            </a:r>
            <a:endParaRPr lang="it-IT" sz="1400" b="1" dirty="0" smtClean="0"/>
          </a:p>
          <a:p>
            <a:pPr fontAlgn="base"/>
            <a:r>
              <a:rPr lang="it-IT" sz="1400" dirty="0" smtClean="0">
                <a:hlinkClick r:id="rId2"/>
              </a:rPr>
              <a:t>Merluzzo Bianco o Baccalà o Stoccafisso (Atlantico)</a:t>
            </a:r>
            <a:endParaRPr lang="it-IT" sz="1400" b="1" dirty="0" smtClean="0"/>
          </a:p>
          <a:p>
            <a:pPr fontAlgn="base"/>
            <a:r>
              <a:rPr lang="it-IT" sz="1400" dirty="0" smtClean="0">
                <a:hlinkClick r:id="rId2"/>
              </a:rPr>
              <a:t>Nasello (Atlantico)</a:t>
            </a:r>
            <a:endParaRPr lang="it-IT" sz="1400" b="1" dirty="0" smtClean="0"/>
          </a:p>
          <a:p>
            <a:pPr fontAlgn="base"/>
            <a:r>
              <a:rPr lang="it-IT" sz="1400" dirty="0" smtClean="0">
                <a:hlinkClick r:id="rId2"/>
              </a:rPr>
              <a:t>Pagello Africano (Atlantico)</a:t>
            </a:r>
            <a:endParaRPr lang="it-IT" sz="1400" b="1" dirty="0" smtClean="0"/>
          </a:p>
          <a:p>
            <a:pPr fontAlgn="base"/>
            <a:r>
              <a:rPr lang="it-IT" sz="1400" dirty="0" smtClean="0">
                <a:hlinkClick r:id="rId2"/>
              </a:rPr>
              <a:t>Palombo (Mediterraneo e Atlantico)</a:t>
            </a:r>
            <a:endParaRPr lang="it-IT" sz="1400" b="1" dirty="0" smtClean="0"/>
          </a:p>
          <a:p>
            <a:pPr fontAlgn="base"/>
            <a:r>
              <a:rPr lang="it-IT" sz="1400" dirty="0" err="1" smtClean="0">
                <a:hlinkClick r:id="rId2"/>
              </a:rPr>
              <a:t>Pangasio</a:t>
            </a:r>
            <a:r>
              <a:rPr lang="it-IT" sz="1400" dirty="0" smtClean="0">
                <a:hlinkClick r:id="rId2"/>
              </a:rPr>
              <a:t> (Asia)</a:t>
            </a:r>
            <a:endParaRPr lang="it-IT" sz="1400" b="1" dirty="0" smtClean="0"/>
          </a:p>
          <a:p>
            <a:pPr fontAlgn="base"/>
            <a:r>
              <a:rPr lang="it-IT" sz="1400" dirty="0" smtClean="0">
                <a:hlinkClick r:id="rId2"/>
              </a:rPr>
              <a:t>Persico Africano (Lago Vittoria)</a:t>
            </a:r>
            <a:endParaRPr lang="it-IT" sz="1400" b="1" dirty="0" smtClean="0"/>
          </a:p>
          <a:p>
            <a:pPr fontAlgn="base"/>
            <a:r>
              <a:rPr lang="it-IT" sz="1400" dirty="0" smtClean="0">
                <a:hlinkClick r:id="rId2"/>
              </a:rPr>
              <a:t>Pesce Spada (Mediterraneo, Pacifico e Indiano)</a:t>
            </a:r>
            <a:endParaRPr lang="it-IT" sz="1400" b="1" dirty="0" smtClean="0"/>
          </a:p>
          <a:p>
            <a:pPr fontAlgn="base"/>
            <a:r>
              <a:rPr lang="it-IT" sz="1400" dirty="0" smtClean="0">
                <a:hlinkClick r:id="rId2"/>
              </a:rPr>
              <a:t>Platessa o Passera (Atlantico)</a:t>
            </a:r>
            <a:endParaRPr lang="it-IT" sz="1400" b="1" dirty="0" smtClean="0"/>
          </a:p>
          <a:p>
            <a:pPr fontAlgn="base"/>
            <a:r>
              <a:rPr lang="it-IT" sz="1400" dirty="0" smtClean="0">
                <a:hlinkClick r:id="rId2"/>
              </a:rPr>
              <a:t>Rombo Chiodato (Mediterraneo e Atlantico)</a:t>
            </a:r>
            <a:endParaRPr lang="it-IT" sz="1400" b="1" dirty="0" smtClean="0"/>
          </a:p>
          <a:p>
            <a:pPr fontAlgn="base"/>
            <a:r>
              <a:rPr lang="it-IT" sz="1400" dirty="0" smtClean="0">
                <a:hlinkClick r:id="rId2"/>
              </a:rPr>
              <a:t>Salmone (Sud America)</a:t>
            </a:r>
            <a:endParaRPr lang="it-IT" sz="1400" b="1" dirty="0" smtClean="0"/>
          </a:p>
          <a:p>
            <a:pPr fontAlgn="base"/>
            <a:r>
              <a:rPr lang="it-IT" sz="1400" dirty="0" smtClean="0">
                <a:hlinkClick r:id="rId2"/>
              </a:rPr>
              <a:t>Sogliola</a:t>
            </a:r>
            <a:endParaRPr lang="it-IT" sz="1400" b="1" dirty="0" smtClean="0"/>
          </a:p>
          <a:p>
            <a:pPr fontAlgn="base"/>
            <a:r>
              <a:rPr lang="it-IT" sz="1400" dirty="0" smtClean="0">
                <a:hlinkClick r:id="rId2"/>
              </a:rPr>
              <a:t>Spinarolo</a:t>
            </a:r>
            <a:endParaRPr lang="it-IT" sz="1400" b="1" dirty="0" smtClean="0"/>
          </a:p>
          <a:p>
            <a:pPr fontAlgn="base"/>
            <a:r>
              <a:rPr lang="it-IT" sz="1400" dirty="0" smtClean="0">
                <a:hlinkClick r:id="rId2"/>
              </a:rPr>
              <a:t>Squali (Mediterraneo e Atlantico)</a:t>
            </a:r>
            <a:endParaRPr lang="it-IT" sz="1400" b="1" dirty="0" smtClean="0"/>
          </a:p>
          <a:p>
            <a:pPr fontAlgn="base"/>
            <a:r>
              <a:rPr lang="it-IT" sz="1400" dirty="0" smtClean="0">
                <a:hlinkClick r:id="rId2"/>
              </a:rPr>
              <a:t>Storione (Mediterraneo)</a:t>
            </a:r>
            <a:endParaRPr lang="it-IT" sz="1400" b="1" dirty="0" smtClean="0"/>
          </a:p>
          <a:p>
            <a:pPr fontAlgn="base"/>
            <a:r>
              <a:rPr lang="it-IT" sz="1400" dirty="0" smtClean="0">
                <a:hlinkClick r:id="rId2"/>
              </a:rPr>
              <a:t>Tonno Pinna Gialla, Tonno Obeso, Tonno </a:t>
            </a:r>
            <a:r>
              <a:rPr lang="it-IT" sz="1400" dirty="0" err="1" smtClean="0">
                <a:hlinkClick r:id="rId2"/>
              </a:rPr>
              <a:t>Alalunga</a:t>
            </a:r>
            <a:r>
              <a:rPr lang="it-IT" sz="1400" dirty="0" smtClean="0">
                <a:hlinkClick r:id="rId2"/>
              </a:rPr>
              <a:t> (mari temperati)</a:t>
            </a:r>
            <a:endParaRPr lang="it-IT" sz="1400" b="1" dirty="0" smtClean="0"/>
          </a:p>
          <a:p>
            <a:pPr fontAlgn="base"/>
            <a:r>
              <a:rPr lang="it-IT" sz="1400" dirty="0" smtClean="0">
                <a:hlinkClick r:id="rId2"/>
              </a:rPr>
              <a:t>Tonno Rosso (Mediterraneo e Atlantico)</a:t>
            </a:r>
            <a:endParaRPr lang="it-IT" sz="1400" b="1" dirty="0" smtClean="0"/>
          </a:p>
          <a:p>
            <a:pPr fontAlgn="base"/>
            <a:r>
              <a:rPr lang="it-IT" sz="1400" dirty="0" smtClean="0">
                <a:hlinkClick r:id="rId2"/>
              </a:rPr>
              <a:t>Triglia (Mediterraneo)</a:t>
            </a:r>
            <a:endParaRPr lang="it-IT" sz="1400" b="1" dirty="0" smtClean="0"/>
          </a:p>
          <a:p>
            <a:pPr fontAlgn="base"/>
            <a:r>
              <a:rPr lang="it-IT" sz="1400" dirty="0" smtClean="0">
                <a:hlinkClick r:id="rId2"/>
              </a:rPr>
              <a:t>Verdesca</a:t>
            </a:r>
            <a:endParaRPr lang="it-IT"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357167"/>
            <a:ext cx="8643998" cy="6294031"/>
          </a:xfrm>
          <a:prstGeom prst="rect">
            <a:avLst/>
          </a:prstGeom>
          <a:blipFill>
            <a:blip r:embed="rId2"/>
            <a:tile tx="0" ty="0" sx="100000" sy="100000" flip="none" algn="tl"/>
          </a:blipFill>
          <a:ln>
            <a:solidFill>
              <a:srgbClr val="C00000"/>
            </a:solidFill>
          </a:ln>
        </p:spPr>
        <p:txBody>
          <a:bodyPr wrap="square">
            <a:spAutoFit/>
          </a:bodyPr>
          <a:lstStyle/>
          <a:p>
            <a:pPr lvl="0" algn="ctr" fontAlgn="base">
              <a:spcBef>
                <a:spcPct val="0"/>
              </a:spcBef>
              <a:spcAft>
                <a:spcPct val="0"/>
              </a:spcAft>
            </a:pPr>
            <a:r>
              <a:rPr lang="it-IT" sz="4800" b="1" dirty="0" smtClean="0">
                <a:latin typeface="Archivo Narrow"/>
                <a:cs typeface="Arial" pitchFamily="34" charset="0"/>
              </a:rPr>
              <a:t>COSA POSSO FARE?</a:t>
            </a:r>
          </a:p>
          <a:p>
            <a:pPr lvl="0" algn="ctr" eaLnBrk="0" fontAlgn="base" hangingPunct="0">
              <a:spcBef>
                <a:spcPct val="0"/>
              </a:spcBef>
              <a:spcAft>
                <a:spcPct val="0"/>
              </a:spcAft>
            </a:pPr>
            <a:r>
              <a:rPr lang="it-IT" sz="1600" b="1" dirty="0" smtClean="0">
                <a:latin typeface="Open Sans"/>
                <a:cs typeface="Arial" pitchFamily="34" charset="0"/>
              </a:rPr>
              <a:t>12 consigli pratici per una spesa più sana e un mare più ricco</a:t>
            </a:r>
            <a:endParaRPr lang="it-IT" sz="1600" dirty="0" smtClean="0">
              <a:latin typeface="inherit"/>
              <a:cs typeface="Arial" pitchFamily="34" charset="0"/>
            </a:endParaRPr>
          </a:p>
          <a:p>
            <a:pPr lvl="0" eaLnBrk="0" fontAlgn="base" hangingPunct="0">
              <a:spcBef>
                <a:spcPct val="0"/>
              </a:spcBef>
              <a:spcAft>
                <a:spcPct val="0"/>
              </a:spcAft>
            </a:pPr>
            <a:endParaRPr lang="it-IT" sz="1600" dirty="0" smtClean="0">
              <a:latin typeface="inherit"/>
              <a:cs typeface="Arial" pitchFamily="34" charset="0"/>
            </a:endParaRPr>
          </a:p>
          <a:p>
            <a:pPr lvl="0" algn="just" eaLnBrk="0" fontAlgn="base" hangingPunct="0">
              <a:spcBef>
                <a:spcPct val="0"/>
              </a:spcBef>
              <a:spcAft>
                <a:spcPts val="600"/>
              </a:spcAft>
            </a:pPr>
            <a:r>
              <a:rPr lang="it-IT" sz="1600" b="1" dirty="0" smtClean="0">
                <a:latin typeface="inherit"/>
                <a:cs typeface="Arial" pitchFamily="34" charset="0"/>
              </a:rPr>
              <a:t>1</a:t>
            </a:r>
            <a:r>
              <a:rPr lang="it-IT" sz="1600" dirty="0" smtClean="0">
                <a:latin typeface="inherit"/>
                <a:cs typeface="Arial" pitchFamily="34" charset="0"/>
              </a:rPr>
              <a:t>- Utilizza la guida al pesce sostenibile quando fai i tuoi acquisti.</a:t>
            </a:r>
          </a:p>
          <a:p>
            <a:pPr lvl="0" algn="just" eaLnBrk="0" fontAlgn="base" hangingPunct="0">
              <a:spcBef>
                <a:spcPct val="0"/>
              </a:spcBef>
              <a:spcAft>
                <a:spcPts val="600"/>
              </a:spcAft>
            </a:pPr>
            <a:r>
              <a:rPr lang="it-IT" sz="1600" b="1" dirty="0" smtClean="0">
                <a:latin typeface="inherit"/>
                <a:cs typeface="Arial" pitchFamily="34" charset="0"/>
              </a:rPr>
              <a:t>2</a:t>
            </a:r>
            <a:r>
              <a:rPr lang="it-IT" sz="1600" dirty="0" smtClean="0">
                <a:latin typeface="inherit"/>
                <a:cs typeface="Arial" pitchFamily="34" charset="0"/>
              </a:rPr>
              <a:t>- Non mangiare pesce tutti giorni, ricordati che è rimasta lʼultima risorsa selvatica di cui lʼuomo ancora si nutre.</a:t>
            </a:r>
          </a:p>
          <a:p>
            <a:pPr lvl="0" algn="just" eaLnBrk="0" fontAlgn="base" hangingPunct="0">
              <a:spcBef>
                <a:spcPct val="0"/>
              </a:spcBef>
              <a:spcAft>
                <a:spcPts val="600"/>
              </a:spcAft>
            </a:pPr>
            <a:r>
              <a:rPr lang="it-IT" sz="1600" b="1" dirty="0" smtClean="0">
                <a:latin typeface="inherit"/>
                <a:cs typeface="Arial" pitchFamily="34" charset="0"/>
              </a:rPr>
              <a:t>3</a:t>
            </a:r>
            <a:r>
              <a:rPr lang="it-IT" sz="1600" dirty="0" smtClean="0">
                <a:latin typeface="inherit"/>
                <a:cs typeface="Arial" pitchFamily="34" charset="0"/>
              </a:rPr>
              <a:t>- Scegli il pesce dalla lista verde: è stato selezionato tra le specie meglio gestite, più abbondanti, pescate o allevate nel rispetto della sostenibilità. Se non lo trovi, la lista gialla ti offre una buona alternativa.</a:t>
            </a:r>
          </a:p>
          <a:p>
            <a:pPr lvl="0" algn="just" eaLnBrk="0" fontAlgn="base" hangingPunct="0">
              <a:spcBef>
                <a:spcPct val="0"/>
              </a:spcBef>
              <a:spcAft>
                <a:spcPts val="600"/>
              </a:spcAft>
            </a:pPr>
            <a:r>
              <a:rPr lang="it-IT" sz="1600" b="1" dirty="0" smtClean="0">
                <a:latin typeface="inherit"/>
                <a:cs typeface="Arial" pitchFamily="34" charset="0"/>
              </a:rPr>
              <a:t>4</a:t>
            </a:r>
            <a:r>
              <a:rPr lang="it-IT" sz="1600" dirty="0" smtClean="0">
                <a:latin typeface="inherit"/>
                <a:cs typeface="Arial" pitchFamily="34" charset="0"/>
              </a:rPr>
              <a:t>- Prova alcune delle specie meno note che compaiono nella lista verde; è un piccolo sforzo che può darti il piacere di nuove scoperte!</a:t>
            </a:r>
          </a:p>
          <a:p>
            <a:pPr lvl="0" algn="just" eaLnBrk="0" fontAlgn="base" hangingPunct="0">
              <a:spcBef>
                <a:spcPct val="0"/>
              </a:spcBef>
              <a:spcAft>
                <a:spcPts val="600"/>
              </a:spcAft>
            </a:pPr>
            <a:r>
              <a:rPr lang="it-IT" sz="1600" b="1" dirty="0" smtClean="0">
                <a:latin typeface="inherit"/>
                <a:cs typeface="Arial" pitchFamily="34" charset="0"/>
              </a:rPr>
              <a:t>5</a:t>
            </a:r>
            <a:r>
              <a:rPr lang="it-IT" sz="1600" dirty="0" smtClean="0">
                <a:latin typeface="inherit"/>
                <a:cs typeface="Arial" pitchFamily="34" charset="0"/>
              </a:rPr>
              <a:t>- Sostieni la piccola pesca scegliendo prodotti locali e stagionali: sono più sani, più freschi e migliori di quelli importati. Domanda sempre come sono stati catturati, e opta per i metodi a basso impatto.</a:t>
            </a:r>
            <a:endParaRPr lang="it-IT" sz="16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6</a:t>
            </a:r>
            <a:r>
              <a:rPr lang="it-IT" sz="1600" dirty="0" smtClean="0">
                <a:latin typeface="Open Sans"/>
                <a:cs typeface="Arial" pitchFamily="34" charset="0"/>
              </a:rPr>
              <a:t>- </a:t>
            </a:r>
            <a:r>
              <a:rPr lang="it-IT" sz="1600" dirty="0" smtClean="0">
                <a:latin typeface="inherit"/>
                <a:cs typeface="Arial" pitchFamily="34" charset="0"/>
              </a:rPr>
              <a:t>I prodotti migliori sono quelli biologici certificati MSC e quelli indicati nella lista verde della guida al pesce sostenibile.</a:t>
            </a:r>
            <a:endParaRPr lang="it-IT" sz="12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7</a:t>
            </a:r>
            <a:r>
              <a:rPr lang="it-IT" sz="1600" dirty="0" smtClean="0">
                <a:latin typeface="Open Sans"/>
                <a:cs typeface="Arial" pitchFamily="34" charset="0"/>
              </a:rPr>
              <a:t>- </a:t>
            </a:r>
            <a:r>
              <a:rPr lang="it-IT" sz="1600" dirty="0" smtClean="0">
                <a:latin typeface="inherit"/>
                <a:cs typeface="Arial" pitchFamily="34" charset="0"/>
              </a:rPr>
              <a:t>Evita di consumare gamberetti tropicali, anche se è un piatto molto diffuso. La loro pesca è dannosissima per le altre specie che vengono catturate accidentalmente.</a:t>
            </a:r>
          </a:p>
          <a:p>
            <a:pPr algn="just" eaLnBrk="0" fontAlgn="base" hangingPunct="0">
              <a:spcBef>
                <a:spcPct val="0"/>
              </a:spcBef>
              <a:spcAft>
                <a:spcPct val="0"/>
              </a:spcAft>
            </a:pPr>
            <a:r>
              <a:rPr lang="it-IT" sz="1600" b="1" dirty="0" smtClean="0">
                <a:latin typeface="Open Sans"/>
                <a:cs typeface="Arial" pitchFamily="34" charset="0"/>
              </a:rPr>
              <a:t>8</a:t>
            </a:r>
            <a:r>
              <a:rPr lang="it-IT" sz="1600" dirty="0" smtClean="0">
                <a:latin typeface="Open Sans"/>
                <a:cs typeface="Arial" pitchFamily="34" charset="0"/>
              </a:rPr>
              <a:t>- </a:t>
            </a:r>
            <a:r>
              <a:rPr lang="it-IT" sz="1600" dirty="0" smtClean="0">
                <a:latin typeface="inherit"/>
                <a:cs typeface="Arial" pitchFamily="34" charset="0"/>
              </a:rPr>
              <a:t>Evita di consumare gamberi tropicali allevati. Gli allevamenti sono dannosi per gli habitat, sfruttano le popolazioni locali, diffondono malattie e parassiti, e impiegano medicinali spesso vietati in Europa.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357166"/>
            <a:ext cx="8643998" cy="2600712"/>
          </a:xfrm>
          <a:prstGeom prst="rect">
            <a:avLst/>
          </a:prstGeom>
          <a:blipFill>
            <a:blip r:embed="rId2"/>
            <a:tile tx="0" ty="0" sx="100000" sy="100000" flip="none" algn="tl"/>
          </a:blipFill>
          <a:ln>
            <a:solidFill>
              <a:srgbClr val="C00000"/>
            </a:solidFill>
          </a:ln>
        </p:spPr>
        <p:txBody>
          <a:bodyPr wrap="square">
            <a:spAutoFit/>
          </a:bodyPr>
          <a:lstStyle/>
          <a:p>
            <a:pPr lvl="0" algn="just" eaLnBrk="0" fontAlgn="base" hangingPunct="0">
              <a:spcBef>
                <a:spcPct val="0"/>
              </a:spcBef>
              <a:spcAft>
                <a:spcPts val="600"/>
              </a:spcAft>
            </a:pPr>
            <a:r>
              <a:rPr lang="it-IT" sz="1600" b="1" dirty="0" smtClean="0">
                <a:latin typeface="inherit"/>
                <a:cs typeface="Arial" pitchFamily="34" charset="0"/>
              </a:rPr>
              <a:t>9</a:t>
            </a:r>
            <a:r>
              <a:rPr lang="it-IT" sz="1600" dirty="0" smtClean="0">
                <a:latin typeface="inherit"/>
                <a:cs typeface="Arial" pitchFamily="34" charset="0"/>
              </a:rPr>
              <a:t>- Evita di acquistare tonno per qualche tempo: alleggerire il pressante consumo di questa specie può aiutare notevolmente la sua conservazione.</a:t>
            </a:r>
            <a:endParaRPr lang="it-IT" sz="16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10</a:t>
            </a:r>
            <a:r>
              <a:rPr lang="it-IT" sz="1400" dirty="0" smtClean="0">
                <a:latin typeface="Open Sans"/>
                <a:cs typeface="Arial" pitchFamily="34" charset="0"/>
              </a:rPr>
              <a:t>- </a:t>
            </a:r>
            <a:r>
              <a:rPr lang="it-IT" sz="1600" dirty="0" smtClean="0">
                <a:latin typeface="inherit"/>
                <a:cs typeface="Arial" pitchFamily="34" charset="0"/>
              </a:rPr>
              <a:t>Evita salmoni allevati o tonni ingrassati. In quanto carnivori si nutrono di altre specie e impoveriscono gli oceani. Inoltre le fughe dei salmoni dagli allevamenti causano gravi danni alle popolazioni selvatiche.</a:t>
            </a:r>
            <a:endParaRPr lang="it-IT" sz="16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11</a:t>
            </a:r>
            <a:r>
              <a:rPr lang="it-IT" sz="1600" dirty="0" smtClean="0">
                <a:latin typeface="Open Sans"/>
                <a:cs typeface="Arial" pitchFamily="34" charset="0"/>
              </a:rPr>
              <a:t>- </a:t>
            </a:r>
            <a:r>
              <a:rPr lang="it-IT" sz="1600" dirty="0" smtClean="0">
                <a:latin typeface="inherit"/>
                <a:cs typeface="Arial" pitchFamily="34" charset="0"/>
              </a:rPr>
              <a:t>Se puoi, scegli sempre ostriche, cozze e vongole da allevamenti naturali perché non consumano mangimi e contribuiscono a migliorare la qualità delle acque.</a:t>
            </a:r>
            <a:endParaRPr lang="it-IT" sz="1600" dirty="0" smtClean="0">
              <a:latin typeface="Open Sans"/>
              <a:cs typeface="Arial" pitchFamily="34" charset="0"/>
            </a:endParaRPr>
          </a:p>
          <a:p>
            <a:pPr lvl="0" algn="just" eaLnBrk="0" fontAlgn="base" hangingPunct="0">
              <a:spcBef>
                <a:spcPct val="0"/>
              </a:spcBef>
              <a:spcAft>
                <a:spcPct val="0"/>
              </a:spcAft>
            </a:pPr>
            <a:r>
              <a:rPr lang="it-IT" sz="1600" b="1" dirty="0" smtClean="0">
                <a:latin typeface="Open Sans"/>
                <a:cs typeface="Arial" pitchFamily="34" charset="0"/>
              </a:rPr>
              <a:t>12</a:t>
            </a:r>
            <a:r>
              <a:rPr lang="it-IT" sz="1600" dirty="0" smtClean="0">
                <a:latin typeface="Open Sans"/>
                <a:cs typeface="Arial" pitchFamily="34" charset="0"/>
              </a:rPr>
              <a:t>- </a:t>
            </a:r>
            <a:r>
              <a:rPr lang="it-IT" sz="1600" dirty="0" smtClean="0">
                <a:latin typeface="inherit"/>
                <a:cs typeface="Arial" pitchFamily="34" charset="0"/>
              </a:rPr>
              <a:t>Sostieni progetti per la creazione o promozione di Aree Marine Protette (AMP) o visita un parco marino.</a:t>
            </a:r>
          </a:p>
        </p:txBody>
      </p:sp>
      <p:sp>
        <p:nvSpPr>
          <p:cNvPr id="3" name="Rectangle 1"/>
          <p:cNvSpPr>
            <a:spLocks noChangeArrowheads="1"/>
          </p:cNvSpPr>
          <p:nvPr/>
        </p:nvSpPr>
        <p:spPr bwMode="auto">
          <a:xfrm>
            <a:off x="142844" y="3429000"/>
            <a:ext cx="8858312" cy="584775"/>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Quali consigli, fra quelli elencati, vengono seguiti nella tua famiglia? Quali ti sentiresti di proporre ai tuoi famigliari? Prova a confrontare le tue risposte con quelle dei tuoi compagni.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142844" y="4214818"/>
            <a:ext cx="8858312" cy="830997"/>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5/MercuryFoodChain-01.png/310px-MercuryFoodChain-01.png"/>
          <p:cNvPicPr>
            <a:picLocks noChangeAspect="1" noChangeArrowheads="1"/>
          </p:cNvPicPr>
          <p:nvPr/>
        </p:nvPicPr>
        <p:blipFill>
          <a:blip r:embed="rId2"/>
          <a:srcRect/>
          <a:stretch>
            <a:fillRect/>
          </a:stretch>
        </p:blipFill>
        <p:spPr bwMode="auto">
          <a:xfrm>
            <a:off x="2357422" y="214290"/>
            <a:ext cx="3812599" cy="4439832"/>
          </a:xfrm>
          <a:prstGeom prst="rect">
            <a:avLst/>
          </a:prstGeom>
          <a:solidFill>
            <a:schemeClr val="bg1">
              <a:lumMod val="95000"/>
            </a:schemeClr>
          </a:solidFill>
          <a:ln>
            <a:solidFill>
              <a:srgbClr val="C00000"/>
            </a:solidFill>
          </a:ln>
        </p:spPr>
      </p:pic>
      <p:sp>
        <p:nvSpPr>
          <p:cNvPr id="3" name="Rettangolo 2"/>
          <p:cNvSpPr/>
          <p:nvPr/>
        </p:nvSpPr>
        <p:spPr>
          <a:xfrm>
            <a:off x="357158" y="5072074"/>
            <a:ext cx="8358246"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Fonti di inquinamento antropico  quali combustione di carbone  ed estrazione di ferro possono contaminare sorgenti d’acqua con il </a:t>
            </a:r>
            <a:r>
              <a:rPr lang="it-IT" sz="1400" dirty="0" err="1" smtClean="0"/>
              <a:t>metilmercurio</a:t>
            </a:r>
            <a:r>
              <a:rPr lang="it-IT" sz="1400" dirty="0" smtClean="0"/>
              <a:t> , Il mercurio presente nell'acqua viene ingerito dal plancton e risale via via la catena alimentare diventando sempre più concentrato. I</a:t>
            </a:r>
            <a:r>
              <a:rPr lang="it-IT" sz="1400" b="1" dirty="0" smtClean="0"/>
              <a:t> pesci </a:t>
            </a:r>
            <a:r>
              <a:rPr lang="it-IT" sz="1400" dirty="0" smtClean="0"/>
              <a:t>che sono </a:t>
            </a:r>
            <a:r>
              <a:rPr lang="it-IT" sz="1400" b="1" dirty="0" smtClean="0"/>
              <a:t>al vertice della piramide alimentare</a:t>
            </a:r>
            <a:r>
              <a:rPr lang="it-IT" sz="1400" dirty="0" smtClean="0"/>
              <a:t> (tonno, pesce spada, palombo, luccio, anguilla, ecc.) sono quindi quelli che presentano le </a:t>
            </a:r>
            <a:r>
              <a:rPr lang="it-IT" sz="1400" b="1" dirty="0" smtClean="0"/>
              <a:t>concentrazioni maggiori di mercurio</a:t>
            </a:r>
            <a:r>
              <a:rPr lang="it-IT" sz="1400" dirty="0" smtClean="0"/>
              <a:t>. </a:t>
            </a:r>
            <a:endParaRPr lang="it-IT"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6463308"/>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Mercurio nel pesce, nuovo allarme in Italia: tabelle e valori</a:t>
            </a:r>
          </a:p>
          <a:p>
            <a:pPr>
              <a:spcAft>
                <a:spcPts val="600"/>
              </a:spcAft>
            </a:pPr>
            <a:r>
              <a:rPr lang="it-IT" sz="1200" b="1" dirty="0" err="1" smtClean="0"/>
              <a:t>Money.it</a:t>
            </a:r>
            <a:r>
              <a:rPr lang="it-IT" sz="1200" b="1" dirty="0" smtClean="0"/>
              <a:t>   </a:t>
            </a:r>
            <a:r>
              <a:rPr lang="it-IT" sz="1200" dirty="0" smtClean="0"/>
              <a:t>23/10/2019</a:t>
            </a:r>
            <a:endParaRPr lang="it-IT" sz="1200" b="1" dirty="0" smtClean="0"/>
          </a:p>
          <a:p>
            <a:pPr>
              <a:spcAft>
                <a:spcPts val="600"/>
              </a:spcAft>
            </a:pPr>
            <a:r>
              <a:rPr lang="it-IT" sz="2000" b="1" dirty="0" smtClean="0"/>
              <a:t>Mercurio nel pesce: i rischi per la salute</a:t>
            </a:r>
          </a:p>
          <a:p>
            <a:pPr algn="just">
              <a:spcAft>
                <a:spcPts val="600"/>
              </a:spcAft>
            </a:pPr>
            <a:r>
              <a:rPr lang="it-IT" sz="1400" dirty="0" smtClean="0"/>
              <a:t>Il mercurio è un elemento</a:t>
            </a:r>
            <a:r>
              <a:rPr lang="it-IT" sz="1400" b="1" dirty="0" smtClean="0"/>
              <a:t> molto tossico</a:t>
            </a:r>
            <a:r>
              <a:rPr lang="it-IT" sz="1400" dirty="0" smtClean="0"/>
              <a:t>, presente in natura in forme diverse: mercurio metallico, mercurio inorganico, mercurio organico. Quest’ultimo è quello incriminato di contaminazione dei pesci, delle acque e del cibo in generale sotto forma di </a:t>
            </a:r>
            <a:r>
              <a:rPr lang="it-IT" sz="1400" dirty="0" err="1" smtClean="0"/>
              <a:t>metilmercurio</a:t>
            </a:r>
            <a:r>
              <a:rPr lang="it-IT" sz="1400" dirty="0" smtClean="0"/>
              <a:t>. </a:t>
            </a:r>
          </a:p>
          <a:p>
            <a:pPr algn="just"/>
            <a:r>
              <a:rPr lang="it-IT" sz="1400" dirty="0" smtClean="0"/>
              <a:t>Gli effetti sulla salute, in caso di </a:t>
            </a:r>
            <a:r>
              <a:rPr lang="it-IT" sz="1400" b="1" dirty="0" smtClean="0"/>
              <a:t>intossicazione</a:t>
            </a:r>
            <a:r>
              <a:rPr lang="it-IT" sz="1400" dirty="0" smtClean="0"/>
              <a:t> </a:t>
            </a:r>
            <a:r>
              <a:rPr lang="it-IT" sz="1400" b="1" dirty="0" smtClean="0"/>
              <a:t>acuta </a:t>
            </a:r>
            <a:r>
              <a:rPr lang="it-IT" sz="1400" dirty="0" smtClean="0"/>
              <a:t>sono:</a:t>
            </a:r>
          </a:p>
          <a:p>
            <a:pPr algn="just">
              <a:buFont typeface="Arial" pitchFamily="34" charset="0"/>
              <a:buChar char="•"/>
            </a:pPr>
            <a:r>
              <a:rPr lang="it-IT" sz="1400" dirty="0" smtClean="0"/>
              <a:t> broncopolmonite;</a:t>
            </a:r>
          </a:p>
          <a:p>
            <a:pPr algn="just">
              <a:buFont typeface="Arial" pitchFamily="34" charset="0"/>
              <a:buChar char="•"/>
            </a:pPr>
            <a:r>
              <a:rPr lang="it-IT" sz="1400" dirty="0" smtClean="0"/>
              <a:t> problemi neurologici alla corteccia cerebrale e cervelletto;</a:t>
            </a:r>
          </a:p>
          <a:p>
            <a:pPr algn="just">
              <a:spcAft>
                <a:spcPts val="600"/>
              </a:spcAft>
              <a:buFont typeface="Arial" pitchFamily="34" charset="0"/>
              <a:buChar char="•"/>
            </a:pPr>
            <a:r>
              <a:rPr lang="it-IT" sz="1400" dirty="0" smtClean="0"/>
              <a:t> problemi all’apparato gastrointestinale.</a:t>
            </a:r>
          </a:p>
          <a:p>
            <a:pPr algn="just"/>
            <a:r>
              <a:rPr lang="it-IT" sz="1400" dirty="0" smtClean="0"/>
              <a:t>L’i</a:t>
            </a:r>
            <a:r>
              <a:rPr lang="it-IT" sz="1400" b="1" dirty="0" smtClean="0"/>
              <a:t>ntossicazione</a:t>
            </a:r>
            <a:r>
              <a:rPr lang="it-IT" sz="1400" dirty="0" smtClean="0"/>
              <a:t> da mercurio nella sua forma </a:t>
            </a:r>
            <a:r>
              <a:rPr lang="it-IT" sz="1400" b="1" dirty="0" smtClean="0"/>
              <a:t>cronica</a:t>
            </a:r>
            <a:r>
              <a:rPr lang="it-IT" sz="1400" dirty="0" smtClean="0"/>
              <a:t> si manifesta con i seguenti sintomi:</a:t>
            </a:r>
          </a:p>
          <a:p>
            <a:pPr algn="just"/>
            <a:r>
              <a:rPr lang="it-IT" sz="1400" dirty="0" smtClean="0"/>
              <a:t>tremori;</a:t>
            </a:r>
          </a:p>
          <a:p>
            <a:pPr algn="just">
              <a:buFont typeface="Arial" pitchFamily="34" charset="0"/>
              <a:buChar char="•"/>
            </a:pPr>
            <a:r>
              <a:rPr lang="it-IT" sz="1400" dirty="0" smtClean="0"/>
              <a:t> alterazione dei movimenti;</a:t>
            </a:r>
          </a:p>
          <a:p>
            <a:pPr algn="just">
              <a:buFont typeface="Arial" pitchFamily="34" charset="0"/>
              <a:buChar char="•"/>
            </a:pPr>
            <a:r>
              <a:rPr lang="it-IT" sz="1400" dirty="0" smtClean="0"/>
              <a:t> debolezza muscolare;</a:t>
            </a:r>
          </a:p>
          <a:p>
            <a:pPr algn="just">
              <a:buFont typeface="Arial" pitchFamily="34" charset="0"/>
              <a:buChar char="•"/>
            </a:pPr>
            <a:r>
              <a:rPr lang="it-IT" sz="1400" dirty="0" smtClean="0"/>
              <a:t> perdita della vista;</a:t>
            </a:r>
          </a:p>
          <a:p>
            <a:pPr algn="just">
              <a:buFont typeface="Arial" pitchFamily="34" charset="0"/>
              <a:buChar char="•"/>
            </a:pPr>
            <a:r>
              <a:rPr lang="it-IT" sz="1400" dirty="0" smtClean="0"/>
              <a:t> perdita dell’udito;</a:t>
            </a:r>
          </a:p>
          <a:p>
            <a:pPr algn="just">
              <a:buFont typeface="Arial" pitchFamily="34" charset="0"/>
              <a:buChar char="•"/>
            </a:pPr>
            <a:r>
              <a:rPr lang="it-IT" sz="1400" dirty="0" smtClean="0"/>
              <a:t> danno ai reni;</a:t>
            </a:r>
          </a:p>
          <a:p>
            <a:pPr algn="just">
              <a:spcAft>
                <a:spcPts val="600"/>
              </a:spcAft>
              <a:buFont typeface="Arial" pitchFamily="34" charset="0"/>
              <a:buChar char="•"/>
            </a:pPr>
            <a:r>
              <a:rPr lang="it-IT" sz="1400" dirty="0" smtClean="0"/>
              <a:t> stato confusionale.</a:t>
            </a:r>
          </a:p>
          <a:p>
            <a:pPr algn="just"/>
            <a:r>
              <a:rPr lang="it-IT" sz="1400" dirty="0" smtClean="0"/>
              <a:t>Nei </a:t>
            </a:r>
            <a:r>
              <a:rPr lang="it-IT" sz="1400" b="1" dirty="0" smtClean="0"/>
              <a:t>casi peggiori </a:t>
            </a:r>
            <a:r>
              <a:rPr lang="it-IT" sz="1400" dirty="0" smtClean="0"/>
              <a:t>l’intossicazione può portare al coma e alla morte. </a:t>
            </a:r>
          </a:p>
          <a:p>
            <a:pPr algn="just"/>
            <a:r>
              <a:rPr lang="it-IT" sz="1400" dirty="0" smtClean="0"/>
              <a:t>Molti casi di danni a cervello e reni in</a:t>
            </a:r>
            <a:r>
              <a:rPr lang="it-IT" sz="1400" b="1" dirty="0" smtClean="0"/>
              <a:t> età avanzata</a:t>
            </a:r>
            <a:r>
              <a:rPr lang="it-IT" sz="1400" dirty="0" smtClean="0"/>
              <a:t> sono legati all’intossicazione da </a:t>
            </a:r>
            <a:r>
              <a:rPr lang="it-IT" sz="1400" dirty="0" err="1" smtClean="0"/>
              <a:t>metilmercurio</a:t>
            </a:r>
            <a:r>
              <a:rPr lang="it-IT" sz="1400" dirty="0" smtClean="0"/>
              <a:t>, nonché intossicazioni acute trasmesse dalla mamma al bambino (in fase di gravidanza e/o allattamento) che provocano gravi danni permanenti ai piccoli. I </a:t>
            </a:r>
            <a:r>
              <a:rPr lang="it-IT" sz="1400" b="1" dirty="0" smtClean="0"/>
              <a:t>bambini </a:t>
            </a:r>
            <a:r>
              <a:rPr lang="it-IT" sz="1400" dirty="0" smtClean="0"/>
              <a:t>e le </a:t>
            </a:r>
            <a:r>
              <a:rPr lang="it-IT" sz="1400" b="1" dirty="0" smtClean="0"/>
              <a:t>donne incinte </a:t>
            </a:r>
            <a:r>
              <a:rPr lang="it-IT" sz="1400" dirty="0" smtClean="0"/>
              <a:t>sono le categorie più a rischio, difatti gli esperti consigliano di evitare di assumere pesce spada, squalo e sgombro in gravidanza, allattamento e in età infantile, o di non consumarne più di 1 porzione (100 grammi) a settimana.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2862322"/>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b="1" dirty="0" smtClean="0"/>
              <a:t>Mercurio nel pesce: come evitare la contaminazione</a:t>
            </a:r>
          </a:p>
          <a:p>
            <a:pPr algn="just">
              <a:spcAft>
                <a:spcPts val="600"/>
              </a:spcAft>
            </a:pPr>
            <a:r>
              <a:rPr lang="it-IT" sz="1400" dirty="0" smtClean="0"/>
              <a:t>Per evitare una possibile contaminazione acuta o cronica da mercurio, bisogna attenersi alla guida sottostante, che indica come evitare una possibile contaminazione da mercurio. La dieta è particolarmente indicata per i soggetti più a rischio, nonché donne in gravidanza e allattamento. I consigli da seguire sono mutuati dalla FDA (</a:t>
            </a:r>
            <a:r>
              <a:rPr lang="it-IT" sz="1400" dirty="0" err="1" smtClean="0"/>
              <a:t>Food</a:t>
            </a:r>
            <a:r>
              <a:rPr lang="it-IT" sz="1400" dirty="0" smtClean="0"/>
              <a:t> and </a:t>
            </a:r>
            <a:r>
              <a:rPr lang="it-IT" sz="1400" dirty="0" err="1" smtClean="0"/>
              <a:t>Drug</a:t>
            </a:r>
            <a:r>
              <a:rPr lang="it-IT" sz="1400" dirty="0" smtClean="0"/>
              <a:t> </a:t>
            </a:r>
            <a:r>
              <a:rPr lang="it-IT" sz="1400" dirty="0" err="1" smtClean="0"/>
              <a:t>Administration</a:t>
            </a:r>
            <a:r>
              <a:rPr lang="it-IT" sz="1400" dirty="0" smtClean="0"/>
              <a:t>) e dall’EPA (</a:t>
            </a:r>
            <a:r>
              <a:rPr lang="it-IT" sz="1400" dirty="0" err="1" smtClean="0"/>
              <a:t>Enviromental</a:t>
            </a:r>
            <a:r>
              <a:rPr lang="it-IT" sz="1400" dirty="0" smtClean="0"/>
              <a:t> </a:t>
            </a:r>
            <a:r>
              <a:rPr lang="it-IT" sz="1400" dirty="0" err="1" smtClean="0"/>
              <a:t>Protection</a:t>
            </a:r>
            <a:r>
              <a:rPr lang="it-IT" sz="1400" dirty="0" smtClean="0"/>
              <a:t> </a:t>
            </a:r>
            <a:r>
              <a:rPr lang="it-IT" sz="1400" dirty="0" err="1" smtClean="0"/>
              <a:t>Agency</a:t>
            </a:r>
            <a:r>
              <a:rPr lang="it-IT" sz="1400" dirty="0" smtClean="0"/>
              <a:t>), che hanno realizzato un dossier sulle raccomandazioni legate al consumo del pesce per il rischio di contaminazione da mercurio. Ecco la guida:</a:t>
            </a:r>
          </a:p>
          <a:p>
            <a:pPr algn="just">
              <a:spcAft>
                <a:spcPts val="600"/>
              </a:spcAft>
              <a:buFont typeface="Arial" pitchFamily="34" charset="0"/>
              <a:buChar char="•"/>
            </a:pPr>
            <a:r>
              <a:rPr lang="it-IT" sz="1400" dirty="0" smtClean="0"/>
              <a:t> consumare circa </a:t>
            </a:r>
            <a:r>
              <a:rPr lang="it-IT" sz="1400" b="1" dirty="0" smtClean="0"/>
              <a:t>225-340 grammi di pesce</a:t>
            </a:r>
            <a:r>
              <a:rPr lang="it-IT" sz="1400" dirty="0" smtClean="0"/>
              <a:t> </a:t>
            </a:r>
            <a:r>
              <a:rPr lang="it-IT" sz="1400" b="1" dirty="0" smtClean="0"/>
              <a:t>a settimana </a:t>
            </a:r>
            <a:r>
              <a:rPr lang="it-IT" sz="1400" dirty="0" smtClean="0"/>
              <a:t>(due o tre p porzioni);</a:t>
            </a:r>
          </a:p>
          <a:p>
            <a:pPr algn="just">
              <a:spcAft>
                <a:spcPts val="600"/>
              </a:spcAft>
              <a:buFont typeface="Arial" pitchFamily="34" charset="0"/>
              <a:buChar char="•"/>
            </a:pPr>
            <a:r>
              <a:rPr lang="it-IT" sz="1400" dirty="0" smtClean="0"/>
              <a:t> </a:t>
            </a:r>
            <a:r>
              <a:rPr lang="it-IT" sz="1400" b="1" dirty="0" smtClean="0"/>
              <a:t>evitare</a:t>
            </a:r>
            <a:r>
              <a:rPr lang="it-IT" sz="1400" dirty="0" smtClean="0"/>
              <a:t> pesci con possibile elevato contenuto di mercurio (squalo, sgombro reale e pesce spada, tonno bianco) ossia </a:t>
            </a:r>
            <a:r>
              <a:rPr lang="it-IT" sz="1400" b="1" dirty="0" smtClean="0"/>
              <a:t>pesci predatori</a:t>
            </a:r>
            <a:r>
              <a:rPr lang="it-IT" sz="1400" dirty="0" smtClean="0"/>
              <a:t>;</a:t>
            </a:r>
          </a:p>
          <a:p>
            <a:pPr algn="just">
              <a:spcAft>
                <a:spcPts val="600"/>
              </a:spcAft>
              <a:buFont typeface="Arial" pitchFamily="34" charset="0"/>
              <a:buChar char="•"/>
            </a:pPr>
            <a:r>
              <a:rPr lang="it-IT" sz="1400" dirty="0" smtClean="0"/>
              <a:t> </a:t>
            </a:r>
            <a:r>
              <a:rPr lang="it-IT" sz="1400" b="1" dirty="0" smtClean="0"/>
              <a:t>prediligere</a:t>
            </a:r>
            <a:r>
              <a:rPr lang="it-IT" sz="1400" dirty="0" smtClean="0"/>
              <a:t> il consumo di pesci meno contaminati (sardine, sgombri, branzini, orate, sogliole, trote) ossia</a:t>
            </a:r>
            <a:r>
              <a:rPr lang="it-IT" sz="1400" b="1" dirty="0" smtClean="0"/>
              <a:t> pesci </a:t>
            </a:r>
            <a:r>
              <a:rPr lang="it-IT" sz="1400" dirty="0" smtClean="0"/>
              <a:t>di taglia più piccola </a:t>
            </a:r>
            <a:r>
              <a:rPr lang="it-IT" sz="1400" b="1" dirty="0" smtClean="0"/>
              <a:t>non carnivori</a:t>
            </a:r>
            <a:r>
              <a:rPr lang="it-IT" sz="1400" dirty="0" smtClean="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ella 36"/>
          <p:cNvGraphicFramePr>
            <a:graphicFrameLocks noGrp="1"/>
          </p:cNvGraphicFramePr>
          <p:nvPr/>
        </p:nvGraphicFramePr>
        <p:xfrm>
          <a:off x="1214414" y="714356"/>
          <a:ext cx="6096000" cy="1371600"/>
        </p:xfrm>
        <a:graphic>
          <a:graphicData uri="http://schemas.openxmlformats.org/drawingml/2006/table">
            <a:tbl>
              <a:tblPr/>
              <a:tblGrid>
                <a:gridCol w="3048000"/>
                <a:gridCol w="3048000"/>
              </a:tblGrid>
              <a:tr h="0">
                <a:tc>
                  <a:txBody>
                    <a:bodyPr/>
                    <a:lstStyle/>
                    <a:p>
                      <a:r>
                        <a:rPr lang="it-IT" b="1" cap="all" dirty="0"/>
                        <a:t>TIPOLOGIA </a:t>
                      </a:r>
                      <a:r>
                        <a:rPr lang="it-IT" b="1" cap="all" dirty="0" err="1"/>
                        <a:t>DI</a:t>
                      </a:r>
                      <a:r>
                        <a:rPr lang="it-IT" b="1" cap="all" dirty="0"/>
                        <a:t> ALIMENTO</a:t>
                      </a:r>
                    </a:p>
                  </a:txBody>
                  <a:tcPr anchor="ctr">
                    <a:lnL w="12700" cap="flat" cmpd="sng" algn="ctr">
                      <a:solidFill>
                        <a:srgbClr val="D08758"/>
                      </a:solidFill>
                      <a:prstDash val="solid"/>
                      <a:round/>
                      <a:headEnd type="none" w="med" len="med"/>
                      <a:tailEnd type="none" w="med" len="med"/>
                    </a:lnL>
                    <a:lnR w="12700" cap="flat" cmpd="sng" algn="ctr">
                      <a:solidFill>
                        <a:srgbClr val="D08258"/>
                      </a:solidFill>
                      <a:prstDash val="solid"/>
                      <a:round/>
                      <a:headEnd type="none" w="med" len="med"/>
                      <a:tailEnd type="none" w="med" len="med"/>
                    </a:lnR>
                    <a:lnT w="12700" cap="flat" cmpd="sng" algn="ctr">
                      <a:solidFill>
                        <a:srgbClr val="D08758"/>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c>
                  <a:txBody>
                    <a:bodyPr/>
                    <a:lstStyle/>
                    <a:p>
                      <a:r>
                        <a:rPr lang="it-IT" b="1" cap="all" dirty="0"/>
                        <a:t>VALORE MEDIO </a:t>
                      </a:r>
                      <a:r>
                        <a:rPr lang="it-IT" b="1" cap="all" dirty="0" err="1"/>
                        <a:t>DI</a:t>
                      </a:r>
                      <a:r>
                        <a:rPr lang="it-IT" b="1" cap="all" dirty="0"/>
                        <a:t> METILMERCURIO (ΜG/KG)</a:t>
                      </a:r>
                    </a:p>
                  </a:txBody>
                  <a:tcPr anchor="ctr">
                    <a:lnL w="12700" cap="flat" cmpd="sng" algn="ctr">
                      <a:solidFill>
                        <a:srgbClr val="D08258"/>
                      </a:solidFill>
                      <a:prstDash val="solid"/>
                      <a:round/>
                      <a:headEnd type="none" w="med" len="med"/>
                      <a:tailEnd type="none" w="med" len="med"/>
                    </a:lnL>
                    <a:lnR w="12700" cap="flat" cmpd="sng" algn="ctr">
                      <a:solidFill>
                        <a:srgbClr val="D08258"/>
                      </a:solidFill>
                      <a:prstDash val="solid"/>
                      <a:round/>
                      <a:headEnd type="none" w="med" len="med"/>
                      <a:tailEnd type="none" w="med" len="med"/>
                    </a:lnR>
                    <a:lnT w="12700" cap="flat" cmpd="sng" algn="ctr">
                      <a:solidFill>
                        <a:srgbClr val="D08258"/>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r>
              <a:tr h="0">
                <a:tc>
                  <a:txBody>
                    <a:bodyPr/>
                    <a:lstStyle/>
                    <a:p>
                      <a:r>
                        <a:rPr lang="it-IT" b="0" dirty="0"/>
                        <a:t>Pesce spada</a:t>
                      </a:r>
                    </a:p>
                  </a:txBody>
                  <a:tcPr anchor="ctr">
                    <a:lnL w="12700" cap="flat" cmpd="sng" algn="ctr">
                      <a:solidFill>
                        <a:srgbClr val="501FF1"/>
                      </a:solidFill>
                      <a:prstDash val="solid"/>
                      <a:round/>
                      <a:headEnd type="none" w="med" len="med"/>
                      <a:tailEnd type="none" w="med" len="med"/>
                    </a:lnL>
                    <a:lnR w="12700"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c>
                  <a:txBody>
                    <a:bodyPr/>
                    <a:lstStyle/>
                    <a:p>
                      <a:r>
                        <a:rPr lang="it-IT" b="0" dirty="0"/>
                        <a:t>1212</a:t>
                      </a:r>
                    </a:p>
                  </a:txBody>
                  <a:tcPr anchor="ctr">
                    <a:lnL w="12700" cap="flat" cmpd="sng" algn="ctr">
                      <a:solidFill>
                        <a:srgbClr val="501FF1"/>
                      </a:solidFill>
                      <a:prstDash val="solid"/>
                      <a:round/>
                      <a:headEnd type="none" w="med" len="med"/>
                      <a:tailEnd type="none" w="med" len="med"/>
                    </a:lnL>
                    <a:lnR w="9525"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r>
              <a:tr h="0">
                <a:tc>
                  <a:txBody>
                    <a:bodyPr/>
                    <a:lstStyle/>
                    <a:p>
                      <a:r>
                        <a:rPr lang="it-IT" b="0"/>
                        <a:t>Luccio</a:t>
                      </a:r>
                    </a:p>
                  </a:txBody>
                  <a:tcPr anchor="ctr">
                    <a:lnL w="12700" cap="flat" cmpd="sng" algn="ctr">
                      <a:solidFill>
                        <a:srgbClr val="501FF1"/>
                      </a:solidFill>
                      <a:prstDash val="solid"/>
                      <a:round/>
                      <a:headEnd type="none" w="med" len="med"/>
                      <a:tailEnd type="none" w="med" len="med"/>
                    </a:lnL>
                    <a:lnR w="12700"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c>
                  <a:txBody>
                    <a:bodyPr/>
                    <a:lstStyle/>
                    <a:p>
                      <a:r>
                        <a:rPr lang="it-IT" b="0" dirty="0"/>
                        <a:t>394</a:t>
                      </a:r>
                    </a:p>
                  </a:txBody>
                  <a:tcPr anchor="ctr">
                    <a:lnL w="12700" cap="flat" cmpd="sng" algn="ctr">
                      <a:solidFill>
                        <a:srgbClr val="501FF1"/>
                      </a:solidFill>
                      <a:prstDash val="solid"/>
                      <a:round/>
                      <a:headEnd type="none" w="med" len="med"/>
                      <a:tailEnd type="none" w="med" len="med"/>
                    </a:lnL>
                    <a:lnR w="9525"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39" name="Tabella 38"/>
          <p:cNvGraphicFramePr>
            <a:graphicFrameLocks noGrp="1"/>
          </p:cNvGraphicFramePr>
          <p:nvPr/>
        </p:nvGraphicFramePr>
        <p:xfrm>
          <a:off x="1214414" y="2143116"/>
          <a:ext cx="6096000" cy="1097280"/>
        </p:xfrm>
        <a:graphic>
          <a:graphicData uri="http://schemas.openxmlformats.org/drawingml/2006/table">
            <a:tbl>
              <a:tblPr/>
              <a:tblGrid>
                <a:gridCol w="3048000"/>
                <a:gridCol w="3048000"/>
              </a:tblGrid>
              <a:tr h="365760">
                <a:tc>
                  <a:txBody>
                    <a:bodyPr/>
                    <a:lstStyle/>
                    <a:p>
                      <a:r>
                        <a:rPr lang="it-IT" b="0" dirty="0"/>
                        <a:t>Aragosta</a:t>
                      </a:r>
                    </a:p>
                  </a:txBody>
                  <a:tcPr anchor="ctr">
                    <a:lnL w="12700" cap="flat" cmpd="sng" algn="ctr">
                      <a:solidFill>
                        <a:srgbClr val="D014F1"/>
                      </a:solidFill>
                      <a:prstDash val="solid"/>
                      <a:round/>
                      <a:headEnd type="none" w="med" len="med"/>
                      <a:tailEnd type="none" w="med" len="med"/>
                    </a:lnL>
                    <a:lnR w="12700"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c>
                  <a:txBody>
                    <a:bodyPr/>
                    <a:lstStyle/>
                    <a:p>
                      <a:r>
                        <a:rPr lang="it-IT" b="0"/>
                        <a:t>302</a:t>
                      </a:r>
                    </a:p>
                  </a:txBody>
                  <a:tcPr anchor="ctr">
                    <a:lnL w="12700" cap="flat" cmpd="sng" algn="ctr">
                      <a:solidFill>
                        <a:srgbClr val="D014F1"/>
                      </a:solidFill>
                      <a:prstDash val="solid"/>
                      <a:round/>
                      <a:headEnd type="none" w="med" len="med"/>
                      <a:tailEnd type="none" w="med" len="med"/>
                    </a:lnL>
                    <a:lnR w="9525"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r>
              <a:tr h="0">
                <a:tc>
                  <a:txBody>
                    <a:bodyPr/>
                    <a:lstStyle/>
                    <a:p>
                      <a:r>
                        <a:rPr lang="it-IT" b="0" dirty="0"/>
                        <a:t>Tonno</a:t>
                      </a:r>
                    </a:p>
                  </a:txBody>
                  <a:tcPr anchor="ctr">
                    <a:lnL w="12700" cap="flat" cmpd="sng" algn="ctr">
                      <a:solidFill>
                        <a:srgbClr val="D014F1"/>
                      </a:solidFill>
                      <a:prstDash val="solid"/>
                      <a:round/>
                      <a:headEnd type="none" w="med" len="med"/>
                      <a:tailEnd type="none" w="med" len="med"/>
                    </a:lnL>
                    <a:lnR w="12700"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c>
                  <a:txBody>
                    <a:bodyPr/>
                    <a:lstStyle/>
                    <a:p>
                      <a:r>
                        <a:rPr lang="it-IT" b="0" dirty="0"/>
                        <a:t>290</a:t>
                      </a:r>
                    </a:p>
                  </a:txBody>
                  <a:tcPr anchor="ctr">
                    <a:lnL w="12700" cap="flat" cmpd="sng" algn="ctr">
                      <a:solidFill>
                        <a:srgbClr val="D014F1"/>
                      </a:solidFill>
                      <a:prstDash val="solid"/>
                      <a:round/>
                      <a:headEnd type="none" w="med" len="med"/>
                      <a:tailEnd type="none" w="med" len="med"/>
                    </a:lnL>
                    <a:lnR w="9525"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r>
              <a:tr h="0">
                <a:tc>
                  <a:txBody>
                    <a:bodyPr/>
                    <a:lstStyle/>
                    <a:p>
                      <a:r>
                        <a:rPr lang="it-IT" b="0" dirty="0"/>
                        <a:t>Orata</a:t>
                      </a:r>
                    </a:p>
                  </a:txBody>
                  <a:tcPr anchor="ctr">
                    <a:lnL w="12700" cap="flat" cmpd="sng" algn="ctr">
                      <a:solidFill>
                        <a:srgbClr val="D014F1"/>
                      </a:solidFill>
                      <a:prstDash val="solid"/>
                      <a:round/>
                      <a:headEnd type="none" w="med" len="med"/>
                      <a:tailEnd type="none" w="med" len="med"/>
                    </a:lnL>
                    <a:lnR w="12700"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c>
                  <a:txBody>
                    <a:bodyPr/>
                    <a:lstStyle/>
                    <a:p>
                      <a:r>
                        <a:rPr lang="it-IT" b="0" dirty="0"/>
                        <a:t>225</a:t>
                      </a:r>
                    </a:p>
                  </a:txBody>
                  <a:tcPr anchor="ctr">
                    <a:lnL w="12700" cap="flat" cmpd="sng" algn="ctr">
                      <a:solidFill>
                        <a:srgbClr val="D014F1"/>
                      </a:solidFill>
                      <a:prstDash val="solid"/>
                      <a:round/>
                      <a:headEnd type="none" w="med" len="med"/>
                      <a:tailEnd type="none" w="med" len="med"/>
                    </a:lnL>
                    <a:lnR w="9525"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40" name="Tabella 39"/>
          <p:cNvGraphicFramePr>
            <a:graphicFrameLocks noGrp="1"/>
          </p:cNvGraphicFramePr>
          <p:nvPr/>
        </p:nvGraphicFramePr>
        <p:xfrm>
          <a:off x="1214414" y="3286124"/>
          <a:ext cx="6096000" cy="2560320"/>
        </p:xfrm>
        <a:graphic>
          <a:graphicData uri="http://schemas.openxmlformats.org/drawingml/2006/table">
            <a:tbl>
              <a:tblPr/>
              <a:tblGrid>
                <a:gridCol w="3048000"/>
                <a:gridCol w="3048000"/>
              </a:tblGrid>
              <a:tr h="0">
                <a:tc>
                  <a:txBody>
                    <a:bodyPr/>
                    <a:lstStyle/>
                    <a:p>
                      <a:r>
                        <a:rPr lang="it-IT" b="0" dirty="0"/>
                        <a:t>Branzino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a:t>202</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err="1"/>
                        <a:t>Lofiformi</a:t>
                      </a:r>
                      <a:r>
                        <a:rPr lang="it-IT" b="0" dirty="0"/>
                        <a:t> (Rana pescatrice)</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a:t>195</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a:t>Scorfano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189</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a:t>Carne di pesce</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166</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a:t>Persico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165</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a:t>Spigola</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152</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a:t>Nasello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136</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bl>
          </a:graphicData>
        </a:graphic>
      </p:graphicFrame>
      <p:sp>
        <p:nvSpPr>
          <p:cNvPr id="41" name="Rettangolo 40"/>
          <p:cNvSpPr/>
          <p:nvPr/>
        </p:nvSpPr>
        <p:spPr>
          <a:xfrm>
            <a:off x="1928794" y="142852"/>
            <a:ext cx="4598310" cy="369332"/>
          </a:xfrm>
          <a:prstGeom prst="rect">
            <a:avLst/>
          </a:prstGeom>
        </p:spPr>
        <p:txBody>
          <a:bodyPr wrap="none">
            <a:spAutoFit/>
          </a:bodyPr>
          <a:lstStyle/>
          <a:p>
            <a:r>
              <a:rPr lang="it-IT" b="1" dirty="0" smtClean="0"/>
              <a:t>Tabella dei pesci più contaminati da mercurio</a:t>
            </a:r>
            <a:endParaRPr lang="it-IT" b="1" dirty="0"/>
          </a:p>
        </p:txBody>
      </p:sp>
      <p:graphicFrame>
        <p:nvGraphicFramePr>
          <p:cNvPr id="6" name="Tabella 5"/>
          <p:cNvGraphicFramePr>
            <a:graphicFrameLocks noGrp="1"/>
          </p:cNvGraphicFramePr>
          <p:nvPr/>
        </p:nvGraphicFramePr>
        <p:xfrm>
          <a:off x="1214414" y="5857892"/>
          <a:ext cx="6096000" cy="508636"/>
        </p:xfrm>
        <a:graphic>
          <a:graphicData uri="http://schemas.openxmlformats.org/drawingml/2006/table">
            <a:tbl>
              <a:tblPr/>
              <a:tblGrid>
                <a:gridCol w="3048000"/>
                <a:gridCol w="3048000"/>
              </a:tblGrid>
              <a:tr h="508636">
                <a:tc>
                  <a:txBody>
                    <a:bodyPr/>
                    <a:lstStyle/>
                    <a:p>
                      <a:r>
                        <a:rPr lang="it-IT" b="0" dirty="0"/>
                        <a:t>Sgombro</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107</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357290" y="142852"/>
          <a:ext cx="6096000" cy="2468880"/>
        </p:xfrm>
        <a:graphic>
          <a:graphicData uri="http://schemas.openxmlformats.org/drawingml/2006/table">
            <a:tbl>
              <a:tblPr/>
              <a:tblGrid>
                <a:gridCol w="3048000"/>
                <a:gridCol w="3048000"/>
              </a:tblGrid>
              <a:tr h="0">
                <a:tc>
                  <a:txBody>
                    <a:bodyPr/>
                    <a:lstStyle/>
                    <a:p>
                      <a:r>
                        <a:rPr lang="it-IT" b="0" dirty="0"/>
                        <a:t>Merluzzo/</a:t>
                      </a:r>
                      <a:r>
                        <a:rPr lang="it-IT" b="0" dirty="0" err="1"/>
                        <a:t>gadiformi</a:t>
                      </a:r>
                      <a:endParaRPr lang="it-IT" b="0" dirty="0"/>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a:t>94</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err="1"/>
                        <a:t>Coregone</a:t>
                      </a:r>
                      <a:r>
                        <a:rPr lang="it-IT" b="0" dirty="0"/>
                        <a:t> (salmonide d’acqua dolce)</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a:t>85</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a:t>Sogliola</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76</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a:t>Platessa</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64</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a:t>Carpa</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55</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a:t>Calamaro</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46</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3" name="Tabella 2"/>
          <p:cNvGraphicFramePr>
            <a:graphicFrameLocks noGrp="1"/>
          </p:cNvGraphicFramePr>
          <p:nvPr/>
        </p:nvGraphicFramePr>
        <p:xfrm>
          <a:off x="1357290" y="2643182"/>
          <a:ext cx="6096000" cy="2560320"/>
        </p:xfrm>
        <a:graphic>
          <a:graphicData uri="http://schemas.openxmlformats.org/drawingml/2006/table">
            <a:tbl>
              <a:tblPr/>
              <a:tblGrid>
                <a:gridCol w="3048000"/>
                <a:gridCol w="3048000"/>
              </a:tblGrid>
              <a:tr h="0">
                <a:tc>
                  <a:txBody>
                    <a:bodyPr/>
                    <a:lstStyle/>
                    <a:p>
                      <a:r>
                        <a:rPr lang="it-IT" b="0" dirty="0"/>
                        <a:t>Aringa</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36</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Gambero</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dirty="0"/>
                        <a:t>35</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Salmone/trota</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33</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Calamari</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23</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Acciughe</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17</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Sardine</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13</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Ostriche</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dirty="0"/>
                        <a:t>12</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4" name="Tabella 3"/>
          <p:cNvGraphicFramePr>
            <a:graphicFrameLocks noGrp="1"/>
          </p:cNvGraphicFramePr>
          <p:nvPr/>
        </p:nvGraphicFramePr>
        <p:xfrm>
          <a:off x="1357290" y="5214950"/>
          <a:ext cx="6096000" cy="1097280"/>
        </p:xfrm>
        <a:graphic>
          <a:graphicData uri="http://schemas.openxmlformats.org/drawingml/2006/table">
            <a:tbl>
              <a:tblPr/>
              <a:tblGrid>
                <a:gridCol w="3048000"/>
                <a:gridCol w="3048000"/>
              </a:tblGrid>
              <a:tr h="0">
                <a:tc>
                  <a:txBody>
                    <a:bodyPr/>
                    <a:lstStyle/>
                    <a:p>
                      <a:r>
                        <a:rPr lang="it-IT" b="0" dirty="0"/>
                        <a:t>Vongole</a:t>
                      </a:r>
                    </a:p>
                  </a:txBody>
                  <a:tcPr anchor="ctr">
                    <a:lnL w="12700" cap="flat" cmpd="sng" algn="ctr">
                      <a:solidFill>
                        <a:srgbClr val="E0C058"/>
                      </a:solidFill>
                      <a:prstDash val="solid"/>
                      <a:round/>
                      <a:headEnd type="none" w="med" len="med"/>
                      <a:tailEnd type="none" w="med" len="med"/>
                    </a:lnL>
                    <a:lnR w="12700"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c>
                  <a:txBody>
                    <a:bodyPr/>
                    <a:lstStyle/>
                    <a:p>
                      <a:r>
                        <a:rPr lang="it-IT" b="0"/>
                        <a:t>9</a:t>
                      </a:r>
                    </a:p>
                  </a:txBody>
                  <a:tcPr anchor="ctr">
                    <a:lnL w="12700" cap="flat" cmpd="sng" algn="ctr">
                      <a:solidFill>
                        <a:srgbClr val="E0C058"/>
                      </a:solidFill>
                      <a:prstDash val="solid"/>
                      <a:round/>
                      <a:headEnd type="none" w="med" len="med"/>
                      <a:tailEnd type="none" w="med" len="med"/>
                    </a:lnL>
                    <a:lnR w="9525"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r>
              <a:tr h="0">
                <a:tc>
                  <a:txBody>
                    <a:bodyPr/>
                    <a:lstStyle/>
                    <a:p>
                      <a:r>
                        <a:rPr lang="it-IT" b="0" dirty="0"/>
                        <a:t>Capasanta</a:t>
                      </a:r>
                    </a:p>
                  </a:txBody>
                  <a:tcPr anchor="ctr">
                    <a:lnL w="12700" cap="flat" cmpd="sng" algn="ctr">
                      <a:solidFill>
                        <a:srgbClr val="E0C058"/>
                      </a:solidFill>
                      <a:prstDash val="solid"/>
                      <a:round/>
                      <a:headEnd type="none" w="med" len="med"/>
                      <a:tailEnd type="none" w="med" len="med"/>
                    </a:lnL>
                    <a:lnR w="12700"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c>
                  <a:txBody>
                    <a:bodyPr/>
                    <a:lstStyle/>
                    <a:p>
                      <a:r>
                        <a:rPr lang="it-IT" b="0" dirty="0"/>
                        <a:t>3</a:t>
                      </a:r>
                    </a:p>
                  </a:txBody>
                  <a:tcPr anchor="ctr">
                    <a:lnL w="12700" cap="flat" cmpd="sng" algn="ctr">
                      <a:solidFill>
                        <a:srgbClr val="E0C058"/>
                      </a:solidFill>
                      <a:prstDash val="solid"/>
                      <a:round/>
                      <a:headEnd type="none" w="med" len="med"/>
                      <a:tailEnd type="none" w="med" len="med"/>
                    </a:lnL>
                    <a:lnR w="9525"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r>
              <a:tr h="0">
                <a:tc>
                  <a:txBody>
                    <a:bodyPr/>
                    <a:lstStyle/>
                    <a:p>
                      <a:r>
                        <a:rPr lang="it-IT" b="0" dirty="0"/>
                        <a:t>Gamberetti</a:t>
                      </a:r>
                    </a:p>
                  </a:txBody>
                  <a:tcPr anchor="ctr">
                    <a:lnL w="12700" cap="flat" cmpd="sng" algn="ctr">
                      <a:solidFill>
                        <a:srgbClr val="E0C058"/>
                      </a:solidFill>
                      <a:prstDash val="solid"/>
                      <a:round/>
                      <a:headEnd type="none" w="med" len="med"/>
                      <a:tailEnd type="none" w="med" len="med"/>
                    </a:lnL>
                    <a:lnR w="12700"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c>
                  <a:txBody>
                    <a:bodyPr/>
                    <a:lstStyle/>
                    <a:p>
                      <a:r>
                        <a:rPr lang="it-IT" b="0" dirty="0"/>
                        <a:t>1</a:t>
                      </a:r>
                    </a:p>
                  </a:txBody>
                  <a:tcPr anchor="ctr">
                    <a:lnL w="12700" cap="flat" cmpd="sng" algn="ctr">
                      <a:solidFill>
                        <a:srgbClr val="E0C058"/>
                      </a:solidFill>
                      <a:prstDash val="solid"/>
                      <a:round/>
                      <a:headEnd type="none" w="med" len="med"/>
                      <a:tailEnd type="none" w="med" len="med"/>
                    </a:lnL>
                    <a:lnR w="9525"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57356" y="2143116"/>
            <a:ext cx="5929354" cy="196977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txBody>
          <a:bodyPr wrap="square">
            <a:spAutoFit/>
          </a:bodyPr>
          <a:lstStyle/>
          <a:p>
            <a:pPr algn="ctr">
              <a:spcAft>
                <a:spcPts val="1200"/>
              </a:spcAft>
            </a:pPr>
            <a:r>
              <a:rPr lang="it-IT" sz="2800" b="1" dirty="0" smtClean="0"/>
              <a:t>Il pesce insostenibile</a:t>
            </a:r>
            <a:endParaRPr lang="it-IT" sz="1400" dirty="0" smtClean="0"/>
          </a:p>
          <a:p>
            <a:pPr algn="just"/>
            <a:r>
              <a:rPr lang="it-IT" sz="1400" dirty="0" smtClean="0"/>
              <a:t>Anche se sulle nostre tavole finiscono non più di dieci o quindici tipi di pesce, sono più di mille quelli che possiamo trovare ogni giorno sui banchi di pescherie e supermercati. La maggior parte di questi pochi, però, (salmone, tonno rosso e pesce spada su tutti) sono tra i </a:t>
            </a:r>
            <a:r>
              <a:rPr lang="it-IT" sz="1400" b="1" dirty="0" smtClean="0"/>
              <a:t>pesci vulnerabili che rischiano l’estinzione</a:t>
            </a:r>
            <a:r>
              <a:rPr lang="it-IT" sz="1400" dirty="0" smtClean="0"/>
              <a:t>. </a:t>
            </a:r>
            <a:r>
              <a:rPr lang="it-IT" sz="1400" dirty="0" err="1" smtClean="0"/>
              <a:t>Sovrasfruttamento</a:t>
            </a:r>
            <a:r>
              <a:rPr lang="it-IT" sz="1400" dirty="0" smtClean="0"/>
              <a:t>, pesca intensiva e illegale, inquinamento sono i fattori che stanno distruggendo il mare e molte specie ittiche.</a:t>
            </a:r>
            <a:endParaRPr lang="it-IT"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071934" y="214290"/>
            <a:ext cx="4929222" cy="6309420"/>
          </a:xfrm>
          <a:prstGeom prst="rect">
            <a:avLst/>
          </a:prstGeom>
          <a:blipFill>
            <a:blip r:embed="rId2"/>
            <a:tile tx="0" ty="0" sx="100000" sy="100000" flip="none" algn="tl"/>
          </a:blipFill>
          <a:ln>
            <a:solidFill>
              <a:srgbClr val="C00000"/>
            </a:solidFill>
          </a:ln>
        </p:spPr>
        <p:txBody>
          <a:bodyPr wrap="square">
            <a:spAutoFit/>
          </a:bodyPr>
          <a:lstStyle/>
          <a:p>
            <a:pPr algn="just" fontAlgn="base"/>
            <a:r>
              <a:rPr lang="it-IT" b="1" dirty="0" smtClean="0"/>
              <a:t>SELVATICO</a:t>
            </a:r>
            <a:r>
              <a:rPr lang="it-IT" dirty="0" smtClean="0"/>
              <a:t>.</a:t>
            </a:r>
            <a:r>
              <a:rPr lang="it-IT" sz="1400" dirty="0" smtClean="0"/>
              <a:t> </a:t>
            </a:r>
            <a:r>
              <a:rPr lang="it-IT" sz="1400" b="1" dirty="0" smtClean="0"/>
              <a:t>Gli stock sono esauriti e gli habitat in cui vivono sono gravemente danneggiati</a:t>
            </a:r>
            <a:r>
              <a:rPr lang="it-IT" sz="1400" dirty="0" smtClean="0"/>
              <a:t>. La grande pesca industriale ha causato un eccessivo sfruttamento di questa specie, soprattutto perché l’ha sempre pescato durante il periodo riproduttivo. Può passare fino ai primi 6 anni di età nei fiumi, poi migra al mare dove passa da 1 a 4 anni. Poi torna nei fiumi a riprodursi. Predilige acque fredde con correnti. Questo complesso ciclo vitale lo rende una specie molto vulnerabile. </a:t>
            </a:r>
            <a:r>
              <a:rPr lang="it-IT" sz="1400" b="1" dirty="0" smtClean="0"/>
              <a:t>L’unica zona in cui prosperano i salmoni sono le coste dell’Alaska</a:t>
            </a:r>
            <a:r>
              <a:rPr lang="it-IT" sz="1400" dirty="0" smtClean="0"/>
              <a:t>, grazie ad una buona gestione sia degli habitat, che della pesca. La taglia minima è di 50 cm.</a:t>
            </a:r>
          </a:p>
          <a:p>
            <a:pPr algn="just" fontAlgn="base"/>
            <a:endParaRPr lang="it-IT" b="1" dirty="0" smtClean="0"/>
          </a:p>
          <a:p>
            <a:pPr algn="just" fontAlgn="base"/>
            <a:r>
              <a:rPr lang="it-IT" b="1" dirty="0" smtClean="0"/>
              <a:t>ALLEVATO</a:t>
            </a:r>
            <a:r>
              <a:rPr lang="it-IT" sz="1400" dirty="0" smtClean="0"/>
              <a:t>. </a:t>
            </a:r>
            <a:r>
              <a:rPr lang="it-IT" sz="1400" b="1" dirty="0" smtClean="0"/>
              <a:t>Gli allevamenti creano problemi agli habitat a causa dell’impiego di farina di pesce </a:t>
            </a:r>
            <a:r>
              <a:rPr lang="it-IT" sz="1400" dirty="0" smtClean="0"/>
              <a:t>(per 1 kg di salmone sono necessari circa 5 kg di farina di pesce, anche se la tecnologia dei mangimi sta lavorando per ridurre ulteriormente questa quantità). L’</a:t>
            </a:r>
            <a:r>
              <a:rPr lang="it-IT" sz="1400" b="1" dirty="0" smtClean="0"/>
              <a:t>inquinamento</a:t>
            </a:r>
            <a:r>
              <a:rPr lang="it-IT" sz="1400" dirty="0" smtClean="0"/>
              <a:t> (materia organica e antibiotici) e le </a:t>
            </a:r>
            <a:r>
              <a:rPr lang="it-IT" sz="1400" b="1" dirty="0" smtClean="0"/>
              <a:t>fughe di esemplari </a:t>
            </a:r>
            <a:r>
              <a:rPr lang="it-IT" sz="1400" dirty="0" smtClean="0"/>
              <a:t>(inquinamento genetico e danni alle reti trofiche) sono altre problematiche ancora non risolte per gli allevamenti intensivi in mare aperto. Esistono altri sistemi di allevamento più sostenibili (allevamenti in vasche chiuse a terra) ma sono poco praticati in quanto economicamente meno vantaggiosi.</a:t>
            </a:r>
          </a:p>
          <a:p>
            <a:pPr algn="just" fontAlgn="base"/>
            <a:r>
              <a:rPr lang="it-IT" sz="1400" dirty="0" smtClean="0"/>
              <a:t>La farina di pesce consiste in mangimi ottenuti da pesci, solitamente pesce azzurro, pescati in ambiente selvatico, quindi anche l’allevamento di specie carnivore ha un notevole impatto sull’ambiente naturale. Contengono </a:t>
            </a:r>
            <a:r>
              <a:rPr lang="it-IT" sz="1400" b="1" dirty="0" smtClean="0"/>
              <a:t>alti livelli di antibiotici</a:t>
            </a:r>
            <a:r>
              <a:rPr lang="it-IT" sz="1400" dirty="0" smtClean="0"/>
              <a:t>. La taglia minima è di 50 cm.</a:t>
            </a:r>
            <a:endParaRPr lang="it-IT" sz="1400" dirty="0"/>
          </a:p>
        </p:txBody>
      </p:sp>
      <p:sp>
        <p:nvSpPr>
          <p:cNvPr id="4" name="Rettangolo 3"/>
          <p:cNvSpPr/>
          <p:nvPr/>
        </p:nvSpPr>
        <p:spPr>
          <a:xfrm>
            <a:off x="714348" y="428604"/>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SALMONE</a:t>
            </a:r>
          </a:p>
        </p:txBody>
      </p:sp>
      <p:pic>
        <p:nvPicPr>
          <p:cNvPr id="39940" name="Picture 4" descr="Nessuna descrizione della foto disponibile."/>
          <p:cNvPicPr>
            <a:picLocks noChangeAspect="1" noChangeArrowheads="1"/>
          </p:cNvPicPr>
          <p:nvPr/>
        </p:nvPicPr>
        <p:blipFill>
          <a:blip r:embed="rId3"/>
          <a:srcRect/>
          <a:stretch>
            <a:fillRect/>
          </a:stretch>
        </p:blipFill>
        <p:spPr bwMode="auto">
          <a:xfrm>
            <a:off x="357158" y="1214422"/>
            <a:ext cx="3357563" cy="3012853"/>
          </a:xfrm>
          <a:prstGeom prst="rect">
            <a:avLst/>
          </a:prstGeom>
          <a:noFill/>
          <a:ln>
            <a:solidFill>
              <a:srgbClr val="C0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1500174"/>
            <a:ext cx="8786842" cy="4278094"/>
          </a:xfrm>
          <a:prstGeom prst="rect">
            <a:avLst/>
          </a:prstGeom>
          <a:blipFill>
            <a:blip r:embed="rId2"/>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altLang="zh-CN" sz="2000" dirty="0" smtClean="0">
                <a:latin typeface="Times New Roman" pitchFamily="18" charset="0"/>
                <a:ea typeface="Times New Roman" pitchFamily="18" charset="0"/>
                <a:cs typeface="Times New Roman" pitchFamily="18" charset="0"/>
              </a:rPr>
              <a:t>	</a:t>
            </a:r>
            <a:r>
              <a:rPr lang="it-IT" altLang="zh-CN" sz="2000" b="1" dirty="0" smtClean="0">
                <a:latin typeface="Times New Roman" pitchFamily="18" charset="0"/>
                <a:ea typeface="Times New Roman" pitchFamily="18" charset="0"/>
                <a:cs typeface="Times New Roman" pitchFamily="18" charset="0"/>
              </a:rPr>
              <a:t>PRESENTAZIONE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 realizzare </a:t>
            </a:r>
            <a:r>
              <a:rPr kumimoji="0" lang="it-IT" altLang="zh-CN"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attività </a:t>
            </a:r>
            <a:r>
              <a:rPr kumimoji="0" lang="it-IT" altLang="zh-CN"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laboratoriale</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bisogna fornire agli alunni il</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it-IT" altLang="zh-CN" dirty="0" smtClean="0">
                <a:latin typeface="Times New Roman" pitchFamily="18" charset="0"/>
                <a:ea typeface="Times New Roman" pitchFamily="18" charset="0"/>
                <a:cs typeface="Times New Roman" pitchFamily="18" charset="0"/>
              </a:rPr>
              <a:t>P</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owerPoint riservato a loro. </a:t>
            </a:r>
            <a:r>
              <a:rPr lang="it-IT" altLang="zh-CN" dirty="0" smtClean="0">
                <a:latin typeface="Times New Roman" pitchFamily="18" charset="0"/>
                <a:ea typeface="Times New Roman" pitchFamily="18" charset="0"/>
                <a:cs typeface="Times New Roman" pitchFamily="18" charset="0"/>
              </a:rPr>
              <a:t>Il lavoro può essere svolto al computer a scuola (se c'è la possibilità) oppure a casa, individualmente oppure in </a:t>
            </a:r>
            <a:r>
              <a:rPr lang="it-IT" altLang="zh-CN" dirty="0" smtClean="0">
                <a:latin typeface="Times New Roman" pitchFamily="18" charset="0"/>
                <a:ea typeface="Times New Roman" pitchFamily="18" charset="0"/>
                <a:cs typeface="Times New Roman" pitchFamily="18" charset="0"/>
              </a:rPr>
              <a:t>gruppo (si possono organizzare sei gruppi, ognuno dei quali svolge un’attività corrispondente ad uno dei capitoli e, alla fine, presenta all’intera classe i risultati del proprio lavoro). </a:t>
            </a:r>
            <a:r>
              <a:rPr lang="it-IT" altLang="zh-CN" dirty="0" smtClean="0">
                <a:latin typeface="Times New Roman" pitchFamily="18" charset="0"/>
                <a:ea typeface="Times New Roman" pitchFamily="18" charset="0"/>
                <a:cs typeface="Times New Roman" pitchFamily="18" charset="0"/>
              </a:rPr>
              <a:t>In sede di correzione del lavoro svolto, possono essere utilizzate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slide </a:t>
            </a:r>
            <a:r>
              <a:rPr lang="it-IT" altLang="zh-CN" dirty="0" smtClean="0">
                <a:latin typeface="Times New Roman" pitchFamily="18" charset="0"/>
                <a:ea typeface="Times New Roman" pitchFamily="18" charset="0"/>
                <a:cs typeface="Times New Roman" pitchFamily="18" charset="0"/>
              </a:rPr>
              <a:t>riservate al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docente: esse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contengono</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le risposte che gli alunni dovrebbero dare (parole in azzurro</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le evidenziazioni delle informazioni principali presenti nei documenti</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lgn="just" fontAlgn="base">
              <a:spcBef>
                <a:spcPct val="0"/>
              </a:spcBef>
              <a:spcAft>
                <a:spcPct val="0"/>
              </a:spcAft>
            </a:pPr>
            <a:r>
              <a:rPr lang="it-IT" altLang="zh-CN" dirty="0" smtClean="0">
                <a:latin typeface="Times New Roman" pitchFamily="18" charset="0"/>
                <a:ea typeface="Times New Roman" pitchFamily="18" charset="0"/>
                <a:cs typeface="Times New Roman" pitchFamily="18" charset="0"/>
              </a:rPr>
              <a:t>Nel caso in cui il docente decidesse di non far svolgere l’attività </a:t>
            </a:r>
            <a:r>
              <a:rPr lang="it-IT" altLang="zh-CN" dirty="0" err="1" smtClean="0">
                <a:latin typeface="Times New Roman" pitchFamily="18" charset="0"/>
                <a:ea typeface="Times New Roman" pitchFamily="18" charset="0"/>
                <a:cs typeface="Times New Roman" pitchFamily="18" charset="0"/>
              </a:rPr>
              <a:t>laboratoriale</a:t>
            </a:r>
            <a:r>
              <a:rPr lang="it-IT" altLang="zh-CN" dirty="0" smtClean="0">
                <a:latin typeface="Times New Roman" pitchFamily="18" charset="0"/>
                <a:ea typeface="Times New Roman" pitchFamily="18" charset="0"/>
                <a:cs typeface="Times New Roman" pitchFamily="18" charset="0"/>
              </a:rPr>
              <a:t>, il PowerPoint a lui riservato (ma, volendo, anche quello per gli alunni) può essere utilizzato per una </a:t>
            </a:r>
            <a:r>
              <a:rPr lang="it-IT" altLang="zh-CN" b="1" dirty="0" smtClean="0">
                <a:latin typeface="Times New Roman" pitchFamily="18" charset="0"/>
                <a:ea typeface="Times New Roman" pitchFamily="18" charset="0"/>
                <a:cs typeface="Times New Roman" pitchFamily="18" charset="0"/>
              </a:rPr>
              <a:t>lezione frontale.</a:t>
            </a:r>
          </a:p>
          <a:p>
            <a:pPr lvl="0" algn="just" fontAlgn="base">
              <a:spcBef>
                <a:spcPct val="0"/>
              </a:spcBef>
              <a:spcAft>
                <a:spcPct val="0"/>
              </a:spcAft>
            </a:pPr>
            <a:endPar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lgn="just" fontAlgn="base">
              <a:spcBef>
                <a:spcPct val="0"/>
              </a:spcBef>
              <a:spcAft>
                <a:spcPct val="0"/>
              </a:spcAft>
            </a:pPr>
            <a:r>
              <a:rPr lang="it-IT" altLang="zh-CN" dirty="0" smtClean="0">
                <a:latin typeface="Times New Roman" pitchFamily="18" charset="0"/>
                <a:ea typeface="Times New Roman" pitchFamily="18" charset="0"/>
                <a:cs typeface="Times New Roman" pitchFamily="18" charset="0"/>
              </a:rPr>
              <a:t>     Sito: </a:t>
            </a:r>
            <a:r>
              <a:rPr lang="it-IT" altLang="zh-CN" dirty="0" err="1" smtClean="0">
                <a:latin typeface="Times New Roman" pitchFamily="18" charset="0"/>
                <a:ea typeface="Times New Roman" pitchFamily="18" charset="0"/>
                <a:cs typeface="Times New Roman" pitchFamily="18" charset="0"/>
              </a:rPr>
              <a:t>c</a:t>
            </a:r>
            <a:r>
              <a:rPr kumimoji="0" lang="it-IT" altLang="zh-CN"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lasseattiva.jimdofree.com</a:t>
            </a:r>
            <a:r>
              <a:rPr kumimoji="0" lang="it-IT" altLang="zh-CN"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Alberto </a:t>
            </a:r>
            <a:r>
              <a:rPr kumimoji="0" lang="it-IT" altLang="zh-CN"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Staderini</a:t>
            </a:r>
            <a:endParaRPr kumimoji="0" lang="it-IT" altLang="zh-CN"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altLang="zh-CN" dirty="0" smtClean="0">
              <a:latin typeface="Times New Roman" pitchFamily="18" charset="0"/>
              <a:ea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72132" y="214290"/>
            <a:ext cx="3429024" cy="3108543"/>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Non ci sono allevamenti di tonno rosso, ma la sua pesca porta squilibrio nell’ecosistema di Atlantico e Mediterraneo. Infatti una pratica molto diffusa, anche in Italia, è l’allungamento artificiale della stagione del tonno dai 2 mesi naturali a 4, che avviene confinando i pesci in grandi gabbie sottocosta. A causa di queste pratiche il tonno rosso risulta essere </a:t>
            </a:r>
            <a:r>
              <a:rPr lang="it-IT" sz="1400" b="1" dirty="0" smtClean="0"/>
              <a:t>a forte rischio estinzione </a:t>
            </a:r>
            <a:r>
              <a:rPr lang="it-IT" sz="1400" dirty="0" smtClean="0"/>
              <a:t>e la sua pesca è stata solo recentemente sottoposta a un rigido contingentamento per favorire la crescita e la ripopolazione della specie.</a:t>
            </a:r>
            <a:endParaRPr lang="it-IT" sz="1400" dirty="0"/>
          </a:p>
        </p:txBody>
      </p:sp>
      <p:sp>
        <p:nvSpPr>
          <p:cNvPr id="4" name="Rettangolo 3"/>
          <p:cNvSpPr/>
          <p:nvPr/>
        </p:nvSpPr>
        <p:spPr>
          <a:xfrm>
            <a:off x="1428728" y="142852"/>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TONNO ROSSO</a:t>
            </a:r>
          </a:p>
        </p:txBody>
      </p:sp>
      <p:sp>
        <p:nvSpPr>
          <p:cNvPr id="66562" name="AutoShape 2" descr="tonno rosso in olio d'oliva Campisi Conserve - 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6564" name="AutoShape 4" descr="tonno rosso in olio d'oliva Campisi Conserve - 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66" name="Picture 6" descr="https://www.soloprodottiitaliani.it/1.png"/>
          <p:cNvPicPr>
            <a:picLocks noChangeAspect="1" noChangeArrowheads="1"/>
          </p:cNvPicPr>
          <p:nvPr/>
        </p:nvPicPr>
        <p:blipFill>
          <a:blip r:embed="rId3"/>
          <a:srcRect/>
          <a:stretch>
            <a:fillRect/>
          </a:stretch>
        </p:blipFill>
        <p:spPr bwMode="auto">
          <a:xfrm>
            <a:off x="155575" y="-136525"/>
            <a:ext cx="190500" cy="190500"/>
          </a:xfrm>
          <a:prstGeom prst="rect">
            <a:avLst/>
          </a:prstGeom>
          <a:noFill/>
        </p:spPr>
      </p:pic>
      <p:sp>
        <p:nvSpPr>
          <p:cNvPr id="66568" name="AutoShape 8" descr="C:\Users\utente\Documents\SITO\DA INSERIRE\GEOGRAFIA\CLASSE 2%C2%B0\3-IL SETTORE PRIMARIO IN EUROPA\PESCA\PESCA SOSTENIBILE\Tonno-rosso-di-Carloforte-Fratelli-Feola-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72" name="Picture 12" descr="https://www.blogsicilia.it/wp-content/uploads/sites/2/2017/06/fetta-di-tonno-rosso.jpg?w=1024"/>
          <p:cNvPicPr>
            <a:picLocks noChangeAspect="1" noChangeArrowheads="1"/>
          </p:cNvPicPr>
          <p:nvPr/>
        </p:nvPicPr>
        <p:blipFill>
          <a:blip r:embed="rId4"/>
          <a:srcRect/>
          <a:stretch>
            <a:fillRect/>
          </a:stretch>
        </p:blipFill>
        <p:spPr bwMode="auto">
          <a:xfrm>
            <a:off x="357158" y="1071546"/>
            <a:ext cx="2633472" cy="1753934"/>
          </a:xfrm>
          <a:prstGeom prst="rect">
            <a:avLst/>
          </a:prstGeom>
          <a:noFill/>
          <a:ln>
            <a:solidFill>
              <a:srgbClr val="C00000"/>
            </a:solidFill>
          </a:ln>
        </p:spPr>
      </p:pic>
      <p:sp>
        <p:nvSpPr>
          <p:cNvPr id="66576" name="AutoShape 16" descr="Tonno carlofo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78" name="Picture 18" descr="Carloforte Tonno Rosso Scatola Tonda - Solky Affumicati E Salati | Enoteca  dei S.A.G.G.I."/>
          <p:cNvPicPr>
            <a:picLocks noChangeAspect="1" noChangeArrowheads="1"/>
          </p:cNvPicPr>
          <p:nvPr/>
        </p:nvPicPr>
        <p:blipFill>
          <a:blip r:embed="rId5" cstate="print"/>
          <a:srcRect/>
          <a:stretch>
            <a:fillRect/>
          </a:stretch>
        </p:blipFill>
        <p:spPr bwMode="auto">
          <a:xfrm>
            <a:off x="3214678" y="857232"/>
            <a:ext cx="2000250" cy="2224278"/>
          </a:xfrm>
          <a:prstGeom prst="rect">
            <a:avLst/>
          </a:prstGeom>
          <a:noFill/>
          <a:ln>
            <a:solidFill>
              <a:srgbClr val="C00000"/>
            </a:solidFill>
          </a:ln>
        </p:spPr>
      </p:pic>
      <p:sp>
        <p:nvSpPr>
          <p:cNvPr id="16" name="Rettangolo 15"/>
          <p:cNvSpPr/>
          <p:nvPr/>
        </p:nvSpPr>
        <p:spPr>
          <a:xfrm>
            <a:off x="4286248" y="4357694"/>
            <a:ext cx="4500594" cy="2031325"/>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Questo è un pesce che si muove molto e attraversa le acque di vari mari, la sua tutela quindi è volta a un gran numero di paesi. La </a:t>
            </a:r>
            <a:r>
              <a:rPr lang="it-IT" sz="1400" b="1" dirty="0" smtClean="0"/>
              <a:t>pesca di frodo</a:t>
            </a:r>
            <a:r>
              <a:rPr lang="it-IT" sz="1400" dirty="0" smtClean="0"/>
              <a:t>, soprattutto sui più giovani esemplari, mina la riproduzione della specie. In più, gli attrezzi utilizzati per la sua pesca causano </a:t>
            </a:r>
            <a:r>
              <a:rPr lang="it-IT" sz="1400" b="1" dirty="0" smtClean="0"/>
              <a:t>catture accidentali di specie protette</a:t>
            </a:r>
            <a:r>
              <a:rPr lang="it-IT" sz="1400" dirty="0" smtClean="0"/>
              <a:t> come capodogli, delfini, tartarughe e uccelli marini. Per questi motivi gli stock di pesce spada sono arrivati al livello di guardia, ed è meglio evitare o comunque ridurre il loro consumo.  </a:t>
            </a:r>
            <a:endParaRPr lang="it-IT" sz="1400" dirty="0"/>
          </a:p>
        </p:txBody>
      </p:sp>
      <p:pic>
        <p:nvPicPr>
          <p:cNvPr id="66580" name="Picture 20" descr="Pesce spada - Descrizione e consigli in cucina | Alimentipedia.it"/>
          <p:cNvPicPr>
            <a:picLocks noChangeAspect="1" noChangeArrowheads="1"/>
          </p:cNvPicPr>
          <p:nvPr/>
        </p:nvPicPr>
        <p:blipFill>
          <a:blip r:embed="rId6"/>
          <a:srcRect/>
          <a:stretch>
            <a:fillRect/>
          </a:stretch>
        </p:blipFill>
        <p:spPr bwMode="auto">
          <a:xfrm>
            <a:off x="928662" y="4286256"/>
            <a:ext cx="2900363" cy="2176939"/>
          </a:xfrm>
          <a:prstGeom prst="rect">
            <a:avLst/>
          </a:prstGeom>
          <a:noFill/>
          <a:ln>
            <a:solidFill>
              <a:srgbClr val="C00000"/>
            </a:solidFill>
          </a:ln>
        </p:spPr>
      </p:pic>
      <p:sp>
        <p:nvSpPr>
          <p:cNvPr id="18" name="Rettangolo 17"/>
          <p:cNvSpPr/>
          <p:nvPr/>
        </p:nvSpPr>
        <p:spPr>
          <a:xfrm>
            <a:off x="1071538" y="3714752"/>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PESCE SPADA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86248" y="142852"/>
            <a:ext cx="4714908" cy="2893100"/>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I metodi di pesca non sostenibili (reti a strascico) causano </a:t>
            </a:r>
            <a:r>
              <a:rPr lang="it-IT" sz="1400" b="1" dirty="0" smtClean="0"/>
              <a:t>catture accidentali</a:t>
            </a:r>
            <a:r>
              <a:rPr lang="it-IT" sz="1400" dirty="0" smtClean="0"/>
              <a:t> che arrivano </a:t>
            </a:r>
            <a:r>
              <a:rPr lang="it-IT" sz="1400" b="1" dirty="0" smtClean="0"/>
              <a:t>fino al 80-90%. </a:t>
            </a:r>
            <a:r>
              <a:rPr lang="it-IT" sz="1400" dirty="0" smtClean="0"/>
              <a:t>Alcuni stati che li allevano non sempre hanno leggi che ne consentano una regolamentazione (regioni boreali). </a:t>
            </a:r>
            <a:r>
              <a:rPr lang="it-IT" sz="1400" b="1" dirty="0" smtClean="0"/>
              <a:t>Possibile presenza di contaminanti</a:t>
            </a:r>
            <a:r>
              <a:rPr lang="it-IT" sz="1400" dirty="0" smtClean="0"/>
              <a:t>, anche dovuta all’utilizzo di antibiotici nelle vasche di allevamento.</a:t>
            </a:r>
          </a:p>
          <a:p>
            <a:pPr algn="just"/>
            <a:r>
              <a:rPr lang="it-IT" sz="1400" dirty="0" smtClean="0"/>
              <a:t>Per far spazio agli allevamenti intensivi di gamberi tropicali Asiatici </a:t>
            </a:r>
            <a:r>
              <a:rPr lang="it-IT" sz="1400" b="1" dirty="0" smtClean="0"/>
              <a:t>vengono deforestati </a:t>
            </a:r>
            <a:r>
              <a:rPr lang="it-IT" sz="1400" dirty="0" smtClean="0"/>
              <a:t>periodicamente </a:t>
            </a:r>
            <a:r>
              <a:rPr lang="it-IT" sz="1400" b="1" dirty="0" smtClean="0"/>
              <a:t>diversi chilometri quadrati di Mangrovie</a:t>
            </a:r>
            <a:r>
              <a:rPr lang="it-IT" sz="1400" dirty="0" smtClean="0"/>
              <a:t>. Con </a:t>
            </a:r>
            <a:r>
              <a:rPr lang="it-IT" sz="1400" b="1" dirty="0" smtClean="0"/>
              <a:t>effetto distruttivo</a:t>
            </a:r>
            <a:r>
              <a:rPr lang="it-IT" sz="1400" dirty="0" smtClean="0"/>
              <a:t>, non solo sulla vegetazione, ma </a:t>
            </a:r>
            <a:r>
              <a:rPr lang="it-IT" sz="1400" b="1" dirty="0" smtClean="0"/>
              <a:t>anche sulla fauna </a:t>
            </a:r>
            <a:r>
              <a:rPr lang="it-IT" sz="1400" dirty="0" smtClean="0"/>
              <a:t>che popola questa foresta. Inoltre al disboscamento segue una </a:t>
            </a:r>
            <a:r>
              <a:rPr lang="it-IT" sz="1400" b="1" dirty="0" smtClean="0"/>
              <a:t>eccessiva </a:t>
            </a:r>
            <a:r>
              <a:rPr lang="it-IT" sz="1400" b="1" dirty="0" err="1" smtClean="0"/>
              <a:t>salinizzazione</a:t>
            </a:r>
            <a:r>
              <a:rPr lang="it-IT" sz="1400" b="1" dirty="0" smtClean="0"/>
              <a:t> dell’acqua </a:t>
            </a:r>
            <a:r>
              <a:rPr lang="it-IT" sz="1400" dirty="0" smtClean="0"/>
              <a:t>che rende questa non potabile e inutilizzabile nell’irrigazione dei campi.  </a:t>
            </a:r>
            <a:endParaRPr lang="it-IT" sz="1400" dirty="0"/>
          </a:p>
        </p:txBody>
      </p:sp>
      <p:pic>
        <p:nvPicPr>
          <p:cNvPr id="67586" name="Picture 2" descr="Tutto quello che dovete sapere per comprare i gamberi migliori"/>
          <p:cNvPicPr>
            <a:picLocks noChangeAspect="1" noChangeArrowheads="1"/>
          </p:cNvPicPr>
          <p:nvPr/>
        </p:nvPicPr>
        <p:blipFill>
          <a:blip r:embed="rId3"/>
          <a:srcRect/>
          <a:stretch>
            <a:fillRect/>
          </a:stretch>
        </p:blipFill>
        <p:spPr bwMode="auto">
          <a:xfrm>
            <a:off x="357158" y="1071546"/>
            <a:ext cx="3543300" cy="1968500"/>
          </a:xfrm>
          <a:prstGeom prst="rect">
            <a:avLst/>
          </a:prstGeom>
          <a:noFill/>
          <a:ln>
            <a:solidFill>
              <a:srgbClr val="C00000"/>
            </a:solidFill>
          </a:ln>
        </p:spPr>
      </p:pic>
      <p:sp>
        <p:nvSpPr>
          <p:cNvPr id="4" name="Rettangolo 3"/>
          <p:cNvSpPr/>
          <p:nvPr/>
        </p:nvSpPr>
        <p:spPr>
          <a:xfrm>
            <a:off x="785786" y="285728"/>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Gambero tropicale</a:t>
            </a:r>
          </a:p>
        </p:txBody>
      </p:sp>
      <p:sp>
        <p:nvSpPr>
          <p:cNvPr id="5" name="Rettangolo 4"/>
          <p:cNvSpPr/>
          <p:nvPr/>
        </p:nvSpPr>
        <p:spPr>
          <a:xfrm>
            <a:off x="4857752" y="4857760"/>
            <a:ext cx="4071966" cy="954107"/>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La pesca con reti a strascico causa </a:t>
            </a:r>
            <a:r>
              <a:rPr lang="it-IT" sz="1400" b="1" dirty="0" smtClean="0"/>
              <a:t>danni al fondale marino</a:t>
            </a:r>
            <a:r>
              <a:rPr lang="it-IT" sz="1400" dirty="0" smtClean="0"/>
              <a:t> e non evita la </a:t>
            </a:r>
            <a:r>
              <a:rPr lang="it-IT" sz="1400" b="1" dirty="0" smtClean="0"/>
              <a:t>cattura degli esemplari più giovani e delle femmine mature</a:t>
            </a:r>
            <a:r>
              <a:rPr lang="it-IT" sz="1400" dirty="0" smtClean="0"/>
              <a:t>, la cui cattura, vendita ed esposizione è vietata.</a:t>
            </a:r>
            <a:endParaRPr lang="it-IT" sz="1400" dirty="0"/>
          </a:p>
        </p:txBody>
      </p:sp>
      <p:sp>
        <p:nvSpPr>
          <p:cNvPr id="6" name="Rettangolo 5"/>
          <p:cNvSpPr/>
          <p:nvPr/>
        </p:nvSpPr>
        <p:spPr>
          <a:xfrm>
            <a:off x="928662" y="3786190"/>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astice</a:t>
            </a:r>
          </a:p>
        </p:txBody>
      </p:sp>
      <p:pic>
        <p:nvPicPr>
          <p:cNvPr id="39938" name="Picture 2" descr="PACCHERI ALL'ASTICE"/>
          <p:cNvPicPr>
            <a:picLocks noChangeAspect="1" noChangeArrowheads="1"/>
          </p:cNvPicPr>
          <p:nvPr/>
        </p:nvPicPr>
        <p:blipFill>
          <a:blip r:embed="rId4" cstate="print"/>
          <a:srcRect/>
          <a:stretch>
            <a:fillRect/>
          </a:stretch>
        </p:blipFill>
        <p:spPr bwMode="auto">
          <a:xfrm rot="-60000">
            <a:off x="446456" y="4462486"/>
            <a:ext cx="3840480" cy="2080260"/>
          </a:xfrm>
          <a:prstGeom prst="rect">
            <a:avLst/>
          </a:prstGeom>
          <a:noFill/>
          <a:ln>
            <a:solidFill>
              <a:srgbClr val="C00000"/>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86314" y="428604"/>
            <a:ext cx="4071966" cy="2246769"/>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Facciamo attenzione all’acquisto di merluzzo dell’Atlantico, cernia bruna del Mediterraneo e dentice. Queste sono </a:t>
            </a:r>
            <a:r>
              <a:rPr lang="it-IT" sz="1400" b="1" dirty="0" smtClean="0"/>
              <a:t>specie a crescita lenta</a:t>
            </a:r>
            <a:r>
              <a:rPr lang="it-IT" sz="1400" dirty="0" smtClean="0"/>
              <a:t> e quindi </a:t>
            </a:r>
            <a:r>
              <a:rPr lang="it-IT" sz="1400" b="1" dirty="0" smtClean="0"/>
              <a:t>non</a:t>
            </a:r>
            <a:r>
              <a:rPr lang="it-IT" sz="1400" dirty="0" smtClean="0"/>
              <a:t> sono </a:t>
            </a:r>
            <a:r>
              <a:rPr lang="it-IT" sz="1400" b="1" dirty="0" smtClean="0"/>
              <a:t>in grado di reggere i ritmi di pesca</a:t>
            </a:r>
            <a:r>
              <a:rPr lang="it-IT" sz="1400" dirty="0" smtClean="0"/>
              <a:t>. Il merluzzo Atlantico ha bisogno di anni per riprodursi mentre la cernia, essendo ermafrodita, viene quasi sempre pescata come femmina nei primi anni di vita, generando un pericoloso squilibrio tra i sessi che compromette la sopravvivenza della specie. .</a:t>
            </a:r>
            <a:endParaRPr lang="it-IT" sz="1400" dirty="0"/>
          </a:p>
        </p:txBody>
      </p:sp>
      <p:sp>
        <p:nvSpPr>
          <p:cNvPr id="3" name="Rettangolo 2"/>
          <p:cNvSpPr/>
          <p:nvPr/>
        </p:nvSpPr>
        <p:spPr>
          <a:xfrm>
            <a:off x="785786" y="357166"/>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Merluzzo</a:t>
            </a:r>
          </a:p>
        </p:txBody>
      </p:sp>
      <p:pic>
        <p:nvPicPr>
          <p:cNvPr id="68610" name="Picture 2" descr="Benefici e proprietà del merluzzo, fonte di benessere per l'intero  organismo - Sword Surgelati - Produzione e Distribuzione Surgelati"/>
          <p:cNvPicPr>
            <a:picLocks noChangeAspect="1" noChangeArrowheads="1"/>
          </p:cNvPicPr>
          <p:nvPr/>
        </p:nvPicPr>
        <p:blipFill>
          <a:blip r:embed="rId3" cstate="print"/>
          <a:srcRect/>
          <a:stretch>
            <a:fillRect/>
          </a:stretch>
        </p:blipFill>
        <p:spPr bwMode="auto">
          <a:xfrm>
            <a:off x="500034" y="785794"/>
            <a:ext cx="3257550" cy="2172272"/>
          </a:xfrm>
          <a:prstGeom prst="rect">
            <a:avLst/>
          </a:prstGeom>
          <a:noFill/>
        </p:spPr>
      </p:pic>
      <p:pic>
        <p:nvPicPr>
          <p:cNvPr id="68612" name="Picture 4" descr="RicettaCernia con patate e cipolla"/>
          <p:cNvPicPr>
            <a:picLocks noChangeAspect="1" noChangeArrowheads="1"/>
          </p:cNvPicPr>
          <p:nvPr/>
        </p:nvPicPr>
        <p:blipFill>
          <a:blip r:embed="rId4"/>
          <a:srcRect/>
          <a:stretch>
            <a:fillRect/>
          </a:stretch>
        </p:blipFill>
        <p:spPr bwMode="auto">
          <a:xfrm>
            <a:off x="714348" y="4071942"/>
            <a:ext cx="2300288" cy="2300288"/>
          </a:xfrm>
          <a:prstGeom prst="rect">
            <a:avLst/>
          </a:prstGeom>
          <a:noFill/>
          <a:ln>
            <a:solidFill>
              <a:srgbClr val="C00000"/>
            </a:solidFill>
          </a:ln>
        </p:spPr>
      </p:pic>
      <p:pic>
        <p:nvPicPr>
          <p:cNvPr id="68614" name="Picture 6" descr="Dentice: caratteristiche e qualità | Pescheria Mercato del Pesce"/>
          <p:cNvPicPr>
            <a:picLocks noChangeAspect="1" noChangeArrowheads="1"/>
          </p:cNvPicPr>
          <p:nvPr/>
        </p:nvPicPr>
        <p:blipFill>
          <a:blip r:embed="rId5" cstate="print"/>
          <a:srcRect/>
          <a:stretch>
            <a:fillRect/>
          </a:stretch>
        </p:blipFill>
        <p:spPr bwMode="auto">
          <a:xfrm>
            <a:off x="4429124" y="3786190"/>
            <a:ext cx="3686175" cy="2457450"/>
          </a:xfrm>
          <a:prstGeom prst="rect">
            <a:avLst/>
          </a:prstGeom>
          <a:noFill/>
          <a:ln>
            <a:solidFill>
              <a:srgbClr val="C00000"/>
            </a:solidFill>
          </a:ln>
        </p:spPr>
      </p:pic>
      <p:sp>
        <p:nvSpPr>
          <p:cNvPr id="7" name="Rettangolo 6"/>
          <p:cNvSpPr/>
          <p:nvPr/>
        </p:nvSpPr>
        <p:spPr>
          <a:xfrm>
            <a:off x="1214414" y="3571876"/>
            <a:ext cx="150019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cernia </a:t>
            </a:r>
          </a:p>
        </p:txBody>
      </p:sp>
      <p:sp>
        <p:nvSpPr>
          <p:cNvPr id="8" name="Rettangolo 7"/>
          <p:cNvSpPr/>
          <p:nvPr/>
        </p:nvSpPr>
        <p:spPr>
          <a:xfrm>
            <a:off x="5214942" y="3286124"/>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dentice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86314" y="428604"/>
            <a:ext cx="4071966" cy="1815882"/>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Altre specie da non acquistare sono palombo, verdesca, smeriglio, vitella di mare. Queste sono a tutti gli effetti “squali”, e di fatto eliminare questi importanti predatori, che </a:t>
            </a:r>
            <a:r>
              <a:rPr lang="it-IT" sz="1400" b="1" dirty="0" smtClean="0"/>
              <a:t>arrivano tardi alla maturità sessuale </a:t>
            </a:r>
            <a:r>
              <a:rPr lang="it-IT" sz="1400" dirty="0" smtClean="0"/>
              <a:t>e che hanno</a:t>
            </a:r>
            <a:r>
              <a:rPr lang="it-IT" sz="1400" b="1" dirty="0" smtClean="0"/>
              <a:t> bassa fecondità</a:t>
            </a:r>
            <a:r>
              <a:rPr lang="it-IT" sz="1400" dirty="0" smtClean="0"/>
              <a:t> e </a:t>
            </a:r>
            <a:r>
              <a:rPr lang="it-IT" sz="1400" b="1" dirty="0" smtClean="0"/>
              <a:t>tempi di riproduzione molto lunghi</a:t>
            </a:r>
            <a:r>
              <a:rPr lang="it-IT" sz="1400" dirty="0" smtClean="0"/>
              <a:t>, mette a rischio gli stock e turba l’equilibrio dell’intero ecosistema marino.  .</a:t>
            </a:r>
            <a:endParaRPr lang="it-IT" sz="1400" dirty="0"/>
          </a:p>
        </p:txBody>
      </p:sp>
      <p:pic>
        <p:nvPicPr>
          <p:cNvPr id="69634" name="Picture 2" descr="Foto Stock Trancio di pesce palombo | Adobe Stock"/>
          <p:cNvPicPr>
            <a:picLocks noChangeAspect="1" noChangeArrowheads="1"/>
          </p:cNvPicPr>
          <p:nvPr/>
        </p:nvPicPr>
        <p:blipFill>
          <a:blip r:embed="rId3"/>
          <a:srcRect/>
          <a:stretch>
            <a:fillRect/>
          </a:stretch>
        </p:blipFill>
        <p:spPr bwMode="auto">
          <a:xfrm>
            <a:off x="6357950" y="3143248"/>
            <a:ext cx="2295525" cy="3429001"/>
          </a:xfrm>
          <a:prstGeom prst="rect">
            <a:avLst/>
          </a:prstGeom>
          <a:noFill/>
          <a:ln>
            <a:solidFill>
              <a:srgbClr val="C00000"/>
            </a:solidFill>
          </a:ln>
        </p:spPr>
      </p:pic>
      <p:sp>
        <p:nvSpPr>
          <p:cNvPr id="4" name="Rettangolo 3"/>
          <p:cNvSpPr/>
          <p:nvPr/>
        </p:nvSpPr>
        <p:spPr>
          <a:xfrm>
            <a:off x="6429388" y="2643182"/>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palombo</a:t>
            </a:r>
          </a:p>
        </p:txBody>
      </p:sp>
      <p:pic>
        <p:nvPicPr>
          <p:cNvPr id="69638" name="Picture 6" descr="VERDESCA - Nettuno Alimentari s.p.a."/>
          <p:cNvPicPr>
            <a:picLocks noChangeAspect="1" noChangeArrowheads="1"/>
          </p:cNvPicPr>
          <p:nvPr/>
        </p:nvPicPr>
        <p:blipFill>
          <a:blip r:embed="rId4"/>
          <a:srcRect/>
          <a:stretch>
            <a:fillRect/>
          </a:stretch>
        </p:blipFill>
        <p:spPr bwMode="auto">
          <a:xfrm>
            <a:off x="3214678" y="3500438"/>
            <a:ext cx="2948369" cy="2836355"/>
          </a:xfrm>
          <a:prstGeom prst="rect">
            <a:avLst/>
          </a:prstGeom>
          <a:noFill/>
        </p:spPr>
      </p:pic>
      <p:pic>
        <p:nvPicPr>
          <p:cNvPr id="69640" name="Picture 8" descr="Smeriglio marinato alle erbe"/>
          <p:cNvPicPr>
            <a:picLocks noChangeAspect="1" noChangeArrowheads="1"/>
          </p:cNvPicPr>
          <p:nvPr/>
        </p:nvPicPr>
        <p:blipFill>
          <a:blip r:embed="rId5" cstate="print"/>
          <a:srcRect/>
          <a:stretch>
            <a:fillRect/>
          </a:stretch>
        </p:blipFill>
        <p:spPr bwMode="auto">
          <a:xfrm>
            <a:off x="285720" y="4357694"/>
            <a:ext cx="2901696" cy="2176272"/>
          </a:xfrm>
          <a:prstGeom prst="rect">
            <a:avLst/>
          </a:prstGeom>
          <a:noFill/>
          <a:ln>
            <a:solidFill>
              <a:srgbClr val="C00000"/>
            </a:solidFill>
          </a:ln>
        </p:spPr>
      </p:pic>
      <p:sp>
        <p:nvSpPr>
          <p:cNvPr id="8" name="Rettangolo 7"/>
          <p:cNvSpPr/>
          <p:nvPr/>
        </p:nvSpPr>
        <p:spPr>
          <a:xfrm>
            <a:off x="428596" y="3786190"/>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smeriglio</a:t>
            </a:r>
          </a:p>
        </p:txBody>
      </p:sp>
      <p:pic>
        <p:nvPicPr>
          <p:cNvPr id="69642" name="Picture 10" descr="Non si sfugge alla propria nonna!: VITELLA DI MARE E RADICCHIO ALLA PIASTRA"/>
          <p:cNvPicPr>
            <a:picLocks noChangeAspect="1" noChangeArrowheads="1"/>
          </p:cNvPicPr>
          <p:nvPr/>
        </p:nvPicPr>
        <p:blipFill>
          <a:blip r:embed="rId6"/>
          <a:srcRect/>
          <a:stretch>
            <a:fillRect/>
          </a:stretch>
        </p:blipFill>
        <p:spPr bwMode="auto">
          <a:xfrm>
            <a:off x="500034" y="642918"/>
            <a:ext cx="3352800" cy="2514600"/>
          </a:xfrm>
          <a:prstGeom prst="rect">
            <a:avLst/>
          </a:prstGeom>
          <a:noFill/>
          <a:ln>
            <a:solidFill>
              <a:srgbClr val="C00000"/>
            </a:solidFill>
          </a:ln>
        </p:spPr>
      </p:pic>
      <p:sp>
        <p:nvSpPr>
          <p:cNvPr id="10" name="Rettangolo 9"/>
          <p:cNvSpPr/>
          <p:nvPr/>
        </p:nvSpPr>
        <p:spPr>
          <a:xfrm>
            <a:off x="1071538" y="142852"/>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Vitella di mare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71604" y="2428868"/>
            <a:ext cx="5929354" cy="17543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txBody>
          <a:bodyPr wrap="square">
            <a:spAutoFit/>
          </a:bodyPr>
          <a:lstStyle/>
          <a:p>
            <a:pPr algn="ctr">
              <a:spcAft>
                <a:spcPts val="1200"/>
              </a:spcAft>
            </a:pPr>
            <a:r>
              <a:rPr lang="it-IT" sz="2800" b="1" dirty="0" smtClean="0"/>
              <a:t>Il pesce sostenibile</a:t>
            </a:r>
          </a:p>
          <a:p>
            <a:pPr algn="just"/>
            <a:r>
              <a:rPr lang="it-IT" sz="1400" smtClean="0"/>
              <a:t>Esistono molte </a:t>
            </a:r>
            <a:r>
              <a:rPr lang="it-IT" sz="1400" dirty="0" smtClean="0"/>
              <a:t>tipologie di pesce che possono essere acquistate e consumate senza gravare sull'ambiente. La maggior parte sono specie neglette, ovvero quelle che popolano gli stessi mari ma di taglia inferiore e meno considerati. Sono pesci meno cari dei ricercatissimi tonno, salmone o dentice, ma altrettanto </a:t>
            </a:r>
            <a:r>
              <a:rPr lang="it-IT" sz="1400" b="1" dirty="0" smtClean="0"/>
              <a:t>saporiti e a basso impatto ambientale</a:t>
            </a:r>
            <a:r>
              <a:rPr lang="it-IT" sz="1400" dirty="0" smtClean="0"/>
              <a:t>.</a:t>
            </a:r>
            <a:endParaRPr lang="it-IT"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mpuga al forno con patate e olive - Vittoria ai fornelli"/>
          <p:cNvPicPr>
            <a:picLocks noChangeAspect="1" noChangeArrowheads="1"/>
          </p:cNvPicPr>
          <p:nvPr/>
        </p:nvPicPr>
        <p:blipFill>
          <a:blip r:embed="rId2" cstate="print"/>
          <a:srcRect/>
          <a:stretch>
            <a:fillRect/>
          </a:stretch>
        </p:blipFill>
        <p:spPr bwMode="auto">
          <a:xfrm>
            <a:off x="214282" y="285738"/>
            <a:ext cx="2804160" cy="1815694"/>
          </a:xfrm>
          <a:prstGeom prst="rect">
            <a:avLst/>
          </a:prstGeom>
          <a:noFill/>
          <a:ln>
            <a:solidFill>
              <a:srgbClr val="C00000"/>
            </a:solidFill>
          </a:ln>
        </p:spPr>
      </p:pic>
      <p:sp>
        <p:nvSpPr>
          <p:cNvPr id="3" name="Rettangolo 2"/>
          <p:cNvSpPr/>
          <p:nvPr/>
        </p:nvSpPr>
        <p:spPr>
          <a:xfrm>
            <a:off x="3286116" y="1000108"/>
            <a:ext cx="5357850" cy="954107"/>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La lampuga, una specie migratoria presente nel Mediterraneo, </a:t>
            </a:r>
            <a:r>
              <a:rPr lang="it-IT" sz="1400" b="1" dirty="0" smtClean="0"/>
              <a:t>non è a rischio impoverimento</a:t>
            </a:r>
            <a:r>
              <a:rPr lang="it-IT" sz="1400" dirty="0" smtClean="0"/>
              <a:t> e ha un </a:t>
            </a:r>
            <a:r>
              <a:rPr lang="it-IT" sz="1400" b="1" dirty="0" smtClean="0"/>
              <a:t>tasso di crescita rapido</a:t>
            </a:r>
            <a:r>
              <a:rPr lang="it-IT" sz="1400" dirty="0" smtClean="0"/>
              <a:t>, quindi, la pesca commerciale non le crea problemi. Si riproduce a fine estate e il suo consumo è ideale in autunno.  </a:t>
            </a:r>
            <a:endParaRPr lang="it-IT" sz="1400" dirty="0"/>
          </a:p>
        </p:txBody>
      </p:sp>
      <p:sp>
        <p:nvSpPr>
          <p:cNvPr id="4" name="Rettangolo 3"/>
          <p:cNvSpPr/>
          <p:nvPr/>
        </p:nvSpPr>
        <p:spPr>
          <a:xfrm>
            <a:off x="3357554" y="500042"/>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lampuga</a:t>
            </a:r>
          </a:p>
        </p:txBody>
      </p:sp>
      <p:sp>
        <p:nvSpPr>
          <p:cNvPr id="5" name="Rettangolo 4"/>
          <p:cNvSpPr/>
          <p:nvPr/>
        </p:nvSpPr>
        <p:spPr>
          <a:xfrm>
            <a:off x="428596" y="3071810"/>
            <a:ext cx="571504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Il tonnetto </a:t>
            </a:r>
            <a:r>
              <a:rPr lang="it-IT" sz="1400" dirty="0" err="1" smtClean="0"/>
              <a:t>alletterato</a:t>
            </a:r>
            <a:r>
              <a:rPr lang="it-IT" sz="1400" dirty="0" smtClean="0"/>
              <a:t> come la lampuga è presente nel Mediterraneo e </a:t>
            </a:r>
            <a:r>
              <a:rPr lang="it-IT" sz="1400" b="1" dirty="0" smtClean="0"/>
              <a:t>non è a rischio</a:t>
            </a:r>
            <a:r>
              <a:rPr lang="it-IT" sz="1400" dirty="0" smtClean="0"/>
              <a:t>, non va confuso però con il tonno pinne gialle (largamente consumato in Italia, la cui pesca nel Pacifico e nell’Indiano è </a:t>
            </a:r>
            <a:r>
              <a:rPr lang="it-IT" sz="1400" dirty="0" err="1" smtClean="0"/>
              <a:t>sovrasfruttata</a:t>
            </a:r>
            <a:r>
              <a:rPr lang="it-IT" sz="1400" dirty="0" smtClean="0"/>
              <a:t>). È un pesce povero, ma ha carni simili a quelle del tonno rosso e caratteristiche tipiche del pesce azzurro.</a:t>
            </a:r>
            <a:endParaRPr lang="it-IT" sz="1400" dirty="0"/>
          </a:p>
        </p:txBody>
      </p:sp>
      <p:sp>
        <p:nvSpPr>
          <p:cNvPr id="1028" name="AutoShape 4" descr="Tonno alletterato 320 gr. - Cilento Commer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2" name="Picture 8" descr="Tonno alletterato 320 gr. - Cilento Commerce"/>
          <p:cNvPicPr>
            <a:picLocks noChangeAspect="1" noChangeArrowheads="1"/>
          </p:cNvPicPr>
          <p:nvPr/>
        </p:nvPicPr>
        <p:blipFill>
          <a:blip r:embed="rId4"/>
          <a:srcRect/>
          <a:stretch>
            <a:fillRect/>
          </a:stretch>
        </p:blipFill>
        <p:spPr bwMode="auto">
          <a:xfrm>
            <a:off x="6286512" y="2214554"/>
            <a:ext cx="2019300" cy="2266951"/>
          </a:xfrm>
          <a:prstGeom prst="rect">
            <a:avLst/>
          </a:prstGeom>
          <a:noFill/>
          <a:ln>
            <a:solidFill>
              <a:srgbClr val="C00000"/>
            </a:solidFill>
          </a:ln>
        </p:spPr>
      </p:pic>
      <p:sp>
        <p:nvSpPr>
          <p:cNvPr id="9" name="Rettangolo 8"/>
          <p:cNvSpPr/>
          <p:nvPr/>
        </p:nvSpPr>
        <p:spPr>
          <a:xfrm>
            <a:off x="3143240" y="2500306"/>
            <a:ext cx="300039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Tonnetto </a:t>
            </a:r>
            <a:r>
              <a:rPr lang="it-IT" sz="1600" b="1" cap="all" dirty="0" err="1" smtClean="0">
                <a:latin typeface="Archivo Narrow"/>
              </a:rPr>
              <a:t>alletterato</a:t>
            </a:r>
            <a:endParaRPr lang="it-IT" sz="1600" b="1" cap="all" dirty="0" smtClean="0">
              <a:latin typeface="Archivo Narrow"/>
            </a:endParaRPr>
          </a:p>
        </p:txBody>
      </p:sp>
      <p:pic>
        <p:nvPicPr>
          <p:cNvPr id="1034" name="Picture 10" descr="Ricetta Aguglie al forno - Donna Moderna"/>
          <p:cNvPicPr>
            <a:picLocks noChangeAspect="1" noChangeArrowheads="1"/>
          </p:cNvPicPr>
          <p:nvPr/>
        </p:nvPicPr>
        <p:blipFill>
          <a:blip r:embed="rId5"/>
          <a:srcRect/>
          <a:stretch>
            <a:fillRect/>
          </a:stretch>
        </p:blipFill>
        <p:spPr bwMode="auto">
          <a:xfrm>
            <a:off x="214282" y="4500570"/>
            <a:ext cx="3013323" cy="2269068"/>
          </a:xfrm>
          <a:prstGeom prst="rect">
            <a:avLst/>
          </a:prstGeom>
          <a:noFill/>
          <a:ln>
            <a:solidFill>
              <a:srgbClr val="C00000"/>
            </a:solidFill>
          </a:ln>
        </p:spPr>
      </p:pic>
      <p:sp>
        <p:nvSpPr>
          <p:cNvPr id="11" name="Rettangolo 10"/>
          <p:cNvSpPr/>
          <p:nvPr/>
        </p:nvSpPr>
        <p:spPr>
          <a:xfrm>
            <a:off x="3357554" y="5500702"/>
            <a:ext cx="571504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Ha carni molto buone. Ha un pigmento caratteristico che colora le vertebre di un color verde-rame. </a:t>
            </a:r>
            <a:r>
              <a:rPr lang="it-IT" sz="1400" b="1" dirty="0" smtClean="0"/>
              <a:t>La popolazione raddoppia in un tempo medio (pochi anni)</a:t>
            </a:r>
            <a:r>
              <a:rPr lang="it-IT" sz="1400" dirty="0" smtClean="0"/>
              <a:t> sopportando gli effetti della pesca commerciale. </a:t>
            </a:r>
            <a:r>
              <a:rPr lang="it-IT" sz="1400" b="1" dirty="0" smtClean="0"/>
              <a:t>Non soggetto a pesca indiscriminata</a:t>
            </a:r>
            <a:r>
              <a:rPr lang="it-IT" sz="1400" dirty="0" smtClean="0"/>
              <a:t>. Non ha una taglia minima, raggiunge i 50-80 cm. Il consumo è consigliato nei mesi </a:t>
            </a:r>
            <a:r>
              <a:rPr lang="it-IT" sz="1400" dirty="0" err="1" smtClean="0"/>
              <a:t>estivi-autunnali</a:t>
            </a:r>
            <a:r>
              <a:rPr lang="it-IT" sz="1400" dirty="0" smtClean="0"/>
              <a:t>.</a:t>
            </a:r>
            <a:endParaRPr lang="it-IT" sz="1400" dirty="0"/>
          </a:p>
        </p:txBody>
      </p:sp>
      <p:sp>
        <p:nvSpPr>
          <p:cNvPr id="12" name="Rettangolo 11"/>
          <p:cNvSpPr/>
          <p:nvPr/>
        </p:nvSpPr>
        <p:spPr>
          <a:xfrm>
            <a:off x="3357554" y="5000636"/>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aguglia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utente\Documents\SITO\DA INSERIRE\GEOGRAFIA\CLASSE 2°\3-IL SETTORE PRIMARIO IN EUROPA\PESCA\7.jpg"/>
          <p:cNvPicPr>
            <a:picLocks noChangeAspect="1" noChangeArrowheads="1"/>
          </p:cNvPicPr>
          <p:nvPr/>
        </p:nvPicPr>
        <p:blipFill>
          <a:blip r:embed="rId2" cstate="print"/>
          <a:srcRect/>
          <a:stretch>
            <a:fillRect/>
          </a:stretch>
        </p:blipFill>
        <p:spPr bwMode="auto">
          <a:xfrm>
            <a:off x="285720" y="357166"/>
            <a:ext cx="3431540" cy="1425956"/>
          </a:xfrm>
          <a:prstGeom prst="rect">
            <a:avLst/>
          </a:prstGeom>
          <a:noFill/>
          <a:ln>
            <a:solidFill>
              <a:srgbClr val="C00000"/>
            </a:solidFill>
          </a:ln>
        </p:spPr>
      </p:pic>
      <p:sp>
        <p:nvSpPr>
          <p:cNvPr id="4" name="Rettangolo 3"/>
          <p:cNvSpPr/>
          <p:nvPr/>
        </p:nvSpPr>
        <p:spPr>
          <a:xfrm>
            <a:off x="3929058" y="285728"/>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sgombro</a:t>
            </a:r>
          </a:p>
        </p:txBody>
      </p:sp>
      <p:sp>
        <p:nvSpPr>
          <p:cNvPr id="5" name="Rettangolo 4"/>
          <p:cNvSpPr/>
          <p:nvPr/>
        </p:nvSpPr>
        <p:spPr>
          <a:xfrm>
            <a:off x="3929058" y="714356"/>
            <a:ext cx="500066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b="1" dirty="0" smtClean="0"/>
              <a:t>La popolazione raddoppia in un tempo medio (pochi anni) </a:t>
            </a:r>
            <a:r>
              <a:rPr lang="it-IT" sz="1400" dirty="0" smtClean="0"/>
              <a:t>sopportando gli effetti della pesca commerciale, inoltre è una </a:t>
            </a:r>
            <a:r>
              <a:rPr lang="it-IT" sz="1400" b="1" dirty="0" smtClean="0"/>
              <a:t>specie poco richiesta dal mercato</a:t>
            </a:r>
            <a:r>
              <a:rPr lang="it-IT" sz="1400" dirty="0" smtClean="0"/>
              <a:t>, quindi le condizioni degli stock sono buone. Ha carni molto saporite e compatte. La taglia minima è di 18 cm. Si consuma tutto l’anno.</a:t>
            </a:r>
            <a:endParaRPr lang="it-IT" sz="1400" dirty="0"/>
          </a:p>
        </p:txBody>
      </p:sp>
      <p:sp>
        <p:nvSpPr>
          <p:cNvPr id="39938" name="AutoShape 2" descr="Ricetta Palamita al forno con pomodorini e patate | Agrodol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9939" name="Picture 3"/>
          <p:cNvPicPr>
            <a:picLocks noChangeAspect="1" noChangeArrowheads="1"/>
          </p:cNvPicPr>
          <p:nvPr/>
        </p:nvPicPr>
        <p:blipFill>
          <a:blip r:embed="rId4" cstate="print"/>
          <a:srcRect/>
          <a:stretch>
            <a:fillRect/>
          </a:stretch>
        </p:blipFill>
        <p:spPr bwMode="auto">
          <a:xfrm>
            <a:off x="5572132" y="2500306"/>
            <a:ext cx="3395663" cy="1910429"/>
          </a:xfrm>
          <a:prstGeom prst="rect">
            <a:avLst/>
          </a:prstGeom>
          <a:noFill/>
          <a:ln w="9525">
            <a:solidFill>
              <a:srgbClr val="C00000"/>
            </a:solidFill>
            <a:miter lim="800000"/>
            <a:headEnd/>
            <a:tailEnd/>
          </a:ln>
          <a:effectLst/>
        </p:spPr>
      </p:pic>
      <p:sp>
        <p:nvSpPr>
          <p:cNvPr id="7" name="Rettangolo 6"/>
          <p:cNvSpPr/>
          <p:nvPr/>
        </p:nvSpPr>
        <p:spPr>
          <a:xfrm>
            <a:off x="285720" y="3214686"/>
            <a:ext cx="500066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Il </a:t>
            </a:r>
            <a:r>
              <a:rPr lang="it-IT" sz="1400" b="1" dirty="0" smtClean="0"/>
              <a:t>ciclo vitale </a:t>
            </a:r>
            <a:r>
              <a:rPr lang="it-IT" sz="1400" dirty="0" smtClean="0"/>
              <a:t>è </a:t>
            </a:r>
            <a:r>
              <a:rPr lang="it-IT" sz="1400" b="1" dirty="0" smtClean="0"/>
              <a:t>breve</a:t>
            </a:r>
            <a:r>
              <a:rPr lang="it-IT" sz="1400" dirty="0" smtClean="0"/>
              <a:t>, quindi sopporta bene il prelievo di tipo commerciale, inoltre è una </a:t>
            </a:r>
            <a:r>
              <a:rPr lang="it-IT" sz="1400" b="1" dirty="0" smtClean="0"/>
              <a:t>specie poco richiesta dal mercato</a:t>
            </a:r>
            <a:r>
              <a:rPr lang="it-IT" sz="1400" dirty="0" smtClean="0"/>
              <a:t>, quindi le condizioni degli stock sono buone. Ha carni sode, compatte e buone. La taglia minima è di 25 cm. Si consuma tutto l’anno.</a:t>
            </a:r>
            <a:endParaRPr lang="it-IT" sz="1400" dirty="0"/>
          </a:p>
        </p:txBody>
      </p:sp>
      <p:sp>
        <p:nvSpPr>
          <p:cNvPr id="8" name="Rettangolo 7"/>
          <p:cNvSpPr/>
          <p:nvPr/>
        </p:nvSpPr>
        <p:spPr>
          <a:xfrm>
            <a:off x="2714612" y="2786058"/>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palamita</a:t>
            </a:r>
          </a:p>
        </p:txBody>
      </p:sp>
      <p:sp>
        <p:nvSpPr>
          <p:cNvPr id="10" name="Rettangolo 9"/>
          <p:cNvSpPr/>
          <p:nvPr/>
        </p:nvSpPr>
        <p:spPr>
          <a:xfrm>
            <a:off x="4000496" y="5357826"/>
            <a:ext cx="5000660" cy="1384995"/>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b="1" dirty="0" smtClean="0"/>
              <a:t>La popolazione raddoppia in un tempo medio (pochi anni)</a:t>
            </a:r>
            <a:r>
              <a:rPr lang="it-IT" sz="1400" dirty="0" smtClean="0"/>
              <a:t> sopportando gli effetti della pesca commerciale. Ha carni molto buone, è ricca di Omega-3 e ha prezzo molto economico.</a:t>
            </a:r>
            <a:br>
              <a:rPr lang="it-IT" sz="1400" dirty="0" smtClean="0"/>
            </a:br>
            <a:r>
              <a:rPr lang="it-IT" sz="1400" dirty="0" smtClean="0"/>
              <a:t>Sono </a:t>
            </a:r>
            <a:r>
              <a:rPr lang="it-IT" sz="1400" b="1" dirty="0" smtClean="0"/>
              <a:t>un’ottima scelta se provengono dalla piccola pesca costiera o da pesca certificata sostenibile </a:t>
            </a:r>
            <a:r>
              <a:rPr lang="it-IT" sz="1400" dirty="0" smtClean="0"/>
              <a:t>(Friend </a:t>
            </a:r>
            <a:r>
              <a:rPr lang="it-IT" sz="1400" dirty="0" err="1" smtClean="0"/>
              <a:t>of</a:t>
            </a:r>
            <a:r>
              <a:rPr lang="it-IT" sz="1400" dirty="0" smtClean="0"/>
              <a:t> the </a:t>
            </a:r>
            <a:r>
              <a:rPr lang="it-IT" sz="1400" dirty="0" err="1" smtClean="0"/>
              <a:t>Sea</a:t>
            </a:r>
            <a:r>
              <a:rPr lang="it-IT" sz="1400" dirty="0" smtClean="0"/>
              <a:t>, MSC). La taglia minima è di 11 cm. Si consuma tutto l’anno.</a:t>
            </a:r>
            <a:endParaRPr lang="it-IT" sz="1400" dirty="0"/>
          </a:p>
        </p:txBody>
      </p:sp>
      <p:sp>
        <p:nvSpPr>
          <p:cNvPr id="12" name="Rettangolo 11"/>
          <p:cNvSpPr/>
          <p:nvPr/>
        </p:nvSpPr>
        <p:spPr>
          <a:xfrm>
            <a:off x="4000496" y="4929198"/>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sardina</a:t>
            </a:r>
          </a:p>
        </p:txBody>
      </p:sp>
      <p:pic>
        <p:nvPicPr>
          <p:cNvPr id="13" name="Picture 8" descr="Compra Sardine in olio d'oliva MSC (90g) a un prezzo conveniente | coop.ch"/>
          <p:cNvPicPr>
            <a:picLocks noChangeAspect="1" noChangeArrowheads="1"/>
          </p:cNvPicPr>
          <p:nvPr/>
        </p:nvPicPr>
        <p:blipFill>
          <a:blip r:embed="rId5"/>
          <a:srcRect t="20834" b="19270"/>
          <a:stretch>
            <a:fillRect/>
          </a:stretch>
        </p:blipFill>
        <p:spPr bwMode="auto">
          <a:xfrm>
            <a:off x="500034" y="4786322"/>
            <a:ext cx="3214688" cy="192546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3071802" y="642918"/>
            <a:ext cx="5786478" cy="2893100"/>
          </a:xfrm>
          <a:prstGeom prst="rect">
            <a:avLst/>
          </a:prstGeom>
          <a:blipFill>
            <a:blip r:embed="rId2"/>
            <a:tile tx="0" ty="0" sx="100000" sy="100000" flip="none" algn="tl"/>
          </a:blipFill>
          <a:ln>
            <a:solidFill>
              <a:srgbClr val="C00000"/>
            </a:solidFill>
          </a:ln>
        </p:spPr>
        <p:txBody>
          <a:bodyPr wrap="square">
            <a:spAutoFit/>
          </a:bodyPr>
          <a:lstStyle/>
          <a:p>
            <a:pPr algn="just" fontAlgn="base"/>
            <a:r>
              <a:rPr lang="it-IT" sz="1400" dirty="0" smtClean="0"/>
              <a:t>Noto anche come </a:t>
            </a:r>
            <a:r>
              <a:rPr lang="it-IT" sz="1400" i="1" dirty="0" smtClean="0"/>
              <a:t>Muggine</a:t>
            </a:r>
            <a:r>
              <a:rPr lang="it-IT" sz="1400" dirty="0" smtClean="0"/>
              <a:t> è comune in Mediterraneo, riesce a vivere in zone con caratteristiche molto diverse, sia come salinità, sia come temperatura, sia come profondità. Data la sua adattabilità si trova facilmente anche in zone inquinate, come aree portuali industriali. Le sue carni sono sode e saporite, possono essere molto gustose e sane, se catturato in acque non inquinate. Si sconsiglia il consumo dei cefali pescati in aree portuali. </a:t>
            </a:r>
            <a:r>
              <a:rPr lang="it-IT" sz="1400" b="1" dirty="0" smtClean="0"/>
              <a:t>La riproduzione avviene abbastanza velocemente</a:t>
            </a:r>
            <a:r>
              <a:rPr lang="it-IT" sz="1400" dirty="0" smtClean="0"/>
              <a:t>, tollerando quindi gli effetti della pesca commerciale.</a:t>
            </a:r>
          </a:p>
          <a:p>
            <a:pPr algn="just" fontAlgn="base"/>
            <a:r>
              <a:rPr lang="it-IT" sz="1400" dirty="0" smtClean="0"/>
              <a:t>I cefali (o Muggini) di allevamento sono </a:t>
            </a:r>
            <a:r>
              <a:rPr lang="it-IT" sz="1400" b="1" dirty="0" smtClean="0"/>
              <a:t>allevati in modo estensivo </a:t>
            </a:r>
            <a:r>
              <a:rPr lang="it-IT" sz="1400" dirty="0" smtClean="0"/>
              <a:t>(e semi-estensivo) </a:t>
            </a:r>
            <a:r>
              <a:rPr lang="it-IT" sz="1400" b="1" dirty="0" smtClean="0"/>
              <a:t>in ambienti naturali </a:t>
            </a:r>
            <a:r>
              <a:rPr lang="it-IT" sz="1400" dirty="0" smtClean="0"/>
              <a:t>(lagune, stagni, bacini) e si adattano sia all’acqua di mare che a quella dolce. L’allevamento estensivo (e semi-estensivo) non impiega l’utilizzo di farine di pesce perché gli animali si nutrono dell’alimento naturalmente presente nell’ambiente.</a:t>
            </a:r>
            <a:endParaRPr lang="it-IT" sz="1400" dirty="0"/>
          </a:p>
        </p:txBody>
      </p:sp>
      <p:sp>
        <p:nvSpPr>
          <p:cNvPr id="9" name="Rettangolo 8"/>
          <p:cNvSpPr/>
          <p:nvPr/>
        </p:nvSpPr>
        <p:spPr>
          <a:xfrm>
            <a:off x="3071802" y="214290"/>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cefalo</a:t>
            </a:r>
          </a:p>
        </p:txBody>
      </p:sp>
      <p:pic>
        <p:nvPicPr>
          <p:cNvPr id="74763" name="Picture 11" descr="Cefalo al forno"/>
          <p:cNvPicPr>
            <a:picLocks noChangeAspect="1" noChangeArrowheads="1"/>
          </p:cNvPicPr>
          <p:nvPr/>
        </p:nvPicPr>
        <p:blipFill>
          <a:blip r:embed="rId3" cstate="print"/>
          <a:srcRect/>
          <a:stretch>
            <a:fillRect/>
          </a:stretch>
        </p:blipFill>
        <p:spPr bwMode="auto">
          <a:xfrm>
            <a:off x="214282" y="214290"/>
            <a:ext cx="2667000" cy="2000250"/>
          </a:xfrm>
          <a:prstGeom prst="rect">
            <a:avLst/>
          </a:prstGeom>
          <a:noFill/>
          <a:ln>
            <a:solidFill>
              <a:srgbClr val="C00000"/>
            </a:solidFill>
          </a:ln>
        </p:spPr>
      </p:pic>
      <p:sp>
        <p:nvSpPr>
          <p:cNvPr id="11" name="Rettangolo 10"/>
          <p:cNvSpPr/>
          <p:nvPr/>
        </p:nvSpPr>
        <p:spPr>
          <a:xfrm>
            <a:off x="3571868" y="4643446"/>
            <a:ext cx="5357850" cy="1384995"/>
          </a:xfrm>
          <a:prstGeom prst="rect">
            <a:avLst/>
          </a:prstGeom>
          <a:blipFill>
            <a:blip r:embed="rId2"/>
            <a:tile tx="0" ty="0" sx="100000" sy="100000" flip="none" algn="tl"/>
          </a:blipFill>
          <a:ln>
            <a:solidFill>
              <a:srgbClr val="C00000"/>
            </a:solidFill>
          </a:ln>
        </p:spPr>
        <p:txBody>
          <a:bodyPr wrap="square">
            <a:spAutoFit/>
          </a:bodyPr>
          <a:lstStyle/>
          <a:p>
            <a:pPr algn="just" fontAlgn="base"/>
            <a:r>
              <a:rPr lang="it-IT" sz="1400" dirty="0" smtClean="0"/>
              <a:t>Sono specie </a:t>
            </a:r>
            <a:r>
              <a:rPr lang="it-IT" sz="1400" b="1" dirty="0" smtClean="0"/>
              <a:t>per lo più allevate</a:t>
            </a:r>
            <a:r>
              <a:rPr lang="it-IT" sz="1400" dirty="0" smtClean="0"/>
              <a:t>. La spigola è stata pescata per molti anni con risultato uno </a:t>
            </a:r>
            <a:r>
              <a:rPr lang="it-IT" sz="1400" dirty="0" err="1" smtClean="0"/>
              <a:t>sovrasfruttamento</a:t>
            </a:r>
            <a:r>
              <a:rPr lang="it-IT" sz="1400" dirty="0" smtClean="0"/>
              <a:t>, poiché aveva un tasso di crescita medio. Ad oggi la sua pesca è occasionale e gli allevamenti costituiscono un esempio di </a:t>
            </a:r>
            <a:r>
              <a:rPr lang="it-IT" sz="1400" b="1" dirty="0" smtClean="0"/>
              <a:t>acquacoltura sostenibile</a:t>
            </a:r>
            <a:r>
              <a:rPr lang="it-IT" sz="1400" dirty="0" smtClean="0"/>
              <a:t>. Anche per l’orata si possono dire le stesse cose, con la differenza che si riproduce più velocemente.</a:t>
            </a:r>
            <a:endParaRPr lang="it-IT" sz="1400" dirty="0"/>
          </a:p>
        </p:txBody>
      </p:sp>
      <p:sp>
        <p:nvSpPr>
          <p:cNvPr id="12" name="Rettangolo 11"/>
          <p:cNvSpPr/>
          <p:nvPr/>
        </p:nvSpPr>
        <p:spPr>
          <a:xfrm>
            <a:off x="3643306" y="4143380"/>
            <a:ext cx="3857652"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Spigola (branzino) e orata</a:t>
            </a:r>
          </a:p>
        </p:txBody>
      </p:sp>
      <p:pic>
        <p:nvPicPr>
          <p:cNvPr id="74765" name="Picture 13" descr="Spigola all'arancia - Ricetta di Misya"/>
          <p:cNvPicPr>
            <a:picLocks noChangeAspect="1" noChangeArrowheads="1"/>
          </p:cNvPicPr>
          <p:nvPr/>
        </p:nvPicPr>
        <p:blipFill>
          <a:blip r:embed="rId4"/>
          <a:srcRect/>
          <a:stretch>
            <a:fillRect/>
          </a:stretch>
        </p:blipFill>
        <p:spPr bwMode="auto">
          <a:xfrm>
            <a:off x="357158" y="4143380"/>
            <a:ext cx="2987040" cy="1992916"/>
          </a:xfrm>
          <a:prstGeom prst="rect">
            <a:avLst/>
          </a:prstGeom>
          <a:noFill/>
          <a:ln>
            <a:solidFill>
              <a:srgbClr val="C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Fai un elenco dei tipi di pesce che consumi abitualmente. Assieme ai tuoi compagni, raccogli i dati di tutta la classe ed elenca i nomi dei pesci in base al numero di alunni che li consumano abitualmente. Quali pesci occupano i primi posti dell’elenco? Sono pesci “sostenibili” o “insostenibili”? Hanno una bassa o un’alta concentrazione di mercurio?</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142844" y="1714488"/>
            <a:ext cx="8858312" cy="1077218"/>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 metodi di pesca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1285860"/>
            <a:ext cx="8686800" cy="4500594"/>
          </a:xfrm>
          <a:blipFill>
            <a:blip r:embed="rId2"/>
            <a:tile tx="0" ty="0" sx="100000" sy="100000" flip="none" algn="tl"/>
          </a:blipFill>
          <a:ln>
            <a:solidFill>
              <a:srgbClr val="FF0000"/>
            </a:solidFill>
          </a:ln>
        </p:spPr>
        <p:txBody>
          <a:bodyPr>
            <a:normAutofit fontScale="90000"/>
          </a:bodyPr>
          <a:lstStyle/>
          <a:p>
            <a:r>
              <a:rPr lang="it-IT" dirty="0" smtClean="0"/>
              <a:t/>
            </a:r>
            <a:br>
              <a:rPr lang="it-IT" dirty="0" smtClean="0"/>
            </a:br>
            <a:r>
              <a:rPr lang="it-IT" dirty="0" smtClean="0"/>
              <a:t>                                   </a:t>
            </a:r>
            <a:r>
              <a:rPr lang="it-IT" dirty="0" smtClean="0"/>
              <a:t/>
            </a:r>
            <a:br>
              <a:rPr lang="it-IT" dirty="0" smtClean="0"/>
            </a:br>
            <a:r>
              <a:rPr lang="it-IT" dirty="0" smtClean="0"/>
              <a:t>                                     indice</a:t>
            </a:r>
            <a:r>
              <a:rPr lang="it-IT" sz="1800" dirty="0" smtClean="0"/>
              <a:t/>
            </a:r>
            <a:br>
              <a:rPr lang="it-IT" sz="1800" dirty="0" smtClean="0"/>
            </a:br>
            <a:r>
              <a:rPr lang="it-IT" sz="1800" dirty="0" smtClean="0"/>
              <a:t> </a:t>
            </a:r>
            <a:br>
              <a:rPr lang="it-IT" sz="1800" dirty="0" smtClean="0"/>
            </a:br>
            <a:r>
              <a:rPr lang="it-IT" sz="2000" dirty="0" smtClean="0"/>
              <a:t>1. </a:t>
            </a:r>
            <a:r>
              <a:rPr lang="it-IT" sz="2000" dirty="0" smtClean="0"/>
              <a:t>IL CONSUMO </a:t>
            </a:r>
            <a:r>
              <a:rPr lang="it-IT" sz="2000" dirty="0" err="1" smtClean="0"/>
              <a:t>DI</a:t>
            </a:r>
            <a:r>
              <a:rPr lang="it-IT" sz="2000" dirty="0" smtClean="0"/>
              <a:t> PESCE IN EUROPA [pag</a:t>
            </a:r>
            <a:r>
              <a:rPr lang="it-IT" sz="2000" dirty="0" smtClean="0"/>
              <a:t>. 4]  </a:t>
            </a:r>
            <a:br>
              <a:rPr lang="it-IT" sz="2000" dirty="0" smtClean="0"/>
            </a:br>
            <a:r>
              <a:rPr lang="it-IT" sz="2000" dirty="0" smtClean="0"/>
              <a:t> </a:t>
            </a:r>
            <a:br>
              <a:rPr lang="it-IT" sz="2000" dirty="0" smtClean="0"/>
            </a:br>
            <a:r>
              <a:rPr lang="it-IT" sz="2000" dirty="0" smtClean="0"/>
              <a:t>2. </a:t>
            </a:r>
            <a:r>
              <a:rPr lang="it-IT" sz="2000" dirty="0" smtClean="0"/>
              <a:t>I METODI </a:t>
            </a:r>
            <a:r>
              <a:rPr lang="it-IT" sz="2000" dirty="0" err="1" smtClean="0"/>
              <a:t>DI</a:t>
            </a:r>
            <a:r>
              <a:rPr lang="it-IT" sz="2000" dirty="0" smtClean="0"/>
              <a:t> PESCA [pag.29]</a:t>
            </a:r>
            <a:r>
              <a:rPr lang="it-IT" sz="2000" dirty="0" smtClean="0"/>
              <a:t/>
            </a:r>
            <a:br>
              <a:rPr lang="it-IT" sz="2000" dirty="0" smtClean="0"/>
            </a:br>
            <a:r>
              <a:rPr lang="it-IT" sz="2000" dirty="0" smtClean="0"/>
              <a:t> </a:t>
            </a:r>
            <a:br>
              <a:rPr lang="it-IT" sz="2000" dirty="0" smtClean="0"/>
            </a:br>
            <a:r>
              <a:rPr lang="it-IT" sz="2000" dirty="0" smtClean="0"/>
              <a:t>3. </a:t>
            </a:r>
            <a:r>
              <a:rPr lang="it-IT" sz="2000" dirty="0" smtClean="0"/>
              <a:t>L’ALLEVAMENTO [pag.34]</a:t>
            </a:r>
            <a:r>
              <a:rPr lang="it-IT" sz="2000" dirty="0" smtClean="0"/>
              <a:t/>
            </a:r>
            <a:br>
              <a:rPr lang="it-IT" sz="2000" dirty="0" smtClean="0"/>
            </a:br>
            <a:r>
              <a:rPr lang="it-IT" sz="2000" dirty="0" smtClean="0"/>
              <a:t/>
            </a:r>
            <a:br>
              <a:rPr lang="it-IT" sz="2000" dirty="0" smtClean="0"/>
            </a:br>
            <a:r>
              <a:rPr lang="it-IT" sz="2000" dirty="0" smtClean="0"/>
              <a:t>4. il </a:t>
            </a:r>
            <a:r>
              <a:rPr lang="it-IT" sz="2000" dirty="0" smtClean="0"/>
              <a:t>SALMONE [pag.44]</a:t>
            </a:r>
            <a:r>
              <a:rPr lang="it-IT" sz="2000" dirty="0" smtClean="0"/>
              <a:t/>
            </a:r>
            <a:br>
              <a:rPr lang="it-IT" sz="2000" dirty="0" smtClean="0"/>
            </a:br>
            <a:r>
              <a:rPr lang="it-IT" sz="2000" dirty="0" smtClean="0"/>
              <a:t/>
            </a:r>
            <a:br>
              <a:rPr lang="it-IT" sz="2000" dirty="0" smtClean="0"/>
            </a:br>
            <a:r>
              <a:rPr lang="it-IT" sz="2000" dirty="0" smtClean="0"/>
              <a:t>4. </a:t>
            </a:r>
            <a:r>
              <a:rPr lang="it-IT" sz="2000" dirty="0" smtClean="0"/>
              <a:t>IL POLPO [pag.51]</a:t>
            </a:r>
            <a:r>
              <a:rPr lang="it-IT" sz="2000" dirty="0" smtClean="0"/>
              <a:t/>
            </a:r>
            <a:br>
              <a:rPr lang="it-IT" sz="2000" dirty="0" smtClean="0"/>
            </a:br>
            <a:r>
              <a:rPr lang="it-IT" sz="2000" dirty="0" smtClean="0"/>
              <a:t/>
            </a:r>
            <a:br>
              <a:rPr lang="it-IT" sz="2000" dirty="0" smtClean="0"/>
            </a:br>
            <a:r>
              <a:rPr lang="it-IT" sz="2000" dirty="0" smtClean="0"/>
              <a:t>5. </a:t>
            </a:r>
            <a:r>
              <a:rPr lang="it-IT" sz="2000" dirty="0" smtClean="0"/>
              <a:t>IL TONNO [pag.61]</a:t>
            </a:r>
            <a:br>
              <a:rPr lang="it-IT" sz="2000" dirty="0" smtClean="0"/>
            </a:br>
            <a:r>
              <a:rPr lang="it-IT" sz="2000" dirty="0" smtClean="0"/>
              <a:t/>
            </a:r>
            <a:br>
              <a:rPr lang="it-IT" sz="2000" dirty="0" smtClean="0"/>
            </a:br>
            <a:r>
              <a:rPr lang="it-IT" sz="2000" dirty="0" smtClean="0"/>
              <a:t>6. LA CERTIFICAZIONE DELLA PESCA SOSTENIBILE [PAG</a:t>
            </a:r>
            <a:r>
              <a:rPr lang="it-IT" sz="2000" dirty="0" err="1" smtClean="0"/>
              <a:t>.76</a:t>
            </a:r>
            <a:r>
              <a:rPr lang="it-IT" sz="2000" dirty="0" smtClean="0"/>
              <a:t>]</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71604" y="2428868"/>
            <a:ext cx="5929354"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txBody>
          <a:bodyPr wrap="square">
            <a:spAutoFit/>
          </a:bodyPr>
          <a:lstStyle/>
          <a:p>
            <a:pPr algn="just"/>
            <a:r>
              <a:rPr lang="it-IT" sz="1400" dirty="0" smtClean="0"/>
              <a:t>I metodi di pesca si distinguono per le specie ittiche alle quali mirano e per il grado di </a:t>
            </a:r>
            <a:r>
              <a:rPr lang="it-IT" sz="1400" b="1" dirty="0" smtClean="0"/>
              <a:t>selettività</a:t>
            </a:r>
            <a:r>
              <a:rPr lang="it-IT" sz="1400" dirty="0" smtClean="0"/>
              <a:t> che riescono ad attuare. Considerando l’impatto ambientale sugli ecosistemi marini, </a:t>
            </a:r>
            <a:r>
              <a:rPr lang="it-IT" sz="1400" b="1" dirty="0" smtClean="0"/>
              <a:t>le differenze possono essere molto significative.</a:t>
            </a:r>
            <a:endParaRPr lang="it-IT"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descr="C:\Users\utente\Documents\SITO\DA INSERIRE\GEOGRAFIA\CLASSE 2%C2%B0\3-IL SETTORE PRIMARIO IN EUROPA\PESCA\TIPOLOGIA DI PESCA\Pesca sostenibile, i consigli di Greenpeace _ Alimenti &amp; Salute_files\Immagine_1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7892" name="AutoShape 4" descr="C:\Users\utente\Documents\SITO\DA INSERIRE\GEOGRAFIA\CLASSE 2%C2%B0\3-IL SETTORE PRIMARIO IN EUROPA\PESCA\TIPOLOGIA DI PESCA\Pesca sostenibile, i consigli di Greenpeace _ Alimenti &amp; Salute_files\Immagine_1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7896" name="Picture 8" descr="C:\Users\utente\Documents\SITO\DA INSERIRE\GEOGRAFIA\CLASSE 2°\3-IL SETTORE PRIMARIO IN EUROPA\PESCA\Immagine_18.png"/>
          <p:cNvPicPr>
            <a:picLocks noChangeAspect="1" noChangeArrowheads="1"/>
          </p:cNvPicPr>
          <p:nvPr/>
        </p:nvPicPr>
        <p:blipFill>
          <a:blip r:embed="rId2"/>
          <a:srcRect/>
          <a:stretch>
            <a:fillRect/>
          </a:stretch>
        </p:blipFill>
        <p:spPr bwMode="auto">
          <a:xfrm>
            <a:off x="571472" y="357166"/>
            <a:ext cx="7867650" cy="2927890"/>
          </a:xfrm>
          <a:prstGeom prst="rect">
            <a:avLst/>
          </a:prstGeom>
          <a:noFill/>
          <a:ln>
            <a:solidFill>
              <a:srgbClr val="C00000"/>
            </a:solidFill>
          </a:ln>
        </p:spPr>
      </p:pic>
      <p:sp>
        <p:nvSpPr>
          <p:cNvPr id="9" name="Rettangolo 8"/>
          <p:cNvSpPr/>
          <p:nvPr/>
        </p:nvSpPr>
        <p:spPr>
          <a:xfrm>
            <a:off x="142844" y="3571876"/>
            <a:ext cx="8715436" cy="2985433"/>
          </a:xfrm>
          <a:prstGeom prst="rect">
            <a:avLst/>
          </a:prstGeom>
          <a:blipFill>
            <a:blip r:embed="rId3"/>
            <a:tile tx="0" ty="0" sx="100000" sy="100000" flip="none" algn="tl"/>
          </a:blipFill>
          <a:ln>
            <a:solidFill>
              <a:srgbClr val="C00000"/>
            </a:solidFill>
          </a:ln>
        </p:spPr>
        <p:txBody>
          <a:bodyPr wrap="square">
            <a:spAutoFit/>
          </a:bodyPr>
          <a:lstStyle/>
          <a:p>
            <a:pPr algn="just">
              <a:spcAft>
                <a:spcPts val="600"/>
              </a:spcAft>
              <a:buFont typeface="Wingdings" pitchFamily="2" charset="2"/>
              <a:buChar char="§"/>
            </a:pPr>
            <a:r>
              <a:rPr lang="it-IT" sz="1400" dirty="0" smtClean="0"/>
              <a:t> La </a:t>
            </a:r>
            <a:r>
              <a:rPr lang="it-IT" sz="1400" b="1" dirty="0" smtClean="0"/>
              <a:t>rete da posta</a:t>
            </a:r>
            <a:r>
              <a:rPr lang="it-IT" sz="1400" dirty="0" smtClean="0"/>
              <a:t>, impiegata nel Mediterraneo in diverse tipologie, può essere costituita da un’unica rete, detta da imbrocco, o da tre reti sovrapposte, dette </a:t>
            </a:r>
            <a:r>
              <a:rPr lang="it-IT" sz="1400" dirty="0" err="1" smtClean="0"/>
              <a:t>tremaglio</a:t>
            </a:r>
            <a:r>
              <a:rPr lang="it-IT" sz="1400" dirty="0" smtClean="0"/>
              <a:t>. Questa tecnica si usa soprattutto per i pesci di fondo, come le sogliole, i cefali e le seppie.</a:t>
            </a:r>
          </a:p>
          <a:p>
            <a:pPr algn="just">
              <a:spcAft>
                <a:spcPts val="600"/>
              </a:spcAft>
              <a:buFont typeface="Wingdings" pitchFamily="2" charset="2"/>
              <a:buChar char="§"/>
            </a:pPr>
            <a:r>
              <a:rPr lang="it-IT" sz="1400" dirty="0" smtClean="0"/>
              <a:t> La </a:t>
            </a:r>
            <a:r>
              <a:rPr lang="it-IT" sz="1400" b="1" dirty="0" smtClean="0"/>
              <a:t>nassa</a:t>
            </a:r>
            <a:r>
              <a:rPr lang="it-IT" sz="1400" dirty="0" smtClean="0"/>
              <a:t> è una sorta di gabbia a forma di imbuto, munita di esca e calata a mano. Si tratta di una tecnica antica e sostenibile, che in genere permette di liberare vive le eventuali catture indesiderate.</a:t>
            </a:r>
          </a:p>
          <a:p>
            <a:pPr algn="just">
              <a:spcAft>
                <a:spcPts val="600"/>
              </a:spcAft>
              <a:buFont typeface="Wingdings" pitchFamily="2" charset="2"/>
              <a:buChar char="§"/>
            </a:pPr>
            <a:r>
              <a:rPr lang="it-IT" sz="1400" dirty="0" smtClean="0"/>
              <a:t> Il </a:t>
            </a:r>
            <a:r>
              <a:rPr lang="it-IT" sz="1400" b="1" dirty="0" smtClean="0"/>
              <a:t>palangaro di fondo</a:t>
            </a:r>
            <a:r>
              <a:rPr lang="it-IT" sz="1400" dirty="0" smtClean="0"/>
              <a:t>, diversamente da quello derivante, mira ai pesci che vivono sul fondale ed è più selettivo nelle catture.</a:t>
            </a:r>
          </a:p>
          <a:p>
            <a:pPr algn="just">
              <a:spcAft>
                <a:spcPts val="600"/>
              </a:spcAft>
              <a:buFont typeface="Wingdings" pitchFamily="2" charset="2"/>
              <a:buChar char="§"/>
            </a:pPr>
            <a:r>
              <a:rPr lang="it-IT" sz="1400" dirty="0" smtClean="0"/>
              <a:t> Allo stesso modo, il </a:t>
            </a:r>
            <a:r>
              <a:rPr lang="it-IT" sz="1400" b="1" dirty="0" smtClean="0"/>
              <a:t>traino a mezz’acqua</a:t>
            </a:r>
            <a:r>
              <a:rPr lang="it-IT" sz="1400" dirty="0" smtClean="0"/>
              <a:t>, impiegato per il pesce azzurro, ha il vantaggio di non danneggiare i fondali.</a:t>
            </a:r>
          </a:p>
          <a:p>
            <a:pPr algn="just">
              <a:buFont typeface="Wingdings" pitchFamily="2" charset="2"/>
              <a:buChar char="§"/>
            </a:pPr>
            <a:r>
              <a:rPr lang="it-IT" sz="1400" dirty="0" smtClean="0"/>
              <a:t> La </a:t>
            </a:r>
            <a:r>
              <a:rPr lang="it-IT" sz="1400" b="1" dirty="0" smtClean="0"/>
              <a:t>canna</a:t>
            </a:r>
            <a:r>
              <a:rPr lang="it-IT" sz="1400" dirty="0" smtClean="0"/>
              <a:t>, talvolta utilizzata per pescare tonni e merluzzi, resta il metodo più selettivo e coerente con il concetto di pesca sostenibile. Il pescato a canna è più integro e non subisce danni durante la cattura, anche se il prezzo risulta più caro.</a:t>
            </a:r>
            <a:endParaRPr lang="it-IT"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utente\Documents\SITO\DA INSERIRE\GEOGRAFIA\CLASSE 2°\3-IL SETTORE PRIMARIO IN EUROPA\PESCA\Immagine_19.png"/>
          <p:cNvPicPr>
            <a:picLocks noChangeAspect="1" noChangeArrowheads="1"/>
          </p:cNvPicPr>
          <p:nvPr/>
        </p:nvPicPr>
        <p:blipFill>
          <a:blip r:embed="rId2" cstate="print"/>
          <a:srcRect/>
          <a:stretch>
            <a:fillRect/>
          </a:stretch>
        </p:blipFill>
        <p:spPr bwMode="auto">
          <a:xfrm>
            <a:off x="642910" y="214290"/>
            <a:ext cx="7747794" cy="3152380"/>
          </a:xfrm>
          <a:prstGeom prst="rect">
            <a:avLst/>
          </a:prstGeom>
          <a:noFill/>
          <a:ln>
            <a:solidFill>
              <a:srgbClr val="C00000"/>
            </a:solidFill>
          </a:ln>
        </p:spPr>
      </p:pic>
      <p:sp>
        <p:nvSpPr>
          <p:cNvPr id="5" name="Rettangolo 4"/>
          <p:cNvSpPr/>
          <p:nvPr/>
        </p:nvSpPr>
        <p:spPr>
          <a:xfrm>
            <a:off x="214282" y="3571876"/>
            <a:ext cx="8715436" cy="3123932"/>
          </a:xfrm>
          <a:prstGeom prst="rect">
            <a:avLst/>
          </a:prstGeom>
          <a:blipFill>
            <a:blip r:embed="rId3"/>
            <a:tile tx="0" ty="0" sx="100000" sy="100000" flip="none" algn="tl"/>
          </a:blipFill>
          <a:ln>
            <a:solidFill>
              <a:srgbClr val="C00000"/>
            </a:solidFill>
          </a:ln>
        </p:spPr>
        <p:txBody>
          <a:bodyPr wrap="square">
            <a:spAutoFit/>
          </a:bodyPr>
          <a:lstStyle/>
          <a:p>
            <a:pPr algn="just">
              <a:spcAft>
                <a:spcPts val="600"/>
              </a:spcAft>
              <a:buFont typeface="Wingdings" pitchFamily="2" charset="2"/>
              <a:buChar char="§"/>
            </a:pPr>
            <a:r>
              <a:rPr lang="it-IT" sz="1400" dirty="0" smtClean="0"/>
              <a:t> Il </a:t>
            </a:r>
            <a:r>
              <a:rPr lang="it-IT" sz="1400" b="1" dirty="0" smtClean="0"/>
              <a:t>traino di fondo</a:t>
            </a:r>
            <a:r>
              <a:rPr lang="it-IT" sz="1400" dirty="0" smtClean="0"/>
              <a:t>, molto diffuso, richiede motori potenti. Le reti vengono trascinate per la catturare i pesci che vivono sui fondali, in questo modo però l’</a:t>
            </a:r>
            <a:r>
              <a:rPr lang="it-IT" sz="1400" i="1" dirty="0" smtClean="0"/>
              <a:t>habitat</a:t>
            </a:r>
            <a:r>
              <a:rPr lang="it-IT" sz="1400" dirty="0" smtClean="0"/>
              <a:t> delicato di molte specie viene ‘arato’, con un impatto distruttivo. Esistono diverse varianti di questa tecnica e le reti possono essere trainate da coppie di imbarcazioni, per insidiare i piccoli pesci pelagici come le sardine e le acciughe.</a:t>
            </a:r>
          </a:p>
          <a:p>
            <a:pPr algn="just">
              <a:spcAft>
                <a:spcPts val="600"/>
              </a:spcAft>
              <a:buFont typeface="Wingdings" pitchFamily="2" charset="2"/>
              <a:buChar char="§"/>
            </a:pPr>
            <a:r>
              <a:rPr lang="it-IT" sz="1400" dirty="0" smtClean="0"/>
              <a:t> Il </a:t>
            </a:r>
            <a:r>
              <a:rPr lang="it-IT" sz="1400" b="1" dirty="0" smtClean="0"/>
              <a:t>palangaro derivante</a:t>
            </a:r>
            <a:r>
              <a:rPr lang="it-IT" sz="1400" dirty="0" smtClean="0"/>
              <a:t> consiste in un cavo portante, lungo anche diversi chilometri e munito di galleggianti, al quale vengono collegate molte lenze con ami. Questa tecnica viene utilizzata per pescare i grandi predatori d’altura, come il tonno e il pesce spada, ma possono essere catturati facilmente anche delfini, squali e tartarughe marine.</a:t>
            </a:r>
          </a:p>
          <a:p>
            <a:pPr algn="just">
              <a:spcAft>
                <a:spcPts val="600"/>
              </a:spcAft>
              <a:buFont typeface="Wingdings" pitchFamily="2" charset="2"/>
              <a:buChar char="§"/>
            </a:pPr>
            <a:r>
              <a:rPr lang="it-IT" sz="1400" dirty="0" smtClean="0"/>
              <a:t> Anche la </a:t>
            </a:r>
            <a:r>
              <a:rPr lang="it-IT" sz="1400" b="1" dirty="0" smtClean="0"/>
              <a:t>tonnara volante</a:t>
            </a:r>
            <a:r>
              <a:rPr lang="it-IT" sz="1400" dirty="0" smtClean="0"/>
              <a:t> – grande rete di circuizione per la pesca del tonno – può incorrere nel problema appena citato, dovuto alla mancanza di selettività.</a:t>
            </a:r>
          </a:p>
          <a:p>
            <a:pPr algn="just">
              <a:buFont typeface="Wingdings" pitchFamily="2" charset="2"/>
              <a:buChar char="§"/>
            </a:pPr>
            <a:r>
              <a:rPr lang="it-IT" sz="1400" dirty="0" smtClean="0"/>
              <a:t> La </a:t>
            </a:r>
            <a:r>
              <a:rPr lang="it-IT" sz="1400" b="1" dirty="0" smtClean="0"/>
              <a:t>draga </a:t>
            </a:r>
            <a:r>
              <a:rPr lang="it-IT" sz="1400" b="1" dirty="0" err="1" smtClean="0"/>
              <a:t>turbosoffiante</a:t>
            </a:r>
            <a:r>
              <a:rPr lang="it-IT" sz="1400" dirty="0" smtClean="0"/>
              <a:t> è probabilmente la tecnica più dannosa fra quelle qui riportate. Il fondo viene smosso con forti getti d’acqua mentre una sorta di rastrello cattura i molluschi. Oltre a danneggiare i fondali, questa metodologia non fa distinzioni sulle catture.</a:t>
            </a:r>
            <a:endParaRPr lang="it-IT"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tigros.it/photo2/2021/09/15/1/back/large/pim-00000008033389260927-back-20210914-150734.jpg"/>
          <p:cNvPicPr>
            <a:picLocks noChangeAspect="1" noChangeArrowheads="1"/>
          </p:cNvPicPr>
          <p:nvPr/>
        </p:nvPicPr>
        <p:blipFill>
          <a:blip r:embed="rId2"/>
          <a:srcRect l="56933" t="29190" r="9886" b="53835"/>
          <a:stretch>
            <a:fillRect/>
          </a:stretch>
        </p:blipFill>
        <p:spPr bwMode="auto">
          <a:xfrm>
            <a:off x="285720" y="2071678"/>
            <a:ext cx="3143272" cy="1608012"/>
          </a:xfrm>
          <a:prstGeom prst="rect">
            <a:avLst/>
          </a:prstGeom>
          <a:noFill/>
        </p:spPr>
      </p:pic>
      <p:sp>
        <p:nvSpPr>
          <p:cNvPr id="12" name="Ovale 11"/>
          <p:cNvSpPr/>
          <p:nvPr/>
        </p:nvSpPr>
        <p:spPr>
          <a:xfrm>
            <a:off x="1928794" y="2500306"/>
            <a:ext cx="857256"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
          <p:cNvSpPr>
            <a:spLocks noChangeArrowheads="1"/>
          </p:cNvSpPr>
          <p:nvPr/>
        </p:nvSpPr>
        <p:spPr bwMode="auto">
          <a:xfrm>
            <a:off x="142844" y="500042"/>
            <a:ext cx="8858312" cy="1323439"/>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In che modo è stato pescato il pesce che troviamo nel reparto surgelati del supermercato? Prova a fare un’indagine nel tuo supermercato fotografando la parte delle </a:t>
            </a:r>
            <a:r>
              <a:rPr lang="it-IT" sz="1600" b="1" dirty="0" smtClean="0">
                <a:latin typeface="Times New Roman" pitchFamily="18" charset="0"/>
                <a:ea typeface="Times New Roman" pitchFamily="18" charset="0"/>
                <a:cs typeface="Times New Roman" pitchFamily="18" charset="0"/>
              </a:rPr>
              <a:t>etichette</a:t>
            </a:r>
            <a:r>
              <a:rPr lang="it-IT" sz="1600" dirty="0" smtClean="0">
                <a:latin typeface="Times New Roman" pitchFamily="18" charset="0"/>
                <a:ea typeface="Times New Roman" pitchFamily="18" charset="0"/>
                <a:cs typeface="Times New Roman" pitchFamily="18" charset="0"/>
              </a:rPr>
              <a:t> che trovi sulle confezioni che riporta l’indicazione del metodo di pesca. Crea, poi, una slide con le foto suddivise fra quelle che riportano </a:t>
            </a:r>
            <a:r>
              <a:rPr lang="it-IT" sz="1600" b="1" dirty="0" smtClean="0">
                <a:latin typeface="Times New Roman" pitchFamily="18" charset="0"/>
                <a:ea typeface="Times New Roman" pitchFamily="18" charset="0"/>
                <a:cs typeface="Times New Roman" pitchFamily="18" charset="0"/>
              </a:rPr>
              <a:t>metodi di pesca sostenibili</a:t>
            </a:r>
            <a:r>
              <a:rPr lang="it-IT" sz="1600" dirty="0" smtClean="0">
                <a:latin typeface="Times New Roman" pitchFamily="18" charset="0"/>
                <a:ea typeface="Times New Roman" pitchFamily="18" charset="0"/>
                <a:cs typeface="Times New Roman" pitchFamily="18" charset="0"/>
              </a:rPr>
              <a:t> e quelle che riportano </a:t>
            </a:r>
            <a:r>
              <a:rPr lang="it-IT" sz="1600" b="1" dirty="0" smtClean="0">
                <a:latin typeface="Times New Roman" pitchFamily="18" charset="0"/>
                <a:ea typeface="Times New Roman" pitchFamily="18" charset="0"/>
                <a:cs typeface="Times New Roman" pitchFamily="18" charset="0"/>
              </a:rPr>
              <a:t>metodi di pesca insostenibili</a:t>
            </a:r>
            <a:r>
              <a:rPr lang="it-IT" sz="1600" dirty="0" smtClean="0">
                <a:latin typeface="Times New Roman" pitchFamily="18" charset="0"/>
                <a:ea typeface="Times New Roman" pitchFamily="18" charset="0"/>
                <a:cs typeface="Times New Roman" pitchFamily="18" charset="0"/>
              </a:rPr>
              <a:t>. Potrai così verificare quali sono quelli che prevalgono.</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L’allevamento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2.bp.blogspot.com/-lLr4RA6pefM/WigmiSges-I/AAAAAAAARNg/-tqtN7shdqkXX2k9Gsf3HCWiXUH7vr8-wCLcBGAs/s1600/tecniche%2Bacquacoltura.jpg"/>
          <p:cNvPicPr>
            <a:picLocks noChangeAspect="1" noChangeArrowheads="1"/>
          </p:cNvPicPr>
          <p:nvPr/>
        </p:nvPicPr>
        <p:blipFill>
          <a:blip r:embed="rId2"/>
          <a:srcRect/>
          <a:stretch>
            <a:fillRect/>
          </a:stretch>
        </p:blipFill>
        <p:spPr bwMode="auto">
          <a:xfrm>
            <a:off x="142844" y="357166"/>
            <a:ext cx="8839200" cy="6248210"/>
          </a:xfrm>
          <a:prstGeom prst="rect">
            <a:avLst/>
          </a:prstGeom>
          <a:noFill/>
          <a:ln>
            <a:solidFill>
              <a:srgbClr val="C0000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5770811"/>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I prodotto ittici, pesci e frutti di mare, rappresentano una parte importante di una dieta sana. Tuttavia la loro crescente richiesta ha spinto l’uomo ad un eccessivo sfruttamento della pesca che ha fatto registrare in questi anni una preoccupante e progressiva diminuzione delle riserve ittiche naturali presenti nei nostri mari. Gli allevamenti ittici nascono come possibile soluzione a questo problema tanto che, nel campo della produzione alimentare, l’acquacoltura è il primo settore al mondo in termini di crescita.</a:t>
            </a:r>
          </a:p>
          <a:p>
            <a:pPr algn="just"/>
            <a:r>
              <a:rPr lang="it-IT" sz="1400" dirty="0" smtClean="0"/>
              <a:t>Ad oggi </a:t>
            </a:r>
            <a:r>
              <a:rPr lang="it-IT" sz="1400" b="1" dirty="0" smtClean="0"/>
              <a:t>circa il 30% dei prodotti ittici italiani, e il 46% a livello mondiale, proviene da acquacoltura</a:t>
            </a:r>
            <a:r>
              <a:rPr lang="it-IT" sz="1400" dirty="0" smtClean="0"/>
              <a:t> ma, sebbene alcune tipologie di allevamento riescano effettivamente a costituire una fonte significativa di cibo e a non impattare negativamente sull’ambiente, </a:t>
            </a:r>
            <a:r>
              <a:rPr lang="it-IT" sz="1400" b="1" dirty="0" smtClean="0"/>
              <a:t>gli allevamenti di tipo intensivo</a:t>
            </a:r>
            <a:r>
              <a:rPr lang="it-IT" sz="1400" dirty="0" smtClean="0"/>
              <a:t>, soprattutto per le specie ad alto valore commerciale come il salmone ed i gamberetti, </a:t>
            </a:r>
            <a:r>
              <a:rPr lang="it-IT" sz="1400" b="1" dirty="0" smtClean="0"/>
              <a:t>stanno avendo preoccupanti ricadute sull’ambiente e hanno già provocato forme di degrado ambientale, oltre che importanti ricadute sociali</a:t>
            </a:r>
            <a:r>
              <a:rPr lang="it-IT" sz="1400" dirty="0" smtClean="0"/>
              <a:t>: molti piccoli pescatori locali, schiacciati dalla concorrenza dei grandi pescherecci d’altura, sono costretti ad abbandonare la propria attività e la propria terra.</a:t>
            </a:r>
          </a:p>
          <a:p>
            <a:pPr algn="just"/>
            <a:endParaRPr lang="it-IT" sz="1400" b="1" dirty="0" smtClean="0"/>
          </a:p>
          <a:p>
            <a:pPr algn="just">
              <a:spcAft>
                <a:spcPts val="600"/>
              </a:spcAft>
            </a:pPr>
            <a:r>
              <a:rPr lang="it-IT" sz="1400" b="1" dirty="0" smtClean="0"/>
              <a:t>LE TIPOLOGIE </a:t>
            </a:r>
            <a:r>
              <a:rPr lang="it-IT" sz="1400" b="1" dirty="0" err="1" smtClean="0"/>
              <a:t>D’ALLEVAMENTO</a:t>
            </a:r>
            <a:endParaRPr lang="it-IT" sz="1400" dirty="0" smtClean="0"/>
          </a:p>
          <a:p>
            <a:pPr algn="just"/>
            <a:r>
              <a:rPr lang="it-IT" sz="1400" dirty="0" smtClean="0"/>
              <a:t>L’acquacoltura e la maricoltura, così come nel caso dell’allevamento di bestiame possono essere estensive, </a:t>
            </a:r>
            <a:r>
              <a:rPr lang="it-IT" sz="1400" dirty="0" err="1" smtClean="0"/>
              <a:t>semintensive</a:t>
            </a:r>
            <a:r>
              <a:rPr lang="it-IT" sz="1400" dirty="0" smtClean="0"/>
              <a:t> ed intensive.</a:t>
            </a:r>
          </a:p>
          <a:p>
            <a:pPr algn="just"/>
            <a:r>
              <a:rPr lang="it-IT" sz="1400" dirty="0" smtClean="0"/>
              <a:t>Nell’</a:t>
            </a:r>
            <a:r>
              <a:rPr lang="it-IT" sz="1400" b="1" dirty="0" smtClean="0"/>
              <a:t>allevamento estensivo</a:t>
            </a:r>
            <a:r>
              <a:rPr lang="it-IT" sz="1400" dirty="0" smtClean="0"/>
              <a:t> non si somministrano alimenti dall'esterno; il ciclo produttivo inizia con la semina degli esemplari giovani provenienti da centri di riproduzione o raccolti in natura e prosegue con il controllo del flusso delle acque, attraverso griglie installate su porzioni di laghi o presso le foci a delta di grandi fiumi.</a:t>
            </a:r>
          </a:p>
          <a:p>
            <a:pPr algn="just"/>
            <a:r>
              <a:rPr lang="it-IT" sz="1400" dirty="0" smtClean="0"/>
              <a:t>Nell'</a:t>
            </a:r>
            <a:r>
              <a:rPr lang="it-IT" sz="1400" b="1" dirty="0" smtClean="0"/>
              <a:t>allevamento intensivo</a:t>
            </a:r>
            <a:r>
              <a:rPr lang="it-IT" sz="1400" dirty="0" smtClean="0"/>
              <a:t>, invece, è di fondamentale importanza l'intervento dell'uomo per la somministrazione di alimentazione di tipo artificiale, con formule adatte alle specie allevate. Si attua per lo più sulla terraferma in vasche di cemento o in terra. Negli ultimi anni si sta sempre più diffondendo quello praticato in mare utilizzando gabbie e recinti.</a:t>
            </a:r>
          </a:p>
          <a:p>
            <a:pPr algn="just"/>
            <a:r>
              <a:rPr lang="it-IT" sz="1400" dirty="0" smtClean="0"/>
              <a:t>Nell’</a:t>
            </a:r>
            <a:r>
              <a:rPr lang="it-IT" sz="1400" b="1" dirty="0" smtClean="0"/>
              <a:t>allevamento di tipo semi-intensivo</a:t>
            </a:r>
            <a:r>
              <a:rPr lang="it-IT" sz="1400" dirty="0" smtClean="0"/>
              <a:t> è prevista l'integrazione del cibo disponibile in natura con alimenti generalmente di origine organica e ridotto contenuto proteico.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6355586"/>
          </a:xfrm>
          <a:prstGeom prst="rect">
            <a:avLst/>
          </a:prstGeom>
          <a:blipFill>
            <a:blip r:embed="rId2"/>
            <a:tile tx="0" ty="0" sx="100000" sy="100000" flip="none" algn="tl"/>
          </a:blipFill>
          <a:ln>
            <a:solidFill>
              <a:srgbClr val="C00000"/>
            </a:solidFill>
          </a:ln>
        </p:spPr>
        <p:txBody>
          <a:bodyPr wrap="square">
            <a:spAutoFit/>
          </a:bodyPr>
          <a:lstStyle/>
          <a:p>
            <a:pPr>
              <a:spcAft>
                <a:spcPts val="600"/>
              </a:spcAft>
            </a:pPr>
            <a:r>
              <a:rPr lang="it-IT" sz="1400" b="1" dirty="0" smtClean="0"/>
              <a:t>IMPATTO SULL’ECOSISTEMA</a:t>
            </a:r>
            <a:endParaRPr lang="it-IT" sz="1400" dirty="0" smtClean="0"/>
          </a:p>
          <a:p>
            <a:pPr algn="just"/>
            <a:r>
              <a:rPr lang="it-IT" sz="1400" dirty="0" smtClean="0"/>
              <a:t>Molto spesso </a:t>
            </a:r>
            <a:r>
              <a:rPr lang="it-IT" sz="1400" b="1" dirty="0" smtClean="0"/>
              <a:t>gli ecosistemi costieri vengono fortemente compromessi dagli allevamenti intensivi</a:t>
            </a:r>
            <a:r>
              <a:rPr lang="it-IT" sz="1400" dirty="0" smtClean="0"/>
              <a:t>. Uno dei principali problemi legati all’allevamento dei gamberetti, lungo le coste tropicali, è la distruzione delle foreste di mangrovie per fare spazio agli impianti di acquacoltura. Oltre a costituire la culla naturale di una ricchissima biodiversità animale e vegetale, le mangrovie sono un importante ostacolo all’erosione del suolo e rappresentano una barriera naturale contro uragani e maremoti.</a:t>
            </a:r>
          </a:p>
          <a:p>
            <a:pPr algn="just"/>
            <a:r>
              <a:rPr lang="it-IT" sz="1400" dirty="0" smtClean="0"/>
              <a:t>Senza contare che la scomparsa delle mangrovie ha conseguenze disastrose sulla pesca tradizionale che è la fonte di cibo e reddito per numerose comunità locali.</a:t>
            </a:r>
          </a:p>
          <a:p>
            <a:pPr algn="just"/>
            <a:endParaRPr lang="it-IT" sz="1400" dirty="0" smtClean="0"/>
          </a:p>
          <a:p>
            <a:pPr algn="just">
              <a:spcAft>
                <a:spcPts val="600"/>
              </a:spcAft>
            </a:pPr>
            <a:r>
              <a:rPr lang="it-IT" sz="1400" b="1" dirty="0" smtClean="0"/>
              <a:t>INQUINAMENTO</a:t>
            </a:r>
            <a:endParaRPr lang="it-IT" sz="1400" dirty="0" smtClean="0"/>
          </a:p>
          <a:p>
            <a:pPr algn="just"/>
            <a:r>
              <a:rPr lang="it-IT" sz="1400" b="1" dirty="0" smtClean="0"/>
              <a:t>Gli allevamenti intensivi rilasciano nell’ambiente naturale che li circonda enormi quantità di rifiuti</a:t>
            </a:r>
            <a:r>
              <a:rPr lang="it-IT" sz="1400" dirty="0" smtClean="0"/>
              <a:t>: cibo non consumato, escrementi, plancton, batteri, antibiotici ed altri composti chimici come i disinfettanti, senza contare i numerosi parassiti dei pesci che affollano gli allevamenti.  Gli antibiotici ed i prodotti chimici, in particolar modo, intossicano anche la fauna selvatica e la flora che circonda l’impianto, con gravi ripercussioni sulla salute degli uomini che pescano e si nutrono di questa flora e di questa fauna. Succede poi che quando un ecosistema viene considerato troppo compromesso per poter continuare ad ospitare un allevamento, questo venga semplicemente spostato altrove.</a:t>
            </a:r>
          </a:p>
          <a:p>
            <a:pPr algn="just"/>
            <a:endParaRPr lang="it-IT" sz="1400" dirty="0" smtClean="0"/>
          </a:p>
          <a:p>
            <a:pPr>
              <a:spcAft>
                <a:spcPts val="600"/>
              </a:spcAft>
            </a:pPr>
            <a:r>
              <a:rPr lang="it-IT" sz="1400" b="1" dirty="0" smtClean="0"/>
              <a:t>MINACCIA ALLA BIODIVERSITÀ</a:t>
            </a:r>
            <a:endParaRPr lang="it-IT" sz="1400" dirty="0" smtClean="0"/>
          </a:p>
          <a:p>
            <a:pPr algn="just"/>
            <a:r>
              <a:rPr lang="it-IT" sz="1400" dirty="0" smtClean="0"/>
              <a:t>Diversi studi sono stati fatti sugli effetti sull’ambiente acquatico a seguito della </a:t>
            </a:r>
            <a:r>
              <a:rPr lang="it-IT" sz="1400" b="1" dirty="0" smtClean="0"/>
              <a:t>fuga di pesci dai bacini di allevamento</a:t>
            </a:r>
            <a:r>
              <a:rPr lang="it-IT" sz="1400" dirty="0" smtClean="0"/>
              <a:t>, fenomeno abbastanza diffuso. Tale eventualità rappresenta un potenziale disastro per l’ecosistema marino, per due motivi in particolare:</a:t>
            </a:r>
          </a:p>
          <a:p>
            <a:pPr algn="just"/>
            <a:r>
              <a:rPr lang="it-IT" sz="1400" dirty="0" smtClean="0"/>
              <a:t>1) molto spesso nelle vasche d’allevamento sono presenti specie non locali: la loro fuga diventa una </a:t>
            </a:r>
            <a:r>
              <a:rPr lang="it-IT" sz="1400" b="1" dirty="0" smtClean="0"/>
              <a:t>potenziale minaccia per le specie locali </a:t>
            </a:r>
            <a:r>
              <a:rPr lang="it-IT" sz="1400" dirty="0" smtClean="0"/>
              <a:t>(autoctone), perché, spesso gli esemplari allevati sono più grandi, più forti e più prolifici (hanno cioè maggiore capacità di riprodursi) e propagano malattie e parassiti;</a:t>
            </a:r>
          </a:p>
          <a:p>
            <a:pPr algn="just"/>
            <a:r>
              <a:rPr lang="it-IT" sz="1400" dirty="0" smtClean="0"/>
              <a:t>2) la contaminazione tra pesce selvatico e pesce allevato determina un </a:t>
            </a:r>
            <a:r>
              <a:rPr lang="it-IT" sz="1400" b="1" dirty="0" smtClean="0"/>
              <a:t>pericoloso impoverimento del patrimonio genetico della fauna marina</a:t>
            </a:r>
            <a:r>
              <a:rPr lang="it-IT" sz="1400" dirty="0" smtClean="0"/>
              <a:t>. I pesci di allevamento, infatti, non sono adatti geneticamente a sopravvivere in un ambiente libero.</a:t>
            </a:r>
            <a:endParaRPr lang="it-IT" sz="1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71527"/>
            <a:ext cx="8286808" cy="2754600"/>
          </a:xfrm>
          <a:prstGeom prst="rect">
            <a:avLst/>
          </a:prstGeom>
          <a:blipFill>
            <a:blip r:embed="rId2"/>
            <a:tile tx="0" ty="0" sx="100000" sy="100000" flip="none" algn="tl"/>
          </a:blipFill>
          <a:ln>
            <a:solidFill>
              <a:srgbClr val="C00000"/>
            </a:solidFill>
          </a:ln>
        </p:spPr>
        <p:txBody>
          <a:bodyPr wrap="square">
            <a:spAutoFit/>
          </a:bodyPr>
          <a:lstStyle/>
          <a:p>
            <a:pPr algn="just">
              <a:spcAft>
                <a:spcPts val="600"/>
              </a:spcAft>
            </a:pPr>
            <a:r>
              <a:rPr lang="it-IT" sz="1400" b="1" dirty="0" smtClean="0"/>
              <a:t>IMPATTO SULLE SPECIE LIBERE</a:t>
            </a:r>
            <a:endParaRPr lang="it-IT" sz="1400" dirty="0" smtClean="0"/>
          </a:p>
          <a:p>
            <a:pPr algn="just"/>
            <a:r>
              <a:rPr lang="it-IT" sz="1400" dirty="0" smtClean="0"/>
              <a:t>In particolare negli allevamenti intensivi di specie carnivore, come salmone e tonno, si utilizzano </a:t>
            </a:r>
            <a:r>
              <a:rPr lang="it-IT" sz="1400" b="1" dirty="0" smtClean="0"/>
              <a:t>enormi quantità di “pesce foraggio” </a:t>
            </a:r>
            <a:r>
              <a:rPr lang="it-IT" sz="1400" dirty="0" smtClean="0"/>
              <a:t>(cioè piccoli pesci selvatici destinati a </a:t>
            </a:r>
            <a:r>
              <a:rPr lang="it-IT" sz="1400" dirty="0" err="1" smtClean="0"/>
              <a:t>a</a:t>
            </a:r>
            <a:r>
              <a:rPr lang="it-IT" sz="1400" dirty="0" smtClean="0"/>
              <a:t> nutrire quelli allevati) </a:t>
            </a:r>
            <a:r>
              <a:rPr lang="it-IT" sz="1400" b="1" dirty="0" smtClean="0"/>
              <a:t>e di farina e olio di pesce per l’alimentazione degli animali</a:t>
            </a:r>
            <a:r>
              <a:rPr lang="it-IT" sz="1400" dirty="0" smtClean="0"/>
              <a:t>. Per avere un’idea, per produrre 1 tonnellata di salmone o di trota di allevamento occorrono tra le 3 e le 5 tonnellate di piccoli pesci selvatici.</a:t>
            </a:r>
          </a:p>
          <a:p>
            <a:pPr algn="just"/>
            <a:r>
              <a:rPr lang="it-IT" sz="1400" dirty="0" smtClean="0"/>
              <a:t>Ad oggi circa 1/5 del pesce selvatico di tutto il mondo è utilizzato per produrre farina ed olio di pesce, che vengono utilizzati negli allevamenti intensivi di pesce.</a:t>
            </a:r>
            <a:r>
              <a:rPr lang="it-IT" sz="1400" b="1" dirty="0" smtClean="0"/>
              <a:t> </a:t>
            </a:r>
            <a:r>
              <a:rPr lang="it-IT" sz="1400" dirty="0" smtClean="0"/>
              <a:t>La maggior parte di questi pesci, acciughe, aringhe e sgombri, è costituita da esemplari dagli elevati contenuti nutritivi per l’uomo e che attualmente sono considerate specie a rischio. Alla fin fine in quest’operazione </a:t>
            </a:r>
            <a:r>
              <a:rPr lang="it-IT" sz="1400" b="1" dirty="0" smtClean="0"/>
              <a:t>si utilizza molta più carne di pesce di quanta non se ne produca</a:t>
            </a:r>
            <a:r>
              <a:rPr lang="it-IT" sz="1400" dirty="0" smtClean="0"/>
              <a:t>; vista in questa prospettiva, l’acquacoltura non può essere l’alternativa alla pesca, soprattutto nei paesi in via di sviluppo, dove pochissime persone possono permettersi prodotti come il salmone affumicato.</a:t>
            </a:r>
          </a:p>
        </p:txBody>
      </p:sp>
      <p:pic>
        <p:nvPicPr>
          <p:cNvPr id="3" name="Picture 2" descr="F:\100CASIO\CIMG0125.JPG"/>
          <p:cNvPicPr>
            <a:picLocks noChangeAspect="1" noChangeArrowheads="1"/>
          </p:cNvPicPr>
          <p:nvPr/>
        </p:nvPicPr>
        <p:blipFill>
          <a:blip r:embed="rId3" cstate="print"/>
          <a:srcRect t="5029"/>
          <a:stretch>
            <a:fillRect/>
          </a:stretch>
        </p:blipFill>
        <p:spPr bwMode="auto">
          <a:xfrm>
            <a:off x="2500298" y="2928934"/>
            <a:ext cx="3902964" cy="3735631"/>
          </a:xfrm>
          <a:prstGeom prst="rect">
            <a:avLst/>
          </a:prstGeom>
          <a:noFill/>
          <a:ln>
            <a:solidFill>
              <a:srgbClr val="C0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738664"/>
          </a:xfrm>
          <a:prstGeom prst="rect">
            <a:avLst/>
          </a:prstGeom>
          <a:blipFill>
            <a:blip r:embed="rId2"/>
            <a:tile tx="0" ty="0" sx="100000" sy="100000" flip="none" algn="tl"/>
          </a:blipFill>
          <a:ln>
            <a:solidFill>
              <a:srgbClr val="C00000"/>
            </a:solidFill>
          </a:ln>
        </p:spPr>
        <p:txBody>
          <a:bodyPr wrap="square">
            <a:spAutoFit/>
          </a:bodyPr>
          <a:lstStyle/>
          <a:p>
            <a:pPr>
              <a:spcAft>
                <a:spcPts val="600"/>
              </a:spcAft>
            </a:pPr>
            <a:r>
              <a:rPr lang="it-IT" sz="1400" dirty="0" smtClean="0"/>
              <a:t>Trota iridea, branzino, orata e salmone atlantico sono le specie più allevate e consumate in Europa. Forse non lo sai: </a:t>
            </a:r>
            <a:r>
              <a:rPr lang="it-IT" sz="1400" b="1" dirty="0" smtClean="0"/>
              <a:t>i pesci </a:t>
            </a:r>
            <a:r>
              <a:rPr lang="it-IT" sz="1400" dirty="0" smtClean="0"/>
              <a:t>sono animali curiosi, sociali e pieni di sorprese, ma </a:t>
            </a:r>
            <a:r>
              <a:rPr lang="it-IT" sz="1400" b="1" dirty="0" smtClean="0"/>
              <a:t>negli allevamenti intensivi trascorrono una vita molto diversa da quella in natura.</a:t>
            </a:r>
            <a:endParaRPr lang="it-IT" sz="1400" b="1" dirty="0"/>
          </a:p>
        </p:txBody>
      </p:sp>
      <p:pic>
        <p:nvPicPr>
          <p:cNvPr id="77826" name="Picture 2" descr="C:\Users\utente\Documents\SITO\DA INSERIRE\GEOGRAFIA\CLASSE 2°\3-IL SETTORE PRIMARIO IN EUROPA\PESCA\ALLEVAMENTO\100CASIO\CIMG0121.JPG"/>
          <p:cNvPicPr>
            <a:picLocks noChangeAspect="1" noChangeArrowheads="1"/>
          </p:cNvPicPr>
          <p:nvPr/>
        </p:nvPicPr>
        <p:blipFill>
          <a:blip r:embed="rId3" cstate="print"/>
          <a:srcRect/>
          <a:stretch>
            <a:fillRect/>
          </a:stretch>
        </p:blipFill>
        <p:spPr bwMode="auto">
          <a:xfrm>
            <a:off x="142845" y="1071547"/>
            <a:ext cx="4458843" cy="2520315"/>
          </a:xfrm>
          <a:prstGeom prst="rect">
            <a:avLst/>
          </a:prstGeom>
          <a:noFill/>
        </p:spPr>
      </p:pic>
      <p:pic>
        <p:nvPicPr>
          <p:cNvPr id="77828" name="Picture 4" descr="C:\Users\utente\Documents\SITO\DA INSERIRE\GEOGRAFIA\CLASSE 2°\3-IL SETTORE PRIMARIO IN EUROPA\PESCA\ALLEVAMENTO\100CASIO\CIMG0122.JPG"/>
          <p:cNvPicPr>
            <a:picLocks noChangeAspect="1" noChangeArrowheads="1"/>
          </p:cNvPicPr>
          <p:nvPr/>
        </p:nvPicPr>
        <p:blipFill>
          <a:blip r:embed="rId4" cstate="print"/>
          <a:srcRect/>
          <a:stretch>
            <a:fillRect/>
          </a:stretch>
        </p:blipFill>
        <p:spPr bwMode="auto">
          <a:xfrm>
            <a:off x="4643438" y="1071546"/>
            <a:ext cx="4349496" cy="2415032"/>
          </a:xfrm>
          <a:prstGeom prst="rect">
            <a:avLst/>
          </a:prstGeom>
          <a:noFill/>
        </p:spPr>
      </p:pic>
      <p:pic>
        <p:nvPicPr>
          <p:cNvPr id="77829" name="Picture 5" descr="C:\Users\utente\Documents\SITO\DA INSERIRE\GEOGRAFIA\CLASSE 2°\3-IL SETTORE PRIMARIO IN EUROPA\PESCA\ALLEVAMENTO\100CASIO\CIMG0123.JPG"/>
          <p:cNvPicPr>
            <a:picLocks noChangeAspect="1" noChangeArrowheads="1"/>
          </p:cNvPicPr>
          <p:nvPr/>
        </p:nvPicPr>
        <p:blipFill>
          <a:blip r:embed="rId5" cstate="print"/>
          <a:srcRect/>
          <a:stretch>
            <a:fillRect/>
          </a:stretch>
        </p:blipFill>
        <p:spPr bwMode="auto">
          <a:xfrm>
            <a:off x="142844" y="4000504"/>
            <a:ext cx="4298696" cy="2459736"/>
          </a:xfrm>
          <a:prstGeom prst="rect">
            <a:avLst/>
          </a:prstGeom>
          <a:noFill/>
        </p:spPr>
      </p:pic>
      <p:pic>
        <p:nvPicPr>
          <p:cNvPr id="77830" name="Picture 6" descr="C:\Users\utente\Documents\SITO\DA INSERIRE\GEOGRAFIA\CLASSE 2°\3-IL SETTORE PRIMARIO IN EUROPA\PESCA\ALLEVAMENTO\100CASIO\CIMG0124.JPG"/>
          <p:cNvPicPr>
            <a:picLocks noChangeAspect="1" noChangeArrowheads="1"/>
          </p:cNvPicPr>
          <p:nvPr/>
        </p:nvPicPr>
        <p:blipFill>
          <a:blip r:embed="rId6" cstate="print"/>
          <a:srcRect r="1546"/>
          <a:stretch>
            <a:fillRect/>
          </a:stretch>
        </p:blipFill>
        <p:spPr bwMode="auto">
          <a:xfrm>
            <a:off x="4500562" y="3857628"/>
            <a:ext cx="4547457" cy="259803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consumo di </a:t>
            </a:r>
            <a:r>
              <a:rPr lang="it-IT" sz="5100" b="1" dirty="0" smtClean="0">
                <a:solidFill>
                  <a:srgbClr val="FF0000"/>
                </a:solidFill>
                <a:latin typeface="Times New Roman" pitchFamily="18" charset="0"/>
                <a:cs typeface="Times New Roman" pitchFamily="18" charset="0"/>
              </a:rPr>
              <a:t>pesce in Europa</a:t>
            </a:r>
            <a:endParaRPr lang="it-IT" sz="51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100CASIO\CIMG0127.JPG"/>
          <p:cNvPicPr>
            <a:picLocks noChangeAspect="1" noChangeArrowheads="1"/>
          </p:cNvPicPr>
          <p:nvPr/>
        </p:nvPicPr>
        <p:blipFill>
          <a:blip r:embed="rId2" cstate="print"/>
          <a:srcRect/>
          <a:stretch>
            <a:fillRect/>
          </a:stretch>
        </p:blipFill>
        <p:spPr bwMode="auto">
          <a:xfrm>
            <a:off x="2285984" y="1000108"/>
            <a:ext cx="4160520" cy="4953000"/>
          </a:xfrm>
          <a:prstGeom prst="rect">
            <a:avLst/>
          </a:prstGeom>
          <a:noFill/>
          <a:ln>
            <a:solidFill>
              <a:srgbClr val="C00000"/>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815608"/>
          </a:xfrm>
          <a:prstGeom prst="rect">
            <a:avLst/>
          </a:prstGeom>
          <a:blipFill>
            <a:blip r:embed="rId2"/>
            <a:tile tx="0" ty="0" sx="100000" sy="100000" flip="none" algn="tl"/>
          </a:blipFill>
          <a:ln>
            <a:solidFill>
              <a:srgbClr val="C00000"/>
            </a:solidFill>
          </a:ln>
        </p:spPr>
        <p:txBody>
          <a:bodyPr wrap="square">
            <a:spAutoFit/>
          </a:bodyPr>
          <a:lstStyle/>
          <a:p>
            <a:pPr algn="ctr">
              <a:spcAft>
                <a:spcPts val="600"/>
              </a:spcAft>
            </a:pPr>
            <a:r>
              <a:rPr lang="it-IT" sz="1400" b="1" cap="all" dirty="0" smtClean="0"/>
              <a:t>PROBLEMATICHE LEGATE ALL'ACQUACOLTURA</a:t>
            </a:r>
          </a:p>
          <a:p>
            <a:r>
              <a:rPr lang="it-IT" sz="1400" dirty="0" smtClean="0"/>
              <a:t>L’allevamento intensivo dei pesci racchiude una serie di problematiche che sono </a:t>
            </a:r>
            <a:r>
              <a:rPr lang="it-IT" sz="1400" b="1" dirty="0" smtClean="0"/>
              <a:t>fonte di stress</a:t>
            </a:r>
            <a:r>
              <a:rPr lang="it-IT" sz="1400" dirty="0" smtClean="0"/>
              <a:t> e </a:t>
            </a:r>
            <a:r>
              <a:rPr lang="it-IT" sz="1400" b="1" dirty="0" smtClean="0"/>
              <a:t>immensa sofferenza</a:t>
            </a:r>
            <a:r>
              <a:rPr lang="it-IT" sz="1400" dirty="0" smtClean="0"/>
              <a:t> per questi animali sensibili.</a:t>
            </a:r>
            <a:endParaRPr lang="it-IT" sz="1400" dirty="0"/>
          </a:p>
        </p:txBody>
      </p:sp>
      <p:sp>
        <p:nvSpPr>
          <p:cNvPr id="5" name="Rettangolo 4"/>
          <p:cNvSpPr/>
          <p:nvPr/>
        </p:nvSpPr>
        <p:spPr>
          <a:xfrm>
            <a:off x="571472" y="1428736"/>
            <a:ext cx="3143272"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UCCISIONE</a:t>
            </a:r>
          </a:p>
          <a:p>
            <a:pPr algn="just"/>
            <a:r>
              <a:rPr lang="it-IT" sz="1400" dirty="0" smtClean="0"/>
              <a:t>La maggior parte dei metodi utilizzati in fase di abbattimento causano </a:t>
            </a:r>
            <a:r>
              <a:rPr lang="it-IT" sz="1400" b="1" dirty="0" smtClean="0"/>
              <a:t>dolore profondo e sofferenza prolungata</a:t>
            </a:r>
            <a:r>
              <a:rPr lang="it-IT" sz="1400" dirty="0" smtClean="0"/>
              <a:t> nei pesci. Questi possono anche impiegare </a:t>
            </a:r>
            <a:r>
              <a:rPr lang="it-IT" sz="1400" b="1" dirty="0" smtClean="0"/>
              <a:t>interminabili minuti</a:t>
            </a:r>
            <a:r>
              <a:rPr lang="it-IT" sz="1400" dirty="0" smtClean="0"/>
              <a:t> prima di morire e spesso vengono uccisi senza stordimento preventivo.</a:t>
            </a:r>
            <a:endParaRPr lang="it-IT" sz="1400" dirty="0"/>
          </a:p>
        </p:txBody>
      </p:sp>
      <p:pic>
        <p:nvPicPr>
          <p:cNvPr id="34818" name="Picture 2" descr="Salmoni uccisi per asfissia, antibiotici e lavoro minorile: la terribile  realtà dietro gli allevamenti 'simbolo d'eccellenza' - greenMe"/>
          <p:cNvPicPr>
            <a:picLocks noChangeAspect="1" noChangeArrowheads="1"/>
          </p:cNvPicPr>
          <p:nvPr/>
        </p:nvPicPr>
        <p:blipFill>
          <a:blip r:embed="rId3"/>
          <a:srcRect/>
          <a:stretch>
            <a:fillRect/>
          </a:stretch>
        </p:blipFill>
        <p:spPr bwMode="auto">
          <a:xfrm>
            <a:off x="4357686" y="1357298"/>
            <a:ext cx="4229100" cy="2378869"/>
          </a:xfrm>
          <a:prstGeom prst="rect">
            <a:avLst/>
          </a:prstGeom>
          <a:noFill/>
          <a:ln>
            <a:solidFill>
              <a:srgbClr val="C00000"/>
            </a:solidFill>
          </a:ln>
        </p:spPr>
      </p:pic>
      <p:sp>
        <p:nvSpPr>
          <p:cNvPr id="6" name="Rettangolo 5"/>
          <p:cNvSpPr/>
          <p:nvPr/>
        </p:nvSpPr>
        <p:spPr>
          <a:xfrm>
            <a:off x="500034" y="4143380"/>
            <a:ext cx="3143272"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DENSITÀ</a:t>
            </a:r>
          </a:p>
          <a:p>
            <a:pPr algn="just"/>
            <a:r>
              <a:rPr lang="it-IT" sz="1400" dirty="0" smtClean="0"/>
              <a:t>Vasche a terra e gabbie in mare sono caratterizzate dalla presenza di un’</a:t>
            </a:r>
            <a:r>
              <a:rPr lang="it-IT" sz="1400" b="1" dirty="0" smtClean="0"/>
              <a:t>alta concentrazione</a:t>
            </a:r>
            <a:r>
              <a:rPr lang="it-IT" sz="1400" dirty="0" smtClean="0"/>
              <a:t> di pesci. </a:t>
            </a:r>
            <a:r>
              <a:rPr lang="it-IT" sz="1400" b="1" dirty="0" smtClean="0"/>
              <a:t>Scarsa qualità dell’acqua, trasmissione di malattie e sovraffollamento</a:t>
            </a:r>
            <a:r>
              <a:rPr lang="it-IT" sz="1400" dirty="0" smtClean="0"/>
              <a:t> sono solo alcune delle conseguenze di densità di allevamento troppo elevate.</a:t>
            </a:r>
            <a:endParaRPr lang="it-IT" sz="1400" dirty="0"/>
          </a:p>
        </p:txBody>
      </p:sp>
      <p:pic>
        <p:nvPicPr>
          <p:cNvPr id="7" name="Picture 4" descr="L'acquacoltura non è un'alternativa sostenibile alla pesca"/>
          <p:cNvPicPr>
            <a:picLocks noChangeAspect="1" noChangeArrowheads="1"/>
          </p:cNvPicPr>
          <p:nvPr/>
        </p:nvPicPr>
        <p:blipFill>
          <a:blip r:embed="rId4"/>
          <a:srcRect/>
          <a:stretch>
            <a:fillRect/>
          </a:stretch>
        </p:blipFill>
        <p:spPr bwMode="auto">
          <a:xfrm>
            <a:off x="4000496" y="4000504"/>
            <a:ext cx="4686300" cy="2448592"/>
          </a:xfrm>
          <a:prstGeom prst="rect">
            <a:avLst/>
          </a:prstGeom>
          <a:noFill/>
          <a:ln>
            <a:solidFill>
              <a:srgbClr val="C00000"/>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42910" y="571480"/>
            <a:ext cx="3500462"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TRASPORTO</a:t>
            </a:r>
          </a:p>
          <a:p>
            <a:pPr algn="just"/>
            <a:r>
              <a:rPr lang="it-IT" sz="1400" dirty="0" smtClean="0"/>
              <a:t>La cattura e il trasporto avvengono in fase di ingrasso e macellazione. Sono momenti </a:t>
            </a:r>
            <a:r>
              <a:rPr lang="it-IT" sz="1400" b="1" dirty="0" smtClean="0"/>
              <a:t>molti stressanti</a:t>
            </a:r>
            <a:r>
              <a:rPr lang="it-IT" sz="1400" dirty="0" smtClean="0"/>
              <a:t> per i pesci, perché vengono ammassati e prelevati dall’acqua. Numerosi sono i </a:t>
            </a:r>
            <a:r>
              <a:rPr lang="it-IT" sz="1400" b="1" dirty="0" smtClean="0"/>
              <a:t>tentativi di fuga</a:t>
            </a:r>
            <a:r>
              <a:rPr lang="it-IT" sz="1400" dirty="0" smtClean="0"/>
              <a:t> e le </a:t>
            </a:r>
            <a:r>
              <a:rPr lang="it-IT" sz="1400" b="1" dirty="0" smtClean="0"/>
              <a:t>aggressioni</a:t>
            </a:r>
            <a:r>
              <a:rPr lang="it-IT" sz="1400" dirty="0" smtClean="0"/>
              <a:t>. L’utilizzo di pompe e reti non adeguate causa gravi </a:t>
            </a:r>
            <a:r>
              <a:rPr lang="it-IT" sz="1400" b="1" dirty="0" smtClean="0"/>
              <a:t>ferite</a:t>
            </a:r>
            <a:r>
              <a:rPr lang="it-IT" sz="1400" dirty="0" smtClean="0"/>
              <a:t>.</a:t>
            </a:r>
            <a:endParaRPr lang="it-IT" sz="1400" dirty="0"/>
          </a:p>
        </p:txBody>
      </p:sp>
      <p:pic>
        <p:nvPicPr>
          <p:cNvPr id="5" name="Picture 2" descr="Branzini e orate, cosa accade negli allevamenti in Grecia e la sofferenza  dei pesci- Corriere.it"/>
          <p:cNvPicPr>
            <a:picLocks noChangeAspect="1" noChangeArrowheads="1"/>
          </p:cNvPicPr>
          <p:nvPr/>
        </p:nvPicPr>
        <p:blipFill>
          <a:blip r:embed="rId3"/>
          <a:srcRect/>
          <a:stretch>
            <a:fillRect/>
          </a:stretch>
        </p:blipFill>
        <p:spPr bwMode="auto">
          <a:xfrm>
            <a:off x="4572000" y="357165"/>
            <a:ext cx="3672529" cy="2754397"/>
          </a:xfrm>
          <a:prstGeom prst="rect">
            <a:avLst/>
          </a:prstGeom>
          <a:noFill/>
          <a:ln>
            <a:solidFill>
              <a:srgbClr val="C00000"/>
            </a:solidFill>
          </a:ln>
        </p:spPr>
      </p:pic>
      <p:sp>
        <p:nvSpPr>
          <p:cNvPr id="6" name="Rettangolo 5"/>
          <p:cNvSpPr/>
          <p:nvPr/>
        </p:nvSpPr>
        <p:spPr>
          <a:xfrm>
            <a:off x="857224" y="4071942"/>
            <a:ext cx="3286148"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MANIPOLAZIONE</a:t>
            </a:r>
          </a:p>
          <a:p>
            <a:pPr algn="just"/>
            <a:r>
              <a:rPr lang="it-IT" sz="1400" dirty="0" smtClean="0"/>
              <a:t>La manipolazione è una </a:t>
            </a:r>
            <a:r>
              <a:rPr lang="it-IT" sz="1400" b="1" dirty="0" smtClean="0"/>
              <a:t>procedura invasiva</a:t>
            </a:r>
            <a:r>
              <a:rPr lang="it-IT" sz="1400" dirty="0" smtClean="0"/>
              <a:t> che comporta l’estrazione dei pesci dall’acqua. Può provocare </a:t>
            </a:r>
            <a:r>
              <a:rPr lang="it-IT" sz="1400" b="1" dirty="0" smtClean="0"/>
              <a:t>lesioni</a:t>
            </a:r>
            <a:r>
              <a:rPr lang="it-IT" sz="1400" dirty="0" smtClean="0"/>
              <a:t> e, nel caso della spremitura di uova nelle femmine, anche gravi </a:t>
            </a:r>
            <a:r>
              <a:rPr lang="it-IT" sz="1400" b="1" dirty="0" smtClean="0"/>
              <a:t>deformazioni</a:t>
            </a:r>
            <a:r>
              <a:rPr lang="it-IT" sz="1400" dirty="0" smtClean="0"/>
              <a:t>. Si tratta di un’esperienza che provoca uno stato di </a:t>
            </a:r>
            <a:r>
              <a:rPr lang="it-IT" sz="1400" b="1" dirty="0" smtClean="0"/>
              <a:t>stress acuto</a:t>
            </a:r>
            <a:r>
              <a:rPr lang="it-IT" sz="1400" dirty="0" smtClean="0"/>
              <a:t> nell’animale.</a:t>
            </a:r>
            <a:endParaRPr lang="it-IT" sz="1400" dirty="0"/>
          </a:p>
        </p:txBody>
      </p:sp>
      <p:pic>
        <p:nvPicPr>
          <p:cNvPr id="81926" name="Picture 6" descr="Untitled"/>
          <p:cNvPicPr>
            <a:picLocks noChangeAspect="1" noChangeArrowheads="1"/>
          </p:cNvPicPr>
          <p:nvPr/>
        </p:nvPicPr>
        <p:blipFill>
          <a:blip r:embed="rId4"/>
          <a:srcRect/>
          <a:stretch>
            <a:fillRect/>
          </a:stretch>
        </p:blipFill>
        <p:spPr bwMode="auto">
          <a:xfrm>
            <a:off x="4786314" y="3643309"/>
            <a:ext cx="3283458" cy="2687669"/>
          </a:xfrm>
          <a:prstGeom prst="rect">
            <a:avLst/>
          </a:prstGeom>
          <a:noFill/>
          <a:ln>
            <a:solidFill>
              <a:srgbClr val="C0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kumimoji="0" lang="it-IT" sz="16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Fra quelli </a:t>
            </a:r>
            <a:r>
              <a:rPr lang="it-IT" sz="1600" dirty="0" smtClean="0">
                <a:latin typeface="Times New Roman" pitchFamily="18" charset="0"/>
                <a:ea typeface="Times New Roman" pitchFamily="18" charset="0"/>
                <a:cs typeface="Times New Roman" pitchFamily="18" charset="0"/>
              </a:rPr>
              <a:t>in vendita al supermercato, quali sono i pesci che più frequentemente provengono dagli allevamenti? Prova a fare un’indagine nel tuo supermercato per scoprirlo. Fotografa le etichette in cui compare l’allevamento come metodo di produzione (vedi esempio riportato sotto) e, dopo aver esaminato il materiale raccolto, fai una classifica dei pesci allevati.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descr="L'orata de Il Gigante e la provenienza del pesce - giuseppecaprotti.it"/>
          <p:cNvPicPr>
            <a:picLocks noChangeAspect="1" noChangeArrowheads="1"/>
          </p:cNvPicPr>
          <p:nvPr/>
        </p:nvPicPr>
        <p:blipFill>
          <a:blip r:embed="rId2"/>
          <a:srcRect/>
          <a:stretch>
            <a:fillRect/>
          </a:stretch>
        </p:blipFill>
        <p:spPr bwMode="auto">
          <a:xfrm>
            <a:off x="571472" y="1928802"/>
            <a:ext cx="4450842" cy="455371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salmone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847755"/>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Allevamenti di salmone in Scozia: immagini shock</a:t>
            </a:r>
          </a:p>
          <a:p>
            <a:pPr fontAlgn="base">
              <a:spcAft>
                <a:spcPts val="1200"/>
              </a:spcAft>
            </a:pPr>
            <a:r>
              <a:rPr lang="it-IT" sz="1200" b="1" dirty="0" smtClean="0">
                <a:latin typeface="Times New Roman" pitchFamily="18" charset="0"/>
                <a:cs typeface="Times New Roman" pitchFamily="18" charset="0"/>
              </a:rPr>
              <a:t>Essere Animali </a:t>
            </a:r>
            <a:r>
              <a:rPr lang="it-IT" sz="1200" dirty="0" smtClean="0">
                <a:latin typeface="Times New Roman" pitchFamily="18" charset="0"/>
                <a:cs typeface="Times New Roman" pitchFamily="18" charset="0"/>
              </a:rPr>
              <a:t> 23/07/2021</a:t>
            </a:r>
          </a:p>
          <a:p>
            <a:pPr algn="just"/>
            <a:r>
              <a:rPr lang="it-IT" sz="1400" dirty="0" smtClean="0"/>
              <a:t>Una nuova indagine sotto copertura rivela le terribili condizioni in cui si trovano i salmoni negli allevamenti ittici in Scozia, dove milioni di pesci sono costretti a una vita di dolore e privazioni. Martoriati da malattie e parassiti, sono le vittime indiscusse di un’industria crudele verso gli animali e pericolosa per l’ambiente.</a:t>
            </a:r>
          </a:p>
          <a:p>
            <a:pPr algn="just"/>
            <a:r>
              <a:rPr lang="it-IT" sz="1400" b="1" dirty="0" smtClean="0"/>
              <a:t>Deformi, scarnificati, moribondi.</a:t>
            </a:r>
            <a:r>
              <a:rPr lang="it-IT" sz="1400" dirty="0" smtClean="0"/>
              <a:t> Così appaiono i salmoni in un’inchiesta realizzata all’interno degli allevamenti di salmoni scozzesi e</a:t>
            </a:r>
            <a:r>
              <a:rPr lang="it-IT" sz="1400" b="1" dirty="0" smtClean="0"/>
              <a:t> </a:t>
            </a:r>
            <a:r>
              <a:rPr lang="it-IT" sz="1400" dirty="0" smtClean="0"/>
              <a:t>rilasciata oggi da “Essere Animali”</a:t>
            </a:r>
            <a:r>
              <a:rPr lang="it-IT" sz="1400" b="1" dirty="0" smtClean="0"/>
              <a:t> </a:t>
            </a:r>
            <a:r>
              <a:rPr lang="it-IT" sz="1400" dirty="0" smtClean="0"/>
              <a:t>assieme ad altre associazioni in Italia e all’estero, riunite all’interno di una rete globale guidata dall’organizzazione “</a:t>
            </a:r>
            <a:r>
              <a:rPr lang="it-IT" sz="1400" dirty="0" err="1" smtClean="0"/>
              <a:t>Compassion</a:t>
            </a:r>
            <a:r>
              <a:rPr lang="it-IT" sz="1400" dirty="0" smtClean="0"/>
              <a:t> in World </a:t>
            </a:r>
            <a:r>
              <a:rPr lang="it-IT" sz="1400" dirty="0" err="1" smtClean="0"/>
              <a:t>Farming</a:t>
            </a:r>
            <a:r>
              <a:rPr lang="it-IT" sz="1400" dirty="0" smtClean="0"/>
              <a:t>”.</a:t>
            </a:r>
          </a:p>
          <a:p>
            <a:pPr algn="just">
              <a:spcAft>
                <a:spcPts val="600"/>
              </a:spcAft>
            </a:pPr>
            <a:r>
              <a:rPr lang="it-IT" sz="1400" dirty="0" smtClean="0"/>
              <a:t>L’indagine dipinge un quadro scioccante all’interno degli allevamenti di salmone in Scozia, poiché documenta</a:t>
            </a:r>
            <a:r>
              <a:rPr lang="it-IT" sz="1400" b="1" dirty="0" smtClean="0"/>
              <a:t> sofferenze diffuse</a:t>
            </a:r>
            <a:r>
              <a:rPr lang="it-IT" sz="1400" dirty="0" smtClean="0"/>
              <a:t>,</a:t>
            </a:r>
            <a:r>
              <a:rPr lang="it-IT" sz="1400" b="1" dirty="0" smtClean="0"/>
              <a:t> violazioni delle leggi</a:t>
            </a:r>
            <a:r>
              <a:rPr lang="it-IT" sz="1400" dirty="0" smtClean="0"/>
              <a:t> sul benessere degli animali e tassi di mortalità sconcertanti. Per questo motivo, </a:t>
            </a:r>
            <a:r>
              <a:rPr lang="it-IT" sz="1400" b="1" dirty="0" smtClean="0"/>
              <a:t>il nostro appello è rivolto al governo scozzese,</a:t>
            </a:r>
            <a:r>
              <a:rPr lang="it-IT" sz="1400" dirty="0" smtClean="0"/>
              <a:t> affinché imponga una moratoria sull’espansione dell’allevamento dei salmoni nella regione.</a:t>
            </a:r>
          </a:p>
          <a:p>
            <a:pPr algn="just">
              <a:spcAft>
                <a:spcPts val="600"/>
              </a:spcAft>
            </a:pPr>
            <a:r>
              <a:rPr lang="it-IT" sz="2000" dirty="0" smtClean="0"/>
              <a:t>Allevamenti di salmone: un’industria in pericolosa espansione</a:t>
            </a:r>
          </a:p>
          <a:p>
            <a:pPr algn="just"/>
            <a:r>
              <a:rPr lang="it-IT" sz="1400" dirty="0" smtClean="0"/>
              <a:t>Dopo la Norvegia e il Cile,</a:t>
            </a:r>
            <a:r>
              <a:rPr lang="it-IT" sz="1400" b="1" dirty="0" smtClean="0"/>
              <a:t> la Scozia è il terzo produttore mondiale </a:t>
            </a:r>
            <a:r>
              <a:rPr lang="it-IT" sz="1400" dirty="0" smtClean="0"/>
              <a:t>di salmone atlantico d’allevamento: solo nel 2019, sono stati allevati e macellati oltre 38 milioni di pesci. </a:t>
            </a:r>
            <a:r>
              <a:rPr lang="it-IT" sz="1400" b="1" dirty="0" smtClean="0"/>
              <a:t>L’Italia è tra i primi dieci mercati di destinazione in Europa di salmone atlantico allevato in Scozia</a:t>
            </a:r>
            <a:r>
              <a:rPr lang="it-IT" sz="1400" dirty="0" smtClean="0"/>
              <a:t>, da cui il nostro Paese ha importato un totale di 878,4 tonnellate nel 2019. Nonostante l’elevato volume di produzione annuale, che comporta il massiccio sfruttamento di decine di milioni di animali, </a:t>
            </a:r>
            <a:r>
              <a:rPr lang="it-IT" sz="1400" b="1" dirty="0" smtClean="0"/>
              <a:t>il governo scozzese sostiene un piano per un’ulteriore espansione dell’industria entro il 2030</a:t>
            </a:r>
            <a:r>
              <a:rPr lang="it-IT" sz="1400" b="1" i="1" dirty="0" smtClean="0"/>
              <a:t>.</a:t>
            </a:r>
            <a:endParaRPr lang="it-IT" sz="1400" b="1" dirty="0" smtClean="0"/>
          </a:p>
          <a:p>
            <a:pPr algn="just"/>
            <a:r>
              <a:rPr lang="it-IT" sz="1400" dirty="0" smtClean="0"/>
              <a:t>Si tratta di </a:t>
            </a:r>
            <a:r>
              <a:rPr lang="it-IT" sz="1400" b="1" dirty="0" smtClean="0"/>
              <a:t>un’iniziativa dannosa e insostenibile</a:t>
            </a:r>
            <a:r>
              <a:rPr lang="it-IT" sz="1400" dirty="0" smtClean="0"/>
              <a:t> che deve essere fermata. Gli allevamenti visitati dagli investigatori sotto copertura, infatti, appartengono a cinque aziende – </a:t>
            </a:r>
            <a:r>
              <a:rPr lang="it-IT" sz="1400" dirty="0" err="1" smtClean="0"/>
              <a:t>Cooke</a:t>
            </a:r>
            <a:r>
              <a:rPr lang="it-IT" sz="1400" dirty="0" smtClean="0"/>
              <a:t> </a:t>
            </a:r>
            <a:r>
              <a:rPr lang="it-IT" sz="1400" dirty="0" err="1" smtClean="0"/>
              <a:t>Aquaculture</a:t>
            </a:r>
            <a:r>
              <a:rPr lang="it-IT" sz="1400" dirty="0" smtClean="0"/>
              <a:t>, </a:t>
            </a:r>
            <a:r>
              <a:rPr lang="it-IT" sz="1400" dirty="0" err="1" smtClean="0"/>
              <a:t>Grieg</a:t>
            </a:r>
            <a:r>
              <a:rPr lang="it-IT" sz="1400" dirty="0" smtClean="0"/>
              <a:t> </a:t>
            </a:r>
            <a:r>
              <a:rPr lang="it-IT" sz="1400" dirty="0" err="1" smtClean="0"/>
              <a:t>Seafood</a:t>
            </a:r>
            <a:r>
              <a:rPr lang="it-IT" sz="1400" dirty="0" smtClean="0"/>
              <a:t>, </a:t>
            </a:r>
            <a:r>
              <a:rPr lang="it-IT" sz="1400" dirty="0" err="1" smtClean="0"/>
              <a:t>Mowi</a:t>
            </a:r>
            <a:r>
              <a:rPr lang="it-IT" sz="1400" dirty="0" smtClean="0"/>
              <a:t>, </a:t>
            </a:r>
            <a:r>
              <a:rPr lang="it-IT" sz="1400" dirty="0" err="1" smtClean="0"/>
              <a:t>Scottish</a:t>
            </a:r>
            <a:r>
              <a:rPr lang="it-IT" sz="1400" dirty="0" smtClean="0"/>
              <a:t> </a:t>
            </a:r>
            <a:r>
              <a:rPr lang="it-IT" sz="1400" dirty="0" err="1" smtClean="0"/>
              <a:t>Sea</a:t>
            </a:r>
            <a:r>
              <a:rPr lang="it-IT" sz="1400" dirty="0" smtClean="0"/>
              <a:t> </a:t>
            </a:r>
            <a:r>
              <a:rPr lang="it-IT" sz="1400" dirty="0" err="1" smtClean="0"/>
              <a:t>Farms</a:t>
            </a:r>
            <a:r>
              <a:rPr lang="it-IT" sz="1400" dirty="0" smtClean="0"/>
              <a:t> e The </a:t>
            </a:r>
            <a:r>
              <a:rPr lang="it-IT" sz="1400" dirty="0" err="1" smtClean="0"/>
              <a:t>Scottish</a:t>
            </a:r>
            <a:r>
              <a:rPr lang="it-IT" sz="1400" dirty="0" smtClean="0"/>
              <a:t> </a:t>
            </a:r>
            <a:r>
              <a:rPr lang="it-IT" sz="1400" dirty="0" err="1" smtClean="0"/>
              <a:t>Salmon</a:t>
            </a:r>
            <a:r>
              <a:rPr lang="it-IT" sz="1400" dirty="0" smtClean="0"/>
              <a:t> Company –, che gestiscono oltre il 96% della produzione totale di salmone scozzese. Le immagini girate, quindi, rappresentano problemi strutturali che riguardano l’intera industria.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247590"/>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dirty="0" smtClean="0"/>
              <a:t>Deformità, parassiti e altre orribili sofferenze</a:t>
            </a:r>
          </a:p>
          <a:p>
            <a:pPr algn="just"/>
            <a:r>
              <a:rPr lang="it-IT" sz="1400" b="1" dirty="0" smtClean="0"/>
              <a:t>L’indagine </a:t>
            </a:r>
            <a:r>
              <a:rPr lang="it-IT" sz="1400" dirty="0" smtClean="0"/>
              <a:t>è stata condotta in un totale di </a:t>
            </a:r>
            <a:r>
              <a:rPr lang="it-IT" sz="1400" b="1" dirty="0" smtClean="0"/>
              <a:t>22 allevamenti di salmoni</a:t>
            </a:r>
            <a:r>
              <a:rPr lang="it-IT" sz="1400" dirty="0" smtClean="0"/>
              <a:t> grazie all’utilizzo di </a:t>
            </a:r>
            <a:r>
              <a:rPr lang="it-IT" sz="1400" dirty="0" err="1" smtClean="0"/>
              <a:t>droni</a:t>
            </a:r>
            <a:r>
              <a:rPr lang="it-IT" sz="1400" dirty="0" smtClean="0"/>
              <a:t> e, in 6 allevamenti, anche di riprese sott’acqua. Il materiale raccolto è una </a:t>
            </a:r>
            <a:r>
              <a:rPr lang="it-IT" sz="1400" b="1" dirty="0" smtClean="0"/>
              <a:t>testimonianza allarmante</a:t>
            </a:r>
            <a:r>
              <a:rPr lang="it-IT" sz="1400" dirty="0" smtClean="0"/>
              <a:t> delle condizioni gravissime in cui vivono i salmoni in queste strutture, afflitti da innumerevoli problemi a causa di pratiche di allevamento lesive del loro benessere.</a:t>
            </a:r>
          </a:p>
          <a:p>
            <a:pPr algn="just"/>
            <a:r>
              <a:rPr lang="it-IT" sz="1400" dirty="0" smtClean="0"/>
              <a:t>Le immagini mostrano animali </a:t>
            </a:r>
            <a:r>
              <a:rPr lang="it-IT" sz="1400" b="1" dirty="0" smtClean="0"/>
              <a:t>stipati a migliaia in gabbie anguste e sovraffollate</a:t>
            </a:r>
            <a:r>
              <a:rPr lang="it-IT" sz="1400" dirty="0" smtClean="0"/>
              <a:t>, dove </a:t>
            </a:r>
            <a:r>
              <a:rPr lang="it-IT" sz="1400" b="1" dirty="0" smtClean="0"/>
              <a:t>nuotano apatici</a:t>
            </a:r>
            <a:r>
              <a:rPr lang="it-IT" sz="1400" dirty="0" smtClean="0"/>
              <a:t> e senza meta in acque torbide fino a due anni. Il salmone dell’Atlantico è un pesce migratore che in natura attraversa gli oceani percorrendo migliaia di chilometri. Ma negli allevamenti questi animali </a:t>
            </a:r>
            <a:r>
              <a:rPr lang="it-IT" sz="1400" b="1" dirty="0" smtClean="0"/>
              <a:t>sono impossibilitati a esprimere i comportamenti tipici della loro specie</a:t>
            </a:r>
            <a:r>
              <a:rPr lang="it-IT" sz="1400" dirty="0" smtClean="0"/>
              <a:t>.</a:t>
            </a:r>
          </a:p>
          <a:p>
            <a:pPr algn="just">
              <a:spcAft>
                <a:spcPts val="600"/>
              </a:spcAft>
            </a:pPr>
            <a:r>
              <a:rPr lang="it-IT" sz="1400" dirty="0" smtClean="0"/>
              <a:t>Alcune immagini scioccanti rivelano s</a:t>
            </a:r>
            <a:r>
              <a:rPr lang="it-IT" sz="1400" b="1" dirty="0" smtClean="0"/>
              <a:t>almoni deformi e malati</a:t>
            </a:r>
            <a:r>
              <a:rPr lang="it-IT" sz="1400" dirty="0" smtClean="0"/>
              <a:t>, a cui </a:t>
            </a:r>
            <a:r>
              <a:rPr lang="it-IT" sz="1400" b="1" dirty="0" smtClean="0"/>
              <a:t>mancano gli occhi e grandi pezzi di carne</a:t>
            </a:r>
            <a:r>
              <a:rPr lang="it-IT" sz="1400" dirty="0" smtClean="0"/>
              <a:t>, letteralmente </a:t>
            </a:r>
            <a:r>
              <a:rPr lang="it-IT" sz="1400" b="1" dirty="0" smtClean="0"/>
              <a:t>divorati dai pidocchi di mare</a:t>
            </a:r>
            <a:r>
              <a:rPr lang="it-IT" sz="1400" dirty="0" smtClean="0"/>
              <a:t> (parassiti che si nutrono della pelle, del sangue e del muco dei pesci). L’intensità della sofferenza di questi animali è tale che </a:t>
            </a:r>
            <a:r>
              <a:rPr lang="it-IT" sz="1400" b="1" dirty="0" smtClean="0"/>
              <a:t>la mortalità in allevamento può raggiungere il 25% per cento</a:t>
            </a:r>
            <a:r>
              <a:rPr lang="it-IT" sz="1400" dirty="0" smtClean="0"/>
              <a:t>. </a:t>
            </a:r>
          </a:p>
          <a:p>
            <a:pPr algn="just">
              <a:spcAft>
                <a:spcPts val="600"/>
              </a:spcAft>
            </a:pPr>
            <a:r>
              <a:rPr lang="it-IT" sz="2000" dirty="0" smtClean="0"/>
              <a:t>Minacce ambientali causate dall’allevamento di salmoni</a:t>
            </a:r>
          </a:p>
          <a:p>
            <a:pPr algn="just"/>
            <a:r>
              <a:rPr lang="it-IT" sz="1400" dirty="0" smtClean="0"/>
              <a:t>L’allevamento del salmone non solo è crudele verso gli animali, ma è anche dannoso per l’ambiente.</a:t>
            </a:r>
            <a:r>
              <a:rPr lang="it-IT" sz="1400" b="1" dirty="0" smtClean="0"/>
              <a:t> I rifiuti organici e chimici degli allevamenti ittici distruggono la flora e la fauna marina,</a:t>
            </a:r>
            <a:r>
              <a:rPr lang="it-IT" sz="1400" dirty="0" smtClean="0"/>
              <a:t> mentre i medicinali e le sostanze chimiche</a:t>
            </a:r>
            <a:r>
              <a:rPr lang="it-IT" sz="1400" b="1" dirty="0" smtClean="0"/>
              <a:t> </a:t>
            </a:r>
            <a:r>
              <a:rPr lang="it-IT" sz="1400" dirty="0" smtClean="0"/>
              <a:t>rilasciate nell’ambiente marino, come gli antibiotici e gli insetticidi, sono tossici per i pesci e altri organismi acquatici.</a:t>
            </a:r>
          </a:p>
          <a:p>
            <a:pPr algn="just"/>
            <a:r>
              <a:rPr lang="it-IT" sz="1400" dirty="0" smtClean="0"/>
              <a:t>Inoltre, </a:t>
            </a:r>
            <a:r>
              <a:rPr lang="it-IT" sz="1400" b="1" dirty="0" smtClean="0"/>
              <a:t>il salmone è una specie carnivora</a:t>
            </a:r>
            <a:r>
              <a:rPr lang="it-IT" sz="1400" dirty="0" smtClean="0"/>
              <a:t> che, per essere allevata, necessita di </a:t>
            </a:r>
            <a:r>
              <a:rPr lang="it-IT" sz="1400" b="1" dirty="0" smtClean="0"/>
              <a:t>mangime a base di farina e olio di pesce</a:t>
            </a:r>
            <a:r>
              <a:rPr lang="it-IT" sz="1400" dirty="0" smtClean="0"/>
              <a:t>, proveniente principalmente dalla lavorazione dei </a:t>
            </a:r>
            <a:r>
              <a:rPr lang="it-IT" sz="1400" b="1" dirty="0" smtClean="0"/>
              <a:t>pesci selvatici catturati in natura</a:t>
            </a:r>
            <a:r>
              <a:rPr lang="it-IT" sz="1400" dirty="0" smtClean="0"/>
              <a:t>. Questo significa che l’allevamento del salmone è ampiamente responsabile della pesca industriale, la quale depaupera i nostri oceani già impoveriti.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1985159"/>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dirty="0" smtClean="0"/>
              <a:t>Fermiamo la crudeltà negli allevamenti di salmoni</a:t>
            </a:r>
          </a:p>
          <a:p>
            <a:pPr algn="just"/>
            <a:r>
              <a:rPr lang="it-IT" sz="1400" b="1" dirty="0" smtClean="0"/>
              <a:t>Animali senzienti </a:t>
            </a:r>
            <a:r>
              <a:rPr lang="it-IT" sz="1400" dirty="0" smtClean="0"/>
              <a:t>come il salmone dell’Atlantico, in grado di provare emozioni, paura e dolore,</a:t>
            </a:r>
            <a:r>
              <a:rPr lang="it-IT" sz="1400" b="1" dirty="0" smtClean="0"/>
              <a:t> non meritano di essere sfruttati in questo modo</a:t>
            </a:r>
            <a:r>
              <a:rPr lang="it-IT" sz="1400" dirty="0" smtClean="0"/>
              <a:t>, tanto meno di patire le terribili sofferenze documentate in questa indagine. Le stesse crudeltà le subiscono molte altre specie di pesci allevati negli allevamenti intensivi come abbiamo documentato con molte investigazioni in Italia e non solo.</a:t>
            </a:r>
          </a:p>
          <a:p>
            <a:pPr algn="just"/>
            <a:r>
              <a:rPr lang="it-IT" sz="1400" dirty="0" smtClean="0"/>
              <a:t>Per questo motivo Essere animali, assieme alle altre organizzazioni della coalizione italiana e internazionale, ha rivolto </a:t>
            </a:r>
            <a:r>
              <a:rPr lang="it-IT" sz="1400" b="1" dirty="0" smtClean="0"/>
              <a:t>un’azione diretta al governo scozzese, affinché approvi al più presto una moratoria sull’espansione di un’industria crudele </a:t>
            </a:r>
            <a:r>
              <a:rPr lang="it-IT" sz="1400" dirty="0" smtClean="0"/>
              <a:t>come quella dell’allevamento del salmone e metta fine alla sua crescita incontrollata.</a:t>
            </a:r>
          </a:p>
        </p:txBody>
      </p:sp>
      <p:sp>
        <p:nvSpPr>
          <p:cNvPr id="3" name="Rettangolo 2"/>
          <p:cNvSpPr/>
          <p:nvPr/>
        </p:nvSpPr>
        <p:spPr>
          <a:xfrm>
            <a:off x="214282" y="3214686"/>
            <a:ext cx="3786214" cy="2246769"/>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Gli ispettori sanitari scozzesi incaricati di indagare sui </a:t>
            </a:r>
            <a:r>
              <a:rPr lang="it-IT" sz="1400" b="1" dirty="0" smtClean="0"/>
              <a:t>decessi di massa</a:t>
            </a:r>
            <a:r>
              <a:rPr lang="it-IT" sz="1400" dirty="0" smtClean="0"/>
              <a:t> negli allevamenti di salmoni lungo la costa occidentale e sulle isole, si sono trovati di fronte a </a:t>
            </a:r>
            <a:r>
              <a:rPr lang="it-IT" sz="1400" b="1" dirty="0" smtClean="0"/>
              <a:t>pesci gravemente malati</a:t>
            </a:r>
            <a:r>
              <a:rPr lang="it-IT" sz="1400" dirty="0" smtClean="0"/>
              <a:t>, morti o morenti ancora prima della cattura, che riportavano inoltre </a:t>
            </a:r>
            <a:r>
              <a:rPr lang="it-IT" sz="1400" b="1" dirty="0" smtClean="0"/>
              <a:t>lesioni sanguinolente</a:t>
            </a:r>
            <a:r>
              <a:rPr lang="it-IT" sz="1400" dirty="0" smtClean="0"/>
              <a:t>,</a:t>
            </a:r>
            <a:r>
              <a:rPr lang="it-IT" sz="1400" b="1" dirty="0" smtClean="0"/>
              <a:t> danni agli occhi</a:t>
            </a:r>
            <a:r>
              <a:rPr lang="it-IT" sz="1400" dirty="0" smtClean="0"/>
              <a:t>, </a:t>
            </a:r>
            <a:r>
              <a:rPr lang="it-IT" sz="1400" b="1" dirty="0" smtClean="0"/>
              <a:t>malformazioni agli organi </a:t>
            </a:r>
            <a:r>
              <a:rPr lang="it-IT" sz="1400" dirty="0" smtClean="0"/>
              <a:t>e perfino</a:t>
            </a:r>
            <a:r>
              <a:rPr lang="it-IT" sz="1400" b="1" dirty="0" smtClean="0"/>
              <a:t> piaghe procurate dai pidocchi marini,</a:t>
            </a:r>
            <a:r>
              <a:rPr lang="it-IT" sz="1400" dirty="0" smtClean="0"/>
              <a:t> che si nutrono di carne</a:t>
            </a:r>
            <a:endParaRPr lang="it-IT" sz="1400" dirty="0"/>
          </a:p>
        </p:txBody>
      </p:sp>
      <p:sp>
        <p:nvSpPr>
          <p:cNvPr id="1026" name="AutoShape 2" descr="Allevamento salmoni Scoz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2°\3-IL SETTORE PRIMARIO IN EUROPA\PESCA\SALMONE\allevamento-salmoni-scozia.jpg"/>
          <p:cNvPicPr>
            <a:picLocks noChangeAspect="1" noChangeArrowheads="1"/>
          </p:cNvPicPr>
          <p:nvPr/>
        </p:nvPicPr>
        <p:blipFill>
          <a:blip r:embed="rId3"/>
          <a:srcRect/>
          <a:stretch>
            <a:fillRect/>
          </a:stretch>
        </p:blipFill>
        <p:spPr bwMode="auto">
          <a:xfrm>
            <a:off x="4429126" y="2357432"/>
            <a:ext cx="3838575" cy="2066925"/>
          </a:xfrm>
          <a:prstGeom prst="rect">
            <a:avLst/>
          </a:prstGeom>
          <a:noFill/>
          <a:ln>
            <a:solidFill>
              <a:srgbClr val="C00000"/>
            </a:solidFill>
          </a:ln>
        </p:spPr>
      </p:pic>
      <p:sp>
        <p:nvSpPr>
          <p:cNvPr id="1029" name="AutoShape 5" descr="C:\Users\utente\Documents\SITO\DA INSERIRE\GEOGRAFIA\CLASSE 2%C2%B0\3-IL SETTORE PRIMARIO IN EUROPA\PESCA\SALMONE\Immagini scioccanti_ nuova indagine dagli allevamenti di salmone in Scozia_files\Indagine-allevamenti-salmoni-scozia-_essereanimali-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0" name="Picture 6" descr="C:\Users\utente\Documents\SITO\DA INSERIRE\GEOGRAFIA\CLASSE 2°\3-IL SETTORE PRIMARIO IN EUROPA\PESCA\SALMONE\Indagine-allevamenti-salmoni-scozia-_essereanimali-1.jpg"/>
          <p:cNvPicPr>
            <a:picLocks noChangeAspect="1" noChangeArrowheads="1"/>
          </p:cNvPicPr>
          <p:nvPr/>
        </p:nvPicPr>
        <p:blipFill>
          <a:blip r:embed="rId4"/>
          <a:srcRect/>
          <a:stretch>
            <a:fillRect/>
          </a:stretch>
        </p:blipFill>
        <p:spPr bwMode="auto">
          <a:xfrm>
            <a:off x="4857752" y="4572008"/>
            <a:ext cx="3200400" cy="2133600"/>
          </a:xfrm>
          <a:prstGeom prst="rect">
            <a:avLst/>
          </a:prstGeom>
          <a:noFill/>
          <a:ln>
            <a:solidFill>
              <a:srgbClr val="C0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0034" y="1000108"/>
            <a:ext cx="3286148" cy="738664"/>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Sovraffollamento, medicinali e rifiuti organici rendono </a:t>
            </a:r>
            <a:r>
              <a:rPr lang="it-IT" sz="1400" b="1" dirty="0" smtClean="0"/>
              <a:t>inquinata l’acqua </a:t>
            </a:r>
            <a:r>
              <a:rPr lang="it-IT" sz="1400" dirty="0" smtClean="0"/>
              <a:t>attorno agli allevamenti di salmoni.</a:t>
            </a:r>
            <a:endParaRPr lang="it-IT" sz="1400" dirty="0"/>
          </a:p>
        </p:txBody>
      </p:sp>
      <p:pic>
        <p:nvPicPr>
          <p:cNvPr id="84994" name="Picture 2" descr="C:\Users\utente\Documents\SITO\DA INSERIRE\GEOGRAFIA\CLASSE 2°\3-IL SETTORE PRIMARIO IN EUROPA\PESCA\SALMONE\Indagine-allevamenti-salmoni-scozia-_essereanimali-6.jpg"/>
          <p:cNvPicPr>
            <a:picLocks noChangeAspect="1" noChangeArrowheads="1"/>
          </p:cNvPicPr>
          <p:nvPr/>
        </p:nvPicPr>
        <p:blipFill>
          <a:blip r:embed="rId3"/>
          <a:srcRect/>
          <a:stretch>
            <a:fillRect/>
          </a:stretch>
        </p:blipFill>
        <p:spPr bwMode="auto">
          <a:xfrm>
            <a:off x="4286248" y="214290"/>
            <a:ext cx="4229100" cy="2819400"/>
          </a:xfrm>
          <a:prstGeom prst="rect">
            <a:avLst/>
          </a:prstGeom>
          <a:noFill/>
          <a:ln>
            <a:solidFill>
              <a:srgbClr val="C00000"/>
            </a:solidFill>
          </a:ln>
        </p:spPr>
      </p:pic>
      <p:sp>
        <p:nvSpPr>
          <p:cNvPr id="4" name="Rettangolo 3"/>
          <p:cNvSpPr/>
          <p:nvPr/>
        </p:nvSpPr>
        <p:spPr>
          <a:xfrm>
            <a:off x="571472" y="4786322"/>
            <a:ext cx="3286148" cy="738664"/>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Molti dei salmoni allevati muoiono </a:t>
            </a:r>
            <a:r>
              <a:rPr lang="it-IT" sz="1400" dirty="0" err="1" smtClean="0"/>
              <a:t>premautramente</a:t>
            </a:r>
            <a:r>
              <a:rPr lang="it-IT" sz="1400" dirty="0" smtClean="0"/>
              <a:t>: quando ciò accade vengono </a:t>
            </a:r>
            <a:r>
              <a:rPr lang="it-IT" sz="1400" b="1" dirty="0" smtClean="0"/>
              <a:t>buttati come rifiuti</a:t>
            </a:r>
            <a:r>
              <a:rPr lang="it-IT" sz="1400" dirty="0" smtClean="0"/>
              <a:t>.</a:t>
            </a:r>
            <a:endParaRPr lang="it-IT" sz="1400" dirty="0"/>
          </a:p>
        </p:txBody>
      </p:sp>
      <p:pic>
        <p:nvPicPr>
          <p:cNvPr id="84995" name="Picture 3" descr="C:\Users\utente\Documents\SITO\DA INSERIRE\GEOGRAFIA\CLASSE 2°\3-IL SETTORE PRIMARIO IN EUROPA\PESCA\SALMONE\Indagine-allevamenti-salmoni-scozia-_essereanimali-1-1536x1024.jpeg"/>
          <p:cNvPicPr>
            <a:picLocks noChangeAspect="1" noChangeArrowheads="1"/>
          </p:cNvPicPr>
          <p:nvPr/>
        </p:nvPicPr>
        <p:blipFill>
          <a:blip r:embed="rId4" cstate="print"/>
          <a:srcRect/>
          <a:stretch>
            <a:fillRect/>
          </a:stretch>
        </p:blipFill>
        <p:spPr bwMode="auto">
          <a:xfrm>
            <a:off x="4357686" y="3714752"/>
            <a:ext cx="4242816" cy="2828544"/>
          </a:xfrm>
          <a:prstGeom prst="rect">
            <a:avLst/>
          </a:prstGeom>
          <a:noFill/>
          <a:ln>
            <a:solidFill>
              <a:srgbClr val="C00000"/>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678478"/>
          </a:xfrm>
          <a:prstGeom prst="rect">
            <a:avLst/>
          </a:prstGeom>
          <a:solidFill>
            <a:schemeClr val="tx2">
              <a:lumMod val="40000"/>
              <a:lumOff val="60000"/>
            </a:schemeClr>
          </a:solidFill>
          <a:ln w="19050">
            <a:solidFill>
              <a:srgbClr val="C00000"/>
            </a:solidFill>
          </a:ln>
        </p:spPr>
        <p:txBody>
          <a:bodyPr wrap="square" rtlCol="0">
            <a:spAutoFit/>
          </a:bodyPr>
          <a:lstStyle/>
          <a:p>
            <a:pPr algn="ctr">
              <a:spcAft>
                <a:spcPts val="600"/>
              </a:spcAft>
            </a:pPr>
            <a:r>
              <a:rPr lang="it-IT" sz="2800" b="1" dirty="0" smtClean="0"/>
              <a:t>Salmone affumicato: scozzese o norvegese? Allevato o selvaggio? Tutti segreti di un prodotto sempre più amato</a:t>
            </a:r>
          </a:p>
          <a:p>
            <a:pPr fontAlgn="base">
              <a:spcAft>
                <a:spcPts val="1200"/>
              </a:spcAft>
            </a:pPr>
            <a:r>
              <a:rPr lang="it-IT" sz="1200" b="1" dirty="0" smtClean="0">
                <a:latin typeface="Times New Roman" pitchFamily="18" charset="0"/>
                <a:cs typeface="Times New Roman" pitchFamily="18" charset="0"/>
              </a:rPr>
              <a:t>Il fatto alimentare  </a:t>
            </a:r>
            <a:r>
              <a:rPr lang="it-IT" sz="1200" dirty="0" smtClean="0">
                <a:latin typeface="Times New Roman" pitchFamily="18" charset="0"/>
                <a:cs typeface="Times New Roman" pitchFamily="18" charset="0"/>
              </a:rPr>
              <a:t>21/12/2020</a:t>
            </a:r>
          </a:p>
          <a:p>
            <a:pPr algn="just"/>
            <a:r>
              <a:rPr lang="it-IT" sz="1400" dirty="0" smtClean="0"/>
              <a:t>Gli allevamenti di salmone sono stati più volte al centro dell’attenzione per il loro impatto ambientale e per i problemi legati alla gestione dei pesci, in quanto sono state denunciate situazioni di sovraffollamento e abuso di farmaci. “I salmoni – spiega Valentina </a:t>
            </a:r>
            <a:r>
              <a:rPr lang="it-IT" sz="1400" dirty="0" err="1" smtClean="0"/>
              <a:t>Tepedino</a:t>
            </a:r>
            <a:r>
              <a:rPr lang="it-IT" sz="1400" dirty="0" smtClean="0"/>
              <a:t>, veterinaria direttrice della rivista </a:t>
            </a:r>
            <a:r>
              <a:rPr lang="it-IT" sz="1400" i="1" dirty="0" err="1" smtClean="0"/>
              <a:t>Eurofishmarket</a:t>
            </a:r>
            <a:r>
              <a:rPr lang="it-IT" sz="1400" dirty="0" smtClean="0"/>
              <a:t> – sono allevati all’interno di enormi gabbie, in mare, e nutriti con mangimi costituiti in buona percentuale, fino al 70%, da farine di origine vegetale (soia, mais ecc) e in una minore percentuale da farine di origine animale (prevalentemente farina e olio di pesce). La gestione degli aspetti sanitari, compreso l’utilizzo di farmaci o prodotti disinfettanti, deve rispettare le norme e non devono essere presenti residui nel prodotto finale. </a:t>
            </a:r>
            <a:r>
              <a:rPr lang="it-IT" sz="1400" b="1" dirty="0" smtClean="0"/>
              <a:t>Per tanti aspetti legati al benessere animale e all’impatto ambientale</a:t>
            </a:r>
            <a:r>
              <a:rPr lang="it-IT" sz="1400" dirty="0" smtClean="0"/>
              <a:t>, invece, </a:t>
            </a:r>
            <a:r>
              <a:rPr lang="it-IT" sz="1400" b="1" dirty="0" smtClean="0"/>
              <a:t>non esiste una specifica normativa comunitaria sull’acquacoltura</a:t>
            </a:r>
            <a:r>
              <a:rPr lang="it-IT" sz="1400" dirty="0" smtClean="0"/>
              <a:t>. </a:t>
            </a:r>
            <a:r>
              <a:rPr lang="it-IT" sz="1400" b="1" dirty="0" smtClean="0"/>
              <a:t>Gli allevamenti più affidabili in questo senso sono quelli norvegesi</a:t>
            </a:r>
            <a:r>
              <a:rPr lang="it-IT" sz="1400" dirty="0" smtClean="0"/>
              <a:t>, perché questa nazione, che vede nei prodotti ittici una risorsa fondamentale, si è dotata di una legislazione sull’acquacoltura che regola aspetti come la densità  (i pesci non devono occupare più del 2,5% del volume delle gabbie) e altri parametri utili a migliorare il loro benessere. Gli allevamenti sono monitorati da telecamere fisse, l’uso di antibiotici è ridotto a quantità minime, perché i pesci sono trattati con vaccini e i controlli sono rigorosi. Tutta l’attività è improntata a una grande trasparenza. </a:t>
            </a:r>
            <a:r>
              <a:rPr lang="it-IT" sz="1400" b="1" dirty="0" smtClean="0"/>
              <a:t>Nel resto d’Europa sono soggetti a controlli sulla “sostenibilità” solo gli impianti che seguono i disciplinari dell’acquacoltura biologica</a:t>
            </a:r>
            <a:r>
              <a:rPr lang="it-IT" sz="1400" dirty="0" smtClean="0"/>
              <a:t>, per aspetti come il rispetto del benessere animale (considerando per esempio la densità dei pesci), quello dell’ambiente (distanza tra gli impianti) e i mangimi (di origine biologica o derivanti da pesca certificata sostenibile). Negli anni ho visto migliorare l’attenzione al benessere dei pesci negli allevamenti, perché è cresciuta la sensibilità di tutti verso questo aspetto e ci si è anche resi conto che pesci allevati senza stress non si ammalano o si ammalano meno.”</a:t>
            </a:r>
            <a:endParaRPr lang="it-IT" sz="14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832366"/>
          </a:xfrm>
          <a:prstGeom prst="rect">
            <a:avLst/>
          </a:prstGeom>
          <a:solidFill>
            <a:schemeClr val="tx2">
              <a:lumMod val="40000"/>
              <a:lumOff val="60000"/>
            </a:schemeClr>
          </a:solidFill>
          <a:ln w="19050">
            <a:solidFill>
              <a:srgbClr val="C00000"/>
            </a:solidFill>
          </a:ln>
        </p:spPr>
        <p:txBody>
          <a:bodyPr wrap="square" rtlCol="0">
            <a:spAutoFit/>
          </a:bodyPr>
          <a:lstStyle/>
          <a:p>
            <a:pPr algn="ctr" fontAlgn="base"/>
            <a:r>
              <a:rPr lang="it-IT" sz="2800" b="1" dirty="0" smtClean="0"/>
              <a:t>Sprechi e consumi di pesce sono insostenibili, 1 su 3 non arriva nel piatto. Parola dell’Onu</a:t>
            </a:r>
          </a:p>
          <a:p>
            <a:pPr fontAlgn="base">
              <a:spcAft>
                <a:spcPts val="1200"/>
              </a:spcAft>
            </a:pPr>
            <a:r>
              <a:rPr lang="it-IT" sz="1200" b="1" dirty="0" err="1" smtClean="0">
                <a:latin typeface="Times New Roman" pitchFamily="18" charset="0"/>
                <a:cs typeface="Times New Roman" pitchFamily="18" charset="0"/>
              </a:rPr>
              <a:t>greenMe</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 09/07/2018</a:t>
            </a:r>
          </a:p>
          <a:p>
            <a:pPr algn="just" fontAlgn="base"/>
            <a:r>
              <a:rPr lang="it-IT" sz="1400" dirty="0" smtClean="0"/>
              <a:t>Oggi è il </a:t>
            </a:r>
            <a:r>
              <a:rPr lang="it-IT" sz="1400" dirty="0" err="1" smtClean="0"/>
              <a:t>Fish</a:t>
            </a:r>
            <a:r>
              <a:rPr lang="it-IT" sz="1400" dirty="0" smtClean="0"/>
              <a:t> </a:t>
            </a:r>
            <a:r>
              <a:rPr lang="it-IT" sz="1400" dirty="0" err="1" smtClean="0"/>
              <a:t>Dependence</a:t>
            </a:r>
            <a:r>
              <a:rPr lang="it-IT" sz="1400" dirty="0" smtClean="0"/>
              <a:t> </a:t>
            </a:r>
            <a:r>
              <a:rPr lang="it-IT" sz="1400" dirty="0" err="1" smtClean="0"/>
              <a:t>Day</a:t>
            </a:r>
            <a:r>
              <a:rPr lang="it-IT" sz="1400" dirty="0" smtClean="0"/>
              <a:t> europeo ma c’è poco da festeggiare. Il nostro continente ha già esaurito le proprie scorte di pesce. E in Italia la situazione è ancora più critica. </a:t>
            </a:r>
            <a:r>
              <a:rPr lang="it-IT" sz="1400" b="1" dirty="0" smtClean="0"/>
              <a:t>A livello globale, circa il 33% degli stock ittici è in stato di </a:t>
            </a:r>
            <a:r>
              <a:rPr lang="it-IT" sz="1400" b="1" dirty="0" err="1" smtClean="0"/>
              <a:t>sovrasfruttamento</a:t>
            </a:r>
            <a:r>
              <a:rPr lang="it-IT" sz="1400" b="1" dirty="0" smtClean="0"/>
              <a:t> e circa il 60% viene pescato al massimo della propria capacità</a:t>
            </a:r>
            <a:r>
              <a:rPr lang="it-IT" sz="1400" dirty="0" smtClean="0"/>
              <a:t>.</a:t>
            </a:r>
          </a:p>
          <a:p>
            <a:pPr algn="just" fontAlgn="base"/>
            <a:r>
              <a:rPr lang="it-IT" sz="1400" dirty="0" smtClean="0"/>
              <a:t>A rivelarlo è il nuovo rapporto “SOFIA” della FAO, che ha evidenziato il drammatico stato di sfruttamento in cui versano i nostri mari. </a:t>
            </a:r>
            <a:r>
              <a:rPr lang="it-IT" sz="1400" b="1" dirty="0" smtClean="0"/>
              <a:t>Un pesce su tre catturato in tutto il mondo non arriva mai al piatto</a:t>
            </a:r>
            <a:r>
              <a:rPr lang="it-IT" sz="1400" dirty="0" smtClean="0"/>
              <a:t>, gettato in mare o marcito prima che possa essere mangiato, secondo la Fao.</a:t>
            </a:r>
          </a:p>
          <a:p>
            <a:pPr algn="just" fontAlgn="base"/>
            <a:r>
              <a:rPr lang="it-IT" sz="1400" dirty="0" smtClean="0"/>
              <a:t>Nel suo rapporto semestrale sullo stato delle risorse ittiche del mondo, la </a:t>
            </a:r>
            <a:r>
              <a:rPr lang="it-IT" sz="1400" dirty="0" err="1" smtClean="0"/>
              <a:t>Food</a:t>
            </a:r>
            <a:r>
              <a:rPr lang="it-IT" sz="1400" dirty="0" smtClean="0"/>
              <a:t> and </a:t>
            </a:r>
            <a:r>
              <a:rPr lang="it-IT" sz="1400" dirty="0" err="1" smtClean="0"/>
              <a:t>Agriculture</a:t>
            </a:r>
            <a:r>
              <a:rPr lang="it-IT" sz="1400" dirty="0" smtClean="0"/>
              <a:t> </a:t>
            </a:r>
            <a:r>
              <a:rPr lang="it-IT" sz="1400" dirty="0" err="1" smtClean="0"/>
              <a:t>Organization</a:t>
            </a:r>
            <a:r>
              <a:rPr lang="it-IT" sz="1400" dirty="0" smtClean="0"/>
              <a:t> </a:t>
            </a:r>
            <a:r>
              <a:rPr lang="it-IT" sz="1400" dirty="0" err="1" smtClean="0"/>
              <a:t>of</a:t>
            </a:r>
            <a:r>
              <a:rPr lang="it-IT" sz="1400" dirty="0" smtClean="0"/>
              <a:t> the </a:t>
            </a:r>
            <a:r>
              <a:rPr lang="it-IT" sz="1400" dirty="0" err="1" smtClean="0"/>
              <a:t>United</a:t>
            </a:r>
            <a:r>
              <a:rPr lang="it-IT" sz="1400" dirty="0" smtClean="0"/>
              <a:t> </a:t>
            </a:r>
            <a:r>
              <a:rPr lang="it-IT" sz="1400" dirty="0" err="1" smtClean="0"/>
              <a:t>Nations</a:t>
            </a:r>
            <a:r>
              <a:rPr lang="it-IT" sz="1400" dirty="0" smtClean="0"/>
              <a:t> mostra anche che la produzione ittica totale ha raggiunto il livello record grazie a una maggiore piscicoltura, in particolare in Cina, con </a:t>
            </a:r>
            <a:r>
              <a:rPr lang="it-IT" sz="1400" b="1" dirty="0" smtClean="0"/>
              <a:t>oltre la metà del pesce consumato al mondo proveniente dall’acquacoltura</a:t>
            </a:r>
            <a:r>
              <a:rPr lang="it-IT" sz="1400" dirty="0" smtClean="0"/>
              <a:t>. Al contrario, la quantità di pesce selvatico catturato è cambiata dalla fine degli anni ’80 e un terzo delle specie ittiche commerciali è </a:t>
            </a:r>
            <a:r>
              <a:rPr lang="it-IT" sz="1400" dirty="0" err="1" smtClean="0"/>
              <a:t>sovrasfruttato</a:t>
            </a:r>
            <a:r>
              <a:rPr lang="it-IT" sz="1400" dirty="0" smtClean="0"/>
              <a:t>.</a:t>
            </a:r>
          </a:p>
          <a:p>
            <a:pPr fontAlgn="base">
              <a:spcAft>
                <a:spcPts val="600"/>
              </a:spcAft>
            </a:pPr>
            <a:r>
              <a:rPr lang="it-IT" sz="1200" b="1" dirty="0" smtClean="0"/>
              <a:t/>
            </a:r>
            <a:br>
              <a:rPr lang="it-IT" sz="1200" b="1" dirty="0" smtClean="0"/>
            </a:br>
            <a:r>
              <a:rPr lang="it-IT" sz="1600" b="1" dirty="0" smtClean="0"/>
              <a:t>L’Europa consuma troppo e dipende dalle importazioni</a:t>
            </a:r>
          </a:p>
          <a:p>
            <a:pPr algn="just" fontAlgn="base"/>
            <a:r>
              <a:rPr lang="it-IT" sz="1400" dirty="0" smtClean="0"/>
              <a:t>Da ora e per tutto il resto dell’anno, l’Europa dipenderà dalle importazioni di pesce, crostacei e molluschi per soddisfare la richiesta dei consumatori. Sulle nostre tavole e in quelle di tutta Europa c’è più pesce di quanto se ne possa pescare nei nostri mari o allevare nei nostri impianti di acquacoltura. </a:t>
            </a:r>
            <a:r>
              <a:rPr lang="it-IT" sz="1400" b="1" dirty="0" smtClean="0"/>
              <a:t>Oltre metà della domanda del Vecchio Continente è ‘soddisfatta’ dal resto degli oceani, soprattutto dai paesi in via di sviluppo</a:t>
            </a:r>
            <a:r>
              <a:rPr lang="it-IT" sz="1400" dirty="0" smtClean="0"/>
              <a:t>.</a:t>
            </a:r>
          </a:p>
          <a:p>
            <a:pPr algn="just" fontAlgn="base"/>
            <a:r>
              <a:rPr lang="it-IT" sz="1400" dirty="0" smtClean="0"/>
              <a:t>E </a:t>
            </a:r>
            <a:r>
              <a:rPr lang="it-IT" sz="1400" b="1" dirty="0" smtClean="0"/>
              <a:t>in Italia</a:t>
            </a:r>
            <a:r>
              <a:rPr lang="it-IT" sz="1400" dirty="0" smtClean="0"/>
              <a:t>? Nonostante il nostro paese si affacci quasi interamente sul mare, nei primi tre mesi del 2018 ha già consumato l’equivalente dell’intera produzione ittica annuale nazionale. Simbolicamente, </a:t>
            </a:r>
            <a:r>
              <a:rPr lang="it-IT" sz="1400" b="1" dirty="0" smtClean="0"/>
              <a:t>dal 6 aprile in poi stiamo consumando solo pesce importato</a:t>
            </a:r>
            <a:r>
              <a:rPr lang="it-IT" sz="1400" dirty="0" smtClean="0"/>
              <a:t>, soprattutto dai paesi in via di sviluppo.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2844" y="500042"/>
            <a:ext cx="8858312" cy="83099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Prova a verificare quali, fra i salmoni allevati in vendita al tuo supermercato,  sono quelli che provengono da allevamenti “sostenibili” e quali quelli che provengono da allevamenti “non sostenibili”. Fotografa le etichette e poi suddividile fra le due categorie.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polpo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642910" y="428604"/>
            <a:ext cx="8280845" cy="5774246"/>
          </a:xfrm>
          <a:prstGeom prst="rect">
            <a:avLst/>
          </a:prstGeom>
          <a:noFill/>
          <a:ln w="9525">
            <a:noFill/>
            <a:miter lim="800000"/>
            <a:headEnd/>
            <a:tailEnd/>
          </a:ln>
          <a:effectLst/>
        </p:spPr>
      </p:pic>
      <p:sp>
        <p:nvSpPr>
          <p:cNvPr id="5" name="Rettangolo 4"/>
          <p:cNvSpPr/>
          <p:nvPr/>
        </p:nvSpPr>
        <p:spPr>
          <a:xfrm>
            <a:off x="4214810" y="0"/>
            <a:ext cx="4429156" cy="1446550"/>
          </a:xfrm>
          <a:prstGeom prst="rect">
            <a:avLst/>
          </a:prstGeom>
        </p:spPr>
        <p:txBody>
          <a:bodyPr wrap="square">
            <a:spAutoFit/>
          </a:bodyPr>
          <a:lstStyle/>
          <a:p>
            <a:endParaRPr lang="it-IT" dirty="0" smtClean="0"/>
          </a:p>
          <a:p>
            <a:endParaRPr lang="it-IT" dirty="0" smtClean="0"/>
          </a:p>
          <a:p>
            <a:r>
              <a:rPr lang="it-IT" sz="3200" b="1" dirty="0" smtClean="0">
                <a:solidFill>
                  <a:srgbClr val="C00000"/>
                </a:solidFill>
              </a:rPr>
              <a:t>ALLEVAMENTODI POLPI: </a:t>
            </a:r>
          </a:p>
          <a:p>
            <a:r>
              <a:rPr lang="it-IT" sz="2000" b="1" dirty="0" smtClean="0">
                <a:solidFill>
                  <a:schemeClr val="bg1"/>
                </a:solidFill>
              </a:rPr>
              <a:t>UN DISASTRO ANNUNCIATO </a:t>
            </a:r>
            <a:endParaRPr lang="it-IT" sz="2000" dirty="0">
              <a:solidFill>
                <a:schemeClr val="bg1"/>
              </a:solidFill>
            </a:endParaRPr>
          </a:p>
        </p:txBody>
      </p:sp>
      <p:sp>
        <p:nvSpPr>
          <p:cNvPr id="160774" name="AutoShape 6" descr="Compassion in World Farm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0775" name="Picture 7" descr="C:\Users\utente\Documents\SITO\DA INSERIRE\GEOGRAFIA\CLASSE 2°\3-IL SETTORE PRIMARIO IN EUROPA\PESCA\ETICHETTE\60773 - Copia - Copia.jpg"/>
          <p:cNvPicPr>
            <a:picLocks noChangeAspect="1" noChangeArrowheads="1"/>
          </p:cNvPicPr>
          <p:nvPr/>
        </p:nvPicPr>
        <p:blipFill>
          <a:blip r:embed="rId3" cstate="print"/>
          <a:srcRect/>
          <a:stretch>
            <a:fillRect/>
          </a:stretch>
        </p:blipFill>
        <p:spPr bwMode="auto">
          <a:xfrm>
            <a:off x="928662" y="642918"/>
            <a:ext cx="1243489" cy="51673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357166"/>
            <a:ext cx="8643998" cy="4401205"/>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INTRODUZIONE</a:t>
            </a:r>
            <a:endParaRPr lang="it-IT" sz="1200" dirty="0" smtClean="0">
              <a:latin typeface="Times New Roman" pitchFamily="18" charset="0"/>
              <a:cs typeface="Times New Roman" pitchFamily="18" charset="0"/>
            </a:endParaRPr>
          </a:p>
          <a:p>
            <a:endParaRPr lang="it-IT" sz="1400" dirty="0" smtClean="0"/>
          </a:p>
          <a:p>
            <a:pPr algn="just"/>
            <a:r>
              <a:rPr lang="it-IT" sz="1400" dirty="0" smtClean="0"/>
              <a:t> </a:t>
            </a:r>
            <a:r>
              <a:rPr lang="it-IT" sz="1400" b="1" dirty="0" smtClean="0"/>
              <a:t>In questi ultimi anni l’interesse verso i polpi è schizzato alle stelle</a:t>
            </a:r>
            <a:r>
              <a:rPr lang="it-IT" sz="1400" dirty="0" smtClean="0"/>
              <a:t>: il documentario vincitore di un premio Oscar, “Il mio amico in fondo al mare” ha evidenziato alcuni incredibili motivi per restare affascinati da questi cefalopodi: l’intelligenza, la curiosità e l’intrigante capacità di cambiare aspetto.</a:t>
            </a:r>
          </a:p>
          <a:p>
            <a:pPr algn="just"/>
            <a:r>
              <a:rPr lang="it-IT" sz="1400" dirty="0" smtClean="0"/>
              <a:t>Sfortunatamente i polpi hanno catturato anche il tipo sbagliato di attenzione. I polpi pescati in natura vengono consumati in tutto il mondo, in particolare in diversi paesi europei dell’area del Mediterraneo, in Asia e in Messico. Di recente, si è registrato un incremento della domanda di polpi anche in altri mercati, tra cui gli Stati Uniti e il Giappone. </a:t>
            </a:r>
            <a:r>
              <a:rPr lang="it-IT" sz="1400" b="1" dirty="0" smtClean="0"/>
              <a:t>La popolazione di polpi è stata di conseguenza oggetto di una maggiore pressione, con conseguente riduzione degli esemplari selvatici</a:t>
            </a:r>
            <a:r>
              <a:rPr lang="it-IT" sz="1400" dirty="0" smtClean="0"/>
              <a:t>. La crescente richiesta del mercato e l’aumento dei prezzi non sono sfuggiti all’industria alimentare, che si è dimostrata attratta dalla possibilità di allevamento. </a:t>
            </a:r>
          </a:p>
          <a:p>
            <a:pPr algn="just"/>
            <a:r>
              <a:rPr lang="it-IT" sz="1400" dirty="0" smtClean="0"/>
              <a:t>Il polpo comune, </a:t>
            </a:r>
            <a:r>
              <a:rPr lang="it-IT" sz="1400" i="1" dirty="0" smtClean="0"/>
              <a:t>Octopus </a:t>
            </a:r>
            <a:r>
              <a:rPr lang="it-IT" sz="1400" i="1" dirty="0" err="1" smtClean="0"/>
              <a:t>vulgaris</a:t>
            </a:r>
            <a:r>
              <a:rPr lang="it-IT" sz="1400" i="1" dirty="0" smtClean="0"/>
              <a:t>, </a:t>
            </a:r>
            <a:r>
              <a:rPr lang="it-IT" sz="1400" dirty="0" smtClean="0"/>
              <a:t>è la specie principale attorno alla quale ruota il crescente interesse </a:t>
            </a:r>
            <a:r>
              <a:rPr lang="it-IT" sz="1400" b="1" dirty="0" smtClean="0"/>
              <a:t>in Europa</a:t>
            </a:r>
            <a:r>
              <a:rPr lang="it-IT" sz="1400" dirty="0" smtClean="0"/>
              <a:t>, i cui ricercatori, in primis spagnoli, </a:t>
            </a:r>
            <a:r>
              <a:rPr lang="it-IT" sz="1400" b="1" dirty="0" smtClean="0"/>
              <a:t>stanno esplorando le possibilità di sviluppare gabbie per acquacoltura in mare aperto e vasche sulla terraferma</a:t>
            </a:r>
            <a:r>
              <a:rPr lang="it-IT" sz="1400" dirty="0" smtClean="0"/>
              <a:t>. Oltre all’Europa, anche il Giappone e il Messico vanno a ingrossare le fila di chi studia come allevare i polpi in cattività</a:t>
            </a:r>
            <a:r>
              <a:rPr lang="it-IT" sz="1400" i="1" dirty="0" smtClean="0"/>
              <a:t>.</a:t>
            </a:r>
          </a:p>
          <a:p>
            <a:pPr algn="just"/>
            <a:r>
              <a:rPr lang="it-IT" sz="1400" dirty="0" smtClean="0"/>
              <a:t>Le pratiche ittiche limitano i comportamenti naturali degli animali e portano a indicibili sofferenze, indipendentemente dalla specie. </a:t>
            </a:r>
            <a:r>
              <a:rPr lang="it-IT" sz="1400" b="1" dirty="0" smtClean="0"/>
              <a:t>Le eccezionali caratteristiche del polpo lo rendono particolarmente inadatto all’allevamento intensivo </a:t>
            </a:r>
            <a:r>
              <a:rPr lang="it-IT" sz="1400" dirty="0" smtClean="0"/>
              <a:t>e questo report evidenzia i motivi principali per cui il suo allevamento non dovrebbe essere consentito.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632311"/>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OTTO MOTIVI PER FERMARE L’ALLEVAMENTO ITTICO DEI POLPI</a:t>
            </a:r>
            <a:endParaRPr lang="it-IT" sz="1200" dirty="0" smtClean="0">
              <a:latin typeface="Times New Roman" pitchFamily="18" charset="0"/>
              <a:cs typeface="Times New Roman" pitchFamily="18" charset="0"/>
            </a:endParaRPr>
          </a:p>
          <a:p>
            <a:endParaRPr lang="it-IT" sz="1400" dirty="0" smtClean="0"/>
          </a:p>
          <a:p>
            <a:pPr algn="just"/>
            <a:r>
              <a:rPr lang="it-IT" sz="1400" b="1" dirty="0" smtClean="0"/>
              <a:t>I POLPI SONO PER LORO NATURA ANIMALI SOLITARI</a:t>
            </a:r>
          </a:p>
          <a:p>
            <a:pPr algn="just">
              <a:spcAft>
                <a:spcPts val="600"/>
              </a:spcAft>
            </a:pPr>
            <a:r>
              <a:rPr lang="it-IT" sz="1400" dirty="0" smtClean="0"/>
              <a:t>In quanto animali per natura solitari, i polpi </a:t>
            </a:r>
            <a:r>
              <a:rPr lang="it-IT" sz="1400" b="1" dirty="0" smtClean="0"/>
              <a:t>non vivrebbero bene nelle condizioni di affollamento e alta densità tipiche degli impianti di acquacoltura</a:t>
            </a:r>
            <a:r>
              <a:rPr lang="it-IT" sz="1400" dirty="0" smtClean="0"/>
              <a:t>. Ciò potrebbe portare a scarse condizioni di salute, creando i presupposti per comportamenti aggressivi e territorialismo, fattori che a loro volta potrebbero indurre cannibalismo.</a:t>
            </a:r>
          </a:p>
          <a:p>
            <a:pPr algn="just"/>
            <a:r>
              <a:rPr lang="it-IT" sz="1400" b="1" dirty="0" smtClean="0"/>
              <a:t>SONO ANIMALI MOLTO CURIOSI E INTELLIGENTI</a:t>
            </a:r>
          </a:p>
          <a:p>
            <a:pPr algn="just">
              <a:spcAft>
                <a:spcPts val="600"/>
              </a:spcAft>
            </a:pPr>
            <a:r>
              <a:rPr lang="it-IT" sz="1400" dirty="0" smtClean="0"/>
              <a:t>I polpi sono noti per la loro straordinaria intelligenza e di conseguenza la loro curiosità e tendenza a esplorare, manipolare e controllare il loro ambiente: </a:t>
            </a:r>
            <a:r>
              <a:rPr lang="it-IT" sz="1400" b="1" dirty="0" smtClean="0"/>
              <a:t>in cattività sarebbero </a:t>
            </a:r>
            <a:r>
              <a:rPr lang="it-IT" sz="1400" dirty="0" smtClean="0"/>
              <a:t>quindi </a:t>
            </a:r>
            <a:r>
              <a:rPr lang="it-IT" sz="1400" b="1" dirty="0" smtClean="0"/>
              <a:t>facilmente frustrati</a:t>
            </a:r>
            <a:r>
              <a:rPr lang="it-IT" sz="1400" dirty="0" smtClean="0"/>
              <a:t>. Con molta probabilità, l’allevamento di massa di polpi porterebbe ad ambienti improduttivi, controllati e sterili, privi quindi di input sensoriali.</a:t>
            </a:r>
          </a:p>
          <a:p>
            <a:pPr algn="just"/>
            <a:r>
              <a:rPr lang="it-IT" sz="1400" b="1" dirty="0" smtClean="0"/>
              <a:t>DIETE CARNIVORE NON SAREBBERO SOSTENIBILI PER L’ACQUACOLTURA</a:t>
            </a:r>
          </a:p>
          <a:p>
            <a:pPr algn="just"/>
            <a:r>
              <a:rPr lang="it-IT" sz="1400" dirty="0" smtClean="0"/>
              <a:t>Il mondo sta affrontando una crisi dovuta allo sfruttamento eccessivo della pesca. L’allevamento ittico è responsabile di molta della pesca industriale che sta mettendo in pericolo la fauna dei nostri mari. Circa il 20-25% dei pesci pescati in natura sono utilizzati per produrre farina e olio di pesce, ovvero cibo per pesci carnivori da allevamento.</a:t>
            </a:r>
          </a:p>
          <a:p>
            <a:pPr algn="just"/>
            <a:r>
              <a:rPr lang="it-IT" sz="1400" dirty="0" smtClean="0"/>
              <a:t>Anche i polpi sono carnivori. </a:t>
            </a:r>
            <a:r>
              <a:rPr lang="it-IT" sz="1400" b="1" dirty="0" smtClean="0"/>
              <a:t>Il settore e i ricercatori stanno attualmente sviluppando mangimi per polpi da allevamento basati su farine e olio di pesce</a:t>
            </a:r>
            <a:r>
              <a:rPr lang="it-IT" sz="1400" dirty="0" smtClean="0"/>
              <a:t>. Ciò graverebbe ulteriormente e in modo insostenibile sulle popolazioni ittiche – il 90% delle quali sono adatte al consumo umano (oltre a ridurre la quantità di cibo disponibile per le specie che si nutrono di piccoli pesci, ad esempio i pinguini). Significa inoltre che l’allevamento di polpi creerebbe ulteriori problemi di sicurezza alimentare in regioni quali Africa Occidentale, Sudest Asiatico e Sud America, in cui si trovano i principali stabilimenti industriali di acquacoltura.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6432530"/>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b="1" dirty="0" smtClean="0"/>
              <a:t>LE CONOSCENZE SULLE LORO COMPLESSE NECESSITA’ E SULLE LORO SOFFERENZE IN CATTIVITA’ SONO SCARSE</a:t>
            </a:r>
          </a:p>
          <a:p>
            <a:pPr algn="just">
              <a:spcAft>
                <a:spcPts val="600"/>
              </a:spcAft>
            </a:pPr>
            <a:r>
              <a:rPr lang="it-IT" sz="1400" dirty="0" smtClean="0"/>
              <a:t>L’allevamento di polpi rappresenta un tentativo di tenere in cattività animali selvatici che finora hanno sempre vissuto liberi. </a:t>
            </a:r>
            <a:r>
              <a:rPr lang="it-IT" sz="1400" b="1" dirty="0" smtClean="0"/>
              <a:t>È pertanto probabile che le condizioni di allevamento non riflettano le loro necessità </a:t>
            </a:r>
            <a:r>
              <a:rPr lang="it-IT" sz="1400" dirty="0" smtClean="0"/>
              <a:t>e, di conseguenza, che gli animali soffrano. </a:t>
            </a:r>
          </a:p>
          <a:p>
            <a:pPr algn="just"/>
            <a:r>
              <a:rPr lang="it-IT" sz="1400" b="1" dirty="0" smtClean="0"/>
              <a:t>SONO CREATURE FRAGILI, CHE SI FERISCONO FACILMENTE</a:t>
            </a:r>
          </a:p>
          <a:p>
            <a:pPr algn="just">
              <a:spcAft>
                <a:spcPts val="600"/>
              </a:spcAft>
            </a:pPr>
            <a:r>
              <a:rPr lang="it-IT" sz="1400" dirty="0" smtClean="0"/>
              <a:t>I polpi non presentano alcuno scheletro, interno o esterno, e la loro pelle è assai fragile e facilmente lesionabile. In un allevamento ittico, </a:t>
            </a:r>
            <a:r>
              <a:rPr lang="it-IT" sz="1400" b="1" dirty="0" smtClean="0"/>
              <a:t>è molto facile che i polpi si feriscano, sia per contatto fisico che a causa di interazioni aggressive con gli altri esemplari</a:t>
            </a:r>
            <a:r>
              <a:rPr lang="it-IT" sz="1400" dirty="0" smtClean="0"/>
              <a:t>. Il loro veloce sistema di propulsione a getto d’acqua fa sì che qualora vengano rinchiusi in spazi ristretti, </a:t>
            </a:r>
            <a:r>
              <a:rPr lang="it-IT" sz="1400" b="1" dirty="0" smtClean="0"/>
              <a:t>potrebbero facilmente ferirsi urtando le pareti della vasca o le gabbie</a:t>
            </a:r>
            <a:r>
              <a:rPr lang="it-IT" sz="1400" dirty="0" smtClean="0"/>
              <a:t>. Sussiste quindi il rischio di causare dolore e sofferenze agli animali in seguito alle ferite.</a:t>
            </a:r>
          </a:p>
          <a:p>
            <a:pPr algn="just"/>
            <a:r>
              <a:rPr lang="it-IT" sz="1400" b="1" dirty="0" smtClean="0"/>
              <a:t>NON </a:t>
            </a:r>
            <a:r>
              <a:rPr lang="it-IT" sz="1400" b="1" dirty="0" err="1" smtClean="0"/>
              <a:t>CI</a:t>
            </a:r>
            <a:r>
              <a:rPr lang="it-IT" sz="1400" b="1" dirty="0" smtClean="0"/>
              <a:t> SONO ATTUALMENTE METODI SCIENTIFICAMENTE CONVALIDATI PER MACELLARE CON UN METODO UMANO I POLPI</a:t>
            </a:r>
          </a:p>
          <a:p>
            <a:pPr algn="just">
              <a:spcAft>
                <a:spcPts val="600"/>
              </a:spcAft>
            </a:pPr>
            <a:r>
              <a:rPr lang="it-IT" sz="1400" dirty="0" smtClean="0"/>
              <a:t>Sebbene siano in fase di studio metodi di macellazione, nessuno di questi è stato scientificamente approvato come non crudele. La letteratura scientifica attuale sui polpi selvatici riporta diversi metodi tra cui colpi vibrati alla testa, lacerazione del cervello, uccisione per asfissia nella rete e uso del ghiaccio. Non sono state ancora sviluppate alternative umane a questi metodi, che rendano i polpi immediatamente inconsci prima di sopprimerli.</a:t>
            </a:r>
          </a:p>
          <a:p>
            <a:pPr algn="just"/>
            <a:r>
              <a:rPr lang="it-IT" sz="1400" b="1" dirty="0" smtClean="0"/>
              <a:t>MANCANZA </a:t>
            </a:r>
            <a:r>
              <a:rPr lang="it-IT" sz="1400" b="1" dirty="0" err="1" smtClean="0"/>
              <a:t>DI</a:t>
            </a:r>
            <a:r>
              <a:rPr lang="it-IT" sz="1400" b="1" dirty="0" smtClean="0"/>
              <a:t> UNA LEGISLAZIONE CHE PROTEGGA IL BENESSERE DEI POLPI DA ALLEVAMENTO</a:t>
            </a:r>
          </a:p>
          <a:p>
            <a:pPr algn="just">
              <a:spcAft>
                <a:spcPts val="600"/>
              </a:spcAft>
            </a:pPr>
            <a:r>
              <a:rPr lang="it-IT" sz="1400" dirty="0" smtClean="0"/>
              <a:t>Poiché mancano leggi nazionali o a livello europeo che assicurino il benessere dei polpi o indichino pratiche di acquacoltura corrette,</a:t>
            </a:r>
            <a:r>
              <a:rPr lang="it-IT" sz="1400" b="1" dirty="0" smtClean="0"/>
              <a:t> i polpi sono totalmente privi di qualsiasi protezione da sofferenze o metodi di macellazione crudeli</a:t>
            </a:r>
            <a:r>
              <a:rPr lang="it-IT" sz="1400" dirty="0" smtClean="0"/>
              <a:t>. Sarebbe assolutamente irresponsabile da parte dei legislatori lasciare portare avanti lo sviluppo di sistemi di acquacoltura senza adottare una legislazione adeguata.</a:t>
            </a:r>
          </a:p>
          <a:p>
            <a:pPr algn="just"/>
            <a:r>
              <a:rPr lang="it-IT" sz="1400" b="1" dirty="0" smtClean="0"/>
              <a:t>INCOMPATIBILITA’ CON GLI ORIENTAMENTI STRATEGICI PER LO SVILUPPO DELLE ATTIVITA’ </a:t>
            </a:r>
            <a:r>
              <a:rPr lang="it-IT" sz="1400" b="1" dirty="0" err="1" smtClean="0"/>
              <a:t>DI</a:t>
            </a:r>
            <a:r>
              <a:rPr lang="it-IT" sz="1400" b="1" dirty="0" smtClean="0"/>
              <a:t> ACQUACOLTURA PREVISTI DALL’UE</a:t>
            </a:r>
          </a:p>
          <a:p>
            <a:pPr algn="just"/>
            <a:r>
              <a:rPr lang="it-IT" sz="1400" dirty="0" smtClean="0"/>
              <a:t>Gli orientamenti adottati dall’UE incoraggiano la riduzione in acquacoltura della dipendenza da farine e olio di pesce prodotti da pesce selvaggio e sottolineano la necessità di diversificazione per l’acquacoltura, </a:t>
            </a:r>
            <a:r>
              <a:rPr lang="it-IT" sz="1400" b="1" dirty="0" smtClean="0"/>
              <a:t>introducendo specie che non richiedano farine o olio di pesce.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1815882"/>
          </a:xfrm>
          <a:prstGeom prst="rect">
            <a:avLst/>
          </a:prstGeom>
          <a:solidFill>
            <a:schemeClr val="tx2">
              <a:lumMod val="40000"/>
              <a:lumOff val="60000"/>
            </a:schemeClr>
          </a:solidFill>
          <a:ln w="19050">
            <a:solidFill>
              <a:srgbClr val="C00000"/>
            </a:solidFill>
          </a:ln>
        </p:spPr>
        <p:txBody>
          <a:bodyPr wrap="square" rtlCol="0">
            <a:spAutoFit/>
          </a:bodyPr>
          <a:lstStyle/>
          <a:p>
            <a:r>
              <a:rPr lang="it-IT" sz="1400" b="1" dirty="0" smtClean="0"/>
              <a:t>CONCLUSIONE</a:t>
            </a:r>
          </a:p>
          <a:p>
            <a:pPr algn="just"/>
            <a:r>
              <a:rPr lang="it-IT" sz="1400" dirty="0" smtClean="0"/>
              <a:t>In conclusione, non si può lasciare che questi affascinanti animali selvatici, intelligenti e senzienti vengano sfruttati, soffrano e vivano in impianti ittici che semplicemente renderanno la loro vita non degna di essere vissuta. I gravi problemi associati all’allevamento di polpi, sia di carattere ambientale che legati al benessere degli animali, rendono tale pratica non compatibile con i nuovi orientamenti strategici UE per uno sviluppo sostenibile dell’acquacoltura. </a:t>
            </a:r>
          </a:p>
          <a:p>
            <a:pPr algn="just"/>
            <a:r>
              <a:rPr lang="it-IT" sz="1400" dirty="0" smtClean="0"/>
              <a:t>Perciò </a:t>
            </a:r>
            <a:r>
              <a:rPr lang="it-IT" sz="1400" b="1" dirty="0" err="1" smtClean="0"/>
              <a:t>Compassion</a:t>
            </a:r>
            <a:r>
              <a:rPr lang="it-IT" sz="1400" b="1" dirty="0" smtClean="0"/>
              <a:t> in World </a:t>
            </a:r>
            <a:r>
              <a:rPr lang="it-IT" sz="1400" b="1" dirty="0" err="1" smtClean="0"/>
              <a:t>Farming</a:t>
            </a:r>
            <a:r>
              <a:rPr lang="it-IT" sz="1400" b="1" dirty="0" smtClean="0"/>
              <a:t> chiede che l’industria dell’acquacoltura non proceda in alcun modo nello sviluppo dell’allevamento di polpi </a:t>
            </a:r>
            <a:r>
              <a:rPr lang="it-IT" sz="1400" dirty="0" smtClean="0"/>
              <a:t>al fine di prevenire sia sofferenze non necessarie che danni ambientali.</a:t>
            </a:r>
          </a:p>
        </p:txBody>
      </p:sp>
      <p:pic>
        <p:nvPicPr>
          <p:cNvPr id="135170" name="Picture 2"/>
          <p:cNvPicPr>
            <a:picLocks noChangeAspect="1" noChangeArrowheads="1"/>
          </p:cNvPicPr>
          <p:nvPr/>
        </p:nvPicPr>
        <p:blipFill>
          <a:blip r:embed="rId2" cstate="print"/>
          <a:srcRect l="16891" t="11789" r="21577" b="27580"/>
          <a:stretch>
            <a:fillRect/>
          </a:stretch>
        </p:blipFill>
        <p:spPr bwMode="auto">
          <a:xfrm>
            <a:off x="2714612" y="2786058"/>
            <a:ext cx="3643338" cy="2571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357166"/>
            <a:ext cx="8643998" cy="5416868"/>
          </a:xfrm>
          <a:prstGeom prst="rect">
            <a:avLst/>
          </a:prstGeom>
          <a:solidFill>
            <a:schemeClr val="tx2">
              <a:lumMod val="40000"/>
              <a:lumOff val="60000"/>
            </a:schemeClr>
          </a:solidFill>
          <a:ln w="19050">
            <a:solidFill>
              <a:srgbClr val="C00000"/>
            </a:solidFill>
          </a:ln>
        </p:spPr>
        <p:txBody>
          <a:bodyPr wrap="square" rtlCol="0">
            <a:spAutoFit/>
          </a:bodyPr>
          <a:lstStyle/>
          <a:p>
            <a:pPr algn="ctr">
              <a:spcAft>
                <a:spcPts val="600"/>
              </a:spcAft>
            </a:pPr>
            <a:r>
              <a:rPr lang="it-IT" sz="2800" b="1" dirty="0" smtClean="0"/>
              <a:t>LA PESCA DEI POLPI, UNA TRADIZIONE VIOLENTA</a:t>
            </a:r>
          </a:p>
          <a:p>
            <a:r>
              <a:rPr lang="it-IT" sz="1400" b="1" dirty="0" smtClean="0">
                <a:latin typeface="Times New Roman" pitchFamily="18" charset="0"/>
                <a:cs typeface="Times New Roman" pitchFamily="18" charset="0"/>
              </a:rPr>
              <a:t>Essere Animali </a:t>
            </a:r>
            <a:r>
              <a:rPr lang="it-IT" sz="1400" dirty="0" smtClean="0">
                <a:latin typeface="Times New Roman" pitchFamily="18" charset="0"/>
                <a:cs typeface="Times New Roman" pitchFamily="18" charset="0"/>
              </a:rPr>
              <a:t> 20/07/2016</a:t>
            </a:r>
          </a:p>
          <a:p>
            <a:endParaRPr lang="it-IT" sz="1400" dirty="0" smtClean="0"/>
          </a:p>
          <a:p>
            <a:pPr algn="just">
              <a:spcAft>
                <a:spcPts val="600"/>
              </a:spcAft>
            </a:pPr>
            <a:r>
              <a:rPr lang="it-IT" sz="1400" b="1" dirty="0" smtClean="0"/>
              <a:t>Proprio come i pesci, anche i polpi uccisi a scopo alimentare sono meno tutelati dalle leggi</a:t>
            </a:r>
            <a:r>
              <a:rPr lang="it-IT" sz="1400" dirty="0" smtClean="0"/>
              <a:t> e sono sottoposti a violenze che, se fossero esercitate su animali di altre specie, ci farebbero inorridire. Le stesse statistiche non rendono loro dignità, fornendo i dati delle uccisioni non contando i singoli individui, ma le “tonnellate di animali”.</a:t>
            </a:r>
          </a:p>
          <a:p>
            <a:pPr algn="just"/>
            <a:r>
              <a:rPr lang="it-IT" sz="1400" dirty="0" smtClean="0"/>
              <a:t>Il consumo di polpo in Italia ha una </a:t>
            </a:r>
            <a:r>
              <a:rPr lang="it-IT" sz="1400" dirty="0" err="1" smtClean="0"/>
              <a:t>range</a:t>
            </a:r>
            <a:r>
              <a:rPr lang="it-IT" sz="1400" dirty="0" smtClean="0"/>
              <a:t> che varia da 1,5 a 5,1 kg pro capite all’anno. </a:t>
            </a:r>
            <a:r>
              <a:rPr lang="it-IT" sz="1400" b="1" dirty="0" smtClean="0"/>
              <a:t>La maggior parte di questi animali viene pescata nei mari di Marocco, Spagna e Senegal</a:t>
            </a:r>
            <a:r>
              <a:rPr lang="it-IT" sz="1400" dirty="0" smtClean="0"/>
              <a:t>: 47 mila tonnellate di polpi, milioni di loro, sono catturati dai pescherecci </a:t>
            </a:r>
            <a:r>
              <a:rPr lang="it-IT" sz="1400" b="1" dirty="0" smtClean="0"/>
              <a:t>con reti a strascico </a:t>
            </a:r>
            <a:r>
              <a:rPr lang="it-IT" sz="1400" dirty="0" smtClean="0"/>
              <a:t>e la loro carne viene poi </a:t>
            </a:r>
            <a:r>
              <a:rPr lang="it-IT" sz="1400" b="1" dirty="0" smtClean="0"/>
              <a:t>venduta</a:t>
            </a:r>
            <a:r>
              <a:rPr lang="it-IT" sz="1400" dirty="0" smtClean="0"/>
              <a:t> prevalentemente </a:t>
            </a:r>
            <a:r>
              <a:rPr lang="it-IT" sz="1400" b="1" dirty="0" smtClean="0"/>
              <a:t>congelata</a:t>
            </a:r>
            <a:r>
              <a:rPr lang="it-IT" sz="1400" dirty="0" smtClean="0"/>
              <a:t>. Altre 3.000 tonnellate di polpi sono pescate in Italia, principalmente in Sardegna dove la pesca di questi animali ha rappresentato il 34,4% del totale e in Puglia, Campania, Toscana, Sicilia con percentuali attorno al 20%.</a:t>
            </a:r>
          </a:p>
          <a:p>
            <a:pPr algn="just"/>
            <a:r>
              <a:rPr lang="it-IT" sz="1400" b="1" dirty="0" smtClean="0"/>
              <a:t>Il fatto che questa carne sia proposta “fresca” in molti ristoranti ha intensificato negli ultimi anni il fenomeno della “piccola pesca”. </a:t>
            </a:r>
            <a:r>
              <a:rPr lang="it-IT" sz="1400" dirty="0" smtClean="0"/>
              <a:t>Le immagini raccolte dal nostro team investigativo, che ha seguito da vicino diverse di queste battute di pesca, non documentano un piccolo mercato di nicchia. La “piccola pesca”, a dispetto del nome, incide oggi </a:t>
            </a:r>
            <a:r>
              <a:rPr lang="it-IT" sz="1400" dirty="0" err="1" smtClean="0"/>
              <a:t>pe</a:t>
            </a:r>
            <a:r>
              <a:rPr lang="it-IT" sz="1400" dirty="0" smtClean="0"/>
              <a:t> il 15% nella totalità del pesce pescato e i ricavi che ne derivano, in considerazione dell’alto valore economico della specie catturate e del canale di vendita commerciale diretto, rappresentano il 23% di quelli dell’intero settore della pesca.</a:t>
            </a:r>
          </a:p>
          <a:p>
            <a:pPr algn="just"/>
            <a:r>
              <a:rPr lang="it-IT" sz="1400" dirty="0" smtClean="0"/>
              <a:t>Con questa indagine vogliamo far conoscere alle persone questi incredibili animali e stimolare una riflessione sulla pratica della pesca. </a:t>
            </a:r>
            <a:r>
              <a:rPr lang="it-IT" sz="1400" b="1" dirty="0" smtClean="0"/>
              <a:t>Milioni di polpi sono uccisi in modo cruento, sia dalla pesca industriale che dalla piccola pesca</a:t>
            </a:r>
            <a:r>
              <a:rPr lang="it-IT" sz="1400" dirty="0" smtClean="0"/>
              <a:t>, per diventare un cibo che viene consumato per gusto, tradizione o semplicemente per provare un piatto tipico. Ma mangiare la carne di animali marini non è indispensabile per la nostra alimentazione. Possiamo nutrirci in modo sano e gustoso lasciando i polpi e gli altri pesci liberi di vivere la loro vita nelle acque del mare.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C:\Users\utente\Documents\SITO\DA INSERIRE\GEOGRAFIA\CLASSE 2%C2%B0\3-IL SETTORE PRIMARIO IN EUROPA\PESCA\POLPO\La pesca dei polpi, una tradizione violenta_files\polpo-polpara_essere-animal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2°\3-IL SETTORE PRIMARIO IN EUROPA\PESCA\POLPO\polpo-polpara_essere-animali.jpg"/>
          <p:cNvPicPr>
            <a:picLocks noChangeAspect="1" noChangeArrowheads="1"/>
          </p:cNvPicPr>
          <p:nvPr/>
        </p:nvPicPr>
        <p:blipFill>
          <a:blip r:embed="rId2"/>
          <a:srcRect/>
          <a:stretch>
            <a:fillRect/>
          </a:stretch>
        </p:blipFill>
        <p:spPr bwMode="auto">
          <a:xfrm>
            <a:off x="285720" y="214290"/>
            <a:ext cx="3218688" cy="2146840"/>
          </a:xfrm>
          <a:prstGeom prst="rect">
            <a:avLst/>
          </a:prstGeom>
          <a:noFill/>
          <a:ln>
            <a:solidFill>
              <a:srgbClr val="C00000"/>
            </a:solidFill>
          </a:ln>
        </p:spPr>
      </p:pic>
      <p:sp>
        <p:nvSpPr>
          <p:cNvPr id="4" name="CasellaDiTesto 3"/>
          <p:cNvSpPr txBox="1"/>
          <p:nvPr/>
        </p:nvSpPr>
        <p:spPr>
          <a:xfrm>
            <a:off x="3643306" y="214290"/>
            <a:ext cx="4357718"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Il polpo viene pescato con un’esca chiamata “</a:t>
            </a:r>
            <a:r>
              <a:rPr lang="it-IT" sz="1400" dirty="0" err="1" smtClean="0"/>
              <a:t>polpara</a:t>
            </a:r>
            <a:r>
              <a:rPr lang="it-IT" sz="1400" dirty="0" smtClean="0"/>
              <a:t>”, </a:t>
            </a:r>
            <a:r>
              <a:rPr lang="it-IT" sz="1400" b="1" dirty="0" smtClean="0"/>
              <a:t>che può essere utilizzata assieme a granchi e pesci, usati come cibo per attrarlo e a loro volta vittime della pesca.</a:t>
            </a:r>
            <a:endParaRPr lang="it-IT" sz="1400" dirty="0" smtClean="0"/>
          </a:p>
        </p:txBody>
      </p:sp>
      <p:pic>
        <p:nvPicPr>
          <p:cNvPr id="1028" name="Picture 4" descr="C:\Users\utente\Documents\SITO\DA INSERIRE\GEOGRAFIA\CLASSE 2°\3-IL SETTORE PRIMARIO IN EUROPA\PESCA\POLPO\polpo-tramagli_essere-animali.jpg"/>
          <p:cNvPicPr>
            <a:picLocks noChangeAspect="1" noChangeArrowheads="1"/>
          </p:cNvPicPr>
          <p:nvPr/>
        </p:nvPicPr>
        <p:blipFill>
          <a:blip r:embed="rId3"/>
          <a:srcRect/>
          <a:stretch>
            <a:fillRect/>
          </a:stretch>
        </p:blipFill>
        <p:spPr bwMode="auto">
          <a:xfrm>
            <a:off x="4929190" y="2143116"/>
            <a:ext cx="3608832" cy="2407063"/>
          </a:xfrm>
          <a:prstGeom prst="rect">
            <a:avLst/>
          </a:prstGeom>
          <a:noFill/>
          <a:ln>
            <a:solidFill>
              <a:srgbClr val="C00000"/>
            </a:solidFill>
          </a:ln>
        </p:spPr>
      </p:pic>
      <p:sp>
        <p:nvSpPr>
          <p:cNvPr id="6" name="CasellaDiTesto 5"/>
          <p:cNvSpPr txBox="1"/>
          <p:nvPr/>
        </p:nvSpPr>
        <p:spPr>
          <a:xfrm>
            <a:off x="500034" y="2857496"/>
            <a:ext cx="4357718"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Un altro modo per catturare i polpi è tramite i tramagli (reti da posta flottanti). </a:t>
            </a:r>
            <a:r>
              <a:rPr lang="it-IT" sz="1400" b="1" dirty="0" smtClean="0"/>
              <a:t>Centinaia di metri di reti calate a pochi chilometri dalla costa dove gli animali rimangono impigliati.</a:t>
            </a:r>
            <a:endParaRPr lang="it-IT" sz="1400" dirty="0" smtClean="0"/>
          </a:p>
        </p:txBody>
      </p:sp>
      <p:pic>
        <p:nvPicPr>
          <p:cNvPr id="1029" name="Picture 5" descr="C:\Users\utente\Documents\SITO\DA INSERIRE\GEOGRAFIA\CLASSE 2°\3-IL SETTORE PRIMARIO IN EUROPA\PESCA\POLPO\polpo-fugge_essere-animali.jpg"/>
          <p:cNvPicPr>
            <a:picLocks noChangeAspect="1" noChangeArrowheads="1"/>
          </p:cNvPicPr>
          <p:nvPr/>
        </p:nvPicPr>
        <p:blipFill>
          <a:blip r:embed="rId4"/>
          <a:srcRect/>
          <a:stretch>
            <a:fillRect/>
          </a:stretch>
        </p:blipFill>
        <p:spPr bwMode="auto">
          <a:xfrm>
            <a:off x="928662" y="4429132"/>
            <a:ext cx="3316224" cy="2211896"/>
          </a:xfrm>
          <a:prstGeom prst="rect">
            <a:avLst/>
          </a:prstGeom>
          <a:noFill/>
          <a:ln>
            <a:solidFill>
              <a:srgbClr val="C00000"/>
            </a:solidFill>
          </a:ln>
        </p:spPr>
      </p:pic>
      <p:sp>
        <p:nvSpPr>
          <p:cNvPr id="8" name="CasellaDiTesto 7"/>
          <p:cNvSpPr txBox="1"/>
          <p:nvPr/>
        </p:nvSpPr>
        <p:spPr>
          <a:xfrm>
            <a:off x="4357686" y="5857892"/>
            <a:ext cx="4357718" cy="738664"/>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b="1" dirty="0" smtClean="0"/>
              <a:t>Non appena viene catturato tenta di fuggire,</a:t>
            </a:r>
            <a:r>
              <a:rPr lang="it-IT" sz="1400" dirty="0" smtClean="0"/>
              <a:t> non sono rari episodi di polpi che sono riusciti a scappare dall’imbarcazione.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utente\Documents\SITO\DA INSERIRE\GEOGRAFIA\CLASSE 2°\3-IL SETTORE PRIMARIO IN EUROPA\PESCA\POLPO\polpo-uccisione_essere-animali-1024x683.jpg"/>
          <p:cNvPicPr>
            <a:picLocks noChangeAspect="1" noChangeArrowheads="1"/>
          </p:cNvPicPr>
          <p:nvPr/>
        </p:nvPicPr>
        <p:blipFill>
          <a:blip r:embed="rId2"/>
          <a:srcRect/>
          <a:stretch>
            <a:fillRect/>
          </a:stretch>
        </p:blipFill>
        <p:spPr bwMode="auto">
          <a:xfrm>
            <a:off x="285720" y="214290"/>
            <a:ext cx="3608832" cy="2407063"/>
          </a:xfrm>
          <a:prstGeom prst="rect">
            <a:avLst/>
          </a:prstGeom>
          <a:noFill/>
          <a:ln>
            <a:solidFill>
              <a:srgbClr val="C00000"/>
            </a:solidFill>
          </a:ln>
        </p:spPr>
      </p:pic>
      <p:sp>
        <p:nvSpPr>
          <p:cNvPr id="3" name="CasellaDiTesto 2"/>
          <p:cNvSpPr txBox="1"/>
          <p:nvPr/>
        </p:nvSpPr>
        <p:spPr>
          <a:xfrm>
            <a:off x="4143372" y="285728"/>
            <a:ext cx="4572032"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Successivamente i pescatori </a:t>
            </a:r>
            <a:r>
              <a:rPr lang="it-IT" sz="1400" b="1" dirty="0" smtClean="0"/>
              <a:t>uccidono i polpi lacerandogli il cervello con un coltello o con un morso,</a:t>
            </a:r>
            <a:r>
              <a:rPr lang="it-IT" sz="1400" dirty="0" smtClean="0"/>
              <a:t> metodi improvvisati che non sempre garantiscono una morte istantanea.</a:t>
            </a:r>
          </a:p>
        </p:txBody>
      </p:sp>
      <p:pic>
        <p:nvPicPr>
          <p:cNvPr id="97283" name="Picture 3" descr="C:\Users\utente\Documents\SITO\DA INSERIRE\GEOGRAFIA\CLASSE 2°\3-IL SETTORE PRIMARIO IN EUROPA\PESCA\POLPO\polpo-sbattuto-a-terra_essere-animali.jpg"/>
          <p:cNvPicPr>
            <a:picLocks noChangeAspect="1" noChangeArrowheads="1"/>
          </p:cNvPicPr>
          <p:nvPr/>
        </p:nvPicPr>
        <p:blipFill>
          <a:blip r:embed="rId3"/>
          <a:srcRect/>
          <a:stretch>
            <a:fillRect/>
          </a:stretch>
        </p:blipFill>
        <p:spPr bwMode="auto">
          <a:xfrm>
            <a:off x="5572132" y="2643182"/>
            <a:ext cx="3413760" cy="2276951"/>
          </a:xfrm>
          <a:prstGeom prst="rect">
            <a:avLst/>
          </a:prstGeom>
          <a:noFill/>
          <a:ln>
            <a:solidFill>
              <a:srgbClr val="C00000"/>
            </a:solidFill>
          </a:ln>
        </p:spPr>
      </p:pic>
      <p:sp>
        <p:nvSpPr>
          <p:cNvPr id="5" name="CasellaDiTesto 4"/>
          <p:cNvSpPr txBox="1"/>
          <p:nvPr/>
        </p:nvSpPr>
        <p:spPr>
          <a:xfrm>
            <a:off x="285720" y="3071810"/>
            <a:ext cx="5143536"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Quando le barche giungono a terra </a:t>
            </a:r>
            <a:r>
              <a:rPr lang="it-IT" sz="1400" b="1" dirty="0" smtClean="0"/>
              <a:t>il polpo viene lanciato ripetutamente a terra e sbattuto con un apposito legno.</a:t>
            </a:r>
            <a:r>
              <a:rPr lang="it-IT" sz="1400" dirty="0" smtClean="0"/>
              <a:t> Un procedimento che ha lo scopo di ammorbidire la carne prima che sia consumata.</a:t>
            </a:r>
          </a:p>
        </p:txBody>
      </p:sp>
      <p:pic>
        <p:nvPicPr>
          <p:cNvPr id="97284" name="Picture 4" descr="C:\Users\utente\Documents\SITO\DA INSERIRE\GEOGRAFIA\CLASSE 2°\3-IL SETTORE PRIMARIO IN EUROPA\PESCA\POLPO\polpo-vivo_essere-animali.jpg"/>
          <p:cNvPicPr>
            <a:picLocks noChangeAspect="1" noChangeArrowheads="1"/>
          </p:cNvPicPr>
          <p:nvPr/>
        </p:nvPicPr>
        <p:blipFill>
          <a:blip r:embed="rId4" cstate="print"/>
          <a:srcRect/>
          <a:stretch>
            <a:fillRect/>
          </a:stretch>
        </p:blipFill>
        <p:spPr bwMode="auto">
          <a:xfrm>
            <a:off x="642910" y="4357694"/>
            <a:ext cx="3511296" cy="2342007"/>
          </a:xfrm>
          <a:prstGeom prst="rect">
            <a:avLst/>
          </a:prstGeom>
          <a:noFill/>
          <a:ln>
            <a:solidFill>
              <a:srgbClr val="C00000"/>
            </a:solidFill>
          </a:ln>
        </p:spPr>
      </p:pic>
      <p:sp>
        <p:nvSpPr>
          <p:cNvPr id="7" name="CasellaDiTesto 6"/>
          <p:cNvSpPr txBox="1"/>
          <p:nvPr/>
        </p:nvSpPr>
        <p:spPr>
          <a:xfrm>
            <a:off x="4286248" y="5715016"/>
            <a:ext cx="4214842" cy="738664"/>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Nei porti non è raro incontrare questi meravigliosi animali, capaci di un apprendimento sofisticato, ancora </a:t>
            </a:r>
            <a:r>
              <a:rPr lang="it-IT" sz="1400" b="1" dirty="0" smtClean="0"/>
              <a:t>agonizzanti in attesa di essere venduti.</a:t>
            </a:r>
            <a:endParaRPr lang="it-IT" sz="1400"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047536"/>
          </a:xfrm>
          <a:prstGeom prst="rect">
            <a:avLst/>
          </a:prstGeom>
          <a:solidFill>
            <a:schemeClr val="tx2">
              <a:lumMod val="40000"/>
              <a:lumOff val="60000"/>
            </a:schemeClr>
          </a:solidFill>
          <a:ln w="19050">
            <a:solidFill>
              <a:srgbClr val="C00000"/>
            </a:solidFill>
          </a:ln>
        </p:spPr>
        <p:txBody>
          <a:bodyPr wrap="square" rtlCol="0">
            <a:spAutoFit/>
          </a:bodyPr>
          <a:lstStyle/>
          <a:p>
            <a:pPr algn="just" fontAlgn="base"/>
            <a:r>
              <a:rPr lang="it-IT" sz="1400" dirty="0" smtClean="0"/>
              <a:t>Se si guarda ai </a:t>
            </a:r>
            <a:r>
              <a:rPr lang="it-IT" sz="1400" b="1" dirty="0" smtClean="0"/>
              <a:t>consumi pro capite, </a:t>
            </a:r>
            <a:r>
              <a:rPr lang="it-IT" sz="1400" dirty="0" smtClean="0"/>
              <a:t>l’</a:t>
            </a:r>
            <a:r>
              <a:rPr lang="it-IT" sz="1400" b="1" dirty="0" smtClean="0"/>
              <a:t>Italia </a:t>
            </a:r>
            <a:r>
              <a:rPr lang="it-IT" sz="1400" dirty="0" smtClean="0"/>
              <a:t>si trova all’</a:t>
            </a:r>
            <a:r>
              <a:rPr lang="it-IT" sz="1400" b="1" dirty="0" smtClean="0"/>
              <a:t>ottavo posto in Europa</a:t>
            </a:r>
            <a:r>
              <a:rPr lang="it-IT" sz="1400" dirty="0" smtClean="0"/>
              <a:t>: gli italiani consumano in media 28,9 kg l’anno. Prima di noi, Portogallo (55,3 kg), Spagna (46,2 kg), Lituania (44,7 kg), Francia (34,4 kg), Svezia (33,2 kg), Lussemburgo (33,1 kg) e Malta(32 kg). I primi 5 paesi consumano da soli un terzo di tutto il pesce pescato e allevato in Europa, mentre la media per ogni cittadino europeo è di 22,7 kg di pesce l’anno. Secondo la Commissione Europea, il 41% degli stock ittici analizzati nell’Atlantico sono sfruttati eccessivamente. Questa percentuale sale all’88% se si guarda a quelli del Mediterraneo.</a:t>
            </a:r>
          </a:p>
          <a:p>
            <a:pPr algn="just" fontAlgn="base"/>
            <a:r>
              <a:rPr lang="it-IT" sz="1400" dirty="0" smtClean="0"/>
              <a:t>Eppure ci sono degli esempi virtuosi in Europa, ossia una serie di paesi “autonomi”, in grado di pescare e produrre la stessa quantità di pesce consumata, a volte anche di più rispetto al fabbisogno. Sono: la Croazia, i Paesi Bassi, l’Estonia e l’Irlanda.</a:t>
            </a:r>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a:p>
        </p:txBody>
      </p:sp>
      <p:pic>
        <p:nvPicPr>
          <p:cNvPr id="6" name="Picture 2" descr="pesce consumo europa"/>
          <p:cNvPicPr>
            <a:picLocks noChangeAspect="1" noChangeArrowheads="1"/>
          </p:cNvPicPr>
          <p:nvPr/>
        </p:nvPicPr>
        <p:blipFill>
          <a:blip r:embed="rId2"/>
          <a:srcRect/>
          <a:stretch>
            <a:fillRect/>
          </a:stretch>
        </p:blipFill>
        <p:spPr bwMode="auto">
          <a:xfrm>
            <a:off x="3071802" y="2643182"/>
            <a:ext cx="5715000" cy="2333626"/>
          </a:xfrm>
          <a:prstGeom prst="rect">
            <a:avLst/>
          </a:prstGeom>
          <a:noFill/>
          <a:ln>
            <a:solidFill>
              <a:srgbClr val="FF0000"/>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42844" y="500042"/>
            <a:ext cx="8858312" cy="2062103"/>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Il polpo viene immesso sul mercato in diversi modi: fresco, surgelato, già cucinato, in scatola ecc. Prova a fare una ricerca al supermercato o in internet e riporta in una slide le immagini dei diversi modi in cui il polpo viene venduto.</a:t>
            </a:r>
          </a:p>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it-IT" sz="1600" b="1" dirty="0" smtClean="0">
                <a:latin typeface="Times New Roman" pitchFamily="18" charset="0"/>
                <a:ea typeface="Times New Roman" pitchFamily="18" charset="0"/>
                <a:cs typeface="Times New Roman" pitchFamily="18" charset="0"/>
              </a:rPr>
              <a:t>2- </a:t>
            </a:r>
            <a:r>
              <a:rPr lang="it-IT" sz="1600" dirty="0" smtClean="0">
                <a:latin typeface="Times New Roman" pitchFamily="18" charset="0"/>
                <a:ea typeface="Times New Roman" pitchFamily="18" charset="0"/>
                <a:cs typeface="Times New Roman" pitchFamily="18" charset="0"/>
              </a:rPr>
              <a:t>Assieme ai tuoi compagni puoi fare una piccola indagine nella tua classe per verificare quali sono le abitudini di consumo riguardo al polpo. Raccogliete i dati suddividendoli fra chi mangia il polpo: spesso; ogni tanto; raramente. Dopo aver raccolto i dati numerici, trasformateli in percentuali e costruite un grafico per visualizzare i risultati dell’indagine.</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tonno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4770537"/>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Tonno in trappola, no grazie!</a:t>
            </a:r>
          </a:p>
          <a:p>
            <a:pPr fontAlgn="base">
              <a:spcAft>
                <a:spcPts val="1200"/>
              </a:spcAft>
            </a:pPr>
            <a:r>
              <a:rPr lang="it-IT" sz="1200" b="1" dirty="0" smtClean="0"/>
              <a:t>Greenpeace</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18/11/2018</a:t>
            </a:r>
          </a:p>
          <a:p>
            <a:pPr algn="just">
              <a:spcAft>
                <a:spcPts val="600"/>
              </a:spcAft>
            </a:pPr>
            <a:r>
              <a:rPr lang="it-IT" sz="1400" dirty="0" smtClean="0"/>
              <a:t>Il tonno è uno dei pesci più mangiati nel mondo e costituisce una parte fondamentale della dieta di milioni di persone. Ma è anche alla base del lussuoso mercato del sashimi. Tra le </a:t>
            </a:r>
            <a:r>
              <a:rPr lang="it-IT" sz="1400" b="1" dirty="0" smtClean="0"/>
              <a:t>specie di tonno più utilizzate a scopi commerciali </a:t>
            </a:r>
            <a:r>
              <a:rPr lang="it-IT" sz="1400" dirty="0" smtClean="0"/>
              <a:t>ci sono il prezioso </a:t>
            </a:r>
            <a:r>
              <a:rPr lang="it-IT" sz="1400" b="1" dirty="0" smtClean="0"/>
              <a:t>tonno rosso del Mediterraneo</a:t>
            </a:r>
            <a:r>
              <a:rPr lang="it-IT" sz="1400" dirty="0" smtClean="0"/>
              <a:t>, venduto soprattutto fresco, e il </a:t>
            </a:r>
            <a:r>
              <a:rPr lang="it-IT" sz="1400" b="1" dirty="0" smtClean="0"/>
              <a:t>tonnetto striato </a:t>
            </a:r>
            <a:r>
              <a:rPr lang="it-IT" sz="1400" dirty="0" smtClean="0"/>
              <a:t>e  il </a:t>
            </a:r>
            <a:r>
              <a:rPr lang="it-IT" sz="1400" b="1" dirty="0" smtClean="0"/>
              <a:t>tonno pinna gialla</a:t>
            </a:r>
            <a:r>
              <a:rPr lang="it-IT" sz="1400" dirty="0" smtClean="0"/>
              <a:t>, provenienti da Oceani lontani e che finiscono nelle nostre scatolette. A livello globale le popolazioni di tonno </a:t>
            </a:r>
            <a:r>
              <a:rPr lang="it-IT" sz="1400" b="1" dirty="0" smtClean="0"/>
              <a:t>sono a rischio </a:t>
            </a:r>
            <a:r>
              <a:rPr lang="it-IT" sz="1400" dirty="0" smtClean="0"/>
              <a:t>e il rischio è che non riuscirà a sopravvivere alla pressione della pesca industrializzata e spesso distruttiva, che sta minacciando gravemente il suo regno. Anni di cattiva gestione e </a:t>
            </a:r>
            <a:r>
              <a:rPr lang="it-IT" sz="1400" b="1" dirty="0" smtClean="0"/>
              <a:t>pesca eccessiva</a:t>
            </a:r>
            <a:r>
              <a:rPr lang="it-IT" sz="1400" dirty="0" smtClean="0"/>
              <a:t> hanno causato la crisi della maggior parte degli stock di tonno.</a:t>
            </a:r>
          </a:p>
          <a:p>
            <a:pPr algn="just">
              <a:spcAft>
                <a:spcPts val="600"/>
              </a:spcAft>
            </a:pPr>
            <a:r>
              <a:rPr lang="it-IT" sz="1400" dirty="0" smtClean="0"/>
              <a:t> </a:t>
            </a:r>
            <a:r>
              <a:rPr lang="it-IT" sz="2000" dirty="0" smtClean="0"/>
              <a:t>La crisi del tonno rosso nel Mediterraneo</a:t>
            </a:r>
          </a:p>
          <a:p>
            <a:pPr algn="just"/>
            <a:r>
              <a:rPr lang="it-IT" sz="1400" dirty="0" smtClean="0"/>
              <a:t>A causa di anni di </a:t>
            </a:r>
            <a:r>
              <a:rPr lang="it-IT" sz="1400" b="1" dirty="0" smtClean="0"/>
              <a:t>cattiva gestione </a:t>
            </a:r>
            <a:r>
              <a:rPr lang="it-IT" sz="1400" dirty="0" smtClean="0"/>
              <a:t>né i governi interessati né la Commissione Internazionale per la Conservazione del Tonno Atlantico (l’ICCAT , l’organo internazionale che ne gestisce la pesca e la conservazione) sono stati in grado di regolamentare in modo sostenibile e lungimirante questa preziosa specie ittica.</a:t>
            </a:r>
          </a:p>
          <a:p>
            <a:pPr algn="just"/>
            <a:r>
              <a:rPr lang="it-IT" sz="1400" dirty="0" smtClean="0"/>
              <a:t>Una </a:t>
            </a:r>
            <a:r>
              <a:rPr lang="it-IT" sz="1400" b="1" dirty="0" smtClean="0"/>
              <a:t>lunga campagna di Greenpeace </a:t>
            </a:r>
            <a:r>
              <a:rPr lang="it-IT" sz="1400" dirty="0" smtClean="0"/>
              <a:t>per salvare il tonno rosso nel Mediterraneo ha portato nel 2007 la Commissione Internazionale per la Conservazione del Tonno Atlantico (ICCAT) a introdurre </a:t>
            </a:r>
            <a:r>
              <a:rPr lang="it-IT" sz="1400" b="1" dirty="0" smtClean="0"/>
              <a:t>regole più stringenti </a:t>
            </a:r>
            <a:r>
              <a:rPr lang="it-IT" sz="1400" dirty="0" smtClean="0"/>
              <a:t>e imporre </a:t>
            </a:r>
            <a:r>
              <a:rPr lang="it-IT" sz="1400" b="1" dirty="0" smtClean="0"/>
              <a:t>forti limiti alla pesca</a:t>
            </a:r>
            <a:r>
              <a:rPr lang="it-IT" sz="1400" dirty="0" smtClean="0"/>
              <a:t>. Purtroppo ai primi piccoli segnali di ripresa degli stock, le quote di pesca concesse ai pescatori sono subito state aumentate nonostante il parere contrario degli esperti scientifici. E’ la conferma che c’è ancora molto lavoro da fare perché, come sempre accade, se non consentiamo alle specie un tempo adeguato di ripresa e recupero, rischiamo di rendere vani tutti gli sforzi fatti finora.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4570482"/>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dirty="0" smtClean="0"/>
              <a:t>Tonno in trappola</a:t>
            </a:r>
          </a:p>
          <a:p>
            <a:pPr algn="just"/>
            <a:r>
              <a:rPr lang="it-IT" sz="1400" dirty="0" smtClean="0"/>
              <a:t>Ma il tonno rosso non è il solo sfruttato oltre i limiti, a rischio anche le specie che arrivano da oceani lontani come il tonno pinna gialla, che finisce nelle nostre scatolette. </a:t>
            </a:r>
            <a:r>
              <a:rPr lang="it-IT" sz="1400" b="1" dirty="0" smtClean="0"/>
              <a:t>Il tonno in scatola è la conserva ittica più venduta sul mercato mondiale</a:t>
            </a:r>
            <a:r>
              <a:rPr lang="it-IT" sz="1400" dirty="0" smtClean="0"/>
              <a:t>, con un volume d’affari che si aggira intorno ai 19,3 miliardi di euro l’anno, ma ben pochi consumatori sanno cosa davvero si nasconde nelle scatolette.</a:t>
            </a:r>
          </a:p>
          <a:p>
            <a:pPr algn="just"/>
            <a:r>
              <a:rPr lang="it-IT" sz="1400" b="1" dirty="0" smtClean="0"/>
              <a:t>Metodi di pesca distruttivi</a:t>
            </a:r>
            <a:r>
              <a:rPr lang="it-IT" sz="1400" dirty="0" smtClean="0"/>
              <a:t> che svuotano il mare e uccidono animali marini tra cui squali e tartarughe. Come se non bastasse le filiere potrebbero essere macchiate da </a:t>
            </a:r>
            <a:r>
              <a:rPr lang="it-IT" sz="1400" b="1" dirty="0" smtClean="0"/>
              <a:t>gravi abusi dei diritti dei lavoratori</a:t>
            </a:r>
            <a:r>
              <a:rPr lang="it-IT" sz="1400" dirty="0" smtClean="0"/>
              <a:t>.</a:t>
            </a:r>
          </a:p>
          <a:p>
            <a:pPr algn="just"/>
            <a:r>
              <a:rPr lang="it-IT" sz="1400" dirty="0" smtClean="0"/>
              <a:t>È necessario cambiare il modo in cui la pesca al tonno viene gestita, </a:t>
            </a:r>
            <a:r>
              <a:rPr lang="it-IT" sz="1400" b="1" dirty="0" smtClean="0"/>
              <a:t>introdurre modifiche sostanziali nei</a:t>
            </a:r>
            <a:r>
              <a:rPr lang="it-IT" sz="1400" dirty="0" smtClean="0"/>
              <a:t> </a:t>
            </a:r>
            <a:r>
              <a:rPr lang="it-IT" sz="1400" b="1" dirty="0" smtClean="0"/>
              <a:t>metodi di pesca</a:t>
            </a:r>
            <a:r>
              <a:rPr lang="it-IT" sz="1400" dirty="0" smtClean="0"/>
              <a:t> utilizzati e </a:t>
            </a:r>
            <a:r>
              <a:rPr lang="it-IT" sz="1400" b="1" dirty="0" smtClean="0"/>
              <a:t>creare santuari marini </a:t>
            </a:r>
            <a:r>
              <a:rPr lang="it-IT" sz="1400" dirty="0" smtClean="0"/>
              <a:t>se vogliamo davvero proteggere l’ecosistema e garantire che risorse come il tonno non si esauriscano.</a:t>
            </a:r>
          </a:p>
          <a:p>
            <a:pPr algn="just"/>
            <a:r>
              <a:rPr lang="it-IT" sz="1400" dirty="0" smtClean="0"/>
              <a:t>Le decisioni dei produttori e della grande distribuzione possono davvero cambiare la situazione. Ma solo una </a:t>
            </a:r>
            <a:r>
              <a:rPr lang="it-IT" sz="1400" b="1" dirty="0" smtClean="0"/>
              <a:t>crescente richiesta dei consumatori  per un tonno in scatola pescato in modo equo e sostenibile </a:t>
            </a:r>
            <a:r>
              <a:rPr lang="it-IT" sz="1400" dirty="0" smtClean="0"/>
              <a:t>può riuscire a cambiare le loro politiche e indirizzare l’intero settore.</a:t>
            </a:r>
          </a:p>
          <a:p>
            <a:pPr algn="just"/>
            <a:r>
              <a:rPr lang="it-IT" sz="1400" dirty="0" smtClean="0"/>
              <a:t>Grazie alla campagna “Tonno in Trappola” di Greenpeace, </a:t>
            </a:r>
            <a:r>
              <a:rPr lang="it-IT" sz="1400" b="1" dirty="0" smtClean="0"/>
              <a:t>alcune aziende italiane si sono impegnate a utilizzare nelle loro scatolette solo tonno pescato con i metodi più sostenibili </a:t>
            </a:r>
            <a:r>
              <a:rPr lang="it-IT" sz="1400" dirty="0" smtClean="0"/>
              <a:t>e oggi anche sul nostro mercato sono finalmente disponibili dei prodotti con tonnetto striato pescato a canna.</a:t>
            </a:r>
          </a:p>
          <a:p>
            <a:pPr algn="just"/>
            <a:r>
              <a:rPr lang="it-IT" sz="1400" dirty="0" smtClean="0"/>
              <a:t>Grazie al supporto di migliaia di persone siamo riusciti a cambiare alcune tra le più grandi aziende di tonno al mondo, come il colosso </a:t>
            </a:r>
            <a:r>
              <a:rPr lang="it-IT" sz="1400" dirty="0" err="1" smtClean="0"/>
              <a:t>Thai</a:t>
            </a:r>
            <a:r>
              <a:rPr lang="it-IT" sz="1400" dirty="0" smtClean="0"/>
              <a:t> </a:t>
            </a:r>
            <a:r>
              <a:rPr lang="it-IT" sz="1400" dirty="0" err="1" smtClean="0"/>
              <a:t>Union</a:t>
            </a:r>
            <a:r>
              <a:rPr lang="it-IT" sz="1400" dirty="0" smtClean="0"/>
              <a:t> (in Italia produttore di </a:t>
            </a:r>
            <a:r>
              <a:rPr lang="it-IT" sz="1400" dirty="0" err="1" smtClean="0"/>
              <a:t>Mareblu</a:t>
            </a:r>
            <a:r>
              <a:rPr lang="it-IT" sz="1400" dirty="0" smtClean="0"/>
              <a:t>) e Rio Mare. Adesso tocca a tutti gli altri cambiare rotta e seguire questa strada, perché quando sono i consumatori a chiederlo è davvero possibile cambiare le cose.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1857364"/>
            <a:ext cx="8643998" cy="3154710"/>
          </a:xfrm>
          <a:prstGeom prst="rect">
            <a:avLst/>
          </a:prstGeom>
          <a:solidFill>
            <a:schemeClr val="tx2">
              <a:lumMod val="40000"/>
              <a:lumOff val="60000"/>
            </a:schemeClr>
          </a:solidFill>
          <a:ln w="19050">
            <a:solidFill>
              <a:srgbClr val="C00000"/>
            </a:solidFill>
          </a:ln>
        </p:spPr>
        <p:txBody>
          <a:bodyPr wrap="square" rtlCol="0">
            <a:spAutoFit/>
          </a:bodyPr>
          <a:lstStyle/>
          <a:p>
            <a:pPr algn="ctr" fontAlgn="base"/>
            <a:r>
              <a:rPr lang="it-IT" sz="2800" b="1" dirty="0" smtClean="0"/>
              <a:t>Tonno in trappola</a:t>
            </a:r>
            <a:endParaRPr lang="it-IT" sz="1400" dirty="0" smtClean="0"/>
          </a:p>
          <a:p>
            <a:pPr algn="just" fontAlgn="base">
              <a:spcAft>
                <a:spcPts val="600"/>
              </a:spcAft>
            </a:pPr>
            <a:r>
              <a:rPr lang="it-IT" sz="1200" b="1" dirty="0" smtClean="0"/>
              <a:t>Greenpeace</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2015</a:t>
            </a:r>
            <a:endParaRPr lang="it-IT" sz="1400" dirty="0" smtClean="0"/>
          </a:p>
          <a:p>
            <a:pPr algn="ctr" fontAlgn="base"/>
            <a:r>
              <a:rPr lang="it-IT" sz="1400" dirty="0" smtClean="0"/>
              <a:t>Abbiamo valutato gli </a:t>
            </a:r>
            <a:r>
              <a:rPr lang="it-IT" sz="1400" b="1" dirty="0" smtClean="0"/>
              <a:t>11 marchi di tonno più diffusi</a:t>
            </a:r>
            <a:r>
              <a:rPr lang="it-IT" sz="1400" dirty="0" smtClean="0"/>
              <a:t> sui nostri scaffali, che rappresentano circa l'80% del mercato italiano, in base alle loro politiche di sostenibilità e equità, le specie catturate, i metodi di pesca usati e le informazioni che forniscono ai consumatori.</a:t>
            </a:r>
          </a:p>
          <a:p>
            <a:pPr algn="ctr" fontAlgn="base"/>
            <a:r>
              <a:rPr lang="it-IT" sz="1400" dirty="0" smtClean="0"/>
              <a:t>Dalla scorsa edizione tanti dimostrano di lavorare per una pesca sostenibile e per la piena trasparenza, ma c'è anche chi continua ad essere completamente dipendente da una pesca distruttiva.</a:t>
            </a:r>
          </a:p>
          <a:p>
            <a:pPr algn="ctr" fontAlgn="base"/>
            <a:r>
              <a:rPr lang="it-IT" sz="1400" dirty="0" smtClean="0"/>
              <a:t>Per questo vi abbiamo chiesto di aiutarci e siete stati dalla nostra parte: grazie alle vostre pressioni, </a:t>
            </a:r>
            <a:r>
              <a:rPr lang="it-IT" sz="1400" dirty="0" err="1" smtClean="0"/>
              <a:t>Thai</a:t>
            </a:r>
            <a:r>
              <a:rPr lang="it-IT" sz="1400" dirty="0" smtClean="0"/>
              <a:t> </a:t>
            </a:r>
            <a:r>
              <a:rPr lang="it-IT" sz="1400" dirty="0" err="1" smtClean="0"/>
              <a:t>Union</a:t>
            </a:r>
            <a:r>
              <a:rPr lang="it-IT" sz="1400" dirty="0" smtClean="0"/>
              <a:t>, il maggior produttore al mondo di tonno in scatola, ci ha ascoltato e ha preso l’impegno di porre fine alle pratiche di pesca distruttiva e proteggere i diritti dei suoi lavoratori.</a:t>
            </a:r>
          </a:p>
          <a:p>
            <a:pPr algn="ctr" fontAlgn="base"/>
            <a:r>
              <a:rPr lang="it-IT" sz="1400" dirty="0" smtClean="0"/>
              <a:t>Noi continueremo a controllare che nessuno distrugga gli oceani.</a:t>
            </a:r>
          </a:p>
          <a:p>
            <a:pPr algn="ctr" fontAlgn="base"/>
            <a:r>
              <a:rPr lang="it-IT" sz="1400" b="1" dirty="0" smtClean="0"/>
              <a:t>Aiutaci anche tu:</a:t>
            </a:r>
            <a:r>
              <a:rPr lang="it-IT" sz="1400" dirty="0" smtClean="0"/>
              <a:t> prima di mettere una scatoletta nel tuo carrello della spesa assicurati di sceglierne una davvero sostenibile!</a:t>
            </a:r>
            <a:endParaRPr lang="it-IT" sz="1400" dirty="0"/>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COO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9875" name="Picture 3" descr="F:\DCIM\100CASIO\CIMG0131.JPG"/>
          <p:cNvPicPr>
            <a:picLocks noChangeAspect="1" noChangeArrowheads="1"/>
          </p:cNvPicPr>
          <p:nvPr/>
        </p:nvPicPr>
        <p:blipFill>
          <a:blip r:embed="rId2" cstate="print"/>
          <a:srcRect/>
          <a:stretch>
            <a:fillRect/>
          </a:stretch>
        </p:blipFill>
        <p:spPr bwMode="auto">
          <a:xfrm>
            <a:off x="1142976" y="428604"/>
            <a:ext cx="7113524" cy="583946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Quali sono le scatolette di tonno maggiormente consumate nella tua classe? Sono fra quelle sostenibili oppure no? Prova a scoprirlo facendo un’indagine assieme ai tuoi compagni. Ciascuno dovrà indicare qual è la marca che consuma più spesso. Una volta raccolti tutti i dati, si può costruire un grafico per visualizzare i risultati.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b="33816"/>
          <a:stretch>
            <a:fillRect/>
          </a:stretch>
        </p:blipFill>
        <p:spPr bwMode="auto">
          <a:xfrm>
            <a:off x="1785918" y="857232"/>
            <a:ext cx="5440680" cy="5101722"/>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t="65099"/>
          <a:stretch>
            <a:fillRect/>
          </a:stretch>
        </p:blipFill>
        <p:spPr bwMode="auto">
          <a:xfrm>
            <a:off x="1214414" y="214290"/>
            <a:ext cx="6744176" cy="3334858"/>
          </a:xfrm>
          <a:prstGeom prst="rect">
            <a:avLst/>
          </a:prstGeom>
          <a:noFill/>
          <a:ln w="9525">
            <a:solidFill>
              <a:srgbClr val="C00000"/>
            </a:solidFill>
            <a:miter lim="800000"/>
            <a:headEnd/>
            <a:tailEnd/>
          </a:ln>
          <a:effectLst/>
        </p:spPr>
      </p:pic>
      <p:pic>
        <p:nvPicPr>
          <p:cNvPr id="3" name="Picture 2"/>
          <p:cNvPicPr>
            <a:picLocks noChangeAspect="1" noChangeArrowheads="1"/>
          </p:cNvPicPr>
          <p:nvPr/>
        </p:nvPicPr>
        <p:blipFill>
          <a:blip r:embed="rId3"/>
          <a:srcRect l="8403" t="4438" r="8403" b="77238"/>
          <a:stretch>
            <a:fillRect/>
          </a:stretch>
        </p:blipFill>
        <p:spPr bwMode="auto">
          <a:xfrm>
            <a:off x="428596" y="3786190"/>
            <a:ext cx="8298252" cy="2595701"/>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l="8403" t="22762" r="8403" b="42308"/>
          <a:stretch>
            <a:fillRect/>
          </a:stretch>
        </p:blipFill>
        <p:spPr bwMode="auto">
          <a:xfrm>
            <a:off x="500034" y="928670"/>
            <a:ext cx="8345401" cy="4976151"/>
          </a:xfrm>
          <a:prstGeom prst="rect">
            <a:avLst/>
          </a:prstGeom>
          <a:noFill/>
          <a:ln w="9525">
            <a:solidFill>
              <a:srgbClr val="C00000"/>
            </a:solid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142852"/>
            <a:ext cx="8643998" cy="1061829"/>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spcAft>
                <a:spcPts val="600"/>
              </a:spcAft>
            </a:pPr>
            <a:r>
              <a:rPr lang="it-IT" sz="1600" b="1" dirty="0" err="1" smtClean="0"/>
              <a:t>Sovrapesca</a:t>
            </a:r>
            <a:r>
              <a:rPr lang="it-IT" sz="1600" b="1" dirty="0" smtClean="0"/>
              <a:t>: il </a:t>
            </a:r>
            <a:r>
              <a:rPr lang="it-IT" sz="1600" b="1" dirty="0" err="1" smtClean="0"/>
              <a:t>Fish</a:t>
            </a:r>
            <a:r>
              <a:rPr lang="it-IT" sz="1600" b="1" dirty="0" smtClean="0"/>
              <a:t> </a:t>
            </a:r>
            <a:r>
              <a:rPr lang="it-IT" sz="1600" b="1" dirty="0" err="1" smtClean="0"/>
              <a:t>Dependence</a:t>
            </a:r>
            <a:r>
              <a:rPr lang="it-IT" sz="1600" b="1" dirty="0" smtClean="0"/>
              <a:t> </a:t>
            </a:r>
            <a:r>
              <a:rPr lang="it-IT" sz="1600" b="1" dirty="0" err="1" smtClean="0"/>
              <a:t>Day</a:t>
            </a:r>
            <a:endParaRPr lang="it-IT" sz="1600" b="1" dirty="0" smtClean="0"/>
          </a:p>
          <a:p>
            <a:pPr algn="just" fontAlgn="base"/>
            <a:r>
              <a:rPr lang="it-IT" sz="1400" dirty="0" smtClean="0"/>
              <a:t>La Giornata in cui ricorre il </a:t>
            </a:r>
            <a:r>
              <a:rPr lang="it-IT" sz="1400" dirty="0" err="1" smtClean="0"/>
              <a:t>Fish</a:t>
            </a:r>
            <a:r>
              <a:rPr lang="it-IT" sz="1400" dirty="0" smtClean="0"/>
              <a:t> </a:t>
            </a:r>
            <a:r>
              <a:rPr lang="it-IT" sz="1400" dirty="0" err="1" smtClean="0"/>
              <a:t>Dependence</a:t>
            </a:r>
            <a:r>
              <a:rPr lang="it-IT" sz="1400" dirty="0" smtClean="0"/>
              <a:t> </a:t>
            </a:r>
            <a:r>
              <a:rPr lang="it-IT" sz="1400" dirty="0" err="1" smtClean="0"/>
              <a:t>Day</a:t>
            </a:r>
            <a:r>
              <a:rPr lang="it-IT" sz="1400" dirty="0" smtClean="0"/>
              <a:t>, è diversa per ogni Paese differente: il 17 gennaio l’Austria, il 15 febbraio la Slovenia, il 18 febbraio la Slovacchia, il 22 febbraio il Belgio, il 29 febbraio la Romania, il 6 aprile l’Italia, il 30 aprile la Lituania, il 4 maggio la Germania, il 5 maggio il Portogallo, il 26 maggio la Spagna.</a:t>
            </a:r>
            <a:endParaRPr lang="it-IT" sz="1400" b="1" dirty="0" smtClean="0"/>
          </a:p>
        </p:txBody>
      </p:sp>
      <p:pic>
        <p:nvPicPr>
          <p:cNvPr id="61442" name="Picture 2" descr="pesce consumo europa1"/>
          <p:cNvPicPr>
            <a:picLocks noChangeAspect="1" noChangeArrowheads="1"/>
          </p:cNvPicPr>
          <p:nvPr/>
        </p:nvPicPr>
        <p:blipFill>
          <a:blip r:embed="rId2"/>
          <a:srcRect/>
          <a:stretch>
            <a:fillRect/>
          </a:stretch>
        </p:blipFill>
        <p:spPr bwMode="auto">
          <a:xfrm>
            <a:off x="1071538" y="1285860"/>
            <a:ext cx="7086600" cy="5291328"/>
          </a:xfrm>
          <a:prstGeom prst="rect">
            <a:avLst/>
          </a:prstGeom>
          <a:solidFill>
            <a:srgbClr val="FF0000"/>
          </a:solidFill>
          <a:ln>
            <a:solidFill>
              <a:srgbClr val="FF0000"/>
            </a:solid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l="8403" t="58580" r="4622" b="5917"/>
          <a:stretch>
            <a:fillRect/>
          </a:stretch>
        </p:blipFill>
        <p:spPr bwMode="auto">
          <a:xfrm>
            <a:off x="214282" y="428604"/>
            <a:ext cx="8724682" cy="505778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r="-421" b="67160"/>
          <a:stretch>
            <a:fillRect/>
          </a:stretch>
        </p:blipFill>
        <p:spPr bwMode="auto">
          <a:xfrm>
            <a:off x="857224" y="428604"/>
            <a:ext cx="7398606" cy="3436118"/>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t="31953" b="10318"/>
          <a:stretch>
            <a:fillRect/>
          </a:stretch>
        </p:blipFill>
        <p:spPr bwMode="auto">
          <a:xfrm>
            <a:off x="1142976" y="214290"/>
            <a:ext cx="6970871" cy="571504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b="40532"/>
          <a:stretch>
            <a:fillRect/>
          </a:stretch>
        </p:blipFill>
        <p:spPr bwMode="auto">
          <a:xfrm>
            <a:off x="785786" y="214290"/>
            <a:ext cx="7707630" cy="6509444"/>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t="58580"/>
          <a:stretch>
            <a:fillRect/>
          </a:stretch>
        </p:blipFill>
        <p:spPr bwMode="auto">
          <a:xfrm>
            <a:off x="142844" y="642918"/>
            <a:ext cx="8841105" cy="5200634"/>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Prova ad esaminare alcune etichette di tonno in scatola e dai un giudizio sulla “sostenibilità” di ciascuna di esse considerando i tre criteri: tipo di tonno (obeso e rosso sono i meno sostenibili); provenienza; metodo di pesca. Riporta le immagini delle etichette in una slide con i risultati del tuo esame (vedi esempio).</a:t>
            </a:r>
          </a:p>
        </p:txBody>
      </p:sp>
      <p:pic>
        <p:nvPicPr>
          <p:cNvPr id="1026" name="Picture 2" descr="C:\Users\utente\Documents\SITO\001.jpg"/>
          <p:cNvPicPr>
            <a:picLocks noChangeAspect="1" noChangeArrowheads="1"/>
          </p:cNvPicPr>
          <p:nvPr/>
        </p:nvPicPr>
        <p:blipFill>
          <a:blip r:embed="rId2" cstate="print"/>
          <a:srcRect/>
          <a:stretch>
            <a:fillRect/>
          </a:stretch>
        </p:blipFill>
        <p:spPr bwMode="auto">
          <a:xfrm>
            <a:off x="142835" y="2000236"/>
            <a:ext cx="5824850" cy="1119713"/>
          </a:xfrm>
          <a:prstGeom prst="rect">
            <a:avLst/>
          </a:prstGeom>
          <a:noFill/>
          <a:ln>
            <a:solidFill>
              <a:srgbClr val="C00000"/>
            </a:solidFill>
          </a:ln>
        </p:spPr>
      </p:pic>
      <p:sp>
        <p:nvSpPr>
          <p:cNvPr id="4" name="Rectangle 1"/>
          <p:cNvSpPr>
            <a:spLocks noChangeArrowheads="1"/>
          </p:cNvSpPr>
          <p:nvPr/>
        </p:nvSpPr>
        <p:spPr bwMode="auto">
          <a:xfrm>
            <a:off x="142844" y="3357562"/>
            <a:ext cx="7715304" cy="738664"/>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Arial" pitchFamily="34" charset="0"/>
                <a:cs typeface="Arial" pitchFamily="34" charset="0"/>
              </a:rPr>
              <a:t>Tipo di tonno</a:t>
            </a:r>
            <a:r>
              <a:rPr kumimoji="0" lang="it-IT" sz="1400" b="0" i="0" u="none" strike="noStrike" cap="none" normalizeH="0" baseline="0" dirty="0" smtClean="0">
                <a:ln>
                  <a:noFill/>
                </a:ln>
                <a:solidFill>
                  <a:schemeClr val="tx1"/>
                </a:solidFill>
                <a:effectLst/>
                <a:latin typeface="Arial" pitchFamily="34" charset="0"/>
                <a:cs typeface="Arial" pitchFamily="34" charset="0"/>
              </a:rPr>
              <a:t>:</a:t>
            </a:r>
            <a:r>
              <a:rPr kumimoji="0" lang="it-IT" sz="1400" b="0" i="0" u="none" strike="noStrike" cap="none" normalizeH="0" dirty="0" smtClean="0">
                <a:ln>
                  <a:noFill/>
                </a:ln>
                <a:solidFill>
                  <a:schemeClr val="tx1"/>
                </a:solidFill>
                <a:effectLst/>
                <a:latin typeface="Arial" pitchFamily="34" charset="0"/>
                <a:cs typeface="Arial" pitchFamily="34" charset="0"/>
              </a:rPr>
              <a:t> </a:t>
            </a:r>
            <a:r>
              <a:rPr kumimoji="0" lang="it-IT" sz="1400" b="0" u="none" strike="noStrike" cap="none" normalizeH="0" dirty="0" smtClean="0">
                <a:ln>
                  <a:noFill/>
                </a:ln>
                <a:solidFill>
                  <a:schemeClr val="tx1"/>
                </a:solidFill>
                <a:effectLst/>
                <a:latin typeface="Arial" pitchFamily="34" charset="0"/>
                <a:cs typeface="Arial" pitchFamily="34" charset="0"/>
              </a:rPr>
              <a:t>non è indicato</a:t>
            </a:r>
          </a:p>
          <a:p>
            <a:pPr marL="0" marR="0" lvl="0" indent="0" algn="just" defTabSz="914400" rtl="0" eaLnBrk="1" fontAlgn="base" latinLnBrk="0" hangingPunct="1">
              <a:lnSpc>
                <a:spcPct val="100000"/>
              </a:lnSpc>
              <a:spcBef>
                <a:spcPct val="0"/>
              </a:spcBef>
              <a:spcAft>
                <a:spcPct val="0"/>
              </a:spcAft>
              <a:buClrTx/>
              <a:buSzTx/>
              <a:buFontTx/>
              <a:buNone/>
              <a:tabLst/>
            </a:pPr>
            <a:r>
              <a:rPr lang="it-IT" sz="1400" b="1" dirty="0" smtClean="0">
                <a:latin typeface="Arial" pitchFamily="34" charset="0"/>
                <a:cs typeface="Arial" pitchFamily="34" charset="0"/>
              </a:rPr>
              <a:t>Provenienza</a:t>
            </a:r>
            <a:r>
              <a:rPr lang="it-IT" sz="1400" dirty="0" smtClean="0">
                <a:latin typeface="Arial" pitchFamily="34" charset="0"/>
                <a:cs typeface="Arial" pitchFamily="34" charset="0"/>
              </a:rPr>
              <a:t>: </a:t>
            </a:r>
            <a:r>
              <a:rPr lang="it-IT" sz="1400" i="1" dirty="0" smtClean="0">
                <a:latin typeface="Arial" pitchFamily="34" charset="0"/>
                <a:cs typeface="Arial" pitchFamily="34" charset="0"/>
              </a:rPr>
              <a:t>West </a:t>
            </a:r>
            <a:r>
              <a:rPr lang="it-IT" sz="1400" i="1" dirty="0" err="1" smtClean="0">
                <a:latin typeface="Arial" pitchFamily="34" charset="0"/>
                <a:cs typeface="Arial" pitchFamily="34" charset="0"/>
              </a:rPr>
              <a:t>Pacific</a:t>
            </a:r>
            <a:r>
              <a:rPr lang="it-IT" sz="1400" i="1" dirty="0" smtClean="0">
                <a:latin typeface="Arial" pitchFamily="34" charset="0"/>
                <a:cs typeface="Arial" pitchFamily="34" charset="0"/>
              </a:rPr>
              <a:t> (71) – </a:t>
            </a:r>
            <a:r>
              <a:rPr lang="it-IT" sz="1400" dirty="0" smtClean="0">
                <a:latin typeface="Arial" pitchFamily="34" charset="0"/>
                <a:cs typeface="Arial" pitchFamily="34" charset="0"/>
              </a:rPr>
              <a:t>nessun rischio</a:t>
            </a:r>
          </a:p>
          <a:p>
            <a:pPr marL="0" marR="0" lvl="0" indent="0" algn="just" defTabSz="914400" rtl="0" eaLnBrk="1" fontAlgn="base" latinLnBrk="0" hangingPunct="1">
              <a:lnSpc>
                <a:spcPct val="100000"/>
              </a:lnSpc>
              <a:spcBef>
                <a:spcPct val="0"/>
              </a:spcBef>
              <a:spcAft>
                <a:spcPct val="0"/>
              </a:spcAft>
              <a:buClrTx/>
              <a:buSzTx/>
              <a:buFontTx/>
              <a:buNone/>
              <a:tabLst/>
            </a:pPr>
            <a:r>
              <a:rPr lang="it-IT" sz="1400" b="1" dirty="0" smtClean="0">
                <a:latin typeface="Arial" pitchFamily="34" charset="0"/>
                <a:cs typeface="Arial" pitchFamily="34" charset="0"/>
              </a:rPr>
              <a:t>Metodo di pesca: </a:t>
            </a:r>
            <a:r>
              <a:rPr lang="it-IT" sz="1400" i="1" dirty="0" smtClean="0">
                <a:latin typeface="Arial" pitchFamily="34" charset="0"/>
                <a:cs typeface="Arial" pitchFamily="34" charset="0"/>
              </a:rPr>
              <a:t>Reti a Circuizione con FAD (PS) – </a:t>
            </a:r>
            <a:r>
              <a:rPr lang="it-IT" sz="1400" dirty="0" smtClean="0">
                <a:latin typeface="Arial" pitchFamily="34" charset="0"/>
                <a:cs typeface="Arial" pitchFamily="34" charset="0"/>
              </a:rPr>
              <a:t>non sostenibile  </a:t>
            </a:r>
            <a:endParaRPr kumimoji="0" lang="it-IT" sz="1400" b="0" u="none" strike="noStrike" cap="none" normalizeH="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70000" lnSpcReduction="2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a:t>
            </a:r>
            <a:r>
              <a:rPr lang="it-IT" sz="5100" b="1" dirty="0" smtClean="0">
                <a:solidFill>
                  <a:srgbClr val="FF0000"/>
                </a:solidFill>
                <a:latin typeface="Times New Roman" pitchFamily="18" charset="0"/>
                <a:cs typeface="Times New Roman" pitchFamily="18" charset="0"/>
              </a:rPr>
              <a:t>certificazione della pesca sostenibile</a:t>
            </a:r>
            <a:endParaRPr lang="it-IT" sz="51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357166"/>
            <a:ext cx="8643998" cy="6386364"/>
          </a:xfrm>
          <a:prstGeom prst="rect">
            <a:avLst/>
          </a:prstGeom>
          <a:solidFill>
            <a:schemeClr val="tx2">
              <a:lumMod val="40000"/>
              <a:lumOff val="60000"/>
            </a:schemeClr>
          </a:solidFill>
          <a:ln w="19050">
            <a:solidFill>
              <a:srgbClr val="C00000"/>
            </a:solidFill>
          </a:ln>
        </p:spPr>
        <p:txBody>
          <a:bodyPr wrap="square" rtlCol="0">
            <a:spAutoFit/>
          </a:bodyPr>
          <a:lstStyle/>
          <a:p>
            <a:pPr algn="ctr" fontAlgn="base"/>
            <a:r>
              <a:rPr lang="it-IT" sz="2800" b="1" dirty="0" smtClean="0"/>
              <a:t>COS’E’ LA PESCA SOSTENIBILE?</a:t>
            </a:r>
          </a:p>
          <a:p>
            <a:pPr algn="just" fontAlgn="base">
              <a:spcAft>
                <a:spcPts val="1200"/>
              </a:spcAft>
            </a:pPr>
            <a:r>
              <a:rPr lang="it-IT" sz="1200" b="1" dirty="0" smtClean="0"/>
              <a:t>Marine </a:t>
            </a:r>
            <a:r>
              <a:rPr lang="it-IT" sz="1200" b="1" dirty="0" err="1" smtClean="0"/>
              <a:t>Stewardship</a:t>
            </a:r>
            <a:r>
              <a:rPr lang="it-IT" sz="1200" b="1" dirty="0" smtClean="0"/>
              <a:t> </a:t>
            </a:r>
            <a:r>
              <a:rPr lang="it-IT" sz="1200" b="1" dirty="0" err="1" smtClean="0"/>
              <a:t>Council</a:t>
            </a:r>
            <a:r>
              <a:rPr lang="it-IT" sz="1200" b="1" dirty="0" smtClean="0"/>
              <a:t> - MSC</a:t>
            </a:r>
          </a:p>
          <a:p>
            <a:pPr algn="just" fontAlgn="base">
              <a:spcAft>
                <a:spcPts val="600"/>
              </a:spcAft>
            </a:pPr>
            <a:r>
              <a:rPr lang="it-IT" sz="1400" dirty="0" smtClean="0"/>
              <a:t>Per MSC Marine </a:t>
            </a:r>
            <a:r>
              <a:rPr lang="it-IT" sz="1400" dirty="0" err="1" smtClean="0"/>
              <a:t>Stewardship</a:t>
            </a:r>
            <a:r>
              <a:rPr lang="it-IT" sz="1400" dirty="0" smtClean="0"/>
              <a:t> </a:t>
            </a:r>
            <a:r>
              <a:rPr lang="it-IT" sz="1400" dirty="0" err="1" smtClean="0"/>
              <a:t>Council</a:t>
            </a:r>
            <a:r>
              <a:rPr lang="it-IT" sz="1400" dirty="0" smtClean="0"/>
              <a:t> la “pesca sostenibile” è quella che rispetta i 3 Principi dello Standard MSC. La sostenibilità di un'attività di pesca viene verificata secondo un processo di valutazione condotto da enti certificatori indipendenti da MSC sulla base delle più avanzate evidenze scientifiche. I 3 Principi alla base dello Standard MSC sono:</a:t>
            </a:r>
          </a:p>
          <a:p>
            <a:pPr marL="342900" indent="-342900" algn="just" fontAlgn="base"/>
            <a:r>
              <a:rPr lang="it-IT" sz="1400" b="1" dirty="0" smtClean="0"/>
              <a:t>1  La pesca lascia in mare abbastanza pesci</a:t>
            </a:r>
          </a:p>
          <a:p>
            <a:pPr algn="just" fontAlgn="base">
              <a:spcAft>
                <a:spcPts val="600"/>
              </a:spcAft>
            </a:pPr>
            <a:r>
              <a:rPr lang="it-IT" sz="1400" dirty="0" smtClean="0"/>
              <a:t>per far sì che la popolazione marina possa riprodursi e l’attività di pesca possa così proseguire nel tempo, nel rispetto delle raccomandazioni scientifiche sullo stato delle risorse ittiche;</a:t>
            </a:r>
          </a:p>
          <a:p>
            <a:pPr marL="342900" indent="-342900" algn="just" fontAlgn="base"/>
            <a:r>
              <a:rPr lang="it-IT" sz="1400" b="1" dirty="0" smtClean="0"/>
              <a:t>2   La pesca è effettuata in modo da minimizzare il suo impatto</a:t>
            </a:r>
          </a:p>
          <a:p>
            <a:pPr marL="342900" indent="-342900" algn="just" fontAlgn="base">
              <a:spcAft>
                <a:spcPts val="600"/>
              </a:spcAft>
            </a:pPr>
            <a:r>
              <a:rPr lang="it-IT" sz="1400" dirty="0" smtClean="0"/>
              <a:t>sull’ecosistema, consentendo alla flora e alla fauna marina di prosperare;</a:t>
            </a:r>
          </a:p>
          <a:p>
            <a:pPr marL="342900" indent="-342900" algn="just" fontAlgn="base"/>
            <a:r>
              <a:rPr lang="it-IT" sz="1400" b="1" dirty="0" smtClean="0"/>
              <a:t>3   La pesca è gestita in modo responsabile</a:t>
            </a:r>
          </a:p>
          <a:p>
            <a:pPr marL="342900" indent="-342900" algn="just" fontAlgn="base">
              <a:spcAft>
                <a:spcPts val="600"/>
              </a:spcAft>
            </a:pPr>
            <a:r>
              <a:rPr lang="it-IT" sz="1400" dirty="0" smtClean="0"/>
              <a:t>nel rispetto delle leggi vigenti e in modo da potersi adattare ai cambiamenti.</a:t>
            </a:r>
          </a:p>
          <a:p>
            <a:pPr marL="342900" indent="-342900" algn="just" fontAlgn="base"/>
            <a:r>
              <a:rPr lang="it-IT" sz="2000" b="1" dirty="0" smtClean="0"/>
              <a:t>Perché è importante pescare in modo sostenibile</a:t>
            </a:r>
          </a:p>
          <a:p>
            <a:pPr algn="just" fontAlgn="base">
              <a:spcAft>
                <a:spcPts val="600"/>
              </a:spcAft>
            </a:pPr>
            <a:r>
              <a:rPr lang="it-IT" sz="1400" dirty="0" smtClean="0"/>
              <a:t>Pescare secondo i principi dello Standard MSC è fondamentale per </a:t>
            </a:r>
            <a:r>
              <a:rPr lang="it-IT" sz="1400" b="1" dirty="0" smtClean="0"/>
              <a:t>salvaguardare gli oceani</a:t>
            </a:r>
            <a:r>
              <a:rPr lang="it-IT" sz="1400" dirty="0" smtClean="0"/>
              <a:t>, fondamentali nel fornire l’ossigeno che respiriamo e che costituiscono una fonte importante di proteine per 3 miliardi di persone. Oggi però l'equilibrio degli oceani è messo in pericolo dal </a:t>
            </a:r>
            <a:r>
              <a:rPr lang="it-IT" sz="1400" b="1" dirty="0" smtClean="0"/>
              <a:t>cambiamento climatico</a:t>
            </a:r>
            <a:r>
              <a:rPr lang="it-IT" sz="1400" dirty="0" smtClean="0"/>
              <a:t>, dall'</a:t>
            </a:r>
            <a:r>
              <a:rPr lang="it-IT" sz="1400" b="1" dirty="0" smtClean="0"/>
              <a:t>inquinamento</a:t>
            </a:r>
            <a:r>
              <a:rPr lang="it-IT" sz="1400" dirty="0" smtClean="0"/>
              <a:t> e dalla </a:t>
            </a:r>
            <a:r>
              <a:rPr lang="it-IT" sz="1400" b="1" dirty="0" err="1" smtClean="0"/>
              <a:t>sovrapesca</a:t>
            </a:r>
            <a:r>
              <a:rPr lang="it-IT" sz="1400" dirty="0" smtClean="0"/>
              <a:t>, che secondo la FAO interessa oltre il 34% delle popolazioni ittiche. </a:t>
            </a:r>
          </a:p>
          <a:p>
            <a:pPr fontAlgn="base"/>
            <a:r>
              <a:rPr lang="it-IT" sz="2000" b="1" dirty="0" smtClean="0"/>
              <a:t>Quali attività di pesca sono sostenibili?</a:t>
            </a:r>
          </a:p>
          <a:p>
            <a:pPr algn="just" fontAlgn="base"/>
            <a:r>
              <a:rPr lang="it-IT" sz="1400" dirty="0" smtClean="0"/>
              <a:t>Per MSC, le attività di pesca sostenibili sono </a:t>
            </a:r>
            <a:r>
              <a:rPr lang="it-IT" sz="1400" b="1" dirty="0" smtClean="0"/>
              <a:t>quelle che pescano rispettando i 3 Principi dello Standard</a:t>
            </a:r>
            <a:r>
              <a:rPr lang="it-IT" sz="1400" dirty="0" smtClean="0"/>
              <a:t>; per ottenere la certificazione, queste devono sottoporsi a un processo di valutazione aperto a tutti i portatori di interesse (scienziati, ONG, settore ittico), condotto da un ente certificatore esterno. </a:t>
            </a:r>
          </a:p>
          <a:p>
            <a:pPr algn="just" fontAlgn="base"/>
            <a:r>
              <a:rPr lang="it-IT" sz="1400" dirty="0" smtClean="0"/>
              <a:t>Una volta ottenuta la certificazione, un’attività di pesca è tenuta a implementare continui miglioramenti, regolarmente monitorati dall’ente certificatore esterno, che la mantengono al passo delle ultime evidenze scientifiche in termini di sostenibilità così da conservare le risorse marine per le generazioni future. </a:t>
            </a:r>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6617196"/>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cap="all" dirty="0" smtClean="0"/>
              <a:t>IL VERO SIGNIFICATO DELLE ETICHETTE DEL PESCE</a:t>
            </a:r>
          </a:p>
          <a:p>
            <a:pPr algn="just"/>
            <a:endParaRPr lang="it-IT" sz="1400" dirty="0" smtClean="0"/>
          </a:p>
          <a:p>
            <a:pPr algn="just"/>
            <a:r>
              <a:rPr lang="it-IT" sz="1400" dirty="0" smtClean="0"/>
              <a:t>Ogni giorno, i pesci allevati o pescati vengono trattati e macellati in maniera crudele. Lontano dagli occhi delle persone, </a:t>
            </a:r>
            <a:r>
              <a:rPr lang="it-IT" sz="1400" b="1" dirty="0" smtClean="0"/>
              <a:t>i pesci soffrono negli allevamenti intensivi e dopo essere stati pescati.</a:t>
            </a:r>
            <a:endParaRPr lang="it-IT" sz="1400" dirty="0" smtClean="0"/>
          </a:p>
          <a:p>
            <a:pPr algn="just"/>
            <a:r>
              <a:rPr lang="it-IT" sz="1400" dirty="0" smtClean="0"/>
              <a:t>Al momento dell’acquisto presso supermercati e ristoranti di prodotti ittici maggiormente tutelati, </a:t>
            </a:r>
            <a:r>
              <a:rPr lang="it-IT" sz="1400" b="1" dirty="0" smtClean="0"/>
              <a:t>sono in molti ad affidarsi alle informazioni riportate dalle cinque maggiori etichette di certificazione disponibili</a:t>
            </a:r>
            <a:r>
              <a:rPr lang="it-IT" sz="1400" dirty="0" smtClean="0"/>
              <a:t>.</a:t>
            </a:r>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spcAft>
                <a:spcPts val="600"/>
              </a:spcAft>
            </a:pPr>
            <a:r>
              <a:rPr lang="it-IT" sz="1600" b="1" cap="all" dirty="0" smtClean="0"/>
              <a:t>QUAL È IL VERO SIGNIFICATO DELLE ETICHETTE DEL PESCE?</a:t>
            </a:r>
          </a:p>
          <a:p>
            <a:pPr algn="just"/>
            <a:r>
              <a:rPr lang="it-IT" sz="1400" dirty="0" smtClean="0"/>
              <a:t>L’indagine condotta da </a:t>
            </a:r>
            <a:r>
              <a:rPr lang="it-IT" sz="1400" dirty="0" err="1" smtClean="0"/>
              <a:t>Compassion</a:t>
            </a:r>
            <a:r>
              <a:rPr lang="it-IT" sz="1400" dirty="0" smtClean="0"/>
              <a:t> in merito agli standard di benessere applicati da queste certificazioni ha però evidenziato un grave problema: </a:t>
            </a:r>
            <a:r>
              <a:rPr lang="it-IT" sz="1400" b="1" dirty="0" smtClean="0"/>
              <a:t>potrebbero non proteggere i pesci da molti tipi di sofferenza</a:t>
            </a:r>
            <a:r>
              <a:rPr lang="it-IT" sz="1400" dirty="0" smtClean="0"/>
              <a:t>. Tanti vivono in condizioni miserabili, stipati in gabbie e vasche sovraffollate. Altri devono sopportare morti dolorose e prolungate.</a:t>
            </a:r>
          </a:p>
          <a:p>
            <a:pPr algn="just">
              <a:spcAft>
                <a:spcPts val="600"/>
              </a:spcAft>
            </a:pPr>
            <a:r>
              <a:rPr lang="it-IT" sz="1400" dirty="0" smtClean="0"/>
              <a:t>Tra le pratiche consentite da alcune delle iniziative citiamo:</a:t>
            </a:r>
          </a:p>
          <a:p>
            <a:pPr algn="just">
              <a:spcAft>
                <a:spcPts val="600"/>
              </a:spcAft>
              <a:buFont typeface="Arial" pitchFamily="34" charset="0"/>
              <a:buChar char="•"/>
            </a:pPr>
            <a:r>
              <a:rPr lang="it-IT" sz="1400" dirty="0" smtClean="0"/>
              <a:t> fino a 14 giorni di digiuno;</a:t>
            </a:r>
          </a:p>
          <a:p>
            <a:pPr algn="just">
              <a:spcAft>
                <a:spcPts val="600"/>
              </a:spcAft>
              <a:buFont typeface="Arial" pitchFamily="34" charset="0"/>
              <a:buChar char="•"/>
            </a:pPr>
            <a:r>
              <a:rPr lang="it-IT" sz="1400" dirty="0" smtClean="0"/>
              <a:t> sovraffollamento in vasche  o gabbie marine;</a:t>
            </a:r>
          </a:p>
          <a:p>
            <a:pPr algn="just">
              <a:spcAft>
                <a:spcPts val="600"/>
              </a:spcAft>
              <a:buFont typeface="Arial" pitchFamily="34" charset="0"/>
              <a:buChar char="•"/>
            </a:pPr>
            <a:r>
              <a:rPr lang="it-IT" sz="1400" dirty="0" smtClean="0"/>
              <a:t> macellazione con un processo estremamente lento e doloroso senza un adeguato stordimento</a:t>
            </a:r>
          </a:p>
          <a:p>
            <a:pPr algn="just">
              <a:spcAft>
                <a:spcPts val="600"/>
              </a:spcAft>
              <a:buFont typeface="Arial" pitchFamily="34" charset="0"/>
              <a:buChar char="•"/>
            </a:pPr>
            <a:r>
              <a:rPr lang="it-IT" sz="1400" dirty="0" smtClean="0"/>
              <a:t> abbattimento delle foche selvatiche e ferimento di delfini.</a:t>
            </a:r>
          </a:p>
          <a:p>
            <a:pPr algn="just">
              <a:spcAft>
                <a:spcPts val="600"/>
              </a:spcAft>
            </a:pPr>
            <a:r>
              <a:rPr lang="it-IT" sz="1400" dirty="0" smtClean="0"/>
              <a:t>Come gli altri animali, </a:t>
            </a:r>
            <a:r>
              <a:rPr lang="it-IT" sz="1400" b="1" dirty="0" smtClean="0"/>
              <a:t>i pesci sono esseri complessi dotati di emozioni, che soffrono e provano dolore</a:t>
            </a:r>
            <a:r>
              <a:rPr lang="it-IT" sz="1400" dirty="0" smtClean="0"/>
              <a:t>. Ciononostante, continuano a soffrire nel silenzio assordante dell’indifferenza. I pesci non possono far sentire la propria voce e per questo dobbiamo farci noi portavoce della loro sofferenza.</a:t>
            </a:r>
          </a:p>
        </p:txBody>
      </p:sp>
      <p:pic>
        <p:nvPicPr>
          <p:cNvPr id="158722" name="Picture 2" descr="C:\Users\utente\Documents\SITO\DA INSERIRE\GEOGRAFIA\CLASSE 2°\3-IL SETTORE PRIMARIO IN EUROPA\PESCA\ETICHETTE\IMG-20210711-WA0081 (1) - Copia.jpg"/>
          <p:cNvPicPr>
            <a:picLocks noChangeAspect="1" noChangeArrowheads="1"/>
          </p:cNvPicPr>
          <p:nvPr/>
        </p:nvPicPr>
        <p:blipFill>
          <a:blip r:embed="rId2"/>
          <a:srcRect/>
          <a:stretch>
            <a:fillRect/>
          </a:stretch>
        </p:blipFill>
        <p:spPr bwMode="auto">
          <a:xfrm>
            <a:off x="2357422" y="1928802"/>
            <a:ext cx="4694301" cy="1318070"/>
          </a:xfrm>
          <a:prstGeom prst="rect">
            <a:avLst/>
          </a:prstGeom>
          <a:noFill/>
        </p:spPr>
      </p:pic>
      <p:pic>
        <p:nvPicPr>
          <p:cNvPr id="5" name="Picture 7" descr="C:\Users\utente\Documents\SITO\DA INSERIRE\GEOGRAFIA\CLASSE 2°\3-IL SETTORE PRIMARIO IN EUROPA\PESCA\ETICHETTE\60773 - Copia - Copia.jpg"/>
          <p:cNvPicPr>
            <a:picLocks noChangeAspect="1" noChangeArrowheads="1"/>
          </p:cNvPicPr>
          <p:nvPr/>
        </p:nvPicPr>
        <p:blipFill>
          <a:blip r:embed="rId3" cstate="print"/>
          <a:srcRect/>
          <a:stretch>
            <a:fillRect/>
          </a:stretch>
        </p:blipFill>
        <p:spPr bwMode="auto">
          <a:xfrm>
            <a:off x="428597" y="642918"/>
            <a:ext cx="658659" cy="273156"/>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71414"/>
            <a:ext cx="8643998" cy="6555641"/>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b="1" dirty="0" smtClean="0"/>
              <a:t>Queste certificazioni si concentrano sulla sostenibilità dello stock ittico e dell’ambiente, </a:t>
            </a:r>
            <a:r>
              <a:rPr lang="it-IT" sz="1400" dirty="0" smtClean="0"/>
              <a:t>chiaramente cause importanti</a:t>
            </a:r>
            <a:r>
              <a:rPr lang="it-IT" sz="1400" b="1" dirty="0" smtClean="0"/>
              <a:t>, ma potrebbero impegnarsi di più anche per la protezione del benessere dei pesci</a:t>
            </a:r>
            <a:r>
              <a:rPr lang="it-IT" sz="1400" dirty="0" smtClean="0"/>
              <a:t>. Al momento, alcune prendono poco o nulla in considerazione questo aspetto, quando invece dovrebbero assolutamente fare di più per i pesci che certificano.</a:t>
            </a:r>
          </a:p>
          <a:p>
            <a:pPr algn="just"/>
            <a:r>
              <a:rPr lang="it-IT" sz="1400" b="1" dirty="0" err="1" smtClean="0"/>
              <a:t>Compassion</a:t>
            </a:r>
            <a:r>
              <a:rPr lang="it-IT" sz="1400" b="1" dirty="0" smtClean="0"/>
              <a:t> ha analizzato e confrontato gli standard applicati dalle varie certificazioni con otto criteri chiave</a:t>
            </a:r>
            <a:r>
              <a:rPr lang="it-IT" sz="1400" dirty="0" smtClean="0"/>
              <a:t>, tra cui la privazione di cibo, l’abbattimento di fauna selvatica e la macellazione lunga e dolorosa inflitta ai pesci, in modo da evidenziare le aree dove è fondamentale apportare cambiamenti drastici. Nella seguente tabella riportiamo il livello di protezione e benessere garantito da ciascuna certificazione.</a:t>
            </a:r>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9747" name="Picture 3" descr="C:\Users\utente\Documents\SITO\DA INSERIRE\GEOGRAFIA\CLASSE 2°\3-IL SETTORE PRIMARIO IN EUROPA\PESCA\ETICHETTE\IMG-20210711-WA0081 (1).jpg"/>
          <p:cNvPicPr>
            <a:picLocks noChangeAspect="1" noChangeArrowheads="1"/>
          </p:cNvPicPr>
          <p:nvPr/>
        </p:nvPicPr>
        <p:blipFill>
          <a:blip r:embed="rId2"/>
          <a:srcRect/>
          <a:stretch>
            <a:fillRect/>
          </a:stretch>
        </p:blipFill>
        <p:spPr bwMode="auto">
          <a:xfrm>
            <a:off x="357158" y="1928801"/>
            <a:ext cx="4557713" cy="4551426"/>
          </a:xfrm>
          <a:prstGeom prst="rect">
            <a:avLst/>
          </a:prstGeom>
          <a:noFill/>
        </p:spPr>
      </p:pic>
      <p:pic>
        <p:nvPicPr>
          <p:cNvPr id="159748" name="Picture 4" descr="C:\Users\utente\Documents\SITO\DA INSERIRE\GEOGRAFIA\CLASSE 2°\3-IL SETTORE PRIMARIO IN EUROPA\PESCA\ETICHETTE\IMG-20210711-WA0081 (2) - Copia.jpg"/>
          <p:cNvPicPr>
            <a:picLocks noChangeAspect="1" noChangeArrowheads="1"/>
          </p:cNvPicPr>
          <p:nvPr/>
        </p:nvPicPr>
        <p:blipFill>
          <a:blip r:embed="rId3"/>
          <a:srcRect r="34917"/>
          <a:stretch>
            <a:fillRect/>
          </a:stretch>
        </p:blipFill>
        <p:spPr bwMode="auto">
          <a:xfrm>
            <a:off x="5072066" y="2000240"/>
            <a:ext cx="3600470" cy="301752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2844" y="500042"/>
            <a:ext cx="8858312" cy="584775"/>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Scrivi le informazioni che si ricavano dal testo riguardo a: la pesca a livello mondiale; il consumo di pesce a livello europeo; il consumo in Italia.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142844" y="1357298"/>
            <a:ext cx="8858312" cy="1969770"/>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ts val="600"/>
              </a:spcAft>
            </a:pPr>
            <a:r>
              <a:rPr lang="it-IT" sz="1600" b="1" dirty="0" smtClean="0">
                <a:latin typeface="Times New Roman" pitchFamily="18" charset="0"/>
                <a:ea typeface="Times New Roman" pitchFamily="18" charset="0"/>
                <a:cs typeface="Times New Roman" pitchFamily="18" charset="0"/>
              </a:rPr>
              <a:t>A livello mondiale</a:t>
            </a:r>
            <a:r>
              <a:rPr lang="it-IT" sz="1600" dirty="0" smtClean="0">
                <a:latin typeface="Times New Roman" pitchFamily="18" charset="0"/>
                <a:ea typeface="Times New Roman" pitchFamily="18" charset="0"/>
                <a:cs typeface="Times New Roman" pitchFamily="18" charset="0"/>
              </a:rPr>
              <a:t>:</a:t>
            </a:r>
            <a:r>
              <a:rPr lang="it-IT" sz="1600" dirty="0" smtClean="0">
                <a:solidFill>
                  <a:srgbClr val="00B0F0"/>
                </a:solidFill>
                <a:latin typeface="Times New Roman" pitchFamily="18" charset="0"/>
                <a:ea typeface="Times New Roman" pitchFamily="18" charset="0"/>
                <a:cs typeface="Times New Roman" pitchFamily="18" charset="0"/>
              </a:rPr>
              <a:t> </a:t>
            </a:r>
            <a:r>
              <a:rPr lang="it-IT" sz="1600" dirty="0" smtClean="0">
                <a:solidFill>
                  <a:srgbClr val="00B0F0"/>
                </a:solidFill>
                <a:latin typeface="Times New Roman" pitchFamily="18" charset="0"/>
                <a:cs typeface="Times New Roman" pitchFamily="18" charset="0"/>
              </a:rPr>
              <a:t>circa il 33% degli stock ittici è in stato di </a:t>
            </a:r>
            <a:r>
              <a:rPr lang="it-IT" sz="1600" dirty="0" err="1" smtClean="0">
                <a:solidFill>
                  <a:srgbClr val="00B0F0"/>
                </a:solidFill>
                <a:latin typeface="Times New Roman" pitchFamily="18" charset="0"/>
                <a:cs typeface="Times New Roman" pitchFamily="18" charset="0"/>
              </a:rPr>
              <a:t>sovrasfruttamento</a:t>
            </a:r>
            <a:r>
              <a:rPr lang="it-IT" sz="1600" dirty="0" smtClean="0">
                <a:solidFill>
                  <a:srgbClr val="00B0F0"/>
                </a:solidFill>
                <a:latin typeface="Times New Roman" pitchFamily="18" charset="0"/>
                <a:cs typeface="Times New Roman" pitchFamily="18" charset="0"/>
              </a:rPr>
              <a:t> e circa il 60% viene pescato al massimo della propria capacità; un pesce su tre catturato non arriva mai al piatto; oltre la metà del pesce consumato proviene dall’acquacoltura. </a:t>
            </a:r>
          </a:p>
          <a:p>
            <a:pPr lvl="0" algn="just" fontAlgn="base">
              <a:spcBef>
                <a:spcPct val="0"/>
              </a:spcBef>
              <a:spcAft>
                <a:spcPts val="600"/>
              </a:spcAft>
            </a:pPr>
            <a:r>
              <a:rPr lang="it-IT" sz="1600" b="1" dirty="0" smtClean="0">
                <a:latin typeface="Times New Roman" pitchFamily="18" charset="0"/>
                <a:cs typeface="Times New Roman" pitchFamily="18" charset="0"/>
              </a:rPr>
              <a:t>A livello europeo:</a:t>
            </a:r>
            <a:r>
              <a:rPr lang="it-IT" sz="1600" dirty="0" smtClean="0">
                <a:solidFill>
                  <a:srgbClr val="00B0F0"/>
                </a:solidFill>
                <a:latin typeface="Times New Roman" pitchFamily="18" charset="0"/>
                <a:cs typeface="Times New Roman" pitchFamily="18" charset="0"/>
              </a:rPr>
              <a:t> oltre metà del pesce consumato viene importato, soprattutto dai paesi in via di sviluppo.</a:t>
            </a:r>
          </a:p>
          <a:p>
            <a:pPr lvl="0" algn="just" fontAlgn="base">
              <a:spcBef>
                <a:spcPct val="0"/>
              </a:spcBef>
              <a:spcAft>
                <a:spcPct val="0"/>
              </a:spcAft>
            </a:pPr>
            <a:r>
              <a:rPr lang="it-IT" sz="1600" b="1" dirty="0" smtClean="0">
                <a:latin typeface="Times New Roman" pitchFamily="18" charset="0"/>
                <a:cs typeface="Times New Roman" pitchFamily="18" charset="0"/>
              </a:rPr>
              <a:t>In Italia: </a:t>
            </a:r>
            <a:r>
              <a:rPr lang="it-IT" sz="1600" dirty="0" smtClean="0">
                <a:solidFill>
                  <a:srgbClr val="00B0F0"/>
                </a:solidFill>
                <a:latin typeface="Times New Roman" pitchFamily="18" charset="0"/>
                <a:cs typeface="Times New Roman" pitchFamily="18" charset="0"/>
              </a:rPr>
              <a:t>si trova all’ottavo posto in Europa per il consumo pro capite di pesce; il suo </a:t>
            </a:r>
            <a:r>
              <a:rPr lang="it-IT" sz="1600" dirty="0" err="1" smtClean="0">
                <a:solidFill>
                  <a:srgbClr val="00B0F0"/>
                </a:solidFill>
                <a:latin typeface="Times New Roman" pitchFamily="18" charset="0"/>
                <a:cs typeface="Times New Roman" pitchFamily="18" charset="0"/>
              </a:rPr>
              <a:t>Fish</a:t>
            </a:r>
            <a:r>
              <a:rPr lang="it-IT" sz="1600" dirty="0" smtClean="0">
                <a:solidFill>
                  <a:srgbClr val="00B0F0"/>
                </a:solidFill>
                <a:latin typeface="Times New Roman" pitchFamily="18" charset="0"/>
                <a:cs typeface="Times New Roman" pitchFamily="18" charset="0"/>
              </a:rPr>
              <a:t> </a:t>
            </a:r>
            <a:r>
              <a:rPr lang="it-IT" sz="1600" dirty="0" err="1" smtClean="0">
                <a:solidFill>
                  <a:srgbClr val="00B0F0"/>
                </a:solidFill>
                <a:latin typeface="Times New Roman" pitchFamily="18" charset="0"/>
                <a:cs typeface="Times New Roman" pitchFamily="18" charset="0"/>
              </a:rPr>
              <a:t>Dependence</a:t>
            </a:r>
            <a:r>
              <a:rPr lang="it-IT" sz="1600" dirty="0" smtClean="0">
                <a:solidFill>
                  <a:srgbClr val="00B0F0"/>
                </a:solidFill>
                <a:latin typeface="Times New Roman" pitchFamily="18" charset="0"/>
                <a:cs typeface="Times New Roman" pitchFamily="18" charset="0"/>
              </a:rPr>
              <a:t> </a:t>
            </a:r>
            <a:r>
              <a:rPr lang="it-IT" sz="1600" dirty="0" err="1" smtClean="0">
                <a:solidFill>
                  <a:srgbClr val="00B0F0"/>
                </a:solidFill>
                <a:latin typeface="Times New Roman" pitchFamily="18" charset="0"/>
                <a:cs typeface="Times New Roman" pitchFamily="18" charset="0"/>
              </a:rPr>
              <a:t>Day</a:t>
            </a:r>
            <a:r>
              <a:rPr lang="it-IT" sz="1600" dirty="0" smtClean="0">
                <a:solidFill>
                  <a:srgbClr val="00B0F0"/>
                </a:solidFill>
                <a:latin typeface="Times New Roman" pitchFamily="18" charset="0"/>
                <a:cs typeface="Times New Roman" pitchFamily="18" charset="0"/>
              </a:rPr>
              <a:t> inizia il 6 aprile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357166"/>
            <a:ext cx="8643998" cy="1492716"/>
          </a:xfrm>
          <a:prstGeom prst="rect">
            <a:avLst/>
          </a:prstGeom>
          <a:solidFill>
            <a:schemeClr val="tx2">
              <a:lumMod val="40000"/>
              <a:lumOff val="60000"/>
            </a:schemeClr>
          </a:solidFill>
          <a:ln w="19050">
            <a:solidFill>
              <a:srgbClr val="C00000"/>
            </a:solidFill>
          </a:ln>
        </p:spPr>
        <p:txBody>
          <a:bodyPr wrap="square" rtlCol="0">
            <a:spAutoFit/>
          </a:bodyPr>
          <a:lstStyle/>
          <a:p>
            <a:pPr marL="342900" indent="-342900" algn="just" fontAlgn="base">
              <a:spcAft>
                <a:spcPts val="600"/>
              </a:spcAft>
            </a:pPr>
            <a:r>
              <a:rPr lang="it-IT" sz="1600" b="1" cap="all" dirty="0" smtClean="0"/>
              <a:t>COSA SIGNIFICA QUESTO PER I PESCI</a:t>
            </a:r>
            <a:endParaRPr lang="it-IT" sz="2000" b="1" cap="all" dirty="0" smtClean="0"/>
          </a:p>
          <a:p>
            <a:pPr algn="just"/>
            <a:r>
              <a:rPr lang="it-IT" sz="1400" dirty="0" smtClean="0"/>
              <a:t>Il focus sulle questioni ambientali lascia </a:t>
            </a:r>
            <a:r>
              <a:rPr lang="it-IT" sz="1400" b="1" dirty="0" smtClean="0"/>
              <a:t>miliardi di pesci allevati e pescati</a:t>
            </a:r>
            <a:r>
              <a:rPr lang="it-IT" sz="1400" dirty="0" smtClean="0"/>
              <a:t> nell'ambito di questi schemi </a:t>
            </a:r>
            <a:r>
              <a:rPr lang="it-IT" sz="1400" b="1" dirty="0" smtClean="0"/>
              <a:t>con poca o nessuna protezione</a:t>
            </a:r>
            <a:r>
              <a:rPr lang="it-IT" sz="1400" dirty="0" smtClean="0"/>
              <a:t>. Parliamo di esseri senzienti e intelligenti che possono provare sofferenze immense e spesso la loro morte è una lenta agonia.</a:t>
            </a:r>
          </a:p>
          <a:p>
            <a:pPr algn="just"/>
            <a:r>
              <a:rPr lang="it-IT" sz="1400" dirty="0" smtClean="0"/>
              <a:t>Chiediamo agli enti certificatori di migliorare il benessere dei pesci e prevenire questa inutile e crudele sofferenza.</a:t>
            </a:r>
            <a:endParaRPr lang="it-IT" sz="1400" dirty="0"/>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Rectangle 1"/>
          <p:cNvSpPr>
            <a:spLocks noChangeArrowheads="1"/>
          </p:cNvSpPr>
          <p:nvPr/>
        </p:nvSpPr>
        <p:spPr bwMode="auto">
          <a:xfrm>
            <a:off x="142844" y="2285992"/>
            <a:ext cx="8858312" cy="1569660"/>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Fai un’indagine al supermercato e fotografa le etichette di pesce in cui appare uno dei marchi che ne certificano la sostenibilità. Suddividi, poi, le etichette in base al tipo di pesce e costruisci una tabella a due colonne in cui, accanto al nome di ciascun pesce, indicherai il numero di etichette trovate (elenca i pesci in ordine decrescente rispetto al numero di etichette). Alla fine del lavoro, potrai rispondere alle seguenti domande: i pesci sono tutelati tutti allo stesso modo? quali sono quelli che godono di maggiori tutele e quali sono quelli con minori tutele?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14876" y="357166"/>
            <a:ext cx="4143404" cy="618630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rgbClr val="FF0000"/>
            </a:solidFill>
          </a:ln>
        </p:spPr>
        <p:txBody>
          <a:bodyPr wrap="square">
            <a:spAutoFit/>
          </a:bodyPr>
          <a:lstStyle/>
          <a:p>
            <a:pPr algn="ctr" fontAlgn="base"/>
            <a:r>
              <a:rPr lang="it-IT" b="1" dirty="0" smtClean="0">
                <a:solidFill>
                  <a:srgbClr val="0070C0"/>
                </a:solidFill>
              </a:rPr>
              <a:t>OTTIMA SCELTA</a:t>
            </a:r>
          </a:p>
          <a:p>
            <a:pPr fontAlgn="base">
              <a:spcAft>
                <a:spcPts val="600"/>
              </a:spcAft>
            </a:pPr>
            <a:r>
              <a:rPr lang="it-IT" sz="1400" b="1" dirty="0" smtClean="0"/>
              <a:t>Sono specie abbondanti, ben gestite, catturate o allevate in modo eco-sostenibile</a:t>
            </a:r>
          </a:p>
          <a:p>
            <a:pPr fontAlgn="base"/>
            <a:r>
              <a:rPr lang="it-IT" sz="1400" dirty="0" smtClean="0">
                <a:hlinkClick r:id="rId2"/>
              </a:rPr>
              <a:t>Acciuga (Mediterraneo)</a:t>
            </a:r>
            <a:endParaRPr lang="it-IT" sz="1400" b="1" dirty="0" smtClean="0"/>
          </a:p>
          <a:p>
            <a:pPr fontAlgn="base"/>
            <a:r>
              <a:rPr lang="it-IT" sz="1400" dirty="0" smtClean="0">
                <a:hlinkClick r:id="rId2"/>
              </a:rPr>
              <a:t>Aguglia</a:t>
            </a:r>
            <a:endParaRPr lang="it-IT" sz="1400" b="1" dirty="0" smtClean="0"/>
          </a:p>
          <a:p>
            <a:pPr fontAlgn="base"/>
            <a:r>
              <a:rPr lang="it-IT" sz="1400" dirty="0" smtClean="0">
                <a:hlinkClick r:id="rId2"/>
              </a:rPr>
              <a:t>Arsella (Adriatico)</a:t>
            </a:r>
            <a:endParaRPr lang="it-IT" sz="1400" b="1" dirty="0" smtClean="0"/>
          </a:p>
          <a:p>
            <a:pPr fontAlgn="base"/>
            <a:r>
              <a:rPr lang="it-IT" sz="1400" dirty="0" smtClean="0">
                <a:hlinkClick r:id="rId2"/>
              </a:rPr>
              <a:t>Boga</a:t>
            </a:r>
            <a:endParaRPr lang="it-IT" sz="1400" b="1" dirty="0" smtClean="0"/>
          </a:p>
          <a:p>
            <a:pPr fontAlgn="base"/>
            <a:r>
              <a:rPr lang="it-IT" sz="1400" dirty="0" smtClean="0">
                <a:hlinkClick r:id="rId2"/>
              </a:rPr>
              <a:t>Branzino o Spigola (Mediterraneo e Atlantico)</a:t>
            </a:r>
            <a:endParaRPr lang="it-IT" sz="1400" b="1" dirty="0" smtClean="0"/>
          </a:p>
          <a:p>
            <a:pPr fontAlgn="base"/>
            <a:r>
              <a:rPr lang="it-IT" sz="1400" dirty="0" smtClean="0">
                <a:hlinkClick r:id="rId2"/>
              </a:rPr>
              <a:t>Capasanta (Nord Atlantico)</a:t>
            </a:r>
            <a:endParaRPr lang="it-IT" sz="1400" b="1" dirty="0" smtClean="0"/>
          </a:p>
          <a:p>
            <a:pPr fontAlgn="base"/>
            <a:r>
              <a:rPr lang="it-IT" sz="1400" dirty="0" smtClean="0">
                <a:hlinkClick r:id="rId2"/>
              </a:rPr>
              <a:t>Cefalo (Mediterraneo)</a:t>
            </a:r>
            <a:endParaRPr lang="it-IT" sz="1400" b="1" dirty="0" smtClean="0"/>
          </a:p>
          <a:p>
            <a:pPr fontAlgn="base"/>
            <a:r>
              <a:rPr lang="it-IT" sz="1400" dirty="0" err="1" smtClean="0">
                <a:hlinkClick r:id="rId2"/>
              </a:rPr>
              <a:t>Coregone</a:t>
            </a:r>
            <a:r>
              <a:rPr lang="it-IT" sz="1400" dirty="0" smtClean="0">
                <a:hlinkClick r:id="rId2"/>
              </a:rPr>
              <a:t> o Lavarello (acque dolci europee)</a:t>
            </a:r>
            <a:endParaRPr lang="it-IT" sz="1400" b="1" dirty="0" smtClean="0"/>
          </a:p>
          <a:p>
            <a:pPr fontAlgn="base"/>
            <a:r>
              <a:rPr lang="it-IT" sz="1400" dirty="0" smtClean="0">
                <a:hlinkClick r:id="rId2"/>
              </a:rPr>
              <a:t>Cozza (Mediterraneo)</a:t>
            </a:r>
            <a:endParaRPr lang="it-IT" sz="1400" b="1" dirty="0" smtClean="0"/>
          </a:p>
          <a:p>
            <a:pPr fontAlgn="base"/>
            <a:r>
              <a:rPr lang="it-IT" sz="1400" dirty="0" smtClean="0">
                <a:hlinkClick r:id="rId2"/>
              </a:rPr>
              <a:t>Gallinella o Capone (Mediterraneo e Atlantico)</a:t>
            </a:r>
            <a:endParaRPr lang="it-IT" sz="1400" b="1" dirty="0" smtClean="0"/>
          </a:p>
          <a:p>
            <a:pPr fontAlgn="base"/>
            <a:r>
              <a:rPr lang="it-IT" sz="1400" dirty="0" smtClean="0">
                <a:hlinkClick r:id="rId2"/>
              </a:rPr>
              <a:t>Gambero imperiale o </a:t>
            </a:r>
            <a:r>
              <a:rPr lang="it-IT" sz="1400" dirty="0" err="1" smtClean="0">
                <a:hlinkClick r:id="rId2"/>
              </a:rPr>
              <a:t>Mazzancolla</a:t>
            </a:r>
            <a:r>
              <a:rPr lang="it-IT" sz="1400" dirty="0" smtClean="0">
                <a:hlinkClick r:id="rId2"/>
              </a:rPr>
              <a:t> (Mediterraneo)</a:t>
            </a:r>
            <a:endParaRPr lang="it-IT" sz="1400" b="1" dirty="0" smtClean="0"/>
          </a:p>
          <a:p>
            <a:pPr fontAlgn="base"/>
            <a:r>
              <a:rPr lang="it-IT" sz="1400" dirty="0" smtClean="0">
                <a:hlinkClick r:id="rId2"/>
              </a:rPr>
              <a:t>Orata (Mediterraneo)</a:t>
            </a:r>
            <a:endParaRPr lang="it-IT" sz="1400" b="1" dirty="0" smtClean="0"/>
          </a:p>
          <a:p>
            <a:pPr fontAlgn="base"/>
            <a:r>
              <a:rPr lang="it-IT" sz="1400" dirty="0" smtClean="0">
                <a:hlinkClick r:id="rId2"/>
              </a:rPr>
              <a:t>Ostrica (Mediterraneo e Atlantico)</a:t>
            </a:r>
            <a:endParaRPr lang="it-IT" sz="1400" b="1" dirty="0" smtClean="0"/>
          </a:p>
          <a:p>
            <a:pPr fontAlgn="base"/>
            <a:r>
              <a:rPr lang="it-IT" sz="1400" dirty="0" smtClean="0">
                <a:hlinkClick r:id="rId2"/>
              </a:rPr>
              <a:t>Pagello Fragolino (Mediterraneo)</a:t>
            </a:r>
            <a:endParaRPr lang="it-IT" sz="1400" b="1" dirty="0" smtClean="0"/>
          </a:p>
          <a:p>
            <a:pPr fontAlgn="base"/>
            <a:r>
              <a:rPr lang="it-IT" sz="1400" dirty="0" smtClean="0">
                <a:hlinkClick r:id="rId2"/>
              </a:rPr>
              <a:t>Rombo Chiodato (Mediterraneo e Atlantico)</a:t>
            </a:r>
            <a:endParaRPr lang="it-IT" sz="1400" b="1" dirty="0" smtClean="0"/>
          </a:p>
          <a:p>
            <a:pPr fontAlgn="base"/>
            <a:r>
              <a:rPr lang="it-IT" sz="1400" dirty="0" smtClean="0">
                <a:hlinkClick r:id="rId2"/>
              </a:rPr>
              <a:t>Sarago (Mediterraneo)</a:t>
            </a:r>
            <a:endParaRPr lang="it-IT" sz="1400" b="1" dirty="0" smtClean="0"/>
          </a:p>
          <a:p>
            <a:pPr fontAlgn="base"/>
            <a:r>
              <a:rPr lang="it-IT" sz="1400" dirty="0" smtClean="0">
                <a:hlinkClick r:id="rId2"/>
              </a:rPr>
              <a:t>Sardina (Mediterraneo)</a:t>
            </a:r>
            <a:endParaRPr lang="it-IT" sz="1400" b="1" dirty="0" smtClean="0"/>
          </a:p>
          <a:p>
            <a:pPr fontAlgn="base"/>
            <a:r>
              <a:rPr lang="it-IT" sz="1400" dirty="0" smtClean="0">
                <a:hlinkClick r:id="rId2"/>
              </a:rPr>
              <a:t>Sgombro (Mediterraneo)</a:t>
            </a:r>
            <a:endParaRPr lang="it-IT" sz="1400" b="1" dirty="0" smtClean="0"/>
          </a:p>
          <a:p>
            <a:pPr fontAlgn="base"/>
            <a:r>
              <a:rPr lang="it-IT" sz="1400" dirty="0" err="1" smtClean="0">
                <a:hlinkClick r:id="rId2"/>
              </a:rPr>
              <a:t>Sugarello</a:t>
            </a:r>
            <a:r>
              <a:rPr lang="it-IT" sz="1400" dirty="0" smtClean="0">
                <a:hlinkClick r:id="rId2"/>
              </a:rPr>
              <a:t> (Mediterraneo)</a:t>
            </a:r>
            <a:endParaRPr lang="it-IT" sz="1400" b="1" dirty="0" smtClean="0"/>
          </a:p>
          <a:p>
            <a:pPr fontAlgn="base"/>
            <a:r>
              <a:rPr lang="it-IT" sz="1400" dirty="0" smtClean="0">
                <a:hlinkClick r:id="rId2"/>
              </a:rPr>
              <a:t>Tonnetto Striato (Mediterraneo)</a:t>
            </a:r>
            <a:endParaRPr lang="it-IT" sz="1400" b="1" dirty="0" smtClean="0"/>
          </a:p>
          <a:p>
            <a:pPr fontAlgn="base"/>
            <a:r>
              <a:rPr lang="it-IT" sz="1400" dirty="0" smtClean="0">
                <a:hlinkClick r:id="rId2"/>
              </a:rPr>
              <a:t>Tonno </a:t>
            </a:r>
            <a:r>
              <a:rPr lang="it-IT" sz="1400" dirty="0" err="1" smtClean="0">
                <a:hlinkClick r:id="rId2"/>
              </a:rPr>
              <a:t>Alletterato</a:t>
            </a:r>
            <a:r>
              <a:rPr lang="it-IT" sz="1400" dirty="0" smtClean="0">
                <a:hlinkClick r:id="rId2"/>
              </a:rPr>
              <a:t> (Mediterraneo)</a:t>
            </a:r>
            <a:endParaRPr lang="it-IT" sz="1400" b="1" dirty="0" smtClean="0"/>
          </a:p>
          <a:p>
            <a:pPr fontAlgn="base"/>
            <a:r>
              <a:rPr lang="it-IT" sz="1400" dirty="0" smtClean="0">
                <a:hlinkClick r:id="rId2"/>
              </a:rPr>
              <a:t>Triglia (Mediterraneo)</a:t>
            </a:r>
            <a:endParaRPr lang="it-IT" sz="1400" b="1" dirty="0" smtClean="0"/>
          </a:p>
          <a:p>
            <a:pPr fontAlgn="base"/>
            <a:r>
              <a:rPr lang="it-IT" sz="1400" dirty="0" smtClean="0">
                <a:hlinkClick r:id="rId2"/>
              </a:rPr>
              <a:t>Trota (acque dolci europee)</a:t>
            </a:r>
            <a:endParaRPr lang="it-IT" sz="1400" b="1" dirty="0" smtClean="0"/>
          </a:p>
          <a:p>
            <a:pPr fontAlgn="base"/>
            <a:r>
              <a:rPr lang="it-IT" sz="1400" dirty="0" smtClean="0">
                <a:hlinkClick r:id="rId2"/>
              </a:rPr>
              <a:t>Vongola (Adriatico)</a:t>
            </a:r>
            <a:endParaRPr lang="it-IT" sz="1400" b="1" dirty="0"/>
          </a:p>
        </p:txBody>
      </p:sp>
      <p:sp>
        <p:nvSpPr>
          <p:cNvPr id="3" name="Rettangolo 2"/>
          <p:cNvSpPr/>
          <p:nvPr/>
        </p:nvSpPr>
        <p:spPr>
          <a:xfrm>
            <a:off x="142844" y="142852"/>
            <a:ext cx="3643338" cy="646331"/>
          </a:xfrm>
          <a:prstGeom prst="rect">
            <a:avLst/>
          </a:prstGeom>
        </p:spPr>
        <p:txBody>
          <a:bodyPr wrap="square">
            <a:spAutoFit/>
          </a:bodyPr>
          <a:lstStyle/>
          <a:p>
            <a:r>
              <a:rPr lang="it-IT" dirty="0" smtClean="0"/>
              <a:t/>
            </a:r>
            <a:br>
              <a:rPr lang="it-IT" dirty="0" smtClean="0"/>
            </a:br>
            <a:endParaRPr lang="it-IT" dirty="0"/>
          </a:p>
        </p:txBody>
      </p:sp>
      <p:sp>
        <p:nvSpPr>
          <p:cNvPr id="5" name="Rettangolo 4"/>
          <p:cNvSpPr/>
          <p:nvPr/>
        </p:nvSpPr>
        <p:spPr>
          <a:xfrm>
            <a:off x="142844" y="357166"/>
            <a:ext cx="4500594" cy="1831271"/>
          </a:xfrm>
          <a:prstGeom prst="rect">
            <a:avLst/>
          </a:prstGeom>
          <a:blipFill>
            <a:blip r:embed="rId3"/>
            <a:tile tx="0" ty="0" sx="100000" sy="100000" flip="none" algn="tl"/>
          </a:blipFill>
          <a:ln>
            <a:solidFill>
              <a:srgbClr val="C00000"/>
            </a:solidFill>
          </a:ln>
        </p:spPr>
        <p:txBody>
          <a:bodyPr wrap="square">
            <a:spAutoFit/>
          </a:bodyPr>
          <a:lstStyle/>
          <a:p>
            <a:pPr algn="ctr" fontAlgn="base">
              <a:spcAft>
                <a:spcPts val="1200"/>
              </a:spcAft>
            </a:pPr>
            <a:r>
              <a:rPr lang="it-IT" sz="2400" b="1" cap="all" dirty="0" smtClean="0">
                <a:latin typeface="Archivo Narrow"/>
              </a:rPr>
              <a:t>MANTIENI L’OCEANO IN SALUTE</a:t>
            </a:r>
          </a:p>
          <a:p>
            <a:pPr algn="just" fontAlgn="base">
              <a:spcAft>
                <a:spcPts val="600"/>
              </a:spcAft>
            </a:pPr>
            <a:r>
              <a:rPr lang="it-IT" dirty="0" smtClean="0"/>
              <a:t>Compra scegliendo dalla lista verde o gialla della Guida al Pesce Sostenibile</a:t>
            </a:r>
          </a:p>
          <a:p>
            <a:pPr fontAlgn="base"/>
            <a:r>
              <a:rPr lang="it-IT" sz="1400" dirty="0" smtClean="0"/>
              <a:t>(alcuni prodotti ittici possono comparire in più colonne)</a:t>
            </a:r>
            <a:endParaRPr lang="it-IT" sz="1400"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22033</TotalTime>
  <Words>4842</Words>
  <Application>Microsoft Office PowerPoint</Application>
  <PresentationFormat>Presentazione su schermo (4:3)</PresentationFormat>
  <Paragraphs>482</Paragraphs>
  <Slides>80</Slides>
  <Notes>0</Notes>
  <HiddenSlides>0</HiddenSlides>
  <MMClips>0</MMClips>
  <ScaleCrop>false</ScaleCrop>
  <HeadingPairs>
    <vt:vector size="4" baseType="variant">
      <vt:variant>
        <vt:lpstr>Tema</vt:lpstr>
      </vt:variant>
      <vt:variant>
        <vt:i4>1</vt:i4>
      </vt:variant>
      <vt:variant>
        <vt:lpstr>Titoli diapositive</vt:lpstr>
      </vt:variant>
      <vt:variant>
        <vt:i4>80</vt:i4>
      </vt:variant>
    </vt:vector>
  </HeadingPairs>
  <TitlesOfParts>
    <vt:vector size="81" baseType="lpstr">
      <vt:lpstr>Terra</vt:lpstr>
      <vt:lpstr>IL SETTORE PRIMARIO IN EUROPA  LA PESCA</vt:lpstr>
      <vt:lpstr>Diapositiva 2</vt:lpstr>
      <vt:lpstr>                                                                          indice   1. IL CONSUMO DI PESCE IN EUROPA [pag. 4]     2. I METODI DI PESCA [pag.29]   3. L’ALLEVAMENTO [pag.34]  4. il SALMONE [pag.44]  4. IL POLPO [pag.51]  5. IL TONNO [pag.61]  6. LA CERTIFICAZIONE DELLA PESCA SOSTENIBILE [PAG.76]     </vt:lpstr>
      <vt:lpstr>     </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     </vt:lpstr>
      <vt:lpstr>Diapositiva 30</vt:lpstr>
      <vt:lpstr>Diapositiva 31</vt:lpstr>
      <vt:lpstr>Diapositiva 32</vt:lpstr>
      <vt:lpstr>Diapositiva 33</vt:lpstr>
      <vt:lpstr>     </vt:lpstr>
      <vt:lpstr>Diapositiva 35</vt:lpstr>
      <vt:lpstr>Diapositiva 36</vt:lpstr>
      <vt:lpstr>Diapositiva 37</vt:lpstr>
      <vt:lpstr>Diapositiva 38</vt:lpstr>
      <vt:lpstr>Diapositiva 39</vt:lpstr>
      <vt:lpstr>Diapositiva 40</vt:lpstr>
      <vt:lpstr>Diapositiva 41</vt:lpstr>
      <vt:lpstr>Diapositiva 42</vt:lpstr>
      <vt:lpstr>Diapositiva 43</vt:lpstr>
      <vt:lpstr>     </vt:lpstr>
      <vt:lpstr>Diapositiva 45</vt:lpstr>
      <vt:lpstr>Diapositiva 46</vt:lpstr>
      <vt:lpstr>Diapositiva 47</vt:lpstr>
      <vt:lpstr>Diapositiva 48</vt:lpstr>
      <vt:lpstr>Diapositiva 49</vt:lpstr>
      <vt:lpstr>Diapositiva 50</vt:lpstr>
      <vt:lpstr>     </vt:lpstr>
      <vt:lpstr>Diapositiva 52</vt:lpstr>
      <vt:lpstr>Diapositiva 53</vt:lpstr>
      <vt:lpstr>Diapositiva 54</vt:lpstr>
      <vt:lpstr>Diapositiva 55</vt:lpstr>
      <vt:lpstr>Diapositiva 56</vt:lpstr>
      <vt:lpstr>Diapositiva 57</vt:lpstr>
      <vt:lpstr>Diapositiva 58</vt:lpstr>
      <vt:lpstr>Diapositiva 59</vt:lpstr>
      <vt:lpstr>Diapositiva 60</vt:lpstr>
      <vt:lpstr>     </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     </vt:lpstr>
      <vt:lpstr>Diapositiva 77</vt:lpstr>
      <vt:lpstr>Diapositiva 78</vt:lpstr>
      <vt:lpstr>Diapositiva 79</vt:lpstr>
      <vt:lpstr>Diapositiva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1886</cp:revision>
  <dcterms:created xsi:type="dcterms:W3CDTF">2021-02-01T13:54:03Z</dcterms:created>
  <dcterms:modified xsi:type="dcterms:W3CDTF">2022-10-11T15:56:19Z</dcterms:modified>
</cp:coreProperties>
</file>