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335" r:id="rId2"/>
    <p:sldId id="695" r:id="rId3"/>
    <p:sldId id="645" r:id="rId4"/>
    <p:sldId id="614" r:id="rId5"/>
    <p:sldId id="646" r:id="rId6"/>
    <p:sldId id="647" r:id="rId7"/>
    <p:sldId id="690" r:id="rId8"/>
    <p:sldId id="664" r:id="rId9"/>
    <p:sldId id="665" r:id="rId10"/>
    <p:sldId id="666" r:id="rId11"/>
    <p:sldId id="667" r:id="rId12"/>
    <p:sldId id="668" r:id="rId13"/>
    <p:sldId id="652" r:id="rId14"/>
    <p:sldId id="691" r:id="rId15"/>
    <p:sldId id="653" r:id="rId16"/>
    <p:sldId id="692" r:id="rId17"/>
    <p:sldId id="615" r:id="rId18"/>
    <p:sldId id="681" r:id="rId19"/>
    <p:sldId id="694" r:id="rId20"/>
    <p:sldId id="654" r:id="rId21"/>
    <p:sldId id="655" r:id="rId22"/>
    <p:sldId id="656" r:id="rId23"/>
    <p:sldId id="657" r:id="rId24"/>
    <p:sldId id="658" r:id="rId25"/>
    <p:sldId id="693" r:id="rId26"/>
    <p:sldId id="669" r:id="rId27"/>
    <p:sldId id="673" r:id="rId28"/>
    <p:sldId id="674" r:id="rId29"/>
    <p:sldId id="671" r:id="rId30"/>
    <p:sldId id="672" r:id="rId31"/>
    <p:sldId id="675" r:id="rId32"/>
    <p:sldId id="676" r:id="rId33"/>
    <p:sldId id="677" r:id="rId34"/>
    <p:sldId id="678" r:id="rId35"/>
    <p:sldId id="679" r:id="rId36"/>
    <p:sldId id="680" r:id="rId37"/>
    <p:sldId id="682" r:id="rId38"/>
    <p:sldId id="683" r:id="rId39"/>
    <p:sldId id="685" r:id="rId40"/>
    <p:sldId id="686" r:id="rId41"/>
    <p:sldId id="687" r:id="rId42"/>
    <p:sldId id="688" r:id="rId43"/>
    <p:sldId id="696"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1"/>
    <a:srgbClr val="FFFFCC"/>
    <a:srgbClr val="FFF9E5"/>
    <a:srgbClr val="FFFCF3"/>
    <a:srgbClr val="FFFFFF"/>
    <a:srgbClr val="ECFC2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253"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4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16/09/2022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16/09/2022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85720" y="2143116"/>
            <a:ext cx="8686800" cy="1184825"/>
          </a:xfrm>
        </p:spPr>
        <p:txBody>
          <a:bodyPr>
            <a:noAutofit/>
          </a:bodyPr>
          <a:lstStyle/>
          <a:p>
            <a:pPr algn="ctr"/>
            <a:r>
              <a:rPr lang="it-IT" sz="7200" dirty="0" smtClean="0"/>
              <a:t>L’UNIONE EUROPEA</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5970865"/>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Consiglio europeo</a:t>
            </a:r>
          </a:p>
          <a:p>
            <a:pPr algn="just"/>
            <a:r>
              <a:rPr lang="it-IT" sz="1400" dirty="0" smtClean="0"/>
              <a:t>Il Consiglio europeo è composto dai </a:t>
            </a:r>
            <a:r>
              <a:rPr lang="it-IT" sz="1400" i="1" dirty="0" smtClean="0"/>
              <a:t>Capi di Stato o di governo degli Stati membri</a:t>
            </a:r>
            <a:r>
              <a:rPr lang="it-IT" sz="1400" dirty="0" smtClean="0"/>
              <a:t>, dal suo Presidente e dal Presidente della Commissione. Partecipa ai lavori anche l'Alto Rappresentante dell'Unione per gli affari esteri e la politica di sicurezza.</a:t>
            </a:r>
          </a:p>
          <a:p>
            <a:pPr algn="just"/>
            <a:r>
              <a:rPr lang="it-IT" sz="1400" dirty="0" smtClean="0"/>
              <a:t>Il Consiglio europeo si riunisce almeno quattro volte l'anno per delineare le priorità necessarie allo sviluppo dell'Unione e definirne gli orientamenti politici generali, senza partecipare alla funzione legislativa. Si occupa inoltre di determinare la politica estera e di sicurezza dell'UE e di nominare ed eleggere i candidati per ruoli di alto profilo nelle istituzioni dell'Unione.</a:t>
            </a:r>
          </a:p>
          <a:p>
            <a:pPr algn="just"/>
            <a:r>
              <a:rPr lang="it-IT" sz="1400" dirty="0" smtClean="0"/>
              <a:t>Il Presidente è eletto dai membri del Consiglio europeo per un mandato di due anni e mezzo, rinnovabile una volta sola. Esso presiede le riunioni, garantisce la continuità dei lavori e rappresenta al massimo livello l'UE sulla scena internazionale. Non ha la possibilità di esercitare un mandato nazionale.</a:t>
            </a:r>
          </a:p>
          <a:p>
            <a:pPr algn="just"/>
            <a:endParaRPr lang="it-IT" sz="1600" b="1" dirty="0" smtClean="0"/>
          </a:p>
          <a:p>
            <a:pPr>
              <a:spcAft>
                <a:spcPts val="600"/>
              </a:spcAft>
            </a:pPr>
            <a:r>
              <a:rPr lang="it-IT" sz="1600" b="1" dirty="0" smtClean="0"/>
              <a:t>Commissione europea</a:t>
            </a:r>
          </a:p>
          <a:p>
            <a:pPr algn="just">
              <a:spcAft>
                <a:spcPts val="600"/>
              </a:spcAft>
            </a:pPr>
            <a:r>
              <a:rPr lang="it-IT" sz="1400" dirty="0" smtClean="0"/>
              <a:t>La Commissione europea rappresenta gli interessi generali dell’UE. È composta da </a:t>
            </a:r>
            <a:r>
              <a:rPr lang="it-IT" sz="1400" i="1" dirty="0" smtClean="0"/>
              <a:t>27 commissari </a:t>
            </a:r>
            <a:r>
              <a:rPr lang="it-IT" sz="1400" dirty="0" smtClean="0"/>
              <a:t>nominati dai Governi degli Stati membri. Dura in carica cinque anni. </a:t>
            </a:r>
          </a:p>
          <a:p>
            <a:pPr algn="just">
              <a:spcAft>
                <a:spcPts val="600"/>
              </a:spcAft>
            </a:pPr>
            <a:r>
              <a:rPr lang="it-IT" sz="1400" dirty="0" smtClean="0"/>
              <a:t>La Commissione assolve quattro funzioni principali:</a:t>
            </a:r>
          </a:p>
          <a:p>
            <a:pPr algn="just">
              <a:spcAft>
                <a:spcPts val="600"/>
              </a:spcAft>
              <a:buFont typeface="Wingdings" pitchFamily="2" charset="2"/>
              <a:buChar char="§"/>
            </a:pPr>
            <a:r>
              <a:rPr lang="it-IT" sz="1400" dirty="0" smtClean="0"/>
              <a:t> propone gli atti legislativi al Parlamento e al Consiglio dell’Unione;  </a:t>
            </a:r>
            <a:r>
              <a:rPr lang="it-IT" sz="1400" b="1" dirty="0" smtClean="0">
                <a:solidFill>
                  <a:srgbClr val="0070C0"/>
                </a:solidFill>
              </a:rPr>
              <a:t>[40]</a:t>
            </a:r>
            <a:endParaRPr lang="it-IT" sz="1400" dirty="0" smtClean="0"/>
          </a:p>
          <a:p>
            <a:pPr algn="just">
              <a:spcAft>
                <a:spcPts val="600"/>
              </a:spcAft>
              <a:buFont typeface="Wingdings" pitchFamily="2" charset="2"/>
              <a:buChar char="§"/>
            </a:pPr>
            <a:r>
              <a:rPr lang="it-IT" sz="1400" dirty="0" smtClean="0"/>
              <a:t> gestisce le politiche comuni dell’Unione e assegna i finanziamenti europei;  </a:t>
            </a:r>
            <a:r>
              <a:rPr lang="it-IT" sz="1400" b="1" dirty="0" smtClean="0">
                <a:solidFill>
                  <a:srgbClr val="0070C0"/>
                </a:solidFill>
              </a:rPr>
              <a:t>[36]</a:t>
            </a:r>
            <a:endParaRPr lang="it-IT" sz="1400" dirty="0" smtClean="0"/>
          </a:p>
          <a:p>
            <a:pPr algn="just">
              <a:spcAft>
                <a:spcPts val="600"/>
              </a:spcAft>
              <a:buFont typeface="Wingdings" pitchFamily="2" charset="2"/>
              <a:buChar char="§"/>
            </a:pPr>
            <a:r>
              <a:rPr lang="it-IT" sz="1400" dirty="0" smtClean="0"/>
              <a:t> Insieme alla Corte di giustizia garantisce che il diritto dell’UE sia correttamente applicato in tutti i Paesi membri; </a:t>
            </a:r>
            <a:r>
              <a:rPr lang="it-IT" sz="1400" b="1" dirty="0" smtClean="0">
                <a:solidFill>
                  <a:srgbClr val="0070C0"/>
                </a:solidFill>
              </a:rPr>
              <a:t>[29]</a:t>
            </a:r>
            <a:endParaRPr lang="it-IT" sz="1400" dirty="0" smtClean="0"/>
          </a:p>
          <a:p>
            <a:pPr algn="just">
              <a:spcAft>
                <a:spcPts val="600"/>
              </a:spcAft>
              <a:buFont typeface="Wingdings" pitchFamily="2" charset="2"/>
              <a:buChar char="§"/>
            </a:pPr>
            <a:r>
              <a:rPr lang="it-IT" sz="1400" dirty="0" smtClean="0"/>
              <a:t> Fa da portavoce per tutti i paesi dell’UE presso gli organismi internazionali, in particolare nei settori della politica commerciale e degli aiuti umanitari. Negozia accordi internazionali per conto dell’UE;  </a:t>
            </a:r>
            <a:r>
              <a:rPr lang="it-IT" sz="1400" b="1" dirty="0" smtClean="0">
                <a:solidFill>
                  <a:srgbClr val="0070C0"/>
                </a:solidFill>
              </a:rPr>
              <a:t>[32]</a:t>
            </a:r>
            <a:endParaRPr lang="it-IT" sz="1400" dirty="0" smtClean="0"/>
          </a:p>
          <a:p>
            <a:pPr algn="just"/>
            <a:r>
              <a:rPr lang="it-IT" sz="1400" dirty="0" smtClean="0"/>
              <a:t>La Commissione ha sede a Bruxelles, ma ha uffici anche a Lussemburgo, rappresentanze in tutti gli Stati membri e delegazioni in molte capitali di paesi terzi. In Italia, i suoi uffici si trovano a Roma e a Milano.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4370427"/>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Corte di Giustizia dell’Unione Europea</a:t>
            </a:r>
          </a:p>
          <a:p>
            <a:pPr algn="just">
              <a:spcAft>
                <a:spcPts val="600"/>
              </a:spcAft>
            </a:pPr>
            <a:r>
              <a:rPr lang="it-IT" sz="1400" dirty="0" smtClean="0"/>
              <a:t>La Corte di Giustizia dell'Unione Europea assicura il rispetto del diritto nell'interpretazione e nell'applicazione dei Trattati dell'UE.</a:t>
            </a:r>
          </a:p>
          <a:p>
            <a:pPr algn="just">
              <a:spcAft>
                <a:spcPts val="600"/>
              </a:spcAft>
            </a:pPr>
            <a:r>
              <a:rPr lang="it-IT" sz="1400" dirty="0" smtClean="0"/>
              <a:t>Nell'ambito di tale compito, la Corte di Giustizia:</a:t>
            </a:r>
          </a:p>
          <a:p>
            <a:pPr algn="just">
              <a:spcAft>
                <a:spcPts val="600"/>
              </a:spcAft>
              <a:buFont typeface="Wingdings" pitchFamily="2" charset="2"/>
              <a:buChar char="§"/>
            </a:pPr>
            <a:r>
              <a:rPr lang="it-IT" sz="1400" dirty="0" smtClean="0"/>
              <a:t> controlla la legittimità degli atti delle istituzioni dell'Unione Europea; </a:t>
            </a:r>
            <a:endParaRPr lang="it-IT" sz="1400" b="1" dirty="0" smtClean="0">
              <a:solidFill>
                <a:srgbClr val="0070C0"/>
              </a:solidFill>
            </a:endParaRPr>
          </a:p>
          <a:p>
            <a:pPr algn="just">
              <a:spcAft>
                <a:spcPts val="600"/>
              </a:spcAft>
              <a:buFont typeface="Wingdings" pitchFamily="2" charset="2"/>
              <a:buChar char="§"/>
            </a:pPr>
            <a:r>
              <a:rPr lang="it-IT" sz="1400" dirty="0" smtClean="0"/>
              <a:t> Insieme alla Commissione europea garantisce che il diritto dell’UE sia correttamente applicato in tutti i Paesi membri; </a:t>
            </a:r>
            <a:r>
              <a:rPr lang="it-IT" sz="1400" b="1" dirty="0" smtClean="0">
                <a:solidFill>
                  <a:srgbClr val="0070C0"/>
                </a:solidFill>
              </a:rPr>
              <a:t>[30]</a:t>
            </a:r>
            <a:endParaRPr lang="it-IT" sz="1400" dirty="0" smtClean="0"/>
          </a:p>
          <a:p>
            <a:pPr algn="just">
              <a:spcAft>
                <a:spcPts val="600"/>
              </a:spcAft>
              <a:buFont typeface="Wingdings" pitchFamily="2" charset="2"/>
              <a:buChar char="§"/>
            </a:pPr>
            <a:r>
              <a:rPr lang="it-IT" sz="1400" dirty="0" smtClean="0"/>
              <a:t> assicura l'osservanza da parte degli Stati membri degli obblighi derivanti dai trattati;</a:t>
            </a:r>
          </a:p>
          <a:p>
            <a:pPr algn="just">
              <a:spcAft>
                <a:spcPts val="600"/>
              </a:spcAft>
              <a:buFont typeface="Wingdings" pitchFamily="2" charset="2"/>
              <a:buChar char="§"/>
            </a:pPr>
            <a:r>
              <a:rPr lang="it-IT" sz="1400" dirty="0" smtClean="0"/>
              <a:t> interpreta il diritto dell'Unione su domanda dei giudici nazionali.</a:t>
            </a:r>
          </a:p>
          <a:p>
            <a:pPr algn="just">
              <a:spcAft>
                <a:spcPts val="1200"/>
              </a:spcAft>
            </a:pPr>
            <a:r>
              <a:rPr lang="it-IT" sz="1400" dirty="0" smtClean="0"/>
              <a:t>La Corte di Giustizia ha sede in Lussemburgo ed è composta da un giudice per ogni Stato membro </a:t>
            </a:r>
            <a:endParaRPr lang="it-IT" sz="1600" b="1" dirty="0" smtClean="0"/>
          </a:p>
          <a:p>
            <a:pPr>
              <a:spcAft>
                <a:spcPts val="600"/>
              </a:spcAft>
            </a:pPr>
            <a:r>
              <a:rPr lang="it-IT" sz="1600" b="1" dirty="0" smtClean="0"/>
              <a:t>Corte dei Conti europea</a:t>
            </a:r>
          </a:p>
          <a:p>
            <a:pPr algn="just"/>
            <a:r>
              <a:rPr lang="it-IT" sz="1400" dirty="0" smtClean="0"/>
              <a:t>La Corte dei Conti europea vigila sulla legittimità e la regolarità delle entrate e delle uscite del bilancio dell'Unione Europea e ne accerta la sana gestione finanziaria.  </a:t>
            </a:r>
            <a:r>
              <a:rPr lang="it-IT" sz="1400" b="1" dirty="0" smtClean="0">
                <a:solidFill>
                  <a:srgbClr val="0070C0"/>
                </a:solidFill>
              </a:rPr>
              <a:t>[37]</a:t>
            </a:r>
            <a:endParaRPr lang="it-IT" sz="1400" dirty="0" smtClean="0"/>
          </a:p>
          <a:p>
            <a:pPr algn="just">
              <a:spcAft>
                <a:spcPts val="1200"/>
              </a:spcAft>
            </a:pPr>
            <a:r>
              <a:rPr lang="it-IT" sz="1400" dirty="0" smtClean="0"/>
              <a:t>E' composta da un giudice per ogni Stato membro ed ha sede a Lussemburgo. I membri della Corte sono nominati dal Consiglio, previa consultazione del Parlamento, per periodi di sei anni rinnovabili, e scelgono uno di loro come presidente per un periodo di tre anni.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3816429"/>
          </a:xfrm>
          <a:prstGeom prst="rect">
            <a:avLst/>
          </a:prstGeom>
          <a:solidFill>
            <a:srgbClr val="FFF8E1"/>
          </a:solidFill>
          <a:ln w="19050">
            <a:solidFill>
              <a:srgbClr val="C00000"/>
            </a:solidFill>
          </a:ln>
        </p:spPr>
        <p:txBody>
          <a:bodyPr wrap="square">
            <a:spAutoFit/>
          </a:bodyPr>
          <a:lstStyle/>
          <a:p>
            <a:pPr algn="just">
              <a:spcAft>
                <a:spcPts val="1200"/>
              </a:spcAft>
            </a:pPr>
            <a:r>
              <a:rPr lang="it-IT" sz="1600" b="1" dirty="0" smtClean="0"/>
              <a:t>Banca Centrale europea</a:t>
            </a:r>
          </a:p>
          <a:p>
            <a:pPr algn="just"/>
            <a:r>
              <a:rPr lang="it-IT" sz="1400" dirty="0" smtClean="0"/>
              <a:t>La Banca Centrale europea (BCE) è stata istituita nel 1998 dal Trattato sull'Unione Europea per operare nell'ambito del «Sistema europeo di banche centrali» (SEBC) di cui fanno parte le banche centrali di tutti gli Stati membri dell'Unione.</a:t>
            </a:r>
          </a:p>
          <a:p>
            <a:pPr algn="just"/>
            <a:r>
              <a:rPr lang="it-IT" sz="1400" dirty="0" smtClean="0"/>
              <a:t>In questo contesto svolge un ruolo primario nell'attuazione della politica monetaria dell'Unione e nella difesa dell’euro, nell'interesse dei diciannove Stati membri che hanno adottato tale moneta.</a:t>
            </a:r>
          </a:p>
          <a:p>
            <a:pPr algn="just">
              <a:spcAft>
                <a:spcPts val="600"/>
              </a:spcAft>
            </a:pPr>
            <a:r>
              <a:rPr lang="it-IT" sz="1400" dirty="0" smtClean="0"/>
              <a:t>Questi Paesi costituiscono collettivamente l'area dell'euro e le loro banche centrali, insieme con la BCE, formano il cosiddetto «</a:t>
            </a:r>
            <a:r>
              <a:rPr lang="it-IT" sz="1400" dirty="0" err="1" smtClean="0"/>
              <a:t>Eurosistema</a:t>
            </a:r>
            <a:r>
              <a:rPr lang="it-IT" sz="1400" dirty="0" smtClean="0"/>
              <a:t>». La BCE ha sede a Francoforte.</a:t>
            </a:r>
          </a:p>
          <a:p>
            <a:pPr algn="just">
              <a:spcAft>
                <a:spcPts val="600"/>
              </a:spcAft>
            </a:pPr>
            <a:r>
              <a:rPr lang="it-IT" sz="1400" dirty="0" smtClean="0"/>
              <a:t>La BCE ha tre organi decisionali:</a:t>
            </a:r>
          </a:p>
          <a:p>
            <a:pPr algn="just">
              <a:spcAft>
                <a:spcPts val="600"/>
              </a:spcAft>
              <a:buFont typeface="Wingdings" pitchFamily="2" charset="2"/>
              <a:buChar char="§"/>
            </a:pPr>
            <a:r>
              <a:rPr lang="it-IT" sz="1400" dirty="0" smtClean="0"/>
              <a:t> il </a:t>
            </a:r>
            <a:r>
              <a:rPr lang="it-IT" sz="1400" i="1" dirty="0" smtClean="0"/>
              <a:t>Consiglio direttivo</a:t>
            </a:r>
            <a:r>
              <a:rPr lang="it-IT" sz="1400" dirty="0" smtClean="0"/>
              <a:t>, che comprende i sei membri del Comitato esecutivo e i governatori delle banche centrali nazionali dell'area dell'euro;</a:t>
            </a:r>
          </a:p>
          <a:p>
            <a:pPr algn="just">
              <a:spcAft>
                <a:spcPts val="600"/>
              </a:spcAft>
              <a:buFont typeface="Wingdings" pitchFamily="2" charset="2"/>
              <a:buChar char="§"/>
            </a:pPr>
            <a:r>
              <a:rPr lang="it-IT" sz="1400" dirty="0" smtClean="0"/>
              <a:t> il </a:t>
            </a:r>
            <a:r>
              <a:rPr lang="it-IT" sz="1400" i="1" dirty="0" smtClean="0"/>
              <a:t>Comitato esecutivo </a:t>
            </a:r>
            <a:r>
              <a:rPr lang="it-IT" sz="1400" dirty="0" smtClean="0"/>
              <a:t>di cui fanno parte il presidente della BCE, il vicepresidente e quattro altri membri, tutti nominati dai capi di Stato o di governo dei Paesi dell'area dell'euro con un mandato di otto anni non rinnovabile;</a:t>
            </a:r>
          </a:p>
          <a:p>
            <a:pPr algn="just">
              <a:spcAft>
                <a:spcPts val="600"/>
              </a:spcAft>
              <a:buFont typeface="Wingdings" pitchFamily="2" charset="2"/>
              <a:buChar char="§"/>
            </a:pPr>
            <a:r>
              <a:rPr lang="it-IT" sz="1400" dirty="0" smtClean="0"/>
              <a:t> il </a:t>
            </a:r>
            <a:r>
              <a:rPr lang="it-IT" sz="1400" i="1" dirty="0" smtClean="0"/>
              <a:t>Consiglio generale </a:t>
            </a:r>
            <a:r>
              <a:rPr lang="it-IT" sz="1400" dirty="0" smtClean="0"/>
              <a:t>composto dal presidente e dal vicepresidente della BCE e dai governatori delle banche centrali nazionali di tutti gli Stati membri dell'Unione Europea.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Le leggi dell’Unione Europea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ocuments\SITO\DA INSERIRE\GEOGRAFIA\CLASSE 2°\1-UNIONE EUROPEA\4-Le istituzioni dell'UE\3.jpg"/>
          <p:cNvPicPr>
            <a:picLocks noChangeAspect="1" noChangeArrowheads="1"/>
          </p:cNvPicPr>
          <p:nvPr/>
        </p:nvPicPr>
        <p:blipFill>
          <a:blip r:embed="rId2" cstate="print"/>
          <a:srcRect/>
          <a:stretch>
            <a:fillRect/>
          </a:stretch>
        </p:blipFill>
        <p:spPr bwMode="auto">
          <a:xfrm>
            <a:off x="0" y="1110186"/>
            <a:ext cx="9144000" cy="463762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928670"/>
            <a:ext cx="8249154" cy="5167377"/>
          </a:xfrm>
          <a:prstGeom prst="rect">
            <a:avLst/>
          </a:prstGeom>
          <a:solidFill>
            <a:srgbClr val="FFF8E1"/>
          </a:solidFill>
          <a:ln w="952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Il bilancio dell’Unione Europea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GEOGRAFIA\CLASSE 2°\1-UNIONE EUROPEA\1.jpg"/>
          <p:cNvPicPr>
            <a:picLocks noChangeAspect="1" noChangeArrowheads="1"/>
          </p:cNvPicPr>
          <p:nvPr/>
        </p:nvPicPr>
        <p:blipFill>
          <a:blip r:embed="rId2" cstate="print"/>
          <a:srcRect/>
          <a:stretch>
            <a:fillRect/>
          </a:stretch>
        </p:blipFill>
        <p:spPr bwMode="auto">
          <a:xfrm>
            <a:off x="0" y="1168830"/>
            <a:ext cx="9144000" cy="452033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ages2.corriereobjects.it/infografiche/2019/dataroom/05/democrazie/01_Bilancio_DESK.png"/>
          <p:cNvPicPr>
            <a:picLocks noChangeAspect="1" noChangeArrowheads="1"/>
          </p:cNvPicPr>
          <p:nvPr/>
        </p:nvPicPr>
        <p:blipFill>
          <a:blip r:embed="rId2"/>
          <a:srcRect/>
          <a:stretch>
            <a:fillRect/>
          </a:stretch>
        </p:blipFill>
        <p:spPr bwMode="auto">
          <a:xfrm>
            <a:off x="1857356" y="142852"/>
            <a:ext cx="5788074" cy="6580735"/>
          </a:xfrm>
          <a:prstGeom prst="rect">
            <a:avLst/>
          </a:prstGeom>
          <a:noFill/>
          <a:ln w="28575">
            <a:solidFill>
              <a:srgbClr val="FF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14285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Quali erano nel 2017 i primi tre Stati che versavano di più in rapporto a quanto ricevevano? </a:t>
            </a:r>
            <a:endParaRPr lang="it-IT" sz="1600" dirty="0">
              <a:latin typeface="Times New Roman" pitchFamily="18" charset="0"/>
              <a:cs typeface="Times New Roman" pitchFamily="18" charset="0"/>
            </a:endParaRPr>
          </a:p>
        </p:txBody>
      </p:sp>
      <p:sp>
        <p:nvSpPr>
          <p:cNvPr id="3" name="Rettangolo arrotondato 2"/>
          <p:cNvSpPr/>
          <p:nvPr/>
        </p:nvSpPr>
        <p:spPr>
          <a:xfrm>
            <a:off x="642910" y="642918"/>
            <a:ext cx="778674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Germania; Austria; Regno Unito</a:t>
            </a:r>
            <a:endParaRPr lang="it-IT" dirty="0"/>
          </a:p>
        </p:txBody>
      </p:sp>
      <p:sp>
        <p:nvSpPr>
          <p:cNvPr id="4" name="Rettangolo 3"/>
          <p:cNvSpPr/>
          <p:nvPr/>
        </p:nvSpPr>
        <p:spPr>
          <a:xfrm>
            <a:off x="500034" y="3643314"/>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Osserva lo schema del bilancio dell’unione. Quali informazioni si possono ricavare riguardo ai finanziamenti che riceve l’Italia? Come si possono spiegare? </a:t>
            </a:r>
            <a:r>
              <a:rPr lang="it-IT" sz="1600" b="1"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sp>
        <p:nvSpPr>
          <p:cNvPr id="5" name="Rettangolo arrotondato 4"/>
          <p:cNvSpPr/>
          <p:nvPr/>
        </p:nvSpPr>
        <p:spPr>
          <a:xfrm>
            <a:off x="571472" y="4429132"/>
            <a:ext cx="7786742"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I finanziamenti che riceve l’Italia riguardano le politiche sociali e quelle agricole. Essi sono diretti alle regioni del Sud della penisola perché sono economicamente arretrate.    </a:t>
            </a:r>
            <a:endParaRPr lang="it-IT" dirty="0"/>
          </a:p>
        </p:txBody>
      </p:sp>
      <p:sp>
        <p:nvSpPr>
          <p:cNvPr id="6" name="Rettangolo 5"/>
          <p:cNvSpPr/>
          <p:nvPr/>
        </p:nvSpPr>
        <p:spPr>
          <a:xfrm>
            <a:off x="428596" y="1643050"/>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Quali erano nel 2017 i primi tre Stati che ricevevano di più in rapporto a quanto versavano?</a:t>
            </a:r>
            <a:endParaRPr lang="it-IT" sz="1600" dirty="0">
              <a:latin typeface="Times New Roman" pitchFamily="18" charset="0"/>
              <a:cs typeface="Times New Roman" pitchFamily="18" charset="0"/>
            </a:endParaRPr>
          </a:p>
        </p:txBody>
      </p:sp>
      <p:sp>
        <p:nvSpPr>
          <p:cNvPr id="7" name="Rettangolo arrotondato 6"/>
          <p:cNvSpPr/>
          <p:nvPr/>
        </p:nvSpPr>
        <p:spPr>
          <a:xfrm>
            <a:off x="642910" y="2214554"/>
            <a:ext cx="778674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Lussemburgo; Lituania; Ungheria</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3693319"/>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Con </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il procedere del processo di integrazione europea, s</a:t>
            </a:r>
            <a:r>
              <a:rPr lang="it-IT" altLang="zh-CN" dirty="0" smtClean="0">
                <a:latin typeface="Times New Roman" pitchFamily="18" charset="0"/>
                <a:ea typeface="Times New Roman" pitchFamily="18" charset="0"/>
                <a:cs typeface="Times New Roman" pitchFamily="18" charset="0"/>
              </a:rPr>
              <a:t>empre più spesso sentiamo parlare dell’Unione Europea e delle sue istituzioni. Diventa quindi importante, all’interno di un percorso di cittadinanza attiva, approfondire la conoscenza del complesso impianto istituzionale dell’UE e dei meccanismi che regolano il suo funzionamento. </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La prima parte del presente lavoro è dedicata all’illustrazione delle varie istituzioni dell’UE, da chi sono composte e come operano. Nella seconda parte, invece, gli alunni sono guidati nell’analisi di articoli di giornale che presentano degli esempi concreti riguardanti la vita istituzionale dell’UE.</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a:t>
            </a:r>
            <a:r>
              <a:rPr lang="it-IT" altLang="zh-CN" dirty="0" err="1" smtClean="0">
                <a:latin typeface="Times New Roman" pitchFamily="18" charset="0"/>
                <a:ea typeface="Times New Roman" pitchFamily="18" charset="0"/>
                <a:cs typeface="Times New Roman" pitchFamily="18" charset="0"/>
              </a:rPr>
              <a:t>PawerPoint</a:t>
            </a:r>
            <a:r>
              <a:rPr lang="it-IT" altLang="zh-CN" dirty="0" smtClean="0">
                <a:latin typeface="Times New Roman" pitchFamily="18" charset="0"/>
                <a:ea typeface="Times New Roman" pitchFamily="18" charset="0"/>
                <a:cs typeface="Times New Roman" pitchFamily="18" charset="0"/>
              </a:rPr>
              <a:t> del docente, le risposte che dovrebbero dare gli alunni sono riportate in blu.</a:t>
            </a: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algn="just" fontAlgn="base">
              <a:spcBef>
                <a:spcPct val="0"/>
              </a:spcBef>
              <a:spcAft>
                <a:spcPct val="0"/>
              </a:spcAft>
            </a:pPr>
            <a:r>
              <a:rPr lang="it-IT" altLang="zh-CN" b="1" dirty="0" err="1" smtClean="0">
                <a:latin typeface="Times New Roman" pitchFamily="18" charset="0"/>
                <a:ea typeface="Times New Roman" pitchFamily="18" charset="0"/>
                <a:cs typeface="Times New Roman" pitchFamily="18" charset="0"/>
              </a:rPr>
              <a:t>classeattiva.jimdofree.com</a:t>
            </a:r>
            <a:r>
              <a:rPr lang="it-IT" altLang="zh-CN" b="1" dirty="0" smtClean="0">
                <a:latin typeface="Times New Roman" pitchFamily="18" charset="0"/>
                <a:ea typeface="Times New Roman" pitchFamily="18" charset="0"/>
                <a:cs typeface="Times New Roman" pitchFamily="18" charset="0"/>
              </a:rPr>
              <a:t>                                                                           Alberto </a:t>
            </a:r>
            <a:r>
              <a:rPr lang="it-IT" altLang="zh-CN" b="1" dirty="0" err="1" smtClean="0">
                <a:latin typeface="Times New Roman" pitchFamily="18" charset="0"/>
                <a:ea typeface="Times New Roman" pitchFamily="18" charset="0"/>
                <a:cs typeface="Times New Roman" pitchFamily="18" charset="0"/>
              </a:rPr>
              <a:t>Staderini</a:t>
            </a:r>
            <a:r>
              <a:rPr lang="it-IT" altLang="zh-CN" b="1" dirty="0" smtClean="0">
                <a:latin typeface="Times New Roman" pitchFamily="18" charset="0"/>
                <a:ea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Confederazione o federazione?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42852"/>
            <a:ext cx="8858312" cy="6124754"/>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La Confederazione</a:t>
            </a:r>
          </a:p>
          <a:p>
            <a:pPr algn="just"/>
            <a:r>
              <a:rPr lang="it-IT" sz="1400" dirty="0" smtClean="0"/>
              <a:t>La </a:t>
            </a:r>
            <a:r>
              <a:rPr lang="it-IT" sz="1400" i="1" dirty="0" smtClean="0"/>
              <a:t>Confederazione </a:t>
            </a:r>
            <a:r>
              <a:rPr lang="it-IT" sz="1400" dirty="0" smtClean="0"/>
              <a:t>è un’associazione internazionale di più Stati che, in base ad un trattato, collaborano per raggiungere un obiettivo comune.</a:t>
            </a:r>
          </a:p>
          <a:p>
            <a:pPr algn="just"/>
            <a:r>
              <a:rPr lang="it-IT" sz="1400" b="1" dirty="0" smtClean="0"/>
              <a:t>1 - </a:t>
            </a:r>
            <a:r>
              <a:rPr lang="it-IT" sz="1400" dirty="0" smtClean="0"/>
              <a:t>In una Confederazione ogni Stato conserva la sua </a:t>
            </a:r>
            <a:r>
              <a:rPr lang="it-IT" sz="1400" i="1" dirty="0" smtClean="0"/>
              <a:t>sovranità</a:t>
            </a:r>
            <a:r>
              <a:rPr lang="it-IT" sz="1400" dirty="0" smtClean="0"/>
              <a:t>. In altre parole i suoi rappresentanti discutono con gli altri le modalità per raggiungere l’obiettivo previsto; se l’accordo raggiunto è ritenuto soddisfacente, lo Stato sovrano non è tenuto ad accettarlo. Gli Stati partecipano quindi alla Confederazione con la </a:t>
            </a:r>
            <a:r>
              <a:rPr lang="it-IT" sz="1400" i="1" dirty="0" smtClean="0"/>
              <a:t>riserva </a:t>
            </a:r>
            <a:r>
              <a:rPr lang="it-IT" sz="1400" dirty="0" smtClean="0"/>
              <a:t>di adottarne o meno le risoluzioni.</a:t>
            </a:r>
          </a:p>
          <a:p>
            <a:pPr algn="just"/>
            <a:r>
              <a:rPr lang="it-IT" sz="1400" b="1" dirty="0" smtClean="0"/>
              <a:t>2 – </a:t>
            </a:r>
            <a:r>
              <a:rPr lang="it-IT" sz="1400" dirty="0" smtClean="0"/>
              <a:t>L’unità di una Confederazione è fragile, perché in genere si basa su convenienze occasionali e gli interessi che tendono a prevalere sono quelli degli Stati più forti.</a:t>
            </a:r>
          </a:p>
          <a:p>
            <a:pPr algn="just"/>
            <a:r>
              <a:rPr lang="it-IT" sz="1400" b="1" dirty="0" smtClean="0"/>
              <a:t>3 – </a:t>
            </a:r>
            <a:r>
              <a:rPr lang="it-IT" sz="1400" dirty="0" smtClean="0"/>
              <a:t>Questa forma di associazione prevede tuttavia la creazione e il mantenimento di istituzioni comuni, che però non hanno il potere di </a:t>
            </a:r>
            <a:r>
              <a:rPr lang="it-IT" sz="1400" i="1" dirty="0" smtClean="0"/>
              <a:t>imporre </a:t>
            </a:r>
            <a:r>
              <a:rPr lang="it-IT" sz="1400" dirty="0" smtClean="0"/>
              <a:t>decisioni a tutti i membri della Confederazione. In particolare, se la Confederazione comporta un’alleanza militare, si forma una </a:t>
            </a:r>
            <a:r>
              <a:rPr lang="it-IT" sz="1400" i="1" dirty="0" smtClean="0"/>
              <a:t>coalizione</a:t>
            </a:r>
            <a:r>
              <a:rPr lang="it-IT" sz="1400" dirty="0" smtClean="0"/>
              <a:t> di eserciti nazionali con comandi coordinati, ma non viene creato un esercito comune con un armamento comune ed un unico comando.</a:t>
            </a:r>
          </a:p>
          <a:p>
            <a:pPr algn="just"/>
            <a:endParaRPr lang="it-IT" sz="1400" b="1" dirty="0" smtClean="0"/>
          </a:p>
          <a:p>
            <a:pPr algn="just">
              <a:spcAft>
                <a:spcPts val="600"/>
              </a:spcAft>
            </a:pPr>
            <a:r>
              <a:rPr lang="it-IT" sz="1600" b="1" dirty="0" smtClean="0"/>
              <a:t>La Federazione</a:t>
            </a:r>
          </a:p>
          <a:p>
            <a:pPr algn="just"/>
            <a:r>
              <a:rPr lang="it-IT" sz="1400" dirty="0" smtClean="0"/>
              <a:t>La </a:t>
            </a:r>
            <a:r>
              <a:rPr lang="it-IT" sz="1400" i="1" dirty="0" smtClean="0"/>
              <a:t>Federazione </a:t>
            </a:r>
            <a:r>
              <a:rPr lang="it-IT" sz="1400" dirty="0" smtClean="0"/>
              <a:t>è un tipo di associazione che porta alla nascita di un vero Stato </a:t>
            </a:r>
            <a:r>
              <a:rPr lang="it-IT" sz="1400" i="1" dirty="0" smtClean="0"/>
              <a:t>sovranazionale. </a:t>
            </a:r>
            <a:endParaRPr lang="it-IT" sz="1400" dirty="0" smtClean="0"/>
          </a:p>
          <a:p>
            <a:pPr algn="just"/>
            <a:r>
              <a:rPr lang="it-IT" sz="1400" b="1" dirty="0" smtClean="0"/>
              <a:t>1 - </a:t>
            </a:r>
            <a:r>
              <a:rPr lang="it-IT" sz="1400" dirty="0" smtClean="0"/>
              <a:t>Gli Stati-nazione che aderiscono al patto </a:t>
            </a:r>
            <a:r>
              <a:rPr lang="it-IT" sz="1400" i="1" dirty="0" smtClean="0"/>
              <a:t>cedono alla Federazione una parte della propria sovranità </a:t>
            </a:r>
            <a:r>
              <a:rPr lang="it-IT" sz="1400" dirty="0" smtClean="0"/>
              <a:t>in un campo specifico; ad esempio la difesa, la moneta o la politica estera. Essi però conservano la </a:t>
            </a:r>
            <a:r>
              <a:rPr lang="it-IT" sz="1400" i="1" dirty="0" smtClean="0"/>
              <a:t>totale autonomia e libertà in altri settori.</a:t>
            </a:r>
          </a:p>
          <a:p>
            <a:pPr algn="just"/>
            <a:r>
              <a:rPr lang="it-IT" sz="1400" b="1" dirty="0" smtClean="0"/>
              <a:t>2 - </a:t>
            </a:r>
            <a:r>
              <a:rPr lang="it-IT" sz="1400" dirty="0" smtClean="0"/>
              <a:t>Il “patto” federale non è un semplice trattato ma una </a:t>
            </a:r>
            <a:r>
              <a:rPr lang="it-IT" sz="1400" i="1" dirty="0" smtClean="0"/>
              <a:t>Costituzione Federale </a:t>
            </a:r>
            <a:r>
              <a:rPr lang="it-IT" sz="1400" dirty="0" smtClean="0"/>
              <a:t>che dà vita a </a:t>
            </a:r>
            <a:r>
              <a:rPr lang="it-IT" sz="1400" i="1" dirty="0" smtClean="0"/>
              <a:t>due livelli di governo</a:t>
            </a:r>
            <a:r>
              <a:rPr lang="it-IT" sz="1400" dirty="0" smtClean="0"/>
              <a:t>: un unico </a:t>
            </a:r>
            <a:r>
              <a:rPr lang="it-IT" sz="1400" i="1" dirty="0" smtClean="0"/>
              <a:t>governo federale </a:t>
            </a:r>
            <a:r>
              <a:rPr lang="it-IT" sz="1400" dirty="0" smtClean="0"/>
              <a:t>e numerosi </a:t>
            </a:r>
            <a:r>
              <a:rPr lang="it-IT" sz="1400" i="1" dirty="0" smtClean="0"/>
              <a:t>governi nazionali</a:t>
            </a:r>
            <a:r>
              <a:rPr lang="it-IT" sz="1400" dirty="0" smtClean="0"/>
              <a:t>.</a:t>
            </a:r>
          </a:p>
          <a:p>
            <a:pPr algn="just"/>
            <a:r>
              <a:rPr lang="it-IT" sz="1400" b="1" dirty="0" smtClean="0"/>
              <a:t>3 -  </a:t>
            </a:r>
            <a:r>
              <a:rPr lang="it-IT" sz="1400" dirty="0" smtClean="0"/>
              <a:t>La Costituzione federale assicura la separazione delle competenze e dei poteri tra i due livelli governativi che non devono entrare in contrasto tra loro.</a:t>
            </a:r>
          </a:p>
          <a:p>
            <a:pPr algn="just">
              <a:buFont typeface="Arial" pitchFamily="34" charset="0"/>
              <a:buChar char="•"/>
            </a:pPr>
            <a:r>
              <a:rPr lang="it-IT" sz="1400" dirty="0" smtClean="0"/>
              <a:t> Il </a:t>
            </a:r>
            <a:r>
              <a:rPr lang="it-IT" sz="1400" i="1" dirty="0" smtClean="0"/>
              <a:t>governo federale </a:t>
            </a:r>
            <a:r>
              <a:rPr lang="it-IT" sz="1400" dirty="0" smtClean="0"/>
              <a:t>compie le scelte generali politiche ed economiche, decide la politica estera e organizza l’esercito che è unico per tutta la federazione ed ha un unico comando.</a:t>
            </a:r>
          </a:p>
          <a:p>
            <a:pPr algn="just">
              <a:buFont typeface="Arial" pitchFamily="34" charset="0"/>
              <a:buChar char="•"/>
            </a:pPr>
            <a:r>
              <a:rPr lang="it-IT" sz="1400" dirty="0" smtClean="0"/>
              <a:t> I governi nazionali hanno invece i poteri per prendere le decisioni regionali e locali, organizzano la scuola, la polizia, l’amministrazione del territorio, i trasporti, difendono le tradizioni  la lingua.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42852"/>
            <a:ext cx="8858312" cy="4170372"/>
          </a:xfrm>
          <a:prstGeom prst="rect">
            <a:avLst/>
          </a:prstGeom>
          <a:solidFill>
            <a:srgbClr val="FFF8E1"/>
          </a:solidFill>
          <a:ln w="19050">
            <a:solidFill>
              <a:srgbClr val="C00000"/>
            </a:solidFill>
          </a:ln>
        </p:spPr>
        <p:txBody>
          <a:bodyPr wrap="square">
            <a:spAutoFit/>
          </a:bodyPr>
          <a:lstStyle/>
          <a:p>
            <a:pPr algn="just">
              <a:spcAft>
                <a:spcPts val="600"/>
              </a:spcAft>
            </a:pPr>
            <a:r>
              <a:rPr lang="it-IT" sz="1400" b="1" dirty="0" smtClean="0"/>
              <a:t>4 – </a:t>
            </a:r>
            <a:r>
              <a:rPr lang="it-IT" sz="1400" dirty="0" smtClean="0"/>
              <a:t>La Federazione ha organi propri, eletti dai cittadini della Federazione stessa. Gli organi hanno quindi il potere di imporre decisioni</a:t>
            </a:r>
            <a:r>
              <a:rPr lang="it-IT" sz="1400" b="1" dirty="0" smtClean="0"/>
              <a:t> </a:t>
            </a:r>
            <a:r>
              <a:rPr lang="it-IT" sz="1400" dirty="0" smtClean="0"/>
              <a:t>a tutti i membri della Federazione</a:t>
            </a:r>
            <a:r>
              <a:rPr lang="it-IT" sz="1400" b="1" dirty="0" smtClean="0"/>
              <a:t>.</a:t>
            </a:r>
            <a:endParaRPr lang="it-IT" sz="1400" dirty="0" smtClean="0"/>
          </a:p>
          <a:p>
            <a:pPr algn="just"/>
            <a:r>
              <a:rPr lang="it-IT" sz="1400" b="1" dirty="0" smtClean="0"/>
              <a:t>5 – </a:t>
            </a:r>
            <a:r>
              <a:rPr lang="it-IT" sz="1400" dirty="0" smtClean="0"/>
              <a:t>I cittadini hanno </a:t>
            </a:r>
            <a:r>
              <a:rPr lang="it-IT" sz="1400" i="1" dirty="0" smtClean="0"/>
              <a:t>doppia cittadinanza</a:t>
            </a:r>
            <a:r>
              <a:rPr lang="it-IT" sz="1400" dirty="0" smtClean="0"/>
              <a:t>, nazionale e federale, e con il diritto di voto esercitano la loro porzione di sovranità nei riguardi di entrambi i sistemi di governo, quello federale e quello nazionale. Il potere legislativo spetta a </a:t>
            </a:r>
            <a:r>
              <a:rPr lang="it-IT" sz="1400" i="1" dirty="0" smtClean="0"/>
              <a:t>due camere</a:t>
            </a:r>
            <a:r>
              <a:rPr lang="it-IT" sz="1400" dirty="0" smtClean="0"/>
              <a:t>, una eletta da tutti i cittadini della Federazione, l’altra eletta assegnando ad ogni Stato-nazione uno stesso numero di rappresentanti.</a:t>
            </a:r>
          </a:p>
          <a:p>
            <a:pPr algn="just"/>
            <a:endParaRPr lang="it-IT" sz="1400" dirty="0" smtClean="0"/>
          </a:p>
          <a:p>
            <a:pPr algn="just">
              <a:spcAft>
                <a:spcPts val="600"/>
              </a:spcAft>
            </a:pPr>
            <a:r>
              <a:rPr lang="it-IT" sz="1600" b="1" dirty="0" smtClean="0"/>
              <a:t>L’Unione Europea: un caso intermedio</a:t>
            </a:r>
          </a:p>
          <a:p>
            <a:pPr algn="just">
              <a:spcAft>
                <a:spcPts val="600"/>
              </a:spcAft>
            </a:pPr>
            <a:r>
              <a:rPr lang="it-IT" sz="1400" dirty="0" smtClean="0"/>
              <a:t>L’Unione Europea è una costruzione complessa che riunisci 27 Stati-nazione. È quindi legittimo chiedersi a quale tipo di associazione  assomiglia: è una confederazione o una federazione? Ebbene, poiché il processo di costruzione non è concluso, il tipo di organismo che avrà l’Unione Europea non è ancora ben definito.</a:t>
            </a:r>
          </a:p>
          <a:p>
            <a:pPr algn="just">
              <a:spcAft>
                <a:spcPts val="600"/>
              </a:spcAft>
            </a:pPr>
            <a:r>
              <a:rPr lang="it-IT" sz="1400" b="1" dirty="0" smtClean="0"/>
              <a:t>1- </a:t>
            </a:r>
            <a:r>
              <a:rPr lang="it-IT" sz="1400" dirty="0" smtClean="0"/>
              <a:t>I cosiddetti </a:t>
            </a:r>
            <a:r>
              <a:rPr lang="it-IT" sz="1400" i="1" dirty="0" smtClean="0"/>
              <a:t>Euroscettici</a:t>
            </a:r>
            <a:r>
              <a:rPr lang="it-IT" sz="1400" dirty="0" smtClean="0"/>
              <a:t>, pur riconoscendo la necessità di una unione, temono che l’integrazione porti alla perdita dei caratteri nazionali, quindi agiscono affinché gli Stati nazionali conservino sempre una totale indipendenza, come in una Confederazione.</a:t>
            </a:r>
          </a:p>
          <a:p>
            <a:pPr algn="just">
              <a:spcAft>
                <a:spcPts val="600"/>
              </a:spcAft>
            </a:pPr>
            <a:r>
              <a:rPr lang="it-IT" sz="1400" b="1" dirty="0" smtClean="0"/>
              <a:t>2- </a:t>
            </a:r>
            <a:r>
              <a:rPr lang="it-IT" sz="1400" dirty="0" smtClean="0"/>
              <a:t>Gli </a:t>
            </a:r>
            <a:r>
              <a:rPr lang="it-IT" sz="1400" i="1" dirty="0" smtClean="0"/>
              <a:t>Europeisti</a:t>
            </a:r>
            <a:r>
              <a:rPr lang="it-IT" sz="1400" dirty="0" smtClean="0"/>
              <a:t>, invece, spingono perché ci si avvicini  alla nascita di una vera Federazione: gli </a:t>
            </a:r>
            <a:r>
              <a:rPr lang="it-IT" sz="1400" i="1" dirty="0" smtClean="0"/>
              <a:t>Stati Uniti d’Europa</a:t>
            </a:r>
            <a:r>
              <a:rPr lang="it-IT" sz="1400" dirty="0" smtClean="0"/>
              <a:t>.</a:t>
            </a:r>
          </a:p>
          <a:p>
            <a:pPr algn="just">
              <a:spcAft>
                <a:spcPts val="600"/>
              </a:spcAft>
            </a:pPr>
            <a:r>
              <a:rPr lang="it-IT" sz="1400" b="1" dirty="0" smtClean="0"/>
              <a:t>3- </a:t>
            </a:r>
            <a:r>
              <a:rPr lang="it-IT" sz="1400" dirty="0" smtClean="0"/>
              <a:t>Perciò nella costruzione dell’</a:t>
            </a:r>
            <a:r>
              <a:rPr lang="it-IT" sz="1400" i="1" dirty="0" smtClean="0"/>
              <a:t>Unione Europea </a:t>
            </a:r>
            <a:r>
              <a:rPr lang="it-IT" sz="1400" dirty="0" smtClean="0"/>
              <a:t>sono presenti </a:t>
            </a:r>
            <a:r>
              <a:rPr lang="it-IT" sz="1400" i="1" dirty="0" smtClean="0"/>
              <a:t>entrambi gli aspetti</a:t>
            </a:r>
            <a:r>
              <a:rPr lang="it-IT" sz="1400" dirty="0" smtClean="0"/>
              <a:t>: sia quelli semplicemente </a:t>
            </a:r>
            <a:r>
              <a:rPr lang="it-IT" sz="1400" i="1" dirty="0" smtClean="0"/>
              <a:t>comunitari</a:t>
            </a:r>
            <a:r>
              <a:rPr lang="it-IT" sz="1400" dirty="0" smtClean="0"/>
              <a:t>, sia quelli </a:t>
            </a:r>
            <a:r>
              <a:rPr lang="it-IT" sz="1400" i="1" dirty="0" smtClean="0"/>
              <a:t>federativi</a:t>
            </a:r>
            <a:r>
              <a:rPr lang="it-IT" sz="1400" dirty="0" smtClean="0"/>
              <a:t>.</a:t>
            </a:r>
            <a:endParaRPr lang="it-IT" sz="14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pa mostrante gli stati membri dell'Unione europea (cliccabile)"/>
          <p:cNvPicPr>
            <a:picLocks noChangeAspect="1" noChangeArrowheads="1"/>
          </p:cNvPicPr>
          <p:nvPr/>
        </p:nvPicPr>
        <p:blipFill>
          <a:blip r:embed="rId2"/>
          <a:srcRect/>
          <a:stretch>
            <a:fillRect/>
          </a:stretch>
        </p:blipFill>
        <p:spPr bwMode="auto">
          <a:xfrm>
            <a:off x="142847" y="142852"/>
            <a:ext cx="5996007" cy="5544000"/>
          </a:xfrm>
          <a:prstGeom prst="rect">
            <a:avLst/>
          </a:prstGeom>
          <a:noFill/>
          <a:ln w="19050">
            <a:solidFill>
              <a:srgbClr val="C00000"/>
            </a:solidFill>
          </a:ln>
        </p:spPr>
      </p:pic>
      <p:sp>
        <p:nvSpPr>
          <p:cNvPr id="3" name="CasellaDiTesto 2"/>
          <p:cNvSpPr txBox="1"/>
          <p:nvPr/>
        </p:nvSpPr>
        <p:spPr>
          <a:xfrm>
            <a:off x="6429388" y="285728"/>
            <a:ext cx="2571768" cy="2031325"/>
          </a:xfrm>
          <a:prstGeom prst="rect">
            <a:avLst/>
          </a:prstGeom>
          <a:solidFill>
            <a:srgbClr val="FFF8E1"/>
          </a:solidFill>
          <a:ln w="19050">
            <a:solidFill>
              <a:srgbClr val="C00000"/>
            </a:solidFill>
          </a:ln>
        </p:spPr>
        <p:txBody>
          <a:bodyPr wrap="square" rtlCol="0">
            <a:spAutoFit/>
          </a:bodyPr>
          <a:lstStyle/>
          <a:p>
            <a:pPr algn="just" fontAlgn="base"/>
            <a:r>
              <a:rPr lang="it-IT" sz="1400" dirty="0" smtClean="0">
                <a:latin typeface="Times New Roman" pitchFamily="18" charset="0"/>
                <a:cs typeface="Times New Roman" pitchFamily="18" charset="0"/>
              </a:rPr>
              <a:t>I cittadini degli Stati dell’Unione Europea eleggono i loro rappresentanti al </a:t>
            </a:r>
            <a:r>
              <a:rPr lang="it-IT" sz="1400" i="1" dirty="0" smtClean="0">
                <a:latin typeface="Times New Roman" pitchFamily="18" charset="0"/>
                <a:cs typeface="Times New Roman" pitchFamily="18" charset="0"/>
              </a:rPr>
              <a:t>Parlamento Europeo </a:t>
            </a:r>
            <a:r>
              <a:rPr lang="it-IT" sz="1400" dirty="0" smtClean="0">
                <a:latin typeface="Times New Roman" pitchFamily="18" charset="0"/>
                <a:cs typeface="Times New Roman" pitchFamily="18" charset="0"/>
              </a:rPr>
              <a:t>di Strasburgo. Il Parlamento però </a:t>
            </a:r>
            <a:r>
              <a:rPr lang="it-IT" sz="1400" i="1" dirty="0" smtClean="0">
                <a:latin typeface="Times New Roman" pitchFamily="18" charset="0"/>
                <a:cs typeface="Times New Roman" pitchFamily="18" charset="0"/>
              </a:rPr>
              <a:t>non è un organo federale</a:t>
            </a:r>
            <a:r>
              <a:rPr lang="it-IT" sz="1400" dirty="0" smtClean="0">
                <a:latin typeface="Times New Roman" pitchFamily="18" charset="0"/>
                <a:cs typeface="Times New Roman" pitchFamily="18" charset="0"/>
              </a:rPr>
              <a:t>, ha solo limitati  poteri di controllo e, a tutt’oggi, non può promulgare leggi valide per l’intera Unione.</a:t>
            </a:r>
          </a:p>
        </p:txBody>
      </p:sp>
      <p:sp>
        <p:nvSpPr>
          <p:cNvPr id="4" name="CasellaDiTesto 3"/>
          <p:cNvSpPr txBox="1"/>
          <p:nvPr/>
        </p:nvSpPr>
        <p:spPr>
          <a:xfrm>
            <a:off x="2000232" y="5786454"/>
            <a:ext cx="2357454"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dirty="0" smtClean="0"/>
              <a:t>Gli Stati dell’Unione Europea</a:t>
            </a:r>
            <a:endParaRPr lang="it-IT" sz="1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thumb/0/08/Eurozone.svg/1024px-Eurozone.svg.png"/>
          <p:cNvPicPr>
            <a:picLocks noChangeAspect="1" noChangeArrowheads="1"/>
          </p:cNvPicPr>
          <p:nvPr/>
        </p:nvPicPr>
        <p:blipFill>
          <a:blip r:embed="rId2"/>
          <a:srcRect/>
          <a:stretch>
            <a:fillRect/>
          </a:stretch>
        </p:blipFill>
        <p:spPr bwMode="auto">
          <a:xfrm>
            <a:off x="500046" y="142852"/>
            <a:ext cx="4545856" cy="4608000"/>
          </a:xfrm>
          <a:prstGeom prst="rect">
            <a:avLst/>
          </a:prstGeom>
          <a:solidFill>
            <a:schemeClr val="bg1"/>
          </a:solidFill>
          <a:ln w="19050">
            <a:solidFill>
              <a:srgbClr val="C00000"/>
            </a:solidFill>
          </a:ln>
        </p:spPr>
      </p:pic>
      <p:sp>
        <p:nvSpPr>
          <p:cNvPr id="4" name="CasellaDiTesto 3"/>
          <p:cNvSpPr txBox="1"/>
          <p:nvPr/>
        </p:nvSpPr>
        <p:spPr>
          <a:xfrm>
            <a:off x="285720" y="5072074"/>
            <a:ext cx="5357850" cy="95410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dirty="0" smtClean="0"/>
              <a:t>          Stati dell’Unione Europea che fanno parte della zona euro</a:t>
            </a:r>
          </a:p>
          <a:p>
            <a:pPr algn="just" fontAlgn="t"/>
            <a:endParaRPr lang="it-IT" sz="1400" dirty="0" smtClean="0"/>
          </a:p>
          <a:p>
            <a:pPr algn="just" fontAlgn="t"/>
            <a:r>
              <a:rPr lang="it-IT" sz="1400" dirty="0" smtClean="0"/>
              <a:t>          Stati dell’Unione Europea che non fanno parte della zona euro</a:t>
            </a:r>
          </a:p>
          <a:p>
            <a:pPr algn="just" fontAlgn="t"/>
            <a:endParaRPr lang="it-IT" sz="1400" dirty="0" smtClean="0"/>
          </a:p>
        </p:txBody>
      </p:sp>
      <p:sp>
        <p:nvSpPr>
          <p:cNvPr id="5" name="Rettangolo 4"/>
          <p:cNvSpPr>
            <a:spLocks noChangeAspect="1"/>
          </p:cNvSpPr>
          <p:nvPr/>
        </p:nvSpPr>
        <p:spPr>
          <a:xfrm>
            <a:off x="571472" y="5143512"/>
            <a:ext cx="18000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a:spLocks noChangeAspect="1"/>
          </p:cNvSpPr>
          <p:nvPr/>
        </p:nvSpPr>
        <p:spPr>
          <a:xfrm>
            <a:off x="571472" y="5572140"/>
            <a:ext cx="1800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500694" y="214290"/>
            <a:ext cx="2786082" cy="2462213"/>
          </a:xfrm>
          <a:prstGeom prst="rect">
            <a:avLst/>
          </a:prstGeom>
          <a:solidFill>
            <a:srgbClr val="FFF8E1"/>
          </a:solidFill>
          <a:ln w="19050">
            <a:solidFill>
              <a:srgbClr val="C00000"/>
            </a:solidFill>
          </a:ln>
        </p:spPr>
        <p:txBody>
          <a:bodyPr wrap="square" rtlCol="0">
            <a:spAutoFit/>
          </a:bodyPr>
          <a:lstStyle/>
          <a:p>
            <a:pPr algn="just" fontAlgn="base"/>
            <a:r>
              <a:rPr lang="it-IT" sz="1400" dirty="0" smtClean="0">
                <a:latin typeface="Times New Roman" pitchFamily="18" charset="0"/>
                <a:cs typeface="Times New Roman" pitchFamily="18" charset="0"/>
              </a:rPr>
              <a:t>I 19 Stati che fanno parte della zona euro hanno ceduto una parte della loro sovranità in campo monetario alla </a:t>
            </a:r>
            <a:r>
              <a:rPr lang="it-IT" sz="1400" i="1" dirty="0" smtClean="0">
                <a:latin typeface="Times New Roman" pitchFamily="18" charset="0"/>
                <a:cs typeface="Times New Roman" pitchFamily="18" charset="0"/>
              </a:rPr>
              <a:t>Banca Centrale Europea</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B.C.E</a:t>
            </a:r>
            <a:r>
              <a:rPr lang="it-IT" sz="1400" dirty="0" smtClean="0">
                <a:latin typeface="Times New Roman" pitchFamily="18" charset="0"/>
                <a:cs typeface="Times New Roman" pitchFamily="18" charset="0"/>
              </a:rPr>
              <a:t>.</a:t>
            </a:r>
          </a:p>
          <a:p>
            <a:pPr algn="just" fontAlgn="base"/>
            <a:r>
              <a:rPr lang="it-IT" sz="1400" dirty="0" smtClean="0">
                <a:latin typeface="Times New Roman" pitchFamily="18" charset="0"/>
                <a:cs typeface="Times New Roman" pitchFamily="18" charset="0"/>
              </a:rPr>
              <a:t>La Banca Europea è quindi un’</a:t>
            </a:r>
            <a:r>
              <a:rPr lang="it-IT" sz="1400" i="1" dirty="0" smtClean="0">
                <a:latin typeface="Times New Roman" pitchFamily="18" charset="0"/>
                <a:cs typeface="Times New Roman" pitchFamily="18" charset="0"/>
              </a:rPr>
              <a:t>istituzione</a:t>
            </a:r>
            <a:r>
              <a:rPr lang="it-IT" sz="1400"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tipicamente federale</a:t>
            </a:r>
            <a:r>
              <a:rPr lang="it-IT" sz="1400" dirty="0" smtClean="0">
                <a:latin typeface="Times New Roman" pitchFamily="18" charset="0"/>
                <a:cs typeface="Times New Roman" pitchFamily="18" charset="0"/>
              </a:rPr>
              <a:t> che gode di una certa autonomia ed ha il potere di far valere le sue decisioni nei riguardi di tutti i membri.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GEOGRAFIA\CLASSE 2°\1-UNIONE EUROPEA\MEZZETTI\004 - Copia.jpg"/>
          <p:cNvPicPr>
            <a:picLocks noChangeAspect="1" noChangeArrowheads="1"/>
          </p:cNvPicPr>
          <p:nvPr/>
        </p:nvPicPr>
        <p:blipFill>
          <a:blip r:embed="rId2" cstate="print"/>
          <a:srcRect/>
          <a:stretch>
            <a:fillRect/>
          </a:stretch>
        </p:blipFill>
        <p:spPr bwMode="auto">
          <a:xfrm>
            <a:off x="71406" y="214290"/>
            <a:ext cx="3851605" cy="5461925"/>
          </a:xfrm>
          <a:prstGeom prst="rect">
            <a:avLst/>
          </a:prstGeom>
          <a:noFill/>
        </p:spPr>
      </p:pic>
      <p:sp>
        <p:nvSpPr>
          <p:cNvPr id="3" name="Rettangolo 2"/>
          <p:cNvSpPr/>
          <p:nvPr/>
        </p:nvSpPr>
        <p:spPr>
          <a:xfrm>
            <a:off x="4143372" y="142852"/>
            <a:ext cx="4786346" cy="3754874"/>
          </a:xfrm>
          <a:prstGeom prst="rect">
            <a:avLst/>
          </a:prstGeom>
          <a:solidFill>
            <a:srgbClr val="FFF8E1"/>
          </a:solidFill>
          <a:ln w="19050">
            <a:solidFill>
              <a:srgbClr val="C00000"/>
            </a:solidFill>
          </a:ln>
        </p:spPr>
        <p:txBody>
          <a:bodyPr wrap="square">
            <a:spAutoFit/>
          </a:bodyPr>
          <a:lstStyle/>
          <a:p>
            <a:pPr algn="just"/>
            <a:r>
              <a:rPr lang="it-IT" sz="1400" dirty="0" smtClean="0"/>
              <a:t>La Germania è uno </a:t>
            </a:r>
            <a:r>
              <a:rPr lang="it-IT" sz="1400" b="1" dirty="0" smtClean="0"/>
              <a:t>Stato federale </a:t>
            </a:r>
            <a:r>
              <a:rPr lang="it-IT" sz="1400" dirty="0" smtClean="0"/>
              <a:t>perché articolato in 16 </a:t>
            </a:r>
            <a:r>
              <a:rPr lang="it-IT" sz="1400" i="1" dirty="0" err="1" smtClean="0"/>
              <a:t>Lander</a:t>
            </a:r>
            <a:r>
              <a:rPr lang="it-IT" sz="1400" i="1" dirty="0" smtClean="0"/>
              <a:t> </a:t>
            </a:r>
            <a:r>
              <a:rPr lang="it-IT" sz="1400" dirty="0" smtClean="0"/>
              <a:t>che sono dei veri e propri Stati Regionali dotati di un proprio Parlamento e di un proprio Governo. I poteri spettano allo Stato federale per quanto riguarda le scelte politiche ed economiche generali, valide per tutta la Germania, e ai </a:t>
            </a:r>
            <a:r>
              <a:rPr lang="it-IT" sz="1400" i="1" dirty="0" err="1" smtClean="0"/>
              <a:t>Lander</a:t>
            </a:r>
            <a:r>
              <a:rPr lang="it-IT" sz="1400" i="1" dirty="0" smtClean="0"/>
              <a:t> </a:t>
            </a:r>
            <a:r>
              <a:rPr lang="it-IT" sz="1400" dirty="0" smtClean="0"/>
              <a:t>per quanto riguarda le scelte di natura regionale e locale.</a:t>
            </a:r>
          </a:p>
          <a:p>
            <a:pPr algn="just"/>
            <a:r>
              <a:rPr lang="it-IT" sz="1400" dirty="0" smtClean="0"/>
              <a:t>Il Parlamento dello Stato federale ha il </a:t>
            </a:r>
            <a:r>
              <a:rPr lang="it-IT" sz="1400" i="1" dirty="0" smtClean="0"/>
              <a:t>potere legislativo</a:t>
            </a:r>
            <a:r>
              <a:rPr lang="it-IT" sz="1400" dirty="0" smtClean="0"/>
              <a:t> ed è composto da due Camere: il </a:t>
            </a:r>
            <a:r>
              <a:rPr lang="it-IT" sz="1400" dirty="0" err="1" smtClean="0"/>
              <a:t>Bundestag</a:t>
            </a:r>
            <a:r>
              <a:rPr lang="it-IT" sz="1400" dirty="0" smtClean="0"/>
              <a:t> e il </a:t>
            </a:r>
            <a:r>
              <a:rPr lang="it-IT" sz="1400" dirty="0" err="1" smtClean="0"/>
              <a:t>Bundesrat</a:t>
            </a:r>
            <a:r>
              <a:rPr lang="it-IT" sz="1400" dirty="0" smtClean="0"/>
              <a:t>. Il </a:t>
            </a:r>
            <a:r>
              <a:rPr lang="it-IT" sz="1400" i="1" dirty="0" err="1" smtClean="0"/>
              <a:t>Bundestag</a:t>
            </a:r>
            <a:r>
              <a:rPr lang="it-IT" sz="1400" i="1" dirty="0" smtClean="0"/>
              <a:t>  </a:t>
            </a:r>
            <a:r>
              <a:rPr lang="it-IT" sz="1400" dirty="0" smtClean="0"/>
              <a:t>è la Camera dei Deputati, e i suoi membri vengono eletti dal popolo a suffragio diretto. Il </a:t>
            </a:r>
            <a:r>
              <a:rPr lang="it-IT" sz="1400" i="1" dirty="0" err="1" smtClean="0"/>
              <a:t>Bundesrat</a:t>
            </a:r>
            <a:r>
              <a:rPr lang="it-IT" sz="1400" dirty="0" smtClean="0"/>
              <a:t> o Consiglio Federale,  viene invece eletto dai governi dei </a:t>
            </a:r>
            <a:r>
              <a:rPr lang="it-IT" sz="1400" dirty="0" err="1" smtClean="0"/>
              <a:t>Lander</a:t>
            </a:r>
            <a:r>
              <a:rPr lang="it-IT" sz="1400" dirty="0" smtClean="0"/>
              <a:t>.</a:t>
            </a:r>
          </a:p>
          <a:p>
            <a:pPr algn="just">
              <a:spcAft>
                <a:spcPts val="600"/>
              </a:spcAft>
            </a:pPr>
            <a:r>
              <a:rPr lang="it-IT" sz="1400" dirty="0" smtClean="0"/>
              <a:t>Il </a:t>
            </a:r>
            <a:r>
              <a:rPr lang="it-IT" sz="1400" i="1" dirty="0" smtClean="0"/>
              <a:t>potere esecutivo </a:t>
            </a:r>
            <a:r>
              <a:rPr lang="it-IT" sz="1400" dirty="0" smtClean="0"/>
              <a:t>spetta al Cancelliere</a:t>
            </a:r>
            <a:r>
              <a:rPr lang="it-IT" sz="1400" i="1" dirty="0" smtClean="0"/>
              <a:t> </a:t>
            </a:r>
            <a:r>
              <a:rPr lang="it-IT" sz="1400" dirty="0" smtClean="0"/>
              <a:t>(Capo del Governo), che è nominato dal Capo dello Stato. Il Cancelliere sceglie i suoi ministri e il Governo così formato deve avere la fiducia del Parlamento.  </a:t>
            </a:r>
            <a:endParaRPr lang="it-IT" sz="1400" i="1" dirty="0" smtClean="0"/>
          </a:p>
        </p:txBody>
      </p:sp>
      <p:sp>
        <p:nvSpPr>
          <p:cNvPr id="5" name="Rettangolo 4"/>
          <p:cNvSpPr/>
          <p:nvPr/>
        </p:nvSpPr>
        <p:spPr>
          <a:xfrm>
            <a:off x="4071934" y="4000504"/>
            <a:ext cx="4929222"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Metti a confronto il sistema politico della Germania  con quello dell’Unione Europea. Quali differenze noti?</a:t>
            </a:r>
            <a:endParaRPr lang="it-IT" sz="1600" dirty="0">
              <a:latin typeface="Times New Roman" pitchFamily="18" charset="0"/>
              <a:cs typeface="Times New Roman" pitchFamily="18" charset="0"/>
            </a:endParaRPr>
          </a:p>
        </p:txBody>
      </p:sp>
      <p:sp>
        <p:nvSpPr>
          <p:cNvPr id="6" name="Rettangolo arrotondato 5"/>
          <p:cNvSpPr/>
          <p:nvPr/>
        </p:nvSpPr>
        <p:spPr>
          <a:xfrm>
            <a:off x="4071934" y="4643446"/>
            <a:ext cx="4929222" cy="20717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Lavora sui documenti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73975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Vertice straordinario: l'Europa non trova l'accordo</a:t>
            </a:r>
          </a:p>
          <a:p>
            <a:pPr fontAlgn="base">
              <a:spcAft>
                <a:spcPts val="1200"/>
              </a:spcAft>
            </a:pPr>
            <a:r>
              <a:rPr lang="it-IT" sz="1200" b="1" dirty="0" smtClean="0">
                <a:latin typeface="Times New Roman" pitchFamily="18" charset="0"/>
                <a:cs typeface="Times New Roman" pitchFamily="18" charset="0"/>
              </a:rPr>
              <a:t>Vita </a:t>
            </a:r>
            <a:r>
              <a:rPr lang="it-IT" sz="1200" b="1" dirty="0" err="1" smtClean="0">
                <a:latin typeface="Times New Roman" pitchFamily="18" charset="0"/>
                <a:cs typeface="Times New Roman" pitchFamily="18" charset="0"/>
              </a:rPr>
              <a:t>Bookazine</a:t>
            </a:r>
            <a:r>
              <a:rPr lang="it-IT" sz="1200" b="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 14/09/2015</a:t>
            </a:r>
          </a:p>
          <a:p>
            <a:pPr algn="just">
              <a:buFontTx/>
              <a:buChar char="-"/>
            </a:pPr>
            <a:r>
              <a:rPr lang="it-IT" sz="1400" dirty="0" smtClean="0"/>
              <a:t>da Bruxelles - «Un problema comune, ha bisogno di una soluzione comune». Le ultime parole di Jean </a:t>
            </a:r>
            <a:r>
              <a:rPr lang="it-IT" sz="1400" dirty="0" err="1" smtClean="0"/>
              <a:t>Asselborn</a:t>
            </a:r>
            <a:r>
              <a:rPr lang="it-IT" sz="1400" dirty="0" smtClean="0"/>
              <a:t>, ministro degli esteri e degli affari europei lussemburghese durante la conferenza stampa a seguito del </a:t>
            </a:r>
            <a:r>
              <a:rPr lang="it-IT" sz="1400" b="1" dirty="0" smtClean="0"/>
              <a:t>Consiglio dei ministri dell'Interno Ue </a:t>
            </a:r>
            <a:r>
              <a:rPr lang="it-IT" sz="1400" dirty="0" smtClean="0"/>
              <a:t>in merito alla redistribuzione di 120mila profughi tra i paesi membri, ma la soluzione comune non è stata trovata. Via libera solo al primo piano di </a:t>
            </a:r>
            <a:r>
              <a:rPr lang="it-IT" sz="1400" b="1" dirty="0" smtClean="0"/>
              <a:t>ricollocamento dei profughi </a:t>
            </a:r>
            <a:r>
              <a:rPr lang="it-IT" sz="1400" dirty="0" smtClean="0"/>
              <a:t>(24mila dall'Italia e 16mila dalla Grecia) ma è l'unico risultato e diventerà operativo nel 2016, o quasi, del vertice europeo. I Paesi membri rimangono profondamente </a:t>
            </a:r>
            <a:r>
              <a:rPr lang="it-IT" sz="1400" b="1" dirty="0" smtClean="0"/>
              <a:t>divisi sulla seconda tranche da 120mila </a:t>
            </a:r>
            <a:r>
              <a:rPr lang="it-IT" sz="1400" dirty="0" smtClean="0"/>
              <a:t>ricollocamenti (già ridotta rispetto alle prima bozze, che ne prevedevano 160mila) e sulle modalità di gestione del flusso dei migranti in arrivo alle frontiere. Tanto che la riunione si è chiusa senza un documento.</a:t>
            </a:r>
          </a:p>
          <a:p>
            <a:pPr algn="just"/>
            <a:r>
              <a:rPr lang="it-IT" sz="1400" dirty="0" smtClean="0"/>
              <a:t>La soluzione comune non c’è. </a:t>
            </a:r>
            <a:r>
              <a:rPr lang="it-IT" sz="1400" b="1" dirty="0" smtClean="0"/>
              <a:t>Tutto è rinviato all’inizio di ottobre</a:t>
            </a:r>
            <a:r>
              <a:rPr lang="it-IT" sz="1400" dirty="0" smtClean="0"/>
              <a:t>, al prossimo Consiglio dell’8 e 9 ottobre che si terrà in Lussemburgo. In quella sede, </a:t>
            </a:r>
            <a:r>
              <a:rPr lang="it-IT" sz="1400" b="1" dirty="0" smtClean="0"/>
              <a:t>il Consiglio potrà decidere a</a:t>
            </a:r>
            <a:r>
              <a:rPr lang="it-IT" sz="1400" dirty="0" smtClean="0"/>
              <a:t> </a:t>
            </a:r>
            <a:r>
              <a:rPr lang="it-IT" sz="1400" b="1" dirty="0" smtClean="0"/>
              <a:t>maggioranza qualificata, mentre per approvare le conclusioni di oggi sarebbe stata necessaria l’unanimità</a:t>
            </a:r>
            <a:r>
              <a:rPr lang="it-IT" sz="1400" dirty="0" smtClean="0"/>
              <a:t>.</a:t>
            </a:r>
          </a:p>
          <a:p>
            <a:pPr algn="just"/>
            <a:r>
              <a:rPr lang="it-IT" sz="1400" dirty="0" smtClean="0"/>
              <a:t>Come ha spiegato </a:t>
            </a:r>
            <a:r>
              <a:rPr lang="it-IT" sz="1400" dirty="0" err="1" smtClean="0"/>
              <a:t>Dimitris</a:t>
            </a:r>
            <a:r>
              <a:rPr lang="it-IT" sz="1400" dirty="0" smtClean="0"/>
              <a:t> </a:t>
            </a:r>
            <a:r>
              <a:rPr lang="it-IT" sz="1400" dirty="0" err="1" smtClean="0"/>
              <a:t>Avramopoulos</a:t>
            </a:r>
            <a:r>
              <a:rPr lang="it-IT" sz="1400" dirty="0" smtClean="0"/>
              <a:t>, commissario europeo per le migrazioni, i ministri degli interni europei non hanno raggiunto l’accordo. “La maggioranza dei paesi membri è allineata con il piano </a:t>
            </a:r>
            <a:r>
              <a:rPr lang="it-IT" sz="1400" dirty="0" err="1" smtClean="0"/>
              <a:t>Juncker</a:t>
            </a:r>
            <a:r>
              <a:rPr lang="it-IT" sz="1400" dirty="0" smtClean="0"/>
              <a:t>“ ha detto il Commissario “ma non tutti”. Senza entrare in dettagli e senza fare i nomi dei paesi che nella riunione di oggi </a:t>
            </a:r>
            <a:r>
              <a:rPr lang="it-IT" sz="1400" b="1" dirty="0" smtClean="0"/>
              <a:t>hanno dato battaglia </a:t>
            </a:r>
            <a:r>
              <a:rPr lang="it-IT" sz="1400" dirty="0" smtClean="0"/>
              <a:t>(per la cronaca essi sono </a:t>
            </a:r>
            <a:r>
              <a:rPr lang="it-IT" sz="1400" b="1" dirty="0" smtClean="0"/>
              <a:t>Ungheria, Polonia, Romania, Slovacchia e Repubblica ceca</a:t>
            </a:r>
            <a:r>
              <a:rPr lang="it-IT" sz="1400" dirty="0" smtClean="0"/>
              <a:t>), il Commissario ha chiuso il suo intervento con le solite frasi di circostanza, ovvero che la Commissione Europea è determinata a fare tutto il possibile per arrivare a un accordo e poi la chicca delle 22.10 Bruxelles </a:t>
            </a:r>
            <a:r>
              <a:rPr lang="it-IT" sz="1400" dirty="0" err="1" smtClean="0"/>
              <a:t>time</a:t>
            </a:r>
            <a:r>
              <a:rPr lang="it-IT" sz="1400" dirty="0" smtClean="0"/>
              <a:t>: «Quando falliamo una volta, non ci resta che riprovarci la seconda».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85720" y="785794"/>
            <a:ext cx="857256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142852"/>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Di quale istituzione dell’Unione Europea si parla nell’articolo? Chi si è riunito? Per quale motivo?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71472" y="335756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Come si è conclusa la riunione? Perché?</a:t>
            </a:r>
            <a:endParaRPr lang="it-IT" sz="1600" dirty="0">
              <a:latin typeface="Times New Roman" pitchFamily="18" charset="0"/>
              <a:cs typeface="Times New Roman" pitchFamily="18" charset="0"/>
            </a:endParaRPr>
          </a:p>
        </p:txBody>
      </p:sp>
      <p:sp>
        <p:nvSpPr>
          <p:cNvPr id="7" name="Rettangolo arrotondato 6"/>
          <p:cNvSpPr/>
          <p:nvPr/>
        </p:nvSpPr>
        <p:spPr>
          <a:xfrm>
            <a:off x="357158" y="4000504"/>
            <a:ext cx="835824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ctangle 3"/>
          <p:cNvSpPr>
            <a:spLocks noChangeArrowheads="1"/>
          </p:cNvSpPr>
          <p:nvPr/>
        </p:nvSpPr>
        <p:spPr bwMode="auto">
          <a:xfrm>
            <a:off x="428596" y="4071942"/>
            <a:ext cx="81439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Ogni decisione è stata rinviata ad un’altra riunione del Consiglio poiché non tutti i ministri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dell’interno erano d’accordo con la proposta della maggioranza.</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ttangolo 8"/>
          <p:cNvSpPr/>
          <p:nvPr/>
        </p:nvSpPr>
        <p:spPr>
          <a:xfrm>
            <a:off x="571472" y="514351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4- </a:t>
            </a:r>
            <a:r>
              <a:rPr lang="it-IT" sz="1600" dirty="0" smtClean="0">
                <a:latin typeface="Times New Roman" pitchFamily="18" charset="0"/>
                <a:cs typeface="Times New Roman" pitchFamily="18" charset="0"/>
              </a:rPr>
              <a:t>I ministri di quali Stati si sino opposti alla proposta di soluzione del problema in discussione?</a:t>
            </a:r>
            <a:endParaRPr lang="it-IT" sz="1600" dirty="0">
              <a:latin typeface="Times New Roman" pitchFamily="18" charset="0"/>
              <a:cs typeface="Times New Roman" pitchFamily="18" charset="0"/>
            </a:endParaRPr>
          </a:p>
        </p:txBody>
      </p:sp>
      <p:sp>
        <p:nvSpPr>
          <p:cNvPr id="10" name="Rettangolo arrotondato 9"/>
          <p:cNvSpPr/>
          <p:nvPr/>
        </p:nvSpPr>
        <p:spPr>
          <a:xfrm>
            <a:off x="500034" y="5715016"/>
            <a:ext cx="792961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  </a:t>
            </a:r>
            <a:endParaRPr lang="it-IT" dirty="0" smtClean="0">
              <a:solidFill>
                <a:schemeClr val="tx1"/>
              </a:solidFill>
              <a:latin typeface="Arial" pitchFamily="34" charset="0"/>
              <a:cs typeface="Arial" pitchFamily="34" charset="0"/>
            </a:endParaRPr>
          </a:p>
        </p:txBody>
      </p:sp>
      <p:sp>
        <p:nvSpPr>
          <p:cNvPr id="11" name="Rectangle 3"/>
          <p:cNvSpPr>
            <a:spLocks noChangeArrowheads="1"/>
          </p:cNvSpPr>
          <p:nvPr/>
        </p:nvSpPr>
        <p:spPr bwMode="auto">
          <a:xfrm>
            <a:off x="428596" y="857232"/>
            <a:ext cx="81439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parla del Consiglio dell’Unione Europea. Si sono riuniti i ministri dell’interno dell’UE</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per prendere una decisione riguardo alla redistribuzione di 120mila profughi fra gli Stati membri.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642910" y="5857892"/>
            <a:ext cx="771530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sono opposti i ministri di </a:t>
            </a:r>
            <a:r>
              <a:rPr lang="it-IT" sz="1600" dirty="0" smtClean="0">
                <a:solidFill>
                  <a:srgbClr val="00B0F0"/>
                </a:solidFill>
                <a:latin typeface="Times New Roman" pitchFamily="18" charset="0"/>
                <a:cs typeface="Times New Roman" pitchFamily="18" charset="0"/>
              </a:rPr>
              <a:t>Ungheria, Polonia, Romania, Slovacchia e Repubblica ceca.</a:t>
            </a:r>
            <a:r>
              <a:rPr kumimoji="0" lang="it-IT" sz="160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13" name="Rettangolo 12"/>
          <p:cNvSpPr/>
          <p:nvPr/>
        </p:nvSpPr>
        <p:spPr>
          <a:xfrm>
            <a:off x="571472" y="1714488"/>
            <a:ext cx="8143932"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Che tipo di decisione si sarebbe dovuto prendere? (regolamento; direttiva; decisione; raccomandazione) </a:t>
            </a:r>
            <a:endParaRPr lang="it-IT" sz="1600" dirty="0">
              <a:latin typeface="Times New Roman" pitchFamily="18" charset="0"/>
              <a:cs typeface="Times New Roman" pitchFamily="18" charset="0"/>
            </a:endParaRPr>
          </a:p>
        </p:txBody>
      </p:sp>
      <p:sp>
        <p:nvSpPr>
          <p:cNvPr id="14" name="Rettangolo arrotondato 13"/>
          <p:cNvSpPr/>
          <p:nvPr/>
        </p:nvSpPr>
        <p:spPr>
          <a:xfrm>
            <a:off x="357158" y="2428868"/>
            <a:ext cx="857256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ea typeface="Times New Roman" pitchFamily="18" charset="0"/>
                <a:cs typeface="Times New Roman" pitchFamily="18" charset="0"/>
              </a:rPr>
              <a:t>    Regolamento</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142852"/>
            <a:ext cx="8643998" cy="3662541"/>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Ungheria, cosa prevede la legge anti-immigrati</a:t>
            </a:r>
          </a:p>
          <a:p>
            <a:pPr fontAlgn="base">
              <a:spcAft>
                <a:spcPts val="1200"/>
              </a:spcAft>
            </a:pPr>
            <a:r>
              <a:rPr lang="it-IT" sz="1200" b="1" dirty="0" smtClean="0">
                <a:latin typeface="Times New Roman" pitchFamily="18" charset="0"/>
                <a:cs typeface="Times New Roman" pitchFamily="18" charset="0"/>
              </a:rPr>
              <a:t>Panorama </a:t>
            </a:r>
            <a:r>
              <a:rPr lang="it-IT" sz="1200" dirty="0" smtClean="0">
                <a:latin typeface="Times New Roman" pitchFamily="18" charset="0"/>
                <a:cs typeface="Times New Roman" pitchFamily="18" charset="0"/>
              </a:rPr>
              <a:t>31/05/18</a:t>
            </a:r>
          </a:p>
          <a:p>
            <a:pPr algn="just"/>
            <a:r>
              <a:rPr lang="it-IT" sz="1400" dirty="0" smtClean="0"/>
              <a:t>Si tratta di un provvedimento molto severo che mira a colpire chiunque si impegni nell’</a:t>
            </a:r>
            <a:r>
              <a:rPr lang="it-IT" sz="1400" b="1" dirty="0" smtClean="0"/>
              <a:t>aiuto di migranti irregolari</a:t>
            </a:r>
            <a:r>
              <a:rPr lang="it-IT" sz="1400" dirty="0" smtClean="0"/>
              <a:t>, sia che si tratti di organizzazioni sia che a prodigarsi siano privati cittadini. Ogni tipo di sostegno viene punito con il </a:t>
            </a:r>
            <a:r>
              <a:rPr lang="it-IT" sz="1400" b="1" dirty="0" smtClean="0"/>
              <a:t>carcere</a:t>
            </a:r>
            <a:r>
              <a:rPr lang="it-IT" sz="1400" dirty="0" smtClean="0"/>
              <a:t>, da pochi giorni </a:t>
            </a:r>
            <a:r>
              <a:rPr lang="it-IT" sz="1400" b="1" dirty="0" smtClean="0"/>
              <a:t>fino a un anno</a:t>
            </a:r>
            <a:r>
              <a:rPr lang="it-IT" sz="1400" dirty="0" smtClean="0"/>
              <a:t>.</a:t>
            </a:r>
          </a:p>
          <a:p>
            <a:pPr algn="just"/>
            <a:r>
              <a:rPr lang="it-IT" sz="1400" dirty="0" smtClean="0"/>
              <a:t>D’ora in poi, dunque, è vietato non solo fornire </a:t>
            </a:r>
            <a:r>
              <a:rPr lang="it-IT" sz="1400" b="1" dirty="0" smtClean="0"/>
              <a:t>accoglienza</a:t>
            </a:r>
            <a:r>
              <a:rPr lang="it-IT" sz="1400" dirty="0" smtClean="0"/>
              <a:t>, ma anche </a:t>
            </a:r>
            <a:r>
              <a:rPr lang="it-IT" sz="1400" b="1" dirty="0" smtClean="0"/>
              <a:t>cibo</a:t>
            </a:r>
            <a:r>
              <a:rPr lang="it-IT" sz="1400" dirty="0" smtClean="0"/>
              <a:t> e qualsiasi forma di </a:t>
            </a:r>
            <a:r>
              <a:rPr lang="it-IT" sz="1400" b="1" dirty="0" smtClean="0"/>
              <a:t>aiuto</a:t>
            </a:r>
            <a:r>
              <a:rPr lang="it-IT" sz="1400" dirty="0" smtClean="0"/>
              <a:t>. È proibita anche la distribuzione di volantini che contengano informazioni utili ai richiedenti asilo, come ad esempio indicazioni su come ottenere </a:t>
            </a:r>
            <a:r>
              <a:rPr lang="it-IT" sz="1400" b="1" dirty="0" smtClean="0"/>
              <a:t>assistenza legale</a:t>
            </a:r>
            <a:r>
              <a:rPr lang="it-IT" sz="1400" dirty="0" smtClean="0"/>
              <a:t>.</a:t>
            </a:r>
          </a:p>
          <a:p>
            <a:pPr algn="just"/>
            <a:r>
              <a:rPr lang="it-IT" sz="1400" dirty="0" smtClean="0"/>
              <a:t>Il pacchetto di leggi contempla anche il </a:t>
            </a:r>
            <a:r>
              <a:rPr lang="it-IT" sz="1400" b="1" dirty="0" smtClean="0"/>
              <a:t>divieto di chiedere asilo in Ungheria</a:t>
            </a:r>
            <a:r>
              <a:rPr lang="it-IT" sz="1400" dirty="0" smtClean="0"/>
              <a:t>, se prima del proprio arrivo non si è passati da un paese terzo ritenuto sicuro. In pratica viene imposto una sorta di “filtro”, per scremare gli ingressi e disincentivare gli arrivi: perché mai, infatti, un migrante dovrebbe voler chiedere asilo in Ungheria, se è già entrato ed è già stato accolto in un altro paese?</a:t>
            </a:r>
          </a:p>
          <a:p>
            <a:pPr algn="just"/>
            <a:r>
              <a:rPr lang="it-IT" sz="1400" dirty="0" smtClean="0"/>
              <a:t>Un altro aspetto che è stato </a:t>
            </a:r>
            <a:r>
              <a:rPr lang="it-IT" sz="1400" dirty="0" err="1" smtClean="0"/>
              <a:t>normato</a:t>
            </a:r>
            <a:r>
              <a:rPr lang="it-IT" sz="1400" dirty="0" smtClean="0"/>
              <a:t> con la nuova legge riguarda i </a:t>
            </a:r>
            <a:r>
              <a:rPr lang="it-IT" sz="1400" b="1" dirty="0" smtClean="0"/>
              <a:t>poteri del ministero dell’Interno</a:t>
            </a:r>
            <a:r>
              <a:rPr lang="it-IT" sz="1400" dirty="0" smtClean="0"/>
              <a:t>: sarà a discrezione del dicastero stabilire se una </a:t>
            </a:r>
            <a:r>
              <a:rPr lang="it-IT" sz="1400" dirty="0" err="1" smtClean="0"/>
              <a:t>ong</a:t>
            </a:r>
            <a:r>
              <a:rPr lang="it-IT" sz="1400" dirty="0" smtClean="0"/>
              <a:t> rappresenti un </a:t>
            </a:r>
            <a:r>
              <a:rPr lang="it-IT" sz="1400" b="1" dirty="0" smtClean="0"/>
              <a:t>“rischio per la sicurezza nazionale” </a:t>
            </a:r>
            <a:r>
              <a:rPr lang="it-IT" sz="1400" dirty="0" smtClean="0"/>
              <a:t>e se dunque possa continuare ad esercitare la propria attività.</a:t>
            </a:r>
          </a:p>
        </p:txBody>
      </p:sp>
      <p:sp>
        <p:nvSpPr>
          <p:cNvPr id="3" name="CasellaDiTesto 2"/>
          <p:cNvSpPr txBox="1"/>
          <p:nvPr/>
        </p:nvSpPr>
        <p:spPr>
          <a:xfrm>
            <a:off x="214282" y="4286256"/>
            <a:ext cx="8643998" cy="172354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Ungheria e migranti: Onu e Ue contro la politica di </a:t>
            </a:r>
            <a:r>
              <a:rPr lang="it-IT" sz="2800" b="1" dirty="0" err="1" smtClean="0"/>
              <a:t>Orban</a:t>
            </a:r>
            <a:endParaRPr lang="it-IT" sz="2800" b="1" dirty="0" smtClean="0"/>
          </a:p>
          <a:p>
            <a:pPr fontAlgn="base">
              <a:spcAft>
                <a:spcPts val="1200"/>
              </a:spcAft>
            </a:pPr>
            <a:r>
              <a:rPr lang="it-IT" sz="1200" b="1" dirty="0" smtClean="0">
                <a:latin typeface="Times New Roman" pitchFamily="18" charset="0"/>
                <a:cs typeface="Times New Roman" pitchFamily="18" charset="0"/>
              </a:rPr>
              <a:t>Osservatorio Diritti </a:t>
            </a:r>
            <a:r>
              <a:rPr lang="it-IT" sz="1200" dirty="0" smtClean="0">
                <a:latin typeface="Times New Roman" pitchFamily="18" charset="0"/>
                <a:cs typeface="Times New Roman" pitchFamily="18" charset="0"/>
              </a:rPr>
              <a:t> 06/08/2019</a:t>
            </a:r>
          </a:p>
          <a:p>
            <a:pPr algn="just"/>
            <a:r>
              <a:rPr lang="it-IT" sz="1400" dirty="0" smtClean="0"/>
              <a:t>L’Unione europea denuncia l’</a:t>
            </a:r>
            <a:r>
              <a:rPr lang="it-IT" sz="1400" b="1" dirty="0" smtClean="0"/>
              <a:t>Ungheria</a:t>
            </a:r>
            <a:r>
              <a:rPr lang="it-IT" sz="1400" dirty="0" smtClean="0"/>
              <a:t> alla Corte di Giustizia per la legge anti-migranti. Ad annunciarlo è una portavoce della </a:t>
            </a:r>
            <a:r>
              <a:rPr lang="it-IT" sz="1400" b="1" dirty="0" smtClean="0"/>
              <a:t>Commissione europea</a:t>
            </a:r>
            <a:r>
              <a:rPr lang="it-IT" sz="1400" dirty="0" smtClean="0"/>
              <a:t>, che si era già mossa all’indomani dell’approvazione della legge (nel giugno dello scorso anno), inviando una lettera alle autorità ungheresi riguardo una legge che di fatto «</a:t>
            </a:r>
            <a:r>
              <a:rPr lang="it-IT" sz="1400" b="1" dirty="0" smtClean="0"/>
              <a:t>criminalizza le attività a sostegno dei richiedenti asilo</a:t>
            </a:r>
            <a:r>
              <a:rPr lang="it-IT" sz="14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a:ln>
            <a:solidFill>
              <a:srgbClr val="FF0000"/>
            </a:solidFill>
          </a:ln>
        </p:spPr>
        <p:txBody>
          <a:bodyPr>
            <a:normAutofit fontScale="90000"/>
          </a:bodyPr>
          <a:lstStyle/>
          <a:p>
            <a:r>
              <a:rPr lang="it-IT" dirty="0" smtClean="0"/>
              <a:t/>
            </a:r>
            <a:br>
              <a:rPr lang="it-IT" dirty="0" smtClean="0"/>
            </a:br>
            <a:r>
              <a:rPr lang="it-IT" dirty="0" smtClean="0"/>
              <a:t>                                   indice</a:t>
            </a:r>
            <a:r>
              <a:rPr lang="it-IT" sz="1800" dirty="0" smtClean="0"/>
              <a:t/>
            </a:r>
            <a:br>
              <a:rPr lang="it-IT" sz="1800" dirty="0" smtClean="0"/>
            </a:br>
            <a:r>
              <a:rPr lang="it-IT" sz="1800" dirty="0" smtClean="0"/>
              <a:t> </a:t>
            </a:r>
            <a:br>
              <a:rPr lang="it-IT" sz="1800" dirty="0" smtClean="0"/>
            </a:br>
            <a:r>
              <a:rPr lang="it-IT" sz="2000" dirty="0" smtClean="0"/>
              <a:t>1. L’Italia e l’Unione Europea  [pag. 4]  </a:t>
            </a:r>
            <a:br>
              <a:rPr lang="it-IT" sz="2000" dirty="0" smtClean="0"/>
            </a:br>
            <a:r>
              <a:rPr lang="it-IT" sz="2000" dirty="0" smtClean="0"/>
              <a:t> </a:t>
            </a:r>
            <a:br>
              <a:rPr lang="it-IT" sz="2000" dirty="0" smtClean="0"/>
            </a:br>
            <a:r>
              <a:rPr lang="it-IT" sz="2000" dirty="0" smtClean="0"/>
              <a:t>2. le istituzioni dell’unione europea  [pag.6]</a:t>
            </a:r>
            <a:br>
              <a:rPr lang="it-IT" sz="2000" dirty="0" smtClean="0"/>
            </a:br>
            <a:r>
              <a:rPr lang="it-IT" sz="2000" dirty="0" smtClean="0"/>
              <a:t> </a:t>
            </a:r>
            <a:br>
              <a:rPr lang="it-IT" sz="2000" dirty="0" smtClean="0"/>
            </a:br>
            <a:r>
              <a:rPr lang="it-IT" sz="2000" dirty="0" smtClean="0"/>
              <a:t>3. le leggi dell’unione europea  [pag.13]</a:t>
            </a:r>
            <a:br>
              <a:rPr lang="it-IT" sz="2000" dirty="0" smtClean="0"/>
            </a:br>
            <a:r>
              <a:rPr lang="it-IT" sz="2000" dirty="0" smtClean="0"/>
              <a:t/>
            </a:r>
            <a:br>
              <a:rPr lang="it-IT" sz="2000" dirty="0" smtClean="0"/>
            </a:br>
            <a:r>
              <a:rPr lang="it-IT" sz="2000" dirty="0" smtClean="0"/>
              <a:t>4. il bilancio dell’unione europea  [pag.16]</a:t>
            </a:r>
            <a:br>
              <a:rPr lang="it-IT" sz="2000" dirty="0" smtClean="0"/>
            </a:br>
            <a:r>
              <a:rPr lang="it-IT" sz="2000" dirty="0" smtClean="0"/>
              <a:t/>
            </a:r>
            <a:br>
              <a:rPr lang="it-IT" sz="2000" dirty="0" smtClean="0"/>
            </a:br>
            <a:r>
              <a:rPr lang="it-IT" sz="2000" dirty="0" smtClean="0"/>
              <a:t>4. confederazione o federazione?  [pag.20]</a:t>
            </a:r>
            <a:br>
              <a:rPr lang="it-IT" sz="2000" dirty="0" smtClean="0"/>
            </a:br>
            <a:r>
              <a:rPr lang="it-IT" sz="2000" dirty="0" smtClean="0"/>
              <a:t/>
            </a:r>
            <a:br>
              <a:rPr lang="it-IT" sz="2000" dirty="0" smtClean="0"/>
            </a:br>
            <a:r>
              <a:rPr lang="it-IT" sz="2000" dirty="0" smtClean="0"/>
              <a:t>5. lavora sui documenti  [pag.26]</a:t>
            </a:r>
            <a:br>
              <a:rPr lang="it-IT" sz="2000" dirty="0" smtClean="0"/>
            </a:b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73975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err="1" smtClean="0"/>
              <a:t>Orban</a:t>
            </a:r>
            <a:r>
              <a:rPr lang="it-IT" sz="2800" b="1" dirty="0" smtClean="0"/>
              <a:t> sfida (ancora) l'Ue, non cambierà la legge </a:t>
            </a:r>
            <a:r>
              <a:rPr lang="it-IT" sz="2800" b="1" dirty="0" err="1" smtClean="0"/>
              <a:t>anti-Ong</a:t>
            </a:r>
            <a:r>
              <a:rPr lang="it-IT" sz="2800" b="1" dirty="0" smtClean="0"/>
              <a:t> nonostante la condanna della Corte</a:t>
            </a:r>
          </a:p>
          <a:p>
            <a:pPr fontAlgn="base">
              <a:spcAft>
                <a:spcPts val="1200"/>
              </a:spcAft>
            </a:pPr>
            <a:r>
              <a:rPr lang="it-IT" sz="1200" b="1" dirty="0" err="1" smtClean="0">
                <a:latin typeface="Times New Roman" pitchFamily="18" charset="0"/>
                <a:cs typeface="Times New Roman" pitchFamily="18" charset="0"/>
              </a:rPr>
              <a:t>Europatoday</a:t>
            </a:r>
            <a:r>
              <a:rPr lang="it-IT" sz="1200" b="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 22/12/2021</a:t>
            </a:r>
          </a:p>
          <a:p>
            <a:pPr algn="just"/>
            <a:r>
              <a:rPr lang="it-IT" sz="1400" dirty="0" smtClean="0"/>
              <a:t>Si profila l'ennesimo scontro tra Bruxelles e Budapest. Viktor </a:t>
            </a:r>
            <a:r>
              <a:rPr lang="it-IT" sz="1400" dirty="0" err="1" smtClean="0"/>
              <a:t>Orban</a:t>
            </a:r>
            <a:r>
              <a:rPr lang="it-IT" sz="1400" dirty="0" smtClean="0"/>
              <a:t> ha detto che il suo governo ignorerà i richiami sulle sue controverse leggi sull'immigrazione. Il mese scorso la </a:t>
            </a:r>
            <a:r>
              <a:rPr lang="it-IT" sz="1400" b="1" dirty="0" smtClean="0"/>
              <a:t>Corte di giustizia dell'Unione Europea </a:t>
            </a:r>
            <a:r>
              <a:rPr lang="it-IT" sz="1400" dirty="0" smtClean="0"/>
              <a:t>aveva stabilito che la </a:t>
            </a:r>
            <a:r>
              <a:rPr lang="it-IT" sz="1400" b="1" dirty="0" smtClean="0"/>
              <a:t>legge ungherese </a:t>
            </a:r>
            <a:r>
              <a:rPr lang="it-IT" sz="1400" dirty="0" smtClean="0"/>
              <a:t>che criminalizza avvocati e attivisti che aiutano i richiedenti asilo </a:t>
            </a:r>
            <a:r>
              <a:rPr lang="it-IT" sz="1400" b="1" dirty="0" smtClean="0"/>
              <a:t>viola il diritto comunitario.</a:t>
            </a:r>
          </a:p>
          <a:p>
            <a:pPr algn="just"/>
            <a:r>
              <a:rPr lang="it-IT" sz="1400" dirty="0" smtClean="0"/>
              <a:t>Ma nella sua conferenza stampa di fine anno il premier ha affermato che le regole dell'Ue sono "obsolete" di fronte alla "massiccia migrazione" dal 2015. "La realtà è che dobbiamo fermare i migranti alle frontiere", ha detto, e "questo può essere risolto in un solo modo: cambiando le regole europee sull'asilo, ma questo processo non è ancora nemmeno iniziato". Parlando nello specifico della sentenza </a:t>
            </a:r>
            <a:r>
              <a:rPr lang="it-IT" sz="1400" dirty="0" err="1" smtClean="0"/>
              <a:t>Orban</a:t>
            </a:r>
            <a:r>
              <a:rPr lang="it-IT" sz="1400" dirty="0" smtClean="0"/>
              <a:t> ha poi detto chiaramente che "</a:t>
            </a:r>
            <a:r>
              <a:rPr lang="it-IT" sz="1400" b="1" dirty="0" smtClean="0"/>
              <a:t>non importa ciò che la Corte europea ha stabilito</a:t>
            </a:r>
            <a:r>
              <a:rPr lang="it-IT" sz="1400" dirty="0" smtClean="0"/>
              <a:t>. L'Ungheria deve continuare a difendere i suoi confini". "Abbiamo deciso che non faremo nulla per cambiare il modo in cui il confine è protetto", ha detto il premier promettendo: "Non lo cambieremo e non faremo entrare nessuno".</a:t>
            </a:r>
          </a:p>
          <a:p>
            <a:pPr algn="just"/>
            <a:r>
              <a:rPr lang="it-IT" sz="1400" dirty="0" smtClean="0"/>
              <a:t>Il rifiuto di conformarsi alla decisione del tribunale potrebbe comportare </a:t>
            </a:r>
            <a:r>
              <a:rPr lang="it-IT" sz="1400" b="1" dirty="0" smtClean="0"/>
              <a:t>pesanti sanzioni pecuniarie </a:t>
            </a:r>
            <a:r>
              <a:rPr lang="it-IT" sz="1400" dirty="0" smtClean="0"/>
              <a:t>all'Ungheria, oltre a inasprire una situazione già tesa. A settembre, la stessa Corte ha iniziato a emettere multe giornaliere di 1 milione di euro alla Polonia, un alleato chiave dell'Ungheria, dopo che non si era conformata a una sua decisione che le chiedeva la sospensione delle modifiche al proprio sistema giudiziario, ritenute in contrasto con lo Stato di diritto.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428596" y="928670"/>
            <a:ext cx="792961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50004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Perché la legge ungherese anti-immigrati viola il diritto comunitario?</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2000240"/>
            <a:ext cx="8429684"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Quali istituzioni dell’Unione Europea si sono occupate del problema? In che modo sono intervenute?</a:t>
            </a:r>
            <a:endParaRPr lang="it-IT" sz="1600" dirty="0">
              <a:latin typeface="Times New Roman" pitchFamily="18" charset="0"/>
              <a:cs typeface="Times New Roman" pitchFamily="18" charset="0"/>
            </a:endParaRPr>
          </a:p>
        </p:txBody>
      </p:sp>
      <p:sp>
        <p:nvSpPr>
          <p:cNvPr id="7" name="Rettangolo arrotondato 6"/>
          <p:cNvSpPr/>
          <p:nvPr/>
        </p:nvSpPr>
        <p:spPr>
          <a:xfrm>
            <a:off x="428596" y="2714620"/>
            <a:ext cx="8358246"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ctangle 3"/>
          <p:cNvSpPr>
            <a:spLocks noChangeArrowheads="1"/>
          </p:cNvSpPr>
          <p:nvPr/>
        </p:nvSpPr>
        <p:spPr bwMode="auto">
          <a:xfrm>
            <a:off x="571472" y="2786058"/>
            <a:ext cx="814393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sono occupate del problema la Commissione europea e la Corte di Giustizia dell’Unione Europea. La Commissione,</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dopo aver inviato una lettera alle autorità ungheresi, ha denunciato l’Ungheria alla Corte di Giustizia che ha poi stabilito che la legge ungherese viola il diritto comunitario. </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ttangolo 8"/>
          <p:cNvSpPr/>
          <p:nvPr/>
        </p:nvSpPr>
        <p:spPr>
          <a:xfrm>
            <a:off x="714348" y="442913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Come ha reagito </a:t>
            </a:r>
            <a:r>
              <a:rPr lang="it-IT" sz="1600" dirty="0" err="1" smtClean="0">
                <a:latin typeface="Times New Roman" pitchFamily="18" charset="0"/>
                <a:cs typeface="Times New Roman" pitchFamily="18" charset="0"/>
              </a:rPr>
              <a:t>Orban</a:t>
            </a:r>
            <a:r>
              <a:rPr lang="it-IT" sz="1600" dirty="0" smtClean="0">
                <a:latin typeface="Times New Roman" pitchFamily="18" charset="0"/>
                <a:cs typeface="Times New Roman" pitchFamily="18" charset="0"/>
              </a:rPr>
              <a:t>, capo del governo ungherese? Che cosa rischia? </a:t>
            </a:r>
            <a:endParaRPr lang="it-IT" sz="1600" dirty="0">
              <a:latin typeface="Times New Roman" pitchFamily="18" charset="0"/>
              <a:cs typeface="Times New Roman" pitchFamily="18" charset="0"/>
            </a:endParaRPr>
          </a:p>
        </p:txBody>
      </p:sp>
      <p:sp>
        <p:nvSpPr>
          <p:cNvPr id="10" name="Rettangolo arrotondato 9"/>
          <p:cNvSpPr/>
          <p:nvPr/>
        </p:nvSpPr>
        <p:spPr>
          <a:xfrm>
            <a:off x="642910" y="5000636"/>
            <a:ext cx="7929618"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  </a:t>
            </a:r>
            <a:endParaRPr lang="it-IT" dirty="0" smtClean="0">
              <a:solidFill>
                <a:schemeClr val="tx1"/>
              </a:solidFill>
              <a:latin typeface="Arial" pitchFamily="34" charset="0"/>
              <a:cs typeface="Arial" pitchFamily="34" charset="0"/>
            </a:endParaRPr>
          </a:p>
        </p:txBody>
      </p:sp>
      <p:sp>
        <p:nvSpPr>
          <p:cNvPr id="11" name="Rectangle 3"/>
          <p:cNvSpPr>
            <a:spLocks noChangeArrowheads="1"/>
          </p:cNvSpPr>
          <p:nvPr/>
        </p:nvSpPr>
        <p:spPr bwMode="auto">
          <a:xfrm>
            <a:off x="571472" y="1071546"/>
            <a:ext cx="750099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criminalizza le attività a sostegno dei richiedenti asilo.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714348" y="5000636"/>
            <a:ext cx="77153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 dichiarato che il suo governo non cambierà la legge anti-immigrati poiché essa è indispensabile per difendere i confini nazionali. Rischia</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di subire delle pesanti sanzioni pecuniarie.</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955203"/>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err="1" smtClean="0"/>
              <a:t>Brexit</a:t>
            </a:r>
            <a:r>
              <a:rPr lang="it-IT" sz="2800" b="1" dirty="0" smtClean="0"/>
              <a:t>, la Ue contro la Gran Bretagna: "Ha violato le regole dell'uscita dall'Unione"</a:t>
            </a:r>
          </a:p>
          <a:p>
            <a:pPr fontAlgn="base">
              <a:spcAft>
                <a:spcPts val="1200"/>
              </a:spcAft>
            </a:pPr>
            <a:r>
              <a:rPr lang="it-IT" sz="1200" b="1" dirty="0" smtClean="0">
                <a:latin typeface="Times New Roman" pitchFamily="18" charset="0"/>
                <a:cs typeface="Times New Roman" pitchFamily="18" charset="0"/>
              </a:rPr>
              <a:t>la Repubblica </a:t>
            </a:r>
            <a:r>
              <a:rPr lang="it-IT" sz="1200" dirty="0" smtClean="0">
                <a:latin typeface="Times New Roman" pitchFamily="18" charset="0"/>
                <a:cs typeface="Times New Roman" pitchFamily="18" charset="0"/>
              </a:rPr>
              <a:t>01/10/2020</a:t>
            </a:r>
          </a:p>
          <a:p>
            <a:pPr algn="just"/>
            <a:r>
              <a:rPr lang="it-IT" sz="1400" dirty="0" smtClean="0"/>
              <a:t>BRUXELLES - L'Unione europea lancia un'azione legale contro il Regno Unito per la violazione da parte di Londra del patto di divorzio sulla </a:t>
            </a:r>
            <a:r>
              <a:rPr lang="it-IT" sz="1400" dirty="0" err="1" smtClean="0"/>
              <a:t>Brexit</a:t>
            </a:r>
            <a:r>
              <a:rPr lang="it-IT" sz="1400" dirty="0" smtClean="0"/>
              <a:t>. L'annuncio arriva direttamente dalla presidente dell'esecutivo comunitario, Ursula von </a:t>
            </a:r>
            <a:r>
              <a:rPr lang="it-IT" sz="1400" dirty="0" err="1" smtClean="0"/>
              <a:t>der</a:t>
            </a:r>
            <a:r>
              <a:rPr lang="it-IT" sz="1400" dirty="0" smtClean="0"/>
              <a:t> </a:t>
            </a:r>
            <a:r>
              <a:rPr lang="it-IT" sz="1400" dirty="0" err="1" smtClean="0"/>
              <a:t>Leyen</a:t>
            </a:r>
            <a:r>
              <a:rPr lang="it-IT" sz="1400" dirty="0" smtClean="0"/>
              <a:t>: "La </a:t>
            </a:r>
            <a:r>
              <a:rPr lang="it-IT" sz="1400" b="1" dirty="0" smtClean="0"/>
              <a:t>Commissione europea </a:t>
            </a:r>
            <a:r>
              <a:rPr lang="it-IT" sz="1400" dirty="0" smtClean="0"/>
              <a:t>ha inviato oggi al Regno Unito una lettera di messa in mora per aver violato i suoi obblighi ai sensi dell'accordo di recesso. È l'inizio di un </a:t>
            </a:r>
            <a:r>
              <a:rPr lang="it-IT" sz="1400" b="1" dirty="0" smtClean="0"/>
              <a:t>procedimento formale di infrazione contro il Regno Unito </a:t>
            </a:r>
            <a:r>
              <a:rPr lang="it-IT" sz="1400" dirty="0" smtClean="0"/>
              <a:t>che ha un mese per rispondere alla lettera di oggi". Da Londra fanno sapere che Boris </a:t>
            </a:r>
            <a:r>
              <a:rPr lang="it-IT" sz="1400" dirty="0" err="1" smtClean="0"/>
              <a:t>Johnson</a:t>
            </a:r>
            <a:r>
              <a:rPr lang="it-IT" sz="1400" dirty="0" smtClean="0"/>
              <a:t> non intende fare passi indietro sulla Legge sul mercato interno, oggetto del contendere.</a:t>
            </a:r>
          </a:p>
          <a:p>
            <a:pPr algn="just"/>
            <a:r>
              <a:rPr lang="it-IT" sz="1400" dirty="0" smtClean="0"/>
              <a:t>La legge approvata il 9 settembre da Londra e contestata dalla Ue modifica l'accordo sul divorzio siglato a inizio anno secondo il quale l'Ulster si sarebbe allineato alle norme del mercato unico europeo in modo da non ricreare una frontiera fisica con la Repubblica d'Irlanda che, si teme, potrebbe far saltare la pace del Venerdì santo.</a:t>
            </a:r>
          </a:p>
          <a:p>
            <a:pPr algn="just"/>
            <a:r>
              <a:rPr lang="it-IT" sz="1400" dirty="0" smtClean="0"/>
              <a:t>Allineare Belfast alle regole Ue significa </a:t>
            </a:r>
            <a:r>
              <a:rPr lang="it-IT" sz="1400" b="1" dirty="0" smtClean="0"/>
              <a:t>evitare che tra le due </a:t>
            </a:r>
            <a:r>
              <a:rPr lang="it-IT" sz="1400" b="1" dirty="0" err="1" smtClean="0"/>
              <a:t>Irlande</a:t>
            </a:r>
            <a:r>
              <a:rPr lang="it-IT" sz="1400" b="1" dirty="0" smtClean="0"/>
              <a:t> </a:t>
            </a:r>
            <a:r>
              <a:rPr lang="it-IT" sz="1400" dirty="0" smtClean="0"/>
              <a:t>torni il confine e al contempo che </a:t>
            </a:r>
            <a:r>
              <a:rPr lang="it-IT" sz="1400" b="1" dirty="0" smtClean="0"/>
              <a:t>passino prodotti e merci che non rispettano gli standard europei su salute, contraffazione e quant'altro</a:t>
            </a:r>
            <a:r>
              <a:rPr lang="it-IT" sz="1400" dirty="0" smtClean="0"/>
              <a:t>. Insomma, la </a:t>
            </a:r>
            <a:r>
              <a:rPr lang="it-IT" sz="1400" i="1" dirty="0" err="1" smtClean="0"/>
              <a:t>ratio</a:t>
            </a:r>
            <a:r>
              <a:rPr lang="it-IT" sz="1400" i="1" dirty="0" smtClean="0"/>
              <a:t> </a:t>
            </a:r>
            <a:r>
              <a:rPr lang="it-IT" sz="1400" dirty="0" smtClean="0"/>
              <a:t>era di evitare un enorme buco nel mercato unico europeo.</a:t>
            </a:r>
          </a:p>
          <a:p>
            <a:pPr algn="just"/>
            <a:r>
              <a:rPr lang="it-IT" sz="1400" dirty="0" smtClean="0"/>
              <a:t>Londra può ancora essere colpita dalla procedura di infrazione Ue, con tutte le conseguenze in caso di condanna, in quanto è ancora un Paese membro dell'Unione fino al 31 dicembre, giorno nel quale scadrà il periodo di transizione e il Regno uscirà formalmente dal club europeo. Di fronte all'iniziativa di Bruxelles, il </a:t>
            </a:r>
            <a:r>
              <a:rPr lang="it-IT" sz="1400" b="1" dirty="0" smtClean="0"/>
              <a:t>governo</a:t>
            </a:r>
            <a:r>
              <a:rPr lang="it-IT" sz="1400" dirty="0" smtClean="0"/>
              <a:t> </a:t>
            </a:r>
            <a:r>
              <a:rPr lang="it-IT" sz="1400" b="1" dirty="0" err="1" smtClean="0"/>
              <a:t>Johnson</a:t>
            </a:r>
            <a:r>
              <a:rPr lang="it-IT" sz="1400" dirty="0" smtClean="0"/>
              <a:t> però fa muro. "Abbiamo bisogno di creare una zona di sicurezza per </a:t>
            </a:r>
            <a:r>
              <a:rPr lang="it-IT" sz="1400" b="1" dirty="0" smtClean="0"/>
              <a:t>proteggere l'integrità del mercato del Regno</a:t>
            </a:r>
            <a:r>
              <a:rPr lang="it-IT" sz="1400" dirty="0" smtClean="0"/>
              <a:t>", ribatte a caldo una portavoce di Downing Street.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00034" y="1000108"/>
            <a:ext cx="578647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50004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Di quale istituzione dell’Unione Europea si parla nell’articolo?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192880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Che cosa si dice nella lettera inviata al Regno Unito? </a:t>
            </a:r>
            <a:endParaRPr lang="it-IT" sz="1600" dirty="0">
              <a:latin typeface="Times New Roman" pitchFamily="18" charset="0"/>
              <a:cs typeface="Times New Roman" pitchFamily="18" charset="0"/>
            </a:endParaRPr>
          </a:p>
        </p:txBody>
      </p:sp>
      <p:sp>
        <p:nvSpPr>
          <p:cNvPr id="7" name="Rettangolo arrotondato 6"/>
          <p:cNvSpPr/>
          <p:nvPr/>
        </p:nvSpPr>
        <p:spPr>
          <a:xfrm>
            <a:off x="428596" y="2357430"/>
            <a:ext cx="835824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ctangle 3"/>
          <p:cNvSpPr>
            <a:spLocks noChangeArrowheads="1"/>
          </p:cNvSpPr>
          <p:nvPr/>
        </p:nvSpPr>
        <p:spPr bwMode="auto">
          <a:xfrm>
            <a:off x="500034" y="2428868"/>
            <a:ext cx="81439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afferma che la legge inglese sul mercato interno viola gli accordi in base ai quali,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anche dopo la </a:t>
            </a:r>
            <a:r>
              <a:rPr kumimoji="0" lang="it-IT" sz="1600" b="0" i="0" u="none" strike="noStrike" cap="none" normalizeH="0" dirty="0" err="1" smtClean="0">
                <a:ln>
                  <a:noFill/>
                </a:ln>
                <a:solidFill>
                  <a:srgbClr val="00B0F0"/>
                </a:solidFill>
                <a:effectLst/>
                <a:latin typeface="Times New Roman" pitchFamily="18" charset="0"/>
                <a:ea typeface="Times New Roman" pitchFamily="18" charset="0"/>
                <a:cs typeface="Times New Roman" pitchFamily="18" charset="0"/>
              </a:rPr>
              <a:t>brexit</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non verranno posti confini fra le due </a:t>
            </a:r>
            <a:r>
              <a:rPr kumimoji="0" lang="it-IT" sz="1600" b="0" i="0" u="none" strike="noStrike" cap="none" normalizeH="0" dirty="0" err="1" smtClean="0">
                <a:ln>
                  <a:noFill/>
                </a:ln>
                <a:solidFill>
                  <a:srgbClr val="00B0F0"/>
                </a:solidFill>
                <a:effectLst/>
                <a:latin typeface="Times New Roman" pitchFamily="18" charset="0"/>
                <a:ea typeface="Times New Roman" pitchFamily="18" charset="0"/>
                <a:cs typeface="Times New Roman" pitchFamily="18" charset="0"/>
              </a:rPr>
              <a:t>Irlande</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9" name="Rettangolo 8"/>
          <p:cNvSpPr/>
          <p:nvPr/>
        </p:nvSpPr>
        <p:spPr>
          <a:xfrm>
            <a:off x="571472" y="507207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4- </a:t>
            </a:r>
            <a:r>
              <a:rPr lang="it-IT" sz="1600" dirty="0" smtClean="0">
                <a:latin typeface="Times New Roman" pitchFamily="18" charset="0"/>
                <a:cs typeface="Times New Roman" pitchFamily="18" charset="0"/>
              </a:rPr>
              <a:t>Come reagisce il governo inglese? Con quali possibili conseguenze? </a:t>
            </a:r>
            <a:r>
              <a:rPr lang="it-IT" sz="1600" b="1"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sp>
        <p:nvSpPr>
          <p:cNvPr id="10" name="Rettangolo arrotondato 9"/>
          <p:cNvSpPr/>
          <p:nvPr/>
        </p:nvSpPr>
        <p:spPr>
          <a:xfrm>
            <a:off x="500034" y="5572140"/>
            <a:ext cx="792961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  </a:t>
            </a:r>
            <a:endParaRPr lang="it-IT" dirty="0" smtClean="0">
              <a:solidFill>
                <a:schemeClr val="tx1"/>
              </a:solidFill>
              <a:latin typeface="Arial" pitchFamily="34" charset="0"/>
              <a:cs typeface="Arial" pitchFamily="34" charset="0"/>
            </a:endParaRPr>
          </a:p>
        </p:txBody>
      </p:sp>
      <p:sp>
        <p:nvSpPr>
          <p:cNvPr id="11" name="Rectangle 3"/>
          <p:cNvSpPr>
            <a:spLocks noChangeArrowheads="1"/>
          </p:cNvSpPr>
          <p:nvPr/>
        </p:nvSpPr>
        <p:spPr bwMode="auto">
          <a:xfrm>
            <a:off x="642910" y="1142984"/>
            <a:ext cx="55721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 Commissione europea</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642910" y="5643578"/>
            <a:ext cx="77153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Il governo inglese non intende modificare la legge sul mercato interno</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rischiando così di subire un procedimento di infrazione da parte dell’UE.  </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15" name="Rettangolo 14"/>
          <p:cNvSpPr/>
          <p:nvPr/>
        </p:nvSpPr>
        <p:spPr>
          <a:xfrm>
            <a:off x="500034" y="335756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Perché l’UE vuole che vengano rispettati gli accordi presi con la Gran Bretagna? </a:t>
            </a:r>
            <a:endParaRPr lang="it-IT" sz="1600" dirty="0">
              <a:latin typeface="Times New Roman" pitchFamily="18" charset="0"/>
              <a:cs typeface="Times New Roman" pitchFamily="18" charset="0"/>
            </a:endParaRPr>
          </a:p>
        </p:txBody>
      </p:sp>
      <p:sp>
        <p:nvSpPr>
          <p:cNvPr id="16" name="Rettangolo arrotondato 15"/>
          <p:cNvSpPr/>
          <p:nvPr/>
        </p:nvSpPr>
        <p:spPr>
          <a:xfrm>
            <a:off x="428596" y="378619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Perché vuole evitare </a:t>
            </a:r>
            <a:r>
              <a:rPr lang="it-IT" dirty="0" smtClean="0">
                <a:solidFill>
                  <a:srgbClr val="00B0F0"/>
                </a:solidFill>
                <a:latin typeface="Times New Roman" pitchFamily="18" charset="0"/>
                <a:cs typeface="Times New Roman" pitchFamily="18" charset="0"/>
              </a:rPr>
              <a:t>che, attraverso il confine fra le due </a:t>
            </a:r>
            <a:r>
              <a:rPr lang="it-IT" dirty="0" err="1" smtClean="0">
                <a:solidFill>
                  <a:srgbClr val="00B0F0"/>
                </a:solidFill>
                <a:latin typeface="Times New Roman" pitchFamily="18" charset="0"/>
                <a:cs typeface="Times New Roman" pitchFamily="18" charset="0"/>
              </a:rPr>
              <a:t>Irlande</a:t>
            </a:r>
            <a:r>
              <a:rPr lang="it-IT" dirty="0" smtClean="0">
                <a:solidFill>
                  <a:srgbClr val="00B0F0"/>
                </a:solidFill>
                <a:latin typeface="Times New Roman" pitchFamily="18" charset="0"/>
                <a:cs typeface="Times New Roman" pitchFamily="18" charset="0"/>
              </a:rPr>
              <a:t>,  passino prodotti e merci che non rispettano gli standard europei su salute, contraffazione e quant'altro.</a:t>
            </a:r>
            <a:endParaRPr lang="it-IT"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955203"/>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Miniera di lignite di </a:t>
            </a:r>
            <a:r>
              <a:rPr lang="it-IT" sz="2800" b="1" dirty="0" err="1" smtClean="0"/>
              <a:t>Turów</a:t>
            </a:r>
            <a:r>
              <a:rPr lang="it-IT" sz="2800" b="1" dirty="0" smtClean="0"/>
              <a:t>: 15 milioni di multa della Commissione europea alla Polonia </a:t>
            </a:r>
            <a:endParaRPr lang="it-IT" sz="2800" dirty="0" smtClean="0"/>
          </a:p>
          <a:p>
            <a:pPr fontAlgn="base">
              <a:spcAft>
                <a:spcPts val="1200"/>
              </a:spcAft>
            </a:pPr>
            <a:r>
              <a:rPr lang="it-IT" sz="1200" b="1" dirty="0" err="1" smtClean="0"/>
              <a:t>Euronews</a:t>
            </a:r>
            <a:r>
              <a:rPr lang="it-IT" sz="1200" b="1" dirty="0" smtClean="0"/>
              <a:t> World</a:t>
            </a:r>
            <a:r>
              <a:rPr lang="it-IT" sz="1200" dirty="0" smtClean="0"/>
              <a:t>   </a:t>
            </a:r>
            <a:r>
              <a:rPr lang="it-IT" sz="1200" dirty="0" smtClean="0">
                <a:latin typeface="Times New Roman" pitchFamily="18" charset="0"/>
                <a:cs typeface="Times New Roman" pitchFamily="18" charset="0"/>
              </a:rPr>
              <a:t>20/01/2022</a:t>
            </a:r>
          </a:p>
          <a:p>
            <a:pPr algn="just"/>
            <a:r>
              <a:rPr lang="it-IT" sz="1400" dirty="0" smtClean="0"/>
              <a:t>L'Unione europea multa la Polonia per non aver chiuso la miniera di lignite di </a:t>
            </a:r>
            <a:r>
              <a:rPr lang="it-IT" sz="1400" dirty="0" err="1" smtClean="0"/>
              <a:t>Turów</a:t>
            </a:r>
            <a:r>
              <a:rPr lang="it-IT" sz="1400" dirty="0" smtClean="0"/>
              <a:t>, nella Bassa Slesia, al confine con la Repubblica Ceca e non lontano dalla frontiera con la Germania.</a:t>
            </a:r>
          </a:p>
          <a:p>
            <a:pPr algn="just"/>
            <a:r>
              <a:rPr lang="it-IT" sz="1400" dirty="0" smtClean="0"/>
              <a:t>La </a:t>
            </a:r>
            <a:r>
              <a:rPr lang="it-IT" sz="1400" b="1" dirty="0" smtClean="0"/>
              <a:t>Commissione europea </a:t>
            </a:r>
            <a:r>
              <a:rPr lang="it-IT" sz="1400" dirty="0" smtClean="0"/>
              <a:t>detrarrà milioni di euro a Varsavia per coprire la </a:t>
            </a:r>
            <a:r>
              <a:rPr lang="it-IT" sz="1400" b="1" dirty="0" smtClean="0"/>
              <a:t>multa di 500.000 euro che la Polonia deve pagare</a:t>
            </a:r>
            <a:r>
              <a:rPr lang="it-IT" sz="1400" dirty="0" smtClean="0"/>
              <a:t> </a:t>
            </a:r>
            <a:r>
              <a:rPr lang="it-IT" sz="1400" b="1" dirty="0" smtClean="0"/>
              <a:t>per ogni giorno che continua a sfruttare la miniera di </a:t>
            </a:r>
            <a:r>
              <a:rPr lang="it-IT" sz="1400" b="1" dirty="0" err="1" smtClean="0"/>
              <a:t>Turów</a:t>
            </a:r>
            <a:r>
              <a:rPr lang="it-IT" sz="1400" dirty="0" smtClean="0"/>
              <a:t>. Il primo pagamento è già scaduto (e non è stato pagato).</a:t>
            </a:r>
          </a:p>
          <a:p>
            <a:pPr algn="just"/>
            <a:r>
              <a:rPr lang="it-IT" sz="1400" dirty="0" smtClean="0"/>
              <a:t>Spiega il portavoce della Commissione europea, </a:t>
            </a:r>
            <a:r>
              <a:rPr lang="it-IT" sz="1400" dirty="0" err="1" smtClean="0"/>
              <a:t>Balazs</a:t>
            </a:r>
            <a:r>
              <a:rPr lang="it-IT" sz="1400" dirty="0" smtClean="0"/>
              <a:t> </a:t>
            </a:r>
            <a:r>
              <a:rPr lang="it-IT" sz="1400" dirty="0" err="1" smtClean="0"/>
              <a:t>Ujvari</a:t>
            </a:r>
            <a:r>
              <a:rPr lang="it-IT" sz="1400" dirty="0" smtClean="0"/>
              <a:t>: "Per la prima richiesta di pagamento che la Commissione ha inviato il 10 novembre alle autorità polacche, il termine è scaduto ieri. Questo significa che il termine di 45+15 giorni è già scaduto. Quindi, il prossimo passo della procedura, secondo il regolamento finanziario, è la cosiddetta procedura di compensazione".</a:t>
            </a:r>
          </a:p>
          <a:p>
            <a:pPr algn="just"/>
            <a:r>
              <a:rPr lang="it-IT" sz="1400" dirty="0" smtClean="0"/>
              <a:t>In maggio e in settembre 2021, </a:t>
            </a:r>
            <a:r>
              <a:rPr lang="it-IT" sz="1400" b="1" dirty="0" smtClean="0"/>
              <a:t>la Corte di Giustizia europea ha condannato due volte la Polonia</a:t>
            </a:r>
            <a:r>
              <a:rPr lang="it-IT" sz="1400" dirty="0" smtClean="0"/>
              <a:t>, dando ragione nel contenzioso alla Repubblica Ceca, in quanto il sito minerario inquina le falde acquifere delle regione ceca di </a:t>
            </a:r>
            <a:r>
              <a:rPr lang="it-IT" sz="1400" dirty="0" err="1" smtClean="0"/>
              <a:t>Liberec</a:t>
            </a:r>
            <a:r>
              <a:rPr lang="it-IT" sz="1400" dirty="0" smtClean="0"/>
              <a:t>, appena oltre il confine.</a:t>
            </a:r>
          </a:p>
          <a:p>
            <a:pPr algn="just"/>
            <a:r>
              <a:rPr lang="it-IT" sz="1400" dirty="0" smtClean="0"/>
              <a:t>La miniera di lignite di </a:t>
            </a:r>
            <a:r>
              <a:rPr lang="it-IT" sz="1400" dirty="0" err="1" smtClean="0"/>
              <a:t>Turów</a:t>
            </a:r>
            <a:r>
              <a:rPr lang="it-IT" sz="1400" dirty="0" smtClean="0"/>
              <a:t> - che </a:t>
            </a:r>
            <a:r>
              <a:rPr lang="it-IT" sz="1400" b="1" dirty="0" smtClean="0"/>
              <a:t>il governo polacco, per ora, non intende chiudere </a:t>
            </a:r>
            <a:r>
              <a:rPr lang="it-IT" sz="1400" dirty="0" smtClean="0"/>
              <a:t>- produce l'8% del fabbisogno di elettricità di tutta la Polonia e dà lavoro a moltissimi abitanti della Bassa Slesia. Un'eventuale chiusura della miniera </a:t>
            </a:r>
            <a:r>
              <a:rPr lang="it-IT" sz="1400" b="1" dirty="0" smtClean="0"/>
              <a:t>significherebbe un autentico tracollo economico per la regione sud-occidentale della Polonia</a:t>
            </a:r>
            <a:r>
              <a:rPr lang="it-IT" sz="1400" dirty="0" smtClean="0"/>
              <a:t>. Il carbone e i suoi derivati contano ancora per circa il 65% del fabbisogno energetico polacco</a:t>
            </a:r>
            <a:r>
              <a:rPr lang="it-IT" sz="1400" u="sng" dirty="0" smtClean="0"/>
              <a:t>.</a:t>
            </a:r>
            <a:r>
              <a:rPr lang="it-IT" sz="1400" dirty="0" smtClean="0"/>
              <a:t/>
            </a:r>
            <a:br>
              <a:rPr lang="it-IT" sz="1400" dirty="0" smtClean="0"/>
            </a:br>
            <a:r>
              <a:rPr lang="it-IT" sz="1400" dirty="0" smtClean="0"/>
              <a:t>Varsavia prevede di chiudere le sue miniere di carbone non prima del 2049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00034" y="785794"/>
            <a:ext cx="807249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428596"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Quale provvedimento prende la Commissione europea nei confronti della Polonia? Perché?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1857364"/>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Quale altra istituzione dell’UE viene citata nell’articolo? In che modo tale istituzione è intervenuta nella vicenda?</a:t>
            </a:r>
            <a:endParaRPr lang="it-IT" sz="1600" dirty="0">
              <a:latin typeface="Times New Roman" pitchFamily="18" charset="0"/>
              <a:cs typeface="Times New Roman" pitchFamily="18" charset="0"/>
            </a:endParaRPr>
          </a:p>
        </p:txBody>
      </p:sp>
      <p:sp>
        <p:nvSpPr>
          <p:cNvPr id="7" name="Rettangolo arrotondato 6"/>
          <p:cNvSpPr/>
          <p:nvPr/>
        </p:nvSpPr>
        <p:spPr>
          <a:xfrm>
            <a:off x="428596" y="2571744"/>
            <a:ext cx="8358246"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ctangle 3"/>
          <p:cNvSpPr>
            <a:spLocks noChangeArrowheads="1"/>
          </p:cNvSpPr>
          <p:nvPr/>
        </p:nvSpPr>
        <p:spPr bwMode="auto">
          <a:xfrm>
            <a:off x="500034" y="2643182"/>
            <a:ext cx="81439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L’altra istituzione dell’UE citata nell’articolo è la Corte di Giustizia europea che ha condannato due volte la Polonia </a:t>
            </a:r>
            <a:r>
              <a:rPr lang="it-IT" sz="1600" dirty="0" smtClean="0">
                <a:solidFill>
                  <a:srgbClr val="00B0F0"/>
                </a:solidFill>
                <a:latin typeface="Times New Roman" pitchFamily="18" charset="0"/>
                <a:cs typeface="Times New Roman" pitchFamily="18" charset="0"/>
              </a:rPr>
              <a:t>in quanto il sito minerario di </a:t>
            </a:r>
            <a:r>
              <a:rPr lang="it-IT" sz="1600" dirty="0" err="1" smtClean="0">
                <a:solidFill>
                  <a:srgbClr val="00B0F0"/>
                </a:solidFill>
                <a:latin typeface="Times New Roman" pitchFamily="18" charset="0"/>
                <a:cs typeface="Times New Roman" pitchFamily="18" charset="0"/>
              </a:rPr>
              <a:t>Turów</a:t>
            </a:r>
            <a:r>
              <a:rPr lang="it-IT" sz="1600" dirty="0" smtClean="0">
                <a:solidFill>
                  <a:srgbClr val="00B0F0"/>
                </a:solidFill>
                <a:latin typeface="Times New Roman" pitchFamily="18" charset="0"/>
                <a:cs typeface="Times New Roman" pitchFamily="18" charset="0"/>
              </a:rPr>
              <a:t> inquina le falde acquifere delle regione ceca di </a:t>
            </a:r>
            <a:r>
              <a:rPr lang="it-IT" sz="1600" dirty="0" err="1" smtClean="0">
                <a:solidFill>
                  <a:srgbClr val="00B0F0"/>
                </a:solidFill>
                <a:latin typeface="Times New Roman" pitchFamily="18" charset="0"/>
                <a:cs typeface="Times New Roman" pitchFamily="18" charset="0"/>
              </a:rPr>
              <a:t>Liberec</a:t>
            </a:r>
            <a:r>
              <a:rPr lang="it-IT" sz="1600" dirty="0" smtClean="0">
                <a:solidFill>
                  <a:srgbClr val="00B0F0"/>
                </a:solidFill>
                <a:latin typeface="Times New Roman" pitchFamily="18" charset="0"/>
                <a:cs typeface="Times New Roman" pitchFamily="18" charset="0"/>
              </a:rPr>
              <a:t>.</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11" name="Rectangle 3"/>
          <p:cNvSpPr>
            <a:spLocks noChangeArrowheads="1"/>
          </p:cNvSpPr>
          <p:nvPr/>
        </p:nvSpPr>
        <p:spPr bwMode="auto">
          <a:xfrm>
            <a:off x="642910" y="857232"/>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ea typeface="Times New Roman" pitchFamily="18" charset="0"/>
                <a:cs typeface="Times New Roman" pitchFamily="18" charset="0"/>
              </a:rPr>
              <a:t>La </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Commissione europea ha multato la Polonia perché non ha chiuso </a:t>
            </a:r>
            <a:r>
              <a:rPr lang="it-IT" sz="1600" dirty="0" smtClean="0">
                <a:solidFill>
                  <a:srgbClr val="00B0F0"/>
                </a:solidFill>
                <a:latin typeface="Times New Roman" pitchFamily="18" charset="0"/>
                <a:cs typeface="Times New Roman" pitchFamily="18" charset="0"/>
              </a:rPr>
              <a:t>la miniera di lignite di </a:t>
            </a:r>
            <a:r>
              <a:rPr lang="it-IT" sz="1600" dirty="0" err="1" smtClean="0">
                <a:solidFill>
                  <a:srgbClr val="00B0F0"/>
                </a:solidFill>
                <a:latin typeface="Times New Roman" pitchFamily="18" charset="0"/>
                <a:cs typeface="Times New Roman" pitchFamily="18" charset="0"/>
              </a:rPr>
              <a:t>Turów</a:t>
            </a:r>
            <a:r>
              <a:rPr lang="it-IT" sz="1600" dirty="0" smtClean="0">
                <a:solidFill>
                  <a:srgbClr val="00B0F0"/>
                </a:solidFill>
                <a:latin typeface="Times New Roman" pitchFamily="18" charset="0"/>
                <a:cs typeface="Times New Roman" pitchFamily="18" charset="0"/>
              </a:rPr>
              <a:t>.</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600" b="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15" name="Rettangolo 14"/>
          <p:cNvSpPr/>
          <p:nvPr/>
        </p:nvSpPr>
        <p:spPr>
          <a:xfrm>
            <a:off x="571472" y="400050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Qual è la posizione del governo polacco? </a:t>
            </a:r>
            <a:endParaRPr lang="it-IT" sz="1600" dirty="0">
              <a:latin typeface="Times New Roman" pitchFamily="18" charset="0"/>
              <a:cs typeface="Times New Roman" pitchFamily="18" charset="0"/>
            </a:endParaRPr>
          </a:p>
        </p:txBody>
      </p:sp>
      <p:sp>
        <p:nvSpPr>
          <p:cNvPr id="16" name="Rettangolo arrotondato 15"/>
          <p:cNvSpPr/>
          <p:nvPr/>
        </p:nvSpPr>
        <p:spPr>
          <a:xfrm>
            <a:off x="428596" y="450057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ea typeface="Times New Roman" pitchFamily="18" charset="0"/>
                <a:cs typeface="Times New Roman" pitchFamily="18" charset="0"/>
              </a:rPr>
              <a:t>Il governo polacco non intende chiudere la miniera perché ciò provocherebbe il </a:t>
            </a:r>
            <a:r>
              <a:rPr lang="it-IT" sz="1600" b="1" dirty="0" smtClean="0"/>
              <a:t>t </a:t>
            </a:r>
            <a:r>
              <a:rPr lang="it-IT" sz="1600" dirty="0" smtClean="0">
                <a:solidFill>
                  <a:srgbClr val="00B0F0"/>
                </a:solidFill>
                <a:latin typeface="Times New Roman" pitchFamily="18" charset="0"/>
                <a:cs typeface="Times New Roman" pitchFamily="18" charset="0"/>
              </a:rPr>
              <a:t>tracollo economico della regione sud-occidentale della Polonia</a:t>
            </a:r>
            <a:r>
              <a:rPr lang="it-IT" sz="1600" dirty="0" smtClean="0">
                <a:solidFill>
                  <a:srgbClr val="00B0F0"/>
                </a:solidFill>
              </a:rPr>
              <a:t>. </a:t>
            </a:r>
            <a:endParaRPr lang="it-IT" sz="1600" dirty="0" smtClean="0">
              <a:solidFill>
                <a:srgbClr val="00B0F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955203"/>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Sviluppo rurale, la Commissione approva 24 piani per 27 miliardi </a:t>
            </a:r>
          </a:p>
          <a:p>
            <a:pPr fontAlgn="base">
              <a:spcAft>
                <a:spcPts val="1200"/>
              </a:spcAft>
            </a:pPr>
            <a:r>
              <a:rPr lang="it-IT" sz="1200" b="1" dirty="0" err="1" smtClean="0"/>
              <a:t>Eunews</a:t>
            </a:r>
            <a:r>
              <a:rPr lang="it-IT" sz="1200" b="1" dirty="0" smtClean="0"/>
              <a:t> </a:t>
            </a:r>
            <a:r>
              <a:rPr lang="it-IT" sz="1200" dirty="0" smtClean="0"/>
              <a:t>  </a:t>
            </a:r>
            <a:r>
              <a:rPr lang="it-IT" sz="1200" dirty="0" smtClean="0">
                <a:latin typeface="Times New Roman" pitchFamily="18" charset="0"/>
                <a:cs typeface="Times New Roman" pitchFamily="18" charset="0"/>
              </a:rPr>
              <a:t>26/05/2015</a:t>
            </a:r>
          </a:p>
          <a:p>
            <a:pPr algn="just"/>
            <a:r>
              <a:rPr lang="it-IT" sz="1400" dirty="0" smtClean="0"/>
              <a:t>Roma – La Commissione europea ha approvato oggi 24 programmi di sviluppo rurale (</a:t>
            </a:r>
            <a:r>
              <a:rPr lang="it-IT" sz="1400" dirty="0" err="1" smtClean="0"/>
              <a:t>Psr</a:t>
            </a:r>
            <a:r>
              <a:rPr lang="it-IT" sz="1400" dirty="0" smtClean="0"/>
              <a:t>) che prevedono una spesa di 27 miliardi di euro fino al 2020 e, secondo le stime dello stesso esecutivo europeo, creeranno 40 mila posti di lavoro in aree rurali, oltre a 700 mila opportunità di formazione. Il commissario per l’Agricoltura, Phil </a:t>
            </a:r>
            <a:r>
              <a:rPr lang="it-IT" sz="1400" dirty="0" err="1" smtClean="0"/>
              <a:t>Hogan</a:t>
            </a:r>
            <a:r>
              <a:rPr lang="it-IT" sz="1400" dirty="0" smtClean="0"/>
              <a:t>, si è detto “lieto di constatare che quasi tutti i programmi adottati oggi sosterranno progetti di innovazione nell’ambito del Partenariato europeo per l’innovazione”.</a:t>
            </a:r>
          </a:p>
          <a:p>
            <a:pPr algn="just"/>
            <a:r>
              <a:rPr lang="it-IT" sz="1400" dirty="0" smtClean="0"/>
              <a:t>I finanziamenti messi a disposizione dal bilancio Ue, attraverso il </a:t>
            </a:r>
            <a:r>
              <a:rPr lang="it-IT" sz="1400" dirty="0" err="1" smtClean="0"/>
              <a:t>Feasr</a:t>
            </a:r>
            <a:r>
              <a:rPr lang="it-IT" sz="1400" dirty="0" smtClean="0"/>
              <a:t> (Fondo europeo agricolo per lo sviluppo rurale), saranno integrati dai cofinanziamenti nazionali e dalla partecipazione dei privati agli investimenti e riguardano dieci Stati membri: Bulgaria, Croazia, Repubblica ceca, Germania, Irlanda, Italia, Romania, Spagna, Svezia e Regno Unito. All’Italia, come si vede dalla tabella diramata dalla Commissione, oltre 1,6 miliardi per finanziare 5 programmi.</a:t>
            </a:r>
          </a:p>
          <a:p>
            <a:pPr algn="just"/>
            <a:r>
              <a:rPr lang="it-IT" sz="1400" dirty="0" smtClean="0"/>
              <a:t>Tra le azioni prioritarie dei programmi nazionali e regionali adottati – si legge in un comunicato dell’esecutivo comunitario – figurano </a:t>
            </a:r>
            <a:r>
              <a:rPr lang="it-IT" sz="1400" b="1" dirty="0" smtClean="0"/>
              <a:t>l’ammodernamento delle aziende agricole, il sostegno ai giovani agricoltori, la gestione sostenibile dei terreni e il miglioramento delle infrastrutture a banda larga</a:t>
            </a:r>
            <a:r>
              <a:rPr lang="it-IT" sz="1400" dirty="0" smtClean="0"/>
              <a:t>”.</a:t>
            </a:r>
          </a:p>
          <a:p>
            <a:pPr algn="just"/>
            <a:r>
              <a:rPr lang="it-IT" sz="1400" dirty="0" smtClean="0"/>
              <a:t>Il sostegno per lo sviluppo rurale è costituito dal cosiddetto secondo pilastro della </a:t>
            </a:r>
            <a:r>
              <a:rPr lang="it-IT" sz="1400" dirty="0" err="1" smtClean="0"/>
              <a:t>Pac</a:t>
            </a:r>
            <a:r>
              <a:rPr lang="it-IT" sz="1400" dirty="0" smtClean="0"/>
              <a:t> (politica agricola comune), che per il periodo 2014-2020 prevede un totale di 118 programmi distribuiti tra i 28 Stati membri e sostenuti dai quasi 100 miliardi di euro del </a:t>
            </a:r>
            <a:r>
              <a:rPr lang="it-IT" sz="1400" dirty="0" err="1" smtClean="0"/>
              <a:t>Feasr</a:t>
            </a:r>
            <a:r>
              <a:rPr lang="it-IT" sz="1400" dirty="0" smtClean="0"/>
              <a:t>. Con quelli di oggi, i </a:t>
            </a:r>
            <a:r>
              <a:rPr lang="it-IT" sz="1400" dirty="0" err="1" smtClean="0"/>
              <a:t>Psr</a:t>
            </a:r>
            <a:r>
              <a:rPr lang="it-IT" sz="1400" dirty="0" smtClean="0"/>
              <a:t> approvati diventano 51, per un valore complessivo che supera i 62 miliardi di euro (circa il 62,4% del bilancio).</a:t>
            </a:r>
          </a:p>
        </p:txBody>
      </p:sp>
      <p:sp>
        <p:nvSpPr>
          <p:cNvPr id="3" name="Rettangolo 2"/>
          <p:cNvSpPr/>
          <p:nvPr/>
        </p:nvSpPr>
        <p:spPr>
          <a:xfrm>
            <a:off x="285720" y="5286388"/>
            <a:ext cx="8643998" cy="923330"/>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Dai un titolo all’articolo.</a:t>
            </a:r>
          </a:p>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Scrivi una domanda la cui risposta è rappresentata dalla parte dell’articolo evidenziata in neretto.</a:t>
            </a:r>
            <a:endParaRPr lang="it-IT" b="1" dirty="0"/>
          </a:p>
        </p:txBody>
      </p:sp>
      <p:sp>
        <p:nvSpPr>
          <p:cNvPr id="5" name="Rettangolo arrotondato 4"/>
          <p:cNvSpPr/>
          <p:nvPr/>
        </p:nvSpPr>
        <p:spPr>
          <a:xfrm>
            <a:off x="357158" y="6143644"/>
            <a:ext cx="8429684"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ctangle 3"/>
          <p:cNvSpPr>
            <a:spLocks noChangeArrowheads="1"/>
          </p:cNvSpPr>
          <p:nvPr/>
        </p:nvSpPr>
        <p:spPr bwMode="auto">
          <a:xfrm>
            <a:off x="500034" y="6273225"/>
            <a:ext cx="792961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ea typeface="Times New Roman" pitchFamily="18" charset="0"/>
                <a:cs typeface="Times New Roman" pitchFamily="18" charset="0"/>
              </a:rPr>
              <a:t>Quali sono i principali obiettivi dei piani per lo sviluppo rurale?</a:t>
            </a:r>
            <a:endParaRPr kumimoji="0" lang="it-IT" sz="1600" b="0" i="0" u="none" strike="noStrike" cap="none" normalizeH="0" baseline="0" dirty="0" smtClean="0">
              <a:ln>
                <a:noFill/>
              </a:ln>
              <a:solidFill>
                <a:srgbClr val="00B0F0"/>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5386090"/>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Sicilia, la Corte dei Conti Ue denuncia gli aiuti (sprecati) alle imprese rurali</a:t>
            </a:r>
          </a:p>
          <a:p>
            <a:pPr fontAlgn="base">
              <a:spcAft>
                <a:spcPts val="1200"/>
              </a:spcAft>
            </a:pPr>
            <a:r>
              <a:rPr lang="it-IT" sz="1200" b="1" dirty="0" err="1" smtClean="0"/>
              <a:t>Eunews</a:t>
            </a:r>
            <a:r>
              <a:rPr lang="it-IT" sz="1200" b="1" dirty="0" smtClean="0"/>
              <a:t> </a:t>
            </a:r>
            <a:r>
              <a:rPr lang="it-IT" sz="1200" dirty="0" smtClean="0"/>
              <a:t>  </a:t>
            </a:r>
            <a:r>
              <a:rPr lang="it-IT" sz="1200" dirty="0" smtClean="0">
                <a:latin typeface="Times New Roman" pitchFamily="18" charset="0"/>
                <a:cs typeface="Times New Roman" pitchFamily="18" charset="0"/>
              </a:rPr>
              <a:t>20/06/2022</a:t>
            </a:r>
          </a:p>
          <a:p>
            <a:pPr algn="just"/>
            <a:r>
              <a:rPr lang="it-IT" sz="1400" dirty="0" smtClean="0"/>
              <a:t>Bruxelles – Fino a 9mila euro al mese di finanziamenti europei per un progetto turistico durato due anni e mezzo e poi chiuso. È un esempio di quanto è successo in Sicilia, come denuncia la relazione speciale pubblicata oggi dalla Corte dei conti europea. </a:t>
            </a:r>
            <a:r>
              <a:rPr lang="it-IT" sz="1400" b="1" dirty="0" smtClean="0"/>
              <a:t>Il documento prende in esame la durata di 879 progetti per la diversificazione dell’economia rurale che hanno usufruito del Fondo europeo agricolo per lo sviluppo rurale </a:t>
            </a:r>
            <a:r>
              <a:rPr lang="it-IT" sz="1400" dirty="0" smtClean="0"/>
              <a:t>(</a:t>
            </a:r>
            <a:r>
              <a:rPr lang="it-IT" sz="1400" dirty="0" err="1" smtClean="0"/>
              <a:t>Feasr</a:t>
            </a:r>
            <a:r>
              <a:rPr lang="it-IT" sz="1400" dirty="0" smtClean="0"/>
              <a:t>), nell’ambito del programma 2007-2013, in 11 Paesi (Austria, Bulgaria, Francia, Grecia, Italia, Lituania, Polonia, Repubblica Ceca Romania, Slovacchia, Ungheria).</a:t>
            </a:r>
          </a:p>
          <a:p>
            <a:pPr algn="just"/>
            <a:r>
              <a:rPr lang="it-IT" sz="1400" dirty="0" smtClean="0"/>
              <a:t>Dell’Italia viene analizzata soltanto la </a:t>
            </a:r>
            <a:r>
              <a:rPr lang="it-IT" sz="1400" b="1" dirty="0" smtClean="0"/>
              <a:t>Sicilia</a:t>
            </a:r>
            <a:r>
              <a:rPr lang="it-IT" sz="1400" dirty="0" smtClean="0"/>
              <a:t>, dove, alla fine dei cinque anni prescritti dalla normativa</a:t>
            </a:r>
            <a:r>
              <a:rPr lang="it-IT" sz="1400" b="1" dirty="0" smtClean="0"/>
              <a:t>, solo 36 strutture ricettive su 60 sono ancora in funzione</a:t>
            </a:r>
            <a:r>
              <a:rPr lang="it-IT" sz="1400" dirty="0" smtClean="0"/>
              <a:t>. Si tratta del 60 per cento contro una media europea dell’80 per cento che, in alcuni Stati, come l’Austria, arriva al 98 per cento. Mentre </a:t>
            </a:r>
            <a:r>
              <a:rPr lang="it-IT" sz="1400" b="1" dirty="0" smtClean="0"/>
              <a:t>24 strutture tra Repubblica Ceca, Francia, Ungheria, Romania, Slovacchia e Sicilia seppur aperte, in realtà non erano mai prenotabili</a:t>
            </a:r>
            <a:r>
              <a:rPr lang="it-IT" sz="1400" dirty="0" smtClean="0"/>
              <a:t>. </a:t>
            </a:r>
            <a:r>
              <a:rPr lang="it-IT" sz="1400" b="1" dirty="0" smtClean="0"/>
              <a:t>Quattro casi sarebbero invece oggetto di investigazione per uso privato</a:t>
            </a:r>
            <a:r>
              <a:rPr lang="it-IT" sz="1400" dirty="0" smtClean="0"/>
              <a:t>, dal momento che la Corte ha ritenuto “oltre ogni ragionevole dubbio, che l’alloggio non fosse a disposizione dei turisti”.</a:t>
            </a:r>
          </a:p>
          <a:p>
            <a:pPr algn="just"/>
            <a:r>
              <a:rPr lang="it-IT" sz="1400" dirty="0" smtClean="0"/>
              <a:t>Dal 2007, la Commissione Europea ha speso 10 miliardi di euro dei fondi destinati allo sviluppo rurale per diversificare l’economia rurale dell’Unione Europea. “L’Ue ha investito somme ingenti per ridurre la dipendenza dell’economia rurale dall’agricoltura e dalla silvicoltura, preservare e creare posti di lavoro, nonché migliorare le infrastrutture nelle zone rurali”, ha dichiarato </a:t>
            </a:r>
            <a:r>
              <a:rPr lang="it-IT" sz="1400" dirty="0" err="1" smtClean="0"/>
              <a:t>Viorel</a:t>
            </a:r>
            <a:r>
              <a:rPr lang="it-IT" sz="1400" dirty="0" smtClean="0"/>
              <a:t> </a:t>
            </a:r>
            <a:r>
              <a:rPr lang="it-IT" sz="1400" dirty="0" err="1" smtClean="0"/>
              <a:t>Ștefan</a:t>
            </a:r>
            <a:r>
              <a:rPr lang="it-IT" sz="1400" dirty="0" smtClean="0"/>
              <a:t>, il membro della Corte responsabile dell’</a:t>
            </a:r>
            <a:r>
              <a:rPr lang="it-IT" sz="1400" dirty="0" err="1" smtClean="0"/>
              <a:t>audit</a:t>
            </a:r>
            <a:r>
              <a:rPr lang="it-IT" sz="1400" dirty="0" smtClean="0"/>
              <a:t>. “Ma i progetti finanziati in questi ambiti devono produrre risultati che rimangono nel tempo e, secondo la Corte, </a:t>
            </a:r>
            <a:r>
              <a:rPr lang="it-IT" sz="1400" b="1" dirty="0" smtClean="0"/>
              <a:t>l’Ue dovrebbe fare di più per promuovere progetti che traggono vantaggi duraturi dal sostegno erogato e ne assicurano un utilizzo proficuo”.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500034" y="785794"/>
            <a:ext cx="828680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428596"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Che cosa ha esaminato la Corte dei Conti?    </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185736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Elenca i tre risultati negativi rilevati dalla Corte dei Conti.</a:t>
            </a:r>
            <a:endParaRPr lang="it-IT" sz="1600" dirty="0">
              <a:latin typeface="Times New Roman" pitchFamily="18" charset="0"/>
              <a:cs typeface="Times New Roman" pitchFamily="18" charset="0"/>
            </a:endParaRPr>
          </a:p>
        </p:txBody>
      </p:sp>
      <p:sp>
        <p:nvSpPr>
          <p:cNvPr id="7" name="Rettangolo arrotondato 6"/>
          <p:cNvSpPr/>
          <p:nvPr/>
        </p:nvSpPr>
        <p:spPr>
          <a:xfrm>
            <a:off x="500034" y="2357430"/>
            <a:ext cx="8358246" cy="1714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ctangle 3"/>
          <p:cNvSpPr>
            <a:spLocks noChangeArrowheads="1"/>
          </p:cNvSpPr>
          <p:nvPr/>
        </p:nvSpPr>
        <p:spPr bwMode="auto">
          <a:xfrm>
            <a:off x="642910" y="2428868"/>
            <a:ext cx="81439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600"/>
              </a:spcAft>
              <a:buFont typeface="Arial" pitchFamily="34" charset="0"/>
              <a:buChar char="•"/>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In Sicilia solo 36 strutture ricettive su 60 sono ancora in funzione</a:t>
            </a:r>
          </a:p>
          <a:p>
            <a:pPr lvl="0" algn="just" fontAlgn="base">
              <a:spcBef>
                <a:spcPct val="0"/>
              </a:spcBef>
              <a:spcAft>
                <a:spcPts val="600"/>
              </a:spcAft>
              <a:buFont typeface="Arial" pitchFamily="34" charset="0"/>
              <a:buChar char="•"/>
            </a:pPr>
            <a:r>
              <a:rPr lang="it-IT" sz="1600" dirty="0" smtClean="0">
                <a:solidFill>
                  <a:srgbClr val="00B0F0"/>
                </a:solidFill>
                <a:latin typeface="Times New Roman" pitchFamily="18" charset="0"/>
                <a:cs typeface="Times New Roman" pitchFamily="18" charset="0"/>
              </a:rPr>
              <a:t> 24 strutture tra Repubblica Ceca, Francia, Ungheria, Romania, Slovacchia e Sicilia seppur   aperte, in realtà non erano mai prenotabili</a:t>
            </a:r>
          </a:p>
          <a:p>
            <a:pPr lvl="0" algn="just" fontAlgn="base">
              <a:spcBef>
                <a:spcPct val="0"/>
              </a:spcBef>
              <a:spcAft>
                <a:spcPct val="0"/>
              </a:spcAft>
              <a:buFont typeface="Arial" pitchFamily="34" charset="0"/>
              <a:buChar char="•"/>
            </a:pPr>
            <a:r>
              <a:rPr kumimoji="0" lang="it-IT" sz="1600" i="0" u="none" strike="noStrike" cap="none" normalizeH="0" baseline="0" dirty="0" smtClean="0">
                <a:ln>
                  <a:noFill/>
                </a:ln>
                <a:solidFill>
                  <a:srgbClr val="00B0F0"/>
                </a:solidFill>
                <a:effectLst/>
                <a:latin typeface="Times New Roman" pitchFamily="18" charset="0"/>
                <a:cs typeface="Times New Roman" pitchFamily="18" charset="0"/>
              </a:rPr>
              <a:t> </a:t>
            </a:r>
            <a:r>
              <a:rPr lang="it-IT" sz="1600" dirty="0" smtClean="0">
                <a:solidFill>
                  <a:srgbClr val="00B0F0"/>
                </a:solidFill>
                <a:latin typeface="Times New Roman" pitchFamily="18" charset="0"/>
                <a:cs typeface="Times New Roman" pitchFamily="18" charset="0"/>
              </a:rPr>
              <a:t>Quattro casi sarebbero invece oggetto di investigazione per uso privato, dal momento che la Corte ha ritenuto che l’alloggio non fosse a disposizione dei turisti”</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11" name="Rectangle 3"/>
          <p:cNvSpPr>
            <a:spLocks noChangeArrowheads="1"/>
          </p:cNvSpPr>
          <p:nvPr/>
        </p:nvSpPr>
        <p:spPr bwMode="auto">
          <a:xfrm>
            <a:off x="642910" y="857232"/>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La Corte dei Conti ha esaminato la durata di 879 progetti per la diversificazione dell’economia rurale che hanno usufruito del Fondo europeo agricolo per lo sviluppo rurale.</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15" name="Rettangolo 14"/>
          <p:cNvSpPr/>
          <p:nvPr/>
        </p:nvSpPr>
        <p:spPr>
          <a:xfrm>
            <a:off x="500034" y="4357694"/>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Quale raccomandazione viene rivolta dalla Corte dei Conti all’Unione Europea? </a:t>
            </a:r>
            <a:endParaRPr lang="it-IT" sz="1600" dirty="0">
              <a:latin typeface="Times New Roman" pitchFamily="18" charset="0"/>
              <a:cs typeface="Times New Roman" pitchFamily="18" charset="0"/>
            </a:endParaRPr>
          </a:p>
        </p:txBody>
      </p:sp>
      <p:sp>
        <p:nvSpPr>
          <p:cNvPr id="16" name="Rettangolo arrotondato 15"/>
          <p:cNvSpPr/>
          <p:nvPr/>
        </p:nvSpPr>
        <p:spPr>
          <a:xfrm>
            <a:off x="500034" y="4857760"/>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Secondo la Corte dei Conti l’Ue dovrebbe fare di più per promuovere progetti che traggono vantaggi duraturi dal sostegno erogato e ne assicurano un utilizzo proficuo.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4416594"/>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800" b="1" dirty="0" smtClean="0"/>
              <a:t>L’Europarlamento segue la Commissione. Gas e nucleare restano tra le fonti “verdi” nella tassonomia Ue</a:t>
            </a:r>
          </a:p>
          <a:p>
            <a:pPr fontAlgn="base">
              <a:spcAft>
                <a:spcPts val="1200"/>
              </a:spcAft>
            </a:pPr>
            <a:r>
              <a:rPr lang="it-IT" sz="1200" b="1" dirty="0" smtClean="0"/>
              <a:t>Open</a:t>
            </a:r>
            <a:r>
              <a:rPr lang="it-IT" sz="1200" dirty="0" smtClean="0"/>
              <a:t>  </a:t>
            </a:r>
            <a:r>
              <a:rPr lang="it-IT" sz="1200" dirty="0" smtClean="0">
                <a:latin typeface="Times New Roman" pitchFamily="18" charset="0"/>
                <a:cs typeface="Times New Roman" pitchFamily="18" charset="0"/>
              </a:rPr>
              <a:t>06/07/2022</a:t>
            </a:r>
          </a:p>
          <a:p>
            <a:pPr algn="just"/>
            <a:r>
              <a:rPr lang="it-IT" sz="1400" dirty="0" smtClean="0"/>
              <a:t>L’Europarlamento di Strasburgo ha deciso di </a:t>
            </a:r>
            <a:r>
              <a:rPr lang="it-IT" sz="1400" b="1" dirty="0" smtClean="0"/>
              <a:t>mantenere gas e nucleare tra le fonti considerate “verdi”</a:t>
            </a:r>
            <a:r>
              <a:rPr lang="it-IT" sz="1400" dirty="0" smtClean="0"/>
              <a:t> nella tassonomia europea, dove erano state incluse lo scorso febbraio per volontà della Commissione Europea. È stata infatti bocciata la risoluzione di rigetto chiesta dalle commissioni Ambiente ed Economia lo scorso 14 giugno che avrebbe escluso le due fonti energetiche da quelle che giocheranno un ruolo chiave nella transizione ecologica dell’Unione. A votare contro sono stati 328 parlamentari, quelli a favore 278, 33 gli astenuti. La maggioranza era fissata a 353 parlamentari.</a:t>
            </a:r>
          </a:p>
          <a:p>
            <a:pPr algn="just">
              <a:spcAft>
                <a:spcPts val="600"/>
              </a:spcAft>
            </a:pPr>
            <a:r>
              <a:rPr lang="it-IT" sz="1400" dirty="0" smtClean="0"/>
              <a:t>La tassonomia dell’Ue è una classificazione delle fonti energetiche secondo la loro sostenibilità. Gas e nucleare verranno quindi utilizzati come fonti energetiche di grande importanza mentre i Paesi dell’Unione si spostano verso le rinnovabili, un’operazione che era stata definita di «</a:t>
            </a:r>
            <a:r>
              <a:rPr lang="it-IT" sz="1400" i="1" dirty="0" err="1" smtClean="0"/>
              <a:t>greenwashing</a:t>
            </a:r>
            <a:r>
              <a:rPr lang="it-IT" sz="1400" dirty="0" smtClean="0"/>
              <a:t>» dall’eurodeputata verde Eleonora Evi.</a:t>
            </a:r>
          </a:p>
          <a:p>
            <a:pPr algn="just"/>
            <a:r>
              <a:rPr lang="it-IT" sz="1600" b="1" dirty="0" smtClean="0"/>
              <a:t>Il voto dei gruppi e dei partiti italiani</a:t>
            </a:r>
          </a:p>
          <a:p>
            <a:pPr algn="just"/>
            <a:r>
              <a:rPr lang="it-IT" sz="1400" b="1" dirty="0" smtClean="0"/>
              <a:t>Nel voto la maggioranza all’Europarlamento è apparsa spaccata</a:t>
            </a:r>
            <a:r>
              <a:rPr lang="it-IT" sz="1400" dirty="0" smtClean="0"/>
              <a:t>, con Verdi, Sinistra e il gruppo dei Socialisti e Democratici a favore della risoluzione, mentre Partito Popolare Europeo, il gruppo dei Conservatori e Riformisti e Identità e Democrazia. </a:t>
            </a:r>
            <a:r>
              <a:rPr lang="it-IT" sz="1400" b="1" dirty="0" smtClean="0"/>
              <a:t>Anche i partiti italiani si sono divisi</a:t>
            </a:r>
            <a:r>
              <a:rPr lang="it-IT" sz="1400" dirty="0" smtClean="0"/>
              <a:t>: Pd, M5S, Verdi si sono schierati contro nucleare e gas, parere opposto da FI, </a:t>
            </a:r>
            <a:r>
              <a:rPr lang="it-IT" sz="1400" dirty="0" err="1" smtClean="0"/>
              <a:t>FdI</a:t>
            </a:r>
            <a:r>
              <a:rPr lang="it-IT" sz="1400" dirty="0" smtClean="0"/>
              <a:t>, Lega e </a:t>
            </a:r>
            <a:r>
              <a:rPr lang="it-IT" sz="1400" dirty="0" err="1" smtClean="0"/>
              <a:t>Iv</a:t>
            </a:r>
            <a:r>
              <a:rPr lang="it-IT" sz="1400" dirty="0" smtClean="0"/>
              <a:t>.</a:t>
            </a:r>
          </a:p>
        </p:txBody>
      </p:sp>
      <p:sp>
        <p:nvSpPr>
          <p:cNvPr id="3" name="Rettangolo 2"/>
          <p:cNvSpPr/>
          <p:nvPr/>
        </p:nvSpPr>
        <p:spPr>
          <a:xfrm>
            <a:off x="357158" y="478632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Che tipo di potere esercita, in questo caso, l’Europarlamento? In che modo?     </a:t>
            </a:r>
            <a:endParaRPr lang="it-IT" sz="1600" dirty="0">
              <a:latin typeface="Times New Roman" pitchFamily="18" charset="0"/>
              <a:cs typeface="Times New Roman" pitchFamily="18" charset="0"/>
            </a:endParaRPr>
          </a:p>
        </p:txBody>
      </p:sp>
      <p:sp>
        <p:nvSpPr>
          <p:cNvPr id="5" name="Rettangolo arrotondato 4"/>
          <p:cNvSpPr/>
          <p:nvPr/>
        </p:nvSpPr>
        <p:spPr>
          <a:xfrm>
            <a:off x="357158" y="5214950"/>
            <a:ext cx="828680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Esercita il potere legislativo. Lo fa approvando una proposta della Commissione Europea.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L’Italia e l’Unione Europea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1723549"/>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800" b="1" dirty="0" smtClean="0"/>
              <a:t>Ue, stop ai motori a combustione interna dal 2035</a:t>
            </a:r>
          </a:p>
          <a:p>
            <a:pPr fontAlgn="base">
              <a:spcAft>
                <a:spcPts val="1200"/>
              </a:spcAft>
            </a:pPr>
            <a:r>
              <a:rPr lang="it-IT" sz="1200" b="1" dirty="0" smtClean="0"/>
              <a:t>Il Sole 24 Ore</a:t>
            </a:r>
            <a:r>
              <a:rPr lang="it-IT" sz="1200" dirty="0" smtClean="0"/>
              <a:t>  </a:t>
            </a:r>
            <a:r>
              <a:rPr lang="it-IT" sz="1200" dirty="0" smtClean="0">
                <a:latin typeface="Times New Roman" pitchFamily="18" charset="0"/>
                <a:cs typeface="Times New Roman" pitchFamily="18" charset="0"/>
              </a:rPr>
              <a:t>06/07/2022</a:t>
            </a:r>
          </a:p>
          <a:p>
            <a:pPr algn="just"/>
            <a:r>
              <a:rPr lang="it-IT" sz="1400" dirty="0" smtClean="0"/>
              <a:t>L'Unione Europea ha stabilito che a partire dal 2035 nei Paesi membri non potranno più essere vendute auto e veicoli commerciali leggeri a benzina, diesel e con motori a combustione interna. Infatti, il 29 giugno 2022 il </a:t>
            </a:r>
            <a:r>
              <a:rPr lang="it-IT" sz="1400" b="1" dirty="0" smtClean="0"/>
              <a:t>Consiglio dei ministri dell'ambiente </a:t>
            </a:r>
            <a:r>
              <a:rPr lang="it-IT" sz="1400" dirty="0" smtClean="0"/>
              <a:t>dei Paesi Ue ha ribadito il via libera alle modifiche al regolamento (UE) 2019/631</a:t>
            </a:r>
            <a:r>
              <a:rPr lang="it-IT" sz="1400" b="1" dirty="0" smtClean="0"/>
              <a:t> </a:t>
            </a:r>
            <a:r>
              <a:rPr lang="it-IT" sz="1400" dirty="0" smtClean="0"/>
              <a:t>proposte dalla </a:t>
            </a:r>
            <a:r>
              <a:rPr lang="it-IT" sz="1400" b="1" dirty="0" smtClean="0"/>
              <a:t>Commissione Europea </a:t>
            </a:r>
            <a:r>
              <a:rPr lang="it-IT" sz="1400" dirty="0" smtClean="0"/>
              <a:t>e già approvate il 9 giugno 2022 dal </a:t>
            </a:r>
            <a:r>
              <a:rPr lang="it-IT" sz="1400" b="1" dirty="0" smtClean="0"/>
              <a:t>Parlamento europeo</a:t>
            </a:r>
            <a:r>
              <a:rPr lang="it-IT" sz="1400" dirty="0" smtClean="0"/>
              <a:t>.</a:t>
            </a:r>
          </a:p>
        </p:txBody>
      </p:sp>
      <p:sp>
        <p:nvSpPr>
          <p:cNvPr id="5" name="Rettangolo 4"/>
          <p:cNvSpPr/>
          <p:nvPr/>
        </p:nvSpPr>
        <p:spPr>
          <a:xfrm>
            <a:off x="357158" y="2643182"/>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Quali sono le tre istituzioni dell’UE che vengono citate nell’articolo? Che cosa fanno?</a:t>
            </a:r>
            <a:endParaRPr lang="it-IT" sz="1600" dirty="0">
              <a:latin typeface="Times New Roman" pitchFamily="18" charset="0"/>
              <a:cs typeface="Times New Roman" pitchFamily="18" charset="0"/>
            </a:endParaRPr>
          </a:p>
        </p:txBody>
      </p:sp>
      <p:sp>
        <p:nvSpPr>
          <p:cNvPr id="6" name="Rettangolo arrotondato 5"/>
          <p:cNvSpPr/>
          <p:nvPr/>
        </p:nvSpPr>
        <p:spPr>
          <a:xfrm>
            <a:off x="428596" y="3143248"/>
            <a:ext cx="8358246" cy="13573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ctangle 3"/>
          <p:cNvSpPr>
            <a:spLocks noChangeArrowheads="1"/>
          </p:cNvSpPr>
          <p:nvPr/>
        </p:nvSpPr>
        <p:spPr bwMode="auto">
          <a:xfrm>
            <a:off x="571472" y="3286124"/>
            <a:ext cx="814393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600"/>
              </a:spcAft>
              <a:buFont typeface="Arial" pitchFamily="34" charset="0"/>
              <a:buChar char="•"/>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Commissione Europea: ha proposto lo stop ai motori a combustione interna dal 2035</a:t>
            </a:r>
          </a:p>
          <a:p>
            <a:pPr lvl="0" algn="just" fontAlgn="base">
              <a:spcBef>
                <a:spcPct val="0"/>
              </a:spcBef>
              <a:spcAft>
                <a:spcPts val="600"/>
              </a:spcAft>
              <a:buFont typeface="Arial" pitchFamily="34" charset="0"/>
              <a:buChar char="•"/>
            </a:pPr>
            <a:r>
              <a:rPr lang="it-IT" sz="1600" dirty="0" smtClean="0">
                <a:solidFill>
                  <a:srgbClr val="00B0F0"/>
                </a:solidFill>
                <a:latin typeface="Times New Roman" pitchFamily="18" charset="0"/>
                <a:cs typeface="Times New Roman" pitchFamily="18" charset="0"/>
              </a:rPr>
              <a:t> Consiglio dei ministri dell’ambiente: ha approvato la proposta della Commissione Europea</a:t>
            </a:r>
          </a:p>
          <a:p>
            <a:pPr lvl="0" algn="just" fontAlgn="base">
              <a:spcBef>
                <a:spcPct val="0"/>
              </a:spcBef>
              <a:spcAft>
                <a:spcPct val="0"/>
              </a:spcAft>
              <a:buFont typeface="Arial" pitchFamily="34" charset="0"/>
              <a:buChar char="•"/>
            </a:pPr>
            <a:r>
              <a:rPr kumimoji="0" lang="it-IT" sz="1600" i="0" u="none" strike="noStrike" cap="none" normalizeH="0" baseline="0" dirty="0" smtClean="0">
                <a:ln>
                  <a:noFill/>
                </a:ln>
                <a:solidFill>
                  <a:srgbClr val="00B0F0"/>
                </a:solidFill>
                <a:effectLst/>
                <a:latin typeface="Times New Roman" pitchFamily="18" charset="0"/>
                <a:cs typeface="Times New Roman" pitchFamily="18" charset="0"/>
              </a:rPr>
              <a:t> </a:t>
            </a:r>
            <a:r>
              <a:rPr lang="it-IT" sz="1600" dirty="0" smtClean="0">
                <a:solidFill>
                  <a:srgbClr val="00B0F0"/>
                </a:solidFill>
                <a:latin typeface="Times New Roman" pitchFamily="18" charset="0"/>
                <a:cs typeface="Times New Roman" pitchFamily="18" charset="0"/>
              </a:rPr>
              <a:t>Parlamento europeo: ha approvato la proposta della Commissione Europea</a:t>
            </a:r>
            <a:endParaRPr kumimoji="0" lang="it-IT" sz="1600" i="0" u="none" strike="noStrike" cap="none" normalizeH="0" baseline="0" dirty="0" smtClean="0">
              <a:ln>
                <a:noFill/>
              </a:ln>
              <a:solidFill>
                <a:srgbClr val="00B0F0"/>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3662541"/>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800" b="1" dirty="0" smtClean="0"/>
              <a:t>Parlamento Ue, 'attenzione a frodi fondi </a:t>
            </a:r>
            <a:r>
              <a:rPr lang="it-IT" sz="2800" b="1" dirty="0" err="1" smtClean="0"/>
              <a:t>Pnrr</a:t>
            </a:r>
            <a:r>
              <a:rPr lang="it-IT" sz="2800" b="1" dirty="0" smtClean="0"/>
              <a:t>, servono nuovi controlli'</a:t>
            </a:r>
          </a:p>
          <a:p>
            <a:pPr fontAlgn="base">
              <a:spcAft>
                <a:spcPts val="1200"/>
              </a:spcAft>
            </a:pPr>
            <a:r>
              <a:rPr lang="it-IT" sz="1200" b="1" dirty="0" smtClean="0"/>
              <a:t>ANSA </a:t>
            </a:r>
            <a:r>
              <a:rPr lang="it-IT" sz="1200" dirty="0" smtClean="0"/>
              <a:t> </a:t>
            </a:r>
            <a:r>
              <a:rPr lang="it-IT" sz="1200" dirty="0" smtClean="0">
                <a:latin typeface="Times New Roman" pitchFamily="18" charset="0"/>
                <a:cs typeface="Times New Roman" pitchFamily="18" charset="0"/>
              </a:rPr>
              <a:t>07/</a:t>
            </a:r>
            <a:r>
              <a:rPr lang="it-IT" sz="1200" dirty="0" err="1" smtClean="0">
                <a:latin typeface="Times New Roman" pitchFamily="18" charset="0"/>
                <a:cs typeface="Times New Roman" pitchFamily="18" charset="0"/>
              </a:rPr>
              <a:t>07</a:t>
            </a:r>
            <a:r>
              <a:rPr lang="it-IT" sz="1200" dirty="0" smtClean="0">
                <a:latin typeface="Times New Roman" pitchFamily="18" charset="0"/>
                <a:cs typeface="Times New Roman" pitchFamily="18" charset="0"/>
              </a:rPr>
              <a:t>/2022</a:t>
            </a:r>
          </a:p>
          <a:p>
            <a:pPr algn="just" fontAlgn="base"/>
            <a:r>
              <a:rPr lang="it-IT" sz="1400" dirty="0" smtClean="0"/>
              <a:t>BRUXELLES - Gli eurodeputati chiedono a tutti gli Stati membri di cooperare per </a:t>
            </a:r>
            <a:r>
              <a:rPr lang="it-IT" sz="1400" b="1" dirty="0" smtClean="0"/>
              <a:t>prevenire le frodi che coinvolgono i fondi di recupero dell'Ue</a:t>
            </a:r>
            <a:r>
              <a:rPr lang="it-IT" sz="1400" dirty="0" smtClean="0"/>
              <a:t>. In una risoluzione adottata giovedì con 437 voti favorevoli, 94 contrari e 39 astensioni, gli eurodeputati sottolineano le nuove opportunità per i truffatori legate alla pandemia COVID-19, a causa delle procedure semplificate, della minore qualità delle gare d'appalto in virtù dell'emergenza e del gonfiamento dei costi.</a:t>
            </a:r>
          </a:p>
          <a:p>
            <a:pPr algn="just" fontAlgn="base"/>
            <a:r>
              <a:rPr lang="it-IT" sz="1400" dirty="0" smtClean="0"/>
              <a:t>Gli eurodeputati chiedono </a:t>
            </a:r>
            <a:r>
              <a:rPr lang="it-IT" sz="1400" b="1" dirty="0" smtClean="0"/>
              <a:t>nuove strategie di controllo</a:t>
            </a:r>
            <a:r>
              <a:rPr lang="it-IT" sz="1400" dirty="0" smtClean="0"/>
              <a:t>, poiché i fondi senza precedenti di 1.800 miliardi di euro tra il programma di coesione 2021-2027 e il </a:t>
            </a:r>
            <a:r>
              <a:rPr lang="it-IT" sz="1400" dirty="0" err="1" smtClean="0"/>
              <a:t>NextGenerationEU</a:t>
            </a:r>
            <a:r>
              <a:rPr lang="it-IT" sz="1400" dirty="0" smtClean="0"/>
              <a:t> richiedono "un livello di attenzione e controllo senza precedenti". I deputati europei sono preoccupati per il fatto che gli Stati membri che ricevono i maggiori importi di sostegno alla coesione dell'Ue, tra cui Polonia, Ungheria e Bulgaria, non partecipano all'operazione speciale per prevenire, individuare e indagare sulle frodi ai danni dei fondi di recupero dell'Ue COVID-19 e chiedono a tutti gli Stati membri di farlo.</a:t>
            </a:r>
            <a:endParaRPr lang="it-IT" sz="1400" dirty="0"/>
          </a:p>
        </p:txBody>
      </p:sp>
      <p:sp>
        <p:nvSpPr>
          <p:cNvPr id="3" name="Rettangolo 2"/>
          <p:cNvSpPr/>
          <p:nvPr/>
        </p:nvSpPr>
        <p:spPr>
          <a:xfrm>
            <a:off x="357158" y="4214818"/>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La risoluzione adottata dal Parlamento europeo, in questo caso, in quale tipo di norma rientra: regolamento; direttiva; decisione; raccomandazione?  </a:t>
            </a:r>
            <a:endParaRPr lang="it-IT" sz="1600" dirty="0">
              <a:latin typeface="Times New Roman" pitchFamily="18" charset="0"/>
              <a:cs typeface="Times New Roman" pitchFamily="18" charset="0"/>
            </a:endParaRPr>
          </a:p>
        </p:txBody>
      </p:sp>
      <p:sp>
        <p:nvSpPr>
          <p:cNvPr id="5" name="Rettangolo arrotondato 4"/>
          <p:cNvSpPr/>
          <p:nvPr/>
        </p:nvSpPr>
        <p:spPr>
          <a:xfrm>
            <a:off x="357158" y="5000636"/>
            <a:ext cx="800105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Raccomandazione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643998" cy="2154436"/>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800" b="1" dirty="0" smtClean="0"/>
              <a:t>Via libera definitivo al sostegno finanziario alla pesca </a:t>
            </a:r>
          </a:p>
          <a:p>
            <a:pPr fontAlgn="base">
              <a:spcAft>
                <a:spcPts val="1200"/>
              </a:spcAft>
            </a:pPr>
            <a:r>
              <a:rPr lang="it-IT" sz="1200" b="1" dirty="0" smtClean="0"/>
              <a:t>ANSA </a:t>
            </a:r>
            <a:r>
              <a:rPr lang="it-IT" sz="1200" dirty="0" smtClean="0"/>
              <a:t> </a:t>
            </a:r>
            <a:r>
              <a:rPr lang="it-IT" sz="1200" dirty="0" smtClean="0">
                <a:latin typeface="Times New Roman" pitchFamily="18" charset="0"/>
                <a:cs typeface="Times New Roman" pitchFamily="18" charset="0"/>
              </a:rPr>
              <a:t>06/07/2022</a:t>
            </a:r>
          </a:p>
          <a:p>
            <a:pPr algn="just" fontAlgn="base"/>
            <a:r>
              <a:rPr lang="it-IT" sz="1400" dirty="0" smtClean="0"/>
              <a:t>STRASBURGO - Il Parlamento europeo ha approvato il </a:t>
            </a:r>
            <a:r>
              <a:rPr lang="it-IT" sz="1400" b="1" dirty="0" smtClean="0"/>
              <a:t>sostegno finanziario </a:t>
            </a:r>
            <a:r>
              <a:rPr lang="it-IT" sz="1400" dirty="0" smtClean="0"/>
              <a:t>destinato a pesca e acquacoltura </a:t>
            </a:r>
            <a:r>
              <a:rPr lang="it-IT" sz="1400" b="1" dirty="0" smtClean="0"/>
              <a:t>per alleviare le conseguenze economiche dell'invasione russa</a:t>
            </a:r>
            <a:r>
              <a:rPr lang="it-IT" sz="1400" dirty="0" smtClean="0"/>
              <a:t>. Il provvedimento è passato con 620 voti favorevoli, 10 contrari e 9 astenuti. Serve solo un passaggio formale in Consiglio Ue per la pubblicazione e l'entrata in vigore. La misura è diretta a pescatori, produttori e operatori della pesca e dell'acquacoltura le cui attività sono state interrotte in conseguenza del conflitto o la cui redditività economica è stata influenzata negativamente dalla guerra.</a:t>
            </a:r>
            <a:endParaRPr lang="it-IT" sz="1400" dirty="0"/>
          </a:p>
        </p:txBody>
      </p:sp>
      <p:sp>
        <p:nvSpPr>
          <p:cNvPr id="3" name="Rettangolo 2"/>
          <p:cNvSpPr/>
          <p:nvPr/>
        </p:nvSpPr>
        <p:spPr>
          <a:xfrm>
            <a:off x="285720" y="2714620"/>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Il provvedimento di cui si parla in questo articolo riguarda il bilancio dell’Unione Europea. Tale provvedimento, però, non viene adottato secondo lo schema di pag.17. Che cosa c’è di diverso? </a:t>
            </a:r>
            <a:endParaRPr lang="it-IT" sz="1600" dirty="0">
              <a:latin typeface="Times New Roman" pitchFamily="18" charset="0"/>
              <a:cs typeface="Times New Roman" pitchFamily="18" charset="0"/>
            </a:endParaRPr>
          </a:p>
        </p:txBody>
      </p:sp>
      <p:sp>
        <p:nvSpPr>
          <p:cNvPr id="5" name="Rettangolo arrotondato 4"/>
          <p:cNvSpPr/>
          <p:nvPr/>
        </p:nvSpPr>
        <p:spPr>
          <a:xfrm>
            <a:off x="428596" y="3500438"/>
            <a:ext cx="8001056"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Nello schema di pag.16 è la Commissione che sottopone al Consiglio dell’UE i provvedimenti di spesa, mentre, in questo caso, lo fa il Parlamento.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285728"/>
            <a:ext cx="8286808" cy="2062103"/>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Nelle slide che illustrano i compiti delle varie istituzioni dell’UE sono state inserite delle parentesi quadre (si distinguono nel testo per il colore blu). All’interno di queste parentesi devi scrivere il numero della pagina in cui è presente il documento che rappresenta un esempio pratico del compito svolto da tale istituzione (vedi esempio).</a:t>
            </a:r>
          </a:p>
          <a:p>
            <a:pPr algn="just"/>
            <a:endParaRPr lang="it-IT" sz="1600" dirty="0" smtClean="0">
              <a:latin typeface="Times New Roman" pitchFamily="18" charset="0"/>
              <a:cs typeface="Times New Roman" pitchFamily="18" charset="0"/>
            </a:endParaRPr>
          </a:p>
          <a:p>
            <a:pPr algn="just"/>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Ora prova tu a cercare in internet dei documenti che presentano degli esempi pratici dei compiti svolti dalle varie istituzioni dell’UE. Puoi inserire tali documenti in nuove slide e scrivere il numero della relativa pagina nel testo iniziale (vedi esercizio precedente).</a:t>
            </a:r>
            <a:endParaRPr lang="it-IT" sz="16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4414" y="1571612"/>
            <a:ext cx="6768000" cy="2795796"/>
          </a:xfrm>
          <a:prstGeom prst="rect">
            <a:avLst/>
          </a:prstGeom>
          <a:solidFill>
            <a:srgbClr val="FFC000"/>
          </a:solidFill>
          <a:ln w="952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77500" lnSpcReduction="2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Le istituzioni dell’Unione Europea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tente\Documents\SITO\DA INSERIRE\GEOGRAFIA\CLASSE 2°\1-UNIONE EUROPEA\4-Le istituzioni dell'UE\2.jpg"/>
          <p:cNvPicPr>
            <a:picLocks noChangeAspect="1" noChangeArrowheads="1"/>
          </p:cNvPicPr>
          <p:nvPr/>
        </p:nvPicPr>
        <p:blipFill>
          <a:blip r:embed="rId2" cstate="print"/>
          <a:srcRect/>
          <a:stretch>
            <a:fillRect/>
          </a:stretch>
        </p:blipFill>
        <p:spPr bwMode="auto">
          <a:xfrm>
            <a:off x="0" y="880645"/>
            <a:ext cx="9144000" cy="50967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42852"/>
            <a:ext cx="8858312" cy="5816977"/>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Parlamento europeo</a:t>
            </a:r>
          </a:p>
          <a:p>
            <a:pPr algn="just"/>
            <a:r>
              <a:rPr lang="it-IT" sz="1400" dirty="0" smtClean="0"/>
              <a:t>Il Parlamento europeo è l'unica istituzione dell'UE eletta direttamente dai cittadini europei e contribuisce a garantire la legittimità democratica del diritto europeo. E' composto da rappresentanti dei cittadini dell'Unione eletti a suffragio universale diretto con un mandato di cinque anni. Il ruolo dei parlamentari europei è quello di garantire il funzionamento democratico delle istituzioni dell'UE e rappresentare gli interessi dei cittadini nel processo legislativo europeo.</a:t>
            </a:r>
          </a:p>
          <a:p>
            <a:pPr algn="just"/>
            <a:r>
              <a:rPr lang="it-IT" sz="1400" dirty="0" smtClean="0"/>
              <a:t>Tutti i cittadini dell'UE hanno il diritto di votare e di candidarsi nello Stato membro in cui risiedono.</a:t>
            </a:r>
            <a:br>
              <a:rPr lang="it-IT" sz="1400" dirty="0" smtClean="0"/>
            </a:br>
            <a:endParaRPr lang="it-IT" sz="1400" dirty="0" smtClean="0"/>
          </a:p>
          <a:p>
            <a:pPr algn="just">
              <a:spcAft>
                <a:spcPts val="600"/>
              </a:spcAft>
            </a:pPr>
            <a:r>
              <a:rPr lang="it-IT" sz="1400" dirty="0" smtClean="0"/>
              <a:t>Il Parlamento ha tre funzioni principali:</a:t>
            </a:r>
          </a:p>
          <a:p>
            <a:pPr algn="just">
              <a:spcAft>
                <a:spcPts val="600"/>
              </a:spcAft>
              <a:buFont typeface="Wingdings" pitchFamily="2" charset="2"/>
              <a:buChar char="§"/>
            </a:pPr>
            <a:r>
              <a:rPr lang="it-IT" sz="1400" dirty="0" smtClean="0"/>
              <a:t> condivide con il Consiglio dell'Unione il potere legislativo; </a:t>
            </a:r>
            <a:r>
              <a:rPr lang="it-IT" sz="1400" b="1" dirty="0" smtClean="0">
                <a:solidFill>
                  <a:srgbClr val="0070C0"/>
                </a:solidFill>
              </a:rPr>
              <a:t>[39] [40] </a:t>
            </a:r>
            <a:endParaRPr lang="it-IT" sz="1400" dirty="0" smtClean="0"/>
          </a:p>
          <a:p>
            <a:pPr algn="just">
              <a:spcAft>
                <a:spcPts val="600"/>
              </a:spcAft>
              <a:buFont typeface="Wingdings" pitchFamily="2" charset="2"/>
              <a:buChar char="§"/>
            </a:pPr>
            <a:r>
              <a:rPr lang="it-IT" sz="1400" dirty="0" smtClean="0"/>
              <a:t> esercita un controllo democratico su tutte le istituzioni, gli organi e gli organismi dell'UE e in particolare sulla Commissione, poiché ha il potere di approvare e respingere la nomina dei commissari europei e di censurare collettivamente la Commissione;  </a:t>
            </a:r>
            <a:endParaRPr lang="it-IT" sz="1400" b="1" dirty="0" smtClean="0">
              <a:solidFill>
                <a:srgbClr val="0070C0"/>
              </a:solidFill>
            </a:endParaRPr>
          </a:p>
          <a:p>
            <a:pPr algn="just">
              <a:buFont typeface="Wingdings" pitchFamily="2" charset="2"/>
              <a:buChar char="§"/>
            </a:pPr>
            <a:r>
              <a:rPr lang="it-IT" sz="1400" dirty="0" smtClean="0"/>
              <a:t> condivide con il Consiglio dell'Unione il potere di bilancio dell'UE e può, pertanto, modificare le spese dell'UE. </a:t>
            </a:r>
            <a:r>
              <a:rPr lang="it-IT" sz="1400" b="1" dirty="0" smtClean="0">
                <a:solidFill>
                  <a:srgbClr val="0070C0"/>
                </a:solidFill>
              </a:rPr>
              <a:t>[42]</a:t>
            </a:r>
            <a:endParaRPr lang="it-IT" sz="1400" dirty="0" smtClean="0"/>
          </a:p>
          <a:p>
            <a:pPr algn="just"/>
            <a:endParaRPr lang="it-IT" sz="1400" dirty="0" smtClean="0"/>
          </a:p>
          <a:p>
            <a:pPr algn="just"/>
            <a:r>
              <a:rPr lang="it-IT" sz="1400" dirty="0" smtClean="0"/>
              <a:t>Il Parlamento europeo è attualmente composto da </a:t>
            </a:r>
            <a:r>
              <a:rPr lang="it-IT" sz="1400" i="1" dirty="0" smtClean="0"/>
              <a:t>705 deputati</a:t>
            </a:r>
            <a:r>
              <a:rPr lang="it-IT" sz="1400" dirty="0" smtClean="0"/>
              <a:t> di cui 76 italiani e rappresenta in totale circa 450 milioni di persone.</a:t>
            </a:r>
          </a:p>
          <a:p>
            <a:pPr algn="just"/>
            <a:r>
              <a:rPr lang="it-IT" sz="1400" dirty="0" smtClean="0"/>
              <a:t>I deputati al Parlamento europeo si riuniscono in gruppi politici e sono organizzati non già per nazionalità bensì per affinità politiche </a:t>
            </a:r>
            <a:r>
              <a:rPr lang="it-IT" sz="1400" b="1" dirty="0" smtClean="0">
                <a:solidFill>
                  <a:srgbClr val="0070C0"/>
                </a:solidFill>
              </a:rPr>
              <a:t>[39]</a:t>
            </a:r>
            <a:r>
              <a:rPr lang="it-IT" sz="1400" b="1" dirty="0" smtClean="0"/>
              <a:t>. </a:t>
            </a:r>
            <a:r>
              <a:rPr lang="it-IT" sz="1400" dirty="0" smtClean="0"/>
              <a:t>Vi sono attualmente </a:t>
            </a:r>
            <a:r>
              <a:rPr lang="it-IT" sz="1400" i="1" dirty="0" smtClean="0"/>
              <a:t>7 gruppi politici</a:t>
            </a:r>
            <a:r>
              <a:rPr lang="it-IT" sz="1400" dirty="0" smtClean="0"/>
              <a:t> al Parlamento europeo. Un gruppo politico è composto da un numero minimo di 25 deputati e rappresenta almeno un quarto degli Stati membri. Un deputato non può aderire a più gruppi politici. I deputati che non aderiscono a nessun gruppo politico sono noti come deputati non iscritti.</a:t>
            </a:r>
          </a:p>
          <a:p>
            <a:pPr algn="just"/>
            <a:r>
              <a:rPr lang="it-IT" sz="1400" dirty="0" smtClean="0"/>
              <a:t>Il Parlamento si riunisce in seduta plenaria tutti i mesi (salvo in agosto) a Strasburgo, nel corso di una tornata di quattro giorni (dal lunedì al giovedì). Le tornate aggiuntive si tengono a Bruxelles. Gli uffici amministrativi si trovano invece a Lussemburgo.</a:t>
            </a:r>
            <a:endParaRPr lang="it-IT"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163860"/>
            <a:ext cx="8858312" cy="5155257"/>
          </a:xfrm>
          <a:prstGeom prst="rect">
            <a:avLst/>
          </a:prstGeom>
          <a:solidFill>
            <a:srgbClr val="FFF8E1"/>
          </a:solidFill>
          <a:ln w="19050">
            <a:solidFill>
              <a:srgbClr val="C00000"/>
            </a:solidFill>
          </a:ln>
        </p:spPr>
        <p:txBody>
          <a:bodyPr wrap="square">
            <a:spAutoFit/>
          </a:bodyPr>
          <a:lstStyle/>
          <a:p>
            <a:pPr algn="just">
              <a:spcAft>
                <a:spcPts val="600"/>
              </a:spcAft>
            </a:pPr>
            <a:r>
              <a:rPr lang="it-IT" sz="1600" b="1" dirty="0" smtClean="0"/>
              <a:t>Consiglio dell'Unione Europea</a:t>
            </a:r>
          </a:p>
          <a:p>
            <a:pPr algn="just">
              <a:spcAft>
                <a:spcPts val="600"/>
              </a:spcAft>
            </a:pPr>
            <a:r>
              <a:rPr lang="it-IT" sz="1400" dirty="0" smtClean="0"/>
              <a:t>Il Consiglio dell'Unione è l'istituzione che rappresenta i governi degli Stati membri ed è composto da un ministro competente per Stato membro, a seconda della materia trattata. Ad esempio, i ministri dell'Agricoltura compongono il Consiglio che delibera in materia di politica agricola comune. La sua sede è a Bruxelles</a:t>
            </a:r>
            <a:r>
              <a:rPr lang="it-IT" sz="1600" dirty="0" smtClean="0"/>
              <a:t>.</a:t>
            </a:r>
          </a:p>
          <a:p>
            <a:pPr algn="just">
              <a:spcAft>
                <a:spcPts val="600"/>
              </a:spcAft>
            </a:pPr>
            <a:r>
              <a:rPr lang="it-IT" sz="1400" dirty="0" smtClean="0"/>
              <a:t>Il Consiglio ha sei responsabilità principali:</a:t>
            </a:r>
          </a:p>
          <a:p>
            <a:pPr algn="just">
              <a:spcAft>
                <a:spcPts val="600"/>
              </a:spcAft>
              <a:buFont typeface="Wingdings" pitchFamily="2" charset="2"/>
              <a:buChar char="§"/>
            </a:pPr>
            <a:r>
              <a:rPr lang="it-IT" sz="1400" dirty="0" smtClean="0"/>
              <a:t> condivide con il Parlamento europeo il potere legislativo;  </a:t>
            </a:r>
            <a:r>
              <a:rPr lang="it-IT" sz="1400" b="1" dirty="0" smtClean="0">
                <a:solidFill>
                  <a:srgbClr val="0070C0"/>
                </a:solidFill>
              </a:rPr>
              <a:t>[40]</a:t>
            </a:r>
            <a:endParaRPr lang="it-IT" sz="1400" dirty="0" smtClean="0"/>
          </a:p>
          <a:p>
            <a:pPr algn="just">
              <a:spcAft>
                <a:spcPts val="600"/>
              </a:spcAft>
              <a:buFont typeface="Wingdings" pitchFamily="2" charset="2"/>
              <a:buChar char="§"/>
            </a:pPr>
            <a:r>
              <a:rPr lang="it-IT" sz="1400" dirty="0" smtClean="0"/>
              <a:t> coordina le politiche economiche generali degli Stati membri;</a:t>
            </a:r>
          </a:p>
          <a:p>
            <a:pPr algn="just">
              <a:spcAft>
                <a:spcPts val="600"/>
              </a:spcAft>
              <a:buFont typeface="Wingdings" pitchFamily="2" charset="2"/>
              <a:buChar char="§"/>
            </a:pPr>
            <a:r>
              <a:rPr lang="it-IT" sz="1400" dirty="0" smtClean="0"/>
              <a:t> conclude gli accordi internazionali tra l'Unione e uno o più Stati o organizzazioni internazionali;</a:t>
            </a:r>
          </a:p>
          <a:p>
            <a:pPr algn="just">
              <a:spcAft>
                <a:spcPts val="600"/>
              </a:spcAft>
              <a:buFont typeface="Wingdings" pitchFamily="2" charset="2"/>
              <a:buChar char="§"/>
            </a:pPr>
            <a:r>
              <a:rPr lang="it-IT" sz="1400" dirty="0" smtClean="0"/>
              <a:t> stabilisce il bilancio dell'Unione Europea insieme con il Parlamento europeo;</a:t>
            </a:r>
          </a:p>
          <a:p>
            <a:pPr algn="just">
              <a:spcAft>
                <a:spcPts val="600"/>
              </a:spcAft>
              <a:buFont typeface="Wingdings" pitchFamily="2" charset="2"/>
              <a:buChar char="§"/>
            </a:pPr>
            <a:r>
              <a:rPr lang="it-IT" sz="1400" dirty="0" smtClean="0"/>
              <a:t> definisce la politica estera e di sicurezza comune dell'Unione Europea sulla base degli orientamenti del Consiglio europeo;</a:t>
            </a:r>
          </a:p>
          <a:p>
            <a:pPr algn="just">
              <a:spcAft>
                <a:spcPts val="600"/>
              </a:spcAft>
              <a:buFont typeface="Wingdings" pitchFamily="2" charset="2"/>
              <a:buChar char="§"/>
            </a:pPr>
            <a:r>
              <a:rPr lang="it-IT" sz="1400" dirty="0" smtClean="0"/>
              <a:t> coordina la cooperazione tra le autorità giudiziarie e le forze di polizia nazionali in materia penale.</a:t>
            </a:r>
          </a:p>
          <a:p>
            <a:pPr algn="just"/>
            <a:r>
              <a:rPr lang="it-IT" sz="1400" dirty="0" smtClean="0">
                <a:latin typeface="Franklin Gothic Book" pitchFamily="34" charset="0"/>
                <a:cs typeface="Times New Roman" pitchFamily="18" charset="0"/>
              </a:rPr>
              <a:t>Il Consiglio dell’Unione Europea è in pratica una istituzione intergovernativa, molto diversa da come dovrebbe essere il governo federale degli ipotetici Stati Uniti d’Europa. Il Consiglio, infatti, esprime la Comunità degli Stati-nazione e ogni suo membro, oltre  a discutere gli obiettivi comuni, cerca anche di garantire gli interessi nazionali. Ogni nazione conserva quindi il </a:t>
            </a:r>
            <a:r>
              <a:rPr lang="it-IT" sz="1400" i="1" dirty="0" smtClean="0">
                <a:latin typeface="Franklin Gothic Book" pitchFamily="34" charset="0"/>
                <a:cs typeface="Times New Roman" pitchFamily="18" charset="0"/>
              </a:rPr>
              <a:t>diritto di veto</a:t>
            </a:r>
            <a:r>
              <a:rPr lang="it-IT" sz="1400" dirty="0" smtClean="0">
                <a:latin typeface="Franklin Gothic Book" pitchFamily="34" charset="0"/>
                <a:cs typeface="Times New Roman" pitchFamily="18" charset="0"/>
              </a:rPr>
              <a:t>, ossia basta la sua sola opposizione per bocciare un progetto ritenuto, per quella nazione, svantaggioso </a:t>
            </a:r>
            <a:r>
              <a:rPr lang="it-IT" sz="1400" b="1" dirty="0" smtClean="0">
                <a:solidFill>
                  <a:srgbClr val="0070C0"/>
                </a:solidFill>
              </a:rPr>
              <a:t>[27]</a:t>
            </a:r>
            <a:r>
              <a:rPr lang="it-IT" sz="1400" dirty="0" smtClean="0">
                <a:latin typeface="Franklin Gothic Book" pitchFamily="34" charset="0"/>
                <a:cs typeface="Times New Roman" pitchFamily="18" charset="0"/>
              </a:rPr>
              <a:t>.</a:t>
            </a:r>
          </a:p>
          <a:p>
            <a:pPr algn="just"/>
            <a:r>
              <a:rPr lang="it-IT" sz="1400" dirty="0" smtClean="0">
                <a:latin typeface="Franklin Gothic Book" pitchFamily="34" charset="0"/>
                <a:cs typeface="Times New Roman" pitchFamily="18" charset="0"/>
              </a:rPr>
              <a:t>Con l’ampliamento della UE, questa regola rischia di paralizzare le decisioni dell’Unione, tanto che i nuovi membri dell’Est hanno un forte spirito nazionalista  perché sono riusciti a svincolarsi dall’egemonia sovietica proprio attraverso l’esaltazione dell’identità nazionale.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18384</TotalTime>
  <Words>3110</Words>
  <Application>Microsoft Office PowerPoint</Application>
  <PresentationFormat>Presentazione su schermo (4:3)</PresentationFormat>
  <Paragraphs>228</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Terra</vt:lpstr>
      <vt:lpstr>L’UNIONE EUROPEA</vt:lpstr>
      <vt:lpstr>Diapositiva 2</vt:lpstr>
      <vt:lpstr>                                    indice   1. L’Italia e l’Unione Europea  [pag. 4]     2. le istituzioni dell’unione europea  [pag.6]   3. le leggi dell’unione europea  [pag.13]  4. il bilancio dell’unione europea  [pag.16]  4. confederazione o federazione?  [pag.20]  5. lavora sui documenti  [pag.26]    </vt:lpstr>
      <vt:lpstr>     </vt:lpstr>
      <vt:lpstr>Diapositiva 5</vt:lpstr>
      <vt:lpstr>     </vt:lpstr>
      <vt:lpstr>Diapositiva 7</vt:lpstr>
      <vt:lpstr>Diapositiva 8</vt:lpstr>
      <vt:lpstr>Diapositiva 9</vt:lpstr>
      <vt:lpstr>Diapositiva 10</vt:lpstr>
      <vt:lpstr>Diapositiva 11</vt:lpstr>
      <vt:lpstr>Diapositiva 12</vt:lpstr>
      <vt:lpstr>     </vt:lpstr>
      <vt:lpstr>Diapositiva 14</vt:lpstr>
      <vt:lpstr>Diapositiva 15</vt:lpstr>
      <vt:lpstr>     </vt:lpstr>
      <vt:lpstr>Diapositiva 17</vt:lpstr>
      <vt:lpstr>Diapositiva 18</vt:lpstr>
      <vt:lpstr>Diapositiva 19</vt:lpstr>
      <vt:lpstr>     </vt:lpstr>
      <vt:lpstr>Diapositiva 21</vt:lpstr>
      <vt:lpstr>Diapositiva 22</vt:lpstr>
      <vt:lpstr>Diapositiva 23</vt:lpstr>
      <vt:lpstr>Diapositiva 24</vt:lpstr>
      <vt:lpstr>Diapositiva 25</vt:lpstr>
      <vt:lpstr>     </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1547</cp:revision>
  <dcterms:created xsi:type="dcterms:W3CDTF">2021-02-01T13:54:03Z</dcterms:created>
  <dcterms:modified xsi:type="dcterms:W3CDTF">2022-09-16T08:00:06Z</dcterms:modified>
</cp:coreProperties>
</file>