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97"/>
  </p:notesMasterIdLst>
  <p:sldIdLst>
    <p:sldId id="887" r:id="rId2"/>
    <p:sldId id="933" r:id="rId3"/>
    <p:sldId id="674" r:id="rId4"/>
    <p:sldId id="857" r:id="rId5"/>
    <p:sldId id="656" r:id="rId6"/>
    <p:sldId id="870" r:id="rId7"/>
    <p:sldId id="872" r:id="rId8"/>
    <p:sldId id="873" r:id="rId9"/>
    <p:sldId id="864" r:id="rId10"/>
    <p:sldId id="655" r:id="rId11"/>
    <p:sldId id="651" r:id="rId12"/>
    <p:sldId id="652" r:id="rId13"/>
    <p:sldId id="649" r:id="rId14"/>
    <p:sldId id="653" r:id="rId15"/>
    <p:sldId id="833" r:id="rId16"/>
    <p:sldId id="834" r:id="rId17"/>
    <p:sldId id="835" r:id="rId18"/>
    <p:sldId id="858" r:id="rId19"/>
    <p:sldId id="874" r:id="rId20"/>
    <p:sldId id="828" r:id="rId21"/>
    <p:sldId id="825" r:id="rId22"/>
    <p:sldId id="875" r:id="rId23"/>
    <p:sldId id="831" r:id="rId24"/>
    <p:sldId id="832" r:id="rId25"/>
    <p:sldId id="829" r:id="rId26"/>
    <p:sldId id="664" r:id="rId27"/>
    <p:sldId id="675" r:id="rId28"/>
    <p:sldId id="865" r:id="rId29"/>
    <p:sldId id="892" r:id="rId30"/>
    <p:sldId id="890" r:id="rId31"/>
    <p:sldId id="891" r:id="rId32"/>
    <p:sldId id="836" r:id="rId33"/>
    <p:sldId id="893" r:id="rId34"/>
    <p:sldId id="837" r:id="rId35"/>
    <p:sldId id="681" r:id="rId36"/>
    <p:sldId id="894" r:id="rId37"/>
    <p:sldId id="903" r:id="rId38"/>
    <p:sldId id="901" r:id="rId39"/>
    <p:sldId id="902" r:id="rId40"/>
    <p:sldId id="682" r:id="rId41"/>
    <p:sldId id="811" r:id="rId42"/>
    <p:sldId id="876" r:id="rId43"/>
    <p:sldId id="899" r:id="rId44"/>
    <p:sldId id="895" r:id="rId45"/>
    <p:sldId id="896" r:id="rId46"/>
    <p:sldId id="897" r:id="rId47"/>
    <p:sldId id="907" r:id="rId48"/>
    <p:sldId id="908" r:id="rId49"/>
    <p:sldId id="906" r:id="rId50"/>
    <p:sldId id="839" r:id="rId51"/>
    <p:sldId id="840" r:id="rId52"/>
    <p:sldId id="841" r:id="rId53"/>
    <p:sldId id="842" r:id="rId54"/>
    <p:sldId id="909" r:id="rId55"/>
    <p:sldId id="910" r:id="rId56"/>
    <p:sldId id="845" r:id="rId57"/>
    <p:sldId id="846" r:id="rId58"/>
    <p:sldId id="911" r:id="rId59"/>
    <p:sldId id="848" r:id="rId60"/>
    <p:sldId id="849" r:id="rId61"/>
    <p:sldId id="878" r:id="rId62"/>
    <p:sldId id="912" r:id="rId63"/>
    <p:sldId id="913" r:id="rId64"/>
    <p:sldId id="853" r:id="rId65"/>
    <p:sldId id="838" r:id="rId66"/>
    <p:sldId id="914" r:id="rId67"/>
    <p:sldId id="919" r:id="rId68"/>
    <p:sldId id="920" r:id="rId69"/>
    <p:sldId id="918" r:id="rId70"/>
    <p:sldId id="854" r:id="rId71"/>
    <p:sldId id="921" r:id="rId72"/>
    <p:sldId id="773" r:id="rId73"/>
    <p:sldId id="922" r:id="rId74"/>
    <p:sldId id="855" r:id="rId75"/>
    <p:sldId id="923" r:id="rId76"/>
    <p:sldId id="924" r:id="rId77"/>
    <p:sldId id="884" r:id="rId78"/>
    <p:sldId id="925" r:id="rId79"/>
    <p:sldId id="886" r:id="rId80"/>
    <p:sldId id="926" r:id="rId81"/>
    <p:sldId id="927" r:id="rId82"/>
    <p:sldId id="928" r:id="rId83"/>
    <p:sldId id="810" r:id="rId84"/>
    <p:sldId id="790" r:id="rId85"/>
    <p:sldId id="882" r:id="rId86"/>
    <p:sldId id="803" r:id="rId87"/>
    <p:sldId id="812" r:id="rId88"/>
    <p:sldId id="819" r:id="rId89"/>
    <p:sldId id="820" r:id="rId90"/>
    <p:sldId id="821" r:id="rId91"/>
    <p:sldId id="929" r:id="rId92"/>
    <p:sldId id="869" r:id="rId93"/>
    <p:sldId id="930" r:id="rId94"/>
    <p:sldId id="931" r:id="rId95"/>
    <p:sldId id="932" r:id="rId9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4253" autoAdjust="0"/>
  </p:normalViewPr>
  <p:slideViewPr>
    <p:cSldViewPr>
      <p:cViewPr>
        <p:scale>
          <a:sx n="110" d="100"/>
          <a:sy n="110" d="100"/>
        </p:scale>
        <p:origin x="-1644" y="-78"/>
      </p:cViewPr>
      <p:guideLst>
        <p:guide orient="horz" pos="2160"/>
        <p:guide pos="2880"/>
      </p:guideLst>
    </p:cSldViewPr>
  </p:slideViewPr>
  <p:outlineViewPr>
    <p:cViewPr>
      <p:scale>
        <a:sx n="33" d="100"/>
        <a:sy n="33" d="100"/>
      </p:scale>
      <p:origin x="0" y="5016"/>
    </p:cViewPr>
  </p:outlineViewPr>
  <p:notesTextViewPr>
    <p:cViewPr>
      <p:scale>
        <a:sx n="100" d="100"/>
        <a:sy n="100" d="100"/>
      </p:scale>
      <p:origin x="0" y="0"/>
    </p:cViewPr>
  </p:notesTextViewPr>
  <p:sorterViewPr>
    <p:cViewPr>
      <p:scale>
        <a:sx n="66" d="100"/>
        <a:sy n="66" d="100"/>
      </p:scale>
      <p:origin x="0" y="321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31/12/2021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27</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31/12/2021</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9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6858000"/>
            <a:ext cx="8458200" cy="1219200"/>
          </a:xfrm>
        </p:spPr>
        <p:txBody>
          <a:bodyPr/>
          <a:lstStyle/>
          <a:p>
            <a:endParaRPr lang="it-IT" dirty="0"/>
          </a:p>
        </p:txBody>
      </p:sp>
      <p:sp>
        <p:nvSpPr>
          <p:cNvPr id="3" name="Titolo 2"/>
          <p:cNvSpPr>
            <a:spLocks noGrp="1"/>
          </p:cNvSpPr>
          <p:nvPr>
            <p:ph type="title"/>
          </p:nvPr>
        </p:nvSpPr>
        <p:spPr>
          <a:xfrm>
            <a:off x="285720" y="2143116"/>
            <a:ext cx="8686800" cy="1184825"/>
          </a:xfrm>
        </p:spPr>
        <p:txBody>
          <a:bodyPr>
            <a:noAutofit/>
          </a:bodyPr>
          <a:lstStyle/>
          <a:p>
            <a:pPr algn="ctr"/>
            <a:r>
              <a:rPr lang="it-IT" sz="7200" dirty="0" smtClean="0"/>
              <a:t>LA FORESTA EQUATORIALE</a:t>
            </a:r>
            <a:endParaRPr lang="it-IT" sz="7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2844" y="857232"/>
            <a:ext cx="8786842" cy="353943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latin typeface="Times New Roman" pitchFamily="18" charset="0"/>
                <a:cs typeface="Times New Roman" pitchFamily="18" charset="0"/>
              </a:rPr>
              <a:t>LA FAUNA</a:t>
            </a:r>
          </a:p>
          <a:p>
            <a:pPr algn="just"/>
            <a:r>
              <a:rPr lang="it-IT" sz="1400" dirty="0" smtClean="0">
                <a:latin typeface="Times New Roman" pitchFamily="18" charset="0"/>
                <a:cs typeface="Times New Roman" pitchFamily="18" charset="0"/>
              </a:rPr>
              <a:t>La fauna </a:t>
            </a:r>
            <a:r>
              <a:rPr lang="it-IT" sz="1400" b="1" dirty="0" smtClean="0">
                <a:latin typeface="Times New Roman" pitchFamily="18" charset="0"/>
                <a:cs typeface="Times New Roman" pitchFamily="18" charset="0"/>
              </a:rPr>
              <a:t>si è adattata alla stratificazione della vegetazione</a:t>
            </a:r>
            <a:r>
              <a:rPr lang="it-IT" sz="1400" dirty="0" smtClean="0">
                <a:latin typeface="Times New Roman" pitchFamily="18" charset="0"/>
                <a:cs typeface="Times New Roman" pitchFamily="18" charset="0"/>
              </a:rPr>
              <a:t>: nello strato più elevato vi sono numerosi uccelli; in quelli intermedi scimmie e bradipi; sugli alberi e al suolo strisciano numerosi rettili.</a:t>
            </a:r>
          </a:p>
          <a:p>
            <a:pPr algn="just"/>
            <a:r>
              <a:rPr lang="it-IT" sz="1400" dirty="0" smtClean="0">
                <a:latin typeface="Times New Roman" pitchFamily="18" charset="0"/>
                <a:cs typeface="Times New Roman" pitchFamily="18" charset="0"/>
              </a:rPr>
              <a:t>La vegetazione fitta e impenetrabile non consente ad animali di grossa taglia di vivere nella foresta. </a:t>
            </a:r>
          </a:p>
          <a:p>
            <a:pPr algn="just"/>
            <a:r>
              <a:rPr lang="it-IT" sz="1400" dirty="0" smtClean="0">
                <a:latin typeface="Times New Roman" pitchFamily="18" charset="0"/>
                <a:cs typeface="Times New Roman" pitchFamily="18" charset="0"/>
              </a:rPr>
              <a:t>Nei corsi d’acqua vi sono caimani, coccodrilli e moltissimi pesci, tra cui i temibili piranha.</a:t>
            </a:r>
          </a:p>
          <a:p>
            <a:pPr algn="just"/>
            <a:r>
              <a:rPr lang="it-IT" sz="1400" dirty="0" smtClean="0">
                <a:latin typeface="Times New Roman" pitchFamily="18" charset="0"/>
                <a:cs typeface="Times New Roman" pitchFamily="18" charset="0"/>
              </a:rPr>
              <a:t>L’aria calda e umida favorisce, infine, lo sviluppo di un’estrema varietà di </a:t>
            </a:r>
            <a:r>
              <a:rPr lang="it-IT" sz="1400" b="1" dirty="0" smtClean="0">
                <a:latin typeface="Times New Roman" pitchFamily="18" charset="0"/>
                <a:cs typeface="Times New Roman" pitchFamily="18" charset="0"/>
              </a:rPr>
              <a:t>insetti, batteri e parassiti </a:t>
            </a:r>
            <a:r>
              <a:rPr lang="it-IT" sz="1400" dirty="0" smtClean="0">
                <a:latin typeface="Times New Roman" pitchFamily="18" charset="0"/>
                <a:cs typeface="Times New Roman" pitchFamily="18" charset="0"/>
              </a:rPr>
              <a:t>che diffondono malattie pericolose per l’uomo, come la malaria e la malattia del sonno.</a:t>
            </a:r>
          </a:p>
          <a:p>
            <a:pPr algn="just"/>
            <a:r>
              <a:rPr lang="it-IT" sz="1400" dirty="0" smtClean="0">
                <a:latin typeface="Times New Roman" pitchFamily="18" charset="0"/>
                <a:cs typeface="Times New Roman" pitchFamily="18" charset="0"/>
              </a:rPr>
              <a:t>Nella foresta amazzonica vivono probabilmente</a:t>
            </a:r>
            <a:r>
              <a:rPr lang="it-IT" sz="1400" b="1" dirty="0" smtClean="0">
                <a:latin typeface="Times New Roman" pitchFamily="18" charset="0"/>
                <a:cs typeface="Times New Roman" pitchFamily="18" charset="0"/>
              </a:rPr>
              <a:t> milioni di specie animali,</a:t>
            </a:r>
            <a:r>
              <a:rPr lang="it-IT" sz="1400" dirty="0" smtClean="0">
                <a:latin typeface="Times New Roman" pitchFamily="18" charset="0"/>
                <a:cs typeface="Times New Roman" pitchFamily="18" charset="0"/>
              </a:rPr>
              <a:t> ma non tutte sono state scientificamente classificate, soprattutto tra gli insetti.</a:t>
            </a:r>
          </a:p>
          <a:p>
            <a:pPr fontAlgn="base"/>
            <a:r>
              <a:rPr lang="it-IT" sz="1400" dirty="0" smtClean="0">
                <a:latin typeface="Times New Roman" pitchFamily="18" charset="0"/>
                <a:cs typeface="Times New Roman" pitchFamily="18" charset="0"/>
              </a:rPr>
              <a:t>Ecco i numeri ad oggi:</a:t>
            </a:r>
          </a:p>
          <a:p>
            <a:pPr fontAlgn="base"/>
            <a:r>
              <a:rPr lang="it-IT" sz="1400" dirty="0" smtClean="0">
                <a:latin typeface="Times New Roman" pitchFamily="18" charset="0"/>
                <a:cs typeface="Times New Roman" pitchFamily="18" charset="0"/>
              </a:rPr>
              <a:t>• Oltre</a:t>
            </a:r>
            <a:r>
              <a:rPr lang="it-IT" sz="1400" b="1" dirty="0" smtClean="0">
                <a:latin typeface="Times New Roman" pitchFamily="18" charset="0"/>
                <a:cs typeface="Times New Roman" pitchFamily="18" charset="0"/>
              </a:rPr>
              <a:t> 100.000</a:t>
            </a:r>
            <a:r>
              <a:rPr lang="it-IT" sz="1400" dirty="0" smtClean="0">
                <a:latin typeface="Times New Roman" pitchFamily="18" charset="0"/>
                <a:cs typeface="Times New Roman" pitchFamily="18" charset="0"/>
              </a:rPr>
              <a:t> specie di invertebrati</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3.000</a:t>
            </a:r>
            <a:r>
              <a:rPr lang="it-IT" sz="1400" dirty="0" smtClean="0">
                <a:latin typeface="Times New Roman" pitchFamily="18" charset="0"/>
                <a:cs typeface="Times New Roman" pitchFamily="18" charset="0"/>
              </a:rPr>
              <a:t> specie di pesci di acqua dolce</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400</a:t>
            </a:r>
            <a:r>
              <a:rPr lang="it-IT" sz="1400" dirty="0" smtClean="0">
                <a:latin typeface="Times New Roman" pitchFamily="18" charset="0"/>
                <a:cs typeface="Times New Roman" pitchFamily="18" charset="0"/>
              </a:rPr>
              <a:t> specie di anfibi</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378</a:t>
            </a:r>
            <a:r>
              <a:rPr lang="it-IT" sz="1400" dirty="0" smtClean="0">
                <a:latin typeface="Times New Roman" pitchFamily="18" charset="0"/>
                <a:cs typeface="Times New Roman" pitchFamily="18" charset="0"/>
              </a:rPr>
              <a:t> specie di rettili</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1.300</a:t>
            </a:r>
            <a:r>
              <a:rPr lang="it-IT" sz="1400" dirty="0" smtClean="0">
                <a:latin typeface="Times New Roman" pitchFamily="18" charset="0"/>
                <a:cs typeface="Times New Roman" pitchFamily="18" charset="0"/>
              </a:rPr>
              <a:t> specie di uccelli</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427</a:t>
            </a:r>
            <a:r>
              <a:rPr lang="it-IT" sz="1400" dirty="0" smtClean="0">
                <a:latin typeface="Times New Roman" pitchFamily="18" charset="0"/>
                <a:cs typeface="Times New Roman" pitchFamily="18" charset="0"/>
              </a:rPr>
              <a:t> specie di mammiferi, di cui 114 specie di primati solo in Brasile.</a:t>
            </a:r>
          </a:p>
        </p:txBody>
      </p:sp>
      <p:sp>
        <p:nvSpPr>
          <p:cNvPr id="5" name="Rettangolo 4"/>
          <p:cNvSpPr/>
          <p:nvPr/>
        </p:nvSpPr>
        <p:spPr>
          <a:xfrm>
            <a:off x="285720" y="5500702"/>
            <a:ext cx="8286808" cy="584775"/>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Ricerca in internet le immagini degli animali della foresta pluviale e inseriscile nelle seguenti slide in base alle indicazioni contenute nei riquadri.</a:t>
            </a:r>
            <a:endParaRPr lang="it-IT" sz="1600"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cstate="print"/>
          <a:srcRect l="70886" t="1170" r="2226" b="80106"/>
          <a:stretch>
            <a:fillRect/>
          </a:stretch>
        </p:blipFill>
        <p:spPr bwMode="auto">
          <a:xfrm>
            <a:off x="428588" y="214287"/>
            <a:ext cx="1854127" cy="1349013"/>
          </a:xfrm>
          <a:prstGeom prst="rect">
            <a:avLst/>
          </a:prstGeom>
          <a:noFill/>
          <a:ln w="19050">
            <a:solidFill>
              <a:srgbClr val="C00000"/>
            </a:solidFill>
            <a:miter lim="800000"/>
            <a:headEnd/>
            <a:tailEnd/>
          </a:ln>
          <a:effectLst/>
        </p:spPr>
      </p:pic>
      <p:sp>
        <p:nvSpPr>
          <p:cNvPr id="64514" name="AutoShape 2" descr="Rondone maggiore, volatore instancabile, dal trillo inconfondibile – La  Rivista della Na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cstate="print"/>
          <a:srcRect l="75775" t="42129" r="1004" b="7550"/>
          <a:stretch>
            <a:fillRect/>
          </a:stretch>
        </p:blipFill>
        <p:spPr bwMode="auto">
          <a:xfrm>
            <a:off x="285720" y="214286"/>
            <a:ext cx="1601260" cy="3625489"/>
          </a:xfrm>
          <a:prstGeom prst="rect">
            <a:avLst/>
          </a:prstGeom>
          <a:noFill/>
          <a:ln w="19050">
            <a:solidFill>
              <a:srgbClr val="C00000"/>
            </a:solidFill>
            <a:miter lim="800000"/>
            <a:headEnd/>
            <a:tailEnd/>
          </a:ln>
          <a:effectLst/>
        </p:spPr>
      </p:pic>
      <p:sp>
        <p:nvSpPr>
          <p:cNvPr id="61444" name="AutoShape 4" descr="Animali della Foresta Amazzonica, quali sono - GreenSty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1446" name="AutoShape 6" descr="Animali della Foresta Amazzonica, quali sono - GreenSty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1448" name="AutoShape 8" descr="Animali della Foresta Amazzonica, quali sono - GreenSty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72210" t="1147" r="1187" b="58714"/>
          <a:stretch>
            <a:fillRect/>
          </a:stretch>
        </p:blipFill>
        <p:spPr bwMode="auto">
          <a:xfrm>
            <a:off x="285714" y="142850"/>
            <a:ext cx="1845563" cy="3076004"/>
          </a:xfrm>
          <a:prstGeom prst="rect">
            <a:avLst/>
          </a:prstGeom>
          <a:noFill/>
          <a:ln w="19050">
            <a:solidFill>
              <a:srgbClr val="C00000"/>
            </a:solidFill>
            <a:miter lim="800000"/>
            <a:headEnd/>
            <a:tailEnd/>
          </a:ln>
          <a:effectLst/>
        </p:spPr>
      </p:pic>
      <p:sp>
        <p:nvSpPr>
          <p:cNvPr id="60418" name="AutoShape 2" descr="Scimmia urlatrice (Alouatt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78544" t="42433" r="1187" b="25456"/>
          <a:stretch>
            <a:fillRect/>
          </a:stretch>
        </p:blipFill>
        <p:spPr bwMode="auto">
          <a:xfrm>
            <a:off x="142842" y="214282"/>
            <a:ext cx="1600493" cy="2800896"/>
          </a:xfrm>
          <a:prstGeom prst="rect">
            <a:avLst/>
          </a:prstGeom>
          <a:noFill/>
          <a:ln w="19050">
            <a:solidFill>
              <a:srgbClr val="C00000"/>
            </a:solid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6278642"/>
          </a:xfrm>
          <a:prstGeom prst="rect">
            <a:avLst/>
          </a:prstGeom>
          <a:solidFill>
            <a:schemeClr val="accent2">
              <a:lumMod val="20000"/>
              <a:lumOff val="80000"/>
            </a:schemeClr>
          </a:solidFill>
          <a:ln w="19050">
            <a:solidFill>
              <a:srgbClr val="C00000"/>
            </a:solidFill>
          </a:ln>
        </p:spPr>
        <p:txBody>
          <a:bodyPr wrap="square" rtlCol="0">
            <a:spAutoFit/>
          </a:bodyPr>
          <a:lstStyle/>
          <a:p>
            <a:pPr algn="just" fontAlgn="base">
              <a:spcAft>
                <a:spcPts val="600"/>
              </a:spcAft>
            </a:pPr>
            <a:endParaRPr lang="it-IT" i="1" dirty="0" smtClean="0"/>
          </a:p>
          <a:p>
            <a:pPr algn="just" fontAlgn="base">
              <a:spcAft>
                <a:spcPts val="600"/>
              </a:spcAft>
            </a:pPr>
            <a:endParaRPr lang="it-IT" i="1" dirty="0" smtClean="0"/>
          </a:p>
          <a:p>
            <a:endParaRPr lang="it-IT" sz="1200" dirty="0" smtClean="0"/>
          </a:p>
          <a:p>
            <a:endParaRPr lang="it-IT" sz="1200" dirty="0" smtClean="0"/>
          </a:p>
          <a:p>
            <a:endParaRPr lang="it-IT" sz="1200" dirty="0" smtClean="0"/>
          </a:p>
          <a:p>
            <a:endParaRPr lang="it-IT" sz="1200" dirty="0" smtClean="0"/>
          </a:p>
          <a:p>
            <a:pPr>
              <a:spcAft>
                <a:spcPts val="1200"/>
              </a:spcAft>
            </a:pPr>
            <a:r>
              <a:rPr lang="it-IT" sz="1200" dirty="0" smtClean="0"/>
              <a:t>Agosto  2019</a:t>
            </a:r>
            <a:endParaRPr lang="it-IT" sz="1400" dirty="0" smtClean="0"/>
          </a:p>
          <a:p>
            <a:pPr algn="just"/>
            <a:r>
              <a:rPr lang="it-IT" sz="1400" dirty="0" smtClean="0"/>
              <a:t>Per le migliaia di specie di mammiferi, rettili, anfibi e uccelli che vivono in Amazzonia, l'impatto degli incendi avverrà su due fasi: una immediata, l'altra sul lungo termine. "In Amazzonia nulla è adattato al fuoco", dice William </a:t>
            </a:r>
            <a:r>
              <a:rPr lang="it-IT" sz="1400" dirty="0" err="1" smtClean="0"/>
              <a:t>Magnusson</a:t>
            </a:r>
            <a:r>
              <a:rPr lang="it-IT" sz="1400" dirty="0" smtClean="0"/>
              <a:t>, ricercatore che si sta specializzando nel monitoraggio della biodiversità al </a:t>
            </a:r>
            <a:r>
              <a:rPr lang="it-IT" sz="1400" i="1" dirty="0" smtClean="0"/>
              <a:t>National </a:t>
            </a:r>
            <a:r>
              <a:rPr lang="it-IT" sz="1400" i="1" dirty="0" err="1" smtClean="0"/>
              <a:t>Institute</a:t>
            </a:r>
            <a:r>
              <a:rPr lang="it-IT" sz="1400" i="1" dirty="0" smtClean="0"/>
              <a:t> </a:t>
            </a:r>
            <a:r>
              <a:rPr lang="it-IT" sz="1400" i="1" dirty="0" err="1" smtClean="0"/>
              <a:t>of</a:t>
            </a:r>
            <a:r>
              <a:rPr lang="it-IT" sz="1400" i="1" dirty="0" smtClean="0"/>
              <a:t> </a:t>
            </a:r>
            <a:r>
              <a:rPr lang="it-IT" sz="1400" i="1" dirty="0" err="1" smtClean="0"/>
              <a:t>Amazonian</a:t>
            </a:r>
            <a:r>
              <a:rPr lang="it-IT" sz="1400" i="1" dirty="0" smtClean="0"/>
              <a:t> </a:t>
            </a:r>
            <a:r>
              <a:rPr lang="it-IT" sz="1400" i="1" dirty="0" err="1" smtClean="0"/>
              <a:t>Research</a:t>
            </a:r>
            <a:r>
              <a:rPr lang="it-IT" sz="1400" i="1" dirty="0" smtClean="0"/>
              <a:t> (INPA) </a:t>
            </a:r>
            <a:r>
              <a:rPr lang="it-IT" sz="1400" dirty="0" smtClean="0"/>
              <a:t>di Manaus, in Brasile. In alcune foreste, comprese alcune degli Stati Uniti, gli incendi sono fondamentali per mantenere gli ecosistemi in salute. Gli animali si sono adattati per gestirli; per molti sono parte della sopravvivenza. Il </a:t>
            </a:r>
            <a:r>
              <a:rPr lang="it-IT" sz="1400" i="1" dirty="0" smtClean="0"/>
              <a:t>picchio </a:t>
            </a:r>
            <a:r>
              <a:rPr lang="it-IT" sz="1400" i="1" dirty="0" err="1" smtClean="0"/>
              <a:t>dorsonero</a:t>
            </a:r>
            <a:r>
              <a:rPr lang="it-IT" sz="1400" dirty="0" smtClean="0"/>
              <a:t>, nativo dell'America Occidentale, nidifica solo negli alberi bruciati e si nutre dei coleotteri che infestano il legno bruciato. Ma l'Amazzonia è diversa</a:t>
            </a:r>
            <a:r>
              <a:rPr lang="it-IT" sz="1400" b="1" dirty="0" smtClean="0"/>
              <a:t>. La foresta pluviale è così unica nella sua ricchezza e diversità proprio perché non brucia davvero</a:t>
            </a:r>
            <a:r>
              <a:rPr lang="it-IT" sz="1400" dirty="0" smtClean="0"/>
              <a:t>, dice </a:t>
            </a:r>
            <a:r>
              <a:rPr lang="it-IT" sz="1400" dirty="0" err="1" smtClean="0"/>
              <a:t>Magnusson</a:t>
            </a:r>
            <a:r>
              <a:rPr lang="it-IT" sz="1400" dirty="0" smtClean="0"/>
              <a:t>. A volte ci sono incendi naturali, ma sono di piccole dimensioni, bruciano vicino al terreno e vengono rapidamente estinti dalla pioggia. "In pratica l'Amazzonia non bruciava da centinaia di migliaia o milioni di anni". Non è come in Australia, ad esempio, dove l'</a:t>
            </a:r>
            <a:r>
              <a:rPr lang="it-IT" sz="1400" i="1" dirty="0" smtClean="0"/>
              <a:t>eucalipto</a:t>
            </a:r>
            <a:r>
              <a:rPr lang="it-IT" sz="1400" dirty="0" smtClean="0"/>
              <a:t> morirebbe senza incendi frequenti. La foresta pluviale non è fatta per gli incendi.</a:t>
            </a:r>
          </a:p>
          <a:p>
            <a:pPr algn="just"/>
            <a:endParaRPr lang="it-IT" sz="1400" dirty="0" smtClean="0"/>
          </a:p>
          <a:p>
            <a:pPr algn="just"/>
            <a:endParaRPr lang="it-IT" sz="1600" b="1" dirty="0" smtClean="0"/>
          </a:p>
          <a:p>
            <a:pPr algn="just"/>
            <a:r>
              <a:rPr lang="it-IT" sz="1400" dirty="0" smtClean="0"/>
              <a:t>È probabile che si tratti di "un duro colpo per la fauna selvatica, sul breve termine", spiega </a:t>
            </a:r>
            <a:r>
              <a:rPr lang="it-IT" sz="1400" dirty="0" err="1" smtClean="0"/>
              <a:t>Mazeika</a:t>
            </a:r>
            <a:r>
              <a:rPr lang="it-IT" sz="1400" dirty="0" smtClean="0"/>
              <a:t> </a:t>
            </a:r>
            <a:r>
              <a:rPr lang="it-IT" sz="1400" dirty="0" err="1" smtClean="0"/>
              <a:t>Sullivan</a:t>
            </a:r>
            <a:r>
              <a:rPr lang="it-IT" sz="1400" dirty="0" smtClean="0"/>
              <a:t>, professore associato alla </a:t>
            </a:r>
            <a:r>
              <a:rPr lang="it-IT" sz="1400" i="1" dirty="0" smtClean="0"/>
              <a:t>Ohio State </a:t>
            </a:r>
            <a:r>
              <a:rPr lang="it-IT" sz="1400" i="1" dirty="0" err="1" smtClean="0"/>
              <a:t>University</a:t>
            </a:r>
            <a:r>
              <a:rPr lang="it-IT" sz="1400" i="1" dirty="0" smtClean="0"/>
              <a:t>'s </a:t>
            </a:r>
            <a:r>
              <a:rPr lang="it-IT" sz="1400" i="1" dirty="0" err="1" smtClean="0"/>
              <a:t>School</a:t>
            </a:r>
            <a:r>
              <a:rPr lang="it-IT" sz="1400" i="1" dirty="0" smtClean="0"/>
              <a:t> </a:t>
            </a:r>
            <a:r>
              <a:rPr lang="it-IT" sz="1400" i="1" dirty="0" err="1" smtClean="0"/>
              <a:t>of</a:t>
            </a:r>
            <a:r>
              <a:rPr lang="it-IT" sz="1400" i="1" dirty="0" smtClean="0"/>
              <a:t> </a:t>
            </a:r>
            <a:r>
              <a:rPr lang="it-IT" sz="1400" i="1" dirty="0" err="1" smtClean="0"/>
              <a:t>Environment</a:t>
            </a:r>
            <a:r>
              <a:rPr lang="it-IT" sz="1400" i="1" dirty="0" smtClean="0"/>
              <a:t> and </a:t>
            </a:r>
            <a:r>
              <a:rPr lang="it-IT" sz="1400" i="1" dirty="0" err="1" smtClean="0"/>
              <a:t>Natural</a:t>
            </a:r>
            <a:r>
              <a:rPr lang="it-IT" sz="1400" i="1" dirty="0" smtClean="0"/>
              <a:t> </a:t>
            </a:r>
            <a:r>
              <a:rPr lang="it-IT" sz="1400" i="1" dirty="0" err="1" smtClean="0"/>
              <a:t>Resources</a:t>
            </a:r>
            <a:r>
              <a:rPr lang="it-IT" sz="1400" dirty="0" smtClean="0"/>
              <a:t>, che ha lavorato sul campo nell'Amazzonia colombiana. In genere, spiega </a:t>
            </a:r>
            <a:r>
              <a:rPr lang="it-IT" sz="1400" dirty="0" err="1" smtClean="0"/>
              <a:t>Sullivan</a:t>
            </a:r>
            <a:r>
              <a:rPr lang="it-IT" sz="1400" dirty="0" smtClean="0"/>
              <a:t>, </a:t>
            </a:r>
            <a:r>
              <a:rPr lang="it-IT" sz="1400" b="1" dirty="0" smtClean="0"/>
              <a:t>durante un incendio </a:t>
            </a:r>
            <a:r>
              <a:rPr lang="it-IT" sz="1400" dirty="0" smtClean="0"/>
              <a:t>gli animali hanno poche scelte. Possono cercare di nascondersi sottoterra o nell'acqua. Possono spostarsi, o possono morire. In questa situazione </a:t>
            </a:r>
            <a:r>
              <a:rPr lang="it-IT" sz="1400" b="1" dirty="0" smtClean="0"/>
              <a:t>saranno molti gli animali a morire, per le fiamme, per il calore delle fiamme o per il fumo inalato</a:t>
            </a:r>
            <a:r>
              <a:rPr lang="it-IT" sz="1400" dirty="0" smtClean="0"/>
              <a:t>, prosegue </a:t>
            </a:r>
            <a:r>
              <a:rPr lang="it-IT" sz="1400" dirty="0" err="1" smtClean="0"/>
              <a:t>Sullivan</a:t>
            </a:r>
            <a:r>
              <a:rPr lang="it-IT" sz="1400" dirty="0" smtClean="0"/>
              <a:t>. "Ci saranno vincitori immediati e sconfitti immediati. In un sistema che non è adattato al fuoco, ci saranno molti più sconfitti rispetto ad altri ambienti".</a:t>
            </a:r>
            <a:endParaRPr lang="it-IT" sz="1400" dirty="0"/>
          </a:p>
        </p:txBody>
      </p:sp>
      <p:sp>
        <p:nvSpPr>
          <p:cNvPr id="3" name="Rettangolo arrotondato 2"/>
          <p:cNvSpPr/>
          <p:nvPr/>
        </p:nvSpPr>
        <p:spPr>
          <a:xfrm>
            <a:off x="285720" y="285728"/>
            <a:ext cx="8429684" cy="42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
        <p:nvSpPr>
          <p:cNvPr id="4" name="Rettangolo arrotondato 3"/>
          <p:cNvSpPr/>
          <p:nvPr/>
        </p:nvSpPr>
        <p:spPr>
          <a:xfrm>
            <a:off x="285720" y="785794"/>
            <a:ext cx="8429684"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
        <p:nvSpPr>
          <p:cNvPr id="6" name="Rettangolo arrotondato 5"/>
          <p:cNvSpPr/>
          <p:nvPr/>
        </p:nvSpPr>
        <p:spPr>
          <a:xfrm>
            <a:off x="285720" y="4429132"/>
            <a:ext cx="6929486" cy="285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5509200"/>
          </a:xfrm>
          <a:prstGeom prst="rect">
            <a:avLst/>
          </a:prstGeom>
          <a:solidFill>
            <a:schemeClr val="accent2">
              <a:lumMod val="20000"/>
              <a:lumOff val="80000"/>
            </a:schemeClr>
          </a:solidFill>
          <a:ln w="19050">
            <a:solidFill>
              <a:srgbClr val="C00000"/>
            </a:solidFill>
          </a:ln>
        </p:spPr>
        <p:txBody>
          <a:bodyPr wrap="square" rtlCol="0">
            <a:spAutoFit/>
          </a:bodyPr>
          <a:lstStyle/>
          <a:p>
            <a:endParaRPr lang="it-IT" sz="1400" dirty="0" smtClean="0"/>
          </a:p>
          <a:p>
            <a:pPr algn="just"/>
            <a:endParaRPr lang="it-IT" sz="1400" b="1" dirty="0" smtClean="0"/>
          </a:p>
          <a:p>
            <a:pPr algn="just"/>
            <a:r>
              <a:rPr lang="it-IT" sz="1400" dirty="0" smtClean="0"/>
              <a:t>Alcuni tratti potrebbero tornare utili durante un incendio. Essere animali naturalmente mobili aiuta. </a:t>
            </a:r>
            <a:r>
              <a:rPr lang="it-IT" sz="1400" b="1" dirty="0" smtClean="0"/>
              <a:t>Le specie grandi e rapide </a:t>
            </a:r>
            <a:r>
              <a:rPr lang="it-IT" sz="1400" dirty="0" smtClean="0"/>
              <a:t>come </a:t>
            </a:r>
            <a:r>
              <a:rPr lang="it-IT" sz="1400" i="1" dirty="0" smtClean="0"/>
              <a:t>giaguari</a:t>
            </a:r>
            <a:r>
              <a:rPr lang="it-IT" sz="1400" dirty="0" smtClean="0"/>
              <a:t> e </a:t>
            </a:r>
            <a:r>
              <a:rPr lang="it-IT" sz="1400" i="1" dirty="0" smtClean="0"/>
              <a:t>puma</a:t>
            </a:r>
            <a:r>
              <a:rPr lang="it-IT" sz="1400" dirty="0" smtClean="0"/>
              <a:t>, dice </a:t>
            </a:r>
            <a:r>
              <a:rPr lang="it-IT" sz="1400" dirty="0" err="1" smtClean="0"/>
              <a:t>Sullivan</a:t>
            </a:r>
            <a:r>
              <a:rPr lang="it-IT" sz="1400" dirty="0" smtClean="0"/>
              <a:t>, </a:t>
            </a:r>
            <a:r>
              <a:rPr lang="it-IT" sz="1400" b="1" dirty="0" smtClean="0"/>
              <a:t>potrebbero riuscire a scappare, come anche alcuni uccelli</a:t>
            </a:r>
            <a:r>
              <a:rPr lang="it-IT" sz="1400" dirty="0" smtClean="0"/>
              <a:t>. Ma </a:t>
            </a:r>
            <a:r>
              <a:rPr lang="it-IT" sz="1400" b="1" dirty="0" smtClean="0"/>
              <a:t>gli animali lenti</a:t>
            </a:r>
            <a:r>
              <a:rPr lang="it-IT" sz="1400" dirty="0" smtClean="0"/>
              <a:t>, come </a:t>
            </a:r>
            <a:r>
              <a:rPr lang="it-IT" sz="1400" i="1" dirty="0" smtClean="0"/>
              <a:t>bradipi</a:t>
            </a:r>
            <a:r>
              <a:rPr lang="it-IT" sz="1400" dirty="0" smtClean="0"/>
              <a:t> e </a:t>
            </a:r>
            <a:r>
              <a:rPr lang="it-IT" sz="1400" i="1" dirty="0" smtClean="0"/>
              <a:t>formichieri</a:t>
            </a:r>
            <a:r>
              <a:rPr lang="it-IT" sz="1400" dirty="0" smtClean="0"/>
              <a:t> ma anche piccole creature come </a:t>
            </a:r>
            <a:r>
              <a:rPr lang="it-IT" sz="1400" i="1" dirty="0" smtClean="0"/>
              <a:t>rane</a:t>
            </a:r>
            <a:r>
              <a:rPr lang="it-IT" sz="1400" dirty="0" smtClean="0"/>
              <a:t> e </a:t>
            </a:r>
            <a:r>
              <a:rPr lang="it-IT" sz="1400" i="1" dirty="0" smtClean="0"/>
              <a:t>lucertole</a:t>
            </a:r>
            <a:r>
              <a:rPr lang="it-IT" sz="1400" dirty="0" smtClean="0"/>
              <a:t>, </a:t>
            </a:r>
            <a:r>
              <a:rPr lang="it-IT" sz="1400" b="1" dirty="0" smtClean="0"/>
              <a:t>potrebbero morire</a:t>
            </a:r>
            <a:r>
              <a:rPr lang="it-IT" sz="1400" dirty="0" smtClean="0"/>
              <a:t>, incapaci di scappare dal fuoco abbastanza velocemente. "Basta che un animale riesca a scappare tra le chiome degli alberi, ma scegliendo l'albero sbagliato", continua </a:t>
            </a:r>
            <a:r>
              <a:rPr lang="it-IT" sz="1400" dirty="0" err="1" smtClean="0"/>
              <a:t>Sullivan</a:t>
            </a:r>
            <a:r>
              <a:rPr lang="it-IT" sz="1400" dirty="0" smtClean="0"/>
              <a:t>, perché finisca per morire comunque.</a:t>
            </a:r>
          </a:p>
          <a:p>
            <a:pPr algn="just"/>
            <a:r>
              <a:rPr lang="it-IT" sz="1400" dirty="0" smtClean="0"/>
              <a:t/>
            </a:r>
            <a:br>
              <a:rPr lang="it-IT" sz="1400" dirty="0" smtClean="0"/>
            </a:br>
            <a:endParaRPr lang="it-IT" sz="1600" b="1" dirty="0" smtClean="0"/>
          </a:p>
          <a:p>
            <a:pPr algn="just"/>
            <a:r>
              <a:rPr lang="it-IT" sz="1400" dirty="0" smtClean="0"/>
              <a:t>È difficile a dirsi. Gli incendi in Amazzonia sono del tutto diversi da quelli negli Stati Uniti, in Europa o in Australia, dice </a:t>
            </a:r>
            <a:r>
              <a:rPr lang="it-IT" sz="1400" dirty="0" err="1" smtClean="0"/>
              <a:t>Magnusson</a:t>
            </a:r>
            <a:r>
              <a:rPr lang="it-IT" sz="1400" dirty="0" smtClean="0"/>
              <a:t>, dove sappiamo molto rispetto alla distribuzione delle specie. </a:t>
            </a:r>
            <a:r>
              <a:rPr lang="it-IT" sz="1400" b="1" dirty="0" smtClean="0"/>
              <a:t>Nella foresta pluviale non sappiamo abbastanza sull'areale di molti animali per poter stabilire quali specie siano più a rischio</a:t>
            </a:r>
            <a:r>
              <a:rPr lang="it-IT" sz="1400" dirty="0" smtClean="0"/>
              <a:t>. In ogni caso, tuttavia, alcune in particolare preoccupano gli esperti. Il </a:t>
            </a:r>
            <a:r>
              <a:rPr lang="it-IT" sz="1400" i="1" dirty="0" err="1" smtClean="0"/>
              <a:t>titi</a:t>
            </a:r>
            <a:r>
              <a:rPr lang="it-IT" sz="1400" i="1" dirty="0" smtClean="0"/>
              <a:t> di Milton</a:t>
            </a:r>
            <a:r>
              <a:rPr lang="it-IT" sz="1400" dirty="0" smtClean="0"/>
              <a:t>, un primate scoperto nel 2011, è stato trovato solamente in un'area del Brasile - la parte meridionale dell'Amazzonia - che al momento è in fiamme. Un altro primate descritto di recente, il </a:t>
            </a:r>
            <a:r>
              <a:rPr lang="it-IT" sz="1400" i="1" dirty="0" err="1" smtClean="0"/>
              <a:t>tamarino</a:t>
            </a:r>
            <a:r>
              <a:rPr lang="it-IT" sz="1400" i="1" dirty="0" smtClean="0"/>
              <a:t> di Mura</a:t>
            </a:r>
            <a:r>
              <a:rPr lang="it-IT" sz="1400" dirty="0" smtClean="0"/>
              <a:t>, vive in una piccola area del Brasile centrale anch'essa minacciata dagli incendi in corso, spiega Carlos </a:t>
            </a:r>
            <a:r>
              <a:rPr lang="it-IT" sz="1400" dirty="0" err="1" smtClean="0"/>
              <a:t>César</a:t>
            </a:r>
            <a:r>
              <a:rPr lang="it-IT" sz="1400" dirty="0" smtClean="0"/>
              <a:t> </a:t>
            </a:r>
            <a:r>
              <a:rPr lang="it-IT" sz="1400" dirty="0" err="1" smtClean="0"/>
              <a:t>Durigan</a:t>
            </a:r>
            <a:r>
              <a:rPr lang="it-IT" sz="1400" dirty="0" smtClean="0"/>
              <a:t>, direttore della </a:t>
            </a:r>
            <a:r>
              <a:rPr lang="it-IT" sz="1400" i="1" dirty="0" err="1" smtClean="0"/>
              <a:t>Wildlife</a:t>
            </a:r>
            <a:r>
              <a:rPr lang="it-IT" sz="1400" i="1" dirty="0" smtClean="0"/>
              <a:t> </a:t>
            </a:r>
            <a:r>
              <a:rPr lang="it-IT" sz="1400" i="1" dirty="0" err="1" smtClean="0"/>
              <a:t>Conservation</a:t>
            </a:r>
            <a:r>
              <a:rPr lang="it-IT" sz="1400" i="1" dirty="0" smtClean="0"/>
              <a:t> Society </a:t>
            </a:r>
            <a:r>
              <a:rPr lang="it-IT" sz="1400" i="1" dirty="0" err="1" smtClean="0"/>
              <a:t>of</a:t>
            </a:r>
            <a:r>
              <a:rPr lang="it-IT" sz="1400" i="1" dirty="0" smtClean="0"/>
              <a:t> </a:t>
            </a:r>
            <a:r>
              <a:rPr lang="it-IT" sz="1400" i="1" dirty="0" err="1" smtClean="0"/>
              <a:t>Brazil</a:t>
            </a:r>
            <a:r>
              <a:rPr lang="it-IT" sz="1400" dirty="0" smtClean="0"/>
              <a:t>. È possibile che queste specie siano native di queste specifiche regioni, prosegue </a:t>
            </a:r>
            <a:r>
              <a:rPr lang="it-IT" sz="1400" dirty="0" err="1" smtClean="0"/>
              <a:t>Durigan</a:t>
            </a:r>
            <a:r>
              <a:rPr lang="it-IT" sz="1400" dirty="0" smtClean="0"/>
              <a:t>. "</a:t>
            </a:r>
            <a:r>
              <a:rPr lang="it-IT" sz="1400" b="1" dirty="0" smtClean="0"/>
              <a:t>Temo che potremmo perdere molte di queste specie endemiche</a:t>
            </a:r>
            <a:r>
              <a:rPr lang="it-IT" sz="1400" dirty="0" smtClean="0"/>
              <a:t>".</a:t>
            </a:r>
          </a:p>
          <a:p>
            <a:endParaRPr lang="it-IT" sz="1400" dirty="0" smtClean="0"/>
          </a:p>
          <a:p>
            <a:pPr algn="just"/>
            <a:endParaRPr lang="it-IT" sz="1400" dirty="0" smtClean="0"/>
          </a:p>
          <a:p>
            <a:pPr algn="just"/>
            <a:r>
              <a:rPr lang="it-IT" sz="1400" dirty="0" smtClean="0"/>
              <a:t>Sul breve termine, i grandi corsi d'acqua sono al sicuro. Ma gli animali che vivono in piccoli fiumi o ruscelli - dall'alta biodiversità - potrebbero non cavarsela troppo bene. "Il fuoco passa sopra i piccoli corsi d'acqua", dice </a:t>
            </a:r>
            <a:r>
              <a:rPr lang="it-IT" sz="1400" dirty="0" err="1" smtClean="0"/>
              <a:t>Sullivan</a:t>
            </a:r>
            <a:r>
              <a:rPr lang="it-IT" sz="1400" dirty="0" smtClean="0"/>
              <a:t>. Gli anfibi acquatici, che hanno bisogno di restare parzialmente al di sopra dell'acqua per respirare, sono in pericolo. </a:t>
            </a:r>
            <a:r>
              <a:rPr lang="it-IT" sz="1400" b="1" dirty="0" smtClean="0"/>
              <a:t>Il fuoco potrebbe anche alterare la chimica dell'acqua al punto da rendere la vita al suo interno insostenibile nel breve termine</a:t>
            </a:r>
            <a:r>
              <a:rPr lang="it-IT" sz="1400" dirty="0" smtClean="0"/>
              <a:t>, aggiunge </a:t>
            </a:r>
            <a:r>
              <a:rPr lang="it-IT" sz="1400" dirty="0" err="1" smtClean="0"/>
              <a:t>Sullivan</a:t>
            </a:r>
            <a:r>
              <a:rPr lang="it-IT" sz="1400" dirty="0" smtClean="0"/>
              <a:t>.</a:t>
            </a:r>
            <a:endParaRPr lang="it-IT" sz="1400" dirty="0"/>
          </a:p>
        </p:txBody>
      </p:sp>
      <p:sp>
        <p:nvSpPr>
          <p:cNvPr id="3" name="Rettangolo arrotondato 2"/>
          <p:cNvSpPr/>
          <p:nvPr/>
        </p:nvSpPr>
        <p:spPr>
          <a:xfrm>
            <a:off x="214282" y="285728"/>
            <a:ext cx="6929486" cy="285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
        <p:nvSpPr>
          <p:cNvPr id="4" name="Rettangolo arrotondato 3"/>
          <p:cNvSpPr/>
          <p:nvPr/>
        </p:nvSpPr>
        <p:spPr>
          <a:xfrm>
            <a:off x="214282" y="1785926"/>
            <a:ext cx="6929486" cy="285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
        <p:nvSpPr>
          <p:cNvPr id="6" name="Rettangolo arrotondato 5"/>
          <p:cNvSpPr/>
          <p:nvPr/>
        </p:nvSpPr>
        <p:spPr>
          <a:xfrm>
            <a:off x="214282" y="4214818"/>
            <a:ext cx="6929486" cy="285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5970865"/>
          </a:xfrm>
          <a:prstGeom prst="rect">
            <a:avLst/>
          </a:prstGeom>
          <a:solidFill>
            <a:schemeClr val="accent2">
              <a:lumMod val="20000"/>
              <a:lumOff val="80000"/>
            </a:schemeClr>
          </a:solidFill>
          <a:ln w="19050">
            <a:solidFill>
              <a:srgbClr val="C00000"/>
            </a:solidFill>
          </a:ln>
        </p:spPr>
        <p:txBody>
          <a:bodyPr wrap="square" rtlCol="0">
            <a:spAutoFit/>
          </a:bodyPr>
          <a:lstStyle/>
          <a:p>
            <a:endParaRPr lang="it-IT" sz="1400" dirty="0" smtClean="0"/>
          </a:p>
          <a:p>
            <a:pPr algn="just"/>
            <a:endParaRPr lang="it-IT" sz="1600" b="1" dirty="0" smtClean="0"/>
          </a:p>
          <a:p>
            <a:pPr algn="just"/>
            <a:r>
              <a:rPr lang="it-IT" sz="1400" dirty="0" smtClean="0"/>
              <a:t>Anche questo sarà un duro colpo. "Gli effetti sul lungo termine saranno probabilmente i più catastrofici", dice </a:t>
            </a:r>
            <a:r>
              <a:rPr lang="it-IT" sz="1400" dirty="0" err="1" smtClean="0"/>
              <a:t>Sullivan</a:t>
            </a:r>
            <a:r>
              <a:rPr lang="it-IT" sz="1400" dirty="0" smtClean="0"/>
              <a:t>. L'intero ecosistema delle aree di foresta pluviale bruciate sarà alterato. Ad esempio, le fitte chiome degli alberi della foresta pluviale bloccano gran parte dei raggi solari dal raggiungere il terreno. Il fuoco ha spalancato questa tettoia, facendo entrare la luce e modificando radicalmente i flussi energetici di un intero ecosistema. Questo potrebbe avere effetti a cascata sull'intera rete trofica, dice </a:t>
            </a:r>
            <a:r>
              <a:rPr lang="it-IT" sz="1400" dirty="0" err="1" smtClean="0"/>
              <a:t>Sullivan</a:t>
            </a:r>
            <a:r>
              <a:rPr lang="it-IT" sz="1400" dirty="0" smtClean="0"/>
              <a:t>. </a:t>
            </a:r>
            <a:r>
              <a:rPr lang="it-IT" sz="1400" b="1" dirty="0" smtClean="0"/>
              <a:t>Sopravvivere in un ecosistema radicalmente trasformato sarà complesso per molte specie</a:t>
            </a:r>
            <a:r>
              <a:rPr lang="it-IT" sz="1400" dirty="0" smtClean="0"/>
              <a:t>. Tanti </a:t>
            </a:r>
            <a:r>
              <a:rPr lang="it-IT" sz="1400" b="1" dirty="0" smtClean="0"/>
              <a:t>anfibi</a:t>
            </a:r>
            <a:r>
              <a:rPr lang="it-IT" sz="1400" dirty="0" smtClean="0"/>
              <a:t>, ad esempio, hanno una pelle che per consistenza e trama ricorda la corteccia degli alberi, le foglie o gli alberi, in modo da potersi mimetizzare. "Ora, all'improvviso, le </a:t>
            </a:r>
            <a:r>
              <a:rPr lang="it-IT" sz="1400" i="1" dirty="0" smtClean="0"/>
              <a:t>rane </a:t>
            </a:r>
            <a:r>
              <a:rPr lang="it-IT" sz="1400" dirty="0" smtClean="0"/>
              <a:t>sono costrette a muoversi su uno sfondo del tutto diverso. Sono esposte".</a:t>
            </a:r>
          </a:p>
          <a:p>
            <a:pPr algn="just"/>
            <a:r>
              <a:rPr lang="it-IT" sz="1400" dirty="0" smtClean="0"/>
              <a:t>Molti animali amazzonici sono specialisti - specie che si sono evolute e adattate per prosperare in nicchie ecologiche - I </a:t>
            </a:r>
            <a:r>
              <a:rPr lang="it-IT" sz="1400" b="1" i="1" dirty="0" smtClean="0"/>
              <a:t>tucani</a:t>
            </a:r>
            <a:r>
              <a:rPr lang="it-IT" sz="1400" dirty="0" smtClean="0"/>
              <a:t>, ad esempio, mangiano frutta inaccessibile ad altre specie: con i loro lunghi becchi possono infilarsi in fessure altrimenti irraggiungibili. Un crollo di questi frutti, per via degli incendi, potrebbe far crollare le popolazioni di </a:t>
            </a:r>
            <a:r>
              <a:rPr lang="it-IT" sz="1400" i="1" dirty="0" smtClean="0"/>
              <a:t>tucani</a:t>
            </a:r>
            <a:r>
              <a:rPr lang="it-IT" sz="1400" dirty="0" smtClean="0"/>
              <a:t> locali. Le </a:t>
            </a:r>
            <a:r>
              <a:rPr lang="it-IT" sz="1400" b="1" i="1" dirty="0" smtClean="0"/>
              <a:t>scimmie ragno</a:t>
            </a:r>
            <a:r>
              <a:rPr lang="it-IT" sz="1400" dirty="0" smtClean="0"/>
              <a:t>, invece, vivono in alto tra le chiome degli alberi per evitare la competizione ai "piani" più bassi. "Cosa succederà, perdute le chiome degli alberi?", si chiede </a:t>
            </a:r>
            <a:r>
              <a:rPr lang="it-IT" sz="1400" dirty="0" err="1" smtClean="0"/>
              <a:t>Sullivan</a:t>
            </a:r>
            <a:r>
              <a:rPr lang="it-IT" sz="1400" dirty="0" smtClean="0"/>
              <a:t>. "Saranno forzate a spostarsi in altre zone con più competizione".</a:t>
            </a:r>
          </a:p>
          <a:p>
            <a:pPr algn="just"/>
            <a:r>
              <a:rPr lang="it-IT" sz="1400" dirty="0" smtClean="0"/>
              <a:t>Secondo </a:t>
            </a:r>
            <a:r>
              <a:rPr lang="it-IT" sz="1400" dirty="0" err="1" smtClean="0"/>
              <a:t>Sullivan</a:t>
            </a:r>
            <a:r>
              <a:rPr lang="it-IT" sz="1400" dirty="0" smtClean="0"/>
              <a:t> gli unici "vincitori" nelle foreste bruciate saranno, probabilmente, rapaci e altri predatori, perché i paesaggi bruciati rendono la caccia più facile.</a:t>
            </a:r>
          </a:p>
          <a:p>
            <a:endParaRPr lang="it-IT" sz="1400" dirty="0" smtClean="0"/>
          </a:p>
          <a:p>
            <a:pPr algn="just"/>
            <a:r>
              <a:rPr lang="it-IT" sz="1600" b="1" dirty="0" smtClean="0"/>
              <a:t>Ci saranno altre conseguenze per la fauna selvatica?</a:t>
            </a:r>
            <a:endParaRPr lang="it-IT" sz="1400" b="1" dirty="0" smtClean="0"/>
          </a:p>
          <a:p>
            <a:pPr algn="just"/>
            <a:r>
              <a:rPr lang="it-IT" sz="1400" dirty="0" err="1" smtClean="0"/>
              <a:t>Magnusson</a:t>
            </a:r>
            <a:r>
              <a:rPr lang="it-IT" sz="1400" dirty="0" smtClean="0"/>
              <a:t> è più preoccupato delle ripercussioni della perdita di foresta. "</a:t>
            </a:r>
            <a:r>
              <a:rPr lang="it-IT" sz="1400" b="1" dirty="0" smtClean="0"/>
              <a:t>Senza la foresta pluviale, perdiamo il 99% delle specie</a:t>
            </a:r>
            <a:r>
              <a:rPr lang="it-IT" sz="1400" dirty="0" smtClean="0"/>
              <a:t>", commenta. Se questi incendi fossero una tantum non sarebbe necessariamente così preoccupante, aggiunge, ma nelle politiche brasiliane c'è stato un importante cambiamento che "incoraggia la deforestazione”.  Si riferisce al presidente </a:t>
            </a:r>
            <a:r>
              <a:rPr lang="it-IT" sz="1400" dirty="0" err="1" smtClean="0"/>
              <a:t>Jair</a:t>
            </a:r>
            <a:r>
              <a:rPr lang="it-IT" sz="1400" dirty="0" smtClean="0"/>
              <a:t> </a:t>
            </a:r>
            <a:r>
              <a:rPr lang="it-IT" sz="1400" dirty="0" err="1" smtClean="0"/>
              <a:t>Bolsonaro</a:t>
            </a:r>
            <a:r>
              <a:rPr lang="it-IT" sz="1400" dirty="0" smtClean="0"/>
              <a:t> che vuole aprire l'Amazzonia allo sfruttamento economico. "Il segnale politico che questo manda è che fondamentalmente non ci sono più leggi, quindi chiunque può fare ciò che vuole".</a:t>
            </a:r>
            <a:endParaRPr lang="it-IT" sz="1400" dirty="0"/>
          </a:p>
        </p:txBody>
      </p:sp>
      <p:sp>
        <p:nvSpPr>
          <p:cNvPr id="3" name="Rettangolo arrotondato 2"/>
          <p:cNvSpPr/>
          <p:nvPr/>
        </p:nvSpPr>
        <p:spPr>
          <a:xfrm>
            <a:off x="214282" y="285728"/>
            <a:ext cx="6929486" cy="285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
        <p:nvSpPr>
          <p:cNvPr id="4" name="Rettangolo 3"/>
          <p:cNvSpPr/>
          <p:nvPr/>
        </p:nvSpPr>
        <p:spPr>
          <a:xfrm>
            <a:off x="428596" y="6215082"/>
            <a:ext cx="828680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Dall’articolo sono stati tolti il titolo, il sommario e le domande dell’intervistatore. Prova ad inserirli tu.</a:t>
            </a:r>
            <a:endParaRPr lang="it-IT" sz="1400" dirty="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chemeClr val="accent2">
                    <a:lumMod val="75000"/>
                  </a:schemeClr>
                </a:solidFill>
                <a:latin typeface="Times New Roman" pitchFamily="18" charset="0"/>
                <a:cs typeface="Times New Roman" pitchFamily="18" charset="0"/>
              </a:rPr>
              <a:t>I POPOLI DELLA FORESTA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142852"/>
            <a:ext cx="8786842" cy="5047536"/>
          </a:xfrm>
          <a:prstGeom prst="rect">
            <a:avLst/>
          </a:prstGeom>
          <a:solidFill>
            <a:schemeClr val="accent2">
              <a:lumMod val="20000"/>
              <a:lumOff val="80000"/>
            </a:schemeClr>
          </a:solidFill>
          <a:ln w="19050">
            <a:solidFill>
              <a:srgbClr val="C00000"/>
            </a:solidFill>
          </a:ln>
        </p:spPr>
        <p:txBody>
          <a:bodyPr wrap="square" rtlCol="0">
            <a:spAutoFit/>
          </a:bodyPr>
          <a:lstStyle/>
          <a:p>
            <a:pPr algn="ctr" hangingPunct="0">
              <a:spcAft>
                <a:spcPts val="1200"/>
              </a:spcAft>
            </a:pPr>
            <a:r>
              <a:rPr lang="it-IT" sz="2800" b="1" dirty="0" smtClean="0"/>
              <a:t>Gli uomini della foresta equatoriale</a:t>
            </a:r>
          </a:p>
          <a:p>
            <a:pPr algn="just" hangingPunct="0"/>
            <a:r>
              <a:rPr lang="it-IT" sz="1400" dirty="0" smtClean="0"/>
              <a:t>Le aree coperte dalla foresta equatoriale, dopo i deserti e le zone polari, sono le regioni della Terra meno densamente popolate, appena 1-10 abitanti per kmq. Questa scarsa densità è dovuta alle difficili condizioni ambientali che ostacolano l'insediamento umano, come l'</a:t>
            </a:r>
            <a:r>
              <a:rPr lang="it-IT" sz="1400" i="1" dirty="0" smtClean="0"/>
              <a:t>elevata umidità</a:t>
            </a:r>
            <a:r>
              <a:rPr lang="it-IT" sz="1400" dirty="0" smtClean="0"/>
              <a:t>, il </a:t>
            </a:r>
            <a:r>
              <a:rPr lang="it-IT" sz="1400" i="1" dirty="0" smtClean="0"/>
              <a:t>caldo soffocante</a:t>
            </a:r>
            <a:r>
              <a:rPr lang="it-IT" sz="1400" dirty="0" smtClean="0"/>
              <a:t>, l'</a:t>
            </a:r>
            <a:r>
              <a:rPr lang="it-IT" sz="1400" i="1" dirty="0" smtClean="0"/>
              <a:t>uniformità delle stagioni</a:t>
            </a:r>
            <a:r>
              <a:rPr lang="it-IT" sz="1400" dirty="0" smtClean="0"/>
              <a:t>. D'altra parte in questo ambiente vivono e prolificano insetti portatori di </a:t>
            </a:r>
            <a:r>
              <a:rPr lang="it-IT" sz="1400" i="1" dirty="0" smtClean="0"/>
              <a:t>gravi</a:t>
            </a:r>
            <a:r>
              <a:rPr lang="it-IT" sz="1400" dirty="0" smtClean="0"/>
              <a:t> </a:t>
            </a:r>
            <a:r>
              <a:rPr lang="it-IT" sz="1400" i="1" dirty="0" smtClean="0"/>
              <a:t>malattie</a:t>
            </a:r>
            <a:r>
              <a:rPr lang="it-IT" sz="1400" dirty="0" smtClean="0"/>
              <a:t> come la malaria</a:t>
            </a:r>
            <a:r>
              <a:rPr lang="it-IT" sz="1400" i="1" dirty="0" smtClean="0"/>
              <a:t>, </a:t>
            </a:r>
            <a:r>
              <a:rPr lang="it-IT" sz="1400" dirty="0" smtClean="0"/>
              <a:t>la febbre gialla</a:t>
            </a:r>
            <a:r>
              <a:rPr lang="it-IT" sz="1400" i="1" dirty="0" smtClean="0"/>
              <a:t>, </a:t>
            </a:r>
            <a:r>
              <a:rPr lang="it-IT" sz="1400" dirty="0" smtClean="0"/>
              <a:t>la malattia del sonno</a:t>
            </a:r>
            <a:r>
              <a:rPr lang="it-IT" sz="1400" i="1" dirty="0" smtClean="0"/>
              <a:t>, </a:t>
            </a:r>
            <a:r>
              <a:rPr lang="it-IT" sz="1400" dirty="0" smtClean="0"/>
              <a:t>che colpiscono uomini e bestiame domestico; sono molto diffusi i parassiti dell'uomo e imperversano gravi malattie contagiose come il tracoma</a:t>
            </a:r>
            <a:r>
              <a:rPr lang="it-IT" sz="1400" i="1" dirty="0" smtClean="0"/>
              <a:t> </a:t>
            </a:r>
            <a:r>
              <a:rPr lang="it-IT" sz="1400" dirty="0" smtClean="0"/>
              <a:t>e la lebbra</a:t>
            </a:r>
            <a:r>
              <a:rPr lang="it-IT" sz="1400" i="1" dirty="0" smtClean="0"/>
              <a:t>. </a:t>
            </a:r>
            <a:r>
              <a:rPr lang="it-IT" sz="1400" dirty="0" smtClean="0"/>
              <a:t>Inoltre questo ambiente così lussureggiante, contrariamente a quanto si possa credere, </a:t>
            </a:r>
            <a:r>
              <a:rPr lang="it-IT" sz="1400" i="1" dirty="0" smtClean="0"/>
              <a:t>non offre molto cibo vegetale e animale</a:t>
            </a:r>
            <a:r>
              <a:rPr lang="it-IT" sz="1400" dirty="0" smtClean="0"/>
              <a:t>, giacché poche sono le piante commestibili e scarsi gli animali di media taglia dalle carni gustose. </a:t>
            </a:r>
          </a:p>
          <a:p>
            <a:pPr algn="just" hangingPunct="0"/>
            <a:r>
              <a:rPr lang="it-IT" sz="1400" dirty="0" smtClean="0"/>
              <a:t>Per questi motivi la foresta pluviale è abitata da rade popolazioni tra le più primitive della Terra. Molte di queste genti vivono solo di </a:t>
            </a:r>
            <a:r>
              <a:rPr lang="it-IT" sz="1400" i="1" dirty="0" smtClean="0"/>
              <a:t>raccolta</a:t>
            </a:r>
            <a:r>
              <a:rPr lang="it-IT" sz="1400" dirty="0" smtClean="0"/>
              <a:t>, di </a:t>
            </a:r>
            <a:r>
              <a:rPr lang="it-IT" sz="1400" i="1" dirty="0" smtClean="0"/>
              <a:t>caccia</a:t>
            </a:r>
            <a:r>
              <a:rPr lang="it-IT" sz="1400" dirty="0" smtClean="0">
                <a:solidFill>
                  <a:srgbClr val="00B0F0"/>
                </a:solidFill>
              </a:rPr>
              <a:t> </a:t>
            </a:r>
            <a:r>
              <a:rPr lang="it-IT" sz="1400" dirty="0" smtClean="0"/>
              <a:t>o di </a:t>
            </a:r>
            <a:r>
              <a:rPr lang="it-IT" sz="1400" i="1" dirty="0" smtClean="0"/>
              <a:t>pesca</a:t>
            </a:r>
            <a:r>
              <a:rPr lang="it-IT" sz="1400" dirty="0" smtClean="0"/>
              <a:t>.</a:t>
            </a:r>
            <a:r>
              <a:rPr lang="it-IT" sz="1400" dirty="0" smtClean="0">
                <a:solidFill>
                  <a:srgbClr val="00B0F0"/>
                </a:solidFill>
              </a:rPr>
              <a:t> </a:t>
            </a:r>
            <a:r>
              <a:rPr lang="it-IT" sz="1400" dirty="0" smtClean="0"/>
              <a:t>e qualcuna pratica anche un'</a:t>
            </a:r>
            <a:r>
              <a:rPr lang="it-IT" sz="1400" i="1" dirty="0" smtClean="0"/>
              <a:t>agricoltura</a:t>
            </a:r>
            <a:r>
              <a:rPr lang="it-IT" sz="1400" dirty="0" smtClean="0"/>
              <a:t> </a:t>
            </a:r>
            <a:r>
              <a:rPr lang="it-IT" sz="1400" i="1" dirty="0" smtClean="0"/>
              <a:t>arcaica </a:t>
            </a:r>
            <a:r>
              <a:rPr lang="it-IT" sz="1400" dirty="0" smtClean="0">
                <a:solidFill>
                  <a:srgbClr val="00B0F0"/>
                </a:solidFill>
              </a:rPr>
              <a:t>[fig.4]</a:t>
            </a:r>
            <a:r>
              <a:rPr lang="it-IT" sz="1400" dirty="0" smtClean="0"/>
              <a:t>.</a:t>
            </a:r>
            <a:r>
              <a:rPr lang="it-IT" sz="1400" dirty="0" smtClean="0">
                <a:solidFill>
                  <a:srgbClr val="00B0F0"/>
                </a:solidFill>
              </a:rPr>
              <a:t> </a:t>
            </a:r>
            <a:r>
              <a:rPr lang="it-IT" sz="1400" dirty="0" smtClean="0"/>
              <a:t>in aree molto limitate; si tratta sempre di piccolissimi gruppi umani che vivono dispersi in regioni molto estese e che hanno soltanto sporadici contatti con le altre comunità.</a:t>
            </a:r>
            <a:r>
              <a:rPr lang="it-IT" sz="1400" dirty="0" smtClean="0">
                <a:solidFill>
                  <a:srgbClr val="00B0F0"/>
                </a:solidFill>
              </a:rPr>
              <a:t> </a:t>
            </a:r>
          </a:p>
          <a:p>
            <a:pPr algn="just" hangingPunct="0"/>
            <a:r>
              <a:rPr lang="it-IT" sz="1400" dirty="0" smtClean="0"/>
              <a:t>Per migliaia di anni gli indigeni della foresta hanno vissuto rispettando l'equilibrio naturale: essi bruciavano sì tratti di foresta per liberare il terreno dove dovevano costruire un villaggio o una  fattoria, ma questo non ha provocato danni durevoli nella foresta. Nelle pause della caccia e della pesca gli uomini si incaricano del disboscamento e compiono le operazioni di semina o di trapianto. Le donne raccolgono non solo i prodotti dell'orto, ma anche quelli spontanei, compresi molti tipi di vermi e insetti. La loro conoscenza delle proprietà delle differenti piante si estende anche all' uso di numerose piante medicinali; si è infatti scoperto che presso la tribù degli  </a:t>
            </a:r>
            <a:r>
              <a:rPr lang="it-IT" sz="1400" dirty="0" err="1" smtClean="0"/>
              <a:t>Yanomami</a:t>
            </a:r>
            <a:r>
              <a:rPr lang="it-IT" sz="1400" dirty="0" smtClean="0"/>
              <a:t>, nel nord ovest dell’Amazzonia, la schizofrenia e altri disturbi del sistema nervoso venivano curati con erbe mediche.</a:t>
            </a:r>
          </a:p>
          <a:p>
            <a:pPr hangingPunct="0"/>
            <a:endParaRPr lang="it-IT" dirty="0"/>
          </a:p>
        </p:txBody>
      </p:sp>
      <p:sp>
        <p:nvSpPr>
          <p:cNvPr id="3" name="Rettangolo 2"/>
          <p:cNvSpPr/>
          <p:nvPr/>
        </p:nvSpPr>
        <p:spPr>
          <a:xfrm>
            <a:off x="428596" y="5500702"/>
            <a:ext cx="8286808" cy="523220"/>
          </a:xfrm>
          <a:prstGeom prst="rect">
            <a:avLst/>
          </a:prstGeom>
          <a:solidFill>
            <a:schemeClr val="accent6">
              <a:lumMod val="40000"/>
              <a:lumOff val="60000"/>
            </a:schemeClr>
          </a:solidFill>
          <a:ln>
            <a:solidFill>
              <a:srgbClr val="C0000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in grassetto le informazioni principali ed inserisci nel testo, dove lo ritieni più opportuno, i numeri delle immagini che seguono (vedi esempio).</a:t>
            </a:r>
            <a:endParaRPr lang="it-IT" sz="14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301752" y="571480"/>
            <a:ext cx="8686800" cy="5072098"/>
          </a:xfrm>
          <a:blipFill>
            <a:blip r:embed="rId2"/>
            <a:tile tx="0" ty="0" sx="100000" sy="100000" flip="none" algn="tl"/>
          </a:blipFill>
          <a:ln w="19050">
            <a:solidFill>
              <a:srgbClr val="C00000"/>
            </a:solidFill>
          </a:ln>
        </p:spPr>
        <p:txBody>
          <a:bodyPr>
            <a:normAutofit fontScale="90000"/>
          </a:bodyPr>
          <a:lstStyle/>
          <a:p>
            <a:pPr algn="ctr"/>
            <a:r>
              <a:rPr lang="it-IT" dirty="0" smtClean="0"/>
              <a:t>                </a:t>
            </a:r>
            <a:br>
              <a:rPr lang="it-IT" dirty="0" smtClean="0"/>
            </a:br>
            <a:r>
              <a:rPr lang="it-IT" dirty="0" smtClean="0"/>
              <a:t>INDICE DEGLI ARGOMENTI</a:t>
            </a:r>
            <a:r>
              <a:rPr lang="it-IT" sz="1800" dirty="0" smtClean="0"/>
              <a:t/>
            </a:r>
            <a:br>
              <a:rPr lang="it-IT" sz="1800" dirty="0" smtClean="0"/>
            </a:br>
            <a:r>
              <a:rPr lang="it-IT" sz="1800" dirty="0" smtClean="0"/>
              <a:t> </a:t>
            </a:r>
            <a:br>
              <a:rPr lang="it-IT" sz="1800" dirty="0" smtClean="0"/>
            </a:br>
            <a:r>
              <a:rPr lang="it-IT" sz="2000" dirty="0" smtClean="0"/>
              <a:t>1. LA VEGETAZIONE</a:t>
            </a:r>
            <a:br>
              <a:rPr lang="it-IT" sz="2000" dirty="0" smtClean="0"/>
            </a:br>
            <a:r>
              <a:rPr lang="it-IT" sz="2000" dirty="0" smtClean="0"/>
              <a:t> </a:t>
            </a:r>
            <a:br>
              <a:rPr lang="it-IT" sz="2000" dirty="0" smtClean="0"/>
            </a:br>
            <a:r>
              <a:rPr lang="it-IT" sz="2000" dirty="0" smtClean="0"/>
              <a:t>2. LA FAUNA</a:t>
            </a:r>
            <a:br>
              <a:rPr lang="it-IT" sz="2000" dirty="0" smtClean="0"/>
            </a:br>
            <a:r>
              <a:rPr lang="it-IT" sz="2000" dirty="0" smtClean="0"/>
              <a:t> </a:t>
            </a:r>
            <a:br>
              <a:rPr lang="it-IT" sz="2000" dirty="0" smtClean="0"/>
            </a:br>
            <a:r>
              <a:rPr lang="it-IT" sz="2000" dirty="0" smtClean="0"/>
              <a:t>3. I POPOLI DELLA FORESTA</a:t>
            </a:r>
            <a:br>
              <a:rPr lang="it-IT" sz="2000" dirty="0" smtClean="0"/>
            </a:br>
            <a:r>
              <a:rPr lang="it-IT" sz="2000" dirty="0" smtClean="0"/>
              <a:t/>
            </a:r>
            <a:br>
              <a:rPr lang="it-IT" sz="2000" dirty="0" smtClean="0"/>
            </a:br>
            <a:r>
              <a:rPr lang="it-IT" sz="2000" dirty="0" smtClean="0"/>
              <a:t>4. LA DEFORESTAZIONE: CAUSE E CONSEGUENZE</a:t>
            </a:r>
            <a:br>
              <a:rPr lang="it-IT" sz="2000" dirty="0" smtClean="0"/>
            </a:br>
            <a:r>
              <a:rPr lang="it-IT" sz="2000" dirty="0" smtClean="0"/>
              <a:t>     </a:t>
            </a:r>
            <a:r>
              <a:rPr lang="it-IT" sz="1600" dirty="0" smtClean="0"/>
              <a:t>l’agricoltura  di sussistenza</a:t>
            </a:r>
            <a:br>
              <a:rPr lang="it-IT" sz="1600" dirty="0" smtClean="0"/>
            </a:br>
            <a:r>
              <a:rPr lang="it-IT" sz="1600" dirty="0" smtClean="0"/>
              <a:t>       l’agricoltura di piantagione</a:t>
            </a:r>
            <a:br>
              <a:rPr lang="it-IT" sz="1600" dirty="0" smtClean="0"/>
            </a:br>
            <a:r>
              <a:rPr lang="it-IT" sz="1600" dirty="0" smtClean="0"/>
              <a:t>       l’estrazione del legname</a:t>
            </a:r>
            <a:br>
              <a:rPr lang="it-IT" sz="1600" dirty="0" smtClean="0"/>
            </a:br>
            <a:r>
              <a:rPr lang="it-IT" sz="1600" dirty="0" smtClean="0"/>
              <a:t>       l’allevamento</a:t>
            </a:r>
            <a:br>
              <a:rPr lang="it-IT" sz="1600" dirty="0" smtClean="0"/>
            </a:br>
            <a:r>
              <a:rPr lang="it-IT" sz="1600" dirty="0" smtClean="0"/>
              <a:t>       le </a:t>
            </a:r>
            <a:r>
              <a:rPr lang="it-IT" sz="1600" dirty="0" err="1" smtClean="0"/>
              <a:t>attivita’</a:t>
            </a:r>
            <a:r>
              <a:rPr lang="it-IT" sz="1600" dirty="0" smtClean="0"/>
              <a:t> minerarie  </a:t>
            </a:r>
            <a:br>
              <a:rPr lang="it-IT" sz="1600" dirty="0" smtClean="0"/>
            </a:br>
            <a:r>
              <a:rPr lang="it-IT" sz="2000" dirty="0" smtClean="0"/>
              <a:t> </a:t>
            </a:r>
            <a:br>
              <a:rPr lang="it-IT" sz="2000" dirty="0" smtClean="0"/>
            </a:br>
            <a:r>
              <a:rPr lang="it-IT" sz="2000" dirty="0" smtClean="0"/>
              <a:t>5. cosa fare per salvare la foresta</a:t>
            </a:r>
            <a:r>
              <a:rPr lang="it-IT" sz="2000" dirty="0" smtClean="0">
                <a:latin typeface="Times New Roman" pitchFamily="18" charset="0"/>
                <a:cs typeface="Times New Roman" pitchFamily="18" charset="0"/>
              </a:rPr>
              <a:t/>
            </a:r>
            <a:br>
              <a:rPr lang="it-IT" sz="2000" dirty="0" smtClean="0">
                <a:latin typeface="Times New Roman" pitchFamily="18" charset="0"/>
                <a:cs typeface="Times New Roman" pitchFamily="18" charset="0"/>
              </a:rPr>
            </a:br>
            <a:r>
              <a:rPr lang="it-IT" sz="2000" dirty="0" smtClean="0"/>
              <a:t/>
            </a:r>
            <a:br>
              <a:rPr lang="it-IT" sz="2000" dirty="0" smtClean="0"/>
            </a:br>
            <a:r>
              <a:rPr lang="it-IT" sz="2000" dirty="0" smtClean="0"/>
              <a:t>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Pigmei-Baka"/>
          <p:cNvPicPr>
            <a:picLocks noChangeAspect="1" noChangeArrowheads="1"/>
          </p:cNvPicPr>
          <p:nvPr/>
        </p:nvPicPr>
        <p:blipFill>
          <a:blip r:embed="rId2"/>
          <a:srcRect/>
          <a:stretch>
            <a:fillRect/>
          </a:stretch>
        </p:blipFill>
        <p:spPr bwMode="auto">
          <a:xfrm>
            <a:off x="142844" y="142857"/>
            <a:ext cx="2857500" cy="2143125"/>
          </a:xfrm>
          <a:prstGeom prst="rect">
            <a:avLst/>
          </a:prstGeom>
          <a:noFill/>
          <a:ln w="38100">
            <a:solidFill>
              <a:srgbClr val="C00000"/>
            </a:solidFill>
          </a:ln>
        </p:spPr>
      </p:pic>
      <p:sp>
        <p:nvSpPr>
          <p:cNvPr id="3" name="Rettangolo 2"/>
          <p:cNvSpPr/>
          <p:nvPr/>
        </p:nvSpPr>
        <p:spPr>
          <a:xfrm>
            <a:off x="3071802" y="21429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pic>
        <p:nvPicPr>
          <p:cNvPr id="4" name="Picture 10" descr="Un uomo Yanomami con una lancia"/>
          <p:cNvPicPr>
            <a:picLocks noChangeAspect="1" noChangeArrowheads="1"/>
          </p:cNvPicPr>
          <p:nvPr/>
        </p:nvPicPr>
        <p:blipFill>
          <a:blip r:embed="rId3"/>
          <a:srcRect/>
          <a:stretch>
            <a:fillRect/>
          </a:stretch>
        </p:blipFill>
        <p:spPr bwMode="auto">
          <a:xfrm>
            <a:off x="142844" y="2428868"/>
            <a:ext cx="3447288" cy="1939099"/>
          </a:xfrm>
          <a:prstGeom prst="rect">
            <a:avLst/>
          </a:prstGeom>
          <a:noFill/>
          <a:ln w="38100">
            <a:solidFill>
              <a:srgbClr val="C00000"/>
            </a:solidFill>
          </a:ln>
        </p:spPr>
      </p:pic>
      <p:sp>
        <p:nvSpPr>
          <p:cNvPr id="6" name="Rettangolo 5"/>
          <p:cNvSpPr/>
          <p:nvPr/>
        </p:nvSpPr>
        <p:spPr>
          <a:xfrm>
            <a:off x="3643306" y="235743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pic>
        <p:nvPicPr>
          <p:cNvPr id="7" name="Picture 2" descr="C:\Users\utente\Documents\SITO\DA INSERIRE\GEOGRAFIA\CLASSE 3°\LA FORESTA EQUATORIALE\4-LE REGIONI TROPICALI ED EQUATORIALI\IMMAGINI\10.jpg"/>
          <p:cNvPicPr>
            <a:picLocks noChangeAspect="1" noChangeArrowheads="1"/>
          </p:cNvPicPr>
          <p:nvPr/>
        </p:nvPicPr>
        <p:blipFill>
          <a:blip r:embed="rId4" cstate="print"/>
          <a:srcRect/>
          <a:stretch>
            <a:fillRect/>
          </a:stretch>
        </p:blipFill>
        <p:spPr bwMode="auto">
          <a:xfrm>
            <a:off x="214282" y="4572008"/>
            <a:ext cx="3352066" cy="2014133"/>
          </a:xfrm>
          <a:prstGeom prst="rect">
            <a:avLst/>
          </a:prstGeom>
          <a:noFill/>
          <a:ln w="38100">
            <a:solidFill>
              <a:srgbClr val="C00000"/>
            </a:solidFill>
          </a:ln>
        </p:spPr>
      </p:pic>
      <p:sp>
        <p:nvSpPr>
          <p:cNvPr id="8" name="Rettangolo 7"/>
          <p:cNvSpPr/>
          <p:nvPr/>
        </p:nvSpPr>
        <p:spPr>
          <a:xfrm>
            <a:off x="3643306" y="457200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3</a:t>
            </a:r>
            <a:endParaRPr lang="it-IT" dirty="0">
              <a:solidFill>
                <a:srgbClr val="FF0000"/>
              </a:solidFill>
              <a:latin typeface="Times New Roman" pitchFamily="18" charset="0"/>
              <a:cs typeface="Times New Roman" pitchFamily="18" charset="0"/>
            </a:endParaRPr>
          </a:p>
        </p:txBody>
      </p:sp>
      <p:pic>
        <p:nvPicPr>
          <p:cNvPr id="9" name="Picture 3" descr="C:\Users\utente\Documents\SITO\DA INSERIRE\GEOGRAFIA\CLASSE 3°\LA FORESTA EQUATORIALE\4-LE REGIONI TROPICALI ED EQUATORIALI\IMMAGINI\11.jpg"/>
          <p:cNvPicPr>
            <a:picLocks noChangeAspect="1" noChangeArrowheads="1"/>
          </p:cNvPicPr>
          <p:nvPr/>
        </p:nvPicPr>
        <p:blipFill>
          <a:blip r:embed="rId5"/>
          <a:srcRect/>
          <a:stretch>
            <a:fillRect/>
          </a:stretch>
        </p:blipFill>
        <p:spPr bwMode="auto">
          <a:xfrm>
            <a:off x="4500562" y="142853"/>
            <a:ext cx="4194048" cy="2789042"/>
          </a:xfrm>
          <a:prstGeom prst="rect">
            <a:avLst/>
          </a:prstGeom>
          <a:noFill/>
          <a:ln w="38100">
            <a:solidFill>
              <a:srgbClr val="C00000"/>
            </a:solidFill>
          </a:ln>
        </p:spPr>
      </p:pic>
      <p:pic>
        <p:nvPicPr>
          <p:cNvPr id="10" name="Picture 5" descr="zr90tb15"/>
          <p:cNvPicPr>
            <a:picLocks noChangeAspect="1" noChangeArrowheads="1"/>
          </p:cNvPicPr>
          <p:nvPr/>
        </p:nvPicPr>
        <p:blipFill>
          <a:blip r:embed="rId6" cstate="print"/>
          <a:srcRect/>
          <a:stretch>
            <a:fillRect/>
          </a:stretch>
        </p:blipFill>
        <p:spPr bwMode="auto">
          <a:xfrm>
            <a:off x="4572000" y="3643314"/>
            <a:ext cx="4059105" cy="2708702"/>
          </a:xfrm>
          <a:prstGeom prst="rect">
            <a:avLst/>
          </a:prstGeom>
          <a:noFill/>
          <a:ln w="38100">
            <a:solidFill>
              <a:srgbClr val="C00000"/>
            </a:solidFill>
          </a:ln>
        </p:spPr>
      </p:pic>
      <p:sp>
        <p:nvSpPr>
          <p:cNvPr id="11" name="Rettangolo 10"/>
          <p:cNvSpPr/>
          <p:nvPr/>
        </p:nvSpPr>
        <p:spPr>
          <a:xfrm>
            <a:off x="7715272" y="3000372"/>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4</a:t>
            </a:r>
            <a:endParaRPr lang="it-IT" dirty="0">
              <a:solidFill>
                <a:srgbClr val="FF0000"/>
              </a:solidFill>
              <a:latin typeface="Times New Roman" pitchFamily="18" charset="0"/>
              <a:cs typeface="Times New Roman" pitchFamily="18" charset="0"/>
            </a:endParaRPr>
          </a:p>
        </p:txBody>
      </p:sp>
      <p:sp>
        <p:nvSpPr>
          <p:cNvPr id="12" name="Rettangolo 11"/>
          <p:cNvSpPr/>
          <p:nvPr/>
        </p:nvSpPr>
        <p:spPr>
          <a:xfrm>
            <a:off x="7929586" y="635795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5</a:t>
            </a:r>
            <a:endParaRPr lang="it-IT" dirty="0">
              <a:solidFill>
                <a:srgbClr val="FF0000"/>
              </a:solidFill>
              <a:latin typeface="Times New Roman" pitchFamily="18" charset="0"/>
              <a:cs typeface="Times New Roman" pitchFamily="18" charset="0"/>
            </a:endParaRPr>
          </a:p>
        </p:txBody>
      </p:sp>
      <p:sp>
        <p:nvSpPr>
          <p:cNvPr id="14" name="CasellaDiTesto 13"/>
          <p:cNvSpPr txBox="1"/>
          <p:nvPr/>
        </p:nvSpPr>
        <p:spPr>
          <a:xfrm>
            <a:off x="4572000" y="142852"/>
            <a:ext cx="3786214" cy="461665"/>
          </a:xfrm>
          <a:prstGeom prst="rect">
            <a:avLst/>
          </a:prstGeom>
          <a:solidFill>
            <a:schemeClr val="accent1">
              <a:lumMod val="20000"/>
              <a:lumOff val="80000"/>
            </a:schemeClr>
          </a:solidFill>
        </p:spPr>
        <p:txBody>
          <a:bodyPr wrap="square" rtlCol="0">
            <a:spAutoFit/>
          </a:bodyPr>
          <a:lstStyle/>
          <a:p>
            <a:r>
              <a:rPr lang="it-IT" sz="1200" dirty="0" smtClean="0"/>
              <a:t>Capanna e orto in cui vengono coltivate manioca e altre verdure</a:t>
            </a:r>
            <a:endParaRPr lang="it-IT" sz="1200" dirty="0"/>
          </a:p>
        </p:txBody>
      </p:sp>
      <p:sp>
        <p:nvSpPr>
          <p:cNvPr id="15" name="CasellaDiTesto 14"/>
          <p:cNvSpPr txBox="1"/>
          <p:nvPr/>
        </p:nvSpPr>
        <p:spPr>
          <a:xfrm>
            <a:off x="4643438" y="3643314"/>
            <a:ext cx="2428892" cy="276999"/>
          </a:xfrm>
          <a:prstGeom prst="rect">
            <a:avLst/>
          </a:prstGeom>
          <a:solidFill>
            <a:schemeClr val="accent1">
              <a:lumMod val="20000"/>
              <a:lumOff val="80000"/>
            </a:schemeClr>
          </a:solidFill>
        </p:spPr>
        <p:txBody>
          <a:bodyPr wrap="square" rtlCol="0">
            <a:spAutoFit/>
          </a:bodyPr>
          <a:lstStyle/>
          <a:p>
            <a:pPr algn="ctr"/>
            <a:r>
              <a:rPr lang="it-IT" sz="1200" dirty="0" smtClean="0"/>
              <a:t>Abitanti di un villaggio pigmeo</a:t>
            </a:r>
            <a:endParaRPr lang="it-IT"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6078587"/>
          </a:xfrm>
          <a:prstGeom prst="rect">
            <a:avLst/>
          </a:prstGeom>
          <a:solidFill>
            <a:schemeClr val="accent2">
              <a:lumMod val="20000"/>
              <a:lumOff val="80000"/>
            </a:schemeClr>
          </a:solidFill>
          <a:ln w="19050">
            <a:solidFill>
              <a:srgbClr val="C00000"/>
            </a:solidFill>
          </a:ln>
        </p:spPr>
        <p:txBody>
          <a:bodyPr wrap="square" rtlCol="0">
            <a:spAutoFit/>
          </a:bodyPr>
          <a:lstStyle/>
          <a:p>
            <a:endParaRPr lang="it-IT" sz="1200" dirty="0" smtClean="0"/>
          </a:p>
          <a:p>
            <a:endParaRPr lang="it-IT" sz="1200" dirty="0" smtClean="0"/>
          </a:p>
          <a:p>
            <a:endParaRPr lang="it-IT" sz="1200" dirty="0" smtClean="0"/>
          </a:p>
          <a:p>
            <a:endParaRPr lang="it-IT" sz="1200" dirty="0" smtClean="0"/>
          </a:p>
          <a:p>
            <a:pPr>
              <a:spcAft>
                <a:spcPts val="1200"/>
              </a:spcAft>
            </a:pPr>
            <a:endParaRPr lang="it-IT" sz="1200" dirty="0" smtClean="0"/>
          </a:p>
          <a:p>
            <a:pPr>
              <a:spcAft>
                <a:spcPts val="1200"/>
              </a:spcAft>
            </a:pPr>
            <a:endParaRPr lang="it-IT" sz="1200" dirty="0" smtClean="0"/>
          </a:p>
          <a:p>
            <a:pPr>
              <a:spcAft>
                <a:spcPts val="600"/>
              </a:spcAft>
            </a:pPr>
            <a:r>
              <a:rPr lang="it-IT" sz="1200" dirty="0" smtClean="0"/>
              <a:t>13 </a:t>
            </a:r>
            <a:r>
              <a:rPr lang="it-IT" sz="1200" dirty="0" err="1" smtClean="0"/>
              <a:t>apr</a:t>
            </a:r>
            <a:r>
              <a:rPr lang="it-IT" sz="1200" dirty="0" smtClean="0"/>
              <a:t> 2021</a:t>
            </a:r>
            <a:endParaRPr lang="it-IT" sz="1400" b="1" dirty="0" smtClean="0"/>
          </a:p>
          <a:p>
            <a:pPr algn="just"/>
            <a:r>
              <a:rPr lang="it-IT" sz="1400" dirty="0" smtClean="0"/>
              <a:t>Le comunità indigene devono avere la massima priorità, dicono gli autori dello studio. </a:t>
            </a:r>
            <a:r>
              <a:rPr lang="it-IT" sz="1400" b="1" dirty="0" smtClean="0"/>
              <a:t>Se le foreste sono gestite da governi, aziende o privati</a:t>
            </a:r>
            <a:r>
              <a:rPr lang="it-IT" sz="1400" dirty="0" smtClean="0"/>
              <a:t>, la loro conservazione è peggiore, e di molto, e </a:t>
            </a:r>
            <a:r>
              <a:rPr lang="it-IT" sz="1400" b="1" dirty="0" smtClean="0"/>
              <a:t>la loro distruzione procede molto più velocemente.</a:t>
            </a:r>
          </a:p>
          <a:p>
            <a:pPr algn="just"/>
            <a:r>
              <a:rPr lang="it-IT" sz="1400" dirty="0" smtClean="0"/>
              <a:t>In Amazzonia, per esempio, il 45% delle foreste vergini si trovano in territori indigeni. Tra il 2000 e il 2016, circa il 4,9% delle foreste è scomparso. Nei territori “non indigeni” la percentuale rilevata era dell'11,2%. Se le popolazioni indigene avessero una gestione delle loro foreste altrettanto distruttiva, la conservazione dell’Amazzonia potrebbe presto subire una accelerazione in senso negativo che porterebbe il clima locale a subire cambiamenti devastanti e la foresta pluviale a degradarsi in modo irreversibile convertendola in una savana.</a:t>
            </a:r>
          </a:p>
          <a:p>
            <a:pPr algn="just"/>
            <a:r>
              <a:rPr lang="it-IT" sz="1400" dirty="0" smtClean="0"/>
              <a:t>"Per i popoli indigeni, le foreste sono luoghi spirituali. Forniscono cibo e medicine. Sono un luogo dove si costruiscono relazioni, non solo tra gli esseri umani, ma con i fiumi, con l'acqua, con le diverse specie", dice </a:t>
            </a:r>
            <a:r>
              <a:rPr lang="it-IT" sz="1400" dirty="0" err="1" smtClean="0"/>
              <a:t>Myrna</a:t>
            </a:r>
            <a:r>
              <a:rPr lang="it-IT" sz="1400" dirty="0" smtClean="0"/>
              <a:t> Cunningham </a:t>
            </a:r>
            <a:r>
              <a:rPr lang="it-IT" sz="1400" dirty="0" err="1" smtClean="0"/>
              <a:t>Kain</a:t>
            </a:r>
            <a:r>
              <a:rPr lang="it-IT" sz="1400" dirty="0" smtClean="0"/>
              <a:t>, presidente del Fondo di Sviluppo dei Popoli Indigeni dell'America Latina e dei Caraibi (FILAC).</a:t>
            </a:r>
          </a:p>
          <a:p>
            <a:pPr algn="just"/>
            <a:r>
              <a:rPr lang="it-IT" sz="1400" dirty="0" smtClean="0"/>
              <a:t>In particolare, </a:t>
            </a:r>
            <a:r>
              <a:rPr lang="it-IT" sz="1400" b="1" dirty="0" smtClean="0"/>
              <a:t>i valori culturali e le tradizioni che si tramandano sono componenti che contribuiscono a fare dei popoli indigeni i migliori protettori delle foreste tropicali.</a:t>
            </a:r>
            <a:r>
              <a:rPr lang="it-IT" sz="1400" dirty="0" smtClean="0"/>
              <a:t> Le conoscenze culturali, le tradizioni e le lingue indigene devono quindi essere recuperate e promosse. In particolare, le donne e il dialogo intergenerazionale giocano un ruolo speciale in questo senso.</a:t>
            </a:r>
          </a:p>
          <a:p>
            <a:pPr algn="just"/>
            <a:r>
              <a:rPr lang="it-IT" sz="1400" dirty="0" smtClean="0"/>
              <a:t>Un altro fattore chiave sono i </a:t>
            </a:r>
            <a:r>
              <a:rPr lang="it-IT" sz="1400" b="1" dirty="0" smtClean="0"/>
              <a:t>diritti collettivi acquisiti sul possesso della terra</a:t>
            </a:r>
            <a:r>
              <a:rPr lang="it-IT" sz="1400" dirty="0" smtClean="0"/>
              <a:t>, che sono concessi e mantenuti dallo stato e proteggono, per esempio, contro l'invasione da parte dei taglialegna e degli agricoltori, così come contro il furto di terre (</a:t>
            </a:r>
            <a:r>
              <a:rPr lang="it-IT" sz="1400" dirty="0" err="1" smtClean="0"/>
              <a:t>land</a:t>
            </a:r>
            <a:r>
              <a:rPr lang="it-IT" sz="1400" dirty="0" smtClean="0"/>
              <a:t> </a:t>
            </a:r>
            <a:r>
              <a:rPr lang="it-IT" sz="1400" dirty="0" err="1" smtClean="0"/>
              <a:t>grabbing</a:t>
            </a:r>
            <a:r>
              <a:rPr lang="it-IT" sz="1400" dirty="0" smtClean="0"/>
              <a:t>). Tuttavia, </a:t>
            </a:r>
            <a:r>
              <a:rPr lang="it-IT" sz="1400" b="1" dirty="0" smtClean="0"/>
              <a:t>manca il riconoscimento di questi diritti</a:t>
            </a:r>
            <a:r>
              <a:rPr lang="it-IT" sz="1400" dirty="0" smtClean="0"/>
              <a:t>: sebbene i popoli indigeni vivano su 404 milioni di ettari di terra tra America Latina e Caraibi - di cui 330 milioni sono foreste, 173 milioni di queste ancora intatte - solo 269 milioni di ettari sono stati formalmente riconosciuti dai governi come territori indigeni.</a:t>
            </a:r>
            <a:endParaRPr lang="it-IT" sz="1400" dirty="0"/>
          </a:p>
        </p:txBody>
      </p:sp>
      <p:sp>
        <p:nvSpPr>
          <p:cNvPr id="3" name="Rettangolo arrotondato 2"/>
          <p:cNvSpPr/>
          <p:nvPr/>
        </p:nvSpPr>
        <p:spPr>
          <a:xfrm>
            <a:off x="285720" y="285728"/>
            <a:ext cx="8429684" cy="42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
        <p:nvSpPr>
          <p:cNvPr id="4" name="Rettangolo arrotondato 3"/>
          <p:cNvSpPr/>
          <p:nvPr/>
        </p:nvSpPr>
        <p:spPr>
          <a:xfrm>
            <a:off x="285720" y="785794"/>
            <a:ext cx="8429684"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
        <p:nvSpPr>
          <p:cNvPr id="6" name="Rettangolo 5"/>
          <p:cNvSpPr/>
          <p:nvPr/>
        </p:nvSpPr>
        <p:spPr>
          <a:xfrm>
            <a:off x="428596" y="6357958"/>
            <a:ext cx="3929090"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il titolo e il sommario dell’articolo.</a:t>
            </a:r>
            <a:endParaRPr lang="it-IT" sz="1400" dirty="0">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4878259"/>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2800" b="1" dirty="0" smtClean="0"/>
              <a:t>Gli Indiani </a:t>
            </a:r>
            <a:r>
              <a:rPr lang="it-IT" sz="2800" b="1" dirty="0" err="1" smtClean="0"/>
              <a:t>incontattati</a:t>
            </a:r>
            <a:r>
              <a:rPr lang="it-IT" sz="2800" b="1" dirty="0" smtClean="0"/>
              <a:t> del Brasile</a:t>
            </a:r>
          </a:p>
          <a:p>
            <a:pPr>
              <a:spcAft>
                <a:spcPts val="600"/>
              </a:spcAft>
            </a:pPr>
            <a:r>
              <a:rPr lang="it-IT" sz="1200" dirty="0" err="1" smtClean="0"/>
              <a:t>Survival</a:t>
            </a:r>
            <a:r>
              <a:rPr lang="it-IT" sz="1200" dirty="0" smtClean="0"/>
              <a:t>   13 marzo 2019</a:t>
            </a:r>
          </a:p>
          <a:p>
            <a:endParaRPr lang="it-IT" sz="1400" b="1" dirty="0" smtClean="0"/>
          </a:p>
          <a:p>
            <a:endParaRPr lang="it-IT" sz="1400" b="1" dirty="0" smtClean="0"/>
          </a:p>
          <a:p>
            <a:endParaRPr lang="it-IT" sz="1400" b="1" dirty="0" smtClean="0"/>
          </a:p>
          <a:p>
            <a:endParaRPr lang="it-IT" sz="1400" b="1" dirty="0" smtClean="0"/>
          </a:p>
          <a:p>
            <a:endParaRPr lang="it-IT" sz="1400" b="1" dirty="0" smtClean="0"/>
          </a:p>
          <a:p>
            <a:pPr algn="just"/>
            <a:r>
              <a:rPr lang="it-IT" sz="1400" b="1" dirty="0" smtClean="0"/>
              <a:t>Nell’Amazzonia brasiliana abitano più tribù </a:t>
            </a:r>
            <a:r>
              <a:rPr lang="it-IT" sz="1400" b="1" dirty="0" err="1" smtClean="0"/>
              <a:t>incontattate</a:t>
            </a:r>
            <a:r>
              <a:rPr lang="it-IT" sz="1400" b="1" dirty="0" smtClean="0"/>
              <a:t> che in qualunque altra regione del mondo</a:t>
            </a:r>
            <a:r>
              <a:rPr lang="it-IT" sz="1400" dirty="0" smtClean="0"/>
              <a:t>. Stando alle stime del dipartimento governativo agli affari indigeni, il FUNAI, i gruppi isolati sarebbero almeno 100.</a:t>
            </a:r>
          </a:p>
          <a:p>
            <a:pPr algn="just"/>
            <a:r>
              <a:rPr lang="it-IT" sz="1400" dirty="0" smtClean="0"/>
              <a:t>La loro decisione di non stabilire contatti con le altre tribù e gli esterni è quasi certamente il risultato dei </a:t>
            </a:r>
            <a:r>
              <a:rPr lang="it-IT" sz="1400" b="1" dirty="0" smtClean="0"/>
              <a:t>disastrosi rapporti precedenti</a:t>
            </a:r>
            <a:r>
              <a:rPr lang="it-IT" sz="1400" dirty="0" smtClean="0"/>
              <a:t> e del </a:t>
            </a:r>
            <a:r>
              <a:rPr lang="it-IT" sz="1400" b="1" dirty="0" smtClean="0"/>
              <a:t>reiterarsi delle invasioni e della distruzione della loro foresta</a:t>
            </a:r>
            <a:r>
              <a:rPr lang="it-IT" sz="1400" dirty="0" smtClean="0"/>
              <a:t>.</a:t>
            </a:r>
          </a:p>
          <a:p>
            <a:pPr algn="just"/>
            <a:r>
              <a:rPr lang="it-IT" sz="1400" dirty="0" smtClean="0"/>
              <a:t>Quel che si sa di questi popoli è molto poco. Ma sappiamo con certezza che vogliono rimanere isolati: rispondono agli esterni e agli aerei che li sorvolavano scoccando contro di loro delle frecce o nascondendosi nel folto della foresta.</a:t>
            </a:r>
          </a:p>
          <a:p>
            <a:pPr algn="just"/>
            <a:r>
              <a:rPr lang="it-IT" sz="1400" dirty="0" smtClean="0"/>
              <a:t>Questi piccoli gruppi dispersi vivono principalmente negli stati di </a:t>
            </a:r>
            <a:r>
              <a:rPr lang="it-IT" sz="1400" dirty="0" err="1" smtClean="0"/>
              <a:t>Rondônia</a:t>
            </a:r>
            <a:r>
              <a:rPr lang="it-IT" sz="1400" dirty="0" smtClean="0"/>
              <a:t>, </a:t>
            </a:r>
            <a:r>
              <a:rPr lang="it-IT" sz="1400" dirty="0" err="1" smtClean="0"/>
              <a:t>Mato</a:t>
            </a:r>
            <a:r>
              <a:rPr lang="it-IT" sz="1400" dirty="0" smtClean="0"/>
              <a:t> Grosso e </a:t>
            </a:r>
            <a:r>
              <a:rPr lang="it-IT" sz="1400" dirty="0" err="1" smtClean="0"/>
              <a:t>Maranhão</a:t>
            </a:r>
            <a:r>
              <a:rPr lang="it-IT" sz="1400" dirty="0" smtClean="0"/>
              <a:t> e sono i sopravvissuti ai brutali furti di terra compiuti da </a:t>
            </a:r>
            <a:r>
              <a:rPr lang="it-IT" sz="1400" b="1" dirty="0" smtClean="0"/>
              <a:t>compagnie del legname, allevatori e altri invasori</a:t>
            </a:r>
            <a:r>
              <a:rPr lang="it-IT" sz="1400" dirty="0" smtClean="0"/>
              <a:t>, che </a:t>
            </a:r>
            <a:r>
              <a:rPr lang="it-IT" sz="1400" b="1" dirty="0" smtClean="0"/>
              <a:t>hanno preso di mira e assassinato molti dei loro famigliari</a:t>
            </a:r>
            <a:r>
              <a:rPr lang="it-IT" sz="1400" dirty="0" smtClean="0"/>
              <a:t>.</a:t>
            </a:r>
          </a:p>
          <a:p>
            <a:pPr algn="just"/>
            <a:r>
              <a:rPr lang="it-IT" sz="1400" dirty="0" smtClean="0"/>
              <a:t>Oggi, c’è chi dà ancora loro la caccia, deliberatamente, e le foreste in cui abitano vengono distrutte rapidamente.</a:t>
            </a:r>
          </a:p>
          <a:p>
            <a:pPr algn="just"/>
            <a:r>
              <a:rPr lang="it-IT" sz="1400" dirty="0" smtClean="0"/>
              <a:t>Le tribù isolate sono tutte </a:t>
            </a:r>
            <a:r>
              <a:rPr lang="it-IT" sz="1400" b="1" dirty="0" smtClean="0"/>
              <a:t>estremamente vulnerabili a malattie</a:t>
            </a:r>
            <a:r>
              <a:rPr lang="it-IT" sz="1400" dirty="0" smtClean="0"/>
              <a:t> come l’influenza o il comune raffreddore </a:t>
            </a:r>
            <a:r>
              <a:rPr lang="it-IT" sz="1400" b="1" dirty="0" smtClean="0"/>
              <a:t>trasmessi dagli esterni</a:t>
            </a:r>
            <a:r>
              <a:rPr lang="it-IT" sz="1400" dirty="0" smtClean="0"/>
              <a:t>, contro cui non hanno difese immunitarie: il rischio di ammalarsi costituisce per loro un buon motivo per evitare il contatto.</a:t>
            </a:r>
            <a:endParaRPr lang="it-IT" sz="1400" dirty="0"/>
          </a:p>
        </p:txBody>
      </p:sp>
      <p:sp>
        <p:nvSpPr>
          <p:cNvPr id="3" name="Rettangolo arrotondato 2"/>
          <p:cNvSpPr/>
          <p:nvPr/>
        </p:nvSpPr>
        <p:spPr>
          <a:xfrm>
            <a:off x="285720" y="928670"/>
            <a:ext cx="8429684"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
        <p:nvSpPr>
          <p:cNvPr id="4" name="Rettangolo 3"/>
          <p:cNvSpPr/>
          <p:nvPr/>
        </p:nvSpPr>
        <p:spPr>
          <a:xfrm>
            <a:off x="357158" y="5286388"/>
            <a:ext cx="8286808" cy="738664"/>
          </a:xfrm>
          <a:prstGeom prst="rect">
            <a:avLst/>
          </a:prstGeom>
          <a:solidFill>
            <a:schemeClr val="accent6">
              <a:lumMod val="40000"/>
              <a:lumOff val="60000"/>
            </a:schemeClr>
          </a:solidFill>
          <a:ln>
            <a:solidFill>
              <a:srgbClr val="C0000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dividendolo in tre punti, il sommario dell’articolo.</a:t>
            </a:r>
          </a:p>
          <a:p>
            <a:pPr algn="just"/>
            <a:endParaRPr lang="it-IT" sz="1400" dirty="0" smtClean="0">
              <a:latin typeface="Times New Roman" pitchFamily="18" charset="0"/>
              <a:cs typeface="Times New Roman" pitchFamily="18" charset="0"/>
            </a:endParaRPr>
          </a:p>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Inserisci nel testo, dove lo ritieni più opportuno, i numeri delle immagini seguenti.</a:t>
            </a:r>
            <a:endParaRPr lang="it-IT" sz="1400" b="1"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ssets.survivalinternational.org/pictures/541/uncontacted-indians-brazil_screen.jpg"/>
          <p:cNvPicPr>
            <a:picLocks noChangeAspect="1" noChangeArrowheads="1"/>
          </p:cNvPicPr>
          <p:nvPr/>
        </p:nvPicPr>
        <p:blipFill>
          <a:blip r:embed="rId2"/>
          <a:srcRect/>
          <a:stretch>
            <a:fillRect/>
          </a:stretch>
        </p:blipFill>
        <p:spPr bwMode="auto">
          <a:xfrm>
            <a:off x="928662" y="285728"/>
            <a:ext cx="7461504" cy="5207508"/>
          </a:xfrm>
          <a:prstGeom prst="rect">
            <a:avLst/>
          </a:prstGeom>
          <a:noFill/>
          <a:ln w="38100">
            <a:solidFill>
              <a:srgbClr val="C00000"/>
            </a:solidFill>
          </a:ln>
        </p:spPr>
      </p:pic>
      <p:sp>
        <p:nvSpPr>
          <p:cNvPr id="3" name="Rettangolo 2"/>
          <p:cNvSpPr/>
          <p:nvPr/>
        </p:nvSpPr>
        <p:spPr>
          <a:xfrm>
            <a:off x="3000364" y="5072074"/>
            <a:ext cx="4929222" cy="307777"/>
          </a:xfrm>
          <a:prstGeom prst="rect">
            <a:avLst/>
          </a:prstGeom>
          <a:solidFill>
            <a:schemeClr val="accent1">
              <a:lumMod val="20000"/>
              <a:lumOff val="80000"/>
            </a:schemeClr>
          </a:solidFill>
        </p:spPr>
        <p:txBody>
          <a:bodyPr wrap="square">
            <a:spAutoFit/>
          </a:bodyPr>
          <a:lstStyle/>
          <a:p>
            <a:pPr algn="ctr"/>
            <a:r>
              <a:rPr lang="it-IT" sz="1400" dirty="0" smtClean="0"/>
              <a:t>Una mappa delle tribù </a:t>
            </a:r>
            <a:r>
              <a:rPr lang="it-IT" sz="1400" dirty="0" err="1" smtClean="0"/>
              <a:t>incontattate</a:t>
            </a:r>
            <a:r>
              <a:rPr lang="it-IT" sz="1400" dirty="0" smtClean="0"/>
              <a:t> del governo brasiliano.</a:t>
            </a:r>
            <a:endParaRPr lang="it-IT" sz="1400" dirty="0"/>
          </a:p>
        </p:txBody>
      </p:sp>
      <p:sp>
        <p:nvSpPr>
          <p:cNvPr id="4" name="Rettangolo 3"/>
          <p:cNvSpPr/>
          <p:nvPr/>
        </p:nvSpPr>
        <p:spPr>
          <a:xfrm>
            <a:off x="1214414" y="564357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s://assets.survivalinternational.org/pictures/183/braz-unc-gm-05-hr-crop-72dpi_screen.jpg"/>
          <p:cNvPicPr>
            <a:picLocks noChangeAspect="1" noChangeArrowheads="1"/>
          </p:cNvPicPr>
          <p:nvPr/>
        </p:nvPicPr>
        <p:blipFill>
          <a:blip r:embed="rId2"/>
          <a:srcRect/>
          <a:stretch>
            <a:fillRect/>
          </a:stretch>
        </p:blipFill>
        <p:spPr bwMode="auto">
          <a:xfrm>
            <a:off x="571472" y="214290"/>
            <a:ext cx="5235575" cy="3510915"/>
          </a:xfrm>
          <a:prstGeom prst="rect">
            <a:avLst/>
          </a:prstGeom>
          <a:noFill/>
          <a:ln w="38100">
            <a:solidFill>
              <a:srgbClr val="C00000"/>
            </a:solidFill>
          </a:ln>
        </p:spPr>
      </p:pic>
      <p:sp>
        <p:nvSpPr>
          <p:cNvPr id="3" name="Rettangolo 2"/>
          <p:cNvSpPr/>
          <p:nvPr/>
        </p:nvSpPr>
        <p:spPr>
          <a:xfrm>
            <a:off x="642910" y="3286124"/>
            <a:ext cx="5143536" cy="461665"/>
          </a:xfrm>
          <a:prstGeom prst="rect">
            <a:avLst/>
          </a:prstGeom>
          <a:solidFill>
            <a:schemeClr val="accent1">
              <a:lumMod val="20000"/>
              <a:lumOff val="80000"/>
            </a:schemeClr>
          </a:solidFill>
        </p:spPr>
        <p:txBody>
          <a:bodyPr wrap="square">
            <a:spAutoFit/>
          </a:bodyPr>
          <a:lstStyle/>
          <a:p>
            <a:pPr algn="just"/>
            <a:r>
              <a:rPr lang="it-IT" sz="1200" dirty="0" smtClean="0"/>
              <a:t>Indiani </a:t>
            </a:r>
            <a:r>
              <a:rPr lang="it-IT" sz="1200" dirty="0" err="1" smtClean="0"/>
              <a:t>incontattati</a:t>
            </a:r>
            <a:r>
              <a:rPr lang="it-IT" sz="1200" dirty="0" smtClean="0"/>
              <a:t> in Brasile individuati dall’alto durante una spedizione governativa, maggio 2008.</a:t>
            </a:r>
            <a:endParaRPr lang="it-IT" sz="1200" dirty="0"/>
          </a:p>
        </p:txBody>
      </p:sp>
      <p:pic>
        <p:nvPicPr>
          <p:cNvPr id="5" name="Picture 2" descr="C:\Users\utente\Documents\SITO\DA INSERIRE\GEOGRAFIA\CLASSE 3°\LA FORESTA EQUATORIALE\6-L'ambiente equatoriale\16.jpg"/>
          <p:cNvPicPr>
            <a:picLocks noChangeAspect="1" noChangeArrowheads="1"/>
          </p:cNvPicPr>
          <p:nvPr/>
        </p:nvPicPr>
        <p:blipFill>
          <a:blip r:embed="rId3"/>
          <a:srcRect/>
          <a:stretch>
            <a:fillRect/>
          </a:stretch>
        </p:blipFill>
        <p:spPr bwMode="auto">
          <a:xfrm>
            <a:off x="2643174" y="4000504"/>
            <a:ext cx="6309726" cy="2600919"/>
          </a:xfrm>
          <a:prstGeom prst="rect">
            <a:avLst/>
          </a:prstGeom>
          <a:noFill/>
        </p:spPr>
      </p:pic>
      <p:sp>
        <p:nvSpPr>
          <p:cNvPr id="6" name="Rettangolo 5"/>
          <p:cNvSpPr/>
          <p:nvPr/>
        </p:nvSpPr>
        <p:spPr>
          <a:xfrm>
            <a:off x="6000760" y="28572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sp>
        <p:nvSpPr>
          <p:cNvPr id="7" name="Rettangolo 6"/>
          <p:cNvSpPr/>
          <p:nvPr/>
        </p:nvSpPr>
        <p:spPr>
          <a:xfrm>
            <a:off x="1857356" y="6143644"/>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3</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142852"/>
            <a:ext cx="8786842" cy="6170920"/>
          </a:xfrm>
          <a:prstGeom prst="rect">
            <a:avLst/>
          </a:prstGeom>
          <a:solidFill>
            <a:schemeClr val="accent2">
              <a:lumMod val="20000"/>
              <a:lumOff val="80000"/>
            </a:schemeClr>
          </a:solidFill>
          <a:ln w="19050">
            <a:solidFill>
              <a:srgbClr val="C00000"/>
            </a:solidFill>
          </a:ln>
        </p:spPr>
        <p:txBody>
          <a:bodyPr wrap="square" rtlCol="0">
            <a:spAutoFit/>
          </a:bodyPr>
          <a:lstStyle/>
          <a:p>
            <a:pPr algn="ctr">
              <a:spcAft>
                <a:spcPts val="600"/>
              </a:spcAft>
            </a:pPr>
            <a:endParaRPr lang="it-IT" sz="2800" b="1" dirty="0" smtClean="0"/>
          </a:p>
          <a:p>
            <a:pPr>
              <a:spcAft>
                <a:spcPts val="600"/>
              </a:spcAft>
            </a:pPr>
            <a:endParaRPr lang="it-IT" sz="1200" i="1" dirty="0" smtClean="0"/>
          </a:p>
          <a:p>
            <a:pPr>
              <a:spcAft>
                <a:spcPts val="600"/>
              </a:spcAft>
            </a:pPr>
            <a:endParaRPr lang="it-IT" sz="1200" i="1" dirty="0" smtClean="0"/>
          </a:p>
          <a:p>
            <a:pPr>
              <a:spcAft>
                <a:spcPts val="600"/>
              </a:spcAft>
            </a:pPr>
            <a:endParaRPr lang="it-IT" sz="1200" i="1" dirty="0" smtClean="0"/>
          </a:p>
          <a:p>
            <a:pPr>
              <a:spcAft>
                <a:spcPts val="600"/>
              </a:spcAft>
            </a:pPr>
            <a:r>
              <a:rPr lang="it-IT" sz="1200" i="1" dirty="0" smtClean="0"/>
              <a:t> </a:t>
            </a:r>
            <a:r>
              <a:rPr lang="it-IT" sz="1200" i="1" dirty="0" err="1" smtClean="0"/>
              <a:t>Gaianews.it</a:t>
            </a:r>
            <a:r>
              <a:rPr lang="it-IT" sz="1200" i="1" dirty="0" smtClean="0"/>
              <a:t>     26.04.2012</a:t>
            </a:r>
            <a:endParaRPr lang="it-IT" sz="1400" dirty="0" smtClean="0"/>
          </a:p>
          <a:p>
            <a:pPr algn="just"/>
            <a:r>
              <a:rPr lang="it-IT" sz="1400" dirty="0" smtClean="0"/>
              <a:t>Gli </a:t>
            </a:r>
            <a:r>
              <a:rPr lang="it-IT" sz="1400" dirty="0" err="1" smtClean="0"/>
              <a:t>Awà</a:t>
            </a:r>
            <a:r>
              <a:rPr lang="it-IT" sz="1400" dirty="0" smtClean="0"/>
              <a:t>, una popolazione di indigeni dell’Amazzonia, sono sull’orlo dell’estinzione, ne restano solo 355. Secondo le associazioni umanitarie sono perseguitati dai </a:t>
            </a:r>
            <a:r>
              <a:rPr lang="it-IT" sz="1400" dirty="0" err="1" smtClean="0"/>
              <a:t>pistoleros</a:t>
            </a:r>
            <a:r>
              <a:rPr lang="it-IT" sz="1400" dirty="0" smtClean="0"/>
              <a:t>, così vengono ormai chiamati, che li ammazzano a sangue freddo quando li incontrano nella foresta. I </a:t>
            </a:r>
            <a:r>
              <a:rPr lang="it-IT" sz="1400" dirty="0" err="1" smtClean="0"/>
              <a:t>pistoleros</a:t>
            </a:r>
            <a:r>
              <a:rPr lang="it-IT" sz="1400" dirty="0" smtClean="0"/>
              <a:t> sono allevatori che vogliono la terra per realizzare </a:t>
            </a:r>
            <a:r>
              <a:rPr lang="it-IT" sz="1400" dirty="0" err="1" smtClean="0"/>
              <a:t>ranches</a:t>
            </a:r>
            <a:r>
              <a:rPr lang="it-IT" sz="1400" dirty="0" smtClean="0"/>
              <a:t> in cui allevare le vacche. Oppure sono emissari delle grandi compagnie che tagliano ed esportano la legna illegalmente. La deforestazione illegale avviene attraverso gli incendi: per gli </a:t>
            </a:r>
            <a:r>
              <a:rPr lang="it-IT" sz="1400" dirty="0" err="1" smtClean="0"/>
              <a:t>Awá</a:t>
            </a:r>
            <a:r>
              <a:rPr lang="it-IT" sz="1400" dirty="0" smtClean="0"/>
              <a:t> questo significa perdere tutto.</a:t>
            </a:r>
          </a:p>
          <a:p>
            <a:pPr algn="just"/>
            <a:r>
              <a:rPr lang="it-IT" sz="1400" dirty="0" smtClean="0"/>
              <a:t>Gli </a:t>
            </a:r>
            <a:r>
              <a:rPr lang="it-IT" sz="1400" dirty="0" err="1" smtClean="0"/>
              <a:t>Awá</a:t>
            </a:r>
            <a:r>
              <a:rPr lang="it-IT" sz="1400" dirty="0" smtClean="0"/>
              <a:t> sono una delle sole due tribù nomadi di cacciatori-raccoglitori rimaste in Amazzonia. Secondo </a:t>
            </a:r>
            <a:r>
              <a:rPr lang="it-IT" sz="1400" i="1" dirty="0" err="1" smtClean="0"/>
              <a:t>Survival</a:t>
            </a:r>
            <a:r>
              <a:rPr lang="it-IT" sz="1400" dirty="0" smtClean="0"/>
              <a:t>,  ora sono fra le tribù più minacciate del mondo, assalite da uomini armati, taglialegna e contadini coloni ostili. Gli </a:t>
            </a:r>
            <a:r>
              <a:rPr lang="it-IT" sz="1400" dirty="0" err="1" smtClean="0"/>
              <a:t>Awá</a:t>
            </a:r>
            <a:r>
              <a:rPr lang="it-IT" sz="1400" dirty="0" smtClean="0"/>
              <a:t> sono fra le tribù </a:t>
            </a:r>
            <a:r>
              <a:rPr lang="it-IT" sz="1400" dirty="0" err="1" smtClean="0"/>
              <a:t>incontattate</a:t>
            </a:r>
            <a:r>
              <a:rPr lang="it-IT" sz="1400" dirty="0" smtClean="0"/>
              <a:t>, cioè quei gruppi umani che non hanno contatti pacifici con nessun membro delle culture o delle società dominanti.</a:t>
            </a:r>
          </a:p>
          <a:p>
            <a:pPr algn="just"/>
            <a:r>
              <a:rPr lang="it-IT" sz="1400" dirty="0" smtClean="0"/>
              <a:t>Questa è una delle testimonianze riportata dal giornale </a:t>
            </a:r>
            <a:r>
              <a:rPr lang="it-IT" sz="1400" i="1" dirty="0" smtClean="0"/>
              <a:t>The </a:t>
            </a:r>
            <a:r>
              <a:rPr lang="it-IT" sz="1400" i="1" dirty="0" err="1" smtClean="0"/>
              <a:t>Guardian</a:t>
            </a:r>
            <a:r>
              <a:rPr lang="it-IT" sz="1400" dirty="0" smtClean="0"/>
              <a:t> di un giovane </a:t>
            </a:r>
            <a:r>
              <a:rPr lang="it-IT" sz="1400" dirty="0" err="1" smtClean="0"/>
              <a:t>Awá</a:t>
            </a:r>
            <a:r>
              <a:rPr lang="it-IT" sz="1400" dirty="0" smtClean="0"/>
              <a:t> : “Questa terra è mia, è nostra. Loro possono tornare nelle città, ma noi indiani viviamo nella foresta. Stanno per uccidere tutto. Tutto sta morendo. Moriremo tutti  di fame, i bambini saranno affamati , mia figlia avrà fame e io avrò fame. “</a:t>
            </a:r>
          </a:p>
          <a:p>
            <a:pPr algn="just"/>
            <a:r>
              <a:rPr lang="it-IT" sz="1400" dirty="0" smtClean="0"/>
              <a:t>In una precedente intervista rilasciata a </a:t>
            </a:r>
            <a:r>
              <a:rPr lang="it-IT" sz="1400" i="1" dirty="0" err="1" smtClean="0"/>
              <a:t>Survival</a:t>
            </a:r>
            <a:r>
              <a:rPr lang="it-IT" sz="1400" i="1" dirty="0" smtClean="0"/>
              <a:t> International</a:t>
            </a:r>
            <a:r>
              <a:rPr lang="it-IT" sz="1400" dirty="0" smtClean="0"/>
              <a:t>, un altro membro della tribù, </a:t>
            </a:r>
            <a:r>
              <a:rPr lang="it-IT" sz="1400" dirty="0" err="1" smtClean="0"/>
              <a:t>Karapiru</a:t>
            </a:r>
            <a:r>
              <a:rPr lang="it-IT" sz="1400" dirty="0" smtClean="0"/>
              <a:t>, ha descritto come la maggior parte della sua famiglia sia stata uccisa dagli allevatori. “Mi sono nascosto nella foresta e sono  fuggito dai bianchi. Hanno ucciso mia madre, i miei fratelli e mia moglie”, ha detto. “Sono stato ferito durante il massacro, ho sofferto molto perché non ho potuto mettere nessuna medicina sulla mia schiena </a:t>
            </a:r>
            <a:r>
              <a:rPr lang="it-IT" sz="1400" dirty="0" err="1" smtClean="0"/>
              <a:t>perchè</a:t>
            </a:r>
            <a:r>
              <a:rPr lang="it-IT" sz="1400" dirty="0" smtClean="0"/>
              <a:t> non riuscivo a vedere la ferita: è ​​stato incredibile che io sia sfuggito – è stato grazie al </a:t>
            </a:r>
            <a:r>
              <a:rPr lang="it-IT" sz="1400" dirty="0" err="1" smtClean="0"/>
              <a:t>Tupã</a:t>
            </a:r>
            <a:r>
              <a:rPr lang="it-IT" sz="1400" dirty="0" smtClean="0"/>
              <a:t> [spirito].. ho trascorso molto tempo nella foresta, affamato e inseguito dagli allevatori. Sono fuggito, per conto mio. Non avevo una famiglia che mi aiutasse, con cui parlare. Così sono andato sempre più in profondità nella foresta. Spero che quando mia figlia crescerà lei non dovrà affrontare i problemi che ho avuto io. Spero che  sarà meglio per lei. Spero che le stesse cose che sono successe a me non accadranno a lei.”</a:t>
            </a:r>
            <a:endParaRPr lang="it-IT" sz="1400" dirty="0"/>
          </a:p>
        </p:txBody>
      </p:sp>
      <p:sp>
        <p:nvSpPr>
          <p:cNvPr id="3" name="Rettangolo 2"/>
          <p:cNvSpPr/>
          <p:nvPr/>
        </p:nvSpPr>
        <p:spPr>
          <a:xfrm>
            <a:off x="428596" y="6429396"/>
            <a:ext cx="828680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Dopo aver evidenziato in grassetto le informazioni principali, scrivi il titolo e il sommario dell’articolo.</a:t>
            </a:r>
            <a:endParaRPr lang="it-IT" sz="1400" dirty="0">
              <a:latin typeface="Times New Roman" pitchFamily="18" charset="0"/>
              <a:cs typeface="Times New Roman" pitchFamily="18" charset="0"/>
            </a:endParaRPr>
          </a:p>
        </p:txBody>
      </p:sp>
      <p:sp>
        <p:nvSpPr>
          <p:cNvPr id="4" name="Rettangolo arrotondato 3"/>
          <p:cNvSpPr/>
          <p:nvPr/>
        </p:nvSpPr>
        <p:spPr>
          <a:xfrm>
            <a:off x="285720" y="714356"/>
            <a:ext cx="8429684" cy="7143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
        <p:nvSpPr>
          <p:cNvPr id="6" name="Rettangolo arrotondato 5"/>
          <p:cNvSpPr/>
          <p:nvPr/>
        </p:nvSpPr>
        <p:spPr>
          <a:xfrm>
            <a:off x="285720" y="214290"/>
            <a:ext cx="8429684" cy="42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1000132"/>
          </a:xfrm>
        </p:spPr>
        <p:txBody>
          <a:bodyPr>
            <a:normAutofit fontScale="25000" lnSpcReduction="20000"/>
          </a:bodyPr>
          <a:lstStyle/>
          <a:p>
            <a:pPr algn="ctr"/>
            <a:r>
              <a:rPr lang="it-IT" sz="14400" b="1" dirty="0" smtClean="0">
                <a:latin typeface="Times New Roman" pitchFamily="18" charset="0"/>
                <a:cs typeface="Times New Roman" pitchFamily="18" charset="0"/>
              </a:rPr>
              <a:t>   </a:t>
            </a:r>
            <a:r>
              <a:rPr lang="it-IT" sz="14400" b="1" dirty="0" smtClean="0">
                <a:solidFill>
                  <a:schemeClr val="accent2">
                    <a:lumMod val="75000"/>
                  </a:schemeClr>
                </a:solidFill>
                <a:latin typeface="Times New Roman" pitchFamily="18" charset="0"/>
                <a:cs typeface="Times New Roman" pitchFamily="18" charset="0"/>
              </a:rPr>
              <a:t>LA DEFORESTAZIONE</a:t>
            </a:r>
          </a:p>
          <a:p>
            <a:pPr algn="ctr"/>
            <a:r>
              <a:rPr lang="it-IT" sz="11100" b="1" dirty="0" smtClean="0">
                <a:solidFill>
                  <a:schemeClr val="accent2">
                    <a:lumMod val="75000"/>
                  </a:schemeClr>
                </a:solidFill>
                <a:latin typeface="Times New Roman" pitchFamily="18" charset="0"/>
                <a:cs typeface="Times New Roman" pitchFamily="18" charset="0"/>
              </a:rPr>
              <a:t>CAUSE E CONSEGUENZE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786842" cy="2893100"/>
          </a:xfrm>
          <a:prstGeom prst="rect">
            <a:avLst/>
          </a:prstGeom>
          <a:solidFill>
            <a:schemeClr val="accent2">
              <a:lumMod val="20000"/>
              <a:lumOff val="80000"/>
            </a:schemeClr>
          </a:solidFill>
          <a:ln w="19050">
            <a:solidFill>
              <a:srgbClr val="C00000"/>
            </a:solidFill>
          </a:ln>
        </p:spPr>
        <p:txBody>
          <a:bodyPr wrap="square" rtlCol="0">
            <a:spAutoFit/>
          </a:bodyPr>
          <a:lstStyle/>
          <a:p>
            <a:pPr algn="just"/>
            <a:endParaRPr lang="it-IT" sz="1400" dirty="0" smtClean="0"/>
          </a:p>
          <a:p>
            <a:pPr algn="just"/>
            <a:endParaRPr lang="it-IT" sz="1400" dirty="0" smtClean="0"/>
          </a:p>
          <a:p>
            <a:pPr algn="just"/>
            <a:r>
              <a:rPr lang="it-IT" sz="1400" dirty="0" smtClean="0"/>
              <a:t>Le foreste tropicali offrono un vasto assortimento di risorse in regioni del mondo fra le più povere e gravate da una sempre più crescente sovrappopolazione. I Paesi di queste aree del mondo stanno lottando per raggiungere un miglior livello di vita e la via di questo sviluppo prevede lo sfruttamento massiccio delle risorse naturali, che per la maggior parte sono costituite dalle foreste o sono presenti in esse. Possiamo quindi prevedere che per i prossimi anni la pressione sulle foreste aumenterà sempre di più. Se consideriamo che già il 50% è stato distrutto e circa il 30% lo sarà nei prossimi 20-30 anni il quadro per il futuro si presenta drammatico. </a:t>
            </a:r>
          </a:p>
          <a:p>
            <a:pPr algn="just"/>
            <a:r>
              <a:rPr lang="it-IT" sz="1400" dirty="0" smtClean="0"/>
              <a:t>I Paesi poveri non sono tuttavia i soli ad avere delle aspettative sulle foreste tropicali; sono le ricche nazioni industriali, di cui facciamo parte, a generare la domanda che sorregge il commercio di legname tropicale ed il mercato del bestiame da macello che bruca i pascoli una volta ricoperti dalla foresta. A tutto questo si aggiunge il cappio del debito internazionale, sempre in aumento, tra le nazioni industriali e quelle del Terzo Mondo che spesso costringe i Paesi che possiedono delle foreste a sottoporle ad uno sfruttamento eccessivo.</a:t>
            </a:r>
          </a:p>
        </p:txBody>
      </p:sp>
      <p:pic>
        <p:nvPicPr>
          <p:cNvPr id="70658" name="Picture 2" descr="C:\Users\utente\Documents\SITO\DA INSERIRE\GEOGRAFIA\CLASSE 3°\LA FORESTA EQUATORIALE\6-L'ambiente equatoriale\05.jpg"/>
          <p:cNvPicPr>
            <a:picLocks noChangeAspect="1" noChangeArrowheads="1"/>
          </p:cNvPicPr>
          <p:nvPr/>
        </p:nvPicPr>
        <p:blipFill>
          <a:blip r:embed="rId3" cstate="print"/>
          <a:srcRect l="2660" t="1547" r="36602" b="43239"/>
          <a:stretch>
            <a:fillRect/>
          </a:stretch>
        </p:blipFill>
        <p:spPr bwMode="auto">
          <a:xfrm>
            <a:off x="285720" y="3214686"/>
            <a:ext cx="4857784" cy="3500462"/>
          </a:xfrm>
          <a:prstGeom prst="rect">
            <a:avLst/>
          </a:prstGeom>
          <a:noFill/>
          <a:ln w="38100">
            <a:solidFill>
              <a:srgbClr val="C00000"/>
            </a:solidFill>
          </a:ln>
        </p:spPr>
      </p:pic>
      <p:pic>
        <p:nvPicPr>
          <p:cNvPr id="70659" name="Picture 3" descr="C:\Users\utente\Documents\SITO\DA INSERIRE\GEOGRAFIA\CLASSE 3°\LA FORESTA EQUATORIALE\6-L'ambiente equatoriale\05.jpg"/>
          <p:cNvPicPr>
            <a:picLocks noChangeAspect="1" noChangeArrowheads="1"/>
          </p:cNvPicPr>
          <p:nvPr/>
        </p:nvPicPr>
        <p:blipFill>
          <a:blip r:embed="rId3" cstate="print"/>
          <a:srcRect l="874" t="57888" r="52680" b="1547"/>
          <a:stretch>
            <a:fillRect/>
          </a:stretch>
        </p:blipFill>
        <p:spPr bwMode="auto">
          <a:xfrm>
            <a:off x="5286380" y="3214686"/>
            <a:ext cx="3714776" cy="2571768"/>
          </a:xfrm>
          <a:prstGeom prst="rect">
            <a:avLst/>
          </a:prstGeom>
          <a:noFill/>
          <a:ln w="28575">
            <a:solidFill>
              <a:srgbClr val="C00000"/>
            </a:solidFill>
          </a:ln>
        </p:spPr>
      </p:pic>
      <p:sp>
        <p:nvSpPr>
          <p:cNvPr id="7" name="Rettangolo 6"/>
          <p:cNvSpPr/>
          <p:nvPr/>
        </p:nvSpPr>
        <p:spPr>
          <a:xfrm>
            <a:off x="5357818" y="6000768"/>
            <a:ext cx="3643338" cy="523220"/>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nel testo le informazioni principali e dai un titolo all’articolo.</a:t>
            </a:r>
          </a:p>
        </p:txBody>
      </p:sp>
      <p:sp>
        <p:nvSpPr>
          <p:cNvPr id="8" name="Rettangolo arrotondato 7"/>
          <p:cNvSpPr/>
          <p:nvPr/>
        </p:nvSpPr>
        <p:spPr>
          <a:xfrm>
            <a:off x="357158" y="142852"/>
            <a:ext cx="8429684" cy="42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C:\Users\utente\Documents\SITO\DA INSERIRE\GEOGRAFIA\CLASSE 3°\LA FORESTA EQUATORIALE\UNITA' 2\Lez. 9\6.jpg"/>
          <p:cNvPicPr>
            <a:picLocks noChangeAspect="1" noChangeArrowheads="1"/>
          </p:cNvPicPr>
          <p:nvPr/>
        </p:nvPicPr>
        <p:blipFill>
          <a:blip r:embed="rId2"/>
          <a:srcRect l="781" t="1380" r="51563" b="53392"/>
          <a:stretch>
            <a:fillRect/>
          </a:stretch>
        </p:blipFill>
        <p:spPr bwMode="auto">
          <a:xfrm>
            <a:off x="71406" y="3071810"/>
            <a:ext cx="4357718" cy="2857520"/>
          </a:xfrm>
          <a:prstGeom prst="rect">
            <a:avLst/>
          </a:prstGeom>
          <a:noFill/>
          <a:ln w="38100">
            <a:solidFill>
              <a:srgbClr val="C00000"/>
            </a:solidFill>
          </a:ln>
        </p:spPr>
      </p:pic>
      <p:sp>
        <p:nvSpPr>
          <p:cNvPr id="3" name="CasellaDiTesto 2"/>
          <p:cNvSpPr txBox="1"/>
          <p:nvPr/>
        </p:nvSpPr>
        <p:spPr>
          <a:xfrm>
            <a:off x="142844" y="214290"/>
            <a:ext cx="8715436" cy="2677656"/>
          </a:xfrm>
          <a:prstGeom prst="rect">
            <a:avLst/>
          </a:prstGeom>
          <a:solidFill>
            <a:schemeClr val="tx2">
              <a:lumMod val="20000"/>
              <a:lumOff val="80000"/>
            </a:schemeClr>
          </a:solidFill>
          <a:ln w="19050">
            <a:solidFill>
              <a:srgbClr val="C00000"/>
            </a:solidFill>
          </a:ln>
        </p:spPr>
        <p:txBody>
          <a:bodyPr wrap="square" rtlCol="0">
            <a:spAutoFit/>
          </a:bodyPr>
          <a:lstStyle/>
          <a:p>
            <a:pPr algn="just" hangingPunct="0"/>
            <a:endParaRPr lang="it-IT" sz="1400" dirty="0" smtClean="0"/>
          </a:p>
          <a:p>
            <a:pPr algn="just" hangingPunct="0"/>
            <a:endParaRPr lang="it-IT" sz="1400" dirty="0" smtClean="0"/>
          </a:p>
          <a:p>
            <a:pPr algn="just" hangingPunct="0"/>
            <a:r>
              <a:rPr lang="it-IT" sz="1400" dirty="0" smtClean="0"/>
              <a:t>La foresta equatoriale contrariamente a quanto si può pensare, è poco fertile; infatti le sostanze nutritizie che si producono dalla rapidissima decomposizione delle foglie, dei tronchi caduti e degli animali morti vengono immediatamente assorbite dalle radici delle piante senza avere il tempo di penetrare profondamente nel suolo; nella foresta perciò lo strato di terreno fertile è poco profondo, e le piante sono costrette a sviluppare le radici in superficie. Distrutta la foresta rimarrà quindi un suolo fertile solo in superficie che, non essendo più trattenuto dal viluppo delle radici e non più difeso dal fogliame contro l'azione battente delle piogge, sarà rapidamente eroso dalle acque piovane; queste con la loro azione dilavante asporteranno dal suolo i sali minerali, come i nitrati e i fosfati, indispensabili alla crescita di qualsiasi pianta, sia di quelle alimentari, come cereali e legumi, che di quelle industriali, come canna da zucchero, caffè, banane, introdotte dall'uomo nelle radure della foresta. Alla fine resterà un</a:t>
            </a:r>
            <a:r>
              <a:rPr lang="it-IT" sz="1400" i="1" dirty="0" smtClean="0"/>
              <a:t> </a:t>
            </a:r>
            <a:r>
              <a:rPr lang="it-IT" sz="1400" dirty="0" smtClean="0"/>
              <a:t>suolo sterile indurito dalla forte insolazione e dalle piogge battenti. </a:t>
            </a:r>
          </a:p>
        </p:txBody>
      </p:sp>
      <p:pic>
        <p:nvPicPr>
          <p:cNvPr id="4" name="Picture 2" descr="C:\Users\utente\Documents\SITO\DA INSERIRE\GEOGRAFIA\CLASSE 3°\LA FORESTA EQUATORIALE\6-L'ambiente equatoriale\14.jpg"/>
          <p:cNvPicPr>
            <a:picLocks noChangeAspect="1" noChangeArrowheads="1"/>
          </p:cNvPicPr>
          <p:nvPr/>
        </p:nvPicPr>
        <p:blipFill>
          <a:blip r:embed="rId2"/>
          <a:srcRect l="50000" t="1131" r="2343" b="53641"/>
          <a:stretch>
            <a:fillRect/>
          </a:stretch>
        </p:blipFill>
        <p:spPr bwMode="auto">
          <a:xfrm>
            <a:off x="4643438" y="3071810"/>
            <a:ext cx="4357718" cy="2857520"/>
          </a:xfrm>
          <a:prstGeom prst="rect">
            <a:avLst/>
          </a:prstGeom>
          <a:noFill/>
          <a:ln w="38100">
            <a:solidFill>
              <a:srgbClr val="C00000"/>
            </a:solidFill>
          </a:ln>
        </p:spPr>
      </p:pic>
      <p:sp>
        <p:nvSpPr>
          <p:cNvPr id="5" name="Rettangolo 4"/>
          <p:cNvSpPr/>
          <p:nvPr/>
        </p:nvSpPr>
        <p:spPr>
          <a:xfrm>
            <a:off x="285720" y="6286520"/>
            <a:ext cx="7429552"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nel testo le informazioni principali e dai un titolo all’articolo sotto forma di domanda.</a:t>
            </a:r>
          </a:p>
        </p:txBody>
      </p:sp>
      <p:sp>
        <p:nvSpPr>
          <p:cNvPr id="6" name="Rettangolo arrotondato 5"/>
          <p:cNvSpPr/>
          <p:nvPr/>
        </p:nvSpPr>
        <p:spPr>
          <a:xfrm>
            <a:off x="214282" y="214290"/>
            <a:ext cx="8429684" cy="42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4857760"/>
            <a:ext cx="8643998"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t>Le foreste pluviali </a:t>
            </a:r>
            <a:r>
              <a:rPr lang="it-IT" sz="1400" dirty="0" smtClean="0"/>
              <a:t>fungono da serbatoi di carbonio grazie alla loro ricchezza di alberi e piante che </a:t>
            </a:r>
            <a:r>
              <a:rPr lang="it-IT" sz="1400" b="1" dirty="0" smtClean="0"/>
              <a:t>“risucchiano” l’anidride carbonica dall’ambiente </a:t>
            </a:r>
            <a:r>
              <a:rPr lang="it-IT" sz="1400" dirty="0" smtClean="0"/>
              <a:t>e la utilizzano per la fotosintesi, il carbonio viene infatti “sequestrato” dalle piante e immagazzinato come biomassa.</a:t>
            </a:r>
          </a:p>
          <a:p>
            <a:pPr algn="just"/>
            <a:r>
              <a:rPr lang="it-IT" sz="1400" dirty="0" smtClean="0"/>
              <a:t>Un’enorme quantità di carbonio viene anche immagazzinata nel suolo come materia organica morta, come gli alberi in decomposizione; in termini più semplici, </a:t>
            </a:r>
            <a:r>
              <a:rPr lang="it-IT" sz="1400" b="1" dirty="0" smtClean="0"/>
              <a:t>meno alberi significa meno potenziale per la foresta pluviale di assorbire carbonio.</a:t>
            </a:r>
          </a:p>
          <a:p>
            <a:endParaRPr lang="it-IT" sz="1400" dirty="0"/>
          </a:p>
        </p:txBody>
      </p:sp>
      <p:pic>
        <p:nvPicPr>
          <p:cNvPr id="3" name="Picture 2" descr="http://www.chimica-online.it/download/immagini_download/ciclo-del-carbonio.jpg"/>
          <p:cNvPicPr>
            <a:picLocks noChangeAspect="1" noChangeArrowheads="1"/>
          </p:cNvPicPr>
          <p:nvPr/>
        </p:nvPicPr>
        <p:blipFill>
          <a:blip r:embed="rId2"/>
          <a:srcRect/>
          <a:stretch>
            <a:fillRect/>
          </a:stretch>
        </p:blipFill>
        <p:spPr bwMode="auto">
          <a:xfrm>
            <a:off x="2285984" y="142852"/>
            <a:ext cx="4400550" cy="4467225"/>
          </a:xfrm>
          <a:prstGeom prst="rect">
            <a:avLst/>
          </a:prstGeom>
          <a:noFill/>
          <a:ln w="38100">
            <a:solidFill>
              <a:srgbClr val="C00000"/>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utente\Documents\SITO\DA INSERIRE\GEOGRAFIA\CLASSE 3°\LA FORESTA EQUATORIALE\6-L'ambiente equatoriale\01.jpg"/>
          <p:cNvPicPr>
            <a:picLocks noChangeAspect="1" noChangeArrowheads="1"/>
          </p:cNvPicPr>
          <p:nvPr/>
        </p:nvPicPr>
        <p:blipFill>
          <a:blip r:embed="rId2"/>
          <a:srcRect/>
          <a:stretch>
            <a:fillRect/>
          </a:stretch>
        </p:blipFill>
        <p:spPr bwMode="auto">
          <a:xfrm>
            <a:off x="571472" y="1000108"/>
            <a:ext cx="7872527" cy="4974184"/>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2844" y="142852"/>
            <a:ext cx="8786842" cy="2785378"/>
          </a:xfrm>
          <a:prstGeom prst="rect">
            <a:avLst/>
          </a:prstGeom>
          <a:solidFill>
            <a:schemeClr val="accent2">
              <a:lumMod val="20000"/>
              <a:lumOff val="80000"/>
            </a:schemeClr>
          </a:solidFill>
          <a:ln w="19050">
            <a:solidFill>
              <a:srgbClr val="C00000"/>
            </a:solidFill>
          </a:ln>
        </p:spPr>
        <p:txBody>
          <a:bodyPr wrap="square" rtlCol="0">
            <a:spAutoFit/>
          </a:bodyPr>
          <a:lstStyle/>
          <a:p>
            <a:pPr algn="just" hangingPunct="0">
              <a:spcAft>
                <a:spcPts val="600"/>
              </a:spcAft>
            </a:pPr>
            <a:r>
              <a:rPr lang="it-IT" sz="1600" b="1" dirty="0" smtClean="0"/>
              <a:t>Quali sono le conseguenze della deforestazione per il clima della Terra?</a:t>
            </a:r>
            <a:endParaRPr lang="it-IT" sz="1600" dirty="0" smtClean="0"/>
          </a:p>
          <a:p>
            <a:pPr algn="just"/>
            <a:r>
              <a:rPr lang="it-IT" sz="1400" dirty="0" smtClean="0"/>
              <a:t>Fino agli anni ’90 e ai primi 2000, le foreste tropicali intatte hanno assorbito circa il 15% dell’anidride carbonica immessa nell’atmosfera da attività umane. Tra queste, quella amazzonica è la più grande della terra, conosciuta come uno dei suoi polmoni verdi più importanti. Gli anni ’90 sono però stati il picco a partire dal quale la differenza tra produzione e assorbimento di CO2 nella foresta amazzonica è andata diminuendo. L’Amazzonia, infatti, non solo assimila, ma anche produce anidride carbonica tramite i normali processi di fotosintesi. Il titolo di polmone verde del mondo le deriva dal fatto di essere normalmente in grado di assorbire più CO2 di quanta ne produca. Un’abilità che però la foresta amazzonica sembra stare perdendo in alcune sue zone.</a:t>
            </a:r>
          </a:p>
          <a:p>
            <a:pPr algn="just"/>
            <a:r>
              <a:rPr lang="it-IT" sz="1400" dirty="0" smtClean="0">
                <a:latin typeface="Franklin Gothic Book" pitchFamily="34" charset="0"/>
                <a:cs typeface="Times New Roman" pitchFamily="18" charset="0"/>
              </a:rPr>
              <a:t>Oltre a mitigare l’effetto serra, le foreste pluviali regolano complessivamente la temperatura della Terra, assorbendo buona parte delle radiazioni solari; aiutano inoltre a sostenere il ciclo dell’acqua: delle precipitazioni che colpiscono le foreste pluviali, più del 50% torna nell’atmosfera per evaporazione, a beneficio delle piogge in tutto il pianeta.</a:t>
            </a:r>
          </a:p>
        </p:txBody>
      </p:sp>
      <p:sp>
        <p:nvSpPr>
          <p:cNvPr id="5" name="Rettangolo 4"/>
          <p:cNvSpPr/>
          <p:nvPr/>
        </p:nvSpPr>
        <p:spPr>
          <a:xfrm>
            <a:off x="214282" y="3357562"/>
            <a:ext cx="864399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nel testo le informazioni principali ed elenca le tre conseguenze che si avranno con la deforestazione.</a:t>
            </a:r>
          </a:p>
        </p:txBody>
      </p:sp>
      <p:sp>
        <p:nvSpPr>
          <p:cNvPr id="6" name="Rettangolo arrotondato 5"/>
          <p:cNvSpPr/>
          <p:nvPr/>
        </p:nvSpPr>
        <p:spPr>
          <a:xfrm>
            <a:off x="357158" y="4143380"/>
            <a:ext cx="8429684" cy="1785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Font typeface="+mj-lt"/>
              <a:buAutoNum type="alphaLcParenR"/>
            </a:pPr>
            <a:endParaRPr lang="it-IT" sz="1400" dirty="0" smtClean="0">
              <a:solidFill>
                <a:schemeClr val="tx1"/>
              </a:solidFill>
            </a:endParaRPr>
          </a:p>
          <a:p>
            <a:pPr marL="342900" indent="-342900" algn="just">
              <a:buFont typeface="+mj-lt"/>
              <a:buAutoNum type="alphaLcParenR"/>
            </a:pPr>
            <a:r>
              <a:rPr lang="it-IT" sz="1400" dirty="0" smtClean="0">
                <a:solidFill>
                  <a:schemeClr val="tx1"/>
                </a:solidFill>
              </a:rPr>
              <a:t> </a:t>
            </a:r>
          </a:p>
          <a:p>
            <a:pPr marL="342900" indent="-342900" algn="just">
              <a:buFont typeface="+mj-lt"/>
              <a:buAutoNum type="alphaLcParenR"/>
            </a:pPr>
            <a:endParaRPr lang="it-IT" sz="1400" dirty="0" smtClean="0">
              <a:solidFill>
                <a:schemeClr val="tx1"/>
              </a:solidFill>
            </a:endParaRPr>
          </a:p>
          <a:p>
            <a:pPr marL="342900" indent="-342900" algn="just">
              <a:buFont typeface="+mj-lt"/>
              <a:buAutoNum type="alphaLcParenR"/>
            </a:pPr>
            <a:r>
              <a:rPr lang="it-IT" sz="1400" dirty="0" smtClean="0">
                <a:solidFill>
                  <a:schemeClr val="tx1"/>
                </a:solidFill>
              </a:rPr>
              <a:t> </a:t>
            </a:r>
          </a:p>
          <a:p>
            <a:pPr marL="342900" indent="-342900" algn="just">
              <a:buFont typeface="+mj-lt"/>
              <a:buAutoNum type="alphaLcParenR"/>
            </a:pPr>
            <a:endParaRPr lang="it-IT" sz="1400" dirty="0" smtClean="0">
              <a:solidFill>
                <a:schemeClr val="tx1"/>
              </a:solidFill>
            </a:endParaRPr>
          </a:p>
          <a:p>
            <a:pPr marL="342900" indent="-342900" algn="just">
              <a:buFont typeface="+mj-lt"/>
              <a:buAutoNum type="alphaLcParenR"/>
            </a:pPr>
            <a:r>
              <a:rPr lang="it-IT" sz="1400" dirty="0" smtClean="0">
                <a:solidFill>
                  <a:schemeClr val="tx1"/>
                </a:solidFill>
              </a:rPr>
              <a:t> </a:t>
            </a:r>
          </a:p>
          <a:p>
            <a:pPr marL="342900" indent="-342900" algn="just">
              <a:buFont typeface="+mj-lt"/>
              <a:buAutoNum type="alphaL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00034" y="4357694"/>
            <a:ext cx="435771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la didascalia di ciascuna delle quattro immagini.</a:t>
            </a:r>
          </a:p>
        </p:txBody>
      </p:sp>
      <p:sp>
        <p:nvSpPr>
          <p:cNvPr id="4" name="Rettangolo arrotondato 3"/>
          <p:cNvSpPr/>
          <p:nvPr/>
        </p:nvSpPr>
        <p:spPr>
          <a:xfrm>
            <a:off x="214282" y="4786322"/>
            <a:ext cx="8429684" cy="1857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buAutoNum type="alphaUcParenR"/>
            </a:pPr>
            <a:r>
              <a:rPr lang="it-IT" sz="1400" dirty="0" smtClean="0">
                <a:solidFill>
                  <a:schemeClr val="tx1"/>
                </a:solidFill>
              </a:rPr>
              <a:t> </a:t>
            </a:r>
          </a:p>
          <a:p>
            <a:pPr marL="342900" indent="-342900" algn="just">
              <a:buAutoNum type="alphaUcParenR"/>
            </a:pPr>
            <a:endParaRPr lang="it-IT" sz="1400" dirty="0" smtClean="0">
              <a:solidFill>
                <a:schemeClr val="tx1"/>
              </a:solidFill>
            </a:endParaRPr>
          </a:p>
          <a:p>
            <a:pPr marL="342900" indent="-342900" algn="just">
              <a:buAutoNum type="alphaUcParenR"/>
            </a:pPr>
            <a:r>
              <a:rPr lang="it-IT" sz="1400" dirty="0" smtClean="0">
                <a:solidFill>
                  <a:schemeClr val="tx1"/>
                </a:solidFill>
              </a:rPr>
              <a:t> </a:t>
            </a:r>
          </a:p>
          <a:p>
            <a:pPr marL="342900" indent="-342900" algn="just">
              <a:buAutoNum type="alphaUcParenR"/>
            </a:pPr>
            <a:endParaRPr lang="it-IT" sz="1400" dirty="0" smtClean="0">
              <a:solidFill>
                <a:schemeClr val="tx1"/>
              </a:solidFill>
            </a:endParaRPr>
          </a:p>
          <a:p>
            <a:pPr marL="342900" indent="-342900" algn="just">
              <a:buAutoNum type="alphaUcParenR"/>
            </a:pPr>
            <a:r>
              <a:rPr lang="it-IT" sz="1400" dirty="0" smtClean="0">
                <a:solidFill>
                  <a:schemeClr val="tx1"/>
                </a:solidFill>
              </a:rPr>
              <a:t> </a:t>
            </a:r>
          </a:p>
          <a:p>
            <a:pPr marL="342900" indent="-342900" algn="just">
              <a:buAutoNum type="alphaUcParenR"/>
            </a:pPr>
            <a:endParaRPr lang="it-IT" sz="1400" dirty="0" smtClean="0">
              <a:solidFill>
                <a:schemeClr val="tx1"/>
              </a:solidFill>
            </a:endParaRPr>
          </a:p>
          <a:p>
            <a:pPr marL="342900" indent="-342900" algn="just">
              <a:buAutoNum type="alphaUcParenR"/>
            </a:pPr>
            <a:r>
              <a:rPr lang="it-IT" sz="1400" dirty="0" smtClean="0">
                <a:solidFill>
                  <a:schemeClr val="tx1"/>
                </a:solidFill>
              </a:rPr>
              <a:t> </a:t>
            </a: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pic>
        <p:nvPicPr>
          <p:cNvPr id="1026" name="Picture 2" descr="C:\Users\utente\Documents\SCUOLA\STORIA\3-MEDIOEVO\MEDIOEVO 2\scansione0051 - Copia.jpg"/>
          <p:cNvPicPr>
            <a:picLocks noChangeAspect="1" noChangeArrowheads="1"/>
          </p:cNvPicPr>
          <p:nvPr/>
        </p:nvPicPr>
        <p:blipFill>
          <a:blip r:embed="rId2"/>
          <a:srcRect/>
          <a:stretch>
            <a:fillRect/>
          </a:stretch>
        </p:blipFill>
        <p:spPr bwMode="auto">
          <a:xfrm>
            <a:off x="2071670" y="214290"/>
            <a:ext cx="5904586" cy="387157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L’agricoltura di sussistenza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142852"/>
            <a:ext cx="8786842"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L’agricoltura di sussistenza è una delle cause principali della distruzione della foresta tropicale.</a:t>
            </a:r>
            <a:r>
              <a:rPr lang="it-IT" sz="1400" dirty="0" smtClean="0">
                <a:solidFill>
                  <a:srgbClr val="00B0F0"/>
                </a:solidFill>
              </a:rPr>
              <a:t> </a:t>
            </a:r>
            <a:r>
              <a:rPr lang="it-IT" sz="1400" dirty="0" smtClean="0"/>
              <a:t>Grandi estensioni di foresta vengono abbattute per ricavarne terreno coltivabile. I contadini abbattono appezzamenti di foresta e usano il terreno per coltivare di che sfamarsi. Questo tipo di coltivazione, chiamato “</a:t>
            </a:r>
            <a:r>
              <a:rPr lang="it-IT" sz="1400" dirty="0" err="1" smtClean="0"/>
              <a:t>taglia-e-brucia</a:t>
            </a:r>
            <a:r>
              <a:rPr lang="it-IT" sz="1400" dirty="0" smtClean="0"/>
              <a:t>“, è l'unico praticabile, dato il terreno povero di sostanze nutritizie. L'ecosistema viene distrutto in modo definitivo e la terra deve essere abbandonata dopo qualche anno; i coloni possono solo spostarsi altrove e ricominciare lo stesso processo distruttivo. Miseria, sovrappopolazione e distribuzione ineguale delle proprietà terriere sono le vere cause che costringono i coloni in una via finora senza molte alternative. </a:t>
            </a:r>
          </a:p>
        </p:txBody>
      </p:sp>
      <p:pic>
        <p:nvPicPr>
          <p:cNvPr id="3" name="Picture 2" descr="C:\Users\utente\Documents\SCUOLA\STORIA\1-PREISTORIA\4-NEOLITICO\IMMAGINI\3-TAGLIA E BRUCIA\Fonti indirette.jpg"/>
          <p:cNvPicPr>
            <a:picLocks noChangeAspect="1" noChangeArrowheads="1"/>
          </p:cNvPicPr>
          <p:nvPr/>
        </p:nvPicPr>
        <p:blipFill>
          <a:blip r:embed="rId2" cstate="print"/>
          <a:srcRect l="42216" t="50000" r="1350" b="2083"/>
          <a:stretch>
            <a:fillRect/>
          </a:stretch>
        </p:blipFill>
        <p:spPr bwMode="auto">
          <a:xfrm>
            <a:off x="5000628" y="3286124"/>
            <a:ext cx="3998431" cy="3171392"/>
          </a:xfrm>
          <a:prstGeom prst="rect">
            <a:avLst/>
          </a:prstGeom>
          <a:noFill/>
          <a:ln w="38100">
            <a:solidFill>
              <a:srgbClr val="C00000"/>
            </a:solidFill>
          </a:ln>
        </p:spPr>
      </p:pic>
      <p:sp>
        <p:nvSpPr>
          <p:cNvPr id="5" name="Rettangolo 4"/>
          <p:cNvSpPr/>
          <p:nvPr/>
        </p:nvSpPr>
        <p:spPr>
          <a:xfrm>
            <a:off x="8143900" y="648866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pic>
        <p:nvPicPr>
          <p:cNvPr id="6" name="Picture 2" descr="Disboscamento e desertificazione - SaiCosaMangi"/>
          <p:cNvPicPr>
            <a:picLocks noChangeAspect="1" noChangeArrowheads="1"/>
          </p:cNvPicPr>
          <p:nvPr/>
        </p:nvPicPr>
        <p:blipFill>
          <a:blip r:embed="rId3"/>
          <a:srcRect/>
          <a:stretch>
            <a:fillRect/>
          </a:stretch>
        </p:blipFill>
        <p:spPr bwMode="auto">
          <a:xfrm>
            <a:off x="285720" y="2357430"/>
            <a:ext cx="4381500" cy="3925824"/>
          </a:xfrm>
          <a:prstGeom prst="rect">
            <a:avLst/>
          </a:prstGeom>
          <a:noFill/>
          <a:ln w="38100">
            <a:solidFill>
              <a:srgbClr val="C00000"/>
            </a:solidFill>
          </a:ln>
        </p:spPr>
      </p:pic>
      <p:sp>
        <p:nvSpPr>
          <p:cNvPr id="8" name="Rettangolo 7"/>
          <p:cNvSpPr/>
          <p:nvPr/>
        </p:nvSpPr>
        <p:spPr>
          <a:xfrm>
            <a:off x="571472" y="635795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
        <p:nvSpPr>
          <p:cNvPr id="7" name="Rettangolo 6"/>
          <p:cNvSpPr/>
          <p:nvPr/>
        </p:nvSpPr>
        <p:spPr>
          <a:xfrm>
            <a:off x="5000628" y="2071678"/>
            <a:ext cx="3929090" cy="738664"/>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nel testo le informazioni principali e inserisci, dove lo ritieni opportuno, l’indicazione delle due immagini.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L’agricoltura di piantagione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14282" y="142852"/>
            <a:ext cx="8786842" cy="2031325"/>
          </a:xfrm>
          <a:prstGeom prst="rect">
            <a:avLst/>
          </a:prstGeom>
          <a:solidFill>
            <a:schemeClr val="accent2">
              <a:lumMod val="20000"/>
              <a:lumOff val="80000"/>
            </a:schemeClr>
          </a:solidFill>
          <a:ln w="19050">
            <a:solidFill>
              <a:srgbClr val="C00000"/>
            </a:solidFill>
          </a:ln>
        </p:spPr>
        <p:txBody>
          <a:bodyPr wrap="square" rtlCol="0">
            <a:spAutoFit/>
          </a:bodyPr>
          <a:lstStyle/>
          <a:p>
            <a:pPr algn="just"/>
            <a:endParaRPr lang="it-IT" sz="1400" dirty="0" smtClean="0"/>
          </a:p>
          <a:p>
            <a:pPr algn="just"/>
            <a:endParaRPr lang="it-IT" sz="1400" dirty="0" smtClean="0"/>
          </a:p>
          <a:p>
            <a:pPr algn="just"/>
            <a:r>
              <a:rPr lang="it-IT" sz="1400" dirty="0" smtClean="0"/>
              <a:t>L'agricoltura di piantagione è un'agricoltura basata sulla </a:t>
            </a:r>
            <a:r>
              <a:rPr lang="it-IT" sz="1400" b="1" dirty="0" smtClean="0"/>
              <a:t>monocoltura</a:t>
            </a:r>
            <a:r>
              <a:rPr lang="it-IT" sz="1400" dirty="0" smtClean="0"/>
              <a:t> di piante tropicali e sub-tropicali quali </a:t>
            </a:r>
            <a:r>
              <a:rPr lang="it-IT" sz="1400" i="1" dirty="0" smtClean="0"/>
              <a:t>caffè, cacao, tè, cocco, banane</a:t>
            </a:r>
            <a:r>
              <a:rPr lang="it-IT" sz="1400" dirty="0" smtClean="0"/>
              <a:t>.</a:t>
            </a:r>
          </a:p>
          <a:p>
            <a:pPr algn="just"/>
            <a:r>
              <a:rPr lang="it-IT" sz="1400" dirty="0" smtClean="0"/>
              <a:t>Le aziende agricole sono di proprietà di</a:t>
            </a:r>
            <a:r>
              <a:rPr lang="it-IT" sz="1400" b="1" dirty="0" smtClean="0"/>
              <a:t> multinazionali straniere</a:t>
            </a:r>
            <a:r>
              <a:rPr lang="it-IT" sz="1400" dirty="0" smtClean="0"/>
              <a:t>, prevalentemente europee o statunitensi. Hanno </a:t>
            </a:r>
            <a:r>
              <a:rPr lang="it-IT" sz="1400" b="1" dirty="0" smtClean="0"/>
              <a:t>grandi dimensioni</a:t>
            </a:r>
            <a:r>
              <a:rPr lang="it-IT" sz="1400" dirty="0" smtClean="0"/>
              <a:t> ed effettuano la produzione esclusivamente per i </a:t>
            </a:r>
            <a:r>
              <a:rPr lang="it-IT" sz="1400" b="1" dirty="0" smtClean="0"/>
              <a:t>mercati internazionali</a:t>
            </a:r>
            <a:r>
              <a:rPr lang="it-IT" sz="1400" dirty="0" smtClean="0"/>
              <a:t>. Spesso l'esportazione di tali prodotti costituisce una elevata percentuale delle esportazioni nazionali e crea una forte dipendenza, dei paesi in cui essa è praticata, dai mercati stranieri, con rischi di sovrapproduzione che si riflettono sui prezzi e sull'occupazione.</a:t>
            </a:r>
            <a:endParaRPr lang="it-IT" sz="1400" dirty="0"/>
          </a:p>
        </p:txBody>
      </p:sp>
      <p:sp>
        <p:nvSpPr>
          <p:cNvPr id="7" name="Rettangolo 6"/>
          <p:cNvSpPr/>
          <p:nvPr/>
        </p:nvSpPr>
        <p:spPr>
          <a:xfrm>
            <a:off x="285720" y="2357430"/>
            <a:ext cx="3786214"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Dai un titolo all’articolo in forma di domanda</a:t>
            </a:r>
          </a:p>
        </p:txBody>
      </p:sp>
      <p:sp>
        <p:nvSpPr>
          <p:cNvPr id="8" name="Rettangolo arrotondato 7"/>
          <p:cNvSpPr/>
          <p:nvPr/>
        </p:nvSpPr>
        <p:spPr>
          <a:xfrm>
            <a:off x="285720" y="142852"/>
            <a:ext cx="8429684" cy="42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tente\Documents\SITO\DA INSERIRE\GEOGRAFIA\CLASSE 3°\LA FORESTA EQUATORIALE\6-L'ambiente equatoriale\08.jpg"/>
          <p:cNvPicPr>
            <a:picLocks noChangeAspect="1" noChangeArrowheads="1"/>
          </p:cNvPicPr>
          <p:nvPr/>
        </p:nvPicPr>
        <p:blipFill>
          <a:blip r:embed="rId2" cstate="print"/>
          <a:srcRect l="2223" t="2928" r="3315" b="13628"/>
          <a:stretch>
            <a:fillRect/>
          </a:stretch>
        </p:blipFill>
        <p:spPr bwMode="auto">
          <a:xfrm>
            <a:off x="285720" y="3000372"/>
            <a:ext cx="3887236" cy="2605894"/>
          </a:xfrm>
          <a:prstGeom prst="rect">
            <a:avLst/>
          </a:prstGeom>
          <a:noFill/>
          <a:ln w="38100">
            <a:solidFill>
              <a:srgbClr val="C00000"/>
            </a:solidFill>
          </a:ln>
        </p:spPr>
      </p:pic>
      <p:sp>
        <p:nvSpPr>
          <p:cNvPr id="5" name="CasellaDiTesto 4"/>
          <p:cNvSpPr txBox="1"/>
          <p:nvPr/>
        </p:nvSpPr>
        <p:spPr>
          <a:xfrm>
            <a:off x="714348" y="5715016"/>
            <a:ext cx="3500462" cy="954107"/>
          </a:xfrm>
          <a:prstGeom prst="rect">
            <a:avLst/>
          </a:prstGeom>
          <a:solidFill>
            <a:schemeClr val="bg2"/>
          </a:solidFill>
          <a:ln w="19050">
            <a:solidFill>
              <a:srgbClr val="C00000"/>
            </a:solidFill>
          </a:ln>
        </p:spPr>
        <p:txBody>
          <a:bodyPr wrap="square" rtlCol="0">
            <a:spAutoFit/>
          </a:bodyPr>
          <a:lstStyle/>
          <a:p>
            <a:pPr algn="just"/>
            <a:r>
              <a:rPr lang="it-IT" sz="1400" b="1" dirty="0" err="1" smtClean="0"/>
              <a:t>Mato</a:t>
            </a:r>
            <a:r>
              <a:rPr lang="it-IT" sz="1400" b="1" dirty="0" smtClean="0"/>
              <a:t> Grosso do </a:t>
            </a:r>
            <a:r>
              <a:rPr lang="it-IT" sz="1400" b="1" dirty="0" err="1" smtClean="0"/>
              <a:t>Norte</a:t>
            </a:r>
            <a:r>
              <a:rPr lang="it-IT" sz="1400" b="1" dirty="0" smtClean="0"/>
              <a:t> (Brasile)</a:t>
            </a:r>
            <a:r>
              <a:rPr lang="it-IT" sz="1400" dirty="0" smtClean="0"/>
              <a:t>: una grande piantagione di caffè si allarga con le sue forme geometriche in mezzo a un paesaggio ancora allo stato primitivo.</a:t>
            </a:r>
          </a:p>
        </p:txBody>
      </p:sp>
      <p:sp>
        <p:nvSpPr>
          <p:cNvPr id="8" name="Rettangolo 7"/>
          <p:cNvSpPr/>
          <p:nvPr/>
        </p:nvSpPr>
        <p:spPr>
          <a:xfrm>
            <a:off x="0" y="571501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sp>
        <p:nvSpPr>
          <p:cNvPr id="9" name="CasellaDiTesto 8"/>
          <p:cNvSpPr txBox="1"/>
          <p:nvPr/>
        </p:nvSpPr>
        <p:spPr>
          <a:xfrm>
            <a:off x="4357686" y="2428868"/>
            <a:ext cx="4643438" cy="427809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000" b="1" dirty="0" smtClean="0">
                <a:solidFill>
                  <a:srgbClr val="C00000"/>
                </a:solidFill>
              </a:rPr>
              <a:t>IL CAFFÈ</a:t>
            </a:r>
          </a:p>
          <a:p>
            <a:pPr algn="just"/>
            <a:r>
              <a:rPr lang="it-IT" sz="1400" dirty="0" smtClean="0"/>
              <a:t>Complessivamente, nel mondo si bevono all’incirca 2,5 miliardi di tazze al giorno di caffè. </a:t>
            </a:r>
            <a:r>
              <a:rPr lang="it-IT" sz="1400" b="1" dirty="0" smtClean="0"/>
              <a:t>Dopo l’acqua, il caffè è la bevanda più consumata al mondo, </a:t>
            </a:r>
            <a:r>
              <a:rPr lang="it-IT" sz="1400" dirty="0" smtClean="0"/>
              <a:t>La produzione di caffè dovrà triplicare entro il 2050 per soddisfare la domanda globale</a:t>
            </a:r>
            <a:r>
              <a:rPr lang="it-IT" sz="1400" b="1" dirty="0" smtClean="0"/>
              <a:t>: il 60% dell’area che sarebbe idonea a coltivare il caffè nel 2050 è oggi coperta da foreste.</a:t>
            </a:r>
          </a:p>
          <a:p>
            <a:pPr algn="just"/>
            <a:r>
              <a:rPr lang="it-IT" sz="1400" dirty="0" smtClean="0"/>
              <a:t>La coltivazione tradizionale del caffè avveniva all’ombra degli alberi, ai margini delle foreste. Nessun albero veniva abbattuto. Oggi </a:t>
            </a:r>
            <a:r>
              <a:rPr lang="it-IT" sz="1400" b="1" dirty="0" smtClean="0"/>
              <a:t>sono </a:t>
            </a:r>
            <a:r>
              <a:rPr lang="it-IT" sz="1400" dirty="0" smtClean="0"/>
              <a:t>invece </a:t>
            </a:r>
            <a:r>
              <a:rPr lang="it-IT" sz="1400" b="1" dirty="0" smtClean="0"/>
              <a:t>sempre più intensive e sempre meno sostenibili le piantagioni di caffè nel mondo</a:t>
            </a:r>
            <a:r>
              <a:rPr lang="it-IT" sz="1400" dirty="0" smtClean="0"/>
              <a:t>. Negli ultimi vent’anni le coltivazioni sono diventate distese di terreno in pieno sole,</a:t>
            </a:r>
            <a:r>
              <a:rPr lang="it-IT" sz="1400" b="1" dirty="0" smtClean="0">
                <a:solidFill>
                  <a:srgbClr val="00B0F0"/>
                </a:solidFill>
              </a:rPr>
              <a:t> </a:t>
            </a:r>
            <a:r>
              <a:rPr lang="it-IT" sz="1400" dirty="0" smtClean="0"/>
              <a:t>gestite con moderne tecniche agroindustriali: il caffè al sole cresce più velocemente ed offre un rendimento superiore rispetto a quello coltivato all’ombra. In Brasile si coltiva la qualità Arabica di cui è il maggiore produttore mondiale.</a:t>
            </a:r>
          </a:p>
          <a:p>
            <a:pPr algn="just"/>
            <a:r>
              <a:rPr lang="it-IT" sz="1400" b="1" dirty="0" smtClean="0"/>
              <a:t>I paesi produttori consumano solo una quantità minima di caffè </a:t>
            </a:r>
            <a:r>
              <a:rPr lang="it-IT" sz="1400" dirty="0" smtClean="0"/>
              <a:t>e il 75% della quantità prodotta viene esportata. </a:t>
            </a:r>
          </a:p>
        </p:txBody>
      </p:sp>
      <p:pic>
        <p:nvPicPr>
          <p:cNvPr id="10" name="Picture 2" descr="C:\Users\utente\Documents\SITO\DA INSERIRE\GEOGRAFIA\CLASSE 3°\LA FORESTA EQUATORIALE\LA DEFORESTAZIONE\SI\CAFFE'\1400px-International_coffee_organisation.svg.png"/>
          <p:cNvPicPr>
            <a:picLocks noChangeAspect="1" noChangeArrowheads="1"/>
          </p:cNvPicPr>
          <p:nvPr/>
        </p:nvPicPr>
        <p:blipFill>
          <a:blip r:embed="rId3" cstate="print"/>
          <a:srcRect r="2992"/>
          <a:stretch>
            <a:fillRect/>
          </a:stretch>
        </p:blipFill>
        <p:spPr bwMode="auto">
          <a:xfrm>
            <a:off x="142844" y="142852"/>
            <a:ext cx="4786346" cy="2177987"/>
          </a:xfrm>
          <a:prstGeom prst="rect">
            <a:avLst/>
          </a:prstGeom>
          <a:noFill/>
          <a:ln w="38100">
            <a:solidFill>
              <a:srgbClr val="C00000"/>
            </a:solidFill>
          </a:ln>
        </p:spPr>
      </p:pic>
      <p:sp>
        <p:nvSpPr>
          <p:cNvPr id="11" name="Rettangolo 10"/>
          <p:cNvSpPr/>
          <p:nvPr/>
        </p:nvSpPr>
        <p:spPr>
          <a:xfrm>
            <a:off x="214282" y="2071679"/>
            <a:ext cx="142876" cy="14144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357158" y="2000240"/>
            <a:ext cx="1928826" cy="276999"/>
          </a:xfrm>
          <a:prstGeom prst="rect">
            <a:avLst/>
          </a:prstGeom>
          <a:noFill/>
        </p:spPr>
        <p:txBody>
          <a:bodyPr wrap="square" rtlCol="0">
            <a:spAutoFit/>
          </a:bodyPr>
          <a:lstStyle/>
          <a:p>
            <a:r>
              <a:rPr lang="it-IT" sz="1200" dirty="0" smtClean="0"/>
              <a:t>Paesi esportatori di caffè</a:t>
            </a:r>
            <a:endParaRPr lang="it-IT" sz="1200" dirty="0"/>
          </a:p>
        </p:txBody>
      </p:sp>
      <p:sp>
        <p:nvSpPr>
          <p:cNvPr id="13" name="Rettangolo 12"/>
          <p:cNvSpPr/>
          <p:nvPr/>
        </p:nvSpPr>
        <p:spPr>
          <a:xfrm>
            <a:off x="2357422" y="2071678"/>
            <a:ext cx="142876" cy="142876"/>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2500298" y="2000240"/>
            <a:ext cx="2071702" cy="276999"/>
          </a:xfrm>
          <a:prstGeom prst="rect">
            <a:avLst/>
          </a:prstGeom>
          <a:noFill/>
        </p:spPr>
        <p:txBody>
          <a:bodyPr wrap="square" rtlCol="0">
            <a:spAutoFit/>
          </a:bodyPr>
          <a:lstStyle/>
          <a:p>
            <a:r>
              <a:rPr lang="it-IT" sz="1200" dirty="0" smtClean="0"/>
              <a:t>Paesi importatori di caffè</a:t>
            </a:r>
            <a:endParaRPr lang="it-IT" sz="1200" dirty="0"/>
          </a:p>
        </p:txBody>
      </p:sp>
      <p:sp>
        <p:nvSpPr>
          <p:cNvPr id="15" name="Rettangolo 14"/>
          <p:cNvSpPr/>
          <p:nvPr/>
        </p:nvSpPr>
        <p:spPr>
          <a:xfrm>
            <a:off x="142844" y="235743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
        <p:nvSpPr>
          <p:cNvPr id="16" name="Rettangolo 15"/>
          <p:cNvSpPr/>
          <p:nvPr/>
        </p:nvSpPr>
        <p:spPr>
          <a:xfrm>
            <a:off x="5357818" y="642918"/>
            <a:ext cx="3500462" cy="523220"/>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Inserisci nel testo, dove lo ritieni opportuno, l’indicazione delle due immagini.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6286544" cy="513986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base"/>
            <a:r>
              <a:rPr lang="it-IT" sz="2000" b="1" dirty="0" smtClean="0"/>
              <a:t>CAFFÈ e SOSTENIBILITÀ</a:t>
            </a:r>
          </a:p>
          <a:p>
            <a:pPr algn="just" fontAlgn="base">
              <a:spcAft>
                <a:spcPts val="1200"/>
              </a:spcAft>
            </a:pPr>
            <a:r>
              <a:rPr lang="it-IT" sz="1600" cap="all" dirty="0" smtClean="0"/>
              <a:t>COSA POSSIAMO FARE PER LIMITARE IL NOSTRO IMPATTO AMBIENTALE E TUTELARE LE COMUNITÀ AGRICOLE?</a:t>
            </a:r>
            <a:endParaRPr lang="it-IT" sz="2000" dirty="0" smtClean="0"/>
          </a:p>
          <a:p>
            <a:pPr algn="just" fontAlgn="base"/>
            <a:r>
              <a:rPr lang="it-IT" sz="1400" dirty="0" err="1" smtClean="0"/>
              <a:t>ll</a:t>
            </a:r>
            <a:r>
              <a:rPr lang="it-IT" sz="1400" dirty="0" smtClean="0"/>
              <a:t> </a:t>
            </a:r>
            <a:r>
              <a:rPr lang="it-IT" sz="1400" b="1" dirty="0" smtClean="0"/>
              <a:t>"Caffè Manifesto" di Altromercato</a:t>
            </a:r>
            <a:r>
              <a:rPr lang="it-IT" sz="1400" dirty="0" smtClean="0"/>
              <a:t> viene </a:t>
            </a:r>
            <a:r>
              <a:rPr lang="it-IT" sz="1400" b="1" dirty="0" smtClean="0"/>
              <a:t>prodotto dalla cooperativa </a:t>
            </a:r>
            <a:r>
              <a:rPr lang="it-IT" sz="1400" b="1" dirty="0" err="1" smtClean="0"/>
              <a:t>Tzeltal-Tzotzil</a:t>
            </a:r>
            <a:r>
              <a:rPr lang="it-IT" sz="1400" b="1" dirty="0" smtClean="0"/>
              <a:t>, fondata in Messico nel 1986</a:t>
            </a:r>
            <a:r>
              <a:rPr lang="it-IT" sz="1400" dirty="0" smtClean="0"/>
              <a:t>, che dal 1998 ha iniziato la conversione biologica del caffè e oggi produce 100% caffè di qualità arabica certificato bio. I contadini indigeni delle etnie </a:t>
            </a:r>
            <a:r>
              <a:rPr lang="it-IT" sz="1400" dirty="0" err="1" smtClean="0"/>
              <a:t>Tzeltal</a:t>
            </a:r>
            <a:r>
              <a:rPr lang="it-IT" sz="1400" dirty="0" smtClean="0"/>
              <a:t> e </a:t>
            </a:r>
            <a:r>
              <a:rPr lang="it-IT" sz="1400" dirty="0" err="1" smtClean="0"/>
              <a:t>Tzotzil</a:t>
            </a:r>
            <a:r>
              <a:rPr lang="it-IT" sz="1400" dirty="0" smtClean="0"/>
              <a:t> possono continuare a vivere nelle loro terre nel nord del </a:t>
            </a:r>
            <a:r>
              <a:rPr lang="it-IT" sz="1400" dirty="0" err="1" smtClean="0"/>
              <a:t>Chiapas</a:t>
            </a:r>
            <a:r>
              <a:rPr lang="it-IT" sz="1400" dirty="0" smtClean="0"/>
              <a:t> secondo le loro tradizioni e cultura. E con una giusta remunerazione.</a:t>
            </a:r>
          </a:p>
          <a:p>
            <a:pPr algn="just" fontAlgn="base"/>
            <a:r>
              <a:rPr lang="it-IT" sz="1400" dirty="0" smtClean="0"/>
              <a:t>Per le comunità </a:t>
            </a:r>
            <a:r>
              <a:rPr lang="it-IT" sz="1400" dirty="0" err="1" smtClean="0"/>
              <a:t>Tzeltal</a:t>
            </a:r>
            <a:r>
              <a:rPr lang="it-IT" sz="1400" dirty="0" smtClean="0"/>
              <a:t> e </a:t>
            </a:r>
            <a:r>
              <a:rPr lang="it-IT" sz="1400" dirty="0" err="1" smtClean="0"/>
              <a:t>Tzotzil</a:t>
            </a:r>
            <a:r>
              <a:rPr lang="it-IT" sz="1400" dirty="0" smtClean="0"/>
              <a:t>, come per i loro antenati, è molto importante salvaguardare le risorse naturali e la scelta dell'</a:t>
            </a:r>
            <a:r>
              <a:rPr lang="it-IT" sz="1400" b="1" dirty="0" smtClean="0"/>
              <a:t>agricoltura biologica </a:t>
            </a:r>
            <a:r>
              <a:rPr lang="it-IT" sz="1400" dirty="0" smtClean="0"/>
              <a:t>è stata subito condivisa all'unanimità. </a:t>
            </a:r>
            <a:r>
              <a:rPr lang="it-IT" sz="1400" b="1" dirty="0" smtClean="0"/>
              <a:t>La cooperativa vuole che tutti i soci curino l’ambiente e prevengano ogni forma di contaminazione per proteggere il pianeta</a:t>
            </a:r>
            <a:r>
              <a:rPr lang="it-IT" sz="1400" dirty="0" smtClean="0"/>
              <a:t>. Questo si traduce in un dettagliato “piano ambientale” e azioni concrete: piantare e curare gli alberi del “</a:t>
            </a:r>
            <a:r>
              <a:rPr lang="it-IT" sz="1400" dirty="0" err="1" smtClean="0"/>
              <a:t>cafetal</a:t>
            </a:r>
            <a:r>
              <a:rPr lang="it-IT" sz="1400" dirty="0" smtClean="0"/>
              <a:t>” per garantire ombra naturale alle piante di caffè, selezionare e preservare i semi autoctoni di caffè, fagioli e mais, riutilizzare tutti gli scarti della raccolta del caffè per il </a:t>
            </a:r>
            <a:r>
              <a:rPr lang="it-IT" sz="1400" dirty="0" err="1" smtClean="0"/>
              <a:t>compost</a:t>
            </a:r>
            <a:r>
              <a:rPr lang="it-IT" sz="1400" dirty="0" smtClean="0"/>
              <a:t>, raccogliere e differenziare adeguatamente i rifiuti. Il </a:t>
            </a:r>
            <a:r>
              <a:rPr lang="it-IT" sz="1400" dirty="0" err="1" smtClean="0"/>
              <a:t>compost</a:t>
            </a:r>
            <a:r>
              <a:rPr lang="it-IT" sz="1400" dirty="0" smtClean="0"/>
              <a:t>, che serve per arricchire il terreno è particolarmente importante nell’agricoltura biologica e ai contadini viene spiegato passo per passo come realizzarlo in autonomia. Così si possono riciclare gli scarti e ottenere un caffè arabica di ottima qualità, grazie a un terreno fertile e alla coltivazione all’ombra, garanzie di sostenibilità ora e in futuro.</a:t>
            </a:r>
          </a:p>
        </p:txBody>
      </p:sp>
      <p:pic>
        <p:nvPicPr>
          <p:cNvPr id="1026" name="Picture 2" descr="https://1.bp.blogspot.com/-4KuoKiudqgM/X38rPx8wwKI/AAAAAAABIx8/e-69WmLyDZslNOdIruAx7z4rspixM0DhQCLcBGAsYHQ/s2048/IMG_20201003_162440.jpg"/>
          <p:cNvPicPr>
            <a:picLocks noChangeAspect="1" noChangeArrowheads="1"/>
          </p:cNvPicPr>
          <p:nvPr/>
        </p:nvPicPr>
        <p:blipFill>
          <a:blip r:embed="rId2"/>
          <a:srcRect l="57689" r="12778" b="23248"/>
          <a:stretch>
            <a:fillRect/>
          </a:stretch>
        </p:blipFill>
        <p:spPr bwMode="auto">
          <a:xfrm>
            <a:off x="6643702" y="785794"/>
            <a:ext cx="1785950" cy="3481018"/>
          </a:xfrm>
          <a:prstGeom prst="rect">
            <a:avLst/>
          </a:prstGeom>
          <a:noFill/>
          <a:ln w="38100">
            <a:solidFill>
              <a:srgbClr val="C00000"/>
            </a:solidFill>
          </a:ln>
        </p:spPr>
      </p:pic>
      <p:sp>
        <p:nvSpPr>
          <p:cNvPr id="4" name="Rettangolo 3"/>
          <p:cNvSpPr/>
          <p:nvPr/>
        </p:nvSpPr>
        <p:spPr>
          <a:xfrm>
            <a:off x="142844" y="5429264"/>
            <a:ext cx="7500990"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t>Perché il “Caffè manifesto” di Altromercato rispetta l’ambiente?  </a:t>
            </a:r>
          </a:p>
        </p:txBody>
      </p:sp>
      <p:sp>
        <p:nvSpPr>
          <p:cNvPr id="5" name="Rettangolo arrotondato 4"/>
          <p:cNvSpPr/>
          <p:nvPr/>
        </p:nvSpPr>
        <p:spPr>
          <a:xfrm>
            <a:off x="142844" y="5857892"/>
            <a:ext cx="8215370" cy="7143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715436" cy="466281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400" b="1" dirty="0" smtClean="0"/>
              <a:t>La tazzina ideale? Buona ed etica</a:t>
            </a:r>
          </a:p>
          <a:p>
            <a:pPr algn="just" fontAlgn="base">
              <a:spcAft>
                <a:spcPts val="600"/>
              </a:spcAft>
            </a:pPr>
            <a:r>
              <a:rPr lang="it-IT" i="1" dirty="0" smtClean="0"/>
              <a:t>Sempre più ai beni di consumo sono richieste garanzie etiche e ambientali. Una tendenza a cui il caffè al bar non si sottrae </a:t>
            </a:r>
          </a:p>
          <a:p>
            <a:r>
              <a:rPr lang="it-IT" sz="1100" dirty="0" smtClean="0"/>
              <a:t>Nadia Rossi  12 Settembre 2018</a:t>
            </a:r>
          </a:p>
          <a:p>
            <a:endParaRPr lang="it-IT" sz="1100" i="1" dirty="0" smtClean="0"/>
          </a:p>
          <a:p>
            <a:pPr algn="just" fontAlgn="base">
              <a:spcAft>
                <a:spcPts val="1200"/>
              </a:spcAft>
            </a:pPr>
            <a:r>
              <a:rPr lang="it-IT" sz="1400" dirty="0" smtClean="0"/>
              <a:t>Sempre più italiani si orientano su prodotti con certificazioni etiche e ambientali. Per il 2017 nel nostro Paese sono stati spesi 130 milioni di euro che hanno generato per i produttori un premio di 1,6 miliardi, di cui 334 milioni per il caffè. I dati si riferiscono alla grande distribuzione, ma anche nel canale </a:t>
            </a:r>
            <a:r>
              <a:rPr lang="it-IT" sz="1400" dirty="0" err="1" smtClean="0"/>
              <a:t>horeca</a:t>
            </a:r>
            <a:r>
              <a:rPr lang="it-IT" sz="1400" dirty="0" smtClean="0"/>
              <a:t> si evidenzia l’interesse del consumatore nei confronti di una “tazzina consapevole” e certificata. Le</a:t>
            </a:r>
            <a:r>
              <a:rPr lang="it-IT" sz="1400" b="1" dirty="0" smtClean="0"/>
              <a:t> certificazioni del caffè sostenibile </a:t>
            </a:r>
            <a:r>
              <a:rPr lang="it-IT" sz="1400" dirty="0" smtClean="0"/>
              <a:t>hanno preso il via da circa vent’anni, </a:t>
            </a:r>
            <a:r>
              <a:rPr lang="it-IT" sz="1400" b="1" dirty="0" smtClean="0"/>
              <a:t>promosse da organizzazioni no profit. </a:t>
            </a:r>
            <a:r>
              <a:rPr lang="it-IT" sz="1400" dirty="0" smtClean="0"/>
              <a:t>Le principali sul mercato italiano sono varie, prima fra tutte </a:t>
            </a:r>
            <a:r>
              <a:rPr lang="it-IT" sz="1400" b="1" dirty="0" err="1" smtClean="0"/>
              <a:t>Fairtrade</a:t>
            </a:r>
            <a:r>
              <a:rPr lang="it-IT" sz="1400" dirty="0" smtClean="0"/>
              <a:t> ai cui registri possono iscriversi solo le organizzazione di piccoli coltivatori; la certificazione interessa circa 730mila produttori in 30 Paesi e copre i tre pilastri della sostenibilità: economica, sociale e ambientale; i produttori investono almeno il 25% del Premium nel miglioramento della qualità e della produttività. C’è poi la certificazione </a:t>
            </a:r>
            <a:r>
              <a:rPr lang="it-IT" sz="1400" b="1" dirty="0" err="1" smtClean="0"/>
              <a:t>Organic</a:t>
            </a:r>
            <a:r>
              <a:rPr lang="it-IT" sz="1400" dirty="0" smtClean="0"/>
              <a:t>, che ha un valore ambientale e attesta che il caffè proviene da agricoltura sostenibile, il suo fine è lo sviluppo di pratiche agricole e di trasformazione biologiche. Al produttore è riconosciuto un compenso superiore rispetto alla media del mercato. Ancora: il marchio </a:t>
            </a:r>
            <a:r>
              <a:rPr lang="it-IT" sz="1400" b="1" dirty="0" err="1" smtClean="0"/>
              <a:t>Utz</a:t>
            </a:r>
            <a:r>
              <a:rPr lang="it-IT" sz="1400" dirty="0" smtClean="0"/>
              <a:t>, che garantisce un caffè coltivato in piantagioni in cui si fa un uso appropriato di sostanze agro-chimiche e dove i lavoratori vedono tutelati i propri diritti. Infine, </a:t>
            </a:r>
            <a:r>
              <a:rPr lang="it-IT" sz="1400" b="1" dirty="0" err="1" smtClean="0"/>
              <a:t>Rainforest</a:t>
            </a:r>
            <a:r>
              <a:rPr lang="it-IT" sz="1400" b="1" dirty="0" smtClean="0"/>
              <a:t> </a:t>
            </a:r>
            <a:r>
              <a:rPr lang="it-IT" sz="1400" b="1" dirty="0" err="1" smtClean="0"/>
              <a:t>Alliance</a:t>
            </a:r>
            <a:r>
              <a:rPr lang="it-IT" sz="1400" dirty="0" smtClean="0"/>
              <a:t>, la cui </a:t>
            </a:r>
            <a:r>
              <a:rPr lang="it-IT" sz="1400" dirty="0" err="1" smtClean="0"/>
              <a:t>mission</a:t>
            </a:r>
            <a:r>
              <a:rPr lang="it-IT" sz="1400" dirty="0" smtClean="0"/>
              <a:t> è conservare la biodiversità e garantire mezzi di sussistenza sostenibili. </a:t>
            </a:r>
            <a:r>
              <a:rPr lang="it-IT" sz="1400" b="1" dirty="0" smtClean="0"/>
              <a:t>La certificazione è conferita a piantagioni che assicurano la protezione dell’habitat animale e vegetale, nonché un pagamento equo ai coltivatori</a:t>
            </a:r>
            <a:r>
              <a:rPr lang="it-IT" sz="1400" dirty="0" smtClean="0"/>
              <a:t>. </a:t>
            </a:r>
          </a:p>
        </p:txBody>
      </p:sp>
      <p:sp>
        <p:nvSpPr>
          <p:cNvPr id="3" name="Rettangolo 2"/>
          <p:cNvSpPr/>
          <p:nvPr/>
        </p:nvSpPr>
        <p:spPr>
          <a:xfrm>
            <a:off x="285720" y="5072074"/>
            <a:ext cx="8286808" cy="738664"/>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t>Provate a rintracciare sull’etichetta dei prodotti che trovate al supermercato i </a:t>
            </a:r>
            <a:r>
              <a:rPr lang="it-IT" sz="1400" dirty="0" err="1" smtClean="0"/>
              <a:t>loghi</a:t>
            </a:r>
            <a:r>
              <a:rPr lang="it-IT" sz="1400" dirty="0" smtClean="0"/>
              <a:t> delle certificazioni che attestano la sostenibilità del caffè. Fotografate le confezioni e aggiungete una slide con le foto che avete realizzato.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La sostenibilità del caffè: cos&amp;#39;è e come promuoverla secondo SpecialCoffee"/>
          <p:cNvPicPr>
            <a:picLocks noChangeAspect="1" noChangeArrowheads="1"/>
          </p:cNvPicPr>
          <p:nvPr/>
        </p:nvPicPr>
        <p:blipFill>
          <a:blip r:embed="rId2"/>
          <a:srcRect l="15566" r="34905" b="1817"/>
          <a:stretch>
            <a:fillRect/>
          </a:stretch>
        </p:blipFill>
        <p:spPr bwMode="auto">
          <a:xfrm>
            <a:off x="428596" y="142852"/>
            <a:ext cx="2000278" cy="4114850"/>
          </a:xfrm>
          <a:prstGeom prst="rect">
            <a:avLst/>
          </a:prstGeom>
          <a:noFill/>
          <a:ln w="38100">
            <a:solidFill>
              <a:srgbClr val="C00000"/>
            </a:solidFill>
          </a:ln>
        </p:spPr>
      </p:pic>
      <p:pic>
        <p:nvPicPr>
          <p:cNvPr id="4" name="Picture 12" descr="https://www.lagenovese.it/wp-content/uploads/sites/5/2018/06/Sacchetto-Yuta-Bio-2018-511x1024.jpg"/>
          <p:cNvPicPr>
            <a:picLocks noChangeAspect="1" noChangeArrowheads="1"/>
          </p:cNvPicPr>
          <p:nvPr/>
        </p:nvPicPr>
        <p:blipFill>
          <a:blip r:embed="rId3"/>
          <a:srcRect/>
          <a:stretch>
            <a:fillRect/>
          </a:stretch>
        </p:blipFill>
        <p:spPr bwMode="auto">
          <a:xfrm>
            <a:off x="2857488" y="2285992"/>
            <a:ext cx="2141601" cy="4291584"/>
          </a:xfrm>
          <a:prstGeom prst="rect">
            <a:avLst/>
          </a:prstGeom>
          <a:noFill/>
          <a:ln w="38100">
            <a:solidFill>
              <a:srgbClr val="C00000"/>
            </a:solidFill>
          </a:ln>
        </p:spPr>
      </p:pic>
      <p:pic>
        <p:nvPicPr>
          <p:cNvPr id="5" name="Picture 2" descr="https://manuelcaffe.it/blog/wp-content/uploads/2020/01/mani-copia-300x300.jpg"/>
          <p:cNvPicPr>
            <a:picLocks noChangeAspect="1" noChangeArrowheads="1"/>
          </p:cNvPicPr>
          <p:nvPr/>
        </p:nvPicPr>
        <p:blipFill>
          <a:blip r:embed="rId4"/>
          <a:srcRect l="17500" t="20000" r="14999"/>
          <a:stretch>
            <a:fillRect/>
          </a:stretch>
        </p:blipFill>
        <p:spPr bwMode="auto">
          <a:xfrm>
            <a:off x="7000892" y="4429132"/>
            <a:ext cx="1928826" cy="2285996"/>
          </a:xfrm>
          <a:prstGeom prst="rect">
            <a:avLst/>
          </a:prstGeom>
          <a:noFill/>
          <a:ln w="38100">
            <a:solidFill>
              <a:srgbClr val="C00000"/>
            </a:solidFill>
          </a:ln>
        </p:spPr>
      </p:pic>
      <p:pic>
        <p:nvPicPr>
          <p:cNvPr id="6" name="Picture 2" descr="Fairtrade 100% Arabica"/>
          <p:cNvPicPr>
            <a:picLocks noChangeAspect="1" noChangeArrowheads="1"/>
          </p:cNvPicPr>
          <p:nvPr/>
        </p:nvPicPr>
        <p:blipFill>
          <a:blip r:embed="rId5"/>
          <a:srcRect l="15458" r="12403" b="2332"/>
          <a:stretch>
            <a:fillRect/>
          </a:stretch>
        </p:blipFill>
        <p:spPr bwMode="auto">
          <a:xfrm>
            <a:off x="5072066" y="142852"/>
            <a:ext cx="2000264" cy="4429156"/>
          </a:xfrm>
          <a:prstGeom prst="rect">
            <a:avLst/>
          </a:prstGeom>
          <a:noFill/>
          <a:ln w="3810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chemeClr val="accent2">
                    <a:lumMod val="75000"/>
                  </a:schemeClr>
                </a:solidFill>
                <a:latin typeface="Times New Roman" pitchFamily="18" charset="0"/>
                <a:cs typeface="Times New Roman" pitchFamily="18" charset="0"/>
              </a:rPr>
              <a:t>LA VEGETAZIONE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214290"/>
            <a:ext cx="8858312" cy="283154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000" b="1" dirty="0" smtClean="0">
                <a:solidFill>
                  <a:srgbClr val="C00000"/>
                </a:solidFill>
              </a:rPr>
              <a:t>LA SOIA</a:t>
            </a:r>
          </a:p>
          <a:p>
            <a:pPr algn="just"/>
            <a:r>
              <a:rPr lang="it-IT" sz="1400" dirty="0" smtClean="0"/>
              <a:t>Dal 1950 ad oggi la produzione di soia è aumentata di 15 volte a causa dell’aumento del consumo di carni e derivati animali a livello globale. La soia è destinata per l’80% alla produzione di farine e al 20% alla produzione di oli. Il 97% delle farine di soia è destinato ai mangimi animali. La soia è la seconda maggior causa di deforestazione al mondo dopo l’allevamento bovino. Il Brasile è il maggiore produttore al mondo di soia.</a:t>
            </a:r>
          </a:p>
          <a:p>
            <a:pPr algn="just"/>
            <a:r>
              <a:rPr lang="it-IT" sz="1400" dirty="0" smtClean="0"/>
              <a:t>Con circa 33 milioni di tonnellate di importazioni di soia all’anno, l’Unione europea è il secondo maggiore importatore al mondo. L’83 per cento della soia che arriva nell’Unione Europea viene utilizzata per l’alimentazione di animali da allevamento: i polli da carne e le galline ovaiole sono i principali consumatori di soia nell’UE, seguiti dai suini, dalle vacche da latte e dai bovini.</a:t>
            </a:r>
          </a:p>
          <a:p>
            <a:pPr algn="just"/>
            <a:r>
              <a:rPr lang="it-IT" sz="1400" dirty="0" smtClean="0"/>
              <a:t>Un quinto della soia importata in UE dal Brasile è legata alla deforestazione illegale. Due milioni di tonnellate di soia coltivate in zone deforestate illegalmente raggiungono ogni anno i mercati UE, 500.000 di queste provengono direttamente dall’Amazzonia.</a:t>
            </a:r>
          </a:p>
        </p:txBody>
      </p:sp>
      <p:pic>
        <p:nvPicPr>
          <p:cNvPr id="7" name="Picture 4" descr="https://unita.news/wp-content/uploads/2020/11/la-soia-e-il-nuovo-olio-di-palma-limpatto-ambientale-del-biocarburante.jpg"/>
          <p:cNvPicPr>
            <a:picLocks noChangeAspect="1" noChangeArrowheads="1"/>
          </p:cNvPicPr>
          <p:nvPr/>
        </p:nvPicPr>
        <p:blipFill>
          <a:blip r:embed="rId2"/>
          <a:srcRect/>
          <a:stretch>
            <a:fillRect/>
          </a:stretch>
        </p:blipFill>
        <p:spPr bwMode="auto">
          <a:xfrm>
            <a:off x="214282" y="3143248"/>
            <a:ext cx="5212080" cy="3474720"/>
          </a:xfrm>
          <a:prstGeom prst="rect">
            <a:avLst/>
          </a:prstGeom>
          <a:noFill/>
          <a:ln w="38100">
            <a:solidFill>
              <a:srgbClr val="C00000"/>
            </a:solidFill>
          </a:ln>
        </p:spPr>
      </p:pic>
      <p:sp>
        <p:nvSpPr>
          <p:cNvPr id="8" name="CasellaDiTesto 7"/>
          <p:cNvSpPr txBox="1"/>
          <p:nvPr/>
        </p:nvSpPr>
        <p:spPr>
          <a:xfrm>
            <a:off x="5572132" y="6215082"/>
            <a:ext cx="3214710" cy="307777"/>
          </a:xfrm>
          <a:prstGeom prst="rect">
            <a:avLst/>
          </a:prstGeom>
          <a:solidFill>
            <a:schemeClr val="bg2"/>
          </a:solidFill>
          <a:ln w="19050">
            <a:solidFill>
              <a:srgbClr val="C00000"/>
            </a:solidFill>
          </a:ln>
        </p:spPr>
        <p:txBody>
          <a:bodyPr wrap="square" rtlCol="0">
            <a:spAutoFit/>
          </a:bodyPr>
          <a:lstStyle/>
          <a:p>
            <a:pPr algn="ctr"/>
            <a:r>
              <a:rPr lang="it-IT" sz="1400" dirty="0" smtClean="0"/>
              <a:t>Campi di soia nella foresta amazzonica</a:t>
            </a:r>
          </a:p>
        </p:txBody>
      </p:sp>
      <p:sp>
        <p:nvSpPr>
          <p:cNvPr id="6" name="Rettangolo 5"/>
          <p:cNvSpPr/>
          <p:nvPr/>
        </p:nvSpPr>
        <p:spPr>
          <a:xfrm>
            <a:off x="5572132" y="3143248"/>
            <a:ext cx="3500462" cy="523220"/>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in grassetto tre frasi chiave del testo.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142852"/>
            <a:ext cx="8572560" cy="3477875"/>
          </a:xfrm>
          <a:prstGeom prst="rect">
            <a:avLst/>
          </a:prstGeom>
          <a:solidFill>
            <a:schemeClr val="accent2">
              <a:lumMod val="20000"/>
              <a:lumOff val="80000"/>
            </a:schemeClr>
          </a:solidFill>
          <a:ln w="28575">
            <a:solidFill>
              <a:srgbClr val="C00000"/>
            </a:solidFill>
          </a:ln>
        </p:spPr>
        <p:txBody>
          <a:bodyPr wrap="square">
            <a:spAutoFit/>
          </a:bodyPr>
          <a:lstStyle/>
          <a:p>
            <a:pPr>
              <a:spcAft>
                <a:spcPts val="1200"/>
              </a:spcAft>
            </a:pPr>
            <a:endParaRPr lang="it-IT" sz="1200" dirty="0" smtClean="0"/>
          </a:p>
          <a:p>
            <a:pPr>
              <a:spcAft>
                <a:spcPts val="1200"/>
              </a:spcAft>
            </a:pPr>
            <a:endParaRPr lang="it-IT" sz="1200" dirty="0" smtClean="0"/>
          </a:p>
          <a:p>
            <a:pPr>
              <a:spcAft>
                <a:spcPts val="1200"/>
              </a:spcAft>
            </a:pPr>
            <a:r>
              <a:rPr lang="it-IT" sz="1200" dirty="0" smtClean="0"/>
              <a:t>19/11/2019</a:t>
            </a:r>
          </a:p>
          <a:p>
            <a:pPr algn="just"/>
            <a:r>
              <a:rPr lang="it-IT" sz="1400" dirty="0" smtClean="0"/>
              <a:t>Secondo un nuovo rapporto della </a:t>
            </a:r>
            <a:r>
              <a:rPr lang="it-IT" sz="1400" dirty="0" err="1" smtClean="0"/>
              <a:t>ong</a:t>
            </a:r>
            <a:r>
              <a:rPr lang="it-IT" sz="1400" dirty="0" smtClean="0"/>
              <a:t> “</a:t>
            </a:r>
            <a:r>
              <a:rPr lang="it-IT" sz="1400" dirty="0" err="1" smtClean="0"/>
              <a:t>Might</a:t>
            </a:r>
            <a:r>
              <a:rPr lang="it-IT" sz="1400" dirty="0" smtClean="0"/>
              <a:t> </a:t>
            </a:r>
            <a:r>
              <a:rPr lang="it-IT" sz="1400" dirty="0" err="1" smtClean="0"/>
              <a:t>Earth</a:t>
            </a:r>
            <a:r>
              <a:rPr lang="it-IT" sz="1400" dirty="0" smtClean="0"/>
              <a:t>”, gli ecosistemi dell’Amazzonia vengono decimati per produrre la soia e allevare i bovini. McDonald’s, KFC e </a:t>
            </a:r>
            <a:r>
              <a:rPr lang="it-IT" sz="1400" dirty="0" err="1" smtClean="0"/>
              <a:t>Burger</a:t>
            </a:r>
            <a:r>
              <a:rPr lang="it-IT" sz="1400" dirty="0" smtClean="0"/>
              <a:t> King acquistano carne brasiliana e tutte e tre servono pollo alimentato con una dieta a base di soia. Ma ci sarebbero molte altre aziende coinvolte nella deforestazione, come JBS, </a:t>
            </a:r>
            <a:r>
              <a:rPr lang="it-IT" sz="1400" dirty="0" err="1" smtClean="0"/>
              <a:t>Cargill</a:t>
            </a:r>
            <a:r>
              <a:rPr lang="it-IT" sz="1400" dirty="0" smtClean="0"/>
              <a:t>, </a:t>
            </a:r>
            <a:r>
              <a:rPr lang="it-IT" sz="1400" dirty="0" err="1" smtClean="0"/>
              <a:t>Costco</a:t>
            </a:r>
            <a:r>
              <a:rPr lang="it-IT" sz="1400" dirty="0" smtClean="0"/>
              <a:t>, Nestlé e </a:t>
            </a:r>
            <a:r>
              <a:rPr lang="it-IT" sz="1400" dirty="0" err="1" smtClean="0"/>
              <a:t>Sysco</a:t>
            </a:r>
            <a:r>
              <a:rPr lang="it-IT" sz="1400" dirty="0" smtClean="0"/>
              <a:t>.</a:t>
            </a:r>
          </a:p>
          <a:p>
            <a:pPr algn="just"/>
            <a:r>
              <a:rPr lang="it-IT" sz="1400" dirty="0" smtClean="0"/>
              <a:t>Il meccanismo è semplice: McDonald’s e </a:t>
            </a:r>
            <a:r>
              <a:rPr lang="it-IT" sz="1400" dirty="0" err="1" smtClean="0"/>
              <a:t>Burger</a:t>
            </a:r>
            <a:r>
              <a:rPr lang="it-IT" sz="1400" dirty="0" smtClean="0"/>
              <a:t> King, ad esempio, si riforniscono da </a:t>
            </a:r>
            <a:r>
              <a:rPr lang="it-IT" sz="1400" dirty="0" err="1" smtClean="0"/>
              <a:t>Cargill</a:t>
            </a:r>
            <a:r>
              <a:rPr lang="it-IT" sz="1400" dirty="0" smtClean="0"/>
              <a:t>, che serve manzo brasiliano e pollo che si nutre di soia. Anche Nestlè, apparentemente in prima linea contro la deforestazione, si serve di soia e acquista da </a:t>
            </a:r>
            <a:r>
              <a:rPr lang="it-IT" sz="1400" dirty="0" err="1" smtClean="0"/>
              <a:t>Cargill</a:t>
            </a:r>
            <a:r>
              <a:rPr lang="it-IT" sz="1400" dirty="0" smtClean="0"/>
              <a:t> gli alimenti per animali domestici. Stesso procedimento anche per la grande catena di supermercati </a:t>
            </a:r>
            <a:r>
              <a:rPr lang="it-IT" sz="1400" dirty="0" err="1" smtClean="0"/>
              <a:t>Carrefour</a:t>
            </a:r>
            <a:r>
              <a:rPr lang="it-IT" sz="1400" dirty="0" smtClean="0"/>
              <a:t>.</a:t>
            </a:r>
          </a:p>
          <a:p>
            <a:pPr algn="just"/>
            <a:r>
              <a:rPr lang="it-IT" sz="1400" dirty="0" smtClean="0"/>
              <a:t>Greenpeace tira le somme: </a:t>
            </a:r>
            <a:r>
              <a:rPr lang="it-IT" sz="1400" i="1" dirty="0" smtClean="0"/>
              <a:t>“McDonald’s, </a:t>
            </a:r>
            <a:r>
              <a:rPr lang="it-IT" sz="1400" i="1" dirty="0" err="1" smtClean="0"/>
              <a:t>Burger</a:t>
            </a:r>
            <a:r>
              <a:rPr lang="it-IT" sz="1400" i="1" dirty="0" smtClean="0"/>
              <a:t> King e KFC sono tra i più grandi nomi del fast </a:t>
            </a:r>
            <a:r>
              <a:rPr lang="it-IT" sz="1400" i="1" dirty="0" err="1" smtClean="0"/>
              <a:t>food</a:t>
            </a:r>
            <a:r>
              <a:rPr lang="it-IT" sz="1400" i="1" dirty="0" smtClean="0"/>
              <a:t>. I loro punti vendita si trovano disseminati per il mondo. Se queste aziende si dichiarassero contrarie alla distruzione delle foreste e cambiassero strada, l’intera situazione potrebbe migliorare”.</a:t>
            </a:r>
            <a:endParaRPr lang="it-IT" sz="1400" dirty="0" smtClean="0"/>
          </a:p>
        </p:txBody>
      </p:sp>
      <p:pic>
        <p:nvPicPr>
          <p:cNvPr id="3" name="Picture 2" descr="bk 1 updated 06292016 1"/>
          <p:cNvPicPr>
            <a:picLocks noChangeAspect="1" noChangeArrowheads="1"/>
          </p:cNvPicPr>
          <p:nvPr/>
        </p:nvPicPr>
        <p:blipFill>
          <a:blip r:embed="rId2"/>
          <a:srcRect/>
          <a:stretch>
            <a:fillRect/>
          </a:stretch>
        </p:blipFill>
        <p:spPr bwMode="auto">
          <a:xfrm>
            <a:off x="142844" y="3786190"/>
            <a:ext cx="5715000" cy="2857500"/>
          </a:xfrm>
          <a:prstGeom prst="rect">
            <a:avLst/>
          </a:prstGeom>
          <a:noFill/>
          <a:ln w="38100">
            <a:solidFill>
              <a:srgbClr val="C00000"/>
            </a:solidFill>
          </a:ln>
        </p:spPr>
      </p:pic>
      <p:sp>
        <p:nvSpPr>
          <p:cNvPr id="4" name="Rettangolo 3"/>
          <p:cNvSpPr/>
          <p:nvPr/>
        </p:nvSpPr>
        <p:spPr>
          <a:xfrm>
            <a:off x="6000760" y="3786190"/>
            <a:ext cx="2928958" cy="1815882"/>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in grassetto la parte del testo in cui è contenuta l’informazione principale.</a:t>
            </a:r>
          </a:p>
          <a:p>
            <a:pPr algn="just"/>
            <a:r>
              <a:rPr lang="it-IT" sz="1400" dirty="0" smtClean="0">
                <a:latin typeface="Times New Roman" pitchFamily="18" charset="0"/>
                <a:cs typeface="Times New Roman" pitchFamily="18" charset="0"/>
              </a:rPr>
              <a:t> </a:t>
            </a:r>
          </a:p>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 Metti, come titolo dell’articolo, uno slogan che comunichi ai consumatori lo stesso messaggio trasmesso dall’immagine a fianco.</a:t>
            </a:r>
            <a:endParaRPr lang="it-IT" sz="1400" b="1" dirty="0" smtClean="0">
              <a:latin typeface="Times New Roman" pitchFamily="18" charset="0"/>
              <a:cs typeface="Times New Roman" pitchFamily="18" charset="0"/>
            </a:endParaRPr>
          </a:p>
        </p:txBody>
      </p:sp>
      <p:sp>
        <p:nvSpPr>
          <p:cNvPr id="5" name="Rettangolo arrotondato 4"/>
          <p:cNvSpPr/>
          <p:nvPr/>
        </p:nvSpPr>
        <p:spPr>
          <a:xfrm>
            <a:off x="357158" y="214290"/>
            <a:ext cx="8429684" cy="42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s://it.makechocolatefair.org/sites/default/files/abb1.gif"/>
          <p:cNvPicPr>
            <a:picLocks noChangeAspect="1" noChangeArrowheads="1"/>
          </p:cNvPicPr>
          <p:nvPr/>
        </p:nvPicPr>
        <p:blipFill>
          <a:blip r:embed="rId2"/>
          <a:srcRect/>
          <a:stretch>
            <a:fillRect/>
          </a:stretch>
        </p:blipFill>
        <p:spPr bwMode="auto">
          <a:xfrm>
            <a:off x="142844" y="285732"/>
            <a:ext cx="5029200" cy="2196084"/>
          </a:xfrm>
          <a:prstGeom prst="rect">
            <a:avLst/>
          </a:prstGeom>
          <a:solidFill>
            <a:srgbClr val="C00000"/>
          </a:solidFill>
          <a:ln w="38100">
            <a:solidFill>
              <a:srgbClr val="C00000"/>
            </a:solidFill>
          </a:ln>
        </p:spPr>
      </p:pic>
      <p:pic>
        <p:nvPicPr>
          <p:cNvPr id="78852" name="Picture 4" descr="La realtà dolce-amara del cioccolato"/>
          <p:cNvPicPr>
            <a:picLocks noChangeAspect="1" noChangeArrowheads="1"/>
          </p:cNvPicPr>
          <p:nvPr/>
        </p:nvPicPr>
        <p:blipFill>
          <a:blip r:embed="rId3"/>
          <a:srcRect/>
          <a:stretch>
            <a:fillRect/>
          </a:stretch>
        </p:blipFill>
        <p:spPr bwMode="auto">
          <a:xfrm>
            <a:off x="142844" y="3071810"/>
            <a:ext cx="5006340" cy="2670048"/>
          </a:xfrm>
          <a:prstGeom prst="rect">
            <a:avLst/>
          </a:prstGeom>
          <a:noFill/>
          <a:ln w="38100">
            <a:solidFill>
              <a:srgbClr val="C00000"/>
            </a:solidFill>
          </a:ln>
        </p:spPr>
      </p:pic>
      <p:sp>
        <p:nvSpPr>
          <p:cNvPr id="4" name="CasellaDiTesto 3"/>
          <p:cNvSpPr txBox="1"/>
          <p:nvPr/>
        </p:nvSpPr>
        <p:spPr>
          <a:xfrm>
            <a:off x="5286380" y="0"/>
            <a:ext cx="3714776" cy="67095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000" b="1" dirty="0" smtClean="0">
                <a:solidFill>
                  <a:srgbClr val="C00000"/>
                </a:solidFill>
              </a:rPr>
              <a:t>IL CACAO</a:t>
            </a:r>
          </a:p>
          <a:p>
            <a:pPr algn="just"/>
            <a:r>
              <a:rPr lang="it-IT" sz="1400" dirty="0" smtClean="0"/>
              <a:t>Il cacao è una delle maggiori cause della </a:t>
            </a:r>
            <a:r>
              <a:rPr lang="it-IT" sz="1400" b="1" dirty="0" smtClean="0"/>
              <a:t>deforestazione nei Paesi dell'Africa occidentale</a:t>
            </a:r>
            <a:r>
              <a:rPr lang="it-IT" sz="1400" dirty="0" smtClean="0"/>
              <a:t>, dove si concentra il 74% di tutta la produzione mondiale. In queste aree del Pianeta, le foreste scompaiono al ritmo del 4,2% all'anno. </a:t>
            </a:r>
          </a:p>
          <a:p>
            <a:pPr algn="just"/>
            <a:r>
              <a:rPr lang="it-IT" sz="1400" dirty="0" smtClean="0"/>
              <a:t>La </a:t>
            </a:r>
            <a:r>
              <a:rPr lang="it-IT" sz="1400" b="1" dirty="0" smtClean="0"/>
              <a:t>Costa d’Avorio </a:t>
            </a:r>
            <a:r>
              <a:rPr lang="it-IT" sz="1400" dirty="0" smtClean="0"/>
              <a:t>sta perdendo le sue foreste a un ritmo più veloce di qualsiasi altro paese africano: a partire dalla sua indipendenza, ottenuta nel 1960, ha perso circa l’80% delle sue foreste, portando alcune specie, come l’elefante delle foreste e gli scimpanzé, sull’orlo dell’estinzione.</a:t>
            </a:r>
          </a:p>
          <a:p>
            <a:pPr algn="just"/>
            <a:r>
              <a:rPr lang="it-IT" sz="1400" dirty="0" smtClean="0"/>
              <a:t>La produzione in </a:t>
            </a:r>
            <a:r>
              <a:rPr lang="it-IT" sz="1400" b="1" dirty="0" smtClean="0"/>
              <a:t>Camerun</a:t>
            </a:r>
            <a:r>
              <a:rPr lang="it-IT" sz="1400" dirty="0" smtClean="0"/>
              <a:t> è aumentata significativamente negli ultimi cinque anni, da 220.000 a 290.000 tonnellate nel 2019/20. L'aumento della produzione desta forti preoccupazioni, poiché il Paese possiede foresta primaria incontaminata nel Bacino del Congo che rischia di essere trasformata in piantagioni di cacao. La conversione delle foresta in aree agricole sta già avvenendo.</a:t>
            </a:r>
          </a:p>
          <a:p>
            <a:pPr algn="just"/>
            <a:r>
              <a:rPr lang="it-IT" sz="1400" dirty="0" smtClean="0"/>
              <a:t>La maggior parte dei Paesi consuma il cacao sotto forma di un suo derivato molto apprezzato: il </a:t>
            </a:r>
            <a:r>
              <a:rPr lang="it-IT" sz="1400" b="1" dirty="0" smtClean="0"/>
              <a:t>cioccolato</a:t>
            </a:r>
            <a:r>
              <a:rPr lang="it-IT" sz="1400" dirty="0" smtClean="0"/>
              <a:t>. La domanda mondiale di cioccolato attraversa una fase espansiva che dura da parecchi anni e, nonostante periodiche flessioni, cresce a un ritmo medio del 3% annuo</a:t>
            </a:r>
            <a:r>
              <a:rPr lang="it-IT" sz="1400" b="1" dirty="0" smtClean="0"/>
              <a:t>.</a:t>
            </a:r>
            <a:endParaRPr lang="it-IT" sz="1400" dirty="0"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www.idhsustainabletrade.com/uploaded/2020/12/CDI-Nation-Park-maps.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Documents\SITO\DA INSERIRE\GEOGRAFIA\CLASSE 3°\LA FORESTA EQUATORIALE\LA DEFORESTAZIONE\26896314302_e574535bf1_b - Copia.jpg"/>
          <p:cNvPicPr>
            <a:picLocks noChangeAspect="1" noChangeArrowheads="1"/>
          </p:cNvPicPr>
          <p:nvPr/>
        </p:nvPicPr>
        <p:blipFill>
          <a:blip r:embed="rId2"/>
          <a:srcRect t="-240" r="55109" b="3349"/>
          <a:stretch>
            <a:fillRect/>
          </a:stretch>
        </p:blipFill>
        <p:spPr bwMode="auto">
          <a:xfrm>
            <a:off x="1500166" y="1928802"/>
            <a:ext cx="6276970" cy="3857652"/>
          </a:xfrm>
          <a:prstGeom prst="rect">
            <a:avLst/>
          </a:prstGeom>
          <a:noFill/>
        </p:spPr>
      </p:pic>
      <p:sp>
        <p:nvSpPr>
          <p:cNvPr id="4" name="CasellaDiTesto 3"/>
          <p:cNvSpPr txBox="1"/>
          <p:nvPr/>
        </p:nvSpPr>
        <p:spPr>
          <a:xfrm>
            <a:off x="2285984" y="5857892"/>
            <a:ext cx="5000660" cy="307777"/>
          </a:xfrm>
          <a:prstGeom prst="rect">
            <a:avLst/>
          </a:prstGeom>
          <a:solidFill>
            <a:schemeClr val="bg2"/>
          </a:solidFill>
          <a:ln w="19050">
            <a:solidFill>
              <a:srgbClr val="C00000"/>
            </a:solidFill>
          </a:ln>
        </p:spPr>
        <p:txBody>
          <a:bodyPr wrap="square" rtlCol="0">
            <a:spAutoFit/>
          </a:bodyPr>
          <a:lstStyle/>
          <a:p>
            <a:pPr algn="ctr"/>
            <a:r>
              <a:rPr lang="it-IT" sz="1400" i="1" dirty="0" smtClean="0"/>
              <a:t>Uso del suolo - Parco Nazionale del Monte </a:t>
            </a:r>
            <a:r>
              <a:rPr lang="it-IT" sz="1400" i="1" dirty="0" err="1" smtClean="0"/>
              <a:t>Peko</a:t>
            </a:r>
            <a:r>
              <a:rPr lang="it-IT" sz="1400" i="1" dirty="0" smtClean="0"/>
              <a:t>, 2002 - 2016</a:t>
            </a:r>
            <a:endParaRPr lang="it-IT" sz="1400" dirty="0" smtClean="0"/>
          </a:p>
        </p:txBody>
      </p:sp>
      <p:sp>
        <p:nvSpPr>
          <p:cNvPr id="5" name="CasellaDiTesto 4"/>
          <p:cNvSpPr txBox="1"/>
          <p:nvPr/>
        </p:nvSpPr>
        <p:spPr>
          <a:xfrm>
            <a:off x="142844" y="214290"/>
            <a:ext cx="8858312" cy="138499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L'espansione della produzione di cacao in Costa d'Avorio ha comportato una significativa invasione delle aree protette, tra cui il Parco Nazionale del Mont </a:t>
            </a:r>
            <a:r>
              <a:rPr lang="it-IT" sz="1400" dirty="0" err="1" smtClean="0"/>
              <a:t>Péko</a:t>
            </a:r>
            <a:r>
              <a:rPr lang="it-IT" sz="1400" dirty="0" smtClean="0"/>
              <a:t> e la Riserva Naturale di </a:t>
            </a:r>
            <a:r>
              <a:rPr lang="it-IT" sz="1400" dirty="0" err="1" smtClean="0"/>
              <a:t>Mabi-Yaya</a:t>
            </a:r>
            <a:r>
              <a:rPr lang="it-IT" sz="1400" dirty="0" smtClean="0"/>
              <a:t>. Per quanto riguarda il </a:t>
            </a:r>
            <a:r>
              <a:rPr lang="it-IT" sz="1400" b="1" dirty="0" smtClean="0"/>
              <a:t>Parco Nazionale del Mont </a:t>
            </a:r>
            <a:r>
              <a:rPr lang="it-IT" sz="1400" b="1" dirty="0" err="1" smtClean="0"/>
              <a:t>Péko</a:t>
            </a:r>
            <a:r>
              <a:rPr lang="it-IT" sz="1400" dirty="0" smtClean="0"/>
              <a:t>, ha perso il 70% della sua copertura forestale tra il 2002 e il 2016 a causa dell'aumento dell'attività agricola nella regione di </a:t>
            </a:r>
            <a:r>
              <a:rPr lang="it-IT" sz="1400" dirty="0" err="1" smtClean="0"/>
              <a:t>Guémon</a:t>
            </a:r>
            <a:r>
              <a:rPr lang="it-IT" sz="1400" dirty="0" smtClean="0"/>
              <a:t>. Nonostante un piano di ricollocazione avviato nel 2012, l'invasione del parco continua e permangono tensioni tra i gestori del parco e la popolazione locale a causa di precedenti scontri.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www.idhsustainabletrade.com/uploaded/2020/12/CDI-Nation-Park-maps.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Documents\SITO\DA INSERIRE\GEOGRAFIA\CLASSE 3°\LA FORESTA EQUATORIALE\LA DEFORESTAZIONE\26896314302_e574535bf1_b - Copia.jpg"/>
          <p:cNvPicPr>
            <a:picLocks noChangeAspect="1" noChangeArrowheads="1"/>
          </p:cNvPicPr>
          <p:nvPr/>
        </p:nvPicPr>
        <p:blipFill>
          <a:blip r:embed="rId2"/>
          <a:srcRect l="47446" t="8971" r="1464" b="6698"/>
          <a:stretch>
            <a:fillRect/>
          </a:stretch>
        </p:blipFill>
        <p:spPr bwMode="auto">
          <a:xfrm>
            <a:off x="714348" y="1500174"/>
            <a:ext cx="7952374" cy="3737648"/>
          </a:xfrm>
          <a:prstGeom prst="rect">
            <a:avLst/>
          </a:prstGeom>
          <a:noFill/>
        </p:spPr>
      </p:pic>
      <p:sp>
        <p:nvSpPr>
          <p:cNvPr id="4" name="CasellaDiTesto 3"/>
          <p:cNvSpPr txBox="1"/>
          <p:nvPr/>
        </p:nvSpPr>
        <p:spPr>
          <a:xfrm>
            <a:off x="2143108" y="5286388"/>
            <a:ext cx="5000660" cy="307777"/>
          </a:xfrm>
          <a:prstGeom prst="rect">
            <a:avLst/>
          </a:prstGeom>
          <a:solidFill>
            <a:schemeClr val="bg2"/>
          </a:solidFill>
          <a:ln w="19050">
            <a:solidFill>
              <a:srgbClr val="C00000"/>
            </a:solidFill>
          </a:ln>
        </p:spPr>
        <p:txBody>
          <a:bodyPr wrap="square" rtlCol="0">
            <a:spAutoFit/>
          </a:bodyPr>
          <a:lstStyle/>
          <a:p>
            <a:pPr algn="ctr"/>
            <a:r>
              <a:rPr lang="it-IT" sz="1400" i="1" dirty="0" smtClean="0"/>
              <a:t>Evoluzione della copertura vegetale - regione </a:t>
            </a:r>
            <a:r>
              <a:rPr lang="it-IT" sz="1400" i="1" dirty="0" err="1" smtClean="0"/>
              <a:t>Mé</a:t>
            </a:r>
            <a:r>
              <a:rPr lang="it-IT" sz="1400" i="1" dirty="0" smtClean="0"/>
              <a:t>, 1990- 2015</a:t>
            </a:r>
            <a:endParaRPr lang="it-IT" sz="1400" dirty="0" smtClean="0"/>
          </a:p>
        </p:txBody>
      </p:sp>
      <p:sp>
        <p:nvSpPr>
          <p:cNvPr id="5" name="CasellaDiTesto 4"/>
          <p:cNvSpPr txBox="1"/>
          <p:nvPr/>
        </p:nvSpPr>
        <p:spPr>
          <a:xfrm>
            <a:off x="142844" y="214290"/>
            <a:ext cx="8858312" cy="7386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Allo stesso modo, nella regione di </a:t>
            </a:r>
            <a:r>
              <a:rPr lang="it-IT" sz="1400" dirty="0" err="1" smtClean="0"/>
              <a:t>Mé</a:t>
            </a:r>
            <a:r>
              <a:rPr lang="it-IT" sz="1400" dirty="0" smtClean="0"/>
              <a:t>, la </a:t>
            </a:r>
            <a:r>
              <a:rPr lang="it-IT" sz="1400" b="1" dirty="0" smtClean="0"/>
              <a:t>foresta di </a:t>
            </a:r>
            <a:r>
              <a:rPr lang="it-IT" sz="1400" b="1" dirty="0" err="1" smtClean="0"/>
              <a:t>Mabi-Yaya</a:t>
            </a:r>
            <a:r>
              <a:rPr lang="it-IT" sz="1400" b="1" dirty="0" smtClean="0"/>
              <a:t> </a:t>
            </a:r>
            <a:r>
              <a:rPr lang="it-IT" sz="1400" dirty="0" smtClean="0"/>
              <a:t>- classificata come riserva naturale nell'ottobre 2019 - sta vivendo una graduale riduzione della sua copertura forestale mentre i produttori di cacao continuano a invadere.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14290"/>
            <a:ext cx="8858312" cy="323165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fontAlgn="base"/>
            <a:r>
              <a:rPr lang="it-IT" sz="1400" b="1" dirty="0" smtClean="0"/>
              <a:t>L’ATTACCO DEI GIGANTI: CACAO COME DEFORESTAZIONE E SFRUTTAMENTO</a:t>
            </a:r>
          </a:p>
          <a:p>
            <a:pPr fontAlgn="base">
              <a:spcAft>
                <a:spcPts val="1200"/>
              </a:spcAft>
            </a:pPr>
            <a:r>
              <a:rPr lang="it-IT" sz="1200" dirty="0" smtClean="0"/>
              <a:t>12 Dicembre 2018</a:t>
            </a:r>
            <a:endParaRPr lang="it-IT" sz="1200" b="1" dirty="0" smtClean="0"/>
          </a:p>
          <a:p>
            <a:pPr algn="just" fontAlgn="base"/>
            <a:r>
              <a:rPr lang="it-IT" sz="1200" dirty="0" smtClean="0"/>
              <a:t>L’anno scorso un’inchiesta pubblicata dal </a:t>
            </a:r>
            <a:r>
              <a:rPr lang="it-IT" sz="1200" i="1" dirty="0" err="1" smtClean="0"/>
              <a:t>Guardian</a:t>
            </a:r>
            <a:r>
              <a:rPr lang="it-IT" sz="1200" dirty="0" smtClean="0"/>
              <a:t> sulla Costa d’Avorio iniziava dicendo che l’industria mondiale della cioccolata stava producendo una deforestazione devastante nell’Africa occidentale. I commercianti locali che vendono alle multinazionali di cacao, come </a:t>
            </a:r>
            <a:r>
              <a:rPr lang="it-IT" sz="1200" dirty="0" err="1" smtClean="0"/>
              <a:t>Mars</a:t>
            </a:r>
            <a:r>
              <a:rPr lang="it-IT" sz="1200" dirty="0" smtClean="0"/>
              <a:t>, Nestlé o </a:t>
            </a:r>
            <a:r>
              <a:rPr lang="it-IT" sz="1200" dirty="0" err="1" smtClean="0"/>
              <a:t>Mondelēz</a:t>
            </a:r>
            <a:r>
              <a:rPr lang="it-IT" sz="1200" dirty="0" smtClean="0"/>
              <a:t>, acquistano dai piccoli agricoltori fave di cacao coltivate illegalmente all’interno delle aree protette o dei parchi nazionali del paese. Il prodotto illegale viene poi mescolato, nelle varie fasi della catena di approvvigionamento, con le fave di cacao “pulite”. Questo, dice il </a:t>
            </a:r>
            <a:r>
              <a:rPr lang="it-IT" sz="1200" i="1" dirty="0" err="1" smtClean="0"/>
              <a:t>Guardian</a:t>
            </a:r>
            <a:r>
              <a:rPr lang="it-IT" sz="1200" dirty="0" smtClean="0"/>
              <a:t>, significa che le barrette </a:t>
            </a:r>
            <a:r>
              <a:rPr lang="it-IT" sz="1200" dirty="0" err="1" smtClean="0"/>
              <a:t>Mars</a:t>
            </a:r>
            <a:r>
              <a:rPr lang="it-IT" sz="1200" dirty="0" smtClean="0"/>
              <a:t> o </a:t>
            </a:r>
            <a:r>
              <a:rPr lang="it-IT" sz="1200" dirty="0" err="1" smtClean="0"/>
              <a:t>Milka</a:t>
            </a:r>
            <a:r>
              <a:rPr lang="it-IT" sz="1200" dirty="0" smtClean="0"/>
              <a:t>, o i cioccolatini Ferrero </a:t>
            </a:r>
            <a:r>
              <a:rPr lang="it-IT" sz="1200" dirty="0" err="1" smtClean="0"/>
              <a:t>Rocher</a:t>
            </a:r>
            <a:r>
              <a:rPr lang="it-IT" sz="1200" dirty="0" smtClean="0"/>
              <a:t>, potrebbero essere contaminati  da cacao “sporco”. Ciò significa che i grandi marchi non possono essere certi del fatto che il loro prodotto non sia contaminato da cacao illegale.</a:t>
            </a:r>
          </a:p>
          <a:p>
            <a:pPr algn="just" fontAlgn="base"/>
            <a:r>
              <a:rPr lang="it-IT" sz="1200" dirty="0" smtClean="0"/>
              <a:t>Il </a:t>
            </a:r>
            <a:r>
              <a:rPr lang="it-IT" sz="1200" i="1" dirty="0" err="1" smtClean="0"/>
              <a:t>Guardian</a:t>
            </a:r>
            <a:r>
              <a:rPr lang="it-IT" sz="1200" dirty="0" smtClean="0"/>
              <a:t> ha raccontato che ci sono interi villaggi di agricoltori che occupano parchi nazionali, presumibilmente protetti, funzionari delle forze dell’ordine locali che regolarmente prendono delle tangenti per non denunciare le infrazioni e intermediari commerciali che riforniscono i grandi marchi i quali a loro volta confermano la provenienza illegale di parte delle fave che vendono. La Costa d’Avorio e il Ghana, il primo e il secondo più grande produttore di cacao al mondo, sono anche i paesi che stanno risentendo maggiormente delle conseguenze di questo sistema e della deforestazione.  Il gruppo ambientalista </a:t>
            </a:r>
            <a:r>
              <a:rPr lang="it-IT" sz="1200" i="1" dirty="0" err="1" smtClean="0"/>
              <a:t>Mighty</a:t>
            </a:r>
            <a:r>
              <a:rPr lang="it-IT" sz="1200" i="1" dirty="0" smtClean="0"/>
              <a:t> </a:t>
            </a:r>
            <a:r>
              <a:rPr lang="it-IT" sz="1200" i="1" dirty="0" err="1" smtClean="0"/>
              <a:t>Earth</a:t>
            </a:r>
            <a:r>
              <a:rPr lang="it-IT" sz="1200" dirty="0" smtClean="0"/>
              <a:t> ha pubblicato uno studio in cui si dice che se non si farà nulla, a fronte della crescente domanda globale di cioccolato, entro il 2030 non ci sarà più foresta. La beffa, scrive il </a:t>
            </a:r>
            <a:r>
              <a:rPr lang="it-IT" sz="1200" i="1" dirty="0" err="1" smtClean="0"/>
              <a:t>Guardian</a:t>
            </a:r>
            <a:r>
              <a:rPr lang="it-IT" sz="1200" dirty="0" smtClean="0"/>
              <a:t>, è che le persone che vivono in questi paesi sono così povere che non si potranno mai permettere di mangiare un </a:t>
            </a:r>
            <a:r>
              <a:rPr lang="it-IT" sz="1200" dirty="0" err="1" smtClean="0"/>
              <a:t>Mars</a:t>
            </a:r>
            <a:r>
              <a:rPr lang="it-IT" sz="1200" dirty="0" smtClean="0"/>
              <a:t>.</a:t>
            </a:r>
            <a:endParaRPr lang="it-IT" sz="1200" dirty="0"/>
          </a:p>
        </p:txBody>
      </p:sp>
      <p:pic>
        <p:nvPicPr>
          <p:cNvPr id="53250" name="Picture 2" descr="Fuori le piantagioni di cacao dalle foreste della Costa d&amp;#39;Avorio! -  Salviamo la foresta"/>
          <p:cNvPicPr>
            <a:picLocks noChangeAspect="1" noChangeArrowheads="1"/>
          </p:cNvPicPr>
          <p:nvPr/>
        </p:nvPicPr>
        <p:blipFill>
          <a:blip r:embed="rId2"/>
          <a:srcRect/>
          <a:stretch>
            <a:fillRect/>
          </a:stretch>
        </p:blipFill>
        <p:spPr bwMode="auto">
          <a:xfrm>
            <a:off x="142844" y="3571876"/>
            <a:ext cx="5257800" cy="2747201"/>
          </a:xfrm>
          <a:prstGeom prst="rect">
            <a:avLst/>
          </a:prstGeom>
          <a:noFill/>
          <a:ln w="38100">
            <a:solidFill>
              <a:srgbClr val="C00000"/>
            </a:solidFill>
          </a:ln>
        </p:spPr>
      </p:pic>
      <p:sp>
        <p:nvSpPr>
          <p:cNvPr id="4" name="Rettangolo 3"/>
          <p:cNvSpPr/>
          <p:nvPr/>
        </p:nvSpPr>
        <p:spPr>
          <a:xfrm>
            <a:off x="5643570" y="3786190"/>
            <a:ext cx="3286148" cy="1169551"/>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in grassetto le informazioni principali dell’articolo.</a:t>
            </a:r>
          </a:p>
          <a:p>
            <a:pPr algn="just"/>
            <a:r>
              <a:rPr lang="it-IT" sz="1400" dirty="0" smtClean="0">
                <a:latin typeface="Times New Roman" pitchFamily="18" charset="0"/>
                <a:cs typeface="Times New Roman" pitchFamily="18" charset="0"/>
              </a:rPr>
              <a:t> </a:t>
            </a:r>
          </a:p>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 Trova uno slogan che si può associare all’immagine.</a:t>
            </a:r>
            <a:endParaRPr lang="it-IT" sz="1400" b="1" dirty="0" smtClean="0">
              <a:latin typeface="Times New Roman" pitchFamily="18" charset="0"/>
              <a:cs typeface="Times New Roman" pitchFamily="18" charset="0"/>
            </a:endParaRPr>
          </a:p>
        </p:txBody>
      </p:sp>
      <p:sp>
        <p:nvSpPr>
          <p:cNvPr id="5" name="Rettangolo arrotondato 4"/>
          <p:cNvSpPr/>
          <p:nvPr/>
        </p:nvSpPr>
        <p:spPr>
          <a:xfrm>
            <a:off x="5643570" y="5572140"/>
            <a:ext cx="3357586" cy="7143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46" y="214290"/>
            <a:ext cx="2928958" cy="83099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fontAlgn="base"/>
            <a:r>
              <a:rPr lang="it-IT" sz="1200" dirty="0" smtClean="0"/>
              <a:t>Si stima che negli anni ‘70 ci fossero circa 5.000 elefanti in Costa d’Avorio, mentre oggi sono meno di 300 (si trovano in gran parte all’interno del </a:t>
            </a:r>
            <a:r>
              <a:rPr lang="it-IT" sz="1200" dirty="0" err="1" smtClean="0"/>
              <a:t>Parc</a:t>
            </a:r>
            <a:r>
              <a:rPr lang="it-IT" sz="1200" dirty="0" smtClean="0"/>
              <a:t> National de Tai).</a:t>
            </a:r>
            <a:endParaRPr lang="it-IT" sz="1200" dirty="0"/>
          </a:p>
        </p:txBody>
      </p:sp>
      <p:pic>
        <p:nvPicPr>
          <p:cNvPr id="109570" name="Picture 2" descr="La popolazione di elefanti di foresta in Costa d’Avorio è crollata dell’86 per cento a partire dagli anni Novanta © Us Fish and wildlife service headquarters/Wikimedia Commons"/>
          <p:cNvPicPr>
            <a:picLocks noChangeAspect="1" noChangeArrowheads="1"/>
          </p:cNvPicPr>
          <p:nvPr/>
        </p:nvPicPr>
        <p:blipFill>
          <a:blip r:embed="rId2"/>
          <a:srcRect/>
          <a:stretch>
            <a:fillRect/>
          </a:stretch>
        </p:blipFill>
        <p:spPr bwMode="auto">
          <a:xfrm>
            <a:off x="285720" y="214290"/>
            <a:ext cx="5047488" cy="3364992"/>
          </a:xfrm>
          <a:prstGeom prst="rect">
            <a:avLst/>
          </a:prstGeom>
          <a:noFill/>
          <a:ln w="38100">
            <a:solidFill>
              <a:srgbClr val="C00000"/>
            </a:solidFill>
          </a:ln>
        </p:spPr>
      </p:pic>
      <p:sp>
        <p:nvSpPr>
          <p:cNvPr id="4" name="CasellaDiTesto 3"/>
          <p:cNvSpPr txBox="1"/>
          <p:nvPr/>
        </p:nvSpPr>
        <p:spPr>
          <a:xfrm>
            <a:off x="5786446" y="4643446"/>
            <a:ext cx="2928958" cy="138499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fontAlgn="base"/>
            <a:r>
              <a:rPr lang="it-IT" sz="1200" dirty="0" smtClean="0"/>
              <a:t>Si pensa che nel paese vivano meno di 1.200 scimpanzé (concentrati nei parchi nazionali di Tai e di </a:t>
            </a:r>
            <a:r>
              <a:rPr lang="it-IT" sz="1200" dirty="0" err="1" smtClean="0"/>
              <a:t>Marahoué</a:t>
            </a:r>
            <a:r>
              <a:rPr lang="it-IT" sz="1200" dirty="0" smtClean="0"/>
              <a:t>), anch’essi in pericolo di estinzione: ricerche condotte nel 2009 hanno avanzato l’ipotesi che entro vent’anni sarà scomparso il 90% degli esemplari.</a:t>
            </a:r>
            <a:endParaRPr lang="it-IT" sz="1200" dirty="0"/>
          </a:p>
        </p:txBody>
      </p:sp>
      <p:pic>
        <p:nvPicPr>
          <p:cNvPr id="51206" name="Picture 6" descr="Un gruppo di scimpanzé (Pan troglodytes)."/>
          <p:cNvPicPr>
            <a:picLocks noChangeAspect="1" noChangeArrowheads="1"/>
          </p:cNvPicPr>
          <p:nvPr/>
        </p:nvPicPr>
        <p:blipFill>
          <a:blip r:embed="rId3"/>
          <a:stretch>
            <a:fillRect/>
          </a:stretch>
        </p:blipFill>
        <p:spPr bwMode="auto">
          <a:xfrm>
            <a:off x="642910" y="3786190"/>
            <a:ext cx="4366703" cy="2911135"/>
          </a:xfrm>
          <a:prstGeom prst="rect">
            <a:avLst/>
          </a:prstGeom>
          <a:noFill/>
          <a:ln w="38100">
            <a:solidFill>
              <a:srgbClr val="C00000"/>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14290"/>
            <a:ext cx="8858312" cy="560153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400" b="1" cap="all" dirty="0" smtClean="0"/>
              <a:t>CIOCCOLATO SOSTENIBILE: COME E PERCHÉ SCEGLIERLO</a:t>
            </a:r>
          </a:p>
          <a:p>
            <a:pPr fontAlgn="base">
              <a:spcAft>
                <a:spcPts val="1200"/>
              </a:spcAft>
            </a:pPr>
            <a:r>
              <a:rPr lang="it-IT" sz="1200" cap="all" dirty="0" smtClean="0"/>
              <a:t>30 MARZO 2021</a:t>
            </a:r>
            <a:endParaRPr lang="it-IT" sz="1200" b="1" dirty="0" smtClean="0"/>
          </a:p>
          <a:p>
            <a:pPr algn="just" fontAlgn="base"/>
            <a:r>
              <a:rPr lang="it-IT" sz="1200" dirty="0" smtClean="0"/>
              <a:t>Oltre il 90% del cacao viene coltivato da 6 milioni di contadini che gestiscono piccole aziende familiari di 1-5 ettari o meno. Solo il 5% proviene da grandi piantagioni. La vita di queste famiglie dipende dalla coltivazione e dalla vendita delle fave di cacao. E molto spesso il loro reddito non riesce a coprire i costi di produzione.</a:t>
            </a:r>
          </a:p>
          <a:p>
            <a:pPr algn="just" fontAlgn="base"/>
            <a:r>
              <a:rPr lang="it-IT" sz="1200" dirty="0" smtClean="0"/>
              <a:t>A causa del loro impoverimento, infatti, i contadini non possono investire nel mantenimento degli alberi di cacao. Invece di sostituire gli alberi vecchi o malati espandono la piantagione tramite la deforestazione, mettendo in a rischio la sostenibilità dell’agricoltura ecologica e diversificata. Gli agricoltori piantano alberi di cacao in aree protette o parchi nazionali per cercare di aumentare la produzione e arrivare alla soglia della sussistenza. Lo vendono a intermediari che a loro volta vendono a grandi cioccolatieri. Ci sono così tante transazioni nelle catene di approvvigionamento che i grandi marchi non possono più essere sicuri dell’origine.</a:t>
            </a:r>
          </a:p>
          <a:p>
            <a:pPr algn="just" fontAlgn="base"/>
            <a:r>
              <a:rPr lang="it-IT" sz="1200" dirty="0" smtClean="0"/>
              <a:t>Spinti dalle paghe bassissime, gli agricoltori locali cercano di abbassare i costi impiegando i lavoratori minorenni. Dall’altro lato, cercano di incrementare il raccolto con pratiche dannose per l’ambiente, come esporre le colture alla luce diretta del sole, che fa aumentare la produzione ma anche crescere erbe infestanti e il rischio di malattie per le piante. Una pratica che favorisce un ampio ricorso a erbicidi e pesticidi che danneggiano il terreno e la salute dei lavoratori. La mancanza di informazione, infatti, spesso comporta un cattivo dosaggio di questi prodotti, usati in quantità molto più elevata del dovuto. Il che comporta la contaminazione del suolo e l’inquinamento delle risorse locali dell’acqua, alimentando un circolo vizioso pericolosissimo.</a:t>
            </a:r>
          </a:p>
          <a:p>
            <a:pPr algn="just" fontAlgn="base"/>
            <a:endParaRPr lang="it-IT" sz="1200" dirty="0" smtClean="0"/>
          </a:p>
          <a:p>
            <a:pPr algn="just" fontAlgn="base"/>
            <a:r>
              <a:rPr lang="it-IT" sz="1200" dirty="0" smtClean="0"/>
              <a:t>Cosa possiamo fare per portare sostenibilità e giustizia sociale nella coltivazione del cacao? Sicuramente, possiamo provare a dare il nostro contributo chiedendo maggiore trasparenza da parte dei marchi dell’industria cioccolatiera e dei rivenditori, prestando attenzione alla qualità e alla provenienza del prodotto di base, con certificazioni che attestino un equo compenso, un giusto trattamento dei lavoratori e il rispetto dell’ambiente. </a:t>
            </a:r>
          </a:p>
          <a:p>
            <a:pPr algn="just" fontAlgn="base"/>
            <a:r>
              <a:rPr lang="it-IT" sz="1200" i="1" dirty="0" err="1" smtClean="0"/>
              <a:t>FairTrade</a:t>
            </a:r>
            <a:r>
              <a:rPr lang="it-IT" sz="1200" dirty="0" smtClean="0"/>
              <a:t> è un’organizzazione internazionale che lavora ogni giorno per migliorare le condizioni dei produttori agricoli dei Paesi in via di sviluppo. Si pone come punto di incontro tra piccoli produttori, aziende e consumatori in un sistema globale di commercio sostenibile ed etico, per produrre un cioccolato sostenibile davvero.</a:t>
            </a:r>
          </a:p>
          <a:p>
            <a:pPr algn="just" fontAlgn="base"/>
            <a:r>
              <a:rPr lang="it-IT" sz="1200" dirty="0" smtClean="0"/>
              <a:t>In particolare, per i piccoli produttori di cacao aderire al programma </a:t>
            </a:r>
            <a:r>
              <a:rPr lang="it-IT" sz="1200" i="1" dirty="0" err="1" smtClean="0"/>
              <a:t>FairTrade</a:t>
            </a:r>
            <a:r>
              <a:rPr lang="it-IT" sz="1200" dirty="0" smtClean="0"/>
              <a:t> significa la garanzia di un prezzo minimo stabile, indipendente dalle speculazioni di borsa. I contadini ricevono anche un Premio </a:t>
            </a:r>
            <a:r>
              <a:rPr lang="it-IT" sz="1200" i="1" dirty="0" err="1" smtClean="0"/>
              <a:t>FairTrade</a:t>
            </a:r>
            <a:r>
              <a:rPr lang="it-IT" sz="1200" dirty="0" smtClean="0"/>
              <a:t>, cioè un margine ulteriore che possono spendere in servizi per la comunità o nel miglioramento della produzione. Ed è un vantaggio anche per l’ambiente, perché gli agricoltori </a:t>
            </a:r>
            <a:r>
              <a:rPr lang="it-IT" sz="1200" dirty="0" err="1" smtClean="0"/>
              <a:t>FairTrade</a:t>
            </a:r>
            <a:r>
              <a:rPr lang="it-IT" sz="1200" dirty="0" smtClean="0"/>
              <a:t> si impegnano a rispettare l’ambiente e a non deforestare.</a:t>
            </a:r>
            <a:endParaRPr lang="it-IT" sz="12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42852"/>
            <a:ext cx="864399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t>1- </a:t>
            </a:r>
            <a:r>
              <a:rPr lang="it-IT" sz="1400" dirty="0" smtClean="0"/>
              <a:t>Dopo averli evidenziati nel testo, elenca i danni provocati dai piccoli coltivatori di cacao.</a:t>
            </a:r>
          </a:p>
        </p:txBody>
      </p:sp>
      <p:sp>
        <p:nvSpPr>
          <p:cNvPr id="3" name="Rettangolo arrotondato 2"/>
          <p:cNvSpPr/>
          <p:nvPr/>
        </p:nvSpPr>
        <p:spPr>
          <a:xfrm>
            <a:off x="142844" y="785794"/>
            <a:ext cx="8572560" cy="21431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endParaRPr>
          </a:p>
          <a:p>
            <a:pPr algn="just">
              <a:buFont typeface="Arial" pitchFamily="34" charset="0"/>
              <a:buChar char="•"/>
            </a:pPr>
            <a:endParaRPr lang="it-IT" sz="1400" dirty="0">
              <a:solidFill>
                <a:srgbClr val="00B0F0"/>
              </a:solidFill>
            </a:endParaRPr>
          </a:p>
        </p:txBody>
      </p:sp>
      <p:sp>
        <p:nvSpPr>
          <p:cNvPr id="5" name="Rettangolo 4"/>
          <p:cNvSpPr/>
          <p:nvPr/>
        </p:nvSpPr>
        <p:spPr>
          <a:xfrm>
            <a:off x="285720" y="3500438"/>
            <a:ext cx="864399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t>2- </a:t>
            </a:r>
            <a:r>
              <a:rPr lang="it-IT" sz="1400" dirty="0" smtClean="0"/>
              <a:t>Cosa prevede il programma </a:t>
            </a:r>
            <a:r>
              <a:rPr lang="it-IT" sz="1400" i="1" dirty="0" err="1" smtClean="0"/>
              <a:t>FiarTrade</a:t>
            </a:r>
            <a:r>
              <a:rPr lang="it-IT" sz="1400" dirty="0" smtClean="0"/>
              <a:t>? Fai un elenco dei punti principali dopo averli evidenziati nel testo.    </a:t>
            </a:r>
          </a:p>
        </p:txBody>
      </p:sp>
      <p:sp>
        <p:nvSpPr>
          <p:cNvPr id="7" name="Rettangolo arrotondato 6"/>
          <p:cNvSpPr/>
          <p:nvPr/>
        </p:nvSpPr>
        <p:spPr>
          <a:xfrm>
            <a:off x="285720" y="4214818"/>
            <a:ext cx="8572560" cy="21431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hop.altromercato.it/products/00000399_1.jpg?v=2"/>
          <p:cNvPicPr>
            <a:picLocks noChangeAspect="1" noChangeArrowheads="1"/>
          </p:cNvPicPr>
          <p:nvPr/>
        </p:nvPicPr>
        <p:blipFill>
          <a:blip r:embed="rId2"/>
          <a:srcRect l="27163" t="12073" r="24547" b="12474"/>
          <a:stretch>
            <a:fillRect/>
          </a:stretch>
        </p:blipFill>
        <p:spPr bwMode="auto">
          <a:xfrm>
            <a:off x="428592" y="2285990"/>
            <a:ext cx="2286013" cy="3571889"/>
          </a:xfrm>
          <a:prstGeom prst="rect">
            <a:avLst/>
          </a:prstGeom>
          <a:noFill/>
          <a:ln w="38100">
            <a:solidFill>
              <a:srgbClr val="C00000"/>
            </a:solidFill>
          </a:ln>
        </p:spPr>
      </p:pic>
      <p:pic>
        <p:nvPicPr>
          <p:cNvPr id="3" name="Picture 4" descr="Carrefour Bio Cioccolato extra fondente 100 g | Carrefour"/>
          <p:cNvPicPr>
            <a:picLocks noChangeAspect="1" noChangeArrowheads="1"/>
          </p:cNvPicPr>
          <p:nvPr/>
        </p:nvPicPr>
        <p:blipFill>
          <a:blip r:embed="rId3" cstate="print"/>
          <a:srcRect l="26389" t="2778" r="26388" b="2777"/>
          <a:stretch>
            <a:fillRect/>
          </a:stretch>
        </p:blipFill>
        <p:spPr bwMode="auto">
          <a:xfrm>
            <a:off x="3214666" y="2285988"/>
            <a:ext cx="2063980" cy="4127917"/>
          </a:xfrm>
          <a:prstGeom prst="rect">
            <a:avLst/>
          </a:prstGeom>
          <a:noFill/>
          <a:ln w="38100">
            <a:solidFill>
              <a:srgbClr val="C00000"/>
            </a:solidFill>
          </a:ln>
        </p:spPr>
      </p:pic>
      <p:pic>
        <p:nvPicPr>
          <p:cNvPr id="4" name="Picture 6" descr="https://www.brandfan.it/sites/default/files/magnum_0.jpg"/>
          <p:cNvPicPr>
            <a:picLocks noChangeAspect="1" noChangeArrowheads="1"/>
          </p:cNvPicPr>
          <p:nvPr/>
        </p:nvPicPr>
        <p:blipFill>
          <a:blip r:embed="rId4"/>
          <a:srcRect t="7031" b="8593"/>
          <a:stretch>
            <a:fillRect/>
          </a:stretch>
        </p:blipFill>
        <p:spPr bwMode="auto">
          <a:xfrm>
            <a:off x="5643570" y="2428868"/>
            <a:ext cx="3048000" cy="2571768"/>
          </a:xfrm>
          <a:prstGeom prst="rect">
            <a:avLst/>
          </a:prstGeom>
          <a:noFill/>
          <a:ln w="38100">
            <a:solidFill>
              <a:srgbClr val="C00000"/>
            </a:solidFill>
          </a:ln>
        </p:spPr>
      </p:pic>
      <p:sp>
        <p:nvSpPr>
          <p:cNvPr id="5" name="Rettangolo 4"/>
          <p:cNvSpPr/>
          <p:nvPr/>
        </p:nvSpPr>
        <p:spPr>
          <a:xfrm>
            <a:off x="214282" y="142852"/>
            <a:ext cx="8643998" cy="1384995"/>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t>1- </a:t>
            </a:r>
            <a:r>
              <a:rPr lang="it-IT" sz="1400" dirty="0" smtClean="0"/>
              <a:t>Oltre al rispetto del lavoratori il cacao dovrebbe rispettare l’ambiente, promuovendo un’agricoltura ecosostenibile e biologica. Per essere certi di star acquistando un cioccolato che sia amico della terra scegliete quelli prodotti con cacao certificato.</a:t>
            </a:r>
          </a:p>
          <a:p>
            <a:pPr algn="just"/>
            <a:r>
              <a:rPr lang="it-IT" sz="1400" dirty="0" smtClean="0"/>
              <a:t>Provate a rintracciare sull’etichetta dei prodotti che trovate al supermercato i </a:t>
            </a:r>
            <a:r>
              <a:rPr lang="it-IT" sz="1400" dirty="0" err="1" smtClean="0"/>
              <a:t>loghi</a:t>
            </a:r>
            <a:r>
              <a:rPr lang="it-IT" sz="1400" dirty="0" smtClean="0"/>
              <a:t> di alcune certificazioni che attestano la sostenibilità del cacao come:</a:t>
            </a:r>
            <a:r>
              <a:rPr lang="it-IT" sz="1400" b="1" dirty="0" smtClean="0"/>
              <a:t> </a:t>
            </a:r>
            <a:r>
              <a:rPr lang="it-IT" sz="1400" b="1" dirty="0" err="1" smtClean="0"/>
              <a:t>Fairtrade</a:t>
            </a:r>
            <a:r>
              <a:rPr lang="it-IT" sz="1400" b="1" dirty="0" smtClean="0"/>
              <a:t>, </a:t>
            </a:r>
            <a:r>
              <a:rPr lang="it-IT" sz="1400" b="1" dirty="0" err="1" smtClean="0"/>
              <a:t>Rainforest</a:t>
            </a:r>
            <a:r>
              <a:rPr lang="it-IT" sz="1400" b="1" dirty="0" smtClean="0"/>
              <a:t> </a:t>
            </a:r>
            <a:r>
              <a:rPr lang="it-IT" sz="1400" b="1" dirty="0" err="1" smtClean="0"/>
              <a:t>Alliance</a:t>
            </a:r>
            <a:r>
              <a:rPr lang="it-IT" sz="1400" b="1" dirty="0" smtClean="0"/>
              <a:t> e </a:t>
            </a:r>
            <a:r>
              <a:rPr lang="it-IT" sz="1400" b="1" dirty="0" err="1" smtClean="0"/>
              <a:t>Altromercato</a:t>
            </a:r>
            <a:r>
              <a:rPr lang="it-IT" sz="1400" dirty="0" smtClean="0"/>
              <a:t>. Fotografate le confezioni e aggiungete una slide con le foto che avete realizzato.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GEOGRAFIA\CLASSE 3°\LA FORESTA EQUATORIALE\4-LE REGIONI TROPICALI ED EQUATORIALI\IMMAGINI\4.jpg"/>
          <p:cNvPicPr>
            <a:picLocks noChangeAspect="1" noChangeArrowheads="1"/>
          </p:cNvPicPr>
          <p:nvPr/>
        </p:nvPicPr>
        <p:blipFill>
          <a:blip r:embed="rId2" cstate="print"/>
          <a:srcRect/>
          <a:stretch>
            <a:fillRect/>
          </a:stretch>
        </p:blipFill>
        <p:spPr bwMode="auto">
          <a:xfrm>
            <a:off x="142844" y="142852"/>
            <a:ext cx="5486400" cy="3560064"/>
          </a:xfrm>
          <a:prstGeom prst="rect">
            <a:avLst/>
          </a:prstGeom>
          <a:noFill/>
          <a:ln w="38100">
            <a:solidFill>
              <a:srgbClr val="C00000"/>
            </a:solidFill>
          </a:ln>
        </p:spPr>
      </p:pic>
      <p:sp>
        <p:nvSpPr>
          <p:cNvPr id="3" name="CasellaDiTesto 2"/>
          <p:cNvSpPr txBox="1"/>
          <p:nvPr/>
        </p:nvSpPr>
        <p:spPr>
          <a:xfrm>
            <a:off x="5715008" y="142852"/>
            <a:ext cx="3286180" cy="4401205"/>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latin typeface="Times New Roman" pitchFamily="18" charset="0"/>
                <a:cs typeface="Times New Roman" pitchFamily="18" charset="0"/>
              </a:rPr>
              <a:t>LA VEGETAZIONE</a:t>
            </a:r>
          </a:p>
          <a:p>
            <a:pPr algn="just"/>
            <a:r>
              <a:rPr lang="it-IT" sz="1400" dirty="0" smtClean="0">
                <a:latin typeface="Times New Roman" pitchFamily="18" charset="0"/>
                <a:cs typeface="Times New Roman" pitchFamily="18" charset="0"/>
              </a:rPr>
              <a:t>Dal livello del suolo fino alle chiome degli alberi più alti, la foresta pluviale si dispone su una serie di </a:t>
            </a:r>
            <a:r>
              <a:rPr lang="it-IT" sz="1400" b="1" dirty="0" smtClean="0">
                <a:latin typeface="Times New Roman" pitchFamily="18" charset="0"/>
                <a:cs typeface="Times New Roman" pitchFamily="18" charset="0"/>
              </a:rPr>
              <a:t>strati</a:t>
            </a:r>
            <a:r>
              <a:rPr lang="it-IT" sz="1400" dirty="0" smtClean="0">
                <a:latin typeface="Times New Roman" pitchFamily="18" charset="0"/>
                <a:cs typeface="Times New Roman" pitchFamily="18" charset="0"/>
              </a:rPr>
              <a:t> che dipendono dalla quantità di luce solare che riesce a filtrare.</a:t>
            </a:r>
          </a:p>
          <a:p>
            <a:pPr algn="just"/>
            <a:r>
              <a:rPr lang="it-IT" sz="1400" dirty="0" smtClean="0">
                <a:latin typeface="Times New Roman" pitchFamily="18" charset="0"/>
                <a:cs typeface="Times New Roman" pitchFamily="18" charset="0"/>
              </a:rPr>
              <a:t>Lo </a:t>
            </a:r>
            <a:r>
              <a:rPr lang="it-IT" sz="1400" b="1" dirty="0" smtClean="0">
                <a:latin typeface="Times New Roman" pitchFamily="18" charset="0"/>
                <a:cs typeface="Times New Roman" pitchFamily="18" charset="0"/>
              </a:rPr>
              <a:t>strato più basso </a:t>
            </a:r>
            <a:r>
              <a:rPr lang="it-IT" sz="1400" dirty="0" smtClean="0">
                <a:latin typeface="Times New Roman" pitchFamily="18" charset="0"/>
                <a:cs typeface="Times New Roman" pitchFamily="18" charset="0"/>
              </a:rPr>
              <a:t>è perennemente in penombra e la vegetazione è quindi piuttosto scarsa (cespugli, arbusti, felci, palme) </a:t>
            </a:r>
            <a:r>
              <a:rPr lang="it-IT" sz="1400" dirty="0" smtClean="0">
                <a:solidFill>
                  <a:srgbClr val="0070C0"/>
                </a:solidFill>
                <a:latin typeface="Times New Roman" pitchFamily="18" charset="0"/>
                <a:cs typeface="Times New Roman" pitchFamily="18" charset="0"/>
              </a:rPr>
              <a:t>[</a:t>
            </a:r>
            <a:r>
              <a:rPr lang="it-IT" sz="1400" dirty="0" err="1" smtClean="0">
                <a:solidFill>
                  <a:srgbClr val="0070C0"/>
                </a:solidFill>
                <a:latin typeface="Times New Roman" pitchFamily="18" charset="0"/>
                <a:cs typeface="Times New Roman" pitchFamily="18" charset="0"/>
              </a:rPr>
              <a:t>fig</a:t>
            </a:r>
            <a:r>
              <a:rPr lang="it-IT" sz="1400" dirty="0" smtClean="0">
                <a:solidFill>
                  <a:srgbClr val="0070C0"/>
                </a:solidFill>
                <a:latin typeface="Times New Roman" pitchFamily="18" charset="0"/>
                <a:cs typeface="Times New Roman" pitchFamily="18" charset="0"/>
              </a:rPr>
              <a:t>. 1]</a:t>
            </a:r>
            <a:r>
              <a:rPr lang="it-IT" sz="1400" dirty="0" smtClean="0">
                <a:latin typeface="Times New Roman" pitchFamily="18" charset="0"/>
                <a:cs typeface="Times New Roman" pitchFamily="18" charset="0"/>
              </a:rPr>
              <a:t>. Nei periodi di piena, le acque dei grandi fiumi si sollevano (talora fino a 17 m.) e invadono stabilmente ampie zone di foresta, formando stagni e acquitrini </a:t>
            </a:r>
            <a:r>
              <a:rPr lang="it-IT" sz="1400" dirty="0" smtClean="0">
                <a:solidFill>
                  <a:srgbClr val="0070C0"/>
                </a:solidFill>
                <a:latin typeface="Times New Roman" pitchFamily="18" charset="0"/>
                <a:cs typeface="Times New Roman" pitchFamily="18" charset="0"/>
              </a:rPr>
              <a:t>[</a:t>
            </a:r>
            <a:r>
              <a:rPr lang="it-IT" sz="1400" dirty="0" err="1" smtClean="0">
                <a:solidFill>
                  <a:srgbClr val="0070C0"/>
                </a:solidFill>
                <a:latin typeface="Times New Roman" pitchFamily="18" charset="0"/>
                <a:cs typeface="Times New Roman" pitchFamily="18" charset="0"/>
              </a:rPr>
              <a:t>fig</a:t>
            </a:r>
            <a:r>
              <a:rPr lang="it-IT" sz="1400" dirty="0" smtClean="0">
                <a:solidFill>
                  <a:srgbClr val="0070C0"/>
                </a:solidFill>
                <a:latin typeface="Times New Roman" pitchFamily="18" charset="0"/>
                <a:cs typeface="Times New Roman" pitchFamily="18" charset="0"/>
              </a:rPr>
              <a:t>. 2]</a:t>
            </a:r>
            <a:r>
              <a:rPr lang="it-IT" sz="1400" dirty="0" smtClean="0">
                <a:latin typeface="Times New Roman" pitchFamily="18" charset="0"/>
                <a:cs typeface="Times New Roman" pitchFamily="18" charset="0"/>
              </a:rPr>
              <a:t>.</a:t>
            </a:r>
          </a:p>
          <a:p>
            <a:pPr algn="just"/>
            <a:r>
              <a:rPr lang="it-IT" sz="1400" dirty="0" smtClean="0">
                <a:latin typeface="Times New Roman" pitchFamily="18" charset="0"/>
                <a:cs typeface="Times New Roman" pitchFamily="18" charset="0"/>
              </a:rPr>
              <a:t>Nello </a:t>
            </a:r>
            <a:r>
              <a:rPr lang="it-IT" sz="1400" b="1" dirty="0" smtClean="0">
                <a:latin typeface="Times New Roman" pitchFamily="18" charset="0"/>
                <a:cs typeface="Times New Roman" pitchFamily="18" charset="0"/>
              </a:rPr>
              <a:t>strato</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intermedio</a:t>
            </a:r>
            <a:r>
              <a:rPr lang="it-IT" sz="1400" dirty="0" smtClean="0">
                <a:latin typeface="Times New Roman" pitchFamily="18" charset="0"/>
                <a:cs typeface="Times New Roman" pitchFamily="18" charset="0"/>
              </a:rPr>
              <a:t> (fino a 45 m.) si trovano arbusti e alberi i cui tronchi sono avvolti da liane e piante rampicanti </a:t>
            </a:r>
            <a:r>
              <a:rPr lang="it-IT" sz="1400" dirty="0" smtClean="0">
                <a:solidFill>
                  <a:srgbClr val="0070C0"/>
                </a:solidFill>
                <a:latin typeface="Times New Roman" pitchFamily="18" charset="0"/>
                <a:cs typeface="Times New Roman" pitchFamily="18" charset="0"/>
              </a:rPr>
              <a:t>[</a:t>
            </a:r>
            <a:r>
              <a:rPr lang="it-IT" sz="1400" dirty="0" err="1" smtClean="0">
                <a:solidFill>
                  <a:srgbClr val="0070C0"/>
                </a:solidFill>
                <a:latin typeface="Times New Roman" pitchFamily="18" charset="0"/>
                <a:cs typeface="Times New Roman" pitchFamily="18" charset="0"/>
              </a:rPr>
              <a:t>fig</a:t>
            </a:r>
            <a:r>
              <a:rPr lang="it-IT" sz="1400" dirty="0" smtClean="0">
                <a:solidFill>
                  <a:srgbClr val="0070C0"/>
                </a:solidFill>
                <a:latin typeface="Times New Roman" pitchFamily="18" charset="0"/>
                <a:cs typeface="Times New Roman" pitchFamily="18" charset="0"/>
              </a:rPr>
              <a:t>. 3]</a:t>
            </a:r>
            <a:r>
              <a:rPr lang="it-IT" sz="1400" dirty="0" smtClean="0">
                <a:latin typeface="Times New Roman" pitchFamily="18" charset="0"/>
                <a:cs typeface="Times New Roman" pitchFamily="18" charset="0"/>
              </a:rPr>
              <a:t>.</a:t>
            </a:r>
          </a:p>
          <a:p>
            <a:pPr algn="just"/>
            <a:r>
              <a:rPr lang="it-IT" sz="1400" dirty="0" smtClean="0">
                <a:latin typeface="Times New Roman" pitchFamily="18" charset="0"/>
                <a:cs typeface="Times New Roman" pitchFamily="18" charset="0"/>
              </a:rPr>
              <a:t>Oltre questa quota vi sono le chiome degli </a:t>
            </a:r>
            <a:r>
              <a:rPr lang="it-IT" sz="1400" b="1" dirty="0" smtClean="0">
                <a:latin typeface="Times New Roman" pitchFamily="18" charset="0"/>
                <a:cs typeface="Times New Roman" pitchFamily="18" charset="0"/>
              </a:rPr>
              <a:t>alberi più alti </a:t>
            </a:r>
            <a:r>
              <a:rPr lang="it-IT" sz="1400" dirty="0" smtClean="0">
                <a:latin typeface="Times New Roman" pitchFamily="18" charset="0"/>
                <a:cs typeface="Times New Roman" pitchFamily="18" charset="0"/>
              </a:rPr>
              <a:t>(fino a 70 m.), sempre illuminate dal Sole </a:t>
            </a:r>
            <a:r>
              <a:rPr lang="it-IT" sz="1400" dirty="0" smtClean="0">
                <a:solidFill>
                  <a:srgbClr val="0070C0"/>
                </a:solidFill>
                <a:latin typeface="Times New Roman" pitchFamily="18" charset="0"/>
                <a:cs typeface="Times New Roman" pitchFamily="18" charset="0"/>
              </a:rPr>
              <a:t>[</a:t>
            </a:r>
            <a:r>
              <a:rPr lang="it-IT" sz="1400" dirty="0" err="1" smtClean="0">
                <a:solidFill>
                  <a:srgbClr val="0070C0"/>
                </a:solidFill>
                <a:latin typeface="Times New Roman" pitchFamily="18" charset="0"/>
                <a:cs typeface="Times New Roman" pitchFamily="18" charset="0"/>
              </a:rPr>
              <a:t>fig</a:t>
            </a:r>
            <a:r>
              <a:rPr lang="it-IT" sz="1400" dirty="0" smtClean="0">
                <a:solidFill>
                  <a:srgbClr val="0070C0"/>
                </a:solidFill>
                <a:latin typeface="Times New Roman" pitchFamily="18" charset="0"/>
                <a:cs typeface="Times New Roman" pitchFamily="18" charset="0"/>
              </a:rPr>
              <a:t>. 4]</a:t>
            </a:r>
            <a:r>
              <a:rPr lang="it-IT" sz="1400" dirty="0" smtClean="0">
                <a:latin typeface="Times New Roman" pitchFamily="18" charset="0"/>
                <a:cs typeface="Times New Roman" pitchFamily="18" charset="0"/>
              </a:rPr>
              <a:t>. </a:t>
            </a:r>
          </a:p>
        </p:txBody>
      </p:sp>
      <p:sp>
        <p:nvSpPr>
          <p:cNvPr id="5" name="Rettangolo 4"/>
          <p:cNvSpPr/>
          <p:nvPr/>
        </p:nvSpPr>
        <p:spPr>
          <a:xfrm>
            <a:off x="428596" y="5500702"/>
            <a:ext cx="8286808" cy="584775"/>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Ricerca in </a:t>
            </a:r>
            <a:r>
              <a:rPr lang="it-IT" sz="1600" dirty="0" smtClean="0">
                <a:latin typeface="Times New Roman" pitchFamily="18" charset="0"/>
                <a:cs typeface="Times New Roman" pitchFamily="18" charset="0"/>
              </a:rPr>
              <a:t>internet, e riportale nella slide successiva, </a:t>
            </a:r>
            <a:r>
              <a:rPr lang="it-IT" sz="1600" dirty="0" smtClean="0">
                <a:latin typeface="Times New Roman" pitchFamily="18" charset="0"/>
                <a:cs typeface="Times New Roman" pitchFamily="18" charset="0"/>
              </a:rPr>
              <a:t>le immagini che ritraggono i vari aspetti delle vegetazione della foresta </a:t>
            </a:r>
            <a:r>
              <a:rPr lang="it-IT" sz="1600" dirty="0" smtClean="0">
                <a:latin typeface="Times New Roman" pitchFamily="18" charset="0"/>
                <a:cs typeface="Times New Roman" pitchFamily="18" charset="0"/>
              </a:rPr>
              <a:t>pluviale, collegandole </a:t>
            </a:r>
            <a:r>
              <a:rPr lang="it-IT" sz="1600" dirty="0" smtClean="0">
                <a:latin typeface="Times New Roman" pitchFamily="18" charset="0"/>
                <a:cs typeface="Times New Roman" pitchFamily="18" charset="0"/>
              </a:rPr>
              <a:t>ai numeri delle figure presenti nel testo.</a:t>
            </a:r>
            <a:endParaRPr lang="it-IT" sz="1600" dirty="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2844" y="142852"/>
            <a:ext cx="8858312" cy="32624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2000" b="1" dirty="0" smtClean="0">
                <a:solidFill>
                  <a:srgbClr val="C00000"/>
                </a:solidFill>
              </a:rPr>
              <a:t>L’OLIO </a:t>
            </a:r>
            <a:r>
              <a:rPr lang="it-IT" sz="2000" b="1" dirty="0" err="1" smtClean="0">
                <a:solidFill>
                  <a:srgbClr val="C00000"/>
                </a:solidFill>
              </a:rPr>
              <a:t>DI</a:t>
            </a:r>
            <a:r>
              <a:rPr lang="it-IT" sz="2000" b="1" dirty="0" smtClean="0">
                <a:solidFill>
                  <a:srgbClr val="C00000"/>
                </a:solidFill>
              </a:rPr>
              <a:t> PALMA</a:t>
            </a:r>
          </a:p>
          <a:p>
            <a:pPr algn="just"/>
            <a:r>
              <a:rPr lang="it-IT" sz="1400" dirty="0" smtClean="0"/>
              <a:t>L’olio di palma è un olio vegetale tropicale estratto dalle palme, precisamente dal frutto della palma coltivata in zone come l’Indonesia, la Malesia, un po’ in Africa e anche in Sudamerica. Ha una grande resa poiché costa poco produrlo e, siccome negli ultimi dieci anni la richiesta è cresciuta in modo esponenziale, vengono continuamente bruciate e disboscate le foreste, poi viene venduto il legnane pregiato e impiantate le coltivazioni di palma da olio. Questo succede ormai da anni, gli incendi continuano e coinvolgono intere regioni: è una cosa disastrosa a livello ambientale. </a:t>
            </a:r>
          </a:p>
          <a:p>
            <a:pPr algn="just"/>
            <a:r>
              <a:rPr lang="it-IT" sz="1400" dirty="0" smtClean="0"/>
              <a:t>I cibi che contengono olio di palma sono davvero numerosi, perché è un ingrediente particolarmente utilizzato nei prodotti da forno, soprattutto negli alimenti della prima colazione, nei biscotti (anche quelli della prima infanzia) e nelle merendine, per le sue speciali proprietà organolettiche, che lo rendono inodore, insapore e incolore, e per il basso costo di produzione.</a:t>
            </a:r>
          </a:p>
          <a:p>
            <a:pPr algn="just"/>
            <a:r>
              <a:rPr lang="it-IT" sz="1400" dirty="0" smtClean="0"/>
              <a:t>Oltre ad essere una sostanza presente in tanti alimenti confezionati, l’olio di palma è	un importante ingrediente cosmetico che trova il suo uso principalmente per la produzione di saponi, detergenti ed altri prodotti per la cura della persona.</a:t>
            </a:r>
          </a:p>
        </p:txBody>
      </p:sp>
      <p:pic>
        <p:nvPicPr>
          <p:cNvPr id="4" name="Picture 2" descr="https://www.focus.it/site_stored/imgs/0004/011/palmoil.jpg"/>
          <p:cNvPicPr>
            <a:picLocks noChangeAspect="1" noChangeArrowheads="1"/>
          </p:cNvPicPr>
          <p:nvPr/>
        </p:nvPicPr>
        <p:blipFill>
          <a:blip r:embed="rId2"/>
          <a:srcRect/>
          <a:stretch>
            <a:fillRect/>
          </a:stretch>
        </p:blipFill>
        <p:spPr bwMode="auto">
          <a:xfrm>
            <a:off x="214282" y="3571876"/>
            <a:ext cx="3572757" cy="3189016"/>
          </a:xfrm>
          <a:prstGeom prst="rect">
            <a:avLst/>
          </a:prstGeom>
          <a:noFill/>
          <a:ln w="38100">
            <a:solidFill>
              <a:srgbClr val="C00000"/>
            </a:solidFill>
          </a:ln>
        </p:spPr>
      </p:pic>
      <p:sp>
        <p:nvSpPr>
          <p:cNvPr id="6" name="Rettangolo 5"/>
          <p:cNvSpPr/>
          <p:nvPr/>
        </p:nvSpPr>
        <p:spPr>
          <a:xfrm>
            <a:off x="1928794" y="3571876"/>
            <a:ext cx="1714512" cy="646331"/>
          </a:xfrm>
          <a:prstGeom prst="rect">
            <a:avLst/>
          </a:prstGeom>
        </p:spPr>
        <p:txBody>
          <a:bodyPr wrap="square">
            <a:spAutoFit/>
          </a:bodyPr>
          <a:lstStyle/>
          <a:p>
            <a:r>
              <a:rPr lang="it-IT" sz="1200" b="1" dirty="0" smtClean="0">
                <a:solidFill>
                  <a:srgbClr val="C00000"/>
                </a:solidFill>
              </a:rPr>
              <a:t>Produzione, in milioni di tonnellate, di oli vegetali nel mondo</a:t>
            </a:r>
            <a:endParaRPr lang="it-IT" sz="1200" b="1" dirty="0">
              <a:solidFill>
                <a:srgbClr val="C00000"/>
              </a:solidFill>
            </a:endParaRPr>
          </a:p>
        </p:txBody>
      </p:sp>
      <p:sp>
        <p:nvSpPr>
          <p:cNvPr id="8" name="Rettangolo 7"/>
          <p:cNvSpPr/>
          <p:nvPr/>
        </p:nvSpPr>
        <p:spPr>
          <a:xfrm>
            <a:off x="4143372" y="3571876"/>
            <a:ext cx="4714908" cy="523220"/>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in grassetto le informazioni principali dell’articolo.</a:t>
            </a:r>
          </a:p>
        </p:txBody>
      </p:sp>
      <p:sp>
        <p:nvSpPr>
          <p:cNvPr id="9" name="Rettangolo 8"/>
          <p:cNvSpPr/>
          <p:nvPr/>
        </p:nvSpPr>
        <p:spPr>
          <a:xfrm>
            <a:off x="4071934" y="5000636"/>
            <a:ext cx="471490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 Quale informazione si può ricavare dal grafico?</a:t>
            </a:r>
            <a:endParaRPr lang="it-IT" sz="1400" b="1" dirty="0" smtClean="0">
              <a:latin typeface="Times New Roman" pitchFamily="18" charset="0"/>
              <a:cs typeface="Times New Roman" pitchFamily="18" charset="0"/>
            </a:endParaRPr>
          </a:p>
        </p:txBody>
      </p:sp>
      <p:sp>
        <p:nvSpPr>
          <p:cNvPr id="10" name="Rettangolo arrotondato 9"/>
          <p:cNvSpPr/>
          <p:nvPr/>
        </p:nvSpPr>
        <p:spPr>
          <a:xfrm>
            <a:off x="4143372" y="5643578"/>
            <a:ext cx="4643470" cy="8572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endParaRPr>
          </a:p>
          <a:p>
            <a:pPr algn="just"/>
            <a:endParaRPr lang="it-IT" sz="1400" dirty="0">
              <a:solidFill>
                <a:srgbClr val="00B0F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GRAFICO 1"/>
          <p:cNvPicPr>
            <a:picLocks noChangeAspect="1" noChangeArrowheads="1"/>
          </p:cNvPicPr>
          <p:nvPr/>
        </p:nvPicPr>
        <p:blipFill>
          <a:blip r:embed="rId2"/>
          <a:srcRect l="13307" r="15322" b="21559"/>
          <a:stretch>
            <a:fillRect/>
          </a:stretch>
        </p:blipFill>
        <p:spPr bwMode="auto">
          <a:xfrm>
            <a:off x="214282" y="142852"/>
            <a:ext cx="4214842" cy="4071966"/>
          </a:xfrm>
          <a:prstGeom prst="rect">
            <a:avLst/>
          </a:prstGeom>
          <a:noFill/>
          <a:ln w="38100">
            <a:solidFill>
              <a:srgbClr val="C00000"/>
            </a:solidFill>
          </a:ln>
        </p:spPr>
      </p:pic>
      <p:sp>
        <p:nvSpPr>
          <p:cNvPr id="3" name="CasellaDiTesto 2"/>
          <p:cNvSpPr txBox="1"/>
          <p:nvPr/>
        </p:nvSpPr>
        <p:spPr>
          <a:xfrm>
            <a:off x="214282" y="4357694"/>
            <a:ext cx="4214842" cy="738664"/>
          </a:xfrm>
          <a:prstGeom prst="rect">
            <a:avLst/>
          </a:prstGeom>
          <a:solidFill>
            <a:schemeClr val="accent1">
              <a:lumMod val="20000"/>
              <a:lumOff val="80000"/>
            </a:schemeClr>
          </a:solidFill>
          <a:ln w="19050">
            <a:solidFill>
              <a:srgbClr val="C00000"/>
            </a:solidFill>
          </a:ln>
        </p:spPr>
        <p:txBody>
          <a:bodyPr wrap="square" rtlCol="0">
            <a:spAutoFit/>
          </a:bodyPr>
          <a:lstStyle/>
          <a:p>
            <a:pPr algn="just"/>
            <a:r>
              <a:rPr lang="it-IT" sz="1400" b="1" dirty="0" smtClean="0"/>
              <a:t>Indonesia</a:t>
            </a:r>
            <a:r>
              <a:rPr lang="it-IT" sz="1400" dirty="0" smtClean="0"/>
              <a:t> e </a:t>
            </a:r>
            <a:r>
              <a:rPr lang="it-IT" sz="1400" b="1" dirty="0" smtClean="0"/>
              <a:t>Malesia</a:t>
            </a:r>
            <a:r>
              <a:rPr lang="it-IT" sz="1400" dirty="0" smtClean="0"/>
              <a:t> sono i maggiori produttori di olio di palma, con una quota dell’</a:t>
            </a:r>
            <a:r>
              <a:rPr lang="it-IT" sz="1400" b="1" dirty="0" smtClean="0"/>
              <a:t>85%</a:t>
            </a:r>
            <a:r>
              <a:rPr lang="it-IT" sz="1400" dirty="0" smtClean="0"/>
              <a:t> della produzione mondiale.</a:t>
            </a:r>
            <a:endParaRPr lang="it-IT" sz="1400" dirty="0"/>
          </a:p>
        </p:txBody>
      </p:sp>
      <p:pic>
        <p:nvPicPr>
          <p:cNvPr id="5" name="Picture 2" descr="Una piantagione di palme nel West Kalimantan, Borneo (fonte: Flickr) © Ansa"/>
          <p:cNvPicPr>
            <a:picLocks noChangeAspect="1" noChangeArrowheads="1"/>
          </p:cNvPicPr>
          <p:nvPr/>
        </p:nvPicPr>
        <p:blipFill>
          <a:blip r:embed="rId3"/>
          <a:srcRect/>
          <a:stretch>
            <a:fillRect/>
          </a:stretch>
        </p:blipFill>
        <p:spPr bwMode="auto">
          <a:xfrm>
            <a:off x="4572000" y="142852"/>
            <a:ext cx="4330700" cy="3059430"/>
          </a:xfrm>
          <a:prstGeom prst="rect">
            <a:avLst/>
          </a:prstGeom>
          <a:noFill/>
          <a:ln w="38100">
            <a:solidFill>
              <a:srgbClr val="C00000"/>
            </a:solidFill>
          </a:ln>
        </p:spPr>
      </p:pic>
      <p:sp>
        <p:nvSpPr>
          <p:cNvPr id="6" name="Rettangolo 5"/>
          <p:cNvSpPr/>
          <p:nvPr/>
        </p:nvSpPr>
        <p:spPr>
          <a:xfrm>
            <a:off x="4572000" y="3286124"/>
            <a:ext cx="4357718" cy="307777"/>
          </a:xfrm>
          <a:prstGeom prst="rect">
            <a:avLst/>
          </a:prstGeom>
          <a:solidFill>
            <a:schemeClr val="accent1">
              <a:lumMod val="20000"/>
              <a:lumOff val="80000"/>
            </a:schemeClr>
          </a:solidFill>
          <a:ln w="28575">
            <a:solidFill>
              <a:srgbClr val="C00000"/>
            </a:solidFill>
          </a:ln>
        </p:spPr>
        <p:txBody>
          <a:bodyPr wrap="square">
            <a:spAutoFit/>
          </a:bodyPr>
          <a:lstStyle/>
          <a:p>
            <a:r>
              <a:rPr lang="it-IT" sz="1400" dirty="0" smtClean="0"/>
              <a:t>Una piantagione di palme nel West </a:t>
            </a:r>
            <a:r>
              <a:rPr lang="it-IT" sz="1400" dirty="0" err="1" smtClean="0"/>
              <a:t>Kalimantan</a:t>
            </a:r>
            <a:r>
              <a:rPr lang="it-IT" sz="1400" dirty="0" smtClean="0"/>
              <a:t>, </a:t>
            </a:r>
            <a:r>
              <a:rPr lang="it-IT" sz="1400" dirty="0" err="1" smtClean="0"/>
              <a:t>Borneo</a:t>
            </a:r>
            <a:endParaRPr lang="it-IT" sz="1400" dirty="0"/>
          </a:p>
        </p:txBody>
      </p:sp>
      <p:pic>
        <p:nvPicPr>
          <p:cNvPr id="7" name="Picture 6" descr="olio di palma, olio di palma norvegia, norvegia olio di palma"/>
          <p:cNvPicPr>
            <a:picLocks noChangeAspect="1" noChangeArrowheads="1"/>
          </p:cNvPicPr>
          <p:nvPr/>
        </p:nvPicPr>
        <p:blipFill>
          <a:blip r:embed="rId4"/>
          <a:srcRect/>
          <a:stretch>
            <a:fillRect/>
          </a:stretch>
        </p:blipFill>
        <p:spPr bwMode="auto">
          <a:xfrm>
            <a:off x="5357818" y="3714752"/>
            <a:ext cx="3584884" cy="2844000"/>
          </a:xfrm>
          <a:prstGeom prst="rect">
            <a:avLst/>
          </a:prstGeom>
          <a:noFill/>
          <a:ln w="38100">
            <a:solidFill>
              <a:srgbClr val="C00000"/>
            </a:solidFill>
          </a:ln>
        </p:spPr>
      </p:pic>
      <p:sp>
        <p:nvSpPr>
          <p:cNvPr id="8" name="Rettangolo 7"/>
          <p:cNvSpPr/>
          <p:nvPr/>
        </p:nvSpPr>
        <p:spPr>
          <a:xfrm>
            <a:off x="2786050" y="6215082"/>
            <a:ext cx="2500330" cy="307777"/>
          </a:xfrm>
          <a:prstGeom prst="rect">
            <a:avLst/>
          </a:prstGeom>
          <a:solidFill>
            <a:schemeClr val="accent1">
              <a:lumMod val="20000"/>
              <a:lumOff val="80000"/>
            </a:schemeClr>
          </a:solidFill>
          <a:ln w="19050">
            <a:solidFill>
              <a:srgbClr val="C00000"/>
            </a:solidFill>
          </a:ln>
        </p:spPr>
        <p:txBody>
          <a:bodyPr wrap="square">
            <a:spAutoFit/>
          </a:bodyPr>
          <a:lstStyle/>
          <a:p>
            <a:pPr algn="just"/>
            <a:r>
              <a:rPr lang="it-IT" sz="1400" dirty="0" smtClean="0"/>
              <a:t>La deforestazione del </a:t>
            </a:r>
            <a:r>
              <a:rPr lang="it-IT" sz="1400" dirty="0" err="1" smtClean="0"/>
              <a:t>Borneo</a:t>
            </a:r>
            <a:endParaRPr lang="it-IT" sz="1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s://www.focus.it/site_stored/imgs/0004/041/s64g283d-1415578146.png"/>
          <p:cNvPicPr>
            <a:picLocks noChangeAspect="1" noChangeArrowheads="1"/>
          </p:cNvPicPr>
          <p:nvPr/>
        </p:nvPicPr>
        <p:blipFill>
          <a:blip r:embed="rId2"/>
          <a:srcRect/>
          <a:stretch>
            <a:fillRect/>
          </a:stretch>
        </p:blipFill>
        <p:spPr bwMode="auto">
          <a:xfrm>
            <a:off x="357158" y="285728"/>
            <a:ext cx="8316087" cy="4125849"/>
          </a:xfrm>
          <a:prstGeom prst="rect">
            <a:avLst/>
          </a:prstGeom>
          <a:noFill/>
          <a:ln w="38100">
            <a:solidFill>
              <a:srgbClr val="C00000"/>
            </a:solidFill>
          </a:ln>
        </p:spPr>
      </p:pic>
      <p:sp>
        <p:nvSpPr>
          <p:cNvPr id="3" name="Rettangolo 2"/>
          <p:cNvSpPr/>
          <p:nvPr/>
        </p:nvSpPr>
        <p:spPr>
          <a:xfrm>
            <a:off x="428596" y="4500570"/>
            <a:ext cx="8286808" cy="523220"/>
          </a:xfrm>
          <a:prstGeom prst="rect">
            <a:avLst/>
          </a:prstGeom>
          <a:solidFill>
            <a:schemeClr val="accent1">
              <a:lumMod val="20000"/>
              <a:lumOff val="80000"/>
            </a:schemeClr>
          </a:solidFill>
          <a:ln w="19050">
            <a:solidFill>
              <a:srgbClr val="C00000"/>
            </a:solidFill>
          </a:ln>
        </p:spPr>
        <p:txBody>
          <a:bodyPr wrap="square">
            <a:spAutoFit/>
          </a:bodyPr>
          <a:lstStyle/>
          <a:p>
            <a:pPr algn="just"/>
            <a:r>
              <a:rPr lang="it-IT" sz="1400" dirty="0" smtClean="0"/>
              <a:t>Una mappa delle zone di maggiore coltivazione della palma da olio. </a:t>
            </a:r>
            <a:r>
              <a:rPr lang="it-IT" sz="1400" b="1" dirty="0" smtClean="0"/>
              <a:t>Foresta intatta </a:t>
            </a:r>
            <a:r>
              <a:rPr lang="it-IT" sz="1400" dirty="0" smtClean="0"/>
              <a:t>(verde scuro) </a:t>
            </a:r>
            <a:r>
              <a:rPr lang="it-IT" sz="1400" b="1" dirty="0" smtClean="0"/>
              <a:t>foresta degradata </a:t>
            </a:r>
            <a:r>
              <a:rPr lang="it-IT" sz="1400" dirty="0" smtClean="0"/>
              <a:t>(verde chiaro), </a:t>
            </a:r>
            <a:r>
              <a:rPr lang="it-IT" sz="1400" b="1" dirty="0" smtClean="0"/>
              <a:t>foresta disboscata </a:t>
            </a:r>
            <a:r>
              <a:rPr lang="it-IT" sz="1400" dirty="0" smtClean="0"/>
              <a:t>(giallo) e </a:t>
            </a:r>
            <a:r>
              <a:rPr lang="it-IT" sz="1400" b="1" dirty="0" smtClean="0"/>
              <a:t>palma da olio </a:t>
            </a:r>
            <a:r>
              <a:rPr lang="it-IT" sz="1400" dirty="0" smtClean="0"/>
              <a:t>(rosa).</a:t>
            </a:r>
          </a:p>
        </p:txBody>
      </p:sp>
      <p:sp>
        <p:nvSpPr>
          <p:cNvPr id="4" name="Rettangolo 3"/>
          <p:cNvSpPr/>
          <p:nvPr/>
        </p:nvSpPr>
        <p:spPr>
          <a:xfrm>
            <a:off x="571472" y="5357826"/>
            <a:ext cx="4714908"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 Quale informazione si può ricavare dalla cartina?</a:t>
            </a:r>
            <a:endParaRPr lang="it-IT" sz="1400" b="1" dirty="0" smtClean="0">
              <a:latin typeface="Times New Roman" pitchFamily="18" charset="0"/>
              <a:cs typeface="Times New Roman" pitchFamily="18" charset="0"/>
            </a:endParaRPr>
          </a:p>
        </p:txBody>
      </p:sp>
      <p:sp>
        <p:nvSpPr>
          <p:cNvPr id="5" name="Rettangolo arrotondato 4"/>
          <p:cNvSpPr/>
          <p:nvPr/>
        </p:nvSpPr>
        <p:spPr>
          <a:xfrm>
            <a:off x="428596" y="5786454"/>
            <a:ext cx="8215370" cy="8572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forestazione indonesia olio di palma"/>
          <p:cNvPicPr>
            <a:picLocks noChangeAspect="1" noChangeArrowheads="1"/>
          </p:cNvPicPr>
          <p:nvPr/>
        </p:nvPicPr>
        <p:blipFill>
          <a:blip r:embed="rId2"/>
          <a:srcRect/>
          <a:stretch>
            <a:fillRect/>
          </a:stretch>
        </p:blipFill>
        <p:spPr bwMode="auto">
          <a:xfrm>
            <a:off x="142844" y="214294"/>
            <a:ext cx="4706874" cy="3171730"/>
          </a:xfrm>
          <a:prstGeom prst="rect">
            <a:avLst/>
          </a:prstGeom>
          <a:noFill/>
          <a:ln w="38100">
            <a:solidFill>
              <a:srgbClr val="C00000"/>
            </a:solidFill>
          </a:ln>
        </p:spPr>
      </p:pic>
      <p:pic>
        <p:nvPicPr>
          <p:cNvPr id="3" name="Picture 2" descr="https://www.teleambiente.it/wp-content/uploads/2020/07/nube-tossica-1024x585.jpg"/>
          <p:cNvPicPr>
            <a:picLocks noChangeAspect="1" noChangeArrowheads="1"/>
          </p:cNvPicPr>
          <p:nvPr/>
        </p:nvPicPr>
        <p:blipFill>
          <a:blip r:embed="rId3"/>
          <a:srcRect/>
          <a:stretch>
            <a:fillRect/>
          </a:stretch>
        </p:blipFill>
        <p:spPr bwMode="auto">
          <a:xfrm>
            <a:off x="214282" y="3571876"/>
            <a:ext cx="5462016" cy="3120390"/>
          </a:xfrm>
          <a:prstGeom prst="rect">
            <a:avLst/>
          </a:prstGeom>
          <a:noFill/>
          <a:ln w="38100">
            <a:solidFill>
              <a:srgbClr val="C00000"/>
            </a:solidFill>
          </a:ln>
        </p:spPr>
      </p:pic>
      <p:sp>
        <p:nvSpPr>
          <p:cNvPr id="4" name="Rettangolo 3"/>
          <p:cNvSpPr/>
          <p:nvPr/>
        </p:nvSpPr>
        <p:spPr>
          <a:xfrm>
            <a:off x="5072066" y="1928802"/>
            <a:ext cx="3929058" cy="95410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28575">
            <a:solidFill>
              <a:srgbClr val="C00000"/>
            </a:solidFill>
          </a:ln>
        </p:spPr>
        <p:txBody>
          <a:bodyPr wrap="square">
            <a:spAutoFit/>
          </a:bodyPr>
          <a:lstStyle/>
          <a:p>
            <a:pPr algn="just"/>
            <a:r>
              <a:rPr lang="it-IT" sz="1400" b="1" dirty="0" smtClean="0"/>
              <a:t>Deforestazione</a:t>
            </a:r>
            <a:r>
              <a:rPr lang="it-IT" sz="1400" dirty="0" smtClean="0"/>
              <a:t> e </a:t>
            </a:r>
            <a:r>
              <a:rPr lang="it-IT" sz="1400" b="1" dirty="0" smtClean="0"/>
              <a:t>incendi</a:t>
            </a:r>
            <a:r>
              <a:rPr lang="it-IT" sz="1400" dirty="0" smtClean="0"/>
              <a:t> costituiscono una minaccia per le comunità locali e anche per le numerose specie animali e vegetali delle foreste tropicali.</a:t>
            </a:r>
            <a:endParaRPr lang="it-IT" sz="1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orangutans-fire-main"/>
          <p:cNvPicPr>
            <a:picLocks noChangeAspect="1" noChangeArrowheads="1"/>
          </p:cNvPicPr>
          <p:nvPr/>
        </p:nvPicPr>
        <p:blipFill>
          <a:blip r:embed="rId2"/>
          <a:srcRect/>
          <a:stretch>
            <a:fillRect/>
          </a:stretch>
        </p:blipFill>
        <p:spPr bwMode="auto">
          <a:xfrm>
            <a:off x="214282" y="714356"/>
            <a:ext cx="4281488" cy="2861691"/>
          </a:xfrm>
          <a:prstGeom prst="rect">
            <a:avLst/>
          </a:prstGeom>
          <a:noFill/>
          <a:ln w="38100">
            <a:solidFill>
              <a:srgbClr val="C00000"/>
            </a:solidFill>
          </a:ln>
        </p:spPr>
      </p:pic>
      <p:pic>
        <p:nvPicPr>
          <p:cNvPr id="116738" name="Picture 2" descr="Morto l&amp;#39;ultimo rinoceronte di Sumatra della Malesia: estinzione a un passo,  colpa della deforestazione"/>
          <p:cNvPicPr>
            <a:picLocks noChangeAspect="1" noChangeArrowheads="1"/>
          </p:cNvPicPr>
          <p:nvPr/>
        </p:nvPicPr>
        <p:blipFill>
          <a:blip r:embed="rId3"/>
          <a:srcRect/>
          <a:stretch>
            <a:fillRect/>
          </a:stretch>
        </p:blipFill>
        <p:spPr bwMode="auto">
          <a:xfrm>
            <a:off x="285720" y="4071942"/>
            <a:ext cx="4431983" cy="2430875"/>
          </a:xfrm>
          <a:prstGeom prst="rect">
            <a:avLst/>
          </a:prstGeom>
          <a:noFill/>
          <a:ln w="38100">
            <a:solidFill>
              <a:srgbClr val="C00000"/>
            </a:solidFill>
          </a:ln>
        </p:spPr>
      </p:pic>
      <p:sp>
        <p:nvSpPr>
          <p:cNvPr id="5" name="Rettangolo 4"/>
          <p:cNvSpPr/>
          <p:nvPr/>
        </p:nvSpPr>
        <p:spPr>
          <a:xfrm>
            <a:off x="4857752" y="4357694"/>
            <a:ext cx="4143404" cy="2092881"/>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Si chiamava Iman e da quando si era ammalata di cancro, tutti avevano fatto il tifo per lei. Una preghiera che, fino all'ultimo, aveva tenuto accesa la speranza. E invece niente. Iman è morta. Aveva 25 anni ed era l'ultimo esemplare di </a:t>
            </a:r>
            <a:r>
              <a:rPr lang="it-IT" sz="1400" b="1" dirty="0" smtClean="0"/>
              <a:t>rinoceronte di Sumatra </a:t>
            </a:r>
            <a:r>
              <a:rPr lang="it-IT" sz="1400" dirty="0" smtClean="0"/>
              <a:t>della Malesia. Così, dopo la perdita di </a:t>
            </a:r>
            <a:r>
              <a:rPr lang="it-IT" sz="1400" dirty="0" err="1" smtClean="0"/>
              <a:t>Tam</a:t>
            </a:r>
            <a:r>
              <a:rPr lang="it-IT" sz="1400" dirty="0" smtClean="0"/>
              <a:t>, il vecchio maschio morto di vecchiaia e senza alcun erede, il rinoceronte di Sumatra è ufficialmente estinto in quel Paese.</a:t>
            </a:r>
            <a:endParaRPr lang="it-IT" sz="1400" dirty="0"/>
          </a:p>
        </p:txBody>
      </p:sp>
      <p:sp>
        <p:nvSpPr>
          <p:cNvPr id="6" name="Rettangolo 5"/>
          <p:cNvSpPr/>
          <p:nvPr/>
        </p:nvSpPr>
        <p:spPr>
          <a:xfrm>
            <a:off x="4643438" y="1285860"/>
            <a:ext cx="4429156" cy="1169551"/>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Come conseguenza della riduzione della superficie forestale, gli </a:t>
            </a:r>
            <a:r>
              <a:rPr lang="it-IT" sz="1400" b="1" dirty="0" smtClean="0"/>
              <a:t>oranghi</a:t>
            </a:r>
            <a:r>
              <a:rPr lang="it-IT" sz="1400" dirty="0" smtClean="0"/>
              <a:t> invadono le aree agricole alla ricerca di cibo, e spesso vengono uccisi perché causano danni, diventando anche facili prede dei bracconieri che ne vendono la carne illegalmente.</a:t>
            </a:r>
            <a:endParaRPr lang="it-IT" sz="1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57818" y="142852"/>
            <a:ext cx="3643338" cy="2893100"/>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Ennesimo elefante morto in Indonesia, questa volta le autorità sospettano possa essere stato avvelenato. Si tratta del secondo caso di </a:t>
            </a:r>
            <a:r>
              <a:rPr lang="it-IT" sz="1400" b="1" dirty="0" smtClean="0"/>
              <a:t>elefante di Sumatra </a:t>
            </a:r>
            <a:r>
              <a:rPr lang="it-IT" sz="1400" dirty="0" smtClean="0"/>
              <a:t>morto in una settimana nella stessa zona.</a:t>
            </a:r>
          </a:p>
          <a:p>
            <a:pPr algn="just"/>
            <a:r>
              <a:rPr lang="it-IT" sz="1400" dirty="0" smtClean="0"/>
              <a:t>Gli elefanti sconfinano frequentemente nelle piantagioni per mangiare i frutti delle palme, in particolare nella stagione delle piogge. La perdita dell’habitat naturale e i conflitti con gli umani degli ultimi anni hanno ridotto il numero di elefanti di Sumatra, che si possono trovare principalmente nelle foreste tropicali di Sumatra e delle isole del </a:t>
            </a:r>
            <a:r>
              <a:rPr lang="it-IT" sz="1400" dirty="0" err="1" smtClean="0"/>
              <a:t>Borneo</a:t>
            </a:r>
            <a:r>
              <a:rPr lang="it-IT" sz="1400" dirty="0" smtClean="0"/>
              <a:t>.</a:t>
            </a:r>
            <a:endParaRPr lang="it-IT" sz="1400" dirty="0"/>
          </a:p>
        </p:txBody>
      </p:sp>
      <p:pic>
        <p:nvPicPr>
          <p:cNvPr id="115716" name="Picture 4" descr="https://www.teleambiente.it/wp-content/uploads/2019/11/Elefante-principale.jpg"/>
          <p:cNvPicPr>
            <a:picLocks noChangeAspect="1" noChangeArrowheads="1"/>
          </p:cNvPicPr>
          <p:nvPr/>
        </p:nvPicPr>
        <p:blipFill>
          <a:blip r:embed="rId2"/>
          <a:srcRect/>
          <a:stretch>
            <a:fillRect/>
          </a:stretch>
        </p:blipFill>
        <p:spPr bwMode="auto">
          <a:xfrm>
            <a:off x="142844" y="142852"/>
            <a:ext cx="5029200" cy="2631948"/>
          </a:xfrm>
          <a:prstGeom prst="rect">
            <a:avLst/>
          </a:prstGeom>
          <a:noFill/>
          <a:ln w="38100">
            <a:solidFill>
              <a:srgbClr val="C00000"/>
            </a:solidFill>
          </a:ln>
        </p:spPr>
      </p:pic>
      <p:sp>
        <p:nvSpPr>
          <p:cNvPr id="5" name="Rettangolo 4"/>
          <p:cNvSpPr/>
          <p:nvPr/>
        </p:nvSpPr>
        <p:spPr>
          <a:xfrm>
            <a:off x="142844" y="3571876"/>
            <a:ext cx="8858280"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 Quali informazioni si possono ricavare dalle didascalie delle tre immagini precedenti?</a:t>
            </a:r>
            <a:endParaRPr lang="it-IT" sz="1400" b="1" dirty="0" smtClean="0">
              <a:latin typeface="Times New Roman" pitchFamily="18" charset="0"/>
              <a:cs typeface="Times New Roman" pitchFamily="18" charset="0"/>
            </a:endParaRPr>
          </a:p>
        </p:txBody>
      </p:sp>
      <p:sp>
        <p:nvSpPr>
          <p:cNvPr id="6" name="Rettangolo arrotondato 5"/>
          <p:cNvSpPr/>
          <p:nvPr/>
        </p:nvSpPr>
        <p:spPr>
          <a:xfrm>
            <a:off x="142844" y="4286256"/>
            <a:ext cx="8786874" cy="10001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2844" y="214290"/>
            <a:ext cx="8858312" cy="1600438"/>
          </a:xfrm>
          <a:prstGeom prst="rect">
            <a:avLst/>
          </a:prstGeom>
          <a:solidFill>
            <a:schemeClr val="accent2">
              <a:lumMod val="20000"/>
              <a:lumOff val="80000"/>
            </a:schemeClr>
          </a:solidFill>
          <a:ln w="28575">
            <a:solidFill>
              <a:srgbClr val="C00000"/>
            </a:solidFill>
          </a:ln>
        </p:spPr>
        <p:txBody>
          <a:bodyPr wrap="square">
            <a:spAutoFit/>
          </a:bodyPr>
          <a:lstStyle/>
          <a:p>
            <a:pPr algn="just"/>
            <a:r>
              <a:rPr lang="it-IT" sz="1400" dirty="0" smtClean="0"/>
              <a:t>A differenza degli altri popoli indigeni del </a:t>
            </a:r>
            <a:r>
              <a:rPr lang="it-IT" sz="1400" dirty="0" err="1" smtClean="0"/>
              <a:t>Sarawak</a:t>
            </a:r>
            <a:r>
              <a:rPr lang="it-IT" sz="1400" dirty="0" smtClean="0"/>
              <a:t>, che coltivano il proprio cibo, i </a:t>
            </a:r>
            <a:r>
              <a:rPr lang="it-IT" sz="1400" b="1" dirty="0" err="1" smtClean="0"/>
              <a:t>Penan</a:t>
            </a:r>
            <a:r>
              <a:rPr lang="it-IT" sz="1400" dirty="0" smtClean="0"/>
              <a:t> sono cacciatori-raccoglitori.</a:t>
            </a:r>
          </a:p>
          <a:p>
            <a:pPr algn="just"/>
            <a:r>
              <a:rPr lang="it-IT" sz="1400" dirty="0" smtClean="0"/>
              <a:t>Famosi per le silenziose cerbottane dalle frecce avvelenate utilizzate per cacciare, i </a:t>
            </a:r>
            <a:r>
              <a:rPr lang="it-IT" sz="1400" dirty="0" err="1" smtClean="0"/>
              <a:t>Penan</a:t>
            </a:r>
            <a:r>
              <a:rPr lang="it-IT" sz="1400" dirty="0" smtClean="0"/>
              <a:t> amano in particolare i cinghiali. Cacciano anche cervi e animali più piccoli, e pescano il pesce che vive nei numerosi torrenti che scorrono nelle loro terre. Alla base della loro alimentazione c’è tuttavia il sago, il cuore di una piccola palma. Dopo averlo calpestato, lo espongono al sole per farlo essiccare e ridurlo in polvere. Raccolgono anche felci e frutti dalla foresta.</a:t>
            </a:r>
          </a:p>
          <a:p>
            <a:pPr algn="just"/>
            <a:r>
              <a:rPr lang="it-IT" sz="1400" dirty="0" smtClean="0"/>
              <a:t>Molti dei </a:t>
            </a:r>
            <a:r>
              <a:rPr lang="it-IT" sz="1400" dirty="0" err="1" smtClean="0"/>
              <a:t>Penan</a:t>
            </a:r>
            <a:r>
              <a:rPr lang="it-IT" sz="1400" dirty="0" smtClean="0"/>
              <a:t> sedentari hanno cominciato a coltivare il riso e altri raccolti, ma </a:t>
            </a:r>
            <a:r>
              <a:rPr lang="it-IT" sz="1400" b="1" dirty="0" smtClean="0"/>
              <a:t>continuano a dipendere dalla foresta per gran parte delle loro necessità.</a:t>
            </a:r>
          </a:p>
        </p:txBody>
      </p:sp>
      <p:pic>
        <p:nvPicPr>
          <p:cNvPr id="113667" name="Picture 3" descr="Il Borneo della tribù dei Penan - The Golden Scope"/>
          <p:cNvPicPr>
            <a:picLocks noChangeAspect="1" noChangeArrowheads="1"/>
          </p:cNvPicPr>
          <p:nvPr/>
        </p:nvPicPr>
        <p:blipFill>
          <a:blip r:embed="rId2"/>
          <a:srcRect/>
          <a:stretch>
            <a:fillRect/>
          </a:stretch>
        </p:blipFill>
        <p:spPr bwMode="auto">
          <a:xfrm>
            <a:off x="214282" y="2143116"/>
            <a:ext cx="4162425" cy="2733676"/>
          </a:xfrm>
          <a:prstGeom prst="rect">
            <a:avLst/>
          </a:prstGeom>
          <a:noFill/>
          <a:ln w="38100">
            <a:solidFill>
              <a:srgbClr val="C00000"/>
            </a:solidFill>
          </a:ln>
        </p:spPr>
      </p:pic>
      <p:pic>
        <p:nvPicPr>
          <p:cNvPr id="113669" name="Picture 5" descr="https://assets.survivalinternational.org/pictures/365/penan0281_screen.jpg"/>
          <p:cNvPicPr>
            <a:picLocks noChangeAspect="1" noChangeArrowheads="1"/>
          </p:cNvPicPr>
          <p:nvPr/>
        </p:nvPicPr>
        <p:blipFill>
          <a:blip r:embed="rId3"/>
          <a:srcRect/>
          <a:stretch>
            <a:fillRect/>
          </a:stretch>
        </p:blipFill>
        <p:spPr bwMode="auto">
          <a:xfrm>
            <a:off x="4643438" y="2143116"/>
            <a:ext cx="4330598" cy="2887066"/>
          </a:xfrm>
          <a:prstGeom prst="rect">
            <a:avLst/>
          </a:prstGeom>
          <a:noFill/>
          <a:ln w="38100">
            <a:solidFill>
              <a:srgbClr val="C00000"/>
            </a:solidFill>
          </a:ln>
        </p:spPr>
      </p:pic>
      <p:sp>
        <p:nvSpPr>
          <p:cNvPr id="6" name="Rettangolo 5"/>
          <p:cNvSpPr/>
          <p:nvPr/>
        </p:nvSpPr>
        <p:spPr>
          <a:xfrm>
            <a:off x="4643438" y="5214950"/>
            <a:ext cx="4286280" cy="1169551"/>
          </a:xfrm>
          <a:prstGeom prst="rect">
            <a:avLst/>
          </a:prstGeom>
          <a:solidFill>
            <a:schemeClr val="bg2"/>
          </a:solidFill>
          <a:ln w="28575">
            <a:solidFill>
              <a:srgbClr val="C00000"/>
            </a:solidFill>
          </a:ln>
        </p:spPr>
        <p:txBody>
          <a:bodyPr wrap="square">
            <a:spAutoFit/>
          </a:bodyPr>
          <a:lstStyle/>
          <a:p>
            <a:pPr algn="just"/>
            <a:r>
              <a:rPr lang="it-IT" sz="1400" dirty="0" err="1" smtClean="0"/>
              <a:t>Penan</a:t>
            </a:r>
            <a:r>
              <a:rPr lang="it-IT" sz="1400" dirty="0" smtClean="0"/>
              <a:t> armati di cerbottane bloccano il passaggio ai camion della compagnia di disboscamento </a:t>
            </a:r>
            <a:r>
              <a:rPr lang="it-IT" sz="1400" dirty="0" err="1" smtClean="0"/>
              <a:t>Shin</a:t>
            </a:r>
            <a:r>
              <a:rPr lang="it-IT" sz="1400" dirty="0" smtClean="0"/>
              <a:t> Yang.</a:t>
            </a:r>
          </a:p>
          <a:p>
            <a:pPr algn="just"/>
            <a:r>
              <a:rPr lang="it-IT" sz="1400" dirty="0" smtClean="0"/>
              <a:t>I </a:t>
            </a:r>
            <a:r>
              <a:rPr lang="it-IT" sz="1400" dirty="0" err="1" smtClean="0"/>
              <a:t>Penan</a:t>
            </a:r>
            <a:r>
              <a:rPr lang="it-IT" sz="1400" dirty="0" smtClean="0"/>
              <a:t> </a:t>
            </a:r>
            <a:r>
              <a:rPr lang="it-IT" sz="1400" b="1" dirty="0" smtClean="0"/>
              <a:t>stanno lottando da anni contro le compagnie di disboscamento </a:t>
            </a:r>
            <a:r>
              <a:rPr lang="it-IT" sz="1400" dirty="0" smtClean="0"/>
              <a:t>che operano sulla loro terra col pieno appoggio del governo.</a:t>
            </a:r>
            <a:endParaRPr lang="it-IT" sz="1400" dirty="0"/>
          </a:p>
        </p:txBody>
      </p:sp>
      <p:sp>
        <p:nvSpPr>
          <p:cNvPr id="7" name="Rettangolo 6"/>
          <p:cNvSpPr/>
          <p:nvPr/>
        </p:nvSpPr>
        <p:spPr>
          <a:xfrm>
            <a:off x="214282" y="5072074"/>
            <a:ext cx="4143404" cy="1169551"/>
          </a:xfrm>
          <a:prstGeom prst="rect">
            <a:avLst/>
          </a:prstGeom>
          <a:solidFill>
            <a:schemeClr val="bg2"/>
          </a:solidFill>
          <a:ln w="28575">
            <a:solidFill>
              <a:srgbClr val="C00000"/>
            </a:solidFill>
          </a:ln>
        </p:spPr>
        <p:txBody>
          <a:bodyPr wrap="square">
            <a:spAutoFit/>
          </a:bodyPr>
          <a:lstStyle/>
          <a:p>
            <a:pPr algn="just"/>
            <a:r>
              <a:rPr lang="it-IT" sz="1400" dirty="0" smtClean="0"/>
              <a:t>Nelle aree in cui la foresta è stata completamente sacrificata al disboscamento e alle piantagioni di palma da olio, </a:t>
            </a:r>
            <a:r>
              <a:rPr lang="it-IT" sz="1400" b="1" dirty="0" smtClean="0"/>
              <a:t>per i </a:t>
            </a:r>
            <a:r>
              <a:rPr lang="it-IT" sz="1400" b="1" dirty="0" err="1" smtClean="0"/>
              <a:t>Penan</a:t>
            </a:r>
            <a:r>
              <a:rPr lang="it-IT" sz="1400" b="1" dirty="0" smtClean="0"/>
              <a:t> sta diventando praticamente impossibile continuare a sostentarsi autonomamente.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Olio di Palma Sostenibile | Unione Italiana Olio di Palma"/>
          <p:cNvPicPr>
            <a:picLocks noChangeAspect="1" noChangeArrowheads="1"/>
          </p:cNvPicPr>
          <p:nvPr/>
        </p:nvPicPr>
        <p:blipFill>
          <a:blip r:embed="rId2"/>
          <a:srcRect b="11666"/>
          <a:stretch>
            <a:fillRect/>
          </a:stretch>
        </p:blipFill>
        <p:spPr bwMode="auto">
          <a:xfrm>
            <a:off x="928662" y="214290"/>
            <a:ext cx="2674620" cy="4089113"/>
          </a:xfrm>
          <a:prstGeom prst="rect">
            <a:avLst/>
          </a:prstGeom>
          <a:solidFill>
            <a:schemeClr val="bg1"/>
          </a:solidFill>
          <a:ln w="38100">
            <a:solidFill>
              <a:srgbClr val="C00000"/>
            </a:solidFill>
          </a:ln>
        </p:spPr>
      </p:pic>
      <p:pic>
        <p:nvPicPr>
          <p:cNvPr id="3" name="Picture 2" descr="Grafici_Def"/>
          <p:cNvPicPr>
            <a:picLocks noChangeAspect="1" noChangeArrowheads="1"/>
          </p:cNvPicPr>
          <p:nvPr/>
        </p:nvPicPr>
        <p:blipFill>
          <a:blip r:embed="rId3"/>
          <a:srcRect t="5515" r="53055"/>
          <a:stretch>
            <a:fillRect/>
          </a:stretch>
        </p:blipFill>
        <p:spPr bwMode="auto">
          <a:xfrm>
            <a:off x="4857752" y="214290"/>
            <a:ext cx="3390434" cy="4149220"/>
          </a:xfrm>
          <a:prstGeom prst="rect">
            <a:avLst/>
          </a:prstGeom>
          <a:noFill/>
          <a:ln w="38100">
            <a:solidFill>
              <a:srgbClr val="C00000"/>
            </a:solidFill>
          </a:ln>
        </p:spPr>
      </p:pic>
      <p:sp>
        <p:nvSpPr>
          <p:cNvPr id="5" name="Rettangolo 4"/>
          <p:cNvSpPr/>
          <p:nvPr/>
        </p:nvSpPr>
        <p:spPr>
          <a:xfrm>
            <a:off x="1071538" y="4857760"/>
            <a:ext cx="6929486"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 è il ruolo dell’Unione Europea e dell’Italia riguardo al consumo di olio di palma?</a:t>
            </a:r>
          </a:p>
        </p:txBody>
      </p:sp>
      <p:sp>
        <p:nvSpPr>
          <p:cNvPr id="6" name="Rettangolo arrotondato 5"/>
          <p:cNvSpPr/>
          <p:nvPr/>
        </p:nvSpPr>
        <p:spPr>
          <a:xfrm>
            <a:off x="571472" y="5357826"/>
            <a:ext cx="8143964"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onsumo di olio di palma in Europa per tipologia"/>
          <p:cNvPicPr>
            <a:picLocks noChangeAspect="1" noChangeArrowheads="1"/>
          </p:cNvPicPr>
          <p:nvPr/>
        </p:nvPicPr>
        <p:blipFill>
          <a:blip r:embed="rId2"/>
          <a:srcRect/>
          <a:stretch>
            <a:fillRect/>
          </a:stretch>
        </p:blipFill>
        <p:spPr bwMode="auto">
          <a:xfrm>
            <a:off x="142844" y="142852"/>
            <a:ext cx="4462272" cy="4886420"/>
          </a:xfrm>
          <a:prstGeom prst="rect">
            <a:avLst/>
          </a:prstGeom>
          <a:noFill/>
          <a:ln w="38100">
            <a:solidFill>
              <a:srgbClr val="C00000"/>
            </a:solidFill>
          </a:ln>
        </p:spPr>
      </p:pic>
      <p:sp>
        <p:nvSpPr>
          <p:cNvPr id="4" name="Rettangolo 3"/>
          <p:cNvSpPr/>
          <p:nvPr/>
        </p:nvSpPr>
        <p:spPr>
          <a:xfrm>
            <a:off x="4786314" y="4429132"/>
            <a:ext cx="4214842" cy="523220"/>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informazioni, riguardanti il consumo di olio di palma nell’UE, si possono ricavare dal grafico? </a:t>
            </a:r>
          </a:p>
        </p:txBody>
      </p:sp>
      <p:sp>
        <p:nvSpPr>
          <p:cNvPr id="5" name="Rettangolo arrotondato 4"/>
          <p:cNvSpPr/>
          <p:nvPr/>
        </p:nvSpPr>
        <p:spPr>
          <a:xfrm>
            <a:off x="142844" y="5143512"/>
            <a:ext cx="8786874" cy="15716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
        <p:nvSpPr>
          <p:cNvPr id="14" name="Ovale 13"/>
          <p:cNvSpPr/>
          <p:nvPr/>
        </p:nvSpPr>
        <p:spPr>
          <a:xfrm>
            <a:off x="5214942" y="357166"/>
            <a:ext cx="214314" cy="21431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B0F0"/>
              </a:solidFill>
            </a:endParaRPr>
          </a:p>
        </p:txBody>
      </p:sp>
      <p:sp>
        <p:nvSpPr>
          <p:cNvPr id="15" name="Ovale 14"/>
          <p:cNvSpPr/>
          <p:nvPr/>
        </p:nvSpPr>
        <p:spPr>
          <a:xfrm>
            <a:off x="5214942" y="714356"/>
            <a:ext cx="214314" cy="21431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B0F0"/>
              </a:solidFill>
            </a:endParaRPr>
          </a:p>
        </p:txBody>
      </p:sp>
      <p:sp>
        <p:nvSpPr>
          <p:cNvPr id="16" name="Ovale 15"/>
          <p:cNvSpPr/>
          <p:nvPr/>
        </p:nvSpPr>
        <p:spPr>
          <a:xfrm>
            <a:off x="5214942" y="1071546"/>
            <a:ext cx="214314" cy="214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B0F0"/>
              </a:solidFill>
            </a:endParaRPr>
          </a:p>
        </p:txBody>
      </p:sp>
      <p:sp>
        <p:nvSpPr>
          <p:cNvPr id="17" name="CasellaDiTesto 16"/>
          <p:cNvSpPr txBox="1"/>
          <p:nvPr/>
        </p:nvSpPr>
        <p:spPr>
          <a:xfrm>
            <a:off x="5500694" y="285728"/>
            <a:ext cx="1500198" cy="615553"/>
          </a:xfrm>
          <a:prstGeom prst="rect">
            <a:avLst/>
          </a:prstGeom>
          <a:noFill/>
        </p:spPr>
        <p:txBody>
          <a:bodyPr wrap="square" rtlCol="0">
            <a:spAutoFit/>
          </a:bodyPr>
          <a:lstStyle/>
          <a:p>
            <a:r>
              <a:rPr lang="it-IT" sz="1600" dirty="0" smtClean="0"/>
              <a:t>Alimenti</a:t>
            </a:r>
          </a:p>
          <a:p>
            <a:endParaRPr lang="it-IT" dirty="0" smtClean="0"/>
          </a:p>
        </p:txBody>
      </p:sp>
      <p:sp>
        <p:nvSpPr>
          <p:cNvPr id="18" name="CasellaDiTesto 17"/>
          <p:cNvSpPr txBox="1"/>
          <p:nvPr/>
        </p:nvSpPr>
        <p:spPr>
          <a:xfrm>
            <a:off x="5500694" y="642918"/>
            <a:ext cx="3214710" cy="369332"/>
          </a:xfrm>
          <a:prstGeom prst="rect">
            <a:avLst/>
          </a:prstGeom>
          <a:noFill/>
        </p:spPr>
        <p:txBody>
          <a:bodyPr wrap="square" rtlCol="0">
            <a:spAutoFit/>
          </a:bodyPr>
          <a:lstStyle/>
          <a:p>
            <a:r>
              <a:rPr lang="it-IT" dirty="0" smtClean="0"/>
              <a:t>Riscaldamento ed elettricità</a:t>
            </a:r>
            <a:endParaRPr lang="it-IT" dirty="0"/>
          </a:p>
        </p:txBody>
      </p:sp>
      <p:sp>
        <p:nvSpPr>
          <p:cNvPr id="19" name="CasellaDiTesto 18"/>
          <p:cNvSpPr txBox="1"/>
          <p:nvPr/>
        </p:nvSpPr>
        <p:spPr>
          <a:xfrm>
            <a:off x="5500694" y="1000108"/>
            <a:ext cx="2500330" cy="369332"/>
          </a:xfrm>
          <a:prstGeom prst="rect">
            <a:avLst/>
          </a:prstGeom>
          <a:noFill/>
        </p:spPr>
        <p:txBody>
          <a:bodyPr wrap="square" rtlCol="0">
            <a:spAutoFit/>
          </a:bodyPr>
          <a:lstStyle/>
          <a:p>
            <a:r>
              <a:rPr lang="it-IT" dirty="0" smtClean="0"/>
              <a:t>Biodisel </a:t>
            </a:r>
            <a:endParaRPr lang="it-IT"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Importazioni e consumo di olio di Palma nell'Unione Europea nel 2018"/>
          <p:cNvPicPr>
            <a:picLocks noChangeAspect="1" noChangeArrowheads="1"/>
          </p:cNvPicPr>
          <p:nvPr/>
        </p:nvPicPr>
        <p:blipFill>
          <a:blip r:embed="rId2"/>
          <a:srcRect/>
          <a:stretch>
            <a:fillRect/>
          </a:stretch>
        </p:blipFill>
        <p:spPr bwMode="auto">
          <a:xfrm>
            <a:off x="857224" y="214290"/>
            <a:ext cx="7353300" cy="4105275"/>
          </a:xfrm>
          <a:prstGeom prst="rect">
            <a:avLst/>
          </a:prstGeom>
          <a:noFill/>
          <a:ln w="38100">
            <a:solidFill>
              <a:srgbClr val="C00000"/>
            </a:solidFill>
          </a:ln>
        </p:spPr>
      </p:pic>
      <p:sp>
        <p:nvSpPr>
          <p:cNvPr id="3" name="Rettangolo 2"/>
          <p:cNvSpPr/>
          <p:nvPr/>
        </p:nvSpPr>
        <p:spPr>
          <a:xfrm>
            <a:off x="571472" y="4572008"/>
            <a:ext cx="7929618" cy="1384995"/>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Con l’olio di palma non produciamo solo biscotti o detergenti ma soprattutto biocarburanti e bioenergie: il 67% delle importazioni di olio di palma in Europa e il 70% in Italia.</a:t>
            </a:r>
          </a:p>
          <a:p>
            <a:pPr algn="just"/>
            <a:r>
              <a:rPr lang="it-IT" sz="1400" dirty="0" smtClean="0"/>
              <a:t>Una ricerca promossa dalla Commissione europea nel 2016 spiegava che l’uso di biodiesel derivato dall’olio di palma ha un impatto sul clima 3 volte peggiore di quello del diesel da fonti fossili, in buona parte a causa delle emissioni indirette generate dalla deforestazione nei Paesi d’origine (Indonesia e Malesia sono i primi produttori mondiali di olio di palma).</a:t>
            </a:r>
          </a:p>
        </p:txBody>
      </p:sp>
      <p:sp>
        <p:nvSpPr>
          <p:cNvPr id="4" name="Rettangolo 3"/>
          <p:cNvSpPr/>
          <p:nvPr/>
        </p:nvSpPr>
        <p:spPr>
          <a:xfrm>
            <a:off x="1714480" y="6072206"/>
            <a:ext cx="5357850"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in grassetto l’informazione principale presente nel testo.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85720" y="3643314"/>
            <a:ext cx="8572560" cy="2246769"/>
          </a:xfrm>
          <a:prstGeom prst="rect">
            <a:avLst/>
          </a:prstGeom>
          <a:solidFill>
            <a:schemeClr val="accent2">
              <a:lumMod val="20000"/>
              <a:lumOff val="80000"/>
            </a:schemeClr>
          </a:solidFill>
          <a:ln w="28575">
            <a:solidFill>
              <a:srgbClr val="C00000"/>
            </a:solidFill>
          </a:ln>
        </p:spPr>
        <p:txBody>
          <a:bodyPr wrap="square">
            <a:spAutoFit/>
          </a:bodyPr>
          <a:lstStyle/>
          <a:p>
            <a:pPr algn="just"/>
            <a:r>
              <a:rPr lang="it-IT" sz="1400" dirty="0" smtClean="0"/>
              <a:t>Balzo del 17,6% fra i cibi senza olio di palma che registrano il maggior incremento fra tutti gli alimenti che escludono sostanze sgradite ai consumatori.</a:t>
            </a:r>
          </a:p>
          <a:p>
            <a:pPr algn="just"/>
            <a:r>
              <a:rPr lang="it-IT" sz="1400" dirty="0" smtClean="0"/>
              <a:t>I nuovi orientamenti di consumo hanno profondamente modificato gli scambi commerciali con le importazioni di olio di palma per uso alimentare che sono diminuite in Italia del 10% nel 2017 raggiungendo il quantitativo minimo da almeno dieci anni, secondo l’analisi della Coldiretti. A pesare sono le preoccupazioni sulla salute e sull’impatto ambientale senza dimenticare – continua la Coldiretti – l’inquinamento provocato dal trasporto a migliaia di chilometri di distanza dal luogo di produzione e, naturalmente, i timori per le condizioni di lavoro delle popolazioni locali. Il risultato è che sei italiani su dieci evitano di acquistare prodotti alimentari che contengono olio di palma, a conferma della diffidenza che sta portando un numero crescente di imprese ad escluderlo dalle proprie ricette, secondo elaborazioni Coldiretti su dati Eurispes.</a:t>
            </a:r>
            <a:endParaRPr lang="it-IT" sz="1400" dirty="0"/>
          </a:p>
        </p:txBody>
      </p:sp>
      <p:pic>
        <p:nvPicPr>
          <p:cNvPr id="4" name="Picture 2" descr="Two fresh and ripe oil palm fruits in spoon on dark background"/>
          <p:cNvPicPr>
            <a:picLocks noChangeAspect="1" noChangeArrowheads="1"/>
          </p:cNvPicPr>
          <p:nvPr/>
        </p:nvPicPr>
        <p:blipFill>
          <a:blip r:embed="rId2"/>
          <a:srcRect/>
          <a:stretch>
            <a:fillRect/>
          </a:stretch>
        </p:blipFill>
        <p:spPr bwMode="auto">
          <a:xfrm>
            <a:off x="1571604" y="142852"/>
            <a:ext cx="5754624" cy="3298793"/>
          </a:xfrm>
          <a:prstGeom prst="rect">
            <a:avLst/>
          </a:prstGeom>
          <a:noFill/>
          <a:ln w="38100">
            <a:solidFill>
              <a:srgbClr val="C00000"/>
            </a:solidFill>
          </a:ln>
        </p:spPr>
      </p:pic>
      <p:sp>
        <p:nvSpPr>
          <p:cNvPr id="5" name="Rettangolo 4"/>
          <p:cNvSpPr/>
          <p:nvPr/>
        </p:nvSpPr>
        <p:spPr>
          <a:xfrm>
            <a:off x="1714480" y="6072206"/>
            <a:ext cx="5357850"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in grassetto le informazioni principali presente nel testo.</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s://m.media-amazon.com/images/I/81rF8SqkdIL._AC_SL1500_.jpg"/>
          <p:cNvPicPr>
            <a:picLocks noChangeAspect="1" noChangeArrowheads="1"/>
          </p:cNvPicPr>
          <p:nvPr/>
        </p:nvPicPr>
        <p:blipFill>
          <a:blip r:embed="rId2"/>
          <a:srcRect/>
          <a:stretch>
            <a:fillRect/>
          </a:stretch>
        </p:blipFill>
        <p:spPr bwMode="auto">
          <a:xfrm>
            <a:off x="285720" y="2000240"/>
            <a:ext cx="3070098" cy="4676394"/>
          </a:xfrm>
          <a:prstGeom prst="rect">
            <a:avLst/>
          </a:prstGeom>
          <a:noFill/>
          <a:ln w="38100">
            <a:solidFill>
              <a:srgbClr val="C00000"/>
            </a:solidFill>
          </a:ln>
        </p:spPr>
      </p:pic>
      <p:pic>
        <p:nvPicPr>
          <p:cNvPr id="4" name="Picture 4" descr="olio-di-palma1"/>
          <p:cNvPicPr>
            <a:picLocks noChangeAspect="1" noChangeArrowheads="1"/>
          </p:cNvPicPr>
          <p:nvPr/>
        </p:nvPicPr>
        <p:blipFill>
          <a:blip r:embed="rId3"/>
          <a:srcRect/>
          <a:stretch>
            <a:fillRect/>
          </a:stretch>
        </p:blipFill>
        <p:spPr bwMode="auto">
          <a:xfrm>
            <a:off x="3786182" y="2643182"/>
            <a:ext cx="4603242" cy="2586990"/>
          </a:xfrm>
          <a:prstGeom prst="rect">
            <a:avLst/>
          </a:prstGeom>
          <a:noFill/>
          <a:ln w="38100">
            <a:solidFill>
              <a:srgbClr val="C00000"/>
            </a:solidFill>
          </a:ln>
        </p:spPr>
      </p:pic>
      <p:pic>
        <p:nvPicPr>
          <p:cNvPr id="31746" name="Picture 2" descr="https://www.giuseppecaprotti.it/2019/wp-content/uploads/Nocciolata-Rigoni-di-Asiago-etichetta3.jpg"/>
          <p:cNvPicPr>
            <a:picLocks noChangeAspect="1" noChangeArrowheads="1"/>
          </p:cNvPicPr>
          <p:nvPr/>
        </p:nvPicPr>
        <p:blipFill>
          <a:blip r:embed="rId4"/>
          <a:srcRect t="5540" b="5817"/>
          <a:stretch>
            <a:fillRect/>
          </a:stretch>
        </p:blipFill>
        <p:spPr bwMode="auto">
          <a:xfrm>
            <a:off x="2571736" y="142852"/>
            <a:ext cx="6429375" cy="2286016"/>
          </a:xfrm>
          <a:prstGeom prst="rect">
            <a:avLst/>
          </a:prstGeom>
          <a:noFill/>
          <a:ln w="38100">
            <a:solidFill>
              <a:srgbClr val="C00000"/>
            </a:solidFill>
          </a:ln>
        </p:spPr>
      </p:pic>
      <p:sp>
        <p:nvSpPr>
          <p:cNvPr id="6" name="Rettangolo 5"/>
          <p:cNvSpPr/>
          <p:nvPr/>
        </p:nvSpPr>
        <p:spPr>
          <a:xfrm>
            <a:off x="3857620" y="5500702"/>
            <a:ext cx="5000660" cy="738664"/>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Se osservi le etichette dei prodotti che trovi al supermercato, ti capiterà di trovare quelle con la dicitura “senza olio di palma”. Puoi provare a fotografarne alcune e a raggrupparle in una slide.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858312" cy="5416868"/>
          </a:xfrm>
          <a:prstGeom prst="rect">
            <a:avLst/>
          </a:prstGeom>
          <a:solidFill>
            <a:schemeClr val="accent2">
              <a:lumMod val="20000"/>
              <a:lumOff val="80000"/>
            </a:schemeClr>
          </a:solidFill>
          <a:ln w="38100">
            <a:solidFill>
              <a:srgbClr val="C00000"/>
            </a:solidFill>
          </a:ln>
        </p:spPr>
        <p:txBody>
          <a:bodyPr wrap="square">
            <a:spAutoFit/>
          </a:bodyPr>
          <a:lstStyle/>
          <a:p>
            <a:pPr algn="just"/>
            <a:r>
              <a:rPr lang="it-IT" sz="2800" b="1" dirty="0" smtClean="0"/>
              <a:t>“Eravamo pazzi per la Nutella … quando non conteneva olio di palma”. Così scrive una lettrice</a:t>
            </a:r>
          </a:p>
          <a:p>
            <a:pPr>
              <a:spcAft>
                <a:spcPts val="1200"/>
              </a:spcAft>
            </a:pPr>
            <a:r>
              <a:rPr lang="it-IT" sz="1400" dirty="0" smtClean="0"/>
              <a:t> </a:t>
            </a:r>
            <a:r>
              <a:rPr lang="it-IT" sz="1400" i="1" dirty="0" smtClean="0"/>
              <a:t>Il Fatto Alimentare</a:t>
            </a:r>
            <a:r>
              <a:rPr lang="it-IT" sz="1400" dirty="0" smtClean="0"/>
              <a:t>   26 Settembre 2018</a:t>
            </a:r>
          </a:p>
          <a:p>
            <a:pPr algn="just"/>
            <a:r>
              <a:rPr lang="it-IT" sz="1400" dirty="0" smtClean="0"/>
              <a:t>Buongiorno, posso dire due parole a proposito di Nutella? Mi fa sorridere che in molti articoli si ragioni sul fatto che Ferrero usi l’olio di palma perché più economico. Ma certo che questo è il motivo!</a:t>
            </a:r>
          </a:p>
          <a:p>
            <a:pPr algn="just"/>
            <a:r>
              <a:rPr lang="it-IT" sz="1400" dirty="0" smtClean="0"/>
              <a:t>Io 50 anni li ho passati da un po’, e quando ero una bambina negli anni ’60 la Nutella era la cosa più buona che potesse esistere. Per noi bambini era il massimo! Eravamo pazzi per la Nutella. Ora credete che un’appassionata come me, non si accorga che la Nutella è cambiata!</a:t>
            </a:r>
          </a:p>
          <a:p>
            <a:pPr algn="just"/>
            <a:r>
              <a:rPr lang="it-IT" sz="1400" dirty="0" smtClean="0"/>
              <a:t>Ecco quello che è successo. La Nutella all’inizio era fatta col cioccolato, cacao e le nocciole e i grassi erano locali (olio di girasole in genere). Il Piemonte è la patria delle nocciole di qualità e anche del cioccolato. Negli anni la Ferrero ha fatto il grande passo da società nazionale a multinazionale e non era più possibile produrre tonnellate di crema alla nocciola, avendo sempre a disposizione materia prima di qualità. Che cosa di meglio quindi che usare un prodotto facilmente reperibile come l’olio di palma, con il vantaggio di abbattere enormemente i costi?</a:t>
            </a:r>
          </a:p>
          <a:p>
            <a:pPr algn="just"/>
            <a:r>
              <a:rPr lang="it-IT" sz="1400" dirty="0" smtClean="0"/>
              <a:t>Gli oli nostrani sono molto più costosi. Questa mia ipotesi ha trovato riscontro in un articolo uscito su Il Sole 24 ore diversi anni fa, nel quale si diceva che la Ferrero è  riuscita a raffinare l’olio di palma con sistemi complessi, ottenendo un risultato con un sapore del prodotto finale del tutto simile a quello di grassi più pregiati. Ora l’olio di palma insieme allo zucchero sono i principali ingredienti della Nutella, il cacao e le nocciole sono presenti solo in minima quantità. Sappiamo bene che i prodotti su scala industriale sacrificano la qualità e le ditte – oltre che per vantaggi economici –  sono anche costrette a fare alcune scelte per motivi logistici.</a:t>
            </a:r>
          </a:p>
          <a:p>
            <a:pPr algn="just"/>
            <a:r>
              <a:rPr lang="it-IT" sz="1400" dirty="0" smtClean="0"/>
              <a:t>So bene che molta gente considera  buona la Nutella, ma in realtà queste persone non hanno un palato così raffinato da accorgersi che è un prodotto standard, non certo un’eccellenza! Anche il colore è cambiato. Io comunque le creme alla nocciola artigianali squisite le trovo in commercio e questa è un’ulteriore conferma.</a:t>
            </a:r>
          </a:p>
        </p:txBody>
      </p:sp>
      <p:sp>
        <p:nvSpPr>
          <p:cNvPr id="3" name="Rettangolo 2"/>
          <p:cNvSpPr/>
          <p:nvPr/>
        </p:nvSpPr>
        <p:spPr>
          <a:xfrm>
            <a:off x="357158" y="5857892"/>
            <a:ext cx="8643998" cy="584775"/>
          </a:xfrm>
          <a:prstGeom prst="rect">
            <a:avLst/>
          </a:prstGeom>
          <a:solidFill>
            <a:schemeClr val="accent6">
              <a:lumMod val="40000"/>
              <a:lumOff val="60000"/>
            </a:schemeClr>
          </a:solidFill>
          <a:ln>
            <a:solidFill>
              <a:srgbClr val="C00000"/>
            </a:solidFill>
          </a:ln>
        </p:spPr>
        <p:txBody>
          <a:bodyPr wrap="square">
            <a:spAutoFit/>
          </a:bodyPr>
          <a:lstStyle/>
          <a:p>
            <a:pPr algn="just"/>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Come veniva prodotta la Nutella nel passato? Come viene prodotta ora? Perché? Evidenzia in grassetto le parti del testo in cui si forniscono queste informazioni.</a:t>
            </a:r>
            <a:endParaRPr lang="it-IT" sz="1600" dirty="0">
              <a:latin typeface="Times New Roman" pitchFamily="18"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3.bp.blogspot.com/-7AOMOdYqzvo/WCGNKHHA5EI/AAAAAAAAHOc/8hObJgy1flM3yU84h_3A5tY4cGHZW0MSwCLcB/s640/Screenshot%2B%252836%2529.png"/>
          <p:cNvPicPr>
            <a:picLocks noChangeAspect="1" noChangeArrowheads="1"/>
          </p:cNvPicPr>
          <p:nvPr/>
        </p:nvPicPr>
        <p:blipFill>
          <a:blip r:embed="rId2"/>
          <a:srcRect/>
          <a:stretch>
            <a:fillRect/>
          </a:stretch>
        </p:blipFill>
        <p:spPr bwMode="auto">
          <a:xfrm>
            <a:off x="214282" y="142864"/>
            <a:ext cx="4693920" cy="2787015"/>
          </a:xfrm>
          <a:prstGeom prst="rect">
            <a:avLst/>
          </a:prstGeom>
          <a:noFill/>
          <a:ln w="38100">
            <a:solidFill>
              <a:srgbClr val="C00000"/>
            </a:solidFill>
          </a:ln>
        </p:spPr>
      </p:pic>
      <p:pic>
        <p:nvPicPr>
          <p:cNvPr id="3" name="Picture 2" descr="https://truthortea.com/wp-content/uploads/2019/06/ToTCover-Nutella.jpg"/>
          <p:cNvPicPr>
            <a:picLocks noChangeAspect="1" noChangeArrowheads="1"/>
          </p:cNvPicPr>
          <p:nvPr/>
        </p:nvPicPr>
        <p:blipFill>
          <a:blip r:embed="rId3"/>
          <a:srcRect/>
          <a:stretch>
            <a:fillRect/>
          </a:stretch>
        </p:blipFill>
        <p:spPr bwMode="auto">
          <a:xfrm>
            <a:off x="214282" y="3214687"/>
            <a:ext cx="5280660" cy="2818364"/>
          </a:xfrm>
          <a:prstGeom prst="rect">
            <a:avLst/>
          </a:prstGeom>
          <a:noFill/>
          <a:ln w="38100">
            <a:solidFill>
              <a:srgbClr val="C00000"/>
            </a:solidFill>
          </a:ln>
        </p:spPr>
      </p:pic>
      <p:sp>
        <p:nvSpPr>
          <p:cNvPr id="4" name="Rettangolo 3"/>
          <p:cNvSpPr/>
          <p:nvPr/>
        </p:nvSpPr>
        <p:spPr>
          <a:xfrm>
            <a:off x="5715008" y="3214686"/>
            <a:ext cx="3143272" cy="523220"/>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Quale messaggio vuole trasmettere l’immagine qui a fianco?</a:t>
            </a:r>
          </a:p>
        </p:txBody>
      </p:sp>
      <p:sp>
        <p:nvSpPr>
          <p:cNvPr id="5" name="Rettangolo arrotondato 4"/>
          <p:cNvSpPr/>
          <p:nvPr/>
        </p:nvSpPr>
        <p:spPr>
          <a:xfrm>
            <a:off x="5786446" y="4000504"/>
            <a:ext cx="3000428" cy="10715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Nutella e olio di palma: perchè è dannoso per l&amp;#39;organismo | Scen"/>
          <p:cNvPicPr>
            <a:picLocks noChangeAspect="1" noChangeArrowheads="1"/>
          </p:cNvPicPr>
          <p:nvPr/>
        </p:nvPicPr>
        <p:blipFill>
          <a:blip r:embed="rId2"/>
          <a:srcRect/>
          <a:stretch>
            <a:fillRect/>
          </a:stretch>
        </p:blipFill>
        <p:spPr bwMode="auto">
          <a:xfrm>
            <a:off x="928662" y="142852"/>
            <a:ext cx="7271512" cy="5142738"/>
          </a:xfrm>
          <a:prstGeom prst="rect">
            <a:avLst/>
          </a:prstGeom>
          <a:noFill/>
          <a:ln w="38100">
            <a:solidFill>
              <a:srgbClr val="C00000"/>
            </a:solidFill>
          </a:ln>
        </p:spPr>
      </p:pic>
      <p:sp>
        <p:nvSpPr>
          <p:cNvPr id="4" name="Rettangolo 3"/>
          <p:cNvSpPr/>
          <p:nvPr/>
        </p:nvSpPr>
        <p:spPr>
          <a:xfrm>
            <a:off x="500034" y="5429264"/>
            <a:ext cx="8286808" cy="1323439"/>
          </a:xfrm>
          <a:prstGeom prst="rect">
            <a:avLst/>
          </a:prstGeom>
          <a:solidFill>
            <a:schemeClr val="accent6">
              <a:lumMod val="40000"/>
              <a:lumOff val="60000"/>
            </a:schemeClr>
          </a:solidFill>
          <a:ln>
            <a:solidFill>
              <a:srgbClr val="C00000"/>
            </a:solidFill>
          </a:ln>
        </p:spPr>
        <p:txBody>
          <a:bodyPr wrap="square">
            <a:spAutoFit/>
          </a:bodyPr>
          <a:lstStyle/>
          <a:p>
            <a:pPr algn="just"/>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Prova a seguire l’invito che ti viene rivolto e leggi le etichette dei prodotti che si trovano a casa tua. Annota il nome di quelli che contengono olio di palma (puoi anche fotografare l’etichetta) e suddividili in tre elenchi: prodotti alimentari; cosmetici; detersivi. Col materiale raccolto, realizza una slide da inserire qui di seguito (se vuoi, puoi estendere la ricerca ai prodotti che trovi al supermercato).</a:t>
            </a:r>
            <a:endParaRPr lang="it-IT" sz="1600" dirty="0">
              <a:latin typeface="Times New Roman" pitchFamily="18" charset="0"/>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L’estrazione del legname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142852"/>
            <a:ext cx="8786842" cy="2462213"/>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Per i Paesi tropicali il legname rappresenta un'importante fonte di valuta straniera. Il giro d'affari annuale  del commercio di legname supera i 10 miliardi di dollari, con una produzione di circa 30 milioni di metri cubi di tronchi grezzi. I grandi alberi tropicali vengono tuttora abbattuti per ricavare legname prezioso da esportare nei paesi ricchi che ne fanno sempre più richiesta. Solo il 50% circa delle varie specie è sfruttato localmente e solo un numero relativamente ristretto di specie è ambito sul mercato internazionale, ma anche il taglio più selettivo distrugge sostanzialmente la foresta in quanto l'abbattimento di un esemplare provoca la caduta anche degli alberi vicini e i pesanti macchinari di trasporto danneggiano piante e suolo. I commercianti di legname costruiscono strade per poter arrivare alle zone di taglio e trasportare via i tronchi. Le stesse strade vengono poi usate anche dai contadini che penetrano quindi sempre più nella foresta a peggiorare il danno. I delicati equilibri interspecifici vengono compromessi in modo irreparabile. Non muore solo un albero, insieme ad esso scompaiono intere nicchie ecologiche. </a:t>
            </a:r>
          </a:p>
        </p:txBody>
      </p:sp>
      <p:pic>
        <p:nvPicPr>
          <p:cNvPr id="3" name="Picture 2" descr="Commercio illegale di legname: le foreste si tingono di nero | SISEF.ORG"/>
          <p:cNvPicPr>
            <a:picLocks noChangeAspect="1" noChangeArrowheads="1"/>
          </p:cNvPicPr>
          <p:nvPr/>
        </p:nvPicPr>
        <p:blipFill>
          <a:blip r:embed="rId2"/>
          <a:srcRect/>
          <a:stretch>
            <a:fillRect/>
          </a:stretch>
        </p:blipFill>
        <p:spPr bwMode="auto">
          <a:xfrm>
            <a:off x="214282" y="2786058"/>
            <a:ext cx="5486400" cy="3657600"/>
          </a:xfrm>
          <a:prstGeom prst="rect">
            <a:avLst/>
          </a:prstGeom>
          <a:noFill/>
          <a:ln w="38100">
            <a:solidFill>
              <a:srgbClr val="C00000"/>
            </a:solidFill>
          </a:ln>
        </p:spPr>
      </p:pic>
      <p:sp>
        <p:nvSpPr>
          <p:cNvPr id="4" name="Rettangolo 3"/>
          <p:cNvSpPr/>
          <p:nvPr/>
        </p:nvSpPr>
        <p:spPr>
          <a:xfrm>
            <a:off x="5786446" y="2786058"/>
            <a:ext cx="3143272" cy="95410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in grassetto le parti del testo che forniscono informazioni sulle cause e sulle conseguenze  dell’abbattimento degli alberi.</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 tronco tagliato e trasportato attraverso la foresta"/>
          <p:cNvPicPr>
            <a:picLocks noChangeAspect="1" noChangeArrowheads="1"/>
          </p:cNvPicPr>
          <p:nvPr/>
        </p:nvPicPr>
        <p:blipFill>
          <a:blip r:embed="rId2"/>
          <a:srcRect/>
          <a:stretch>
            <a:fillRect/>
          </a:stretch>
        </p:blipFill>
        <p:spPr bwMode="auto">
          <a:xfrm>
            <a:off x="285720" y="357166"/>
            <a:ext cx="5956173" cy="3325273"/>
          </a:xfrm>
          <a:prstGeom prst="rect">
            <a:avLst/>
          </a:prstGeom>
          <a:noFill/>
          <a:ln w="38100">
            <a:solidFill>
              <a:srgbClr val="C00000"/>
            </a:solidFill>
          </a:ln>
        </p:spPr>
      </p:pic>
      <p:sp>
        <p:nvSpPr>
          <p:cNvPr id="3" name="Rettangolo 2"/>
          <p:cNvSpPr/>
          <p:nvPr/>
        </p:nvSpPr>
        <p:spPr>
          <a:xfrm>
            <a:off x="6429388" y="428604"/>
            <a:ext cx="2500330" cy="738664"/>
          </a:xfrm>
          <a:prstGeom prst="rect">
            <a:avLst/>
          </a:prstGeom>
          <a:solidFill>
            <a:schemeClr val="bg2">
              <a:lumMod val="90000"/>
            </a:schemeClr>
          </a:solidFill>
          <a:ln w="19050">
            <a:solidFill>
              <a:srgbClr val="C00000"/>
            </a:solidFill>
          </a:ln>
        </p:spPr>
        <p:txBody>
          <a:bodyPr wrap="square">
            <a:spAutoFit/>
          </a:bodyPr>
          <a:lstStyle/>
          <a:p>
            <a:r>
              <a:rPr lang="it-IT" sz="1400" dirty="0" smtClean="0"/>
              <a:t>Un tronco gigante trasportato su una strada in una foresta dell'Africa centrale</a:t>
            </a:r>
            <a:endParaRPr lang="it-IT" sz="1400" dirty="0"/>
          </a:p>
        </p:txBody>
      </p:sp>
      <p:sp>
        <p:nvSpPr>
          <p:cNvPr id="4" name="Rettangolo 3"/>
          <p:cNvSpPr/>
          <p:nvPr/>
        </p:nvSpPr>
        <p:spPr>
          <a:xfrm>
            <a:off x="285720" y="4500570"/>
            <a:ext cx="8429684" cy="1815882"/>
          </a:xfrm>
          <a:prstGeom prst="rect">
            <a:avLst/>
          </a:prstGeom>
          <a:solidFill>
            <a:schemeClr val="tx2">
              <a:lumMod val="20000"/>
              <a:lumOff val="80000"/>
            </a:schemeClr>
          </a:solidFill>
          <a:ln w="38100">
            <a:solidFill>
              <a:srgbClr val="C00000"/>
            </a:solidFill>
          </a:ln>
        </p:spPr>
        <p:txBody>
          <a:bodyPr wrap="square">
            <a:spAutoFit/>
          </a:bodyPr>
          <a:lstStyle/>
          <a:p>
            <a:pPr algn="just"/>
            <a:endParaRPr lang="it-IT" sz="1400" dirty="0" smtClean="0"/>
          </a:p>
          <a:p>
            <a:pPr algn="just"/>
            <a:endParaRPr lang="it-IT" sz="1400" dirty="0" smtClean="0"/>
          </a:p>
          <a:p>
            <a:pPr algn="just"/>
            <a:r>
              <a:rPr lang="it-IT" sz="1400" dirty="0" smtClean="0"/>
              <a:t>Molte delle specie di legno tropicale sono trattate e di conseguenza sono </a:t>
            </a:r>
            <a:r>
              <a:rPr lang="it-IT" sz="1400" b="1" dirty="0" smtClean="0"/>
              <a:t>molto resistenti a funghi e insetti</a:t>
            </a:r>
            <a:r>
              <a:rPr lang="it-IT" sz="1400" dirty="0" smtClean="0"/>
              <a:t>. Inoltre è il </a:t>
            </a:r>
            <a:r>
              <a:rPr lang="it-IT" sz="1400" b="1" dirty="0" smtClean="0"/>
              <a:t>materiale più duro e durevole </a:t>
            </a:r>
            <a:r>
              <a:rPr lang="it-IT" sz="1400" dirty="0" smtClean="0"/>
              <a:t>e spesso molto </a:t>
            </a:r>
            <a:r>
              <a:rPr lang="it-IT" sz="1400" b="1" dirty="0" smtClean="0"/>
              <a:t>più economico </a:t>
            </a:r>
            <a:r>
              <a:rPr lang="it-IT" sz="1400" dirty="0" smtClean="0"/>
              <a:t>rispetto a legname comparabile per qualità, però di specie locali. Nella foresta gli alberi non si piantano, semplicemente si tagliano. Per questa ragione, si importano sempre più prodotti di legno tropicale </a:t>
            </a:r>
            <a:r>
              <a:rPr lang="it-IT" sz="1400" b="1" dirty="0" smtClean="0"/>
              <a:t>provenienti da paesi dove i salari sono bassi e i diritti delle popolazioni locali non si rispettano</a:t>
            </a:r>
            <a:r>
              <a:rPr lang="it-IT" sz="1400" dirty="0" smtClean="0"/>
              <a:t>. Per questo i prezzi sono bassi e la differenza la pagano gli abitanti della foresta, che soffrono il depauperamento, e la natura che viene distrutta.</a:t>
            </a:r>
          </a:p>
        </p:txBody>
      </p:sp>
      <p:sp>
        <p:nvSpPr>
          <p:cNvPr id="6" name="Rettangolo arrotondato 5"/>
          <p:cNvSpPr/>
          <p:nvPr/>
        </p:nvSpPr>
        <p:spPr>
          <a:xfrm>
            <a:off x="428596" y="4572008"/>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
        <p:nvSpPr>
          <p:cNvPr id="7" name="Rettangolo 6"/>
          <p:cNvSpPr/>
          <p:nvPr/>
        </p:nvSpPr>
        <p:spPr>
          <a:xfrm>
            <a:off x="357158" y="4000504"/>
            <a:ext cx="4786346"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Dai un titolo, sotto forma di domanda, a ciascun paragrafo.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2844" y="142852"/>
            <a:ext cx="8858312" cy="5909310"/>
          </a:xfrm>
          <a:prstGeom prst="rect">
            <a:avLst/>
          </a:prstGeom>
          <a:solidFill>
            <a:schemeClr val="tx2">
              <a:lumMod val="20000"/>
              <a:lumOff val="80000"/>
            </a:schemeClr>
          </a:solidFill>
          <a:ln w="38100">
            <a:solidFill>
              <a:srgbClr val="C00000"/>
            </a:solidFill>
          </a:ln>
        </p:spPr>
        <p:txBody>
          <a:bodyPr wrap="square">
            <a:spAutoFit/>
          </a:bodyPr>
          <a:lstStyle/>
          <a:p>
            <a:pPr algn="just"/>
            <a:endParaRPr lang="it-IT" sz="1400" dirty="0" smtClean="0"/>
          </a:p>
          <a:p>
            <a:pPr algn="just"/>
            <a:endParaRPr lang="it-IT" sz="1400" dirty="0" smtClean="0"/>
          </a:p>
          <a:p>
            <a:pPr algn="just"/>
            <a:r>
              <a:rPr lang="it-IT" sz="1400" dirty="0" smtClean="0"/>
              <a:t>Il legname tropicale è attraente a causa dei </a:t>
            </a:r>
            <a:r>
              <a:rPr lang="it-IT" sz="1400" b="1" dirty="0" smtClean="0"/>
              <a:t>nomi commerciali che puntano sull’esotico</a:t>
            </a:r>
            <a:r>
              <a:rPr lang="it-IT" sz="1400" dirty="0" smtClean="0"/>
              <a:t>: </a:t>
            </a:r>
            <a:r>
              <a:rPr lang="it-IT" sz="1400" i="1" dirty="0" err="1" smtClean="0"/>
              <a:t>bangkiari</a:t>
            </a:r>
            <a:r>
              <a:rPr lang="it-IT" sz="1400" i="1" dirty="0" smtClean="0"/>
              <a:t>, </a:t>
            </a:r>
            <a:r>
              <a:rPr lang="it-IT" sz="1400" i="1" dirty="0" err="1" smtClean="0"/>
              <a:t>balau</a:t>
            </a:r>
            <a:r>
              <a:rPr lang="it-IT" sz="1400" i="1" dirty="0" smtClean="0"/>
              <a:t>, </a:t>
            </a:r>
            <a:r>
              <a:rPr lang="it-IT" sz="1400" i="1" dirty="0" err="1" smtClean="0"/>
              <a:t>bongosi</a:t>
            </a:r>
            <a:r>
              <a:rPr lang="it-IT" sz="1400" i="1" dirty="0" smtClean="0"/>
              <a:t>, </a:t>
            </a:r>
            <a:r>
              <a:rPr lang="it-IT" sz="1400" i="1" dirty="0" err="1" smtClean="0"/>
              <a:t>ipè</a:t>
            </a:r>
            <a:r>
              <a:rPr lang="it-IT" sz="1400" i="1" dirty="0" smtClean="0"/>
              <a:t>, </a:t>
            </a:r>
            <a:r>
              <a:rPr lang="it-IT" sz="1400" i="1" dirty="0" err="1" smtClean="0"/>
              <a:t>caoba</a:t>
            </a:r>
            <a:r>
              <a:rPr lang="it-IT" sz="1400" i="1" dirty="0" smtClean="0"/>
              <a:t>, </a:t>
            </a:r>
            <a:r>
              <a:rPr lang="it-IT" sz="1400" i="1" dirty="0" err="1" smtClean="0"/>
              <a:t>meranti</a:t>
            </a:r>
            <a:r>
              <a:rPr lang="it-IT" sz="1400" i="1" dirty="0" smtClean="0"/>
              <a:t>, </a:t>
            </a:r>
            <a:r>
              <a:rPr lang="it-IT" sz="1400" i="1" dirty="0" err="1" smtClean="0"/>
              <a:t>palisandro</a:t>
            </a:r>
            <a:r>
              <a:rPr lang="it-IT" sz="1400" i="1" dirty="0" smtClean="0"/>
              <a:t>, </a:t>
            </a:r>
            <a:r>
              <a:rPr lang="it-IT" sz="1400" i="1" dirty="0" err="1" smtClean="0"/>
              <a:t>sapelli</a:t>
            </a:r>
            <a:r>
              <a:rPr lang="it-IT" sz="1400" i="1" dirty="0" smtClean="0"/>
              <a:t>, </a:t>
            </a:r>
            <a:r>
              <a:rPr lang="it-IT" sz="1400" i="1" dirty="0" err="1" smtClean="0"/>
              <a:t>sipo</a:t>
            </a:r>
            <a:r>
              <a:rPr lang="it-IT" sz="1400" i="1" dirty="0" smtClean="0"/>
              <a:t>, teca, </a:t>
            </a:r>
            <a:r>
              <a:rPr lang="it-IT" sz="1400" i="1" dirty="0" err="1" smtClean="0"/>
              <a:t>wenge</a:t>
            </a:r>
            <a:r>
              <a:rPr lang="it-IT" sz="1400" i="1" dirty="0" smtClean="0"/>
              <a:t> e acacia</a:t>
            </a:r>
            <a:r>
              <a:rPr lang="it-IT" sz="1400" dirty="0" smtClean="0"/>
              <a:t>. Dietro le denominazioni di legno nobile, legno duro, legno autentico o legno da piantagione si nascondono spesso specie tropicali di legno. Vengono dalle foreste tropicali di Asia, Africa e America Latina.</a:t>
            </a:r>
          </a:p>
          <a:p>
            <a:pPr algn="just"/>
            <a:endParaRPr lang="it-IT" sz="1400" dirty="0" smtClean="0"/>
          </a:p>
          <a:p>
            <a:pPr algn="just"/>
            <a:endParaRPr lang="it-IT" sz="1400" dirty="0" smtClean="0"/>
          </a:p>
          <a:p>
            <a:pPr algn="just"/>
            <a:endParaRPr lang="it-IT" sz="1400" dirty="0" smtClean="0"/>
          </a:p>
          <a:p>
            <a:pPr algn="just"/>
            <a:r>
              <a:rPr lang="it-IT" sz="1400" dirty="0" smtClean="0"/>
              <a:t>Nei paesi tropicali, il taglio illegale è il pane quotidiano di ogni giorno e costituisce un grave problema. I danni economici sono milionari, però i danni sociali e </a:t>
            </a:r>
            <a:r>
              <a:rPr lang="it-IT" sz="1400" dirty="0" err="1" smtClean="0"/>
              <a:t>ecologicoi</a:t>
            </a:r>
            <a:r>
              <a:rPr lang="it-IT" sz="1400" dirty="0" smtClean="0"/>
              <a:t> sono anche maggiori. Secondo la Commissione Europea, </a:t>
            </a:r>
            <a:r>
              <a:rPr lang="it-IT" sz="1400" b="1" dirty="0" smtClean="0"/>
              <a:t>circa un quinto delle importazioni di legno dell’Unione Europea provengono da fonti illegali</a:t>
            </a:r>
            <a:r>
              <a:rPr lang="it-IT" sz="1400" dirty="0" smtClean="0"/>
              <a:t>. Nei paesi esportatori più importanti, la proporzione di legno tagliato senza permesso è particolarmente elevata, come </a:t>
            </a:r>
            <a:r>
              <a:rPr lang="it-IT" sz="1400" b="1" dirty="0" smtClean="0"/>
              <a:t>in Camerun del 50%, in Brasile e Indonesia per almeno il 70% e in Cambogia per oltre il 90%.</a:t>
            </a:r>
          </a:p>
          <a:p>
            <a:pPr algn="just"/>
            <a:r>
              <a:rPr lang="it-IT" sz="1400" dirty="0" smtClean="0"/>
              <a:t>Già da molto tempo il taglio e commercio illegale di legno fanno parte del </a:t>
            </a:r>
            <a:r>
              <a:rPr lang="it-IT" sz="1400" b="1" dirty="0" smtClean="0"/>
              <a:t>crimine organizzato</a:t>
            </a:r>
            <a:r>
              <a:rPr lang="it-IT" sz="1400" dirty="0" smtClean="0"/>
              <a:t>. I guadagni della mafia del legno arrivano fino a 75 mila milioni di euro all’anno, secondo le stime del Banco Mondiale. Con metodi sempre più sofisticati, compagnie di legname che fanno parte della rete criminale, saccheggiano le risorse naturali del pianeta – spesso con l’aiuto di funzionari e governi corrotti.</a:t>
            </a:r>
          </a:p>
          <a:p>
            <a:pPr algn="just"/>
            <a:endParaRPr lang="it-IT" sz="1400" dirty="0" smtClean="0"/>
          </a:p>
          <a:p>
            <a:pPr algn="just"/>
            <a:endParaRPr lang="it-IT" sz="1400" b="1" dirty="0" smtClean="0"/>
          </a:p>
          <a:p>
            <a:pPr algn="just"/>
            <a:endParaRPr lang="it-IT" sz="1400" b="1" dirty="0" smtClean="0"/>
          </a:p>
          <a:p>
            <a:pPr algn="just">
              <a:buFont typeface="Arial" pitchFamily="34" charset="0"/>
              <a:buChar char="•"/>
            </a:pPr>
            <a:r>
              <a:rPr lang="it-IT" sz="1400" b="1" dirty="0" smtClean="0"/>
              <a:t> Compra mobili e prodotti di legno di specie locale</a:t>
            </a:r>
            <a:r>
              <a:rPr lang="it-IT" sz="1400" dirty="0" smtClean="0"/>
              <a:t>. Tieni conto che i prodotti siano durevoli così che a distanza di anni possono essere nuovamente levigati, riparati e dipinti, verniciati o lucidati per essere utilizzati ancora. Non lasciare i mobili in giardino o nella terrazza per giorni sotto la pioggia. Ricoprili e se possibile riponili al riparo, soprattutto d’inverno.</a:t>
            </a:r>
          </a:p>
          <a:p>
            <a:pPr algn="just">
              <a:buFont typeface="Arial" pitchFamily="34" charset="0"/>
              <a:buChar char="•"/>
            </a:pPr>
            <a:r>
              <a:rPr lang="it-IT" sz="1400" dirty="0" smtClean="0"/>
              <a:t> </a:t>
            </a:r>
            <a:r>
              <a:rPr lang="it-IT" sz="1400" b="1" dirty="0" smtClean="0"/>
              <a:t>Riduci il consumo di carta e imballaggi e utilizza materiale riciclato </a:t>
            </a:r>
            <a:r>
              <a:rPr lang="it-IT" sz="1400" dirty="0" smtClean="0"/>
              <a:t>(fogli per la scrittura, carta igienica e da cucina).</a:t>
            </a:r>
          </a:p>
        </p:txBody>
      </p:sp>
      <p:sp>
        <p:nvSpPr>
          <p:cNvPr id="5" name="Rettangolo arrotondato 4"/>
          <p:cNvSpPr/>
          <p:nvPr/>
        </p:nvSpPr>
        <p:spPr>
          <a:xfrm>
            <a:off x="285720" y="214290"/>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
        <p:nvSpPr>
          <p:cNvPr id="6" name="Rettangolo arrotondato 5"/>
          <p:cNvSpPr/>
          <p:nvPr/>
        </p:nvSpPr>
        <p:spPr>
          <a:xfrm>
            <a:off x="285720" y="1714488"/>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Che ruolo ha il commercio illegale di legno tropicale?</a:t>
            </a:r>
            <a:endParaRPr lang="it-IT" sz="1400" dirty="0">
              <a:solidFill>
                <a:srgbClr val="00B0F0"/>
              </a:solidFill>
            </a:endParaRPr>
          </a:p>
        </p:txBody>
      </p:sp>
      <p:sp>
        <p:nvSpPr>
          <p:cNvPr id="7" name="Rettangolo arrotondato 6"/>
          <p:cNvSpPr/>
          <p:nvPr/>
        </p:nvSpPr>
        <p:spPr>
          <a:xfrm>
            <a:off x="285720" y="4214818"/>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4282" y="71414"/>
            <a:ext cx="8429684" cy="1169551"/>
          </a:xfrm>
          <a:prstGeom prst="rect">
            <a:avLst/>
          </a:prstGeom>
          <a:solidFill>
            <a:schemeClr val="tx2">
              <a:lumMod val="20000"/>
              <a:lumOff val="80000"/>
            </a:schemeClr>
          </a:solidFill>
          <a:ln w="38100">
            <a:solidFill>
              <a:srgbClr val="C00000"/>
            </a:solidFill>
          </a:ln>
        </p:spPr>
        <p:txBody>
          <a:bodyPr wrap="square">
            <a:spAutoFit/>
          </a:bodyPr>
          <a:lstStyle/>
          <a:p>
            <a:pPr algn="just"/>
            <a:endParaRPr lang="it-IT" sz="1400" dirty="0" smtClean="0"/>
          </a:p>
          <a:p>
            <a:pPr algn="just"/>
            <a:endParaRPr lang="it-IT" sz="1400" dirty="0" smtClean="0"/>
          </a:p>
          <a:p>
            <a:pPr algn="just"/>
            <a:r>
              <a:rPr lang="it-IT" sz="1400" dirty="0" smtClean="0"/>
              <a:t>Gli alberi tropicali si tagliano per fabbricare mobili da giardino, parquet, porte, infissi, mobili, giocattoli, accessori per il bagno, carta in tutte le sue presentazioni, ornamenti e oggettistica per la casa. Ovvero, troviamo il legno tropicale </a:t>
            </a:r>
            <a:r>
              <a:rPr lang="it-IT" sz="1400" b="1" dirty="0" smtClean="0"/>
              <a:t>in ogni momento della nostra vita quotidiana</a:t>
            </a:r>
            <a:r>
              <a:rPr lang="it-IT" sz="1400" dirty="0" smtClean="0"/>
              <a:t>.</a:t>
            </a:r>
          </a:p>
        </p:txBody>
      </p:sp>
      <p:sp>
        <p:nvSpPr>
          <p:cNvPr id="2050" name="AutoShape 2" descr="Fotomurali : Struttura di legno tropic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51" name="Picture 3" descr="C:\Users\utente\Documents\SITO\DA INSERIRE\GEOGRAFIA\CLASSE 3°\LA FORESTA EQUATORIALE\LA DEFORESTAZIONE\SI\LEGNO\fotomurali-struttura-di-legno-tropicale(4).jpg"/>
          <p:cNvPicPr>
            <a:picLocks noChangeAspect="1" noChangeArrowheads="1"/>
          </p:cNvPicPr>
          <p:nvPr/>
        </p:nvPicPr>
        <p:blipFill>
          <a:blip r:embed="rId2" cstate="print"/>
          <a:srcRect/>
          <a:stretch>
            <a:fillRect/>
          </a:stretch>
        </p:blipFill>
        <p:spPr bwMode="auto">
          <a:xfrm>
            <a:off x="214282" y="1357298"/>
            <a:ext cx="2286000" cy="2286000"/>
          </a:xfrm>
          <a:prstGeom prst="rect">
            <a:avLst/>
          </a:prstGeom>
          <a:noFill/>
          <a:ln w="28575">
            <a:solidFill>
              <a:srgbClr val="C00000"/>
            </a:solidFill>
          </a:ln>
        </p:spPr>
      </p:pic>
      <p:sp>
        <p:nvSpPr>
          <p:cNvPr id="5" name="Rettangolo 4"/>
          <p:cNvSpPr/>
          <p:nvPr/>
        </p:nvSpPr>
        <p:spPr>
          <a:xfrm>
            <a:off x="571472" y="3286124"/>
            <a:ext cx="1857388" cy="307777"/>
          </a:xfrm>
          <a:prstGeom prst="rect">
            <a:avLst/>
          </a:prstGeom>
          <a:solidFill>
            <a:schemeClr val="bg1"/>
          </a:solidFill>
          <a:ln>
            <a:solidFill>
              <a:srgbClr val="C00000"/>
            </a:solidFill>
          </a:ln>
        </p:spPr>
        <p:txBody>
          <a:bodyPr wrap="square">
            <a:spAutoFit/>
          </a:bodyPr>
          <a:lstStyle/>
          <a:p>
            <a:pPr algn="ctr"/>
            <a:r>
              <a:rPr lang="it-IT" sz="1400" dirty="0" smtClean="0"/>
              <a:t>Adesivo murale</a:t>
            </a:r>
            <a:endParaRPr lang="it-IT" sz="1400" dirty="0"/>
          </a:p>
        </p:txBody>
      </p:sp>
      <p:pic>
        <p:nvPicPr>
          <p:cNvPr id="2052" name="Picture 4" descr="C:\Users\utente\Documents\SITO\DA INSERIRE\GEOGRAFIA\CLASSE 3°\LA FORESTA EQUATORIALE\LA DEFORESTAZIONE\SI\LEGNO\cancello-in-legno_NG1.jpg"/>
          <p:cNvPicPr>
            <a:picLocks noChangeAspect="1" noChangeArrowheads="1"/>
          </p:cNvPicPr>
          <p:nvPr/>
        </p:nvPicPr>
        <p:blipFill>
          <a:blip r:embed="rId3"/>
          <a:srcRect/>
          <a:stretch>
            <a:fillRect/>
          </a:stretch>
        </p:blipFill>
        <p:spPr bwMode="auto">
          <a:xfrm>
            <a:off x="2714612" y="1357298"/>
            <a:ext cx="3122295" cy="2342769"/>
          </a:xfrm>
          <a:prstGeom prst="rect">
            <a:avLst/>
          </a:prstGeom>
          <a:noFill/>
          <a:ln w="28575">
            <a:solidFill>
              <a:srgbClr val="C00000"/>
            </a:solidFill>
          </a:ln>
        </p:spPr>
      </p:pic>
      <p:sp>
        <p:nvSpPr>
          <p:cNvPr id="7" name="Rettangolo 6"/>
          <p:cNvSpPr/>
          <p:nvPr/>
        </p:nvSpPr>
        <p:spPr>
          <a:xfrm>
            <a:off x="3643306" y="3357562"/>
            <a:ext cx="1214446" cy="307777"/>
          </a:xfrm>
          <a:prstGeom prst="rect">
            <a:avLst/>
          </a:prstGeom>
          <a:solidFill>
            <a:schemeClr val="bg1"/>
          </a:solidFill>
          <a:ln>
            <a:solidFill>
              <a:srgbClr val="C00000"/>
            </a:solidFill>
          </a:ln>
        </p:spPr>
        <p:txBody>
          <a:bodyPr wrap="square">
            <a:spAutoFit/>
          </a:bodyPr>
          <a:lstStyle/>
          <a:p>
            <a:pPr algn="ctr"/>
            <a:r>
              <a:rPr lang="it-IT" sz="1400" dirty="0" smtClean="0"/>
              <a:t>Cancello</a:t>
            </a:r>
            <a:endParaRPr lang="it-IT" sz="1400" dirty="0"/>
          </a:p>
        </p:txBody>
      </p:sp>
      <p:pic>
        <p:nvPicPr>
          <p:cNvPr id="2053" name="Picture 5" descr="C:\Users\utente\Documents\SITO\DA INSERIRE\GEOGRAFIA\CLASSE 3°\LA FORESTA EQUATORIALE\LA DEFORESTAZIONE\SI\LEGNO\Lettino in legno tropicale.jpg"/>
          <p:cNvPicPr>
            <a:picLocks noChangeAspect="1" noChangeArrowheads="1"/>
          </p:cNvPicPr>
          <p:nvPr/>
        </p:nvPicPr>
        <p:blipFill>
          <a:blip r:embed="rId4"/>
          <a:srcRect/>
          <a:stretch>
            <a:fillRect/>
          </a:stretch>
        </p:blipFill>
        <p:spPr bwMode="auto">
          <a:xfrm>
            <a:off x="6000760" y="1357298"/>
            <a:ext cx="2921000" cy="2190750"/>
          </a:xfrm>
          <a:prstGeom prst="rect">
            <a:avLst/>
          </a:prstGeom>
          <a:noFill/>
          <a:ln w="28575">
            <a:solidFill>
              <a:srgbClr val="C00000"/>
            </a:solidFill>
          </a:ln>
        </p:spPr>
      </p:pic>
      <p:sp>
        <p:nvSpPr>
          <p:cNvPr id="9" name="Rettangolo 8"/>
          <p:cNvSpPr/>
          <p:nvPr/>
        </p:nvSpPr>
        <p:spPr>
          <a:xfrm>
            <a:off x="7500958" y="3143248"/>
            <a:ext cx="1357322" cy="307777"/>
          </a:xfrm>
          <a:prstGeom prst="rect">
            <a:avLst/>
          </a:prstGeom>
          <a:solidFill>
            <a:schemeClr val="bg1"/>
          </a:solidFill>
          <a:ln>
            <a:solidFill>
              <a:srgbClr val="C00000"/>
            </a:solidFill>
          </a:ln>
        </p:spPr>
        <p:txBody>
          <a:bodyPr wrap="square">
            <a:spAutoFit/>
          </a:bodyPr>
          <a:lstStyle/>
          <a:p>
            <a:pPr algn="ctr"/>
            <a:r>
              <a:rPr lang="it-IT" sz="1400" dirty="0" smtClean="0"/>
              <a:t>Lettino </a:t>
            </a:r>
            <a:endParaRPr lang="it-IT" sz="1400" dirty="0"/>
          </a:p>
        </p:txBody>
      </p:sp>
      <p:sp>
        <p:nvSpPr>
          <p:cNvPr id="2055" name="AutoShape 7" descr="Libreria modulare vintage in palissandro di IB Kofod Lars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57" name="Picture 9" descr="Parquet in Teak Massello - Maro Cristiani"/>
          <p:cNvPicPr>
            <a:picLocks noChangeAspect="1" noChangeArrowheads="1"/>
          </p:cNvPicPr>
          <p:nvPr/>
        </p:nvPicPr>
        <p:blipFill>
          <a:blip r:embed="rId5"/>
          <a:srcRect/>
          <a:stretch>
            <a:fillRect/>
          </a:stretch>
        </p:blipFill>
        <p:spPr bwMode="auto">
          <a:xfrm>
            <a:off x="142844" y="3857628"/>
            <a:ext cx="2880360" cy="2224278"/>
          </a:xfrm>
          <a:prstGeom prst="rect">
            <a:avLst/>
          </a:prstGeom>
          <a:noFill/>
          <a:ln w="28575">
            <a:solidFill>
              <a:srgbClr val="C00000"/>
            </a:solidFill>
          </a:ln>
        </p:spPr>
      </p:pic>
      <p:sp>
        <p:nvSpPr>
          <p:cNvPr id="12" name="Rettangolo 11"/>
          <p:cNvSpPr/>
          <p:nvPr/>
        </p:nvSpPr>
        <p:spPr>
          <a:xfrm>
            <a:off x="1071538" y="5715016"/>
            <a:ext cx="1214446" cy="307777"/>
          </a:xfrm>
          <a:prstGeom prst="rect">
            <a:avLst/>
          </a:prstGeom>
          <a:solidFill>
            <a:schemeClr val="bg1"/>
          </a:solidFill>
          <a:ln>
            <a:solidFill>
              <a:srgbClr val="C00000"/>
            </a:solidFill>
          </a:ln>
        </p:spPr>
        <p:txBody>
          <a:bodyPr wrap="square">
            <a:spAutoFit/>
          </a:bodyPr>
          <a:lstStyle/>
          <a:p>
            <a:pPr algn="ctr"/>
            <a:r>
              <a:rPr lang="it-IT" sz="1400" dirty="0" smtClean="0"/>
              <a:t>Parquet</a:t>
            </a:r>
            <a:endParaRPr lang="it-IT" sz="1400" dirty="0"/>
          </a:p>
        </p:txBody>
      </p:sp>
      <p:pic>
        <p:nvPicPr>
          <p:cNvPr id="2059" name="Picture 11" descr="https://img.archiexpo.it/images_ae/projects/images-g/pattumiere-jurmala-legno-tropicale-39919-10978992.jpg"/>
          <p:cNvPicPr>
            <a:picLocks noChangeAspect="1" noChangeArrowheads="1"/>
          </p:cNvPicPr>
          <p:nvPr/>
        </p:nvPicPr>
        <p:blipFill>
          <a:blip r:embed="rId6" cstate="print"/>
          <a:srcRect l="18143" t="17019" r="12707" b="16741"/>
          <a:stretch>
            <a:fillRect/>
          </a:stretch>
        </p:blipFill>
        <p:spPr bwMode="auto">
          <a:xfrm>
            <a:off x="7143768" y="3786190"/>
            <a:ext cx="1541250" cy="2214578"/>
          </a:xfrm>
          <a:prstGeom prst="rect">
            <a:avLst/>
          </a:prstGeom>
          <a:noFill/>
          <a:ln w="28575">
            <a:solidFill>
              <a:srgbClr val="C00000"/>
            </a:solidFill>
          </a:ln>
        </p:spPr>
      </p:pic>
      <p:sp>
        <p:nvSpPr>
          <p:cNvPr id="14" name="Rettangolo 13"/>
          <p:cNvSpPr/>
          <p:nvPr/>
        </p:nvSpPr>
        <p:spPr>
          <a:xfrm>
            <a:off x="7429520" y="5643578"/>
            <a:ext cx="1214446" cy="307777"/>
          </a:xfrm>
          <a:prstGeom prst="rect">
            <a:avLst/>
          </a:prstGeom>
          <a:solidFill>
            <a:schemeClr val="bg1"/>
          </a:solidFill>
          <a:ln>
            <a:solidFill>
              <a:srgbClr val="C00000"/>
            </a:solidFill>
          </a:ln>
        </p:spPr>
        <p:txBody>
          <a:bodyPr wrap="square">
            <a:spAutoFit/>
          </a:bodyPr>
          <a:lstStyle/>
          <a:p>
            <a:pPr algn="ctr"/>
            <a:r>
              <a:rPr lang="it-IT" sz="1400" dirty="0" smtClean="0"/>
              <a:t>Pattumiera</a:t>
            </a:r>
            <a:endParaRPr lang="it-IT" sz="1400" dirty="0"/>
          </a:p>
        </p:txBody>
      </p:sp>
      <p:sp>
        <p:nvSpPr>
          <p:cNvPr id="2061" name="AutoShape 13" descr="cucina in bamb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62" name="Picture 14" descr="C:\Users\utente\Documents\SITO\DA INSERIRE\GEOGRAFIA\CLASSE 3°\LA FORESTA EQUATORIALE\LA DEFORESTAZIONE\SI\LEGNO\cucina-in-legno-tropicale3.jpg"/>
          <p:cNvPicPr>
            <a:picLocks noChangeAspect="1" noChangeArrowheads="1"/>
          </p:cNvPicPr>
          <p:nvPr/>
        </p:nvPicPr>
        <p:blipFill>
          <a:blip r:embed="rId7"/>
          <a:srcRect/>
          <a:stretch>
            <a:fillRect/>
          </a:stretch>
        </p:blipFill>
        <p:spPr bwMode="auto">
          <a:xfrm>
            <a:off x="3286116" y="3929066"/>
            <a:ext cx="3251200" cy="2133600"/>
          </a:xfrm>
          <a:prstGeom prst="rect">
            <a:avLst/>
          </a:prstGeom>
          <a:noFill/>
          <a:ln w="28575">
            <a:solidFill>
              <a:srgbClr val="C00000"/>
            </a:solidFill>
          </a:ln>
        </p:spPr>
      </p:pic>
      <p:sp>
        <p:nvSpPr>
          <p:cNvPr id="17" name="Rettangolo 16"/>
          <p:cNvSpPr/>
          <p:nvPr/>
        </p:nvSpPr>
        <p:spPr>
          <a:xfrm>
            <a:off x="4857752" y="5715016"/>
            <a:ext cx="1214446" cy="307777"/>
          </a:xfrm>
          <a:prstGeom prst="rect">
            <a:avLst/>
          </a:prstGeom>
          <a:solidFill>
            <a:schemeClr val="bg1"/>
          </a:solidFill>
          <a:ln>
            <a:solidFill>
              <a:srgbClr val="C00000"/>
            </a:solidFill>
          </a:ln>
        </p:spPr>
        <p:txBody>
          <a:bodyPr wrap="square">
            <a:spAutoFit/>
          </a:bodyPr>
          <a:lstStyle/>
          <a:p>
            <a:pPr algn="ctr"/>
            <a:r>
              <a:rPr lang="it-IT" sz="1400" dirty="0" smtClean="0"/>
              <a:t>Cucina</a:t>
            </a:r>
            <a:endParaRPr lang="it-IT" sz="1400" dirty="0"/>
          </a:p>
        </p:txBody>
      </p:sp>
      <p:sp>
        <p:nvSpPr>
          <p:cNvPr id="18" name="Rettangolo arrotondato 17"/>
          <p:cNvSpPr/>
          <p:nvPr/>
        </p:nvSpPr>
        <p:spPr>
          <a:xfrm>
            <a:off x="285720" y="142852"/>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
        <p:nvSpPr>
          <p:cNvPr id="19" name="Rettangolo 18"/>
          <p:cNvSpPr/>
          <p:nvPr/>
        </p:nvSpPr>
        <p:spPr>
          <a:xfrm>
            <a:off x="214282" y="6215082"/>
            <a:ext cx="8429684" cy="523220"/>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A casa tua ci sono mobili od oggetti prodotti con legni tropicali? Prova a fare un’indagine e, se ti è permesso, fai delle foto da inserire in una slide.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357166"/>
            <a:ext cx="8786842" cy="4585871"/>
          </a:xfrm>
          <a:prstGeom prst="rect">
            <a:avLst/>
          </a:prstGeom>
          <a:solidFill>
            <a:schemeClr val="accent2">
              <a:lumMod val="20000"/>
              <a:lumOff val="80000"/>
            </a:schemeClr>
          </a:solidFill>
          <a:ln w="19050">
            <a:solidFill>
              <a:srgbClr val="C00000"/>
            </a:solidFill>
          </a:ln>
        </p:spPr>
        <p:txBody>
          <a:bodyPr wrap="square" rtlCol="0">
            <a:spAutoFit/>
          </a:bodyPr>
          <a:lstStyle/>
          <a:p>
            <a:pPr fontAlgn="base"/>
            <a:r>
              <a:rPr lang="it-IT" sz="800" cap="all" dirty="0" smtClean="0"/>
              <a:t>SETTEMBRE 20, 2018</a:t>
            </a:r>
          </a:p>
          <a:p>
            <a:pPr algn="ctr" fontAlgn="base">
              <a:spcAft>
                <a:spcPts val="1200"/>
              </a:spcAft>
            </a:pPr>
            <a:r>
              <a:rPr lang="it-IT" sz="3600" b="1" cap="all" dirty="0" smtClean="0"/>
              <a:t>PIANTE MEDICINALI DAL MONDO: BRASILE</a:t>
            </a:r>
          </a:p>
          <a:p>
            <a:pPr algn="just" fontAlgn="base"/>
            <a:r>
              <a:rPr lang="it-IT" sz="1400" dirty="0" smtClean="0"/>
              <a:t>La natura è una delle principali fonti della farmaceutica moderna. Nonostante oggigiorno la maggior parte dei farmaci si ottengano con processi di sintesi chimica, </a:t>
            </a:r>
            <a:r>
              <a:rPr lang="it-IT" sz="1400" b="1" dirty="0" smtClean="0"/>
              <a:t>molti principi attivi sono di origine naturale</a:t>
            </a:r>
            <a:r>
              <a:rPr lang="it-IT" sz="1400" dirty="0" smtClean="0"/>
              <a:t>. Più esattamente, vengono estratti da piante.</a:t>
            </a:r>
            <a:endParaRPr lang="it-IT" sz="1400" dirty="0" smtClean="0">
              <a:solidFill>
                <a:srgbClr val="FF0000"/>
              </a:solidFill>
            </a:endParaRPr>
          </a:p>
          <a:p>
            <a:pPr algn="just" fontAlgn="base"/>
            <a:r>
              <a:rPr lang="it-IT" sz="1400" dirty="0" smtClean="0"/>
              <a:t>Non è una novità l’origine naturale di certi </a:t>
            </a:r>
            <a:r>
              <a:rPr lang="it-IT" sz="1400" b="1" dirty="0" smtClean="0"/>
              <a:t>antibiotic</a:t>
            </a:r>
            <a:r>
              <a:rPr lang="it-IT" sz="1400" dirty="0" smtClean="0"/>
              <a:t>i e </a:t>
            </a:r>
            <a:r>
              <a:rPr lang="it-IT" sz="1400" b="1" dirty="0" smtClean="0"/>
              <a:t>cortisonici</a:t>
            </a:r>
            <a:r>
              <a:rPr lang="it-IT" sz="1400" dirty="0" smtClean="0"/>
              <a:t>, nonché dell’</a:t>
            </a:r>
            <a:r>
              <a:rPr lang="it-IT" sz="1400" b="1" dirty="0" smtClean="0"/>
              <a:t>aspirina</a:t>
            </a:r>
            <a:r>
              <a:rPr lang="it-IT" sz="1400" dirty="0" smtClean="0"/>
              <a:t> e della </a:t>
            </a:r>
            <a:r>
              <a:rPr lang="it-IT" sz="1400" b="1" dirty="0" smtClean="0"/>
              <a:t>morfina</a:t>
            </a:r>
            <a:r>
              <a:rPr lang="it-IT" sz="1400" dirty="0" smtClean="0"/>
              <a:t>. Per questo negli ultimi anni si è registrato un risveglio dell’interesse delle case farmaceutiche per la </a:t>
            </a:r>
            <a:r>
              <a:rPr lang="it-IT" sz="1400" b="1" dirty="0" smtClean="0"/>
              <a:t>ricerca di nuove formule e principi attivi di origine vegetale per la cura del cancro, dell’HIV e di altre malattie</a:t>
            </a:r>
            <a:r>
              <a:rPr lang="it-IT" sz="1400" dirty="0" smtClean="0"/>
              <a:t>. L’attenzione è rivolta soprattutto verso gli ecosistemi più ricchi e ancora da esplorare come le foreste tropicali appunto.</a:t>
            </a:r>
          </a:p>
          <a:p>
            <a:pPr algn="just" fontAlgn="base"/>
            <a:r>
              <a:rPr lang="it-IT" sz="1400" dirty="0" smtClean="0"/>
              <a:t>In un’intervista, il direttore dell’Istituto di Botanica Economica del Giardino Botanico di New York, afferma che </a:t>
            </a:r>
            <a:r>
              <a:rPr lang="it-IT" sz="1400" b="1" dirty="0" smtClean="0"/>
              <a:t>nella selva tropicale esistono almeno 300 nuovi principi attivi in attesa di essere scoperti</a:t>
            </a:r>
            <a:r>
              <a:rPr lang="it-IT" sz="1400" dirty="0" smtClean="0"/>
              <a:t>. Il numero non è casuale ma il risultato dei calcoli realizzati dall’esperto. Considerato che esistono circa 250.000 specie vegetali e che, finora, se ne sono studiate circa 2.500, ci sono ancora molti possibili principi curativi da scoprire e sperimentare.</a:t>
            </a:r>
          </a:p>
          <a:p>
            <a:pPr algn="just" fontAlgn="base"/>
            <a:r>
              <a:rPr lang="it-IT" sz="1400" dirty="0" smtClean="0"/>
              <a:t>Di questi potenziali agenti curativi, </a:t>
            </a:r>
            <a:r>
              <a:rPr lang="it-IT" sz="1400" b="1" dirty="0" smtClean="0"/>
              <a:t>circa un 30-50% si troverebbe nella regione amazzonica</a:t>
            </a:r>
            <a:r>
              <a:rPr lang="it-IT" sz="1400" dirty="0" smtClean="0"/>
              <a:t>, una delle fonti con maggior diversità biologica del pianeta. Qui si trovano anche i </a:t>
            </a:r>
            <a:r>
              <a:rPr lang="it-IT" sz="1400" i="1" dirty="0" err="1" smtClean="0"/>
              <a:t>curanderos</a:t>
            </a:r>
            <a:r>
              <a:rPr lang="it-IT" sz="1400" dirty="0" smtClean="0"/>
              <a:t>, guaritori indigeni che si tramandano le conoscenze della medicina tradizionale di generazione in generazione. Questa foresta tropicale ci ha già offerto decine di sostanze che hanno rivoluzionato la medicina occidentale. Alcuni esempi sono il </a:t>
            </a:r>
            <a:r>
              <a:rPr lang="it-IT" sz="1400" b="1" dirty="0" smtClean="0"/>
              <a:t>curaro </a:t>
            </a:r>
            <a:r>
              <a:rPr lang="it-IT" sz="1400" dirty="0" smtClean="0"/>
              <a:t>(</a:t>
            </a:r>
            <a:r>
              <a:rPr lang="it-IT" sz="1400" i="1" dirty="0" err="1" smtClean="0"/>
              <a:t>Strychnos</a:t>
            </a:r>
            <a:r>
              <a:rPr lang="it-IT" sz="1400" i="1" dirty="0" smtClean="0"/>
              <a:t> </a:t>
            </a:r>
            <a:r>
              <a:rPr lang="it-IT" sz="1400" i="1" dirty="0" err="1" smtClean="0"/>
              <a:t>toxifera</a:t>
            </a:r>
            <a:r>
              <a:rPr lang="it-IT" sz="1400" dirty="0" smtClean="0"/>
              <a:t>), usato come componente fondamentale per gli anestetici, e la </a:t>
            </a:r>
            <a:r>
              <a:rPr lang="it-IT" sz="1400" b="1" dirty="0" err="1" smtClean="0"/>
              <a:t>cinchona</a:t>
            </a:r>
            <a:r>
              <a:rPr lang="it-IT" sz="1400" b="1" dirty="0" smtClean="0"/>
              <a:t> </a:t>
            </a:r>
            <a:r>
              <a:rPr lang="it-IT" sz="1400" dirty="0" smtClean="0"/>
              <a:t>(</a:t>
            </a:r>
            <a:r>
              <a:rPr lang="it-IT" sz="1400" i="1" dirty="0" err="1" smtClean="0"/>
              <a:t>Cinchona</a:t>
            </a:r>
            <a:r>
              <a:rPr lang="it-IT" sz="1400" i="1" dirty="0" smtClean="0"/>
              <a:t> </a:t>
            </a:r>
            <a:r>
              <a:rPr lang="it-IT" sz="1400" i="1" dirty="0" err="1" smtClean="0"/>
              <a:t>officinalis</a:t>
            </a:r>
            <a:r>
              <a:rPr lang="it-IT" sz="1400" dirty="0" smtClean="0"/>
              <a:t>) contro la malaria.</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L’allevamento</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858312" cy="2600712"/>
          </a:xfrm>
          <a:prstGeom prst="rect">
            <a:avLst/>
          </a:prstGeom>
          <a:solidFill>
            <a:schemeClr val="accent2">
              <a:lumMod val="20000"/>
              <a:lumOff val="80000"/>
            </a:schemeClr>
          </a:solidFill>
          <a:ln w="28575">
            <a:solidFill>
              <a:srgbClr val="C00000"/>
            </a:solidFill>
          </a:ln>
        </p:spPr>
        <p:txBody>
          <a:bodyPr wrap="square">
            <a:spAutoFit/>
          </a:bodyPr>
          <a:lstStyle/>
          <a:p>
            <a:pPr algn="ctr">
              <a:spcAft>
                <a:spcPts val="600"/>
              </a:spcAft>
            </a:pPr>
            <a:endParaRPr lang="it-IT" sz="1200" dirty="0" smtClean="0"/>
          </a:p>
          <a:p>
            <a:pPr algn="ctr">
              <a:spcAft>
                <a:spcPts val="600"/>
              </a:spcAft>
            </a:pPr>
            <a:endParaRPr lang="it-IT" sz="1200" dirty="0" smtClean="0"/>
          </a:p>
          <a:p>
            <a:pPr algn="ctr">
              <a:spcAft>
                <a:spcPts val="600"/>
              </a:spcAft>
            </a:pPr>
            <a:r>
              <a:rPr lang="it-IT" sz="1200" dirty="0" err="1" smtClean="0"/>
              <a:t>Rinnovabili.it</a:t>
            </a:r>
            <a:r>
              <a:rPr lang="it-IT" sz="1200" dirty="0" smtClean="0"/>
              <a:t>  12 Febbraio 2021</a:t>
            </a:r>
            <a:endParaRPr lang="it-IT" sz="1400" dirty="0" smtClean="0"/>
          </a:p>
          <a:p>
            <a:pPr algn="just"/>
            <a:r>
              <a:rPr lang="it-IT" sz="1400" dirty="0" smtClean="0"/>
              <a:t>Il quadro che risulta dall’analisi dei dati compiuta dal World </a:t>
            </a:r>
            <a:r>
              <a:rPr lang="it-IT" sz="1400" dirty="0" err="1" smtClean="0"/>
              <a:t>Resource</a:t>
            </a:r>
            <a:r>
              <a:rPr lang="it-IT" sz="1400" dirty="0" smtClean="0"/>
              <a:t> </a:t>
            </a:r>
            <a:r>
              <a:rPr lang="it-IT" sz="1400" dirty="0" err="1" smtClean="0"/>
              <a:t>Institute</a:t>
            </a:r>
            <a:r>
              <a:rPr lang="it-IT" sz="1400" dirty="0" smtClean="0"/>
              <a:t> e da Global </a:t>
            </a:r>
            <a:r>
              <a:rPr lang="it-IT" sz="1400" dirty="0" err="1" smtClean="0"/>
              <a:t>Forest</a:t>
            </a:r>
            <a:r>
              <a:rPr lang="it-IT" sz="1400" dirty="0" smtClean="0"/>
              <a:t> </a:t>
            </a:r>
            <a:r>
              <a:rPr lang="it-IT" sz="1400" dirty="0" err="1" smtClean="0"/>
              <a:t>Watch</a:t>
            </a:r>
            <a:r>
              <a:rPr lang="it-IT" sz="1400" dirty="0" smtClean="0"/>
              <a:t> conferma che </a:t>
            </a:r>
            <a:r>
              <a:rPr lang="it-IT" sz="1400" b="1" dirty="0" smtClean="0"/>
              <a:t>l’impatto maggiore sulla deforestazione arriva dall’allevamento</a:t>
            </a:r>
            <a:r>
              <a:rPr lang="it-IT" sz="1400" dirty="0" smtClean="0"/>
              <a:t>. Solo per ottenere </a:t>
            </a:r>
            <a:r>
              <a:rPr lang="it-IT" sz="1400" b="1" dirty="0" smtClean="0"/>
              <a:t>superfici </a:t>
            </a:r>
            <a:r>
              <a:rPr lang="it-IT" sz="1400" b="1" dirty="0" err="1" smtClean="0"/>
              <a:t>pascolive</a:t>
            </a:r>
            <a:r>
              <a:rPr lang="it-IT" sz="1400" dirty="0" smtClean="0"/>
              <a:t>, in 15 anni sono stati abbattuti più di 45 milioni di ettari di boschi. Un abisso rispetto all’impronta della palma da olio, le cui piantagioni hanno disboscato “appena” 10 </a:t>
            </a:r>
            <a:r>
              <a:rPr lang="it-IT" sz="1400" dirty="0" err="1" smtClean="0"/>
              <a:t>mln</a:t>
            </a:r>
            <a:r>
              <a:rPr lang="it-IT" sz="1400" dirty="0" smtClean="0"/>
              <a:t> di ettari. E la </a:t>
            </a:r>
            <a:r>
              <a:rPr lang="it-IT" sz="1400" b="1" dirty="0" smtClean="0"/>
              <a:t>soia</a:t>
            </a:r>
            <a:r>
              <a:rPr lang="it-IT" sz="1400" dirty="0" smtClean="0"/>
              <a:t>, che figura al terzo posto con oltre 8 </a:t>
            </a:r>
            <a:r>
              <a:rPr lang="it-IT" sz="1400" dirty="0" err="1" smtClean="0"/>
              <a:t>mln</a:t>
            </a:r>
            <a:r>
              <a:rPr lang="it-IT" sz="1400" dirty="0" smtClean="0"/>
              <a:t> di ettari, in gran parte è destinata a soddisfare la domanda di mangimi per l’allevamento.</a:t>
            </a:r>
          </a:p>
          <a:p>
            <a:pPr algn="just"/>
            <a:r>
              <a:rPr lang="it-IT" sz="1400" dirty="0" smtClean="0"/>
              <a:t>L’impatto dell’allevamento colpisce soprattutto il Brasile ma in alcune aree di confine tra Argentina, Bolivia e Paraguay la percentuale di foreste abbattute è altissima, verosimilmente con più danni alla biodiversità locale. Lo stesso vale per i margini meridionali e orientali dell’Amazzonia brasiliana.</a:t>
            </a:r>
          </a:p>
        </p:txBody>
      </p:sp>
      <p:pic>
        <p:nvPicPr>
          <p:cNvPr id="5" name="Picture 2" descr="https://cdn.rinnovabili.it/wp-content/uploads/2021/02/cattle-e1613127574670.jpg"/>
          <p:cNvPicPr>
            <a:picLocks noChangeAspect="1" noChangeArrowheads="1"/>
          </p:cNvPicPr>
          <p:nvPr/>
        </p:nvPicPr>
        <p:blipFill>
          <a:blip r:embed="rId2"/>
          <a:srcRect/>
          <a:stretch>
            <a:fillRect/>
          </a:stretch>
        </p:blipFill>
        <p:spPr bwMode="auto">
          <a:xfrm>
            <a:off x="142844" y="2857496"/>
            <a:ext cx="6955933" cy="3773594"/>
          </a:xfrm>
          <a:prstGeom prst="rect">
            <a:avLst/>
          </a:prstGeom>
          <a:noFill/>
          <a:ln w="38100">
            <a:solidFill>
              <a:srgbClr val="C00000"/>
            </a:solidFill>
          </a:ln>
        </p:spPr>
      </p:pic>
      <p:sp>
        <p:nvSpPr>
          <p:cNvPr id="6" name="Rettangolo 5"/>
          <p:cNvSpPr/>
          <p:nvPr/>
        </p:nvSpPr>
        <p:spPr>
          <a:xfrm>
            <a:off x="214282" y="3143248"/>
            <a:ext cx="7429552" cy="307777"/>
          </a:xfrm>
          <a:prstGeom prst="rect">
            <a:avLst/>
          </a:prstGeom>
        </p:spPr>
        <p:txBody>
          <a:bodyPr wrap="square">
            <a:spAutoFit/>
          </a:bodyPr>
          <a:lstStyle/>
          <a:p>
            <a:r>
              <a:rPr lang="it-IT" sz="1400" i="1" dirty="0" smtClean="0"/>
              <a:t>Nella mappa di WRI la percentuale di terreno deforestato per far posto ad allevamenti</a:t>
            </a:r>
            <a:endParaRPr lang="it-IT" sz="1400" dirty="0"/>
          </a:p>
        </p:txBody>
      </p:sp>
      <p:sp>
        <p:nvSpPr>
          <p:cNvPr id="7" name="Rettangolo 6"/>
          <p:cNvSpPr/>
          <p:nvPr/>
        </p:nvSpPr>
        <p:spPr>
          <a:xfrm>
            <a:off x="7215206" y="2857496"/>
            <a:ext cx="1785950" cy="738664"/>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Dai un titolo, sotto forma di domanda, all’articolo.</a:t>
            </a:r>
          </a:p>
        </p:txBody>
      </p:sp>
      <p:sp>
        <p:nvSpPr>
          <p:cNvPr id="8" name="Rettangolo arrotondato 7"/>
          <p:cNvSpPr/>
          <p:nvPr/>
        </p:nvSpPr>
        <p:spPr>
          <a:xfrm>
            <a:off x="785786" y="214290"/>
            <a:ext cx="7572428" cy="357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b="1" dirty="0">
              <a:solidFill>
                <a:srgbClr val="00B0F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La nostra fetta di responsabilità nella deforestazione dell'Amazzonia"/>
          <p:cNvPicPr>
            <a:picLocks noChangeAspect="1" noChangeArrowheads="1"/>
          </p:cNvPicPr>
          <p:nvPr/>
        </p:nvPicPr>
        <p:blipFill>
          <a:blip r:embed="rId2"/>
          <a:srcRect/>
          <a:stretch>
            <a:fillRect/>
          </a:stretch>
        </p:blipFill>
        <p:spPr bwMode="auto">
          <a:xfrm>
            <a:off x="214293" y="142855"/>
            <a:ext cx="4068973" cy="2712649"/>
          </a:xfrm>
          <a:prstGeom prst="rect">
            <a:avLst/>
          </a:prstGeom>
          <a:noFill/>
          <a:ln w="38100">
            <a:solidFill>
              <a:srgbClr val="C00000"/>
            </a:solidFill>
          </a:ln>
        </p:spPr>
      </p:pic>
      <p:sp>
        <p:nvSpPr>
          <p:cNvPr id="3" name="Rettangolo 2"/>
          <p:cNvSpPr/>
          <p:nvPr/>
        </p:nvSpPr>
        <p:spPr>
          <a:xfrm>
            <a:off x="142844" y="2928934"/>
            <a:ext cx="4143404" cy="523220"/>
          </a:xfrm>
          <a:prstGeom prst="rect">
            <a:avLst/>
          </a:prstGeom>
          <a:solidFill>
            <a:schemeClr val="accent1">
              <a:lumMod val="20000"/>
              <a:lumOff val="80000"/>
            </a:schemeClr>
          </a:solidFill>
          <a:ln w="19050">
            <a:solidFill>
              <a:srgbClr val="C00000"/>
            </a:solidFill>
          </a:ln>
        </p:spPr>
        <p:txBody>
          <a:bodyPr wrap="square">
            <a:spAutoFit/>
          </a:bodyPr>
          <a:lstStyle/>
          <a:p>
            <a:r>
              <a:rPr lang="it-IT" sz="1400" dirty="0" smtClean="0"/>
              <a:t>Un allevamento di bovini nell'Amazzonia deforestata, nello Stato brasiliano di </a:t>
            </a:r>
            <a:r>
              <a:rPr lang="it-IT" sz="1400" dirty="0" err="1" smtClean="0"/>
              <a:t>Pará</a:t>
            </a:r>
            <a:r>
              <a:rPr lang="it-IT" sz="1400" dirty="0" smtClean="0"/>
              <a:t>. </a:t>
            </a:r>
            <a:endParaRPr lang="it-IT" sz="1400" dirty="0"/>
          </a:p>
        </p:txBody>
      </p:sp>
      <p:pic>
        <p:nvPicPr>
          <p:cNvPr id="4" name="Picture 2" descr="Disboscamento e desertificazione - SaiCosaMangi"/>
          <p:cNvPicPr>
            <a:picLocks noChangeAspect="1" noChangeArrowheads="1"/>
          </p:cNvPicPr>
          <p:nvPr/>
        </p:nvPicPr>
        <p:blipFill>
          <a:blip r:embed="rId3"/>
          <a:srcRect/>
          <a:stretch>
            <a:fillRect/>
          </a:stretch>
        </p:blipFill>
        <p:spPr bwMode="auto">
          <a:xfrm>
            <a:off x="4643438" y="2714620"/>
            <a:ext cx="4381500" cy="3925824"/>
          </a:xfrm>
          <a:prstGeom prst="rect">
            <a:avLst/>
          </a:prstGeom>
          <a:noFill/>
          <a:ln w="38100">
            <a:solidFill>
              <a:srgbClr val="C00000"/>
            </a:solid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6357982" cy="2662267"/>
          </a:xfrm>
          <a:prstGeom prst="rect">
            <a:avLst/>
          </a:prstGeom>
          <a:solidFill>
            <a:schemeClr val="accent2">
              <a:lumMod val="20000"/>
              <a:lumOff val="80000"/>
            </a:schemeClr>
          </a:solidFill>
          <a:ln w="28575">
            <a:solidFill>
              <a:srgbClr val="C00000"/>
            </a:solidFill>
          </a:ln>
        </p:spPr>
        <p:txBody>
          <a:bodyPr wrap="square">
            <a:spAutoFit/>
          </a:bodyPr>
          <a:lstStyle/>
          <a:p>
            <a:pPr algn="ctr">
              <a:spcAft>
                <a:spcPts val="600"/>
              </a:spcAft>
            </a:pPr>
            <a:endParaRPr lang="it-IT" dirty="0" smtClean="0"/>
          </a:p>
          <a:p>
            <a:pPr algn="ctr">
              <a:spcBef>
                <a:spcPts val="600"/>
              </a:spcBef>
              <a:spcAft>
                <a:spcPts val="600"/>
              </a:spcAft>
            </a:pPr>
            <a:r>
              <a:rPr lang="it-IT" dirty="0" smtClean="0"/>
              <a:t/>
            </a:r>
            <a:br>
              <a:rPr lang="it-IT" dirty="0" smtClean="0"/>
            </a:br>
            <a:r>
              <a:rPr lang="it-IT" dirty="0" smtClean="0"/>
              <a:t> </a:t>
            </a:r>
            <a:r>
              <a:rPr lang="it-IT" sz="1200" dirty="0" err="1" smtClean="0"/>
              <a:t>Lug</a:t>
            </a:r>
            <a:r>
              <a:rPr lang="it-IT" sz="1200" dirty="0" smtClean="0"/>
              <a:t> 31, 2020 | Deforestazione</a:t>
            </a:r>
            <a:endParaRPr lang="it-IT" sz="1400" dirty="0" smtClean="0"/>
          </a:p>
          <a:p>
            <a:pPr algn="just"/>
            <a:r>
              <a:rPr lang="it-IT" sz="1400" b="1" dirty="0" smtClean="0"/>
              <a:t>Il principale produttore di manzo in Brasile</a:t>
            </a:r>
            <a:r>
              <a:rPr lang="it-IT" sz="1400" dirty="0" smtClean="0"/>
              <a:t>, la multinazionale JBS, </a:t>
            </a:r>
            <a:r>
              <a:rPr lang="it-IT" sz="1400" b="1" dirty="0" smtClean="0"/>
              <a:t>è coinvolto direttamente nell’approvvigionamento di bovini da aree dell’Amazzonia deforestate illegalmente</a:t>
            </a:r>
            <a:r>
              <a:rPr lang="it-IT" sz="1400" dirty="0" smtClean="0"/>
              <a:t>, secondo quanto scoperto da una nuova indagine giornalistica internazionale. </a:t>
            </a:r>
            <a:r>
              <a:rPr lang="it-IT" sz="1400" b="1" dirty="0" smtClean="0"/>
              <a:t>Questa carne</a:t>
            </a:r>
            <a:r>
              <a:rPr lang="it-IT" sz="1400" dirty="0" smtClean="0"/>
              <a:t>, nonostante il clamore degli incendi che hanno devastato l’Amazzonia soltanto un anno fa, </a:t>
            </a:r>
            <a:r>
              <a:rPr lang="it-IT" sz="1400" b="1" dirty="0" smtClean="0"/>
              <a:t>continua ad arrivare in grandi quantità in Italia</a:t>
            </a:r>
            <a:r>
              <a:rPr lang="it-IT" sz="1400" dirty="0" smtClean="0"/>
              <a:t>, ancora oggi il primo importatore Europeo, dove è usata </a:t>
            </a:r>
            <a:r>
              <a:rPr lang="it-IT" sz="1400" b="1" dirty="0" smtClean="0"/>
              <a:t>principalmente per la produzione di Bresaola della Valtellina e carne in scatola</a:t>
            </a:r>
            <a:r>
              <a:rPr lang="it-IT" sz="1400" dirty="0" smtClean="0"/>
              <a:t>.</a:t>
            </a:r>
          </a:p>
        </p:txBody>
      </p:sp>
      <p:pic>
        <p:nvPicPr>
          <p:cNvPr id="3" name="Picture 2" descr="https://ciboserio.s3.eu-central-1.amazonaws.com/uploads/2019/10/04205100/bresaola.png"/>
          <p:cNvPicPr>
            <a:picLocks noChangeAspect="1" noChangeArrowheads="1"/>
          </p:cNvPicPr>
          <p:nvPr/>
        </p:nvPicPr>
        <p:blipFill>
          <a:blip r:embed="rId2" cstate="print"/>
          <a:srcRect/>
          <a:stretch>
            <a:fillRect/>
          </a:stretch>
        </p:blipFill>
        <p:spPr bwMode="auto">
          <a:xfrm>
            <a:off x="6715140" y="1000108"/>
            <a:ext cx="2273973" cy="1906699"/>
          </a:xfrm>
          <a:prstGeom prst="rect">
            <a:avLst/>
          </a:prstGeom>
          <a:noFill/>
          <a:ln w="38100">
            <a:solidFill>
              <a:srgbClr val="C00000"/>
            </a:solidFill>
          </a:ln>
        </p:spPr>
      </p:pic>
      <p:pic>
        <p:nvPicPr>
          <p:cNvPr id="4" name="Picture 2" descr="https://m.media-amazon.com/images/I/81miuPL9C4L._AC_SL1500_.jpg"/>
          <p:cNvPicPr>
            <a:picLocks noChangeAspect="1" noChangeArrowheads="1"/>
          </p:cNvPicPr>
          <p:nvPr/>
        </p:nvPicPr>
        <p:blipFill>
          <a:blip r:embed="rId3"/>
          <a:srcRect/>
          <a:stretch>
            <a:fillRect/>
          </a:stretch>
        </p:blipFill>
        <p:spPr bwMode="auto">
          <a:xfrm>
            <a:off x="500034" y="3071810"/>
            <a:ext cx="8001000" cy="3627120"/>
          </a:xfrm>
          <a:prstGeom prst="rect">
            <a:avLst/>
          </a:prstGeom>
          <a:noFill/>
          <a:ln w="38100">
            <a:solidFill>
              <a:srgbClr val="C00000"/>
            </a:solidFill>
          </a:ln>
        </p:spPr>
      </p:pic>
      <p:sp>
        <p:nvSpPr>
          <p:cNvPr id="5" name="Freccia in giù 4"/>
          <p:cNvSpPr/>
          <p:nvPr/>
        </p:nvSpPr>
        <p:spPr>
          <a:xfrm flipV="1">
            <a:off x="4500562" y="6215082"/>
            <a:ext cx="214314" cy="4286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6715140" y="142852"/>
            <a:ext cx="2286016" cy="738664"/>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Prova a trovare un titolo “ad effetto” per questo articolo.</a:t>
            </a:r>
          </a:p>
        </p:txBody>
      </p:sp>
      <p:sp>
        <p:nvSpPr>
          <p:cNvPr id="7" name="Rettangolo arrotondato 6"/>
          <p:cNvSpPr/>
          <p:nvPr/>
        </p:nvSpPr>
        <p:spPr>
          <a:xfrm>
            <a:off x="285720" y="214290"/>
            <a:ext cx="614366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b="1" dirty="0">
              <a:solidFill>
                <a:srgbClr val="00B0F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Le attività minerarie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71414"/>
            <a:ext cx="8858312" cy="4170372"/>
          </a:xfrm>
          <a:prstGeom prst="rect">
            <a:avLst/>
          </a:prstGeom>
          <a:solidFill>
            <a:schemeClr val="accent2">
              <a:lumMod val="20000"/>
              <a:lumOff val="80000"/>
            </a:schemeClr>
          </a:solidFill>
          <a:ln w="28575">
            <a:solidFill>
              <a:srgbClr val="C00000"/>
            </a:solidFill>
          </a:ln>
        </p:spPr>
        <p:txBody>
          <a:bodyPr wrap="square">
            <a:spAutoFit/>
          </a:bodyPr>
          <a:lstStyle/>
          <a:p>
            <a:pPr algn="ctr">
              <a:spcAft>
                <a:spcPts val="600"/>
              </a:spcAft>
            </a:pPr>
            <a:r>
              <a:rPr lang="it-IT" sz="2800" b="1" dirty="0" smtClean="0"/>
              <a:t>Le attività minerarie distruggono l'Amazzonia</a:t>
            </a:r>
          </a:p>
          <a:p>
            <a:pPr>
              <a:spcAft>
                <a:spcPts val="1200"/>
              </a:spcAft>
            </a:pPr>
            <a:r>
              <a:rPr lang="it-IT" sz="1200" dirty="0" smtClean="0"/>
              <a:t>Le Scienze  20 ottobre 2017 </a:t>
            </a:r>
            <a:endParaRPr lang="it-IT" sz="1400" dirty="0" smtClean="0"/>
          </a:p>
          <a:p>
            <a:pPr algn="just"/>
            <a:r>
              <a:rPr lang="it-IT" sz="1400" dirty="0" smtClean="0"/>
              <a:t>Gli scavi minerari si stanno diffondendo in Brasile: gli obiettivi principali sono la </a:t>
            </a:r>
            <a:r>
              <a:rPr lang="it-IT" sz="1400" b="1" dirty="0" smtClean="0"/>
              <a:t>ricerca di nuove vene di ferro</a:t>
            </a:r>
            <a:r>
              <a:rPr lang="it-IT" sz="1400" dirty="0" smtClean="0"/>
              <a:t>, per produrre acciaio, </a:t>
            </a:r>
            <a:r>
              <a:rPr lang="it-IT" sz="1400" b="1" dirty="0" smtClean="0"/>
              <a:t>e di</a:t>
            </a:r>
            <a:r>
              <a:rPr lang="it-IT" sz="1400" dirty="0" smtClean="0"/>
              <a:t> </a:t>
            </a:r>
            <a:r>
              <a:rPr lang="it-IT" sz="1400" b="1" dirty="0" smtClean="0"/>
              <a:t>bauxite</a:t>
            </a:r>
            <a:r>
              <a:rPr lang="it-IT" sz="1400" dirty="0" smtClean="0"/>
              <a:t>, per produrre alluminio. E questa attività sta distruggendo la foresta amazzonica più di quanto stimato finora. L'allarme è stato lanciato da uno studio pubblicato su “Nature </a:t>
            </a:r>
            <a:r>
              <a:rPr lang="it-IT" sz="1400" dirty="0" err="1" smtClean="0"/>
              <a:t>Communications</a:t>
            </a:r>
            <a:r>
              <a:rPr lang="it-IT" sz="1400" dirty="0" smtClean="0"/>
              <a:t>” da Laura </a:t>
            </a:r>
            <a:r>
              <a:rPr lang="it-IT" sz="1400" dirty="0" err="1" smtClean="0"/>
              <a:t>Sonter</a:t>
            </a:r>
            <a:r>
              <a:rPr lang="it-IT" sz="1400" dirty="0" smtClean="0"/>
              <a:t> e colleghi dell'Università del Vermont, negli Stati Uniti.</a:t>
            </a:r>
          </a:p>
          <a:p>
            <a:pPr algn="just"/>
            <a:r>
              <a:rPr lang="it-IT" sz="1400" dirty="0" smtClean="0"/>
              <a:t>Per arrivare a questa conclusione i ricercatori hanno mappato i cambiamenti del territorio intorno alle 50 maggiori attività minerarie dell'Amazzonia, analizzando i dati relativi a dieci anni di deforestazione raccolti dall'Agenzia spaziale brasiliana. I dati ottenuti sono eloquenti: le attività delle industrie minerarie rendono conto del </a:t>
            </a:r>
            <a:r>
              <a:rPr lang="it-IT" sz="1400" b="1" dirty="0" smtClean="0"/>
              <a:t>10%</a:t>
            </a:r>
            <a:r>
              <a:rPr lang="it-IT" sz="1400" dirty="0" smtClean="0"/>
              <a:t> circa </a:t>
            </a:r>
            <a:r>
              <a:rPr lang="it-IT" sz="1400" b="1" dirty="0" smtClean="0"/>
              <a:t>dell'area</a:t>
            </a:r>
            <a:r>
              <a:rPr lang="it-IT" sz="1400" dirty="0" smtClean="0"/>
              <a:t> della più grande foresta pluviale </a:t>
            </a:r>
            <a:r>
              <a:rPr lang="it-IT" sz="1400" b="1" dirty="0" smtClean="0"/>
              <a:t>andato distrutto tra il 2005 e il 2015</a:t>
            </a:r>
            <a:r>
              <a:rPr lang="it-IT" sz="1400" dirty="0" smtClean="0"/>
              <a:t>. Quel che è peggio è che il </a:t>
            </a:r>
            <a:r>
              <a:rPr lang="it-IT" sz="1400" b="1" dirty="0" smtClean="0"/>
              <a:t>90%</a:t>
            </a:r>
            <a:r>
              <a:rPr lang="it-IT" sz="1400" dirty="0" smtClean="0"/>
              <a:t> dei nuovi scavi è avvenuto </a:t>
            </a:r>
            <a:r>
              <a:rPr lang="it-IT" sz="1400" b="1" dirty="0" smtClean="0"/>
              <a:t>al di fuori delle concessioni governative</a:t>
            </a:r>
            <a:r>
              <a:rPr lang="it-IT" sz="1400" dirty="0" smtClean="0"/>
              <a:t>: i confini geografici stabiliti sono stati spostati in avanti, anche di 70 chilometri, e l'area disboscata illecitamente è ben 12 volte più vasta di quella disboscata legalmente.</a:t>
            </a:r>
          </a:p>
          <a:p>
            <a:pPr algn="just"/>
            <a:r>
              <a:rPr lang="it-IT" sz="1400" dirty="0" smtClean="0"/>
              <a:t>A indurre la distruzione della foresta non sono solo le attività direttamente legate all'estrazione, ma anche quelle per la realizzazione di tutte le infrastrutture necessarie: </a:t>
            </a:r>
            <a:r>
              <a:rPr lang="it-IT" sz="1400" b="1" dirty="0" smtClean="0"/>
              <a:t>alloggi dei lavoratori, strade, ferrovie e aeroporti</a:t>
            </a:r>
            <a:r>
              <a:rPr lang="it-IT" sz="1400" dirty="0" smtClean="0"/>
              <a:t>. Questi collegamenti, a loro volta, </a:t>
            </a:r>
            <a:r>
              <a:rPr lang="it-IT" sz="1400" b="1" dirty="0" smtClean="0"/>
              <a:t>inducono altre forme di deforestazione</a:t>
            </a:r>
            <a:r>
              <a:rPr lang="it-IT" sz="1400" dirty="0" smtClean="0"/>
              <a:t>, compresa quella legata all'agricoltura, che rimane la principale causa di distruzione dell'Amazzonia.</a:t>
            </a:r>
          </a:p>
        </p:txBody>
      </p:sp>
      <p:sp>
        <p:nvSpPr>
          <p:cNvPr id="8" name="Rettangolo 7"/>
          <p:cNvSpPr/>
          <p:nvPr/>
        </p:nvSpPr>
        <p:spPr>
          <a:xfrm>
            <a:off x="428596" y="4500570"/>
            <a:ext cx="8358246"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Prova a formulare delle domande la cui risposta è rappresentata dalle parti dell’articolo evidenziate in grassetto. </a:t>
            </a:r>
          </a:p>
        </p:txBody>
      </p:sp>
      <p:sp>
        <p:nvSpPr>
          <p:cNvPr id="9" name="Rettangolo arrotondato 8"/>
          <p:cNvSpPr/>
          <p:nvPr/>
        </p:nvSpPr>
        <p:spPr>
          <a:xfrm>
            <a:off x="500034" y="5143512"/>
            <a:ext cx="8143932"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Quali sono le attività minerarie che maggiormente hanno contribuito alla deforestazione? In quale misura? Con quali modalità? Con quali conseguenze indirette?</a:t>
            </a:r>
            <a:endParaRPr lang="it-IT" sz="1400" dirty="0">
              <a:solidFill>
                <a:srgbClr val="00B0F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www.rollingstone.it/wp-content/uploads/2019/09/amazfOTO1-1200x764.jpg"/>
          <p:cNvPicPr>
            <a:picLocks noChangeAspect="1" noChangeArrowheads="1"/>
          </p:cNvPicPr>
          <p:nvPr/>
        </p:nvPicPr>
        <p:blipFill>
          <a:blip r:embed="rId2"/>
          <a:srcRect/>
          <a:stretch>
            <a:fillRect/>
          </a:stretch>
        </p:blipFill>
        <p:spPr bwMode="auto">
          <a:xfrm>
            <a:off x="357158" y="3500438"/>
            <a:ext cx="4914900" cy="3129153"/>
          </a:xfrm>
          <a:prstGeom prst="rect">
            <a:avLst/>
          </a:prstGeom>
          <a:noFill/>
          <a:ln w="38100">
            <a:solidFill>
              <a:srgbClr val="C00000"/>
            </a:solidFill>
          </a:ln>
        </p:spPr>
      </p:pic>
      <p:sp>
        <p:nvSpPr>
          <p:cNvPr id="3" name="Rettangolo 2"/>
          <p:cNvSpPr/>
          <p:nvPr/>
        </p:nvSpPr>
        <p:spPr>
          <a:xfrm>
            <a:off x="5572132" y="4714884"/>
            <a:ext cx="3357586" cy="1815882"/>
          </a:xfrm>
          <a:prstGeom prst="rect">
            <a:avLst/>
          </a:prstGeom>
          <a:solidFill>
            <a:schemeClr val="accent1">
              <a:lumMod val="20000"/>
              <a:lumOff val="80000"/>
            </a:schemeClr>
          </a:solidFill>
          <a:ln w="19050">
            <a:solidFill>
              <a:srgbClr val="C00000"/>
            </a:solidFill>
          </a:ln>
        </p:spPr>
        <p:txBody>
          <a:bodyPr wrap="square">
            <a:spAutoFit/>
          </a:bodyPr>
          <a:lstStyle/>
          <a:p>
            <a:pPr algn="just"/>
            <a:r>
              <a:rPr lang="it-IT" sz="1400" dirty="0" smtClean="0"/>
              <a:t>Un’area deforestata vicino </a:t>
            </a:r>
            <a:r>
              <a:rPr lang="it-IT" sz="1400" b="1" dirty="0" smtClean="0"/>
              <a:t>Novo Progresso</a:t>
            </a:r>
            <a:r>
              <a:rPr lang="it-IT" sz="1400" dirty="0" smtClean="0"/>
              <a:t>, un avamposto disperso nella giungla a circa 10 ore dal porto. La città conta quasi 25mila abitanti, e l’atmosfera è quella del vecchio West. Le strade, quasi tutte non asfaltate e piene di polvere, sono piene di negozi che servono cercatori d’oro, allevatori e taglialegna. </a:t>
            </a:r>
            <a:endParaRPr lang="it-IT" dirty="0"/>
          </a:p>
        </p:txBody>
      </p:sp>
      <p:pic>
        <p:nvPicPr>
          <p:cNvPr id="4" name="Picture 4" descr="Il complesso minerario S11D Eliezer Batista il più grande progetto minerario mai inaugurato dalla brasiliana Companhia Vale do Rio Doce in Canaã dos Carajás (Reuters)"/>
          <p:cNvPicPr>
            <a:picLocks noChangeAspect="1" noChangeArrowheads="1"/>
          </p:cNvPicPr>
          <p:nvPr/>
        </p:nvPicPr>
        <p:blipFill>
          <a:blip r:embed="rId3"/>
          <a:srcRect/>
          <a:stretch>
            <a:fillRect/>
          </a:stretch>
        </p:blipFill>
        <p:spPr bwMode="auto">
          <a:xfrm>
            <a:off x="214282" y="214290"/>
            <a:ext cx="4449832" cy="2334426"/>
          </a:xfrm>
          <a:prstGeom prst="rect">
            <a:avLst/>
          </a:prstGeom>
          <a:noFill/>
          <a:ln w="38100">
            <a:solidFill>
              <a:srgbClr val="C00000"/>
            </a:solidFill>
          </a:ln>
        </p:spPr>
      </p:pic>
      <p:sp>
        <p:nvSpPr>
          <p:cNvPr id="5" name="Rettangolo 4"/>
          <p:cNvSpPr/>
          <p:nvPr/>
        </p:nvSpPr>
        <p:spPr>
          <a:xfrm>
            <a:off x="714348" y="2571744"/>
            <a:ext cx="3429024" cy="307777"/>
          </a:xfrm>
          <a:prstGeom prst="rect">
            <a:avLst/>
          </a:prstGeom>
          <a:solidFill>
            <a:schemeClr val="bg2">
              <a:lumMod val="90000"/>
            </a:schemeClr>
          </a:solidFill>
          <a:ln w="19050">
            <a:solidFill>
              <a:srgbClr val="C00000"/>
            </a:solidFill>
          </a:ln>
        </p:spPr>
        <p:txBody>
          <a:bodyPr wrap="square">
            <a:spAutoFit/>
          </a:bodyPr>
          <a:lstStyle/>
          <a:p>
            <a:pPr algn="ctr"/>
            <a:r>
              <a:rPr lang="it-IT" sz="1400" dirty="0" smtClean="0"/>
              <a:t>Miniera di </a:t>
            </a:r>
            <a:r>
              <a:rPr lang="it-IT" sz="1400" b="1" dirty="0" smtClean="0"/>
              <a:t>ferro</a:t>
            </a:r>
            <a:r>
              <a:rPr lang="it-IT" sz="1400" dirty="0" smtClean="0"/>
              <a:t> nella foresta amazzonica</a:t>
            </a:r>
            <a:endParaRPr lang="it-IT" sz="1400" dirty="0"/>
          </a:p>
        </p:txBody>
      </p:sp>
      <p:pic>
        <p:nvPicPr>
          <p:cNvPr id="6" name="Picture 4" descr="settore in amazon - miniera di ferro foto e immagini stock"/>
          <p:cNvPicPr>
            <a:picLocks noChangeAspect="1" noChangeArrowheads="1"/>
          </p:cNvPicPr>
          <p:nvPr/>
        </p:nvPicPr>
        <p:blipFill>
          <a:blip r:embed="rId4"/>
          <a:srcRect/>
          <a:stretch>
            <a:fillRect/>
          </a:stretch>
        </p:blipFill>
        <p:spPr bwMode="auto">
          <a:xfrm>
            <a:off x="4929190" y="214290"/>
            <a:ext cx="4029212" cy="2646639"/>
          </a:xfrm>
          <a:prstGeom prst="rect">
            <a:avLst/>
          </a:prstGeom>
          <a:noFill/>
          <a:ln w="38100">
            <a:solidFill>
              <a:srgbClr val="C00000"/>
            </a:solidFill>
          </a:ln>
        </p:spPr>
      </p:pic>
      <p:sp>
        <p:nvSpPr>
          <p:cNvPr id="7" name="Rettangolo 6"/>
          <p:cNvSpPr/>
          <p:nvPr/>
        </p:nvSpPr>
        <p:spPr>
          <a:xfrm>
            <a:off x="5072066" y="2928934"/>
            <a:ext cx="3714776" cy="307777"/>
          </a:xfrm>
          <a:prstGeom prst="rect">
            <a:avLst/>
          </a:prstGeom>
          <a:solidFill>
            <a:schemeClr val="bg2">
              <a:lumMod val="90000"/>
            </a:schemeClr>
          </a:solidFill>
          <a:ln w="19050">
            <a:solidFill>
              <a:srgbClr val="C00000"/>
            </a:solidFill>
          </a:ln>
        </p:spPr>
        <p:txBody>
          <a:bodyPr wrap="square">
            <a:spAutoFit/>
          </a:bodyPr>
          <a:lstStyle/>
          <a:p>
            <a:pPr algn="ctr"/>
            <a:r>
              <a:rPr lang="it-IT" sz="1400" dirty="0" smtClean="0"/>
              <a:t>Estrazione di </a:t>
            </a:r>
            <a:r>
              <a:rPr lang="it-IT" sz="1400" b="1" dirty="0" smtClean="0"/>
              <a:t>bauxite</a:t>
            </a:r>
            <a:r>
              <a:rPr lang="it-IT" sz="1400" dirty="0" smtClean="0"/>
              <a:t> nella foresta amazzonica</a:t>
            </a:r>
            <a:endParaRPr lang="it-IT" sz="1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71414"/>
            <a:ext cx="8858312" cy="6678751"/>
          </a:xfrm>
          <a:prstGeom prst="rect">
            <a:avLst/>
          </a:prstGeom>
          <a:solidFill>
            <a:schemeClr val="accent2">
              <a:lumMod val="20000"/>
              <a:lumOff val="80000"/>
            </a:schemeClr>
          </a:solidFill>
          <a:ln w="28575">
            <a:solidFill>
              <a:srgbClr val="C00000"/>
            </a:solidFill>
          </a:ln>
        </p:spPr>
        <p:txBody>
          <a:bodyPr wrap="square">
            <a:spAutoFit/>
          </a:bodyPr>
          <a:lstStyle/>
          <a:p>
            <a:pPr algn="just">
              <a:spcAft>
                <a:spcPts val="600"/>
              </a:spcAft>
            </a:pPr>
            <a:r>
              <a:rPr lang="it-IT" sz="2800" b="1" dirty="0" smtClean="0"/>
              <a:t>Rame e nichel dalle foreste: urge una riduzione nell'uso di materie prime</a:t>
            </a:r>
          </a:p>
          <a:p>
            <a:pPr>
              <a:spcAft>
                <a:spcPts val="600"/>
              </a:spcAft>
            </a:pPr>
            <a:r>
              <a:rPr lang="it-IT" sz="1200" dirty="0" smtClean="0"/>
              <a:t>Salviamo la foresta   agosto 2021</a:t>
            </a:r>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r>
              <a:rPr lang="it-IT" sz="1400" dirty="0" smtClean="0"/>
              <a:t>In </a:t>
            </a:r>
            <a:r>
              <a:rPr lang="it-IT" sz="1400" b="1" dirty="0" smtClean="0"/>
              <a:t>Ecuador</a:t>
            </a:r>
            <a:r>
              <a:rPr lang="it-IT" sz="1400" i="1" dirty="0" smtClean="0"/>
              <a:t>,</a:t>
            </a:r>
            <a:r>
              <a:rPr lang="it-IT" sz="1400" dirty="0" smtClean="0"/>
              <a:t> diverse migliaia di ettari di foresta amazzonica sono abbattuti per la</a:t>
            </a:r>
            <a:r>
              <a:rPr lang="it-IT" sz="1400" b="1" dirty="0" smtClean="0"/>
              <a:t> miniera di rame </a:t>
            </a:r>
            <a:r>
              <a:rPr lang="it-IT" sz="1400" b="1" dirty="0" err="1" smtClean="0"/>
              <a:t>Mirador</a:t>
            </a:r>
            <a:r>
              <a:rPr lang="it-IT" sz="1400" dirty="0" smtClean="0"/>
              <a:t>. L'acqua inquinata della miniera a cielo aperto avvelena i fiumi. Il popolo indigeno </a:t>
            </a:r>
            <a:r>
              <a:rPr lang="it-IT" sz="1400" dirty="0" err="1" smtClean="0"/>
              <a:t>Shuar</a:t>
            </a:r>
            <a:r>
              <a:rPr lang="it-IT" sz="1400" dirty="0" smtClean="0"/>
              <a:t> sta perdendo la sua sussistenza. Le loro proteste pacifiche non hanno fermato la miniera. Il rame viene spedito in Cina, dove viene trasformato in lastre di rame per fabbricare batterie per auto elettriche: così il rame dell'Ecuador finisce nelle auto elettriche europee tedesche.</a:t>
            </a:r>
            <a:r>
              <a:rPr lang="it-IT" sz="1400" i="1" dirty="0" smtClean="0"/>
              <a:t> </a:t>
            </a:r>
            <a:endParaRPr lang="it-IT" sz="1400" dirty="0" smtClean="0"/>
          </a:p>
          <a:p>
            <a:pPr algn="just"/>
            <a:r>
              <a:rPr lang="it-IT" sz="1400" dirty="0" smtClean="0"/>
              <a:t>A 20.000 km di distanza, in </a:t>
            </a:r>
            <a:r>
              <a:rPr lang="it-IT" sz="1400" b="1" dirty="0" smtClean="0"/>
              <a:t>Indonesia</a:t>
            </a:r>
            <a:r>
              <a:rPr lang="it-IT" sz="1400" dirty="0" smtClean="0"/>
              <a:t>, ci sono altre popolazioni che protestano. </a:t>
            </a:r>
            <a:r>
              <a:rPr lang="it-IT" sz="1400" b="1" dirty="0" smtClean="0"/>
              <a:t>A </a:t>
            </a:r>
            <a:r>
              <a:rPr lang="it-IT" sz="1400" b="1" dirty="0" err="1" smtClean="0"/>
              <a:t>Sulawesi</a:t>
            </a:r>
            <a:r>
              <a:rPr lang="it-IT" sz="1400" dirty="0" smtClean="0"/>
              <a:t>, le foreste pluviali e le foreste di mangrovie sono annientate per estrarre il </a:t>
            </a:r>
            <a:r>
              <a:rPr lang="it-IT" sz="1400" b="1" dirty="0" smtClean="0"/>
              <a:t>nichel</a:t>
            </a:r>
            <a:r>
              <a:rPr lang="it-IT" sz="1400" dirty="0" smtClean="0"/>
              <a:t>. I rifiuti tossici che ne derivano vengono scaricati direttamente in mare. Questo distrugge le barriere coralline, la vita marina, e il sostentamento dei pescatori locali. Il nichel, come componente importante nelle batterie agli ioni di litio, finisce anche nelle auto elettriche europee prodotte in Germania, attraverso la Cina e la Corea del Sud.</a:t>
            </a:r>
          </a:p>
          <a:p>
            <a:pPr algn="just"/>
            <a:r>
              <a:rPr lang="it-IT" sz="1400" dirty="0" smtClean="0"/>
              <a:t>La Germania è uno dei paesi europei che maggiormente importa materie prime metalliche e l'</a:t>
            </a:r>
            <a:r>
              <a:rPr lang="it-IT" sz="1400" b="1" dirty="0" smtClean="0"/>
              <a:t>industria automobilistica tedesca </a:t>
            </a:r>
            <a:r>
              <a:rPr lang="it-IT" sz="1400" dirty="0" smtClean="0"/>
              <a:t>è il suo </a:t>
            </a:r>
            <a:r>
              <a:rPr lang="it-IT" sz="1400" b="1" dirty="0" smtClean="0"/>
              <a:t>principale consumatore</a:t>
            </a:r>
            <a:r>
              <a:rPr lang="it-IT" sz="1400" dirty="0" smtClean="0"/>
              <a:t>. Le automobili richiedono enormi quantità di materie prime, sia nei motori a combustione che nei veicoli elettrici. L'estrazione mineraria è associata a gravi violazioni dei diritti umani e a devastazioni ambientali ed è una delle più grandi minacce per gli ecosistemi del mondo.</a:t>
            </a:r>
          </a:p>
          <a:p>
            <a:pPr algn="just"/>
            <a:r>
              <a:rPr lang="it-IT" sz="1400" b="1" dirty="0" smtClean="0"/>
              <a:t>Il nuovo boom delle auto elettriche aggrava ulteriormente i problemi esistenti</a:t>
            </a:r>
            <a:r>
              <a:rPr lang="it-IT" sz="1400" dirty="0" smtClean="0"/>
              <a:t>. I veicoli e le loro batterie contengono grandi quantità di materie prime che vengono estratte, lavorate e trasportate in tutto il mondo. Decine di milioni di nuove auto elettriche non proteggeranno il clima né risolveranno altri problemi associati al traffico automobilistico: infrastrutture, inquinamento acustico, incidenti, emissioni di particolato. </a:t>
            </a:r>
            <a:r>
              <a:rPr lang="it-IT" sz="1400" b="1" dirty="0" smtClean="0"/>
              <a:t>Solo riducendo il numero dei trasporti individuali la nostra mobilità diventerà veramente rispettosa del clima.</a:t>
            </a:r>
          </a:p>
        </p:txBody>
      </p:sp>
      <p:sp>
        <p:nvSpPr>
          <p:cNvPr id="3" name="Rettangolo arrotondato 2"/>
          <p:cNvSpPr/>
          <p:nvPr/>
        </p:nvSpPr>
        <p:spPr>
          <a:xfrm>
            <a:off x="214282" y="1285860"/>
            <a:ext cx="871543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i="1" dirty="0" smtClean="0">
                <a:solidFill>
                  <a:schemeClr val="tx1"/>
                </a:solidFill>
              </a:rPr>
              <a:t>Non c'è dubbio che le auto con motore a combustione devono essere eliminate rapidamente.</a:t>
            </a:r>
            <a:endParaRPr lang="it-IT" sz="1400" dirty="0">
              <a:solidFill>
                <a:schemeClr val="tx1"/>
              </a:solidFill>
            </a:endParaRPr>
          </a:p>
        </p:txBody>
      </p:sp>
      <p:sp>
        <p:nvSpPr>
          <p:cNvPr id="4" name="Rettangolo 3"/>
          <p:cNvSpPr/>
          <p:nvPr/>
        </p:nvSpPr>
        <p:spPr>
          <a:xfrm>
            <a:off x="5500694" y="785794"/>
            <a:ext cx="3071834"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Completa il sommario dell’articolo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terie prime per auto elettriche - mappa del mondo"/>
          <p:cNvPicPr>
            <a:picLocks noChangeAspect="1" noChangeArrowheads="1"/>
          </p:cNvPicPr>
          <p:nvPr/>
        </p:nvPicPr>
        <p:blipFill>
          <a:blip r:embed="rId2"/>
          <a:srcRect/>
          <a:stretch>
            <a:fillRect/>
          </a:stretch>
        </p:blipFill>
        <p:spPr bwMode="auto">
          <a:xfrm>
            <a:off x="2428860" y="3143248"/>
            <a:ext cx="6470904" cy="3612642"/>
          </a:xfrm>
          <a:prstGeom prst="rect">
            <a:avLst/>
          </a:prstGeom>
          <a:noFill/>
          <a:ln w="38100">
            <a:solidFill>
              <a:srgbClr val="C00000"/>
            </a:solidFill>
          </a:ln>
        </p:spPr>
      </p:pic>
      <p:pic>
        <p:nvPicPr>
          <p:cNvPr id="3" name="Picture 2" descr="Materie prime per auto elettriche Tesla - grafica"/>
          <p:cNvPicPr>
            <a:picLocks noChangeAspect="1" noChangeArrowheads="1"/>
          </p:cNvPicPr>
          <p:nvPr/>
        </p:nvPicPr>
        <p:blipFill>
          <a:blip r:embed="rId3"/>
          <a:srcRect/>
          <a:stretch>
            <a:fillRect/>
          </a:stretch>
        </p:blipFill>
        <p:spPr bwMode="auto">
          <a:xfrm>
            <a:off x="285720" y="142852"/>
            <a:ext cx="5147310" cy="2873693"/>
          </a:xfrm>
          <a:prstGeom prst="rect">
            <a:avLst/>
          </a:prstGeom>
          <a:noFill/>
          <a:ln w="38100">
            <a:solidFill>
              <a:srgbClr val="C00000"/>
            </a:solid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Karonsi&amp;#39;e Dongi people and Vale mine in Sorowako, Sulawesi, Indonesia |  EJAtlas"/>
          <p:cNvPicPr>
            <a:picLocks noChangeAspect="1" noChangeArrowheads="1"/>
          </p:cNvPicPr>
          <p:nvPr/>
        </p:nvPicPr>
        <p:blipFill>
          <a:blip r:embed="rId2"/>
          <a:srcRect/>
          <a:stretch>
            <a:fillRect/>
          </a:stretch>
        </p:blipFill>
        <p:spPr bwMode="auto">
          <a:xfrm>
            <a:off x="214282" y="3500438"/>
            <a:ext cx="4505325" cy="3171826"/>
          </a:xfrm>
          <a:prstGeom prst="rect">
            <a:avLst/>
          </a:prstGeom>
          <a:noFill/>
          <a:ln w="38100">
            <a:solidFill>
              <a:srgbClr val="C00000"/>
            </a:solidFill>
          </a:ln>
        </p:spPr>
      </p:pic>
      <p:pic>
        <p:nvPicPr>
          <p:cNvPr id="4" name="Picture 2" descr="Protesta contro l'estrazione mineraria nella parrocchia di Buenos Aires, cantone Urcuquí, provincia di Imbabura, Ecuador."/>
          <p:cNvPicPr>
            <a:picLocks noChangeAspect="1" noChangeArrowheads="1"/>
          </p:cNvPicPr>
          <p:nvPr/>
        </p:nvPicPr>
        <p:blipFill>
          <a:blip r:embed="rId3"/>
          <a:srcRect/>
          <a:stretch>
            <a:fillRect/>
          </a:stretch>
        </p:blipFill>
        <p:spPr bwMode="auto">
          <a:xfrm>
            <a:off x="214282" y="142852"/>
            <a:ext cx="5662041" cy="3161062"/>
          </a:xfrm>
          <a:prstGeom prst="rect">
            <a:avLst/>
          </a:prstGeom>
          <a:noFill/>
          <a:ln w="38100">
            <a:solidFill>
              <a:srgbClr val="C00000"/>
            </a:solidFill>
          </a:ln>
        </p:spPr>
      </p:pic>
      <p:sp>
        <p:nvSpPr>
          <p:cNvPr id="5" name="Rettangolo 4"/>
          <p:cNvSpPr/>
          <p:nvPr/>
        </p:nvSpPr>
        <p:spPr>
          <a:xfrm>
            <a:off x="5929322" y="142852"/>
            <a:ext cx="3071834" cy="2031325"/>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A nord dell' </a:t>
            </a:r>
            <a:r>
              <a:rPr lang="it-IT" sz="1400" b="1" dirty="0" smtClean="0"/>
              <a:t>Ecuador</a:t>
            </a:r>
            <a:r>
              <a:rPr lang="it-IT" sz="1400" dirty="0" smtClean="0"/>
              <a:t> la comunità della </a:t>
            </a:r>
            <a:r>
              <a:rPr lang="it-IT" sz="1400" b="1" dirty="0" smtClean="0"/>
              <a:t>parrocchia di Buenos Aires </a:t>
            </a:r>
            <a:r>
              <a:rPr lang="it-IT" sz="1400" dirty="0" smtClean="0"/>
              <a:t>resiste pacificamente </a:t>
            </a:r>
            <a:r>
              <a:rPr lang="it-IT" sz="1400" b="1" dirty="0" smtClean="0"/>
              <a:t>contro una compagnia mineraria</a:t>
            </a:r>
            <a:r>
              <a:rPr lang="it-IT" sz="1400" dirty="0" smtClean="0"/>
              <a:t> che vuole estrarre oro e rame nelle montagne. Alle autorità chiede di garantire il rispetto alla consultazione, dei diritti umani e la decisione della comunità di opporsi all'estrazione.</a:t>
            </a:r>
            <a:endParaRPr lang="it-IT" sz="1400" dirty="0"/>
          </a:p>
        </p:txBody>
      </p:sp>
      <p:sp>
        <p:nvSpPr>
          <p:cNvPr id="6" name="Rettangolo 5"/>
          <p:cNvSpPr/>
          <p:nvPr/>
        </p:nvSpPr>
        <p:spPr>
          <a:xfrm>
            <a:off x="4929190" y="5286388"/>
            <a:ext cx="3071834" cy="954107"/>
          </a:xfrm>
          <a:prstGeom prst="rect">
            <a:avLst/>
          </a:prstGeom>
          <a:solidFill>
            <a:schemeClr val="accent1">
              <a:lumMod val="20000"/>
              <a:lumOff val="80000"/>
            </a:schemeClr>
          </a:solidFill>
          <a:ln w="28575">
            <a:solidFill>
              <a:srgbClr val="C00000"/>
            </a:solidFill>
          </a:ln>
        </p:spPr>
        <p:txBody>
          <a:bodyPr wrap="square">
            <a:spAutoFit/>
          </a:bodyPr>
          <a:lstStyle/>
          <a:p>
            <a:pPr algn="just"/>
            <a:r>
              <a:rPr lang="it-IT" sz="1400" dirty="0" smtClean="0"/>
              <a:t>Abitanti dell’isola di </a:t>
            </a:r>
            <a:r>
              <a:rPr lang="it-IT" sz="1400" b="1" dirty="0" err="1" smtClean="0"/>
              <a:t>Sulawes</a:t>
            </a:r>
            <a:r>
              <a:rPr lang="it-IT" sz="1400" dirty="0" err="1" smtClean="0"/>
              <a:t>i</a:t>
            </a:r>
            <a:r>
              <a:rPr lang="it-IT" sz="1400" dirty="0" smtClean="0"/>
              <a:t>, in Indonesia, protestano contro la </a:t>
            </a:r>
            <a:r>
              <a:rPr lang="it-IT" sz="1400" b="1" dirty="0" smtClean="0"/>
              <a:t>PT </a:t>
            </a:r>
            <a:r>
              <a:rPr lang="it-IT" sz="1400" b="1" dirty="0" err="1" smtClean="0"/>
              <a:t>Inco</a:t>
            </a:r>
            <a:r>
              <a:rPr lang="it-IT" sz="1400" dirty="0" smtClean="0"/>
              <a:t>, la compagnia mineraria di nichel di proprietà della canadese </a:t>
            </a:r>
            <a:r>
              <a:rPr lang="it-IT" sz="1400" dirty="0" err="1" smtClean="0"/>
              <a:t>Inco</a:t>
            </a:r>
            <a:r>
              <a:rPr lang="it-IT" sz="1400" dirty="0" smtClean="0"/>
              <a:t> </a:t>
            </a:r>
            <a:r>
              <a:rPr lang="it-IT" sz="1400" dirty="0" err="1" smtClean="0"/>
              <a:t>Ltd</a:t>
            </a:r>
            <a:r>
              <a:rPr lang="it-IT" sz="1400" dirty="0" smtClean="0"/>
              <a:t>. </a:t>
            </a:r>
            <a:endParaRPr lang="it-IT"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0034" y="150017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ANTIBIOTICI</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4" name="CasellaDiTesto 3"/>
          <p:cNvSpPr txBox="1"/>
          <p:nvPr/>
        </p:nvSpPr>
        <p:spPr>
          <a:xfrm>
            <a:off x="500034" y="328612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ANTINFIAMMATORI </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5" name="CasellaDiTesto 4"/>
          <p:cNvSpPr txBox="1"/>
          <p:nvPr/>
        </p:nvSpPr>
        <p:spPr>
          <a:xfrm>
            <a:off x="4929190" y="150017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ANTIDOLORIFICI</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6" name="CasellaDiTesto 5"/>
          <p:cNvSpPr txBox="1"/>
          <p:nvPr/>
        </p:nvSpPr>
        <p:spPr>
          <a:xfrm>
            <a:off x="4929190" y="328612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DIURETICI</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7" name="CasellaDiTesto 6"/>
          <p:cNvSpPr txBox="1"/>
          <p:nvPr/>
        </p:nvSpPr>
        <p:spPr>
          <a:xfrm>
            <a:off x="500034" y="507207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SEDATIVI</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8" name="CasellaDiTesto 7"/>
          <p:cNvSpPr txBox="1"/>
          <p:nvPr/>
        </p:nvSpPr>
        <p:spPr>
          <a:xfrm>
            <a:off x="4929190" y="5072074"/>
            <a:ext cx="3357586"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ANTIPIRETICI</a:t>
            </a:r>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a:p>
            <a:pPr algn="just"/>
            <a:endParaRPr lang="it-IT" sz="1400" b="1" dirty="0" smtClean="0"/>
          </a:p>
        </p:txBody>
      </p:sp>
      <p:sp>
        <p:nvSpPr>
          <p:cNvPr id="9" name="Rettangolo 8"/>
          <p:cNvSpPr/>
          <p:nvPr/>
        </p:nvSpPr>
        <p:spPr>
          <a:xfrm>
            <a:off x="357158" y="285728"/>
            <a:ext cx="8286808" cy="1077218"/>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Molti dei medicinali che troviamo in farmacia utilizzano principi attivi che sono stati ricavati da piante che si trovano, in gran parte, nella foresta equatoriale. Ricerca su internet i loro nomi commerciali (qualcuno ti sarà già familiare) e scrivili nei seguenti riquadri suddividendoli per categoria.</a:t>
            </a:r>
            <a:endParaRPr lang="it-IT" sz="1600" dirty="0">
              <a:latin typeface="Times New Roman" pitchFamily="18" charset="0"/>
              <a:cs typeface="Times New Roman"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14290"/>
            <a:ext cx="8858280" cy="3662541"/>
          </a:xfrm>
          <a:prstGeom prst="rect">
            <a:avLst/>
          </a:prstGeom>
          <a:solidFill>
            <a:schemeClr val="accent2">
              <a:lumMod val="20000"/>
              <a:lumOff val="80000"/>
            </a:schemeClr>
          </a:solidFill>
          <a:ln w="28575">
            <a:solidFill>
              <a:srgbClr val="C00000"/>
            </a:solidFill>
          </a:ln>
        </p:spPr>
        <p:txBody>
          <a:bodyPr wrap="square">
            <a:spAutoFit/>
          </a:bodyPr>
          <a:lstStyle/>
          <a:p>
            <a:pPr algn="ctr"/>
            <a:r>
              <a:rPr lang="it-IT" sz="2800" b="1" dirty="0" smtClean="0"/>
              <a:t>Indigeni dell’Amazzonia, coronavirus e prezzo dell’oro</a:t>
            </a:r>
          </a:p>
          <a:p>
            <a:pPr>
              <a:spcAft>
                <a:spcPts val="1200"/>
              </a:spcAft>
            </a:pPr>
            <a:r>
              <a:rPr lang="it-IT" sz="1200" dirty="0" smtClean="0"/>
              <a:t>Osservatorio diritti  29 Ottobre 2020</a:t>
            </a:r>
            <a:endParaRPr lang="it-IT" sz="1400" dirty="0" smtClean="0"/>
          </a:p>
          <a:p>
            <a:pPr algn="just"/>
            <a:r>
              <a:rPr lang="it-IT" sz="1400" dirty="0" smtClean="0"/>
              <a:t>Uno dei fenomeni denunciati dal rapporto è l’</a:t>
            </a:r>
            <a:r>
              <a:rPr lang="it-IT" sz="1400" b="1" dirty="0" smtClean="0"/>
              <a:t>aumento delle miniere artigianali</a:t>
            </a:r>
            <a:r>
              <a:rPr lang="it-IT" sz="1400" dirty="0" smtClean="0"/>
              <a:t>. «L’attività mineraria illegale nel bacino amazzonico, soprattutto quella di piccola scala, è in corso da decenni. Ma è cresciuta in maniera esponenziale negli ultimi anni», denuncia il documento, che calcola in </a:t>
            </a:r>
            <a:r>
              <a:rPr lang="it-IT" sz="1400" b="1" dirty="0" smtClean="0"/>
              <a:t>circa 50 mila il numero dei minatori “di piccola scala” attivi nella regione</a:t>
            </a:r>
            <a:r>
              <a:rPr lang="it-IT" sz="1400" dirty="0" smtClean="0"/>
              <a:t>. Secondo il rapporto, nel 2016 il 28% dell’oro prodotto in Perù, il 30% in Bolivia, il 77% in Ecuador, l’80% in Colombia e fino al 90% in Venezuela veniva estratto illegalmente.</a:t>
            </a:r>
          </a:p>
          <a:p>
            <a:pPr algn="just"/>
            <a:r>
              <a:rPr lang="it-IT" sz="1400" dirty="0" smtClean="0"/>
              <a:t>Il principale fattore che ha portato all’aumento delle attività minerarie nel bacino amazzonico è</a:t>
            </a:r>
            <a:r>
              <a:rPr lang="it-IT" sz="1400" b="1" dirty="0" smtClean="0"/>
              <a:t> </a:t>
            </a:r>
            <a:r>
              <a:rPr lang="it-IT" sz="1400" dirty="0" smtClean="0"/>
              <a:t>l’</a:t>
            </a:r>
            <a:r>
              <a:rPr lang="it-IT" sz="1400" b="1" dirty="0" smtClean="0"/>
              <a:t>aumento costante del prezzo dell’oro</a:t>
            </a:r>
            <a:r>
              <a:rPr lang="it-IT" sz="1400" dirty="0" smtClean="0"/>
              <a:t> sui mercati internazionali. Un aumento in corso da anni, ma che a causa dell’emergenza sanitaria globale ha spinto sempre più investitori a trovare rifugio in un bene sicuro. Il prezzo dell’oro ha registrato un aumento del 27% nel 2020, toccando la cifra record di 2.100 dollari l’oncia ad agosto.</a:t>
            </a:r>
          </a:p>
          <a:p>
            <a:pPr algn="just"/>
            <a:r>
              <a:rPr lang="it-IT" sz="1400" dirty="0" smtClean="0"/>
              <a:t>«L’aumento dei prezzi ha fatto crescere la domanda, scatenando una </a:t>
            </a:r>
            <a:r>
              <a:rPr lang="it-IT" sz="1400" b="1" dirty="0" smtClean="0"/>
              <a:t>nuova corsa all’oro nel bacino amazzonico</a:t>
            </a:r>
            <a:r>
              <a:rPr lang="it-IT" sz="1400" dirty="0" smtClean="0"/>
              <a:t> e implicazioni per le popolazioni locali e l’ambiente. L’aumento dei prezzi, unito al </a:t>
            </a:r>
            <a:r>
              <a:rPr lang="it-IT" sz="1400" b="1" dirty="0" smtClean="0"/>
              <a:t>ritiro di polizia ed esercito dalle aree minerarie </a:t>
            </a:r>
            <a:r>
              <a:rPr lang="it-IT" sz="1400" dirty="0" smtClean="0"/>
              <a:t>per garantire il </a:t>
            </a:r>
            <a:r>
              <a:rPr lang="it-IT" sz="1400" dirty="0" err="1" smtClean="0"/>
              <a:t>lockdown</a:t>
            </a:r>
            <a:r>
              <a:rPr lang="it-IT" sz="1400" dirty="0" smtClean="0"/>
              <a:t> nelle città e gestire la crisi sanitaria, ha permesso ai minatori illegali di aumentare le proprie attività».</a:t>
            </a:r>
            <a:endParaRPr lang="it-IT" sz="1400" dirty="0"/>
          </a:p>
        </p:txBody>
      </p:sp>
      <p:sp>
        <p:nvSpPr>
          <p:cNvPr id="6" name="Rettangolo 5"/>
          <p:cNvSpPr/>
          <p:nvPr/>
        </p:nvSpPr>
        <p:spPr>
          <a:xfrm>
            <a:off x="357158" y="4429132"/>
            <a:ext cx="8501122"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il sommario dell’articolo dopo aver evidenziato in grassetto le informazioni principali</a:t>
            </a:r>
          </a:p>
        </p:txBody>
      </p:sp>
      <p:sp>
        <p:nvSpPr>
          <p:cNvPr id="4" name="Rettangolo arrotondato 3"/>
          <p:cNvSpPr/>
          <p:nvPr/>
        </p:nvSpPr>
        <p:spPr>
          <a:xfrm>
            <a:off x="214282" y="5072074"/>
            <a:ext cx="871543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chemeClr val="tx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https://www.orovilla.com/media/upload/2020/distruzione%20foresta%20amazzonica%20miniere%20oro.jpg"/>
          <p:cNvPicPr>
            <a:picLocks noChangeAspect="1" noChangeArrowheads="1"/>
          </p:cNvPicPr>
          <p:nvPr/>
        </p:nvPicPr>
        <p:blipFill>
          <a:blip r:embed="rId2"/>
          <a:srcRect/>
          <a:stretch>
            <a:fillRect/>
          </a:stretch>
        </p:blipFill>
        <p:spPr bwMode="auto">
          <a:xfrm>
            <a:off x="142844" y="3143248"/>
            <a:ext cx="5886450" cy="3552825"/>
          </a:xfrm>
          <a:prstGeom prst="rect">
            <a:avLst/>
          </a:prstGeom>
          <a:noFill/>
          <a:ln w="38100">
            <a:solidFill>
              <a:srgbClr val="C00000"/>
            </a:solidFill>
          </a:ln>
        </p:spPr>
      </p:pic>
      <p:sp>
        <p:nvSpPr>
          <p:cNvPr id="3" name="Rettangolo 2"/>
          <p:cNvSpPr/>
          <p:nvPr/>
        </p:nvSpPr>
        <p:spPr>
          <a:xfrm>
            <a:off x="6143636" y="3214686"/>
            <a:ext cx="2857520" cy="3323987"/>
          </a:xfrm>
          <a:prstGeom prst="rect">
            <a:avLst/>
          </a:prstGeom>
          <a:solidFill>
            <a:schemeClr val="accent1">
              <a:lumMod val="20000"/>
              <a:lumOff val="80000"/>
            </a:schemeClr>
          </a:solidFill>
          <a:ln w="19050">
            <a:solidFill>
              <a:srgbClr val="C00000"/>
            </a:solidFill>
          </a:ln>
        </p:spPr>
        <p:txBody>
          <a:bodyPr wrap="square">
            <a:spAutoFit/>
          </a:bodyPr>
          <a:lstStyle/>
          <a:p>
            <a:pPr algn="just" fontAlgn="base"/>
            <a:r>
              <a:rPr lang="it-IT" sz="1400" dirty="0" smtClean="0"/>
              <a:t>I ricercatori dell’Università di Porto Rico hanno scoperto che una superficie di circa 1.680 chilometri quadrati di foresta è stata cancellata tra il 2001 e il 2013, periodo nel quale il prezzo dell’oro è aumentato di oltre cinque volte. Nella seconda metà del lasso di tempo analizzato il tasso di deforestazione è raddoppiato in corrispondenza di un picco del prezzo dell’oro causato dall’ instabilità finanziaria e dall’aumento della domanda di gioielli nelle economie emergenti.</a:t>
            </a:r>
          </a:p>
        </p:txBody>
      </p:sp>
      <p:pic>
        <p:nvPicPr>
          <p:cNvPr id="4" name="Picture 2" descr="http://www.orolegale.it/ckeditor_assets/pictures/56/content_gold_all_data.png"/>
          <p:cNvPicPr>
            <a:picLocks noChangeAspect="1" noChangeArrowheads="1"/>
          </p:cNvPicPr>
          <p:nvPr/>
        </p:nvPicPr>
        <p:blipFill>
          <a:blip r:embed="rId3"/>
          <a:srcRect/>
          <a:stretch>
            <a:fillRect/>
          </a:stretch>
        </p:blipFill>
        <p:spPr bwMode="auto">
          <a:xfrm>
            <a:off x="214282" y="142852"/>
            <a:ext cx="5500001" cy="2928572"/>
          </a:xfrm>
          <a:prstGeom prst="rect">
            <a:avLst/>
          </a:prstGeom>
          <a:noFill/>
        </p:spPr>
      </p:pic>
      <p:sp>
        <p:nvSpPr>
          <p:cNvPr id="5" name="CasellaDiTesto 4"/>
          <p:cNvSpPr txBox="1"/>
          <p:nvPr/>
        </p:nvSpPr>
        <p:spPr>
          <a:xfrm>
            <a:off x="1785918" y="142852"/>
            <a:ext cx="1586845" cy="307777"/>
          </a:xfrm>
          <a:prstGeom prst="rect">
            <a:avLst/>
          </a:prstGeom>
          <a:noFill/>
        </p:spPr>
        <p:txBody>
          <a:bodyPr wrap="none" rtlCol="0">
            <a:spAutoFit/>
          </a:bodyPr>
          <a:lstStyle/>
          <a:p>
            <a:r>
              <a:rPr lang="it-IT" sz="1400" dirty="0" smtClean="0"/>
              <a:t>PREZZO DELL’ORO</a:t>
            </a:r>
            <a:endParaRPr lang="it-IT" sz="14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858312" cy="5755422"/>
          </a:xfrm>
          <a:prstGeom prst="rect">
            <a:avLst/>
          </a:prstGeom>
          <a:solidFill>
            <a:schemeClr val="accent2">
              <a:lumMod val="20000"/>
              <a:lumOff val="80000"/>
            </a:schemeClr>
          </a:solidFill>
          <a:ln w="28575">
            <a:solidFill>
              <a:srgbClr val="C00000"/>
            </a:solidFill>
          </a:ln>
        </p:spPr>
        <p:txBody>
          <a:bodyPr wrap="square">
            <a:spAutoFit/>
          </a:bodyPr>
          <a:lstStyle/>
          <a:p>
            <a:pPr>
              <a:spcAft>
                <a:spcPts val="1200"/>
              </a:spcAft>
            </a:pPr>
            <a:endParaRPr lang="it-IT" sz="1200" cap="all" dirty="0" smtClean="0"/>
          </a:p>
          <a:p>
            <a:pPr>
              <a:spcAft>
                <a:spcPts val="1200"/>
              </a:spcAft>
            </a:pPr>
            <a:endParaRPr lang="it-IT" sz="1200" cap="all" dirty="0" smtClean="0"/>
          </a:p>
          <a:p>
            <a:pPr>
              <a:spcAft>
                <a:spcPts val="1200"/>
              </a:spcAft>
            </a:pPr>
            <a:endParaRPr lang="it-IT" sz="1200" cap="all" dirty="0" smtClean="0"/>
          </a:p>
          <a:p>
            <a:pPr>
              <a:spcAft>
                <a:spcPts val="1200"/>
              </a:spcAft>
            </a:pPr>
            <a:r>
              <a:rPr lang="it-IT" sz="1200" cap="all" dirty="0" smtClean="0"/>
              <a:t>ELEONORA ANGELONI     10 SETTEMBRE 2021</a:t>
            </a:r>
            <a:endParaRPr lang="it-IT" sz="1200" dirty="0" smtClean="0"/>
          </a:p>
          <a:p>
            <a:pPr algn="just"/>
            <a:r>
              <a:rPr lang="it-IT" sz="1400" dirty="0" smtClean="0"/>
              <a:t>Un fenomeno non trascurabile è quello dei minatori illegali. I “</a:t>
            </a:r>
            <a:r>
              <a:rPr lang="it-IT" sz="1400" dirty="0" err="1" smtClean="0"/>
              <a:t>garimpeiros</a:t>
            </a:r>
            <a:r>
              <a:rPr lang="it-IT" sz="1400" dirty="0" smtClean="0"/>
              <a:t>”- così chiamati a livello locale – lavorano con mezzi elementari, pale e secchielli, utilizzando getti d’acqua che tolgono il fango dai letti dei fiumi. Sebbene l’oro valga milioni di dollari, in realtà queste persone guadagnano somme irrisorie. Purtroppo la povertà crea violenza. Non è raro che membri di tribù indigene, fortemente segnate dalla distruzione e dall’avvelenamento della foresta, vengano uccisi dai cacciatori d’oro. Nello stato brasiliano di Roraima, sono divampati diversi conflitti tra gli autoctoni </a:t>
            </a:r>
            <a:r>
              <a:rPr lang="it-IT" sz="1400" dirty="0" err="1" smtClean="0"/>
              <a:t>Yanomamo</a:t>
            </a:r>
            <a:r>
              <a:rPr lang="it-IT" sz="1400" dirty="0" smtClean="0"/>
              <a:t> e i </a:t>
            </a:r>
            <a:r>
              <a:rPr lang="it-IT" sz="1400" dirty="0" err="1" smtClean="0"/>
              <a:t>garimpeiros</a:t>
            </a:r>
            <a:r>
              <a:rPr lang="it-IT" sz="1400" dirty="0" smtClean="0"/>
              <a:t>, tanto che il governo è dovuto intervenire militarmente, proprio per sfrattare i minatori dal territorio. </a:t>
            </a:r>
          </a:p>
          <a:p>
            <a:pPr algn="just"/>
            <a:r>
              <a:rPr lang="it-IT" sz="1400" dirty="0" smtClean="0"/>
              <a:t>Nella foresta è presente il 93% delle riserve auree del Brasile e tra il 2010 e il 2020 le attività di estrazione illegali nelle aree protette sono cresciute dal 301% al 495%. Questo tipo di attività  ha un duplice impatto ambientale: il disboscamento, e la conseguente perdita di biodiversità, ma anche la contaminazione di diverse sostanze chimiche tossiche, come il mercurio, che inevitabilmente si depositano nel terreno e fluiscono nei corsi d’acqua.</a:t>
            </a:r>
          </a:p>
          <a:p>
            <a:pPr algn="just"/>
            <a:r>
              <a:rPr lang="it-IT" sz="1400" dirty="0" smtClean="0"/>
              <a:t>Nelle vicinanze dei siti di estrazione dell’oro, il mercurio può essere trovato in alte concentrazioni nei pesci, colpendo così una delle principali fonti di sostentamento delle popolazioni locali. Ad esempio, lo riferisce il WWF, il 90% del pescato, catturato dagli abitanti dei villaggi rurali a sud delle aree di estrazione dell’oro del fiume </a:t>
            </a:r>
            <a:r>
              <a:rPr lang="it-IT" sz="1400" dirty="0" err="1" smtClean="0"/>
              <a:t>Tapajós</a:t>
            </a:r>
            <a:r>
              <a:rPr lang="it-IT" sz="1400" dirty="0" smtClean="0"/>
              <a:t> in Brasile, è risultato contaminato da </a:t>
            </a:r>
            <a:r>
              <a:rPr lang="it-IT" sz="1400" dirty="0" err="1" smtClean="0"/>
              <a:t>metilmercurio</a:t>
            </a:r>
            <a:r>
              <a:rPr lang="it-IT" sz="1400" dirty="0" smtClean="0"/>
              <a:t>.</a:t>
            </a:r>
          </a:p>
          <a:p>
            <a:pPr algn="just"/>
            <a:r>
              <a:rPr lang="it-IT" sz="1400" dirty="0" smtClean="0"/>
              <a:t>Il problema non è solo ambientale. Come denuncia </a:t>
            </a:r>
            <a:r>
              <a:rPr lang="it-IT" sz="1400" dirty="0" err="1" smtClean="0"/>
              <a:t>Amazonaid</a:t>
            </a:r>
            <a:r>
              <a:rPr lang="it-IT" sz="1400" dirty="0" smtClean="0"/>
              <a:t>, questa attività illecita è sempre accompagnata da criminalità organizzata, violenza,  traffico di cocaina, riciclaggio di denaro sporco, corruzione e schiavitù minorile.</a:t>
            </a:r>
          </a:p>
          <a:p>
            <a:pPr algn="just"/>
            <a:r>
              <a:rPr lang="it-IT" sz="1400" dirty="0" smtClean="0"/>
              <a:t>Questo oro “sporco” arriva nelle raffinerie europee e del Nord America, dove è spesso aggiunto al metallo che proviene da fonti regolamentate e legali; quasi il 30% delle esportazioni di oro brasiliano nel 2019 e nel 2020 probabilmente proveniva da miniere illegali.</a:t>
            </a:r>
            <a:endParaRPr lang="it-IT" sz="1400" dirty="0"/>
          </a:p>
        </p:txBody>
      </p:sp>
      <p:sp>
        <p:nvSpPr>
          <p:cNvPr id="3" name="Rettangolo 2"/>
          <p:cNvSpPr/>
          <p:nvPr/>
        </p:nvSpPr>
        <p:spPr>
          <a:xfrm>
            <a:off x="357158" y="6143644"/>
            <a:ext cx="6715172"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Dai un titolo all’articolo dopo aver evidenziato in grassetto le informazioni principali</a:t>
            </a:r>
          </a:p>
        </p:txBody>
      </p:sp>
      <p:sp>
        <p:nvSpPr>
          <p:cNvPr id="4" name="Rettangolo arrotondato 3"/>
          <p:cNvSpPr/>
          <p:nvPr/>
        </p:nvSpPr>
        <p:spPr>
          <a:xfrm>
            <a:off x="357158" y="214290"/>
            <a:ext cx="8501122"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b="1" dirty="0">
              <a:solidFill>
                <a:srgbClr val="00B0F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s://www.repstatic.it/content/nazionale/img/2017/09/16/004154092-e946852a-a82b-4190-bc9a-d41f8a76e4ff.jpg"/>
          <p:cNvPicPr>
            <a:picLocks noChangeAspect="1" noChangeArrowheads="1"/>
          </p:cNvPicPr>
          <p:nvPr/>
        </p:nvPicPr>
        <p:blipFill>
          <a:blip r:embed="rId2"/>
          <a:srcRect/>
          <a:stretch>
            <a:fillRect/>
          </a:stretch>
        </p:blipFill>
        <p:spPr bwMode="auto">
          <a:xfrm>
            <a:off x="142847" y="142862"/>
            <a:ext cx="4992719" cy="3331845"/>
          </a:xfrm>
          <a:prstGeom prst="rect">
            <a:avLst/>
          </a:prstGeom>
          <a:noFill/>
          <a:ln w="38100">
            <a:solidFill>
              <a:srgbClr val="C00000"/>
            </a:solidFill>
          </a:ln>
        </p:spPr>
      </p:pic>
      <p:sp>
        <p:nvSpPr>
          <p:cNvPr id="3" name="Rettangolo 2"/>
          <p:cNvSpPr/>
          <p:nvPr/>
        </p:nvSpPr>
        <p:spPr>
          <a:xfrm>
            <a:off x="71406" y="4143380"/>
            <a:ext cx="4071966" cy="307777"/>
          </a:xfrm>
          <a:prstGeom prst="rect">
            <a:avLst/>
          </a:prstGeom>
          <a:solidFill>
            <a:schemeClr val="accent1">
              <a:lumMod val="20000"/>
              <a:lumOff val="80000"/>
            </a:schemeClr>
          </a:solidFill>
          <a:ln w="19050">
            <a:solidFill>
              <a:srgbClr val="C00000"/>
            </a:solidFill>
          </a:ln>
        </p:spPr>
        <p:txBody>
          <a:bodyPr wrap="square">
            <a:spAutoFit/>
          </a:bodyPr>
          <a:lstStyle/>
          <a:p>
            <a:pPr algn="ctr" fontAlgn="base"/>
            <a:r>
              <a:rPr lang="it-IT" sz="1400" dirty="0" smtClean="0"/>
              <a:t>Una miniera d’oro illegale nella foresta amazzonica</a:t>
            </a:r>
          </a:p>
        </p:txBody>
      </p:sp>
      <p:pic>
        <p:nvPicPr>
          <p:cNvPr id="4" name="Picture 2" descr="https://www.repstatic.it/content/nazionale/img/2017/09/16/004153468-a8c5f990-53b3-42d9-a5e6-dc7d04fc2c90.jpg"/>
          <p:cNvPicPr>
            <a:picLocks noChangeAspect="1" noChangeArrowheads="1"/>
          </p:cNvPicPr>
          <p:nvPr/>
        </p:nvPicPr>
        <p:blipFill>
          <a:blip r:embed="rId3"/>
          <a:srcRect/>
          <a:stretch>
            <a:fillRect/>
          </a:stretch>
        </p:blipFill>
        <p:spPr bwMode="auto">
          <a:xfrm>
            <a:off x="4286248" y="3643314"/>
            <a:ext cx="4521708" cy="3017520"/>
          </a:xfrm>
          <a:prstGeom prst="rect">
            <a:avLst/>
          </a:prstGeom>
          <a:noFill/>
          <a:ln w="38100">
            <a:solidFill>
              <a:srgbClr val="C00000"/>
            </a:solid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929750" cy="6678751"/>
          </a:xfrm>
          <a:prstGeom prst="rect">
            <a:avLst/>
          </a:prstGeom>
          <a:solidFill>
            <a:schemeClr val="accent2">
              <a:lumMod val="20000"/>
              <a:lumOff val="80000"/>
            </a:schemeClr>
          </a:solidFill>
          <a:ln w="28575">
            <a:solidFill>
              <a:srgbClr val="C00000"/>
            </a:solidFill>
          </a:ln>
        </p:spPr>
        <p:txBody>
          <a:bodyPr wrap="square">
            <a:spAutoFit/>
          </a:bodyPr>
          <a:lstStyle/>
          <a:p>
            <a:pPr algn="ctr" fontAlgn="base"/>
            <a:r>
              <a:rPr lang="it-IT" sz="2800" b="1" dirty="0" smtClean="0"/>
              <a:t>La febbre dell’oro nell’inferno delle miniere illegali del Perù</a:t>
            </a:r>
          </a:p>
          <a:p>
            <a:pPr algn="just">
              <a:spcAft>
                <a:spcPts val="1200"/>
              </a:spcAft>
            </a:pPr>
            <a:r>
              <a:rPr lang="it-IT" sz="1200" dirty="0" smtClean="0"/>
              <a:t>07/05/2019</a:t>
            </a:r>
          </a:p>
          <a:p>
            <a:pPr algn="just" fontAlgn="base"/>
            <a:endParaRPr lang="it-IT" sz="1400" dirty="0" smtClean="0"/>
          </a:p>
          <a:p>
            <a:pPr algn="just" fontAlgn="base"/>
            <a:endParaRPr lang="it-IT" sz="1400" dirty="0" smtClean="0"/>
          </a:p>
          <a:p>
            <a:pPr algn="just" fontAlgn="base"/>
            <a:endParaRPr lang="it-IT" sz="1400" dirty="0" smtClean="0"/>
          </a:p>
          <a:p>
            <a:pPr algn="just" fontAlgn="base"/>
            <a:r>
              <a:rPr lang="it-IT" sz="1400" dirty="0" smtClean="0"/>
              <a:t>È </a:t>
            </a:r>
            <a:r>
              <a:rPr lang="it-IT" sz="1400" b="1" dirty="0" smtClean="0"/>
              <a:t>uno dei luoghi più pericolosi del Sud America</a:t>
            </a:r>
            <a:r>
              <a:rPr lang="it-IT" sz="1400" dirty="0" smtClean="0"/>
              <a:t>. L’unica legge è quella imposta dai </a:t>
            </a:r>
            <a:r>
              <a:rPr lang="it-IT" sz="1400" i="1" dirty="0" smtClean="0"/>
              <a:t>vigilantes</a:t>
            </a:r>
            <a:r>
              <a:rPr lang="it-IT" sz="1400" dirty="0" smtClean="0"/>
              <a:t>, un corpo paramilitare al soldo della criminalità che controlla che i minatori del posto non facciano di testa loro.</a:t>
            </a:r>
          </a:p>
          <a:p>
            <a:pPr algn="just" fontAlgn="base"/>
            <a:r>
              <a:rPr lang="it-IT" sz="1400" dirty="0" smtClean="0"/>
              <a:t>Ogni tanto qualche lavoratore sparisce e il suo corpo non viene più ritrovato. Di notte, la città di </a:t>
            </a:r>
            <a:r>
              <a:rPr lang="it-IT" sz="1400" b="1" i="1" dirty="0" smtClean="0"/>
              <a:t>La Pampa</a:t>
            </a:r>
            <a:r>
              <a:rPr lang="it-IT" sz="1400" dirty="0" smtClean="0"/>
              <a:t>, si trasforma in un enorme bordello frequentato da prostitute, trafficanti e criminali</a:t>
            </a:r>
            <a:r>
              <a:rPr lang="it-IT" sz="1400" b="1" dirty="0" smtClean="0"/>
              <a:t> </a:t>
            </a:r>
            <a:r>
              <a:rPr lang="it-IT" sz="1400" dirty="0" smtClean="0"/>
              <a:t>con le tasche piene di denaro. Nessuna autorità è benvenuta, tanto meno i giornalisti.</a:t>
            </a:r>
          </a:p>
          <a:p>
            <a:pPr algn="just" fontAlgn="base"/>
            <a:r>
              <a:rPr lang="it-IT" sz="1400" i="1" dirty="0" smtClean="0"/>
              <a:t>La Pampa</a:t>
            </a:r>
            <a:r>
              <a:rPr lang="it-IT" sz="1400" dirty="0" smtClean="0"/>
              <a:t> é un villaggio del </a:t>
            </a:r>
            <a:r>
              <a:rPr lang="it-IT" sz="1400" i="1" dirty="0" smtClean="0"/>
              <a:t>Perù</a:t>
            </a:r>
            <a:r>
              <a:rPr lang="it-IT" sz="1400" dirty="0" smtClean="0"/>
              <a:t>, nella foresta fluviale amazzonica, popolato da circa 25.000 persone. È nel mezzo di un’area che sembra un deserto, con pozze d’acqua tossica create dall’</a:t>
            </a:r>
            <a:r>
              <a:rPr lang="it-IT" sz="1400" b="1" dirty="0" smtClean="0"/>
              <a:t>estrazione illegale d’oro</a:t>
            </a:r>
            <a:r>
              <a:rPr lang="it-IT" sz="1400" dirty="0" smtClean="0"/>
              <a:t>.</a:t>
            </a:r>
          </a:p>
          <a:p>
            <a:pPr algn="just" fontAlgn="base"/>
            <a:r>
              <a:rPr lang="it-IT" sz="1400" dirty="0" smtClean="0"/>
              <a:t>Una zona che era una preziosa riserva dell’Amazzonia, è stata trasformata dalla febbre dell’oro in un paesaggio quasi lunare. Un grado di </a:t>
            </a:r>
            <a:r>
              <a:rPr lang="it-IT" sz="1400" b="1" dirty="0" smtClean="0"/>
              <a:t>distruzione ambientale su scala colossale</a:t>
            </a:r>
            <a:r>
              <a:rPr lang="it-IT" sz="1400" dirty="0" smtClean="0"/>
              <a:t>. Il limite meridionale di </a:t>
            </a:r>
            <a:r>
              <a:rPr lang="it-IT" sz="1400" i="1" dirty="0" smtClean="0"/>
              <a:t>La Pampa</a:t>
            </a:r>
            <a:r>
              <a:rPr lang="it-IT" sz="1400" dirty="0" smtClean="0"/>
              <a:t> si fonde con una striscia di giungla di 110 chilometri quadrati nella </a:t>
            </a:r>
            <a:r>
              <a:rPr lang="it-IT" sz="1400" i="1" dirty="0" smtClean="0"/>
              <a:t>Riserva Nazionale</a:t>
            </a:r>
            <a:r>
              <a:rPr lang="it-IT" sz="1400" dirty="0" smtClean="0"/>
              <a:t> di </a:t>
            </a:r>
            <a:r>
              <a:rPr lang="it-IT" sz="1400" i="1" dirty="0" err="1" smtClean="0"/>
              <a:t>Tambopata</a:t>
            </a:r>
            <a:r>
              <a:rPr lang="it-IT" sz="1400" dirty="0" smtClean="0"/>
              <a:t>, uno dei parchi nazionali più famosi del </a:t>
            </a:r>
            <a:r>
              <a:rPr lang="it-IT" sz="1400" i="1" dirty="0" smtClean="0"/>
              <a:t>Perù</a:t>
            </a:r>
            <a:r>
              <a:rPr lang="it-IT" sz="1400" dirty="0" smtClean="0"/>
              <a:t>.</a:t>
            </a:r>
          </a:p>
          <a:p>
            <a:pPr algn="just" fontAlgn="base"/>
            <a:r>
              <a:rPr lang="it-IT" sz="1400" dirty="0" smtClean="0"/>
              <a:t>Le miniere illegali d’oro hanno lasciato un segno indelebile sull’ecosistema di questa regione isolata della giungla, considerata la “</a:t>
            </a:r>
            <a:r>
              <a:rPr lang="it-IT" sz="1400" i="1" dirty="0" smtClean="0"/>
              <a:t>capitale della biodiversità</a:t>
            </a:r>
            <a:r>
              <a:rPr lang="it-IT" sz="1400" dirty="0" smtClean="0"/>
              <a:t>” del </a:t>
            </a:r>
            <a:r>
              <a:rPr lang="it-IT" sz="1400" i="1" dirty="0" smtClean="0"/>
              <a:t>Perù</a:t>
            </a:r>
            <a:r>
              <a:rPr lang="it-IT" sz="1400" dirty="0" smtClean="0"/>
              <a:t>. Inoltre, dal 1985, l’</a:t>
            </a:r>
            <a:r>
              <a:rPr lang="it-IT" sz="1400" b="1" dirty="0" smtClean="0"/>
              <a:t>estrazione fuori legge</a:t>
            </a:r>
            <a:r>
              <a:rPr lang="it-IT" sz="1400" dirty="0" smtClean="0"/>
              <a:t> ha distrutto quasi 960 chilometri quadrati di foresta a </a:t>
            </a:r>
            <a:r>
              <a:rPr lang="it-IT" sz="1400" i="1" dirty="0" smtClean="0"/>
              <a:t>Madre de </a:t>
            </a:r>
            <a:r>
              <a:rPr lang="it-IT" sz="1400" i="1" dirty="0" err="1" smtClean="0"/>
              <a:t>Dios</a:t>
            </a:r>
            <a:r>
              <a:rPr lang="it-IT" sz="1400" dirty="0" smtClean="0"/>
              <a:t>, più di due terzi dei quali tra il 2009 e il 2017. Tagliando alberi, uccidendo animali, distruggendo i terreni e disperdendo una sostanza terribilmente tossica come il</a:t>
            </a:r>
            <a:r>
              <a:rPr lang="it-IT" sz="1400" b="1" dirty="0" smtClean="0"/>
              <a:t> mercurio nei fiumi e nei laghi</a:t>
            </a:r>
            <a:r>
              <a:rPr lang="it-IT" sz="1400" dirty="0" smtClean="0"/>
              <a:t> ad un tasso di 185 tonnellate all’anno, l’intera area è stata contaminata. Le comunità indigene che la abitano hanno subito un impatto enorme.</a:t>
            </a:r>
          </a:p>
          <a:p>
            <a:pPr algn="just" fontAlgn="base"/>
            <a:r>
              <a:rPr lang="it-IT" sz="1400" dirty="0" smtClean="0"/>
              <a:t>Di fatto, l’aumento del prezzo dell’oro ha reso l’estrazione illegale </a:t>
            </a:r>
            <a:r>
              <a:rPr lang="it-IT" sz="1400" b="1" dirty="0" smtClean="0"/>
              <a:t>il crimine più redditizio del Perù</a:t>
            </a:r>
            <a:r>
              <a:rPr lang="it-IT" sz="1400" dirty="0" smtClean="0"/>
              <a:t>, superando per convenienza anche la produzione di cocaina.</a:t>
            </a:r>
          </a:p>
          <a:p>
            <a:pPr algn="just" fontAlgn="base"/>
            <a:r>
              <a:rPr lang="it-IT" sz="1400" dirty="0" smtClean="0"/>
              <a:t>Di tanto in tanto il governo peruviano organizza operazioni di polizia per riprendere il controllo di questi territori ma, fino ad ora, senza successi duraturi. Arrivano nella giungla </a:t>
            </a:r>
            <a:r>
              <a:rPr lang="it-IT" sz="1400" i="1" dirty="0" smtClean="0"/>
              <a:t>commando</a:t>
            </a:r>
            <a:r>
              <a:rPr lang="it-IT" sz="1400" dirty="0" smtClean="0"/>
              <a:t> militari in elicottero che cacciano i minatori e distruggono i macchinari per l’estrazione. Ma poi, tutto torna come prima.</a:t>
            </a:r>
          </a:p>
        </p:txBody>
      </p:sp>
      <p:sp>
        <p:nvSpPr>
          <p:cNvPr id="3" name="Rettangolo arrotondato 2"/>
          <p:cNvSpPr/>
          <p:nvPr/>
        </p:nvSpPr>
        <p:spPr>
          <a:xfrm>
            <a:off x="285720" y="1285860"/>
            <a:ext cx="864399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b="1" dirty="0">
              <a:solidFill>
                <a:srgbClr val="00B0F0"/>
              </a:solidFill>
            </a:endParaRPr>
          </a:p>
        </p:txBody>
      </p:sp>
      <p:sp>
        <p:nvSpPr>
          <p:cNvPr id="4" name="Rettangolo 3"/>
          <p:cNvSpPr/>
          <p:nvPr/>
        </p:nvSpPr>
        <p:spPr>
          <a:xfrm>
            <a:off x="5500694" y="785794"/>
            <a:ext cx="3071834"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tu il sommario dell’articolo</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s://file.ejatlas.org/img/Conflict/3830/PELAPM_1b.jpg"/>
          <p:cNvPicPr>
            <a:picLocks noChangeAspect="1" noChangeArrowheads="1"/>
          </p:cNvPicPr>
          <p:nvPr/>
        </p:nvPicPr>
        <p:blipFill>
          <a:blip r:embed="rId2"/>
          <a:srcRect l="4870" r="5032"/>
          <a:stretch>
            <a:fillRect/>
          </a:stretch>
        </p:blipFill>
        <p:spPr bwMode="auto">
          <a:xfrm>
            <a:off x="571472" y="214290"/>
            <a:ext cx="7929618" cy="5048250"/>
          </a:xfrm>
          <a:prstGeom prst="rect">
            <a:avLst/>
          </a:prstGeom>
          <a:noFill/>
          <a:ln w="38100">
            <a:solidFill>
              <a:srgbClr val="C00000"/>
            </a:solidFill>
          </a:ln>
        </p:spPr>
      </p:pic>
      <p:sp>
        <p:nvSpPr>
          <p:cNvPr id="3" name="Rettangolo 2"/>
          <p:cNvSpPr/>
          <p:nvPr/>
        </p:nvSpPr>
        <p:spPr>
          <a:xfrm>
            <a:off x="571472" y="5286388"/>
            <a:ext cx="6429420" cy="307777"/>
          </a:xfrm>
          <a:prstGeom prst="rect">
            <a:avLst/>
          </a:prstGeom>
          <a:solidFill>
            <a:schemeClr val="accent1">
              <a:lumMod val="20000"/>
              <a:lumOff val="80000"/>
            </a:schemeClr>
          </a:solidFill>
          <a:ln w="19050">
            <a:solidFill>
              <a:srgbClr val="C00000"/>
            </a:solidFill>
          </a:ln>
        </p:spPr>
        <p:txBody>
          <a:bodyPr wrap="square">
            <a:spAutoFit/>
          </a:bodyPr>
          <a:lstStyle/>
          <a:p>
            <a:pPr algn="ctr"/>
            <a:r>
              <a:rPr lang="it-IT" sz="1400" dirty="0" smtClean="0"/>
              <a:t>Estrazione illegale dell'oro nella Riserva Nazionale di La Pampa e </a:t>
            </a:r>
            <a:r>
              <a:rPr lang="it-IT" sz="1400" dirty="0" err="1" smtClean="0"/>
              <a:t>Tambopata</a:t>
            </a:r>
            <a:r>
              <a:rPr lang="it-IT" sz="1400" dirty="0" smtClean="0"/>
              <a:t>, Perù</a:t>
            </a:r>
            <a:endParaRPr lang="it-IT" sz="1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1396267696_397719_1396268369_album_normal"/>
          <p:cNvPicPr>
            <a:picLocks noChangeAspect="1" noChangeArrowheads="1"/>
          </p:cNvPicPr>
          <p:nvPr/>
        </p:nvPicPr>
        <p:blipFill>
          <a:blip r:embed="rId2"/>
          <a:srcRect/>
          <a:stretch>
            <a:fillRect/>
          </a:stretch>
        </p:blipFill>
        <p:spPr bwMode="auto">
          <a:xfrm>
            <a:off x="285733" y="214297"/>
            <a:ext cx="4760595" cy="3176969"/>
          </a:xfrm>
          <a:prstGeom prst="rect">
            <a:avLst/>
          </a:prstGeom>
          <a:noFill/>
          <a:ln w="38100">
            <a:solidFill>
              <a:srgbClr val="C00000"/>
            </a:solidFill>
          </a:ln>
        </p:spPr>
      </p:pic>
      <p:pic>
        <p:nvPicPr>
          <p:cNvPr id="3" name="Picture 16" descr="https://file.ejatlas.org/img/Conflict/3830/PELAPM_4_mining_settlement.jpg"/>
          <p:cNvPicPr>
            <a:picLocks noChangeAspect="1" noChangeArrowheads="1"/>
          </p:cNvPicPr>
          <p:nvPr/>
        </p:nvPicPr>
        <p:blipFill>
          <a:blip r:embed="rId3"/>
          <a:srcRect/>
          <a:stretch>
            <a:fillRect/>
          </a:stretch>
        </p:blipFill>
        <p:spPr bwMode="auto">
          <a:xfrm>
            <a:off x="3929058" y="3643314"/>
            <a:ext cx="4857750" cy="3027998"/>
          </a:xfrm>
          <a:prstGeom prst="rect">
            <a:avLst/>
          </a:prstGeom>
          <a:noFill/>
          <a:ln w="38100">
            <a:solidFill>
              <a:srgbClr val="C00000"/>
            </a:solidFill>
          </a:ln>
        </p:spPr>
      </p:pic>
      <p:sp>
        <p:nvSpPr>
          <p:cNvPr id="4" name="Rettangolo 3"/>
          <p:cNvSpPr/>
          <p:nvPr/>
        </p:nvSpPr>
        <p:spPr>
          <a:xfrm>
            <a:off x="3929058" y="3643314"/>
            <a:ext cx="1857388" cy="307777"/>
          </a:xfrm>
          <a:prstGeom prst="rect">
            <a:avLst/>
          </a:prstGeom>
          <a:solidFill>
            <a:schemeClr val="bg2"/>
          </a:solidFill>
          <a:ln w="19050">
            <a:solidFill>
              <a:srgbClr val="C00000"/>
            </a:solidFill>
          </a:ln>
        </p:spPr>
        <p:txBody>
          <a:bodyPr wrap="square">
            <a:spAutoFit/>
          </a:bodyPr>
          <a:lstStyle/>
          <a:p>
            <a:pPr algn="ctr"/>
            <a:r>
              <a:rPr lang="it-IT" sz="1400" dirty="0" smtClean="0"/>
              <a:t>Villaggio di </a:t>
            </a:r>
            <a:r>
              <a:rPr lang="it-IT" sz="1400" i="1" dirty="0" smtClean="0"/>
              <a:t>La Pampa</a:t>
            </a:r>
            <a:endParaRPr lang="it-IT" sz="1400" dirty="0"/>
          </a:p>
        </p:txBody>
      </p:sp>
      <p:sp>
        <p:nvSpPr>
          <p:cNvPr id="5" name="Rettangolo 4"/>
          <p:cNvSpPr/>
          <p:nvPr/>
        </p:nvSpPr>
        <p:spPr>
          <a:xfrm>
            <a:off x="2500298" y="214290"/>
            <a:ext cx="2575129" cy="307777"/>
          </a:xfrm>
          <a:prstGeom prst="rect">
            <a:avLst/>
          </a:prstGeom>
          <a:solidFill>
            <a:schemeClr val="bg2"/>
          </a:solidFill>
          <a:ln w="19050">
            <a:solidFill>
              <a:srgbClr val="C00000"/>
            </a:solidFill>
          </a:ln>
        </p:spPr>
        <p:txBody>
          <a:bodyPr wrap="none">
            <a:spAutoFit/>
          </a:bodyPr>
          <a:lstStyle/>
          <a:p>
            <a:r>
              <a:rPr lang="it-IT" sz="1400" dirty="0" smtClean="0"/>
              <a:t>Riserva Nazionale di </a:t>
            </a:r>
            <a:r>
              <a:rPr lang="it-IT" sz="1400" i="1" dirty="0" smtClean="0"/>
              <a:t>La Pampa </a:t>
            </a:r>
            <a:endParaRPr lang="it-IT" sz="1400" i="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858312" cy="3231654"/>
          </a:xfrm>
          <a:prstGeom prst="rect">
            <a:avLst/>
          </a:prstGeom>
          <a:solidFill>
            <a:schemeClr val="accent2">
              <a:lumMod val="20000"/>
              <a:lumOff val="80000"/>
            </a:schemeClr>
          </a:solidFill>
          <a:ln w="28575">
            <a:solidFill>
              <a:srgbClr val="C00000"/>
            </a:solidFill>
          </a:ln>
        </p:spPr>
        <p:txBody>
          <a:bodyPr wrap="square">
            <a:spAutoFit/>
          </a:bodyPr>
          <a:lstStyle/>
          <a:p>
            <a:pPr algn="just">
              <a:spcAft>
                <a:spcPts val="1200"/>
              </a:spcAft>
            </a:pPr>
            <a:endParaRPr lang="it-IT" sz="1200" dirty="0" smtClean="0"/>
          </a:p>
          <a:p>
            <a:pPr algn="just">
              <a:spcAft>
                <a:spcPts val="1200"/>
              </a:spcAft>
            </a:pPr>
            <a:endParaRPr lang="it-IT" sz="1200" dirty="0" smtClean="0"/>
          </a:p>
          <a:p>
            <a:pPr algn="just">
              <a:spcAft>
                <a:spcPts val="600"/>
              </a:spcAft>
            </a:pPr>
            <a:endParaRPr lang="it-IT" sz="1200" dirty="0" smtClean="0"/>
          </a:p>
          <a:p>
            <a:pPr algn="just">
              <a:spcAft>
                <a:spcPts val="600"/>
              </a:spcAft>
            </a:pPr>
            <a:r>
              <a:rPr lang="it-IT" sz="1200" dirty="0" smtClean="0"/>
              <a:t>di Massimiliano </a:t>
            </a:r>
            <a:r>
              <a:rPr lang="it-IT" sz="1200" dirty="0" err="1" smtClean="0"/>
              <a:t>Jattoni</a:t>
            </a:r>
            <a:r>
              <a:rPr lang="it-IT" sz="1200" dirty="0" smtClean="0"/>
              <a:t> Dall’</a:t>
            </a:r>
            <a:r>
              <a:rPr lang="it-IT" sz="1200" dirty="0" err="1" smtClean="0"/>
              <a:t>Asén</a:t>
            </a:r>
            <a:r>
              <a:rPr lang="it-IT" sz="1200" dirty="0" smtClean="0"/>
              <a:t>     06 set 2019</a:t>
            </a:r>
          </a:p>
          <a:p>
            <a:pPr algn="just">
              <a:spcAft>
                <a:spcPts val="1200"/>
              </a:spcAft>
            </a:pPr>
            <a:r>
              <a:rPr lang="it-IT" sz="1400" dirty="0" smtClean="0"/>
              <a:t>La fame di oro non riguarda solo il mondo dei gioielli, che è la categoria che più ne fa richiesta, ma anche la tecnologia, e in maniera sempre più massiccia. Piccole correnti elettriche attraversano costantemente i nostri </a:t>
            </a:r>
            <a:r>
              <a:rPr lang="it-IT" sz="1400" b="1" dirty="0" err="1" smtClean="0"/>
              <a:t>iPhone</a:t>
            </a:r>
            <a:r>
              <a:rPr lang="it-IT" sz="1400" dirty="0" smtClean="0"/>
              <a:t> o i </a:t>
            </a:r>
            <a:r>
              <a:rPr lang="it-IT" sz="1400" b="1" dirty="0" smtClean="0"/>
              <a:t>computer portatili</a:t>
            </a:r>
            <a:r>
              <a:rPr lang="it-IT" sz="1400" dirty="0" smtClean="0"/>
              <a:t>, e a portare quella corrente è appunto </a:t>
            </a:r>
            <a:r>
              <a:rPr lang="it-IT" sz="1400" b="1" dirty="0" smtClean="0"/>
              <a:t>l’oro, ottimo conduttore di elettricità, resistente alla corrosione</a:t>
            </a:r>
            <a:r>
              <a:rPr lang="it-IT" sz="1400" dirty="0" smtClean="0"/>
              <a:t>. Secondo uno studio del 2015 di </a:t>
            </a:r>
            <a:r>
              <a:rPr lang="it-IT" sz="1400" dirty="0" err="1" smtClean="0"/>
              <a:t>E-waste</a:t>
            </a:r>
            <a:r>
              <a:rPr lang="it-IT" sz="1400" dirty="0" smtClean="0"/>
              <a:t> </a:t>
            </a:r>
            <a:r>
              <a:rPr lang="it-IT" sz="1400" dirty="0" err="1" smtClean="0"/>
              <a:t>Lab</a:t>
            </a:r>
            <a:r>
              <a:rPr lang="it-IT" sz="1400" dirty="0" smtClean="0"/>
              <a:t> di </a:t>
            </a:r>
            <a:r>
              <a:rPr lang="it-IT" sz="1400" dirty="0" err="1" smtClean="0"/>
              <a:t>Remedia</a:t>
            </a:r>
            <a:r>
              <a:rPr lang="it-IT" sz="1400" dirty="0" smtClean="0"/>
              <a:t> in collaborazione con il Politecnico di Milano, un comune cellulare contiene, tra i vari metalli, 250 milligrammi di argento e 24 di oro. Per </a:t>
            </a:r>
            <a:r>
              <a:rPr lang="it-IT" sz="1400" i="1" dirty="0" err="1" smtClean="0"/>
              <a:t>BuzzFeed</a:t>
            </a:r>
            <a:r>
              <a:rPr lang="it-IT" sz="1400" i="1" dirty="0" smtClean="0"/>
              <a:t> News</a:t>
            </a:r>
            <a:r>
              <a:rPr lang="it-IT" sz="1400" dirty="0" smtClean="0"/>
              <a:t>, invece, un </a:t>
            </a:r>
            <a:r>
              <a:rPr lang="it-IT" sz="1400" dirty="0" err="1" smtClean="0"/>
              <a:t>iPhone</a:t>
            </a:r>
            <a:r>
              <a:rPr lang="it-IT" sz="1400" dirty="0" smtClean="0"/>
              <a:t> 6 contiene solo 0,014 grammi di oro. Poca cosa, ma se sommiamo le pagliuzze d’oro che compongono i conduttori elettrici del miliardo e mezzo di </a:t>
            </a:r>
            <a:r>
              <a:rPr lang="it-IT" sz="1400" b="1" dirty="0" err="1" smtClean="0"/>
              <a:t>smartphone</a:t>
            </a:r>
            <a:r>
              <a:rPr lang="it-IT" sz="1400" b="1" dirty="0" smtClean="0"/>
              <a:t> venduti in tutto il mondo solo nel corso del 2018</a:t>
            </a:r>
            <a:r>
              <a:rPr lang="it-IT" sz="1400" dirty="0" smtClean="0"/>
              <a:t>, raggiungiamo una cifra da capogiro: non meno di </a:t>
            </a:r>
            <a:r>
              <a:rPr lang="it-IT" sz="1400" b="1" dirty="0" smtClean="0"/>
              <a:t>335 tonnellate d’oro</a:t>
            </a:r>
            <a:r>
              <a:rPr lang="it-IT" sz="1400" dirty="0" smtClean="0"/>
              <a:t>. E la domanda del metallo giallo per la tecnologia è destinata a crescere.</a:t>
            </a:r>
            <a:endParaRPr lang="it-IT" sz="1400" dirty="0"/>
          </a:p>
        </p:txBody>
      </p:sp>
      <p:pic>
        <p:nvPicPr>
          <p:cNvPr id="75780" name="Picture 4" descr="Oro nei cellulari: recuperare 80 euro dagli scarti degli smartphone"/>
          <p:cNvPicPr>
            <a:picLocks noChangeAspect="1" noChangeArrowheads="1"/>
          </p:cNvPicPr>
          <p:nvPr/>
        </p:nvPicPr>
        <p:blipFill>
          <a:blip r:embed="rId2"/>
          <a:srcRect/>
          <a:stretch>
            <a:fillRect/>
          </a:stretch>
        </p:blipFill>
        <p:spPr bwMode="auto">
          <a:xfrm>
            <a:off x="214282" y="3643314"/>
            <a:ext cx="5159654" cy="2902306"/>
          </a:xfrm>
          <a:prstGeom prst="rect">
            <a:avLst/>
          </a:prstGeom>
          <a:noFill/>
          <a:ln w="38100">
            <a:solidFill>
              <a:srgbClr val="C00000"/>
            </a:solidFill>
          </a:ln>
        </p:spPr>
      </p:pic>
      <p:sp>
        <p:nvSpPr>
          <p:cNvPr id="4" name="Rettangolo 3"/>
          <p:cNvSpPr/>
          <p:nvPr/>
        </p:nvSpPr>
        <p:spPr>
          <a:xfrm>
            <a:off x="5786446" y="3571876"/>
            <a:ext cx="3071834"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tu il titolo dell’articolo</a:t>
            </a:r>
          </a:p>
        </p:txBody>
      </p:sp>
      <p:sp>
        <p:nvSpPr>
          <p:cNvPr id="5" name="Rettangolo arrotondato 4"/>
          <p:cNvSpPr/>
          <p:nvPr/>
        </p:nvSpPr>
        <p:spPr>
          <a:xfrm>
            <a:off x="285720" y="214290"/>
            <a:ext cx="8643998"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b="1" dirty="0">
              <a:solidFill>
                <a:srgbClr val="00B0F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71414"/>
            <a:ext cx="8858312" cy="6186309"/>
          </a:xfrm>
          <a:prstGeom prst="rect">
            <a:avLst/>
          </a:prstGeom>
          <a:solidFill>
            <a:schemeClr val="accent2">
              <a:lumMod val="20000"/>
              <a:lumOff val="80000"/>
            </a:schemeClr>
          </a:solidFill>
          <a:ln w="28575">
            <a:solidFill>
              <a:srgbClr val="C00000"/>
            </a:solidFill>
          </a:ln>
        </p:spPr>
        <p:txBody>
          <a:bodyPr wrap="square">
            <a:spAutoFit/>
          </a:bodyPr>
          <a:lstStyle/>
          <a:p>
            <a:pPr algn="ctr"/>
            <a:r>
              <a:rPr lang="it-IT" sz="2400" b="1" cap="all" dirty="0" smtClean="0"/>
              <a:t>IN AMAZZONIA SI MUORE PER IL PETROLIO</a:t>
            </a:r>
          </a:p>
          <a:p>
            <a:pPr>
              <a:spcAft>
                <a:spcPts val="1200"/>
              </a:spcAft>
            </a:pPr>
            <a:r>
              <a:rPr lang="it-IT" sz="1200" dirty="0" smtClean="0"/>
              <a:t>15 Aprile 2016 </a:t>
            </a:r>
          </a:p>
          <a:p>
            <a:pPr algn="just"/>
            <a:r>
              <a:rPr lang="it-IT" sz="1400" dirty="0" smtClean="0"/>
              <a:t>“La prima volta che ho camminato su una piscina di petrolio avevo dieci anni. Una gallina era scappata e la stavo inseguendo nella selva. La pozza era profonda almeno tre metri. Se vi fossi affondato ora non sarei qui”. Sono le parole di Donald </a:t>
            </a:r>
            <a:r>
              <a:rPr lang="it-IT" sz="1400" dirty="0" err="1" smtClean="0"/>
              <a:t>Moncayo</a:t>
            </a:r>
            <a:r>
              <a:rPr lang="it-IT" sz="1400" dirty="0" smtClean="0"/>
              <a:t>, classe ’73, una vita spesa a lottare contro le compagnie petrolifere a </a:t>
            </a:r>
            <a:r>
              <a:rPr lang="it-IT" sz="1400" b="1" dirty="0" smtClean="0"/>
              <a:t>Lago </a:t>
            </a:r>
            <a:r>
              <a:rPr lang="it-IT" sz="1400" b="1" dirty="0" err="1" smtClean="0"/>
              <a:t>Agrio</a:t>
            </a:r>
            <a:r>
              <a:rPr lang="it-IT" sz="1400" dirty="0" smtClean="0"/>
              <a:t>, nel profondo dell’</a:t>
            </a:r>
            <a:r>
              <a:rPr lang="it-IT" sz="1400" b="1" dirty="0" smtClean="0"/>
              <a:t>Amazzonia ecuadoriana</a:t>
            </a:r>
            <a:r>
              <a:rPr lang="it-IT" sz="1400" dirty="0" smtClean="0"/>
              <a:t>.</a:t>
            </a:r>
          </a:p>
          <a:p>
            <a:pPr algn="just"/>
            <a:r>
              <a:rPr lang="it-IT" sz="1400" dirty="0" smtClean="0"/>
              <a:t>Qui </a:t>
            </a:r>
            <a:r>
              <a:rPr lang="it-IT" sz="1400" b="1" dirty="0" smtClean="0"/>
              <a:t>Texaco</a:t>
            </a:r>
            <a:r>
              <a:rPr lang="it-IT" sz="1400" dirty="0" smtClean="0"/>
              <a:t>, la multinazionale statunitense, ha causato in poco più di vent’anni il più grande disastro ambientale della storia. 356 pozzi perforati e più di </a:t>
            </a:r>
            <a:r>
              <a:rPr lang="it-IT" sz="1400" b="1" dirty="0" smtClean="0"/>
              <a:t>880 piscine di petrolio</a:t>
            </a:r>
            <a:r>
              <a:rPr lang="it-IT" sz="1400" dirty="0" smtClean="0"/>
              <a:t>. Utilizzate dalla compagnia come discariche a cielo aperto per gli scarti di lavorazione e successivamente interrate, almeno in parte. Perché alcune non sono state neanche ricoperte, ma abbandonate così, nel mezzo della selva. “</a:t>
            </a:r>
            <a:r>
              <a:rPr lang="it-IT" sz="1400" b="1" dirty="0" smtClean="0"/>
              <a:t>Il petrolio scende verso il basso e contamina i fiumi, le falde acquifere, uccide i pesci e avvelena gli animali</a:t>
            </a:r>
            <a:r>
              <a:rPr lang="it-IT" sz="1400" dirty="0" smtClean="0"/>
              <a:t>. Qui dovresti bere solo acqua in bottiglia, perché anche l’acquedotto è contaminato”. Le piscine sono state costruite accanto ai fiumi. Da ognuna di esse fuoriesce un tubo, e ogni volta che il petrolio raggiungeva il livello giusto, scaricava.</a:t>
            </a:r>
          </a:p>
          <a:p>
            <a:pPr algn="just"/>
            <a:r>
              <a:rPr lang="it-IT" sz="1400" b="1" dirty="0" smtClean="0"/>
              <a:t>Le popolazioni indigene </a:t>
            </a:r>
            <a:r>
              <a:rPr lang="it-IT" sz="1400" dirty="0" smtClean="0"/>
              <a:t>sono le più colpite, perché attingono l’acqua per bere e cucinare direttamente dai fiumi. È il caso della nazionalità </a:t>
            </a:r>
            <a:r>
              <a:rPr lang="it-IT" sz="1400" dirty="0" err="1" smtClean="0"/>
              <a:t>Cofán</a:t>
            </a:r>
            <a:r>
              <a:rPr lang="it-IT" sz="1400" dirty="0" smtClean="0"/>
              <a:t>, che viveva nell’area dove è stato trivellato il primo giacimento perforato dalla Texaco, il 16 febbraio del 1967. Quando l’industria del petrolio arrivò qui i </a:t>
            </a:r>
            <a:r>
              <a:rPr lang="it-IT" sz="1400" dirty="0" err="1" smtClean="0"/>
              <a:t>Cofanes</a:t>
            </a:r>
            <a:r>
              <a:rPr lang="it-IT" sz="1400" dirty="0" smtClean="0"/>
              <a:t> erano all’incirca 4800, ora ne restano poco più di 1200. </a:t>
            </a:r>
            <a:r>
              <a:rPr lang="it-IT" sz="1400" b="1" dirty="0" smtClean="0"/>
              <a:t>Hanno dovuto abbandonare la loro terra cercando riparo nel profondo della selva, ma qui non c’è scampo dall’inquinamento</a:t>
            </a:r>
            <a:r>
              <a:rPr lang="it-IT" sz="1400" dirty="0" smtClean="0"/>
              <a:t>. L’intera regione è attraversata da oleodotti che collegano tra loro i pozzi, i punti di stoccaggio e di trattamento.</a:t>
            </a:r>
          </a:p>
          <a:p>
            <a:pPr algn="just"/>
            <a:r>
              <a:rPr lang="it-IT" sz="1400" dirty="0" smtClean="0"/>
              <a:t>È seguendo uno di questi tubi chilometrici che si raggiunge quello che qui chiamano </a:t>
            </a:r>
            <a:r>
              <a:rPr lang="it-IT" sz="1400" dirty="0" err="1" smtClean="0"/>
              <a:t>El</a:t>
            </a:r>
            <a:r>
              <a:rPr lang="it-IT" sz="1400" dirty="0" smtClean="0"/>
              <a:t> </a:t>
            </a:r>
            <a:r>
              <a:rPr lang="it-IT" sz="1400" dirty="0" err="1" smtClean="0"/>
              <a:t>Dragòn</a:t>
            </a:r>
            <a:r>
              <a:rPr lang="it-IT" sz="1400" dirty="0" smtClean="0"/>
              <a:t>. Una torre di metallo sperduta nella selva, alta più di venti metri, in cima alla quale si brucia il gas estratto assieme al greggio. La sua base è ricoperta di insetti e uccelli morti nel raggio di un centinaio di metri. Formano uno strato alto qualche centimetro, che contribuisce a creare l’odore acre che aleggia nell’aria.</a:t>
            </a:r>
          </a:p>
          <a:p>
            <a:pPr algn="just"/>
            <a:r>
              <a:rPr lang="it-IT" sz="1400" dirty="0" smtClean="0"/>
              <a:t>Lo chiamano </a:t>
            </a:r>
            <a:r>
              <a:rPr lang="it-IT" sz="1400" i="1" dirty="0" smtClean="0"/>
              <a:t>gas </a:t>
            </a:r>
            <a:r>
              <a:rPr lang="it-IT" sz="1400" i="1" dirty="0" err="1" smtClean="0"/>
              <a:t>flaring</a:t>
            </a:r>
            <a:r>
              <a:rPr lang="it-IT" sz="1400" dirty="0" smtClean="0"/>
              <a:t>, una tecnica diffusa tra le compagnie petrolifere. Questo gas potrebbe essere immagazzinato a scopi commerciali, ma le infrastrutture per trattarlo costano troppo, mentre bruciarlo è una soluzione rapida ed economica. Perlomeno nel breve periodo, dato che si calcola che la quantità di gas bruciata ogni anno in questo modo potrebbe soddisfare un quarto del bisogno degli Stati Uniti.</a:t>
            </a:r>
            <a:endParaRPr lang="it-IT" sz="14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858312" cy="4616648"/>
          </a:xfrm>
          <a:prstGeom prst="rect">
            <a:avLst/>
          </a:prstGeom>
          <a:solidFill>
            <a:schemeClr val="accent2">
              <a:lumMod val="20000"/>
              <a:lumOff val="80000"/>
            </a:schemeClr>
          </a:solidFill>
          <a:ln w="28575">
            <a:solidFill>
              <a:srgbClr val="C00000"/>
            </a:solidFill>
          </a:ln>
        </p:spPr>
        <p:txBody>
          <a:bodyPr wrap="square">
            <a:spAutoFit/>
          </a:bodyPr>
          <a:lstStyle/>
          <a:p>
            <a:pPr algn="just"/>
            <a:r>
              <a:rPr lang="it-IT" sz="1400" dirty="0" smtClean="0"/>
              <a:t>Le torri sono comunque un miglioramento. Fino a qualche anno fa, in Ecuador, il gas veniva bruciato a livello del terreno, i residui si accumulavano nell’aria e rendevano queste aree particolarmente pericolose. Non sono rari i racconti di persone che passavano vicino alle zone di combustione nel momento sbagliato e si addormentavano, per non svegliarsi più.</a:t>
            </a:r>
          </a:p>
          <a:p>
            <a:pPr algn="just"/>
            <a:r>
              <a:rPr lang="it-IT" sz="1400" b="1" dirty="0" smtClean="0"/>
              <a:t>Il petrolio qui uccide in molti modi, anche prima della nascita</a:t>
            </a:r>
            <a:r>
              <a:rPr lang="it-IT" sz="1400" dirty="0" smtClean="0"/>
              <a:t>. È la storia che racconta Carmen quando ci accoglie nella sua casa poverissima, nel mezzo della foresta, a lato di un impianto di estrazione. Tiene in braccio due bambini, la femmina, più grande di un paio d’anni, si prende cura del fratellino mentre lei ci dedica un po’ del suo tempo. “Da quando vivo qui ho avuto cinque aborti, i miei reni non funzionano bene e mio marito si è ammalato”. Lui è nella stanza accanto, sdraiato sul letto, non riesce ad alzarsi. “Ha mal di testa, dolori alle ossa, una stanchezza perenne. I dottori non riescono a capire di che si tratta.”</a:t>
            </a:r>
          </a:p>
          <a:p>
            <a:pPr algn="just"/>
            <a:r>
              <a:rPr lang="it-IT" sz="1400" dirty="0" smtClean="0"/>
              <a:t>Nella casa di fronte vive Angel, con sua moglie Marta, lui sulla sessantina, lei qualche anno in meno. Una vita passata a spezzarsi la schiena nelle </a:t>
            </a:r>
            <a:r>
              <a:rPr lang="it-IT" sz="1400" i="1" dirty="0" err="1" smtClean="0"/>
              <a:t>fincas</a:t>
            </a:r>
            <a:r>
              <a:rPr lang="it-IT" sz="1400" dirty="0" smtClean="0"/>
              <a:t>, coltivando cacao e caffè a lato dei </a:t>
            </a:r>
            <a:r>
              <a:rPr lang="it-IT" sz="1400" i="1" dirty="0" err="1" smtClean="0"/>
              <a:t>bloques</a:t>
            </a:r>
            <a:r>
              <a:rPr lang="it-IT" sz="1400" dirty="0" smtClean="0"/>
              <a:t> petroliferi. Racconta che la sera, quando il </a:t>
            </a:r>
            <a:r>
              <a:rPr lang="it-IT" sz="1400" dirty="0" err="1" smtClean="0"/>
              <a:t>mechero</a:t>
            </a:r>
            <a:r>
              <a:rPr lang="it-IT" sz="1400" dirty="0" smtClean="0"/>
              <a:t> di questa zona bruciava gas, sulle piantagioni piovevano gocce di petrolio. Solleva il piede e ci mostra una piaga nera, profonda, sotto l’alluce. “Vedete? Me lo stavano per tagliare, ho speso seimila dollari per le cure, ma più di così non guarisce. Tanto comunque non riesco a lavorare, mi fanno male i reni.” Marta corre in casa, tira fuori una foto e ce la mostra. “Mio figlio Mario. Un giorno ha cominciato ad avere mal di testa, poi il dolore è passato alle ossa. È morto dopo sei mesi, aveva 17 anni”. Un altro figlio è morto, investito da un camion. Ironia della sorte, il camion trasportava petrolio. Angel e Marta sanno bene cosa gli ha rovinato la vita: “Dopo tutto quello che abbiamo passato nessuno ci ha dato niente in cambio. Ci stanno uccidendo, almeno potrebbero far lavorare i nostri figli”. Perché qui non c’è alternativa: o ti ammali per il petrolio, o ti ammali lavorando per le compagnie petrolifere.</a:t>
            </a:r>
            <a:endParaRPr lang="it-IT" sz="1400" dirty="0"/>
          </a:p>
        </p:txBody>
      </p:sp>
      <p:sp>
        <p:nvSpPr>
          <p:cNvPr id="3" name="Rettangolo 2"/>
          <p:cNvSpPr/>
          <p:nvPr/>
        </p:nvSpPr>
        <p:spPr>
          <a:xfrm>
            <a:off x="428596" y="5000636"/>
            <a:ext cx="8501122" cy="30777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il sommario dell’articolo tenendo conto delle informazioni principali evidenziate in grassetto.</a:t>
            </a:r>
          </a:p>
        </p:txBody>
      </p:sp>
      <p:sp>
        <p:nvSpPr>
          <p:cNvPr id="4" name="Rettangolo arrotondato 3"/>
          <p:cNvSpPr/>
          <p:nvPr/>
        </p:nvSpPr>
        <p:spPr>
          <a:xfrm>
            <a:off x="357158" y="5500702"/>
            <a:ext cx="8643998"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b="1" dirty="0">
              <a:solidFill>
                <a:srgbClr val="00B0F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chemeClr val="accent2">
                    <a:lumMod val="75000"/>
                  </a:schemeClr>
                </a:solidFill>
                <a:latin typeface="Times New Roman" pitchFamily="18" charset="0"/>
                <a:cs typeface="Times New Roman" pitchFamily="18" charset="0"/>
              </a:rPr>
              <a:t>LA FAUNA</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Raffineria di petrolio nella zona di Lago Agrio"/>
          <p:cNvPicPr>
            <a:picLocks noChangeAspect="1" noChangeArrowheads="1"/>
          </p:cNvPicPr>
          <p:nvPr/>
        </p:nvPicPr>
        <p:blipFill>
          <a:blip r:embed="rId2"/>
          <a:srcRect/>
          <a:stretch>
            <a:fillRect/>
          </a:stretch>
        </p:blipFill>
        <p:spPr bwMode="auto">
          <a:xfrm>
            <a:off x="214282" y="214290"/>
            <a:ext cx="4267200" cy="2844800"/>
          </a:xfrm>
          <a:prstGeom prst="rect">
            <a:avLst/>
          </a:prstGeom>
          <a:noFill/>
          <a:ln w="38100">
            <a:solidFill>
              <a:srgbClr val="C00000"/>
            </a:solidFill>
          </a:ln>
        </p:spPr>
      </p:pic>
      <p:sp>
        <p:nvSpPr>
          <p:cNvPr id="3" name="Rettangolo 2"/>
          <p:cNvSpPr/>
          <p:nvPr/>
        </p:nvSpPr>
        <p:spPr>
          <a:xfrm>
            <a:off x="214282" y="214290"/>
            <a:ext cx="3286148" cy="276999"/>
          </a:xfrm>
          <a:prstGeom prst="rect">
            <a:avLst/>
          </a:prstGeom>
          <a:solidFill>
            <a:schemeClr val="bg2"/>
          </a:solidFill>
          <a:ln w="19050">
            <a:solidFill>
              <a:srgbClr val="C00000"/>
            </a:solidFill>
          </a:ln>
        </p:spPr>
        <p:txBody>
          <a:bodyPr wrap="square">
            <a:spAutoFit/>
          </a:bodyPr>
          <a:lstStyle/>
          <a:p>
            <a:pPr algn="ctr"/>
            <a:r>
              <a:rPr lang="it-IT" sz="1200" dirty="0" smtClean="0"/>
              <a:t>Raffineria di petrolio nella zona di Lago </a:t>
            </a:r>
            <a:r>
              <a:rPr lang="it-IT" sz="1200" dirty="0" err="1" smtClean="0"/>
              <a:t>Agrio</a:t>
            </a:r>
            <a:endParaRPr lang="it-IT" sz="1200" dirty="0"/>
          </a:p>
        </p:txBody>
      </p:sp>
      <p:pic>
        <p:nvPicPr>
          <p:cNvPr id="87044" name="Picture 4" descr=" Una &quot;piscina&quot; di petrolio grezzo nella zona di Lago Agrio"/>
          <p:cNvPicPr>
            <a:picLocks noChangeAspect="1" noChangeArrowheads="1"/>
          </p:cNvPicPr>
          <p:nvPr/>
        </p:nvPicPr>
        <p:blipFill>
          <a:blip r:embed="rId3"/>
          <a:srcRect/>
          <a:stretch>
            <a:fillRect/>
          </a:stretch>
        </p:blipFill>
        <p:spPr bwMode="auto">
          <a:xfrm>
            <a:off x="4643438" y="214290"/>
            <a:ext cx="4352544" cy="2901696"/>
          </a:xfrm>
          <a:prstGeom prst="rect">
            <a:avLst/>
          </a:prstGeom>
          <a:noFill/>
          <a:ln w="38100">
            <a:solidFill>
              <a:srgbClr val="C00000"/>
            </a:solidFill>
          </a:ln>
        </p:spPr>
      </p:pic>
      <p:sp>
        <p:nvSpPr>
          <p:cNvPr id="5" name="Rettangolo 4"/>
          <p:cNvSpPr/>
          <p:nvPr/>
        </p:nvSpPr>
        <p:spPr>
          <a:xfrm>
            <a:off x="4643438" y="214290"/>
            <a:ext cx="4000528" cy="276999"/>
          </a:xfrm>
          <a:prstGeom prst="rect">
            <a:avLst/>
          </a:prstGeom>
          <a:solidFill>
            <a:schemeClr val="bg2"/>
          </a:solidFill>
          <a:ln w="19050">
            <a:solidFill>
              <a:srgbClr val="C00000"/>
            </a:solidFill>
          </a:ln>
        </p:spPr>
        <p:txBody>
          <a:bodyPr wrap="square">
            <a:spAutoFit/>
          </a:bodyPr>
          <a:lstStyle/>
          <a:p>
            <a:pPr algn="ctr"/>
            <a:r>
              <a:rPr lang="it-IT" sz="1200" dirty="0" smtClean="0"/>
              <a:t>Una "piscina" di petrolio grezzo nella zona di Lago </a:t>
            </a:r>
            <a:r>
              <a:rPr lang="it-IT" sz="1200" dirty="0" err="1" smtClean="0"/>
              <a:t>Agrio</a:t>
            </a:r>
            <a:endParaRPr lang="it-IT" sz="1200" dirty="0"/>
          </a:p>
        </p:txBody>
      </p:sp>
      <p:pic>
        <p:nvPicPr>
          <p:cNvPr id="87048" name="Picture 8" descr="Tubi per il trasporto di petrolio nella zona di Shushufindi"/>
          <p:cNvPicPr>
            <a:picLocks noChangeAspect="1" noChangeArrowheads="1"/>
          </p:cNvPicPr>
          <p:nvPr/>
        </p:nvPicPr>
        <p:blipFill>
          <a:blip r:embed="rId4"/>
          <a:srcRect/>
          <a:stretch>
            <a:fillRect/>
          </a:stretch>
        </p:blipFill>
        <p:spPr bwMode="auto">
          <a:xfrm>
            <a:off x="142844" y="3357562"/>
            <a:ext cx="4267200" cy="2844800"/>
          </a:xfrm>
          <a:prstGeom prst="rect">
            <a:avLst/>
          </a:prstGeom>
          <a:noFill/>
          <a:ln w="38100">
            <a:solidFill>
              <a:srgbClr val="C00000"/>
            </a:solidFill>
          </a:ln>
        </p:spPr>
      </p:pic>
      <p:sp>
        <p:nvSpPr>
          <p:cNvPr id="9" name="Rettangolo 8"/>
          <p:cNvSpPr/>
          <p:nvPr/>
        </p:nvSpPr>
        <p:spPr>
          <a:xfrm>
            <a:off x="214282" y="3357562"/>
            <a:ext cx="3857652" cy="276999"/>
          </a:xfrm>
          <a:prstGeom prst="rect">
            <a:avLst/>
          </a:prstGeom>
          <a:solidFill>
            <a:schemeClr val="bg2"/>
          </a:solidFill>
          <a:ln w="19050">
            <a:solidFill>
              <a:srgbClr val="C00000"/>
            </a:solidFill>
          </a:ln>
        </p:spPr>
        <p:txBody>
          <a:bodyPr wrap="square">
            <a:spAutoFit/>
          </a:bodyPr>
          <a:lstStyle/>
          <a:p>
            <a:pPr algn="ctr"/>
            <a:r>
              <a:rPr lang="it-IT" sz="1200" dirty="0" smtClean="0"/>
              <a:t>Tubi per il trasporto di petrolio nella zona di </a:t>
            </a:r>
            <a:r>
              <a:rPr lang="it-IT" sz="1200" dirty="0" err="1" smtClean="0"/>
              <a:t>Shushufindi</a:t>
            </a:r>
            <a:endParaRPr lang="it-IT" sz="1200" dirty="0"/>
          </a:p>
        </p:txBody>
      </p:sp>
      <p:pic>
        <p:nvPicPr>
          <p:cNvPr id="87050" name="Picture 10" descr="Alberi diventati secchi a causa di una fuoriuscita di petrolio che ha contaminato la zona"/>
          <p:cNvPicPr>
            <a:picLocks noChangeAspect="1" noChangeArrowheads="1"/>
          </p:cNvPicPr>
          <p:nvPr/>
        </p:nvPicPr>
        <p:blipFill>
          <a:blip r:embed="rId5"/>
          <a:srcRect/>
          <a:stretch>
            <a:fillRect/>
          </a:stretch>
        </p:blipFill>
        <p:spPr bwMode="auto">
          <a:xfrm>
            <a:off x="4643438" y="3357562"/>
            <a:ext cx="4267200" cy="2844800"/>
          </a:xfrm>
          <a:prstGeom prst="rect">
            <a:avLst/>
          </a:prstGeom>
          <a:noFill/>
          <a:ln w="38100">
            <a:solidFill>
              <a:srgbClr val="C00000"/>
            </a:solidFill>
          </a:ln>
        </p:spPr>
      </p:pic>
      <p:sp>
        <p:nvSpPr>
          <p:cNvPr id="11" name="Rettangolo 10"/>
          <p:cNvSpPr/>
          <p:nvPr/>
        </p:nvSpPr>
        <p:spPr>
          <a:xfrm>
            <a:off x="4714876" y="5715016"/>
            <a:ext cx="4143404" cy="461665"/>
          </a:xfrm>
          <a:prstGeom prst="rect">
            <a:avLst/>
          </a:prstGeom>
          <a:solidFill>
            <a:schemeClr val="bg2"/>
          </a:solidFill>
          <a:ln w="12700">
            <a:solidFill>
              <a:srgbClr val="C00000"/>
            </a:solidFill>
          </a:ln>
        </p:spPr>
        <p:txBody>
          <a:bodyPr wrap="square">
            <a:spAutoFit/>
          </a:bodyPr>
          <a:lstStyle/>
          <a:p>
            <a:r>
              <a:rPr lang="it-IT" sz="1200" dirty="0" smtClean="0"/>
              <a:t>Alberi diventati secchi a causa di una fuoriuscita di petrolio che ha contaminato la zona di </a:t>
            </a:r>
            <a:r>
              <a:rPr lang="it-IT" sz="1200" dirty="0" err="1" smtClean="0"/>
              <a:t>Shushufindi</a:t>
            </a:r>
            <a:endParaRPr lang="it-IT" sz="12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71414"/>
            <a:ext cx="8858312" cy="2308324"/>
          </a:xfrm>
          <a:prstGeom prst="rect">
            <a:avLst/>
          </a:prstGeom>
          <a:solidFill>
            <a:schemeClr val="accent2">
              <a:lumMod val="20000"/>
              <a:lumOff val="80000"/>
            </a:schemeClr>
          </a:solidFill>
          <a:ln w="28575">
            <a:solidFill>
              <a:srgbClr val="C00000"/>
            </a:solidFill>
          </a:ln>
        </p:spPr>
        <p:txBody>
          <a:bodyPr wrap="square">
            <a:spAutoFit/>
          </a:bodyPr>
          <a:lstStyle/>
          <a:p>
            <a:pPr algn="ctr"/>
            <a:r>
              <a:rPr lang="it-IT" sz="2400" b="1" dirty="0" smtClean="0"/>
              <a:t>Petrolio e clima. 19 banche dietro al disastro dell’Amazzonia</a:t>
            </a:r>
          </a:p>
          <a:p>
            <a:pPr>
              <a:spcAft>
                <a:spcPts val="1200"/>
              </a:spcAft>
            </a:pPr>
            <a:r>
              <a:rPr lang="it-IT" sz="1200" dirty="0" smtClean="0"/>
              <a:t>27.08.2020 </a:t>
            </a:r>
          </a:p>
          <a:p>
            <a:pPr algn="just"/>
            <a:r>
              <a:rPr lang="it-IT" sz="1400" dirty="0" smtClean="0"/>
              <a:t>Diciannove </a:t>
            </a:r>
            <a:r>
              <a:rPr lang="it-IT" sz="1400" b="1" dirty="0" smtClean="0"/>
              <a:t>banche europee</a:t>
            </a:r>
            <a:r>
              <a:rPr lang="it-IT" sz="1400" dirty="0" smtClean="0"/>
              <a:t> sono </a:t>
            </a:r>
            <a:r>
              <a:rPr lang="it-IT" sz="1400" b="1" dirty="0" smtClean="0"/>
              <a:t>accusate di aver finanziato massicce operazioni petrolifere </a:t>
            </a:r>
            <a:r>
              <a:rPr lang="it-IT" sz="1400" dirty="0" smtClean="0"/>
              <a:t>controverse </a:t>
            </a:r>
            <a:r>
              <a:rPr lang="it-IT" sz="1400" b="1" dirty="0" smtClean="0"/>
              <a:t>in Amazzonia</a:t>
            </a:r>
            <a:r>
              <a:rPr lang="it-IT" sz="1400" dirty="0" smtClean="0"/>
              <a:t>. Gli istituti di credito, in particolare, avrebbero dato il loro sostegno all’estrazione del greggio nella regione delle Sacre Sorgenti in </a:t>
            </a:r>
            <a:r>
              <a:rPr lang="it-IT" sz="1400" b="1" dirty="0" smtClean="0"/>
              <a:t>Ecuador</a:t>
            </a:r>
            <a:r>
              <a:rPr lang="it-IT" sz="1400" dirty="0" smtClean="0"/>
              <a:t>. Gli addebiti sono contenuti in un rapporto diffuso in queste settimane dalla organizzazioni nordamericane </a:t>
            </a:r>
            <a:r>
              <a:rPr lang="it-IT" sz="1400" dirty="0" err="1" smtClean="0"/>
              <a:t>Stand.Earth</a:t>
            </a:r>
            <a:r>
              <a:rPr lang="it-IT" sz="1400" dirty="0" smtClean="0"/>
              <a:t>, presente in Canada e negli Stati Uniti, e la californiana Amazon </a:t>
            </a:r>
            <a:r>
              <a:rPr lang="it-IT" sz="1400" dirty="0" err="1" smtClean="0"/>
              <a:t>Watch</a:t>
            </a:r>
            <a:r>
              <a:rPr lang="it-IT" sz="1400" dirty="0" smtClean="0"/>
              <a:t>. Le attività dell’industria del petrolio, sottolineano i ricercatori, sono da tempo nel mirino dei critici per le conseguenze negative in termini di impatto ambientale e umano a danno delle comunità indigene. Nonché per il loro contributo al cambiamento climatico, ovviamente.</a:t>
            </a:r>
          </a:p>
        </p:txBody>
      </p:sp>
      <p:pic>
        <p:nvPicPr>
          <p:cNvPr id="86018" name="Picture 2" descr="Classifica dei finanziamenti delle banche europee al settore petrolifero USA in Amazzonia (2009-19). Fonte: Amazon Watch, Stand.Earth, “European banks financing trade of controversial amazon oil to the U.S.”, agosto 2020."/>
          <p:cNvPicPr>
            <a:picLocks noChangeAspect="1" noChangeArrowheads="1"/>
          </p:cNvPicPr>
          <p:nvPr/>
        </p:nvPicPr>
        <p:blipFill>
          <a:blip r:embed="rId2"/>
          <a:srcRect/>
          <a:stretch>
            <a:fillRect/>
          </a:stretch>
        </p:blipFill>
        <p:spPr bwMode="auto">
          <a:xfrm>
            <a:off x="214282" y="2571743"/>
            <a:ext cx="6207443" cy="4127182"/>
          </a:xfrm>
          <a:prstGeom prst="rect">
            <a:avLst/>
          </a:prstGeom>
          <a:noFill/>
          <a:ln w="38100">
            <a:solidFill>
              <a:srgbClr val="C00000"/>
            </a:solidFill>
          </a:ln>
        </p:spPr>
      </p:pic>
      <p:sp>
        <p:nvSpPr>
          <p:cNvPr id="6" name="Rettangolo 5"/>
          <p:cNvSpPr/>
          <p:nvPr/>
        </p:nvSpPr>
        <p:spPr>
          <a:xfrm>
            <a:off x="3857620" y="3000372"/>
            <a:ext cx="2428892" cy="830997"/>
          </a:xfrm>
          <a:prstGeom prst="rect">
            <a:avLst/>
          </a:prstGeom>
          <a:solidFill>
            <a:schemeClr val="bg2"/>
          </a:solidFill>
          <a:ln w="19050">
            <a:solidFill>
              <a:srgbClr val="C00000"/>
            </a:solidFill>
          </a:ln>
        </p:spPr>
        <p:txBody>
          <a:bodyPr wrap="square">
            <a:spAutoFit/>
          </a:bodyPr>
          <a:lstStyle/>
          <a:p>
            <a:r>
              <a:rPr lang="it-IT" sz="1200" dirty="0" smtClean="0"/>
              <a:t>Classifica dei finanziamenti delle banche europee al settore petrolifero USA in Amazzonia (2009-20). </a:t>
            </a:r>
            <a:endParaRPr lang="it-IT" sz="1200" dirty="0"/>
          </a:p>
        </p:txBody>
      </p:sp>
      <p:sp>
        <p:nvSpPr>
          <p:cNvPr id="5" name="Rettangolo 4"/>
          <p:cNvSpPr/>
          <p:nvPr/>
        </p:nvSpPr>
        <p:spPr>
          <a:xfrm>
            <a:off x="6572264" y="2571744"/>
            <a:ext cx="2428892" cy="1384995"/>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Ricerca la nazionalità delle banche presenti nel grafico e fai l’elenco delle nazioni rappresentate (fra parentesi, indica il numero di banche per ogni nazione)</a:t>
            </a:r>
          </a:p>
        </p:txBody>
      </p:sp>
      <p:sp>
        <p:nvSpPr>
          <p:cNvPr id="7" name="Rettangolo arrotondato 6"/>
          <p:cNvSpPr/>
          <p:nvPr/>
        </p:nvSpPr>
        <p:spPr>
          <a:xfrm>
            <a:off x="6572264" y="4143380"/>
            <a:ext cx="2428892" cy="25003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1428760"/>
          </a:xfrm>
        </p:spPr>
        <p:txBody>
          <a:bodyPr>
            <a:normAutofit lnSpcReduction="10000"/>
          </a:bodyPr>
          <a:lstStyle/>
          <a:p>
            <a:pPr algn="ctr"/>
            <a:r>
              <a:rPr lang="it-IT" sz="5100" b="1" dirty="0" smtClean="0">
                <a:latin typeface="Times New Roman" pitchFamily="18" charset="0"/>
                <a:cs typeface="Times New Roman" pitchFamily="18" charset="0"/>
              </a:rPr>
              <a:t>   </a:t>
            </a:r>
            <a:r>
              <a:rPr lang="it-IT" sz="4200" b="1" dirty="0" smtClean="0">
                <a:solidFill>
                  <a:schemeClr val="accent2">
                    <a:lumMod val="75000"/>
                  </a:schemeClr>
                </a:solidFill>
                <a:latin typeface="Times New Roman" pitchFamily="18" charset="0"/>
                <a:cs typeface="Times New Roman" pitchFamily="18" charset="0"/>
              </a:rPr>
              <a:t>COSA FARE PER SALVARE LA FORESTA</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71414"/>
            <a:ext cx="8858312" cy="6724918"/>
          </a:xfrm>
          <a:prstGeom prst="rect">
            <a:avLst/>
          </a:prstGeom>
          <a:solidFill>
            <a:schemeClr val="accent2">
              <a:lumMod val="20000"/>
              <a:lumOff val="80000"/>
            </a:schemeClr>
          </a:solidFill>
          <a:ln w="28575">
            <a:solidFill>
              <a:srgbClr val="C00000"/>
            </a:solidFill>
          </a:ln>
        </p:spPr>
        <p:txBody>
          <a:bodyPr wrap="square">
            <a:spAutoFit/>
          </a:bodyPr>
          <a:lstStyle/>
          <a:p>
            <a:pPr algn="ctr" fontAlgn="base">
              <a:spcAft>
                <a:spcPts val="600"/>
              </a:spcAft>
            </a:pPr>
            <a:r>
              <a:rPr lang="it-IT" sz="2800" b="1" dirty="0" smtClean="0">
                <a:solidFill>
                  <a:srgbClr val="C00000"/>
                </a:solidFill>
              </a:rPr>
              <a:t>I 10 prodotti di uso comune che contribuiscono alla deforestazione</a:t>
            </a:r>
            <a:endParaRPr lang="it-IT" sz="1400" dirty="0" smtClean="0"/>
          </a:p>
          <a:p>
            <a:pPr algn="just"/>
            <a:r>
              <a:rPr lang="it-IT" sz="1400" dirty="0" smtClean="0"/>
              <a:t>Sappiamo davvero quanto e in che modo le nostre scelte d'acquisto possono contribuire alla deforestazione? Multinazionali senza scrupoli e azioni illegali che coinvolgono il taglio di alberi alimentano una filiera produttiva ad altissimo impatto ambientale. Ancora una volta siamo noi i protagonisti del cambiamento.</a:t>
            </a:r>
          </a:p>
          <a:p>
            <a:pPr algn="just"/>
            <a:r>
              <a:rPr lang="it-IT" sz="1400" dirty="0" smtClean="0"/>
              <a:t>Dunque </a:t>
            </a:r>
            <a:r>
              <a:rPr lang="it-IT" sz="1400" b="1" dirty="0" smtClean="0"/>
              <a:t>possiamo fare in modo di evitare di comprare i prodotti meno sostenibili, a favore delle alternative più rispettose dell'ambiente</a:t>
            </a:r>
            <a:r>
              <a:rPr lang="it-IT" sz="1400" dirty="0" smtClean="0"/>
              <a:t>. Riflettiamo prima di ogni nuovo acquisto, pensando innanzitutto se ciò che desideriamo è davvero necessario, quale impatto può avere sul Pianeta e se esistono altre opzioni da prendere in considerazione.</a:t>
            </a:r>
          </a:p>
          <a:p>
            <a:pPr algn="just"/>
            <a:endParaRPr lang="it-IT" sz="1400" dirty="0" smtClean="0"/>
          </a:p>
          <a:p>
            <a:pPr algn="just"/>
            <a:r>
              <a:rPr lang="it-IT" sz="1600" b="1" dirty="0" smtClean="0"/>
              <a:t>1) Dolci e prodotti da forno confezionati</a:t>
            </a:r>
            <a:endParaRPr lang="it-IT" sz="1600" dirty="0" smtClean="0"/>
          </a:p>
          <a:p>
            <a:pPr algn="just"/>
            <a:r>
              <a:rPr lang="it-IT" sz="1400" dirty="0" smtClean="0"/>
              <a:t>Sappiamo ormai tutti molto bene quale sia il problema fondamentale della maggior parte dei dolci, degli snack salati e dei prodotti da forno confezionati in vendita nei supermercati. Si tratta del loro contenuto di olio di palma, ingrediente che rappresenta forse il peggior nemico delle foreste. Se siamo soliti acquistare questo tipo di prodotti, andiamo con pazienza alla ricerca delle </a:t>
            </a:r>
            <a:r>
              <a:rPr lang="it-IT" sz="1400" b="1" dirty="0" smtClean="0"/>
              <a:t>alternative che non contengono olio di palma</a:t>
            </a:r>
            <a:r>
              <a:rPr lang="it-IT" sz="1400" dirty="0" smtClean="0"/>
              <a:t>. Oppure optiamo per l'autoproduzione.</a:t>
            </a:r>
          </a:p>
          <a:p>
            <a:pPr algn="just"/>
            <a:endParaRPr lang="it-IT" sz="1400" dirty="0" smtClean="0"/>
          </a:p>
          <a:p>
            <a:pPr algn="just" fontAlgn="base"/>
            <a:r>
              <a:rPr lang="it-IT" sz="1600" b="1" dirty="0" smtClean="0"/>
              <a:t>2) Cacao e cioccolato</a:t>
            </a:r>
          </a:p>
          <a:p>
            <a:pPr algn="just" fontAlgn="base"/>
            <a:r>
              <a:rPr lang="it-IT" sz="1400" dirty="0" smtClean="0"/>
              <a:t>Nel caso del cacao, del cioccolato e di tutti i prodotti a base di questi ingredienti la soluzione a minor impatto sull’ambiente e sulle foreste consiste nella scelta di quegli </a:t>
            </a:r>
            <a:r>
              <a:rPr lang="it-IT" sz="1400" b="1" dirty="0" smtClean="0"/>
              <a:t>alimenti che provengano dai circuiti del</a:t>
            </a:r>
            <a:r>
              <a:rPr lang="it-IT" sz="1400" dirty="0" smtClean="0"/>
              <a:t> </a:t>
            </a:r>
            <a:r>
              <a:rPr lang="it-IT" sz="1400" b="1" dirty="0" smtClean="0"/>
              <a:t>commercio equo e solidale</a:t>
            </a:r>
            <a:r>
              <a:rPr lang="it-IT" sz="1400" dirty="0" smtClean="0"/>
              <a:t>, e dunque risultino garantiti dal punto di vista ecologico, oltre che etico e sociale. Un’alternativa al cacao che non arrivi da così lontano? La farina di carrube.</a:t>
            </a:r>
          </a:p>
          <a:p>
            <a:pPr algn="just" fontAlgn="base"/>
            <a:endParaRPr lang="it-IT" sz="1400" dirty="0" smtClean="0"/>
          </a:p>
          <a:p>
            <a:pPr algn="just" fontAlgn="base"/>
            <a:r>
              <a:rPr lang="it-IT" sz="1600" b="1" dirty="0" smtClean="0"/>
              <a:t>3) Carta, legno e cellulosa</a:t>
            </a:r>
          </a:p>
          <a:p>
            <a:pPr algn="just" fontAlgn="base"/>
            <a:r>
              <a:rPr lang="it-IT" sz="1400" dirty="0" smtClean="0"/>
              <a:t>Purtroppo non sempre la filiera del legno, della carta e della cellulosa risulta virtuosa. Eppure basterebbe impegnarsi di più per rendere la </a:t>
            </a:r>
            <a:r>
              <a:rPr lang="it-IT" sz="1400" b="1" dirty="0" smtClean="0"/>
              <a:t>gestione delle foreste più sostenibile</a:t>
            </a:r>
            <a:r>
              <a:rPr lang="it-IT" sz="1400" dirty="0" smtClean="0"/>
              <a:t>, visto che il legno rappresenta una risorsa rinnovabile e che il nostro Pianeta ha bisogno della presenza di alberi per l’assorbimento della Co2. In questo caso la scelta dovrebbe rivolgersi ai </a:t>
            </a:r>
            <a:r>
              <a:rPr lang="it-IT" sz="1400" b="1" dirty="0" smtClean="0"/>
              <a:t>prodotti certificati</a:t>
            </a:r>
            <a:r>
              <a:rPr lang="it-IT" sz="1400" dirty="0" smtClean="0"/>
              <a:t>. Pensiamo anche semplicemente a libri e quaderni. Tra le certificazioni più importanti troviamo </a:t>
            </a:r>
            <a:r>
              <a:rPr lang="it-IT" sz="1400" b="1" dirty="0" smtClean="0"/>
              <a:t>FSC</a:t>
            </a:r>
            <a:r>
              <a:rPr lang="it-IT" sz="1400" dirty="0" smtClean="0"/>
              <a:t> e </a:t>
            </a:r>
            <a:r>
              <a:rPr lang="it-IT" sz="1400" b="1" dirty="0" smtClean="0"/>
              <a:t>PEFC</a:t>
            </a:r>
            <a:r>
              <a:rPr lang="it-IT" sz="1400" dirty="0" smtClean="0"/>
              <a: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85728"/>
            <a:ext cx="8858312" cy="5816977"/>
          </a:xfrm>
          <a:prstGeom prst="rect">
            <a:avLst/>
          </a:prstGeom>
          <a:solidFill>
            <a:schemeClr val="accent2">
              <a:lumMod val="20000"/>
              <a:lumOff val="80000"/>
            </a:schemeClr>
          </a:solidFill>
          <a:ln w="28575">
            <a:solidFill>
              <a:srgbClr val="C00000"/>
            </a:solidFill>
          </a:ln>
        </p:spPr>
        <p:txBody>
          <a:bodyPr wrap="square">
            <a:spAutoFit/>
          </a:bodyPr>
          <a:lstStyle/>
          <a:p>
            <a:pPr algn="just" fontAlgn="base"/>
            <a:r>
              <a:rPr lang="it-IT" sz="1600" b="1" dirty="0" smtClean="0"/>
              <a:t>4) Soia</a:t>
            </a:r>
          </a:p>
          <a:p>
            <a:pPr algn="just" fontAlgn="base"/>
            <a:r>
              <a:rPr lang="it-IT" sz="1400" dirty="0" smtClean="0"/>
              <a:t>La coltivazione non sostenibile della soia riguarda principalmente la produzione di mangimi per animali, che richiedono di produrre questo alimento su larga scala in nome della crescita del fatturato degli allevamenti intensivi. Ma anche noi, con le nostre scelte quotidiane, possiamo fare la differenza. Scegliamo sempre </a:t>
            </a:r>
            <a:r>
              <a:rPr lang="it-IT" sz="1400" b="1" dirty="0" smtClean="0"/>
              <a:t>soia biologica e italiana.</a:t>
            </a:r>
            <a:r>
              <a:rPr lang="it-IT" sz="1400" dirty="0" smtClean="0"/>
              <a:t> In questo modo non contribuiremo alla deforestazione e eviteremo anche gli Ogm.</a:t>
            </a:r>
          </a:p>
          <a:p>
            <a:pPr algn="just" fontAlgn="base"/>
            <a:endParaRPr lang="it-IT" sz="1400" dirty="0" smtClean="0"/>
          </a:p>
          <a:p>
            <a:pPr algn="just" fontAlgn="base"/>
            <a:r>
              <a:rPr lang="it-IT" sz="1600" b="1" dirty="0" smtClean="0"/>
              <a:t>5) Carne</a:t>
            </a:r>
          </a:p>
          <a:p>
            <a:pPr algn="just" fontAlgn="base"/>
            <a:r>
              <a:rPr lang="it-IT" sz="1400" dirty="0" smtClean="0"/>
              <a:t>Ormai anche la scienza ha riconosciuto l’elevato impatto ambientale della produzione e del consumo di carne. </a:t>
            </a:r>
            <a:r>
              <a:rPr lang="it-IT" sz="1400" i="1" dirty="0" smtClean="0"/>
              <a:t>L’American </a:t>
            </a:r>
            <a:r>
              <a:rPr lang="it-IT" sz="1400" i="1" dirty="0" err="1" smtClean="0"/>
              <a:t>Dietetic</a:t>
            </a:r>
            <a:r>
              <a:rPr lang="it-IT" sz="1400" i="1" dirty="0" smtClean="0"/>
              <a:t> </a:t>
            </a:r>
            <a:r>
              <a:rPr lang="it-IT" sz="1400" i="1" dirty="0" err="1" smtClean="0"/>
              <a:t>Association</a:t>
            </a:r>
            <a:r>
              <a:rPr lang="it-IT" sz="1400" dirty="0" smtClean="0"/>
              <a:t> afferma che le diete vegetariane e vegane correttamente bilanciate sono salutari e adeguate dal punto di vista nutrizionale e che comportano così benefici per la salute nella prevenzione e nel trattamento di alcune patologie. Dunque, abbiamo davvero bisogno di mangiare carne? Se non riusciamo proprio ad eliminarla dalla dieta, </a:t>
            </a:r>
            <a:r>
              <a:rPr lang="it-IT" sz="1400" b="1" dirty="0" smtClean="0"/>
              <a:t>cerchiamo </a:t>
            </a:r>
            <a:r>
              <a:rPr lang="it-IT" sz="1400" dirty="0" smtClean="0"/>
              <a:t>almeno </a:t>
            </a:r>
            <a:r>
              <a:rPr lang="it-IT" sz="1400" b="1" dirty="0" smtClean="0"/>
              <a:t>di ridurne il consumo al minimo</a:t>
            </a:r>
            <a:r>
              <a:rPr lang="it-IT" sz="1400" dirty="0" smtClean="0"/>
              <a:t>. È sufficiente pensare a quante foreste vengano abbattute per fare spazio a campi da coltivare esclusivamente per la produzione di mangimi da destinare agli animali da allevamento. Non esiste forse nulla di meno sostenibile al mondo.</a:t>
            </a:r>
          </a:p>
          <a:p>
            <a:pPr algn="just" fontAlgn="base"/>
            <a:endParaRPr lang="it-IT" sz="1400" dirty="0" smtClean="0"/>
          </a:p>
          <a:p>
            <a:pPr algn="just" fontAlgn="base"/>
            <a:r>
              <a:rPr lang="it-IT" sz="1600" b="1" dirty="0" smtClean="0"/>
              <a:t>6) Caffè</a:t>
            </a:r>
          </a:p>
          <a:p>
            <a:pPr algn="just" fontAlgn="base"/>
            <a:r>
              <a:rPr lang="it-IT" sz="1400" dirty="0" smtClean="0"/>
              <a:t>Il discorso del caffè è molto simile a quello del cacao e del cioccolato. Possiamo scegliere </a:t>
            </a:r>
            <a:r>
              <a:rPr lang="it-IT" sz="1400" b="1" dirty="0" smtClean="0"/>
              <a:t>caffè biologico</a:t>
            </a:r>
            <a:r>
              <a:rPr lang="it-IT" sz="1400" dirty="0" smtClean="0"/>
              <a:t> e </a:t>
            </a:r>
            <a:r>
              <a:rPr lang="it-IT" sz="1400" b="1" dirty="0" smtClean="0"/>
              <a:t>del commercio equo e solidale</a:t>
            </a:r>
            <a:r>
              <a:rPr lang="it-IT" sz="1400" dirty="0" smtClean="0"/>
              <a:t> per avere a disposizione un prodotto rispettoso dell’ambiente e che non contribuisca alla deforestazione. Inoltre, pare che le piante di caffè coltivate all’ombra garantiscano maggiori benefici per l’ambiente, proprio perché almeno in parte preservano la presenza di alberi.</a:t>
            </a:r>
          </a:p>
          <a:p>
            <a:pPr algn="just" fontAlgn="base"/>
            <a:endParaRPr lang="it-IT" sz="1400" dirty="0" smtClean="0"/>
          </a:p>
          <a:p>
            <a:pPr algn="just" fontAlgn="base"/>
            <a:r>
              <a:rPr lang="it-IT" sz="1600" b="1" dirty="0" smtClean="0"/>
              <a:t>7) Sigarette</a:t>
            </a:r>
          </a:p>
          <a:p>
            <a:pPr algn="just" fontAlgn="base"/>
            <a:r>
              <a:rPr lang="it-IT" sz="1400" dirty="0" smtClean="0"/>
              <a:t>Piantagioni di cacao e caffè, ma non dimentichiamo quelle di tabacco. Sappiamo che smettere di fumare è difficile ma conosciamo anche l’alto impatto ambientale delle piantagioni di tabacco. Cosa possiamo fare noi per migliorare la situazione? Se non riusciamo a dire addio alle sigarette, magari possiamo scegliere </a:t>
            </a:r>
            <a:r>
              <a:rPr lang="it-IT" sz="1400" b="1" dirty="0" smtClean="0"/>
              <a:t>tabacco coltivato in Italia</a:t>
            </a:r>
            <a:r>
              <a:rPr lang="it-IT" sz="1400" dirty="0" smtClean="0"/>
              <a:t>.</a:t>
            </a:r>
          </a:p>
          <a:p>
            <a:pPr algn="just" fontAlgn="base"/>
            <a:endParaRPr lang="it-IT" sz="1400" dirty="0" smtClean="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14290"/>
            <a:ext cx="8858312" cy="5355312"/>
          </a:xfrm>
          <a:prstGeom prst="rect">
            <a:avLst/>
          </a:prstGeom>
          <a:solidFill>
            <a:schemeClr val="accent2">
              <a:lumMod val="20000"/>
              <a:lumOff val="80000"/>
            </a:schemeClr>
          </a:solidFill>
          <a:ln w="28575">
            <a:solidFill>
              <a:srgbClr val="C00000"/>
            </a:solidFill>
          </a:ln>
        </p:spPr>
        <p:txBody>
          <a:bodyPr wrap="square">
            <a:spAutoFit/>
          </a:bodyPr>
          <a:lstStyle/>
          <a:p>
            <a:pPr algn="just" fontAlgn="base"/>
            <a:r>
              <a:rPr lang="it-IT" sz="1600" b="1" dirty="0" smtClean="0"/>
              <a:t>8) Zucchero</a:t>
            </a:r>
          </a:p>
          <a:p>
            <a:pPr algn="just" fontAlgn="base"/>
            <a:r>
              <a:rPr lang="it-IT" sz="1400" dirty="0" smtClean="0"/>
              <a:t>Nel caso dello zucchero le opzioni sono differenti. Possiamo decidere di non acquistare zucchero raffinato e di privilegiare lo </a:t>
            </a:r>
            <a:r>
              <a:rPr lang="it-IT" sz="1400" b="1" dirty="0" smtClean="0"/>
              <a:t>zucchero di canna integrale del commercio equo</a:t>
            </a:r>
            <a:r>
              <a:rPr lang="it-IT" sz="1400" dirty="0" smtClean="0"/>
              <a:t>, oppure optare per </a:t>
            </a:r>
            <a:r>
              <a:rPr lang="it-IT" sz="1400" b="1" dirty="0" smtClean="0"/>
              <a:t>altri dolcificanti naturali </a:t>
            </a:r>
            <a:r>
              <a:rPr lang="it-IT" sz="1400" dirty="0" smtClean="0"/>
              <a:t>sempre derivanti da filiere etiche, sostenibili e rispettose dell’ambiente. A volte per arricchire i nostri dolci basta aggiungere più frutta, come mele mature e uvetta, senza dover esagerare con l’aggiunta di zucchero.</a:t>
            </a:r>
          </a:p>
          <a:p>
            <a:pPr algn="just" fontAlgn="base"/>
            <a:endParaRPr lang="it-IT" sz="1400" dirty="0" smtClean="0"/>
          </a:p>
          <a:p>
            <a:pPr algn="just" fontAlgn="base"/>
            <a:r>
              <a:rPr lang="it-IT" sz="1600" b="1" dirty="0" smtClean="0"/>
              <a:t>9) Magliette e abbigliamento in cotone</a:t>
            </a:r>
          </a:p>
          <a:p>
            <a:pPr algn="just" fontAlgn="base"/>
            <a:r>
              <a:rPr lang="it-IT" sz="1400" dirty="0" smtClean="0"/>
              <a:t>La coltivazione del cotone è tra le meno sostenibili del mondo per quanto riguarda il settore tessile. La domanda di cotone biologico sta crescendo ma il cambiamento delle tecniche di coltivazione richiederà probabilmente ancora molti anni e operazioni mirate di formazione degli agricoltori. Nel frattempo, quando possiamo, scegliamo il </a:t>
            </a:r>
            <a:r>
              <a:rPr lang="it-IT" sz="1400" b="1" dirty="0" smtClean="0"/>
              <a:t>cotone biologico</a:t>
            </a:r>
            <a:r>
              <a:rPr lang="it-IT" sz="1400" dirty="0" smtClean="0"/>
              <a:t>, rammendiamo e riutilizziamo gli abiti che possediamo già e optiamo per tessuti alternativi e sostenibili, come la canapa organica, se ne abbiamo la possibilità.</a:t>
            </a:r>
          </a:p>
          <a:p>
            <a:pPr algn="just" fontAlgn="base"/>
            <a:endParaRPr lang="it-IT" sz="1400" dirty="0" smtClean="0"/>
          </a:p>
          <a:p>
            <a:pPr algn="just" fontAlgn="base"/>
            <a:r>
              <a:rPr lang="it-IT" sz="1600" b="1" dirty="0" smtClean="0"/>
              <a:t>10) Cosmetici e detersivi</a:t>
            </a:r>
          </a:p>
          <a:p>
            <a:pPr algn="just" fontAlgn="base"/>
            <a:r>
              <a:rPr lang="it-IT" sz="1400" dirty="0" smtClean="0"/>
              <a:t>Ecco un ultimo punto, che comunque rimane tra i più importanti, in cui possiamo orientare le nostre scelte di acquisto per non supportare la coltivazione insostenibile di olio di palma e la deforestazione. Scegliamo cosmetici, saponi e detersivi </a:t>
            </a:r>
            <a:r>
              <a:rPr lang="it-IT" sz="1400" b="1" dirty="0" smtClean="0"/>
              <a:t>che non contengano olio di palma</a:t>
            </a:r>
            <a:r>
              <a:rPr lang="it-IT" sz="1400" dirty="0" smtClean="0"/>
              <a:t>, un ingrediente largamente utilizzato dall’industria della detergenza. Proviamo a limitare il più possibile i cosmetici e i detersivi convenzionali, optiamo per le alternative bio e ecologiche leggendo sempre le etichette. L’olio di palma è presente in molte saponette, anche di marchi “green”, ma con pazienza possiamo individuare le alternative già in commercio. E, come sempre, dedicarci all’</a:t>
            </a:r>
            <a:r>
              <a:rPr lang="it-IT" sz="1400" b="1" dirty="0" smtClean="0"/>
              <a:t>autoproduzione </a:t>
            </a:r>
            <a:r>
              <a:rPr lang="it-IT" sz="1400" dirty="0" smtClean="0"/>
              <a:t>di detersivi e cosmetici.</a:t>
            </a:r>
          </a:p>
          <a:p>
            <a:pPr algn="just" fontAlgn="base"/>
            <a:endParaRPr lang="it-IT" sz="1400" dirty="0" smtClean="0"/>
          </a:p>
          <a:p>
            <a:pPr algn="r" fontAlgn="base"/>
            <a:r>
              <a:rPr lang="it-IT" sz="1400" dirty="0" smtClean="0"/>
              <a:t>Marta </a:t>
            </a:r>
            <a:r>
              <a:rPr lang="it-IT" sz="1400" dirty="0" err="1" smtClean="0"/>
              <a:t>Albè</a:t>
            </a:r>
            <a:endParaRPr lang="it-IT" sz="1400" dirty="0" smtClean="0"/>
          </a:p>
          <a:p>
            <a:pPr algn="r" fontAlgn="base"/>
            <a:r>
              <a:rPr lang="it-IT" sz="1400" dirty="0" smtClean="0"/>
              <a:t>Fonte: </a:t>
            </a:r>
            <a:r>
              <a:rPr lang="it-IT" sz="1400" dirty="0" err="1" smtClean="0"/>
              <a:t>greenme.it</a:t>
            </a:r>
            <a:endParaRPr lang="it-IT" sz="1400" dirty="0" smtClean="0"/>
          </a:p>
        </p:txBody>
      </p:sp>
      <p:sp>
        <p:nvSpPr>
          <p:cNvPr id="3" name="Rettangolo 2"/>
          <p:cNvSpPr/>
          <p:nvPr/>
        </p:nvSpPr>
        <p:spPr>
          <a:xfrm>
            <a:off x="142844" y="5715016"/>
            <a:ext cx="8715436" cy="954107"/>
          </a:xfrm>
          <a:prstGeom prst="rect">
            <a:avLst/>
          </a:prstGeom>
          <a:solidFill>
            <a:schemeClr val="accent6">
              <a:lumMod val="40000"/>
              <a:lumOff val="60000"/>
            </a:schemeClr>
          </a:solidFill>
          <a:ln w="28575">
            <a:solidFill>
              <a:srgbClr val="002060"/>
            </a:solidFill>
          </a:ln>
        </p:spPr>
        <p:txBody>
          <a:bodyPr wrap="square">
            <a:spAutoFit/>
          </a:bodyPr>
          <a:lstStyle/>
          <a:p>
            <a:pPr algn="just"/>
            <a:r>
              <a:rPr lang="it-IT" sz="1400" dirty="0" smtClean="0">
                <a:latin typeface="Times New Roman" pitchFamily="18" charset="0"/>
                <a:cs typeface="Times New Roman" pitchFamily="18" charset="0"/>
              </a:rPr>
              <a:t>L’articolo contiene dei consigli per i consumatori che vogliono dare un contributo alla difesa delle foreste. Alla fine di questo laboratorio sulla foresta equatoriale, dovreste essere anche voi in grado di scrivere </a:t>
            </a:r>
            <a:r>
              <a:rPr lang="it-IT" sz="1400" b="1" dirty="0" smtClean="0">
                <a:latin typeface="Times New Roman" pitchFamily="18" charset="0"/>
                <a:cs typeface="Times New Roman" pitchFamily="18" charset="0"/>
              </a:rPr>
              <a:t>un elenco di comportamenti </a:t>
            </a:r>
            <a:r>
              <a:rPr lang="it-IT" sz="1400" dirty="0" smtClean="0">
                <a:latin typeface="Times New Roman" pitchFamily="18" charset="0"/>
                <a:cs typeface="Times New Roman" pitchFamily="18" charset="0"/>
              </a:rPr>
              <a:t>che possono essere messi in pratica dai vostri coetanei che vogliono essere dei </a:t>
            </a:r>
            <a:r>
              <a:rPr lang="it-IT" sz="1400" b="1" dirty="0" smtClean="0">
                <a:latin typeface="Times New Roman" pitchFamily="18" charset="0"/>
                <a:cs typeface="Times New Roman" pitchFamily="18" charset="0"/>
              </a:rPr>
              <a:t>consumatori “responsabili”</a:t>
            </a:r>
            <a:r>
              <a:rPr lang="it-IT" sz="1400" dirty="0" smtClean="0">
                <a:latin typeface="Times New Roman" pitchFamily="18" charset="0"/>
                <a:cs typeface="Times New Roman" pitchFamily="18" charset="0"/>
              </a:rPr>
              <a:t>. Provate a discuterne fra di voi e mettetevi all’opera.</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24710</TotalTime>
  <Words>6975</Words>
  <Application>Microsoft Office PowerPoint</Application>
  <PresentationFormat>Presentazione su schermo (4:3)</PresentationFormat>
  <Paragraphs>482</Paragraphs>
  <Slides>95</Slides>
  <Notes>1</Notes>
  <HiddenSlides>0</HiddenSlides>
  <MMClips>0</MMClips>
  <ScaleCrop>false</ScaleCrop>
  <HeadingPairs>
    <vt:vector size="4" baseType="variant">
      <vt:variant>
        <vt:lpstr>Tema</vt:lpstr>
      </vt:variant>
      <vt:variant>
        <vt:i4>1</vt:i4>
      </vt:variant>
      <vt:variant>
        <vt:lpstr>Titoli diapositive</vt:lpstr>
      </vt:variant>
      <vt:variant>
        <vt:i4>95</vt:i4>
      </vt:variant>
    </vt:vector>
  </HeadingPairs>
  <TitlesOfParts>
    <vt:vector size="96" baseType="lpstr">
      <vt:lpstr>Terra</vt:lpstr>
      <vt:lpstr>LA FORESTA EQUATORIALE</vt:lpstr>
      <vt:lpstr>                 INDICE DEGLI ARGOMENTI   1. LA VEGETAZIONE   2. LA FAUNA   3. I POPOLI DELLA FORESTA  4. LA DEFORESTAZIONE: CAUSE E CONSEGUENZE      l’agricoltura  di sussistenza        l’agricoltura di piantagione        l’estrazione del legname        l’allevamento        le attivita’ minerarie     5. cosa fare per salvare la foresta    </vt:lpstr>
      <vt:lpstr>Diapositiva 3</vt:lpstr>
      <vt:lpstr>     </vt:lpstr>
      <vt:lpstr>Diapositiva 5</vt:lpstr>
      <vt:lpstr>Diapositiva 6</vt:lpstr>
      <vt:lpstr>Diapositiva 7</vt:lpstr>
      <vt:lpstr>Diapositiva 8</vt:lpstr>
      <vt:lpstr>     </vt:lpstr>
      <vt:lpstr>Diapositiva 10</vt:lpstr>
      <vt:lpstr>Diapositiva 11</vt:lpstr>
      <vt:lpstr>Diapositiva 12</vt:lpstr>
      <vt:lpstr>Diapositiva 13</vt:lpstr>
      <vt:lpstr>Diapositiva 14</vt:lpstr>
      <vt:lpstr>Diapositiva 15</vt:lpstr>
      <vt:lpstr>Diapositiva 16</vt:lpstr>
      <vt:lpstr>Diapositiva 17</vt:lpstr>
      <vt:lpstr>     </vt:lpstr>
      <vt:lpstr>Diapositiva 19</vt:lpstr>
      <vt:lpstr>Diapositiva 20</vt:lpstr>
      <vt:lpstr>Diapositiva 21</vt:lpstr>
      <vt:lpstr>Diapositiva 22</vt:lpstr>
      <vt:lpstr>Diapositiva 23</vt:lpstr>
      <vt:lpstr>Diapositiva 24</vt:lpstr>
      <vt:lpstr>Diapositiva 25</vt:lpstr>
      <vt:lpstr>     </vt:lpstr>
      <vt:lpstr>Diapositiva 27</vt:lpstr>
      <vt:lpstr>Diapositiva 28</vt:lpstr>
      <vt:lpstr>Diapositiva 29</vt:lpstr>
      <vt:lpstr>Diapositiva 30</vt:lpstr>
      <vt:lpstr>Diapositiva 31</vt:lpstr>
      <vt:lpstr>     </vt:lpstr>
      <vt:lpstr>Diapositiva 33</vt:lpstr>
      <vt:lpstr>     </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     </vt:lpstr>
      <vt:lpstr>Diapositiva 66</vt:lpstr>
      <vt:lpstr>Diapositiva 67</vt:lpstr>
      <vt:lpstr>Diapositiva 68</vt:lpstr>
      <vt:lpstr>Diapositiva 69</vt:lpstr>
      <vt:lpstr>     </vt:lpstr>
      <vt:lpstr>Diapositiva 71</vt:lpstr>
      <vt:lpstr>Diapositiva 72</vt:lpstr>
      <vt:lpstr>Diapositiva 73</vt:lpstr>
      <vt:lpstr>     </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     </vt:lpstr>
      <vt:lpstr>Diapositiva 93</vt:lpstr>
      <vt:lpstr>Diapositiva 94</vt:lpstr>
      <vt:lpstr>Diapositiva 95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2103</cp:revision>
  <dcterms:created xsi:type="dcterms:W3CDTF">2021-02-01T13:54:03Z</dcterms:created>
  <dcterms:modified xsi:type="dcterms:W3CDTF">2021-12-31T15:21:13Z</dcterms:modified>
</cp:coreProperties>
</file>