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harts/chart13.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charts/chart7.xml" ContentType="application/vnd.openxmlformats-officedocument.drawingml.chart+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Default Extension="xlsx" ContentType="application/vnd.openxmlformats-officedocument.spreadsheetml.sheet"/>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charts/chart14.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charts/chart10.xml" ContentType="application/vnd.openxmlformats-officedocument.drawingml.char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charts/chart12.xml" ContentType="application/vnd.openxmlformats-officedocument.drawingml.chart+xml"/>
  <Override PartName="/ppt/slides/slide139.xml" ContentType="application/vnd.openxmlformats-officedocument.presentationml.slide+xml"/>
  <Override PartName="/ppt/charts/chart6.xml" ContentType="application/vnd.openxmlformats-officedocument.drawingml.chart+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51"/>
  </p:notesMasterIdLst>
  <p:sldIdLst>
    <p:sldId id="737" r:id="rId2"/>
    <p:sldId id="739" r:id="rId3"/>
    <p:sldId id="639" r:id="rId4"/>
    <p:sldId id="738" r:id="rId5"/>
    <p:sldId id="601" r:id="rId6"/>
    <p:sldId id="613" r:id="rId7"/>
    <p:sldId id="603" r:id="rId8"/>
    <p:sldId id="612" r:id="rId9"/>
    <p:sldId id="605" r:id="rId10"/>
    <p:sldId id="606" r:id="rId11"/>
    <p:sldId id="607" r:id="rId12"/>
    <p:sldId id="608" r:id="rId13"/>
    <p:sldId id="610" r:id="rId14"/>
    <p:sldId id="611" r:id="rId15"/>
    <p:sldId id="336" r:id="rId16"/>
    <p:sldId id="263" r:id="rId17"/>
    <p:sldId id="329" r:id="rId18"/>
    <p:sldId id="641" r:id="rId19"/>
    <p:sldId id="332" r:id="rId20"/>
    <p:sldId id="642" r:id="rId21"/>
    <p:sldId id="333" r:id="rId22"/>
    <p:sldId id="644" r:id="rId23"/>
    <p:sldId id="645" r:id="rId24"/>
    <p:sldId id="337" r:id="rId25"/>
    <p:sldId id="360" r:id="rId26"/>
    <p:sldId id="347" r:id="rId27"/>
    <p:sldId id="342" r:id="rId28"/>
    <p:sldId id="356" r:id="rId29"/>
    <p:sldId id="357" r:id="rId30"/>
    <p:sldId id="348" r:id="rId31"/>
    <p:sldId id="646" r:id="rId32"/>
    <p:sldId id="346" r:id="rId33"/>
    <p:sldId id="355" r:id="rId34"/>
    <p:sldId id="354" r:id="rId35"/>
    <p:sldId id="350" r:id="rId36"/>
    <p:sldId id="361" r:id="rId37"/>
    <p:sldId id="352" r:id="rId38"/>
    <p:sldId id="363" r:id="rId39"/>
    <p:sldId id="647" r:id="rId40"/>
    <p:sldId id="364" r:id="rId41"/>
    <p:sldId id="648" r:id="rId42"/>
    <p:sldId id="649" r:id="rId43"/>
    <p:sldId id="353" r:id="rId44"/>
    <p:sldId id="367" r:id="rId45"/>
    <p:sldId id="369" r:id="rId46"/>
    <p:sldId id="650" r:id="rId47"/>
    <p:sldId id="651" r:id="rId48"/>
    <p:sldId id="372" r:id="rId49"/>
    <p:sldId id="652" r:id="rId50"/>
    <p:sldId id="696" r:id="rId51"/>
    <p:sldId id="654" r:id="rId52"/>
    <p:sldId id="655" r:id="rId53"/>
    <p:sldId id="656" r:id="rId54"/>
    <p:sldId id="657" r:id="rId55"/>
    <p:sldId id="658" r:id="rId56"/>
    <p:sldId id="659" r:id="rId57"/>
    <p:sldId id="660" r:id="rId58"/>
    <p:sldId id="661" r:id="rId59"/>
    <p:sldId id="698" r:id="rId60"/>
    <p:sldId id="699" r:id="rId61"/>
    <p:sldId id="664" r:id="rId62"/>
    <p:sldId id="665" r:id="rId63"/>
    <p:sldId id="700" r:id="rId64"/>
    <p:sldId id="668" r:id="rId65"/>
    <p:sldId id="669" r:id="rId66"/>
    <p:sldId id="670" r:id="rId67"/>
    <p:sldId id="701" r:id="rId68"/>
    <p:sldId id="671" r:id="rId69"/>
    <p:sldId id="672" r:id="rId70"/>
    <p:sldId id="702" r:id="rId71"/>
    <p:sldId id="673" r:id="rId72"/>
    <p:sldId id="374" r:id="rId73"/>
    <p:sldId id="703" r:id="rId74"/>
    <p:sldId id="704" r:id="rId75"/>
    <p:sldId id="495" r:id="rId76"/>
    <p:sldId id="376" r:id="rId77"/>
    <p:sldId id="496" r:id="rId78"/>
    <p:sldId id="498" r:id="rId79"/>
    <p:sldId id="490" r:id="rId80"/>
    <p:sldId id="491" r:id="rId81"/>
    <p:sldId id="705" r:id="rId82"/>
    <p:sldId id="732" r:id="rId83"/>
    <p:sldId id="675" r:id="rId84"/>
    <p:sldId id="676" r:id="rId85"/>
    <p:sldId id="677" r:id="rId86"/>
    <p:sldId id="378" r:id="rId87"/>
    <p:sldId id="578" r:id="rId88"/>
    <p:sldId id="579" r:id="rId89"/>
    <p:sldId id="580" r:id="rId90"/>
    <p:sldId id="706" r:id="rId91"/>
    <p:sldId id="529" r:id="rId92"/>
    <p:sldId id="530" r:id="rId93"/>
    <p:sldId id="707" r:id="rId94"/>
    <p:sldId id="733" r:id="rId95"/>
    <p:sldId id="538" r:id="rId96"/>
    <p:sldId id="539" r:id="rId97"/>
    <p:sldId id="537" r:id="rId98"/>
    <p:sldId id="708" r:id="rId99"/>
    <p:sldId id="542" r:id="rId100"/>
    <p:sldId id="736" r:id="rId101"/>
    <p:sldId id="528" r:id="rId102"/>
    <p:sldId id="558" r:id="rId103"/>
    <p:sldId id="709" r:id="rId104"/>
    <p:sldId id="554" r:id="rId105"/>
    <p:sldId id="555" r:id="rId106"/>
    <p:sldId id="556" r:id="rId107"/>
    <p:sldId id="711" r:id="rId108"/>
    <p:sldId id="678" r:id="rId109"/>
    <p:sldId id="679" r:id="rId110"/>
    <p:sldId id="680" r:id="rId111"/>
    <p:sldId id="681" r:id="rId112"/>
    <p:sldId id="712" r:id="rId113"/>
    <p:sldId id="683" r:id="rId114"/>
    <p:sldId id="684" r:id="rId115"/>
    <p:sldId id="685" r:id="rId116"/>
    <p:sldId id="688" r:id="rId117"/>
    <p:sldId id="689" r:id="rId118"/>
    <p:sldId id="695" r:id="rId119"/>
    <p:sldId id="693" r:id="rId120"/>
    <p:sldId id="713" r:id="rId121"/>
    <p:sldId id="714" r:id="rId122"/>
    <p:sldId id="716" r:id="rId123"/>
    <p:sldId id="690" r:id="rId124"/>
    <p:sldId id="715" r:id="rId125"/>
    <p:sldId id="541" r:id="rId126"/>
    <p:sldId id="540" r:id="rId127"/>
    <p:sldId id="550" r:id="rId128"/>
    <p:sldId id="543" r:id="rId129"/>
    <p:sldId id="598" r:id="rId130"/>
    <p:sldId id="599" r:id="rId131"/>
    <p:sldId id="600" r:id="rId132"/>
    <p:sldId id="717" r:id="rId133"/>
    <p:sldId id="597" r:id="rId134"/>
    <p:sldId id="594" r:id="rId135"/>
    <p:sldId id="595" r:id="rId136"/>
    <p:sldId id="729" r:id="rId137"/>
    <p:sldId id="724" r:id="rId138"/>
    <p:sldId id="718" r:id="rId139"/>
    <p:sldId id="719" r:id="rId140"/>
    <p:sldId id="723" r:id="rId141"/>
    <p:sldId id="584" r:id="rId142"/>
    <p:sldId id="585" r:id="rId143"/>
    <p:sldId id="586" r:id="rId144"/>
    <p:sldId id="726" r:id="rId145"/>
    <p:sldId id="583" r:id="rId146"/>
    <p:sldId id="546" r:id="rId147"/>
    <p:sldId id="730" r:id="rId148"/>
    <p:sldId id="731" r:id="rId149"/>
    <p:sldId id="544" r:id="rId15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587" autoAdjust="0"/>
    <p:restoredTop sz="94253" autoAdjust="0"/>
  </p:normalViewPr>
  <p:slideViewPr>
    <p:cSldViewPr>
      <p:cViewPr>
        <p:scale>
          <a:sx n="110" d="100"/>
          <a:sy n="110" d="100"/>
        </p:scale>
        <p:origin x="-1620" y="-78"/>
      </p:cViewPr>
      <p:guideLst>
        <p:guide orient="horz" pos="2160"/>
        <p:guide pos="2880"/>
      </p:guideLst>
    </p:cSldViewPr>
  </p:slideViewPr>
  <p:outlineViewPr>
    <p:cViewPr>
      <p:scale>
        <a:sx n="33" d="100"/>
        <a:sy n="33" d="100"/>
      </p:scale>
      <p:origin x="0" y="5016"/>
    </p:cViewPr>
  </p:outlineViewPr>
  <p:notesTextViewPr>
    <p:cViewPr>
      <p:scale>
        <a:sx n="100" d="100"/>
        <a:sy n="100" d="100"/>
      </p:scale>
      <p:origin x="0" y="0"/>
    </p:cViewPr>
  </p:notesTextViewPr>
  <p:sorterViewPr>
    <p:cViewPr>
      <p:scale>
        <a:sx n="66" d="100"/>
        <a:sy n="66" d="100"/>
      </p:scale>
      <p:origin x="0" y="253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package" Target="../embeddings/Foglio_di_lavoro_di_Microsoft_Office_Excel1.xlsx"/><Relationship Id="rId1" Type="http://schemas.openxmlformats.org/officeDocument/2006/relationships/image" Target="../media/image4.jpeg"/></Relationships>
</file>

<file path=ppt/charts/_rels/chart10.xml.rels><?xml version="1.0" encoding="UTF-8" standalone="yes"?>
<Relationships xmlns="http://schemas.openxmlformats.org/package/2006/relationships"><Relationship Id="rId2" Type="http://schemas.openxmlformats.org/officeDocument/2006/relationships/package" Target="../embeddings/Foglio_di_lavoro_di_Microsoft_Office_Excel10.xlsx"/><Relationship Id="rId1" Type="http://schemas.openxmlformats.org/officeDocument/2006/relationships/image" Target="../media/image4.jpeg"/></Relationships>
</file>

<file path=ppt/charts/_rels/chart11.xml.rels><?xml version="1.0" encoding="UTF-8" standalone="yes"?>
<Relationships xmlns="http://schemas.openxmlformats.org/package/2006/relationships"><Relationship Id="rId2" Type="http://schemas.openxmlformats.org/officeDocument/2006/relationships/package" Target="../embeddings/Foglio_di_lavoro_di_Microsoft_Office_Excel11.xlsx"/><Relationship Id="rId1" Type="http://schemas.openxmlformats.org/officeDocument/2006/relationships/image" Target="../media/image4.jpeg"/></Relationships>
</file>

<file path=ppt/charts/_rels/chart12.xml.rels><?xml version="1.0" encoding="UTF-8" standalone="yes"?>
<Relationships xmlns="http://schemas.openxmlformats.org/package/2006/relationships"><Relationship Id="rId2" Type="http://schemas.openxmlformats.org/officeDocument/2006/relationships/package" Target="../embeddings/Foglio_di_lavoro_di_Microsoft_Office_Excel12.xlsx"/><Relationship Id="rId1" Type="http://schemas.openxmlformats.org/officeDocument/2006/relationships/image" Target="../media/image4.jpeg"/></Relationships>
</file>

<file path=ppt/charts/_rels/chart1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Foglio_di_lavoro_di_Microsoft_Office_Excel13.xlsx"/><Relationship Id="rId1" Type="http://schemas.openxmlformats.org/officeDocument/2006/relationships/image" Target="../media/image4.jpeg"/></Relationships>
</file>

<file path=ppt/charts/_rels/chart14.xml.rels><?xml version="1.0" encoding="UTF-8" standalone="yes"?>
<Relationships xmlns="http://schemas.openxmlformats.org/package/2006/relationships"><Relationship Id="rId2" Type="http://schemas.openxmlformats.org/officeDocument/2006/relationships/package" Target="../embeddings/Foglio_di_lavoro_di_Microsoft_Office_Excel14.xlsx"/><Relationship Id="rId1" Type="http://schemas.openxmlformats.org/officeDocument/2006/relationships/image" Target="../media/image4.jpeg"/></Relationships>
</file>

<file path=ppt/charts/_rels/chart2.xml.rels><?xml version="1.0" encoding="UTF-8" standalone="yes"?>
<Relationships xmlns="http://schemas.openxmlformats.org/package/2006/relationships"><Relationship Id="rId2" Type="http://schemas.openxmlformats.org/officeDocument/2006/relationships/package" Target="../embeddings/Foglio_di_lavoro_di_Microsoft_Office_Excel2.xlsx"/><Relationship Id="rId1" Type="http://schemas.openxmlformats.org/officeDocument/2006/relationships/image" Target="../media/image4.jpeg"/></Relationships>
</file>

<file path=ppt/charts/_rels/chart3.xml.rels><?xml version="1.0" encoding="UTF-8" standalone="yes"?>
<Relationships xmlns="http://schemas.openxmlformats.org/package/2006/relationships"><Relationship Id="rId2" Type="http://schemas.openxmlformats.org/officeDocument/2006/relationships/package" Target="../embeddings/Foglio_di_lavoro_di_Microsoft_Office_Excel3.xlsx"/><Relationship Id="rId1" Type="http://schemas.openxmlformats.org/officeDocument/2006/relationships/image" Target="../media/image4.jpeg"/></Relationships>
</file>

<file path=ppt/charts/_rels/chart4.xml.rels><?xml version="1.0" encoding="UTF-8" standalone="yes"?>
<Relationships xmlns="http://schemas.openxmlformats.org/package/2006/relationships"><Relationship Id="rId2" Type="http://schemas.openxmlformats.org/officeDocument/2006/relationships/package" Target="../embeddings/Foglio_di_lavoro_di_Microsoft_Office_Excel4.xlsx"/><Relationship Id="rId1" Type="http://schemas.openxmlformats.org/officeDocument/2006/relationships/image" Target="../media/image4.jpeg"/></Relationships>
</file>

<file path=ppt/charts/_rels/chart5.xml.rels><?xml version="1.0" encoding="UTF-8" standalone="yes"?>
<Relationships xmlns="http://schemas.openxmlformats.org/package/2006/relationships"><Relationship Id="rId2" Type="http://schemas.openxmlformats.org/officeDocument/2006/relationships/package" Target="../embeddings/Foglio_di_lavoro_di_Microsoft_Office_Excel5.xlsx"/><Relationship Id="rId1" Type="http://schemas.openxmlformats.org/officeDocument/2006/relationships/image" Target="../media/image4.jpeg"/></Relationships>
</file>

<file path=ppt/charts/_rels/chart6.xml.rels><?xml version="1.0" encoding="UTF-8" standalone="yes"?>
<Relationships xmlns="http://schemas.openxmlformats.org/package/2006/relationships"><Relationship Id="rId2" Type="http://schemas.openxmlformats.org/officeDocument/2006/relationships/package" Target="../embeddings/Foglio_di_lavoro_di_Microsoft_Office_Excel6.xlsx"/><Relationship Id="rId1" Type="http://schemas.openxmlformats.org/officeDocument/2006/relationships/image" Target="../media/image4.jpeg"/></Relationships>
</file>

<file path=ppt/charts/_rels/chart7.xml.rels><?xml version="1.0" encoding="UTF-8" standalone="yes"?>
<Relationships xmlns="http://schemas.openxmlformats.org/package/2006/relationships"><Relationship Id="rId2" Type="http://schemas.openxmlformats.org/officeDocument/2006/relationships/package" Target="../embeddings/Foglio_di_lavoro_di_Microsoft_Office_Excel7.xlsx"/><Relationship Id="rId1" Type="http://schemas.openxmlformats.org/officeDocument/2006/relationships/image" Target="../media/image4.jpeg"/></Relationships>
</file>

<file path=ppt/charts/_rels/chart8.xml.rels><?xml version="1.0" encoding="UTF-8" standalone="yes"?>
<Relationships xmlns="http://schemas.openxmlformats.org/package/2006/relationships"><Relationship Id="rId2" Type="http://schemas.openxmlformats.org/officeDocument/2006/relationships/package" Target="../embeddings/Foglio_di_lavoro_di_Microsoft_Office_Excel8.xlsx"/><Relationship Id="rId1" Type="http://schemas.openxmlformats.org/officeDocument/2006/relationships/image" Target="../media/image4.jpeg"/></Relationships>
</file>

<file path=ppt/charts/_rels/chart9.xml.rels><?xml version="1.0" encoding="UTF-8" standalone="yes"?>
<Relationships xmlns="http://schemas.openxmlformats.org/package/2006/relationships"><Relationship Id="rId2" Type="http://schemas.openxmlformats.org/officeDocument/2006/relationships/package" Target="../embeddings/Foglio_di_lavoro_di_Microsoft_Office_Excel9.xlsx"/><Relationship Id="rId1" Type="http://schemas.openxmlformats.org/officeDocument/2006/relationships/image" Target="../media/image4.jpeg"/></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b="1" dirty="0" err="1" smtClean="0"/>
              <a:t>Popolazione</a:t>
            </a:r>
            <a:r>
              <a:rPr lang="en-US" b="1" dirty="0" smtClean="0"/>
              <a:t> </a:t>
            </a:r>
            <a:r>
              <a:rPr lang="en-US" b="1" dirty="0" err="1" smtClean="0"/>
              <a:t>dell’Albania</a:t>
            </a:r>
            <a:r>
              <a:rPr lang="en-US" b="1" dirty="0" smtClean="0"/>
              <a:t> </a:t>
            </a:r>
            <a:r>
              <a:rPr lang="en-US" sz="1400" b="0" dirty="0" smtClean="0"/>
              <a:t>(in </a:t>
            </a:r>
            <a:r>
              <a:rPr lang="en-US" sz="1400" b="0" dirty="0" err="1" smtClean="0"/>
              <a:t>migliaia</a:t>
            </a:r>
            <a:r>
              <a:rPr lang="en-US" sz="1400" b="0" dirty="0" smtClean="0"/>
              <a:t>)</a:t>
            </a:r>
            <a:endParaRPr lang="en-US" sz="1400" b="0" dirty="0"/>
          </a:p>
        </c:rich>
      </c:tx>
    </c:title>
    <c:plotArea>
      <c:layout/>
      <c:barChart>
        <c:barDir val="col"/>
        <c:grouping val="clustered"/>
        <c:ser>
          <c:idx val="0"/>
          <c:order val="0"/>
          <c:tx>
            <c:strRef>
              <c:f>Foglio1!$B$1</c:f>
              <c:strCache>
                <c:ptCount val="1"/>
                <c:pt idx="0">
                  <c:v> Popolazione</c:v>
                </c:pt>
              </c:strCache>
            </c:strRef>
          </c:tx>
          <c:dLbls>
            <c:txPr>
              <a:bodyPr/>
              <a:lstStyle/>
              <a:p>
                <a:pPr>
                  <a:defRPr sz="1200"/>
                </a:pPr>
                <a:endParaRPr lang="it-IT"/>
              </a:p>
            </c:txPr>
            <c:showVal val="1"/>
          </c:dLbls>
          <c:cat>
            <c:numRef>
              <c:f>Foglio1!$A$2:$A$13</c:f>
              <c:numCache>
                <c:formatCode>General</c:formatCode>
                <c:ptCount val="12"/>
                <c:pt idx="0">
                  <c:v>1930</c:v>
                </c:pt>
                <c:pt idx="1">
                  <c:v>1945</c:v>
                </c:pt>
                <c:pt idx="2">
                  <c:v>1960</c:v>
                </c:pt>
                <c:pt idx="3">
                  <c:v>1970</c:v>
                </c:pt>
                <c:pt idx="4">
                  <c:v>1980</c:v>
                </c:pt>
                <c:pt idx="5">
                  <c:v>1990</c:v>
                </c:pt>
                <c:pt idx="6">
                  <c:v>1995</c:v>
                </c:pt>
                <c:pt idx="7">
                  <c:v>2000</c:v>
                </c:pt>
                <c:pt idx="8">
                  <c:v>2005</c:v>
                </c:pt>
                <c:pt idx="9">
                  <c:v>2010</c:v>
                </c:pt>
                <c:pt idx="10">
                  <c:v>2015</c:v>
                </c:pt>
                <c:pt idx="11">
                  <c:v>2020</c:v>
                </c:pt>
              </c:numCache>
            </c:numRef>
          </c:cat>
          <c:val>
            <c:numRef>
              <c:f>Foglio1!$B$2:$B$13</c:f>
              <c:numCache>
                <c:formatCode>General</c:formatCode>
                <c:ptCount val="12"/>
                <c:pt idx="0">
                  <c:v>1003</c:v>
                </c:pt>
                <c:pt idx="1">
                  <c:v>1122</c:v>
                </c:pt>
                <c:pt idx="2">
                  <c:v>1611</c:v>
                </c:pt>
                <c:pt idx="3">
                  <c:v>2137</c:v>
                </c:pt>
                <c:pt idx="4">
                  <c:v>2673</c:v>
                </c:pt>
                <c:pt idx="5">
                  <c:v>3292</c:v>
                </c:pt>
                <c:pt idx="6">
                  <c:v>3135</c:v>
                </c:pt>
                <c:pt idx="7">
                  <c:v>3064</c:v>
                </c:pt>
                <c:pt idx="8">
                  <c:v>3134</c:v>
                </c:pt>
                <c:pt idx="9">
                  <c:v>2902</c:v>
                </c:pt>
                <c:pt idx="10">
                  <c:v>2893</c:v>
                </c:pt>
                <c:pt idx="11">
                  <c:v>2935</c:v>
                </c:pt>
              </c:numCache>
            </c:numRef>
          </c:val>
        </c:ser>
        <c:axId val="86368640"/>
        <c:axId val="86370176"/>
      </c:barChart>
      <c:catAx>
        <c:axId val="86368640"/>
        <c:scaling>
          <c:orientation val="minMax"/>
        </c:scaling>
        <c:axPos val="b"/>
        <c:majorGridlines/>
        <c:minorGridlines/>
        <c:numFmt formatCode="General" sourceLinked="1"/>
        <c:tickLblPos val="low"/>
        <c:txPr>
          <a:bodyPr/>
          <a:lstStyle/>
          <a:p>
            <a:pPr>
              <a:defRPr sz="1400" b="1"/>
            </a:pPr>
            <a:endParaRPr lang="it-IT"/>
          </a:p>
        </c:txPr>
        <c:crossAx val="86370176"/>
        <c:crosses val="autoZero"/>
        <c:lblAlgn val="ctr"/>
        <c:lblOffset val="100"/>
      </c:catAx>
      <c:valAx>
        <c:axId val="86370176"/>
        <c:scaling>
          <c:orientation val="minMax"/>
        </c:scaling>
        <c:axPos val="l"/>
        <c:majorGridlines/>
        <c:numFmt formatCode="General" sourceLinked="1"/>
        <c:tickLblPos val="nextTo"/>
        <c:txPr>
          <a:bodyPr/>
          <a:lstStyle/>
          <a:p>
            <a:pPr>
              <a:defRPr sz="1400"/>
            </a:pPr>
            <a:endParaRPr lang="it-IT"/>
          </a:p>
        </c:txPr>
        <c:crossAx val="86368640"/>
        <c:crosses val="autoZero"/>
        <c:crossBetween val="between"/>
      </c:valAx>
      <c:spPr>
        <a:blipFill>
          <a:blip xmlns:r="http://schemas.openxmlformats.org/officeDocument/2006/relationships" r:embed="rId1"/>
          <a:tile tx="0" ty="0" sx="100000" sy="100000" flip="none" algn="tl"/>
        </a:blipFill>
      </c:spPr>
    </c:plotArea>
    <c:plotVisOnly val="1"/>
    <c:dispBlanksAs val="gap"/>
  </c:chart>
  <c:spPr>
    <a:solidFill>
      <a:schemeClr val="accent6">
        <a:lumMod val="40000"/>
        <a:lumOff val="60000"/>
      </a:schemeClr>
    </a:solidFill>
    <a:ln w="38100">
      <a:solidFill>
        <a:srgbClr val="C00000"/>
      </a:solidFill>
    </a:ln>
  </c:spPr>
  <c:txPr>
    <a:bodyPr/>
    <a:lstStyle/>
    <a:p>
      <a:pPr>
        <a:defRPr sz="1800"/>
      </a:pPr>
      <a:endParaRPr lang="it-IT"/>
    </a:p>
  </c:txPr>
  <c:externalData r:id="rId2"/>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it-IT" dirty="0"/>
              <a:t>PIL pro </a:t>
            </a:r>
            <a:r>
              <a:rPr lang="it-IT" dirty="0" smtClean="0"/>
              <a:t>capite dell’Albania  </a:t>
            </a:r>
            <a:endParaRPr lang="it-IT" dirty="0"/>
          </a:p>
        </c:rich>
      </c:tx>
    </c:title>
    <c:plotArea>
      <c:layout/>
      <c:barChart>
        <c:barDir val="col"/>
        <c:grouping val="clustered"/>
        <c:ser>
          <c:idx val="0"/>
          <c:order val="0"/>
          <c:tx>
            <c:strRef>
              <c:f>Foglio1!$B$1</c:f>
              <c:strCache>
                <c:ptCount val="1"/>
                <c:pt idx="0">
                  <c:v>Serie 1</c:v>
                </c:pt>
              </c:strCache>
            </c:strRef>
          </c:tx>
          <c:dLbls>
            <c:dLbl>
              <c:idx val="1"/>
              <c:tx>
                <c:rich>
                  <a:bodyPr/>
                  <a:lstStyle/>
                  <a:p>
                    <a:r>
                      <a:rPr lang="en-US" smtClean="0"/>
                      <a:t>1.126</a:t>
                    </a:r>
                    <a:endParaRPr lang="en-US" dirty="0"/>
                  </a:p>
                </c:rich>
              </c:tx>
              <c:showVal val="1"/>
            </c:dLbl>
            <c:dLbl>
              <c:idx val="2"/>
              <c:tx>
                <c:rich>
                  <a:bodyPr/>
                  <a:lstStyle/>
                  <a:p>
                    <a:r>
                      <a:rPr lang="en-US" smtClean="0"/>
                      <a:t>4.094</a:t>
                    </a:r>
                    <a:endParaRPr lang="en-US"/>
                  </a:p>
                </c:rich>
              </c:tx>
              <c:showVal val="1"/>
            </c:dLbl>
            <c:dLbl>
              <c:idx val="3"/>
              <c:tx>
                <c:rich>
                  <a:bodyPr/>
                  <a:lstStyle/>
                  <a:p>
                    <a:r>
                      <a:rPr lang="en-US" smtClean="0"/>
                      <a:t>5.353</a:t>
                    </a:r>
                    <a:endParaRPr lang="en-US"/>
                  </a:p>
                </c:rich>
              </c:tx>
              <c:showVal val="1"/>
            </c:dLbl>
            <c:txPr>
              <a:bodyPr/>
              <a:lstStyle/>
              <a:p>
                <a:pPr>
                  <a:defRPr sz="1400"/>
                </a:pPr>
                <a:endParaRPr lang="it-IT"/>
              </a:p>
            </c:txPr>
            <c:showVal val="1"/>
          </c:dLbls>
          <c:cat>
            <c:numRef>
              <c:f>Foglio1!$A$2:$A$5</c:f>
              <c:numCache>
                <c:formatCode>General</c:formatCode>
                <c:ptCount val="4"/>
                <c:pt idx="0">
                  <c:v>1990</c:v>
                </c:pt>
                <c:pt idx="1">
                  <c:v>2000</c:v>
                </c:pt>
                <c:pt idx="2">
                  <c:v>2010</c:v>
                </c:pt>
                <c:pt idx="3">
                  <c:v>2019</c:v>
                </c:pt>
              </c:numCache>
            </c:numRef>
          </c:cat>
          <c:val>
            <c:numRef>
              <c:f>Foglio1!$B$2:$B$5</c:f>
              <c:numCache>
                <c:formatCode>#,##0.00</c:formatCode>
                <c:ptCount val="4"/>
                <c:pt idx="0" formatCode="General">
                  <c:v>617</c:v>
                </c:pt>
                <c:pt idx="1">
                  <c:v>1126</c:v>
                </c:pt>
                <c:pt idx="2">
                  <c:v>4094</c:v>
                </c:pt>
                <c:pt idx="3">
                  <c:v>5353</c:v>
                </c:pt>
              </c:numCache>
            </c:numRef>
          </c:val>
        </c:ser>
        <c:dLbls>
          <c:showVal val="1"/>
        </c:dLbls>
        <c:axId val="88129920"/>
        <c:axId val="88131456"/>
      </c:barChart>
      <c:catAx>
        <c:axId val="88129920"/>
        <c:scaling>
          <c:orientation val="minMax"/>
        </c:scaling>
        <c:axPos val="b"/>
        <c:majorGridlines/>
        <c:numFmt formatCode="General" sourceLinked="1"/>
        <c:tickLblPos val="nextTo"/>
        <c:txPr>
          <a:bodyPr/>
          <a:lstStyle/>
          <a:p>
            <a:pPr>
              <a:defRPr b="1"/>
            </a:pPr>
            <a:endParaRPr lang="it-IT"/>
          </a:p>
        </c:txPr>
        <c:crossAx val="88131456"/>
        <c:crosses val="autoZero"/>
        <c:auto val="1"/>
        <c:lblAlgn val="ctr"/>
        <c:lblOffset val="100"/>
      </c:catAx>
      <c:valAx>
        <c:axId val="88131456"/>
        <c:scaling>
          <c:orientation val="minMax"/>
        </c:scaling>
        <c:axPos val="l"/>
        <c:majorGridlines/>
        <c:title>
          <c:tx>
            <c:rich>
              <a:bodyPr rot="-5400000" vert="horz"/>
              <a:lstStyle/>
              <a:p>
                <a:pPr>
                  <a:defRPr sz="1600" b="0"/>
                </a:pPr>
                <a:r>
                  <a:rPr lang="it-IT" sz="1600" b="0" dirty="0" smtClean="0"/>
                  <a:t> dollari</a:t>
                </a:r>
                <a:endParaRPr lang="it-IT" sz="1600" b="0" dirty="0"/>
              </a:p>
            </c:rich>
          </c:tx>
        </c:title>
        <c:numFmt formatCode="General" sourceLinked="1"/>
        <c:tickLblPos val="nextTo"/>
        <c:txPr>
          <a:bodyPr/>
          <a:lstStyle/>
          <a:p>
            <a:pPr>
              <a:defRPr sz="1600"/>
            </a:pPr>
            <a:endParaRPr lang="it-IT"/>
          </a:p>
        </c:txPr>
        <c:crossAx val="88129920"/>
        <c:crosses val="autoZero"/>
        <c:crossBetween val="between"/>
      </c:valAx>
      <c:spPr>
        <a:blipFill>
          <a:blip xmlns:r="http://schemas.openxmlformats.org/officeDocument/2006/relationships" r:embed="rId1"/>
          <a:tile tx="0" ty="0" sx="100000" sy="100000" flip="none" algn="tl"/>
        </a:blipFill>
      </c:spPr>
    </c:plotArea>
    <c:plotVisOnly val="1"/>
  </c:chart>
  <c:spPr>
    <a:solidFill>
      <a:schemeClr val="accent1">
        <a:lumMod val="40000"/>
        <a:lumOff val="60000"/>
      </a:schemeClr>
    </a:solidFill>
    <a:ln w="38100">
      <a:solidFill>
        <a:srgbClr val="C00000"/>
      </a:solidFill>
    </a:ln>
  </c:spPr>
  <c:txPr>
    <a:bodyPr/>
    <a:lstStyle/>
    <a:p>
      <a:pPr>
        <a:defRPr sz="1800"/>
      </a:pPr>
      <a:endParaRPr lang="it-IT"/>
    </a:p>
  </c:txPr>
  <c:externalData r:id="rId2"/>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dirty="0" smtClean="0"/>
              <a:t>PIL</a:t>
            </a:r>
            <a:r>
              <a:rPr lang="en-US" baseline="0" dirty="0" smtClean="0"/>
              <a:t> pro </a:t>
            </a:r>
            <a:r>
              <a:rPr lang="en-US" baseline="0" dirty="0" err="1" smtClean="0"/>
              <a:t>capite</a:t>
            </a:r>
            <a:r>
              <a:rPr lang="en-US" baseline="0" dirty="0" smtClean="0"/>
              <a:t> </a:t>
            </a:r>
            <a:r>
              <a:rPr lang="en-US" sz="1600" b="0" baseline="0" dirty="0" smtClean="0"/>
              <a:t>(2019)</a:t>
            </a:r>
            <a:endParaRPr lang="en-US" sz="1600" b="0" dirty="0"/>
          </a:p>
        </c:rich>
      </c:tx>
    </c:title>
    <c:plotArea>
      <c:layout/>
      <c:barChart>
        <c:barDir val="col"/>
        <c:grouping val="clustered"/>
        <c:ser>
          <c:idx val="0"/>
          <c:order val="0"/>
          <c:tx>
            <c:strRef>
              <c:f>Foglio1!$B$1</c:f>
              <c:strCache>
                <c:ptCount val="1"/>
                <c:pt idx="0">
                  <c:v>Serie 1</c:v>
                </c:pt>
              </c:strCache>
            </c:strRef>
          </c:tx>
          <c:dPt>
            <c:idx val="1"/>
            <c:spPr>
              <a:solidFill>
                <a:srgbClr val="C00000"/>
              </a:solidFill>
            </c:spPr>
          </c:dPt>
          <c:dLbls>
            <c:dLbl>
              <c:idx val="0"/>
              <c:tx>
                <c:rich>
                  <a:bodyPr/>
                  <a:lstStyle/>
                  <a:p>
                    <a:r>
                      <a:rPr lang="en-US" smtClean="0"/>
                      <a:t>5.353</a:t>
                    </a:r>
                    <a:endParaRPr lang="en-US"/>
                  </a:p>
                </c:rich>
              </c:tx>
              <c:dLblPos val="outEnd"/>
              <c:showVal val="1"/>
            </c:dLbl>
            <c:dLbl>
              <c:idx val="1"/>
              <c:tx>
                <c:rich>
                  <a:bodyPr/>
                  <a:lstStyle/>
                  <a:p>
                    <a:r>
                      <a:rPr lang="en-US" smtClean="0"/>
                      <a:t>33.191</a:t>
                    </a:r>
                    <a:endParaRPr lang="en-US"/>
                  </a:p>
                </c:rich>
              </c:tx>
              <c:dLblPos val="outEnd"/>
              <c:showVal val="1"/>
            </c:dLbl>
            <c:txPr>
              <a:bodyPr/>
              <a:lstStyle/>
              <a:p>
                <a:pPr>
                  <a:defRPr sz="1400"/>
                </a:pPr>
                <a:endParaRPr lang="it-IT"/>
              </a:p>
            </c:txPr>
            <c:dLblPos val="outEnd"/>
            <c:showVal val="1"/>
          </c:dLbls>
          <c:cat>
            <c:strRef>
              <c:f>Foglio1!$A$2:$A$3</c:f>
              <c:strCache>
                <c:ptCount val="2"/>
                <c:pt idx="0">
                  <c:v>ALBANIA</c:v>
                </c:pt>
                <c:pt idx="1">
                  <c:v>media UE</c:v>
                </c:pt>
              </c:strCache>
            </c:strRef>
          </c:cat>
          <c:val>
            <c:numRef>
              <c:f>Foglio1!$B$2:$B$3</c:f>
              <c:numCache>
                <c:formatCode>#,##0.00</c:formatCode>
                <c:ptCount val="2"/>
                <c:pt idx="0">
                  <c:v>5353.3600000000024</c:v>
                </c:pt>
                <c:pt idx="1">
                  <c:v>33191.550000000003</c:v>
                </c:pt>
              </c:numCache>
            </c:numRef>
          </c:val>
        </c:ser>
        <c:dLbls>
          <c:showVal val="1"/>
        </c:dLbls>
        <c:axId val="88537728"/>
        <c:axId val="88564096"/>
      </c:barChart>
      <c:catAx>
        <c:axId val="88537728"/>
        <c:scaling>
          <c:orientation val="minMax"/>
        </c:scaling>
        <c:axPos val="b"/>
        <c:tickLblPos val="nextTo"/>
        <c:crossAx val="88564096"/>
        <c:crosses val="autoZero"/>
        <c:auto val="1"/>
        <c:lblAlgn val="ctr"/>
        <c:lblOffset val="100"/>
      </c:catAx>
      <c:valAx>
        <c:axId val="88564096"/>
        <c:scaling>
          <c:orientation val="minMax"/>
        </c:scaling>
        <c:axPos val="l"/>
        <c:majorGridlines/>
        <c:title>
          <c:tx>
            <c:rich>
              <a:bodyPr rot="-5400000" vert="horz"/>
              <a:lstStyle/>
              <a:p>
                <a:pPr>
                  <a:defRPr sz="1600" b="0"/>
                </a:pPr>
                <a:r>
                  <a:rPr lang="it-IT" sz="1600" b="0" dirty="0" smtClean="0"/>
                  <a:t> dollari</a:t>
                </a:r>
                <a:endParaRPr lang="it-IT" sz="1600" b="0" dirty="0"/>
              </a:p>
            </c:rich>
          </c:tx>
        </c:title>
        <c:numFmt formatCode="#,##0.00" sourceLinked="1"/>
        <c:tickLblPos val="nextTo"/>
        <c:txPr>
          <a:bodyPr/>
          <a:lstStyle/>
          <a:p>
            <a:pPr>
              <a:defRPr sz="1600"/>
            </a:pPr>
            <a:endParaRPr lang="it-IT"/>
          </a:p>
        </c:txPr>
        <c:crossAx val="88537728"/>
        <c:crosses val="autoZero"/>
        <c:crossBetween val="between"/>
      </c:valAx>
      <c:spPr>
        <a:blipFill>
          <a:blip xmlns:r="http://schemas.openxmlformats.org/officeDocument/2006/relationships" r:embed="rId1"/>
          <a:tile tx="0" ty="0" sx="100000" sy="100000" flip="none" algn="tl"/>
        </a:blipFill>
      </c:spPr>
    </c:plotArea>
    <c:plotVisOnly val="1"/>
  </c:chart>
  <c:spPr>
    <a:solidFill>
      <a:schemeClr val="accent1">
        <a:lumMod val="40000"/>
        <a:lumOff val="60000"/>
      </a:schemeClr>
    </a:solidFill>
    <a:ln w="38100">
      <a:solidFill>
        <a:srgbClr val="C00000"/>
      </a:solidFill>
    </a:ln>
  </c:spPr>
  <c:txPr>
    <a:bodyPr/>
    <a:lstStyle/>
    <a:p>
      <a:pPr>
        <a:defRPr sz="1800"/>
      </a:pPr>
      <a:endParaRPr lang="it-IT"/>
    </a:p>
  </c:txPr>
  <c:externalData r:id="rId2"/>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b="1"/>
            </a:pPr>
            <a:r>
              <a:rPr lang="en-US" b="1" dirty="0" err="1" smtClean="0"/>
              <a:t>Percentuale</a:t>
            </a:r>
            <a:r>
              <a:rPr lang="en-US" b="1" dirty="0" smtClean="0"/>
              <a:t> </a:t>
            </a:r>
            <a:r>
              <a:rPr lang="en-US" b="1" dirty="0" err="1" smtClean="0"/>
              <a:t>forza</a:t>
            </a:r>
            <a:r>
              <a:rPr lang="en-US" b="1" dirty="0" smtClean="0"/>
              <a:t> </a:t>
            </a:r>
            <a:r>
              <a:rPr lang="en-US" b="1" dirty="0" err="1" smtClean="0"/>
              <a:t>lavoro</a:t>
            </a:r>
            <a:r>
              <a:rPr lang="en-US" b="1" dirty="0" smtClean="0"/>
              <a:t> per </a:t>
            </a:r>
            <a:r>
              <a:rPr lang="en-US" b="1" dirty="0" err="1" smtClean="0"/>
              <a:t>settore</a:t>
            </a:r>
            <a:r>
              <a:rPr lang="en-US" b="1" dirty="0" smtClean="0"/>
              <a:t> </a:t>
            </a:r>
            <a:r>
              <a:rPr lang="en-US" b="1" dirty="0" err="1" smtClean="0"/>
              <a:t>economico</a:t>
            </a:r>
            <a:r>
              <a:rPr lang="en-US" b="1" dirty="0" smtClean="0"/>
              <a:t> </a:t>
            </a:r>
            <a:r>
              <a:rPr lang="en-US" b="1" dirty="0" err="1" smtClean="0"/>
              <a:t>dell’Albania</a:t>
            </a:r>
            <a:r>
              <a:rPr lang="en-US" b="1" dirty="0" smtClean="0"/>
              <a:t> </a:t>
            </a:r>
            <a:r>
              <a:rPr lang="en-US" sz="1600" b="1" dirty="0" smtClean="0"/>
              <a:t>(2019)</a:t>
            </a:r>
            <a:endParaRPr lang="en-US" sz="1600" b="1" dirty="0"/>
          </a:p>
        </c:rich>
      </c:tx>
      <c:layout>
        <c:manualLayout>
          <c:xMode val="edge"/>
          <c:yMode val="edge"/>
          <c:x val="0.1605311679790026"/>
          <c:y val="2.5000000000000001E-2"/>
        </c:manualLayout>
      </c:layout>
    </c:title>
    <c:plotArea>
      <c:layout/>
      <c:barChart>
        <c:barDir val="col"/>
        <c:grouping val="stacked"/>
        <c:ser>
          <c:idx val="0"/>
          <c:order val="0"/>
          <c:tx>
            <c:strRef>
              <c:f>Foglio1!$B$1</c:f>
              <c:strCache>
                <c:ptCount val="1"/>
                <c:pt idx="0">
                  <c:v>Primario</c:v>
                </c:pt>
              </c:strCache>
            </c:strRef>
          </c:tx>
          <c:dLbls>
            <c:txPr>
              <a:bodyPr/>
              <a:lstStyle/>
              <a:p>
                <a:pPr>
                  <a:defRPr sz="1400"/>
                </a:pPr>
                <a:endParaRPr lang="it-IT"/>
              </a:p>
            </c:txPr>
            <c:dLblPos val="ctr"/>
            <c:showVal val="1"/>
          </c:dLbls>
          <c:cat>
            <c:strRef>
              <c:f>Foglio1!$A$2:$A$3</c:f>
              <c:strCache>
                <c:ptCount val="2"/>
                <c:pt idx="0">
                  <c:v>ALBANIA</c:v>
                </c:pt>
                <c:pt idx="1">
                  <c:v>media UE</c:v>
                </c:pt>
              </c:strCache>
            </c:strRef>
          </c:cat>
          <c:val>
            <c:numRef>
              <c:f>Foglio1!$B$2:$B$3</c:f>
              <c:numCache>
                <c:formatCode>0%</c:formatCode>
                <c:ptCount val="2"/>
                <c:pt idx="0" formatCode="0.00%">
                  <c:v>0.36700000000000038</c:v>
                </c:pt>
                <c:pt idx="1">
                  <c:v>0.05</c:v>
                </c:pt>
              </c:numCache>
            </c:numRef>
          </c:val>
        </c:ser>
        <c:ser>
          <c:idx val="1"/>
          <c:order val="1"/>
          <c:tx>
            <c:strRef>
              <c:f>Foglio1!$C$1</c:f>
              <c:strCache>
                <c:ptCount val="1"/>
                <c:pt idx="0">
                  <c:v>Secondario</c:v>
                </c:pt>
              </c:strCache>
            </c:strRef>
          </c:tx>
          <c:dLbls>
            <c:txPr>
              <a:bodyPr/>
              <a:lstStyle/>
              <a:p>
                <a:pPr>
                  <a:defRPr sz="1400"/>
                </a:pPr>
                <a:endParaRPr lang="it-IT"/>
              </a:p>
            </c:txPr>
            <c:dLblPos val="ctr"/>
            <c:showVal val="1"/>
          </c:dLbls>
          <c:cat>
            <c:strRef>
              <c:f>Foglio1!$A$2:$A$3</c:f>
              <c:strCache>
                <c:ptCount val="2"/>
                <c:pt idx="0">
                  <c:v>ALBANIA</c:v>
                </c:pt>
                <c:pt idx="1">
                  <c:v>media UE</c:v>
                </c:pt>
              </c:strCache>
            </c:strRef>
          </c:cat>
          <c:val>
            <c:numRef>
              <c:f>Foglio1!$C$2:$C$3</c:f>
              <c:numCache>
                <c:formatCode>0%</c:formatCode>
                <c:ptCount val="2"/>
                <c:pt idx="0">
                  <c:v>0.2</c:v>
                </c:pt>
                <c:pt idx="1">
                  <c:v>0.25</c:v>
                </c:pt>
              </c:numCache>
            </c:numRef>
          </c:val>
        </c:ser>
        <c:ser>
          <c:idx val="2"/>
          <c:order val="2"/>
          <c:tx>
            <c:strRef>
              <c:f>Foglio1!$D$1</c:f>
              <c:strCache>
                <c:ptCount val="1"/>
                <c:pt idx="0">
                  <c:v>Terziario</c:v>
                </c:pt>
              </c:strCache>
            </c:strRef>
          </c:tx>
          <c:dLbls>
            <c:txPr>
              <a:bodyPr/>
              <a:lstStyle/>
              <a:p>
                <a:pPr>
                  <a:defRPr sz="1400"/>
                </a:pPr>
                <a:endParaRPr lang="it-IT"/>
              </a:p>
            </c:txPr>
            <c:dLblPos val="ctr"/>
            <c:showVal val="1"/>
          </c:dLbls>
          <c:cat>
            <c:strRef>
              <c:f>Foglio1!$A$2:$A$3</c:f>
              <c:strCache>
                <c:ptCount val="2"/>
                <c:pt idx="0">
                  <c:v>ALBANIA</c:v>
                </c:pt>
                <c:pt idx="1">
                  <c:v>media UE</c:v>
                </c:pt>
              </c:strCache>
            </c:strRef>
          </c:cat>
          <c:val>
            <c:numRef>
              <c:f>Foglio1!$D$2:$D$3</c:f>
              <c:numCache>
                <c:formatCode>0%</c:formatCode>
                <c:ptCount val="2"/>
                <c:pt idx="0" formatCode="0.00%">
                  <c:v>0.43300000000000038</c:v>
                </c:pt>
                <c:pt idx="1">
                  <c:v>0.70000000000000062</c:v>
                </c:pt>
              </c:numCache>
            </c:numRef>
          </c:val>
        </c:ser>
        <c:dLbls>
          <c:showVal val="1"/>
        </c:dLbls>
        <c:overlap val="100"/>
        <c:axId val="88603648"/>
        <c:axId val="88613632"/>
      </c:barChart>
      <c:catAx>
        <c:axId val="88603648"/>
        <c:scaling>
          <c:orientation val="minMax"/>
        </c:scaling>
        <c:axPos val="b"/>
        <c:tickLblPos val="nextTo"/>
        <c:txPr>
          <a:bodyPr/>
          <a:lstStyle/>
          <a:p>
            <a:pPr>
              <a:defRPr b="1"/>
            </a:pPr>
            <a:endParaRPr lang="it-IT"/>
          </a:p>
        </c:txPr>
        <c:crossAx val="88613632"/>
        <c:crosses val="autoZero"/>
        <c:auto val="1"/>
        <c:lblAlgn val="ctr"/>
        <c:lblOffset val="100"/>
      </c:catAx>
      <c:valAx>
        <c:axId val="88613632"/>
        <c:scaling>
          <c:orientation val="minMax"/>
        </c:scaling>
        <c:delete val="1"/>
        <c:axPos val="l"/>
        <c:majorGridlines/>
        <c:numFmt formatCode="0.00%" sourceLinked="1"/>
        <c:tickLblPos val="nextTo"/>
        <c:crossAx val="88603648"/>
        <c:crosses val="autoZero"/>
        <c:crossBetween val="between"/>
      </c:valAx>
      <c:spPr>
        <a:blipFill>
          <a:blip xmlns:r="http://schemas.openxmlformats.org/officeDocument/2006/relationships" r:embed="rId1"/>
          <a:tile tx="0" ty="0" sx="100000" sy="100000" flip="none" algn="tl"/>
        </a:blipFill>
      </c:spPr>
    </c:plotArea>
    <c:legend>
      <c:legendPos val="r"/>
      <c:txPr>
        <a:bodyPr/>
        <a:lstStyle/>
        <a:p>
          <a:pPr>
            <a:defRPr sz="1600"/>
          </a:pPr>
          <a:endParaRPr lang="it-IT"/>
        </a:p>
      </c:txPr>
    </c:legend>
    <c:plotVisOnly val="1"/>
  </c:chart>
  <c:spPr>
    <a:solidFill>
      <a:schemeClr val="accent1">
        <a:lumMod val="40000"/>
        <a:lumOff val="60000"/>
      </a:schemeClr>
    </a:solidFill>
    <a:ln w="38100">
      <a:solidFill>
        <a:srgbClr val="C00000"/>
      </a:solidFill>
    </a:ln>
  </c:spPr>
  <c:txPr>
    <a:bodyPr/>
    <a:lstStyle/>
    <a:p>
      <a:pPr>
        <a:defRPr sz="1800"/>
      </a:pPr>
      <a:endParaRPr lang="it-IT"/>
    </a:p>
  </c:txPr>
  <c:externalData r:id="rId2"/>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it-IT" sz="1800" b="0" dirty="0" smtClean="0"/>
              <a:t>LA BILANCIA COMMERCIALE DELL’ALBANIA (2017)</a:t>
            </a:r>
            <a:endParaRPr lang="it-IT" sz="1800" b="0" dirty="0"/>
          </a:p>
        </c:rich>
      </c:tx>
    </c:title>
    <c:plotArea>
      <c:layout/>
      <c:barChart>
        <c:barDir val="col"/>
        <c:grouping val="clustered"/>
        <c:ser>
          <c:idx val="0"/>
          <c:order val="0"/>
          <c:tx>
            <c:strRef>
              <c:f>Foglio1!$B$1</c:f>
              <c:strCache>
                <c:ptCount val="1"/>
                <c:pt idx="0">
                  <c:v>importazioni</c:v>
                </c:pt>
              </c:strCache>
            </c:strRef>
          </c:tx>
          <c:dLbls>
            <c:showVal val="1"/>
          </c:dLbls>
          <c:cat>
            <c:strRef>
              <c:f>Foglio1!$A$2</c:f>
              <c:strCache>
                <c:ptCount val="1"/>
                <c:pt idx="0">
                  <c:v>anno 2017 (in miliardi di dollari)</c:v>
                </c:pt>
              </c:strCache>
            </c:strRef>
          </c:cat>
          <c:val>
            <c:numRef>
              <c:f>Foglio1!$B$2</c:f>
              <c:numCache>
                <c:formatCode>General</c:formatCode>
                <c:ptCount val="1"/>
                <c:pt idx="0">
                  <c:v>4.21</c:v>
                </c:pt>
              </c:numCache>
            </c:numRef>
          </c:val>
        </c:ser>
        <c:ser>
          <c:idx val="1"/>
          <c:order val="1"/>
          <c:tx>
            <c:strRef>
              <c:f>Foglio1!$C$1</c:f>
              <c:strCache>
                <c:ptCount val="1"/>
                <c:pt idx="0">
                  <c:v>esportazioni</c:v>
                </c:pt>
              </c:strCache>
            </c:strRef>
          </c:tx>
          <c:dLbls>
            <c:showVal val="1"/>
          </c:dLbls>
          <c:cat>
            <c:strRef>
              <c:f>Foglio1!$A$2</c:f>
              <c:strCache>
                <c:ptCount val="1"/>
                <c:pt idx="0">
                  <c:v>anno 2017 (in miliardi di dollari)</c:v>
                </c:pt>
              </c:strCache>
            </c:strRef>
          </c:cat>
          <c:val>
            <c:numRef>
              <c:f>Foglio1!$C$2</c:f>
              <c:numCache>
                <c:formatCode>General</c:formatCode>
                <c:ptCount val="1"/>
                <c:pt idx="0">
                  <c:v>2.3899999999999997</c:v>
                </c:pt>
              </c:numCache>
            </c:numRef>
          </c:val>
        </c:ser>
        <c:ser>
          <c:idx val="2"/>
          <c:order val="2"/>
          <c:tx>
            <c:strRef>
              <c:f>Foglio1!$D$1</c:f>
              <c:strCache>
                <c:ptCount val="1"/>
                <c:pt idx="0">
                  <c:v>rimesse degli emigrati</c:v>
                </c:pt>
              </c:strCache>
            </c:strRef>
          </c:tx>
          <c:dLbls>
            <c:showVal val="1"/>
          </c:dLbls>
          <c:cat>
            <c:strRef>
              <c:f>Foglio1!$A$2</c:f>
              <c:strCache>
                <c:ptCount val="1"/>
                <c:pt idx="0">
                  <c:v>anno 2017 (in miliardi di dollari)</c:v>
                </c:pt>
              </c:strCache>
            </c:strRef>
          </c:cat>
          <c:val>
            <c:numRef>
              <c:f>Foglio1!$D$2</c:f>
              <c:numCache>
                <c:formatCode>General</c:formatCode>
                <c:ptCount val="1"/>
                <c:pt idx="0">
                  <c:v>1.34</c:v>
                </c:pt>
              </c:numCache>
            </c:numRef>
          </c:val>
        </c:ser>
        <c:axId val="88673664"/>
        <c:axId val="88687744"/>
      </c:barChart>
      <c:catAx>
        <c:axId val="88673664"/>
        <c:scaling>
          <c:orientation val="minMax"/>
        </c:scaling>
        <c:delete val="1"/>
        <c:axPos val="b"/>
        <c:numFmt formatCode="General" sourceLinked="1"/>
        <c:tickLblPos val="nextTo"/>
        <c:crossAx val="88687744"/>
        <c:crosses val="autoZero"/>
        <c:auto val="1"/>
        <c:lblAlgn val="ctr"/>
        <c:lblOffset val="100"/>
      </c:catAx>
      <c:valAx>
        <c:axId val="88687744"/>
        <c:scaling>
          <c:orientation val="minMax"/>
        </c:scaling>
        <c:axPos val="l"/>
        <c:majorGridlines/>
        <c:title>
          <c:tx>
            <c:rich>
              <a:bodyPr rot="-5400000" vert="horz"/>
              <a:lstStyle/>
              <a:p>
                <a:pPr>
                  <a:defRPr/>
                </a:pPr>
                <a:r>
                  <a:rPr lang="it-IT" sz="1200" b="0" dirty="0" smtClean="0"/>
                  <a:t>MILIARDI </a:t>
                </a:r>
                <a:r>
                  <a:rPr lang="it-IT" sz="1200" b="0" dirty="0" err="1" smtClean="0"/>
                  <a:t>DI</a:t>
                </a:r>
                <a:r>
                  <a:rPr lang="it-IT" sz="1200" b="0" dirty="0" smtClean="0"/>
                  <a:t> DOLLARI</a:t>
                </a:r>
                <a:endParaRPr lang="it-IT" sz="1200" b="0" dirty="0"/>
              </a:p>
            </c:rich>
          </c:tx>
        </c:title>
        <c:numFmt formatCode="General" sourceLinked="1"/>
        <c:tickLblPos val="nextTo"/>
        <c:crossAx val="88673664"/>
        <c:crosses val="autoZero"/>
        <c:crossBetween val="between"/>
      </c:valAx>
      <c:spPr>
        <a:blipFill>
          <a:blip xmlns:r="http://schemas.openxmlformats.org/officeDocument/2006/relationships" r:embed="rId1"/>
          <a:tile tx="0" ty="0" sx="100000" sy="100000" flip="none" algn="tl"/>
        </a:blipFill>
      </c:spPr>
    </c:plotArea>
    <c:legend>
      <c:legendPos val="r"/>
    </c:legend>
    <c:plotVisOnly val="1"/>
  </c:chart>
  <c:spPr>
    <a:solidFill>
      <a:schemeClr val="accent1">
        <a:lumMod val="40000"/>
        <a:lumOff val="60000"/>
      </a:schemeClr>
    </a:solidFill>
    <a:ln w="38100">
      <a:solidFill>
        <a:srgbClr val="C00000"/>
      </a:solidFill>
    </a:ln>
  </c:spPr>
  <c:txPr>
    <a:bodyPr/>
    <a:lstStyle/>
    <a:p>
      <a:pPr>
        <a:defRPr sz="1800"/>
      </a:pPr>
      <a:endParaRPr lang="it-IT"/>
    </a:p>
  </c:txPr>
  <c:externalData r:id="rId2"/>
  <c:userShapes r:id="rId3"/>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b="1" dirty="0" err="1" smtClean="0"/>
              <a:t>Numero</a:t>
            </a:r>
            <a:r>
              <a:rPr lang="en-US" b="1" dirty="0" smtClean="0"/>
              <a:t> </a:t>
            </a:r>
            <a:r>
              <a:rPr lang="en-US" b="1" dirty="0" err="1" smtClean="0"/>
              <a:t>turisti</a:t>
            </a:r>
            <a:r>
              <a:rPr lang="en-US" b="1" dirty="0" smtClean="0"/>
              <a:t> </a:t>
            </a:r>
            <a:r>
              <a:rPr lang="en-US" b="1" dirty="0" err="1" smtClean="0"/>
              <a:t>stranieri</a:t>
            </a:r>
            <a:endParaRPr lang="en-US" b="1" dirty="0"/>
          </a:p>
        </c:rich>
      </c:tx>
    </c:title>
    <c:plotArea>
      <c:layout/>
      <c:barChart>
        <c:barDir val="col"/>
        <c:grouping val="clustered"/>
        <c:ser>
          <c:idx val="0"/>
          <c:order val="0"/>
          <c:tx>
            <c:strRef>
              <c:f>Foglio1!$B$1</c:f>
              <c:strCache>
                <c:ptCount val="1"/>
                <c:pt idx="0">
                  <c:v>Serie 1</c:v>
                </c:pt>
              </c:strCache>
            </c:strRef>
          </c:tx>
          <c:dPt>
            <c:idx val="1"/>
            <c:spPr/>
          </c:dPt>
          <c:dLbls>
            <c:txPr>
              <a:bodyPr/>
              <a:lstStyle/>
              <a:p>
                <a:pPr>
                  <a:defRPr sz="1100"/>
                </a:pPr>
                <a:endParaRPr lang="it-IT"/>
              </a:p>
            </c:txPr>
            <c:showVal val="1"/>
          </c:dLbls>
          <c:cat>
            <c:numRef>
              <c:f>Foglio1!$A$2:$A$7</c:f>
              <c:numCache>
                <c:formatCode>General</c:formatCode>
                <c:ptCount val="6"/>
                <c:pt idx="0">
                  <c:v>2014</c:v>
                </c:pt>
                <c:pt idx="1">
                  <c:v>2015</c:v>
                </c:pt>
                <c:pt idx="2">
                  <c:v>2016</c:v>
                </c:pt>
                <c:pt idx="3">
                  <c:v>2017</c:v>
                </c:pt>
                <c:pt idx="4">
                  <c:v>2018</c:v>
                </c:pt>
                <c:pt idx="5">
                  <c:v>2019</c:v>
                </c:pt>
              </c:numCache>
            </c:numRef>
          </c:cat>
          <c:val>
            <c:numRef>
              <c:f>Foglio1!$B$2:$B$7</c:f>
              <c:numCache>
                <c:formatCode>#,##0</c:formatCode>
                <c:ptCount val="6"/>
                <c:pt idx="0">
                  <c:v>3672591</c:v>
                </c:pt>
                <c:pt idx="1">
                  <c:v>4131242</c:v>
                </c:pt>
                <c:pt idx="2">
                  <c:v>4735511</c:v>
                </c:pt>
                <c:pt idx="3">
                  <c:v>5117700</c:v>
                </c:pt>
                <c:pt idx="4">
                  <c:v>5926803</c:v>
                </c:pt>
                <c:pt idx="5">
                  <c:v>6406038</c:v>
                </c:pt>
              </c:numCache>
            </c:numRef>
          </c:val>
        </c:ser>
        <c:axId val="89432064"/>
        <c:axId val="89433600"/>
      </c:barChart>
      <c:catAx>
        <c:axId val="89432064"/>
        <c:scaling>
          <c:orientation val="minMax"/>
        </c:scaling>
        <c:axPos val="b"/>
        <c:numFmt formatCode="General" sourceLinked="1"/>
        <c:tickLblPos val="nextTo"/>
        <c:txPr>
          <a:bodyPr/>
          <a:lstStyle/>
          <a:p>
            <a:pPr>
              <a:defRPr sz="1600" b="1"/>
            </a:pPr>
            <a:endParaRPr lang="it-IT"/>
          </a:p>
        </c:txPr>
        <c:crossAx val="89433600"/>
        <c:crosses val="autoZero"/>
        <c:auto val="1"/>
        <c:lblAlgn val="ctr"/>
        <c:lblOffset val="100"/>
      </c:catAx>
      <c:valAx>
        <c:axId val="89433600"/>
        <c:scaling>
          <c:orientation val="minMax"/>
        </c:scaling>
        <c:axPos val="l"/>
        <c:majorGridlines/>
        <c:numFmt formatCode="#,##0" sourceLinked="1"/>
        <c:tickLblPos val="nextTo"/>
        <c:txPr>
          <a:bodyPr/>
          <a:lstStyle/>
          <a:p>
            <a:pPr>
              <a:defRPr sz="1600"/>
            </a:pPr>
            <a:endParaRPr lang="it-IT"/>
          </a:p>
        </c:txPr>
        <c:crossAx val="89432064"/>
        <c:crosses val="autoZero"/>
        <c:crossBetween val="between"/>
      </c:valAx>
      <c:spPr>
        <a:blipFill>
          <a:blip xmlns:r="http://schemas.openxmlformats.org/officeDocument/2006/relationships" r:embed="rId1"/>
          <a:tile tx="0" ty="0" sx="100000" sy="100000" flip="none" algn="tl"/>
        </a:blipFill>
      </c:spPr>
    </c:plotArea>
    <c:plotVisOnly val="1"/>
  </c:chart>
  <c:spPr>
    <a:solidFill>
      <a:schemeClr val="accent1">
        <a:lumMod val="40000"/>
        <a:lumOff val="60000"/>
      </a:schemeClr>
    </a:solidFill>
    <a:ln w="38100">
      <a:solidFill>
        <a:srgbClr val="C00000"/>
      </a:solidFill>
    </a:ln>
  </c:spPr>
  <c:txPr>
    <a:bodyPr/>
    <a:lstStyle/>
    <a:p>
      <a:pPr>
        <a:defRPr sz="1800"/>
      </a:pPr>
      <a:endParaRPr lang="it-IT"/>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b="1" dirty="0" err="1" smtClean="0"/>
              <a:t>Saldo</a:t>
            </a:r>
            <a:r>
              <a:rPr lang="en-US" b="1" dirty="0" smtClean="0"/>
              <a:t> </a:t>
            </a:r>
            <a:r>
              <a:rPr lang="en-US" b="1" dirty="0" err="1" smtClean="0"/>
              <a:t>migratorio</a:t>
            </a:r>
            <a:r>
              <a:rPr lang="en-US" b="1" dirty="0" smtClean="0"/>
              <a:t> </a:t>
            </a:r>
            <a:r>
              <a:rPr lang="en-US" sz="1400" b="0" dirty="0" smtClean="0"/>
              <a:t>(in </a:t>
            </a:r>
            <a:r>
              <a:rPr lang="en-US" sz="1400" b="0" dirty="0" err="1" smtClean="0"/>
              <a:t>migliaia</a:t>
            </a:r>
            <a:r>
              <a:rPr lang="en-US" sz="1400" b="0" dirty="0" smtClean="0"/>
              <a:t>)  </a:t>
            </a:r>
            <a:endParaRPr lang="en-US" sz="1400" b="0" dirty="0"/>
          </a:p>
        </c:rich>
      </c:tx>
    </c:title>
    <c:plotArea>
      <c:layout/>
      <c:barChart>
        <c:barDir val="col"/>
        <c:grouping val="clustered"/>
        <c:ser>
          <c:idx val="0"/>
          <c:order val="0"/>
          <c:tx>
            <c:strRef>
              <c:f>Foglio1!$B$1</c:f>
              <c:strCache>
                <c:ptCount val="1"/>
                <c:pt idx="0">
                  <c:v>Residenti</c:v>
                </c:pt>
              </c:strCache>
            </c:strRef>
          </c:tx>
          <c:cat>
            <c:strRef>
              <c:f>Foglio1!$A$2:$A$7</c:f>
              <c:strCache>
                <c:ptCount val="6"/>
                <c:pt idx="0">
                  <c:v> '90-'95</c:v>
                </c:pt>
                <c:pt idx="1">
                  <c:v> '95-'00</c:v>
                </c:pt>
                <c:pt idx="2">
                  <c:v> '00-'05</c:v>
                </c:pt>
                <c:pt idx="3">
                  <c:v> '05-'10</c:v>
                </c:pt>
                <c:pt idx="4">
                  <c:v> '10-'15</c:v>
                </c:pt>
                <c:pt idx="5">
                  <c:v> '15-'20</c:v>
                </c:pt>
              </c:strCache>
            </c:strRef>
          </c:cat>
          <c:val>
            <c:numRef>
              <c:f>Foglio1!$B$2:$B$7</c:f>
              <c:numCache>
                <c:formatCode>General</c:formatCode>
                <c:ptCount val="6"/>
                <c:pt idx="0">
                  <c:v>-443</c:v>
                </c:pt>
                <c:pt idx="1">
                  <c:v>-180</c:v>
                </c:pt>
                <c:pt idx="2">
                  <c:v>-177</c:v>
                </c:pt>
                <c:pt idx="3">
                  <c:v>-217</c:v>
                </c:pt>
                <c:pt idx="4">
                  <c:v>-137</c:v>
                </c:pt>
                <c:pt idx="5">
                  <c:v>-70</c:v>
                </c:pt>
              </c:numCache>
            </c:numRef>
          </c:val>
        </c:ser>
        <c:axId val="86885888"/>
        <c:axId val="86887424"/>
      </c:barChart>
      <c:dateAx>
        <c:axId val="86885888"/>
        <c:scaling>
          <c:orientation val="minMax"/>
        </c:scaling>
        <c:axPos val="b"/>
        <c:minorGridlines/>
        <c:numFmt formatCode="General" sourceLinked="1"/>
        <c:tickLblPos val="high"/>
        <c:txPr>
          <a:bodyPr/>
          <a:lstStyle/>
          <a:p>
            <a:pPr>
              <a:defRPr sz="1600" b="0"/>
            </a:pPr>
            <a:endParaRPr lang="it-IT"/>
          </a:p>
        </c:txPr>
        <c:crossAx val="86887424"/>
        <c:crosses val="autoZero"/>
        <c:lblOffset val="100"/>
        <c:baseTimeUnit val="days"/>
      </c:dateAx>
      <c:valAx>
        <c:axId val="86887424"/>
        <c:scaling>
          <c:orientation val="minMax"/>
        </c:scaling>
        <c:axPos val="l"/>
        <c:majorGridlines/>
        <c:numFmt formatCode="General" sourceLinked="1"/>
        <c:tickLblPos val="nextTo"/>
        <c:txPr>
          <a:bodyPr/>
          <a:lstStyle/>
          <a:p>
            <a:pPr>
              <a:defRPr sz="1400"/>
            </a:pPr>
            <a:endParaRPr lang="it-IT"/>
          </a:p>
        </c:txPr>
        <c:crossAx val="86885888"/>
        <c:crosses val="autoZero"/>
        <c:crossBetween val="between"/>
      </c:valAx>
      <c:spPr>
        <a:blipFill>
          <a:blip xmlns:r="http://schemas.openxmlformats.org/officeDocument/2006/relationships" r:embed="rId1"/>
          <a:tile tx="0" ty="0" sx="100000" sy="100000" flip="none" algn="tl"/>
        </a:blipFill>
        <a:ln>
          <a:noFill/>
        </a:ln>
      </c:spPr>
    </c:plotArea>
    <c:plotVisOnly val="1"/>
    <c:dispBlanksAs val="gap"/>
  </c:chart>
  <c:spPr>
    <a:solidFill>
      <a:schemeClr val="accent6">
        <a:lumMod val="40000"/>
        <a:lumOff val="60000"/>
      </a:schemeClr>
    </a:solidFill>
    <a:ln w="38100">
      <a:solidFill>
        <a:schemeClr val="accent2">
          <a:lumMod val="75000"/>
        </a:schemeClr>
      </a:solidFill>
    </a:ln>
  </c:spPr>
  <c:txPr>
    <a:bodyPr/>
    <a:lstStyle/>
    <a:p>
      <a:pPr>
        <a:defRPr sz="1800"/>
      </a:pPr>
      <a:endParaRPr lang="it-IT"/>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b="1" dirty="0" err="1" smtClean="0"/>
              <a:t>Albanesi</a:t>
            </a:r>
            <a:r>
              <a:rPr lang="en-US" b="1" dirty="0" smtClean="0"/>
              <a:t> </a:t>
            </a:r>
            <a:r>
              <a:rPr lang="en-US" b="1" dirty="0" err="1" smtClean="0"/>
              <a:t>residenti</a:t>
            </a:r>
            <a:r>
              <a:rPr lang="en-US" b="1" dirty="0" smtClean="0"/>
              <a:t> in Italia</a:t>
            </a:r>
            <a:endParaRPr lang="en-US" sz="1400" b="0" dirty="0"/>
          </a:p>
        </c:rich>
      </c:tx>
    </c:title>
    <c:plotArea>
      <c:layout/>
      <c:barChart>
        <c:barDir val="col"/>
        <c:grouping val="clustered"/>
        <c:ser>
          <c:idx val="0"/>
          <c:order val="0"/>
          <c:tx>
            <c:strRef>
              <c:f>Foglio1!$B$1</c:f>
              <c:strCache>
                <c:ptCount val="1"/>
                <c:pt idx="0">
                  <c:v>Residenti</c:v>
                </c:pt>
              </c:strCache>
            </c:strRef>
          </c:tx>
          <c:cat>
            <c:numRef>
              <c:f>Foglio1!$A$2:$A$5</c:f>
              <c:numCache>
                <c:formatCode>General</c:formatCode>
                <c:ptCount val="4"/>
                <c:pt idx="0">
                  <c:v>1991</c:v>
                </c:pt>
                <c:pt idx="1">
                  <c:v>2000</c:v>
                </c:pt>
                <c:pt idx="2">
                  <c:v>2010</c:v>
                </c:pt>
                <c:pt idx="3">
                  <c:v>2020</c:v>
                </c:pt>
              </c:numCache>
            </c:numRef>
          </c:cat>
          <c:val>
            <c:numRef>
              <c:f>Foglio1!$B$2:$B$5</c:f>
              <c:numCache>
                <c:formatCode>General</c:formatCode>
                <c:ptCount val="4"/>
                <c:pt idx="0">
                  <c:v>26381</c:v>
                </c:pt>
                <c:pt idx="1">
                  <c:v>142066</c:v>
                </c:pt>
                <c:pt idx="2">
                  <c:v>482627</c:v>
                </c:pt>
                <c:pt idx="3">
                  <c:v>441027</c:v>
                </c:pt>
              </c:numCache>
            </c:numRef>
          </c:val>
        </c:ser>
        <c:axId val="87034496"/>
        <c:axId val="87052672"/>
      </c:barChart>
      <c:catAx>
        <c:axId val="87034496"/>
        <c:scaling>
          <c:orientation val="minMax"/>
        </c:scaling>
        <c:axPos val="b"/>
        <c:majorGridlines/>
        <c:numFmt formatCode="General" sourceLinked="1"/>
        <c:tickLblPos val="low"/>
        <c:txPr>
          <a:bodyPr/>
          <a:lstStyle/>
          <a:p>
            <a:pPr>
              <a:defRPr sz="1600" b="1"/>
            </a:pPr>
            <a:endParaRPr lang="it-IT"/>
          </a:p>
        </c:txPr>
        <c:crossAx val="87052672"/>
        <c:crosses val="autoZero"/>
        <c:lblAlgn val="ctr"/>
        <c:lblOffset val="100"/>
      </c:catAx>
      <c:valAx>
        <c:axId val="87052672"/>
        <c:scaling>
          <c:orientation val="minMax"/>
        </c:scaling>
        <c:axPos val="l"/>
        <c:majorGridlines/>
        <c:numFmt formatCode="General" sourceLinked="1"/>
        <c:tickLblPos val="nextTo"/>
        <c:txPr>
          <a:bodyPr/>
          <a:lstStyle/>
          <a:p>
            <a:pPr>
              <a:defRPr sz="1400"/>
            </a:pPr>
            <a:endParaRPr lang="it-IT"/>
          </a:p>
        </c:txPr>
        <c:crossAx val="87034496"/>
        <c:crosses val="autoZero"/>
        <c:crossBetween val="between"/>
      </c:valAx>
      <c:spPr>
        <a:blipFill>
          <a:blip xmlns:r="http://schemas.openxmlformats.org/officeDocument/2006/relationships" r:embed="rId1"/>
          <a:tile tx="0" ty="0" sx="100000" sy="100000" flip="none" algn="tl"/>
        </a:blipFill>
        <a:ln>
          <a:noFill/>
        </a:ln>
      </c:spPr>
    </c:plotArea>
    <c:plotVisOnly val="1"/>
    <c:dispBlanksAs val="gap"/>
  </c:chart>
  <c:spPr>
    <a:solidFill>
      <a:schemeClr val="accent6">
        <a:lumMod val="40000"/>
        <a:lumOff val="60000"/>
      </a:schemeClr>
    </a:solidFill>
    <a:ln w="38100">
      <a:solidFill>
        <a:schemeClr val="accent2">
          <a:lumMod val="75000"/>
        </a:schemeClr>
      </a:solidFill>
    </a:ln>
  </c:spPr>
  <c:txPr>
    <a:bodyPr/>
    <a:lstStyle/>
    <a:p>
      <a:pPr>
        <a:defRPr sz="1800"/>
      </a:pPr>
      <a:endParaRPr lang="it-IT"/>
    </a:p>
  </c:tx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b="1" dirty="0" err="1" smtClean="0"/>
              <a:t>Albanesi</a:t>
            </a:r>
            <a:r>
              <a:rPr lang="en-US" b="1" dirty="0" smtClean="0"/>
              <a:t> </a:t>
            </a:r>
            <a:r>
              <a:rPr lang="en-US" b="1" dirty="0" err="1" smtClean="0"/>
              <a:t>residenti</a:t>
            </a:r>
            <a:r>
              <a:rPr lang="en-US" b="1" dirty="0" smtClean="0"/>
              <a:t> in </a:t>
            </a:r>
            <a:r>
              <a:rPr lang="en-US" b="1" dirty="0" err="1" smtClean="0"/>
              <a:t>Grecia</a:t>
            </a:r>
            <a:endParaRPr lang="en-US" sz="1400" b="0" dirty="0"/>
          </a:p>
        </c:rich>
      </c:tx>
    </c:title>
    <c:plotArea>
      <c:layout/>
      <c:barChart>
        <c:barDir val="col"/>
        <c:grouping val="clustered"/>
        <c:ser>
          <c:idx val="0"/>
          <c:order val="0"/>
          <c:tx>
            <c:strRef>
              <c:f>Foglio1!$B$1</c:f>
              <c:strCache>
                <c:ptCount val="1"/>
                <c:pt idx="0">
                  <c:v>Residenti</c:v>
                </c:pt>
              </c:strCache>
            </c:strRef>
          </c:tx>
          <c:cat>
            <c:numRef>
              <c:f>Foglio1!$A$2:$A$5</c:f>
              <c:numCache>
                <c:formatCode>General</c:formatCode>
                <c:ptCount val="4"/>
                <c:pt idx="0">
                  <c:v>1991</c:v>
                </c:pt>
                <c:pt idx="1">
                  <c:v>2001</c:v>
                </c:pt>
                <c:pt idx="2">
                  <c:v>2011</c:v>
                </c:pt>
                <c:pt idx="3">
                  <c:v>2020</c:v>
                </c:pt>
              </c:numCache>
            </c:numRef>
          </c:cat>
          <c:val>
            <c:numRef>
              <c:f>Foglio1!$B$2:$B$5</c:f>
              <c:numCache>
                <c:formatCode>General</c:formatCode>
                <c:ptCount val="4"/>
                <c:pt idx="0">
                  <c:v>20556</c:v>
                </c:pt>
                <c:pt idx="1">
                  <c:v>443550</c:v>
                </c:pt>
                <c:pt idx="2">
                  <c:v>480000</c:v>
                </c:pt>
                <c:pt idx="3">
                  <c:v>429428</c:v>
                </c:pt>
              </c:numCache>
            </c:numRef>
          </c:val>
        </c:ser>
        <c:axId val="86990208"/>
        <c:axId val="87000192"/>
      </c:barChart>
      <c:catAx>
        <c:axId val="86990208"/>
        <c:scaling>
          <c:orientation val="minMax"/>
        </c:scaling>
        <c:axPos val="b"/>
        <c:majorGridlines/>
        <c:numFmt formatCode="General" sourceLinked="1"/>
        <c:tickLblPos val="low"/>
        <c:txPr>
          <a:bodyPr/>
          <a:lstStyle/>
          <a:p>
            <a:pPr>
              <a:defRPr sz="1600" b="1"/>
            </a:pPr>
            <a:endParaRPr lang="it-IT"/>
          </a:p>
        </c:txPr>
        <c:crossAx val="87000192"/>
        <c:crosses val="autoZero"/>
        <c:lblAlgn val="ctr"/>
        <c:lblOffset val="100"/>
      </c:catAx>
      <c:valAx>
        <c:axId val="87000192"/>
        <c:scaling>
          <c:orientation val="minMax"/>
        </c:scaling>
        <c:axPos val="l"/>
        <c:majorGridlines/>
        <c:numFmt formatCode="General" sourceLinked="1"/>
        <c:tickLblPos val="nextTo"/>
        <c:txPr>
          <a:bodyPr/>
          <a:lstStyle/>
          <a:p>
            <a:pPr>
              <a:defRPr sz="1400"/>
            </a:pPr>
            <a:endParaRPr lang="it-IT"/>
          </a:p>
        </c:txPr>
        <c:crossAx val="86990208"/>
        <c:crosses val="autoZero"/>
        <c:crossBetween val="between"/>
      </c:valAx>
      <c:spPr>
        <a:blipFill>
          <a:blip xmlns:r="http://schemas.openxmlformats.org/officeDocument/2006/relationships" r:embed="rId1"/>
          <a:tile tx="0" ty="0" sx="100000" sy="100000" flip="none" algn="tl"/>
        </a:blipFill>
        <a:ln>
          <a:noFill/>
        </a:ln>
      </c:spPr>
    </c:plotArea>
    <c:plotVisOnly val="1"/>
    <c:dispBlanksAs val="gap"/>
  </c:chart>
  <c:spPr>
    <a:solidFill>
      <a:schemeClr val="accent6">
        <a:lumMod val="40000"/>
        <a:lumOff val="60000"/>
      </a:schemeClr>
    </a:solidFill>
    <a:ln w="38100">
      <a:solidFill>
        <a:schemeClr val="accent2">
          <a:lumMod val="75000"/>
        </a:schemeClr>
      </a:solidFill>
    </a:ln>
  </c:spPr>
  <c:txPr>
    <a:bodyPr/>
    <a:lstStyle/>
    <a:p>
      <a:pPr>
        <a:defRPr sz="1800"/>
      </a:pPr>
      <a:endParaRPr lang="it-IT"/>
    </a:p>
  </c:txPr>
  <c:externalData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b="1" dirty="0" smtClean="0"/>
              <a:t>Tasso </a:t>
            </a:r>
            <a:r>
              <a:rPr lang="en-US" b="1" dirty="0" err="1" smtClean="0"/>
              <a:t>di</a:t>
            </a:r>
            <a:r>
              <a:rPr lang="en-US" b="1" dirty="0" smtClean="0"/>
              <a:t> </a:t>
            </a:r>
            <a:r>
              <a:rPr lang="en-US" b="1" dirty="0" err="1" smtClean="0"/>
              <a:t>fecondità</a:t>
            </a:r>
            <a:r>
              <a:rPr lang="en-US" b="1" dirty="0" smtClean="0"/>
              <a:t> </a:t>
            </a:r>
            <a:r>
              <a:rPr lang="en-US" sz="1400" b="0" dirty="0" smtClean="0"/>
              <a:t>(bambini </a:t>
            </a:r>
            <a:r>
              <a:rPr lang="en-US" sz="1400" b="0" dirty="0" err="1" smtClean="0"/>
              <a:t>nati</a:t>
            </a:r>
            <a:r>
              <a:rPr lang="en-US" sz="1400" b="0" dirty="0" smtClean="0"/>
              <a:t> per donna)</a:t>
            </a:r>
            <a:endParaRPr lang="en-US" sz="1400" b="0" dirty="0"/>
          </a:p>
        </c:rich>
      </c:tx>
    </c:title>
    <c:plotArea>
      <c:layout/>
      <c:barChart>
        <c:barDir val="col"/>
        <c:grouping val="clustered"/>
        <c:ser>
          <c:idx val="0"/>
          <c:order val="0"/>
          <c:tx>
            <c:strRef>
              <c:f>Foglio1!$B$1</c:f>
              <c:strCache>
                <c:ptCount val="1"/>
                <c:pt idx="0">
                  <c:v>Tasso di fecondità (bambini nati per donna)2</c:v>
                </c:pt>
              </c:strCache>
            </c:strRef>
          </c:tx>
          <c:dLbls>
            <c:txPr>
              <a:bodyPr/>
              <a:lstStyle/>
              <a:p>
                <a:pPr>
                  <a:defRPr sz="1400"/>
                </a:pPr>
                <a:endParaRPr lang="it-IT"/>
              </a:p>
            </c:txPr>
            <c:showVal val="1"/>
          </c:dLbls>
          <c:cat>
            <c:numRef>
              <c:f>Foglio1!$A$2:$A$8</c:f>
              <c:numCache>
                <c:formatCode>General</c:formatCode>
                <c:ptCount val="7"/>
                <c:pt idx="0">
                  <c:v>1960</c:v>
                </c:pt>
                <c:pt idx="1">
                  <c:v>1970</c:v>
                </c:pt>
                <c:pt idx="2">
                  <c:v>1980</c:v>
                </c:pt>
                <c:pt idx="3">
                  <c:v>1990</c:v>
                </c:pt>
                <c:pt idx="4">
                  <c:v>2000</c:v>
                </c:pt>
                <c:pt idx="5">
                  <c:v>2010</c:v>
                </c:pt>
                <c:pt idx="6">
                  <c:v>2020</c:v>
                </c:pt>
              </c:numCache>
            </c:numRef>
          </c:cat>
          <c:val>
            <c:numRef>
              <c:f>Foglio1!$B$2:$B$8</c:f>
              <c:numCache>
                <c:formatCode>General</c:formatCode>
                <c:ptCount val="7"/>
                <c:pt idx="0">
                  <c:v>6.49</c:v>
                </c:pt>
                <c:pt idx="1">
                  <c:v>4.91</c:v>
                </c:pt>
                <c:pt idx="2">
                  <c:v>3.62</c:v>
                </c:pt>
                <c:pt idx="3">
                  <c:v>2.98</c:v>
                </c:pt>
                <c:pt idx="4">
                  <c:v>2.16</c:v>
                </c:pt>
                <c:pt idx="5">
                  <c:v>1.6600000000000001</c:v>
                </c:pt>
                <c:pt idx="6">
                  <c:v>1.53</c:v>
                </c:pt>
              </c:numCache>
            </c:numRef>
          </c:val>
        </c:ser>
        <c:axId val="86935424"/>
        <c:axId val="86936960"/>
      </c:barChart>
      <c:catAx>
        <c:axId val="86935424"/>
        <c:scaling>
          <c:orientation val="minMax"/>
        </c:scaling>
        <c:axPos val="b"/>
        <c:majorGridlines/>
        <c:minorGridlines/>
        <c:numFmt formatCode="General" sourceLinked="1"/>
        <c:tickLblPos val="low"/>
        <c:txPr>
          <a:bodyPr/>
          <a:lstStyle/>
          <a:p>
            <a:pPr>
              <a:defRPr b="1"/>
            </a:pPr>
            <a:endParaRPr lang="it-IT"/>
          </a:p>
        </c:txPr>
        <c:crossAx val="86936960"/>
        <c:crosses val="autoZero"/>
        <c:lblAlgn val="ctr"/>
        <c:lblOffset val="100"/>
      </c:catAx>
      <c:valAx>
        <c:axId val="86936960"/>
        <c:scaling>
          <c:orientation val="minMax"/>
        </c:scaling>
        <c:axPos val="l"/>
        <c:majorGridlines/>
        <c:numFmt formatCode="General" sourceLinked="1"/>
        <c:tickLblPos val="nextTo"/>
        <c:txPr>
          <a:bodyPr/>
          <a:lstStyle/>
          <a:p>
            <a:pPr>
              <a:defRPr sz="1600"/>
            </a:pPr>
            <a:endParaRPr lang="it-IT"/>
          </a:p>
        </c:txPr>
        <c:crossAx val="86935424"/>
        <c:crosses val="autoZero"/>
        <c:crossBetween val="between"/>
      </c:valAx>
      <c:spPr>
        <a:blipFill>
          <a:blip xmlns:r="http://schemas.openxmlformats.org/officeDocument/2006/relationships" r:embed="rId1"/>
          <a:tile tx="0" ty="0" sx="100000" sy="100000" flip="none" algn="tl"/>
        </a:blipFill>
        <a:ln>
          <a:noFill/>
        </a:ln>
      </c:spPr>
    </c:plotArea>
    <c:plotVisOnly val="1"/>
    <c:dispBlanksAs val="gap"/>
  </c:chart>
  <c:spPr>
    <a:solidFill>
      <a:schemeClr val="accent6">
        <a:lumMod val="40000"/>
        <a:lumOff val="60000"/>
      </a:schemeClr>
    </a:solidFill>
    <a:ln w="38100">
      <a:solidFill>
        <a:schemeClr val="accent2">
          <a:lumMod val="75000"/>
        </a:schemeClr>
      </a:solidFill>
    </a:ln>
  </c:spPr>
  <c:txPr>
    <a:bodyPr/>
    <a:lstStyle/>
    <a:p>
      <a:pPr>
        <a:defRPr sz="1800"/>
      </a:pPr>
      <a:endParaRPr lang="it-IT"/>
    </a:p>
  </c:txPr>
  <c:externalData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b="1" dirty="0" err="1" smtClean="0"/>
              <a:t>Incremento</a:t>
            </a:r>
            <a:r>
              <a:rPr lang="en-US" b="1" dirty="0" smtClean="0"/>
              <a:t> </a:t>
            </a:r>
            <a:r>
              <a:rPr lang="en-US" b="1" dirty="0" err="1" smtClean="0"/>
              <a:t>naturale</a:t>
            </a:r>
            <a:r>
              <a:rPr lang="en-US" b="1" dirty="0" smtClean="0"/>
              <a:t> </a:t>
            </a:r>
            <a:r>
              <a:rPr lang="en-US" b="1" dirty="0" err="1" smtClean="0"/>
              <a:t>della</a:t>
            </a:r>
            <a:r>
              <a:rPr lang="en-US" b="1" dirty="0" smtClean="0"/>
              <a:t> </a:t>
            </a:r>
            <a:r>
              <a:rPr lang="en-US" b="1" dirty="0" err="1" smtClean="0"/>
              <a:t>popolazione</a:t>
            </a:r>
            <a:r>
              <a:rPr lang="en-US" b="1" dirty="0" smtClean="0"/>
              <a:t> </a:t>
            </a:r>
            <a:r>
              <a:rPr lang="en-US" sz="1400" b="0" dirty="0" smtClean="0"/>
              <a:t>(per 1000 </a:t>
            </a:r>
            <a:r>
              <a:rPr lang="en-US" sz="1400" b="0" dirty="0" err="1" smtClean="0"/>
              <a:t>abitanti</a:t>
            </a:r>
            <a:r>
              <a:rPr lang="en-US" sz="1400" b="0" dirty="0" smtClean="0"/>
              <a:t>)</a:t>
            </a:r>
            <a:endParaRPr lang="en-US" sz="1400" b="0" dirty="0"/>
          </a:p>
        </c:rich>
      </c:tx>
    </c:title>
    <c:plotArea>
      <c:layout/>
      <c:barChart>
        <c:barDir val="col"/>
        <c:grouping val="clustered"/>
        <c:ser>
          <c:idx val="0"/>
          <c:order val="0"/>
          <c:tx>
            <c:strRef>
              <c:f>Foglio1!$B$1</c:f>
              <c:strCache>
                <c:ptCount val="1"/>
                <c:pt idx="0">
                  <c:v>Andamento popolazione</c:v>
                </c:pt>
              </c:strCache>
            </c:strRef>
          </c:tx>
          <c:dLbls>
            <c:txPr>
              <a:bodyPr/>
              <a:lstStyle/>
              <a:p>
                <a:pPr>
                  <a:defRPr sz="1400"/>
                </a:pPr>
                <a:endParaRPr lang="it-IT"/>
              </a:p>
            </c:txPr>
            <c:showVal val="1"/>
          </c:dLbls>
          <c:cat>
            <c:numRef>
              <c:f>Foglio1!$A$2:$A$9</c:f>
              <c:numCache>
                <c:formatCode>General</c:formatCode>
                <c:ptCount val="8"/>
                <c:pt idx="0">
                  <c:v>1950</c:v>
                </c:pt>
                <c:pt idx="1">
                  <c:v>1960</c:v>
                </c:pt>
                <c:pt idx="2">
                  <c:v>1970</c:v>
                </c:pt>
                <c:pt idx="3">
                  <c:v>1980</c:v>
                </c:pt>
                <c:pt idx="4">
                  <c:v>1990</c:v>
                </c:pt>
                <c:pt idx="5">
                  <c:v>2000</c:v>
                </c:pt>
                <c:pt idx="6">
                  <c:v>2010</c:v>
                </c:pt>
                <c:pt idx="7">
                  <c:v>2020</c:v>
                </c:pt>
              </c:numCache>
            </c:numRef>
          </c:cat>
          <c:val>
            <c:numRef>
              <c:f>Foglio1!$B$2:$B$9</c:f>
              <c:numCache>
                <c:formatCode>General</c:formatCode>
                <c:ptCount val="8"/>
                <c:pt idx="0">
                  <c:v>24.77</c:v>
                </c:pt>
                <c:pt idx="1">
                  <c:v>32.82</c:v>
                </c:pt>
                <c:pt idx="2">
                  <c:v>22.919999999999987</c:v>
                </c:pt>
                <c:pt idx="3">
                  <c:v>20.12</c:v>
                </c:pt>
                <c:pt idx="4">
                  <c:v>19.41</c:v>
                </c:pt>
                <c:pt idx="5">
                  <c:v>11.360000000000024</c:v>
                </c:pt>
                <c:pt idx="6">
                  <c:v>6.7</c:v>
                </c:pt>
                <c:pt idx="7">
                  <c:v>0.2</c:v>
                </c:pt>
              </c:numCache>
            </c:numRef>
          </c:val>
        </c:ser>
        <c:axId val="86945152"/>
        <c:axId val="86959232"/>
      </c:barChart>
      <c:catAx>
        <c:axId val="86945152"/>
        <c:scaling>
          <c:orientation val="minMax"/>
        </c:scaling>
        <c:axPos val="b"/>
        <c:majorGridlines/>
        <c:minorGridlines/>
        <c:numFmt formatCode="General" sourceLinked="1"/>
        <c:tickLblPos val="low"/>
        <c:txPr>
          <a:bodyPr/>
          <a:lstStyle/>
          <a:p>
            <a:pPr>
              <a:defRPr b="1"/>
            </a:pPr>
            <a:endParaRPr lang="it-IT"/>
          </a:p>
        </c:txPr>
        <c:crossAx val="86959232"/>
        <c:crosses val="autoZero"/>
        <c:lblAlgn val="ctr"/>
        <c:lblOffset val="100"/>
      </c:catAx>
      <c:valAx>
        <c:axId val="86959232"/>
        <c:scaling>
          <c:orientation val="minMax"/>
        </c:scaling>
        <c:axPos val="l"/>
        <c:majorGridlines/>
        <c:numFmt formatCode="General" sourceLinked="1"/>
        <c:tickLblPos val="nextTo"/>
        <c:txPr>
          <a:bodyPr/>
          <a:lstStyle/>
          <a:p>
            <a:pPr>
              <a:defRPr sz="1600"/>
            </a:pPr>
            <a:endParaRPr lang="it-IT"/>
          </a:p>
        </c:txPr>
        <c:crossAx val="86945152"/>
        <c:crosses val="autoZero"/>
        <c:crossBetween val="between"/>
      </c:valAx>
      <c:spPr>
        <a:blipFill>
          <a:blip xmlns:r="http://schemas.openxmlformats.org/officeDocument/2006/relationships" r:embed="rId1"/>
          <a:tile tx="0" ty="0" sx="100000" sy="100000" flip="none" algn="tl"/>
        </a:blipFill>
        <a:ln>
          <a:noFill/>
        </a:ln>
      </c:spPr>
    </c:plotArea>
    <c:plotVisOnly val="1"/>
    <c:dispBlanksAs val="gap"/>
  </c:chart>
  <c:spPr>
    <a:solidFill>
      <a:schemeClr val="accent6">
        <a:lumMod val="40000"/>
        <a:lumOff val="60000"/>
      </a:schemeClr>
    </a:solidFill>
    <a:ln w="38100">
      <a:solidFill>
        <a:schemeClr val="accent2">
          <a:lumMod val="75000"/>
        </a:schemeClr>
      </a:solidFill>
    </a:ln>
  </c:spPr>
  <c:txPr>
    <a:bodyPr/>
    <a:lstStyle/>
    <a:p>
      <a:pPr>
        <a:defRPr sz="1800"/>
      </a:pPr>
      <a:endParaRPr lang="it-IT"/>
    </a:p>
  </c:txPr>
  <c:externalData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b="1" dirty="0" err="1" smtClean="0"/>
              <a:t>Percentuale</a:t>
            </a:r>
            <a:r>
              <a:rPr lang="en-US" b="1" dirty="0" smtClean="0"/>
              <a:t> </a:t>
            </a:r>
            <a:r>
              <a:rPr lang="en-US" b="1" dirty="0" err="1" smtClean="0"/>
              <a:t>popolazione</a:t>
            </a:r>
            <a:r>
              <a:rPr lang="en-US" b="1" dirty="0" smtClean="0"/>
              <a:t> </a:t>
            </a:r>
            <a:r>
              <a:rPr lang="en-US" b="1" dirty="0" err="1" smtClean="0"/>
              <a:t>urbana</a:t>
            </a:r>
            <a:endParaRPr lang="en-US" sz="1400" b="0" dirty="0"/>
          </a:p>
        </c:rich>
      </c:tx>
    </c:title>
    <c:plotArea>
      <c:layout/>
      <c:barChart>
        <c:barDir val="col"/>
        <c:grouping val="clustered"/>
        <c:ser>
          <c:idx val="0"/>
          <c:order val="0"/>
          <c:tx>
            <c:strRef>
              <c:f>Foglio1!$B$1</c:f>
              <c:strCache>
                <c:ptCount val="1"/>
                <c:pt idx="0">
                  <c:v>Tasso di fecondità (bambini nati per donna)2</c:v>
                </c:pt>
              </c:strCache>
            </c:strRef>
          </c:tx>
          <c:dLbls>
            <c:txPr>
              <a:bodyPr/>
              <a:lstStyle/>
              <a:p>
                <a:pPr>
                  <a:defRPr sz="1400"/>
                </a:pPr>
                <a:endParaRPr lang="it-IT"/>
              </a:p>
            </c:txPr>
            <c:showVal val="1"/>
          </c:dLbls>
          <c:cat>
            <c:numRef>
              <c:f>Foglio1!$A$2:$A$4</c:f>
              <c:numCache>
                <c:formatCode>General</c:formatCode>
                <c:ptCount val="3"/>
                <c:pt idx="0">
                  <c:v>1930</c:v>
                </c:pt>
                <c:pt idx="1">
                  <c:v>1990</c:v>
                </c:pt>
                <c:pt idx="2">
                  <c:v>2018</c:v>
                </c:pt>
              </c:numCache>
            </c:numRef>
          </c:cat>
          <c:val>
            <c:numRef>
              <c:f>Foglio1!$B$2:$B$4</c:f>
              <c:numCache>
                <c:formatCode>0%</c:formatCode>
                <c:ptCount val="3"/>
                <c:pt idx="0">
                  <c:v>0.2</c:v>
                </c:pt>
                <c:pt idx="1">
                  <c:v>0.36000000000000032</c:v>
                </c:pt>
                <c:pt idx="2" formatCode="0.00%">
                  <c:v>0.60300000000000065</c:v>
                </c:pt>
              </c:numCache>
            </c:numRef>
          </c:val>
        </c:ser>
        <c:axId val="123049472"/>
        <c:axId val="123051008"/>
      </c:barChart>
      <c:catAx>
        <c:axId val="123049472"/>
        <c:scaling>
          <c:orientation val="minMax"/>
        </c:scaling>
        <c:axPos val="b"/>
        <c:majorGridlines/>
        <c:minorGridlines/>
        <c:numFmt formatCode="General" sourceLinked="1"/>
        <c:tickLblPos val="low"/>
        <c:txPr>
          <a:bodyPr/>
          <a:lstStyle/>
          <a:p>
            <a:pPr>
              <a:defRPr b="1"/>
            </a:pPr>
            <a:endParaRPr lang="it-IT"/>
          </a:p>
        </c:txPr>
        <c:crossAx val="123051008"/>
        <c:crosses val="autoZero"/>
        <c:lblAlgn val="ctr"/>
        <c:lblOffset val="100"/>
      </c:catAx>
      <c:valAx>
        <c:axId val="123051008"/>
        <c:scaling>
          <c:orientation val="minMax"/>
        </c:scaling>
        <c:axPos val="l"/>
        <c:majorGridlines/>
        <c:numFmt formatCode="0%" sourceLinked="1"/>
        <c:tickLblPos val="nextTo"/>
        <c:txPr>
          <a:bodyPr/>
          <a:lstStyle/>
          <a:p>
            <a:pPr>
              <a:defRPr sz="1600"/>
            </a:pPr>
            <a:endParaRPr lang="it-IT"/>
          </a:p>
        </c:txPr>
        <c:crossAx val="123049472"/>
        <c:crosses val="autoZero"/>
        <c:crossBetween val="between"/>
      </c:valAx>
      <c:spPr>
        <a:blipFill>
          <a:blip xmlns:r="http://schemas.openxmlformats.org/officeDocument/2006/relationships" r:embed="rId1"/>
          <a:tile tx="0" ty="0" sx="100000" sy="100000" flip="none" algn="tl"/>
        </a:blipFill>
        <a:ln>
          <a:noFill/>
        </a:ln>
      </c:spPr>
    </c:plotArea>
    <c:plotVisOnly val="1"/>
    <c:dispBlanksAs val="gap"/>
  </c:chart>
  <c:spPr>
    <a:solidFill>
      <a:schemeClr val="accent6">
        <a:lumMod val="40000"/>
        <a:lumOff val="60000"/>
      </a:schemeClr>
    </a:solidFill>
    <a:ln w="38100">
      <a:solidFill>
        <a:schemeClr val="accent2">
          <a:lumMod val="75000"/>
        </a:schemeClr>
      </a:solidFill>
    </a:ln>
  </c:spPr>
  <c:txPr>
    <a:bodyPr/>
    <a:lstStyle/>
    <a:p>
      <a:pPr>
        <a:defRPr sz="1800"/>
      </a:pPr>
      <a:endParaRPr lang="it-IT"/>
    </a:p>
  </c:txPr>
  <c:externalData r:id="rId2"/>
</c:chartSpace>
</file>

<file path=ppt/charts/chart8.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it-IT" sz="2400" b="1" dirty="0" smtClean="0"/>
              <a:t>Popolazione delle principali città</a:t>
            </a:r>
            <a:endParaRPr lang="it-IT" sz="2400" b="1" dirty="0"/>
          </a:p>
        </c:rich>
      </c:tx>
    </c:title>
    <c:plotArea>
      <c:layout/>
      <c:barChart>
        <c:barDir val="col"/>
        <c:grouping val="clustered"/>
        <c:ser>
          <c:idx val="0"/>
          <c:order val="0"/>
          <c:tx>
            <c:strRef>
              <c:f>Foglio1!$B$1</c:f>
              <c:strCache>
                <c:ptCount val="1"/>
                <c:pt idx="0">
                  <c:v>1930</c:v>
                </c:pt>
              </c:strCache>
            </c:strRef>
          </c:tx>
          <c:cat>
            <c:strRef>
              <c:f>Foglio1!$A$2:$A$5</c:f>
              <c:strCache>
                <c:ptCount val="4"/>
                <c:pt idx="0">
                  <c:v>Tirana</c:v>
                </c:pt>
                <c:pt idx="1">
                  <c:v>Durazzo</c:v>
                </c:pt>
                <c:pt idx="2">
                  <c:v>Scutari</c:v>
                </c:pt>
                <c:pt idx="3">
                  <c:v>Valona</c:v>
                </c:pt>
              </c:strCache>
            </c:strRef>
          </c:cat>
          <c:val>
            <c:numRef>
              <c:f>Foglio1!$B$2:$B$5</c:f>
              <c:numCache>
                <c:formatCode>#,##0</c:formatCode>
                <c:ptCount val="4"/>
                <c:pt idx="0">
                  <c:v>30806</c:v>
                </c:pt>
                <c:pt idx="1">
                  <c:v>9739</c:v>
                </c:pt>
                <c:pt idx="2">
                  <c:v>29209</c:v>
                </c:pt>
                <c:pt idx="3">
                  <c:v>9106</c:v>
                </c:pt>
              </c:numCache>
            </c:numRef>
          </c:val>
        </c:ser>
        <c:ser>
          <c:idx val="1"/>
          <c:order val="1"/>
          <c:tx>
            <c:strRef>
              <c:f>Foglio1!$C$1</c:f>
              <c:strCache>
                <c:ptCount val="1"/>
                <c:pt idx="0">
                  <c:v>1989</c:v>
                </c:pt>
              </c:strCache>
            </c:strRef>
          </c:tx>
          <c:cat>
            <c:strRef>
              <c:f>Foglio1!$A$2:$A$5</c:f>
              <c:strCache>
                <c:ptCount val="4"/>
                <c:pt idx="0">
                  <c:v>Tirana</c:v>
                </c:pt>
                <c:pt idx="1">
                  <c:v>Durazzo</c:v>
                </c:pt>
                <c:pt idx="2">
                  <c:v>Scutari</c:v>
                </c:pt>
                <c:pt idx="3">
                  <c:v>Valona</c:v>
                </c:pt>
              </c:strCache>
            </c:strRef>
          </c:cat>
          <c:val>
            <c:numRef>
              <c:f>Foglio1!$C$2:$C$5</c:f>
              <c:numCache>
                <c:formatCode>#,##0</c:formatCode>
                <c:ptCount val="4"/>
                <c:pt idx="0">
                  <c:v>238060</c:v>
                </c:pt>
                <c:pt idx="1">
                  <c:v>82720</c:v>
                </c:pt>
                <c:pt idx="2">
                  <c:v>79920</c:v>
                </c:pt>
                <c:pt idx="3">
                  <c:v>71660</c:v>
                </c:pt>
              </c:numCache>
            </c:numRef>
          </c:val>
        </c:ser>
        <c:ser>
          <c:idx val="2"/>
          <c:order val="2"/>
          <c:tx>
            <c:strRef>
              <c:f>Foglio1!$D$1</c:f>
              <c:strCache>
                <c:ptCount val="1"/>
                <c:pt idx="0">
                  <c:v>2018</c:v>
                </c:pt>
              </c:strCache>
            </c:strRef>
          </c:tx>
          <c:cat>
            <c:strRef>
              <c:f>Foglio1!$A$2:$A$5</c:f>
              <c:strCache>
                <c:ptCount val="4"/>
                <c:pt idx="0">
                  <c:v>Tirana</c:v>
                </c:pt>
                <c:pt idx="1">
                  <c:v>Durazzo</c:v>
                </c:pt>
                <c:pt idx="2">
                  <c:v>Scutari</c:v>
                </c:pt>
                <c:pt idx="3">
                  <c:v>Valona</c:v>
                </c:pt>
              </c:strCache>
            </c:strRef>
          </c:cat>
          <c:val>
            <c:numRef>
              <c:f>Foglio1!$D$2:$D$5</c:f>
              <c:numCache>
                <c:formatCode>#,##0</c:formatCode>
                <c:ptCount val="4"/>
                <c:pt idx="0">
                  <c:v>670317</c:v>
                </c:pt>
                <c:pt idx="1">
                  <c:v>219644</c:v>
                </c:pt>
                <c:pt idx="2">
                  <c:v>114085</c:v>
                </c:pt>
                <c:pt idx="3">
                  <c:v>142833</c:v>
                </c:pt>
              </c:numCache>
            </c:numRef>
          </c:val>
        </c:ser>
        <c:axId val="87418368"/>
        <c:axId val="87419904"/>
      </c:barChart>
      <c:catAx>
        <c:axId val="87418368"/>
        <c:scaling>
          <c:orientation val="minMax"/>
        </c:scaling>
        <c:axPos val="b"/>
        <c:majorTickMark val="none"/>
        <c:tickLblPos val="nextTo"/>
        <c:crossAx val="87419904"/>
        <c:crosses val="autoZero"/>
        <c:auto val="1"/>
        <c:lblAlgn val="ctr"/>
        <c:lblOffset val="100"/>
      </c:catAx>
      <c:valAx>
        <c:axId val="87419904"/>
        <c:scaling>
          <c:orientation val="minMax"/>
        </c:scaling>
        <c:axPos val="l"/>
        <c:majorGridlines/>
        <c:title>
          <c:tx>
            <c:rich>
              <a:bodyPr/>
              <a:lstStyle/>
              <a:p>
                <a:pPr>
                  <a:defRPr sz="1600" b="0"/>
                </a:pPr>
                <a:r>
                  <a:rPr lang="it-IT" sz="1600" b="0" dirty="0" smtClean="0"/>
                  <a:t>Numero abitanti</a:t>
                </a:r>
                <a:endParaRPr lang="it-IT" sz="1600" b="0" dirty="0"/>
              </a:p>
            </c:rich>
          </c:tx>
        </c:title>
        <c:numFmt formatCode="#,##0" sourceLinked="1"/>
        <c:majorTickMark val="none"/>
        <c:tickLblPos val="nextTo"/>
        <c:txPr>
          <a:bodyPr/>
          <a:lstStyle/>
          <a:p>
            <a:pPr>
              <a:defRPr sz="1400"/>
            </a:pPr>
            <a:endParaRPr lang="it-IT"/>
          </a:p>
        </c:txPr>
        <c:crossAx val="87418368"/>
        <c:crosses val="autoZero"/>
        <c:crossBetween val="between"/>
      </c:valAx>
      <c:dTable>
        <c:showHorzBorder val="1"/>
        <c:showVertBorder val="1"/>
        <c:showOutline val="1"/>
        <c:showKeys val="1"/>
        <c:txPr>
          <a:bodyPr/>
          <a:lstStyle/>
          <a:p>
            <a:pPr rtl="0">
              <a:defRPr sz="1600"/>
            </a:pPr>
            <a:endParaRPr lang="it-IT"/>
          </a:p>
        </c:txPr>
      </c:dTable>
      <c:spPr>
        <a:blipFill>
          <a:blip xmlns:r="http://schemas.openxmlformats.org/officeDocument/2006/relationships" r:embed="rId1"/>
          <a:tile tx="0" ty="0" sx="100000" sy="100000" flip="none" algn="tl"/>
        </a:blipFill>
      </c:spPr>
    </c:plotArea>
    <c:plotVisOnly val="1"/>
  </c:chart>
  <c:spPr>
    <a:solidFill>
      <a:schemeClr val="accent1">
        <a:lumMod val="40000"/>
        <a:lumOff val="60000"/>
      </a:schemeClr>
    </a:solidFill>
    <a:ln w="28575">
      <a:solidFill>
        <a:srgbClr val="C00000"/>
      </a:solidFill>
    </a:ln>
  </c:spPr>
  <c:txPr>
    <a:bodyPr/>
    <a:lstStyle/>
    <a:p>
      <a:pPr>
        <a:defRPr sz="1800"/>
      </a:pPr>
      <a:endParaRPr lang="it-IT"/>
    </a:p>
  </c:txPr>
  <c:externalData r:id="rId2"/>
</c:chartSpace>
</file>

<file path=ppt/charts/chart9.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dirty="0" err="1" smtClean="0"/>
              <a:t>Percentuale</a:t>
            </a:r>
            <a:r>
              <a:rPr lang="en-US" dirty="0" smtClean="0"/>
              <a:t> </a:t>
            </a:r>
            <a:r>
              <a:rPr lang="en-US" dirty="0" err="1" smtClean="0"/>
              <a:t>forza</a:t>
            </a:r>
            <a:r>
              <a:rPr lang="en-US" dirty="0" smtClean="0"/>
              <a:t> </a:t>
            </a:r>
            <a:r>
              <a:rPr lang="en-US" dirty="0" err="1" smtClean="0"/>
              <a:t>lavoro</a:t>
            </a:r>
            <a:r>
              <a:rPr lang="en-US" dirty="0" smtClean="0"/>
              <a:t> per </a:t>
            </a:r>
            <a:r>
              <a:rPr lang="en-US" dirty="0" err="1" smtClean="0"/>
              <a:t>settore</a:t>
            </a:r>
            <a:r>
              <a:rPr lang="en-US" dirty="0" smtClean="0"/>
              <a:t> </a:t>
            </a:r>
            <a:r>
              <a:rPr lang="en-US" dirty="0" err="1" smtClean="0"/>
              <a:t>economico</a:t>
            </a:r>
            <a:r>
              <a:rPr lang="en-US" dirty="0" smtClean="0"/>
              <a:t> in Albania </a:t>
            </a:r>
            <a:endParaRPr lang="en-US" sz="1600" b="0" dirty="0"/>
          </a:p>
        </c:rich>
      </c:tx>
      <c:layout>
        <c:manualLayout>
          <c:xMode val="edge"/>
          <c:yMode val="edge"/>
          <c:x val="0.1605311679790026"/>
          <c:y val="2.5000000000000001E-2"/>
        </c:manualLayout>
      </c:layout>
    </c:title>
    <c:plotArea>
      <c:layout/>
      <c:barChart>
        <c:barDir val="col"/>
        <c:grouping val="stacked"/>
        <c:ser>
          <c:idx val="0"/>
          <c:order val="0"/>
          <c:tx>
            <c:strRef>
              <c:f>Foglio1!$B$1</c:f>
              <c:strCache>
                <c:ptCount val="1"/>
                <c:pt idx="0">
                  <c:v>Primario</c:v>
                </c:pt>
              </c:strCache>
            </c:strRef>
          </c:tx>
          <c:dLbls>
            <c:dLbl>
              <c:idx val="0"/>
              <c:tx>
                <c:rich>
                  <a:bodyPr/>
                  <a:lstStyle/>
                  <a:p>
                    <a:r>
                      <a:rPr lang="en-US" smtClean="0"/>
                      <a:t>62%</a:t>
                    </a:r>
                    <a:endParaRPr lang="en-US"/>
                  </a:p>
                </c:rich>
              </c:tx>
              <c:dLblPos val="ctr"/>
              <c:showVal val="1"/>
            </c:dLbl>
            <c:dLbl>
              <c:idx val="2"/>
              <c:tx>
                <c:rich>
                  <a:bodyPr/>
                  <a:lstStyle/>
                  <a:p>
                    <a:r>
                      <a:rPr lang="en-US" smtClean="0"/>
                      <a:t>36,7%</a:t>
                    </a:r>
                    <a:endParaRPr lang="en-US"/>
                  </a:p>
                </c:rich>
              </c:tx>
              <c:dLblPos val="ctr"/>
              <c:showVal val="1"/>
            </c:dLbl>
            <c:txPr>
              <a:bodyPr/>
              <a:lstStyle/>
              <a:p>
                <a:pPr>
                  <a:defRPr sz="1400"/>
                </a:pPr>
                <a:endParaRPr lang="it-IT"/>
              </a:p>
            </c:txPr>
            <c:dLblPos val="ctr"/>
            <c:showVal val="1"/>
          </c:dLbls>
          <c:cat>
            <c:numRef>
              <c:f>Foglio1!$A$2:$A$4</c:f>
              <c:numCache>
                <c:formatCode>General</c:formatCode>
                <c:ptCount val="3"/>
                <c:pt idx="0">
                  <c:v>1979</c:v>
                </c:pt>
                <c:pt idx="1">
                  <c:v>2000</c:v>
                </c:pt>
                <c:pt idx="2">
                  <c:v>2019</c:v>
                </c:pt>
              </c:numCache>
            </c:numRef>
          </c:cat>
          <c:val>
            <c:numRef>
              <c:f>Foglio1!$B$2:$B$4</c:f>
              <c:numCache>
                <c:formatCode>0%</c:formatCode>
                <c:ptCount val="3"/>
                <c:pt idx="0" formatCode="0.00%">
                  <c:v>0.62000000000000777</c:v>
                </c:pt>
                <c:pt idx="1">
                  <c:v>0.58000000000000007</c:v>
                </c:pt>
                <c:pt idx="2" formatCode="0.00%">
                  <c:v>0.36700000000000038</c:v>
                </c:pt>
              </c:numCache>
            </c:numRef>
          </c:val>
        </c:ser>
        <c:ser>
          <c:idx val="1"/>
          <c:order val="1"/>
          <c:tx>
            <c:strRef>
              <c:f>Foglio1!$C$1</c:f>
              <c:strCache>
                <c:ptCount val="1"/>
                <c:pt idx="0">
                  <c:v>Secondario</c:v>
                </c:pt>
              </c:strCache>
            </c:strRef>
          </c:tx>
          <c:dLbls>
            <c:txPr>
              <a:bodyPr/>
              <a:lstStyle/>
              <a:p>
                <a:pPr>
                  <a:defRPr sz="1400"/>
                </a:pPr>
                <a:endParaRPr lang="it-IT"/>
              </a:p>
            </c:txPr>
            <c:dLblPos val="ctr"/>
            <c:showVal val="1"/>
          </c:dLbls>
          <c:cat>
            <c:numRef>
              <c:f>Foglio1!$A$2:$A$4</c:f>
              <c:numCache>
                <c:formatCode>General</c:formatCode>
                <c:ptCount val="3"/>
                <c:pt idx="0">
                  <c:v>1979</c:v>
                </c:pt>
                <c:pt idx="1">
                  <c:v>2000</c:v>
                </c:pt>
                <c:pt idx="2">
                  <c:v>2019</c:v>
                </c:pt>
              </c:numCache>
            </c:numRef>
          </c:cat>
          <c:val>
            <c:numRef>
              <c:f>Foglio1!$C$2:$C$4</c:f>
              <c:numCache>
                <c:formatCode>0%</c:formatCode>
                <c:ptCount val="3"/>
                <c:pt idx="0">
                  <c:v>0.30000000000000032</c:v>
                </c:pt>
                <c:pt idx="1">
                  <c:v>0.14000000000000001</c:v>
                </c:pt>
                <c:pt idx="2">
                  <c:v>0.2</c:v>
                </c:pt>
              </c:numCache>
            </c:numRef>
          </c:val>
        </c:ser>
        <c:ser>
          <c:idx val="2"/>
          <c:order val="2"/>
          <c:tx>
            <c:strRef>
              <c:f>Foglio1!$D$1</c:f>
              <c:strCache>
                <c:ptCount val="1"/>
                <c:pt idx="0">
                  <c:v>Terziario</c:v>
                </c:pt>
              </c:strCache>
            </c:strRef>
          </c:tx>
          <c:dLbls>
            <c:dLbl>
              <c:idx val="0"/>
              <c:tx>
                <c:rich>
                  <a:bodyPr/>
                  <a:lstStyle/>
                  <a:p>
                    <a:r>
                      <a:rPr lang="en-US" smtClean="0"/>
                      <a:t>8%</a:t>
                    </a:r>
                    <a:endParaRPr lang="en-US"/>
                  </a:p>
                </c:rich>
              </c:tx>
              <c:dLblPos val="ctr"/>
              <c:showVal val="1"/>
            </c:dLbl>
            <c:dLbl>
              <c:idx val="2"/>
              <c:tx>
                <c:rich>
                  <a:bodyPr/>
                  <a:lstStyle/>
                  <a:p>
                    <a:r>
                      <a:rPr lang="en-US" smtClean="0"/>
                      <a:t>43,3%</a:t>
                    </a:r>
                    <a:endParaRPr lang="en-US"/>
                  </a:p>
                </c:rich>
              </c:tx>
              <c:dLblPos val="ctr"/>
              <c:showVal val="1"/>
            </c:dLbl>
            <c:txPr>
              <a:bodyPr/>
              <a:lstStyle/>
              <a:p>
                <a:pPr>
                  <a:defRPr sz="1400"/>
                </a:pPr>
                <a:endParaRPr lang="it-IT"/>
              </a:p>
            </c:txPr>
            <c:dLblPos val="ctr"/>
            <c:showVal val="1"/>
          </c:dLbls>
          <c:cat>
            <c:numRef>
              <c:f>Foglio1!$A$2:$A$4</c:f>
              <c:numCache>
                <c:formatCode>General</c:formatCode>
                <c:ptCount val="3"/>
                <c:pt idx="0">
                  <c:v>1979</c:v>
                </c:pt>
                <c:pt idx="1">
                  <c:v>2000</c:v>
                </c:pt>
                <c:pt idx="2">
                  <c:v>2019</c:v>
                </c:pt>
              </c:numCache>
            </c:numRef>
          </c:cat>
          <c:val>
            <c:numRef>
              <c:f>Foglio1!$D$2:$D$4</c:f>
              <c:numCache>
                <c:formatCode>0%</c:formatCode>
                <c:ptCount val="3"/>
                <c:pt idx="0" formatCode="0.00%">
                  <c:v>8.0000000000000043E-2</c:v>
                </c:pt>
                <c:pt idx="1">
                  <c:v>0.29000000000000031</c:v>
                </c:pt>
                <c:pt idx="2" formatCode="0.00%">
                  <c:v>0.43300000000000038</c:v>
                </c:pt>
              </c:numCache>
            </c:numRef>
          </c:val>
        </c:ser>
        <c:dLbls>
          <c:showVal val="1"/>
        </c:dLbls>
        <c:overlap val="100"/>
        <c:axId val="88254720"/>
        <c:axId val="88268800"/>
      </c:barChart>
      <c:catAx>
        <c:axId val="88254720"/>
        <c:scaling>
          <c:orientation val="minMax"/>
        </c:scaling>
        <c:axPos val="b"/>
        <c:numFmt formatCode="General" sourceLinked="1"/>
        <c:tickLblPos val="nextTo"/>
        <c:txPr>
          <a:bodyPr/>
          <a:lstStyle/>
          <a:p>
            <a:pPr>
              <a:defRPr b="1"/>
            </a:pPr>
            <a:endParaRPr lang="it-IT"/>
          </a:p>
        </c:txPr>
        <c:crossAx val="88268800"/>
        <c:crosses val="autoZero"/>
        <c:auto val="1"/>
        <c:lblAlgn val="ctr"/>
        <c:lblOffset val="100"/>
      </c:catAx>
      <c:valAx>
        <c:axId val="88268800"/>
        <c:scaling>
          <c:orientation val="minMax"/>
        </c:scaling>
        <c:delete val="1"/>
        <c:axPos val="l"/>
        <c:majorGridlines/>
        <c:numFmt formatCode="0.00%" sourceLinked="1"/>
        <c:tickLblPos val="nextTo"/>
        <c:crossAx val="88254720"/>
        <c:crosses val="autoZero"/>
        <c:crossBetween val="between"/>
      </c:valAx>
      <c:spPr>
        <a:blipFill>
          <a:blip xmlns:r="http://schemas.openxmlformats.org/officeDocument/2006/relationships" r:embed="rId1"/>
          <a:tile tx="0" ty="0" sx="100000" sy="100000" flip="none" algn="tl"/>
        </a:blipFill>
      </c:spPr>
    </c:plotArea>
    <c:legend>
      <c:legendPos val="r"/>
      <c:txPr>
        <a:bodyPr/>
        <a:lstStyle/>
        <a:p>
          <a:pPr>
            <a:defRPr sz="1600"/>
          </a:pPr>
          <a:endParaRPr lang="it-IT"/>
        </a:p>
      </c:txPr>
    </c:legend>
    <c:plotVisOnly val="1"/>
  </c:chart>
  <c:spPr>
    <a:solidFill>
      <a:schemeClr val="accent1">
        <a:lumMod val="40000"/>
        <a:lumOff val="60000"/>
      </a:schemeClr>
    </a:solidFill>
    <a:ln w="38100">
      <a:solidFill>
        <a:srgbClr val="C00000"/>
      </a:solidFill>
    </a:ln>
  </c:spPr>
  <c:txPr>
    <a:bodyPr/>
    <a:lstStyle/>
    <a:p>
      <a:pPr>
        <a:defRPr sz="1800"/>
      </a:pPr>
      <a:endParaRPr lang="it-IT"/>
    </a:p>
  </c:tx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drawings/drawing1.xml><?xml version="1.0" encoding="utf-8"?>
<c:userShapes xmlns:c="http://schemas.openxmlformats.org/drawingml/2006/chart">
  <cdr:relSizeAnchor xmlns:cdr="http://schemas.openxmlformats.org/drawingml/2006/chartDrawing">
    <cdr:from>
      <cdr:x>0.01953</cdr:x>
      <cdr:y>0.37695</cdr:y>
    </cdr:from>
    <cdr:to>
      <cdr:x>0.16953</cdr:x>
      <cdr:y>0.60195</cdr:y>
    </cdr:to>
    <cdr:sp macro="" textlink="">
      <cdr:nvSpPr>
        <cdr:cNvPr id="2" name="CasellaDiTesto 1"/>
        <cdr:cNvSpPr txBox="1"/>
      </cdr:nvSpPr>
      <cdr:spPr>
        <a:xfrm xmlns:a="http://schemas.openxmlformats.org/drawingml/2006/main">
          <a:off x="119042" y="1531934"/>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it-IT" sz="1100" dirty="0"/>
        </a:p>
      </cdr:txBody>
    </cdr:sp>
  </cdr:relSizeAnchor>
  <cdr:relSizeAnchor xmlns:cdr="http://schemas.openxmlformats.org/drawingml/2006/chartDrawing">
    <cdr:from>
      <cdr:x>0.03125</cdr:x>
      <cdr:y>0.35937</cdr:y>
    </cdr:from>
    <cdr:to>
      <cdr:x>0.18125</cdr:x>
      <cdr:y>0.58437</cdr:y>
    </cdr:to>
    <cdr:sp macro="" textlink="">
      <cdr:nvSpPr>
        <cdr:cNvPr id="3" name="CasellaDiTesto 2"/>
        <cdr:cNvSpPr txBox="1"/>
      </cdr:nvSpPr>
      <cdr:spPr>
        <a:xfrm xmlns:a="http://schemas.openxmlformats.org/drawingml/2006/main">
          <a:off x="190480" y="1460496"/>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it-IT" sz="1100" dirty="0"/>
        </a:p>
      </cdr:txBody>
    </cdr:sp>
  </cdr:relSizeAnchor>
  <cdr:relSizeAnchor xmlns:cdr="http://schemas.openxmlformats.org/drawingml/2006/chartDrawing">
    <cdr:from>
      <cdr:x>0.37109</cdr:x>
      <cdr:y>0</cdr:y>
    </cdr:from>
    <cdr:to>
      <cdr:x>0.76953</cdr:x>
      <cdr:y>0.225</cdr:y>
    </cdr:to>
    <cdr:sp macro="" textlink="">
      <cdr:nvSpPr>
        <cdr:cNvPr id="4" name="CasellaDiTesto 3"/>
        <cdr:cNvSpPr txBox="1"/>
      </cdr:nvSpPr>
      <cdr:spPr>
        <a:xfrm xmlns:a="http://schemas.openxmlformats.org/drawingml/2006/main">
          <a:off x="2262182" y="0"/>
          <a:ext cx="2428892"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it-IT"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BDB870-81A0-4A92-9CF2-AD12495E42ED}" type="datetimeFigureOut">
              <a:rPr lang="it-IT" smtClean="0"/>
              <a:pPr/>
              <a:t>31/12/2021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E5320F-4656-4F53-92FD-42CAD2B2DB8C}"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9E5320F-4656-4F53-92FD-42CAD2B2DB8C}" type="slidenum">
              <a:rPr lang="it-IT" smtClean="0"/>
              <a:pPr/>
              <a:t>71</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olo 28"/>
          <p:cNvSpPr>
            <a:spLocks noGrp="1"/>
          </p:cNvSpPr>
          <p:nvPr>
            <p:ph type="ctrTitle"/>
          </p:nvPr>
        </p:nvSpPr>
        <p:spPr>
          <a:xfrm>
            <a:off x="381000" y="4853411"/>
            <a:ext cx="8458200" cy="1222375"/>
          </a:xfrm>
        </p:spPr>
        <p:txBody>
          <a:bodyPr anchor="t"/>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16" name="Segnaposto data 15"/>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2" name="Segnaposto piè di pagina 1"/>
          <p:cNvSpPr>
            <a:spLocks noGrp="1"/>
          </p:cNvSpPr>
          <p:nvPr>
            <p:ph type="ftr" sz="quarter" idx="11"/>
          </p:nvPr>
        </p:nvSpPr>
        <p:spPr/>
        <p:txBody>
          <a:bodyPr/>
          <a:lstStyle/>
          <a:p>
            <a:endParaRPr lang="it-IT"/>
          </a:p>
        </p:txBody>
      </p:sp>
      <p:sp>
        <p:nvSpPr>
          <p:cNvPr id="15" name="Segnaposto numero diapositiva 14"/>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549276"/>
            <a:ext cx="18288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549276"/>
            <a:ext cx="62484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2" name="Titolo 21"/>
          <p:cNvSpPr>
            <a:spLocks noGrp="1"/>
          </p:cNvSpPr>
          <p:nvPr>
            <p:ph type="title"/>
          </p:nvPr>
        </p:nvSpPr>
        <p:spPr/>
        <p:txBody>
          <a:bodyPr/>
          <a:lstStyle/>
          <a:p>
            <a:r>
              <a:rPr kumimoji="0" lang="it-IT" smtClean="0"/>
              <a:t>Fare clic per modificare lo stile del titolo</a:t>
            </a:r>
            <a:endParaRPr kumimoji="0" lang="en-US"/>
          </a:p>
        </p:txBody>
      </p:sp>
      <p:sp>
        <p:nvSpPr>
          <p:cNvPr id="27" name="Segnaposto contenuto 26"/>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19" name="Segnaposto piè di pagina 18"/>
          <p:cNvSpPr>
            <a:spLocks noGrp="1"/>
          </p:cNvSpPr>
          <p:nvPr>
            <p:ph type="ftr" sz="quarter" idx="11"/>
          </p:nvPr>
        </p:nvSpPr>
        <p:spPr>
          <a:xfrm>
            <a:off x="3581400" y="76200"/>
            <a:ext cx="2895600" cy="288925"/>
          </a:xfrm>
        </p:spPr>
        <p:txBody>
          <a:bodyPr/>
          <a:lstStyle/>
          <a:p>
            <a:endParaRPr lang="it-IT"/>
          </a:p>
        </p:txBody>
      </p:sp>
      <p:sp>
        <p:nvSpPr>
          <p:cNvPr id="16" name="Segnaposto numero diapositiva 15"/>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egnaposto testo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19" name="Segnaposto data 18"/>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11" name="Segnaposto piè di pagina 10"/>
          <p:cNvSpPr>
            <a:spLocks noGrp="1"/>
          </p:cNvSpPr>
          <p:nvPr>
            <p:ph type="ftr" sz="quarter" idx="11"/>
          </p:nvPr>
        </p:nvSpPr>
        <p:spPr/>
        <p:txBody>
          <a:bodyPr/>
          <a:lstStyle/>
          <a:p>
            <a:endParaRPr lang="it-IT"/>
          </a:p>
        </p:txBody>
      </p:sp>
      <p:sp>
        <p:nvSpPr>
          <p:cNvPr id="16" name="Segnaposto numero diapositiva 15"/>
          <p:cNvSpPr>
            <a:spLocks noGrp="1"/>
          </p:cNvSpPr>
          <p:nvPr>
            <p:ph type="sldNum" sz="quarter" idx="12"/>
          </p:nvPr>
        </p:nvSpPr>
        <p:spPr/>
        <p:txBody>
          <a:bodyPr/>
          <a:lstStyle/>
          <a:p>
            <a:fld id="{A5844F72-B3ED-44CC-ACF0-B1A6F0E51326}" type="slidenum">
              <a:rPr lang="it-IT" smtClean="0"/>
              <a:pPr/>
              <a:t>‹N›</a:t>
            </a:fld>
            <a:endParaRPr lang="it-IT"/>
          </a:p>
        </p:txBody>
      </p:sp>
      <p:sp>
        <p:nvSpPr>
          <p:cNvPr id="8" name="Titolo 7"/>
          <p:cNvSpPr>
            <a:spLocks noGrp="1"/>
          </p:cNvSpPr>
          <p:nvPr>
            <p:ph type="title"/>
          </p:nvPr>
        </p:nvSpPr>
        <p:spPr>
          <a:xfrm>
            <a:off x="180475" y="2947085"/>
            <a:ext cx="8686800" cy="1184825"/>
          </a:xfrm>
        </p:spPr>
        <p:txBody>
          <a:bodyPr rtlCol="0" anchor="t"/>
          <a:lstStyle>
            <a:lvl1pPr algn="r">
              <a:defRPr/>
            </a:lvl1pPr>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0" name="Titolo 1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4" name="Segnaposto contenuto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1" name="Segnaposto data 20"/>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10" name="Segnaposto piè di pagina 9"/>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9" name="Titolo 28"/>
          <p:cNvSpPr>
            <a:spLocks noGrp="1"/>
          </p:cNvSpPr>
          <p:nvPr>
            <p:ph type="title"/>
          </p:nvPr>
        </p:nvSpPr>
        <p:spPr>
          <a:xfrm>
            <a:off x="304800" y="5410200"/>
            <a:ext cx="8610600" cy="882650"/>
          </a:xfrm>
        </p:spPr>
        <p:txBody>
          <a:bodyPr anchor="ctr"/>
          <a:lstStyle>
            <a:lvl1pPr>
              <a:defRPr/>
            </a:lvl1p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25" name="Segnaposto testo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contenuto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8" name="Segnaposto contenuto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0" name="Segnaposto data 9"/>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8229600" y="6477000"/>
            <a:ext cx="762000" cy="246888"/>
          </a:xfrm>
        </p:spPr>
        <p:txBody>
          <a:bodyPr/>
          <a:lstStyle/>
          <a:p>
            <a:fld id="{A5844F72-B3ED-44CC-ACF0-B1A6F0E51326}" type="slidenum">
              <a:rPr lang="it-IT" smtClean="0"/>
              <a:pPr/>
              <a:t>‹N›</a:t>
            </a:fld>
            <a:endParaRPr lang="it-IT"/>
          </a:p>
        </p:txBody>
      </p:sp>
      <p:sp>
        <p:nvSpPr>
          <p:cNvPr id="11" name="Connettore 1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0" name="Titolo 2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2" name="Segnaposto data 11"/>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21" name="Segnaposto piè di pagina 20"/>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24" name="Segnaposto piè di pagina 23"/>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Connettore 1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olo 11"/>
          <p:cNvSpPr>
            <a:spLocks noGrp="1"/>
          </p:cNvSpPr>
          <p:nvPr>
            <p:ph type="title"/>
          </p:nvPr>
        </p:nvSpPr>
        <p:spPr>
          <a:xfrm>
            <a:off x="457200" y="5486400"/>
            <a:ext cx="8458200" cy="520700"/>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14" name="Segnaposto contenuto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29" name="Segnaposto piè di pagina 28"/>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3" name="Segnaposto immagin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it-IT" smtClean="0"/>
              <a:t>Fare clic sull'icona per inserire un'immagine</a:t>
            </a:r>
            <a:endParaRPr kumimoji="0" lang="en-US" dirty="0"/>
          </a:p>
        </p:txBody>
      </p:sp>
      <p:sp>
        <p:nvSpPr>
          <p:cNvPr id="7" name="Segnaposto data 6"/>
          <p:cNvSpPr>
            <a:spLocks noGrp="1"/>
          </p:cNvSpPr>
          <p:nvPr>
            <p:ph type="dt" sz="half" idx="10"/>
          </p:nvPr>
        </p:nvSpPr>
        <p:spPr/>
        <p:txBody>
          <a:bodyPr/>
          <a:lstStyle/>
          <a:p>
            <a:fld id="{55644A33-DD72-4D89-A752-DFEB6108DC67}" type="datetimeFigureOut">
              <a:rPr lang="it-IT" smtClean="0"/>
              <a:pPr/>
              <a:t>31/12/2021</a:t>
            </a:fld>
            <a:endParaRPr lang="it-IT"/>
          </a:p>
        </p:txBody>
      </p:sp>
      <p:sp>
        <p:nvSpPr>
          <p:cNvPr id="5" name="Segnaposto piè di pagina 4"/>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
        <p:nvSpPr>
          <p:cNvPr id="17" name="Titolo 16"/>
          <p:cNvSpPr>
            <a:spLocks noGrp="1"/>
          </p:cNvSpPr>
          <p:nvPr>
            <p:ph type="title"/>
          </p:nvPr>
        </p:nvSpPr>
        <p:spPr>
          <a:xfrm>
            <a:off x="381000" y="4993760"/>
            <a:ext cx="5867400" cy="522288"/>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Segnaposto testo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1" name="Segnaposto data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55644A33-DD72-4D89-A752-DFEB6108DC67}" type="datetimeFigureOut">
              <a:rPr lang="it-IT" smtClean="0"/>
              <a:pPr/>
              <a:t>31/12/2021</a:t>
            </a:fld>
            <a:endParaRPr lang="it-IT"/>
          </a:p>
        </p:txBody>
      </p:sp>
      <p:sp>
        <p:nvSpPr>
          <p:cNvPr id="28" name="Segnaposto piè di pagina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it-IT"/>
          </a:p>
        </p:txBody>
      </p:sp>
      <p:sp>
        <p:nvSpPr>
          <p:cNvPr id="5" name="Segnaposto numero diapositiva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5844F72-B3ED-44CC-ACF0-B1A6F0E51326}" type="slidenum">
              <a:rPr lang="it-IT" smtClean="0"/>
              <a:pPr/>
              <a:t>‹N›</a:t>
            </a:fld>
            <a:endParaRPr lang="it-IT"/>
          </a:p>
        </p:txBody>
      </p:sp>
      <p:sp>
        <p:nvSpPr>
          <p:cNvPr id="10" name="Segnaposto titolo 9"/>
          <p:cNvSpPr>
            <a:spLocks noGrp="1"/>
          </p:cNvSpPr>
          <p:nvPr>
            <p:ph type="title"/>
          </p:nvPr>
        </p:nvSpPr>
        <p:spPr>
          <a:xfrm>
            <a:off x="304800" y="457200"/>
            <a:ext cx="8686800" cy="838200"/>
          </a:xfrm>
          <a:prstGeom prst="rect">
            <a:avLst/>
          </a:prstGeom>
        </p:spPr>
        <p:txBody>
          <a:bodyPr vert="horz" anchor="ctr">
            <a:normAutofit/>
          </a:bodyPr>
          <a:lstStyle/>
          <a:p>
            <a:r>
              <a:rPr kumimoji="0" lang="it-IT" smtClean="0"/>
              <a:t>Fare clic per modificare lo stile del titolo</a:t>
            </a:r>
            <a:endParaRPr kumimoji="0" lang="en-US"/>
          </a:p>
        </p:txBody>
      </p:sp>
      <p:sp>
        <p:nvSpPr>
          <p:cNvPr id="9" name="Connettore 1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nettore 1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
          </p:nvPr>
        </p:nvSpPr>
        <p:spPr>
          <a:xfrm>
            <a:off x="285720" y="6858000"/>
            <a:ext cx="8458200" cy="1219200"/>
          </a:xfrm>
        </p:spPr>
        <p:txBody>
          <a:bodyPr/>
          <a:lstStyle/>
          <a:p>
            <a:endParaRPr lang="it-IT" dirty="0"/>
          </a:p>
        </p:txBody>
      </p:sp>
      <p:sp>
        <p:nvSpPr>
          <p:cNvPr id="3" name="Titolo 2"/>
          <p:cNvSpPr>
            <a:spLocks noGrp="1"/>
          </p:cNvSpPr>
          <p:nvPr>
            <p:ph type="title"/>
          </p:nvPr>
        </p:nvSpPr>
        <p:spPr/>
        <p:txBody>
          <a:bodyPr>
            <a:noAutofit/>
          </a:bodyPr>
          <a:lstStyle/>
          <a:p>
            <a:pPr algn="ctr"/>
            <a:r>
              <a:rPr lang="it-IT" sz="7200" dirty="0" smtClean="0"/>
              <a:t>L’ALBANIA</a:t>
            </a:r>
            <a:endParaRPr lang="it-IT" sz="7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descr="C:\Users\utente\Documents\SITO\DA INSERIRE\GEOGRAFIA\CLASSE 2°\4-ALBANIA\SCUOLA\IMMAGINI\11 - Copia.jpg"/>
          <p:cNvPicPr>
            <a:picLocks noChangeAspect="1" noChangeArrowheads="1"/>
          </p:cNvPicPr>
          <p:nvPr/>
        </p:nvPicPr>
        <p:blipFill>
          <a:blip r:embed="rId2" cstate="print"/>
          <a:srcRect/>
          <a:stretch>
            <a:fillRect/>
          </a:stretch>
        </p:blipFill>
        <p:spPr bwMode="auto">
          <a:xfrm>
            <a:off x="142844" y="214290"/>
            <a:ext cx="5918180" cy="4497202"/>
          </a:xfrm>
          <a:prstGeom prst="rect">
            <a:avLst/>
          </a:prstGeom>
          <a:noFill/>
          <a:ln w="38100">
            <a:solidFill>
              <a:srgbClr val="C00000"/>
            </a:solidFill>
          </a:ln>
        </p:spPr>
      </p:pic>
      <p:sp>
        <p:nvSpPr>
          <p:cNvPr id="4" name="CasellaDiTesto 3"/>
          <p:cNvSpPr txBox="1"/>
          <p:nvPr/>
        </p:nvSpPr>
        <p:spPr>
          <a:xfrm>
            <a:off x="142844" y="4929198"/>
            <a:ext cx="8715436" cy="1600438"/>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I principati locali resistettero uniti sotto la guida del principe </a:t>
            </a:r>
            <a:r>
              <a:rPr lang="it-IT" sz="1400" dirty="0" err="1" smtClean="0"/>
              <a:t>Gjergj</a:t>
            </a:r>
            <a:r>
              <a:rPr lang="it-IT" sz="1400" dirty="0" smtClean="0"/>
              <a:t> </a:t>
            </a:r>
            <a:r>
              <a:rPr lang="it-IT" sz="1400" dirty="0" err="1" smtClean="0"/>
              <a:t>Kastrioti</a:t>
            </a:r>
            <a:r>
              <a:rPr lang="it-IT" sz="1400" dirty="0" smtClean="0"/>
              <a:t> (Giorgio </a:t>
            </a:r>
            <a:r>
              <a:rPr lang="it-IT" sz="1400" dirty="0" err="1" smtClean="0"/>
              <a:t>Castriota</a:t>
            </a:r>
            <a:r>
              <a:rPr lang="it-IT" sz="1400" dirty="0" smtClean="0"/>
              <a:t>), detto </a:t>
            </a:r>
            <a:r>
              <a:rPr lang="it-IT" sz="1400" b="1" dirty="0" err="1" smtClean="0"/>
              <a:t>Skanderbeg</a:t>
            </a:r>
            <a:r>
              <a:rPr lang="it-IT" sz="1400" dirty="0" smtClean="0"/>
              <a:t> (1405-1468), che combatté con successo contro i turchi, guidando l'insurrezione del popolo albanese, terrorizzato dai metodi repressivi dei dominatori. Alla morte di </a:t>
            </a:r>
            <a:r>
              <a:rPr lang="it-IT" sz="1400" dirty="0" err="1" smtClean="0"/>
              <a:t>Skanderbeg</a:t>
            </a:r>
            <a:r>
              <a:rPr lang="it-IT" sz="1400" dirty="0" smtClean="0"/>
              <a:t>, gli albanesi furono travolti dall'impero ottomano, che non aveva mai cessato di spedire regolarmente eserciti guidati dai più abili pascià turchi. La definitiva occupazione portò con sé la </a:t>
            </a:r>
            <a:r>
              <a:rPr lang="it-IT" sz="1400" b="1" dirty="0" smtClean="0"/>
              <a:t>rovina economica</a:t>
            </a:r>
            <a:r>
              <a:rPr lang="it-IT" sz="1400" dirty="0" smtClean="0"/>
              <a:t> del paese e la </a:t>
            </a:r>
            <a:r>
              <a:rPr lang="it-IT" sz="1400" b="1" dirty="0" smtClean="0"/>
              <a:t>decadenza della cultura autoctona</a:t>
            </a:r>
            <a:r>
              <a:rPr lang="it-IT" sz="1400" dirty="0" smtClean="0"/>
              <a:t>, con la distruzione di città, opere d'arte e architettoniche e la </a:t>
            </a:r>
            <a:r>
              <a:rPr lang="it-IT" sz="1400" b="1" dirty="0" smtClean="0"/>
              <a:t>conversione</a:t>
            </a:r>
            <a:r>
              <a:rPr lang="it-IT" sz="1400" dirty="0" smtClean="0"/>
              <a:t> di gran parte della popolazione </a:t>
            </a:r>
            <a:r>
              <a:rPr lang="it-IT" sz="1400" b="1" dirty="0" smtClean="0"/>
              <a:t>alla fede musulmana</a:t>
            </a:r>
            <a:r>
              <a:rPr lang="it-IT" sz="1400" dirty="0" smtClean="0"/>
              <a:t>. </a:t>
            </a:r>
            <a:endParaRPr lang="it-IT" sz="1400" dirty="0"/>
          </a:p>
        </p:txBody>
      </p:sp>
      <p:pic>
        <p:nvPicPr>
          <p:cNvPr id="94209" name="Picture 1"/>
          <p:cNvPicPr>
            <a:picLocks noChangeAspect="1" noChangeArrowheads="1"/>
          </p:cNvPicPr>
          <p:nvPr/>
        </p:nvPicPr>
        <p:blipFill>
          <a:blip r:embed="rId3" cstate="print"/>
          <a:srcRect/>
          <a:stretch>
            <a:fillRect/>
          </a:stretch>
        </p:blipFill>
        <p:spPr bwMode="auto">
          <a:xfrm>
            <a:off x="6215074" y="1714488"/>
            <a:ext cx="2809875" cy="2030413"/>
          </a:xfrm>
          <a:prstGeom prst="rect">
            <a:avLst/>
          </a:prstGeom>
          <a:noFill/>
          <a:ln w="38100">
            <a:solidFill>
              <a:srgbClr val="C00000"/>
            </a:solidFill>
            <a:miter lim="800000"/>
            <a:headEnd/>
            <a:tailEnd/>
          </a:ln>
          <a:effectLst/>
        </p:spPr>
      </p:pic>
      <p:sp>
        <p:nvSpPr>
          <p:cNvPr id="5" name="CasellaDiTesto 4"/>
          <p:cNvSpPr txBox="1"/>
          <p:nvPr/>
        </p:nvSpPr>
        <p:spPr>
          <a:xfrm>
            <a:off x="6572264" y="3929066"/>
            <a:ext cx="2143140" cy="307777"/>
          </a:xfrm>
          <a:prstGeom prst="rect">
            <a:avLst/>
          </a:prstGeom>
          <a:solidFill>
            <a:srgbClr val="92D050"/>
          </a:solidFill>
          <a:ln w="19050">
            <a:solidFill>
              <a:srgbClr val="C00000"/>
            </a:solidFill>
          </a:ln>
        </p:spPr>
        <p:txBody>
          <a:bodyPr wrap="square" rtlCol="0">
            <a:spAutoFit/>
          </a:bodyPr>
          <a:lstStyle/>
          <a:p>
            <a:pPr algn="ctr"/>
            <a:r>
              <a:rPr lang="it-IT" sz="1400" dirty="0" smtClean="0"/>
              <a:t>Statua di </a:t>
            </a:r>
            <a:r>
              <a:rPr lang="it-IT" sz="1400" b="1" dirty="0" err="1" smtClean="0"/>
              <a:t>Skanderbeg</a:t>
            </a:r>
            <a:endParaRPr lang="it-IT" sz="1400" dirty="0" smtClean="0"/>
          </a:p>
        </p:txBody>
      </p:sp>
      <p:sp>
        <p:nvSpPr>
          <p:cNvPr id="6" name="CasellaDiTesto 5"/>
          <p:cNvSpPr txBox="1"/>
          <p:nvPr/>
        </p:nvSpPr>
        <p:spPr>
          <a:xfrm>
            <a:off x="6286512" y="428604"/>
            <a:ext cx="2602379" cy="369332"/>
          </a:xfrm>
          <a:prstGeom prst="rect">
            <a:avLst/>
          </a:prstGeom>
          <a:noFill/>
        </p:spPr>
        <p:txBody>
          <a:bodyPr wrap="none" rtlCol="0">
            <a:spAutoFit/>
          </a:bodyPr>
          <a:lstStyle/>
          <a:p>
            <a:r>
              <a:rPr lang="it-IT" b="1" dirty="0" smtClean="0">
                <a:solidFill>
                  <a:srgbClr val="0070C0"/>
                </a:solidFill>
              </a:rPr>
              <a:t>LA DOMINAZIONE TURCA</a:t>
            </a:r>
            <a:endParaRPr lang="it-IT" b="1" dirty="0">
              <a:solidFill>
                <a:srgbClr val="0070C0"/>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Lo sviluppo economico</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857232"/>
            <a:ext cx="8786842" cy="1815882"/>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Dopo il crollo del regime comunista, che ha tenuto il paese in una condizione di isolamento e arretratezza, il </a:t>
            </a:r>
            <a:r>
              <a:rPr lang="it-IT" sz="1400" b="1" dirty="0" smtClean="0"/>
              <a:t>passaggio ad un’economia di mercato </a:t>
            </a:r>
            <a:r>
              <a:rPr lang="it-IT" sz="1400" dirty="0" smtClean="0"/>
              <a:t>è stato molto </a:t>
            </a:r>
            <a:r>
              <a:rPr lang="it-IT" sz="1400" b="1" dirty="0" smtClean="0"/>
              <a:t>lento</a:t>
            </a:r>
            <a:r>
              <a:rPr lang="it-IT" sz="1400" dirty="0" smtClean="0"/>
              <a:t> e </a:t>
            </a:r>
            <a:r>
              <a:rPr lang="it-IT" sz="1400" b="1" dirty="0" smtClean="0"/>
              <a:t>contraddittorio</a:t>
            </a:r>
            <a:r>
              <a:rPr lang="it-IT" sz="1400" dirty="0" smtClean="0"/>
              <a:t> anche a causa della </a:t>
            </a:r>
            <a:r>
              <a:rPr lang="it-IT" sz="1400" b="1" dirty="0" smtClean="0"/>
              <a:t>corruzione</a:t>
            </a:r>
            <a:r>
              <a:rPr lang="it-IT" sz="1400" dirty="0" smtClean="0"/>
              <a:t> della pubblica amministrazione e dei </a:t>
            </a:r>
            <a:r>
              <a:rPr lang="it-IT" sz="1400" b="1" dirty="0" smtClean="0"/>
              <a:t>traffici illegali </a:t>
            </a:r>
            <a:r>
              <a:rPr lang="it-IT" sz="1400" dirty="0" smtClean="0"/>
              <a:t>(droga, armi, tratta di clandestini) gestiti dalla criminalità organizzata che hanno scoraggiato gli investimenti  delle imprese straniere.</a:t>
            </a:r>
          </a:p>
          <a:p>
            <a:pPr algn="just"/>
            <a:r>
              <a:rPr lang="it-IT" sz="1400" dirty="0" smtClean="0"/>
              <a:t>Oggi la situazione è migliorata grazie ai governi che, negli ultimi anni, hanno avviato radicali riforme economiche, ridotto la corruzione e migliorato la pubblica amministrazione. L’economia è  in crescita ma il </a:t>
            </a:r>
            <a:r>
              <a:rPr lang="it-IT" sz="1400" b="1" dirty="0" smtClean="0"/>
              <a:t>reddito pro capite</a:t>
            </a:r>
            <a:r>
              <a:rPr lang="it-IT" sz="1400" dirty="0" smtClean="0"/>
              <a:t>, rispetto al resto d’Europa, è ancora </a:t>
            </a:r>
            <a:r>
              <a:rPr lang="it-IT" sz="1400" b="1" dirty="0" smtClean="0"/>
              <a:t>molto basso</a:t>
            </a:r>
            <a:r>
              <a:rPr lang="it-IT" sz="1400" dirty="0" smtClean="0"/>
              <a:t>, per cui permane una massiccia </a:t>
            </a:r>
            <a:r>
              <a:rPr lang="it-IT" sz="1400" b="1" dirty="0" smtClean="0"/>
              <a:t>emigrazione </a:t>
            </a:r>
            <a:r>
              <a:rPr lang="it-IT" sz="1400" dirty="0" smtClean="0"/>
              <a:t>e una diffusa </a:t>
            </a:r>
            <a:r>
              <a:rPr lang="it-IT" sz="1400" b="1" dirty="0" smtClean="0"/>
              <a:t>illegalità</a:t>
            </a:r>
            <a:r>
              <a:rPr lang="it-IT" sz="1400" dirty="0" smtClean="0"/>
              <a:t>. Le fonti principali di ricchezza rimangono le</a:t>
            </a:r>
            <a:r>
              <a:rPr lang="it-IT" sz="1400" b="1" dirty="0" smtClean="0"/>
              <a:t> rimesse </a:t>
            </a:r>
            <a:r>
              <a:rPr lang="it-IT" sz="1400" dirty="0" smtClean="0"/>
              <a:t>degli emigrati e gli </a:t>
            </a:r>
            <a:r>
              <a:rPr lang="it-IT" sz="1400" b="1" dirty="0" smtClean="0"/>
              <a:t>aiuti internazionali</a:t>
            </a:r>
            <a:r>
              <a:rPr lang="it-IT" sz="1400" dirty="0" smtClean="0"/>
              <a:t>.</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srcRect/>
          <a:stretch>
            <a:fillRect/>
          </a:stretch>
        </p:blipFill>
        <p:spPr bwMode="auto">
          <a:xfrm>
            <a:off x="2285984" y="214290"/>
            <a:ext cx="4371975" cy="6162675"/>
          </a:xfrm>
          <a:prstGeom prst="rect">
            <a:avLst/>
          </a:prstGeom>
          <a:noFill/>
          <a:ln w="38100">
            <a:solidFill>
              <a:srgbClr val="C00000"/>
            </a:solidFill>
            <a:miter lim="800000"/>
            <a:headEnd/>
            <a:tailEnd/>
          </a:ln>
          <a:effectLst/>
        </p:spPr>
      </p:pic>
      <p:sp>
        <p:nvSpPr>
          <p:cNvPr id="4" name="Rettangolo 3"/>
          <p:cNvSpPr/>
          <p:nvPr/>
        </p:nvSpPr>
        <p:spPr>
          <a:xfrm>
            <a:off x="3643306" y="5214950"/>
            <a:ext cx="3214678" cy="584775"/>
          </a:xfrm>
          <a:prstGeom prst="rect">
            <a:avLst/>
          </a:prstGeom>
        </p:spPr>
        <p:txBody>
          <a:bodyPr wrap="square">
            <a:spAutoFit/>
          </a:bodyPr>
          <a:lstStyle/>
          <a:p>
            <a:pPr algn="ctr"/>
            <a:r>
              <a:rPr lang="it-IT" sz="1600" dirty="0" smtClean="0"/>
              <a:t>L’evoluzione degli investimenti esteri in Albania </a:t>
            </a:r>
            <a:r>
              <a:rPr lang="it-IT" sz="1200" dirty="0" smtClean="0"/>
              <a:t>(in milioni di dollari)</a:t>
            </a:r>
            <a:endParaRPr lang="it-IT" sz="1200" dirty="0"/>
          </a:p>
        </p:txBody>
      </p:sp>
      <p:sp>
        <p:nvSpPr>
          <p:cNvPr id="5" name="Rettangolo 4"/>
          <p:cNvSpPr/>
          <p:nvPr/>
        </p:nvSpPr>
        <p:spPr>
          <a:xfrm>
            <a:off x="6786578" y="285728"/>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p:cNvGraphicFramePr/>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ttangolo 2"/>
          <p:cNvSpPr/>
          <p:nvPr/>
        </p:nvSpPr>
        <p:spPr>
          <a:xfrm>
            <a:off x="4286248" y="5572140"/>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2</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p:cNvGraphicFramePr/>
          <p:nvPr/>
        </p:nvGraphicFramePr>
        <p:xfrm>
          <a:off x="1000100" y="214290"/>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ttangolo 2"/>
          <p:cNvSpPr/>
          <p:nvPr/>
        </p:nvSpPr>
        <p:spPr>
          <a:xfrm>
            <a:off x="7286644" y="285728"/>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3</a:t>
            </a:r>
            <a:endParaRPr lang="it-IT" dirty="0">
              <a:solidFill>
                <a:srgbClr val="FF0000"/>
              </a:solidFill>
              <a:latin typeface="Times New Roman" pitchFamily="18" charset="0"/>
              <a:cs typeface="Times New Roman" pitchFamily="18" charset="0"/>
            </a:endParaRPr>
          </a:p>
        </p:txBody>
      </p:sp>
      <p:sp>
        <p:nvSpPr>
          <p:cNvPr id="4" name="Rettangolo 3"/>
          <p:cNvSpPr/>
          <p:nvPr/>
        </p:nvSpPr>
        <p:spPr>
          <a:xfrm>
            <a:off x="142844" y="4429132"/>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Osserva i grafici delle fig. 1, 2, 3 e spiega com’ è stata l’evoluzione dell’Albania, dal punto di vista economico, prima e dopo il 2000. </a:t>
            </a:r>
            <a:endParaRPr lang="it-IT" sz="1400" dirty="0">
              <a:latin typeface="Times New Roman" pitchFamily="18" charset="0"/>
              <a:cs typeface="Times New Roman" pitchFamily="18" charset="0"/>
            </a:endParaRPr>
          </a:p>
        </p:txBody>
      </p:sp>
      <p:sp>
        <p:nvSpPr>
          <p:cNvPr id="5" name="Rettangolo arrotondato 4"/>
          <p:cNvSpPr/>
          <p:nvPr/>
        </p:nvSpPr>
        <p:spPr>
          <a:xfrm>
            <a:off x="142844" y="5143512"/>
            <a:ext cx="8358246" cy="12144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Prima del 2000 gli investimenti stranieri erano scarsi, l’economia si basava prevalentemente sull’agricoltura e il PIL pro capite si manteneva basso.</a:t>
            </a:r>
          </a:p>
          <a:p>
            <a:pPr algn="just"/>
            <a:r>
              <a:rPr lang="it-IT" sz="1400" dirty="0" smtClean="0">
                <a:solidFill>
                  <a:srgbClr val="00B0F0"/>
                </a:solidFill>
                <a:latin typeface="Times New Roman" pitchFamily="18" charset="0"/>
                <a:cs typeface="Times New Roman" pitchFamily="18" charset="0"/>
              </a:rPr>
              <a:t>Dopo il 2000 aumentano notevolmente gli investimenti stranieri, diminuisce la percentuale di addetti all’agricoltura  e aumenta il PIL pro capite.</a:t>
            </a:r>
          </a:p>
          <a:p>
            <a:pPr algn="just"/>
            <a:r>
              <a:rPr lang="it-IT" sz="1400" dirty="0" smtClean="0">
                <a:solidFill>
                  <a:srgbClr val="00B0F0"/>
                </a:solidFill>
                <a:latin typeface="Times New Roman" pitchFamily="18" charset="0"/>
                <a:cs typeface="Times New Roman" pitchFamily="18" charset="0"/>
              </a:rPr>
              <a:t>   </a:t>
            </a:r>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p:cNvGraphicFramePr/>
          <p:nvPr/>
        </p:nvGraphicFramePr>
        <p:xfrm>
          <a:off x="1500166" y="642918"/>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ttangolo 2"/>
          <p:cNvSpPr/>
          <p:nvPr/>
        </p:nvSpPr>
        <p:spPr>
          <a:xfrm>
            <a:off x="4214810" y="4857760"/>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4</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p:cNvGraphicFramePr/>
          <p:nvPr/>
        </p:nvGraphicFramePr>
        <p:xfrm>
          <a:off x="1643042" y="214290"/>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ttangolo 2"/>
          <p:cNvSpPr/>
          <p:nvPr/>
        </p:nvSpPr>
        <p:spPr>
          <a:xfrm>
            <a:off x="7858148" y="428604"/>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4</a:t>
            </a:r>
            <a:endParaRPr lang="it-IT" dirty="0">
              <a:solidFill>
                <a:srgbClr val="FF0000"/>
              </a:solidFill>
              <a:latin typeface="Times New Roman" pitchFamily="18" charset="0"/>
              <a:cs typeface="Times New Roman" pitchFamily="18" charset="0"/>
            </a:endParaRPr>
          </a:p>
        </p:txBody>
      </p:sp>
      <p:sp>
        <p:nvSpPr>
          <p:cNvPr id="4" name="Rettangolo 3"/>
          <p:cNvSpPr/>
          <p:nvPr/>
        </p:nvSpPr>
        <p:spPr>
          <a:xfrm>
            <a:off x="142844" y="4429132"/>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Osserva i grafici delle fig. 3 e 4: quali considerazioni si possono fare riguardo all’attuale situazione economica dell’Albania? </a:t>
            </a:r>
            <a:endParaRPr lang="it-IT" sz="1400" dirty="0">
              <a:latin typeface="Times New Roman" pitchFamily="18" charset="0"/>
              <a:cs typeface="Times New Roman" pitchFamily="18" charset="0"/>
            </a:endParaRPr>
          </a:p>
        </p:txBody>
      </p:sp>
      <p:sp>
        <p:nvSpPr>
          <p:cNvPr id="5" name="Rettangolo arrotondato 4"/>
          <p:cNvSpPr/>
          <p:nvPr/>
        </p:nvSpPr>
        <p:spPr>
          <a:xfrm>
            <a:off x="142844" y="5143512"/>
            <a:ext cx="8358246" cy="12144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Nonostante i progressi fatti negli ultimi anni, l’Albania, rispetto al resto d’Europa, appare ancora come un Paese povero e con un’economia arretrata  </a:t>
            </a:r>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p:cNvGraphicFramePr/>
          <p:nvPr/>
        </p:nvGraphicFramePr>
        <p:xfrm>
          <a:off x="1428728" y="357166"/>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ttangolo 2"/>
          <p:cNvSpPr/>
          <p:nvPr/>
        </p:nvSpPr>
        <p:spPr>
          <a:xfrm>
            <a:off x="142844" y="4500570"/>
            <a:ext cx="8786842" cy="738664"/>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Osservando il grafico della fig. 5, si può capire il ruolo importante che le rimesse degli emigrati (i soldi che inviano ai famigliari rimasti in patria) rivestono nell’economia dell’Albania. Qual è, secondo te, questo ruolo? Perché è importante? </a:t>
            </a:r>
            <a:endParaRPr lang="it-IT" sz="1400" dirty="0">
              <a:latin typeface="Times New Roman" pitchFamily="18" charset="0"/>
              <a:cs typeface="Times New Roman" pitchFamily="18" charset="0"/>
            </a:endParaRPr>
          </a:p>
        </p:txBody>
      </p:sp>
      <p:sp>
        <p:nvSpPr>
          <p:cNvPr id="4" name="Rettangolo arrotondato 3"/>
          <p:cNvSpPr/>
          <p:nvPr/>
        </p:nvSpPr>
        <p:spPr>
          <a:xfrm>
            <a:off x="357158" y="5357826"/>
            <a:ext cx="8358246" cy="12144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Le rimesse degli emigrati servono a finanziare le importazioni dell’Albania. Rivestono un ruolo importante nell’economia del Paese perché il valore delle sue esportazioni è quasi la metà di quello delle importazioni.</a:t>
            </a:r>
            <a:endParaRPr lang="it-IT" sz="1400" dirty="0">
              <a:solidFill>
                <a:srgbClr val="00B0F0"/>
              </a:solidFill>
              <a:latin typeface="Times New Roman" pitchFamily="18" charset="0"/>
              <a:cs typeface="Times New Roman" pitchFamily="18" charset="0"/>
            </a:endParaRPr>
          </a:p>
        </p:txBody>
      </p:sp>
      <p:sp>
        <p:nvSpPr>
          <p:cNvPr id="5" name="Rettangolo 4"/>
          <p:cNvSpPr/>
          <p:nvPr/>
        </p:nvSpPr>
        <p:spPr>
          <a:xfrm>
            <a:off x="7715272" y="428604"/>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5</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L’agricoltura</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142852"/>
            <a:ext cx="8786874" cy="5909310"/>
          </a:xfrm>
          <a:prstGeom prst="rect">
            <a:avLst/>
          </a:prstGeom>
          <a:solidFill>
            <a:schemeClr val="accent1">
              <a:lumMod val="40000"/>
              <a:lumOff val="60000"/>
            </a:schemeClr>
          </a:solidFill>
          <a:ln w="38100">
            <a:solidFill>
              <a:srgbClr val="C00000"/>
            </a:solidFill>
          </a:ln>
        </p:spPr>
        <p:txBody>
          <a:bodyPr wrap="square">
            <a:spAutoFit/>
          </a:bodyPr>
          <a:lstStyle/>
          <a:p>
            <a:pPr algn="just"/>
            <a:endParaRPr lang="it-IT" b="1" dirty="0" smtClean="0"/>
          </a:p>
          <a:p>
            <a:pPr algn="just"/>
            <a:endParaRPr lang="it-IT" b="1" dirty="0" smtClean="0"/>
          </a:p>
          <a:p>
            <a:pPr algn="just"/>
            <a:endParaRPr lang="it-IT" b="1" dirty="0" smtClean="0"/>
          </a:p>
          <a:p>
            <a:pPr algn="just"/>
            <a:endParaRPr lang="it-IT" b="1" dirty="0" smtClean="0"/>
          </a:p>
          <a:p>
            <a:pPr algn="just"/>
            <a:endParaRPr lang="it-IT" b="1" dirty="0" smtClean="0"/>
          </a:p>
          <a:p>
            <a:pPr algn="just"/>
            <a:r>
              <a:rPr lang="it-IT" sz="1600" dirty="0" smtClean="0"/>
              <a:t>L'agricoltura è il settore che ha dato </a:t>
            </a:r>
            <a:r>
              <a:rPr lang="it-IT" sz="1600" b="1" dirty="0" smtClean="0"/>
              <a:t>il contributo più importante alla crescita dell'economia albanese</a:t>
            </a:r>
            <a:r>
              <a:rPr lang="it-IT" sz="1600" dirty="0" smtClean="0"/>
              <a:t>. Rappresenta infatti circa un quinto del prodotto interno lordo e poco meno della metà dell'occupazione totale. </a:t>
            </a:r>
          </a:p>
          <a:p>
            <a:pPr algn="just"/>
            <a:endParaRPr lang="it-IT" sz="1600" dirty="0" smtClean="0"/>
          </a:p>
          <a:p>
            <a:pPr algn="just"/>
            <a:r>
              <a:rPr lang="it-IT" sz="1600" dirty="0" smtClean="0"/>
              <a:t>Condizioni climatiche favorevoli offrono l'opportunità di </a:t>
            </a:r>
            <a:r>
              <a:rPr lang="it-IT" sz="1600" b="1" dirty="0" smtClean="0"/>
              <a:t>una grande varietà di colture</a:t>
            </a:r>
            <a:r>
              <a:rPr lang="it-IT" sz="1600" dirty="0" smtClean="0"/>
              <a:t>: da quelle continentali a quelle mediterranee. Nella </a:t>
            </a:r>
            <a:r>
              <a:rPr lang="it-IT" sz="1600" b="1" dirty="0" smtClean="0"/>
              <a:t>parte meridionale </a:t>
            </a:r>
            <a:r>
              <a:rPr lang="it-IT" sz="1600" dirty="0" smtClean="0"/>
              <a:t>dell'Albania è possibile trovare condizioni agro-ecologiche favorevoli per la coltivazione di colture agricole, come ortaggi, vigneti, agrumi e olive. Nella </a:t>
            </a:r>
            <a:r>
              <a:rPr lang="it-IT" sz="1600" b="1" dirty="0" smtClean="0"/>
              <a:t>parte centrale </a:t>
            </a:r>
            <a:r>
              <a:rPr lang="it-IT" sz="1600" dirty="0" smtClean="0"/>
              <a:t>del paese, la produzione di frutta e il bestiame sono le attività principali. Nella </a:t>
            </a:r>
            <a:r>
              <a:rPr lang="it-IT" sz="1600" b="1" dirty="0" smtClean="0"/>
              <a:t>parte settentrionale</a:t>
            </a:r>
            <a:r>
              <a:rPr lang="it-IT" sz="1600" dirty="0" smtClean="0"/>
              <a:t>, la cosiddetta parte forestale, costituita da foreste e pascoli, presenta condizioni favorevoli per la crescita di bestiame, spezie e piante e colture medicinali, nonché per la produzione di legno.</a:t>
            </a:r>
          </a:p>
          <a:p>
            <a:pPr algn="just"/>
            <a:endParaRPr lang="it-IT" sz="1600" dirty="0" smtClean="0"/>
          </a:p>
          <a:p>
            <a:pPr algn="just"/>
            <a:r>
              <a:rPr lang="it-IT" sz="1600" dirty="0" smtClean="0"/>
              <a:t>Si tratta di un settore che negli ultimi anni ha compiuto dei progressi sebbene larga parte del suo potenziale resti tuttora inespresso a causa soprattutto dell’</a:t>
            </a:r>
            <a:r>
              <a:rPr lang="it-IT" sz="1600" b="1" dirty="0" smtClean="0"/>
              <a:t>alta frammentazione degli appezzamenti</a:t>
            </a:r>
            <a:r>
              <a:rPr lang="it-IT" sz="1600" dirty="0" smtClean="0"/>
              <a:t>.</a:t>
            </a:r>
          </a:p>
          <a:p>
            <a:pPr algn="just"/>
            <a:r>
              <a:rPr lang="it-IT" sz="1600" dirty="0" smtClean="0"/>
              <a:t>Uno dei maggiori ostacoli per lo sviluppo di fattorie più grandi e per l’accesso a sussidi locali e comunitari che potrebbero rendere i prodotti dell’Albania molto più competitivi va individuato nella </a:t>
            </a:r>
            <a:r>
              <a:rPr lang="it-IT" sz="1600" b="1" dirty="0" smtClean="0"/>
              <a:t>mancanza di titoli di proprietà chiari </a:t>
            </a:r>
            <a:r>
              <a:rPr lang="it-IT" sz="1600" dirty="0" smtClean="0"/>
              <a:t>per circa la metà delle terre agricole del Paese. In altre parole, quasi il 50 per cento dei titoli di proprietà non sono registrati presso gli appositi uffici.</a:t>
            </a:r>
          </a:p>
        </p:txBody>
      </p:sp>
      <p:sp>
        <p:nvSpPr>
          <p:cNvPr id="3" name="Rettangolo 2"/>
          <p:cNvSpPr/>
          <p:nvPr/>
        </p:nvSpPr>
        <p:spPr>
          <a:xfrm>
            <a:off x="2428860" y="2071678"/>
            <a:ext cx="285752"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a</a:t>
            </a:r>
            <a:endParaRPr lang="it-IT" dirty="0">
              <a:solidFill>
                <a:schemeClr val="tx1"/>
              </a:solidFill>
            </a:endParaRPr>
          </a:p>
        </p:txBody>
      </p:sp>
      <p:sp>
        <p:nvSpPr>
          <p:cNvPr id="4" name="Rettangolo 3"/>
          <p:cNvSpPr/>
          <p:nvPr/>
        </p:nvSpPr>
        <p:spPr>
          <a:xfrm>
            <a:off x="4357686" y="4000504"/>
            <a:ext cx="285752"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b</a:t>
            </a:r>
            <a:endParaRPr lang="it-IT" dirty="0">
              <a:solidFill>
                <a:schemeClr val="tx1"/>
              </a:solidFill>
            </a:endParaRPr>
          </a:p>
        </p:txBody>
      </p:sp>
      <p:sp>
        <p:nvSpPr>
          <p:cNvPr id="5" name="Rettangolo 4"/>
          <p:cNvSpPr/>
          <p:nvPr/>
        </p:nvSpPr>
        <p:spPr>
          <a:xfrm>
            <a:off x="8429652" y="5715016"/>
            <a:ext cx="285752"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c</a:t>
            </a:r>
            <a:endParaRPr lang="it-IT" dirty="0">
              <a:solidFill>
                <a:schemeClr val="tx1"/>
              </a:solidFill>
            </a:endParaRPr>
          </a:p>
        </p:txBody>
      </p:sp>
      <p:sp>
        <p:nvSpPr>
          <p:cNvPr id="7" name="Rettangolo arrotondato 6"/>
          <p:cNvSpPr/>
          <p:nvPr/>
        </p:nvSpPr>
        <p:spPr>
          <a:xfrm>
            <a:off x="1142976" y="714356"/>
            <a:ext cx="6858048" cy="6429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00B0F0"/>
                </a:solidFill>
              </a:rPr>
              <a:t>  </a:t>
            </a:r>
          </a:p>
          <a:p>
            <a:pPr algn="ctr"/>
            <a:r>
              <a:rPr lang="it-IT" dirty="0" smtClean="0">
                <a:solidFill>
                  <a:srgbClr val="00B0F0"/>
                </a:solidFill>
              </a:rPr>
              <a:t>PROBLEMI</a:t>
            </a:r>
            <a:r>
              <a:rPr lang="it-IT" dirty="0" smtClean="0"/>
              <a:t>  </a:t>
            </a:r>
            <a:r>
              <a:rPr lang="it-IT" dirty="0" smtClean="0">
                <a:solidFill>
                  <a:srgbClr val="00B0F0"/>
                </a:solidFill>
              </a:rPr>
              <a:t>E OPPORTUNITA’ DELL’AGRICOLTURA  ALBANESE</a:t>
            </a:r>
            <a:r>
              <a:rPr lang="it-IT" dirty="0" smtClean="0"/>
              <a:t> </a:t>
            </a:r>
            <a:r>
              <a:rPr lang="it-IT" sz="1400" dirty="0" smtClean="0"/>
              <a:t>E OPPORTUNITA’ DELL’AGRICOLTURA ALBANESE</a:t>
            </a:r>
          </a:p>
          <a:p>
            <a:pPr algn="just"/>
            <a:endParaRPr lang="it-IT" sz="1400" dirty="0">
              <a:solidFill>
                <a:srgbClr val="00B0F0"/>
              </a:solidFill>
              <a:latin typeface="Times New Roman" pitchFamily="18" charset="0"/>
              <a:cs typeface="Times New Roman" pitchFamily="18" charset="0"/>
            </a:endParaRPr>
          </a:p>
        </p:txBody>
      </p:sp>
      <p:sp>
        <p:nvSpPr>
          <p:cNvPr id="9" name="Rettangolo 8"/>
          <p:cNvSpPr/>
          <p:nvPr/>
        </p:nvSpPr>
        <p:spPr>
          <a:xfrm>
            <a:off x="214282" y="142852"/>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Dopo aver analizzato l’articolo, dagli un titolo.</a:t>
            </a:r>
            <a:endParaRPr lang="it-IT" sz="1400" dirty="0">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C:\Users\utente\Documents\SITO\DA INSERIRE\GEOGRAFIA\CLASSE 2°\4-ALBANIA\SCUOLA\IMMAGINI\12.jpg"/>
          <p:cNvPicPr>
            <a:picLocks noChangeAspect="1" noChangeArrowheads="1"/>
          </p:cNvPicPr>
          <p:nvPr/>
        </p:nvPicPr>
        <p:blipFill>
          <a:blip r:embed="rId2" cstate="print"/>
          <a:srcRect l="23487" t="2168" r="1392" b="3876"/>
          <a:stretch>
            <a:fillRect/>
          </a:stretch>
        </p:blipFill>
        <p:spPr bwMode="auto">
          <a:xfrm>
            <a:off x="142844" y="1428736"/>
            <a:ext cx="6171293" cy="3992160"/>
          </a:xfrm>
          <a:prstGeom prst="rect">
            <a:avLst/>
          </a:prstGeom>
          <a:noFill/>
          <a:ln w="38100">
            <a:solidFill>
              <a:srgbClr val="C00000"/>
            </a:solidFill>
          </a:ln>
        </p:spPr>
      </p:pic>
      <p:sp>
        <p:nvSpPr>
          <p:cNvPr id="3" name="CasellaDiTesto 2"/>
          <p:cNvSpPr txBox="1"/>
          <p:nvPr/>
        </p:nvSpPr>
        <p:spPr>
          <a:xfrm>
            <a:off x="142844" y="5643578"/>
            <a:ext cx="6215106" cy="52322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Negli ultimi decenni dell'Ottocento, dopo il crollo dell'impero turco, l'Albania avviò il suo cammino verso l'</a:t>
            </a:r>
            <a:r>
              <a:rPr lang="it-IT" sz="1400" b="1" dirty="0" smtClean="0"/>
              <a:t>indipendenza</a:t>
            </a:r>
            <a:r>
              <a:rPr lang="it-IT" sz="1400" dirty="0" smtClean="0"/>
              <a:t>, che ottenne però soltanto nel </a:t>
            </a:r>
            <a:r>
              <a:rPr lang="it-IT" sz="1400" b="1" dirty="0" smtClean="0"/>
              <a:t>1913</a:t>
            </a:r>
            <a:r>
              <a:rPr lang="it-IT" sz="1400" dirty="0" smtClean="0"/>
              <a:t>.</a:t>
            </a:r>
            <a:endParaRPr lang="it-IT" sz="1400" dirty="0"/>
          </a:p>
        </p:txBody>
      </p:sp>
      <p:pic>
        <p:nvPicPr>
          <p:cNvPr id="93185" name="Picture 1" descr="C:\Users\utente\Documents\SITO\DA INSERIRE\GEOGRAFIA\CLASSE 2°\4-ALBANIA\SCUOLA\IMMAGINI\12 - Copia.jpg"/>
          <p:cNvPicPr>
            <a:picLocks noChangeAspect="1" noChangeArrowheads="1"/>
          </p:cNvPicPr>
          <p:nvPr/>
        </p:nvPicPr>
        <p:blipFill>
          <a:blip r:embed="rId3" cstate="print"/>
          <a:srcRect/>
          <a:stretch>
            <a:fillRect/>
          </a:stretch>
        </p:blipFill>
        <p:spPr bwMode="auto">
          <a:xfrm>
            <a:off x="6643702" y="1214422"/>
            <a:ext cx="2315809" cy="3467588"/>
          </a:xfrm>
          <a:prstGeom prst="rect">
            <a:avLst/>
          </a:prstGeom>
          <a:noFill/>
          <a:ln w="38100">
            <a:solidFill>
              <a:srgbClr val="C00000"/>
            </a:solidFill>
          </a:ln>
        </p:spPr>
      </p:pic>
      <p:sp>
        <p:nvSpPr>
          <p:cNvPr id="5" name="CasellaDiTesto 4"/>
          <p:cNvSpPr txBox="1"/>
          <p:nvPr/>
        </p:nvSpPr>
        <p:spPr>
          <a:xfrm>
            <a:off x="6572264" y="4857760"/>
            <a:ext cx="2428924" cy="523220"/>
          </a:xfrm>
          <a:prstGeom prst="rect">
            <a:avLst/>
          </a:prstGeom>
          <a:solidFill>
            <a:srgbClr val="92D050"/>
          </a:solidFill>
          <a:ln w="19050">
            <a:solidFill>
              <a:srgbClr val="C00000"/>
            </a:solidFill>
          </a:ln>
        </p:spPr>
        <p:txBody>
          <a:bodyPr wrap="square" rtlCol="0">
            <a:spAutoFit/>
          </a:bodyPr>
          <a:lstStyle/>
          <a:p>
            <a:pPr algn="ctr"/>
            <a:r>
              <a:rPr lang="it-IT" sz="1400" dirty="0" smtClean="0"/>
              <a:t>Monumento dedicato all’indipendenza albanese</a:t>
            </a:r>
            <a:endParaRPr lang="it-IT" sz="1400" dirty="0"/>
          </a:p>
        </p:txBody>
      </p:sp>
      <p:sp>
        <p:nvSpPr>
          <p:cNvPr id="6" name="CasellaDiTesto 5"/>
          <p:cNvSpPr txBox="1"/>
          <p:nvPr/>
        </p:nvSpPr>
        <p:spPr>
          <a:xfrm>
            <a:off x="2285984" y="285728"/>
            <a:ext cx="1824987" cy="369332"/>
          </a:xfrm>
          <a:prstGeom prst="rect">
            <a:avLst/>
          </a:prstGeom>
          <a:noFill/>
        </p:spPr>
        <p:txBody>
          <a:bodyPr wrap="none" rtlCol="0">
            <a:spAutoFit/>
          </a:bodyPr>
          <a:lstStyle/>
          <a:p>
            <a:r>
              <a:rPr lang="it-IT" b="1" dirty="0" smtClean="0">
                <a:solidFill>
                  <a:srgbClr val="0070C0"/>
                </a:solidFill>
              </a:rPr>
              <a:t>L’INDIPENDENZA</a:t>
            </a:r>
            <a:endParaRPr lang="it-IT" b="1" dirty="0">
              <a:solidFill>
                <a:srgbClr val="0070C0"/>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14282" y="285728"/>
            <a:ext cx="8643998" cy="6247864"/>
          </a:xfrm>
          <a:prstGeom prst="rect">
            <a:avLst/>
          </a:prstGeom>
          <a:solidFill>
            <a:schemeClr val="accent1">
              <a:lumMod val="40000"/>
              <a:lumOff val="60000"/>
            </a:schemeClr>
          </a:solidFill>
          <a:ln w="38100">
            <a:solidFill>
              <a:srgbClr val="C00000"/>
            </a:solidFill>
          </a:ln>
        </p:spPr>
        <p:txBody>
          <a:bodyPr wrap="square">
            <a:spAutoFit/>
          </a:bodyPr>
          <a:lstStyle/>
          <a:p>
            <a:pPr algn="just"/>
            <a:r>
              <a:rPr lang="it-IT" sz="1600" dirty="0" smtClean="0"/>
              <a:t>Alla base di questa situazione la famosa </a:t>
            </a:r>
            <a:r>
              <a:rPr lang="it-IT" sz="1600" b="1" dirty="0" smtClean="0"/>
              <a:t>legge fondiaria </a:t>
            </a:r>
            <a:r>
              <a:rPr lang="it-IT" sz="1600" dirty="0" smtClean="0"/>
              <a:t>“7.501” adottata nel </a:t>
            </a:r>
            <a:r>
              <a:rPr lang="it-IT" sz="1600" b="1" dirty="0" smtClean="0"/>
              <a:t>1991</a:t>
            </a:r>
            <a:r>
              <a:rPr lang="it-IT" sz="1600" dirty="0" smtClean="0"/>
              <a:t>, dopo il crollo del regime comunista che a partire dal 1976 aveva nazionalizzato tutti i terreni agricoli ed abolito la proprietà privata. A quel punto infatti, dando il via ad una rapida riforma agraria, si è proceduto alla  </a:t>
            </a:r>
            <a:r>
              <a:rPr lang="it-IT" sz="1600" b="1" dirty="0" smtClean="0"/>
              <a:t>distribuzione su base paritaria e pro capite dei terreni agricoli </a:t>
            </a:r>
            <a:r>
              <a:rPr lang="it-IT" sz="1600" dirty="0" smtClean="0"/>
              <a:t>delle fattorie collettive e demaniali  alle persone che vi lavoravano generando l’attuale sovra-frammentazione.</a:t>
            </a:r>
          </a:p>
          <a:p>
            <a:pPr algn="just"/>
            <a:r>
              <a:rPr lang="it-IT" sz="1600" dirty="0" smtClean="0"/>
              <a:t>Con l’ulteriore aggravante che in molte aree dell’Albania, in particolare del Nord, la legge “7.501” è stata ampiamente ignorata e </a:t>
            </a:r>
            <a:r>
              <a:rPr lang="it-IT" sz="1600" b="1" dirty="0" smtClean="0"/>
              <a:t>la maggior parte delle famiglie è tornata in possesso della terra  che era dei loro predecessori prima dell’esproprio del 1946</a:t>
            </a:r>
            <a:r>
              <a:rPr lang="it-IT" sz="1600" dirty="0" smtClean="0"/>
              <a:t>; mancano però i titoli di proprietà e questa situazione molto spesso genera conflitti.</a:t>
            </a:r>
          </a:p>
          <a:p>
            <a:pPr algn="just"/>
            <a:endParaRPr lang="it-IT" sz="1600" dirty="0" smtClean="0"/>
          </a:p>
          <a:p>
            <a:pPr algn="just"/>
            <a:r>
              <a:rPr lang="it-IT" sz="1600" dirty="0" smtClean="0"/>
              <a:t>Al problema dei titoli di proprietà si somma quello del </a:t>
            </a:r>
            <a:r>
              <a:rPr lang="it-IT" sz="1600" b="1" dirty="0" smtClean="0"/>
              <a:t>basso potere di acquisto degli agricoltori</a:t>
            </a:r>
            <a:r>
              <a:rPr lang="it-IT" sz="1600" dirty="0" smtClean="0"/>
              <a:t>, gravati oltretutto da un </a:t>
            </a:r>
            <a:r>
              <a:rPr lang="it-IT" sz="1600" b="1" dirty="0" smtClean="0"/>
              <a:t>elevato carico fiscale</a:t>
            </a:r>
            <a:r>
              <a:rPr lang="it-IT" sz="1600" dirty="0" smtClean="0"/>
              <a:t>. Anche l’</a:t>
            </a:r>
            <a:r>
              <a:rPr lang="it-IT" sz="1600" b="1" dirty="0" smtClean="0"/>
              <a:t>accesso al credito </a:t>
            </a:r>
            <a:r>
              <a:rPr lang="it-IT" sz="1600" dirty="0" smtClean="0"/>
              <a:t>della categoria risulta </a:t>
            </a:r>
            <a:r>
              <a:rPr lang="it-IT" sz="1600" b="1" dirty="0" smtClean="0"/>
              <a:t>assai limitato </a:t>
            </a:r>
            <a:r>
              <a:rPr lang="it-IT" sz="1600" dirty="0" smtClean="0"/>
              <a:t>e rappresenta solo il 2 per cento del credito totale alle imprese, secondo i dati della Banca Centrale d’Albania.</a:t>
            </a:r>
          </a:p>
          <a:p>
            <a:pPr algn="just"/>
            <a:endParaRPr lang="it-IT" sz="1600" dirty="0" smtClean="0"/>
          </a:p>
          <a:p>
            <a:pPr algn="just"/>
            <a:r>
              <a:rPr lang="it-IT" sz="1600" dirty="0" smtClean="0"/>
              <a:t>Si giustifica così il </a:t>
            </a:r>
            <a:r>
              <a:rPr lang="it-IT" sz="1600" b="1" dirty="0" smtClean="0"/>
              <a:t>forte</a:t>
            </a:r>
            <a:r>
              <a:rPr lang="it-IT" sz="1600" dirty="0" smtClean="0"/>
              <a:t> </a:t>
            </a:r>
            <a:r>
              <a:rPr lang="it-IT" sz="1600" b="1" dirty="0" smtClean="0"/>
              <a:t>ritardo nella dotazione di mezzi meccanici</a:t>
            </a:r>
            <a:r>
              <a:rPr lang="it-IT" sz="1600" dirty="0" smtClean="0"/>
              <a:t>. Poiché la maggior parte degli agricoltori non possiede trattori propri, le loro esigenze di meccanizzazione sono spesso soddisfatte da fornitori di servizi (si tratta per lo più di altri agricoltori), che vengono pagati ad ettaro.</a:t>
            </a:r>
          </a:p>
          <a:p>
            <a:pPr algn="just"/>
            <a:endParaRPr lang="it-IT" sz="1600" dirty="0" smtClean="0"/>
          </a:p>
          <a:p>
            <a:pPr algn="just"/>
            <a:r>
              <a:rPr lang="it-IT" sz="1600" dirty="0" smtClean="0"/>
              <a:t>Analoghe </a:t>
            </a:r>
            <a:r>
              <a:rPr lang="it-IT" sz="1600" b="1" dirty="0" smtClean="0"/>
              <a:t>carenze</a:t>
            </a:r>
            <a:r>
              <a:rPr lang="it-IT" sz="1600" dirty="0" smtClean="0"/>
              <a:t> sono avvertite </a:t>
            </a:r>
            <a:r>
              <a:rPr lang="it-IT" sz="1600" b="1" dirty="0" smtClean="0"/>
              <a:t>anche per </a:t>
            </a:r>
            <a:r>
              <a:rPr lang="it-IT" sz="1600" dirty="0" smtClean="0"/>
              <a:t>quel che riguarda </a:t>
            </a:r>
            <a:r>
              <a:rPr lang="it-IT" sz="1600" b="1" dirty="0" smtClean="0"/>
              <a:t>le attrezzature di base</a:t>
            </a:r>
            <a:r>
              <a:rPr lang="it-IT" sz="1600" dirty="0" smtClean="0"/>
              <a:t>, come ad esempio pompe da impiegare nei trattamenti fitosanitari che siano provviste degli standard tecnici idonei a garantire una corretta irrorazione dei pesticidi, o reti per la raccolta delle olive, a dispetto del grande potenziale di sviluppo dell’intera filiera </a:t>
            </a:r>
            <a:r>
              <a:rPr lang="it-IT" sz="1600" dirty="0" err="1" smtClean="0"/>
              <a:t>olivicolo-olearia</a:t>
            </a:r>
            <a:r>
              <a:rPr lang="it-IT" sz="1600" dirty="0" smtClean="0"/>
              <a:t>, considerate considerata le caratteristiche territoriali del Paese.</a:t>
            </a:r>
          </a:p>
        </p:txBody>
      </p:sp>
      <p:sp>
        <p:nvSpPr>
          <p:cNvPr id="4" name="Rettangolo 3"/>
          <p:cNvSpPr/>
          <p:nvPr/>
        </p:nvSpPr>
        <p:spPr>
          <a:xfrm>
            <a:off x="3929058" y="2357430"/>
            <a:ext cx="285752"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d</a:t>
            </a:r>
            <a:endParaRPr lang="it-IT" dirty="0">
              <a:solidFill>
                <a:schemeClr val="tx1"/>
              </a:solidFill>
            </a:endParaRPr>
          </a:p>
        </p:txBody>
      </p:sp>
      <p:sp>
        <p:nvSpPr>
          <p:cNvPr id="5" name="Rettangolo 4"/>
          <p:cNvSpPr/>
          <p:nvPr/>
        </p:nvSpPr>
        <p:spPr>
          <a:xfrm>
            <a:off x="3214678" y="3500438"/>
            <a:ext cx="285752"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e</a:t>
            </a:r>
            <a:endParaRPr lang="it-IT" dirty="0">
              <a:solidFill>
                <a:schemeClr val="tx1"/>
              </a:solidFill>
            </a:endParaRPr>
          </a:p>
        </p:txBody>
      </p:sp>
      <p:sp>
        <p:nvSpPr>
          <p:cNvPr id="6" name="Rettangolo 5"/>
          <p:cNvSpPr/>
          <p:nvPr/>
        </p:nvSpPr>
        <p:spPr>
          <a:xfrm>
            <a:off x="1000100" y="4714884"/>
            <a:ext cx="285752"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f</a:t>
            </a:r>
            <a:endParaRPr lang="it-IT" dirty="0">
              <a:solidFill>
                <a:schemeClr val="tx1"/>
              </a:solidFill>
            </a:endParaRPr>
          </a:p>
        </p:txBody>
      </p:sp>
      <p:sp>
        <p:nvSpPr>
          <p:cNvPr id="7" name="Rettangolo 6"/>
          <p:cNvSpPr/>
          <p:nvPr/>
        </p:nvSpPr>
        <p:spPr>
          <a:xfrm>
            <a:off x="3500430" y="6143644"/>
            <a:ext cx="285752"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g</a:t>
            </a:r>
            <a:endParaRPr lang="it-IT" dirty="0">
              <a:solidFill>
                <a:schemeClr val="tx1"/>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85720" y="214290"/>
            <a:ext cx="8501122" cy="2308324"/>
          </a:xfrm>
          <a:prstGeom prst="rect">
            <a:avLst/>
          </a:prstGeom>
          <a:solidFill>
            <a:schemeClr val="accent1">
              <a:lumMod val="40000"/>
              <a:lumOff val="60000"/>
            </a:schemeClr>
          </a:solidFill>
          <a:ln w="38100">
            <a:solidFill>
              <a:srgbClr val="C00000"/>
            </a:solidFill>
          </a:ln>
        </p:spPr>
        <p:txBody>
          <a:bodyPr wrap="square">
            <a:spAutoFit/>
          </a:bodyPr>
          <a:lstStyle/>
          <a:p>
            <a:pPr algn="just"/>
            <a:r>
              <a:rPr lang="it-IT" sz="1600" dirty="0" smtClean="0"/>
              <a:t>Negli ultimi anni il governo albanese ha cercato di facilitare l'</a:t>
            </a:r>
            <a:r>
              <a:rPr lang="it-IT" sz="1600" b="1" dirty="0" smtClean="0"/>
              <a:t>accesso ai finanziamenti </a:t>
            </a:r>
            <a:r>
              <a:rPr lang="it-IT" sz="1600" dirty="0" smtClean="0"/>
              <a:t>per l'intero settore agricolo, comprese le piccole aziende. Le </a:t>
            </a:r>
            <a:r>
              <a:rPr lang="it-IT" sz="1600" b="1" dirty="0" smtClean="0"/>
              <a:t>leggi fiscali </a:t>
            </a:r>
            <a:r>
              <a:rPr lang="it-IT" sz="1600" dirty="0" smtClean="0"/>
              <a:t>in settori quali le dogane e le tasse sono state migliorate, oltre alle leggi anticrimine, anticorruzione e di contrabbando, che hanno giovato indirettamente anche al settore agricolo e al commercio.</a:t>
            </a:r>
          </a:p>
          <a:p>
            <a:pPr algn="just"/>
            <a:endParaRPr lang="it-IT" sz="1600" dirty="0" smtClean="0"/>
          </a:p>
          <a:p>
            <a:pPr algn="just"/>
            <a:r>
              <a:rPr lang="it-IT" sz="1600" dirty="0" smtClean="0"/>
              <a:t>L'Albania ha l'opportunità di </a:t>
            </a:r>
            <a:r>
              <a:rPr lang="it-IT" sz="1600" b="1" dirty="0" smtClean="0"/>
              <a:t>ridurre o eliminare </a:t>
            </a:r>
            <a:r>
              <a:rPr lang="it-IT" sz="1600" dirty="0" smtClean="0"/>
              <a:t>completamente </a:t>
            </a:r>
            <a:r>
              <a:rPr lang="it-IT" sz="1600" b="1" dirty="0" smtClean="0"/>
              <a:t>le importazioni della maggior parte dei prodotti agricoli</a:t>
            </a:r>
            <a:r>
              <a:rPr lang="it-IT" sz="1600" dirty="0" smtClean="0"/>
              <a:t> e di essere un </a:t>
            </a:r>
            <a:r>
              <a:rPr lang="it-IT" sz="1600" b="1" dirty="0" smtClean="0"/>
              <a:t>esportatore di molti prodotti tradizionali </a:t>
            </a:r>
            <a:r>
              <a:rPr lang="it-IT" sz="1600" dirty="0" smtClean="0"/>
              <a:t>come verdure fresche, patate, latte e i suoi sottoprodotti, miele, olio d'oliva, piante medicinali e oleaginose, pecore e capre, carne, ecc.</a:t>
            </a:r>
          </a:p>
        </p:txBody>
      </p:sp>
      <p:sp>
        <p:nvSpPr>
          <p:cNvPr id="4" name="Rettangolo 3"/>
          <p:cNvSpPr/>
          <p:nvPr/>
        </p:nvSpPr>
        <p:spPr>
          <a:xfrm>
            <a:off x="6000760" y="1000108"/>
            <a:ext cx="285752"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h</a:t>
            </a:r>
            <a:endParaRPr lang="it-IT" dirty="0">
              <a:solidFill>
                <a:schemeClr val="tx1"/>
              </a:solidFill>
            </a:endParaRPr>
          </a:p>
        </p:txBody>
      </p:sp>
      <p:sp>
        <p:nvSpPr>
          <p:cNvPr id="5" name="Rettangolo 4"/>
          <p:cNvSpPr/>
          <p:nvPr/>
        </p:nvSpPr>
        <p:spPr>
          <a:xfrm>
            <a:off x="3786182" y="2214554"/>
            <a:ext cx="285752"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i</a:t>
            </a:r>
            <a:endParaRPr lang="it-IT" dirty="0">
              <a:solidFill>
                <a:schemeClr val="tx1"/>
              </a:solidFill>
            </a:endParaRPr>
          </a:p>
        </p:txBody>
      </p:sp>
      <p:sp>
        <p:nvSpPr>
          <p:cNvPr id="6" name="Rettangolo 5"/>
          <p:cNvSpPr/>
          <p:nvPr/>
        </p:nvSpPr>
        <p:spPr>
          <a:xfrm>
            <a:off x="142844" y="2714620"/>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Il testo è stato suddiviso in paragrafi contrassegnati da una lettera. Sottolinea le informazioni principali in essi contenute e trova un titolo che ne sintetizza il contenuto.</a:t>
            </a:r>
            <a:endParaRPr lang="it-IT" sz="1400" dirty="0">
              <a:latin typeface="Times New Roman" pitchFamily="18" charset="0"/>
              <a:cs typeface="Times New Roman" pitchFamily="18" charset="0"/>
            </a:endParaRPr>
          </a:p>
        </p:txBody>
      </p:sp>
      <p:sp>
        <p:nvSpPr>
          <p:cNvPr id="7" name="Rettangolo arrotondato 6"/>
          <p:cNvSpPr/>
          <p:nvPr/>
        </p:nvSpPr>
        <p:spPr>
          <a:xfrm>
            <a:off x="357158" y="3429000"/>
            <a:ext cx="8358246" cy="32147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spcAft>
                <a:spcPts val="600"/>
              </a:spcAft>
              <a:buFont typeface="+mj-lt"/>
              <a:buAutoNum type="alphaLcPeriod"/>
            </a:pPr>
            <a:r>
              <a:rPr lang="it-IT" sz="1400" dirty="0" smtClean="0">
                <a:solidFill>
                  <a:srgbClr val="00B0F0"/>
                </a:solidFill>
                <a:latin typeface="Times New Roman" pitchFamily="18" charset="0"/>
                <a:cs typeface="Times New Roman" pitchFamily="18" charset="0"/>
              </a:rPr>
              <a:t>Importanza dell’agricoltura albanese nell’economia del Paese</a:t>
            </a:r>
          </a:p>
          <a:p>
            <a:pPr marL="342900" indent="-342900" algn="just">
              <a:spcAft>
                <a:spcPts val="600"/>
              </a:spcAft>
              <a:buFont typeface="+mj-lt"/>
              <a:buAutoNum type="alphaLcPeriod"/>
            </a:pPr>
            <a:r>
              <a:rPr lang="it-IT" sz="1400" dirty="0" smtClean="0">
                <a:solidFill>
                  <a:srgbClr val="00B0F0"/>
                </a:solidFill>
                <a:latin typeface="Times New Roman" pitchFamily="18" charset="0"/>
                <a:cs typeface="Times New Roman" pitchFamily="18" charset="0"/>
              </a:rPr>
              <a:t>Varietà delle colture</a:t>
            </a:r>
          </a:p>
          <a:p>
            <a:pPr marL="342900" indent="-342900" algn="just">
              <a:spcAft>
                <a:spcPts val="600"/>
              </a:spcAft>
              <a:buFont typeface="+mj-lt"/>
              <a:buAutoNum type="alphaLcPeriod"/>
            </a:pPr>
            <a:r>
              <a:rPr lang="it-IT" sz="1400" dirty="0" smtClean="0">
                <a:solidFill>
                  <a:srgbClr val="00B0F0"/>
                </a:solidFill>
                <a:latin typeface="Times New Roman" pitchFamily="18" charset="0"/>
                <a:cs typeface="Times New Roman" pitchFamily="18" charset="0"/>
              </a:rPr>
              <a:t>Frammentazione degli appezzamenti e mancanza dei titoli di proprietà</a:t>
            </a:r>
          </a:p>
          <a:p>
            <a:pPr marL="342900" indent="-342900" algn="just">
              <a:spcAft>
                <a:spcPts val="600"/>
              </a:spcAft>
              <a:buFont typeface="+mj-lt"/>
              <a:buAutoNum type="alphaLcPeriod"/>
            </a:pPr>
            <a:r>
              <a:rPr lang="it-IT" sz="1400" dirty="0" smtClean="0">
                <a:solidFill>
                  <a:srgbClr val="00B0F0"/>
                </a:solidFill>
                <a:latin typeface="Times New Roman" pitchFamily="18" charset="0"/>
                <a:cs typeface="Times New Roman" pitchFamily="18" charset="0"/>
              </a:rPr>
              <a:t>Le conseguenze della legge fondiaria del 1991</a:t>
            </a:r>
          </a:p>
          <a:p>
            <a:pPr marL="342900" indent="-342900" algn="just">
              <a:spcAft>
                <a:spcPts val="600"/>
              </a:spcAft>
              <a:buFont typeface="+mj-lt"/>
              <a:buAutoNum type="alphaLcPeriod"/>
            </a:pPr>
            <a:r>
              <a:rPr lang="it-IT" sz="1400" dirty="0" smtClean="0">
                <a:solidFill>
                  <a:schemeClr val="tx1"/>
                </a:solidFill>
                <a:latin typeface="Times New Roman" pitchFamily="18" charset="0"/>
                <a:cs typeface="Times New Roman" pitchFamily="18" charset="0"/>
              </a:rPr>
              <a:t>I problemi degli agricoltori: basso potere d’acquisto; elevato carico fiscale; difficoltà di accedere al credito </a:t>
            </a:r>
          </a:p>
          <a:p>
            <a:pPr marL="342900" indent="-342900" algn="just">
              <a:spcAft>
                <a:spcPts val="600"/>
              </a:spcAft>
              <a:buFont typeface="+mj-lt"/>
              <a:buAutoNum type="alphaLcPeriod"/>
            </a:pPr>
            <a:r>
              <a:rPr lang="it-IT" sz="1400" dirty="0" smtClean="0">
                <a:solidFill>
                  <a:srgbClr val="00B0F0"/>
                </a:solidFill>
                <a:latin typeface="Times New Roman" pitchFamily="18" charset="0"/>
                <a:cs typeface="Times New Roman" pitchFamily="18" charset="0"/>
              </a:rPr>
              <a:t>Scarsa dotazione di mezzi meccanici  </a:t>
            </a:r>
          </a:p>
          <a:p>
            <a:pPr marL="342900" indent="-342900" algn="just">
              <a:spcAft>
                <a:spcPts val="600"/>
              </a:spcAft>
              <a:buFont typeface="+mj-lt"/>
              <a:buAutoNum type="alphaLcPeriod"/>
            </a:pPr>
            <a:r>
              <a:rPr lang="it-IT" sz="1400" dirty="0" smtClean="0">
                <a:solidFill>
                  <a:srgbClr val="00B0F0"/>
                </a:solidFill>
                <a:latin typeface="Times New Roman" pitchFamily="18" charset="0"/>
                <a:cs typeface="Times New Roman" pitchFamily="18" charset="0"/>
              </a:rPr>
              <a:t>Carenza delle attrezzature di base</a:t>
            </a:r>
          </a:p>
          <a:p>
            <a:pPr marL="342900" indent="-342900" algn="just">
              <a:spcAft>
                <a:spcPts val="600"/>
              </a:spcAft>
              <a:buFont typeface="+mj-lt"/>
              <a:buAutoNum type="alphaLcPeriod"/>
            </a:pPr>
            <a:r>
              <a:rPr lang="it-IT" sz="1400" dirty="0" smtClean="0">
                <a:solidFill>
                  <a:srgbClr val="00B0F0"/>
                </a:solidFill>
                <a:latin typeface="Times New Roman" pitchFamily="18" charset="0"/>
                <a:cs typeface="Times New Roman" pitchFamily="18" charset="0"/>
              </a:rPr>
              <a:t>Misure del governo a favore degli agricoltori</a:t>
            </a:r>
          </a:p>
          <a:p>
            <a:pPr marL="342900" indent="-342900" algn="just">
              <a:spcAft>
                <a:spcPts val="600"/>
              </a:spcAft>
              <a:buFont typeface="+mj-lt"/>
              <a:buAutoNum type="alphaLcPeriod"/>
            </a:pPr>
            <a:r>
              <a:rPr lang="it-IT" sz="1400" dirty="0" smtClean="0">
                <a:solidFill>
                  <a:srgbClr val="00B0F0"/>
                </a:solidFill>
                <a:latin typeface="Times New Roman" pitchFamily="18" charset="0"/>
                <a:cs typeface="Times New Roman" pitchFamily="18" charset="0"/>
              </a:rPr>
              <a:t>Opportunità per l’agricoltura albanese</a:t>
            </a:r>
          </a:p>
          <a:p>
            <a:pPr algn="just"/>
            <a:endParaRPr lang="it-IT" sz="1400" dirty="0">
              <a:solidFill>
                <a:schemeClr val="tx1"/>
              </a:solidFill>
              <a:latin typeface="Times New Roman" pitchFamily="18" charset="0"/>
              <a:cs typeface="Times New Roman" pitchFamily="18"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Progetto in Albania | A.Ve.Pro.Bi"/>
          <p:cNvPicPr>
            <a:picLocks noChangeAspect="1" noChangeArrowheads="1"/>
          </p:cNvPicPr>
          <p:nvPr/>
        </p:nvPicPr>
        <p:blipFill>
          <a:blip r:embed="rId2" cstate="print"/>
          <a:srcRect/>
          <a:stretch>
            <a:fillRect/>
          </a:stretch>
        </p:blipFill>
        <p:spPr bwMode="auto">
          <a:xfrm>
            <a:off x="214282" y="142853"/>
            <a:ext cx="4419600" cy="2930747"/>
          </a:xfrm>
          <a:prstGeom prst="rect">
            <a:avLst/>
          </a:prstGeom>
          <a:noFill/>
          <a:ln w="38100">
            <a:solidFill>
              <a:srgbClr val="C00000"/>
            </a:solidFill>
          </a:ln>
        </p:spPr>
      </p:pic>
      <p:pic>
        <p:nvPicPr>
          <p:cNvPr id="3" name="Picture 3" descr="C:\Users\utente\Documents\SITO\DA INSERIRE\GEOGRAFIA\CLASSE 2°\4-ALBANIA\IMMAGINI\download.jpg"/>
          <p:cNvPicPr>
            <a:picLocks noChangeAspect="1" noChangeArrowheads="1"/>
          </p:cNvPicPr>
          <p:nvPr/>
        </p:nvPicPr>
        <p:blipFill>
          <a:blip r:embed="rId3"/>
          <a:srcRect b="10557"/>
          <a:stretch>
            <a:fillRect/>
          </a:stretch>
        </p:blipFill>
        <p:spPr bwMode="auto">
          <a:xfrm>
            <a:off x="4429124" y="3571876"/>
            <a:ext cx="4591812" cy="3009751"/>
          </a:xfrm>
          <a:prstGeom prst="rect">
            <a:avLst/>
          </a:prstGeom>
          <a:noFill/>
          <a:ln w="38100">
            <a:solidFill>
              <a:srgbClr val="C00000"/>
            </a:solidFill>
          </a:ln>
        </p:spPr>
      </p:pic>
      <p:pic>
        <p:nvPicPr>
          <p:cNvPr id="4" name="Picture 5" descr="C:\Users\utente\Documents\SITO\DA INSERIRE\GEOGRAFIA\CLASSE 2°\4-ALBANIA\IMMAGINI\4-L'ECONOMIA\1-AGRICOLTURA\ALBANIA_parco_macchine_agricole_2016_2019.jpg"/>
          <p:cNvPicPr>
            <a:picLocks noChangeAspect="1" noChangeArrowheads="1"/>
          </p:cNvPicPr>
          <p:nvPr/>
        </p:nvPicPr>
        <p:blipFill>
          <a:blip r:embed="rId4" cstate="print"/>
          <a:srcRect/>
          <a:stretch>
            <a:fillRect/>
          </a:stretch>
        </p:blipFill>
        <p:spPr bwMode="auto">
          <a:xfrm>
            <a:off x="5072066" y="357166"/>
            <a:ext cx="3937000" cy="2948813"/>
          </a:xfrm>
          <a:prstGeom prst="rect">
            <a:avLst/>
          </a:prstGeom>
          <a:noFill/>
          <a:ln w="38100">
            <a:solidFill>
              <a:srgbClr val="C00000"/>
            </a:solidFill>
          </a:ln>
        </p:spPr>
      </p:pic>
      <p:sp>
        <p:nvSpPr>
          <p:cNvPr id="5" name="Rettangolo 4"/>
          <p:cNvSpPr/>
          <p:nvPr/>
        </p:nvSpPr>
        <p:spPr>
          <a:xfrm>
            <a:off x="142844" y="3357562"/>
            <a:ext cx="3929090"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Quali aspetti dell’agricoltura albanese emergono dalle due immagini e dai dati della tabella?</a:t>
            </a:r>
            <a:endParaRPr lang="it-IT" sz="1400" dirty="0">
              <a:latin typeface="Times New Roman" pitchFamily="18" charset="0"/>
              <a:cs typeface="Times New Roman" pitchFamily="18" charset="0"/>
            </a:endParaRPr>
          </a:p>
        </p:txBody>
      </p:sp>
      <p:sp>
        <p:nvSpPr>
          <p:cNvPr id="6" name="Rettangolo arrotondato 5"/>
          <p:cNvSpPr/>
          <p:nvPr/>
        </p:nvSpPr>
        <p:spPr>
          <a:xfrm>
            <a:off x="142844" y="4000504"/>
            <a:ext cx="4071966" cy="12144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Emerge l’arretratezza dell’agricoltura albanese e il fatto che, negli ultimi anni, il numero delle macchine agricole non ha subito significative variazioni. </a:t>
            </a:r>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850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I settori energetico e minerario</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1428736"/>
            <a:ext cx="8643998" cy="3293209"/>
          </a:xfrm>
          <a:prstGeom prst="rect">
            <a:avLst/>
          </a:prstGeom>
          <a:solidFill>
            <a:schemeClr val="accent1">
              <a:lumMod val="40000"/>
              <a:lumOff val="60000"/>
            </a:schemeClr>
          </a:solidFill>
          <a:ln w="28575">
            <a:solidFill>
              <a:srgbClr val="C00000"/>
            </a:solidFill>
          </a:ln>
        </p:spPr>
        <p:txBody>
          <a:bodyPr wrap="square">
            <a:spAutoFit/>
          </a:bodyPr>
          <a:lstStyle/>
          <a:p>
            <a:pPr algn="just"/>
            <a:r>
              <a:rPr lang="it-IT" sz="1600" dirty="0" smtClean="0"/>
              <a:t>Negli ultimi anni c’è stata una apertura totale verso i progetti per la produzione di energia che ha attratto molti investimenti. </a:t>
            </a:r>
            <a:r>
              <a:rPr lang="it-IT" sz="1600" b="1" dirty="0" smtClean="0"/>
              <a:t>L’88,5% delle fonti energetiche </a:t>
            </a:r>
            <a:r>
              <a:rPr lang="it-IT" sz="1600" dirty="0" smtClean="0"/>
              <a:t>complessive in Albania </a:t>
            </a:r>
            <a:r>
              <a:rPr lang="it-IT" sz="1600" b="1" dirty="0" smtClean="0"/>
              <a:t>è costituito dall’energia elettrica</a:t>
            </a:r>
            <a:r>
              <a:rPr lang="it-IT" sz="1600" dirty="0" smtClean="0"/>
              <a:t>, a sua volta quasi esclusivamente </a:t>
            </a:r>
            <a:r>
              <a:rPr lang="it-IT" sz="1600" b="1" dirty="0" smtClean="0"/>
              <a:t>di origine idroelettrica</a:t>
            </a:r>
            <a:r>
              <a:rPr lang="it-IT" sz="1600" dirty="0" smtClean="0"/>
              <a:t>. Il potenziale produttivo del paese è stato stimato in 2000-2500 KW ed è secondo in Europa solo dopo la Norvegia.</a:t>
            </a:r>
          </a:p>
          <a:p>
            <a:pPr algn="just"/>
            <a:r>
              <a:rPr lang="it-IT" sz="1600" dirty="0" smtClean="0"/>
              <a:t>Un altro ramo del settore molto attrattivo è quello minerario, in quanto l’Albania è ricca principalmente di </a:t>
            </a:r>
            <a:r>
              <a:rPr lang="it-IT" sz="1600" b="1" dirty="0" smtClean="0"/>
              <a:t>cromo, rame, nichel e carbone</a:t>
            </a:r>
            <a:r>
              <a:rPr lang="it-IT" sz="1600" dirty="0" smtClean="0"/>
              <a:t> ed ha importanti giacimenti non sfruttati di bauxite, fosfato e significative </a:t>
            </a:r>
            <a:r>
              <a:rPr lang="it-IT" sz="1600" b="1" dirty="0" smtClean="0"/>
              <a:t>riserve lapidee </a:t>
            </a:r>
            <a:r>
              <a:rPr lang="it-IT" sz="1600" dirty="0" smtClean="0"/>
              <a:t>utilizzabili nel settore edilizio. Attualmente in questo settore operano 40 aziende straniere e 511 società Albanesi.</a:t>
            </a:r>
          </a:p>
          <a:p>
            <a:pPr algn="just"/>
            <a:r>
              <a:rPr lang="it-IT" sz="1600" dirty="0" smtClean="0"/>
              <a:t>Il settore petrolifero è una grande risorsa del paese. </a:t>
            </a:r>
            <a:r>
              <a:rPr lang="it-IT" sz="1600" b="1" dirty="0" smtClean="0"/>
              <a:t>Le riserve petrolifere </a:t>
            </a:r>
            <a:r>
              <a:rPr lang="it-IT" sz="1600" dirty="0" smtClean="0"/>
              <a:t>sono state stimate in 550 milioni di tonnellate, ma che </a:t>
            </a:r>
            <a:r>
              <a:rPr lang="it-IT" sz="1600" b="1" dirty="0" smtClean="0"/>
              <a:t>non sono pienamente utilizzate</a:t>
            </a:r>
            <a:r>
              <a:rPr lang="it-IT" sz="1600" dirty="0" smtClean="0"/>
              <a:t>. Un investimento in questo settore potrebbe essere quello di introdurre nuove attrezzature più efficiente rispetto a quelle già in uso.</a:t>
            </a:r>
          </a:p>
        </p:txBody>
      </p:sp>
      <p:sp>
        <p:nvSpPr>
          <p:cNvPr id="3" name="Rettangolo 2"/>
          <p:cNvSpPr/>
          <p:nvPr/>
        </p:nvSpPr>
        <p:spPr>
          <a:xfrm>
            <a:off x="357158" y="5000636"/>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le informazioni principali e dai un titolo all’articolo.</a:t>
            </a:r>
            <a:endParaRPr lang="it-IT" sz="1400" dirty="0">
              <a:latin typeface="Times New Roman" pitchFamily="18" charset="0"/>
              <a:cs typeface="Times New Roman" pitchFamily="18" charset="0"/>
            </a:endParaRPr>
          </a:p>
        </p:txBody>
      </p:sp>
      <p:sp>
        <p:nvSpPr>
          <p:cNvPr id="4" name="Rettangolo arrotondato 3"/>
          <p:cNvSpPr/>
          <p:nvPr/>
        </p:nvSpPr>
        <p:spPr>
          <a:xfrm>
            <a:off x="357158" y="142852"/>
            <a:ext cx="8358246" cy="9286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rgbClr val="00B0F0"/>
                </a:solidFill>
                <a:latin typeface="Times New Roman" pitchFamily="18" charset="0"/>
                <a:cs typeface="Times New Roman" pitchFamily="18" charset="0"/>
              </a:rPr>
              <a:t>LE RISORSE ENERGETICHE E MINERARIE DELL’ALBANIA</a:t>
            </a:r>
            <a:endParaRPr lang="it-IT" sz="2000" dirty="0">
              <a:solidFill>
                <a:srgbClr val="00B0F0"/>
              </a:solidFill>
              <a:latin typeface="Times New Roman" pitchFamily="18" charset="0"/>
              <a:cs typeface="Times New Roman" pitchFamily="18"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214290"/>
            <a:ext cx="8643998" cy="3477875"/>
          </a:xfrm>
          <a:prstGeom prst="rect">
            <a:avLst/>
          </a:prstGeom>
          <a:solidFill>
            <a:schemeClr val="accent1">
              <a:lumMod val="40000"/>
              <a:lumOff val="60000"/>
            </a:schemeClr>
          </a:solidFill>
          <a:ln w="28575">
            <a:solidFill>
              <a:srgbClr val="C00000"/>
            </a:solidFill>
          </a:ln>
        </p:spPr>
        <p:txBody>
          <a:bodyPr wrap="square">
            <a:spAutoFit/>
          </a:bodyPr>
          <a:lstStyle/>
          <a:p>
            <a:pPr algn="ctr"/>
            <a:r>
              <a:rPr lang="it-IT" sz="2400" b="1" dirty="0" smtClean="0"/>
              <a:t>I danni che causano le centrali idroelettriche alla natura</a:t>
            </a:r>
          </a:p>
          <a:p>
            <a:r>
              <a:rPr lang="it-IT" sz="1400" dirty="0" smtClean="0"/>
              <a:t>22/12/2017</a:t>
            </a:r>
          </a:p>
          <a:p>
            <a:endParaRPr lang="it-IT" sz="1400" b="1" dirty="0" smtClean="0"/>
          </a:p>
          <a:p>
            <a:pPr algn="just"/>
            <a:r>
              <a:rPr lang="it-IT" sz="1400" dirty="0" smtClean="0"/>
              <a:t>Almeno </a:t>
            </a:r>
            <a:r>
              <a:rPr lang="it-IT" sz="1400" b="1" dirty="0" smtClean="0"/>
              <a:t>due progetti idroelettrici </a:t>
            </a:r>
            <a:r>
              <a:rPr lang="it-IT" sz="1400" dirty="0" smtClean="0"/>
              <a:t>in Albania, costruiti senza supervisione, </a:t>
            </a:r>
            <a:r>
              <a:rPr lang="it-IT" sz="1400" b="1" dirty="0" smtClean="0"/>
              <a:t>hanno danneggiato la biodiversità</a:t>
            </a:r>
            <a:r>
              <a:rPr lang="it-IT" sz="1400" dirty="0" smtClean="0"/>
              <a:t> ed ora è urgente intervenire per prendere misure di monitoraggio e di restauro. Questa è la conclusione del </a:t>
            </a:r>
            <a:r>
              <a:rPr lang="it-IT" sz="1400" i="1" dirty="0" smtClean="0"/>
              <a:t>rapporto di CEE </a:t>
            </a:r>
            <a:r>
              <a:rPr lang="it-IT" sz="1400" i="1" dirty="0" err="1" smtClean="0"/>
              <a:t>Bankwatch</a:t>
            </a:r>
            <a:r>
              <a:rPr lang="it-IT" sz="1400" i="1" dirty="0" smtClean="0"/>
              <a:t>,</a:t>
            </a:r>
            <a:r>
              <a:rPr lang="it-IT" sz="1400" dirty="0" smtClean="0"/>
              <a:t> che monitora i rischi che provengono dagli investimenti.</a:t>
            </a:r>
          </a:p>
          <a:p>
            <a:pPr algn="just"/>
            <a:r>
              <a:rPr lang="it-IT" sz="1400" dirty="0" smtClean="0"/>
              <a:t>Il rapporto parla di due centrali idroelettriche, quella di </a:t>
            </a:r>
            <a:r>
              <a:rPr lang="it-IT" sz="1400" dirty="0" err="1" smtClean="0"/>
              <a:t>Rrapuni</a:t>
            </a:r>
            <a:r>
              <a:rPr lang="it-IT" sz="1400" dirty="0" smtClean="0"/>
              <a:t> nei pressi di </a:t>
            </a:r>
            <a:r>
              <a:rPr lang="it-IT" sz="1400" dirty="0" err="1" smtClean="0"/>
              <a:t>Librazhd</a:t>
            </a:r>
            <a:r>
              <a:rPr lang="it-IT" sz="1400" dirty="0" smtClean="0"/>
              <a:t> e quella di </a:t>
            </a:r>
            <a:r>
              <a:rPr lang="it-IT" sz="1400" dirty="0" err="1" smtClean="0"/>
              <a:t>Ternove</a:t>
            </a:r>
            <a:r>
              <a:rPr lang="it-IT" sz="1400" dirty="0" smtClean="0"/>
              <a:t> nei pressi di </a:t>
            </a:r>
            <a:r>
              <a:rPr lang="it-IT" sz="1400" dirty="0" err="1" smtClean="0"/>
              <a:t>Bulqize</a:t>
            </a:r>
            <a:r>
              <a:rPr lang="it-IT" sz="1400" dirty="0" smtClean="0"/>
              <a:t>. Entrambe sono state finanziate dalla Banca europea per la ricostruzione e lo sviluppo (BERS).</a:t>
            </a:r>
          </a:p>
          <a:p>
            <a:pPr algn="just"/>
            <a:r>
              <a:rPr lang="it-IT" sz="1400" dirty="0" smtClean="0"/>
              <a:t>Dalle visite effettuate da </a:t>
            </a:r>
            <a:r>
              <a:rPr lang="it-IT" sz="1400" i="1" dirty="0" smtClean="0"/>
              <a:t>CEE </a:t>
            </a:r>
            <a:r>
              <a:rPr lang="it-IT" sz="1400" i="1" dirty="0" err="1" smtClean="0"/>
              <a:t>Bankwatch</a:t>
            </a:r>
            <a:r>
              <a:rPr lang="it-IT" sz="1400" dirty="0" smtClean="0"/>
              <a:t>, gli esperti dicono che i danni all’ambiente sono numerosi e sono dovuti principalmente alla </a:t>
            </a:r>
            <a:r>
              <a:rPr lang="it-IT" sz="1400" b="1" dirty="0" smtClean="0"/>
              <a:t>mancanza di professionalità durante la costruzione</a:t>
            </a:r>
            <a:r>
              <a:rPr lang="it-IT" sz="1400" dirty="0" smtClean="0"/>
              <a:t>. La relazione afferma che in Albania c’è una </a:t>
            </a:r>
            <a:r>
              <a:rPr lang="it-IT" sz="1400" b="1" dirty="0" smtClean="0"/>
              <a:t>quasi totale mancanza di controllo da parte delle autorità albanesi</a:t>
            </a:r>
            <a:r>
              <a:rPr lang="it-IT" sz="1400" dirty="0" smtClean="0"/>
              <a:t>. In entrambi i progetti visitati, la distruzione ambientale ha portato a </a:t>
            </a:r>
            <a:r>
              <a:rPr lang="it-IT" sz="1400" b="1" dirty="0" smtClean="0"/>
              <a:t>effetti sociali</a:t>
            </a:r>
            <a:r>
              <a:rPr lang="it-IT" sz="1400" dirty="0" smtClean="0"/>
              <a:t>, perché i fiumi venivano utilizzati per l’irrigazione.</a:t>
            </a:r>
          </a:p>
          <a:p>
            <a:pPr algn="just"/>
            <a:r>
              <a:rPr lang="it-IT" sz="1400" i="1" dirty="0" smtClean="0"/>
              <a:t>“La nostra ricerca mostra che i cosiddetti impianti idroelettrici di piccole dimensioni determinano grandi impatti. E’ ora di smetterla di finanziare investimenti in attività industriali in zone ecologicamente sensibili”</a:t>
            </a:r>
            <a:r>
              <a:rPr lang="it-IT" sz="1400" dirty="0" smtClean="0"/>
              <a:t>, ha dichiarato Igor </a:t>
            </a:r>
            <a:r>
              <a:rPr lang="it-IT" sz="1400" dirty="0" err="1" smtClean="0"/>
              <a:t>Vejnoviç</a:t>
            </a:r>
            <a:r>
              <a:rPr lang="it-IT" sz="1400" dirty="0" smtClean="0"/>
              <a:t>, un esperto di </a:t>
            </a:r>
            <a:r>
              <a:rPr lang="it-IT" sz="1400" dirty="0" err="1" smtClean="0"/>
              <a:t>Bankwatch</a:t>
            </a:r>
            <a:r>
              <a:rPr lang="it-IT" sz="1400" dirty="0" smtClean="0"/>
              <a:t> e autore dello studio.</a:t>
            </a:r>
          </a:p>
        </p:txBody>
      </p:sp>
      <p:sp>
        <p:nvSpPr>
          <p:cNvPr id="3" name="Rettangolo 2"/>
          <p:cNvSpPr/>
          <p:nvPr/>
        </p:nvSpPr>
        <p:spPr>
          <a:xfrm>
            <a:off x="214282" y="4143380"/>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le informazioni principali e riassumi, in poche parole, il contenuto del testo.</a:t>
            </a:r>
            <a:endParaRPr lang="it-IT" sz="1400" dirty="0">
              <a:latin typeface="Times New Roman" pitchFamily="18" charset="0"/>
              <a:cs typeface="Times New Roman" pitchFamily="18" charset="0"/>
            </a:endParaRPr>
          </a:p>
        </p:txBody>
      </p:sp>
      <p:sp>
        <p:nvSpPr>
          <p:cNvPr id="4" name="Rettangolo arrotondato 3"/>
          <p:cNvSpPr/>
          <p:nvPr/>
        </p:nvSpPr>
        <p:spPr>
          <a:xfrm>
            <a:off x="214282" y="4786322"/>
            <a:ext cx="8358246" cy="12144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Due centrali idroelettriche hanno causato dei danni ambientali con conseguenze anche sociali. La causa di ciò è dovuta alla scarsa professionalità con cui sono state costruite e alla quasi totale mancanza di controllo da parte delle autorità albanesi.</a:t>
            </a:r>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6124754"/>
          </a:xfrm>
          <a:prstGeom prst="rect">
            <a:avLst/>
          </a:prstGeom>
          <a:solidFill>
            <a:schemeClr val="accent1">
              <a:lumMod val="40000"/>
              <a:lumOff val="60000"/>
            </a:schemeClr>
          </a:solidFill>
          <a:ln w="28575">
            <a:solidFill>
              <a:srgbClr val="C00000"/>
            </a:solidFill>
          </a:ln>
        </p:spPr>
        <p:txBody>
          <a:bodyPr wrap="square">
            <a:spAutoFit/>
          </a:bodyPr>
          <a:lstStyle/>
          <a:p>
            <a:r>
              <a:rPr lang="it-IT" sz="1400" dirty="0" err="1" smtClean="0"/>
              <a:t>Gezim</a:t>
            </a:r>
            <a:r>
              <a:rPr lang="it-IT" sz="1400" dirty="0" smtClean="0"/>
              <a:t> </a:t>
            </a:r>
            <a:r>
              <a:rPr lang="it-IT" sz="1400" dirty="0" err="1" smtClean="0"/>
              <a:t>Qadrak</a:t>
            </a:r>
            <a:r>
              <a:rPr lang="it-IT" sz="1400" dirty="0" smtClean="0"/>
              <a:t>  15 dicembre 2017  </a:t>
            </a:r>
            <a:endParaRPr lang="it-IT" sz="1400" b="1" dirty="0" smtClean="0"/>
          </a:p>
          <a:p>
            <a:pPr algn="ctr"/>
            <a:r>
              <a:rPr lang="it-IT" sz="2400" b="1" dirty="0" smtClean="0"/>
              <a:t>I bambini di </a:t>
            </a:r>
            <a:r>
              <a:rPr lang="it-IT" sz="2400" b="1" dirty="0" err="1" smtClean="0"/>
              <a:t>Bulqizë</a:t>
            </a:r>
            <a:r>
              <a:rPr lang="it-IT" sz="2400" b="1" dirty="0" smtClean="0"/>
              <a:t>:</a:t>
            </a:r>
            <a:r>
              <a:rPr lang="it-IT" sz="2400" b="1" i="1" dirty="0" smtClean="0"/>
              <a:t> se qui non ci fosse stato il cromo,</a:t>
            </a:r>
          </a:p>
          <a:p>
            <a:pPr algn="ctr">
              <a:spcAft>
                <a:spcPts val="1200"/>
              </a:spcAft>
            </a:pPr>
            <a:r>
              <a:rPr lang="it-IT" sz="2400" b="1" i="1" dirty="0" smtClean="0"/>
              <a:t> i corvi avrebbero cantato!</a:t>
            </a:r>
          </a:p>
          <a:p>
            <a:pPr algn="just"/>
            <a:r>
              <a:rPr lang="it-IT" sz="1600" dirty="0" smtClean="0"/>
              <a:t>Non molti sanno che l’Albania è ricchissima di risorse minerarie quali nichel, carbone, rame e cromo, quest’ultima è in quantità e qualità molto elevata. Ad oggi le attività estrattive vengono concesse dal Governo albanese a società private albanesi che fanno da ponte a quelle straniere. C’è una città in particolare, </a:t>
            </a:r>
            <a:r>
              <a:rPr lang="it-IT" sz="1600" dirty="0" err="1" smtClean="0"/>
              <a:t>Bulqizë</a:t>
            </a:r>
            <a:r>
              <a:rPr lang="it-IT" sz="1600" dirty="0" smtClean="0"/>
              <a:t>, al confine con la Macedonia, dove la presenza di cromo è maggiormente elevata. Negli ultimi dieci anni le attività estrattive sono aumentate notevolmente, così come è aumentato il numero dei lavoratori morti sul luogo di lavoro. </a:t>
            </a:r>
          </a:p>
          <a:p>
            <a:pPr algn="just"/>
            <a:r>
              <a:rPr lang="it-IT" sz="1600" b="1" dirty="0" smtClean="0"/>
              <a:t>A </a:t>
            </a:r>
            <a:r>
              <a:rPr lang="it-IT" sz="1600" b="1" dirty="0" err="1" smtClean="0"/>
              <a:t>Bulqizë</a:t>
            </a:r>
            <a:r>
              <a:rPr lang="it-IT" sz="1600" b="1" dirty="0" smtClean="0"/>
              <a:t> le manifestazioni da parte della cittadinanza non mancano ma spesso queste voci vengono taciute, così come vengono taciute alla cronaca internazionale le responsabilità del Governo albanese, piuttosto che la mancata presa di posizione da parte delle Organizzazioni Internazionali per quanto riguarda i diritti civili e quelli del bambino</a:t>
            </a:r>
            <a:r>
              <a:rPr lang="it-IT" sz="1600" dirty="0" smtClean="0"/>
              <a:t>. Elton </a:t>
            </a:r>
            <a:r>
              <a:rPr lang="it-IT" sz="1600" dirty="0" err="1" smtClean="0"/>
              <a:t>Gllava</a:t>
            </a:r>
            <a:r>
              <a:rPr lang="it-IT" sz="1600" dirty="0" smtClean="0"/>
              <a:t>,</a:t>
            </a:r>
            <a:r>
              <a:rPr lang="it-IT" sz="1600" b="1" dirty="0" smtClean="0"/>
              <a:t> </a:t>
            </a:r>
            <a:r>
              <a:rPr lang="it-IT" sz="1600" dirty="0" smtClean="0"/>
              <a:t>fotografo albanese che vive in Italia dal 1992</a:t>
            </a:r>
            <a:r>
              <a:rPr lang="it-IT" sz="1600" b="1" dirty="0" smtClean="0"/>
              <a:t>, </a:t>
            </a:r>
            <a:r>
              <a:rPr lang="it-IT" sz="1600" dirty="0" smtClean="0"/>
              <a:t>ha</a:t>
            </a:r>
            <a:r>
              <a:rPr lang="it-IT" sz="1600" b="1" dirty="0" smtClean="0"/>
              <a:t> </a:t>
            </a:r>
            <a:r>
              <a:rPr lang="it-IT" sz="1600" dirty="0" smtClean="0"/>
              <a:t>lavorato per quattro anni ad un reportage fotografico in cui ha denunciato le condizioni dei lavoratori, del territorio e soprattutto dello sfruttamento del lavoro minorile. Una città distrutta e ribattezzata dai suoi cittadini come “la valle della morte”.</a:t>
            </a:r>
          </a:p>
          <a:p>
            <a:pPr algn="just"/>
            <a:r>
              <a:rPr lang="it-IT" sz="1600" dirty="0" smtClean="0"/>
              <a:t>Le </a:t>
            </a:r>
            <a:r>
              <a:rPr lang="it-IT" sz="1600" b="1" dirty="0" smtClean="0"/>
              <a:t>prospettive di vita </a:t>
            </a:r>
            <a:r>
              <a:rPr lang="it-IT" sz="1600" dirty="0" smtClean="0"/>
              <a:t>di chi nasce in questo territorio sono </a:t>
            </a:r>
            <a:r>
              <a:rPr lang="it-IT" sz="1600" b="1" dirty="0" smtClean="0"/>
              <a:t>bassissime</a:t>
            </a:r>
            <a:r>
              <a:rPr lang="it-IT" sz="1600" dirty="0" smtClean="0"/>
              <a:t> a causa della presenza eccessiva del</a:t>
            </a:r>
            <a:r>
              <a:rPr lang="it-IT" sz="1600" b="1" dirty="0" smtClean="0"/>
              <a:t> </a:t>
            </a:r>
            <a:r>
              <a:rPr lang="it-IT" sz="1600" dirty="0" smtClean="0"/>
              <a:t>cromo esavalente</a:t>
            </a:r>
            <a:r>
              <a:rPr lang="it-IT" sz="1600" b="1" dirty="0" smtClean="0"/>
              <a:t>. </a:t>
            </a:r>
            <a:r>
              <a:rPr lang="it-IT" sz="1600" dirty="0" smtClean="0"/>
              <a:t>L’unica possibilità sarebbe quella di abbandonare la città ma le condizioni di miseria generale in cui vive quasi tutta la collettività hanno costretto questi uomini e i loro bambini a lavorare </a:t>
            </a:r>
            <a:r>
              <a:rPr lang="it-IT" sz="1600" b="1" dirty="0" smtClean="0"/>
              <a:t>in questi giacimenti </a:t>
            </a:r>
            <a:r>
              <a:rPr lang="it-IT" sz="1600" dirty="0" smtClean="0"/>
              <a:t>dove </a:t>
            </a:r>
            <a:r>
              <a:rPr lang="it-IT" sz="1600" b="1" dirty="0" smtClean="0"/>
              <a:t>molti sono coloro che trovano la morte</a:t>
            </a:r>
            <a:r>
              <a:rPr lang="it-IT" sz="1600" dirty="0" smtClean="0"/>
              <a:t>.</a:t>
            </a:r>
          </a:p>
          <a:p>
            <a:pPr algn="just"/>
            <a:r>
              <a:rPr lang="it-IT" sz="1600" dirty="0" smtClean="0"/>
              <a:t>Nonostante </a:t>
            </a:r>
            <a:r>
              <a:rPr lang="it-IT" sz="1600" b="1" dirty="0" err="1" smtClean="0"/>
              <a:t>Bulqizë</a:t>
            </a:r>
            <a:r>
              <a:rPr lang="it-IT" sz="1600" dirty="0" smtClean="0"/>
              <a:t> sia un piccola città, che conta intorno ai 15 mila abitanti, </a:t>
            </a:r>
            <a:r>
              <a:rPr lang="it-IT" sz="1600" b="1" dirty="0" smtClean="0"/>
              <a:t>è un punto cruciale per la ricerca e lo smistamento del cromo</a:t>
            </a:r>
            <a:r>
              <a:rPr lang="it-IT" sz="1600" dirty="0" smtClean="0"/>
              <a:t>, grazie al quale le persone riescono a sbarcare il lunario ogni fine mese. </a:t>
            </a:r>
            <a:r>
              <a:rPr lang="it-IT" sz="1600" b="1" dirty="0" smtClean="0"/>
              <a:t>Il 25%  del Pil albanese dipende da questa pietra</a:t>
            </a:r>
            <a:r>
              <a:rPr lang="it-IT" sz="1600" dirty="0" smtClean="0"/>
              <a:t>, della quale vengono esportate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6494085"/>
          </a:xfrm>
          <a:prstGeom prst="rect">
            <a:avLst/>
          </a:prstGeom>
          <a:solidFill>
            <a:schemeClr val="accent1">
              <a:lumMod val="40000"/>
              <a:lumOff val="60000"/>
            </a:schemeClr>
          </a:solidFill>
          <a:ln w="28575">
            <a:solidFill>
              <a:srgbClr val="C00000"/>
            </a:solidFill>
          </a:ln>
        </p:spPr>
        <p:txBody>
          <a:bodyPr wrap="square">
            <a:spAutoFit/>
          </a:bodyPr>
          <a:lstStyle/>
          <a:p>
            <a:pPr algn="just"/>
            <a:r>
              <a:rPr lang="it-IT" sz="1600" dirty="0" smtClean="0"/>
              <a:t>120.000 tonnellate l’anno, per un fatturato che si aggira intorno ai 42 milioni di dollari. Una cifra enorme, che teoricamente dovrebbe permettere a chi lavora nelle miniere di avere una vita piuttosto agiata, ma purtroppo non è così. </a:t>
            </a:r>
            <a:r>
              <a:rPr lang="it-IT" sz="1600" b="1" dirty="0" smtClean="0"/>
              <a:t>Il salario dei minatori si aggira intorno ai 15 euro al giorno, cifra assolutamente insufficiente per fare fronte a tutte le spese</a:t>
            </a:r>
            <a:r>
              <a:rPr lang="it-IT" sz="1600" dirty="0" smtClean="0"/>
              <a:t>. Il cromo viene estratto e inviato a Durazzo, dove poi i grossisti lo vendono ad Europa e Cina. Questo metallo viene utilizzato per creare l’acciaio inox o per cromare gli oggetti, dando loro quell’aspetto lucido.</a:t>
            </a:r>
          </a:p>
          <a:p>
            <a:pPr algn="just"/>
            <a:r>
              <a:rPr lang="it-IT" sz="1600" dirty="0" err="1" smtClean="0"/>
              <a:t>Gllava</a:t>
            </a:r>
            <a:r>
              <a:rPr lang="it-IT" sz="1600" dirty="0" smtClean="0"/>
              <a:t> racconta, attraverso le immagini, le condizioni di vita dei cittadini, e quelle dei </a:t>
            </a:r>
            <a:r>
              <a:rPr lang="it-IT" sz="1600" b="1" dirty="0" smtClean="0"/>
              <a:t>bambini</a:t>
            </a:r>
            <a:r>
              <a:rPr lang="it-IT" sz="1600" dirty="0" smtClean="0"/>
              <a:t> che invece di vivere la loro infanzia e andare a scuola </a:t>
            </a:r>
            <a:r>
              <a:rPr lang="it-IT" sz="1600" b="1" dirty="0" smtClean="0"/>
              <a:t>sono costretti a lavorare per aiutare i loro genitori</a:t>
            </a:r>
            <a:r>
              <a:rPr lang="it-IT" sz="1600" dirty="0" smtClean="0"/>
              <a:t>.  Nell’ultimo anno, i giornali albanesi hanno cominciato a evidenziare le problematiche che interessano l’area dei giacimenti ma senza far trapelare fatti e dati che raccontano di una realtà drammatica in cui i diritti civili sono del tutto ignorati. </a:t>
            </a:r>
            <a:r>
              <a:rPr lang="it-IT" sz="1600" b="1" dirty="0" smtClean="0"/>
              <a:t>I minatori albanesi hanno organizzato più volte manifestazioni in cui denunciavano le loro condizioni, chiedendo più tutela da parte delle istituzioni, l’aumento di salario e l’abbassamento dell’età pensionabile a 50 anni. </a:t>
            </a:r>
            <a:r>
              <a:rPr lang="it-IT" sz="1600" dirty="0" smtClean="0"/>
              <a:t>I minatori non denunciano direttamente le morti sul lavoro poiché, come alcuni giornali albanesi sostengono, ricevono continue minacce di morte e ricatti.</a:t>
            </a:r>
          </a:p>
          <a:p>
            <a:pPr algn="just"/>
            <a:r>
              <a:rPr lang="it-IT" sz="1600" dirty="0" smtClean="0"/>
              <a:t>Elton </a:t>
            </a:r>
            <a:r>
              <a:rPr lang="it-IT" sz="1600" dirty="0" err="1" smtClean="0"/>
              <a:t>Gllava</a:t>
            </a:r>
            <a:r>
              <a:rPr lang="it-IT" sz="1600" dirty="0" smtClean="0"/>
              <a:t> è rimasto a stretto contatto con i cittadini di </a:t>
            </a:r>
            <a:r>
              <a:rPr lang="it-IT" sz="1600" i="1" dirty="0" err="1" smtClean="0"/>
              <a:t>Bulqizë</a:t>
            </a:r>
            <a:r>
              <a:rPr lang="it-IT" sz="1600" dirty="0" smtClean="0"/>
              <a:t>, instaurando con loro un rapporto di amicizia. Ne è nata così una mostra fotografica, dal titolo: “Dove i corvi avrebbero cantato”. Scelta, questa, condizionata da una frase che un vecchio disse al fotografo aspettando il passaggio di un corteo funebre: “Se qui non ci fosse stato il cromo, i corvi avrebbero cantato”. Parole che danno ulteriore riprova di come questa pietra sia fondamentale per la gente di questa città e per lo Stato albanese. Allo stesso tempo, fortunatamente, il lavoro onesto di professionisti come Elton </a:t>
            </a:r>
            <a:r>
              <a:rPr lang="it-IT" sz="1600" dirty="0" err="1" smtClean="0"/>
              <a:t>Gllava</a:t>
            </a:r>
            <a:r>
              <a:rPr lang="it-IT" sz="1600" dirty="0" smtClean="0"/>
              <a:t> ci permette di comprendere a pieno la situazione ingiusta che la gente del posto, e soprattutto i bambini, sta vivendo. L’auspicio è che le condizioni dei minatori possano migliorare e che i bambini possano ritornare sui banchi di scuola, a fare ciò che dovrebbero fare a quell’età, ovvero studiare e sognare.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142852"/>
            <a:ext cx="8786842" cy="307777"/>
          </a:xfrm>
          <a:prstGeom prst="rect">
            <a:avLst/>
          </a:prstGeom>
        </p:spPr>
        <p:txBody>
          <a:bodyPr wrap="square">
            <a:spAutoFit/>
          </a:bodyPr>
          <a:lstStyle/>
          <a:p>
            <a:pPr algn="just"/>
            <a:r>
              <a:rPr lang="it-IT" sz="1400" dirty="0" smtClean="0">
                <a:latin typeface="Times New Roman" pitchFamily="18" charset="0"/>
                <a:cs typeface="Times New Roman" pitchFamily="18" charset="0"/>
              </a:rPr>
              <a:t>Rispondi alle domande dopo aver evidenziato le risposte nel testo.</a:t>
            </a:r>
            <a:endParaRPr lang="it-IT" sz="1400" dirty="0">
              <a:latin typeface="Times New Roman" pitchFamily="18" charset="0"/>
              <a:cs typeface="Times New Roman" pitchFamily="18" charset="0"/>
            </a:endParaRPr>
          </a:p>
        </p:txBody>
      </p:sp>
      <p:sp>
        <p:nvSpPr>
          <p:cNvPr id="4" name="Rettangolo 3"/>
          <p:cNvSpPr/>
          <p:nvPr/>
        </p:nvSpPr>
        <p:spPr>
          <a:xfrm>
            <a:off x="0" y="571480"/>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   1- </a:t>
            </a:r>
            <a:r>
              <a:rPr lang="it-IT" sz="1400" dirty="0" smtClean="0">
                <a:latin typeface="Times New Roman" pitchFamily="18" charset="0"/>
                <a:cs typeface="Times New Roman" pitchFamily="18" charset="0"/>
              </a:rPr>
              <a:t>Qual è l’importanza economica di </a:t>
            </a:r>
            <a:r>
              <a:rPr lang="it-IT" sz="1400" dirty="0" err="1" smtClean="0">
                <a:latin typeface="Times New Roman" pitchFamily="18" charset="0"/>
                <a:cs typeface="Times New Roman" pitchFamily="18" charset="0"/>
              </a:rPr>
              <a:t>Bulqizë</a:t>
            </a:r>
            <a:r>
              <a:rPr lang="it-IT" sz="1400" dirty="0" smtClean="0">
                <a:latin typeface="Times New Roman" pitchFamily="18" charset="0"/>
                <a:cs typeface="Times New Roman" pitchFamily="18" charset="0"/>
              </a:rPr>
              <a:t>? </a:t>
            </a:r>
            <a:endParaRPr lang="it-IT" sz="1400" dirty="0">
              <a:latin typeface="Times New Roman" pitchFamily="18" charset="0"/>
              <a:cs typeface="Times New Roman" pitchFamily="18" charset="0"/>
            </a:endParaRPr>
          </a:p>
        </p:txBody>
      </p:sp>
      <p:sp>
        <p:nvSpPr>
          <p:cNvPr id="5" name="Rettangolo arrotondato 4"/>
          <p:cNvSpPr/>
          <p:nvPr/>
        </p:nvSpPr>
        <p:spPr>
          <a:xfrm>
            <a:off x="142844" y="928670"/>
            <a:ext cx="8358246" cy="7858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err="1" smtClean="0">
                <a:solidFill>
                  <a:srgbClr val="00B0F0"/>
                </a:solidFill>
                <a:latin typeface="Times New Roman" pitchFamily="18" charset="0"/>
                <a:cs typeface="Times New Roman" pitchFamily="18" charset="0"/>
              </a:rPr>
              <a:t>Bulqizë</a:t>
            </a:r>
            <a:r>
              <a:rPr lang="it-IT" sz="1400" dirty="0" smtClean="0">
                <a:solidFill>
                  <a:srgbClr val="00B0F0"/>
                </a:solidFill>
                <a:latin typeface="Times New Roman" pitchFamily="18" charset="0"/>
                <a:cs typeface="Times New Roman" pitchFamily="18" charset="0"/>
              </a:rPr>
              <a:t> è un punto cruciale per la ricerca e lo smistamento del cromo, un metallo da cui dipende il 25% del PIL albanese.  </a:t>
            </a:r>
            <a:endParaRPr lang="it-IT" sz="1400" dirty="0">
              <a:solidFill>
                <a:srgbClr val="00B0F0"/>
              </a:solidFill>
              <a:latin typeface="Times New Roman" pitchFamily="18" charset="0"/>
              <a:cs typeface="Times New Roman" pitchFamily="18" charset="0"/>
            </a:endParaRPr>
          </a:p>
        </p:txBody>
      </p:sp>
      <p:sp>
        <p:nvSpPr>
          <p:cNvPr id="6" name="Rettangolo 5"/>
          <p:cNvSpPr/>
          <p:nvPr/>
        </p:nvSpPr>
        <p:spPr>
          <a:xfrm>
            <a:off x="142844" y="1857364"/>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Quali sono le condizioni di vita della popolazione? </a:t>
            </a:r>
            <a:endParaRPr lang="it-IT" sz="1400" dirty="0">
              <a:latin typeface="Times New Roman" pitchFamily="18" charset="0"/>
              <a:cs typeface="Times New Roman" pitchFamily="18" charset="0"/>
            </a:endParaRPr>
          </a:p>
        </p:txBody>
      </p:sp>
      <p:sp>
        <p:nvSpPr>
          <p:cNvPr id="7" name="Rettangolo arrotondato 6"/>
          <p:cNvSpPr/>
          <p:nvPr/>
        </p:nvSpPr>
        <p:spPr>
          <a:xfrm>
            <a:off x="214282" y="2285992"/>
            <a:ext cx="8358246" cy="7858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I salari sono molto bassi e anche i bambini sono costretti a lavorare. Le prospettive di vita sono bassissime a causa della presenza del cromo. Anche le morti sul lavoro sono numerose.</a:t>
            </a:r>
            <a:endParaRPr lang="it-IT" sz="1400" dirty="0">
              <a:solidFill>
                <a:srgbClr val="00B0F0"/>
              </a:solidFill>
              <a:latin typeface="Times New Roman" pitchFamily="18" charset="0"/>
              <a:cs typeface="Times New Roman" pitchFamily="18" charset="0"/>
            </a:endParaRPr>
          </a:p>
        </p:txBody>
      </p:sp>
      <p:sp>
        <p:nvSpPr>
          <p:cNvPr id="8" name="Rettangolo 7"/>
          <p:cNvSpPr/>
          <p:nvPr/>
        </p:nvSpPr>
        <p:spPr>
          <a:xfrm>
            <a:off x="142844" y="3286124"/>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3- </a:t>
            </a:r>
            <a:r>
              <a:rPr lang="it-IT" sz="1400" dirty="0" smtClean="0">
                <a:latin typeface="Times New Roman" pitchFamily="18" charset="0"/>
                <a:cs typeface="Times New Roman" pitchFamily="18" charset="0"/>
              </a:rPr>
              <a:t>Qual è l’atteggiamento della stampa e delle Organizzazioni Internazionali nei confronti delle denunce della popolazione? </a:t>
            </a:r>
            <a:endParaRPr lang="it-IT" sz="1400" dirty="0">
              <a:latin typeface="Times New Roman" pitchFamily="18" charset="0"/>
              <a:cs typeface="Times New Roman" pitchFamily="18" charset="0"/>
            </a:endParaRPr>
          </a:p>
        </p:txBody>
      </p:sp>
      <p:sp>
        <p:nvSpPr>
          <p:cNvPr id="9" name="Rettangolo arrotondato 8"/>
          <p:cNvSpPr/>
          <p:nvPr/>
        </p:nvSpPr>
        <p:spPr>
          <a:xfrm>
            <a:off x="285720" y="3929066"/>
            <a:ext cx="8358246" cy="7858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Non c’è alcuna presa di posizione nei confronti delle violazioni dei diritti civili della popolazione e di quelli dei bambini</a:t>
            </a:r>
            <a:endParaRPr lang="it-IT" sz="1400" dirty="0">
              <a:solidFill>
                <a:srgbClr val="00B0F0"/>
              </a:solidFill>
              <a:latin typeface="Times New Roman" pitchFamily="18" charset="0"/>
              <a:cs typeface="Times New Roman" pitchFamily="18" charset="0"/>
            </a:endParaRPr>
          </a:p>
        </p:txBody>
      </p:sp>
      <p:sp>
        <p:nvSpPr>
          <p:cNvPr id="10" name="Rettangolo 9"/>
          <p:cNvSpPr/>
          <p:nvPr/>
        </p:nvSpPr>
        <p:spPr>
          <a:xfrm>
            <a:off x="142844" y="4857760"/>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4- </a:t>
            </a:r>
            <a:r>
              <a:rPr lang="it-IT" sz="1400" dirty="0" smtClean="0">
                <a:latin typeface="Times New Roman" pitchFamily="18" charset="0"/>
                <a:cs typeface="Times New Roman" pitchFamily="18" charset="0"/>
              </a:rPr>
              <a:t>Quali sono le richieste dei minatori?</a:t>
            </a:r>
            <a:endParaRPr lang="it-IT" sz="1400" dirty="0">
              <a:latin typeface="Times New Roman" pitchFamily="18" charset="0"/>
              <a:cs typeface="Times New Roman" pitchFamily="18" charset="0"/>
            </a:endParaRPr>
          </a:p>
        </p:txBody>
      </p:sp>
      <p:sp>
        <p:nvSpPr>
          <p:cNvPr id="11" name="Rettangolo arrotondato 10"/>
          <p:cNvSpPr/>
          <p:nvPr/>
        </p:nvSpPr>
        <p:spPr>
          <a:xfrm>
            <a:off x="357158" y="5357826"/>
            <a:ext cx="8358246" cy="7858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Chiedono più tutela da parte delle istituzioni, l’aumento di salario e l’abbassamento dell’età pensionabile a 50 anni</a:t>
            </a:r>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6432530"/>
          </a:xfrm>
          <a:prstGeom prst="rect">
            <a:avLst/>
          </a:prstGeom>
          <a:solidFill>
            <a:schemeClr val="accent1">
              <a:lumMod val="40000"/>
              <a:lumOff val="60000"/>
            </a:schemeClr>
          </a:solidFill>
          <a:ln w="28575">
            <a:solidFill>
              <a:srgbClr val="C00000"/>
            </a:solidFill>
          </a:ln>
        </p:spPr>
        <p:txBody>
          <a:bodyPr wrap="square">
            <a:spAutoFit/>
          </a:bodyPr>
          <a:lstStyle/>
          <a:p>
            <a:pPr algn="ctr" fontAlgn="base"/>
            <a:r>
              <a:rPr lang="it-IT" sz="2400" b="1" dirty="0" smtClean="0"/>
              <a:t>Vivere a </a:t>
            </a:r>
            <a:r>
              <a:rPr lang="it-IT" sz="2400" b="1" dirty="0" err="1" smtClean="0"/>
              <a:t>Bulqizë</a:t>
            </a:r>
            <a:r>
              <a:rPr lang="it-IT" sz="2400" b="1" dirty="0" smtClean="0"/>
              <a:t>: la piaga della povertà </a:t>
            </a:r>
          </a:p>
          <a:p>
            <a:pPr algn="ctr" fontAlgn="base"/>
            <a:r>
              <a:rPr lang="it-IT" sz="2400" b="1" dirty="0" smtClean="0"/>
              <a:t>che il cromo non riesce a curare</a:t>
            </a:r>
          </a:p>
          <a:p>
            <a:pPr algn="just" fontAlgn="base"/>
            <a:r>
              <a:rPr lang="it-IT" sz="1400" dirty="0" smtClean="0"/>
              <a:t>14 Febbraio 2019</a:t>
            </a:r>
          </a:p>
          <a:p>
            <a:pPr algn="just" fontAlgn="base"/>
            <a:endParaRPr lang="it-IT" sz="1400" dirty="0" smtClean="0"/>
          </a:p>
          <a:p>
            <a:pPr algn="just" fontAlgn="base"/>
            <a:r>
              <a:rPr lang="it-IT" sz="1600" dirty="0" err="1" smtClean="0"/>
              <a:t>Bulqizë</a:t>
            </a:r>
            <a:r>
              <a:rPr lang="it-IT" sz="1600" dirty="0" smtClean="0"/>
              <a:t> è una città con circa 10.000 abitanti, la cui intera attività economica si basa sull’occupazione nella miniera che è attiva dal 1948. </a:t>
            </a:r>
          </a:p>
          <a:p>
            <a:pPr algn="just" fontAlgn="base"/>
            <a:r>
              <a:rPr lang="it-IT" sz="1600" b="1" dirty="0" smtClean="0"/>
              <a:t>Sono molto rare le famiglie che non hanno almeno un membro che lavori in miniera</a:t>
            </a:r>
            <a:r>
              <a:rPr lang="it-IT" sz="1600" dirty="0" smtClean="0"/>
              <a:t>; di conseguenza, non ci sarebbe attività economica in città se non ci fosse la miniera. “</a:t>
            </a:r>
            <a:r>
              <a:rPr lang="it-IT" sz="1600" i="1" dirty="0" smtClean="0"/>
              <a:t>Guadagniamo 50.000 </a:t>
            </a:r>
            <a:r>
              <a:rPr lang="it-IT" sz="1600" i="1" dirty="0" err="1" smtClean="0"/>
              <a:t>lek</a:t>
            </a:r>
            <a:r>
              <a:rPr lang="it-IT" sz="1600" i="1" dirty="0" smtClean="0"/>
              <a:t> (400 euro circa) al mese, non di più. Non siamo affatto contenti; è un lavoro molto duro per  quanto guadagniamo noi</a:t>
            </a:r>
            <a:r>
              <a:rPr lang="it-IT" sz="1600" dirty="0" smtClean="0"/>
              <a:t>.” – afferma uno dei lavoratori della miniera.</a:t>
            </a:r>
          </a:p>
          <a:p>
            <a:pPr algn="just" fontAlgn="base"/>
            <a:r>
              <a:rPr lang="it-IT" sz="1600" dirty="0" smtClean="0"/>
              <a:t>Nella maggior parte delle gallerie, il lavoro dei minatori è costantemente misurato. Di media, un minatore produce cinque vagoni (otto tonnellate di cromo) durante un turno di lavoro. Se prendiamo in considerazione il valore attuale in borsa – di circa 170 euro per </a:t>
            </a:r>
            <a:r>
              <a:rPr lang="it-IT" sz="1600" dirty="0" err="1" smtClean="0"/>
              <a:t>tonnelalta</a:t>
            </a:r>
            <a:r>
              <a:rPr lang="it-IT" sz="1600" dirty="0" smtClean="0"/>
              <a:t> – si deduce che </a:t>
            </a:r>
            <a:r>
              <a:rPr lang="it-IT" sz="1600" b="1" dirty="0" smtClean="0"/>
              <a:t>un minatore produce in media al giorno 1400 euro circa</a:t>
            </a:r>
            <a:r>
              <a:rPr lang="it-IT" sz="1600" dirty="0" smtClean="0"/>
              <a:t>. Tuttavia, </a:t>
            </a:r>
            <a:r>
              <a:rPr lang="it-IT" sz="1600" b="1" dirty="0" smtClean="0"/>
              <a:t>il salario giornaliero non arriva neanche a 2 euro</a:t>
            </a:r>
            <a:r>
              <a:rPr lang="it-IT" sz="1600" dirty="0" smtClean="0"/>
              <a:t>.</a:t>
            </a:r>
          </a:p>
          <a:p>
            <a:pPr algn="just" fontAlgn="base"/>
            <a:r>
              <a:rPr lang="it-IT" sz="1600" dirty="0" smtClean="0"/>
              <a:t>“</a:t>
            </a:r>
            <a:r>
              <a:rPr lang="it-IT" sz="1600" i="1" dirty="0" smtClean="0"/>
              <a:t>Ci prepariamo da mangiare e andiamo in miniera. Sono le 14:30, torneremo a casa per le 22:00</a:t>
            </a:r>
            <a:r>
              <a:rPr lang="it-IT" sz="1600" dirty="0" smtClean="0"/>
              <a:t>” – afferma un altro lavoratore di </a:t>
            </a:r>
            <a:r>
              <a:rPr lang="it-IT" sz="1600" dirty="0" err="1" smtClean="0"/>
              <a:t>Bulqizë</a:t>
            </a:r>
            <a:r>
              <a:rPr lang="it-IT" sz="1600" dirty="0" smtClean="0"/>
              <a:t>.</a:t>
            </a:r>
          </a:p>
          <a:p>
            <a:pPr algn="just" fontAlgn="base"/>
            <a:r>
              <a:rPr lang="it-IT" sz="1600" dirty="0" smtClean="0"/>
              <a:t>Per le famiglie che non hanno minatori, vivere è ancora più difficile visto che quest’area non offre praticamente nessun altra possibilità lavorativa. Il flusso economico di </a:t>
            </a:r>
            <a:r>
              <a:rPr lang="it-IT" sz="1600" dirty="0" err="1" smtClean="0"/>
              <a:t>Bulqizë</a:t>
            </a:r>
            <a:r>
              <a:rPr lang="it-IT" sz="1600" dirty="0" smtClean="0"/>
              <a:t>, infatti, deriva esclusivamente dai salari dei minatori. I milioni di euro del cromo non portano nessun </a:t>
            </a:r>
            <a:r>
              <a:rPr lang="it-IT" sz="1600" dirty="0" err="1" smtClean="0"/>
              <a:t>benificio</a:t>
            </a:r>
            <a:r>
              <a:rPr lang="it-IT" sz="1600" dirty="0" smtClean="0"/>
              <a:t> diretto alla città. </a:t>
            </a:r>
            <a:r>
              <a:rPr lang="it-IT" sz="1600" b="1" dirty="0" smtClean="0"/>
              <a:t>Il municipio di </a:t>
            </a:r>
            <a:r>
              <a:rPr lang="it-IT" sz="1600" b="1" dirty="0" err="1" smtClean="0"/>
              <a:t>Bulqizë</a:t>
            </a:r>
            <a:r>
              <a:rPr lang="it-IT" sz="1600" b="1" dirty="0" smtClean="0"/>
              <a:t> non trae alcun guadagno dalle attività minerarie</a:t>
            </a:r>
            <a:r>
              <a:rPr lang="it-IT" sz="1600" dirty="0" smtClean="0"/>
              <a:t>, visto che riceve in cambio solo il pagamento di alcuni obblighi fiscali dagli enti commerciali. “</a:t>
            </a:r>
            <a:r>
              <a:rPr lang="it-IT" sz="1600" i="1" dirty="0" smtClean="0"/>
              <a:t>Lo scorso anno abbiamo avuto qualche rallentamento nella vendita del cromo; le attività sono scese, noi come municipio abbiamo guadagnato circa 140.000 euro nel 2018</a:t>
            </a:r>
            <a:r>
              <a:rPr lang="it-IT" sz="1600" dirty="0" smtClean="0"/>
              <a:t>.” – ha affermato il sindaco di </a:t>
            </a:r>
            <a:r>
              <a:rPr lang="it-IT" sz="1600" dirty="0" err="1" smtClean="0"/>
              <a:t>Bulqizë</a:t>
            </a:r>
            <a:r>
              <a:rPr lang="it-IT" sz="1600" dirty="0" smtClean="0"/>
              <a:t>, </a:t>
            </a:r>
            <a:r>
              <a:rPr lang="it-IT" sz="1600" dirty="0" err="1" smtClean="0"/>
              <a:t>Melaim</a:t>
            </a:r>
            <a:r>
              <a:rPr lang="it-IT" sz="1600" dirty="0" smtClean="0"/>
              <a:t> </a:t>
            </a:r>
            <a:r>
              <a:rPr lang="it-IT" sz="1600" dirty="0" err="1" smtClean="0"/>
              <a:t>Damzi</a:t>
            </a:r>
            <a:r>
              <a:rPr lang="it-IT" sz="1600" dirty="0" smtClean="0"/>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8" name="Picture 4" descr="https://upload.wikimedia.org/wikipedia/commons/thumb/f/f7/Map_of_Albania_during_WWII-IT.png/800px-Map_of_Albania_during_WWII-IT.png"/>
          <p:cNvPicPr>
            <a:picLocks noChangeAspect="1" noChangeArrowheads="1"/>
          </p:cNvPicPr>
          <p:nvPr/>
        </p:nvPicPr>
        <p:blipFill>
          <a:blip r:embed="rId2"/>
          <a:srcRect/>
          <a:stretch>
            <a:fillRect/>
          </a:stretch>
        </p:blipFill>
        <p:spPr bwMode="auto">
          <a:xfrm>
            <a:off x="142844" y="1142984"/>
            <a:ext cx="4390244" cy="5564634"/>
          </a:xfrm>
          <a:prstGeom prst="rect">
            <a:avLst/>
          </a:prstGeom>
          <a:noFill/>
          <a:ln w="38100">
            <a:solidFill>
              <a:srgbClr val="C00000"/>
            </a:solidFill>
          </a:ln>
        </p:spPr>
      </p:pic>
      <p:sp>
        <p:nvSpPr>
          <p:cNvPr id="4" name="CasellaDiTesto 3"/>
          <p:cNvSpPr txBox="1"/>
          <p:nvPr/>
        </p:nvSpPr>
        <p:spPr>
          <a:xfrm>
            <a:off x="4714876" y="6000768"/>
            <a:ext cx="3714776" cy="738664"/>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Alla vigilia della seconda guerra mondiale (1939), l'Italia occupò militarmente il piccolo Paese balcanico, che venne annesso all'Italia. </a:t>
            </a:r>
            <a:endParaRPr lang="it-IT" sz="1400" dirty="0"/>
          </a:p>
        </p:txBody>
      </p:sp>
      <p:pic>
        <p:nvPicPr>
          <p:cNvPr id="92161" name="Picture 1" descr="C:\Users\utente\Documents\SITO\DA INSERIRE\GEOGRAFIA\CLASSE 2°\4-ALBANIA\SCUOLA\IMMAGINI\13 - Copia.jpg"/>
          <p:cNvPicPr>
            <a:picLocks noChangeAspect="1" noChangeArrowheads="1"/>
          </p:cNvPicPr>
          <p:nvPr/>
        </p:nvPicPr>
        <p:blipFill>
          <a:blip r:embed="rId3"/>
          <a:srcRect/>
          <a:stretch>
            <a:fillRect/>
          </a:stretch>
        </p:blipFill>
        <p:spPr bwMode="auto">
          <a:xfrm>
            <a:off x="4714876" y="1142984"/>
            <a:ext cx="4279087" cy="2258172"/>
          </a:xfrm>
          <a:prstGeom prst="rect">
            <a:avLst/>
          </a:prstGeom>
          <a:noFill/>
          <a:ln w="38100">
            <a:solidFill>
              <a:srgbClr val="C00000"/>
            </a:solidFill>
          </a:ln>
        </p:spPr>
      </p:pic>
      <p:sp>
        <p:nvSpPr>
          <p:cNvPr id="5" name="CasellaDiTesto 4"/>
          <p:cNvSpPr txBox="1"/>
          <p:nvPr/>
        </p:nvSpPr>
        <p:spPr>
          <a:xfrm>
            <a:off x="5072066" y="3500438"/>
            <a:ext cx="3714776" cy="307777"/>
          </a:xfrm>
          <a:prstGeom prst="rect">
            <a:avLst/>
          </a:prstGeom>
          <a:solidFill>
            <a:srgbClr val="92D050"/>
          </a:solidFill>
          <a:ln w="19050">
            <a:solidFill>
              <a:srgbClr val="C00000"/>
            </a:solidFill>
          </a:ln>
        </p:spPr>
        <p:txBody>
          <a:bodyPr wrap="square" rtlCol="0">
            <a:spAutoFit/>
          </a:bodyPr>
          <a:lstStyle/>
          <a:p>
            <a:pPr algn="just"/>
            <a:r>
              <a:rPr lang="it-IT" sz="1400" dirty="0" smtClean="0"/>
              <a:t>Lavori stradali durante l’occupazione italiana</a:t>
            </a:r>
            <a:endParaRPr lang="it-IT" sz="1400" dirty="0"/>
          </a:p>
        </p:txBody>
      </p:sp>
      <p:sp>
        <p:nvSpPr>
          <p:cNvPr id="6" name="CasellaDiTesto 5"/>
          <p:cNvSpPr txBox="1"/>
          <p:nvPr/>
        </p:nvSpPr>
        <p:spPr>
          <a:xfrm>
            <a:off x="3643306" y="214290"/>
            <a:ext cx="2633863" cy="369332"/>
          </a:xfrm>
          <a:prstGeom prst="rect">
            <a:avLst/>
          </a:prstGeom>
          <a:noFill/>
        </p:spPr>
        <p:txBody>
          <a:bodyPr wrap="none" rtlCol="0">
            <a:spAutoFit/>
          </a:bodyPr>
          <a:lstStyle/>
          <a:p>
            <a:r>
              <a:rPr lang="it-IT" b="1" dirty="0" smtClean="0">
                <a:solidFill>
                  <a:srgbClr val="0070C0"/>
                </a:solidFill>
              </a:rPr>
              <a:t>L’OCCUPAZIONE ITALIANA</a:t>
            </a:r>
            <a:endParaRPr lang="it-IT" b="1" dirty="0">
              <a:solidFill>
                <a:srgbClr val="0070C0"/>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14282" y="2786058"/>
            <a:ext cx="8786842" cy="307777"/>
          </a:xfrm>
          <a:prstGeom prst="rect">
            <a:avLst/>
          </a:prstGeom>
        </p:spPr>
        <p:txBody>
          <a:bodyPr wrap="square">
            <a:spAutoFit/>
          </a:bodyPr>
          <a:lstStyle/>
          <a:p>
            <a:pPr algn="just"/>
            <a:r>
              <a:rPr lang="it-IT" sz="1400" dirty="0" smtClean="0">
                <a:latin typeface="Times New Roman" pitchFamily="18" charset="0"/>
                <a:cs typeface="Times New Roman" pitchFamily="18" charset="0"/>
              </a:rPr>
              <a:t>Rispondi alle domande dopo aver evidenziato le risposte nel testo.</a:t>
            </a:r>
            <a:endParaRPr lang="it-IT" sz="1400" dirty="0">
              <a:latin typeface="Times New Roman" pitchFamily="18" charset="0"/>
              <a:cs typeface="Times New Roman" pitchFamily="18" charset="0"/>
            </a:endParaRPr>
          </a:p>
        </p:txBody>
      </p:sp>
      <p:sp>
        <p:nvSpPr>
          <p:cNvPr id="6" name="Rettangolo 5"/>
          <p:cNvSpPr/>
          <p:nvPr/>
        </p:nvSpPr>
        <p:spPr>
          <a:xfrm>
            <a:off x="0" y="3214686"/>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     1- </a:t>
            </a:r>
            <a:r>
              <a:rPr lang="it-IT" sz="1400" dirty="0" smtClean="0">
                <a:latin typeface="Times New Roman" pitchFamily="18" charset="0"/>
                <a:cs typeface="Times New Roman" pitchFamily="18" charset="0"/>
              </a:rPr>
              <a:t>Quali sono le condizioni di vita della popolazione di </a:t>
            </a:r>
            <a:r>
              <a:rPr lang="it-IT" sz="1400" dirty="0" err="1" smtClean="0">
                <a:latin typeface="Times New Roman" pitchFamily="18" charset="0"/>
                <a:cs typeface="Times New Roman" pitchFamily="18" charset="0"/>
              </a:rPr>
              <a:t>Bulqizë</a:t>
            </a:r>
            <a:r>
              <a:rPr lang="it-IT" sz="1400" dirty="0" smtClean="0">
                <a:latin typeface="Times New Roman" pitchFamily="18" charset="0"/>
                <a:cs typeface="Times New Roman" pitchFamily="18" charset="0"/>
              </a:rPr>
              <a:t>? </a:t>
            </a:r>
            <a:endParaRPr lang="it-IT" sz="1400" dirty="0">
              <a:latin typeface="Times New Roman" pitchFamily="18" charset="0"/>
              <a:cs typeface="Times New Roman" pitchFamily="18" charset="0"/>
            </a:endParaRPr>
          </a:p>
        </p:txBody>
      </p:sp>
      <p:sp>
        <p:nvSpPr>
          <p:cNvPr id="7" name="Rettangolo arrotondato 6"/>
          <p:cNvSpPr/>
          <p:nvPr/>
        </p:nvSpPr>
        <p:spPr>
          <a:xfrm>
            <a:off x="214282" y="3714752"/>
            <a:ext cx="8358246" cy="14287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algn="just"/>
            <a:r>
              <a:rPr lang="it-IT" sz="1400" dirty="0" smtClean="0">
                <a:solidFill>
                  <a:srgbClr val="00B0F0"/>
                </a:solidFill>
                <a:latin typeface="Times New Roman" pitchFamily="18" charset="0"/>
                <a:cs typeface="Times New Roman" pitchFamily="18" charset="0"/>
              </a:rPr>
              <a:t>Sono molto rare le famiglie che non hanno almeno un membro che lavori in miniera. Un minatore produce in media al giorno 1400 euro circa. Tuttavia, il salario giornaliero non arriva neanche a 2 euro. </a:t>
            </a:r>
          </a:p>
          <a:p>
            <a:pPr algn="just"/>
            <a:r>
              <a:rPr lang="it-IT" sz="1400" dirty="0" smtClean="0">
                <a:solidFill>
                  <a:srgbClr val="00B0F0"/>
                </a:solidFill>
                <a:latin typeface="Times New Roman" pitchFamily="18" charset="0"/>
                <a:cs typeface="Times New Roman" pitchFamily="18" charset="0"/>
              </a:rPr>
              <a:t>Coloro che non hanno un’occupazione stabile, cercano di racimolare qualcosa scavando nei depositi di cromo all’esterno delle gallerie minerarie. Un processo che coinvolge anche donne e bambini che spesso mettono a repentaglio le loro vite per racimolare pochi euro. </a:t>
            </a:r>
          </a:p>
          <a:p>
            <a:pPr algn="just"/>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sp>
        <p:nvSpPr>
          <p:cNvPr id="8" name="Rettangolo 7"/>
          <p:cNvSpPr/>
          <p:nvPr/>
        </p:nvSpPr>
        <p:spPr>
          <a:xfrm>
            <a:off x="357158" y="5286388"/>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Quali guadagni trae il Municipio di </a:t>
            </a:r>
            <a:r>
              <a:rPr lang="it-IT" sz="1400" dirty="0" err="1" smtClean="0">
                <a:latin typeface="Times New Roman" pitchFamily="18" charset="0"/>
                <a:cs typeface="Times New Roman" pitchFamily="18" charset="0"/>
              </a:rPr>
              <a:t>Bulqizë</a:t>
            </a:r>
            <a:r>
              <a:rPr lang="it-IT" sz="1400" dirty="0" smtClean="0">
                <a:latin typeface="Times New Roman" pitchFamily="18" charset="0"/>
                <a:cs typeface="Times New Roman" pitchFamily="18" charset="0"/>
              </a:rPr>
              <a:t> dalle attività minerarie?  </a:t>
            </a:r>
            <a:endParaRPr lang="it-IT" sz="1400" dirty="0">
              <a:latin typeface="Times New Roman" pitchFamily="18" charset="0"/>
              <a:cs typeface="Times New Roman" pitchFamily="18" charset="0"/>
            </a:endParaRPr>
          </a:p>
        </p:txBody>
      </p:sp>
      <p:sp>
        <p:nvSpPr>
          <p:cNvPr id="9" name="Rettangolo arrotondato 8"/>
          <p:cNvSpPr/>
          <p:nvPr/>
        </p:nvSpPr>
        <p:spPr>
          <a:xfrm>
            <a:off x="357158" y="5786454"/>
            <a:ext cx="8358246" cy="7858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Il municipio di </a:t>
            </a:r>
            <a:r>
              <a:rPr lang="it-IT" sz="1400" dirty="0" err="1" smtClean="0">
                <a:solidFill>
                  <a:srgbClr val="00B0F0"/>
                </a:solidFill>
                <a:latin typeface="Times New Roman" pitchFamily="18" charset="0"/>
                <a:cs typeface="Times New Roman" pitchFamily="18" charset="0"/>
              </a:rPr>
              <a:t>Bulqizë</a:t>
            </a:r>
            <a:r>
              <a:rPr lang="it-IT" sz="1400" dirty="0" smtClean="0">
                <a:solidFill>
                  <a:srgbClr val="00B0F0"/>
                </a:solidFill>
                <a:latin typeface="Times New Roman" pitchFamily="18" charset="0"/>
                <a:cs typeface="Times New Roman" pitchFamily="18" charset="0"/>
              </a:rPr>
              <a:t> non trae alcun guadagno dalle attività minerarie, visto che riceve in cambio solo il pagamento di alcuni obblighi fiscali dagli enti commerciali.</a:t>
            </a:r>
            <a:endParaRPr lang="it-IT" sz="1400" dirty="0">
              <a:solidFill>
                <a:srgbClr val="00B0F0"/>
              </a:solidFill>
              <a:latin typeface="Times New Roman" pitchFamily="18" charset="0"/>
              <a:cs typeface="Times New Roman" pitchFamily="18" charset="0"/>
            </a:endParaRPr>
          </a:p>
        </p:txBody>
      </p:sp>
      <p:sp>
        <p:nvSpPr>
          <p:cNvPr id="13" name="Rettangolo 12"/>
          <p:cNvSpPr/>
          <p:nvPr/>
        </p:nvSpPr>
        <p:spPr>
          <a:xfrm>
            <a:off x="214282" y="214290"/>
            <a:ext cx="8643998" cy="2308324"/>
          </a:xfrm>
          <a:prstGeom prst="rect">
            <a:avLst/>
          </a:prstGeom>
          <a:solidFill>
            <a:schemeClr val="accent1">
              <a:lumMod val="40000"/>
              <a:lumOff val="60000"/>
            </a:schemeClr>
          </a:solidFill>
          <a:ln w="28575">
            <a:solidFill>
              <a:srgbClr val="C00000"/>
            </a:solidFill>
          </a:ln>
        </p:spPr>
        <p:txBody>
          <a:bodyPr wrap="square">
            <a:spAutoFit/>
          </a:bodyPr>
          <a:lstStyle/>
          <a:p>
            <a:pPr algn="just" fontAlgn="base"/>
            <a:r>
              <a:rPr lang="it-IT" sz="1600" b="1" dirty="0" smtClean="0"/>
              <a:t>Coloro che non hanno un’occupazione stabile, cercano di racimolare qualcosa scavando nei depositi di cromo all’esterno delle gallerie minerarie</a:t>
            </a:r>
            <a:r>
              <a:rPr lang="it-IT" sz="1600" dirty="0" smtClean="0"/>
              <a:t>. Un processo che coinvolge anche </a:t>
            </a:r>
            <a:r>
              <a:rPr lang="it-IT" sz="1600" b="1" dirty="0" smtClean="0"/>
              <a:t>donne e bambini</a:t>
            </a:r>
            <a:r>
              <a:rPr lang="it-IT" sz="1600" dirty="0" smtClean="0"/>
              <a:t> – e che aveva attirato anche l’attenzione del programma televisivo ‘Le Iene’ e che il fotografo Elton </a:t>
            </a:r>
            <a:r>
              <a:rPr lang="it-IT" sz="1600" dirty="0" err="1" smtClean="0"/>
              <a:t>Gllava</a:t>
            </a:r>
            <a:r>
              <a:rPr lang="it-IT" sz="1600" dirty="0" smtClean="0"/>
              <a:t> aveva denunciato per primo – che </a:t>
            </a:r>
            <a:r>
              <a:rPr lang="it-IT" sz="1600" b="1" dirty="0" smtClean="0"/>
              <a:t>spesso mettono a repentaglio le loro vite per racimolare pochi euro</a:t>
            </a:r>
            <a:r>
              <a:rPr lang="it-IT" sz="1600" dirty="0" smtClean="0"/>
              <a:t>. Tutto questo avviene generalmente tra primavera e autunno ma ultimamente, a causa della povertà che ha colpito l’intera area, si sono viste donne scavare nei depositi di cromo anche in inverno. Quel che trovano viene venduto a prezzi molto bassi a rappresentanti di società commerciali che poi lo rivenderanno all’estero ad un prezzo nettamente maggiore.</a:t>
            </a:r>
            <a:endParaRPr lang="it-IT" sz="1600"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Scenes around Bulqize | CharlesFred | Flickr"/>
          <p:cNvPicPr>
            <a:picLocks noChangeAspect="1" noChangeArrowheads="1"/>
          </p:cNvPicPr>
          <p:nvPr/>
        </p:nvPicPr>
        <p:blipFill>
          <a:blip r:embed="rId2"/>
          <a:srcRect/>
          <a:stretch>
            <a:fillRect/>
          </a:stretch>
        </p:blipFill>
        <p:spPr bwMode="auto">
          <a:xfrm>
            <a:off x="1714480" y="1571612"/>
            <a:ext cx="5754624" cy="3838289"/>
          </a:xfrm>
          <a:prstGeom prst="rect">
            <a:avLst/>
          </a:prstGeom>
          <a:noFill/>
          <a:ln w="38100">
            <a:solidFill>
              <a:srgbClr val="C00000"/>
            </a:solidFill>
          </a:ln>
        </p:spPr>
      </p:pic>
      <p:sp>
        <p:nvSpPr>
          <p:cNvPr id="3" name="Rettangolo arrotondato 2"/>
          <p:cNvSpPr/>
          <p:nvPr/>
        </p:nvSpPr>
        <p:spPr>
          <a:xfrm>
            <a:off x="500034" y="5643578"/>
            <a:ext cx="8358246" cy="7858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err="1" smtClean="0">
                <a:solidFill>
                  <a:srgbClr val="00B0F0"/>
                </a:solidFill>
                <a:latin typeface="Times New Roman" pitchFamily="18" charset="0"/>
                <a:cs typeface="Times New Roman" pitchFamily="18" charset="0"/>
              </a:rPr>
              <a:t>Bulqizë</a:t>
            </a:r>
            <a:r>
              <a:rPr lang="it-IT" sz="1400" dirty="0" smtClean="0">
                <a:solidFill>
                  <a:srgbClr val="00B0F0"/>
                </a:solidFill>
                <a:latin typeface="Times New Roman" pitchFamily="18" charset="0"/>
                <a:cs typeface="Times New Roman" pitchFamily="18" charset="0"/>
              </a:rPr>
              <a:t> è un punto cruciale per la ricerca e lo smistamento del cromo, un metallo da cui dipende il 25% del PIL albanese.  </a:t>
            </a:r>
            <a:endParaRPr lang="it-IT" sz="1400" dirty="0">
              <a:solidFill>
                <a:srgbClr val="00B0F0"/>
              </a:solidFill>
              <a:latin typeface="Times New Roman" pitchFamily="18" charset="0"/>
              <a:cs typeface="Times New Roman" pitchFamily="18" charset="0"/>
            </a:endParaRPr>
          </a:p>
        </p:txBody>
      </p:sp>
      <p:sp>
        <p:nvSpPr>
          <p:cNvPr id="4" name="Rettangolo 3"/>
          <p:cNvSpPr/>
          <p:nvPr/>
        </p:nvSpPr>
        <p:spPr>
          <a:xfrm>
            <a:off x="142844" y="428604"/>
            <a:ext cx="8786842" cy="584775"/>
          </a:xfrm>
          <a:prstGeom prst="rect">
            <a:avLst/>
          </a:prstGeom>
        </p:spPr>
        <p:txBody>
          <a:bodyPr wrap="square">
            <a:spAutoFit/>
          </a:bodyPr>
          <a:lstStyle/>
          <a:p>
            <a:pPr algn="just"/>
            <a:r>
              <a:rPr lang="it-IT" sz="1600" dirty="0" smtClean="0">
                <a:latin typeface="Times New Roman" pitchFamily="18" charset="0"/>
                <a:cs typeface="Times New Roman" pitchFamily="18" charset="0"/>
              </a:rPr>
              <a:t>Commenta le seguenti immagini, riguardanti </a:t>
            </a:r>
            <a:r>
              <a:rPr lang="it-IT" sz="1600" dirty="0" err="1" smtClean="0">
                <a:latin typeface="Times New Roman" pitchFamily="18" charset="0"/>
                <a:cs typeface="Times New Roman" pitchFamily="18" charset="0"/>
              </a:rPr>
              <a:t>Bulqizë</a:t>
            </a:r>
            <a:r>
              <a:rPr lang="it-IT" sz="1600" dirty="0" smtClean="0">
                <a:latin typeface="Times New Roman" pitchFamily="18" charset="0"/>
                <a:cs typeface="Times New Roman" pitchFamily="18" charset="0"/>
              </a:rPr>
              <a:t>, facendo riferimento alle informazioni contenute nei due articoli precedenti. </a:t>
            </a:r>
            <a:endParaRPr lang="it-IT" sz="1600" dirty="0">
              <a:latin typeface="Times New Roman" pitchFamily="18" charset="0"/>
              <a:cs typeface="Times New Roman" pitchFamily="18"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https://albaniaoggi.com/data/albaniaoggi.com/media/thumbs/articles/5/800x0/1557309580_min-1d41d.jpg?"/>
          <p:cNvPicPr>
            <a:picLocks noChangeAspect="1" noChangeArrowheads="1"/>
          </p:cNvPicPr>
          <p:nvPr/>
        </p:nvPicPr>
        <p:blipFill>
          <a:blip r:embed="rId2"/>
          <a:srcRect/>
          <a:stretch>
            <a:fillRect/>
          </a:stretch>
        </p:blipFill>
        <p:spPr bwMode="auto">
          <a:xfrm>
            <a:off x="214282" y="428604"/>
            <a:ext cx="5029200" cy="2759774"/>
          </a:xfrm>
          <a:prstGeom prst="rect">
            <a:avLst/>
          </a:prstGeom>
          <a:noFill/>
          <a:ln w="38100">
            <a:solidFill>
              <a:srgbClr val="C00000"/>
            </a:solidFill>
          </a:ln>
        </p:spPr>
      </p:pic>
      <p:pic>
        <p:nvPicPr>
          <p:cNvPr id="3" name="Picture 2" descr="Minatori morti a Bulqize: non ci sono colpevoli"/>
          <p:cNvPicPr>
            <a:picLocks noChangeAspect="1" noChangeArrowheads="1"/>
          </p:cNvPicPr>
          <p:nvPr/>
        </p:nvPicPr>
        <p:blipFill>
          <a:blip r:embed="rId3"/>
          <a:srcRect/>
          <a:stretch>
            <a:fillRect/>
          </a:stretch>
        </p:blipFill>
        <p:spPr bwMode="auto">
          <a:xfrm>
            <a:off x="5500694" y="500042"/>
            <a:ext cx="3538823" cy="2655380"/>
          </a:xfrm>
          <a:prstGeom prst="rect">
            <a:avLst/>
          </a:prstGeom>
          <a:noFill/>
          <a:ln w="38100">
            <a:solidFill>
              <a:srgbClr val="C00000"/>
            </a:solidFill>
          </a:ln>
        </p:spPr>
      </p:pic>
      <p:sp>
        <p:nvSpPr>
          <p:cNvPr id="4" name="Rettangolo arrotondato 3"/>
          <p:cNvSpPr/>
          <p:nvPr/>
        </p:nvSpPr>
        <p:spPr>
          <a:xfrm>
            <a:off x="500034" y="3429000"/>
            <a:ext cx="8358246" cy="12144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algn="just"/>
            <a:endParaRPr lang="it-IT" sz="1400" dirty="0" smtClean="0">
              <a:solidFill>
                <a:srgbClr val="00B0F0"/>
              </a:solidFill>
              <a:latin typeface="Times New Roman" pitchFamily="18" charset="0"/>
              <a:cs typeface="Times New Roman" pitchFamily="18" charset="0"/>
            </a:endParaRPr>
          </a:p>
          <a:p>
            <a:pPr algn="just"/>
            <a:r>
              <a:rPr lang="it-IT" sz="1400" dirty="0" smtClean="0">
                <a:solidFill>
                  <a:srgbClr val="00B0F0"/>
                </a:solidFill>
                <a:latin typeface="Times New Roman" pitchFamily="18" charset="0"/>
                <a:cs typeface="Times New Roman" pitchFamily="18" charset="0"/>
              </a:rPr>
              <a:t>Nella maggior parte delle gallerie, il lavoro dei minatori è costantemente misurato. Di media, un minatore produce cinque vagoni (otto tonnellate di cromo) durante un turno di lavoro. Se prendiamo in considerazione il valore attuale in borsa – di circa 170 euro per tonnellata – si deduce che un minatore produce in media al giorno 1400 euro circa. Tuttavia, il salario giornaliero non arriva neanche a 2 euro.</a:t>
            </a:r>
          </a:p>
          <a:p>
            <a:pPr algn="just"/>
            <a:endParaRPr lang="it-IT" sz="1400" dirty="0" smtClean="0">
              <a:solidFill>
                <a:srgbClr val="00B0F0"/>
              </a:solidFill>
              <a:latin typeface="Times New Roman" pitchFamily="18" charset="0"/>
              <a:cs typeface="Times New Roman" pitchFamily="18" charset="0"/>
            </a:endParaRPr>
          </a:p>
          <a:p>
            <a:pPr algn="just"/>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ente\Downloads\bulqize-albania-1992-2A9AYHH.jpg"/>
          <p:cNvPicPr>
            <a:picLocks noChangeAspect="1" noChangeArrowheads="1"/>
          </p:cNvPicPr>
          <p:nvPr/>
        </p:nvPicPr>
        <p:blipFill>
          <a:blip r:embed="rId2"/>
          <a:srcRect b="9545"/>
          <a:stretch>
            <a:fillRect/>
          </a:stretch>
        </p:blipFill>
        <p:spPr bwMode="auto">
          <a:xfrm>
            <a:off x="142844" y="142852"/>
            <a:ext cx="5076825" cy="3369999"/>
          </a:xfrm>
          <a:prstGeom prst="rect">
            <a:avLst/>
          </a:prstGeom>
          <a:noFill/>
          <a:ln w="38100">
            <a:solidFill>
              <a:srgbClr val="C00000"/>
            </a:solidFill>
          </a:ln>
        </p:spPr>
      </p:pic>
      <p:pic>
        <p:nvPicPr>
          <p:cNvPr id="3" name="Picture 2" descr="C:\Users\utente\Downloads\bulqize-town-albania-1992-2A9B049.jpg"/>
          <p:cNvPicPr>
            <a:picLocks noChangeAspect="1" noChangeArrowheads="1"/>
          </p:cNvPicPr>
          <p:nvPr/>
        </p:nvPicPr>
        <p:blipFill>
          <a:blip r:embed="rId3"/>
          <a:srcRect b="10234"/>
          <a:stretch>
            <a:fillRect/>
          </a:stretch>
        </p:blipFill>
        <p:spPr bwMode="auto">
          <a:xfrm>
            <a:off x="4429124" y="3714752"/>
            <a:ext cx="4581525" cy="2989582"/>
          </a:xfrm>
          <a:prstGeom prst="rect">
            <a:avLst/>
          </a:prstGeom>
          <a:noFill/>
          <a:ln w="38100">
            <a:solidFill>
              <a:srgbClr val="C00000"/>
            </a:solidFill>
          </a:ln>
        </p:spPr>
      </p:pic>
      <p:sp>
        <p:nvSpPr>
          <p:cNvPr id="4" name="Rettangolo arrotondato 3"/>
          <p:cNvSpPr/>
          <p:nvPr/>
        </p:nvSpPr>
        <p:spPr>
          <a:xfrm>
            <a:off x="214282" y="3786190"/>
            <a:ext cx="3429024" cy="7858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I bassi salari dei minatori costringono gli abitanti di </a:t>
            </a:r>
            <a:r>
              <a:rPr lang="it-IT" sz="1400" dirty="0" err="1" smtClean="0">
                <a:solidFill>
                  <a:srgbClr val="00B0F0"/>
                </a:solidFill>
                <a:latin typeface="Times New Roman" pitchFamily="18" charset="0"/>
                <a:cs typeface="Times New Roman" pitchFamily="18" charset="0"/>
              </a:rPr>
              <a:t>Bulqizë</a:t>
            </a:r>
            <a:r>
              <a:rPr lang="it-IT" sz="1400" dirty="0" smtClean="0">
                <a:solidFill>
                  <a:srgbClr val="00B0F0"/>
                </a:solidFill>
                <a:latin typeface="Times New Roman" pitchFamily="18" charset="0"/>
                <a:cs typeface="Times New Roman" pitchFamily="18" charset="0"/>
              </a:rPr>
              <a:t> a vivere in condizioni di miseria</a:t>
            </a:r>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C:\Users\utente\Documents\SITO\DA INSERIRE\GEOGRAFIA\CLASSE 2°\4-ALBANIA\SCUOLA\IMMAGINI\01 - Copia.jpg"/>
          <p:cNvPicPr>
            <a:picLocks noChangeAspect="1" noChangeArrowheads="1"/>
          </p:cNvPicPr>
          <p:nvPr/>
        </p:nvPicPr>
        <p:blipFill>
          <a:blip r:embed="rId2"/>
          <a:srcRect/>
          <a:stretch>
            <a:fillRect/>
          </a:stretch>
        </p:blipFill>
        <p:spPr bwMode="auto">
          <a:xfrm>
            <a:off x="214282" y="357166"/>
            <a:ext cx="3859835" cy="2735428"/>
          </a:xfrm>
          <a:prstGeom prst="rect">
            <a:avLst/>
          </a:prstGeom>
          <a:noFill/>
          <a:ln w="38100">
            <a:solidFill>
              <a:srgbClr val="C00000"/>
            </a:solidFill>
          </a:ln>
        </p:spPr>
      </p:pic>
      <p:pic>
        <p:nvPicPr>
          <p:cNvPr id="3" name="Picture 2" descr="http://www.ekskluzive.al/wp-content/uploads/2018/07/femije-krom.jpg"/>
          <p:cNvPicPr>
            <a:picLocks noChangeAspect="1" noChangeArrowheads="1"/>
          </p:cNvPicPr>
          <p:nvPr/>
        </p:nvPicPr>
        <p:blipFill>
          <a:blip r:embed="rId3"/>
          <a:srcRect/>
          <a:stretch>
            <a:fillRect/>
          </a:stretch>
        </p:blipFill>
        <p:spPr bwMode="auto">
          <a:xfrm>
            <a:off x="4500562" y="500042"/>
            <a:ext cx="4270248" cy="2583180"/>
          </a:xfrm>
          <a:prstGeom prst="rect">
            <a:avLst/>
          </a:prstGeom>
          <a:noFill/>
          <a:ln w="38100">
            <a:solidFill>
              <a:srgbClr val="C00000"/>
            </a:solidFill>
          </a:ln>
        </p:spPr>
      </p:pic>
      <p:sp>
        <p:nvSpPr>
          <p:cNvPr id="7" name="Rettangolo arrotondato 6"/>
          <p:cNvSpPr/>
          <p:nvPr/>
        </p:nvSpPr>
        <p:spPr>
          <a:xfrm>
            <a:off x="285720" y="3500438"/>
            <a:ext cx="8358246" cy="11430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algn="just"/>
            <a:r>
              <a:rPr lang="it-IT" sz="1400" dirty="0" smtClean="0">
                <a:solidFill>
                  <a:srgbClr val="00B0F0"/>
                </a:solidFill>
                <a:latin typeface="Times New Roman" pitchFamily="18" charset="0"/>
                <a:cs typeface="Times New Roman" pitchFamily="18" charset="0"/>
              </a:rPr>
              <a:t>Coloro che non hanno un’occupazione stabile, cercano di racimolare qualcosa scavando nei depositi di cromo all’esterno delle gallerie minerarie. Un processo che coinvolge anche donne e bambini che spesso mettono a repentaglio le loro vite per racimolare pochi euro. </a:t>
            </a:r>
          </a:p>
          <a:p>
            <a:pPr algn="just"/>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L’industria</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3662541"/>
          </a:xfrm>
          <a:prstGeom prst="rect">
            <a:avLst/>
          </a:prstGeom>
          <a:solidFill>
            <a:schemeClr val="accent1">
              <a:lumMod val="40000"/>
              <a:lumOff val="60000"/>
            </a:schemeClr>
          </a:solidFill>
          <a:ln w="28575">
            <a:solidFill>
              <a:srgbClr val="C00000"/>
            </a:solidFill>
          </a:ln>
        </p:spPr>
        <p:txBody>
          <a:bodyPr wrap="square">
            <a:spAutoFit/>
          </a:bodyPr>
          <a:lstStyle/>
          <a:p>
            <a:pPr algn="ctr"/>
            <a:r>
              <a:rPr lang="it-IT" sz="2400" b="1" dirty="0" smtClean="0"/>
              <a:t>Il sistema imprenditoriale</a:t>
            </a:r>
          </a:p>
          <a:p>
            <a:pPr algn="just"/>
            <a:r>
              <a:rPr lang="it-IT" sz="1600" dirty="0" smtClean="0"/>
              <a:t>Negli ultimi anni della transizione economica hanno cominciato a diffondersi e svilupparsi </a:t>
            </a:r>
            <a:r>
              <a:rPr lang="it-IT" sz="1600" b="1" dirty="0" smtClean="0"/>
              <a:t>piccole e medie imprese manifatturiere </a:t>
            </a:r>
            <a:r>
              <a:rPr lang="it-IT" sz="1600" dirty="0" smtClean="0"/>
              <a:t>nei settori dell'abbigliamento e delle calzature, e alcune piccole </a:t>
            </a:r>
            <a:r>
              <a:rPr lang="it-IT" sz="1600" b="1" dirty="0" smtClean="0"/>
              <a:t>imprese industriali e agro-industriali</a:t>
            </a:r>
            <a:r>
              <a:rPr lang="it-IT" sz="1600" dirty="0" smtClean="0"/>
              <a:t>, ad opera di </a:t>
            </a:r>
            <a:r>
              <a:rPr lang="it-IT" sz="1600" b="1" dirty="0" smtClean="0"/>
              <a:t>privati albanesi o/e società miste </a:t>
            </a:r>
            <a:r>
              <a:rPr lang="it-IT" sz="1600" dirty="0" smtClean="0"/>
              <a:t>con imprenditori italiani (soprattutto dalla Puglia e dalle altre regioni meridionali del Sud Italia). Partecipano anche imprese greche, turche, tedesche ed alcune industrie di export statunitensi con imprese albanesi (queste ultime attive nel settore delle erbe officinali naturali e medicinali).</a:t>
            </a:r>
          </a:p>
          <a:p>
            <a:pPr marL="342900" indent="-342900" algn="just"/>
            <a:r>
              <a:rPr lang="it-IT" sz="1600" dirty="0" smtClean="0"/>
              <a:t>I punti di forza di queste imprese sono:</a:t>
            </a:r>
          </a:p>
          <a:p>
            <a:pPr marL="342900" indent="-342900">
              <a:buFont typeface="+mj-lt"/>
              <a:buAutoNum type="arabicPeriod"/>
            </a:pPr>
            <a:endParaRPr lang="it-IT" sz="1600" dirty="0" smtClean="0"/>
          </a:p>
          <a:p>
            <a:pPr marL="342900" indent="-342900" algn="just"/>
            <a:r>
              <a:rPr lang="it-IT" sz="1600" b="1" dirty="0" smtClean="0"/>
              <a:t>Favorevole posizione geografica</a:t>
            </a:r>
            <a:r>
              <a:rPr lang="it-IT" sz="1600" dirty="0" smtClean="0"/>
              <a:t>. Grazie alla sua collocazione geografica (al centro del Mediterraneo e vicina ai mercati dell’UE e dei paesi dei Balcani) l’Albania può essere utilizzata come base per la delocalizzazione di alcuni processi produttivi. </a:t>
            </a:r>
          </a:p>
          <a:p>
            <a:pPr marL="342900" indent="-342900" algn="just"/>
            <a:endParaRPr lang="it-IT" sz="1600" dirty="0" smtClean="0"/>
          </a:p>
          <a:p>
            <a:endParaRPr lang="it-IT" sz="1600" dirty="0" smtClean="0"/>
          </a:p>
        </p:txBody>
      </p:sp>
      <p:sp>
        <p:nvSpPr>
          <p:cNvPr id="3" name="Rettangolo 2"/>
          <p:cNvSpPr/>
          <p:nvPr/>
        </p:nvSpPr>
        <p:spPr>
          <a:xfrm>
            <a:off x="142844" y="4429132"/>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   1- </a:t>
            </a:r>
            <a:r>
              <a:rPr lang="it-IT" sz="1400" dirty="0" smtClean="0">
                <a:latin typeface="Times New Roman" pitchFamily="18" charset="0"/>
                <a:cs typeface="Times New Roman" pitchFamily="18" charset="0"/>
              </a:rPr>
              <a:t>Dopo aver osservato le fig. 1 e 2, elenca tu gli altri due punti di forza delle imprese albanesi.  </a:t>
            </a:r>
            <a:endParaRPr lang="it-IT" sz="1400" dirty="0">
              <a:latin typeface="Times New Roman" pitchFamily="18" charset="0"/>
              <a:cs typeface="Times New Roman" pitchFamily="18" charset="0"/>
            </a:endParaRPr>
          </a:p>
        </p:txBody>
      </p:sp>
      <p:sp>
        <p:nvSpPr>
          <p:cNvPr id="4" name="Rettangolo arrotondato 3"/>
          <p:cNvSpPr/>
          <p:nvPr/>
        </p:nvSpPr>
        <p:spPr>
          <a:xfrm>
            <a:off x="285720" y="5072074"/>
            <a:ext cx="8358246" cy="11430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marL="342900" indent="-342900" algn="just"/>
            <a:r>
              <a:rPr lang="it-IT" sz="1400" b="1" dirty="0" smtClean="0">
                <a:solidFill>
                  <a:srgbClr val="00B0F0"/>
                </a:solidFill>
              </a:rPr>
              <a:t>- Tassazione favorevole</a:t>
            </a:r>
            <a:r>
              <a:rPr lang="it-IT" sz="1400" dirty="0" smtClean="0">
                <a:solidFill>
                  <a:srgbClr val="00B0F0"/>
                </a:solidFill>
              </a:rPr>
              <a:t>. La tassazione per le imprese è al di sotto della media europea</a:t>
            </a:r>
          </a:p>
          <a:p>
            <a:pPr marL="342900" indent="-342900" algn="just"/>
            <a:endParaRPr lang="it-IT" sz="1400" dirty="0" smtClean="0">
              <a:solidFill>
                <a:srgbClr val="00B0F0"/>
              </a:solidFill>
            </a:endParaRPr>
          </a:p>
          <a:p>
            <a:pPr marL="342900" indent="-342900" algn="just"/>
            <a:r>
              <a:rPr lang="it-IT" sz="1400" b="1" dirty="0" smtClean="0">
                <a:solidFill>
                  <a:srgbClr val="00B0F0"/>
                </a:solidFill>
              </a:rPr>
              <a:t>- Basso costo del lavoro</a:t>
            </a:r>
            <a:r>
              <a:rPr lang="it-IT" sz="1400" dirty="0" smtClean="0">
                <a:solidFill>
                  <a:srgbClr val="00B0F0"/>
                </a:solidFill>
              </a:rPr>
              <a:t>. Il costo del lavoro in Albania è il più basso d’Europa. </a:t>
            </a:r>
          </a:p>
          <a:p>
            <a:pPr algn="just"/>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https://blog.ilgiornale.it/wallandstreet/files/2014/09/Aliquote-Italia-Paesi-confinanti.jpg"/>
          <p:cNvPicPr>
            <a:picLocks noChangeAspect="1" noChangeArrowheads="1"/>
          </p:cNvPicPr>
          <p:nvPr/>
        </p:nvPicPr>
        <p:blipFill>
          <a:blip r:embed="rId2"/>
          <a:srcRect/>
          <a:stretch>
            <a:fillRect/>
          </a:stretch>
        </p:blipFill>
        <p:spPr bwMode="auto">
          <a:xfrm>
            <a:off x="285720" y="142852"/>
            <a:ext cx="5528340" cy="2590556"/>
          </a:xfrm>
          <a:prstGeom prst="rect">
            <a:avLst/>
          </a:prstGeom>
          <a:noFill/>
          <a:ln w="38100">
            <a:solidFill>
              <a:srgbClr val="C00000"/>
            </a:solidFill>
          </a:ln>
        </p:spPr>
      </p:pic>
      <p:pic>
        <p:nvPicPr>
          <p:cNvPr id="3" name="Picture 2" descr="Quanto costa la forza lavoro in Albania? Il più economico della regione e  dell&amp;#39;UE – Albania Investimenti – Fiduciaria e Trust"/>
          <p:cNvPicPr>
            <a:picLocks noChangeAspect="1" noChangeArrowheads="1"/>
          </p:cNvPicPr>
          <p:nvPr/>
        </p:nvPicPr>
        <p:blipFill>
          <a:blip r:embed="rId3"/>
          <a:srcRect t="7043"/>
          <a:stretch>
            <a:fillRect/>
          </a:stretch>
        </p:blipFill>
        <p:spPr bwMode="auto">
          <a:xfrm>
            <a:off x="142844" y="2928934"/>
            <a:ext cx="8840534" cy="3771327"/>
          </a:xfrm>
          <a:prstGeom prst="rect">
            <a:avLst/>
          </a:prstGeom>
          <a:noFill/>
          <a:ln w="38100">
            <a:solidFill>
              <a:srgbClr val="C00000"/>
            </a:solidFill>
          </a:ln>
        </p:spPr>
      </p:pic>
      <p:sp>
        <p:nvSpPr>
          <p:cNvPr id="4" name="CasellaDiTesto 3"/>
          <p:cNvSpPr txBox="1"/>
          <p:nvPr/>
        </p:nvSpPr>
        <p:spPr>
          <a:xfrm>
            <a:off x="785786" y="3071810"/>
            <a:ext cx="4429156" cy="52322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b="1" dirty="0" smtClean="0"/>
              <a:t>Costo medio orario della manodopera nei Paesi europei</a:t>
            </a:r>
          </a:p>
          <a:p>
            <a:pPr algn="just"/>
            <a:r>
              <a:rPr lang="it-IT" sz="1400" dirty="0" err="1" smtClean="0">
                <a:latin typeface="Times New Roman" pitchFamily="18" charset="0"/>
                <a:cs typeface="Times New Roman" pitchFamily="18" charset="0"/>
              </a:rPr>
              <a:t>Shqiperia</a:t>
            </a:r>
            <a:r>
              <a:rPr lang="it-IT" sz="1400" dirty="0" smtClean="0">
                <a:latin typeface="Times New Roman" pitchFamily="18" charset="0"/>
                <a:cs typeface="Times New Roman" pitchFamily="18" charset="0"/>
              </a:rPr>
              <a:t> = Albania</a:t>
            </a:r>
            <a:endParaRPr lang="it-IT" sz="1400" dirty="0">
              <a:latin typeface="Times New Roman" pitchFamily="18" charset="0"/>
              <a:cs typeface="Times New Roman" pitchFamily="18" charset="0"/>
            </a:endParaRPr>
          </a:p>
        </p:txBody>
      </p:sp>
      <p:sp>
        <p:nvSpPr>
          <p:cNvPr id="5" name="Rettangolo 4"/>
          <p:cNvSpPr/>
          <p:nvPr/>
        </p:nvSpPr>
        <p:spPr>
          <a:xfrm>
            <a:off x="8215338" y="2428868"/>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2</a:t>
            </a:r>
            <a:endParaRPr lang="it-IT" dirty="0">
              <a:solidFill>
                <a:srgbClr val="FF0000"/>
              </a:solidFill>
              <a:latin typeface="Times New Roman" pitchFamily="18" charset="0"/>
              <a:cs typeface="Times New Roman" pitchFamily="18" charset="0"/>
            </a:endParaRPr>
          </a:p>
        </p:txBody>
      </p:sp>
      <p:sp>
        <p:nvSpPr>
          <p:cNvPr id="6" name="Rettangolo 5"/>
          <p:cNvSpPr/>
          <p:nvPr/>
        </p:nvSpPr>
        <p:spPr>
          <a:xfrm>
            <a:off x="5929322" y="142852"/>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solidFill>
                  <a:srgbClr val="FF0000"/>
                </a:solidFill>
                <a:latin typeface="Times New Roman" pitchFamily="18" charset="0"/>
                <a:cs typeface="Times New Roman" pitchFamily="18" charset="0"/>
              </a:rPr>
              <a:t>  I trasporti</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214290"/>
            <a:ext cx="8572560" cy="5678478"/>
          </a:xfrm>
          <a:prstGeom prst="rect">
            <a:avLst/>
          </a:prstGeom>
          <a:solidFill>
            <a:schemeClr val="accent1">
              <a:lumMod val="40000"/>
              <a:lumOff val="60000"/>
            </a:schemeClr>
          </a:solidFill>
          <a:ln w="28575">
            <a:solidFill>
              <a:srgbClr val="C00000"/>
            </a:solidFill>
          </a:ln>
        </p:spPr>
        <p:txBody>
          <a:bodyPr wrap="square">
            <a:spAutoFit/>
          </a:bodyPr>
          <a:lstStyle/>
          <a:p>
            <a:pPr algn="ctr"/>
            <a:r>
              <a:rPr lang="it-IT" sz="2400" b="1" dirty="0" smtClean="0"/>
              <a:t>Le strade pericolose dell’Albania</a:t>
            </a:r>
          </a:p>
          <a:p>
            <a:pPr algn="just"/>
            <a:r>
              <a:rPr lang="it-IT" sz="1400" dirty="0" smtClean="0"/>
              <a:t>18/07/2012 -  </a:t>
            </a:r>
            <a:r>
              <a:rPr lang="it-IT" sz="1400" dirty="0" err="1" smtClean="0"/>
              <a:t>Marjola</a:t>
            </a:r>
            <a:r>
              <a:rPr lang="it-IT" sz="1400" dirty="0" smtClean="0"/>
              <a:t> </a:t>
            </a:r>
            <a:r>
              <a:rPr lang="it-IT" sz="1400" dirty="0" err="1" smtClean="0"/>
              <a:t>Rukaj</a:t>
            </a:r>
            <a:endParaRPr lang="it-IT" sz="1400" dirty="0" smtClean="0"/>
          </a:p>
          <a:p>
            <a:pPr algn="just"/>
            <a:endParaRPr lang="it-IT" sz="1400" b="1" i="1" dirty="0" smtClean="0"/>
          </a:p>
          <a:p>
            <a:pPr algn="just">
              <a:spcAft>
                <a:spcPts val="600"/>
              </a:spcAft>
            </a:pPr>
            <a:r>
              <a:rPr lang="it-IT" sz="1600" dirty="0" smtClean="0"/>
              <a:t>Un bilancio da guerra, che riferendosi ai dati resi pubblici recentemente sembra peggiorare di anno in anno. L’Albania si aggiudica, per via di queste statistiche sconcertanti, il </a:t>
            </a:r>
            <a:r>
              <a:rPr lang="it-IT" sz="1600" b="1" dirty="0" smtClean="0"/>
              <a:t>primo posto nei Balcani per quanto riguarda la pericolosità stradale</a:t>
            </a:r>
            <a:r>
              <a:rPr lang="it-IT" sz="1600" dirty="0" smtClean="0"/>
              <a:t>, e sprofonda nella lista nera con un bilancio comparabile a quello del Sudafrica. Nel 2010 secondo un preoccupante report, reso pubblico da Open data Albania, sono rimasti coinvolti in incidenti stradali ben 1564 veicoli, facendo degli incidenti una normalità quotidiana, dall’incidenza di 39 su 10 mila veicoli ogni anno.</a:t>
            </a:r>
          </a:p>
          <a:p>
            <a:pPr algn="just"/>
            <a:r>
              <a:rPr lang="it-IT" b="1" dirty="0" smtClean="0"/>
              <a:t>Orgoglio su quattro ruote</a:t>
            </a:r>
          </a:p>
          <a:p>
            <a:pPr algn="just"/>
            <a:r>
              <a:rPr lang="it-IT" sz="1600" dirty="0" smtClean="0"/>
              <a:t>La causa principale: in Albania circolano troppe macchine. La </a:t>
            </a:r>
            <a:r>
              <a:rPr lang="it-IT" sz="1600" b="1" dirty="0" smtClean="0"/>
              <a:t>rete stradale </a:t>
            </a:r>
            <a:r>
              <a:rPr lang="it-IT" sz="1600" dirty="0" smtClean="0"/>
              <a:t>seppur notevolmente migliorata negli ultimi anni, rimane </a:t>
            </a:r>
            <a:r>
              <a:rPr lang="it-IT" sz="1600" b="1" dirty="0" smtClean="0"/>
              <a:t>poco adeguata all’enorme traffico attuale </a:t>
            </a:r>
            <a:r>
              <a:rPr lang="it-IT" sz="1600" dirty="0" smtClean="0"/>
              <a:t>e gli albanesi non sono proprio gli autisti più scrupolosi d’Europa.</a:t>
            </a:r>
          </a:p>
          <a:p>
            <a:pPr algn="just"/>
            <a:r>
              <a:rPr lang="it-IT" sz="1600" dirty="0" smtClean="0"/>
              <a:t>Possedere una macchina, possibilmente una immortale Mercedes, è ormai una questione di prestigio. Che in questo paese ci siano più Mercedes che in Germania, è ormai una frase iperbolica strausata dal giornalismo </a:t>
            </a:r>
            <a:r>
              <a:rPr lang="it-IT" sz="1600" dirty="0" err="1" smtClean="0"/>
              <a:t>mainstream</a:t>
            </a:r>
            <a:r>
              <a:rPr lang="it-IT" sz="1600" dirty="0" smtClean="0"/>
              <a:t> nei reportage sull’Albania. Per un paese che prima degli anni '90 offriva un paesaggio urbano privo di macchine private, qua e là attraversato da qualche bicicletta austera di produzione cinese, ora </a:t>
            </a:r>
            <a:r>
              <a:rPr lang="it-IT" sz="1600" b="1" dirty="0" smtClean="0"/>
              <a:t>possedere un'automobile è indispensabile,</a:t>
            </a:r>
            <a:r>
              <a:rPr lang="it-IT" sz="1600" dirty="0" smtClean="0"/>
              <a:t> sia per chi proviene dallo spazio urbano sia per gli abitanti delle zone rurali.</a:t>
            </a:r>
          </a:p>
          <a:p>
            <a:pPr algn="just"/>
            <a:r>
              <a:rPr lang="it-IT" sz="1600" dirty="0" smtClean="0"/>
              <a:t>Voglia di riscatto? Certamente. Occidentalizzazione e conti aperti con le frustrazioni del comunismo. Ma non solo. La causa principale è che </a:t>
            </a:r>
            <a:r>
              <a:rPr lang="it-IT" sz="1600" b="1" dirty="0" smtClean="0"/>
              <a:t>dopo il crollo del comunismo, i trasporti pubblici albanesi sono sprofondati in una crisi irreversibile</a:t>
            </a:r>
            <a:r>
              <a:rPr lang="it-IT" sz="1600" dirty="0" smtClean="0"/>
              <a:t>. Le stazioni interurbane si sono </a:t>
            </a:r>
            <a:endParaRPr lang="it-IT"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6" name="Picture 4" descr="https://www.hubscuola.it/cdi/lab_cartografia/v3/09_mondo_divisi_blocchi/assets/img/rifletti/rifletti_thumb.jpg"/>
          <p:cNvPicPr>
            <a:picLocks noChangeAspect="1" noChangeArrowheads="1"/>
          </p:cNvPicPr>
          <p:nvPr/>
        </p:nvPicPr>
        <p:blipFill>
          <a:blip r:embed="rId2"/>
          <a:srcRect/>
          <a:stretch>
            <a:fillRect/>
          </a:stretch>
        </p:blipFill>
        <p:spPr bwMode="auto">
          <a:xfrm>
            <a:off x="214282" y="500042"/>
            <a:ext cx="5963412" cy="5299901"/>
          </a:xfrm>
          <a:prstGeom prst="rect">
            <a:avLst/>
          </a:prstGeom>
          <a:noFill/>
          <a:ln w="38100">
            <a:solidFill>
              <a:srgbClr val="C00000"/>
            </a:solidFill>
          </a:ln>
        </p:spPr>
      </p:pic>
      <p:sp>
        <p:nvSpPr>
          <p:cNvPr id="4" name="CasellaDiTesto 3"/>
          <p:cNvSpPr txBox="1"/>
          <p:nvPr/>
        </p:nvSpPr>
        <p:spPr>
          <a:xfrm>
            <a:off x="6286512" y="928670"/>
            <a:ext cx="2643206" cy="3108543"/>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Al termine della guerra, il popolo albanese riconquistò l'indipendenza (1944), abbatté la monarchia e proclamò la </a:t>
            </a:r>
            <a:r>
              <a:rPr lang="it-IT" sz="1400" b="1" dirty="0" smtClean="0"/>
              <a:t>Repubblica Popolare Comunista</a:t>
            </a:r>
            <a:r>
              <a:rPr lang="it-IT" sz="1400" dirty="0" smtClean="0"/>
              <a:t> (</a:t>
            </a:r>
            <a:r>
              <a:rPr lang="it-IT" sz="1400" b="1" dirty="0" smtClean="0"/>
              <a:t>1946</a:t>
            </a:r>
            <a:r>
              <a:rPr lang="it-IT" sz="1400" dirty="0" smtClean="0"/>
              <a:t>). Il governo repubblicano, alleatosi dapprima con l'Unione Sovietica e poi con la Cina comunista, attuò un programma di totale autarchia, chiuse le frontiere e rinunciò agli scambi con l'estero; lo sviluppo economico del Paese ne risultò gravemente compromesso.</a:t>
            </a:r>
            <a:endParaRPr lang="it-IT" sz="1400" dirty="0"/>
          </a:p>
        </p:txBody>
      </p:sp>
      <p:pic>
        <p:nvPicPr>
          <p:cNvPr id="91137" name="Picture 1" descr="C:\Users\utente\Documents\SITO\DA INSERIRE\GEOGRAFIA\CLASSE 2°\4-ALBANIA\SCUOLA\IMMAGINI\14 - Copia.jpg"/>
          <p:cNvPicPr>
            <a:picLocks noChangeAspect="1" noChangeArrowheads="1"/>
          </p:cNvPicPr>
          <p:nvPr/>
        </p:nvPicPr>
        <p:blipFill>
          <a:blip r:embed="rId3"/>
          <a:srcRect/>
          <a:stretch>
            <a:fillRect/>
          </a:stretch>
        </p:blipFill>
        <p:spPr bwMode="auto">
          <a:xfrm>
            <a:off x="6572264" y="4286256"/>
            <a:ext cx="2320138" cy="2325411"/>
          </a:xfrm>
          <a:prstGeom prst="rect">
            <a:avLst/>
          </a:prstGeom>
          <a:noFill/>
          <a:ln w="38100">
            <a:solidFill>
              <a:srgbClr val="C00000"/>
            </a:solidFill>
          </a:ln>
        </p:spPr>
      </p:pic>
      <p:sp>
        <p:nvSpPr>
          <p:cNvPr id="5" name="CasellaDiTesto 4"/>
          <p:cNvSpPr txBox="1"/>
          <p:nvPr/>
        </p:nvSpPr>
        <p:spPr>
          <a:xfrm>
            <a:off x="214282" y="5929330"/>
            <a:ext cx="6215106" cy="738664"/>
          </a:xfrm>
          <a:prstGeom prst="rect">
            <a:avLst/>
          </a:prstGeom>
          <a:solidFill>
            <a:srgbClr val="92D050"/>
          </a:solidFill>
          <a:ln w="19050">
            <a:solidFill>
              <a:srgbClr val="C00000"/>
            </a:solidFill>
          </a:ln>
        </p:spPr>
        <p:txBody>
          <a:bodyPr wrap="square" rtlCol="0">
            <a:spAutoFit/>
          </a:bodyPr>
          <a:lstStyle/>
          <a:p>
            <a:pPr algn="just"/>
            <a:r>
              <a:rPr lang="it-IT" sz="1400" dirty="0" smtClean="0"/>
              <a:t>Il leader comunista </a:t>
            </a:r>
            <a:r>
              <a:rPr lang="it-IT" sz="1400" b="1" dirty="0" err="1" smtClean="0"/>
              <a:t>Enver</a:t>
            </a:r>
            <a:r>
              <a:rPr lang="it-IT" sz="1400" b="1" dirty="0" smtClean="0"/>
              <a:t> </a:t>
            </a:r>
            <a:r>
              <a:rPr lang="it-IT" sz="1400" b="1" dirty="0" err="1" smtClean="0"/>
              <a:t>Hoxha</a:t>
            </a:r>
            <a:r>
              <a:rPr lang="it-IT" sz="1400" b="1" dirty="0" smtClean="0"/>
              <a:t> </a:t>
            </a:r>
            <a:r>
              <a:rPr lang="it-IT" sz="1400" dirty="0" smtClean="0"/>
              <a:t>. Dopo aver combattuto nelle file partigiane contro gli Italiani che avevano occupato il Paese, governò l’Albania dal 1944 fino alla morte avvenuta nel 1985.</a:t>
            </a:r>
            <a:endParaRPr lang="it-IT" sz="1400" dirty="0"/>
          </a:p>
        </p:txBody>
      </p:sp>
      <p:sp>
        <p:nvSpPr>
          <p:cNvPr id="6" name="CasellaDiTesto 5"/>
          <p:cNvSpPr txBox="1"/>
          <p:nvPr/>
        </p:nvSpPr>
        <p:spPr>
          <a:xfrm>
            <a:off x="6357950" y="142852"/>
            <a:ext cx="2424831" cy="369332"/>
          </a:xfrm>
          <a:prstGeom prst="rect">
            <a:avLst/>
          </a:prstGeom>
          <a:noFill/>
        </p:spPr>
        <p:txBody>
          <a:bodyPr wrap="none" rtlCol="0">
            <a:spAutoFit/>
          </a:bodyPr>
          <a:lstStyle/>
          <a:p>
            <a:r>
              <a:rPr lang="it-IT" b="1" dirty="0" smtClean="0">
                <a:solidFill>
                  <a:srgbClr val="0070C0"/>
                </a:solidFill>
              </a:rPr>
              <a:t>IL REGIME COMUNISTA</a:t>
            </a:r>
            <a:endParaRPr lang="it-IT" b="1" dirty="0">
              <a:solidFill>
                <a:srgbClr val="0070C0"/>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5124480"/>
          </a:xfrm>
          <a:prstGeom prst="rect">
            <a:avLst/>
          </a:prstGeom>
          <a:solidFill>
            <a:schemeClr val="accent1">
              <a:lumMod val="40000"/>
              <a:lumOff val="60000"/>
            </a:schemeClr>
          </a:solidFill>
          <a:ln w="28575">
            <a:solidFill>
              <a:srgbClr val="C00000"/>
            </a:solidFill>
          </a:ln>
        </p:spPr>
        <p:txBody>
          <a:bodyPr wrap="square">
            <a:spAutoFit/>
          </a:bodyPr>
          <a:lstStyle/>
          <a:p>
            <a:pPr algn="just">
              <a:spcAft>
                <a:spcPts val="600"/>
              </a:spcAft>
            </a:pPr>
            <a:r>
              <a:rPr lang="it-IT" sz="1600" dirty="0" smtClean="0"/>
              <a:t>trasformate in luoghi malfamati, rifugio per i senzatetto e per traffici poco decorosi, malgrado la loro centralità nello spazio urbano. Se si vuole essere efficienti e autonomi, disporre di un'automobile propria è l’unica soluzione. </a:t>
            </a:r>
            <a:r>
              <a:rPr lang="it-IT" sz="1600" b="1" dirty="0" smtClean="0"/>
              <a:t>Il risultato è il traffico perennemente caotico e le strade bloccate</a:t>
            </a:r>
            <a:r>
              <a:rPr lang="it-IT" sz="1600" dirty="0" smtClean="0"/>
              <a:t>. </a:t>
            </a:r>
          </a:p>
          <a:p>
            <a:pPr algn="just"/>
            <a:r>
              <a:rPr lang="it-IT" b="1" dirty="0" smtClean="0"/>
              <a:t>Autostrade di campagna</a:t>
            </a:r>
          </a:p>
          <a:p>
            <a:pPr algn="just"/>
            <a:r>
              <a:rPr lang="it-IT" sz="1600" dirty="0" smtClean="0"/>
              <a:t>Il sistema stradale albanese rimane in parte in balia degli errori fatti dai progettisti durante il comunismo, in cui si cercava di lasciare liberi i pochi terreni agricoli del paese, costruendo in altitudine con minor costo possibile anche laddove il terreno è geologicamente poco stabile. Ma appunto </a:t>
            </a:r>
            <a:r>
              <a:rPr lang="it-IT" sz="1600" b="1" dirty="0" smtClean="0"/>
              <a:t>le vecchie strade sono state progettate in tempi in cui l’Albania era un paese agricolo</a:t>
            </a:r>
            <a:r>
              <a:rPr lang="it-IT" sz="1600" dirty="0" smtClean="0"/>
              <a:t>, isolato dal mondo, </a:t>
            </a:r>
            <a:r>
              <a:rPr lang="it-IT" sz="1600" b="1" dirty="0" smtClean="0"/>
              <a:t>dal traffico assolutamente non paragonabile a quello odierno.</a:t>
            </a:r>
          </a:p>
          <a:p>
            <a:pPr algn="just"/>
            <a:r>
              <a:rPr lang="it-IT" sz="1600" dirty="0" smtClean="0"/>
              <a:t>Spesso gli esperti denunciano che alcuni difetti di quel sistema dalle corte vedute non sono stati migliorati, tra cui le autostrade a due corsie che rimangono pur sempre insufficienti a lungo termine. Come in passato, </a:t>
            </a:r>
            <a:r>
              <a:rPr lang="it-IT" sz="1600" b="1" dirty="0" smtClean="0"/>
              <a:t>spesso vengono poco considerate le misure di sicurezza</a:t>
            </a:r>
            <a:r>
              <a:rPr lang="it-IT" sz="1600" dirty="0" smtClean="0"/>
              <a:t>, come le barriere ai bordi delle strade esposte in altitudine. Riguardo l’ultimo grave incidente a </a:t>
            </a:r>
            <a:r>
              <a:rPr lang="it-IT" sz="1600" dirty="0" err="1" smtClean="0"/>
              <a:t>Himara</a:t>
            </a:r>
            <a:r>
              <a:rPr lang="it-IT" sz="1600" dirty="0" smtClean="0"/>
              <a:t>, gli esperti hanno dichiarato ai media albanesi che l’incidente non sarebbe stato così grave se la nuova strada nel sud del paese fosse stata costruita rispettando tutte le norme di sicurezza. Inoltre sono numerosi gli errori progettuali, le deviazioni per via di conflitti con i proprietari dei terreni, o la segnaletica non ben studiata. Nonostante gli assi nazionali albanesi siano parte di vari corridoi geopolitici che attraversano i Balcani, il nuovo sistema stradale sembra appena sufficiente ai flussi attuali del paese.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285728"/>
            <a:ext cx="8643998" cy="4370427"/>
          </a:xfrm>
          <a:prstGeom prst="rect">
            <a:avLst/>
          </a:prstGeom>
          <a:solidFill>
            <a:schemeClr val="accent1">
              <a:lumMod val="40000"/>
              <a:lumOff val="60000"/>
            </a:schemeClr>
          </a:solidFill>
          <a:ln w="28575">
            <a:solidFill>
              <a:srgbClr val="C00000"/>
            </a:solidFill>
          </a:ln>
        </p:spPr>
        <p:txBody>
          <a:bodyPr wrap="square">
            <a:spAutoFit/>
          </a:bodyPr>
          <a:lstStyle/>
          <a:p>
            <a:pPr algn="just"/>
            <a:r>
              <a:rPr lang="it-IT" b="1" dirty="0" smtClean="0"/>
              <a:t>Automobilisti si nasce</a:t>
            </a:r>
          </a:p>
          <a:p>
            <a:pPr algn="just"/>
            <a:r>
              <a:rPr lang="it-IT" sz="1600" dirty="0" smtClean="0"/>
              <a:t>Gli albanesi scommettono sempre che non sarà lontano il giorno in cui nella Formula Uno sbarcherà qualche albanese che toglierà il fiato a tutti. Perché </a:t>
            </a:r>
            <a:r>
              <a:rPr lang="it-IT" sz="1600" b="1" dirty="0" smtClean="0"/>
              <a:t>guidare spericolati sembra essere lo sport preferito e quotidiano degli albanesi</a:t>
            </a:r>
            <a:r>
              <a:rPr lang="it-IT" sz="1600" dirty="0" smtClean="0"/>
              <a:t>. Sfidare la segnaletica, le regole e arrangiarsi è all’ordine del giorno. La polizia stradale è un ostacolo sormontabile, addirittura sulla corruzione dei suoi dipendenti circolano molti aneddoti divertenti. Ma spesso la relatività con cui gli albanesi trattano le regole della circolazione stradale poggia nelle </a:t>
            </a:r>
            <a:r>
              <a:rPr lang="it-IT" sz="1600" b="1" dirty="0" smtClean="0"/>
              <a:t>scarse conoscenze </a:t>
            </a:r>
            <a:r>
              <a:rPr lang="it-IT" sz="1600" dirty="0" smtClean="0"/>
              <a:t>e nella </a:t>
            </a:r>
            <a:r>
              <a:rPr lang="it-IT" sz="1600" b="1" dirty="0" smtClean="0"/>
              <a:t>pessima preparazione delle scuole guida</a:t>
            </a:r>
            <a:r>
              <a:rPr lang="it-IT" sz="1600" dirty="0" smtClean="0"/>
              <a:t>. E’ facilissimo ottenere la patente in Albania, dopo solo un mese di scuola guida, e poca pratica, in scuole sovraffollate, mentre spesso gli istruttori sono solo degli autisti che hanno ben poco a che fare con la didattica. Secondo le statistiche, rese pubbliche di recente dall’Associazione delle vittime degli incidenti stradali, più della metà degli incidenti viene causata da cittadini che hanno la patente da meno di cinque anni. Mentre nel 40% dei casi le vittime sono dei pedoni che attraversano la strada.</a:t>
            </a:r>
          </a:p>
          <a:p>
            <a:pPr algn="just"/>
            <a:r>
              <a:rPr lang="it-IT" sz="1600" b="1" dirty="0" smtClean="0"/>
              <a:t>La scarsa sicurezza stradale è un problema quotidiano degli albanesi</a:t>
            </a:r>
            <a:r>
              <a:rPr lang="it-IT" sz="1600" dirty="0" smtClean="0"/>
              <a:t>. Diverse associazioni, e persino le autorità, riconoscono la necessità di dover intervenire, ma per ora, oltre alla volontà più volte espressa nei media, </a:t>
            </a:r>
            <a:r>
              <a:rPr lang="it-IT" sz="1600" b="1" dirty="0" smtClean="0"/>
              <a:t>passi concreti sembrano ancora lontani</a:t>
            </a:r>
            <a:r>
              <a:rPr lang="it-IT" dirty="0" smtClean="0"/>
              <a:t>.</a:t>
            </a:r>
          </a:p>
          <a:p>
            <a:pPr algn="just"/>
            <a:endParaRPr lang="it-IT" dirty="0" smtClean="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a:xfrm>
            <a:off x="285720" y="642918"/>
            <a:ext cx="8358246" cy="32861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marL="342900" indent="-342900" algn="just">
              <a:buFont typeface="Arial" pitchFamily="34" charset="0"/>
              <a:buChar char="•"/>
            </a:pPr>
            <a:r>
              <a:rPr lang="it-IT" sz="1400" dirty="0" smtClean="0">
                <a:solidFill>
                  <a:schemeClr val="tx1"/>
                </a:solidFill>
              </a:rPr>
              <a:t>l’Albania è al primo posto nei Balcani per quanto riguarda la pericolosità stradale</a:t>
            </a:r>
          </a:p>
          <a:p>
            <a:pPr marL="342900" indent="-342900" algn="just"/>
            <a:endParaRPr lang="it-IT" sz="1400" dirty="0" smtClean="0">
              <a:solidFill>
                <a:srgbClr val="00B0F0"/>
              </a:solidFill>
            </a:endParaRPr>
          </a:p>
          <a:p>
            <a:pPr marL="342900" indent="-342900" algn="just">
              <a:buFont typeface="Arial" pitchFamily="34" charset="0"/>
              <a:buChar char="•"/>
            </a:pPr>
            <a:r>
              <a:rPr lang="it-IT" sz="1400" dirty="0" smtClean="0">
                <a:solidFill>
                  <a:srgbClr val="00B0F0"/>
                </a:solidFill>
              </a:rPr>
              <a:t>la rete stradale, progettata quando l’Albania era ancora un paese agricolo con poche automobili in circolazione,  non è adatta a sopportare il traffico di oggi e, inoltre, è poco sicura</a:t>
            </a:r>
          </a:p>
          <a:p>
            <a:pPr marL="342900" indent="-342900" algn="just"/>
            <a:endParaRPr lang="it-IT" sz="1400" dirty="0" smtClean="0">
              <a:solidFill>
                <a:srgbClr val="00B0F0"/>
              </a:solidFill>
            </a:endParaRPr>
          </a:p>
          <a:p>
            <a:pPr marL="342900" indent="-342900" algn="just">
              <a:buFont typeface="Arial" pitchFamily="34" charset="0"/>
              <a:buChar char="•"/>
            </a:pPr>
            <a:r>
              <a:rPr lang="it-IT" sz="1400" dirty="0" smtClean="0">
                <a:solidFill>
                  <a:srgbClr val="00B0F0"/>
                </a:solidFill>
              </a:rPr>
              <a:t>a causa del collasso del trasporto pubblico,  è diventato indispensabile possedere un’automobile per potersi spostare, col risultato che il traffico è perennemente caotico e le strade sono spesso bloccate</a:t>
            </a:r>
          </a:p>
          <a:p>
            <a:pPr marL="342900" indent="-342900" algn="just"/>
            <a:endParaRPr lang="it-IT" sz="1400" dirty="0" smtClean="0">
              <a:solidFill>
                <a:srgbClr val="00B0F0"/>
              </a:solidFill>
            </a:endParaRPr>
          </a:p>
          <a:p>
            <a:pPr marL="342900" indent="-342900" algn="just">
              <a:buFont typeface="Arial" pitchFamily="34" charset="0"/>
              <a:buChar char="•"/>
            </a:pPr>
            <a:r>
              <a:rPr lang="it-IT" sz="1400" dirty="0" smtClean="0">
                <a:solidFill>
                  <a:srgbClr val="00B0F0"/>
                </a:solidFill>
              </a:rPr>
              <a:t> gli albanesi amano guidare in modo spericolato  e hanno una scarsa conoscenza delle regole della strada a causa dell’inadeguatezza  delle scuole guida</a:t>
            </a:r>
          </a:p>
          <a:p>
            <a:pPr marL="342900" indent="-342900" algn="just"/>
            <a:endParaRPr lang="it-IT" sz="1400" dirty="0" smtClean="0">
              <a:solidFill>
                <a:srgbClr val="00B0F0"/>
              </a:solidFill>
            </a:endParaRPr>
          </a:p>
          <a:p>
            <a:pPr marL="342900" indent="-342900" algn="just">
              <a:buFont typeface="Arial" pitchFamily="34" charset="0"/>
              <a:buChar char="•"/>
            </a:pPr>
            <a:r>
              <a:rPr lang="it-IT" sz="1400" dirty="0" smtClean="0">
                <a:solidFill>
                  <a:srgbClr val="00B0F0"/>
                </a:solidFill>
              </a:rPr>
              <a:t> quello della scarsa sicurezza stradale è un problema ancora lontano dall’essere risolto </a:t>
            </a:r>
          </a:p>
          <a:p>
            <a:pPr algn="just"/>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sp>
        <p:nvSpPr>
          <p:cNvPr id="3" name="Rettangolo 2"/>
          <p:cNvSpPr/>
          <p:nvPr/>
        </p:nvSpPr>
        <p:spPr>
          <a:xfrm>
            <a:off x="214282" y="214290"/>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   1- </a:t>
            </a:r>
            <a:r>
              <a:rPr lang="it-IT" sz="1400" dirty="0" smtClean="0">
                <a:latin typeface="Times New Roman" pitchFamily="18" charset="0"/>
                <a:cs typeface="Times New Roman" pitchFamily="18" charset="0"/>
              </a:rPr>
              <a:t>Elenca, dopo averli evidenziati nel testo, i problemi  relativi alla circolazione stradale in Albania.</a:t>
            </a:r>
            <a:endParaRPr lang="it-IT" sz="1400" dirty="0">
              <a:latin typeface="Times New Roman" pitchFamily="18" charset="0"/>
              <a:cs typeface="Times New Roman" pitchFamily="18"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s://upload.wikimedia.org/wikipedia/commons/6/60/International_E_Road_Network_green.png"/>
          <p:cNvPicPr>
            <a:picLocks noChangeAspect="1" noChangeArrowheads="1"/>
          </p:cNvPicPr>
          <p:nvPr/>
        </p:nvPicPr>
        <p:blipFill>
          <a:blip r:embed="rId2"/>
          <a:srcRect/>
          <a:stretch>
            <a:fillRect/>
          </a:stretch>
        </p:blipFill>
        <p:spPr bwMode="auto">
          <a:xfrm>
            <a:off x="285720" y="142852"/>
            <a:ext cx="6563473" cy="4688195"/>
          </a:xfrm>
          <a:prstGeom prst="rect">
            <a:avLst/>
          </a:prstGeom>
          <a:noFill/>
          <a:ln w="38100">
            <a:solidFill>
              <a:srgbClr val="C00000"/>
            </a:solidFill>
          </a:ln>
        </p:spPr>
      </p:pic>
      <p:sp>
        <p:nvSpPr>
          <p:cNvPr id="4" name="CasellaDiTesto 3"/>
          <p:cNvSpPr txBox="1"/>
          <p:nvPr/>
        </p:nvSpPr>
        <p:spPr>
          <a:xfrm>
            <a:off x="4786314" y="142852"/>
            <a:ext cx="2071702" cy="523220"/>
          </a:xfrm>
          <a:prstGeom prst="rect">
            <a:avLst/>
          </a:prstGeom>
          <a:solidFill>
            <a:schemeClr val="accent2">
              <a:lumMod val="20000"/>
              <a:lumOff val="80000"/>
            </a:schemeClr>
          </a:solidFill>
          <a:ln w="19050">
            <a:solidFill>
              <a:srgbClr val="C00000"/>
            </a:solidFill>
          </a:ln>
        </p:spPr>
        <p:txBody>
          <a:bodyPr wrap="square" rtlCol="0">
            <a:spAutoFit/>
          </a:bodyPr>
          <a:lstStyle/>
          <a:p>
            <a:pPr algn="ctr"/>
            <a:r>
              <a:rPr lang="it-IT" sz="1400" dirty="0" smtClean="0"/>
              <a:t>Le principali strade dell’Europa</a:t>
            </a:r>
            <a:endParaRPr lang="it-IT" sz="1400" dirty="0">
              <a:latin typeface="Times New Roman" pitchFamily="18" charset="0"/>
              <a:cs typeface="Times New Roman" pitchFamily="18" charset="0"/>
            </a:endParaRPr>
          </a:p>
        </p:txBody>
      </p:sp>
      <p:sp>
        <p:nvSpPr>
          <p:cNvPr id="5" name="Rettangolo 4"/>
          <p:cNvSpPr/>
          <p:nvPr/>
        </p:nvSpPr>
        <p:spPr>
          <a:xfrm>
            <a:off x="142844" y="4929198"/>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   1- </a:t>
            </a:r>
            <a:r>
              <a:rPr lang="it-IT" sz="1400" dirty="0" smtClean="0">
                <a:latin typeface="Times New Roman" pitchFamily="18" charset="0"/>
                <a:cs typeface="Times New Roman" pitchFamily="18" charset="0"/>
              </a:rPr>
              <a:t>Osserva la cartina: qual è la situazione dell’Albania dal punto di vista della rete stradale interna e dei collegamenti internazionali? (fai un confronto con gli altri Paesi europei) </a:t>
            </a:r>
            <a:endParaRPr lang="it-IT" sz="1400" dirty="0">
              <a:latin typeface="Times New Roman" pitchFamily="18" charset="0"/>
              <a:cs typeface="Times New Roman" pitchFamily="18" charset="0"/>
            </a:endParaRPr>
          </a:p>
        </p:txBody>
      </p:sp>
      <p:sp>
        <p:nvSpPr>
          <p:cNvPr id="6" name="Rettangolo arrotondato 5"/>
          <p:cNvSpPr/>
          <p:nvPr/>
        </p:nvSpPr>
        <p:spPr>
          <a:xfrm>
            <a:off x="357158" y="5500702"/>
            <a:ext cx="8358246" cy="11430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algn="just"/>
            <a:r>
              <a:rPr lang="it-IT" sz="1400" dirty="0" smtClean="0">
                <a:solidFill>
                  <a:srgbClr val="00B0F0"/>
                </a:solidFill>
                <a:latin typeface="Times New Roman" pitchFamily="18" charset="0"/>
                <a:cs typeface="Times New Roman" pitchFamily="18" charset="0"/>
              </a:rPr>
              <a:t>In Albania ci sono poche strade che collegano le zone interne del Paese e poche strade che la collegano agli Stati limitrofi</a:t>
            </a:r>
          </a:p>
          <a:p>
            <a:pPr algn="just"/>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6340197"/>
          </a:xfrm>
          <a:prstGeom prst="rect">
            <a:avLst/>
          </a:prstGeom>
          <a:solidFill>
            <a:schemeClr val="accent1">
              <a:lumMod val="40000"/>
              <a:lumOff val="60000"/>
            </a:schemeClr>
          </a:solidFill>
          <a:ln w="28575">
            <a:solidFill>
              <a:srgbClr val="C00000"/>
            </a:solidFill>
          </a:ln>
        </p:spPr>
        <p:txBody>
          <a:bodyPr wrap="square">
            <a:spAutoFit/>
          </a:bodyPr>
          <a:lstStyle/>
          <a:p>
            <a:pPr algn="ctr"/>
            <a:r>
              <a:rPr lang="it-IT" sz="2400" b="1" dirty="0" smtClean="0"/>
              <a:t>VIAGGIARE IN ALBANIA</a:t>
            </a:r>
          </a:p>
          <a:p>
            <a:r>
              <a:rPr lang="it-IT" sz="1400" dirty="0" smtClean="0"/>
              <a:t>Dario </a:t>
            </a:r>
            <a:r>
              <a:rPr lang="it-IT" sz="1400" dirty="0" err="1" smtClean="0"/>
              <a:t>Pellè</a:t>
            </a:r>
            <a:endParaRPr lang="it-IT" sz="1400" dirty="0" smtClean="0"/>
          </a:p>
          <a:p>
            <a:pPr algn="just"/>
            <a:endParaRPr lang="it-IT" sz="1600" dirty="0" smtClean="0"/>
          </a:p>
          <a:p>
            <a:pPr algn="just"/>
            <a:r>
              <a:rPr lang="it-IT" sz="1600" dirty="0" smtClean="0"/>
              <a:t>Spostarsi in Albania è semplice e complicato allo stesso tempo. Può essere divertente e avventuroso ma allo stesso tempo difficile e disagevole.</a:t>
            </a:r>
          </a:p>
          <a:p>
            <a:pPr algn="just"/>
            <a:r>
              <a:rPr lang="it-IT" sz="1600" dirty="0" smtClean="0"/>
              <a:t>Per prima cosa </a:t>
            </a:r>
            <a:r>
              <a:rPr lang="it-IT" sz="1600" b="1" dirty="0" smtClean="0"/>
              <a:t>il trasporto pubblico </a:t>
            </a:r>
            <a:r>
              <a:rPr lang="it-IT" sz="1600" dirty="0" smtClean="0"/>
              <a:t>in Albania </a:t>
            </a:r>
            <a:r>
              <a:rPr lang="it-IT" sz="1600" b="1" dirty="0" smtClean="0"/>
              <a:t>è limitato alle grandi città </a:t>
            </a:r>
            <a:r>
              <a:rPr lang="it-IT" sz="1600" dirty="0" smtClean="0"/>
              <a:t>dove, nonostante tutto, </a:t>
            </a:r>
            <a:r>
              <a:rPr lang="it-IT" sz="1600" b="1" dirty="0" smtClean="0"/>
              <a:t>funziona egregiamente </a:t>
            </a:r>
            <a:r>
              <a:rPr lang="it-IT" sz="1600" dirty="0" smtClean="0"/>
              <a:t>e una città come Tirana, ad esempio, pur non essendo dotata di metropolitana è piacevolmente percorribile in autobus che passano numerosi e frequenti ad ogni fermata. Il problema dei “furbetti” che non vogliono pagare il biglietto è risolto grazie al basso costo della manodopera e su tutti i mezzi pubblici c’è un bigliettaio che con occhio vigile e incorruttibile percorre di continuo il bus facendosi pagare il biglietto che, tra l’altro, ha un costo bassissimo e con 28 centesimi si attraversa la città.</a:t>
            </a:r>
          </a:p>
          <a:p>
            <a:pPr algn="just"/>
            <a:r>
              <a:rPr lang="it-IT" sz="1600" dirty="0" smtClean="0"/>
              <a:t>Tutt’altra storia è </a:t>
            </a:r>
            <a:r>
              <a:rPr lang="it-IT" sz="1600" b="1" dirty="0" smtClean="0"/>
              <a:t>il trasporto extraurbano </a:t>
            </a:r>
            <a:r>
              <a:rPr lang="it-IT" sz="1600" dirty="0" smtClean="0"/>
              <a:t>che </a:t>
            </a:r>
            <a:r>
              <a:rPr lang="it-IT" sz="1600" b="1" dirty="0" smtClean="0"/>
              <a:t>è completamente affidato ai privati</a:t>
            </a:r>
            <a:r>
              <a:rPr lang="it-IT" sz="1600" dirty="0" smtClean="0"/>
              <a:t>. Probabilmente tutto è iniziato dopo la caduta del regime comunista quando lo stato non era in grado di realizzare da solo un sistema di trasporti. Quindi gli Albanesi si sono ingegnati e molti di loro hanno pensato di usare i “</a:t>
            </a:r>
            <a:r>
              <a:rPr lang="it-IT" sz="1600" dirty="0" err="1" smtClean="0"/>
              <a:t>furgon</a:t>
            </a:r>
            <a:r>
              <a:rPr lang="it-IT" sz="1600" dirty="0" smtClean="0"/>
              <a:t>” per trasportare le persone in giro per l’Albania. Ne è nato un sistema complesso ma efficientissimo dove non esistono (quasi) le regole, </a:t>
            </a:r>
            <a:r>
              <a:rPr lang="it-IT" sz="1600" b="1" dirty="0" smtClean="0"/>
              <a:t>non ci sono orari e il parco auto è più che pittoresco.</a:t>
            </a:r>
          </a:p>
          <a:p>
            <a:pPr algn="just"/>
            <a:r>
              <a:rPr lang="it-IT" sz="1600" dirty="0" smtClean="0"/>
              <a:t>In tutte le città, ma anche nei villaggi più piccoli, ci sono luoghi dove si radunano i “</a:t>
            </a:r>
            <a:r>
              <a:rPr lang="it-IT" sz="1600" dirty="0" err="1" smtClean="0"/>
              <a:t>furgon</a:t>
            </a:r>
            <a:r>
              <a:rPr lang="it-IT" sz="1600" dirty="0" smtClean="0"/>
              <a:t>” e dove i posti nei mezzi sono venduti come al mercato. Strilloni gridano ai passanti il nome della loro destinazione e i mezzi parcheggiati li vicino attendono a porte aperte i passeggeri. Una volta pieni (e bastano 8 persone) partono infischiandosene dell’orario e cedendo il posto al collega che aspettava il proprio turno e che, una volta preso il posto ricomincia a chiamare passeggeri per la sua destinazione. E’ singolare notare come sia rispettata una legge non scritta che impedisce al secondo mezzo di far salire passeggeri prima che il primo mezzo non sia completamente pieno.</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3293209"/>
          </a:xfrm>
          <a:prstGeom prst="rect">
            <a:avLst/>
          </a:prstGeom>
          <a:solidFill>
            <a:schemeClr val="accent1">
              <a:lumMod val="40000"/>
              <a:lumOff val="60000"/>
            </a:schemeClr>
          </a:solidFill>
          <a:ln w="28575">
            <a:solidFill>
              <a:srgbClr val="C00000"/>
            </a:solidFill>
          </a:ln>
        </p:spPr>
        <p:txBody>
          <a:bodyPr wrap="square">
            <a:spAutoFit/>
          </a:bodyPr>
          <a:lstStyle/>
          <a:p>
            <a:pPr algn="just"/>
            <a:r>
              <a:rPr lang="it-IT" sz="1600" dirty="0" smtClean="0"/>
              <a:t>Il sistema può sembrare confuso e anomalo ma è davvero efficiente. </a:t>
            </a:r>
            <a:r>
              <a:rPr lang="it-IT" sz="1600" b="1" dirty="0" smtClean="0"/>
              <a:t>Nel tempo i mezzi si sono organizzati secondo la legge della domanda e dell’offerta e seguono i bisogni dei passeggeri</a:t>
            </a:r>
            <a:r>
              <a:rPr lang="it-IT" sz="1600" dirty="0" smtClean="0"/>
              <a:t>. La contropartita è lo stato dei mezzi e la qualità del servizio che, se resta impeccabile riguardo alla facilità e alla semplicità di trovare un “passaggio” per qualunque destinazione, è affidato a “</a:t>
            </a:r>
            <a:r>
              <a:rPr lang="it-IT" sz="1600" dirty="0" err="1" smtClean="0"/>
              <a:t>furgon</a:t>
            </a:r>
            <a:r>
              <a:rPr lang="it-IT" sz="1600" dirty="0" smtClean="0"/>
              <a:t>” che nel migliore dei casi hanno 20 anni, sono trasandati, sporchi, con interni logori e consunti. </a:t>
            </a:r>
            <a:r>
              <a:rPr lang="it-IT" sz="1600" b="1" dirty="0" smtClean="0"/>
              <a:t>Costano molto poco ma il viaggio è quasi sempre un modo di spostarsi davvero spartano, essenziale e fuori dai canoni a cui sono abituati i cittadini europei</a:t>
            </a:r>
            <a:r>
              <a:rPr lang="it-IT" sz="1600" dirty="0" smtClean="0"/>
              <a:t>.</a:t>
            </a:r>
          </a:p>
          <a:p>
            <a:pPr algn="just"/>
            <a:r>
              <a:rPr lang="it-IT" sz="1600" b="1" dirty="0" smtClean="0"/>
              <a:t>Nella capitale</a:t>
            </a:r>
            <a:r>
              <a:rPr lang="it-IT" sz="1600" dirty="0" smtClean="0"/>
              <a:t> ci sono parcheggi molto grandi da cui, allo stesso modo dei “</a:t>
            </a:r>
            <a:r>
              <a:rPr lang="it-IT" sz="1600" dirty="0" err="1" smtClean="0"/>
              <a:t>furgon</a:t>
            </a:r>
            <a:r>
              <a:rPr lang="it-IT" sz="1600" dirty="0" smtClean="0"/>
              <a:t>”, </a:t>
            </a:r>
            <a:r>
              <a:rPr lang="it-IT" sz="1600" b="1" dirty="0" smtClean="0"/>
              <a:t>partono pullman più grandi e confortevoli </a:t>
            </a:r>
            <a:r>
              <a:rPr lang="it-IT" sz="1600" dirty="0" smtClean="0"/>
              <a:t>ma questa differenza non è dovuta ad una selezione di “classe”, che divide la popolazione in cittadini di serie A (quelli di Tirana) e cittadini di serie B (quelli dei villaggi o delle città minori), ma al semplice fatto che </a:t>
            </a:r>
            <a:r>
              <a:rPr lang="it-IT" sz="1600" b="1" dirty="0" smtClean="0"/>
              <a:t>da Tirana parte un numero maggiore di passeggeri e quindi è facile riempire un autobus da 50 posti </a:t>
            </a:r>
            <a:r>
              <a:rPr lang="it-IT" sz="1600" dirty="0" smtClean="0"/>
              <a:t>che, partendo invece da una città meno popolosa, resterebbe vuoto. </a:t>
            </a:r>
          </a:p>
        </p:txBody>
      </p:sp>
      <p:sp>
        <p:nvSpPr>
          <p:cNvPr id="3" name="Rettangolo 2"/>
          <p:cNvSpPr/>
          <p:nvPr/>
        </p:nvSpPr>
        <p:spPr>
          <a:xfrm>
            <a:off x="214282" y="4286256"/>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   1- </a:t>
            </a:r>
            <a:r>
              <a:rPr lang="it-IT" sz="1400" dirty="0" smtClean="0">
                <a:latin typeface="Times New Roman" pitchFamily="18" charset="0"/>
                <a:cs typeface="Times New Roman" pitchFamily="18" charset="0"/>
              </a:rPr>
              <a:t>Elenca, dopo averli evidenziati nel testo, i problemi  relativi al trasporto pubblico in Albania, inserendoli nelle didascalie delle immagini che seguono.</a:t>
            </a:r>
            <a:endParaRPr lang="it-IT" sz="1400" dirty="0">
              <a:latin typeface="Times New Roman" pitchFamily="18" charset="0"/>
              <a:cs typeface="Times New Roman" pitchFamily="18"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4" name="Picture 4" descr="Trasporti in Albania - Albania.it"/>
          <p:cNvPicPr>
            <a:picLocks noChangeAspect="1" noChangeArrowheads="1"/>
          </p:cNvPicPr>
          <p:nvPr/>
        </p:nvPicPr>
        <p:blipFill>
          <a:blip r:embed="rId2"/>
          <a:srcRect/>
          <a:stretch>
            <a:fillRect/>
          </a:stretch>
        </p:blipFill>
        <p:spPr bwMode="auto">
          <a:xfrm>
            <a:off x="500034" y="285728"/>
            <a:ext cx="8191500" cy="4286250"/>
          </a:xfrm>
          <a:prstGeom prst="rect">
            <a:avLst/>
          </a:prstGeom>
          <a:noFill/>
          <a:ln w="38100">
            <a:solidFill>
              <a:srgbClr val="C00000"/>
            </a:solidFill>
          </a:ln>
        </p:spPr>
      </p:pic>
      <p:sp>
        <p:nvSpPr>
          <p:cNvPr id="3" name="Rettangolo arrotondato 2"/>
          <p:cNvSpPr/>
          <p:nvPr/>
        </p:nvSpPr>
        <p:spPr>
          <a:xfrm>
            <a:off x="500034" y="4786322"/>
            <a:ext cx="8215370" cy="11430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r>
              <a:rPr lang="it-IT" sz="1400" dirty="0" smtClean="0">
                <a:solidFill>
                  <a:srgbClr val="00B0F0"/>
                </a:solidFill>
              </a:rPr>
              <a:t>Il trasporto pubblico urbano funziona egregiamente ma è presente solo nelle grandi città</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Trasporto a Tirana, trasporto pubblico a Tirana, autoBus a Tirana"/>
          <p:cNvPicPr>
            <a:picLocks noChangeAspect="1" noChangeArrowheads="1"/>
          </p:cNvPicPr>
          <p:nvPr/>
        </p:nvPicPr>
        <p:blipFill>
          <a:blip r:embed="rId2"/>
          <a:srcRect/>
          <a:stretch>
            <a:fillRect/>
          </a:stretch>
        </p:blipFill>
        <p:spPr bwMode="auto">
          <a:xfrm>
            <a:off x="4572000" y="3357562"/>
            <a:ext cx="4242816" cy="3182112"/>
          </a:xfrm>
          <a:prstGeom prst="rect">
            <a:avLst/>
          </a:prstGeom>
          <a:noFill/>
          <a:ln w="38100">
            <a:solidFill>
              <a:srgbClr val="C00000"/>
            </a:solidFill>
          </a:ln>
        </p:spPr>
      </p:pic>
      <p:pic>
        <p:nvPicPr>
          <p:cNvPr id="4" name="Picture 3" descr="C:\Users\utente\Documents\SITO\DA INSERIRE\GEOGRAFIA\CLASSE 2°\4-ALBANIA\SCUOLA\IMMAGINI\10 - Copia.jpg"/>
          <p:cNvPicPr>
            <a:picLocks noChangeAspect="1" noChangeArrowheads="1"/>
          </p:cNvPicPr>
          <p:nvPr/>
        </p:nvPicPr>
        <p:blipFill>
          <a:blip r:embed="rId3" cstate="print"/>
          <a:srcRect b="14235"/>
          <a:stretch>
            <a:fillRect/>
          </a:stretch>
        </p:blipFill>
        <p:spPr bwMode="auto">
          <a:xfrm>
            <a:off x="214282" y="142852"/>
            <a:ext cx="4722236" cy="2714644"/>
          </a:xfrm>
          <a:prstGeom prst="rect">
            <a:avLst/>
          </a:prstGeom>
          <a:noFill/>
          <a:ln w="38100">
            <a:solidFill>
              <a:srgbClr val="C00000"/>
            </a:solidFill>
          </a:ln>
        </p:spPr>
      </p:pic>
      <p:sp>
        <p:nvSpPr>
          <p:cNvPr id="5" name="Rettangolo arrotondato 4"/>
          <p:cNvSpPr/>
          <p:nvPr/>
        </p:nvSpPr>
        <p:spPr>
          <a:xfrm>
            <a:off x="214282" y="3786190"/>
            <a:ext cx="4071966" cy="11430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r>
              <a:rPr lang="it-IT" sz="1400" dirty="0" smtClean="0">
                <a:solidFill>
                  <a:srgbClr val="00B0F0"/>
                </a:solidFill>
              </a:rPr>
              <a:t>Da Tirana partono pullman più grandi e confortevoli dei mezzi privati poiché è più facile riempire un autobus da 50 posti</a:t>
            </a:r>
          </a:p>
        </p:txBody>
      </p:sp>
      <p:sp>
        <p:nvSpPr>
          <p:cNvPr id="7" name="Rettangolo arrotondato 6"/>
          <p:cNvSpPr/>
          <p:nvPr/>
        </p:nvSpPr>
        <p:spPr>
          <a:xfrm>
            <a:off x="5072034" y="142852"/>
            <a:ext cx="3929122" cy="22145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r>
              <a:rPr lang="it-IT" sz="1400" dirty="0" smtClean="0">
                <a:solidFill>
                  <a:srgbClr val="00B0F0"/>
                </a:solidFill>
              </a:rPr>
              <a:t>Il trasporto pubblico extraurbano è completamente affidato ai privati. Costa molto poco ma non ci sono orari precisi e i mezzi sono alquanto scomodi. Comunque i privati riescono a soddisfare le esigenze della gente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artina ferrovie della Francia"/>
          <p:cNvPicPr>
            <a:picLocks noChangeAspect="1" noChangeArrowheads="1"/>
          </p:cNvPicPr>
          <p:nvPr/>
        </p:nvPicPr>
        <p:blipFill>
          <a:blip r:embed="rId2"/>
          <a:srcRect/>
          <a:stretch>
            <a:fillRect/>
          </a:stretch>
        </p:blipFill>
        <p:spPr bwMode="auto">
          <a:xfrm>
            <a:off x="214282" y="142852"/>
            <a:ext cx="5137785" cy="5248275"/>
          </a:xfrm>
          <a:prstGeom prst="rect">
            <a:avLst/>
          </a:prstGeom>
          <a:noFill/>
          <a:ln w="38100">
            <a:solidFill>
              <a:srgbClr val="C00000"/>
            </a:solidFill>
          </a:ln>
        </p:spPr>
      </p:pic>
      <p:pic>
        <p:nvPicPr>
          <p:cNvPr id="3" name="Picture 2" descr="https://upload.wikimedia.org/wikipedia/commons/thumb/a/a7/Railway_map_of_Albania.png/800px-Railway_map_of_Albania.png"/>
          <p:cNvPicPr>
            <a:picLocks noChangeAspect="1" noChangeArrowheads="1"/>
          </p:cNvPicPr>
          <p:nvPr/>
        </p:nvPicPr>
        <p:blipFill>
          <a:blip r:embed="rId3"/>
          <a:srcRect t="9771"/>
          <a:stretch>
            <a:fillRect/>
          </a:stretch>
        </p:blipFill>
        <p:spPr bwMode="auto">
          <a:xfrm>
            <a:off x="5643570" y="142852"/>
            <a:ext cx="3328423" cy="5330684"/>
          </a:xfrm>
          <a:prstGeom prst="rect">
            <a:avLst/>
          </a:prstGeom>
          <a:noFill/>
          <a:ln w="38100">
            <a:solidFill>
              <a:srgbClr val="C00000"/>
            </a:solidFill>
          </a:ln>
        </p:spPr>
      </p:pic>
      <p:sp>
        <p:nvSpPr>
          <p:cNvPr id="4" name="Rettangolo 3"/>
          <p:cNvSpPr/>
          <p:nvPr/>
        </p:nvSpPr>
        <p:spPr>
          <a:xfrm>
            <a:off x="142844" y="5500702"/>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   1- </a:t>
            </a:r>
            <a:r>
              <a:rPr lang="it-IT" sz="1400" dirty="0" smtClean="0">
                <a:latin typeface="Times New Roman" pitchFamily="18" charset="0"/>
                <a:cs typeface="Times New Roman" pitchFamily="18" charset="0"/>
              </a:rPr>
              <a:t>Descrivi la situazione della rete ferroviaria albanese confrontandola con quella della Francia (osserva anche le didascalie dei simboli)</a:t>
            </a:r>
            <a:endParaRPr lang="it-IT" sz="1400" dirty="0">
              <a:latin typeface="Times New Roman" pitchFamily="18" charset="0"/>
              <a:cs typeface="Times New Roman" pitchFamily="18" charset="0"/>
            </a:endParaRPr>
          </a:p>
        </p:txBody>
      </p:sp>
      <p:sp>
        <p:nvSpPr>
          <p:cNvPr id="5" name="Rettangolo arrotondato 4"/>
          <p:cNvSpPr/>
          <p:nvPr/>
        </p:nvSpPr>
        <p:spPr>
          <a:xfrm>
            <a:off x="357158" y="6072206"/>
            <a:ext cx="8358246" cy="6429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marL="342900" indent="-342900" algn="just"/>
            <a:r>
              <a:rPr lang="it-IT" sz="1400" dirty="0" smtClean="0">
                <a:solidFill>
                  <a:srgbClr val="00B0F0"/>
                </a:solidFill>
                <a:latin typeface="Times New Roman" pitchFamily="18" charset="0"/>
                <a:cs typeface="Times New Roman" pitchFamily="18" charset="0"/>
              </a:rPr>
              <a:t>L’Albania ha una rete ferroviaria molto limitata e arretrata (non è elettrificata)</a:t>
            </a:r>
          </a:p>
          <a:p>
            <a:pPr algn="just"/>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C:\Users\utente\Documents\SITO\DA INSERIRE\GEOGRAFIA\CLASSE 2°\4-ALBANIA\SCUOLA\IMMAGINI\17 - Copia.jpg"/>
          <p:cNvPicPr>
            <a:picLocks noChangeAspect="1" noChangeArrowheads="1"/>
          </p:cNvPicPr>
          <p:nvPr/>
        </p:nvPicPr>
        <p:blipFill>
          <a:blip r:embed="rId2"/>
          <a:srcRect/>
          <a:stretch>
            <a:fillRect/>
          </a:stretch>
        </p:blipFill>
        <p:spPr bwMode="auto">
          <a:xfrm>
            <a:off x="1785918" y="71414"/>
            <a:ext cx="5202144" cy="4596933"/>
          </a:xfrm>
          <a:prstGeom prst="rect">
            <a:avLst/>
          </a:prstGeom>
          <a:noFill/>
          <a:ln w="38100">
            <a:solidFill>
              <a:srgbClr val="C00000"/>
            </a:solidFill>
          </a:ln>
        </p:spPr>
      </p:pic>
      <p:sp>
        <p:nvSpPr>
          <p:cNvPr id="5" name="Rettangolo 4"/>
          <p:cNvSpPr/>
          <p:nvPr/>
        </p:nvSpPr>
        <p:spPr>
          <a:xfrm>
            <a:off x="142844" y="4786322"/>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   1- </a:t>
            </a:r>
            <a:r>
              <a:rPr lang="it-IT" sz="1400" dirty="0" smtClean="0">
                <a:latin typeface="Times New Roman" pitchFamily="18" charset="0"/>
                <a:cs typeface="Times New Roman" pitchFamily="18" charset="0"/>
              </a:rPr>
              <a:t>Osservando la cartina che riporta la rete ferroviaria principale dell’Europa, si nota che l’Albania si distingue da quasi tutti gli altri Stati europei, oltre che per la mancanza di un’importante rete ferroviaria, per un altro aspetto: quale?</a:t>
            </a:r>
            <a:endParaRPr lang="it-IT" sz="1400" dirty="0">
              <a:latin typeface="Times New Roman" pitchFamily="18" charset="0"/>
              <a:cs typeface="Times New Roman" pitchFamily="18" charset="0"/>
            </a:endParaRPr>
          </a:p>
        </p:txBody>
      </p:sp>
      <p:sp>
        <p:nvSpPr>
          <p:cNvPr id="6" name="Rettangolo arrotondato 5"/>
          <p:cNvSpPr/>
          <p:nvPr/>
        </p:nvSpPr>
        <p:spPr>
          <a:xfrm>
            <a:off x="357158" y="5572140"/>
            <a:ext cx="8572560" cy="8572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marL="342900" indent="-342900" algn="just"/>
            <a:r>
              <a:rPr lang="it-IT" sz="1400" dirty="0" smtClean="0">
                <a:solidFill>
                  <a:srgbClr val="00B0F0"/>
                </a:solidFill>
                <a:latin typeface="Times New Roman" pitchFamily="18" charset="0"/>
                <a:cs typeface="Times New Roman" pitchFamily="18" charset="0"/>
              </a:rPr>
              <a:t>Mentre quasi tutti i Paesi europei hanno almeno una linea ferroviaria che li collega con l’estero, l’Albania ne è completamente priva</a:t>
            </a:r>
          </a:p>
          <a:p>
            <a:pPr algn="just"/>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571480"/>
            <a:ext cx="8715436" cy="2677656"/>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Nel dicembre 1990, pressato dalla crisi economica e dalla protesta popolare, il regime comunista di </a:t>
            </a:r>
            <a:r>
              <a:rPr lang="it-IT" sz="1400" dirty="0" err="1" smtClean="0"/>
              <a:t>Enver</a:t>
            </a:r>
            <a:r>
              <a:rPr lang="it-IT" sz="1400" dirty="0" smtClean="0"/>
              <a:t> </a:t>
            </a:r>
            <a:r>
              <a:rPr lang="it-IT" sz="1400" dirty="0" err="1" smtClean="0"/>
              <a:t>Hoxa</a:t>
            </a:r>
            <a:r>
              <a:rPr lang="it-IT" sz="1400" dirty="0" smtClean="0"/>
              <a:t> crolla e si stabilisce una democrazia pluripartitica. Le modifiche all’ordinamento politico introdotte nel </a:t>
            </a:r>
            <a:r>
              <a:rPr lang="x-none" sz="1400" b="1" smtClean="0"/>
              <a:t>1991</a:t>
            </a:r>
            <a:r>
              <a:rPr lang="it-IT" sz="1400" dirty="0" smtClean="0"/>
              <a:t> hanno dato vita alla </a:t>
            </a:r>
            <a:r>
              <a:rPr lang="x-none" sz="1400" b="1" smtClean="0"/>
              <a:t>Repubblica parlamentare</a:t>
            </a:r>
            <a:r>
              <a:rPr lang="it-IT" sz="1400" dirty="0" smtClean="0"/>
              <a:t>. </a:t>
            </a:r>
          </a:p>
          <a:p>
            <a:pPr algn="just"/>
            <a:r>
              <a:rPr lang="it-IT" sz="1400" dirty="0" smtClean="0"/>
              <a:t>Paese poverissimo e privo di moderne infrastrutture, nel </a:t>
            </a:r>
            <a:r>
              <a:rPr lang="it-IT" sz="1400" b="1" dirty="0" smtClean="0"/>
              <a:t>1997</a:t>
            </a:r>
            <a:r>
              <a:rPr lang="it-IT" sz="1400" dirty="0" smtClean="0"/>
              <a:t> l'Albania è stata investita da violenti </a:t>
            </a:r>
            <a:r>
              <a:rPr lang="it-IT" sz="1400" b="1" dirty="0" smtClean="0"/>
              <a:t>disordini</a:t>
            </a:r>
            <a:r>
              <a:rPr lang="it-IT" sz="1400" dirty="0" smtClean="0"/>
              <a:t> e da una grave crisi finanziaria e politico-istituzionale, in parte sanata grazie all'intervento dell'ONU, che ha inviato una </a:t>
            </a:r>
            <a:r>
              <a:rPr lang="it-IT" sz="1400" b="1" dirty="0" smtClean="0"/>
              <a:t>forza multinazionale</a:t>
            </a:r>
            <a:r>
              <a:rPr lang="it-IT" sz="1400" dirty="0" smtClean="0"/>
              <a:t>. </a:t>
            </a:r>
          </a:p>
          <a:p>
            <a:pPr algn="just"/>
            <a:r>
              <a:rPr lang="it-IT" sz="1400" dirty="0" smtClean="0"/>
              <a:t>La diffusa povertà e la forte disoccupazione, unite alla presenza i una potente criminalità organizzata, sono all'origine del consistente </a:t>
            </a:r>
            <a:r>
              <a:rPr lang="it-IT" sz="1400" b="1" dirty="0" smtClean="0"/>
              <a:t>flusso migratorio </a:t>
            </a:r>
            <a:r>
              <a:rPr lang="it-IT" sz="1400" dirty="0" smtClean="0"/>
              <a:t>di Albanesi</a:t>
            </a:r>
            <a:r>
              <a:rPr lang="it-IT" sz="1400" b="1" dirty="0" smtClean="0"/>
              <a:t> </a:t>
            </a:r>
            <a:r>
              <a:rPr lang="it-IT" sz="1400" dirty="0" smtClean="0"/>
              <a:t>verso l'Italia, che ha contrassegnato l'ultimo decennio del XX secolo. Gli accordi internazionali (aiuti in cambio di un maggior controllo degli espatri) stipulati con l'UE e l'Italia hanno drasticamente ridotto i flussi. Con l'aiuto della comunità internazionale il Paese ha avviato un </a:t>
            </a:r>
            <a:r>
              <a:rPr lang="it-IT" sz="1400" b="1" dirty="0" smtClean="0"/>
              <a:t>lento ammodernamento dello Stato. </a:t>
            </a:r>
            <a:r>
              <a:rPr lang="it-IT" sz="1400" dirty="0" smtClean="0"/>
              <a:t>I progressi compiuti, seppur molto deboli, hanno permesso all'Albania di intavolare i negoziati per associarsi all'UE</a:t>
            </a:r>
            <a:r>
              <a:rPr lang="it-IT" sz="1400" b="1" dirty="0" smtClean="0"/>
              <a:t> </a:t>
            </a:r>
            <a:r>
              <a:rPr lang="it-IT" sz="1400" dirty="0" smtClean="0"/>
              <a:t>(primo passo verso l'adesione). </a:t>
            </a:r>
            <a:endParaRPr lang="it-IT" sz="1400" dirty="0"/>
          </a:p>
        </p:txBody>
      </p:sp>
      <p:pic>
        <p:nvPicPr>
          <p:cNvPr id="90113" name="Picture 1" descr="C:\Users\utente\Documents\SITO\DA INSERIRE\GEOGRAFIA\CLASSE 2°\4-ALBANIA\SCUOLA\IMMAGINI\22 - Copia.jpg"/>
          <p:cNvPicPr>
            <a:picLocks noChangeAspect="1" noChangeArrowheads="1"/>
          </p:cNvPicPr>
          <p:nvPr/>
        </p:nvPicPr>
        <p:blipFill>
          <a:blip r:embed="rId2" cstate="print"/>
          <a:srcRect l="1727" t="2076" r="1551" b="6582"/>
          <a:stretch>
            <a:fillRect/>
          </a:stretch>
        </p:blipFill>
        <p:spPr bwMode="auto">
          <a:xfrm>
            <a:off x="285720" y="3429000"/>
            <a:ext cx="3665456" cy="2880000"/>
          </a:xfrm>
          <a:prstGeom prst="rect">
            <a:avLst/>
          </a:prstGeom>
          <a:noFill/>
          <a:ln w="38100">
            <a:solidFill>
              <a:srgbClr val="C00000"/>
            </a:solidFill>
          </a:ln>
        </p:spPr>
      </p:pic>
      <p:sp>
        <p:nvSpPr>
          <p:cNvPr id="4" name="CasellaDiTesto 3"/>
          <p:cNvSpPr txBox="1"/>
          <p:nvPr/>
        </p:nvSpPr>
        <p:spPr>
          <a:xfrm>
            <a:off x="285720" y="6429396"/>
            <a:ext cx="3714776" cy="307777"/>
          </a:xfrm>
          <a:prstGeom prst="rect">
            <a:avLst/>
          </a:prstGeom>
          <a:solidFill>
            <a:srgbClr val="92D050"/>
          </a:solidFill>
          <a:ln w="19050">
            <a:solidFill>
              <a:srgbClr val="C00000"/>
            </a:solidFill>
          </a:ln>
        </p:spPr>
        <p:txBody>
          <a:bodyPr wrap="square" rtlCol="0">
            <a:spAutoFit/>
          </a:bodyPr>
          <a:lstStyle/>
          <a:p>
            <a:pPr algn="ctr"/>
            <a:r>
              <a:rPr lang="it-IT" sz="1400" dirty="0" smtClean="0"/>
              <a:t>Albania 1997: aiuti provenienti dall’Italia</a:t>
            </a:r>
            <a:endParaRPr lang="it-IT" sz="1400" dirty="0"/>
          </a:p>
        </p:txBody>
      </p:sp>
      <p:pic>
        <p:nvPicPr>
          <p:cNvPr id="90115" name="Picture 3" descr="https://www.ansamed.info/webimages/foto_large/2016/7/22/76c35d53dce218c4cac322b2ba7f4cad.jpg"/>
          <p:cNvPicPr>
            <a:picLocks noChangeAspect="1" noChangeArrowheads="1"/>
          </p:cNvPicPr>
          <p:nvPr/>
        </p:nvPicPr>
        <p:blipFill>
          <a:blip r:embed="rId3"/>
          <a:srcRect/>
          <a:stretch>
            <a:fillRect/>
          </a:stretch>
        </p:blipFill>
        <p:spPr bwMode="auto">
          <a:xfrm>
            <a:off x="4500562" y="3429000"/>
            <a:ext cx="4320000" cy="2880000"/>
          </a:xfrm>
          <a:prstGeom prst="rect">
            <a:avLst/>
          </a:prstGeom>
          <a:noFill/>
          <a:ln w="38100">
            <a:solidFill>
              <a:srgbClr val="C00000"/>
            </a:solidFill>
          </a:ln>
        </p:spPr>
      </p:pic>
      <p:sp>
        <p:nvSpPr>
          <p:cNvPr id="6" name="CasellaDiTesto 5"/>
          <p:cNvSpPr txBox="1"/>
          <p:nvPr/>
        </p:nvSpPr>
        <p:spPr>
          <a:xfrm>
            <a:off x="4572000" y="6429396"/>
            <a:ext cx="4214842" cy="307777"/>
          </a:xfrm>
          <a:prstGeom prst="rect">
            <a:avLst/>
          </a:prstGeom>
          <a:solidFill>
            <a:srgbClr val="92D050"/>
          </a:solidFill>
          <a:ln w="19050">
            <a:solidFill>
              <a:srgbClr val="C00000"/>
            </a:solidFill>
          </a:ln>
        </p:spPr>
        <p:txBody>
          <a:bodyPr wrap="square" rtlCol="0">
            <a:spAutoFit/>
          </a:bodyPr>
          <a:lstStyle/>
          <a:p>
            <a:pPr algn="ctr"/>
            <a:r>
              <a:rPr lang="it-IT" sz="1400" dirty="0" smtClean="0"/>
              <a:t>Riunione del Parlamento della Repubblica albanese</a:t>
            </a:r>
            <a:endParaRPr lang="it-IT" sz="1400" dirty="0"/>
          </a:p>
        </p:txBody>
      </p:sp>
      <p:sp>
        <p:nvSpPr>
          <p:cNvPr id="7" name="CasellaDiTesto 6"/>
          <p:cNvSpPr txBox="1"/>
          <p:nvPr/>
        </p:nvSpPr>
        <p:spPr>
          <a:xfrm>
            <a:off x="3071802" y="71414"/>
            <a:ext cx="3054619" cy="369332"/>
          </a:xfrm>
          <a:prstGeom prst="rect">
            <a:avLst/>
          </a:prstGeom>
          <a:noFill/>
        </p:spPr>
        <p:txBody>
          <a:bodyPr wrap="none" rtlCol="0">
            <a:spAutoFit/>
          </a:bodyPr>
          <a:lstStyle/>
          <a:p>
            <a:r>
              <a:rPr lang="it-IT" b="1" dirty="0" smtClean="0">
                <a:solidFill>
                  <a:srgbClr val="0070C0"/>
                </a:solidFill>
              </a:rPr>
              <a:t>NASCITA DELLA DEMOCRAZIA</a:t>
            </a:r>
            <a:endParaRPr lang="it-IT" b="1" dirty="0">
              <a:solidFill>
                <a:srgbClr val="0070C0"/>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2" name="Picture 4" descr="Poschiavo, doppio binario in funzione | ilbernina"/>
          <p:cNvPicPr>
            <a:picLocks noChangeAspect="1" noChangeArrowheads="1"/>
          </p:cNvPicPr>
          <p:nvPr/>
        </p:nvPicPr>
        <p:blipFill>
          <a:blip r:embed="rId2"/>
          <a:srcRect/>
          <a:stretch>
            <a:fillRect/>
          </a:stretch>
        </p:blipFill>
        <p:spPr bwMode="auto">
          <a:xfrm>
            <a:off x="214297" y="142868"/>
            <a:ext cx="4307190" cy="2851830"/>
          </a:xfrm>
          <a:prstGeom prst="rect">
            <a:avLst/>
          </a:prstGeom>
          <a:noFill/>
          <a:ln w="38100">
            <a:solidFill>
              <a:srgbClr val="C00000"/>
            </a:solidFill>
          </a:ln>
        </p:spPr>
      </p:pic>
      <p:sp>
        <p:nvSpPr>
          <p:cNvPr id="5" name="Rettangolo 4"/>
          <p:cNvSpPr/>
          <p:nvPr/>
        </p:nvSpPr>
        <p:spPr>
          <a:xfrm>
            <a:off x="142844" y="3286124"/>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   1- </a:t>
            </a:r>
            <a:r>
              <a:rPr lang="it-IT" sz="1400" dirty="0" smtClean="0">
                <a:latin typeface="Times New Roman" pitchFamily="18" charset="0"/>
                <a:cs typeface="Times New Roman" pitchFamily="18" charset="0"/>
              </a:rPr>
              <a:t>Metti a confronto la prima immagine, che si riferisce all’Italia, con la seconda, che si riferisce all’Albania: quali differenze noti riguardo alla linea ferroviaria? quali riguardo al tipo di motrice?  </a:t>
            </a:r>
            <a:endParaRPr lang="it-IT" sz="1400" dirty="0">
              <a:latin typeface="Times New Roman" pitchFamily="18" charset="0"/>
              <a:cs typeface="Times New Roman" pitchFamily="18" charset="0"/>
            </a:endParaRPr>
          </a:p>
        </p:txBody>
      </p:sp>
      <p:sp>
        <p:nvSpPr>
          <p:cNvPr id="6" name="Rettangolo arrotondato 5"/>
          <p:cNvSpPr/>
          <p:nvPr/>
        </p:nvSpPr>
        <p:spPr>
          <a:xfrm>
            <a:off x="142844" y="4071942"/>
            <a:ext cx="8572560" cy="8572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marL="342900" indent="-342900" algn="just"/>
            <a:r>
              <a:rPr lang="it-IT" sz="1400" dirty="0" smtClean="0">
                <a:solidFill>
                  <a:srgbClr val="00B0F0"/>
                </a:solidFill>
                <a:latin typeface="Times New Roman" pitchFamily="18" charset="0"/>
                <a:cs typeface="Times New Roman" pitchFamily="18" charset="0"/>
              </a:rPr>
              <a:t>La linea ferroviaria italiana ha il doppio binario mentre quella albanese ne ha uno solo. La motrice italiana è mossa dall’energia elettrica mentre quella albanese utilizza il combustibile.</a:t>
            </a:r>
          </a:p>
          <a:p>
            <a:pPr algn="just"/>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pic>
        <p:nvPicPr>
          <p:cNvPr id="7" name="Picture 2" descr="Albania, il progetto della rete ferroviaria Tirana-Durazzo premiato a Londra"/>
          <p:cNvPicPr>
            <a:picLocks noChangeAspect="1" noChangeArrowheads="1"/>
          </p:cNvPicPr>
          <p:nvPr/>
        </p:nvPicPr>
        <p:blipFill>
          <a:blip r:embed="rId3"/>
          <a:srcRect/>
          <a:stretch>
            <a:fillRect/>
          </a:stretch>
        </p:blipFill>
        <p:spPr bwMode="auto">
          <a:xfrm>
            <a:off x="4786314" y="142852"/>
            <a:ext cx="4229100" cy="2819400"/>
          </a:xfrm>
          <a:prstGeom prst="rect">
            <a:avLst/>
          </a:prstGeom>
          <a:noFill/>
          <a:ln w="38100">
            <a:solidFill>
              <a:srgbClr val="C00000"/>
            </a:solid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6001643"/>
          </a:xfrm>
          <a:prstGeom prst="rect">
            <a:avLst/>
          </a:prstGeom>
          <a:solidFill>
            <a:schemeClr val="accent1">
              <a:lumMod val="40000"/>
              <a:lumOff val="60000"/>
            </a:schemeClr>
          </a:solidFill>
          <a:ln w="28575">
            <a:solidFill>
              <a:srgbClr val="C00000"/>
            </a:solidFill>
          </a:ln>
        </p:spPr>
        <p:txBody>
          <a:bodyPr wrap="square">
            <a:spAutoFit/>
          </a:bodyPr>
          <a:lstStyle/>
          <a:p>
            <a:pPr algn="ctr"/>
            <a:r>
              <a:rPr lang="it-IT" sz="2400" b="1" dirty="0" smtClean="0"/>
              <a:t>Albania: dove il tempo si è fermato e le ferrovie cadono a pezzi</a:t>
            </a:r>
          </a:p>
          <a:p>
            <a:pPr algn="ctr"/>
            <a:endParaRPr lang="it-IT" sz="2400" b="1" dirty="0" smtClean="0"/>
          </a:p>
          <a:p>
            <a:pPr algn="just"/>
            <a:r>
              <a:rPr lang="it-IT" sz="1600" dirty="0" smtClean="0"/>
              <a:t>Parlare di treni in Albania è già parlare di turismo, visto che la ferrovia in questa nazione è quasi una attrazione. Già perché, </a:t>
            </a:r>
            <a:r>
              <a:rPr lang="it-IT" sz="1600" b="1" dirty="0" smtClean="0"/>
              <a:t>la rete ferroviaria albanese è probabilmente quella più disastrata dell’intera Europa</a:t>
            </a:r>
            <a:r>
              <a:rPr lang="it-IT" sz="1600" dirty="0" smtClean="0"/>
              <a:t> e in alcune circostanze sembra che si regga per puro miracolo. Le linee ferroviarie rimaste attive sono pochissime e la mancanza di gasolio (non ci sono linee elettrificate) spesso impedisce un regolare svolgimento delle attività, col risultato che </a:t>
            </a:r>
            <a:r>
              <a:rPr lang="it-IT" sz="1600" b="1" dirty="0" smtClean="0"/>
              <a:t>i treni viaggiano più o meno a caso</a:t>
            </a:r>
            <a:r>
              <a:rPr lang="it-IT" sz="1600" dirty="0" smtClean="0"/>
              <a:t>.</a:t>
            </a:r>
          </a:p>
          <a:p>
            <a:pPr algn="just"/>
            <a:r>
              <a:rPr lang="it-IT" sz="1600" dirty="0" smtClean="0"/>
              <a:t>La rete ferroviaria albanese è talmente ridotta in condizioni precarie che i convogli spesso viaggiano a </a:t>
            </a:r>
            <a:r>
              <a:rPr lang="it-IT" sz="1600" b="1" dirty="0" smtClean="0"/>
              <a:t>velocità che non superano i 45 km/h</a:t>
            </a:r>
            <a:r>
              <a:rPr lang="it-IT" sz="1600" dirty="0" smtClean="0"/>
              <a:t> ed in alcuni casi non è azzardato dire che camminino a passo d’uomo. Tanto </a:t>
            </a:r>
            <a:r>
              <a:rPr lang="it-IT" sz="1600" b="1" dirty="0" smtClean="0"/>
              <a:t>il materiale motore quanto quello rimorchiato </a:t>
            </a:r>
            <a:r>
              <a:rPr lang="it-IT" sz="1600" dirty="0" smtClean="0"/>
              <a:t>sono gentili “omaggi” di altre nazioni, Italia inclusa, e ovviamente si tratta di </a:t>
            </a:r>
            <a:r>
              <a:rPr lang="it-IT" sz="1600" b="1" dirty="0" smtClean="0"/>
              <a:t>avanzi che non troverebbero posto su nessuna altra ferrovia </a:t>
            </a:r>
            <a:r>
              <a:rPr lang="it-IT" sz="1600" dirty="0" smtClean="0"/>
              <a:t>che osasse definirsi tale.</a:t>
            </a:r>
          </a:p>
          <a:p>
            <a:pPr algn="just"/>
            <a:r>
              <a:rPr lang="it-IT" sz="1600" dirty="0" smtClean="0"/>
              <a:t>Come abbiamo detto, le velocità dei treni albanesi non sono proprio iperboliche, quindi è tutt’altro che impossibile vedere </a:t>
            </a:r>
            <a:r>
              <a:rPr lang="it-IT" sz="1600" b="1" dirty="0" smtClean="0"/>
              <a:t>viaggiatori che si fanno il percorso affacciati alle porte</a:t>
            </a:r>
            <a:r>
              <a:rPr lang="it-IT" sz="1600" dirty="0" smtClean="0"/>
              <a:t> prendendo il fresco mentre guardano il paesaggio. Ma se pensate che le stranezze siano finite qui vi sbagliate di grosso.  </a:t>
            </a:r>
          </a:p>
          <a:p>
            <a:pPr algn="just"/>
            <a:r>
              <a:rPr lang="it-IT" sz="1600" dirty="0" smtClean="0"/>
              <a:t>Per prima cosa </a:t>
            </a:r>
            <a:r>
              <a:rPr lang="it-IT" sz="1600" b="1" dirty="0" smtClean="0"/>
              <a:t>i convogli non hanno l’erogazione né di corrente né di aria</a:t>
            </a:r>
            <a:r>
              <a:rPr lang="it-IT" sz="1600" dirty="0" smtClean="0"/>
              <a:t>, per cui non solo non c’è alcuna luce accesa durante il viaggio ma si soffre abbondantemente il caldo in estate e il freddo in inverno dove peraltro le giornate corte spesso offrono insoliti viaggi totalmente al buio.</a:t>
            </a:r>
            <a:br>
              <a:rPr lang="it-IT" sz="1600" dirty="0" smtClean="0"/>
            </a:br>
            <a:r>
              <a:rPr lang="it-IT" sz="1600" dirty="0" smtClean="0"/>
              <a:t>Come se questo non bastasse, </a:t>
            </a:r>
            <a:r>
              <a:rPr lang="it-IT" sz="1600" b="1" dirty="0" smtClean="0"/>
              <a:t>uno dei giochi preferiti dei bambini albanesi è</a:t>
            </a:r>
            <a:r>
              <a:rPr lang="it-IT" sz="1600" dirty="0" smtClean="0"/>
              <a:t> </a:t>
            </a:r>
            <a:r>
              <a:rPr lang="it-IT" sz="1600" b="1" dirty="0" smtClean="0"/>
              <a:t>prendere a sassate i treni</a:t>
            </a:r>
            <a:r>
              <a:rPr lang="it-IT" sz="1600" dirty="0" smtClean="0"/>
              <a:t> e quindi è all’ordine del giorno vedere </a:t>
            </a:r>
            <a:r>
              <a:rPr lang="it-IT" sz="1600" b="1" dirty="0" smtClean="0"/>
              <a:t>carrozze coi finestrini sfondati</a:t>
            </a:r>
            <a:r>
              <a:rPr lang="it-IT" sz="1600" dirty="0" smtClean="0"/>
              <a:t> girare tranquillamente in servizio regolare senza che nessuno si scandalizzi più di tanto.</a:t>
            </a:r>
            <a:endParaRPr lang="it-IT" sz="1600" b="1"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2062103"/>
          </a:xfrm>
          <a:prstGeom prst="rect">
            <a:avLst/>
          </a:prstGeom>
          <a:solidFill>
            <a:schemeClr val="accent1">
              <a:lumMod val="40000"/>
              <a:lumOff val="60000"/>
            </a:schemeClr>
          </a:solidFill>
          <a:ln w="28575">
            <a:solidFill>
              <a:srgbClr val="C00000"/>
            </a:solidFill>
          </a:ln>
        </p:spPr>
        <p:txBody>
          <a:bodyPr wrap="square">
            <a:spAutoFit/>
          </a:bodyPr>
          <a:lstStyle/>
          <a:p>
            <a:pPr algn="just"/>
            <a:r>
              <a:rPr lang="it-IT" sz="1600" dirty="0" smtClean="0"/>
              <a:t>Del resto le assurdità non finiscono qui. In Albania viste le condizioni del sistema ferroviario, </a:t>
            </a:r>
            <a:r>
              <a:rPr lang="it-IT" sz="1600" b="1" dirty="0" smtClean="0"/>
              <a:t>non ci sono i segnali</a:t>
            </a:r>
            <a:r>
              <a:rPr lang="it-IT" sz="1600" dirty="0" smtClean="0"/>
              <a:t> per cui i treni viaggiano quasi a spola con delle coincidenze da rispettare.</a:t>
            </a:r>
            <a:br>
              <a:rPr lang="it-IT" sz="1600" dirty="0" smtClean="0"/>
            </a:br>
            <a:r>
              <a:rPr lang="it-IT" sz="1600" dirty="0" smtClean="0"/>
              <a:t>Le </a:t>
            </a:r>
            <a:r>
              <a:rPr lang="it-IT" sz="1600" b="1" dirty="0" smtClean="0"/>
              <a:t>stazioni</a:t>
            </a:r>
            <a:r>
              <a:rPr lang="it-IT" sz="1600" dirty="0" smtClean="0"/>
              <a:t>, spesso ridotte a dei </a:t>
            </a:r>
            <a:r>
              <a:rPr lang="it-IT" sz="1600" b="1" dirty="0" smtClean="0"/>
              <a:t>ruderi</a:t>
            </a:r>
            <a:r>
              <a:rPr lang="it-IT" sz="1600" dirty="0" smtClean="0"/>
              <a:t>, sono presenziate da </a:t>
            </a:r>
            <a:r>
              <a:rPr lang="it-IT" sz="1600" b="1" dirty="0" smtClean="0"/>
              <a:t>ferrovieri</a:t>
            </a:r>
            <a:r>
              <a:rPr lang="it-IT" sz="1600" dirty="0" smtClean="0"/>
              <a:t> che solitamente, </a:t>
            </a:r>
            <a:r>
              <a:rPr lang="it-IT" sz="1600" b="1" dirty="0" smtClean="0"/>
              <a:t>oltre a vendere i biglietti, hanno banchetti in cui commerciano davvero qualsiasi cosa</a:t>
            </a:r>
            <a:r>
              <a:rPr lang="it-IT" sz="1600" dirty="0" smtClean="0"/>
              <a:t>, dai semi di girasole alla frutta, il tutto ovviamente senza alcuna divisa o uniforme.</a:t>
            </a:r>
          </a:p>
          <a:p>
            <a:pPr algn="just"/>
            <a:r>
              <a:rPr lang="it-IT" sz="1600" dirty="0" smtClean="0"/>
              <a:t>Solo i </a:t>
            </a:r>
            <a:r>
              <a:rPr lang="it-IT" sz="1600" b="1" dirty="0" smtClean="0"/>
              <a:t>treni merci</a:t>
            </a:r>
            <a:r>
              <a:rPr lang="it-IT" sz="1600" dirty="0" smtClean="0"/>
              <a:t> sono incredibilmente presi in considerazione, non tanto per il materiale rotabile che se possibile è anche più disastrato di quello passeggeri, quanto per il fatto che sono </a:t>
            </a:r>
            <a:r>
              <a:rPr lang="it-IT" sz="1600" b="1" dirty="0" smtClean="0"/>
              <a:t>presidiati da poliziotti armati</a:t>
            </a:r>
            <a:r>
              <a:rPr lang="it-IT" sz="1600" dirty="0" smtClean="0"/>
              <a:t>, probabilmente per impedire furti.</a:t>
            </a:r>
          </a:p>
        </p:txBody>
      </p:sp>
      <p:sp>
        <p:nvSpPr>
          <p:cNvPr id="3" name="Rettangolo 2"/>
          <p:cNvSpPr/>
          <p:nvPr/>
        </p:nvSpPr>
        <p:spPr>
          <a:xfrm>
            <a:off x="142844" y="2571744"/>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   1- </a:t>
            </a:r>
            <a:r>
              <a:rPr lang="it-IT" sz="1400" dirty="0" smtClean="0">
                <a:latin typeface="Times New Roman" pitchFamily="18" charset="0"/>
                <a:cs typeface="Times New Roman" pitchFamily="18" charset="0"/>
              </a:rPr>
              <a:t>Dopo aver evidenziato le informazioni principali, commenta, basandoti anche sulle informazioni contenute nell’articolo, le seguenti immagini relative alle ferrovie albanesi.</a:t>
            </a:r>
            <a:endParaRPr lang="it-IT" sz="1400" dirty="0">
              <a:latin typeface="Times New Roman" pitchFamily="18" charset="0"/>
              <a:cs typeface="Times New Roman" pitchFamily="18" charset="0"/>
            </a:endParaRPr>
          </a:p>
        </p:txBody>
      </p:sp>
      <p:pic>
        <p:nvPicPr>
          <p:cNvPr id="4" name="Picture 2" descr="https://www.ferrovie.info/images/thumbnails/www.fotoferrovie.info/albums/userpics/10002/651D2756-fill-650x366.jpg_da39a3ee5e6b4b0d3255bfef95601890afd80709"/>
          <p:cNvPicPr>
            <a:picLocks noChangeAspect="1" noChangeArrowheads="1"/>
          </p:cNvPicPr>
          <p:nvPr/>
        </p:nvPicPr>
        <p:blipFill>
          <a:blip r:embed="rId2"/>
          <a:srcRect/>
          <a:stretch>
            <a:fillRect/>
          </a:stretch>
        </p:blipFill>
        <p:spPr bwMode="auto">
          <a:xfrm>
            <a:off x="142844" y="3500438"/>
            <a:ext cx="5200650" cy="2928366"/>
          </a:xfrm>
          <a:prstGeom prst="rect">
            <a:avLst/>
          </a:prstGeom>
          <a:noFill/>
          <a:ln w="38100">
            <a:solidFill>
              <a:srgbClr val="C00000"/>
            </a:solidFill>
          </a:ln>
        </p:spPr>
      </p:pic>
      <p:sp>
        <p:nvSpPr>
          <p:cNvPr id="5" name="Rettangolo arrotondato 4"/>
          <p:cNvSpPr/>
          <p:nvPr/>
        </p:nvSpPr>
        <p:spPr>
          <a:xfrm>
            <a:off x="5572132" y="3500438"/>
            <a:ext cx="3357586" cy="14287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algn="just"/>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ferrovie.info/images/thumbnails/images/ferroviaggi/albania/rrogozhine_2-fill-650x365.jpg"/>
          <p:cNvPicPr>
            <a:picLocks noChangeAspect="1" noChangeArrowheads="1"/>
          </p:cNvPicPr>
          <p:nvPr/>
        </p:nvPicPr>
        <p:blipFill>
          <a:blip r:embed="rId2"/>
          <a:srcRect/>
          <a:stretch>
            <a:fillRect/>
          </a:stretch>
        </p:blipFill>
        <p:spPr bwMode="auto">
          <a:xfrm>
            <a:off x="142844" y="142852"/>
            <a:ext cx="5200650" cy="2920365"/>
          </a:xfrm>
          <a:prstGeom prst="rect">
            <a:avLst/>
          </a:prstGeom>
          <a:noFill/>
          <a:ln w="38100">
            <a:solidFill>
              <a:srgbClr val="C00000"/>
            </a:solidFill>
          </a:ln>
        </p:spPr>
      </p:pic>
      <p:sp>
        <p:nvSpPr>
          <p:cNvPr id="5" name="Rettangolo arrotondato 4"/>
          <p:cNvSpPr/>
          <p:nvPr/>
        </p:nvSpPr>
        <p:spPr>
          <a:xfrm>
            <a:off x="5572132" y="214290"/>
            <a:ext cx="3357586" cy="14287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algn="just"/>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sp>
        <p:nvSpPr>
          <p:cNvPr id="6" name="CasellaDiTesto 5"/>
          <p:cNvSpPr txBox="1"/>
          <p:nvPr/>
        </p:nvSpPr>
        <p:spPr>
          <a:xfrm>
            <a:off x="3571868" y="2786058"/>
            <a:ext cx="1785950" cy="276999"/>
          </a:xfrm>
          <a:prstGeom prst="rect">
            <a:avLst/>
          </a:prstGeom>
          <a:solidFill>
            <a:schemeClr val="accent2">
              <a:lumMod val="20000"/>
              <a:lumOff val="80000"/>
            </a:schemeClr>
          </a:solidFill>
          <a:ln w="19050">
            <a:solidFill>
              <a:srgbClr val="C00000"/>
            </a:solidFill>
          </a:ln>
        </p:spPr>
        <p:txBody>
          <a:bodyPr wrap="square" rtlCol="0">
            <a:spAutoFit/>
          </a:bodyPr>
          <a:lstStyle/>
          <a:p>
            <a:pPr algn="ctr"/>
            <a:r>
              <a:rPr lang="it-IT" sz="1200" dirty="0" smtClean="0"/>
              <a:t>Stazione di </a:t>
            </a:r>
            <a:r>
              <a:rPr lang="it-IT" sz="1200" dirty="0" err="1" smtClean="0"/>
              <a:t>Rrogozhine</a:t>
            </a:r>
            <a:endParaRPr lang="it-IT" sz="1200" dirty="0"/>
          </a:p>
        </p:txBody>
      </p:sp>
      <p:pic>
        <p:nvPicPr>
          <p:cNvPr id="7" name="Picture 6" descr="https://digilander.libero.it/sportinglife/albania/orario.jpg"/>
          <p:cNvPicPr>
            <a:picLocks noChangeAspect="1" noChangeArrowheads="1"/>
          </p:cNvPicPr>
          <p:nvPr/>
        </p:nvPicPr>
        <p:blipFill>
          <a:blip r:embed="rId3"/>
          <a:srcRect/>
          <a:stretch>
            <a:fillRect/>
          </a:stretch>
        </p:blipFill>
        <p:spPr bwMode="auto">
          <a:xfrm>
            <a:off x="214282" y="3500438"/>
            <a:ext cx="4286250" cy="2847976"/>
          </a:xfrm>
          <a:prstGeom prst="rect">
            <a:avLst/>
          </a:prstGeom>
          <a:noFill/>
          <a:ln w="38100">
            <a:solidFill>
              <a:srgbClr val="C00000"/>
            </a:solidFill>
          </a:ln>
        </p:spPr>
      </p:pic>
      <p:sp>
        <p:nvSpPr>
          <p:cNvPr id="8" name="Rettangolo arrotondato 7"/>
          <p:cNvSpPr/>
          <p:nvPr/>
        </p:nvSpPr>
        <p:spPr>
          <a:xfrm>
            <a:off x="4786314" y="3643314"/>
            <a:ext cx="4214842" cy="14287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b="1" dirty="0" smtClean="0">
                <a:solidFill>
                  <a:schemeClr val="tx1"/>
                </a:solidFill>
              </a:rPr>
              <a:t>Stazione di Tirana</a:t>
            </a:r>
            <a:r>
              <a:rPr lang="it-IT" sz="1400" dirty="0" smtClean="0">
                <a:solidFill>
                  <a:schemeClr val="tx1"/>
                </a:solidFill>
              </a:rPr>
              <a:t> Orario manoscritto per una stazione con un traffico decisamente ridotto. Come suggerisce il "Thomas Cook", l’orario ferroviario europeo, gli orari sono largamente indicativi.</a:t>
            </a:r>
            <a:endParaRPr lang="it-IT" sz="1400" dirty="0">
              <a:solidFill>
                <a:schemeClr val="tx1"/>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Italia ieri, Albania oggi. Un viaggio in treno nel Paese delle aquile |  Erodoto108"/>
          <p:cNvPicPr>
            <a:picLocks noChangeAspect="1" noChangeArrowheads="1"/>
          </p:cNvPicPr>
          <p:nvPr/>
        </p:nvPicPr>
        <p:blipFill>
          <a:blip r:embed="rId2" cstate="print"/>
          <a:srcRect/>
          <a:stretch>
            <a:fillRect/>
          </a:stretch>
        </p:blipFill>
        <p:spPr bwMode="auto">
          <a:xfrm>
            <a:off x="142852" y="214295"/>
            <a:ext cx="4714979" cy="3082359"/>
          </a:xfrm>
          <a:prstGeom prst="rect">
            <a:avLst/>
          </a:prstGeom>
          <a:noFill/>
          <a:ln w="38100">
            <a:solidFill>
              <a:srgbClr val="C00000"/>
            </a:solidFill>
          </a:ln>
        </p:spPr>
      </p:pic>
      <p:pic>
        <p:nvPicPr>
          <p:cNvPr id="3" name="Picture 2" descr="4Albania"/>
          <p:cNvPicPr>
            <a:picLocks noChangeAspect="1" noChangeArrowheads="1"/>
          </p:cNvPicPr>
          <p:nvPr/>
        </p:nvPicPr>
        <p:blipFill>
          <a:blip r:embed="rId3" cstate="print"/>
          <a:srcRect/>
          <a:stretch>
            <a:fillRect/>
          </a:stretch>
        </p:blipFill>
        <p:spPr bwMode="auto">
          <a:xfrm>
            <a:off x="4214810" y="3571876"/>
            <a:ext cx="4656042" cy="3102934"/>
          </a:xfrm>
          <a:prstGeom prst="rect">
            <a:avLst/>
          </a:prstGeom>
          <a:noFill/>
          <a:ln w="38100">
            <a:solidFill>
              <a:srgbClr val="C00000"/>
            </a:solidFill>
          </a:ln>
        </p:spPr>
      </p:pic>
      <p:sp>
        <p:nvSpPr>
          <p:cNvPr id="4" name="Rettangolo arrotondato 3"/>
          <p:cNvSpPr/>
          <p:nvPr/>
        </p:nvSpPr>
        <p:spPr>
          <a:xfrm>
            <a:off x="5143504" y="214290"/>
            <a:ext cx="3786214" cy="14287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algn="just"/>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sp>
        <p:nvSpPr>
          <p:cNvPr id="5" name="Rettangolo arrotondato 4"/>
          <p:cNvSpPr/>
          <p:nvPr/>
        </p:nvSpPr>
        <p:spPr>
          <a:xfrm>
            <a:off x="214282" y="5072074"/>
            <a:ext cx="3857620" cy="14287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algn="just"/>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Il turismo</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5755422"/>
          </a:xfrm>
          <a:prstGeom prst="rect">
            <a:avLst/>
          </a:prstGeom>
          <a:solidFill>
            <a:schemeClr val="accent1">
              <a:lumMod val="40000"/>
              <a:lumOff val="60000"/>
            </a:schemeClr>
          </a:solidFill>
          <a:ln w="28575">
            <a:solidFill>
              <a:srgbClr val="C00000"/>
            </a:solidFill>
          </a:ln>
        </p:spPr>
        <p:txBody>
          <a:bodyPr wrap="square">
            <a:spAutoFit/>
          </a:bodyPr>
          <a:lstStyle/>
          <a:p>
            <a:pPr algn="just"/>
            <a:r>
              <a:rPr lang="it-IT" sz="1600" dirty="0" smtClean="0"/>
              <a:t>Il settore del turismo offre probabilmente in Albania i più ampi margini di miglioramento e di intervento. Questo settore rappresenta un comparto molto rilevante per lo sviluppo dell’economia albanese, con un contributo del </a:t>
            </a:r>
            <a:r>
              <a:rPr lang="it-IT" sz="1600" b="1" dirty="0" smtClean="0"/>
              <a:t>9% circa nella formazione del PIL</a:t>
            </a:r>
            <a:r>
              <a:rPr lang="it-IT" sz="1600" dirty="0" smtClean="0"/>
              <a:t>, con un </a:t>
            </a:r>
            <a:r>
              <a:rPr lang="it-IT" sz="1600" b="1" dirty="0" smtClean="0"/>
              <a:t>trend in aumento del numero dei visitatori </a:t>
            </a:r>
            <a:r>
              <a:rPr lang="it-IT" sz="1600" dirty="0" smtClean="0"/>
              <a:t>e con più di16.888 ditte operanti nel settore alberghiero e della ristorazione.</a:t>
            </a:r>
          </a:p>
          <a:p>
            <a:pPr algn="just"/>
            <a:r>
              <a:rPr lang="it-IT" sz="1600" dirty="0" smtClean="0"/>
              <a:t>Nonostante il Governo abbia più volte individuato lo sviluppo del settore turistico come una delle priorità assolute da perseguire, e a fronte delle grandi potenzialità offerte dal settore, il turismo presente nel Paese è tuttavia </a:t>
            </a:r>
            <a:r>
              <a:rPr lang="it-IT" sz="1600" b="1" dirty="0" smtClean="0"/>
              <a:t>ancora essenzialmente locale e di provenienza balcanica</a:t>
            </a:r>
            <a:r>
              <a:rPr lang="it-IT" sz="1600" dirty="0" smtClean="0"/>
              <a:t>, principalmente dal Kosovo, dal Montenegro e dalla Macedonia. </a:t>
            </a:r>
          </a:p>
          <a:p>
            <a:pPr algn="just"/>
            <a:r>
              <a:rPr lang="it-IT" sz="1600" dirty="0" smtClean="0"/>
              <a:t>Inoltre, </a:t>
            </a:r>
            <a:r>
              <a:rPr lang="it-IT" sz="1600" b="1" dirty="0" smtClean="0"/>
              <a:t>numerose criticità </a:t>
            </a:r>
            <a:r>
              <a:rPr lang="it-IT" sz="1600" dirty="0" smtClean="0"/>
              <a:t>continuano ad ostacolare lo sviluppo del settore e gli investimenti stranieri, tanto che a tutt'oggi il servizio offerto dalle località turistiche albanesi è decisamente inferiore a quello che un turista straniero può trovare nelle vicine Grecia e Montenegro e tutte le strutture turistiche sono gestite dall’imprenditoria privata al di fuori di piani regolatori.  Tra le problematiche che affliggono il settore si citano quelle relative alla certezza dei titoli di proprietà, alle carenze infrastrutturali, al diffuso abusivismo, all’inadeguatezza dei sistemi di trattamento e di depurazione delle acque, con gravi ricadute ambientali, in particolare sulla costa, ma anche ai persistenti problemi legati alla fornitura di energia elettrica. </a:t>
            </a:r>
          </a:p>
          <a:p>
            <a:pPr algn="just"/>
            <a:r>
              <a:rPr lang="it-IT" sz="1600" dirty="0" smtClean="0"/>
              <a:t>Nel prossimo futuro</a:t>
            </a:r>
            <a:r>
              <a:rPr lang="it-IT" sz="1600" b="1" dirty="0" smtClean="0"/>
              <a:t> si prevede un forte incremento di richieste di concessioni da parte di investitori stranieri verso le aree costiere dell’Albania </a:t>
            </a:r>
            <a:r>
              <a:rPr lang="it-IT" sz="1600" dirty="0" smtClean="0"/>
              <a:t>per la costruzione di “</a:t>
            </a:r>
            <a:r>
              <a:rPr lang="it-IT" sz="1600" i="1" dirty="0" err="1" smtClean="0"/>
              <a:t>resort</a:t>
            </a:r>
            <a:r>
              <a:rPr lang="it-IT" sz="1600" i="1" dirty="0" smtClean="0"/>
              <a:t> </a:t>
            </a:r>
            <a:r>
              <a:rPr lang="it-IT" sz="1600" dirty="0" smtClean="0"/>
              <a:t>turistici e strutture ricettive d'élite”, funzionanti tutto l’anno. A sostegno del settore del turismo in Albania, </a:t>
            </a:r>
            <a:r>
              <a:rPr lang="it-IT" sz="1600" b="1" dirty="0" smtClean="0"/>
              <a:t>l’Unione europea e la Banca europea per la ricostruzione e lo sviluppo (BERS) si stanno preparando a finanziare un programma innovativo</a:t>
            </a:r>
            <a:r>
              <a:rPr lang="it-IT" sz="1600" dirty="0" smtClean="0"/>
              <a:t>, teso a ricostruire le strade e gli acquedotti nelle zone turistiche del paese. Il programma prevede, inoltre, il finanziamento alle piccole imprese operanti nel settore del turismo e alla tutela ed al restauro del patrimonio culturale e naturale di quelle aree.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rescita economica in Albania 2018 dati INSTAT"/>
          <p:cNvPicPr>
            <a:picLocks noChangeAspect="1" noChangeArrowheads="1"/>
          </p:cNvPicPr>
          <p:nvPr/>
        </p:nvPicPr>
        <p:blipFill>
          <a:blip r:embed="rId2"/>
          <a:srcRect/>
          <a:stretch>
            <a:fillRect/>
          </a:stretch>
        </p:blipFill>
        <p:spPr bwMode="auto">
          <a:xfrm>
            <a:off x="785786" y="1500174"/>
            <a:ext cx="7143750" cy="3571875"/>
          </a:xfrm>
          <a:prstGeom prst="rect">
            <a:avLst/>
          </a:prstGeom>
          <a:noFill/>
          <a:ln w="38100">
            <a:solidFill>
              <a:srgbClr val="C00000"/>
            </a:solidFill>
          </a:ln>
        </p:spPr>
      </p:pic>
      <p:sp>
        <p:nvSpPr>
          <p:cNvPr id="3" name="Rettangolo arrotondato 2"/>
          <p:cNvSpPr/>
          <p:nvPr/>
        </p:nvSpPr>
        <p:spPr>
          <a:xfrm>
            <a:off x="357158" y="5500702"/>
            <a:ext cx="8358246" cy="11430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algn="just"/>
            <a:r>
              <a:rPr lang="it-IT" sz="1400" dirty="0" smtClean="0">
                <a:solidFill>
                  <a:srgbClr val="00B0F0"/>
                </a:solidFill>
              </a:rPr>
              <a:t>Il turismo rappresenta un comparto molto rilevante per lo sviluppo dell’economia albanese, con un contributo del 9% circa nella formazione del PIL</a:t>
            </a:r>
          </a:p>
          <a:p>
            <a:pPr algn="just"/>
            <a:endParaRPr lang="it-IT" sz="1400" dirty="0">
              <a:solidFill>
                <a:srgbClr val="00B0F0"/>
              </a:solidFill>
              <a:latin typeface="Times New Roman" pitchFamily="18" charset="0"/>
              <a:cs typeface="Times New Roman" pitchFamily="18" charset="0"/>
            </a:endParaRPr>
          </a:p>
        </p:txBody>
      </p:sp>
      <p:sp>
        <p:nvSpPr>
          <p:cNvPr id="4" name="Rettangolo 3"/>
          <p:cNvSpPr/>
          <p:nvPr/>
        </p:nvSpPr>
        <p:spPr>
          <a:xfrm>
            <a:off x="214282" y="214290"/>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   1- </a:t>
            </a:r>
            <a:r>
              <a:rPr lang="it-IT" sz="1400" dirty="0" smtClean="0">
                <a:latin typeface="Times New Roman" pitchFamily="18" charset="0"/>
                <a:cs typeface="Times New Roman" pitchFamily="18" charset="0"/>
              </a:rPr>
              <a:t>Dopo aver evidenziato le informazioni principali, commenta, basandoti sulle informazioni contenute nell’articolo, i seguenti grafici.</a:t>
            </a:r>
            <a:endParaRPr lang="it-IT" sz="1400" dirty="0">
              <a:latin typeface="Times New Roman" pitchFamily="18" charset="0"/>
              <a:cs typeface="Times New Roman" pitchFamily="18"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p:cNvGraphicFramePr/>
          <p:nvPr/>
        </p:nvGraphicFramePr>
        <p:xfrm>
          <a:off x="1500166" y="500042"/>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ttangolo arrotondato 2"/>
          <p:cNvSpPr/>
          <p:nvPr/>
        </p:nvSpPr>
        <p:spPr>
          <a:xfrm>
            <a:off x="285720" y="5000636"/>
            <a:ext cx="8358246" cy="9286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rPr>
              <a:t>Il trend del numero dei visitatori è </a:t>
            </a:r>
            <a:r>
              <a:rPr lang="it-IT" sz="1400" smtClean="0">
                <a:solidFill>
                  <a:srgbClr val="00B0F0"/>
                </a:solidFill>
              </a:rPr>
              <a:t>in aumento</a:t>
            </a:r>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AutoShape 2" descr="Turismo In Albania 2018 2019"/>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5476" name="AutoShape 4" descr="Turismo In Albania 2018 2019"/>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5477" name="Picture 5" descr="C:\Users\utente\Documents\SITO\DA INSERIRE\GEOGRAFIA\CLASSE 2°\4-ALBANIA\IMMAGINI\5-L'ECONOMIA\4-TURISMO\Turismo-in-Albania-2018-2019.png"/>
          <p:cNvPicPr>
            <a:picLocks noChangeAspect="1" noChangeArrowheads="1"/>
          </p:cNvPicPr>
          <p:nvPr/>
        </p:nvPicPr>
        <p:blipFill>
          <a:blip r:embed="rId2"/>
          <a:srcRect/>
          <a:stretch>
            <a:fillRect/>
          </a:stretch>
        </p:blipFill>
        <p:spPr bwMode="auto">
          <a:xfrm>
            <a:off x="1785918" y="142852"/>
            <a:ext cx="5819048" cy="5561905"/>
          </a:xfrm>
          <a:prstGeom prst="rect">
            <a:avLst/>
          </a:prstGeom>
          <a:noFill/>
          <a:ln w="38100">
            <a:solidFill>
              <a:srgbClr val="C00000"/>
            </a:solidFill>
          </a:ln>
        </p:spPr>
      </p:pic>
      <p:sp>
        <p:nvSpPr>
          <p:cNvPr id="6" name="CasellaDiTesto 5"/>
          <p:cNvSpPr txBox="1"/>
          <p:nvPr/>
        </p:nvSpPr>
        <p:spPr>
          <a:xfrm>
            <a:off x="1785918" y="142852"/>
            <a:ext cx="5786478" cy="477054"/>
          </a:xfrm>
          <a:prstGeom prst="rect">
            <a:avLst/>
          </a:prstGeom>
          <a:solidFill>
            <a:schemeClr val="accent2">
              <a:lumMod val="20000"/>
              <a:lumOff val="80000"/>
            </a:schemeClr>
          </a:solidFill>
          <a:ln w="19050">
            <a:solidFill>
              <a:srgbClr val="C00000"/>
            </a:solidFill>
          </a:ln>
        </p:spPr>
        <p:txBody>
          <a:bodyPr wrap="square" rtlCol="0">
            <a:spAutoFit/>
          </a:bodyPr>
          <a:lstStyle/>
          <a:p>
            <a:pPr algn="ctr"/>
            <a:r>
              <a:rPr lang="it-IT" sz="1400" b="1" dirty="0" smtClean="0"/>
              <a:t>Il movimento turistico in Albania – l’arrivo dei cittadini stranieri nel 2019. </a:t>
            </a:r>
            <a:r>
              <a:rPr lang="it-IT" sz="1100" b="1" dirty="0" smtClean="0"/>
              <a:t>Fonte INSTAT</a:t>
            </a:r>
          </a:p>
        </p:txBody>
      </p:sp>
      <p:sp>
        <p:nvSpPr>
          <p:cNvPr id="7" name="Rettangolo arrotondato 6"/>
          <p:cNvSpPr/>
          <p:nvPr/>
        </p:nvSpPr>
        <p:spPr>
          <a:xfrm>
            <a:off x="285720" y="5857892"/>
            <a:ext cx="8358246" cy="9286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rPr>
              <a:t>Il turismo in Albania è ancora essenzialmente locale e di provenienza balcanica, principalmente dal Kosovo, dal Montenegro e dalla Macedonia</a:t>
            </a:r>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500306"/>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IL TERRITORIO</a:t>
            </a:r>
            <a:r>
              <a:rPr kumimoji="0" lang="it-IT" sz="3600" b="0" i="0" u="none" strike="noStrike" kern="1200" cap="all" spc="0" normalizeH="0" baseline="0" noProof="0" smtClean="0">
                <a:ln>
                  <a:noFill/>
                </a:ln>
                <a:solidFill>
                  <a:schemeClr val="dk1"/>
                </a:solidFill>
                <a:effectLst>
                  <a:reflection blurRad="12700" stA="48000" endA="300" endPos="55000" dir="5400000" sy="-90000" algn="bl" rotWithShape="0"/>
                </a:effectLst>
                <a:uLnTx/>
                <a:uFillTx/>
                <a:latin typeface="+mn-lt"/>
                <a:ea typeface="+mn-ea"/>
                <a:cs typeface="+mn-cs"/>
              </a:rPr>
              <a:t/>
            </a:r>
            <a:br>
              <a:rPr kumimoji="0" lang="it-IT" sz="3600" b="0" i="0" u="none" strike="noStrike" kern="1200" cap="all" spc="0" normalizeH="0" baseline="0" noProof="0" smtClean="0">
                <a:ln>
                  <a:noFill/>
                </a:ln>
                <a:solidFill>
                  <a:schemeClr val="dk1"/>
                </a:solidFill>
                <a:effectLst>
                  <a:reflection blurRad="12700" stA="48000" endA="300" endPos="55000" dir="5400000" sy="-90000" algn="bl" rotWithShape="0"/>
                </a:effectLst>
                <a:uLnTx/>
                <a:uFillTx/>
                <a:latin typeface="+mn-lt"/>
                <a:ea typeface="+mn-ea"/>
                <a:cs typeface="+mn-cs"/>
              </a:rPr>
            </a:b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Il rilievo</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SITO\ALBANIA\2-ALBANIA\IMMAGINI\01.jpg"/>
          <p:cNvPicPr>
            <a:picLocks noChangeAspect="1" noChangeArrowheads="1"/>
          </p:cNvPicPr>
          <p:nvPr/>
        </p:nvPicPr>
        <p:blipFill>
          <a:blip r:embed="rId2" cstate="print"/>
          <a:srcRect l="6569" t="11458" r="8378" b="2083"/>
          <a:stretch>
            <a:fillRect/>
          </a:stretch>
        </p:blipFill>
        <p:spPr bwMode="auto">
          <a:xfrm>
            <a:off x="2857488" y="142852"/>
            <a:ext cx="3761359" cy="6640881"/>
          </a:xfrm>
          <a:prstGeom prst="rect">
            <a:avLst/>
          </a:prstGeom>
          <a:noFill/>
          <a:ln w="38100">
            <a:solidFill>
              <a:srgbClr val="C00000"/>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143372" y="357166"/>
            <a:ext cx="4786346" cy="52322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Il paese è prevalentemente montuoso con massicci separati da </a:t>
            </a:r>
            <a:r>
              <a:rPr lang="it-IT" sz="1400" b="1" dirty="0" smtClean="0">
                <a:latin typeface="Times New Roman" pitchFamily="18" charset="0"/>
                <a:cs typeface="Times New Roman" pitchFamily="18" charset="0"/>
              </a:rPr>
              <a:t>valli strette e tortuose </a:t>
            </a:r>
            <a:r>
              <a:rPr lang="it-IT" sz="1400" dirty="0" smtClean="0">
                <a:latin typeface="Times New Roman" pitchFamily="18" charset="0"/>
                <a:cs typeface="Times New Roman" pitchFamily="18" charset="0"/>
              </a:rPr>
              <a:t>…</a:t>
            </a:r>
            <a:endParaRPr lang="it-IT" sz="1400" dirty="0">
              <a:latin typeface="Times New Roman" pitchFamily="18" charset="0"/>
              <a:cs typeface="Times New Roman" pitchFamily="18" charset="0"/>
            </a:endParaRPr>
          </a:p>
        </p:txBody>
      </p:sp>
      <p:pic>
        <p:nvPicPr>
          <p:cNvPr id="2050" name="Picture 2" descr="C:\Users\utente\Documents\SITO\DA INSERIRE\GEOGRAFIA\CLASSE 2°\4-ALBANIA\IMMAGINI\1-IL TERRITORIO\1-RILIEVO\1-montagne.jpg"/>
          <p:cNvPicPr>
            <a:picLocks noChangeAspect="1" noChangeArrowheads="1"/>
          </p:cNvPicPr>
          <p:nvPr/>
        </p:nvPicPr>
        <p:blipFill>
          <a:blip r:embed="rId2" cstate="print"/>
          <a:srcRect b="11458"/>
          <a:stretch>
            <a:fillRect/>
          </a:stretch>
        </p:blipFill>
        <p:spPr bwMode="auto">
          <a:xfrm>
            <a:off x="4143372" y="3429000"/>
            <a:ext cx="4876800" cy="3238512"/>
          </a:xfrm>
          <a:prstGeom prst="rect">
            <a:avLst/>
          </a:prstGeom>
          <a:solidFill>
            <a:srgbClr val="C00000"/>
          </a:solidFill>
          <a:ln w="38100">
            <a:solidFill>
              <a:srgbClr val="C00000"/>
            </a:solidFill>
          </a:ln>
        </p:spPr>
      </p:pic>
      <p:pic>
        <p:nvPicPr>
          <p:cNvPr id="2051" name="Picture 3" descr="C:\Users\utente\Documents\SITO\DA INSERIRE\GEOGRAFIA\CLASSE 2°\4-ALBANIA\IMMAGINI\1-IL TERRITORIO\1-RILIEVO\2-valle.jpg"/>
          <p:cNvPicPr>
            <a:picLocks noChangeAspect="1" noChangeArrowheads="1"/>
          </p:cNvPicPr>
          <p:nvPr/>
        </p:nvPicPr>
        <p:blipFill>
          <a:blip r:embed="rId3" cstate="print"/>
          <a:srcRect/>
          <a:stretch>
            <a:fillRect/>
          </a:stretch>
        </p:blipFill>
        <p:spPr bwMode="auto">
          <a:xfrm>
            <a:off x="285720" y="142852"/>
            <a:ext cx="3672291" cy="3245053"/>
          </a:xfrm>
          <a:prstGeom prst="rect">
            <a:avLst/>
          </a:prstGeom>
          <a:noFill/>
          <a:ln w="38100">
            <a:solidFill>
              <a:srgbClr val="C00000"/>
            </a:solidFill>
          </a:ln>
        </p:spPr>
      </p:pic>
      <p:sp>
        <p:nvSpPr>
          <p:cNvPr id="5" name="CasellaDiTesto 4"/>
          <p:cNvSpPr txBox="1"/>
          <p:nvPr/>
        </p:nvSpPr>
        <p:spPr>
          <a:xfrm>
            <a:off x="71406" y="5643578"/>
            <a:ext cx="3929090" cy="52322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 o da </a:t>
            </a:r>
            <a:r>
              <a:rPr lang="it-IT" sz="1400" b="1" dirty="0" smtClean="0">
                <a:latin typeface="Times New Roman" pitchFamily="18" charset="0"/>
                <a:cs typeface="Times New Roman" pitchFamily="18" charset="0"/>
              </a:rPr>
              <a:t>pianori chiusi fra monti </a:t>
            </a:r>
            <a:r>
              <a:rPr lang="it-IT" sz="1400" dirty="0" smtClean="0">
                <a:latin typeface="Times New Roman" pitchFamily="18" charset="0"/>
                <a:cs typeface="Times New Roman" pitchFamily="18" charset="0"/>
              </a:rPr>
              <a:t>che isolano le popolazioni. </a:t>
            </a:r>
            <a:endParaRPr lang="it-IT"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utente\Documents\SITO\DA INSERIRE\GEOGRAFIA\CLASSE 2°\4-ALBANIA\IMMAGINI\1-IL TERRITORIO\1-RILIEVO\4-costa coltivata.jpg"/>
          <p:cNvPicPr>
            <a:picLocks noChangeAspect="1" noChangeArrowheads="1"/>
          </p:cNvPicPr>
          <p:nvPr/>
        </p:nvPicPr>
        <p:blipFill>
          <a:blip r:embed="rId2" cstate="print"/>
          <a:srcRect/>
          <a:stretch>
            <a:fillRect/>
          </a:stretch>
        </p:blipFill>
        <p:spPr bwMode="auto">
          <a:xfrm>
            <a:off x="1928794" y="785794"/>
            <a:ext cx="5594299" cy="5828264"/>
          </a:xfrm>
          <a:prstGeom prst="rect">
            <a:avLst/>
          </a:prstGeom>
          <a:noFill/>
          <a:ln w="38100">
            <a:solidFill>
              <a:srgbClr val="C00000"/>
            </a:solidFill>
          </a:ln>
        </p:spPr>
      </p:pic>
      <p:sp>
        <p:nvSpPr>
          <p:cNvPr id="3" name="CasellaDiTesto 2"/>
          <p:cNvSpPr txBox="1"/>
          <p:nvPr/>
        </p:nvSpPr>
        <p:spPr>
          <a:xfrm>
            <a:off x="357158" y="142852"/>
            <a:ext cx="8715436" cy="52322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Dai 2500 metri delle </a:t>
            </a:r>
            <a:r>
              <a:rPr lang="it-IT" sz="1400" i="1" dirty="0" smtClean="0">
                <a:latin typeface="Times New Roman" pitchFamily="18" charset="0"/>
                <a:cs typeface="Times New Roman" pitchFamily="18" charset="0"/>
              </a:rPr>
              <a:t>Alpi Albanesi</a:t>
            </a:r>
            <a:r>
              <a:rPr lang="it-IT" sz="1400" dirty="0" smtClean="0">
                <a:latin typeface="Times New Roman" pitchFamily="18" charset="0"/>
                <a:cs typeface="Times New Roman" pitchFamily="18" charset="0"/>
              </a:rPr>
              <a:t>, si scende verso le </a:t>
            </a:r>
            <a:r>
              <a:rPr lang="it-IT" sz="1400" b="1" dirty="0" smtClean="0">
                <a:latin typeface="Times New Roman" pitchFamily="18" charset="0"/>
                <a:cs typeface="Times New Roman" pitchFamily="18" charset="0"/>
              </a:rPr>
              <a:t>pianure costiere</a:t>
            </a:r>
            <a:r>
              <a:rPr lang="it-IT" sz="1400" dirty="0" smtClean="0">
                <a:latin typeface="Times New Roman" pitchFamily="18" charset="0"/>
                <a:cs typeface="Times New Roman" pitchFamily="18" charset="0"/>
              </a:rPr>
              <a:t>, un tempo malariche e bonificate nel secondo dopoguerra. </a:t>
            </a:r>
            <a:endParaRPr lang="it-IT" sz="1400" dirty="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14282" y="642918"/>
            <a:ext cx="8786842" cy="4955203"/>
          </a:xfrm>
          <a:prstGeom prst="rect">
            <a:avLst/>
          </a:prstGeom>
          <a:blipFill>
            <a:blip r:embed="rId2"/>
            <a:tile tx="0" ty="0" sx="100000" sy="100000" flip="none" algn="tl"/>
          </a:blip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altLang="zh-CN" b="1" dirty="0" smtClean="0">
                <a:latin typeface="Times New Roman" pitchFamily="18" charset="0"/>
                <a:ea typeface="Times New Roman" pitchFamily="18" charset="0"/>
                <a:cs typeface="Times New Roman" pitchFamily="18" charset="0"/>
              </a:rPr>
              <a:t>PRESENTAZIONE</a:t>
            </a:r>
            <a:endParaRPr kumimoji="0" lang="it-IT" altLang="zh-CN"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it-IT" altLang="zh-CN" dirty="0" smtClean="0">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 modalità con cui utilizzare questo materiale possono essere diverse: si può optare per un </a:t>
            </a:r>
            <a:r>
              <a:rPr kumimoji="0" lang="it-IT" altLang="zh-CN"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lavoro individuale </a:t>
            </a: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oppure </a:t>
            </a:r>
            <a:r>
              <a:rPr kumimoji="0" lang="it-IT" altLang="zh-CN"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di gruppo</a:t>
            </a: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se si divide la classe in gruppi, si può stabilire di far svolgere l’intera attività a ciascun gruppo oppure suddividerla fra i vari gruppi che poi presenteranno a tutta la classe i risultati del loro lavoro.</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Il lavoro è piuttosto corposo (c’è anche la parte che riguarda l’immigrazione albanese in Italia, se la si vuole fare), per cui il docente può anche decidere</a:t>
            </a:r>
            <a:r>
              <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di affrontare solo alcuni argomenti, a meno che, come ho suggerito, non lo suddivida fra i vari gruppi. Penso, comunque, che sia una valida alternativa ai libri di testo che affrontano lo studio degli Stati in modo troppo nozionistico. </a:t>
            </a:r>
            <a:r>
              <a:rPr lang="it-IT" altLang="zh-CN" dirty="0" smtClean="0">
                <a:latin typeface="Times New Roman" pitchFamily="18" charset="0"/>
                <a:ea typeface="Times New Roman" pitchFamily="18" charset="0"/>
                <a:cs typeface="Times New Roman" pitchFamily="18" charset="0"/>
              </a:rPr>
              <a:t>Ciò ritorna utile anche per la valutazione degli alunni in quanto, nell’</a:t>
            </a:r>
            <a:r>
              <a:rPr lang="it-IT" altLang="zh-CN" b="1" dirty="0" smtClean="0">
                <a:latin typeface="Times New Roman" pitchFamily="18" charset="0"/>
                <a:ea typeface="Times New Roman" pitchFamily="18" charset="0"/>
                <a:cs typeface="Times New Roman" pitchFamily="18" charset="0"/>
              </a:rPr>
              <a:t>attività di laboratorio</a:t>
            </a:r>
            <a:r>
              <a:rPr lang="it-IT" altLang="zh-CN" dirty="0" smtClean="0">
                <a:latin typeface="Times New Roman" pitchFamily="18" charset="0"/>
                <a:ea typeface="Times New Roman" pitchFamily="18" charset="0"/>
                <a:cs typeface="Times New Roman" pitchFamily="18" charset="0"/>
              </a:rPr>
              <a:t>, essi mettono </a:t>
            </a:r>
            <a:r>
              <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in gioco le loro </a:t>
            </a:r>
            <a:r>
              <a:rPr kumimoji="0" lang="it-IT" altLang="zh-CN"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competenze </a:t>
            </a:r>
            <a:r>
              <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e non la semplice memorizzazione  delle informazioni fornite dal libro di geografia.</a:t>
            </a:r>
          </a:p>
          <a:p>
            <a:pPr lvl="0" algn="just" fontAlgn="base">
              <a:spcBef>
                <a:spcPct val="0"/>
              </a:spcBef>
              <a:spcAft>
                <a:spcPts val="1200"/>
              </a:spcAft>
            </a:pPr>
            <a:r>
              <a:rPr lang="it-IT" altLang="zh-CN" dirty="0" smtClean="0">
                <a:latin typeface="Times New Roman" pitchFamily="18" charset="0"/>
                <a:ea typeface="Times New Roman" pitchFamily="18" charset="0"/>
                <a:cs typeface="Times New Roman" pitchFamily="18" charset="0"/>
              </a:rPr>
              <a:t>Nelle slide per il docente vengono fornite le risposte che gli alunni dovrebbero dare (parole in azzurro) e le evidenziazioni che dovrebbero inserire nel testo. Possono essere utilizzate nel momento della verifica del lavoro svolto dagli alunni</a:t>
            </a:r>
            <a:r>
              <a:rPr lang="it-IT" altLang="zh-CN" dirty="0" smtClean="0">
                <a:latin typeface="Times New Roman" pitchFamily="18" charset="0"/>
                <a:ea typeface="Times New Roman" pitchFamily="18" charset="0"/>
                <a:cs typeface="Times New Roman" pitchFamily="18" charset="0"/>
              </a:rPr>
              <a:t>.</a:t>
            </a:r>
            <a:endPar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algn="just" fontAlgn="base">
              <a:spcBef>
                <a:spcPct val="0"/>
              </a:spcBef>
              <a:spcAft>
                <a:spcPct val="0"/>
              </a:spcAft>
            </a:pPr>
            <a:r>
              <a:rPr lang="it-IT" altLang="zh-CN" dirty="0" err="1" smtClean="0">
                <a:latin typeface="Times New Roman" pitchFamily="18" charset="0"/>
                <a:ea typeface="Times New Roman" pitchFamily="18" charset="0"/>
                <a:cs typeface="Times New Roman" pitchFamily="18" charset="0"/>
              </a:rPr>
              <a:t>classeattiva.jimdofree.com</a:t>
            </a:r>
            <a:r>
              <a:rPr lang="it-IT" altLang="zh-CN" dirty="0" smtClean="0">
                <a:latin typeface="Times New Roman" pitchFamily="18" charset="0"/>
                <a:ea typeface="Times New Roman" pitchFamily="18" charset="0"/>
                <a:cs typeface="Times New Roman" pitchFamily="18" charset="0"/>
              </a:rPr>
              <a:t>                                                                           Alberto </a:t>
            </a:r>
            <a:r>
              <a:rPr lang="it-IT" altLang="zh-CN" dirty="0" err="1" smtClean="0">
                <a:latin typeface="Times New Roman" pitchFamily="18" charset="0"/>
                <a:ea typeface="Times New Roman" pitchFamily="18" charset="0"/>
                <a:cs typeface="Times New Roman" pitchFamily="18" charset="0"/>
              </a:rPr>
              <a:t>Staderini</a:t>
            </a:r>
            <a:r>
              <a:rPr lang="it-IT" altLang="zh-CN" dirty="0" smtClean="0">
                <a:latin typeface="Times New Roman" pitchFamily="18" charset="0"/>
                <a:ea typeface="Times New Roman" pitchFamily="18" charset="0"/>
                <a:cs typeface="Times New Roman" pitchFamily="18"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429388" y="142852"/>
            <a:ext cx="2214578" cy="95410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Le </a:t>
            </a:r>
            <a:r>
              <a:rPr lang="it-IT" sz="1400" b="1" dirty="0" smtClean="0">
                <a:latin typeface="Times New Roman" pitchFamily="18" charset="0"/>
                <a:cs typeface="Times New Roman" pitchFamily="18" charset="0"/>
              </a:rPr>
              <a:t>coste</a:t>
            </a:r>
            <a:r>
              <a:rPr lang="it-IT" sz="1400" dirty="0" smtClean="0">
                <a:latin typeface="Times New Roman" pitchFamily="18" charset="0"/>
                <a:cs typeface="Times New Roman" pitchFamily="18" charset="0"/>
              </a:rPr>
              <a:t> </a:t>
            </a:r>
            <a:r>
              <a:rPr lang="it-IT" sz="1400" b="1" dirty="0" smtClean="0">
                <a:latin typeface="Times New Roman" pitchFamily="18" charset="0"/>
                <a:cs typeface="Times New Roman" pitchFamily="18" charset="0"/>
              </a:rPr>
              <a:t>adriatiche</a:t>
            </a:r>
            <a:r>
              <a:rPr lang="it-IT" sz="1400" dirty="0" smtClean="0">
                <a:latin typeface="Times New Roman" pitchFamily="18" charset="0"/>
                <a:cs typeface="Times New Roman" pitchFamily="18" charset="0"/>
              </a:rPr>
              <a:t> si allungano per circa trecento chilometri, con un </a:t>
            </a:r>
            <a:r>
              <a:rPr lang="it-IT" sz="1400" b="1" dirty="0" smtClean="0">
                <a:latin typeface="Times New Roman" pitchFamily="18" charset="0"/>
                <a:cs typeface="Times New Roman" pitchFamily="18" charset="0"/>
              </a:rPr>
              <a:t>profilo basso e sabbioso.</a:t>
            </a:r>
            <a:endParaRPr lang="it-IT" sz="1400" dirty="0">
              <a:latin typeface="Times New Roman" pitchFamily="18" charset="0"/>
              <a:cs typeface="Times New Roman" pitchFamily="18" charset="0"/>
            </a:endParaRPr>
          </a:p>
        </p:txBody>
      </p:sp>
      <p:pic>
        <p:nvPicPr>
          <p:cNvPr id="4098" name="Picture 2" descr="Le coste dell&amp;#39;Albania – Savio e Simone"/>
          <p:cNvPicPr>
            <a:picLocks noChangeAspect="1" noChangeArrowheads="1"/>
          </p:cNvPicPr>
          <p:nvPr/>
        </p:nvPicPr>
        <p:blipFill>
          <a:blip r:embed="rId2"/>
          <a:srcRect/>
          <a:stretch>
            <a:fillRect/>
          </a:stretch>
        </p:blipFill>
        <p:spPr bwMode="auto">
          <a:xfrm>
            <a:off x="142844" y="142852"/>
            <a:ext cx="5559552" cy="3127248"/>
          </a:xfrm>
          <a:prstGeom prst="rect">
            <a:avLst/>
          </a:prstGeom>
          <a:noFill/>
          <a:ln w="38100">
            <a:solidFill>
              <a:srgbClr val="C00000"/>
            </a:solidFill>
          </a:ln>
        </p:spPr>
      </p:pic>
      <p:pic>
        <p:nvPicPr>
          <p:cNvPr id="4100" name="Picture 4" descr="https://i.pinimg.com/564x/4d/d7/0a/4dd70aae2e8609f13b835246a1cb19a2.jpg"/>
          <p:cNvPicPr>
            <a:picLocks noChangeAspect="1" noChangeArrowheads="1"/>
          </p:cNvPicPr>
          <p:nvPr/>
        </p:nvPicPr>
        <p:blipFill>
          <a:blip r:embed="rId3"/>
          <a:srcRect/>
          <a:stretch>
            <a:fillRect/>
          </a:stretch>
        </p:blipFill>
        <p:spPr bwMode="auto">
          <a:xfrm>
            <a:off x="4000496" y="3429000"/>
            <a:ext cx="5005070" cy="3333750"/>
          </a:xfrm>
          <a:prstGeom prst="rect">
            <a:avLst/>
          </a:prstGeom>
          <a:noFill/>
          <a:ln w="38100">
            <a:solidFill>
              <a:srgbClr val="C00000"/>
            </a:solidFill>
          </a:ln>
        </p:spPr>
      </p:pic>
      <p:sp>
        <p:nvSpPr>
          <p:cNvPr id="5" name="CasellaDiTesto 4"/>
          <p:cNvSpPr txBox="1"/>
          <p:nvPr/>
        </p:nvSpPr>
        <p:spPr>
          <a:xfrm>
            <a:off x="785786" y="4429132"/>
            <a:ext cx="2214578" cy="1169551"/>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Solo a sud di </a:t>
            </a:r>
            <a:r>
              <a:rPr lang="it-IT" sz="1400" dirty="0" err="1" smtClean="0">
                <a:latin typeface="Times New Roman" pitchFamily="18" charset="0"/>
                <a:cs typeface="Times New Roman" pitchFamily="18" charset="0"/>
              </a:rPr>
              <a:t>Valona</a:t>
            </a:r>
            <a:r>
              <a:rPr lang="it-IT" sz="1400" dirty="0" smtClean="0">
                <a:latin typeface="Times New Roman" pitchFamily="18" charset="0"/>
                <a:cs typeface="Times New Roman" pitchFamily="18" charset="0"/>
              </a:rPr>
              <a:t> assumono un </a:t>
            </a:r>
            <a:r>
              <a:rPr lang="it-IT" sz="1400" b="1" dirty="0" smtClean="0">
                <a:latin typeface="Times New Roman" pitchFamily="18" charset="0"/>
                <a:cs typeface="Times New Roman" pitchFamily="18" charset="0"/>
              </a:rPr>
              <a:t>aspetto roccioso </a:t>
            </a:r>
            <a:r>
              <a:rPr lang="it-IT" sz="1400" dirty="0" smtClean="0">
                <a:latin typeface="Times New Roman" pitchFamily="18" charset="0"/>
                <a:cs typeface="Times New Roman" pitchFamily="18" charset="0"/>
              </a:rPr>
              <a:t>a causa delle montagne che si spingono verso il mare. </a:t>
            </a:r>
            <a:endParaRPr lang="it-IT"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L’idrografia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14282" y="500042"/>
            <a:ext cx="3500462" cy="1169551"/>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b="1" dirty="0" smtClean="0">
                <a:latin typeface="Times New Roman" pitchFamily="18" charset="0"/>
                <a:cs typeface="Times New Roman" pitchFamily="18" charset="0"/>
              </a:rPr>
              <a:t>Nelle montagne</a:t>
            </a:r>
            <a:r>
              <a:rPr lang="it-IT" sz="1400" dirty="0" smtClean="0">
                <a:latin typeface="Times New Roman" pitchFamily="18" charset="0"/>
                <a:cs typeface="Times New Roman" pitchFamily="18" charset="0"/>
              </a:rPr>
              <a:t>, i fiumi scorrono in valli profonde con pareti scoscese. Generalmente non navigabili, ostacolano piuttosto che favorire gli spostamenti all'interno della regione alpina.</a:t>
            </a:r>
            <a:endParaRPr lang="it-IT" sz="1400" dirty="0">
              <a:latin typeface="Times New Roman" pitchFamily="18" charset="0"/>
              <a:cs typeface="Times New Roman" pitchFamily="18" charset="0"/>
            </a:endParaRPr>
          </a:p>
        </p:txBody>
      </p:sp>
      <p:pic>
        <p:nvPicPr>
          <p:cNvPr id="4" name="Picture 8" descr="https://davidsbeenhere.com/wp-content/uploads/2021/03/top-things-to-see-and-do-in-valbona-albania-davidsbeenhere-4-980x552.jpg"/>
          <p:cNvPicPr>
            <a:picLocks noChangeAspect="1" noChangeArrowheads="1"/>
          </p:cNvPicPr>
          <p:nvPr/>
        </p:nvPicPr>
        <p:blipFill>
          <a:blip r:embed="rId2"/>
          <a:srcRect/>
          <a:stretch>
            <a:fillRect/>
          </a:stretch>
        </p:blipFill>
        <p:spPr bwMode="auto">
          <a:xfrm>
            <a:off x="4071934" y="214290"/>
            <a:ext cx="4853940" cy="2734056"/>
          </a:xfrm>
          <a:prstGeom prst="rect">
            <a:avLst/>
          </a:prstGeom>
          <a:noFill/>
          <a:ln w="38100">
            <a:solidFill>
              <a:srgbClr val="C00000"/>
            </a:solidFill>
          </a:ln>
        </p:spPr>
      </p:pic>
      <p:pic>
        <p:nvPicPr>
          <p:cNvPr id="5" name="Picture 4" descr="https://2.bp.blogspot.com/-0jYuRnWGvd8/WrJC4n-annI/AAAAAAABeyw/L6YYxKogGEkbs84CHFrAdQ8m8fOXH9Z0wCLcBGAs/s640/20140814_094142.jpg"/>
          <p:cNvPicPr>
            <a:picLocks noChangeAspect="1" noChangeArrowheads="1"/>
          </p:cNvPicPr>
          <p:nvPr/>
        </p:nvPicPr>
        <p:blipFill>
          <a:blip r:embed="rId3"/>
          <a:srcRect/>
          <a:stretch>
            <a:fillRect/>
          </a:stretch>
        </p:blipFill>
        <p:spPr bwMode="auto">
          <a:xfrm>
            <a:off x="285720" y="3357562"/>
            <a:ext cx="4023360" cy="3017520"/>
          </a:xfrm>
          <a:prstGeom prst="rect">
            <a:avLst/>
          </a:prstGeom>
          <a:noFill/>
          <a:ln w="38100">
            <a:solidFill>
              <a:srgbClr val="C00000"/>
            </a:solidFill>
          </a:ln>
        </p:spPr>
      </p:pic>
      <p:sp>
        <p:nvSpPr>
          <p:cNvPr id="6" name="CasellaDiTesto 5"/>
          <p:cNvSpPr txBox="1"/>
          <p:nvPr/>
        </p:nvSpPr>
        <p:spPr>
          <a:xfrm>
            <a:off x="4572000" y="4786322"/>
            <a:ext cx="4357718" cy="738664"/>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b="1" dirty="0" smtClean="0">
                <a:latin typeface="Times New Roman" pitchFamily="18" charset="0"/>
                <a:cs typeface="Times New Roman" pitchFamily="18" charset="0"/>
              </a:rPr>
              <a:t>Nelle basse pianure</a:t>
            </a:r>
            <a:r>
              <a:rPr lang="it-IT" sz="1400" dirty="0" smtClean="0">
                <a:latin typeface="Times New Roman" pitchFamily="18" charset="0"/>
                <a:cs typeface="Times New Roman" pitchFamily="18" charset="0"/>
              </a:rPr>
              <a:t>, il percorso dei fiumi cambia costantemente, rovinando gran parte delle terre coltivabili che hanno creato con i sedimenti erosi dalle montagne. </a:t>
            </a:r>
            <a:endParaRPr lang="it-IT" sz="1400" dirty="0">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ltempo: alluvioni, tre vittime in Albania"/>
          <p:cNvPicPr>
            <a:picLocks noChangeAspect="1" noChangeArrowheads="1"/>
          </p:cNvPicPr>
          <p:nvPr/>
        </p:nvPicPr>
        <p:blipFill>
          <a:blip r:embed="rId2"/>
          <a:srcRect/>
          <a:stretch>
            <a:fillRect/>
          </a:stretch>
        </p:blipFill>
        <p:spPr bwMode="auto">
          <a:xfrm>
            <a:off x="428593" y="357166"/>
            <a:ext cx="4117726" cy="2707112"/>
          </a:xfrm>
          <a:prstGeom prst="rect">
            <a:avLst/>
          </a:prstGeom>
          <a:noFill/>
          <a:ln w="38100">
            <a:solidFill>
              <a:srgbClr val="C00000"/>
            </a:solidFill>
          </a:ln>
        </p:spPr>
      </p:pic>
      <p:sp>
        <p:nvSpPr>
          <p:cNvPr id="5" name="CasellaDiTesto 4"/>
          <p:cNvSpPr txBox="1"/>
          <p:nvPr/>
        </p:nvSpPr>
        <p:spPr>
          <a:xfrm>
            <a:off x="4714876" y="785794"/>
            <a:ext cx="4143436" cy="52322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Essendo di carattere torrentizio, nei </a:t>
            </a:r>
            <a:r>
              <a:rPr lang="it-IT" sz="1400" b="1" dirty="0" smtClean="0">
                <a:latin typeface="Times New Roman" pitchFamily="18" charset="0"/>
                <a:cs typeface="Times New Roman" pitchFamily="18" charset="0"/>
              </a:rPr>
              <a:t>periodi piovosi </a:t>
            </a:r>
            <a:r>
              <a:rPr lang="it-IT" sz="1400" dirty="0" smtClean="0">
                <a:latin typeface="Times New Roman" pitchFamily="18" charset="0"/>
                <a:cs typeface="Times New Roman" pitchFamily="18" charset="0"/>
              </a:rPr>
              <a:t>i fiumi straripano spesso …</a:t>
            </a:r>
            <a:endParaRPr lang="it-IT" sz="1400" dirty="0">
              <a:latin typeface="Times New Roman" pitchFamily="18" charset="0"/>
              <a:cs typeface="Times New Roman" pitchFamily="18" charset="0"/>
            </a:endParaRPr>
          </a:p>
        </p:txBody>
      </p:sp>
      <p:pic>
        <p:nvPicPr>
          <p:cNvPr id="6" name="Picture 2" descr="Albania"/>
          <p:cNvPicPr>
            <a:picLocks noChangeAspect="1" noChangeArrowheads="1"/>
          </p:cNvPicPr>
          <p:nvPr/>
        </p:nvPicPr>
        <p:blipFill>
          <a:blip r:embed="rId3"/>
          <a:srcRect/>
          <a:stretch>
            <a:fillRect/>
          </a:stretch>
        </p:blipFill>
        <p:spPr bwMode="auto">
          <a:xfrm>
            <a:off x="3929058" y="3571876"/>
            <a:ext cx="4974336" cy="2798064"/>
          </a:xfrm>
          <a:prstGeom prst="rect">
            <a:avLst/>
          </a:prstGeom>
          <a:noFill/>
          <a:ln w="38100">
            <a:solidFill>
              <a:srgbClr val="C00000"/>
            </a:solidFill>
          </a:ln>
        </p:spPr>
      </p:pic>
      <p:sp>
        <p:nvSpPr>
          <p:cNvPr id="7" name="CasellaDiTesto 6"/>
          <p:cNvSpPr txBox="1"/>
          <p:nvPr/>
        </p:nvSpPr>
        <p:spPr>
          <a:xfrm>
            <a:off x="285720" y="4214818"/>
            <a:ext cx="3357586" cy="738664"/>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 mentre, quando il </a:t>
            </a:r>
            <a:r>
              <a:rPr lang="it-IT" sz="1400" b="1" dirty="0" smtClean="0">
                <a:latin typeface="Times New Roman" pitchFamily="18" charset="0"/>
                <a:cs typeface="Times New Roman" pitchFamily="18" charset="0"/>
              </a:rPr>
              <a:t>clima</a:t>
            </a:r>
            <a:r>
              <a:rPr lang="it-IT" sz="1400" dirty="0" smtClean="0">
                <a:latin typeface="Times New Roman" pitchFamily="18" charset="0"/>
                <a:cs typeface="Times New Roman" pitchFamily="18" charset="0"/>
              </a:rPr>
              <a:t> è </a:t>
            </a:r>
            <a:r>
              <a:rPr lang="it-IT" sz="1400" b="1" dirty="0" smtClean="0">
                <a:latin typeface="Times New Roman" pitchFamily="18" charset="0"/>
                <a:cs typeface="Times New Roman" pitchFamily="18" charset="0"/>
              </a:rPr>
              <a:t>secco</a:t>
            </a:r>
            <a:r>
              <a:rPr lang="it-IT" sz="1400" dirty="0" smtClean="0">
                <a:latin typeface="Times New Roman" pitchFamily="18" charset="0"/>
                <a:cs typeface="Times New Roman" pitchFamily="18" charset="0"/>
              </a:rPr>
              <a:t> e le terre hanno bisogno di essere irrigate, sono solitamente asciutti. </a:t>
            </a:r>
            <a:endParaRPr lang="it-IT" sz="1400" dirty="0">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ente\Documents\SITO\DA INSERIRE\GEOGRAFIA\CLASSE 2°\4-ALBANIA\IMMAGINI\1-IL TERRITORIO\2-IDROGRAFIA\11-lago.jpg"/>
          <p:cNvPicPr>
            <a:picLocks noChangeAspect="1" noChangeArrowheads="1"/>
          </p:cNvPicPr>
          <p:nvPr/>
        </p:nvPicPr>
        <p:blipFill>
          <a:blip r:embed="rId2"/>
          <a:srcRect/>
          <a:stretch>
            <a:fillRect/>
          </a:stretch>
        </p:blipFill>
        <p:spPr bwMode="auto">
          <a:xfrm>
            <a:off x="1571604" y="1785926"/>
            <a:ext cx="5976620" cy="4482465"/>
          </a:xfrm>
          <a:prstGeom prst="rect">
            <a:avLst/>
          </a:prstGeom>
          <a:noFill/>
          <a:ln w="38100">
            <a:solidFill>
              <a:srgbClr val="C00000"/>
            </a:solidFill>
          </a:ln>
        </p:spPr>
      </p:pic>
      <p:sp>
        <p:nvSpPr>
          <p:cNvPr id="3" name="CasellaDiTesto 2"/>
          <p:cNvSpPr txBox="1"/>
          <p:nvPr/>
        </p:nvSpPr>
        <p:spPr>
          <a:xfrm>
            <a:off x="2143108" y="714356"/>
            <a:ext cx="4786346" cy="52322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Numerosi sono i </a:t>
            </a:r>
            <a:r>
              <a:rPr lang="it-IT" sz="1400" b="1" dirty="0" smtClean="0">
                <a:latin typeface="Times New Roman" pitchFamily="18" charset="0"/>
                <a:cs typeface="Times New Roman" pitchFamily="18" charset="0"/>
              </a:rPr>
              <a:t>laghi</a:t>
            </a:r>
            <a:r>
              <a:rPr lang="it-IT" sz="1400" dirty="0" smtClean="0">
                <a:latin typeface="Times New Roman" pitchFamily="18" charset="0"/>
                <a:cs typeface="Times New Roman" pitchFamily="18" charset="0"/>
              </a:rPr>
              <a:t> che si aprono prevalentemente lungo i confini con la Macedonia, il Montenegro e la Grecia.</a:t>
            </a:r>
            <a:endParaRPr lang="it-IT" sz="1400" dirty="0">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142852"/>
            <a:ext cx="8643998" cy="4154984"/>
          </a:xfrm>
          <a:prstGeom prst="rect">
            <a:avLst/>
          </a:prstGeom>
          <a:solidFill>
            <a:schemeClr val="accent1">
              <a:lumMod val="40000"/>
              <a:lumOff val="60000"/>
            </a:schemeClr>
          </a:solidFill>
          <a:ln w="12700">
            <a:solidFill>
              <a:srgbClr val="FF0000"/>
            </a:solidFill>
          </a:ln>
        </p:spPr>
        <p:txBody>
          <a:bodyPr wrap="square" rtlCol="0">
            <a:spAutoFit/>
          </a:bodyPr>
          <a:lstStyle/>
          <a:p>
            <a:r>
              <a:rPr lang="it-IT" sz="1200" dirty="0" smtClean="0">
                <a:latin typeface="Times New Roman" pitchFamily="18" charset="0"/>
                <a:cs typeface="Times New Roman" pitchFamily="18" charset="0"/>
              </a:rPr>
              <a:t>31/05/21</a:t>
            </a:r>
            <a:endParaRPr lang="it-IT" sz="2800" b="1" dirty="0" smtClean="0">
              <a:latin typeface="Times New Roman" pitchFamily="18" charset="0"/>
              <a:cs typeface="Times New Roman" pitchFamily="18" charset="0"/>
            </a:endParaRPr>
          </a:p>
          <a:p>
            <a:pPr algn="ctr"/>
            <a:r>
              <a:rPr lang="it-IT" sz="2800" b="1" dirty="0" smtClean="0"/>
              <a:t>Il </a:t>
            </a:r>
            <a:r>
              <a:rPr lang="it-IT" sz="2800" b="1" dirty="0" err="1" smtClean="0"/>
              <a:t>Vjosa</a:t>
            </a:r>
            <a:r>
              <a:rPr lang="it-IT" sz="2800" b="1" dirty="0" smtClean="0"/>
              <a:t>, un paradiso minacciato dalle dighe</a:t>
            </a:r>
          </a:p>
          <a:p>
            <a:pPr algn="ctr"/>
            <a:endParaRPr lang="it-IT" sz="1400" dirty="0" smtClean="0"/>
          </a:p>
          <a:p>
            <a:pPr algn="just"/>
            <a:r>
              <a:rPr lang="it-IT" sz="1400" dirty="0" smtClean="0">
                <a:latin typeface="Times New Roman" pitchFamily="18" charset="0"/>
                <a:cs typeface="Times New Roman" pitchFamily="18" charset="0"/>
              </a:rPr>
              <a:t>È considerato l'ultimo grande fiume selvaggio d'Europa. Il </a:t>
            </a:r>
            <a:r>
              <a:rPr lang="it-IT" sz="1400" dirty="0" err="1" smtClean="0">
                <a:latin typeface="Times New Roman" pitchFamily="18" charset="0"/>
                <a:cs typeface="Times New Roman" pitchFamily="18" charset="0"/>
              </a:rPr>
              <a:t>Vjosa</a:t>
            </a:r>
            <a:r>
              <a:rPr lang="it-IT" sz="1400" dirty="0" smtClean="0">
                <a:latin typeface="Times New Roman" pitchFamily="18" charset="0"/>
                <a:cs typeface="Times New Roman" pitchFamily="18" charset="0"/>
              </a:rPr>
              <a:t> scorre per 270 chilometri dalla Grecia attraverso l'Albania fino al mare Adriatico, nel canale di Otranto, vicino a </a:t>
            </a:r>
            <a:r>
              <a:rPr lang="it-IT" sz="1400" dirty="0" err="1" smtClean="0">
                <a:latin typeface="Times New Roman" pitchFamily="18" charset="0"/>
                <a:cs typeface="Times New Roman" pitchFamily="18" charset="0"/>
              </a:rPr>
              <a:t>Valona</a:t>
            </a:r>
            <a:r>
              <a:rPr lang="it-IT" sz="1400" dirty="0" smtClean="0">
                <a:latin typeface="Times New Roman" pitchFamily="18" charset="0"/>
                <a:cs typeface="Times New Roman" pitchFamily="18" charset="0"/>
              </a:rPr>
              <a:t>. Una zona incontaminata che </a:t>
            </a:r>
            <a:r>
              <a:rPr lang="it-IT" sz="1400" b="1" dirty="0" smtClean="0">
                <a:latin typeface="Times New Roman" pitchFamily="18" charset="0"/>
                <a:cs typeface="Times New Roman" pitchFamily="18" charset="0"/>
              </a:rPr>
              <a:t>ospita oltre 1.000 specie</a:t>
            </a:r>
            <a:r>
              <a:rPr lang="it-IT" sz="1400" dirty="0" smtClean="0">
                <a:latin typeface="Times New Roman" pitchFamily="18" charset="0"/>
                <a:cs typeface="Times New Roman" pitchFamily="18" charset="0"/>
              </a:rPr>
              <a:t> che vivono lungo il fiume. Ora questo paradiso dalla straordinaria biodiversità è in pericolo: a minacciarla è un </a:t>
            </a:r>
            <a:r>
              <a:rPr lang="it-IT" sz="1400" b="1" dirty="0" smtClean="0">
                <a:latin typeface="Times New Roman" pitchFamily="18" charset="0"/>
                <a:cs typeface="Times New Roman" pitchFamily="18" charset="0"/>
              </a:rPr>
              <a:t>progetto di dighe idroelettriche</a:t>
            </a:r>
            <a:r>
              <a:rPr lang="it-IT" sz="1400" dirty="0" smtClean="0">
                <a:latin typeface="Times New Roman" pitchFamily="18" charset="0"/>
                <a:cs typeface="Times New Roman" pitchFamily="18" charset="0"/>
              </a:rPr>
              <a:t> che attivisti, ambientalisti e cittadini comuni stanno lottando perché non siano costruite.</a:t>
            </a:r>
          </a:p>
          <a:p>
            <a:pPr algn="just"/>
            <a:r>
              <a:rPr lang="it-IT" sz="1400" dirty="0" smtClean="0">
                <a:latin typeface="Times New Roman" pitchFamily="18" charset="0"/>
                <a:cs typeface="Times New Roman" pitchFamily="18" charset="0"/>
              </a:rPr>
              <a:t>Anche gli studiosi sono in allarme. "I fiumi sono corridoi per le migrazioni - spiega il Professor </a:t>
            </a:r>
            <a:r>
              <a:rPr lang="it-IT" sz="1400" dirty="0" err="1" smtClean="0">
                <a:latin typeface="Times New Roman" pitchFamily="18" charset="0"/>
                <a:cs typeface="Times New Roman" pitchFamily="18" charset="0"/>
              </a:rPr>
              <a:t>Aleko</a:t>
            </a:r>
            <a:r>
              <a:rPr lang="it-IT" sz="1400"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Miho</a:t>
            </a:r>
            <a:r>
              <a:rPr lang="it-IT" sz="1400" dirty="0" smtClean="0">
                <a:latin typeface="Times New Roman" pitchFamily="18" charset="0"/>
                <a:cs typeface="Times New Roman" pitchFamily="18" charset="0"/>
              </a:rPr>
              <a:t> del dipartimento di biologia dell'Università di Tirana. - Limitando il flusso di un fiume con una diga, il corridoio non esiste più. </a:t>
            </a:r>
            <a:r>
              <a:rPr lang="it-IT" sz="1400" b="1" dirty="0" smtClean="0">
                <a:latin typeface="Times New Roman" pitchFamily="18" charset="0"/>
                <a:cs typeface="Times New Roman" pitchFamily="18" charset="0"/>
              </a:rPr>
              <a:t>Gli habitat, le specie, tutte le risorse andrebbero perse</a:t>
            </a:r>
            <a:r>
              <a:rPr lang="it-IT" sz="1400" dirty="0" smtClean="0">
                <a:latin typeface="Times New Roman" pitchFamily="18" charset="0"/>
                <a:cs typeface="Times New Roman" pitchFamily="18" charset="0"/>
              </a:rPr>
              <a:t>". E chi vive lungo il fiume non è necessariamente convinto di volerlo fare, nonostante i risarcimenti promessi dal governo: "Non vogliamo vedere il </a:t>
            </a:r>
            <a:r>
              <a:rPr lang="it-IT" sz="1400" dirty="0" err="1" smtClean="0">
                <a:latin typeface="Times New Roman" pitchFamily="18" charset="0"/>
                <a:cs typeface="Times New Roman" pitchFamily="18" charset="0"/>
              </a:rPr>
              <a:t>Vjosa</a:t>
            </a:r>
            <a:r>
              <a:rPr lang="it-IT" sz="1400" dirty="0" smtClean="0">
                <a:latin typeface="Times New Roman" pitchFamily="18" charset="0"/>
                <a:cs typeface="Times New Roman" pitchFamily="18" charset="0"/>
              </a:rPr>
              <a:t> rovinato. Non vogliamo le dighe! Non vogliamo vedere le nostre terre distrutte!", insiste una cittadina albanese.</a:t>
            </a:r>
          </a:p>
          <a:p>
            <a:pPr algn="just"/>
            <a:r>
              <a:rPr lang="it-IT" sz="1400" dirty="0" smtClean="0">
                <a:latin typeface="Times New Roman" pitchFamily="18" charset="0"/>
                <a:cs typeface="Times New Roman" pitchFamily="18" charset="0"/>
              </a:rPr>
              <a:t>Da una decina di anni una </a:t>
            </a:r>
            <a:r>
              <a:rPr lang="it-IT" sz="1400" b="1" dirty="0" smtClean="0">
                <a:latin typeface="Times New Roman" pitchFamily="18" charset="0"/>
                <a:cs typeface="Times New Roman" pitchFamily="18" charset="0"/>
              </a:rPr>
              <a:t>campagna internazionale</a:t>
            </a:r>
            <a:r>
              <a:rPr lang="it-IT" sz="1400" dirty="0" smtClean="0">
                <a:latin typeface="Times New Roman" pitchFamily="18" charset="0"/>
                <a:cs typeface="Times New Roman" pitchFamily="18" charset="0"/>
              </a:rPr>
              <a:t> chiede che sia istituito il </a:t>
            </a:r>
            <a:r>
              <a:rPr lang="it-IT" sz="1400" b="1" dirty="0" smtClean="0">
                <a:latin typeface="Times New Roman" pitchFamily="18" charset="0"/>
                <a:cs typeface="Times New Roman" pitchFamily="18" charset="0"/>
              </a:rPr>
              <a:t>Parco</a:t>
            </a:r>
            <a:r>
              <a:rPr lang="it-IT" sz="1400" dirty="0" smtClean="0">
                <a:latin typeface="Times New Roman" pitchFamily="18" charset="0"/>
                <a:cs typeface="Times New Roman" pitchFamily="18" charset="0"/>
              </a:rPr>
              <a:t> </a:t>
            </a:r>
            <a:r>
              <a:rPr lang="it-IT" sz="1400" b="1" dirty="0" smtClean="0">
                <a:latin typeface="Times New Roman" pitchFamily="18" charset="0"/>
                <a:cs typeface="Times New Roman" pitchFamily="18" charset="0"/>
              </a:rPr>
              <a:t>nazionale del fiume </a:t>
            </a:r>
            <a:r>
              <a:rPr lang="it-IT" sz="1400" b="1" dirty="0" err="1" smtClean="0">
                <a:latin typeface="Times New Roman" pitchFamily="18" charset="0"/>
                <a:cs typeface="Times New Roman" pitchFamily="18" charset="0"/>
              </a:rPr>
              <a:t>Vjosa</a:t>
            </a:r>
            <a:r>
              <a:rPr lang="it-IT" sz="1400" dirty="0" smtClean="0">
                <a:latin typeface="Times New Roman" pitchFamily="18" charset="0"/>
                <a:cs typeface="Times New Roman" pitchFamily="18" charset="0"/>
              </a:rPr>
              <a:t>, che fermerebbe la costruzione delle dighe. Per la dottoressa </a:t>
            </a:r>
            <a:r>
              <a:rPr lang="it-IT" sz="1400" dirty="0" err="1" smtClean="0">
                <a:latin typeface="Times New Roman" pitchFamily="18" charset="0"/>
                <a:cs typeface="Times New Roman" pitchFamily="18" charset="0"/>
              </a:rPr>
              <a:t>Kathy</a:t>
            </a:r>
            <a:r>
              <a:rPr lang="it-IT" sz="1400"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MacKinnon</a:t>
            </a:r>
            <a:r>
              <a:rPr lang="it-IT" sz="1400" dirty="0" smtClean="0">
                <a:latin typeface="Times New Roman" pitchFamily="18" charset="0"/>
                <a:cs typeface="Times New Roman" pitchFamily="18" charset="0"/>
              </a:rPr>
              <a:t>, presidente della Commissione sulle aree protette dell'</a:t>
            </a:r>
            <a:r>
              <a:rPr lang="it-IT" sz="1400" u="sng" dirty="0" smtClean="0">
                <a:latin typeface="Times New Roman" pitchFamily="18" charset="0"/>
                <a:cs typeface="Times New Roman" pitchFamily="18" charset="0"/>
              </a:rPr>
              <a:t>Unione Mondiale per la Conservazione della Natura</a:t>
            </a:r>
            <a:r>
              <a:rPr lang="it-IT" sz="1400" dirty="0" smtClean="0">
                <a:latin typeface="Times New Roman" pitchFamily="18" charset="0"/>
                <a:cs typeface="Times New Roman" pitchFamily="18" charset="0"/>
              </a:rPr>
              <a:t>, "Abbiamo la rara opportunità di proteggere uno degli ultimi fiumi selvaggi. Sarebbe una risorsa per l'Europa, ma anche un contributo agli sforzi di conservazione globale"</a:t>
            </a:r>
            <a:endParaRPr lang="it-IT" sz="1400" dirty="0">
              <a:latin typeface="Times New Roman" pitchFamily="18" charset="0"/>
              <a:cs typeface="Times New Roman" pitchFamily="18" charset="0"/>
            </a:endParaRPr>
          </a:p>
        </p:txBody>
      </p:sp>
      <p:pic>
        <p:nvPicPr>
          <p:cNvPr id="4" name="Picture 2" descr="https://www.4actionsport.it/wp-content/uploads/2021/03/Vjosa-Forever-5-credit_-Andrew-Burr-scaled-e1616239596219.jpg"/>
          <p:cNvPicPr>
            <a:picLocks noChangeAspect="1" noChangeArrowheads="1"/>
          </p:cNvPicPr>
          <p:nvPr/>
        </p:nvPicPr>
        <p:blipFill>
          <a:blip r:embed="rId2"/>
          <a:srcRect/>
          <a:stretch>
            <a:fillRect/>
          </a:stretch>
        </p:blipFill>
        <p:spPr bwMode="auto">
          <a:xfrm>
            <a:off x="5000628" y="4286256"/>
            <a:ext cx="3706368" cy="2472119"/>
          </a:xfrm>
          <a:prstGeom prst="rect">
            <a:avLst/>
          </a:prstGeom>
          <a:noFill/>
          <a:ln w="38100">
            <a:solidFill>
              <a:srgbClr val="C00000"/>
            </a:solidFill>
          </a:ln>
        </p:spPr>
      </p:pic>
      <p:sp>
        <p:nvSpPr>
          <p:cNvPr id="5" name="Rettangolo 4"/>
          <p:cNvSpPr/>
          <p:nvPr/>
        </p:nvSpPr>
        <p:spPr>
          <a:xfrm>
            <a:off x="0" y="4429132"/>
            <a:ext cx="4857752" cy="1384995"/>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nel testo le seguenti informazioni (solo le parti essenziali):</a:t>
            </a:r>
          </a:p>
          <a:p>
            <a:pPr algn="just">
              <a:buFontTx/>
              <a:buChar char="-"/>
            </a:pPr>
            <a:r>
              <a:rPr lang="it-IT" sz="1400" dirty="0" smtClean="0">
                <a:latin typeface="Times New Roman" pitchFamily="18" charset="0"/>
                <a:cs typeface="Times New Roman" pitchFamily="18" charset="0"/>
              </a:rPr>
              <a:t> perché il </a:t>
            </a:r>
            <a:r>
              <a:rPr lang="it-IT" sz="1400" dirty="0" err="1" smtClean="0">
                <a:latin typeface="Times New Roman" pitchFamily="18" charset="0"/>
                <a:cs typeface="Times New Roman" pitchFamily="18" charset="0"/>
              </a:rPr>
              <a:t>Vjosa</a:t>
            </a:r>
            <a:r>
              <a:rPr lang="it-IT" sz="1400" dirty="0" smtClean="0">
                <a:latin typeface="Times New Roman" pitchFamily="18" charset="0"/>
                <a:cs typeface="Times New Roman" pitchFamily="18" charset="0"/>
              </a:rPr>
              <a:t> va protetto</a:t>
            </a:r>
          </a:p>
          <a:p>
            <a:pPr algn="just">
              <a:buFontTx/>
              <a:buChar char="-"/>
            </a:pPr>
            <a:r>
              <a:rPr lang="it-IT" sz="1400" dirty="0" smtClean="0">
                <a:latin typeface="Times New Roman" pitchFamily="18" charset="0"/>
                <a:cs typeface="Times New Roman" pitchFamily="18" charset="0"/>
              </a:rPr>
              <a:t> da cosa è minacciato</a:t>
            </a:r>
          </a:p>
          <a:p>
            <a:pPr algn="just">
              <a:buFontTx/>
              <a:buChar char="-"/>
            </a:pPr>
            <a:r>
              <a:rPr lang="it-IT" sz="1400" dirty="0" smtClean="0">
                <a:latin typeface="Times New Roman" pitchFamily="18" charset="0"/>
                <a:cs typeface="Times New Roman" pitchFamily="18" charset="0"/>
              </a:rPr>
              <a:t> quali sarebbero le conseguenze</a:t>
            </a:r>
          </a:p>
          <a:p>
            <a:pPr algn="just">
              <a:buFontTx/>
              <a:buChar char="-"/>
            </a:pPr>
            <a:r>
              <a:rPr lang="it-IT" sz="1400" dirty="0" smtClean="0">
                <a:latin typeface="Times New Roman" pitchFamily="18" charset="0"/>
                <a:cs typeface="Times New Roman" pitchFamily="18" charset="0"/>
              </a:rPr>
              <a:t> cosa si sta facendo per salvarlo</a:t>
            </a:r>
            <a:endParaRPr lang="it-IT" sz="1400" dirty="0">
              <a:latin typeface="Times New Roman" pitchFamily="18" charset="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La flora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42910" y="5072074"/>
            <a:ext cx="3429024" cy="95410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Il territorio interno è invece prevalentemente occupato da </a:t>
            </a:r>
            <a:r>
              <a:rPr lang="it-IT" sz="1400" b="1" dirty="0" smtClean="0">
                <a:latin typeface="Times New Roman" pitchFamily="18" charset="0"/>
                <a:cs typeface="Times New Roman" pitchFamily="18" charset="0"/>
              </a:rPr>
              <a:t>foreste di latifoglie e conifere</a:t>
            </a:r>
            <a:r>
              <a:rPr lang="it-IT" sz="1400" dirty="0" smtClean="0">
                <a:latin typeface="Times New Roman" pitchFamily="18" charset="0"/>
                <a:cs typeface="Times New Roman" pitchFamily="18" charset="0"/>
              </a:rPr>
              <a:t>, che coprono circa il 36,2% della superficie del paese</a:t>
            </a:r>
            <a:endParaRPr lang="it-IT" sz="1400" dirty="0">
              <a:latin typeface="Times New Roman" pitchFamily="18" charset="0"/>
              <a:cs typeface="Times New Roman" pitchFamily="18" charset="0"/>
            </a:endParaRPr>
          </a:p>
        </p:txBody>
      </p:sp>
      <p:pic>
        <p:nvPicPr>
          <p:cNvPr id="4" name="Picture 2" descr="Borsh, la località di mare più bella della Riviera albanese"/>
          <p:cNvPicPr>
            <a:picLocks noChangeAspect="1" noChangeArrowheads="1"/>
          </p:cNvPicPr>
          <p:nvPr/>
        </p:nvPicPr>
        <p:blipFill>
          <a:blip r:embed="rId2"/>
          <a:srcRect/>
          <a:stretch>
            <a:fillRect/>
          </a:stretch>
        </p:blipFill>
        <p:spPr bwMode="auto">
          <a:xfrm>
            <a:off x="214282" y="357166"/>
            <a:ext cx="5448205" cy="3106865"/>
          </a:xfrm>
          <a:prstGeom prst="rect">
            <a:avLst/>
          </a:prstGeom>
          <a:noFill/>
          <a:ln w="38100">
            <a:solidFill>
              <a:srgbClr val="C00000"/>
            </a:solidFill>
          </a:ln>
        </p:spPr>
      </p:pic>
      <p:pic>
        <p:nvPicPr>
          <p:cNvPr id="5" name="Picture 2" descr="Panorama Natura Valbona - Foto gratis su Pixabay"/>
          <p:cNvPicPr>
            <a:picLocks noChangeAspect="1" noChangeArrowheads="1"/>
          </p:cNvPicPr>
          <p:nvPr/>
        </p:nvPicPr>
        <p:blipFill>
          <a:blip r:embed="rId3"/>
          <a:srcRect/>
          <a:stretch>
            <a:fillRect/>
          </a:stretch>
        </p:blipFill>
        <p:spPr bwMode="auto">
          <a:xfrm>
            <a:off x="4286248" y="3571876"/>
            <a:ext cx="4663440" cy="3108960"/>
          </a:xfrm>
          <a:prstGeom prst="rect">
            <a:avLst/>
          </a:prstGeom>
          <a:noFill/>
          <a:ln w="38100">
            <a:solidFill>
              <a:srgbClr val="C00000"/>
            </a:solidFill>
          </a:ln>
        </p:spPr>
      </p:pic>
      <p:sp>
        <p:nvSpPr>
          <p:cNvPr id="6" name="CasellaDiTesto 5"/>
          <p:cNvSpPr txBox="1"/>
          <p:nvPr/>
        </p:nvSpPr>
        <p:spPr>
          <a:xfrm>
            <a:off x="5857884" y="357166"/>
            <a:ext cx="3071866" cy="95410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La vegetazione è caratterizzata da specie tipiche della </a:t>
            </a:r>
            <a:r>
              <a:rPr lang="it-IT" sz="1400" b="1" dirty="0" smtClean="0">
                <a:latin typeface="Times New Roman" pitchFamily="18" charset="0"/>
                <a:cs typeface="Times New Roman" pitchFamily="18" charset="0"/>
              </a:rPr>
              <a:t>flora mediterranea</a:t>
            </a:r>
            <a:r>
              <a:rPr lang="it-IT" sz="1400" dirty="0" smtClean="0">
                <a:latin typeface="Times New Roman" pitchFamily="18" charset="0"/>
                <a:cs typeface="Times New Roman" pitchFamily="18" charset="0"/>
              </a:rPr>
              <a:t> lungo la costa, dove crescono ulivi e piante sempreverdi e agrumi. </a:t>
            </a:r>
            <a:endParaRPr lang="it-IT" sz="1400" dirty="0">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142852"/>
            <a:ext cx="8643998" cy="3524042"/>
          </a:xfrm>
          <a:prstGeom prst="rect">
            <a:avLst/>
          </a:prstGeom>
          <a:solidFill>
            <a:schemeClr val="accent1">
              <a:lumMod val="40000"/>
              <a:lumOff val="60000"/>
            </a:schemeClr>
          </a:solidFill>
          <a:ln w="12700">
            <a:solidFill>
              <a:srgbClr val="FF0000"/>
            </a:solidFill>
          </a:ln>
        </p:spPr>
        <p:txBody>
          <a:bodyPr wrap="square" rtlCol="0">
            <a:spAutoFit/>
          </a:bodyPr>
          <a:lstStyle/>
          <a:p>
            <a:pPr algn="ctr" fontAlgn="base">
              <a:spcAft>
                <a:spcPts val="600"/>
              </a:spcAft>
            </a:pPr>
            <a:r>
              <a:rPr lang="it-IT" sz="2800" b="1" dirty="0" smtClean="0"/>
              <a:t>L’Albania salva le sue foreste: vietato </a:t>
            </a:r>
          </a:p>
          <a:p>
            <a:pPr algn="ctr" fontAlgn="base">
              <a:spcAft>
                <a:spcPts val="600"/>
              </a:spcAft>
            </a:pPr>
            <a:r>
              <a:rPr lang="it-IT" sz="2800" b="1" dirty="0" smtClean="0"/>
              <a:t>il taglio degli alberi per 10 anni</a:t>
            </a:r>
          </a:p>
          <a:p>
            <a:pPr fontAlgn="base">
              <a:spcAft>
                <a:spcPts val="600"/>
              </a:spcAft>
            </a:pPr>
            <a:r>
              <a:rPr lang="it-IT" sz="1200" i="1" dirty="0" smtClean="0">
                <a:latin typeface="Times New Roman" pitchFamily="18" charset="0"/>
                <a:cs typeface="Times New Roman" pitchFamily="18" charset="0"/>
              </a:rPr>
              <a:t>9 febbraio 2016</a:t>
            </a:r>
          </a:p>
          <a:p>
            <a:pPr algn="just"/>
            <a:r>
              <a:rPr lang="it-IT" sz="1400" dirty="0" smtClean="0">
                <a:latin typeface="Times New Roman" pitchFamily="18" charset="0"/>
                <a:cs typeface="Times New Roman" pitchFamily="18" charset="0"/>
              </a:rPr>
              <a:t>In Albania </a:t>
            </a:r>
            <a:r>
              <a:rPr lang="it-IT" sz="1400" b="1" dirty="0" smtClean="0">
                <a:latin typeface="Times New Roman" pitchFamily="18" charset="0"/>
                <a:cs typeface="Times New Roman" pitchFamily="18" charset="0"/>
              </a:rPr>
              <a:t>lo sfruttamento delle foreste è diventato eccessivo</a:t>
            </a:r>
            <a:r>
              <a:rPr lang="it-IT" sz="1400" dirty="0" smtClean="0">
                <a:latin typeface="Times New Roman" pitchFamily="18" charset="0"/>
                <a:cs typeface="Times New Roman" pitchFamily="18" charset="0"/>
              </a:rPr>
              <a:t>. Il Parlamento ha dunque deciso di vietare il taglio delle foreste per 10 anni per dire stop ad una situazione fuori controllo.</a:t>
            </a:r>
          </a:p>
          <a:p>
            <a:pPr algn="just"/>
            <a:r>
              <a:rPr lang="it-IT" sz="1400" dirty="0" smtClean="0">
                <a:latin typeface="Times New Roman" pitchFamily="18" charset="0"/>
                <a:cs typeface="Times New Roman" pitchFamily="18" charset="0"/>
              </a:rPr>
              <a:t>Prima del 1990 le foreste occupavano il 51% del territorio albanese</a:t>
            </a:r>
            <a:r>
              <a:rPr lang="it-IT" sz="1400" b="1" dirty="0" smtClean="0">
                <a:latin typeface="Times New Roman" pitchFamily="18" charset="0"/>
                <a:cs typeface="Times New Roman" pitchFamily="18" charset="0"/>
              </a:rPr>
              <a:t> </a:t>
            </a:r>
            <a:r>
              <a:rPr lang="it-IT" sz="1400" dirty="0" smtClean="0">
                <a:latin typeface="Times New Roman" pitchFamily="18" charset="0"/>
                <a:cs typeface="Times New Roman" pitchFamily="18" charset="0"/>
              </a:rPr>
              <a:t>mentre oggi </a:t>
            </a:r>
            <a:r>
              <a:rPr lang="it-IT" sz="1400" b="1" dirty="0" smtClean="0">
                <a:latin typeface="Times New Roman" pitchFamily="18" charset="0"/>
                <a:cs typeface="Times New Roman" pitchFamily="18" charset="0"/>
              </a:rPr>
              <a:t>la</a:t>
            </a:r>
            <a:r>
              <a:rPr lang="it-IT" sz="1400" dirty="0" smtClean="0">
                <a:latin typeface="Times New Roman" pitchFamily="18" charset="0"/>
                <a:cs typeface="Times New Roman" pitchFamily="18" charset="0"/>
              </a:rPr>
              <a:t> </a:t>
            </a:r>
            <a:r>
              <a:rPr lang="it-IT" sz="1400" b="1" dirty="0" smtClean="0">
                <a:latin typeface="Times New Roman" pitchFamily="18" charset="0"/>
                <a:cs typeface="Times New Roman" pitchFamily="18" charset="0"/>
              </a:rPr>
              <a:t>percentuale si è dimezzata </a:t>
            </a:r>
            <a:r>
              <a:rPr lang="it-IT" sz="1400" dirty="0" smtClean="0">
                <a:latin typeface="Times New Roman" pitchFamily="18" charset="0"/>
                <a:cs typeface="Times New Roman" pitchFamily="18" charset="0"/>
              </a:rPr>
              <a:t>e la copertura forestale in Albania risulta del 25%. Tutto ciò è avvenuto a causa dell’abbattimento degli alberi condotto illegalmente e di uno sfruttamento delle foreste avvenuto senza criteri.</a:t>
            </a:r>
          </a:p>
          <a:p>
            <a:pPr algn="just"/>
            <a:r>
              <a:rPr lang="it-IT" sz="1400" dirty="0" smtClean="0">
                <a:latin typeface="Times New Roman" pitchFamily="18" charset="0"/>
                <a:cs typeface="Times New Roman" pitchFamily="18" charset="0"/>
              </a:rPr>
              <a:t>Gli unici tagli delle foreste ammessi saranno quelli necessari a mettere a disposizione la </a:t>
            </a:r>
            <a:r>
              <a:rPr lang="it-IT" sz="1400" b="1" dirty="0" smtClean="0">
                <a:latin typeface="Times New Roman" pitchFamily="18" charset="0"/>
                <a:cs typeface="Times New Roman" pitchFamily="18" charset="0"/>
              </a:rPr>
              <a:t>legna da ardere</a:t>
            </a:r>
            <a:r>
              <a:rPr lang="it-IT" sz="1400" dirty="0" smtClean="0">
                <a:latin typeface="Times New Roman" pitchFamily="18" charset="0"/>
                <a:cs typeface="Times New Roman" pitchFamily="18" charset="0"/>
              </a:rPr>
              <a:t> per il riscaldamento alle popolazioni che vivono nelle zone rurali dell’Albania. La legna da ardere verrà venduta ai cittadini e i Comuni utilizzeranno il ricavato per </a:t>
            </a:r>
            <a:r>
              <a:rPr lang="it-IT" sz="1400" b="1" dirty="0" smtClean="0">
                <a:latin typeface="Times New Roman" pitchFamily="18" charset="0"/>
                <a:cs typeface="Times New Roman" pitchFamily="18" charset="0"/>
              </a:rPr>
              <a:t>piantare nuovi alberi</a:t>
            </a:r>
            <a:r>
              <a:rPr lang="it-IT" sz="1400" dirty="0" smtClean="0">
                <a:latin typeface="Times New Roman" pitchFamily="18" charset="0"/>
                <a:cs typeface="Times New Roman" pitchFamily="18" charset="0"/>
              </a:rPr>
              <a:t>, all’insegna di una gestione sostenibile del patrimonio forestale. Nel frattempo l’Albania continuerà ad investire risorse nazionali ed europee nel rimboschimento e nella protezione delle foreste.</a:t>
            </a:r>
            <a:endParaRPr lang="it-IT" sz="1400" dirty="0">
              <a:latin typeface="Times New Roman" pitchFamily="18" charset="0"/>
              <a:cs typeface="Times New Roman" pitchFamily="18" charset="0"/>
            </a:endParaRPr>
          </a:p>
        </p:txBody>
      </p:sp>
      <p:sp>
        <p:nvSpPr>
          <p:cNvPr id="4" name="Rettangolo 3"/>
          <p:cNvSpPr/>
          <p:nvPr/>
        </p:nvSpPr>
        <p:spPr>
          <a:xfrm>
            <a:off x="357158" y="3643314"/>
            <a:ext cx="8572560"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Perché il Parlamento albanese ha votato una legge per la protezione delle foreste? (Rispondi dopo aver evidenziato nel testo le informazioni principali)</a:t>
            </a:r>
            <a:endParaRPr lang="it-IT" sz="1400" dirty="0">
              <a:latin typeface="Times New Roman" pitchFamily="18" charset="0"/>
              <a:cs typeface="Times New Roman" pitchFamily="18" charset="0"/>
            </a:endParaRPr>
          </a:p>
        </p:txBody>
      </p:sp>
      <p:sp>
        <p:nvSpPr>
          <p:cNvPr id="5" name="Rettangolo arrotondato 4"/>
          <p:cNvSpPr/>
          <p:nvPr/>
        </p:nvSpPr>
        <p:spPr>
          <a:xfrm>
            <a:off x="357158" y="4286256"/>
            <a:ext cx="8429684" cy="4286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Perché l’eccessivo sfruttamento delle foreste ha provocato, dal 1990, il loro dimezzamento.   </a:t>
            </a:r>
            <a:endParaRPr lang="it-IT" sz="1400" dirty="0"/>
          </a:p>
        </p:txBody>
      </p:sp>
      <p:sp>
        <p:nvSpPr>
          <p:cNvPr id="6" name="Rettangolo 5"/>
          <p:cNvSpPr/>
          <p:nvPr/>
        </p:nvSpPr>
        <p:spPr>
          <a:xfrm>
            <a:off x="357158" y="4786322"/>
            <a:ext cx="8215370"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Cosa prevede la legge?</a:t>
            </a:r>
            <a:endParaRPr lang="it-IT" sz="1400" dirty="0">
              <a:latin typeface="Times New Roman" pitchFamily="18" charset="0"/>
              <a:cs typeface="Times New Roman" pitchFamily="18" charset="0"/>
            </a:endParaRPr>
          </a:p>
        </p:txBody>
      </p:sp>
      <p:graphicFrame>
        <p:nvGraphicFramePr>
          <p:cNvPr id="8" name="Tabella 7"/>
          <p:cNvGraphicFramePr>
            <a:graphicFrameLocks noGrp="1"/>
          </p:cNvGraphicFramePr>
          <p:nvPr/>
        </p:nvGraphicFramePr>
        <p:xfrm>
          <a:off x="285720" y="5143512"/>
          <a:ext cx="8572560" cy="1483360"/>
        </p:xfrm>
        <a:graphic>
          <a:graphicData uri="http://schemas.openxmlformats.org/drawingml/2006/table">
            <a:tbl>
              <a:tblPr firstRow="1" bandRow="1">
                <a:tableStyleId>{5C22544A-7EE6-4342-B048-85BDC9FD1C3A}</a:tableStyleId>
              </a:tblPr>
              <a:tblGrid>
                <a:gridCol w="943768"/>
                <a:gridCol w="7628792"/>
              </a:tblGrid>
              <a:tr h="370840">
                <a:tc>
                  <a:txBody>
                    <a:bodyPr/>
                    <a:lstStyle/>
                    <a:p>
                      <a:endParaRPr lang="it-IT" dirty="0"/>
                    </a:p>
                  </a:txBody>
                  <a:tcPr/>
                </a:tc>
                <a:tc>
                  <a:txBody>
                    <a:bodyPr/>
                    <a:lstStyle/>
                    <a:p>
                      <a:pPr algn="ctr"/>
                      <a:r>
                        <a:rPr lang="it-IT" dirty="0" smtClean="0">
                          <a:solidFill>
                            <a:schemeClr val="tx1"/>
                          </a:solidFill>
                          <a:latin typeface="Times New Roman" pitchFamily="18" charset="0"/>
                          <a:cs typeface="Times New Roman" pitchFamily="18" charset="0"/>
                        </a:rPr>
                        <a:t>MISURE PREVISTE</a:t>
                      </a:r>
                      <a:endParaRPr lang="it-IT" dirty="0">
                        <a:solidFill>
                          <a:schemeClr val="tx1"/>
                        </a:solidFill>
                        <a:latin typeface="Times New Roman" pitchFamily="18" charset="0"/>
                        <a:cs typeface="Times New Roman" pitchFamily="18" charset="0"/>
                      </a:endParaRPr>
                    </a:p>
                  </a:txBody>
                  <a:tcPr/>
                </a:tc>
              </a:tr>
              <a:tr h="370840">
                <a:tc>
                  <a:txBody>
                    <a:bodyPr/>
                    <a:lstStyle/>
                    <a:p>
                      <a:pPr algn="ctr"/>
                      <a:r>
                        <a:rPr lang="it-IT" sz="1400" b="1" dirty="0" smtClean="0">
                          <a:latin typeface="Times New Roman" pitchFamily="18" charset="0"/>
                          <a:cs typeface="Times New Roman" pitchFamily="18" charset="0"/>
                        </a:rPr>
                        <a:t>a</a:t>
                      </a:r>
                      <a:endParaRPr lang="it-IT" sz="1400" b="1" dirty="0">
                        <a:latin typeface="Times New Roman" pitchFamily="18" charset="0"/>
                        <a:cs typeface="Times New Roman" pitchFamily="18" charset="0"/>
                      </a:endParaRPr>
                    </a:p>
                  </a:txBody>
                  <a:tcPr/>
                </a:tc>
                <a:tc>
                  <a:txBody>
                    <a:bodyPr/>
                    <a:lstStyle/>
                    <a:p>
                      <a:r>
                        <a:rPr lang="it-IT" sz="1400" dirty="0" smtClean="0">
                          <a:solidFill>
                            <a:srgbClr val="00B0F0"/>
                          </a:solidFill>
                          <a:latin typeface="Times New Roman" pitchFamily="18" charset="0"/>
                          <a:cs typeface="Times New Roman" pitchFamily="18" charset="0"/>
                        </a:rPr>
                        <a:t>Divieto di tagliare alberi per 10 anni</a:t>
                      </a:r>
                      <a:endParaRPr lang="it-IT" sz="1400" dirty="0">
                        <a:solidFill>
                          <a:srgbClr val="00B0F0"/>
                        </a:solidFill>
                        <a:latin typeface="Times New Roman" pitchFamily="18" charset="0"/>
                        <a:cs typeface="Times New Roman" pitchFamily="18" charset="0"/>
                      </a:endParaRPr>
                    </a:p>
                  </a:txBody>
                  <a:tcPr/>
                </a:tc>
              </a:tr>
              <a:tr h="370840">
                <a:tc>
                  <a:txBody>
                    <a:bodyPr/>
                    <a:lstStyle/>
                    <a:p>
                      <a:pPr algn="ctr"/>
                      <a:r>
                        <a:rPr lang="it-IT" sz="1400" b="1" dirty="0" smtClean="0">
                          <a:latin typeface="Times New Roman" pitchFamily="18" charset="0"/>
                          <a:cs typeface="Times New Roman" pitchFamily="18" charset="0"/>
                        </a:rPr>
                        <a:t>b</a:t>
                      </a:r>
                      <a:endParaRPr lang="it-IT" sz="1400" b="1" dirty="0">
                        <a:latin typeface="Times New Roman" pitchFamily="18" charset="0"/>
                        <a:cs typeface="Times New Roman" pitchFamily="18" charset="0"/>
                      </a:endParaRPr>
                    </a:p>
                  </a:txBody>
                  <a:tcPr/>
                </a:tc>
                <a:tc>
                  <a:txBody>
                    <a:bodyPr/>
                    <a:lstStyle/>
                    <a:p>
                      <a:r>
                        <a:rPr lang="it-IT" sz="1400" dirty="0" smtClean="0">
                          <a:solidFill>
                            <a:srgbClr val="00B0F0"/>
                          </a:solidFill>
                          <a:latin typeface="Times New Roman" pitchFamily="18" charset="0"/>
                          <a:cs typeface="Times New Roman" pitchFamily="18" charset="0"/>
                        </a:rPr>
                        <a:t>Verrà messa a disposizione la legna da ardere per il riscaldamento delle</a:t>
                      </a:r>
                      <a:r>
                        <a:rPr lang="it-IT" sz="1400" baseline="0" dirty="0" smtClean="0">
                          <a:solidFill>
                            <a:srgbClr val="00B0F0"/>
                          </a:solidFill>
                          <a:latin typeface="Times New Roman" pitchFamily="18" charset="0"/>
                          <a:cs typeface="Times New Roman" pitchFamily="18" charset="0"/>
                        </a:rPr>
                        <a:t> popolazioni delle zone rurali</a:t>
                      </a:r>
                      <a:endParaRPr lang="it-IT" sz="1400" dirty="0">
                        <a:solidFill>
                          <a:srgbClr val="00B0F0"/>
                        </a:solidFill>
                        <a:latin typeface="Times New Roman" pitchFamily="18" charset="0"/>
                        <a:cs typeface="Times New Roman" pitchFamily="18" charset="0"/>
                      </a:endParaRPr>
                    </a:p>
                  </a:txBody>
                  <a:tcPr/>
                </a:tc>
              </a:tr>
              <a:tr h="370840">
                <a:tc>
                  <a:txBody>
                    <a:bodyPr/>
                    <a:lstStyle/>
                    <a:p>
                      <a:pPr algn="ctr"/>
                      <a:r>
                        <a:rPr lang="it-IT" sz="1400" b="1" dirty="0" smtClean="0">
                          <a:latin typeface="Times New Roman" pitchFamily="18" charset="0"/>
                          <a:cs typeface="Times New Roman" pitchFamily="18" charset="0"/>
                        </a:rPr>
                        <a:t>c</a:t>
                      </a:r>
                      <a:endParaRPr lang="it-IT" sz="1400" b="1" dirty="0">
                        <a:latin typeface="Times New Roman" pitchFamily="18" charset="0"/>
                        <a:cs typeface="Times New Roman" pitchFamily="18" charset="0"/>
                      </a:endParaRPr>
                    </a:p>
                  </a:txBody>
                  <a:tcPr/>
                </a:tc>
                <a:tc>
                  <a:txBody>
                    <a:bodyPr/>
                    <a:lstStyle/>
                    <a:p>
                      <a:r>
                        <a:rPr lang="it-IT" sz="1400" dirty="0" smtClean="0">
                          <a:solidFill>
                            <a:srgbClr val="00B0F0"/>
                          </a:solidFill>
                          <a:latin typeface="Times New Roman" pitchFamily="18" charset="0"/>
                          <a:cs typeface="Times New Roman" pitchFamily="18" charset="0"/>
                        </a:rPr>
                        <a:t>Con il ricavato della vendita della legna i Comuni pianteranno nuovi</a:t>
                      </a:r>
                      <a:r>
                        <a:rPr lang="it-IT" sz="1400" baseline="0" dirty="0" smtClean="0">
                          <a:solidFill>
                            <a:srgbClr val="00B0F0"/>
                          </a:solidFill>
                          <a:latin typeface="Times New Roman" pitchFamily="18" charset="0"/>
                          <a:cs typeface="Times New Roman" pitchFamily="18" charset="0"/>
                        </a:rPr>
                        <a:t> alberi</a:t>
                      </a:r>
                      <a:endParaRPr lang="it-IT" sz="1400" dirty="0">
                        <a:solidFill>
                          <a:srgbClr val="00B0F0"/>
                        </a:solidFill>
                        <a:latin typeface="Times New Roman" pitchFamily="18" charset="0"/>
                        <a:cs typeface="Times New Roman" pitchFamily="18" charset="0"/>
                      </a:endParaRPr>
                    </a:p>
                  </a:txBody>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3662541"/>
          </a:xfrm>
          <a:prstGeom prst="rect">
            <a:avLst/>
          </a:prstGeom>
          <a:solidFill>
            <a:schemeClr val="accent1">
              <a:lumMod val="40000"/>
              <a:lumOff val="60000"/>
            </a:schemeClr>
          </a:solidFill>
          <a:ln w="12700">
            <a:solidFill>
              <a:srgbClr val="FF0000"/>
            </a:solidFill>
          </a:ln>
        </p:spPr>
        <p:txBody>
          <a:bodyPr wrap="square" rtlCol="0">
            <a:spAutoFit/>
          </a:bodyPr>
          <a:lstStyle/>
          <a:p>
            <a:pPr algn="ctr" fontAlgn="base">
              <a:spcAft>
                <a:spcPts val="600"/>
              </a:spcAft>
            </a:pPr>
            <a:r>
              <a:rPr lang="it-IT" sz="2800" b="1" dirty="0" smtClean="0"/>
              <a:t>Governo: il paradosso della deforestazione</a:t>
            </a:r>
          </a:p>
          <a:p>
            <a:pPr fontAlgn="base">
              <a:spcAft>
                <a:spcPts val="600"/>
              </a:spcAft>
            </a:pPr>
            <a:r>
              <a:rPr lang="it-IT" sz="1200" i="1" dirty="0" smtClean="0">
                <a:latin typeface="Times New Roman" pitchFamily="18" charset="0"/>
                <a:cs typeface="Times New Roman" pitchFamily="18" charset="0"/>
              </a:rPr>
              <a:t>28 settembre 2017</a:t>
            </a:r>
          </a:p>
          <a:p>
            <a:pPr algn="just"/>
            <a:r>
              <a:rPr lang="it-IT" sz="1400" dirty="0" smtClean="0">
                <a:latin typeface="Times New Roman" pitchFamily="18" charset="0"/>
                <a:cs typeface="Times New Roman" pitchFamily="18" charset="0"/>
              </a:rPr>
              <a:t>Al fine di scoprire come il tasso di deforestazione in Albania si è sviluppato dal 2010, e in particolare dal momento che è stata approvata la moratoria del 2016, </a:t>
            </a:r>
            <a:r>
              <a:rPr lang="it-IT" sz="1400" dirty="0" err="1" smtClean="0">
                <a:latin typeface="Times New Roman" pitchFamily="18" charset="0"/>
                <a:cs typeface="Times New Roman" pitchFamily="18" charset="0"/>
              </a:rPr>
              <a:t>Exit</a:t>
            </a:r>
            <a:r>
              <a:rPr lang="it-IT" sz="1400" dirty="0" smtClean="0">
                <a:latin typeface="Times New Roman" pitchFamily="18" charset="0"/>
                <a:cs typeface="Times New Roman" pitchFamily="18" charset="0"/>
              </a:rPr>
              <a:t> ha inviato una richiesta di informazioni al Ministero dell’Ambiente, chiedendo quanti alberi erano stati tagliati e quanti ne erano stati piantati nel corso degli ultimi 7 anni.</a:t>
            </a:r>
          </a:p>
          <a:p>
            <a:pPr algn="just"/>
            <a:r>
              <a:rPr lang="it-IT" sz="1400" dirty="0" smtClean="0">
                <a:latin typeface="Times New Roman" pitchFamily="18" charset="0"/>
                <a:cs typeface="Times New Roman" pitchFamily="18" charset="0"/>
              </a:rPr>
              <a:t>Lo scambio di posta elettronica che è seguito ha mostrato chiaramente che </a:t>
            </a:r>
            <a:r>
              <a:rPr lang="it-IT" sz="1400" b="1" dirty="0" smtClean="0">
                <a:latin typeface="Times New Roman" pitchFamily="18" charset="0"/>
                <a:cs typeface="Times New Roman" pitchFamily="18" charset="0"/>
              </a:rPr>
              <a:t>il Governo non ha informazioni concrete circa il tasso di deforestazione del Paese</a:t>
            </a:r>
            <a:r>
              <a:rPr lang="it-IT" sz="1400" dirty="0" smtClean="0">
                <a:latin typeface="Times New Roman" pitchFamily="18" charset="0"/>
                <a:cs typeface="Times New Roman" pitchFamily="18" charset="0"/>
              </a:rPr>
              <a:t>, è completamente incapace di monitorare le foreste albanesi e non ha informazioni circa lo sfruttamento della riserva forestale in Albania.</a:t>
            </a:r>
          </a:p>
          <a:p>
            <a:pPr algn="just"/>
            <a:r>
              <a:rPr lang="it-IT" sz="1400" dirty="0" smtClean="0">
                <a:latin typeface="Times New Roman" pitchFamily="18" charset="0"/>
                <a:cs typeface="Times New Roman" pitchFamily="18" charset="0"/>
              </a:rPr>
              <a:t>Il nostro scambio di mail con il Ministero dell’Ambiente suggerisce pertanto la seguente situazione paradossale:</a:t>
            </a:r>
          </a:p>
          <a:p>
            <a:pPr marL="342900" indent="-342900" algn="just">
              <a:buFont typeface="+mj-lt"/>
              <a:buAutoNum type="arabicPeriod"/>
            </a:pPr>
            <a:r>
              <a:rPr lang="it-IT" sz="1400" b="1" dirty="0" smtClean="0">
                <a:latin typeface="Times New Roman" pitchFamily="18" charset="0"/>
                <a:cs typeface="Times New Roman" pitchFamily="18" charset="0"/>
              </a:rPr>
              <a:t>Dopo aver modificato la definizione legale di un pezzo di terra da foresta a terreno agricolo o edificabile, si possono tagliare gli alberi su di essa nonostante la moratoria</a:t>
            </a:r>
            <a:r>
              <a:rPr lang="it-IT" sz="1400" dirty="0" smtClean="0">
                <a:latin typeface="Times New Roman" pitchFamily="18" charset="0"/>
                <a:cs typeface="Times New Roman" pitchFamily="18" charset="0"/>
              </a:rPr>
              <a:t>. Questo, ad esempio, di recente è accaduto a </a:t>
            </a:r>
            <a:r>
              <a:rPr lang="it-IT" sz="1400" dirty="0" err="1" smtClean="0">
                <a:latin typeface="Times New Roman" pitchFamily="18" charset="0"/>
                <a:cs typeface="Times New Roman" pitchFamily="18" charset="0"/>
              </a:rPr>
              <a:t>Lezha</a:t>
            </a:r>
            <a:r>
              <a:rPr lang="it-IT" sz="1400" dirty="0" smtClean="0">
                <a:latin typeface="Times New Roman" pitchFamily="18" charset="0"/>
                <a:cs typeface="Times New Roman" pitchFamily="18" charset="0"/>
              </a:rPr>
              <a:t>. Questo conta legalmente come deforestazione, ma non è coperto dalla moratoria contro la deforestazione!</a:t>
            </a:r>
          </a:p>
          <a:p>
            <a:pPr marL="342900" indent="-342900" algn="just">
              <a:buFont typeface="+mj-lt"/>
              <a:buAutoNum type="arabicPeriod"/>
            </a:pPr>
            <a:r>
              <a:rPr lang="it-IT" sz="1400" b="1" dirty="0" smtClean="0">
                <a:latin typeface="Times New Roman" pitchFamily="18" charset="0"/>
                <a:cs typeface="Times New Roman" pitchFamily="18" charset="0"/>
              </a:rPr>
              <a:t>Se (il)legalmente tagli gli alberi dalla foresta</a:t>
            </a:r>
            <a:r>
              <a:rPr lang="it-IT" sz="1400" dirty="0" smtClean="0">
                <a:latin typeface="Times New Roman" pitchFamily="18" charset="0"/>
                <a:cs typeface="Times New Roman" pitchFamily="18" charset="0"/>
              </a:rPr>
              <a:t>, non importa quanti, </a:t>
            </a:r>
            <a:r>
              <a:rPr lang="it-IT" sz="1400" b="1" dirty="0" smtClean="0">
                <a:latin typeface="Times New Roman" pitchFamily="18" charset="0"/>
                <a:cs typeface="Times New Roman" pitchFamily="18" charset="0"/>
              </a:rPr>
              <a:t>il terreno su cui vengono tagliati continuerà ad essere legalmente chiamato foresta</a:t>
            </a:r>
            <a:r>
              <a:rPr lang="it-IT" sz="1400" dirty="0" smtClean="0">
                <a:latin typeface="Times New Roman" pitchFamily="18" charset="0"/>
                <a:cs typeface="Times New Roman" pitchFamily="18" charset="0"/>
              </a:rPr>
              <a:t>, anche se non ci sono più alberi su di esso. Questo non conta come deforestazione, secondo la definizione legale, anche se conta come deforestazione in base alla moratoria!</a:t>
            </a:r>
            <a:endParaRPr lang="it-IT" sz="1400" dirty="0">
              <a:latin typeface="Times New Roman" pitchFamily="18" charset="0"/>
              <a:cs typeface="Times New Roman" pitchFamily="18" charset="0"/>
            </a:endParaRPr>
          </a:p>
        </p:txBody>
      </p:sp>
      <p:sp>
        <p:nvSpPr>
          <p:cNvPr id="3" name="Rettangolo 2"/>
          <p:cNvSpPr/>
          <p:nvPr/>
        </p:nvSpPr>
        <p:spPr>
          <a:xfrm>
            <a:off x="214282" y="3929066"/>
            <a:ext cx="8572560"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Quale critica viene rivolta al Governo? (Rispondi dopo aver evidenziato nel testo le informazioni principali) </a:t>
            </a:r>
            <a:endParaRPr lang="it-IT" sz="1400" dirty="0">
              <a:latin typeface="Times New Roman" pitchFamily="18" charset="0"/>
              <a:cs typeface="Times New Roman" pitchFamily="18" charset="0"/>
            </a:endParaRPr>
          </a:p>
        </p:txBody>
      </p:sp>
      <p:sp>
        <p:nvSpPr>
          <p:cNvPr id="4" name="Rettangolo arrotondato 3"/>
          <p:cNvSpPr/>
          <p:nvPr/>
        </p:nvSpPr>
        <p:spPr>
          <a:xfrm>
            <a:off x="357158" y="4286256"/>
            <a:ext cx="8429684" cy="4286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Il Governo non ha informazioni concrete circa il tasso di deforestazione del Paese</a:t>
            </a:r>
            <a:endParaRPr lang="it-IT" sz="1400" dirty="0"/>
          </a:p>
        </p:txBody>
      </p:sp>
      <p:sp>
        <p:nvSpPr>
          <p:cNvPr id="5" name="Rettangolo 4"/>
          <p:cNvSpPr/>
          <p:nvPr/>
        </p:nvSpPr>
        <p:spPr>
          <a:xfrm>
            <a:off x="285720" y="4857760"/>
            <a:ext cx="8572560"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Quali sono i due motivi che rendono paradossale la situazione creata con la legge del 2016? </a:t>
            </a:r>
            <a:endParaRPr lang="it-IT" sz="1400" dirty="0">
              <a:latin typeface="Times New Roman" pitchFamily="18" charset="0"/>
              <a:cs typeface="Times New Roman" pitchFamily="18" charset="0"/>
            </a:endParaRPr>
          </a:p>
        </p:txBody>
      </p:sp>
      <p:graphicFrame>
        <p:nvGraphicFramePr>
          <p:cNvPr id="6" name="Tabella 5"/>
          <p:cNvGraphicFramePr>
            <a:graphicFrameLocks noGrp="1"/>
          </p:cNvGraphicFramePr>
          <p:nvPr/>
        </p:nvGraphicFramePr>
        <p:xfrm>
          <a:off x="285720" y="5286388"/>
          <a:ext cx="8572560" cy="1407160"/>
        </p:xfrm>
        <a:graphic>
          <a:graphicData uri="http://schemas.openxmlformats.org/drawingml/2006/table">
            <a:tbl>
              <a:tblPr firstRow="1" bandRow="1">
                <a:tableStyleId>{5C22544A-7EE6-4342-B048-85BDC9FD1C3A}</a:tableStyleId>
              </a:tblPr>
              <a:tblGrid>
                <a:gridCol w="943768"/>
                <a:gridCol w="7628792"/>
              </a:tblGrid>
              <a:tr h="370840">
                <a:tc>
                  <a:txBody>
                    <a:bodyPr/>
                    <a:lstStyle/>
                    <a:p>
                      <a:endParaRPr lang="it-IT" dirty="0"/>
                    </a:p>
                  </a:txBody>
                  <a:tcPr/>
                </a:tc>
                <a:tc>
                  <a:txBody>
                    <a:bodyPr/>
                    <a:lstStyle/>
                    <a:p>
                      <a:pPr algn="ctr"/>
                      <a:r>
                        <a:rPr lang="it-IT" dirty="0" smtClean="0">
                          <a:solidFill>
                            <a:schemeClr val="tx1"/>
                          </a:solidFill>
                          <a:latin typeface="Times New Roman" pitchFamily="18" charset="0"/>
                          <a:cs typeface="Times New Roman" pitchFamily="18" charset="0"/>
                        </a:rPr>
                        <a:t>MOTIVI DEL PARADOSSO</a:t>
                      </a:r>
                      <a:endParaRPr lang="it-IT" dirty="0">
                        <a:solidFill>
                          <a:schemeClr val="tx1"/>
                        </a:solidFill>
                        <a:latin typeface="Times New Roman" pitchFamily="18" charset="0"/>
                        <a:cs typeface="Times New Roman" pitchFamily="18" charset="0"/>
                      </a:endParaRPr>
                    </a:p>
                  </a:txBody>
                  <a:tcPr/>
                </a:tc>
              </a:tr>
              <a:tr h="370840">
                <a:tc>
                  <a:txBody>
                    <a:bodyPr/>
                    <a:lstStyle/>
                    <a:p>
                      <a:pPr algn="ctr"/>
                      <a:r>
                        <a:rPr lang="it-IT" sz="1400" b="1" dirty="0" smtClean="0">
                          <a:latin typeface="Times New Roman" pitchFamily="18" charset="0"/>
                          <a:cs typeface="Times New Roman" pitchFamily="18" charset="0"/>
                        </a:rPr>
                        <a:t>a</a:t>
                      </a:r>
                      <a:endParaRPr lang="it-IT" sz="1400" b="1" dirty="0">
                        <a:latin typeface="Times New Roman" pitchFamily="18" charset="0"/>
                        <a:cs typeface="Times New Roman" pitchFamily="18" charset="0"/>
                      </a:endParaRPr>
                    </a:p>
                  </a:txBody>
                  <a:tcPr/>
                </a:tc>
                <a:tc>
                  <a:txBody>
                    <a:bodyPr/>
                    <a:lstStyle/>
                    <a:p>
                      <a:pPr algn="just"/>
                      <a:r>
                        <a:rPr lang="it-IT" sz="1400" b="0" dirty="0" smtClean="0">
                          <a:solidFill>
                            <a:srgbClr val="00B0F0"/>
                          </a:solidFill>
                          <a:latin typeface="Times New Roman" pitchFamily="18" charset="0"/>
                          <a:cs typeface="Times New Roman" pitchFamily="18" charset="0"/>
                        </a:rPr>
                        <a:t>Dopo aver modificato la definizione legale di un pezzo di terra da foresta a terreno agricolo o edificabile, si possono tagliare gli alberi su di essa nonostante la moratoria.</a:t>
                      </a:r>
                      <a:endParaRPr lang="it-IT" sz="1400" b="0" dirty="0">
                        <a:solidFill>
                          <a:srgbClr val="00B0F0"/>
                        </a:solidFill>
                        <a:latin typeface="Times New Roman" pitchFamily="18" charset="0"/>
                        <a:cs typeface="Times New Roman" pitchFamily="18" charset="0"/>
                      </a:endParaRPr>
                    </a:p>
                  </a:txBody>
                  <a:tcPr/>
                </a:tc>
              </a:tr>
              <a:tr h="370840">
                <a:tc>
                  <a:txBody>
                    <a:bodyPr/>
                    <a:lstStyle/>
                    <a:p>
                      <a:pPr algn="ctr"/>
                      <a:r>
                        <a:rPr lang="it-IT" sz="1400" b="1" dirty="0" smtClean="0">
                          <a:latin typeface="Times New Roman" pitchFamily="18" charset="0"/>
                          <a:cs typeface="Times New Roman" pitchFamily="18" charset="0"/>
                        </a:rPr>
                        <a:t>b</a:t>
                      </a:r>
                      <a:endParaRPr lang="it-IT" sz="1400" b="1" dirty="0">
                        <a:latin typeface="Times New Roman" pitchFamily="18" charset="0"/>
                        <a:cs typeface="Times New Roman" pitchFamily="18" charset="0"/>
                      </a:endParaRPr>
                    </a:p>
                  </a:txBody>
                  <a:tcPr/>
                </a:tc>
                <a:tc>
                  <a:txBody>
                    <a:bodyPr/>
                    <a:lstStyle/>
                    <a:p>
                      <a:r>
                        <a:rPr lang="it-IT" sz="1400" b="1" dirty="0" smtClean="0">
                          <a:solidFill>
                            <a:srgbClr val="00B0F0"/>
                          </a:solidFill>
                          <a:latin typeface="Times New Roman" pitchFamily="18" charset="0"/>
                          <a:cs typeface="Times New Roman" pitchFamily="18" charset="0"/>
                        </a:rPr>
                        <a:t> </a:t>
                      </a:r>
                      <a:r>
                        <a:rPr lang="it-IT" sz="1400" b="0" dirty="0" smtClean="0">
                          <a:solidFill>
                            <a:srgbClr val="00B0F0"/>
                          </a:solidFill>
                          <a:latin typeface="Times New Roman" pitchFamily="18" charset="0"/>
                          <a:cs typeface="Times New Roman" pitchFamily="18" charset="0"/>
                        </a:rPr>
                        <a:t>Se (il)legalmente si tagliano gli alberi dalla foresta, il terreno su cui vengono tagliati continuerà ad essere legalmente chiamato foresta.</a:t>
                      </a:r>
                      <a:endParaRPr lang="it-IT" sz="1400" b="0" dirty="0">
                        <a:solidFill>
                          <a:srgbClr val="00B0F0"/>
                        </a:solidFill>
                        <a:latin typeface="Times New Roman" pitchFamily="18" charset="0"/>
                        <a:cs typeface="Times New Roman" pitchFamily="18" charset="0"/>
                      </a:endParaRPr>
                    </a:p>
                  </a:txBody>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642910" y="857232"/>
            <a:ext cx="1285884" cy="369332"/>
          </a:xfrm>
          <a:prstGeom prst="rect">
            <a:avLst/>
          </a:prstGeom>
          <a:noFill/>
        </p:spPr>
        <p:txBody>
          <a:bodyPr wrap="square" rtlCol="0">
            <a:spAutoFit/>
          </a:bodyPr>
          <a:lstStyle/>
          <a:p>
            <a:endParaRPr lang="it-IT"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itolo 7"/>
          <p:cNvSpPr>
            <a:spLocks noGrp="1"/>
          </p:cNvSpPr>
          <p:nvPr>
            <p:ph type="title"/>
          </p:nvPr>
        </p:nvSpPr>
        <p:spPr>
          <a:xfrm>
            <a:off x="301752" y="457200"/>
            <a:ext cx="8686800" cy="5972196"/>
          </a:xfrm>
          <a:blipFill>
            <a:blip r:embed="rId2"/>
            <a:tile tx="0" ty="0" sx="100000" sy="100000" flip="none" algn="tl"/>
          </a:blipFill>
        </p:spPr>
        <p:txBody>
          <a:bodyPr>
            <a:normAutofit fontScale="90000"/>
          </a:bodyPr>
          <a:lstStyle/>
          <a:p>
            <a:r>
              <a:rPr lang="it-IT" dirty="0" smtClean="0"/>
              <a:t/>
            </a:r>
            <a:br>
              <a:rPr lang="it-IT" dirty="0" smtClean="0"/>
            </a:br>
            <a:r>
              <a:rPr lang="it-IT" dirty="0" smtClean="0"/>
              <a:t/>
            </a:r>
            <a:br>
              <a:rPr lang="it-IT" dirty="0" smtClean="0"/>
            </a:br>
            <a:r>
              <a:rPr lang="it-IT" dirty="0" smtClean="0"/>
              <a:t>                      ELENCO DEGLI ARGOMENTI</a:t>
            </a:r>
            <a:r>
              <a:rPr lang="it-IT" sz="1800" dirty="0" smtClean="0"/>
              <a:t/>
            </a:r>
            <a:br>
              <a:rPr lang="it-IT" sz="1800" dirty="0" smtClean="0"/>
            </a:br>
            <a:r>
              <a:rPr lang="it-IT" sz="1800" dirty="0" smtClean="0"/>
              <a:t> </a:t>
            </a:r>
            <a:br>
              <a:rPr lang="it-IT" sz="1800" dirty="0" smtClean="0"/>
            </a:br>
            <a:r>
              <a:rPr lang="it-IT" sz="2000" dirty="0" smtClean="0"/>
              <a:t>1. LA STORIA                             </a:t>
            </a:r>
            <a:br>
              <a:rPr lang="it-IT" sz="2000" dirty="0" smtClean="0"/>
            </a:br>
            <a:r>
              <a:rPr lang="it-IT" sz="2000" dirty="0" smtClean="0"/>
              <a:t> </a:t>
            </a:r>
            <a:br>
              <a:rPr lang="it-IT" sz="2000" dirty="0" smtClean="0"/>
            </a:br>
            <a:r>
              <a:rPr lang="it-IT" sz="2000" dirty="0" smtClean="0"/>
              <a:t>2. IL </a:t>
            </a:r>
            <a:r>
              <a:rPr lang="it-IT" sz="2000" dirty="0" err="1" smtClean="0"/>
              <a:t>TERRITORIo</a:t>
            </a:r>
            <a:r>
              <a:rPr lang="it-IT" sz="2000" dirty="0" smtClean="0"/>
              <a:t/>
            </a:r>
            <a:br>
              <a:rPr lang="it-IT" sz="2000" dirty="0" smtClean="0"/>
            </a:br>
            <a:r>
              <a:rPr lang="it-IT" sz="1400" dirty="0" smtClean="0"/>
              <a:t>- </a:t>
            </a:r>
            <a:r>
              <a:rPr lang="it-IT" sz="1600" dirty="0" smtClean="0"/>
              <a:t>il rilievo</a:t>
            </a:r>
            <a:br>
              <a:rPr lang="it-IT" sz="1600" dirty="0" smtClean="0"/>
            </a:br>
            <a:r>
              <a:rPr lang="it-IT" sz="1600" dirty="0" smtClean="0"/>
              <a:t>- l’idrografia</a:t>
            </a:r>
            <a:br>
              <a:rPr lang="it-IT" sz="1600" dirty="0" smtClean="0"/>
            </a:br>
            <a:r>
              <a:rPr lang="it-IT" sz="1600" dirty="0" smtClean="0"/>
              <a:t>- la flora</a:t>
            </a:r>
            <a:br>
              <a:rPr lang="it-IT" sz="1600" dirty="0" smtClean="0"/>
            </a:br>
            <a:r>
              <a:rPr lang="it-IT" sz="1600" dirty="0" smtClean="0"/>
              <a:t>- la fauna</a:t>
            </a:r>
            <a:br>
              <a:rPr lang="it-IT" sz="1600" dirty="0" smtClean="0"/>
            </a:br>
            <a:r>
              <a:rPr lang="it-IT" sz="1600" dirty="0" smtClean="0"/>
              <a:t>- le aree protette</a:t>
            </a:r>
            <a:br>
              <a:rPr lang="it-IT" sz="1600" dirty="0" smtClean="0"/>
            </a:br>
            <a:r>
              <a:rPr lang="it-IT" sz="1600" dirty="0" smtClean="0"/>
              <a:t>- la gestione dei rifiuti</a:t>
            </a:r>
            <a:r>
              <a:rPr lang="it-IT" sz="2000" dirty="0" smtClean="0"/>
              <a:t/>
            </a:r>
            <a:br>
              <a:rPr lang="it-IT" sz="2000" dirty="0" smtClean="0"/>
            </a:br>
            <a:r>
              <a:rPr lang="it-IT" sz="2000" dirty="0" smtClean="0"/>
              <a:t> </a:t>
            </a:r>
            <a:br>
              <a:rPr lang="it-IT" sz="2000" dirty="0" smtClean="0"/>
            </a:br>
            <a:r>
              <a:rPr lang="it-IT" sz="2000" dirty="0" smtClean="0"/>
              <a:t>3. la popolazione</a:t>
            </a:r>
            <a:br>
              <a:rPr lang="it-IT" sz="2000" dirty="0" smtClean="0"/>
            </a:br>
            <a:r>
              <a:rPr lang="it-IT" sz="1600" dirty="0" smtClean="0"/>
              <a:t>-  l’andamento demografico</a:t>
            </a:r>
            <a:br>
              <a:rPr lang="it-IT" sz="1600" dirty="0" smtClean="0"/>
            </a:br>
            <a:r>
              <a:rPr lang="it-IT" sz="1600" dirty="0" smtClean="0"/>
              <a:t>-  lo sviluppo urbano</a:t>
            </a:r>
            <a:br>
              <a:rPr lang="it-IT" sz="1600" dirty="0" smtClean="0"/>
            </a:br>
            <a:r>
              <a:rPr lang="it-IT" sz="1600" dirty="0" smtClean="0"/>
              <a:t>-  la lingua</a:t>
            </a:r>
            <a:br>
              <a:rPr lang="it-IT" sz="1600" dirty="0" smtClean="0"/>
            </a:br>
            <a:r>
              <a:rPr lang="it-IT" sz="1600" dirty="0" smtClean="0"/>
              <a:t>-  la religione </a:t>
            </a:r>
            <a:r>
              <a:rPr lang="it-IT" sz="2000" dirty="0" smtClean="0"/>
              <a:t/>
            </a:r>
            <a:br>
              <a:rPr lang="it-IT" sz="2000" dirty="0" smtClean="0"/>
            </a:br>
            <a:r>
              <a:rPr lang="it-IT" sz="2000" dirty="0" smtClean="0"/>
              <a:t/>
            </a:r>
            <a:br>
              <a:rPr lang="it-IT" sz="2000" dirty="0" smtClean="0"/>
            </a:br>
            <a:r>
              <a:rPr lang="it-IT" sz="2000" dirty="0" smtClean="0"/>
              <a:t>4. la </a:t>
            </a:r>
            <a:r>
              <a:rPr lang="it-IT" sz="2000" dirty="0" err="1" smtClean="0"/>
              <a:t>societa’</a:t>
            </a:r>
            <a:r>
              <a:rPr lang="it-IT" sz="2000" dirty="0" smtClean="0"/>
              <a:t/>
            </a:r>
            <a:br>
              <a:rPr lang="it-IT" sz="2000" dirty="0" smtClean="0"/>
            </a:br>
            <a:r>
              <a:rPr lang="it-IT" sz="1400" dirty="0" smtClean="0"/>
              <a:t>- il sistema sanitario</a:t>
            </a:r>
            <a:br>
              <a:rPr lang="it-IT" sz="1400" dirty="0" smtClean="0"/>
            </a:br>
            <a:r>
              <a:rPr lang="it-IT" sz="1400" dirty="0" smtClean="0"/>
              <a:t>- il </a:t>
            </a:r>
            <a:r>
              <a:rPr lang="it-IT" sz="1400" dirty="0" err="1" smtClean="0"/>
              <a:t>kanun</a:t>
            </a:r>
            <a:r>
              <a:rPr lang="it-IT" sz="1400" dirty="0" smtClean="0"/>
              <a:t/>
            </a:r>
            <a:br>
              <a:rPr lang="it-IT" sz="1400" dirty="0" smtClean="0"/>
            </a:br>
            <a:r>
              <a:rPr lang="it-IT" sz="1400" dirty="0" smtClean="0"/>
              <a:t>- la criminalità</a:t>
            </a:r>
            <a:br>
              <a:rPr lang="it-IT" sz="1400" dirty="0" smtClean="0"/>
            </a:br>
            <a:r>
              <a:rPr lang="it-IT" sz="1400" dirty="0" smtClean="0"/>
              <a:t>- la corruzione</a:t>
            </a:r>
            <a:r>
              <a:rPr lang="it-IT" sz="2000" dirty="0" smtClean="0"/>
              <a:t/>
            </a:r>
            <a:br>
              <a:rPr lang="it-IT" sz="2000" dirty="0" smtClean="0"/>
            </a:br>
            <a:r>
              <a:rPr lang="it-IT" sz="2000" dirty="0" smtClean="0"/>
              <a:t/>
            </a:r>
            <a:br>
              <a:rPr lang="it-IT" sz="2000" dirty="0" smtClean="0"/>
            </a:br>
            <a:r>
              <a:rPr lang="it-IT" sz="2000" dirty="0" smtClean="0"/>
              <a:t> </a:t>
            </a:r>
            <a:br>
              <a:rPr lang="it-IT" sz="2000" dirty="0" smtClean="0"/>
            </a:br>
            <a:endParaRPr lang="it-IT" sz="1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La fauna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2462213"/>
          </a:xfrm>
          <a:prstGeom prst="rect">
            <a:avLst/>
          </a:prstGeom>
          <a:solidFill>
            <a:schemeClr val="accent2">
              <a:lumMod val="20000"/>
              <a:lumOff val="80000"/>
            </a:schemeClr>
          </a:solidFill>
          <a:ln w="19050">
            <a:solidFill>
              <a:srgbClr val="C00000"/>
            </a:solidFill>
          </a:ln>
        </p:spPr>
        <p:txBody>
          <a:bodyPr wrap="square" rtlCol="0">
            <a:spAutoFit/>
          </a:bodyPr>
          <a:lstStyle/>
          <a:p>
            <a:pPr algn="just" fontAlgn="base"/>
            <a:r>
              <a:rPr lang="it-IT" sz="1400" dirty="0" smtClean="0">
                <a:latin typeface="Times New Roman" pitchFamily="18" charset="0"/>
                <a:cs typeface="Times New Roman" pitchFamily="18" charset="0"/>
              </a:rPr>
              <a:t>Grazie alla varietà dei climi e ai paesaggi incontaminati, l’Albania ha una grande varietà di piante ed è sede di una serie di rare specie di uccelli e animali che in altre parti del mondo sono scomparsi o stanno scomparendo.</a:t>
            </a:r>
            <a:br>
              <a:rPr lang="it-IT" sz="1400" dirty="0" smtClean="0">
                <a:latin typeface="Times New Roman" pitchFamily="18" charset="0"/>
                <a:cs typeface="Times New Roman" pitchFamily="18" charset="0"/>
              </a:rPr>
            </a:br>
            <a:r>
              <a:rPr lang="it-IT" sz="1400" dirty="0" smtClean="0">
                <a:latin typeface="Times New Roman" pitchFamily="18" charset="0"/>
                <a:cs typeface="Times New Roman" pitchFamily="18" charset="0"/>
              </a:rPr>
              <a:t>Le </a:t>
            </a:r>
            <a:r>
              <a:rPr lang="it-IT" sz="1400" b="1" dirty="0" smtClean="0">
                <a:latin typeface="Times New Roman" pitchFamily="18" charset="0"/>
                <a:cs typeface="Times New Roman" pitchFamily="18" charset="0"/>
              </a:rPr>
              <a:t>grandi aree di boschi di querce </a:t>
            </a:r>
            <a:r>
              <a:rPr lang="it-IT" sz="1400" dirty="0" smtClean="0">
                <a:latin typeface="Times New Roman" pitchFamily="18" charset="0"/>
                <a:cs typeface="Times New Roman" pitchFamily="18" charset="0"/>
              </a:rPr>
              <a:t>sono le case di </a:t>
            </a:r>
            <a:r>
              <a:rPr lang="it-IT" sz="1400" i="1" dirty="0" smtClean="0">
                <a:latin typeface="Times New Roman" pitchFamily="18" charset="0"/>
                <a:cs typeface="Times New Roman" pitchFamily="18" charset="0"/>
              </a:rPr>
              <a:t>lupi</a:t>
            </a:r>
            <a:r>
              <a:rPr lang="it-IT" sz="1400" dirty="0" smtClean="0">
                <a:latin typeface="Times New Roman" pitchFamily="18" charset="0"/>
                <a:cs typeface="Times New Roman" pitchFamily="18" charset="0"/>
              </a:rPr>
              <a:t> e </a:t>
            </a:r>
            <a:r>
              <a:rPr lang="it-IT" sz="1400" i="1" dirty="0" smtClean="0">
                <a:latin typeface="Times New Roman" pitchFamily="18" charset="0"/>
                <a:cs typeface="Times New Roman" pitchFamily="18" charset="0"/>
              </a:rPr>
              <a:t>volpi</a:t>
            </a:r>
            <a:r>
              <a:rPr lang="it-IT" sz="1400" dirty="0" smtClean="0">
                <a:latin typeface="Times New Roman" pitchFamily="18" charset="0"/>
                <a:cs typeface="Times New Roman" pitchFamily="18" charset="0"/>
              </a:rPr>
              <a:t>, mentre i </a:t>
            </a:r>
            <a:r>
              <a:rPr lang="it-IT" sz="1400" b="1" dirty="0" smtClean="0">
                <a:latin typeface="Times New Roman" pitchFamily="18" charset="0"/>
                <a:cs typeface="Times New Roman" pitchFamily="18" charset="0"/>
              </a:rPr>
              <a:t>boschi nelle montagne </a:t>
            </a:r>
            <a:r>
              <a:rPr lang="it-IT" sz="1400" dirty="0" smtClean="0">
                <a:latin typeface="Times New Roman" pitchFamily="18" charset="0"/>
                <a:cs typeface="Times New Roman" pitchFamily="18" charset="0"/>
              </a:rPr>
              <a:t>sono casa di </a:t>
            </a:r>
            <a:r>
              <a:rPr lang="it-IT" sz="1400" i="1" dirty="0" smtClean="0">
                <a:latin typeface="Times New Roman" pitchFamily="18" charset="0"/>
                <a:cs typeface="Times New Roman" pitchFamily="18" charset="0"/>
              </a:rPr>
              <a:t>orsi</a:t>
            </a:r>
            <a:r>
              <a:rPr lang="it-IT" sz="1400" dirty="0" smtClean="0">
                <a:latin typeface="Times New Roman" pitchFamily="18" charset="0"/>
                <a:cs typeface="Times New Roman" pitchFamily="18" charset="0"/>
              </a:rPr>
              <a:t>, </a:t>
            </a:r>
            <a:r>
              <a:rPr lang="it-IT" sz="1400" i="1" dirty="0" smtClean="0">
                <a:latin typeface="Times New Roman" pitchFamily="18" charset="0"/>
                <a:cs typeface="Times New Roman" pitchFamily="18" charset="0"/>
              </a:rPr>
              <a:t>lupi</a:t>
            </a:r>
            <a:r>
              <a:rPr lang="it-IT" sz="1400" dirty="0" smtClean="0">
                <a:latin typeface="Times New Roman" pitchFamily="18" charset="0"/>
                <a:cs typeface="Times New Roman" pitchFamily="18" charset="0"/>
              </a:rPr>
              <a:t>, </a:t>
            </a:r>
            <a:r>
              <a:rPr lang="it-IT" sz="1400" i="1" dirty="0" smtClean="0">
                <a:latin typeface="Times New Roman" pitchFamily="18" charset="0"/>
                <a:cs typeface="Times New Roman" pitchFamily="18" charset="0"/>
              </a:rPr>
              <a:t>gatti selvatici </a:t>
            </a:r>
            <a:r>
              <a:rPr lang="it-IT" sz="1400" dirty="0" smtClean="0">
                <a:latin typeface="Times New Roman" pitchFamily="18" charset="0"/>
                <a:cs typeface="Times New Roman" pitchFamily="18" charset="0"/>
              </a:rPr>
              <a:t>e altri animali. I </a:t>
            </a:r>
            <a:r>
              <a:rPr lang="it-IT" sz="1400" i="1" dirty="0" smtClean="0">
                <a:latin typeface="Times New Roman" pitchFamily="18" charset="0"/>
                <a:cs typeface="Times New Roman" pitchFamily="18" charset="0"/>
              </a:rPr>
              <a:t>cervi</a:t>
            </a:r>
            <a:r>
              <a:rPr lang="it-IT" sz="1400" dirty="0" smtClean="0">
                <a:latin typeface="Times New Roman" pitchFamily="18" charset="0"/>
                <a:cs typeface="Times New Roman" pitchFamily="18" charset="0"/>
              </a:rPr>
              <a:t>, </a:t>
            </a:r>
            <a:r>
              <a:rPr lang="it-IT" sz="1400" i="1" dirty="0" smtClean="0">
                <a:latin typeface="Times New Roman" pitchFamily="18" charset="0"/>
                <a:cs typeface="Times New Roman" pitchFamily="18" charset="0"/>
              </a:rPr>
              <a:t>caprioli</a:t>
            </a:r>
            <a:r>
              <a:rPr lang="it-IT" sz="1400" dirty="0" smtClean="0">
                <a:latin typeface="Times New Roman" pitchFamily="18" charset="0"/>
                <a:cs typeface="Times New Roman" pitchFamily="18" charset="0"/>
              </a:rPr>
              <a:t> e </a:t>
            </a:r>
            <a:r>
              <a:rPr lang="it-IT" sz="1400" i="1" dirty="0" smtClean="0">
                <a:latin typeface="Times New Roman" pitchFamily="18" charset="0"/>
                <a:cs typeface="Times New Roman" pitchFamily="18" charset="0"/>
              </a:rPr>
              <a:t>cinghiali</a:t>
            </a:r>
            <a:r>
              <a:rPr lang="it-IT" sz="1400" dirty="0" smtClean="0">
                <a:latin typeface="Times New Roman" pitchFamily="18" charset="0"/>
                <a:cs typeface="Times New Roman" pitchFamily="18" charset="0"/>
              </a:rPr>
              <a:t>, si possono facilmente trovare in </a:t>
            </a:r>
            <a:r>
              <a:rPr lang="it-IT" sz="1400" dirty="0" err="1" smtClean="0">
                <a:latin typeface="Times New Roman" pitchFamily="18" charset="0"/>
                <a:cs typeface="Times New Roman" pitchFamily="18" charset="0"/>
              </a:rPr>
              <a:t>in</a:t>
            </a:r>
            <a:r>
              <a:rPr lang="it-IT" sz="1400" dirty="0" smtClean="0">
                <a:latin typeface="Times New Roman" pitchFamily="18" charset="0"/>
                <a:cs typeface="Times New Roman" pitchFamily="18" charset="0"/>
              </a:rPr>
              <a:t> grande numero lungo tutto il paese.</a:t>
            </a:r>
          </a:p>
          <a:p>
            <a:pPr algn="just" fontAlgn="base"/>
            <a:r>
              <a:rPr lang="it-IT" sz="1400" dirty="0" smtClean="0">
                <a:latin typeface="Times New Roman" pitchFamily="18" charset="0"/>
                <a:cs typeface="Times New Roman" pitchFamily="18" charset="0"/>
              </a:rPr>
              <a:t>L’Albania non ha meno di 14 tipi di </a:t>
            </a:r>
            <a:r>
              <a:rPr lang="it-IT" sz="1400" i="1" dirty="0" smtClean="0">
                <a:latin typeface="Times New Roman" pitchFamily="18" charset="0"/>
                <a:cs typeface="Times New Roman" pitchFamily="18" charset="0"/>
              </a:rPr>
              <a:t>pipistrelli </a:t>
            </a:r>
            <a:r>
              <a:rPr lang="it-IT" sz="1400" dirty="0" smtClean="0">
                <a:latin typeface="Times New Roman" pitchFamily="18" charset="0"/>
                <a:cs typeface="Times New Roman" pitchFamily="18" charset="0"/>
              </a:rPr>
              <a:t>e 350 </a:t>
            </a:r>
            <a:r>
              <a:rPr lang="it-IT" sz="1400" i="1" dirty="0" smtClean="0">
                <a:latin typeface="Times New Roman" pitchFamily="18" charset="0"/>
                <a:cs typeface="Times New Roman" pitchFamily="18" charset="0"/>
              </a:rPr>
              <a:t>uccelli locali</a:t>
            </a:r>
            <a:r>
              <a:rPr lang="it-IT" sz="1400" dirty="0" smtClean="0">
                <a:latin typeface="Times New Roman" pitchFamily="18" charset="0"/>
                <a:cs typeface="Times New Roman" pitchFamily="18" charset="0"/>
              </a:rPr>
              <a:t>, alcune delle quali migratorie. Le </a:t>
            </a:r>
            <a:r>
              <a:rPr lang="it-IT" sz="1400" b="1" dirty="0" smtClean="0">
                <a:latin typeface="Times New Roman" pitchFamily="18" charset="0"/>
                <a:cs typeface="Times New Roman" pitchFamily="18" charset="0"/>
              </a:rPr>
              <a:t>foreste di pino </a:t>
            </a:r>
            <a:r>
              <a:rPr lang="it-IT" sz="1400" dirty="0" smtClean="0">
                <a:latin typeface="Times New Roman" pitchFamily="18" charset="0"/>
                <a:cs typeface="Times New Roman" pitchFamily="18" charset="0"/>
              </a:rPr>
              <a:t>ospitano </a:t>
            </a:r>
            <a:r>
              <a:rPr lang="it-IT" sz="1400" i="1" dirty="0" smtClean="0">
                <a:latin typeface="Times New Roman" pitchFamily="18" charset="0"/>
                <a:cs typeface="Times New Roman" pitchFamily="18" charset="0"/>
              </a:rPr>
              <a:t>galli selvatici </a:t>
            </a:r>
            <a:r>
              <a:rPr lang="it-IT" sz="1400" dirty="0" smtClean="0">
                <a:latin typeface="Times New Roman" pitchFamily="18" charset="0"/>
                <a:cs typeface="Times New Roman" pitchFamily="18" charset="0"/>
              </a:rPr>
              <a:t>e il </a:t>
            </a:r>
            <a:r>
              <a:rPr lang="it-IT" sz="1400" i="1" dirty="0" smtClean="0">
                <a:latin typeface="Times New Roman" pitchFamily="18" charset="0"/>
                <a:cs typeface="Times New Roman" pitchFamily="18" charset="0"/>
              </a:rPr>
              <a:t>picchio</a:t>
            </a:r>
            <a:r>
              <a:rPr lang="it-IT" sz="1400" dirty="0" smtClean="0">
                <a:latin typeface="Times New Roman" pitchFamily="18" charset="0"/>
                <a:cs typeface="Times New Roman" pitchFamily="18" charset="0"/>
              </a:rPr>
              <a:t>. In altre località si possono trovare le </a:t>
            </a:r>
            <a:r>
              <a:rPr lang="it-IT" sz="1400" i="1" dirty="0" smtClean="0">
                <a:latin typeface="Times New Roman" pitchFamily="18" charset="0"/>
                <a:cs typeface="Times New Roman" pitchFamily="18" charset="0"/>
              </a:rPr>
              <a:t>aquile</a:t>
            </a:r>
            <a:r>
              <a:rPr lang="it-IT" sz="1400" dirty="0" smtClean="0">
                <a:latin typeface="Times New Roman" pitchFamily="18" charset="0"/>
                <a:cs typeface="Times New Roman" pitchFamily="18" charset="0"/>
              </a:rPr>
              <a:t>, </a:t>
            </a:r>
            <a:r>
              <a:rPr lang="it-IT" sz="1400" i="1" dirty="0" smtClean="0">
                <a:latin typeface="Times New Roman" pitchFamily="18" charset="0"/>
                <a:cs typeface="Times New Roman" pitchFamily="18" charset="0"/>
              </a:rPr>
              <a:t>falchi</a:t>
            </a:r>
            <a:r>
              <a:rPr lang="it-IT" sz="1400" dirty="0" smtClean="0">
                <a:latin typeface="Times New Roman" pitchFamily="18" charset="0"/>
                <a:cs typeface="Times New Roman" pitchFamily="18" charset="0"/>
              </a:rPr>
              <a:t> e </a:t>
            </a:r>
            <a:r>
              <a:rPr lang="it-IT" sz="1400" i="1" dirty="0" smtClean="0">
                <a:latin typeface="Times New Roman" pitchFamily="18" charset="0"/>
                <a:cs typeface="Times New Roman" pitchFamily="18" charset="0"/>
              </a:rPr>
              <a:t>falconi</a:t>
            </a:r>
            <a:r>
              <a:rPr lang="it-IT" sz="1400" dirty="0" smtClean="0">
                <a:latin typeface="Times New Roman" pitchFamily="18" charset="0"/>
                <a:cs typeface="Times New Roman" pitchFamily="18" charset="0"/>
              </a:rPr>
              <a:t>. Inoltre, ci sono diversi tipi di </a:t>
            </a:r>
            <a:r>
              <a:rPr lang="it-IT" sz="1400" i="1" dirty="0" smtClean="0">
                <a:latin typeface="Times New Roman" pitchFamily="18" charset="0"/>
                <a:cs typeface="Times New Roman" pitchFamily="18" charset="0"/>
              </a:rPr>
              <a:t>gufi </a:t>
            </a:r>
            <a:r>
              <a:rPr lang="it-IT" sz="1400" dirty="0" smtClean="0">
                <a:latin typeface="Times New Roman" pitchFamily="18" charset="0"/>
                <a:cs typeface="Times New Roman" pitchFamily="18" charset="0"/>
              </a:rPr>
              <a:t>tra cui la </a:t>
            </a:r>
            <a:r>
              <a:rPr lang="it-IT" sz="1400" i="1" dirty="0" smtClean="0">
                <a:latin typeface="Times New Roman" pitchFamily="18" charset="0"/>
                <a:cs typeface="Times New Roman" pitchFamily="18" charset="0"/>
              </a:rPr>
              <a:t>civetta </a:t>
            </a:r>
            <a:r>
              <a:rPr lang="it-IT" sz="1400" dirty="0" smtClean="0">
                <a:latin typeface="Times New Roman" pitchFamily="18" charset="0"/>
                <a:cs typeface="Times New Roman" pitchFamily="18" charset="0"/>
              </a:rPr>
              <a:t>e il </a:t>
            </a:r>
            <a:r>
              <a:rPr lang="it-IT" sz="1400" i="1" dirty="0" smtClean="0">
                <a:latin typeface="Times New Roman" pitchFamily="18" charset="0"/>
                <a:cs typeface="Times New Roman" pitchFamily="18" charset="0"/>
              </a:rPr>
              <a:t>gufo barbuto con le corna</a:t>
            </a:r>
            <a:r>
              <a:rPr lang="it-IT" sz="1400" dirty="0" smtClean="0">
                <a:latin typeface="Times New Roman" pitchFamily="18" charset="0"/>
                <a:cs typeface="Times New Roman" pitchFamily="18" charset="0"/>
              </a:rPr>
              <a:t>.</a:t>
            </a:r>
          </a:p>
          <a:p>
            <a:pPr algn="just" fontAlgn="base"/>
            <a:r>
              <a:rPr lang="it-IT" sz="1400" dirty="0" smtClean="0">
                <a:latin typeface="Times New Roman" pitchFamily="18" charset="0"/>
                <a:cs typeface="Times New Roman" pitchFamily="18" charset="0"/>
              </a:rPr>
              <a:t>In Albania i visitatori possono anche trovare diversi tipi di rettili come </a:t>
            </a:r>
            <a:r>
              <a:rPr lang="it-IT" sz="1400" i="1" dirty="0" smtClean="0">
                <a:latin typeface="Times New Roman" pitchFamily="18" charset="0"/>
                <a:cs typeface="Times New Roman" pitchFamily="18" charset="0"/>
              </a:rPr>
              <a:t>serpenti d’acqua</a:t>
            </a:r>
            <a:r>
              <a:rPr lang="it-IT" sz="1400" dirty="0" smtClean="0">
                <a:latin typeface="Times New Roman" pitchFamily="18" charset="0"/>
                <a:cs typeface="Times New Roman" pitchFamily="18" charset="0"/>
              </a:rPr>
              <a:t>, </a:t>
            </a:r>
            <a:r>
              <a:rPr lang="it-IT" sz="1400" i="1" dirty="0" smtClean="0">
                <a:latin typeface="Times New Roman" pitchFamily="18" charset="0"/>
                <a:cs typeface="Times New Roman" pitchFamily="18" charset="0"/>
              </a:rPr>
              <a:t>boa di casa </a:t>
            </a:r>
            <a:r>
              <a:rPr lang="it-IT" sz="1400" dirty="0" smtClean="0">
                <a:latin typeface="Times New Roman" pitchFamily="18" charset="0"/>
                <a:cs typeface="Times New Roman" pitchFamily="18" charset="0"/>
              </a:rPr>
              <a:t>e gli altri. Ci sono 260 tipi di pesci: di tipo mediterraneo nelle </a:t>
            </a:r>
            <a:r>
              <a:rPr lang="it-IT" sz="1400" b="1" dirty="0" smtClean="0">
                <a:latin typeface="Times New Roman" pitchFamily="18" charset="0"/>
                <a:cs typeface="Times New Roman" pitchFamily="18" charset="0"/>
              </a:rPr>
              <a:t>acque salate </a:t>
            </a:r>
            <a:r>
              <a:rPr lang="it-IT" sz="1400" dirty="0" smtClean="0">
                <a:latin typeface="Times New Roman" pitchFamily="18" charset="0"/>
                <a:cs typeface="Times New Roman" pitchFamily="18" charset="0"/>
              </a:rPr>
              <a:t>e </a:t>
            </a:r>
            <a:r>
              <a:rPr lang="it-IT" sz="1400" i="1" dirty="0" smtClean="0">
                <a:latin typeface="Times New Roman" pitchFamily="18" charset="0"/>
                <a:cs typeface="Times New Roman" pitchFamily="18" charset="0"/>
              </a:rPr>
              <a:t>trote</a:t>
            </a:r>
            <a:r>
              <a:rPr lang="it-IT" sz="1400" dirty="0" smtClean="0">
                <a:latin typeface="Times New Roman" pitchFamily="18" charset="0"/>
                <a:cs typeface="Times New Roman" pitchFamily="18" charset="0"/>
              </a:rPr>
              <a:t> in </a:t>
            </a:r>
            <a:r>
              <a:rPr lang="it-IT" sz="1400" b="1" dirty="0" smtClean="0">
                <a:latin typeface="Times New Roman" pitchFamily="18" charset="0"/>
                <a:cs typeface="Times New Roman" pitchFamily="18" charset="0"/>
              </a:rPr>
              <a:t>torrenti di montagna</a:t>
            </a:r>
            <a:r>
              <a:rPr lang="it-IT" sz="1400" dirty="0" smtClean="0">
                <a:latin typeface="Times New Roman" pitchFamily="18" charset="0"/>
                <a:cs typeface="Times New Roman" pitchFamily="18" charset="0"/>
              </a:rPr>
              <a:t>. Nei </a:t>
            </a:r>
            <a:r>
              <a:rPr lang="it-IT" sz="1400" b="1" dirty="0" smtClean="0">
                <a:latin typeface="Times New Roman" pitchFamily="18" charset="0"/>
                <a:cs typeface="Times New Roman" pitchFamily="18" charset="0"/>
              </a:rPr>
              <a:t>laghi</a:t>
            </a:r>
            <a:r>
              <a:rPr lang="it-IT" sz="1400" dirty="0" smtClean="0">
                <a:latin typeface="Times New Roman" pitchFamily="18" charset="0"/>
                <a:cs typeface="Times New Roman" pitchFamily="18" charset="0"/>
              </a:rPr>
              <a:t> ci sono </a:t>
            </a:r>
            <a:r>
              <a:rPr lang="it-IT" sz="1400" i="1" dirty="0" smtClean="0">
                <a:latin typeface="Times New Roman" pitchFamily="18" charset="0"/>
                <a:cs typeface="Times New Roman" pitchFamily="18" charset="0"/>
              </a:rPr>
              <a:t>anguille</a:t>
            </a:r>
            <a:r>
              <a:rPr lang="it-IT" sz="1400" dirty="0" smtClean="0">
                <a:latin typeface="Times New Roman" pitchFamily="18" charset="0"/>
                <a:cs typeface="Times New Roman" pitchFamily="18" charset="0"/>
              </a:rPr>
              <a:t> e altri pesci comuni.</a:t>
            </a:r>
            <a:endParaRPr lang="it-IT" sz="1400" dirty="0">
              <a:latin typeface="Times New Roman" pitchFamily="18" charset="0"/>
              <a:cs typeface="Times New Roman" pitchFamily="18" charset="0"/>
            </a:endParaRPr>
          </a:p>
        </p:txBody>
      </p:sp>
      <p:pic>
        <p:nvPicPr>
          <p:cNvPr id="3" name="Picture 4" descr="albania"/>
          <p:cNvPicPr>
            <a:picLocks noChangeAspect="1" noChangeArrowheads="1"/>
          </p:cNvPicPr>
          <p:nvPr/>
        </p:nvPicPr>
        <p:blipFill>
          <a:blip r:embed="rId2"/>
          <a:srcRect/>
          <a:stretch>
            <a:fillRect/>
          </a:stretch>
        </p:blipFill>
        <p:spPr bwMode="auto">
          <a:xfrm>
            <a:off x="214282" y="2786058"/>
            <a:ext cx="3110484" cy="1758315"/>
          </a:xfrm>
          <a:prstGeom prst="rect">
            <a:avLst/>
          </a:prstGeom>
          <a:noFill/>
          <a:ln w="38100">
            <a:solidFill>
              <a:srgbClr val="C00000"/>
            </a:solidFill>
          </a:ln>
        </p:spPr>
      </p:pic>
      <p:pic>
        <p:nvPicPr>
          <p:cNvPr id="4" name="Picture 6" descr="Cosa dobbiamo imparare davvero dai lupi - Linkiesta.it"/>
          <p:cNvPicPr>
            <a:picLocks noChangeAspect="1" noChangeArrowheads="1"/>
          </p:cNvPicPr>
          <p:nvPr/>
        </p:nvPicPr>
        <p:blipFill>
          <a:blip r:embed="rId3"/>
          <a:srcRect/>
          <a:stretch>
            <a:fillRect/>
          </a:stretch>
        </p:blipFill>
        <p:spPr bwMode="auto">
          <a:xfrm>
            <a:off x="6000760" y="2714620"/>
            <a:ext cx="2857500" cy="2133600"/>
          </a:xfrm>
          <a:prstGeom prst="rect">
            <a:avLst/>
          </a:prstGeom>
          <a:noFill/>
          <a:ln w="38100">
            <a:solidFill>
              <a:srgbClr val="C00000"/>
            </a:solidFill>
          </a:ln>
        </p:spPr>
      </p:pic>
      <p:pic>
        <p:nvPicPr>
          <p:cNvPr id="5" name="Picture 8" descr="La fauna - Albania"/>
          <p:cNvPicPr>
            <a:picLocks noChangeAspect="1" noChangeArrowheads="1"/>
          </p:cNvPicPr>
          <p:nvPr/>
        </p:nvPicPr>
        <p:blipFill>
          <a:blip r:embed="rId4"/>
          <a:srcRect/>
          <a:stretch>
            <a:fillRect/>
          </a:stretch>
        </p:blipFill>
        <p:spPr bwMode="auto">
          <a:xfrm>
            <a:off x="357158" y="4714884"/>
            <a:ext cx="2926080" cy="1950720"/>
          </a:xfrm>
          <a:prstGeom prst="rect">
            <a:avLst/>
          </a:prstGeom>
          <a:noFill/>
          <a:ln w="38100">
            <a:solidFill>
              <a:srgbClr val="C00000"/>
            </a:solidFill>
          </a:ln>
        </p:spPr>
      </p:pic>
      <p:pic>
        <p:nvPicPr>
          <p:cNvPr id="67586" name="Picture 2" descr="Ente Nazionale Protezione Animali"/>
          <p:cNvPicPr>
            <a:picLocks noChangeAspect="1" noChangeArrowheads="1"/>
          </p:cNvPicPr>
          <p:nvPr/>
        </p:nvPicPr>
        <p:blipFill>
          <a:blip r:embed="rId5"/>
          <a:srcRect/>
          <a:stretch>
            <a:fillRect/>
          </a:stretch>
        </p:blipFill>
        <p:spPr bwMode="auto">
          <a:xfrm>
            <a:off x="3571868" y="4286256"/>
            <a:ext cx="2291239" cy="2428875"/>
          </a:xfrm>
          <a:prstGeom prst="rect">
            <a:avLst/>
          </a:prstGeom>
          <a:noFill/>
          <a:ln w="38100">
            <a:solidFill>
              <a:srgbClr val="C00000"/>
            </a:solidFill>
          </a:ln>
        </p:spPr>
      </p:pic>
      <p:pic>
        <p:nvPicPr>
          <p:cNvPr id="67588" name="Picture 4" descr="Picchio - Rosso, verde e nero - Il verso - Cane e gatto"/>
          <p:cNvPicPr>
            <a:picLocks noChangeAspect="1" noChangeArrowheads="1"/>
          </p:cNvPicPr>
          <p:nvPr/>
        </p:nvPicPr>
        <p:blipFill>
          <a:blip r:embed="rId6" cstate="print"/>
          <a:srcRect/>
          <a:stretch>
            <a:fillRect/>
          </a:stretch>
        </p:blipFill>
        <p:spPr bwMode="auto">
          <a:xfrm>
            <a:off x="6215074" y="5072074"/>
            <a:ext cx="2560320" cy="1706880"/>
          </a:xfrm>
          <a:prstGeom prst="rect">
            <a:avLst/>
          </a:prstGeom>
          <a:noFill/>
          <a:ln w="38100">
            <a:solidFill>
              <a:srgbClr val="C00000"/>
            </a:solidFill>
          </a:ln>
        </p:spPr>
      </p:pic>
      <p:sp>
        <p:nvSpPr>
          <p:cNvPr id="8" name="CasellaDiTesto 7"/>
          <p:cNvSpPr txBox="1"/>
          <p:nvPr/>
        </p:nvSpPr>
        <p:spPr>
          <a:xfrm>
            <a:off x="3571868" y="2857496"/>
            <a:ext cx="2286016" cy="830997"/>
          </a:xfrm>
          <a:prstGeom prst="rect">
            <a:avLst/>
          </a:prstGeom>
          <a:noFill/>
        </p:spPr>
        <p:txBody>
          <a:bodyPr wrap="square" rtlCol="0">
            <a:spAutoFit/>
          </a:bodyPr>
          <a:lstStyle/>
          <a:p>
            <a:pPr algn="just"/>
            <a:r>
              <a:rPr lang="it-IT" sz="1600" b="1" dirty="0" smtClean="0">
                <a:latin typeface="Times New Roman" pitchFamily="18" charset="0"/>
                <a:cs typeface="Times New Roman" pitchFamily="18" charset="0"/>
              </a:rPr>
              <a:t>1- </a:t>
            </a:r>
            <a:r>
              <a:rPr lang="it-IT" sz="1600" dirty="0" smtClean="0">
                <a:latin typeface="Times New Roman" pitchFamily="18" charset="0"/>
                <a:cs typeface="Times New Roman" pitchFamily="18" charset="0"/>
              </a:rPr>
              <a:t>Evidenzia tutti gli ambienti naturali che vengono citati nel testo.  </a:t>
            </a:r>
            <a:endParaRPr lang="it-IT" sz="1600" b="1" dirty="0">
              <a:latin typeface="Times New Roman" pitchFamily="18" charset="0"/>
              <a:cs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5816977"/>
          </a:xfrm>
          <a:prstGeom prst="rect">
            <a:avLst/>
          </a:prstGeom>
          <a:solidFill>
            <a:schemeClr val="accent1">
              <a:lumMod val="40000"/>
              <a:lumOff val="60000"/>
            </a:schemeClr>
          </a:solidFill>
          <a:ln w="12700">
            <a:solidFill>
              <a:srgbClr val="FF0000"/>
            </a:solidFill>
          </a:ln>
        </p:spPr>
        <p:txBody>
          <a:bodyPr wrap="square" rtlCol="0">
            <a:spAutoFit/>
          </a:bodyPr>
          <a:lstStyle/>
          <a:p>
            <a:pPr algn="ctr">
              <a:spcAft>
                <a:spcPts val="1200"/>
              </a:spcAft>
            </a:pPr>
            <a:r>
              <a:rPr lang="it-IT" sz="2800" b="1" dirty="0" smtClean="0"/>
              <a:t>L’Albania caccia i cacciatori</a:t>
            </a:r>
            <a:endParaRPr lang="it-IT" sz="2800" dirty="0" smtClean="0"/>
          </a:p>
          <a:p>
            <a:pPr algn="just"/>
            <a:r>
              <a:rPr lang="it-IT" sz="1400" dirty="0" smtClean="0">
                <a:solidFill>
                  <a:srgbClr val="FF0000"/>
                </a:solidFill>
                <a:latin typeface="Times New Roman" pitchFamily="18" charset="0"/>
                <a:cs typeface="Times New Roman" pitchFamily="18" charset="0"/>
              </a:rPr>
              <a:t>[a]</a:t>
            </a:r>
          </a:p>
          <a:p>
            <a:pPr algn="just"/>
            <a:r>
              <a:rPr lang="it-IT" sz="1400" dirty="0" smtClean="0">
                <a:latin typeface="Times New Roman" pitchFamily="18" charset="0"/>
                <a:cs typeface="Times New Roman" pitchFamily="18" charset="0"/>
              </a:rPr>
              <a:t>Il Paese è diviso, ma la decisione è presa. Dal 15 febbraio, </a:t>
            </a:r>
            <a:r>
              <a:rPr lang="it-IT" sz="1400" b="1" dirty="0" smtClean="0">
                <a:latin typeface="Times New Roman" pitchFamily="18" charset="0"/>
                <a:cs typeface="Times New Roman" pitchFamily="18" charset="0"/>
              </a:rPr>
              <a:t>l’Albania chiuderà la caccia per due anni</a:t>
            </a:r>
            <a:r>
              <a:rPr lang="it-IT" sz="1400" dirty="0" smtClean="0">
                <a:latin typeface="Times New Roman" pitchFamily="18" charset="0"/>
                <a:cs typeface="Times New Roman" pitchFamily="18" charset="0"/>
              </a:rPr>
              <a:t>. All’origine della decisione c’è il </a:t>
            </a:r>
            <a:r>
              <a:rPr lang="it-IT" sz="1400" b="1" dirty="0" smtClean="0">
                <a:latin typeface="Times New Roman" pitchFamily="18" charset="0"/>
                <a:cs typeface="Times New Roman" pitchFamily="18" charset="0"/>
              </a:rPr>
              <a:t>drastico calo della fauna selvatica</a:t>
            </a:r>
            <a:r>
              <a:rPr lang="it-IT" sz="1400" dirty="0" smtClean="0">
                <a:latin typeface="Times New Roman" pitchFamily="18" charset="0"/>
                <a:cs typeface="Times New Roman" pitchFamily="18" charset="0"/>
              </a:rPr>
              <a:t> (in particolare volpi e quaglie) che, secondo un rapporto del ministero dell’Ambiente</a:t>
            </a:r>
            <a:r>
              <a:rPr lang="it-IT" sz="1400" b="1" dirty="0" smtClean="0">
                <a:latin typeface="Times New Roman" pitchFamily="18" charset="0"/>
                <a:cs typeface="Times New Roman" pitchFamily="18" charset="0"/>
              </a:rPr>
              <a:t> </a:t>
            </a:r>
            <a:r>
              <a:rPr lang="it-IT" sz="1400" dirty="0" smtClean="0">
                <a:latin typeface="Times New Roman" pitchFamily="18" charset="0"/>
                <a:cs typeface="Times New Roman" pitchFamily="18" charset="0"/>
              </a:rPr>
              <a:t>di Tirana, negli ultimi anni sarebbe diminuita dal 30% al 50%, mentre alcune specie protette come l’orso bruno e l’aquila sono completamente scomparse.</a:t>
            </a:r>
          </a:p>
          <a:p>
            <a:pPr algn="just"/>
            <a:endParaRPr lang="it-IT" sz="1400" dirty="0" smtClean="0">
              <a:latin typeface="Times New Roman" pitchFamily="18" charset="0"/>
              <a:cs typeface="Times New Roman" pitchFamily="18" charset="0"/>
            </a:endParaRPr>
          </a:p>
          <a:p>
            <a:pPr algn="just"/>
            <a:r>
              <a:rPr lang="it-IT" sz="1400" dirty="0" smtClean="0">
                <a:solidFill>
                  <a:srgbClr val="FF0000"/>
                </a:solidFill>
                <a:latin typeface="Times New Roman" pitchFamily="18" charset="0"/>
                <a:cs typeface="Times New Roman" pitchFamily="18" charset="0"/>
              </a:rPr>
              <a:t>[b]</a:t>
            </a:r>
          </a:p>
          <a:p>
            <a:pPr algn="just"/>
            <a:r>
              <a:rPr lang="it-IT" sz="1400" b="1" dirty="0" smtClean="0">
                <a:latin typeface="Times New Roman" pitchFamily="18" charset="0"/>
                <a:cs typeface="Times New Roman" pitchFamily="18" charset="0"/>
              </a:rPr>
              <a:t>Tutta colpa dei cacciatori stranieri</a:t>
            </a:r>
            <a:r>
              <a:rPr lang="it-IT" sz="1400" dirty="0" smtClean="0">
                <a:latin typeface="Times New Roman" pitchFamily="18" charset="0"/>
                <a:cs typeface="Times New Roman" pitchFamily="18" charset="0"/>
              </a:rPr>
              <a:t>. Di più. Tutta colpa, guarda caso, dei turisti italiani con la passione per il grilletto, sostengono alcune associazioni venatorie albanesi. Lo spunto all’accusa – come riferisce l’agenzia di stampa </a:t>
            </a:r>
            <a:r>
              <a:rPr lang="it-IT" sz="1400" dirty="0" err="1" smtClean="0">
                <a:latin typeface="Times New Roman" pitchFamily="18" charset="0"/>
                <a:cs typeface="Times New Roman" pitchFamily="18" charset="0"/>
              </a:rPr>
              <a:t>GeaPress</a:t>
            </a:r>
            <a:r>
              <a:rPr lang="it-IT" sz="1400" dirty="0" smtClean="0">
                <a:latin typeface="Times New Roman" pitchFamily="18" charset="0"/>
                <a:cs typeface="Times New Roman" pitchFamily="18" charset="0"/>
              </a:rPr>
              <a:t> – lo offre una fotografia postata, forse con troppa superficialità, su </a:t>
            </a:r>
            <a:r>
              <a:rPr lang="it-IT" sz="1400" dirty="0" err="1" smtClean="0">
                <a:latin typeface="Times New Roman" pitchFamily="18" charset="0"/>
                <a:cs typeface="Times New Roman" pitchFamily="18" charset="0"/>
              </a:rPr>
              <a:t>Facebook</a:t>
            </a:r>
            <a:r>
              <a:rPr lang="it-IT" sz="1400" dirty="0" smtClean="0">
                <a:latin typeface="Times New Roman" pitchFamily="18" charset="0"/>
                <a:cs typeface="Times New Roman" pitchFamily="18" charset="0"/>
              </a:rPr>
              <a:t> da un gruppo di </a:t>
            </a:r>
            <a:r>
              <a:rPr lang="it-IT" sz="1400" b="1" dirty="0" smtClean="0">
                <a:latin typeface="Times New Roman" pitchFamily="18" charset="0"/>
                <a:cs typeface="Times New Roman" pitchFamily="18" charset="0"/>
              </a:rPr>
              <a:t>cacciatori sardi</a:t>
            </a:r>
            <a:r>
              <a:rPr lang="it-IT" sz="1400" dirty="0" smtClean="0">
                <a:latin typeface="Times New Roman" pitchFamily="18" charset="0"/>
                <a:cs typeface="Times New Roman" pitchFamily="18" charset="0"/>
              </a:rPr>
              <a:t> e divulgata dal Segretario generale della Federazione dei cacciatori Albanesi. L’immagine ritrae uno di loro che spinge una carriola strapiena di anatre mentre la didascalia recita: «Bella l’</a:t>
            </a:r>
            <a:r>
              <a:rPr lang="it-IT" sz="1400" dirty="0" err="1" smtClean="0">
                <a:latin typeface="Times New Roman" pitchFamily="18" charset="0"/>
                <a:cs typeface="Times New Roman" pitchFamily="18" charset="0"/>
              </a:rPr>
              <a:t>Albania…</a:t>
            </a:r>
            <a:r>
              <a:rPr lang="it-IT" sz="1400" dirty="0" smtClean="0">
                <a:latin typeface="Times New Roman" pitchFamily="18" charset="0"/>
                <a:cs typeface="Times New Roman" pitchFamily="18" charset="0"/>
              </a:rPr>
              <a:t> In Albania puoi fare quello che ti pare, in Sardegna invece, nonostante il calendario venatorio più restrittivo d’Europa, con il solito ricorso degli animalisti, i tordi te li puoi scordare. W la caccia in </a:t>
            </a:r>
            <a:r>
              <a:rPr lang="it-IT" sz="1400" dirty="0" err="1" smtClean="0">
                <a:latin typeface="Times New Roman" pitchFamily="18" charset="0"/>
                <a:cs typeface="Times New Roman" pitchFamily="18" charset="0"/>
              </a:rPr>
              <a:t>Albania…</a:t>
            </a:r>
            <a:r>
              <a:rPr lang="it-IT" sz="1400" dirty="0" smtClean="0">
                <a:latin typeface="Times New Roman" pitchFamily="18" charset="0"/>
                <a:cs typeface="Times New Roman" pitchFamily="18" charset="0"/>
              </a:rPr>
              <a:t>» </a:t>
            </a:r>
            <a:r>
              <a:rPr lang="it-IT" sz="1400" dirty="0" smtClean="0">
                <a:solidFill>
                  <a:srgbClr val="00B0F0"/>
                </a:solidFill>
                <a:latin typeface="Times New Roman" pitchFamily="18" charset="0"/>
                <a:cs typeface="Times New Roman" pitchFamily="18" charset="0"/>
              </a:rPr>
              <a:t>[</a:t>
            </a:r>
            <a:r>
              <a:rPr lang="it-IT" sz="1400" dirty="0" err="1" smtClean="0">
                <a:solidFill>
                  <a:srgbClr val="00B0F0"/>
                </a:solidFill>
                <a:latin typeface="Times New Roman" pitchFamily="18" charset="0"/>
                <a:cs typeface="Times New Roman" pitchFamily="18" charset="0"/>
              </a:rPr>
              <a:t>fig</a:t>
            </a:r>
            <a:r>
              <a:rPr lang="it-IT" sz="1400" dirty="0" smtClean="0">
                <a:solidFill>
                  <a:srgbClr val="00B0F0"/>
                </a:solidFill>
                <a:latin typeface="Times New Roman" pitchFamily="18" charset="0"/>
                <a:cs typeface="Times New Roman" pitchFamily="18" charset="0"/>
              </a:rPr>
              <a:t>. 1]</a:t>
            </a:r>
            <a:r>
              <a:rPr lang="it-IT" sz="1400" dirty="0" smtClean="0">
                <a:latin typeface="Times New Roman" pitchFamily="18" charset="0"/>
                <a:cs typeface="Times New Roman" pitchFamily="18" charset="0"/>
              </a:rPr>
              <a:t>.</a:t>
            </a:r>
            <a:endParaRPr lang="it-IT" sz="1400" dirty="0" smtClean="0">
              <a:solidFill>
                <a:srgbClr val="00B0F0"/>
              </a:solidFill>
              <a:latin typeface="Times New Roman" pitchFamily="18" charset="0"/>
              <a:cs typeface="Times New Roman" pitchFamily="18" charset="0"/>
            </a:endParaRPr>
          </a:p>
          <a:p>
            <a:pPr algn="just"/>
            <a:r>
              <a:rPr lang="it-IT" sz="1400" dirty="0" smtClean="0">
                <a:latin typeface="Times New Roman" pitchFamily="18" charset="0"/>
                <a:cs typeface="Times New Roman" pitchFamily="18" charset="0"/>
              </a:rPr>
              <a:t>E non sono comunque solo i cacciatori a puntare il dito contro gli italiani in trasferta venatoria. Lo fa, seppur molto più diplomaticamente anche il ministro dell’Ambiente,</a:t>
            </a:r>
            <a:r>
              <a:rPr lang="it-IT" sz="1400" b="1"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Lefter</a:t>
            </a:r>
            <a:r>
              <a:rPr lang="it-IT" sz="1400"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Koka</a:t>
            </a:r>
            <a:r>
              <a:rPr lang="it-IT" sz="1400" dirty="0" smtClean="0">
                <a:latin typeface="Times New Roman" pitchFamily="18" charset="0"/>
                <a:cs typeface="Times New Roman" pitchFamily="18" charset="0"/>
              </a:rPr>
              <a:t>, che condivide l’asserzione che i cacciatori stranieri «ne farebbero di tutti i colori». E forse in queste parole c’è anche una velata allusione allo scandalo esploso qualche anno fa: quello dei </a:t>
            </a:r>
            <a:r>
              <a:rPr lang="it-IT" sz="1400" b="1" dirty="0" smtClean="0">
                <a:latin typeface="Times New Roman" pitchFamily="18" charset="0"/>
                <a:cs typeface="Times New Roman" pitchFamily="18" charset="0"/>
              </a:rPr>
              <a:t>bambini usati come cani da caccia</a:t>
            </a:r>
            <a:r>
              <a:rPr lang="it-IT" sz="1400" dirty="0" smtClean="0">
                <a:latin typeface="Times New Roman" pitchFamily="18" charset="0"/>
                <a:cs typeface="Times New Roman" pitchFamily="18" charset="0"/>
              </a:rPr>
              <a:t> per il riporto delle prede e “pagati” con merendine. Oppure il ministro pensava a quei quattro cacciatori, ancora una volta </a:t>
            </a:r>
            <a:r>
              <a:rPr lang="it-IT" sz="1400" b="1" dirty="0" smtClean="0">
                <a:latin typeface="Times New Roman" pitchFamily="18" charset="0"/>
                <a:cs typeface="Times New Roman" pitchFamily="18" charset="0"/>
              </a:rPr>
              <a:t>italiani</a:t>
            </a:r>
            <a:r>
              <a:rPr lang="it-IT" sz="1400" dirty="0" smtClean="0">
                <a:latin typeface="Times New Roman" pitchFamily="18" charset="0"/>
                <a:cs typeface="Times New Roman" pitchFamily="18" charset="0"/>
              </a:rPr>
              <a:t>, fermati ad ottobre per un banale controllo dalla polizia albanese e </a:t>
            </a:r>
            <a:r>
              <a:rPr lang="it-IT" sz="1400" b="1" dirty="0" smtClean="0">
                <a:latin typeface="Times New Roman" pitchFamily="18" charset="0"/>
                <a:cs typeface="Times New Roman" pitchFamily="18" charset="0"/>
              </a:rPr>
              <a:t>trovati in possesso di cacciagione vietata</a:t>
            </a:r>
            <a:r>
              <a:rPr lang="it-IT" sz="1400" dirty="0" smtClean="0">
                <a:latin typeface="Times New Roman" pitchFamily="18" charset="0"/>
                <a:cs typeface="Times New Roman" pitchFamily="18" charset="0"/>
              </a:rPr>
              <a:t>. All’interno delle loro auto, stipati in contenitori frigorifero, erano stati trovati degli uccelli protetti e degli altri cacciabili, ma con numeri in eccesso rispetto al consentito. Con loro però il governo di Tirana ha fatto cassa: per non trattenerli in Albania in attesa di processo ha preteso 25 mila euro di multa per ogni cacciatore.</a:t>
            </a:r>
          </a:p>
          <a:p>
            <a:endParaRPr lang="it-IT" sz="12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5693866"/>
          </a:xfrm>
          <a:prstGeom prst="rect">
            <a:avLst/>
          </a:prstGeom>
          <a:solidFill>
            <a:schemeClr val="accent1">
              <a:lumMod val="40000"/>
              <a:lumOff val="60000"/>
            </a:schemeClr>
          </a:solidFill>
          <a:ln w="12700">
            <a:solidFill>
              <a:srgbClr val="FF0000"/>
            </a:solidFill>
          </a:ln>
        </p:spPr>
        <p:txBody>
          <a:bodyPr wrap="square" rtlCol="0">
            <a:spAutoFit/>
          </a:bodyPr>
          <a:lstStyle/>
          <a:p>
            <a:pPr algn="just"/>
            <a:r>
              <a:rPr lang="it-IT" sz="1400" dirty="0" smtClean="0">
                <a:solidFill>
                  <a:srgbClr val="FF0000"/>
                </a:solidFill>
                <a:latin typeface="Times New Roman" pitchFamily="18" charset="0"/>
                <a:cs typeface="Times New Roman" pitchFamily="18" charset="0"/>
              </a:rPr>
              <a:t>[c]</a:t>
            </a:r>
          </a:p>
          <a:p>
            <a:pPr algn="just"/>
            <a:r>
              <a:rPr lang="it-IT" sz="1400" dirty="0" smtClean="0">
                <a:latin typeface="Times New Roman" pitchFamily="18" charset="0"/>
                <a:cs typeface="Times New Roman" pitchFamily="18" charset="0"/>
              </a:rPr>
              <a:t>Ministero dell’Ambiente e cacciatori, divisi sulla decisione di chiudere la caccia, concordano però su altri punti: innanzitutto la drastica diminuzione della fauna e la necessità di porre delle restrizioni sulle forme venatorie più invadenti. Come il </a:t>
            </a:r>
            <a:r>
              <a:rPr lang="it-IT" sz="1400" b="1" dirty="0" smtClean="0">
                <a:latin typeface="Times New Roman" pitchFamily="18" charset="0"/>
                <a:cs typeface="Times New Roman" pitchFamily="18" charset="0"/>
              </a:rPr>
              <a:t>bracconaggio</a:t>
            </a:r>
            <a:r>
              <a:rPr lang="it-IT" sz="1400" dirty="0" smtClean="0">
                <a:latin typeface="Times New Roman" pitchFamily="18" charset="0"/>
                <a:cs typeface="Times New Roman" pitchFamily="18" charset="0"/>
              </a:rPr>
              <a:t>. In Albania, secondo fonti del governo di Tirana, ci sono circa 75mila armi da caccia regolarmente registrate, mentre almeno altre 100 mila sarebbero detenute illegalmente e usate proprio per il bracconaggio. Certo chiudere la caccia non cancellerà questa pratica ma almeno dovrebbe rendere più facile l’identificazione dei bracconieri.</a:t>
            </a:r>
          </a:p>
          <a:p>
            <a:pPr algn="just"/>
            <a:endParaRPr lang="it-IT" sz="1400" dirty="0" smtClean="0">
              <a:latin typeface="Times New Roman" pitchFamily="18" charset="0"/>
              <a:cs typeface="Times New Roman" pitchFamily="18" charset="0"/>
            </a:endParaRPr>
          </a:p>
          <a:p>
            <a:pPr algn="just"/>
            <a:r>
              <a:rPr lang="it-IT" sz="1400" dirty="0" smtClean="0">
                <a:solidFill>
                  <a:srgbClr val="FF0000"/>
                </a:solidFill>
                <a:latin typeface="Times New Roman" pitchFamily="18" charset="0"/>
                <a:cs typeface="Times New Roman" pitchFamily="18" charset="0"/>
              </a:rPr>
              <a:t>[d]</a:t>
            </a:r>
          </a:p>
          <a:p>
            <a:pPr algn="just"/>
            <a:r>
              <a:rPr lang="it-IT" sz="1400" dirty="0" smtClean="0">
                <a:latin typeface="Times New Roman" pitchFamily="18" charset="0"/>
                <a:cs typeface="Times New Roman" pitchFamily="18" charset="0"/>
              </a:rPr>
              <a:t>«In Albania – sottolinea il presidente nazionale della Federazione italiana della caccia, Gianluca Dall’Olio – </a:t>
            </a:r>
            <a:r>
              <a:rPr lang="it-IT" sz="1400" b="1" dirty="0" smtClean="0">
                <a:latin typeface="Times New Roman" pitchFamily="18" charset="0"/>
                <a:cs typeface="Times New Roman" pitchFamily="18" charset="0"/>
              </a:rPr>
              <a:t>non</a:t>
            </a:r>
            <a:r>
              <a:rPr lang="it-IT" sz="1400" dirty="0" smtClean="0">
                <a:latin typeface="Times New Roman" pitchFamily="18" charset="0"/>
                <a:cs typeface="Times New Roman" pitchFamily="18" charset="0"/>
              </a:rPr>
              <a:t> </a:t>
            </a:r>
            <a:r>
              <a:rPr lang="it-IT" sz="1400" b="1" dirty="0" smtClean="0">
                <a:latin typeface="Times New Roman" pitchFamily="18" charset="0"/>
                <a:cs typeface="Times New Roman" pitchFamily="18" charset="0"/>
              </a:rPr>
              <a:t>esiste un piano di sostenibilità della caccia</a:t>
            </a:r>
            <a:r>
              <a:rPr lang="it-IT" sz="1400" dirty="0" smtClean="0">
                <a:latin typeface="Times New Roman" pitchFamily="18" charset="0"/>
                <a:cs typeface="Times New Roman" pitchFamily="18" charset="0"/>
              </a:rPr>
              <a:t>. Non è mai stata fatta, come invece è previsto per i paesi membri dell’Ue, una programmazione del prelievo venatorio. Non sono mai stati fatti dei censimenti, più facili per quanto riguarda la fauna stanziale, più difficili per la migratoria che è legata a fattori climatici. C’è una </a:t>
            </a:r>
            <a:r>
              <a:rPr lang="it-IT" sz="1400" b="1" dirty="0" smtClean="0">
                <a:latin typeface="Times New Roman" pitchFamily="18" charset="0"/>
                <a:cs typeface="Times New Roman" pitchFamily="18" charset="0"/>
              </a:rPr>
              <a:t>totale mancanza di regole</a:t>
            </a:r>
            <a:r>
              <a:rPr lang="it-IT" sz="1400" dirty="0" smtClean="0">
                <a:latin typeface="Times New Roman" pitchFamily="18" charset="0"/>
                <a:cs typeface="Times New Roman" pitchFamily="18" charset="0"/>
              </a:rPr>
              <a:t> e, come sempre accade, c’è chi se ne approfitta: ma è una minoranza. Se c’è stato un calo così drastico della fauna selvatica, la colpa è proprio della mancanza di regole».</a:t>
            </a:r>
          </a:p>
          <a:p>
            <a:pPr algn="just"/>
            <a:endParaRPr lang="it-IT" sz="1400" dirty="0" smtClean="0">
              <a:latin typeface="Times New Roman" pitchFamily="18" charset="0"/>
              <a:cs typeface="Times New Roman" pitchFamily="18" charset="0"/>
            </a:endParaRPr>
          </a:p>
          <a:p>
            <a:pPr algn="just"/>
            <a:r>
              <a:rPr lang="it-IT" sz="1400" dirty="0" smtClean="0">
                <a:solidFill>
                  <a:srgbClr val="FF0000"/>
                </a:solidFill>
                <a:latin typeface="Times New Roman" pitchFamily="18" charset="0"/>
                <a:cs typeface="Times New Roman" pitchFamily="18" charset="0"/>
              </a:rPr>
              <a:t>[e]</a:t>
            </a:r>
          </a:p>
          <a:p>
            <a:pPr algn="just"/>
            <a:r>
              <a:rPr lang="it-IT" sz="1400" dirty="0" smtClean="0">
                <a:latin typeface="Times New Roman" pitchFamily="18" charset="0"/>
                <a:cs typeface="Times New Roman" pitchFamily="18" charset="0"/>
              </a:rPr>
              <a:t>Certo è più facile scaricare le responsabilità sui cacciatori stranieri che ammettere la propria arretratezza gestionale. Anche Croazia e Romania, tanto per fare due esempi, hanno saputo fare di meglio. Tirana però qualche attenuante può trovarla. Anche il turismo venatorio che negli ultimi dieci anni si è sviluppato in modo esponenziale nel Paese delle Aquile ha, infatti, le sue responsabilità. «E anche questo deve essere regolamentato – spiega Dall’Olio – C’è stata una proliferazione di proposte non sottoposte a controllo. In alcuni casi </a:t>
            </a:r>
            <a:r>
              <a:rPr lang="it-IT" sz="1400" b="1" dirty="0" smtClean="0">
                <a:latin typeface="Times New Roman" pitchFamily="18" charset="0"/>
                <a:cs typeface="Times New Roman" pitchFamily="18" charset="0"/>
              </a:rPr>
              <a:t>il turismo venatorio ha portato a un vero abuso del territorio</a:t>
            </a:r>
            <a:r>
              <a:rPr lang="it-IT" sz="1400" dirty="0" smtClean="0">
                <a:latin typeface="Times New Roman" pitchFamily="18" charset="0"/>
                <a:cs typeface="Times New Roman" pitchFamily="18" charset="0"/>
              </a:rPr>
              <a:t>. Proprio per questo servono delle regole e in Albania non ci sono».</a:t>
            </a:r>
          </a:p>
          <a:p>
            <a:pPr algn="just"/>
            <a:r>
              <a:rPr lang="it-IT" sz="1400" dirty="0" smtClean="0">
                <a:latin typeface="Times New Roman" pitchFamily="18" charset="0"/>
                <a:cs typeface="Times New Roman" pitchFamily="18" charset="0"/>
              </a:rPr>
              <a:t>E ancora: proprio la mancanza di regole ha permesso ai tour </a:t>
            </a:r>
            <a:r>
              <a:rPr lang="it-IT" sz="1400" dirty="0" err="1" smtClean="0">
                <a:latin typeface="Times New Roman" pitchFamily="18" charset="0"/>
                <a:cs typeface="Times New Roman" pitchFamily="18" charset="0"/>
              </a:rPr>
              <a:t>operator</a:t>
            </a:r>
            <a:r>
              <a:rPr lang="it-IT" sz="1400" b="1" dirty="0" smtClean="0">
                <a:latin typeface="Times New Roman" pitchFamily="18" charset="0"/>
                <a:cs typeface="Times New Roman" pitchFamily="18" charset="0"/>
              </a:rPr>
              <a:t> </a:t>
            </a:r>
            <a:r>
              <a:rPr lang="it-IT" sz="1400" dirty="0" smtClean="0">
                <a:latin typeface="Times New Roman" pitchFamily="18" charset="0"/>
                <a:cs typeface="Times New Roman" pitchFamily="18" charset="0"/>
              </a:rPr>
              <a:t>di proliferare e di offrire </a:t>
            </a:r>
            <a:r>
              <a:rPr lang="it-IT" sz="1400" b="1" dirty="0" smtClean="0">
                <a:latin typeface="Times New Roman" pitchFamily="18" charset="0"/>
                <a:cs typeface="Times New Roman" pitchFamily="18" charset="0"/>
              </a:rPr>
              <a:t>pacchetti venatori a prezzi più convenienti rispetto ad altri Paesi dell’Est europeo</a:t>
            </a:r>
            <a:r>
              <a:rPr lang="it-IT" sz="1400" dirty="0" smtClean="0">
                <a:latin typeface="Times New Roman" pitchFamily="18" charset="0"/>
                <a:cs typeface="Times New Roman" pitchFamily="18" charset="0"/>
              </a:rPr>
              <a:t>: mille, milleduecento euro per tre quattro giorni di caccia. Vitto e alloggio costano poco e lo stesso vale per i viaggi dall’Italia </a:t>
            </a:r>
            <a:r>
              <a:rPr lang="it-IT" sz="1400" dirty="0" smtClean="0">
                <a:solidFill>
                  <a:srgbClr val="00B0F0"/>
                </a:solidFill>
                <a:latin typeface="Times New Roman" pitchFamily="18" charset="0"/>
                <a:cs typeface="Times New Roman" pitchFamily="18" charset="0"/>
              </a:rPr>
              <a:t>[</a:t>
            </a:r>
            <a:r>
              <a:rPr lang="it-IT" sz="1400" dirty="0" err="1" smtClean="0">
                <a:solidFill>
                  <a:srgbClr val="00B0F0"/>
                </a:solidFill>
                <a:latin typeface="Times New Roman" pitchFamily="18" charset="0"/>
                <a:cs typeface="Times New Roman" pitchFamily="18" charset="0"/>
              </a:rPr>
              <a:t>fig</a:t>
            </a:r>
            <a:r>
              <a:rPr lang="it-IT" sz="1400" dirty="0" smtClean="0">
                <a:solidFill>
                  <a:srgbClr val="00B0F0"/>
                </a:solidFill>
                <a:latin typeface="Times New Roman" pitchFamily="18" charset="0"/>
                <a:cs typeface="Times New Roman" pitchFamily="18" charset="0"/>
              </a:rPr>
              <a:t>. 2]</a:t>
            </a:r>
            <a:r>
              <a:rPr lang="it-IT" sz="1400" dirty="0" smtClean="0">
                <a:latin typeface="Times New Roman" pitchFamily="18" charset="0"/>
                <a:cs typeface="Times New Roman" pitchFamily="18" charset="0"/>
              </a:rPr>
              <a:t>.</a:t>
            </a:r>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57158" y="214290"/>
            <a:ext cx="8572560"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Il testo dell’articolo è stato suddiviso in paragrafi. Dopo aver evidenziato le informazioni principali, dai un titolo a ciascuno di essi in base all’argomento che trattano.</a:t>
            </a:r>
            <a:endParaRPr lang="it-IT" sz="1400" dirty="0">
              <a:latin typeface="Times New Roman" pitchFamily="18" charset="0"/>
              <a:cs typeface="Times New Roman" pitchFamily="18" charset="0"/>
            </a:endParaRPr>
          </a:p>
        </p:txBody>
      </p:sp>
      <p:graphicFrame>
        <p:nvGraphicFramePr>
          <p:cNvPr id="8" name="Tabella 7"/>
          <p:cNvGraphicFramePr>
            <a:graphicFrameLocks noGrp="1"/>
          </p:cNvGraphicFramePr>
          <p:nvPr/>
        </p:nvGraphicFramePr>
        <p:xfrm>
          <a:off x="428596" y="928670"/>
          <a:ext cx="8143932" cy="2961640"/>
        </p:xfrm>
        <a:graphic>
          <a:graphicData uri="http://schemas.openxmlformats.org/drawingml/2006/table">
            <a:tbl>
              <a:tblPr firstRow="1" bandRow="1">
                <a:tableStyleId>{5C22544A-7EE6-4342-B048-85BDC9FD1C3A}</a:tableStyleId>
              </a:tblPr>
              <a:tblGrid>
                <a:gridCol w="2004185"/>
                <a:gridCol w="6139747"/>
              </a:tblGrid>
              <a:tr h="370840">
                <a:tc>
                  <a:txBody>
                    <a:bodyPr/>
                    <a:lstStyle/>
                    <a:p>
                      <a:pPr algn="ctr"/>
                      <a:r>
                        <a:rPr lang="it-IT" dirty="0" smtClean="0">
                          <a:solidFill>
                            <a:schemeClr val="tx1"/>
                          </a:solidFill>
                          <a:latin typeface="Times New Roman" pitchFamily="18" charset="0"/>
                          <a:cs typeface="Times New Roman" pitchFamily="18" charset="0"/>
                        </a:rPr>
                        <a:t>PARAGRAFO</a:t>
                      </a:r>
                      <a:endParaRPr lang="it-IT" dirty="0">
                        <a:solidFill>
                          <a:schemeClr val="tx1"/>
                        </a:solidFill>
                        <a:latin typeface="Times New Roman" pitchFamily="18" charset="0"/>
                        <a:cs typeface="Times New Roman" pitchFamily="18" charset="0"/>
                      </a:endParaRPr>
                    </a:p>
                  </a:txBody>
                  <a:tcPr/>
                </a:tc>
                <a:tc>
                  <a:txBody>
                    <a:bodyPr/>
                    <a:lstStyle/>
                    <a:p>
                      <a:pPr algn="ctr"/>
                      <a:r>
                        <a:rPr lang="it-IT" dirty="0" smtClean="0">
                          <a:solidFill>
                            <a:schemeClr val="tx1"/>
                          </a:solidFill>
                          <a:latin typeface="Times New Roman" pitchFamily="18" charset="0"/>
                          <a:cs typeface="Times New Roman" pitchFamily="18" charset="0"/>
                        </a:rPr>
                        <a:t>TITOLO</a:t>
                      </a:r>
                      <a:endParaRPr lang="it-IT" dirty="0">
                        <a:solidFill>
                          <a:schemeClr val="tx1"/>
                        </a:solidFill>
                        <a:latin typeface="Times New Roman" pitchFamily="18" charset="0"/>
                        <a:cs typeface="Times New Roman" pitchFamily="18" charset="0"/>
                      </a:endParaRPr>
                    </a:p>
                  </a:txBody>
                  <a:tcPr/>
                </a:tc>
              </a:tr>
              <a:tr h="370840">
                <a:tc>
                  <a:txBody>
                    <a:bodyPr/>
                    <a:lstStyle/>
                    <a:p>
                      <a:pPr algn="ctr"/>
                      <a:r>
                        <a:rPr lang="it-IT" sz="1400" dirty="0" smtClean="0"/>
                        <a:t>a</a:t>
                      </a:r>
                      <a:endParaRPr lang="it-IT" sz="1400" dirty="0"/>
                    </a:p>
                  </a:txBody>
                  <a:tcPr/>
                </a:tc>
                <a:tc>
                  <a:txBody>
                    <a:bodyPr/>
                    <a:lstStyle/>
                    <a:p>
                      <a:r>
                        <a:rPr lang="it-IT" sz="1400" dirty="0" smtClean="0">
                          <a:solidFill>
                            <a:srgbClr val="00B0F0"/>
                          </a:solidFill>
                          <a:latin typeface="Times New Roman" pitchFamily="18" charset="0"/>
                          <a:cs typeface="Times New Roman" pitchFamily="18" charset="0"/>
                        </a:rPr>
                        <a:t>Chiusura della caccia in Albania a causa del drastico calo della fauna selvatica</a:t>
                      </a:r>
                    </a:p>
                    <a:p>
                      <a:endParaRPr lang="it-IT" sz="1400" dirty="0">
                        <a:solidFill>
                          <a:srgbClr val="00B0F0"/>
                        </a:solidFill>
                        <a:latin typeface="Times New Roman" pitchFamily="18" charset="0"/>
                        <a:cs typeface="Times New Roman" pitchFamily="18" charset="0"/>
                      </a:endParaRPr>
                    </a:p>
                  </a:txBody>
                  <a:tcPr/>
                </a:tc>
              </a:tr>
              <a:tr h="370840">
                <a:tc>
                  <a:txBody>
                    <a:bodyPr/>
                    <a:lstStyle/>
                    <a:p>
                      <a:pPr algn="ctr"/>
                      <a:r>
                        <a:rPr lang="it-IT" sz="1400" dirty="0" smtClean="0"/>
                        <a:t>b</a:t>
                      </a:r>
                    </a:p>
                    <a:p>
                      <a:pPr algn="ctr"/>
                      <a:endParaRPr lang="it-IT" sz="1400" dirty="0"/>
                    </a:p>
                  </a:txBody>
                  <a:tcPr/>
                </a:tc>
                <a:tc>
                  <a:txBody>
                    <a:bodyPr/>
                    <a:lstStyle/>
                    <a:p>
                      <a:r>
                        <a:rPr lang="it-IT" sz="1400" dirty="0" smtClean="0">
                          <a:solidFill>
                            <a:srgbClr val="00B0F0"/>
                          </a:solidFill>
                          <a:latin typeface="Times New Roman" pitchFamily="18" charset="0"/>
                          <a:cs typeface="Times New Roman" pitchFamily="18" charset="0"/>
                        </a:rPr>
                        <a:t>Le responsabilità dei cacciatori stranieri, soprattutto italiani</a:t>
                      </a:r>
                      <a:endParaRPr lang="it-IT" sz="1400" dirty="0">
                        <a:solidFill>
                          <a:srgbClr val="00B0F0"/>
                        </a:solidFill>
                        <a:latin typeface="Times New Roman" pitchFamily="18" charset="0"/>
                        <a:cs typeface="Times New Roman" pitchFamily="18" charset="0"/>
                      </a:endParaRPr>
                    </a:p>
                  </a:txBody>
                  <a:tcPr/>
                </a:tc>
              </a:tr>
              <a:tr h="370840">
                <a:tc>
                  <a:txBody>
                    <a:bodyPr/>
                    <a:lstStyle/>
                    <a:p>
                      <a:pPr algn="ctr"/>
                      <a:r>
                        <a:rPr lang="it-IT" sz="1400" dirty="0" smtClean="0"/>
                        <a:t>c</a:t>
                      </a:r>
                    </a:p>
                    <a:p>
                      <a:pPr algn="ctr"/>
                      <a:endParaRPr lang="it-IT" sz="1400" dirty="0"/>
                    </a:p>
                  </a:txBody>
                  <a:tcPr/>
                </a:tc>
                <a:tc>
                  <a:txBody>
                    <a:bodyPr/>
                    <a:lstStyle/>
                    <a:p>
                      <a:r>
                        <a:rPr lang="it-IT" sz="1400" dirty="0" smtClean="0">
                          <a:solidFill>
                            <a:srgbClr val="00B0F0"/>
                          </a:solidFill>
                          <a:latin typeface="Times New Roman" pitchFamily="18" charset="0"/>
                          <a:cs typeface="Times New Roman" pitchFamily="18" charset="0"/>
                        </a:rPr>
                        <a:t>La piaga del bracconaggio</a:t>
                      </a:r>
                      <a:endParaRPr lang="it-IT" sz="1400" dirty="0">
                        <a:solidFill>
                          <a:srgbClr val="00B0F0"/>
                        </a:solidFill>
                        <a:latin typeface="Times New Roman" pitchFamily="18" charset="0"/>
                        <a:cs typeface="Times New Roman" pitchFamily="18" charset="0"/>
                      </a:endParaRPr>
                    </a:p>
                  </a:txBody>
                  <a:tcPr/>
                </a:tc>
              </a:tr>
              <a:tr h="370840">
                <a:tc>
                  <a:txBody>
                    <a:bodyPr/>
                    <a:lstStyle/>
                    <a:p>
                      <a:pPr algn="ctr"/>
                      <a:r>
                        <a:rPr lang="it-IT" sz="1400" dirty="0" smtClean="0"/>
                        <a:t>d</a:t>
                      </a:r>
                    </a:p>
                    <a:p>
                      <a:pPr algn="ctr"/>
                      <a:endParaRPr lang="it-IT" sz="1400" dirty="0"/>
                    </a:p>
                  </a:txBody>
                  <a:tcPr/>
                </a:tc>
                <a:tc>
                  <a:txBody>
                    <a:bodyPr/>
                    <a:lstStyle/>
                    <a:p>
                      <a:r>
                        <a:rPr lang="it-IT" sz="1400" dirty="0" smtClean="0">
                          <a:solidFill>
                            <a:srgbClr val="00B0F0"/>
                          </a:solidFill>
                          <a:latin typeface="Times New Roman" pitchFamily="18" charset="0"/>
                          <a:cs typeface="Times New Roman" pitchFamily="18" charset="0"/>
                        </a:rPr>
                        <a:t>La mancanza di regole</a:t>
                      </a:r>
                      <a:endParaRPr lang="it-IT" sz="1400" dirty="0">
                        <a:solidFill>
                          <a:srgbClr val="00B0F0"/>
                        </a:solidFill>
                        <a:latin typeface="Times New Roman" pitchFamily="18" charset="0"/>
                        <a:cs typeface="Times New Roman" pitchFamily="18" charset="0"/>
                      </a:endParaRPr>
                    </a:p>
                  </a:txBody>
                  <a:tcPr/>
                </a:tc>
              </a:tr>
              <a:tr h="370840">
                <a:tc>
                  <a:txBody>
                    <a:bodyPr/>
                    <a:lstStyle/>
                    <a:p>
                      <a:pPr algn="ctr"/>
                      <a:r>
                        <a:rPr lang="it-IT" sz="1400" dirty="0" smtClean="0"/>
                        <a:t>e </a:t>
                      </a:r>
                    </a:p>
                    <a:p>
                      <a:pPr algn="ctr"/>
                      <a:endParaRPr lang="it-IT" sz="1400" dirty="0"/>
                    </a:p>
                  </a:txBody>
                  <a:tcPr/>
                </a:tc>
                <a:tc>
                  <a:txBody>
                    <a:bodyPr/>
                    <a:lstStyle/>
                    <a:p>
                      <a:r>
                        <a:rPr lang="it-IT" sz="1400" dirty="0" smtClean="0">
                          <a:solidFill>
                            <a:srgbClr val="00B0F0"/>
                          </a:solidFill>
                          <a:latin typeface="Times New Roman" pitchFamily="18" charset="0"/>
                          <a:cs typeface="Times New Roman" pitchFamily="18" charset="0"/>
                        </a:rPr>
                        <a:t>La</a:t>
                      </a:r>
                      <a:r>
                        <a:rPr lang="it-IT" sz="1400" baseline="0" dirty="0" smtClean="0">
                          <a:solidFill>
                            <a:srgbClr val="00B0F0"/>
                          </a:solidFill>
                          <a:latin typeface="Times New Roman" pitchFamily="18" charset="0"/>
                          <a:cs typeface="Times New Roman" pitchFamily="18" charset="0"/>
                        </a:rPr>
                        <a:t> diffusione del turismo venatorio</a:t>
                      </a:r>
                      <a:endParaRPr lang="it-IT" sz="1400" dirty="0">
                        <a:solidFill>
                          <a:srgbClr val="00B0F0"/>
                        </a:solidFill>
                        <a:latin typeface="Times New Roman" pitchFamily="18" charset="0"/>
                        <a:cs typeface="Times New Roman" pitchFamily="18" charset="0"/>
                      </a:endParaRPr>
                    </a:p>
                  </a:txBody>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09" name="Object 1"/>
          <p:cNvGraphicFramePr>
            <a:graphicFrameLocks noChangeAspect="1"/>
          </p:cNvGraphicFramePr>
          <p:nvPr/>
        </p:nvGraphicFramePr>
        <p:xfrm>
          <a:off x="4429124" y="142852"/>
          <a:ext cx="4597600" cy="6506280"/>
        </p:xfrm>
        <a:graphic>
          <a:graphicData uri="http://schemas.openxmlformats.org/presentationml/2006/ole">
            <p:oleObj spid="_x0000_s68609" name="Acrobat Document" r:id="rId3" imgW="5667119" imgH="8019810" progId="AcroExch.Document.DC">
              <p:embed/>
            </p:oleObj>
          </a:graphicData>
        </a:graphic>
      </p:graphicFrame>
      <p:sp>
        <p:nvSpPr>
          <p:cNvPr id="4" name="Rettangolo 3"/>
          <p:cNvSpPr/>
          <p:nvPr/>
        </p:nvSpPr>
        <p:spPr>
          <a:xfrm>
            <a:off x="3786182" y="6286520"/>
            <a:ext cx="562975" cy="307777"/>
          </a:xfrm>
          <a:prstGeom prst="rect">
            <a:avLst/>
          </a:prstGeom>
        </p:spPr>
        <p:txBody>
          <a:bodyPr wrap="none">
            <a:spAutoFit/>
          </a:bodyPr>
          <a:lstStyle/>
          <a:p>
            <a:r>
              <a:rPr lang="it-IT" sz="1400" dirty="0" smtClean="0">
                <a:solidFill>
                  <a:srgbClr val="FF0000"/>
                </a:solidFill>
                <a:latin typeface="Times New Roman" pitchFamily="18" charset="0"/>
                <a:cs typeface="Times New Roman" pitchFamily="18" charset="0"/>
              </a:rPr>
              <a:t>fig. 2</a:t>
            </a:r>
            <a:endParaRPr lang="it-IT" sz="1400" dirty="0">
              <a:solidFill>
                <a:srgbClr val="FF0000"/>
              </a:solidFill>
              <a:latin typeface="Times New Roman" pitchFamily="18" charset="0"/>
              <a:cs typeface="Times New Roman" pitchFamily="18" charset="0"/>
            </a:endParaRPr>
          </a:p>
        </p:txBody>
      </p:sp>
      <p:sp>
        <p:nvSpPr>
          <p:cNvPr id="6" name="Rettangolo 5"/>
          <p:cNvSpPr/>
          <p:nvPr/>
        </p:nvSpPr>
        <p:spPr>
          <a:xfrm>
            <a:off x="857224" y="5357826"/>
            <a:ext cx="562975" cy="307777"/>
          </a:xfrm>
          <a:prstGeom prst="rect">
            <a:avLst/>
          </a:prstGeom>
        </p:spPr>
        <p:txBody>
          <a:bodyPr wrap="none">
            <a:spAutoFit/>
          </a:bodyPr>
          <a:lstStyle/>
          <a:p>
            <a:r>
              <a:rPr lang="it-IT" sz="1400" dirty="0" smtClean="0">
                <a:solidFill>
                  <a:srgbClr val="FF0000"/>
                </a:solidFill>
                <a:latin typeface="Times New Roman" pitchFamily="18" charset="0"/>
                <a:cs typeface="Times New Roman" pitchFamily="18" charset="0"/>
              </a:rPr>
              <a:t>fig. 1</a:t>
            </a:r>
            <a:endParaRPr lang="it-IT" sz="1400" dirty="0">
              <a:solidFill>
                <a:srgbClr val="FF0000"/>
              </a:solidFill>
              <a:latin typeface="Times New Roman" pitchFamily="18" charset="0"/>
              <a:cs typeface="Times New Roman" pitchFamily="18" charset="0"/>
            </a:endParaRPr>
          </a:p>
        </p:txBody>
      </p:sp>
      <p:sp>
        <p:nvSpPr>
          <p:cNvPr id="7" name="Rettangolo 6"/>
          <p:cNvSpPr/>
          <p:nvPr/>
        </p:nvSpPr>
        <p:spPr>
          <a:xfrm>
            <a:off x="214282" y="285728"/>
            <a:ext cx="3929090" cy="738664"/>
          </a:xfrm>
          <a:prstGeom prst="rect">
            <a:avLst/>
          </a:prstGeom>
        </p:spPr>
        <p:txBody>
          <a:bodyPr wrap="square">
            <a:spAutoFit/>
          </a:bodyPr>
          <a:lstStyle/>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Inserisci nel testo dell’articolo, in corrispondenza dell’argomento trattato, l’indicazione dei numeri delle due immagini.  </a:t>
            </a:r>
            <a:endParaRPr lang="it-IT" sz="1400" dirty="0">
              <a:latin typeface="Times New Roman" pitchFamily="18" charset="0"/>
              <a:cs typeface="Times New Roman" pitchFamily="18" charset="0"/>
            </a:endParaRPr>
          </a:p>
        </p:txBody>
      </p:sp>
      <p:pic>
        <p:nvPicPr>
          <p:cNvPr id="68611" name="Picture 3" descr="Caccia “illegale” in Albania, italiani nel mirino: verso il divieto per due  anni – LaVocedelNordEst"/>
          <p:cNvPicPr>
            <a:picLocks noChangeAspect="1" noChangeArrowheads="1"/>
          </p:cNvPicPr>
          <p:nvPr/>
        </p:nvPicPr>
        <p:blipFill>
          <a:blip r:embed="rId4"/>
          <a:srcRect/>
          <a:stretch>
            <a:fillRect/>
          </a:stretch>
        </p:blipFill>
        <p:spPr bwMode="auto">
          <a:xfrm>
            <a:off x="857224" y="1285860"/>
            <a:ext cx="2308479" cy="4047744"/>
          </a:xfrm>
          <a:prstGeom prst="rect">
            <a:avLst/>
          </a:prstGeom>
          <a:noFill/>
          <a:ln w="28575">
            <a:solidFill>
              <a:srgbClr val="C00000"/>
            </a:solid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Le aree protette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La rete delle aree protette albanesi."/>
          <p:cNvPicPr>
            <a:picLocks noChangeAspect="1" noChangeArrowheads="1"/>
          </p:cNvPicPr>
          <p:nvPr/>
        </p:nvPicPr>
        <p:blipFill>
          <a:blip r:embed="rId2"/>
          <a:srcRect/>
          <a:stretch>
            <a:fillRect/>
          </a:stretch>
        </p:blipFill>
        <p:spPr bwMode="auto">
          <a:xfrm>
            <a:off x="857224" y="0"/>
            <a:ext cx="7205663" cy="5264372"/>
          </a:xfrm>
          <a:prstGeom prst="rect">
            <a:avLst/>
          </a:prstGeom>
          <a:noFill/>
        </p:spPr>
      </p:pic>
      <p:sp>
        <p:nvSpPr>
          <p:cNvPr id="3" name="CasellaDiTesto 2"/>
          <p:cNvSpPr txBox="1"/>
          <p:nvPr/>
        </p:nvSpPr>
        <p:spPr>
          <a:xfrm>
            <a:off x="142844" y="5357826"/>
            <a:ext cx="8786842" cy="1169551"/>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In Albania le aree protette coprono il </a:t>
            </a:r>
            <a:r>
              <a:rPr lang="it-IT" sz="1400" b="1" dirty="0" smtClean="0">
                <a:latin typeface="Times New Roman" pitchFamily="18" charset="0"/>
                <a:cs typeface="Times New Roman" pitchFamily="18" charset="0"/>
              </a:rPr>
              <a:t>15,8% del territorio </a:t>
            </a:r>
            <a:r>
              <a:rPr lang="it-IT" sz="1400" dirty="0" smtClean="0">
                <a:latin typeface="Times New Roman" pitchFamily="18" charset="0"/>
                <a:cs typeface="Times New Roman" pitchFamily="18" charset="0"/>
              </a:rPr>
              <a:t>del Paese e la maggior parte di esse sono costituite da foreste. La loro </a:t>
            </a:r>
            <a:r>
              <a:rPr lang="it-IT" sz="1400" b="1" dirty="0" smtClean="0">
                <a:latin typeface="Times New Roman" pitchFamily="18" charset="0"/>
                <a:cs typeface="Times New Roman" pitchFamily="18" charset="0"/>
              </a:rPr>
              <a:t>gestione</a:t>
            </a:r>
            <a:r>
              <a:rPr lang="it-IT" sz="1400" dirty="0" smtClean="0">
                <a:latin typeface="Times New Roman" pitchFamily="18" charset="0"/>
                <a:cs typeface="Times New Roman" pitchFamily="18" charset="0"/>
              </a:rPr>
              <a:t> è, però, ancora </a:t>
            </a:r>
            <a:r>
              <a:rPr lang="it-IT" sz="1400" b="1" dirty="0" smtClean="0">
                <a:latin typeface="Times New Roman" pitchFamily="18" charset="0"/>
                <a:cs typeface="Times New Roman" pitchFamily="18" charset="0"/>
              </a:rPr>
              <a:t>molto precaria </a:t>
            </a:r>
            <a:r>
              <a:rPr lang="it-IT" sz="1400" dirty="0" smtClean="0">
                <a:latin typeface="Times New Roman" pitchFamily="18" charset="0"/>
                <a:cs typeface="Times New Roman" pitchFamily="18" charset="0"/>
              </a:rPr>
              <a:t>e riscontra problemi strutturali che rendono difficoltoso il raggiungimento di effetti durevoli nella protezione ambientale. Ad oggi, infatti, il livello di protezione raggiunto in molte aree protette rimane precario e i </a:t>
            </a:r>
            <a:r>
              <a:rPr lang="it-IT" sz="1400" b="1" dirty="0" smtClean="0">
                <a:latin typeface="Times New Roman" pitchFamily="18" charset="0"/>
                <a:cs typeface="Times New Roman" pitchFamily="18" charset="0"/>
              </a:rPr>
              <a:t>fenomeni illegali di sfruttamento </a:t>
            </a:r>
            <a:r>
              <a:rPr lang="it-IT" sz="1400" dirty="0" smtClean="0">
                <a:latin typeface="Times New Roman" pitchFamily="18" charset="0"/>
                <a:cs typeface="Times New Roman" pitchFamily="18" charset="0"/>
              </a:rPr>
              <a:t>(disboscamento, caccia, costruzioni non autorizzate) sono ancora molto diffusi.</a:t>
            </a:r>
            <a:endParaRPr lang="it-IT" sz="1400" dirty="0">
              <a:latin typeface="Times New Roman" pitchFamily="18" charset="0"/>
              <a:cs typeface="Times New Roman"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5786199"/>
          </a:xfrm>
          <a:prstGeom prst="rect">
            <a:avLst/>
          </a:prstGeom>
          <a:solidFill>
            <a:schemeClr val="accent1">
              <a:lumMod val="40000"/>
              <a:lumOff val="60000"/>
            </a:schemeClr>
          </a:solidFill>
          <a:ln w="12700">
            <a:solidFill>
              <a:srgbClr val="FF0000"/>
            </a:solidFill>
          </a:ln>
        </p:spPr>
        <p:txBody>
          <a:bodyPr wrap="square" rtlCol="0">
            <a:spAutoFit/>
          </a:bodyPr>
          <a:lstStyle/>
          <a:p>
            <a:pPr algn="ctr">
              <a:spcAft>
                <a:spcPts val="1200"/>
              </a:spcAft>
            </a:pPr>
            <a:r>
              <a:rPr lang="it-IT" sz="2800" b="1" dirty="0" smtClean="0"/>
              <a:t>Albania: è possibile conciliare energia e protezione dell’ambiente?</a:t>
            </a:r>
          </a:p>
          <a:p>
            <a:r>
              <a:rPr lang="it-IT" sz="1200" dirty="0" smtClean="0">
                <a:latin typeface="Times New Roman" pitchFamily="18" charset="0"/>
                <a:cs typeface="Times New Roman" pitchFamily="18" charset="0"/>
              </a:rPr>
              <a:t>18/03/20</a:t>
            </a:r>
          </a:p>
          <a:p>
            <a:pPr algn="just"/>
            <a:r>
              <a:rPr lang="it-IT" sz="1400" dirty="0" smtClean="0">
                <a:latin typeface="Times New Roman" pitchFamily="18" charset="0"/>
                <a:cs typeface="Times New Roman" pitchFamily="18" charset="0"/>
              </a:rPr>
              <a:t>L’ecosistema del fiume più amato dagli albanesi, il </a:t>
            </a:r>
            <a:r>
              <a:rPr lang="it-IT" sz="1400" b="1" dirty="0" err="1" smtClean="0">
                <a:latin typeface="Times New Roman" pitchFamily="18" charset="0"/>
                <a:cs typeface="Times New Roman" pitchFamily="18" charset="0"/>
              </a:rPr>
              <a:t>Valbona</a:t>
            </a:r>
            <a:r>
              <a:rPr lang="it-IT" sz="1400" dirty="0" smtClean="0">
                <a:latin typeface="Times New Roman" pitchFamily="18" charset="0"/>
                <a:cs typeface="Times New Roman" pitchFamily="18" charset="0"/>
              </a:rPr>
              <a:t>, che sfocia nel fiume </a:t>
            </a:r>
            <a:r>
              <a:rPr lang="it-IT" sz="1400" dirty="0" err="1" smtClean="0">
                <a:latin typeface="Times New Roman" pitchFamily="18" charset="0"/>
                <a:cs typeface="Times New Roman" pitchFamily="18" charset="0"/>
              </a:rPr>
              <a:t>Drini</a:t>
            </a:r>
            <a:r>
              <a:rPr lang="it-IT" sz="1400" dirty="0" smtClean="0">
                <a:latin typeface="Times New Roman" pitchFamily="18" charset="0"/>
                <a:cs typeface="Times New Roman" pitchFamily="18" charset="0"/>
              </a:rPr>
              <a:t>, potrebbe essere compromesso se dovessero essere realizzati tre </a:t>
            </a:r>
            <a:r>
              <a:rPr lang="it-IT" sz="1400" b="1" dirty="0" smtClean="0">
                <a:latin typeface="Times New Roman" pitchFamily="18" charset="0"/>
                <a:cs typeface="Times New Roman" pitchFamily="18" charset="0"/>
              </a:rPr>
              <a:t>progetti finalizzati alla produzione di energia idroelettrica</a:t>
            </a:r>
            <a:r>
              <a:rPr lang="it-IT" sz="1400" dirty="0" smtClean="0">
                <a:latin typeface="Times New Roman" pitchFamily="18" charset="0"/>
                <a:cs typeface="Times New Roman" pitchFamily="18" charset="0"/>
              </a:rPr>
              <a:t>.</a:t>
            </a:r>
            <a:endParaRPr lang="it-IT" sz="1400" b="1" dirty="0" smtClean="0">
              <a:latin typeface="Times New Roman" pitchFamily="18" charset="0"/>
              <a:cs typeface="Times New Roman" pitchFamily="18" charset="0"/>
            </a:endParaRPr>
          </a:p>
          <a:p>
            <a:pPr algn="just"/>
            <a:r>
              <a:rPr lang="it-IT" sz="1400" dirty="0" smtClean="0">
                <a:latin typeface="Times New Roman" pitchFamily="18" charset="0"/>
                <a:cs typeface="Times New Roman" pitchFamily="18" charset="0"/>
              </a:rPr>
              <a:t>Una prima centrale a cascata è stata iniziata nel 2013, la “</a:t>
            </a:r>
            <a:r>
              <a:rPr lang="it-IT" sz="1400" dirty="0" err="1" smtClean="0">
                <a:latin typeface="Times New Roman" pitchFamily="18" charset="0"/>
                <a:cs typeface="Times New Roman" pitchFamily="18" charset="0"/>
              </a:rPr>
              <a:t>Valbona</a:t>
            </a:r>
            <a:r>
              <a:rPr lang="it-IT" sz="1400" dirty="0" smtClean="0">
                <a:latin typeface="Times New Roman" pitchFamily="18" charset="0"/>
                <a:cs typeface="Times New Roman" pitchFamily="18" charset="0"/>
              </a:rPr>
              <a:t> HPP”; in questi giorni altri due impianti sono pronti a partire, il </a:t>
            </a:r>
            <a:r>
              <a:rPr lang="it-IT" sz="1400" dirty="0" err="1" smtClean="0">
                <a:latin typeface="Times New Roman" pitchFamily="18" charset="0"/>
                <a:cs typeface="Times New Roman" pitchFamily="18" charset="0"/>
              </a:rPr>
              <a:t>Cerem</a:t>
            </a:r>
            <a:r>
              <a:rPr lang="it-IT" sz="1400" dirty="0" smtClean="0">
                <a:latin typeface="Times New Roman" pitchFamily="18" charset="0"/>
                <a:cs typeface="Times New Roman" pitchFamily="18" charset="0"/>
              </a:rPr>
              <a:t> e il </a:t>
            </a:r>
            <a:r>
              <a:rPr lang="it-IT" sz="1400" dirty="0" err="1" smtClean="0">
                <a:latin typeface="Times New Roman" pitchFamily="18" charset="0"/>
                <a:cs typeface="Times New Roman" pitchFamily="18" charset="0"/>
              </a:rPr>
              <a:t>Dragobi</a:t>
            </a:r>
            <a:r>
              <a:rPr lang="it-IT" sz="1400" dirty="0" smtClean="0">
                <a:latin typeface="Times New Roman" pitchFamily="18" charset="0"/>
                <a:cs typeface="Times New Roman" pitchFamily="18" charset="0"/>
              </a:rPr>
              <a:t>, che insieme sono indicati come </a:t>
            </a:r>
            <a:r>
              <a:rPr lang="it-IT" sz="1400" dirty="0" err="1" smtClean="0">
                <a:latin typeface="Times New Roman" pitchFamily="18" charset="0"/>
                <a:cs typeface="Times New Roman" pitchFamily="18" charset="0"/>
              </a:rPr>
              <a:t>Dragobia</a:t>
            </a:r>
            <a:r>
              <a:rPr lang="it-IT" sz="1400"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Cascades</a:t>
            </a:r>
            <a:r>
              <a:rPr lang="it-IT" sz="1400" dirty="0" smtClean="0">
                <a:latin typeface="Times New Roman" pitchFamily="18" charset="0"/>
                <a:cs typeface="Times New Roman" pitchFamily="18" charset="0"/>
              </a:rPr>
              <a:t>, destinati a produrre 27 MW di energia.</a:t>
            </a:r>
          </a:p>
          <a:p>
            <a:pPr algn="just"/>
            <a:r>
              <a:rPr lang="it-IT" sz="1400" dirty="0" smtClean="0">
                <a:latin typeface="Times New Roman" pitchFamily="18" charset="0"/>
                <a:cs typeface="Times New Roman" pitchFamily="18" charset="0"/>
              </a:rPr>
              <a:t>La costruzione di queste centrali a cascata a </a:t>
            </a:r>
            <a:r>
              <a:rPr lang="it-IT" sz="1400" dirty="0" err="1" smtClean="0">
                <a:latin typeface="Times New Roman" pitchFamily="18" charset="0"/>
                <a:cs typeface="Times New Roman" pitchFamily="18" charset="0"/>
              </a:rPr>
              <a:t>Valbona</a:t>
            </a:r>
            <a:r>
              <a:rPr lang="it-IT" sz="1400" dirty="0" smtClean="0">
                <a:latin typeface="Times New Roman" pitchFamily="18" charset="0"/>
                <a:cs typeface="Times New Roman" pitchFamily="18" charset="0"/>
              </a:rPr>
              <a:t> possono comportare un </a:t>
            </a:r>
            <a:r>
              <a:rPr lang="it-IT" sz="1400" b="1" dirty="0" smtClean="0">
                <a:latin typeface="Times New Roman" pitchFamily="18" charset="0"/>
                <a:cs typeface="Times New Roman" pitchFamily="18" charset="0"/>
              </a:rPr>
              <a:t>impatto ambientale di grandi proporzioni</a:t>
            </a:r>
            <a:r>
              <a:rPr lang="it-IT" sz="1400" dirty="0" smtClean="0">
                <a:latin typeface="Times New Roman" pitchFamily="18" charset="0"/>
                <a:cs typeface="Times New Roman" pitchFamily="18" charset="0"/>
              </a:rPr>
              <a:t>, sia nella fase costruttiva delle opere, sia a posteriori nell’impatto visivo ed estetico, con modifica del paesaggio, distruzione di habitat naturali, spostamenti di popolazione, perdita di aree agricole, ecc. E nel caso specifico, come già detto, ci troviamo all’interno del Parco Nazionale che conta più di 8.000 ettari coperti da boschi di faggi, pini, abeti e castagni, pareti di roccia alte e ripide, ambienti di eccezionale biodiversità che ospitano il raro abete rosso (</a:t>
            </a:r>
            <a:r>
              <a:rPr lang="it-IT" sz="1400" i="1" dirty="0" smtClean="0">
                <a:latin typeface="Times New Roman" pitchFamily="18" charset="0"/>
                <a:cs typeface="Times New Roman" pitchFamily="18" charset="0"/>
              </a:rPr>
              <a:t>Picea </a:t>
            </a:r>
            <a:r>
              <a:rPr lang="it-IT" sz="1400" i="1" dirty="0" err="1" smtClean="0">
                <a:latin typeface="Times New Roman" pitchFamily="18" charset="0"/>
                <a:cs typeface="Times New Roman" pitchFamily="18" charset="0"/>
              </a:rPr>
              <a:t>abies</a:t>
            </a:r>
            <a:r>
              <a:rPr lang="it-IT" sz="1400" dirty="0" smtClean="0">
                <a:latin typeface="Times New Roman" pitchFamily="18" charset="0"/>
                <a:cs typeface="Times New Roman" pitchFamily="18" charset="0"/>
              </a:rPr>
              <a:t>), grandi mammiferi come l’orso, il lupo, la lince, le capre selvatiche e il capriolo, oltre, naturalmente, alla mitica aquila di montagna! Nelle acque che corrono lungo la valle vive la lontra, una specie in via di estinzione e la cui salvaguarda ha importanza a livello mondiale.</a:t>
            </a:r>
          </a:p>
          <a:p>
            <a:pPr algn="just"/>
            <a:r>
              <a:rPr lang="it-IT" sz="1400" dirty="0" smtClean="0">
                <a:latin typeface="Times New Roman" pitchFamily="18" charset="0"/>
                <a:cs typeface="Times New Roman" pitchFamily="18" charset="0"/>
              </a:rPr>
              <a:t>Per questa serie di motivi gli attivisti della regione di </a:t>
            </a:r>
            <a:r>
              <a:rPr lang="it-IT" sz="1400" dirty="0" err="1" smtClean="0">
                <a:latin typeface="Times New Roman" pitchFamily="18" charset="0"/>
                <a:cs typeface="Times New Roman" pitchFamily="18" charset="0"/>
              </a:rPr>
              <a:t>Tropoja</a:t>
            </a:r>
            <a:r>
              <a:rPr lang="it-IT" sz="1400" dirty="0" smtClean="0">
                <a:latin typeface="Times New Roman" pitchFamily="18" charset="0"/>
                <a:cs typeface="Times New Roman" pitchFamily="18" charset="0"/>
              </a:rPr>
              <a:t> si stanno preparando a presentare </a:t>
            </a:r>
            <a:r>
              <a:rPr lang="it-IT" sz="1400" b="1" dirty="0" smtClean="0">
                <a:latin typeface="Times New Roman" pitchFamily="18" charset="0"/>
                <a:cs typeface="Times New Roman" pitchFamily="18" charset="0"/>
              </a:rPr>
              <a:t>azioni legali </a:t>
            </a:r>
            <a:r>
              <a:rPr lang="it-IT" sz="1400" dirty="0" smtClean="0">
                <a:latin typeface="Times New Roman" pitchFamily="18" charset="0"/>
                <a:cs typeface="Times New Roman" pitchFamily="18" charset="0"/>
              </a:rPr>
              <a:t>per fermare il progetto di costruzione di centrali idroelettriche sul fiume </a:t>
            </a:r>
            <a:r>
              <a:rPr lang="it-IT" sz="1400" dirty="0" err="1" smtClean="0">
                <a:latin typeface="Times New Roman" pitchFamily="18" charset="0"/>
                <a:cs typeface="Times New Roman" pitchFamily="18" charset="0"/>
              </a:rPr>
              <a:t>Valbona</a:t>
            </a:r>
            <a:r>
              <a:rPr lang="it-IT" sz="1400" dirty="0" smtClean="0">
                <a:latin typeface="Times New Roman" pitchFamily="18" charset="0"/>
                <a:cs typeface="Times New Roman" pitchFamily="18" charset="0"/>
              </a:rPr>
              <a:t> e sui affluenti. Il WWF e TOKA (Organizzazione non Governativa per la protezione ambientale dell’Albania del Nord), hanno invitato il Governo a </a:t>
            </a:r>
            <a:r>
              <a:rPr lang="it-IT" sz="1400" b="1" dirty="0" smtClean="0">
                <a:latin typeface="Times New Roman" pitchFamily="18" charset="0"/>
                <a:cs typeface="Times New Roman" pitchFamily="18" charset="0"/>
              </a:rPr>
              <a:t>fermare tutte le costruzioni idroelettriche nel Parco Nazionale di </a:t>
            </a:r>
            <a:r>
              <a:rPr lang="it-IT" sz="1400" b="1" dirty="0" err="1" smtClean="0">
                <a:latin typeface="Times New Roman" pitchFamily="18" charset="0"/>
                <a:cs typeface="Times New Roman" pitchFamily="18" charset="0"/>
              </a:rPr>
              <a:t>Valbona</a:t>
            </a:r>
            <a:r>
              <a:rPr lang="it-IT" sz="1400" dirty="0" smtClean="0">
                <a:latin typeface="Times New Roman" pitchFamily="18" charset="0"/>
                <a:cs typeface="Times New Roman" pitchFamily="18" charset="0"/>
              </a:rPr>
              <a:t>, hanno chiesto l’annullamento delle licenze esistenti poiché la Valle di </a:t>
            </a:r>
            <a:r>
              <a:rPr lang="it-IT" sz="1400" dirty="0" err="1" smtClean="0">
                <a:latin typeface="Times New Roman" pitchFamily="18" charset="0"/>
                <a:cs typeface="Times New Roman" pitchFamily="18" charset="0"/>
              </a:rPr>
              <a:t>Valbona</a:t>
            </a:r>
            <a:r>
              <a:rPr lang="it-IT" sz="1400" dirty="0" smtClean="0">
                <a:latin typeface="Times New Roman" pitchFamily="18" charset="0"/>
                <a:cs typeface="Times New Roman" pitchFamily="18" charset="0"/>
              </a:rPr>
              <a:t> è protetta dalla “IUCN categoria II” per l’alto valore scientifico dei suoi ecosistemi; inoltre desiderano che venga migliorato il quadro normativo nazionale, allineandolo a norme e regole dell’Unione Europea, in accordo con il processo di adesione alla Comunità Europea.</a:t>
            </a:r>
          </a:p>
          <a:p>
            <a:endParaRPr lang="it-IT" sz="12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6" name="Picture 4" descr="La bellissima Valbona - Albania News"/>
          <p:cNvPicPr>
            <a:picLocks noChangeAspect="1" noChangeArrowheads="1"/>
          </p:cNvPicPr>
          <p:nvPr/>
        </p:nvPicPr>
        <p:blipFill>
          <a:blip r:embed="rId2"/>
          <a:srcRect/>
          <a:stretch>
            <a:fillRect/>
          </a:stretch>
        </p:blipFill>
        <p:spPr bwMode="auto">
          <a:xfrm>
            <a:off x="214282" y="214290"/>
            <a:ext cx="6858000" cy="4000500"/>
          </a:xfrm>
          <a:prstGeom prst="rect">
            <a:avLst/>
          </a:prstGeom>
          <a:noFill/>
          <a:ln w="38100">
            <a:solidFill>
              <a:srgbClr val="C00000"/>
            </a:solidFill>
          </a:ln>
        </p:spPr>
      </p:pic>
      <p:sp>
        <p:nvSpPr>
          <p:cNvPr id="3" name="CasellaDiTesto 2"/>
          <p:cNvSpPr txBox="1"/>
          <p:nvPr/>
        </p:nvSpPr>
        <p:spPr>
          <a:xfrm>
            <a:off x="428596" y="285728"/>
            <a:ext cx="3011017" cy="523220"/>
          </a:xfrm>
          <a:prstGeom prst="rect">
            <a:avLst/>
          </a:prstGeom>
          <a:noFill/>
        </p:spPr>
        <p:txBody>
          <a:bodyPr wrap="none" rtlCol="0">
            <a:spAutoFit/>
          </a:bodyPr>
          <a:lstStyle/>
          <a:p>
            <a:r>
              <a:rPr lang="it-IT" sz="2800" dirty="0" smtClean="0">
                <a:solidFill>
                  <a:srgbClr val="FF0000"/>
                </a:solidFill>
              </a:rPr>
              <a:t>La valle di </a:t>
            </a:r>
            <a:r>
              <a:rPr lang="it-IT" sz="2800" dirty="0" err="1" smtClean="0">
                <a:solidFill>
                  <a:srgbClr val="FF0000"/>
                </a:solidFill>
              </a:rPr>
              <a:t>Valbona</a:t>
            </a:r>
            <a:endParaRPr lang="it-IT" sz="2800" dirty="0">
              <a:solidFill>
                <a:srgbClr val="FF0000"/>
              </a:solidFill>
            </a:endParaRPr>
          </a:p>
        </p:txBody>
      </p:sp>
      <p:sp>
        <p:nvSpPr>
          <p:cNvPr id="4" name="Rettangolo 3"/>
          <p:cNvSpPr/>
          <p:nvPr/>
        </p:nvSpPr>
        <p:spPr>
          <a:xfrm>
            <a:off x="285720" y="4357694"/>
            <a:ext cx="8572560"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Dopo aver evidenziato nel testo le informazioni principali, riassumi brevemente il contenuto dell’articolo. </a:t>
            </a:r>
            <a:endParaRPr lang="it-IT" sz="1400" dirty="0">
              <a:latin typeface="Times New Roman" pitchFamily="18" charset="0"/>
              <a:cs typeface="Times New Roman" pitchFamily="18" charset="0"/>
            </a:endParaRPr>
          </a:p>
        </p:txBody>
      </p:sp>
      <p:sp>
        <p:nvSpPr>
          <p:cNvPr id="5" name="Rettangolo arrotondato 4"/>
          <p:cNvSpPr/>
          <p:nvPr/>
        </p:nvSpPr>
        <p:spPr>
          <a:xfrm>
            <a:off x="285720" y="4786322"/>
            <a:ext cx="8429684" cy="15001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642910" y="857232"/>
            <a:ext cx="1285884" cy="369332"/>
          </a:xfrm>
          <a:prstGeom prst="rect">
            <a:avLst/>
          </a:prstGeom>
          <a:noFill/>
        </p:spPr>
        <p:txBody>
          <a:bodyPr wrap="square" rtlCol="0">
            <a:spAutoFit/>
          </a:bodyPr>
          <a:lstStyle/>
          <a:p>
            <a:endParaRPr lang="it-IT"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itolo 7"/>
          <p:cNvSpPr>
            <a:spLocks noGrp="1"/>
          </p:cNvSpPr>
          <p:nvPr>
            <p:ph type="title"/>
          </p:nvPr>
        </p:nvSpPr>
        <p:spPr>
          <a:xfrm>
            <a:off x="285720" y="714356"/>
            <a:ext cx="8686800" cy="1857388"/>
          </a:xfrm>
          <a:blipFill>
            <a:blip r:embed="rId2"/>
            <a:tile tx="0" ty="0" sx="100000" sy="100000" flip="none" algn="tl"/>
          </a:blipFill>
        </p:spPr>
        <p:txBody>
          <a:bodyPr>
            <a:normAutofit fontScale="90000"/>
          </a:bodyPr>
          <a:lstStyle/>
          <a:p>
            <a:r>
              <a:rPr lang="it-IT" sz="2000" dirty="0" smtClean="0"/>
              <a:t/>
            </a:r>
            <a:br>
              <a:rPr lang="it-IT" sz="2000" dirty="0" smtClean="0"/>
            </a:br>
            <a:r>
              <a:rPr lang="it-IT" sz="2000" dirty="0" smtClean="0"/>
              <a:t>5. l’economia</a:t>
            </a:r>
            <a:br>
              <a:rPr lang="it-IT" sz="2000" dirty="0" smtClean="0"/>
            </a:br>
            <a:r>
              <a:rPr lang="it-IT" sz="1400" dirty="0" smtClean="0">
                <a:solidFill>
                  <a:schemeClr val="tx1"/>
                </a:solidFill>
              </a:rPr>
              <a:t>- </a:t>
            </a:r>
            <a:r>
              <a:rPr lang="it-IT" sz="1600" dirty="0" smtClean="0">
                <a:solidFill>
                  <a:schemeClr val="tx1"/>
                </a:solidFill>
              </a:rPr>
              <a:t>lo sviluppo economico</a:t>
            </a:r>
            <a:r>
              <a:rPr lang="it-IT" sz="1600" dirty="0" smtClean="0"/>
              <a:t/>
            </a:r>
            <a:br>
              <a:rPr lang="it-IT" sz="1600" dirty="0" smtClean="0"/>
            </a:br>
            <a:r>
              <a:rPr lang="it-IT" sz="1600" dirty="0" smtClean="0"/>
              <a:t>- l’agricoltura</a:t>
            </a:r>
            <a:br>
              <a:rPr lang="it-IT" sz="1600" dirty="0" smtClean="0"/>
            </a:br>
            <a:r>
              <a:rPr lang="it-IT" sz="1600" dirty="0" smtClean="0"/>
              <a:t>- i settori energetico e minerario</a:t>
            </a:r>
            <a:br>
              <a:rPr lang="it-IT" sz="1600" dirty="0" smtClean="0"/>
            </a:br>
            <a:r>
              <a:rPr lang="it-IT" sz="1600" dirty="0" smtClean="0"/>
              <a:t>- l’industria</a:t>
            </a:r>
            <a:br>
              <a:rPr lang="it-IT" sz="1600" dirty="0" smtClean="0"/>
            </a:br>
            <a:r>
              <a:rPr lang="it-IT" sz="1600" dirty="0" smtClean="0"/>
              <a:t>- i trasporti</a:t>
            </a:r>
            <a:br>
              <a:rPr lang="it-IT" sz="1600" dirty="0" smtClean="0"/>
            </a:br>
            <a:r>
              <a:rPr lang="it-IT" sz="1600" dirty="0" smtClean="0"/>
              <a:t>- il turismo</a:t>
            </a:r>
            <a:br>
              <a:rPr lang="it-IT" sz="1600" dirty="0" smtClean="0"/>
            </a:br>
            <a:r>
              <a:rPr lang="it-IT" sz="1600" dirty="0" smtClean="0"/>
              <a:t> </a:t>
            </a:r>
            <a:r>
              <a:rPr lang="it-IT" sz="2000" dirty="0" smtClean="0"/>
              <a:t/>
            </a:r>
            <a:br>
              <a:rPr lang="it-IT" sz="2000" dirty="0" smtClean="0"/>
            </a:br>
            <a:endParaRPr lang="it-IT" sz="18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4970591"/>
          </a:xfrm>
          <a:prstGeom prst="rect">
            <a:avLst/>
          </a:prstGeom>
          <a:solidFill>
            <a:schemeClr val="accent1">
              <a:lumMod val="40000"/>
              <a:lumOff val="60000"/>
            </a:schemeClr>
          </a:solidFill>
          <a:ln w="12700">
            <a:solidFill>
              <a:srgbClr val="FF0000"/>
            </a:solidFill>
          </a:ln>
        </p:spPr>
        <p:txBody>
          <a:bodyPr wrap="square" rtlCol="0">
            <a:spAutoFit/>
          </a:bodyPr>
          <a:lstStyle/>
          <a:p>
            <a:pPr algn="ctr" fontAlgn="base">
              <a:spcAft>
                <a:spcPts val="1200"/>
              </a:spcAft>
            </a:pPr>
            <a:r>
              <a:rPr lang="it-IT" sz="2800" b="1" dirty="0" smtClean="0"/>
              <a:t>Albania, il fenomeno della caccia illegale continua ad essere presente anche nelle aree protette </a:t>
            </a:r>
          </a:p>
          <a:p>
            <a:pPr>
              <a:spcAft>
                <a:spcPts val="600"/>
              </a:spcAft>
            </a:pPr>
            <a:r>
              <a:rPr lang="it-IT" sz="1200" dirty="0" smtClean="0">
                <a:latin typeface="Times New Roman" pitchFamily="18" charset="0"/>
                <a:cs typeface="Times New Roman" pitchFamily="18" charset="0"/>
              </a:rPr>
              <a:t>19/04/18</a:t>
            </a:r>
          </a:p>
          <a:p>
            <a:pPr algn="just" fontAlgn="base"/>
            <a:r>
              <a:rPr lang="it-IT" sz="1400" dirty="0" smtClean="0">
                <a:latin typeface="Times New Roman" pitchFamily="18" charset="0"/>
                <a:cs typeface="Times New Roman" pitchFamily="18" charset="0"/>
              </a:rPr>
              <a:t>La caccia illegale in Albania continua ad essere presente nelle riserve naturali: è questo il responso di un ricercatore tedesco che ha analizzato l’efficacia del divieto di caccia nel paese delle aquile negli ultimi quattro anni. Solo i parchi nazionali </a:t>
            </a:r>
            <a:r>
              <a:rPr lang="it-IT" sz="1400" i="1" dirty="0" err="1" smtClean="0">
                <a:latin typeface="Times New Roman" pitchFamily="18" charset="0"/>
                <a:cs typeface="Times New Roman" pitchFamily="18" charset="0"/>
              </a:rPr>
              <a:t>Divjaka-Karavasta</a:t>
            </a:r>
            <a:r>
              <a:rPr lang="it-IT" sz="1400" dirty="0" smtClean="0">
                <a:latin typeface="Times New Roman" pitchFamily="18" charset="0"/>
                <a:cs typeface="Times New Roman" pitchFamily="18" charset="0"/>
              </a:rPr>
              <a:t> e </a:t>
            </a:r>
            <a:r>
              <a:rPr lang="it-IT" sz="1400" i="1" dirty="0" smtClean="0">
                <a:latin typeface="Times New Roman" pitchFamily="18" charset="0"/>
                <a:cs typeface="Times New Roman" pitchFamily="18" charset="0"/>
              </a:rPr>
              <a:t>Prespa</a:t>
            </a:r>
            <a:r>
              <a:rPr lang="it-IT" sz="1400" dirty="0" smtClean="0">
                <a:latin typeface="Times New Roman" pitchFamily="18" charset="0"/>
                <a:cs typeface="Times New Roman" pitchFamily="18" charset="0"/>
              </a:rPr>
              <a:t> nell’Albania meridionale hanno evidenziato buoni risultati nell’attuazione del divieto di caccia con quasi nessuna attività registrata da Ottobre a Dicembre 2017. Situazione diversa, invece, per quanto concerne il </a:t>
            </a:r>
            <a:r>
              <a:rPr lang="it-IT" sz="1400" i="1" dirty="0" smtClean="0">
                <a:latin typeface="Times New Roman" pitchFamily="18" charset="0"/>
                <a:cs typeface="Times New Roman" pitchFamily="18" charset="0"/>
              </a:rPr>
              <a:t>lago di Scutari</a:t>
            </a:r>
            <a:r>
              <a:rPr lang="it-IT" sz="1400" dirty="0" smtClean="0">
                <a:latin typeface="Times New Roman" pitchFamily="18" charset="0"/>
                <a:cs typeface="Times New Roman" pitchFamily="18" charset="0"/>
              </a:rPr>
              <a:t> e i parchi nazionali di </a:t>
            </a:r>
            <a:r>
              <a:rPr lang="it-IT" sz="1400" i="1" dirty="0" err="1" smtClean="0">
                <a:latin typeface="Times New Roman" pitchFamily="18" charset="0"/>
                <a:cs typeface="Times New Roman" pitchFamily="18" charset="0"/>
              </a:rPr>
              <a:t>Nikaj-Mertur</a:t>
            </a:r>
            <a:r>
              <a:rPr lang="it-IT" sz="1400" dirty="0" smtClean="0">
                <a:latin typeface="Times New Roman" pitchFamily="18" charset="0"/>
                <a:cs typeface="Times New Roman" pitchFamily="18" charset="0"/>
              </a:rPr>
              <a:t>, dove sono state testimoniate attività di caccia illegale per lo più riguardante i </a:t>
            </a:r>
            <a:r>
              <a:rPr lang="it-IT" sz="1400" b="1" dirty="0" smtClean="0">
                <a:latin typeface="Times New Roman" pitchFamily="18" charset="0"/>
                <a:cs typeface="Times New Roman" pitchFamily="18" charset="0"/>
              </a:rPr>
              <a:t>cinghiali selvatici</a:t>
            </a:r>
            <a:r>
              <a:rPr lang="it-IT" sz="1400" dirty="0" smtClean="0">
                <a:latin typeface="Times New Roman" pitchFamily="18" charset="0"/>
                <a:cs typeface="Times New Roman" pitchFamily="18" charset="0"/>
              </a:rPr>
              <a:t>. Anche il </a:t>
            </a:r>
            <a:r>
              <a:rPr lang="it-IT" sz="1400" b="1" dirty="0" smtClean="0">
                <a:latin typeface="Times New Roman" pitchFamily="18" charset="0"/>
                <a:cs typeface="Times New Roman" pitchFamily="18" charset="0"/>
              </a:rPr>
              <a:t>pellicano riccio</a:t>
            </a:r>
            <a:r>
              <a:rPr lang="it-IT" sz="1400" dirty="0" smtClean="0">
                <a:latin typeface="Times New Roman" pitchFamily="18" charset="0"/>
                <a:cs typeface="Times New Roman" pitchFamily="18" charset="0"/>
              </a:rPr>
              <a:t>, la </a:t>
            </a:r>
            <a:r>
              <a:rPr lang="it-IT" sz="1400" b="1" dirty="0" smtClean="0">
                <a:latin typeface="Times New Roman" pitchFamily="18" charset="0"/>
                <a:cs typeface="Times New Roman" pitchFamily="18" charset="0"/>
              </a:rPr>
              <a:t>lince</a:t>
            </a:r>
            <a:r>
              <a:rPr lang="it-IT" sz="1400" dirty="0" smtClean="0">
                <a:latin typeface="Times New Roman" pitchFamily="18" charset="0"/>
                <a:cs typeface="Times New Roman" pitchFamily="18" charset="0"/>
              </a:rPr>
              <a:t> </a:t>
            </a:r>
            <a:r>
              <a:rPr lang="it-IT" sz="1400" b="1" dirty="0" smtClean="0">
                <a:latin typeface="Times New Roman" pitchFamily="18" charset="0"/>
                <a:cs typeface="Times New Roman" pitchFamily="18" charset="0"/>
              </a:rPr>
              <a:t>dei Balcani</a:t>
            </a:r>
            <a:r>
              <a:rPr lang="it-IT" sz="1400" dirty="0" smtClean="0">
                <a:latin typeface="Times New Roman" pitchFamily="18" charset="0"/>
                <a:cs typeface="Times New Roman" pitchFamily="18" charset="0"/>
              </a:rPr>
              <a:t> e la </a:t>
            </a:r>
            <a:r>
              <a:rPr lang="it-IT" sz="1400" b="1" dirty="0" smtClean="0">
                <a:latin typeface="Times New Roman" pitchFamily="18" charset="0"/>
                <a:cs typeface="Times New Roman" pitchFamily="18" charset="0"/>
              </a:rPr>
              <a:t>lontra</a:t>
            </a:r>
            <a:r>
              <a:rPr lang="it-IT" sz="1400" dirty="0" smtClean="0">
                <a:latin typeface="Times New Roman" pitchFamily="18" charset="0"/>
                <a:cs typeface="Times New Roman" pitchFamily="18" charset="0"/>
              </a:rPr>
              <a:t> (tutte specie in via di estinzione) hanno subito una brusca riduzione.</a:t>
            </a:r>
          </a:p>
          <a:p>
            <a:pPr algn="just" fontAlgn="base"/>
            <a:r>
              <a:rPr lang="it-IT" sz="1400" dirty="0" smtClean="0">
                <a:latin typeface="Times New Roman" pitchFamily="18" charset="0"/>
                <a:cs typeface="Times New Roman" pitchFamily="18" charset="0"/>
              </a:rPr>
              <a:t>Nella sua analisi, il ricercatore tedesco ha identificato come causa principale di questa situazione la </a:t>
            </a:r>
            <a:r>
              <a:rPr lang="it-IT" sz="1400" b="1" dirty="0" smtClean="0">
                <a:latin typeface="Times New Roman" pitchFamily="18" charset="0"/>
                <a:cs typeface="Times New Roman" pitchFamily="18" charset="0"/>
              </a:rPr>
              <a:t>mancanza di risorse finanziarie e di attrezzature</a:t>
            </a:r>
            <a:r>
              <a:rPr lang="it-IT" sz="1400" dirty="0" smtClean="0">
                <a:latin typeface="Times New Roman" pitchFamily="18" charset="0"/>
                <a:cs typeface="Times New Roman" pitchFamily="18" charset="0"/>
              </a:rPr>
              <a:t>. Come se non bastasse, gli esperti affermano che la riforma territoriale del 2015 e il </a:t>
            </a:r>
            <a:r>
              <a:rPr lang="it-IT" sz="1400" b="1" dirty="0" smtClean="0">
                <a:latin typeface="Times New Roman" pitchFamily="18" charset="0"/>
                <a:cs typeface="Times New Roman" pitchFamily="18" charset="0"/>
              </a:rPr>
              <a:t>decentramento della gestione forestale</a:t>
            </a:r>
            <a:r>
              <a:rPr lang="it-IT" sz="1400" dirty="0" smtClean="0">
                <a:latin typeface="Times New Roman" pitchFamily="18" charset="0"/>
                <a:cs typeface="Times New Roman" pitchFamily="18" charset="0"/>
              </a:rPr>
              <a:t> (che ha spostato l’amministrazione della caccia nelle unità di governo locali, causando responsabilità sovrapponibili)  stanno aumentando il rischio per le risorse naturali a causa della mancanza di conoscenza e di istruzione.</a:t>
            </a:r>
          </a:p>
          <a:p>
            <a:pPr algn="just" fontAlgn="base"/>
            <a:r>
              <a:rPr lang="it-IT" sz="1400" dirty="0" smtClean="0">
                <a:latin typeface="Times New Roman" pitchFamily="18" charset="0"/>
                <a:cs typeface="Times New Roman" pitchFamily="18" charset="0"/>
              </a:rPr>
              <a:t>Nel 2017 sono stati segnalati 25 casi di abusi, principalmente relativi alla caccia e al disboscamento illegali anche in aree protette. Si stima che si siano verificati </a:t>
            </a:r>
            <a:r>
              <a:rPr lang="it-IT" sz="1400" b="1" dirty="0" smtClean="0">
                <a:latin typeface="Times New Roman" pitchFamily="18" charset="0"/>
                <a:cs typeface="Times New Roman" pitchFamily="18" charset="0"/>
              </a:rPr>
              <a:t>dozzine di</a:t>
            </a:r>
            <a:r>
              <a:rPr lang="it-IT" sz="1400" dirty="0" smtClean="0">
                <a:latin typeface="Times New Roman" pitchFamily="18" charset="0"/>
                <a:cs typeface="Times New Roman" pitchFamily="18" charset="0"/>
              </a:rPr>
              <a:t> altri </a:t>
            </a:r>
            <a:r>
              <a:rPr lang="it-IT" sz="1400" b="1" dirty="0" smtClean="0">
                <a:latin typeface="Times New Roman" pitchFamily="18" charset="0"/>
                <a:cs typeface="Times New Roman" pitchFamily="18" charset="0"/>
              </a:rPr>
              <a:t>casi non segnalati</a:t>
            </a:r>
            <a:r>
              <a:rPr lang="it-IT" sz="1400" dirty="0" smtClean="0">
                <a:latin typeface="Times New Roman" pitchFamily="18" charset="0"/>
                <a:cs typeface="Times New Roman" pitchFamily="18" charset="0"/>
              </a:rPr>
              <a:t> poiché un considerevole  numero di abusi sono stati </a:t>
            </a:r>
            <a:r>
              <a:rPr lang="it-IT" sz="1400" b="1" dirty="0" smtClean="0">
                <a:latin typeface="Times New Roman" pitchFamily="18" charset="0"/>
                <a:cs typeface="Times New Roman" pitchFamily="18" charset="0"/>
              </a:rPr>
              <a:t>pubblicizzati come trofei sui social network</a:t>
            </a:r>
            <a:r>
              <a:rPr lang="it-IT" sz="1400" dirty="0" smtClean="0">
                <a:latin typeface="Times New Roman" pitchFamily="18" charset="0"/>
                <a:cs typeface="Times New Roman" pitchFamily="18" charset="0"/>
              </a:rPr>
              <a:t> dagli autori stessi, apparentemente inconsapevoli delle conseguenze legali che prevedono pesanti multe e addirittura anche la detenzione.</a:t>
            </a:r>
            <a:endParaRPr lang="it-IT" sz="1400" dirty="0">
              <a:latin typeface="Times New Roman" pitchFamily="18" charset="0"/>
              <a:cs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a:xfrm>
            <a:off x="285720" y="1357298"/>
            <a:ext cx="8429684"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Sta mettendo a rischio l’esistenza di alcune  specie in via d’estinzione (cinghiali selvatici, pellicano riccio, lince dei Balcani, lontra) </a:t>
            </a:r>
            <a:endParaRPr lang="it-IT" sz="1400" dirty="0">
              <a:latin typeface="Times New Roman" pitchFamily="18" charset="0"/>
              <a:cs typeface="Times New Roman" pitchFamily="18" charset="0"/>
            </a:endParaRPr>
          </a:p>
        </p:txBody>
      </p:sp>
      <p:sp>
        <p:nvSpPr>
          <p:cNvPr id="4" name="Rettangolo 3"/>
          <p:cNvSpPr/>
          <p:nvPr/>
        </p:nvSpPr>
        <p:spPr>
          <a:xfrm>
            <a:off x="285720" y="357166"/>
            <a:ext cx="8572560" cy="307777"/>
          </a:xfrm>
          <a:prstGeom prst="rect">
            <a:avLst/>
          </a:prstGeom>
        </p:spPr>
        <p:txBody>
          <a:bodyPr wrap="square">
            <a:spAutoFit/>
          </a:bodyPr>
          <a:lstStyle/>
          <a:p>
            <a:pPr algn="just"/>
            <a:r>
              <a:rPr lang="it-IT" sz="1400" dirty="0" smtClean="0">
                <a:latin typeface="Times New Roman" pitchFamily="18" charset="0"/>
                <a:cs typeface="Times New Roman" pitchFamily="18" charset="0"/>
              </a:rPr>
              <a:t>Dopo aver evidenziato nel testo le informazioni principali, rispondi alle seguenti domande.</a:t>
            </a:r>
            <a:endParaRPr lang="it-IT" sz="1400" dirty="0">
              <a:latin typeface="Times New Roman" pitchFamily="18" charset="0"/>
              <a:cs typeface="Times New Roman" pitchFamily="18" charset="0"/>
            </a:endParaRPr>
          </a:p>
        </p:txBody>
      </p:sp>
      <p:sp>
        <p:nvSpPr>
          <p:cNvPr id="5" name="Rettangolo 4"/>
          <p:cNvSpPr/>
          <p:nvPr/>
        </p:nvSpPr>
        <p:spPr>
          <a:xfrm>
            <a:off x="285720" y="928670"/>
            <a:ext cx="8572560"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Quali conseguenze sta avendo la caccia illegale nelle aree protette? </a:t>
            </a:r>
            <a:endParaRPr lang="it-IT" sz="1400" dirty="0">
              <a:latin typeface="Times New Roman" pitchFamily="18" charset="0"/>
              <a:cs typeface="Times New Roman" pitchFamily="18" charset="0"/>
            </a:endParaRPr>
          </a:p>
        </p:txBody>
      </p:sp>
      <p:sp>
        <p:nvSpPr>
          <p:cNvPr id="7" name="Rettangolo 6"/>
          <p:cNvSpPr/>
          <p:nvPr/>
        </p:nvSpPr>
        <p:spPr>
          <a:xfrm>
            <a:off x="357158" y="2214554"/>
            <a:ext cx="8572560"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Quali sono le cause della diffusione della caccia illegale nelle aree protette? </a:t>
            </a:r>
            <a:endParaRPr lang="it-IT" sz="1400" dirty="0">
              <a:latin typeface="Times New Roman" pitchFamily="18" charset="0"/>
              <a:cs typeface="Times New Roman" pitchFamily="18" charset="0"/>
            </a:endParaRPr>
          </a:p>
        </p:txBody>
      </p:sp>
      <p:sp>
        <p:nvSpPr>
          <p:cNvPr id="8" name="Rettangolo arrotondato 7"/>
          <p:cNvSpPr/>
          <p:nvPr/>
        </p:nvSpPr>
        <p:spPr>
          <a:xfrm>
            <a:off x="357158" y="2643182"/>
            <a:ext cx="8429684"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La mancanza di risorse finanziarie e di attrezzature e il decentramento della gestione forestale</a:t>
            </a:r>
            <a:endParaRPr lang="it-IT" sz="1400" dirty="0">
              <a:latin typeface="Times New Roman" pitchFamily="18" charset="0"/>
              <a:cs typeface="Times New Roman" pitchFamily="18" charset="0"/>
            </a:endParaRPr>
          </a:p>
        </p:txBody>
      </p:sp>
      <p:sp>
        <p:nvSpPr>
          <p:cNvPr id="9" name="Rettangolo 8"/>
          <p:cNvSpPr/>
          <p:nvPr/>
        </p:nvSpPr>
        <p:spPr>
          <a:xfrm>
            <a:off x="428596" y="3643314"/>
            <a:ext cx="8572560"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3- </a:t>
            </a:r>
            <a:r>
              <a:rPr lang="it-IT" sz="1400" dirty="0" smtClean="0">
                <a:latin typeface="Times New Roman" pitchFamily="18" charset="0"/>
                <a:cs typeface="Times New Roman" pitchFamily="18" charset="0"/>
              </a:rPr>
              <a:t>In che modo si viene a conoscenza numerosi casi di caccia illegale? </a:t>
            </a:r>
            <a:endParaRPr lang="it-IT" sz="1400" dirty="0">
              <a:latin typeface="Times New Roman" pitchFamily="18" charset="0"/>
              <a:cs typeface="Times New Roman" pitchFamily="18" charset="0"/>
            </a:endParaRPr>
          </a:p>
        </p:txBody>
      </p:sp>
      <p:sp>
        <p:nvSpPr>
          <p:cNvPr id="10" name="Rettangolo arrotondato 9"/>
          <p:cNvSpPr/>
          <p:nvPr/>
        </p:nvSpPr>
        <p:spPr>
          <a:xfrm>
            <a:off x="428596" y="4143380"/>
            <a:ext cx="8429684"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Attraverso la pubblicità  fatta sui social network da chi li commette </a:t>
            </a:r>
            <a:endParaRPr lang="it-IT" sz="1400" dirty="0">
              <a:latin typeface="Times New Roman" pitchFamily="18" charset="0"/>
              <a:cs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4662815"/>
          </a:xfrm>
          <a:prstGeom prst="rect">
            <a:avLst/>
          </a:prstGeom>
          <a:solidFill>
            <a:schemeClr val="accent1">
              <a:lumMod val="40000"/>
              <a:lumOff val="60000"/>
            </a:schemeClr>
          </a:solidFill>
          <a:ln w="12700">
            <a:solidFill>
              <a:srgbClr val="FF0000"/>
            </a:solidFill>
          </a:ln>
        </p:spPr>
        <p:txBody>
          <a:bodyPr wrap="square" rtlCol="0">
            <a:spAutoFit/>
          </a:bodyPr>
          <a:lstStyle/>
          <a:p>
            <a:pPr>
              <a:spcAft>
                <a:spcPts val="600"/>
              </a:spcAft>
            </a:pPr>
            <a:r>
              <a:rPr lang="it-IT" sz="1200" dirty="0" smtClean="0">
                <a:latin typeface="Times New Roman" pitchFamily="18" charset="0"/>
                <a:cs typeface="Times New Roman" pitchFamily="18" charset="0"/>
              </a:rPr>
              <a:t>30/10/17</a:t>
            </a:r>
          </a:p>
          <a:p>
            <a:pPr algn="just" fontAlgn="base"/>
            <a:r>
              <a:rPr lang="it-IT" sz="1400" dirty="0" smtClean="0">
                <a:latin typeface="Times New Roman" pitchFamily="18" charset="0"/>
                <a:cs typeface="Times New Roman" pitchFamily="18" charset="0"/>
              </a:rPr>
              <a:t>I Balcani, terre ancora poco battute, nascondono gioielli più o meno sconosciuti. Il lago di </a:t>
            </a:r>
            <a:r>
              <a:rPr lang="it-IT" sz="1400" dirty="0" err="1" smtClean="0">
                <a:latin typeface="Times New Roman" pitchFamily="18" charset="0"/>
                <a:cs typeface="Times New Roman" pitchFamily="18" charset="0"/>
              </a:rPr>
              <a:t>Ohrid</a:t>
            </a:r>
            <a:r>
              <a:rPr lang="it-IT" sz="1400" dirty="0" smtClean="0">
                <a:latin typeface="Times New Roman" pitchFamily="18" charset="0"/>
                <a:cs typeface="Times New Roman" pitchFamily="18" charset="0"/>
              </a:rPr>
              <a:t>, Scutari, </a:t>
            </a:r>
            <a:r>
              <a:rPr lang="it-IT" sz="1400" dirty="0" err="1" smtClean="0">
                <a:latin typeface="Times New Roman" pitchFamily="18" charset="0"/>
                <a:cs typeface="Times New Roman" pitchFamily="18" charset="0"/>
              </a:rPr>
              <a:t>Kopacki</a:t>
            </a:r>
            <a:r>
              <a:rPr lang="it-IT" sz="1400"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Rit</a:t>
            </a:r>
            <a:r>
              <a:rPr lang="it-IT" sz="1400" dirty="0" smtClean="0">
                <a:latin typeface="Times New Roman" pitchFamily="18" charset="0"/>
                <a:cs typeface="Times New Roman" pitchFamily="18" charset="0"/>
              </a:rPr>
              <a:t>, il “deserto” di </a:t>
            </a:r>
            <a:r>
              <a:rPr lang="it-IT" sz="1400" dirty="0" err="1" smtClean="0">
                <a:latin typeface="Times New Roman" pitchFamily="18" charset="0"/>
                <a:cs typeface="Times New Roman" pitchFamily="18" charset="0"/>
              </a:rPr>
              <a:t>Deliblatska</a:t>
            </a:r>
            <a:r>
              <a:rPr lang="it-IT" sz="1400" dirty="0" smtClean="0">
                <a:latin typeface="Times New Roman" pitchFamily="18" charset="0"/>
                <a:cs typeface="Times New Roman" pitchFamily="18" charset="0"/>
              </a:rPr>
              <a:t> Pescara. Ma ci sono anche perle quasi ignote. E forse anche per questo più a rischio. Una di queste è una laguna fra le più grandi del Mediterraneo, dimora di decine di tipi di uccelli e pesci, 90 specie minacciate, 40 a rischio estinzione. È </a:t>
            </a:r>
            <a:r>
              <a:rPr lang="it-IT" sz="1400" b="1" dirty="0" err="1" smtClean="0">
                <a:latin typeface="Times New Roman" pitchFamily="18" charset="0"/>
                <a:cs typeface="Times New Roman" pitchFamily="18" charset="0"/>
              </a:rPr>
              <a:t>Karavasta</a:t>
            </a:r>
            <a:r>
              <a:rPr lang="it-IT" sz="1400" dirty="0" smtClean="0">
                <a:latin typeface="Times New Roman" pitchFamily="18" charset="0"/>
                <a:cs typeface="Times New Roman" pitchFamily="18" charset="0"/>
              </a:rPr>
              <a:t>, in Albania: parco nazionale da una decina d’anni, habitat perfetto per l’ormai raro </a:t>
            </a:r>
            <a:r>
              <a:rPr lang="it-IT" sz="1400" i="1" dirty="0" smtClean="0">
                <a:latin typeface="Times New Roman" pitchFamily="18" charset="0"/>
                <a:cs typeface="Times New Roman" pitchFamily="18" charset="0"/>
              </a:rPr>
              <a:t>pellicano crespo</a:t>
            </a:r>
            <a:r>
              <a:rPr lang="it-IT" sz="1400" dirty="0" smtClean="0">
                <a:latin typeface="Times New Roman" pitchFamily="18" charset="0"/>
                <a:cs typeface="Times New Roman" pitchFamily="18" charset="0"/>
              </a:rPr>
              <a:t>.</a:t>
            </a:r>
          </a:p>
          <a:p>
            <a:pPr algn="just" fontAlgn="base"/>
            <a:r>
              <a:rPr lang="it-IT" sz="1400" dirty="0" smtClean="0">
                <a:latin typeface="Times New Roman" pitchFamily="18" charset="0"/>
                <a:cs typeface="Times New Roman" pitchFamily="18" charset="0"/>
              </a:rPr>
              <a:t>Ma </a:t>
            </a:r>
            <a:r>
              <a:rPr lang="it-IT" sz="1400" dirty="0" err="1" smtClean="0">
                <a:latin typeface="Times New Roman" pitchFamily="18" charset="0"/>
                <a:cs typeface="Times New Roman" pitchFamily="18" charset="0"/>
              </a:rPr>
              <a:t>Karavasta</a:t>
            </a:r>
            <a:r>
              <a:rPr lang="it-IT" sz="1400" dirty="0" smtClean="0">
                <a:latin typeface="Times New Roman" pitchFamily="18" charset="0"/>
                <a:cs typeface="Times New Roman" pitchFamily="18" charset="0"/>
              </a:rPr>
              <a:t> è anche altro. Come Scutari, è l’</a:t>
            </a:r>
            <a:r>
              <a:rPr lang="it-IT" sz="1400" b="1" dirty="0" smtClean="0">
                <a:latin typeface="Times New Roman" pitchFamily="18" charset="0"/>
                <a:cs typeface="Times New Roman" pitchFamily="18" charset="0"/>
              </a:rPr>
              <a:t>obiettivo di grandi progetti immobiliari che potrebbero deturpare uno dei più preziosi ecosistemi d’Europa</a:t>
            </a:r>
            <a:r>
              <a:rPr lang="it-IT" sz="1400" dirty="0" smtClean="0">
                <a:latin typeface="Times New Roman" pitchFamily="18" charset="0"/>
                <a:cs typeface="Times New Roman" pitchFamily="18" charset="0"/>
              </a:rPr>
              <a:t>. La denuncia, non nuova, è stata rilanciata in questi giorni da Reporter, portale albanese braccio del </a:t>
            </a:r>
            <a:r>
              <a:rPr lang="it-IT" sz="1400" dirty="0" err="1" smtClean="0">
                <a:latin typeface="Times New Roman" pitchFamily="18" charset="0"/>
                <a:cs typeface="Times New Roman" pitchFamily="18" charset="0"/>
              </a:rPr>
              <a:t>Balkan</a:t>
            </a:r>
            <a:r>
              <a:rPr lang="it-IT" sz="1400" dirty="0" smtClean="0">
                <a:latin typeface="Times New Roman" pitchFamily="18" charset="0"/>
                <a:cs typeface="Times New Roman" pitchFamily="18" charset="0"/>
              </a:rPr>
              <a:t> Investigative </a:t>
            </a:r>
            <a:r>
              <a:rPr lang="it-IT" sz="1400" dirty="0" err="1" smtClean="0">
                <a:latin typeface="Times New Roman" pitchFamily="18" charset="0"/>
                <a:cs typeface="Times New Roman" pitchFamily="18" charset="0"/>
              </a:rPr>
              <a:t>Reporting</a:t>
            </a:r>
            <a:r>
              <a:rPr lang="it-IT" sz="1400" dirty="0" smtClean="0">
                <a:latin typeface="Times New Roman" pitchFamily="18" charset="0"/>
                <a:cs typeface="Times New Roman" pitchFamily="18" charset="0"/>
              </a:rPr>
              <a:t> Network e dal </a:t>
            </a:r>
            <a:r>
              <a:rPr lang="it-IT" sz="1400" dirty="0" err="1" smtClean="0">
                <a:latin typeface="Times New Roman" pitchFamily="18" charset="0"/>
                <a:cs typeface="Times New Roman" pitchFamily="18" charset="0"/>
              </a:rPr>
              <a:t>Courrier</a:t>
            </a:r>
            <a:r>
              <a:rPr lang="it-IT" sz="1400"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des</a:t>
            </a:r>
            <a:r>
              <a:rPr lang="it-IT" sz="1400"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Balkans</a:t>
            </a:r>
            <a:r>
              <a:rPr lang="it-IT" sz="1400"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Cdb</a:t>
            </a:r>
            <a:r>
              <a:rPr lang="it-IT" sz="1400" dirty="0" smtClean="0">
                <a:latin typeface="Times New Roman" pitchFamily="18" charset="0"/>
                <a:cs typeface="Times New Roman" pitchFamily="18" charset="0"/>
              </a:rPr>
              <a:t>). Entrambi i media hanno messo il dito nella possibile futura piaga, un investimento che può mettere a rischio </a:t>
            </a:r>
            <a:r>
              <a:rPr lang="it-IT" sz="1400" dirty="0" err="1" smtClean="0">
                <a:latin typeface="Times New Roman" pitchFamily="18" charset="0"/>
                <a:cs typeface="Times New Roman" pitchFamily="18" charset="0"/>
              </a:rPr>
              <a:t>Karavasta</a:t>
            </a:r>
            <a:r>
              <a:rPr lang="it-IT" sz="1400" dirty="0" smtClean="0">
                <a:latin typeface="Times New Roman" pitchFamily="18" charset="0"/>
                <a:cs typeface="Times New Roman" pitchFamily="18" charset="0"/>
              </a:rPr>
              <a:t>: guardato con favore dalla popolazione locale che spera in posti di lavoro e sviluppo, ma visto come fumo negli occhi dagli ecologisti. L’investimento, ancora allo stato embrionale, è quello previsto per la </a:t>
            </a:r>
            <a:r>
              <a:rPr lang="it-IT" sz="1400" b="1" dirty="0" smtClean="0">
                <a:latin typeface="Times New Roman" pitchFamily="18" charset="0"/>
                <a:cs typeface="Times New Roman" pitchFamily="18" charset="0"/>
              </a:rPr>
              <a:t>costruzione di un grande villaggio turistico</a:t>
            </a:r>
            <a:r>
              <a:rPr lang="it-IT" sz="1400" dirty="0" smtClean="0">
                <a:latin typeface="Times New Roman" pitchFamily="18" charset="0"/>
                <a:cs typeface="Times New Roman" pitchFamily="18" charset="0"/>
              </a:rPr>
              <a:t>, il “</a:t>
            </a:r>
            <a:r>
              <a:rPr lang="it-IT" sz="1400" dirty="0" err="1" smtClean="0">
                <a:latin typeface="Times New Roman" pitchFamily="18" charset="0"/>
                <a:cs typeface="Times New Roman" pitchFamily="18" charset="0"/>
              </a:rPr>
              <a:t>Divjaka</a:t>
            </a:r>
            <a:r>
              <a:rPr lang="it-IT" sz="1400"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Resort</a:t>
            </a:r>
            <a:r>
              <a:rPr lang="it-IT" sz="1400" dirty="0" smtClean="0">
                <a:latin typeface="Times New Roman" pitchFamily="18" charset="0"/>
                <a:cs typeface="Times New Roman" pitchFamily="18" charset="0"/>
              </a:rPr>
              <a:t>”: un’idea della </a:t>
            </a:r>
            <a:r>
              <a:rPr lang="it-IT" sz="1400" dirty="0" err="1" smtClean="0">
                <a:latin typeface="Times New Roman" pitchFamily="18" charset="0"/>
                <a:cs typeface="Times New Roman" pitchFamily="18" charset="0"/>
              </a:rPr>
              <a:t>Mabetex</a:t>
            </a:r>
            <a:r>
              <a:rPr lang="it-IT" sz="1400" dirty="0" smtClean="0">
                <a:latin typeface="Times New Roman" pitchFamily="18" charset="0"/>
                <a:cs typeface="Times New Roman" pitchFamily="18" charset="0"/>
              </a:rPr>
              <a:t>, colosso che fa capo al tycoon </a:t>
            </a:r>
            <a:r>
              <a:rPr lang="it-IT" sz="1400" dirty="0" err="1" smtClean="0">
                <a:latin typeface="Times New Roman" pitchFamily="18" charset="0"/>
                <a:cs typeface="Times New Roman" pitchFamily="18" charset="0"/>
              </a:rPr>
              <a:t>Behgjet</a:t>
            </a:r>
            <a:r>
              <a:rPr lang="it-IT" sz="1400"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Pacolli</a:t>
            </a:r>
            <a:r>
              <a:rPr lang="it-IT" sz="1400" dirty="0" smtClean="0">
                <a:latin typeface="Times New Roman" pitchFamily="18" charset="0"/>
                <a:cs typeface="Times New Roman" pitchFamily="18" charset="0"/>
              </a:rPr>
              <a:t>, attuale ministro degli Esteri kosovaro. Il progetto, se realizzato, «permetterà agli ospiti di apprezzare uno fra i più incantevoli panorami della riserva» in un villaggio che rispetterà «la qualità ambientale», promette la </a:t>
            </a:r>
            <a:r>
              <a:rPr lang="it-IT" sz="1400" dirty="0" err="1" smtClean="0">
                <a:latin typeface="Times New Roman" pitchFamily="18" charset="0"/>
                <a:cs typeface="Times New Roman" pitchFamily="18" charset="0"/>
              </a:rPr>
              <a:t>Mabetex</a:t>
            </a:r>
            <a:r>
              <a:rPr lang="it-IT" sz="1400" dirty="0" smtClean="0">
                <a:latin typeface="Times New Roman" pitchFamily="18" charset="0"/>
                <a:cs typeface="Times New Roman" pitchFamily="18" charset="0"/>
              </a:rPr>
              <a:t> dal suo sito.</a:t>
            </a:r>
          </a:p>
          <a:p>
            <a:pPr algn="just" fontAlgn="base"/>
            <a:r>
              <a:rPr lang="it-IT" sz="1400" dirty="0" smtClean="0">
                <a:latin typeface="Times New Roman" pitchFamily="18" charset="0"/>
                <a:cs typeface="Times New Roman" pitchFamily="18" charset="0"/>
              </a:rPr>
              <a:t>Il villaggio, hanno svelato gli ambientalisti, sarà composto da 370 ville e 2.400 appartamenti in edifici che si affacceranno sulla laguna, alti fino a venti piani, hotel, strade di accesso, e sulla costa un lungo frangiflutti. Secondo alcune organizzazioni locali, tra cui </a:t>
            </a:r>
            <a:r>
              <a:rPr lang="it-IT" sz="1400" dirty="0" err="1" smtClean="0">
                <a:latin typeface="Times New Roman" pitchFamily="18" charset="0"/>
                <a:cs typeface="Times New Roman" pitchFamily="18" charset="0"/>
              </a:rPr>
              <a:t>EcoAlbania</a:t>
            </a:r>
            <a:r>
              <a:rPr lang="it-IT" sz="1400" dirty="0" smtClean="0">
                <a:latin typeface="Times New Roman" pitchFamily="18" charset="0"/>
                <a:cs typeface="Times New Roman" pitchFamily="18" charset="0"/>
              </a:rPr>
              <a:t>, il </a:t>
            </a:r>
            <a:r>
              <a:rPr lang="it-IT" sz="1400" dirty="0" err="1" smtClean="0">
                <a:latin typeface="Times New Roman" pitchFamily="18" charset="0"/>
                <a:cs typeface="Times New Roman" pitchFamily="18" charset="0"/>
              </a:rPr>
              <a:t>resort</a:t>
            </a:r>
            <a:r>
              <a:rPr lang="it-IT" sz="1400" dirty="0" smtClean="0">
                <a:latin typeface="Times New Roman" pitchFamily="18" charset="0"/>
                <a:cs typeface="Times New Roman" pitchFamily="18" charset="0"/>
              </a:rPr>
              <a:t> potrebbe ospitare contemporaneamente fino a 18.000 ospiti al giorno, più del doppio degli abitanti della vicina cittadina di </a:t>
            </a:r>
            <a:r>
              <a:rPr lang="it-IT" sz="1400" dirty="0" err="1" smtClean="0">
                <a:latin typeface="Times New Roman" pitchFamily="18" charset="0"/>
                <a:cs typeface="Times New Roman" pitchFamily="18" charset="0"/>
              </a:rPr>
              <a:t>Divjake</a:t>
            </a:r>
            <a:r>
              <a:rPr lang="it-IT" sz="1400" dirty="0" smtClean="0">
                <a:latin typeface="Times New Roman" pitchFamily="18" charset="0"/>
                <a:cs typeface="Times New Roman" pitchFamily="18" charset="0"/>
              </a:rPr>
              <a:t>. Valore del possibile investimento - il maggiore di questo genere nel Paese - 1,5 miliardi di euro.</a:t>
            </a:r>
            <a:endParaRPr lang="it-IT" sz="1400" dirty="0">
              <a:latin typeface="Times New Roman" pitchFamily="18" charset="0"/>
              <a:cs typeface="Times New Roman" pitchFamily="18" charset="0"/>
            </a:endParaRPr>
          </a:p>
        </p:txBody>
      </p:sp>
      <p:sp>
        <p:nvSpPr>
          <p:cNvPr id="3" name="Rettangolo 2"/>
          <p:cNvSpPr/>
          <p:nvPr/>
        </p:nvSpPr>
        <p:spPr>
          <a:xfrm>
            <a:off x="214282" y="5000636"/>
            <a:ext cx="8572560"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Dai un titolo all’articolo dopo aver evidenziato le informazioni principali.</a:t>
            </a:r>
            <a:endParaRPr lang="it-IT" sz="1400" dirty="0">
              <a:latin typeface="Times New Roman" pitchFamily="18" charset="0"/>
              <a:cs typeface="Times New Roman" pitchFamily="18" charset="0"/>
            </a:endParaRPr>
          </a:p>
        </p:txBody>
      </p:sp>
      <p:sp>
        <p:nvSpPr>
          <p:cNvPr id="4" name="Rettangolo arrotondato 3"/>
          <p:cNvSpPr/>
          <p:nvPr/>
        </p:nvSpPr>
        <p:spPr>
          <a:xfrm>
            <a:off x="214282" y="5429264"/>
            <a:ext cx="8429684"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AutoShape 2" descr="https://www.gelestatic.it/thimg/yuTG6MlYnnnIHOS5q3y_ql8nsBU=/960x540/smart/https%3A/ilpiccolo.gelocal.it/image/contentid/policy%3A1.16057434%3A1543830479/image/image.jpg%3Ff%3Ddetail_558%26h%3D720%26w%3D1280%26%24p%24f%24h%24w%3Dd5eb06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72036" name="AutoShape 4" descr="https://www.gelestatic.it/thimg/yuTG6MlYnnnIHOS5q3y_ql8nsBU=/960x540/smart/https%3A/ilpiccolo.gelocal.it/image/contentid/policy%3A1.16057434%3A1543830479/image/image.jpg%3Ff%3Ddetail_558%26h%3D720%26w%3D1280%26%24p%24f%24h%24w%3Dd5eb06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72038" name="AutoShape 6" descr="Albania, un maxi resort nell&amp;#39;area naturale protetta - Il Piccolo Tries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72042" name="Picture 10" descr="La costruzione del villaggio turistico nel Parco Divjake-Karavasta minaccia la flora e la fauna"/>
          <p:cNvPicPr>
            <a:picLocks noChangeAspect="1" noChangeArrowheads="1"/>
          </p:cNvPicPr>
          <p:nvPr/>
        </p:nvPicPr>
        <p:blipFill>
          <a:blip r:embed="rId2"/>
          <a:srcRect/>
          <a:stretch>
            <a:fillRect/>
          </a:stretch>
        </p:blipFill>
        <p:spPr bwMode="auto">
          <a:xfrm>
            <a:off x="928662" y="857232"/>
            <a:ext cx="7277957" cy="4090607"/>
          </a:xfrm>
          <a:prstGeom prst="rect">
            <a:avLst/>
          </a:prstGeom>
          <a:ln w="38100">
            <a:solidFill>
              <a:srgbClr val="C00000"/>
            </a:solidFill>
          </a:ln>
          <a:effectLst>
            <a:outerShdw blurRad="292100" dist="139700" dir="2700000" algn="tl" rotWithShape="0">
              <a:srgbClr val="333333">
                <a:alpha val="65000"/>
              </a:srgbClr>
            </a:outerShdw>
          </a:effectLst>
        </p:spPr>
      </p:pic>
      <p:sp>
        <p:nvSpPr>
          <p:cNvPr id="7" name="CasellaDiTesto 6"/>
          <p:cNvSpPr txBox="1"/>
          <p:nvPr/>
        </p:nvSpPr>
        <p:spPr>
          <a:xfrm>
            <a:off x="2928926" y="928670"/>
            <a:ext cx="3143272" cy="369332"/>
          </a:xfrm>
          <a:prstGeom prst="rect">
            <a:avLst/>
          </a:prstGeom>
          <a:noFill/>
        </p:spPr>
        <p:txBody>
          <a:bodyPr wrap="square" rtlCol="0">
            <a:spAutoFit/>
          </a:bodyPr>
          <a:lstStyle/>
          <a:p>
            <a:r>
              <a:rPr lang="it-IT" dirty="0" smtClean="0"/>
              <a:t>Il progetto del “</a:t>
            </a:r>
            <a:r>
              <a:rPr lang="it-IT" dirty="0" err="1" smtClean="0"/>
              <a:t>Divjaka</a:t>
            </a:r>
            <a:r>
              <a:rPr lang="it-IT" dirty="0" smtClean="0"/>
              <a:t> </a:t>
            </a:r>
            <a:r>
              <a:rPr lang="it-IT" dirty="0" err="1" smtClean="0"/>
              <a:t>Resort</a:t>
            </a:r>
            <a:r>
              <a:rPr lang="it-IT" dirty="0" smtClean="0"/>
              <a:t>” </a:t>
            </a:r>
            <a:endParaRPr lang="it-IT"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La gestione dei rifiuti</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3801041"/>
          </a:xfrm>
          <a:prstGeom prst="rect">
            <a:avLst/>
          </a:prstGeom>
          <a:solidFill>
            <a:schemeClr val="accent1">
              <a:lumMod val="40000"/>
              <a:lumOff val="60000"/>
            </a:schemeClr>
          </a:solidFill>
          <a:ln w="12700">
            <a:solidFill>
              <a:srgbClr val="FF0000"/>
            </a:solidFill>
          </a:ln>
        </p:spPr>
        <p:txBody>
          <a:bodyPr wrap="square" rtlCol="0">
            <a:spAutoFit/>
          </a:bodyPr>
          <a:lstStyle/>
          <a:p>
            <a:pPr>
              <a:spcAft>
                <a:spcPts val="600"/>
              </a:spcAft>
            </a:pPr>
            <a:r>
              <a:rPr lang="it-IT" sz="1200" dirty="0" smtClean="0">
                <a:latin typeface="Times New Roman" pitchFamily="18" charset="0"/>
                <a:cs typeface="Times New Roman" pitchFamily="18" charset="0"/>
              </a:rPr>
              <a:t>7/11/19</a:t>
            </a:r>
          </a:p>
          <a:p>
            <a:pPr algn="just"/>
            <a:r>
              <a:rPr lang="it-IT" sz="1400" dirty="0" smtClean="0">
                <a:latin typeface="Times New Roman" pitchFamily="18" charset="0"/>
                <a:cs typeface="Times New Roman" pitchFamily="18" charset="0"/>
              </a:rPr>
              <a:t>Il maltempo ha colpito in questi giorni anche la vicina Croazia: il vento di scirocco, che soffia da sud est, ha inondato di spazzatura albanese le coste meridionali della Dalmazia. Una coltre galleggiante di plastica e rifiuti di ogni genere galleggia ora nel golfo del porto di </a:t>
            </a:r>
            <a:r>
              <a:rPr lang="it-IT" sz="1400" dirty="0" err="1" smtClean="0">
                <a:latin typeface="Times New Roman" pitchFamily="18" charset="0"/>
                <a:cs typeface="Times New Roman" pitchFamily="18" charset="0"/>
              </a:rPr>
              <a:t>Dubrovnik</a:t>
            </a:r>
            <a:r>
              <a:rPr lang="it-IT" sz="1400" dirty="0" smtClean="0">
                <a:latin typeface="Times New Roman" pitchFamily="18" charset="0"/>
                <a:cs typeface="Times New Roman" pitchFamily="18" charset="0"/>
              </a:rPr>
              <a:t>: i moli e le acque circostanti sono un’unica, immensa, discarica. Secondo la </a:t>
            </a:r>
            <a:r>
              <a:rPr lang="it-IT" sz="1400" i="1" dirty="0" smtClean="0">
                <a:latin typeface="Times New Roman" pitchFamily="18" charset="0"/>
                <a:cs typeface="Times New Roman" pitchFamily="18" charset="0"/>
              </a:rPr>
              <a:t>Voce del Popolo</a:t>
            </a:r>
            <a:r>
              <a:rPr lang="it-IT" sz="1400" dirty="0" smtClean="0">
                <a:latin typeface="Times New Roman" pitchFamily="18" charset="0"/>
                <a:cs typeface="Times New Roman" pitchFamily="18" charset="0"/>
              </a:rPr>
              <a:t>, sono anche state colpite le isole di </a:t>
            </a:r>
            <a:r>
              <a:rPr lang="it-IT" sz="1400" dirty="0" err="1" smtClean="0">
                <a:latin typeface="Times New Roman" pitchFamily="18" charset="0"/>
                <a:cs typeface="Times New Roman" pitchFamily="18" charset="0"/>
              </a:rPr>
              <a:t>Korčula</a:t>
            </a:r>
            <a:r>
              <a:rPr lang="it-IT" sz="1400"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Curzola</a:t>
            </a:r>
            <a:r>
              <a:rPr lang="it-IT" sz="1400" dirty="0" smtClean="0">
                <a:latin typeface="Times New Roman" pitchFamily="18" charset="0"/>
                <a:cs typeface="Times New Roman" pitchFamily="18" charset="0"/>
              </a:rPr>
              <a:t>), Mljet (</a:t>
            </a:r>
            <a:r>
              <a:rPr lang="it-IT" sz="1400" dirty="0" err="1" smtClean="0">
                <a:latin typeface="Times New Roman" pitchFamily="18" charset="0"/>
                <a:cs typeface="Times New Roman" pitchFamily="18" charset="0"/>
              </a:rPr>
              <a:t>Meleda</a:t>
            </a:r>
            <a:r>
              <a:rPr lang="it-IT" sz="1400" dirty="0" smtClean="0">
                <a:latin typeface="Times New Roman" pitchFamily="18" charset="0"/>
                <a:cs typeface="Times New Roman" pitchFamily="18" charset="0"/>
              </a:rPr>
              <a:t>) e </a:t>
            </a:r>
            <a:r>
              <a:rPr lang="it-IT" sz="1400" dirty="0" err="1" smtClean="0">
                <a:latin typeface="Times New Roman" pitchFamily="18" charset="0"/>
                <a:cs typeface="Times New Roman" pitchFamily="18" charset="0"/>
              </a:rPr>
              <a:t>Lastovo</a:t>
            </a:r>
            <a:r>
              <a:rPr lang="it-IT" sz="1400"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Lagosta</a:t>
            </a:r>
            <a:r>
              <a:rPr lang="it-IT" sz="1400" dirty="0" smtClean="0">
                <a:latin typeface="Times New Roman" pitchFamily="18" charset="0"/>
                <a:cs typeface="Times New Roman" pitchFamily="18" charset="0"/>
              </a:rPr>
              <a:t>). Già nell’occasione dell’inverno del 2018 </a:t>
            </a:r>
            <a:r>
              <a:rPr lang="it-IT" sz="1400" b="1" dirty="0" err="1" smtClean="0">
                <a:latin typeface="Times New Roman" pitchFamily="18" charset="0"/>
                <a:cs typeface="Times New Roman" pitchFamily="18" charset="0"/>
              </a:rPr>
              <a:t>Dubrovnik</a:t>
            </a:r>
            <a:r>
              <a:rPr lang="it-IT" sz="1400" b="1" dirty="0" smtClean="0">
                <a:latin typeface="Times New Roman" pitchFamily="18" charset="0"/>
                <a:cs typeface="Times New Roman" pitchFamily="18" charset="0"/>
              </a:rPr>
              <a:t> </a:t>
            </a:r>
            <a:r>
              <a:rPr lang="it-IT" sz="1400" dirty="0" smtClean="0">
                <a:latin typeface="Times New Roman" pitchFamily="18" charset="0"/>
                <a:cs typeface="Times New Roman" pitchFamily="18" charset="0"/>
              </a:rPr>
              <a:t>era stata </a:t>
            </a:r>
            <a:r>
              <a:rPr lang="it-IT" sz="1400" b="1" dirty="0" smtClean="0">
                <a:latin typeface="Times New Roman" pitchFamily="18" charset="0"/>
                <a:cs typeface="Times New Roman" pitchFamily="18" charset="0"/>
              </a:rPr>
              <a:t>“invasa” dalla spazzatura trasportata via mare dall’Albania</a:t>
            </a:r>
            <a:r>
              <a:rPr lang="it-IT" sz="1400" dirty="0" smtClean="0">
                <a:latin typeface="Times New Roman" pitchFamily="18" charset="0"/>
                <a:cs typeface="Times New Roman" pitchFamily="18" charset="0"/>
              </a:rPr>
              <a:t>: nella città i volontari e gli addetti del Comune avevano raccolto e differenziato 50 metri cubi di rifiuti, impegnando le risorse cittadine per un intero weekend. Un danno non solo all’ambiente, quanto al turismo e all’immagine della “perla dell’Adriatico”.</a:t>
            </a:r>
          </a:p>
          <a:p>
            <a:pPr algn="just"/>
            <a:r>
              <a:rPr lang="it-IT" sz="1400" dirty="0" smtClean="0">
                <a:latin typeface="Times New Roman" pitchFamily="18" charset="0"/>
                <a:cs typeface="Times New Roman" pitchFamily="18" charset="0"/>
              </a:rPr>
              <a:t>L’Albania da ormai un decennio non ha un sistema efficiente per eliminare la propria spazzatura; un problema ora ingigantito dal boom economico del paese. Il </a:t>
            </a:r>
            <a:r>
              <a:rPr lang="it-IT" sz="1400" b="1" dirty="0" smtClean="0">
                <a:latin typeface="Times New Roman" pitchFamily="18" charset="0"/>
                <a:cs typeface="Times New Roman" pitchFamily="18" charset="0"/>
              </a:rPr>
              <a:t>riciclaggio</a:t>
            </a:r>
            <a:r>
              <a:rPr lang="it-IT" sz="1400" dirty="0" smtClean="0">
                <a:latin typeface="Times New Roman" pitchFamily="18" charset="0"/>
                <a:cs typeface="Times New Roman" pitchFamily="18" charset="0"/>
              </a:rPr>
              <a:t> e la </a:t>
            </a:r>
            <a:r>
              <a:rPr lang="it-IT" sz="1400" b="1" dirty="0" smtClean="0">
                <a:latin typeface="Times New Roman" pitchFamily="18" charset="0"/>
                <a:cs typeface="Times New Roman" pitchFamily="18" charset="0"/>
              </a:rPr>
              <a:t>raccolta differenziata</a:t>
            </a:r>
            <a:r>
              <a:rPr lang="it-IT" sz="1400" dirty="0" smtClean="0">
                <a:latin typeface="Times New Roman" pitchFamily="18" charset="0"/>
                <a:cs typeface="Times New Roman" pitchFamily="18" charset="0"/>
              </a:rPr>
              <a:t> sono </a:t>
            </a:r>
            <a:r>
              <a:rPr lang="it-IT" sz="1400" b="1" dirty="0" smtClean="0">
                <a:latin typeface="Times New Roman" pitchFamily="18" charset="0"/>
                <a:cs typeface="Times New Roman" pitchFamily="18" charset="0"/>
              </a:rPr>
              <a:t>pressoché inesistenti</a:t>
            </a:r>
            <a:r>
              <a:rPr lang="it-IT" sz="1400" dirty="0" smtClean="0">
                <a:latin typeface="Times New Roman" pitchFamily="18" charset="0"/>
                <a:cs typeface="Times New Roman" pitchFamily="18" charset="0"/>
              </a:rPr>
              <a:t> e la stragrande maggioranza delle città, così come dei centri urbani, preferisce scaricare i </a:t>
            </a:r>
            <a:r>
              <a:rPr lang="it-IT" sz="1400" b="1" dirty="0" smtClean="0">
                <a:latin typeface="Times New Roman" pitchFamily="18" charset="0"/>
                <a:cs typeface="Times New Roman" pitchFamily="18" charset="0"/>
              </a:rPr>
              <a:t>rifiuti direttamente nei fiumi</a:t>
            </a:r>
            <a:r>
              <a:rPr lang="it-IT" sz="1400" dirty="0" smtClean="0">
                <a:latin typeface="Times New Roman" pitchFamily="18" charset="0"/>
                <a:cs typeface="Times New Roman" pitchFamily="18" charset="0"/>
              </a:rPr>
              <a:t>, i quali a loro volta trascinano tutto in mare, “regalando” il prodotto sulle coste croate.</a:t>
            </a:r>
          </a:p>
          <a:p>
            <a:pPr algn="just"/>
            <a:r>
              <a:rPr lang="it-IT" sz="1400" dirty="0" smtClean="0">
                <a:latin typeface="Times New Roman" pitchFamily="18" charset="0"/>
                <a:cs typeface="Times New Roman" pitchFamily="18" charset="0"/>
              </a:rPr>
              <a:t>Merita rilevare come l’Unione Europea, con la Germania e l’Italia in testa, abbiano più volte finanziato diversi programmi di riciclaggio per l’Albania, senza però evidenti risultati. Anzi, </a:t>
            </a:r>
            <a:r>
              <a:rPr lang="it-IT" sz="1400" b="1" dirty="0" smtClean="0">
                <a:latin typeface="Times New Roman" pitchFamily="18" charset="0"/>
                <a:cs typeface="Times New Roman" pitchFamily="18" charset="0"/>
              </a:rPr>
              <a:t>dal 2010 al 2019, la produzione di spazzatura dell’Albania è raddoppiata</a:t>
            </a:r>
            <a:r>
              <a:rPr lang="it-IT" sz="1400" dirty="0" smtClean="0">
                <a:latin typeface="Times New Roman" pitchFamily="18" charset="0"/>
                <a:cs typeface="Times New Roman" pitchFamily="18" charset="0"/>
              </a:rPr>
              <a:t>, senza che a ciò si affiancasse un efficiente sistema di smaltimento: delle 12 discariche promesse dal governo, solo 2 sono state costruite. </a:t>
            </a:r>
            <a:endParaRPr lang="it-IT" sz="1400" dirty="0">
              <a:latin typeface="Times New Roman" pitchFamily="18" charset="0"/>
              <a:cs typeface="Times New Roman" pitchFamily="18" charset="0"/>
            </a:endParaRPr>
          </a:p>
        </p:txBody>
      </p:sp>
      <p:pic>
        <p:nvPicPr>
          <p:cNvPr id="6" name="Picture 2" descr="Albania Rifiuti Croazia Accordo"/>
          <p:cNvPicPr>
            <a:picLocks noChangeAspect="1" noChangeArrowheads="1"/>
          </p:cNvPicPr>
          <p:nvPr/>
        </p:nvPicPr>
        <p:blipFill>
          <a:blip r:embed="rId2"/>
          <a:srcRect/>
          <a:stretch>
            <a:fillRect/>
          </a:stretch>
        </p:blipFill>
        <p:spPr bwMode="auto">
          <a:xfrm>
            <a:off x="2143108" y="4071942"/>
            <a:ext cx="5191125" cy="2595563"/>
          </a:xfrm>
          <a:prstGeom prst="rect">
            <a:avLst/>
          </a:prstGeom>
          <a:noFill/>
          <a:ln w="38100">
            <a:solidFill>
              <a:srgbClr val="C00000"/>
            </a:solid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42844" y="2071678"/>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Quale episodio viene riportato nell’articolo? Quale problema emerge da tale episodio? Rispondi dopo aver evidenziato le informazioni principali.</a:t>
            </a:r>
            <a:endParaRPr lang="it-IT" sz="1400" dirty="0">
              <a:latin typeface="Times New Roman" pitchFamily="18" charset="0"/>
              <a:cs typeface="Times New Roman" pitchFamily="18" charset="0"/>
            </a:endParaRPr>
          </a:p>
        </p:txBody>
      </p:sp>
      <p:sp>
        <p:nvSpPr>
          <p:cNvPr id="4" name="Rettangolo 3"/>
          <p:cNvSpPr/>
          <p:nvPr/>
        </p:nvSpPr>
        <p:spPr>
          <a:xfrm>
            <a:off x="142844" y="285728"/>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Dopo aver evidenziato le informazioni principali, trova un titolo per questo articolo.</a:t>
            </a:r>
            <a:endParaRPr lang="it-IT" sz="1400" dirty="0">
              <a:latin typeface="Times New Roman" pitchFamily="18" charset="0"/>
              <a:cs typeface="Times New Roman" pitchFamily="18" charset="0"/>
            </a:endParaRPr>
          </a:p>
        </p:txBody>
      </p:sp>
      <p:sp>
        <p:nvSpPr>
          <p:cNvPr id="5" name="Rettangolo arrotondato 4"/>
          <p:cNvSpPr/>
          <p:nvPr/>
        </p:nvSpPr>
        <p:spPr>
          <a:xfrm>
            <a:off x="214282" y="2857496"/>
            <a:ext cx="8358246" cy="9286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L’episodio riguarda la città di </a:t>
            </a:r>
            <a:r>
              <a:rPr lang="it-IT" sz="1400" dirty="0" err="1" smtClean="0">
                <a:solidFill>
                  <a:srgbClr val="00B0F0"/>
                </a:solidFill>
                <a:latin typeface="Times New Roman" pitchFamily="18" charset="0"/>
                <a:cs typeface="Times New Roman" pitchFamily="18" charset="0"/>
              </a:rPr>
              <a:t>Dubrovnik</a:t>
            </a:r>
            <a:r>
              <a:rPr lang="it-IT" sz="1400" dirty="0" smtClean="0">
                <a:solidFill>
                  <a:srgbClr val="00B0F0"/>
                </a:solidFill>
                <a:latin typeface="Times New Roman" pitchFamily="18" charset="0"/>
                <a:cs typeface="Times New Roman" pitchFamily="18" charset="0"/>
              </a:rPr>
              <a:t> invasa dalla spazzatura proveniente dall’Albania.  </a:t>
            </a:r>
          </a:p>
          <a:p>
            <a:pPr algn="just"/>
            <a:r>
              <a:rPr lang="it-IT" sz="1400" dirty="0" smtClean="0">
                <a:solidFill>
                  <a:srgbClr val="00B0F0"/>
                </a:solidFill>
                <a:latin typeface="Times New Roman" pitchFamily="18" charset="0"/>
                <a:cs typeface="Times New Roman" pitchFamily="18" charset="0"/>
              </a:rPr>
              <a:t>Emerge il problema dell’inesistenza, in Albania, del riciclaggio e della raccolta differenziata dei rifiuti.</a:t>
            </a:r>
            <a:endParaRPr lang="it-IT" sz="1400" dirty="0">
              <a:latin typeface="Times New Roman" pitchFamily="18" charset="0"/>
              <a:cs typeface="Times New Roman" pitchFamily="18" charset="0"/>
            </a:endParaRPr>
          </a:p>
        </p:txBody>
      </p:sp>
      <p:sp>
        <p:nvSpPr>
          <p:cNvPr id="6" name="Rettangolo arrotondato 5"/>
          <p:cNvSpPr/>
          <p:nvPr/>
        </p:nvSpPr>
        <p:spPr>
          <a:xfrm>
            <a:off x="142844" y="857232"/>
            <a:ext cx="8429684" cy="6429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latin typeface="Times New Roman" pitchFamily="18" charset="0"/>
              <a:cs typeface="Times New Roman"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5539978"/>
          </a:xfrm>
          <a:prstGeom prst="rect">
            <a:avLst/>
          </a:prstGeom>
          <a:solidFill>
            <a:schemeClr val="accent1">
              <a:lumMod val="40000"/>
              <a:lumOff val="60000"/>
            </a:schemeClr>
          </a:solidFill>
          <a:ln w="12700">
            <a:solidFill>
              <a:srgbClr val="FF0000"/>
            </a:solidFill>
          </a:ln>
        </p:spPr>
        <p:txBody>
          <a:bodyPr wrap="square" rtlCol="0">
            <a:spAutoFit/>
          </a:bodyPr>
          <a:lstStyle/>
          <a:p>
            <a:pPr algn="ctr">
              <a:spcAft>
                <a:spcPts val="600"/>
              </a:spcAft>
            </a:pPr>
            <a:r>
              <a:rPr lang="it-IT" sz="2800" b="1" dirty="0" smtClean="0"/>
              <a:t>Rifiuti: Albania pattumiera d’Europa, </a:t>
            </a:r>
          </a:p>
          <a:p>
            <a:pPr algn="ctr">
              <a:spcAft>
                <a:spcPts val="1200"/>
              </a:spcAft>
            </a:pPr>
            <a:r>
              <a:rPr lang="it-IT" sz="2800" b="1" dirty="0" smtClean="0"/>
              <a:t>la società civile protesta</a:t>
            </a:r>
          </a:p>
          <a:p>
            <a:pPr>
              <a:spcAft>
                <a:spcPts val="600"/>
              </a:spcAft>
            </a:pPr>
            <a:r>
              <a:rPr lang="it-IT" sz="1200" dirty="0" smtClean="0">
                <a:latin typeface="Times New Roman" pitchFamily="18" charset="0"/>
                <a:cs typeface="Times New Roman" pitchFamily="18" charset="0"/>
              </a:rPr>
              <a:t>3/10/16</a:t>
            </a:r>
          </a:p>
          <a:p>
            <a:pPr algn="just"/>
            <a:r>
              <a:rPr lang="it-IT" sz="1400" dirty="0" smtClean="0">
                <a:latin typeface="Times New Roman" pitchFamily="18" charset="0"/>
                <a:cs typeface="Times New Roman" pitchFamily="18" charset="0"/>
              </a:rPr>
              <a:t>(</a:t>
            </a:r>
            <a:r>
              <a:rPr lang="it-IT" sz="1400" dirty="0" err="1" smtClean="0">
                <a:latin typeface="Times New Roman" pitchFamily="18" charset="0"/>
                <a:cs typeface="Times New Roman" pitchFamily="18" charset="0"/>
              </a:rPr>
              <a:t>Rinnovabili.it</a:t>
            </a:r>
            <a:r>
              <a:rPr lang="it-IT" sz="1400" dirty="0" smtClean="0">
                <a:latin typeface="Times New Roman" pitchFamily="18" charset="0"/>
                <a:cs typeface="Times New Roman" pitchFamily="18" charset="0"/>
              </a:rPr>
              <a:t>) – Migliaia di cittadini albanesi sono scesi in piazza a protestare contro la </a:t>
            </a:r>
            <a:r>
              <a:rPr lang="it-IT" sz="1400" b="1" dirty="0" smtClean="0">
                <a:latin typeface="Times New Roman" pitchFamily="18" charset="0"/>
                <a:cs typeface="Times New Roman" pitchFamily="18" charset="0"/>
              </a:rPr>
              <a:t>legge che permette l’importazione nel paese di rifiuti prodotti da altri paesi europei</a:t>
            </a:r>
            <a:r>
              <a:rPr lang="it-IT" sz="1400" dirty="0" smtClean="0">
                <a:latin typeface="Times New Roman" pitchFamily="18" charset="0"/>
                <a:cs typeface="Times New Roman" pitchFamily="18" charset="0"/>
              </a:rPr>
              <a:t>. Il timore degli ambientalisti è che il provvedimento trasformi l’Albania nella nuova pattumiera d’Europa (dopo il no del Marocco), nonostante le rassicurazioni fornite dal governo di centrosinistra guidato da Edi Rama.</a:t>
            </a:r>
          </a:p>
          <a:p>
            <a:pPr algn="just"/>
            <a:r>
              <a:rPr lang="it-IT" sz="1400" dirty="0" smtClean="0">
                <a:latin typeface="Times New Roman" pitchFamily="18" charset="0"/>
                <a:cs typeface="Times New Roman" pitchFamily="18" charset="0"/>
              </a:rPr>
              <a:t>La legge – approvata dal parlamento con i soli 63 voti della maggioranza – mira, nell’intenzione del governo, a far ripartire l’industria nazionale del riciclo. Secondo il provvedimento infatti i rifiuti importati saranno trattati esclusivamente dagli impianti di riciclo, che tratteranno le frazioni di carta, plastica e legno. Per l’esecutivo non c’è alcun rischio che la filiera vada fuori controllo in qualche punto e che alcune tipologie di rifiuti possano essere smaltite in discarica o negli inceneritori, aggirando i controlli.</a:t>
            </a:r>
          </a:p>
          <a:p>
            <a:pPr algn="just"/>
            <a:r>
              <a:rPr lang="it-IT" sz="1400" dirty="0" smtClean="0">
                <a:latin typeface="Times New Roman" pitchFamily="18" charset="0"/>
                <a:cs typeface="Times New Roman" pitchFamily="18" charset="0"/>
              </a:rPr>
              <a:t>Secondo gli ambientalisti, </a:t>
            </a:r>
            <a:r>
              <a:rPr lang="it-IT" sz="1400" b="1" dirty="0" smtClean="0">
                <a:latin typeface="Times New Roman" pitchFamily="18" charset="0"/>
                <a:cs typeface="Times New Roman" pitchFamily="18" charset="0"/>
              </a:rPr>
              <a:t>la legge permetterà ai più ricchi paesi vicini </a:t>
            </a:r>
            <a:r>
              <a:rPr lang="it-IT" sz="1400" dirty="0" smtClean="0">
                <a:latin typeface="Times New Roman" pitchFamily="18" charset="0"/>
                <a:cs typeface="Times New Roman" pitchFamily="18" charset="0"/>
              </a:rPr>
              <a:t>– come l’Italia – </a:t>
            </a:r>
            <a:r>
              <a:rPr lang="it-IT" sz="1400" b="1" dirty="0" smtClean="0">
                <a:latin typeface="Times New Roman" pitchFamily="18" charset="0"/>
                <a:cs typeface="Times New Roman" pitchFamily="18" charset="0"/>
              </a:rPr>
              <a:t>di</a:t>
            </a:r>
            <a:r>
              <a:rPr lang="it-IT" sz="1400" dirty="0" smtClean="0">
                <a:latin typeface="Times New Roman" pitchFamily="18" charset="0"/>
                <a:cs typeface="Times New Roman" pitchFamily="18" charset="0"/>
              </a:rPr>
              <a:t> </a:t>
            </a:r>
            <a:r>
              <a:rPr lang="it-IT" sz="1400" b="1" dirty="0" smtClean="0">
                <a:latin typeface="Times New Roman" pitchFamily="18" charset="0"/>
                <a:cs typeface="Times New Roman" pitchFamily="18" charset="0"/>
              </a:rPr>
              <a:t>inviare in Albania rifiuti pericolosi</a:t>
            </a:r>
            <a:r>
              <a:rPr lang="it-IT" sz="1400" dirty="0" smtClean="0">
                <a:latin typeface="Times New Roman" pitchFamily="18" charset="0"/>
                <a:cs typeface="Times New Roman" pitchFamily="18" charset="0"/>
              </a:rPr>
              <a:t>. </a:t>
            </a:r>
            <a:r>
              <a:rPr lang="it-IT" sz="1400" i="1" dirty="0" smtClean="0">
                <a:latin typeface="Times New Roman" pitchFamily="18" charset="0"/>
                <a:cs typeface="Times New Roman" pitchFamily="18" charset="0"/>
              </a:rPr>
              <a:t>“Il provvedimento contiene delle scappatoie subdole, che permettono l’importazione di rifiuti anche per produrre energia elettrica tramite gli inceneritori. Questo causerà inevitabilmente più inquinamento”</a:t>
            </a:r>
            <a:r>
              <a:rPr lang="it-IT" sz="1400" dirty="0" smtClean="0">
                <a:latin typeface="Times New Roman" pitchFamily="18" charset="0"/>
                <a:cs typeface="Times New Roman" pitchFamily="18" charset="0"/>
              </a:rPr>
              <a:t>, ha dichiarato un manifestante all’agenzia </a:t>
            </a:r>
            <a:r>
              <a:rPr lang="it-IT" sz="1400" dirty="0" err="1" smtClean="0">
                <a:latin typeface="Times New Roman" pitchFamily="18" charset="0"/>
                <a:cs typeface="Times New Roman" pitchFamily="18" charset="0"/>
              </a:rPr>
              <a:t>Reuters</a:t>
            </a:r>
            <a:r>
              <a:rPr lang="it-IT" sz="1400" dirty="0" smtClean="0">
                <a:latin typeface="Times New Roman" pitchFamily="18" charset="0"/>
                <a:cs typeface="Times New Roman" pitchFamily="18" charset="0"/>
              </a:rPr>
              <a:t>.</a:t>
            </a:r>
          </a:p>
          <a:p>
            <a:pPr algn="just"/>
            <a:r>
              <a:rPr lang="it-IT" sz="1400" dirty="0" smtClean="0">
                <a:latin typeface="Times New Roman" pitchFamily="18" charset="0"/>
                <a:cs typeface="Times New Roman" pitchFamily="18" charset="0"/>
              </a:rPr>
              <a:t>Timori che paiono giustificati visto i precedenti: 4 anni fa l’Ue avviò un’inchiesta su presunti trasferimenti illegali di rifiuti tossici dalla Francia verso il paese balcanico, migliaia di tonnellate che sarebbero state fatte entrare in modo fraudolento tra il 2003 e il 2010. Qualche anno prima, all’indomani della fine della Jugoslavia, l’Albania era stata al centro di enormi scandali legati proprio al</a:t>
            </a:r>
            <a:r>
              <a:rPr lang="it-IT" sz="1400" b="1" dirty="0" smtClean="0">
                <a:latin typeface="Times New Roman" pitchFamily="18" charset="0"/>
                <a:cs typeface="Times New Roman" pitchFamily="18" charset="0"/>
              </a:rPr>
              <a:t> traffico criminale di rifiuti tossici</a:t>
            </a:r>
            <a:r>
              <a:rPr lang="it-IT" sz="1400" dirty="0" smtClean="0">
                <a:latin typeface="Times New Roman" pitchFamily="18" charset="0"/>
                <a:cs typeface="Times New Roman" pitchFamily="18" charset="0"/>
              </a:rPr>
              <a:t>. Per citare un solo caso, nel 1992 la tedesca </a:t>
            </a:r>
            <a:r>
              <a:rPr lang="it-IT" sz="1400" dirty="0" err="1" smtClean="0">
                <a:latin typeface="Times New Roman" pitchFamily="18" charset="0"/>
                <a:cs typeface="Times New Roman" pitchFamily="18" charset="0"/>
              </a:rPr>
              <a:t>Schnidt</a:t>
            </a:r>
            <a:r>
              <a:rPr lang="it-IT" sz="1400" dirty="0" smtClean="0">
                <a:latin typeface="Times New Roman" pitchFamily="18" charset="0"/>
                <a:cs typeface="Times New Roman" pitchFamily="18" charset="0"/>
              </a:rPr>
              <a:t> inviò a Tirana quasi 500 t di sostanze chimiche vietate nell’allora Comunità europea, tra cui una partita di </a:t>
            </a:r>
            <a:r>
              <a:rPr lang="it-IT" sz="1400" dirty="0" err="1" smtClean="0">
                <a:latin typeface="Times New Roman" pitchFamily="18" charset="0"/>
                <a:cs typeface="Times New Roman" pitchFamily="18" charset="0"/>
              </a:rPr>
              <a:t>toxafene</a:t>
            </a:r>
            <a:r>
              <a:rPr lang="it-IT" sz="1400" dirty="0" smtClean="0">
                <a:latin typeface="Times New Roman" pitchFamily="18" charset="0"/>
                <a:cs typeface="Times New Roman" pitchFamily="18" charset="0"/>
              </a:rPr>
              <a:t>, che ha una tossicità così elevata che ne basta un litro per contaminare 2 </a:t>
            </a:r>
            <a:r>
              <a:rPr lang="it-IT" sz="1400" dirty="0" err="1" smtClean="0">
                <a:latin typeface="Times New Roman" pitchFamily="18" charset="0"/>
                <a:cs typeface="Times New Roman" pitchFamily="18" charset="0"/>
              </a:rPr>
              <a:t>mln</a:t>
            </a:r>
            <a:r>
              <a:rPr lang="it-IT" sz="1400" dirty="0" smtClean="0">
                <a:latin typeface="Times New Roman" pitchFamily="18" charset="0"/>
                <a:cs typeface="Times New Roman" pitchFamily="18" charset="0"/>
              </a:rPr>
              <a:t> di </a:t>
            </a:r>
            <a:r>
              <a:rPr lang="it-IT" sz="1400" dirty="0" err="1" smtClean="0">
                <a:latin typeface="Times New Roman" pitchFamily="18" charset="0"/>
                <a:cs typeface="Times New Roman" pitchFamily="18" charset="0"/>
              </a:rPr>
              <a:t>mc</a:t>
            </a:r>
            <a:r>
              <a:rPr lang="it-IT" sz="1400" dirty="0" smtClean="0">
                <a:latin typeface="Times New Roman" pitchFamily="18" charset="0"/>
                <a:cs typeface="Times New Roman" pitchFamily="18" charset="0"/>
              </a:rPr>
              <a:t> di acqua.</a:t>
            </a:r>
          </a:p>
        </p:txBody>
      </p:sp>
      <p:sp>
        <p:nvSpPr>
          <p:cNvPr id="3" name="Rettangolo 2"/>
          <p:cNvSpPr/>
          <p:nvPr/>
        </p:nvSpPr>
        <p:spPr>
          <a:xfrm>
            <a:off x="142844" y="5715016"/>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le informazioni principali e riassumi brevemente il contenuto dell’articolo.</a:t>
            </a:r>
            <a:endParaRPr lang="it-IT" sz="1400" dirty="0">
              <a:latin typeface="Times New Roman" pitchFamily="18" charset="0"/>
              <a:cs typeface="Times New Roman" pitchFamily="18" charset="0"/>
            </a:endParaRPr>
          </a:p>
        </p:txBody>
      </p:sp>
      <p:sp>
        <p:nvSpPr>
          <p:cNvPr id="4" name="Rettangolo arrotondato 3"/>
          <p:cNvSpPr/>
          <p:nvPr/>
        </p:nvSpPr>
        <p:spPr>
          <a:xfrm>
            <a:off x="214282" y="6072206"/>
            <a:ext cx="8786874" cy="6429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latin typeface="Times New Roman" pitchFamily="18" charset="0"/>
              <a:cs typeface="Times New Roman"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500306"/>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La popolazione</a:t>
            </a:r>
            <a:r>
              <a:rPr kumimoji="0" lang="it-IT" sz="36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mn-lt"/>
                <a:ea typeface="+mn-ea"/>
                <a:cs typeface="+mn-cs"/>
              </a:rPr>
              <a:t/>
            </a:r>
            <a:br>
              <a:rPr kumimoji="0" lang="it-IT" sz="36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mn-lt"/>
                <a:ea typeface="+mn-ea"/>
                <a:cs typeface="+mn-cs"/>
              </a:rPr>
            </a:b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L’andamento demografico</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500306"/>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LA STORIA</a:t>
            </a:r>
            <a:r>
              <a:rPr kumimoji="0" lang="it-IT" sz="36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mn-lt"/>
                <a:ea typeface="+mn-ea"/>
                <a:cs typeface="+mn-cs"/>
              </a:rPr>
              <a:t/>
            </a:r>
            <a:br>
              <a:rPr kumimoji="0" lang="it-IT" sz="36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mn-lt"/>
                <a:ea typeface="+mn-ea"/>
                <a:cs typeface="+mn-cs"/>
              </a:rPr>
            </a:b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5572140"/>
            <a:ext cx="8786842" cy="30777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Successivamente i flussi si sono attenuati e la popolazione, dal </a:t>
            </a:r>
            <a:r>
              <a:rPr lang="it-IT" sz="1400" b="1" dirty="0" smtClean="0">
                <a:solidFill>
                  <a:srgbClr val="00B0F0"/>
                </a:solidFill>
                <a:latin typeface="Times New Roman" pitchFamily="18" charset="0"/>
                <a:cs typeface="Times New Roman" pitchFamily="18" charset="0"/>
              </a:rPr>
              <a:t>2010</a:t>
            </a:r>
            <a:r>
              <a:rPr lang="it-IT" sz="1400" dirty="0" smtClean="0">
                <a:latin typeface="Times New Roman" pitchFamily="18" charset="0"/>
                <a:cs typeface="Times New Roman" pitchFamily="18" charset="0"/>
              </a:rPr>
              <a:t>, risulta stabile </a:t>
            </a:r>
            <a:r>
              <a:rPr lang="it-IT" sz="1400" dirty="0" smtClean="0">
                <a:solidFill>
                  <a:srgbClr val="00B0F0"/>
                </a:solidFill>
                <a:latin typeface="Times New Roman" pitchFamily="18" charset="0"/>
                <a:cs typeface="Times New Roman" pitchFamily="18" charset="0"/>
              </a:rPr>
              <a:t>[</a:t>
            </a:r>
            <a:r>
              <a:rPr lang="it-IT" sz="1400" i="1" dirty="0" smtClean="0">
                <a:solidFill>
                  <a:srgbClr val="00B0F0"/>
                </a:solidFill>
                <a:latin typeface="Times New Roman" pitchFamily="18" charset="0"/>
                <a:cs typeface="Times New Roman" pitchFamily="18" charset="0"/>
              </a:rPr>
              <a:t>fig.1</a:t>
            </a:r>
            <a:r>
              <a:rPr lang="it-IT" sz="1400" dirty="0" smtClean="0">
                <a:solidFill>
                  <a:srgbClr val="00B0F0"/>
                </a:solidFill>
                <a:latin typeface="Times New Roman" pitchFamily="18" charset="0"/>
                <a:cs typeface="Times New Roman" pitchFamily="18" charset="0"/>
              </a:rPr>
              <a:t>]</a:t>
            </a:r>
            <a:r>
              <a:rPr lang="it-IT" sz="1400" dirty="0" smtClean="0">
                <a:latin typeface="Times New Roman" pitchFamily="18" charset="0"/>
                <a:cs typeface="Times New Roman" pitchFamily="18" charset="0"/>
              </a:rPr>
              <a:t>. </a:t>
            </a:r>
            <a:endParaRPr lang="it-IT" sz="1400" dirty="0">
              <a:latin typeface="Times New Roman" pitchFamily="18" charset="0"/>
              <a:cs typeface="Times New Roman" pitchFamily="18" charset="0"/>
            </a:endParaRPr>
          </a:p>
        </p:txBody>
      </p:sp>
      <p:sp>
        <p:nvSpPr>
          <p:cNvPr id="3" name="CasellaDiTesto 2"/>
          <p:cNvSpPr txBox="1"/>
          <p:nvPr/>
        </p:nvSpPr>
        <p:spPr>
          <a:xfrm>
            <a:off x="142844" y="1928802"/>
            <a:ext cx="8786842" cy="738664"/>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Nel </a:t>
            </a:r>
            <a:r>
              <a:rPr lang="it-IT" sz="1400" b="1" dirty="0" smtClean="0">
                <a:solidFill>
                  <a:srgbClr val="00B0F0"/>
                </a:solidFill>
                <a:latin typeface="Times New Roman" pitchFamily="18" charset="0"/>
                <a:cs typeface="Times New Roman" pitchFamily="18" charset="0"/>
              </a:rPr>
              <a:t>1930</a:t>
            </a:r>
            <a:r>
              <a:rPr lang="it-IT" sz="1400" dirty="0" smtClean="0">
                <a:solidFill>
                  <a:srgbClr val="00B0F0"/>
                </a:solidFill>
                <a:latin typeface="Times New Roman" pitchFamily="18" charset="0"/>
                <a:cs typeface="Times New Roman" pitchFamily="18" charset="0"/>
              </a:rPr>
              <a:t> </a:t>
            </a:r>
            <a:r>
              <a:rPr lang="it-IT" sz="1400" dirty="0" smtClean="0">
                <a:latin typeface="Times New Roman" pitchFamily="18" charset="0"/>
                <a:cs typeface="Times New Roman" pitchFamily="18" charset="0"/>
              </a:rPr>
              <a:t>l’Albania contava 1.003.000 abitanti. Le difficili condizioni di vita e la diffusione di malattie (malaria, sifilide) mantenevano alti i tassi di mortalità e frenavano l’aumento demografico, pur in presenza di tassi di natalità anch’essi elevati </a:t>
            </a:r>
            <a:r>
              <a:rPr lang="it-IT" sz="1400" dirty="0" smtClean="0">
                <a:solidFill>
                  <a:srgbClr val="00B0F0"/>
                </a:solidFill>
                <a:latin typeface="Times New Roman" pitchFamily="18" charset="0"/>
                <a:cs typeface="Times New Roman" pitchFamily="18" charset="0"/>
              </a:rPr>
              <a:t>[</a:t>
            </a:r>
            <a:r>
              <a:rPr lang="it-IT" sz="1400" i="1" dirty="0" smtClean="0">
                <a:solidFill>
                  <a:srgbClr val="00B0F0"/>
                </a:solidFill>
                <a:latin typeface="Times New Roman" pitchFamily="18" charset="0"/>
                <a:cs typeface="Times New Roman" pitchFamily="18" charset="0"/>
              </a:rPr>
              <a:t>fig.1</a:t>
            </a:r>
            <a:r>
              <a:rPr lang="it-IT" sz="1400" dirty="0" smtClean="0">
                <a:solidFill>
                  <a:srgbClr val="00B0F0"/>
                </a:solidFill>
                <a:latin typeface="Times New Roman" pitchFamily="18" charset="0"/>
                <a:cs typeface="Times New Roman" pitchFamily="18" charset="0"/>
              </a:rPr>
              <a:t>]</a:t>
            </a:r>
            <a:r>
              <a:rPr lang="it-IT" sz="1400" dirty="0" smtClean="0">
                <a:latin typeface="Times New Roman" pitchFamily="18" charset="0"/>
                <a:cs typeface="Times New Roman" pitchFamily="18" charset="0"/>
              </a:rPr>
              <a:t>. </a:t>
            </a:r>
            <a:endParaRPr lang="it-IT" sz="1400" dirty="0">
              <a:latin typeface="Times New Roman" pitchFamily="18" charset="0"/>
              <a:cs typeface="Times New Roman" pitchFamily="18" charset="0"/>
            </a:endParaRPr>
          </a:p>
        </p:txBody>
      </p:sp>
      <p:sp>
        <p:nvSpPr>
          <p:cNvPr id="4" name="CasellaDiTesto 3"/>
          <p:cNvSpPr txBox="1"/>
          <p:nvPr/>
        </p:nvSpPr>
        <p:spPr>
          <a:xfrm>
            <a:off x="142844" y="3000372"/>
            <a:ext cx="8786842" cy="95410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Dal </a:t>
            </a:r>
            <a:r>
              <a:rPr lang="it-IT" sz="1400" b="1" dirty="0" smtClean="0">
                <a:solidFill>
                  <a:srgbClr val="00B0F0"/>
                </a:solidFill>
                <a:latin typeface="Times New Roman" pitchFamily="18" charset="0"/>
                <a:cs typeface="Times New Roman" pitchFamily="18" charset="0"/>
              </a:rPr>
              <a:t>1945</a:t>
            </a:r>
            <a:r>
              <a:rPr lang="it-IT" sz="1400" dirty="0" smtClean="0">
                <a:latin typeface="Times New Roman" pitchFamily="18" charset="0"/>
                <a:cs typeface="Times New Roman" pitchFamily="18" charset="0"/>
              </a:rPr>
              <a:t>, invece, la popolazione albanese si è andata caratterizzando per una notevole vitalità demografica: il miglioramento delle condizioni igienico-sanitarie e le politiche di regime volte a sostenere la natalità hanno comportato un rapido incremento della popolazione, che tra il </a:t>
            </a:r>
            <a:r>
              <a:rPr lang="it-IT" sz="1400" dirty="0" smtClean="0">
                <a:solidFill>
                  <a:srgbClr val="00B0F0"/>
                </a:solidFill>
                <a:latin typeface="Times New Roman" pitchFamily="18" charset="0"/>
                <a:cs typeface="Times New Roman" pitchFamily="18" charset="0"/>
              </a:rPr>
              <a:t>1945</a:t>
            </a:r>
            <a:r>
              <a:rPr lang="it-IT" sz="1400" dirty="0" smtClean="0">
                <a:latin typeface="Times New Roman" pitchFamily="18" charset="0"/>
                <a:cs typeface="Times New Roman" pitchFamily="18" charset="0"/>
              </a:rPr>
              <a:t> e il </a:t>
            </a:r>
            <a:r>
              <a:rPr lang="it-IT" sz="1400" dirty="0" smtClean="0">
                <a:solidFill>
                  <a:srgbClr val="00B0F0"/>
                </a:solidFill>
                <a:latin typeface="Times New Roman" pitchFamily="18" charset="0"/>
                <a:cs typeface="Times New Roman" pitchFamily="18" charset="0"/>
              </a:rPr>
              <a:t>1990</a:t>
            </a:r>
            <a:r>
              <a:rPr lang="it-IT" sz="1400" dirty="0" smtClean="0">
                <a:latin typeface="Times New Roman" pitchFamily="18" charset="0"/>
                <a:cs typeface="Times New Roman" pitchFamily="18" charset="0"/>
              </a:rPr>
              <a:t> è cresciuta a un tasso medio annuo del 2,7% (il più alto d’Europa), passando da 1.122.000 unità a 3.292.000 </a:t>
            </a:r>
            <a:r>
              <a:rPr lang="it-IT" sz="1400" dirty="0" smtClean="0">
                <a:solidFill>
                  <a:srgbClr val="00B0F0"/>
                </a:solidFill>
                <a:latin typeface="Times New Roman" pitchFamily="18" charset="0"/>
                <a:cs typeface="Times New Roman" pitchFamily="18" charset="0"/>
              </a:rPr>
              <a:t>[</a:t>
            </a:r>
            <a:r>
              <a:rPr lang="it-IT" sz="1400" i="1" dirty="0" smtClean="0">
                <a:solidFill>
                  <a:srgbClr val="00B0F0"/>
                </a:solidFill>
                <a:latin typeface="Times New Roman" pitchFamily="18" charset="0"/>
                <a:cs typeface="Times New Roman" pitchFamily="18" charset="0"/>
              </a:rPr>
              <a:t>fig.1</a:t>
            </a:r>
            <a:r>
              <a:rPr lang="it-IT" sz="1400" dirty="0" smtClean="0">
                <a:solidFill>
                  <a:srgbClr val="00B0F0"/>
                </a:solidFill>
                <a:latin typeface="Times New Roman" pitchFamily="18" charset="0"/>
                <a:cs typeface="Times New Roman" pitchFamily="18" charset="0"/>
              </a:rPr>
              <a:t>]</a:t>
            </a:r>
            <a:r>
              <a:rPr lang="it-IT" sz="1400" dirty="0" smtClean="0">
                <a:latin typeface="Times New Roman" pitchFamily="18" charset="0"/>
                <a:cs typeface="Times New Roman" pitchFamily="18" charset="0"/>
              </a:rPr>
              <a:t>.</a:t>
            </a:r>
            <a:r>
              <a:rPr lang="it-IT" sz="1400" dirty="0" smtClean="0">
                <a:solidFill>
                  <a:srgbClr val="00B0F0"/>
                </a:solidFill>
                <a:latin typeface="Times New Roman" pitchFamily="18" charset="0"/>
                <a:cs typeface="Times New Roman" pitchFamily="18" charset="0"/>
              </a:rPr>
              <a:t> </a:t>
            </a:r>
          </a:p>
        </p:txBody>
      </p:sp>
      <p:sp>
        <p:nvSpPr>
          <p:cNvPr id="5" name="CasellaDiTesto 4"/>
          <p:cNvSpPr txBox="1"/>
          <p:nvPr/>
        </p:nvSpPr>
        <p:spPr>
          <a:xfrm>
            <a:off x="142844" y="4286256"/>
            <a:ext cx="8786842" cy="95410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Con il crollo del regime comunista (</a:t>
            </a:r>
            <a:r>
              <a:rPr lang="it-IT" sz="1400" b="1" dirty="0" smtClean="0">
                <a:solidFill>
                  <a:srgbClr val="00B0F0"/>
                </a:solidFill>
                <a:latin typeface="Times New Roman" pitchFamily="18" charset="0"/>
                <a:cs typeface="Times New Roman" pitchFamily="18" charset="0"/>
              </a:rPr>
              <a:t>1991</a:t>
            </a:r>
            <a:r>
              <a:rPr lang="it-IT" sz="1400" dirty="0" smtClean="0">
                <a:latin typeface="Times New Roman" pitchFamily="18" charset="0"/>
                <a:cs typeface="Times New Roman" pitchFamily="18" charset="0"/>
              </a:rPr>
              <a:t>) si sono attivati imponenti flussi migratori </a:t>
            </a:r>
            <a:r>
              <a:rPr lang="it-IT" sz="1400" dirty="0" smtClean="0">
                <a:solidFill>
                  <a:srgbClr val="00B0F0"/>
                </a:solidFill>
                <a:latin typeface="Times New Roman" pitchFamily="18" charset="0"/>
                <a:cs typeface="Times New Roman" pitchFamily="18" charset="0"/>
              </a:rPr>
              <a:t>[</a:t>
            </a:r>
            <a:r>
              <a:rPr lang="it-IT" sz="1400" i="1" dirty="0" smtClean="0">
                <a:solidFill>
                  <a:srgbClr val="00B0F0"/>
                </a:solidFill>
                <a:latin typeface="Times New Roman" pitchFamily="18" charset="0"/>
                <a:cs typeface="Times New Roman" pitchFamily="18" charset="0"/>
              </a:rPr>
              <a:t>fig.2</a:t>
            </a:r>
            <a:r>
              <a:rPr lang="it-IT" sz="1400" dirty="0" smtClean="0">
                <a:solidFill>
                  <a:srgbClr val="00B0F0"/>
                </a:solidFill>
                <a:latin typeface="Times New Roman" pitchFamily="18" charset="0"/>
                <a:cs typeface="Times New Roman" pitchFamily="18" charset="0"/>
              </a:rPr>
              <a:t>]</a:t>
            </a:r>
            <a:r>
              <a:rPr lang="it-IT" sz="1400" dirty="0" smtClean="0">
                <a:latin typeface="Times New Roman" pitchFamily="18" charset="0"/>
                <a:cs typeface="Times New Roman" pitchFamily="18" charset="0"/>
              </a:rPr>
              <a:t>,</a:t>
            </a:r>
            <a:r>
              <a:rPr lang="it-IT" sz="1400" dirty="0" smtClean="0">
                <a:solidFill>
                  <a:srgbClr val="00B0F0"/>
                </a:solidFill>
                <a:latin typeface="Times New Roman" pitchFamily="18" charset="0"/>
                <a:cs typeface="Times New Roman" pitchFamily="18" charset="0"/>
              </a:rPr>
              <a:t> </a:t>
            </a:r>
            <a:r>
              <a:rPr lang="it-IT" sz="1400" dirty="0" smtClean="0">
                <a:latin typeface="Times New Roman" pitchFamily="18" charset="0"/>
                <a:cs typeface="Times New Roman" pitchFamily="18" charset="0"/>
              </a:rPr>
              <a:t>soprattutto verso Grecia e Italia </a:t>
            </a:r>
            <a:r>
              <a:rPr lang="it-IT" sz="1400" dirty="0" smtClean="0">
                <a:solidFill>
                  <a:srgbClr val="00B0F0"/>
                </a:solidFill>
                <a:latin typeface="Times New Roman" pitchFamily="18" charset="0"/>
                <a:cs typeface="Times New Roman" pitchFamily="18" charset="0"/>
              </a:rPr>
              <a:t>[</a:t>
            </a:r>
            <a:r>
              <a:rPr lang="it-IT" sz="1400" i="1" dirty="0" smtClean="0">
                <a:solidFill>
                  <a:srgbClr val="00B0F0"/>
                </a:solidFill>
                <a:latin typeface="Times New Roman" pitchFamily="18" charset="0"/>
                <a:cs typeface="Times New Roman" pitchFamily="18" charset="0"/>
              </a:rPr>
              <a:t>fig.3; 4</a:t>
            </a:r>
            <a:r>
              <a:rPr lang="it-IT" sz="1400" dirty="0" smtClean="0">
                <a:solidFill>
                  <a:srgbClr val="00B0F0"/>
                </a:solidFill>
                <a:latin typeface="Times New Roman" pitchFamily="18" charset="0"/>
                <a:cs typeface="Times New Roman" pitchFamily="18" charset="0"/>
              </a:rPr>
              <a:t>]</a:t>
            </a:r>
            <a:r>
              <a:rPr lang="it-IT" sz="1400" dirty="0" smtClean="0">
                <a:latin typeface="Times New Roman" pitchFamily="18" charset="0"/>
                <a:cs typeface="Times New Roman" pitchFamily="18" charset="0"/>
              </a:rPr>
              <a:t>,</a:t>
            </a:r>
            <a:r>
              <a:rPr lang="it-IT" sz="1400" dirty="0" smtClean="0">
                <a:solidFill>
                  <a:srgbClr val="00B0F0"/>
                </a:solidFill>
                <a:latin typeface="Times New Roman" pitchFamily="18" charset="0"/>
                <a:cs typeface="Times New Roman" pitchFamily="18" charset="0"/>
              </a:rPr>
              <a:t> </a:t>
            </a:r>
            <a:r>
              <a:rPr lang="it-IT" sz="1400" dirty="0" smtClean="0">
                <a:latin typeface="Times New Roman" pitchFamily="18" charset="0"/>
                <a:cs typeface="Times New Roman" pitchFamily="18" charset="0"/>
              </a:rPr>
              <a:t>con conseguente fuoriuscita, in forme spesso drammatiche, di circa 400.000 persone nella sola prima metà degli anni 1990.</a:t>
            </a:r>
          </a:p>
          <a:p>
            <a:pPr algn="just"/>
            <a:r>
              <a:rPr lang="it-IT" sz="1400" dirty="0" smtClean="0">
                <a:latin typeface="Times New Roman" pitchFamily="18" charset="0"/>
                <a:cs typeface="Times New Roman" pitchFamily="18" charset="0"/>
              </a:rPr>
              <a:t> </a:t>
            </a:r>
            <a:endParaRPr lang="it-IT" sz="1400" dirty="0">
              <a:latin typeface="Times New Roman" pitchFamily="18" charset="0"/>
              <a:cs typeface="Times New Roman" pitchFamily="18" charset="0"/>
            </a:endParaRPr>
          </a:p>
        </p:txBody>
      </p:sp>
      <p:sp>
        <p:nvSpPr>
          <p:cNvPr id="6" name="Rettangolo 5"/>
          <p:cNvSpPr/>
          <p:nvPr/>
        </p:nvSpPr>
        <p:spPr>
          <a:xfrm>
            <a:off x="214282" y="1000108"/>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Osserva i grafici seguenti e inserisci le date negli spazi vuoti. Inserisci poi nei testi  i numeri dei grafici ai quali si possono collegare le informazioni fornite (come nell’esempio).</a:t>
            </a:r>
            <a:endParaRPr lang="it-IT" sz="1400" dirty="0">
              <a:latin typeface="Times New Roman" pitchFamily="18" charset="0"/>
              <a:cs typeface="Times New Roman"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ico 2"/>
          <p:cNvGraphicFramePr>
            <a:graphicFrameLocks noChangeAspect="1"/>
          </p:cNvGraphicFramePr>
          <p:nvPr/>
        </p:nvGraphicFramePr>
        <p:xfrm>
          <a:off x="714344" y="357162"/>
          <a:ext cx="8026185" cy="4144228"/>
        </p:xfrm>
        <a:graphic>
          <a:graphicData uri="http://schemas.openxmlformats.org/drawingml/2006/chart">
            <c:chart xmlns:c="http://schemas.openxmlformats.org/drawingml/2006/chart" xmlns:r="http://schemas.openxmlformats.org/officeDocument/2006/relationships" r:id="rId2"/>
          </a:graphicData>
        </a:graphic>
      </p:graphicFrame>
      <p:sp>
        <p:nvSpPr>
          <p:cNvPr id="4" name="Rettangolo 3"/>
          <p:cNvSpPr/>
          <p:nvPr/>
        </p:nvSpPr>
        <p:spPr>
          <a:xfrm>
            <a:off x="714348" y="4572008"/>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p:cNvGraphicFramePr>
            <a:graphicFrameLocks noChangeAspect="1"/>
          </p:cNvGraphicFramePr>
          <p:nvPr/>
        </p:nvGraphicFramePr>
        <p:xfrm>
          <a:off x="1000100" y="285728"/>
          <a:ext cx="6846381" cy="3535046"/>
        </p:xfrm>
        <a:graphic>
          <a:graphicData uri="http://schemas.openxmlformats.org/drawingml/2006/chart">
            <c:chart xmlns:c="http://schemas.openxmlformats.org/drawingml/2006/chart" xmlns:r="http://schemas.openxmlformats.org/officeDocument/2006/relationships" r:id="rId2"/>
          </a:graphicData>
        </a:graphic>
      </p:graphicFrame>
      <p:sp>
        <p:nvSpPr>
          <p:cNvPr id="3" name="Rettangolo 2"/>
          <p:cNvSpPr/>
          <p:nvPr/>
        </p:nvSpPr>
        <p:spPr>
          <a:xfrm>
            <a:off x="1071538" y="3929066"/>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2</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ico 2"/>
          <p:cNvGraphicFramePr>
            <a:graphicFrameLocks noChangeAspect="1"/>
          </p:cNvGraphicFramePr>
          <p:nvPr/>
        </p:nvGraphicFramePr>
        <p:xfrm>
          <a:off x="357158" y="285728"/>
          <a:ext cx="5802013" cy="29958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afico 3"/>
          <p:cNvGraphicFramePr>
            <a:graphicFrameLocks noChangeAspect="1"/>
          </p:cNvGraphicFramePr>
          <p:nvPr/>
        </p:nvGraphicFramePr>
        <p:xfrm>
          <a:off x="357158" y="3571876"/>
          <a:ext cx="5780767" cy="2984829"/>
        </p:xfrm>
        <a:graphic>
          <a:graphicData uri="http://schemas.openxmlformats.org/drawingml/2006/chart">
            <c:chart xmlns:c="http://schemas.openxmlformats.org/drawingml/2006/chart" xmlns:r="http://schemas.openxmlformats.org/officeDocument/2006/relationships" r:id="rId3"/>
          </a:graphicData>
        </a:graphic>
      </p:graphicFrame>
      <p:sp>
        <p:nvSpPr>
          <p:cNvPr id="5" name="Rettangolo 4"/>
          <p:cNvSpPr/>
          <p:nvPr/>
        </p:nvSpPr>
        <p:spPr>
          <a:xfrm>
            <a:off x="6357950" y="500042"/>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3</a:t>
            </a:r>
            <a:endParaRPr lang="it-IT" dirty="0">
              <a:solidFill>
                <a:srgbClr val="FF0000"/>
              </a:solidFill>
              <a:latin typeface="Times New Roman" pitchFamily="18" charset="0"/>
              <a:cs typeface="Times New Roman" pitchFamily="18" charset="0"/>
            </a:endParaRPr>
          </a:p>
        </p:txBody>
      </p:sp>
      <p:sp>
        <p:nvSpPr>
          <p:cNvPr id="6" name="Rettangolo 5"/>
          <p:cNvSpPr/>
          <p:nvPr/>
        </p:nvSpPr>
        <p:spPr>
          <a:xfrm>
            <a:off x="6429388" y="3643314"/>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4</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2071678"/>
            <a:ext cx="8786842" cy="1169551"/>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A causa della continua diminuzione del </a:t>
            </a:r>
            <a:r>
              <a:rPr lang="it-IT" sz="1400" b="1" dirty="0" smtClean="0">
                <a:solidFill>
                  <a:srgbClr val="00B0F0"/>
                </a:solidFill>
                <a:latin typeface="Times New Roman" pitchFamily="18" charset="0"/>
                <a:cs typeface="Times New Roman" pitchFamily="18" charset="0"/>
              </a:rPr>
              <a:t>tasso di fecondità </a:t>
            </a:r>
            <a:r>
              <a:rPr lang="it-IT" sz="1400" dirty="0" smtClean="0">
                <a:solidFill>
                  <a:srgbClr val="00B0F0"/>
                </a:solidFill>
                <a:latin typeface="Times New Roman" pitchFamily="18" charset="0"/>
                <a:cs typeface="Times New Roman" pitchFamily="18" charset="0"/>
              </a:rPr>
              <a:t>(</a:t>
            </a:r>
            <a:r>
              <a:rPr lang="it-IT" sz="1400" i="1" dirty="0" smtClean="0">
                <a:solidFill>
                  <a:srgbClr val="00B0F0"/>
                </a:solidFill>
                <a:latin typeface="Times New Roman" pitchFamily="18" charset="0"/>
                <a:cs typeface="Times New Roman" pitchFamily="18" charset="0"/>
              </a:rPr>
              <a:t>fig. 5</a:t>
            </a:r>
            <a:r>
              <a:rPr lang="it-IT" sz="1400" dirty="0" smtClean="0">
                <a:solidFill>
                  <a:srgbClr val="00B0F0"/>
                </a:solidFill>
                <a:latin typeface="Times New Roman" pitchFamily="18" charset="0"/>
                <a:cs typeface="Times New Roman" pitchFamily="18" charset="0"/>
              </a:rPr>
              <a:t>)</a:t>
            </a:r>
            <a:r>
              <a:rPr lang="it-IT" sz="1400" dirty="0" smtClean="0">
                <a:latin typeface="Times New Roman" pitchFamily="18" charset="0"/>
                <a:cs typeface="Times New Roman" pitchFamily="18" charset="0"/>
              </a:rPr>
              <a:t>,</a:t>
            </a:r>
            <a:r>
              <a:rPr lang="it-IT" sz="1400" dirty="0" smtClean="0">
                <a:solidFill>
                  <a:srgbClr val="00B0F0"/>
                </a:solidFill>
                <a:latin typeface="Times New Roman" pitchFamily="18" charset="0"/>
                <a:cs typeface="Times New Roman" pitchFamily="18" charset="0"/>
              </a:rPr>
              <a:t> </a:t>
            </a:r>
            <a:r>
              <a:rPr lang="it-IT" sz="1400" dirty="0" smtClean="0">
                <a:latin typeface="Times New Roman" pitchFamily="18" charset="0"/>
                <a:cs typeface="Times New Roman" pitchFamily="18" charset="0"/>
              </a:rPr>
              <a:t>la </a:t>
            </a:r>
            <a:r>
              <a:rPr lang="it-IT" sz="1400" b="1" dirty="0" smtClean="0">
                <a:solidFill>
                  <a:srgbClr val="00B0F0"/>
                </a:solidFill>
                <a:latin typeface="Times New Roman" pitchFamily="18" charset="0"/>
                <a:cs typeface="Times New Roman" pitchFamily="18" charset="0"/>
              </a:rPr>
              <a:t>crescita naturale </a:t>
            </a:r>
            <a:r>
              <a:rPr lang="it-IT" sz="1400" dirty="0" smtClean="0">
                <a:latin typeface="Times New Roman" pitchFamily="18" charset="0"/>
                <a:cs typeface="Times New Roman" pitchFamily="18" charset="0"/>
              </a:rPr>
              <a:t>della popolazione albanese è vicina allo zero </a:t>
            </a:r>
            <a:r>
              <a:rPr lang="it-IT" sz="1400" dirty="0" smtClean="0">
                <a:solidFill>
                  <a:srgbClr val="00B0F0"/>
                </a:solidFill>
                <a:latin typeface="Times New Roman" pitchFamily="18" charset="0"/>
                <a:cs typeface="Times New Roman" pitchFamily="18" charset="0"/>
              </a:rPr>
              <a:t>(</a:t>
            </a:r>
            <a:r>
              <a:rPr lang="it-IT" sz="1400" i="1" dirty="0" smtClean="0">
                <a:solidFill>
                  <a:srgbClr val="00B0F0"/>
                </a:solidFill>
                <a:latin typeface="Times New Roman" pitchFamily="18" charset="0"/>
                <a:cs typeface="Times New Roman" pitchFamily="18" charset="0"/>
              </a:rPr>
              <a:t>fig. 6</a:t>
            </a:r>
            <a:r>
              <a:rPr lang="it-IT" sz="1400" dirty="0" smtClean="0">
                <a:solidFill>
                  <a:srgbClr val="00B0F0"/>
                </a:solidFill>
                <a:latin typeface="Times New Roman" pitchFamily="18" charset="0"/>
                <a:cs typeface="Times New Roman" pitchFamily="18" charset="0"/>
              </a:rPr>
              <a:t>)</a:t>
            </a:r>
            <a:r>
              <a:rPr lang="it-IT" sz="1400" dirty="0" smtClean="0">
                <a:latin typeface="Times New Roman" pitchFamily="18" charset="0"/>
                <a:cs typeface="Times New Roman" pitchFamily="18" charset="0"/>
              </a:rPr>
              <a:t>.</a:t>
            </a:r>
            <a:r>
              <a:rPr lang="it-IT" sz="1400" dirty="0" smtClean="0">
                <a:solidFill>
                  <a:srgbClr val="00B0F0"/>
                </a:solidFill>
                <a:latin typeface="Times New Roman" pitchFamily="18" charset="0"/>
                <a:cs typeface="Times New Roman" pitchFamily="18" charset="0"/>
              </a:rPr>
              <a:t> </a:t>
            </a:r>
            <a:r>
              <a:rPr lang="it-IT" sz="1400" dirty="0" smtClean="0">
                <a:latin typeface="Times New Roman" pitchFamily="18" charset="0"/>
                <a:cs typeface="Times New Roman" pitchFamily="18" charset="0"/>
              </a:rPr>
              <a:t>Anche il </a:t>
            </a:r>
            <a:r>
              <a:rPr lang="it-IT" sz="1400" b="1" dirty="0" smtClean="0">
                <a:solidFill>
                  <a:srgbClr val="00B0F0"/>
                </a:solidFill>
                <a:latin typeface="Times New Roman" pitchFamily="18" charset="0"/>
                <a:cs typeface="Times New Roman" pitchFamily="18" charset="0"/>
              </a:rPr>
              <a:t>saldo migratorio</a:t>
            </a:r>
            <a:r>
              <a:rPr lang="it-IT" sz="1400" b="1" dirty="0" smtClean="0">
                <a:latin typeface="Times New Roman" pitchFamily="18" charset="0"/>
                <a:cs typeface="Times New Roman" pitchFamily="18" charset="0"/>
              </a:rPr>
              <a:t> </a:t>
            </a:r>
            <a:r>
              <a:rPr lang="it-IT" sz="1400" dirty="0" smtClean="0">
                <a:latin typeface="Times New Roman" pitchFamily="18" charset="0"/>
                <a:cs typeface="Times New Roman" pitchFamily="18" charset="0"/>
              </a:rPr>
              <a:t>continua ad essere negativo </a:t>
            </a:r>
            <a:r>
              <a:rPr lang="it-IT" sz="1400" dirty="0" smtClean="0">
                <a:solidFill>
                  <a:srgbClr val="00B0F0"/>
                </a:solidFill>
                <a:latin typeface="Times New Roman" pitchFamily="18" charset="0"/>
                <a:cs typeface="Times New Roman" pitchFamily="18" charset="0"/>
              </a:rPr>
              <a:t>(</a:t>
            </a:r>
            <a:r>
              <a:rPr lang="it-IT" sz="1400" i="1" dirty="0" smtClean="0">
                <a:solidFill>
                  <a:srgbClr val="00B0F0"/>
                </a:solidFill>
                <a:latin typeface="Times New Roman" pitchFamily="18" charset="0"/>
                <a:cs typeface="Times New Roman" pitchFamily="18" charset="0"/>
              </a:rPr>
              <a:t>fig. 2</a:t>
            </a:r>
            <a:r>
              <a:rPr lang="it-IT" sz="1400" dirty="0" smtClean="0">
                <a:solidFill>
                  <a:srgbClr val="00B0F0"/>
                </a:solidFill>
                <a:latin typeface="Times New Roman" pitchFamily="18" charset="0"/>
                <a:cs typeface="Times New Roman" pitchFamily="18" charset="0"/>
              </a:rPr>
              <a:t>) </a:t>
            </a:r>
            <a:r>
              <a:rPr lang="it-IT" sz="1400" dirty="0" smtClean="0">
                <a:latin typeface="Times New Roman" pitchFamily="18" charset="0"/>
                <a:cs typeface="Times New Roman" pitchFamily="18" charset="0"/>
              </a:rPr>
              <a:t>soprattutto perché i giovani albanesi cercano migliori opportunità di lavoro all’estero. Si è quindi modificata la composizione della </a:t>
            </a:r>
            <a:r>
              <a:rPr lang="it-IT" sz="1400" b="1" dirty="0" smtClean="0">
                <a:solidFill>
                  <a:srgbClr val="00B0F0"/>
                </a:solidFill>
                <a:latin typeface="Times New Roman" pitchFamily="18" charset="0"/>
                <a:cs typeface="Times New Roman" pitchFamily="18" charset="0"/>
              </a:rPr>
              <a:t>popolazione</a:t>
            </a:r>
            <a:r>
              <a:rPr lang="it-IT" sz="1400" dirty="0" smtClean="0">
                <a:latin typeface="Times New Roman" pitchFamily="18" charset="0"/>
                <a:cs typeface="Times New Roman" pitchFamily="18" charset="0"/>
              </a:rPr>
              <a:t> che è drasticamente </a:t>
            </a:r>
            <a:r>
              <a:rPr lang="it-IT" sz="1400" b="1" dirty="0" smtClean="0">
                <a:latin typeface="Times New Roman" pitchFamily="18" charset="0"/>
                <a:cs typeface="Times New Roman" pitchFamily="18" charset="0"/>
              </a:rPr>
              <a:t>invecchiata </a:t>
            </a:r>
            <a:r>
              <a:rPr lang="it-IT" sz="1400" dirty="0" smtClean="0">
                <a:solidFill>
                  <a:srgbClr val="00B0F0"/>
                </a:solidFill>
                <a:latin typeface="Times New Roman" pitchFamily="18" charset="0"/>
                <a:cs typeface="Times New Roman" pitchFamily="18" charset="0"/>
              </a:rPr>
              <a:t>(</a:t>
            </a:r>
            <a:r>
              <a:rPr lang="it-IT" sz="1400" i="1" dirty="0" smtClean="0">
                <a:solidFill>
                  <a:srgbClr val="00B0F0"/>
                </a:solidFill>
                <a:latin typeface="Times New Roman" pitchFamily="18" charset="0"/>
                <a:cs typeface="Times New Roman" pitchFamily="18" charset="0"/>
              </a:rPr>
              <a:t>fig. 7; 8</a:t>
            </a:r>
            <a:r>
              <a:rPr lang="it-IT" sz="1400" dirty="0" smtClean="0">
                <a:solidFill>
                  <a:srgbClr val="00B0F0"/>
                </a:solidFill>
                <a:latin typeface="Times New Roman" pitchFamily="18" charset="0"/>
                <a:cs typeface="Times New Roman" pitchFamily="18" charset="0"/>
              </a:rPr>
              <a:t>)</a:t>
            </a:r>
            <a:r>
              <a:rPr lang="it-IT" sz="1400" dirty="0" smtClean="0">
                <a:latin typeface="Times New Roman" pitchFamily="18" charset="0"/>
                <a:cs typeface="Times New Roman" pitchFamily="18" charset="0"/>
              </a:rPr>
              <a:t>.</a:t>
            </a:r>
            <a:r>
              <a:rPr lang="it-IT" sz="1400" dirty="0" smtClean="0">
                <a:solidFill>
                  <a:srgbClr val="00B0F0"/>
                </a:solidFill>
                <a:latin typeface="Times New Roman" pitchFamily="18" charset="0"/>
                <a:cs typeface="Times New Roman" pitchFamily="18" charset="0"/>
              </a:rPr>
              <a:t> </a:t>
            </a:r>
            <a:r>
              <a:rPr lang="it-IT" sz="1400" dirty="0" smtClean="0">
                <a:latin typeface="Times New Roman" pitchFamily="18" charset="0"/>
                <a:cs typeface="Times New Roman" pitchFamily="18" charset="0"/>
              </a:rPr>
              <a:t>Ciò ha come conseguenza che la </a:t>
            </a:r>
            <a:r>
              <a:rPr lang="it-IT" sz="1400" b="1" dirty="0" smtClean="0">
                <a:latin typeface="Times New Roman" pitchFamily="18" charset="0"/>
                <a:cs typeface="Times New Roman" pitchFamily="18" charset="0"/>
              </a:rPr>
              <a:t>spesa pensionistica </a:t>
            </a:r>
            <a:r>
              <a:rPr lang="it-IT" sz="1400" dirty="0" smtClean="0">
                <a:latin typeface="Times New Roman" pitchFamily="18" charset="0"/>
                <a:cs typeface="Times New Roman" pitchFamily="18" charset="0"/>
              </a:rPr>
              <a:t>grava sempre di più sui </a:t>
            </a:r>
            <a:r>
              <a:rPr lang="it-IT" sz="1400" dirty="0" smtClean="0">
                <a:solidFill>
                  <a:srgbClr val="00B0F0"/>
                </a:solidFill>
                <a:latin typeface="Times New Roman" pitchFamily="18" charset="0"/>
                <a:cs typeface="Times New Roman" pitchFamily="18" charset="0"/>
              </a:rPr>
              <a:t>contribuenti</a:t>
            </a:r>
            <a:r>
              <a:rPr lang="it-IT" sz="1400" dirty="0" smtClean="0">
                <a:latin typeface="Times New Roman" pitchFamily="18" charset="0"/>
                <a:cs typeface="Times New Roman" pitchFamily="18" charset="0"/>
              </a:rPr>
              <a:t> in quanto, mentre quest’ultimi tendono a </a:t>
            </a:r>
            <a:r>
              <a:rPr lang="it-IT" sz="1400" dirty="0" smtClean="0">
                <a:solidFill>
                  <a:srgbClr val="00B0F0"/>
                </a:solidFill>
                <a:latin typeface="Times New Roman" pitchFamily="18" charset="0"/>
                <a:cs typeface="Times New Roman" pitchFamily="18" charset="0"/>
              </a:rPr>
              <a:t>diminuire</a:t>
            </a:r>
            <a:r>
              <a:rPr lang="it-IT" sz="1400" dirty="0" smtClean="0">
                <a:latin typeface="Times New Roman" pitchFamily="18" charset="0"/>
                <a:cs typeface="Times New Roman" pitchFamily="18" charset="0"/>
              </a:rPr>
              <a:t>, il numero dei </a:t>
            </a:r>
            <a:r>
              <a:rPr lang="it-IT" sz="1400" dirty="0" smtClean="0">
                <a:solidFill>
                  <a:srgbClr val="00B0F0"/>
                </a:solidFill>
                <a:latin typeface="Times New Roman" pitchFamily="18" charset="0"/>
                <a:cs typeface="Times New Roman" pitchFamily="18" charset="0"/>
              </a:rPr>
              <a:t>pensionati</a:t>
            </a:r>
            <a:r>
              <a:rPr lang="it-IT" sz="1400" dirty="0" smtClean="0">
                <a:latin typeface="Times New Roman" pitchFamily="18" charset="0"/>
                <a:cs typeface="Times New Roman" pitchFamily="18" charset="0"/>
              </a:rPr>
              <a:t> </a:t>
            </a:r>
            <a:r>
              <a:rPr lang="it-IT" sz="1400" dirty="0" smtClean="0">
                <a:solidFill>
                  <a:srgbClr val="00B0F0"/>
                </a:solidFill>
                <a:latin typeface="Times New Roman" pitchFamily="18" charset="0"/>
                <a:cs typeface="Times New Roman" pitchFamily="18" charset="0"/>
              </a:rPr>
              <a:t>aumenta (</a:t>
            </a:r>
            <a:r>
              <a:rPr lang="it-IT" sz="1400" i="1" dirty="0" smtClean="0">
                <a:solidFill>
                  <a:srgbClr val="00B0F0"/>
                </a:solidFill>
                <a:latin typeface="Times New Roman" pitchFamily="18" charset="0"/>
                <a:cs typeface="Times New Roman" pitchFamily="18" charset="0"/>
              </a:rPr>
              <a:t>fig. 9</a:t>
            </a:r>
            <a:r>
              <a:rPr lang="it-IT" sz="1400" dirty="0" smtClean="0">
                <a:solidFill>
                  <a:srgbClr val="00B0F0"/>
                </a:solidFill>
                <a:latin typeface="Times New Roman" pitchFamily="18" charset="0"/>
                <a:cs typeface="Times New Roman" pitchFamily="18" charset="0"/>
              </a:rPr>
              <a:t>)</a:t>
            </a:r>
            <a:r>
              <a:rPr lang="it-IT" sz="1400" dirty="0" smtClean="0">
                <a:latin typeface="Times New Roman" pitchFamily="18" charset="0"/>
                <a:cs typeface="Times New Roman" pitchFamily="18" charset="0"/>
              </a:rPr>
              <a:t>.</a:t>
            </a:r>
            <a:endParaRPr lang="it-IT" sz="1400" dirty="0" smtClean="0">
              <a:solidFill>
                <a:srgbClr val="00B0F0"/>
              </a:solidFill>
              <a:latin typeface="Times New Roman" pitchFamily="18" charset="0"/>
              <a:cs typeface="Times New Roman" pitchFamily="18" charset="0"/>
            </a:endParaRPr>
          </a:p>
        </p:txBody>
      </p:sp>
      <p:sp>
        <p:nvSpPr>
          <p:cNvPr id="3" name="Rettangolo 2"/>
          <p:cNvSpPr/>
          <p:nvPr/>
        </p:nvSpPr>
        <p:spPr>
          <a:xfrm>
            <a:off x="214282" y="1000108"/>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Osserva i grafici seguenti e inserisci le negli spazi vuoti le parole mancanti. Inserisci poi nei testi  i numeri dei grafici ai quali si possono collegare le informazioni fornite.</a:t>
            </a:r>
            <a:endParaRPr lang="it-IT" sz="1400" dirty="0">
              <a:latin typeface="Times New Roman" pitchFamily="18" charset="0"/>
              <a:cs typeface="Times New Roman"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ico 2"/>
          <p:cNvGraphicFramePr/>
          <p:nvPr/>
        </p:nvGraphicFramePr>
        <p:xfrm>
          <a:off x="285720" y="285728"/>
          <a:ext cx="8501122" cy="4389454"/>
        </p:xfrm>
        <a:graphic>
          <a:graphicData uri="http://schemas.openxmlformats.org/drawingml/2006/chart">
            <c:chart xmlns:c="http://schemas.openxmlformats.org/drawingml/2006/chart" xmlns:r="http://schemas.openxmlformats.org/officeDocument/2006/relationships" r:id="rId2"/>
          </a:graphicData>
        </a:graphic>
      </p:graphicFrame>
      <p:sp>
        <p:nvSpPr>
          <p:cNvPr id="4" name="Rettangolo 3"/>
          <p:cNvSpPr/>
          <p:nvPr/>
        </p:nvSpPr>
        <p:spPr>
          <a:xfrm>
            <a:off x="428596" y="4857760"/>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5</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ico 2"/>
          <p:cNvGraphicFramePr/>
          <p:nvPr/>
        </p:nvGraphicFramePr>
        <p:xfrm>
          <a:off x="285720" y="285728"/>
          <a:ext cx="8501122" cy="4389454"/>
        </p:xfrm>
        <a:graphic>
          <a:graphicData uri="http://schemas.openxmlformats.org/drawingml/2006/chart">
            <c:chart xmlns:c="http://schemas.openxmlformats.org/drawingml/2006/chart" xmlns:r="http://schemas.openxmlformats.org/officeDocument/2006/relationships" r:id="rId2"/>
          </a:graphicData>
        </a:graphic>
      </p:graphicFrame>
      <p:sp>
        <p:nvSpPr>
          <p:cNvPr id="4" name="Rettangolo 3"/>
          <p:cNvSpPr/>
          <p:nvPr/>
        </p:nvSpPr>
        <p:spPr>
          <a:xfrm>
            <a:off x="285720" y="4857760"/>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6</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Popolazione: Albania 1980 - PopulationPyramid.net"/>
          <p:cNvPicPr>
            <a:picLocks noChangeAspect="1" noChangeArrowheads="1"/>
          </p:cNvPicPr>
          <p:nvPr/>
        </p:nvPicPr>
        <p:blipFill>
          <a:blip r:embed="rId2"/>
          <a:srcRect/>
          <a:stretch>
            <a:fillRect/>
          </a:stretch>
        </p:blipFill>
        <p:spPr bwMode="auto">
          <a:xfrm>
            <a:off x="214282" y="142852"/>
            <a:ext cx="4307937" cy="4352889"/>
          </a:xfrm>
          <a:prstGeom prst="rect">
            <a:avLst/>
          </a:prstGeom>
          <a:noFill/>
          <a:ln w="38100">
            <a:solidFill>
              <a:srgbClr val="C00000"/>
            </a:solidFill>
          </a:ln>
        </p:spPr>
      </p:pic>
      <p:pic>
        <p:nvPicPr>
          <p:cNvPr id="3" name="Picture 2" descr="Popolazione: Albania 2020 - PopulationPyramid.net"/>
          <p:cNvPicPr>
            <a:picLocks noChangeAspect="1" noChangeArrowheads="1"/>
          </p:cNvPicPr>
          <p:nvPr/>
        </p:nvPicPr>
        <p:blipFill>
          <a:blip r:embed="rId3"/>
          <a:srcRect/>
          <a:stretch>
            <a:fillRect/>
          </a:stretch>
        </p:blipFill>
        <p:spPr bwMode="auto">
          <a:xfrm>
            <a:off x="4643438" y="142852"/>
            <a:ext cx="4307937" cy="4352889"/>
          </a:xfrm>
          <a:prstGeom prst="rect">
            <a:avLst/>
          </a:prstGeom>
          <a:noFill/>
          <a:ln w="38100">
            <a:solidFill>
              <a:srgbClr val="C00000"/>
            </a:solidFill>
          </a:ln>
        </p:spPr>
      </p:pic>
      <p:sp>
        <p:nvSpPr>
          <p:cNvPr id="4" name="Rettangolo 3"/>
          <p:cNvSpPr/>
          <p:nvPr/>
        </p:nvSpPr>
        <p:spPr>
          <a:xfrm>
            <a:off x="2000232" y="4643446"/>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7</a:t>
            </a:r>
            <a:endParaRPr lang="it-IT" dirty="0">
              <a:solidFill>
                <a:srgbClr val="FF0000"/>
              </a:solidFill>
              <a:latin typeface="Times New Roman" pitchFamily="18" charset="0"/>
              <a:cs typeface="Times New Roman" pitchFamily="18" charset="0"/>
            </a:endParaRPr>
          </a:p>
        </p:txBody>
      </p:sp>
      <p:sp>
        <p:nvSpPr>
          <p:cNvPr id="5" name="Rettangolo 4"/>
          <p:cNvSpPr/>
          <p:nvPr/>
        </p:nvSpPr>
        <p:spPr>
          <a:xfrm>
            <a:off x="6500826" y="4643446"/>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8</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C:\Users\utente\Documents\SITO\DA INSERIRE\GEOGRAFIA\CLASSE 2°\4-ALBANIA\IMMAGINI\3-LA POPOLAZIONE\ANDAMENTO DEMOGRAFICO\2-NO\1920px-Albania_demography.svg - Copia - Copia.png"/>
          <p:cNvPicPr>
            <a:picLocks noChangeAspect="1" noChangeArrowheads="1"/>
          </p:cNvPicPr>
          <p:nvPr/>
        </p:nvPicPr>
        <p:blipFill>
          <a:blip r:embed="rId2"/>
          <a:srcRect/>
          <a:stretch>
            <a:fillRect/>
          </a:stretch>
        </p:blipFill>
        <p:spPr bwMode="auto">
          <a:xfrm>
            <a:off x="857224" y="642918"/>
            <a:ext cx="7380953" cy="4066667"/>
          </a:xfrm>
          <a:prstGeom prst="rect">
            <a:avLst/>
          </a:prstGeom>
          <a:noFill/>
        </p:spPr>
      </p:pic>
      <p:sp>
        <p:nvSpPr>
          <p:cNvPr id="3" name="Rettangolo 2"/>
          <p:cNvSpPr/>
          <p:nvPr/>
        </p:nvSpPr>
        <p:spPr>
          <a:xfrm>
            <a:off x="4286248" y="4857760"/>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9</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148471"/>
            <a:ext cx="8858312" cy="6709529"/>
          </a:xfrm>
          <a:prstGeom prst="rect">
            <a:avLst/>
          </a:prstGeom>
          <a:solidFill>
            <a:schemeClr val="accent1">
              <a:lumMod val="40000"/>
              <a:lumOff val="60000"/>
            </a:schemeClr>
          </a:solidFill>
          <a:ln w="28575">
            <a:solidFill>
              <a:srgbClr val="C00000"/>
            </a:solidFill>
          </a:ln>
        </p:spPr>
        <p:txBody>
          <a:bodyPr wrap="square">
            <a:spAutoFit/>
          </a:bodyPr>
          <a:lstStyle/>
          <a:p>
            <a:pPr algn="just"/>
            <a:r>
              <a:rPr lang="it-IT" b="1" dirty="0" smtClean="0"/>
              <a:t>Anemica per l'esodo dei suoi cittadini, l'Albania è ora a corto di manodopera. In alcuni settori, come i servizi alla persona e l'edilizia, in aumento l'assunzione di persone provenienti da paesi dell'Africa o dell'Asia</a:t>
            </a:r>
          </a:p>
          <a:p>
            <a:pPr>
              <a:spcAft>
                <a:spcPts val="1200"/>
              </a:spcAft>
            </a:pPr>
            <a:r>
              <a:rPr lang="it-IT" sz="1200" dirty="0" smtClean="0"/>
              <a:t>02/03/2020 </a:t>
            </a:r>
          </a:p>
          <a:p>
            <a:pPr algn="just"/>
            <a:r>
              <a:rPr lang="it-IT" sz="1600" dirty="0" smtClean="0"/>
              <a:t>Secondo </a:t>
            </a:r>
            <a:r>
              <a:rPr lang="it-IT" sz="1600" dirty="0" err="1" smtClean="0"/>
              <a:t>Ermal</a:t>
            </a:r>
            <a:r>
              <a:rPr lang="it-IT" sz="1600" dirty="0" smtClean="0"/>
              <a:t> </a:t>
            </a:r>
            <a:r>
              <a:rPr lang="it-IT" sz="1600" dirty="0" err="1" smtClean="0"/>
              <a:t>Jauri</a:t>
            </a:r>
            <a:r>
              <a:rPr lang="it-IT" sz="1600" dirty="0" smtClean="0"/>
              <a:t>, direttore dell'agenzia interinale </a:t>
            </a:r>
            <a:r>
              <a:rPr lang="it-IT" sz="1600" dirty="0" err="1" smtClean="0"/>
              <a:t>Europe</a:t>
            </a:r>
            <a:r>
              <a:rPr lang="it-IT" sz="1600" dirty="0" smtClean="0"/>
              <a:t> </a:t>
            </a:r>
            <a:r>
              <a:rPr lang="it-IT" sz="1600" dirty="0" err="1" smtClean="0"/>
              <a:t>Agency</a:t>
            </a:r>
            <a:r>
              <a:rPr lang="it-IT" sz="1600" dirty="0" smtClean="0"/>
              <a:t>, "le aziende sono alla ricerca di professionisti stranieri in sostituzione del personale albanese. Questa è l'unica soluzione che è rimasta loro. Mentre parliamo, abbiamo 120 posti vacanti per stranieri. La domanda è generalizzata, ma </a:t>
            </a:r>
            <a:r>
              <a:rPr lang="it-IT" sz="1600" b="1" dirty="0" smtClean="0"/>
              <a:t>il settore che è altamente alla ricerca di personale è quello dei servizi</a:t>
            </a:r>
            <a:r>
              <a:rPr lang="it-IT" sz="1600" dirty="0" smtClean="0"/>
              <a:t>. Abbiamo bisogno sia di persone senza particolari qualifiche che di programmatori e informatici. Molte aziende sono anche pronte a formare i propri futuri dipendenti, a condizione che firmino contratti a lungo termine”.</a:t>
            </a:r>
          </a:p>
          <a:p>
            <a:pPr algn="just"/>
            <a:r>
              <a:rPr lang="it-IT" sz="1600" dirty="0" smtClean="0"/>
              <a:t>Secondo gli uffici del lavoro albanesi, </a:t>
            </a:r>
            <a:r>
              <a:rPr lang="it-IT" sz="1600" b="1" dirty="0" smtClean="0"/>
              <a:t>ogni mese vengono firmati nuovi contratti con lavoratori provenienti da paesi dell'Africa e Asia:</a:t>
            </a:r>
            <a:r>
              <a:rPr lang="it-IT" sz="1600" dirty="0" smtClean="0"/>
              <a:t> </a:t>
            </a:r>
            <a:r>
              <a:rPr lang="it-IT" sz="1600" b="1" dirty="0" smtClean="0"/>
              <a:t>hanno basse richieste dal punto di vista salariale e sono pronti a fare tutti i tipi di lavori</a:t>
            </a:r>
            <a:r>
              <a:rPr lang="it-IT" sz="1600" dirty="0" smtClean="0"/>
              <a:t>. Diventano commessi, camerieri, baristi, babysitter o lavorano presso i distributori di benzina. Molti di loro sono anche impiegati nel </a:t>
            </a:r>
            <a:r>
              <a:rPr lang="it-IT" sz="1600" b="1" dirty="0" smtClean="0"/>
              <a:t>settore edile</a:t>
            </a:r>
            <a:r>
              <a:rPr lang="it-IT" sz="1600" dirty="0" smtClean="0"/>
              <a:t>. La domanda è anche molto forte nel </a:t>
            </a:r>
            <a:r>
              <a:rPr lang="it-IT" sz="1600" b="1" dirty="0" smtClean="0"/>
              <a:t>settore dell'informatica</a:t>
            </a:r>
            <a:r>
              <a:rPr lang="it-IT" sz="1600" dirty="0" smtClean="0"/>
              <a:t>. Secondo l'Istituto albanese di statistica (INTSTAT), nel 2018 il numero di stranieri in possesso di un permesso di soggiorno per lavoro era di 14.162, in crescita del 9,7% rispetto al 2017.</a:t>
            </a:r>
            <a:endParaRPr lang="it-IT" sz="1200" dirty="0" smtClean="0"/>
          </a:p>
          <a:p>
            <a:pPr algn="just"/>
            <a:r>
              <a:rPr lang="it-IT" sz="1600" dirty="0" smtClean="0"/>
              <a:t>Anche le </a:t>
            </a:r>
            <a:r>
              <a:rPr lang="it-IT" sz="1600" b="1" dirty="0" smtClean="0"/>
              <a:t>aziende tessili </a:t>
            </a:r>
            <a:r>
              <a:rPr lang="it-IT" sz="1600" dirty="0" smtClean="0"/>
              <a:t>si trovano ad affrontare un'emigrazione intensa dei propri dipendenti. Secondo </a:t>
            </a:r>
            <a:r>
              <a:rPr lang="it-IT" sz="1600" dirty="0" err="1" smtClean="0"/>
              <a:t>Gjergji</a:t>
            </a:r>
            <a:r>
              <a:rPr lang="it-IT" sz="1600" dirty="0" smtClean="0"/>
              <a:t> </a:t>
            </a:r>
            <a:r>
              <a:rPr lang="it-IT" sz="1600" dirty="0" err="1" smtClean="0"/>
              <a:t>Gjika</a:t>
            </a:r>
            <a:r>
              <a:rPr lang="it-IT" sz="1600" dirty="0" smtClean="0"/>
              <a:t>, a capo dell'Unione dei produttori tessili e calzaturieri dell'Albania, quasi il 5% dei dipendenti del settore ha lasciato il proprio posto nel 2019. “In precedenza, coloro che lasciavano venivano facilmente sostituiti, anche da lavoratori non qualificati, ma ora non è rimasto nessuno", continua. "Finora non abbiamo avuto contatti con aziende interinali all'estero per far arrivare lavoratori ma se gli albanesi continuano ad andarsene, saremo costretti ad assumere persone provenienti da altri paesi". </a:t>
            </a:r>
          </a:p>
          <a:p>
            <a:pPr algn="just"/>
            <a:r>
              <a:rPr lang="it-IT" sz="1600" dirty="0" smtClean="0"/>
              <a:t>Secondo un sondaggio di EP &amp; </a:t>
            </a:r>
            <a:r>
              <a:rPr lang="it-IT" sz="1600" dirty="0" err="1" smtClean="0"/>
              <a:t>Partners</a:t>
            </a:r>
            <a:r>
              <a:rPr lang="it-IT" sz="1600" dirty="0" smtClean="0"/>
              <a:t> </a:t>
            </a:r>
            <a:r>
              <a:rPr lang="it-IT" sz="1600" dirty="0" err="1" smtClean="0"/>
              <a:t>Consultancy</a:t>
            </a:r>
            <a:r>
              <a:rPr lang="it-IT" sz="1600" dirty="0" smtClean="0"/>
              <a:t>, oltre il 60% dei dipendenti in Albania afferma di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1.wp.com/crono.news/wp-content/uploads/2020/03/Illiri-antico-popolo-balcanico-di-grandi-guerrieri-ancora-poco-studiato-11.jpg?resize=588%2C476&amp;ssl=1"/>
          <p:cNvPicPr>
            <a:picLocks noChangeAspect="1" noChangeArrowheads="1"/>
          </p:cNvPicPr>
          <p:nvPr/>
        </p:nvPicPr>
        <p:blipFill>
          <a:blip r:embed="rId2"/>
          <a:srcRect/>
          <a:stretch>
            <a:fillRect/>
          </a:stretch>
        </p:blipFill>
        <p:spPr bwMode="auto">
          <a:xfrm>
            <a:off x="214282" y="142852"/>
            <a:ext cx="5768721" cy="4669917"/>
          </a:xfrm>
          <a:prstGeom prst="rect">
            <a:avLst/>
          </a:prstGeom>
          <a:noFill/>
          <a:ln w="38100">
            <a:solidFill>
              <a:srgbClr val="C00000"/>
            </a:solidFill>
          </a:ln>
        </p:spPr>
      </p:pic>
      <p:pic>
        <p:nvPicPr>
          <p:cNvPr id="3" name="Picture 2" descr="HallstattIllyrianCavalrywithjavelins.jpg"/>
          <p:cNvPicPr>
            <a:picLocks noChangeAspect="1" noChangeArrowheads="1"/>
          </p:cNvPicPr>
          <p:nvPr/>
        </p:nvPicPr>
        <p:blipFill>
          <a:blip r:embed="rId3"/>
          <a:srcRect/>
          <a:stretch>
            <a:fillRect/>
          </a:stretch>
        </p:blipFill>
        <p:spPr bwMode="auto">
          <a:xfrm>
            <a:off x="6286512" y="1928802"/>
            <a:ext cx="2476500" cy="2038350"/>
          </a:xfrm>
          <a:prstGeom prst="rect">
            <a:avLst/>
          </a:prstGeom>
          <a:noFill/>
          <a:ln w="38100">
            <a:solidFill>
              <a:srgbClr val="C00000"/>
            </a:solidFill>
          </a:ln>
        </p:spPr>
      </p:pic>
      <p:sp>
        <p:nvSpPr>
          <p:cNvPr id="4" name="CasellaDiTesto 3"/>
          <p:cNvSpPr txBox="1"/>
          <p:nvPr/>
        </p:nvSpPr>
        <p:spPr>
          <a:xfrm>
            <a:off x="6215074" y="4071942"/>
            <a:ext cx="2643206" cy="307777"/>
          </a:xfrm>
          <a:prstGeom prst="rect">
            <a:avLst/>
          </a:prstGeom>
          <a:solidFill>
            <a:srgbClr val="92D050"/>
          </a:solidFill>
          <a:ln w="19050">
            <a:solidFill>
              <a:srgbClr val="C00000"/>
            </a:solidFill>
          </a:ln>
        </p:spPr>
        <p:txBody>
          <a:bodyPr wrap="square" rtlCol="0">
            <a:spAutoFit/>
          </a:bodyPr>
          <a:lstStyle/>
          <a:p>
            <a:pPr algn="ctr" fontAlgn="t"/>
            <a:r>
              <a:rPr lang="it-IT" sz="1400" dirty="0" smtClean="0"/>
              <a:t>Cavaliere degli </a:t>
            </a:r>
            <a:r>
              <a:rPr lang="it-IT" sz="1400" dirty="0" err="1" smtClean="0"/>
              <a:t>Illiri</a:t>
            </a:r>
            <a:r>
              <a:rPr lang="it-IT" sz="1400" dirty="0" smtClean="0"/>
              <a:t> del 400 a.C</a:t>
            </a:r>
            <a:r>
              <a:rPr lang="it-IT" sz="1400" dirty="0" smtClean="0">
                <a:solidFill>
                  <a:srgbClr val="0645AD"/>
                </a:solidFill>
              </a:rPr>
              <a:t>.</a:t>
            </a:r>
            <a:r>
              <a:rPr lang="it-IT" sz="1400" dirty="0" smtClean="0"/>
              <a:t> </a:t>
            </a:r>
            <a:endParaRPr lang="it-IT" sz="1400" dirty="0"/>
          </a:p>
        </p:txBody>
      </p:sp>
      <p:sp>
        <p:nvSpPr>
          <p:cNvPr id="5" name="CasellaDiTesto 4"/>
          <p:cNvSpPr txBox="1"/>
          <p:nvPr/>
        </p:nvSpPr>
        <p:spPr>
          <a:xfrm>
            <a:off x="285720" y="5072074"/>
            <a:ext cx="8572560" cy="95410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Agli inizi dell'epoca storica l'area dell'attuale Albania era abitata dagli </a:t>
            </a:r>
            <a:r>
              <a:rPr lang="it-IT" sz="1400" b="1" dirty="0" err="1" smtClean="0"/>
              <a:t>Illiri</a:t>
            </a:r>
            <a:r>
              <a:rPr lang="it-IT" sz="1400" dirty="0" smtClean="0"/>
              <a:t>, un popolo che praticava la pirateria nelle acque dell'Adriatico. Essi crearono un regno che si estendeva dai fiumi Danubio, </a:t>
            </a:r>
            <a:r>
              <a:rPr lang="it-IT" sz="1400" dirty="0" err="1" smtClean="0"/>
              <a:t>Sava</a:t>
            </a:r>
            <a:r>
              <a:rPr lang="it-IT" sz="1400" dirty="0" smtClean="0"/>
              <a:t> e Morava al Mare Adriatico ed ai monti </a:t>
            </a:r>
            <a:r>
              <a:rPr lang="it-IT" sz="1400" dirty="0" err="1" smtClean="0"/>
              <a:t>Sar</a:t>
            </a:r>
            <a:r>
              <a:rPr lang="it-IT" sz="1400" dirty="0" smtClean="0"/>
              <a:t>. Il regno illirico divenne  una potenza navale molto temuta dai romani, le cui navi venivano spesso depredate dai pirati illirici. Nel 168 a.C. Roma conquistò l'intero regno.</a:t>
            </a:r>
          </a:p>
        </p:txBody>
      </p:sp>
      <p:sp>
        <p:nvSpPr>
          <p:cNvPr id="6" name="CasellaDiTesto 5"/>
          <p:cNvSpPr txBox="1"/>
          <p:nvPr/>
        </p:nvSpPr>
        <p:spPr>
          <a:xfrm>
            <a:off x="6858016" y="428604"/>
            <a:ext cx="1337226" cy="369332"/>
          </a:xfrm>
          <a:prstGeom prst="rect">
            <a:avLst/>
          </a:prstGeom>
          <a:noFill/>
        </p:spPr>
        <p:txBody>
          <a:bodyPr wrap="none" rtlCol="0">
            <a:spAutoFit/>
          </a:bodyPr>
          <a:lstStyle/>
          <a:p>
            <a:r>
              <a:rPr lang="it-IT" b="1" dirty="0" smtClean="0">
                <a:solidFill>
                  <a:srgbClr val="0070C0"/>
                </a:solidFill>
              </a:rPr>
              <a:t>ETA’ ANTICA</a:t>
            </a:r>
            <a:endParaRPr lang="it-IT" b="1" dirty="0">
              <a:solidFill>
                <a:srgbClr val="0070C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214290"/>
            <a:ext cx="8501122" cy="861774"/>
          </a:xfrm>
          <a:prstGeom prst="rect">
            <a:avLst/>
          </a:prstGeom>
          <a:solidFill>
            <a:schemeClr val="accent1">
              <a:lumMod val="40000"/>
              <a:lumOff val="60000"/>
            </a:schemeClr>
          </a:solidFill>
          <a:ln w="28575">
            <a:solidFill>
              <a:srgbClr val="C00000"/>
            </a:solidFill>
          </a:ln>
        </p:spPr>
        <p:txBody>
          <a:bodyPr wrap="square">
            <a:spAutoFit/>
          </a:bodyPr>
          <a:lstStyle/>
          <a:p>
            <a:pPr algn="just"/>
            <a:r>
              <a:rPr lang="it-IT" sz="1600" dirty="0" smtClean="0"/>
              <a:t>essere insoddisfatto delle proprie condizioni di lavoro a causa di </a:t>
            </a:r>
            <a:r>
              <a:rPr lang="it-IT" sz="1600" b="1" dirty="0" smtClean="0"/>
              <a:t>bassi salari, straordinari non retribuiti e opportunità di carriera limitate</a:t>
            </a:r>
            <a:r>
              <a:rPr lang="it-IT" sz="1600" dirty="0" smtClean="0"/>
              <a:t>. Motivo sufficiente per spingere gli albanesi a cercare migliori opportunità al di fuori dei confini del loro paese</a:t>
            </a:r>
            <a:r>
              <a:rPr lang="it-IT" dirty="0" smtClean="0"/>
              <a:t>.</a:t>
            </a:r>
          </a:p>
        </p:txBody>
      </p:sp>
      <p:sp>
        <p:nvSpPr>
          <p:cNvPr id="4" name="Rettangolo 3"/>
          <p:cNvSpPr/>
          <p:nvPr/>
        </p:nvSpPr>
        <p:spPr>
          <a:xfrm>
            <a:off x="142844" y="1500174"/>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L’articolo ha un titolo che ne riassume il contenuto e che è stato tolto. Prova a scriverlo tu dopo aver evidenziato le informazioni principali. Alla fine, confronta il tuo titolo con quello originale che ti sarà mostrato dall’insegnante.</a:t>
            </a:r>
            <a:endParaRPr lang="it-IT" sz="1400" dirty="0">
              <a:latin typeface="Times New Roman" pitchFamily="18" charset="0"/>
              <a:cs typeface="Times New Roman" pitchFamily="18" charset="0"/>
            </a:endParaRPr>
          </a:p>
        </p:txBody>
      </p:sp>
      <p:sp>
        <p:nvSpPr>
          <p:cNvPr id="5" name="Rettangolo arrotondato 4"/>
          <p:cNvSpPr/>
          <p:nvPr/>
        </p:nvSpPr>
        <p:spPr>
          <a:xfrm>
            <a:off x="285720" y="2357430"/>
            <a:ext cx="8429684" cy="10715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latin typeface="Times New Roman" pitchFamily="18" charset="0"/>
              <a:cs typeface="Times New Roman"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4370427"/>
          </a:xfrm>
          <a:prstGeom prst="rect">
            <a:avLst/>
          </a:prstGeom>
          <a:solidFill>
            <a:schemeClr val="accent1">
              <a:lumMod val="40000"/>
              <a:lumOff val="60000"/>
            </a:schemeClr>
          </a:solidFill>
          <a:ln w="28575">
            <a:solidFill>
              <a:srgbClr val="C00000"/>
            </a:solidFill>
          </a:ln>
        </p:spPr>
        <p:txBody>
          <a:bodyPr wrap="square">
            <a:spAutoFit/>
          </a:bodyPr>
          <a:lstStyle/>
          <a:p>
            <a:pPr algn="just" fontAlgn="base"/>
            <a:r>
              <a:rPr lang="it-IT" b="1" dirty="0" smtClean="0"/>
              <a:t>Negli ultimi dieci anni si è registrato in Albania un notevole incremento del numero di migranti entrati nel paese: nel 2009 il loro numero era di soli 29 mentre nel 2019 addirittura di 11.886, un valore 409 volte superiore.</a:t>
            </a:r>
          </a:p>
          <a:p>
            <a:pPr fontAlgn="base"/>
            <a:r>
              <a:rPr lang="it-IT" sz="1400" dirty="0" smtClean="0"/>
              <a:t>12 Giugno 2020</a:t>
            </a:r>
          </a:p>
          <a:p>
            <a:pPr fontAlgn="base"/>
            <a:endParaRPr lang="it-IT" dirty="0" smtClean="0"/>
          </a:p>
          <a:p>
            <a:pPr algn="just" fontAlgn="base"/>
            <a:r>
              <a:rPr lang="it-IT" sz="1600" dirty="0" smtClean="0"/>
              <a:t>Osservando i dati del Ministero dell’interno si nota una </a:t>
            </a:r>
            <a:r>
              <a:rPr lang="it-IT" sz="1600" b="1" dirty="0" smtClean="0"/>
              <a:t>crescita</a:t>
            </a:r>
            <a:r>
              <a:rPr lang="it-IT" sz="1600" dirty="0" smtClean="0"/>
              <a:t> esponenziale </a:t>
            </a:r>
            <a:r>
              <a:rPr lang="it-IT" sz="1600" b="1" dirty="0" smtClean="0"/>
              <a:t>dei rifugiati entrati illegalmente</a:t>
            </a:r>
            <a:r>
              <a:rPr lang="it-IT" sz="1600" dirty="0" smtClean="0"/>
              <a:t> in Albania negli ultimi tre anni. Dai 1049 del 2017, infatti, si è passati ai 6790 del 2018  per poi arrivare agli 11.886 dello scorso anno.</a:t>
            </a:r>
          </a:p>
          <a:p>
            <a:pPr algn="just" fontAlgn="base"/>
            <a:r>
              <a:rPr lang="it-IT" sz="1600" dirty="0" smtClean="0"/>
              <a:t>La maggior parte dei rifugiati entrati nel territorio albanese proviene </a:t>
            </a:r>
            <a:r>
              <a:rPr lang="it-IT" sz="1600" b="1" dirty="0" smtClean="0"/>
              <a:t>da Siria, Iraq, Algeria, Pakistan e Afghanistan</a:t>
            </a:r>
            <a:r>
              <a:rPr lang="it-IT" sz="1600" dirty="0" smtClean="0"/>
              <a:t>. Assieme a loro è anche aumentato il numero di </a:t>
            </a:r>
            <a:r>
              <a:rPr lang="it-IT" sz="1600" b="1" dirty="0" smtClean="0"/>
              <a:t>richiedenti asilo </a:t>
            </a:r>
            <a:r>
              <a:rPr lang="it-IT" sz="1600" dirty="0" smtClean="0"/>
              <a:t>in Albania (dal 2015 al 2019 di circa 64 volte), fatto che testimonia che il Paese delle Aquile non è più considerato soltanto come un paese di transito verso l’Europa occidentale.</a:t>
            </a:r>
          </a:p>
          <a:p>
            <a:pPr algn="just" fontAlgn="base"/>
            <a:r>
              <a:rPr lang="it-IT" sz="1600" dirty="0" smtClean="0"/>
              <a:t>Data questa situazione e gli obblighi imposti dall’Unione Europea, il governo albanese ha depositato alcuni giorni fa in parlamento un </a:t>
            </a:r>
            <a:r>
              <a:rPr lang="it-IT" sz="1600" b="1" dirty="0" smtClean="0"/>
              <a:t>disegno di legge </a:t>
            </a:r>
            <a:r>
              <a:rPr lang="it-IT" sz="1600" dirty="0" smtClean="0"/>
              <a:t>riguardante proprio le richieste d’asilo. Il ddl concede il diritto ad ogni straniero di richiedere asilo in Albania per timore fondato di essere perseguitato per motivi di razza, religione, nazionalità, appartenenza ad un determinato gruppo sociale o opinione politica.</a:t>
            </a:r>
            <a:endParaRPr lang="it-IT" sz="1600" dirty="0"/>
          </a:p>
        </p:txBody>
      </p:sp>
      <p:sp>
        <p:nvSpPr>
          <p:cNvPr id="4" name="Rettangolo 3"/>
          <p:cNvSpPr/>
          <p:nvPr/>
        </p:nvSpPr>
        <p:spPr>
          <a:xfrm>
            <a:off x="357158" y="4786322"/>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Anche a questo articolo è stato tolto il titolo. Prova a scriverlo tu dopo aver evidenziato le informazioni principali. </a:t>
            </a:r>
            <a:endParaRPr lang="it-IT" sz="1400" dirty="0">
              <a:latin typeface="Times New Roman" pitchFamily="18" charset="0"/>
              <a:cs typeface="Times New Roman" pitchFamily="18" charset="0"/>
            </a:endParaRPr>
          </a:p>
        </p:txBody>
      </p:sp>
      <p:sp>
        <p:nvSpPr>
          <p:cNvPr id="5" name="Rettangolo arrotondato 4"/>
          <p:cNvSpPr/>
          <p:nvPr/>
        </p:nvSpPr>
        <p:spPr>
          <a:xfrm>
            <a:off x="428596" y="5214950"/>
            <a:ext cx="8429684" cy="10715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latin typeface="Times New Roman" pitchFamily="18" charset="0"/>
              <a:cs typeface="Times New Roman"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solidFill>
                  <a:srgbClr val="FF0000"/>
                </a:solidFill>
                <a:latin typeface="Times New Roman" pitchFamily="18" charset="0"/>
                <a:cs typeface="Times New Roman" pitchFamily="18" charset="0"/>
              </a:rPr>
              <a:t>Lo sviluppo urbano</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642918"/>
            <a:ext cx="8786842" cy="95410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Negli anni Trenta</a:t>
            </a:r>
            <a:r>
              <a:rPr lang="it-IT" sz="1400" b="1" dirty="0" smtClean="0">
                <a:latin typeface="Times New Roman" pitchFamily="18" charset="0"/>
                <a:cs typeface="Times New Roman" pitchFamily="18" charset="0"/>
              </a:rPr>
              <a:t> </a:t>
            </a:r>
            <a:r>
              <a:rPr lang="it-IT" sz="1400" dirty="0" smtClean="0">
                <a:latin typeface="Times New Roman" pitchFamily="18" charset="0"/>
                <a:cs typeface="Times New Roman" pitchFamily="18" charset="0"/>
              </a:rPr>
              <a:t>la rete urbana appariva inconsistente e il </a:t>
            </a:r>
            <a:r>
              <a:rPr lang="it-IT" sz="1400" b="1" dirty="0" smtClean="0">
                <a:latin typeface="Times New Roman" pitchFamily="18" charset="0"/>
                <a:cs typeface="Times New Roman" pitchFamily="18" charset="0"/>
              </a:rPr>
              <a:t>peso demografico delle città decisamente limitato </a:t>
            </a:r>
            <a:r>
              <a:rPr lang="it-IT" sz="1400" dirty="0" smtClean="0">
                <a:solidFill>
                  <a:srgbClr val="00B0F0"/>
                </a:solidFill>
                <a:latin typeface="Times New Roman" pitchFamily="18" charset="0"/>
                <a:cs typeface="Times New Roman" pitchFamily="18" charset="0"/>
              </a:rPr>
              <a:t>[fig.11]</a:t>
            </a:r>
            <a:r>
              <a:rPr lang="it-IT" sz="1400" dirty="0" smtClean="0">
                <a:latin typeface="Times New Roman" pitchFamily="18" charset="0"/>
                <a:cs typeface="Times New Roman" pitchFamily="18" charset="0"/>
              </a:rPr>
              <a:t>, con appena 17 centri di rango urbano. Il territorio si presentava caratterizzato da un sistema insediativo disperso, con una bassa densità di popolazione e una </a:t>
            </a:r>
            <a:r>
              <a:rPr lang="it-IT" sz="1400" b="1" dirty="0" smtClean="0">
                <a:latin typeface="Times New Roman" pitchFamily="18" charset="0"/>
                <a:cs typeface="Times New Roman" pitchFamily="18" charset="0"/>
              </a:rPr>
              <a:t>prevalenza di villaggi rurali</a:t>
            </a:r>
            <a:r>
              <a:rPr lang="it-IT" sz="1400" dirty="0" smtClean="0">
                <a:latin typeface="Times New Roman" pitchFamily="18" charset="0"/>
                <a:cs typeface="Times New Roman" pitchFamily="18" charset="0"/>
              </a:rPr>
              <a:t>, situati perlopiù nell’interno. Solo il 20% della popolazione era classificata come urbana </a:t>
            </a:r>
            <a:r>
              <a:rPr lang="it-IT" sz="1400" dirty="0" smtClean="0">
                <a:solidFill>
                  <a:srgbClr val="00B0F0"/>
                </a:solidFill>
                <a:latin typeface="Times New Roman" pitchFamily="18" charset="0"/>
                <a:cs typeface="Times New Roman" pitchFamily="18" charset="0"/>
              </a:rPr>
              <a:t>[fig.10]</a:t>
            </a:r>
            <a:r>
              <a:rPr lang="it-IT" sz="1400" dirty="0" smtClean="0">
                <a:latin typeface="Times New Roman" pitchFamily="18" charset="0"/>
                <a:cs typeface="Times New Roman" pitchFamily="18" charset="0"/>
              </a:rPr>
              <a:t> .</a:t>
            </a:r>
          </a:p>
        </p:txBody>
      </p:sp>
      <p:sp>
        <p:nvSpPr>
          <p:cNvPr id="3" name="CasellaDiTesto 2"/>
          <p:cNvSpPr txBox="1"/>
          <p:nvPr/>
        </p:nvSpPr>
        <p:spPr>
          <a:xfrm>
            <a:off x="214282" y="142852"/>
            <a:ext cx="1156792" cy="338554"/>
          </a:xfrm>
          <a:prstGeom prst="rect">
            <a:avLst/>
          </a:prstGeom>
          <a:noFill/>
        </p:spPr>
        <p:txBody>
          <a:bodyPr wrap="none" rtlCol="0">
            <a:spAutoFit/>
          </a:bodyPr>
          <a:lstStyle/>
          <a:p>
            <a:r>
              <a:rPr lang="it-IT" sz="1600" b="1" dirty="0" smtClean="0"/>
              <a:t>Anni Trenta</a:t>
            </a:r>
            <a:endParaRPr lang="it-IT" sz="1600" b="1" dirty="0"/>
          </a:p>
        </p:txBody>
      </p:sp>
      <p:sp>
        <p:nvSpPr>
          <p:cNvPr id="4" name="CasellaDiTesto 3"/>
          <p:cNvSpPr txBox="1"/>
          <p:nvPr/>
        </p:nvSpPr>
        <p:spPr>
          <a:xfrm>
            <a:off x="142844" y="2428868"/>
            <a:ext cx="8786842" cy="1169551"/>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Durante il regime comunista la trama urbana si è relativamente infittita: </a:t>
            </a:r>
            <a:r>
              <a:rPr lang="it-IT" sz="1400" b="1" dirty="0" smtClean="0">
                <a:latin typeface="Times New Roman" pitchFamily="18" charset="0"/>
                <a:cs typeface="Times New Roman" pitchFamily="18" charset="0"/>
              </a:rPr>
              <a:t>aumentano le città</a:t>
            </a:r>
            <a:r>
              <a:rPr lang="it-IT" sz="1400" dirty="0" smtClean="0">
                <a:latin typeface="Times New Roman" pitchFamily="18" charset="0"/>
                <a:cs typeface="Times New Roman" pitchFamily="18" charset="0"/>
              </a:rPr>
              <a:t>, che tra la fine degli anni Quaranta e i primi anni Novanta sono diventate da 24 a 66, mentre la popolazione urbana è passata dal 20 al 36% </a:t>
            </a:r>
            <a:r>
              <a:rPr lang="it-IT" sz="1400" dirty="0" smtClean="0">
                <a:solidFill>
                  <a:srgbClr val="00B0F0"/>
                </a:solidFill>
                <a:latin typeface="Times New Roman" pitchFamily="18" charset="0"/>
                <a:cs typeface="Times New Roman" pitchFamily="18" charset="0"/>
              </a:rPr>
              <a:t>[fig10]</a:t>
            </a:r>
            <a:r>
              <a:rPr lang="it-IT" sz="1400" dirty="0" smtClean="0">
                <a:latin typeface="Times New Roman" pitchFamily="18" charset="0"/>
                <a:cs typeface="Times New Roman" pitchFamily="18" charset="0"/>
              </a:rPr>
              <a:t>. È una degli effetti della politica di industrializzazione forzata perseguita dal regime, che da un lato ha comportato la crescita delle città preesistenti , dall’altro ha trasformato villaggi agricoli in centri manifatturieri o minerari di rango urbano.</a:t>
            </a:r>
          </a:p>
        </p:txBody>
      </p:sp>
      <p:sp>
        <p:nvSpPr>
          <p:cNvPr id="5" name="CasellaDiTesto 4"/>
          <p:cNvSpPr txBox="1"/>
          <p:nvPr/>
        </p:nvSpPr>
        <p:spPr>
          <a:xfrm>
            <a:off x="214282" y="2000240"/>
            <a:ext cx="1792157" cy="338554"/>
          </a:xfrm>
          <a:prstGeom prst="rect">
            <a:avLst/>
          </a:prstGeom>
          <a:noFill/>
        </p:spPr>
        <p:txBody>
          <a:bodyPr wrap="none" rtlCol="0">
            <a:spAutoFit/>
          </a:bodyPr>
          <a:lstStyle/>
          <a:p>
            <a:r>
              <a:rPr lang="it-IT" sz="1600" b="1" dirty="0" smtClean="0"/>
              <a:t>Regime comunista</a:t>
            </a:r>
            <a:endParaRPr lang="it-IT" sz="1600" b="1" dirty="0"/>
          </a:p>
        </p:txBody>
      </p:sp>
      <p:sp>
        <p:nvSpPr>
          <p:cNvPr id="9" name="CasellaDiTesto 8"/>
          <p:cNvSpPr txBox="1"/>
          <p:nvPr/>
        </p:nvSpPr>
        <p:spPr>
          <a:xfrm>
            <a:off x="142844" y="4286256"/>
            <a:ext cx="8786842" cy="1384995"/>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Con la fine del regime comunista la popolazione albanese ha riacquistato la libertà di trasferire altrove la propria residenza, fino allora negata dalla Costituzione. A partire dal 1992 si sono così attivati </a:t>
            </a:r>
            <a:r>
              <a:rPr lang="it-IT" sz="1400" b="1" dirty="0" smtClean="0">
                <a:latin typeface="Times New Roman" pitchFamily="18" charset="0"/>
                <a:cs typeface="Times New Roman" pitchFamily="18" charset="0"/>
              </a:rPr>
              <a:t>consistenti flussi migratori</a:t>
            </a:r>
            <a:r>
              <a:rPr lang="it-IT" sz="1400" dirty="0" smtClean="0">
                <a:latin typeface="Times New Roman" pitchFamily="18" charset="0"/>
                <a:cs typeface="Times New Roman" pitchFamily="18" charset="0"/>
              </a:rPr>
              <a:t>, dalle zone rurali verso i principali centri urbani </a:t>
            </a:r>
            <a:r>
              <a:rPr lang="it-IT" sz="1400" dirty="0" smtClean="0">
                <a:solidFill>
                  <a:srgbClr val="00B0F0"/>
                </a:solidFill>
                <a:latin typeface="Times New Roman" pitchFamily="18" charset="0"/>
                <a:cs typeface="Times New Roman" pitchFamily="18" charset="0"/>
              </a:rPr>
              <a:t>[fig.13]</a:t>
            </a:r>
            <a:r>
              <a:rPr lang="it-IT" sz="1400" dirty="0" smtClean="0">
                <a:latin typeface="Times New Roman" pitchFamily="18" charset="0"/>
                <a:cs typeface="Times New Roman" pitchFamily="18" charset="0"/>
              </a:rPr>
              <a:t>, che hanno modificato il rapporto città-campagna elevando al 60,3% la quota di popolazione urbana </a:t>
            </a:r>
            <a:r>
              <a:rPr lang="it-IT" sz="1400" dirty="0" smtClean="0">
                <a:solidFill>
                  <a:srgbClr val="00B0F0"/>
                </a:solidFill>
                <a:latin typeface="Times New Roman" pitchFamily="18" charset="0"/>
                <a:cs typeface="Times New Roman" pitchFamily="18" charset="0"/>
              </a:rPr>
              <a:t>[fig.10]</a:t>
            </a:r>
            <a:r>
              <a:rPr lang="it-IT" sz="1400" dirty="0" smtClean="0">
                <a:latin typeface="Times New Roman" pitchFamily="18" charset="0"/>
                <a:cs typeface="Times New Roman" pitchFamily="18" charset="0"/>
              </a:rPr>
              <a:t>. Lo </a:t>
            </a:r>
            <a:r>
              <a:rPr lang="it-IT" sz="1400" b="1" dirty="0" smtClean="0">
                <a:latin typeface="Times New Roman" pitchFamily="18" charset="0"/>
                <a:cs typeface="Times New Roman" pitchFamily="18" charset="0"/>
              </a:rPr>
              <a:t>sviluppo tumultuoso delle città </a:t>
            </a:r>
            <a:r>
              <a:rPr lang="it-IT" sz="1400" dirty="0" smtClean="0">
                <a:solidFill>
                  <a:srgbClr val="00B0F0"/>
                </a:solidFill>
                <a:latin typeface="Times New Roman" pitchFamily="18" charset="0"/>
                <a:cs typeface="Times New Roman" pitchFamily="18" charset="0"/>
              </a:rPr>
              <a:t>[fig.11] </a:t>
            </a:r>
            <a:r>
              <a:rPr lang="it-IT" sz="1400" dirty="0" smtClean="0">
                <a:latin typeface="Times New Roman" pitchFamily="18" charset="0"/>
                <a:cs typeface="Times New Roman" pitchFamily="18" charset="0"/>
              </a:rPr>
              <a:t>ha però innescato un processo di incontrollata espansione edilizia </a:t>
            </a:r>
            <a:r>
              <a:rPr lang="it-IT" sz="1400" dirty="0" smtClean="0">
                <a:solidFill>
                  <a:srgbClr val="00B0F0"/>
                </a:solidFill>
                <a:latin typeface="Times New Roman" pitchFamily="18" charset="0"/>
                <a:cs typeface="Times New Roman" pitchFamily="18" charset="0"/>
              </a:rPr>
              <a:t>[fig.12]</a:t>
            </a:r>
            <a:r>
              <a:rPr lang="it-IT" sz="1400" dirty="0" smtClean="0">
                <a:latin typeface="Times New Roman" pitchFamily="18" charset="0"/>
                <a:cs typeface="Times New Roman" pitchFamily="18" charset="0"/>
              </a:rPr>
              <a:t>e aggravato i fenomeni di </a:t>
            </a:r>
            <a:r>
              <a:rPr lang="it-IT" sz="1400" b="1" dirty="0" smtClean="0">
                <a:latin typeface="Times New Roman" pitchFamily="18" charset="0"/>
                <a:cs typeface="Times New Roman" pitchFamily="18" charset="0"/>
              </a:rPr>
              <a:t>degrado urbano</a:t>
            </a:r>
            <a:r>
              <a:rPr lang="it-IT" sz="1400" dirty="0" smtClean="0">
                <a:latin typeface="Times New Roman" pitchFamily="18" charset="0"/>
                <a:cs typeface="Times New Roman" pitchFamily="18" charset="0"/>
              </a:rPr>
              <a:t>.</a:t>
            </a:r>
          </a:p>
          <a:p>
            <a:pPr algn="just"/>
            <a:endParaRPr lang="it-IT" sz="1400" dirty="0" smtClean="0">
              <a:latin typeface="Times New Roman" pitchFamily="18" charset="0"/>
              <a:cs typeface="Times New Roman" pitchFamily="18" charset="0"/>
            </a:endParaRPr>
          </a:p>
        </p:txBody>
      </p:sp>
      <p:sp>
        <p:nvSpPr>
          <p:cNvPr id="10" name="CasellaDiTesto 9"/>
          <p:cNvSpPr txBox="1"/>
          <p:nvPr/>
        </p:nvSpPr>
        <p:spPr>
          <a:xfrm>
            <a:off x="214282" y="3857628"/>
            <a:ext cx="3148234" cy="338554"/>
          </a:xfrm>
          <a:prstGeom prst="rect">
            <a:avLst/>
          </a:prstGeom>
          <a:noFill/>
        </p:spPr>
        <p:txBody>
          <a:bodyPr wrap="none" rtlCol="0">
            <a:spAutoFit/>
          </a:bodyPr>
          <a:lstStyle/>
          <a:p>
            <a:r>
              <a:rPr lang="it-IT" sz="1600" b="1" dirty="0" smtClean="0"/>
              <a:t>Dopo la fine del regime comunista</a:t>
            </a:r>
            <a:endParaRPr lang="it-IT" sz="1600" b="1" dirty="0"/>
          </a:p>
        </p:txBody>
      </p:sp>
      <p:sp>
        <p:nvSpPr>
          <p:cNvPr id="11" name="Rettangolo 10"/>
          <p:cNvSpPr/>
          <p:nvPr/>
        </p:nvSpPr>
        <p:spPr>
          <a:xfrm>
            <a:off x="214282" y="5929330"/>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le informazioni principali ed inserisci nei testi, dove lo ritieni opportuno, i numeri delle figure (come </a:t>
            </a:r>
            <a:r>
              <a:rPr lang="it-IT" sz="1400" dirty="0" err="1" smtClean="0">
                <a:latin typeface="Times New Roman" pitchFamily="18" charset="0"/>
                <a:cs typeface="Times New Roman" pitchFamily="18" charset="0"/>
              </a:rPr>
              <a:t>nellesempio</a:t>
            </a:r>
            <a:r>
              <a:rPr lang="it-IT" sz="1400" dirty="0" smtClean="0">
                <a:latin typeface="Times New Roman" pitchFamily="18" charset="0"/>
                <a:cs typeface="Times New Roman" pitchFamily="18" charset="0"/>
              </a:rPr>
              <a:t>). </a:t>
            </a:r>
            <a:endParaRPr lang="it-IT" sz="1400" dirty="0">
              <a:latin typeface="Times New Roman" pitchFamily="18" charset="0"/>
              <a:cs typeface="Times New Roman"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ico 2"/>
          <p:cNvGraphicFramePr/>
          <p:nvPr/>
        </p:nvGraphicFramePr>
        <p:xfrm>
          <a:off x="285720" y="285728"/>
          <a:ext cx="8501122" cy="4389454"/>
        </p:xfrm>
        <a:graphic>
          <a:graphicData uri="http://schemas.openxmlformats.org/drawingml/2006/chart">
            <c:chart xmlns:c="http://schemas.openxmlformats.org/drawingml/2006/chart" xmlns:r="http://schemas.openxmlformats.org/officeDocument/2006/relationships" r:id="rId2"/>
          </a:graphicData>
        </a:graphic>
      </p:graphicFrame>
      <p:sp>
        <p:nvSpPr>
          <p:cNvPr id="4" name="Rettangolo 3"/>
          <p:cNvSpPr/>
          <p:nvPr/>
        </p:nvSpPr>
        <p:spPr>
          <a:xfrm>
            <a:off x="428596" y="4857760"/>
            <a:ext cx="787395"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10</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000496" y="5500702"/>
            <a:ext cx="778803"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11</a:t>
            </a:r>
            <a:endParaRPr lang="it-IT" dirty="0">
              <a:solidFill>
                <a:srgbClr val="FF0000"/>
              </a:solidFill>
              <a:latin typeface="Times New Roman" pitchFamily="18" charset="0"/>
              <a:cs typeface="Times New Roman" pitchFamily="18" charset="0"/>
            </a:endParaRPr>
          </a:p>
        </p:txBody>
      </p:sp>
      <p:graphicFrame>
        <p:nvGraphicFramePr>
          <p:cNvPr id="5" name="Grafico 4"/>
          <p:cNvGraphicFramePr>
            <a:graphicFrameLocks noChangeAspect="1"/>
          </p:cNvGraphicFramePr>
          <p:nvPr/>
        </p:nvGraphicFramePr>
        <p:xfrm>
          <a:off x="928662" y="428604"/>
          <a:ext cx="7307885" cy="487192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s://upload.wikimedia.org/wikipedia/commons/thumb/4/4d/Tirana_Expansion.png/350px-Tirana_Expansion.png"/>
          <p:cNvPicPr>
            <a:picLocks noChangeAspect="1" noChangeArrowheads="1"/>
          </p:cNvPicPr>
          <p:nvPr/>
        </p:nvPicPr>
        <p:blipFill>
          <a:blip r:embed="rId2"/>
          <a:srcRect/>
          <a:stretch>
            <a:fillRect/>
          </a:stretch>
        </p:blipFill>
        <p:spPr bwMode="auto">
          <a:xfrm>
            <a:off x="1500166" y="357166"/>
            <a:ext cx="5767388" cy="4020693"/>
          </a:xfrm>
          <a:prstGeom prst="rect">
            <a:avLst/>
          </a:prstGeom>
          <a:noFill/>
          <a:ln w="38100">
            <a:solidFill>
              <a:srgbClr val="C00000"/>
            </a:solidFill>
          </a:ln>
        </p:spPr>
      </p:pic>
      <p:sp>
        <p:nvSpPr>
          <p:cNvPr id="4" name="CasellaDiTesto 3"/>
          <p:cNvSpPr txBox="1"/>
          <p:nvPr/>
        </p:nvSpPr>
        <p:spPr>
          <a:xfrm>
            <a:off x="2000232" y="4500570"/>
            <a:ext cx="4786346" cy="338554"/>
          </a:xfrm>
          <a:prstGeom prst="rect">
            <a:avLst/>
          </a:prstGeom>
          <a:solidFill>
            <a:schemeClr val="accent2">
              <a:lumMod val="20000"/>
              <a:lumOff val="80000"/>
            </a:schemeClr>
          </a:solidFill>
          <a:ln w="19050">
            <a:solidFill>
              <a:srgbClr val="C00000"/>
            </a:solidFill>
          </a:ln>
        </p:spPr>
        <p:txBody>
          <a:bodyPr wrap="square" rtlCol="0">
            <a:spAutoFit/>
          </a:bodyPr>
          <a:lstStyle/>
          <a:p>
            <a:pPr algn="ctr"/>
            <a:r>
              <a:rPr lang="it-IT" sz="1600" b="1" dirty="0" smtClean="0"/>
              <a:t>L'espansione di Tirana dal 1990 al 2005</a:t>
            </a:r>
            <a:endParaRPr lang="it-IT" sz="1600" b="1" dirty="0"/>
          </a:p>
        </p:txBody>
      </p:sp>
      <p:sp>
        <p:nvSpPr>
          <p:cNvPr id="5" name="Rettangolo 4"/>
          <p:cNvSpPr/>
          <p:nvPr/>
        </p:nvSpPr>
        <p:spPr>
          <a:xfrm>
            <a:off x="7429520" y="642918"/>
            <a:ext cx="787395"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12</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1" name="Picture 3" descr="C:\Users\utente\Downloads\albania-mappa-politico-con-la-capitale-tirana-confini-nazionali-importanti-citta-fiumi-e-laghi-etichetta-inglese-e-la-scala-efpyk4.jpg"/>
          <p:cNvPicPr>
            <a:picLocks noChangeAspect="1" noChangeArrowheads="1"/>
          </p:cNvPicPr>
          <p:nvPr/>
        </p:nvPicPr>
        <p:blipFill>
          <a:blip r:embed="rId2"/>
          <a:srcRect/>
          <a:stretch>
            <a:fillRect/>
          </a:stretch>
        </p:blipFill>
        <p:spPr bwMode="auto">
          <a:xfrm>
            <a:off x="0" y="428604"/>
            <a:ext cx="9067800" cy="5429250"/>
          </a:xfrm>
          <a:prstGeom prst="rect">
            <a:avLst/>
          </a:prstGeom>
          <a:noFill/>
        </p:spPr>
      </p:pic>
      <p:sp>
        <p:nvSpPr>
          <p:cNvPr id="3" name="Rettangolo 2"/>
          <p:cNvSpPr/>
          <p:nvPr/>
        </p:nvSpPr>
        <p:spPr>
          <a:xfrm>
            <a:off x="4357686" y="5929330"/>
            <a:ext cx="787395"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13</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642918"/>
            <a:ext cx="8786842" cy="2462213"/>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err="1" smtClean="0"/>
              <a:t>Bathore</a:t>
            </a:r>
            <a:r>
              <a:rPr lang="it-IT" sz="1400" dirty="0" smtClean="0"/>
              <a:t> il più povero dei quartieri periferici di Tirana. È situato a circa 8 km dal centro della capitale e copre una superficie di circa 4,5 kmq. Non è facile avere una stima precisa del numero di abitanti di </a:t>
            </a:r>
            <a:r>
              <a:rPr lang="it-IT" sz="1400" dirty="0" err="1" smtClean="0"/>
              <a:t>Bathore</a:t>
            </a:r>
            <a:r>
              <a:rPr lang="it-IT" sz="1400" dirty="0" smtClean="0"/>
              <a:t>, data l'impossibilità di condurre un censimento adeguato, ma si suppone che vi abitino circa </a:t>
            </a:r>
            <a:r>
              <a:rPr lang="it-IT" sz="1400" b="1" dirty="0" smtClean="0"/>
              <a:t>80.000 persone</a:t>
            </a:r>
            <a:r>
              <a:rPr lang="it-IT" sz="1400" dirty="0" smtClean="0"/>
              <a:t>.</a:t>
            </a:r>
          </a:p>
          <a:p>
            <a:pPr algn="just"/>
            <a:r>
              <a:rPr lang="it-IT" sz="1400" dirty="0" smtClean="0"/>
              <a:t>La struttura urbanistica di questa zona è quella tipica di una </a:t>
            </a:r>
            <a:r>
              <a:rPr lang="it-IT" sz="1400" b="1" dirty="0" smtClean="0"/>
              <a:t>baraccopoli</a:t>
            </a:r>
            <a:r>
              <a:rPr lang="it-IT" sz="1400" dirty="0" smtClean="0"/>
              <a:t>, con abitazioni spesso incomplete ed edifici fatiscenti. Inoltre questo rione è </a:t>
            </a:r>
            <a:r>
              <a:rPr lang="it-IT" sz="1400" b="1" dirty="0" smtClean="0"/>
              <a:t>sprovvisto di corrente elettrica ed acqua corrente</a:t>
            </a:r>
            <a:r>
              <a:rPr lang="it-IT" sz="1400" dirty="0" smtClean="0"/>
              <a:t>, ogni famiglia dispone di un generatore elettrico personale e una cisterna d'acqua, solitamente montata sul tetto della propria abitazione. I lampioni che costeggiano le vie di </a:t>
            </a:r>
            <a:r>
              <a:rPr lang="it-IT" sz="1400" dirty="0" err="1" smtClean="0"/>
              <a:t>Bathore</a:t>
            </a:r>
            <a:r>
              <a:rPr lang="it-IT" sz="1400" dirty="0" smtClean="0"/>
              <a:t> non vengono utilizzati e il quartiere è destinato a rimanere completamente al buio durante </a:t>
            </a:r>
            <a:r>
              <a:rPr lang="it-IT" sz="1400" b="1" dirty="0" smtClean="0"/>
              <a:t>la notte</a:t>
            </a:r>
            <a:r>
              <a:rPr lang="it-IT" sz="1400" dirty="0" smtClean="0"/>
              <a:t>, favorendo </a:t>
            </a:r>
            <a:r>
              <a:rPr lang="it-IT" sz="1400" b="1" dirty="0" smtClean="0"/>
              <a:t>atti di vandalismo e criminalità</a:t>
            </a:r>
            <a:r>
              <a:rPr lang="it-IT" sz="1400" dirty="0" smtClean="0"/>
              <a:t>.</a:t>
            </a:r>
          </a:p>
          <a:p>
            <a:pPr algn="just"/>
            <a:r>
              <a:rPr lang="it-IT" sz="1400" dirty="0" smtClean="0"/>
              <a:t>Questo sobborgo di Tirana è </a:t>
            </a:r>
            <a:r>
              <a:rPr lang="it-IT" sz="1400" b="1" dirty="0" smtClean="0"/>
              <a:t>sorto agli inizi degli anni '90 </a:t>
            </a:r>
            <a:r>
              <a:rPr lang="it-IT" sz="1400" dirty="0" smtClean="0"/>
              <a:t>su terreni precedentemente occupati da una fattoria di proprietà statale. Dopo la caduta del regime comunista, molti albanesi si sono appropriati, senza regole e contratti, di questi terreni periferici per costruire la propria casa o per avviare una propria attività commerciale.</a:t>
            </a:r>
          </a:p>
        </p:txBody>
      </p:sp>
      <p:sp>
        <p:nvSpPr>
          <p:cNvPr id="3" name="CasellaDiTesto 2"/>
          <p:cNvSpPr txBox="1"/>
          <p:nvPr/>
        </p:nvSpPr>
        <p:spPr>
          <a:xfrm>
            <a:off x="214282" y="214290"/>
            <a:ext cx="957313" cy="369332"/>
          </a:xfrm>
          <a:prstGeom prst="rect">
            <a:avLst/>
          </a:prstGeom>
          <a:noFill/>
        </p:spPr>
        <p:txBody>
          <a:bodyPr wrap="none" rtlCol="0">
            <a:spAutoFit/>
          </a:bodyPr>
          <a:lstStyle/>
          <a:p>
            <a:r>
              <a:rPr lang="it-IT" dirty="0" err="1" smtClean="0"/>
              <a:t>Bathore</a:t>
            </a:r>
            <a:endParaRPr lang="it-IT"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5755422"/>
          </a:xfrm>
          <a:prstGeom prst="rect">
            <a:avLst/>
          </a:prstGeom>
          <a:solidFill>
            <a:schemeClr val="accent1">
              <a:lumMod val="40000"/>
              <a:lumOff val="60000"/>
            </a:schemeClr>
          </a:solidFill>
          <a:ln w="28575">
            <a:solidFill>
              <a:srgbClr val="C00000"/>
            </a:solidFill>
          </a:ln>
        </p:spPr>
        <p:txBody>
          <a:bodyPr wrap="square">
            <a:spAutoFit/>
          </a:bodyPr>
          <a:lstStyle/>
          <a:p>
            <a:pPr algn="ctr"/>
            <a:r>
              <a:rPr lang="it-IT" b="1" dirty="0" smtClean="0"/>
              <a:t>La duplice metamorfosi di </a:t>
            </a:r>
            <a:r>
              <a:rPr lang="it-IT" b="1" dirty="0" err="1" smtClean="0"/>
              <a:t>Bathore</a:t>
            </a:r>
            <a:endParaRPr lang="it-IT" b="1" dirty="0" smtClean="0"/>
          </a:p>
          <a:p>
            <a:r>
              <a:rPr lang="it-IT" sz="1400" dirty="0" smtClean="0"/>
              <a:t>10/05/2006 -  Lucia </a:t>
            </a:r>
            <a:r>
              <a:rPr lang="it-IT" sz="1400" dirty="0" err="1" smtClean="0"/>
              <a:t>Pantella</a:t>
            </a:r>
            <a:endParaRPr lang="it-IT" sz="1400" dirty="0" smtClean="0"/>
          </a:p>
          <a:p>
            <a:endParaRPr lang="it-IT" sz="1400" dirty="0" smtClean="0"/>
          </a:p>
          <a:p>
            <a:pPr algn="just"/>
            <a:r>
              <a:rPr lang="it-IT" sz="1400" dirty="0" smtClean="0"/>
              <a:t>Abbiamo voluto intervistare un gruppo di ragazzi, che vive a </a:t>
            </a:r>
            <a:r>
              <a:rPr lang="it-IT" sz="1400" dirty="0" err="1" smtClean="0"/>
              <a:t>Bathore</a:t>
            </a:r>
            <a:r>
              <a:rPr lang="it-IT" sz="1400" dirty="0" smtClean="0"/>
              <a:t>. Sono loro che ci hanno raccontato quali sono i problemi che tutti i giorni si trovano ad affrontare.</a:t>
            </a:r>
          </a:p>
          <a:p>
            <a:pPr algn="just"/>
            <a:r>
              <a:rPr lang="it-IT" sz="1400" dirty="0" smtClean="0"/>
              <a:t>"Le principali difficoltà per chi vive qua sono la </a:t>
            </a:r>
            <a:r>
              <a:rPr lang="it-IT" sz="1400" b="1" dirty="0" smtClean="0"/>
              <a:t>povertà</a:t>
            </a:r>
            <a:r>
              <a:rPr lang="it-IT" sz="1400" dirty="0" smtClean="0"/>
              <a:t>, la </a:t>
            </a:r>
            <a:r>
              <a:rPr lang="it-IT" sz="1400" b="1" dirty="0" smtClean="0"/>
              <a:t>mancanza dei servizi di base </a:t>
            </a:r>
            <a:r>
              <a:rPr lang="it-IT" sz="1400" dirty="0" smtClean="0"/>
              <a:t>(luce, acqua, fognature, strade asfaltate), e </a:t>
            </a:r>
            <a:r>
              <a:rPr lang="it-IT" sz="1400" b="1" dirty="0" smtClean="0"/>
              <a:t>l'arretratezza della mentalità della gente</a:t>
            </a:r>
            <a:r>
              <a:rPr lang="it-IT" sz="1400" dirty="0" smtClean="0"/>
              <a:t>, la maggior parte della quale proviene da realtà profondamente sottosviluppate. Oltre a ciò, la situazione disagiata della maggior parte delle famiglie di questa zona non permette ai giovani di continuare gli studi universitari, e quindi di costruirsi un futuro migliore", spiega </a:t>
            </a:r>
            <a:r>
              <a:rPr lang="it-IT" sz="1400" dirty="0" err="1" smtClean="0"/>
              <a:t>Bukurie</a:t>
            </a:r>
            <a:r>
              <a:rPr lang="it-IT" sz="1400" dirty="0" smtClean="0"/>
              <a:t> </a:t>
            </a:r>
            <a:r>
              <a:rPr lang="it-IT" sz="1400" dirty="0" err="1" smtClean="0"/>
              <a:t>Imeraj</a:t>
            </a:r>
            <a:r>
              <a:rPr lang="it-IT" sz="1400" dirty="0" smtClean="0"/>
              <a:t>, una ragazza di origine di </a:t>
            </a:r>
            <a:r>
              <a:rPr lang="it-IT" sz="1400" dirty="0" err="1" smtClean="0"/>
              <a:t>Tropoja</a:t>
            </a:r>
            <a:r>
              <a:rPr lang="it-IT" sz="1400" dirty="0" smtClean="0"/>
              <a:t>, che vive a </a:t>
            </a:r>
            <a:r>
              <a:rPr lang="it-IT" sz="1400" dirty="0" err="1" smtClean="0"/>
              <a:t>Bathore</a:t>
            </a:r>
            <a:r>
              <a:rPr lang="it-IT" sz="1400" dirty="0" smtClean="0"/>
              <a:t> ormai da 10 anni.</a:t>
            </a:r>
          </a:p>
          <a:p>
            <a:pPr algn="just"/>
            <a:r>
              <a:rPr lang="it-IT" sz="1400" dirty="0" smtClean="0"/>
              <a:t>Secondo </a:t>
            </a:r>
            <a:r>
              <a:rPr lang="it-IT" sz="1400" dirty="0" err="1" smtClean="0"/>
              <a:t>Mirjeta</a:t>
            </a:r>
            <a:r>
              <a:rPr lang="it-IT" sz="1400" dirty="0" smtClean="0"/>
              <a:t>, 20 anni, "la </a:t>
            </a:r>
            <a:r>
              <a:rPr lang="it-IT" sz="1400" b="1" dirty="0" smtClean="0"/>
              <a:t>gente</a:t>
            </a:r>
            <a:r>
              <a:rPr lang="it-IT" sz="1400" dirty="0" smtClean="0"/>
              <a:t> è </a:t>
            </a:r>
            <a:r>
              <a:rPr lang="it-IT" sz="1400" b="1" dirty="0" smtClean="0"/>
              <a:t>arrivata</a:t>
            </a:r>
            <a:r>
              <a:rPr lang="it-IT" sz="1400" dirty="0" smtClean="0"/>
              <a:t> qui dal Nord dell'Albania, </a:t>
            </a:r>
            <a:r>
              <a:rPr lang="it-IT" sz="1400" b="1" dirty="0" smtClean="0"/>
              <a:t>dalle zone profonde e molto chiuse</a:t>
            </a:r>
            <a:r>
              <a:rPr lang="it-IT" sz="1400" dirty="0" smtClean="0"/>
              <a:t>. Quindi, oltre ai problemi delle infrastrutture, ci sono anche i problemi legati alla mentalità e al livello culturale. A </a:t>
            </a:r>
            <a:r>
              <a:rPr lang="it-IT" sz="1400" dirty="0" err="1" smtClean="0"/>
              <a:t>Bathore</a:t>
            </a:r>
            <a:r>
              <a:rPr lang="it-IT" sz="1400" dirty="0" smtClean="0"/>
              <a:t> non </a:t>
            </a:r>
            <a:r>
              <a:rPr lang="it-IT" sz="1400" b="1" dirty="0" smtClean="0"/>
              <a:t>mancano </a:t>
            </a:r>
            <a:r>
              <a:rPr lang="it-IT" sz="1400" dirty="0" smtClean="0"/>
              <a:t>solo i servizi ma </a:t>
            </a:r>
            <a:r>
              <a:rPr lang="it-IT" sz="1400" b="1" dirty="0" smtClean="0"/>
              <a:t>anche gli spazi pubblici e di aggregazione</a:t>
            </a:r>
            <a:r>
              <a:rPr lang="it-IT" sz="1400" dirty="0" smtClean="0"/>
              <a:t>, che gli abitanti possano condividere, e che creino un senso di comunità tra gli immigrati".</a:t>
            </a:r>
          </a:p>
          <a:p>
            <a:pPr algn="just"/>
            <a:r>
              <a:rPr lang="it-IT" sz="1400" dirty="0" err="1" smtClean="0"/>
              <a:t>Aleksander</a:t>
            </a:r>
            <a:r>
              <a:rPr lang="it-IT" sz="1400" dirty="0" smtClean="0"/>
              <a:t>, un ragazzo di 20 anni iscritto al primo anno di università, da parte sua pone l'accento sulla questione dell'</a:t>
            </a:r>
            <a:r>
              <a:rPr lang="it-IT" sz="1400" b="1" dirty="0" smtClean="0"/>
              <a:t>alto tasso di disoccupazione </a:t>
            </a:r>
            <a:r>
              <a:rPr lang="it-IT" sz="1400" dirty="0" smtClean="0"/>
              <a:t>di quest'area: "Per chi vive a </a:t>
            </a:r>
            <a:r>
              <a:rPr lang="it-IT" sz="1400" dirty="0" err="1" smtClean="0"/>
              <a:t>Bathore</a:t>
            </a:r>
            <a:r>
              <a:rPr lang="it-IT" sz="1400" dirty="0" smtClean="0"/>
              <a:t> il problema principale è trovare un lavoro. E per i giovani è difficile anche continuare gli studi, perché </a:t>
            </a:r>
            <a:r>
              <a:rPr lang="it-IT" sz="1400" b="1" dirty="0" smtClean="0"/>
              <a:t>le scuole e le università sono lontane</a:t>
            </a:r>
            <a:r>
              <a:rPr lang="it-IT" sz="1400" dirty="0" smtClean="0"/>
              <a:t>. Per questo la maggioranza dei ragazzi sceglie di emigrare, sperando di trovare una vita migliore".</a:t>
            </a:r>
          </a:p>
          <a:p>
            <a:pPr algn="just"/>
            <a:r>
              <a:rPr lang="it-IT" sz="1400" dirty="0" smtClean="0"/>
              <a:t>La zona di </a:t>
            </a:r>
            <a:r>
              <a:rPr lang="it-IT" sz="1400" dirty="0" err="1" smtClean="0"/>
              <a:t>Bathore</a:t>
            </a:r>
            <a:r>
              <a:rPr lang="it-IT" sz="1400" dirty="0" smtClean="0"/>
              <a:t> è un microcosmo che riflette lo sviluppo del Paese nella sua interezza. Uno sviluppo a singhiozzi, anarchico, incontrollato e talvolta profondamente anti-egualitario. Sicuramente contraddittorio. Per chi vive a </a:t>
            </a:r>
            <a:r>
              <a:rPr lang="it-IT" sz="1400" dirty="0" err="1" smtClean="0"/>
              <a:t>Bathore</a:t>
            </a:r>
            <a:r>
              <a:rPr lang="it-IT" sz="1400" dirty="0" smtClean="0"/>
              <a:t>, infatti, </a:t>
            </a:r>
            <a:r>
              <a:rPr lang="it-IT" sz="1400" b="1" dirty="0" smtClean="0"/>
              <a:t>la Tirana illuminata dei grandi boulevard e di piazza </a:t>
            </a:r>
            <a:r>
              <a:rPr lang="it-IT" sz="1400" b="1" dirty="0" err="1" smtClean="0"/>
              <a:t>Skanderbeg</a:t>
            </a:r>
            <a:r>
              <a:rPr lang="it-IT" sz="1400" b="1" dirty="0" smtClean="0"/>
              <a:t> e dei bei locali del </a:t>
            </a:r>
            <a:r>
              <a:rPr lang="it-IT" sz="1400" b="1" dirty="0" err="1" smtClean="0"/>
              <a:t>Blok</a:t>
            </a:r>
            <a:r>
              <a:rPr lang="it-IT" sz="1400" b="1" dirty="0" smtClean="0"/>
              <a:t> sono lontane.</a:t>
            </a:r>
          </a:p>
          <a:p>
            <a:pPr algn="just"/>
            <a:r>
              <a:rPr lang="it-IT" sz="1400" dirty="0" smtClean="0"/>
              <a:t>"La vita di Tirana è molto diversa dalla vita di </a:t>
            </a:r>
            <a:r>
              <a:rPr lang="it-IT" sz="1400" dirty="0" err="1" smtClean="0"/>
              <a:t>Bathore</a:t>
            </a:r>
            <a:r>
              <a:rPr lang="it-IT" sz="1400" dirty="0" smtClean="0"/>
              <a:t>. Tutta la gente di </a:t>
            </a:r>
            <a:r>
              <a:rPr lang="it-IT" sz="1400" dirty="0" err="1" smtClean="0"/>
              <a:t>Bathore</a:t>
            </a:r>
            <a:r>
              <a:rPr lang="it-IT" sz="1400" dirty="0" smtClean="0"/>
              <a:t> proviene dal nord e ha una mentalità molto più legata al concetto del clan. A Tirana non è così, e questo genera contraddizioni tra le due realtà", afferma </a:t>
            </a:r>
            <a:r>
              <a:rPr lang="it-IT" sz="1400" dirty="0" err="1" smtClean="0"/>
              <a:t>Aleksander</a:t>
            </a:r>
            <a:r>
              <a:rPr lang="it-IT" sz="1400" dirty="0" smtClean="0"/>
              <a:t>. E per i giovani della periferia povera rimane piuttosto difficile adattarsi e sentirsi uguali a chi vive a pochi chilometri di distanza.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Tavenna: L&amp;#39;Illiria"/>
          <p:cNvPicPr>
            <a:picLocks noChangeAspect="1" noChangeArrowheads="1"/>
          </p:cNvPicPr>
          <p:nvPr/>
        </p:nvPicPr>
        <p:blipFill>
          <a:blip r:embed="rId2" cstate="print"/>
          <a:srcRect/>
          <a:stretch>
            <a:fillRect/>
          </a:stretch>
        </p:blipFill>
        <p:spPr bwMode="auto">
          <a:xfrm>
            <a:off x="214282" y="142852"/>
            <a:ext cx="4686300" cy="2460308"/>
          </a:xfrm>
          <a:prstGeom prst="rect">
            <a:avLst/>
          </a:prstGeom>
          <a:noFill/>
          <a:ln w="38100">
            <a:solidFill>
              <a:srgbClr val="C00000"/>
            </a:solidFill>
          </a:ln>
        </p:spPr>
      </p:pic>
      <p:sp>
        <p:nvSpPr>
          <p:cNvPr id="4" name="CasellaDiTesto 3"/>
          <p:cNvSpPr txBox="1"/>
          <p:nvPr/>
        </p:nvSpPr>
        <p:spPr>
          <a:xfrm>
            <a:off x="5286380" y="1428736"/>
            <a:ext cx="3571900" cy="3108543"/>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Nel 168 a.C. Roma conquistò il regno illirico che entrò a far parte dell’Impero Romano.</a:t>
            </a:r>
          </a:p>
          <a:p>
            <a:pPr algn="just"/>
            <a:r>
              <a:rPr lang="it-IT" sz="1400" dirty="0" smtClean="0"/>
              <a:t>La dominazione romana significò per l'Albania soprattutto </a:t>
            </a:r>
            <a:r>
              <a:rPr lang="it-IT" sz="1400" b="1" dirty="0" smtClean="0"/>
              <a:t>sviluppo</a:t>
            </a:r>
            <a:r>
              <a:rPr lang="it-IT" sz="1400" dirty="0" smtClean="0"/>
              <a:t>: edifici, monumenti e strade; vestigia tuttora conservate nel paese. Molti imperatori romani furono d'origine illirica: Diocleziano, Costantino, Giuliano l'Apostata e Giustiniano. Tuttavia, per le caratteristiche del paese, costituito per due terzi da montagne, gli </a:t>
            </a:r>
            <a:r>
              <a:rPr lang="it-IT" sz="1400" b="1" dirty="0" smtClean="0"/>
              <a:t>abitanti dei territori meno accessibili </a:t>
            </a:r>
            <a:r>
              <a:rPr lang="it-IT" sz="1400" dirty="0" smtClean="0"/>
              <a:t>non subirono l'influenza dei romani, ma conservarono le antiche forme di vita e le </a:t>
            </a:r>
            <a:r>
              <a:rPr lang="it-IT" sz="1400" b="1" dirty="0" smtClean="0"/>
              <a:t>usanze tribali</a:t>
            </a:r>
            <a:r>
              <a:rPr lang="it-IT" sz="1400" dirty="0" smtClean="0"/>
              <a:t>.</a:t>
            </a:r>
          </a:p>
        </p:txBody>
      </p:sp>
      <p:pic>
        <p:nvPicPr>
          <p:cNvPr id="5" name="Picture 2" descr="https://3.bp.blogspot.com/-hYBPO40lcq8/U15DBHz-uOI/AAAAAAAATAk/Be8-SbneEjQ/s1600/albania7.jpg"/>
          <p:cNvPicPr>
            <a:picLocks noChangeAspect="1" noChangeArrowheads="1"/>
          </p:cNvPicPr>
          <p:nvPr/>
        </p:nvPicPr>
        <p:blipFill>
          <a:blip r:embed="rId3"/>
          <a:srcRect/>
          <a:stretch>
            <a:fillRect/>
          </a:stretch>
        </p:blipFill>
        <p:spPr bwMode="auto">
          <a:xfrm>
            <a:off x="142847" y="3214687"/>
            <a:ext cx="4701118" cy="3060000"/>
          </a:xfrm>
          <a:prstGeom prst="rect">
            <a:avLst/>
          </a:prstGeom>
          <a:noFill/>
          <a:ln w="38100">
            <a:solidFill>
              <a:srgbClr val="C00000"/>
            </a:solidFill>
          </a:ln>
        </p:spPr>
      </p:pic>
      <p:sp>
        <p:nvSpPr>
          <p:cNvPr id="6" name="CasellaDiTesto 5"/>
          <p:cNvSpPr txBox="1"/>
          <p:nvPr/>
        </p:nvSpPr>
        <p:spPr>
          <a:xfrm>
            <a:off x="5000628" y="5929330"/>
            <a:ext cx="2714644" cy="307777"/>
          </a:xfrm>
          <a:prstGeom prst="rect">
            <a:avLst/>
          </a:prstGeom>
          <a:solidFill>
            <a:srgbClr val="92D050"/>
          </a:solidFill>
          <a:ln w="19050">
            <a:solidFill>
              <a:srgbClr val="C00000"/>
            </a:solidFill>
          </a:ln>
        </p:spPr>
        <p:txBody>
          <a:bodyPr wrap="square" rtlCol="0">
            <a:spAutoFit/>
          </a:bodyPr>
          <a:lstStyle/>
          <a:p>
            <a:pPr algn="just"/>
            <a:r>
              <a:rPr lang="it-IT" sz="1400" b="1" dirty="0" err="1" smtClean="0"/>
              <a:t>Butrinto</a:t>
            </a:r>
            <a:r>
              <a:rPr lang="it-IT" sz="1400" dirty="0" smtClean="0"/>
              <a:t> – resti del teatro romano</a:t>
            </a:r>
            <a:endParaRPr lang="it-IT" sz="1400" dirty="0">
              <a:latin typeface="Times New Roman" pitchFamily="18" charset="0"/>
              <a:cs typeface="Times New Roman" pitchFamily="18" charset="0"/>
            </a:endParaRPr>
          </a:p>
        </p:txBody>
      </p:sp>
      <p:sp>
        <p:nvSpPr>
          <p:cNvPr id="7" name="CasellaDiTesto 6"/>
          <p:cNvSpPr txBox="1"/>
          <p:nvPr/>
        </p:nvSpPr>
        <p:spPr>
          <a:xfrm>
            <a:off x="6000760" y="500042"/>
            <a:ext cx="1921103" cy="369332"/>
          </a:xfrm>
          <a:prstGeom prst="rect">
            <a:avLst/>
          </a:prstGeom>
          <a:noFill/>
        </p:spPr>
        <p:txBody>
          <a:bodyPr wrap="none" rtlCol="0">
            <a:spAutoFit/>
          </a:bodyPr>
          <a:lstStyle/>
          <a:p>
            <a:r>
              <a:rPr lang="it-IT" b="1" dirty="0" smtClean="0">
                <a:solidFill>
                  <a:srgbClr val="0070C0"/>
                </a:solidFill>
              </a:rPr>
              <a:t>IMPERO ROMANO</a:t>
            </a:r>
            <a:endParaRPr lang="it-IT" b="1" dirty="0">
              <a:solidFill>
                <a:srgbClr val="0070C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a:xfrm>
            <a:off x="214282" y="1214422"/>
            <a:ext cx="8429684" cy="14287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FontTx/>
              <a:buChar char="-"/>
            </a:pPr>
            <a:r>
              <a:rPr lang="it-IT" sz="1400" dirty="0" smtClean="0">
                <a:solidFill>
                  <a:srgbClr val="00B0F0"/>
                </a:solidFill>
                <a:latin typeface="Times New Roman" pitchFamily="18" charset="0"/>
                <a:cs typeface="Times New Roman" pitchFamily="18" charset="0"/>
              </a:rPr>
              <a:t> mancanza dei servizi di base (luce, acqua, fognature, strade asfaltate)</a:t>
            </a:r>
          </a:p>
          <a:p>
            <a:pPr algn="just">
              <a:buFontTx/>
              <a:buChar char="-"/>
            </a:pPr>
            <a:r>
              <a:rPr lang="it-IT" sz="1400" dirty="0" smtClean="0">
                <a:solidFill>
                  <a:srgbClr val="00B0F0"/>
                </a:solidFill>
                <a:latin typeface="Times New Roman" pitchFamily="18" charset="0"/>
                <a:cs typeface="Times New Roman" pitchFamily="18" charset="0"/>
              </a:rPr>
              <a:t> mentalità arretrata della gente</a:t>
            </a:r>
          </a:p>
          <a:p>
            <a:pPr algn="just">
              <a:buFontTx/>
              <a:buChar char="-"/>
            </a:pPr>
            <a:r>
              <a:rPr lang="it-IT" sz="1400" dirty="0" smtClean="0">
                <a:solidFill>
                  <a:srgbClr val="00B0F0"/>
                </a:solidFill>
                <a:latin typeface="Times New Roman" pitchFamily="18" charset="0"/>
                <a:cs typeface="Times New Roman" pitchFamily="18" charset="0"/>
              </a:rPr>
              <a:t> mancanza di luoghi di aggregazione</a:t>
            </a:r>
          </a:p>
          <a:p>
            <a:pPr algn="just">
              <a:buFontTx/>
              <a:buChar char="-"/>
            </a:pPr>
            <a:r>
              <a:rPr lang="it-IT" sz="1400" dirty="0" smtClean="0">
                <a:solidFill>
                  <a:srgbClr val="00B0F0"/>
                </a:solidFill>
                <a:latin typeface="Times New Roman" pitchFamily="18" charset="0"/>
                <a:cs typeface="Times New Roman" pitchFamily="18" charset="0"/>
              </a:rPr>
              <a:t> alto tasso di disoccupazione</a:t>
            </a:r>
          </a:p>
          <a:p>
            <a:pPr algn="just">
              <a:buFontTx/>
              <a:buChar char="-"/>
            </a:pPr>
            <a:r>
              <a:rPr lang="it-IT" sz="1400" dirty="0" smtClean="0">
                <a:solidFill>
                  <a:srgbClr val="00B0F0"/>
                </a:solidFill>
                <a:latin typeface="Times New Roman" pitchFamily="18" charset="0"/>
                <a:cs typeface="Times New Roman" pitchFamily="18" charset="0"/>
              </a:rPr>
              <a:t> lontananza delle scuole e delle università</a:t>
            </a:r>
          </a:p>
          <a:p>
            <a:pPr algn="just">
              <a:buFontTx/>
              <a:buChar char="-"/>
            </a:pPr>
            <a:r>
              <a:rPr lang="it-IT" sz="1400" dirty="0" smtClean="0">
                <a:solidFill>
                  <a:srgbClr val="00B0F0"/>
                </a:solidFill>
                <a:latin typeface="Times New Roman" pitchFamily="18" charset="0"/>
                <a:cs typeface="Times New Roman" pitchFamily="18" charset="0"/>
              </a:rPr>
              <a:t> differenza con il centro di Tirana</a:t>
            </a:r>
            <a:endParaRPr lang="it-IT" sz="1400" dirty="0">
              <a:solidFill>
                <a:srgbClr val="00B0F0"/>
              </a:solidFill>
              <a:latin typeface="Times New Roman" pitchFamily="18" charset="0"/>
              <a:cs typeface="Times New Roman" pitchFamily="18" charset="0"/>
            </a:endParaRPr>
          </a:p>
        </p:txBody>
      </p:sp>
      <p:sp>
        <p:nvSpPr>
          <p:cNvPr id="3" name="Rettangolo 2"/>
          <p:cNvSpPr/>
          <p:nvPr/>
        </p:nvSpPr>
        <p:spPr>
          <a:xfrm>
            <a:off x="357158" y="571480"/>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Quali sono, secondo i ragazzi intervistati, le che cose che non vanno a </a:t>
            </a:r>
            <a:r>
              <a:rPr lang="it-IT" sz="1400" dirty="0" err="1" smtClean="0">
                <a:latin typeface="Times New Roman" pitchFamily="18" charset="0"/>
                <a:cs typeface="Times New Roman" pitchFamily="18" charset="0"/>
              </a:rPr>
              <a:t>Bathore</a:t>
            </a:r>
            <a:r>
              <a:rPr lang="it-IT" sz="1400" dirty="0" smtClean="0">
                <a:latin typeface="Times New Roman" pitchFamily="18" charset="0"/>
                <a:cs typeface="Times New Roman" pitchFamily="18" charset="0"/>
              </a:rPr>
              <a:t>? Prova ad elencarle sotto, dopo averle evidenziate nel testo.</a:t>
            </a:r>
            <a:endParaRPr lang="it-IT" sz="1400" dirty="0">
              <a:latin typeface="Times New Roman" pitchFamily="18" charset="0"/>
              <a:cs typeface="Times New Roman"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AutoShape 4" descr="Batho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66566" name="Picture 6" descr="Immagine"/>
          <p:cNvPicPr>
            <a:picLocks noChangeAspect="1" noChangeArrowheads="1"/>
          </p:cNvPicPr>
          <p:nvPr/>
        </p:nvPicPr>
        <p:blipFill>
          <a:blip r:embed="rId3"/>
          <a:srcRect/>
          <a:stretch>
            <a:fillRect/>
          </a:stretch>
        </p:blipFill>
        <p:spPr bwMode="auto">
          <a:xfrm>
            <a:off x="142844" y="142852"/>
            <a:ext cx="6181725" cy="2971801"/>
          </a:xfrm>
          <a:prstGeom prst="rect">
            <a:avLst/>
          </a:prstGeom>
          <a:solidFill>
            <a:srgbClr val="FF0000"/>
          </a:solidFill>
          <a:ln w="38100">
            <a:solidFill>
              <a:srgbClr val="C00000"/>
            </a:solidFill>
          </a:ln>
        </p:spPr>
      </p:pic>
      <p:pic>
        <p:nvPicPr>
          <p:cNvPr id="66568" name="Picture 8" descr="Immagine"/>
          <p:cNvPicPr>
            <a:picLocks noChangeAspect="1" noChangeArrowheads="1"/>
          </p:cNvPicPr>
          <p:nvPr/>
        </p:nvPicPr>
        <p:blipFill>
          <a:blip r:embed="rId4"/>
          <a:srcRect/>
          <a:stretch>
            <a:fillRect/>
          </a:stretch>
        </p:blipFill>
        <p:spPr bwMode="auto">
          <a:xfrm>
            <a:off x="214282" y="3429000"/>
            <a:ext cx="6181725" cy="2981326"/>
          </a:xfrm>
          <a:prstGeom prst="rect">
            <a:avLst/>
          </a:prstGeom>
          <a:noFill/>
          <a:ln w="38100">
            <a:solidFill>
              <a:srgbClr val="C00000"/>
            </a:solidFill>
          </a:ln>
        </p:spPr>
      </p:pic>
      <p:sp>
        <p:nvSpPr>
          <p:cNvPr id="8" name="CasellaDiTesto 7"/>
          <p:cNvSpPr txBox="1"/>
          <p:nvPr/>
        </p:nvSpPr>
        <p:spPr>
          <a:xfrm>
            <a:off x="214282" y="214290"/>
            <a:ext cx="1785950" cy="338554"/>
          </a:xfrm>
          <a:prstGeom prst="rect">
            <a:avLst/>
          </a:prstGeom>
          <a:solidFill>
            <a:schemeClr val="accent2">
              <a:lumMod val="20000"/>
              <a:lumOff val="80000"/>
            </a:schemeClr>
          </a:solidFill>
          <a:ln w="19050">
            <a:solidFill>
              <a:srgbClr val="C00000"/>
            </a:solidFill>
          </a:ln>
        </p:spPr>
        <p:txBody>
          <a:bodyPr wrap="square" rtlCol="0">
            <a:spAutoFit/>
          </a:bodyPr>
          <a:lstStyle/>
          <a:p>
            <a:pPr algn="ctr"/>
            <a:r>
              <a:rPr lang="it-IT" sz="1600" dirty="0" err="1" smtClean="0"/>
              <a:t>Bathore</a:t>
            </a:r>
            <a:r>
              <a:rPr lang="it-IT" sz="1600" dirty="0" smtClean="0"/>
              <a:t> nel 1994</a:t>
            </a:r>
            <a:endParaRPr lang="it-IT" sz="1600" dirty="0"/>
          </a:p>
        </p:txBody>
      </p:sp>
      <p:sp>
        <p:nvSpPr>
          <p:cNvPr id="9" name="CasellaDiTesto 8"/>
          <p:cNvSpPr txBox="1"/>
          <p:nvPr/>
        </p:nvSpPr>
        <p:spPr>
          <a:xfrm>
            <a:off x="285720" y="3500438"/>
            <a:ext cx="1785950" cy="338554"/>
          </a:xfrm>
          <a:prstGeom prst="rect">
            <a:avLst/>
          </a:prstGeom>
          <a:solidFill>
            <a:schemeClr val="accent2">
              <a:lumMod val="20000"/>
              <a:lumOff val="80000"/>
            </a:schemeClr>
          </a:solidFill>
          <a:ln w="19050">
            <a:solidFill>
              <a:srgbClr val="C00000"/>
            </a:solidFill>
          </a:ln>
        </p:spPr>
        <p:txBody>
          <a:bodyPr wrap="square" rtlCol="0">
            <a:spAutoFit/>
          </a:bodyPr>
          <a:lstStyle/>
          <a:p>
            <a:pPr algn="ctr"/>
            <a:r>
              <a:rPr lang="it-IT" sz="1600" dirty="0" err="1" smtClean="0"/>
              <a:t>Bathore</a:t>
            </a:r>
            <a:r>
              <a:rPr lang="it-IT" sz="1600" dirty="0" smtClean="0"/>
              <a:t> nel 2007</a:t>
            </a:r>
            <a:endParaRPr lang="it-IT" sz="1600" dirty="0"/>
          </a:p>
        </p:txBody>
      </p:sp>
      <p:sp>
        <p:nvSpPr>
          <p:cNvPr id="7" name="Rettangolo 6"/>
          <p:cNvSpPr/>
          <p:nvPr/>
        </p:nvSpPr>
        <p:spPr>
          <a:xfrm>
            <a:off x="6429388" y="142852"/>
            <a:ext cx="2571736" cy="1169551"/>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Osserva le due fotografie e spiega quali cambiamenti ha subito </a:t>
            </a:r>
            <a:r>
              <a:rPr lang="it-IT" sz="1400" dirty="0" err="1" smtClean="0">
                <a:latin typeface="Times New Roman" pitchFamily="18" charset="0"/>
                <a:cs typeface="Times New Roman" pitchFamily="18" charset="0"/>
              </a:rPr>
              <a:t>Bathore</a:t>
            </a:r>
            <a:r>
              <a:rPr lang="it-IT" sz="1400" dirty="0" smtClean="0">
                <a:latin typeface="Times New Roman" pitchFamily="18" charset="0"/>
                <a:cs typeface="Times New Roman" pitchFamily="18" charset="0"/>
              </a:rPr>
              <a:t> fra il 1994 e il 2007? (osserva anche la tipologia degli edifici)</a:t>
            </a:r>
            <a:endParaRPr lang="it-IT" sz="1400" dirty="0">
              <a:latin typeface="Times New Roman" pitchFamily="18" charset="0"/>
              <a:cs typeface="Times New Roman" pitchFamily="18" charset="0"/>
            </a:endParaRPr>
          </a:p>
        </p:txBody>
      </p:sp>
      <p:sp>
        <p:nvSpPr>
          <p:cNvPr id="10" name="Rettangolo arrotondato 9"/>
          <p:cNvSpPr/>
          <p:nvPr/>
        </p:nvSpPr>
        <p:spPr>
          <a:xfrm>
            <a:off x="6500826" y="1928802"/>
            <a:ext cx="2428892" cy="23574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L’area coltivata è stata completamente edificata. </a:t>
            </a:r>
          </a:p>
          <a:p>
            <a:pPr algn="just"/>
            <a:r>
              <a:rPr lang="it-IT" sz="1400" dirty="0" smtClean="0">
                <a:solidFill>
                  <a:srgbClr val="00B0F0"/>
                </a:solidFill>
                <a:latin typeface="Times New Roman" pitchFamily="18" charset="0"/>
                <a:cs typeface="Times New Roman" pitchFamily="18" charset="0"/>
              </a:rPr>
              <a:t>Mentre nel 1994 sono presenti case rurali sparse, nel 2007 vi sono case popolari ammassate le une vicino altre e non terminate.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La lingua</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214290"/>
            <a:ext cx="8786842" cy="3077766"/>
          </a:xfrm>
          <a:prstGeom prst="rect">
            <a:avLst/>
          </a:prstGeom>
          <a:solidFill>
            <a:schemeClr val="accent1">
              <a:lumMod val="40000"/>
              <a:lumOff val="60000"/>
            </a:schemeClr>
          </a:solidFill>
          <a:ln w="19050">
            <a:solidFill>
              <a:srgbClr val="C00000"/>
            </a:solidFill>
          </a:ln>
        </p:spPr>
        <p:txBody>
          <a:bodyPr wrap="square" rtlCol="0">
            <a:spAutoFit/>
          </a:bodyPr>
          <a:lstStyle/>
          <a:p>
            <a:pPr algn="ctr">
              <a:spcAft>
                <a:spcPts val="1200"/>
              </a:spcAft>
            </a:pPr>
            <a:r>
              <a:rPr lang="it-IT" sz="2400" b="1" dirty="0" smtClean="0"/>
              <a:t>La lingua albanese</a:t>
            </a:r>
            <a:endParaRPr lang="it-IT" sz="1600" dirty="0" smtClean="0"/>
          </a:p>
          <a:p>
            <a:pPr algn="just"/>
            <a:r>
              <a:rPr lang="it-IT" sz="1600" dirty="0" smtClean="0"/>
              <a:t>L’albanese è una </a:t>
            </a:r>
            <a:r>
              <a:rPr lang="it-IT" sz="1600" b="1" dirty="0" smtClean="0"/>
              <a:t>lingua indoeuropea</a:t>
            </a:r>
            <a:r>
              <a:rPr lang="it-IT" sz="1600" dirty="0" smtClean="0"/>
              <a:t>. Al contrario di quanto si è portati a credere, </a:t>
            </a:r>
            <a:r>
              <a:rPr lang="it-IT" sz="1600" b="1" dirty="0" smtClean="0"/>
              <a:t>non è una lingua slava</a:t>
            </a:r>
            <a:r>
              <a:rPr lang="it-IT" sz="1600" dirty="0" smtClean="0"/>
              <a:t>. All'interno della grande famiglia delle lingue indoeuropee costituisce un ramo particolare, con caratteristiche proprie che la distinguono dalle lingue slave  (russo, polacco, serbocroato, bulgaro ecc.). </a:t>
            </a:r>
          </a:p>
          <a:p>
            <a:pPr algn="just"/>
            <a:r>
              <a:rPr lang="it-IT" sz="1600" dirty="0" smtClean="0"/>
              <a:t>Ci sono diversi dialetti distinti di albanese. I due più parlati sono il </a:t>
            </a:r>
            <a:r>
              <a:rPr lang="it-IT" sz="1600" b="1" dirty="0" err="1" smtClean="0"/>
              <a:t>Tosk</a:t>
            </a:r>
            <a:r>
              <a:rPr lang="it-IT" sz="1600" b="1" dirty="0" smtClean="0"/>
              <a:t> </a:t>
            </a:r>
            <a:r>
              <a:rPr lang="it-IT" sz="1600" dirty="0" smtClean="0"/>
              <a:t>che è parlato nel sud e il </a:t>
            </a:r>
            <a:r>
              <a:rPr lang="it-IT" sz="1600" b="1" dirty="0" err="1" smtClean="0"/>
              <a:t>Gheg</a:t>
            </a:r>
            <a:r>
              <a:rPr lang="it-IT" sz="1600" b="1" dirty="0" smtClean="0"/>
              <a:t> </a:t>
            </a:r>
            <a:r>
              <a:rPr lang="it-IT" sz="1600" dirty="0" smtClean="0"/>
              <a:t>che è parlato da persone nel nord dell'Albania. Non sussistono problemi di incomprensione tra un albanese del nord e uno del sud. La scuola e i media diffondono l’albanese standard, inoltre le differenze tra ghego e tosco riguardano principalmente la fonetica e solo alcune strutture morfosintattiche. Esistono inoltre variazioni dialettali minori, modi di dire, vocaboli differenti, ma </a:t>
            </a:r>
            <a:r>
              <a:rPr lang="it-IT" sz="1600" b="1" dirty="0" smtClean="0"/>
              <a:t>l’omogeneizzazione dell’albanese</a:t>
            </a:r>
            <a:r>
              <a:rPr lang="it-IT" sz="1600" dirty="0" smtClean="0"/>
              <a:t>, specie tra individui scolarizzati, </a:t>
            </a:r>
            <a:r>
              <a:rPr lang="it-IT" sz="1600" b="1" dirty="0" smtClean="0"/>
              <a:t>prevale</a:t>
            </a:r>
            <a:r>
              <a:rPr lang="it-IT" sz="1600" dirty="0" smtClean="0"/>
              <a:t>.</a:t>
            </a:r>
          </a:p>
        </p:txBody>
      </p:sp>
      <p:sp>
        <p:nvSpPr>
          <p:cNvPr id="3" name="Rettangolo 2"/>
          <p:cNvSpPr/>
          <p:nvPr/>
        </p:nvSpPr>
        <p:spPr>
          <a:xfrm>
            <a:off x="142844" y="3571876"/>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Scrivi, in modo sintetico, le quattro informazioni principali che vengono fornite a proposito della lingua albanese (prima evidenziale nel testo).</a:t>
            </a:r>
            <a:endParaRPr lang="it-IT" sz="1400" dirty="0">
              <a:latin typeface="Times New Roman" pitchFamily="18" charset="0"/>
              <a:cs typeface="Times New Roman" pitchFamily="18" charset="0"/>
            </a:endParaRPr>
          </a:p>
        </p:txBody>
      </p:sp>
      <p:sp>
        <p:nvSpPr>
          <p:cNvPr id="4" name="Rettangolo arrotondato 3"/>
          <p:cNvSpPr/>
          <p:nvPr/>
        </p:nvSpPr>
        <p:spPr>
          <a:xfrm>
            <a:off x="214282" y="4143380"/>
            <a:ext cx="5072098"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chemeClr val="tx1"/>
                </a:solidFill>
                <a:latin typeface="Times New Roman" pitchFamily="18" charset="0"/>
                <a:cs typeface="Times New Roman" pitchFamily="18" charset="0"/>
              </a:rPr>
              <a:t>È una lingua indoeuropea </a:t>
            </a:r>
            <a:endParaRPr lang="it-IT" sz="1400" dirty="0">
              <a:solidFill>
                <a:schemeClr val="tx1"/>
              </a:solidFill>
              <a:latin typeface="Times New Roman" pitchFamily="18" charset="0"/>
              <a:cs typeface="Times New Roman" pitchFamily="18" charset="0"/>
            </a:endParaRPr>
          </a:p>
        </p:txBody>
      </p:sp>
      <p:sp>
        <p:nvSpPr>
          <p:cNvPr id="5" name="Rettangolo arrotondato 4"/>
          <p:cNvSpPr/>
          <p:nvPr/>
        </p:nvSpPr>
        <p:spPr>
          <a:xfrm>
            <a:off x="214282" y="4857760"/>
            <a:ext cx="5072098"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Non è una lingua slava</a:t>
            </a:r>
            <a:endParaRPr lang="it-IT" sz="1400" dirty="0">
              <a:solidFill>
                <a:srgbClr val="00B0F0"/>
              </a:solidFill>
              <a:latin typeface="Times New Roman" pitchFamily="18" charset="0"/>
              <a:cs typeface="Times New Roman" pitchFamily="18" charset="0"/>
            </a:endParaRPr>
          </a:p>
        </p:txBody>
      </p:sp>
      <p:sp>
        <p:nvSpPr>
          <p:cNvPr id="6" name="Rettangolo arrotondato 5"/>
          <p:cNvSpPr/>
          <p:nvPr/>
        </p:nvSpPr>
        <p:spPr>
          <a:xfrm>
            <a:off x="214282" y="5500702"/>
            <a:ext cx="5072098"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I due principali dialetti sono il </a:t>
            </a:r>
            <a:r>
              <a:rPr lang="it-IT" sz="1400" dirty="0" err="1" smtClean="0">
                <a:solidFill>
                  <a:srgbClr val="00B0F0"/>
                </a:solidFill>
                <a:latin typeface="Times New Roman" pitchFamily="18" charset="0"/>
                <a:cs typeface="Times New Roman" pitchFamily="18" charset="0"/>
              </a:rPr>
              <a:t>Tosko</a:t>
            </a:r>
            <a:r>
              <a:rPr lang="it-IT" sz="1400" dirty="0" smtClean="0">
                <a:solidFill>
                  <a:srgbClr val="00B0F0"/>
                </a:solidFill>
                <a:latin typeface="Times New Roman" pitchFamily="18" charset="0"/>
                <a:cs typeface="Times New Roman" pitchFamily="18" charset="0"/>
              </a:rPr>
              <a:t> e il </a:t>
            </a:r>
            <a:r>
              <a:rPr lang="it-IT" sz="1400" dirty="0" err="1" smtClean="0">
                <a:solidFill>
                  <a:srgbClr val="00B0F0"/>
                </a:solidFill>
                <a:latin typeface="Times New Roman" pitchFamily="18" charset="0"/>
                <a:cs typeface="Times New Roman" pitchFamily="18" charset="0"/>
              </a:rPr>
              <a:t>Gheg</a:t>
            </a:r>
            <a:endParaRPr lang="it-IT" sz="1400" dirty="0">
              <a:solidFill>
                <a:srgbClr val="00B0F0"/>
              </a:solidFill>
              <a:latin typeface="Times New Roman" pitchFamily="18" charset="0"/>
              <a:cs typeface="Times New Roman" pitchFamily="18" charset="0"/>
            </a:endParaRPr>
          </a:p>
        </p:txBody>
      </p:sp>
      <p:sp>
        <p:nvSpPr>
          <p:cNvPr id="7" name="Rettangolo arrotondato 6"/>
          <p:cNvSpPr/>
          <p:nvPr/>
        </p:nvSpPr>
        <p:spPr>
          <a:xfrm>
            <a:off x="214282" y="6143644"/>
            <a:ext cx="5072098"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La maggioranza della popolazione parla l’albanese standard</a:t>
            </a:r>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210026"/>
            <a:ext cx="8715436" cy="2339102"/>
          </a:xfrm>
          <a:prstGeom prst="rect">
            <a:avLst/>
          </a:prstGeom>
          <a:solidFill>
            <a:schemeClr val="accent1">
              <a:lumMod val="40000"/>
              <a:lumOff val="60000"/>
            </a:schemeClr>
          </a:solidFill>
          <a:ln w="28575">
            <a:solidFill>
              <a:srgbClr val="C00000"/>
            </a:solidFill>
          </a:ln>
        </p:spPr>
        <p:txBody>
          <a:bodyPr wrap="square">
            <a:spAutoFit/>
          </a:bodyPr>
          <a:lstStyle/>
          <a:p>
            <a:pPr algn="ctr">
              <a:spcAft>
                <a:spcPts val="1200"/>
              </a:spcAft>
            </a:pPr>
            <a:r>
              <a:rPr lang="it-IT" sz="2400" b="1" dirty="0" smtClean="0"/>
              <a:t>L’APPRENDIMENTO DELLE LINGUE IN ALBANIA</a:t>
            </a:r>
            <a:endParaRPr lang="it-IT" sz="2400" dirty="0" smtClean="0"/>
          </a:p>
          <a:p>
            <a:pPr algn="just"/>
            <a:r>
              <a:rPr lang="it-IT" sz="1600" dirty="0" smtClean="0"/>
              <a:t>Secondo i dati riportati nel documento pubblicato dal ministero degli Affari esteri e della Cooperazione internazionale nell’ottobre 2017, </a:t>
            </a:r>
            <a:r>
              <a:rPr lang="it-IT" sz="1600" i="1" dirty="0" smtClean="0"/>
              <a:t>L’Italiano nel mondo che cambia</a:t>
            </a:r>
            <a:r>
              <a:rPr lang="it-IT" sz="1600" dirty="0" smtClean="0"/>
              <a:t>, l’Albania è all’8° posto fra i Paesi con il maggior numero di persone che imparano la lingua italiana. Questo </a:t>
            </a:r>
            <a:r>
              <a:rPr lang="it-IT" sz="1600" b="1" dirty="0" smtClean="0"/>
              <a:t>“rapporto privilegiato” con la lingua italiana </a:t>
            </a:r>
            <a:r>
              <a:rPr lang="it-IT" sz="1600" dirty="0" smtClean="0"/>
              <a:t>ha una lunga storia e di certo si è consolidato nel periodo comunista, quando interi nuclei familiari orientavano i propri ricevitori sulle frequenze della </a:t>
            </a:r>
            <a:r>
              <a:rPr lang="it-IT" sz="1600" b="1" dirty="0" smtClean="0"/>
              <a:t>televisione italiana</a:t>
            </a:r>
            <a:r>
              <a:rPr lang="it-IT" sz="1600" dirty="0" smtClean="0"/>
              <a:t> – in un momento di pressoché totale isolazionismo –  per aprire </a:t>
            </a:r>
            <a:r>
              <a:rPr lang="it-IT" sz="1600" b="1" dirty="0" smtClean="0"/>
              <a:t>una finestra sul mondo.</a:t>
            </a:r>
          </a:p>
        </p:txBody>
      </p:sp>
      <p:sp>
        <p:nvSpPr>
          <p:cNvPr id="3" name="Rettangolo 2"/>
          <p:cNvSpPr/>
          <p:nvPr/>
        </p:nvSpPr>
        <p:spPr>
          <a:xfrm>
            <a:off x="142844" y="2786058"/>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Riassumi brevemente il contenuto del testo dopo aver evidenziato le informazioni principali.</a:t>
            </a:r>
            <a:endParaRPr lang="it-IT" sz="1400" dirty="0">
              <a:latin typeface="Times New Roman" pitchFamily="18" charset="0"/>
              <a:cs typeface="Times New Roman" pitchFamily="18" charset="0"/>
            </a:endParaRPr>
          </a:p>
        </p:txBody>
      </p:sp>
      <p:sp>
        <p:nvSpPr>
          <p:cNvPr id="4" name="Rettangolo arrotondato 3"/>
          <p:cNvSpPr/>
          <p:nvPr/>
        </p:nvSpPr>
        <p:spPr>
          <a:xfrm>
            <a:off x="214282" y="3214686"/>
            <a:ext cx="8001056"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Molti Albanesi conoscono la lingua italiana perché, durante il regime comunista, seguivano i programmi televisivi italiani. </a:t>
            </a:r>
            <a:endParaRPr lang="it-IT" sz="1400" dirty="0">
              <a:solidFill>
                <a:srgbClr val="00B0F0"/>
              </a:solidFill>
              <a:latin typeface="Times New Roman" pitchFamily="18" charset="0"/>
              <a:cs typeface="Times New Roman" pitchFamily="18" charset="0"/>
            </a:endParaRPr>
          </a:p>
        </p:txBody>
      </p:sp>
      <p:sp>
        <p:nvSpPr>
          <p:cNvPr id="5" name="Rettangolo 4"/>
          <p:cNvSpPr/>
          <p:nvPr/>
        </p:nvSpPr>
        <p:spPr>
          <a:xfrm>
            <a:off x="214282" y="4071942"/>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Osserva i grafici della fig. 1 e descrivi l’evoluzione che ha avuto in Albania la conoscenza delle lingue straniere (tieni presente che quelli che appartengono alle tre classi d’età più anziane sono nati nel periodo comunista).  </a:t>
            </a:r>
            <a:endParaRPr lang="it-IT" sz="1400" dirty="0">
              <a:latin typeface="Times New Roman" pitchFamily="18" charset="0"/>
              <a:cs typeface="Times New Roman" pitchFamily="18" charset="0"/>
            </a:endParaRPr>
          </a:p>
        </p:txBody>
      </p:sp>
      <p:sp>
        <p:nvSpPr>
          <p:cNvPr id="6" name="Rettangolo arrotondato 5"/>
          <p:cNvSpPr/>
          <p:nvPr/>
        </p:nvSpPr>
        <p:spPr>
          <a:xfrm>
            <a:off x="285720" y="4857760"/>
            <a:ext cx="8001056" cy="11430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Durante il periodo comunista, le lingue straniere più conosciute erano l’inglese, l’italiano e il greco. Dopo la fine del comunismo,  l’inglese è diventata la lingua nettamente più conosciuta mentre è diminuita la percentuale di quelli che conoscono l’italiano (che rimane la seconda lingua straniera più conosciuta) ed il greco.</a:t>
            </a:r>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s://confronti.net/wp-content/uploads/2020/07/ce45efb0-928b-4e2d-84aa-6b4fa77c8552.png"/>
          <p:cNvPicPr>
            <a:picLocks noChangeAspect="1" noChangeArrowheads="1"/>
          </p:cNvPicPr>
          <p:nvPr/>
        </p:nvPicPr>
        <p:blipFill>
          <a:blip r:embed="rId2"/>
          <a:srcRect/>
          <a:stretch>
            <a:fillRect/>
          </a:stretch>
        </p:blipFill>
        <p:spPr bwMode="auto">
          <a:xfrm>
            <a:off x="1500166" y="428604"/>
            <a:ext cx="6125182" cy="6125182"/>
          </a:xfrm>
          <a:prstGeom prst="rect">
            <a:avLst/>
          </a:prstGeom>
          <a:noFill/>
        </p:spPr>
      </p:pic>
      <p:sp>
        <p:nvSpPr>
          <p:cNvPr id="3" name="Rettangolo 2"/>
          <p:cNvSpPr/>
          <p:nvPr/>
        </p:nvSpPr>
        <p:spPr>
          <a:xfrm>
            <a:off x="7715272" y="6072206"/>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La religione</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4247317"/>
          </a:xfrm>
          <a:prstGeom prst="rect">
            <a:avLst/>
          </a:prstGeom>
          <a:solidFill>
            <a:schemeClr val="accent1">
              <a:lumMod val="40000"/>
              <a:lumOff val="60000"/>
            </a:schemeClr>
          </a:solidFill>
          <a:ln w="28575">
            <a:solidFill>
              <a:srgbClr val="C00000"/>
            </a:solidFill>
          </a:ln>
        </p:spPr>
        <p:txBody>
          <a:bodyPr wrap="square">
            <a:spAutoFit/>
          </a:bodyPr>
          <a:lstStyle/>
          <a:p>
            <a:endParaRPr lang="it-IT" sz="1400" b="1" dirty="0" smtClean="0"/>
          </a:p>
          <a:p>
            <a:pPr algn="just"/>
            <a:r>
              <a:rPr lang="it-IT" sz="1600" dirty="0" smtClean="0"/>
              <a:t>Il </a:t>
            </a:r>
            <a:r>
              <a:rPr lang="it-IT" sz="1600" b="1" dirty="0" smtClean="0"/>
              <a:t>Cristianesimo</a:t>
            </a:r>
            <a:r>
              <a:rPr lang="it-IT" sz="1600" dirty="0" smtClean="0"/>
              <a:t> in Albania è stato introdotto nel </a:t>
            </a:r>
            <a:r>
              <a:rPr lang="it-IT" sz="1600" u="sng" dirty="0" smtClean="0"/>
              <a:t>I secolo </a:t>
            </a:r>
            <a:r>
              <a:rPr lang="it-IT" sz="1600" dirty="0" smtClean="0"/>
              <a:t>e in tutto il Paese vi sono resti di molte chiese paleocristiane. All’epoca dell’invasione turca, alla </a:t>
            </a:r>
            <a:r>
              <a:rPr lang="it-IT" sz="1600" u="sng" dirty="0" smtClean="0"/>
              <a:t>fine del XV secolo</a:t>
            </a:r>
            <a:r>
              <a:rPr lang="it-IT" sz="1600" dirty="0" smtClean="0"/>
              <a:t>, l’Albania settentrionale era prevalentemente cattolica, mentre le regioni centrale e meridionale erano principalmente ortodosse.</a:t>
            </a:r>
          </a:p>
          <a:p>
            <a:pPr algn="just"/>
            <a:r>
              <a:rPr lang="it-IT" sz="1600" dirty="0" smtClean="0"/>
              <a:t>In seguito all'invasione dell'Impero ottomano, avvenuta nel </a:t>
            </a:r>
            <a:r>
              <a:rPr lang="it-IT" sz="1600" u="sng" dirty="0" smtClean="0"/>
              <a:t>1478</a:t>
            </a:r>
            <a:r>
              <a:rPr lang="it-IT" sz="1600" dirty="0" smtClean="0"/>
              <a:t>, ebbe inizio una lenta conversione all'</a:t>
            </a:r>
            <a:r>
              <a:rPr lang="it-IT" sz="1600" b="1" dirty="0" smtClean="0"/>
              <a:t>Islam</a:t>
            </a:r>
            <a:r>
              <a:rPr lang="it-IT" sz="1600" dirty="0" smtClean="0"/>
              <a:t> del popolo albanese, favorita specialmente dai vantaggi sociali ed economici che la nuova religione assicurava all'interno della società ottomana. Una consistente minoranza, tuttavia, continuò a praticare il cristianesimo in segreto in modo da evitare le pesanti tassazioni che erano previste per coloro che non accettavano l'Islam come religione.</a:t>
            </a:r>
          </a:p>
          <a:p>
            <a:pPr algn="just"/>
            <a:r>
              <a:rPr lang="it-IT" sz="1600" dirty="0" smtClean="0"/>
              <a:t>La rivoluzione comunista del 1945 segnò l’inizio di una spietata persecuzione ai danni di tutti i gruppi religiosi. L’Albania divenne il primo </a:t>
            </a:r>
            <a:r>
              <a:rPr lang="it-IT" sz="1600" b="1" dirty="0" smtClean="0"/>
              <a:t>Paese ufficialmente ateo </a:t>
            </a:r>
            <a:r>
              <a:rPr lang="it-IT" sz="1600" dirty="0" smtClean="0"/>
              <a:t>al mondo nel </a:t>
            </a:r>
            <a:r>
              <a:rPr lang="it-IT" sz="1600" u="sng" dirty="0" smtClean="0"/>
              <a:t>1967</a:t>
            </a:r>
            <a:r>
              <a:rPr lang="it-IT" sz="1600" dirty="0" smtClean="0"/>
              <a:t>. Il suo sovrano, </a:t>
            </a:r>
            <a:r>
              <a:rPr lang="it-IT" sz="1600" dirty="0" err="1" smtClean="0"/>
              <a:t>Enver</a:t>
            </a:r>
            <a:r>
              <a:rPr lang="it-IT" sz="1600" dirty="0" smtClean="0"/>
              <a:t> </a:t>
            </a:r>
            <a:r>
              <a:rPr lang="it-IT" sz="1600" dirty="0" err="1" smtClean="0"/>
              <a:t>Hoxha</a:t>
            </a:r>
            <a:r>
              <a:rPr lang="it-IT" sz="1600" dirty="0" smtClean="0"/>
              <a:t>, ordinò che tutti gli edifici religiosi – all’epoca circa 2.169 tra chiese, moschee e monasteri – fossero demoliti o convertiti in arene sportive, magazzini o altre strutture laiche. Circa 300 sacerdoti furono condannati a morte, alla prigionia o alla deportazione. Tutte le espressioni pubbliche della fede sono state vietate fino a quando il comunismo non è crollato nel </a:t>
            </a:r>
            <a:r>
              <a:rPr lang="it-IT" sz="1600" u="sng" dirty="0" smtClean="0"/>
              <a:t>1991</a:t>
            </a:r>
            <a:r>
              <a:rPr lang="it-IT" sz="1600" dirty="0" smtClean="0"/>
              <a:t>.</a:t>
            </a:r>
            <a:endParaRPr lang="it-IT" sz="1600" dirty="0"/>
          </a:p>
        </p:txBody>
      </p:sp>
      <p:sp>
        <p:nvSpPr>
          <p:cNvPr id="3" name="Rettangolo 2"/>
          <p:cNvSpPr/>
          <p:nvPr/>
        </p:nvSpPr>
        <p:spPr>
          <a:xfrm>
            <a:off x="142844" y="4643446"/>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le parole che indicano la situazione religiosa dell’Albania nei vari periodi storici. Sottolinea i secoli o gli anni che indicano l’inizio e la fine dei vari periodi storici.</a:t>
            </a:r>
            <a:endParaRPr lang="it-IT" sz="1400" dirty="0">
              <a:latin typeface="Times New Roman" pitchFamily="18" charset="0"/>
              <a:cs typeface="Times New Roman"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s://upload.wikimedia.org/wikipedia/commons/thumb/b/ba/St_Anthony_Church_at_Rodon_2016-07-15_01.jpg/1280px-St_Anthony_Church_at_Rodon_2016-07-15_01.jpg"/>
          <p:cNvPicPr>
            <a:picLocks noChangeAspect="1" noChangeArrowheads="1"/>
          </p:cNvPicPr>
          <p:nvPr/>
        </p:nvPicPr>
        <p:blipFill>
          <a:blip r:embed="rId2" cstate="print"/>
          <a:srcRect/>
          <a:stretch>
            <a:fillRect/>
          </a:stretch>
        </p:blipFill>
        <p:spPr bwMode="auto">
          <a:xfrm>
            <a:off x="214286" y="214299"/>
            <a:ext cx="3940454" cy="2610551"/>
          </a:xfrm>
          <a:prstGeom prst="rect">
            <a:avLst/>
          </a:prstGeom>
          <a:solidFill>
            <a:srgbClr val="C00000"/>
          </a:solidFill>
          <a:ln w="38100">
            <a:solidFill>
              <a:srgbClr val="C00000"/>
            </a:solidFill>
          </a:ln>
        </p:spPr>
      </p:pic>
      <p:sp>
        <p:nvSpPr>
          <p:cNvPr id="3" name="CasellaDiTesto 2"/>
          <p:cNvSpPr txBox="1"/>
          <p:nvPr/>
        </p:nvSpPr>
        <p:spPr>
          <a:xfrm>
            <a:off x="214282" y="2928934"/>
            <a:ext cx="3929090" cy="52322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Antica </a:t>
            </a:r>
            <a:r>
              <a:rPr lang="it-IT" sz="1400" b="1" dirty="0" smtClean="0"/>
              <a:t>chiesa cattolica di Sant'Antonio </a:t>
            </a:r>
            <a:r>
              <a:rPr lang="it-IT" sz="1400" dirty="0" smtClean="0"/>
              <a:t>a </a:t>
            </a:r>
            <a:r>
              <a:rPr lang="it-IT" sz="1400" dirty="0" err="1" smtClean="0"/>
              <a:t>Rodon</a:t>
            </a:r>
            <a:r>
              <a:rPr lang="it-IT" sz="1400" dirty="0" smtClean="0"/>
              <a:t>, Durazzo</a:t>
            </a:r>
            <a:endParaRPr lang="it-IT" sz="1400" dirty="0">
              <a:latin typeface="Times New Roman" pitchFamily="18" charset="0"/>
              <a:cs typeface="Times New Roman" pitchFamily="18" charset="0"/>
            </a:endParaRPr>
          </a:p>
        </p:txBody>
      </p:sp>
      <p:pic>
        <p:nvPicPr>
          <p:cNvPr id="105476" name="Picture 4" descr="https://upload.wikimedia.org/wikipedia/commons/1/15/Byzantinische_Kirche_%28Berat%29.jpg"/>
          <p:cNvPicPr>
            <a:picLocks noChangeAspect="1" noChangeArrowheads="1"/>
          </p:cNvPicPr>
          <p:nvPr/>
        </p:nvPicPr>
        <p:blipFill>
          <a:blip r:embed="rId3"/>
          <a:srcRect/>
          <a:stretch>
            <a:fillRect/>
          </a:stretch>
        </p:blipFill>
        <p:spPr bwMode="auto">
          <a:xfrm>
            <a:off x="4357686" y="142852"/>
            <a:ext cx="4692091" cy="2956804"/>
          </a:xfrm>
          <a:prstGeom prst="rect">
            <a:avLst/>
          </a:prstGeom>
          <a:noFill/>
          <a:ln w="38100">
            <a:solidFill>
              <a:srgbClr val="C00000"/>
            </a:solidFill>
          </a:ln>
        </p:spPr>
      </p:pic>
      <p:sp>
        <p:nvSpPr>
          <p:cNvPr id="5" name="CasellaDiTesto 4"/>
          <p:cNvSpPr txBox="1"/>
          <p:nvPr/>
        </p:nvSpPr>
        <p:spPr>
          <a:xfrm>
            <a:off x="4714876" y="3214686"/>
            <a:ext cx="3929090" cy="30777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Antica </a:t>
            </a:r>
            <a:r>
              <a:rPr lang="it-IT" sz="1400" b="1" dirty="0" smtClean="0"/>
              <a:t>chiesa bizantina della Santa Trinità </a:t>
            </a:r>
            <a:r>
              <a:rPr lang="it-IT" sz="1400" dirty="0" smtClean="0"/>
              <a:t>a </a:t>
            </a:r>
            <a:r>
              <a:rPr lang="it-IT" sz="1400" dirty="0" err="1" smtClean="0"/>
              <a:t>Berat</a:t>
            </a:r>
            <a:endParaRPr lang="it-IT" sz="1400" dirty="0">
              <a:latin typeface="Times New Roman" pitchFamily="18" charset="0"/>
              <a:cs typeface="Times New Roman" pitchFamily="18" charset="0"/>
            </a:endParaRPr>
          </a:p>
        </p:txBody>
      </p:sp>
      <p:pic>
        <p:nvPicPr>
          <p:cNvPr id="105478" name="Picture 6" descr="Moschea di Et&amp;#39;hem Bey a Tirana - Fidelity Viaggi"/>
          <p:cNvPicPr>
            <a:picLocks noChangeAspect="1" noChangeArrowheads="1"/>
          </p:cNvPicPr>
          <p:nvPr/>
        </p:nvPicPr>
        <p:blipFill>
          <a:blip r:embed="rId4"/>
          <a:srcRect/>
          <a:stretch>
            <a:fillRect/>
          </a:stretch>
        </p:blipFill>
        <p:spPr bwMode="auto">
          <a:xfrm>
            <a:off x="571472" y="3571876"/>
            <a:ext cx="3307080" cy="3153537"/>
          </a:xfrm>
          <a:prstGeom prst="rect">
            <a:avLst/>
          </a:prstGeom>
          <a:noFill/>
          <a:ln w="38100">
            <a:solidFill>
              <a:srgbClr val="C00000"/>
            </a:solidFill>
          </a:ln>
        </p:spPr>
      </p:pic>
      <p:sp>
        <p:nvSpPr>
          <p:cNvPr id="7" name="CasellaDiTesto 6"/>
          <p:cNvSpPr txBox="1"/>
          <p:nvPr/>
        </p:nvSpPr>
        <p:spPr>
          <a:xfrm>
            <a:off x="4143372" y="6215082"/>
            <a:ext cx="3929090" cy="30777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b="1" dirty="0" smtClean="0"/>
              <a:t>Moschea turco-ottomana di </a:t>
            </a:r>
            <a:r>
              <a:rPr lang="it-IT" sz="1400" b="1" dirty="0" err="1" smtClean="0"/>
              <a:t>Et</a:t>
            </a:r>
            <a:r>
              <a:rPr lang="it-IT" sz="1400" b="1" dirty="0" smtClean="0"/>
              <a:t>'</a:t>
            </a:r>
            <a:r>
              <a:rPr lang="it-IT" sz="1400" b="1" dirty="0" err="1" smtClean="0"/>
              <a:t>hem</a:t>
            </a:r>
            <a:r>
              <a:rPr lang="it-IT" sz="1400" b="1" dirty="0" smtClean="0"/>
              <a:t> Bey </a:t>
            </a:r>
            <a:r>
              <a:rPr lang="it-IT" sz="1400" dirty="0" smtClean="0"/>
              <a:t>a Tirana</a:t>
            </a:r>
            <a:endParaRPr lang="it-IT" sz="1400" dirty="0">
              <a:latin typeface="Times New Roman" pitchFamily="18" charset="0"/>
              <a:cs typeface="Times New Roman" pitchFamily="18"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6124754"/>
          </a:xfrm>
          <a:prstGeom prst="rect">
            <a:avLst/>
          </a:prstGeom>
          <a:solidFill>
            <a:schemeClr val="accent1">
              <a:lumMod val="40000"/>
              <a:lumOff val="60000"/>
            </a:schemeClr>
          </a:solidFill>
          <a:ln w="28575">
            <a:solidFill>
              <a:srgbClr val="C00000"/>
            </a:solidFill>
          </a:ln>
        </p:spPr>
        <p:txBody>
          <a:bodyPr wrap="square">
            <a:spAutoFit/>
          </a:bodyPr>
          <a:lstStyle/>
          <a:p>
            <a:r>
              <a:rPr lang="it-IT" sz="2800" b="1" dirty="0" smtClean="0"/>
              <a:t>ALBANIA: Tolleranza religiosa e Islam fondamentalista</a:t>
            </a:r>
          </a:p>
          <a:p>
            <a:r>
              <a:rPr lang="it-IT" sz="1400" b="1" dirty="0" smtClean="0"/>
              <a:t>Stefania </a:t>
            </a:r>
            <a:r>
              <a:rPr lang="it-IT" sz="1400" b="1" dirty="0" err="1" smtClean="0"/>
              <a:t>Morreale</a:t>
            </a:r>
            <a:r>
              <a:rPr lang="it-IT" sz="1400" b="1" dirty="0" smtClean="0"/>
              <a:t> 20 Giugno 2017</a:t>
            </a:r>
          </a:p>
          <a:p>
            <a:endParaRPr lang="it-IT" sz="1400" b="1" dirty="0" smtClean="0"/>
          </a:p>
          <a:p>
            <a:pPr algn="just"/>
            <a:r>
              <a:rPr lang="it-IT" sz="1600" dirty="0" smtClean="0"/>
              <a:t>L’Albania è un </a:t>
            </a:r>
            <a:r>
              <a:rPr lang="it-IT" sz="1600" b="1" dirty="0" smtClean="0"/>
              <a:t>paese </a:t>
            </a:r>
            <a:r>
              <a:rPr lang="it-IT" sz="1600" b="1" dirty="0" err="1" smtClean="0"/>
              <a:t>multireligioso</a:t>
            </a:r>
            <a:r>
              <a:rPr lang="it-IT" sz="1600" b="1" dirty="0" smtClean="0"/>
              <a:t>.</a:t>
            </a:r>
            <a:r>
              <a:rPr lang="it-IT" sz="1600" dirty="0" smtClean="0"/>
              <a:t> Secondo l’ultimo censimento, svoltosi nel 2011, vi convivono: musulmani, </a:t>
            </a:r>
            <a:r>
              <a:rPr lang="it-IT" sz="1600" dirty="0" err="1" smtClean="0"/>
              <a:t>bektashi</a:t>
            </a:r>
            <a:r>
              <a:rPr lang="it-IT" sz="1600" dirty="0" smtClean="0"/>
              <a:t>, cristiani cattolici, cristiani ortodossi, cristiani evangelici, atei [</a:t>
            </a:r>
            <a:r>
              <a:rPr lang="it-IT" sz="1600" i="1" dirty="0" err="1" smtClean="0"/>
              <a:t>fig</a:t>
            </a:r>
            <a:r>
              <a:rPr lang="it-IT" sz="1600" i="1" dirty="0" smtClean="0"/>
              <a:t>. 1</a:t>
            </a:r>
            <a:r>
              <a:rPr lang="it-IT" sz="1600" dirty="0" smtClean="0"/>
              <a:t>]. Nonostante la presenza di differenti confessioni, il popolo albanese non ha mai, in nessun momento della sua storia, vissuto episodi di conflitto religioso. </a:t>
            </a:r>
          </a:p>
          <a:p>
            <a:pPr algn="just"/>
            <a:r>
              <a:rPr lang="it-IT" sz="1600" dirty="0" smtClean="0"/>
              <a:t>Per molti anni si è pensato che la tolleranza religiosa dipendesse in qualche modo da un alto tasso di atei presenti in Albania, dovuto alla lotta contro ogni religione intrapresa della dittatura comunista. In realtà, il numero di atei albanesi è esiguo e numerosi studi hanno dimostrato che, proprio durante gli anni di totalitarismo, le comunità religiose si sono rafforzate, quasi per reazione all’imposizione statale, e hanno cooperato insieme. La tolleranza religiosa albanese sembra piuttosto prendere vita dall’idea degli albanesi di una Albania </a:t>
            </a:r>
            <a:r>
              <a:rPr lang="it-IT" sz="1600" dirty="0" err="1" smtClean="0"/>
              <a:t>multireligiosa</a:t>
            </a:r>
            <a:r>
              <a:rPr lang="it-IT" sz="1600" dirty="0" smtClean="0"/>
              <a:t>, all’interno della quale </a:t>
            </a:r>
            <a:r>
              <a:rPr lang="it-IT" sz="1600" b="1" dirty="0" smtClean="0"/>
              <a:t>il valore più importante risiede nel patriottismo.</a:t>
            </a:r>
            <a:r>
              <a:rPr lang="it-IT" sz="1600" dirty="0" smtClean="0"/>
              <a:t> Le differenze religiose non vengono viste come qualcosa di negativo; l’appartenenza a una confessione piuttosto che ad un’altra non è, per gli albanesi, motivo di discriminazione e violenza. Anche per questo motivo l’Albania è un paese con un alto tasso di matrimoni interreligiosi. Inoltre è opinione comune tra gli albanesi che lo Stato abbia sempre mantenuto un atteggiamento imparziale nei rari casi di problemi legati alla religione.</a:t>
            </a:r>
          </a:p>
          <a:p>
            <a:pPr algn="just"/>
            <a:r>
              <a:rPr lang="it-IT" sz="1600" dirty="0" smtClean="0"/>
              <a:t>L’appartenenza religiosa è per molti albanesi un fattore secondario e questo disinteresse è dimostrato dagli </a:t>
            </a:r>
            <a:r>
              <a:rPr lang="it-IT" sz="1600" b="1" dirty="0" smtClean="0"/>
              <a:t>scarsi investimenti locali dedicati alla costruzione di luoghi di culto.</a:t>
            </a:r>
            <a:r>
              <a:rPr lang="it-IT" sz="1600" dirty="0" smtClean="0"/>
              <a:t> La maggior parte di chiese e moschee in Albania sono state costruite grazie a fondi provenienti dall’estero; molte chiese cattoliche sono state finanziate dal Vaticano, mentre molte moschee dall’Arabia Saudita.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8" name="Picture 6" descr="https://upload.wikimedia.org/wikipedia/commons/thumb/c/c3/Migration_of_Serbs.png/480px-Migration_of_Serbs.png"/>
          <p:cNvPicPr>
            <a:picLocks noChangeAspect="1" noChangeArrowheads="1"/>
          </p:cNvPicPr>
          <p:nvPr/>
        </p:nvPicPr>
        <p:blipFill>
          <a:blip r:embed="rId2"/>
          <a:srcRect/>
          <a:stretch>
            <a:fillRect/>
          </a:stretch>
        </p:blipFill>
        <p:spPr bwMode="auto">
          <a:xfrm>
            <a:off x="285720" y="214290"/>
            <a:ext cx="4572000" cy="4572000"/>
          </a:xfrm>
          <a:prstGeom prst="rect">
            <a:avLst/>
          </a:prstGeom>
          <a:noFill/>
          <a:ln w="38100">
            <a:solidFill>
              <a:srgbClr val="C00000"/>
            </a:solidFill>
          </a:ln>
        </p:spPr>
      </p:pic>
      <p:sp>
        <p:nvSpPr>
          <p:cNvPr id="6" name="CasellaDiTesto 5"/>
          <p:cNvSpPr txBox="1"/>
          <p:nvPr/>
        </p:nvSpPr>
        <p:spPr>
          <a:xfrm>
            <a:off x="5072066" y="928670"/>
            <a:ext cx="3571900" cy="954107"/>
          </a:xfrm>
          <a:prstGeom prst="rect">
            <a:avLst/>
          </a:prstGeom>
          <a:solidFill>
            <a:srgbClr val="92D050"/>
          </a:solidFill>
          <a:ln w="19050">
            <a:solidFill>
              <a:srgbClr val="C00000"/>
            </a:solidFill>
          </a:ln>
        </p:spPr>
        <p:txBody>
          <a:bodyPr wrap="square" rtlCol="0">
            <a:spAutoFit/>
          </a:bodyPr>
          <a:lstStyle/>
          <a:p>
            <a:pPr algn="just"/>
            <a:r>
              <a:rPr lang="it-IT" sz="1400" dirty="0" smtClean="0"/>
              <a:t>Ipotetica migrazione dei </a:t>
            </a:r>
            <a:r>
              <a:rPr lang="it-IT" sz="1400" i="1" dirty="0" err="1" smtClean="0"/>
              <a:t>serboi</a:t>
            </a:r>
            <a:r>
              <a:rPr lang="it-IT" sz="1400" dirty="0" smtClean="0"/>
              <a:t> nel VII secolo: in giallo l'area di origine dei </a:t>
            </a:r>
            <a:r>
              <a:rPr lang="it-IT" sz="1400" i="1" dirty="0" err="1" smtClean="0"/>
              <a:t>Serboi</a:t>
            </a:r>
            <a:r>
              <a:rPr lang="it-IT" sz="1400" dirty="0" smtClean="0"/>
              <a:t>, in verde l'area occupata dai </a:t>
            </a:r>
            <a:r>
              <a:rPr lang="it-IT" sz="1400" i="1" dirty="0" err="1" smtClean="0"/>
              <a:t>Sorbs</a:t>
            </a:r>
            <a:r>
              <a:rPr lang="it-IT" sz="1400" dirty="0" smtClean="0"/>
              <a:t> e i rosso l'area dove si stabilirono i Serbi.</a:t>
            </a:r>
          </a:p>
        </p:txBody>
      </p:sp>
      <p:sp>
        <p:nvSpPr>
          <p:cNvPr id="7" name="CasellaDiTesto 6"/>
          <p:cNvSpPr txBox="1"/>
          <p:nvPr/>
        </p:nvSpPr>
        <p:spPr>
          <a:xfrm>
            <a:off x="214282" y="5357826"/>
            <a:ext cx="8715436" cy="1169551"/>
          </a:xfrm>
          <a:prstGeom prst="rect">
            <a:avLst/>
          </a:prstGeom>
          <a:solidFill>
            <a:schemeClr val="accent2">
              <a:lumMod val="20000"/>
              <a:lumOff val="80000"/>
            </a:schemeClr>
          </a:solidFill>
          <a:ln w="19050">
            <a:solidFill>
              <a:srgbClr val="C00000"/>
            </a:solidFill>
          </a:ln>
        </p:spPr>
        <p:txBody>
          <a:bodyPr wrap="square" rtlCol="0">
            <a:spAutoFit/>
          </a:bodyPr>
          <a:lstStyle/>
          <a:p>
            <a:r>
              <a:rPr lang="it-IT" sz="1400" dirty="0" smtClean="0"/>
              <a:t>Dopo la divisione dell'impero romano nel 395, i territori albanesi furono assegnati all'impero d'Oriente. Ben presto ebbe inizio una serie di incursioni barbariche: </a:t>
            </a:r>
            <a:r>
              <a:rPr lang="it-IT" sz="1400" dirty="0" err="1" smtClean="0"/>
              <a:t>Vìsigoti</a:t>
            </a:r>
            <a:r>
              <a:rPr lang="it-IT" sz="1400" dirty="0" smtClean="0"/>
              <a:t>, Unni, Ostrogoti si riversarono in </a:t>
            </a:r>
            <a:r>
              <a:rPr lang="it-IT" sz="1400" dirty="0" err="1" smtClean="0"/>
              <a:t>Illiria</a:t>
            </a:r>
            <a:r>
              <a:rPr lang="it-IT" sz="1400" dirty="0" smtClean="0"/>
              <a:t>, Macedonia e Grecia. In ultimo, verso la fine del </a:t>
            </a:r>
            <a:r>
              <a:rPr lang="it-IT" sz="1400" dirty="0" err="1" smtClean="0"/>
              <a:t>VI</a:t>
            </a:r>
            <a:r>
              <a:rPr lang="it-IT" sz="1400" dirty="0" smtClean="0"/>
              <a:t> secolo tribù slave di Serbi raggiunsero il territorio albanese dove stabilirono numerosi </a:t>
            </a:r>
            <a:r>
              <a:rPr lang="it-IT" sz="1400" b="1" dirty="0" smtClean="0"/>
              <a:t>principati autonomi </a:t>
            </a:r>
            <a:r>
              <a:rPr lang="it-IT" sz="1400" dirty="0" smtClean="0"/>
              <a:t>e cancellarono dalla storia gran parte della popolazione autoctona, assimilandola. Solo gli </a:t>
            </a:r>
            <a:r>
              <a:rPr lang="it-IT" sz="1400" dirty="0" err="1" smtClean="0"/>
              <a:t>Illiri</a:t>
            </a:r>
            <a:r>
              <a:rPr lang="it-IT" sz="1400" dirty="0" smtClean="0"/>
              <a:t> del sud resistettero alla pressione, per riapparire sulla scena alcuni secoli più tardi col nome di </a:t>
            </a:r>
            <a:r>
              <a:rPr lang="it-IT" sz="1400" dirty="0" err="1" smtClean="0"/>
              <a:t>albanoi</a:t>
            </a:r>
            <a:r>
              <a:rPr lang="it-IT" sz="1400" dirty="0" smtClean="0"/>
              <a:t>. </a:t>
            </a:r>
          </a:p>
        </p:txBody>
      </p:sp>
      <p:pic>
        <p:nvPicPr>
          <p:cNvPr id="115722" name="Picture 10" descr="https://upload.wikimedia.org/wikipedia/commons/8/81/Paganija%2C_Zahumlje%2C_Travunija%2C_Duklja%2C_Croatian_view.png"/>
          <p:cNvPicPr>
            <a:picLocks noChangeAspect="1" noChangeArrowheads="1"/>
          </p:cNvPicPr>
          <p:nvPr/>
        </p:nvPicPr>
        <p:blipFill>
          <a:blip r:embed="rId3"/>
          <a:srcRect l="1954" t="5612" r="2305" b="4589"/>
          <a:stretch>
            <a:fillRect/>
          </a:stretch>
        </p:blipFill>
        <p:spPr bwMode="auto">
          <a:xfrm>
            <a:off x="5286380" y="2214554"/>
            <a:ext cx="3500462" cy="2286016"/>
          </a:xfrm>
          <a:prstGeom prst="rect">
            <a:avLst/>
          </a:prstGeom>
          <a:noFill/>
          <a:ln w="38100">
            <a:solidFill>
              <a:srgbClr val="C00000"/>
            </a:solidFill>
          </a:ln>
        </p:spPr>
      </p:pic>
      <p:sp>
        <p:nvSpPr>
          <p:cNvPr id="10" name="CasellaDiTesto 9"/>
          <p:cNvSpPr txBox="1"/>
          <p:nvPr/>
        </p:nvSpPr>
        <p:spPr>
          <a:xfrm>
            <a:off x="5286380" y="4572008"/>
            <a:ext cx="3571900" cy="523220"/>
          </a:xfrm>
          <a:prstGeom prst="rect">
            <a:avLst/>
          </a:prstGeom>
          <a:solidFill>
            <a:srgbClr val="92D050"/>
          </a:solidFill>
          <a:ln w="19050">
            <a:solidFill>
              <a:srgbClr val="C00000"/>
            </a:solidFill>
          </a:ln>
        </p:spPr>
        <p:txBody>
          <a:bodyPr wrap="square" rtlCol="0">
            <a:spAutoFit/>
          </a:bodyPr>
          <a:lstStyle/>
          <a:p>
            <a:pPr algn="just"/>
            <a:r>
              <a:rPr lang="it-IT" sz="1400" dirty="0" smtClean="0"/>
              <a:t>Principali stati </a:t>
            </a:r>
            <a:r>
              <a:rPr lang="it-IT" sz="1400" i="1" dirty="0" smtClean="0"/>
              <a:t>federati</a:t>
            </a:r>
            <a:r>
              <a:rPr lang="it-IT" sz="1400" dirty="0" smtClean="0"/>
              <a:t> bizantini a popolazione slava del IX secolo</a:t>
            </a:r>
          </a:p>
        </p:txBody>
      </p:sp>
      <p:sp>
        <p:nvSpPr>
          <p:cNvPr id="8" name="CasellaDiTesto 7"/>
          <p:cNvSpPr txBox="1"/>
          <p:nvPr/>
        </p:nvSpPr>
        <p:spPr>
          <a:xfrm>
            <a:off x="5214942" y="214290"/>
            <a:ext cx="3500462" cy="369332"/>
          </a:xfrm>
          <a:prstGeom prst="rect">
            <a:avLst/>
          </a:prstGeom>
          <a:noFill/>
        </p:spPr>
        <p:txBody>
          <a:bodyPr wrap="square" rtlCol="0">
            <a:spAutoFit/>
          </a:bodyPr>
          <a:lstStyle/>
          <a:p>
            <a:pPr algn="ctr"/>
            <a:r>
              <a:rPr lang="it-IT" b="1" dirty="0" smtClean="0">
                <a:solidFill>
                  <a:srgbClr val="0070C0"/>
                </a:solidFill>
              </a:rPr>
              <a:t>INVASIONE SERBA</a:t>
            </a:r>
            <a:endParaRPr lang="it-IT" b="1" dirty="0">
              <a:solidFill>
                <a:srgbClr val="0070C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214290"/>
            <a:ext cx="8572560" cy="2800767"/>
          </a:xfrm>
          <a:prstGeom prst="rect">
            <a:avLst/>
          </a:prstGeom>
          <a:solidFill>
            <a:schemeClr val="accent1">
              <a:lumMod val="40000"/>
              <a:lumOff val="60000"/>
            </a:schemeClr>
          </a:solidFill>
          <a:ln w="28575">
            <a:solidFill>
              <a:srgbClr val="C00000"/>
            </a:solidFill>
          </a:ln>
        </p:spPr>
        <p:txBody>
          <a:bodyPr wrap="square">
            <a:spAutoFit/>
          </a:bodyPr>
          <a:lstStyle/>
          <a:p>
            <a:pPr algn="just"/>
            <a:r>
              <a:rPr lang="it-IT" sz="1600" dirty="0" smtClean="0"/>
              <a:t>Nonostante il clima di rispetto reciproco tra diverse confessioni religiose che caratterizza da sempre l’Albania, nel 1998 vennero scoperte per la prima volta delle cellule </a:t>
            </a:r>
            <a:r>
              <a:rPr lang="it-IT" sz="1600" dirty="0" err="1" smtClean="0"/>
              <a:t>jihadiste</a:t>
            </a:r>
            <a:r>
              <a:rPr lang="it-IT" sz="1600" dirty="0" smtClean="0"/>
              <a:t> a Tirana e ad </a:t>
            </a:r>
            <a:r>
              <a:rPr lang="it-IT" sz="1600" dirty="0" err="1" smtClean="0"/>
              <a:t>Elbasan</a:t>
            </a:r>
            <a:r>
              <a:rPr lang="it-IT" sz="1600" dirty="0" smtClean="0"/>
              <a:t>. È da quell’anno che</a:t>
            </a:r>
            <a:r>
              <a:rPr lang="it-IT" sz="1600" b="1" dirty="0" smtClean="0"/>
              <a:t> tutte le fondazioni e associazioni islamiche albanesi sono sottoposte a un più rigido e continuo controllo</a:t>
            </a:r>
            <a:r>
              <a:rPr lang="it-IT" sz="1600" dirty="0" smtClean="0"/>
              <a:t>. È stato anche istituito un Consiglio Interreligioso in cui gli esponenti delle maggiori religioni si confrontano e collaborano. La </a:t>
            </a:r>
            <a:r>
              <a:rPr lang="it-IT" sz="1600" b="1" dirty="0" smtClean="0"/>
              <a:t>paura di una</a:t>
            </a:r>
            <a:r>
              <a:rPr lang="it-IT" sz="1600" dirty="0" smtClean="0"/>
              <a:t> </a:t>
            </a:r>
            <a:r>
              <a:rPr lang="it-IT" sz="1600" b="1" dirty="0" smtClean="0"/>
              <a:t>eventuale avanzata dell’islam fondamentalista</a:t>
            </a:r>
            <a:r>
              <a:rPr lang="it-IT" sz="1600" dirty="0" smtClean="0"/>
              <a:t> sembra arrivare, più che dall’interno del paese, dal </a:t>
            </a:r>
            <a:r>
              <a:rPr lang="it-IT" sz="1600" b="1" dirty="0" smtClean="0"/>
              <a:t>fenomeno migratorio</a:t>
            </a:r>
            <a:r>
              <a:rPr lang="it-IT" sz="1600" dirty="0" smtClean="0"/>
              <a:t>. Molti giovani che hanno studiato in paesi in cui vige una forma di Islam più radicale, una volta rientrati in patria importano un credo più ortodosso, entrando a volte in conflitto con gli anziani, che sostengono un Islam più liberale. Un pericolo in crescita negli ultimi anni e da tenere sotto controllo, ma che al momento non scalfisce l’immagine </a:t>
            </a:r>
            <a:r>
              <a:rPr lang="it-IT" sz="1600" dirty="0" err="1" smtClean="0"/>
              <a:t>multireligiosa</a:t>
            </a:r>
            <a:r>
              <a:rPr lang="it-IT" sz="1600" dirty="0" smtClean="0"/>
              <a:t> del paese.</a:t>
            </a:r>
          </a:p>
        </p:txBody>
      </p:sp>
      <p:sp>
        <p:nvSpPr>
          <p:cNvPr id="4" name="Rettangolo 3"/>
          <p:cNvSpPr/>
          <p:nvPr/>
        </p:nvSpPr>
        <p:spPr>
          <a:xfrm>
            <a:off x="214282" y="3571876"/>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Inserisci nel testo, nel punto che ritieni più opportuno, l’indicazione </a:t>
            </a:r>
            <a:r>
              <a:rPr lang="it-IT" sz="1400" u="sng" dirty="0" smtClean="0">
                <a:latin typeface="Times New Roman" pitchFamily="18" charset="0"/>
                <a:cs typeface="Times New Roman" pitchFamily="18" charset="0"/>
              </a:rPr>
              <a:t>“</a:t>
            </a:r>
            <a:r>
              <a:rPr lang="it-IT" sz="1400" i="1" dirty="0" smtClean="0">
                <a:latin typeface="Times New Roman" pitchFamily="18" charset="0"/>
                <a:cs typeface="Times New Roman" pitchFamily="18" charset="0"/>
              </a:rPr>
              <a:t>fig.1”. </a:t>
            </a:r>
            <a:r>
              <a:rPr lang="it-IT" sz="1400" dirty="0" smtClean="0">
                <a:latin typeface="Times New Roman" pitchFamily="18" charset="0"/>
                <a:cs typeface="Times New Roman" pitchFamily="18" charset="0"/>
              </a:rPr>
              <a:t>Evidenzia, poi, le informazioni principali tenendo presente  ciò che viene detto nel titolo.</a:t>
            </a:r>
            <a:endParaRPr lang="it-IT" sz="1400" dirty="0">
              <a:latin typeface="Times New Roman" pitchFamily="18" charset="0"/>
              <a:cs typeface="Times New Roman"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onfronti.net/wp-content/uploads/2020/07/9f014c1a-c42d-4f4d-a226-3fa096b73e14.png"/>
          <p:cNvPicPr>
            <a:picLocks noChangeAspect="1" noChangeArrowheads="1"/>
          </p:cNvPicPr>
          <p:nvPr/>
        </p:nvPicPr>
        <p:blipFill>
          <a:blip r:embed="rId2"/>
          <a:srcRect/>
          <a:stretch>
            <a:fillRect/>
          </a:stretch>
        </p:blipFill>
        <p:spPr bwMode="auto">
          <a:xfrm>
            <a:off x="214282" y="142852"/>
            <a:ext cx="4683963" cy="4683963"/>
          </a:xfrm>
          <a:prstGeom prst="rect">
            <a:avLst/>
          </a:prstGeom>
          <a:noFill/>
        </p:spPr>
      </p:pic>
      <p:sp>
        <p:nvSpPr>
          <p:cNvPr id="3" name="Rettangolo 2"/>
          <p:cNvSpPr/>
          <p:nvPr/>
        </p:nvSpPr>
        <p:spPr>
          <a:xfrm>
            <a:off x="285720" y="4929198"/>
            <a:ext cx="8715436" cy="1569660"/>
          </a:xfrm>
          <a:prstGeom prst="rect">
            <a:avLst/>
          </a:prstGeom>
          <a:solidFill>
            <a:schemeClr val="accent1">
              <a:lumMod val="40000"/>
              <a:lumOff val="60000"/>
            </a:schemeClr>
          </a:solidFill>
          <a:ln w="28575">
            <a:solidFill>
              <a:srgbClr val="C00000"/>
            </a:solidFill>
          </a:ln>
        </p:spPr>
        <p:txBody>
          <a:bodyPr wrap="square">
            <a:spAutoFit/>
          </a:bodyPr>
          <a:lstStyle/>
          <a:p>
            <a:pPr algn="just"/>
            <a:r>
              <a:rPr lang="it-IT" sz="1600" dirty="0" smtClean="0"/>
              <a:t>I musulmani in Albania sono divisi in due comunità: quelli che aderiscono a una forma moderata di </a:t>
            </a:r>
            <a:r>
              <a:rPr lang="it-IT" sz="1600" b="1" i="1" dirty="0" smtClean="0"/>
              <a:t>Islam sunnita </a:t>
            </a:r>
            <a:r>
              <a:rPr lang="it-IT" sz="1600" dirty="0" smtClean="0"/>
              <a:t>e quelli che aderiscono alla </a:t>
            </a:r>
            <a:r>
              <a:rPr lang="it-IT" sz="1600" b="1" i="1" dirty="0" smtClean="0"/>
              <a:t>scuola </a:t>
            </a:r>
            <a:r>
              <a:rPr lang="it-IT" sz="1600" b="1" i="1" dirty="0" err="1" smtClean="0"/>
              <a:t>bektashi</a:t>
            </a:r>
            <a:r>
              <a:rPr lang="it-IT" sz="1600" b="1" i="1" dirty="0" smtClean="0"/>
              <a:t> </a:t>
            </a:r>
            <a:r>
              <a:rPr lang="it-IT" sz="1600" dirty="0" smtClean="0"/>
              <a:t>(una forma particolarmente liberale di sufismo sciita). I </a:t>
            </a:r>
            <a:r>
              <a:rPr lang="it-IT" sz="1600" dirty="0" err="1" smtClean="0"/>
              <a:t>sufi</a:t>
            </a:r>
            <a:r>
              <a:rPr lang="it-IT" sz="1600" dirty="0" smtClean="0"/>
              <a:t> </a:t>
            </a:r>
            <a:r>
              <a:rPr lang="it-IT" sz="1600" dirty="0" err="1" smtClean="0"/>
              <a:t>bektashi</a:t>
            </a:r>
            <a:r>
              <a:rPr lang="it-IT" sz="1600" dirty="0" smtClean="0"/>
              <a:t>, con due milioni di seguaci in Albania, sono gli unici musulmani sciiti indigeni in Europa. I </a:t>
            </a:r>
            <a:r>
              <a:rPr lang="it-IT" sz="1600" dirty="0" err="1" smtClean="0"/>
              <a:t>bektashi</a:t>
            </a:r>
            <a:r>
              <a:rPr lang="it-IT" sz="1600" dirty="0" smtClean="0"/>
              <a:t>, che non pregano in arabo, non richiedono alle donne di indossare il velo e consentono loro di entrare nei </a:t>
            </a:r>
            <a:r>
              <a:rPr lang="it-IT" sz="1600" i="1" dirty="0" err="1" smtClean="0"/>
              <a:t>khabes</a:t>
            </a:r>
            <a:r>
              <a:rPr lang="it-IT" sz="1600" dirty="0" smtClean="0"/>
              <a:t> (i loro templi). La “Santa Sede” del mondo </a:t>
            </a:r>
            <a:r>
              <a:rPr lang="it-IT" sz="1600" dirty="0" err="1" smtClean="0"/>
              <a:t>bektashi</a:t>
            </a:r>
            <a:r>
              <a:rPr lang="it-IT" sz="1600" dirty="0" smtClean="0"/>
              <a:t> è stata fondata in Albania.</a:t>
            </a:r>
          </a:p>
        </p:txBody>
      </p:sp>
      <p:sp>
        <p:nvSpPr>
          <p:cNvPr id="4" name="Rettangolo 3"/>
          <p:cNvSpPr/>
          <p:nvPr/>
        </p:nvSpPr>
        <p:spPr>
          <a:xfrm>
            <a:off x="5000628" y="357166"/>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500306"/>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La SOCIETA’</a:t>
            </a: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Il sistema sanitario</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500034" y="357166"/>
          <a:ext cx="8186319" cy="3000904"/>
        </p:xfrm>
        <a:graphic>
          <a:graphicData uri="http://schemas.openxmlformats.org/drawingml/2006/table">
            <a:tbl>
              <a:tblPr firstRow="1" bandRow="1">
                <a:tableStyleId>{5C22544A-7EE6-4342-B048-85BDC9FD1C3A}</a:tableStyleId>
              </a:tblPr>
              <a:tblGrid>
                <a:gridCol w="2728773"/>
                <a:gridCol w="2728773"/>
                <a:gridCol w="2728773"/>
              </a:tblGrid>
              <a:tr h="498000">
                <a:tc>
                  <a:txBody>
                    <a:bodyPr/>
                    <a:lstStyle/>
                    <a:p>
                      <a:endParaRPr lang="it-IT" sz="1800" dirty="0"/>
                    </a:p>
                  </a:txBody>
                  <a:tcPr marL="122785" marR="122785" marT="61403" marB="61403"/>
                </a:tc>
                <a:tc>
                  <a:txBody>
                    <a:bodyPr/>
                    <a:lstStyle/>
                    <a:p>
                      <a:pPr algn="ctr"/>
                      <a:r>
                        <a:rPr lang="it-IT" sz="1800" dirty="0" smtClean="0">
                          <a:solidFill>
                            <a:schemeClr val="tx1"/>
                          </a:solidFill>
                        </a:rPr>
                        <a:t>ALBANIA</a:t>
                      </a:r>
                      <a:endParaRPr lang="it-IT" sz="1800" dirty="0">
                        <a:solidFill>
                          <a:schemeClr val="tx1"/>
                        </a:solidFill>
                      </a:endParaRPr>
                    </a:p>
                  </a:txBody>
                  <a:tcPr marL="122785" marR="122785" marT="61403" marB="61403"/>
                </a:tc>
                <a:tc>
                  <a:txBody>
                    <a:bodyPr/>
                    <a:lstStyle/>
                    <a:p>
                      <a:pPr algn="ctr"/>
                      <a:r>
                        <a:rPr lang="it-IT" sz="1800" dirty="0" smtClean="0">
                          <a:solidFill>
                            <a:schemeClr val="tx1"/>
                          </a:solidFill>
                        </a:rPr>
                        <a:t>MEDIA EUROPEA</a:t>
                      </a:r>
                      <a:endParaRPr lang="it-IT" sz="1800" dirty="0">
                        <a:solidFill>
                          <a:schemeClr val="tx1"/>
                        </a:solidFill>
                      </a:endParaRPr>
                    </a:p>
                  </a:txBody>
                  <a:tcPr marL="122785" marR="122785" marT="61403" marB="61403"/>
                </a:tc>
              </a:tr>
              <a:tr h="498000">
                <a:tc>
                  <a:txBody>
                    <a:bodyPr/>
                    <a:lstStyle/>
                    <a:p>
                      <a:r>
                        <a:rPr lang="it-IT" sz="1800" b="1" dirty="0" smtClean="0"/>
                        <a:t>Mortalità</a:t>
                      </a:r>
                      <a:r>
                        <a:rPr lang="it-IT" sz="1800" b="1" baseline="0" dirty="0" smtClean="0"/>
                        <a:t> infantile</a:t>
                      </a:r>
                    </a:p>
                    <a:p>
                      <a:r>
                        <a:rPr lang="it-IT" sz="1400" baseline="0" dirty="0" smtClean="0"/>
                        <a:t>(deceduti ogni 1000 nati)</a:t>
                      </a:r>
                      <a:endParaRPr lang="it-IT" sz="1400" dirty="0"/>
                    </a:p>
                  </a:txBody>
                  <a:tcPr marL="122785" marR="122785" marT="61403" marB="61403"/>
                </a:tc>
                <a:tc>
                  <a:txBody>
                    <a:bodyPr/>
                    <a:lstStyle/>
                    <a:p>
                      <a:pPr algn="ctr"/>
                      <a:r>
                        <a:rPr lang="it-IT" sz="1800" dirty="0" smtClean="0"/>
                        <a:t>10,8</a:t>
                      </a:r>
                      <a:endParaRPr lang="it-IT" sz="1800" dirty="0"/>
                    </a:p>
                  </a:txBody>
                  <a:tcPr marL="122785" marR="122785" marT="61403" marB="61403"/>
                </a:tc>
                <a:tc>
                  <a:txBody>
                    <a:bodyPr/>
                    <a:lstStyle/>
                    <a:p>
                      <a:pPr algn="ctr"/>
                      <a:r>
                        <a:rPr lang="it-IT" sz="1800" dirty="0" smtClean="0"/>
                        <a:t>3,4</a:t>
                      </a:r>
                      <a:endParaRPr lang="it-IT" sz="1800" dirty="0"/>
                    </a:p>
                  </a:txBody>
                  <a:tcPr marL="122785" marR="122785" marT="61403" marB="61403"/>
                </a:tc>
              </a:tr>
              <a:tr h="498000">
                <a:tc>
                  <a:txBody>
                    <a:bodyPr/>
                    <a:lstStyle/>
                    <a:p>
                      <a:r>
                        <a:rPr lang="it-IT" sz="1800" b="1" dirty="0" smtClean="0"/>
                        <a:t>Medici</a:t>
                      </a:r>
                    </a:p>
                    <a:p>
                      <a:r>
                        <a:rPr lang="it-IT" sz="1400" dirty="0" smtClean="0"/>
                        <a:t>(ogni 1000 abitanti)</a:t>
                      </a:r>
                      <a:endParaRPr lang="it-IT" sz="1400" dirty="0"/>
                    </a:p>
                  </a:txBody>
                  <a:tcPr marL="122785" marR="122785" marT="61403" marB="61403"/>
                </a:tc>
                <a:tc>
                  <a:txBody>
                    <a:bodyPr/>
                    <a:lstStyle/>
                    <a:p>
                      <a:pPr algn="ctr"/>
                      <a:r>
                        <a:rPr lang="it-IT" sz="1800" dirty="0" smtClean="0"/>
                        <a:t>1,2</a:t>
                      </a:r>
                      <a:endParaRPr lang="it-IT" sz="1800" dirty="0"/>
                    </a:p>
                  </a:txBody>
                  <a:tcPr marL="122785" marR="122785" marT="61403" marB="61403"/>
                </a:tc>
                <a:tc>
                  <a:txBody>
                    <a:bodyPr/>
                    <a:lstStyle/>
                    <a:p>
                      <a:pPr algn="ctr"/>
                      <a:r>
                        <a:rPr lang="it-IT" sz="1800" dirty="0" smtClean="0"/>
                        <a:t>3,6</a:t>
                      </a:r>
                      <a:endParaRPr lang="it-IT" sz="1800" dirty="0"/>
                    </a:p>
                  </a:txBody>
                  <a:tcPr marL="122785" marR="122785" marT="61403" marB="61403"/>
                </a:tc>
              </a:tr>
              <a:tr h="498000">
                <a:tc>
                  <a:txBody>
                    <a:bodyPr/>
                    <a:lstStyle/>
                    <a:p>
                      <a:r>
                        <a:rPr lang="it-IT" sz="1800" b="1" dirty="0" smtClean="0"/>
                        <a:t>Posti letto ospedalieri</a:t>
                      </a:r>
                    </a:p>
                    <a:p>
                      <a:pPr marL="0" marR="0" indent="0" algn="l" defTabSz="914400" rtl="0" eaLnBrk="1" fontAlgn="auto" latinLnBrk="0" hangingPunct="1">
                        <a:lnSpc>
                          <a:spcPct val="100000"/>
                        </a:lnSpc>
                        <a:spcBef>
                          <a:spcPts val="0"/>
                        </a:spcBef>
                        <a:spcAft>
                          <a:spcPts val="0"/>
                        </a:spcAft>
                        <a:buClrTx/>
                        <a:buSzTx/>
                        <a:buFontTx/>
                        <a:buNone/>
                        <a:tabLst/>
                        <a:defRPr/>
                      </a:pPr>
                      <a:r>
                        <a:rPr lang="it-IT" sz="1600" dirty="0" smtClean="0"/>
                        <a:t>(ogni 1000 abitanti)</a:t>
                      </a:r>
                    </a:p>
                  </a:txBody>
                  <a:tcPr marL="122785" marR="122785" marT="61403" marB="61403"/>
                </a:tc>
                <a:tc>
                  <a:txBody>
                    <a:bodyPr/>
                    <a:lstStyle/>
                    <a:p>
                      <a:pPr algn="ctr"/>
                      <a:r>
                        <a:rPr lang="it-IT" sz="1800" dirty="0" smtClean="0"/>
                        <a:t>2,9</a:t>
                      </a:r>
                      <a:endParaRPr lang="it-IT" sz="1800" dirty="0"/>
                    </a:p>
                  </a:txBody>
                  <a:tcPr marL="122785" marR="122785" marT="61403" marB="61403"/>
                </a:tc>
                <a:tc>
                  <a:txBody>
                    <a:bodyPr/>
                    <a:lstStyle/>
                    <a:p>
                      <a:pPr algn="ctr"/>
                      <a:r>
                        <a:rPr lang="it-IT" sz="1800" dirty="0" smtClean="0"/>
                        <a:t>5,3</a:t>
                      </a:r>
                      <a:endParaRPr lang="it-IT" sz="1800" dirty="0"/>
                    </a:p>
                  </a:txBody>
                  <a:tcPr marL="122785" marR="122785" marT="61403" marB="61403"/>
                </a:tc>
              </a:tr>
              <a:tr h="498000">
                <a:tc>
                  <a:txBody>
                    <a:bodyPr/>
                    <a:lstStyle/>
                    <a:p>
                      <a:r>
                        <a:rPr lang="it-IT" sz="1800" b="1" dirty="0" smtClean="0"/>
                        <a:t>Spesa sanitaria procapite</a:t>
                      </a:r>
                    </a:p>
                    <a:p>
                      <a:r>
                        <a:rPr lang="it-IT" sz="1600" dirty="0" smtClean="0"/>
                        <a:t>(in euro)</a:t>
                      </a:r>
                      <a:endParaRPr lang="it-IT" sz="1600" dirty="0"/>
                    </a:p>
                  </a:txBody>
                  <a:tcPr marL="122785" marR="122785" marT="61403" marB="61403"/>
                </a:tc>
                <a:tc>
                  <a:txBody>
                    <a:bodyPr/>
                    <a:lstStyle/>
                    <a:p>
                      <a:pPr algn="ctr"/>
                      <a:r>
                        <a:rPr lang="it-IT" sz="1800" dirty="0" smtClean="0"/>
                        <a:t>227,3 </a:t>
                      </a:r>
                      <a:endParaRPr lang="it-IT" sz="1800" dirty="0"/>
                    </a:p>
                  </a:txBody>
                  <a:tcPr marL="122785" marR="122785" marT="61403" marB="61403"/>
                </a:tc>
                <a:tc>
                  <a:txBody>
                    <a:bodyPr/>
                    <a:lstStyle/>
                    <a:p>
                      <a:pPr algn="ctr"/>
                      <a:r>
                        <a:rPr lang="it-IT" sz="1800" dirty="0" smtClean="0"/>
                        <a:t>3.000 </a:t>
                      </a:r>
                      <a:endParaRPr lang="it-IT" sz="1800" dirty="0"/>
                    </a:p>
                  </a:txBody>
                  <a:tcPr marL="122785" marR="122785" marT="61403" marB="61403"/>
                </a:tc>
              </a:tr>
            </a:tbl>
          </a:graphicData>
        </a:graphic>
      </p:graphicFrame>
      <p:sp>
        <p:nvSpPr>
          <p:cNvPr id="3" name="Rettangolo 2"/>
          <p:cNvSpPr/>
          <p:nvPr/>
        </p:nvSpPr>
        <p:spPr>
          <a:xfrm>
            <a:off x="214282" y="3714752"/>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Osservando i dati riportati nella tabella, quali considerazioni si possono fare riguardo alla situazione del sistema sanitario dell’Albania?  </a:t>
            </a:r>
            <a:endParaRPr lang="it-IT" sz="1400" dirty="0">
              <a:latin typeface="Times New Roman" pitchFamily="18" charset="0"/>
              <a:cs typeface="Times New Roman" pitchFamily="18" charset="0"/>
            </a:endParaRPr>
          </a:p>
        </p:txBody>
      </p:sp>
      <p:sp>
        <p:nvSpPr>
          <p:cNvPr id="4" name="Rettangolo arrotondato 3"/>
          <p:cNvSpPr/>
          <p:nvPr/>
        </p:nvSpPr>
        <p:spPr>
          <a:xfrm>
            <a:off x="285720" y="4500570"/>
            <a:ext cx="8429684" cy="10715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Dai dati della tabella emerge che il sistema sanitario dell’Albania è molto arretrato rispetto al resto d’Europa. La mortalità infantile è molto più alta, mentre la percentuale di medici e di letti ospedalieri molto più bassa. Anche la spesa sanitaria procapite è decisamente più bassa.</a:t>
            </a:r>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2400657"/>
          </a:xfrm>
          <a:prstGeom prst="rect">
            <a:avLst/>
          </a:prstGeom>
          <a:solidFill>
            <a:schemeClr val="accent1">
              <a:lumMod val="40000"/>
              <a:lumOff val="60000"/>
            </a:schemeClr>
          </a:solidFill>
          <a:ln w="28575">
            <a:solidFill>
              <a:srgbClr val="C00000"/>
            </a:solidFill>
          </a:ln>
        </p:spPr>
        <p:txBody>
          <a:bodyPr wrap="square">
            <a:spAutoFit/>
          </a:bodyPr>
          <a:lstStyle/>
          <a:p>
            <a:pPr algn="ctr" fontAlgn="base">
              <a:spcAft>
                <a:spcPts val="1200"/>
              </a:spcAft>
            </a:pPr>
            <a:r>
              <a:rPr lang="it-IT" sz="2400" b="1" dirty="0" smtClean="0"/>
              <a:t>La fuga di cervelli</a:t>
            </a:r>
          </a:p>
          <a:p>
            <a:pPr algn="just" fontAlgn="base"/>
            <a:r>
              <a:rPr lang="it-IT" sz="1600" dirty="0" smtClean="0"/>
              <a:t>Il basso numero di medici per abitante è una delle conseguenze del nuovo fenomeno di emigrazione</a:t>
            </a:r>
            <a:r>
              <a:rPr lang="it-IT" sz="1600" b="1" dirty="0" smtClean="0"/>
              <a:t> </a:t>
            </a:r>
            <a:r>
              <a:rPr lang="it-IT" sz="1600" dirty="0" smtClean="0"/>
              <a:t> che sta colpendo l’Albania negli ultimi anni. In questo contesto rientra anche </a:t>
            </a:r>
            <a:r>
              <a:rPr lang="it-IT" sz="1600" b="1" dirty="0" smtClean="0"/>
              <a:t>la ‘fuga di cervelli’</a:t>
            </a:r>
            <a:r>
              <a:rPr lang="it-IT" sz="1600" dirty="0" smtClean="0"/>
              <a:t> che </a:t>
            </a:r>
            <a:r>
              <a:rPr lang="it-IT" sz="1600" b="1" dirty="0" smtClean="0"/>
              <a:t>sta danneggiando soprattutto l’ambito medico</a:t>
            </a:r>
            <a:r>
              <a:rPr lang="it-IT" sz="1600" dirty="0" smtClean="0"/>
              <a:t>: negli ultimi tre anni, infatti, sono circa 600 i medici albanesi emigrati all’estero, ben 167 nel 2017.</a:t>
            </a:r>
          </a:p>
          <a:p>
            <a:pPr algn="just" fontAlgn="base"/>
            <a:r>
              <a:rPr lang="it-IT" sz="1600" dirty="0" smtClean="0"/>
              <a:t>La loro sostituzione sta diventando un grande problema in quanto avere un medico qualificato comporta almeno quindici anni di istruzione. Ne deriva che </a:t>
            </a:r>
            <a:r>
              <a:rPr lang="it-IT" sz="1600" b="1" dirty="0" smtClean="0"/>
              <a:t>alcuni ospedali </a:t>
            </a:r>
            <a:r>
              <a:rPr lang="it-IT" sz="1600" dirty="0" smtClean="0"/>
              <a:t>nel paese, come quelli di </a:t>
            </a:r>
            <a:r>
              <a:rPr lang="it-IT" sz="1600" dirty="0" err="1" smtClean="0"/>
              <a:t>Dibra</a:t>
            </a:r>
            <a:r>
              <a:rPr lang="it-IT" sz="1600" dirty="0" smtClean="0"/>
              <a:t>, </a:t>
            </a:r>
            <a:r>
              <a:rPr lang="it-IT" sz="1600" dirty="0" err="1" smtClean="0"/>
              <a:t>Përmet</a:t>
            </a:r>
            <a:r>
              <a:rPr lang="it-IT" sz="1600" dirty="0" smtClean="0"/>
              <a:t> e </a:t>
            </a:r>
            <a:r>
              <a:rPr lang="it-IT" sz="1600" dirty="0" err="1" smtClean="0"/>
              <a:t>Saranda</a:t>
            </a:r>
            <a:r>
              <a:rPr lang="it-IT" sz="1600" dirty="0" smtClean="0"/>
              <a:t>, </a:t>
            </a:r>
            <a:r>
              <a:rPr lang="it-IT" sz="1600" b="1" dirty="0" smtClean="0"/>
              <a:t>si stanno ritrovando </a:t>
            </a:r>
            <a:r>
              <a:rPr lang="it-IT" sz="1600" dirty="0" smtClean="0"/>
              <a:t>in pratica </a:t>
            </a:r>
            <a:r>
              <a:rPr lang="it-IT" sz="1600" b="1" dirty="0" smtClean="0"/>
              <a:t>senza personale</a:t>
            </a:r>
            <a:r>
              <a:rPr lang="it-IT" sz="1600" dirty="0" smtClean="0"/>
              <a:t>.</a:t>
            </a:r>
            <a:endParaRPr lang="it-IT" sz="1600" dirty="0"/>
          </a:p>
        </p:txBody>
      </p:sp>
      <p:sp>
        <p:nvSpPr>
          <p:cNvPr id="4" name="Rettangolo 3"/>
          <p:cNvSpPr/>
          <p:nvPr/>
        </p:nvSpPr>
        <p:spPr>
          <a:xfrm>
            <a:off x="214282" y="2786058"/>
            <a:ext cx="8643998" cy="2092881"/>
          </a:xfrm>
          <a:prstGeom prst="rect">
            <a:avLst/>
          </a:prstGeom>
          <a:solidFill>
            <a:schemeClr val="accent1">
              <a:lumMod val="40000"/>
              <a:lumOff val="60000"/>
            </a:schemeClr>
          </a:solidFill>
          <a:ln w="28575">
            <a:solidFill>
              <a:srgbClr val="C00000"/>
            </a:solidFill>
          </a:ln>
        </p:spPr>
        <p:txBody>
          <a:bodyPr wrap="square">
            <a:spAutoFit/>
          </a:bodyPr>
          <a:lstStyle/>
          <a:p>
            <a:pPr algn="ctr" fontAlgn="base">
              <a:spcAft>
                <a:spcPts val="1200"/>
              </a:spcAft>
            </a:pPr>
            <a:r>
              <a:rPr lang="it-IT" sz="2400" b="1" dirty="0" smtClean="0"/>
              <a:t>Albania, i medici hanno il salario più basso d’Europa</a:t>
            </a:r>
            <a:endParaRPr lang="it-IT" sz="2400" dirty="0" smtClean="0"/>
          </a:p>
          <a:p>
            <a:pPr algn="just" fontAlgn="base"/>
            <a:r>
              <a:rPr lang="it-IT" sz="1600" dirty="0" smtClean="0"/>
              <a:t>L’Albania ha una scarsa infrastruttura medica, soprattutto in termini di risorse umane, con il minor numero di medici e infermieri pro capite. Nonostante questo, </a:t>
            </a:r>
            <a:r>
              <a:rPr lang="it-IT" sz="1600" b="1" dirty="0" smtClean="0"/>
              <a:t>i medici albanesi </a:t>
            </a:r>
            <a:r>
              <a:rPr lang="it-IT" sz="1600" dirty="0" smtClean="0"/>
              <a:t>– riporta la rivista economica albanese </a:t>
            </a:r>
            <a:r>
              <a:rPr lang="it-IT" sz="1600" i="1" dirty="0" err="1" smtClean="0"/>
              <a:t>Monitor.al</a:t>
            </a:r>
            <a:r>
              <a:rPr lang="it-IT" sz="1600" b="1" dirty="0" smtClean="0"/>
              <a:t> </a:t>
            </a:r>
            <a:r>
              <a:rPr lang="it-IT" sz="1600" dirty="0" smtClean="0"/>
              <a:t>– </a:t>
            </a:r>
            <a:r>
              <a:rPr lang="it-IT" sz="1600" b="1" dirty="0" smtClean="0"/>
              <a:t>beneficiano degli stipendi più bassi in Europa</a:t>
            </a:r>
            <a:r>
              <a:rPr lang="it-IT" sz="1600" dirty="0" smtClean="0"/>
              <a:t>, secondo l’istituto internazionale degli studi economici di Vienna, che ha calcolato i salari dei medici confrontandoli con il salario medio di 15 paesi dell’Unione Europea. Questa situazione, secondo gli esperti, è la </a:t>
            </a:r>
            <a:r>
              <a:rPr lang="it-IT" sz="1600" b="1" dirty="0" smtClean="0"/>
              <a:t>causa principale dell’emigrazione dei medici albanesi verso i paesi dell’UE </a:t>
            </a:r>
            <a:r>
              <a:rPr lang="it-IT" sz="1600" dirty="0" smtClean="0"/>
              <a:t>negli ultimi anni.</a:t>
            </a:r>
          </a:p>
        </p:txBody>
      </p:sp>
      <p:sp>
        <p:nvSpPr>
          <p:cNvPr id="5" name="Rettangolo 4"/>
          <p:cNvSpPr/>
          <p:nvPr/>
        </p:nvSpPr>
        <p:spPr>
          <a:xfrm>
            <a:off x="357158" y="5000636"/>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Dopo aver evidenziato le informazioni principali dei due articoli, riassumine brevemente il contenuto.  </a:t>
            </a:r>
            <a:endParaRPr lang="it-IT" sz="1400" dirty="0">
              <a:latin typeface="Times New Roman" pitchFamily="18" charset="0"/>
              <a:cs typeface="Times New Roman" pitchFamily="18" charset="0"/>
            </a:endParaRPr>
          </a:p>
        </p:txBody>
      </p:sp>
      <p:sp>
        <p:nvSpPr>
          <p:cNvPr id="6" name="Rettangolo arrotondato 5"/>
          <p:cNvSpPr/>
          <p:nvPr/>
        </p:nvSpPr>
        <p:spPr>
          <a:xfrm>
            <a:off x="357158" y="5500702"/>
            <a:ext cx="8429684" cy="10715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A causa dei bassi stipendi, i medici albanesi emigrano all’estero. In Albania, di conseguenza, sta cominciando a scarseggiare il personale medico mettendo in difficoltà gli ospedali.  </a:t>
            </a:r>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Il </a:t>
            </a:r>
            <a:r>
              <a:rPr lang="it-IT" sz="5100" b="1" dirty="0" err="1" smtClean="0">
                <a:solidFill>
                  <a:srgbClr val="FF0000"/>
                </a:solidFill>
                <a:latin typeface="Times New Roman" pitchFamily="18" charset="0"/>
                <a:cs typeface="Times New Roman" pitchFamily="18" charset="0"/>
              </a:rPr>
              <a:t>kanun</a:t>
            </a:r>
            <a:endParaRPr lang="it-IT" sz="5100" b="1" dirty="0"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214290"/>
            <a:ext cx="8572560" cy="6509474"/>
          </a:xfrm>
          <a:prstGeom prst="rect">
            <a:avLst/>
          </a:prstGeom>
          <a:solidFill>
            <a:schemeClr val="accent1">
              <a:lumMod val="40000"/>
              <a:lumOff val="60000"/>
            </a:schemeClr>
          </a:solidFill>
          <a:ln w="28575">
            <a:solidFill>
              <a:srgbClr val="C00000"/>
            </a:solidFill>
          </a:ln>
        </p:spPr>
        <p:txBody>
          <a:bodyPr wrap="square">
            <a:spAutoFit/>
          </a:bodyPr>
          <a:lstStyle/>
          <a:p>
            <a:pPr algn="ctr"/>
            <a:r>
              <a:rPr lang="it-IT" sz="2400" b="1" dirty="0" err="1" smtClean="0"/>
              <a:t>Liljana</a:t>
            </a:r>
            <a:r>
              <a:rPr lang="it-IT" sz="2400" b="1" dirty="0" smtClean="0"/>
              <a:t>, la professoressa albanese sfida </a:t>
            </a:r>
          </a:p>
          <a:p>
            <a:pPr algn="ctr">
              <a:spcAft>
                <a:spcPts val="600"/>
              </a:spcAft>
            </a:pPr>
            <a:r>
              <a:rPr lang="it-IT" sz="2400" b="1" dirty="0" smtClean="0"/>
              <a:t>ogni giorno i colpi del </a:t>
            </a:r>
            <a:r>
              <a:rPr lang="it-IT" sz="2400" b="1" dirty="0" err="1" smtClean="0"/>
              <a:t>Kanun</a:t>
            </a:r>
            <a:endParaRPr lang="it-IT" sz="2400" b="1" dirty="0" smtClean="0"/>
          </a:p>
          <a:p>
            <a:r>
              <a:rPr lang="it-IT" sz="1400" dirty="0" smtClean="0"/>
              <a:t>Francesca </a:t>
            </a:r>
            <a:r>
              <a:rPr lang="it-IT" sz="1400" dirty="0" err="1" smtClean="0"/>
              <a:t>Ghirardelli</a:t>
            </a:r>
            <a:r>
              <a:rPr lang="it-IT" sz="1400" dirty="0" smtClean="0"/>
              <a:t>   </a:t>
            </a:r>
            <a:r>
              <a:rPr lang="it-IT" sz="1200" dirty="0" smtClean="0"/>
              <a:t> 3 marzo 2019</a:t>
            </a:r>
          </a:p>
          <a:p>
            <a:endParaRPr lang="it-IT" sz="1400" b="1" dirty="0" smtClean="0"/>
          </a:p>
          <a:p>
            <a:r>
              <a:rPr lang="it-IT" sz="1600" i="1" dirty="0" smtClean="0"/>
              <a:t>Sulle montagne albanesi vige ancora l’antico codice della faida. E i bambini delle famiglie «sotto vendetta» non possono uscire di casa per paura di essere uccisi</a:t>
            </a:r>
          </a:p>
          <a:p>
            <a:endParaRPr lang="it-IT" sz="1600" b="1" i="1" dirty="0" smtClean="0"/>
          </a:p>
          <a:p>
            <a:pPr algn="just"/>
            <a:r>
              <a:rPr lang="it-IT" sz="1600" dirty="0" smtClean="0"/>
              <a:t>Quando lo scorso giugno, nel giorno degli esami finali, </a:t>
            </a:r>
            <a:r>
              <a:rPr lang="it-IT" sz="1600" dirty="0" err="1" smtClean="0"/>
              <a:t>Agustin</a:t>
            </a:r>
            <a:r>
              <a:rPr lang="it-IT" sz="1600" dirty="0" smtClean="0"/>
              <a:t> è uscito per andare a scuola, da cinque mesi non metteva piede fuori casa. Lui, i fratelli e la madre </a:t>
            </a:r>
            <a:r>
              <a:rPr lang="it-IT" sz="1600" dirty="0" err="1" smtClean="0"/>
              <a:t>Aghetina</a:t>
            </a:r>
            <a:r>
              <a:rPr lang="it-IT" sz="1600" dirty="0" smtClean="0"/>
              <a:t> (i nomi non sono quelli reali) da tempo vivono all’erta per una faida di sangue che mette in pericolo tutti i maschi della famiglia. Il padre è in carcere per un omicidio con cui vendicò lo zio vent’anni fa, ancora prima che </a:t>
            </a:r>
            <a:r>
              <a:rPr lang="it-IT" sz="1600" dirty="0" err="1" smtClean="0"/>
              <a:t>Agustin</a:t>
            </a:r>
            <a:r>
              <a:rPr lang="it-IT" sz="1600" dirty="0" smtClean="0"/>
              <a:t> nascesse. Ma in Albania le faide attraversano i decenni e le vendette possono aspettare. I fratelli più grandi si sono dileguati sui monti, così il più esposto ora è lui, soprattutto da quando, un anno fa, un nuovo omicidio ha aperto un’altra faida che si è aggiunta alla precedente. Con la madre, il ragazzo ci accoglie sul cancello di casa. Vivono in una modesta stanza in affitto, a nord di Scutari. «Agli esami ha ottenuto voti alti. Il merito è tutto suo, ha voglia di studiare!» dice, guardandolo con approvazione, </a:t>
            </a:r>
            <a:r>
              <a:rPr lang="it-IT" sz="1600" dirty="0" err="1" smtClean="0"/>
              <a:t>Liljana</a:t>
            </a:r>
            <a:r>
              <a:rPr lang="it-IT" sz="1600" dirty="0" smtClean="0"/>
              <a:t> </a:t>
            </a:r>
            <a:r>
              <a:rPr lang="it-IT" sz="1600" dirty="0" err="1" smtClean="0"/>
              <a:t>Luani</a:t>
            </a:r>
            <a:r>
              <a:rPr lang="it-IT" sz="1600" dirty="0" smtClean="0"/>
              <a:t>, la professoressa che gli ha impartito lezioni a domicilio.</a:t>
            </a:r>
          </a:p>
          <a:p>
            <a:pPr algn="just"/>
            <a:r>
              <a:rPr lang="it-IT" sz="1600" b="1" dirty="0" err="1" smtClean="0"/>
              <a:t>Agustin</a:t>
            </a:r>
            <a:r>
              <a:rPr lang="it-IT" sz="1600" b="1" dirty="0" smtClean="0"/>
              <a:t> è uno dei ragazzi reclusi in casa per la “</a:t>
            </a:r>
            <a:r>
              <a:rPr lang="it-IT" sz="1600" b="1" dirty="0" err="1" smtClean="0"/>
              <a:t>gjakmarrja</a:t>
            </a:r>
            <a:r>
              <a:rPr lang="it-IT" sz="1600" b="1" dirty="0" smtClean="0"/>
              <a:t>” (la “presa del sangue”, </a:t>
            </a:r>
            <a:r>
              <a:rPr lang="it-IT" sz="1600" b="1" i="1" dirty="0" smtClean="0"/>
              <a:t>ndr),</a:t>
            </a:r>
            <a:r>
              <a:rPr lang="it-IT" sz="1600" b="1" dirty="0" smtClean="0"/>
              <a:t> la faida per come la prevede il </a:t>
            </a:r>
            <a:r>
              <a:rPr lang="it-IT" sz="1600" b="1" dirty="0" err="1" smtClean="0"/>
              <a:t>Kanun</a:t>
            </a:r>
            <a:r>
              <a:rPr lang="it-IT" sz="1600" b="1" dirty="0" smtClean="0"/>
              <a:t>, un compendio di norme di convivenza che risale al XIV secolo</a:t>
            </a:r>
            <a:r>
              <a:rPr lang="it-IT" sz="1600" dirty="0" smtClean="0"/>
              <a:t>. </a:t>
            </a:r>
            <a:r>
              <a:rPr lang="it-IT" sz="1600" b="1" dirty="0" smtClean="0"/>
              <a:t>Sulle montagne, il codice la spunta ancora rispetto alla legge di una nazione che</a:t>
            </a:r>
            <a:r>
              <a:rPr lang="it-IT" sz="1600" dirty="0" smtClean="0"/>
              <a:t>, se lungo la costa e nella capitale corre verso il futuro, </a:t>
            </a:r>
            <a:r>
              <a:rPr lang="it-IT" sz="1600" b="1" dirty="0" smtClean="0"/>
              <a:t>nelle vallate resta impigliata nel passato</a:t>
            </a:r>
            <a:r>
              <a:rPr lang="it-IT" sz="1600" dirty="0" smtClean="0"/>
              <a:t>. Quella di </a:t>
            </a:r>
            <a:r>
              <a:rPr lang="it-IT" sz="1600" dirty="0" err="1" smtClean="0"/>
              <a:t>Agustin</a:t>
            </a:r>
            <a:r>
              <a:rPr lang="it-IT" sz="1600" dirty="0" smtClean="0"/>
              <a:t> è una delle 704 famiglie colpite da faida di sangue secondo la ricerca svolta nel 2018 dalla professoressa </a:t>
            </a:r>
            <a:r>
              <a:rPr lang="it-IT" sz="1600" dirty="0" err="1" smtClean="0"/>
              <a:t>Liljana</a:t>
            </a:r>
            <a:r>
              <a:rPr lang="it-IT" sz="1600" dirty="0" smtClean="0"/>
              <a:t> </a:t>
            </a:r>
            <a:r>
              <a:rPr lang="it-IT" sz="1600" dirty="0" err="1" smtClean="0"/>
              <a:t>Luani</a:t>
            </a:r>
            <a:r>
              <a:rPr lang="it-IT" sz="1600" dirty="0" smtClean="0"/>
              <a:t> in sei province, da nord fino a Tirana, con l’aiuto della polizia e i fondi di </a:t>
            </a:r>
            <a:r>
              <a:rPr lang="it-IT" sz="1600" dirty="0" err="1" smtClean="0"/>
              <a:t>Oshee</a:t>
            </a:r>
            <a:r>
              <a:rPr lang="it-IT" sz="1600" dirty="0" smtClean="0"/>
              <a:t>, la compagnia elettrica nazionale. Dal 2005, quando la sua attività volontaria nelle case </a:t>
            </a:r>
            <a:endParaRPr lang="it-IT" sz="1600" b="1"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117693"/>
            <a:ext cx="8572560" cy="6597455"/>
          </a:xfrm>
          <a:prstGeom prst="rect">
            <a:avLst/>
          </a:prstGeom>
          <a:solidFill>
            <a:schemeClr val="accent1">
              <a:lumMod val="40000"/>
              <a:lumOff val="60000"/>
            </a:schemeClr>
          </a:solidFill>
          <a:ln w="28575">
            <a:solidFill>
              <a:srgbClr val="C00000"/>
            </a:solidFill>
          </a:ln>
        </p:spPr>
        <p:txBody>
          <a:bodyPr wrap="square">
            <a:spAutoFit/>
          </a:bodyPr>
          <a:lstStyle/>
          <a:p>
            <a:pPr algn="just"/>
            <a:r>
              <a:rPr lang="it-IT" sz="1600" dirty="0" smtClean="0"/>
              <a:t>è cominciata, alla professoressa è capitato di incontrare tanti ragazzi “auto- reclusi”: ci racconta di Edi che rifiutava di restare in casa. «Gli spettinavo sempre il ciuffo e lui diceva: “Prof, fammi di tutto, ma non i capelli!”. Un mattino a 100 metri da scuola è stato ucciso, colpito alla fronte». Poi c’è stata Maria che per la festa di Sant’Antonio era in montagna dai nonni. «Non si sa da dove fossero venuti gli spari però lei e il nonno sono stati trovati per terra, senza vita. Questi casi mi fanno cadere nella disperazione. Poi però mi rialzo: è una lotta quotidiana per una soluzione positiva. So che riusciremo a sconfiggere il fenomeno, ma le famiglie hanno bisogno di aiuto: niente lavoro, istruzione e povertà estrema, in una faida da un problema ne deriva sempre un altro». La madre di </a:t>
            </a:r>
            <a:r>
              <a:rPr lang="it-IT" sz="1600" dirty="0" err="1" smtClean="0"/>
              <a:t>Agustin</a:t>
            </a:r>
            <a:r>
              <a:rPr lang="it-IT" sz="1600" dirty="0" smtClean="0"/>
              <a:t> ci fa accomodare nella stanza: «Devo stare attenta, non posso mettere a rischio i miei figli. L’altra famiglia (quella “nemica”, </a:t>
            </a:r>
            <a:r>
              <a:rPr lang="it-IT" sz="1600" i="1" dirty="0" smtClean="0"/>
              <a:t>ndr)</a:t>
            </a:r>
            <a:r>
              <a:rPr lang="it-IT" sz="1600" dirty="0" smtClean="0"/>
              <a:t> non vive lontano, ci vede quando usciamo in cortile».</a:t>
            </a:r>
          </a:p>
          <a:p>
            <a:pPr algn="just"/>
            <a:r>
              <a:rPr lang="it-IT" sz="1600" b="1" dirty="0" smtClean="0"/>
              <a:t>Per il </a:t>
            </a:r>
            <a:r>
              <a:rPr lang="it-IT" sz="1600" b="1" dirty="0" err="1" smtClean="0"/>
              <a:t>Kanun</a:t>
            </a:r>
            <a:r>
              <a:rPr lang="it-IT" sz="1600" b="1" dirty="0" smtClean="0"/>
              <a:t> la casa è sacra, niente vendetta all’interno. Anche donne e ragazzi fino a 15 anni dovrebbero essere risparmiati.</a:t>
            </a:r>
            <a:r>
              <a:rPr lang="it-IT" sz="1600" dirty="0" smtClean="0"/>
              <a:t> «Nell’anarchia degli anni ’90, le norme tradizionali, però, si sono trasformate, sono degenerate, spesso per giustificare la violenza del periodo. </a:t>
            </a:r>
            <a:r>
              <a:rPr lang="it-IT" sz="1600" b="1" dirty="0" smtClean="0"/>
              <a:t>Molti fanno riferimento al </a:t>
            </a:r>
            <a:r>
              <a:rPr lang="it-IT" sz="1600" b="1" dirty="0" err="1" smtClean="0"/>
              <a:t>Kanun</a:t>
            </a:r>
            <a:r>
              <a:rPr lang="it-IT" sz="1600" b="1" dirty="0" smtClean="0"/>
              <a:t>, pochi lo conoscono davvero. Così anche donne e bambini vengono coinvolti</a:t>
            </a:r>
            <a:r>
              <a:rPr lang="it-IT" sz="1600" dirty="0" smtClean="0"/>
              <a:t>» spiega Tommaso Di Nicola di Operazione Colomba della Comunità Papa Giovanni XXIII, nell’ambito della quale volontari italiani svolgono visite a famiglie “sotto vendetta”: «Dare attenzione a sofferenze inascoltate ha conseguenze positive in termini di abbassamento della tensione, della frustrazione e del desiderio di vendicarsi ». «</a:t>
            </a:r>
            <a:r>
              <a:rPr lang="it-IT" sz="1600" b="1" dirty="0" smtClean="0"/>
              <a:t>Il disonore non si vendica con compensi ma con spargimento di sangue o perdono</a:t>
            </a:r>
            <a:r>
              <a:rPr lang="it-IT" sz="1600" dirty="0" smtClean="0"/>
              <a:t>», si legge nel </a:t>
            </a:r>
            <a:r>
              <a:rPr lang="it-IT" sz="1600" dirty="0" err="1" smtClean="0"/>
              <a:t>Kanun</a:t>
            </a:r>
            <a:r>
              <a:rPr lang="it-IT" sz="1600" dirty="0" smtClean="0"/>
              <a:t> di </a:t>
            </a:r>
            <a:r>
              <a:rPr lang="it-IT" sz="1600" dirty="0" err="1" smtClean="0"/>
              <a:t>Lek</a:t>
            </a:r>
            <a:r>
              <a:rPr lang="it-IT" sz="1600" dirty="0" smtClean="0"/>
              <a:t> </a:t>
            </a:r>
            <a:r>
              <a:rPr lang="it-IT" sz="1600" dirty="0" err="1" smtClean="0"/>
              <a:t>Dukagjini</a:t>
            </a:r>
            <a:r>
              <a:rPr lang="it-IT" sz="1600" dirty="0" smtClean="0"/>
              <a:t>, condottiero albanese del Quattrocento a cui si attribuisce la versione più diffusa del codice. Di perdono ci parla l’arcivescovo di Scutari Angelo Massafra: «Si cita solo la vendetta, ma il </a:t>
            </a:r>
            <a:r>
              <a:rPr lang="it-IT" sz="1600" dirty="0" err="1" smtClean="0"/>
              <a:t>Kanun</a:t>
            </a:r>
            <a:r>
              <a:rPr lang="it-IT" sz="1600" dirty="0" smtClean="0"/>
              <a:t> è anche altro: riconciliazione e norme su come gestire vita famigliare, diritti, proprietà ». </a:t>
            </a:r>
            <a:r>
              <a:rPr lang="it-IT" sz="1600" b="1" dirty="0" smtClean="0"/>
              <a:t>Per il perdono «ci vuole pazienza</a:t>
            </a:r>
            <a:r>
              <a:rPr lang="it-IT" sz="1600" dirty="0" smtClean="0"/>
              <a:t>. Ho vissuto riti riconciliatori emozionanti nelle case delle famiglie, con i membri che si passavano il crocifisso gli uni gli altri, o in chiesa, in pubblico. Caso particolare fu quello in cui i due figli più giovani di clan contrapposti hanno sciolto gocce di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214291"/>
            <a:ext cx="8572560" cy="2862322"/>
          </a:xfrm>
          <a:prstGeom prst="rect">
            <a:avLst/>
          </a:prstGeom>
          <a:solidFill>
            <a:schemeClr val="accent1">
              <a:lumMod val="40000"/>
              <a:lumOff val="60000"/>
            </a:schemeClr>
          </a:solidFill>
          <a:ln w="28575">
            <a:solidFill>
              <a:srgbClr val="C00000"/>
            </a:solidFill>
          </a:ln>
        </p:spPr>
        <p:txBody>
          <a:bodyPr wrap="square">
            <a:spAutoFit/>
          </a:bodyPr>
          <a:lstStyle/>
          <a:p>
            <a:pPr algn="just">
              <a:spcAft>
                <a:spcPts val="1200"/>
              </a:spcAft>
            </a:pPr>
            <a:r>
              <a:rPr lang="it-IT" sz="1600" dirty="0" smtClean="0"/>
              <a:t>sangue nella grappa e bevuto l’uno il sangue dell’altro. </a:t>
            </a:r>
            <a:r>
              <a:rPr lang="it-IT" sz="1600" b="1" dirty="0" smtClean="0"/>
              <a:t>Cristiani, musulmani, poveri, ricchi, il fenomeno riguarda tutti. Cultura, benessere e fede aiutano a sradicare il fenomeno</a:t>
            </a:r>
            <a:r>
              <a:rPr lang="it-IT" sz="1600" dirty="0" smtClean="0"/>
              <a:t>». Per la famiglia di </a:t>
            </a:r>
            <a:r>
              <a:rPr lang="it-IT" sz="1600" dirty="0" err="1" smtClean="0"/>
              <a:t>Agustin</a:t>
            </a:r>
            <a:r>
              <a:rPr lang="it-IT" sz="1600" dirty="0" smtClean="0"/>
              <a:t>, fino ad ora, il tentativo di riconciliazione è andato a vuoto. Quando usciamo dal cancello della casa del ragazzo, lui si ferma sulla soglia. Una linea da non superare, invisibile ma netta, divide lui che resta all'interno da noi che ci allontaniamo.</a:t>
            </a:r>
          </a:p>
          <a:p>
            <a:pPr>
              <a:spcAft>
                <a:spcPts val="600"/>
              </a:spcAft>
              <a:buFont typeface="Arial" pitchFamily="34" charset="0"/>
              <a:buChar char="•"/>
            </a:pPr>
            <a:r>
              <a:rPr lang="it-IT" sz="1600" dirty="0" smtClean="0"/>
              <a:t> 704 le famiglie colpite dalla faida nelle 6 province del nord, Tirana compresa, (591 sono ancora in Albania)</a:t>
            </a:r>
          </a:p>
          <a:p>
            <a:pPr>
              <a:spcAft>
                <a:spcPts val="600"/>
              </a:spcAft>
              <a:buFont typeface="Arial" pitchFamily="34" charset="0"/>
              <a:buChar char="•"/>
            </a:pPr>
            <a:r>
              <a:rPr lang="it-IT" sz="1600" dirty="0" smtClean="0"/>
              <a:t> 113 le famiglie coinvolte che ora vivono fuori dai confini nazionali (il 21 per cento delle quali in Italia)</a:t>
            </a:r>
          </a:p>
          <a:p>
            <a:pPr>
              <a:spcAft>
                <a:spcPts val="600"/>
              </a:spcAft>
              <a:buFont typeface="Arial" pitchFamily="34" charset="0"/>
              <a:buChar char="•"/>
            </a:pPr>
            <a:r>
              <a:rPr lang="it-IT" sz="1600" dirty="0" smtClean="0"/>
              <a:t> 37 le famiglie albanesi totalmente isolate (con 28 bambini che non frequentano la scuola)</a:t>
            </a:r>
          </a:p>
        </p:txBody>
      </p:sp>
      <p:sp>
        <p:nvSpPr>
          <p:cNvPr id="6" name="Rettangolo 5"/>
          <p:cNvSpPr/>
          <p:nvPr/>
        </p:nvSpPr>
        <p:spPr>
          <a:xfrm>
            <a:off x="214282" y="3571876"/>
            <a:ext cx="8786842" cy="1184940"/>
          </a:xfrm>
          <a:prstGeom prst="rect">
            <a:avLst/>
          </a:prstGeom>
        </p:spPr>
        <p:txBody>
          <a:bodyPr wrap="square">
            <a:spAutoFit/>
          </a:bodyPr>
          <a:lstStyle/>
          <a:p>
            <a:pPr algn="just">
              <a:spcAft>
                <a:spcPts val="600"/>
              </a:spcAft>
            </a:pPr>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Rispondi alle seguenti domande dopo aver evidenziato nel testo dell’articolo le parti da cui si può ricavare la risposta.</a:t>
            </a:r>
          </a:p>
          <a:p>
            <a:pPr algn="just">
              <a:spcAft>
                <a:spcPts val="600"/>
              </a:spcAft>
            </a:pPr>
            <a:endParaRPr lang="it-IT" sz="1400" dirty="0" smtClean="0">
              <a:latin typeface="Times New Roman" pitchFamily="18" charset="0"/>
              <a:cs typeface="Times New Roman" pitchFamily="18" charset="0"/>
            </a:endParaRPr>
          </a:p>
          <a:p>
            <a:pPr algn="just">
              <a:spcAft>
                <a:spcPts val="600"/>
              </a:spcAft>
            </a:pPr>
            <a:endParaRPr lang="it-IT" sz="1400" dirty="0" smtClean="0">
              <a:latin typeface="Times New Roman" pitchFamily="18" charset="0"/>
              <a:cs typeface="Times New Roman" pitchFamily="18" charset="0"/>
            </a:endParaRPr>
          </a:p>
          <a:p>
            <a:pPr marL="342900" indent="-342900" algn="just"/>
            <a:r>
              <a:rPr lang="it-IT" sz="1400" dirty="0" smtClean="0">
                <a:latin typeface="Times New Roman" pitchFamily="18" charset="0"/>
                <a:cs typeface="Times New Roman" pitchFamily="18" charset="0"/>
              </a:rPr>
              <a:t>  </a:t>
            </a:r>
            <a:endParaRPr lang="it-IT" sz="1400" dirty="0">
              <a:latin typeface="Times New Roman" pitchFamily="18" charset="0"/>
              <a:cs typeface="Times New Roman" pitchFamily="18" charset="0"/>
            </a:endParaRPr>
          </a:p>
        </p:txBody>
      </p:sp>
      <p:sp>
        <p:nvSpPr>
          <p:cNvPr id="7" name="Rettangolo 6"/>
          <p:cNvSpPr/>
          <p:nvPr/>
        </p:nvSpPr>
        <p:spPr>
          <a:xfrm>
            <a:off x="357158" y="4071942"/>
            <a:ext cx="1842171" cy="307777"/>
          </a:xfrm>
          <a:prstGeom prst="rect">
            <a:avLst/>
          </a:prstGeom>
        </p:spPr>
        <p:txBody>
          <a:bodyPr wrap="none">
            <a:spAutoFit/>
          </a:bodyPr>
          <a:lstStyle/>
          <a:p>
            <a:r>
              <a:rPr lang="it-IT" sz="1400" dirty="0" smtClean="0">
                <a:latin typeface="Times New Roman" pitchFamily="18" charset="0"/>
                <a:cs typeface="Times New Roman" pitchFamily="18" charset="0"/>
              </a:rPr>
              <a:t>Cos’è la “</a:t>
            </a:r>
            <a:r>
              <a:rPr lang="it-IT" sz="1400" dirty="0" err="1" smtClean="0">
                <a:latin typeface="Times New Roman" pitchFamily="18" charset="0"/>
                <a:cs typeface="Times New Roman" pitchFamily="18" charset="0"/>
              </a:rPr>
              <a:t>gjakmarrja</a:t>
            </a:r>
            <a:r>
              <a:rPr lang="it-IT" sz="1400" dirty="0" smtClean="0">
                <a:latin typeface="Times New Roman" pitchFamily="18" charset="0"/>
                <a:cs typeface="Times New Roman" pitchFamily="18" charset="0"/>
              </a:rPr>
              <a:t>”?</a:t>
            </a:r>
            <a:endParaRPr lang="it-IT" sz="1400" dirty="0"/>
          </a:p>
        </p:txBody>
      </p:sp>
      <p:sp>
        <p:nvSpPr>
          <p:cNvPr id="8" name="Rettangolo arrotondato 7"/>
          <p:cNvSpPr/>
          <p:nvPr/>
        </p:nvSpPr>
        <p:spPr>
          <a:xfrm>
            <a:off x="428596" y="4429132"/>
            <a:ext cx="8286808"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La “</a:t>
            </a:r>
            <a:r>
              <a:rPr lang="it-IT" sz="1400" dirty="0" err="1" smtClean="0">
                <a:solidFill>
                  <a:srgbClr val="00B0F0"/>
                </a:solidFill>
                <a:latin typeface="Times New Roman" pitchFamily="18" charset="0"/>
                <a:cs typeface="Times New Roman" pitchFamily="18" charset="0"/>
              </a:rPr>
              <a:t>gikmarrja</a:t>
            </a:r>
            <a:r>
              <a:rPr lang="it-IT" sz="1400" dirty="0" smtClean="0">
                <a:solidFill>
                  <a:srgbClr val="00B0F0"/>
                </a:solidFill>
                <a:latin typeface="Times New Roman" pitchFamily="18" charset="0"/>
                <a:cs typeface="Times New Roman" pitchFamily="18" charset="0"/>
              </a:rPr>
              <a:t>” è la faida famigliare prevista dal </a:t>
            </a:r>
            <a:r>
              <a:rPr lang="it-IT" sz="1400" dirty="0" err="1" smtClean="0">
                <a:solidFill>
                  <a:srgbClr val="00B0F0"/>
                </a:solidFill>
                <a:latin typeface="Times New Roman" pitchFamily="18" charset="0"/>
                <a:cs typeface="Times New Roman" pitchFamily="18" charset="0"/>
              </a:rPr>
              <a:t>Kanun</a:t>
            </a:r>
            <a:endParaRPr lang="it-IT" sz="1400" dirty="0">
              <a:solidFill>
                <a:srgbClr val="00B0F0"/>
              </a:solidFill>
              <a:latin typeface="Times New Roman" pitchFamily="18" charset="0"/>
              <a:cs typeface="Times New Roman" pitchFamily="18" charset="0"/>
            </a:endParaRPr>
          </a:p>
        </p:txBody>
      </p:sp>
      <p:sp>
        <p:nvSpPr>
          <p:cNvPr id="9" name="Rettangolo 8"/>
          <p:cNvSpPr/>
          <p:nvPr/>
        </p:nvSpPr>
        <p:spPr>
          <a:xfrm>
            <a:off x="428596" y="5214950"/>
            <a:ext cx="1353256" cy="307777"/>
          </a:xfrm>
          <a:prstGeom prst="rect">
            <a:avLst/>
          </a:prstGeom>
        </p:spPr>
        <p:txBody>
          <a:bodyPr wrap="none">
            <a:spAutoFit/>
          </a:bodyPr>
          <a:lstStyle/>
          <a:p>
            <a:r>
              <a:rPr lang="it-IT" sz="1400" dirty="0" smtClean="0">
                <a:latin typeface="Times New Roman" pitchFamily="18" charset="0"/>
                <a:cs typeface="Times New Roman" pitchFamily="18" charset="0"/>
              </a:rPr>
              <a:t>Cos’è il </a:t>
            </a:r>
            <a:r>
              <a:rPr lang="it-IT" sz="1400" dirty="0" err="1" smtClean="0">
                <a:latin typeface="Times New Roman" pitchFamily="18" charset="0"/>
                <a:cs typeface="Times New Roman" pitchFamily="18" charset="0"/>
              </a:rPr>
              <a:t>Kanun</a:t>
            </a:r>
            <a:r>
              <a:rPr lang="it-IT" sz="1400" dirty="0" smtClean="0">
                <a:latin typeface="Times New Roman" pitchFamily="18" charset="0"/>
                <a:cs typeface="Times New Roman" pitchFamily="18" charset="0"/>
              </a:rPr>
              <a:t>?</a:t>
            </a:r>
            <a:endParaRPr lang="it-IT" sz="1400" dirty="0"/>
          </a:p>
        </p:txBody>
      </p:sp>
      <p:sp>
        <p:nvSpPr>
          <p:cNvPr id="10" name="Rettangolo arrotondato 9"/>
          <p:cNvSpPr/>
          <p:nvPr/>
        </p:nvSpPr>
        <p:spPr>
          <a:xfrm>
            <a:off x="428596" y="5643578"/>
            <a:ext cx="8358246"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Il </a:t>
            </a:r>
            <a:r>
              <a:rPr lang="it-IT" sz="1400" dirty="0" err="1" smtClean="0">
                <a:solidFill>
                  <a:srgbClr val="00B0F0"/>
                </a:solidFill>
                <a:latin typeface="Times New Roman" pitchFamily="18" charset="0"/>
                <a:cs typeface="Times New Roman" pitchFamily="18" charset="0"/>
              </a:rPr>
              <a:t>Kanun</a:t>
            </a:r>
            <a:r>
              <a:rPr lang="it-IT" sz="1400" dirty="0" smtClean="0">
                <a:solidFill>
                  <a:srgbClr val="00B0F0"/>
                </a:solidFill>
                <a:latin typeface="Times New Roman" pitchFamily="18" charset="0"/>
                <a:cs typeface="Times New Roman" pitchFamily="18" charset="0"/>
              </a:rPr>
              <a:t> è un codice di convivenza che risale al XIV secolo.</a:t>
            </a:r>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8" name="Picture 6" descr="File:Map of Arbanon (Arbëria).png"/>
          <p:cNvPicPr>
            <a:picLocks noChangeAspect="1" noChangeArrowheads="1"/>
          </p:cNvPicPr>
          <p:nvPr/>
        </p:nvPicPr>
        <p:blipFill>
          <a:blip r:embed="rId2"/>
          <a:srcRect/>
          <a:stretch>
            <a:fillRect/>
          </a:stretch>
        </p:blipFill>
        <p:spPr bwMode="auto">
          <a:xfrm>
            <a:off x="142836" y="214283"/>
            <a:ext cx="3090270" cy="6328196"/>
          </a:xfrm>
          <a:prstGeom prst="rect">
            <a:avLst/>
          </a:prstGeom>
          <a:noFill/>
          <a:ln w="38100">
            <a:solidFill>
              <a:srgbClr val="C00000"/>
            </a:solidFill>
          </a:ln>
        </p:spPr>
      </p:pic>
      <p:sp>
        <p:nvSpPr>
          <p:cNvPr id="5" name="CasellaDiTesto 4"/>
          <p:cNvSpPr txBox="1"/>
          <p:nvPr/>
        </p:nvSpPr>
        <p:spPr>
          <a:xfrm>
            <a:off x="3571868" y="1500174"/>
            <a:ext cx="5286412" cy="1600438"/>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Nei secoli X e </a:t>
            </a:r>
            <a:r>
              <a:rPr lang="it-IT" sz="1400" dirty="0" err="1" smtClean="0"/>
              <a:t>XI</a:t>
            </a:r>
            <a:r>
              <a:rPr lang="it-IT" sz="1400" dirty="0" smtClean="0"/>
              <a:t> subentrano gli elementi caratteristici del feudalesimo: i nobili </a:t>
            </a:r>
            <a:r>
              <a:rPr lang="it-IT" sz="1400" dirty="0" err="1" smtClean="0"/>
              <a:t>arbereshe</a:t>
            </a:r>
            <a:r>
              <a:rPr lang="it-IT" sz="1400" dirty="0" smtClean="0"/>
              <a:t> si sganciarono da Bisanzio e formarono il principato di </a:t>
            </a:r>
            <a:r>
              <a:rPr lang="it-IT" sz="1400" dirty="0" err="1" smtClean="0"/>
              <a:t>Arberia</a:t>
            </a:r>
            <a:r>
              <a:rPr lang="it-IT" sz="1400" dirty="0" smtClean="0"/>
              <a:t>, il primo </a:t>
            </a:r>
            <a:r>
              <a:rPr lang="it-IT" sz="1400" b="1" dirty="0" smtClean="0"/>
              <a:t>stato feudale albanese </a:t>
            </a:r>
            <a:r>
              <a:rPr lang="it-IT" sz="1400" dirty="0" smtClean="0"/>
              <a:t>della storia. Nei secoli successivi il paese - dove già dall'XI secolo è documentato il nome di </a:t>
            </a:r>
            <a:r>
              <a:rPr lang="it-IT" sz="1400" i="1" dirty="0" smtClean="0"/>
              <a:t>albanesi </a:t>
            </a:r>
            <a:r>
              <a:rPr lang="it-IT" sz="1400" dirty="0" smtClean="0"/>
              <a:t>per designare i discendenti degli </a:t>
            </a:r>
            <a:r>
              <a:rPr lang="it-IT" sz="1400" dirty="0" err="1" smtClean="0"/>
              <a:t>illiri</a:t>
            </a:r>
            <a:r>
              <a:rPr lang="it-IT" sz="1400" dirty="0" smtClean="0"/>
              <a:t> - fu teatro di accese rivalità per il suo possesso tra bulgari, veneziani, svevi, finché nel 1389 sopraggiunsero gli invasori turchi. </a:t>
            </a:r>
            <a:endParaRPr lang="it-IT" sz="1400" dirty="0"/>
          </a:p>
        </p:txBody>
      </p:sp>
      <p:sp>
        <p:nvSpPr>
          <p:cNvPr id="4" name="CasellaDiTesto 3"/>
          <p:cNvSpPr txBox="1"/>
          <p:nvPr/>
        </p:nvSpPr>
        <p:spPr>
          <a:xfrm>
            <a:off x="5214942" y="357166"/>
            <a:ext cx="1242584" cy="369332"/>
          </a:xfrm>
          <a:prstGeom prst="rect">
            <a:avLst/>
          </a:prstGeom>
          <a:noFill/>
        </p:spPr>
        <p:txBody>
          <a:bodyPr wrap="none" rtlCol="0">
            <a:spAutoFit/>
          </a:bodyPr>
          <a:lstStyle/>
          <a:p>
            <a:r>
              <a:rPr lang="it-IT" b="1" dirty="0" smtClean="0">
                <a:solidFill>
                  <a:srgbClr val="0070C0"/>
                </a:solidFill>
              </a:rPr>
              <a:t>MEDIOEVO</a:t>
            </a:r>
            <a:endParaRPr lang="it-IT" b="1" dirty="0">
              <a:solidFill>
                <a:srgbClr val="0070C0"/>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14282" y="142852"/>
            <a:ext cx="8786842" cy="5047536"/>
          </a:xfrm>
          <a:prstGeom prst="rect">
            <a:avLst/>
          </a:prstGeom>
        </p:spPr>
        <p:txBody>
          <a:bodyPr wrap="square">
            <a:spAutoFit/>
          </a:bodyPr>
          <a:lstStyle/>
          <a:p>
            <a:pPr algn="just"/>
            <a:endParaRPr lang="it-IT" sz="1400" dirty="0" smtClean="0">
              <a:latin typeface="Times New Roman" pitchFamily="18" charset="0"/>
              <a:cs typeface="Times New Roman" pitchFamily="18" charset="0"/>
            </a:endParaRPr>
          </a:p>
          <a:p>
            <a:pPr algn="just"/>
            <a:r>
              <a:rPr lang="it-IT" sz="1400" dirty="0" smtClean="0">
                <a:latin typeface="Times New Roman" pitchFamily="18" charset="0"/>
                <a:cs typeface="Times New Roman" pitchFamily="18" charset="0"/>
              </a:rPr>
              <a:t> In quale parte dell’Albania è ancora diffuso?</a:t>
            </a:r>
          </a:p>
          <a:p>
            <a:pPr algn="just"/>
            <a:endParaRPr lang="it-IT" sz="1400" dirty="0" smtClean="0">
              <a:latin typeface="Times New Roman" pitchFamily="18" charset="0"/>
              <a:cs typeface="Times New Roman" pitchFamily="18" charset="0"/>
            </a:endParaRPr>
          </a:p>
          <a:p>
            <a:pPr algn="just"/>
            <a:endParaRPr lang="it-IT" sz="1400" dirty="0" smtClean="0">
              <a:latin typeface="Times New Roman" pitchFamily="18" charset="0"/>
              <a:cs typeface="Times New Roman" pitchFamily="18" charset="0"/>
            </a:endParaRPr>
          </a:p>
          <a:p>
            <a:pPr algn="just"/>
            <a:endParaRPr lang="it-IT" sz="1400" dirty="0" smtClean="0">
              <a:latin typeface="Times New Roman" pitchFamily="18" charset="0"/>
              <a:cs typeface="Times New Roman" pitchFamily="18" charset="0"/>
            </a:endParaRPr>
          </a:p>
          <a:p>
            <a:pPr algn="just"/>
            <a:endParaRPr lang="it-IT" sz="1400" dirty="0" smtClean="0">
              <a:latin typeface="Times New Roman" pitchFamily="18" charset="0"/>
              <a:cs typeface="Times New Roman" pitchFamily="18" charset="0"/>
            </a:endParaRPr>
          </a:p>
          <a:p>
            <a:pPr algn="just"/>
            <a:r>
              <a:rPr lang="it-IT" sz="1400" dirty="0" smtClean="0">
                <a:latin typeface="Times New Roman" pitchFamily="18" charset="0"/>
                <a:cs typeface="Times New Roman" pitchFamily="18" charset="0"/>
              </a:rPr>
              <a:t>  Dove la vendetta non può essere attuata?</a:t>
            </a:r>
          </a:p>
          <a:p>
            <a:pPr algn="just"/>
            <a:endParaRPr lang="it-IT" sz="1400" dirty="0" smtClean="0">
              <a:latin typeface="Times New Roman" pitchFamily="18" charset="0"/>
              <a:cs typeface="Times New Roman" pitchFamily="18" charset="0"/>
            </a:endParaRPr>
          </a:p>
          <a:p>
            <a:pPr algn="just"/>
            <a:endParaRPr lang="it-IT" sz="1400" dirty="0" smtClean="0">
              <a:latin typeface="Times New Roman" pitchFamily="18" charset="0"/>
              <a:cs typeface="Times New Roman" pitchFamily="18" charset="0"/>
            </a:endParaRPr>
          </a:p>
          <a:p>
            <a:pPr algn="just"/>
            <a:endParaRPr lang="it-IT" sz="1400" dirty="0" smtClean="0">
              <a:latin typeface="Times New Roman" pitchFamily="18" charset="0"/>
              <a:cs typeface="Times New Roman" pitchFamily="18" charset="0"/>
            </a:endParaRPr>
          </a:p>
          <a:p>
            <a:pPr algn="just"/>
            <a:endParaRPr lang="it-IT" sz="1400" dirty="0" smtClean="0">
              <a:latin typeface="Times New Roman" pitchFamily="18" charset="0"/>
              <a:cs typeface="Times New Roman" pitchFamily="18" charset="0"/>
            </a:endParaRPr>
          </a:p>
          <a:p>
            <a:pPr algn="just"/>
            <a:r>
              <a:rPr lang="it-IT" sz="1400" dirty="0" smtClean="0">
                <a:latin typeface="Times New Roman" pitchFamily="18" charset="0"/>
                <a:cs typeface="Times New Roman" pitchFamily="18" charset="0"/>
              </a:rPr>
              <a:t>  Chi deve essere risparmiato dalla vendetta? Perché ciò non avviene?</a:t>
            </a:r>
          </a:p>
          <a:p>
            <a:pPr algn="just"/>
            <a:endParaRPr lang="it-IT" sz="1400" dirty="0" smtClean="0">
              <a:latin typeface="Times New Roman" pitchFamily="18" charset="0"/>
              <a:cs typeface="Times New Roman" pitchFamily="18" charset="0"/>
            </a:endParaRPr>
          </a:p>
          <a:p>
            <a:pPr algn="just"/>
            <a:endParaRPr lang="it-IT" sz="1400" dirty="0" smtClean="0">
              <a:latin typeface="Times New Roman" pitchFamily="18" charset="0"/>
              <a:cs typeface="Times New Roman" pitchFamily="18" charset="0"/>
            </a:endParaRPr>
          </a:p>
          <a:p>
            <a:pPr algn="just"/>
            <a:r>
              <a:rPr lang="it-IT" sz="1400" dirty="0" smtClean="0">
                <a:latin typeface="Times New Roman" pitchFamily="18" charset="0"/>
                <a:cs typeface="Times New Roman" pitchFamily="18" charset="0"/>
              </a:rPr>
              <a:t> </a:t>
            </a:r>
          </a:p>
          <a:p>
            <a:pPr algn="just"/>
            <a:endParaRPr lang="it-IT" sz="1400" dirty="0" smtClean="0">
              <a:latin typeface="Times New Roman" pitchFamily="18" charset="0"/>
              <a:cs typeface="Times New Roman" pitchFamily="18" charset="0"/>
            </a:endParaRPr>
          </a:p>
          <a:p>
            <a:pPr algn="just"/>
            <a:r>
              <a:rPr lang="it-IT" sz="1400" dirty="0" smtClean="0">
                <a:latin typeface="Times New Roman" pitchFamily="18" charset="0"/>
                <a:cs typeface="Times New Roman" pitchFamily="18" charset="0"/>
              </a:rPr>
              <a:t>  Oltre alla vendetta di sangue, il </a:t>
            </a:r>
            <a:r>
              <a:rPr lang="it-IT" sz="1400" dirty="0" err="1" smtClean="0">
                <a:latin typeface="Times New Roman" pitchFamily="18" charset="0"/>
                <a:cs typeface="Times New Roman" pitchFamily="18" charset="0"/>
              </a:rPr>
              <a:t>Kanun</a:t>
            </a:r>
            <a:r>
              <a:rPr lang="it-IT" sz="1400" dirty="0" smtClean="0">
                <a:latin typeface="Times New Roman" pitchFamily="18" charset="0"/>
                <a:cs typeface="Times New Roman" pitchFamily="18" charset="0"/>
              </a:rPr>
              <a:t> prevede un’altra forma di riconciliazione: quale?</a:t>
            </a:r>
          </a:p>
          <a:p>
            <a:pPr algn="just"/>
            <a:endParaRPr lang="it-IT" sz="1400" dirty="0" smtClean="0">
              <a:latin typeface="Times New Roman" pitchFamily="18" charset="0"/>
              <a:cs typeface="Times New Roman" pitchFamily="18" charset="0"/>
            </a:endParaRPr>
          </a:p>
          <a:p>
            <a:pPr algn="just"/>
            <a:endParaRPr lang="it-IT" sz="1400" dirty="0" smtClean="0">
              <a:latin typeface="Times New Roman" pitchFamily="18" charset="0"/>
              <a:cs typeface="Times New Roman" pitchFamily="18" charset="0"/>
            </a:endParaRPr>
          </a:p>
          <a:p>
            <a:pPr algn="just"/>
            <a:endParaRPr lang="it-IT" sz="1400" dirty="0" smtClean="0">
              <a:latin typeface="Times New Roman" pitchFamily="18" charset="0"/>
              <a:cs typeface="Times New Roman" pitchFamily="18" charset="0"/>
            </a:endParaRPr>
          </a:p>
          <a:p>
            <a:pPr algn="just"/>
            <a:endParaRPr lang="it-IT" sz="1400" dirty="0" smtClean="0">
              <a:latin typeface="Times New Roman" pitchFamily="18" charset="0"/>
              <a:cs typeface="Times New Roman" pitchFamily="18" charset="0"/>
            </a:endParaRPr>
          </a:p>
          <a:p>
            <a:pPr algn="just"/>
            <a:r>
              <a:rPr lang="it-IT" sz="1400" dirty="0" smtClean="0">
                <a:latin typeface="Times New Roman" pitchFamily="18" charset="0"/>
                <a:cs typeface="Times New Roman" pitchFamily="18" charset="0"/>
              </a:rPr>
              <a:t>  Chi è coinvolto in questo fenomeno e in che modo può essere sradicato? </a:t>
            </a:r>
          </a:p>
          <a:p>
            <a:pPr marL="342900" indent="-342900" algn="just"/>
            <a:r>
              <a:rPr lang="it-IT" sz="1400" dirty="0" smtClean="0">
                <a:latin typeface="Times New Roman" pitchFamily="18" charset="0"/>
                <a:cs typeface="Times New Roman" pitchFamily="18" charset="0"/>
              </a:rPr>
              <a:t>  </a:t>
            </a:r>
            <a:endParaRPr lang="it-IT" sz="1400" dirty="0">
              <a:latin typeface="Times New Roman" pitchFamily="18" charset="0"/>
              <a:cs typeface="Times New Roman" pitchFamily="18" charset="0"/>
            </a:endParaRPr>
          </a:p>
        </p:txBody>
      </p:sp>
      <p:sp>
        <p:nvSpPr>
          <p:cNvPr id="8" name="Rettangolo arrotondato 7"/>
          <p:cNvSpPr/>
          <p:nvPr/>
        </p:nvSpPr>
        <p:spPr>
          <a:xfrm>
            <a:off x="285720" y="714356"/>
            <a:ext cx="8358246"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È diffuso nelle vallate dei monti albanesi.</a:t>
            </a:r>
            <a:endParaRPr lang="it-IT" sz="1400" dirty="0">
              <a:solidFill>
                <a:srgbClr val="00B0F0"/>
              </a:solidFill>
              <a:latin typeface="Times New Roman" pitchFamily="18" charset="0"/>
              <a:cs typeface="Times New Roman" pitchFamily="18" charset="0"/>
            </a:endParaRPr>
          </a:p>
        </p:txBody>
      </p:sp>
      <p:sp>
        <p:nvSpPr>
          <p:cNvPr id="9" name="Rettangolo arrotondato 8"/>
          <p:cNvSpPr/>
          <p:nvPr/>
        </p:nvSpPr>
        <p:spPr>
          <a:xfrm>
            <a:off x="357158" y="1857364"/>
            <a:ext cx="8358246"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Per il </a:t>
            </a:r>
            <a:r>
              <a:rPr lang="it-IT" sz="1400" dirty="0" err="1" smtClean="0">
                <a:solidFill>
                  <a:srgbClr val="00B0F0"/>
                </a:solidFill>
                <a:latin typeface="Times New Roman" pitchFamily="18" charset="0"/>
                <a:cs typeface="Times New Roman" pitchFamily="18" charset="0"/>
              </a:rPr>
              <a:t>Kanun</a:t>
            </a:r>
            <a:r>
              <a:rPr lang="it-IT" sz="1400" dirty="0" smtClean="0">
                <a:solidFill>
                  <a:srgbClr val="00B0F0"/>
                </a:solidFill>
                <a:latin typeface="Times New Roman" pitchFamily="18" charset="0"/>
                <a:cs typeface="Times New Roman" pitchFamily="18" charset="0"/>
              </a:rPr>
              <a:t> la casa è sacra, quindi al suo interno non possono essere consumate vendette.</a:t>
            </a:r>
            <a:endParaRPr lang="it-IT" sz="1400" dirty="0">
              <a:solidFill>
                <a:srgbClr val="00B0F0"/>
              </a:solidFill>
              <a:latin typeface="Times New Roman" pitchFamily="18" charset="0"/>
              <a:cs typeface="Times New Roman" pitchFamily="18" charset="0"/>
            </a:endParaRPr>
          </a:p>
        </p:txBody>
      </p:sp>
      <p:sp>
        <p:nvSpPr>
          <p:cNvPr id="10" name="Rettangolo arrotondato 9"/>
          <p:cNvSpPr/>
          <p:nvPr/>
        </p:nvSpPr>
        <p:spPr>
          <a:xfrm>
            <a:off x="285720" y="2857496"/>
            <a:ext cx="8358246"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Donne e ragazzi sotto i 15 anni non possono essere oggetto di vendetta , però molti di coloro che seguono il </a:t>
            </a:r>
            <a:r>
              <a:rPr lang="it-IT" sz="1400" dirty="0" err="1" smtClean="0">
                <a:solidFill>
                  <a:srgbClr val="00B0F0"/>
                </a:solidFill>
                <a:latin typeface="Times New Roman" pitchFamily="18" charset="0"/>
                <a:cs typeface="Times New Roman" pitchFamily="18" charset="0"/>
              </a:rPr>
              <a:t>Kanun</a:t>
            </a:r>
            <a:r>
              <a:rPr lang="it-IT" sz="1400" dirty="0" smtClean="0">
                <a:solidFill>
                  <a:srgbClr val="00B0F0"/>
                </a:solidFill>
                <a:latin typeface="Times New Roman" pitchFamily="18" charset="0"/>
                <a:cs typeface="Times New Roman" pitchFamily="18" charset="0"/>
              </a:rPr>
              <a:t> non ne conoscono le regole per cui anche donne e bambini vengono coinvolti nelle faide.</a:t>
            </a:r>
            <a:endParaRPr lang="it-IT" sz="1400" dirty="0">
              <a:solidFill>
                <a:srgbClr val="00B0F0"/>
              </a:solidFill>
              <a:latin typeface="Times New Roman" pitchFamily="18" charset="0"/>
              <a:cs typeface="Times New Roman" pitchFamily="18" charset="0"/>
            </a:endParaRPr>
          </a:p>
        </p:txBody>
      </p:sp>
      <p:sp>
        <p:nvSpPr>
          <p:cNvPr id="11" name="Rettangolo arrotondato 10"/>
          <p:cNvSpPr/>
          <p:nvPr/>
        </p:nvSpPr>
        <p:spPr>
          <a:xfrm>
            <a:off x="357158" y="3929066"/>
            <a:ext cx="8358246"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Oltre alla vendetta, il </a:t>
            </a:r>
            <a:r>
              <a:rPr lang="it-IT" sz="1400" dirty="0" err="1" smtClean="0">
                <a:solidFill>
                  <a:srgbClr val="00B0F0"/>
                </a:solidFill>
                <a:latin typeface="Times New Roman" pitchFamily="18" charset="0"/>
                <a:cs typeface="Times New Roman" pitchFamily="18" charset="0"/>
              </a:rPr>
              <a:t>Kanun</a:t>
            </a:r>
            <a:r>
              <a:rPr lang="it-IT" sz="1400" dirty="0" smtClean="0">
                <a:solidFill>
                  <a:srgbClr val="00B0F0"/>
                </a:solidFill>
                <a:latin typeface="Times New Roman" pitchFamily="18" charset="0"/>
                <a:cs typeface="Times New Roman" pitchFamily="18" charset="0"/>
              </a:rPr>
              <a:t> prevede il perdono come forma di riconciliazione</a:t>
            </a:r>
            <a:endParaRPr lang="it-IT" sz="1400" dirty="0">
              <a:solidFill>
                <a:srgbClr val="00B0F0"/>
              </a:solidFill>
              <a:latin typeface="Times New Roman" pitchFamily="18" charset="0"/>
              <a:cs typeface="Times New Roman" pitchFamily="18" charset="0"/>
            </a:endParaRPr>
          </a:p>
        </p:txBody>
      </p:sp>
      <p:sp>
        <p:nvSpPr>
          <p:cNvPr id="12" name="Rettangolo arrotondato 11"/>
          <p:cNvSpPr/>
          <p:nvPr/>
        </p:nvSpPr>
        <p:spPr>
          <a:xfrm>
            <a:off x="357158" y="5000636"/>
            <a:ext cx="8358246"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È un fenomeno che coinvolge tutte le categorie di cittadini. Cultura, benessere e fede possono contribuire a sradicarlo.</a:t>
            </a:r>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La criminalità </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www.carabinieri.it/files/4479.jpg"/>
          <p:cNvPicPr>
            <a:picLocks noChangeAspect="1" noChangeArrowheads="1"/>
          </p:cNvPicPr>
          <p:nvPr/>
        </p:nvPicPr>
        <p:blipFill>
          <a:blip r:embed="rId2"/>
          <a:srcRect/>
          <a:stretch>
            <a:fillRect/>
          </a:stretch>
        </p:blipFill>
        <p:spPr bwMode="auto">
          <a:xfrm>
            <a:off x="857224" y="142852"/>
            <a:ext cx="7372350" cy="4714876"/>
          </a:xfrm>
          <a:prstGeom prst="rect">
            <a:avLst/>
          </a:prstGeom>
          <a:noFill/>
          <a:ln w="38100">
            <a:solidFill>
              <a:srgbClr val="C00000"/>
            </a:solidFill>
          </a:ln>
        </p:spPr>
      </p:pic>
      <p:sp>
        <p:nvSpPr>
          <p:cNvPr id="4" name="CasellaDiTesto 3"/>
          <p:cNvSpPr txBox="1"/>
          <p:nvPr/>
        </p:nvSpPr>
        <p:spPr>
          <a:xfrm>
            <a:off x="857224" y="4500570"/>
            <a:ext cx="4071966" cy="338554"/>
          </a:xfrm>
          <a:prstGeom prst="rect">
            <a:avLst/>
          </a:prstGeom>
          <a:solidFill>
            <a:schemeClr val="accent2">
              <a:lumMod val="20000"/>
              <a:lumOff val="80000"/>
            </a:schemeClr>
          </a:solidFill>
          <a:ln w="19050">
            <a:solidFill>
              <a:srgbClr val="C00000"/>
            </a:solidFill>
          </a:ln>
        </p:spPr>
        <p:txBody>
          <a:bodyPr wrap="square" rtlCol="0">
            <a:spAutoFit/>
          </a:bodyPr>
          <a:lstStyle/>
          <a:p>
            <a:pPr algn="ctr"/>
            <a:r>
              <a:rPr lang="it-IT" sz="1600" b="1" dirty="0" smtClean="0"/>
              <a:t>Il traffico internazionale di droga</a:t>
            </a:r>
            <a:endParaRPr lang="it-IT" sz="1600" b="1" dirty="0"/>
          </a:p>
        </p:txBody>
      </p:sp>
      <p:sp>
        <p:nvSpPr>
          <p:cNvPr id="5" name="Rettangolo 4"/>
          <p:cNvSpPr/>
          <p:nvPr/>
        </p:nvSpPr>
        <p:spPr>
          <a:xfrm>
            <a:off x="500034" y="5143512"/>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Quali informazioni , riguardanti l’Albania, si possono ricavare da questa cartina?</a:t>
            </a:r>
            <a:endParaRPr lang="it-IT" sz="1400" dirty="0">
              <a:latin typeface="Times New Roman" pitchFamily="18" charset="0"/>
              <a:cs typeface="Times New Roman" pitchFamily="18" charset="0"/>
            </a:endParaRPr>
          </a:p>
        </p:txBody>
      </p:sp>
      <p:sp>
        <p:nvSpPr>
          <p:cNvPr id="6" name="Rettangolo arrotondato 5"/>
          <p:cNvSpPr/>
          <p:nvPr/>
        </p:nvSpPr>
        <p:spPr>
          <a:xfrm>
            <a:off x="357158" y="5572140"/>
            <a:ext cx="8358246"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Che l’Albania si trova al centro del traffico internazionale di droga. La droga proveniente dall’Albania è diretta soprattutto in Italia.</a:t>
            </a:r>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142852"/>
            <a:ext cx="8643998" cy="4847481"/>
          </a:xfrm>
          <a:prstGeom prst="rect">
            <a:avLst/>
          </a:prstGeom>
          <a:solidFill>
            <a:schemeClr val="accent1">
              <a:lumMod val="40000"/>
              <a:lumOff val="60000"/>
            </a:schemeClr>
          </a:solidFill>
          <a:ln w="28575">
            <a:solidFill>
              <a:srgbClr val="C00000"/>
            </a:solidFill>
          </a:ln>
        </p:spPr>
        <p:txBody>
          <a:bodyPr wrap="square">
            <a:spAutoFit/>
          </a:bodyPr>
          <a:lstStyle/>
          <a:p>
            <a:pPr algn="ctr"/>
            <a:r>
              <a:rPr lang="it-IT" sz="2400" b="1" dirty="0" smtClean="0"/>
              <a:t>L’Albania rischia di diventare un “</a:t>
            </a:r>
            <a:r>
              <a:rPr lang="it-IT" sz="2400" b="1" dirty="0" err="1" smtClean="0"/>
              <a:t>narco-stato</a:t>
            </a:r>
            <a:r>
              <a:rPr lang="it-IT" sz="2400" b="1" dirty="0" smtClean="0"/>
              <a:t>”</a:t>
            </a:r>
          </a:p>
          <a:p>
            <a:pPr>
              <a:spcAft>
                <a:spcPts val="600"/>
              </a:spcAft>
            </a:pPr>
            <a:r>
              <a:rPr lang="it-IT" sz="1400" dirty="0" smtClean="0"/>
              <a:t>Vincenzo </a:t>
            </a:r>
            <a:r>
              <a:rPr lang="it-IT" sz="1400" dirty="0" err="1" smtClean="0"/>
              <a:t>Musacchio</a:t>
            </a:r>
            <a:r>
              <a:rPr lang="it-IT" sz="1400" dirty="0" smtClean="0"/>
              <a:t>  </a:t>
            </a:r>
            <a:r>
              <a:rPr lang="it-IT" sz="1100" dirty="0" smtClean="0"/>
              <a:t>19 aprile 2019</a:t>
            </a:r>
          </a:p>
          <a:p>
            <a:pPr algn="just"/>
            <a:r>
              <a:rPr lang="it-IT" sz="1400" dirty="0" smtClean="0"/>
              <a:t>I traffici internazionali di droga passano per il cuore dell’Albania, attraverso la “rotta dell’Adriatico”, utilizzata per far entrare le sostanze stupefacenti dall’Italia in tutta Europa. Una tratta, affermatasi nel corso degli anni, gestita delle organizzazioni criminali albanesi, in particolare della mafia di </a:t>
            </a:r>
            <a:r>
              <a:rPr lang="it-IT" sz="1400" dirty="0" err="1" smtClean="0"/>
              <a:t>Valona</a:t>
            </a:r>
            <a:r>
              <a:rPr lang="it-IT" sz="1400" dirty="0" smtClean="0"/>
              <a:t> e Durazzo e di quella della capitale. </a:t>
            </a:r>
          </a:p>
          <a:p>
            <a:pPr algn="just"/>
            <a:r>
              <a:rPr lang="it-IT" sz="1400" b="1" dirty="0" smtClean="0"/>
              <a:t>L’Albania è diventata snodo fondamentale per il narcotraffico europeo e internazionale</a:t>
            </a:r>
            <a:r>
              <a:rPr lang="it-IT" sz="1400" dirty="0" smtClean="0"/>
              <a:t>. Se inizialmente, le organizzazioni criminali albanesi, in particolare quelle costiere, fornivano esclusivamente un supporto logistico ai cartelli, con gli anni i rapporti di forza sono cambiati: </a:t>
            </a:r>
            <a:r>
              <a:rPr lang="it-IT" sz="1400" b="1" dirty="0" smtClean="0"/>
              <a:t>la grande disponibilità di mezzi e risorse economiche ha permesso alle mafie del Paese delle aquile di elevarsi a leader indiscussi dei traffici illeciti di droga e armi</a:t>
            </a:r>
            <a:r>
              <a:rPr lang="it-IT" sz="1400" dirty="0" smtClean="0"/>
              <a:t>. Ad oggi oltre il 50% di tutti gli oppiacei, cocaina, eroina e morfina, sequestrati in Europa viene confiscato proprio sulla rotta adriatica, la via che dall’Afghanistan porta all’Europa passando per Iran, Turchia e sud est europeo. Il </a:t>
            </a:r>
            <a:r>
              <a:rPr lang="it-IT" sz="1400" i="1" dirty="0" smtClean="0"/>
              <a:t>World </a:t>
            </a:r>
            <a:r>
              <a:rPr lang="it-IT" sz="1400" i="1" dirty="0" err="1" smtClean="0"/>
              <a:t>Drug</a:t>
            </a:r>
            <a:r>
              <a:rPr lang="it-IT" sz="1400" i="1" dirty="0" smtClean="0"/>
              <a:t> Report 2018</a:t>
            </a:r>
            <a:r>
              <a:rPr lang="it-IT" sz="1400" dirty="0" smtClean="0"/>
              <a:t>, il rapporto sul mercato mondiale degli stupefacenti pubblicato dall’Ufficio dell’Onu per le droghe e il crimine, conferma questi dati.</a:t>
            </a:r>
            <a:r>
              <a:rPr lang="it-IT" sz="1400" b="1" dirty="0" smtClean="0"/>
              <a:t> </a:t>
            </a:r>
            <a:r>
              <a:rPr lang="it-IT" sz="1400" dirty="0" smtClean="0"/>
              <a:t>L’Albania è il principale luogo di transito di tutte le droghe, anche di quelle provenienti dal Sud America. Affari per miliardi di euro nelle mani dei clan presenti su tutto il territorio: in Albania, sono gestiti al massimo livello traffici, investimenti economici e riciclaggio di denaro sporco. Ma la presenza di numerosi gruppi organizzati e le ingenti somme di guadagno fanno sì che i </a:t>
            </a:r>
            <a:r>
              <a:rPr lang="it-IT" sz="1400" b="1" dirty="0" smtClean="0"/>
              <a:t>clan</a:t>
            </a:r>
            <a:r>
              <a:rPr lang="it-IT" sz="1400" dirty="0" smtClean="0"/>
              <a:t> siano </a:t>
            </a:r>
            <a:r>
              <a:rPr lang="it-IT" sz="1400" b="1" dirty="0" smtClean="0"/>
              <a:t>in continua lotta tra loro </a:t>
            </a:r>
            <a:r>
              <a:rPr lang="it-IT" sz="1400" dirty="0" smtClean="0"/>
              <a:t>per la gestione di uno dei business più redditizi al mondo.</a:t>
            </a:r>
          </a:p>
          <a:p>
            <a:pPr algn="just"/>
            <a:r>
              <a:rPr lang="it-IT" sz="1400" dirty="0" smtClean="0"/>
              <a:t>Da quando l’Albania si è impegnata nei confronti dell’Unione europea dichiarando guerra alla mafia, poco è cambiato. La ragione per la quale la maggior parte degli assassini non è ancora stata identificata è il </a:t>
            </a:r>
            <a:r>
              <a:rPr lang="it-IT" sz="1400" b="1" dirty="0" smtClean="0"/>
              <a:t>legame tra criminalità organizzata</a:t>
            </a:r>
            <a:r>
              <a:rPr lang="it-IT" sz="1400" dirty="0" smtClean="0"/>
              <a:t>, politica e forze dell’ordine.</a:t>
            </a:r>
          </a:p>
        </p:txBody>
      </p:sp>
      <p:sp>
        <p:nvSpPr>
          <p:cNvPr id="3" name="Rettangolo 2"/>
          <p:cNvSpPr/>
          <p:nvPr/>
        </p:nvSpPr>
        <p:spPr>
          <a:xfrm>
            <a:off x="0" y="5072074"/>
            <a:ext cx="9001156"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Quali sono, secondo te, le quattro informazioni principali di questo articolo? Rispondi dopo averle evidenziate nel testo. </a:t>
            </a:r>
            <a:endParaRPr lang="it-IT" sz="1400" dirty="0">
              <a:latin typeface="Times New Roman" pitchFamily="18" charset="0"/>
              <a:cs typeface="Times New Roman" pitchFamily="18" charset="0"/>
            </a:endParaRPr>
          </a:p>
        </p:txBody>
      </p:sp>
      <p:sp>
        <p:nvSpPr>
          <p:cNvPr id="4" name="Rettangolo arrotondato 3"/>
          <p:cNvSpPr/>
          <p:nvPr/>
        </p:nvSpPr>
        <p:spPr>
          <a:xfrm>
            <a:off x="0" y="5429264"/>
            <a:ext cx="4429124"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L’Albania si trova al centro del traffico internazionale di droga. </a:t>
            </a:r>
            <a:endParaRPr lang="it-IT" sz="1400" dirty="0">
              <a:solidFill>
                <a:srgbClr val="00B0F0"/>
              </a:solidFill>
              <a:latin typeface="Times New Roman" pitchFamily="18" charset="0"/>
              <a:cs typeface="Times New Roman" pitchFamily="18" charset="0"/>
            </a:endParaRPr>
          </a:p>
        </p:txBody>
      </p:sp>
      <p:sp>
        <p:nvSpPr>
          <p:cNvPr id="5" name="Rettangolo arrotondato 4"/>
          <p:cNvSpPr/>
          <p:nvPr/>
        </p:nvSpPr>
        <p:spPr>
          <a:xfrm>
            <a:off x="4572000" y="5429264"/>
            <a:ext cx="4429124"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Il traffico internazionale di droga è gestito soprattutto dalle mafia albanesi</a:t>
            </a:r>
            <a:endParaRPr lang="it-IT" sz="1400" dirty="0">
              <a:solidFill>
                <a:srgbClr val="00B0F0"/>
              </a:solidFill>
              <a:latin typeface="Times New Roman" pitchFamily="18" charset="0"/>
              <a:cs typeface="Times New Roman" pitchFamily="18" charset="0"/>
            </a:endParaRPr>
          </a:p>
        </p:txBody>
      </p:sp>
      <p:sp>
        <p:nvSpPr>
          <p:cNvPr id="6" name="Rettangolo arrotondato 5"/>
          <p:cNvSpPr/>
          <p:nvPr/>
        </p:nvSpPr>
        <p:spPr>
          <a:xfrm>
            <a:off x="0" y="6143644"/>
            <a:ext cx="4429124"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I clan albanesi sono in continua lotta tra loro per la gestione del traffico della droga</a:t>
            </a:r>
            <a:endParaRPr lang="it-IT" sz="1400" dirty="0">
              <a:solidFill>
                <a:srgbClr val="00B0F0"/>
              </a:solidFill>
              <a:latin typeface="Times New Roman" pitchFamily="18" charset="0"/>
              <a:cs typeface="Times New Roman" pitchFamily="18" charset="0"/>
            </a:endParaRPr>
          </a:p>
        </p:txBody>
      </p:sp>
      <p:sp>
        <p:nvSpPr>
          <p:cNvPr id="7" name="Rettangolo arrotondato 6"/>
          <p:cNvSpPr/>
          <p:nvPr/>
        </p:nvSpPr>
        <p:spPr>
          <a:xfrm>
            <a:off x="4572000" y="6143644"/>
            <a:ext cx="4429124"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In Albania la lotta alla mafia si è dimostrata poco efficace a causa del legame fra criminalità organizzata, politica e forze dell’ordine.</a:t>
            </a:r>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La corruzione</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5324535"/>
          </a:xfrm>
          <a:prstGeom prst="rect">
            <a:avLst/>
          </a:prstGeom>
          <a:solidFill>
            <a:schemeClr val="accent1">
              <a:lumMod val="40000"/>
              <a:lumOff val="60000"/>
            </a:schemeClr>
          </a:solidFill>
          <a:ln w="28575">
            <a:solidFill>
              <a:srgbClr val="C00000"/>
            </a:solidFill>
          </a:ln>
        </p:spPr>
        <p:txBody>
          <a:bodyPr wrap="square">
            <a:spAutoFit/>
          </a:bodyPr>
          <a:lstStyle/>
          <a:p>
            <a:pPr algn="ctr"/>
            <a:r>
              <a:rPr lang="it-IT" sz="2400" b="1" dirty="0" smtClean="0"/>
              <a:t>Albania, il marcio della corruzione</a:t>
            </a:r>
          </a:p>
          <a:p>
            <a:r>
              <a:rPr lang="it-IT" sz="1400" dirty="0" smtClean="0"/>
              <a:t>1</a:t>
            </a:r>
            <a:r>
              <a:rPr lang="it-IT" sz="1200" dirty="0" smtClean="0"/>
              <a:t>4/06/2006</a:t>
            </a:r>
            <a:r>
              <a:rPr lang="it-IT" sz="1400" dirty="0" smtClean="0"/>
              <a:t> -  </a:t>
            </a:r>
            <a:r>
              <a:rPr lang="it-IT" sz="1400" dirty="0" err="1" smtClean="0"/>
              <a:t>Indrit</a:t>
            </a:r>
            <a:r>
              <a:rPr lang="it-IT" sz="1400" dirty="0" smtClean="0"/>
              <a:t> </a:t>
            </a:r>
            <a:r>
              <a:rPr lang="it-IT" sz="1400" dirty="0" err="1" smtClean="0"/>
              <a:t>Maraku</a:t>
            </a:r>
            <a:endParaRPr lang="it-IT" sz="1400" dirty="0" smtClean="0"/>
          </a:p>
          <a:p>
            <a:pPr algn="ctr"/>
            <a:endParaRPr lang="it-IT" sz="1400" b="1" dirty="0" smtClean="0"/>
          </a:p>
          <a:p>
            <a:pPr algn="just"/>
            <a:r>
              <a:rPr lang="it-IT" sz="1600" b="1" dirty="0" smtClean="0"/>
              <a:t>Parlamentari</a:t>
            </a:r>
            <a:r>
              <a:rPr lang="it-IT" sz="1600" dirty="0" smtClean="0"/>
              <a:t>, </a:t>
            </a:r>
            <a:r>
              <a:rPr lang="it-IT" sz="1600" b="1" dirty="0" smtClean="0"/>
              <a:t>magistrati</a:t>
            </a:r>
            <a:r>
              <a:rPr lang="it-IT" sz="1600" dirty="0" smtClean="0"/>
              <a:t> e </a:t>
            </a:r>
            <a:r>
              <a:rPr lang="it-IT" sz="1600" b="1" dirty="0" smtClean="0"/>
              <a:t>ispettori fiscali </a:t>
            </a:r>
            <a:r>
              <a:rPr lang="it-IT" sz="1600" dirty="0" smtClean="0"/>
              <a:t>sono stati giudicati dalla maggior parte degli albanesi come le figure più corrotte nel Paese, stando al sondaggio finanziato dall'USAID (l'agenzia Usa per lo sviluppo internazionale) e eseguito da esperti americani. Tra le file degli onesti risulta il capo dello Stato, Alfred </a:t>
            </a:r>
            <a:r>
              <a:rPr lang="it-IT" sz="1600" dirty="0" err="1" smtClean="0"/>
              <a:t>Moisiu</a:t>
            </a:r>
            <a:r>
              <a:rPr lang="it-IT" sz="1600" dirty="0" smtClean="0"/>
              <a:t>, seguito dagli ufficiali dell'Esercito e dai capi delle comunità religiose.</a:t>
            </a:r>
          </a:p>
          <a:p>
            <a:pPr algn="just"/>
            <a:r>
              <a:rPr lang="it-IT" sz="1600" dirty="0" smtClean="0"/>
              <a:t>Tra le istituzioni meno credibili - secondo il sondaggio - ci sarebbero i </a:t>
            </a:r>
            <a:r>
              <a:rPr lang="it-IT" sz="1600" b="1" dirty="0" smtClean="0"/>
              <a:t>partiti politici </a:t>
            </a:r>
            <a:r>
              <a:rPr lang="it-IT" sz="1600" dirty="0" smtClean="0"/>
              <a:t>e </a:t>
            </a:r>
            <a:r>
              <a:rPr lang="it-IT" sz="1600" b="1" dirty="0" smtClean="0"/>
              <a:t>sindacati</a:t>
            </a:r>
            <a:r>
              <a:rPr lang="it-IT" sz="1600" dirty="0" smtClean="0"/>
              <a:t>, nei quali la maggioranza degli albanesi sembrano avere pochissima fiducia. Peggio ancora il sistema che dovrebbe combattere la corruzione: la Giustizia, alla quale l'opinione pubblica albanese assegna lo scettro dei più corrotti. Tanto è che più della metà degli intervistati dagli esperti americani dichiara di rinunciare a sporgere denunce o querele "perché tanto non ne vale la pena". È così eclatante il male del quale soffre il </a:t>
            </a:r>
            <a:r>
              <a:rPr lang="it-IT" sz="1600" b="1" dirty="0" smtClean="0"/>
              <a:t>sistema giudiziario </a:t>
            </a:r>
            <a:r>
              <a:rPr lang="it-IT" sz="1600" dirty="0" smtClean="0"/>
              <a:t>albanese, che sono gli stessi magistrati a confermarlo: più della metà di quelli intervistati riconoscono che "si tratta di un serio problema", sottolinea il sondaggio, ma danno per questo la colpa agli avvocati difensori che li "contattano al di fuori delle aule dei tribunali per influenzare le sentenze".</a:t>
            </a:r>
          </a:p>
          <a:p>
            <a:pPr algn="just"/>
            <a:r>
              <a:rPr lang="it-IT" sz="1600" dirty="0" smtClean="0"/>
              <a:t>Ma il virus della corruzione dilaga anche in altri campi. Il sondaggio dell' USAID punta il dito contro il sistema delle tangenti pagate per vincere gli appalti. Secondo la stessa fonte, la maggioranza dei </a:t>
            </a:r>
            <a:r>
              <a:rPr lang="it-IT" sz="1600" b="1" dirty="0" smtClean="0"/>
              <a:t>dipendenti pubblici </a:t>
            </a:r>
            <a:r>
              <a:rPr lang="it-IT" sz="1600" dirty="0" smtClean="0"/>
              <a:t>afferma senza problemi che un imprenditore, "per vincere una gara, dovrebbe pagare almeno il 10% del suo valore". Ma ovviamente, a mettere i soldi in tasca, sono i colleghi dei dipendenti intervistati, perché loro stessi non lo farebbero mai!</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3046988"/>
          </a:xfrm>
          <a:prstGeom prst="rect">
            <a:avLst/>
          </a:prstGeom>
          <a:solidFill>
            <a:schemeClr val="accent1">
              <a:lumMod val="40000"/>
              <a:lumOff val="60000"/>
            </a:schemeClr>
          </a:solidFill>
          <a:ln w="28575">
            <a:solidFill>
              <a:srgbClr val="C00000"/>
            </a:solidFill>
          </a:ln>
        </p:spPr>
        <p:txBody>
          <a:bodyPr wrap="square">
            <a:spAutoFit/>
          </a:bodyPr>
          <a:lstStyle/>
          <a:p>
            <a:pPr algn="just"/>
            <a:r>
              <a:rPr lang="it-IT" sz="1600" dirty="0" smtClean="0"/>
              <a:t>Purtroppo, in questa situazione, la cura non potrebbe arrivare dal </a:t>
            </a:r>
            <a:r>
              <a:rPr lang="it-IT" sz="1600" b="1" dirty="0" smtClean="0"/>
              <a:t>sistema sanitario</a:t>
            </a:r>
            <a:r>
              <a:rPr lang="it-IT" sz="1600" dirty="0" smtClean="0"/>
              <a:t>, che risulta tra i più infetti. Il sondaggio classifica come "diffusissimo" il fenomeno delle bustarelle che i cittadini devono pagare per avere in cambio servizi che gli spetterebbero per legge da parte di dipendenti della pubblica amministrazione: a capeggiare la lista</a:t>
            </a:r>
            <a:r>
              <a:rPr lang="it-IT" sz="1600" b="1" dirty="0" smtClean="0"/>
              <a:t>, medici </a:t>
            </a:r>
            <a:r>
              <a:rPr lang="it-IT" sz="1600" dirty="0" smtClean="0"/>
              <a:t>e </a:t>
            </a:r>
            <a:r>
              <a:rPr lang="it-IT" sz="1600" b="1" dirty="0" smtClean="0"/>
              <a:t>infermieri</a:t>
            </a:r>
            <a:r>
              <a:rPr lang="it-IT" sz="1600" dirty="0" smtClean="0"/>
              <a:t>. Ma questa informazione per gli albanesi non è nuova. In tutti gli ospedali albanesi vige infatti un listino informale in base al quale, se non sei disposto a pagare, puoi essere dimenticato lì su un lettino per giorni interi prima che qualcuno ti venga a dare un'occhiata.</a:t>
            </a:r>
          </a:p>
          <a:p>
            <a:pPr algn="just"/>
            <a:r>
              <a:rPr lang="it-IT" sz="1600" dirty="0" smtClean="0"/>
              <a:t>Per quel che riguarda i </a:t>
            </a:r>
            <a:r>
              <a:rPr lang="it-IT" sz="1600" b="1" dirty="0" smtClean="0"/>
              <a:t>doganieri </a:t>
            </a:r>
            <a:r>
              <a:rPr lang="it-IT" sz="1600" dirty="0" smtClean="0"/>
              <a:t>e gli </a:t>
            </a:r>
            <a:r>
              <a:rPr lang="it-IT" sz="1600" b="1" dirty="0" smtClean="0"/>
              <a:t>ispettori fiscali</a:t>
            </a:r>
            <a:r>
              <a:rPr lang="it-IT" sz="1600" dirty="0" smtClean="0"/>
              <a:t>, la facile corruzione sembra invece essere una voce obbligatoria nel curriculum, se vogliono essere assunti. Di loro, la stragrande maggioranza dei cittadini non si fida affatto. Addirittura, si racconta ironicamente in Albania, ci dovrebbe essere una legge che vieta l'assunzione di un doganiere per più di tre mesi di fila: non per altro, ma tanta ricchezza accumulata in poco tempo si dice possa essere causa di malori.</a:t>
            </a:r>
          </a:p>
        </p:txBody>
      </p:sp>
      <p:sp>
        <p:nvSpPr>
          <p:cNvPr id="3" name="Rettangolo 2"/>
          <p:cNvSpPr/>
          <p:nvPr/>
        </p:nvSpPr>
        <p:spPr>
          <a:xfrm>
            <a:off x="214282" y="3571876"/>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Quali sono, secondo gli Albanesi, le </a:t>
            </a:r>
            <a:r>
              <a:rPr lang="it-IT" sz="1400" b="1" dirty="0" smtClean="0">
                <a:latin typeface="Times New Roman" pitchFamily="18" charset="0"/>
                <a:cs typeface="Times New Roman" pitchFamily="18" charset="0"/>
              </a:rPr>
              <a:t>istituzioni</a:t>
            </a:r>
            <a:r>
              <a:rPr lang="it-IT" sz="1400" dirty="0" smtClean="0">
                <a:latin typeface="Times New Roman" pitchFamily="18" charset="0"/>
                <a:cs typeface="Times New Roman" pitchFamily="18" charset="0"/>
              </a:rPr>
              <a:t> più corrotte? (rispondi dopo averle evidenziate nel testo)  </a:t>
            </a:r>
            <a:endParaRPr lang="it-IT" sz="1400" dirty="0">
              <a:latin typeface="Times New Roman" pitchFamily="18" charset="0"/>
              <a:cs typeface="Times New Roman" pitchFamily="18" charset="0"/>
            </a:endParaRPr>
          </a:p>
        </p:txBody>
      </p:sp>
      <p:sp>
        <p:nvSpPr>
          <p:cNvPr id="4" name="Rettangolo arrotondato 3"/>
          <p:cNvSpPr/>
          <p:nvPr/>
        </p:nvSpPr>
        <p:spPr>
          <a:xfrm>
            <a:off x="214282" y="4000504"/>
            <a:ext cx="8358246"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Partiti politici; sindacati; sistema giudiziario; sistema sanitario</a:t>
            </a:r>
            <a:endParaRPr lang="it-IT" sz="1400" dirty="0">
              <a:solidFill>
                <a:srgbClr val="00B0F0"/>
              </a:solidFill>
              <a:latin typeface="Times New Roman" pitchFamily="18" charset="0"/>
              <a:cs typeface="Times New Roman" pitchFamily="18" charset="0"/>
            </a:endParaRPr>
          </a:p>
        </p:txBody>
      </p:sp>
      <p:sp>
        <p:nvSpPr>
          <p:cNvPr id="5" name="Rettangolo arrotondato 4"/>
          <p:cNvSpPr/>
          <p:nvPr/>
        </p:nvSpPr>
        <p:spPr>
          <a:xfrm>
            <a:off x="285720" y="5357826"/>
            <a:ext cx="8358246"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Parlamentari, magistrati, ispettori fiscali; dipendenti pubblici; medici; infermieri; doganieri </a:t>
            </a:r>
            <a:endParaRPr lang="it-IT" sz="1400" dirty="0">
              <a:solidFill>
                <a:srgbClr val="00B0F0"/>
              </a:solidFill>
              <a:latin typeface="Times New Roman" pitchFamily="18" charset="0"/>
              <a:cs typeface="Times New Roman" pitchFamily="18" charset="0"/>
            </a:endParaRPr>
          </a:p>
        </p:txBody>
      </p:sp>
      <p:sp>
        <p:nvSpPr>
          <p:cNvPr id="6" name="Rettangolo 5"/>
          <p:cNvSpPr/>
          <p:nvPr/>
        </p:nvSpPr>
        <p:spPr>
          <a:xfrm>
            <a:off x="214282" y="4857760"/>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Quali sono, secondo gli Albanesi, le </a:t>
            </a:r>
            <a:r>
              <a:rPr lang="it-IT" sz="1400" b="1" dirty="0" smtClean="0">
                <a:latin typeface="Times New Roman" pitchFamily="18" charset="0"/>
                <a:cs typeface="Times New Roman" pitchFamily="18" charset="0"/>
              </a:rPr>
              <a:t>categorie</a:t>
            </a:r>
            <a:r>
              <a:rPr lang="it-IT" sz="1400" dirty="0" smtClean="0">
                <a:latin typeface="Times New Roman" pitchFamily="18" charset="0"/>
                <a:cs typeface="Times New Roman" pitchFamily="18" charset="0"/>
              </a:rPr>
              <a:t> più corrotte? (rispondi dopo averle evidenziate nel testo)  </a:t>
            </a:r>
            <a:endParaRPr lang="it-IT" sz="1400" dirty="0">
              <a:latin typeface="Times New Roman" pitchFamily="18" charset="0"/>
              <a:cs typeface="Times New Roman" pitchFamily="18"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databiteseu.files.wordpress.com/2020/11/yrgto-corruption-perception-index-2019.png?w=1024"/>
          <p:cNvPicPr>
            <a:picLocks noChangeAspect="1" noChangeArrowheads="1"/>
          </p:cNvPicPr>
          <p:nvPr/>
        </p:nvPicPr>
        <p:blipFill>
          <a:blip r:embed="rId2"/>
          <a:srcRect/>
          <a:stretch>
            <a:fillRect/>
          </a:stretch>
        </p:blipFill>
        <p:spPr bwMode="auto">
          <a:xfrm>
            <a:off x="571472" y="142852"/>
            <a:ext cx="7990141" cy="5834444"/>
          </a:xfrm>
          <a:prstGeom prst="rect">
            <a:avLst/>
          </a:prstGeom>
          <a:noFill/>
          <a:ln w="38100">
            <a:solidFill>
              <a:srgbClr val="C00000"/>
            </a:solidFill>
          </a:ln>
        </p:spPr>
      </p:pic>
      <p:sp>
        <p:nvSpPr>
          <p:cNvPr id="5" name="Rettangolo 4"/>
          <p:cNvSpPr/>
          <p:nvPr/>
        </p:nvSpPr>
        <p:spPr>
          <a:xfrm>
            <a:off x="4857752" y="214290"/>
            <a:ext cx="3571868" cy="738664"/>
          </a:xfrm>
          <a:prstGeom prst="rect">
            <a:avLst/>
          </a:prstGeom>
        </p:spPr>
        <p:txBody>
          <a:bodyPr wrap="square">
            <a:spAutoFit/>
          </a:bodyPr>
          <a:lstStyle/>
          <a:p>
            <a:pPr algn="just"/>
            <a:r>
              <a:rPr lang="it-IT" sz="1400" b="1" dirty="0" smtClean="0"/>
              <a:t>Indice di percezione della corruzione, per paese. Scala del punteggio da 0 (molto corrotto) a 100 (molto pulito)</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500042"/>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Dopo aver letto l’articolo e osservato il grafico, descrivi sinteticamente la situazione dell’Albania dal punto di vista della corruzione.</a:t>
            </a:r>
            <a:endParaRPr lang="it-IT" sz="1400" dirty="0">
              <a:latin typeface="Times New Roman" pitchFamily="18" charset="0"/>
              <a:cs typeface="Times New Roman" pitchFamily="18" charset="0"/>
            </a:endParaRPr>
          </a:p>
        </p:txBody>
      </p:sp>
      <p:sp>
        <p:nvSpPr>
          <p:cNvPr id="3" name="Rettangolo arrotondato 2"/>
          <p:cNvSpPr/>
          <p:nvPr/>
        </p:nvSpPr>
        <p:spPr>
          <a:xfrm>
            <a:off x="285720" y="1285860"/>
            <a:ext cx="8358246"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rgbClr val="00B0F0"/>
                </a:solidFill>
                <a:latin typeface="Times New Roman" pitchFamily="18" charset="0"/>
                <a:cs typeface="Times New Roman" pitchFamily="18" charset="0"/>
              </a:rPr>
              <a:t>L’Albania è il Paese europeo dove è maggiormente percepita la corruzione. Essa, praticamente, è presente in ogni ambito e categoria dell’amministrazione pubblica </a:t>
            </a:r>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500306"/>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L’ECONOMIA</a:t>
            </a:r>
            <a:r>
              <a:rPr kumimoji="0" lang="it-IT" sz="36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mn-lt"/>
                <a:ea typeface="+mn-ea"/>
                <a:cs typeface="+mn-cs"/>
              </a:rPr>
              <a:t/>
            </a:r>
            <a:br>
              <a:rPr kumimoji="0" lang="it-IT" sz="36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mn-lt"/>
                <a:ea typeface="+mn-ea"/>
                <a:cs typeface="+mn-cs"/>
              </a:rPr>
            </a:b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rra">
  <a:themeElements>
    <a:clrScheme name="Terr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err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err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18295</TotalTime>
  <Words>10013</Words>
  <Application>Microsoft Office PowerPoint</Application>
  <PresentationFormat>Presentazione su schermo (4:3)</PresentationFormat>
  <Paragraphs>666</Paragraphs>
  <Slides>149</Slides>
  <Notes>1</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149</vt:i4>
      </vt:variant>
    </vt:vector>
  </HeadingPairs>
  <TitlesOfParts>
    <vt:vector size="151" baseType="lpstr">
      <vt:lpstr>Terra</vt:lpstr>
      <vt:lpstr>Acrobat Document</vt:lpstr>
      <vt:lpstr>L’ALBANIA</vt:lpstr>
      <vt:lpstr>Diapositiva 2</vt:lpstr>
      <vt:lpstr>                        ELENCO DEGLI ARGOMENTI   1. LA STORIA                                2. IL TERRITORIo - il rilievo - l’idrografia - la flora - la fauna - le aree protette - la gestione dei rifiuti   3. la popolazione -  l’andamento demografico -  lo sviluppo urbano -  la lingua -  la religione   4. la societa’ - il sistema sanitario - il kanun - la criminalità - la corruzione    </vt:lpstr>
      <vt:lpstr> 5. l’economia - lo sviluppo economico - l’agricoltura - i settori energetico e minerario - l’industria - i trasporti - il turismo   </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     </vt:lpstr>
      <vt:lpstr>Diapositiva 17</vt:lpstr>
      <vt:lpstr>Diapositiva 18</vt:lpstr>
      <vt:lpstr>Diapositiva 19</vt:lpstr>
      <vt:lpstr>Diapositiva 20</vt:lpstr>
      <vt:lpstr>     </vt:lpstr>
      <vt:lpstr>Diapositiva 22</vt:lpstr>
      <vt:lpstr>Diapositiva 23</vt:lpstr>
      <vt:lpstr>Diapositiva 24</vt:lpstr>
      <vt:lpstr>Diapositiva 25</vt:lpstr>
      <vt:lpstr>     </vt:lpstr>
      <vt:lpstr>Diapositiva 27</vt:lpstr>
      <vt:lpstr>Diapositiva 28</vt:lpstr>
      <vt:lpstr>Diapositiva 29</vt:lpstr>
      <vt:lpstr>     </vt:lpstr>
      <vt:lpstr>Diapositiva 31</vt:lpstr>
      <vt:lpstr>Diapositiva 32</vt:lpstr>
      <vt:lpstr>Diapositiva 33</vt:lpstr>
      <vt:lpstr>Diapositiva 34</vt:lpstr>
      <vt:lpstr>Diapositiva 35</vt:lpstr>
      <vt:lpstr>     </vt:lpstr>
      <vt:lpstr>Diapositiva 37</vt:lpstr>
      <vt:lpstr>Diapositiva 38</vt:lpstr>
      <vt:lpstr>Diapositiva 39</vt:lpstr>
      <vt:lpstr>Diapositiva 40</vt:lpstr>
      <vt:lpstr>Diapositiva 41</vt:lpstr>
      <vt:lpstr>Diapositiva 42</vt:lpstr>
      <vt:lpstr>Diapositiva 43</vt:lpstr>
      <vt:lpstr>     </vt:lpstr>
      <vt:lpstr>Diapositiva 45</vt:lpstr>
      <vt:lpstr>Diapositiva 46</vt:lpstr>
      <vt:lpstr>Diapositiva 47</vt:lpstr>
      <vt:lpstr>Diapositiva 48</vt:lpstr>
      <vt:lpstr>     </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     </vt:lpstr>
      <vt:lpstr>Diapositiva 63</vt:lpstr>
      <vt:lpstr>Diapositiva 64</vt:lpstr>
      <vt:lpstr>Diapositiva 65</vt:lpstr>
      <vt:lpstr>Diapositiva 66</vt:lpstr>
      <vt:lpstr>Diapositiva 67</vt:lpstr>
      <vt:lpstr>Diapositiva 68</vt:lpstr>
      <vt:lpstr>Diapositiva 69</vt:lpstr>
      <vt:lpstr>Diapositiva 70</vt:lpstr>
      <vt:lpstr>Diapositiva 71</vt:lpstr>
      <vt:lpstr>     </vt:lpstr>
      <vt:lpstr>Diapositiva 73</vt:lpstr>
      <vt:lpstr>Diapositiva 74</vt:lpstr>
      <vt:lpstr>Diapositiva 75</vt:lpstr>
      <vt:lpstr>     </vt:lpstr>
      <vt:lpstr>Diapositiva 77</vt:lpstr>
      <vt:lpstr>Diapositiva 78</vt:lpstr>
      <vt:lpstr>Diapositiva 79</vt:lpstr>
      <vt:lpstr>Diapositiva 80</vt:lpstr>
      <vt:lpstr>Diapositiva 81</vt:lpstr>
      <vt:lpstr>Diapositiva 82</vt:lpstr>
      <vt:lpstr>     </vt:lpstr>
      <vt:lpstr>Diapositiva 84</vt:lpstr>
      <vt:lpstr>Diapositiva 85</vt:lpstr>
      <vt:lpstr>     </vt:lpstr>
      <vt:lpstr>Diapositiva 87</vt:lpstr>
      <vt:lpstr>Diapositiva 88</vt:lpstr>
      <vt:lpstr>Diapositiva 89</vt:lpstr>
      <vt:lpstr>Diapositiva 90</vt:lpstr>
      <vt:lpstr>     </vt:lpstr>
      <vt:lpstr>Diapositiva 92</vt:lpstr>
      <vt:lpstr>Diapositiva 93</vt:lpstr>
      <vt:lpstr>     </vt:lpstr>
      <vt:lpstr>Diapositiva 95</vt:lpstr>
      <vt:lpstr>Diapositiva 96</vt:lpstr>
      <vt:lpstr>Diapositiva 97</vt:lpstr>
      <vt:lpstr>Diapositiva 98</vt:lpstr>
      <vt:lpstr>Diapositiva 99</vt:lpstr>
      <vt:lpstr>     </vt:lpstr>
      <vt:lpstr>Diapositiva 101</vt:lpstr>
      <vt:lpstr>Diapositiva 102</vt:lpstr>
      <vt:lpstr>Diapositiva 103</vt:lpstr>
      <vt:lpstr>Diapositiva 104</vt:lpstr>
      <vt:lpstr>Diapositiva 105</vt:lpstr>
      <vt:lpstr>Diapositiva 106</vt:lpstr>
      <vt:lpstr>Diapositiva 107</vt:lpstr>
      <vt:lpstr>     </vt:lpstr>
      <vt:lpstr>Diapositiva 109</vt:lpstr>
      <vt:lpstr>Diapositiva 110</vt:lpstr>
      <vt:lpstr>Diapositiva 111</vt:lpstr>
      <vt:lpstr>Diapositiva 112</vt:lpstr>
      <vt:lpstr>     </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     </vt:lpstr>
      <vt:lpstr>Diapositiva 126</vt:lpstr>
      <vt:lpstr>Diapositiva 127</vt:lpstr>
      <vt:lpstr>     </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lpstr>Diapositiva 142</vt:lpstr>
      <vt:lpstr>Diapositiva 143</vt:lpstr>
      <vt:lpstr>Diapositiva 144</vt:lpstr>
      <vt:lpstr>     </vt:lpstr>
      <vt:lpstr>Diapositiva 146</vt:lpstr>
      <vt:lpstr>Diapositiva 147</vt:lpstr>
      <vt:lpstr>Diapositiva 148</vt:lpstr>
      <vt:lpstr>Diapositiva 149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prova</dc:title>
  <dc:creator>utente</dc:creator>
  <cp:lastModifiedBy>utente</cp:lastModifiedBy>
  <cp:revision>1516</cp:revision>
  <dcterms:created xsi:type="dcterms:W3CDTF">2021-02-01T13:54:03Z</dcterms:created>
  <dcterms:modified xsi:type="dcterms:W3CDTF">2021-12-31T14:56:27Z</dcterms:modified>
</cp:coreProperties>
</file>