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4"/>
  </p:notesMasterIdLst>
  <p:sldIdLst>
    <p:sldId id="388" r:id="rId2"/>
    <p:sldId id="389" r:id="rId3"/>
    <p:sldId id="258" r:id="rId4"/>
    <p:sldId id="263" r:id="rId5"/>
    <p:sldId id="357" r:id="rId6"/>
    <p:sldId id="358" r:id="rId7"/>
    <p:sldId id="359" r:id="rId8"/>
    <p:sldId id="361" r:id="rId9"/>
    <p:sldId id="360" r:id="rId10"/>
    <p:sldId id="362" r:id="rId11"/>
    <p:sldId id="363" r:id="rId12"/>
    <p:sldId id="364" r:id="rId13"/>
    <p:sldId id="365" r:id="rId14"/>
    <p:sldId id="366" r:id="rId15"/>
    <p:sldId id="367" r:id="rId16"/>
    <p:sldId id="368" r:id="rId17"/>
    <p:sldId id="369" r:id="rId18"/>
    <p:sldId id="371" r:id="rId19"/>
    <p:sldId id="370" r:id="rId20"/>
    <p:sldId id="372" r:id="rId21"/>
    <p:sldId id="373" r:id="rId22"/>
    <p:sldId id="374" r:id="rId23"/>
    <p:sldId id="375" r:id="rId24"/>
    <p:sldId id="377" r:id="rId25"/>
    <p:sldId id="376" r:id="rId26"/>
    <p:sldId id="378" r:id="rId27"/>
    <p:sldId id="379" r:id="rId28"/>
    <p:sldId id="380" r:id="rId29"/>
    <p:sldId id="381" r:id="rId30"/>
    <p:sldId id="382" r:id="rId31"/>
    <p:sldId id="383" r:id="rId32"/>
    <p:sldId id="384" r:id="rId3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1988" autoAdjust="0"/>
  </p:normalViewPr>
  <p:slideViewPr>
    <p:cSldViewPr>
      <p:cViewPr>
        <p:scale>
          <a:sx n="120" d="100"/>
          <a:sy n="120" d="100"/>
        </p:scale>
        <p:origin x="-1290" y="270"/>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13/10/2022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Font typeface="+mj-lt"/>
              <a:buNone/>
            </a:pPr>
            <a:r>
              <a:rPr lang="it-IT" i="0" dirty="0" smtClean="0">
                <a:latin typeface="Times New Roman" pitchFamily="18" charset="0"/>
                <a:cs typeface="Times New Roman" pitchFamily="18" charset="0"/>
              </a:rPr>
              <a:t>1)carne  2)</a:t>
            </a:r>
            <a:r>
              <a:rPr lang="it-IT" i="0" baseline="0" dirty="0" smtClean="0">
                <a:latin typeface="Times New Roman" pitchFamily="18" charset="0"/>
                <a:cs typeface="Times New Roman" pitchFamily="18" charset="0"/>
              </a:rPr>
              <a:t>latte 3)burro 4)formaggio 5)pane 6)pasta 7)carne 8)ovina 9)caprina 10)ortaggi 11)frutta 12)burro 13)olio d’oliva 14)vino 15)birra</a:t>
            </a:r>
            <a:endParaRPr lang="it-IT" i="1" dirty="0" smtClean="0">
              <a:latin typeface="Times New Roman" pitchFamily="18" charset="0"/>
              <a:cs typeface="Times New Roman" pitchFamily="18" charset="0"/>
            </a:endParaRPr>
          </a:p>
        </p:txBody>
      </p:sp>
      <p:sp>
        <p:nvSpPr>
          <p:cNvPr id="4" name="Segnaposto numero diapositiva 3"/>
          <p:cNvSpPr>
            <a:spLocks noGrp="1"/>
          </p:cNvSpPr>
          <p:nvPr>
            <p:ph type="sldNum" sz="quarter" idx="10"/>
          </p:nvPr>
        </p:nvSpPr>
        <p:spPr/>
        <p:txBody>
          <a:bodyPr/>
          <a:lstStyle/>
          <a:p>
            <a:fld id="{49E5320F-4656-4F53-92FD-42CAD2B2DB8C}" type="slidenum">
              <a:rPr lang="it-IT" smtClean="0"/>
              <a:pPr/>
              <a:t>27</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16)</a:t>
            </a:r>
            <a:r>
              <a:rPr lang="it-IT" baseline="0" dirty="0" smtClean="0"/>
              <a:t> Giornalmente  17) due o più volte alla settimana  18) non più di due volte alla settimana  19) non più di una volta  20) l’olio d’oliva  21) cardiovascolari  22) L’olio d’oliva  23) l’Alzheimer  24) renali</a:t>
            </a:r>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28</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25) Frutta fresca  26) pasta integrale  27) cardiovascolare  28)</a:t>
            </a:r>
            <a:r>
              <a:rPr lang="it-IT" baseline="0" dirty="0" smtClean="0"/>
              <a:t> 74%  29) frutta e verdura  30) carne rossa e salumi  31) eccesso</a:t>
            </a:r>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29</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32) Carni bianche, pesce e formaggi  33) latte e legumi  34) dell’età dei consumatori  35) frutta e verdura  36) pesce  37) carni rosse  38) carne rossa  39)</a:t>
            </a:r>
            <a:r>
              <a:rPr lang="it-IT" baseline="0" dirty="0" smtClean="0"/>
              <a:t> carne lavorata  40) cardiovascolare</a:t>
            </a:r>
            <a:r>
              <a:rPr lang="it-IT" dirty="0" smtClean="0"/>
              <a:t>  </a:t>
            </a:r>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30</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41) animali  42) esseri umani  43) carne</a:t>
            </a:r>
            <a:r>
              <a:rPr lang="it-IT" baseline="0" dirty="0" smtClean="0"/>
              <a:t>  44) antibiotici  45) carne rossa  46) carni lavorate  47) salumi  48) vegetali</a:t>
            </a:r>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31</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49)</a:t>
            </a:r>
            <a:r>
              <a:rPr lang="it-IT" baseline="0" dirty="0" smtClean="0"/>
              <a:t> Vegetale  50) animale  51) salutare  52) sostenibile  53) di origine vegetale  54) eccessiva  55) riutilizzato  56) energia  57) consumo  58) produzione</a:t>
            </a:r>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32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13/10/2022</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slide" Target="slide32.xml"/></Relationships>
</file>

<file path=ppt/slides/_rels/slide2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slide" Target="slide16.xml"/></Relationships>
</file>

<file path=ppt/slides/_rels/slide3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9.xml"/><Relationship Id="rId7" Type="http://schemas.openxmlformats.org/officeDocument/2006/relationships/slide" Target="slide2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slide" Target="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emf"/><Relationship Id="rId9" Type="http://schemas.openxmlformats.org/officeDocument/2006/relationships/slide" Target="slide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slide" Target="slide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285720" y="6858000"/>
            <a:ext cx="8458200" cy="1219200"/>
          </a:xfrm>
        </p:spPr>
        <p:txBody>
          <a:bodyPr/>
          <a:lstStyle/>
          <a:p>
            <a:endParaRPr lang="it-IT" dirty="0"/>
          </a:p>
        </p:txBody>
      </p:sp>
      <p:sp>
        <p:nvSpPr>
          <p:cNvPr id="3" name="Titolo 2"/>
          <p:cNvSpPr>
            <a:spLocks noGrp="1"/>
          </p:cNvSpPr>
          <p:nvPr>
            <p:ph type="title"/>
          </p:nvPr>
        </p:nvSpPr>
        <p:spPr>
          <a:xfrm>
            <a:off x="214282" y="500042"/>
            <a:ext cx="8686800" cy="1184825"/>
          </a:xfrm>
        </p:spPr>
        <p:txBody>
          <a:bodyPr>
            <a:noAutofit/>
          </a:bodyPr>
          <a:lstStyle/>
          <a:p>
            <a:pPr algn="ctr"/>
            <a:r>
              <a:rPr lang="it-IT" sz="6600" dirty="0" smtClean="0"/>
              <a:t>IL SETTORE PRIMARIO IN EUROPA</a:t>
            </a:r>
            <a:br>
              <a:rPr lang="it-IT" sz="6600" dirty="0" smtClean="0"/>
            </a:br>
            <a:r>
              <a:rPr lang="it-IT" sz="7200" dirty="0" smtClean="0"/>
              <a:t/>
            </a:r>
            <a:br>
              <a:rPr lang="it-IT" sz="7200" dirty="0" smtClean="0"/>
            </a:br>
            <a:r>
              <a:rPr lang="it-IT" sz="6600" dirty="0" smtClean="0">
                <a:solidFill>
                  <a:srgbClr val="FFC000"/>
                </a:solidFill>
              </a:rPr>
              <a:t>ALIMENTAZIONE, SALUTE E AMBIENTE</a:t>
            </a:r>
            <a:endParaRPr lang="it-IT" sz="66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71414"/>
            <a:ext cx="882164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Compila la tabella inserendo gli alimenti compresi nella piramide della dieta mediterranea.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ella 2"/>
          <p:cNvGraphicFramePr>
            <a:graphicFrameLocks noGrp="1"/>
          </p:cNvGraphicFramePr>
          <p:nvPr/>
        </p:nvGraphicFramePr>
        <p:xfrm>
          <a:off x="285720" y="714356"/>
          <a:ext cx="8572560" cy="4416552"/>
        </p:xfrm>
        <a:graphic>
          <a:graphicData uri="http://schemas.openxmlformats.org/drawingml/2006/table">
            <a:tbl>
              <a:tblPr/>
              <a:tblGrid>
                <a:gridCol w="2142701"/>
                <a:gridCol w="2142701"/>
                <a:gridCol w="2143579"/>
                <a:gridCol w="2143579"/>
              </a:tblGrid>
              <a:tr h="1238901">
                <a:tc>
                  <a:txBody>
                    <a:bodyPr/>
                    <a:lstStyle/>
                    <a:p>
                      <a:pPr algn="ctr">
                        <a:lnSpc>
                          <a:spcPct val="115000"/>
                        </a:lnSpc>
                        <a:spcAft>
                          <a:spcPts val="0"/>
                        </a:spcAft>
                      </a:pPr>
                      <a:r>
                        <a:rPr lang="it-IT" sz="1800" b="1" dirty="0">
                          <a:latin typeface="Times New Roman"/>
                          <a:ea typeface="Times New Roman"/>
                          <a:cs typeface="Times New Roman"/>
                        </a:rPr>
                        <a:t>ALIMENTI CHE VANNO CONSUMATI GIORNALMENTE</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it-IT" sz="1800" b="1" dirty="0">
                          <a:latin typeface="Times New Roman"/>
                          <a:ea typeface="Times New Roman"/>
                          <a:cs typeface="Times New Roman"/>
                        </a:rPr>
                        <a:t>ALIMENTI CHE VANNO CONSUMATI DUE VOLTE  O PIU' ALLA SETTIMANA</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it-IT" sz="1800" b="1">
                          <a:latin typeface="Times New Roman"/>
                          <a:ea typeface="Times New Roman"/>
                          <a:cs typeface="Times New Roman"/>
                        </a:rPr>
                        <a:t>ALIMENTI CHE VANNO CONSUMATI NON PIU' DI DUE VOLTE ALLA SETTIMANA</a:t>
                      </a:r>
                      <a:endParaRPr lang="it-IT" sz="180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it-IT" sz="1800" b="1">
                          <a:latin typeface="Times New Roman"/>
                          <a:ea typeface="Times New Roman"/>
                          <a:cs typeface="Times New Roman"/>
                        </a:rPr>
                        <a:t>ALIMENTI CHE VANNO CONSUMATI NON PIU' DI UNA VOLTA ALLA SETTIMANA</a:t>
                      </a:r>
                      <a:endParaRPr lang="it-IT" sz="180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45384">
                <a:tc>
                  <a:txBody>
                    <a:bodyPr/>
                    <a:lstStyle/>
                    <a:p>
                      <a:pPr algn="l">
                        <a:lnSpc>
                          <a:spcPct val="115000"/>
                        </a:lnSpc>
                        <a:spcAft>
                          <a:spcPts val="0"/>
                        </a:spcAft>
                      </a:pPr>
                      <a:r>
                        <a:rPr lang="it-IT" sz="1800" i="1" dirty="0">
                          <a:solidFill>
                            <a:srgbClr val="00B0F0"/>
                          </a:solidFill>
                          <a:latin typeface="Times New Roman"/>
                          <a:ea typeface="Times New Roman"/>
                          <a:cs typeface="Times New Roman"/>
                        </a:rPr>
                        <a:t>frutta; verdura; cerali (pasta, pane, riso, couscous); latte e derivati; olio d'oliva; frutta a guscio; semi; olive; erbe; spezie; aglio; cipolle</a:t>
                      </a:r>
                      <a:endParaRPr lang="it-IT" sz="1800" i="1"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it-IT" sz="1800" i="1" dirty="0">
                          <a:solidFill>
                            <a:srgbClr val="00B0F0"/>
                          </a:solidFill>
                          <a:latin typeface="Times New Roman"/>
                          <a:ea typeface="Times New Roman"/>
                          <a:cs typeface="Times New Roman"/>
                        </a:rPr>
                        <a:t>pollame; uova; pesce; crostacei; molluschi; legumi</a:t>
                      </a:r>
                      <a:endParaRPr lang="it-IT" sz="1800" i="1"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it-IT" sz="1800" i="1" dirty="0">
                          <a:solidFill>
                            <a:srgbClr val="00B0F0"/>
                          </a:solidFill>
                          <a:latin typeface="Times New Roman"/>
                          <a:ea typeface="Times New Roman"/>
                          <a:cs typeface="Times New Roman"/>
                        </a:rPr>
                        <a:t>carne rossa; dolci</a:t>
                      </a:r>
                      <a:endParaRPr lang="it-IT" sz="1800" i="1"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it-IT" sz="1800" i="1" dirty="0">
                          <a:solidFill>
                            <a:srgbClr val="00B0F0"/>
                          </a:solidFill>
                          <a:latin typeface="Times New Roman"/>
                          <a:ea typeface="Times New Roman"/>
                          <a:cs typeface="Times New Roman"/>
                        </a:rPr>
                        <a:t>salumi</a:t>
                      </a:r>
                      <a:endParaRPr lang="it-IT" sz="1800" i="1"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utente\Documents\SITO\PROPOSTA MANUALE DI GEOGRAFIA\2°\8- SETTORE PRIMARIO\TESTO\DA USARE\DIETA MEDITERRANEA\BENEFICI\IMMAGINI\2b50b491bda41bf5d8cd7849c488b0cd - Copia.jpg"/>
          <p:cNvPicPr>
            <a:picLocks noChangeAspect="1"/>
          </p:cNvPicPr>
          <p:nvPr/>
        </p:nvPicPr>
        <p:blipFill>
          <a:blip r:embed="rId2"/>
          <a:srcRect/>
          <a:stretch>
            <a:fillRect/>
          </a:stretch>
        </p:blipFill>
        <p:spPr bwMode="auto">
          <a:xfrm>
            <a:off x="3500430" y="285728"/>
            <a:ext cx="4886325" cy="3771900"/>
          </a:xfrm>
          <a:prstGeom prst="rect">
            <a:avLst/>
          </a:prstGeom>
          <a:noFill/>
          <a:ln w="9525">
            <a:noFill/>
            <a:miter lim="800000"/>
            <a:headEnd/>
            <a:tailEnd/>
          </a:ln>
        </p:spPr>
      </p:pic>
      <p:sp>
        <p:nvSpPr>
          <p:cNvPr id="3" name="Rettangolo 2"/>
          <p:cNvSpPr/>
          <p:nvPr/>
        </p:nvSpPr>
        <p:spPr>
          <a:xfrm>
            <a:off x="2357422" y="428604"/>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3</a:t>
            </a:r>
            <a:endParaRPr lang="it-IT" dirty="0">
              <a:solidFill>
                <a:srgbClr val="FF0000"/>
              </a:solidFill>
              <a:latin typeface="Times New Roman" pitchFamily="18" charset="0"/>
              <a:cs typeface="Times New Roman" pitchFamily="18" charset="0"/>
            </a:endParaRPr>
          </a:p>
        </p:txBody>
      </p:sp>
      <p:sp>
        <p:nvSpPr>
          <p:cNvPr id="64513" name="Rectangle 1"/>
          <p:cNvSpPr>
            <a:spLocks noChangeArrowheads="1"/>
          </p:cNvSpPr>
          <p:nvPr/>
        </p:nvSpPr>
        <p:spPr bwMode="auto">
          <a:xfrm>
            <a:off x="214282" y="4286256"/>
            <a:ext cx="857252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Osserva i dati riportati nella tabella: a quale area dell'Europa appartengono i Paesi con i più alti tassi di mortalità dovuti a malattie cardiovascolari? a quale area appartengono i Paesi con i tassi di mortalità più bassi?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arrotondato 4"/>
          <p:cNvSpPr/>
          <p:nvPr/>
        </p:nvSpPr>
        <p:spPr>
          <a:xfrm>
            <a:off x="285720" y="5286388"/>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4514" name="Rectangle 2"/>
          <p:cNvSpPr>
            <a:spLocks noChangeArrowheads="1"/>
          </p:cNvSpPr>
          <p:nvPr/>
        </p:nvSpPr>
        <p:spPr bwMode="auto">
          <a:xfrm>
            <a:off x="357158" y="535782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 Paesi con i più alti tassi di mortalità si trovano nell'Europa centro-settentrionale.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 Paesi con i più bassi tassi di mortalità si trovano nell'Europa mediterranea.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214282" y="285728"/>
            <a:ext cx="650690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Utilizza la seguente tabella per completare il testo della lezione 2.</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ella 2"/>
          <p:cNvGraphicFramePr>
            <a:graphicFrameLocks noGrp="1"/>
          </p:cNvGraphicFramePr>
          <p:nvPr/>
        </p:nvGraphicFramePr>
        <p:xfrm>
          <a:off x="214282" y="1000108"/>
          <a:ext cx="8572560" cy="4101084"/>
        </p:xfrm>
        <a:graphic>
          <a:graphicData uri="http://schemas.openxmlformats.org/drawingml/2006/table">
            <a:tbl>
              <a:tblPr/>
              <a:tblGrid>
                <a:gridCol w="4286280"/>
                <a:gridCol w="4286280"/>
              </a:tblGrid>
              <a:tr h="189276">
                <a:tc>
                  <a:txBody>
                    <a:bodyPr/>
                    <a:lstStyle/>
                    <a:p>
                      <a:pPr algn="ctr">
                        <a:lnSpc>
                          <a:spcPct val="115000"/>
                        </a:lnSpc>
                        <a:spcAft>
                          <a:spcPts val="0"/>
                        </a:spcAft>
                      </a:pPr>
                      <a:r>
                        <a:rPr lang="it-IT" sz="1800" b="1" dirty="0">
                          <a:latin typeface="Times New Roman"/>
                          <a:ea typeface="Times New Roman"/>
                          <a:cs typeface="Times New Roman"/>
                        </a:rPr>
                        <a:t>BENEFICI DELLA DIETA MEDITERRANEA</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it-IT" sz="1800" b="1">
                          <a:latin typeface="Times New Roman"/>
                          <a:ea typeface="Times New Roman"/>
                          <a:cs typeface="Times New Roman"/>
                        </a:rPr>
                        <a:t>ALIMENTI DA CUI DIPENDONO</a:t>
                      </a:r>
                      <a:endParaRPr lang="it-IT" sz="180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6483">
                <a:tc>
                  <a:txBody>
                    <a:bodyPr/>
                    <a:lstStyle/>
                    <a:p>
                      <a:pPr algn="just">
                        <a:lnSpc>
                          <a:spcPct val="115000"/>
                        </a:lnSpc>
                        <a:spcAft>
                          <a:spcPts val="0"/>
                        </a:spcAft>
                      </a:pPr>
                      <a:r>
                        <a:rPr lang="it-IT" sz="1800" dirty="0">
                          <a:latin typeface="Times New Roman"/>
                          <a:ea typeface="Times New Roman"/>
                          <a:cs typeface="Times New Roman"/>
                        </a:rPr>
                        <a:t>Previene l'obesità</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it-IT" sz="1800" i="1">
                          <a:latin typeface="Times New Roman"/>
                          <a:ea typeface="Times New Roman"/>
                          <a:cs typeface="Times New Roman"/>
                        </a:rPr>
                        <a:t>Frutta e verdura</a:t>
                      </a:r>
                      <a:endParaRPr lang="it-IT" sz="180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2967">
                <a:tc>
                  <a:txBody>
                    <a:bodyPr/>
                    <a:lstStyle/>
                    <a:p>
                      <a:pPr algn="just">
                        <a:lnSpc>
                          <a:spcPct val="115000"/>
                        </a:lnSpc>
                        <a:spcAft>
                          <a:spcPts val="0"/>
                        </a:spcAft>
                      </a:pPr>
                      <a:r>
                        <a:rPr lang="it-IT" sz="1800" dirty="0">
                          <a:latin typeface="Times New Roman"/>
                          <a:ea typeface="Times New Roman"/>
                          <a:cs typeface="Times New Roman"/>
                        </a:rPr>
                        <a:t>Previene le malattie cardiovascolari (soprattutto l'infarto e l'ictus)</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it-IT" sz="1800" i="1">
                          <a:latin typeface="Times New Roman"/>
                          <a:ea typeface="Times New Roman"/>
                          <a:cs typeface="Times New Roman"/>
                        </a:rPr>
                        <a:t>Olio d'oliva; frutta secca; vino</a:t>
                      </a:r>
                      <a:endParaRPr lang="it-IT" sz="180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2967">
                <a:tc>
                  <a:txBody>
                    <a:bodyPr/>
                    <a:lstStyle/>
                    <a:p>
                      <a:pPr algn="just">
                        <a:lnSpc>
                          <a:spcPct val="115000"/>
                        </a:lnSpc>
                        <a:spcAft>
                          <a:spcPts val="0"/>
                        </a:spcAft>
                      </a:pPr>
                      <a:r>
                        <a:rPr lang="it-IT" sz="1800" dirty="0">
                          <a:latin typeface="Times New Roman"/>
                          <a:ea typeface="Times New Roman"/>
                          <a:cs typeface="Times New Roman"/>
                        </a:rPr>
                        <a:t>Riduce notevolmente l'insorgenza di alcuni tipi di tumore</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it-IT" sz="1800" i="1">
                          <a:latin typeface="Times New Roman"/>
                          <a:ea typeface="Times New Roman"/>
                          <a:cs typeface="Times New Roman"/>
                        </a:rPr>
                        <a:t>Frutta e verdura</a:t>
                      </a:r>
                      <a:endParaRPr lang="it-IT" sz="180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2967">
                <a:tc>
                  <a:txBody>
                    <a:bodyPr/>
                    <a:lstStyle/>
                    <a:p>
                      <a:pPr algn="just">
                        <a:lnSpc>
                          <a:spcPct val="115000"/>
                        </a:lnSpc>
                        <a:spcAft>
                          <a:spcPts val="0"/>
                        </a:spcAft>
                      </a:pPr>
                      <a:r>
                        <a:rPr lang="it-IT" sz="1800" dirty="0">
                          <a:latin typeface="Times New Roman"/>
                          <a:ea typeface="Times New Roman"/>
                          <a:cs typeface="Times New Roman"/>
                        </a:rPr>
                        <a:t>Preserva le funzioni cerebrali e aiuta a prevenire malattie come l'Alzheimer</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it-IT" sz="1800" i="1" dirty="0">
                          <a:latin typeface="Times New Roman"/>
                          <a:ea typeface="Times New Roman"/>
                          <a:cs typeface="Times New Roman"/>
                        </a:rPr>
                        <a:t>Olio d'oliva</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2967">
                <a:tc>
                  <a:txBody>
                    <a:bodyPr/>
                    <a:lstStyle/>
                    <a:p>
                      <a:pPr algn="just">
                        <a:lnSpc>
                          <a:spcPct val="115000"/>
                        </a:lnSpc>
                        <a:spcAft>
                          <a:spcPts val="0"/>
                        </a:spcAft>
                      </a:pPr>
                      <a:r>
                        <a:rPr lang="it-IT" sz="1800">
                          <a:latin typeface="Times New Roman"/>
                          <a:ea typeface="Times New Roman"/>
                          <a:cs typeface="Times New Roman"/>
                        </a:rPr>
                        <a:t>Favorisce il buon funzionamento dell'apparato gastrointestinale</a:t>
                      </a:r>
                      <a:endParaRPr lang="it-IT" sz="180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it-IT" sz="1800" i="1" dirty="0">
                          <a:latin typeface="Times New Roman"/>
                          <a:ea typeface="Times New Roman"/>
                          <a:cs typeface="Times New Roman"/>
                        </a:rPr>
                        <a:t>Pasta integrale</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2967">
                <a:tc>
                  <a:txBody>
                    <a:bodyPr/>
                    <a:lstStyle/>
                    <a:p>
                      <a:pPr algn="just">
                        <a:lnSpc>
                          <a:spcPct val="115000"/>
                        </a:lnSpc>
                        <a:spcAft>
                          <a:spcPts val="0"/>
                        </a:spcAft>
                      </a:pPr>
                      <a:r>
                        <a:rPr lang="it-IT" sz="1800">
                          <a:latin typeface="Times New Roman"/>
                          <a:ea typeface="Times New Roman"/>
                          <a:cs typeface="Times New Roman"/>
                        </a:rPr>
                        <a:t>Riduce la probabilità di sviluppare malattie renali croniche</a:t>
                      </a:r>
                      <a:endParaRPr lang="it-IT" sz="180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it-IT" sz="1800" i="1" dirty="0">
                          <a:latin typeface="Times New Roman"/>
                          <a:ea typeface="Times New Roman"/>
                          <a:cs typeface="Times New Roman"/>
                        </a:rPr>
                        <a:t>Olio d'oliva</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utente\Documents\SITO\PROPOSTA MANUALE DI GEOGRAFIA\2°\8- SETTORE PRIMARIO\TESTO\DA USARE\DIETA MEDITERRANEA\ITALIANI NON LA SEGUONO\2b50b491bda41bf5d8cd7849c488b0cd - Copia.jpg"/>
          <p:cNvPicPr>
            <a:picLocks noChangeAspect="1"/>
          </p:cNvPicPr>
          <p:nvPr/>
        </p:nvPicPr>
        <p:blipFill>
          <a:blip r:embed="rId2"/>
          <a:srcRect/>
          <a:stretch>
            <a:fillRect/>
          </a:stretch>
        </p:blipFill>
        <p:spPr bwMode="auto">
          <a:xfrm>
            <a:off x="357158" y="1142984"/>
            <a:ext cx="8486394" cy="4824794"/>
          </a:xfrm>
          <a:prstGeom prst="rect">
            <a:avLst/>
          </a:prstGeom>
          <a:noFill/>
          <a:ln w="9525">
            <a:noFill/>
            <a:miter lim="800000"/>
            <a:headEnd/>
            <a:tailEnd/>
          </a:ln>
        </p:spPr>
      </p:pic>
      <p:sp>
        <p:nvSpPr>
          <p:cNvPr id="4" name="Rettangolo 3"/>
          <p:cNvSpPr/>
          <p:nvPr/>
        </p:nvSpPr>
        <p:spPr>
          <a:xfrm>
            <a:off x="714348" y="428604"/>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4</a:t>
            </a:r>
            <a:endParaRPr lang="it-IT" dirty="0">
              <a:solidFill>
                <a:srgbClr val="FF0000"/>
              </a:solidFill>
              <a:latin typeface="Times New Roman" pitchFamily="18" charset="0"/>
              <a:cs typeface="Times New Roman" pitchFamily="18" charset="0"/>
            </a:endParaRPr>
          </a:p>
        </p:txBody>
      </p:sp>
      <p:sp>
        <p:nvSpPr>
          <p:cNvPr id="66562" name="Rectangle 2"/>
          <p:cNvSpPr>
            <a:spLocks noChangeArrowheads="1"/>
          </p:cNvSpPr>
          <p:nvPr/>
        </p:nvSpPr>
        <p:spPr bwMode="auto">
          <a:xfrm>
            <a:off x="928662" y="5643578"/>
            <a:ext cx="1643042" cy="2000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700" b="0" i="1" u="none" strike="noStrike" cap="none" normalizeH="0" baseline="0" dirty="0" smtClean="0">
                <a:ln>
                  <a:noFill/>
                </a:ln>
                <a:solidFill>
                  <a:srgbClr val="555555"/>
                </a:solidFill>
                <a:effectLst/>
                <a:latin typeface="Arial" pitchFamily="34" charset="0"/>
                <a:ea typeface="Times New Roman" pitchFamily="18" charset="0"/>
                <a:cs typeface="Arial" pitchFamily="34" charset="0"/>
              </a:rPr>
              <a:t>Fonte:</a:t>
            </a:r>
            <a:r>
              <a:rPr kumimoji="0" lang="it-IT" sz="700" b="0" i="1" u="none" strike="noStrike" cap="none" normalizeH="0" baseline="0" dirty="0" smtClean="0">
                <a:ln>
                  <a:noFill/>
                </a:ln>
                <a:solidFill>
                  <a:srgbClr val="555555"/>
                </a:solidFill>
                <a:effectLst/>
                <a:latin typeface="Calibri"/>
                <a:ea typeface="Times New Roman" pitchFamily="18" charset="0"/>
                <a:cs typeface="Arial" pitchFamily="34" charset="0"/>
              </a:rPr>
              <a:t> </a:t>
            </a:r>
            <a:r>
              <a:rPr kumimoji="0" lang="it-IT" sz="700" b="1" i="1" u="none" strike="noStrike" cap="none" normalizeH="0" baseline="0" dirty="0" smtClean="0">
                <a:ln>
                  <a:noFill/>
                </a:ln>
                <a:solidFill>
                  <a:srgbClr val="555555"/>
                </a:solidFill>
                <a:effectLst/>
                <a:latin typeface="inherit"/>
                <a:ea typeface="Times New Roman" pitchFamily="18" charset="0"/>
                <a:cs typeface="Arial" pitchFamily="34" charset="0"/>
              </a:rPr>
              <a:t>RAPPORTO COOP 2018</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85728"/>
            <a:ext cx="892971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Dal grafico risulta che solo il 74% degli Italiani segue una dieta che </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linea con quella della piramide alimentare mediterranea. Sulla base dei dati riportati, completa la tabella inserendo, per ciascun gruppo di alimenti, la percentuale di Italiani che non segue la piramide teorica della dieta mediterranea per un consumo eccessivo (segno +) o per un consumo carente (segno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ella 2"/>
          <p:cNvGraphicFramePr>
            <a:graphicFrameLocks noGrp="1"/>
          </p:cNvGraphicFramePr>
          <p:nvPr/>
        </p:nvGraphicFramePr>
        <p:xfrm>
          <a:off x="571472" y="2000240"/>
          <a:ext cx="7929618" cy="4101084"/>
        </p:xfrm>
        <a:graphic>
          <a:graphicData uri="http://schemas.openxmlformats.org/drawingml/2006/table">
            <a:tbl>
              <a:tblPr/>
              <a:tblGrid>
                <a:gridCol w="3964809"/>
                <a:gridCol w="3964809"/>
              </a:tblGrid>
              <a:tr h="412967">
                <a:tc>
                  <a:txBody>
                    <a:bodyPr/>
                    <a:lstStyle/>
                    <a:p>
                      <a:pPr algn="ctr">
                        <a:lnSpc>
                          <a:spcPct val="115000"/>
                        </a:lnSpc>
                        <a:spcAft>
                          <a:spcPts val="0"/>
                        </a:spcAft>
                      </a:pPr>
                      <a:r>
                        <a:rPr lang="it-IT" sz="1800" b="1" dirty="0">
                          <a:latin typeface="Times New Roman"/>
                          <a:ea typeface="Times New Roman"/>
                          <a:cs typeface="Times New Roman"/>
                        </a:rPr>
                        <a:t>GRUPPI </a:t>
                      </a:r>
                      <a:r>
                        <a:rPr lang="it-IT" sz="1800" b="1" dirty="0" err="1">
                          <a:latin typeface="Times New Roman"/>
                          <a:ea typeface="Times New Roman"/>
                          <a:cs typeface="Times New Roman"/>
                        </a:rPr>
                        <a:t>DI</a:t>
                      </a:r>
                      <a:r>
                        <a:rPr lang="it-IT" sz="1800" b="1" dirty="0">
                          <a:latin typeface="Times New Roman"/>
                          <a:ea typeface="Times New Roman"/>
                          <a:cs typeface="Times New Roman"/>
                        </a:rPr>
                        <a:t> ALIMENTI</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it-IT" sz="1800" b="1" dirty="0">
                          <a:latin typeface="Times New Roman"/>
                          <a:ea typeface="Times New Roman"/>
                          <a:cs typeface="Times New Roman"/>
                        </a:rPr>
                        <a:t>PERCENTUALE </a:t>
                      </a:r>
                      <a:r>
                        <a:rPr lang="it-IT" sz="1800" b="1" dirty="0" err="1">
                          <a:latin typeface="Times New Roman"/>
                          <a:ea typeface="Times New Roman"/>
                          <a:cs typeface="Times New Roman"/>
                        </a:rPr>
                        <a:t>DI</a:t>
                      </a:r>
                      <a:r>
                        <a:rPr lang="it-IT" sz="1800" b="1" dirty="0">
                          <a:latin typeface="Times New Roman"/>
                          <a:ea typeface="Times New Roman"/>
                          <a:cs typeface="Times New Roman"/>
                        </a:rPr>
                        <a:t> ITALIANI CHE NON SEGUE LA DIETA MEDITERRANEA</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6483">
                <a:tc>
                  <a:txBody>
                    <a:bodyPr/>
                    <a:lstStyle/>
                    <a:p>
                      <a:pPr algn="ctr">
                        <a:lnSpc>
                          <a:spcPct val="115000"/>
                        </a:lnSpc>
                        <a:spcAft>
                          <a:spcPts val="0"/>
                        </a:spcAft>
                      </a:pPr>
                      <a:r>
                        <a:rPr lang="it-IT" sz="1800" dirty="0">
                          <a:latin typeface="Times New Roman"/>
                          <a:ea typeface="Times New Roman"/>
                          <a:cs typeface="Times New Roman"/>
                        </a:rPr>
                        <a:t>CARNE </a:t>
                      </a:r>
                      <a:r>
                        <a:rPr lang="it-IT" sz="1800" dirty="0" smtClean="0">
                          <a:latin typeface="Times New Roman"/>
                          <a:ea typeface="Times New Roman"/>
                          <a:cs typeface="Times New Roman"/>
                        </a:rPr>
                        <a:t>ROSSA</a:t>
                      </a:r>
                    </a:p>
                    <a:p>
                      <a:pPr algn="ctr">
                        <a:lnSpc>
                          <a:spcPct val="115000"/>
                        </a:lnSpc>
                        <a:spcAft>
                          <a:spcPts val="0"/>
                        </a:spcAft>
                      </a:pP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it-IT" sz="1800" i="1" dirty="0">
                          <a:solidFill>
                            <a:srgbClr val="00B0F0"/>
                          </a:solidFill>
                          <a:latin typeface="Times New Roman"/>
                          <a:ea typeface="Times New Roman"/>
                          <a:cs typeface="Times New Roman"/>
                        </a:rPr>
                        <a:t>Il 33% per un consumo eccessivo</a:t>
                      </a:r>
                      <a:endParaRPr lang="it-IT" sz="1800" i="1"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6483">
                <a:tc>
                  <a:txBody>
                    <a:bodyPr/>
                    <a:lstStyle/>
                    <a:p>
                      <a:pPr algn="ctr">
                        <a:lnSpc>
                          <a:spcPct val="115000"/>
                        </a:lnSpc>
                        <a:spcAft>
                          <a:spcPts val="0"/>
                        </a:spcAft>
                      </a:pPr>
                      <a:r>
                        <a:rPr lang="it-IT" sz="1800">
                          <a:latin typeface="Times New Roman"/>
                          <a:ea typeface="Times New Roman"/>
                          <a:cs typeface="Times New Roman"/>
                        </a:rPr>
                        <a:t>CARNI BIANCHE, PESCE E FORMAGGI</a:t>
                      </a:r>
                      <a:endParaRPr lang="it-IT" sz="180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it-IT" sz="1800" i="1" dirty="0">
                          <a:latin typeface="Times New Roman"/>
                          <a:ea typeface="Times New Roman"/>
                          <a:cs typeface="Times New Roman"/>
                        </a:rPr>
                        <a:t>Il 20% per un consumo carente</a:t>
                      </a:r>
                      <a:endParaRPr lang="it-IT" sz="1800" i="1"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6483">
                <a:tc>
                  <a:txBody>
                    <a:bodyPr/>
                    <a:lstStyle/>
                    <a:p>
                      <a:pPr algn="ctr">
                        <a:lnSpc>
                          <a:spcPct val="115000"/>
                        </a:lnSpc>
                        <a:spcAft>
                          <a:spcPts val="0"/>
                        </a:spcAft>
                      </a:pPr>
                      <a:r>
                        <a:rPr lang="it-IT" sz="1800" dirty="0">
                          <a:latin typeface="Times New Roman"/>
                          <a:ea typeface="Times New Roman"/>
                          <a:cs typeface="Times New Roman"/>
                        </a:rPr>
                        <a:t>LATTE E </a:t>
                      </a:r>
                      <a:r>
                        <a:rPr lang="it-IT" sz="1800" dirty="0" smtClean="0">
                          <a:latin typeface="Times New Roman"/>
                          <a:ea typeface="Times New Roman"/>
                          <a:cs typeface="Times New Roman"/>
                        </a:rPr>
                        <a:t>LEGUMI</a:t>
                      </a:r>
                    </a:p>
                    <a:p>
                      <a:pPr algn="ctr">
                        <a:lnSpc>
                          <a:spcPct val="115000"/>
                        </a:lnSpc>
                        <a:spcAft>
                          <a:spcPts val="0"/>
                        </a:spcAft>
                      </a:pP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it-IT" sz="1800" i="1" dirty="0">
                          <a:solidFill>
                            <a:srgbClr val="00B0F0"/>
                          </a:solidFill>
                          <a:latin typeface="Times New Roman"/>
                          <a:ea typeface="Times New Roman"/>
                          <a:cs typeface="Times New Roman"/>
                        </a:rPr>
                        <a:t>Il 30% per un consumo carente</a:t>
                      </a:r>
                      <a:endParaRPr lang="it-IT" sz="1800" i="1"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6483">
                <a:tc>
                  <a:txBody>
                    <a:bodyPr/>
                    <a:lstStyle/>
                    <a:p>
                      <a:pPr algn="ctr">
                        <a:lnSpc>
                          <a:spcPct val="115000"/>
                        </a:lnSpc>
                        <a:spcAft>
                          <a:spcPts val="0"/>
                        </a:spcAft>
                      </a:pPr>
                      <a:r>
                        <a:rPr lang="it-IT" sz="1800" dirty="0">
                          <a:latin typeface="Times New Roman"/>
                          <a:ea typeface="Times New Roman"/>
                          <a:cs typeface="Times New Roman"/>
                        </a:rPr>
                        <a:t>PASTA E </a:t>
                      </a:r>
                      <a:r>
                        <a:rPr lang="it-IT" sz="1800" dirty="0" smtClean="0">
                          <a:latin typeface="Times New Roman"/>
                          <a:ea typeface="Times New Roman"/>
                          <a:cs typeface="Times New Roman"/>
                        </a:rPr>
                        <a:t>RISO</a:t>
                      </a:r>
                    </a:p>
                    <a:p>
                      <a:pPr algn="ctr">
                        <a:lnSpc>
                          <a:spcPct val="115000"/>
                        </a:lnSpc>
                        <a:spcAft>
                          <a:spcPts val="0"/>
                        </a:spcAft>
                      </a:pP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it-IT" sz="1800" i="1" dirty="0">
                          <a:solidFill>
                            <a:srgbClr val="00B0F0"/>
                          </a:solidFill>
                          <a:latin typeface="Times New Roman"/>
                          <a:ea typeface="Times New Roman"/>
                          <a:cs typeface="Times New Roman"/>
                        </a:rPr>
                        <a:t>Il 22% per un consumo carente</a:t>
                      </a:r>
                      <a:endParaRPr lang="it-IT" sz="1800" i="1"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6483">
                <a:tc>
                  <a:txBody>
                    <a:bodyPr/>
                    <a:lstStyle/>
                    <a:p>
                      <a:pPr algn="ctr">
                        <a:lnSpc>
                          <a:spcPct val="115000"/>
                        </a:lnSpc>
                        <a:spcAft>
                          <a:spcPts val="0"/>
                        </a:spcAft>
                      </a:pPr>
                      <a:r>
                        <a:rPr lang="it-IT" sz="1800" dirty="0">
                          <a:latin typeface="Times New Roman"/>
                          <a:ea typeface="Times New Roman"/>
                          <a:cs typeface="Times New Roman"/>
                        </a:rPr>
                        <a:t>FRUTTA E </a:t>
                      </a:r>
                      <a:r>
                        <a:rPr lang="it-IT" sz="1800" dirty="0" smtClean="0">
                          <a:latin typeface="Times New Roman"/>
                          <a:ea typeface="Times New Roman"/>
                          <a:cs typeface="Times New Roman"/>
                        </a:rPr>
                        <a:t>VERDURA</a:t>
                      </a:r>
                    </a:p>
                    <a:p>
                      <a:pPr algn="ctr">
                        <a:lnSpc>
                          <a:spcPct val="115000"/>
                        </a:lnSpc>
                        <a:spcAft>
                          <a:spcPts val="0"/>
                        </a:spcAft>
                      </a:pP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it-IT" sz="1800" i="1" dirty="0">
                          <a:solidFill>
                            <a:srgbClr val="00B0F0"/>
                          </a:solidFill>
                          <a:latin typeface="Times New Roman"/>
                          <a:ea typeface="Times New Roman"/>
                          <a:cs typeface="Times New Roman"/>
                        </a:rPr>
                        <a:t>Il 26% per un consumo carente</a:t>
                      </a:r>
                      <a:endParaRPr lang="it-IT" sz="1800" i="1"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142844" y="285728"/>
            <a:ext cx="821891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2</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quale consumo gli Italiani si discostano maggiormente dalla dieta mediterranea?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tangolo arrotondato 2"/>
          <p:cNvSpPr/>
          <p:nvPr/>
        </p:nvSpPr>
        <p:spPr>
          <a:xfrm>
            <a:off x="214282" y="1000108"/>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8610" name="Rectangle 2"/>
          <p:cNvSpPr>
            <a:spLocks noChangeArrowheads="1"/>
          </p:cNvSpPr>
          <p:nvPr/>
        </p:nvSpPr>
        <p:spPr bwMode="auto">
          <a:xfrm>
            <a:off x="500034" y="1214422"/>
            <a:ext cx="792958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Per il consumo di carne rossa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68611" name="Rectangle 3"/>
          <p:cNvSpPr>
            <a:spLocks noChangeArrowheads="1"/>
          </p:cNvSpPr>
          <p:nvPr/>
        </p:nvSpPr>
        <p:spPr bwMode="auto">
          <a:xfrm>
            <a:off x="142844" y="2357430"/>
            <a:ext cx="878687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3</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Osserva i dati sulle fasce d'et</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Cosa noti riguardo alla corrispondenza fra abitudini alimentari degli Italiani e dieta mediterranea? In cosa si differenzia maggiormente la dieta dei giovani da quella degli anziani?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arrotondato 5"/>
          <p:cNvSpPr/>
          <p:nvPr/>
        </p:nvSpPr>
        <p:spPr>
          <a:xfrm>
            <a:off x="285720" y="3429000"/>
            <a:ext cx="8358246" cy="10715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8612" name="Rectangle 4"/>
          <p:cNvSpPr>
            <a:spLocks noChangeArrowheads="1"/>
          </p:cNvSpPr>
          <p:nvPr/>
        </p:nvSpPr>
        <p:spPr bwMode="auto">
          <a:xfrm>
            <a:off x="357158" y="3429000"/>
            <a:ext cx="821537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Si nota che la percentuale di persone che segue la dieta mediterranea aumenta col progredire dell'et</a:t>
            </a:r>
            <a:r>
              <a:rPr kumimoji="0" lang="it-IT" b="0" i="0" u="none" strike="noStrike" cap="none" normalizeH="0" baseline="0" dirty="0" smtClean="0">
                <a:ln>
                  <a:noFill/>
                </a:ln>
                <a:solidFill>
                  <a:srgbClr val="00B0F0"/>
                </a:solidFill>
                <a:effectLst/>
                <a:latin typeface="Calibri"/>
                <a:ea typeface="Times New Roman" pitchFamily="18" charset="0"/>
                <a:cs typeface="Times New Roman" pitchFamily="18" charset="0"/>
              </a:rPr>
              <a:t>à</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La dieta dei giovani si differenzia da quella degli anziani soprattutto per il maggior consumo di carne rossa e salumi ed il minor consumo di frutta e verdura.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utente\Documents\SITO\PROPOSTA MANUALE DI GEOGRAFIA\2°\8- SETTORE PRIMARIO\TESTO\DA USARE\CONSUMO CARNE\Immagine - Copia.png"/>
          <p:cNvPicPr>
            <a:picLocks noChangeAspect="1"/>
          </p:cNvPicPr>
          <p:nvPr/>
        </p:nvPicPr>
        <p:blipFill>
          <a:blip r:embed="rId2"/>
          <a:srcRect/>
          <a:stretch>
            <a:fillRect/>
          </a:stretch>
        </p:blipFill>
        <p:spPr bwMode="auto">
          <a:xfrm>
            <a:off x="785786" y="1428736"/>
            <a:ext cx="7463429" cy="4693715"/>
          </a:xfrm>
          <a:prstGeom prst="rect">
            <a:avLst/>
          </a:prstGeom>
          <a:noFill/>
          <a:ln w="9525">
            <a:noFill/>
            <a:miter lim="800000"/>
            <a:headEnd/>
            <a:tailEnd/>
          </a:ln>
        </p:spPr>
      </p:pic>
      <p:sp>
        <p:nvSpPr>
          <p:cNvPr id="3" name="Rettangolo 2"/>
          <p:cNvSpPr/>
          <p:nvPr/>
        </p:nvSpPr>
        <p:spPr>
          <a:xfrm>
            <a:off x="857224" y="928670"/>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5</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utente\Documents\SITO\PROPOSTA MANUALE DI GEOGRAFIA\2°\8- SETTORE PRIMARIO\TESTO\DA USARE\CONSUMO CARNE\Immagine - Copia - Copia.png"/>
          <p:cNvPicPr>
            <a:picLocks noChangeAspect="1"/>
          </p:cNvPicPr>
          <p:nvPr/>
        </p:nvPicPr>
        <p:blipFill>
          <a:blip r:embed="rId2" cstate="print"/>
          <a:srcRect/>
          <a:stretch>
            <a:fillRect/>
          </a:stretch>
        </p:blipFill>
        <p:spPr bwMode="auto">
          <a:xfrm>
            <a:off x="214282" y="357166"/>
            <a:ext cx="8627031" cy="4049782"/>
          </a:xfrm>
          <a:prstGeom prst="rect">
            <a:avLst/>
          </a:prstGeom>
          <a:noFill/>
          <a:ln w="9525">
            <a:noFill/>
            <a:miter lim="800000"/>
            <a:headEnd/>
            <a:tailEnd/>
          </a:ln>
        </p:spPr>
      </p:pic>
      <p:sp>
        <p:nvSpPr>
          <p:cNvPr id="69633" name="Rectangle 1"/>
          <p:cNvSpPr>
            <a:spLocks noChangeArrowheads="1"/>
          </p:cNvSpPr>
          <p:nvPr/>
        </p:nvSpPr>
        <p:spPr bwMode="auto">
          <a:xfrm>
            <a:off x="142844" y="4500570"/>
            <a:ext cx="885831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Basandoti sui grafici delle fig. 5, 6 e 3, prova a spiegare come dovrebbe essere una sana alimentazione e perch</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142844" y="5143512"/>
            <a:ext cx="8786874" cy="15716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9634" name="Rectangle 2"/>
          <p:cNvSpPr>
            <a:spLocks noChangeArrowheads="1"/>
          </p:cNvSpPr>
          <p:nvPr/>
        </p:nvSpPr>
        <p:spPr bwMode="auto">
          <a:xfrm>
            <a:off x="357158" y="5214950"/>
            <a:ext cx="857256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Per una sana alimentazione bisognerebbe limitare il consumo di carne, soprattutto di quella lavorata, e inserire nella dieta soprattutto frutta e verdura.</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Questo perch</a:t>
            </a:r>
            <a:r>
              <a:rPr kumimoji="0" lang="it-IT" b="0" i="0" u="none" strike="noStrike" cap="none" normalizeH="0" baseline="0" dirty="0" smtClean="0">
                <a:ln>
                  <a:noFill/>
                </a:ln>
                <a:solidFill>
                  <a:srgbClr val="00B0F0"/>
                </a:solidFill>
                <a:effectLst/>
                <a:latin typeface="Calibri"/>
                <a:ea typeface="Times New Roman" pitchFamily="18" charset="0"/>
                <a:cs typeface="Times New Roman" pitchFamily="18" charset="0"/>
              </a:rPr>
              <a:t>é</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mangiare carne frequentemente aumenta il rischio di andare incontro a malattie cardiovascolari e tumori. Inoltre c'</a:t>
            </a:r>
            <a:r>
              <a:rPr kumimoji="0" lang="it-IT" b="0" i="0" u="none" strike="noStrike" cap="none" normalizeH="0" baseline="0" dirty="0" smtClean="0">
                <a:ln>
                  <a:noFill/>
                </a:ln>
                <a:solidFill>
                  <a:srgbClr val="00B0F0"/>
                </a:solidFill>
                <a:effectLst/>
                <a:latin typeface="Calibri"/>
                <a:ea typeface="Times New Roman" pitchFamily="18" charset="0"/>
                <a:cs typeface="Times New Roman" pitchFamily="18" charset="0"/>
              </a:rPr>
              <a:t>è</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il rischio di sviluppare la resistenza agli antibiotici.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285720" y="0"/>
            <a:ext cx="671979" cy="369332"/>
          </a:xfrm>
          <a:prstGeom prst="rect">
            <a:avLst/>
          </a:prstGeom>
        </p:spPr>
        <p:txBody>
          <a:bodyPr wrap="square">
            <a:spAutoFit/>
          </a:bodyPr>
          <a:lstStyle/>
          <a:p>
            <a:r>
              <a:rPr lang="it-IT" dirty="0" smtClean="0">
                <a:solidFill>
                  <a:srgbClr val="FF0000"/>
                </a:solidFill>
                <a:latin typeface="Times New Roman" pitchFamily="18" charset="0"/>
                <a:cs typeface="Times New Roman" pitchFamily="18" charset="0"/>
                <a:hlinkClick r:id="rId3" action="ppaction://hlinksldjump"/>
              </a:rPr>
              <a:t>fig. 6</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142844" y="1714488"/>
            <a:ext cx="8458200" cy="122237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rPr>
              <a:t>     Lezione 3</a:t>
            </a:r>
            <a:endParaRPr kumimoji="0" lang="it-IT"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3" name="Sottotitolo 3"/>
          <p:cNvSpPr txBox="1">
            <a:spLocks/>
          </p:cNvSpPr>
          <p:nvPr/>
        </p:nvSpPr>
        <p:spPr>
          <a:xfrm>
            <a:off x="685800" y="2786058"/>
            <a:ext cx="8458200" cy="2000264"/>
          </a:xfrm>
          <a:prstGeom prst="rect">
            <a:avLst/>
          </a:prstGeom>
        </p:spPr>
        <p:txBody>
          <a:bodyPr>
            <a:normAutofit/>
          </a:bodyPr>
          <a:lstStyle/>
          <a:p>
            <a:r>
              <a:rPr lang="it-IT" sz="3600" b="1" dirty="0" smtClean="0">
                <a:latin typeface="Times New Roman" pitchFamily="18" charset="0"/>
                <a:cs typeface="Times New Roman" pitchFamily="18" charset="0"/>
              </a:rPr>
              <a:t>Alimentazione e ambiente</a:t>
            </a:r>
            <a:endParaRPr lang="it-IT"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utente\Documents\SITO\PROPOSTA MANUALE DI GEOGRAFIA\2°\8- SETTORE PRIMARIO\ALIMENTAZIONE E AMBIENTE\IMMAGINI\1.jpg"/>
          <p:cNvPicPr>
            <a:picLocks noChangeAspect="1"/>
          </p:cNvPicPr>
          <p:nvPr/>
        </p:nvPicPr>
        <p:blipFill>
          <a:blip r:embed="rId2" cstate="print"/>
          <a:srcRect r="54223"/>
          <a:stretch>
            <a:fillRect/>
          </a:stretch>
        </p:blipFill>
        <p:spPr bwMode="auto">
          <a:xfrm>
            <a:off x="1857356" y="357166"/>
            <a:ext cx="7085785" cy="6077560"/>
          </a:xfrm>
          <a:prstGeom prst="rect">
            <a:avLst/>
          </a:prstGeom>
          <a:noFill/>
          <a:ln w="9525">
            <a:noFill/>
            <a:miter lim="800000"/>
            <a:headEnd/>
            <a:tailEnd/>
          </a:ln>
        </p:spPr>
      </p:pic>
      <p:sp>
        <p:nvSpPr>
          <p:cNvPr id="3" name="Rettangolo 2"/>
          <p:cNvSpPr/>
          <p:nvPr/>
        </p:nvSpPr>
        <p:spPr>
          <a:xfrm>
            <a:off x="714348" y="714356"/>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7</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1500174"/>
            <a:ext cx="8786842" cy="3693319"/>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altLang="zh-CN" sz="2000" dirty="0" smtClean="0">
                <a:latin typeface="Times New Roman" pitchFamily="18" charset="0"/>
                <a:ea typeface="Times New Roman" pitchFamily="18" charset="0"/>
                <a:cs typeface="Times New Roman" pitchFamily="18" charset="0"/>
              </a:rPr>
              <a:t>	</a:t>
            </a:r>
            <a:r>
              <a:rPr lang="it-IT" altLang="zh-CN" sz="2000" b="1" dirty="0" smtClean="0">
                <a:latin typeface="Times New Roman" pitchFamily="18" charset="0"/>
                <a:ea typeface="Times New Roman" pitchFamily="18" charset="0"/>
                <a:cs typeface="Times New Roman" pitchFamily="18" charset="0"/>
              </a:rPr>
              <a:t>PRESENTAZIONE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realizzare </a:t>
            </a:r>
            <a:r>
              <a:rPr kumimoji="0" lang="it-IT" altLang="zh-CN"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t>
            </a:r>
            <a:r>
              <a:rPr kumimoji="0" lang="it-IT" altLang="zh-CN"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attività </a:t>
            </a:r>
            <a:r>
              <a:rPr kumimoji="0" lang="it-IT" altLang="zh-CN"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laboratoriale</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bisogna fornire agli alunni il</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it-IT" altLang="zh-CN" dirty="0" smtClean="0">
                <a:latin typeface="Times New Roman" pitchFamily="18" charset="0"/>
                <a:ea typeface="Times New Roman" pitchFamily="18" charset="0"/>
                <a:cs typeface="Times New Roman" pitchFamily="18" charset="0"/>
              </a:rPr>
              <a:t>P</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owerPoint riservato a loro. </a:t>
            </a:r>
            <a:r>
              <a:rPr lang="it-IT" altLang="zh-CN" dirty="0" smtClean="0">
                <a:latin typeface="Times New Roman" pitchFamily="18" charset="0"/>
                <a:ea typeface="Times New Roman" pitchFamily="18" charset="0"/>
                <a:cs typeface="Times New Roman" pitchFamily="18" charset="0"/>
              </a:rPr>
              <a:t>Il lavoro può essere svolto al computer a scuola (se c'è la possibilità) oppure a casa, individualmente oppure in gruppo. In sede di correzione del lavoro svolto, possono essere utilizzate </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slide </a:t>
            </a:r>
            <a:r>
              <a:rPr lang="it-IT" altLang="zh-CN" dirty="0" smtClean="0">
                <a:latin typeface="Times New Roman" pitchFamily="18" charset="0"/>
                <a:ea typeface="Times New Roman" pitchFamily="18" charset="0"/>
                <a:cs typeface="Times New Roman" pitchFamily="18" charset="0"/>
              </a:rPr>
              <a:t>riservate al </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docente: esse</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contengono</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 risposte che gli alunni dovrebbero dare (parole in azzurro).</a:t>
            </a:r>
          </a:p>
          <a:p>
            <a:pPr lvl="0" algn="just" fontAlgn="base">
              <a:spcBef>
                <a:spcPct val="0"/>
              </a:spcBef>
              <a:spcAft>
                <a:spcPct val="0"/>
              </a:spcAft>
            </a:pPr>
            <a:r>
              <a:rPr lang="it-IT" altLang="zh-CN" dirty="0" smtClean="0">
                <a:latin typeface="Times New Roman" pitchFamily="18" charset="0"/>
                <a:ea typeface="Times New Roman" pitchFamily="18" charset="0"/>
                <a:cs typeface="Times New Roman" pitchFamily="18" charset="0"/>
              </a:rPr>
              <a:t>Nel caso in cui il docente decidesse di non far svolgere l’attività </a:t>
            </a:r>
            <a:r>
              <a:rPr lang="it-IT" altLang="zh-CN" dirty="0" err="1" smtClean="0">
                <a:latin typeface="Times New Roman" pitchFamily="18" charset="0"/>
                <a:ea typeface="Times New Roman" pitchFamily="18" charset="0"/>
                <a:cs typeface="Times New Roman" pitchFamily="18" charset="0"/>
              </a:rPr>
              <a:t>laboratoriale</a:t>
            </a:r>
            <a:r>
              <a:rPr lang="it-IT" altLang="zh-CN" dirty="0" smtClean="0">
                <a:latin typeface="Times New Roman" pitchFamily="18" charset="0"/>
                <a:ea typeface="Times New Roman" pitchFamily="18" charset="0"/>
                <a:cs typeface="Times New Roman" pitchFamily="18" charset="0"/>
              </a:rPr>
              <a:t>, il PowerPoint a lui riservato (ma, volendo, anche quello per gli alunni) può essere utilizzato per una </a:t>
            </a:r>
            <a:r>
              <a:rPr lang="it-IT" altLang="zh-CN" b="1" dirty="0" smtClean="0">
                <a:latin typeface="Times New Roman" pitchFamily="18" charset="0"/>
                <a:ea typeface="Times New Roman" pitchFamily="18" charset="0"/>
                <a:cs typeface="Times New Roman" pitchFamily="18" charset="0"/>
              </a:rPr>
              <a:t>lezione frontale.</a:t>
            </a:r>
          </a:p>
          <a:p>
            <a:pPr lvl="0" algn="just" fontAlgn="base">
              <a:spcBef>
                <a:spcPct val="0"/>
              </a:spcBef>
              <a:spcAft>
                <a:spcPct val="0"/>
              </a:spcAft>
            </a:pPr>
            <a:endParaRPr kumimoji="0" lang="it-IT" altLang="zh-CN"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algn="just" fontAlgn="base">
              <a:spcBef>
                <a:spcPct val="0"/>
              </a:spcBef>
              <a:spcAft>
                <a:spcPct val="0"/>
              </a:spcAft>
            </a:pPr>
            <a:r>
              <a:rPr lang="it-IT" altLang="zh-CN" dirty="0" smtClean="0">
                <a:latin typeface="Times New Roman" pitchFamily="18" charset="0"/>
                <a:ea typeface="Times New Roman" pitchFamily="18" charset="0"/>
                <a:cs typeface="Times New Roman" pitchFamily="18" charset="0"/>
              </a:rPr>
              <a:t>     Sito: </a:t>
            </a:r>
            <a:r>
              <a:rPr lang="it-IT" altLang="zh-CN" dirty="0" err="1" smtClean="0">
                <a:latin typeface="Times New Roman" pitchFamily="18" charset="0"/>
                <a:ea typeface="Times New Roman" pitchFamily="18" charset="0"/>
                <a:cs typeface="Times New Roman" pitchFamily="18" charset="0"/>
              </a:rPr>
              <a:t>c</a:t>
            </a:r>
            <a:r>
              <a:rPr kumimoji="0" lang="it-IT" altLang="zh-CN"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lasseattiva.jimdofree.com</a:t>
            </a:r>
            <a:r>
              <a:rPr kumimoji="0" lang="it-IT" altLang="zh-CN"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Alberto </a:t>
            </a:r>
            <a:r>
              <a:rPr kumimoji="0" lang="it-IT" altLang="zh-CN"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Staderini</a:t>
            </a:r>
            <a:endParaRPr kumimoji="0" lang="it-IT" altLang="zh-CN"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altLang="zh-CN" dirty="0" smtClean="0">
              <a:latin typeface="Times New Roman" pitchFamily="18" charset="0"/>
              <a:ea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utente\Documents\SITO\PROPOSTA MANUALE DI GEOGRAFIA\2°\8- SETTORE PRIMARIO\ALIMENTAZIONE E AMBIENTE\IMMAGINI\1.jpg"/>
          <p:cNvPicPr>
            <a:picLocks noChangeAspect="1"/>
          </p:cNvPicPr>
          <p:nvPr/>
        </p:nvPicPr>
        <p:blipFill>
          <a:blip r:embed="rId2" cstate="print"/>
          <a:srcRect l="45132" b="5351"/>
          <a:stretch>
            <a:fillRect/>
          </a:stretch>
        </p:blipFill>
        <p:spPr bwMode="auto">
          <a:xfrm>
            <a:off x="500034" y="1000108"/>
            <a:ext cx="8170967" cy="5534251"/>
          </a:xfrm>
          <a:prstGeom prst="rect">
            <a:avLst/>
          </a:prstGeom>
          <a:noFill/>
          <a:ln w="9525">
            <a:noFill/>
            <a:miter lim="800000"/>
            <a:headEnd/>
            <a:tailEnd/>
          </a:ln>
        </p:spPr>
      </p:pic>
      <p:sp>
        <p:nvSpPr>
          <p:cNvPr id="3" name="Rettangolo 2"/>
          <p:cNvSpPr/>
          <p:nvPr/>
        </p:nvSpPr>
        <p:spPr>
          <a:xfrm>
            <a:off x="785786" y="571480"/>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8</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0" y="428604"/>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Esaminando </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fig.7 e 8, quali considerazioni possiamo fare riguardo all'impatto ambientale dei vari alimenti?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tangolo arrotondato 2"/>
          <p:cNvSpPr/>
          <p:nvPr/>
        </p:nvSpPr>
        <p:spPr>
          <a:xfrm>
            <a:off x="214282" y="1428736"/>
            <a:ext cx="8643998" cy="13573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71682" name="Rectangle 2"/>
          <p:cNvSpPr>
            <a:spLocks noChangeArrowheads="1"/>
          </p:cNvSpPr>
          <p:nvPr/>
        </p:nvSpPr>
        <p:spPr bwMode="auto">
          <a:xfrm>
            <a:off x="357158" y="1500174"/>
            <a:ext cx="835824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La produzione di carne comporta un'elevata emissione di gas serra ed un elevato consumo di acqua, quindi l'impatto ambientale è molto alto. Al contrario, la produzione di alimenti vegetali comporta una minima emissione di gas serra e un basso consumo di acqua, quindi un limitato impatto ambientale.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utente\Documents\SITO\PROPOSTA MANUALE DI GEOGRAFIA\2°\8- SETTORE PRIMARIO\ALIMENTAZIONE E AMBIENTE\IMMAGINI\3.png"/>
          <p:cNvPicPr>
            <a:picLocks noChangeAspect="1"/>
          </p:cNvPicPr>
          <p:nvPr/>
        </p:nvPicPr>
        <p:blipFill>
          <a:blip r:embed="rId2" cstate="print"/>
          <a:srcRect r="36268"/>
          <a:stretch>
            <a:fillRect/>
          </a:stretch>
        </p:blipFill>
        <p:spPr bwMode="auto">
          <a:xfrm>
            <a:off x="285720" y="1357298"/>
            <a:ext cx="8526453" cy="4697831"/>
          </a:xfrm>
          <a:prstGeom prst="rect">
            <a:avLst/>
          </a:prstGeom>
          <a:noFill/>
          <a:ln w="9525">
            <a:noFill/>
            <a:miter lim="800000"/>
            <a:headEnd/>
            <a:tailEnd/>
          </a:ln>
        </p:spPr>
      </p:pic>
      <p:sp>
        <p:nvSpPr>
          <p:cNvPr id="4" name="Rettangolo 3"/>
          <p:cNvSpPr/>
          <p:nvPr/>
        </p:nvSpPr>
        <p:spPr>
          <a:xfrm>
            <a:off x="428596" y="857232"/>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9</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utente\Documents\SITO\PROPOSTA MANUALE DI GEOGRAFIA\2°\8- SETTORE PRIMARIO\ALIMENTAZIONE E AMBIENTE\IMMAGINI\3.png"/>
          <p:cNvPicPr>
            <a:picLocks noChangeAspect="1"/>
          </p:cNvPicPr>
          <p:nvPr/>
        </p:nvPicPr>
        <p:blipFill>
          <a:blip r:embed="rId2" cstate="print"/>
          <a:srcRect l="63575" b="5094"/>
          <a:stretch>
            <a:fillRect/>
          </a:stretch>
        </p:blipFill>
        <p:spPr bwMode="auto">
          <a:xfrm>
            <a:off x="4000496" y="142851"/>
            <a:ext cx="5027861" cy="4600064"/>
          </a:xfrm>
          <a:prstGeom prst="rect">
            <a:avLst/>
          </a:prstGeom>
          <a:noFill/>
          <a:ln w="9525">
            <a:noFill/>
            <a:miter lim="800000"/>
            <a:headEnd/>
            <a:tailEnd/>
          </a:ln>
        </p:spPr>
      </p:pic>
      <p:sp>
        <p:nvSpPr>
          <p:cNvPr id="75777" name="Rectangle 1"/>
          <p:cNvSpPr>
            <a:spLocks noChangeArrowheads="1"/>
          </p:cNvSpPr>
          <p:nvPr/>
        </p:nvSpPr>
        <p:spPr bwMode="auto">
          <a:xfrm>
            <a:off x="0" y="500063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Esamina i grafici delle fig.</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9 e 10</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Qual </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tipo di dieta che appare come il pi</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ù</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indicato per rispettare l'ambiente? Perch</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71406" y="5715016"/>
            <a:ext cx="8929750"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75778" name="Rectangle 2"/>
          <p:cNvSpPr>
            <a:spLocks noChangeArrowheads="1"/>
          </p:cNvSpPr>
          <p:nvPr/>
        </p:nvSpPr>
        <p:spPr bwMode="auto">
          <a:xfrm>
            <a:off x="214282" y="5786454"/>
            <a:ext cx="878687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E' la dieta mediterranea perch</a:t>
            </a:r>
            <a:r>
              <a:rPr kumimoji="0" lang="it-IT" b="0" i="0" u="none" strike="noStrike" cap="none" normalizeH="0" baseline="0" dirty="0" smtClean="0">
                <a:ln>
                  <a:noFill/>
                </a:ln>
                <a:solidFill>
                  <a:srgbClr val="00B0F0"/>
                </a:solidFill>
                <a:effectLst/>
                <a:latin typeface="Calibri"/>
                <a:ea typeface="Times New Roman" pitchFamily="18" charset="0"/>
                <a:cs typeface="Times New Roman" pitchFamily="18" charset="0"/>
              </a:rPr>
              <a:t>é</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in essa prevalgono gli alimenti di origine vegetale che sono quelli col minore impatto ambientale.</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3000364" y="357166"/>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10</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142844" y="1714488"/>
            <a:ext cx="8458200" cy="122237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rPr>
              <a:t>     Lezione 4</a:t>
            </a:r>
            <a:endParaRPr kumimoji="0" lang="it-IT"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3" name="Sottotitolo 3"/>
          <p:cNvSpPr txBox="1">
            <a:spLocks/>
          </p:cNvSpPr>
          <p:nvPr/>
        </p:nvSpPr>
        <p:spPr>
          <a:xfrm>
            <a:off x="685800" y="2786058"/>
            <a:ext cx="8458200" cy="2000264"/>
          </a:xfrm>
          <a:prstGeom prst="rect">
            <a:avLst/>
          </a:prstGeom>
        </p:spPr>
        <p:txBody>
          <a:bodyPr>
            <a:normAutofit/>
          </a:bodyPr>
          <a:lstStyle/>
          <a:p>
            <a:r>
              <a:rPr lang="it-IT" sz="3600" b="1" dirty="0" smtClean="0">
                <a:latin typeface="Times New Roman" pitchFamily="18" charset="0"/>
                <a:cs typeface="Times New Roman" pitchFamily="18" charset="0"/>
              </a:rPr>
              <a:t>Le spreco alimentare</a:t>
            </a:r>
            <a:endParaRPr lang="it-IT"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utente\Documents\SITO\PROPOSTA MANUALE DI GEOGRAFIA\2°\8- SETTORE PRIMARIO\ALIMENTAZIONE E AMBIENTE\SPRECO\IMMAGINI\001 - Copia (2).jpg"/>
          <p:cNvPicPr>
            <a:picLocks noChangeAspect="1"/>
          </p:cNvPicPr>
          <p:nvPr/>
        </p:nvPicPr>
        <p:blipFill>
          <a:blip r:embed="rId2" cstate="print"/>
          <a:srcRect/>
          <a:stretch>
            <a:fillRect/>
          </a:stretch>
        </p:blipFill>
        <p:spPr bwMode="auto">
          <a:xfrm>
            <a:off x="142844" y="500042"/>
            <a:ext cx="8871342" cy="2947070"/>
          </a:xfrm>
          <a:prstGeom prst="rect">
            <a:avLst/>
          </a:prstGeom>
          <a:noFill/>
          <a:ln w="9525">
            <a:noFill/>
            <a:miter lim="800000"/>
            <a:headEnd/>
            <a:tailEnd/>
          </a:ln>
        </p:spPr>
      </p:pic>
      <p:pic>
        <p:nvPicPr>
          <p:cNvPr id="3" name="Immagine 2" descr="C:\Users\utente\Documents\SITO\PROPOSTA MANUALE DI GEOGRAFIA\2°\8- SETTORE PRIMARIO\ALIMENTAZIONE E AMBIENTE\SPRECO\IMMAGINI\001 - Copia.jpg"/>
          <p:cNvPicPr>
            <a:picLocks noChangeAspect="1"/>
          </p:cNvPicPr>
          <p:nvPr/>
        </p:nvPicPr>
        <p:blipFill>
          <a:blip r:embed="rId3"/>
          <a:srcRect/>
          <a:stretch>
            <a:fillRect/>
          </a:stretch>
        </p:blipFill>
        <p:spPr bwMode="auto">
          <a:xfrm>
            <a:off x="357158" y="3857628"/>
            <a:ext cx="4601322" cy="2668067"/>
          </a:xfrm>
          <a:prstGeom prst="rect">
            <a:avLst/>
          </a:prstGeom>
          <a:noFill/>
          <a:ln w="9525">
            <a:noFill/>
            <a:miter lim="800000"/>
            <a:headEnd/>
            <a:tailEnd/>
          </a:ln>
        </p:spPr>
      </p:pic>
      <p:sp>
        <p:nvSpPr>
          <p:cNvPr id="5" name="Rettangolo 4"/>
          <p:cNvSpPr/>
          <p:nvPr/>
        </p:nvSpPr>
        <p:spPr>
          <a:xfrm>
            <a:off x="214282" y="71414"/>
            <a:ext cx="778803"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4" action="ppaction://hlinksldjump"/>
              </a:rPr>
              <a:t>fig. 11</a:t>
            </a:r>
            <a:endParaRPr lang="it-IT" dirty="0">
              <a:solidFill>
                <a:srgbClr val="FF0000"/>
              </a:solidFill>
              <a:latin typeface="Times New Roman" pitchFamily="18" charset="0"/>
              <a:cs typeface="Times New Roman" pitchFamily="18" charset="0"/>
            </a:endParaRPr>
          </a:p>
        </p:txBody>
      </p:sp>
      <p:sp>
        <p:nvSpPr>
          <p:cNvPr id="6" name="Rettangolo 5"/>
          <p:cNvSpPr/>
          <p:nvPr/>
        </p:nvSpPr>
        <p:spPr>
          <a:xfrm>
            <a:off x="5143504" y="3929066"/>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4" action="ppaction://hlinksldjump"/>
              </a:rPr>
              <a:t>fig. 12</a:t>
            </a:r>
            <a:endParaRPr lang="it-IT" dirty="0">
              <a:solidFill>
                <a:srgbClr val="FF0000"/>
              </a:solidFill>
              <a:latin typeface="Times New Roman" pitchFamily="18" charset="0"/>
              <a:cs typeface="Times New Roman" pitchFamily="18" charset="0"/>
            </a:endParaRPr>
          </a:p>
        </p:txBody>
      </p:sp>
      <p:sp>
        <p:nvSpPr>
          <p:cNvPr id="8" name="CasellaDiTesto 7"/>
          <p:cNvSpPr txBox="1"/>
          <p:nvPr/>
        </p:nvSpPr>
        <p:spPr>
          <a:xfrm>
            <a:off x="785786" y="2714620"/>
            <a:ext cx="4357718" cy="369332"/>
          </a:xfrm>
          <a:prstGeom prst="rect">
            <a:avLst/>
          </a:prstGeom>
          <a:noFill/>
        </p:spPr>
        <p:txBody>
          <a:bodyPr wrap="square" rtlCol="0">
            <a:spAutoFit/>
          </a:bodyPr>
          <a:lstStyle/>
          <a:p>
            <a:r>
              <a:rPr lang="it-IT" dirty="0" smtClean="0">
                <a:solidFill>
                  <a:srgbClr val="FFFF00"/>
                </a:solidFill>
              </a:rPr>
              <a:t>Lo spreco alimentare nei Paesi sviluppati</a:t>
            </a:r>
            <a:endParaRPr lang="it-IT"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utente\Documents\SITO\PROPOSTA MANUALE DI GEOGRAFIA\2°\8- SETTORE PRIMARIO\ALIMENTAZIONE E AMBIENTE\SPRECO\IMMAGINI\images - Copia (5).jpg"/>
          <p:cNvPicPr>
            <a:picLocks noChangeAspect="1"/>
          </p:cNvPicPr>
          <p:nvPr/>
        </p:nvPicPr>
        <p:blipFill>
          <a:blip r:embed="rId2"/>
          <a:srcRect/>
          <a:stretch>
            <a:fillRect/>
          </a:stretch>
        </p:blipFill>
        <p:spPr bwMode="auto">
          <a:xfrm>
            <a:off x="357156" y="214289"/>
            <a:ext cx="5568696" cy="2592324"/>
          </a:xfrm>
          <a:prstGeom prst="rect">
            <a:avLst/>
          </a:prstGeom>
          <a:noFill/>
          <a:ln w="9525">
            <a:noFill/>
            <a:miter lim="800000"/>
            <a:headEnd/>
            <a:tailEnd/>
          </a:ln>
        </p:spPr>
      </p:pic>
      <p:sp>
        <p:nvSpPr>
          <p:cNvPr id="3" name="Rettangolo 2"/>
          <p:cNvSpPr/>
          <p:nvPr/>
        </p:nvSpPr>
        <p:spPr>
          <a:xfrm>
            <a:off x="6072198" y="285728"/>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13</a:t>
            </a:r>
            <a:endParaRPr lang="it-IT" dirty="0">
              <a:solidFill>
                <a:srgbClr val="FF0000"/>
              </a:solidFill>
              <a:latin typeface="Times New Roman" pitchFamily="18" charset="0"/>
              <a:cs typeface="Times New Roman" pitchFamily="18" charset="0"/>
            </a:endParaRPr>
          </a:p>
        </p:txBody>
      </p:sp>
      <p:sp>
        <p:nvSpPr>
          <p:cNvPr id="77825" name="Rectangle 1"/>
          <p:cNvSpPr>
            <a:spLocks noChangeArrowheads="1"/>
          </p:cNvSpPr>
          <p:nvPr/>
        </p:nvSpPr>
        <p:spPr bwMode="auto">
          <a:xfrm>
            <a:off x="0" y="3071810"/>
            <a:ext cx="716516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Utilizza i dati delle fig.11,</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1</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e 13 per completare il testo della lezione 4.</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77826" name="Rectangle 2"/>
          <p:cNvSpPr>
            <a:spLocks noChangeArrowheads="1"/>
          </p:cNvSpPr>
          <p:nvPr/>
        </p:nvSpPr>
        <p:spPr bwMode="auto">
          <a:xfrm>
            <a:off x="0" y="3571876"/>
            <a:ext cx="892971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2</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Sulla base  dei dati riportati nelle fig. 12 e 13, prova a descrivere brevemente il fenomeno dello spreco alimentare in Italia.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arrotondato 5"/>
          <p:cNvSpPr/>
          <p:nvPr/>
        </p:nvSpPr>
        <p:spPr>
          <a:xfrm>
            <a:off x="142844" y="4286256"/>
            <a:ext cx="8858312" cy="21431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77827" name="Rectangle 3"/>
          <p:cNvSpPr>
            <a:spLocks noChangeArrowheads="1"/>
          </p:cNvSpPr>
          <p:nvPr/>
        </p:nvSpPr>
        <p:spPr bwMode="auto">
          <a:xfrm>
            <a:off x="285720" y="4357694"/>
            <a:ext cx="864396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In Italia si spreca il 35% dei prodotti freschi (latticini, carne, pesce), il 19% del pane e 16% di frutta e verdura. Lo spreco di cibo nel nostro Paese ogni anno determina una perdita di 454 euro a famiglia, di 1.226 milioni di m3 di acqua - pari al fabbisogno annuo i acqua potabile di 27 milioni di africani -, oltre a produrre l’immissione nell’ambiente di 24,5 milioni di tonnellate di CO2. L’assorbimento della sola CO2 prodotta dallo spreco domestico in Italia richiede una superficie boschiva di 800.000 ettari, più di quella presente in Lombardia.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14282" y="142852"/>
            <a:ext cx="8715436" cy="923330"/>
          </a:xfrm>
          <a:prstGeom prst="rect">
            <a:avLst/>
          </a:prstGeom>
        </p:spPr>
        <p:txBody>
          <a:bodyPr wrap="square">
            <a:spAutoFit/>
          </a:bodyPr>
          <a:lstStyle/>
          <a:p>
            <a:pPr lvl="0" algn="just" fontAlgn="base">
              <a:spcBef>
                <a:spcPct val="0"/>
              </a:spcBef>
              <a:spcAft>
                <a:spcPct val="0"/>
              </a:spcAft>
            </a:pPr>
            <a:r>
              <a:rPr lang="it-IT" b="1" dirty="0" smtClean="0">
                <a:solidFill>
                  <a:srgbClr val="C00000"/>
                </a:solidFill>
                <a:latin typeface="Times New Roman" pitchFamily="18" charset="0"/>
                <a:ea typeface="Times New Roman" pitchFamily="18" charset="0"/>
                <a:cs typeface="Times New Roman" pitchFamily="18" charset="0"/>
              </a:rPr>
              <a:t>Completa i testi scrivendo in nota le parti mancanti</a:t>
            </a:r>
            <a:r>
              <a:rPr lang="it-IT" sz="1200" b="1" dirty="0" smtClean="0">
                <a:solidFill>
                  <a:srgbClr val="C00000"/>
                </a:solidFill>
                <a:latin typeface="Times New Roman" pitchFamily="18" charset="0"/>
                <a:ea typeface="Times New Roman" pitchFamily="18" charset="0"/>
                <a:cs typeface="Times New Roman" pitchFamily="18" charset="0"/>
              </a:rPr>
              <a:t> </a:t>
            </a:r>
            <a:r>
              <a:rPr lang="it-IT" b="1" dirty="0" smtClean="0">
                <a:solidFill>
                  <a:srgbClr val="C00000"/>
                </a:solidFill>
                <a:latin typeface="Times New Roman" pitchFamily="18" charset="0"/>
                <a:ea typeface="Times New Roman" pitchFamily="18" charset="0"/>
                <a:cs typeface="Times New Roman" pitchFamily="18" charset="0"/>
              </a:rPr>
              <a:t>(come nell’esempio). Cliccando con</a:t>
            </a:r>
          </a:p>
          <a:p>
            <a:pPr lvl="0" algn="just" fontAlgn="base">
              <a:spcBef>
                <a:spcPct val="0"/>
              </a:spcBef>
              <a:spcAft>
                <a:spcPct val="0"/>
              </a:spcAft>
            </a:pPr>
            <a:r>
              <a:rPr lang="it-IT" b="1" dirty="0" smtClean="0">
                <a:solidFill>
                  <a:srgbClr val="C00000"/>
                </a:solidFill>
                <a:latin typeface="Times New Roman" pitchFamily="18" charset="0"/>
                <a:ea typeface="Times New Roman" pitchFamily="18" charset="0"/>
                <a:cs typeface="Times New Roman" pitchFamily="18" charset="0"/>
              </a:rPr>
              <a:t>la destra del mouse sul numero della figura puoi attivare il collegamento ipertestuale, così potrai passare direttamente dal testo all’immagine e viceversa.</a:t>
            </a:r>
            <a:endParaRPr lang="it-IT" b="1" dirty="0" smtClean="0">
              <a:solidFill>
                <a:srgbClr val="C00000"/>
              </a:solidFill>
              <a:latin typeface="Arial" pitchFamily="34" charset="0"/>
              <a:cs typeface="Arial" pitchFamily="34" charset="0"/>
            </a:endParaRPr>
          </a:p>
        </p:txBody>
      </p:sp>
      <p:sp>
        <p:nvSpPr>
          <p:cNvPr id="4" name="Rettangolo 3"/>
          <p:cNvSpPr/>
          <p:nvPr/>
        </p:nvSpPr>
        <p:spPr>
          <a:xfrm>
            <a:off x="214282" y="1428736"/>
            <a:ext cx="4572000" cy="646331"/>
          </a:xfrm>
          <a:prstGeom prst="rect">
            <a:avLst/>
          </a:prstGeom>
        </p:spPr>
        <p:txBody>
          <a:bodyPr>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LEZIONE 1</a:t>
            </a:r>
            <a:endParaRPr lang="it-IT" dirty="0" smtClean="0">
              <a:latin typeface="Arial" pitchFamily="34" charset="0"/>
              <a:cs typeface="Arial" pitchFamily="34" charset="0"/>
            </a:endParaRPr>
          </a:p>
          <a:p>
            <a:pPr lvl="0" algn="just" eaLnBrk="0" fontAlgn="base" hangingPunct="0">
              <a:spcBef>
                <a:spcPct val="0"/>
              </a:spcBef>
              <a:spcAft>
                <a:spcPct val="0"/>
              </a:spcAft>
            </a:pPr>
            <a:r>
              <a:rPr lang="it-IT" b="1" dirty="0" smtClean="0">
                <a:latin typeface="Times New Roman" pitchFamily="18" charset="0"/>
                <a:ea typeface="Times New Roman" pitchFamily="18" charset="0"/>
                <a:cs typeface="Times New Roman" pitchFamily="18" charset="0"/>
              </a:rPr>
              <a:t>I cibi tradizionali dei Paesi europei</a:t>
            </a:r>
          </a:p>
        </p:txBody>
      </p:sp>
      <p:sp>
        <p:nvSpPr>
          <p:cNvPr id="80897" name="Rectangle 1"/>
          <p:cNvSpPr>
            <a:spLocks noChangeArrowheads="1"/>
          </p:cNvSpPr>
          <p:nvPr/>
        </p:nvSpPr>
        <p:spPr bwMode="auto">
          <a:xfrm>
            <a:off x="71406" y="2285992"/>
            <a:ext cx="892975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diverse abitudini alimentari degli Europei, la presenza di determinati cibi o bevande,</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piuttosto che di altre, dipendono principalmente dal tipo di agricoltura e dalla prevalenza di alcuni prodotti nelle campagne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ction="ppaction://hlinksldjump"/>
              </a:rPr>
              <a:t>fig.1</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Così nell'</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Europa centro-settentrionale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dove l'agricoltura si è specializzata nell'allevamento bovino e suino, gli alimenti base della popolazione sono la </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carne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latte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i suoi derivati (</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burro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formaggi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Invece nell'</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Europa mediterranea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cereali, cioè il </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pane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la </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pasta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forniscono la base dell'alimentazione, mentre la </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carne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bovina è sostituita in gran parte da quella </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ovina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caprina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ma soprattutto predominano gli </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ortaggi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la </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frutta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Anche il tipo di condimento utilizzato varia nelle due zone: nel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continente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prevale il </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burro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mentre la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regione mediterranea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è il regno dell'</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olio d'oliva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Altrettanto netta è la divisione dell'Europa in base al tipo prevalente di bevande tradizionali. Il </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vino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è una bevanda tipica della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regione mediterranea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invece la </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birra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predomina nelle regioni dell'</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Europa centro-settentrionale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dove è più diffusa la coltivazione dell'orzo e del luppolo che ne costituiscono gli ingredienti fondamentali.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285728"/>
            <a:ext cx="4572000" cy="646331"/>
          </a:xfrm>
          <a:prstGeom prst="rect">
            <a:avLst/>
          </a:prstGeom>
        </p:spPr>
        <p:txBody>
          <a:bodyPr>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LEZIONE 2</a:t>
            </a:r>
            <a:endParaRPr lang="it-IT" dirty="0" smtClean="0">
              <a:latin typeface="Arial" pitchFamily="34" charset="0"/>
              <a:cs typeface="Arial" pitchFamily="34" charset="0"/>
            </a:endParaRPr>
          </a:p>
          <a:p>
            <a:pPr lvl="0" algn="just" eaLnBrk="0" fontAlgn="base" hangingPunct="0">
              <a:spcBef>
                <a:spcPct val="0"/>
              </a:spcBef>
              <a:spcAft>
                <a:spcPct val="0"/>
              </a:spcAft>
            </a:pPr>
            <a:r>
              <a:rPr lang="it-IT" b="1" dirty="0" smtClean="0">
                <a:latin typeface="Times New Roman" pitchFamily="18" charset="0"/>
                <a:ea typeface="Times New Roman" pitchFamily="18" charset="0"/>
                <a:cs typeface="Times New Roman" pitchFamily="18" charset="0"/>
              </a:rPr>
              <a:t>Alimentazione e salute</a:t>
            </a:r>
          </a:p>
        </p:txBody>
      </p:sp>
      <p:sp>
        <p:nvSpPr>
          <p:cNvPr id="81921" name="Rectangle 1"/>
          <p:cNvSpPr>
            <a:spLocks noChangeArrowheads="1"/>
          </p:cNvSpPr>
          <p:nvPr/>
        </p:nvSpPr>
        <p:spPr bwMode="auto">
          <a:xfrm>
            <a:off x="142844" y="1000108"/>
            <a:ext cx="892971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Gli alimenti principali della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dieta mediterranea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sono rappresentati dai cereali, soprattutto integrali, frutta fresca e secca, verdure, olio d'oliva, latte e derivati, olive, semi, erbe, spezie, aglio, cipolle. Questi alimenti vanno consumati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giornalmente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mentre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due o più volte alla settimana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vanno consumati i legumi, la carne bianca, le uova, il pesce, i crostacei, i molluschi. La carne rossa e i dolci  vanno assunti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non più di due volte alla settimana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i salumi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non più di una volta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3" action="ppaction://hlinksldjump"/>
              </a:rPr>
              <a:t>fig</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ction="ppaction://hlinksldjump"/>
              </a:rPr>
              <a:t>. 2].</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La dieta mediterranea</a:t>
            </a:r>
            <a:r>
              <a:rPr kumimoji="0" lang="it-IT"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è un modello nutrizionale ispirato agli stili alimentari tradizionali dei Paesi che si affacciano sul Mar Mediterraneo. Scienziati di tutto il mondo hanno iniziato a studiarla fin dagli anni ’50 del secolo scorso e ancora oggi rimane </a:t>
            </a:r>
            <a:r>
              <a:rPr kumimoji="0" lang="it-IT"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tra le diete che</a:t>
            </a: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associate a stili di vita corretti, </a:t>
            </a:r>
            <a:r>
              <a:rPr kumimoji="0" lang="it-IT"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risultano influire positivamente sulla nostra salute</a:t>
            </a: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Il primo studio sulla dieta mediterranea, diventato famoso come “studio dei sette Paesi”, fu condotto dal Biologo e fisiologo statunitense </a:t>
            </a:r>
            <a:r>
              <a:rPr kumimoji="0" lang="it-IT"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Ancel</a:t>
            </a: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Keys che mise a confronto le diete adottate da Stati Uniti, Italia, Finlandia, Grecia, Yugoslavia, Paesi Bassi e Giappone per verificarne benefici e punti critici in termini di salute cardiovascolare. I risultati di tale studio non lasciavano molti dubbi: </a:t>
            </a:r>
            <a:r>
              <a:rPr kumimoji="0" lang="it-IT"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più ci si scostava dagli schemi mediterranei, maggiore era l’incidenza di malattie cardiovascolari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4" action="ppaction://hlinksldjump"/>
              </a:rPr>
              <a:t>fig</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action="ppaction://hlinksldjump"/>
              </a:rPr>
              <a:t>. 3</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11265" name="Rectangle 1"/>
          <p:cNvSpPr>
            <a:spLocks noChangeArrowheads="1"/>
          </p:cNvSpPr>
          <p:nvPr/>
        </p:nvSpPr>
        <p:spPr bwMode="auto">
          <a:xfrm>
            <a:off x="142844" y="5380672"/>
            <a:ext cx="892971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L'alimento principe della dieta mediterranea </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l'olio d'oliva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che, grazie ai polifenoli in esso contenuti che svolgono un'azione antiossidante, aiuta a prevenire malattie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cardiovascolari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proteggendoci anche da ictus e infarti.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L'olio d'oliva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migliora anche la memoria, aiutando a prevenire malattie come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l'Alzheimer</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Inoltre protegge dallo stress ossidativo il nostro organismo e riduce la probabilit</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 sviluppare malattie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renali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croniche.</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0"/>
            <a:ext cx="91440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Anche la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frutta secca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 un ruolo fondamentale nella dieta mediterranea, soprattutto noci e mandorle, in quanto sono ricche di grassi polinsaturi, cio</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 grassi buoni che proteggono le arterie. I cereali, il grano duro in particolare, </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un alimento comune a tutte le popolazioni del Mediterraneo in quanto costituisce la materia prima con cui si realizzano pasta e pane. La pasta fornisce un importante apporto di carboidrati sotto forma di amido, la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pasta integrale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fornisce poi maggiori quantit</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 fibre e sali minerali, benefici per il buon funzionamento dell'apparato gastrointestinale. Anche il vino rosso </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bevanda che accomuna i paesi del Mediterraneo: contiene polifenoli che riducono il rischio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cardiovascolare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Ovviamente il consumo dipende anche dallo stato fisico di ogni singola persona, in quanto potrebbe aumentare i trigliceridi. Una persona in buona salute può comunque consumare un bicchiere di vino rosso al giorno [ved. tabella].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54274" name="Rectangle 2"/>
          <p:cNvSpPr>
            <a:spLocks noChangeArrowheads="1"/>
          </p:cNvSpPr>
          <p:nvPr/>
        </p:nvSpPr>
        <p:spPr bwMode="auto">
          <a:xfrm>
            <a:off x="0" y="3143248"/>
            <a:ext cx="91440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Grazie ai dati sulle frequenze di consumo alimentare rilevate dall</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indagine Stili d</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Italia dell</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Ufficio Studi </a:t>
            </a:r>
            <a:r>
              <a:rPr kumimoji="0" lang="it-IT"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ANCC-Coop</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che ha raccolto le dichiarazioni spontanee degli intervistati e alle elaborazioni di REF Ricerche, </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stato possibile testare il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tasso di corrispondenza degli italiani alla piramide teorica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che assegna per ciascun </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gradone</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una frequenza di consumo ideale per ogni prodotto.</a:t>
            </a:r>
            <a:endParaRPr kumimoji="0" lang="it-IT"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risultati dell’analisi descrivono l’effettiva correttezza della dieta alimentare degli italiani. Il grado di corrispondenza delle frequenze di consumo effettive a quelle teoriche previste dalla piramide è pari al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74%</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 tratta di un dato che presenta declinazioni diverse a seconda delle caratteristiche dei consumatori, ma che prima di tutto ci indica dove la dieta degli italiani è carente. Gli italiani mangiano meno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frutta e verdura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 quanto dovrebbero (26 punti rispetto alla frequenza di consumo ritenuta ottimale). All’opposto, se la base è troppo stretta, l’estremità della piramide è troppo larga, facendole assumere una forma trapezoidale. Il consumo di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carne rossa e salumi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è lontano di 33 punti dalla frequenza ideale, però in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eccesso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642910" y="857232"/>
            <a:ext cx="1285884" cy="369332"/>
          </a:xfrm>
          <a:prstGeom prst="rect">
            <a:avLst/>
          </a:prstGeom>
          <a:noFill/>
        </p:spPr>
        <p:txBody>
          <a:bodyPr wrap="square" rtlCol="0">
            <a:spAutoFit/>
          </a:bodyPr>
          <a:lstStyle/>
          <a:p>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itolo 7"/>
          <p:cNvSpPr>
            <a:spLocks noGrp="1"/>
          </p:cNvSpPr>
          <p:nvPr>
            <p:ph type="title"/>
          </p:nvPr>
        </p:nvSpPr>
        <p:spPr>
          <a:xfrm>
            <a:off x="301752" y="457200"/>
            <a:ext cx="8686800" cy="5829320"/>
          </a:xfrm>
          <a:blipFill>
            <a:blip r:embed="rId2"/>
            <a:tile tx="0" ty="0" sx="100000" sy="100000" flip="none" algn="tl"/>
          </a:blipFill>
        </p:spPr>
        <p:txBody>
          <a:bodyPr>
            <a:normAutofit/>
          </a:bodyPr>
          <a:lstStyle/>
          <a:p>
            <a:r>
              <a:rPr lang="it-IT" dirty="0" smtClean="0"/>
              <a:t>In questo capitolo imparerai:</a:t>
            </a:r>
            <a:r>
              <a:rPr lang="it-IT" sz="1800" dirty="0" smtClean="0"/>
              <a:t/>
            </a:r>
            <a:br>
              <a:rPr lang="it-IT" sz="1800" dirty="0" smtClean="0"/>
            </a:br>
            <a:r>
              <a:rPr lang="it-IT" sz="1800" dirty="0" smtClean="0"/>
              <a:t> </a:t>
            </a:r>
            <a:br>
              <a:rPr lang="it-IT" sz="1800" dirty="0" smtClean="0"/>
            </a:br>
            <a:r>
              <a:rPr lang="it-IT" sz="1800" dirty="0" smtClean="0"/>
              <a:t/>
            </a:r>
            <a:br>
              <a:rPr lang="it-IT" sz="1800" dirty="0" smtClean="0"/>
            </a:br>
            <a:r>
              <a:rPr lang="it-IT" sz="1800" dirty="0" smtClean="0"/>
              <a:t/>
            </a:r>
            <a:br>
              <a:rPr lang="it-IT" sz="1800" dirty="0" smtClean="0"/>
            </a:br>
            <a:r>
              <a:rPr lang="it-IT" sz="1800" dirty="0" smtClean="0"/>
              <a:t>1. quali sono i cibi tradizionali dei Paesi europei [LEZIONE 1]</a:t>
            </a:r>
            <a:br>
              <a:rPr lang="it-IT" sz="1800" dirty="0" smtClean="0"/>
            </a:br>
            <a:r>
              <a:rPr lang="it-IT" sz="1800" dirty="0" smtClean="0"/>
              <a:t/>
            </a:r>
            <a:br>
              <a:rPr lang="it-IT" sz="1800" dirty="0" smtClean="0"/>
            </a:br>
            <a:r>
              <a:rPr lang="it-IT" sz="1800" dirty="0" smtClean="0"/>
              <a:t>2. quale rapporto c'è fra alimentazione e salute [LEZIONE 2]</a:t>
            </a:r>
            <a:br>
              <a:rPr lang="it-IT" sz="1800" dirty="0" smtClean="0"/>
            </a:br>
            <a:r>
              <a:rPr lang="it-IT" sz="1800" dirty="0" smtClean="0"/>
              <a:t/>
            </a:r>
            <a:br>
              <a:rPr lang="it-IT" sz="1800" dirty="0" smtClean="0"/>
            </a:br>
            <a:r>
              <a:rPr lang="it-IT" sz="1800" dirty="0" smtClean="0"/>
              <a:t>3. quale rapporto c'è fra alimentazione e ambiente [LEZIONE 3]</a:t>
            </a:r>
            <a:br>
              <a:rPr lang="it-IT" sz="1800" dirty="0" smtClean="0"/>
            </a:br>
            <a:r>
              <a:rPr lang="it-IT" sz="1800" dirty="0" smtClean="0"/>
              <a:t/>
            </a:r>
            <a:br>
              <a:rPr lang="it-IT" sz="1800" dirty="0" smtClean="0"/>
            </a:br>
            <a:r>
              <a:rPr lang="it-IT" sz="1800" dirty="0" smtClean="0"/>
              <a:t>4. cos'è lo spreco alimentare [LEZIONE 4]</a:t>
            </a:r>
            <a:br>
              <a:rPr lang="it-IT" sz="1800" dirty="0" smtClean="0"/>
            </a:br>
            <a:r>
              <a:rPr lang="it-IT" sz="1800" dirty="0" smtClean="0"/>
              <a:t/>
            </a:r>
            <a:br>
              <a:rPr lang="it-IT" sz="1800" dirty="0" smtClean="0"/>
            </a:br>
            <a:endParaRPr lang="it-IT"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42852"/>
            <a:ext cx="9072594" cy="4247317"/>
          </a:xfrm>
          <a:prstGeom prst="rect">
            <a:avLst/>
          </a:prstGeom>
        </p:spPr>
        <p:txBody>
          <a:bodyPr wrap="square">
            <a:spAutoFit/>
          </a:bodyPr>
          <a:lstStyle/>
          <a:p>
            <a:pPr algn="just" fontAlgn="base"/>
            <a:r>
              <a:rPr lang="it-IT" dirty="0" smtClean="0">
                <a:latin typeface="Times New Roman" pitchFamily="18" charset="0"/>
                <a:cs typeface="Times New Roman" pitchFamily="18" charset="0"/>
              </a:rPr>
              <a:t>Un buon tasso di corrispondenza al modello teorico è invece quello relativo al “gradone”che mette insieme </a:t>
            </a:r>
            <a:r>
              <a:rPr lang="it-IT" dirty="0" smtClean="0">
                <a:solidFill>
                  <a:srgbClr val="00B0F0"/>
                </a:solidFill>
                <a:latin typeface="Times New Roman" pitchFamily="18" charset="0"/>
                <a:cs typeface="Times New Roman" pitchFamily="18" charset="0"/>
              </a:rPr>
              <a:t>carni bianche, pesce e formaggi </a:t>
            </a:r>
            <a:r>
              <a:rPr lang="it-IT" dirty="0" smtClean="0">
                <a:latin typeface="Times New Roman" pitchFamily="18" charset="0"/>
                <a:cs typeface="Times New Roman" pitchFamily="18" charset="0"/>
              </a:rPr>
              <a:t>(80%), da consumare in linea teorica 1-2 volte a settimana, seppur presenti ancora una carenza rispetto ai dettami della piramide. Un dato molto simile proviene dal consumo delle principali fonti di carboidrati, pasta e riso, mentre il “gradone” della frequenza di consumo </a:t>
            </a:r>
            <a:r>
              <a:rPr lang="it-IT" dirty="0" err="1" smtClean="0">
                <a:latin typeface="Times New Roman" pitchFamily="18" charset="0"/>
                <a:cs typeface="Times New Roman" pitchFamily="18" charset="0"/>
              </a:rPr>
              <a:t>trisettimanale</a:t>
            </a:r>
            <a:r>
              <a:rPr lang="it-IT" dirty="0" smtClean="0">
                <a:latin typeface="Times New Roman" pitchFamily="18" charset="0"/>
                <a:cs typeface="Times New Roman" pitchFamily="18" charset="0"/>
              </a:rPr>
              <a:t> (</a:t>
            </a:r>
            <a:r>
              <a:rPr lang="it-IT" dirty="0" smtClean="0">
                <a:solidFill>
                  <a:srgbClr val="00B0F0"/>
                </a:solidFill>
                <a:latin typeface="Times New Roman" pitchFamily="18" charset="0"/>
                <a:cs typeface="Times New Roman" pitchFamily="18" charset="0"/>
              </a:rPr>
              <a:t>latte e legumi</a:t>
            </a:r>
            <a:r>
              <a:rPr lang="it-IT" dirty="0" smtClean="0">
                <a:latin typeface="Times New Roman" pitchFamily="18" charset="0"/>
                <a:cs typeface="Times New Roman" pitchFamily="18" charset="0"/>
              </a:rPr>
              <a:t>), è carente di 30 punti rispetto al modello teorico.</a:t>
            </a:r>
          </a:p>
          <a:p>
            <a:pPr algn="just" fontAlgn="base"/>
            <a:r>
              <a:rPr lang="it-IT" dirty="0" smtClean="0">
                <a:latin typeface="Times New Roman" pitchFamily="18" charset="0"/>
                <a:cs typeface="Times New Roman" pitchFamily="18" charset="0"/>
              </a:rPr>
              <a:t>La migliore alimentazione cresce al crescere </a:t>
            </a:r>
            <a:r>
              <a:rPr lang="it-IT" dirty="0" smtClean="0">
                <a:solidFill>
                  <a:srgbClr val="00B0F0"/>
                </a:solidFill>
                <a:latin typeface="Times New Roman" pitchFamily="18" charset="0"/>
                <a:cs typeface="Times New Roman" pitchFamily="18" charset="0"/>
              </a:rPr>
              <a:t>dell’età dei consumatori</a:t>
            </a:r>
            <a:r>
              <a:rPr lang="it-IT" dirty="0" smtClean="0">
                <a:latin typeface="Times New Roman" pitchFamily="18" charset="0"/>
                <a:cs typeface="Times New Roman" pitchFamily="18" charset="0"/>
              </a:rPr>
              <a:t>: 71% nella fascia 18-35 anni, 73,5% nella fascia 36-45 anni, 75% nella fascia 46-55 anni e 77% in quella 56-65 anni. In questo caso, sono 3 i fattori che spiegano la differenza fra l’aderenza alla piramide teorica dei più giovani e della fascia d’età più anziana fra quelle considerate sono tre: l’intensità maggiore nella frequenza di consumo di </a:t>
            </a:r>
            <a:r>
              <a:rPr lang="it-IT" dirty="0" smtClean="0">
                <a:solidFill>
                  <a:srgbClr val="00B0F0"/>
                </a:solidFill>
                <a:latin typeface="Times New Roman" pitchFamily="18" charset="0"/>
                <a:cs typeface="Times New Roman" pitchFamily="18" charset="0"/>
              </a:rPr>
              <a:t>frutta e verdura </a:t>
            </a:r>
            <a:r>
              <a:rPr lang="it-IT" dirty="0" smtClean="0">
                <a:latin typeface="Times New Roman" pitchFamily="18" charset="0"/>
                <a:cs typeface="Times New Roman" pitchFamily="18" charset="0"/>
              </a:rPr>
              <a:t>(12% lo scarto fra l’aderenza alla piramide dei 56-65enni rispetto ai 18-35enni), così come di </a:t>
            </a:r>
            <a:r>
              <a:rPr lang="it-IT" dirty="0" smtClean="0">
                <a:solidFill>
                  <a:srgbClr val="00B0F0"/>
                </a:solidFill>
                <a:latin typeface="Times New Roman" pitchFamily="18" charset="0"/>
                <a:cs typeface="Times New Roman" pitchFamily="18" charset="0"/>
              </a:rPr>
              <a:t>pesce</a:t>
            </a:r>
            <a:r>
              <a:rPr lang="it-IT" dirty="0" smtClean="0">
                <a:latin typeface="Times New Roman" pitchFamily="18" charset="0"/>
                <a:cs typeface="Times New Roman" pitchFamily="18" charset="0"/>
              </a:rPr>
              <a:t> (7,6%), il quale presenta una indubbia correlazione con il livello del reddito ed è quindi maggiormente fruibile dai più anziani, e la minore frequenza di consumo di </a:t>
            </a:r>
            <a:r>
              <a:rPr lang="it-IT" dirty="0" smtClean="0">
                <a:solidFill>
                  <a:srgbClr val="00B0F0"/>
                </a:solidFill>
                <a:latin typeface="Times New Roman" pitchFamily="18" charset="0"/>
                <a:cs typeface="Times New Roman" pitchFamily="18" charset="0"/>
              </a:rPr>
              <a:t>carni rosse</a:t>
            </a:r>
            <a:r>
              <a:rPr lang="it-IT" dirty="0" smtClean="0">
                <a:latin typeface="Times New Roman" pitchFamily="18" charset="0"/>
                <a:cs typeface="Times New Roman" pitchFamily="18" charset="0"/>
              </a:rPr>
              <a:t>, che posiziona la fascia di età 56-65 anni più vicina di 9 punti al modello teorico rispetto ai più giovani [</a:t>
            </a:r>
            <a:r>
              <a:rPr lang="it-IT" dirty="0" err="1" smtClean="0">
                <a:latin typeface="Times New Roman" pitchFamily="18" charset="0"/>
                <a:cs typeface="Times New Roman" pitchFamily="18" charset="0"/>
                <a:hlinkClick r:id="rId3" action="ppaction://hlinksldjump"/>
              </a:rPr>
              <a:t>fig</a:t>
            </a:r>
            <a:r>
              <a:rPr lang="it-IT" dirty="0" smtClean="0">
                <a:latin typeface="Times New Roman" pitchFamily="18" charset="0"/>
                <a:cs typeface="Times New Roman" pitchFamily="18" charset="0"/>
                <a:hlinkClick r:id="rId3" action="ppaction://hlinksldjump"/>
              </a:rPr>
              <a:t>. 4</a:t>
            </a:r>
            <a:r>
              <a:rPr lang="it-IT" dirty="0" smtClean="0">
                <a:latin typeface="Times New Roman" pitchFamily="18" charset="0"/>
                <a:cs typeface="Times New Roman" pitchFamily="18" charset="0"/>
              </a:rPr>
              <a:t>].</a:t>
            </a:r>
            <a:endParaRPr lang="it-IT" dirty="0">
              <a:latin typeface="Times New Roman" pitchFamily="18" charset="0"/>
              <a:cs typeface="Times New Roman" pitchFamily="18" charset="0"/>
            </a:endParaRPr>
          </a:p>
        </p:txBody>
      </p:sp>
      <p:sp>
        <p:nvSpPr>
          <p:cNvPr id="55297" name="Rectangle 1"/>
          <p:cNvSpPr>
            <a:spLocks noChangeArrowheads="1"/>
          </p:cNvSpPr>
          <p:nvPr/>
        </p:nvSpPr>
        <p:spPr bwMode="auto">
          <a:xfrm>
            <a:off x="0" y="4357694"/>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20202"/>
                </a:solidFill>
                <a:effectLst/>
                <a:latin typeface="Times New Roman" pitchFamily="18" charset="0"/>
                <a:ea typeface="Times New Roman" pitchFamily="18" charset="0"/>
                <a:cs typeface="Times New Roman" pitchFamily="18" charset="0"/>
              </a:rPr>
              <a:t>Nel 2015 l’Agenzia internazionale per la ricerca sul cancro (IARC) ha classificato la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carne rossa</a:t>
            </a:r>
            <a:r>
              <a:rPr kumimoji="0" lang="it-IT" b="0" i="0" u="none" strike="noStrike" cap="none" normalizeH="0" baseline="0" dirty="0" smtClean="0">
                <a:ln>
                  <a:noFill/>
                </a:ln>
                <a:solidFill>
                  <a:srgbClr val="020202"/>
                </a:solidFill>
                <a:effectLst/>
                <a:latin typeface="Times New Roman" pitchFamily="18" charset="0"/>
                <a:ea typeface="Times New Roman" pitchFamily="18" charset="0"/>
                <a:cs typeface="Times New Roman" pitchFamily="18" charset="0"/>
              </a:rPr>
              <a:t> come </a:t>
            </a:r>
            <a:r>
              <a:rPr kumimoji="0" lang="it-IT" b="1" i="0" u="none" strike="noStrike" cap="none" normalizeH="0" baseline="0" dirty="0" smtClean="0">
                <a:ln>
                  <a:noFill/>
                </a:ln>
                <a:solidFill>
                  <a:srgbClr val="020202"/>
                </a:solidFill>
                <a:effectLst/>
                <a:latin typeface="Times New Roman" pitchFamily="18" charset="0"/>
                <a:ea typeface="Times New Roman" pitchFamily="18" charset="0"/>
                <a:cs typeface="Times New Roman" pitchFamily="18" charset="0"/>
              </a:rPr>
              <a:t>“probabilmente cancerogena per gli esseri umani”</a:t>
            </a:r>
            <a:r>
              <a:rPr kumimoji="0" lang="it-IT" b="0" i="0" u="none" strike="noStrike" cap="none" normalizeH="0" baseline="0" dirty="0" smtClean="0">
                <a:ln>
                  <a:noFill/>
                </a:ln>
                <a:solidFill>
                  <a:srgbClr val="020202"/>
                </a:solidFill>
                <a:effectLst/>
                <a:latin typeface="Times New Roman" pitchFamily="18" charset="0"/>
                <a:ea typeface="Times New Roman" pitchFamily="18" charset="0"/>
                <a:cs typeface="Times New Roman" pitchFamily="18" charset="0"/>
              </a:rPr>
              <a:t> e la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carne lavorata</a:t>
            </a:r>
            <a:r>
              <a:rPr kumimoji="0" lang="it-IT" b="0" i="0" u="none" strike="noStrike" cap="none" normalizeH="0" baseline="0" dirty="0" smtClean="0">
                <a:ln>
                  <a:noFill/>
                </a:ln>
                <a:solidFill>
                  <a:srgbClr val="020202"/>
                </a:solidFill>
                <a:effectLst/>
                <a:latin typeface="Times New Roman" pitchFamily="18" charset="0"/>
                <a:ea typeface="Times New Roman" pitchFamily="18" charset="0"/>
                <a:cs typeface="Times New Roman" pitchFamily="18" charset="0"/>
              </a:rPr>
              <a:t> come “cancerogena per gli esseri umani”, ed è ormai noto che un consumo eccessivo di carne contribuisca all’aumento dell’obesità e delle possibilità di sviluppare malattie croniche non trasmissibili come le malattie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cardiovascolari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4" action="ppaction://hlinksldjump"/>
              </a:rPr>
              <a:t>fig</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action="ppaction://hlinksldjump"/>
              </a:rPr>
              <a:t>. 5</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rgbClr val="020202"/>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0"/>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antibiotico-resistenza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è un problema sanitario che si fa sempre più grave. </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Una delle cause sono gli </a:t>
            </a:r>
            <a:r>
              <a:rPr kumimoji="0" lang="it-IT" b="0" i="0" u="sng"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allevamenti intensivi</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In Italia,</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circa il 70% degli antibiotici venduti (compresi anche quelli a consumo umano) è destinato agli animali.</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Siamo il terzo maggiore utilizzatore di antibiotici negli animali da allevamento in Europa, e il nostro uso è più alto di quello di altri paesi di simili dimensioni (il triplo della Francia, il quintuplo del Regno Unito). Negli ultimi decenni, a causa dell’intensificazione degli allevamenti,</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gli antibiotici sono diventati uno strumento utilizzato dall’industria della carne per mantenere in vita animali </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che, una volta portati al di sopra delle loro possibilità, si ammalano con estrema facilità.</a:t>
            </a:r>
            <a:endParaRPr lang="it-IT" dirty="0" smtClean="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Quel che succede è che, nel tempo, </a:t>
            </a:r>
            <a:r>
              <a:rPr kumimoji="0" lang="it-IT"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si formano nuovi ceppi di batteri inattaccabili dagli antibiotici esistenti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rendendo così impossibile contrastare l'infezione. I batteri che contengono il gene di antibiotico resistenza </a:t>
            </a:r>
            <a:r>
              <a:rPr kumimoji="0" lang="it-IT"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si diffondono dagli </a:t>
            </a:r>
            <a:r>
              <a:rPr kumimoji="0" lang="it-IT" b="0" i="0" u="sng"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animali</a:t>
            </a:r>
            <a:r>
              <a:rPr kumimoji="0" lang="it-IT"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agli </a:t>
            </a:r>
            <a:r>
              <a:rPr kumimoji="0" lang="it-IT" b="0" i="0" u="sng"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esseri umani</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attraverso la catena alimentare e di tale diffusione è responsabile il consumo di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carne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latte, latticini e uova. Ciò costituisce un grave pericolo per la salute umana perché rende inefficace l'azione degli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antibiotici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ction="ppaction://hlinksldjump"/>
              </a:rPr>
              <a:t>fig.6</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1A3040"/>
                </a:solidFill>
                <a:effectLst/>
                <a:latin typeface="Times New Roman" pitchFamily="18" charset="0"/>
                <a:ea typeface="Times New Roman" pitchFamily="18" charset="0"/>
                <a:cs typeface="Times New Roman" pitchFamily="18" charset="0"/>
              </a:rPr>
              <a:t>È bene quindi limitare il consumo di proteine animali e sostituire la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carne rossa</a:t>
            </a:r>
            <a:r>
              <a:rPr kumimoji="0" lang="it-IT" b="0" i="0" u="none" strike="noStrike" cap="none" normalizeH="0" baseline="0" dirty="0" smtClean="0">
                <a:ln>
                  <a:noFill/>
                </a:ln>
                <a:solidFill>
                  <a:srgbClr val="1A3040"/>
                </a:solidFill>
                <a:effectLst/>
                <a:latin typeface="Times New Roman" pitchFamily="18" charset="0"/>
                <a:ea typeface="Times New Roman" pitchFamily="18" charset="0"/>
                <a:cs typeface="Times New Roman" pitchFamily="18" charset="0"/>
              </a:rPr>
              <a:t>, ogniqualvolta possibile, con pollo o pesce, o meglio ancora con proteine vegetali come i legumi e la soia. Infine, vanno fortemente limitate, se non evitate, le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carni lavorate</a:t>
            </a:r>
            <a:r>
              <a:rPr kumimoji="0" lang="it-IT" b="0" i="0" u="none" strike="noStrike" cap="none" normalizeH="0" baseline="0" dirty="0" smtClean="0">
                <a:ln>
                  <a:noFill/>
                </a:ln>
                <a:solidFill>
                  <a:srgbClr val="1A3040"/>
                </a:solidFill>
                <a:effectLst/>
                <a:latin typeface="Times New Roman" pitchFamily="18" charset="0"/>
                <a:ea typeface="Times New Roman" pitchFamily="18" charset="0"/>
                <a:cs typeface="Times New Roman" pitchFamily="18" charset="0"/>
              </a:rPr>
              <a:t> come 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salumi</a:t>
            </a:r>
            <a:r>
              <a:rPr kumimoji="0" lang="it-IT" b="0" i="0" u="none" strike="noStrike" cap="none" normalizeH="0" baseline="0" dirty="0" smtClean="0">
                <a:ln>
                  <a:noFill/>
                </a:ln>
                <a:solidFill>
                  <a:srgbClr val="1A3040"/>
                </a:solidFill>
                <a:effectLst/>
                <a:latin typeface="Times New Roman" pitchFamily="18" charset="0"/>
                <a:ea typeface="Times New Roman" pitchFamily="18" charset="0"/>
                <a:cs typeface="Times New Roman" pitchFamily="18" charset="0"/>
              </a:rPr>
              <a:t> e quelle molto cotte e abbrustolite. In generale tre quarti di ciò che mangiamo complessivamente dovrebbe essere costituito da cibi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vegetali</a:t>
            </a:r>
            <a:r>
              <a:rPr kumimoji="0" lang="it-IT" b="0" i="0" u="none" strike="noStrike" cap="none" normalizeH="0" baseline="0" dirty="0" smtClean="0">
                <a:ln>
                  <a:noFill/>
                </a:ln>
                <a:solidFill>
                  <a:srgbClr val="1A3040"/>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285728"/>
            <a:ext cx="4572000" cy="646331"/>
          </a:xfrm>
          <a:prstGeom prst="rect">
            <a:avLst/>
          </a:prstGeom>
        </p:spPr>
        <p:txBody>
          <a:bodyPr>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LEZIONE 3</a:t>
            </a:r>
            <a:endParaRPr lang="it-IT" dirty="0" smtClean="0">
              <a:latin typeface="Arial" pitchFamily="34" charset="0"/>
              <a:cs typeface="Arial" pitchFamily="34" charset="0"/>
            </a:endParaRPr>
          </a:p>
          <a:p>
            <a:pPr lvl="0" algn="just" eaLnBrk="0" fontAlgn="base" hangingPunct="0">
              <a:spcBef>
                <a:spcPct val="0"/>
              </a:spcBef>
              <a:spcAft>
                <a:spcPct val="0"/>
              </a:spcAft>
            </a:pPr>
            <a:r>
              <a:rPr lang="it-IT" b="1" dirty="0" smtClean="0">
                <a:latin typeface="Times New Roman" pitchFamily="18" charset="0"/>
                <a:ea typeface="Times New Roman" pitchFamily="18" charset="0"/>
                <a:cs typeface="Times New Roman" pitchFamily="18" charset="0"/>
              </a:rPr>
              <a:t>Alimentazione e ambiente</a:t>
            </a:r>
          </a:p>
        </p:txBody>
      </p:sp>
      <p:sp>
        <p:nvSpPr>
          <p:cNvPr id="59393" name="Rectangle 1"/>
          <p:cNvSpPr>
            <a:spLocks noChangeArrowheads="1"/>
          </p:cNvSpPr>
          <p:nvPr/>
        </p:nvSpPr>
        <p:spPr bwMode="auto">
          <a:xfrm>
            <a:off x="0" y="1071546"/>
            <a:ext cx="907259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Confrontando la piramide alimentare della dieta mediterranea con la piramide ambientale, si nota che gli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alimenti di origine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vegetale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it-IT" dirty="0" smtClean="0">
                <a:latin typeface="Times New Roman" pitchFamily="18" charset="0"/>
                <a:ea typeface="Times New Roman" pitchFamily="18" charset="0"/>
                <a:cs typeface="Times New Roman" pitchFamily="18" charset="0"/>
              </a:rPr>
              <a:t>hanno il</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minor impatto ambientale e il </a:t>
            </a:r>
            <a:r>
              <a:rPr lang="it-IT" dirty="0" smtClean="0">
                <a:latin typeface="Times New Roman" pitchFamily="18" charset="0"/>
                <a:ea typeface="Times New Roman" pitchFamily="18" charset="0"/>
                <a:cs typeface="Times New Roman" pitchFamily="18" charset="0"/>
              </a:rPr>
              <a:t>loro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consumo è quello maggiormente consigliato per la salute umana [fig.</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ction="ppaction://hlinksldjump"/>
              </a:rPr>
              <a:t>7</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it-IT" dirty="0" smtClean="0">
                <a:latin typeface="Times New Roman" pitchFamily="18" charset="0"/>
                <a:ea typeface="Times New Roman" pitchFamily="18" charset="0"/>
                <a:cs typeface="Times New Roman" pitchFamily="18" charset="0"/>
                <a:hlinkClick r:id="rId4" action="ppaction://hlinksldjump"/>
              </a:rPr>
              <a:t>8</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alimenti di origine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animale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hanno un elevato impatto ambientale poiché la loro produzione è quella che causa la maggiore emissione di gas serra e il maggior consumo di acqua. Inoltre, per una alimentazione sana,  se ne consiglia un consumo limitato [fig.</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ction="ppaction://hlinksldjump"/>
              </a:rPr>
              <a:t>7</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it-IT" dirty="0" smtClean="0">
                <a:latin typeface="Times New Roman" pitchFamily="18" charset="0"/>
                <a:ea typeface="Times New Roman" pitchFamily="18" charset="0"/>
                <a:cs typeface="Times New Roman" pitchFamily="18" charset="0"/>
                <a:hlinkClick r:id="rId3" action="ppaction://hlinksldjump"/>
              </a:rPr>
              <a:t>8</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dieta mediterranea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quindi, oltre ad essere la più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salutare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è la più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sostenibile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dal punto di vista ambientale poiché in essa prevalgono gli alimenti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di origine vegetale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fig</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5" action="ppaction://hlinksldjump"/>
              </a:rPr>
              <a:t>9</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hlinkClick r:id="rId6" action="ppaction://hlinksldjump"/>
              </a:rPr>
              <a:t>10</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3"/>
          <p:cNvSpPr/>
          <p:nvPr/>
        </p:nvSpPr>
        <p:spPr>
          <a:xfrm>
            <a:off x="214282" y="3571876"/>
            <a:ext cx="4572000" cy="646331"/>
          </a:xfrm>
          <a:prstGeom prst="rect">
            <a:avLst/>
          </a:prstGeom>
        </p:spPr>
        <p:txBody>
          <a:bodyPr>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LEZIONE 4</a:t>
            </a:r>
            <a:endParaRPr lang="it-IT" dirty="0" smtClean="0">
              <a:latin typeface="Arial" pitchFamily="34" charset="0"/>
              <a:cs typeface="Arial" pitchFamily="34" charset="0"/>
            </a:endParaRPr>
          </a:p>
          <a:p>
            <a:pPr lvl="0" algn="just" eaLnBrk="0" fontAlgn="base" hangingPunct="0">
              <a:spcBef>
                <a:spcPct val="0"/>
              </a:spcBef>
              <a:spcAft>
                <a:spcPct val="0"/>
              </a:spcAft>
            </a:pPr>
            <a:r>
              <a:rPr lang="it-IT" b="1" dirty="0" smtClean="0">
                <a:latin typeface="Times New Roman" pitchFamily="18" charset="0"/>
                <a:ea typeface="Times New Roman" pitchFamily="18" charset="0"/>
                <a:cs typeface="Times New Roman" pitchFamily="18" charset="0"/>
              </a:rPr>
              <a:t>Lo spreco alimentare</a:t>
            </a:r>
          </a:p>
        </p:txBody>
      </p:sp>
      <p:sp>
        <p:nvSpPr>
          <p:cNvPr id="59394" name="Rectangle 2"/>
          <p:cNvSpPr>
            <a:spLocks noChangeArrowheads="1"/>
          </p:cNvSpPr>
          <p:nvPr/>
        </p:nvSpPr>
        <p:spPr bwMode="auto">
          <a:xfrm>
            <a:off x="0" y="4357694"/>
            <a:ext cx="900115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Nei </a:t>
            </a:r>
            <a:r>
              <a:rPr kumimoji="0" lang="it-IT" b="0" i="0" u="none" strike="noStrike" cap="none" normalizeH="0" baseline="0" smtClean="0">
                <a:ln>
                  <a:noFill/>
                </a:ln>
                <a:solidFill>
                  <a:srgbClr val="1A1A18"/>
                </a:solidFill>
                <a:effectLst/>
                <a:latin typeface="Times New Roman" pitchFamily="18" charset="0"/>
                <a:ea typeface="Times New Roman" pitchFamily="18" charset="0"/>
                <a:cs typeface="Times New Roman" pitchFamily="18" charset="0"/>
              </a:rPr>
              <a:t>Paesi sviluppati è </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diffuso il fenomeno dello spreco alimentare: il cibo viene gettato via perché comprato in quantità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eccessiva</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 e non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riutilizzato</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 se avanza. Oltre al cibo, si sprecano così risorse ed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energia</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Gli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sprechi alimentari</a:t>
            </a:r>
            <a:r>
              <a:rPr kumimoji="0" lang="it-IT" b="1" i="0" u="none" strike="noStrike" cap="none" normalizeH="0" baseline="0" dirty="0" smtClean="0">
                <a:ln>
                  <a:noFill/>
                </a:ln>
                <a:solidFill>
                  <a:srgbClr val="E50045"/>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non avvengono solo nella fase del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consumo</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 ma in tutta la filiera, a partire dalla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produzione </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vera e propria. Con il cibo «perso» si stima che soltanto in Europa si potrebbero nutrire 200 milioni di persone [</a:t>
            </a:r>
            <a:r>
              <a:rPr kumimoji="0" lang="it-IT" b="0" i="0" u="none" strike="noStrike" cap="none" normalizeH="0" baseline="0" dirty="0" err="1" smtClean="0">
                <a:ln>
                  <a:noFill/>
                </a:ln>
                <a:solidFill>
                  <a:srgbClr val="1A1A18"/>
                </a:solidFill>
                <a:effectLst/>
                <a:latin typeface="Times New Roman" pitchFamily="18" charset="0"/>
                <a:ea typeface="Times New Roman" pitchFamily="18" charset="0"/>
                <a:cs typeface="Times New Roman" pitchFamily="18" charset="0"/>
              </a:rPr>
              <a:t>fig</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hlinkClick r:id="rId7" action="ppaction://hlinksldjump"/>
              </a:rPr>
              <a:t>11</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hlinkClick r:id="rId7" action="ppaction://hlinksldjump"/>
              </a:rPr>
              <a:t>12</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hlinkClick r:id="rId8" action="ppaction://hlinksldjump"/>
              </a:rPr>
              <a:t>13</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Lezione 1</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500034" y="2500306"/>
            <a:ext cx="8458200" cy="1214446"/>
          </a:xfrm>
        </p:spPr>
        <p:txBody>
          <a:bodyPr>
            <a:normAutofit/>
          </a:bodyPr>
          <a:lstStyle/>
          <a:p>
            <a:r>
              <a:rPr lang="it-IT" sz="3600" b="1" dirty="0" smtClean="0">
                <a:latin typeface="Times New Roman" pitchFamily="18" charset="0"/>
                <a:cs typeface="Times New Roman" pitchFamily="18" charset="0"/>
              </a:rPr>
              <a:t>I cibi tradizionali dei Paesi europei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001"/>
          <p:cNvPicPr>
            <a:picLocks noChangeAspect="1"/>
          </p:cNvPicPr>
          <p:nvPr/>
        </p:nvPicPr>
        <p:blipFill>
          <a:blip r:embed="rId2" cstate="print"/>
          <a:srcRect/>
          <a:stretch>
            <a:fillRect/>
          </a:stretch>
        </p:blipFill>
        <p:spPr bwMode="auto">
          <a:xfrm>
            <a:off x="285715" y="500035"/>
            <a:ext cx="5682747" cy="4543986"/>
          </a:xfrm>
          <a:prstGeom prst="rect">
            <a:avLst/>
          </a:prstGeom>
          <a:noFill/>
          <a:ln w="9525">
            <a:noFill/>
            <a:miter lim="800000"/>
            <a:headEnd/>
            <a:tailEnd/>
          </a:ln>
        </p:spPr>
      </p:pic>
      <p:pic>
        <p:nvPicPr>
          <p:cNvPr id="5" name="Immagine 4" descr="C:\Users\utente\Documents\SITO\PROPOSTA MANUALE DI GEOGRAFIA\2°\8- SETTORE PRIMARIO\AGRICOLTURA E ALIMENTAZIONE\RICETTE\Cattura3.jpg"/>
          <p:cNvPicPr>
            <a:picLocks noChangeAspect="1"/>
          </p:cNvPicPr>
          <p:nvPr/>
        </p:nvPicPr>
        <p:blipFill>
          <a:blip r:embed="rId3" cstate="print"/>
          <a:srcRect/>
          <a:stretch>
            <a:fillRect/>
          </a:stretch>
        </p:blipFill>
        <p:spPr bwMode="auto">
          <a:xfrm>
            <a:off x="357158" y="5500702"/>
            <a:ext cx="1236663" cy="1213231"/>
          </a:xfrm>
          <a:prstGeom prst="rect">
            <a:avLst/>
          </a:prstGeom>
          <a:noFill/>
          <a:ln w="9525">
            <a:noFill/>
            <a:miter lim="800000"/>
            <a:headEnd/>
            <a:tailEnd/>
          </a:ln>
        </p:spPr>
      </p:pic>
      <p:pic>
        <p:nvPicPr>
          <p:cNvPr id="6" name="Immagine 5"/>
          <p:cNvPicPr/>
          <p:nvPr/>
        </p:nvPicPr>
        <p:blipFill>
          <a:blip r:embed="rId4"/>
          <a:srcRect/>
          <a:stretch>
            <a:fillRect/>
          </a:stretch>
        </p:blipFill>
        <p:spPr bwMode="auto">
          <a:xfrm>
            <a:off x="1714480" y="5143512"/>
            <a:ext cx="977900" cy="1638300"/>
          </a:xfrm>
          <a:prstGeom prst="rect">
            <a:avLst/>
          </a:prstGeom>
          <a:noFill/>
          <a:ln w="9525">
            <a:noFill/>
            <a:miter lim="800000"/>
            <a:headEnd/>
            <a:tailEnd/>
          </a:ln>
        </p:spPr>
      </p:pic>
      <p:sp>
        <p:nvSpPr>
          <p:cNvPr id="1028" name="Rectangle 4"/>
          <p:cNvSpPr>
            <a:spLocks noChangeArrowheads="1"/>
          </p:cNvSpPr>
          <p:nvPr/>
        </p:nvSpPr>
        <p:spPr bwMode="auto">
          <a:xfrm>
            <a:off x="214282" y="5143512"/>
            <a:ext cx="150016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PRIMA COLAZIONE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Immagine 7" descr="Cattura3"/>
          <p:cNvPicPr>
            <a:picLocks noChangeAspect="1"/>
          </p:cNvPicPr>
          <p:nvPr/>
        </p:nvPicPr>
        <p:blipFill>
          <a:blip r:embed="rId5"/>
          <a:srcRect/>
          <a:stretch>
            <a:fillRect/>
          </a:stretch>
        </p:blipFill>
        <p:spPr bwMode="auto">
          <a:xfrm>
            <a:off x="2928926" y="5643578"/>
            <a:ext cx="1227011" cy="961517"/>
          </a:xfrm>
          <a:prstGeom prst="rect">
            <a:avLst/>
          </a:prstGeom>
          <a:noFill/>
          <a:ln w="9525">
            <a:noFill/>
            <a:miter lim="800000"/>
            <a:headEnd/>
            <a:tailEnd/>
          </a:ln>
        </p:spPr>
      </p:pic>
      <p:sp>
        <p:nvSpPr>
          <p:cNvPr id="1029" name="Text Box 5"/>
          <p:cNvSpPr txBox="1">
            <a:spLocks noChangeArrowheads="1"/>
          </p:cNvSpPr>
          <p:nvPr/>
        </p:nvSpPr>
        <p:spPr bwMode="auto">
          <a:xfrm>
            <a:off x="4429124" y="5143512"/>
            <a:ext cx="1257300" cy="15859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000"/>
              </a:spcBef>
              <a:spcAft>
                <a:spcPct val="0"/>
              </a:spcAft>
              <a:buClrTx/>
              <a:buSzTx/>
              <a:buFontTx/>
              <a:buNone/>
              <a:tabLst/>
            </a:pPr>
            <a:r>
              <a:rPr kumimoji="0" lang="it-IT" sz="800" b="0" i="0" u="none" strike="noStrike" cap="none" normalizeH="0" baseline="0" dirty="0" smtClean="0">
                <a:ln>
                  <a:noFill/>
                </a:ln>
                <a:solidFill>
                  <a:srgbClr val="E75148"/>
                </a:solidFill>
                <a:effectLst/>
                <a:latin typeface="Comic Sans MS" pitchFamily="66" charset="0"/>
                <a:cs typeface="Arial" pitchFamily="34" charset="0"/>
              </a:rPr>
              <a:t>Ingredienti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Immagine 9"/>
          <p:cNvPicPr/>
          <p:nvPr/>
        </p:nvPicPr>
        <p:blipFill>
          <a:blip r:embed="rId6"/>
          <a:srcRect/>
          <a:stretch>
            <a:fillRect/>
          </a:stretch>
        </p:blipFill>
        <p:spPr bwMode="auto">
          <a:xfrm>
            <a:off x="4572000" y="5357826"/>
            <a:ext cx="1060450" cy="1346200"/>
          </a:xfrm>
          <a:prstGeom prst="rect">
            <a:avLst/>
          </a:prstGeom>
          <a:noFill/>
          <a:ln w="9525">
            <a:noFill/>
            <a:miter lim="800000"/>
            <a:headEnd/>
            <a:tailEnd/>
          </a:ln>
        </p:spPr>
      </p:pic>
      <p:sp>
        <p:nvSpPr>
          <p:cNvPr id="1030" name="Rectangle 6"/>
          <p:cNvSpPr>
            <a:spLocks noChangeArrowheads="1"/>
          </p:cNvSpPr>
          <p:nvPr/>
        </p:nvSpPr>
        <p:spPr bwMode="auto">
          <a:xfrm>
            <a:off x="2857488" y="5286388"/>
            <a:ext cx="1571604"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CARNE ALLA NARETESE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Immagine 11" descr="Pasta fredda alla mediterranea"/>
          <p:cNvPicPr>
            <a:picLocks noChangeAspect="1"/>
          </p:cNvPicPr>
          <p:nvPr/>
        </p:nvPicPr>
        <p:blipFill>
          <a:blip r:embed="rId7" cstate="print"/>
          <a:srcRect/>
          <a:stretch>
            <a:fillRect/>
          </a:stretch>
        </p:blipFill>
        <p:spPr bwMode="auto">
          <a:xfrm>
            <a:off x="6286512" y="5072074"/>
            <a:ext cx="1371600" cy="914400"/>
          </a:xfrm>
          <a:prstGeom prst="rect">
            <a:avLst/>
          </a:prstGeom>
          <a:noFill/>
          <a:ln w="9525">
            <a:noFill/>
            <a:miter lim="800000"/>
            <a:headEnd/>
            <a:tailEnd/>
          </a:ln>
        </p:spPr>
      </p:pic>
      <p:sp>
        <p:nvSpPr>
          <p:cNvPr id="1032" name="Text Box 8"/>
          <p:cNvSpPr txBox="1">
            <a:spLocks noChangeArrowheads="1"/>
          </p:cNvSpPr>
          <p:nvPr/>
        </p:nvSpPr>
        <p:spPr bwMode="auto">
          <a:xfrm>
            <a:off x="7715272" y="4286256"/>
            <a:ext cx="1247775" cy="24288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000"/>
              </a:spcBef>
              <a:spcAft>
                <a:spcPts val="700"/>
              </a:spcAft>
              <a:buClrTx/>
              <a:buSzTx/>
              <a:buFontTx/>
              <a:buNone/>
              <a:tabLst/>
            </a:pPr>
            <a:r>
              <a:rPr kumimoji="0" lang="it-IT" sz="800" b="1" i="0" u="none" strike="noStrike" cap="none" normalizeH="0" baseline="0" dirty="0" smtClean="0">
                <a:ln>
                  <a:noFill/>
                </a:ln>
                <a:solidFill>
                  <a:srgbClr val="000000"/>
                </a:solidFill>
                <a:effectLst/>
                <a:latin typeface="Arial" pitchFamily="34" charset="0"/>
                <a:cs typeface="Arial" pitchFamily="34" charset="0"/>
              </a:rPr>
              <a:t>INGREDIENTI</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000000"/>
                </a:solidFill>
                <a:effectLst/>
                <a:latin typeface="Arial" pitchFamily="34" charset="0"/>
                <a:cs typeface="Arial" pitchFamily="34" charset="0"/>
              </a:rPr>
              <a:t>500 g pasta corta</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000000"/>
                </a:solidFill>
                <a:effectLst/>
                <a:latin typeface="Arial" pitchFamily="34" charset="0"/>
                <a:cs typeface="Arial" pitchFamily="34" charset="0"/>
              </a:rPr>
              <a:t>300 g pomodori</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000000"/>
                </a:solidFill>
                <a:effectLst/>
                <a:latin typeface="Arial" pitchFamily="34" charset="0"/>
                <a:cs typeface="Arial" pitchFamily="34" charset="0"/>
              </a:rPr>
              <a:t>300 g melanzana</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000000"/>
                </a:solidFill>
                <a:effectLst/>
                <a:latin typeface="Arial" pitchFamily="34" charset="0"/>
                <a:cs typeface="Arial" pitchFamily="34" charset="0"/>
              </a:rPr>
              <a:t>200 g scamorza</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000000"/>
                </a:solidFill>
                <a:effectLst/>
                <a:latin typeface="Arial" pitchFamily="34" charset="0"/>
                <a:cs typeface="Arial" pitchFamily="34" charset="0"/>
              </a:rPr>
              <a:t>basilico</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000000"/>
                </a:solidFill>
                <a:effectLst/>
                <a:latin typeface="Arial" pitchFamily="34" charset="0"/>
                <a:cs typeface="Arial" pitchFamily="34" charset="0"/>
              </a:rPr>
              <a:t>prezzemolo</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000000"/>
                </a:solidFill>
                <a:effectLst/>
                <a:latin typeface="Arial" pitchFamily="34" charset="0"/>
                <a:cs typeface="Arial" pitchFamily="34" charset="0"/>
              </a:rPr>
              <a:t>olio d'oliva</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000000"/>
                </a:solidFill>
                <a:effectLst/>
                <a:latin typeface="Arial" pitchFamily="34" charset="0"/>
                <a:cs typeface="Arial" pitchFamily="34" charset="0"/>
              </a:rPr>
              <a:t>sale</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000000"/>
                </a:solidFill>
                <a:effectLst/>
                <a:latin typeface="Arial" pitchFamily="34" charset="0"/>
                <a:cs typeface="Arial" pitchFamily="34" charset="0"/>
              </a:rPr>
              <a:t>pepe nero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6357950" y="4643446"/>
            <a:ext cx="1285852"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PASTA FREDDA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Text Box 10"/>
          <p:cNvSpPr txBox="1">
            <a:spLocks noChangeArrowheads="1"/>
          </p:cNvSpPr>
          <p:nvPr/>
        </p:nvSpPr>
        <p:spPr bwMode="auto">
          <a:xfrm>
            <a:off x="7715272" y="357166"/>
            <a:ext cx="1246187" cy="36433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000"/>
              </a:spcBef>
              <a:spcAft>
                <a:spcPct val="0"/>
              </a:spcAft>
              <a:buClrTx/>
              <a:buSzTx/>
              <a:buFontTx/>
              <a:buNone/>
              <a:tabLst/>
            </a:pPr>
            <a:r>
              <a:rPr kumimoji="0" lang="it-IT" sz="1300" b="0" i="0" u="none" strike="noStrike" cap="none" normalizeH="0" baseline="0" dirty="0" smtClean="0">
                <a:ln>
                  <a:noFill/>
                </a:ln>
                <a:solidFill>
                  <a:srgbClr val="000000"/>
                </a:solidFill>
                <a:effectLst/>
                <a:latin typeface="var(--title-font)" charset="0"/>
                <a:cs typeface="Arial" pitchFamily="34" charset="0"/>
              </a:rPr>
              <a:t>Ingredienti</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1 kg </a:t>
            </a:r>
            <a:r>
              <a:rPr kumimoji="0" lang="it-IT" sz="800" b="1" i="0" u="none" strike="noStrike" cap="none" normalizeH="0" baseline="0" dirty="0" smtClean="0">
                <a:ln>
                  <a:noFill/>
                </a:ln>
                <a:solidFill>
                  <a:srgbClr val="2A2A2A"/>
                </a:solidFill>
                <a:effectLst/>
                <a:latin typeface="Arial" pitchFamily="34" charset="0"/>
                <a:cs typeface="Arial" pitchFamily="34" charset="0"/>
              </a:rPr>
              <a:t>Spezzatino di manzo</a:t>
            </a:r>
            <a:r>
              <a:rPr kumimoji="0" lang="it-IT" sz="800" b="0" i="0" u="none" strike="noStrike" cap="none" normalizeH="0" baseline="0" dirty="0" smtClean="0">
                <a:ln>
                  <a:noFill/>
                </a:ln>
                <a:solidFill>
                  <a:srgbClr val="2A2A2A"/>
                </a:solidFill>
                <a:effectLst/>
                <a:latin typeface="Arial" pitchFamily="34" charset="0"/>
                <a:cs typeface="Arial" pitchFamily="34" charset="0"/>
              </a:rPr>
              <a:t> </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660 ml </a:t>
            </a:r>
            <a:r>
              <a:rPr kumimoji="0" lang="it-IT" sz="800" b="1" i="0" u="none" strike="noStrike" cap="none" normalizeH="0" baseline="0" dirty="0" smtClean="0">
                <a:ln>
                  <a:noFill/>
                </a:ln>
                <a:solidFill>
                  <a:srgbClr val="2A2A2A"/>
                </a:solidFill>
                <a:effectLst/>
                <a:latin typeface="Arial" pitchFamily="34" charset="0"/>
                <a:cs typeface="Arial" pitchFamily="34" charset="0"/>
              </a:rPr>
              <a:t>Birra rossa </a:t>
            </a:r>
            <a:endParaRPr kumimoji="0" lang="it-IT" sz="800" b="0" i="0" u="none" strike="noStrike" cap="none" normalizeH="0" baseline="0" dirty="0" smtClean="0">
              <a:ln>
                <a:noFill/>
              </a:ln>
              <a:solidFill>
                <a:srgbClr val="2A2A2A"/>
              </a:solidFill>
              <a:effectLst/>
              <a:latin typeface="Arial" pitchFamily="34" charset="0"/>
              <a:cs typeface="Arial" pitchFamily="34" charset="0"/>
            </a:endParaRP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80 g </a:t>
            </a:r>
            <a:r>
              <a:rPr kumimoji="0" lang="it-IT" sz="800" b="1" i="0" u="none" strike="noStrike" cap="none" normalizeH="0" baseline="0" dirty="0" smtClean="0">
                <a:ln>
                  <a:noFill/>
                </a:ln>
                <a:solidFill>
                  <a:srgbClr val="2A2A2A"/>
                </a:solidFill>
                <a:effectLst/>
                <a:latin typeface="Arial" pitchFamily="34" charset="0"/>
                <a:cs typeface="Arial" pitchFamily="34" charset="0"/>
              </a:rPr>
              <a:t>Burro</a:t>
            </a:r>
            <a:r>
              <a:rPr kumimoji="0" lang="it-IT" sz="800" b="0" i="0" u="none" strike="noStrike" cap="none" normalizeH="0" baseline="0" dirty="0" smtClean="0">
                <a:ln>
                  <a:noFill/>
                </a:ln>
                <a:solidFill>
                  <a:srgbClr val="2A2A2A"/>
                </a:solidFill>
                <a:effectLst/>
                <a:latin typeface="Arial" pitchFamily="34" charset="0"/>
                <a:cs typeface="Arial" pitchFamily="34" charset="0"/>
              </a:rPr>
              <a:t> (80-100 g)</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3 </a:t>
            </a:r>
            <a:r>
              <a:rPr kumimoji="0" lang="it-IT" sz="800" b="1" i="0" u="none" strike="noStrike" cap="none" normalizeH="0" baseline="0" dirty="0" smtClean="0">
                <a:ln>
                  <a:noFill/>
                </a:ln>
                <a:solidFill>
                  <a:srgbClr val="2A2A2A"/>
                </a:solidFill>
                <a:effectLst/>
                <a:latin typeface="Arial" pitchFamily="34" charset="0"/>
                <a:cs typeface="Arial" pitchFamily="34" charset="0"/>
              </a:rPr>
              <a:t>Cipolle bianche</a:t>
            </a:r>
            <a:r>
              <a:rPr kumimoji="0" lang="it-IT" sz="800" b="0" i="0" u="none" strike="noStrike" cap="none" normalizeH="0" baseline="0" dirty="0" smtClean="0">
                <a:ln>
                  <a:noFill/>
                </a:ln>
                <a:solidFill>
                  <a:srgbClr val="2A2A2A"/>
                </a:solidFill>
                <a:effectLst/>
                <a:latin typeface="Arial" pitchFamily="34" charset="0"/>
                <a:cs typeface="Arial" pitchFamily="34" charset="0"/>
              </a:rPr>
              <a:t> </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4 foglie </a:t>
            </a:r>
            <a:r>
              <a:rPr kumimoji="0" lang="it-IT" sz="800" b="1" i="0" u="none" strike="noStrike" cap="none" normalizeH="0" baseline="0" dirty="0" smtClean="0">
                <a:ln>
                  <a:noFill/>
                </a:ln>
                <a:solidFill>
                  <a:srgbClr val="2A2A2A"/>
                </a:solidFill>
                <a:effectLst/>
                <a:latin typeface="Arial" pitchFamily="34" charset="0"/>
                <a:cs typeface="Arial" pitchFamily="34" charset="0"/>
              </a:rPr>
              <a:t>Alloro</a:t>
            </a:r>
            <a:endParaRPr kumimoji="0" lang="it-IT" sz="800" b="0" i="0" u="none" strike="noStrike" cap="none" normalizeH="0" baseline="0" dirty="0" smtClean="0">
              <a:ln>
                <a:noFill/>
              </a:ln>
              <a:solidFill>
                <a:srgbClr val="2A2A2A"/>
              </a:solidFill>
              <a:effectLst/>
              <a:latin typeface="Arial" pitchFamily="34" charset="0"/>
              <a:cs typeface="Arial" pitchFamily="34" charset="0"/>
            </a:endParaRP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1 rametto </a:t>
            </a:r>
            <a:r>
              <a:rPr kumimoji="0" lang="it-IT" sz="800" b="1" i="0" u="none" strike="noStrike" cap="none" normalizeH="0" baseline="0" dirty="0" smtClean="0">
                <a:ln>
                  <a:noFill/>
                </a:ln>
                <a:solidFill>
                  <a:srgbClr val="2A2A2A"/>
                </a:solidFill>
                <a:effectLst/>
                <a:latin typeface="Arial" pitchFamily="34" charset="0"/>
                <a:cs typeface="Arial" pitchFamily="34" charset="0"/>
              </a:rPr>
              <a:t>Timo</a:t>
            </a:r>
            <a:endParaRPr kumimoji="0" lang="it-IT" sz="800" b="0" i="0" u="none" strike="noStrike" cap="none" normalizeH="0" baseline="0" dirty="0" smtClean="0">
              <a:ln>
                <a:noFill/>
              </a:ln>
              <a:solidFill>
                <a:srgbClr val="2A2A2A"/>
              </a:solidFill>
              <a:effectLst/>
              <a:latin typeface="Arial" pitchFamily="34" charset="0"/>
              <a:cs typeface="Arial" pitchFamily="34" charset="0"/>
            </a:endParaRP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2 cucchiai </a:t>
            </a:r>
            <a:r>
              <a:rPr kumimoji="0" lang="it-IT" sz="800" b="1" i="0" u="none" strike="noStrike" cap="none" normalizeH="0" baseline="0" dirty="0" smtClean="0">
                <a:ln>
                  <a:noFill/>
                </a:ln>
                <a:solidFill>
                  <a:srgbClr val="2A2A2A"/>
                </a:solidFill>
                <a:effectLst/>
                <a:latin typeface="Arial" pitchFamily="34" charset="0"/>
                <a:cs typeface="Arial" pitchFamily="34" charset="0"/>
              </a:rPr>
              <a:t>Senape</a:t>
            </a:r>
            <a:endParaRPr kumimoji="0" lang="it-IT" sz="800" b="0" i="0" u="none" strike="noStrike" cap="none" normalizeH="0" baseline="0" dirty="0" smtClean="0">
              <a:ln>
                <a:noFill/>
              </a:ln>
              <a:solidFill>
                <a:srgbClr val="2A2A2A"/>
              </a:solidFill>
              <a:effectLst/>
              <a:latin typeface="Arial" pitchFamily="34" charset="0"/>
              <a:cs typeface="Arial" pitchFamily="34" charset="0"/>
            </a:endParaRP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2 cucchiai </a:t>
            </a:r>
            <a:r>
              <a:rPr kumimoji="0" lang="it-IT" sz="800" b="1" i="0" u="none" strike="noStrike" cap="none" normalizeH="0" baseline="0" dirty="0" smtClean="0">
                <a:ln>
                  <a:noFill/>
                </a:ln>
                <a:solidFill>
                  <a:srgbClr val="2A2A2A"/>
                </a:solidFill>
                <a:effectLst/>
                <a:latin typeface="Arial" pitchFamily="34" charset="0"/>
                <a:cs typeface="Arial" pitchFamily="34" charset="0"/>
              </a:rPr>
              <a:t>Aceto di vino </a:t>
            </a:r>
            <a:endParaRPr kumimoji="0" lang="it-IT" sz="800" b="0" i="0" u="none" strike="noStrike" cap="none" normalizeH="0" baseline="0" dirty="0" smtClean="0">
              <a:ln>
                <a:noFill/>
              </a:ln>
              <a:solidFill>
                <a:srgbClr val="2A2A2A"/>
              </a:solidFill>
              <a:effectLst/>
              <a:latin typeface="Arial" pitchFamily="34" charset="0"/>
              <a:cs typeface="Arial" pitchFamily="34" charset="0"/>
            </a:endParaRP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2 cucchiaini </a:t>
            </a:r>
            <a:r>
              <a:rPr kumimoji="0" lang="it-IT" sz="800" b="1" i="0" u="none" strike="noStrike" cap="none" normalizeH="0" baseline="0" dirty="0" smtClean="0">
                <a:ln>
                  <a:noFill/>
                </a:ln>
                <a:solidFill>
                  <a:srgbClr val="2A2A2A"/>
                </a:solidFill>
                <a:effectLst/>
                <a:latin typeface="Arial" pitchFamily="34" charset="0"/>
                <a:cs typeface="Arial" pitchFamily="34" charset="0"/>
              </a:rPr>
              <a:t>Zucchero </a:t>
            </a:r>
            <a:endParaRPr kumimoji="0" lang="it-IT" sz="800" b="0" i="0" u="none" strike="noStrike" cap="none" normalizeH="0" baseline="0" dirty="0" smtClean="0">
              <a:ln>
                <a:noFill/>
              </a:ln>
              <a:solidFill>
                <a:srgbClr val="2A2A2A"/>
              </a:solidFill>
              <a:effectLst/>
              <a:latin typeface="Arial" pitchFamily="34" charset="0"/>
              <a:cs typeface="Arial" pitchFamily="34" charset="0"/>
            </a:endParaRP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q.b. </a:t>
            </a:r>
            <a:r>
              <a:rPr kumimoji="0" lang="it-IT" sz="800" b="1" i="0" u="none" strike="noStrike" cap="none" normalizeH="0" baseline="0" dirty="0" smtClean="0">
                <a:ln>
                  <a:noFill/>
                </a:ln>
                <a:solidFill>
                  <a:srgbClr val="2A2A2A"/>
                </a:solidFill>
                <a:effectLst/>
                <a:latin typeface="Arial" pitchFamily="34" charset="0"/>
                <a:cs typeface="Arial" pitchFamily="34" charset="0"/>
              </a:rPr>
              <a:t>Sale</a:t>
            </a:r>
            <a:endParaRPr kumimoji="0" lang="it-IT" sz="800" b="0" i="0" u="none" strike="noStrike" cap="none" normalizeH="0" baseline="0" dirty="0" smtClean="0">
              <a:ln>
                <a:noFill/>
              </a:ln>
              <a:solidFill>
                <a:srgbClr val="2A2A2A"/>
              </a:solidFill>
              <a:effectLst/>
              <a:latin typeface="Arial" pitchFamily="34" charset="0"/>
              <a:cs typeface="Arial" pitchFamily="34" charset="0"/>
            </a:endParaRP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q.b. </a:t>
            </a:r>
            <a:r>
              <a:rPr kumimoji="0" lang="it-IT" sz="800" b="1" i="0" u="none" strike="noStrike" cap="none" normalizeH="0" baseline="0" dirty="0" smtClean="0">
                <a:ln>
                  <a:noFill/>
                </a:ln>
                <a:solidFill>
                  <a:srgbClr val="2A2A2A"/>
                </a:solidFill>
                <a:effectLst/>
                <a:latin typeface="Arial" pitchFamily="34" charset="0"/>
                <a:cs typeface="Arial" pitchFamily="34" charset="0"/>
              </a:rPr>
              <a:t>Farina 00</a:t>
            </a:r>
            <a:endParaRPr kumimoji="0" lang="it-IT" sz="800" b="0" i="0" u="none" strike="noStrike" cap="none" normalizeH="0" baseline="0" dirty="0" smtClean="0">
              <a:ln>
                <a:noFill/>
              </a:ln>
              <a:solidFill>
                <a:srgbClr val="2A2A2A"/>
              </a:solidFill>
              <a:effectLst/>
              <a:latin typeface="Arial" pitchFamily="34" charset="0"/>
              <a:cs typeface="Arial" pitchFamily="34" charset="0"/>
            </a:endParaRP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err="1" smtClean="0">
                <a:ln>
                  <a:noFill/>
                </a:ln>
                <a:solidFill>
                  <a:srgbClr val="2A2A2A"/>
                </a:solidFill>
                <a:effectLst/>
                <a:latin typeface="Arial" pitchFamily="34" charset="0"/>
                <a:cs typeface="Arial" pitchFamily="34" charset="0"/>
              </a:rPr>
              <a:t>q.b.</a:t>
            </a:r>
            <a:r>
              <a:rPr kumimoji="0" lang="it-IT" sz="800" b="1" i="0" u="none" strike="noStrike" cap="none" normalizeH="0" baseline="0" dirty="0" err="1" smtClean="0">
                <a:ln>
                  <a:noFill/>
                </a:ln>
                <a:solidFill>
                  <a:srgbClr val="2A2A2A"/>
                </a:solidFill>
                <a:effectLst/>
                <a:latin typeface="Arial" pitchFamily="34" charset="0"/>
                <a:cs typeface="Arial" pitchFamily="34" charset="0"/>
              </a:rPr>
              <a:t>Pepe</a:t>
            </a:r>
            <a:r>
              <a:rPr kumimoji="0" lang="it-IT" sz="800" b="1" i="0" u="none" strike="noStrike" cap="none" normalizeH="0" baseline="0" dirty="0" smtClean="0">
                <a:ln>
                  <a:noFill/>
                </a:ln>
                <a:solidFill>
                  <a:srgbClr val="2A2A2A"/>
                </a:solidFill>
                <a:effectLst/>
                <a:latin typeface="Arial" pitchFamily="34" charset="0"/>
                <a:cs typeface="Arial" pitchFamily="34" charset="0"/>
              </a:rPr>
              <a:t> nero</a:t>
            </a:r>
            <a:endParaRPr kumimoji="0" lang="it-IT" sz="800" b="0" i="0" u="none" strike="noStrike" cap="none" normalizeH="0" baseline="0" dirty="0" smtClean="0">
              <a:ln>
                <a:noFill/>
              </a:ln>
              <a:solidFill>
                <a:srgbClr val="2A2A2A"/>
              </a:solidFill>
              <a:effectLst/>
              <a:latin typeface="Arial" pitchFamily="34" charset="0"/>
              <a:cs typeface="Arial" pitchFamily="34" charset="0"/>
            </a:endParaRP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2 </a:t>
            </a:r>
            <a:r>
              <a:rPr kumimoji="0" lang="it-IT" sz="800" b="0" i="0" u="none" strike="noStrike" cap="none" normalizeH="0" baseline="0" dirty="0" err="1" smtClean="0">
                <a:ln>
                  <a:noFill/>
                </a:ln>
                <a:solidFill>
                  <a:srgbClr val="2A2A2A"/>
                </a:solidFill>
                <a:effectLst/>
                <a:latin typeface="Arial" pitchFamily="34" charset="0"/>
                <a:cs typeface="Arial" pitchFamily="34" charset="0"/>
              </a:rPr>
              <a:t>fette</a:t>
            </a:r>
            <a:r>
              <a:rPr kumimoji="0" lang="it-IT" sz="800" b="1" i="0" u="none" strike="noStrike" cap="none" normalizeH="0" baseline="0" dirty="0" err="1" smtClean="0">
                <a:ln>
                  <a:noFill/>
                </a:ln>
                <a:solidFill>
                  <a:srgbClr val="2A2A2A"/>
                </a:solidFill>
                <a:effectLst/>
                <a:latin typeface="Arial" pitchFamily="34" charset="0"/>
                <a:cs typeface="Arial" pitchFamily="34" charset="0"/>
              </a:rPr>
              <a:t>Pane</a:t>
            </a:r>
            <a:r>
              <a:rPr kumimoji="0" lang="it-IT" sz="800" b="1" i="0" u="none" strike="noStrike" cap="none" normalizeH="0" baseline="0" dirty="0" smtClean="0">
                <a:ln>
                  <a:noFill/>
                </a:ln>
                <a:solidFill>
                  <a:srgbClr val="2A2A2A"/>
                </a:solidFill>
                <a:effectLst/>
                <a:latin typeface="Arial" pitchFamily="34" charset="0"/>
                <a:cs typeface="Arial" pitchFamily="34" charset="0"/>
              </a:rPr>
              <a:t> raffermo</a:t>
            </a:r>
            <a:r>
              <a:rPr kumimoji="0" lang="it-IT" sz="800" b="0" i="0" u="none" strike="noStrike" cap="none" normalizeH="0" baseline="0" dirty="0" smtClean="0">
                <a:ln>
                  <a:noFill/>
                </a:ln>
                <a:solidFill>
                  <a:srgbClr val="2A2A2A"/>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 name="Immagine 16" descr="Carbonade alla fiamminga | ricetta spezzatino di manzo alla birra belga"/>
          <p:cNvPicPr>
            <a:picLocks noChangeAspect="1"/>
          </p:cNvPicPr>
          <p:nvPr/>
        </p:nvPicPr>
        <p:blipFill>
          <a:blip r:embed="rId8" cstate="print"/>
          <a:srcRect/>
          <a:stretch>
            <a:fillRect/>
          </a:stretch>
        </p:blipFill>
        <p:spPr bwMode="auto">
          <a:xfrm>
            <a:off x="6143636" y="1285860"/>
            <a:ext cx="1440180" cy="960120"/>
          </a:xfrm>
          <a:prstGeom prst="rect">
            <a:avLst/>
          </a:prstGeom>
          <a:noFill/>
          <a:ln w="9525">
            <a:noFill/>
            <a:miter lim="800000"/>
            <a:headEnd/>
            <a:tailEnd/>
          </a:ln>
        </p:spPr>
      </p:pic>
      <p:sp>
        <p:nvSpPr>
          <p:cNvPr id="1035" name="Rectangle 11"/>
          <p:cNvSpPr>
            <a:spLocks noChangeArrowheads="1"/>
          </p:cNvSpPr>
          <p:nvPr/>
        </p:nvSpPr>
        <p:spPr bwMode="auto">
          <a:xfrm>
            <a:off x="6286512" y="785794"/>
            <a:ext cx="107153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CARBONADE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ttangolo 18"/>
          <p:cNvSpPr/>
          <p:nvPr/>
        </p:nvSpPr>
        <p:spPr>
          <a:xfrm>
            <a:off x="428596" y="71414"/>
            <a:ext cx="671722"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9" action="ppaction://hlinksldjump"/>
              </a:rPr>
              <a:t>fig. 1</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0"/>
            <a:ext cx="9001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Completa la tabella associando ciascun piatto ad una delle regioni agricole elencate nella cartina  della fig.1(tieni presente gli ingredienti di ciascuna ricetta).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ella 2"/>
          <p:cNvGraphicFramePr>
            <a:graphicFrameLocks noGrp="1"/>
          </p:cNvGraphicFramePr>
          <p:nvPr/>
        </p:nvGraphicFramePr>
        <p:xfrm>
          <a:off x="571472" y="857232"/>
          <a:ext cx="7786742" cy="2721326"/>
        </p:xfrm>
        <a:graphic>
          <a:graphicData uri="http://schemas.openxmlformats.org/drawingml/2006/table">
            <a:tbl>
              <a:tblPr/>
              <a:tblGrid>
                <a:gridCol w="2088973"/>
                <a:gridCol w="5697769"/>
              </a:tblGrid>
              <a:tr h="203548">
                <a:tc>
                  <a:txBody>
                    <a:bodyPr/>
                    <a:lstStyle/>
                    <a:p>
                      <a:pPr algn="ctr">
                        <a:lnSpc>
                          <a:spcPct val="115000"/>
                        </a:lnSpc>
                        <a:spcAft>
                          <a:spcPts val="1000"/>
                        </a:spcAft>
                      </a:pPr>
                      <a:r>
                        <a:rPr lang="it-IT" sz="1800" b="1" dirty="0">
                          <a:latin typeface="Times New Roman"/>
                          <a:ea typeface="Times New Roman"/>
                          <a:cs typeface="Times New Roman"/>
                        </a:rPr>
                        <a:t>PIATTO</a:t>
                      </a:r>
                      <a:endParaRPr lang="it-IT" sz="1800" dirty="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b="1" dirty="0">
                          <a:latin typeface="Times New Roman"/>
                          <a:ea typeface="Times New Roman"/>
                          <a:cs typeface="Times New Roman"/>
                        </a:rPr>
                        <a:t>               REGIONE AGRICOLA</a:t>
                      </a:r>
                      <a:endParaRPr lang="it-IT" sz="1800" dirty="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3548">
                <a:tc>
                  <a:txBody>
                    <a:bodyPr/>
                    <a:lstStyle/>
                    <a:p>
                      <a:pPr algn="ctr">
                        <a:lnSpc>
                          <a:spcPct val="115000"/>
                        </a:lnSpc>
                        <a:spcAft>
                          <a:spcPts val="1000"/>
                        </a:spcAft>
                      </a:pPr>
                      <a:r>
                        <a:rPr lang="it-IT" sz="1800" dirty="0">
                          <a:latin typeface="Times New Roman"/>
                          <a:ea typeface="Times New Roman"/>
                          <a:cs typeface="Times New Roman"/>
                        </a:rPr>
                        <a:t>PRIMA COLAZIONE</a:t>
                      </a:r>
                      <a:endParaRPr lang="it-IT" sz="1800" dirty="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i="1" dirty="0">
                          <a:solidFill>
                            <a:srgbClr val="00B0F0"/>
                          </a:solidFill>
                          <a:latin typeface="Times New Roman"/>
                          <a:ea typeface="Times New Roman"/>
                          <a:cs typeface="Times New Roman"/>
                        </a:rPr>
                        <a:t>Regione dei pascoli e allevamento da latte</a:t>
                      </a:r>
                      <a:endParaRPr lang="it-IT" sz="1800" i="1" dirty="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7097">
                <a:tc>
                  <a:txBody>
                    <a:bodyPr/>
                    <a:lstStyle/>
                    <a:p>
                      <a:pPr algn="ctr">
                        <a:lnSpc>
                          <a:spcPct val="115000"/>
                        </a:lnSpc>
                        <a:spcAft>
                          <a:spcPts val="1000"/>
                        </a:spcAft>
                      </a:pPr>
                      <a:r>
                        <a:rPr lang="it-IT" sz="1800" dirty="0">
                          <a:latin typeface="Times New Roman"/>
                          <a:ea typeface="Times New Roman"/>
                          <a:cs typeface="Times New Roman"/>
                        </a:rPr>
                        <a:t>CARNE ALLA NARETESE</a:t>
                      </a:r>
                      <a:endParaRPr lang="it-IT" sz="1800" dirty="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i="1" dirty="0">
                          <a:solidFill>
                            <a:srgbClr val="00B0F0"/>
                          </a:solidFill>
                          <a:latin typeface="Times New Roman"/>
                          <a:ea typeface="Times New Roman"/>
                          <a:cs typeface="Times New Roman"/>
                        </a:rPr>
                        <a:t>Regione delle colture mediterranee</a:t>
                      </a:r>
                      <a:endParaRPr lang="it-IT" sz="1800" i="1" dirty="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3050">
                <a:tc>
                  <a:txBody>
                    <a:bodyPr/>
                    <a:lstStyle/>
                    <a:p>
                      <a:pPr algn="ctr">
                        <a:lnSpc>
                          <a:spcPct val="115000"/>
                        </a:lnSpc>
                        <a:spcAft>
                          <a:spcPts val="1000"/>
                        </a:spcAft>
                      </a:pPr>
                      <a:r>
                        <a:rPr lang="it-IT" sz="1800">
                          <a:latin typeface="Times New Roman"/>
                          <a:ea typeface="Times New Roman"/>
                          <a:cs typeface="Times New Roman"/>
                        </a:rPr>
                        <a:t>PASTA FREDDA</a:t>
                      </a:r>
                      <a:endParaRPr lang="it-IT" sz="180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pPr>
                      <a:r>
                        <a:rPr lang="it-IT" sz="1800" i="1" dirty="0" smtClean="0">
                          <a:solidFill>
                            <a:srgbClr val="00B0F0"/>
                          </a:solidFill>
                          <a:latin typeface="Times New Roman"/>
                        </a:rPr>
                        <a:t>Regione </a:t>
                      </a:r>
                      <a:r>
                        <a:rPr lang="it-IT" sz="1800" i="1" dirty="0">
                          <a:solidFill>
                            <a:srgbClr val="00B0F0"/>
                          </a:solidFill>
                          <a:latin typeface="Times New Roman"/>
                        </a:rPr>
                        <a:t>delle colture mediterranee</a:t>
                      </a:r>
                      <a:r>
                        <a:rPr lang="it-IT" sz="1800" i="1" dirty="0">
                          <a:latin typeface="Calibri"/>
                        </a:rPr>
                        <a:t> </a:t>
                      </a: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3548">
                <a:tc>
                  <a:txBody>
                    <a:bodyPr/>
                    <a:lstStyle/>
                    <a:p>
                      <a:pPr algn="ctr">
                        <a:lnSpc>
                          <a:spcPct val="115000"/>
                        </a:lnSpc>
                        <a:spcAft>
                          <a:spcPts val="1000"/>
                        </a:spcAft>
                      </a:pPr>
                      <a:r>
                        <a:rPr lang="it-IT" sz="1800">
                          <a:latin typeface="Times New Roman"/>
                          <a:ea typeface="Times New Roman"/>
                          <a:cs typeface="Times New Roman"/>
                        </a:rPr>
                        <a:t>CARBONADE</a:t>
                      </a:r>
                      <a:endParaRPr lang="it-IT" sz="180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it-IT" sz="1800" i="1" dirty="0">
                          <a:solidFill>
                            <a:srgbClr val="00B0F0"/>
                          </a:solidFill>
                          <a:latin typeface="Times New Roman"/>
                          <a:ea typeface="Times New Roman"/>
                          <a:cs typeface="Times New Roman"/>
                        </a:rPr>
                        <a:t>Regione dei cereali e allevamento da </a:t>
                      </a:r>
                      <a:r>
                        <a:rPr lang="it-IT" sz="1800" i="1" dirty="0" smtClean="0">
                          <a:solidFill>
                            <a:srgbClr val="00B0F0"/>
                          </a:solidFill>
                          <a:latin typeface="Times New Roman"/>
                          <a:ea typeface="Times New Roman"/>
                          <a:cs typeface="Times New Roman"/>
                        </a:rPr>
                        <a:t>carne</a:t>
                      </a:r>
                    </a:p>
                    <a:p>
                      <a:pPr algn="just">
                        <a:lnSpc>
                          <a:spcPct val="115000"/>
                        </a:lnSpc>
                        <a:spcAft>
                          <a:spcPts val="0"/>
                        </a:spcAft>
                      </a:pPr>
                      <a:endParaRPr lang="it-IT" sz="1800" i="1" dirty="0" smtClean="0">
                        <a:solidFill>
                          <a:srgbClr val="00B0F0"/>
                        </a:solidFill>
                        <a:latin typeface="Times New Roman"/>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593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14282" y="500042"/>
            <a:ext cx="871543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Osserva attentamente la cartina delle regioni agricole dell'Europa (fig. 1) e completa, inserendo le parole elencate sotto, la tabella relativa alle regioni dell'Europa centro-settentrionale e mediterranea.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ella 2"/>
          <p:cNvGraphicFramePr>
            <a:graphicFrameLocks noGrp="1"/>
          </p:cNvGraphicFramePr>
          <p:nvPr/>
        </p:nvGraphicFramePr>
        <p:xfrm>
          <a:off x="285720" y="1571612"/>
          <a:ext cx="8715436" cy="2523744"/>
        </p:xfrm>
        <a:graphic>
          <a:graphicData uri="http://schemas.openxmlformats.org/drawingml/2006/table">
            <a:tbl>
              <a:tblPr/>
              <a:tblGrid>
                <a:gridCol w="2178199"/>
                <a:gridCol w="2179079"/>
                <a:gridCol w="2179079"/>
                <a:gridCol w="2179079"/>
              </a:tblGrid>
              <a:tr h="407097">
                <a:tc>
                  <a:txBody>
                    <a:bodyPr/>
                    <a:lstStyle/>
                    <a:p>
                      <a:pPr algn="just">
                        <a:lnSpc>
                          <a:spcPct val="115000"/>
                        </a:lnSpc>
                        <a:spcAft>
                          <a:spcPts val="1000"/>
                        </a:spcAft>
                      </a:pPr>
                      <a:endParaRPr lang="it-IT" sz="1800" dirty="0">
                        <a:latin typeface="Times New Roman"/>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b="1" dirty="0">
                          <a:latin typeface="Times New Roman"/>
                          <a:ea typeface="Times New Roman"/>
                          <a:cs typeface="Times New Roman"/>
                        </a:rPr>
                        <a:t>ALIMENTI BASE</a:t>
                      </a:r>
                      <a:endParaRPr lang="it-IT" sz="1800" dirty="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b="1">
                          <a:latin typeface="Times New Roman"/>
                          <a:ea typeface="Times New Roman"/>
                          <a:cs typeface="Times New Roman"/>
                        </a:rPr>
                        <a:t>CONDIMENTI</a:t>
                      </a:r>
                      <a:endParaRPr lang="it-IT" sz="180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b="1">
                          <a:latin typeface="Times New Roman"/>
                          <a:ea typeface="Times New Roman"/>
                          <a:cs typeface="Times New Roman"/>
                        </a:rPr>
                        <a:t>BEVANDE TRADIZIONALI</a:t>
                      </a:r>
                      <a:endParaRPr lang="it-IT" sz="180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7097">
                <a:tc>
                  <a:txBody>
                    <a:bodyPr/>
                    <a:lstStyle/>
                    <a:p>
                      <a:pPr algn="just">
                        <a:lnSpc>
                          <a:spcPct val="115000"/>
                        </a:lnSpc>
                        <a:spcAft>
                          <a:spcPts val="1000"/>
                        </a:spcAft>
                      </a:pPr>
                      <a:r>
                        <a:rPr lang="it-IT" sz="1800">
                          <a:latin typeface="Times New Roman"/>
                          <a:ea typeface="Times New Roman"/>
                          <a:cs typeface="Times New Roman"/>
                        </a:rPr>
                        <a:t>EUROPA CENTRO-SETTENTRIONALE</a:t>
                      </a:r>
                      <a:endParaRPr lang="it-IT" sz="180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it-IT" sz="1800" i="1" dirty="0">
                          <a:solidFill>
                            <a:srgbClr val="00B0F0"/>
                          </a:solidFill>
                          <a:latin typeface="Times New Roman"/>
                          <a:ea typeface="Times New Roman"/>
                          <a:cs typeface="Times New Roman"/>
                        </a:rPr>
                        <a:t>carne bovina; carne suina; latte; formaggi </a:t>
                      </a:r>
                      <a:endParaRPr lang="it-IT" sz="1800" i="1" dirty="0" smtClean="0">
                        <a:solidFill>
                          <a:srgbClr val="00B0F0"/>
                        </a:solidFill>
                        <a:latin typeface="Calibri"/>
                        <a:ea typeface="Times New Roman"/>
                        <a:cs typeface="Times New Roman"/>
                      </a:endParaRPr>
                    </a:p>
                    <a:p>
                      <a:pPr algn="just">
                        <a:lnSpc>
                          <a:spcPct val="115000"/>
                        </a:lnSpc>
                        <a:spcAft>
                          <a:spcPts val="0"/>
                        </a:spcAft>
                      </a:pPr>
                      <a:endParaRPr lang="it-IT" sz="1800" i="1" dirty="0" smtClean="0">
                        <a:solidFill>
                          <a:srgbClr val="00B0F0"/>
                        </a:solidFill>
                        <a:latin typeface="Times New Roman"/>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i="1" dirty="0">
                          <a:solidFill>
                            <a:srgbClr val="00B0F0"/>
                          </a:solidFill>
                          <a:latin typeface="Times New Roman"/>
                          <a:ea typeface="Times New Roman"/>
                          <a:cs typeface="Times New Roman"/>
                        </a:rPr>
                        <a:t>burro </a:t>
                      </a:r>
                      <a:endParaRPr lang="it-IT" sz="1800" i="1" dirty="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i="1">
                          <a:solidFill>
                            <a:srgbClr val="00B0F0"/>
                          </a:solidFill>
                          <a:latin typeface="Times New Roman"/>
                          <a:ea typeface="Times New Roman"/>
                          <a:cs typeface="Times New Roman"/>
                        </a:rPr>
                        <a:t>birra </a:t>
                      </a:r>
                      <a:endParaRPr lang="it-IT" sz="1800" i="1">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7097">
                <a:tc>
                  <a:txBody>
                    <a:bodyPr/>
                    <a:lstStyle/>
                    <a:p>
                      <a:pPr algn="just">
                        <a:lnSpc>
                          <a:spcPct val="115000"/>
                        </a:lnSpc>
                        <a:spcAft>
                          <a:spcPts val="1000"/>
                        </a:spcAft>
                      </a:pPr>
                      <a:r>
                        <a:rPr lang="it-IT" sz="1800">
                          <a:latin typeface="Times New Roman"/>
                          <a:ea typeface="Times New Roman"/>
                          <a:cs typeface="Times New Roman"/>
                        </a:rPr>
                        <a:t>EUROPA MEDITERRANEA</a:t>
                      </a:r>
                      <a:endParaRPr lang="it-IT" sz="180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i="1">
                          <a:solidFill>
                            <a:srgbClr val="00B0F0"/>
                          </a:solidFill>
                          <a:latin typeface="Times New Roman"/>
                          <a:ea typeface="Times New Roman"/>
                          <a:cs typeface="Times New Roman"/>
                        </a:rPr>
                        <a:t>pane; pasta; carne caprina;  ortaggi; frutta</a:t>
                      </a:r>
                      <a:endParaRPr lang="it-IT" sz="1800" i="1">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i="1" dirty="0">
                          <a:solidFill>
                            <a:srgbClr val="00B0F0"/>
                          </a:solidFill>
                          <a:latin typeface="Times New Roman"/>
                          <a:ea typeface="Times New Roman"/>
                          <a:cs typeface="Times New Roman"/>
                        </a:rPr>
                        <a:t>olio d'oliva</a:t>
                      </a:r>
                      <a:endParaRPr lang="it-IT" sz="1800" i="1" dirty="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i="1" dirty="0">
                          <a:solidFill>
                            <a:srgbClr val="00B0F0"/>
                          </a:solidFill>
                          <a:latin typeface="Times New Roman"/>
                          <a:ea typeface="Times New Roman"/>
                          <a:cs typeface="Times New Roman"/>
                        </a:rPr>
                        <a:t>vino </a:t>
                      </a:r>
                      <a:endParaRPr lang="it-IT" sz="1800" i="1" dirty="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0417" name="Rectangle 1"/>
          <p:cNvSpPr>
            <a:spLocks noChangeArrowheads="1"/>
          </p:cNvSpPr>
          <p:nvPr/>
        </p:nvSpPr>
        <p:spPr bwMode="auto">
          <a:xfrm>
            <a:off x="142844" y="4357694"/>
            <a:ext cx="885831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burro - frutta - vino - latte - carne caprina - olio d'oliva - formaggi - birra - carne suina - pasta - ortaggi - carne bovina - pane - frutta </a:t>
            </a:r>
            <a:endParaRPr kumimoji="0" lang="it-IT"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142844" y="1714488"/>
            <a:ext cx="8458200" cy="122237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rPr>
              <a:t>     Lezione 2</a:t>
            </a:r>
            <a:endParaRPr kumimoji="0" lang="it-IT"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3" name="Sottotitolo 3"/>
          <p:cNvSpPr txBox="1">
            <a:spLocks/>
          </p:cNvSpPr>
          <p:nvPr/>
        </p:nvSpPr>
        <p:spPr>
          <a:xfrm>
            <a:off x="685800" y="2786058"/>
            <a:ext cx="8458200" cy="2000264"/>
          </a:xfrm>
          <a:prstGeom prst="rect">
            <a:avLst/>
          </a:prstGeom>
        </p:spPr>
        <p:txBody>
          <a:bodyPr>
            <a:normAutofit/>
          </a:bodyPr>
          <a:lstStyle/>
          <a:p>
            <a:r>
              <a:rPr lang="it-IT" sz="3600" b="1" dirty="0" smtClean="0">
                <a:latin typeface="Times New Roman" pitchFamily="18" charset="0"/>
                <a:cs typeface="Times New Roman" pitchFamily="18" charset="0"/>
              </a:rPr>
              <a:t>Alimentazione e salute</a:t>
            </a:r>
            <a:endParaRPr lang="it-IT"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utente\Documents\SITO\PROPOSTA MANUALE DI GEOGRAFIA\2°\8- SETTORE PRIMARIO\TESTO\DA USARE\DIETA MEDITERRANEA\BENEFICI\IMMAGINI\2b50b491bda41bf5d8cd7849c488b0cd - Copia.jpg"/>
          <p:cNvPicPr/>
          <p:nvPr/>
        </p:nvPicPr>
        <p:blipFill>
          <a:blip r:embed="rId2"/>
          <a:srcRect/>
          <a:stretch>
            <a:fillRect/>
          </a:stretch>
        </p:blipFill>
        <p:spPr bwMode="auto">
          <a:xfrm>
            <a:off x="2857488" y="500042"/>
            <a:ext cx="3124200" cy="590550"/>
          </a:xfrm>
          <a:prstGeom prst="rect">
            <a:avLst/>
          </a:prstGeom>
          <a:noFill/>
          <a:ln w="9525">
            <a:noFill/>
            <a:miter lim="800000"/>
            <a:headEnd/>
            <a:tailEnd/>
          </a:ln>
        </p:spPr>
      </p:pic>
      <p:pic>
        <p:nvPicPr>
          <p:cNvPr id="3" name="Immagine 2" descr="C:\Users\utente\Documents\SITO\PROPOSTA MANUALE DI GEOGRAFIA\2°\8- SETTORE PRIMARIO\TESTO\DA USARE\DIETA MEDITERRANEA\BENEFICI\IMMAGINI\la-dieta-mediterannea-e-salute-di-michele-zonno-8-728 - Copia.jpg"/>
          <p:cNvPicPr>
            <a:picLocks noChangeAspect="1"/>
          </p:cNvPicPr>
          <p:nvPr/>
        </p:nvPicPr>
        <p:blipFill>
          <a:blip r:embed="rId3"/>
          <a:srcRect/>
          <a:stretch>
            <a:fillRect/>
          </a:stretch>
        </p:blipFill>
        <p:spPr bwMode="auto">
          <a:xfrm>
            <a:off x="642910" y="1214422"/>
            <a:ext cx="8002714" cy="5429250"/>
          </a:xfrm>
          <a:prstGeom prst="rect">
            <a:avLst/>
          </a:prstGeom>
          <a:noFill/>
          <a:ln w="9525">
            <a:noFill/>
            <a:miter lim="800000"/>
            <a:headEnd/>
            <a:tailEnd/>
          </a:ln>
        </p:spPr>
      </p:pic>
      <p:sp>
        <p:nvSpPr>
          <p:cNvPr id="4" name="Rettangolo 3"/>
          <p:cNvSpPr/>
          <p:nvPr/>
        </p:nvSpPr>
        <p:spPr>
          <a:xfrm>
            <a:off x="1214414" y="428604"/>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4" action="ppaction://hlinksldjump"/>
              </a:rPr>
              <a:t>fig. 2</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2404</TotalTime>
  <Words>2593</Words>
  <Application>Microsoft Office PowerPoint</Application>
  <PresentationFormat>Presentazione su schermo (4:3)</PresentationFormat>
  <Paragraphs>181</Paragraphs>
  <Slides>32</Slides>
  <Notes>6</Notes>
  <HiddenSlides>0</HiddenSlides>
  <MMClips>0</MMClips>
  <ScaleCrop>false</ScaleCrop>
  <HeadingPairs>
    <vt:vector size="4" baseType="variant">
      <vt:variant>
        <vt:lpstr>Tema</vt:lpstr>
      </vt:variant>
      <vt:variant>
        <vt:i4>1</vt:i4>
      </vt:variant>
      <vt:variant>
        <vt:lpstr>Titoli diapositive</vt:lpstr>
      </vt:variant>
      <vt:variant>
        <vt:i4>32</vt:i4>
      </vt:variant>
    </vt:vector>
  </HeadingPairs>
  <TitlesOfParts>
    <vt:vector size="33" baseType="lpstr">
      <vt:lpstr>Terra</vt:lpstr>
      <vt:lpstr>IL SETTORE PRIMARIO IN EUROPA  ALIMENTAZIONE, SALUTE E AMBIENTE</vt:lpstr>
      <vt:lpstr>Diapositiva 2</vt:lpstr>
      <vt:lpstr>In questo capitolo imparerai:     1. quali sono i cibi tradizionali dei Paesi europei [LEZIONE 1]  2. quale rapporto c'è fra alimentazione e salute [LEZIONE 2]  3. quale rapporto c'è fra alimentazione e ambiente [LEZIONE 3]  4. cos'è lo spreco alimentare [LEZIONE 4]  </vt:lpstr>
      <vt:lpstr>     Lezione 1</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268</cp:revision>
  <dcterms:created xsi:type="dcterms:W3CDTF">2021-02-01T13:54:03Z</dcterms:created>
  <dcterms:modified xsi:type="dcterms:W3CDTF">2022-10-13T09:46:54Z</dcterms:modified>
</cp:coreProperties>
</file>