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5"/>
  </p:notesMasterIdLst>
  <p:sldIdLst>
    <p:sldId id="322" r:id="rId2"/>
    <p:sldId id="258" r:id="rId3"/>
    <p:sldId id="263" r:id="rId4"/>
    <p:sldId id="261" r:id="rId5"/>
    <p:sldId id="264" r:id="rId6"/>
    <p:sldId id="265" r:id="rId7"/>
    <p:sldId id="266" r:id="rId8"/>
    <p:sldId id="267" r:id="rId9"/>
    <p:sldId id="268"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6" r:id="rId24"/>
    <p:sldId id="287" r:id="rId25"/>
    <p:sldId id="288" r:id="rId26"/>
    <p:sldId id="295" r:id="rId27"/>
    <p:sldId id="296" r:id="rId28"/>
    <p:sldId id="291" r:id="rId29"/>
    <p:sldId id="292" r:id="rId30"/>
    <p:sldId id="293" r:id="rId31"/>
    <p:sldId id="297" r:id="rId32"/>
    <p:sldId id="298" r:id="rId33"/>
    <p:sldId id="300" r:id="rId34"/>
    <p:sldId id="299" r:id="rId35"/>
    <p:sldId id="301" r:id="rId36"/>
    <p:sldId id="302" r:id="rId37"/>
    <p:sldId id="303" r:id="rId38"/>
    <p:sldId id="304" r:id="rId39"/>
    <p:sldId id="305" r:id="rId40"/>
    <p:sldId id="306" r:id="rId41"/>
    <p:sldId id="307" r:id="rId42"/>
    <p:sldId id="308" r:id="rId43"/>
    <p:sldId id="309" r:id="rId44"/>
    <p:sldId id="310" r:id="rId45"/>
    <p:sldId id="321" r:id="rId46"/>
    <p:sldId id="313" r:id="rId47"/>
    <p:sldId id="314" r:id="rId48"/>
    <p:sldId id="315" r:id="rId49"/>
    <p:sldId id="316" r:id="rId50"/>
    <p:sldId id="317" r:id="rId51"/>
    <p:sldId id="318" r:id="rId52"/>
    <p:sldId id="319" r:id="rId53"/>
    <p:sldId id="320" r:id="rId5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1988" autoAdjust="0"/>
  </p:normalViewPr>
  <p:slideViewPr>
    <p:cSldViewPr>
      <p:cViewPr varScale="1">
        <p:scale>
          <a:sx n="103" d="100"/>
          <a:sy n="103" d="100"/>
        </p:scale>
        <p:origin x="-1770" y="-90"/>
      </p:cViewPr>
      <p:guideLst>
        <p:guide orient="horz" pos="2160"/>
        <p:guide pos="2880"/>
      </p:guideLst>
    </p:cSldViewPr>
  </p:slideViewPr>
  <p:outlineViewPr>
    <p:cViewPr>
      <p:scale>
        <a:sx n="33" d="100"/>
        <a:sy n="33" d="100"/>
      </p:scale>
      <p:origin x="0" y="9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90" d="100"/>
          <a:sy n="190" d="100"/>
        </p:scale>
        <p:origin x="-1620" y="83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13/10/2022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4</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44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342900" indent="-342900">
              <a:buFont typeface="+mj-lt"/>
              <a:buAutoNum type="arabicParenR"/>
            </a:pPr>
            <a:r>
              <a:rPr kumimoji="0" lang="it-IT" sz="18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clima temperato, abbondanza di piogge, diffusione delle pianure</a:t>
            </a:r>
          </a:p>
          <a:p>
            <a:pPr marL="342900" marR="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it-IT" sz="18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ha iniziato a svilupparsi circa 8.000 anni fa</a:t>
            </a:r>
          </a:p>
          <a:p>
            <a:pPr marL="342900" indent="-342900">
              <a:buFont typeface="+mj-lt"/>
              <a:buAutoNum type="arabicParenR"/>
            </a:pPr>
            <a:endParaRPr kumimoji="0" lang="it-IT" sz="18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endParaRPr>
          </a:p>
          <a:p>
            <a:endParaRPr kumimoji="0" lang="it-IT" sz="18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endParaRPr>
          </a:p>
          <a:p>
            <a:endParaRPr kumimoji="0" lang="it-IT" sz="18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endParaRPr>
          </a:p>
          <a:p>
            <a:endParaRPr kumimoji="0" lang="it-IT" sz="18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endParaRPr>
          </a:p>
          <a:p>
            <a:endParaRPr kumimoji="0" lang="it-IT" sz="18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endParaRPr>
          </a:p>
          <a:p>
            <a:endParaRPr lang="it-IT" sz="1800" dirty="0">
              <a:latin typeface="Times New Roman" pitchFamily="18" charset="0"/>
              <a:cs typeface="Times New Roman" pitchFamily="18" charset="0"/>
            </a:endParaRPr>
          </a:p>
        </p:txBody>
      </p:sp>
      <p:sp>
        <p:nvSpPr>
          <p:cNvPr id="4" name="Segnaposto numero diapositiva 3"/>
          <p:cNvSpPr>
            <a:spLocks noGrp="1"/>
          </p:cNvSpPr>
          <p:nvPr>
            <p:ph type="sldNum" sz="quarter" idx="10"/>
          </p:nvPr>
        </p:nvSpPr>
        <p:spPr/>
        <p:txBody>
          <a:bodyPr/>
          <a:lstStyle/>
          <a:p>
            <a:fld id="{49E5320F-4656-4F53-92FD-42CAD2B2DB8C}" type="slidenum">
              <a:rPr lang="it-IT" smtClean="0"/>
              <a:pPr/>
              <a:t>46</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48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13/10/2022</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5.xml"/></Relationships>
</file>

<file path=ppt/slides/_rels/slide4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slide" Target="slide16.xml"/></Relationships>
</file>

<file path=ppt/slides/_rels/slide4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9.xml"/><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9.xml"/><Relationship Id="rId1" Type="http://schemas.openxmlformats.org/officeDocument/2006/relationships/slideLayout" Target="../slideLayouts/slideLayout7.xml"/><Relationship Id="rId4" Type="http://schemas.openxmlformats.org/officeDocument/2006/relationships/slide" Target="slide36.xml"/></Relationships>
</file>

<file path=ppt/slides/_rels/slide5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a:xfrm>
            <a:off x="214282" y="500042"/>
            <a:ext cx="8686800" cy="1184825"/>
          </a:xfrm>
        </p:spPr>
        <p:txBody>
          <a:bodyPr>
            <a:noAutofit/>
          </a:bodyPr>
          <a:lstStyle/>
          <a:p>
            <a:pPr algn="ctr"/>
            <a:r>
              <a:rPr lang="it-IT" sz="6600" dirty="0" smtClean="0"/>
              <a:t>IL SETTORE PRIMARIO IN EUROPA</a:t>
            </a:r>
            <a:br>
              <a:rPr lang="it-IT" sz="6600" dirty="0" smtClean="0"/>
            </a:br>
            <a:r>
              <a:rPr lang="it-IT" sz="7200" dirty="0" smtClean="0"/>
              <a:t/>
            </a:r>
            <a:br>
              <a:rPr lang="it-IT" sz="7200" dirty="0" smtClean="0"/>
            </a:br>
            <a:r>
              <a:rPr lang="it-IT" sz="6600" dirty="0" smtClean="0">
                <a:solidFill>
                  <a:srgbClr val="FFC000"/>
                </a:solidFill>
              </a:rPr>
              <a:t>L’AGRICOLTURA</a:t>
            </a:r>
            <a:endParaRPr lang="it-IT" sz="66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1500174"/>
            <a:ext cx="8458200" cy="1222375"/>
          </a:xfrm>
        </p:spPr>
        <p:txBody>
          <a:bodyPr>
            <a:normAutofit/>
          </a:bodyPr>
          <a:lstStyle/>
          <a:p>
            <a:r>
              <a:rPr lang="it-IT" sz="3200" b="1" dirty="0" smtClean="0">
                <a:latin typeface="Times New Roman" pitchFamily="18" charset="0"/>
                <a:cs typeface="Times New Roman" pitchFamily="18" charset="0"/>
              </a:rPr>
              <a:t>    Lezione 2</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214282" y="2214554"/>
            <a:ext cx="8458200" cy="785818"/>
          </a:xfrm>
        </p:spPr>
        <p:txBody>
          <a:bodyPr>
            <a:normAutofit/>
          </a:bodyPr>
          <a:lstStyle/>
          <a:p>
            <a:r>
              <a:rPr lang="it-IT" sz="3600" b="1" dirty="0" smtClean="0">
                <a:latin typeface="Times New Roman" pitchFamily="18" charset="0"/>
                <a:cs typeface="Times New Roman" pitchFamily="18" charset="0"/>
              </a:rPr>
              <a:t>   I paesaggi agrari tradizionali</a:t>
            </a:r>
          </a:p>
        </p:txBody>
      </p:sp>
      <p:sp>
        <p:nvSpPr>
          <p:cNvPr id="5" name="Rectangle 1"/>
          <p:cNvSpPr>
            <a:spLocks noChangeArrowheads="1"/>
          </p:cNvSpPr>
          <p:nvPr/>
        </p:nvSpPr>
        <p:spPr bwMode="auto">
          <a:xfrm>
            <a:off x="0" y="3714752"/>
            <a:ext cx="9312165"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Dal Medioevo all'Ottocento, le tecniche e le strutture agrarie europee si sono mantenute pressoché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immutate e hanno dato vita a tre tipici paesaggi agrari, riconoscibili ancora oggi per la forma del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campo e il tipo di insediamento rurale: il paesaggio a </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campi aperti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paesaggio a </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campi chiusi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il paesaggio </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misto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2071670" y="928670"/>
            <a:ext cx="5506483" cy="5436000"/>
          </a:xfrm>
          <a:prstGeom prst="rect">
            <a:avLst/>
          </a:prstGeom>
          <a:solidFill>
            <a:srgbClr val="FFFFFF"/>
          </a:solidFill>
          <a:ln w="9525">
            <a:noFill/>
            <a:miter lim="800000"/>
            <a:headEnd/>
            <a:tailEnd/>
          </a:ln>
        </p:spPr>
      </p:pic>
      <p:sp>
        <p:nvSpPr>
          <p:cNvPr id="4" name="Rettangolo 3"/>
          <p:cNvSpPr/>
          <p:nvPr/>
        </p:nvSpPr>
        <p:spPr>
          <a:xfrm>
            <a:off x="1214414" y="1142984"/>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6</a:t>
            </a:r>
            <a:endParaRPr lang="it-IT" dirty="0">
              <a:solidFill>
                <a:srgbClr val="FF0000"/>
              </a:solidFill>
              <a:latin typeface="Times New Roman" pitchFamily="18" charset="0"/>
              <a:cs typeface="Times New Roman" pitchFamily="18" charset="0"/>
            </a:endParaRPr>
          </a:p>
        </p:txBody>
      </p:sp>
      <p:sp>
        <p:nvSpPr>
          <p:cNvPr id="5" name="Rettangolo 4"/>
          <p:cNvSpPr/>
          <p:nvPr/>
        </p:nvSpPr>
        <p:spPr>
          <a:xfrm>
            <a:off x="357158" y="142852"/>
            <a:ext cx="8501122" cy="646331"/>
          </a:xfrm>
          <a:prstGeom prst="rect">
            <a:avLst/>
          </a:prstGeom>
        </p:spPr>
        <p:txBody>
          <a:bodyPr wrap="square">
            <a:spAutoFit/>
          </a:bodyPr>
          <a:lstStyle/>
          <a:p>
            <a:pPr lvl="0" algn="just" fontAlgn="base">
              <a:spcBef>
                <a:spcPct val="0"/>
              </a:spcBef>
              <a:spcAft>
                <a:spcPct val="0"/>
              </a:spcAft>
            </a:pPr>
            <a:r>
              <a:rPr lang="it-IT" dirty="0" smtClean="0">
                <a:latin typeface="Times New Roman" pitchFamily="18" charset="0"/>
                <a:ea typeface="Times New Roman" pitchFamily="18" charset="0"/>
                <a:cs typeface="Times New Roman" pitchFamily="18" charset="0"/>
              </a:rPr>
              <a:t>Analizza le caratteristiche dei paesaggi agrari tradizionali esaminando le </a:t>
            </a:r>
            <a:r>
              <a:rPr lang="it-IT" dirty="0" smtClean="0">
                <a:solidFill>
                  <a:srgbClr val="FF0000"/>
                </a:solidFill>
                <a:latin typeface="Times New Roman" pitchFamily="18" charset="0"/>
                <a:ea typeface="Times New Roman" pitchFamily="18" charset="0"/>
                <a:cs typeface="Times New Roman" pitchFamily="18" charset="0"/>
              </a:rPr>
              <a:t>fig. 6–7–8 </a:t>
            </a:r>
            <a:r>
              <a:rPr lang="it-IT" dirty="0" smtClean="0">
                <a:latin typeface="Times New Roman" pitchFamily="18" charset="0"/>
                <a:ea typeface="Times New Roman" pitchFamily="18" charset="0"/>
                <a:cs typeface="Times New Roman" pitchFamily="18" charset="0"/>
              </a:rPr>
              <a:t>e </a:t>
            </a:r>
          </a:p>
          <a:p>
            <a:pPr lvl="0" algn="just" fontAlgn="base">
              <a:spcBef>
                <a:spcPct val="0"/>
              </a:spcBef>
              <a:spcAft>
                <a:spcPct val="0"/>
              </a:spcAft>
            </a:pPr>
            <a:r>
              <a:rPr lang="it-IT" dirty="0" smtClean="0">
                <a:latin typeface="Times New Roman" pitchFamily="18" charset="0"/>
                <a:ea typeface="Times New Roman" pitchFamily="18" charset="0"/>
                <a:cs typeface="Times New Roman" pitchFamily="18" charset="0"/>
              </a:rPr>
              <a:t>completando la tabella.</a:t>
            </a:r>
            <a:endParaRPr lang="it-IT" dirty="0" smtClean="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2786050" y="142852"/>
            <a:ext cx="6170927" cy="3384000"/>
          </a:xfrm>
          <a:prstGeom prst="rect">
            <a:avLst/>
          </a:prstGeom>
          <a:solidFill>
            <a:srgbClr val="FFFFFF"/>
          </a:solid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285720" y="3571876"/>
            <a:ext cx="5849725" cy="3204000"/>
          </a:xfrm>
          <a:prstGeom prst="rect">
            <a:avLst/>
          </a:prstGeom>
          <a:solidFill>
            <a:srgbClr val="FFFFFF"/>
          </a:solidFill>
          <a:ln w="9525">
            <a:noFill/>
            <a:miter lim="800000"/>
            <a:headEnd/>
            <a:tailEnd/>
          </a:ln>
        </p:spPr>
      </p:pic>
      <p:sp>
        <p:nvSpPr>
          <p:cNvPr id="4" name="Rettangolo 3"/>
          <p:cNvSpPr/>
          <p:nvPr/>
        </p:nvSpPr>
        <p:spPr>
          <a:xfrm>
            <a:off x="1857356" y="428604"/>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7</a:t>
            </a:r>
            <a:endParaRPr lang="it-IT" dirty="0">
              <a:solidFill>
                <a:srgbClr val="FF0000"/>
              </a:solidFill>
              <a:latin typeface="Times New Roman" pitchFamily="18" charset="0"/>
              <a:cs typeface="Times New Roman" pitchFamily="18" charset="0"/>
            </a:endParaRPr>
          </a:p>
        </p:txBody>
      </p:sp>
      <p:sp>
        <p:nvSpPr>
          <p:cNvPr id="5" name="Rettangolo 4"/>
          <p:cNvSpPr/>
          <p:nvPr/>
        </p:nvSpPr>
        <p:spPr>
          <a:xfrm>
            <a:off x="6286512" y="6143644"/>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8</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428596" y="928670"/>
          <a:ext cx="8358246" cy="4389120"/>
        </p:xfrm>
        <a:graphic>
          <a:graphicData uri="http://schemas.openxmlformats.org/drawingml/2006/table">
            <a:tbl>
              <a:tblPr/>
              <a:tblGrid>
                <a:gridCol w="1604199"/>
                <a:gridCol w="1883191"/>
                <a:gridCol w="1512294"/>
                <a:gridCol w="1643586"/>
                <a:gridCol w="1714976"/>
              </a:tblGrid>
              <a:tr h="689436">
                <a:tc>
                  <a:txBody>
                    <a:bodyPr/>
                    <a:lstStyle/>
                    <a:p>
                      <a:pPr algn="ctr">
                        <a:spcAft>
                          <a:spcPts val="0"/>
                        </a:spcAft>
                      </a:pPr>
                      <a:r>
                        <a:rPr lang="it-IT" sz="1800" b="1" dirty="0">
                          <a:latin typeface="Times New Roman"/>
                          <a:ea typeface="Times New Roman"/>
                          <a:cs typeface="Calibri"/>
                        </a:rPr>
                        <a:t>TIPI </a:t>
                      </a:r>
                      <a:r>
                        <a:rPr lang="it-IT" sz="1800" b="1" dirty="0" err="1">
                          <a:latin typeface="Times New Roman"/>
                          <a:ea typeface="Times New Roman"/>
                          <a:cs typeface="Calibri"/>
                        </a:rPr>
                        <a:t>DI</a:t>
                      </a:r>
                      <a:r>
                        <a:rPr lang="it-IT" sz="1800" b="1" dirty="0">
                          <a:latin typeface="Times New Roman"/>
                          <a:ea typeface="Times New Roman"/>
                          <a:cs typeface="Calibri"/>
                        </a:rPr>
                        <a:t> PAESAGGI AGRARI</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dirty="0">
                          <a:latin typeface="Times New Roman"/>
                          <a:ea typeface="Times New Roman"/>
                          <a:cs typeface="Calibri"/>
                        </a:rPr>
                        <a:t>REGIONI IN CUI SI SONO DIFFUSI</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dirty="0">
                          <a:latin typeface="Times New Roman"/>
                          <a:ea typeface="Times New Roman"/>
                          <a:cs typeface="Calibri"/>
                        </a:rPr>
                        <a:t>FORMA DEI CAMPI</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dirty="0" smtClean="0">
                          <a:latin typeface="Times New Roman"/>
                          <a:ea typeface="Times New Roman"/>
                          <a:cs typeface="Calibri"/>
                        </a:rPr>
                        <a:t>DELIMITA-Z</a:t>
                      </a:r>
                      <a:r>
                        <a:rPr lang="it-IT" sz="1800" b="1" baseline="0" dirty="0" smtClean="0">
                          <a:latin typeface="Times New Roman"/>
                          <a:ea typeface="Times New Roman"/>
                          <a:cs typeface="Calibri"/>
                        </a:rPr>
                        <a:t>I</a:t>
                      </a:r>
                      <a:r>
                        <a:rPr lang="it-IT" sz="1800" b="1" dirty="0" smtClean="0">
                          <a:latin typeface="Times New Roman"/>
                          <a:ea typeface="Times New Roman"/>
                          <a:cs typeface="Calibri"/>
                        </a:rPr>
                        <a:t>ONE </a:t>
                      </a:r>
                      <a:r>
                        <a:rPr lang="it-IT" sz="1800" b="1" dirty="0">
                          <a:latin typeface="Times New Roman"/>
                          <a:ea typeface="Times New Roman"/>
                          <a:cs typeface="Calibri"/>
                        </a:rPr>
                        <a:t>DEI CONFINI DEI CAMPI</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dirty="0" smtClean="0">
                          <a:latin typeface="Times New Roman"/>
                          <a:ea typeface="Times New Roman"/>
                          <a:cs typeface="Calibri"/>
                        </a:rPr>
                        <a:t>INSEDIAMEN-TI </a:t>
                      </a:r>
                      <a:r>
                        <a:rPr lang="it-IT" sz="1800" b="1" dirty="0">
                          <a:latin typeface="Times New Roman"/>
                          <a:ea typeface="Times New Roman"/>
                          <a:cs typeface="Calibri"/>
                        </a:rPr>
                        <a:t>RURALI</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7077">
                <a:tc>
                  <a:txBody>
                    <a:bodyPr/>
                    <a:lstStyle/>
                    <a:p>
                      <a:pPr algn="ctr">
                        <a:spcAft>
                          <a:spcPts val="0"/>
                        </a:spcAft>
                      </a:pPr>
                      <a:r>
                        <a:rPr lang="it-IT" sz="1800" dirty="0">
                          <a:latin typeface="Times New Roman"/>
                          <a:ea typeface="Times New Roman"/>
                          <a:cs typeface="Calibri"/>
                        </a:rPr>
                        <a:t>CAMPI APERTI</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latin typeface="Times New Roman"/>
                          <a:ea typeface="Times New Roman"/>
                          <a:cs typeface="Calibri"/>
                        </a:rPr>
                        <a:t>Europa continentale; Svezia meridionale; Inghilterra orientale</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it-IT" sz="1800" dirty="0">
                          <a:latin typeface="Times New Roman"/>
                          <a:ea typeface="Times New Roman"/>
                          <a:cs typeface="Calibri"/>
                        </a:rPr>
                        <a:t>Strisce lunghe e strette</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it-IT" sz="1800" dirty="0">
                          <a:latin typeface="Times New Roman"/>
                          <a:ea typeface="Times New Roman"/>
                          <a:cs typeface="Calibri"/>
                        </a:rPr>
                        <a:t>Nessun tipo di confine</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7077">
                <a:tc>
                  <a:txBody>
                    <a:bodyPr/>
                    <a:lstStyle/>
                    <a:p>
                      <a:pPr algn="ctr">
                        <a:spcAft>
                          <a:spcPts val="0"/>
                        </a:spcAft>
                      </a:pPr>
                      <a:r>
                        <a:rPr lang="it-IT" sz="1800" dirty="0">
                          <a:latin typeface="Times New Roman"/>
                          <a:ea typeface="Times New Roman"/>
                          <a:cs typeface="Calibri"/>
                        </a:rPr>
                        <a:t>CAMPI CHIUSI</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endParaRPr lang="it-IT" sz="1800" dirty="0" smtClean="0">
                        <a:latin typeface="Calibri"/>
                        <a:ea typeface="Times New Roman"/>
                        <a:cs typeface="Calibri"/>
                      </a:endParaRPr>
                    </a:p>
                    <a:p>
                      <a:pPr algn="just">
                        <a:spcAft>
                          <a:spcPts val="0"/>
                        </a:spcAft>
                      </a:pPr>
                      <a:endParaRPr lang="it-IT" sz="1800" dirty="0" smtClean="0">
                        <a:latin typeface="Calibri"/>
                        <a:ea typeface="Times New Roman"/>
                        <a:cs typeface="Calibri"/>
                      </a:endParaRPr>
                    </a:p>
                    <a:p>
                      <a:pPr algn="just">
                        <a:spcAft>
                          <a:spcPts val="0"/>
                        </a:spcAft>
                      </a:pPr>
                      <a:endParaRPr lang="it-IT" sz="1800" dirty="0" smtClean="0">
                        <a:latin typeface="Calibri"/>
                        <a:ea typeface="Times New Roman"/>
                        <a:cs typeface="Calibri"/>
                      </a:endParaRPr>
                    </a:p>
                    <a:p>
                      <a:pPr algn="just">
                        <a:spcAft>
                          <a:spcPts val="0"/>
                        </a:spcAft>
                      </a:pPr>
                      <a:endParaRPr lang="it-IT" sz="1800" dirty="0" smtClean="0">
                        <a:latin typeface="Calibri"/>
                        <a:ea typeface="Times New Roman"/>
                        <a:cs typeface="Calibri"/>
                      </a:endParaRPr>
                    </a:p>
                    <a:p>
                      <a:pPr algn="just">
                        <a:spcAft>
                          <a:spcPts val="0"/>
                        </a:spcAft>
                      </a:pPr>
                      <a:endParaRPr lang="it-IT" sz="1800" dirty="0" smtClean="0">
                        <a:latin typeface="Calibri"/>
                        <a:ea typeface="Times New Roman"/>
                        <a:cs typeface="Calibri"/>
                      </a:endParaRPr>
                    </a:p>
                    <a:p>
                      <a:pPr algn="just">
                        <a:spcAft>
                          <a:spcPts val="0"/>
                        </a:spcAft>
                      </a:pP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latin typeface="Times New Roman"/>
                          <a:ea typeface="Times New Roman"/>
                          <a:cs typeface="Calibri"/>
                        </a:rPr>
                        <a:t>Case isolate situate all'interno di ogni podere</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1857356" y="357166"/>
            <a:ext cx="5528641" cy="3888000"/>
          </a:xfrm>
          <a:prstGeom prst="rect">
            <a:avLst/>
          </a:prstGeom>
          <a:solidFill>
            <a:srgbClr val="FFFFFF"/>
          </a:solidFill>
          <a:ln w="9525">
            <a:noFill/>
            <a:miter lim="800000"/>
            <a:headEnd/>
            <a:tailEnd/>
          </a:ln>
        </p:spPr>
      </p:pic>
      <p:sp>
        <p:nvSpPr>
          <p:cNvPr id="3" name="Rettangolo 2"/>
          <p:cNvSpPr/>
          <p:nvPr/>
        </p:nvSpPr>
        <p:spPr>
          <a:xfrm>
            <a:off x="428596" y="4429132"/>
            <a:ext cx="8215370" cy="923330"/>
          </a:xfrm>
          <a:prstGeom prst="rect">
            <a:avLst/>
          </a:prstGeom>
        </p:spPr>
        <p:txBody>
          <a:bodyPr wrap="square">
            <a:spAutoFit/>
          </a:bodyPr>
          <a:lstStyle/>
          <a:p>
            <a:pPr algn="just"/>
            <a:r>
              <a:rPr lang="it-IT" b="1" dirty="0" smtClean="0">
                <a:latin typeface="Times New Roman" pitchFamily="18" charset="0"/>
                <a:cs typeface="Times New Roman" pitchFamily="18" charset="0"/>
              </a:rPr>
              <a:t>1- </a:t>
            </a:r>
            <a:r>
              <a:rPr lang="it-IT" dirty="0" smtClean="0">
                <a:latin typeface="Times New Roman" pitchFamily="18" charset="0"/>
                <a:cs typeface="Times New Roman" pitchFamily="18" charset="0"/>
              </a:rPr>
              <a:t>Il disegno rappresenta la distribuzione e l'uso delle terre in un villaggio agricolo tradizionale. E' stata evidenziata in viola una casa e sono state dipinte, con lo stesso colore, le strisce spettanti al suo proprietario. Di che tipo di paesaggio agrario si tratta? </a:t>
            </a:r>
            <a:endParaRPr lang="it-IT" dirty="0">
              <a:latin typeface="Times New Roman" pitchFamily="18" charset="0"/>
              <a:cs typeface="Times New Roman" pitchFamily="18" charset="0"/>
            </a:endParaRPr>
          </a:p>
        </p:txBody>
      </p:sp>
      <p:sp>
        <p:nvSpPr>
          <p:cNvPr id="4" name="Rettangolo 3"/>
          <p:cNvSpPr/>
          <p:nvPr/>
        </p:nvSpPr>
        <p:spPr>
          <a:xfrm>
            <a:off x="928662" y="571480"/>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9</a:t>
            </a:r>
            <a:endParaRPr lang="it-IT" dirty="0">
              <a:solidFill>
                <a:srgbClr val="FF0000"/>
              </a:solidFill>
              <a:latin typeface="Times New Roman" pitchFamily="18" charset="0"/>
              <a:cs typeface="Times New Roman" pitchFamily="18" charset="0"/>
            </a:endParaRPr>
          </a:p>
        </p:txBody>
      </p:sp>
      <p:sp>
        <p:nvSpPr>
          <p:cNvPr id="5" name="Rettangolo arrotondato 4"/>
          <p:cNvSpPr/>
          <p:nvPr/>
        </p:nvSpPr>
        <p:spPr>
          <a:xfrm>
            <a:off x="571472" y="5500702"/>
            <a:ext cx="3214710"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214290"/>
            <a:ext cx="8572560" cy="646331"/>
          </a:xfrm>
          <a:prstGeom prst="rect">
            <a:avLst/>
          </a:prstGeom>
        </p:spPr>
        <p:txBody>
          <a:bodyPr wrap="square">
            <a:spAutoFit/>
          </a:bodyPr>
          <a:lstStyle/>
          <a:p>
            <a:r>
              <a:rPr lang="it-IT" b="1" dirty="0" smtClean="0">
                <a:latin typeface="Times New Roman" pitchFamily="18" charset="0"/>
                <a:cs typeface="Times New Roman" pitchFamily="18" charset="0"/>
              </a:rPr>
              <a:t>2- </a:t>
            </a:r>
            <a:r>
              <a:rPr lang="it-IT" dirty="0" smtClean="0">
                <a:latin typeface="Times New Roman" pitchFamily="18" charset="0"/>
                <a:cs typeface="Times New Roman" pitchFamily="18" charset="0"/>
              </a:rPr>
              <a:t>I campi venivano coltivati col metodo della rotazione triennale. Sapresti, osservando il disegno, spiegare in cosa consisteva? (Il maggese è una parte di campo lasciata a riposo) </a:t>
            </a:r>
            <a:endParaRPr lang="it-IT" dirty="0">
              <a:latin typeface="Times New Roman" pitchFamily="18" charset="0"/>
              <a:cs typeface="Times New Roman" pitchFamily="18" charset="0"/>
            </a:endParaRPr>
          </a:p>
        </p:txBody>
      </p:sp>
      <p:sp>
        <p:nvSpPr>
          <p:cNvPr id="3" name="Rettangolo arrotondato 2"/>
          <p:cNvSpPr/>
          <p:nvPr/>
        </p:nvSpPr>
        <p:spPr>
          <a:xfrm>
            <a:off x="357158" y="928670"/>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5" name="Rettangolo 4"/>
          <p:cNvSpPr/>
          <p:nvPr/>
        </p:nvSpPr>
        <p:spPr>
          <a:xfrm>
            <a:off x="428596" y="2143116"/>
            <a:ext cx="8143932" cy="369332"/>
          </a:xfrm>
          <a:prstGeom prst="rect">
            <a:avLst/>
          </a:prstGeom>
        </p:spPr>
        <p:txBody>
          <a:bodyPr wrap="square">
            <a:spAutoFit/>
          </a:bodyPr>
          <a:lstStyle/>
          <a:p>
            <a:r>
              <a:rPr lang="it-IT" b="1" dirty="0" smtClean="0">
                <a:latin typeface="Times New Roman" pitchFamily="18" charset="0"/>
                <a:cs typeface="Times New Roman" pitchFamily="18" charset="0"/>
              </a:rPr>
              <a:t>3- </a:t>
            </a:r>
            <a:r>
              <a:rPr lang="it-IT" dirty="0" smtClean="0">
                <a:latin typeface="Times New Roman" pitchFamily="18" charset="0"/>
                <a:cs typeface="Times New Roman" pitchFamily="18" charset="0"/>
              </a:rPr>
              <a:t>Com'erano suddivise le proprietà dei singoli contadini? Perché, secondo te? </a:t>
            </a:r>
            <a:endParaRPr lang="it-IT" dirty="0">
              <a:latin typeface="Times New Roman" pitchFamily="18" charset="0"/>
              <a:cs typeface="Times New Roman" pitchFamily="18" charset="0"/>
            </a:endParaRPr>
          </a:p>
        </p:txBody>
      </p:sp>
      <p:sp>
        <p:nvSpPr>
          <p:cNvPr id="6" name="Rettangolo arrotondato 5"/>
          <p:cNvSpPr/>
          <p:nvPr/>
        </p:nvSpPr>
        <p:spPr>
          <a:xfrm>
            <a:off x="428596" y="2571744"/>
            <a:ext cx="7929618"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8" name="Rettangolo 7"/>
          <p:cNvSpPr/>
          <p:nvPr/>
        </p:nvSpPr>
        <p:spPr>
          <a:xfrm>
            <a:off x="428596" y="3714752"/>
            <a:ext cx="8286808" cy="646331"/>
          </a:xfrm>
          <a:prstGeom prst="rect">
            <a:avLst/>
          </a:prstGeom>
        </p:spPr>
        <p:txBody>
          <a:bodyPr wrap="square">
            <a:spAutoFit/>
          </a:bodyPr>
          <a:lstStyle/>
          <a:p>
            <a:r>
              <a:rPr lang="it-IT" b="1" dirty="0" smtClean="0">
                <a:latin typeface="Times New Roman" pitchFamily="18" charset="0"/>
                <a:cs typeface="Times New Roman" pitchFamily="18" charset="0"/>
              </a:rPr>
              <a:t>4- </a:t>
            </a:r>
            <a:r>
              <a:rPr lang="it-IT" dirty="0" smtClean="0">
                <a:latin typeface="Times New Roman" pitchFamily="18" charset="0"/>
                <a:cs typeface="Times New Roman" pitchFamily="18" charset="0"/>
              </a:rPr>
              <a:t>Oltre che dei prodotti del proprio campo, i contadini potevano usufruire di altre risorse: quali?</a:t>
            </a:r>
            <a:endParaRPr lang="it-IT" dirty="0">
              <a:latin typeface="Times New Roman" pitchFamily="18" charset="0"/>
              <a:cs typeface="Times New Roman" pitchFamily="18" charset="0"/>
            </a:endParaRPr>
          </a:p>
        </p:txBody>
      </p:sp>
      <p:sp>
        <p:nvSpPr>
          <p:cNvPr id="10" name="Rettangolo arrotondato 9"/>
          <p:cNvSpPr/>
          <p:nvPr/>
        </p:nvSpPr>
        <p:spPr>
          <a:xfrm>
            <a:off x="500034" y="4500570"/>
            <a:ext cx="8215370"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00166" y="214290"/>
            <a:ext cx="6543257" cy="4464000"/>
          </a:xfrm>
          <a:prstGeom prst="rect">
            <a:avLst/>
          </a:prstGeom>
          <a:solidFill>
            <a:srgbClr val="FFFFFF"/>
          </a:solidFill>
          <a:ln w="9525">
            <a:noFill/>
            <a:miter lim="800000"/>
            <a:headEnd/>
            <a:tailEnd/>
          </a:ln>
        </p:spPr>
      </p:pic>
      <p:sp>
        <p:nvSpPr>
          <p:cNvPr id="3" name="Rettangolo 2"/>
          <p:cNvSpPr/>
          <p:nvPr/>
        </p:nvSpPr>
        <p:spPr>
          <a:xfrm>
            <a:off x="500034" y="4786322"/>
            <a:ext cx="8429684" cy="646331"/>
          </a:xfrm>
          <a:prstGeom prst="rect">
            <a:avLst/>
          </a:prstGeom>
        </p:spPr>
        <p:txBody>
          <a:bodyPr wrap="square">
            <a:spAutoFit/>
          </a:bodyPr>
          <a:lstStyle/>
          <a:p>
            <a:r>
              <a:rPr lang="it-IT" b="1" dirty="0" smtClean="0">
                <a:latin typeface="Times New Roman" pitchFamily="18" charset="0"/>
                <a:cs typeface="Times New Roman" pitchFamily="18" charset="0"/>
              </a:rPr>
              <a:t>5- </a:t>
            </a:r>
            <a:r>
              <a:rPr lang="it-IT" dirty="0" smtClean="0">
                <a:latin typeface="Times New Roman" pitchFamily="18" charset="0"/>
                <a:cs typeface="Times New Roman" pitchFamily="18" charset="0"/>
              </a:rPr>
              <a:t>Quello dell'immagine è un paesaggio agrario tipico dell'area mediterranea. Esso viene definito  paesaggio </a:t>
            </a:r>
            <a:r>
              <a:rPr lang="it-IT" i="1" dirty="0" smtClean="0">
                <a:latin typeface="Times New Roman" pitchFamily="18" charset="0"/>
                <a:cs typeface="Times New Roman" pitchFamily="18" charset="0"/>
              </a:rPr>
              <a:t>misto</a:t>
            </a:r>
            <a:r>
              <a:rPr lang="it-IT" dirty="0" smtClean="0">
                <a:latin typeface="Times New Roman" pitchFamily="18" charset="0"/>
                <a:cs typeface="Times New Roman" pitchFamily="18" charset="0"/>
              </a:rPr>
              <a:t>. Perché, secondo te? </a:t>
            </a:r>
            <a:endParaRPr lang="it-IT" dirty="0">
              <a:latin typeface="Times New Roman" pitchFamily="18" charset="0"/>
              <a:cs typeface="Times New Roman" pitchFamily="18" charset="0"/>
            </a:endParaRPr>
          </a:p>
        </p:txBody>
      </p:sp>
      <p:sp>
        <p:nvSpPr>
          <p:cNvPr id="5" name="Rettangolo arrotondato 4"/>
          <p:cNvSpPr/>
          <p:nvPr/>
        </p:nvSpPr>
        <p:spPr>
          <a:xfrm>
            <a:off x="571472" y="5500702"/>
            <a:ext cx="5072098"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7" name="Rettangolo 6"/>
          <p:cNvSpPr/>
          <p:nvPr/>
        </p:nvSpPr>
        <p:spPr>
          <a:xfrm>
            <a:off x="642910" y="428604"/>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10</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214282" y="2143116"/>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3</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285720" y="3000372"/>
            <a:ext cx="8458200" cy="78581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kumimoji="0" lang="it-IT" sz="3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L’agricoltura europea oggi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285720" y="1000108"/>
            <a:ext cx="8605493" cy="4968000"/>
          </a:xfrm>
          <a:prstGeom prst="rect">
            <a:avLst/>
          </a:prstGeom>
          <a:solidFill>
            <a:srgbClr val="FFFFFF"/>
          </a:solidFill>
          <a:ln w="9525">
            <a:noFill/>
            <a:miter lim="800000"/>
            <a:headEnd/>
            <a:tailEnd/>
          </a:ln>
        </p:spPr>
      </p:pic>
      <p:sp>
        <p:nvSpPr>
          <p:cNvPr id="3" name="Rettangolo 2"/>
          <p:cNvSpPr/>
          <p:nvPr/>
        </p:nvSpPr>
        <p:spPr>
          <a:xfrm>
            <a:off x="571472" y="500042"/>
            <a:ext cx="778803"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11</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285720" y="1214422"/>
            <a:ext cx="8631078" cy="5076000"/>
          </a:xfrm>
          <a:prstGeom prst="rect">
            <a:avLst/>
          </a:prstGeom>
          <a:solidFill>
            <a:srgbClr val="FFFFFF"/>
          </a:solidFill>
          <a:ln w="9525">
            <a:noFill/>
            <a:miter lim="800000"/>
            <a:headEnd/>
            <a:tailEnd/>
          </a:ln>
        </p:spPr>
      </p:pic>
      <p:sp>
        <p:nvSpPr>
          <p:cNvPr id="3" name="Rettangolo 2"/>
          <p:cNvSpPr/>
          <p:nvPr/>
        </p:nvSpPr>
        <p:spPr>
          <a:xfrm>
            <a:off x="500034" y="714356"/>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12</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42910" y="857232"/>
            <a:ext cx="1285884" cy="369332"/>
          </a:xfrm>
          <a:prstGeom prst="rect">
            <a:avLst/>
          </a:prstGeom>
          <a:noFill/>
        </p:spPr>
        <p:txBody>
          <a:bodyPr wrap="square" rtlCol="0">
            <a:spAutoFit/>
          </a:bodyPr>
          <a:lstStyle/>
          <a:p>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olo 7"/>
          <p:cNvSpPr>
            <a:spLocks noGrp="1"/>
          </p:cNvSpPr>
          <p:nvPr>
            <p:ph type="title"/>
          </p:nvPr>
        </p:nvSpPr>
        <p:spPr>
          <a:xfrm>
            <a:off x="301752" y="457200"/>
            <a:ext cx="8686800" cy="5829320"/>
          </a:xfrm>
          <a:blipFill>
            <a:blip r:embed="rId2"/>
            <a:tile tx="0" ty="0" sx="100000" sy="100000" flip="none" algn="tl"/>
          </a:blipFill>
        </p:spPr>
        <p:txBody>
          <a:bodyPr>
            <a:normAutofit fontScale="90000"/>
          </a:bodyPr>
          <a:lstStyle/>
          <a:p>
            <a:r>
              <a:rPr lang="it-IT" dirty="0" smtClean="0"/>
              <a:t>In questo capitolo imparerai:</a:t>
            </a:r>
            <a:r>
              <a:rPr lang="it-IT" sz="1800" dirty="0" smtClean="0"/>
              <a:t/>
            </a:r>
            <a:br>
              <a:rPr lang="it-IT" sz="1800" dirty="0" smtClean="0"/>
            </a:br>
            <a:r>
              <a:rPr lang="it-IT" sz="1800" dirty="0" smtClean="0"/>
              <a:t> </a:t>
            </a:r>
            <a:br>
              <a:rPr lang="it-IT" sz="1800" dirty="0" smtClean="0"/>
            </a:br>
            <a:r>
              <a:rPr lang="it-IT" sz="2000" dirty="0" smtClean="0"/>
              <a:t>1. come si è sviluppata l'agricoltura in Europa [LEZIONE 1]</a:t>
            </a:r>
            <a:br>
              <a:rPr lang="it-IT" sz="2000" dirty="0" smtClean="0"/>
            </a:br>
            <a:r>
              <a:rPr lang="it-IT" sz="2000" dirty="0" smtClean="0"/>
              <a:t> </a:t>
            </a:r>
            <a:br>
              <a:rPr lang="it-IT" sz="2000" dirty="0" smtClean="0"/>
            </a:br>
            <a:r>
              <a:rPr lang="it-IT" sz="2000" dirty="0" smtClean="0"/>
              <a:t>2. quali sono i paesaggi agrari tradizionali [LEZIONE 2]</a:t>
            </a:r>
            <a:br>
              <a:rPr lang="it-IT" sz="2000" dirty="0" smtClean="0"/>
            </a:br>
            <a:r>
              <a:rPr lang="it-IT" sz="2000" dirty="0" smtClean="0"/>
              <a:t> </a:t>
            </a:r>
            <a:br>
              <a:rPr lang="it-IT" sz="2000" dirty="0" smtClean="0"/>
            </a:br>
            <a:r>
              <a:rPr lang="it-IT" sz="2000" dirty="0" smtClean="0"/>
              <a:t>3. quali sono le caratteristiche dell'agricoltura europea oggi [LEZIONE 3]</a:t>
            </a:r>
            <a:br>
              <a:rPr lang="it-IT" sz="2000" dirty="0" smtClean="0"/>
            </a:br>
            <a:r>
              <a:rPr lang="it-IT" sz="2000" dirty="0" smtClean="0"/>
              <a:t> </a:t>
            </a:r>
            <a:br>
              <a:rPr lang="it-IT" sz="2000" dirty="0" smtClean="0"/>
            </a:br>
            <a:r>
              <a:rPr lang="it-IT" sz="2000" dirty="0" smtClean="0"/>
              <a:t>4. cos'è l'agricoltura tradizionale [LEZIONE 4]</a:t>
            </a:r>
            <a:br>
              <a:rPr lang="it-IT" sz="2000" dirty="0" smtClean="0"/>
            </a:br>
            <a:r>
              <a:rPr lang="it-IT" sz="2000" dirty="0" smtClean="0"/>
              <a:t> </a:t>
            </a:r>
            <a:br>
              <a:rPr lang="it-IT" sz="2000" dirty="0" smtClean="0"/>
            </a:br>
            <a:r>
              <a:rPr lang="it-IT" sz="2000" dirty="0" smtClean="0"/>
              <a:t>5. cos'è l'agricoltura biologica [LEZIONE 5]</a:t>
            </a:r>
            <a:br>
              <a:rPr lang="it-IT" sz="2000" dirty="0" smtClean="0"/>
            </a:br>
            <a:r>
              <a:rPr lang="it-IT" sz="2000" dirty="0" smtClean="0"/>
              <a:t> </a:t>
            </a:r>
            <a:br>
              <a:rPr lang="it-IT" sz="2000" dirty="0" smtClean="0"/>
            </a:br>
            <a:r>
              <a:rPr lang="it-IT" sz="2000" dirty="0" smtClean="0"/>
              <a:t>6. cos'è l'agricoltura integrata [LEZIONE 6]</a:t>
            </a:r>
            <a:br>
              <a:rPr lang="it-IT" sz="2000" dirty="0" smtClean="0"/>
            </a:br>
            <a:r>
              <a:rPr lang="it-IT" sz="2000" dirty="0" smtClean="0"/>
              <a:t> </a:t>
            </a:r>
            <a:br>
              <a:rPr lang="it-IT" sz="2000" dirty="0" smtClean="0"/>
            </a:br>
            <a:r>
              <a:rPr lang="it-IT" sz="2000" dirty="0" smtClean="0"/>
              <a:t>7. cosa sono gli OGM [LEZIONE 7]</a:t>
            </a:r>
            <a:br>
              <a:rPr lang="it-IT" sz="2000" dirty="0" smtClean="0"/>
            </a:br>
            <a:r>
              <a:rPr lang="it-IT" sz="2000" dirty="0" smtClean="0"/>
              <a:t> </a:t>
            </a:r>
            <a:br>
              <a:rPr lang="it-IT" sz="2000" dirty="0" smtClean="0"/>
            </a:br>
            <a:r>
              <a:rPr lang="it-IT" sz="2000" dirty="0" smtClean="0"/>
              <a:t>8. quali sono le regioni agrarie dell'Europa [LEZIONE 8]</a:t>
            </a:r>
            <a:br>
              <a:rPr lang="it-IT" sz="2000" dirty="0" smtClean="0"/>
            </a:br>
            <a:r>
              <a:rPr lang="it-IT" sz="2000" dirty="0" smtClean="0"/>
              <a:t> </a:t>
            </a:r>
            <a:br>
              <a:rPr lang="it-IT" sz="2000" dirty="0" smtClean="0"/>
            </a:br>
            <a:r>
              <a:rPr lang="it-IT" sz="2000" dirty="0" smtClean="0"/>
              <a:t>9. qual è la politica agricola dell'Unione Europea [LEZIONE 9]</a:t>
            </a:r>
            <a:r>
              <a:rPr lang="it-IT" sz="1800" dirty="0" smtClean="0"/>
              <a:t/>
            </a:r>
            <a:br>
              <a:rPr lang="it-IT" sz="1800" dirty="0" smtClean="0"/>
            </a:br>
            <a:endParaRPr lang="it-IT"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44" y="285728"/>
            <a:ext cx="8566191"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fotografie della </a:t>
            </a:r>
            <a:r>
              <a:rPr kumimoji="0" lang="it-IT"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fig.11</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sono relative all'</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agricoltura del passato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quelle della </a:t>
            </a:r>
            <a:r>
              <a:rPr kumimoji="0" lang="it-IT"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fig.12</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riferiscono all'</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agricoltura di oggi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Ti forniamo, in disordine, l'elenco delle caratteristiche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dell'una</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dell'altra. Mettile in ordine inserendole nella tabella.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133777" y="1285860"/>
            <a:ext cx="9010223"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Tutti i componenti della famiglia sono impegnati nel lavoro dei campi</a:t>
            </a:r>
            <a:r>
              <a:rPr kumimoji="0" lang="it-IT"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1"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vengono utilizzati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macchinari che sostituiscono il lavoro dell'uomo</a:t>
            </a:r>
            <a:r>
              <a:rPr kumimoji="0" lang="it-IT"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1"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ci sono grandi aziende agricole in cui si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coltivano pochi prodotti in grandi quantità</a:t>
            </a:r>
            <a:r>
              <a:rPr kumimoji="0" lang="it-IT"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1"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campi vengono concimati col letame </a:t>
            </a:r>
            <a:r>
              <a:rPr kumimoji="0" lang="it-IT"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 usano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aratri trainati da animali; i lavori richiedono l'impiego di una numerosa manodopera</a:t>
            </a:r>
            <a:r>
              <a:rPr kumimoji="0" lang="it-IT"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1"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campi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vengono concimati con fertilizzanti chimici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ella 3"/>
          <p:cNvGraphicFramePr>
            <a:graphicFrameLocks noGrp="1"/>
          </p:cNvGraphicFramePr>
          <p:nvPr/>
        </p:nvGraphicFramePr>
        <p:xfrm>
          <a:off x="571472" y="3286124"/>
          <a:ext cx="8072494" cy="2743200"/>
        </p:xfrm>
        <a:graphic>
          <a:graphicData uri="http://schemas.openxmlformats.org/drawingml/2006/table">
            <a:tbl>
              <a:tblPr/>
              <a:tblGrid>
                <a:gridCol w="4011630"/>
                <a:gridCol w="4060864"/>
              </a:tblGrid>
              <a:tr h="178456">
                <a:tc>
                  <a:txBody>
                    <a:bodyPr/>
                    <a:lstStyle/>
                    <a:p>
                      <a:pPr algn="ctr">
                        <a:spcAft>
                          <a:spcPts val="0"/>
                        </a:spcAft>
                      </a:pPr>
                      <a:r>
                        <a:rPr lang="it-IT" sz="1800" b="1" dirty="0">
                          <a:latin typeface="Times New Roman"/>
                          <a:ea typeface="Times New Roman"/>
                          <a:cs typeface="Calibri"/>
                        </a:rPr>
                        <a:t>AGRICOLTURA DEL PASSATO</a:t>
                      </a:r>
                      <a:endParaRPr lang="it-IT" sz="1800"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a:latin typeface="Times New Roman"/>
                          <a:ea typeface="Times New Roman"/>
                          <a:cs typeface="Calibri"/>
                        </a:rPr>
                        <a:t>AGRICOLTURA DI OGGI</a:t>
                      </a:r>
                      <a:endParaRPr lang="it-IT" sz="180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74518">
                <a:tc>
                  <a:txBody>
                    <a:bodyPr/>
                    <a:lstStyle/>
                    <a:p>
                      <a:pPr algn="just">
                        <a:spcAft>
                          <a:spcPts val="0"/>
                        </a:spcAft>
                      </a:pPr>
                      <a:endParaRPr lang="it-IT" sz="1800" i="1" dirty="0" smtClean="0">
                        <a:latin typeface="Calibri"/>
                        <a:ea typeface="Times New Roman"/>
                        <a:cs typeface="Calibri"/>
                      </a:endParaRPr>
                    </a:p>
                    <a:p>
                      <a:pPr algn="just">
                        <a:spcAft>
                          <a:spcPts val="0"/>
                        </a:spcAft>
                      </a:pPr>
                      <a:endParaRPr lang="it-IT" sz="1800" i="1" dirty="0" smtClean="0">
                        <a:latin typeface="Calibri"/>
                        <a:ea typeface="Times New Roman"/>
                        <a:cs typeface="Calibri"/>
                      </a:endParaRPr>
                    </a:p>
                    <a:p>
                      <a:pPr algn="just">
                        <a:spcAft>
                          <a:spcPts val="0"/>
                        </a:spcAft>
                      </a:pPr>
                      <a:endParaRPr lang="it-IT" sz="1800" i="1" dirty="0" smtClean="0">
                        <a:latin typeface="Calibri"/>
                        <a:ea typeface="Times New Roman"/>
                        <a:cs typeface="Calibri"/>
                      </a:endParaRPr>
                    </a:p>
                    <a:p>
                      <a:pPr algn="just">
                        <a:spcAft>
                          <a:spcPts val="0"/>
                        </a:spcAft>
                      </a:pPr>
                      <a:endParaRPr lang="it-IT" sz="1800" i="1" dirty="0" smtClean="0">
                        <a:latin typeface="Calibri"/>
                        <a:ea typeface="Times New Roman"/>
                        <a:cs typeface="Calibri"/>
                      </a:endParaRPr>
                    </a:p>
                    <a:p>
                      <a:pPr algn="just">
                        <a:spcAft>
                          <a:spcPts val="0"/>
                        </a:spcAft>
                      </a:pPr>
                      <a:endParaRPr lang="it-IT" sz="1800" i="1" dirty="0" smtClean="0">
                        <a:latin typeface="Calibri"/>
                        <a:ea typeface="Times New Roman"/>
                        <a:cs typeface="Calibri"/>
                      </a:endParaRPr>
                    </a:p>
                    <a:p>
                      <a:pPr algn="just">
                        <a:spcAft>
                          <a:spcPts val="0"/>
                        </a:spcAft>
                      </a:pPr>
                      <a:endParaRPr lang="it-IT" sz="1800" i="1" dirty="0" smtClean="0">
                        <a:latin typeface="Calibri"/>
                        <a:ea typeface="Times New Roman"/>
                        <a:cs typeface="Calibri"/>
                      </a:endParaRPr>
                    </a:p>
                    <a:p>
                      <a:pPr algn="just">
                        <a:spcAft>
                          <a:spcPts val="0"/>
                        </a:spcAft>
                      </a:pPr>
                      <a:endParaRPr lang="it-IT" sz="1800" i="1" dirty="0" smtClean="0">
                        <a:latin typeface="Calibri"/>
                        <a:ea typeface="Times New Roman"/>
                        <a:cs typeface="Calibri"/>
                      </a:endParaRPr>
                    </a:p>
                    <a:p>
                      <a:pPr algn="just">
                        <a:spcAft>
                          <a:spcPts val="0"/>
                        </a:spcAft>
                      </a:pPr>
                      <a:endParaRPr lang="it-IT" sz="1800" i="1" dirty="0" smtClean="0">
                        <a:latin typeface="Calibri"/>
                        <a:ea typeface="Times New Roman"/>
                        <a:cs typeface="Calibri"/>
                      </a:endParaRPr>
                    </a:p>
                    <a:p>
                      <a:pPr algn="just">
                        <a:spcAft>
                          <a:spcPts val="0"/>
                        </a:spcAft>
                      </a:pPr>
                      <a:endParaRPr lang="it-IT" sz="1800" i="1"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endParaRPr lang="it-IT" sz="1800" i="1"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1857356" y="357166"/>
            <a:ext cx="5377613" cy="4464000"/>
          </a:xfrm>
          <a:prstGeom prst="rect">
            <a:avLst/>
          </a:prstGeom>
          <a:solidFill>
            <a:srgbClr val="FFFFFF"/>
          </a:solidFill>
          <a:ln w="9525">
            <a:noFill/>
            <a:miter lim="800000"/>
            <a:headEnd/>
            <a:tailEnd/>
          </a:ln>
        </p:spPr>
      </p:pic>
      <p:sp>
        <p:nvSpPr>
          <p:cNvPr id="3" name="Rettangolo 2"/>
          <p:cNvSpPr/>
          <p:nvPr/>
        </p:nvSpPr>
        <p:spPr>
          <a:xfrm>
            <a:off x="928662" y="500042"/>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13</a:t>
            </a:r>
            <a:endParaRPr lang="it-IT" dirty="0">
              <a:solidFill>
                <a:srgbClr val="FF0000"/>
              </a:solidFill>
              <a:latin typeface="Times New Roman" pitchFamily="18" charset="0"/>
              <a:cs typeface="Times New Roman" pitchFamily="18" charset="0"/>
            </a:endParaRPr>
          </a:p>
        </p:txBody>
      </p:sp>
      <p:sp>
        <p:nvSpPr>
          <p:cNvPr id="4" name="Rettangolo 3"/>
          <p:cNvSpPr/>
          <p:nvPr/>
        </p:nvSpPr>
        <p:spPr>
          <a:xfrm>
            <a:off x="357158" y="4857760"/>
            <a:ext cx="8572560" cy="646331"/>
          </a:xfrm>
          <a:prstGeom prst="rect">
            <a:avLst/>
          </a:prstGeom>
        </p:spPr>
        <p:txBody>
          <a:bodyPr wrap="square">
            <a:spAutoFit/>
          </a:bodyPr>
          <a:lstStyle/>
          <a:p>
            <a:r>
              <a:rPr lang="it-IT" b="1" dirty="0" smtClean="0">
                <a:latin typeface="Times New Roman" pitchFamily="18" charset="0"/>
                <a:cs typeface="Times New Roman" pitchFamily="18" charset="0"/>
              </a:rPr>
              <a:t>2- </a:t>
            </a:r>
            <a:r>
              <a:rPr lang="it-IT" dirty="0" smtClean="0">
                <a:latin typeface="Times New Roman" pitchFamily="18" charset="0"/>
                <a:cs typeface="Times New Roman" pitchFamily="18" charset="0"/>
              </a:rPr>
              <a:t>Dal grafico si può desumere quale sia stata l'evoluzione dell'agricoltura europea a partire dalla metà del secolo scorso. Prova a spiegarlo con parole tue. </a:t>
            </a:r>
            <a:endParaRPr lang="it-IT" dirty="0">
              <a:latin typeface="Times New Roman" pitchFamily="18" charset="0"/>
              <a:cs typeface="Times New Roman" pitchFamily="18" charset="0"/>
            </a:endParaRPr>
          </a:p>
        </p:txBody>
      </p:sp>
      <p:sp>
        <p:nvSpPr>
          <p:cNvPr id="5" name="Rettangolo arrotondato 4"/>
          <p:cNvSpPr/>
          <p:nvPr/>
        </p:nvSpPr>
        <p:spPr>
          <a:xfrm>
            <a:off x="357158" y="5572140"/>
            <a:ext cx="8215370"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14480" y="0"/>
            <a:ext cx="5630816" cy="4608000"/>
          </a:xfrm>
          <a:prstGeom prst="rect">
            <a:avLst/>
          </a:prstGeom>
          <a:solidFill>
            <a:srgbClr val="FFFFFF"/>
          </a:solidFill>
          <a:ln w="9525">
            <a:noFill/>
            <a:miter lim="800000"/>
            <a:headEnd/>
            <a:tailEnd/>
          </a:ln>
        </p:spPr>
      </p:pic>
      <p:sp>
        <p:nvSpPr>
          <p:cNvPr id="3" name="Rettangolo 2"/>
          <p:cNvSpPr/>
          <p:nvPr/>
        </p:nvSpPr>
        <p:spPr>
          <a:xfrm>
            <a:off x="214250" y="4572008"/>
            <a:ext cx="8929750" cy="646331"/>
          </a:xfrm>
          <a:prstGeom prst="rect">
            <a:avLst/>
          </a:prstGeom>
        </p:spPr>
        <p:txBody>
          <a:bodyPr wrap="square">
            <a:spAutoFit/>
          </a:bodyPr>
          <a:lstStyle/>
          <a:p>
            <a:r>
              <a:rPr lang="it-IT" b="1" dirty="0" smtClean="0">
                <a:latin typeface="Times New Roman" pitchFamily="18" charset="0"/>
                <a:cs typeface="Times New Roman" pitchFamily="18" charset="0"/>
              </a:rPr>
              <a:t>3- </a:t>
            </a:r>
            <a:r>
              <a:rPr lang="it-IT" dirty="0" smtClean="0">
                <a:latin typeface="Times New Roman" pitchFamily="18" charset="0"/>
                <a:cs typeface="Times New Roman" pitchFamily="18" charset="0"/>
              </a:rPr>
              <a:t>Il disegno illustra i rapporti che ci sono fra il settore agricolo e vari settori dell'industria e dei servizi. Prova a spiegarli con parole tue. </a:t>
            </a:r>
            <a:endParaRPr lang="it-IT" dirty="0">
              <a:latin typeface="Times New Roman" pitchFamily="18" charset="0"/>
              <a:cs typeface="Times New Roman" pitchFamily="18" charset="0"/>
            </a:endParaRPr>
          </a:p>
        </p:txBody>
      </p:sp>
      <p:sp>
        <p:nvSpPr>
          <p:cNvPr id="4" name="Rettangolo arrotondato 3"/>
          <p:cNvSpPr/>
          <p:nvPr/>
        </p:nvSpPr>
        <p:spPr>
          <a:xfrm>
            <a:off x="142844" y="5214950"/>
            <a:ext cx="8858312" cy="15001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7" name="Rettangolo 6"/>
          <p:cNvSpPr/>
          <p:nvPr/>
        </p:nvSpPr>
        <p:spPr>
          <a:xfrm>
            <a:off x="642910" y="142852"/>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14</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214282" y="1500174"/>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4</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285720" y="2428868"/>
            <a:ext cx="8458200" cy="78581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kumimoji="0" lang="it-IT" sz="3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L’agricoltura convenzionale</a:t>
            </a:r>
          </a:p>
        </p:txBody>
      </p:sp>
      <p:sp>
        <p:nvSpPr>
          <p:cNvPr id="4" name="Rectangle 1"/>
          <p:cNvSpPr>
            <a:spLocks noChangeArrowheads="1"/>
          </p:cNvSpPr>
          <p:nvPr/>
        </p:nvSpPr>
        <p:spPr bwMode="auto">
          <a:xfrm>
            <a:off x="0" y="4000504"/>
            <a:ext cx="9074920"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agricoltura convenzionale si intende quella che adotta un tipo di coltivazione che tende a far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rendere al massimo i terreni. Essa si basa soprattutto sulla monocultura e sull'uso di fertilizzanti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pesticidi chimici.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71604" y="0"/>
            <a:ext cx="6116638" cy="3563937"/>
          </a:xfrm>
          <a:prstGeom prst="rect">
            <a:avLst/>
          </a:prstGeom>
          <a:solidFill>
            <a:srgbClr val="FFFFFF"/>
          </a:solidFill>
          <a:ln w="9525">
            <a:noFill/>
            <a:miter lim="800000"/>
            <a:headEnd/>
            <a:tailEnd/>
          </a:ln>
        </p:spPr>
      </p:pic>
      <p:sp>
        <p:nvSpPr>
          <p:cNvPr id="4" name="Rettangolo 3"/>
          <p:cNvSpPr/>
          <p:nvPr/>
        </p:nvSpPr>
        <p:spPr>
          <a:xfrm>
            <a:off x="428596" y="3571876"/>
            <a:ext cx="8858312" cy="646331"/>
          </a:xfrm>
          <a:prstGeom prst="rect">
            <a:avLst/>
          </a:prstGeom>
        </p:spPr>
        <p:txBody>
          <a:bodyPr wrap="square">
            <a:spAutoFit/>
          </a:bodyPr>
          <a:lstStyle/>
          <a:p>
            <a:r>
              <a:rPr lang="it-IT" b="1" dirty="0" smtClean="0">
                <a:latin typeface="Times New Roman" pitchFamily="18" charset="0"/>
                <a:cs typeface="Times New Roman" pitchFamily="18" charset="0"/>
              </a:rPr>
              <a:t>1– </a:t>
            </a:r>
            <a:r>
              <a:rPr lang="it-IT" dirty="0" smtClean="0">
                <a:latin typeface="Times New Roman" pitchFamily="18" charset="0"/>
                <a:cs typeface="Times New Roman" pitchFamily="18" charset="0"/>
              </a:rPr>
              <a:t>Il disegno illustra le conseguenze ambientali dovute all'uso di prodotti chimici in agricoltura. Perché, secondo te, ciò coinvolge anche la salute dell'uomo?</a:t>
            </a:r>
            <a:endParaRPr lang="it-IT" dirty="0">
              <a:latin typeface="Times New Roman" pitchFamily="18" charset="0"/>
              <a:cs typeface="Times New Roman" pitchFamily="18" charset="0"/>
            </a:endParaRPr>
          </a:p>
        </p:txBody>
      </p:sp>
      <p:sp>
        <p:nvSpPr>
          <p:cNvPr id="5" name="Rettangolo arrotondato 4"/>
          <p:cNvSpPr/>
          <p:nvPr/>
        </p:nvSpPr>
        <p:spPr>
          <a:xfrm>
            <a:off x="357158" y="4286256"/>
            <a:ext cx="7715304"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2051" name="Rectangle 3"/>
          <p:cNvSpPr>
            <a:spLocks noChangeArrowheads="1"/>
          </p:cNvSpPr>
          <p:nvPr/>
        </p:nvSpPr>
        <p:spPr bwMode="auto">
          <a:xfrm>
            <a:off x="500034" y="4286256"/>
            <a:ext cx="755847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Perché noi assorbiamo tali sostanze attraverso la frutta, la verdura e il pesce che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consumiamo e l'acqua che beviamo</a:t>
            </a:r>
            <a:r>
              <a:rPr kumimoji="0" lang="it-IT" sz="12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ttangolo 6"/>
          <p:cNvSpPr/>
          <p:nvPr/>
        </p:nvSpPr>
        <p:spPr>
          <a:xfrm>
            <a:off x="500002" y="5000636"/>
            <a:ext cx="8643998" cy="923330"/>
          </a:xfrm>
          <a:prstGeom prst="rect">
            <a:avLst/>
          </a:prstGeom>
        </p:spPr>
        <p:txBody>
          <a:bodyPr wrap="square">
            <a:spAutoFit/>
          </a:bodyPr>
          <a:lstStyle/>
          <a:p>
            <a:r>
              <a:rPr lang="it-IT" b="1" dirty="0" smtClean="0">
                <a:latin typeface="Times New Roman" pitchFamily="18" charset="0"/>
                <a:cs typeface="Times New Roman" pitchFamily="18" charset="0"/>
              </a:rPr>
              <a:t>2- </a:t>
            </a:r>
            <a:r>
              <a:rPr lang="it-IT" dirty="0" smtClean="0">
                <a:latin typeface="Times New Roman" pitchFamily="18" charset="0"/>
                <a:cs typeface="Times New Roman" pitchFamily="18" charset="0"/>
              </a:rPr>
              <a:t>I pesticidi mettono in pericolo la sopravvivenza delle api e di alcune specie di uccelli che si nutrono di insetti. Sapresti spiegare perché? (ci sono due diversi motivi: uno per le api e uno per gli uccelli)</a:t>
            </a:r>
            <a:endParaRPr lang="it-IT" dirty="0">
              <a:latin typeface="Times New Roman" pitchFamily="18" charset="0"/>
              <a:cs typeface="Times New Roman" pitchFamily="18" charset="0"/>
            </a:endParaRPr>
          </a:p>
        </p:txBody>
      </p:sp>
      <p:sp>
        <p:nvSpPr>
          <p:cNvPr id="8" name="Rettangolo arrotondato 7"/>
          <p:cNvSpPr/>
          <p:nvPr/>
        </p:nvSpPr>
        <p:spPr>
          <a:xfrm>
            <a:off x="428596" y="5929330"/>
            <a:ext cx="7786742"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2052" name="Rectangle 4"/>
          <p:cNvSpPr>
            <a:spLocks noChangeArrowheads="1"/>
          </p:cNvSpPr>
          <p:nvPr/>
        </p:nvSpPr>
        <p:spPr bwMode="auto">
          <a:xfrm>
            <a:off x="571472" y="5934670"/>
            <a:ext cx="7564891"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8FF"/>
                </a:solidFill>
                <a:effectLst/>
                <a:latin typeface="Times New Roman" pitchFamily="18" charset="0"/>
                <a:ea typeface="Times New Roman" pitchFamily="18" charset="0"/>
                <a:cs typeface="Times New Roman" pitchFamily="18" charset="0"/>
              </a:rPr>
              <a:t>Le api vengono avvelenate dai pesticidi mentre gli uccelli vengono danneggiati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8FF"/>
                </a:solidFill>
                <a:effectLst/>
                <a:latin typeface="Times New Roman" pitchFamily="18" charset="0"/>
                <a:ea typeface="Times New Roman" pitchFamily="18" charset="0"/>
                <a:cs typeface="Times New Roman" pitchFamily="18" charset="0"/>
              </a:rPr>
              <a:t>dalla scomparsa degli insetti di cui si nutrono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ttangolo 9"/>
          <p:cNvSpPr/>
          <p:nvPr/>
        </p:nvSpPr>
        <p:spPr>
          <a:xfrm>
            <a:off x="642910" y="142852"/>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15</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2571736" y="357166"/>
            <a:ext cx="3622675" cy="1978025"/>
          </a:xfrm>
          <a:prstGeom prst="rect">
            <a:avLst/>
          </a:prstGeom>
          <a:solidFill>
            <a:srgbClr val="FFFFFF"/>
          </a:solidFill>
          <a:ln w="9525">
            <a:noFill/>
            <a:miter lim="800000"/>
            <a:headEnd/>
            <a:tailEnd/>
          </a:ln>
        </p:spPr>
      </p:pic>
      <p:sp>
        <p:nvSpPr>
          <p:cNvPr id="3" name="Rettangolo 2"/>
          <p:cNvSpPr/>
          <p:nvPr/>
        </p:nvSpPr>
        <p:spPr>
          <a:xfrm>
            <a:off x="1643042" y="428604"/>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16</a:t>
            </a:r>
            <a:endParaRPr lang="it-IT" dirty="0">
              <a:solidFill>
                <a:srgbClr val="FF0000"/>
              </a:solidFill>
              <a:latin typeface="Times New Roman" pitchFamily="18" charset="0"/>
              <a:cs typeface="Times New Roman" pitchFamily="18" charset="0"/>
            </a:endParaRPr>
          </a:p>
        </p:txBody>
      </p:sp>
      <p:sp>
        <p:nvSpPr>
          <p:cNvPr id="41987" name="Rectangle 3"/>
          <p:cNvSpPr>
            <a:spLocks noChangeArrowheads="1"/>
          </p:cNvSpPr>
          <p:nvPr/>
        </p:nvSpPr>
        <p:spPr bwMode="auto">
          <a:xfrm>
            <a:off x="0" y="2714620"/>
            <a:ext cx="8959504"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Uno dei problemi dovuti all'uso indiscriminato dei pesticidi in agricoltura è l'aumento delle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"resistenze". In altre parole, gli insetti e le piante infestanti col tempo si adattano ai veleni fino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 diventare immuni. Secondo te, quali conseguenze ne derivano?</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arrotondato 4"/>
          <p:cNvSpPr/>
          <p:nvPr/>
        </p:nvSpPr>
        <p:spPr>
          <a:xfrm>
            <a:off x="357158" y="3857628"/>
            <a:ext cx="7500990"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4348" y="3643314"/>
            <a:ext cx="3143272" cy="29289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smtClean="0">
                <a:solidFill>
                  <a:schemeClr val="tx1"/>
                </a:solidFill>
                <a:latin typeface="Times New Roman" pitchFamily="18" charset="0"/>
                <a:ea typeface="Times New Roman"/>
                <a:cs typeface="Times New Roman" pitchFamily="18" charset="0"/>
              </a:rPr>
              <a:t>l'agricoltura convenzionale è più dannosa per la biodiversità se misurata per unità di area ma, siccome richiede una minore superficie per produrre la stessa quantità di cibo,  permette di lasciare incolta una maggiore quantità di terra e quindi di preservarne la biodiversità</a:t>
            </a:r>
            <a:endParaRPr lang="it-IT" dirty="0">
              <a:solidFill>
                <a:schemeClr val="tx1"/>
              </a:solidFill>
            </a:endParaRPr>
          </a:p>
        </p:txBody>
      </p:sp>
      <p:sp>
        <p:nvSpPr>
          <p:cNvPr id="5" name="Rettangolo 4"/>
          <p:cNvSpPr/>
          <p:nvPr/>
        </p:nvSpPr>
        <p:spPr>
          <a:xfrm>
            <a:off x="4572000" y="5072074"/>
            <a:ext cx="4071966" cy="15001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smtClean="0">
                <a:solidFill>
                  <a:schemeClr val="tx1"/>
                </a:solidFill>
                <a:latin typeface="Times New Roman" pitchFamily="18" charset="0"/>
                <a:ea typeface="Times New Roman"/>
                <a:cs typeface="Times New Roman" pitchFamily="18" charset="0"/>
              </a:rPr>
              <a:t>la stragrande maggioranza dei pesticidi che ingeriamo è prodotta naturalmente dalle piante per proteggersi dagli attacchi dei funghi, dagli insetti e dai predatori</a:t>
            </a:r>
            <a:endParaRPr lang="it-IT" dirty="0">
              <a:solidFill>
                <a:schemeClr val="tx1"/>
              </a:solidFill>
            </a:endParaRPr>
          </a:p>
        </p:txBody>
      </p:sp>
      <p:sp>
        <p:nvSpPr>
          <p:cNvPr id="6" name="Rettangolo 5"/>
          <p:cNvSpPr/>
          <p:nvPr/>
        </p:nvSpPr>
        <p:spPr>
          <a:xfrm>
            <a:off x="214282" y="1428736"/>
            <a:ext cx="3929090" cy="14287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Font typeface="Arial" pitchFamily="34" charset="0"/>
              <a:buNone/>
            </a:pPr>
            <a:r>
              <a:rPr lang="it-IT" i="1" dirty="0" smtClean="0">
                <a:latin typeface="Times New Roman" pitchFamily="18" charset="0"/>
                <a:ea typeface="Times New Roman"/>
                <a:cs typeface="Times New Roman" pitchFamily="18" charset="0"/>
              </a:rPr>
              <a:t> </a:t>
            </a:r>
            <a:r>
              <a:rPr lang="it-IT" i="1" dirty="0" smtClean="0">
                <a:solidFill>
                  <a:schemeClr val="tx1"/>
                </a:solidFill>
                <a:latin typeface="Times New Roman" pitchFamily="18" charset="0"/>
                <a:ea typeface="Times New Roman"/>
                <a:cs typeface="Times New Roman" pitchFamily="18" charset="0"/>
              </a:rPr>
              <a:t>i pesticidi mettono in pericolo la sopravvivenza degli insetti impollinatori come le api e  di alcune specie di uccelli che si nutrono di insetti</a:t>
            </a:r>
            <a:endParaRPr lang="it-IT" dirty="0">
              <a:solidFill>
                <a:schemeClr val="tx1"/>
              </a:solidFill>
              <a:latin typeface="Times New Roman" pitchFamily="18" charset="0"/>
              <a:ea typeface="Times New Roman"/>
              <a:cs typeface="Times New Roman" pitchFamily="18" charset="0"/>
            </a:endParaRPr>
          </a:p>
        </p:txBody>
      </p:sp>
      <p:sp>
        <p:nvSpPr>
          <p:cNvPr id="7" name="Rettangolo 6"/>
          <p:cNvSpPr/>
          <p:nvPr/>
        </p:nvSpPr>
        <p:spPr>
          <a:xfrm>
            <a:off x="4929190" y="1500174"/>
            <a:ext cx="3929090" cy="2857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spcAft>
                <a:spcPts val="0"/>
              </a:spcAft>
              <a:buSzPts val="1000"/>
              <a:tabLst>
                <a:tab pos="457200" algn="l"/>
              </a:tabLst>
            </a:pPr>
            <a:r>
              <a:rPr lang="it-IT" i="1" dirty="0" smtClean="0">
                <a:solidFill>
                  <a:schemeClr val="tx1"/>
                </a:solidFill>
                <a:latin typeface="Times New Roman" pitchFamily="18" charset="0"/>
                <a:ea typeface="Times New Roman"/>
                <a:cs typeface="Times New Roman" pitchFamily="18" charset="0"/>
              </a:rPr>
              <a:t>      la pratica della fertilizzazione contribuisce alle emissioni di gas serra sia direttamente, attraverso le emissioni dal campo o dagli stoccaggi, sia indirettamente a causa dell’“impronta ecologica” dei fertilizzanti, dovuta alle emissioni generate per la loro produzione e trasporto</a:t>
            </a:r>
            <a:endParaRPr lang="it-IT" dirty="0">
              <a:solidFill>
                <a:schemeClr val="tx1"/>
              </a:solidFill>
              <a:latin typeface="Times New Roman" pitchFamily="18" charset="0"/>
              <a:ea typeface="Times New Roman"/>
              <a:cs typeface="Times New Roman" pitchFamily="18" charset="0"/>
            </a:endParaRPr>
          </a:p>
        </p:txBody>
      </p:sp>
      <p:sp>
        <p:nvSpPr>
          <p:cNvPr id="10" name="Rectangle 1"/>
          <p:cNvSpPr>
            <a:spLocks noChangeArrowheads="1"/>
          </p:cNvSpPr>
          <p:nvPr/>
        </p:nvSpPr>
        <p:spPr bwMode="auto">
          <a:xfrm>
            <a:off x="0" y="0"/>
            <a:ext cx="878684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Nei riquadri sono inserite le osservazioni di coloro che sono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favorevoli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all'agricoltura</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convenzionale e quelle di coloro che sono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contrari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Colora di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verde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riquadri con le osservazioni dei favorevoli e di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giallo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quelli con le osservazioni dei contrari</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(per inserire il colore, devi cliccare il tasto </a:t>
            </a:r>
            <a:r>
              <a:rPr kumimoji="0" lang="it-IT"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home </a:t>
            </a:r>
            <a:r>
              <a:rPr kumimoji="0" lang="it-IT" b="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e poi quello </a:t>
            </a:r>
            <a:r>
              <a:rPr kumimoji="0" lang="it-IT"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riempimento forma</a:t>
            </a:r>
            <a:r>
              <a:rPr kumimoji="0" lang="it-IT" b="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142852"/>
            <a:ext cx="3143272" cy="23574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smtClean="0">
                <a:solidFill>
                  <a:schemeClr val="tx1"/>
                </a:solidFill>
                <a:latin typeface="Times New Roman" pitchFamily="18" charset="0"/>
                <a:ea typeface="Times New Roman"/>
                <a:cs typeface="Times New Roman" pitchFamily="18" charset="0"/>
              </a:rPr>
              <a:t>gli alimenti convenzionali, continuamente monitorati,  contengono residui di pesticidi in percentuali inferiori alle soglie di sicurezza stabilite dalla UE, per cui non ci sono rischi per la saluta dei consumatori</a:t>
            </a:r>
            <a:endParaRPr lang="it-IT" dirty="0">
              <a:solidFill>
                <a:schemeClr val="tx1"/>
              </a:solidFill>
            </a:endParaRPr>
          </a:p>
        </p:txBody>
      </p:sp>
      <p:sp>
        <p:nvSpPr>
          <p:cNvPr id="3" name="Rettangolo 2"/>
          <p:cNvSpPr/>
          <p:nvPr/>
        </p:nvSpPr>
        <p:spPr>
          <a:xfrm>
            <a:off x="3571868" y="142852"/>
            <a:ext cx="2143140" cy="1428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Font typeface="Arial" pitchFamily="34" charset="0"/>
              <a:buNone/>
            </a:pPr>
            <a:r>
              <a:rPr lang="it-IT" i="1" dirty="0" smtClean="0">
                <a:solidFill>
                  <a:schemeClr val="tx1"/>
                </a:solidFill>
                <a:latin typeface="Times New Roman" pitchFamily="18" charset="0"/>
                <a:ea typeface="Times New Roman"/>
                <a:cs typeface="Times New Roman" pitchFamily="18" charset="0"/>
              </a:rPr>
              <a:t>fertilizzanti e pesticidi chimici inquinano le  acque sotterranee e superficiali</a:t>
            </a:r>
            <a:endParaRPr lang="it-IT" dirty="0">
              <a:solidFill>
                <a:schemeClr val="tx1"/>
              </a:solidFill>
              <a:latin typeface="Times New Roman" pitchFamily="18" charset="0"/>
              <a:ea typeface="Times New Roman"/>
              <a:cs typeface="Times New Roman" pitchFamily="18" charset="0"/>
            </a:endParaRPr>
          </a:p>
        </p:txBody>
      </p:sp>
      <p:sp>
        <p:nvSpPr>
          <p:cNvPr id="4" name="Rettangolo 3"/>
          <p:cNvSpPr/>
          <p:nvPr/>
        </p:nvSpPr>
        <p:spPr>
          <a:xfrm>
            <a:off x="5857884" y="142852"/>
            <a:ext cx="3000396" cy="2000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spcAft>
                <a:spcPts val="0"/>
              </a:spcAft>
              <a:buSzPts val="1000"/>
              <a:tabLst>
                <a:tab pos="457200" algn="l"/>
              </a:tabLst>
            </a:pPr>
            <a:r>
              <a:rPr lang="it-IT" i="1" dirty="0" smtClean="0">
                <a:solidFill>
                  <a:schemeClr val="tx1"/>
                </a:solidFill>
                <a:latin typeface="Times New Roman" pitchFamily="18" charset="0"/>
                <a:ea typeface="Times New Roman"/>
                <a:cs typeface="Times New Roman" pitchFamily="18" charset="0"/>
              </a:rPr>
              <a:t>      non si può dire che i prodotti biologici siano generalmente più sicuri di quelli convenzionali perché in entrambi i casi i parametri di legge sono rispettati</a:t>
            </a:r>
            <a:endParaRPr lang="it-IT" dirty="0">
              <a:solidFill>
                <a:schemeClr val="tx1"/>
              </a:solidFill>
              <a:latin typeface="Times New Roman" pitchFamily="18" charset="0"/>
              <a:ea typeface="Times New Roman"/>
              <a:cs typeface="Times New Roman" pitchFamily="18" charset="0"/>
            </a:endParaRPr>
          </a:p>
        </p:txBody>
      </p:sp>
      <p:sp>
        <p:nvSpPr>
          <p:cNvPr id="5" name="Rettangolo 4"/>
          <p:cNvSpPr/>
          <p:nvPr/>
        </p:nvSpPr>
        <p:spPr>
          <a:xfrm>
            <a:off x="214282" y="2714620"/>
            <a:ext cx="3143272" cy="1428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Font typeface="Arial" pitchFamily="34" charset="0"/>
              <a:buNone/>
            </a:pPr>
            <a:r>
              <a:rPr lang="it-IT" i="1" dirty="0" smtClean="0">
                <a:solidFill>
                  <a:schemeClr val="tx1"/>
                </a:solidFill>
                <a:latin typeface="Times New Roman" pitchFamily="18" charset="0"/>
                <a:ea typeface="Times New Roman"/>
                <a:cs typeface="Times New Roman" pitchFamily="18" charset="0"/>
              </a:rPr>
              <a:t> l'adattamento ai veleni di insetti e piante infestanti è un problema di qualsiasi insetticida, naturale o chimico</a:t>
            </a:r>
            <a:endParaRPr lang="it-IT" dirty="0">
              <a:solidFill>
                <a:schemeClr val="tx1"/>
              </a:solidFill>
              <a:latin typeface="Times New Roman" pitchFamily="18" charset="0"/>
              <a:ea typeface="Times New Roman"/>
              <a:cs typeface="Times New Roman" pitchFamily="18" charset="0"/>
            </a:endParaRPr>
          </a:p>
        </p:txBody>
      </p:sp>
      <p:sp>
        <p:nvSpPr>
          <p:cNvPr id="6" name="Rettangolo 5"/>
          <p:cNvSpPr/>
          <p:nvPr/>
        </p:nvSpPr>
        <p:spPr>
          <a:xfrm>
            <a:off x="6072198" y="2357430"/>
            <a:ext cx="2714644" cy="12144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spcAft>
                <a:spcPts val="0"/>
              </a:spcAft>
              <a:buSzPts val="1000"/>
              <a:tabLst>
                <a:tab pos="457200" algn="l"/>
              </a:tabLst>
            </a:pPr>
            <a:r>
              <a:rPr lang="it-IT" i="1" dirty="0" smtClean="0">
                <a:solidFill>
                  <a:schemeClr val="tx1"/>
                </a:solidFill>
                <a:latin typeface="Times New Roman" pitchFamily="18" charset="0"/>
                <a:ea typeface="Times New Roman"/>
                <a:cs typeface="Times New Roman" pitchFamily="18" charset="0"/>
              </a:rPr>
              <a:t>    gli alimenti sono contaminati dai residui delle sostanze chimiche</a:t>
            </a:r>
            <a:endParaRPr lang="it-IT" dirty="0">
              <a:solidFill>
                <a:schemeClr val="tx1"/>
              </a:solidFill>
              <a:latin typeface="Times New Roman" pitchFamily="18" charset="0"/>
              <a:ea typeface="Times New Roman"/>
              <a:cs typeface="Times New Roman" pitchFamily="18" charset="0"/>
            </a:endParaRPr>
          </a:p>
        </p:txBody>
      </p:sp>
      <p:sp>
        <p:nvSpPr>
          <p:cNvPr id="8" name="Rettangolo 7"/>
          <p:cNvSpPr/>
          <p:nvPr/>
        </p:nvSpPr>
        <p:spPr>
          <a:xfrm>
            <a:off x="6143636" y="3714752"/>
            <a:ext cx="2571768"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Font typeface="Arial" pitchFamily="34" charset="0"/>
              <a:buNone/>
            </a:pPr>
            <a:r>
              <a:rPr lang="it-IT" i="1" dirty="0" smtClean="0">
                <a:solidFill>
                  <a:schemeClr val="tx1"/>
                </a:solidFill>
                <a:latin typeface="Times New Roman" pitchFamily="18" charset="0"/>
                <a:ea typeface="Times New Roman"/>
                <a:cs typeface="Times New Roman" pitchFamily="18" charset="0"/>
              </a:rPr>
              <a:t>le monoculture impoveriscono il suolo</a:t>
            </a:r>
            <a:endParaRPr lang="it-IT" dirty="0">
              <a:solidFill>
                <a:schemeClr val="tx1"/>
              </a:solidFill>
              <a:latin typeface="Times New Roman" pitchFamily="18" charset="0"/>
              <a:ea typeface="Times New Roman"/>
              <a:cs typeface="Times New Roman" pitchFamily="18" charset="0"/>
            </a:endParaRPr>
          </a:p>
        </p:txBody>
      </p:sp>
      <p:sp>
        <p:nvSpPr>
          <p:cNvPr id="9" name="Rettangolo 8"/>
          <p:cNvSpPr/>
          <p:nvPr/>
        </p:nvSpPr>
        <p:spPr>
          <a:xfrm>
            <a:off x="571472" y="4286256"/>
            <a:ext cx="2786082" cy="23574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smtClean="0">
                <a:solidFill>
                  <a:schemeClr val="tx1"/>
                </a:solidFill>
                <a:latin typeface="Times New Roman" pitchFamily="18" charset="0"/>
                <a:ea typeface="Times New Roman"/>
                <a:cs typeface="Times New Roman" pitchFamily="18" charset="0"/>
              </a:rPr>
              <a:t>gli insetti e le piante infestanti col tempo si adattano ai veleni fino a diventare immuni. Ne consegue che per combatterli occorre aumentare le dosi e la tossicità dei pesticidi.</a:t>
            </a:r>
            <a:r>
              <a:rPr lang="it-IT" dirty="0" smtClean="0">
                <a:solidFill>
                  <a:schemeClr val="tx1"/>
                </a:solidFill>
                <a:latin typeface="Times New Roman" pitchFamily="18" charset="0"/>
                <a:ea typeface="Times New Roman"/>
                <a:cs typeface="Times New Roman" pitchFamily="18" charset="0"/>
              </a:rPr>
              <a:t> </a:t>
            </a:r>
            <a:endParaRPr lang="it-IT" dirty="0">
              <a:solidFill>
                <a:schemeClr val="tx1"/>
              </a:solidFill>
            </a:endParaRPr>
          </a:p>
        </p:txBody>
      </p:sp>
      <p:sp>
        <p:nvSpPr>
          <p:cNvPr id="10" name="Rettangolo 9"/>
          <p:cNvSpPr/>
          <p:nvPr/>
        </p:nvSpPr>
        <p:spPr>
          <a:xfrm>
            <a:off x="5143504" y="4929198"/>
            <a:ext cx="3786214" cy="15716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smtClean="0">
                <a:solidFill>
                  <a:schemeClr val="tx1"/>
                </a:solidFill>
                <a:latin typeface="Times New Roman" pitchFamily="18" charset="0"/>
                <a:ea typeface="Times New Roman"/>
                <a:cs typeface="Times New Roman" pitchFamily="18" charset="0"/>
              </a:rPr>
              <a:t>l'agricoltura convenzionale permette di avere rese maggiori e quindi mette a disposizione dei consumatori alimenti in abbondanza e a prezzi bassi</a:t>
            </a:r>
            <a:endParaRPr lang="it-IT" dirty="0">
              <a:solidFill>
                <a:schemeClr val="tx1"/>
              </a:solidFill>
            </a:endParaRPr>
          </a:p>
        </p:txBody>
      </p:sp>
      <p:sp>
        <p:nvSpPr>
          <p:cNvPr id="11" name="Rettangolo 10"/>
          <p:cNvSpPr/>
          <p:nvPr/>
        </p:nvSpPr>
        <p:spPr>
          <a:xfrm>
            <a:off x="3643306" y="2786058"/>
            <a:ext cx="2214578" cy="18573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Font typeface="Arial" pitchFamily="34" charset="0"/>
              <a:buNone/>
            </a:pPr>
            <a:r>
              <a:rPr lang="it-IT" i="1" dirty="0" smtClean="0">
                <a:solidFill>
                  <a:schemeClr val="tx1"/>
                </a:solidFill>
                <a:latin typeface="Times New Roman" pitchFamily="18" charset="0"/>
                <a:ea typeface="Times New Roman"/>
                <a:cs typeface="Times New Roman" pitchFamily="18" charset="0"/>
              </a:rPr>
              <a:t>con la monocoltura e l'uso dei pesticidi viene messa in pericolo la biodiversità delle piante e degli animali</a:t>
            </a:r>
            <a:endParaRPr lang="it-IT" dirty="0">
              <a:solidFill>
                <a:schemeClr val="tx1"/>
              </a:solidFill>
              <a:latin typeface="Times New Roman" pitchFamily="18" charset="0"/>
              <a:ea typeface="Times New Roman"/>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1500174"/>
            <a:ext cx="8458200" cy="1222375"/>
          </a:xfrm>
        </p:spPr>
        <p:txBody>
          <a:bodyPr>
            <a:normAutofit/>
          </a:bodyPr>
          <a:lstStyle/>
          <a:p>
            <a:r>
              <a:rPr lang="it-IT" sz="3200" b="1" dirty="0" smtClean="0">
                <a:latin typeface="Times New Roman" pitchFamily="18" charset="0"/>
                <a:cs typeface="Times New Roman" pitchFamily="18" charset="0"/>
              </a:rPr>
              <a:t>    Lezione 5</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214282" y="2214554"/>
            <a:ext cx="8458200" cy="785818"/>
          </a:xfrm>
        </p:spPr>
        <p:txBody>
          <a:bodyPr>
            <a:normAutofit/>
          </a:bodyPr>
          <a:lstStyle/>
          <a:p>
            <a:r>
              <a:rPr lang="it-IT" sz="3600" b="1" dirty="0" smtClean="0">
                <a:latin typeface="Times New Roman" pitchFamily="18" charset="0"/>
                <a:cs typeface="Times New Roman" pitchFamily="18" charset="0"/>
              </a:rPr>
              <a:t>   L’agricoltura biologica</a:t>
            </a:r>
          </a:p>
        </p:txBody>
      </p:sp>
      <p:sp>
        <p:nvSpPr>
          <p:cNvPr id="5" name="Rectangle 1"/>
          <p:cNvSpPr>
            <a:spLocks noChangeArrowheads="1"/>
          </p:cNvSpPr>
          <p:nvPr/>
        </p:nvSpPr>
        <p:spPr bwMode="auto">
          <a:xfrm>
            <a:off x="357158" y="3714752"/>
            <a:ext cx="837774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it-IT" dirty="0" smtClean="0">
                <a:latin typeface="Times New Roman" pitchFamily="18" charset="0"/>
                <a:cs typeface="Times New Roman" pitchFamily="18" charset="0"/>
              </a:rPr>
              <a:t>Per agricoltura biologica si intende un tipo di coltivazione che utilizza metodi naturali</a:t>
            </a:r>
          </a:p>
          <a:p>
            <a:r>
              <a:rPr lang="it-IT" dirty="0" smtClean="0">
                <a:latin typeface="Times New Roman" pitchFamily="18" charset="0"/>
                <a:cs typeface="Times New Roman" pitchFamily="18" charset="0"/>
              </a:rPr>
              <a:t>per fertilizzare il terreno e combattere gli insetti nocivi.</a:t>
            </a: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2071670" y="142852"/>
            <a:ext cx="4636642" cy="6444000"/>
          </a:xfrm>
          <a:prstGeom prst="rect">
            <a:avLst/>
          </a:prstGeom>
          <a:solidFill>
            <a:srgbClr val="FFFFFF"/>
          </a:solidFill>
          <a:ln w="9525">
            <a:noFill/>
            <a:miter lim="800000"/>
            <a:headEnd/>
            <a:tailEnd/>
          </a:ln>
        </p:spPr>
      </p:pic>
      <p:sp>
        <p:nvSpPr>
          <p:cNvPr id="3" name="Rettangolo 2"/>
          <p:cNvSpPr/>
          <p:nvPr/>
        </p:nvSpPr>
        <p:spPr>
          <a:xfrm>
            <a:off x="1071538" y="357166"/>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17</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Lezione 1</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70000" lnSpcReduction="20000"/>
          </a:bodyPr>
          <a:lstStyle/>
          <a:p>
            <a:r>
              <a:rPr lang="it-IT" sz="5100" b="1" dirty="0" smtClean="0">
                <a:latin typeface="Times New Roman" pitchFamily="18" charset="0"/>
                <a:cs typeface="Times New Roman" pitchFamily="18" charset="0"/>
              </a:rPr>
              <a:t>   Lo sviluppo dell’agricoltura in Europa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00034" y="285728"/>
            <a:ext cx="8215370" cy="646331"/>
          </a:xfrm>
          <a:prstGeom prst="rect">
            <a:avLst/>
          </a:prstGeom>
        </p:spPr>
        <p:txBody>
          <a:bodyPr wrap="square">
            <a:spAutoFit/>
          </a:bodyPr>
          <a:lstStyle/>
          <a:p>
            <a:r>
              <a:rPr lang="it-IT" b="1" dirty="0" smtClean="0">
                <a:latin typeface="Times New Roman" pitchFamily="18" charset="0"/>
                <a:cs typeface="Times New Roman" pitchFamily="18" charset="0"/>
              </a:rPr>
              <a:t>1- </a:t>
            </a:r>
            <a:r>
              <a:rPr lang="it-IT" dirty="0" smtClean="0">
                <a:latin typeface="Times New Roman" pitchFamily="18" charset="0"/>
                <a:cs typeface="Times New Roman" pitchFamily="18" charset="0"/>
              </a:rPr>
              <a:t>Osserva l'immagine e rispondi. Quali sono i metodi utilizzati dall'agricoltura biologica per eliminare l'uso di sostanze chimiche? </a:t>
            </a:r>
            <a:endParaRPr lang="it-IT" dirty="0">
              <a:latin typeface="Times New Roman" pitchFamily="18" charset="0"/>
              <a:cs typeface="Times New Roman" pitchFamily="18" charset="0"/>
            </a:endParaRPr>
          </a:p>
        </p:txBody>
      </p:sp>
      <p:sp>
        <p:nvSpPr>
          <p:cNvPr id="6" name="Rettangolo arrotondato 5"/>
          <p:cNvSpPr/>
          <p:nvPr/>
        </p:nvSpPr>
        <p:spPr>
          <a:xfrm>
            <a:off x="642910" y="1071546"/>
            <a:ext cx="7500990"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8" name="Rettangolo 7"/>
          <p:cNvSpPr/>
          <p:nvPr/>
        </p:nvSpPr>
        <p:spPr>
          <a:xfrm>
            <a:off x="571472" y="2214554"/>
            <a:ext cx="8143932" cy="646331"/>
          </a:xfrm>
          <a:prstGeom prst="rect">
            <a:avLst/>
          </a:prstGeom>
        </p:spPr>
        <p:txBody>
          <a:bodyPr wrap="square">
            <a:spAutoFit/>
          </a:bodyPr>
          <a:lstStyle/>
          <a:p>
            <a:r>
              <a:rPr lang="it-IT" b="1" dirty="0" smtClean="0">
                <a:latin typeface="Times New Roman" pitchFamily="18" charset="0"/>
                <a:cs typeface="Times New Roman" pitchFamily="18" charset="0"/>
              </a:rPr>
              <a:t>2- </a:t>
            </a:r>
            <a:r>
              <a:rPr lang="it-IT" dirty="0" smtClean="0">
                <a:latin typeface="Times New Roman" pitchFamily="18" charset="0"/>
                <a:cs typeface="Times New Roman" pitchFamily="18" charset="0"/>
              </a:rPr>
              <a:t>Quali sono i metodi usati per conservare la biodiversità del terreno, delle piante e della fauna? </a:t>
            </a:r>
            <a:endParaRPr lang="it-IT" dirty="0">
              <a:latin typeface="Times New Roman" pitchFamily="18" charset="0"/>
              <a:cs typeface="Times New Roman" pitchFamily="18" charset="0"/>
            </a:endParaRPr>
          </a:p>
        </p:txBody>
      </p:sp>
      <p:sp>
        <p:nvSpPr>
          <p:cNvPr id="9" name="Rettangolo arrotondato 8"/>
          <p:cNvSpPr/>
          <p:nvPr/>
        </p:nvSpPr>
        <p:spPr>
          <a:xfrm>
            <a:off x="642910" y="3000372"/>
            <a:ext cx="7500990" cy="1000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878684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Nei riquadri sono inserite le osservazioni di coloro che sono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favorevoli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all'agricoltura</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it-IT" dirty="0" smtClean="0">
                <a:latin typeface="Times New Roman" pitchFamily="18" charset="0"/>
                <a:ea typeface="Times New Roman" pitchFamily="18" charset="0"/>
                <a:cs typeface="Times New Roman" pitchFamily="18" charset="0"/>
              </a:rPr>
              <a:t>biologica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quelle di coloro che sono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contrari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Colora di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verde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riquadri con le osservazioni dei favorevoli e di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giallo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quelli con le osservazioni dei contrari.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2"/>
          <p:cNvSpPr/>
          <p:nvPr/>
        </p:nvSpPr>
        <p:spPr>
          <a:xfrm>
            <a:off x="285720" y="1285860"/>
            <a:ext cx="4929222" cy="38576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7" name="Rectangle 3"/>
          <p:cNvSpPr>
            <a:spLocks noChangeArrowheads="1"/>
          </p:cNvSpPr>
          <p:nvPr/>
        </p:nvSpPr>
        <p:spPr bwMode="auto">
          <a:xfrm>
            <a:off x="357158" y="1357298"/>
            <a:ext cx="4857784" cy="369331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l’agricoltura biologica può influire sul riscaldamento globale più della l’agricoltura convenzionale. Non utilizzando fertilizzanti chimici, l’agricoltura biologica richiede più terra per produrre la stessa quantità di colture commerciali rispetto all’agricoltura convenzionale. Questa terra aggiuntiva necessaria potrebbe inavvertitamente portare alla deforestazione in altre parti del mondo. Tutto questo come compensazione per la riduzione della produttività delle aziende agricole biologiche nazionali. Il risultato è una maggiore emissione di gas serra</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ttangolo 6"/>
          <p:cNvSpPr/>
          <p:nvPr/>
        </p:nvSpPr>
        <p:spPr>
          <a:xfrm>
            <a:off x="5572132" y="1357298"/>
            <a:ext cx="3357586" cy="12144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9" name="Rectangle 5"/>
          <p:cNvSpPr>
            <a:spLocks noChangeArrowheads="1"/>
          </p:cNvSpPr>
          <p:nvPr/>
        </p:nvSpPr>
        <p:spPr bwMode="auto">
          <a:xfrm>
            <a:off x="5857884" y="1500174"/>
            <a:ext cx="300039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l'uso dei pesticidi è sostituito con la lotta biologica contro i parassiti delle piante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ttangolo 9"/>
          <p:cNvSpPr/>
          <p:nvPr/>
        </p:nvSpPr>
        <p:spPr>
          <a:xfrm>
            <a:off x="5357818" y="3143248"/>
            <a:ext cx="3643338" cy="29289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smtClean="0">
                <a:solidFill>
                  <a:schemeClr val="tx1"/>
                </a:solidFill>
                <a:latin typeface="Times New Roman" pitchFamily="18" charset="0"/>
                <a:cs typeface="Times New Roman" pitchFamily="18" charset="0"/>
              </a:rPr>
              <a:t>l'agricoltura biologica consuma meno energia rispetto a quella convenzionale. Il più alto impiego di energia da parte dell'agricoltura convenzionale è dovuto alla produzione e al trasporto dei fertilizzanti chimici</a:t>
            </a:r>
            <a:endParaRPr lang="it-IT" dirty="0">
              <a:solidFill>
                <a:schemeClr val="tx1"/>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20" y="714356"/>
            <a:ext cx="3643338" cy="25003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131" name="Rectangle 3"/>
          <p:cNvSpPr>
            <a:spLocks noChangeArrowheads="1"/>
          </p:cNvSpPr>
          <p:nvPr/>
        </p:nvSpPr>
        <p:spPr bwMode="auto">
          <a:xfrm>
            <a:off x="357158" y="785794"/>
            <a:ext cx="342902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l'agricoltura biologica conserva meglio la biodiversità dei terreni coltivati ma ha bisogno di più terra da  coltivare per ottenere la stessa quantità di cibo e quindi finisce col causare una maggiore perdita di habitat naturali e quindi di biodiversità</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5"/>
          <p:cNvSpPr/>
          <p:nvPr/>
        </p:nvSpPr>
        <p:spPr>
          <a:xfrm>
            <a:off x="4429124" y="571480"/>
            <a:ext cx="3714776" cy="1000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132" name="Rectangle 4"/>
          <p:cNvSpPr>
            <a:spLocks noChangeArrowheads="1"/>
          </p:cNvSpPr>
          <p:nvPr/>
        </p:nvSpPr>
        <p:spPr bwMode="auto">
          <a:xfrm>
            <a:off x="4429124" y="571480"/>
            <a:ext cx="3714744" cy="92333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rotazione delle colture conserva in modo naturale la fertilità del terreno e la biodiversità delle piante</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ttangolo 7"/>
          <p:cNvSpPr/>
          <p:nvPr/>
        </p:nvSpPr>
        <p:spPr>
          <a:xfrm>
            <a:off x="4643438" y="2214554"/>
            <a:ext cx="4214842" cy="18573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133" name="Rectangle 5"/>
          <p:cNvSpPr>
            <a:spLocks noChangeArrowheads="1"/>
          </p:cNvSpPr>
          <p:nvPr/>
        </p:nvSpPr>
        <p:spPr bwMode="auto">
          <a:xfrm>
            <a:off x="4714876" y="2285992"/>
            <a:ext cx="407193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aziende biologiche, non disponendo nella maggior parte dei casi di allevamento di bestiame, si riforniscono di letame presso le aziende convenzionali che allevano gli animali con mangime non biologico</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ttangolo 9"/>
          <p:cNvSpPr/>
          <p:nvPr/>
        </p:nvSpPr>
        <p:spPr>
          <a:xfrm>
            <a:off x="285720" y="4357694"/>
            <a:ext cx="3786214" cy="13573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134" name="Rectangle 6"/>
          <p:cNvSpPr>
            <a:spLocks noChangeArrowheads="1"/>
          </p:cNvSpPr>
          <p:nvPr/>
        </p:nvSpPr>
        <p:spPr bwMode="auto">
          <a:xfrm>
            <a:off x="428596" y="4500570"/>
            <a:ext cx="357186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l'introduzione di nemici naturali dei parassiti aiuta a incrementare la biodiversità degli animali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ttangolo 11"/>
          <p:cNvSpPr/>
          <p:nvPr/>
        </p:nvSpPr>
        <p:spPr>
          <a:xfrm>
            <a:off x="5214942" y="4714884"/>
            <a:ext cx="3429024" cy="15001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135" name="Rectangle 7"/>
          <p:cNvSpPr>
            <a:spLocks noChangeArrowheads="1"/>
          </p:cNvSpPr>
          <p:nvPr/>
        </p:nvSpPr>
        <p:spPr bwMode="auto">
          <a:xfrm>
            <a:off x="5357818" y="4857760"/>
            <a:ext cx="321467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prezzi al dettaglio dei prodotti biologici sono 2-3 volte superiori rispetto a quelli dei prodotti convenzionali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214282" y="2143116"/>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6</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285720" y="3000372"/>
            <a:ext cx="8458200" cy="78581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kumimoji="0" lang="it-IT" sz="3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L’agricoltura </a:t>
            </a:r>
            <a:r>
              <a:rPr lang="it-IT" sz="3600" b="1" dirty="0" smtClean="0">
                <a:solidFill>
                  <a:schemeClr val="tx2"/>
                </a:solidFill>
                <a:latin typeface="Times New Roman" pitchFamily="18" charset="0"/>
                <a:cs typeface="Times New Roman" pitchFamily="18" charset="0"/>
              </a:rPr>
              <a:t>integrata</a:t>
            </a:r>
            <a:endParaRPr kumimoji="0" lang="it-IT" sz="3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lotta-integrata-l"/>
          <p:cNvPicPr>
            <a:picLocks noChangeAspect="1" noChangeArrowheads="1"/>
          </p:cNvPicPr>
          <p:nvPr/>
        </p:nvPicPr>
        <p:blipFill>
          <a:blip r:embed="rId2"/>
          <a:srcRect l="6290" t="7539" r="3198" b="11095"/>
          <a:stretch>
            <a:fillRect/>
          </a:stretch>
        </p:blipFill>
        <p:spPr bwMode="auto">
          <a:xfrm>
            <a:off x="1285852" y="928670"/>
            <a:ext cx="6726673" cy="4536000"/>
          </a:xfrm>
          <a:prstGeom prst="rect">
            <a:avLst/>
          </a:prstGeom>
          <a:noFill/>
          <a:ln w="9525">
            <a:noFill/>
            <a:miter lim="800000"/>
            <a:headEnd/>
            <a:tailEnd/>
          </a:ln>
        </p:spPr>
      </p:pic>
      <p:sp>
        <p:nvSpPr>
          <p:cNvPr id="4" name="Rettangolo 3"/>
          <p:cNvSpPr/>
          <p:nvPr/>
        </p:nvSpPr>
        <p:spPr>
          <a:xfrm>
            <a:off x="1285852" y="428604"/>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18</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214290"/>
            <a:ext cx="8572560" cy="923330"/>
          </a:xfrm>
          <a:prstGeom prst="rect">
            <a:avLst/>
          </a:prstGeom>
        </p:spPr>
        <p:txBody>
          <a:bodyPr wrap="square">
            <a:spAutoFit/>
          </a:bodyPr>
          <a:lstStyle/>
          <a:p>
            <a:pPr algn="just"/>
            <a:r>
              <a:rPr lang="it-IT" b="1" dirty="0" smtClean="0">
                <a:latin typeface="Times New Roman" pitchFamily="18" charset="0"/>
                <a:cs typeface="Times New Roman" pitchFamily="18" charset="0"/>
              </a:rPr>
              <a:t>1-</a:t>
            </a:r>
            <a:r>
              <a:rPr lang="it-IT" dirty="0" smtClean="0">
                <a:latin typeface="Times New Roman" pitchFamily="18" charset="0"/>
                <a:cs typeface="Times New Roman" pitchFamily="18" charset="0"/>
              </a:rPr>
              <a:t> Dopo aver letto l'elenco degli aspetti principali che la caratterizzano l'</a:t>
            </a:r>
            <a:r>
              <a:rPr lang="it-IT" b="1" dirty="0" smtClean="0">
                <a:latin typeface="Times New Roman" pitchFamily="18" charset="0"/>
                <a:cs typeface="Times New Roman" pitchFamily="18" charset="0"/>
              </a:rPr>
              <a:t>agricoltura integrata</a:t>
            </a:r>
            <a:r>
              <a:rPr lang="it-IT" dirty="0" smtClean="0">
                <a:latin typeface="Times New Roman" pitchFamily="18" charset="0"/>
                <a:cs typeface="Times New Roman" pitchFamily="18" charset="0"/>
              </a:rPr>
              <a:t>, prova a spiegare in cosa si differenzia da quella convenzionale e in cosa si differenzia da quella biologica. </a:t>
            </a:r>
            <a:endParaRPr lang="it-IT" dirty="0">
              <a:latin typeface="Times New Roman" pitchFamily="18" charset="0"/>
              <a:cs typeface="Times New Roman" pitchFamily="18" charset="0"/>
            </a:endParaRPr>
          </a:p>
        </p:txBody>
      </p:sp>
      <p:sp>
        <p:nvSpPr>
          <p:cNvPr id="3" name="Rettangolo 2"/>
          <p:cNvSpPr/>
          <p:nvPr/>
        </p:nvSpPr>
        <p:spPr>
          <a:xfrm>
            <a:off x="428596" y="1357298"/>
            <a:ext cx="4599914" cy="369332"/>
          </a:xfrm>
          <a:prstGeom prst="rect">
            <a:avLst/>
          </a:prstGeom>
        </p:spPr>
        <p:txBody>
          <a:bodyPr wrap="none">
            <a:spAutoFit/>
          </a:bodyPr>
          <a:lstStyle/>
          <a:p>
            <a:r>
              <a:rPr lang="it-IT" i="1" dirty="0" smtClean="0"/>
              <a:t>Si differenzia da quella convenzionale perché</a:t>
            </a:r>
            <a:endParaRPr lang="it-IT" dirty="0"/>
          </a:p>
        </p:txBody>
      </p:sp>
      <p:sp>
        <p:nvSpPr>
          <p:cNvPr id="4" name="Rettangolo arrotondato 3"/>
          <p:cNvSpPr/>
          <p:nvPr/>
        </p:nvSpPr>
        <p:spPr>
          <a:xfrm>
            <a:off x="428596" y="1785926"/>
            <a:ext cx="6858048"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i="1" dirty="0" smtClean="0"/>
              <a:t>ceca di limitare l'uso di sostanze chimiche nella difesa delle colture privilegiando i metodi della lotta biologica</a:t>
            </a:r>
            <a:endParaRPr lang="it-IT" dirty="0"/>
          </a:p>
        </p:txBody>
      </p:sp>
      <p:sp>
        <p:nvSpPr>
          <p:cNvPr id="6" name="Rettangolo 5"/>
          <p:cNvSpPr/>
          <p:nvPr/>
        </p:nvSpPr>
        <p:spPr>
          <a:xfrm>
            <a:off x="571472" y="3000372"/>
            <a:ext cx="4138825" cy="369332"/>
          </a:xfrm>
          <a:prstGeom prst="rect">
            <a:avLst/>
          </a:prstGeom>
        </p:spPr>
        <p:txBody>
          <a:bodyPr wrap="none">
            <a:spAutoFit/>
          </a:bodyPr>
          <a:lstStyle/>
          <a:p>
            <a:r>
              <a:rPr lang="it-IT" i="1" dirty="0" smtClean="0"/>
              <a:t>Si differenzia da quella biologica perché </a:t>
            </a:r>
            <a:endParaRPr lang="it-IT" dirty="0"/>
          </a:p>
        </p:txBody>
      </p:sp>
      <p:sp>
        <p:nvSpPr>
          <p:cNvPr id="7" name="Rettangolo arrotondato 6"/>
          <p:cNvSpPr/>
          <p:nvPr/>
        </p:nvSpPr>
        <p:spPr>
          <a:xfrm>
            <a:off x="500034" y="3500438"/>
            <a:ext cx="585791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i="1" dirty="0" smtClean="0"/>
              <a:t>ceca di linon esclude completamente l'uso di sostanze delle colture privilegiando i metodi della lotta biologica</a:t>
            </a:r>
            <a:endParaRPr lang="it-IT"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impatto-ambientale-e-sviluppo-sostenibile-francesco-cufari-16-728"/>
          <p:cNvPicPr>
            <a:picLocks noChangeAspect="1" noChangeArrowheads="1"/>
          </p:cNvPicPr>
          <p:nvPr/>
        </p:nvPicPr>
        <p:blipFill>
          <a:blip r:embed="rId2"/>
          <a:srcRect/>
          <a:stretch>
            <a:fillRect/>
          </a:stretch>
        </p:blipFill>
        <p:spPr bwMode="auto">
          <a:xfrm>
            <a:off x="1285852" y="357166"/>
            <a:ext cx="3752219" cy="3204000"/>
          </a:xfrm>
          <a:prstGeom prst="rect">
            <a:avLst/>
          </a:prstGeom>
          <a:noFill/>
          <a:ln w="9525">
            <a:noFill/>
            <a:miter lim="800000"/>
            <a:headEnd/>
            <a:tailEnd/>
          </a:ln>
        </p:spPr>
      </p:pic>
      <p:pic>
        <p:nvPicPr>
          <p:cNvPr id="50179" name="Picture 3" descr="Logo_SQNPI_def-820x770"/>
          <p:cNvPicPr>
            <a:picLocks noChangeAspect="1" noChangeArrowheads="1"/>
          </p:cNvPicPr>
          <p:nvPr/>
        </p:nvPicPr>
        <p:blipFill>
          <a:blip r:embed="rId3"/>
          <a:srcRect/>
          <a:stretch>
            <a:fillRect/>
          </a:stretch>
        </p:blipFill>
        <p:spPr bwMode="auto">
          <a:xfrm>
            <a:off x="5072068" y="357166"/>
            <a:ext cx="2812635" cy="3204000"/>
          </a:xfrm>
          <a:prstGeom prst="rect">
            <a:avLst/>
          </a:prstGeom>
          <a:noFill/>
          <a:ln w="9525">
            <a:noFill/>
            <a:miter lim="800000"/>
            <a:headEnd/>
            <a:tailEnd/>
          </a:ln>
        </p:spPr>
      </p:pic>
      <p:sp>
        <p:nvSpPr>
          <p:cNvPr id="4" name="Rettangolo 3"/>
          <p:cNvSpPr/>
          <p:nvPr/>
        </p:nvSpPr>
        <p:spPr>
          <a:xfrm>
            <a:off x="214282" y="3714752"/>
            <a:ext cx="8786874" cy="646331"/>
          </a:xfrm>
          <a:prstGeom prst="rect">
            <a:avLst/>
          </a:prstGeom>
        </p:spPr>
        <p:txBody>
          <a:bodyPr wrap="square">
            <a:spAutoFit/>
          </a:bodyPr>
          <a:lstStyle/>
          <a:p>
            <a:r>
              <a:rPr lang="it-IT" b="1" dirty="0" smtClean="0">
                <a:latin typeface="Times New Roman" pitchFamily="18" charset="0"/>
                <a:cs typeface="Times New Roman" pitchFamily="18" charset="0"/>
              </a:rPr>
              <a:t>2- </a:t>
            </a:r>
            <a:r>
              <a:rPr lang="it-IT" dirty="0" smtClean="0">
                <a:latin typeface="Times New Roman" pitchFamily="18" charset="0"/>
                <a:cs typeface="Times New Roman" pitchFamily="18" charset="0"/>
              </a:rPr>
              <a:t>Secondo te, l'agricoltura integrata è una forma intermedia tra quella convenzionale e quella biologica che cerca (evidenzia la risposta che ritieni giusta) </a:t>
            </a:r>
            <a:endParaRPr lang="it-IT" dirty="0">
              <a:latin typeface="Times New Roman" pitchFamily="18" charset="0"/>
              <a:cs typeface="Times New Roman" pitchFamily="18" charset="0"/>
            </a:endParaRPr>
          </a:p>
        </p:txBody>
      </p:sp>
      <p:sp>
        <p:nvSpPr>
          <p:cNvPr id="50180" name="Rectangle 4"/>
          <p:cNvSpPr>
            <a:spLocks noChangeArrowheads="1"/>
          </p:cNvSpPr>
          <p:nvPr/>
        </p:nvSpPr>
        <p:spPr bwMode="auto">
          <a:xfrm>
            <a:off x="357158" y="4429132"/>
            <a:ext cx="6946453"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di ottenere alte rese dei campi con un basso impatto ambientale</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di limitare l'impatto ambientale evitando le alte rese dei campi</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ottenere alte rese dei campi senza ricorrere all'uso di prodotti chimici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ottenere alte rese dei campi senza limitare l'impatto ambientale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428596" y="428604"/>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19</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1500174"/>
            <a:ext cx="8458200" cy="1222375"/>
          </a:xfrm>
        </p:spPr>
        <p:txBody>
          <a:bodyPr>
            <a:normAutofit/>
          </a:bodyPr>
          <a:lstStyle/>
          <a:p>
            <a:r>
              <a:rPr lang="it-IT" sz="3200" b="1" dirty="0" smtClean="0">
                <a:latin typeface="Times New Roman" pitchFamily="18" charset="0"/>
                <a:cs typeface="Times New Roman" pitchFamily="18" charset="0"/>
              </a:rPr>
              <a:t>       Lezione 7</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214282" y="2214554"/>
            <a:ext cx="8458200" cy="785818"/>
          </a:xfrm>
        </p:spPr>
        <p:txBody>
          <a:bodyPr>
            <a:normAutofit/>
          </a:bodyPr>
          <a:lstStyle/>
          <a:p>
            <a:r>
              <a:rPr lang="it-IT" sz="3600" b="1" dirty="0" smtClean="0">
                <a:latin typeface="Times New Roman" pitchFamily="18" charset="0"/>
                <a:cs typeface="Times New Roman" pitchFamily="18" charset="0"/>
              </a:rPr>
              <a:t>      Gli OGM</a:t>
            </a:r>
          </a:p>
        </p:txBody>
      </p:sp>
      <p:sp>
        <p:nvSpPr>
          <p:cNvPr id="53249" name="Rectangle 1"/>
          <p:cNvSpPr>
            <a:spLocks noChangeArrowheads="1"/>
          </p:cNvSpPr>
          <p:nvPr/>
        </p:nvSpPr>
        <p:spPr bwMode="auto">
          <a:xfrm>
            <a:off x="500034" y="3857628"/>
            <a:ext cx="828680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Gli OGM (Organismi Geneticamente Modificati) sono organismi con caratteristiche genetiche che sono state modificate in laboratorio grazie alle biotecnologie. Uno o più geni presi da altri organismi vengono introdotti nel patrimonio genetico dell'organismo che si vuole modificare. Gli scambi possono avvenire tra specie diverse (piante e animali), un fatto impossibile in natura.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2428860" y="642918"/>
            <a:ext cx="4290323" cy="3672000"/>
          </a:xfrm>
          <a:prstGeom prst="rect">
            <a:avLst/>
          </a:prstGeom>
          <a:solidFill>
            <a:srgbClr val="FFFFFF"/>
          </a:solidFill>
          <a:ln w="9525">
            <a:noFill/>
            <a:miter lim="800000"/>
            <a:headEnd/>
            <a:tailEnd/>
          </a:ln>
        </p:spPr>
      </p:pic>
      <p:sp>
        <p:nvSpPr>
          <p:cNvPr id="54275" name="Rectangle 3"/>
          <p:cNvSpPr>
            <a:spLocks noChangeArrowheads="1"/>
          </p:cNvSpPr>
          <p:nvPr/>
        </p:nvSpPr>
        <p:spPr bwMode="auto">
          <a:xfrm>
            <a:off x="214282" y="4714884"/>
            <a:ext cx="856420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Qual è il vantaggio, per l'agricoltore, di coltivare un tipo di mela che resiste alle muffe?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571472" y="5286388"/>
            <a:ext cx="585791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it-IT" i="1" dirty="0" smtClean="0"/>
              <a:t>ceca di limitare l'uso di sostanze chimiche nella difesa delle colture privilegiando i metodi della lotta biologica</a:t>
            </a:r>
            <a:endParaRPr lang="it-IT" dirty="0"/>
          </a:p>
        </p:txBody>
      </p:sp>
      <p:sp>
        <p:nvSpPr>
          <p:cNvPr id="6" name="Rettangolo 5"/>
          <p:cNvSpPr/>
          <p:nvPr/>
        </p:nvSpPr>
        <p:spPr>
          <a:xfrm>
            <a:off x="1500166" y="785794"/>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20</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878684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Nei riquadri sono inserite le osservazioni di coloro che sono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favorevoli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all‘uso degli OGM e quelle di coloro che sono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contrari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Colora di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verde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riquadri con le osservazioni dei favorevoli e di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giallo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quelli con le osservazioni dei contrari.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2"/>
          <p:cNvSpPr/>
          <p:nvPr/>
        </p:nvSpPr>
        <p:spPr>
          <a:xfrm>
            <a:off x="142844" y="1285860"/>
            <a:ext cx="4643470" cy="135732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297" name="Rectangle 1"/>
          <p:cNvSpPr>
            <a:spLocks noChangeArrowheads="1"/>
          </p:cNvSpPr>
          <p:nvPr/>
        </p:nvSpPr>
        <p:spPr bwMode="auto">
          <a:xfrm>
            <a:off x="214282" y="1357298"/>
            <a:ext cx="442915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quantitativi di insetticidi utilizzati sono diminuiti in seguito all'adozione di colture OGM resistenti ai parassiti, così si sono ridotti i danni all'ambiente e ai lavoratori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4"/>
          <p:cNvSpPr/>
          <p:nvPr/>
        </p:nvSpPr>
        <p:spPr>
          <a:xfrm>
            <a:off x="4929190" y="2571744"/>
            <a:ext cx="4000528" cy="16430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298" name="Rectangle 2"/>
          <p:cNvSpPr>
            <a:spLocks noChangeArrowheads="1"/>
          </p:cNvSpPr>
          <p:nvPr/>
        </p:nvSpPr>
        <p:spPr bwMode="auto">
          <a:xfrm>
            <a:off x="5000628" y="2643182"/>
            <a:ext cx="385765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si ridurrebbero le spese per gli insetticidi e altre sostanze chimiche e aumenterebbero le rese dei terreni, così anche i piccoli coltivatori ne trarrebbero beneficio</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ttangolo 6"/>
          <p:cNvSpPr/>
          <p:nvPr/>
        </p:nvSpPr>
        <p:spPr>
          <a:xfrm>
            <a:off x="142844" y="3143248"/>
            <a:ext cx="4143404" cy="10715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214282" y="3214686"/>
            <a:ext cx="4000528" cy="923330"/>
          </a:xfrm>
          <a:prstGeom prst="rect">
            <a:avLst/>
          </a:prstGeom>
        </p:spPr>
        <p:txBody>
          <a:bodyPr wrap="square">
            <a:spAutoFit/>
          </a:bodyPr>
          <a:lstStyle/>
          <a:p>
            <a:pPr algn="ctr"/>
            <a:r>
              <a:rPr lang="it-IT" i="1" dirty="0" smtClean="0">
                <a:latin typeface="Times New Roman" pitchFamily="18" charset="0"/>
                <a:cs typeface="Times New Roman" pitchFamily="18" charset="0"/>
              </a:rPr>
              <a:t>la biodiversità potrebbe scomparire se all'evoluzione naturale viene sostituita una procreazione programmata</a:t>
            </a:r>
            <a:endParaRPr lang="it-IT" dirty="0">
              <a:latin typeface="Times New Roman" pitchFamily="18" charset="0"/>
              <a:cs typeface="Times New Roman" pitchFamily="18" charset="0"/>
            </a:endParaRPr>
          </a:p>
        </p:txBody>
      </p:sp>
      <p:sp>
        <p:nvSpPr>
          <p:cNvPr id="9" name="Rettangolo 8"/>
          <p:cNvSpPr/>
          <p:nvPr/>
        </p:nvSpPr>
        <p:spPr>
          <a:xfrm>
            <a:off x="1571604" y="4643446"/>
            <a:ext cx="5643602" cy="1428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299" name="Rectangle 3"/>
          <p:cNvSpPr>
            <a:spLocks noChangeArrowheads="1"/>
          </p:cNvSpPr>
          <p:nvPr/>
        </p:nvSpPr>
        <p:spPr bwMode="auto">
          <a:xfrm>
            <a:off x="1643042" y="4786322"/>
            <a:ext cx="542928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prima di poter essere adottate nell'Unione europea, le colture GM sono sottoposte a severe valutazioni di sicurezza, quindi si potrebbe affermare che sono ancora più sicure di quelle convenzionali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1285852" y="785794"/>
            <a:ext cx="6695010" cy="4356000"/>
          </a:xfrm>
          <a:prstGeom prst="rect">
            <a:avLst/>
          </a:prstGeom>
          <a:solidFill>
            <a:srgbClr val="FFFFFF"/>
          </a:solidFill>
          <a:ln w="9525">
            <a:noFill/>
            <a:miter lim="800000"/>
            <a:headEnd/>
            <a:tailEnd/>
          </a:ln>
        </p:spPr>
      </p:pic>
      <p:sp>
        <p:nvSpPr>
          <p:cNvPr id="5" name="Rettangolo 4"/>
          <p:cNvSpPr/>
          <p:nvPr/>
        </p:nvSpPr>
        <p:spPr>
          <a:xfrm>
            <a:off x="500034" y="5429264"/>
            <a:ext cx="8072494" cy="923330"/>
          </a:xfrm>
          <a:prstGeom prst="rect">
            <a:avLst/>
          </a:prstGeom>
        </p:spPr>
        <p:txBody>
          <a:bodyPr wrap="square">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1- </a:t>
            </a:r>
            <a:r>
              <a:rPr lang="it-IT" dirty="0" smtClean="0">
                <a:latin typeface="Times New Roman" pitchFamily="18" charset="0"/>
                <a:ea typeface="Times New Roman" pitchFamily="18" charset="0"/>
                <a:cs typeface="Times New Roman" pitchFamily="18" charset="0"/>
              </a:rPr>
              <a:t>Quale posizione occupa l’Europa, fra i sei continenti, in quanto a percentuale di suolo agrario? </a:t>
            </a:r>
            <a:endParaRPr lang="it-IT" dirty="0" smtClean="0">
              <a:latin typeface="Times New Roman" pitchFamily="18" charset="0"/>
              <a:cs typeface="Times New Roman" pitchFamily="18" charset="0"/>
            </a:endParaRPr>
          </a:p>
          <a:p>
            <a:pPr lvl="0" algn="just" eaLnBrk="0" fontAlgn="base" hangingPunct="0">
              <a:spcBef>
                <a:spcPct val="0"/>
              </a:spcBef>
              <a:spcAft>
                <a:spcPct val="0"/>
              </a:spcAft>
            </a:pPr>
            <a:r>
              <a:rPr lang="it-IT" dirty="0" smtClean="0">
                <a:latin typeface="Times New Roman" pitchFamily="18" charset="0"/>
                <a:ea typeface="Times New Roman" pitchFamily="18" charset="0"/>
                <a:cs typeface="Times New Roman" pitchFamily="18" charset="0"/>
              </a:rPr>
              <a:t>    </a:t>
            </a:r>
            <a:endParaRPr lang="it-IT" dirty="0" smtClean="0">
              <a:latin typeface="Times New Roman" pitchFamily="18" charset="0"/>
              <a:cs typeface="Times New Roman" pitchFamily="18" charset="0"/>
            </a:endParaRPr>
          </a:p>
        </p:txBody>
      </p:sp>
      <p:sp>
        <p:nvSpPr>
          <p:cNvPr id="6" name="Rettangolo 5"/>
          <p:cNvSpPr/>
          <p:nvPr/>
        </p:nvSpPr>
        <p:spPr>
          <a:xfrm>
            <a:off x="785786" y="285728"/>
            <a:ext cx="7643866" cy="369332"/>
          </a:xfrm>
          <a:prstGeom prst="rect">
            <a:avLst/>
          </a:prstGeom>
        </p:spPr>
        <p:txBody>
          <a:bodyPr wrap="square">
            <a:spAutoFit/>
          </a:bodyPr>
          <a:lstStyle/>
          <a:p>
            <a:r>
              <a:rPr lang="it-IT" dirty="0" smtClean="0">
                <a:latin typeface="Times New Roman" pitchFamily="18" charset="0"/>
                <a:cs typeface="Times New Roman" pitchFamily="18" charset="0"/>
              </a:rPr>
              <a:t>Rispondi alle domande dopo aver osservato attentamente le carte che seguono.</a:t>
            </a:r>
            <a:endParaRPr lang="it-IT" dirty="0">
              <a:latin typeface="Times New Roman" pitchFamily="18" charset="0"/>
              <a:cs typeface="Times New Roman" pitchFamily="18" charset="0"/>
            </a:endParaRPr>
          </a:p>
        </p:txBody>
      </p:sp>
      <p:sp>
        <p:nvSpPr>
          <p:cNvPr id="7" name="Rettangolo 6"/>
          <p:cNvSpPr/>
          <p:nvPr/>
        </p:nvSpPr>
        <p:spPr>
          <a:xfrm>
            <a:off x="571472" y="857232"/>
            <a:ext cx="671722"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a:t>
            </a:r>
            <a:endParaRPr lang="it-IT" dirty="0">
              <a:solidFill>
                <a:srgbClr val="FF0000"/>
              </a:solidFill>
              <a:latin typeface="Times New Roman" pitchFamily="18" charset="0"/>
              <a:cs typeface="Times New Roman" pitchFamily="18" charset="0"/>
            </a:endParaRPr>
          </a:p>
        </p:txBody>
      </p:sp>
      <p:sp>
        <p:nvSpPr>
          <p:cNvPr id="9" name="Rettangolo arrotondato 8"/>
          <p:cNvSpPr/>
          <p:nvPr/>
        </p:nvSpPr>
        <p:spPr>
          <a:xfrm>
            <a:off x="642910" y="6072206"/>
            <a:ext cx="2428892" cy="571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1472" y="428604"/>
            <a:ext cx="5500726" cy="1143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321" name="Rectangle 1"/>
          <p:cNvSpPr>
            <a:spLocks noChangeArrowheads="1"/>
          </p:cNvSpPr>
          <p:nvPr/>
        </p:nvSpPr>
        <p:spPr bwMode="auto">
          <a:xfrm>
            <a:off x="642910" y="500042"/>
            <a:ext cx="535781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biodiversità ne sarebbe arricchita perché aumenterebbe il numero di varietà di piante coltivate e questo migliorerebbe la resistenza ai virus</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3"/>
          <p:cNvSpPr/>
          <p:nvPr/>
        </p:nvSpPr>
        <p:spPr>
          <a:xfrm>
            <a:off x="4286248" y="1928802"/>
            <a:ext cx="4500594" cy="9286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322" name="Rectangle 2"/>
          <p:cNvSpPr>
            <a:spLocks noChangeArrowheads="1"/>
          </p:cNvSpPr>
          <p:nvPr/>
        </p:nvSpPr>
        <p:spPr bwMode="auto">
          <a:xfrm>
            <a:off x="4214810" y="2071678"/>
            <a:ext cx="47148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prodotti alimentari modificati geneticamente possono essere tossici per l'uomo</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214282" y="3143248"/>
            <a:ext cx="5214974" cy="12144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323" name="Rectangle 3"/>
          <p:cNvSpPr>
            <a:spLocks noChangeArrowheads="1"/>
          </p:cNvSpPr>
          <p:nvPr/>
        </p:nvSpPr>
        <p:spPr bwMode="auto">
          <a:xfrm>
            <a:off x="214282" y="3214686"/>
            <a:ext cx="528641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non ci sono prove scientifiche che il processo di modificazione genetica in sé comporti potenziali rischi per l'ambiente e la salute umana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ttangolo 7"/>
          <p:cNvSpPr/>
          <p:nvPr/>
        </p:nvSpPr>
        <p:spPr>
          <a:xfrm>
            <a:off x="2571736" y="4929198"/>
            <a:ext cx="5929354" cy="12858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324" name="Rectangle 4"/>
          <p:cNvSpPr>
            <a:spLocks noChangeArrowheads="1"/>
          </p:cNvSpPr>
          <p:nvPr/>
        </p:nvSpPr>
        <p:spPr bwMode="auto">
          <a:xfrm>
            <a:off x="2786050" y="5000636"/>
            <a:ext cx="564360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possibilità di produrre alimenti che abbiano più elementi nutritivi importanti per la salute dell’uomo e degli esseri viventi, o che, al contrario, presentino meno tossine e sostanze allergeniche.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214282" y="2143116"/>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a:t>
            </a:r>
            <a:r>
              <a:rPr lang="it-IT" sz="3200" b="1" cap="all" dirty="0" smtClean="0">
                <a:solidFill>
                  <a:schemeClr val="tx2"/>
                </a:solidFill>
                <a:effectLst>
                  <a:reflection blurRad="12700" stA="48000" endA="300" endPos="55000" dir="5400000" sy="-90000" algn="bl" rotWithShape="0"/>
                </a:effectLst>
                <a:latin typeface="Times New Roman" pitchFamily="18" charset="0"/>
                <a:ea typeface="+mj-ea"/>
                <a:cs typeface="Times New Roman" pitchFamily="18" charset="0"/>
              </a:rPr>
              <a:t>8</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285720" y="3000372"/>
            <a:ext cx="8458200" cy="78581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kumimoji="0" lang="it-IT" sz="3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Le regioni agrarie dell’</a:t>
            </a:r>
            <a:r>
              <a:rPr kumimoji="0" lang="it-IT" sz="3600" b="1" i="0" u="none" strike="noStrike" kern="1200" cap="none" spc="0" normalizeH="0" baseline="0" noProof="0" dirty="0" err="1" smtClean="0">
                <a:ln>
                  <a:noFill/>
                </a:ln>
                <a:solidFill>
                  <a:schemeClr val="tx2"/>
                </a:solidFill>
                <a:effectLst/>
                <a:uLnTx/>
                <a:uFillTx/>
                <a:latin typeface="Times New Roman" pitchFamily="18" charset="0"/>
                <a:ea typeface="+mn-ea"/>
                <a:cs typeface="Times New Roman" pitchFamily="18" charset="0"/>
              </a:rPr>
              <a:t>europa</a:t>
            </a:r>
            <a:endParaRPr kumimoji="0" lang="it-IT" sz="3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001"/>
          <p:cNvPicPr>
            <a:picLocks noChangeAspect="1" noChangeArrowheads="1"/>
          </p:cNvPicPr>
          <p:nvPr/>
        </p:nvPicPr>
        <p:blipFill>
          <a:blip r:embed="rId2" cstate="print"/>
          <a:srcRect/>
          <a:stretch>
            <a:fillRect/>
          </a:stretch>
        </p:blipFill>
        <p:spPr bwMode="auto">
          <a:xfrm>
            <a:off x="142844" y="1643050"/>
            <a:ext cx="8895363" cy="3708000"/>
          </a:xfrm>
          <a:prstGeom prst="rect">
            <a:avLst/>
          </a:prstGeom>
          <a:noFill/>
          <a:ln w="9525">
            <a:noFill/>
            <a:miter lim="800000"/>
            <a:headEnd/>
            <a:tailEnd/>
          </a:ln>
        </p:spPr>
      </p:pic>
      <p:sp>
        <p:nvSpPr>
          <p:cNvPr id="3" name="Rettangolo 2"/>
          <p:cNvSpPr/>
          <p:nvPr/>
        </p:nvSpPr>
        <p:spPr>
          <a:xfrm>
            <a:off x="428596" y="1142984"/>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21</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8596" y="142852"/>
            <a:ext cx="7286676" cy="369332"/>
          </a:xfrm>
          <a:prstGeom prst="rect">
            <a:avLst/>
          </a:prstGeom>
        </p:spPr>
        <p:txBody>
          <a:bodyPr wrap="square">
            <a:spAutoFit/>
          </a:bodyPr>
          <a:lstStyle/>
          <a:p>
            <a:pPr algn="just"/>
            <a:r>
              <a:rPr lang="it-IT" b="1" dirty="0" smtClean="0">
                <a:latin typeface="Times New Roman" pitchFamily="18" charset="0"/>
                <a:cs typeface="Times New Roman" pitchFamily="18" charset="0"/>
              </a:rPr>
              <a:t>1- </a:t>
            </a:r>
            <a:r>
              <a:rPr lang="it-IT" dirty="0" smtClean="0">
                <a:latin typeface="Times New Roman" pitchFamily="18" charset="0"/>
                <a:cs typeface="Times New Roman" pitchFamily="18" charset="0"/>
              </a:rPr>
              <a:t>Osserva le due cartine e completa la tabella.</a:t>
            </a:r>
            <a:endParaRPr lang="it-IT" dirty="0">
              <a:latin typeface="Times New Roman" pitchFamily="18" charset="0"/>
              <a:cs typeface="Times New Roman" pitchFamily="18" charset="0"/>
            </a:endParaRPr>
          </a:p>
        </p:txBody>
      </p:sp>
      <p:graphicFrame>
        <p:nvGraphicFramePr>
          <p:cNvPr id="3" name="Tabella 2"/>
          <p:cNvGraphicFramePr>
            <a:graphicFrameLocks noGrp="1"/>
          </p:cNvGraphicFramePr>
          <p:nvPr/>
        </p:nvGraphicFramePr>
        <p:xfrm>
          <a:off x="214282" y="642918"/>
          <a:ext cx="8715435" cy="5905942"/>
        </p:xfrm>
        <a:graphic>
          <a:graphicData uri="http://schemas.openxmlformats.org/drawingml/2006/table">
            <a:tbl>
              <a:tblPr/>
              <a:tblGrid>
                <a:gridCol w="1742553"/>
                <a:gridCol w="1742553"/>
                <a:gridCol w="1743443"/>
                <a:gridCol w="1743443"/>
                <a:gridCol w="1743443"/>
              </a:tblGrid>
              <a:tr h="603254">
                <a:tc>
                  <a:txBody>
                    <a:bodyPr/>
                    <a:lstStyle/>
                    <a:p>
                      <a:pPr algn="ctr">
                        <a:spcAft>
                          <a:spcPts val="0"/>
                        </a:spcAft>
                      </a:pPr>
                      <a:r>
                        <a:rPr lang="it-IT" sz="1800" b="1" dirty="0">
                          <a:latin typeface="Times New Roman"/>
                          <a:ea typeface="Times New Roman"/>
                          <a:cs typeface="Calibri"/>
                        </a:rPr>
                        <a:t>REGIONI AGRARIE</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dirty="0">
                          <a:latin typeface="Times New Roman"/>
                          <a:ea typeface="Times New Roman"/>
                          <a:cs typeface="Calibri"/>
                        </a:rPr>
                        <a:t>AREE GEOGRAFICHE</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a:latin typeface="Times New Roman"/>
                          <a:ea typeface="Times New Roman"/>
                          <a:cs typeface="Calibri"/>
                        </a:rPr>
                        <a:t>AREE CLIMATICHE</a:t>
                      </a:r>
                      <a:endParaRPr lang="it-IT" sz="180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a:latin typeface="Times New Roman"/>
                          <a:ea typeface="Times New Roman"/>
                          <a:cs typeface="Calibri"/>
                        </a:rPr>
                        <a:t>COLTIVAZIONI</a:t>
                      </a:r>
                      <a:endParaRPr lang="it-IT" sz="180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a:latin typeface="Times New Roman"/>
                          <a:ea typeface="Times New Roman"/>
                          <a:cs typeface="Calibri"/>
                        </a:rPr>
                        <a:t>ALLEVAMENTO</a:t>
                      </a:r>
                      <a:endParaRPr lang="it-IT" sz="180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04339">
                <a:tc>
                  <a:txBody>
                    <a:bodyPr/>
                    <a:lstStyle/>
                    <a:p>
                      <a:pPr>
                        <a:spcAft>
                          <a:spcPts val="0"/>
                        </a:spcAft>
                      </a:pPr>
                      <a:r>
                        <a:rPr lang="it-IT" sz="1800" dirty="0">
                          <a:latin typeface="Times New Roman"/>
                          <a:ea typeface="Times New Roman"/>
                          <a:cs typeface="Calibri"/>
                        </a:rPr>
                        <a:t>Regione dello sfruttamento forestale</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smtClean="0">
                          <a:latin typeface="Times New Roman"/>
                          <a:ea typeface="Times New Roman"/>
                          <a:cs typeface="Calibri"/>
                        </a:rPr>
                        <a:t>                 (</a:t>
                      </a:r>
                      <a:r>
                        <a:rPr lang="it-IT" sz="1800" dirty="0">
                          <a:latin typeface="Times New Roman"/>
                          <a:ea typeface="Times New Roman"/>
                          <a:cs typeface="Calibri"/>
                        </a:rPr>
                        <a:t>clima rigido)</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latin typeface="Times New Roman"/>
                          <a:ea typeface="Times New Roman"/>
                          <a:cs typeface="Calibri"/>
                        </a:rPr>
                        <a:t>Legname</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a:latin typeface="Times New Roman"/>
                          <a:ea typeface="Times New Roman"/>
                          <a:cs typeface="Calibri"/>
                        </a:rPr>
                        <a:t>Ovini</a:t>
                      </a:r>
                      <a:endParaRPr lang="it-IT" sz="180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07593">
                <a:tc>
                  <a:txBody>
                    <a:bodyPr/>
                    <a:lstStyle/>
                    <a:p>
                      <a:pPr>
                        <a:spcAft>
                          <a:spcPts val="0"/>
                        </a:spcAft>
                      </a:pPr>
                      <a:r>
                        <a:rPr lang="it-IT" sz="1800">
                          <a:latin typeface="Times New Roman"/>
                          <a:ea typeface="Times New Roman"/>
                          <a:cs typeface="Calibri"/>
                        </a:rPr>
                        <a:t>Regione dei pascoli e dell'allevamento da latte</a:t>
                      </a:r>
                      <a:endParaRPr lang="it-IT" sz="180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latin typeface="Times New Roman"/>
                          <a:ea typeface="Times New Roman"/>
                          <a:cs typeface="Calibri"/>
                        </a:rPr>
                        <a:t>Zone pianeggianti affacciate sul Mar Baltico e sul Mare del Nord; Alpi</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latin typeface="Times New Roman"/>
                          <a:ea typeface="Times New Roman"/>
                          <a:cs typeface="Calibri"/>
                        </a:rPr>
                        <a:t>Atlantica (clima temperato e piovoso)</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latin typeface="Times New Roman"/>
                          <a:ea typeface="Times New Roman"/>
                          <a:cs typeface="Calibri"/>
                        </a:rPr>
                        <a:t>Cereali utilizzati come foraggio</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07593">
                <a:tc>
                  <a:txBody>
                    <a:bodyPr/>
                    <a:lstStyle/>
                    <a:p>
                      <a:pPr>
                        <a:spcAft>
                          <a:spcPts val="0"/>
                        </a:spcAft>
                      </a:pPr>
                      <a:r>
                        <a:rPr lang="it-IT" sz="1800">
                          <a:latin typeface="Times New Roman"/>
                          <a:ea typeface="Times New Roman"/>
                          <a:cs typeface="Calibri"/>
                        </a:rPr>
                        <a:t>Regione dei cereali e dell'allevamento da carne</a:t>
                      </a:r>
                      <a:endParaRPr lang="it-IT" sz="180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800" dirty="0" smtClean="0">
                        <a:latin typeface="Times New Roman"/>
                        <a:ea typeface="Times New Roman"/>
                        <a:cs typeface="Calibri"/>
                      </a:endParaRPr>
                    </a:p>
                    <a:p>
                      <a:pPr>
                        <a:spcAft>
                          <a:spcPts val="0"/>
                        </a:spcAft>
                      </a:pPr>
                      <a:r>
                        <a:rPr lang="it-IT" sz="1800" dirty="0" smtClean="0">
                          <a:latin typeface="Times New Roman"/>
                          <a:ea typeface="Times New Roman"/>
                          <a:cs typeface="Calibri"/>
                        </a:rPr>
                        <a:t>(</a:t>
                      </a:r>
                      <a:r>
                        <a:rPr lang="it-IT" sz="1800" dirty="0">
                          <a:latin typeface="Times New Roman"/>
                          <a:ea typeface="Times New Roman"/>
                          <a:cs typeface="Calibri"/>
                        </a:rPr>
                        <a:t>clima temperato meno piovoso)</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latin typeface="Times New Roman"/>
                          <a:ea typeface="Times New Roman"/>
                          <a:cs typeface="Calibri"/>
                        </a:rPr>
                        <a:t>Bovini da carne; suini</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06509">
                <a:tc>
                  <a:txBody>
                    <a:bodyPr/>
                    <a:lstStyle/>
                    <a:p>
                      <a:pPr>
                        <a:spcAft>
                          <a:spcPts val="0"/>
                        </a:spcAft>
                      </a:pPr>
                      <a:r>
                        <a:rPr lang="it-IT" sz="1800">
                          <a:latin typeface="Times New Roman"/>
                          <a:ea typeface="Times New Roman"/>
                          <a:cs typeface="Calibri"/>
                        </a:rPr>
                        <a:t>Regione delle colture mediterranee</a:t>
                      </a:r>
                      <a:endParaRPr lang="it-IT" sz="180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800" dirty="0" smtClean="0">
                        <a:latin typeface="Times New Roman"/>
                        <a:ea typeface="Times New Roman"/>
                        <a:cs typeface="Calibri"/>
                      </a:endParaRPr>
                    </a:p>
                    <a:p>
                      <a:pPr>
                        <a:spcAft>
                          <a:spcPts val="0"/>
                        </a:spcAft>
                      </a:pPr>
                      <a:r>
                        <a:rPr lang="it-IT" sz="1800" dirty="0" smtClean="0">
                          <a:latin typeface="Times New Roman"/>
                          <a:ea typeface="Times New Roman"/>
                          <a:cs typeface="Calibri"/>
                        </a:rPr>
                        <a:t>(</a:t>
                      </a:r>
                      <a:r>
                        <a:rPr lang="it-IT" sz="1800" dirty="0">
                          <a:latin typeface="Times New Roman"/>
                          <a:ea typeface="Times New Roman"/>
                          <a:cs typeface="Calibri"/>
                        </a:rPr>
                        <a:t>aridità estiva)</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142844" y="1500174"/>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9</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214282" y="2357430"/>
            <a:ext cx="8458200" cy="785818"/>
          </a:xfrm>
          <a:prstGeom prst="rect">
            <a:avLst/>
          </a:prstGeom>
        </p:spPr>
        <p:txBody>
          <a:bodyPr>
            <a:normAutofit fontScale="925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kumimoji="0" lang="it-IT" sz="3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La</a:t>
            </a:r>
            <a:r>
              <a:rPr kumimoji="0" lang="it-IT" sz="3600" b="1" i="0" u="none" strike="noStrike" kern="1200" cap="none" spc="0" normalizeH="0" noProof="0" dirty="0" smtClean="0">
                <a:ln>
                  <a:noFill/>
                </a:ln>
                <a:solidFill>
                  <a:schemeClr val="tx2"/>
                </a:solidFill>
                <a:effectLst/>
                <a:uLnTx/>
                <a:uFillTx/>
                <a:latin typeface="Times New Roman" pitchFamily="18" charset="0"/>
                <a:ea typeface="+mn-ea"/>
                <a:cs typeface="Times New Roman" pitchFamily="18" charset="0"/>
              </a:rPr>
              <a:t> politica agricola dell’Unione Europea</a:t>
            </a:r>
            <a:endParaRPr kumimoji="0" lang="it-IT" sz="3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p:txBody>
      </p:sp>
      <p:sp>
        <p:nvSpPr>
          <p:cNvPr id="4" name="Rettangolo 3"/>
          <p:cNvSpPr/>
          <p:nvPr/>
        </p:nvSpPr>
        <p:spPr>
          <a:xfrm>
            <a:off x="785786" y="3857628"/>
            <a:ext cx="7143800" cy="923330"/>
          </a:xfrm>
          <a:prstGeom prst="rect">
            <a:avLst/>
          </a:prstGeom>
        </p:spPr>
        <p:txBody>
          <a:bodyPr wrap="square">
            <a:spAutoFit/>
          </a:bodyPr>
          <a:lstStyle/>
          <a:p>
            <a:pPr lvl="0" algn="just" fontAlgn="base">
              <a:spcBef>
                <a:spcPct val="0"/>
              </a:spcBef>
              <a:spcAft>
                <a:spcPct val="0"/>
              </a:spcAft>
            </a:pPr>
            <a:r>
              <a:rPr lang="it-IT" dirty="0" smtClean="0">
                <a:solidFill>
                  <a:srgbClr val="3E3E3E"/>
                </a:solidFill>
                <a:latin typeface="Times New Roman" pitchFamily="18" charset="0"/>
                <a:ea typeface="Times New Roman" pitchFamily="18" charset="0"/>
                <a:cs typeface="Times New Roman" pitchFamily="18" charset="0"/>
              </a:rPr>
              <a:t>Sin dalla sua costituzione la Comunità Europea ha messo a punto, a sostegno dell'agricoltura, una politica di intervento, alla quale è stata data la sigla PAC, </a:t>
            </a:r>
            <a:r>
              <a:rPr lang="it-IT" i="1" dirty="0" smtClean="0">
                <a:solidFill>
                  <a:srgbClr val="3E3E3E"/>
                </a:solidFill>
                <a:latin typeface="Times New Roman" pitchFamily="18" charset="0"/>
                <a:ea typeface="Times New Roman" pitchFamily="18" charset="0"/>
                <a:cs typeface="Times New Roman" pitchFamily="18" charset="0"/>
              </a:rPr>
              <a:t>Politica Agricola Comunitaria</a:t>
            </a:r>
            <a:r>
              <a:rPr lang="it-IT" dirty="0" smtClean="0">
                <a:solidFill>
                  <a:srgbClr val="3E3E3E"/>
                </a:solidFill>
                <a:latin typeface="Times New Roman" pitchFamily="18" charset="0"/>
                <a:ea typeface="Times New Roman" pitchFamily="18" charset="0"/>
                <a:cs typeface="Times New Roman" pitchFamily="18" charset="0"/>
              </a:rPr>
              <a:t>.</a:t>
            </a:r>
            <a:endParaRPr lang="it-IT" dirty="0" smtClean="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285720" y="1000108"/>
          <a:ext cx="8725869" cy="5508002"/>
        </p:xfrm>
        <a:graphic>
          <a:graphicData uri="http://schemas.openxmlformats.org/drawingml/2006/table">
            <a:tbl>
              <a:tblPr/>
              <a:tblGrid>
                <a:gridCol w="758771"/>
                <a:gridCol w="3035086"/>
                <a:gridCol w="2750097"/>
                <a:gridCol w="2181915"/>
              </a:tblGrid>
              <a:tr h="388091">
                <a:tc>
                  <a:txBody>
                    <a:bodyPr/>
                    <a:lstStyle/>
                    <a:p>
                      <a:pPr algn="ctr">
                        <a:spcAft>
                          <a:spcPts val="0"/>
                        </a:spcAft>
                      </a:pPr>
                      <a:r>
                        <a:rPr lang="it-IT" sz="1200" b="1" dirty="0" smtClean="0">
                          <a:latin typeface="Times New Roman" pitchFamily="18" charset="0"/>
                          <a:ea typeface="Times New Roman"/>
                          <a:cs typeface="Times New Roman" pitchFamily="18" charset="0"/>
                        </a:rPr>
                        <a:t>ANNO</a:t>
                      </a:r>
                      <a:endParaRPr lang="it-IT" sz="1200" b="1" dirty="0">
                        <a:latin typeface="Times New Roman" pitchFamily="18" charset="0"/>
                        <a:ea typeface="Times New Roman"/>
                        <a:cs typeface="Times New Roman" pitchFamily="18" charset="0"/>
                      </a:endParaRP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200" b="1" dirty="0">
                          <a:latin typeface="Times New Roman"/>
                          <a:ea typeface="Times New Roman"/>
                          <a:cs typeface="Calibri"/>
                        </a:rPr>
                        <a:t>OBIETTIVI</a:t>
                      </a:r>
                      <a:endParaRPr lang="it-IT" sz="1200" dirty="0">
                        <a:latin typeface="Calibri"/>
                        <a:ea typeface="Times New Roman"/>
                        <a:cs typeface="Calibri"/>
                      </a:endParaRP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200" b="1" dirty="0">
                          <a:latin typeface="Times New Roman"/>
                          <a:ea typeface="Times New Roman"/>
                          <a:cs typeface="Calibri"/>
                        </a:rPr>
                        <a:t>MISURE PRESE</a:t>
                      </a:r>
                      <a:endParaRPr lang="it-IT" sz="1200" dirty="0">
                        <a:latin typeface="Calibri"/>
                        <a:ea typeface="Times New Roman"/>
                        <a:cs typeface="Calibri"/>
                      </a:endParaRP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200" b="1">
                          <a:latin typeface="Times New Roman"/>
                          <a:ea typeface="Times New Roman"/>
                          <a:cs typeface="Calibri"/>
                        </a:rPr>
                        <a:t>CONSEGUENZE NEGATIVE</a:t>
                      </a:r>
                      <a:endParaRPr lang="it-IT" sz="1200">
                        <a:latin typeface="Calibri"/>
                        <a:ea typeface="Times New Roman"/>
                        <a:cs typeface="Calibri"/>
                      </a:endParaRP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35629">
                <a:tc>
                  <a:txBody>
                    <a:bodyPr/>
                    <a:lstStyle/>
                    <a:p>
                      <a:pPr algn="ctr">
                        <a:spcAft>
                          <a:spcPts val="0"/>
                        </a:spcAft>
                      </a:pPr>
                      <a:r>
                        <a:rPr lang="it-IT" sz="1200" dirty="0">
                          <a:latin typeface="Times New Roman" pitchFamily="18" charset="0"/>
                          <a:ea typeface="Times New Roman"/>
                          <a:cs typeface="Times New Roman" pitchFamily="18" charset="0"/>
                        </a:rPr>
                        <a:t>1962</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it-IT" sz="1200" dirty="0">
                          <a:latin typeface="Times New Roman" pitchFamily="18" charset="0"/>
                          <a:ea typeface="Times New Roman"/>
                          <a:cs typeface="Times New Roman" pitchFamily="18" charset="0"/>
                        </a:rPr>
                        <a:t>assicurare l'autosufficienza alimentare a tutti i Paesi comunitari</a:t>
                      </a:r>
                    </a:p>
                    <a:p>
                      <a:pPr marL="342900" lvl="0" indent="-342900">
                        <a:lnSpc>
                          <a:spcPct val="115000"/>
                        </a:lnSpc>
                        <a:spcAft>
                          <a:spcPts val="0"/>
                        </a:spcAft>
                        <a:buFont typeface="Symbol"/>
                        <a:buChar char=""/>
                      </a:pPr>
                      <a:r>
                        <a:rPr lang="it-IT" sz="1200" dirty="0">
                          <a:latin typeface="Times New Roman" pitchFamily="18" charset="0"/>
                          <a:ea typeface="Times New Roman"/>
                          <a:cs typeface="Times New Roman" pitchFamily="18" charset="0"/>
                        </a:rPr>
                        <a:t>garantire guadagni adeguati agli agricoltori</a:t>
                      </a:r>
                    </a:p>
                    <a:p>
                      <a:pPr marL="342900" lvl="0" indent="-342900">
                        <a:lnSpc>
                          <a:spcPct val="115000"/>
                        </a:lnSpc>
                        <a:spcAft>
                          <a:spcPts val="0"/>
                        </a:spcAft>
                        <a:buFont typeface="Symbol"/>
                        <a:buChar char=""/>
                      </a:pPr>
                      <a:r>
                        <a:rPr lang="it-IT" sz="1200" dirty="0">
                          <a:latin typeface="Times New Roman" pitchFamily="18" charset="0"/>
                          <a:ea typeface="Times New Roman"/>
                          <a:cs typeface="Times New Roman" pitchFamily="18" charset="0"/>
                        </a:rPr>
                        <a:t>creare un mercato unico dei prodotti agricoli</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it-IT" sz="1200" dirty="0">
                          <a:latin typeface="Times New Roman" pitchFamily="18" charset="0"/>
                          <a:ea typeface="Times New Roman"/>
                          <a:cs typeface="Times New Roman" pitchFamily="18" charset="0"/>
                        </a:rPr>
                        <a:t>abolizione delle tariffe doganali</a:t>
                      </a:r>
                    </a:p>
                    <a:p>
                      <a:pPr marL="342900" lvl="0" indent="-342900">
                        <a:lnSpc>
                          <a:spcPct val="115000"/>
                        </a:lnSpc>
                        <a:spcAft>
                          <a:spcPts val="0"/>
                        </a:spcAft>
                        <a:buFont typeface="Symbol"/>
                        <a:buChar char=""/>
                      </a:pPr>
                      <a:r>
                        <a:rPr lang="it-IT" sz="1200" dirty="0">
                          <a:latin typeface="Times New Roman" pitchFamily="18" charset="0"/>
                          <a:ea typeface="Times New Roman"/>
                          <a:cs typeface="Times New Roman" pitchFamily="18" charset="0"/>
                        </a:rPr>
                        <a:t>acquisto dei prodotti agricoli eccedenti e loro distruzione o vendita a Paesi extracomunitari</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it-IT" sz="1200" dirty="0">
                          <a:latin typeface="Times New Roman" pitchFamily="18" charset="0"/>
                          <a:ea typeface="Times New Roman"/>
                          <a:cs typeface="Times New Roman" pitchFamily="18" charset="0"/>
                        </a:rPr>
                        <a:t>incentivo alla sovrapproduzione</a:t>
                      </a:r>
                    </a:p>
                    <a:p>
                      <a:pPr marL="342900" lvl="0" indent="-342900">
                        <a:lnSpc>
                          <a:spcPct val="115000"/>
                        </a:lnSpc>
                        <a:spcAft>
                          <a:spcPts val="0"/>
                        </a:spcAft>
                        <a:buFont typeface="Symbol"/>
                        <a:buChar char=""/>
                      </a:pPr>
                      <a:r>
                        <a:rPr lang="it-IT" sz="1200" dirty="0">
                          <a:latin typeface="Times New Roman" pitchFamily="18" charset="0"/>
                          <a:ea typeface="Times New Roman"/>
                          <a:cs typeface="Times New Roman" pitchFamily="18" charset="0"/>
                        </a:rPr>
                        <a:t>prezzi alti dei prodotti agricoli</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113024">
                <a:tc>
                  <a:txBody>
                    <a:bodyPr/>
                    <a:lstStyle/>
                    <a:p>
                      <a:pPr algn="ctr">
                        <a:spcAft>
                          <a:spcPts val="0"/>
                        </a:spcAft>
                      </a:pPr>
                      <a:r>
                        <a:rPr lang="it-IT" sz="1200" dirty="0">
                          <a:latin typeface="Times New Roman" pitchFamily="18" charset="0"/>
                          <a:ea typeface="Times New Roman"/>
                          <a:cs typeface="Times New Roman" pitchFamily="18" charset="0"/>
                        </a:rPr>
                        <a:t>1984</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it-IT" sz="1200" dirty="0">
                          <a:latin typeface="Times New Roman" pitchFamily="18" charset="0"/>
                          <a:ea typeface="Times New Roman"/>
                          <a:cs typeface="Times New Roman" pitchFamily="18" charset="0"/>
                        </a:rPr>
                        <a:t>limitare le eccedenze dei prodotti agricoli</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it-IT" sz="1200" dirty="0">
                          <a:latin typeface="Times New Roman" pitchFamily="18" charset="0"/>
                          <a:ea typeface="Times New Roman"/>
                          <a:cs typeface="Times New Roman" pitchFamily="18" charset="0"/>
                        </a:rPr>
                        <a:t>quote di produzione relative ad ogni paese</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it-IT" sz="1200">
                          <a:latin typeface="Times New Roman" pitchFamily="18" charset="0"/>
                          <a:ea typeface="Times New Roman"/>
                          <a:cs typeface="Times New Roman" pitchFamily="18" charset="0"/>
                        </a:rPr>
                        <a:t>vantaggi per i paesi dell'Europa settentrionale e della Francia e penalizzazione dei paesi mediterranei</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35629">
                <a:tc>
                  <a:txBody>
                    <a:bodyPr/>
                    <a:lstStyle/>
                    <a:p>
                      <a:pPr algn="ctr">
                        <a:spcAft>
                          <a:spcPts val="0"/>
                        </a:spcAft>
                      </a:pPr>
                      <a:r>
                        <a:rPr lang="it-IT" sz="1200">
                          <a:latin typeface="Times New Roman" pitchFamily="18" charset="0"/>
                          <a:ea typeface="Times New Roman"/>
                          <a:cs typeface="Times New Roman" pitchFamily="18" charset="0"/>
                        </a:rPr>
                        <a:t>1992</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it-IT" sz="1200">
                          <a:latin typeface="Times New Roman" pitchFamily="18" charset="0"/>
                          <a:ea typeface="Times New Roman"/>
                          <a:cs typeface="Times New Roman" pitchFamily="18" charset="0"/>
                        </a:rPr>
                        <a:t>maggiori aiuti ai produttori</a:t>
                      </a:r>
                    </a:p>
                    <a:p>
                      <a:pPr marL="342900" lvl="0" indent="-342900">
                        <a:lnSpc>
                          <a:spcPct val="115000"/>
                        </a:lnSpc>
                        <a:spcAft>
                          <a:spcPts val="0"/>
                        </a:spcAft>
                        <a:buFont typeface="Symbol"/>
                        <a:buChar char=""/>
                      </a:pPr>
                      <a:r>
                        <a:rPr lang="it-IT" sz="1200">
                          <a:latin typeface="Times New Roman" pitchFamily="18" charset="0"/>
                          <a:ea typeface="Times New Roman"/>
                          <a:cs typeface="Times New Roman" pitchFamily="18" charset="0"/>
                        </a:rPr>
                        <a:t>sostegno alle regioni più deboli</a:t>
                      </a:r>
                    </a:p>
                    <a:p>
                      <a:pPr marL="342900" lvl="0" indent="-342900">
                        <a:lnSpc>
                          <a:spcPct val="115000"/>
                        </a:lnSpc>
                        <a:spcAft>
                          <a:spcPts val="0"/>
                        </a:spcAft>
                        <a:buFont typeface="Symbol"/>
                        <a:buChar char=""/>
                      </a:pPr>
                      <a:r>
                        <a:rPr lang="it-IT" sz="1200">
                          <a:latin typeface="Times New Roman" pitchFamily="18" charset="0"/>
                          <a:ea typeface="Times New Roman"/>
                          <a:cs typeface="Times New Roman" pitchFamily="18" charset="0"/>
                        </a:rPr>
                        <a:t>nuove misure per la limitazione delle eccedenze, per la protezione dell'ambiente e per un uso moderato dei prodotti inquinanti</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it-IT" sz="1200" dirty="0">
                          <a:solidFill>
                            <a:srgbClr val="3E3E3E"/>
                          </a:solidFill>
                          <a:latin typeface="Times New Roman" pitchFamily="18" charset="0"/>
                          <a:ea typeface="Times New Roman"/>
                          <a:cs typeface="Times New Roman" pitchFamily="18" charset="0"/>
                        </a:rPr>
                        <a:t>finanziamento degli agricoltori che adottano metodi di produzione biologici e si impegnano a rimboschire alcune aree o a mettere a riposo i terreni coltivati</a:t>
                      </a:r>
                      <a:endParaRPr lang="it-IT" sz="1200" dirty="0">
                        <a:latin typeface="Times New Roman" pitchFamily="18" charset="0"/>
                        <a:ea typeface="Times New Roman"/>
                        <a:cs typeface="Times New Roman" pitchFamily="18" charset="0"/>
                      </a:endParaRP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200" dirty="0">
                        <a:latin typeface="Times New Roman" pitchFamily="18" charset="0"/>
                        <a:ea typeface="Times New Roman"/>
                        <a:cs typeface="Times New Roman" pitchFamily="18" charset="0"/>
                      </a:endParaRP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35629">
                <a:tc>
                  <a:txBody>
                    <a:bodyPr/>
                    <a:lstStyle/>
                    <a:p>
                      <a:pPr algn="ctr">
                        <a:spcAft>
                          <a:spcPts val="0"/>
                        </a:spcAft>
                      </a:pPr>
                      <a:r>
                        <a:rPr lang="it-IT" sz="1200">
                          <a:latin typeface="Times New Roman" pitchFamily="18" charset="0"/>
                          <a:ea typeface="Times New Roman"/>
                          <a:cs typeface="Times New Roman" pitchFamily="18" charset="0"/>
                        </a:rPr>
                        <a:t>2003</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it-IT" sz="1200">
                          <a:latin typeface="Times New Roman" pitchFamily="18" charset="0"/>
                          <a:ea typeface="Times New Roman"/>
                          <a:cs typeface="Times New Roman" pitchFamily="18" charset="0"/>
                        </a:rPr>
                        <a:t>miglioramento della qualità dei prodotti</a:t>
                      </a:r>
                    </a:p>
                    <a:p>
                      <a:pPr marL="342900" lvl="0" indent="-342900">
                        <a:lnSpc>
                          <a:spcPct val="115000"/>
                        </a:lnSpc>
                        <a:spcAft>
                          <a:spcPts val="0"/>
                        </a:spcAft>
                        <a:buFont typeface="Symbol"/>
                        <a:buChar char=""/>
                      </a:pPr>
                      <a:r>
                        <a:rPr lang="it-IT" sz="1200">
                          <a:latin typeface="Times New Roman" pitchFamily="18" charset="0"/>
                          <a:ea typeface="Times New Roman"/>
                          <a:cs typeface="Times New Roman" pitchFamily="18" charset="0"/>
                        </a:rPr>
                        <a:t>maggiore tutela dell'ambiente e del benessere animale</a:t>
                      </a:r>
                    </a:p>
                    <a:p>
                      <a:pPr marL="342900" lvl="0" indent="-342900">
                        <a:lnSpc>
                          <a:spcPct val="115000"/>
                        </a:lnSpc>
                        <a:spcAft>
                          <a:spcPts val="0"/>
                        </a:spcAft>
                        <a:buFont typeface="Symbol"/>
                        <a:buChar char=""/>
                      </a:pPr>
                      <a:r>
                        <a:rPr lang="it-IT" sz="1200">
                          <a:latin typeface="Times New Roman" pitchFamily="18" charset="0"/>
                          <a:ea typeface="Times New Roman"/>
                          <a:cs typeface="Times New Roman" pitchFamily="18" charset="0"/>
                        </a:rPr>
                        <a:t>individuazione di nuove fonti di reddito per gli agricoltori</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it-IT" sz="1200">
                          <a:latin typeface="Times New Roman" pitchFamily="18" charset="0"/>
                          <a:ea typeface="Times New Roman"/>
                          <a:cs typeface="Times New Roman" pitchFamily="18" charset="0"/>
                        </a:rPr>
                        <a:t>sovvenzioni solo a chi rispetta le norme in materia di salvaguardia ambientale, </a:t>
                      </a:r>
                      <a:r>
                        <a:rPr lang="it-IT" sz="1200">
                          <a:solidFill>
                            <a:srgbClr val="3E3E3E"/>
                          </a:solidFill>
                          <a:latin typeface="Times New Roman" pitchFamily="18" charset="0"/>
                          <a:ea typeface="Times New Roman"/>
                          <a:cs typeface="Times New Roman" pitchFamily="18" charset="0"/>
                        </a:rPr>
                        <a:t>sicurezza alimentare e  protezione della salute e del benessere degli animali</a:t>
                      </a:r>
                      <a:endParaRPr lang="it-IT" sz="1200">
                        <a:latin typeface="Times New Roman" pitchFamily="18" charset="0"/>
                        <a:ea typeface="Times New Roman"/>
                        <a:cs typeface="Times New Roman" pitchFamily="18" charset="0"/>
                      </a:endParaRPr>
                    </a:p>
                    <a:p>
                      <a:pPr marL="342900" lvl="0" indent="-342900">
                        <a:lnSpc>
                          <a:spcPct val="115000"/>
                        </a:lnSpc>
                        <a:spcAft>
                          <a:spcPts val="0"/>
                        </a:spcAft>
                        <a:buFont typeface="Symbol"/>
                        <a:buChar char=""/>
                      </a:pPr>
                      <a:r>
                        <a:rPr lang="it-IT" sz="1200">
                          <a:solidFill>
                            <a:srgbClr val="3E3E3E"/>
                          </a:solidFill>
                          <a:latin typeface="Times New Roman" pitchFamily="18" charset="0"/>
                          <a:ea typeface="Times New Roman"/>
                          <a:cs typeface="Times New Roman" pitchFamily="18" charset="0"/>
                        </a:rPr>
                        <a:t>incentivi per l'agriturismo</a:t>
                      </a:r>
                      <a:endParaRPr lang="it-IT" sz="1200">
                        <a:latin typeface="Times New Roman" pitchFamily="18" charset="0"/>
                        <a:ea typeface="Times New Roman"/>
                        <a:cs typeface="Times New Roman" pitchFamily="18" charset="0"/>
                      </a:endParaRP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200" dirty="0">
                        <a:latin typeface="Times New Roman" pitchFamily="18" charset="0"/>
                        <a:ea typeface="Times New Roman"/>
                        <a:cs typeface="Times New Roman" pitchFamily="18" charset="0"/>
                      </a:endParaRP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25"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it-IT" dirty="0" smtClean="0">
                <a:solidFill>
                  <a:srgbClr val="3E3E3E"/>
                </a:solidFill>
                <a:latin typeface="Times New Roman" pitchFamily="18" charset="0"/>
                <a:ea typeface="Times New Roman" pitchFamily="18" charset="0"/>
                <a:cs typeface="Times New Roman" pitchFamily="18" charset="0"/>
              </a:rPr>
              <a:t>Nella tabella sono sintetizzate le fasi della PAC succedutesi nei vari anni. Utilizzala per completare il testo alla fine del capitolo.</a:t>
            </a:r>
            <a:endParaRPr lang="it-IT" dirty="0" smtClean="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0" y="0"/>
            <a:ext cx="8738290"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Completa i testi </a:t>
            </a:r>
            <a:r>
              <a:rPr lang="it-IT" b="1" dirty="0" smtClean="0">
                <a:solidFill>
                  <a:srgbClr val="C00000"/>
                </a:solidFill>
                <a:latin typeface="Times New Roman" pitchFamily="18" charset="0"/>
                <a:ea typeface="Times New Roman" pitchFamily="18" charset="0"/>
                <a:cs typeface="Times New Roman" pitchFamily="18" charset="0"/>
              </a:rPr>
              <a:t>scrivendo in nota</a:t>
            </a:r>
            <a:r>
              <a:rPr kumimoji="0" lang="it-IT"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le parti mancanti</a:t>
            </a:r>
            <a:r>
              <a:rPr lang="it-IT" sz="1200" b="1" dirty="0" smtClean="0">
                <a:solidFill>
                  <a:srgbClr val="C00000"/>
                </a:solidFill>
                <a:latin typeface="Times New Roman" pitchFamily="18" charset="0"/>
                <a:ea typeface="Times New Roman" pitchFamily="18" charset="0"/>
                <a:cs typeface="Times New Roman" pitchFamily="18" charset="0"/>
              </a:rPr>
              <a:t> </a:t>
            </a:r>
            <a:r>
              <a:rPr lang="it-IT" b="1" dirty="0" smtClean="0">
                <a:solidFill>
                  <a:srgbClr val="C00000"/>
                </a:solidFill>
                <a:latin typeface="Times New Roman" pitchFamily="18" charset="0"/>
                <a:ea typeface="Times New Roman" pitchFamily="18" charset="0"/>
                <a:cs typeface="Times New Roman" pitchFamily="18" charset="0"/>
              </a:rPr>
              <a:t>(come nell’esempio). Cliccando con</a:t>
            </a:r>
          </a:p>
          <a:p>
            <a:pPr marL="0" marR="0" lvl="0" indent="0" algn="just" defTabSz="914400" rtl="0" eaLnBrk="1" fontAlgn="base" latinLnBrk="0" hangingPunct="1">
              <a:lnSpc>
                <a:spcPct val="100000"/>
              </a:lnSpc>
              <a:spcBef>
                <a:spcPct val="0"/>
              </a:spcBef>
              <a:spcAft>
                <a:spcPct val="0"/>
              </a:spcAft>
              <a:buClrTx/>
              <a:buSzTx/>
              <a:buFontTx/>
              <a:buNone/>
              <a:tabLst/>
            </a:pPr>
            <a:r>
              <a:rPr lang="it-IT" b="1" dirty="0" smtClean="0">
                <a:solidFill>
                  <a:srgbClr val="C00000"/>
                </a:solidFill>
                <a:latin typeface="Times New Roman" pitchFamily="18" charset="0"/>
                <a:ea typeface="Times New Roman" pitchFamily="18" charset="0"/>
                <a:cs typeface="Times New Roman" pitchFamily="18" charset="0"/>
              </a:rPr>
              <a:t>la destra del mouse sul numero della figura puoi attivare il collegamento ipertestuale.</a:t>
            </a:r>
            <a:endParaRPr kumimoji="0" lang="it-IT" sz="1800" b="1" i="0" u="none" strike="noStrike" cap="none" normalizeH="0" baseline="0" dirty="0" smtClean="0">
              <a:ln>
                <a:noFill/>
              </a:ln>
              <a:solidFill>
                <a:srgbClr val="C00000"/>
              </a:solidFill>
              <a:effectLst/>
              <a:latin typeface="Arial" pitchFamily="34" charset="0"/>
              <a:cs typeface="Arial" pitchFamily="34" charset="0"/>
            </a:endParaRPr>
          </a:p>
        </p:txBody>
      </p:sp>
      <p:sp>
        <p:nvSpPr>
          <p:cNvPr id="63490" name="Rectangle 2"/>
          <p:cNvSpPr>
            <a:spLocks noChangeArrowheads="1"/>
          </p:cNvSpPr>
          <p:nvPr/>
        </p:nvSpPr>
        <p:spPr bwMode="auto">
          <a:xfrm>
            <a:off x="214250" y="500042"/>
            <a:ext cx="8929750"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LEZIONE 1</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Lo sviluppo dell'agricoltura in Europa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L'Europa è il continente con la più alta percentuale di territorio occupato da coltivazioni e pascoli: il 49% [</a:t>
            </a:r>
            <a:r>
              <a:rPr kumimoji="0" lang="it-IT"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hlinkClick r:id="rId3" action="ppaction://hlinksldjump"/>
              </a:rPr>
              <a:t>fig.1</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Una così ampia diffusione degli spazi agricoli dipende sia dalle favorevoli condizioni ambientali (</a:t>
            </a:r>
            <a:r>
              <a:rPr lang="it-IT" dirty="0" smtClean="0">
                <a:solidFill>
                  <a:srgbClr val="00B0F0"/>
                </a:solidFill>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lang="it-IT" dirty="0" smtClean="0">
                <a:latin typeface="Times New Roman" pitchFamily="18" charset="0"/>
                <a:ea typeface="Times New Roman" pitchFamily="18" charset="0"/>
                <a:cs typeface="Times New Roman" pitchFamily="18" charset="0"/>
                <a:hlinkClick r:id="rId4" action="ppaction://hlinksldjump"/>
              </a:rPr>
              <a:t>fig.2-3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sia dal fatto che, nel nostro continente, l'agricoltura</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5" action="ppaction://hlinksldjump"/>
              </a:rPr>
              <a:t>fig.4</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L'uso del suolo varia da una regione all'altra a seconda delle diverse               e del tipo </a:t>
            </a:r>
            <a:r>
              <a:rPr lang="it-IT" dirty="0" smtClean="0">
                <a:solidFill>
                  <a:srgbClr val="00B0F0"/>
                </a:solidFill>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6" action="ppaction://hlinksldjump"/>
              </a:rPr>
              <a:t>fig.5</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7" action="ppaction://hlinksldjump"/>
              </a:rPr>
              <a:t>tabella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3491" name="Rectangle 3"/>
          <p:cNvSpPr>
            <a:spLocks noChangeArrowheads="1"/>
          </p:cNvSpPr>
          <p:nvPr/>
        </p:nvSpPr>
        <p:spPr bwMode="auto">
          <a:xfrm>
            <a:off x="142844" y="3357562"/>
            <a:ext cx="8786874"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LEZIONE 2</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paesaggi agrari tradizionali</a:t>
            </a:r>
          </a:p>
          <a:p>
            <a:pPr algn="just"/>
            <a:r>
              <a:rPr lang="it-IT" sz="2000" dirty="0" smtClean="0"/>
              <a:t> </a:t>
            </a:r>
            <a:r>
              <a:rPr lang="it-IT" dirty="0" smtClean="0">
                <a:latin typeface="Times New Roman" pitchFamily="18" charset="0"/>
                <a:cs typeface="Times New Roman" pitchFamily="18" charset="0"/>
              </a:rPr>
              <a:t>Dal Medioevo all'Ottocento, le tecniche e le strutture agrarie europee si sono mantenute pressoché immutate e hanno dato vita a tre tipici paesaggi agrari, riconoscibili ancora oggi per la forma del campo e il tipo di insediamento rurale: il paesaggio a </a:t>
            </a:r>
            <a:r>
              <a:rPr lang="it-IT" i="1" dirty="0" smtClean="0">
                <a:latin typeface="Times New Roman" pitchFamily="18" charset="0"/>
                <a:cs typeface="Times New Roman" pitchFamily="18" charset="0"/>
              </a:rPr>
              <a:t>campi aperti</a:t>
            </a:r>
            <a:r>
              <a:rPr lang="it-IT" dirty="0" smtClean="0">
                <a:latin typeface="Times New Roman" pitchFamily="18" charset="0"/>
                <a:cs typeface="Times New Roman" pitchFamily="18" charset="0"/>
              </a:rPr>
              <a:t>, il paesaggio a </a:t>
            </a:r>
            <a:r>
              <a:rPr lang="it-IT" i="1" dirty="0" smtClean="0">
                <a:latin typeface="Times New Roman" pitchFamily="18" charset="0"/>
                <a:cs typeface="Times New Roman" pitchFamily="18" charset="0"/>
              </a:rPr>
              <a:t>campi chiusi</a:t>
            </a:r>
            <a:r>
              <a:rPr lang="it-IT" dirty="0" smtClean="0">
                <a:latin typeface="Times New Roman" pitchFamily="18" charset="0"/>
                <a:cs typeface="Times New Roman" pitchFamily="18" charset="0"/>
              </a:rPr>
              <a:t>, il paesaggio </a:t>
            </a:r>
            <a:r>
              <a:rPr lang="it-IT" i="1" dirty="0" smtClean="0">
                <a:latin typeface="Times New Roman" pitchFamily="18" charset="0"/>
                <a:cs typeface="Times New Roman" pitchFamily="18" charset="0"/>
              </a:rPr>
              <a:t>misto</a:t>
            </a:r>
            <a:r>
              <a:rPr lang="it-IT" dirty="0" smtClean="0">
                <a:latin typeface="Times New Roman" pitchFamily="18" charset="0"/>
                <a:cs typeface="Times New Roman" pitchFamily="18" charset="0"/>
              </a:rPr>
              <a:t>. </a:t>
            </a:r>
          </a:p>
          <a:p>
            <a:pPr algn="just"/>
            <a:r>
              <a:rPr lang="it-IT" dirty="0" smtClean="0">
                <a:latin typeface="Times New Roman" pitchFamily="18" charset="0"/>
                <a:cs typeface="Times New Roman" pitchFamily="18" charset="0"/>
              </a:rPr>
              <a:t>Il paesaggio a </a:t>
            </a:r>
            <a:r>
              <a:rPr lang="it-IT" b="1" dirty="0" smtClean="0">
                <a:latin typeface="Times New Roman" pitchFamily="18" charset="0"/>
                <a:cs typeface="Times New Roman" pitchFamily="18" charset="0"/>
              </a:rPr>
              <a:t>campi aperti</a:t>
            </a:r>
            <a:r>
              <a:rPr lang="it-IT" dirty="0" smtClean="0">
                <a:latin typeface="Times New Roman" pitchFamily="18" charset="0"/>
                <a:cs typeface="Times New Roman" pitchFamily="18" charset="0"/>
              </a:rPr>
              <a:t> (in inglese </a:t>
            </a:r>
            <a:r>
              <a:rPr lang="it-IT" i="1" dirty="0" err="1" smtClean="0">
                <a:latin typeface="Times New Roman" pitchFamily="18" charset="0"/>
                <a:cs typeface="Times New Roman" pitchFamily="18" charset="0"/>
              </a:rPr>
              <a:t>openfield</a:t>
            </a:r>
            <a:r>
              <a:rPr lang="it-IT" dirty="0" smtClean="0">
                <a:latin typeface="Times New Roman" pitchFamily="18" charset="0"/>
                <a:cs typeface="Times New Roman" pitchFamily="18" charset="0"/>
              </a:rPr>
              <a:t>) si è diffuso in un'area molto vasta, per lo più pianeggiante, comprendente i territori dell'Europa        (dalla Francia centrale fino alla Russia), della Svezia           e dell'Inghilterra             [</a:t>
            </a:r>
            <a:r>
              <a:rPr lang="it-IT" dirty="0" smtClean="0">
                <a:solidFill>
                  <a:schemeClr val="accent1"/>
                </a:solidFill>
                <a:latin typeface="Times New Roman" pitchFamily="18" charset="0"/>
                <a:cs typeface="Times New Roman" pitchFamily="18" charset="0"/>
                <a:hlinkClick r:id="rId8" action="ppaction://hlinksldjump"/>
              </a:rPr>
              <a:t>fig.6</a:t>
            </a:r>
            <a:r>
              <a:rPr lang="it-IT" dirty="0" smtClean="0">
                <a:latin typeface="Times New Roman" pitchFamily="18" charset="0"/>
                <a:cs typeface="Times New Roman" pitchFamily="18" charset="0"/>
              </a:rPr>
              <a:t>]. In questo tipo di paesaggio agrario le campagne erano suddivise in piccoli appezzamenti a forma di  </a:t>
            </a:r>
            <a:endParaRPr kumimoji="0" lang="it-IT" sz="1200"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endParaRPr>
          </a:p>
        </p:txBody>
      </p:sp>
      <p:sp>
        <p:nvSpPr>
          <p:cNvPr id="11" name="Rettangolo arrotondato 10"/>
          <p:cNvSpPr/>
          <p:nvPr/>
        </p:nvSpPr>
        <p:spPr>
          <a:xfrm>
            <a:off x="1500166" y="242886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2</a:t>
            </a:r>
            <a:endParaRPr lang="it-IT" dirty="0">
              <a:solidFill>
                <a:srgbClr val="00B0F0"/>
              </a:solidFill>
              <a:latin typeface="Times New Roman" pitchFamily="18" charset="0"/>
              <a:cs typeface="Times New Roman" pitchFamily="18" charset="0"/>
            </a:endParaRPr>
          </a:p>
        </p:txBody>
      </p:sp>
      <p:sp>
        <p:nvSpPr>
          <p:cNvPr id="19" name="Rettangolo arrotondato 18"/>
          <p:cNvSpPr/>
          <p:nvPr/>
        </p:nvSpPr>
        <p:spPr>
          <a:xfrm>
            <a:off x="6643702" y="264318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3</a:t>
            </a:r>
            <a:endParaRPr lang="it-IT" dirty="0">
              <a:solidFill>
                <a:srgbClr val="00B0F0"/>
              </a:solidFill>
              <a:latin typeface="Times New Roman" pitchFamily="18" charset="0"/>
              <a:cs typeface="Times New Roman" pitchFamily="18" charset="0"/>
            </a:endParaRPr>
          </a:p>
        </p:txBody>
      </p:sp>
      <p:sp>
        <p:nvSpPr>
          <p:cNvPr id="20" name="Rettangolo arrotondato 19"/>
          <p:cNvSpPr/>
          <p:nvPr/>
        </p:nvSpPr>
        <p:spPr>
          <a:xfrm>
            <a:off x="8358214" y="264318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4</a:t>
            </a:r>
            <a:endParaRPr lang="it-IT" dirty="0">
              <a:solidFill>
                <a:srgbClr val="00B0F0"/>
              </a:solidFill>
              <a:latin typeface="Times New Roman" pitchFamily="18" charset="0"/>
              <a:cs typeface="Times New Roman" pitchFamily="18" charset="0"/>
            </a:endParaRPr>
          </a:p>
        </p:txBody>
      </p:sp>
      <p:sp>
        <p:nvSpPr>
          <p:cNvPr id="21" name="Rettangolo arrotondato 20"/>
          <p:cNvSpPr/>
          <p:nvPr/>
        </p:nvSpPr>
        <p:spPr>
          <a:xfrm>
            <a:off x="5357818" y="5429264"/>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5</a:t>
            </a:r>
            <a:endParaRPr lang="it-IT" dirty="0">
              <a:solidFill>
                <a:srgbClr val="00B0F0"/>
              </a:solidFill>
              <a:latin typeface="Times New Roman" pitchFamily="18" charset="0"/>
              <a:cs typeface="Times New Roman" pitchFamily="18" charset="0"/>
            </a:endParaRPr>
          </a:p>
        </p:txBody>
      </p:sp>
      <p:sp>
        <p:nvSpPr>
          <p:cNvPr id="22" name="Rettangolo arrotondato 21"/>
          <p:cNvSpPr/>
          <p:nvPr/>
        </p:nvSpPr>
        <p:spPr>
          <a:xfrm>
            <a:off x="2285984" y="571501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6</a:t>
            </a:r>
            <a:endParaRPr lang="it-IT" dirty="0">
              <a:solidFill>
                <a:srgbClr val="00B0F0"/>
              </a:solidFill>
              <a:latin typeface="Times New Roman" pitchFamily="18" charset="0"/>
              <a:cs typeface="Times New Roman" pitchFamily="18" charset="0"/>
            </a:endParaRPr>
          </a:p>
        </p:txBody>
      </p:sp>
      <p:sp>
        <p:nvSpPr>
          <p:cNvPr id="23" name="Rettangolo arrotondato 22"/>
          <p:cNvSpPr/>
          <p:nvPr/>
        </p:nvSpPr>
        <p:spPr>
          <a:xfrm>
            <a:off x="4714876" y="571501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7</a:t>
            </a:r>
            <a:endParaRPr lang="it-IT" dirty="0">
              <a:solidFill>
                <a:srgbClr val="00B0F0"/>
              </a:solidFill>
              <a:latin typeface="Times New Roman" pitchFamily="18" charset="0"/>
              <a:cs typeface="Times New Roman" pitchFamily="18" charset="0"/>
            </a:endParaRPr>
          </a:p>
        </p:txBody>
      </p:sp>
      <p:sp>
        <p:nvSpPr>
          <p:cNvPr id="24" name="Rettangolo arrotondato 23"/>
          <p:cNvSpPr/>
          <p:nvPr/>
        </p:nvSpPr>
        <p:spPr>
          <a:xfrm>
            <a:off x="6929454" y="600076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8</a:t>
            </a:r>
            <a:endParaRPr lang="it-IT" dirty="0">
              <a:solidFill>
                <a:srgbClr val="00B0F0"/>
              </a:solidFill>
              <a:latin typeface="Times New Roman" pitchFamily="18" charset="0"/>
              <a:cs typeface="Times New Roman" pitchFamily="18" charset="0"/>
            </a:endParaRPr>
          </a:p>
        </p:txBody>
      </p:sp>
      <p:sp>
        <p:nvSpPr>
          <p:cNvPr id="25" name="Rettangolo arrotondato 24"/>
          <p:cNvSpPr/>
          <p:nvPr/>
        </p:nvSpPr>
        <p:spPr>
          <a:xfrm>
            <a:off x="3643306" y="214311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a:t>
            </a:r>
            <a:endParaRPr lang="it-IT"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3857628"/>
            <a:ext cx="907259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 questo tipo di agricoltura, non si produceva per              ma semplicemente per  nutrire le famiglie dei contadini; anche se la           era scarsa, nessuno se ne preoccupava perché a nessuno serviva produrre di più. Inoltre essa garantiva una certa stabilità economica e sociale perché favoriva, attraverso gli usi comunitari, una uguale partecipazione di tutti gli abitanti del villaggio alle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Nella fascia atlantica dell'Europa si è invece diffuso un altro tipo di agricoltura, che ha dato origine al paesaggio dei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campi chiusi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francese </a:t>
            </a:r>
            <a:r>
              <a:rPr kumimoji="0" lang="it-IT"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bocage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territorio era suddiviso in </a:t>
            </a:r>
            <a:r>
              <a:rPr kumimoji="0" lang="it-IT" b="0" i="0" u="none" strike="noStrike" cap="none" normalizeH="0" baseline="0" dirty="0" err="1" smtClean="0">
                <a:ln>
                  <a:noFill/>
                </a:ln>
                <a:solidFill>
                  <a:srgbClr val="00B0F0"/>
                </a:solidFill>
                <a:effectLst/>
                <a:latin typeface="Times New Roman" pitchFamily="18" charset="0"/>
                <a:ea typeface="Times New Roman" pitchFamily="18" charset="0"/>
                <a:cs typeface="Times New Roman" pitchFamily="18" charset="0"/>
              </a:rPr>
              <a:t>camp</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irregolari, di diverse dimensioni e forme, recintati da          ,           ,           oppure da                .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campagna si presentava quindi come un mosaico di appezzamenti irregolari attraversato da una ragnatela di </a:t>
            </a:r>
            <a:r>
              <a:rPr lang="it-IT" dirty="0" smtClean="0">
                <a:solidFill>
                  <a:srgbClr val="00B0F0"/>
                </a:solidFill>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e            [</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2" action="ppaction://hlinksldjump"/>
              </a:rPr>
              <a:t>fig.8</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0113" name="Rectangle 1"/>
          <p:cNvSpPr>
            <a:spLocks noChangeArrowheads="1"/>
          </p:cNvSpPr>
          <p:nvPr/>
        </p:nvSpPr>
        <p:spPr bwMode="auto">
          <a:xfrm>
            <a:off x="0" y="0"/>
            <a:ext cx="907259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Nessuna recinzione o siepe         , che si presentavano come una grande distesa continua e multicolore di terre. La popolazione viveva in piccoli villaggi posti                 [</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2" action="ppaction://hlinksldjump"/>
              </a:rPr>
              <a:t>fig.7</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lavori erano svolti in comune da            </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si praticava la          delle colture: i vari appezzamenti erano raggruppati in tre settori che, alternativamente, venivano destinati ai cereali invernali (frumento e segale), ai cereali primaverili (orzo e avena) e al maggese, cioè era seminato con l'erba per permettere al terreno di</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di ritornare fertile. Ogni agricoltore possedeva appezzamenti             in modo da poter disporre ogni anno di diversi          .  Dopo il raccolto, i campi diventavano d'uso comune: gli abitanti del villaggio vi andavano a         e vi mandavano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Attorno all'area coltivata, si estendevano le            , utilizzate dai contadini come pascoli, come riserva di legna, come luoghi di pesca e come torbiere, e i boschi che venivano sfruttati con il taglio della legna, con il pascolo dei maiali e con la raccolta di foglie e frutti selvatici [</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fig.9</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5" name="Rettangolo arrotondato 24"/>
          <p:cNvSpPr/>
          <p:nvPr/>
        </p:nvSpPr>
        <p:spPr>
          <a:xfrm>
            <a:off x="2857488" y="71414"/>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9</a:t>
            </a:r>
            <a:endParaRPr lang="it-IT" dirty="0">
              <a:solidFill>
                <a:srgbClr val="00B0F0"/>
              </a:solidFill>
              <a:latin typeface="Times New Roman" pitchFamily="18" charset="0"/>
              <a:cs typeface="Times New Roman" pitchFamily="18" charset="0"/>
            </a:endParaRPr>
          </a:p>
        </p:txBody>
      </p:sp>
      <p:sp>
        <p:nvSpPr>
          <p:cNvPr id="26" name="Rettangolo arrotondato 25"/>
          <p:cNvSpPr/>
          <p:nvPr/>
        </p:nvSpPr>
        <p:spPr>
          <a:xfrm>
            <a:off x="6429388" y="35716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10</a:t>
            </a:r>
            <a:endParaRPr lang="it-IT" dirty="0">
              <a:solidFill>
                <a:srgbClr val="00B0F0"/>
              </a:solidFill>
              <a:latin typeface="Times New Roman" pitchFamily="18" charset="0"/>
              <a:cs typeface="Times New Roman" pitchFamily="18" charset="0"/>
            </a:endParaRPr>
          </a:p>
        </p:txBody>
      </p:sp>
      <p:sp>
        <p:nvSpPr>
          <p:cNvPr id="27" name="Rettangolo arrotondato 26"/>
          <p:cNvSpPr/>
          <p:nvPr/>
        </p:nvSpPr>
        <p:spPr>
          <a:xfrm>
            <a:off x="3643306" y="64291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11</a:t>
            </a:r>
            <a:endParaRPr lang="it-IT" dirty="0">
              <a:solidFill>
                <a:srgbClr val="00B0F0"/>
              </a:solidFill>
              <a:latin typeface="Times New Roman" pitchFamily="18" charset="0"/>
              <a:cs typeface="Times New Roman" pitchFamily="18" charset="0"/>
            </a:endParaRPr>
          </a:p>
        </p:txBody>
      </p:sp>
      <p:sp>
        <p:nvSpPr>
          <p:cNvPr id="28" name="Rettangolo arrotondato 27"/>
          <p:cNvSpPr/>
          <p:nvPr/>
        </p:nvSpPr>
        <p:spPr>
          <a:xfrm>
            <a:off x="6429388" y="64291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12</a:t>
            </a:r>
            <a:endParaRPr lang="it-IT" dirty="0">
              <a:solidFill>
                <a:srgbClr val="00B0F0"/>
              </a:solidFill>
              <a:latin typeface="Times New Roman" pitchFamily="18" charset="0"/>
              <a:cs typeface="Times New Roman" pitchFamily="18" charset="0"/>
            </a:endParaRPr>
          </a:p>
        </p:txBody>
      </p:sp>
      <p:sp>
        <p:nvSpPr>
          <p:cNvPr id="29" name="Rettangolo arrotondato 28"/>
          <p:cNvSpPr/>
          <p:nvPr/>
        </p:nvSpPr>
        <p:spPr>
          <a:xfrm>
            <a:off x="4786314" y="142873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13</a:t>
            </a:r>
            <a:endParaRPr lang="it-IT" dirty="0">
              <a:solidFill>
                <a:srgbClr val="00B0F0"/>
              </a:solidFill>
              <a:latin typeface="Times New Roman" pitchFamily="18" charset="0"/>
              <a:cs typeface="Times New Roman" pitchFamily="18" charset="0"/>
            </a:endParaRPr>
          </a:p>
        </p:txBody>
      </p:sp>
      <p:sp>
        <p:nvSpPr>
          <p:cNvPr id="30" name="Rettangolo arrotondato 29"/>
          <p:cNvSpPr/>
          <p:nvPr/>
        </p:nvSpPr>
        <p:spPr>
          <a:xfrm>
            <a:off x="2500298" y="171448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14</a:t>
            </a:r>
            <a:endParaRPr lang="it-IT" dirty="0">
              <a:solidFill>
                <a:srgbClr val="00B0F0"/>
              </a:solidFill>
              <a:latin typeface="Times New Roman" pitchFamily="18" charset="0"/>
              <a:cs typeface="Times New Roman" pitchFamily="18" charset="0"/>
            </a:endParaRPr>
          </a:p>
        </p:txBody>
      </p:sp>
      <p:sp>
        <p:nvSpPr>
          <p:cNvPr id="31" name="Rettangolo arrotondato 30"/>
          <p:cNvSpPr/>
          <p:nvPr/>
        </p:nvSpPr>
        <p:spPr>
          <a:xfrm>
            <a:off x="7572396" y="171448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15</a:t>
            </a:r>
            <a:endParaRPr lang="it-IT" dirty="0">
              <a:solidFill>
                <a:srgbClr val="00B0F0"/>
              </a:solidFill>
              <a:latin typeface="Times New Roman" pitchFamily="18" charset="0"/>
              <a:cs typeface="Times New Roman" pitchFamily="18" charset="0"/>
            </a:endParaRPr>
          </a:p>
        </p:txBody>
      </p:sp>
      <p:sp>
        <p:nvSpPr>
          <p:cNvPr id="32" name="Rettangolo arrotondato 31"/>
          <p:cNvSpPr/>
          <p:nvPr/>
        </p:nvSpPr>
        <p:spPr>
          <a:xfrm>
            <a:off x="8072462" y="200024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16</a:t>
            </a:r>
            <a:endParaRPr lang="it-IT" dirty="0">
              <a:solidFill>
                <a:srgbClr val="00B0F0"/>
              </a:solidFill>
              <a:latin typeface="Times New Roman" pitchFamily="18" charset="0"/>
              <a:cs typeface="Times New Roman" pitchFamily="18" charset="0"/>
            </a:endParaRPr>
          </a:p>
        </p:txBody>
      </p:sp>
      <p:sp>
        <p:nvSpPr>
          <p:cNvPr id="33" name="Rettangolo arrotondato 32"/>
          <p:cNvSpPr/>
          <p:nvPr/>
        </p:nvSpPr>
        <p:spPr>
          <a:xfrm>
            <a:off x="1285852" y="228599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17</a:t>
            </a:r>
            <a:endParaRPr lang="it-IT" dirty="0">
              <a:solidFill>
                <a:srgbClr val="00B0F0"/>
              </a:solidFill>
              <a:latin typeface="Times New Roman" pitchFamily="18" charset="0"/>
              <a:cs typeface="Times New Roman" pitchFamily="18" charset="0"/>
            </a:endParaRPr>
          </a:p>
        </p:txBody>
      </p:sp>
      <p:sp>
        <p:nvSpPr>
          <p:cNvPr id="34" name="Rettangolo arrotondato 33"/>
          <p:cNvSpPr/>
          <p:nvPr/>
        </p:nvSpPr>
        <p:spPr>
          <a:xfrm>
            <a:off x="4214810" y="2571744"/>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18</a:t>
            </a:r>
            <a:endParaRPr lang="it-IT" dirty="0">
              <a:solidFill>
                <a:srgbClr val="00B0F0"/>
              </a:solidFill>
              <a:latin typeface="Times New Roman" pitchFamily="18" charset="0"/>
              <a:cs typeface="Times New Roman" pitchFamily="18" charset="0"/>
            </a:endParaRPr>
          </a:p>
        </p:txBody>
      </p:sp>
      <p:sp>
        <p:nvSpPr>
          <p:cNvPr id="35" name="Rettangolo arrotondato 34"/>
          <p:cNvSpPr/>
          <p:nvPr/>
        </p:nvSpPr>
        <p:spPr>
          <a:xfrm>
            <a:off x="5143504" y="392906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19</a:t>
            </a:r>
            <a:endParaRPr lang="it-IT" dirty="0">
              <a:solidFill>
                <a:srgbClr val="00B0F0"/>
              </a:solidFill>
              <a:latin typeface="Times New Roman" pitchFamily="18" charset="0"/>
              <a:cs typeface="Times New Roman" pitchFamily="18" charset="0"/>
            </a:endParaRPr>
          </a:p>
        </p:txBody>
      </p:sp>
      <p:sp>
        <p:nvSpPr>
          <p:cNvPr id="36" name="Rettangolo arrotondato 35"/>
          <p:cNvSpPr/>
          <p:nvPr/>
        </p:nvSpPr>
        <p:spPr>
          <a:xfrm>
            <a:off x="3286116" y="421481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20</a:t>
            </a:r>
            <a:endParaRPr lang="it-IT" dirty="0">
              <a:solidFill>
                <a:srgbClr val="00B0F0"/>
              </a:solidFill>
              <a:latin typeface="Times New Roman" pitchFamily="18" charset="0"/>
              <a:cs typeface="Times New Roman" pitchFamily="18" charset="0"/>
            </a:endParaRPr>
          </a:p>
        </p:txBody>
      </p:sp>
      <p:sp>
        <p:nvSpPr>
          <p:cNvPr id="37" name="Rettangolo arrotondato 36"/>
          <p:cNvSpPr/>
          <p:nvPr/>
        </p:nvSpPr>
        <p:spPr>
          <a:xfrm>
            <a:off x="571472" y="500063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21</a:t>
            </a:r>
            <a:endParaRPr lang="it-IT" dirty="0">
              <a:solidFill>
                <a:srgbClr val="00B0F0"/>
              </a:solidFill>
              <a:latin typeface="Times New Roman" pitchFamily="18" charset="0"/>
              <a:cs typeface="Times New Roman" pitchFamily="18" charset="0"/>
            </a:endParaRPr>
          </a:p>
        </p:txBody>
      </p:sp>
      <p:sp>
        <p:nvSpPr>
          <p:cNvPr id="38" name="Rettangolo arrotondato 37"/>
          <p:cNvSpPr/>
          <p:nvPr/>
        </p:nvSpPr>
        <p:spPr>
          <a:xfrm>
            <a:off x="8501090" y="557214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22</a:t>
            </a:r>
            <a:endParaRPr lang="it-IT" dirty="0">
              <a:solidFill>
                <a:srgbClr val="00B0F0"/>
              </a:solidFill>
              <a:latin typeface="Times New Roman" pitchFamily="18" charset="0"/>
              <a:cs typeface="Times New Roman" pitchFamily="18" charset="0"/>
            </a:endParaRPr>
          </a:p>
        </p:txBody>
      </p:sp>
      <p:sp>
        <p:nvSpPr>
          <p:cNvPr id="39" name="Rettangolo arrotondato 38"/>
          <p:cNvSpPr/>
          <p:nvPr/>
        </p:nvSpPr>
        <p:spPr>
          <a:xfrm>
            <a:off x="4929190" y="585789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23</a:t>
            </a:r>
            <a:endParaRPr lang="it-IT" dirty="0">
              <a:solidFill>
                <a:srgbClr val="00B0F0"/>
              </a:solidFill>
              <a:latin typeface="Times New Roman" pitchFamily="18" charset="0"/>
              <a:cs typeface="Times New Roman" pitchFamily="18" charset="0"/>
            </a:endParaRPr>
          </a:p>
        </p:txBody>
      </p:sp>
      <p:sp>
        <p:nvSpPr>
          <p:cNvPr id="40" name="Rettangolo arrotondato 39"/>
          <p:cNvSpPr/>
          <p:nvPr/>
        </p:nvSpPr>
        <p:spPr>
          <a:xfrm>
            <a:off x="5572132" y="585789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24</a:t>
            </a:r>
            <a:endParaRPr lang="it-IT" dirty="0">
              <a:solidFill>
                <a:srgbClr val="00B0F0"/>
              </a:solidFill>
              <a:latin typeface="Times New Roman" pitchFamily="18" charset="0"/>
              <a:cs typeface="Times New Roman" pitchFamily="18" charset="0"/>
            </a:endParaRPr>
          </a:p>
        </p:txBody>
      </p:sp>
      <p:sp>
        <p:nvSpPr>
          <p:cNvPr id="41" name="Rettangolo arrotondato 40"/>
          <p:cNvSpPr/>
          <p:nvPr/>
        </p:nvSpPr>
        <p:spPr>
          <a:xfrm>
            <a:off x="6286512" y="585789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25</a:t>
            </a:r>
            <a:endParaRPr lang="it-IT" dirty="0">
              <a:solidFill>
                <a:srgbClr val="00B0F0"/>
              </a:solidFill>
              <a:latin typeface="Times New Roman" pitchFamily="18" charset="0"/>
              <a:cs typeface="Times New Roman" pitchFamily="18" charset="0"/>
            </a:endParaRPr>
          </a:p>
        </p:txBody>
      </p:sp>
      <p:sp>
        <p:nvSpPr>
          <p:cNvPr id="42" name="Rettangolo arrotondato 41"/>
          <p:cNvSpPr/>
          <p:nvPr/>
        </p:nvSpPr>
        <p:spPr>
          <a:xfrm>
            <a:off x="7929586" y="585789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26</a:t>
            </a:r>
            <a:endParaRPr lang="it-IT" dirty="0">
              <a:solidFill>
                <a:srgbClr val="00B0F0"/>
              </a:solidFill>
              <a:latin typeface="Times New Roman" pitchFamily="18" charset="0"/>
              <a:cs typeface="Times New Roman" pitchFamily="18" charset="0"/>
            </a:endParaRPr>
          </a:p>
        </p:txBody>
      </p:sp>
      <p:sp>
        <p:nvSpPr>
          <p:cNvPr id="43" name="Rettangolo arrotondato 42"/>
          <p:cNvSpPr/>
          <p:nvPr/>
        </p:nvSpPr>
        <p:spPr>
          <a:xfrm>
            <a:off x="1714480" y="635795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27</a:t>
            </a:r>
            <a:endParaRPr lang="it-IT" dirty="0">
              <a:solidFill>
                <a:srgbClr val="00B0F0"/>
              </a:solidFill>
              <a:latin typeface="Times New Roman" pitchFamily="18" charset="0"/>
              <a:cs typeface="Times New Roman" pitchFamily="18" charset="0"/>
            </a:endParaRPr>
          </a:p>
        </p:txBody>
      </p:sp>
      <p:sp>
        <p:nvSpPr>
          <p:cNvPr id="44" name="Rettangolo arrotondato 43"/>
          <p:cNvSpPr/>
          <p:nvPr/>
        </p:nvSpPr>
        <p:spPr>
          <a:xfrm>
            <a:off x="2500298" y="635795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28</a:t>
            </a:r>
            <a:endParaRPr lang="it-IT" dirty="0">
              <a:solidFill>
                <a:srgbClr val="00B0F0"/>
              </a:solidFill>
              <a:latin typeface="Times New Roman" pitchFamily="18" charset="0"/>
              <a:cs typeface="Times New Roman" pitchFamily="18" charset="0"/>
            </a:endParaRPr>
          </a:p>
        </p:txBody>
      </p:sp>
      <p:sp>
        <p:nvSpPr>
          <p:cNvPr id="45" name="Rettangolo arrotondato 44"/>
          <p:cNvSpPr/>
          <p:nvPr/>
        </p:nvSpPr>
        <p:spPr>
          <a:xfrm>
            <a:off x="3286116" y="635795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29</a:t>
            </a:r>
            <a:endParaRPr lang="it-IT" dirty="0">
              <a:solidFill>
                <a:srgbClr val="00B0F0"/>
              </a:solidFill>
              <a:latin typeface="Times New Roman" pitchFamily="18" charset="0"/>
              <a:cs typeface="Times New Roman" pitchFamily="18" charset="0"/>
            </a:endParaRPr>
          </a:p>
        </p:txBody>
      </p:sp>
      <p:sp>
        <p:nvSpPr>
          <p:cNvPr id="46" name="Rettangolo arrotondato 45"/>
          <p:cNvSpPr/>
          <p:nvPr/>
        </p:nvSpPr>
        <p:spPr>
          <a:xfrm>
            <a:off x="4143372" y="635795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30</a:t>
            </a:r>
            <a:endParaRPr lang="it-IT" dirty="0">
              <a:solidFill>
                <a:srgbClr val="00B0F0"/>
              </a:solidFill>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famiglie dei contadini vivevano in case isolate situate all'interno di ogni podere, in cui c'erano una stalla, il fienile e il magazzino. Su ogni proprietà si coltivavano cereali, frutta e foraggi destinati all'allevamento stallino, in modo da rendere le famiglie autosufficienti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fig.8</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Più complessa si presenta la configurazione dei paesaggi rurali nell'Europa mediterranea, anche a causa di un territorio più montuoso e accidentato. Qui si è venuto formando un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paesaggio agrario misto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cui si mescolavano        </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vaste estensioni coltivate a cereali o lasciate a pascolo, con          , terreni di piccole dimensioni con colture promiscue o specializzate, spesso terrazzati e delimitati da muretti a secco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fig.10</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Tutti questi tradizionali paesaggi agrari negli ultimi due secoli hanno subito profonde trasformazioni dovute ai cambiamenti dell'agricoltura europea. </a:t>
            </a:r>
          </a:p>
          <a:p>
            <a:pPr marL="0" marR="0" lvl="0" indent="0" algn="just" defTabSz="914400" rtl="0" eaLnBrk="0" fontAlgn="base" latinLnBrk="0" hangingPunct="0">
              <a:lnSpc>
                <a:spcPct val="100000"/>
              </a:lnSpc>
              <a:spcBef>
                <a:spcPct val="0"/>
              </a:spcBef>
              <a:spcAft>
                <a:spcPct val="0"/>
              </a:spcAft>
              <a:buClrTx/>
              <a:buSzTx/>
              <a:buFontTx/>
              <a:buNone/>
              <a:tabLst/>
            </a:pPr>
            <a:endParaRPr lang="it-IT"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2826127"/>
            <a:ext cx="9072594"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LEZIONE 3</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L'agricoltura europea oggi</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Fino alla fine del XIX secolo, nelle campagne europee prevaleva l'agricoltura di            . Gran parte dei prodotti agricoli veniva consumata dai contadini e solo una modesta quantità era venduta nel villaggio o nella cittadina più vicina. Oggi in Europa quest'agricoltura tradizionale sopravvive solo nelle zone povere ed arretrate del continente, soprattutto nelle regioni balcaniche e in quelle orientali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5" action="ppaction://hlinksldjump"/>
              </a:rPr>
              <a:t>fig.11</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Quasi ovunque si è diffusa un'</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agricoltura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cui prodotti vengono venduti nei mercati regionali, nazionali o internazionali.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L'agricoltore moderno non coltiva più molti prodotti in piccole quantità, ma             , scegliendo le piante da coltivare in base alle richieste del mercato e delle industrie               . Nell'agricoltura di mercato, inoltre, il progresso dell'agronomia permette all'imprenditore agricolo di scegliere le colture più adatte alle              della zona in cui opera a alle caratteristiche fisiche e chimiche del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arrotondato 3"/>
          <p:cNvSpPr/>
          <p:nvPr/>
        </p:nvSpPr>
        <p:spPr>
          <a:xfrm>
            <a:off x="3714744" y="142873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31</a:t>
            </a:r>
            <a:endParaRPr lang="it-IT" dirty="0">
              <a:solidFill>
                <a:srgbClr val="00B0F0"/>
              </a:solidFill>
              <a:latin typeface="Times New Roman" pitchFamily="18" charset="0"/>
              <a:cs typeface="Times New Roman" pitchFamily="18" charset="0"/>
            </a:endParaRPr>
          </a:p>
        </p:txBody>
      </p:sp>
      <p:sp>
        <p:nvSpPr>
          <p:cNvPr id="5" name="Rettangolo arrotondato 4"/>
          <p:cNvSpPr/>
          <p:nvPr/>
        </p:nvSpPr>
        <p:spPr>
          <a:xfrm>
            <a:off x="1357290" y="171448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32</a:t>
            </a:r>
            <a:endParaRPr lang="it-IT" dirty="0">
              <a:solidFill>
                <a:srgbClr val="00B0F0"/>
              </a:solidFill>
              <a:latin typeface="Times New Roman" pitchFamily="18" charset="0"/>
              <a:cs typeface="Times New Roman" pitchFamily="18" charset="0"/>
            </a:endParaRPr>
          </a:p>
        </p:txBody>
      </p:sp>
      <p:sp>
        <p:nvSpPr>
          <p:cNvPr id="6" name="Rettangolo arrotondato 5"/>
          <p:cNvSpPr/>
          <p:nvPr/>
        </p:nvSpPr>
        <p:spPr>
          <a:xfrm>
            <a:off x="7786710" y="350043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33</a:t>
            </a:r>
            <a:endParaRPr lang="it-IT" dirty="0">
              <a:solidFill>
                <a:srgbClr val="00B0F0"/>
              </a:solidFill>
              <a:latin typeface="Times New Roman" pitchFamily="18" charset="0"/>
              <a:cs typeface="Times New Roman" pitchFamily="18" charset="0"/>
            </a:endParaRPr>
          </a:p>
        </p:txBody>
      </p:sp>
      <p:sp>
        <p:nvSpPr>
          <p:cNvPr id="7" name="Rettangolo arrotondato 6"/>
          <p:cNvSpPr/>
          <p:nvPr/>
        </p:nvSpPr>
        <p:spPr>
          <a:xfrm>
            <a:off x="7000892" y="457200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34</a:t>
            </a:r>
            <a:endParaRPr lang="it-IT" dirty="0">
              <a:solidFill>
                <a:srgbClr val="00B0F0"/>
              </a:solidFill>
              <a:latin typeface="Times New Roman" pitchFamily="18" charset="0"/>
              <a:cs typeface="Times New Roman" pitchFamily="18" charset="0"/>
            </a:endParaRPr>
          </a:p>
        </p:txBody>
      </p:sp>
      <p:sp>
        <p:nvSpPr>
          <p:cNvPr id="8" name="Rettangolo arrotondato 7"/>
          <p:cNvSpPr/>
          <p:nvPr/>
        </p:nvSpPr>
        <p:spPr>
          <a:xfrm>
            <a:off x="7286644" y="514351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35</a:t>
            </a:r>
            <a:endParaRPr lang="it-IT" dirty="0">
              <a:solidFill>
                <a:srgbClr val="00B0F0"/>
              </a:solidFill>
              <a:latin typeface="Times New Roman" pitchFamily="18" charset="0"/>
              <a:cs typeface="Times New Roman" pitchFamily="18" charset="0"/>
            </a:endParaRPr>
          </a:p>
        </p:txBody>
      </p:sp>
      <p:sp>
        <p:nvSpPr>
          <p:cNvPr id="9" name="Rettangolo arrotondato 8"/>
          <p:cNvSpPr/>
          <p:nvPr/>
        </p:nvSpPr>
        <p:spPr>
          <a:xfrm>
            <a:off x="6786578" y="5429264"/>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36</a:t>
            </a:r>
            <a:endParaRPr lang="it-IT" dirty="0">
              <a:solidFill>
                <a:srgbClr val="00B0F0"/>
              </a:solidFill>
              <a:latin typeface="Times New Roman" pitchFamily="18" charset="0"/>
              <a:cs typeface="Times New Roman" pitchFamily="18" charset="0"/>
            </a:endParaRPr>
          </a:p>
        </p:txBody>
      </p:sp>
      <p:sp>
        <p:nvSpPr>
          <p:cNvPr id="10" name="Rettangolo arrotondato 9"/>
          <p:cNvSpPr/>
          <p:nvPr/>
        </p:nvSpPr>
        <p:spPr>
          <a:xfrm>
            <a:off x="2285984" y="600076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37</a:t>
            </a:r>
            <a:endParaRPr lang="it-IT" dirty="0">
              <a:solidFill>
                <a:srgbClr val="00B0F0"/>
              </a:solidFill>
              <a:latin typeface="Times New Roman" pitchFamily="18" charset="0"/>
              <a:cs typeface="Times New Roman" pitchFamily="18" charset="0"/>
            </a:endParaRPr>
          </a:p>
        </p:txBody>
      </p:sp>
      <p:sp>
        <p:nvSpPr>
          <p:cNvPr id="11" name="Rettangolo arrotondato 10"/>
          <p:cNvSpPr/>
          <p:nvPr/>
        </p:nvSpPr>
        <p:spPr>
          <a:xfrm>
            <a:off x="142844" y="628652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38</a:t>
            </a:r>
            <a:endParaRPr lang="it-IT" dirty="0">
              <a:solidFill>
                <a:srgbClr val="00B0F0"/>
              </a:solidFill>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0" y="0"/>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Nell'agricoltura di mercato i coltivatori cercano di accrescere la produttività dei campi con         </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a:t>
            </a:r>
            <a:r>
              <a:rPr kumimoji="0" lang="it-IT" b="0" i="1" u="none" strike="noStrike" cap="none" normalizeH="0" baseline="0" dirty="0" err="1" smtClean="0">
                <a:ln>
                  <a:noFill/>
                </a:ln>
                <a:solidFill>
                  <a:srgbClr val="00B0F0"/>
                </a:solidFill>
                <a:effectLst/>
                <a:latin typeface="Times New Roman" pitchFamily="18" charset="0"/>
                <a:ea typeface="Times New Roman" pitchFamily="18" charset="0"/>
                <a:cs typeface="Times New Roman" pitchFamily="18" charset="0"/>
              </a:rPr>
              <a:t>tecn</a:t>
            </a:r>
            <a:r>
              <a:rPr kumimoji="0" lang="it-IT" b="0" i="1"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con l'uso massiccio di         (fertilizzanti e pesticidi). L'aziende contadina tende così a diventare una moderna impresa che ha bisogno di continui            e di ammodernamenti tecnici. Il tradizionale podere a conduzione familiare viene sostituito dalle           </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fortemente meccanizzate e altamente produttive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2" action="ppaction://hlinksldjump"/>
              </a:rPr>
              <a:t>fig.12</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13</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Come una moderna industria,         </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ha bisogno di numerosi servizi per il            , la               e la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ve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dei suoi prodotti; nello stesso tempo essa ha stretti rapporti commerciali con le industrie che le forniscono tutto ciò che è necessario al suo lavoro: </a:t>
            </a:r>
            <a:r>
              <a:rPr lang="it-IT" dirty="0" smtClean="0">
                <a:solidFill>
                  <a:srgbClr val="00B0F0"/>
                </a:solidFill>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attrezzi,           ,                      </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combattere parassiti e malattie delle piante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fig.14</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1138" name="Rectangle 2"/>
          <p:cNvSpPr>
            <a:spLocks noChangeArrowheads="1"/>
          </p:cNvSpPr>
          <p:nvPr/>
        </p:nvSpPr>
        <p:spPr bwMode="auto">
          <a:xfrm>
            <a:off x="0" y="3214686"/>
            <a:ext cx="914400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LEZIONE 4</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L'agricoltura convenzionale</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L'agricoltura convenzionale, basata sull'uso di fertilizzanti e pesticidi chimici, garantisce alte rese ma presenta i seguenti problemi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fig.15</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inquinamento dell'ambiente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perché fertilizzanti e pesticidi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perché i residui delle sostanze chimiche rimangono depositati sulle piante coltivate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causa delle monocolture che gli sottraggono i sali minerali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minaccia per la biodiversità delle piante e degli animali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causa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ttangolo arrotondato 3"/>
          <p:cNvSpPr/>
          <p:nvPr/>
        </p:nvSpPr>
        <p:spPr>
          <a:xfrm>
            <a:off x="8429652" y="71414"/>
            <a:ext cx="500066" cy="285752"/>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39</a:t>
            </a:r>
            <a:endParaRPr lang="it-IT" dirty="0">
              <a:solidFill>
                <a:srgbClr val="00B0F0"/>
              </a:solidFill>
              <a:latin typeface="Times New Roman" pitchFamily="18" charset="0"/>
              <a:cs typeface="Times New Roman" pitchFamily="18" charset="0"/>
            </a:endParaRPr>
          </a:p>
        </p:txBody>
      </p:sp>
      <p:sp>
        <p:nvSpPr>
          <p:cNvPr id="6" name="Rettangolo arrotondato 5"/>
          <p:cNvSpPr/>
          <p:nvPr/>
        </p:nvSpPr>
        <p:spPr>
          <a:xfrm>
            <a:off x="0" y="35716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40</a:t>
            </a:r>
            <a:endParaRPr lang="it-IT" dirty="0">
              <a:solidFill>
                <a:srgbClr val="00B0F0"/>
              </a:solidFill>
              <a:latin typeface="Times New Roman" pitchFamily="18" charset="0"/>
              <a:cs typeface="Times New Roman" pitchFamily="18" charset="0"/>
            </a:endParaRPr>
          </a:p>
        </p:txBody>
      </p:sp>
      <p:sp>
        <p:nvSpPr>
          <p:cNvPr id="7" name="Rettangolo arrotondato 6"/>
          <p:cNvSpPr/>
          <p:nvPr/>
        </p:nvSpPr>
        <p:spPr>
          <a:xfrm>
            <a:off x="3071802" y="35716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41</a:t>
            </a:r>
            <a:endParaRPr lang="it-IT" dirty="0">
              <a:solidFill>
                <a:srgbClr val="00B0F0"/>
              </a:solidFill>
              <a:latin typeface="Times New Roman" pitchFamily="18" charset="0"/>
              <a:cs typeface="Times New Roman" pitchFamily="18" charset="0"/>
            </a:endParaRPr>
          </a:p>
        </p:txBody>
      </p:sp>
      <p:sp>
        <p:nvSpPr>
          <p:cNvPr id="8" name="Rettangolo arrotondato 7"/>
          <p:cNvSpPr/>
          <p:nvPr/>
        </p:nvSpPr>
        <p:spPr>
          <a:xfrm>
            <a:off x="5572132" y="64291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42</a:t>
            </a:r>
            <a:endParaRPr lang="it-IT" dirty="0">
              <a:solidFill>
                <a:srgbClr val="00B0F0"/>
              </a:solidFill>
              <a:latin typeface="Times New Roman" pitchFamily="18" charset="0"/>
              <a:cs typeface="Times New Roman" pitchFamily="18" charset="0"/>
            </a:endParaRPr>
          </a:p>
        </p:txBody>
      </p:sp>
      <p:sp>
        <p:nvSpPr>
          <p:cNvPr id="9" name="Rettangolo arrotondato 8"/>
          <p:cNvSpPr/>
          <p:nvPr/>
        </p:nvSpPr>
        <p:spPr>
          <a:xfrm>
            <a:off x="6072198" y="92867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43</a:t>
            </a:r>
            <a:endParaRPr lang="it-IT" dirty="0">
              <a:solidFill>
                <a:srgbClr val="00B0F0"/>
              </a:solidFill>
              <a:latin typeface="Times New Roman" pitchFamily="18" charset="0"/>
              <a:cs typeface="Times New Roman" pitchFamily="18" charset="0"/>
            </a:endParaRPr>
          </a:p>
        </p:txBody>
      </p:sp>
      <p:sp>
        <p:nvSpPr>
          <p:cNvPr id="10" name="Rettangolo arrotondato 9"/>
          <p:cNvSpPr/>
          <p:nvPr/>
        </p:nvSpPr>
        <p:spPr>
          <a:xfrm>
            <a:off x="2857488" y="142873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44</a:t>
            </a:r>
            <a:endParaRPr lang="it-IT" dirty="0">
              <a:solidFill>
                <a:srgbClr val="00B0F0"/>
              </a:solidFill>
              <a:latin typeface="Times New Roman" pitchFamily="18" charset="0"/>
              <a:cs typeface="Times New Roman" pitchFamily="18" charset="0"/>
            </a:endParaRPr>
          </a:p>
        </p:txBody>
      </p:sp>
      <p:sp>
        <p:nvSpPr>
          <p:cNvPr id="11" name="Rettangolo arrotondato 10"/>
          <p:cNvSpPr/>
          <p:nvPr/>
        </p:nvSpPr>
        <p:spPr>
          <a:xfrm>
            <a:off x="6858016" y="142873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45</a:t>
            </a:r>
            <a:endParaRPr lang="it-IT" dirty="0">
              <a:solidFill>
                <a:srgbClr val="00B0F0"/>
              </a:solidFill>
              <a:latin typeface="Times New Roman" pitchFamily="18" charset="0"/>
              <a:cs typeface="Times New Roman" pitchFamily="18" charset="0"/>
            </a:endParaRPr>
          </a:p>
        </p:txBody>
      </p:sp>
      <p:sp>
        <p:nvSpPr>
          <p:cNvPr id="12" name="Rettangolo arrotondato 11"/>
          <p:cNvSpPr/>
          <p:nvPr/>
        </p:nvSpPr>
        <p:spPr>
          <a:xfrm>
            <a:off x="8001024" y="142873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46</a:t>
            </a:r>
            <a:endParaRPr lang="it-IT" dirty="0">
              <a:solidFill>
                <a:srgbClr val="00B0F0"/>
              </a:solidFill>
              <a:latin typeface="Times New Roman" pitchFamily="18" charset="0"/>
              <a:cs typeface="Times New Roman" pitchFamily="18" charset="0"/>
            </a:endParaRPr>
          </a:p>
        </p:txBody>
      </p:sp>
      <p:sp>
        <p:nvSpPr>
          <p:cNvPr id="13" name="Rettangolo arrotondato 12"/>
          <p:cNvSpPr/>
          <p:nvPr/>
        </p:nvSpPr>
        <p:spPr>
          <a:xfrm>
            <a:off x="0" y="171448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47</a:t>
            </a:r>
            <a:endParaRPr lang="it-IT" dirty="0">
              <a:solidFill>
                <a:srgbClr val="00B0F0"/>
              </a:solidFill>
              <a:latin typeface="Times New Roman" pitchFamily="18" charset="0"/>
              <a:cs typeface="Times New Roman" pitchFamily="18" charset="0"/>
            </a:endParaRPr>
          </a:p>
        </p:txBody>
      </p:sp>
      <p:sp>
        <p:nvSpPr>
          <p:cNvPr id="14" name="Rettangolo arrotondato 13"/>
          <p:cNvSpPr/>
          <p:nvPr/>
        </p:nvSpPr>
        <p:spPr>
          <a:xfrm>
            <a:off x="5143504" y="200024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48</a:t>
            </a:r>
            <a:endParaRPr lang="it-IT" dirty="0">
              <a:solidFill>
                <a:srgbClr val="00B0F0"/>
              </a:solidFill>
              <a:latin typeface="Times New Roman" pitchFamily="18" charset="0"/>
              <a:cs typeface="Times New Roman" pitchFamily="18" charset="0"/>
            </a:endParaRPr>
          </a:p>
        </p:txBody>
      </p:sp>
      <p:sp>
        <p:nvSpPr>
          <p:cNvPr id="15" name="Rettangolo arrotondato 14"/>
          <p:cNvSpPr/>
          <p:nvPr/>
        </p:nvSpPr>
        <p:spPr>
          <a:xfrm>
            <a:off x="6643702" y="200024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49</a:t>
            </a:r>
            <a:endParaRPr lang="it-IT" dirty="0">
              <a:solidFill>
                <a:srgbClr val="00B0F0"/>
              </a:solidFill>
              <a:latin typeface="Times New Roman" pitchFamily="18" charset="0"/>
              <a:cs typeface="Times New Roman" pitchFamily="18" charset="0"/>
            </a:endParaRPr>
          </a:p>
        </p:txBody>
      </p:sp>
      <p:sp>
        <p:nvSpPr>
          <p:cNvPr id="16" name="Rettangolo arrotondato 15"/>
          <p:cNvSpPr/>
          <p:nvPr/>
        </p:nvSpPr>
        <p:spPr>
          <a:xfrm>
            <a:off x="7643834" y="200024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50</a:t>
            </a:r>
            <a:endParaRPr lang="it-IT" dirty="0">
              <a:solidFill>
                <a:srgbClr val="00B0F0"/>
              </a:solidFill>
              <a:latin typeface="Times New Roman" pitchFamily="18" charset="0"/>
              <a:cs typeface="Times New Roman" pitchFamily="18" charset="0"/>
            </a:endParaRPr>
          </a:p>
        </p:txBody>
      </p:sp>
      <p:sp>
        <p:nvSpPr>
          <p:cNvPr id="17" name="Rettangolo arrotondato 16"/>
          <p:cNvSpPr/>
          <p:nvPr/>
        </p:nvSpPr>
        <p:spPr>
          <a:xfrm>
            <a:off x="5929322" y="442913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51</a:t>
            </a:r>
            <a:endParaRPr lang="it-IT" dirty="0">
              <a:solidFill>
                <a:srgbClr val="00B0F0"/>
              </a:solidFill>
              <a:latin typeface="Times New Roman" pitchFamily="18" charset="0"/>
              <a:cs typeface="Times New Roman" pitchFamily="18" charset="0"/>
            </a:endParaRPr>
          </a:p>
        </p:txBody>
      </p:sp>
      <p:sp>
        <p:nvSpPr>
          <p:cNvPr id="18" name="Rettangolo arrotondato 17"/>
          <p:cNvSpPr/>
          <p:nvPr/>
        </p:nvSpPr>
        <p:spPr>
          <a:xfrm>
            <a:off x="428596" y="4714884"/>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52</a:t>
            </a:r>
            <a:endParaRPr lang="it-IT" dirty="0">
              <a:solidFill>
                <a:srgbClr val="00B0F0"/>
              </a:solidFill>
              <a:latin typeface="Times New Roman" pitchFamily="18" charset="0"/>
              <a:cs typeface="Times New Roman" pitchFamily="18" charset="0"/>
            </a:endParaRPr>
          </a:p>
        </p:txBody>
      </p:sp>
      <p:sp>
        <p:nvSpPr>
          <p:cNvPr id="19" name="Rettangolo arrotondato 18"/>
          <p:cNvSpPr/>
          <p:nvPr/>
        </p:nvSpPr>
        <p:spPr>
          <a:xfrm>
            <a:off x="428596" y="500063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53</a:t>
            </a:r>
            <a:endParaRPr lang="it-IT" dirty="0">
              <a:solidFill>
                <a:srgbClr val="00B0F0"/>
              </a:solidFill>
              <a:latin typeface="Times New Roman" pitchFamily="18" charset="0"/>
              <a:cs typeface="Times New Roman" pitchFamily="18" charset="0"/>
            </a:endParaRPr>
          </a:p>
        </p:txBody>
      </p:sp>
      <p:sp>
        <p:nvSpPr>
          <p:cNvPr id="20" name="Rettangolo arrotondato 19"/>
          <p:cNvSpPr/>
          <p:nvPr/>
        </p:nvSpPr>
        <p:spPr>
          <a:xfrm>
            <a:off x="6500826" y="528638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54</a:t>
            </a:r>
            <a:endParaRPr lang="it-IT" dirty="0">
              <a:solidFill>
                <a:srgbClr val="00B0F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28662" y="571480"/>
            <a:ext cx="7225987" cy="3960000"/>
          </a:xfrm>
          <a:prstGeom prst="rect">
            <a:avLst/>
          </a:prstGeom>
          <a:solidFill>
            <a:srgbClr val="FFFFFF"/>
          </a:solidFill>
          <a:ln w="9525">
            <a:noFill/>
            <a:miter lim="800000"/>
            <a:headEnd/>
            <a:tailEnd/>
          </a:ln>
        </p:spPr>
      </p:pic>
      <p:sp>
        <p:nvSpPr>
          <p:cNvPr id="3" name="Rettangolo 2"/>
          <p:cNvSpPr/>
          <p:nvPr/>
        </p:nvSpPr>
        <p:spPr>
          <a:xfrm>
            <a:off x="928662" y="4714884"/>
            <a:ext cx="7643866" cy="646331"/>
          </a:xfrm>
          <a:prstGeom prst="rect">
            <a:avLst/>
          </a:prstGeom>
        </p:spPr>
        <p:txBody>
          <a:bodyPr wrap="square">
            <a:spAutoFit/>
          </a:bodyPr>
          <a:lstStyle/>
          <a:p>
            <a:r>
              <a:rPr lang="it-IT" b="1" dirty="0" smtClean="0">
                <a:latin typeface="Times New Roman" pitchFamily="18" charset="0"/>
                <a:cs typeface="Times New Roman" pitchFamily="18" charset="0"/>
              </a:rPr>
              <a:t>2- </a:t>
            </a:r>
            <a:r>
              <a:rPr lang="it-IT" dirty="0" smtClean="0">
                <a:latin typeface="Times New Roman" pitchFamily="18" charset="0"/>
                <a:cs typeface="Times New Roman" pitchFamily="18" charset="0"/>
              </a:rPr>
              <a:t>Secondo te, quale aspetto del territorio europeo ha favorito la diffusione dell'agricoltura? </a:t>
            </a:r>
            <a:endParaRPr lang="it-IT" dirty="0">
              <a:latin typeface="Times New Roman" pitchFamily="18" charset="0"/>
              <a:cs typeface="Times New Roman" pitchFamily="18" charset="0"/>
            </a:endParaRPr>
          </a:p>
        </p:txBody>
      </p:sp>
      <p:sp>
        <p:nvSpPr>
          <p:cNvPr id="4" name="Rettangolo arrotondato 3"/>
          <p:cNvSpPr/>
          <p:nvPr/>
        </p:nvSpPr>
        <p:spPr>
          <a:xfrm>
            <a:off x="1000100" y="5572140"/>
            <a:ext cx="3000396" cy="571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5" name="Rettangolo 4"/>
          <p:cNvSpPr/>
          <p:nvPr/>
        </p:nvSpPr>
        <p:spPr>
          <a:xfrm>
            <a:off x="214282" y="642918"/>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2</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001156"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LEZIONE 5</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L'agricoltura biologica</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agricoltura biologica si intende un tipo di coltivazione che utilizza metodi naturali per fertilizzare il terreno e combattere gli insetti nocivi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2" action="ppaction://hlinksldjump"/>
              </a:rPr>
              <a:t>fig.17</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Essa garantisce il mantenimento della fertilità del suolo, rispetta l'ambiente e non minaccia la biodiversità. Presenta, però, i seguenti problemi: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ottenendo rese minori, richiede più terra per produrre la stessa quantità di colture commerciali rispetto all’agricoltura convenzionale. Questa terra aggiuntiva necessaria potrebbe inavvertitamente portare alla            in altre parti del mondo e, inoltre,  finisce col causare una maggiore perdita di                 e quindi di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aziende biologiche, non disponendo nella maggior parte dei casi di allevamento di bestiame, si riforniscono di letame presso le aziende convenzionali che allevano gli animali con mangime </a:t>
            </a: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prezzi al dettaglio dei prodotti biologici sono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4357694"/>
            <a:ext cx="9001156"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LEZIONE 6</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L'agricoltura integrata</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L'agricoltura integrata è un sistema di produzione agricola che mira ad ottenere           riducendo al minimo     .   . Per raggiungere questo risultato, essa seleziona aspetti e tecniche sia </a:t>
            </a:r>
            <a:r>
              <a:rPr lang="it-IT" dirty="0" smtClean="0">
                <a:solidFill>
                  <a:srgbClr val="00B0F0"/>
                </a:solidFill>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err="1" smtClean="0">
                <a:ln>
                  <a:noFill/>
                </a:ln>
                <a:solidFill>
                  <a:srgbClr val="00B0F0"/>
                </a:solidFill>
                <a:effectLst/>
                <a:latin typeface="Times New Roman" pitchFamily="18" charset="0"/>
                <a:ea typeface="Times New Roman" pitchFamily="18" charset="0"/>
                <a:cs typeface="Times New Roman" pitchFamily="18" charset="0"/>
              </a:rPr>
              <a:t>dell</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fig.18</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19</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928926" y="235743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55</a:t>
            </a:r>
            <a:endParaRPr lang="it-IT" dirty="0">
              <a:solidFill>
                <a:srgbClr val="00B0F0"/>
              </a:solidFill>
              <a:latin typeface="Times New Roman" pitchFamily="18" charset="0"/>
              <a:cs typeface="Times New Roman" pitchFamily="18" charset="0"/>
            </a:endParaRPr>
          </a:p>
        </p:txBody>
      </p:sp>
      <p:sp>
        <p:nvSpPr>
          <p:cNvPr id="5" name="Rettangolo arrotondato 4"/>
          <p:cNvSpPr/>
          <p:nvPr/>
        </p:nvSpPr>
        <p:spPr>
          <a:xfrm>
            <a:off x="2143108" y="264318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56</a:t>
            </a:r>
            <a:endParaRPr lang="it-IT" dirty="0">
              <a:solidFill>
                <a:srgbClr val="00B0F0"/>
              </a:solidFill>
              <a:latin typeface="Times New Roman" pitchFamily="18" charset="0"/>
              <a:cs typeface="Times New Roman" pitchFamily="18" charset="0"/>
            </a:endParaRPr>
          </a:p>
        </p:txBody>
      </p:sp>
      <p:sp>
        <p:nvSpPr>
          <p:cNvPr id="6" name="Rettangolo arrotondato 5"/>
          <p:cNvSpPr/>
          <p:nvPr/>
        </p:nvSpPr>
        <p:spPr>
          <a:xfrm>
            <a:off x="3929058" y="264318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57</a:t>
            </a:r>
            <a:endParaRPr lang="it-IT" dirty="0">
              <a:solidFill>
                <a:srgbClr val="00B0F0"/>
              </a:solidFill>
              <a:latin typeface="Times New Roman" pitchFamily="18" charset="0"/>
              <a:cs typeface="Times New Roman" pitchFamily="18" charset="0"/>
            </a:endParaRPr>
          </a:p>
        </p:txBody>
      </p:sp>
      <p:sp>
        <p:nvSpPr>
          <p:cNvPr id="7" name="Rettangolo arrotondato 6"/>
          <p:cNvSpPr/>
          <p:nvPr/>
        </p:nvSpPr>
        <p:spPr>
          <a:xfrm>
            <a:off x="142844" y="342900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58</a:t>
            </a:r>
            <a:endParaRPr lang="it-IT" dirty="0">
              <a:solidFill>
                <a:srgbClr val="00B0F0"/>
              </a:solidFill>
              <a:latin typeface="Times New Roman" pitchFamily="18" charset="0"/>
              <a:cs typeface="Times New Roman" pitchFamily="18" charset="0"/>
            </a:endParaRPr>
          </a:p>
        </p:txBody>
      </p:sp>
      <p:sp>
        <p:nvSpPr>
          <p:cNvPr id="8" name="Rettangolo arrotondato 7"/>
          <p:cNvSpPr/>
          <p:nvPr/>
        </p:nvSpPr>
        <p:spPr>
          <a:xfrm>
            <a:off x="4572000" y="371475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59</a:t>
            </a:r>
            <a:endParaRPr lang="it-IT" dirty="0">
              <a:solidFill>
                <a:srgbClr val="00B0F0"/>
              </a:solidFill>
              <a:latin typeface="Times New Roman" pitchFamily="18" charset="0"/>
              <a:cs typeface="Times New Roman" pitchFamily="18" charset="0"/>
            </a:endParaRPr>
          </a:p>
        </p:txBody>
      </p:sp>
      <p:sp>
        <p:nvSpPr>
          <p:cNvPr id="9" name="Rettangolo arrotondato 8"/>
          <p:cNvSpPr/>
          <p:nvPr/>
        </p:nvSpPr>
        <p:spPr>
          <a:xfrm>
            <a:off x="7429520" y="500063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60</a:t>
            </a:r>
            <a:endParaRPr lang="it-IT" dirty="0">
              <a:solidFill>
                <a:srgbClr val="00B0F0"/>
              </a:solidFill>
              <a:latin typeface="Times New Roman" pitchFamily="18" charset="0"/>
              <a:cs typeface="Times New Roman" pitchFamily="18" charset="0"/>
            </a:endParaRPr>
          </a:p>
        </p:txBody>
      </p:sp>
      <p:sp>
        <p:nvSpPr>
          <p:cNvPr id="10" name="Rettangolo arrotondato 9"/>
          <p:cNvSpPr/>
          <p:nvPr/>
        </p:nvSpPr>
        <p:spPr>
          <a:xfrm>
            <a:off x="1071538" y="528638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61</a:t>
            </a:r>
            <a:endParaRPr lang="it-IT" dirty="0">
              <a:solidFill>
                <a:srgbClr val="00B0F0"/>
              </a:solidFill>
              <a:latin typeface="Times New Roman" pitchFamily="18" charset="0"/>
              <a:cs typeface="Times New Roman" pitchFamily="18" charset="0"/>
            </a:endParaRPr>
          </a:p>
        </p:txBody>
      </p:sp>
      <p:sp>
        <p:nvSpPr>
          <p:cNvPr id="11" name="Rettangolo arrotondato 10"/>
          <p:cNvSpPr/>
          <p:nvPr/>
        </p:nvSpPr>
        <p:spPr>
          <a:xfrm>
            <a:off x="8143900" y="528638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62</a:t>
            </a:r>
            <a:endParaRPr lang="it-IT" dirty="0">
              <a:solidFill>
                <a:srgbClr val="00B0F0"/>
              </a:solidFill>
              <a:latin typeface="Times New Roman" pitchFamily="18" charset="0"/>
              <a:cs typeface="Times New Roman" pitchFamily="18" charset="0"/>
            </a:endParaRPr>
          </a:p>
        </p:txBody>
      </p:sp>
      <p:sp>
        <p:nvSpPr>
          <p:cNvPr id="12" name="Rettangolo arrotondato 11"/>
          <p:cNvSpPr/>
          <p:nvPr/>
        </p:nvSpPr>
        <p:spPr>
          <a:xfrm>
            <a:off x="71406" y="557214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63</a:t>
            </a:r>
            <a:endParaRPr lang="it-IT" dirty="0">
              <a:solidFill>
                <a:srgbClr val="00B0F0"/>
              </a:solidFill>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0" y="0"/>
            <a:ext cx="9001156"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LEZIONE 7</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Gli OGM</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Gli OGM (Organismi Geneticamente Modificati) sono organismi con caratteristiche genetiche che sono state modificate in laboratorio grazie alle biotecnologie. Grazie agli OGM si possono coltivare piante più resistenti            e quindi diminuire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2" action="ppaction://hlinksldjump"/>
              </a:rPr>
              <a:t>fig.20</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C'é, inoltre, la possibilità di produrre alimenti che abbiano più         importanti per la salute dell’uomo e degli esseri viventi, o che, al contrario, presentino meno             e             .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Coloro che sono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contrari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agli OGM sostengono che i prodotti alimentari modificati geneticamente possono essere </a:t>
            </a:r>
            <a:r>
              <a:rPr lang="it-IT" dirty="0" smtClean="0">
                <a:solidFill>
                  <a:srgbClr val="00B0F0"/>
                </a:solidFill>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 l'uomo e che la          potrebbe scomparire se all'evoluzione naturale viene sostituita una procreazione programmata. Per 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sostenitori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degli OGM non ci sono             che il processo di modificazione genetica in sé comporti potenziali rischi per la salute umana, inoltre la             ne sarebbe arricchita perché aumenterebbe il numero di               </a:t>
            </a:r>
            <a:r>
              <a:rPr kumimoji="0" lang="it-IT"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piante coltivate.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10" name="Rectangle 2"/>
          <p:cNvSpPr>
            <a:spLocks noChangeArrowheads="1"/>
          </p:cNvSpPr>
          <p:nvPr/>
        </p:nvSpPr>
        <p:spPr bwMode="auto">
          <a:xfrm>
            <a:off x="0" y="4211122"/>
            <a:ext cx="8429652"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LEZIONE 8</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regioni agrarie dell'Europa</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base all'attività primaria prevalente e ai prodotti principali, in Europa si possono individuare quattro grandi regioni agrarie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fig.21</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regione dello sfruttamento forestale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comprende i territori                   che si trovano nell'area climatica      .   . A causa del clima rigido, l'unica risorsa è costituita dalle </a:t>
            </a:r>
            <a:r>
              <a:rPr kumimoji="0" lang="it-IT" b="0" i="0" u="none" strike="noStrike" cap="none" normalizeH="0" baseline="0" dirty="0" err="1" smtClean="0">
                <a:ln>
                  <a:noFill/>
                </a:ln>
                <a:solidFill>
                  <a:srgbClr val="00B0F0"/>
                </a:solidFill>
                <a:effectLst/>
                <a:latin typeface="Times New Roman" pitchFamily="18" charset="0"/>
                <a:ea typeface="Times New Roman" pitchFamily="18" charset="0"/>
                <a:cs typeface="Times New Roman" pitchFamily="18" charset="0"/>
              </a:rPr>
              <a:t>este</a:t>
            </a:r>
            <a:r>
              <a:rPr kumimoji="0" lang="it-IT"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da cui si ottengono notevoli quantità di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2928926" y="121442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64</a:t>
            </a:r>
            <a:endParaRPr lang="it-IT" dirty="0">
              <a:solidFill>
                <a:srgbClr val="00B0F0"/>
              </a:solidFill>
              <a:latin typeface="Times New Roman" pitchFamily="18" charset="0"/>
              <a:cs typeface="Times New Roman" pitchFamily="18" charset="0"/>
            </a:endParaRPr>
          </a:p>
        </p:txBody>
      </p:sp>
      <p:sp>
        <p:nvSpPr>
          <p:cNvPr id="5" name="Rettangolo arrotondato 4"/>
          <p:cNvSpPr/>
          <p:nvPr/>
        </p:nvSpPr>
        <p:spPr>
          <a:xfrm>
            <a:off x="5214942" y="121442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65</a:t>
            </a:r>
            <a:endParaRPr lang="it-IT" dirty="0">
              <a:solidFill>
                <a:srgbClr val="00B0F0"/>
              </a:solidFill>
              <a:latin typeface="Times New Roman" pitchFamily="18" charset="0"/>
              <a:cs typeface="Times New Roman" pitchFamily="18" charset="0"/>
            </a:endParaRPr>
          </a:p>
        </p:txBody>
      </p:sp>
      <p:sp>
        <p:nvSpPr>
          <p:cNvPr id="6" name="Rettangolo arrotondato 5"/>
          <p:cNvSpPr/>
          <p:nvPr/>
        </p:nvSpPr>
        <p:spPr>
          <a:xfrm>
            <a:off x="3714744" y="1500174"/>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66</a:t>
            </a:r>
            <a:endParaRPr lang="it-IT" dirty="0">
              <a:solidFill>
                <a:srgbClr val="00B0F0"/>
              </a:solidFill>
              <a:latin typeface="Times New Roman" pitchFamily="18" charset="0"/>
              <a:cs typeface="Times New Roman" pitchFamily="18" charset="0"/>
            </a:endParaRPr>
          </a:p>
        </p:txBody>
      </p:sp>
      <p:sp>
        <p:nvSpPr>
          <p:cNvPr id="7" name="Rettangolo arrotondato 6"/>
          <p:cNvSpPr/>
          <p:nvPr/>
        </p:nvSpPr>
        <p:spPr>
          <a:xfrm>
            <a:off x="4214810" y="178592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67</a:t>
            </a:r>
            <a:endParaRPr lang="it-IT" dirty="0">
              <a:solidFill>
                <a:srgbClr val="00B0F0"/>
              </a:solidFill>
              <a:latin typeface="Times New Roman" pitchFamily="18" charset="0"/>
              <a:cs typeface="Times New Roman" pitchFamily="18" charset="0"/>
            </a:endParaRPr>
          </a:p>
        </p:txBody>
      </p:sp>
      <p:sp>
        <p:nvSpPr>
          <p:cNvPr id="8" name="Rettangolo arrotondato 7"/>
          <p:cNvSpPr/>
          <p:nvPr/>
        </p:nvSpPr>
        <p:spPr>
          <a:xfrm>
            <a:off x="5072066" y="178592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68</a:t>
            </a:r>
            <a:endParaRPr lang="it-IT" dirty="0">
              <a:solidFill>
                <a:srgbClr val="00B0F0"/>
              </a:solidFill>
              <a:latin typeface="Times New Roman" pitchFamily="18" charset="0"/>
              <a:cs typeface="Times New Roman" pitchFamily="18" charset="0"/>
            </a:endParaRPr>
          </a:p>
        </p:txBody>
      </p:sp>
      <p:sp>
        <p:nvSpPr>
          <p:cNvPr id="9" name="Rettangolo arrotondato 8"/>
          <p:cNvSpPr/>
          <p:nvPr/>
        </p:nvSpPr>
        <p:spPr>
          <a:xfrm>
            <a:off x="3000364" y="235743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69</a:t>
            </a:r>
            <a:endParaRPr lang="it-IT" dirty="0">
              <a:solidFill>
                <a:srgbClr val="00B0F0"/>
              </a:solidFill>
              <a:latin typeface="Times New Roman" pitchFamily="18" charset="0"/>
              <a:cs typeface="Times New Roman" pitchFamily="18" charset="0"/>
            </a:endParaRPr>
          </a:p>
        </p:txBody>
      </p:sp>
      <p:sp>
        <p:nvSpPr>
          <p:cNvPr id="10" name="Rettangolo arrotondato 9"/>
          <p:cNvSpPr/>
          <p:nvPr/>
        </p:nvSpPr>
        <p:spPr>
          <a:xfrm>
            <a:off x="5786446" y="235743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70</a:t>
            </a:r>
            <a:endParaRPr lang="it-IT" dirty="0">
              <a:solidFill>
                <a:srgbClr val="00B0F0"/>
              </a:solidFill>
              <a:latin typeface="Times New Roman" pitchFamily="18" charset="0"/>
              <a:cs typeface="Times New Roman" pitchFamily="18" charset="0"/>
            </a:endParaRPr>
          </a:p>
        </p:txBody>
      </p:sp>
      <p:sp>
        <p:nvSpPr>
          <p:cNvPr id="11" name="Rettangolo arrotondato 10"/>
          <p:cNvSpPr/>
          <p:nvPr/>
        </p:nvSpPr>
        <p:spPr>
          <a:xfrm>
            <a:off x="2000232" y="2928934"/>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71</a:t>
            </a:r>
            <a:endParaRPr lang="it-IT" dirty="0">
              <a:solidFill>
                <a:srgbClr val="00B0F0"/>
              </a:solidFill>
              <a:latin typeface="Times New Roman" pitchFamily="18" charset="0"/>
              <a:cs typeface="Times New Roman" pitchFamily="18" charset="0"/>
            </a:endParaRPr>
          </a:p>
        </p:txBody>
      </p:sp>
      <p:sp>
        <p:nvSpPr>
          <p:cNvPr id="12" name="Rettangolo arrotondato 11"/>
          <p:cNvSpPr/>
          <p:nvPr/>
        </p:nvSpPr>
        <p:spPr>
          <a:xfrm>
            <a:off x="3857620" y="314324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72</a:t>
            </a:r>
            <a:endParaRPr lang="it-IT" dirty="0">
              <a:solidFill>
                <a:srgbClr val="00B0F0"/>
              </a:solidFill>
              <a:latin typeface="Times New Roman" pitchFamily="18" charset="0"/>
              <a:cs typeface="Times New Roman" pitchFamily="18" charset="0"/>
            </a:endParaRPr>
          </a:p>
        </p:txBody>
      </p:sp>
      <p:sp>
        <p:nvSpPr>
          <p:cNvPr id="13" name="Rettangolo arrotondato 12"/>
          <p:cNvSpPr/>
          <p:nvPr/>
        </p:nvSpPr>
        <p:spPr>
          <a:xfrm>
            <a:off x="1214414" y="342900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73</a:t>
            </a:r>
            <a:endParaRPr lang="it-IT" dirty="0">
              <a:solidFill>
                <a:srgbClr val="00B0F0"/>
              </a:solidFill>
              <a:latin typeface="Times New Roman" pitchFamily="18" charset="0"/>
              <a:cs typeface="Times New Roman" pitchFamily="18" charset="0"/>
            </a:endParaRPr>
          </a:p>
        </p:txBody>
      </p:sp>
      <p:sp>
        <p:nvSpPr>
          <p:cNvPr id="14" name="Rettangolo arrotondato 13"/>
          <p:cNvSpPr/>
          <p:nvPr/>
        </p:nvSpPr>
        <p:spPr>
          <a:xfrm>
            <a:off x="6072198" y="5429264"/>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74</a:t>
            </a:r>
            <a:endParaRPr lang="it-IT" dirty="0">
              <a:solidFill>
                <a:srgbClr val="00B0F0"/>
              </a:solidFill>
              <a:latin typeface="Times New Roman" pitchFamily="18" charset="0"/>
              <a:cs typeface="Times New Roman" pitchFamily="18" charset="0"/>
            </a:endParaRPr>
          </a:p>
        </p:txBody>
      </p:sp>
      <p:sp>
        <p:nvSpPr>
          <p:cNvPr id="16" name="Rettangolo arrotondato 15"/>
          <p:cNvSpPr/>
          <p:nvPr/>
        </p:nvSpPr>
        <p:spPr>
          <a:xfrm>
            <a:off x="1785918" y="571501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75</a:t>
            </a:r>
            <a:endParaRPr lang="it-IT" dirty="0">
              <a:solidFill>
                <a:srgbClr val="00B0F0"/>
              </a:solidFill>
              <a:latin typeface="Times New Roman" pitchFamily="18" charset="0"/>
              <a:cs typeface="Times New Roman" pitchFamily="18" charset="0"/>
            </a:endParaRPr>
          </a:p>
        </p:txBody>
      </p:sp>
      <p:sp>
        <p:nvSpPr>
          <p:cNvPr id="17" name="Rettangolo arrotondato 16"/>
          <p:cNvSpPr/>
          <p:nvPr/>
        </p:nvSpPr>
        <p:spPr>
          <a:xfrm>
            <a:off x="7715272" y="571501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76</a:t>
            </a:r>
            <a:endParaRPr lang="it-IT" dirty="0">
              <a:solidFill>
                <a:srgbClr val="00B0F0"/>
              </a:solidFill>
              <a:latin typeface="Times New Roman" pitchFamily="18" charset="0"/>
              <a:cs typeface="Times New Roman" pitchFamily="18" charset="0"/>
            </a:endParaRPr>
          </a:p>
        </p:txBody>
      </p:sp>
      <p:sp>
        <p:nvSpPr>
          <p:cNvPr id="18" name="Rettangolo arrotondato 17"/>
          <p:cNvSpPr/>
          <p:nvPr/>
        </p:nvSpPr>
        <p:spPr>
          <a:xfrm>
            <a:off x="3857620" y="600076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77</a:t>
            </a:r>
            <a:endParaRPr lang="it-IT" dirty="0">
              <a:solidFill>
                <a:srgbClr val="00B0F0"/>
              </a:solidFill>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0" y="0"/>
            <a:ext cx="9144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regione dei pascoli e dell'allevamento da latte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comprende le</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zone pianeggianti affacciate sul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sul          ed è presente anche nelle </a:t>
            </a:r>
            <a:r>
              <a:rPr lang="it-IT" dirty="0" smtClean="0">
                <a:solidFill>
                  <a:srgbClr val="00B0F0"/>
                </a:solidFill>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Questa regione si trova  nell'area climatica atlantica caratterizzata da un clima          e         che ha favorito lo sviluppo di prati e pascoli permanenti adatti all'allevamento intensivo dei             e dei </a:t>
            </a:r>
            <a:r>
              <a:rPr lang="it-IT" dirty="0" smtClean="0">
                <a:solidFill>
                  <a:srgbClr val="00B0F0"/>
                </a:solidFill>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cereali che vi si coltivano sono utilizzati in gran parte come                per gli animali allevati.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regione dei cereali e dell'allevamento da carne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comprende la</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fascia             dalla penisola iberica alla Russia. Questa regione si trova  nell'area climatica           caratterizzata da un clima temperato ma  meno piovoso di quello della regione              . Vi si coltivano grano, mais, patate, barbabietole e girasoli. Importante è anche l'allevamento del              , destinato alla produzione di               , e dei suini.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regione delle colture mediterranee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comprende i</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territori dell'Europa           affacciati sul   </a:t>
            </a:r>
            <a:r>
              <a:rPr kumimoji="0" lang="it-IT" b="0" i="0" u="none" strike="noStrike" cap="none" normalizeH="0" baseline="0" dirty="0" err="1" smtClean="0">
                <a:ln>
                  <a:noFill/>
                </a:ln>
                <a:solidFill>
                  <a:srgbClr val="00B0F0"/>
                </a:solidFill>
                <a:effectLst/>
                <a:latin typeface="Times New Roman" pitchFamily="18" charset="0"/>
                <a:ea typeface="Times New Roman" pitchFamily="18" charset="0"/>
                <a:cs typeface="Times New Roman" pitchFamily="18" charset="0"/>
              </a:rPr>
              <a:t>Med</a:t>
            </a:r>
            <a:r>
              <a:rPr kumimoji="0" lang="it-IT"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Questa regione si trova nell'area climatica mediterranea caratterizzata da            . Le coltivazioni sono quelle che meglio si adattano ai climi          : dominano i           , soprattutto il grano, e sulle colline gli          </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Accanto a queste colture si estendono magre steppe dove vengono portate a pascolare greggi di               .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piane costiere ben irrigate ospitano invece produzioni specializzate molto redditizie, come quelle di </a:t>
            </a:r>
            <a:r>
              <a:rPr lang="it-IT" dirty="0" smtClean="0">
                <a:solidFill>
                  <a:srgbClr val="00B0F0"/>
                </a:solidFill>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(pomodori, legumi), </a:t>
            </a:r>
            <a:r>
              <a:rPr lang="it-IT" dirty="0" smtClean="0">
                <a:solidFill>
                  <a:srgbClr val="00B0F0"/>
                </a:solidFill>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9634" name="Rectangle 2"/>
          <p:cNvSpPr>
            <a:spLocks noChangeArrowheads="1"/>
          </p:cNvSpPr>
          <p:nvPr/>
        </p:nvSpPr>
        <p:spPr bwMode="auto">
          <a:xfrm>
            <a:off x="0" y="4857760"/>
            <a:ext cx="9144000" cy="1815882"/>
          </a:xfrm>
          <a:prstGeom prst="rect">
            <a:avLst/>
          </a:prstGeom>
          <a:gradFill>
            <a:gsLst>
              <a:gs pos="0">
                <a:srgbClr val="FFEFD1"/>
              </a:gs>
              <a:gs pos="64999">
                <a:srgbClr val="F0EBD5"/>
              </a:gs>
              <a:gs pos="100000">
                <a:srgbClr val="D1C39F"/>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LEZIONE 9</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it-IT" sz="2000" b="1"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La politica agricola dell'Unione Europea </a:t>
            </a:r>
            <a:r>
              <a:rPr lang="it-IT" sz="2000" dirty="0" smtClean="0">
                <a:latin typeface="Times New Roman" pitchFamily="18" charset="0"/>
                <a:ea typeface="Times New Roman" pitchFamily="18" charset="0"/>
                <a:cs typeface="Times New Roman" pitchFamily="18" charset="0"/>
              </a:rPr>
              <a:t>[</a:t>
            </a:r>
            <a:r>
              <a:rPr lang="it-IT" sz="2000" dirty="0" smtClean="0">
                <a:latin typeface="Times New Roman" pitchFamily="18" charset="0"/>
                <a:ea typeface="Times New Roman" pitchFamily="18" charset="0"/>
                <a:cs typeface="Times New Roman" pitchFamily="18" charset="0"/>
                <a:hlinkClick r:id="rId2" action="ppaction://hlinksldjump"/>
              </a:rPr>
              <a:t>Tab.</a:t>
            </a:r>
            <a:r>
              <a:rPr lang="it-IT" sz="2000" dirty="0" smtClean="0">
                <a:latin typeface="Times New Roman" pitchFamily="18" charset="0"/>
                <a:ea typeface="Times New Roman" pitchFamily="18" charset="0"/>
                <a:cs typeface="Times New Roman" pitchFamily="18" charset="0"/>
              </a:rPr>
              <a:t>]</a:t>
            </a:r>
            <a:endParaRPr kumimoji="0" lang="it-IT"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L'agricoltura è sempre stato uno dei settori importanti dell'Unione Europea. La prima fase della Politica Agricola Comunitaria, iniziata nel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1962</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 aveva come obbiettivo quello di assicurare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t>
            </a:r>
            <a:r>
              <a:rPr kumimoji="0" lang="it-IT" b="0" i="0" u="none" strike="noStrike" cap="none" normalizeH="0" baseline="0" dirty="0" err="1" smtClean="0">
                <a:ln>
                  <a:noFill/>
                </a:ln>
                <a:solidFill>
                  <a:srgbClr val="00B0F0"/>
                </a:solidFill>
                <a:effectLst/>
                <a:latin typeface="Times New Roman" pitchFamily="18" charset="0"/>
                <a:ea typeface="Times New Roman" pitchFamily="18" charset="0"/>
                <a:cs typeface="Times New Roman" pitchFamily="18" charset="0"/>
              </a:rPr>
              <a:t>autos</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   a tutti i Paesi comunitari, di garantire                agli agricoltori e di creare un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all'interno del quale                 circolassero liberamente.</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0" y="35716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78</a:t>
            </a:r>
            <a:endParaRPr lang="it-IT" dirty="0">
              <a:solidFill>
                <a:srgbClr val="00B0F0"/>
              </a:solidFill>
              <a:latin typeface="Times New Roman" pitchFamily="18" charset="0"/>
              <a:cs typeface="Times New Roman" pitchFamily="18" charset="0"/>
            </a:endParaRPr>
          </a:p>
        </p:txBody>
      </p:sp>
      <p:sp>
        <p:nvSpPr>
          <p:cNvPr id="5" name="Rettangolo arrotondato 4"/>
          <p:cNvSpPr/>
          <p:nvPr/>
        </p:nvSpPr>
        <p:spPr>
          <a:xfrm>
            <a:off x="1285852" y="35716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79</a:t>
            </a:r>
            <a:endParaRPr lang="it-IT" dirty="0">
              <a:solidFill>
                <a:srgbClr val="00B0F0"/>
              </a:solidFill>
              <a:latin typeface="Times New Roman" pitchFamily="18" charset="0"/>
              <a:cs typeface="Times New Roman" pitchFamily="18" charset="0"/>
            </a:endParaRPr>
          </a:p>
        </p:txBody>
      </p:sp>
      <p:sp>
        <p:nvSpPr>
          <p:cNvPr id="6" name="Rettangolo arrotondato 5"/>
          <p:cNvSpPr/>
          <p:nvPr/>
        </p:nvSpPr>
        <p:spPr>
          <a:xfrm>
            <a:off x="4357686" y="35716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80</a:t>
            </a:r>
            <a:endParaRPr lang="it-IT" dirty="0">
              <a:solidFill>
                <a:srgbClr val="00B0F0"/>
              </a:solidFill>
              <a:latin typeface="Times New Roman" pitchFamily="18" charset="0"/>
              <a:cs typeface="Times New Roman" pitchFamily="18" charset="0"/>
            </a:endParaRPr>
          </a:p>
        </p:txBody>
      </p:sp>
      <p:sp>
        <p:nvSpPr>
          <p:cNvPr id="7" name="Rettangolo arrotondato 6"/>
          <p:cNvSpPr/>
          <p:nvPr/>
        </p:nvSpPr>
        <p:spPr>
          <a:xfrm>
            <a:off x="3428992" y="64291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81</a:t>
            </a:r>
            <a:endParaRPr lang="it-IT" dirty="0">
              <a:solidFill>
                <a:srgbClr val="00B0F0"/>
              </a:solidFill>
              <a:latin typeface="Times New Roman" pitchFamily="18" charset="0"/>
              <a:cs typeface="Times New Roman" pitchFamily="18" charset="0"/>
            </a:endParaRPr>
          </a:p>
        </p:txBody>
      </p:sp>
      <p:sp>
        <p:nvSpPr>
          <p:cNvPr id="8" name="Rettangolo arrotondato 7"/>
          <p:cNvSpPr/>
          <p:nvPr/>
        </p:nvSpPr>
        <p:spPr>
          <a:xfrm>
            <a:off x="4286248" y="64291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82</a:t>
            </a:r>
            <a:endParaRPr lang="it-IT" dirty="0">
              <a:solidFill>
                <a:srgbClr val="00B0F0"/>
              </a:solidFill>
              <a:latin typeface="Times New Roman" pitchFamily="18" charset="0"/>
              <a:cs typeface="Times New Roman" pitchFamily="18" charset="0"/>
            </a:endParaRPr>
          </a:p>
        </p:txBody>
      </p:sp>
      <p:sp>
        <p:nvSpPr>
          <p:cNvPr id="10" name="Rettangolo arrotondato 9"/>
          <p:cNvSpPr/>
          <p:nvPr/>
        </p:nvSpPr>
        <p:spPr>
          <a:xfrm>
            <a:off x="5786446" y="92867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84</a:t>
            </a:r>
            <a:endParaRPr lang="it-IT" dirty="0">
              <a:solidFill>
                <a:srgbClr val="00B0F0"/>
              </a:solidFill>
              <a:latin typeface="Times New Roman" pitchFamily="18" charset="0"/>
              <a:cs typeface="Times New Roman" pitchFamily="18" charset="0"/>
            </a:endParaRPr>
          </a:p>
        </p:txBody>
      </p:sp>
      <p:sp>
        <p:nvSpPr>
          <p:cNvPr id="11" name="Rettangolo arrotondato 10"/>
          <p:cNvSpPr/>
          <p:nvPr/>
        </p:nvSpPr>
        <p:spPr>
          <a:xfrm>
            <a:off x="4572000" y="92867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83</a:t>
            </a:r>
            <a:endParaRPr lang="it-IT" dirty="0">
              <a:solidFill>
                <a:srgbClr val="00B0F0"/>
              </a:solidFill>
              <a:latin typeface="Times New Roman" pitchFamily="18" charset="0"/>
              <a:cs typeface="Times New Roman" pitchFamily="18" charset="0"/>
            </a:endParaRPr>
          </a:p>
        </p:txBody>
      </p:sp>
      <p:sp>
        <p:nvSpPr>
          <p:cNvPr id="12" name="Rettangolo arrotondato 11"/>
          <p:cNvSpPr/>
          <p:nvPr/>
        </p:nvSpPr>
        <p:spPr>
          <a:xfrm>
            <a:off x="3357554" y="121442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85</a:t>
            </a:r>
            <a:endParaRPr lang="it-IT" dirty="0">
              <a:solidFill>
                <a:srgbClr val="00B0F0"/>
              </a:solidFill>
              <a:latin typeface="Times New Roman" pitchFamily="18" charset="0"/>
              <a:cs typeface="Times New Roman" pitchFamily="18" charset="0"/>
            </a:endParaRPr>
          </a:p>
        </p:txBody>
      </p:sp>
      <p:sp>
        <p:nvSpPr>
          <p:cNvPr id="13" name="Rettangolo arrotondato 12"/>
          <p:cNvSpPr/>
          <p:nvPr/>
        </p:nvSpPr>
        <p:spPr>
          <a:xfrm>
            <a:off x="7072330" y="142873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86</a:t>
            </a:r>
            <a:endParaRPr lang="it-IT" dirty="0">
              <a:solidFill>
                <a:srgbClr val="00B0F0"/>
              </a:solidFill>
              <a:latin typeface="Times New Roman" pitchFamily="18" charset="0"/>
              <a:cs typeface="Times New Roman" pitchFamily="18" charset="0"/>
            </a:endParaRPr>
          </a:p>
        </p:txBody>
      </p:sp>
      <p:sp>
        <p:nvSpPr>
          <p:cNvPr id="14" name="Rettangolo arrotondato 13"/>
          <p:cNvSpPr/>
          <p:nvPr/>
        </p:nvSpPr>
        <p:spPr>
          <a:xfrm>
            <a:off x="6000760" y="171448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87</a:t>
            </a:r>
            <a:endParaRPr lang="it-IT" dirty="0">
              <a:solidFill>
                <a:srgbClr val="00B0F0"/>
              </a:solidFill>
              <a:latin typeface="Times New Roman" pitchFamily="18" charset="0"/>
              <a:cs typeface="Times New Roman" pitchFamily="18" charset="0"/>
            </a:endParaRPr>
          </a:p>
        </p:txBody>
      </p:sp>
      <p:sp>
        <p:nvSpPr>
          <p:cNvPr id="15" name="Rettangolo arrotondato 14"/>
          <p:cNvSpPr/>
          <p:nvPr/>
        </p:nvSpPr>
        <p:spPr>
          <a:xfrm>
            <a:off x="5072066" y="200024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88</a:t>
            </a:r>
            <a:endParaRPr lang="it-IT" dirty="0">
              <a:solidFill>
                <a:srgbClr val="00B0F0"/>
              </a:solidFill>
              <a:latin typeface="Times New Roman" pitchFamily="18" charset="0"/>
              <a:cs typeface="Times New Roman" pitchFamily="18" charset="0"/>
            </a:endParaRPr>
          </a:p>
        </p:txBody>
      </p:sp>
      <p:sp>
        <p:nvSpPr>
          <p:cNvPr id="16" name="Rettangolo arrotondato 15"/>
          <p:cNvSpPr/>
          <p:nvPr/>
        </p:nvSpPr>
        <p:spPr>
          <a:xfrm>
            <a:off x="5857884" y="228599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89</a:t>
            </a:r>
            <a:endParaRPr lang="it-IT" dirty="0">
              <a:solidFill>
                <a:srgbClr val="00B0F0"/>
              </a:solidFill>
              <a:latin typeface="Times New Roman" pitchFamily="18" charset="0"/>
              <a:cs typeface="Times New Roman" pitchFamily="18" charset="0"/>
            </a:endParaRPr>
          </a:p>
        </p:txBody>
      </p:sp>
      <p:sp>
        <p:nvSpPr>
          <p:cNvPr id="17" name="Rettangolo arrotondato 16"/>
          <p:cNvSpPr/>
          <p:nvPr/>
        </p:nvSpPr>
        <p:spPr>
          <a:xfrm>
            <a:off x="500034" y="2571744"/>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90</a:t>
            </a:r>
            <a:endParaRPr lang="it-IT" dirty="0">
              <a:solidFill>
                <a:srgbClr val="00B0F0"/>
              </a:solidFill>
              <a:latin typeface="Times New Roman" pitchFamily="18" charset="0"/>
              <a:cs typeface="Times New Roman" pitchFamily="18" charset="0"/>
            </a:endParaRPr>
          </a:p>
        </p:txBody>
      </p:sp>
      <p:sp>
        <p:nvSpPr>
          <p:cNvPr id="18" name="Rettangolo arrotondato 17"/>
          <p:cNvSpPr/>
          <p:nvPr/>
        </p:nvSpPr>
        <p:spPr>
          <a:xfrm>
            <a:off x="7215206" y="2786058"/>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91</a:t>
            </a:r>
            <a:endParaRPr lang="it-IT" dirty="0">
              <a:solidFill>
                <a:srgbClr val="00B0F0"/>
              </a:solidFill>
              <a:latin typeface="Times New Roman" pitchFamily="18" charset="0"/>
              <a:cs typeface="Times New Roman" pitchFamily="18" charset="0"/>
            </a:endParaRPr>
          </a:p>
        </p:txBody>
      </p:sp>
      <p:sp>
        <p:nvSpPr>
          <p:cNvPr id="19" name="Rettangolo arrotondato 18"/>
          <p:cNvSpPr/>
          <p:nvPr/>
        </p:nvSpPr>
        <p:spPr>
          <a:xfrm>
            <a:off x="142844" y="307181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92</a:t>
            </a:r>
            <a:endParaRPr lang="it-IT" dirty="0">
              <a:solidFill>
                <a:srgbClr val="00B0F0"/>
              </a:solidFill>
              <a:latin typeface="Times New Roman" pitchFamily="18" charset="0"/>
              <a:cs typeface="Times New Roman" pitchFamily="18" charset="0"/>
            </a:endParaRPr>
          </a:p>
        </p:txBody>
      </p:sp>
      <p:sp>
        <p:nvSpPr>
          <p:cNvPr id="20" name="Rettangolo arrotondato 19"/>
          <p:cNvSpPr/>
          <p:nvPr/>
        </p:nvSpPr>
        <p:spPr>
          <a:xfrm>
            <a:off x="7929586" y="307181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93</a:t>
            </a:r>
            <a:endParaRPr lang="it-IT" dirty="0">
              <a:solidFill>
                <a:srgbClr val="00B0F0"/>
              </a:solidFill>
              <a:latin typeface="Times New Roman" pitchFamily="18" charset="0"/>
              <a:cs typeface="Times New Roman" pitchFamily="18" charset="0"/>
            </a:endParaRPr>
          </a:p>
        </p:txBody>
      </p:sp>
      <p:sp>
        <p:nvSpPr>
          <p:cNvPr id="21" name="Rettangolo arrotondato 20"/>
          <p:cNvSpPr/>
          <p:nvPr/>
        </p:nvSpPr>
        <p:spPr>
          <a:xfrm>
            <a:off x="5357818" y="335756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94</a:t>
            </a:r>
            <a:endParaRPr lang="it-IT" dirty="0">
              <a:solidFill>
                <a:srgbClr val="00B0F0"/>
              </a:solidFill>
              <a:latin typeface="Times New Roman" pitchFamily="18" charset="0"/>
              <a:cs typeface="Times New Roman" pitchFamily="18" charset="0"/>
            </a:endParaRPr>
          </a:p>
        </p:txBody>
      </p:sp>
      <p:sp>
        <p:nvSpPr>
          <p:cNvPr id="22" name="Rettangolo arrotondato 21"/>
          <p:cNvSpPr/>
          <p:nvPr/>
        </p:nvSpPr>
        <p:spPr>
          <a:xfrm>
            <a:off x="7215206" y="3357562"/>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95</a:t>
            </a:r>
            <a:endParaRPr lang="it-IT" dirty="0">
              <a:solidFill>
                <a:srgbClr val="00B0F0"/>
              </a:solidFill>
              <a:latin typeface="Times New Roman" pitchFamily="18" charset="0"/>
              <a:cs typeface="Times New Roman" pitchFamily="18" charset="0"/>
            </a:endParaRPr>
          </a:p>
        </p:txBody>
      </p:sp>
      <p:sp>
        <p:nvSpPr>
          <p:cNvPr id="23" name="Rettangolo arrotondato 22"/>
          <p:cNvSpPr/>
          <p:nvPr/>
        </p:nvSpPr>
        <p:spPr>
          <a:xfrm>
            <a:off x="2643174" y="3643314"/>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96</a:t>
            </a:r>
            <a:endParaRPr lang="it-IT" dirty="0">
              <a:solidFill>
                <a:srgbClr val="00B0F0"/>
              </a:solidFill>
              <a:latin typeface="Times New Roman" pitchFamily="18" charset="0"/>
              <a:cs typeface="Times New Roman" pitchFamily="18" charset="0"/>
            </a:endParaRPr>
          </a:p>
        </p:txBody>
      </p:sp>
      <p:sp>
        <p:nvSpPr>
          <p:cNvPr id="24" name="Rettangolo arrotondato 23"/>
          <p:cNvSpPr/>
          <p:nvPr/>
        </p:nvSpPr>
        <p:spPr>
          <a:xfrm>
            <a:off x="3714744" y="3929066"/>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97</a:t>
            </a:r>
            <a:endParaRPr lang="it-IT" dirty="0">
              <a:solidFill>
                <a:srgbClr val="00B0F0"/>
              </a:solidFill>
              <a:latin typeface="Times New Roman" pitchFamily="18" charset="0"/>
              <a:cs typeface="Times New Roman" pitchFamily="18" charset="0"/>
            </a:endParaRPr>
          </a:p>
        </p:txBody>
      </p:sp>
      <p:sp>
        <p:nvSpPr>
          <p:cNvPr id="25" name="Rettangolo arrotondato 24"/>
          <p:cNvSpPr/>
          <p:nvPr/>
        </p:nvSpPr>
        <p:spPr>
          <a:xfrm>
            <a:off x="1142976" y="450057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98</a:t>
            </a:r>
            <a:endParaRPr lang="it-IT" dirty="0">
              <a:solidFill>
                <a:srgbClr val="00B0F0"/>
              </a:solidFill>
              <a:latin typeface="Times New Roman" pitchFamily="18" charset="0"/>
              <a:cs typeface="Times New Roman" pitchFamily="18" charset="0"/>
            </a:endParaRPr>
          </a:p>
        </p:txBody>
      </p:sp>
      <p:sp>
        <p:nvSpPr>
          <p:cNvPr id="26" name="Rettangolo arrotondato 25"/>
          <p:cNvSpPr/>
          <p:nvPr/>
        </p:nvSpPr>
        <p:spPr>
          <a:xfrm>
            <a:off x="3714744" y="4500570"/>
            <a:ext cx="500066"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99</a:t>
            </a:r>
            <a:endParaRPr lang="it-IT" dirty="0">
              <a:solidFill>
                <a:srgbClr val="00B0F0"/>
              </a:solidFill>
              <a:latin typeface="Times New Roman" pitchFamily="18" charset="0"/>
              <a:cs typeface="Times New Roman" pitchFamily="18" charset="0"/>
            </a:endParaRPr>
          </a:p>
        </p:txBody>
      </p:sp>
      <p:sp>
        <p:nvSpPr>
          <p:cNvPr id="27" name="Rettangolo arrotondato 26"/>
          <p:cNvSpPr/>
          <p:nvPr/>
        </p:nvSpPr>
        <p:spPr>
          <a:xfrm>
            <a:off x="4500562" y="4500570"/>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100</a:t>
            </a:r>
            <a:endParaRPr lang="it-IT" dirty="0">
              <a:solidFill>
                <a:srgbClr val="00B0F0"/>
              </a:solidFill>
              <a:latin typeface="Times New Roman" pitchFamily="18" charset="0"/>
              <a:cs typeface="Times New Roman" pitchFamily="18" charset="0"/>
            </a:endParaRPr>
          </a:p>
        </p:txBody>
      </p:sp>
      <p:sp>
        <p:nvSpPr>
          <p:cNvPr id="28" name="Rettangolo arrotondato 27"/>
          <p:cNvSpPr/>
          <p:nvPr/>
        </p:nvSpPr>
        <p:spPr>
          <a:xfrm>
            <a:off x="71406" y="6072206"/>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101</a:t>
            </a:r>
            <a:endParaRPr lang="it-IT" dirty="0">
              <a:solidFill>
                <a:srgbClr val="00B0F0"/>
              </a:solidFill>
              <a:latin typeface="Times New Roman" pitchFamily="18" charset="0"/>
              <a:cs typeface="Times New Roman" pitchFamily="18" charset="0"/>
            </a:endParaRPr>
          </a:p>
        </p:txBody>
      </p:sp>
      <p:sp>
        <p:nvSpPr>
          <p:cNvPr id="29" name="Rettangolo arrotondato 28"/>
          <p:cNvSpPr/>
          <p:nvPr/>
        </p:nvSpPr>
        <p:spPr>
          <a:xfrm>
            <a:off x="4357686" y="6072206"/>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102</a:t>
            </a:r>
            <a:endParaRPr lang="it-IT" dirty="0">
              <a:solidFill>
                <a:srgbClr val="00B0F0"/>
              </a:solidFill>
              <a:latin typeface="Times New Roman" pitchFamily="18" charset="0"/>
              <a:cs typeface="Times New Roman" pitchFamily="18" charset="0"/>
            </a:endParaRPr>
          </a:p>
        </p:txBody>
      </p:sp>
      <p:sp>
        <p:nvSpPr>
          <p:cNvPr id="30" name="Rettangolo arrotondato 29"/>
          <p:cNvSpPr/>
          <p:nvPr/>
        </p:nvSpPr>
        <p:spPr>
          <a:xfrm>
            <a:off x="7929586" y="6072206"/>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103</a:t>
            </a:r>
            <a:endParaRPr lang="it-IT" dirty="0">
              <a:solidFill>
                <a:srgbClr val="00B0F0"/>
              </a:solidFill>
              <a:latin typeface="Times New Roman" pitchFamily="18" charset="0"/>
              <a:cs typeface="Times New Roman" pitchFamily="18" charset="0"/>
            </a:endParaRPr>
          </a:p>
        </p:txBody>
      </p:sp>
      <p:sp>
        <p:nvSpPr>
          <p:cNvPr id="31" name="Rettangolo arrotondato 30"/>
          <p:cNvSpPr/>
          <p:nvPr/>
        </p:nvSpPr>
        <p:spPr>
          <a:xfrm>
            <a:off x="2071670" y="6357958"/>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104</a:t>
            </a:r>
            <a:endParaRPr lang="it-IT" dirty="0">
              <a:solidFill>
                <a:srgbClr val="00B0F0"/>
              </a:solidFill>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0" y="0"/>
            <a:ext cx="9144000" cy="6740307"/>
          </a:xfrm>
          <a:prstGeom prst="rect">
            <a:avLst/>
          </a:prstGeom>
          <a:gradFill>
            <a:gsLst>
              <a:gs pos="0">
                <a:srgbClr val="FFEFD1"/>
              </a:gs>
              <a:gs pos="64999">
                <a:srgbClr val="F0EBD5"/>
              </a:gs>
              <a:gs pos="100000">
                <a:srgbClr val="D1C39F"/>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La PAC è riuscita a raggiungere questi obbiettivi, penalizzando però i consumatori, costretti a pagare i           a   caro prezzo, e favorendo la                  poiché  la Comunità acquistava tutte le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ecce</a:t>
            </a:r>
            <a:r>
              <a:rPr kumimoji="0" lang="it-IT"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 di prodotti e le              </a:t>
            </a:r>
            <a:r>
              <a:rPr kumimoji="0" lang="it-IT" b="0" i="0" u="none" strike="noStrike" cap="none" normalizeH="0" dirty="0" smtClean="0">
                <a:ln>
                  <a:noFill/>
                </a:ln>
                <a:solidFill>
                  <a:srgbClr val="3E3E3E"/>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 oppure le                  a prezzi molto bassi a Paesi non appartenenti alla comunità.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Per limitare le             per ciascun prodotto, a partire dal </a:t>
            </a:r>
            <a:r>
              <a:rPr kumimoji="0" lang="it-IT" b="1"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1984</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 sono state fissate                relative a ogni Paese.  </a:t>
            </a:r>
            <a:r>
              <a:rPr kumimoji="0" lang="it-IT" b="0" i="0" u="none" strike="noStrike" cap="none" normalizeH="0" baseline="0" dirty="0" smtClean="0">
                <a:ln>
                  <a:noFill/>
                </a:ln>
                <a:solidFill>
                  <a:srgbClr val="202122"/>
                </a:solidFill>
                <a:effectLst/>
                <a:latin typeface="Times New Roman" pitchFamily="18" charset="0"/>
                <a:ea typeface="Times New Roman" pitchFamily="18" charset="0"/>
                <a:cs typeface="Times New Roman" pitchFamily="18" charset="0"/>
              </a:rPr>
              <a:t>Tale politica ha però avuto un esito sostanzialmente negativo, in particolare per l'Italia che, non avendo saputo ottenere quote adeguate alla sua capacità produttiva e al suo fabbisogno interno, ha visto molto penalizzato il proprio settore agro-alimentare. Ciò è dipeso anche dal fatto che i paesi              non hanno saputo fare fronte comune per difendere le loro esigenze specifiche nel settore agricolo, a differenza dei paesi               e della             che hanno saputo volgere la Politica Agricola Comunitaria a proprio favore attraverso un'azione più incisiva e presente.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 Nel </a:t>
            </a:r>
            <a:r>
              <a:rPr kumimoji="0" lang="it-IT" b="1"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1992</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 la PAC è stata profondamente riformata: sono cresciuti gli aiuti ai             e gli interventi a sostegno delle          ;  d'altro canto sono state adottate nuove misure per la limitazione delle       ,   </a:t>
            </a:r>
            <a:r>
              <a:rPr kumimoji="0" lang="it-IT" b="0" i="0" u="none" strike="noStrike" cap="none" normalizeH="0" dirty="0" smtClean="0">
                <a:ln>
                  <a:noFill/>
                </a:ln>
                <a:solidFill>
                  <a:srgbClr val="3E3E3E"/>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per la protezione                  e per un uso moderato dei          . In particolare, la PAC finanzia gli agricoltori che adottano metodi di produzione         e si impegnano a    alcune aree o mettere   i terreni coltivati.</a:t>
            </a:r>
            <a:b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b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L'allargamento dell'Unione Europea a dieci nuovi Stati, la necessità di migliorare la competitività sui mercati mondiali e di soddisfare le richieste dei consumatori ha portato la PAC a riformulare nel </a:t>
            </a:r>
            <a:r>
              <a:rPr kumimoji="0" lang="it-IT" b="1"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2003</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 i propri obbiettivi, concentrandosi di più sulla             dei prodotti e sulla tutela </a:t>
            </a:r>
            <a:r>
              <a:rPr lang="it-IT" dirty="0" smtClean="0">
                <a:solidFill>
                  <a:srgbClr val="3E3E3E"/>
                </a:solidFill>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le sovvenzioni, infatti, verranno concesse solo a condizione del rispetto delle norme in materia di salvaguardia            </a:t>
            </a:r>
            <a:r>
              <a:rPr kumimoji="0" lang="it-IT" b="0" i="0" u="none" strike="noStrike" cap="none" normalizeH="0" dirty="0" smtClean="0">
                <a:ln>
                  <a:noFill/>
                </a:ln>
                <a:solidFill>
                  <a:srgbClr val="3E3E3E"/>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 sicurezza             e  protezione della salute e del benessere degli           . Particolare attenzione viene data all'individuazione di nuove        </a:t>
            </a:r>
            <a:r>
              <a:rPr kumimoji="0" lang="it-IT" b="0" i="0" u="none" strike="noStrike" cap="none" normalizeH="0" dirty="0" smtClean="0">
                <a:ln>
                  <a:noFill/>
                </a:ln>
                <a:solidFill>
                  <a:srgbClr val="3E3E3E"/>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per gli agricoltori, incentivando, per esempio, lo sviluppo dell’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ttangolo arrotondato 2"/>
          <p:cNvSpPr/>
          <p:nvPr/>
        </p:nvSpPr>
        <p:spPr>
          <a:xfrm>
            <a:off x="928662" y="357166"/>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105</a:t>
            </a:r>
            <a:endParaRPr lang="it-IT" dirty="0">
              <a:solidFill>
                <a:srgbClr val="00B0F0"/>
              </a:solidFill>
              <a:latin typeface="Times New Roman" pitchFamily="18" charset="0"/>
              <a:cs typeface="Times New Roman" pitchFamily="18" charset="0"/>
            </a:endParaRPr>
          </a:p>
        </p:txBody>
      </p:sp>
      <p:sp>
        <p:nvSpPr>
          <p:cNvPr id="4" name="Rettangolo arrotondato 3"/>
          <p:cNvSpPr/>
          <p:nvPr/>
        </p:nvSpPr>
        <p:spPr>
          <a:xfrm>
            <a:off x="4286248" y="357166"/>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106</a:t>
            </a:r>
            <a:endParaRPr lang="it-IT" dirty="0">
              <a:solidFill>
                <a:srgbClr val="00B0F0"/>
              </a:solidFill>
              <a:latin typeface="Times New Roman" pitchFamily="18" charset="0"/>
              <a:cs typeface="Times New Roman" pitchFamily="18" charset="0"/>
            </a:endParaRPr>
          </a:p>
        </p:txBody>
      </p:sp>
      <p:sp>
        <p:nvSpPr>
          <p:cNvPr id="5" name="Rettangolo arrotondato 4"/>
          <p:cNvSpPr/>
          <p:nvPr/>
        </p:nvSpPr>
        <p:spPr>
          <a:xfrm>
            <a:off x="0" y="642918"/>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107</a:t>
            </a:r>
            <a:endParaRPr lang="it-IT" dirty="0">
              <a:solidFill>
                <a:srgbClr val="00B0F0"/>
              </a:solidFill>
              <a:latin typeface="Times New Roman" pitchFamily="18" charset="0"/>
              <a:cs typeface="Times New Roman" pitchFamily="18" charset="0"/>
            </a:endParaRPr>
          </a:p>
        </p:txBody>
      </p:sp>
      <p:sp>
        <p:nvSpPr>
          <p:cNvPr id="6" name="Rettangolo arrotondato 5"/>
          <p:cNvSpPr/>
          <p:nvPr/>
        </p:nvSpPr>
        <p:spPr>
          <a:xfrm>
            <a:off x="2143108" y="642918"/>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108</a:t>
            </a:r>
            <a:endParaRPr lang="it-IT" dirty="0">
              <a:solidFill>
                <a:srgbClr val="00B0F0"/>
              </a:solidFill>
              <a:latin typeface="Times New Roman" pitchFamily="18" charset="0"/>
              <a:cs typeface="Times New Roman" pitchFamily="18" charset="0"/>
            </a:endParaRPr>
          </a:p>
        </p:txBody>
      </p:sp>
      <p:sp>
        <p:nvSpPr>
          <p:cNvPr id="7" name="Rettangolo arrotondato 6"/>
          <p:cNvSpPr/>
          <p:nvPr/>
        </p:nvSpPr>
        <p:spPr>
          <a:xfrm>
            <a:off x="4071934" y="642918"/>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109</a:t>
            </a:r>
            <a:endParaRPr lang="it-IT" dirty="0">
              <a:solidFill>
                <a:srgbClr val="00B0F0"/>
              </a:solidFill>
              <a:latin typeface="Times New Roman" pitchFamily="18" charset="0"/>
              <a:cs typeface="Times New Roman" pitchFamily="18" charset="0"/>
            </a:endParaRPr>
          </a:p>
        </p:txBody>
      </p:sp>
      <p:sp>
        <p:nvSpPr>
          <p:cNvPr id="8" name="Rettangolo arrotondato 7"/>
          <p:cNvSpPr/>
          <p:nvPr/>
        </p:nvSpPr>
        <p:spPr>
          <a:xfrm>
            <a:off x="1428728" y="1142984"/>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110</a:t>
            </a:r>
            <a:endParaRPr lang="it-IT" dirty="0">
              <a:solidFill>
                <a:srgbClr val="00B0F0"/>
              </a:solidFill>
              <a:latin typeface="Times New Roman" pitchFamily="18" charset="0"/>
              <a:cs typeface="Times New Roman" pitchFamily="18" charset="0"/>
            </a:endParaRPr>
          </a:p>
        </p:txBody>
      </p:sp>
      <p:sp>
        <p:nvSpPr>
          <p:cNvPr id="9" name="Rettangolo arrotondato 8"/>
          <p:cNvSpPr/>
          <p:nvPr/>
        </p:nvSpPr>
        <p:spPr>
          <a:xfrm>
            <a:off x="7500958" y="1142984"/>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111</a:t>
            </a:r>
            <a:endParaRPr lang="it-IT" dirty="0">
              <a:solidFill>
                <a:srgbClr val="00B0F0"/>
              </a:solidFill>
              <a:latin typeface="Times New Roman" pitchFamily="18" charset="0"/>
              <a:cs typeface="Times New Roman" pitchFamily="18" charset="0"/>
            </a:endParaRPr>
          </a:p>
        </p:txBody>
      </p:sp>
      <p:sp>
        <p:nvSpPr>
          <p:cNvPr id="10" name="Rettangolo arrotondato 9"/>
          <p:cNvSpPr/>
          <p:nvPr/>
        </p:nvSpPr>
        <p:spPr>
          <a:xfrm>
            <a:off x="2714612" y="2285992"/>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112</a:t>
            </a:r>
            <a:endParaRPr lang="it-IT" dirty="0">
              <a:solidFill>
                <a:srgbClr val="00B0F0"/>
              </a:solidFill>
              <a:latin typeface="Times New Roman" pitchFamily="18" charset="0"/>
              <a:cs typeface="Times New Roman" pitchFamily="18" charset="0"/>
            </a:endParaRPr>
          </a:p>
        </p:txBody>
      </p:sp>
      <p:sp>
        <p:nvSpPr>
          <p:cNvPr id="11" name="Rettangolo arrotondato 10"/>
          <p:cNvSpPr/>
          <p:nvPr/>
        </p:nvSpPr>
        <p:spPr>
          <a:xfrm>
            <a:off x="5857884" y="2571744"/>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113</a:t>
            </a:r>
            <a:endParaRPr lang="it-IT" dirty="0">
              <a:solidFill>
                <a:srgbClr val="00B0F0"/>
              </a:solidFill>
              <a:latin typeface="Times New Roman" pitchFamily="18" charset="0"/>
              <a:cs typeface="Times New Roman" pitchFamily="18" charset="0"/>
            </a:endParaRPr>
          </a:p>
        </p:txBody>
      </p:sp>
      <p:sp>
        <p:nvSpPr>
          <p:cNvPr id="12" name="Rettangolo arrotondato 11"/>
          <p:cNvSpPr/>
          <p:nvPr/>
        </p:nvSpPr>
        <p:spPr>
          <a:xfrm>
            <a:off x="7429520" y="2571744"/>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114</a:t>
            </a:r>
            <a:endParaRPr lang="it-IT" dirty="0">
              <a:solidFill>
                <a:srgbClr val="00B0F0"/>
              </a:solidFill>
              <a:latin typeface="Times New Roman" pitchFamily="18" charset="0"/>
              <a:cs typeface="Times New Roman" pitchFamily="18" charset="0"/>
            </a:endParaRPr>
          </a:p>
        </p:txBody>
      </p:sp>
      <p:sp>
        <p:nvSpPr>
          <p:cNvPr id="13" name="Rettangolo arrotondato 12"/>
          <p:cNvSpPr/>
          <p:nvPr/>
        </p:nvSpPr>
        <p:spPr>
          <a:xfrm>
            <a:off x="7715272" y="3357562"/>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115</a:t>
            </a:r>
            <a:endParaRPr lang="it-IT" dirty="0">
              <a:solidFill>
                <a:srgbClr val="00B0F0"/>
              </a:solidFill>
              <a:latin typeface="Times New Roman" pitchFamily="18" charset="0"/>
              <a:cs typeface="Times New Roman" pitchFamily="18" charset="0"/>
            </a:endParaRPr>
          </a:p>
        </p:txBody>
      </p:sp>
      <p:sp>
        <p:nvSpPr>
          <p:cNvPr id="14" name="Rettangolo arrotondato 13"/>
          <p:cNvSpPr/>
          <p:nvPr/>
        </p:nvSpPr>
        <p:spPr>
          <a:xfrm>
            <a:off x="2857488" y="3643314"/>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116</a:t>
            </a:r>
            <a:endParaRPr lang="it-IT" dirty="0">
              <a:solidFill>
                <a:srgbClr val="00B0F0"/>
              </a:solidFill>
              <a:latin typeface="Times New Roman" pitchFamily="18" charset="0"/>
              <a:cs typeface="Times New Roman" pitchFamily="18" charset="0"/>
            </a:endParaRPr>
          </a:p>
        </p:txBody>
      </p:sp>
      <p:sp>
        <p:nvSpPr>
          <p:cNvPr id="15" name="Rettangolo arrotondato 14"/>
          <p:cNvSpPr/>
          <p:nvPr/>
        </p:nvSpPr>
        <p:spPr>
          <a:xfrm>
            <a:off x="1714480" y="3929066"/>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117</a:t>
            </a:r>
            <a:endParaRPr lang="it-IT" dirty="0">
              <a:solidFill>
                <a:srgbClr val="00B0F0"/>
              </a:solidFill>
              <a:latin typeface="Times New Roman" pitchFamily="18" charset="0"/>
              <a:cs typeface="Times New Roman" pitchFamily="18" charset="0"/>
            </a:endParaRPr>
          </a:p>
        </p:txBody>
      </p:sp>
      <p:sp>
        <p:nvSpPr>
          <p:cNvPr id="16" name="Rettangolo arrotondato 15"/>
          <p:cNvSpPr/>
          <p:nvPr/>
        </p:nvSpPr>
        <p:spPr>
          <a:xfrm>
            <a:off x="4643438" y="3929066"/>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118</a:t>
            </a:r>
            <a:endParaRPr lang="it-IT" dirty="0">
              <a:solidFill>
                <a:srgbClr val="00B0F0"/>
              </a:solidFill>
              <a:latin typeface="Times New Roman" pitchFamily="18" charset="0"/>
              <a:cs typeface="Times New Roman" pitchFamily="18" charset="0"/>
            </a:endParaRPr>
          </a:p>
        </p:txBody>
      </p:sp>
      <p:sp>
        <p:nvSpPr>
          <p:cNvPr id="17" name="Rettangolo arrotondato 16"/>
          <p:cNvSpPr/>
          <p:nvPr/>
        </p:nvSpPr>
        <p:spPr>
          <a:xfrm>
            <a:off x="8072462" y="3929066"/>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119</a:t>
            </a:r>
            <a:endParaRPr lang="it-IT" dirty="0">
              <a:solidFill>
                <a:srgbClr val="00B0F0"/>
              </a:solidFill>
              <a:latin typeface="Times New Roman" pitchFamily="18" charset="0"/>
              <a:cs typeface="Times New Roman" pitchFamily="18" charset="0"/>
            </a:endParaRPr>
          </a:p>
        </p:txBody>
      </p:sp>
      <p:sp>
        <p:nvSpPr>
          <p:cNvPr id="18" name="Rettangolo arrotondato 17"/>
          <p:cNvSpPr/>
          <p:nvPr/>
        </p:nvSpPr>
        <p:spPr>
          <a:xfrm>
            <a:off x="7858148" y="4214818"/>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120</a:t>
            </a:r>
            <a:endParaRPr lang="it-IT" dirty="0">
              <a:solidFill>
                <a:srgbClr val="00B0F0"/>
              </a:solidFill>
              <a:latin typeface="Times New Roman" pitchFamily="18" charset="0"/>
              <a:cs typeface="Times New Roman" pitchFamily="18" charset="0"/>
            </a:endParaRPr>
          </a:p>
        </p:txBody>
      </p:sp>
      <p:sp>
        <p:nvSpPr>
          <p:cNvPr id="19" name="Rettangolo arrotondato 18"/>
          <p:cNvSpPr/>
          <p:nvPr/>
        </p:nvSpPr>
        <p:spPr>
          <a:xfrm>
            <a:off x="1857356" y="4500570"/>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121</a:t>
            </a:r>
            <a:endParaRPr lang="it-IT" dirty="0">
              <a:solidFill>
                <a:srgbClr val="00B0F0"/>
              </a:solidFill>
              <a:latin typeface="Times New Roman" pitchFamily="18" charset="0"/>
              <a:cs typeface="Times New Roman" pitchFamily="18" charset="0"/>
            </a:endParaRPr>
          </a:p>
        </p:txBody>
      </p:sp>
      <p:sp>
        <p:nvSpPr>
          <p:cNvPr id="20" name="Rettangolo arrotondato 19"/>
          <p:cNvSpPr/>
          <p:nvPr/>
        </p:nvSpPr>
        <p:spPr>
          <a:xfrm>
            <a:off x="6072198" y="4500570"/>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122</a:t>
            </a:r>
            <a:endParaRPr lang="it-IT" dirty="0">
              <a:solidFill>
                <a:srgbClr val="00B0F0"/>
              </a:solidFill>
              <a:latin typeface="Times New Roman" pitchFamily="18" charset="0"/>
              <a:cs typeface="Times New Roman" pitchFamily="18" charset="0"/>
            </a:endParaRPr>
          </a:p>
        </p:txBody>
      </p:sp>
      <p:sp>
        <p:nvSpPr>
          <p:cNvPr id="21" name="Rettangolo arrotondato 20"/>
          <p:cNvSpPr/>
          <p:nvPr/>
        </p:nvSpPr>
        <p:spPr>
          <a:xfrm>
            <a:off x="5143504" y="5286388"/>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123</a:t>
            </a:r>
            <a:endParaRPr lang="it-IT" dirty="0">
              <a:solidFill>
                <a:srgbClr val="00B0F0"/>
              </a:solidFill>
              <a:latin typeface="Times New Roman" pitchFamily="18" charset="0"/>
              <a:cs typeface="Times New Roman" pitchFamily="18" charset="0"/>
            </a:endParaRPr>
          </a:p>
        </p:txBody>
      </p:sp>
      <p:sp>
        <p:nvSpPr>
          <p:cNvPr id="22" name="Rettangolo arrotondato 21"/>
          <p:cNvSpPr/>
          <p:nvPr/>
        </p:nvSpPr>
        <p:spPr>
          <a:xfrm>
            <a:off x="8215338" y="5286388"/>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124       </a:t>
            </a:r>
            <a:endParaRPr lang="it-IT" dirty="0">
              <a:solidFill>
                <a:srgbClr val="00B0F0"/>
              </a:solidFill>
              <a:latin typeface="Times New Roman" pitchFamily="18" charset="0"/>
              <a:cs typeface="Times New Roman" pitchFamily="18" charset="0"/>
            </a:endParaRPr>
          </a:p>
        </p:txBody>
      </p:sp>
      <p:sp>
        <p:nvSpPr>
          <p:cNvPr id="23" name="Rettangolo arrotondato 22"/>
          <p:cNvSpPr/>
          <p:nvPr/>
        </p:nvSpPr>
        <p:spPr>
          <a:xfrm>
            <a:off x="1357290" y="5857892"/>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125</a:t>
            </a:r>
            <a:endParaRPr lang="it-IT" dirty="0">
              <a:solidFill>
                <a:srgbClr val="00B0F0"/>
              </a:solidFill>
              <a:latin typeface="Times New Roman" pitchFamily="18" charset="0"/>
              <a:cs typeface="Times New Roman" pitchFamily="18" charset="0"/>
            </a:endParaRPr>
          </a:p>
        </p:txBody>
      </p:sp>
      <p:sp>
        <p:nvSpPr>
          <p:cNvPr id="24" name="Rettangolo arrotondato 23"/>
          <p:cNvSpPr/>
          <p:nvPr/>
        </p:nvSpPr>
        <p:spPr>
          <a:xfrm>
            <a:off x="3214678" y="5857892"/>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126</a:t>
            </a:r>
            <a:endParaRPr lang="it-IT" dirty="0">
              <a:solidFill>
                <a:srgbClr val="00B0F0"/>
              </a:solidFill>
              <a:latin typeface="Times New Roman" pitchFamily="18" charset="0"/>
              <a:cs typeface="Times New Roman" pitchFamily="18" charset="0"/>
            </a:endParaRPr>
          </a:p>
        </p:txBody>
      </p:sp>
      <p:sp>
        <p:nvSpPr>
          <p:cNvPr id="25" name="Rettangolo arrotondato 24"/>
          <p:cNvSpPr/>
          <p:nvPr/>
        </p:nvSpPr>
        <p:spPr>
          <a:xfrm>
            <a:off x="8286776" y="5857892"/>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127</a:t>
            </a:r>
            <a:endParaRPr lang="it-IT" dirty="0">
              <a:solidFill>
                <a:srgbClr val="00B0F0"/>
              </a:solidFill>
              <a:latin typeface="Times New Roman" pitchFamily="18" charset="0"/>
              <a:cs typeface="Times New Roman" pitchFamily="18" charset="0"/>
            </a:endParaRPr>
          </a:p>
        </p:txBody>
      </p:sp>
      <p:sp>
        <p:nvSpPr>
          <p:cNvPr id="26" name="Rettangolo arrotondato 25"/>
          <p:cNvSpPr/>
          <p:nvPr/>
        </p:nvSpPr>
        <p:spPr>
          <a:xfrm>
            <a:off x="6357950" y="6143644"/>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128</a:t>
            </a:r>
            <a:endParaRPr lang="it-IT" dirty="0">
              <a:solidFill>
                <a:srgbClr val="00B0F0"/>
              </a:solidFill>
              <a:latin typeface="Times New Roman" pitchFamily="18" charset="0"/>
              <a:cs typeface="Times New Roman" pitchFamily="18" charset="0"/>
            </a:endParaRPr>
          </a:p>
        </p:txBody>
      </p:sp>
      <p:sp>
        <p:nvSpPr>
          <p:cNvPr id="27" name="Rettangolo arrotondato 26"/>
          <p:cNvSpPr/>
          <p:nvPr/>
        </p:nvSpPr>
        <p:spPr>
          <a:xfrm>
            <a:off x="4214810" y="6357958"/>
            <a:ext cx="642942" cy="285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cs typeface="Times New Roman" pitchFamily="18" charset="0"/>
              </a:rPr>
              <a:t>129</a:t>
            </a:r>
            <a:endParaRPr lang="it-IT" dirty="0">
              <a:solidFill>
                <a:srgbClr val="00B0F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00034" y="928670"/>
            <a:ext cx="8285486" cy="3672000"/>
          </a:xfrm>
          <a:prstGeom prst="rect">
            <a:avLst/>
          </a:prstGeom>
          <a:solidFill>
            <a:srgbClr val="FFFFFF"/>
          </a:solidFill>
          <a:ln w="9525">
            <a:noFill/>
            <a:miter lim="800000"/>
            <a:headEnd/>
            <a:tailEnd/>
          </a:ln>
        </p:spPr>
      </p:pic>
      <p:sp>
        <p:nvSpPr>
          <p:cNvPr id="3" name="Rettangolo 2"/>
          <p:cNvSpPr/>
          <p:nvPr/>
        </p:nvSpPr>
        <p:spPr>
          <a:xfrm>
            <a:off x="500034" y="4857760"/>
            <a:ext cx="6500858" cy="369332"/>
          </a:xfrm>
          <a:prstGeom prst="rect">
            <a:avLst/>
          </a:prstGeom>
        </p:spPr>
        <p:txBody>
          <a:bodyPr wrap="square">
            <a:spAutoFit/>
          </a:bodyPr>
          <a:lstStyle/>
          <a:p>
            <a:r>
              <a:rPr lang="it-IT" b="1" dirty="0" smtClean="0">
                <a:latin typeface="Times New Roman" pitchFamily="18" charset="0"/>
                <a:cs typeface="Times New Roman" pitchFamily="18" charset="0"/>
              </a:rPr>
              <a:t>3- </a:t>
            </a:r>
            <a:r>
              <a:rPr lang="it-IT" dirty="0" smtClean="0">
                <a:latin typeface="Times New Roman" pitchFamily="18" charset="0"/>
                <a:cs typeface="Times New Roman" pitchFamily="18" charset="0"/>
              </a:rPr>
              <a:t>Quali aspetti del clima dell’Europa hanno favorito l'agricoltura? </a:t>
            </a:r>
            <a:endParaRPr lang="it-IT" dirty="0">
              <a:latin typeface="Times New Roman" pitchFamily="18" charset="0"/>
              <a:cs typeface="Times New Roman" pitchFamily="18" charset="0"/>
            </a:endParaRPr>
          </a:p>
        </p:txBody>
      </p:sp>
      <p:sp>
        <p:nvSpPr>
          <p:cNvPr id="4" name="Rettangolo 3"/>
          <p:cNvSpPr/>
          <p:nvPr/>
        </p:nvSpPr>
        <p:spPr>
          <a:xfrm>
            <a:off x="571472" y="500042"/>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3</a:t>
            </a:r>
            <a:endParaRPr lang="it-IT" dirty="0">
              <a:solidFill>
                <a:srgbClr val="FF0000"/>
              </a:solidFill>
              <a:latin typeface="Times New Roman" pitchFamily="18" charset="0"/>
              <a:cs typeface="Times New Roman" pitchFamily="18" charset="0"/>
            </a:endParaRPr>
          </a:p>
        </p:txBody>
      </p:sp>
      <p:sp>
        <p:nvSpPr>
          <p:cNvPr id="5" name="Rettangolo arrotondato 4"/>
          <p:cNvSpPr/>
          <p:nvPr/>
        </p:nvSpPr>
        <p:spPr>
          <a:xfrm>
            <a:off x="714348" y="5429264"/>
            <a:ext cx="3286148" cy="571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71604" y="285728"/>
            <a:ext cx="6056733" cy="4608000"/>
          </a:xfrm>
          <a:prstGeom prst="rect">
            <a:avLst/>
          </a:prstGeom>
          <a:solidFill>
            <a:srgbClr val="FFFFFF"/>
          </a:solidFill>
          <a:ln w="9525">
            <a:noFill/>
            <a:miter lim="800000"/>
            <a:headEnd/>
            <a:tailEnd/>
          </a:ln>
        </p:spPr>
      </p:pic>
      <p:sp>
        <p:nvSpPr>
          <p:cNvPr id="3" name="Rettangolo 2"/>
          <p:cNvSpPr/>
          <p:nvPr/>
        </p:nvSpPr>
        <p:spPr>
          <a:xfrm>
            <a:off x="357158" y="5072074"/>
            <a:ext cx="8286808" cy="646331"/>
          </a:xfrm>
          <a:prstGeom prst="rect">
            <a:avLst/>
          </a:prstGeom>
        </p:spPr>
        <p:txBody>
          <a:bodyPr wrap="square">
            <a:spAutoFit/>
          </a:bodyPr>
          <a:lstStyle/>
          <a:p>
            <a:r>
              <a:rPr lang="it-IT" b="1" dirty="0" smtClean="0">
                <a:latin typeface="Times New Roman" pitchFamily="18" charset="0"/>
                <a:cs typeface="Times New Roman" pitchFamily="18" charset="0"/>
              </a:rPr>
              <a:t>4- </a:t>
            </a:r>
            <a:r>
              <a:rPr lang="it-IT" dirty="0" smtClean="0">
                <a:latin typeface="Times New Roman" pitchFamily="18" charset="0"/>
                <a:cs typeface="Times New Roman" pitchFamily="18" charset="0"/>
              </a:rPr>
              <a:t>Dalla cartina storica si può ricavare un altro fattore che spiega l'ampia diffusione dell'agricoltura in Europa. Quale? </a:t>
            </a:r>
            <a:endParaRPr lang="it-IT" dirty="0">
              <a:latin typeface="Times New Roman" pitchFamily="18" charset="0"/>
              <a:cs typeface="Times New Roman" pitchFamily="18" charset="0"/>
            </a:endParaRPr>
          </a:p>
        </p:txBody>
      </p:sp>
      <p:sp>
        <p:nvSpPr>
          <p:cNvPr id="4" name="Rettangolo arrotondato 3"/>
          <p:cNvSpPr/>
          <p:nvPr/>
        </p:nvSpPr>
        <p:spPr>
          <a:xfrm>
            <a:off x="428596" y="5786454"/>
            <a:ext cx="6786610"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6" name="Rettangolo 5"/>
          <p:cNvSpPr/>
          <p:nvPr/>
        </p:nvSpPr>
        <p:spPr>
          <a:xfrm>
            <a:off x="714348" y="500042"/>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4</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85720" y="285728"/>
            <a:ext cx="8658123" cy="6300000"/>
          </a:xfrm>
          <a:prstGeom prst="rect">
            <a:avLst/>
          </a:prstGeom>
          <a:solidFill>
            <a:srgbClr val="FFFFFF"/>
          </a:solidFill>
          <a:ln w="9525">
            <a:noFill/>
            <a:miter lim="800000"/>
            <a:headEnd/>
            <a:tailEnd/>
          </a:ln>
        </p:spPr>
      </p:pic>
      <p:sp>
        <p:nvSpPr>
          <p:cNvPr id="3" name="Rettangolo 2"/>
          <p:cNvSpPr/>
          <p:nvPr/>
        </p:nvSpPr>
        <p:spPr>
          <a:xfrm>
            <a:off x="6357950" y="4786322"/>
            <a:ext cx="671979" cy="369332"/>
          </a:xfrm>
          <a:prstGeom prst="rect">
            <a:avLst/>
          </a:prstGeom>
        </p:spPr>
        <p:txBody>
          <a:bodyPr wrap="none">
            <a:spAutoFit/>
          </a:bodyPr>
          <a:lstStyle/>
          <a:p>
            <a:r>
              <a:rPr lang="it-IT" dirty="0" smtClean="0">
                <a:solidFill>
                  <a:srgbClr val="FFFF00"/>
                </a:solidFill>
                <a:latin typeface="Times New Roman" pitchFamily="18" charset="0"/>
                <a:cs typeface="Times New Roman" pitchFamily="18" charset="0"/>
              </a:rPr>
              <a:t>fig. 5</a:t>
            </a:r>
            <a:endParaRPr lang="it-IT"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500166" y="2214554"/>
          <a:ext cx="6096001" cy="3962400"/>
        </p:xfrm>
        <a:graphic>
          <a:graphicData uri="http://schemas.openxmlformats.org/drawingml/2006/table">
            <a:tbl>
              <a:tblPr/>
              <a:tblGrid>
                <a:gridCol w="2019401"/>
                <a:gridCol w="2019401"/>
                <a:gridCol w="2057199"/>
              </a:tblGrid>
              <a:tr h="178456">
                <a:tc>
                  <a:txBody>
                    <a:bodyPr/>
                    <a:lstStyle/>
                    <a:p>
                      <a:pPr algn="ctr">
                        <a:spcAft>
                          <a:spcPts val="0"/>
                        </a:spcAft>
                      </a:pPr>
                      <a:r>
                        <a:rPr lang="it-IT" sz="2000" b="1" dirty="0">
                          <a:latin typeface="Times New Roman"/>
                          <a:ea typeface="Times New Roman"/>
                          <a:cs typeface="Calibri"/>
                        </a:rPr>
                        <a:t>USO DEL SUOLO</a:t>
                      </a:r>
                      <a:endParaRPr lang="it-IT" sz="2000"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2000" b="1" dirty="0">
                          <a:latin typeface="Times New Roman"/>
                          <a:ea typeface="Times New Roman"/>
                          <a:cs typeface="Calibri"/>
                        </a:rPr>
                        <a:t>CLIMI </a:t>
                      </a:r>
                      <a:endParaRPr lang="it-IT" sz="2000"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2000" b="1">
                          <a:latin typeface="Times New Roman"/>
                          <a:ea typeface="Times New Roman"/>
                          <a:cs typeface="Calibri"/>
                        </a:rPr>
                        <a:t>TIPI DI TERRITORIO</a:t>
                      </a:r>
                      <a:endParaRPr lang="it-IT" sz="200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8456">
                <a:tc>
                  <a:txBody>
                    <a:bodyPr/>
                    <a:lstStyle/>
                    <a:p>
                      <a:pPr algn="ctr">
                        <a:spcAft>
                          <a:spcPts val="0"/>
                        </a:spcAft>
                      </a:pPr>
                      <a:r>
                        <a:rPr lang="it-IT" sz="2000" dirty="0">
                          <a:latin typeface="Times New Roman"/>
                          <a:ea typeface="Times New Roman"/>
                          <a:cs typeface="Calibri"/>
                        </a:rPr>
                        <a:t>Aree coltivate</a:t>
                      </a:r>
                      <a:endParaRPr lang="it-IT" sz="2000"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it-IT" sz="2000">
                          <a:latin typeface="Times New Roman"/>
                          <a:ea typeface="Times New Roman"/>
                          <a:cs typeface="Calibri"/>
                        </a:rPr>
                        <a:t>Atlantico; continentale</a:t>
                      </a:r>
                      <a:endParaRPr lang="it-IT" sz="200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it-IT" sz="2000">
                          <a:latin typeface="Times New Roman"/>
                          <a:ea typeface="Times New Roman"/>
                          <a:cs typeface="Calibri"/>
                        </a:rPr>
                        <a:t>Pianura; collina</a:t>
                      </a:r>
                      <a:endParaRPr lang="it-IT" sz="200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56912">
                <a:tc>
                  <a:txBody>
                    <a:bodyPr/>
                    <a:lstStyle/>
                    <a:p>
                      <a:pPr algn="ctr">
                        <a:spcAft>
                          <a:spcPts val="0"/>
                        </a:spcAft>
                      </a:pPr>
                      <a:r>
                        <a:rPr lang="it-IT" sz="2000" dirty="0">
                          <a:latin typeface="Times New Roman"/>
                          <a:ea typeface="Times New Roman"/>
                          <a:cs typeface="Calibri"/>
                        </a:rPr>
                        <a:t>Prati e pascoli</a:t>
                      </a:r>
                      <a:endParaRPr lang="it-IT" sz="2000"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endParaRPr lang="it-IT" sz="2000"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endParaRPr lang="it-IT" sz="2000" dirty="0" smtClean="0">
                        <a:latin typeface="Calibri"/>
                        <a:ea typeface="Times New Roman"/>
                        <a:cs typeface="Calibri"/>
                      </a:endParaRPr>
                    </a:p>
                    <a:p>
                      <a:pPr algn="just">
                        <a:spcAft>
                          <a:spcPts val="0"/>
                        </a:spcAft>
                      </a:pPr>
                      <a:endParaRPr lang="it-IT" sz="2000" dirty="0" smtClean="0">
                        <a:latin typeface="Calibri"/>
                        <a:ea typeface="Times New Roman"/>
                        <a:cs typeface="Calibri"/>
                      </a:endParaRPr>
                    </a:p>
                    <a:p>
                      <a:pPr algn="just">
                        <a:spcAft>
                          <a:spcPts val="0"/>
                        </a:spcAft>
                      </a:pPr>
                      <a:endParaRPr lang="it-IT" sz="2000"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8456">
                <a:tc>
                  <a:txBody>
                    <a:bodyPr/>
                    <a:lstStyle/>
                    <a:p>
                      <a:pPr algn="ctr">
                        <a:spcAft>
                          <a:spcPts val="0"/>
                        </a:spcAft>
                      </a:pPr>
                      <a:r>
                        <a:rPr lang="it-IT" sz="2000">
                          <a:latin typeface="Times New Roman"/>
                          <a:ea typeface="Times New Roman"/>
                          <a:cs typeface="Calibri"/>
                        </a:rPr>
                        <a:t>Foreste e boschi</a:t>
                      </a:r>
                      <a:endParaRPr lang="it-IT" sz="200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endParaRPr lang="it-IT" sz="2000" dirty="0" smtClean="0">
                        <a:latin typeface="Calibri"/>
                        <a:ea typeface="Times New Roman"/>
                        <a:cs typeface="Calibri"/>
                      </a:endParaRPr>
                    </a:p>
                    <a:p>
                      <a:pPr algn="just">
                        <a:spcAft>
                          <a:spcPts val="0"/>
                        </a:spcAft>
                      </a:pPr>
                      <a:endParaRPr lang="it-IT" sz="2000" dirty="0" smtClean="0">
                        <a:latin typeface="Calibri"/>
                        <a:ea typeface="Times New Roman"/>
                        <a:cs typeface="Calibri"/>
                      </a:endParaRPr>
                    </a:p>
                    <a:p>
                      <a:pPr algn="just">
                        <a:spcAft>
                          <a:spcPts val="0"/>
                        </a:spcAft>
                      </a:pPr>
                      <a:endParaRPr lang="it-IT" sz="2000"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endParaRPr lang="it-IT" sz="2000"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56912">
                <a:tc>
                  <a:txBody>
                    <a:bodyPr/>
                    <a:lstStyle/>
                    <a:p>
                      <a:pPr algn="ctr">
                        <a:spcAft>
                          <a:spcPts val="0"/>
                        </a:spcAft>
                      </a:pPr>
                      <a:r>
                        <a:rPr lang="it-IT" sz="2000" dirty="0">
                          <a:latin typeface="Times New Roman"/>
                          <a:ea typeface="Times New Roman"/>
                          <a:cs typeface="Calibri"/>
                        </a:rPr>
                        <a:t>Aree improduttive</a:t>
                      </a:r>
                      <a:endParaRPr lang="it-IT" sz="2000"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endParaRPr lang="it-IT" sz="2000" dirty="0" smtClean="0">
                        <a:latin typeface="Calibri"/>
                        <a:ea typeface="Times New Roman"/>
                        <a:cs typeface="Calibri"/>
                      </a:endParaRPr>
                    </a:p>
                    <a:p>
                      <a:pPr algn="just">
                        <a:spcAft>
                          <a:spcPts val="0"/>
                        </a:spcAft>
                      </a:pPr>
                      <a:endParaRPr lang="it-IT" sz="2000" dirty="0" smtClean="0">
                        <a:latin typeface="Calibri"/>
                        <a:ea typeface="Times New Roman"/>
                        <a:cs typeface="Calibri"/>
                      </a:endParaRPr>
                    </a:p>
                    <a:p>
                      <a:pPr algn="just">
                        <a:spcAft>
                          <a:spcPts val="0"/>
                        </a:spcAft>
                      </a:pPr>
                      <a:endParaRPr lang="it-IT" sz="2000"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endParaRPr lang="it-IT" sz="2000"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24577" name="Rectangle 1"/>
          <p:cNvSpPr>
            <a:spLocks noChangeArrowheads="1"/>
          </p:cNvSpPr>
          <p:nvPr/>
        </p:nvSpPr>
        <p:spPr bwMode="auto">
          <a:xfrm>
            <a:off x="142844" y="428604"/>
            <a:ext cx="8763938"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Europa l'uso del suolo varia a seconda delle zone geografiche e dipende da due fattori: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il clima e il tipo di territorio.</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Metti a confronto le tre cartine della fig.5 e completa la tabella inserendo, a fianco di ciascun</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uso del territorio, i corrispondenti climi e tipi di territorio.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1527</TotalTime>
  <Words>4489</Words>
  <Application>Microsoft Office PowerPoint</Application>
  <PresentationFormat>Presentazione su schermo (4:3)</PresentationFormat>
  <Paragraphs>426</Paragraphs>
  <Slides>53</Slides>
  <Notes>4</Notes>
  <HiddenSlides>0</HiddenSlides>
  <MMClips>0</MMClips>
  <ScaleCrop>false</ScaleCrop>
  <HeadingPairs>
    <vt:vector size="4" baseType="variant">
      <vt:variant>
        <vt:lpstr>Tema</vt:lpstr>
      </vt:variant>
      <vt:variant>
        <vt:i4>1</vt:i4>
      </vt:variant>
      <vt:variant>
        <vt:lpstr>Titoli diapositive</vt:lpstr>
      </vt:variant>
      <vt:variant>
        <vt:i4>53</vt:i4>
      </vt:variant>
    </vt:vector>
  </HeadingPairs>
  <TitlesOfParts>
    <vt:vector size="54" baseType="lpstr">
      <vt:lpstr>Terra</vt:lpstr>
      <vt:lpstr>IL SETTORE PRIMARIO IN EUROPA  L’AGRICOLTURA</vt:lpstr>
      <vt:lpstr>In questo capitolo imparerai:   1. come si è sviluppata l'agricoltura in Europa [LEZIONE 1]   2. quali sono i paesaggi agrari tradizionali [LEZIONE 2]   3. quali sono le caratteristiche dell'agricoltura europea oggi [LEZIONE 3]   4. cos'è l'agricoltura tradizionale [LEZIONE 4]   5. cos'è l'agricoltura biologica [LEZIONE 5]   6. cos'è l'agricoltura integrata [LEZIONE 6]   7. cosa sono gli OGM [LEZIONE 7]   8. quali sono le regioni agrarie dell'Europa [LEZIONE 8]   9. qual è la politica agricola dell'Unione Europea [LEZIONE 9] </vt:lpstr>
      <vt:lpstr>     Lezione 1</vt:lpstr>
      <vt:lpstr>Diapositiva 4</vt:lpstr>
      <vt:lpstr>Diapositiva 5</vt:lpstr>
      <vt:lpstr>Diapositiva 6</vt:lpstr>
      <vt:lpstr>Diapositiva 7</vt:lpstr>
      <vt:lpstr>Diapositiva 8</vt:lpstr>
      <vt:lpstr>Diapositiva 9</vt:lpstr>
      <vt:lpstr>    Lezione 2</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    Lezione 5</vt:lpstr>
      <vt:lpstr>Diapositiva 29</vt:lpstr>
      <vt:lpstr>Diapositiva 30</vt:lpstr>
      <vt:lpstr>Diapositiva 31</vt:lpstr>
      <vt:lpstr>Diapositiva 32</vt:lpstr>
      <vt:lpstr>Diapositiva 33</vt:lpstr>
      <vt:lpstr>Diapositiva 34</vt:lpstr>
      <vt:lpstr>Diapositiva 35</vt:lpstr>
      <vt:lpstr>Diapositiva 36</vt:lpstr>
      <vt:lpstr>       Lezione 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174</cp:revision>
  <dcterms:created xsi:type="dcterms:W3CDTF">2021-02-01T13:54:03Z</dcterms:created>
  <dcterms:modified xsi:type="dcterms:W3CDTF">2022-10-13T09:38:19Z</dcterms:modified>
</cp:coreProperties>
</file>