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9"/>
  </p:notesMasterIdLst>
  <p:sldIdLst>
    <p:sldId id="330" r:id="rId2"/>
    <p:sldId id="331" r:id="rId3"/>
    <p:sldId id="258" r:id="rId4"/>
    <p:sldId id="263" r:id="rId5"/>
    <p:sldId id="261" r:id="rId6"/>
    <p:sldId id="264" r:id="rId7"/>
    <p:sldId id="265" r:id="rId8"/>
    <p:sldId id="266" r:id="rId9"/>
    <p:sldId id="267" r:id="rId10"/>
    <p:sldId id="268"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87" r:id="rId26"/>
    <p:sldId id="288" r:id="rId27"/>
    <p:sldId id="295" r:id="rId28"/>
    <p:sldId id="296" r:id="rId29"/>
    <p:sldId id="291" r:id="rId30"/>
    <p:sldId id="292" r:id="rId31"/>
    <p:sldId id="293" r:id="rId32"/>
    <p:sldId id="297" r:id="rId33"/>
    <p:sldId id="298" r:id="rId34"/>
    <p:sldId id="300" r:id="rId35"/>
    <p:sldId id="299" r:id="rId36"/>
    <p:sldId id="301" r:id="rId37"/>
    <p:sldId id="302" r:id="rId38"/>
    <p:sldId id="303" r:id="rId39"/>
    <p:sldId id="304" r:id="rId40"/>
    <p:sldId id="305" r:id="rId41"/>
    <p:sldId id="306" r:id="rId42"/>
    <p:sldId id="307" r:id="rId43"/>
    <p:sldId id="308" r:id="rId44"/>
    <p:sldId id="309" r:id="rId45"/>
    <p:sldId id="310" r:id="rId46"/>
    <p:sldId id="323" r:id="rId47"/>
    <p:sldId id="313" r:id="rId48"/>
    <p:sldId id="314" r:id="rId49"/>
    <p:sldId id="315" r:id="rId50"/>
    <p:sldId id="316" r:id="rId51"/>
    <p:sldId id="317" r:id="rId52"/>
    <p:sldId id="318" r:id="rId53"/>
    <p:sldId id="319" r:id="rId54"/>
    <p:sldId id="320" r:id="rId55"/>
    <p:sldId id="324" r:id="rId56"/>
    <p:sldId id="325" r:id="rId57"/>
    <p:sldId id="326"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77940" autoAdjust="0"/>
  </p:normalViewPr>
  <p:slideViewPr>
    <p:cSldViewPr>
      <p:cViewPr varScale="1">
        <p:scale>
          <a:sx n="86" d="100"/>
          <a:sy n="86" d="100"/>
        </p:scale>
        <p:origin x="-2250" y="-84"/>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13/10/2022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228600" indent="-228600">
              <a:buFont typeface="+mj-lt"/>
              <a:buAutoNum type="arabicParenR" startAt="105"/>
            </a:pPr>
            <a:r>
              <a:rPr lang="it-IT" dirty="0" smtClean="0"/>
              <a:t> prodotti agricoli</a:t>
            </a:r>
          </a:p>
          <a:p>
            <a:pPr marL="228600" indent="-228600">
              <a:buFont typeface="+mj-lt"/>
              <a:buAutoNum type="arabicParenR" startAt="105"/>
            </a:pPr>
            <a:r>
              <a:rPr lang="it-IT" dirty="0" smtClean="0"/>
              <a:t> sovrapproduzione</a:t>
            </a:r>
          </a:p>
          <a:p>
            <a:pPr marL="228600" indent="-228600">
              <a:buFont typeface="+mj-lt"/>
              <a:buAutoNum type="arabicParenR" startAt="105"/>
            </a:pPr>
            <a:r>
              <a:rPr lang="it-IT" dirty="0" smtClean="0"/>
              <a:t> eccedenze</a:t>
            </a:r>
          </a:p>
          <a:p>
            <a:pPr marL="228600" indent="-228600">
              <a:buFont typeface="+mj-lt"/>
              <a:buAutoNum type="arabicParenR" startAt="105"/>
            </a:pPr>
            <a:r>
              <a:rPr lang="it-IT" dirty="0" smtClean="0"/>
              <a:t> distruggeva</a:t>
            </a:r>
          </a:p>
          <a:p>
            <a:pPr marL="228600" indent="-228600">
              <a:buFont typeface="+mj-lt"/>
              <a:buAutoNum type="arabicParenR" startAt="105"/>
            </a:pPr>
            <a:r>
              <a:rPr lang="it-IT" dirty="0" smtClean="0"/>
              <a:t> rivendeva</a:t>
            </a:r>
          </a:p>
          <a:p>
            <a:pPr marL="228600" indent="-228600">
              <a:buFont typeface="+mj-lt"/>
              <a:buAutoNum type="arabicParenR" startAt="105"/>
            </a:pPr>
            <a:r>
              <a:rPr lang="it-IT" dirty="0" smtClean="0"/>
              <a:t> eccedenze</a:t>
            </a:r>
          </a:p>
          <a:p>
            <a:pPr marL="228600" indent="-228600">
              <a:buFont typeface="+mj-lt"/>
              <a:buAutoNum type="arabicParenR" startAt="105"/>
            </a:pPr>
            <a:r>
              <a:rPr lang="it-IT" dirty="0" smtClean="0"/>
              <a:t> quote di produzione</a:t>
            </a:r>
          </a:p>
          <a:p>
            <a:pPr marL="228600" indent="-228600">
              <a:buFont typeface="+mj-lt"/>
              <a:buAutoNum type="arabicParenR" startAt="105"/>
            </a:pPr>
            <a:r>
              <a:rPr lang="it-IT" dirty="0" smtClean="0"/>
              <a:t> mediterranei</a:t>
            </a:r>
          </a:p>
          <a:p>
            <a:pPr marL="228600" indent="-228600">
              <a:buFont typeface="+mj-lt"/>
              <a:buAutoNum type="arabicParenR" startAt="105"/>
            </a:pPr>
            <a:r>
              <a:rPr lang="it-IT" dirty="0" smtClean="0"/>
              <a:t> dell’Europa settentrionale</a:t>
            </a:r>
          </a:p>
          <a:p>
            <a:pPr marL="228600" indent="-228600">
              <a:buFont typeface="+mj-lt"/>
              <a:buAutoNum type="arabicParenR" startAt="105"/>
            </a:pPr>
            <a:r>
              <a:rPr lang="it-IT" smtClean="0"/>
              <a:t> Francia</a:t>
            </a:r>
            <a:endParaRPr lang="it-IT" dirty="0" smtClean="0"/>
          </a:p>
          <a:p>
            <a:pPr marL="228600" indent="-228600">
              <a:buFont typeface="+mj-lt"/>
              <a:buAutoNum type="arabicParenR" startAt="105"/>
            </a:pPr>
            <a:r>
              <a:rPr lang="it-IT" dirty="0" smtClean="0"/>
              <a:t> produttori</a:t>
            </a:r>
          </a:p>
          <a:p>
            <a:pPr marL="228600" indent="-228600">
              <a:buFont typeface="+mj-lt"/>
              <a:buAutoNum type="arabicParenR" startAt="105"/>
            </a:pPr>
            <a:r>
              <a:rPr lang="it-IT" dirty="0" smtClean="0"/>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regioni più deboli</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eccedenze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dell’ambiente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prodotti inquinanti</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biologici</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rimboschire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 riposo</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qualità</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dell’ambiente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ambientale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alimentare</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animali</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fonti di reddito</a:t>
            </a:r>
          </a:p>
          <a:p>
            <a:pPr marL="228600" indent="-228600">
              <a:buFont typeface="+mj-lt"/>
              <a:buAutoNum type="arabicParenR" startAt="10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agriturismo</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1" dirty="0" smtClean="0">
                <a:latin typeface="Times New Roman" pitchFamily="18" charset="0"/>
                <a:cs typeface="Times New Roman" pitchFamily="18" charset="0"/>
              </a:rPr>
              <a:t>Parti mancanti del testo che gli alunni devono</a:t>
            </a:r>
            <a:r>
              <a:rPr lang="it-IT" b="1" baseline="0" dirty="0" smtClean="0">
                <a:latin typeface="Times New Roman" pitchFamily="18" charset="0"/>
                <a:cs typeface="Times New Roman" pitchFamily="18" charset="0"/>
              </a:rPr>
              <a:t> scrivere in nota</a:t>
            </a:r>
          </a:p>
          <a:p>
            <a:endParaRPr lang="it-IT" b="1" baseline="0" dirty="0" smtClean="0">
              <a:latin typeface="Times New Roman" pitchFamily="18" charset="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clima temperato, abbondanza di piogge, diffusione delle pianure</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 iniziato a svilupparsi circa 8.000 anni fa</a:t>
            </a:r>
            <a:endPar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condizioni climatiche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 territorio</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Continentale</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Meridionale</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Orientale</a:t>
            </a: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r>
              <a:rPr lang="it-IT" dirty="0" smtClean="0">
                <a:solidFill>
                  <a:srgbClr val="00B0F0"/>
                </a:solidFill>
                <a:latin typeface="Times New Roman" pitchFamily="18" charset="0"/>
                <a:cs typeface="Times New Roman" pitchFamily="18" charset="0"/>
              </a:rPr>
              <a:t>strisce lunghe e molto strette</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endParaRPr>
          </a:p>
          <a:p>
            <a:endParaRPr lang="it-IT" b="0" dirty="0">
              <a:latin typeface="Times New Roman" pitchFamily="18" charset="0"/>
              <a:cs typeface="Times New Roman" pitchFamily="18" charset="0"/>
            </a:endParaRPr>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startAt="9"/>
            </a:pPr>
            <a:r>
              <a:rPr lang="it-IT" dirty="0" smtClean="0"/>
              <a:t> delimitava i campi</a:t>
            </a:r>
          </a:p>
          <a:p>
            <a:pPr marL="228600" indent="-228600">
              <a:buFont typeface="+mj-lt"/>
              <a:buAutoNum type="arabicParenR" startAt="9"/>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al centro o ai margini delle terre coltivate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tutte le famiglie del villaggio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rotazione triennale</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riposare</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sparsi nei vari settori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prodotti agricoli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spigolare</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 pascolare il bestiame</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terre comuni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vendere i prodotti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resa</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risorse del territorio</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piccoli campi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siepi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filari di alberi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cespugli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muretti a seco</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strade</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sentieri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siepi</a:t>
            </a:r>
          </a:p>
          <a:p>
            <a:pPr marL="228600" indent="-228600">
              <a:buFont typeface="+mj-lt"/>
              <a:buAutoNum type="arabicParenR" startAt="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muretti</a:t>
            </a:r>
            <a:endParaRPr lang="it-IT" dirty="0" smtClean="0"/>
          </a:p>
          <a:p>
            <a:pPr marL="228600" indent="-228600">
              <a:buFont typeface="+mj-lt"/>
              <a:buAutoNum type="arabicParenR"/>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startAt="31"/>
            </a:pPr>
            <a:r>
              <a:rPr lang="it-IT" dirty="0" smtClean="0"/>
              <a:t> campi aperti</a:t>
            </a:r>
          </a:p>
          <a:p>
            <a:pPr marL="228600" indent="-228600">
              <a:buFont typeface="+mj-lt"/>
              <a:buAutoNum type="arabicParenR" startAt="31"/>
            </a:pPr>
            <a:r>
              <a:rPr lang="it-IT" dirty="0" smtClean="0"/>
              <a:t> campi chiusi</a:t>
            </a:r>
          </a:p>
          <a:p>
            <a:pPr marL="228600" indent="-228600">
              <a:buFont typeface="+mj-lt"/>
              <a:buAutoNum type="arabicParenR" startAt="31"/>
            </a:pPr>
            <a:r>
              <a:rPr lang="it-IT" dirty="0" smtClean="0"/>
              <a:t> autoconsumo</a:t>
            </a:r>
          </a:p>
          <a:p>
            <a:pPr marL="228600" indent="-228600">
              <a:buFont typeface="+mj-lt"/>
              <a:buAutoNum type="arabicParenR" startAt="31"/>
            </a:pPr>
            <a:r>
              <a:rPr lang="it-IT" dirty="0" smtClean="0"/>
              <a:t> di mercato</a:t>
            </a:r>
          </a:p>
          <a:p>
            <a:pPr marL="228600" indent="-228600">
              <a:buFont typeface="+mj-lt"/>
              <a:buAutoNum type="arabicParenR" startAt="31"/>
            </a:pPr>
            <a:r>
              <a:rPr lang="it-IT" dirty="0" smtClean="0"/>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pochi prodotti su grandi estensioni e in grandi quantità</a:t>
            </a:r>
          </a:p>
          <a:p>
            <a:pPr marL="228600" indent="-228600">
              <a:buFont typeface="+mj-lt"/>
              <a:buAutoNum type="arabicParenR" startAt="31"/>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di trasformazione e di conservazione dei prodotti agricoli</a:t>
            </a:r>
          </a:p>
          <a:p>
            <a:pPr marL="228600" indent="-228600">
              <a:buFont typeface="+mj-lt"/>
              <a:buAutoNum type="arabicParenR" startAt="31"/>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condizioni ambientali</a:t>
            </a:r>
          </a:p>
          <a:p>
            <a:pPr marL="228600" indent="-228600">
              <a:buFont typeface="+mj-lt"/>
              <a:buAutoNum type="arabicParenR" startAt="31"/>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suolo </a:t>
            </a:r>
            <a:endParaRPr lang="it-IT" i="0"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49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startAt="39"/>
            </a:pPr>
            <a:r>
              <a:rPr lang="it-IT" dirty="0" smtClean="0"/>
              <a:t> </a:t>
            </a:r>
            <a:r>
              <a:rPr kumimoji="0" lang="it-IT" b="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macchine</a:t>
            </a:r>
          </a:p>
          <a:p>
            <a:pPr marL="228600" indent="-228600">
              <a:buFont typeface="+mj-lt"/>
              <a:buAutoNum type="arabicParenR" startAt="39"/>
            </a:pPr>
            <a:r>
              <a:rPr kumimoji="0" lang="it-IT" b="0" u="sng"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tecniche molto avanzate</a:t>
            </a:r>
          </a:p>
          <a:p>
            <a:pPr marL="228600" indent="-228600">
              <a:buFont typeface="+mj-lt"/>
              <a:buAutoNum type="arabicParenR" startAt="39"/>
            </a:pPr>
            <a:r>
              <a:rPr kumimoji="0" lang="it-IT" b="0" u="sng"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prodotti chimici</a:t>
            </a:r>
          </a:p>
          <a:p>
            <a:pPr marL="228600" indent="-228600">
              <a:buFont typeface="+mj-lt"/>
              <a:buAutoNum type="arabicParenR" startAt="39"/>
            </a:pPr>
            <a:r>
              <a:rPr kumimoji="0" lang="it-IT" b="0" u="sng"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investimenti di denaro</a:t>
            </a:r>
          </a:p>
          <a:p>
            <a:pPr marL="228600" indent="-228600">
              <a:buFont typeface="+mj-lt"/>
              <a:buAutoNum type="arabicParenR" startAt="39"/>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medie e grandi aziende</a:t>
            </a:r>
          </a:p>
          <a:p>
            <a:pPr marL="228600" indent="-228600">
              <a:buFont typeface="+mj-lt"/>
              <a:buAutoNum type="arabicParenR" startAt="39"/>
            </a:pPr>
            <a:r>
              <a:rPr kumimoji="0" lang="it-IT" b="0" i="0" u="sng"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l'azienda agricola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trasporto</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conservazione</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vendita</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macchinari</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concimi</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prodotti chimici </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finiscono nelle acque superficiali e sotterranee</a:t>
            </a:r>
          </a:p>
          <a:p>
            <a:pPr marL="228600" indent="-228600">
              <a:buFont typeface="+mj-lt"/>
              <a:buAutoNum type="arabicParenR" startAt="39"/>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contaminazione degli alimenti</a:t>
            </a:r>
          </a:p>
          <a:p>
            <a:pPr marL="228600" indent="-228600">
              <a:buFont typeface="+mj-lt"/>
              <a:buAutoNum type="arabicParenR" startAt="39"/>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impoverimento del suolo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39"/>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 monocoltura e dell'uso dei pesticidi</a:t>
            </a:r>
            <a:endParaRPr lang="it-IT" b="0"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startAt="55"/>
            </a:pPr>
            <a:r>
              <a:rPr lang="it-IT" dirty="0" smtClean="0"/>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deforestazione</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habitat naturali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55"/>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biodiversità</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biologico</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2-3 volte superiori rispetto a quelli dei prodotti convenzionali</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alte rese del terreno</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l'uso di prodotti chimici</a:t>
            </a:r>
          </a:p>
          <a:p>
            <a:pPr marL="228600" indent="-228600">
              <a:buFont typeface="+mj-lt"/>
              <a:buAutoNum type="arabicParenR" startAt="55"/>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dell'agricoltura convenzionale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55"/>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dell'agricoltura biologica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228600" indent="-228600">
              <a:buFont typeface="+mj-lt"/>
              <a:buAutoNum type="arabicParenR" startAt="64"/>
            </a:pPr>
            <a:r>
              <a:rPr lang="it-IT" dirty="0" smtClean="0"/>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ai parassiti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l'uso dei pesticidi </a:t>
            </a:r>
          </a:p>
          <a:p>
            <a:pPr marL="228600" indent="-228600">
              <a:buFont typeface="+mj-lt"/>
              <a:buAutoNum type="arabicParenR" startAt="64"/>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elementi nutritivi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tossine</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sostanze allergeniche</a:t>
            </a:r>
            <a:endPar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tossici</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biodiversità</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prove scientifiche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biodiversità</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varietà</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dell'Europa settentrionale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subartica</a:t>
            </a:r>
          </a:p>
          <a:p>
            <a:pPr marL="228600" indent="-228600">
              <a:buFont typeface="+mj-lt"/>
              <a:buAutoNum type="arabicParenR" startAt="64"/>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estesissime foreste di conifere</a:t>
            </a:r>
          </a:p>
          <a:p>
            <a:pPr marL="228600" indent="-228600">
              <a:buFont typeface="+mj-lt"/>
              <a:buAutoNum type="arabicParenR" startAt="64"/>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legname </a:t>
            </a: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52</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marL="228600" indent="-228600">
              <a:buFont typeface="+mj-lt"/>
              <a:buAutoNum type="arabicParenR" startAt="78"/>
            </a:pPr>
            <a:r>
              <a:rPr lang="it-IT" dirty="0" smtClean="0"/>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Mar Baltico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Mare del Nord</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Alpi</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temperato</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piovoso</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bovini da latte</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suini</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foraggio</a:t>
            </a:r>
          </a:p>
          <a:p>
            <a:pPr marL="228600" indent="-228600">
              <a:buFont typeface="+mj-lt"/>
              <a:buAutoNum type="arabicParenR" startAt="78"/>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centrale dell’Europa</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continentale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dell'allevamento da latte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bestiame da ingrasso</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carne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meridionale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Mediterraneo</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aridità estiva</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cereali</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oliveti</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pecore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ortaggi</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vite</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agrumi</a:t>
            </a:r>
          </a:p>
          <a:p>
            <a:pPr marL="228600" indent="-228600">
              <a:buFont typeface="+mj-lt"/>
              <a:buAutoNum type="arabicParenR" startAt="78"/>
            </a:pPr>
            <a:r>
              <a:rPr kumimoji="0" lang="it-IT" b="0" i="0" u="none" strike="noStrike" cap="none" normalizeH="0" baseline="0" dirty="0" smtClean="0">
                <a:ln>
                  <a:noFill/>
                </a:ln>
                <a:solidFill>
                  <a:srgbClr val="00B0F0"/>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l'autosufficienza alimentare</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78"/>
            </a:pPr>
            <a:r>
              <a:rPr kumimoji="0" lang="it-IT" b="0" i="0" u="none" strike="noStrike" cap="none" normalizeH="0" baseline="0" dirty="0" smtClean="0">
                <a:ln>
                  <a:noFill/>
                </a:ln>
                <a:solidFill>
                  <a:srgbClr val="3E3E3E"/>
                </a:solidFill>
                <a:effectLst/>
                <a:latin typeface="Times New Roman" pitchFamily="18" charset="0"/>
                <a:cs typeface="Times New Roman" pitchFamily="18" charset="0"/>
              </a:rPr>
              <a:t> </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l'autosufficienza alimentare</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 </a:t>
            </a:r>
          </a:p>
          <a:p>
            <a:pPr marL="228600" indent="-228600">
              <a:buFont typeface="+mj-lt"/>
              <a:buAutoNum type="arabicParenR" startAt="78"/>
            </a:pPr>
            <a:r>
              <a:rPr kumimoji="0" lang="it-IT" b="0" i="0" u="none" strike="noStrike" cap="none" normalizeH="0" baseline="0" dirty="0" smtClean="0">
                <a:ln>
                  <a:noFill/>
                </a:ln>
                <a:solidFill>
                  <a:srgbClr val="3E3E3E"/>
                </a:solidFill>
                <a:effectLst/>
                <a:latin typeface="Times New Roman" pitchFamily="18" charset="0"/>
                <a:cs typeface="Times New Roman" pitchFamily="18" charset="0"/>
              </a:rPr>
              <a:t> guadagni adeguati</a:t>
            </a:r>
          </a:p>
          <a:p>
            <a:pPr marL="228600" indent="-228600">
              <a:buFont typeface="+mj-lt"/>
              <a:buAutoNum type="arabicParenR" startAt="78"/>
            </a:pPr>
            <a:r>
              <a:rPr kumimoji="0" lang="it-IT" b="0" i="0" u="none" strike="noStrike" cap="none" normalizeH="0" baseline="0" dirty="0" smtClean="0">
                <a:ln>
                  <a:noFill/>
                </a:ln>
                <a:solidFill>
                  <a:srgbClr val="3E3E3E"/>
                </a:solidFill>
                <a:effectLst/>
                <a:latin typeface="Times New Roman" pitchFamily="18" charset="0"/>
                <a:cs typeface="Times New Roman" pitchFamily="18" charset="0"/>
              </a:rPr>
              <a:t> mercato unico</a:t>
            </a:r>
          </a:p>
          <a:p>
            <a:pPr marL="228600" indent="-228600">
              <a:buFont typeface="+mj-lt"/>
              <a:buAutoNum type="arabicParenR" startAt="78"/>
            </a:pPr>
            <a:r>
              <a:rPr kumimoji="0" lang="it-IT" b="0" i="0" u="none" strike="noStrike" cap="none" normalizeH="0" baseline="0" dirty="0" smtClean="0">
                <a:ln>
                  <a:noFill/>
                </a:ln>
                <a:solidFill>
                  <a:srgbClr val="3E3E3E"/>
                </a:solidFill>
                <a:effectLst/>
                <a:latin typeface="Times New Roman" pitchFamily="18" charset="0"/>
                <a:cs typeface="Times New Roman" pitchFamily="18" charset="0"/>
              </a:rPr>
              <a:t> i prodotti</a:t>
            </a:r>
          </a:p>
          <a:p>
            <a:pPr marL="228600" indent="-228600">
              <a:buFont typeface="+mj-lt"/>
              <a:buNone/>
            </a:pPr>
            <a:endParaRPr lang="it-IT" dirty="0"/>
          </a:p>
        </p:txBody>
      </p:sp>
      <p:sp>
        <p:nvSpPr>
          <p:cNvPr id="4" name="Segnaposto numero diapositiva 3"/>
          <p:cNvSpPr>
            <a:spLocks noGrp="1"/>
          </p:cNvSpPr>
          <p:nvPr>
            <p:ph type="sldNum" sz="quarter" idx="10"/>
          </p:nvPr>
        </p:nvSpPr>
        <p:spPr/>
        <p:txBody>
          <a:bodyPr/>
          <a:lstStyle/>
          <a:p>
            <a:fld id="{49E5320F-4656-4F53-92FD-42CAD2B2DB8C}" type="slidenum">
              <a:rPr lang="it-IT" smtClean="0"/>
              <a:pPr/>
              <a:t>53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13/10/2022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13/10/2022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s>
</file>

<file path=ppt/slides/_rels/slide4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4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slide" Target="slide22.xml"/></Relationships>
</file>

<file path=ppt/slides/_rels/slide5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slide" Target="slide37.xml"/><Relationship Id="rId4" Type="http://schemas.openxmlformats.org/officeDocument/2006/relationships/slide" Target="slide35.xml"/></Relationships>
</file>

<file path=ppt/slides/_rels/slide5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14282" y="500042"/>
            <a:ext cx="8686800" cy="1184825"/>
          </a:xfrm>
        </p:spPr>
        <p:txBody>
          <a:bodyPr>
            <a:noAutofit/>
          </a:bodyPr>
          <a:lstStyle/>
          <a:p>
            <a:pPr algn="ctr"/>
            <a:r>
              <a:rPr lang="it-IT" sz="6600" dirty="0" smtClean="0"/>
              <a:t>IL SETTORE PRIMARIO IN EUROPA</a:t>
            </a:r>
            <a:br>
              <a:rPr lang="it-IT" sz="6600" dirty="0" smtClean="0"/>
            </a:br>
            <a:r>
              <a:rPr lang="it-IT" sz="7200" dirty="0" smtClean="0"/>
              <a:t/>
            </a:r>
            <a:br>
              <a:rPr lang="it-IT" sz="7200" dirty="0" smtClean="0"/>
            </a:br>
            <a:r>
              <a:rPr lang="it-IT" sz="6600" dirty="0" smtClean="0">
                <a:solidFill>
                  <a:srgbClr val="FFC000"/>
                </a:solidFill>
              </a:rPr>
              <a:t>L’AGRICOLTURA</a:t>
            </a:r>
            <a:endParaRPr lang="it-IT" sz="6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500166" y="2214554"/>
          <a:ext cx="6096001" cy="3657600"/>
        </p:xfrm>
        <a:graphic>
          <a:graphicData uri="http://schemas.openxmlformats.org/drawingml/2006/table">
            <a:tbl>
              <a:tblPr/>
              <a:tblGrid>
                <a:gridCol w="2019401"/>
                <a:gridCol w="2019401"/>
                <a:gridCol w="2057199"/>
              </a:tblGrid>
              <a:tr h="178456">
                <a:tc>
                  <a:txBody>
                    <a:bodyPr/>
                    <a:lstStyle/>
                    <a:p>
                      <a:pPr algn="ctr">
                        <a:spcAft>
                          <a:spcPts val="0"/>
                        </a:spcAft>
                      </a:pPr>
                      <a:r>
                        <a:rPr lang="it-IT" sz="2000" b="1" dirty="0">
                          <a:latin typeface="Times New Roman"/>
                          <a:ea typeface="Times New Roman"/>
                          <a:cs typeface="Calibri"/>
                        </a:rPr>
                        <a:t>USO DEL SUOLO</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2000" b="1" dirty="0">
                          <a:latin typeface="Times New Roman"/>
                          <a:ea typeface="Times New Roman"/>
                          <a:cs typeface="Calibri"/>
                        </a:rPr>
                        <a:t>CLIMI </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2000" b="1">
                          <a:latin typeface="Times New Roman"/>
                          <a:ea typeface="Times New Roman"/>
                          <a:cs typeface="Calibri"/>
                        </a:rPr>
                        <a:t>TIPI DI TERRITORIO</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456">
                <a:tc>
                  <a:txBody>
                    <a:bodyPr/>
                    <a:lstStyle/>
                    <a:p>
                      <a:pPr algn="ctr">
                        <a:spcAft>
                          <a:spcPts val="0"/>
                        </a:spcAft>
                      </a:pPr>
                      <a:r>
                        <a:rPr lang="it-IT" sz="2000" dirty="0">
                          <a:latin typeface="Times New Roman"/>
                          <a:ea typeface="Times New Roman"/>
                          <a:cs typeface="Calibri"/>
                        </a:rPr>
                        <a:t>Aree coltivate</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latin typeface="Times New Roman"/>
                          <a:ea typeface="Times New Roman"/>
                          <a:cs typeface="Calibri"/>
                        </a:rPr>
                        <a:t>Atlantico; continentale</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latin typeface="Times New Roman"/>
                          <a:ea typeface="Times New Roman"/>
                          <a:cs typeface="Calibri"/>
                        </a:rPr>
                        <a:t>Pianura; collina</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912">
                <a:tc>
                  <a:txBody>
                    <a:bodyPr/>
                    <a:lstStyle/>
                    <a:p>
                      <a:pPr algn="ctr">
                        <a:spcAft>
                          <a:spcPts val="0"/>
                        </a:spcAft>
                      </a:pPr>
                      <a:r>
                        <a:rPr lang="it-IT" sz="2000" dirty="0">
                          <a:latin typeface="Times New Roman"/>
                          <a:ea typeface="Times New Roman"/>
                          <a:cs typeface="Calibri"/>
                        </a:rPr>
                        <a:t>Prati e pascoli</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dirty="0">
                          <a:solidFill>
                            <a:srgbClr val="00B0F0"/>
                          </a:solidFill>
                          <a:latin typeface="Times New Roman"/>
                          <a:ea typeface="Times New Roman"/>
                          <a:cs typeface="Calibri"/>
                        </a:rPr>
                        <a:t>Atlantico; continentale; montano</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solidFill>
                            <a:srgbClr val="00B0F0"/>
                          </a:solidFill>
                          <a:latin typeface="Times New Roman"/>
                          <a:ea typeface="Times New Roman"/>
                          <a:cs typeface="Calibri"/>
                        </a:rPr>
                        <a:t>Pianura; collina; montagna</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456">
                <a:tc>
                  <a:txBody>
                    <a:bodyPr/>
                    <a:lstStyle/>
                    <a:p>
                      <a:pPr algn="ctr">
                        <a:spcAft>
                          <a:spcPts val="0"/>
                        </a:spcAft>
                      </a:pPr>
                      <a:r>
                        <a:rPr lang="it-IT" sz="2000">
                          <a:latin typeface="Times New Roman"/>
                          <a:ea typeface="Times New Roman"/>
                          <a:cs typeface="Calibri"/>
                        </a:rPr>
                        <a:t>Foreste e boschi</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dirty="0">
                          <a:solidFill>
                            <a:srgbClr val="00B0F0"/>
                          </a:solidFill>
                          <a:latin typeface="Times New Roman"/>
                          <a:ea typeface="Times New Roman"/>
                          <a:cs typeface="Calibri"/>
                        </a:rPr>
                        <a:t>Montano; subartico</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dirty="0">
                          <a:solidFill>
                            <a:srgbClr val="00B0F0"/>
                          </a:solidFill>
                          <a:latin typeface="Times New Roman"/>
                          <a:ea typeface="Times New Roman"/>
                          <a:cs typeface="Calibri"/>
                        </a:rPr>
                        <a:t>Pianura; collina; montagna</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6912">
                <a:tc>
                  <a:txBody>
                    <a:bodyPr/>
                    <a:lstStyle/>
                    <a:p>
                      <a:pPr algn="ctr">
                        <a:spcAft>
                          <a:spcPts val="0"/>
                        </a:spcAft>
                      </a:pPr>
                      <a:r>
                        <a:rPr lang="it-IT" sz="2000">
                          <a:latin typeface="Times New Roman"/>
                          <a:ea typeface="Times New Roman"/>
                          <a:cs typeface="Calibri"/>
                        </a:rPr>
                        <a:t>Aree improduttive</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a:solidFill>
                            <a:srgbClr val="00B0F0"/>
                          </a:solidFill>
                          <a:latin typeface="Times New Roman"/>
                          <a:ea typeface="Times New Roman"/>
                          <a:cs typeface="Calibri"/>
                        </a:rPr>
                        <a:t>Montano; subartico; continentale</a:t>
                      </a:r>
                      <a:endParaRPr lang="it-IT" sz="20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2000" dirty="0">
                          <a:solidFill>
                            <a:srgbClr val="00B0F0"/>
                          </a:solidFill>
                          <a:latin typeface="Times New Roman"/>
                          <a:ea typeface="Times New Roman"/>
                          <a:cs typeface="Calibri"/>
                        </a:rPr>
                        <a:t>Pianura; collina; montagna</a:t>
                      </a:r>
                      <a:endParaRPr lang="it-IT" sz="20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4577" name="Rectangle 1"/>
          <p:cNvSpPr>
            <a:spLocks noChangeArrowheads="1"/>
          </p:cNvSpPr>
          <p:nvPr/>
        </p:nvSpPr>
        <p:spPr bwMode="auto">
          <a:xfrm>
            <a:off x="142844" y="428604"/>
            <a:ext cx="8763938"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Europa l'uso del suolo varia a seconda delle zone geografiche e dipende da due fattori: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clima e il tipo di territorio.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Metti a confronto le tre cartine della fig.5 e completa la tabella inserendo, a fianco di ciascun</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uso del territorio, i corrispondenti climi e tipi di territorio.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2</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I paesaggi agrari tradizionali</a:t>
            </a:r>
          </a:p>
        </p:txBody>
      </p:sp>
      <p:sp>
        <p:nvSpPr>
          <p:cNvPr id="5" name="Rectangle 1"/>
          <p:cNvSpPr>
            <a:spLocks noChangeArrowheads="1"/>
          </p:cNvSpPr>
          <p:nvPr/>
        </p:nvSpPr>
        <p:spPr bwMode="auto">
          <a:xfrm>
            <a:off x="0" y="3714752"/>
            <a:ext cx="9312165"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Dal Medioevo all'Ottocento, le tecniche e le strutture agrarie europee si sono mantenute pressoché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immutate e hanno dato vita a tre tipici paesaggi agrari, riconoscibili ancora oggi per la forma del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campo e il tipo di insediamento rurale: il paesaggio a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campi aperti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il paesaggio a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campi chiusi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paesaggio </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misto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071670" y="928670"/>
            <a:ext cx="5506483" cy="5436000"/>
          </a:xfrm>
          <a:prstGeom prst="rect">
            <a:avLst/>
          </a:prstGeom>
          <a:solidFill>
            <a:srgbClr val="FFFFFF"/>
          </a:solidFill>
          <a:ln w="9525">
            <a:noFill/>
            <a:miter lim="800000"/>
            <a:headEnd/>
            <a:tailEnd/>
          </a:ln>
        </p:spPr>
      </p:pic>
      <p:sp>
        <p:nvSpPr>
          <p:cNvPr id="4" name="Rettangolo 3"/>
          <p:cNvSpPr/>
          <p:nvPr/>
        </p:nvSpPr>
        <p:spPr>
          <a:xfrm>
            <a:off x="1214414" y="114298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6</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357158" y="142852"/>
            <a:ext cx="8501122" cy="646331"/>
          </a:xfrm>
          <a:prstGeom prst="rect">
            <a:avLst/>
          </a:prstGeom>
        </p:spPr>
        <p:txBody>
          <a:bodyPr wrap="square">
            <a:spAutoFit/>
          </a:bodyPr>
          <a:lstStyle/>
          <a:p>
            <a:pPr lvl="0" algn="just" fontAlgn="base">
              <a:spcBef>
                <a:spcPct val="0"/>
              </a:spcBef>
              <a:spcAft>
                <a:spcPct val="0"/>
              </a:spcAft>
            </a:pPr>
            <a:r>
              <a:rPr lang="it-IT" dirty="0" smtClean="0">
                <a:latin typeface="Times New Roman" pitchFamily="18" charset="0"/>
                <a:ea typeface="Times New Roman" pitchFamily="18" charset="0"/>
                <a:cs typeface="Times New Roman" pitchFamily="18" charset="0"/>
              </a:rPr>
              <a:t>Analizza le caratteristiche dei paesaggi agrari tradizionali esaminando le </a:t>
            </a:r>
            <a:r>
              <a:rPr lang="it-IT" dirty="0" smtClean="0">
                <a:solidFill>
                  <a:srgbClr val="FF0000"/>
                </a:solidFill>
                <a:latin typeface="Times New Roman" pitchFamily="18" charset="0"/>
                <a:ea typeface="Times New Roman" pitchFamily="18" charset="0"/>
                <a:cs typeface="Times New Roman" pitchFamily="18" charset="0"/>
              </a:rPr>
              <a:t>fig. 6–7–8 </a:t>
            </a:r>
            <a:r>
              <a:rPr lang="it-IT" dirty="0" smtClean="0">
                <a:latin typeface="Times New Roman" pitchFamily="18" charset="0"/>
                <a:ea typeface="Times New Roman" pitchFamily="18" charset="0"/>
                <a:cs typeface="Times New Roman" pitchFamily="18" charset="0"/>
              </a:rPr>
              <a:t>e </a:t>
            </a:r>
          </a:p>
          <a:p>
            <a:pPr lvl="0" algn="just" fontAlgn="base">
              <a:spcBef>
                <a:spcPct val="0"/>
              </a:spcBef>
              <a:spcAft>
                <a:spcPct val="0"/>
              </a:spcAft>
            </a:pPr>
            <a:r>
              <a:rPr lang="it-IT" dirty="0" smtClean="0">
                <a:latin typeface="Times New Roman" pitchFamily="18" charset="0"/>
                <a:ea typeface="Times New Roman" pitchFamily="18" charset="0"/>
                <a:cs typeface="Times New Roman" pitchFamily="18" charset="0"/>
              </a:rPr>
              <a:t>completando la tabella.</a:t>
            </a:r>
            <a:endParaRPr lang="it-IT"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786050" y="142852"/>
            <a:ext cx="6170927" cy="3384000"/>
          </a:xfrm>
          <a:prstGeom prst="rect">
            <a:avLst/>
          </a:prstGeom>
          <a:solidFill>
            <a:srgbClr val="FFFFFF"/>
          </a:solid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285720" y="3571876"/>
            <a:ext cx="5849725" cy="3204000"/>
          </a:xfrm>
          <a:prstGeom prst="rect">
            <a:avLst/>
          </a:prstGeom>
          <a:solidFill>
            <a:srgbClr val="FFFFFF"/>
          </a:solidFill>
          <a:ln w="9525">
            <a:noFill/>
            <a:miter lim="800000"/>
            <a:headEnd/>
            <a:tailEnd/>
          </a:ln>
        </p:spPr>
      </p:pic>
      <p:sp>
        <p:nvSpPr>
          <p:cNvPr id="4" name="Rettangolo 3"/>
          <p:cNvSpPr/>
          <p:nvPr/>
        </p:nvSpPr>
        <p:spPr>
          <a:xfrm>
            <a:off x="1857356" y="42860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7</a:t>
            </a:r>
            <a:endParaRPr lang="it-IT" dirty="0">
              <a:solidFill>
                <a:srgbClr val="FF0000"/>
              </a:solidFill>
              <a:latin typeface="Times New Roman" pitchFamily="18" charset="0"/>
              <a:cs typeface="Times New Roman" pitchFamily="18" charset="0"/>
            </a:endParaRPr>
          </a:p>
        </p:txBody>
      </p:sp>
      <p:sp>
        <p:nvSpPr>
          <p:cNvPr id="5" name="Rettangolo 4"/>
          <p:cNvSpPr/>
          <p:nvPr/>
        </p:nvSpPr>
        <p:spPr>
          <a:xfrm>
            <a:off x="6286512" y="6143644"/>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8</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28596" y="928670"/>
          <a:ext cx="8358246" cy="4114800"/>
        </p:xfrm>
        <a:graphic>
          <a:graphicData uri="http://schemas.openxmlformats.org/drawingml/2006/table">
            <a:tbl>
              <a:tblPr/>
              <a:tblGrid>
                <a:gridCol w="1604199"/>
                <a:gridCol w="1883191"/>
                <a:gridCol w="1512294"/>
                <a:gridCol w="1643586"/>
                <a:gridCol w="1714976"/>
              </a:tblGrid>
              <a:tr h="689436">
                <a:tc>
                  <a:txBody>
                    <a:bodyPr/>
                    <a:lstStyle/>
                    <a:p>
                      <a:pPr algn="ctr">
                        <a:spcAft>
                          <a:spcPts val="0"/>
                        </a:spcAft>
                      </a:pPr>
                      <a:r>
                        <a:rPr lang="it-IT" sz="1800" b="1" dirty="0">
                          <a:latin typeface="Times New Roman"/>
                          <a:ea typeface="Times New Roman"/>
                          <a:cs typeface="Calibri"/>
                        </a:rPr>
                        <a:t>TIPI </a:t>
                      </a:r>
                      <a:r>
                        <a:rPr lang="it-IT" sz="1800" b="1" dirty="0" err="1">
                          <a:latin typeface="Times New Roman"/>
                          <a:ea typeface="Times New Roman"/>
                          <a:cs typeface="Calibri"/>
                        </a:rPr>
                        <a:t>DI</a:t>
                      </a:r>
                      <a:r>
                        <a:rPr lang="it-IT" sz="1800" b="1" dirty="0">
                          <a:latin typeface="Times New Roman"/>
                          <a:ea typeface="Times New Roman"/>
                          <a:cs typeface="Calibri"/>
                        </a:rPr>
                        <a:t> PAESAGGI AGRARI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REGIONI IN CUI SI SONO DIFFUSI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FORMA DEI CAMPI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smtClean="0">
                          <a:latin typeface="Times New Roman"/>
                          <a:ea typeface="Times New Roman"/>
                          <a:cs typeface="Calibri"/>
                        </a:rPr>
                        <a:t>DELIMITA-Z</a:t>
                      </a:r>
                      <a:r>
                        <a:rPr lang="it-IT" sz="1800" b="1" baseline="0" dirty="0" smtClean="0">
                          <a:latin typeface="Times New Roman"/>
                          <a:ea typeface="Times New Roman"/>
                          <a:cs typeface="Calibri"/>
                        </a:rPr>
                        <a:t>I</a:t>
                      </a:r>
                      <a:r>
                        <a:rPr lang="it-IT" sz="1800" b="1" dirty="0" smtClean="0">
                          <a:latin typeface="Times New Roman"/>
                          <a:ea typeface="Times New Roman"/>
                          <a:cs typeface="Calibri"/>
                        </a:rPr>
                        <a:t>ONE </a:t>
                      </a:r>
                      <a:r>
                        <a:rPr lang="it-IT" sz="1800" b="1" dirty="0">
                          <a:latin typeface="Times New Roman"/>
                          <a:ea typeface="Times New Roman"/>
                          <a:cs typeface="Calibri"/>
                        </a:rPr>
                        <a:t>DEI CONFINI DEI CAMPI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smtClean="0">
                          <a:latin typeface="Times New Roman"/>
                          <a:ea typeface="Times New Roman"/>
                          <a:cs typeface="Calibri"/>
                        </a:rPr>
                        <a:t>INSEDIAMEN-TI </a:t>
                      </a:r>
                      <a:r>
                        <a:rPr lang="it-IT" sz="1800" b="1" dirty="0">
                          <a:latin typeface="Times New Roman"/>
                          <a:ea typeface="Times New Roman"/>
                          <a:cs typeface="Calibri"/>
                        </a:rPr>
                        <a:t>RURALI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7077">
                <a:tc>
                  <a:txBody>
                    <a:bodyPr/>
                    <a:lstStyle/>
                    <a:p>
                      <a:pPr algn="ctr">
                        <a:spcAft>
                          <a:spcPts val="0"/>
                        </a:spcAft>
                      </a:pPr>
                      <a:r>
                        <a:rPr lang="it-IT" sz="1800" dirty="0">
                          <a:latin typeface="Times New Roman"/>
                          <a:ea typeface="Times New Roman"/>
                          <a:cs typeface="Calibri"/>
                        </a:rPr>
                        <a:t>CAMPI APERTI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Europa continentale; Svezia meridionale; Inghilterra orientale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1800" dirty="0">
                          <a:latin typeface="Times New Roman"/>
                          <a:ea typeface="Times New Roman"/>
                          <a:cs typeface="Calibri"/>
                        </a:rPr>
                        <a:t>Strisce lunghe e strette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1800" dirty="0">
                          <a:latin typeface="Times New Roman"/>
                          <a:ea typeface="Times New Roman"/>
                          <a:cs typeface="Calibri"/>
                        </a:rPr>
                        <a:t>Nessun tipo di confine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Piccoli villaggi posti al centro o ai margini dei campi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7077">
                <a:tc>
                  <a:txBody>
                    <a:bodyPr/>
                    <a:lstStyle/>
                    <a:p>
                      <a:pPr algn="ctr">
                        <a:spcAft>
                          <a:spcPts val="0"/>
                        </a:spcAft>
                      </a:pPr>
                      <a:r>
                        <a:rPr lang="it-IT" sz="1800" dirty="0">
                          <a:latin typeface="Times New Roman"/>
                          <a:ea typeface="Times New Roman"/>
                          <a:cs typeface="Calibri"/>
                        </a:rPr>
                        <a:t>CAMPI CHIUSI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it-IT" sz="1800">
                          <a:solidFill>
                            <a:srgbClr val="00B0F0"/>
                          </a:solidFill>
                          <a:latin typeface="Times New Roman"/>
                          <a:ea typeface="Times New Roman"/>
                          <a:cs typeface="Calibri"/>
                        </a:rPr>
                        <a:t>Europa atlantica</a:t>
                      </a:r>
                      <a:endParaRPr lang="it-IT" sz="180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Forme irregolari di diverse </a:t>
                      </a:r>
                      <a:r>
                        <a:rPr lang="it-IT" sz="1800" dirty="0" smtClean="0">
                          <a:solidFill>
                            <a:srgbClr val="00B0F0"/>
                          </a:solidFill>
                          <a:latin typeface="Times New Roman"/>
                          <a:ea typeface="Times New Roman"/>
                          <a:cs typeface="Calibri"/>
                        </a:rPr>
                        <a:t>dimensioni</a:t>
                      </a:r>
                    </a:p>
                    <a:p>
                      <a:pPr>
                        <a:spcAft>
                          <a:spcPts val="0"/>
                        </a:spcAft>
                      </a:pP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Siepi e filari di alberi</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Case isolate situate all'interno di ogni podere</a:t>
                      </a:r>
                      <a:endParaRPr lang="it-IT" sz="1800" dirty="0">
                        <a:latin typeface="Calibri"/>
                        <a:ea typeface="Times New Roman"/>
                        <a:cs typeface="Calibri"/>
                      </a:endParaRPr>
                    </a:p>
                  </a:txBody>
                  <a:tcPr marL="64635" marR="64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1857356" y="357166"/>
            <a:ext cx="5528641" cy="3888000"/>
          </a:xfrm>
          <a:prstGeom prst="rect">
            <a:avLst/>
          </a:prstGeom>
          <a:solidFill>
            <a:srgbClr val="FFFFFF"/>
          </a:solidFill>
          <a:ln w="9525">
            <a:noFill/>
            <a:miter lim="800000"/>
            <a:headEnd/>
            <a:tailEnd/>
          </a:ln>
        </p:spPr>
      </p:pic>
      <p:sp>
        <p:nvSpPr>
          <p:cNvPr id="3" name="Rettangolo 2"/>
          <p:cNvSpPr/>
          <p:nvPr/>
        </p:nvSpPr>
        <p:spPr>
          <a:xfrm>
            <a:off x="428596" y="4429132"/>
            <a:ext cx="8215370" cy="923330"/>
          </a:xfrm>
          <a:prstGeom prst="rect">
            <a:avLst/>
          </a:prstGeom>
        </p:spPr>
        <p:txBody>
          <a:bodyPr wrap="square">
            <a:spAutoFit/>
          </a:bodyPr>
          <a:lstStyle/>
          <a:p>
            <a:pPr algn="just"/>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Il disegno rappresenta la distribuzione e l'uso delle terre in un villaggio agricolo tradizionale. E' stata evidenziata in viola una casa e sono state dipinte, con lo stesso colore, le strisce spettanti al suo proprietario. Di che tipo di paesaggio agrario si tratta? </a:t>
            </a:r>
            <a:endParaRPr lang="it-IT" dirty="0">
              <a:latin typeface="Times New Roman" pitchFamily="18" charset="0"/>
              <a:cs typeface="Times New Roman" pitchFamily="18" charset="0"/>
            </a:endParaRPr>
          </a:p>
        </p:txBody>
      </p:sp>
      <p:sp>
        <p:nvSpPr>
          <p:cNvPr id="4" name="Rettangolo 3"/>
          <p:cNvSpPr/>
          <p:nvPr/>
        </p:nvSpPr>
        <p:spPr>
          <a:xfrm>
            <a:off x="928662" y="571480"/>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9</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571472" y="5500702"/>
            <a:ext cx="321471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2771" name="Rectangle 3"/>
          <p:cNvSpPr>
            <a:spLocks noChangeArrowheads="1"/>
          </p:cNvSpPr>
          <p:nvPr/>
        </p:nvSpPr>
        <p:spPr bwMode="auto">
          <a:xfrm>
            <a:off x="642910" y="5643578"/>
            <a:ext cx="286488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Del paesaggio a campi aperti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I campi venivano coltivati col metodo della rotazione triennale. Sapresti, osservando il disegno, spiegare in cosa consisteva? (Il maggese è una parte di campo lasciata a riposo) </a:t>
            </a:r>
            <a:endParaRPr lang="it-IT" dirty="0">
              <a:latin typeface="Times New Roman" pitchFamily="18" charset="0"/>
              <a:cs typeface="Times New Roman" pitchFamily="18" charset="0"/>
            </a:endParaRPr>
          </a:p>
        </p:txBody>
      </p:sp>
      <p:sp>
        <p:nvSpPr>
          <p:cNvPr id="3" name="Rettangolo arrotondato 2"/>
          <p:cNvSpPr/>
          <p:nvPr/>
        </p:nvSpPr>
        <p:spPr>
          <a:xfrm>
            <a:off x="357158" y="928670"/>
            <a:ext cx="835824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3793" name="Rectangle 1"/>
          <p:cNvSpPr>
            <a:spLocks noChangeArrowheads="1"/>
          </p:cNvSpPr>
          <p:nvPr/>
        </p:nvSpPr>
        <p:spPr bwMode="auto">
          <a:xfrm>
            <a:off x="428596" y="1000108"/>
            <a:ext cx="81547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campi erano suddivisi in tre parti che, alternativamente, venivano destinati ai cereali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invernali, ai cereali primaverili e al maggese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428596" y="2143116"/>
            <a:ext cx="8143932" cy="369332"/>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Com'erano suddivise le proprietà dei singoli contadini? Perché, secondo te? </a:t>
            </a:r>
            <a:endParaRPr lang="it-IT" dirty="0">
              <a:latin typeface="Times New Roman" pitchFamily="18" charset="0"/>
              <a:cs typeface="Times New Roman" pitchFamily="18" charset="0"/>
            </a:endParaRPr>
          </a:p>
        </p:txBody>
      </p:sp>
      <p:sp>
        <p:nvSpPr>
          <p:cNvPr id="6" name="Rettangolo arrotondato 5"/>
          <p:cNvSpPr/>
          <p:nvPr/>
        </p:nvSpPr>
        <p:spPr>
          <a:xfrm>
            <a:off x="428596" y="2571744"/>
            <a:ext cx="792961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3794" name="Rectangle 2"/>
          <p:cNvSpPr>
            <a:spLocks noChangeArrowheads="1"/>
          </p:cNvSpPr>
          <p:nvPr/>
        </p:nvSpPr>
        <p:spPr bwMode="auto">
          <a:xfrm>
            <a:off x="428596" y="2643182"/>
            <a:ext cx="756489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Ogni contadino possedeva appezzamenti sparsi nei vari settori in modo da poter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disporre ogni anno di diversi prodotti agricoli.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428596" y="3714752"/>
            <a:ext cx="8286808" cy="646331"/>
          </a:xfrm>
          <a:prstGeom prst="rect">
            <a:avLst/>
          </a:prstGeom>
        </p:spPr>
        <p:txBody>
          <a:bodyPr wrap="square">
            <a:spAutoFit/>
          </a:bodyPr>
          <a:lstStyle/>
          <a:p>
            <a:r>
              <a:rPr lang="it-IT" b="1" dirty="0" smtClean="0">
                <a:latin typeface="Times New Roman" pitchFamily="18" charset="0"/>
                <a:cs typeface="Times New Roman" pitchFamily="18" charset="0"/>
              </a:rPr>
              <a:t>4- </a:t>
            </a:r>
            <a:r>
              <a:rPr lang="it-IT" dirty="0" smtClean="0">
                <a:latin typeface="Times New Roman" pitchFamily="18" charset="0"/>
                <a:cs typeface="Times New Roman" pitchFamily="18" charset="0"/>
              </a:rPr>
              <a:t>Oltre che dei prodotti del proprio campo, i contadini potevano usufruire di altre risorse: quali?</a:t>
            </a:r>
            <a:endParaRPr lang="it-IT" dirty="0">
              <a:latin typeface="Times New Roman" pitchFamily="18" charset="0"/>
              <a:cs typeface="Times New Roman" pitchFamily="18" charset="0"/>
            </a:endParaRPr>
          </a:p>
        </p:txBody>
      </p:sp>
      <p:sp>
        <p:nvSpPr>
          <p:cNvPr id="10" name="Rettangolo arrotondato 9"/>
          <p:cNvSpPr/>
          <p:nvPr/>
        </p:nvSpPr>
        <p:spPr>
          <a:xfrm>
            <a:off x="500034" y="4500570"/>
            <a:ext cx="821537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3795" name="Rectangle 3"/>
          <p:cNvSpPr>
            <a:spLocks noChangeArrowheads="1"/>
          </p:cNvSpPr>
          <p:nvPr/>
        </p:nvSpPr>
        <p:spPr bwMode="auto">
          <a:xfrm>
            <a:off x="571472" y="4572008"/>
            <a:ext cx="824456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 contadini potevano usufruire delle terre comuni, utilizzate come pascoli, come riserva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di legna e come torbiere, e dei boschi che venivano sfruttati per il pascolo dei maiali.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166" y="214290"/>
            <a:ext cx="6543257" cy="4464000"/>
          </a:xfrm>
          <a:prstGeom prst="rect">
            <a:avLst/>
          </a:prstGeom>
          <a:solidFill>
            <a:srgbClr val="FFFFFF"/>
          </a:solidFill>
          <a:ln w="9525">
            <a:noFill/>
            <a:miter lim="800000"/>
            <a:headEnd/>
            <a:tailEnd/>
          </a:ln>
        </p:spPr>
      </p:pic>
      <p:sp>
        <p:nvSpPr>
          <p:cNvPr id="3" name="Rettangolo 2"/>
          <p:cNvSpPr/>
          <p:nvPr/>
        </p:nvSpPr>
        <p:spPr>
          <a:xfrm>
            <a:off x="500034" y="4786322"/>
            <a:ext cx="8429684" cy="646331"/>
          </a:xfrm>
          <a:prstGeom prst="rect">
            <a:avLst/>
          </a:prstGeom>
        </p:spPr>
        <p:txBody>
          <a:bodyPr wrap="square">
            <a:spAutoFit/>
          </a:bodyPr>
          <a:lstStyle/>
          <a:p>
            <a:r>
              <a:rPr lang="it-IT" b="1" dirty="0" smtClean="0">
                <a:latin typeface="Times New Roman" pitchFamily="18" charset="0"/>
                <a:cs typeface="Times New Roman" pitchFamily="18" charset="0"/>
              </a:rPr>
              <a:t>5- </a:t>
            </a:r>
            <a:r>
              <a:rPr lang="it-IT" dirty="0" smtClean="0">
                <a:latin typeface="Times New Roman" pitchFamily="18" charset="0"/>
                <a:cs typeface="Times New Roman" pitchFamily="18" charset="0"/>
              </a:rPr>
              <a:t>Quello dell'immagine è un paesaggio agrario tipico dell'area mediterranea. Esso viene definito  paesaggio </a:t>
            </a:r>
            <a:r>
              <a:rPr lang="it-IT" i="1" dirty="0" smtClean="0">
                <a:latin typeface="Times New Roman" pitchFamily="18" charset="0"/>
                <a:cs typeface="Times New Roman" pitchFamily="18" charset="0"/>
              </a:rPr>
              <a:t>misto</a:t>
            </a:r>
            <a:r>
              <a:rPr lang="it-IT" dirty="0" smtClean="0">
                <a:latin typeface="Times New Roman" pitchFamily="18" charset="0"/>
                <a:cs typeface="Times New Roman" pitchFamily="18" charset="0"/>
              </a:rPr>
              <a:t>. Perché, secondo te? </a:t>
            </a:r>
            <a:endParaRPr lang="it-IT" dirty="0">
              <a:latin typeface="Times New Roman" pitchFamily="18" charset="0"/>
              <a:cs typeface="Times New Roman" pitchFamily="18" charset="0"/>
            </a:endParaRPr>
          </a:p>
        </p:txBody>
      </p:sp>
      <p:sp>
        <p:nvSpPr>
          <p:cNvPr id="5" name="Rettangolo arrotondato 4"/>
          <p:cNvSpPr/>
          <p:nvPr/>
        </p:nvSpPr>
        <p:spPr>
          <a:xfrm>
            <a:off x="571472" y="5500702"/>
            <a:ext cx="507209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27" name="Rectangle 3"/>
          <p:cNvSpPr>
            <a:spLocks noChangeArrowheads="1"/>
          </p:cNvSpPr>
          <p:nvPr/>
        </p:nvSpPr>
        <p:spPr bwMode="auto">
          <a:xfrm>
            <a:off x="642910" y="5643578"/>
            <a:ext cx="469231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si mescolano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campi aperti</a:t>
            </a: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e </a:t>
            </a: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campi chiusi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642910"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10</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3</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europea oggi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85720" y="1000108"/>
            <a:ext cx="8605493" cy="4968000"/>
          </a:xfrm>
          <a:prstGeom prst="rect">
            <a:avLst/>
          </a:prstGeom>
          <a:solidFill>
            <a:srgbClr val="FFFFFF"/>
          </a:solidFill>
          <a:ln w="9525">
            <a:noFill/>
            <a:miter lim="800000"/>
            <a:headEnd/>
            <a:tailEnd/>
          </a:ln>
        </p:spPr>
      </p:pic>
      <p:sp>
        <p:nvSpPr>
          <p:cNvPr id="3" name="Rettangolo 2"/>
          <p:cNvSpPr/>
          <p:nvPr/>
        </p:nvSpPr>
        <p:spPr>
          <a:xfrm>
            <a:off x="571472" y="500042"/>
            <a:ext cx="778803"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11</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4"/>
            <a:ext cx="8786842" cy="3693319"/>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altLang="zh-CN" sz="2000" dirty="0" smtClean="0">
                <a:latin typeface="Times New Roman" pitchFamily="18" charset="0"/>
                <a:ea typeface="Times New Roman" pitchFamily="18" charset="0"/>
                <a:cs typeface="Times New Roman" pitchFamily="18" charset="0"/>
              </a:rPr>
              <a:t>	</a:t>
            </a:r>
            <a:r>
              <a:rPr lang="it-IT" altLang="zh-CN" sz="2000" b="1" dirty="0" smtClean="0">
                <a:latin typeface="Times New Roman" pitchFamily="18" charset="0"/>
                <a:ea typeface="Times New Roman" pitchFamily="18" charset="0"/>
                <a:cs typeface="Times New Roman" pitchFamily="18" charset="0"/>
              </a:rPr>
              <a:t>PRESENTAZIONE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realizzare </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attività </a:t>
            </a:r>
            <a:r>
              <a:rPr kumimoji="0" lang="it-IT" altLang="zh-CN"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laboratoriale</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bisogna fornire agli alunni il</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altLang="zh-CN" dirty="0" smtClean="0">
                <a:latin typeface="Times New Roman" pitchFamily="18" charset="0"/>
                <a:ea typeface="Times New Roman" pitchFamily="18" charset="0"/>
                <a:cs typeface="Times New Roman" pitchFamily="18" charset="0"/>
              </a:rPr>
              <a:t>P</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owerPoint riservato a loro. </a:t>
            </a:r>
            <a:r>
              <a:rPr lang="it-IT" altLang="zh-CN" dirty="0" smtClean="0">
                <a:latin typeface="Times New Roman" pitchFamily="18" charset="0"/>
                <a:ea typeface="Times New Roman" pitchFamily="18" charset="0"/>
                <a:cs typeface="Times New Roman" pitchFamily="18" charset="0"/>
              </a:rPr>
              <a:t>Il lavoro può essere svolto al computer a scuola (se c'è la possibilità) oppure a casa, individualmente oppure in gruppo. In sede di correzione del lavoro svolto, possono essere utilizzate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slide </a:t>
            </a:r>
            <a:r>
              <a:rPr lang="it-IT" altLang="zh-CN" dirty="0" smtClean="0">
                <a:latin typeface="Times New Roman" pitchFamily="18" charset="0"/>
                <a:ea typeface="Times New Roman" pitchFamily="18" charset="0"/>
                <a:cs typeface="Times New Roman" pitchFamily="18" charset="0"/>
              </a:rPr>
              <a:t>riservate al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docente: esse</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contengono</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risposte che gli alunni dovrebbero dare (parole in azzurro).</a:t>
            </a: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Nel caso in cui il docente decidesse di non far svolgere l’attività </a:t>
            </a:r>
            <a:r>
              <a:rPr lang="it-IT" altLang="zh-CN" dirty="0" err="1" smtClean="0">
                <a:latin typeface="Times New Roman" pitchFamily="18" charset="0"/>
                <a:ea typeface="Times New Roman" pitchFamily="18" charset="0"/>
                <a:cs typeface="Times New Roman" pitchFamily="18" charset="0"/>
              </a:rPr>
              <a:t>laboratoriale</a:t>
            </a:r>
            <a:r>
              <a:rPr lang="it-IT" altLang="zh-CN" dirty="0" smtClean="0">
                <a:latin typeface="Times New Roman" pitchFamily="18" charset="0"/>
                <a:ea typeface="Times New Roman" pitchFamily="18" charset="0"/>
                <a:cs typeface="Times New Roman" pitchFamily="18" charset="0"/>
              </a:rPr>
              <a:t>, il PowerPoint a lui riservato (ma, volendo, anche quello per gli alunni) può essere utilizzato per una </a:t>
            </a:r>
            <a:r>
              <a:rPr lang="it-IT" altLang="zh-CN" b="1" dirty="0" smtClean="0">
                <a:latin typeface="Times New Roman" pitchFamily="18" charset="0"/>
                <a:ea typeface="Times New Roman" pitchFamily="18" charset="0"/>
                <a:cs typeface="Times New Roman" pitchFamily="18" charset="0"/>
              </a:rPr>
              <a:t>lezione frontale.</a:t>
            </a:r>
          </a:p>
          <a:p>
            <a:pPr lvl="0" algn="just" fontAlgn="base">
              <a:spcBef>
                <a:spcPct val="0"/>
              </a:spcBef>
              <a:spcAft>
                <a:spcPct val="0"/>
              </a:spcAft>
            </a:pPr>
            <a:endParaRPr kumimoji="0" lang="it-IT" altLang="zh-CN"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it-IT" altLang="zh-CN" dirty="0" smtClean="0">
                <a:latin typeface="Times New Roman" pitchFamily="18" charset="0"/>
                <a:ea typeface="Times New Roman" pitchFamily="18" charset="0"/>
                <a:cs typeface="Times New Roman" pitchFamily="18" charset="0"/>
              </a:rPr>
              <a:t>     Sito: </a:t>
            </a:r>
            <a:r>
              <a:rPr lang="it-IT" altLang="zh-CN" dirty="0" err="1" smtClean="0">
                <a:latin typeface="Times New Roman" pitchFamily="18" charset="0"/>
                <a:ea typeface="Times New Roman" pitchFamily="18" charset="0"/>
                <a:cs typeface="Times New Roman" pitchFamily="18" charset="0"/>
              </a:rPr>
              <a:t>c</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lasseattiva.jimdofree.com</a:t>
            </a:r>
            <a:r>
              <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Alberto </a:t>
            </a:r>
            <a:r>
              <a:rPr kumimoji="0" lang="it-IT" altLang="zh-CN"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Staderini</a:t>
            </a:r>
            <a:endParaRPr kumimoji="0" lang="it-IT" altLang="zh-CN"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zh-CN"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14282" y="1285860"/>
            <a:ext cx="8692291" cy="5112000"/>
          </a:xfrm>
          <a:prstGeom prst="rect">
            <a:avLst/>
          </a:prstGeom>
          <a:solidFill>
            <a:srgbClr val="FFFFFF"/>
          </a:solidFill>
          <a:ln w="9525">
            <a:noFill/>
            <a:miter lim="800000"/>
            <a:headEnd/>
            <a:tailEnd/>
          </a:ln>
        </p:spPr>
      </p:pic>
      <p:sp>
        <p:nvSpPr>
          <p:cNvPr id="3" name="Rettangolo 2"/>
          <p:cNvSpPr/>
          <p:nvPr/>
        </p:nvSpPr>
        <p:spPr>
          <a:xfrm>
            <a:off x="500034" y="71435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12</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85728"/>
            <a:ext cx="856619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fotografie della </a:t>
            </a:r>
            <a:r>
              <a:rPr kumimoji="0" lang="it-IT"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fig.11</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sono relative all'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agricoltura del passato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quelle della </a:t>
            </a:r>
            <a:r>
              <a:rPr kumimoji="0" lang="it-IT"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fig.12</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riferiscono all'</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agricoltura di oggi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 forniamo, in disordine, l'elenco delle caratteristiche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dell'una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dell'altra. Mettile in ordine inserendole nella tabella.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33777" y="1285860"/>
            <a:ext cx="9010223"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Tutti i componenti della famiglia sono impegnati nel lavoro dei campi</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vengono utilizzati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macchinari che sostituiscono il lavoro dell'uomo</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 sono grandi aziende agricole in cui si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coltivano pochi prodotti in grandi quantità</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campi vengono concimati col letame </a:t>
            </a:r>
            <a:r>
              <a:rPr kumimoji="0" lang="it-IT"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 usano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aratri trainati da animali; i lavori richiedono l'impiego di una numerosa manodopera</a:t>
            </a:r>
            <a:r>
              <a:rPr kumimoji="0" lang="it-IT" b="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campi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vengono concimati con fertilizzanti chimici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ella 3"/>
          <p:cNvGraphicFramePr>
            <a:graphicFrameLocks noGrp="1"/>
          </p:cNvGraphicFramePr>
          <p:nvPr/>
        </p:nvGraphicFramePr>
        <p:xfrm>
          <a:off x="571472" y="3286124"/>
          <a:ext cx="8072494" cy="2048838"/>
        </p:xfrm>
        <a:graphic>
          <a:graphicData uri="http://schemas.openxmlformats.org/drawingml/2006/table">
            <a:tbl>
              <a:tblPr/>
              <a:tblGrid>
                <a:gridCol w="4011630"/>
                <a:gridCol w="4060864"/>
              </a:tblGrid>
              <a:tr h="178456">
                <a:tc>
                  <a:txBody>
                    <a:bodyPr/>
                    <a:lstStyle/>
                    <a:p>
                      <a:pPr algn="ctr">
                        <a:spcAft>
                          <a:spcPts val="0"/>
                        </a:spcAft>
                      </a:pPr>
                      <a:r>
                        <a:rPr lang="it-IT" sz="1800" b="1" dirty="0">
                          <a:latin typeface="Times New Roman"/>
                          <a:ea typeface="Times New Roman"/>
                          <a:cs typeface="Calibri"/>
                        </a:rPr>
                        <a:t>AGRICOLTURA DEL PASSATO</a:t>
                      </a:r>
                      <a:endParaRPr lang="it-IT" sz="1800"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AGRICOLTURA DI OGGI</a:t>
                      </a:r>
                      <a:endParaRPr lang="it-IT" sz="180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74518">
                <a:tc>
                  <a:txBody>
                    <a:bodyPr/>
                    <a:lstStyle/>
                    <a:p>
                      <a:pPr algn="just">
                        <a:spcAft>
                          <a:spcPts val="0"/>
                        </a:spcAft>
                      </a:pPr>
                      <a:r>
                        <a:rPr lang="it-IT" sz="1800" i="1" dirty="0" smtClean="0">
                          <a:solidFill>
                            <a:srgbClr val="00B0F0"/>
                          </a:solidFill>
                          <a:latin typeface="Times New Roman"/>
                          <a:ea typeface="Times New Roman"/>
                          <a:cs typeface="Calibri"/>
                        </a:rPr>
                        <a:t>- Tutti </a:t>
                      </a:r>
                      <a:r>
                        <a:rPr lang="it-IT" sz="1800" i="1" dirty="0">
                          <a:solidFill>
                            <a:srgbClr val="00B0F0"/>
                          </a:solidFill>
                          <a:latin typeface="Times New Roman"/>
                          <a:ea typeface="Times New Roman"/>
                          <a:cs typeface="Calibri"/>
                        </a:rPr>
                        <a:t>i componenti della famiglia sono impegnati nel lavoro dei </a:t>
                      </a:r>
                      <a:r>
                        <a:rPr lang="it-IT" sz="1800" i="1" dirty="0" smtClean="0">
                          <a:solidFill>
                            <a:srgbClr val="00B0F0"/>
                          </a:solidFill>
                          <a:latin typeface="Times New Roman"/>
                          <a:ea typeface="Times New Roman"/>
                          <a:cs typeface="Calibri"/>
                        </a:rPr>
                        <a:t>campi</a:t>
                      </a:r>
                    </a:p>
                    <a:p>
                      <a:pPr algn="just">
                        <a:spcAft>
                          <a:spcPts val="0"/>
                        </a:spcAft>
                      </a:pPr>
                      <a:r>
                        <a:rPr lang="it-IT" sz="1800" b="0" i="1" baseline="0" dirty="0" smtClean="0">
                          <a:solidFill>
                            <a:srgbClr val="00B0F0"/>
                          </a:solidFill>
                          <a:latin typeface="Times New Roman"/>
                          <a:ea typeface="Times New Roman"/>
                          <a:cs typeface="Calibri"/>
                        </a:rPr>
                        <a:t>-</a:t>
                      </a:r>
                      <a:r>
                        <a:rPr lang="it-IT" sz="1800" i="1" dirty="0" smtClean="0">
                          <a:solidFill>
                            <a:srgbClr val="00B0F0"/>
                          </a:solidFill>
                          <a:latin typeface="Times New Roman"/>
                          <a:ea typeface="Times New Roman"/>
                          <a:cs typeface="Calibri"/>
                        </a:rPr>
                        <a:t> </a:t>
                      </a:r>
                      <a:r>
                        <a:rPr lang="it-IT" sz="1800" i="1" dirty="0">
                          <a:solidFill>
                            <a:srgbClr val="00B0F0"/>
                          </a:solidFill>
                          <a:latin typeface="Times New Roman"/>
                          <a:ea typeface="Times New Roman"/>
                          <a:cs typeface="Calibri"/>
                        </a:rPr>
                        <a:t>si usano aratri trainati da </a:t>
                      </a:r>
                      <a:r>
                        <a:rPr lang="it-IT" sz="1800" i="1" dirty="0" smtClean="0">
                          <a:solidFill>
                            <a:srgbClr val="00B0F0"/>
                          </a:solidFill>
                          <a:latin typeface="Times New Roman"/>
                          <a:ea typeface="Times New Roman"/>
                          <a:cs typeface="Calibri"/>
                        </a:rPr>
                        <a:t>animali</a:t>
                      </a:r>
                      <a:r>
                        <a:rPr lang="it-IT" sz="1800" i="1" baseline="0" dirty="0" smtClean="0">
                          <a:solidFill>
                            <a:srgbClr val="00B0F0"/>
                          </a:solidFill>
                          <a:latin typeface="Times New Roman"/>
                          <a:ea typeface="Times New Roman"/>
                          <a:cs typeface="Calibri"/>
                        </a:rPr>
                        <a:t> </a:t>
                      </a:r>
                    </a:p>
                    <a:p>
                      <a:pPr algn="just">
                        <a:spcAft>
                          <a:spcPts val="0"/>
                        </a:spcAft>
                        <a:buFontTx/>
                        <a:buChar char="-"/>
                      </a:pPr>
                      <a:r>
                        <a:rPr lang="it-IT" sz="1800" i="1" dirty="0" smtClean="0">
                          <a:solidFill>
                            <a:srgbClr val="00B0F0"/>
                          </a:solidFill>
                          <a:latin typeface="Times New Roman"/>
                          <a:ea typeface="Times New Roman"/>
                          <a:cs typeface="Calibri"/>
                        </a:rPr>
                        <a:t> i</a:t>
                      </a:r>
                      <a:r>
                        <a:rPr lang="it-IT" sz="1800" i="1" baseline="0" dirty="0" smtClean="0">
                          <a:solidFill>
                            <a:srgbClr val="00B0F0"/>
                          </a:solidFill>
                          <a:latin typeface="Times New Roman"/>
                          <a:ea typeface="Times New Roman"/>
                          <a:cs typeface="Calibri"/>
                        </a:rPr>
                        <a:t> </a:t>
                      </a:r>
                      <a:r>
                        <a:rPr lang="it-IT" sz="1800" i="1" dirty="0" smtClean="0">
                          <a:solidFill>
                            <a:srgbClr val="00B0F0"/>
                          </a:solidFill>
                          <a:latin typeface="Times New Roman"/>
                          <a:ea typeface="Times New Roman"/>
                          <a:cs typeface="Calibri"/>
                        </a:rPr>
                        <a:t>lavori </a:t>
                      </a:r>
                      <a:r>
                        <a:rPr lang="it-IT" sz="1800" i="1" dirty="0">
                          <a:solidFill>
                            <a:srgbClr val="00B0F0"/>
                          </a:solidFill>
                          <a:latin typeface="Times New Roman"/>
                          <a:ea typeface="Times New Roman"/>
                          <a:cs typeface="Calibri"/>
                        </a:rPr>
                        <a:t>richiedono l'impiego di una numerosa </a:t>
                      </a:r>
                      <a:r>
                        <a:rPr lang="it-IT" sz="1800" i="1" dirty="0" smtClean="0">
                          <a:solidFill>
                            <a:srgbClr val="00B0F0"/>
                          </a:solidFill>
                          <a:latin typeface="Times New Roman"/>
                          <a:ea typeface="Times New Roman"/>
                          <a:cs typeface="Calibri"/>
                        </a:rPr>
                        <a:t>manodopera</a:t>
                      </a:r>
                      <a:r>
                        <a:rPr lang="it-IT" sz="1800" i="1" baseline="0" dirty="0" smtClean="0">
                          <a:solidFill>
                            <a:srgbClr val="00B0F0"/>
                          </a:solidFill>
                          <a:latin typeface="Times New Roman"/>
                          <a:ea typeface="Times New Roman"/>
                          <a:cs typeface="Calibri"/>
                        </a:rPr>
                        <a:t> </a:t>
                      </a:r>
                    </a:p>
                    <a:p>
                      <a:pPr algn="just">
                        <a:spcAft>
                          <a:spcPts val="0"/>
                        </a:spcAft>
                        <a:buFontTx/>
                        <a:buChar char="-"/>
                      </a:pPr>
                      <a:r>
                        <a:rPr lang="it-IT" sz="1800" i="1" dirty="0" smtClean="0">
                          <a:solidFill>
                            <a:srgbClr val="00B0F0"/>
                          </a:solidFill>
                          <a:latin typeface="Times New Roman"/>
                          <a:ea typeface="Times New Roman"/>
                          <a:cs typeface="Calibri"/>
                        </a:rPr>
                        <a:t>  i </a:t>
                      </a:r>
                      <a:r>
                        <a:rPr lang="it-IT" sz="1800" i="1" dirty="0">
                          <a:solidFill>
                            <a:srgbClr val="00B0F0"/>
                          </a:solidFill>
                          <a:latin typeface="Times New Roman"/>
                          <a:ea typeface="Times New Roman"/>
                          <a:cs typeface="Calibri"/>
                        </a:rPr>
                        <a:t>campi vengono concimati col letame</a:t>
                      </a:r>
                      <a:endParaRPr lang="it-IT" sz="1800" i="1"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buFontTx/>
                        <a:buChar char="-"/>
                      </a:pPr>
                      <a:r>
                        <a:rPr lang="it-IT" sz="1800" i="1" dirty="0" smtClean="0">
                          <a:solidFill>
                            <a:srgbClr val="00B0F0"/>
                          </a:solidFill>
                          <a:latin typeface="Times New Roman"/>
                          <a:ea typeface="Times New Roman"/>
                          <a:cs typeface="Calibri"/>
                        </a:rPr>
                        <a:t>Ci </a:t>
                      </a:r>
                      <a:r>
                        <a:rPr lang="it-IT" sz="1800" i="1" dirty="0">
                          <a:solidFill>
                            <a:srgbClr val="00B0F0"/>
                          </a:solidFill>
                          <a:latin typeface="Times New Roman"/>
                          <a:ea typeface="Times New Roman"/>
                          <a:cs typeface="Calibri"/>
                        </a:rPr>
                        <a:t>sono grandi aziende agricole in cui si coltivano pochi prodotti in grandi </a:t>
                      </a:r>
                      <a:r>
                        <a:rPr lang="it-IT" sz="1800" i="1" dirty="0" smtClean="0">
                          <a:solidFill>
                            <a:srgbClr val="00B0F0"/>
                          </a:solidFill>
                          <a:latin typeface="Times New Roman"/>
                          <a:ea typeface="Times New Roman"/>
                          <a:cs typeface="Calibri"/>
                        </a:rPr>
                        <a:t>quantità</a:t>
                      </a:r>
                      <a:r>
                        <a:rPr lang="it-IT" sz="1800" i="1" baseline="0" dirty="0" smtClean="0">
                          <a:solidFill>
                            <a:srgbClr val="00B0F0"/>
                          </a:solidFill>
                          <a:latin typeface="Times New Roman"/>
                          <a:ea typeface="Times New Roman"/>
                          <a:cs typeface="Calibri"/>
                        </a:rPr>
                        <a:t> </a:t>
                      </a:r>
                      <a:r>
                        <a:rPr lang="it-IT" sz="1800" i="1" dirty="0" smtClean="0">
                          <a:solidFill>
                            <a:srgbClr val="00B0F0"/>
                          </a:solidFill>
                          <a:latin typeface="Times New Roman"/>
                          <a:ea typeface="Times New Roman"/>
                          <a:cs typeface="Calibri"/>
                        </a:rPr>
                        <a:t> -</a:t>
                      </a:r>
                      <a:r>
                        <a:rPr lang="it-IT" sz="1800" i="1" baseline="0" dirty="0" smtClean="0">
                          <a:solidFill>
                            <a:srgbClr val="00B0F0"/>
                          </a:solidFill>
                          <a:latin typeface="Times New Roman"/>
                          <a:ea typeface="Times New Roman"/>
                          <a:cs typeface="Calibri"/>
                        </a:rPr>
                        <a:t> </a:t>
                      </a:r>
                      <a:r>
                        <a:rPr lang="it-IT" sz="1800" i="1" dirty="0" smtClean="0">
                          <a:solidFill>
                            <a:srgbClr val="00B0F0"/>
                          </a:solidFill>
                          <a:latin typeface="Times New Roman"/>
                          <a:ea typeface="Times New Roman"/>
                          <a:cs typeface="Calibri"/>
                        </a:rPr>
                        <a:t>vengono </a:t>
                      </a:r>
                      <a:r>
                        <a:rPr lang="it-IT" sz="1800" i="1" dirty="0">
                          <a:solidFill>
                            <a:srgbClr val="00B0F0"/>
                          </a:solidFill>
                          <a:latin typeface="Times New Roman"/>
                          <a:ea typeface="Times New Roman"/>
                          <a:cs typeface="Calibri"/>
                        </a:rPr>
                        <a:t>utilizzati macchinari che sostituiscono il lavoro </a:t>
                      </a:r>
                      <a:r>
                        <a:rPr lang="it-IT" sz="1800" i="1" dirty="0" smtClean="0">
                          <a:solidFill>
                            <a:srgbClr val="00B0F0"/>
                          </a:solidFill>
                          <a:latin typeface="Times New Roman"/>
                          <a:ea typeface="Times New Roman"/>
                          <a:cs typeface="Calibri"/>
                        </a:rPr>
                        <a:t>dell'uomo</a:t>
                      </a:r>
                      <a:r>
                        <a:rPr lang="it-IT" sz="1800" i="1" baseline="0" dirty="0" smtClean="0">
                          <a:solidFill>
                            <a:srgbClr val="00B0F0"/>
                          </a:solidFill>
                          <a:latin typeface="Times New Roman"/>
                          <a:ea typeface="Times New Roman"/>
                          <a:cs typeface="Calibri"/>
                        </a:rPr>
                        <a:t> </a:t>
                      </a:r>
                    </a:p>
                    <a:p>
                      <a:pPr algn="just">
                        <a:spcAft>
                          <a:spcPts val="0"/>
                        </a:spcAft>
                        <a:buFontTx/>
                        <a:buChar char="-"/>
                      </a:pPr>
                      <a:r>
                        <a:rPr lang="it-IT" sz="1800" i="1" smtClean="0">
                          <a:solidFill>
                            <a:srgbClr val="00B0F0"/>
                          </a:solidFill>
                          <a:latin typeface="Times New Roman"/>
                          <a:ea typeface="Times New Roman"/>
                          <a:cs typeface="Calibri"/>
                        </a:rPr>
                        <a:t> </a:t>
                      </a:r>
                      <a:r>
                        <a:rPr lang="it-IT" sz="1800" i="1" dirty="0">
                          <a:solidFill>
                            <a:srgbClr val="00B0F0"/>
                          </a:solidFill>
                          <a:latin typeface="Times New Roman"/>
                          <a:ea typeface="Times New Roman"/>
                          <a:cs typeface="Calibri"/>
                        </a:rPr>
                        <a:t>i campi vengono concimati con fertilizzanti chimici</a:t>
                      </a:r>
                      <a:endParaRPr lang="it-IT" sz="1800" i="1" dirty="0">
                        <a:latin typeface="Calibri"/>
                        <a:ea typeface="Times New Roman"/>
                        <a:cs typeface="Calibri"/>
                      </a:endParaRPr>
                    </a:p>
                  </a:txBody>
                  <a:tcPr marL="66921" marR="66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857356" y="357166"/>
            <a:ext cx="5377613" cy="4464000"/>
          </a:xfrm>
          <a:prstGeom prst="rect">
            <a:avLst/>
          </a:prstGeom>
          <a:solidFill>
            <a:srgbClr val="FFFFFF"/>
          </a:solidFill>
          <a:ln w="9525">
            <a:noFill/>
            <a:miter lim="800000"/>
            <a:headEnd/>
            <a:tailEnd/>
          </a:ln>
        </p:spPr>
      </p:pic>
      <p:sp>
        <p:nvSpPr>
          <p:cNvPr id="3" name="Rettangolo 2"/>
          <p:cNvSpPr/>
          <p:nvPr/>
        </p:nvSpPr>
        <p:spPr>
          <a:xfrm>
            <a:off x="928662" y="50004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13</a:t>
            </a:r>
            <a:endParaRPr lang="it-IT" dirty="0">
              <a:solidFill>
                <a:srgbClr val="FF0000"/>
              </a:solidFill>
              <a:latin typeface="Times New Roman" pitchFamily="18" charset="0"/>
              <a:cs typeface="Times New Roman" pitchFamily="18" charset="0"/>
            </a:endParaRPr>
          </a:p>
        </p:txBody>
      </p:sp>
      <p:sp>
        <p:nvSpPr>
          <p:cNvPr id="4" name="Rettangolo 3"/>
          <p:cNvSpPr/>
          <p:nvPr/>
        </p:nvSpPr>
        <p:spPr>
          <a:xfrm>
            <a:off x="357158" y="4857760"/>
            <a:ext cx="8572560"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Dal grafico si può desumere quale sia stata l'evoluzione dell'agricoltura europea a partire dalla metà del secolo scorso. Prova a spiegarlo con parole tue. </a:t>
            </a:r>
            <a:endParaRPr lang="it-IT" dirty="0">
              <a:latin typeface="Times New Roman" pitchFamily="18" charset="0"/>
              <a:cs typeface="Times New Roman" pitchFamily="18" charset="0"/>
            </a:endParaRPr>
          </a:p>
        </p:txBody>
      </p:sp>
      <p:sp>
        <p:nvSpPr>
          <p:cNvPr id="5" name="Rettangolo arrotondato 4"/>
          <p:cNvSpPr/>
          <p:nvPr/>
        </p:nvSpPr>
        <p:spPr>
          <a:xfrm>
            <a:off x="357158" y="5572140"/>
            <a:ext cx="821537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6867" name="Rectangle 3"/>
          <p:cNvSpPr>
            <a:spLocks noChangeArrowheads="1"/>
          </p:cNvSpPr>
          <p:nvPr/>
        </p:nvSpPr>
        <p:spPr bwMode="auto">
          <a:xfrm>
            <a:off x="571472" y="5643578"/>
            <a:ext cx="785663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C'è stato un notevole aumento della produttività in quanto gli occupati sono passati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dal 40% al 5%, mentre la produzione di frumento è triplicata.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14480" y="0"/>
            <a:ext cx="5630816" cy="4608000"/>
          </a:xfrm>
          <a:prstGeom prst="rect">
            <a:avLst/>
          </a:prstGeom>
          <a:solidFill>
            <a:srgbClr val="FFFFFF"/>
          </a:solidFill>
          <a:ln w="9525">
            <a:noFill/>
            <a:miter lim="800000"/>
            <a:headEnd/>
            <a:tailEnd/>
          </a:ln>
        </p:spPr>
      </p:pic>
      <p:sp>
        <p:nvSpPr>
          <p:cNvPr id="3" name="Rettangolo 2"/>
          <p:cNvSpPr/>
          <p:nvPr/>
        </p:nvSpPr>
        <p:spPr>
          <a:xfrm>
            <a:off x="214250" y="4572008"/>
            <a:ext cx="8929750" cy="646331"/>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Il disegno illustra i rapporti che ci sono fra il settore agricolo e vari settori dell'industria e dei servizi. Prova a spiegarli con parole tue. </a:t>
            </a:r>
            <a:endParaRPr lang="it-IT" dirty="0">
              <a:latin typeface="Times New Roman" pitchFamily="18" charset="0"/>
              <a:cs typeface="Times New Roman" pitchFamily="18" charset="0"/>
            </a:endParaRPr>
          </a:p>
        </p:txBody>
      </p:sp>
      <p:sp>
        <p:nvSpPr>
          <p:cNvPr id="4" name="Rettangolo arrotondato 3"/>
          <p:cNvSpPr/>
          <p:nvPr/>
        </p:nvSpPr>
        <p:spPr>
          <a:xfrm>
            <a:off x="142844" y="5214950"/>
            <a:ext cx="8858312" cy="15001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ttangolo 5"/>
          <p:cNvSpPr/>
          <p:nvPr/>
        </p:nvSpPr>
        <p:spPr>
          <a:xfrm>
            <a:off x="214282" y="5214950"/>
            <a:ext cx="8643998" cy="1477328"/>
          </a:xfrm>
          <a:prstGeom prst="rect">
            <a:avLst/>
          </a:prstGeom>
        </p:spPr>
        <p:txBody>
          <a:bodyPr wrap="square">
            <a:spAutoFit/>
          </a:bodyPr>
          <a:lstStyle/>
          <a:p>
            <a:r>
              <a:rPr lang="it-IT" dirty="0" smtClean="0">
                <a:solidFill>
                  <a:srgbClr val="00B0F0"/>
                </a:solidFill>
                <a:latin typeface="Times New Roman" pitchFamily="18" charset="0"/>
                <a:cs typeface="Times New Roman" pitchFamily="18" charset="0"/>
              </a:rPr>
              <a:t>L'industria chimica produce i fertilizzanti e gli insetticidi usati in agricoltura, mentre l'industria petrolchimica produce il carburante per le macchine agricole che sono prodotte dall'industria meccanica. L'agricoltura fornisce il legname alle industrie del legno e i prodotti coltivati all'industria alimentare. La produzione alimentare si avvale dei servizi di trasporto per far giungere i prodotti nei luoghi di vendita al pubblico.</a:t>
            </a:r>
            <a:endParaRPr lang="it-IT" dirty="0">
              <a:solidFill>
                <a:srgbClr val="00B0F0"/>
              </a:solidFill>
              <a:latin typeface="Times New Roman" pitchFamily="18" charset="0"/>
              <a:cs typeface="Times New Roman" pitchFamily="18" charset="0"/>
            </a:endParaRPr>
          </a:p>
        </p:txBody>
      </p:sp>
      <p:sp>
        <p:nvSpPr>
          <p:cNvPr id="7" name="Rettangolo 6"/>
          <p:cNvSpPr/>
          <p:nvPr/>
        </p:nvSpPr>
        <p:spPr>
          <a:xfrm>
            <a:off x="642910"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14</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1500174"/>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4</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2428868"/>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convenzionale</a:t>
            </a:r>
          </a:p>
        </p:txBody>
      </p:sp>
      <p:sp>
        <p:nvSpPr>
          <p:cNvPr id="4" name="Rectangle 1"/>
          <p:cNvSpPr>
            <a:spLocks noChangeArrowheads="1"/>
          </p:cNvSpPr>
          <p:nvPr/>
        </p:nvSpPr>
        <p:spPr bwMode="auto">
          <a:xfrm>
            <a:off x="0" y="4000504"/>
            <a:ext cx="907492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agricoltura convenzionale si intende quella che adotta un tipo di coltivazione che tende a far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rendere al massimo i terreni. Essa si basa soprattutto sulla monocultura e sull'uso di fertilizzanti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 pesticidi chimici.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71604" y="0"/>
            <a:ext cx="6116638" cy="3563937"/>
          </a:xfrm>
          <a:prstGeom prst="rect">
            <a:avLst/>
          </a:prstGeom>
          <a:solidFill>
            <a:srgbClr val="FFFFFF"/>
          </a:solidFill>
          <a:ln w="9525">
            <a:noFill/>
            <a:miter lim="800000"/>
            <a:headEnd/>
            <a:tailEnd/>
          </a:ln>
        </p:spPr>
      </p:pic>
      <p:sp>
        <p:nvSpPr>
          <p:cNvPr id="4" name="Rettangolo 3"/>
          <p:cNvSpPr/>
          <p:nvPr/>
        </p:nvSpPr>
        <p:spPr>
          <a:xfrm>
            <a:off x="428596" y="3571876"/>
            <a:ext cx="8858312"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Il disegno illustra le conseguenze ambientali dovute all'uso di prodotti chimici in agricoltura. Perché, secondo te, ciò coinvolge anche la salute dell'uomo?</a:t>
            </a:r>
            <a:endParaRPr lang="it-IT" dirty="0">
              <a:latin typeface="Times New Roman" pitchFamily="18" charset="0"/>
              <a:cs typeface="Times New Roman" pitchFamily="18" charset="0"/>
            </a:endParaRPr>
          </a:p>
        </p:txBody>
      </p:sp>
      <p:sp>
        <p:nvSpPr>
          <p:cNvPr id="5" name="Rettangolo arrotondato 4"/>
          <p:cNvSpPr/>
          <p:nvPr/>
        </p:nvSpPr>
        <p:spPr>
          <a:xfrm>
            <a:off x="357158" y="4286256"/>
            <a:ext cx="7715304"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051" name="Rectangle 3"/>
          <p:cNvSpPr>
            <a:spLocks noChangeArrowheads="1"/>
          </p:cNvSpPr>
          <p:nvPr/>
        </p:nvSpPr>
        <p:spPr bwMode="auto">
          <a:xfrm>
            <a:off x="500034" y="4286256"/>
            <a:ext cx="755847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noi assorbiamo tali sostanze attraverso la frutta, la verdura e il pesce che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consumiamo e l'acqua che beviamo</a:t>
            </a:r>
            <a:r>
              <a:rPr kumimoji="0" lang="it-IT" sz="12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500002" y="5000636"/>
            <a:ext cx="8643998" cy="923330"/>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I pesticidi mettono in pericolo la sopravvivenza delle api e di alcune specie di uccelli che si nutrono di insetti. Sapresti spiegare perché? (ci sono due diversi motivi: uno per le api e uno per gli uccelli)</a:t>
            </a:r>
            <a:endParaRPr lang="it-IT" dirty="0">
              <a:latin typeface="Times New Roman" pitchFamily="18" charset="0"/>
              <a:cs typeface="Times New Roman" pitchFamily="18" charset="0"/>
            </a:endParaRPr>
          </a:p>
        </p:txBody>
      </p:sp>
      <p:sp>
        <p:nvSpPr>
          <p:cNvPr id="8" name="Rettangolo arrotondato 7"/>
          <p:cNvSpPr/>
          <p:nvPr/>
        </p:nvSpPr>
        <p:spPr>
          <a:xfrm>
            <a:off x="428596" y="5929330"/>
            <a:ext cx="7786742"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2052" name="Rectangle 4"/>
          <p:cNvSpPr>
            <a:spLocks noChangeArrowheads="1"/>
          </p:cNvSpPr>
          <p:nvPr/>
        </p:nvSpPr>
        <p:spPr bwMode="auto">
          <a:xfrm>
            <a:off x="571472" y="5934670"/>
            <a:ext cx="756489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Le api vengono avvelenate dai pesticidi mentre gli uccelli vengono danneggiati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dalla scomparsa degli insetti di cui si nutrono</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642910" y="142852"/>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15</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571736" y="357166"/>
            <a:ext cx="3622675" cy="1978025"/>
          </a:xfrm>
          <a:prstGeom prst="rect">
            <a:avLst/>
          </a:prstGeom>
          <a:solidFill>
            <a:srgbClr val="FFFFFF"/>
          </a:solidFill>
          <a:ln w="9525">
            <a:noFill/>
            <a:miter lim="800000"/>
            <a:headEnd/>
            <a:tailEnd/>
          </a:ln>
        </p:spPr>
      </p:pic>
      <p:sp>
        <p:nvSpPr>
          <p:cNvPr id="3" name="Rettangolo 2"/>
          <p:cNvSpPr/>
          <p:nvPr/>
        </p:nvSpPr>
        <p:spPr>
          <a:xfrm>
            <a:off x="1643042"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16</a:t>
            </a:r>
            <a:endParaRPr lang="it-IT" dirty="0">
              <a:solidFill>
                <a:srgbClr val="FF0000"/>
              </a:solidFill>
              <a:latin typeface="Times New Roman" pitchFamily="18" charset="0"/>
              <a:cs typeface="Times New Roman" pitchFamily="18" charset="0"/>
            </a:endParaRPr>
          </a:p>
        </p:txBody>
      </p:sp>
      <p:sp>
        <p:nvSpPr>
          <p:cNvPr id="41987" name="Rectangle 3"/>
          <p:cNvSpPr>
            <a:spLocks noChangeArrowheads="1"/>
          </p:cNvSpPr>
          <p:nvPr/>
        </p:nvSpPr>
        <p:spPr bwMode="auto">
          <a:xfrm>
            <a:off x="0" y="2714620"/>
            <a:ext cx="895950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Uno dei problemi dovuti all'uso indiscriminato dei pesticidi in agricoltura è l'aumento delle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"resistenze". In altre parole, gli insetti e le piante infestanti col tempo si adattano ai veleni fino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diventare immuni. Secondo te, quali conseguenze ne derivano?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357158" y="3857628"/>
            <a:ext cx="750099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1988" name="Rectangle 4"/>
          <p:cNvSpPr>
            <a:spLocks noChangeArrowheads="1"/>
          </p:cNvSpPr>
          <p:nvPr/>
        </p:nvSpPr>
        <p:spPr bwMode="auto">
          <a:xfrm>
            <a:off x="571472" y="3857628"/>
            <a:ext cx="718658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Ne consegue che per combatterli occorre aumentare le dosi e la tossicità dei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8FF"/>
                </a:solidFill>
                <a:effectLst/>
                <a:latin typeface="Times New Roman" pitchFamily="18" charset="0"/>
                <a:ea typeface="Times New Roman" pitchFamily="18" charset="0"/>
                <a:cs typeface="Times New Roman" pitchFamily="18" charset="0"/>
              </a:rPr>
              <a:t>pesticidi.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3643314"/>
            <a:ext cx="3143272" cy="29289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l'agricoltura convenzionale è più dannosa per la biodiversità se misurata per unità di area ma, siccome richiede una minore superficie per produrre la stessa quantità di cibo,  permette di lasciare incolta una maggiore quantità di terra e quindi di preservarne la biodiversità</a:t>
            </a:r>
            <a:endParaRPr lang="it-IT" dirty="0">
              <a:solidFill>
                <a:schemeClr val="tx1"/>
              </a:solidFill>
            </a:endParaRPr>
          </a:p>
        </p:txBody>
      </p:sp>
      <p:sp>
        <p:nvSpPr>
          <p:cNvPr id="5" name="Rettangolo 4"/>
          <p:cNvSpPr/>
          <p:nvPr/>
        </p:nvSpPr>
        <p:spPr>
          <a:xfrm>
            <a:off x="4572000" y="5072074"/>
            <a:ext cx="4071966" cy="150019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 stragrande maggioranza dei pesticidi che ingeriamo è prodotta naturalmente dalle piante per proteggersi dagli attacchi dei funghi, dagli insetti e dai predatori</a:t>
            </a:r>
            <a:endParaRPr lang="it-IT" dirty="0">
              <a:solidFill>
                <a:schemeClr val="tx1"/>
              </a:solidFill>
            </a:endParaRPr>
          </a:p>
        </p:txBody>
      </p:sp>
      <p:sp>
        <p:nvSpPr>
          <p:cNvPr id="6" name="Rettangolo 5"/>
          <p:cNvSpPr/>
          <p:nvPr/>
        </p:nvSpPr>
        <p:spPr>
          <a:xfrm>
            <a:off x="214282" y="1428736"/>
            <a:ext cx="3929090" cy="142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latin typeface="Times New Roman" pitchFamily="18" charset="0"/>
                <a:ea typeface="Times New Roman"/>
                <a:cs typeface="Times New Roman" pitchFamily="18" charset="0"/>
              </a:rPr>
              <a:t> </a:t>
            </a:r>
            <a:r>
              <a:rPr lang="it-IT" i="1" dirty="0" smtClean="0">
                <a:solidFill>
                  <a:schemeClr val="tx1"/>
                </a:solidFill>
                <a:latin typeface="Times New Roman" pitchFamily="18" charset="0"/>
                <a:ea typeface="Times New Roman"/>
                <a:cs typeface="Times New Roman" pitchFamily="18" charset="0"/>
              </a:rPr>
              <a:t>i pesticidi mettono in pericolo la sopravvivenza degli insetti impollinatori come le api e  di alcune specie di uccelli che si nutrono di insetti</a:t>
            </a:r>
            <a:endParaRPr lang="it-IT" dirty="0">
              <a:solidFill>
                <a:schemeClr val="tx1"/>
              </a:solidFill>
              <a:latin typeface="Times New Roman" pitchFamily="18" charset="0"/>
              <a:ea typeface="Times New Roman"/>
              <a:cs typeface="Times New Roman" pitchFamily="18" charset="0"/>
            </a:endParaRPr>
          </a:p>
        </p:txBody>
      </p:sp>
      <p:sp>
        <p:nvSpPr>
          <p:cNvPr id="7" name="Rettangolo 6"/>
          <p:cNvSpPr/>
          <p:nvPr/>
        </p:nvSpPr>
        <p:spPr>
          <a:xfrm>
            <a:off x="4929190" y="1500174"/>
            <a:ext cx="3929090" cy="2857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la pratica della fertilizzazione contribuisce alle emissioni di gas serra sia direttamente, attraverso le emissioni dal campo o dagli stoccaggi, sia indirettamente a causa dell’“impronta ecologica” dei fertilizzanti, dovuta alle emissioni generate per la loro produzione e trasporto</a:t>
            </a:r>
            <a:endParaRPr lang="it-IT" dirty="0">
              <a:solidFill>
                <a:schemeClr val="tx1"/>
              </a:solidFill>
              <a:latin typeface="Times New Roman" pitchFamily="18" charset="0"/>
              <a:ea typeface="Times New Roman"/>
              <a:cs typeface="Times New Roman" pitchFamily="18" charset="0"/>
            </a:endParaRPr>
          </a:p>
        </p:txBody>
      </p:sp>
      <p:sp>
        <p:nvSpPr>
          <p:cNvPr id="10" name="Rectangle 1"/>
          <p:cNvSpPr>
            <a:spLocks noChangeArrowheads="1"/>
          </p:cNvSpPr>
          <p:nvPr/>
        </p:nvSpPr>
        <p:spPr bwMode="auto">
          <a:xfrm>
            <a:off x="0" y="0"/>
            <a:ext cx="878684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all'agricoltura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convenzionale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r>
              <a:rPr lang="it-IT" dirty="0" smtClean="0">
                <a:latin typeface="Times New Roman" pitchFamily="18" charset="0"/>
                <a:ea typeface="Times New Roman" pitchFamily="18" charset="0"/>
                <a:cs typeface="Times New Roman" pitchFamily="18" charset="0"/>
              </a:rPr>
              <a:t> (per inserire il colore, devi cliccare il tasto </a:t>
            </a:r>
            <a:r>
              <a:rPr lang="it-IT" i="1" dirty="0" smtClean="0">
                <a:latin typeface="Times New Roman" pitchFamily="18" charset="0"/>
                <a:ea typeface="Times New Roman" pitchFamily="18" charset="0"/>
                <a:cs typeface="Times New Roman" pitchFamily="18" charset="0"/>
              </a:rPr>
              <a:t>home </a:t>
            </a:r>
            <a:r>
              <a:rPr lang="it-IT" dirty="0" smtClean="0">
                <a:latin typeface="Times New Roman" pitchFamily="18" charset="0"/>
                <a:ea typeface="Times New Roman" pitchFamily="18" charset="0"/>
                <a:cs typeface="Times New Roman" pitchFamily="18" charset="0"/>
              </a:rPr>
              <a:t>e poi quello </a:t>
            </a:r>
            <a:r>
              <a:rPr lang="it-IT" i="1" dirty="0" smtClean="0">
                <a:latin typeface="Times New Roman" pitchFamily="18" charset="0"/>
                <a:ea typeface="Times New Roman" pitchFamily="18" charset="0"/>
                <a:cs typeface="Times New Roman" pitchFamily="18" charset="0"/>
              </a:rPr>
              <a:t>riempimento forma</a:t>
            </a:r>
            <a:r>
              <a:rPr lang="it-IT" dirty="0" smtClean="0">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42852"/>
            <a:ext cx="3143272" cy="23574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gli alimenti convenzionali, continuamente monitorati,  contengono residui di pesticidi in percentuali inferiori alle soglie di sicurezza stabilite dalla UE, per cui non ci sono rischi per la saluta dei consumatori</a:t>
            </a:r>
            <a:endParaRPr lang="it-IT" dirty="0">
              <a:solidFill>
                <a:schemeClr val="tx1"/>
              </a:solidFill>
            </a:endParaRPr>
          </a:p>
        </p:txBody>
      </p:sp>
      <p:sp>
        <p:nvSpPr>
          <p:cNvPr id="3" name="Rettangolo 2"/>
          <p:cNvSpPr/>
          <p:nvPr/>
        </p:nvSpPr>
        <p:spPr>
          <a:xfrm>
            <a:off x="3571868" y="142852"/>
            <a:ext cx="2143140" cy="14287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fertilizzanti e pesticidi chimici inquinano le  acque sotterranee e superficiali</a:t>
            </a:r>
            <a:endParaRPr lang="it-IT" dirty="0">
              <a:solidFill>
                <a:schemeClr val="tx1"/>
              </a:solidFill>
              <a:latin typeface="Times New Roman" pitchFamily="18" charset="0"/>
              <a:ea typeface="Times New Roman"/>
              <a:cs typeface="Times New Roman" pitchFamily="18" charset="0"/>
            </a:endParaRPr>
          </a:p>
        </p:txBody>
      </p:sp>
      <p:sp>
        <p:nvSpPr>
          <p:cNvPr id="4" name="Rettangolo 3"/>
          <p:cNvSpPr/>
          <p:nvPr/>
        </p:nvSpPr>
        <p:spPr>
          <a:xfrm>
            <a:off x="5857884" y="142852"/>
            <a:ext cx="3000396" cy="2000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non si può dire che i prodotti biologici siano generalmente più sicuri di quelli convenzionali perché in entrambi i casi i parametri di legge sono rispettati</a:t>
            </a:r>
            <a:endParaRPr lang="it-IT" dirty="0">
              <a:solidFill>
                <a:schemeClr val="tx1"/>
              </a:solidFill>
              <a:latin typeface="Times New Roman" pitchFamily="18" charset="0"/>
              <a:ea typeface="Times New Roman"/>
              <a:cs typeface="Times New Roman" pitchFamily="18" charset="0"/>
            </a:endParaRPr>
          </a:p>
        </p:txBody>
      </p:sp>
      <p:sp>
        <p:nvSpPr>
          <p:cNvPr id="5" name="Rettangolo 4"/>
          <p:cNvSpPr/>
          <p:nvPr/>
        </p:nvSpPr>
        <p:spPr>
          <a:xfrm>
            <a:off x="214282" y="2714620"/>
            <a:ext cx="3143272" cy="14287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 l'adattamento ai veleni di insetti e piante infestanti è un problema di qualsiasi insetticida, naturale o chimico</a:t>
            </a:r>
            <a:endParaRPr lang="it-IT" dirty="0">
              <a:solidFill>
                <a:schemeClr val="tx1"/>
              </a:solidFill>
              <a:latin typeface="Times New Roman" pitchFamily="18" charset="0"/>
              <a:ea typeface="Times New Roman"/>
              <a:cs typeface="Times New Roman" pitchFamily="18" charset="0"/>
            </a:endParaRPr>
          </a:p>
        </p:txBody>
      </p:sp>
      <p:sp>
        <p:nvSpPr>
          <p:cNvPr id="6" name="Rettangolo 5"/>
          <p:cNvSpPr/>
          <p:nvPr/>
        </p:nvSpPr>
        <p:spPr>
          <a:xfrm>
            <a:off x="6072198" y="2357430"/>
            <a:ext cx="2714644" cy="12144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spcAft>
                <a:spcPts val="0"/>
              </a:spcAft>
              <a:buSzPts val="1000"/>
              <a:tabLst>
                <a:tab pos="457200" algn="l"/>
              </a:tabLst>
            </a:pPr>
            <a:r>
              <a:rPr lang="it-IT" i="1" dirty="0" smtClean="0">
                <a:solidFill>
                  <a:schemeClr val="tx1"/>
                </a:solidFill>
                <a:latin typeface="Times New Roman" pitchFamily="18" charset="0"/>
                <a:ea typeface="Times New Roman"/>
                <a:cs typeface="Times New Roman" pitchFamily="18" charset="0"/>
              </a:rPr>
              <a:t>    gli alimenti sono contaminati dai residui delle sostanze chimiche</a:t>
            </a:r>
            <a:endParaRPr lang="it-IT" dirty="0">
              <a:solidFill>
                <a:schemeClr val="tx1"/>
              </a:solidFill>
              <a:latin typeface="Times New Roman" pitchFamily="18" charset="0"/>
              <a:ea typeface="Times New Roman"/>
              <a:cs typeface="Times New Roman" pitchFamily="18" charset="0"/>
            </a:endParaRPr>
          </a:p>
        </p:txBody>
      </p:sp>
      <p:sp>
        <p:nvSpPr>
          <p:cNvPr id="8" name="Rettangolo 7"/>
          <p:cNvSpPr/>
          <p:nvPr/>
        </p:nvSpPr>
        <p:spPr>
          <a:xfrm>
            <a:off x="6143636" y="3714752"/>
            <a:ext cx="2571768" cy="7143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le monoculture impoveriscono il suolo</a:t>
            </a:r>
            <a:endParaRPr lang="it-IT" dirty="0">
              <a:solidFill>
                <a:schemeClr val="tx1"/>
              </a:solidFill>
              <a:latin typeface="Times New Roman" pitchFamily="18" charset="0"/>
              <a:ea typeface="Times New Roman"/>
              <a:cs typeface="Times New Roman" pitchFamily="18" charset="0"/>
            </a:endParaRPr>
          </a:p>
        </p:txBody>
      </p:sp>
      <p:sp>
        <p:nvSpPr>
          <p:cNvPr id="9" name="Rettangolo 8"/>
          <p:cNvSpPr/>
          <p:nvPr/>
        </p:nvSpPr>
        <p:spPr>
          <a:xfrm>
            <a:off x="571472" y="4286256"/>
            <a:ext cx="2786082" cy="23574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gli insetti e le piante infestanti col tempo si adattano ai veleni fino a diventare immuni. Ne consegue che per combatterli occorre aumentare le dosi e la tossicità dei pesticidi.</a:t>
            </a:r>
            <a:r>
              <a:rPr lang="it-IT" dirty="0" smtClean="0">
                <a:solidFill>
                  <a:schemeClr val="tx1"/>
                </a:solidFill>
                <a:latin typeface="Times New Roman" pitchFamily="18" charset="0"/>
                <a:ea typeface="Times New Roman"/>
                <a:cs typeface="Times New Roman" pitchFamily="18" charset="0"/>
              </a:rPr>
              <a:t> </a:t>
            </a:r>
            <a:endParaRPr lang="it-IT" dirty="0">
              <a:solidFill>
                <a:schemeClr val="tx1"/>
              </a:solidFill>
            </a:endParaRPr>
          </a:p>
        </p:txBody>
      </p:sp>
      <p:sp>
        <p:nvSpPr>
          <p:cNvPr id="10" name="Rettangolo 9"/>
          <p:cNvSpPr/>
          <p:nvPr/>
        </p:nvSpPr>
        <p:spPr>
          <a:xfrm>
            <a:off x="5143504" y="4929198"/>
            <a:ext cx="3786214" cy="15716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ea typeface="Times New Roman"/>
                <a:cs typeface="Times New Roman" pitchFamily="18" charset="0"/>
              </a:rPr>
              <a:t>l'agricoltura convenzionale permette di avere rese maggiori e quindi mette a disposizione dei consumatori alimenti in abbondanza e a prezzi bassi</a:t>
            </a:r>
            <a:endParaRPr lang="it-IT" dirty="0">
              <a:solidFill>
                <a:schemeClr val="tx1"/>
              </a:solidFill>
            </a:endParaRPr>
          </a:p>
        </p:txBody>
      </p:sp>
      <p:sp>
        <p:nvSpPr>
          <p:cNvPr id="11" name="Rettangolo 10"/>
          <p:cNvSpPr/>
          <p:nvPr/>
        </p:nvSpPr>
        <p:spPr>
          <a:xfrm>
            <a:off x="3643306" y="2786058"/>
            <a:ext cx="2214578" cy="18573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Font typeface="Arial" pitchFamily="34" charset="0"/>
              <a:buNone/>
            </a:pPr>
            <a:r>
              <a:rPr lang="it-IT" i="1" dirty="0" smtClean="0">
                <a:solidFill>
                  <a:schemeClr val="tx1"/>
                </a:solidFill>
                <a:latin typeface="Times New Roman" pitchFamily="18" charset="0"/>
                <a:ea typeface="Times New Roman"/>
                <a:cs typeface="Times New Roman" pitchFamily="18" charset="0"/>
              </a:rPr>
              <a:t>con la monocoltura e l'uso dei pesticidi viene messa in pericolo la biodiversità delle piante e degli animali</a:t>
            </a:r>
            <a:endParaRPr lang="it-IT" dirty="0">
              <a:solidFill>
                <a:schemeClr val="tx1"/>
              </a:solidFill>
              <a:latin typeface="Times New Roman" pitchFamily="18" charset="0"/>
              <a:ea typeface="Times New Roman"/>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5</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L’agricoltura biologica</a:t>
            </a:r>
          </a:p>
        </p:txBody>
      </p:sp>
      <p:sp>
        <p:nvSpPr>
          <p:cNvPr id="5" name="Rectangle 1"/>
          <p:cNvSpPr>
            <a:spLocks noChangeArrowheads="1"/>
          </p:cNvSpPr>
          <p:nvPr/>
        </p:nvSpPr>
        <p:spPr bwMode="auto">
          <a:xfrm>
            <a:off x="357158" y="3714752"/>
            <a:ext cx="837774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it-IT" dirty="0" smtClean="0">
                <a:latin typeface="Times New Roman" pitchFamily="18" charset="0"/>
                <a:cs typeface="Times New Roman" pitchFamily="18" charset="0"/>
              </a:rPr>
              <a:t>Per agricoltura biologica si intende un tipo di coltivazione che utilizza metodi naturali</a:t>
            </a:r>
          </a:p>
          <a:p>
            <a:r>
              <a:rPr lang="it-IT" dirty="0" smtClean="0">
                <a:latin typeface="Times New Roman" pitchFamily="18" charset="0"/>
                <a:cs typeface="Times New Roman" pitchFamily="18" charset="0"/>
              </a:rPr>
              <a:t>per fertilizzare il terreno e combattere gli insetti nocivi.</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457200"/>
            <a:ext cx="8686800" cy="5829320"/>
          </a:xfrm>
          <a:blipFill>
            <a:blip r:embed="rId2"/>
            <a:tile tx="0" ty="0" sx="100000" sy="100000" flip="none" algn="tl"/>
          </a:blipFill>
        </p:spPr>
        <p:txBody>
          <a:bodyPr>
            <a:normAutofit fontScale="90000"/>
          </a:bodyPr>
          <a:lstStyle/>
          <a:p>
            <a:r>
              <a:rPr lang="it-IT" dirty="0" smtClean="0"/>
              <a:t>In questo capitolo imparerai:</a:t>
            </a:r>
            <a:r>
              <a:rPr lang="it-IT" sz="1800" dirty="0" smtClean="0"/>
              <a:t/>
            </a:r>
            <a:br>
              <a:rPr lang="it-IT" sz="1800" dirty="0" smtClean="0"/>
            </a:br>
            <a:r>
              <a:rPr lang="it-IT" sz="1800" dirty="0" smtClean="0"/>
              <a:t> </a:t>
            </a:r>
            <a:br>
              <a:rPr lang="it-IT" sz="1800" dirty="0" smtClean="0"/>
            </a:br>
            <a:r>
              <a:rPr lang="it-IT" sz="2000" dirty="0" smtClean="0"/>
              <a:t>1. come si è sviluppata l'agricoltura in Europa [LEZIONE 1]</a:t>
            </a:r>
            <a:br>
              <a:rPr lang="it-IT" sz="2000" dirty="0" smtClean="0"/>
            </a:br>
            <a:r>
              <a:rPr lang="it-IT" sz="2000" dirty="0" smtClean="0"/>
              <a:t> </a:t>
            </a:r>
            <a:br>
              <a:rPr lang="it-IT" sz="2000" dirty="0" smtClean="0"/>
            </a:br>
            <a:r>
              <a:rPr lang="it-IT" sz="2000" dirty="0" smtClean="0"/>
              <a:t>2. quali sono i paesaggi agrari tradizionali [LEZIONE 2]</a:t>
            </a:r>
            <a:br>
              <a:rPr lang="it-IT" sz="2000" dirty="0" smtClean="0"/>
            </a:br>
            <a:r>
              <a:rPr lang="it-IT" sz="2000" dirty="0" smtClean="0"/>
              <a:t> </a:t>
            </a:r>
            <a:br>
              <a:rPr lang="it-IT" sz="2000" dirty="0" smtClean="0"/>
            </a:br>
            <a:r>
              <a:rPr lang="it-IT" sz="2000" dirty="0" smtClean="0"/>
              <a:t>3. quali sono le caratteristiche dell'agricoltura europea oggi [LEZIONE 3]</a:t>
            </a:r>
            <a:br>
              <a:rPr lang="it-IT" sz="2000" dirty="0" smtClean="0"/>
            </a:br>
            <a:r>
              <a:rPr lang="it-IT" sz="2000" dirty="0" smtClean="0"/>
              <a:t> </a:t>
            </a:r>
            <a:br>
              <a:rPr lang="it-IT" sz="2000" dirty="0" smtClean="0"/>
            </a:br>
            <a:r>
              <a:rPr lang="it-IT" sz="2000" dirty="0" smtClean="0"/>
              <a:t>4. cos'è l'agricoltura tradizionale [LEZIONE 4]</a:t>
            </a:r>
            <a:br>
              <a:rPr lang="it-IT" sz="2000" dirty="0" smtClean="0"/>
            </a:br>
            <a:r>
              <a:rPr lang="it-IT" sz="2000" dirty="0" smtClean="0"/>
              <a:t> </a:t>
            </a:r>
            <a:br>
              <a:rPr lang="it-IT" sz="2000" dirty="0" smtClean="0"/>
            </a:br>
            <a:r>
              <a:rPr lang="it-IT" sz="2000" dirty="0" smtClean="0"/>
              <a:t>5. cos'è l'agricoltura biologica [LEZIONE 5]</a:t>
            </a:r>
            <a:br>
              <a:rPr lang="it-IT" sz="2000" dirty="0" smtClean="0"/>
            </a:br>
            <a:r>
              <a:rPr lang="it-IT" sz="2000" dirty="0" smtClean="0"/>
              <a:t> </a:t>
            </a:r>
            <a:br>
              <a:rPr lang="it-IT" sz="2000" dirty="0" smtClean="0"/>
            </a:br>
            <a:r>
              <a:rPr lang="it-IT" sz="2000" dirty="0" smtClean="0"/>
              <a:t>6. cos'è l'agricoltura integrata [LEZIONE 6]</a:t>
            </a:r>
            <a:br>
              <a:rPr lang="it-IT" sz="2000" dirty="0" smtClean="0"/>
            </a:br>
            <a:r>
              <a:rPr lang="it-IT" sz="2000" dirty="0" smtClean="0"/>
              <a:t> </a:t>
            </a:r>
            <a:br>
              <a:rPr lang="it-IT" sz="2000" dirty="0" smtClean="0"/>
            </a:br>
            <a:r>
              <a:rPr lang="it-IT" sz="2000" dirty="0" smtClean="0"/>
              <a:t>7. cosa sono gli OGM [LEZIONE 7]</a:t>
            </a:r>
            <a:br>
              <a:rPr lang="it-IT" sz="2000" dirty="0" smtClean="0"/>
            </a:br>
            <a:r>
              <a:rPr lang="it-IT" sz="2000" dirty="0" smtClean="0"/>
              <a:t> </a:t>
            </a:r>
            <a:br>
              <a:rPr lang="it-IT" sz="2000" dirty="0" smtClean="0"/>
            </a:br>
            <a:r>
              <a:rPr lang="it-IT" sz="2000" dirty="0" smtClean="0"/>
              <a:t>8. quali sono le regioni agrarie dell'Europa [LEZIONE 8]</a:t>
            </a:r>
            <a:br>
              <a:rPr lang="it-IT" sz="2000" dirty="0" smtClean="0"/>
            </a:br>
            <a:r>
              <a:rPr lang="it-IT" sz="2000" dirty="0" smtClean="0"/>
              <a:t> </a:t>
            </a:r>
            <a:br>
              <a:rPr lang="it-IT" sz="2000" dirty="0" smtClean="0"/>
            </a:br>
            <a:r>
              <a:rPr lang="it-IT" sz="2000" dirty="0" smtClean="0"/>
              <a:t>9. qual è la politica agricola dell'Unione Europea [LEZIONE 9]</a:t>
            </a: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071670" y="142852"/>
            <a:ext cx="4636642" cy="6444000"/>
          </a:xfrm>
          <a:prstGeom prst="rect">
            <a:avLst/>
          </a:prstGeom>
          <a:solidFill>
            <a:srgbClr val="FFFFFF"/>
          </a:solidFill>
          <a:ln w="9525">
            <a:noFill/>
            <a:miter lim="800000"/>
            <a:headEnd/>
            <a:tailEnd/>
          </a:ln>
        </p:spPr>
      </p:pic>
      <p:sp>
        <p:nvSpPr>
          <p:cNvPr id="3" name="Rettangolo 2"/>
          <p:cNvSpPr/>
          <p:nvPr/>
        </p:nvSpPr>
        <p:spPr>
          <a:xfrm>
            <a:off x="1071538" y="357166"/>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17</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285728"/>
            <a:ext cx="8215370" cy="646331"/>
          </a:xfrm>
          <a:prstGeom prst="rect">
            <a:avLst/>
          </a:prstGeom>
        </p:spPr>
        <p:txBody>
          <a:bodyPr wrap="square">
            <a:spAutoFit/>
          </a:bodyPr>
          <a:lstStyle/>
          <a:p>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Osserva l'immagine e rispondi. Quali sono i metodi utilizzati dall'agricoltura biologica per eliminare l'uso di sostanze chimiche? </a:t>
            </a:r>
            <a:endParaRPr lang="it-IT" dirty="0">
              <a:latin typeface="Times New Roman" pitchFamily="18" charset="0"/>
              <a:cs typeface="Times New Roman" pitchFamily="18" charset="0"/>
            </a:endParaRPr>
          </a:p>
        </p:txBody>
      </p:sp>
      <p:sp>
        <p:nvSpPr>
          <p:cNvPr id="6" name="Rettangolo arrotondato 5"/>
          <p:cNvSpPr/>
          <p:nvPr/>
        </p:nvSpPr>
        <p:spPr>
          <a:xfrm>
            <a:off x="642910" y="1071546"/>
            <a:ext cx="750099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6082" name="Rectangle 2"/>
          <p:cNvSpPr>
            <a:spLocks noChangeArrowheads="1"/>
          </p:cNvSpPr>
          <p:nvPr/>
        </p:nvSpPr>
        <p:spPr bwMode="auto">
          <a:xfrm>
            <a:off x="714348" y="1142984"/>
            <a:ext cx="69461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99FF"/>
                </a:solidFill>
                <a:effectLst/>
                <a:latin typeface="Times New Roman" pitchFamily="18" charset="0"/>
                <a:ea typeface="Times New Roman" pitchFamily="18" charset="0"/>
                <a:cs typeface="Times New Roman" pitchFamily="18" charset="0"/>
              </a:rPr>
              <a:t>La rotazione delle colture; l'utilizzo di concimi naturali; la lotta biologica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571472" y="2214554"/>
            <a:ext cx="8143932"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Quali sono i metodi usati per conservare la biodiversità del terreno, delle piante e della fauna? </a:t>
            </a:r>
            <a:endParaRPr lang="it-IT" dirty="0">
              <a:latin typeface="Times New Roman" pitchFamily="18" charset="0"/>
              <a:cs typeface="Times New Roman" pitchFamily="18" charset="0"/>
            </a:endParaRPr>
          </a:p>
        </p:txBody>
      </p:sp>
      <p:sp>
        <p:nvSpPr>
          <p:cNvPr id="9" name="Rettangolo arrotondato 8"/>
          <p:cNvSpPr/>
          <p:nvPr/>
        </p:nvSpPr>
        <p:spPr>
          <a:xfrm>
            <a:off x="642910" y="3000372"/>
            <a:ext cx="750099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6083" name="Rectangle 3"/>
          <p:cNvSpPr>
            <a:spLocks noChangeArrowheads="1"/>
          </p:cNvSpPr>
          <p:nvPr/>
        </p:nvSpPr>
        <p:spPr bwMode="auto">
          <a:xfrm>
            <a:off x="714348" y="3143248"/>
            <a:ext cx="690124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99FF"/>
                </a:solidFill>
                <a:effectLst/>
                <a:latin typeface="Times New Roman" pitchFamily="18" charset="0"/>
                <a:ea typeface="Times New Roman" pitchFamily="18" charset="0"/>
                <a:cs typeface="Times New Roman" pitchFamily="18" charset="0"/>
              </a:rPr>
              <a:t>L'utilizzo di concimi naturali; la rotazione delle colture; il mantenimento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99FF"/>
                </a:solidFill>
                <a:effectLst/>
                <a:latin typeface="Times New Roman" pitchFamily="18" charset="0"/>
                <a:ea typeface="Times New Roman" pitchFamily="18" charset="0"/>
                <a:cs typeface="Times New Roman" pitchFamily="18" charset="0"/>
              </a:rPr>
              <a:t>e la ricostituzione di siepi e boschetti ai bordi dei campi</a:t>
            </a:r>
            <a:r>
              <a:rPr kumimoji="0" lang="it-IT" sz="1200" b="0" i="0" u="none" strike="noStrike" cap="none" normalizeH="0" baseline="0" dirty="0" smtClean="0">
                <a:ln>
                  <a:noFill/>
                </a:ln>
                <a:solidFill>
                  <a:srgbClr val="0099FF"/>
                </a:solidFill>
                <a:effectLst/>
                <a:latin typeface="Times New Roman" pitchFamily="18" charset="0"/>
                <a:ea typeface="Times New Roman" pitchFamily="18"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all'agricoltura</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it-IT" dirty="0" smtClean="0">
                <a:latin typeface="Times New Roman" pitchFamily="18" charset="0"/>
                <a:ea typeface="Times New Roman" pitchFamily="18" charset="0"/>
                <a:cs typeface="Times New Roman" pitchFamily="18" charset="0"/>
              </a:rPr>
              <a:t>biologica</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285720" y="1285860"/>
            <a:ext cx="4929222" cy="38576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7" name="Rectangle 3"/>
          <p:cNvSpPr>
            <a:spLocks noChangeArrowheads="1"/>
          </p:cNvSpPr>
          <p:nvPr/>
        </p:nvSpPr>
        <p:spPr bwMode="auto">
          <a:xfrm>
            <a:off x="357158" y="1357298"/>
            <a:ext cx="485778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 può influire sul riscaldamento globale più della l’agricoltura convenzionale. Non utilizzando fertilizzanti chimici, l’agricoltura biologica richiede più terra per produrre la stessa quantità di colture commerciali rispetto all’agricoltura convenzionale. Questa terra aggiuntiva necessaria potrebbe inavvertitamente portare alla deforestazione in altre parti del mondo. Tutto questo come compensazione per la riduzione della produttività delle aziende agricole biologiche nazionali. Il risultato è una maggiore emissione di gas serra</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ttangolo 6"/>
          <p:cNvSpPr/>
          <p:nvPr/>
        </p:nvSpPr>
        <p:spPr>
          <a:xfrm>
            <a:off x="5572132" y="1357298"/>
            <a:ext cx="3357586" cy="1214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9" name="Rectangle 5"/>
          <p:cNvSpPr>
            <a:spLocks noChangeArrowheads="1"/>
          </p:cNvSpPr>
          <p:nvPr/>
        </p:nvSpPr>
        <p:spPr bwMode="auto">
          <a:xfrm>
            <a:off x="5857884" y="1500174"/>
            <a:ext cx="30003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l'uso dei pesticidi è sostituito con la lotta biologica contro i parassiti delle piante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5357818" y="3143248"/>
            <a:ext cx="3643338" cy="29289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solidFill>
                  <a:schemeClr val="tx1"/>
                </a:solidFill>
                <a:latin typeface="Times New Roman" pitchFamily="18" charset="0"/>
                <a:cs typeface="Times New Roman" pitchFamily="18" charset="0"/>
              </a:rPr>
              <a:t>l'agricoltura biologica consuma meno energia rispetto a quella convenzionale. Il più alto impiego di energia da parte dell'agricoltura convenzionale è dovuto alla produzione e al trasporto dei fertilizzanti chimici</a:t>
            </a:r>
            <a:endParaRPr lang="it-IT" dirty="0">
              <a:solidFill>
                <a:schemeClr val="tx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714356"/>
            <a:ext cx="3643338" cy="25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1" name="Rectangle 3"/>
          <p:cNvSpPr>
            <a:spLocks noChangeArrowheads="1"/>
          </p:cNvSpPr>
          <p:nvPr/>
        </p:nvSpPr>
        <p:spPr bwMode="auto">
          <a:xfrm>
            <a:off x="357158" y="785794"/>
            <a:ext cx="3429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 conserva meglio la biodiversità dei terreni coltivati ma ha bisogno di più terra da  coltivare per ottenere la stessa quantità di cibo e quindi finisce col causare una maggiore perdita di habitat naturali e quindi di biodiversità</a:t>
            </a:r>
            <a:endParaRPr kumimoji="0" lang="it-IT"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4429124" y="571480"/>
            <a:ext cx="3714776" cy="10001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2" name="Rectangle 4"/>
          <p:cNvSpPr>
            <a:spLocks noChangeArrowheads="1"/>
          </p:cNvSpPr>
          <p:nvPr/>
        </p:nvSpPr>
        <p:spPr bwMode="auto">
          <a:xfrm>
            <a:off x="4429124" y="571480"/>
            <a:ext cx="37147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rotazione delle colture conserva in modo naturale la fertilità del terreno e la biodiversità delle piante</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4643438" y="2214554"/>
            <a:ext cx="4214842" cy="18573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3" name="Rectangle 5"/>
          <p:cNvSpPr>
            <a:spLocks noChangeArrowheads="1"/>
          </p:cNvSpPr>
          <p:nvPr/>
        </p:nvSpPr>
        <p:spPr bwMode="auto">
          <a:xfrm>
            <a:off x="4714876" y="2285992"/>
            <a:ext cx="407193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aziende biologiche, non disponendo nella maggior parte dei casi di allevamento di bestiame, si riforniscono di letame presso le aziende convenzionali che allevano gli animali con mangime non biologico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285720" y="4357694"/>
            <a:ext cx="3786214" cy="13573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4" name="Rectangle 6"/>
          <p:cNvSpPr>
            <a:spLocks noChangeArrowheads="1"/>
          </p:cNvSpPr>
          <p:nvPr/>
        </p:nvSpPr>
        <p:spPr bwMode="auto">
          <a:xfrm>
            <a:off x="428596" y="4500570"/>
            <a:ext cx="35718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l'introduzione di nemici naturali dei parassiti aiuta a incrementare la biodiversità degli animali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ttangolo 11"/>
          <p:cNvSpPr/>
          <p:nvPr/>
        </p:nvSpPr>
        <p:spPr>
          <a:xfrm>
            <a:off x="5214942" y="4714884"/>
            <a:ext cx="3429024" cy="15001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135" name="Rectangle 7"/>
          <p:cNvSpPr>
            <a:spLocks noChangeArrowheads="1"/>
          </p:cNvSpPr>
          <p:nvPr/>
        </p:nvSpPr>
        <p:spPr bwMode="auto">
          <a:xfrm>
            <a:off x="5357818" y="4857760"/>
            <a:ext cx="32146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prezzi al dettaglio dei prodotti biologici sono 2-3 volte superiori rispetto a quelli dei prodotti convenzionali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6</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L’agricoltura </a:t>
            </a:r>
            <a:r>
              <a:rPr lang="it-IT" sz="3600" b="1" dirty="0" smtClean="0">
                <a:solidFill>
                  <a:schemeClr val="tx2"/>
                </a:solidFill>
                <a:latin typeface="Times New Roman" pitchFamily="18" charset="0"/>
                <a:cs typeface="Times New Roman" pitchFamily="18" charset="0"/>
              </a:rPr>
              <a:t>integrata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otta-integrata-l"/>
          <p:cNvPicPr>
            <a:picLocks noChangeAspect="1" noChangeArrowheads="1"/>
          </p:cNvPicPr>
          <p:nvPr/>
        </p:nvPicPr>
        <p:blipFill>
          <a:blip r:embed="rId2"/>
          <a:srcRect l="6290" t="7539" r="3198" b="11095"/>
          <a:stretch>
            <a:fillRect/>
          </a:stretch>
        </p:blipFill>
        <p:spPr bwMode="auto">
          <a:xfrm>
            <a:off x="1285852" y="928670"/>
            <a:ext cx="6726673" cy="4536000"/>
          </a:xfrm>
          <a:prstGeom prst="rect">
            <a:avLst/>
          </a:prstGeom>
          <a:noFill/>
          <a:ln w="9525">
            <a:noFill/>
            <a:miter lim="800000"/>
            <a:headEnd/>
            <a:tailEnd/>
          </a:ln>
        </p:spPr>
      </p:pic>
      <p:sp>
        <p:nvSpPr>
          <p:cNvPr id="4" name="Rettangolo 3"/>
          <p:cNvSpPr/>
          <p:nvPr/>
        </p:nvSpPr>
        <p:spPr>
          <a:xfrm>
            <a:off x="1285852"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18</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923330"/>
          </a:xfrm>
          <a:prstGeom prst="rect">
            <a:avLst/>
          </a:prstGeom>
        </p:spPr>
        <p:txBody>
          <a:bodyPr wrap="square">
            <a:spAutoFit/>
          </a:bodyPr>
          <a:lstStyle/>
          <a:p>
            <a:pPr algn="just"/>
            <a:r>
              <a:rPr lang="it-IT" b="1" dirty="0" smtClean="0">
                <a:latin typeface="Times New Roman" pitchFamily="18" charset="0"/>
                <a:cs typeface="Times New Roman" pitchFamily="18" charset="0"/>
              </a:rPr>
              <a:t>1-</a:t>
            </a:r>
            <a:r>
              <a:rPr lang="it-IT" dirty="0" smtClean="0">
                <a:latin typeface="Times New Roman" pitchFamily="18" charset="0"/>
                <a:cs typeface="Times New Roman" pitchFamily="18" charset="0"/>
              </a:rPr>
              <a:t> Dopo aver letto l'elenco degli aspetti principali che la caratterizzano l'</a:t>
            </a:r>
            <a:r>
              <a:rPr lang="it-IT" b="1" dirty="0" smtClean="0">
                <a:latin typeface="Times New Roman" pitchFamily="18" charset="0"/>
                <a:cs typeface="Times New Roman" pitchFamily="18" charset="0"/>
              </a:rPr>
              <a:t>agricoltura integrata</a:t>
            </a:r>
            <a:r>
              <a:rPr lang="it-IT" dirty="0" smtClean="0">
                <a:latin typeface="Times New Roman" pitchFamily="18" charset="0"/>
                <a:cs typeface="Times New Roman" pitchFamily="18" charset="0"/>
              </a:rPr>
              <a:t>, prova a spiegare in cosa si differenzia da quella convenzionale e in cosa si differenzia da quella biologica. </a:t>
            </a:r>
            <a:endParaRPr lang="it-IT" dirty="0">
              <a:latin typeface="Times New Roman" pitchFamily="18" charset="0"/>
              <a:cs typeface="Times New Roman" pitchFamily="18" charset="0"/>
            </a:endParaRPr>
          </a:p>
        </p:txBody>
      </p:sp>
      <p:sp>
        <p:nvSpPr>
          <p:cNvPr id="3" name="Rettangolo 2"/>
          <p:cNvSpPr/>
          <p:nvPr/>
        </p:nvSpPr>
        <p:spPr>
          <a:xfrm>
            <a:off x="428596" y="1357298"/>
            <a:ext cx="4599914" cy="369332"/>
          </a:xfrm>
          <a:prstGeom prst="rect">
            <a:avLst/>
          </a:prstGeom>
        </p:spPr>
        <p:txBody>
          <a:bodyPr wrap="none">
            <a:spAutoFit/>
          </a:bodyPr>
          <a:lstStyle/>
          <a:p>
            <a:r>
              <a:rPr lang="it-IT" i="1" dirty="0" smtClean="0"/>
              <a:t>Si differenzia da quella convenzionale perché</a:t>
            </a:r>
            <a:endParaRPr lang="it-IT" dirty="0"/>
          </a:p>
        </p:txBody>
      </p:sp>
      <p:sp>
        <p:nvSpPr>
          <p:cNvPr id="4" name="Rettangolo arrotondato 3"/>
          <p:cNvSpPr/>
          <p:nvPr/>
        </p:nvSpPr>
        <p:spPr>
          <a:xfrm>
            <a:off x="428596" y="1785926"/>
            <a:ext cx="685804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i="1" dirty="0" smtClean="0"/>
              <a:t>ceca di limitare l'uso di sostanze chimiche nella difesa delle colture privilegiando i metodi della lotta biologica</a:t>
            </a:r>
            <a:endParaRPr lang="it-IT" dirty="0"/>
          </a:p>
        </p:txBody>
      </p:sp>
      <p:sp>
        <p:nvSpPr>
          <p:cNvPr id="5" name="Rettangolo 4"/>
          <p:cNvSpPr/>
          <p:nvPr/>
        </p:nvSpPr>
        <p:spPr>
          <a:xfrm>
            <a:off x="500034" y="1857364"/>
            <a:ext cx="8001056" cy="646331"/>
          </a:xfrm>
          <a:prstGeom prst="rect">
            <a:avLst/>
          </a:prstGeom>
        </p:spPr>
        <p:txBody>
          <a:bodyPr wrap="square">
            <a:spAutoFit/>
          </a:bodyPr>
          <a:lstStyle/>
          <a:p>
            <a:r>
              <a:rPr lang="it-IT" i="1" dirty="0" smtClean="0">
                <a:solidFill>
                  <a:srgbClr val="00B0F0"/>
                </a:solidFill>
              </a:rPr>
              <a:t>cerca di limitare l'uso di sostanze chimiche nella difesa delle colture privilegiando i metodi della lotta biologica</a:t>
            </a:r>
            <a:endParaRPr lang="it-IT" dirty="0">
              <a:solidFill>
                <a:srgbClr val="00B0F0"/>
              </a:solidFill>
            </a:endParaRPr>
          </a:p>
        </p:txBody>
      </p:sp>
      <p:sp>
        <p:nvSpPr>
          <p:cNvPr id="6" name="Rettangolo 5"/>
          <p:cNvSpPr/>
          <p:nvPr/>
        </p:nvSpPr>
        <p:spPr>
          <a:xfrm>
            <a:off x="571472" y="3000372"/>
            <a:ext cx="4138825" cy="369332"/>
          </a:xfrm>
          <a:prstGeom prst="rect">
            <a:avLst/>
          </a:prstGeom>
        </p:spPr>
        <p:txBody>
          <a:bodyPr wrap="none">
            <a:spAutoFit/>
          </a:bodyPr>
          <a:lstStyle/>
          <a:p>
            <a:r>
              <a:rPr lang="it-IT" i="1" dirty="0" smtClean="0"/>
              <a:t>Si differenzia da quella biologica perché </a:t>
            </a:r>
            <a:endParaRPr lang="it-IT" dirty="0"/>
          </a:p>
        </p:txBody>
      </p:sp>
      <p:sp>
        <p:nvSpPr>
          <p:cNvPr id="7" name="Rettangolo arrotondato 6"/>
          <p:cNvSpPr/>
          <p:nvPr/>
        </p:nvSpPr>
        <p:spPr>
          <a:xfrm>
            <a:off x="500034" y="3500438"/>
            <a:ext cx="585791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i="1" dirty="0" smtClean="0"/>
              <a:t>ceca di linon esclude completamente l'uso di sostanze chimiche </a:t>
            </a:r>
            <a:r>
              <a:rPr lang="it-IT" i="1" dirty="0" err="1" smtClean="0"/>
              <a:t>mita</a:t>
            </a:r>
            <a:r>
              <a:rPr lang="it-IT" i="1" dirty="0" smtClean="0"/>
              <a:t> l'uso di sostanze chimiche nella difesa delle colture privilegiando i metodi della lotta biologica</a:t>
            </a:r>
            <a:endParaRPr lang="it-IT" dirty="0"/>
          </a:p>
        </p:txBody>
      </p:sp>
      <p:sp>
        <p:nvSpPr>
          <p:cNvPr id="9" name="Rettangolo 8"/>
          <p:cNvSpPr/>
          <p:nvPr/>
        </p:nvSpPr>
        <p:spPr>
          <a:xfrm>
            <a:off x="642910" y="3643314"/>
            <a:ext cx="6429420" cy="369332"/>
          </a:xfrm>
          <a:prstGeom prst="rect">
            <a:avLst/>
          </a:prstGeom>
        </p:spPr>
        <p:txBody>
          <a:bodyPr wrap="square">
            <a:spAutoFit/>
          </a:bodyPr>
          <a:lstStyle/>
          <a:p>
            <a:r>
              <a:rPr lang="it-IT" i="1" dirty="0" smtClean="0">
                <a:solidFill>
                  <a:srgbClr val="00B0F0"/>
                </a:solidFill>
              </a:rPr>
              <a:t>non esclude completamente l'uso di sostanze chimiche </a:t>
            </a:r>
            <a:endParaRPr lang="it-IT" dirty="0">
              <a:solidFill>
                <a:srgbClr val="00B0F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patto-ambientale-e-sviluppo-sostenibile-francesco-cufari-16-728"/>
          <p:cNvPicPr>
            <a:picLocks noChangeAspect="1" noChangeArrowheads="1"/>
          </p:cNvPicPr>
          <p:nvPr/>
        </p:nvPicPr>
        <p:blipFill>
          <a:blip r:embed="rId2"/>
          <a:srcRect/>
          <a:stretch>
            <a:fillRect/>
          </a:stretch>
        </p:blipFill>
        <p:spPr bwMode="auto">
          <a:xfrm>
            <a:off x="1285852" y="357166"/>
            <a:ext cx="3752219" cy="3204000"/>
          </a:xfrm>
          <a:prstGeom prst="rect">
            <a:avLst/>
          </a:prstGeom>
          <a:noFill/>
          <a:ln w="9525">
            <a:noFill/>
            <a:miter lim="800000"/>
            <a:headEnd/>
            <a:tailEnd/>
          </a:ln>
        </p:spPr>
      </p:pic>
      <p:pic>
        <p:nvPicPr>
          <p:cNvPr id="50179" name="Picture 3" descr="Logo_SQNPI_def-820x770"/>
          <p:cNvPicPr>
            <a:picLocks noChangeAspect="1" noChangeArrowheads="1"/>
          </p:cNvPicPr>
          <p:nvPr/>
        </p:nvPicPr>
        <p:blipFill>
          <a:blip r:embed="rId3"/>
          <a:srcRect/>
          <a:stretch>
            <a:fillRect/>
          </a:stretch>
        </p:blipFill>
        <p:spPr bwMode="auto">
          <a:xfrm>
            <a:off x="5072068" y="357166"/>
            <a:ext cx="2812635" cy="3204000"/>
          </a:xfrm>
          <a:prstGeom prst="rect">
            <a:avLst/>
          </a:prstGeom>
          <a:noFill/>
          <a:ln w="9525">
            <a:noFill/>
            <a:miter lim="800000"/>
            <a:headEnd/>
            <a:tailEnd/>
          </a:ln>
        </p:spPr>
      </p:pic>
      <p:sp>
        <p:nvSpPr>
          <p:cNvPr id="4" name="Rettangolo 3"/>
          <p:cNvSpPr/>
          <p:nvPr/>
        </p:nvSpPr>
        <p:spPr>
          <a:xfrm>
            <a:off x="214282" y="3714752"/>
            <a:ext cx="8786874"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Secondo te, l'agricoltura integrata è una forma intermedia tra quella convenzionale e quella biologica che cerca (evidenzia la risposta che ritieni giusta) </a:t>
            </a:r>
            <a:endParaRPr lang="it-IT" dirty="0">
              <a:latin typeface="Times New Roman" pitchFamily="18" charset="0"/>
              <a:cs typeface="Times New Roman" pitchFamily="18" charset="0"/>
            </a:endParaRPr>
          </a:p>
        </p:txBody>
      </p:sp>
      <p:sp>
        <p:nvSpPr>
          <p:cNvPr id="50180" name="Rectangle 4"/>
          <p:cNvSpPr>
            <a:spLocks noChangeArrowheads="1"/>
          </p:cNvSpPr>
          <p:nvPr/>
        </p:nvSpPr>
        <p:spPr bwMode="auto">
          <a:xfrm>
            <a:off x="357158" y="4429132"/>
            <a:ext cx="6946453"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b="0" i="1"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di ottenere alte rese dei campi con un basso impatto ambientale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limitare l'impatto ambientale evitando le alte rese dei campi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ottenere alte rese dei campi senza ricorrere all'uso di prodotti chimici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 ottenere alte rese dei campi senza limitare l'impatto ambientale</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428596" y="42860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19</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1500174"/>
            <a:ext cx="8458200" cy="1222375"/>
          </a:xfrm>
        </p:spPr>
        <p:txBody>
          <a:bodyPr>
            <a:normAutofit/>
          </a:bodyPr>
          <a:lstStyle/>
          <a:p>
            <a:r>
              <a:rPr lang="it-IT" sz="3200" b="1" dirty="0" smtClean="0">
                <a:latin typeface="Times New Roman" pitchFamily="18" charset="0"/>
                <a:cs typeface="Times New Roman" pitchFamily="18" charset="0"/>
              </a:rPr>
              <a:t>       Lezione 7</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214282" y="2214554"/>
            <a:ext cx="8458200" cy="785818"/>
          </a:xfrm>
        </p:spPr>
        <p:txBody>
          <a:bodyPr>
            <a:normAutofit/>
          </a:bodyPr>
          <a:lstStyle/>
          <a:p>
            <a:r>
              <a:rPr lang="it-IT" sz="3600" b="1" dirty="0" smtClean="0">
                <a:latin typeface="Times New Roman" pitchFamily="18" charset="0"/>
                <a:cs typeface="Times New Roman" pitchFamily="18" charset="0"/>
              </a:rPr>
              <a:t>      Gli OGM</a:t>
            </a:r>
          </a:p>
        </p:txBody>
      </p:sp>
      <p:sp>
        <p:nvSpPr>
          <p:cNvPr id="53249" name="Rectangle 1"/>
          <p:cNvSpPr>
            <a:spLocks noChangeArrowheads="1"/>
          </p:cNvSpPr>
          <p:nvPr/>
        </p:nvSpPr>
        <p:spPr bwMode="auto">
          <a:xfrm>
            <a:off x="500034" y="3857628"/>
            <a:ext cx="828680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OGM (Organismi Geneticamente Modificati) sono organismi con caratteristiche genetiche che sono state modificate in laboratorio grazie alle biotecnologie. Uno o più geni presi da altri organismi vengono introdotti nel patrimonio genetico dell'organismo che si vuole modificare. Gli scambi possono avvenire tra specie diverse (piante e animali), un fatto impossibile in natura.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2428860" y="642918"/>
            <a:ext cx="4290323" cy="3672000"/>
          </a:xfrm>
          <a:prstGeom prst="rect">
            <a:avLst/>
          </a:prstGeom>
          <a:solidFill>
            <a:srgbClr val="FFFFFF"/>
          </a:solidFill>
          <a:ln w="9525">
            <a:noFill/>
            <a:miter lim="800000"/>
            <a:headEnd/>
            <a:tailEnd/>
          </a:ln>
        </p:spPr>
      </p:pic>
      <p:sp>
        <p:nvSpPr>
          <p:cNvPr id="54275" name="Rectangle 3"/>
          <p:cNvSpPr>
            <a:spLocks noChangeArrowheads="1"/>
          </p:cNvSpPr>
          <p:nvPr/>
        </p:nvSpPr>
        <p:spPr bwMode="auto">
          <a:xfrm>
            <a:off x="214282" y="4714884"/>
            <a:ext cx="856420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Qual è il vantaggio, per l'agricoltore, di coltivare un tipo di mela che resiste alle muffe?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arrotondato 3"/>
          <p:cNvSpPr/>
          <p:nvPr/>
        </p:nvSpPr>
        <p:spPr>
          <a:xfrm>
            <a:off x="571472" y="5286388"/>
            <a:ext cx="5857916"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it-IT" i="1" dirty="0" smtClean="0"/>
              <a:t>ceca di limitare l'uso di sostanze chimiche nella difesa delle colture privilegiando i metodi della lotta biologica</a:t>
            </a:r>
            <a:endParaRPr lang="it-IT" dirty="0"/>
          </a:p>
        </p:txBody>
      </p:sp>
      <p:sp>
        <p:nvSpPr>
          <p:cNvPr id="54276" name="Rectangle 4"/>
          <p:cNvSpPr>
            <a:spLocks noChangeArrowheads="1"/>
          </p:cNvSpPr>
          <p:nvPr/>
        </p:nvSpPr>
        <p:spPr bwMode="auto">
          <a:xfrm>
            <a:off x="714348" y="5429264"/>
            <a:ext cx="61436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99FF"/>
                </a:solidFill>
                <a:effectLst/>
                <a:latin typeface="Times New Roman" pitchFamily="18" charset="0"/>
                <a:ea typeface="Times New Roman" pitchFamily="18" charset="0"/>
                <a:cs typeface="Times New Roman" pitchFamily="18" charset="0"/>
              </a:rPr>
              <a:t>Non deve usare prodotti chimici per proteggere il raccolto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1500166" y="78579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20</a:t>
            </a:r>
            <a:endParaRPr lang="it-IT"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Lezione 1</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70000" lnSpcReduction="20000"/>
          </a:bodyPr>
          <a:lstStyle/>
          <a:p>
            <a:r>
              <a:rPr lang="it-IT" sz="5100" b="1" dirty="0" smtClean="0">
                <a:latin typeface="Times New Roman" pitchFamily="18" charset="0"/>
                <a:cs typeface="Times New Roman" pitchFamily="18" charset="0"/>
              </a:rPr>
              <a:t>   Lo sviluppo dell’agricoltura in Europa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Nei riquadri sono inserite le osservazioni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favorevoli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all‘uso degli OGM e quelle di coloro che sono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Colora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verde</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riquadri con le osservazioni dei favorevoli e di </a:t>
            </a: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giallo</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quelli con le osservazioni dei contrari.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2"/>
          <p:cNvSpPr/>
          <p:nvPr/>
        </p:nvSpPr>
        <p:spPr>
          <a:xfrm>
            <a:off x="142844" y="1285860"/>
            <a:ext cx="4643470" cy="13573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7" name="Rectangle 1"/>
          <p:cNvSpPr>
            <a:spLocks noChangeArrowheads="1"/>
          </p:cNvSpPr>
          <p:nvPr/>
        </p:nvSpPr>
        <p:spPr bwMode="auto">
          <a:xfrm>
            <a:off x="214282" y="1357298"/>
            <a:ext cx="44291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quantitativi di insetticidi utilizzati sono diminuiti in seguito all'adozione di colture OGM resistenti ai parassiti, così si sono ridotti i danni all'ambiente e ai lavoratori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4929190" y="2571744"/>
            <a:ext cx="4000528" cy="16430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8" name="Rectangle 2"/>
          <p:cNvSpPr>
            <a:spLocks noChangeArrowheads="1"/>
          </p:cNvSpPr>
          <p:nvPr/>
        </p:nvSpPr>
        <p:spPr bwMode="auto">
          <a:xfrm>
            <a:off x="5000628" y="2643182"/>
            <a:ext cx="385765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 ridurrebbero le spese per gli insetticidi e altre sostanze chimiche e aumenterebbero le rese dei terreni, così anche i piccoli coltivatori ne trarrebbero beneficio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142844" y="3143248"/>
            <a:ext cx="4143404" cy="1071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4282" y="3214686"/>
            <a:ext cx="4000528" cy="923330"/>
          </a:xfrm>
          <a:prstGeom prst="rect">
            <a:avLst/>
          </a:prstGeom>
        </p:spPr>
        <p:txBody>
          <a:bodyPr wrap="square">
            <a:spAutoFit/>
          </a:bodyPr>
          <a:lstStyle/>
          <a:p>
            <a:pPr algn="ctr"/>
            <a:r>
              <a:rPr lang="it-IT" i="1" dirty="0" smtClean="0">
                <a:latin typeface="Times New Roman" pitchFamily="18" charset="0"/>
                <a:cs typeface="Times New Roman" pitchFamily="18" charset="0"/>
              </a:rPr>
              <a:t>la biodiversità potrebbe scomparire se all'evoluzione naturale viene sostituita una procreazione programmata</a:t>
            </a:r>
            <a:endParaRPr lang="it-IT" dirty="0">
              <a:latin typeface="Times New Roman" pitchFamily="18" charset="0"/>
              <a:cs typeface="Times New Roman" pitchFamily="18" charset="0"/>
            </a:endParaRPr>
          </a:p>
        </p:txBody>
      </p:sp>
      <p:sp>
        <p:nvSpPr>
          <p:cNvPr id="9" name="Rettangolo 8"/>
          <p:cNvSpPr/>
          <p:nvPr/>
        </p:nvSpPr>
        <p:spPr>
          <a:xfrm>
            <a:off x="1571604" y="4643446"/>
            <a:ext cx="5643602" cy="14287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299" name="Rectangle 3"/>
          <p:cNvSpPr>
            <a:spLocks noChangeArrowheads="1"/>
          </p:cNvSpPr>
          <p:nvPr/>
        </p:nvSpPr>
        <p:spPr bwMode="auto">
          <a:xfrm>
            <a:off x="1643042" y="4786322"/>
            <a:ext cx="54292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prima di poter essere adottate nell'Unione europea, le colture GM sono sottoposte a severe valutazioni di sicurezza, quindi si potrebbe affermare che sono ancora più sicure di quelle convenzionali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428604"/>
            <a:ext cx="5500726" cy="11430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1" name="Rectangle 1"/>
          <p:cNvSpPr>
            <a:spLocks noChangeArrowheads="1"/>
          </p:cNvSpPr>
          <p:nvPr/>
        </p:nvSpPr>
        <p:spPr bwMode="auto">
          <a:xfrm>
            <a:off x="642910" y="500042"/>
            <a:ext cx="53578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biodiversità ne sarebbe arricchita perché aumenterebbe il numero di varietà di piante coltivate e questo migliorerebbe la resistenza ai virus</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ttangolo 3"/>
          <p:cNvSpPr/>
          <p:nvPr/>
        </p:nvSpPr>
        <p:spPr>
          <a:xfrm>
            <a:off x="4286248" y="1928802"/>
            <a:ext cx="4500594"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2" name="Rectangle 2"/>
          <p:cNvSpPr>
            <a:spLocks noChangeArrowheads="1"/>
          </p:cNvSpPr>
          <p:nvPr/>
        </p:nvSpPr>
        <p:spPr bwMode="auto">
          <a:xfrm>
            <a:off x="4214810" y="2071678"/>
            <a:ext cx="47148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prodotti alimentari modificati geneticamente possono essere tossici per l'uomo</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214282" y="3143248"/>
            <a:ext cx="5214974" cy="1214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3"/>
          <p:cNvSpPr>
            <a:spLocks noChangeArrowheads="1"/>
          </p:cNvSpPr>
          <p:nvPr/>
        </p:nvSpPr>
        <p:spPr bwMode="auto">
          <a:xfrm>
            <a:off x="214282" y="3214686"/>
            <a:ext cx="52864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non ci sono prove scientifiche che il processo di modificazione genetica in sé comporti potenziali rischi per l'ambiente e la salute umana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tangolo 7"/>
          <p:cNvSpPr/>
          <p:nvPr/>
        </p:nvSpPr>
        <p:spPr>
          <a:xfrm>
            <a:off x="2571736" y="4929198"/>
            <a:ext cx="5929354" cy="12858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4" name="Rectangle 4"/>
          <p:cNvSpPr>
            <a:spLocks noChangeArrowheads="1"/>
          </p:cNvSpPr>
          <p:nvPr/>
        </p:nvSpPr>
        <p:spPr bwMode="auto">
          <a:xfrm>
            <a:off x="2786050" y="5000636"/>
            <a:ext cx="564360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possibilità di produrre alimenti che abbiano più elementi nutritivi importanti per la salute dell’uomo e degli esseri viventi, o che, al contrario, presentino meno tossine e sostanze allergeniche.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214282" y="2143116"/>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a:t>
            </a:r>
            <a:r>
              <a:rPr lang="it-IT" sz="3200" b="1" cap="all" dirty="0" smtClean="0">
                <a:solidFill>
                  <a:schemeClr val="tx2"/>
                </a:solidFill>
                <a:effectLst>
                  <a:reflection blurRad="12700" stA="48000" endA="300" endPos="55000" dir="5400000" sy="-90000" algn="bl" rotWithShape="0"/>
                </a:effectLst>
                <a:latin typeface="Times New Roman" pitchFamily="18" charset="0"/>
                <a:ea typeface="+mj-ea"/>
                <a:cs typeface="Times New Roman" pitchFamily="18" charset="0"/>
              </a:rPr>
              <a:t>8</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85720" y="3000372"/>
            <a:ext cx="8458200" cy="78581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Le regioni agrarie dell’</a:t>
            </a:r>
            <a:r>
              <a:rPr kumimoji="0" lang="it-IT" sz="3600" b="1"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europa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01"/>
          <p:cNvPicPr>
            <a:picLocks noChangeAspect="1" noChangeArrowheads="1"/>
          </p:cNvPicPr>
          <p:nvPr/>
        </p:nvPicPr>
        <p:blipFill>
          <a:blip r:embed="rId2" cstate="print"/>
          <a:srcRect/>
          <a:stretch>
            <a:fillRect/>
          </a:stretch>
        </p:blipFill>
        <p:spPr bwMode="auto">
          <a:xfrm>
            <a:off x="142844" y="1643050"/>
            <a:ext cx="8895363" cy="3708000"/>
          </a:xfrm>
          <a:prstGeom prst="rect">
            <a:avLst/>
          </a:prstGeom>
          <a:noFill/>
          <a:ln w="9525">
            <a:noFill/>
            <a:miter lim="800000"/>
            <a:headEnd/>
            <a:tailEnd/>
          </a:ln>
        </p:spPr>
      </p:pic>
      <p:sp>
        <p:nvSpPr>
          <p:cNvPr id="3" name="Rettangolo 2"/>
          <p:cNvSpPr/>
          <p:nvPr/>
        </p:nvSpPr>
        <p:spPr>
          <a:xfrm>
            <a:off x="428596" y="1142984"/>
            <a:ext cx="787395"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21</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42852"/>
            <a:ext cx="7286676" cy="369332"/>
          </a:xfrm>
          <a:prstGeom prst="rect">
            <a:avLst/>
          </a:prstGeom>
        </p:spPr>
        <p:txBody>
          <a:bodyPr wrap="square">
            <a:spAutoFit/>
          </a:bodyPr>
          <a:lstStyle/>
          <a:p>
            <a:pPr algn="just"/>
            <a:r>
              <a:rPr lang="it-IT" b="1" dirty="0" smtClean="0">
                <a:latin typeface="Times New Roman" pitchFamily="18" charset="0"/>
                <a:cs typeface="Times New Roman" pitchFamily="18" charset="0"/>
              </a:rPr>
              <a:t>1- </a:t>
            </a:r>
            <a:r>
              <a:rPr lang="it-IT" dirty="0" smtClean="0">
                <a:latin typeface="Times New Roman" pitchFamily="18" charset="0"/>
                <a:cs typeface="Times New Roman" pitchFamily="18" charset="0"/>
              </a:rPr>
              <a:t>Osserva le due cartine e completa la tabella.</a:t>
            </a:r>
            <a:endParaRPr lang="it-IT" dirty="0">
              <a:latin typeface="Times New Roman" pitchFamily="18" charset="0"/>
              <a:cs typeface="Times New Roman" pitchFamily="18" charset="0"/>
            </a:endParaRPr>
          </a:p>
        </p:txBody>
      </p:sp>
      <p:graphicFrame>
        <p:nvGraphicFramePr>
          <p:cNvPr id="3" name="Tabella 2"/>
          <p:cNvGraphicFramePr>
            <a:graphicFrameLocks noGrp="1"/>
          </p:cNvGraphicFramePr>
          <p:nvPr/>
        </p:nvGraphicFramePr>
        <p:xfrm>
          <a:off x="214282" y="642918"/>
          <a:ext cx="8715435" cy="6071033"/>
        </p:xfrm>
        <a:graphic>
          <a:graphicData uri="http://schemas.openxmlformats.org/drawingml/2006/table">
            <a:tbl>
              <a:tblPr/>
              <a:tblGrid>
                <a:gridCol w="1742553"/>
                <a:gridCol w="1742553"/>
                <a:gridCol w="1743443"/>
                <a:gridCol w="1743443"/>
                <a:gridCol w="1743443"/>
              </a:tblGrid>
              <a:tr h="603254">
                <a:tc>
                  <a:txBody>
                    <a:bodyPr/>
                    <a:lstStyle/>
                    <a:p>
                      <a:pPr algn="ctr">
                        <a:spcAft>
                          <a:spcPts val="0"/>
                        </a:spcAft>
                      </a:pPr>
                      <a:r>
                        <a:rPr lang="it-IT" sz="1800" b="1" dirty="0">
                          <a:latin typeface="Times New Roman"/>
                          <a:ea typeface="Times New Roman"/>
                          <a:cs typeface="Calibri"/>
                        </a:rPr>
                        <a:t>REGIONI AGRARIE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dirty="0">
                          <a:latin typeface="Times New Roman"/>
                          <a:ea typeface="Times New Roman"/>
                          <a:cs typeface="Calibri"/>
                        </a:rPr>
                        <a:t>AREE GEOGRAFICHE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AREE CLIMATICHE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COLTIVAZIONI</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800" b="1">
                          <a:latin typeface="Times New Roman"/>
                          <a:ea typeface="Times New Roman"/>
                          <a:cs typeface="Calibri"/>
                        </a:rPr>
                        <a:t>ALLEVAMENTO</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4339">
                <a:tc>
                  <a:txBody>
                    <a:bodyPr/>
                    <a:lstStyle/>
                    <a:p>
                      <a:pPr>
                        <a:spcAft>
                          <a:spcPts val="0"/>
                        </a:spcAft>
                      </a:pPr>
                      <a:r>
                        <a:rPr lang="it-IT" sz="1800" dirty="0">
                          <a:latin typeface="Times New Roman"/>
                          <a:ea typeface="Times New Roman"/>
                          <a:cs typeface="Calibri"/>
                        </a:rPr>
                        <a:t>Regione dello sfruttamento forestale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Europa settentrionale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Subartica</a:t>
                      </a:r>
                      <a:r>
                        <a:rPr lang="it-IT" sz="1800" dirty="0">
                          <a:latin typeface="Times New Roman"/>
                          <a:ea typeface="Times New Roman"/>
                          <a:cs typeface="Calibri"/>
                        </a:rPr>
                        <a:t> (clima rigido)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Legname</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latin typeface="Times New Roman"/>
                          <a:ea typeface="Times New Roman"/>
                          <a:cs typeface="Calibri"/>
                        </a:rPr>
                        <a:t>Ovini</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7593">
                <a:tc>
                  <a:txBody>
                    <a:bodyPr/>
                    <a:lstStyle/>
                    <a:p>
                      <a:pPr>
                        <a:spcAft>
                          <a:spcPts val="0"/>
                        </a:spcAft>
                      </a:pPr>
                      <a:r>
                        <a:rPr lang="it-IT" sz="1800">
                          <a:latin typeface="Times New Roman"/>
                          <a:ea typeface="Times New Roman"/>
                          <a:cs typeface="Calibri"/>
                        </a:rPr>
                        <a:t>Regione dei pascoli e dell'allevamento da latte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Zone pianeggianti affacciate sul Mar Baltico e sul Mare del Nord; Alpi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Atlantica (clima temperato e piovoso)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Cereali utilizzati come foraggio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solidFill>
                            <a:srgbClr val="00B0F0"/>
                          </a:solidFill>
                          <a:latin typeface="Times New Roman"/>
                          <a:ea typeface="Times New Roman"/>
                          <a:cs typeface="Calibri"/>
                        </a:rPr>
                        <a:t>Bovini da latte; suini</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7593">
                <a:tc>
                  <a:txBody>
                    <a:bodyPr/>
                    <a:lstStyle/>
                    <a:p>
                      <a:pPr>
                        <a:spcAft>
                          <a:spcPts val="0"/>
                        </a:spcAft>
                      </a:pPr>
                      <a:r>
                        <a:rPr lang="it-IT" sz="1800">
                          <a:latin typeface="Times New Roman"/>
                          <a:ea typeface="Times New Roman"/>
                          <a:cs typeface="Calibri"/>
                        </a:rPr>
                        <a:t>Regione dei cereali e dell'allevamento da carne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Fascia centrale dell'Europa dalla penisola iberica alla Russia</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Continentale </a:t>
                      </a:r>
                      <a:r>
                        <a:rPr lang="it-IT" sz="1800" dirty="0">
                          <a:latin typeface="Times New Roman"/>
                          <a:ea typeface="Times New Roman"/>
                          <a:cs typeface="Calibri"/>
                        </a:rPr>
                        <a:t>(clima temperato meno piovoso)</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Grano; mais; patate; barbabietole; girasoli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latin typeface="Times New Roman"/>
                          <a:ea typeface="Times New Roman"/>
                          <a:cs typeface="Calibri"/>
                        </a:rPr>
                        <a:t>Bovini da carne; suini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06509">
                <a:tc>
                  <a:txBody>
                    <a:bodyPr/>
                    <a:lstStyle/>
                    <a:p>
                      <a:pPr>
                        <a:spcAft>
                          <a:spcPts val="0"/>
                        </a:spcAft>
                      </a:pPr>
                      <a:r>
                        <a:rPr lang="it-IT" sz="1800">
                          <a:latin typeface="Times New Roman"/>
                          <a:ea typeface="Times New Roman"/>
                          <a:cs typeface="Calibri"/>
                        </a:rPr>
                        <a:t>Regione delle colture mediterranee</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solidFill>
                            <a:srgbClr val="00B0F0"/>
                          </a:solidFill>
                          <a:latin typeface="Times New Roman"/>
                          <a:ea typeface="Times New Roman"/>
                          <a:cs typeface="Calibri"/>
                        </a:rPr>
                        <a:t>Territori dell'Europa meridionale affacciati sul Mediterraneo</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a:solidFill>
                            <a:srgbClr val="00B0F0"/>
                          </a:solidFill>
                          <a:latin typeface="Times New Roman"/>
                          <a:ea typeface="Times New Roman"/>
                          <a:cs typeface="Calibri"/>
                        </a:rPr>
                        <a:t>Mediterranea </a:t>
                      </a:r>
                      <a:r>
                        <a:rPr lang="it-IT" sz="1800">
                          <a:latin typeface="Times New Roman"/>
                          <a:ea typeface="Times New Roman"/>
                          <a:cs typeface="Calibri"/>
                        </a:rPr>
                        <a:t>(aridità estiva)</a:t>
                      </a:r>
                      <a:endParaRPr lang="it-IT" sz="180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Grano; pomodori; olivi; vite; agrumi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it-IT" sz="1800" dirty="0">
                          <a:solidFill>
                            <a:srgbClr val="00B0F0"/>
                          </a:solidFill>
                          <a:latin typeface="Times New Roman"/>
                          <a:ea typeface="Times New Roman"/>
                          <a:cs typeface="Calibri"/>
                        </a:rPr>
                        <a:t>Caprini; ovini</a:t>
                      </a:r>
                      <a:endParaRPr lang="it-IT" sz="1800" dirty="0">
                        <a:latin typeface="Calibri"/>
                        <a:ea typeface="Times New Roman"/>
                        <a:cs typeface="Calibri"/>
                      </a:endParaRPr>
                    </a:p>
                  </a:txBody>
                  <a:tcPr marL="67332" marR="67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txBox="1">
            <a:spLocks/>
          </p:cNvSpPr>
          <p:nvPr/>
        </p:nvSpPr>
        <p:spPr>
          <a:xfrm>
            <a:off x="142844" y="1500174"/>
            <a:ext cx="8458200" cy="122237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rPr>
              <a:t>    Lezione 9</a:t>
            </a:r>
            <a:endParaRPr kumimoji="0" lang="it-IT" sz="32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sp>
        <p:nvSpPr>
          <p:cNvPr id="3" name="Sottotitolo 3"/>
          <p:cNvSpPr txBox="1">
            <a:spLocks/>
          </p:cNvSpPr>
          <p:nvPr/>
        </p:nvSpPr>
        <p:spPr>
          <a:xfrm>
            <a:off x="214282" y="2357430"/>
            <a:ext cx="8458200" cy="785818"/>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La</a:t>
            </a:r>
            <a:r>
              <a:rPr kumimoji="0" lang="it-IT" sz="3600" b="1" i="0" u="none" strike="noStrike" kern="1200" cap="none" spc="0" normalizeH="0" noProof="0" dirty="0" smtClean="0">
                <a:ln>
                  <a:noFill/>
                </a:ln>
                <a:solidFill>
                  <a:schemeClr val="tx2"/>
                </a:solidFill>
                <a:effectLst/>
                <a:uLnTx/>
                <a:uFillTx/>
                <a:latin typeface="Times New Roman" pitchFamily="18" charset="0"/>
                <a:ea typeface="+mn-ea"/>
                <a:cs typeface="Times New Roman" pitchFamily="18" charset="0"/>
              </a:rPr>
              <a:t> politica agricola dell’Unione Europea</a:t>
            </a:r>
            <a:endParaRPr kumimoji="0" lang="it-IT" sz="3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p:txBody>
      </p:sp>
      <p:sp>
        <p:nvSpPr>
          <p:cNvPr id="4" name="Rettangolo 3"/>
          <p:cNvSpPr/>
          <p:nvPr/>
        </p:nvSpPr>
        <p:spPr>
          <a:xfrm>
            <a:off x="785786" y="3857628"/>
            <a:ext cx="7143800" cy="923330"/>
          </a:xfrm>
          <a:prstGeom prst="rect">
            <a:avLst/>
          </a:prstGeom>
        </p:spPr>
        <p:txBody>
          <a:bodyPr wrap="square">
            <a:spAutoFit/>
          </a:bodyPr>
          <a:lstStyle/>
          <a:p>
            <a:pPr lvl="0" algn="just" fontAlgn="base">
              <a:spcBef>
                <a:spcPct val="0"/>
              </a:spcBef>
              <a:spcAft>
                <a:spcPct val="0"/>
              </a:spcAft>
            </a:pPr>
            <a:r>
              <a:rPr lang="it-IT" dirty="0" smtClean="0">
                <a:solidFill>
                  <a:srgbClr val="3E3E3E"/>
                </a:solidFill>
                <a:latin typeface="Times New Roman" pitchFamily="18" charset="0"/>
                <a:ea typeface="Times New Roman" pitchFamily="18" charset="0"/>
                <a:cs typeface="Times New Roman" pitchFamily="18" charset="0"/>
              </a:rPr>
              <a:t>Sin dalla sua costituzione la Comunità Europea ha messo a punto, a sostegno dell'agricoltura, una politica di intervento, alla quale è stata data la sigla PAC, </a:t>
            </a:r>
            <a:r>
              <a:rPr lang="it-IT" i="1" dirty="0" smtClean="0">
                <a:solidFill>
                  <a:srgbClr val="3E3E3E"/>
                </a:solidFill>
                <a:latin typeface="Times New Roman" pitchFamily="18" charset="0"/>
                <a:ea typeface="Times New Roman" pitchFamily="18" charset="0"/>
                <a:cs typeface="Times New Roman" pitchFamily="18" charset="0"/>
              </a:rPr>
              <a:t>Politica Agricola Comunitaria</a:t>
            </a:r>
            <a:r>
              <a:rPr lang="it-IT" dirty="0" smtClean="0">
                <a:solidFill>
                  <a:srgbClr val="3E3E3E"/>
                </a:solidFill>
                <a:latin typeface="Times New Roman" pitchFamily="18" charset="0"/>
                <a:ea typeface="Times New Roman" pitchFamily="18" charset="0"/>
                <a:cs typeface="Times New Roman" pitchFamily="18" charset="0"/>
              </a:rPr>
              <a:t>.</a:t>
            </a:r>
            <a:endParaRPr lang="it-IT" dirty="0" smtClean="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1000108"/>
          <a:ext cx="8725869" cy="5508002"/>
        </p:xfrm>
        <a:graphic>
          <a:graphicData uri="http://schemas.openxmlformats.org/drawingml/2006/table">
            <a:tbl>
              <a:tblPr/>
              <a:tblGrid>
                <a:gridCol w="758771"/>
                <a:gridCol w="3035086"/>
                <a:gridCol w="2750097"/>
                <a:gridCol w="2181915"/>
              </a:tblGrid>
              <a:tr h="388091">
                <a:tc>
                  <a:txBody>
                    <a:bodyPr/>
                    <a:lstStyle/>
                    <a:p>
                      <a:pPr algn="ctr">
                        <a:spcAft>
                          <a:spcPts val="0"/>
                        </a:spcAft>
                      </a:pPr>
                      <a:r>
                        <a:rPr lang="it-IT" sz="1200" b="1" dirty="0" smtClean="0">
                          <a:latin typeface="Times New Roman" pitchFamily="18" charset="0"/>
                          <a:ea typeface="Times New Roman"/>
                          <a:cs typeface="Times New Roman" pitchFamily="18" charset="0"/>
                        </a:rPr>
                        <a:t>ANNO</a:t>
                      </a:r>
                      <a:endParaRPr lang="it-IT" sz="1200" b="1"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dirty="0">
                          <a:latin typeface="Times New Roman"/>
                          <a:ea typeface="Times New Roman"/>
                          <a:cs typeface="Calibri"/>
                        </a:rPr>
                        <a:t>OBIETTIVI</a:t>
                      </a:r>
                      <a:endParaRPr lang="it-IT" sz="1200" dirty="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dirty="0">
                          <a:latin typeface="Times New Roman"/>
                          <a:ea typeface="Times New Roman"/>
                          <a:cs typeface="Calibri"/>
                        </a:rPr>
                        <a:t>MISURE PRESE</a:t>
                      </a:r>
                      <a:endParaRPr lang="it-IT" sz="1200" dirty="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it-IT" sz="1200" b="1">
                          <a:latin typeface="Times New Roman"/>
                          <a:ea typeface="Times New Roman"/>
                          <a:cs typeface="Calibri"/>
                        </a:rPr>
                        <a:t>CONSEGUENZE NEGATIVE</a:t>
                      </a:r>
                      <a:endParaRPr lang="it-IT" sz="1200">
                        <a:latin typeface="Calibri"/>
                        <a:ea typeface="Times New Roman"/>
                        <a:cs typeface="Calibri"/>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dirty="0">
                          <a:latin typeface="Times New Roman" pitchFamily="18" charset="0"/>
                          <a:ea typeface="Times New Roman"/>
                          <a:cs typeface="Times New Roman" pitchFamily="18" charset="0"/>
                        </a:rPr>
                        <a:t>1962</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assicurare l'autosufficienza alimentare a tutti i Paesi comunitari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garantire guadagni adeguati agli agricoltori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creare un mercato unico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abolizione delle tariffe doganali</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acquisto dei prodotti agricoli eccedenti e loro distruzione o vendita a Paesi extracomunitari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incentivo alla sovrapproduzione</a:t>
                      </a:r>
                    </a:p>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prezzi alti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13024">
                <a:tc>
                  <a:txBody>
                    <a:bodyPr/>
                    <a:lstStyle/>
                    <a:p>
                      <a:pPr algn="ctr">
                        <a:spcAft>
                          <a:spcPts val="0"/>
                        </a:spcAft>
                      </a:pPr>
                      <a:r>
                        <a:rPr lang="it-IT" sz="1200" dirty="0">
                          <a:latin typeface="Times New Roman" pitchFamily="18" charset="0"/>
                          <a:ea typeface="Times New Roman"/>
                          <a:cs typeface="Times New Roman" pitchFamily="18" charset="0"/>
                        </a:rPr>
                        <a:t>1984</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limitare le eccedenze dei prodotti agricoli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latin typeface="Times New Roman" pitchFamily="18" charset="0"/>
                          <a:ea typeface="Times New Roman"/>
                          <a:cs typeface="Times New Roman" pitchFamily="18" charset="0"/>
                        </a:rPr>
                        <a:t>quote di produzione relative ad ogni paese</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vantaggi per i paesi dell'Europa settentrionale e della Francia e penalizzazione dei paesi mediterranei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a:latin typeface="Times New Roman" pitchFamily="18" charset="0"/>
                          <a:ea typeface="Times New Roman"/>
                          <a:cs typeface="Times New Roman" pitchFamily="18" charset="0"/>
                        </a:rPr>
                        <a:t>1992</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maggiori aiuti ai produttori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sostegno alle regioni più deboli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nuove misure per la limitazione delle eccedenze, per la protezione dell'ambiente e per un uso moderato dei prodotti inquinanti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dirty="0">
                          <a:solidFill>
                            <a:srgbClr val="3E3E3E"/>
                          </a:solidFill>
                          <a:latin typeface="Times New Roman" pitchFamily="18" charset="0"/>
                          <a:ea typeface="Times New Roman"/>
                          <a:cs typeface="Times New Roman" pitchFamily="18" charset="0"/>
                        </a:rPr>
                        <a:t>finanziamento degli agricoltori che adottano metodi di produzione biologici e si impegnano a rimboschire alcune aree o a mettere a riposo i terreni coltivati</a:t>
                      </a: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35629">
                <a:tc>
                  <a:txBody>
                    <a:bodyPr/>
                    <a:lstStyle/>
                    <a:p>
                      <a:pPr algn="ctr">
                        <a:spcAft>
                          <a:spcPts val="0"/>
                        </a:spcAft>
                      </a:pPr>
                      <a:r>
                        <a:rPr lang="it-IT" sz="1200">
                          <a:latin typeface="Times New Roman" pitchFamily="18" charset="0"/>
                          <a:ea typeface="Times New Roman"/>
                          <a:cs typeface="Times New Roman" pitchFamily="18" charset="0"/>
                        </a:rPr>
                        <a:t>2003</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miglioramento della qualità dei prodotti</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maggiore tutela dell'ambiente e del benessere animale</a:t>
                      </a:r>
                    </a:p>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individuazione di nuove fonti di reddito per gli agricoltori</a:t>
                      </a: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it-IT" sz="1200">
                          <a:latin typeface="Times New Roman" pitchFamily="18" charset="0"/>
                          <a:ea typeface="Times New Roman"/>
                          <a:cs typeface="Times New Roman" pitchFamily="18" charset="0"/>
                        </a:rPr>
                        <a:t>sovvenzioni solo a chi rispetta le norme in materia di salvaguardia ambientale, </a:t>
                      </a:r>
                      <a:r>
                        <a:rPr lang="it-IT" sz="1200">
                          <a:solidFill>
                            <a:srgbClr val="3E3E3E"/>
                          </a:solidFill>
                          <a:latin typeface="Times New Roman" pitchFamily="18" charset="0"/>
                          <a:ea typeface="Times New Roman"/>
                          <a:cs typeface="Times New Roman" pitchFamily="18" charset="0"/>
                        </a:rPr>
                        <a:t>sicurezza alimentare e  protezione della salute e del benessere degli animali</a:t>
                      </a:r>
                      <a:endParaRPr lang="it-IT" sz="1200">
                        <a:latin typeface="Times New Roman" pitchFamily="18" charset="0"/>
                        <a:ea typeface="Times New Roman"/>
                        <a:cs typeface="Times New Roman" pitchFamily="18" charset="0"/>
                      </a:endParaRPr>
                    </a:p>
                    <a:p>
                      <a:pPr marL="342900" lvl="0" indent="-342900">
                        <a:lnSpc>
                          <a:spcPct val="115000"/>
                        </a:lnSpc>
                        <a:spcAft>
                          <a:spcPts val="0"/>
                        </a:spcAft>
                        <a:buFont typeface="Symbol"/>
                        <a:buChar char=""/>
                      </a:pPr>
                      <a:r>
                        <a:rPr lang="it-IT" sz="1200">
                          <a:solidFill>
                            <a:srgbClr val="3E3E3E"/>
                          </a:solidFill>
                          <a:latin typeface="Times New Roman" pitchFamily="18" charset="0"/>
                          <a:ea typeface="Times New Roman"/>
                          <a:cs typeface="Times New Roman" pitchFamily="18" charset="0"/>
                        </a:rPr>
                        <a:t>incentivi per l'agriturismo</a:t>
                      </a:r>
                      <a:endParaRPr lang="it-IT" sz="120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it-IT" sz="1200" dirty="0">
                        <a:latin typeface="Times New Roman" pitchFamily="18" charset="0"/>
                        <a:ea typeface="Times New Roman"/>
                        <a:cs typeface="Times New Roman" pitchFamily="18" charset="0"/>
                      </a:endParaRPr>
                    </a:p>
                  </a:txBody>
                  <a:tcPr marL="28778" marR="28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2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it-IT" dirty="0" smtClean="0">
                <a:solidFill>
                  <a:srgbClr val="3E3E3E"/>
                </a:solidFill>
                <a:latin typeface="Times New Roman" pitchFamily="18" charset="0"/>
                <a:ea typeface="Times New Roman" pitchFamily="18" charset="0"/>
                <a:cs typeface="Times New Roman" pitchFamily="18" charset="0"/>
              </a:rPr>
              <a:t>Nella tabella sono sintetizzate le fasi della PAC succedutesi nei vari anni. Utilizzala per completare il testo alla fine del capitolo.</a:t>
            </a:r>
            <a:endParaRPr lang="it-IT" dirty="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0"/>
            <a:ext cx="873829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Completa i testi scrivendo in nota le parti mancanti</a:t>
            </a:r>
            <a:r>
              <a:rPr lang="it-IT" sz="1200" b="1" dirty="0" smtClean="0">
                <a:solidFill>
                  <a:srgbClr val="C00000"/>
                </a:solidFill>
                <a:latin typeface="Times New Roman" pitchFamily="18" charset="0"/>
                <a:ea typeface="Times New Roman" pitchFamily="18" charset="0"/>
                <a:cs typeface="Times New Roman" pitchFamily="18" charset="0"/>
              </a:rPr>
              <a:t> </a:t>
            </a:r>
            <a:r>
              <a:rPr lang="it-IT" b="1" dirty="0" smtClean="0">
                <a:solidFill>
                  <a:srgbClr val="C00000"/>
                </a:solidFill>
                <a:latin typeface="Times New Roman" pitchFamily="18" charset="0"/>
                <a:ea typeface="Times New Roman" pitchFamily="18" charset="0"/>
                <a:cs typeface="Times New Roman" pitchFamily="18" charset="0"/>
              </a:rPr>
              <a:t>(come nell’esempio). Cliccando con</a:t>
            </a:r>
          </a:p>
          <a:p>
            <a:pPr lvl="0" algn="just" fontAlgn="base">
              <a:spcBef>
                <a:spcPct val="0"/>
              </a:spcBef>
              <a:spcAft>
                <a:spcPct val="0"/>
              </a:spcAft>
            </a:pPr>
            <a:r>
              <a:rPr lang="it-IT" b="1" dirty="0" smtClean="0">
                <a:solidFill>
                  <a:srgbClr val="C00000"/>
                </a:solidFill>
                <a:latin typeface="Times New Roman" pitchFamily="18" charset="0"/>
                <a:ea typeface="Times New Roman" pitchFamily="18" charset="0"/>
                <a:cs typeface="Times New Roman" pitchFamily="18" charset="0"/>
              </a:rPr>
              <a:t>la destra del mouse sul numero della figura puoi attivare il </a:t>
            </a:r>
            <a:r>
              <a:rPr lang="it-IT" b="1" smtClean="0">
                <a:solidFill>
                  <a:srgbClr val="C00000"/>
                </a:solidFill>
                <a:latin typeface="Times New Roman" pitchFamily="18" charset="0"/>
                <a:ea typeface="Times New Roman" pitchFamily="18" charset="0"/>
                <a:cs typeface="Times New Roman" pitchFamily="18" charset="0"/>
              </a:rPr>
              <a:t>collegamento ipertestuale.</a:t>
            </a:r>
            <a:endParaRPr lang="it-IT" b="1" dirty="0" smtClean="0">
              <a:solidFill>
                <a:srgbClr val="C00000"/>
              </a:solidFill>
              <a:latin typeface="Arial" pitchFamily="34" charset="0"/>
              <a:cs typeface="Arial" pitchFamily="34" charset="0"/>
            </a:endParaRPr>
          </a:p>
        </p:txBody>
      </p:sp>
      <p:sp>
        <p:nvSpPr>
          <p:cNvPr id="63490" name="Rectangle 2"/>
          <p:cNvSpPr>
            <a:spLocks noChangeArrowheads="1"/>
          </p:cNvSpPr>
          <p:nvPr/>
        </p:nvSpPr>
        <p:spPr bwMode="auto">
          <a:xfrm>
            <a:off x="71406" y="500042"/>
            <a:ext cx="892975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1</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Lo sviluppo dell'agricoltura in Europa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L'Europa è il continente con la più alta percentuale di territorio occupato da coltivazioni e pascoli: il 49%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Una così ampia diffusione degli spazi agricoli dipende sia dalle favorevoli condizioni ambientali (clima temperato, abbondanza di piogge, diffusione delle pianure) [</a:t>
            </a:r>
            <a:r>
              <a:rPr lang="it-IT" dirty="0" smtClean="0">
                <a:latin typeface="Times New Roman" pitchFamily="18" charset="0"/>
                <a:ea typeface="Times New Roman" pitchFamily="18" charset="0"/>
                <a:cs typeface="Times New Roman" pitchFamily="18" charset="0"/>
                <a:hlinkClick r:id="rId4" action="ppaction://hlinksldjump"/>
              </a:rPr>
              <a:t>fig.2-3</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sia dal fatto che, nel nostro continente, l'agricoltura ha iniziato a svilupparsi circa 8.000 anni fa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fig.4</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L'uso del suolo varia da una regione all'altra a seconda delle diverse condizioni climatiche e del tipo di territorio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6" action="ppaction://hlinksldjump"/>
              </a:rPr>
              <a:t>fig.5</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e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7" action="ppaction://hlinksldjump"/>
              </a:rPr>
              <a:t>tabella</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p:txBody>
      </p:sp>
      <p:sp>
        <p:nvSpPr>
          <p:cNvPr id="63491" name="Rectangle 3"/>
          <p:cNvSpPr>
            <a:spLocks noChangeArrowheads="1"/>
          </p:cNvSpPr>
          <p:nvPr/>
        </p:nvSpPr>
        <p:spPr bwMode="auto">
          <a:xfrm>
            <a:off x="142844" y="3357562"/>
            <a:ext cx="878687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2</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paesaggi agrari tradizionali</a:t>
            </a:r>
          </a:p>
          <a:p>
            <a:pPr algn="just"/>
            <a:r>
              <a:rPr lang="it-IT" sz="2000" dirty="0" smtClean="0"/>
              <a:t> </a:t>
            </a:r>
            <a:r>
              <a:rPr lang="it-IT" dirty="0" smtClean="0">
                <a:latin typeface="Times New Roman" pitchFamily="18" charset="0"/>
                <a:cs typeface="Times New Roman" pitchFamily="18" charset="0"/>
              </a:rPr>
              <a:t>Dal Medioevo all'Ottocento, le tecniche e le strutture agrarie europee si sono mantenute pressoché immutate e hanno dato vita a tre tipici paesaggi agrari, riconoscibili ancora oggi per la forma del campo e il tipo di insediamento rurale: il paesaggio a </a:t>
            </a:r>
            <a:r>
              <a:rPr lang="it-IT" i="1" dirty="0" smtClean="0">
                <a:latin typeface="Times New Roman" pitchFamily="18" charset="0"/>
                <a:cs typeface="Times New Roman" pitchFamily="18" charset="0"/>
              </a:rPr>
              <a:t>campi aperti</a:t>
            </a:r>
            <a:r>
              <a:rPr lang="it-IT" dirty="0" smtClean="0">
                <a:latin typeface="Times New Roman" pitchFamily="18" charset="0"/>
                <a:cs typeface="Times New Roman" pitchFamily="18" charset="0"/>
              </a:rPr>
              <a:t>, il paesaggio a </a:t>
            </a:r>
            <a:r>
              <a:rPr lang="it-IT" i="1" dirty="0" smtClean="0">
                <a:latin typeface="Times New Roman" pitchFamily="18" charset="0"/>
                <a:cs typeface="Times New Roman" pitchFamily="18" charset="0"/>
              </a:rPr>
              <a:t>campi chiusi</a:t>
            </a:r>
            <a:r>
              <a:rPr lang="it-IT" dirty="0" smtClean="0">
                <a:latin typeface="Times New Roman" pitchFamily="18" charset="0"/>
                <a:cs typeface="Times New Roman" pitchFamily="18" charset="0"/>
              </a:rPr>
              <a:t>, il paesaggio </a:t>
            </a:r>
            <a:r>
              <a:rPr lang="it-IT" i="1" dirty="0" smtClean="0">
                <a:latin typeface="Times New Roman" pitchFamily="18" charset="0"/>
                <a:cs typeface="Times New Roman" pitchFamily="18" charset="0"/>
              </a:rPr>
              <a:t>misto</a:t>
            </a:r>
            <a:r>
              <a:rPr lang="it-IT" dirty="0" smtClean="0">
                <a:latin typeface="Times New Roman" pitchFamily="18" charset="0"/>
                <a:cs typeface="Times New Roman" pitchFamily="18" charset="0"/>
              </a:rPr>
              <a:t>. </a:t>
            </a:r>
          </a:p>
          <a:p>
            <a:pPr algn="just"/>
            <a:r>
              <a:rPr lang="it-IT" dirty="0" smtClean="0">
                <a:latin typeface="Times New Roman" pitchFamily="18" charset="0"/>
                <a:cs typeface="Times New Roman" pitchFamily="18" charset="0"/>
              </a:rPr>
              <a:t>Il paesaggio a </a:t>
            </a:r>
            <a:r>
              <a:rPr lang="it-IT" b="1" dirty="0" smtClean="0">
                <a:latin typeface="Times New Roman" pitchFamily="18" charset="0"/>
                <a:cs typeface="Times New Roman" pitchFamily="18" charset="0"/>
              </a:rPr>
              <a:t>campi aperti</a:t>
            </a:r>
            <a:r>
              <a:rPr lang="it-IT" dirty="0" smtClean="0">
                <a:latin typeface="Times New Roman" pitchFamily="18" charset="0"/>
                <a:cs typeface="Times New Roman" pitchFamily="18" charset="0"/>
              </a:rPr>
              <a:t> (in inglese </a:t>
            </a:r>
            <a:r>
              <a:rPr lang="it-IT" i="1" dirty="0" err="1" smtClean="0">
                <a:latin typeface="Times New Roman" pitchFamily="18" charset="0"/>
                <a:cs typeface="Times New Roman" pitchFamily="18" charset="0"/>
              </a:rPr>
              <a:t>openfield</a:t>
            </a:r>
            <a:r>
              <a:rPr lang="it-IT" dirty="0" smtClean="0">
                <a:latin typeface="Times New Roman" pitchFamily="18" charset="0"/>
                <a:cs typeface="Times New Roman" pitchFamily="18" charset="0"/>
              </a:rPr>
              <a:t>) si è diffuso in un'area molto vasta, per lo più pianeggiante, comprendente i territori dell'Europa continentale (dalla Francia centrale fino alla Russia), della Svezia meridionale e dell'Inghilterra orientale [</a:t>
            </a:r>
            <a:r>
              <a:rPr lang="it-IT" dirty="0" smtClean="0">
                <a:latin typeface="Times New Roman" pitchFamily="18" charset="0"/>
                <a:cs typeface="Times New Roman" pitchFamily="18" charset="0"/>
                <a:hlinkClick r:id="rId8" action="ppaction://hlinksldjump"/>
              </a:rPr>
              <a:t>fig.6</a:t>
            </a:r>
            <a:r>
              <a:rPr lang="it-IT" dirty="0" smtClean="0">
                <a:latin typeface="Times New Roman" pitchFamily="18" charset="0"/>
                <a:cs typeface="Times New Roman" pitchFamily="18" charset="0"/>
              </a:rPr>
              <a:t>]. In questo tipo di paesaggio agrario le campagne erano suddivise in piccoli appezzamenti a forma di strisce lunghe e molto strette</a:t>
            </a:r>
            <a:r>
              <a:rPr lang="it-IT" sz="1200" dirty="0" smtClean="0"/>
              <a:t>. </a:t>
            </a:r>
            <a:endParaRPr kumimoji="0" lang="it-IT" sz="1200" b="1" i="0" u="none" strike="noStrike" cap="none" normalizeH="0" baseline="0" dirty="0" smtClean="0">
              <a:ln>
                <a:noFill/>
              </a:ln>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3857628"/>
            <a:ext cx="907259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Con questo tipo di agricoltura,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non si produceva per vendere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 prodotti ma semplicemente per  nutrire le famiglie dei contadini; anche se la resa era scarsa, nessuno se ne preoccupava perché a nessuno serviva produrre di più. Inoltre essa garantiva una certa stabilità economica e sociale perché favoriva, attraverso gli usi comunitari, una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uguale partecipazione di tutti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gli abitanti del villaggio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alle risorse del territorio</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Nella fascia atlantica dell'Europa si è invece diffuso un altro tipo di agricoltura, che ha dato origine al paesaggio dei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campi chiusi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(in francese </a:t>
            </a:r>
            <a:r>
              <a:rPr kumimoji="0" lang="it-IT" b="0" i="1" u="none" strike="noStrike" cap="none" normalizeH="0" baseline="0" dirty="0" err="1" smtClean="0">
                <a:ln>
                  <a:noFill/>
                </a:ln>
                <a:effectLst/>
                <a:latin typeface="Times New Roman" pitchFamily="18" charset="0"/>
                <a:ea typeface="Times New Roman" pitchFamily="18" charset="0"/>
                <a:cs typeface="Times New Roman" pitchFamily="18" charset="0"/>
              </a:rPr>
              <a:t>bocage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Il territorio era suddiviso in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piccoli campi irregolari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di diverse dimensioni e forme,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recintati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da siepi, filari di alberi, cespugli oppure da muretti a secco. La campagna si presentava quindi come un mosaico di appezzamenti irregolari attraversato da una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ragnatela di strade, sentieri, siepi e muretti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0113" name="Rectangle 1"/>
          <p:cNvSpPr>
            <a:spLocks noChangeArrowheads="1"/>
          </p:cNvSpPr>
          <p:nvPr/>
        </p:nvSpPr>
        <p:spPr bwMode="auto">
          <a:xfrm>
            <a:off x="0" y="0"/>
            <a:ext cx="907259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Nessuna recinzione o siepe delimitava i campi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che si presentavano come una grande distesa continua e multicolore di terre. La popolazione viveva in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piccoli villaggi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posti al centro o ai margini delle terre coltivate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fig.7</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lavori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erano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svolti in comune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da tutte le famiglie del villaggio e si praticava 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rotazione triennale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delle colture: i vari appezzamenti erano raggruppati in tre settori che, alternativamente, venivano destinati ai cereali invernali (frumento e segale), ai cereali primaverili (orzo e avena) e al maggese, cioè era seminato con l'erba per permettere al terreno di riposare e di ritornare fertile. Ogni agricoltore possedeva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appezzamenti sparsi nei vari settori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in modo da poter disporre ogni anno di diversi prodotti agricoli. Dopo il raccolto, i campi diventavano d'uso comune: gli abitanti del villaggio vi andavano a spigolare e vi mandavano a pascolare il bestiame.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Attorno all'area coltivata, si estendevano le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terre comuni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utilizzate dai contadini come pascoli, come riserva di legna, come luoghi di pesca e come torbiere, e i boschi che venivano sfruttati con il taglio della legna, con il pascolo dei maiali e con la raccolta di foglie e frutti selvatici [</a:t>
            </a:r>
            <a:r>
              <a:rPr kumimoji="0" lang="it-IT"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fig.9</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Le famiglie dei contadini vivevano in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case isolate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situate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all'interno di ogni podere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in cui c'erano una stalla, il fienile e il magazzino. Su ogni proprietà si coltivavano cereali, frutta e foraggi destinati all'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allevamento stallino</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in modo da rendere le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famiglie autosufficienti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fig.8</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Più complessa si presenta la configurazione dei paesaggi rurali nell'Europa mediterranea, anche a causa di un territorio più montuoso e accidentato. Qui si è venuto formando un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paesaggio agrario misto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in cui si mescolavano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campi aperti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vaste estensioni coltivate a cereali o lasciate a pascolo, con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campi chiusi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terreni di piccole dimensioni con colture promiscue o specializzate, spesso terrazzati e delimitati da muretti a secco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fig.10</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Tutti questi tradizionali paesaggi agrari negli ultimi due secoli hanno subito profonde trasformazioni dovute ai cambiamenti dell'agricoltura europea. </a:t>
            </a:r>
          </a:p>
          <a:p>
            <a:pPr marL="0" marR="0" lvl="0" indent="0" algn="just" defTabSz="914400" rtl="0" eaLnBrk="0" fontAlgn="base" latinLnBrk="0" hangingPunct="0">
              <a:lnSpc>
                <a:spcPct val="100000"/>
              </a:lnSpc>
              <a:spcBef>
                <a:spcPct val="0"/>
              </a:spcBef>
              <a:spcAft>
                <a:spcPct val="0"/>
              </a:spcAft>
              <a:buClrTx/>
              <a:buSzTx/>
              <a:buFontTx/>
              <a:buNone/>
              <a:tabLst/>
            </a:pPr>
            <a:endParaRPr lang="it-IT"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effectLst/>
              <a:latin typeface="Arial" pitchFamily="34" charset="0"/>
              <a:cs typeface="Arial" pitchFamily="34" charset="0"/>
            </a:endParaRPr>
          </a:p>
        </p:txBody>
      </p:sp>
      <p:sp>
        <p:nvSpPr>
          <p:cNvPr id="1027" name="Rectangle 3"/>
          <p:cNvSpPr>
            <a:spLocks noChangeArrowheads="1"/>
          </p:cNvSpPr>
          <p:nvPr/>
        </p:nvSpPr>
        <p:spPr bwMode="auto">
          <a:xfrm>
            <a:off x="0" y="2826127"/>
            <a:ext cx="907259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3</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europea oggi</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Fino alla fine del XIX secolo, nelle campagne europee prevaleva l'agricoltura di autoconsumo. Gran parte dei prodotti agricoli veniva consumata dai contadini e solo una modesta quantità era venduta nel villaggio o nella cittadina più vicina. Oggi in Europa quest'agricoltura tradizionale sopravvive solo nelle zone povere ed arretrate del continente, soprattutto nelle regioni balcaniche e in quelle orientali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5" action="ppaction://hlinksldjump"/>
              </a:rPr>
              <a:t>fig.11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Quasi ovunque si è diffusa un'</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agricoltura di mercato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 cui prodotti vengono venduti nei mercati regionali, nazionali o internazionali.</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L'agricoltore moderno non coltiva più molti prodotti in piccole quantità, ma </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pochi prodotti su grandi estensioni e in grandi quantità</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scegliendo le piante da coltivare in base alle richieste del mercato e delle industrie di trasformazione e di conservazione dei prodotti agricoli. Nell'agricoltura di mercato, inoltre, il progresso dell'agronomia permette all'imprenditore agricolo di scegliere le colture più adatte alle condizioni ambientali della zona in cui opera a alle caratteristiche fisiche e chimiche del suolo.</a:t>
            </a:r>
            <a:endParaRPr kumimoji="0" lang="it-IT"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285852" y="785794"/>
            <a:ext cx="6695010" cy="4356000"/>
          </a:xfrm>
          <a:prstGeom prst="rect">
            <a:avLst/>
          </a:prstGeom>
          <a:solidFill>
            <a:srgbClr val="FFFFFF"/>
          </a:solidFill>
          <a:ln w="9525">
            <a:noFill/>
            <a:miter lim="800000"/>
            <a:headEnd/>
            <a:tailEnd/>
          </a:ln>
        </p:spPr>
      </p:pic>
      <p:sp>
        <p:nvSpPr>
          <p:cNvPr id="5" name="Rettangolo 4"/>
          <p:cNvSpPr/>
          <p:nvPr/>
        </p:nvSpPr>
        <p:spPr>
          <a:xfrm>
            <a:off x="500034" y="5429264"/>
            <a:ext cx="8072494" cy="923330"/>
          </a:xfrm>
          <a:prstGeom prst="rect">
            <a:avLst/>
          </a:prstGeom>
        </p:spPr>
        <p:txBody>
          <a:bodyPr wrap="square">
            <a:spAutoFit/>
          </a:bodyPr>
          <a:lstStyle/>
          <a:p>
            <a:pPr lvl="0" algn="just" fontAlgn="base">
              <a:spcBef>
                <a:spcPct val="0"/>
              </a:spcBef>
              <a:spcAft>
                <a:spcPct val="0"/>
              </a:spcAft>
            </a:pPr>
            <a:r>
              <a:rPr lang="it-IT" b="1" dirty="0" smtClean="0">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Quale posizione occupa l’Europa, fra i sei continenti, in quanto a percentuale di suolo agrario? </a:t>
            </a:r>
            <a:endParaRPr lang="it-IT" dirty="0" smtClean="0">
              <a:latin typeface="Times New Roman" pitchFamily="18" charset="0"/>
              <a:cs typeface="Times New Roman" pitchFamily="18" charset="0"/>
            </a:endParaRPr>
          </a:p>
          <a:p>
            <a:pPr lvl="0" algn="just" eaLnBrk="0" fontAlgn="base" hangingPunct="0">
              <a:spcBef>
                <a:spcPct val="0"/>
              </a:spcBef>
              <a:spcAft>
                <a:spcPct val="0"/>
              </a:spcAft>
            </a:pPr>
            <a:r>
              <a:rPr lang="it-IT" dirty="0" smtClean="0">
                <a:latin typeface="Times New Roman" pitchFamily="18" charset="0"/>
                <a:ea typeface="Times New Roman" pitchFamily="18" charset="0"/>
                <a:cs typeface="Times New Roman" pitchFamily="18" charset="0"/>
              </a:rPr>
              <a:t>    </a:t>
            </a:r>
            <a:endParaRPr lang="it-IT" dirty="0" smtClean="0">
              <a:latin typeface="Times New Roman" pitchFamily="18" charset="0"/>
              <a:cs typeface="Times New Roman" pitchFamily="18" charset="0"/>
            </a:endParaRPr>
          </a:p>
        </p:txBody>
      </p:sp>
      <p:sp>
        <p:nvSpPr>
          <p:cNvPr id="6" name="Rettangolo 5"/>
          <p:cNvSpPr/>
          <p:nvPr/>
        </p:nvSpPr>
        <p:spPr>
          <a:xfrm>
            <a:off x="785786" y="285728"/>
            <a:ext cx="7643866" cy="369332"/>
          </a:xfrm>
          <a:prstGeom prst="rect">
            <a:avLst/>
          </a:prstGeom>
        </p:spPr>
        <p:txBody>
          <a:bodyPr wrap="square">
            <a:spAutoFit/>
          </a:bodyPr>
          <a:lstStyle/>
          <a:p>
            <a:r>
              <a:rPr lang="it-IT" dirty="0" smtClean="0">
                <a:latin typeface="Times New Roman" pitchFamily="18" charset="0"/>
                <a:cs typeface="Times New Roman" pitchFamily="18" charset="0"/>
              </a:rPr>
              <a:t>Rispondi alle domande dopo aver osservato attentamente le carte che seguono.</a:t>
            </a:r>
            <a:endParaRPr lang="it-IT" dirty="0">
              <a:latin typeface="Times New Roman" pitchFamily="18" charset="0"/>
              <a:cs typeface="Times New Roman" pitchFamily="18" charset="0"/>
            </a:endParaRPr>
          </a:p>
        </p:txBody>
      </p:sp>
      <p:sp>
        <p:nvSpPr>
          <p:cNvPr id="7" name="Rettangolo 6"/>
          <p:cNvSpPr/>
          <p:nvPr/>
        </p:nvSpPr>
        <p:spPr>
          <a:xfrm>
            <a:off x="571472" y="857232"/>
            <a:ext cx="671722"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1</a:t>
            </a:r>
            <a:endParaRPr lang="it-IT" dirty="0">
              <a:solidFill>
                <a:srgbClr val="FF0000"/>
              </a:solidFill>
              <a:latin typeface="Times New Roman" pitchFamily="18" charset="0"/>
              <a:cs typeface="Times New Roman" pitchFamily="18" charset="0"/>
            </a:endParaRPr>
          </a:p>
        </p:txBody>
      </p:sp>
      <p:sp>
        <p:nvSpPr>
          <p:cNvPr id="9" name="Rettangolo arrotondato 8"/>
          <p:cNvSpPr/>
          <p:nvPr/>
        </p:nvSpPr>
        <p:spPr>
          <a:xfrm>
            <a:off x="642910" y="6072206"/>
            <a:ext cx="2428892"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00B0F0"/>
                </a:solidFill>
                <a:latin typeface="Times New Roman" pitchFamily="18" charset="0"/>
                <a:ea typeface="Times New Roman" pitchFamily="18" charset="0"/>
                <a:cs typeface="Times New Roman" pitchFamily="18" charset="0"/>
              </a:rPr>
              <a:t>La prima posizione</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Nell'agricoltura di mercato i coltivatori cercano di accrescere la produttività dei campi con </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macchine</a:t>
            </a:r>
            <a:r>
              <a:rPr kumimoji="0" lang="it-IT" b="0" i="1" u="none" strike="noStrike" cap="none" normalizeH="0" baseline="0" dirty="0" smtClean="0">
                <a:ln>
                  <a:noFill/>
                </a:ln>
                <a:effectLst/>
                <a:latin typeface="Times New Roman" pitchFamily="18" charset="0"/>
                <a:ea typeface="Times New Roman" pitchFamily="18" charset="0"/>
                <a:cs typeface="Times New Roman" pitchFamily="18" charset="0"/>
              </a:rPr>
              <a:t> e </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tecniche molto avanzate</a:t>
            </a:r>
            <a:r>
              <a:rPr kumimoji="0" lang="it-IT" b="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 con l'uso massiccio di </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prodotti chimici</a:t>
            </a:r>
            <a:r>
              <a:rPr kumimoji="0" lang="it-IT" b="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(fertilizzanti e pesticidi). L'aziende contadina tende così a diventare una moderna impresa che ha bisogno di continui investimenti di denaro e di ammodernamenti tecnici. Il tradizionale podere a conduzione familiare viene sostituito dalle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medie e grandi aziende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fortemente meccanizzate e altamente produttive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fig.12</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13</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Come una moderna industria, l'azienda agricola ha bisogno di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numerosi servizi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per il trasporto, la conservazione e la vendita dei suoi prodotti; nello stesso tempo essa ha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stretti rapporti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commerciali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con le industrie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che le forniscono tutto ciò che è necessario al suo lavoro: macchinari, attrezzi, concimi, prodotti chimici per combattere parassiti e malattie delle piante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fig.14</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38" name="Rectangle 2"/>
          <p:cNvSpPr>
            <a:spLocks noChangeArrowheads="1"/>
          </p:cNvSpPr>
          <p:nvPr/>
        </p:nvSpPr>
        <p:spPr bwMode="auto">
          <a:xfrm>
            <a:off x="0" y="3214686"/>
            <a:ext cx="91440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4</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convenzionale</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convenzionale, basata sull'uso di fertilizzanti e pesticidi chimici, garantisce alte rese ma presenta i seguenti problemi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fig.15</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inquinamento dell'ambiente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perché fertilizzanti e pesticidi finiscono nelle acque superficiali e sotterranee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contaminazione degli alimenti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perché i residui delle sostanze chimiche rimangono depositati sulle piante coltivate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impoverimento del suolo</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 causa delle monocolture che gli sottraggono i sali minerali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minaccia per la biodiversità delle piante e degli animali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 causa della monocoltura e dell'uso        dei pesticidi</a:t>
            </a:r>
            <a:endParaRPr kumimoji="0" lang="it-IT"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00115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5</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biologica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Per agricoltura biologica si intende un tipo di coltivazione che utilizza metodi naturali per fertilizzare il terreno e combattere gli insetti nocivi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ction="ppaction://hlinksldjump"/>
              </a:rPr>
              <a:t>fig.17</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Essa garantisce il mantenimento della fertilità del suolo, rispetta l'ambiente e non minaccia la biodiversità. Presenta, però, i seguenti problemi:</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ottenendo rese minori, richiede più terra per produrre la stessa quantità di colture commerciali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rispetto all’agricoltura convenzionale. Questa terra aggiuntiva necessaria potrebbe inavvertitamente portare alla deforestazione in altre parti del mondo e, inoltre,  finisce col causare una maggiore perdita di habitat naturali e quindi di biodiversità</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le aziende biologiche, non disponendo nella maggior parte dei casi di allevamento di bestiame, si riforniscono di letame presso le aziende convenzionali che allevano gli animali con mangime non biologico</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 prezzi al dettaglio dei prodotti biologici sono 2-3 volte superiori rispetto a quelli dei prodotti convenzionali</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sz="1800" b="0" i="0" u="none" strike="noStrike" cap="none" normalizeH="0" baseline="0" dirty="0" smtClean="0">
              <a:ln>
                <a:noFill/>
              </a:ln>
              <a:effectLst/>
              <a:latin typeface="Arial" pitchFamily="34" charset="0"/>
              <a:cs typeface="Arial" pitchFamily="34" charset="0"/>
            </a:endParaRPr>
          </a:p>
        </p:txBody>
      </p:sp>
      <p:sp>
        <p:nvSpPr>
          <p:cNvPr id="1026" name="Rectangle 2"/>
          <p:cNvSpPr>
            <a:spLocks noChangeArrowheads="1"/>
          </p:cNvSpPr>
          <p:nvPr/>
        </p:nvSpPr>
        <p:spPr bwMode="auto">
          <a:xfrm>
            <a:off x="0" y="4357694"/>
            <a:ext cx="90011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6</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L'agricoltura integrata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L'agricoltura integrata è un sistema di produzione agricola che mira ad ottenere alte rese del terreno riducendo al minimo l'uso di prodotti chimici. Per raggiungere questo risultato, essa seleziona aspetti e tecniche sia dell'agricoltura convenzionale sia dell'agricoltura biologica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action="ppaction://hlinksldjump"/>
              </a:rPr>
              <a:t>fig.18</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action="ppaction://hlinksldjump"/>
              </a:rPr>
              <a:t>19</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00115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7</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Gli OGM</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Gli OGM (Organismi Geneticamente Modificati) sono organismi con caratteristiche genetiche che sono state modificate in laboratorio grazie alle biotecnologie. Grazie agli OGM si possono coltivare piante più resistenti ai parassiti e quindi diminuire l'uso dei pesticidi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3" action="ppaction://hlinksldjump"/>
              </a:rPr>
              <a:t>fig.20</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C'é, inoltre, la possibilità di produrre alimenti che abbiano più elementi nutritivi importanti per la salute dell’uomo e degli esseri viventi, o che, al contrario, presentino meno tossine e sostanze allergeniche.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Coloro che sono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contrari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agli OGM sostengono che i prodotti alimentari modificati geneticamente possono essere tossici per l'uomo e che la biodiversità potrebbe scomparire se all'evoluzione naturale viene sostituita una procreazione programmata. Per i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sostenitori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degli OGM non ci sono prove scientifiche che il processo di modificazione genetica in sé comporti potenziali rischi per la salute umana, inoltre la biodiversità ne sarebbe arricchita perché aumenterebbe il numero di varietà di piante coltivate.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effectLst/>
              <a:latin typeface="Arial" pitchFamily="34" charset="0"/>
              <a:cs typeface="Arial" pitchFamily="34" charset="0"/>
            </a:endParaRPr>
          </a:p>
        </p:txBody>
      </p:sp>
      <p:sp>
        <p:nvSpPr>
          <p:cNvPr id="68610" name="Rectangle 2"/>
          <p:cNvSpPr>
            <a:spLocks noChangeArrowheads="1"/>
          </p:cNvSpPr>
          <p:nvPr/>
        </p:nvSpPr>
        <p:spPr bwMode="auto">
          <a:xfrm>
            <a:off x="0" y="4143380"/>
            <a:ext cx="8429652"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8</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regioni agrarie dell'Europa</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In base all'attività primaria prevalente e ai prodotti principali, in Europa si possono individuare quattro grandi regioni agrarie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hlinkClick r:id="rId4" action="ppaction://hlinksldjump"/>
              </a:rPr>
              <a:t>fig.21</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subartica</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regione dello sfruttamento forestale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comprende i territori </a:t>
            </a: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dell'</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Europa</a:t>
            </a:r>
            <a:r>
              <a:rPr kumimoji="0" lang="it-IT" b="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u="sng" strike="noStrike" cap="none" normalizeH="0" baseline="0" dirty="0" smtClean="0">
                <a:ln>
                  <a:noFill/>
                </a:ln>
                <a:effectLst/>
                <a:latin typeface="Times New Roman" pitchFamily="18" charset="0"/>
                <a:ea typeface="Times New Roman" pitchFamily="18" charset="0"/>
                <a:cs typeface="Times New Roman" pitchFamily="18" charset="0"/>
              </a:rPr>
              <a:t>settentrionale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che si trovano nell'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area climatica subartica</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 causa del clima rigido, l'unica risorsa è costituita dalle estesissime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foreste di conifere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da cui si ottengono notevoli quantità di legname.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regione dei pascoli e dell'allevamento da latte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comprende le</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zone pianeggianti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affacciate sul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Mar Baltico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 sul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Mare del Nord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ed è presente anche nelle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Alpi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Questa regione si trova  </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nell'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area climatica atlantica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caratterizzata da un clima temperato e piovoso che ha favorito lo sviluppo di prati e pascoli permanenti adatti all'allevamento intensivo dei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bovini da latte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 dei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suini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 cereali che vi si coltivano sono utilizzati in gran parte come foraggio per gli animali allevati.</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regione dei cereali e dell'allevamento da carne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comprende la</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fascia centrale dell'Europa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dalla penisola iberica alla Russia. Questa regione si trova  </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nell'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area climatica continentale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caratterizzata da un clima temperato ma  meno piovoso di quello della regione dell'allevamento da latte. Vi si coltivano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grano, mais, patate, barbabietole e girasoli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Importante è anche l'allevamento del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bestiame da ingrasso</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destinato alla produzione di carne, e dei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suini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regione delle colture mediterranee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comprende i</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territori </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dell'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Europa meridionale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affacciati sul Mediterraneo. Questa regione si trova </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nell'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area climatica mediterranea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caratterizzata da aridità estiva. Le coltivazioni sono quelle che meglio si adattano ai climi aridi: dominano 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cereali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soprattutto il grano, e sulle colline gli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oliveti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Accanto a queste colture si estendono magre steppe dove vengono portate a pascolare greggi di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pecore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Le piane costiere ben irrigate ospitano invece produzioni specializzate molto redditizie, come quelle di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ortaggi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(pomodori, legumi),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vite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agrumi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634" name="Rectangle 2"/>
          <p:cNvSpPr>
            <a:spLocks noChangeArrowheads="1"/>
          </p:cNvSpPr>
          <p:nvPr/>
        </p:nvSpPr>
        <p:spPr bwMode="auto">
          <a:xfrm>
            <a:off x="0" y="4857760"/>
            <a:ext cx="9144000" cy="1815882"/>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LEZIONE 9</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it-IT" sz="2000" b="1"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La politica agricola dell'Unione Europea </a:t>
            </a:r>
            <a:r>
              <a:rPr lang="it-IT" sz="2000" dirty="0" smtClean="0">
                <a:latin typeface="Times New Roman" pitchFamily="18" charset="0"/>
                <a:ea typeface="Times New Roman" pitchFamily="18" charset="0"/>
                <a:cs typeface="Times New Roman" pitchFamily="18" charset="0"/>
              </a:rPr>
              <a:t>[Tab.]</a:t>
            </a:r>
            <a:endParaRPr kumimoji="0" lang="it-IT"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L'agricoltura è sempre stato uno dei settori importanti dell'Unione Europea. La prima fase della Politica Agricola Comunitaria, iniziata nel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1962</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aveva come obbiettivo quello di assicurare </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l'</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autosufficienza alimentare</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 tutti i Paesi comunitari, di garantire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guadagni adeguati</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agli agricoltori e di creare un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mercato unico</a:t>
            </a:r>
            <a:r>
              <a:rPr kumimoji="0" lang="it-IT" b="0" i="0"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all'interno del quale i prodotti circolassero liberamente</a:t>
            </a:r>
            <a:r>
              <a:rPr kumimoji="0" lang="it-IT" b="0" i="0" u="none" strike="noStrike" cap="none" normalizeH="0" baseline="0" dirty="0" smtClean="0">
                <a:ln>
                  <a:noFill/>
                </a:ln>
                <a:solidFill>
                  <a:srgbClr val="3E3E3E"/>
                </a:solidFill>
                <a:effectLst/>
                <a:latin typeface="Times New Roman" pitchFamily="18" charset="0"/>
                <a:ea typeface="Times New Roman"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6740307"/>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 PAC è riuscita a raggiungere questi obbiettivi, penalizzando però i consumatori, costretti a pagare 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prodotti agricoli a caro prezzo</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e favorendo 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sovrapproduzione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poiché  la Comunità acquistava tutte le eccedenze di prodotti e le distruggeva, oppure le rivendeva a prezzi molto bassi a Paesi non appartenenti alla comunità. </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Per limitare le eccedenze per ciascun prodotto, a partire dal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1984</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sono state fissate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quote di produzione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relative a ogni Paese.  Tale politica ha però avuto un esito sostanzialmente negativo, in particolare per l'Italia che, non avendo saputo ottenere quote adeguate alla sua capacità produttiva e al suo fabbisogno interno, ha visto molto penalizzato il proprio settore agro-alimentare. Ciò è dipeso anche dal fatto che i paesi mediterranei non hanno saputo fare fronte comune per difendere le loro esigenze specifiche nel settore agricolo, a differenza dei paesi dell'Europa settentrionale e della Francia che hanno saputo volgere la Politica Agricola Comunitaria a proprio favore attraverso un'azione più incisiva e presente.</a:t>
            </a:r>
            <a:endParaRPr kumimoji="0" lang="it-IT"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Nel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1992</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la PAC è stata profondamente riformata: sono cresciuti gli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aiuti ai produttori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e gli interventi 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sostegno delle regioni più deboli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d'altro canto sono state adottate nuove misure per 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limitazione delle eccedenze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per 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protezione dell'ambiente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e per un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uso moderato dei prodotti inquinanti</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In particolare, la PAC finanzia gli agricoltori che adottano metodi di produzione biologici e si impegnano a rimboschire alcune aree o mettere a riposo i terreni coltivati.</a:t>
            </a:r>
            <a:b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b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L'allargamento dell'Unione Europea a dieci nuovi Stati, la necessità di migliorare la competitività sui mercati mondiali e di soddisfare le richieste dei consumatori ha portato la PAC a riformulare nel </a:t>
            </a:r>
            <a:r>
              <a:rPr kumimoji="0" lang="it-IT" b="1" i="0" u="none" strike="noStrike" cap="none" normalizeH="0" baseline="0" dirty="0" smtClean="0">
                <a:ln>
                  <a:noFill/>
                </a:ln>
                <a:effectLst/>
                <a:latin typeface="Times New Roman" pitchFamily="18" charset="0"/>
                <a:ea typeface="Times New Roman" pitchFamily="18" charset="0"/>
                <a:cs typeface="Times New Roman" pitchFamily="18" charset="0"/>
              </a:rPr>
              <a:t>2003</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i propri obbiettivi, concentrandosi di più sulla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qualità dei prodotti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e sulla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tutela dell'ambiente</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 le sovvenzioni, infatti, verranno concesse solo a condizione del rispetto delle norme in materia di salvaguardia ambientale, sicurezza alimentare e  protezione della salute e del benessere degli animali. Particolare attenzione viene data all'individuazione di </a:t>
            </a:r>
            <a:r>
              <a:rPr kumimoji="0" lang="it-IT" b="0" i="0" u="sng" strike="noStrike" cap="none" normalizeH="0" baseline="0" dirty="0" smtClean="0">
                <a:ln>
                  <a:noFill/>
                </a:ln>
                <a:effectLst/>
                <a:latin typeface="Times New Roman" pitchFamily="18" charset="0"/>
                <a:ea typeface="Times New Roman" pitchFamily="18" charset="0"/>
                <a:cs typeface="Times New Roman" pitchFamily="18" charset="0"/>
              </a:rPr>
              <a:t>nuove fonti di reddito </a:t>
            </a:r>
            <a:r>
              <a:rPr kumimoji="0" lang="it-IT" b="0" i="0" u="none" strike="noStrike" cap="none" normalizeH="0" baseline="0" dirty="0" smtClean="0">
                <a:ln>
                  <a:noFill/>
                </a:ln>
                <a:effectLst/>
                <a:latin typeface="Times New Roman" pitchFamily="18" charset="0"/>
                <a:ea typeface="Times New Roman" pitchFamily="18" charset="0"/>
                <a:cs typeface="Times New Roman" pitchFamily="18" charset="0"/>
              </a:rPr>
              <a:t>per gli agricoltori, incentivando, per esempio, lo sviluppo dell'agriturismo.</a:t>
            </a:r>
            <a:endParaRPr kumimoji="0" lang="it-IT"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3286116" y="3357562"/>
            <a:ext cx="200026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CAMPI APERTI</a:t>
            </a:r>
          </a:p>
          <a:p>
            <a:pPr algn="ctr"/>
            <a:r>
              <a:rPr lang="it-IT" sz="1200" dirty="0" smtClean="0">
                <a:solidFill>
                  <a:schemeClr val="tx1"/>
                </a:solidFill>
              </a:rPr>
              <a:t>Partecipazione di tutti alle risorse del territorio</a:t>
            </a:r>
            <a:endParaRPr lang="it-IT" sz="1200" dirty="0">
              <a:solidFill>
                <a:schemeClr val="tx1"/>
              </a:solidFill>
            </a:endParaRPr>
          </a:p>
        </p:txBody>
      </p:sp>
      <p:sp>
        <p:nvSpPr>
          <p:cNvPr id="8" name="Rettangolo arrotondato 7"/>
          <p:cNvSpPr/>
          <p:nvPr/>
        </p:nvSpPr>
        <p:spPr>
          <a:xfrm>
            <a:off x="3000364" y="528638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Lavori agricoli svolti in comune</a:t>
            </a:r>
            <a:endParaRPr lang="it-IT" sz="1200" dirty="0">
              <a:solidFill>
                <a:srgbClr val="0070C0"/>
              </a:solidFill>
            </a:endParaRPr>
          </a:p>
        </p:txBody>
      </p:sp>
      <p:sp>
        <p:nvSpPr>
          <p:cNvPr id="10" name="Rettangolo arrotondato 9"/>
          <p:cNvSpPr/>
          <p:nvPr/>
        </p:nvSpPr>
        <p:spPr>
          <a:xfrm>
            <a:off x="785786" y="1643050"/>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Nessuna delimitazione dei campi</a:t>
            </a:r>
            <a:endParaRPr lang="it-IT" sz="1200" dirty="0">
              <a:solidFill>
                <a:srgbClr val="0070C0"/>
              </a:solidFill>
            </a:endParaRPr>
          </a:p>
        </p:txBody>
      </p:sp>
      <p:sp>
        <p:nvSpPr>
          <p:cNvPr id="11" name="Rettangolo arrotondato 10"/>
          <p:cNvSpPr/>
          <p:nvPr/>
        </p:nvSpPr>
        <p:spPr>
          <a:xfrm>
            <a:off x="3357554" y="1428736"/>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Piccoli villaggi al centro o ai margini delle terre coltivate</a:t>
            </a:r>
            <a:endParaRPr lang="it-IT" sz="1200" dirty="0">
              <a:solidFill>
                <a:srgbClr val="0070C0"/>
              </a:solidFill>
            </a:endParaRPr>
          </a:p>
        </p:txBody>
      </p:sp>
      <p:sp>
        <p:nvSpPr>
          <p:cNvPr id="12" name="Rettangolo arrotondato 11"/>
          <p:cNvSpPr/>
          <p:nvPr/>
        </p:nvSpPr>
        <p:spPr>
          <a:xfrm>
            <a:off x="357158" y="3071810"/>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Terre comuni attorno all’area coltivata</a:t>
            </a:r>
            <a:endParaRPr lang="it-IT" sz="1200" dirty="0">
              <a:solidFill>
                <a:srgbClr val="0070C0"/>
              </a:solidFill>
            </a:endParaRPr>
          </a:p>
        </p:txBody>
      </p:sp>
      <p:sp>
        <p:nvSpPr>
          <p:cNvPr id="13" name="Rettangolo arrotondato 12"/>
          <p:cNvSpPr/>
          <p:nvPr/>
        </p:nvSpPr>
        <p:spPr>
          <a:xfrm>
            <a:off x="5786446" y="492919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Uso comune dei campi dopo il raccolto</a:t>
            </a:r>
            <a:endParaRPr lang="it-IT" sz="1200" dirty="0">
              <a:solidFill>
                <a:schemeClr val="tx1"/>
              </a:solidFill>
            </a:endParaRPr>
          </a:p>
        </p:txBody>
      </p:sp>
      <p:sp>
        <p:nvSpPr>
          <p:cNvPr id="14" name="Rettangolo arrotondato 13"/>
          <p:cNvSpPr/>
          <p:nvPr/>
        </p:nvSpPr>
        <p:spPr>
          <a:xfrm>
            <a:off x="6000760" y="1643050"/>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Proprietà sparse nei tre settori</a:t>
            </a:r>
            <a:endParaRPr lang="it-IT" sz="1200" dirty="0">
              <a:solidFill>
                <a:srgbClr val="0070C0"/>
              </a:solidFill>
            </a:endParaRPr>
          </a:p>
        </p:txBody>
      </p:sp>
      <p:cxnSp>
        <p:nvCxnSpPr>
          <p:cNvPr id="20" name="Connettore 1 19"/>
          <p:cNvCxnSpPr>
            <a:stCxn id="10" idx="2"/>
          </p:cNvCxnSpPr>
          <p:nvPr/>
        </p:nvCxnSpPr>
        <p:spPr>
          <a:xfrm rot="16200000" flipH="1">
            <a:off x="1928794" y="2071678"/>
            <a:ext cx="1071570" cy="1643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a:stCxn id="11" idx="2"/>
            <a:endCxn id="7" idx="0"/>
          </p:cNvCxnSpPr>
          <p:nvPr/>
        </p:nvCxnSpPr>
        <p:spPr>
          <a:xfrm rot="16200000" flipH="1">
            <a:off x="3643306" y="2714620"/>
            <a:ext cx="121444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a:endCxn id="14" idx="2"/>
          </p:cNvCxnSpPr>
          <p:nvPr/>
        </p:nvCxnSpPr>
        <p:spPr>
          <a:xfrm flipV="1">
            <a:off x="5072066" y="2357430"/>
            <a:ext cx="1785950"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a:stCxn id="7" idx="3"/>
          </p:cNvCxnSpPr>
          <p:nvPr/>
        </p:nvCxnSpPr>
        <p:spPr>
          <a:xfrm flipV="1">
            <a:off x="5286380" y="3607595"/>
            <a:ext cx="1285884" cy="107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a:stCxn id="8" idx="0"/>
            <a:endCxn id="7" idx="2"/>
          </p:cNvCxnSpPr>
          <p:nvPr/>
        </p:nvCxnSpPr>
        <p:spPr>
          <a:xfrm rot="5400000" flipH="1" flipV="1">
            <a:off x="3464711" y="4464851"/>
            <a:ext cx="1214446"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12" idx="3"/>
          </p:cNvCxnSpPr>
          <p:nvPr/>
        </p:nvCxnSpPr>
        <p:spPr>
          <a:xfrm>
            <a:off x="2071670" y="3429000"/>
            <a:ext cx="128588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786314" y="4071942"/>
            <a:ext cx="1500198" cy="821536"/>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ttangolo arrotondato 34"/>
          <p:cNvSpPr/>
          <p:nvPr/>
        </p:nvSpPr>
        <p:spPr>
          <a:xfrm>
            <a:off x="571472" y="457200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Non si produce per vendere</a:t>
            </a:r>
            <a:endParaRPr lang="it-IT" sz="1200" dirty="0">
              <a:solidFill>
                <a:srgbClr val="0070C0"/>
              </a:solidFill>
            </a:endParaRPr>
          </a:p>
        </p:txBody>
      </p:sp>
      <p:cxnSp>
        <p:nvCxnSpPr>
          <p:cNvPr id="43" name="Connettore 1 42"/>
          <p:cNvCxnSpPr/>
          <p:nvPr/>
        </p:nvCxnSpPr>
        <p:spPr>
          <a:xfrm flipV="1">
            <a:off x="2285984" y="4071942"/>
            <a:ext cx="1357322" cy="928694"/>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ttangolo arrotondato 51"/>
          <p:cNvSpPr/>
          <p:nvPr/>
        </p:nvSpPr>
        <p:spPr>
          <a:xfrm>
            <a:off x="6572264" y="3214686"/>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Rotazione triennale delle colture</a:t>
            </a:r>
            <a:endParaRPr lang="it-IT" sz="1200" dirty="0">
              <a:solidFill>
                <a:srgbClr val="0070C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357554" y="2786058"/>
            <a:ext cx="200026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CAMPI CHIUSI</a:t>
            </a:r>
          </a:p>
          <a:p>
            <a:pPr algn="ctr"/>
            <a:r>
              <a:rPr lang="it-IT" sz="1200" dirty="0" smtClean="0">
                <a:solidFill>
                  <a:schemeClr val="tx1"/>
                </a:solidFill>
              </a:rPr>
              <a:t>Ogni famiglia è autosufficiente</a:t>
            </a:r>
          </a:p>
          <a:p>
            <a:pPr algn="ctr"/>
            <a:endParaRPr lang="it-IT" sz="1200" dirty="0">
              <a:solidFill>
                <a:schemeClr val="tx1"/>
              </a:solidFill>
            </a:endParaRPr>
          </a:p>
        </p:txBody>
      </p:sp>
      <p:sp>
        <p:nvSpPr>
          <p:cNvPr id="6" name="Rettangolo arrotondato 5"/>
          <p:cNvSpPr/>
          <p:nvPr/>
        </p:nvSpPr>
        <p:spPr>
          <a:xfrm>
            <a:off x="571472" y="2643182"/>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Campi irregolari recintati</a:t>
            </a:r>
            <a:endParaRPr lang="it-IT" sz="1200" dirty="0">
              <a:solidFill>
                <a:srgbClr val="0070C0"/>
              </a:solidFill>
            </a:endParaRPr>
          </a:p>
        </p:txBody>
      </p:sp>
      <p:sp>
        <p:nvSpPr>
          <p:cNvPr id="7" name="Rettangolo arrotondato 6"/>
          <p:cNvSpPr/>
          <p:nvPr/>
        </p:nvSpPr>
        <p:spPr>
          <a:xfrm>
            <a:off x="3500430" y="1071546"/>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Ragnatela di strade, sentieri, siepi e muretti </a:t>
            </a:r>
            <a:endParaRPr lang="it-IT" sz="1200" dirty="0">
              <a:solidFill>
                <a:srgbClr val="0070C0"/>
              </a:solidFill>
            </a:endParaRPr>
          </a:p>
        </p:txBody>
      </p:sp>
      <p:sp>
        <p:nvSpPr>
          <p:cNvPr id="8" name="Rettangolo arrotondato 7"/>
          <p:cNvSpPr/>
          <p:nvPr/>
        </p:nvSpPr>
        <p:spPr>
          <a:xfrm>
            <a:off x="3500430" y="457200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Case isolate all’interno di ogni podere</a:t>
            </a:r>
            <a:endParaRPr lang="it-IT" sz="1200" dirty="0">
              <a:solidFill>
                <a:srgbClr val="0070C0"/>
              </a:solidFill>
            </a:endParaRPr>
          </a:p>
        </p:txBody>
      </p:sp>
      <p:sp>
        <p:nvSpPr>
          <p:cNvPr id="9" name="Rettangolo arrotondato 8"/>
          <p:cNvSpPr/>
          <p:nvPr/>
        </p:nvSpPr>
        <p:spPr>
          <a:xfrm>
            <a:off x="6429388" y="2714620"/>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rgbClr val="0070C0"/>
                </a:solidFill>
              </a:rPr>
              <a:t>Allevamento stallino</a:t>
            </a:r>
            <a:endParaRPr lang="it-IT" sz="1200" dirty="0">
              <a:solidFill>
                <a:srgbClr val="0070C0"/>
              </a:solidFill>
            </a:endParaRPr>
          </a:p>
        </p:txBody>
      </p:sp>
      <p:cxnSp>
        <p:nvCxnSpPr>
          <p:cNvPr id="12" name="Connettore 1 11"/>
          <p:cNvCxnSpPr>
            <a:stCxn id="7" idx="2"/>
            <a:endCxn id="5" idx="0"/>
          </p:cNvCxnSpPr>
          <p:nvPr/>
        </p:nvCxnSpPr>
        <p:spPr>
          <a:xfrm rot="5400000">
            <a:off x="3857620" y="2285992"/>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a:stCxn id="9" idx="1"/>
          </p:cNvCxnSpPr>
          <p:nvPr/>
        </p:nvCxnSpPr>
        <p:spPr>
          <a:xfrm rot="10800000" flipV="1">
            <a:off x="5357818" y="3071810"/>
            <a:ext cx="10715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a:endCxn id="8" idx="0"/>
          </p:cNvCxnSpPr>
          <p:nvPr/>
        </p:nvCxnSpPr>
        <p:spPr>
          <a:xfrm rot="5400000">
            <a:off x="3822695" y="4035429"/>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a:stCxn id="6" idx="3"/>
          </p:cNvCxnSpPr>
          <p:nvPr/>
        </p:nvCxnSpPr>
        <p:spPr>
          <a:xfrm>
            <a:off x="2285984" y="3000372"/>
            <a:ext cx="1071570" cy="21431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lang="it-IT" dirty="0" smtClean="0">
                <a:latin typeface="Times New Roman" pitchFamily="18" charset="0"/>
                <a:ea typeface="Times New Roman" pitchFamily="18" charset="0"/>
                <a:cs typeface="Times New Roman" pitchFamily="18" charset="0"/>
              </a:rPr>
              <a:t>Inserisci (puoi farlo col copia e incolla)</a:t>
            </a:r>
            <a:r>
              <a:rPr kumimoji="0" lang="it-IT"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voci elencate sotto </a:t>
            </a:r>
            <a:r>
              <a:rPr lang="it-IT" dirty="0" smtClean="0">
                <a:latin typeface="Times New Roman" pitchFamily="18" charset="0"/>
                <a:ea typeface="Times New Roman" pitchFamily="18" charset="0"/>
                <a:cs typeface="Times New Roman" pitchFamily="18" charset="0"/>
              </a:rPr>
              <a:t>nei</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due </a:t>
            </a:r>
            <a:r>
              <a:rPr kumimoji="0" lang="it-IT"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schemi sulle caratteristiche dei campi aperti e dei campi chiusi.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tangolo arrotondato 2"/>
          <p:cNvSpPr/>
          <p:nvPr/>
        </p:nvSpPr>
        <p:spPr>
          <a:xfrm>
            <a:off x="285720" y="857232"/>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Proprietà sparse nei tre settori</a:t>
            </a:r>
            <a:endParaRPr lang="it-IT" sz="1200" dirty="0">
              <a:solidFill>
                <a:schemeClr val="tx1"/>
              </a:solidFill>
            </a:endParaRPr>
          </a:p>
        </p:txBody>
      </p:sp>
      <p:sp>
        <p:nvSpPr>
          <p:cNvPr id="4" name="Rettangolo arrotondato 3"/>
          <p:cNvSpPr/>
          <p:nvPr/>
        </p:nvSpPr>
        <p:spPr>
          <a:xfrm>
            <a:off x="2214546" y="857232"/>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Campi irregolari recintati</a:t>
            </a:r>
            <a:endParaRPr lang="it-IT" sz="1200" dirty="0">
              <a:solidFill>
                <a:schemeClr val="tx1"/>
              </a:solidFill>
            </a:endParaRPr>
          </a:p>
        </p:txBody>
      </p:sp>
      <p:sp>
        <p:nvSpPr>
          <p:cNvPr id="5" name="Rettangolo arrotondato 4"/>
          <p:cNvSpPr/>
          <p:nvPr/>
        </p:nvSpPr>
        <p:spPr>
          <a:xfrm>
            <a:off x="4143372" y="857232"/>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Non si produce per vendere</a:t>
            </a:r>
            <a:endParaRPr lang="it-IT" sz="1200" dirty="0">
              <a:solidFill>
                <a:schemeClr val="tx1"/>
              </a:solidFill>
            </a:endParaRPr>
          </a:p>
        </p:txBody>
      </p:sp>
      <p:sp>
        <p:nvSpPr>
          <p:cNvPr id="6" name="Rettangolo arrotondato 5"/>
          <p:cNvSpPr/>
          <p:nvPr/>
        </p:nvSpPr>
        <p:spPr>
          <a:xfrm>
            <a:off x="6072198" y="857232"/>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Nessuna delimitazione dei campi</a:t>
            </a:r>
            <a:endParaRPr lang="it-IT" sz="1200" dirty="0">
              <a:solidFill>
                <a:schemeClr val="tx1"/>
              </a:solidFill>
            </a:endParaRPr>
          </a:p>
        </p:txBody>
      </p:sp>
      <p:sp>
        <p:nvSpPr>
          <p:cNvPr id="7" name="Rettangolo arrotondato 6"/>
          <p:cNvSpPr/>
          <p:nvPr/>
        </p:nvSpPr>
        <p:spPr>
          <a:xfrm>
            <a:off x="285720" y="2214554"/>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Rotazione triennale delle colture</a:t>
            </a:r>
            <a:endParaRPr lang="it-IT" sz="1200" dirty="0">
              <a:solidFill>
                <a:schemeClr val="tx1"/>
              </a:solidFill>
            </a:endParaRPr>
          </a:p>
        </p:txBody>
      </p:sp>
      <p:sp>
        <p:nvSpPr>
          <p:cNvPr id="8" name="Rettangolo arrotondato 7"/>
          <p:cNvSpPr/>
          <p:nvPr/>
        </p:nvSpPr>
        <p:spPr>
          <a:xfrm>
            <a:off x="2285984" y="2214554"/>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Allevamento stallino</a:t>
            </a:r>
            <a:endParaRPr lang="it-IT" sz="1200" dirty="0">
              <a:solidFill>
                <a:schemeClr val="tx1"/>
              </a:solidFill>
            </a:endParaRPr>
          </a:p>
        </p:txBody>
      </p:sp>
      <p:sp>
        <p:nvSpPr>
          <p:cNvPr id="9" name="Rettangolo arrotondato 8"/>
          <p:cNvSpPr/>
          <p:nvPr/>
        </p:nvSpPr>
        <p:spPr>
          <a:xfrm>
            <a:off x="4214810" y="2214554"/>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Piccoli villaggi al centro o ai margini delle terre coltivate</a:t>
            </a:r>
            <a:endParaRPr lang="it-IT" sz="1200" dirty="0">
              <a:solidFill>
                <a:schemeClr val="tx1"/>
              </a:solidFill>
            </a:endParaRPr>
          </a:p>
        </p:txBody>
      </p:sp>
      <p:sp>
        <p:nvSpPr>
          <p:cNvPr id="10" name="Rettangolo arrotondato 9"/>
          <p:cNvSpPr/>
          <p:nvPr/>
        </p:nvSpPr>
        <p:spPr>
          <a:xfrm>
            <a:off x="6143636" y="2143116"/>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Ragnatela di strade, sentieri, siepi e muretti </a:t>
            </a:r>
            <a:endParaRPr lang="it-IT" sz="1200" dirty="0">
              <a:solidFill>
                <a:schemeClr val="tx1"/>
              </a:solidFill>
            </a:endParaRPr>
          </a:p>
        </p:txBody>
      </p:sp>
      <p:sp>
        <p:nvSpPr>
          <p:cNvPr id="11" name="Rettangolo arrotondato 10"/>
          <p:cNvSpPr/>
          <p:nvPr/>
        </p:nvSpPr>
        <p:spPr>
          <a:xfrm>
            <a:off x="357158" y="350043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Lavori agricoli svolti in comune</a:t>
            </a:r>
            <a:endParaRPr lang="it-IT" sz="1200" dirty="0">
              <a:solidFill>
                <a:schemeClr val="tx1"/>
              </a:solidFill>
            </a:endParaRPr>
          </a:p>
        </p:txBody>
      </p:sp>
      <p:sp>
        <p:nvSpPr>
          <p:cNvPr id="12" name="Rettangolo arrotondato 11"/>
          <p:cNvSpPr/>
          <p:nvPr/>
        </p:nvSpPr>
        <p:spPr>
          <a:xfrm>
            <a:off x="2357422" y="350043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Terre comuni attorno all’area coltivata</a:t>
            </a:r>
            <a:endParaRPr lang="it-IT" sz="1200" dirty="0">
              <a:solidFill>
                <a:schemeClr val="tx1"/>
              </a:solidFill>
            </a:endParaRPr>
          </a:p>
        </p:txBody>
      </p:sp>
      <p:sp>
        <p:nvSpPr>
          <p:cNvPr id="13" name="Rettangolo arrotondato 12"/>
          <p:cNvSpPr/>
          <p:nvPr/>
        </p:nvSpPr>
        <p:spPr>
          <a:xfrm>
            <a:off x="4286248" y="3500438"/>
            <a:ext cx="171451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Case isolate all’interno di ogni podere</a:t>
            </a:r>
            <a:endParaRPr lang="it-IT" sz="1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28662" y="571480"/>
            <a:ext cx="7225987" cy="3960000"/>
          </a:xfrm>
          <a:prstGeom prst="rect">
            <a:avLst/>
          </a:prstGeom>
          <a:solidFill>
            <a:srgbClr val="FFFFFF"/>
          </a:solidFill>
          <a:ln w="9525">
            <a:noFill/>
            <a:miter lim="800000"/>
            <a:headEnd/>
            <a:tailEnd/>
          </a:ln>
        </p:spPr>
      </p:pic>
      <p:sp>
        <p:nvSpPr>
          <p:cNvPr id="3" name="Rettangolo 2"/>
          <p:cNvSpPr/>
          <p:nvPr/>
        </p:nvSpPr>
        <p:spPr>
          <a:xfrm>
            <a:off x="928662" y="4714884"/>
            <a:ext cx="7643866" cy="646331"/>
          </a:xfrm>
          <a:prstGeom prst="rect">
            <a:avLst/>
          </a:prstGeom>
        </p:spPr>
        <p:txBody>
          <a:bodyPr wrap="square">
            <a:spAutoFit/>
          </a:bodyPr>
          <a:lstStyle/>
          <a:p>
            <a:r>
              <a:rPr lang="it-IT" b="1" dirty="0" smtClean="0">
                <a:latin typeface="Times New Roman" pitchFamily="18" charset="0"/>
                <a:cs typeface="Times New Roman" pitchFamily="18" charset="0"/>
              </a:rPr>
              <a:t>2- </a:t>
            </a:r>
            <a:r>
              <a:rPr lang="it-IT" dirty="0" smtClean="0">
                <a:latin typeface="Times New Roman" pitchFamily="18" charset="0"/>
                <a:cs typeface="Times New Roman" pitchFamily="18" charset="0"/>
              </a:rPr>
              <a:t>Secondo te, quale aspetto del territorio europeo ha favorito la diffusione dell'agricoltura? </a:t>
            </a:r>
            <a:endParaRPr lang="it-IT" dirty="0">
              <a:latin typeface="Times New Roman" pitchFamily="18" charset="0"/>
              <a:cs typeface="Times New Roman" pitchFamily="18" charset="0"/>
            </a:endParaRPr>
          </a:p>
        </p:txBody>
      </p:sp>
      <p:sp>
        <p:nvSpPr>
          <p:cNvPr id="4" name="Rettangolo arrotondato 3"/>
          <p:cNvSpPr/>
          <p:nvPr/>
        </p:nvSpPr>
        <p:spPr>
          <a:xfrm>
            <a:off x="1000100" y="5572140"/>
            <a:ext cx="3000396"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cs typeface="Times New Roman" pitchFamily="18" charset="0"/>
              </a:rPr>
              <a:t>La presenza di vaste pianure</a:t>
            </a:r>
            <a:endParaRPr lang="it-IT" dirty="0"/>
          </a:p>
        </p:txBody>
      </p:sp>
      <p:sp>
        <p:nvSpPr>
          <p:cNvPr id="5" name="Rettangolo 4"/>
          <p:cNvSpPr/>
          <p:nvPr/>
        </p:nvSpPr>
        <p:spPr>
          <a:xfrm>
            <a:off x="214282" y="642918"/>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2</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928670"/>
            <a:ext cx="8285486" cy="3672000"/>
          </a:xfrm>
          <a:prstGeom prst="rect">
            <a:avLst/>
          </a:prstGeom>
          <a:solidFill>
            <a:srgbClr val="FFFFFF"/>
          </a:solidFill>
          <a:ln w="9525">
            <a:noFill/>
            <a:miter lim="800000"/>
            <a:headEnd/>
            <a:tailEnd/>
          </a:ln>
        </p:spPr>
      </p:pic>
      <p:sp>
        <p:nvSpPr>
          <p:cNvPr id="3" name="Rettangolo 2"/>
          <p:cNvSpPr/>
          <p:nvPr/>
        </p:nvSpPr>
        <p:spPr>
          <a:xfrm>
            <a:off x="500034" y="4857760"/>
            <a:ext cx="6500858" cy="369332"/>
          </a:xfrm>
          <a:prstGeom prst="rect">
            <a:avLst/>
          </a:prstGeom>
        </p:spPr>
        <p:txBody>
          <a:bodyPr wrap="square">
            <a:spAutoFit/>
          </a:bodyPr>
          <a:lstStyle/>
          <a:p>
            <a:r>
              <a:rPr lang="it-IT" b="1" dirty="0" smtClean="0">
                <a:latin typeface="Times New Roman" pitchFamily="18" charset="0"/>
                <a:cs typeface="Times New Roman" pitchFamily="18" charset="0"/>
              </a:rPr>
              <a:t>3- </a:t>
            </a:r>
            <a:r>
              <a:rPr lang="it-IT" dirty="0" smtClean="0">
                <a:latin typeface="Times New Roman" pitchFamily="18" charset="0"/>
                <a:cs typeface="Times New Roman" pitchFamily="18" charset="0"/>
              </a:rPr>
              <a:t>Quali aspetti del clima dell’Europa hanno favorito l'agricoltura? </a:t>
            </a:r>
            <a:endParaRPr lang="it-IT" dirty="0">
              <a:latin typeface="Times New Roman" pitchFamily="18" charset="0"/>
              <a:cs typeface="Times New Roman" pitchFamily="18" charset="0"/>
            </a:endParaRPr>
          </a:p>
        </p:txBody>
      </p:sp>
      <p:sp>
        <p:nvSpPr>
          <p:cNvPr id="4" name="Rettangolo 3"/>
          <p:cNvSpPr/>
          <p:nvPr/>
        </p:nvSpPr>
        <p:spPr>
          <a:xfrm>
            <a:off x="571472" y="50004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3</a:t>
            </a:r>
            <a:endParaRPr lang="it-IT" dirty="0">
              <a:solidFill>
                <a:srgbClr val="FF0000"/>
              </a:solidFill>
              <a:latin typeface="Times New Roman" pitchFamily="18" charset="0"/>
              <a:cs typeface="Times New Roman" pitchFamily="18" charset="0"/>
            </a:endParaRPr>
          </a:p>
        </p:txBody>
      </p:sp>
      <p:sp>
        <p:nvSpPr>
          <p:cNvPr id="5" name="Rettangolo arrotondato 4"/>
          <p:cNvSpPr/>
          <p:nvPr/>
        </p:nvSpPr>
        <p:spPr>
          <a:xfrm>
            <a:off x="714348" y="5429264"/>
            <a:ext cx="3286148"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rgbClr val="00B0F0"/>
                </a:solidFill>
                <a:latin typeface="Times New Roman" pitchFamily="18" charset="0"/>
                <a:cs typeface="Times New Roman" pitchFamily="18" charset="0"/>
              </a:rPr>
              <a:t>Il clima temperato e la piovosità</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71604" y="285728"/>
            <a:ext cx="6056733" cy="4608000"/>
          </a:xfrm>
          <a:prstGeom prst="rect">
            <a:avLst/>
          </a:prstGeom>
          <a:solidFill>
            <a:srgbClr val="FFFFFF"/>
          </a:solidFill>
          <a:ln w="9525">
            <a:noFill/>
            <a:miter lim="800000"/>
            <a:headEnd/>
            <a:tailEnd/>
          </a:ln>
        </p:spPr>
      </p:pic>
      <p:sp>
        <p:nvSpPr>
          <p:cNvPr id="3" name="Rettangolo 2"/>
          <p:cNvSpPr/>
          <p:nvPr/>
        </p:nvSpPr>
        <p:spPr>
          <a:xfrm>
            <a:off x="357158" y="5072074"/>
            <a:ext cx="8286808" cy="646331"/>
          </a:xfrm>
          <a:prstGeom prst="rect">
            <a:avLst/>
          </a:prstGeom>
        </p:spPr>
        <p:txBody>
          <a:bodyPr wrap="square">
            <a:spAutoFit/>
          </a:bodyPr>
          <a:lstStyle/>
          <a:p>
            <a:r>
              <a:rPr lang="it-IT" b="1" dirty="0" smtClean="0">
                <a:latin typeface="Times New Roman" pitchFamily="18" charset="0"/>
                <a:cs typeface="Times New Roman" pitchFamily="18" charset="0"/>
              </a:rPr>
              <a:t>4- </a:t>
            </a:r>
            <a:r>
              <a:rPr lang="it-IT" dirty="0" smtClean="0">
                <a:latin typeface="Times New Roman" pitchFamily="18" charset="0"/>
                <a:cs typeface="Times New Roman" pitchFamily="18" charset="0"/>
              </a:rPr>
              <a:t>Dalla cartina storica si può ricavare un altro fattore che spiega l'ampia diffusione dell'agricoltura in Europa. Quale? </a:t>
            </a:r>
            <a:endParaRPr lang="it-IT" dirty="0">
              <a:latin typeface="Times New Roman" pitchFamily="18" charset="0"/>
              <a:cs typeface="Times New Roman" pitchFamily="18" charset="0"/>
            </a:endParaRPr>
          </a:p>
        </p:txBody>
      </p:sp>
      <p:sp>
        <p:nvSpPr>
          <p:cNvPr id="4" name="Rettangolo arrotondato 3"/>
          <p:cNvSpPr/>
          <p:nvPr/>
        </p:nvSpPr>
        <p:spPr>
          <a:xfrm>
            <a:off x="428596" y="5786454"/>
            <a:ext cx="6786610"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075" name="Rectangle 3"/>
          <p:cNvSpPr>
            <a:spLocks noChangeArrowheads="1"/>
          </p:cNvSpPr>
          <p:nvPr/>
        </p:nvSpPr>
        <p:spPr bwMode="auto">
          <a:xfrm>
            <a:off x="500034" y="5857892"/>
            <a:ext cx="661495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L'agricoltura ha cominciato a diffondersi progressivamente nel nostro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continente circa 8.000 anni fa</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714348" y="500042"/>
            <a:ext cx="671979" cy="369332"/>
          </a:xfrm>
          <a:prstGeom prst="rect">
            <a:avLst/>
          </a:prstGeom>
        </p:spPr>
        <p:txBody>
          <a:bodyPr wrap="none">
            <a:spAutoFit/>
          </a:bodyPr>
          <a:lstStyle/>
          <a:p>
            <a:r>
              <a:rPr lang="it-IT" dirty="0" smtClean="0">
                <a:solidFill>
                  <a:srgbClr val="FF0000"/>
                </a:solidFill>
                <a:latin typeface="Times New Roman" pitchFamily="18" charset="0"/>
                <a:cs typeface="Times New Roman" pitchFamily="18" charset="0"/>
              </a:rPr>
              <a:t>fig. 4</a:t>
            </a:r>
            <a:endParaRPr lang="it-IT"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85720" y="285728"/>
            <a:ext cx="8658123" cy="6300000"/>
          </a:xfrm>
          <a:prstGeom prst="rect">
            <a:avLst/>
          </a:prstGeom>
          <a:solidFill>
            <a:srgbClr val="FFFFFF"/>
          </a:solidFill>
          <a:ln w="9525">
            <a:noFill/>
            <a:miter lim="800000"/>
            <a:headEnd/>
            <a:tailEnd/>
          </a:ln>
        </p:spPr>
      </p:pic>
      <p:sp>
        <p:nvSpPr>
          <p:cNvPr id="3" name="Rettangolo 2"/>
          <p:cNvSpPr/>
          <p:nvPr/>
        </p:nvSpPr>
        <p:spPr>
          <a:xfrm>
            <a:off x="6357950" y="4786322"/>
            <a:ext cx="671979" cy="369332"/>
          </a:xfrm>
          <a:prstGeom prst="rect">
            <a:avLst/>
          </a:prstGeom>
        </p:spPr>
        <p:txBody>
          <a:bodyPr wrap="none">
            <a:spAutoFit/>
          </a:bodyPr>
          <a:lstStyle/>
          <a:p>
            <a:r>
              <a:rPr lang="it-IT" dirty="0" smtClean="0">
                <a:solidFill>
                  <a:srgbClr val="FFFF00"/>
                </a:solidFill>
                <a:latin typeface="Times New Roman" pitchFamily="18" charset="0"/>
                <a:cs typeface="Times New Roman" pitchFamily="18" charset="0"/>
              </a:rPr>
              <a:t>fig. 5</a:t>
            </a:r>
            <a:endParaRPr lang="it-IT"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1625</TotalTime>
  <Words>5642</Words>
  <Application>Microsoft Office PowerPoint</Application>
  <PresentationFormat>Presentazione su schermo (4:3)</PresentationFormat>
  <Paragraphs>487</Paragraphs>
  <Slides>57</Slides>
  <Notes>10</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Terra</vt:lpstr>
      <vt:lpstr>IL SETTORE PRIMARIO IN EUROPA  L’AGRICOLTURA</vt:lpstr>
      <vt:lpstr>Diapositiva 2</vt:lpstr>
      <vt:lpstr>In questo capitolo imparerai:   1. come si è sviluppata l'agricoltura in Europa [LEZIONE 1]   2. quali sono i paesaggi agrari tradizionali [LEZIONE 2]   3. quali sono le caratteristiche dell'agricoltura europea oggi [LEZIONE 3]   4. cos'è l'agricoltura tradizionale [LEZIONE 4]   5. cos'è l'agricoltura biologica [LEZIONE 5]   6. cos'è l'agricoltura integrata [LEZIONE 6]   7. cosa sono gli OGM [LEZIONE 7]   8. quali sono le regioni agrarie dell'Europa [LEZIONE 8]   9. qual è la politica agricola dell'Unione Europea [LEZIONE 9] </vt:lpstr>
      <vt:lpstr>     Lezione 1</vt:lpstr>
      <vt:lpstr>Diapositiva 5</vt:lpstr>
      <vt:lpstr>Diapositiva 6</vt:lpstr>
      <vt:lpstr>Diapositiva 7</vt:lpstr>
      <vt:lpstr>Diapositiva 8</vt:lpstr>
      <vt:lpstr>Diapositiva 9</vt:lpstr>
      <vt:lpstr>Diapositiva 10</vt:lpstr>
      <vt:lpstr>    Lezione 2</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    Lezione 5</vt:lpstr>
      <vt:lpstr>Diapositiva 30</vt:lpstr>
      <vt:lpstr>Diapositiva 31</vt:lpstr>
      <vt:lpstr>Diapositiva 32</vt:lpstr>
      <vt:lpstr>Diapositiva 33</vt:lpstr>
      <vt:lpstr>Diapositiva 34</vt:lpstr>
      <vt:lpstr>Diapositiva 35</vt:lpstr>
      <vt:lpstr>Diapositiva 36</vt:lpstr>
      <vt:lpstr>Diapositiva 37</vt:lpstr>
      <vt:lpstr>       Lezione 7</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168</cp:revision>
  <dcterms:created xsi:type="dcterms:W3CDTF">2021-02-01T13:54:03Z</dcterms:created>
  <dcterms:modified xsi:type="dcterms:W3CDTF">2022-10-13T09:35:26Z</dcterms:modified>
</cp:coreProperties>
</file>