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8"/>
  </p:notesMasterIdLst>
  <p:sldIdLst>
    <p:sldId id="257" r:id="rId2"/>
    <p:sldId id="258" r:id="rId3"/>
    <p:sldId id="263" r:id="rId4"/>
    <p:sldId id="411" r:id="rId5"/>
    <p:sldId id="412" r:id="rId6"/>
    <p:sldId id="413" r:id="rId7"/>
    <p:sldId id="416" r:id="rId8"/>
    <p:sldId id="415" r:id="rId9"/>
    <p:sldId id="417" r:id="rId10"/>
    <p:sldId id="418" r:id="rId11"/>
    <p:sldId id="420" r:id="rId12"/>
    <p:sldId id="419" r:id="rId13"/>
    <p:sldId id="421" r:id="rId14"/>
    <p:sldId id="422" r:id="rId15"/>
    <p:sldId id="423" r:id="rId16"/>
    <p:sldId id="425" r:id="rId17"/>
    <p:sldId id="424" r:id="rId18"/>
    <p:sldId id="426" r:id="rId19"/>
    <p:sldId id="427" r:id="rId20"/>
    <p:sldId id="428" r:id="rId21"/>
    <p:sldId id="429" r:id="rId22"/>
    <p:sldId id="430" r:id="rId23"/>
    <p:sldId id="431" r:id="rId24"/>
    <p:sldId id="432" r:id="rId25"/>
    <p:sldId id="433" r:id="rId26"/>
    <p:sldId id="435" r:id="rId27"/>
    <p:sldId id="434" r:id="rId28"/>
    <p:sldId id="436" r:id="rId29"/>
    <p:sldId id="437" r:id="rId30"/>
    <p:sldId id="438" r:id="rId31"/>
    <p:sldId id="439" r:id="rId32"/>
    <p:sldId id="440" r:id="rId33"/>
    <p:sldId id="441" r:id="rId34"/>
    <p:sldId id="442" r:id="rId35"/>
    <p:sldId id="443" r:id="rId36"/>
    <p:sldId id="444" r:id="rId37"/>
    <p:sldId id="445" r:id="rId38"/>
    <p:sldId id="446" r:id="rId39"/>
    <p:sldId id="447" r:id="rId40"/>
    <p:sldId id="448" r:id="rId41"/>
    <p:sldId id="449" r:id="rId42"/>
    <p:sldId id="450" r:id="rId43"/>
    <p:sldId id="451" r:id="rId44"/>
    <p:sldId id="452" r:id="rId45"/>
    <p:sldId id="453" r:id="rId46"/>
    <p:sldId id="454" r:id="rId4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3741" autoAdjust="0"/>
    <p:restoredTop sz="91988" autoAdjust="0"/>
  </p:normalViewPr>
  <p:slideViewPr>
    <p:cSldViewPr>
      <p:cViewPr>
        <p:scale>
          <a:sx n="120" d="100"/>
          <a:sy n="120" d="100"/>
        </p:scale>
        <p:origin x="-1362" y="186"/>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17/05/2021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AutoNum type="arabicParenR"/>
            </a:pPr>
            <a:r>
              <a:rPr lang="it-IT" dirty="0" smtClean="0"/>
              <a:t>Le </a:t>
            </a:r>
            <a:r>
              <a:rPr lang="it-IT" dirty="0" err="1" smtClean="0"/>
              <a:t>Americhe</a:t>
            </a:r>
            <a:r>
              <a:rPr lang="it-IT" dirty="0" smtClean="0"/>
              <a:t>  2) rapida crescita della popolazione europea</a:t>
            </a: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39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40</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41</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42</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43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17/05/2021</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5.xml"/><Relationship Id="rId4" Type="http://schemas.openxmlformats.org/officeDocument/2006/relationships/slide" Target="slide10.xml"/></Relationships>
</file>

<file path=ppt/slides/_rels/slide41.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7.xml"/><Relationship Id="rId7" Type="http://schemas.openxmlformats.org/officeDocument/2006/relationships/slide" Target="slide2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slide" Target="slide19.xml"/><Relationship Id="rId10" Type="http://schemas.openxmlformats.org/officeDocument/2006/relationships/slide" Target="slide25.xml"/><Relationship Id="rId4" Type="http://schemas.openxmlformats.org/officeDocument/2006/relationships/slide" Target="slide18.xml"/><Relationship Id="rId9" Type="http://schemas.openxmlformats.org/officeDocument/2006/relationships/slide" Target="slide24.xml"/></Relationships>
</file>

<file path=ppt/slides/_rels/slide4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7.xml"/><Relationship Id="rId7" Type="http://schemas.openxmlformats.org/officeDocument/2006/relationships/slide" Target="slide3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31.xml"/><Relationship Id="rId5" Type="http://schemas.openxmlformats.org/officeDocument/2006/relationships/slide" Target="slide29.xml"/><Relationship Id="rId4" Type="http://schemas.openxmlformats.org/officeDocument/2006/relationships/slide" Target="slide28.xml"/><Relationship Id="rId9" Type="http://schemas.openxmlformats.org/officeDocument/2006/relationships/slide" Target="slide34.xml"/></Relationships>
</file>

<file path=ppt/slides/_rels/slide4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38.xml"/><Relationship Id="rId5" Type="http://schemas.openxmlformats.org/officeDocument/2006/relationships/slide" Target="slide37.xml"/><Relationship Id="rId4" Type="http://schemas.openxmlformats.org/officeDocument/2006/relationships/slide" Target="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357158" y="1214422"/>
            <a:ext cx="8686800" cy="3900494"/>
          </a:xfrm>
        </p:spPr>
        <p:txBody>
          <a:bodyPr>
            <a:normAutofit/>
          </a:bodyPr>
          <a:lstStyle/>
          <a:p>
            <a:pPr algn="ctr"/>
            <a:r>
              <a:rPr lang="it-IT" sz="6600" b="1" dirty="0" smtClean="0">
                <a:solidFill>
                  <a:srgbClr val="7030A0"/>
                </a:solidFill>
              </a:rPr>
              <a:t>L’IMMIGRAZIONE IN EUROPA E IN ITALIA</a:t>
            </a:r>
            <a:endParaRPr lang="it-IT" sz="6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5"/>
          <p:cNvPicPr>
            <a:picLocks noChangeAspect="1"/>
          </p:cNvPicPr>
          <p:nvPr/>
        </p:nvPicPr>
        <p:blipFill>
          <a:blip r:embed="rId2" cstate="print"/>
          <a:srcRect/>
          <a:stretch>
            <a:fillRect/>
          </a:stretch>
        </p:blipFill>
        <p:spPr bwMode="auto">
          <a:xfrm>
            <a:off x="500034" y="142852"/>
            <a:ext cx="5277584" cy="4107651"/>
          </a:xfrm>
          <a:prstGeom prst="rect">
            <a:avLst/>
          </a:prstGeom>
          <a:noFill/>
          <a:ln w="9525">
            <a:noFill/>
            <a:miter lim="800000"/>
            <a:headEnd/>
            <a:tailEnd/>
          </a:ln>
        </p:spPr>
      </p:pic>
      <p:sp>
        <p:nvSpPr>
          <p:cNvPr id="50177" name="Rectangle 1"/>
          <p:cNvSpPr>
            <a:spLocks noChangeArrowheads="1"/>
          </p:cNvSpPr>
          <p:nvPr/>
        </p:nvSpPr>
        <p:spPr bwMode="auto">
          <a:xfrm>
            <a:off x="285720" y="4643446"/>
            <a:ext cx="771527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Come sono gli attuali flussi migratori?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357158" y="5214950"/>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 name="Rettangolo 5"/>
          <p:cNvSpPr/>
          <p:nvPr/>
        </p:nvSpPr>
        <p:spPr>
          <a:xfrm>
            <a:off x="5929322" y="500042"/>
            <a:ext cx="671979"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8</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2</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500034" y="2500306"/>
            <a:ext cx="8458200" cy="1214446"/>
          </a:xfrm>
        </p:spPr>
        <p:txBody>
          <a:bodyPr>
            <a:normAutofit/>
          </a:bodyPr>
          <a:lstStyle/>
          <a:p>
            <a:r>
              <a:rPr lang="it-IT" sz="3600" b="1" dirty="0" smtClean="0">
                <a:latin typeface="Times New Roman" pitchFamily="18" charset="0"/>
                <a:cs typeface="Times New Roman" pitchFamily="18" charset="0"/>
              </a:rPr>
              <a:t>L’immigrazione in Italia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6"/>
          <p:cNvPicPr>
            <a:picLocks noChangeAspect="1"/>
          </p:cNvPicPr>
          <p:nvPr/>
        </p:nvPicPr>
        <p:blipFill>
          <a:blip r:embed="rId2"/>
          <a:srcRect/>
          <a:stretch>
            <a:fillRect/>
          </a:stretch>
        </p:blipFill>
        <p:spPr bwMode="auto">
          <a:xfrm>
            <a:off x="142844" y="142852"/>
            <a:ext cx="7972191" cy="4028191"/>
          </a:xfrm>
          <a:prstGeom prst="rect">
            <a:avLst/>
          </a:prstGeom>
          <a:noFill/>
          <a:ln w="9525">
            <a:noFill/>
            <a:miter lim="800000"/>
            <a:headEnd/>
            <a:tailEnd/>
          </a:ln>
        </p:spPr>
      </p:pic>
      <p:sp>
        <p:nvSpPr>
          <p:cNvPr id="52225" name="Rectangle 1"/>
          <p:cNvSpPr>
            <a:spLocks noChangeArrowheads="1"/>
          </p:cNvSpPr>
          <p:nvPr/>
        </p:nvSpPr>
        <p:spPr bwMode="auto">
          <a:xfrm>
            <a:off x="214282" y="4643446"/>
            <a:ext cx="864399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Analizzando i due grafici, quali considerazioni si possono fare riguardo all'Italia dal punto di vista dell'immigrazione?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85720" y="5429264"/>
            <a:ext cx="8643998" cy="11430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2226" name="Rectangle 2"/>
          <p:cNvSpPr>
            <a:spLocks noChangeArrowheads="1"/>
          </p:cNvSpPr>
          <p:nvPr/>
        </p:nvSpPr>
        <p:spPr bwMode="auto">
          <a:xfrm>
            <a:off x="357158" y="5429264"/>
            <a:ext cx="8215370" cy="10002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8215338" y="285728"/>
            <a:ext cx="671979"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9</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142812" y="71414"/>
          <a:ext cx="8858344" cy="2217343"/>
        </p:xfrm>
        <a:graphic>
          <a:graphicData uri="http://schemas.openxmlformats.org/drawingml/2006/table">
            <a:tbl>
              <a:tblPr/>
              <a:tblGrid>
                <a:gridCol w="4357750"/>
                <a:gridCol w="4500594"/>
              </a:tblGrid>
              <a:tr h="207546">
                <a:tc gridSpan="2">
                  <a:txBody>
                    <a:bodyPr/>
                    <a:lstStyle/>
                    <a:p>
                      <a:pPr algn="ctr">
                        <a:lnSpc>
                          <a:spcPct val="115000"/>
                        </a:lnSpc>
                        <a:spcAft>
                          <a:spcPts val="1000"/>
                        </a:spcAft>
                      </a:pPr>
                      <a:r>
                        <a:rPr lang="it-IT" sz="1200" b="1" dirty="0">
                          <a:latin typeface="Calibri"/>
                          <a:ea typeface="Times New Roman"/>
                          <a:cs typeface="Times New Roman"/>
                        </a:rPr>
                        <a:t>VISTO </a:t>
                      </a:r>
                      <a:r>
                        <a:rPr lang="it-IT" sz="1200" b="1" dirty="0" err="1">
                          <a:latin typeface="Calibri"/>
                          <a:ea typeface="Times New Roman"/>
                          <a:cs typeface="Times New Roman"/>
                        </a:rPr>
                        <a:t>D'INGRESSO</a:t>
                      </a:r>
                      <a:endParaRPr lang="it-IT" sz="1200" dirty="0">
                        <a:latin typeface="Calibri"/>
                        <a:ea typeface="Times New Roman"/>
                        <a:cs typeface="Times New Roman"/>
                      </a:endParaRPr>
                    </a:p>
                  </a:txBody>
                  <a:tcPr marL="2231" marR="2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it-IT"/>
                    </a:p>
                  </a:txBody>
                  <a:tcPr/>
                </a:tc>
              </a:tr>
              <a:tr h="220459">
                <a:tc>
                  <a:txBody>
                    <a:bodyPr/>
                    <a:lstStyle/>
                    <a:p>
                      <a:pPr algn="ctr">
                        <a:lnSpc>
                          <a:spcPct val="115000"/>
                        </a:lnSpc>
                        <a:spcAft>
                          <a:spcPts val="1000"/>
                        </a:spcAft>
                      </a:pPr>
                      <a:r>
                        <a:rPr lang="it-IT" sz="1200" b="1" dirty="0">
                          <a:latin typeface="Calibri"/>
                          <a:ea typeface="Times New Roman"/>
                          <a:cs typeface="Times New Roman"/>
                        </a:rPr>
                        <a:t>CITTADINI COMUNITARI</a:t>
                      </a:r>
                      <a:endParaRPr lang="it-IT" sz="1200" dirty="0">
                        <a:latin typeface="Calibri"/>
                        <a:ea typeface="Times New Roman"/>
                        <a:cs typeface="Times New Roman"/>
                      </a:endParaRPr>
                    </a:p>
                  </a:txBody>
                  <a:tcPr marL="2231" marR="2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200" b="1" dirty="0">
                          <a:latin typeface="Calibri"/>
                          <a:ea typeface="Times New Roman"/>
                          <a:cs typeface="Times New Roman"/>
                        </a:rPr>
                        <a:t>CITTADINI EXTRACOMUNITARI</a:t>
                      </a:r>
                      <a:endParaRPr lang="it-IT" sz="1200" dirty="0">
                        <a:latin typeface="Calibri"/>
                        <a:ea typeface="Times New Roman"/>
                        <a:cs typeface="Times New Roman"/>
                      </a:endParaRPr>
                    </a:p>
                  </a:txBody>
                  <a:tcPr marL="2231" marR="2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86572">
                <a:tc>
                  <a:txBody>
                    <a:bodyPr/>
                    <a:lstStyle/>
                    <a:p>
                      <a:pPr>
                        <a:lnSpc>
                          <a:spcPct val="115000"/>
                        </a:lnSpc>
                        <a:spcAft>
                          <a:spcPts val="1000"/>
                        </a:spcAft>
                      </a:pPr>
                      <a:r>
                        <a:rPr lang="it-IT" sz="1000" dirty="0" smtClean="0">
                          <a:latin typeface="Times New Roman"/>
                          <a:ea typeface="Times New Roman"/>
                          <a:cs typeface="Times New Roman"/>
                        </a:rPr>
                        <a:t>   Possono </a:t>
                      </a:r>
                      <a:r>
                        <a:rPr lang="it-IT" sz="1000" dirty="0">
                          <a:latin typeface="Times New Roman"/>
                          <a:ea typeface="Times New Roman"/>
                          <a:cs typeface="Times New Roman"/>
                        </a:rPr>
                        <a:t>entrare liberamente in Italia</a:t>
                      </a:r>
                      <a:endParaRPr lang="it-IT" sz="1000" dirty="0">
                        <a:latin typeface="Calibri"/>
                        <a:ea typeface="Times New Roman"/>
                        <a:cs typeface="Times New Roman"/>
                      </a:endParaRPr>
                    </a:p>
                  </a:txBody>
                  <a:tcPr marL="2231" marR="2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000" dirty="0">
                          <a:solidFill>
                            <a:srgbClr val="333333"/>
                          </a:solidFill>
                          <a:latin typeface="Times New Roman"/>
                          <a:ea typeface="Times New Roman"/>
                          <a:cs typeface="Times New Roman"/>
                        </a:rPr>
                        <a:t>Per entrare in modo regolare in Italia è necessario il passaporto o altro documento di viaggio e il visto di ingresso (per visita e/o turismo, per lavoro, per studio e/o ricerca, per famiglia, etc.), che </a:t>
                      </a:r>
                      <a:r>
                        <a:rPr lang="it-IT" sz="1000" b="1" dirty="0">
                          <a:solidFill>
                            <a:srgbClr val="333333"/>
                          </a:solidFill>
                          <a:latin typeface="Times New Roman"/>
                          <a:ea typeface="Times New Roman"/>
                          <a:cs typeface="Times New Roman"/>
                        </a:rPr>
                        <a:t>va richiesto all'ambasciata o ai consolati italiani </a:t>
                      </a:r>
                      <a:r>
                        <a:rPr lang="it-IT" sz="1000" dirty="0">
                          <a:solidFill>
                            <a:srgbClr val="333333"/>
                          </a:solidFill>
                          <a:latin typeface="Times New Roman"/>
                          <a:ea typeface="Times New Roman"/>
                          <a:cs typeface="Times New Roman"/>
                        </a:rPr>
                        <a:t>nel Paese d'origine.</a:t>
                      </a:r>
                      <a:endParaRPr lang="it-IT" sz="1000" dirty="0">
                        <a:latin typeface="Calibri"/>
                        <a:ea typeface="Times New Roman"/>
                        <a:cs typeface="Times New Roman"/>
                      </a:endParaRPr>
                    </a:p>
                    <a:p>
                      <a:pPr algn="just" fontAlgn="base">
                        <a:lnSpc>
                          <a:spcPct val="115000"/>
                        </a:lnSpc>
                        <a:spcAft>
                          <a:spcPts val="600"/>
                        </a:spcAft>
                      </a:pPr>
                      <a:r>
                        <a:rPr lang="it-IT" sz="1000" dirty="0">
                          <a:solidFill>
                            <a:srgbClr val="333333"/>
                          </a:solidFill>
                          <a:latin typeface="Calibri"/>
                          <a:ea typeface="Times New Roman"/>
                        </a:rPr>
                        <a:t>L'ingresso per motivi di lavoro subordinato, anche stagionale, e di lavoro autonomo, deve avvenire nell'ambito delle </a:t>
                      </a:r>
                      <a:r>
                        <a:rPr lang="it-IT" sz="1000" b="1" dirty="0">
                          <a:solidFill>
                            <a:srgbClr val="333333"/>
                          </a:solidFill>
                          <a:latin typeface="Calibri"/>
                          <a:ea typeface="Times New Roman"/>
                        </a:rPr>
                        <a:t>quote di ingresso</a:t>
                      </a:r>
                      <a:r>
                        <a:rPr lang="it-IT" sz="1000" dirty="0">
                          <a:solidFill>
                            <a:srgbClr val="333333"/>
                          </a:solidFill>
                          <a:latin typeface="Calibri"/>
                          <a:ea typeface="Times New Roman"/>
                        </a:rPr>
                        <a:t> stabilite nei decreti periodici (di solito annuali), i cosiddetti 'decreti-flussi', che prevedono una riserva di quote per i cittadini provenienti da Paesi con i quali lo Stato ha concluso accordi per la regolamentazione dei flussi d'ingresso e delle  procedure di riammissione.</a:t>
                      </a:r>
                      <a:endParaRPr lang="it-IT" sz="1000" dirty="0">
                        <a:latin typeface="Calibri"/>
                        <a:ea typeface="Times New Roman"/>
                      </a:endParaRPr>
                    </a:p>
                  </a:txBody>
                  <a:tcPr marL="2231" marR="2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4" name="Tabella 3"/>
          <p:cNvGraphicFramePr>
            <a:graphicFrameLocks noGrp="1"/>
          </p:cNvGraphicFramePr>
          <p:nvPr/>
        </p:nvGraphicFramePr>
        <p:xfrm>
          <a:off x="142844" y="2357430"/>
          <a:ext cx="8858280" cy="4440661"/>
        </p:xfrm>
        <a:graphic>
          <a:graphicData uri="http://schemas.openxmlformats.org/drawingml/2006/table">
            <a:tbl>
              <a:tblPr/>
              <a:tblGrid>
                <a:gridCol w="4413809"/>
                <a:gridCol w="4444471"/>
              </a:tblGrid>
              <a:tr h="198807">
                <a:tc gridSpan="2">
                  <a:txBody>
                    <a:bodyPr/>
                    <a:lstStyle/>
                    <a:p>
                      <a:pPr algn="ctr">
                        <a:lnSpc>
                          <a:spcPct val="115000"/>
                        </a:lnSpc>
                        <a:spcAft>
                          <a:spcPts val="1000"/>
                        </a:spcAft>
                      </a:pPr>
                      <a:r>
                        <a:rPr lang="it-IT" sz="1200" b="1" dirty="0">
                          <a:latin typeface="Calibri"/>
                          <a:ea typeface="Times New Roman"/>
                          <a:cs typeface="Times New Roman"/>
                        </a:rPr>
                        <a:t>PERMESSO </a:t>
                      </a:r>
                      <a:r>
                        <a:rPr lang="it-IT" sz="1200" b="1" dirty="0" err="1">
                          <a:latin typeface="Calibri"/>
                          <a:ea typeface="Times New Roman"/>
                          <a:cs typeface="Times New Roman"/>
                        </a:rPr>
                        <a:t>DI</a:t>
                      </a:r>
                      <a:r>
                        <a:rPr lang="it-IT" sz="1200" b="1" dirty="0">
                          <a:latin typeface="Calibri"/>
                          <a:ea typeface="Times New Roman"/>
                          <a:cs typeface="Times New Roman"/>
                        </a:rPr>
                        <a:t> SOGGIORNO</a:t>
                      </a:r>
                      <a:endParaRPr lang="it-IT" sz="1200" dirty="0">
                        <a:latin typeface="Calibri"/>
                        <a:ea typeface="Times New Roman"/>
                        <a:cs typeface="Times New Roman"/>
                      </a:endParaRPr>
                    </a:p>
                  </a:txBody>
                  <a:tcPr marL="45896" marR="4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it-IT"/>
                    </a:p>
                  </a:txBody>
                  <a:tcPr/>
                </a:tc>
              </a:tr>
              <a:tr h="290868">
                <a:tc>
                  <a:txBody>
                    <a:bodyPr/>
                    <a:lstStyle/>
                    <a:p>
                      <a:pPr algn="ctr">
                        <a:lnSpc>
                          <a:spcPct val="115000"/>
                        </a:lnSpc>
                        <a:spcAft>
                          <a:spcPts val="1000"/>
                        </a:spcAft>
                      </a:pPr>
                      <a:r>
                        <a:rPr lang="it-IT" sz="1200" b="1" dirty="0">
                          <a:latin typeface="Calibri"/>
                          <a:ea typeface="Times New Roman"/>
                          <a:cs typeface="Times New Roman"/>
                        </a:rPr>
                        <a:t>CITTADINI COMUNITARI</a:t>
                      </a:r>
                      <a:endParaRPr lang="it-IT" sz="1200" dirty="0">
                        <a:latin typeface="Calibri"/>
                        <a:ea typeface="Times New Roman"/>
                        <a:cs typeface="Times New Roman"/>
                      </a:endParaRPr>
                    </a:p>
                  </a:txBody>
                  <a:tcPr marL="45896" marR="4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200" b="1" dirty="0">
                          <a:latin typeface="Calibri"/>
                          <a:ea typeface="Times New Roman"/>
                          <a:cs typeface="Times New Roman"/>
                        </a:rPr>
                        <a:t>CITTADINI EXTRACOMUNITARI</a:t>
                      </a:r>
                      <a:endParaRPr lang="it-IT" sz="1200" dirty="0">
                        <a:latin typeface="Calibri"/>
                        <a:ea typeface="Times New Roman"/>
                        <a:cs typeface="Times New Roman"/>
                      </a:endParaRPr>
                    </a:p>
                  </a:txBody>
                  <a:tcPr marL="45896" marR="4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39481">
                <a:tc>
                  <a:txBody>
                    <a:bodyPr/>
                    <a:lstStyle/>
                    <a:p>
                      <a:pPr fontAlgn="base">
                        <a:lnSpc>
                          <a:spcPct val="115000"/>
                        </a:lnSpc>
                        <a:spcAft>
                          <a:spcPts val="0"/>
                        </a:spcAft>
                      </a:pPr>
                      <a:endParaRPr lang="it-IT" sz="1000" dirty="0">
                        <a:solidFill>
                          <a:srgbClr val="0C0C0F"/>
                        </a:solidFill>
                        <a:latin typeface="Calibri"/>
                        <a:ea typeface="Times New Roman"/>
                      </a:endParaRPr>
                    </a:p>
                    <a:p>
                      <a:pPr algn="just" fontAlgn="base">
                        <a:lnSpc>
                          <a:spcPct val="115000"/>
                        </a:lnSpc>
                        <a:spcAft>
                          <a:spcPts val="0"/>
                        </a:spcAft>
                      </a:pPr>
                      <a:r>
                        <a:rPr lang="it-IT" sz="1000" dirty="0">
                          <a:solidFill>
                            <a:srgbClr val="333333"/>
                          </a:solidFill>
                          <a:latin typeface="Calibri"/>
                          <a:ea typeface="Times New Roman"/>
                        </a:rPr>
                        <a:t>I cittadini dell'Unione hanno il diritto di soggiornare nel territorio nazionale per un </a:t>
                      </a:r>
                      <a:r>
                        <a:rPr lang="it-IT" sz="1000" b="1" dirty="0">
                          <a:solidFill>
                            <a:srgbClr val="333333"/>
                          </a:solidFill>
                          <a:latin typeface="Calibri"/>
                          <a:ea typeface="Times New Roman"/>
                        </a:rPr>
                        <a:t>periodo non superiore a tre mesi</a:t>
                      </a:r>
                      <a:r>
                        <a:rPr lang="it-IT" sz="1000" dirty="0">
                          <a:solidFill>
                            <a:srgbClr val="333333"/>
                          </a:solidFill>
                          <a:latin typeface="Calibri"/>
                          <a:ea typeface="Times New Roman"/>
                        </a:rPr>
                        <a:t> </a:t>
                      </a:r>
                      <a:r>
                        <a:rPr lang="it-IT" sz="1000" b="1" dirty="0">
                          <a:solidFill>
                            <a:srgbClr val="333333"/>
                          </a:solidFill>
                          <a:latin typeface="Calibri"/>
                          <a:ea typeface="Times New Roman"/>
                        </a:rPr>
                        <a:t>senza alcuna condizione o formalità</a:t>
                      </a:r>
                      <a:r>
                        <a:rPr lang="it-IT" sz="1000" dirty="0">
                          <a:solidFill>
                            <a:srgbClr val="333333"/>
                          </a:solidFill>
                          <a:latin typeface="Calibri"/>
                          <a:ea typeface="Times New Roman"/>
                        </a:rPr>
                        <a:t>, salvo il possesso di un documento d'identità valido per l'espatrio.</a:t>
                      </a:r>
                      <a:endParaRPr lang="it-IT" sz="1000" dirty="0">
                        <a:latin typeface="Calibri"/>
                        <a:ea typeface="Times New Roman"/>
                      </a:endParaRPr>
                    </a:p>
                    <a:p>
                      <a:pPr algn="just" fontAlgn="base">
                        <a:lnSpc>
                          <a:spcPct val="115000"/>
                        </a:lnSpc>
                        <a:spcAft>
                          <a:spcPts val="0"/>
                        </a:spcAft>
                      </a:pPr>
                      <a:r>
                        <a:rPr lang="it-IT" sz="1000" dirty="0">
                          <a:solidFill>
                            <a:srgbClr val="000000"/>
                          </a:solidFill>
                          <a:latin typeface="Calibri"/>
                          <a:ea typeface="Times New Roman"/>
                        </a:rPr>
                        <a:t>I cittadini dell'Unione che intendono soggiornare in Italia per un </a:t>
                      </a:r>
                      <a:r>
                        <a:rPr lang="it-IT" sz="1000" b="1" dirty="0">
                          <a:solidFill>
                            <a:srgbClr val="000000"/>
                          </a:solidFill>
                          <a:latin typeface="Calibri"/>
                          <a:ea typeface="Times New Roman"/>
                        </a:rPr>
                        <a:t>periodo superiore a tre mesi</a:t>
                      </a:r>
                      <a:r>
                        <a:rPr lang="it-IT" sz="1000" dirty="0">
                          <a:solidFill>
                            <a:srgbClr val="000000"/>
                          </a:solidFill>
                          <a:latin typeface="Calibri"/>
                          <a:ea typeface="Times New Roman"/>
                        </a:rPr>
                        <a:t> devono chiedere l'</a:t>
                      </a:r>
                      <a:r>
                        <a:rPr lang="it-IT" sz="1000" b="1" dirty="0">
                          <a:solidFill>
                            <a:srgbClr val="000000"/>
                          </a:solidFill>
                          <a:latin typeface="Calibri"/>
                          <a:ea typeface="Times New Roman"/>
                        </a:rPr>
                        <a:t>iscrizione anagrafica </a:t>
                      </a:r>
                      <a:r>
                        <a:rPr lang="it-IT" sz="1000" dirty="0">
                          <a:solidFill>
                            <a:srgbClr val="000000"/>
                          </a:solidFill>
                          <a:latin typeface="Calibri"/>
                          <a:ea typeface="Times New Roman"/>
                        </a:rPr>
                        <a:t>al comune di residenza.</a:t>
                      </a:r>
                      <a:endParaRPr lang="it-IT" sz="1000" dirty="0">
                        <a:latin typeface="Calibri"/>
                        <a:ea typeface="Times New Roman"/>
                      </a:endParaRPr>
                    </a:p>
                    <a:p>
                      <a:pPr algn="just" fontAlgn="base">
                        <a:lnSpc>
                          <a:spcPct val="115000"/>
                        </a:lnSpc>
                        <a:spcAft>
                          <a:spcPts val="0"/>
                        </a:spcAft>
                      </a:pPr>
                      <a:r>
                        <a:rPr lang="it-IT" sz="1000" dirty="0">
                          <a:solidFill>
                            <a:srgbClr val="000000"/>
                          </a:solidFill>
                          <a:latin typeface="Calibri"/>
                          <a:ea typeface="Times New Roman"/>
                        </a:rPr>
                        <a:t>Per tale iscrizione, oltre a quanto previsto dalla normativa vigente per i cittadini italiani, occorre produrre la documentazione attestante:</a:t>
                      </a:r>
                      <a:endParaRPr lang="it-IT" sz="1000" dirty="0">
                        <a:latin typeface="Calibri"/>
                        <a:ea typeface="Times New Roman"/>
                      </a:endParaRPr>
                    </a:p>
                    <a:p>
                      <a:pPr marL="342900" lvl="0" indent="-342900">
                        <a:lnSpc>
                          <a:spcPct val="115000"/>
                        </a:lnSpc>
                        <a:spcAft>
                          <a:spcPts val="1000"/>
                        </a:spcAft>
                        <a:buFont typeface="Symbol"/>
                        <a:buChar char=""/>
                        <a:tabLst>
                          <a:tab pos="457200" algn="l"/>
                        </a:tabLst>
                      </a:pPr>
                      <a:r>
                        <a:rPr lang="it-IT" sz="1000" dirty="0">
                          <a:solidFill>
                            <a:srgbClr val="000000"/>
                          </a:solidFill>
                          <a:latin typeface="Times New Roman"/>
                          <a:ea typeface="Times New Roman"/>
                          <a:cs typeface="Times New Roman"/>
                        </a:rPr>
                        <a:t>in caso di soggiorno per</a:t>
                      </a:r>
                      <a:r>
                        <a:rPr lang="it-IT" sz="1000" b="1" dirty="0">
                          <a:solidFill>
                            <a:srgbClr val="000000"/>
                          </a:solidFill>
                          <a:latin typeface="Times New Roman"/>
                          <a:ea typeface="Times New Roman"/>
                          <a:cs typeface="Times New Roman"/>
                        </a:rPr>
                        <a:t> motivi di lavoro</a:t>
                      </a:r>
                      <a:r>
                        <a:rPr lang="it-IT" sz="1000" dirty="0">
                          <a:solidFill>
                            <a:srgbClr val="000000"/>
                          </a:solidFill>
                          <a:latin typeface="Times New Roman"/>
                          <a:ea typeface="Times New Roman"/>
                          <a:cs typeface="Times New Roman"/>
                        </a:rPr>
                        <a:t>: l'attività esercitata;</a:t>
                      </a:r>
                      <a:endParaRPr lang="it-IT" sz="1000" dirty="0">
                        <a:solidFill>
                          <a:srgbClr val="000000"/>
                        </a:solidFill>
                        <a:latin typeface="Calibri"/>
                        <a:ea typeface="Times New Roman"/>
                        <a:cs typeface="Times New Roman"/>
                      </a:endParaRPr>
                    </a:p>
                    <a:p>
                      <a:pPr marL="342900" lvl="0" indent="-342900">
                        <a:lnSpc>
                          <a:spcPct val="115000"/>
                        </a:lnSpc>
                        <a:spcAft>
                          <a:spcPts val="1000"/>
                        </a:spcAft>
                        <a:buFont typeface="Symbol"/>
                        <a:buChar char=""/>
                        <a:tabLst>
                          <a:tab pos="457200" algn="l"/>
                        </a:tabLst>
                      </a:pPr>
                      <a:r>
                        <a:rPr lang="it-IT" sz="1000" dirty="0">
                          <a:solidFill>
                            <a:srgbClr val="000000"/>
                          </a:solidFill>
                          <a:latin typeface="Times New Roman"/>
                          <a:ea typeface="Times New Roman"/>
                          <a:cs typeface="Times New Roman"/>
                        </a:rPr>
                        <a:t>in caso di soggiorno </a:t>
                      </a:r>
                      <a:r>
                        <a:rPr lang="it-IT" sz="1000" b="1" dirty="0">
                          <a:solidFill>
                            <a:srgbClr val="000000"/>
                          </a:solidFill>
                          <a:latin typeface="Times New Roman"/>
                          <a:ea typeface="Times New Roman"/>
                          <a:cs typeface="Times New Roman"/>
                        </a:rPr>
                        <a:t>senza svolgere attività lavorativa </a:t>
                      </a:r>
                      <a:r>
                        <a:rPr lang="it-IT" sz="1000" dirty="0">
                          <a:solidFill>
                            <a:srgbClr val="000000"/>
                          </a:solidFill>
                          <a:latin typeface="Times New Roman"/>
                          <a:ea typeface="Times New Roman"/>
                          <a:cs typeface="Times New Roman"/>
                        </a:rPr>
                        <a:t>o per </a:t>
                      </a:r>
                      <a:r>
                        <a:rPr lang="it-IT" sz="1000" b="1" dirty="0">
                          <a:solidFill>
                            <a:srgbClr val="000000"/>
                          </a:solidFill>
                          <a:latin typeface="Times New Roman"/>
                          <a:ea typeface="Times New Roman"/>
                          <a:cs typeface="Times New Roman"/>
                        </a:rPr>
                        <a:t>motivi di studio o formazione</a:t>
                      </a:r>
                      <a:r>
                        <a:rPr lang="it-IT" sz="1000" dirty="0">
                          <a:solidFill>
                            <a:srgbClr val="000000"/>
                          </a:solidFill>
                          <a:latin typeface="Times New Roman"/>
                          <a:ea typeface="Times New Roman"/>
                          <a:cs typeface="Times New Roman"/>
                        </a:rPr>
                        <a:t>: la disponibilità di risorse economiche sufficienti al soggiorno, calcolate in base all'importo annuo dell'assegno sociale in relazione al numero dei familiari a carico, anche tramite un'autocertificazione; la titolarità di una polizza di assicurazione sanitaria che copra le spese sanitarie; limitatamente al soggiorno per motivi di studio, anche la documentazione attestante l'iscrizione presso un istituto pubblico o privato riconosciuto;</a:t>
                      </a:r>
                      <a:endParaRPr lang="it-IT" sz="1000" dirty="0">
                        <a:solidFill>
                          <a:srgbClr val="000000"/>
                        </a:solidFill>
                        <a:latin typeface="Calibri"/>
                        <a:ea typeface="Times New Roman"/>
                        <a:cs typeface="Times New Roman"/>
                      </a:endParaRPr>
                    </a:p>
                    <a:p>
                      <a:pPr marL="342900" lvl="0" indent="-342900">
                        <a:lnSpc>
                          <a:spcPct val="115000"/>
                        </a:lnSpc>
                        <a:spcAft>
                          <a:spcPts val="1000"/>
                        </a:spcAft>
                        <a:buFont typeface="Symbol"/>
                        <a:buChar char=""/>
                        <a:tabLst>
                          <a:tab pos="457200" algn="l"/>
                        </a:tabLst>
                      </a:pPr>
                      <a:r>
                        <a:rPr lang="it-IT" sz="1000" dirty="0">
                          <a:solidFill>
                            <a:srgbClr val="000000"/>
                          </a:solidFill>
                          <a:latin typeface="Times New Roman"/>
                          <a:ea typeface="Times New Roman"/>
                          <a:cs typeface="Times New Roman"/>
                        </a:rPr>
                        <a:t> in caso di familiare del cittadino dell'Unione avente la cittadinanza di uno Stato membro, ma non un autonomo diritto al soggiorno: è necessario un documento che attesti la qualità di familiare o familiare a carico (che può essere anche autocertificata).</a:t>
                      </a:r>
                      <a:endParaRPr lang="it-IT" sz="1000" dirty="0">
                        <a:solidFill>
                          <a:srgbClr val="000000"/>
                        </a:solidFill>
                        <a:latin typeface="Calibri"/>
                        <a:ea typeface="Times New Roman"/>
                        <a:cs typeface="Times New Roman"/>
                      </a:endParaRPr>
                    </a:p>
                  </a:txBody>
                  <a:tcPr marL="45896" marR="4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base">
                        <a:lnSpc>
                          <a:spcPct val="115000"/>
                        </a:lnSpc>
                        <a:spcAft>
                          <a:spcPts val="0"/>
                        </a:spcAft>
                      </a:pPr>
                      <a:endParaRPr lang="it-IT" sz="1000" dirty="0">
                        <a:latin typeface="Calibri"/>
                        <a:ea typeface="Times New Roman"/>
                      </a:endParaRPr>
                    </a:p>
                    <a:p>
                      <a:pPr fontAlgn="base">
                        <a:lnSpc>
                          <a:spcPct val="115000"/>
                        </a:lnSpc>
                        <a:spcAft>
                          <a:spcPts val="0"/>
                        </a:spcAft>
                      </a:pPr>
                      <a:r>
                        <a:rPr lang="it-IT" sz="1000" dirty="0">
                          <a:solidFill>
                            <a:srgbClr val="0C0C0F"/>
                          </a:solidFill>
                          <a:latin typeface="Calibri"/>
                          <a:ea typeface="Times New Roman"/>
                        </a:rPr>
                        <a:t>Devono farne richiesta </a:t>
                      </a:r>
                      <a:r>
                        <a:rPr lang="it-IT" sz="1000" b="1" dirty="0">
                          <a:solidFill>
                            <a:srgbClr val="0C0C0F"/>
                          </a:solidFill>
                          <a:latin typeface="Calibri"/>
                          <a:ea typeface="Times New Roman"/>
                        </a:rPr>
                        <a:t>i cittadini di Paesi extra UE</a:t>
                      </a:r>
                      <a:r>
                        <a:rPr lang="it-IT" sz="1000" dirty="0">
                          <a:solidFill>
                            <a:srgbClr val="0C0C0F"/>
                          </a:solidFill>
                          <a:latin typeface="Calibri"/>
                          <a:ea typeface="Times New Roman"/>
                        </a:rPr>
                        <a:t>, entrati in Italia con un </a:t>
                      </a:r>
                      <a:r>
                        <a:rPr lang="it-IT" sz="1000" b="1" dirty="0">
                          <a:solidFill>
                            <a:srgbClr val="0C0C0F"/>
                          </a:solidFill>
                          <a:latin typeface="Calibri"/>
                          <a:ea typeface="Times New Roman"/>
                        </a:rPr>
                        <a:t>visto di lunga durata</a:t>
                      </a:r>
                      <a:r>
                        <a:rPr lang="it-IT" sz="1000" dirty="0">
                          <a:solidFill>
                            <a:srgbClr val="0C0C0F"/>
                          </a:solidFill>
                          <a:latin typeface="Calibri"/>
                          <a:ea typeface="Times New Roman"/>
                        </a:rPr>
                        <a:t> (c.d. visto nazionale, per periodi superiori a 90 giorni), mentre chi entra nel nostro Paese per </a:t>
                      </a:r>
                      <a:r>
                        <a:rPr lang="it-IT" sz="1000" b="1" dirty="0">
                          <a:solidFill>
                            <a:srgbClr val="0C0C0F"/>
                          </a:solidFill>
                          <a:latin typeface="Calibri"/>
                          <a:ea typeface="Times New Roman"/>
                        </a:rPr>
                        <a:t>soggiorni brevi</a:t>
                      </a:r>
                      <a:r>
                        <a:rPr lang="it-IT" sz="1000" dirty="0">
                          <a:solidFill>
                            <a:srgbClr val="0C0C0F"/>
                          </a:solidFill>
                          <a:latin typeface="Calibri"/>
                          <a:ea typeface="Times New Roman"/>
                        </a:rPr>
                        <a:t>, inferiori a 90 giorni, non ne ha bisogno.</a:t>
                      </a:r>
                      <a:endParaRPr lang="it-IT" sz="1000" dirty="0">
                        <a:latin typeface="Calibri"/>
                        <a:ea typeface="Times New Roman"/>
                      </a:endParaRPr>
                    </a:p>
                    <a:p>
                      <a:pPr fontAlgn="base">
                        <a:lnSpc>
                          <a:spcPct val="115000"/>
                        </a:lnSpc>
                        <a:spcAft>
                          <a:spcPts val="0"/>
                        </a:spcAft>
                      </a:pPr>
                      <a:r>
                        <a:rPr lang="it-IT" sz="1000" dirty="0">
                          <a:solidFill>
                            <a:srgbClr val="333333"/>
                          </a:solidFill>
                          <a:latin typeface="Calibri"/>
                          <a:ea typeface="Times New Roman"/>
                        </a:rPr>
                        <a:t>La validità del permesso di soggiorno è la stessa del visto d'ingresso:</a:t>
                      </a:r>
                      <a:endParaRPr lang="it-IT" sz="1000" dirty="0">
                        <a:latin typeface="Calibri"/>
                        <a:ea typeface="Times New Roman"/>
                      </a:endParaRPr>
                    </a:p>
                    <a:p>
                      <a:pPr marL="342900" lvl="0" indent="-342900" fontAlgn="base">
                        <a:lnSpc>
                          <a:spcPct val="115000"/>
                        </a:lnSpc>
                        <a:spcAft>
                          <a:spcPts val="0"/>
                        </a:spcAft>
                        <a:buFont typeface="Symbol"/>
                        <a:buChar char=""/>
                      </a:pPr>
                      <a:r>
                        <a:rPr lang="it-IT" sz="1000" dirty="0">
                          <a:solidFill>
                            <a:srgbClr val="333333"/>
                          </a:solidFill>
                          <a:latin typeface="Times New Roman"/>
                          <a:ea typeface="Times New Roman"/>
                          <a:cs typeface="Times New Roman"/>
                        </a:rPr>
                        <a:t>fino a sei mesi per</a:t>
                      </a:r>
                      <a:r>
                        <a:rPr lang="it-IT" sz="1000" b="1" dirty="0">
                          <a:solidFill>
                            <a:srgbClr val="333333"/>
                          </a:solidFill>
                          <a:latin typeface="Times New Roman"/>
                          <a:ea typeface="Times New Roman"/>
                          <a:cs typeface="Times New Roman"/>
                        </a:rPr>
                        <a:t> lavoro stagionale</a:t>
                      </a:r>
                      <a:r>
                        <a:rPr lang="it-IT" sz="1000" dirty="0">
                          <a:solidFill>
                            <a:srgbClr val="333333"/>
                          </a:solidFill>
                          <a:latin typeface="Times New Roman"/>
                          <a:ea typeface="Times New Roman"/>
                          <a:cs typeface="Times New Roman"/>
                        </a:rPr>
                        <a:t> e fino a nove mesi per lavoro stagionale nei settori che richiedono tale estensione </a:t>
                      </a:r>
                      <a:endParaRPr lang="it-IT" sz="1000" dirty="0">
                        <a:latin typeface="Calibri"/>
                        <a:ea typeface="Times New Roman"/>
                        <a:cs typeface="Times New Roman"/>
                      </a:endParaRPr>
                    </a:p>
                    <a:p>
                      <a:pPr marL="342900" lvl="0" indent="-342900" fontAlgn="base">
                        <a:lnSpc>
                          <a:spcPct val="115000"/>
                        </a:lnSpc>
                        <a:spcAft>
                          <a:spcPts val="0"/>
                        </a:spcAft>
                        <a:buFont typeface="Symbol"/>
                        <a:buChar char=""/>
                      </a:pPr>
                      <a:r>
                        <a:rPr lang="it-IT" sz="1000" dirty="0">
                          <a:solidFill>
                            <a:srgbClr val="333333"/>
                          </a:solidFill>
                          <a:latin typeface="Times New Roman"/>
                          <a:ea typeface="Times New Roman"/>
                          <a:cs typeface="Times New Roman"/>
                        </a:rPr>
                        <a:t>fino ad un anno, per</a:t>
                      </a:r>
                      <a:r>
                        <a:rPr lang="it-IT" sz="1000" b="1" dirty="0">
                          <a:solidFill>
                            <a:srgbClr val="333333"/>
                          </a:solidFill>
                          <a:latin typeface="Times New Roman"/>
                          <a:ea typeface="Times New Roman"/>
                          <a:cs typeface="Times New Roman"/>
                        </a:rPr>
                        <a:t> </a:t>
                      </a:r>
                      <a:r>
                        <a:rPr lang="it-IT" sz="1000" dirty="0">
                          <a:solidFill>
                            <a:srgbClr val="333333"/>
                          </a:solidFill>
                          <a:latin typeface="Times New Roman"/>
                          <a:ea typeface="Times New Roman"/>
                          <a:cs typeface="Times New Roman"/>
                        </a:rPr>
                        <a:t>la</a:t>
                      </a:r>
                      <a:r>
                        <a:rPr lang="it-IT" sz="1000" b="1" dirty="0">
                          <a:solidFill>
                            <a:srgbClr val="333333"/>
                          </a:solidFill>
                          <a:latin typeface="Times New Roman"/>
                          <a:ea typeface="Times New Roman"/>
                          <a:cs typeface="Times New Roman"/>
                        </a:rPr>
                        <a:t> frequenza di un corso per studio o formazione professionale</a:t>
                      </a:r>
                      <a:r>
                        <a:rPr lang="it-IT" sz="1000" dirty="0">
                          <a:solidFill>
                            <a:srgbClr val="333333"/>
                          </a:solidFill>
                          <a:latin typeface="Times New Roman"/>
                          <a:ea typeface="Times New Roman"/>
                          <a:cs typeface="Times New Roman"/>
                        </a:rPr>
                        <a:t> ovviamente documentato ;</a:t>
                      </a:r>
                      <a:endParaRPr lang="it-IT" sz="1000" dirty="0">
                        <a:latin typeface="Calibri"/>
                        <a:ea typeface="Times New Roman"/>
                        <a:cs typeface="Times New Roman"/>
                      </a:endParaRPr>
                    </a:p>
                    <a:p>
                      <a:pPr marL="342900" lvl="0" indent="-342900" fontAlgn="base">
                        <a:lnSpc>
                          <a:spcPct val="115000"/>
                        </a:lnSpc>
                        <a:spcAft>
                          <a:spcPts val="0"/>
                        </a:spcAft>
                        <a:buFont typeface="Symbol"/>
                        <a:buChar char=""/>
                      </a:pPr>
                      <a:r>
                        <a:rPr lang="it-IT" sz="1000" dirty="0">
                          <a:solidFill>
                            <a:srgbClr val="333333"/>
                          </a:solidFill>
                          <a:latin typeface="Times New Roman"/>
                          <a:ea typeface="Times New Roman"/>
                          <a:cs typeface="Times New Roman"/>
                        </a:rPr>
                        <a:t>fino a due anni per</a:t>
                      </a:r>
                      <a:r>
                        <a:rPr lang="it-IT" sz="1000" b="1" dirty="0">
                          <a:solidFill>
                            <a:srgbClr val="333333"/>
                          </a:solidFill>
                          <a:latin typeface="Times New Roman"/>
                          <a:ea typeface="Times New Roman"/>
                          <a:cs typeface="Times New Roman"/>
                        </a:rPr>
                        <a:t> lavoro autonomo</a:t>
                      </a:r>
                      <a:r>
                        <a:rPr lang="it-IT" sz="1000" dirty="0">
                          <a:solidFill>
                            <a:srgbClr val="333333"/>
                          </a:solidFill>
                          <a:latin typeface="Times New Roman"/>
                          <a:ea typeface="Times New Roman"/>
                          <a:cs typeface="Times New Roman"/>
                        </a:rPr>
                        <a:t>, per</a:t>
                      </a:r>
                      <a:r>
                        <a:rPr lang="it-IT" sz="1000" b="1" dirty="0">
                          <a:solidFill>
                            <a:srgbClr val="333333"/>
                          </a:solidFill>
                          <a:latin typeface="Times New Roman"/>
                          <a:ea typeface="Times New Roman"/>
                          <a:cs typeface="Times New Roman"/>
                        </a:rPr>
                        <a:t> lavoro subordinato a tempo indeterminato</a:t>
                      </a:r>
                      <a:r>
                        <a:rPr lang="it-IT" sz="1000" dirty="0">
                          <a:solidFill>
                            <a:srgbClr val="333333"/>
                          </a:solidFill>
                          <a:latin typeface="Times New Roman"/>
                          <a:ea typeface="Times New Roman"/>
                          <a:cs typeface="Times New Roman"/>
                        </a:rPr>
                        <a:t> e per</a:t>
                      </a:r>
                      <a:r>
                        <a:rPr lang="it-IT" sz="1000" b="1" dirty="0">
                          <a:solidFill>
                            <a:srgbClr val="333333"/>
                          </a:solidFill>
                          <a:latin typeface="Times New Roman"/>
                          <a:ea typeface="Times New Roman"/>
                          <a:cs typeface="Times New Roman"/>
                        </a:rPr>
                        <a:t> ricongiungimenti familiari</a:t>
                      </a:r>
                      <a:endParaRPr lang="it-IT" sz="1000" dirty="0">
                        <a:latin typeface="Calibri"/>
                        <a:ea typeface="Times New Roman"/>
                        <a:cs typeface="Times New Roman"/>
                      </a:endParaRPr>
                    </a:p>
                  </a:txBody>
                  <a:tcPr marL="45896" marR="4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42844" y="214290"/>
          <a:ext cx="8858312" cy="1071570"/>
        </p:xfrm>
        <a:graphic>
          <a:graphicData uri="http://schemas.openxmlformats.org/drawingml/2006/table">
            <a:tbl>
              <a:tblPr/>
              <a:tblGrid>
                <a:gridCol w="4412462"/>
                <a:gridCol w="4445850"/>
              </a:tblGrid>
              <a:tr h="280649">
                <a:tc gridSpan="2">
                  <a:txBody>
                    <a:bodyPr/>
                    <a:lstStyle/>
                    <a:p>
                      <a:pPr algn="ctr">
                        <a:lnSpc>
                          <a:spcPct val="115000"/>
                        </a:lnSpc>
                        <a:spcAft>
                          <a:spcPts val="1000"/>
                        </a:spcAft>
                      </a:pPr>
                      <a:r>
                        <a:rPr lang="it-IT" sz="1200" b="1" dirty="0">
                          <a:latin typeface="Calibri"/>
                          <a:ea typeface="Times New Roman"/>
                          <a:cs typeface="Times New Roman"/>
                        </a:rPr>
                        <a:t>DOMANDA </a:t>
                      </a:r>
                      <a:r>
                        <a:rPr lang="it-IT" sz="1200" b="1" dirty="0" err="1">
                          <a:latin typeface="Calibri"/>
                          <a:ea typeface="Times New Roman"/>
                          <a:cs typeface="Times New Roman"/>
                        </a:rPr>
                        <a:t>DI</a:t>
                      </a:r>
                      <a:r>
                        <a:rPr lang="it-IT" sz="1200" b="1" dirty="0">
                          <a:latin typeface="Calibri"/>
                          <a:ea typeface="Times New Roman"/>
                          <a:cs typeface="Times New Roman"/>
                        </a:rPr>
                        <a:t> CITTADINANZA ITALIANA</a:t>
                      </a:r>
                      <a:endParaRPr lang="it-IT" sz="1200" dirty="0">
                        <a:latin typeface="Calibri"/>
                        <a:ea typeface="Times New Roman"/>
                        <a:cs typeface="Times New Roman"/>
                      </a:endParaRPr>
                    </a:p>
                  </a:txBody>
                  <a:tcPr marL="67064" marR="67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it-IT"/>
                    </a:p>
                  </a:txBody>
                  <a:tcPr/>
                </a:tc>
              </a:tr>
              <a:tr h="280649">
                <a:tc>
                  <a:txBody>
                    <a:bodyPr/>
                    <a:lstStyle/>
                    <a:p>
                      <a:pPr algn="ctr">
                        <a:lnSpc>
                          <a:spcPct val="115000"/>
                        </a:lnSpc>
                        <a:spcAft>
                          <a:spcPts val="1000"/>
                        </a:spcAft>
                      </a:pPr>
                      <a:r>
                        <a:rPr lang="it-IT" sz="1200" b="1" dirty="0">
                          <a:latin typeface="Calibri"/>
                          <a:ea typeface="Times New Roman"/>
                          <a:cs typeface="Times New Roman"/>
                        </a:rPr>
                        <a:t>CITTADINI COMUNITARI</a:t>
                      </a:r>
                      <a:endParaRPr lang="it-IT" sz="1200" dirty="0">
                        <a:latin typeface="Calibri"/>
                        <a:ea typeface="Times New Roman"/>
                        <a:cs typeface="Times New Roman"/>
                      </a:endParaRPr>
                    </a:p>
                  </a:txBody>
                  <a:tcPr marL="67064" marR="67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200" b="1" dirty="0">
                          <a:latin typeface="Calibri"/>
                          <a:ea typeface="Times New Roman"/>
                          <a:cs typeface="Times New Roman"/>
                        </a:rPr>
                        <a:t>CITTADINI EXTRACOMUNITARI</a:t>
                      </a:r>
                      <a:endParaRPr lang="it-IT" sz="1200" dirty="0">
                        <a:latin typeface="Calibri"/>
                        <a:ea typeface="Times New Roman"/>
                        <a:cs typeface="Times New Roman"/>
                      </a:endParaRPr>
                    </a:p>
                  </a:txBody>
                  <a:tcPr marL="67064" marR="67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0272">
                <a:tc>
                  <a:txBody>
                    <a:bodyPr/>
                    <a:lstStyle/>
                    <a:p>
                      <a:pPr>
                        <a:lnSpc>
                          <a:spcPct val="115000"/>
                        </a:lnSpc>
                        <a:spcAft>
                          <a:spcPts val="1000"/>
                        </a:spcAft>
                      </a:pPr>
                      <a:r>
                        <a:rPr lang="it-IT" sz="1000" dirty="0">
                          <a:latin typeface="Times New Roman"/>
                          <a:ea typeface="Times New Roman"/>
                          <a:cs typeface="Times New Roman"/>
                        </a:rPr>
                        <a:t>Possono richiedere la cittadinanza italiana se residenti legalmente in Italia da almeno </a:t>
                      </a:r>
                      <a:r>
                        <a:rPr lang="it-IT" sz="1000" b="1" dirty="0">
                          <a:latin typeface="Times New Roman"/>
                          <a:ea typeface="Times New Roman"/>
                          <a:cs typeface="Times New Roman"/>
                        </a:rPr>
                        <a:t>quattro anni</a:t>
                      </a:r>
                      <a:endParaRPr lang="it-IT" sz="1100" dirty="0">
                        <a:latin typeface="Calibri"/>
                        <a:ea typeface="Times New Roman"/>
                        <a:cs typeface="Times New Roman"/>
                      </a:endParaRPr>
                    </a:p>
                  </a:txBody>
                  <a:tcPr marL="67064" marR="67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it-IT" sz="1000" dirty="0">
                          <a:latin typeface="Times New Roman"/>
                          <a:ea typeface="Times New Roman"/>
                          <a:cs typeface="Times New Roman"/>
                        </a:rPr>
                        <a:t>Possono richiedere la cittadinanza italiana se residenti legalmente in Italia da almeno </a:t>
                      </a:r>
                      <a:r>
                        <a:rPr lang="it-IT" sz="1000" b="1" dirty="0">
                          <a:latin typeface="Times New Roman"/>
                          <a:ea typeface="Times New Roman"/>
                          <a:cs typeface="Times New Roman"/>
                        </a:rPr>
                        <a:t>dieci anni</a:t>
                      </a:r>
                      <a:endParaRPr lang="it-IT" sz="1100" dirty="0">
                        <a:latin typeface="Calibri"/>
                        <a:ea typeface="Times New Roman"/>
                        <a:cs typeface="Times New Roman"/>
                      </a:endParaRPr>
                    </a:p>
                  </a:txBody>
                  <a:tcPr marL="67064" marR="67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4273" name="Rectangle 1"/>
          <p:cNvSpPr>
            <a:spLocks noChangeArrowheads="1"/>
          </p:cNvSpPr>
          <p:nvPr/>
        </p:nvSpPr>
        <p:spPr bwMode="auto">
          <a:xfrm>
            <a:off x="142844" y="1643050"/>
            <a:ext cx="892971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Nelle precedenti tabelle sono riportate le norme che regolano il visto d'ingresso, il permesso di soggiorno e la domanda di cittadinanza degli immigrati comunitari ed extracomunitari. Completa la tabella sottostante che sintetizza la disparit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trattamento fra le due categorie.</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ella 5"/>
          <p:cNvGraphicFramePr>
            <a:graphicFrameLocks noGrp="1"/>
          </p:cNvGraphicFramePr>
          <p:nvPr/>
        </p:nvGraphicFramePr>
        <p:xfrm>
          <a:off x="357158" y="2806826"/>
          <a:ext cx="8572560" cy="3193943"/>
        </p:xfrm>
        <a:graphic>
          <a:graphicData uri="http://schemas.openxmlformats.org/drawingml/2006/table">
            <a:tbl>
              <a:tblPr/>
              <a:tblGrid>
                <a:gridCol w="4286280"/>
                <a:gridCol w="4286280"/>
              </a:tblGrid>
              <a:tr h="494836">
                <a:tc>
                  <a:txBody>
                    <a:bodyPr/>
                    <a:lstStyle/>
                    <a:p>
                      <a:pPr algn="ctr">
                        <a:lnSpc>
                          <a:spcPct val="115000"/>
                        </a:lnSpc>
                        <a:spcAft>
                          <a:spcPts val="1000"/>
                        </a:spcAft>
                      </a:pPr>
                      <a:r>
                        <a:rPr lang="it-IT" sz="1800" b="1" dirty="0">
                          <a:latin typeface="Calibri"/>
                          <a:ea typeface="Times New Roman"/>
                          <a:cs typeface="Times New Roman"/>
                        </a:rPr>
                        <a:t>CITTADINI COMUNITARI</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b="1" dirty="0">
                          <a:latin typeface="Calibri"/>
                          <a:ea typeface="Times New Roman"/>
                          <a:cs typeface="Times New Roman"/>
                        </a:rPr>
                        <a:t>CITTADINI EXTRACOMUNITARI</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39821">
                <a:tc>
                  <a:txBody>
                    <a:bodyPr/>
                    <a:lstStyle/>
                    <a:p>
                      <a:pPr algn="just">
                        <a:lnSpc>
                          <a:spcPct val="115000"/>
                        </a:lnSpc>
                        <a:spcAft>
                          <a:spcPts val="1000"/>
                        </a:spcAft>
                      </a:pPr>
                      <a:endParaRPr lang="it-IT" sz="1800" i="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i="0" dirty="0">
                          <a:latin typeface="Times New Roman"/>
                          <a:ea typeface="Times New Roman"/>
                          <a:cs typeface="Times New Roman"/>
                        </a:rPr>
                        <a:t>Il loro ingresso in Italia è regolamentato</a:t>
                      </a:r>
                      <a:endParaRPr lang="it-IT" sz="1800" i="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79643">
                <a:tc>
                  <a:txBody>
                    <a:bodyPr/>
                    <a:lstStyle/>
                    <a:p>
                      <a:pPr algn="just">
                        <a:lnSpc>
                          <a:spcPct val="115000"/>
                        </a:lnSpc>
                        <a:spcAft>
                          <a:spcPts val="1000"/>
                        </a:spcAft>
                      </a:pPr>
                      <a:endParaRPr lang="it-IT" sz="1800" i="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i="0" dirty="0">
                          <a:latin typeface="Times New Roman"/>
                          <a:ea typeface="Times New Roman"/>
                          <a:cs typeface="Times New Roman"/>
                        </a:rPr>
                        <a:t>Possono rimanere in Italia fino alla scadenza del permesso di soggiorno</a:t>
                      </a:r>
                      <a:endParaRPr lang="it-IT" sz="1800" i="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79643">
                <a:tc>
                  <a:txBody>
                    <a:bodyPr/>
                    <a:lstStyle/>
                    <a:p>
                      <a:pPr algn="just">
                        <a:lnSpc>
                          <a:spcPct val="115000"/>
                        </a:lnSpc>
                        <a:spcAft>
                          <a:spcPts val="1000"/>
                        </a:spcAft>
                      </a:pPr>
                      <a:endParaRPr lang="it-IT" sz="1800" i="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i="0" dirty="0">
                          <a:latin typeface="Times New Roman"/>
                          <a:ea typeface="Times New Roman"/>
                          <a:cs typeface="Times New Roman"/>
                        </a:rPr>
                        <a:t>Possono ottenere la cittadinanza italiana dopo dieci anni che risiedono in Italia</a:t>
                      </a:r>
                      <a:endParaRPr lang="it-IT" sz="1800" i="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8"/>
          <p:cNvPicPr>
            <a:picLocks noChangeAspect="1"/>
          </p:cNvPicPr>
          <p:nvPr/>
        </p:nvPicPr>
        <p:blipFill>
          <a:blip r:embed="rId2" cstate="print"/>
          <a:srcRect/>
          <a:stretch>
            <a:fillRect/>
          </a:stretch>
        </p:blipFill>
        <p:spPr bwMode="auto">
          <a:xfrm>
            <a:off x="0" y="428604"/>
            <a:ext cx="8965542" cy="4137942"/>
          </a:xfrm>
          <a:prstGeom prst="rect">
            <a:avLst/>
          </a:prstGeom>
          <a:noFill/>
          <a:ln w="9525">
            <a:noFill/>
            <a:miter lim="800000"/>
            <a:headEnd/>
            <a:tailEnd/>
          </a:ln>
        </p:spPr>
      </p:pic>
      <p:sp>
        <p:nvSpPr>
          <p:cNvPr id="55297" name="Rectangle 1"/>
          <p:cNvSpPr>
            <a:spLocks noChangeArrowheads="1"/>
          </p:cNvSpPr>
          <p:nvPr/>
        </p:nvSpPr>
        <p:spPr bwMode="auto">
          <a:xfrm>
            <a:off x="0" y="4500570"/>
            <a:ext cx="90011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 grafico appare evidente come quella rumena sia, fra quelle presenti in Italia,  la comunit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gran lunga pi</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ù</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numerosa. I motivi sono due: prova a spiegarli dopo aver osservato la cartina e la tabella.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142844" y="5429264"/>
            <a:ext cx="8858312" cy="12858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5298" name="Rectangle 2"/>
          <p:cNvSpPr>
            <a:spLocks noChangeArrowheads="1"/>
          </p:cNvSpPr>
          <p:nvPr/>
        </p:nvSpPr>
        <p:spPr bwMode="auto">
          <a:xfrm>
            <a:off x="214282" y="5429264"/>
            <a:ext cx="878687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primo motivo: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secondo motivo:</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285720" y="0"/>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10</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3</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500034" y="2500306"/>
            <a:ext cx="8458200" cy="1214446"/>
          </a:xfrm>
        </p:spPr>
        <p:txBody>
          <a:bodyPr>
            <a:normAutofit/>
          </a:bodyPr>
          <a:lstStyle/>
          <a:p>
            <a:r>
              <a:rPr lang="it-IT" sz="3600" b="1" dirty="0" smtClean="0">
                <a:latin typeface="Times New Roman" pitchFamily="18" charset="0"/>
                <a:cs typeface="Times New Roman" pitchFamily="18" charset="0"/>
              </a:rPr>
              <a:t>Gli effetti dell’immigrazione in Italia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9"/>
          <p:cNvPicPr>
            <a:picLocks noChangeAspect="1"/>
          </p:cNvPicPr>
          <p:nvPr/>
        </p:nvPicPr>
        <p:blipFill>
          <a:blip r:embed="rId2"/>
          <a:srcRect/>
          <a:stretch>
            <a:fillRect/>
          </a:stretch>
        </p:blipFill>
        <p:spPr bwMode="auto">
          <a:xfrm>
            <a:off x="1214414" y="285728"/>
            <a:ext cx="7463620" cy="3424762"/>
          </a:xfrm>
          <a:prstGeom prst="rect">
            <a:avLst/>
          </a:prstGeom>
          <a:noFill/>
          <a:ln w="9525">
            <a:noFill/>
            <a:miter lim="800000"/>
            <a:headEnd/>
            <a:tailEnd/>
          </a:ln>
        </p:spPr>
      </p:pic>
      <p:sp>
        <p:nvSpPr>
          <p:cNvPr id="57345" name="Rectangle 1"/>
          <p:cNvSpPr>
            <a:spLocks noChangeArrowheads="1"/>
          </p:cNvSpPr>
          <p:nvPr/>
        </p:nvSpPr>
        <p:spPr bwMode="auto">
          <a:xfrm>
            <a:off x="71406" y="4214818"/>
            <a:ext cx="857252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 influenza ha l'immigrazione sul saldo demografico dell'Italia? (confronta il saldo naturale con quello totale)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357158" y="5072074"/>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 name="Rettangolo 5"/>
          <p:cNvSpPr/>
          <p:nvPr/>
        </p:nvSpPr>
        <p:spPr>
          <a:xfrm>
            <a:off x="357158" y="357166"/>
            <a:ext cx="778803"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11</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0"/>
          <p:cNvPicPr>
            <a:picLocks noChangeAspect="1"/>
          </p:cNvPicPr>
          <p:nvPr/>
        </p:nvPicPr>
        <p:blipFill>
          <a:blip r:embed="rId2"/>
          <a:srcRect/>
          <a:stretch>
            <a:fillRect/>
          </a:stretch>
        </p:blipFill>
        <p:spPr bwMode="auto">
          <a:xfrm>
            <a:off x="285720" y="142852"/>
            <a:ext cx="5792572" cy="4428572"/>
          </a:xfrm>
          <a:prstGeom prst="rect">
            <a:avLst/>
          </a:prstGeom>
          <a:noFill/>
          <a:ln w="9525">
            <a:noFill/>
            <a:miter lim="800000"/>
            <a:headEnd/>
            <a:tailEnd/>
          </a:ln>
        </p:spPr>
      </p:pic>
      <p:sp>
        <p:nvSpPr>
          <p:cNvPr id="58369" name="Rectangle 1"/>
          <p:cNvSpPr>
            <a:spLocks noChangeArrowheads="1"/>
          </p:cNvSpPr>
          <p:nvPr/>
        </p:nvSpPr>
        <p:spPr bwMode="auto">
          <a:xfrm>
            <a:off x="6143636" y="4000504"/>
            <a:ext cx="285752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piramidi delle et</a:t>
            </a:r>
            <a:r>
              <a:rPr kumimoji="0" lang="it-IT" sz="1200" b="1"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degli immigrati e degli Italiani</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3"/>
          <p:cNvSpPr/>
          <p:nvPr/>
        </p:nvSpPr>
        <p:spPr>
          <a:xfrm>
            <a:off x="6286512" y="357166"/>
            <a:ext cx="787395" cy="369332"/>
          </a:xfrm>
          <a:prstGeom prst="rect">
            <a:avLst/>
          </a:prstGeom>
          <a:solidFill>
            <a:schemeClr val="bg1">
              <a:lumMod val="6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12</a:t>
            </a:r>
            <a:endParaRPr lang="it-IT" dirty="0">
              <a:solidFill>
                <a:srgbClr val="FF0000"/>
              </a:solidFill>
              <a:latin typeface="Times New Roman" pitchFamily="18" charset="0"/>
              <a:cs typeface="Times New Roman" pitchFamily="18" charset="0"/>
            </a:endParaRPr>
          </a:p>
        </p:txBody>
      </p:sp>
      <p:sp>
        <p:nvSpPr>
          <p:cNvPr id="58370" name="Rectangle 2"/>
          <p:cNvSpPr>
            <a:spLocks noChangeArrowheads="1"/>
          </p:cNvSpPr>
          <p:nvPr/>
        </p:nvSpPr>
        <p:spPr bwMode="auto">
          <a:xfrm>
            <a:off x="142844" y="4786322"/>
            <a:ext cx="88582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grafico mette a confronto la piramide delle et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degli immigrati e quella degli Italiani. Quale differenza noti?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arrotondato 5"/>
          <p:cNvSpPr/>
          <p:nvPr/>
        </p:nvSpPr>
        <p:spPr>
          <a:xfrm>
            <a:off x="285720" y="5572140"/>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1"/>
          <p:cNvPicPr>
            <a:picLocks noChangeAspect="1"/>
          </p:cNvPicPr>
          <p:nvPr/>
        </p:nvPicPr>
        <p:blipFill>
          <a:blip r:embed="rId2" cstate="print"/>
          <a:srcRect/>
          <a:stretch>
            <a:fillRect/>
          </a:stretch>
        </p:blipFill>
        <p:spPr bwMode="auto">
          <a:xfrm>
            <a:off x="714348" y="428604"/>
            <a:ext cx="5889359" cy="4550387"/>
          </a:xfrm>
          <a:prstGeom prst="rect">
            <a:avLst/>
          </a:prstGeom>
          <a:noFill/>
          <a:ln w="9525">
            <a:noFill/>
            <a:miter lim="800000"/>
            <a:headEnd/>
            <a:tailEnd/>
          </a:ln>
        </p:spPr>
      </p:pic>
      <p:sp>
        <p:nvSpPr>
          <p:cNvPr id="59394" name="Rectangle 2"/>
          <p:cNvSpPr>
            <a:spLocks noChangeArrowheads="1"/>
          </p:cNvSpPr>
          <p:nvPr/>
        </p:nvSpPr>
        <p:spPr bwMode="auto">
          <a:xfrm>
            <a:off x="857224" y="5000636"/>
            <a:ext cx="807246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situazione occupazionale degli immigrati e degli Italiani</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6643702" y="642918"/>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13</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457200"/>
            <a:ext cx="8686800" cy="5829320"/>
          </a:xfrm>
          <a:blipFill>
            <a:blip r:embed="rId2"/>
            <a:tile tx="0" ty="0" sx="100000" sy="100000" flip="none" algn="tl"/>
          </a:blipFill>
        </p:spPr>
        <p:txBody>
          <a:bodyPr>
            <a:normAutofit/>
          </a:bodyPr>
          <a:lstStyle/>
          <a:p>
            <a:r>
              <a:rPr lang="it-IT" dirty="0" smtClean="0"/>
              <a:t>In questo capitolo imparerai:</a:t>
            </a:r>
            <a:r>
              <a:rPr lang="it-IT" sz="1800" dirty="0" smtClean="0"/>
              <a:t/>
            </a:r>
            <a:br>
              <a:rPr lang="it-IT" sz="1800" dirty="0" smtClean="0"/>
            </a:br>
            <a:r>
              <a:rPr lang="it-IT" sz="1800" dirty="0" smtClean="0"/>
              <a:t> </a:t>
            </a:r>
            <a:br>
              <a:rPr lang="it-IT" sz="1800" dirty="0" smtClean="0"/>
            </a:br>
            <a:r>
              <a:rPr lang="it-IT" sz="1800" dirty="0" smtClean="0"/>
              <a:t/>
            </a:r>
            <a:br>
              <a:rPr lang="it-IT" sz="1800" dirty="0" smtClean="0"/>
            </a:br>
            <a:r>
              <a:rPr lang="it-IT" sz="1800" dirty="0" smtClean="0"/>
              <a:t/>
            </a:r>
            <a:br>
              <a:rPr lang="it-IT" sz="1800" dirty="0" smtClean="0"/>
            </a:br>
            <a:r>
              <a:rPr lang="it-IT" sz="1800" dirty="0" smtClean="0"/>
              <a:t>1. quali flussi migratori hanno riguardato l'Europa nel passato e quali sono quelli attuali [LEZIONE 1]</a:t>
            </a:r>
            <a:br>
              <a:rPr lang="it-IT" sz="1800" dirty="0" smtClean="0"/>
            </a:br>
            <a:r>
              <a:rPr lang="it-IT" sz="1800" dirty="0" smtClean="0"/>
              <a:t> </a:t>
            </a:r>
            <a:br>
              <a:rPr lang="it-IT" sz="1800" dirty="0" smtClean="0"/>
            </a:br>
            <a:r>
              <a:rPr lang="it-IT" sz="1800" dirty="0" smtClean="0"/>
              <a:t>2. qual è la situazione dell'immigrazione in Italia [LEZIONE 2]</a:t>
            </a:r>
            <a:br>
              <a:rPr lang="it-IT" sz="1800" dirty="0" smtClean="0"/>
            </a:br>
            <a:r>
              <a:rPr lang="it-IT" sz="1800" dirty="0" smtClean="0"/>
              <a:t> </a:t>
            </a:r>
            <a:br>
              <a:rPr lang="it-IT" sz="1800" dirty="0" smtClean="0"/>
            </a:br>
            <a:r>
              <a:rPr lang="it-IT" sz="1800" dirty="0" smtClean="0"/>
              <a:t>3. quali effetti ha l'immigrazione per l'Italia [LEZIONE 3]</a:t>
            </a:r>
            <a:br>
              <a:rPr lang="it-IT" sz="1800" dirty="0" smtClean="0"/>
            </a:br>
            <a:r>
              <a:rPr lang="it-IT" sz="1800" dirty="0" smtClean="0"/>
              <a:t> </a:t>
            </a:r>
            <a:br>
              <a:rPr lang="it-IT" sz="1800" dirty="0" smtClean="0"/>
            </a:br>
            <a:r>
              <a:rPr lang="it-IT" sz="1800" dirty="0" smtClean="0"/>
              <a:t>4. quali sono i problemi collegati all'immigrazione irregolare in Italia [LEZIONE 4]</a:t>
            </a:r>
            <a:br>
              <a:rPr lang="it-IT" sz="1800" dirty="0" smtClean="0"/>
            </a:br>
            <a:r>
              <a:rPr lang="it-IT" sz="1800" dirty="0" smtClean="0"/>
              <a:t/>
            </a:r>
            <a:br>
              <a:rPr lang="it-IT" sz="1800" dirty="0" smtClean="0"/>
            </a:br>
            <a:endParaRPr lang="it-IT"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142852"/>
            <a:ext cx="89297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Quali informazioni riguardanti gli immigrati si possono ricavare dalla lettura dei grafici della</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fig.13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Evidenzia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risposte giuste fra quelle elencate sotto.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0418" name="Rectangle 2"/>
          <p:cNvSpPr>
            <a:spLocks noChangeArrowheads="1"/>
          </p:cNvSpPr>
          <p:nvPr/>
        </p:nvSpPr>
        <p:spPr bwMode="auto">
          <a:xfrm>
            <a:off x="0" y="928670"/>
            <a:ext cx="9144000" cy="43858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buClrTx/>
              <a:buSzTx/>
              <a:buFontTx/>
              <a:buChar char="•"/>
              <a:tabLst/>
            </a:pP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in media, gli immigrati guadagnano meno degli Italiani</a:t>
            </a:r>
            <a:endParaRPr kumimoji="0" lang="it-IT"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in percentuale, ci sono pi</a:t>
            </a:r>
            <a:r>
              <a:rPr kumimoji="0" lang="it-IT" b="0" i="1" u="none" strike="noStrike" cap="none" normalizeH="0" baseline="0" dirty="0" smtClean="0">
                <a:ln>
                  <a:noFill/>
                </a:ln>
                <a:effectLst/>
                <a:latin typeface="Calibri"/>
                <a:ea typeface="Times New Roman" pitchFamily="18" charset="0"/>
                <a:cs typeface="Times New Roman" pitchFamily="18" charset="0"/>
              </a:rPr>
              <a:t>ù</a:t>
            </a: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lavoratori fra gli immigrati che fra gli Italiani</a:t>
            </a:r>
            <a:endParaRPr kumimoji="0" lang="it-IT"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per gli immigrati </a:t>
            </a:r>
            <a:r>
              <a:rPr kumimoji="0" lang="it-IT" b="0" i="1" u="none" strike="noStrike" cap="none" normalizeH="0" baseline="0" dirty="0" smtClean="0">
                <a:ln>
                  <a:noFill/>
                </a:ln>
                <a:effectLst/>
                <a:latin typeface="Calibri"/>
                <a:ea typeface="Times New Roman" pitchFamily="18" charset="0"/>
                <a:cs typeface="Times New Roman" pitchFamily="18" charset="0"/>
              </a:rPr>
              <a:t>è</a:t>
            </a: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pi</a:t>
            </a:r>
            <a:r>
              <a:rPr kumimoji="0" lang="it-IT" b="0" i="1" u="none" strike="noStrike" cap="none" normalizeH="0" baseline="0" dirty="0" smtClean="0">
                <a:ln>
                  <a:noFill/>
                </a:ln>
                <a:effectLst/>
                <a:latin typeface="Calibri"/>
                <a:ea typeface="Times New Roman" pitchFamily="18" charset="0"/>
                <a:cs typeface="Times New Roman" pitchFamily="18" charset="0"/>
              </a:rPr>
              <a:t>ù</a:t>
            </a: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facile trovare lavoro</a:t>
            </a:r>
            <a:endParaRPr kumimoji="0" lang="it-IT"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In media, gli immigrati guadagnano pi</a:t>
            </a:r>
            <a:r>
              <a:rPr kumimoji="0" lang="it-IT" b="0" i="1" u="none" strike="noStrike" cap="none" normalizeH="0" baseline="0" dirty="0" smtClean="0">
                <a:ln>
                  <a:noFill/>
                </a:ln>
                <a:effectLst/>
                <a:latin typeface="Calibri"/>
                <a:ea typeface="Times New Roman" pitchFamily="18" charset="0"/>
                <a:cs typeface="Times New Roman" pitchFamily="18" charset="0"/>
              </a:rPr>
              <a:t>ù</a:t>
            </a: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degli Italiani</a:t>
            </a:r>
            <a:endParaRPr kumimoji="0" lang="it-IT"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spcBef>
                <a:spcPct val="0"/>
              </a:spcBef>
              <a:spcAft>
                <a:spcPct val="0"/>
              </a:spcAft>
              <a:buClrTx/>
              <a:buSzTx/>
              <a:buFontTx/>
              <a:buChar char="•"/>
              <a:tabLst/>
            </a:pP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gli immigrati che svolgono un lavoro che richiede un livello di istruzione inferiore a quello che     possiedono sono, in percentuale, pi</a:t>
            </a:r>
            <a:r>
              <a:rPr kumimoji="0" lang="it-IT" b="0" i="1" u="none" strike="noStrike" cap="none" normalizeH="0" baseline="0" dirty="0" smtClean="0">
                <a:ln>
                  <a:noFill/>
                </a:ln>
                <a:effectLst/>
                <a:latin typeface="Calibri"/>
                <a:ea typeface="Times New Roman" pitchFamily="18" charset="0"/>
                <a:cs typeface="Times New Roman" pitchFamily="18" charset="0"/>
              </a:rPr>
              <a:t>ù</a:t>
            </a: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degli Italiani</a:t>
            </a:r>
            <a:endParaRPr kumimoji="0" lang="it-IT"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i lavoratori sono pi</a:t>
            </a:r>
            <a:r>
              <a:rPr kumimoji="0" lang="it-IT" b="0" i="1" u="none" strike="noStrike" cap="none" normalizeH="0" baseline="0" dirty="0" smtClean="0">
                <a:ln>
                  <a:noFill/>
                </a:ln>
                <a:effectLst/>
                <a:latin typeface="Calibri"/>
                <a:ea typeface="Times New Roman" pitchFamily="18" charset="0"/>
                <a:cs typeface="Times New Roman" pitchFamily="18" charset="0"/>
              </a:rPr>
              <a:t>ù</a:t>
            </a: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numerosi fra gli Italiani che fra gli immigrati</a:t>
            </a:r>
            <a:endParaRPr kumimoji="0" lang="it-IT"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per gli immigrati </a:t>
            </a:r>
            <a:r>
              <a:rPr kumimoji="0" lang="it-IT" b="0" i="1" u="none" strike="noStrike" cap="none" normalizeH="0" baseline="0" dirty="0" smtClean="0">
                <a:ln>
                  <a:noFill/>
                </a:ln>
                <a:effectLst/>
                <a:latin typeface="Calibri"/>
                <a:ea typeface="Times New Roman" pitchFamily="18" charset="0"/>
                <a:cs typeface="Times New Roman" pitchFamily="18" charset="0"/>
              </a:rPr>
              <a:t>è</a:t>
            </a: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pi</a:t>
            </a:r>
            <a:r>
              <a:rPr kumimoji="0" lang="it-IT" b="0" i="1" u="none" strike="noStrike" cap="none" normalizeH="0" baseline="0" dirty="0" smtClean="0">
                <a:ln>
                  <a:noFill/>
                </a:ln>
                <a:effectLst/>
                <a:latin typeface="Calibri"/>
                <a:ea typeface="Times New Roman" pitchFamily="18" charset="0"/>
                <a:cs typeface="Times New Roman" pitchFamily="18" charset="0"/>
              </a:rPr>
              <a:t>ù</a:t>
            </a: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facile trovare un lavoro adeguato al loro livello d'istruzione</a:t>
            </a:r>
            <a:endParaRPr kumimoji="0" lang="it-IT"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gli immigrati hanno pi</a:t>
            </a:r>
            <a:r>
              <a:rPr kumimoji="0" lang="it-IT" b="0" i="1" u="none" strike="noStrike" cap="none" normalizeH="0" baseline="0" dirty="0" smtClean="0">
                <a:ln>
                  <a:noFill/>
                </a:ln>
                <a:effectLst/>
                <a:latin typeface="Calibri"/>
                <a:ea typeface="Times New Roman" pitchFamily="18" charset="0"/>
                <a:cs typeface="Times New Roman" pitchFamily="18" charset="0"/>
              </a:rPr>
              <a:t>ù</a:t>
            </a: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difficolt</a:t>
            </a:r>
            <a:r>
              <a:rPr kumimoji="0" lang="it-IT" b="0" i="1" u="none" strike="noStrike" cap="none" normalizeH="0" baseline="0" dirty="0" smtClean="0">
                <a:ln>
                  <a:noFill/>
                </a:ln>
                <a:effectLst/>
                <a:latin typeface="Calibri"/>
                <a:ea typeface="Times New Roman" pitchFamily="18" charset="0"/>
                <a:cs typeface="Times New Roman" pitchFamily="18" charset="0"/>
              </a:rPr>
              <a:t>à</a:t>
            </a: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a trovare lavoro rispetto agli Italiani</a:t>
            </a:r>
            <a:endParaRPr kumimoji="0" lang="it-IT"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gli immigrati hanno maggiore difficolt</a:t>
            </a:r>
            <a:r>
              <a:rPr kumimoji="0" lang="it-IT" b="0" i="1" u="none" strike="noStrike" cap="none" normalizeH="0" baseline="0" dirty="0" smtClean="0">
                <a:ln>
                  <a:noFill/>
                </a:ln>
                <a:effectLst/>
                <a:latin typeface="Calibri"/>
                <a:ea typeface="Times New Roman" pitchFamily="18" charset="0"/>
                <a:cs typeface="Times New Roman" pitchFamily="18" charset="0"/>
              </a:rPr>
              <a:t>à</a:t>
            </a: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a trovare un lavoro a tempo pieno</a:t>
            </a:r>
          </a:p>
          <a:p>
            <a:pPr marL="0" marR="0" lvl="0" indent="0" algn="l" defTabSz="914400" rtl="0" eaLnBrk="1" fontAlgn="base" latinLnBrk="0" hangingPunct="1">
              <a:lnSpc>
                <a:spcPct val="150000"/>
              </a:lnSpc>
              <a:spcBef>
                <a:spcPct val="0"/>
              </a:spcBef>
              <a:spcAft>
                <a:spcPct val="0"/>
              </a:spcAft>
              <a:buClrTx/>
              <a:buSzTx/>
              <a:buFontTx/>
              <a:buChar char="•"/>
              <a:tabLst/>
            </a:pP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per gli immigrati </a:t>
            </a:r>
            <a:r>
              <a:rPr kumimoji="0" lang="it-IT" b="0" i="1" u="none" strike="noStrike" cap="none" normalizeH="0" baseline="0" dirty="0" smtClean="0">
                <a:ln>
                  <a:noFill/>
                </a:ln>
                <a:effectLst/>
                <a:latin typeface="Calibri"/>
                <a:ea typeface="Times New Roman" pitchFamily="18" charset="0"/>
                <a:cs typeface="Times New Roman" pitchFamily="18" charset="0"/>
              </a:rPr>
              <a:t>è</a:t>
            </a: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pi</a:t>
            </a:r>
            <a:r>
              <a:rPr kumimoji="0" lang="it-IT" b="0" i="1" u="none" strike="noStrike" cap="none" normalizeH="0" baseline="0" dirty="0" smtClean="0">
                <a:ln>
                  <a:noFill/>
                </a:ln>
                <a:effectLst/>
                <a:latin typeface="Calibri"/>
                <a:ea typeface="Times New Roman" pitchFamily="18" charset="0"/>
                <a:cs typeface="Times New Roman" pitchFamily="18" charset="0"/>
              </a:rPr>
              <a:t>ù</a:t>
            </a: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facile trovare un lavoro a tempo pieno</a:t>
            </a:r>
            <a:endParaRPr kumimoji="0" lang="it-IT"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2"/>
          <p:cNvPicPr>
            <a:picLocks noChangeAspect="1"/>
          </p:cNvPicPr>
          <p:nvPr/>
        </p:nvPicPr>
        <p:blipFill>
          <a:blip r:embed="rId2"/>
          <a:srcRect/>
          <a:stretch>
            <a:fillRect/>
          </a:stretch>
        </p:blipFill>
        <p:spPr bwMode="auto">
          <a:xfrm>
            <a:off x="214282" y="571480"/>
            <a:ext cx="8779764" cy="3893820"/>
          </a:xfrm>
          <a:prstGeom prst="rect">
            <a:avLst/>
          </a:prstGeom>
          <a:noFill/>
          <a:ln w="9525">
            <a:noFill/>
            <a:miter lim="800000"/>
            <a:headEnd/>
            <a:tailEnd/>
          </a:ln>
        </p:spPr>
      </p:pic>
      <p:sp>
        <p:nvSpPr>
          <p:cNvPr id="1025" name="Rectangle 1"/>
          <p:cNvSpPr>
            <a:spLocks noChangeArrowheads="1"/>
          </p:cNvSpPr>
          <p:nvPr/>
        </p:nvSpPr>
        <p:spPr bwMode="auto">
          <a:xfrm>
            <a:off x="0" y="4786322"/>
            <a:ext cx="87154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Dall'analisi dei due grafici emergono due aspetti della condizione professionale della maggioranza degli immigrati: quali?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85720" y="5572140"/>
            <a:ext cx="8358246" cy="928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1026" name="Rectangle 2"/>
          <p:cNvSpPr>
            <a:spLocks noChangeArrowheads="1"/>
          </p:cNvSpPr>
          <p:nvPr/>
        </p:nvSpPr>
        <p:spPr bwMode="auto">
          <a:xfrm>
            <a:off x="285720" y="5643578"/>
            <a:ext cx="8715404"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grafico 1:</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grafico 2:</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500034" y="142852"/>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14</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3"/>
          <p:cNvPicPr/>
          <p:nvPr/>
        </p:nvPicPr>
        <p:blipFill>
          <a:blip r:embed="rId2" cstate="print"/>
          <a:srcRect/>
          <a:stretch>
            <a:fillRect/>
          </a:stretch>
        </p:blipFill>
        <p:spPr bwMode="auto">
          <a:xfrm>
            <a:off x="500034" y="71414"/>
            <a:ext cx="4895850" cy="4019550"/>
          </a:xfrm>
          <a:prstGeom prst="rect">
            <a:avLst/>
          </a:prstGeom>
          <a:noFill/>
          <a:ln w="9525">
            <a:noFill/>
            <a:miter lim="800000"/>
            <a:headEnd/>
            <a:tailEnd/>
          </a:ln>
        </p:spPr>
      </p:pic>
      <p:sp>
        <p:nvSpPr>
          <p:cNvPr id="41985" name="Rectangle 1"/>
          <p:cNvSpPr>
            <a:spLocks noChangeArrowheads="1"/>
          </p:cNvSpPr>
          <p:nvPr/>
        </p:nvSpPr>
        <p:spPr bwMode="auto">
          <a:xfrm>
            <a:off x="71406" y="4143380"/>
            <a:ext cx="82867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Quali sono le professioni che meno attraggono gli Italiani? Motiva la tua risposta facendo riferimento ai dati della tabella.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142844" y="4786322"/>
            <a:ext cx="8358246"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41987" name="Rectangle 3"/>
          <p:cNvSpPr>
            <a:spLocks noChangeArrowheads="1"/>
          </p:cNvSpPr>
          <p:nvPr/>
        </p:nvSpPr>
        <p:spPr bwMode="auto">
          <a:xfrm>
            <a:off x="142844" y="5500702"/>
            <a:ext cx="835821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2</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quale professione gli immigrati fanno concorrenza agli Italiani? Motiva la tua risposta facendo riferimento ai dati della tabella.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ttangolo arrotondato 8"/>
          <p:cNvSpPr/>
          <p:nvPr/>
        </p:nvSpPr>
        <p:spPr>
          <a:xfrm>
            <a:off x="214282" y="6143644"/>
            <a:ext cx="8358246"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11" name="Rettangolo 10"/>
          <p:cNvSpPr/>
          <p:nvPr/>
        </p:nvSpPr>
        <p:spPr>
          <a:xfrm>
            <a:off x="5572132" y="214290"/>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rPr>
              <a:t>fig. 15</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4"/>
          <p:cNvPicPr/>
          <p:nvPr/>
        </p:nvPicPr>
        <p:blipFill>
          <a:blip r:embed="rId2"/>
          <a:srcRect/>
          <a:stretch>
            <a:fillRect/>
          </a:stretch>
        </p:blipFill>
        <p:spPr bwMode="auto">
          <a:xfrm>
            <a:off x="357158" y="142852"/>
            <a:ext cx="5048250" cy="5041900"/>
          </a:xfrm>
          <a:prstGeom prst="rect">
            <a:avLst/>
          </a:prstGeom>
          <a:noFill/>
          <a:ln w="9525">
            <a:noFill/>
            <a:miter lim="800000"/>
            <a:headEnd/>
            <a:tailEnd/>
          </a:ln>
        </p:spPr>
      </p:pic>
      <p:sp>
        <p:nvSpPr>
          <p:cNvPr id="43009" name="Rectangle 1"/>
          <p:cNvSpPr>
            <a:spLocks noChangeArrowheads="1"/>
          </p:cNvSpPr>
          <p:nvPr/>
        </p:nvSpPr>
        <p:spPr bwMode="auto">
          <a:xfrm>
            <a:off x="0" y="5286388"/>
            <a:ext cx="864396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le finanze dello Stato italiano, la presenza degli immigrati costituisce un danno o un beneficio? Motiva la tua risposta facendo riferimento ai dati dei grafici della fig.16.</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85720" y="5929330"/>
            <a:ext cx="8358246"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 name="Rettangolo 5"/>
          <p:cNvSpPr/>
          <p:nvPr/>
        </p:nvSpPr>
        <p:spPr>
          <a:xfrm>
            <a:off x="5572132" y="214290"/>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16</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5"/>
          <p:cNvPicPr>
            <a:picLocks noChangeAspect="1"/>
          </p:cNvPicPr>
          <p:nvPr/>
        </p:nvPicPr>
        <p:blipFill>
          <a:blip r:embed="rId2"/>
          <a:srcRect/>
          <a:stretch>
            <a:fillRect/>
          </a:stretch>
        </p:blipFill>
        <p:spPr bwMode="auto">
          <a:xfrm>
            <a:off x="357158" y="214290"/>
            <a:ext cx="6341143" cy="3918858"/>
          </a:xfrm>
          <a:prstGeom prst="rect">
            <a:avLst/>
          </a:prstGeom>
          <a:noFill/>
          <a:ln w="9525">
            <a:noFill/>
            <a:miter lim="800000"/>
            <a:headEnd/>
            <a:tailEnd/>
          </a:ln>
        </p:spPr>
      </p:pic>
      <p:sp>
        <p:nvSpPr>
          <p:cNvPr id="44033" name="Rectangle 1"/>
          <p:cNvSpPr>
            <a:spLocks noChangeArrowheads="1"/>
          </p:cNvSpPr>
          <p:nvPr/>
        </p:nvSpPr>
        <p:spPr bwMode="auto">
          <a:xfrm>
            <a:off x="0" y="4357694"/>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Secondo te, quali saranno le due voci di spesa pubblica sulle quali gli immigrati hanno una minore incidenza rispetto agli Italiani? Perch</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(considera la piramide delle et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14282" y="5286388"/>
            <a:ext cx="8358246"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 name="Rettangolo 4"/>
          <p:cNvSpPr/>
          <p:nvPr/>
        </p:nvSpPr>
        <p:spPr>
          <a:xfrm>
            <a:off x="6858016" y="500042"/>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17</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6"/>
          <p:cNvPicPr>
            <a:picLocks noChangeAspect="1"/>
          </p:cNvPicPr>
          <p:nvPr/>
        </p:nvPicPr>
        <p:blipFill>
          <a:blip r:embed="rId2"/>
          <a:srcRect/>
          <a:stretch>
            <a:fillRect/>
          </a:stretch>
        </p:blipFill>
        <p:spPr bwMode="auto">
          <a:xfrm>
            <a:off x="571472" y="142852"/>
            <a:ext cx="5952363" cy="4074033"/>
          </a:xfrm>
          <a:prstGeom prst="rect">
            <a:avLst/>
          </a:prstGeom>
          <a:noFill/>
          <a:ln w="9525">
            <a:noFill/>
            <a:miter lim="800000"/>
            <a:headEnd/>
            <a:tailEnd/>
          </a:ln>
        </p:spPr>
      </p:pic>
      <p:sp>
        <p:nvSpPr>
          <p:cNvPr id="45057" name="Rectangle 1"/>
          <p:cNvSpPr>
            <a:spLocks noChangeArrowheads="1"/>
          </p:cNvSpPr>
          <p:nvPr/>
        </p:nvSpPr>
        <p:spPr bwMode="auto">
          <a:xfrm>
            <a:off x="0" y="4500570"/>
            <a:ext cx="892971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contributi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sono i soldi che lo Stato preleva dagli stipendi dei lavoratori, mentre le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prestazioni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sono i soldi che corrispondono alla spesa pubblica. Il grafico illustra gli effetti che avrebbe per il bilancio dello Stato una riduzione di nuovi lavoratori immigrati. Quali sarebbero tali effetti?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14282" y="5715016"/>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45058" name="Rectangle 2"/>
          <p:cNvSpPr>
            <a:spLocks noChangeArrowheads="1"/>
          </p:cNvSpPr>
          <p:nvPr/>
        </p:nvSpPr>
        <p:spPr bwMode="auto">
          <a:xfrm>
            <a:off x="285720" y="5857892"/>
            <a:ext cx="835824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Ci sarebbe una diminuzione delle entrate mentre le spese continuerebbero ad aumentare</a:t>
            </a:r>
            <a:r>
              <a:rPr kumimoji="0" lang="it-IT"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6786578" y="500042"/>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18</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4</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500034" y="2500306"/>
            <a:ext cx="8458200" cy="1214446"/>
          </a:xfrm>
        </p:spPr>
        <p:txBody>
          <a:bodyPr>
            <a:normAutofit/>
          </a:bodyPr>
          <a:lstStyle/>
          <a:p>
            <a:r>
              <a:rPr lang="it-IT" sz="3600" b="1" dirty="0" smtClean="0">
                <a:latin typeface="Times New Roman" pitchFamily="18" charset="0"/>
                <a:cs typeface="Times New Roman" pitchFamily="18" charset="0"/>
              </a:rPr>
              <a:t>Gli immigrati irregolari in Italia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9"/>
          <p:cNvPicPr>
            <a:picLocks noChangeAspect="1"/>
          </p:cNvPicPr>
          <p:nvPr/>
        </p:nvPicPr>
        <p:blipFill>
          <a:blip r:embed="rId2"/>
          <a:srcRect/>
          <a:stretch>
            <a:fillRect/>
          </a:stretch>
        </p:blipFill>
        <p:spPr bwMode="auto">
          <a:xfrm>
            <a:off x="142844" y="714356"/>
            <a:ext cx="8867048" cy="3763048"/>
          </a:xfrm>
          <a:prstGeom prst="rect">
            <a:avLst/>
          </a:prstGeom>
          <a:noFill/>
          <a:ln w="9525">
            <a:noFill/>
            <a:miter lim="800000"/>
            <a:headEnd/>
            <a:tailEnd/>
          </a:ln>
        </p:spPr>
      </p:pic>
      <p:sp>
        <p:nvSpPr>
          <p:cNvPr id="47105" name="Rectangle 1"/>
          <p:cNvSpPr>
            <a:spLocks noChangeArrowheads="1"/>
          </p:cNvSpPr>
          <p:nvPr/>
        </p:nvSpPr>
        <p:spPr bwMode="auto">
          <a:xfrm>
            <a:off x="0" y="4786322"/>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percentuale, quanti sono all'incirca gli immigrati sul totale della popolazione italiana? Qual </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all'incirca la percentuale degli irregolari sul totale degli immigrati?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14282" y="5715016"/>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47106" name="Rectangle 2"/>
          <p:cNvSpPr>
            <a:spLocks noChangeArrowheads="1"/>
          </p:cNvSpPr>
          <p:nvPr/>
        </p:nvSpPr>
        <p:spPr bwMode="auto">
          <a:xfrm>
            <a:off x="285720" y="5786454"/>
            <a:ext cx="82153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Gli immigrati sono circa il 10% della popolazione. Gli irregolari sono circa il 10% degli immigrati</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500034" y="214290"/>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19</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3"/>
          <p:cNvPicPr>
            <a:picLocks noChangeAspect="1"/>
          </p:cNvPicPr>
          <p:nvPr/>
        </p:nvPicPr>
        <p:blipFill>
          <a:blip r:embed="rId2"/>
          <a:srcRect/>
          <a:stretch>
            <a:fillRect/>
          </a:stretch>
        </p:blipFill>
        <p:spPr bwMode="auto">
          <a:xfrm>
            <a:off x="71405" y="71412"/>
            <a:ext cx="7484303" cy="4593946"/>
          </a:xfrm>
          <a:prstGeom prst="rect">
            <a:avLst/>
          </a:prstGeom>
          <a:noFill/>
          <a:ln w="9525">
            <a:noFill/>
            <a:miter lim="800000"/>
            <a:headEnd/>
            <a:tailEnd/>
          </a:ln>
        </p:spPr>
      </p:pic>
      <p:sp>
        <p:nvSpPr>
          <p:cNvPr id="48129" name="Rectangle 1"/>
          <p:cNvSpPr>
            <a:spLocks noChangeArrowheads="1"/>
          </p:cNvSpPr>
          <p:nvPr/>
        </p:nvSpPr>
        <p:spPr bwMode="auto">
          <a:xfrm>
            <a:off x="0" y="4786322"/>
            <a:ext cx="892971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Considerato che quelli che arrivano via mare provengono da paesi in guerra e sottoposti a regimi dittatoriali, a quale categoria di immigrati apparterranno? A quale categoria di immigrati apparterranno quelli che arrivano per via aerea?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14282" y="5786454"/>
            <a:ext cx="8358246" cy="928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48130" name="Rectangle 2"/>
          <p:cNvSpPr>
            <a:spLocks noChangeArrowheads="1"/>
          </p:cNvSpPr>
          <p:nvPr/>
        </p:nvSpPr>
        <p:spPr bwMode="auto">
          <a:xfrm>
            <a:off x="357158" y="5857892"/>
            <a:ext cx="8929718"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immigrati per via mare: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richiedenti asilo</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immigrati per via aerea: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immigrati irregolari</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7715272" y="428604"/>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20</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1"/>
          <p:cNvPicPr>
            <a:picLocks noChangeAspect="1"/>
          </p:cNvPicPr>
          <p:nvPr/>
        </p:nvPicPr>
        <p:blipFill>
          <a:blip r:embed="rId2"/>
          <a:srcRect/>
          <a:stretch>
            <a:fillRect/>
          </a:stretch>
        </p:blipFill>
        <p:spPr bwMode="auto">
          <a:xfrm>
            <a:off x="428596" y="571480"/>
            <a:ext cx="8256000" cy="4265143"/>
          </a:xfrm>
          <a:prstGeom prst="rect">
            <a:avLst/>
          </a:prstGeom>
          <a:noFill/>
          <a:ln w="9525">
            <a:noFill/>
            <a:miter lim="800000"/>
            <a:headEnd/>
            <a:tailEnd/>
          </a:ln>
        </p:spPr>
      </p:pic>
      <p:sp>
        <p:nvSpPr>
          <p:cNvPr id="49153" name="Rectangle 1"/>
          <p:cNvSpPr>
            <a:spLocks noChangeArrowheads="1"/>
          </p:cNvSpPr>
          <p:nvPr/>
        </p:nvSpPr>
        <p:spPr bwMode="auto">
          <a:xfrm>
            <a:off x="285720" y="5000636"/>
            <a:ext cx="835824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15-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Quali conseguenze ha la gestione del traffico di clandestini da parte della criminalit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organizzata?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357158" y="5715016"/>
            <a:ext cx="8358246" cy="928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49154" name="Rectangle 2"/>
          <p:cNvSpPr>
            <a:spLocks noChangeArrowheads="1"/>
          </p:cNvSpPr>
          <p:nvPr/>
        </p:nvSpPr>
        <p:spPr bwMode="auto">
          <a:xfrm>
            <a:off x="500034" y="5715016"/>
            <a:ext cx="8215370"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la criminalità organizzata:</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i clandestini:</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571472" y="142852"/>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21</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1</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500034" y="2500306"/>
            <a:ext cx="8458200" cy="1214446"/>
          </a:xfrm>
        </p:spPr>
        <p:txBody>
          <a:bodyPr>
            <a:normAutofit/>
          </a:bodyPr>
          <a:lstStyle/>
          <a:p>
            <a:r>
              <a:rPr lang="it-IT" sz="3600" b="1" dirty="0" smtClean="0">
                <a:latin typeface="Times New Roman" pitchFamily="18" charset="0"/>
                <a:cs typeface="Times New Roman" pitchFamily="18" charset="0"/>
              </a:rPr>
              <a:t>I flussi migratori in Europa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2"/>
          <p:cNvPicPr/>
          <p:nvPr/>
        </p:nvPicPr>
        <p:blipFill>
          <a:blip r:embed="rId2"/>
          <a:srcRect/>
          <a:stretch>
            <a:fillRect/>
          </a:stretch>
        </p:blipFill>
        <p:spPr bwMode="auto">
          <a:xfrm>
            <a:off x="0" y="0"/>
            <a:ext cx="5175250" cy="7010400"/>
          </a:xfrm>
          <a:prstGeom prst="rect">
            <a:avLst/>
          </a:prstGeom>
          <a:noFill/>
          <a:ln w="9525">
            <a:noFill/>
            <a:miter lim="800000"/>
            <a:headEnd/>
            <a:tailEnd/>
          </a:ln>
        </p:spPr>
      </p:pic>
      <p:sp>
        <p:nvSpPr>
          <p:cNvPr id="50177" name="Rectangle 1"/>
          <p:cNvSpPr>
            <a:spLocks noChangeArrowheads="1"/>
          </p:cNvSpPr>
          <p:nvPr/>
        </p:nvSpPr>
        <p:spPr bwMode="auto">
          <a:xfrm>
            <a:off x="5214942" y="214290"/>
            <a:ext cx="392905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Dopo aver letto il documento, completa lo schema sul percorso dell'accoglienza.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0178" name="AutoShape 2"/>
          <p:cNvSpPr>
            <a:spLocks noChangeArrowheads="1"/>
          </p:cNvSpPr>
          <p:nvPr/>
        </p:nvSpPr>
        <p:spPr bwMode="auto">
          <a:xfrm>
            <a:off x="5429256" y="2285992"/>
            <a:ext cx="620713" cy="3206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100" b="1" i="0" u="none" strike="noStrike" cap="none" normalizeH="0" baseline="0" dirty="0" err="1" smtClean="0">
                <a:ln>
                  <a:noFill/>
                </a:ln>
                <a:solidFill>
                  <a:srgbClr val="00B0F0"/>
                </a:solidFill>
                <a:effectLst/>
                <a:latin typeface="Calibri" pitchFamily="34" charset="0"/>
                <a:cs typeface="Arial" pitchFamily="34" charset="0"/>
              </a:rPr>
              <a:t>Cpsa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79" name="AutoShape 3"/>
          <p:cNvSpPr>
            <a:spLocks noChangeArrowheads="1"/>
          </p:cNvSpPr>
          <p:nvPr/>
        </p:nvSpPr>
        <p:spPr bwMode="auto">
          <a:xfrm>
            <a:off x="6786578" y="2285992"/>
            <a:ext cx="620713" cy="3206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100" b="1" i="0" u="none" strike="noStrike" cap="none" normalizeH="0" baseline="0" smtClean="0">
                <a:ln>
                  <a:noFill/>
                </a:ln>
                <a:solidFill>
                  <a:srgbClr val="00B0F0"/>
                </a:solidFill>
                <a:effectLst/>
                <a:latin typeface="Calibri" pitchFamily="34" charset="0"/>
                <a:cs typeface="Arial" pitchFamily="34" charset="0"/>
              </a:rPr>
              <a:t>Cda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0" name="AutoShape 4"/>
          <p:cNvSpPr>
            <a:spLocks noChangeArrowheads="1"/>
          </p:cNvSpPr>
          <p:nvPr/>
        </p:nvSpPr>
        <p:spPr bwMode="auto">
          <a:xfrm>
            <a:off x="7929586" y="1571612"/>
            <a:ext cx="622300" cy="3206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100" b="1" i="0" u="none" strike="noStrike" cap="none" normalizeH="0" baseline="0" smtClean="0">
                <a:ln>
                  <a:noFill/>
                </a:ln>
                <a:solidFill>
                  <a:schemeClr val="tx1"/>
                </a:solidFill>
                <a:effectLst/>
                <a:latin typeface="Calibri" pitchFamily="34" charset="0"/>
                <a:cs typeface="Arial" pitchFamily="34" charset="0"/>
              </a:rPr>
              <a:t>Cara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AutoShape 5"/>
          <p:cNvSpPr>
            <a:spLocks noChangeArrowheads="1"/>
          </p:cNvSpPr>
          <p:nvPr/>
        </p:nvSpPr>
        <p:spPr bwMode="auto">
          <a:xfrm>
            <a:off x="7929586" y="2857496"/>
            <a:ext cx="622300" cy="3206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100" b="1" i="0" u="none" strike="noStrike" cap="none" normalizeH="0" baseline="0" smtClean="0">
                <a:ln>
                  <a:noFill/>
                </a:ln>
                <a:solidFill>
                  <a:srgbClr val="00B0F0"/>
                </a:solidFill>
                <a:effectLst/>
                <a:latin typeface="Calibri" pitchFamily="34" charset="0"/>
                <a:cs typeface="Arial" pitchFamily="34" charset="0"/>
              </a:rPr>
              <a:t>Cie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0182" name="AutoShape 6"/>
          <p:cNvCxnSpPr>
            <a:cxnSpLocks noChangeShapeType="1"/>
            <a:endCxn id="50179" idx="1"/>
          </p:cNvCxnSpPr>
          <p:nvPr/>
        </p:nvCxnSpPr>
        <p:spPr bwMode="auto">
          <a:xfrm>
            <a:off x="6072198" y="2435218"/>
            <a:ext cx="714380" cy="11112"/>
          </a:xfrm>
          <a:prstGeom prst="straightConnector1">
            <a:avLst/>
          </a:prstGeom>
          <a:noFill/>
          <a:ln w="9525">
            <a:solidFill>
              <a:srgbClr val="000000"/>
            </a:solidFill>
            <a:round/>
            <a:headEnd/>
            <a:tailEnd type="triangle" w="med" len="med"/>
          </a:ln>
        </p:spPr>
      </p:cxnSp>
      <p:cxnSp>
        <p:nvCxnSpPr>
          <p:cNvPr id="50183" name="AutoShape 7"/>
          <p:cNvCxnSpPr>
            <a:cxnSpLocks noChangeShapeType="1"/>
          </p:cNvCxnSpPr>
          <p:nvPr/>
        </p:nvCxnSpPr>
        <p:spPr bwMode="auto">
          <a:xfrm flipV="1">
            <a:off x="7429520" y="1928802"/>
            <a:ext cx="714380" cy="434978"/>
          </a:xfrm>
          <a:prstGeom prst="straightConnector1">
            <a:avLst/>
          </a:prstGeom>
          <a:noFill/>
          <a:ln w="9525">
            <a:solidFill>
              <a:srgbClr val="000000"/>
            </a:solidFill>
            <a:round/>
            <a:headEnd/>
            <a:tailEnd type="triangle" w="med" len="med"/>
          </a:ln>
        </p:spPr>
      </p:cxnSp>
      <p:cxnSp>
        <p:nvCxnSpPr>
          <p:cNvPr id="50184" name="AutoShape 8"/>
          <p:cNvCxnSpPr>
            <a:cxnSpLocks noChangeShapeType="1"/>
            <a:endCxn id="50181" idx="0"/>
          </p:cNvCxnSpPr>
          <p:nvPr/>
        </p:nvCxnSpPr>
        <p:spPr bwMode="auto">
          <a:xfrm>
            <a:off x="7429520" y="2506656"/>
            <a:ext cx="811216" cy="350840"/>
          </a:xfrm>
          <a:prstGeom prst="straightConnector1">
            <a:avLst/>
          </a:prstGeom>
          <a:noFill/>
          <a:ln w="9525">
            <a:solidFill>
              <a:srgbClr val="000000"/>
            </a:solidFill>
            <a:round/>
            <a:headEnd/>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3"/>
          <p:cNvPicPr>
            <a:picLocks noChangeAspect="1"/>
          </p:cNvPicPr>
          <p:nvPr/>
        </p:nvPicPr>
        <p:blipFill>
          <a:blip r:embed="rId2"/>
          <a:srcRect/>
          <a:stretch>
            <a:fillRect/>
          </a:stretch>
        </p:blipFill>
        <p:spPr bwMode="auto">
          <a:xfrm>
            <a:off x="214282" y="142852"/>
            <a:ext cx="5755619" cy="6599048"/>
          </a:xfrm>
          <a:prstGeom prst="rect">
            <a:avLst/>
          </a:prstGeom>
          <a:noFill/>
          <a:ln w="9525">
            <a:noFill/>
            <a:miter lim="800000"/>
            <a:headEnd/>
            <a:tailEnd/>
          </a:ln>
        </p:spPr>
      </p:pic>
      <p:sp>
        <p:nvSpPr>
          <p:cNvPr id="1025" name="Rectangle 1"/>
          <p:cNvSpPr>
            <a:spLocks noChangeArrowheads="1"/>
          </p:cNvSpPr>
          <p:nvPr/>
        </p:nvSpPr>
        <p:spPr bwMode="auto">
          <a:xfrm>
            <a:off x="6072166" y="3071810"/>
            <a:ext cx="307183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lang="it-IT" dirty="0" smtClean="0">
                <a:latin typeface="Times New Roman" pitchFamily="18" charset="0"/>
                <a:ea typeface="Times New Roman" pitchFamily="18" charset="0"/>
                <a:cs typeface="Times New Roman" pitchFamily="18" charset="0"/>
              </a:rPr>
              <a:t>Q</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uali categorie di immigrati sono</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destinate a ricevere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foglio di via?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6143636" y="4357694"/>
            <a:ext cx="285748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Gli immigrati irregolari e i clandestini</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arrotondato 4"/>
          <p:cNvSpPr/>
          <p:nvPr/>
        </p:nvSpPr>
        <p:spPr>
          <a:xfrm>
            <a:off x="6072198" y="4214818"/>
            <a:ext cx="292895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1027" name="Rectangle 3"/>
          <p:cNvSpPr>
            <a:spLocks noChangeArrowheads="1"/>
          </p:cNvSpPr>
          <p:nvPr/>
        </p:nvSpPr>
        <p:spPr bwMode="auto">
          <a:xfrm>
            <a:off x="6143636" y="4286256"/>
            <a:ext cx="278605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Gli immigrati irregolari e i clandestini</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
        <p:nvSpPr>
          <p:cNvPr id="7" name="Rettangolo 6"/>
          <p:cNvSpPr/>
          <p:nvPr/>
        </p:nvSpPr>
        <p:spPr>
          <a:xfrm>
            <a:off x="6215074" y="357166"/>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22</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4"/>
          <p:cNvPicPr>
            <a:picLocks noChangeAspect="1"/>
          </p:cNvPicPr>
          <p:nvPr/>
        </p:nvPicPr>
        <p:blipFill>
          <a:blip r:embed="rId2"/>
          <a:srcRect/>
          <a:stretch>
            <a:fillRect/>
          </a:stretch>
        </p:blipFill>
        <p:spPr bwMode="auto">
          <a:xfrm>
            <a:off x="142844" y="142852"/>
            <a:ext cx="4855048" cy="6504953"/>
          </a:xfrm>
          <a:prstGeom prst="rect">
            <a:avLst/>
          </a:prstGeom>
          <a:noFill/>
          <a:ln w="9525">
            <a:noFill/>
            <a:miter lim="800000"/>
            <a:headEnd/>
            <a:tailEnd/>
          </a:ln>
        </p:spPr>
      </p:pic>
      <p:sp>
        <p:nvSpPr>
          <p:cNvPr id="52225" name="Rectangle 1"/>
          <p:cNvSpPr>
            <a:spLocks noChangeArrowheads="1"/>
          </p:cNvSpPr>
          <p:nvPr/>
        </p:nvSpPr>
        <p:spPr bwMode="auto">
          <a:xfrm>
            <a:off x="5072066" y="1000108"/>
            <a:ext cx="407193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rimpatriare un immigrato è necessario che il Paese d'origine lo riconosca come suo cittadino. Se l'ambasciata del Paese in questione non emette il documento di viaggio per il rientro, il rimpatrio non si può effettuare perché non è permesso lo sbarco. Dunque, servono accordi con gli Stati che devono riprendersi gli irregolari. Che cosa si deduce dai dati sui rimpatri riportati nella</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fig.23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ttangolo arrotondato 4"/>
          <p:cNvSpPr/>
          <p:nvPr/>
        </p:nvSpPr>
        <p:spPr>
          <a:xfrm>
            <a:off x="5072066" y="4429132"/>
            <a:ext cx="4000496" cy="1571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 name="Rettangolo 5"/>
          <p:cNvSpPr/>
          <p:nvPr/>
        </p:nvSpPr>
        <p:spPr>
          <a:xfrm>
            <a:off x="5143504" y="214290"/>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23</a:t>
            </a:r>
            <a:endParaRPr lang="it-IT" dirty="0">
              <a:solidFill>
                <a:srgbClr val="FF0000"/>
              </a:solidFill>
              <a:latin typeface="Times New Roman" pitchFamily="18" charset="0"/>
              <a:cs typeface="Times New Roman" pitchFamily="18" charset="0"/>
            </a:endParaRPr>
          </a:p>
        </p:txBody>
      </p:sp>
      <p:sp>
        <p:nvSpPr>
          <p:cNvPr id="52227" name="Rectangle 3"/>
          <p:cNvSpPr>
            <a:spLocks noChangeArrowheads="1"/>
          </p:cNvSpPr>
          <p:nvPr/>
        </p:nvSpPr>
        <p:spPr bwMode="auto">
          <a:xfrm>
            <a:off x="5143504" y="4572008"/>
            <a:ext cx="385765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Poiché la percentuale di immigrati irregolari che vengono rimpatriati è molto bassa, si deduce che è difficile stipulare accordi coi Paesi d'origine.</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5"/>
          <p:cNvPicPr>
            <a:picLocks noChangeAspect="1"/>
          </p:cNvPicPr>
          <p:nvPr/>
        </p:nvPicPr>
        <p:blipFill>
          <a:blip r:embed="rId2"/>
          <a:srcRect/>
          <a:stretch>
            <a:fillRect/>
          </a:stretch>
        </p:blipFill>
        <p:spPr bwMode="auto">
          <a:xfrm>
            <a:off x="285721" y="142853"/>
            <a:ext cx="5336001" cy="4187048"/>
          </a:xfrm>
          <a:prstGeom prst="rect">
            <a:avLst/>
          </a:prstGeom>
          <a:noFill/>
          <a:ln w="9525">
            <a:noFill/>
            <a:miter lim="800000"/>
            <a:headEnd/>
            <a:tailEnd/>
          </a:ln>
        </p:spPr>
      </p:pic>
      <p:sp>
        <p:nvSpPr>
          <p:cNvPr id="53249" name="Rectangle 1"/>
          <p:cNvSpPr>
            <a:spLocks noChangeArrowheads="1"/>
          </p:cNvSpPr>
          <p:nvPr/>
        </p:nvSpPr>
        <p:spPr bwMode="auto">
          <a:xfrm>
            <a:off x="0" y="4500570"/>
            <a:ext cx="88582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Secondo te, da cosa dipenderà la diversa percentuale di rimpatri fra i due gruppi di Paesi africani? Rispondi completando le didascalie.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285720" y="5286388"/>
            <a:ext cx="8358246" cy="10715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3250" name="Rectangle 2"/>
          <p:cNvSpPr>
            <a:spLocks noChangeArrowheads="1"/>
          </p:cNvSpPr>
          <p:nvPr/>
        </p:nvSpPr>
        <p:spPr bwMode="auto">
          <a:xfrm>
            <a:off x="428596" y="5429264"/>
            <a:ext cx="8143932"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Paesi africani</a:t>
            </a:r>
            <a:endParaRPr kumimoji="0" lang="it-IT"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Paesi africani</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5715008" y="357166"/>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24</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6"/>
          <p:cNvPicPr/>
          <p:nvPr/>
        </p:nvPicPr>
        <p:blipFill>
          <a:blip r:embed="rId2"/>
          <a:srcRect/>
          <a:stretch>
            <a:fillRect/>
          </a:stretch>
        </p:blipFill>
        <p:spPr bwMode="auto">
          <a:xfrm>
            <a:off x="285720" y="285728"/>
            <a:ext cx="6915150" cy="2419350"/>
          </a:xfrm>
          <a:prstGeom prst="rect">
            <a:avLst/>
          </a:prstGeom>
          <a:noFill/>
          <a:ln w="9525">
            <a:noFill/>
            <a:miter lim="800000"/>
            <a:headEnd/>
            <a:tailEnd/>
          </a:ln>
        </p:spPr>
      </p:pic>
      <p:sp>
        <p:nvSpPr>
          <p:cNvPr id="54273" name="Rectangle 1"/>
          <p:cNvSpPr>
            <a:spLocks noChangeArrowheads="1"/>
          </p:cNvSpPr>
          <p:nvPr/>
        </p:nvSpPr>
        <p:spPr bwMode="auto">
          <a:xfrm>
            <a:off x="142844" y="3000372"/>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Osservando il grafico, si intuisce perché ai Paesi d'origine non conviene riprendere i loro cittadini emigrati. Qual è, secondo te, il motivo?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285720" y="3929066"/>
            <a:ext cx="8358246" cy="928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 name="Rettangolo 5"/>
          <p:cNvSpPr/>
          <p:nvPr/>
        </p:nvSpPr>
        <p:spPr>
          <a:xfrm>
            <a:off x="7358082" y="428604"/>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25</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7"/>
          <p:cNvPicPr>
            <a:picLocks noChangeAspect="1"/>
          </p:cNvPicPr>
          <p:nvPr/>
        </p:nvPicPr>
        <p:blipFill>
          <a:blip r:embed="rId2" cstate="print"/>
          <a:srcRect/>
          <a:stretch>
            <a:fillRect/>
          </a:stretch>
        </p:blipFill>
        <p:spPr bwMode="auto">
          <a:xfrm>
            <a:off x="214282" y="214290"/>
            <a:ext cx="6472954" cy="4039985"/>
          </a:xfrm>
          <a:prstGeom prst="rect">
            <a:avLst/>
          </a:prstGeom>
          <a:noFill/>
          <a:ln w="9525">
            <a:noFill/>
            <a:miter lim="800000"/>
            <a:headEnd/>
            <a:tailEnd/>
          </a:ln>
        </p:spPr>
      </p:pic>
      <p:sp>
        <p:nvSpPr>
          <p:cNvPr id="55297" name="Rectangle 1"/>
          <p:cNvSpPr>
            <a:spLocks noChangeArrowheads="1"/>
          </p:cNvSpPr>
          <p:nvPr/>
        </p:nvSpPr>
        <p:spPr bwMode="auto">
          <a:xfrm>
            <a:off x="0" y="4572008"/>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Non potendo essere assunti con un contratto regolare, quali attività possono svolgere gli immigrati irregolari? Rispondi facendo riferimento alle immagini.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285720" y="5357826"/>
            <a:ext cx="8358246" cy="10715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 name="Rettangolo 5"/>
          <p:cNvSpPr/>
          <p:nvPr/>
        </p:nvSpPr>
        <p:spPr>
          <a:xfrm>
            <a:off x="6929454" y="428604"/>
            <a:ext cx="787395" cy="369332"/>
          </a:xfrm>
          <a:prstGeom prst="rect">
            <a:avLst/>
          </a:prstGeom>
          <a:solidFill>
            <a:schemeClr val="bg1">
              <a:lumMod val="6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26</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7"/>
          <p:cNvPicPr>
            <a:picLocks noChangeAspect="1"/>
          </p:cNvPicPr>
          <p:nvPr/>
        </p:nvPicPr>
        <p:blipFill>
          <a:blip r:embed="rId2"/>
          <a:srcRect/>
          <a:stretch>
            <a:fillRect/>
          </a:stretch>
        </p:blipFill>
        <p:spPr bwMode="auto">
          <a:xfrm>
            <a:off x="214280" y="142852"/>
            <a:ext cx="7080314" cy="3803904"/>
          </a:xfrm>
          <a:prstGeom prst="rect">
            <a:avLst/>
          </a:prstGeom>
          <a:noFill/>
          <a:ln w="9525">
            <a:noFill/>
            <a:miter lim="800000"/>
            <a:headEnd/>
            <a:tailEnd/>
          </a:ln>
        </p:spPr>
      </p:pic>
      <p:sp>
        <p:nvSpPr>
          <p:cNvPr id="56321" name="Rectangle 1"/>
          <p:cNvSpPr>
            <a:spLocks noChangeArrowheads="1"/>
          </p:cNvSpPr>
          <p:nvPr/>
        </p:nvSpPr>
        <p:spPr bwMode="auto">
          <a:xfrm>
            <a:off x="142844" y="4429132"/>
            <a:ext cx="864396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 cosa si può dedurre dal grafico riguardo al rapporto fra immigrazione e criminalit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Segna la risposta esatta.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85720" y="5143512"/>
            <a:ext cx="8643998" cy="15001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6322" name="Rectangle 2"/>
          <p:cNvSpPr>
            <a:spLocks noChangeArrowheads="1"/>
          </p:cNvSpPr>
          <p:nvPr/>
        </p:nvSpPr>
        <p:spPr bwMode="auto">
          <a:xfrm>
            <a:off x="428596" y="5286388"/>
            <a:ext cx="842968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tasso di criminalità aumenta con l'aumentare della percentuale di immigrati</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tasso di criminalità diminuisce con l'aumentare della percentuale di immigrati</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tasso di criminalità diminuisce con la diminuzione della percentuale di immigrati</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u="none" strike="noStrike" cap="none" normalizeH="0" baseline="0" dirty="0" smtClean="0">
                <a:ln>
                  <a:noFill/>
                </a:ln>
                <a:effectLst/>
                <a:latin typeface="Times New Roman" pitchFamily="18" charset="0"/>
                <a:ea typeface="Times New Roman" pitchFamily="18" charset="0"/>
                <a:cs typeface="Times New Roman" pitchFamily="18" charset="0"/>
              </a:rPr>
              <a:t> fra tasso di criminalità e percentuale di immigrati non vi è alcun rapporto</a:t>
            </a:r>
            <a:endParaRPr kumimoji="0" lang="it-IT" b="0" u="none" strike="noStrike" cap="none" normalizeH="0" baseline="0" dirty="0" smtClean="0">
              <a:ln>
                <a:noFill/>
              </a:ln>
              <a:effectLst/>
              <a:latin typeface="Times New Roman" pitchFamily="18" charset="0"/>
              <a:cs typeface="Times New Roman" pitchFamily="18" charset="0"/>
            </a:endParaRPr>
          </a:p>
        </p:txBody>
      </p:sp>
      <p:sp>
        <p:nvSpPr>
          <p:cNvPr id="6" name="Rettangolo 5"/>
          <p:cNvSpPr/>
          <p:nvPr/>
        </p:nvSpPr>
        <p:spPr>
          <a:xfrm>
            <a:off x="7429520" y="285728"/>
            <a:ext cx="787395" cy="369332"/>
          </a:xfrm>
          <a:prstGeom prst="rect">
            <a:avLst/>
          </a:prstGeom>
          <a:solidFill>
            <a:schemeClr val="bg1">
              <a:lumMod val="6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27</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8"/>
          <p:cNvPicPr>
            <a:picLocks noChangeAspect="1"/>
          </p:cNvPicPr>
          <p:nvPr/>
        </p:nvPicPr>
        <p:blipFill>
          <a:blip r:embed="rId2"/>
          <a:srcRect/>
          <a:stretch>
            <a:fillRect/>
          </a:stretch>
        </p:blipFill>
        <p:spPr bwMode="auto">
          <a:xfrm>
            <a:off x="214282" y="142852"/>
            <a:ext cx="5096141" cy="4014390"/>
          </a:xfrm>
          <a:prstGeom prst="rect">
            <a:avLst/>
          </a:prstGeom>
          <a:noFill/>
          <a:ln w="9525">
            <a:noFill/>
            <a:miter lim="800000"/>
            <a:headEnd/>
            <a:tailEnd/>
          </a:ln>
        </p:spPr>
      </p:pic>
      <p:sp>
        <p:nvSpPr>
          <p:cNvPr id="57345" name="Rectangle 1"/>
          <p:cNvSpPr>
            <a:spLocks noChangeArrowheads="1"/>
          </p:cNvSpPr>
          <p:nvPr/>
        </p:nvSpPr>
        <p:spPr bwMode="auto">
          <a:xfrm>
            <a:off x="214282" y="4214818"/>
            <a:ext cx="835821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Dall'analisi dei grafici si può dedurre che (segna la risposta esatta):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14282" y="4643446"/>
            <a:ext cx="8858312" cy="21431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7346" name="Rectangle 2"/>
          <p:cNvSpPr>
            <a:spLocks noChangeArrowheads="1"/>
          </p:cNvSpPr>
          <p:nvPr/>
        </p:nvSpPr>
        <p:spPr bwMode="auto">
          <a:xfrm>
            <a:off x="428596" y="4714884"/>
            <a:ext cx="842968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percentuale di immigrati regolari che commettono reati </a:t>
            </a:r>
            <a:r>
              <a:rPr kumimoji="0" lang="it-IT" b="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uguale a quella degli immigrati irregolari</a:t>
            </a:r>
            <a:endParaRPr kumimoji="0" lang="it-IT"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u="none" strike="noStrike" cap="none" normalizeH="0" baseline="0" dirty="0" smtClean="0">
                <a:ln>
                  <a:noFill/>
                </a:ln>
                <a:effectLst/>
                <a:latin typeface="Times New Roman" pitchFamily="18" charset="0"/>
                <a:ea typeface="Times New Roman" pitchFamily="18" charset="0"/>
                <a:cs typeface="Times New Roman" pitchFamily="18" charset="0"/>
              </a:rPr>
              <a:t> sono solo gli immigrati irregolari a commettere, in percentuale, molti pi</a:t>
            </a:r>
            <a:r>
              <a:rPr kumimoji="0" lang="it-IT" b="0" u="none" strike="noStrike" cap="none" normalizeH="0" baseline="0" dirty="0" smtClean="0">
                <a:ln>
                  <a:noFill/>
                </a:ln>
                <a:effectLst/>
                <a:latin typeface="Calibri"/>
                <a:ea typeface="Times New Roman" pitchFamily="18" charset="0"/>
                <a:cs typeface="Times New Roman" pitchFamily="18" charset="0"/>
              </a:rPr>
              <a:t>ù</a:t>
            </a:r>
            <a:r>
              <a:rPr kumimoji="0" lang="it-IT" b="0" u="none" strike="noStrike" cap="none" normalizeH="0" baseline="0" dirty="0" smtClean="0">
                <a:ln>
                  <a:noFill/>
                </a:ln>
                <a:effectLst/>
                <a:latin typeface="Times New Roman" pitchFamily="18" charset="0"/>
                <a:ea typeface="Times New Roman" pitchFamily="18" charset="0"/>
                <a:cs typeface="Times New Roman" pitchFamily="18" charset="0"/>
              </a:rPr>
              <a:t> reati degli Italiani</a:t>
            </a:r>
            <a:endParaRPr kumimoji="0" lang="it-IT" b="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percentuale di immigrati regolari che commettono reati </a:t>
            </a:r>
            <a:r>
              <a:rPr kumimoji="0" lang="it-IT" b="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maggiore di quella degli immigrati irregolari</a:t>
            </a:r>
            <a:endParaRPr kumimoji="0" lang="it-IT"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tutti gli immigrati commettono, in percentuale,molti pi</a:t>
            </a:r>
            <a:r>
              <a:rPr kumimoji="0" lang="it-IT" b="0" u="none" strike="noStrike" cap="none" normalizeH="0" baseline="0" dirty="0" smtClean="0">
                <a:ln>
                  <a:noFill/>
                </a:ln>
                <a:solidFill>
                  <a:schemeClr val="tx1"/>
                </a:solidFill>
                <a:effectLst/>
                <a:latin typeface="Calibri"/>
                <a:ea typeface="Times New Roman" pitchFamily="18" charset="0"/>
                <a:cs typeface="Times New Roman" pitchFamily="18" charset="0"/>
              </a:rPr>
              <a:t>ù</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reati degli Italiani</a:t>
            </a:r>
            <a:endParaRPr kumimoji="0" lang="it-IT" b="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5500694" y="357166"/>
            <a:ext cx="787395" cy="369332"/>
          </a:xfrm>
          <a:prstGeom prst="rect">
            <a:avLst/>
          </a:prstGeom>
          <a:solidFill>
            <a:schemeClr val="bg1">
              <a:lumMod val="6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28</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8"/>
          <p:cNvPicPr/>
          <p:nvPr/>
        </p:nvPicPr>
        <p:blipFill>
          <a:blip r:embed="rId2"/>
          <a:srcRect/>
          <a:stretch>
            <a:fillRect/>
          </a:stretch>
        </p:blipFill>
        <p:spPr bwMode="auto">
          <a:xfrm>
            <a:off x="357158" y="142852"/>
            <a:ext cx="6089650" cy="4705350"/>
          </a:xfrm>
          <a:prstGeom prst="rect">
            <a:avLst/>
          </a:prstGeom>
          <a:noFill/>
          <a:ln w="9525">
            <a:noFill/>
            <a:miter lim="800000"/>
            <a:headEnd/>
            <a:tailEnd/>
          </a:ln>
        </p:spPr>
      </p:pic>
      <p:sp>
        <p:nvSpPr>
          <p:cNvPr id="58369" name="Rectangle 1"/>
          <p:cNvSpPr>
            <a:spLocks noChangeArrowheads="1"/>
          </p:cNvSpPr>
          <p:nvPr/>
        </p:nvSpPr>
        <p:spPr bwMode="auto">
          <a:xfrm>
            <a:off x="142844" y="4929198"/>
            <a:ext cx="885828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Nel grafico è indicata, per ogni Paese dell'UE, la differenza fra la reale percentuale di immigrati presenti e quella percepita dalla popolazione. Il fatto che l'Italia presenti il valore più alto di tutti che cosa sta a significare?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214282" y="5857892"/>
            <a:ext cx="878687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 name="Rettangolo 5"/>
          <p:cNvSpPr/>
          <p:nvPr/>
        </p:nvSpPr>
        <p:spPr>
          <a:xfrm>
            <a:off x="6715140" y="357166"/>
            <a:ext cx="787395"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29</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142852"/>
            <a:ext cx="8715436" cy="923330"/>
          </a:xfrm>
          <a:prstGeom prst="rect">
            <a:avLst/>
          </a:prstGeom>
          <a:solidFill>
            <a:schemeClr val="accent3">
              <a:lumMod val="20000"/>
              <a:lumOff val="80000"/>
            </a:schemeClr>
          </a:solidFill>
        </p:spPr>
        <p:txBody>
          <a:bodyPr wrap="square">
            <a:spAutoFit/>
          </a:bodyPr>
          <a:lstStyle/>
          <a:p>
            <a:pPr lvl="0" algn="just" fontAlgn="base">
              <a:spcBef>
                <a:spcPct val="0"/>
              </a:spcBef>
              <a:spcAft>
                <a:spcPct val="0"/>
              </a:spcAft>
            </a:pPr>
            <a:r>
              <a:rPr lang="it-IT" b="1" dirty="0" smtClean="0">
                <a:solidFill>
                  <a:srgbClr val="C00000"/>
                </a:solidFill>
                <a:latin typeface="Times New Roman" pitchFamily="18" charset="0"/>
                <a:ea typeface="Times New Roman" pitchFamily="18" charset="0"/>
                <a:cs typeface="Times New Roman" pitchFamily="18" charset="0"/>
              </a:rPr>
              <a:t>Completa i testi scrivendo in nota le parti mancanti</a:t>
            </a:r>
            <a:r>
              <a:rPr lang="it-IT" sz="1200" b="1" dirty="0" smtClean="0">
                <a:solidFill>
                  <a:srgbClr val="C00000"/>
                </a:solidFill>
                <a:latin typeface="Times New Roman" pitchFamily="18" charset="0"/>
                <a:ea typeface="Times New Roman" pitchFamily="18" charset="0"/>
                <a:cs typeface="Times New Roman" pitchFamily="18" charset="0"/>
              </a:rPr>
              <a:t> </a:t>
            </a:r>
            <a:r>
              <a:rPr lang="it-IT" b="1" dirty="0" smtClean="0">
                <a:solidFill>
                  <a:srgbClr val="C00000"/>
                </a:solidFill>
                <a:latin typeface="Times New Roman" pitchFamily="18" charset="0"/>
                <a:ea typeface="Times New Roman" pitchFamily="18" charset="0"/>
                <a:cs typeface="Times New Roman" pitchFamily="18" charset="0"/>
              </a:rPr>
              <a:t>(come nell’esempio). Cliccando con</a:t>
            </a:r>
          </a:p>
          <a:p>
            <a:pPr lvl="0" algn="just" fontAlgn="base">
              <a:spcBef>
                <a:spcPct val="0"/>
              </a:spcBef>
              <a:spcAft>
                <a:spcPct val="0"/>
              </a:spcAft>
            </a:pPr>
            <a:r>
              <a:rPr lang="it-IT" b="1" dirty="0" smtClean="0">
                <a:solidFill>
                  <a:srgbClr val="C00000"/>
                </a:solidFill>
                <a:latin typeface="Times New Roman" pitchFamily="18" charset="0"/>
                <a:ea typeface="Times New Roman" pitchFamily="18" charset="0"/>
                <a:cs typeface="Times New Roman" pitchFamily="18" charset="0"/>
              </a:rPr>
              <a:t>la destra del mouse sul numero della figura puoi attivare il collegamento ipertestuale, così potrai passare direttamente dal testo all’immagine e viceversa.</a:t>
            </a:r>
            <a:endParaRPr lang="it-IT" b="1" dirty="0" smtClean="0">
              <a:solidFill>
                <a:srgbClr val="C00000"/>
              </a:solidFill>
              <a:latin typeface="Arial" pitchFamily="34" charset="0"/>
              <a:cs typeface="Arial" pitchFamily="34" charset="0"/>
            </a:endParaRPr>
          </a:p>
        </p:txBody>
      </p:sp>
      <p:sp>
        <p:nvSpPr>
          <p:cNvPr id="3" name="Rettangolo 2"/>
          <p:cNvSpPr/>
          <p:nvPr/>
        </p:nvSpPr>
        <p:spPr>
          <a:xfrm>
            <a:off x="0" y="1357298"/>
            <a:ext cx="9144000" cy="646331"/>
          </a:xfrm>
          <a:prstGeom prst="rect">
            <a:avLst/>
          </a:prstGeom>
          <a:solidFill>
            <a:schemeClr val="accent3">
              <a:lumMod val="20000"/>
              <a:lumOff val="80000"/>
            </a:schemeClr>
          </a:solidFill>
        </p:spPr>
        <p:txBody>
          <a:bodyPr wrap="square">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1</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I flussi migratori in Europa</a:t>
            </a:r>
          </a:p>
        </p:txBody>
      </p:sp>
      <p:sp>
        <p:nvSpPr>
          <p:cNvPr id="59393" name="Rectangle 1"/>
          <p:cNvSpPr>
            <a:spLocks noChangeArrowheads="1"/>
          </p:cNvSpPr>
          <p:nvPr/>
        </p:nvSpPr>
        <p:spPr bwMode="auto">
          <a:xfrm>
            <a:off x="0" y="2071678"/>
            <a:ext cx="9144000" cy="3139321"/>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Fra il 1820 e il 1920, oltre 67 milioni di europei hanno lasciato il continente per dirigersi soprattutto verso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3" action="ppaction://hlinksldjump"/>
              </a:rPr>
              <a:t>fig.1</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Tale imponente flusso migratorio è stato causato dalla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a:t>
            </a:r>
            <a:r>
              <a:rPr lang="it-IT" dirty="0" smtClean="0">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fig.3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 anche a causa della progressiva meccanizzazione dell'agricoltura, ha determinato un'eccedenza di manodopera nelle campagne. Inoltre la nascita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[3]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fig.4</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 reso i viaggi transoceanici più regolari e veloci, così da favorire la scelta di emigrare verso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a:t>
            </a:r>
            <a:r>
              <a:rPr kumimoji="0" lang="it-IT"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dove vi è una grande disponibilità di terre da coltivare e, per quanto riguarda gli Stati Uniti, un'industria in espansione che ha bisogno di manodopera.</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Mano a mano che si sviluppa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[6]</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action="ppaction://hlinksldjump"/>
              </a:rPr>
              <a:t>fig.5</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cresce la domanda di lavoro, la pressione emigratoria diminuisce. Si tratta della cosiddetta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[7]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 riguarda i Paesi dell'Europa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Essa inizia un periodo di intenso sviluppo negli anni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[9]</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raggiungendo i suoi valori massimi negli anni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[10]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4" action="ppaction://hlinksldjump"/>
              </a:rPr>
              <a:t>fig.2</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p:txBody>
      </p:sp>
      <p:sp>
        <p:nvSpPr>
          <p:cNvPr id="59394" name="Rectangle 2"/>
          <p:cNvSpPr>
            <a:spLocks noChangeArrowheads="1"/>
          </p:cNvSpPr>
          <p:nvPr/>
        </p:nvSpPr>
        <p:spPr bwMode="auto">
          <a:xfrm>
            <a:off x="0" y="5214950"/>
            <a:ext cx="9144000" cy="646331"/>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coinvolge i Paesi dell'Europa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[12]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dove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non si è sviluppata. Essa inizia un periodo di intenso sviluppo negli anni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[14]</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raggiunge i suoi valori massimi negli anni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[15]</a:t>
            </a:r>
            <a:r>
              <a:rPr lang="it-IT" dirty="0" smtClean="0">
                <a:latin typeface="Times New Roman" pitchFamily="18" charset="0"/>
                <a:ea typeface="Times New Roman" pitchFamily="18" charset="0"/>
                <a:cs typeface="Times New Roman" pitchFamily="18" charset="0"/>
              </a:rPr>
              <a:t> [</a:t>
            </a:r>
            <a:r>
              <a:rPr lang="it-IT" dirty="0" smtClean="0">
                <a:latin typeface="Times New Roman" pitchFamily="18" charset="0"/>
                <a:ea typeface="Times New Roman" pitchFamily="18" charset="0"/>
                <a:cs typeface="Times New Roman" pitchFamily="18" charset="0"/>
                <a:hlinkClick r:id="rId4" action="ppaction://hlinksldjump"/>
              </a:rPr>
              <a:t>fig.2</a:t>
            </a:r>
            <a:r>
              <a:rPr lang="it-IT" dirty="0" smtClean="0">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7158" y="71414"/>
            <a:ext cx="665021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Rispondi alle domande dopo aver osservato attentamente le carte.</a:t>
            </a:r>
            <a:endParaRPr kumimoji="0" lang="it-IT"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magine 2" descr="1"/>
          <p:cNvPicPr>
            <a:picLocks noChangeAspect="1"/>
          </p:cNvPicPr>
          <p:nvPr/>
        </p:nvPicPr>
        <p:blipFill>
          <a:blip r:embed="rId2" cstate="print"/>
          <a:srcRect/>
          <a:stretch>
            <a:fillRect/>
          </a:stretch>
        </p:blipFill>
        <p:spPr bwMode="auto">
          <a:xfrm>
            <a:off x="1500166" y="714356"/>
            <a:ext cx="6613606" cy="3904571"/>
          </a:xfrm>
          <a:prstGeom prst="rect">
            <a:avLst/>
          </a:prstGeom>
          <a:noFill/>
          <a:ln w="9525">
            <a:noFill/>
            <a:miter lim="800000"/>
            <a:headEnd/>
            <a:tailEnd/>
          </a:ln>
        </p:spPr>
      </p:pic>
      <p:sp>
        <p:nvSpPr>
          <p:cNvPr id="1025" name="Rectangle 1"/>
          <p:cNvSpPr>
            <a:spLocks noChangeArrowheads="1"/>
          </p:cNvSpPr>
          <p:nvPr/>
        </p:nvSpPr>
        <p:spPr bwMode="auto">
          <a:xfrm>
            <a:off x="428596" y="4786322"/>
            <a:ext cx="892971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Come sono stati i movimenti migratori in Europa dal 1820 al 1920?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00034" y="5500702"/>
            <a:ext cx="800102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Gli europei sono emigrati negli altri continenti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arrotondato 5"/>
          <p:cNvSpPr/>
          <p:nvPr/>
        </p:nvSpPr>
        <p:spPr>
          <a:xfrm>
            <a:off x="428596" y="5357826"/>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8" name="Rettangolo 7"/>
          <p:cNvSpPr/>
          <p:nvPr/>
        </p:nvSpPr>
        <p:spPr>
          <a:xfrm>
            <a:off x="571472" y="857232"/>
            <a:ext cx="671979"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142844" y="1214422"/>
            <a:ext cx="9001156" cy="1754326"/>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Negli anni Cinquanta e Sessanta del secolo scorso, si verifica un notevole sviluppo economico dei paesi dell'Europa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[17]</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conseguente richiesta di manodopera mette in moto consistenti flussi di immigrazione provenienti dai Paesi dell'Europa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[19]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3" action="ppaction://hlinksldjump"/>
              </a:rPr>
              <a:t>fig.6</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partire dagli anni Settanta, anche Paesi dell'Europa occidentale, come l'Italia e la Spagna, che un tempo erano terre d'emigrazione, sono diventati mete di flussi migratori provenienti dall'Europa orientale e dagli altri continenti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fig.8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ttangolo 2"/>
          <p:cNvSpPr/>
          <p:nvPr/>
        </p:nvSpPr>
        <p:spPr>
          <a:xfrm>
            <a:off x="142844" y="3357562"/>
            <a:ext cx="9001156" cy="646331"/>
          </a:xfrm>
          <a:prstGeom prst="rect">
            <a:avLst/>
          </a:prstGeom>
          <a:solidFill>
            <a:schemeClr val="accent3">
              <a:lumMod val="20000"/>
              <a:lumOff val="80000"/>
            </a:schemeClr>
          </a:solidFill>
        </p:spPr>
        <p:txBody>
          <a:bodyPr wrap="square">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2</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L’immigrazione in Italia</a:t>
            </a:r>
          </a:p>
        </p:txBody>
      </p:sp>
      <p:sp>
        <p:nvSpPr>
          <p:cNvPr id="4" name="Rectangle 3"/>
          <p:cNvSpPr>
            <a:spLocks noChangeArrowheads="1"/>
          </p:cNvSpPr>
          <p:nvPr/>
        </p:nvSpPr>
        <p:spPr bwMode="auto">
          <a:xfrm>
            <a:off x="142844" y="285728"/>
            <a:ext cx="9001156" cy="92333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Prima Guerra Mondiale (1914-1918) e l'introduzione nel 1924 negli Stati Uniti di una legge che</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impone un tetto al numero annuo di immigrati (poco più di 150 mila persone contro 900 mila all'anno nel periodo anteguerra) provocano una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[16] </a:t>
            </a:r>
            <a:r>
              <a:rPr lang="it-IT" dirty="0" smtClean="0">
                <a:latin typeface="Times New Roman" pitchFamily="18" charset="0"/>
                <a:ea typeface="Times New Roman" pitchFamily="18" charset="0"/>
                <a:cs typeface="Times New Roman" pitchFamily="18" charset="0"/>
              </a:rPr>
              <a:t>[</a:t>
            </a:r>
            <a:r>
              <a:rPr lang="it-IT" dirty="0" smtClean="0">
                <a:latin typeface="Times New Roman" pitchFamily="18" charset="0"/>
                <a:ea typeface="Times New Roman" pitchFamily="18" charset="0"/>
                <a:cs typeface="Times New Roman" pitchFamily="18" charset="0"/>
                <a:hlinkClick r:id="rId5" action="ppaction://hlinksldjump"/>
              </a:rPr>
              <a:t>fig.2</a:t>
            </a:r>
            <a:r>
              <a:rPr lang="it-IT" dirty="0" smtClean="0">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0418" name="Rectangle 2"/>
          <p:cNvSpPr>
            <a:spLocks noChangeArrowheads="1"/>
          </p:cNvSpPr>
          <p:nvPr/>
        </p:nvSpPr>
        <p:spPr bwMode="auto">
          <a:xfrm>
            <a:off x="142844" y="3995678"/>
            <a:ext cx="9001156" cy="2308324"/>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stranieri regolarmente residenti in Italia sono oggi poco più di 5 milioni e corrispondono all'8,3% della popolazione totale. All'interno dell'UE è uno dei Paesi con la più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percentuale di immigrati regolari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6" action="ppaction://hlinksldjump"/>
              </a:rPr>
              <a:t>fig.9</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Più della metà di essi proviene da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[21]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6" action="ppaction://hlinksldjump"/>
              </a:rPr>
              <a:t>fig.9</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comunità di immigrati più numerosa è quella dei rumeni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7" action="ppaction://hlinksldjump"/>
              </a:rPr>
              <a:t>fig.10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Ciò si spiega col fatto che la Romania è un Paese membro dell'UE [fig.10], per cui i suoi cittadini, al contrario degli extracomunitari, possono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[22]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senza dover richiedere particolari permessi. Inoltre la Romania è uno dei Paesi più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d'Europa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7" action="ppaction://hlinksldjump"/>
              </a:rPr>
              <a:t>fig.10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di conseguenza, gli abitanti sono spinti ad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[24]</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cerca di migliori condizioni di vita.</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357166"/>
            <a:ext cx="8858312" cy="646331"/>
          </a:xfrm>
          <a:prstGeom prst="rect">
            <a:avLst/>
          </a:prstGeom>
          <a:solidFill>
            <a:schemeClr val="accent3">
              <a:lumMod val="20000"/>
              <a:lumOff val="80000"/>
            </a:schemeClr>
          </a:solidFill>
        </p:spPr>
        <p:txBody>
          <a:bodyPr wrap="square">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3</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Gli effetti dell’immigrazione in Italia</a:t>
            </a:r>
          </a:p>
        </p:txBody>
      </p:sp>
      <p:sp>
        <p:nvSpPr>
          <p:cNvPr id="62465" name="Rectangle 1"/>
          <p:cNvSpPr>
            <a:spLocks noChangeArrowheads="1"/>
          </p:cNvSpPr>
          <p:nvPr/>
        </p:nvSpPr>
        <p:spPr bwMode="auto">
          <a:xfrm>
            <a:off x="71406" y="1000108"/>
            <a:ext cx="8929718" cy="538609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Italia il saldo naturale della popolazione è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[25]</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poiché il numero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[26]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supera quello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[27]</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calo demografico del Paese è attenuato dal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[28]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 è positivo poiché il numero degli</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[29]</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supera quello degli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[30]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3" action="ppaction://hlinksldjump"/>
              </a:rPr>
              <a:t>fig.11</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presenza degli immigrati produce anche un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[31]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dell'età media della popolazione italiana poiché fra di essi prevalgono 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[32]</a:t>
            </a:r>
            <a:r>
              <a:rPr kumimoji="0" lang="it-IT"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sz="2000"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sz="2000" b="0" i="0" u="none" strike="noStrike" cap="none" normalizeH="0" baseline="0" dirty="0" smtClean="0">
                <a:ln>
                  <a:noFill/>
                </a:ln>
                <a:effectLst/>
                <a:latin typeface="Times New Roman" pitchFamily="18" charset="0"/>
                <a:ea typeface="Times New Roman" pitchFamily="18" charset="0"/>
                <a:cs typeface="Times New Roman" pitchFamily="18" charset="0"/>
                <a:hlinkClick r:id="rId4" action="ppaction://hlinksldjump"/>
              </a:rPr>
              <a:t>fig.12</a:t>
            </a:r>
            <a:r>
              <a:rPr kumimoji="0" lang="it-IT" sz="2000"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Fra gli immigrati la percentuale degli occupati è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[33]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quella degli Italiani anche se il maggiore tasso di disoccupazione ci fa capire che hanno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[34]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trovare lavoro. Più alta è anche la percentuale di coloro che svolgono un lavoro che richiede un livello d'istruzione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[35]</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quello che possiedono. In media, la loro retribuzione è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[36]</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quella degli Italiani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action="ppaction://hlinksldjump"/>
              </a:rPr>
              <a:t>fig.13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immigrati lavorano, prevalentemente come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[37]</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settori che richiedono una bassa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[38]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che meno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[39]</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lavoratori italiani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6" action="ppaction://hlinksldjump"/>
              </a:rPr>
              <a:t>fig.14</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 professioni in cui prevale la presenza degli immigrati sono quelle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[40]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mentre in quella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[42]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il loro numero è quasi uguale a quello degli Italiani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7" action="ppaction://hlinksldjump"/>
              </a:rPr>
              <a:t>fig.15</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presenza degli immigrati costituisce un beneficio per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[43]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dello Stato italiano perché la cifra che essi versano in tasse e contributi è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[44]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quella che lo Stato spende per loro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8" action="ppaction://hlinksldjump"/>
              </a:rPr>
              <a:t>fig.16</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Ciò si spiega col fatto che fra gli immigrati vi è una minore percentuale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[45]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quindi incidono meno su due delle principali fonti di spesa pubblica: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[46]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[47]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9" action="ppaction://hlinksldjump"/>
              </a:rPr>
              <a:t>fig.17</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 nei prossimi anni il numero degli immigrati dovesse diminuire, l'aumento delle spese dello Stato sarebbe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all'aumento delle entrate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10" action="ppaction://hlinksldjump"/>
              </a:rPr>
              <a:t>fig.18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42852"/>
            <a:ext cx="9144000" cy="646331"/>
          </a:xfrm>
          <a:prstGeom prst="rect">
            <a:avLst/>
          </a:prstGeom>
          <a:solidFill>
            <a:schemeClr val="accent3">
              <a:lumMod val="20000"/>
              <a:lumOff val="80000"/>
            </a:schemeClr>
          </a:solidFill>
        </p:spPr>
        <p:txBody>
          <a:bodyPr wrap="square">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4</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Gli immigrati irregolari in Italia</a:t>
            </a:r>
          </a:p>
        </p:txBody>
      </p:sp>
      <p:sp>
        <p:nvSpPr>
          <p:cNvPr id="63489" name="Rectangle 1"/>
          <p:cNvSpPr>
            <a:spLocks noChangeArrowheads="1"/>
          </p:cNvSpPr>
          <p:nvPr/>
        </p:nvSpPr>
        <p:spPr bwMode="auto">
          <a:xfrm>
            <a:off x="0" y="785794"/>
            <a:ext cx="9144000" cy="5632311"/>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irregolari presenti in Italia sono circa il 10% di tutti gli immigrati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fig.19</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maggior parte di essi, arrivata con un regolare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[49]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cercare un lavoro, ha ottenuto un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[50]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 dopo la sua scadenza, non è stato rinnovato. Una minima parte, circa il 12%, è invece entrata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nel territorio nazionale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[52]</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Sono migranti  provenienti dai Paesi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[54]</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che fuggono dalla guerra e dalle persecuzioni politiche e religiose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fig.20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 tratta di uomini, donne e bambini che, per attraversare il Mediterraneo, sono costretti ad affidarsi ad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[55]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le quali il traffico di clandestini è diventato una notevole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[56]</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Sono viaggi che si svolgono su imbarcazioni non idonee e spesso si concludono con</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[57]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5" action="ppaction://hlinksldjump"/>
              </a:rPr>
              <a:t>fig.21</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cittadini stranieri entrati in modo irregolare in Italia sono accolti nei centri per l'immigrazione dove ricevono assistenza, vengono identificati e trattenuti in vista dell'espulsione oppure, nel caso di richiedenti protezione internazionale, per le procedure di accertamento dei relativi requisiti.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immigrati che risiedono in Italia senza un regolare permesso di soggiorno ricevono dall'autorità un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[58]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 intima loro di lasciare il territorio nazionale entro 15 giorni. Dopo tale periodo,  viene emanato un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[59]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 prevede il rimpatrio forzato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6" action="ppaction://hlinksldjump"/>
              </a:rPr>
              <a:t>fig.22</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 rimpatriare un immigrato è però necessario che il Paese d'origine lo riconosca come suo cittadino. Se l'ambasciata del Paese in questione non emette il documento di viaggio per il rientro, il rimpatrio non si può effettuare perché non è permesso lo sbarco. Dunque, servono accordi con gli Stati che devono riprendersi gli irregolari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7" action="ppaction://hlinksldjump"/>
              </a:rPr>
              <a:t>fig.23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8" action="ppaction://hlinksldjump"/>
              </a:rPr>
              <a:t>24</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difficile, però, riuscire a stipulare tali accordi perché 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[60]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che ciascun immigrato manda dall'Italia superano spesso il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[61]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del Paese d'origine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9" action="ppaction://hlinksldjump"/>
              </a:rPr>
              <a:t>fig.25</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0" y="0"/>
            <a:ext cx="9001156" cy="3693319"/>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immigrati irregolari, non potendo essere assunti con un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[62]</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contratto di lavoro, sono costretti ad accettare di lavorare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[63]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senza alcuna tutela e con retribuzioni bassissime. In alternativa, esercitano il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[64]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senza licenza, oppure si dedicano ad attività illegali come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[65]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[66]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3" action="ppaction://hlinksldjump"/>
              </a:rPr>
              <a:t>fig.26</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 confronto fra la variazione del numero di crimini commessi in Italia e la variazione della percentuale di immigrati, si può dedurre che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[67]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fra i due dati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fig.27</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Fra gli immigrati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[68]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tasso di criminalità si avvicina a quello degli Italiani, mentre è molto più elevato fra gli immigrati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[69]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5" action="ppaction://hlinksldjump"/>
              </a:rPr>
              <a:t>fig.28</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Anche se l'Italia non è fra i Paesi dell'UE con la maggiore percentuale di immigrati, i suoi cittadini sono quelli che vivono con maggiore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[70]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fenomeno immigratorio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6" action="ppaction://hlinksldjump"/>
              </a:rPr>
              <a:t>fig.29</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Ciò, probabilmente, è dovuto al fatto che la nostra penisola, trovandosi vicina alle coste africane da dove partone le imbarcazioni che trasportano i clandestini in Europa, è il luogo dove avviene la maggior parte degli sbarchi.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2571744"/>
            <a:ext cx="8686800" cy="841248"/>
          </a:xfrm>
        </p:spPr>
        <p:txBody>
          <a:bodyPr/>
          <a:lstStyle/>
          <a:p>
            <a:pPr algn="ctr"/>
            <a:r>
              <a:rPr lang="it-IT" dirty="0" smtClean="0"/>
              <a:t>riepilogo</a:t>
            </a:r>
            <a:endParaRPr lang="it-IT"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285720" y="1000108"/>
          <a:ext cx="8572562" cy="5327236"/>
        </p:xfrm>
        <a:graphic>
          <a:graphicData uri="http://schemas.openxmlformats.org/drawingml/2006/table">
            <a:tbl>
              <a:tblPr/>
              <a:tblGrid>
                <a:gridCol w="1713985"/>
                <a:gridCol w="1713985"/>
                <a:gridCol w="1714864"/>
                <a:gridCol w="1714864"/>
                <a:gridCol w="1714864"/>
              </a:tblGrid>
              <a:tr h="444047">
                <a:tc>
                  <a:txBody>
                    <a:bodyPr/>
                    <a:lstStyle/>
                    <a:p>
                      <a:pPr algn="ctr">
                        <a:lnSpc>
                          <a:spcPct val="115000"/>
                        </a:lnSpc>
                        <a:spcAft>
                          <a:spcPts val="1000"/>
                        </a:spcAft>
                      </a:pPr>
                      <a:r>
                        <a:rPr lang="it-IT" sz="1400" b="1" dirty="0">
                          <a:latin typeface="Times New Roman" pitchFamily="18" charset="0"/>
                          <a:ea typeface="Times New Roman"/>
                          <a:cs typeface="Times New Roman" pitchFamily="18" charset="0"/>
                        </a:rPr>
                        <a:t>PERIODO DEI FLUSSI MIGRATORI</a:t>
                      </a:r>
                      <a:endParaRPr lang="it-IT" sz="14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400" b="1" dirty="0">
                          <a:latin typeface="Times New Roman" pitchFamily="18" charset="0"/>
                          <a:ea typeface="Times New Roman"/>
                          <a:cs typeface="Times New Roman" pitchFamily="18" charset="0"/>
                        </a:rPr>
                        <a:t>POPOLAZIONI CHE EMIGRANO</a:t>
                      </a:r>
                      <a:endParaRPr lang="it-IT" sz="14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400" b="1" dirty="0">
                          <a:latin typeface="Times New Roman" pitchFamily="18" charset="0"/>
                          <a:ea typeface="Times New Roman"/>
                          <a:cs typeface="Times New Roman" pitchFamily="18" charset="0"/>
                        </a:rPr>
                        <a:t>LUOGHI IN CUI EMIGRANO</a:t>
                      </a:r>
                      <a:endParaRPr lang="it-IT" sz="14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400" b="1" dirty="0">
                          <a:latin typeface="Times New Roman" pitchFamily="18" charset="0"/>
                          <a:ea typeface="Times New Roman"/>
                          <a:cs typeface="Times New Roman" pitchFamily="18" charset="0"/>
                        </a:rPr>
                        <a:t>PERCHE' EMIGRANO</a:t>
                      </a:r>
                      <a:endParaRPr lang="it-IT" sz="14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400" b="1" dirty="0">
                          <a:latin typeface="Times New Roman" pitchFamily="18" charset="0"/>
                          <a:ea typeface="Times New Roman"/>
                          <a:cs typeface="Times New Roman" pitchFamily="18" charset="0"/>
                        </a:rPr>
                        <a:t>CAUSE DELLA FINE DEI FLUSSI MIGRATORI</a:t>
                      </a:r>
                      <a:endParaRPr lang="it-IT" sz="14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0990">
                <a:tc>
                  <a:txBody>
                    <a:bodyPr/>
                    <a:lstStyle/>
                    <a:p>
                      <a:pPr algn="ctr">
                        <a:lnSpc>
                          <a:spcPct val="115000"/>
                        </a:lnSpc>
                        <a:spcAft>
                          <a:spcPts val="1000"/>
                        </a:spcAft>
                      </a:pPr>
                      <a:r>
                        <a:rPr lang="it-IT" sz="1200" dirty="0">
                          <a:latin typeface="Times New Roman" pitchFamily="18" charset="0"/>
                          <a:ea typeface="Times New Roman"/>
                          <a:cs typeface="Times New Roman" pitchFamily="18" charset="0"/>
                        </a:rPr>
                        <a:t>1820 - 1920</a:t>
                      </a: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it-IT" sz="1200" dirty="0">
                          <a:latin typeface="Times New Roman" pitchFamily="18" charset="0"/>
                          <a:ea typeface="Times New Roman"/>
                          <a:cs typeface="Times New Roman" pitchFamily="18" charset="0"/>
                        </a:rPr>
                        <a:t>Popolazione europea</a:t>
                      </a: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endParaRPr lang="it-IT" sz="12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FontTx/>
                        <a:buNone/>
                      </a:pPr>
                      <a:endParaRPr lang="it-IT" sz="1200" dirty="0" smtClean="0">
                        <a:solidFill>
                          <a:srgbClr val="00B0F0"/>
                        </a:solidFill>
                        <a:latin typeface="Times New Roman" pitchFamily="18" charset="0"/>
                        <a:ea typeface="Times New Roman"/>
                        <a:cs typeface="Times New Roman" pitchFamily="18" charset="0"/>
                      </a:endParaRPr>
                    </a:p>
                    <a:p>
                      <a:pPr>
                        <a:lnSpc>
                          <a:spcPct val="115000"/>
                        </a:lnSpc>
                        <a:spcAft>
                          <a:spcPts val="0"/>
                        </a:spcAft>
                        <a:buFontTx/>
                        <a:buNone/>
                      </a:pPr>
                      <a:r>
                        <a:rPr lang="it-IT" sz="1200" dirty="0" smtClean="0">
                          <a:solidFill>
                            <a:srgbClr val="00B0F0"/>
                          </a:solidFill>
                          <a:latin typeface="Times New Roman" pitchFamily="18" charset="0"/>
                          <a:ea typeface="Times New Roman"/>
                          <a:cs typeface="Times New Roman" pitchFamily="18" charset="0"/>
                        </a:rPr>
                        <a:t>          </a:t>
                      </a:r>
                      <a:endParaRPr lang="it-IT" sz="1200" dirty="0">
                        <a:latin typeface="Times New Roman" pitchFamily="18" charset="0"/>
                        <a:ea typeface="Times New Roman"/>
                        <a:cs typeface="Times New Roman" pitchFamily="18" charset="0"/>
                      </a:endParaRPr>
                    </a:p>
                    <a:p>
                      <a:pPr>
                        <a:lnSpc>
                          <a:spcPct val="115000"/>
                        </a:lnSpc>
                        <a:spcAft>
                          <a:spcPts val="1000"/>
                        </a:spcAft>
                      </a:pPr>
                      <a:r>
                        <a:rPr lang="it-IT" sz="1200" dirty="0" smtClean="0">
                          <a:latin typeface="Times New Roman" pitchFamily="18" charset="0"/>
                          <a:ea typeface="Times New Roman"/>
                          <a:cs typeface="Times New Roman" pitchFamily="18" charset="0"/>
                        </a:rPr>
                        <a:t>meccanizzazione </a:t>
                      </a:r>
                      <a:r>
                        <a:rPr lang="it-IT" sz="1200" dirty="0">
                          <a:latin typeface="Times New Roman" pitchFamily="18" charset="0"/>
                          <a:ea typeface="Times New Roman"/>
                          <a:cs typeface="Times New Roman" pitchFamily="18" charset="0"/>
                        </a:rPr>
                        <a:t>dell'agricoltura europea</a:t>
                      </a:r>
                    </a:p>
                    <a:p>
                      <a:pPr>
                        <a:lnSpc>
                          <a:spcPct val="115000"/>
                        </a:lnSpc>
                        <a:spcAft>
                          <a:spcPts val="1000"/>
                        </a:spcAft>
                      </a:pPr>
                      <a:endParaRPr lang="it-IT" sz="1200" dirty="0" smtClean="0">
                        <a:latin typeface="Times New Roman" pitchFamily="18" charset="0"/>
                        <a:ea typeface="Times New Roman"/>
                        <a:cs typeface="Times New Roman" pitchFamily="18" charset="0"/>
                      </a:endParaRPr>
                    </a:p>
                    <a:p>
                      <a:pPr>
                        <a:lnSpc>
                          <a:spcPct val="115000"/>
                        </a:lnSpc>
                        <a:spcAft>
                          <a:spcPts val="0"/>
                        </a:spcAft>
                      </a:pPr>
                      <a:endParaRPr lang="it-IT" sz="1200" dirty="0" smtClean="0">
                        <a:latin typeface="Times New Roman" pitchFamily="18" charset="0"/>
                        <a:ea typeface="Times New Roman"/>
                        <a:cs typeface="Times New Roman" pitchFamily="18" charset="0"/>
                      </a:endParaRPr>
                    </a:p>
                    <a:p>
                      <a:pPr>
                        <a:lnSpc>
                          <a:spcPct val="115000"/>
                        </a:lnSpc>
                        <a:spcAft>
                          <a:spcPts val="1000"/>
                        </a:spcAft>
                      </a:pPr>
                      <a:r>
                        <a:rPr lang="it-IT" sz="1200" dirty="0" smtClean="0">
                          <a:latin typeface="Times New Roman" pitchFamily="18" charset="0"/>
                          <a:ea typeface="Times New Roman"/>
                          <a:cs typeface="Times New Roman" pitchFamily="18" charset="0"/>
                        </a:rPr>
                        <a:t>grande </a:t>
                      </a:r>
                      <a:r>
                        <a:rPr lang="it-IT" sz="1200" dirty="0">
                          <a:latin typeface="Times New Roman" pitchFamily="18" charset="0"/>
                          <a:ea typeface="Times New Roman"/>
                          <a:cs typeface="Times New Roman" pitchFamily="18" charset="0"/>
                        </a:rPr>
                        <a:t>disponibilità nelle </a:t>
                      </a:r>
                      <a:r>
                        <a:rPr lang="it-IT" sz="1200" dirty="0" err="1">
                          <a:latin typeface="Times New Roman" pitchFamily="18" charset="0"/>
                          <a:ea typeface="Times New Roman"/>
                          <a:cs typeface="Times New Roman" pitchFamily="18" charset="0"/>
                        </a:rPr>
                        <a:t>Americhe</a:t>
                      </a:r>
                      <a:r>
                        <a:rPr lang="it-IT" sz="1200" dirty="0">
                          <a:latin typeface="Times New Roman" pitchFamily="18" charset="0"/>
                          <a:ea typeface="Times New Roman"/>
                          <a:cs typeface="Times New Roman" pitchFamily="18" charset="0"/>
                        </a:rPr>
                        <a:t> e in Australia di terre da </a:t>
                      </a:r>
                      <a:r>
                        <a:rPr lang="it-IT" sz="1200" dirty="0" smtClean="0">
                          <a:latin typeface="Times New Roman" pitchFamily="18" charset="0"/>
                          <a:ea typeface="Times New Roman"/>
                          <a:cs typeface="Times New Roman" pitchFamily="18" charset="0"/>
                        </a:rPr>
                        <a:t>coltivare</a:t>
                      </a:r>
                      <a:endParaRPr lang="it-IT" sz="12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endParaRPr lang="it-IT" sz="1200" dirty="0" smtClean="0">
                        <a:latin typeface="Times New Roman" pitchFamily="18" charset="0"/>
                        <a:ea typeface="Times New Roman"/>
                        <a:cs typeface="Times New Roman" pitchFamily="18" charset="0"/>
                      </a:endParaRPr>
                    </a:p>
                    <a:p>
                      <a:pPr>
                        <a:lnSpc>
                          <a:spcPct val="115000"/>
                        </a:lnSpc>
                        <a:spcAft>
                          <a:spcPts val="0"/>
                        </a:spcAft>
                      </a:pPr>
                      <a:endParaRPr lang="it-IT" sz="1200" dirty="0" smtClean="0">
                        <a:latin typeface="Times New Roman" pitchFamily="18" charset="0"/>
                        <a:ea typeface="Times New Roman"/>
                        <a:cs typeface="Times New Roman" pitchFamily="18" charset="0"/>
                      </a:endParaRPr>
                    </a:p>
                    <a:p>
                      <a:pPr>
                        <a:lnSpc>
                          <a:spcPct val="115000"/>
                        </a:lnSpc>
                        <a:spcAft>
                          <a:spcPts val="1000"/>
                        </a:spcAft>
                      </a:pPr>
                      <a:r>
                        <a:rPr lang="it-IT" sz="1200" dirty="0" smtClean="0">
                          <a:latin typeface="Times New Roman" pitchFamily="18" charset="0"/>
                          <a:ea typeface="Times New Roman"/>
                          <a:cs typeface="Times New Roman" pitchFamily="18" charset="0"/>
                        </a:rPr>
                        <a:t>introduzione </a:t>
                      </a:r>
                      <a:r>
                        <a:rPr lang="it-IT" sz="1200" dirty="0">
                          <a:latin typeface="Times New Roman" pitchFamily="18" charset="0"/>
                          <a:ea typeface="Times New Roman"/>
                          <a:cs typeface="Times New Roman" pitchFamily="18" charset="0"/>
                        </a:rPr>
                        <a:t>negli USA di una legge che limita il numero annuo di immigrati</a:t>
                      </a: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40077">
                <a:tc>
                  <a:txBody>
                    <a:bodyPr/>
                    <a:lstStyle/>
                    <a:p>
                      <a:pPr algn="ctr">
                        <a:lnSpc>
                          <a:spcPct val="115000"/>
                        </a:lnSpc>
                        <a:spcAft>
                          <a:spcPts val="1000"/>
                        </a:spcAft>
                      </a:pPr>
                      <a:r>
                        <a:rPr lang="it-IT" sz="1200">
                          <a:latin typeface="Times New Roman" pitchFamily="18" charset="0"/>
                          <a:ea typeface="Times New Roman"/>
                          <a:cs typeface="Times New Roman" pitchFamily="18" charset="0"/>
                        </a:rPr>
                        <a:t>Anni '50 e '60 del '900</a:t>
                      </a: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endParaRPr lang="it-IT" sz="12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it-IT" sz="1200">
                          <a:latin typeface="Times New Roman" pitchFamily="18" charset="0"/>
                          <a:ea typeface="Times New Roman"/>
                          <a:cs typeface="Times New Roman" pitchFamily="18" charset="0"/>
                        </a:rPr>
                        <a:t>Europa centro-settentrionale</a:t>
                      </a: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it-IT" sz="1200" dirty="0">
                          <a:latin typeface="Times New Roman" pitchFamily="18" charset="0"/>
                          <a:ea typeface="Times New Roman"/>
                          <a:cs typeface="Times New Roman" pitchFamily="18" charset="0"/>
                        </a:rPr>
                        <a:t>Sviluppo economico dei Paesi dell'Europa centro-settentrionale</a:t>
                      </a: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endParaRPr lang="it-IT" sz="12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40077">
                <a:tc>
                  <a:txBody>
                    <a:bodyPr/>
                    <a:lstStyle/>
                    <a:p>
                      <a:pPr algn="ctr">
                        <a:lnSpc>
                          <a:spcPct val="115000"/>
                        </a:lnSpc>
                        <a:spcAft>
                          <a:spcPts val="1000"/>
                        </a:spcAft>
                      </a:pPr>
                      <a:r>
                        <a:rPr lang="it-IT" sz="1200">
                          <a:latin typeface="Times New Roman" pitchFamily="18" charset="0"/>
                          <a:ea typeface="Times New Roman"/>
                          <a:cs typeface="Times New Roman" pitchFamily="18" charset="0"/>
                        </a:rPr>
                        <a:t>A partire dagli anni '70 del '900</a:t>
                      </a: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endParaRPr lang="it-IT" sz="12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it-IT" sz="1200">
                          <a:latin typeface="Times New Roman" pitchFamily="18" charset="0"/>
                          <a:ea typeface="Times New Roman"/>
                          <a:cs typeface="Times New Roman" pitchFamily="18" charset="0"/>
                        </a:rPr>
                        <a:t>Europa occidentale</a:t>
                      </a: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it-IT" sz="1200">
                          <a:latin typeface="Times New Roman" pitchFamily="18" charset="0"/>
                          <a:ea typeface="Times New Roman"/>
                          <a:cs typeface="Times New Roman" pitchFamily="18" charset="0"/>
                        </a:rPr>
                        <a:t>Sviluppo economico di tutti i Paesi dell'Europa occidentale</a:t>
                      </a: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endParaRPr lang="it-IT" sz="1200" dirty="0">
                        <a:latin typeface="Times New Roman" pitchFamily="18" charset="0"/>
                        <a:ea typeface="Times New Roman"/>
                        <a:cs typeface="Times New Roman" pitchFamily="18" charset="0"/>
                      </a:endParaRPr>
                    </a:p>
                  </a:txBody>
                  <a:tcPr marL="44299" marR="4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ttangolo 7"/>
          <p:cNvSpPr/>
          <p:nvPr/>
        </p:nvSpPr>
        <p:spPr>
          <a:xfrm>
            <a:off x="571472" y="142852"/>
            <a:ext cx="4572000" cy="646331"/>
          </a:xfrm>
          <a:prstGeom prst="rect">
            <a:avLst/>
          </a:prstGeom>
        </p:spPr>
        <p:txBody>
          <a:bodyPr>
            <a:spAutoFit/>
          </a:bodyPr>
          <a:lstStyle/>
          <a:p>
            <a:pPr lvl="0" algn="just" fontAlgn="base">
              <a:spcBef>
                <a:spcPct val="0"/>
              </a:spcBef>
              <a:spcAft>
                <a:spcPct val="0"/>
              </a:spcAft>
            </a:pPr>
            <a:endParaRPr lang="it-IT" dirty="0" smtClean="0">
              <a:latin typeface="Arial" pitchFamily="34" charset="0"/>
              <a:cs typeface="Arial" pitchFamily="34" charset="0"/>
            </a:endParaRPr>
          </a:p>
          <a:p>
            <a:pPr lvl="0" algn="just" eaLnBrk="0" fontAlgn="base" hangingPunct="0">
              <a:spcBef>
                <a:spcPct val="0"/>
              </a:spcBef>
              <a:spcAft>
                <a:spcPct val="0"/>
              </a:spcAft>
            </a:pPr>
            <a:r>
              <a:rPr lang="it-IT" dirty="0" smtClean="0">
                <a:latin typeface="Times New Roman" pitchFamily="18" charset="0"/>
                <a:ea typeface="Times New Roman" pitchFamily="18" charset="0"/>
                <a:cs typeface="Times New Roman" pitchFamily="18" charset="0"/>
              </a:rPr>
              <a:t>Completa le tabelle</a:t>
            </a:r>
          </a:p>
        </p:txBody>
      </p:sp>
      <p:cxnSp>
        <p:nvCxnSpPr>
          <p:cNvPr id="12" name="Connettore 1 11"/>
          <p:cNvCxnSpPr/>
          <p:nvPr/>
        </p:nvCxnSpPr>
        <p:spPr>
          <a:xfrm>
            <a:off x="5429256" y="2214554"/>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5429256" y="2786058"/>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5429256" y="3286124"/>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5429256" y="4071942"/>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7143768" y="2214554"/>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42844" y="714356"/>
          <a:ext cx="8786874" cy="4950968"/>
        </p:xfrm>
        <a:graphic>
          <a:graphicData uri="http://schemas.openxmlformats.org/drawingml/2006/table">
            <a:tbl>
              <a:tblPr/>
              <a:tblGrid>
                <a:gridCol w="1756836"/>
                <a:gridCol w="1756836"/>
                <a:gridCol w="1757734"/>
                <a:gridCol w="1757734"/>
                <a:gridCol w="1757734"/>
              </a:tblGrid>
              <a:tr h="255504">
                <a:tc>
                  <a:txBody>
                    <a:bodyPr/>
                    <a:lstStyle/>
                    <a:p>
                      <a:pPr algn="ctr">
                        <a:lnSpc>
                          <a:spcPct val="115000"/>
                        </a:lnSpc>
                        <a:spcAft>
                          <a:spcPts val="1000"/>
                        </a:spcAft>
                      </a:pPr>
                      <a:endParaRPr lang="it-IT" sz="700" dirty="0">
                        <a:latin typeface="Times New Roman" pitchFamily="18" charset="0"/>
                        <a:ea typeface="Times New Roman"/>
                        <a:cs typeface="Times New Roman" pitchFamily="18" charset="0"/>
                      </a:endParaRP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400" b="1" dirty="0">
                          <a:latin typeface="Times New Roman" pitchFamily="18" charset="0"/>
                          <a:ea typeface="Times New Roman"/>
                          <a:cs typeface="Times New Roman" pitchFamily="18" charset="0"/>
                        </a:rPr>
                        <a:t>COME SONO ARRIVATI</a:t>
                      </a:r>
                      <a:endParaRPr lang="it-IT" sz="1400" dirty="0">
                        <a:latin typeface="Times New Roman" pitchFamily="18" charset="0"/>
                        <a:ea typeface="Times New Roman"/>
                        <a:cs typeface="Times New Roman" pitchFamily="18" charset="0"/>
                      </a:endParaRP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400" b="1" dirty="0">
                          <a:latin typeface="Times New Roman" pitchFamily="18" charset="0"/>
                          <a:ea typeface="Times New Roman"/>
                          <a:cs typeface="Times New Roman" pitchFamily="18" charset="0"/>
                        </a:rPr>
                        <a:t>CONDIZIONI </a:t>
                      </a:r>
                      <a:r>
                        <a:rPr lang="it-IT" sz="1400" b="1" dirty="0" err="1">
                          <a:latin typeface="Times New Roman" pitchFamily="18" charset="0"/>
                          <a:ea typeface="Times New Roman"/>
                          <a:cs typeface="Times New Roman" pitchFamily="18" charset="0"/>
                        </a:rPr>
                        <a:t>DI</a:t>
                      </a:r>
                      <a:r>
                        <a:rPr lang="it-IT" sz="1400" b="1" dirty="0">
                          <a:latin typeface="Times New Roman" pitchFamily="18" charset="0"/>
                          <a:ea typeface="Times New Roman"/>
                          <a:cs typeface="Times New Roman" pitchFamily="18" charset="0"/>
                        </a:rPr>
                        <a:t> VITA</a:t>
                      </a:r>
                      <a:endParaRPr lang="it-IT" sz="1400" dirty="0">
                        <a:latin typeface="Times New Roman" pitchFamily="18" charset="0"/>
                        <a:ea typeface="Times New Roman"/>
                        <a:cs typeface="Times New Roman" pitchFamily="18" charset="0"/>
                      </a:endParaRP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400" b="1" dirty="0">
                          <a:latin typeface="Times New Roman" pitchFamily="18" charset="0"/>
                          <a:ea typeface="Times New Roman"/>
                          <a:cs typeface="Times New Roman" pitchFamily="18" charset="0"/>
                        </a:rPr>
                        <a:t>EFFETTI POSITIVI</a:t>
                      </a:r>
                      <a:endParaRPr lang="it-IT" sz="1400" dirty="0">
                        <a:latin typeface="Times New Roman" pitchFamily="18" charset="0"/>
                        <a:ea typeface="Times New Roman"/>
                        <a:cs typeface="Times New Roman" pitchFamily="18" charset="0"/>
                      </a:endParaRP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400" b="1" dirty="0">
                          <a:latin typeface="Times New Roman" pitchFamily="18" charset="0"/>
                          <a:ea typeface="Times New Roman"/>
                          <a:cs typeface="Times New Roman" pitchFamily="18" charset="0"/>
                        </a:rPr>
                        <a:t>PROBLEMI</a:t>
                      </a: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21180">
                <a:tc>
                  <a:txBody>
                    <a:bodyPr/>
                    <a:lstStyle/>
                    <a:p>
                      <a:pPr algn="ctr">
                        <a:lnSpc>
                          <a:spcPct val="115000"/>
                        </a:lnSpc>
                        <a:spcAft>
                          <a:spcPts val="1000"/>
                        </a:spcAft>
                      </a:pPr>
                      <a:r>
                        <a:rPr lang="it-IT" sz="1600" b="0" dirty="0">
                          <a:latin typeface="Times New Roman" pitchFamily="18" charset="0"/>
                          <a:ea typeface="Times New Roman"/>
                          <a:cs typeface="Times New Roman" pitchFamily="18" charset="0"/>
                        </a:rPr>
                        <a:t>Immigrati regolari</a:t>
                      </a: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200" dirty="0" smtClean="0">
                          <a:latin typeface="Times New Roman" pitchFamily="18" charset="0"/>
                          <a:ea typeface="Times New Roman"/>
                          <a:cs typeface="Times New Roman" pitchFamily="18" charset="0"/>
                        </a:rPr>
                        <a:t>la </a:t>
                      </a:r>
                      <a:r>
                        <a:rPr lang="it-IT" sz="1200" dirty="0">
                          <a:latin typeface="Times New Roman" pitchFamily="18" charset="0"/>
                          <a:ea typeface="Times New Roman"/>
                          <a:cs typeface="Times New Roman" pitchFamily="18" charset="0"/>
                        </a:rPr>
                        <a:t>maggior </a:t>
                      </a:r>
                      <a:r>
                        <a:rPr lang="it-IT" sz="1200" dirty="0" smtClean="0">
                          <a:latin typeface="Times New Roman" pitchFamily="18" charset="0"/>
                          <a:ea typeface="Times New Roman"/>
                          <a:cs typeface="Times New Roman" pitchFamily="18" charset="0"/>
                        </a:rPr>
                        <a:t>parte</a:t>
                      </a:r>
                    </a:p>
                    <a:p>
                      <a:pPr algn="l">
                        <a:lnSpc>
                          <a:spcPct val="115000"/>
                        </a:lnSpc>
                        <a:spcAft>
                          <a:spcPts val="0"/>
                        </a:spcAft>
                      </a:pPr>
                      <a:endParaRPr lang="it-IT" sz="1200" dirty="0">
                        <a:latin typeface="Times New Roman" pitchFamily="18" charset="0"/>
                        <a:ea typeface="Times New Roman"/>
                        <a:cs typeface="Times New Roman" pitchFamily="18" charset="0"/>
                      </a:endParaRPr>
                    </a:p>
                    <a:p>
                      <a:pPr algn="l">
                        <a:lnSpc>
                          <a:spcPct val="115000"/>
                        </a:lnSpc>
                        <a:spcAft>
                          <a:spcPts val="1000"/>
                        </a:spcAft>
                      </a:pPr>
                      <a:r>
                        <a:rPr lang="it-IT" sz="1200" dirty="0" smtClean="0">
                          <a:latin typeface="Times New Roman" pitchFamily="18" charset="0"/>
                          <a:ea typeface="Times New Roman"/>
                          <a:cs typeface="Times New Roman" pitchFamily="18" charset="0"/>
                        </a:rPr>
                        <a:t>una minoranza</a:t>
                      </a:r>
                      <a:endParaRPr lang="it-IT" sz="1200" dirty="0">
                        <a:latin typeface="Times New Roman" pitchFamily="18" charset="0"/>
                        <a:ea typeface="Times New Roman"/>
                        <a:cs typeface="Times New Roman" pitchFamily="18" charset="0"/>
                      </a:endParaRP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200" dirty="0" smtClean="0">
                          <a:latin typeface="Times New Roman" pitchFamily="18" charset="0"/>
                          <a:ea typeface="Times New Roman"/>
                          <a:cs typeface="Times New Roman" pitchFamily="18" charset="0"/>
                        </a:rPr>
                        <a:t>hanno </a:t>
                      </a:r>
                      <a:r>
                        <a:rPr lang="it-IT" sz="1200" dirty="0">
                          <a:latin typeface="Times New Roman" pitchFamily="18" charset="0"/>
                          <a:ea typeface="Times New Roman"/>
                          <a:cs typeface="Times New Roman" pitchFamily="18" charset="0"/>
                        </a:rPr>
                        <a:t>maggiore difficoltà degli </a:t>
                      </a:r>
                      <a:r>
                        <a:rPr lang="it-IT" sz="1200" dirty="0" smtClean="0">
                          <a:latin typeface="Times New Roman" pitchFamily="18" charset="0"/>
                          <a:ea typeface="Times New Roman"/>
                          <a:cs typeface="Times New Roman" pitchFamily="18" charset="0"/>
                        </a:rPr>
                        <a:t>Italiani</a:t>
                      </a:r>
                    </a:p>
                    <a:p>
                      <a:pPr algn="l">
                        <a:lnSpc>
                          <a:spcPct val="115000"/>
                        </a:lnSpc>
                        <a:spcAft>
                          <a:spcPts val="0"/>
                        </a:spcAft>
                      </a:pPr>
                      <a:endParaRPr lang="it-IT" sz="1200" dirty="0">
                        <a:latin typeface="Times New Roman" pitchFamily="18" charset="0"/>
                        <a:ea typeface="Times New Roman"/>
                        <a:cs typeface="Times New Roman" pitchFamily="18" charset="0"/>
                      </a:endParaRPr>
                    </a:p>
                    <a:p>
                      <a:pPr algn="l">
                        <a:lnSpc>
                          <a:spcPct val="115000"/>
                        </a:lnSpc>
                        <a:spcAft>
                          <a:spcPts val="1000"/>
                        </a:spcAft>
                      </a:pPr>
                      <a:r>
                        <a:rPr lang="it-IT" sz="1200" dirty="0" smtClean="0">
                          <a:latin typeface="Times New Roman" pitchFamily="18" charset="0"/>
                          <a:ea typeface="Times New Roman"/>
                          <a:cs typeface="Times New Roman" pitchFamily="18" charset="0"/>
                        </a:rPr>
                        <a:t>spesso </a:t>
                      </a:r>
                      <a:r>
                        <a:rPr lang="it-IT" sz="1200" dirty="0">
                          <a:latin typeface="Times New Roman" pitchFamily="18" charset="0"/>
                          <a:ea typeface="Times New Roman"/>
                          <a:cs typeface="Times New Roman" pitchFamily="18" charset="0"/>
                        </a:rPr>
                        <a:t>svolgono un lavoro che richiede un livello </a:t>
                      </a:r>
                      <a:r>
                        <a:rPr lang="it-IT" sz="1200" dirty="0" smtClean="0">
                          <a:latin typeface="Times New Roman" pitchFamily="18" charset="0"/>
                          <a:ea typeface="Times New Roman"/>
                          <a:cs typeface="Times New Roman" pitchFamily="18" charset="0"/>
                        </a:rPr>
                        <a:t>d'istruzione</a:t>
                      </a:r>
                    </a:p>
                    <a:p>
                      <a:pPr algn="l">
                        <a:lnSpc>
                          <a:spcPct val="115000"/>
                        </a:lnSpc>
                        <a:spcAft>
                          <a:spcPts val="0"/>
                        </a:spcAft>
                      </a:pPr>
                      <a:endParaRPr lang="it-IT" sz="1200" dirty="0">
                        <a:latin typeface="Times New Roman" pitchFamily="18" charset="0"/>
                        <a:ea typeface="Times New Roman"/>
                        <a:cs typeface="Times New Roman" pitchFamily="18" charset="0"/>
                      </a:endParaRPr>
                    </a:p>
                    <a:p>
                      <a:pPr algn="l">
                        <a:lnSpc>
                          <a:spcPct val="115000"/>
                        </a:lnSpc>
                        <a:spcAft>
                          <a:spcPts val="1000"/>
                        </a:spcAft>
                      </a:pPr>
                      <a:r>
                        <a:rPr lang="it-IT" sz="1200" dirty="0" smtClean="0">
                          <a:latin typeface="Times New Roman" pitchFamily="18" charset="0"/>
                          <a:ea typeface="Times New Roman"/>
                          <a:cs typeface="Times New Roman" pitchFamily="18" charset="0"/>
                        </a:rPr>
                        <a:t>in </a:t>
                      </a:r>
                      <a:r>
                        <a:rPr lang="it-IT" sz="1200" dirty="0">
                          <a:latin typeface="Times New Roman" pitchFamily="18" charset="0"/>
                          <a:ea typeface="Times New Roman"/>
                          <a:cs typeface="Times New Roman" pitchFamily="18" charset="0"/>
                        </a:rPr>
                        <a:t>media la loro retribuzione </a:t>
                      </a:r>
                      <a:r>
                        <a:rPr lang="it-IT" sz="1200" dirty="0" smtClean="0">
                          <a:latin typeface="Times New Roman" pitchFamily="18" charset="0"/>
                          <a:ea typeface="Times New Roman"/>
                          <a:cs typeface="Times New Roman" pitchFamily="18" charset="0"/>
                        </a:rPr>
                        <a:t>è</a:t>
                      </a:r>
                      <a:endParaRPr lang="it-IT" sz="1200" dirty="0">
                        <a:latin typeface="Times New Roman" pitchFamily="18" charset="0"/>
                        <a:ea typeface="Times New Roman"/>
                        <a:cs typeface="Times New Roman" pitchFamily="18" charset="0"/>
                      </a:endParaRP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it-IT" sz="1200" dirty="0" smtClean="0">
                          <a:latin typeface="Times New Roman" pitchFamily="18" charset="0"/>
                          <a:ea typeface="Times New Roman"/>
                          <a:cs typeface="Times New Roman" pitchFamily="18" charset="0"/>
                        </a:rPr>
                        <a:t>svolgono </a:t>
                      </a:r>
                      <a:r>
                        <a:rPr lang="it-IT" sz="1200" dirty="0">
                          <a:latin typeface="Times New Roman" pitchFamily="18" charset="0"/>
                          <a:ea typeface="Times New Roman"/>
                          <a:cs typeface="Times New Roman" pitchFamily="18" charset="0"/>
                        </a:rPr>
                        <a:t>lavori che richiedono una bassa </a:t>
                      </a:r>
                      <a:r>
                        <a:rPr lang="it-IT" sz="1200" dirty="0" smtClean="0">
                          <a:latin typeface="Times New Roman" pitchFamily="18" charset="0"/>
                          <a:ea typeface="Times New Roman"/>
                          <a:cs typeface="Times New Roman" pitchFamily="18" charset="0"/>
                        </a:rPr>
                        <a:t> </a:t>
                      </a:r>
                      <a:r>
                        <a:rPr lang="it-IT" sz="1200" dirty="0" err="1" smtClean="0">
                          <a:solidFill>
                            <a:srgbClr val="00B0F0"/>
                          </a:solidFill>
                          <a:latin typeface="Times New Roman" pitchFamily="18" charset="0"/>
                          <a:ea typeface="Times New Roman"/>
                          <a:cs typeface="Times New Roman" pitchFamily="18" charset="0"/>
                        </a:rPr>
                        <a:t>…………………………</a:t>
                      </a:r>
                      <a:r>
                        <a:rPr lang="it-IT" sz="1200" dirty="0" smtClean="0">
                          <a:solidFill>
                            <a:srgbClr val="00B0F0"/>
                          </a:solidFill>
                          <a:latin typeface="Times New Roman" pitchFamily="18" charset="0"/>
                          <a:ea typeface="Times New Roman"/>
                          <a:cs typeface="Times New Roman" pitchFamily="18" charset="0"/>
                        </a:rPr>
                        <a:t>... </a:t>
                      </a:r>
                      <a:r>
                        <a:rPr lang="it-IT" sz="1200" dirty="0" smtClean="0">
                          <a:latin typeface="Times New Roman" pitchFamily="18" charset="0"/>
                          <a:ea typeface="Times New Roman"/>
                          <a:cs typeface="Times New Roman" pitchFamily="18" charset="0"/>
                        </a:rPr>
                        <a:t>     </a:t>
                      </a:r>
                    </a:p>
                    <a:p>
                      <a:pPr algn="l">
                        <a:lnSpc>
                          <a:spcPct val="115000"/>
                        </a:lnSpc>
                        <a:spcAft>
                          <a:spcPts val="0"/>
                        </a:spcAft>
                      </a:pPr>
                      <a:r>
                        <a:rPr lang="it-IT" sz="1200" dirty="0" smtClean="0">
                          <a:latin typeface="Times New Roman" pitchFamily="18" charset="0"/>
                          <a:ea typeface="Times New Roman"/>
                          <a:cs typeface="Times New Roman" pitchFamily="18" charset="0"/>
                        </a:rPr>
                        <a:t>e</a:t>
                      </a:r>
                      <a:r>
                        <a:rPr lang="it-IT" sz="1200" baseline="0" dirty="0" smtClean="0">
                          <a:latin typeface="Times New Roman" pitchFamily="18" charset="0"/>
                          <a:ea typeface="Times New Roman"/>
                          <a:cs typeface="Times New Roman" pitchFamily="18" charset="0"/>
                        </a:rPr>
                        <a:t> </a:t>
                      </a:r>
                      <a:r>
                        <a:rPr lang="it-IT" sz="1200" dirty="0" smtClean="0">
                          <a:latin typeface="Times New Roman" pitchFamily="18" charset="0"/>
                          <a:ea typeface="Times New Roman"/>
                          <a:cs typeface="Times New Roman" pitchFamily="18" charset="0"/>
                        </a:rPr>
                        <a:t>che </a:t>
                      </a:r>
                      <a:r>
                        <a:rPr lang="it-IT" sz="1200" dirty="0" err="1" smtClean="0">
                          <a:solidFill>
                            <a:srgbClr val="00B0F0"/>
                          </a:solidFill>
                          <a:latin typeface="Times New Roman" pitchFamily="18" charset="0"/>
                          <a:ea typeface="Times New Roman"/>
                          <a:cs typeface="Times New Roman" pitchFamily="18" charset="0"/>
                        </a:rPr>
                        <a:t>……………………</a:t>
                      </a:r>
                      <a:r>
                        <a:rPr lang="it-IT" sz="1200" dirty="0" smtClean="0">
                          <a:solidFill>
                            <a:srgbClr val="00B0F0"/>
                          </a:solidFill>
                          <a:latin typeface="Times New Roman" pitchFamily="18" charset="0"/>
                          <a:ea typeface="Times New Roman"/>
                          <a:cs typeface="Times New Roman" pitchFamily="18" charset="0"/>
                        </a:rPr>
                        <a:t>.. </a:t>
                      </a:r>
                      <a:r>
                        <a:rPr lang="it-IT" sz="1200" dirty="0" smtClean="0">
                          <a:latin typeface="Times New Roman" pitchFamily="18" charset="0"/>
                          <a:ea typeface="Times New Roman"/>
                          <a:cs typeface="Times New Roman" pitchFamily="18" charset="0"/>
                        </a:rPr>
                        <a:t>                     gli </a:t>
                      </a:r>
                      <a:r>
                        <a:rPr lang="it-IT" sz="1200" dirty="0">
                          <a:latin typeface="Times New Roman" pitchFamily="18" charset="0"/>
                          <a:ea typeface="Times New Roman"/>
                          <a:cs typeface="Times New Roman" pitchFamily="18" charset="0"/>
                        </a:rPr>
                        <a:t>Italiani</a:t>
                      </a:r>
                    </a:p>
                    <a:p>
                      <a:pPr algn="l">
                        <a:lnSpc>
                          <a:spcPct val="115000"/>
                        </a:lnSpc>
                        <a:spcAft>
                          <a:spcPts val="1000"/>
                        </a:spcAft>
                      </a:pPr>
                      <a:r>
                        <a:rPr lang="it-IT" sz="1200" dirty="0" smtClean="0">
                          <a:latin typeface="Times New Roman" pitchFamily="18" charset="0"/>
                          <a:ea typeface="Times New Roman"/>
                          <a:cs typeface="Times New Roman" pitchFamily="18" charset="0"/>
                        </a:rPr>
                        <a:t>portano </a:t>
                      </a:r>
                      <a:r>
                        <a:rPr lang="it-IT" sz="1200" dirty="0">
                          <a:latin typeface="Times New Roman" pitchFamily="18" charset="0"/>
                          <a:ea typeface="Times New Roman"/>
                          <a:cs typeface="Times New Roman" pitchFamily="18" charset="0"/>
                        </a:rPr>
                        <a:t>benefici al </a:t>
                      </a:r>
                      <a:r>
                        <a:rPr lang="it-IT" sz="1200" dirty="0" err="1" smtClean="0">
                          <a:solidFill>
                            <a:srgbClr val="00B0F0"/>
                          </a:solidFill>
                          <a:latin typeface="Times New Roman" pitchFamily="18" charset="0"/>
                          <a:ea typeface="Times New Roman"/>
                          <a:cs typeface="Times New Roman" pitchFamily="18" charset="0"/>
                        </a:rPr>
                        <a:t>……………………</a:t>
                      </a:r>
                      <a:r>
                        <a:rPr lang="it-IT" sz="1200" dirty="0" smtClean="0">
                          <a:latin typeface="Times New Roman" pitchFamily="18" charset="0"/>
                          <a:ea typeface="Times New Roman"/>
                          <a:cs typeface="Times New Roman" pitchFamily="18" charset="0"/>
                        </a:rPr>
                        <a:t> </a:t>
                      </a:r>
                      <a:r>
                        <a:rPr lang="it-IT" sz="1200" dirty="0">
                          <a:latin typeface="Times New Roman" pitchFamily="18" charset="0"/>
                          <a:ea typeface="Times New Roman"/>
                          <a:cs typeface="Times New Roman" pitchFamily="18" charset="0"/>
                        </a:rPr>
                        <a:t>poiché quello </a:t>
                      </a:r>
                      <a:r>
                        <a:rPr lang="it-IT" sz="1200" dirty="0" smtClean="0">
                          <a:latin typeface="Times New Roman" pitchFamily="18" charset="0"/>
                          <a:ea typeface="Times New Roman"/>
                          <a:cs typeface="Times New Roman" pitchFamily="18" charset="0"/>
                        </a:rPr>
                        <a:t>che </a:t>
                      </a:r>
                      <a:r>
                        <a:rPr lang="it-IT" sz="1200" dirty="0" err="1" smtClean="0">
                          <a:solidFill>
                            <a:srgbClr val="00B0F0"/>
                          </a:solidFill>
                          <a:latin typeface="Times New Roman" pitchFamily="18" charset="0"/>
                          <a:ea typeface="Times New Roman"/>
                          <a:cs typeface="Times New Roman" pitchFamily="18" charset="0"/>
                        </a:rPr>
                        <a:t>………………</a:t>
                      </a:r>
                      <a:r>
                        <a:rPr lang="it-IT" sz="1200" dirty="0" smtClean="0">
                          <a:solidFill>
                            <a:srgbClr val="00B0F0"/>
                          </a:solidFill>
                          <a:latin typeface="Times New Roman" pitchFamily="18" charset="0"/>
                          <a:ea typeface="Times New Roman"/>
                          <a:cs typeface="Times New Roman" pitchFamily="18" charset="0"/>
                        </a:rPr>
                        <a:t>..</a:t>
                      </a:r>
                      <a:r>
                        <a:rPr lang="it-IT" sz="1200" dirty="0" smtClean="0">
                          <a:latin typeface="Times New Roman" pitchFamily="18" charset="0"/>
                          <a:ea typeface="Times New Roman"/>
                          <a:cs typeface="Times New Roman" pitchFamily="18" charset="0"/>
                        </a:rPr>
                        <a:t> </a:t>
                      </a:r>
                      <a:r>
                        <a:rPr lang="it-IT" sz="1200" dirty="0" err="1" smtClean="0">
                          <a:solidFill>
                            <a:srgbClr val="00B0F0"/>
                          </a:solidFill>
                          <a:latin typeface="Times New Roman" pitchFamily="18" charset="0"/>
                          <a:ea typeface="Times New Roman"/>
                          <a:cs typeface="Times New Roman" pitchFamily="18" charset="0"/>
                        </a:rPr>
                        <a:t>………………………</a:t>
                      </a:r>
                      <a:r>
                        <a:rPr lang="it-IT" sz="1200" dirty="0" smtClean="0">
                          <a:solidFill>
                            <a:srgbClr val="00B0F0"/>
                          </a:solidFill>
                          <a:latin typeface="Times New Roman" pitchFamily="18" charset="0"/>
                          <a:ea typeface="Times New Roman"/>
                          <a:cs typeface="Times New Roman" pitchFamily="18" charset="0"/>
                        </a:rPr>
                        <a:t>.</a:t>
                      </a:r>
                      <a:r>
                        <a:rPr lang="it-IT" sz="1200" dirty="0" smtClean="0">
                          <a:latin typeface="Times New Roman" pitchFamily="18" charset="0"/>
                          <a:ea typeface="Times New Roman"/>
                          <a:cs typeface="Times New Roman" pitchFamily="18" charset="0"/>
                        </a:rPr>
                        <a:t> </a:t>
                      </a:r>
                      <a:r>
                        <a:rPr lang="it-IT" sz="1200" dirty="0">
                          <a:latin typeface="Times New Roman" pitchFamily="18" charset="0"/>
                          <a:ea typeface="Times New Roman"/>
                          <a:cs typeface="Times New Roman" pitchFamily="18" charset="0"/>
                        </a:rPr>
                        <a:t>è superiore </a:t>
                      </a:r>
                      <a:r>
                        <a:rPr lang="it-IT" sz="1200" dirty="0" err="1" smtClean="0">
                          <a:latin typeface="Times New Roman" pitchFamily="18" charset="0"/>
                          <a:ea typeface="Times New Roman"/>
                          <a:cs typeface="Times New Roman" pitchFamily="18" charset="0"/>
                        </a:rPr>
                        <a:t>a</a:t>
                      </a:r>
                      <a:r>
                        <a:rPr lang="it-IT" sz="1200" dirty="0" err="1" smtClean="0">
                          <a:solidFill>
                            <a:srgbClr val="00B0F0"/>
                          </a:solidFill>
                          <a:latin typeface="Times New Roman" pitchFamily="18" charset="0"/>
                          <a:ea typeface="Times New Roman"/>
                          <a:cs typeface="Times New Roman" pitchFamily="18" charset="0"/>
                        </a:rPr>
                        <a:t>………………</a:t>
                      </a:r>
                      <a:r>
                        <a:rPr lang="it-IT" sz="1200" dirty="0" smtClean="0">
                          <a:solidFill>
                            <a:srgbClr val="00B0F0"/>
                          </a:solidFill>
                          <a:latin typeface="Times New Roman" pitchFamily="18" charset="0"/>
                          <a:ea typeface="Times New Roman"/>
                          <a:cs typeface="Times New Roman" pitchFamily="18" charset="0"/>
                        </a:rPr>
                        <a:t>..</a:t>
                      </a:r>
                      <a:r>
                        <a:rPr lang="it-IT" sz="1200" dirty="0" smtClean="0">
                          <a:latin typeface="Times New Roman" pitchFamily="18" charset="0"/>
                          <a:ea typeface="Times New Roman"/>
                          <a:cs typeface="Times New Roman" pitchFamily="18" charset="0"/>
                        </a:rPr>
                        <a:t> </a:t>
                      </a:r>
                      <a:r>
                        <a:rPr lang="it-IT" sz="1200" dirty="0" err="1" smtClean="0">
                          <a:solidFill>
                            <a:srgbClr val="00B0F0"/>
                          </a:solidFill>
                          <a:latin typeface="Times New Roman" pitchFamily="18" charset="0"/>
                          <a:ea typeface="Times New Roman"/>
                          <a:cs typeface="Times New Roman" pitchFamily="18" charset="0"/>
                        </a:rPr>
                        <a:t>…………………………</a:t>
                      </a:r>
                      <a:r>
                        <a:rPr lang="it-IT" sz="1200" dirty="0" smtClean="0">
                          <a:solidFill>
                            <a:srgbClr val="00B0F0"/>
                          </a:solidFill>
                          <a:latin typeface="Times New Roman" pitchFamily="18" charset="0"/>
                          <a:ea typeface="Times New Roman"/>
                          <a:cs typeface="Times New Roman" pitchFamily="18" charset="0"/>
                        </a:rPr>
                        <a:t>...</a:t>
                      </a:r>
                      <a:endParaRPr lang="it-IT" sz="1200" dirty="0">
                        <a:latin typeface="Times New Roman" pitchFamily="18" charset="0"/>
                        <a:ea typeface="Times New Roman"/>
                        <a:cs typeface="Times New Roman" pitchFamily="18" charset="0"/>
                      </a:endParaRP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200" dirty="0" smtClean="0">
                          <a:latin typeface="Times New Roman" pitchFamily="18" charset="0"/>
                          <a:ea typeface="Times New Roman"/>
                          <a:cs typeface="Times New Roman" pitchFamily="18" charset="0"/>
                        </a:rPr>
                        <a:t>la </a:t>
                      </a:r>
                      <a:r>
                        <a:rPr lang="it-IT" sz="1200" dirty="0">
                          <a:latin typeface="Times New Roman" pitchFamily="18" charset="0"/>
                          <a:ea typeface="Times New Roman"/>
                          <a:cs typeface="Times New Roman" pitchFamily="18" charset="0"/>
                        </a:rPr>
                        <a:t>loro presenza non comporta problemi né di sicurezza né economici</a:t>
                      </a: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87316">
                <a:tc>
                  <a:txBody>
                    <a:bodyPr/>
                    <a:lstStyle/>
                    <a:p>
                      <a:pPr algn="ctr">
                        <a:lnSpc>
                          <a:spcPct val="115000"/>
                        </a:lnSpc>
                        <a:spcAft>
                          <a:spcPts val="1000"/>
                        </a:spcAft>
                      </a:pPr>
                      <a:r>
                        <a:rPr lang="it-IT" sz="1600" b="0" dirty="0">
                          <a:latin typeface="Times New Roman" pitchFamily="18" charset="0"/>
                          <a:ea typeface="Times New Roman"/>
                          <a:cs typeface="Times New Roman" pitchFamily="18" charset="0"/>
                        </a:rPr>
                        <a:t>Immigrati irregolari</a:t>
                      </a: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it-IT" sz="1200" dirty="0" smtClean="0">
                          <a:latin typeface="Times New Roman" pitchFamily="18" charset="0"/>
                          <a:ea typeface="Times New Roman"/>
                          <a:cs typeface="Times New Roman" pitchFamily="18" charset="0"/>
                        </a:rPr>
                        <a:t>la </a:t>
                      </a:r>
                      <a:r>
                        <a:rPr lang="it-IT" sz="1200" dirty="0">
                          <a:latin typeface="Times New Roman" pitchFamily="18" charset="0"/>
                          <a:ea typeface="Times New Roman"/>
                          <a:cs typeface="Times New Roman" pitchFamily="18" charset="0"/>
                        </a:rPr>
                        <a:t>maggior </a:t>
                      </a:r>
                      <a:r>
                        <a:rPr lang="it-IT" sz="1200" dirty="0" smtClean="0">
                          <a:latin typeface="Times New Roman" pitchFamily="18" charset="0"/>
                          <a:ea typeface="Times New Roman"/>
                          <a:cs typeface="Times New Roman" pitchFamily="18" charset="0"/>
                        </a:rPr>
                        <a:t>parte</a:t>
                      </a:r>
                    </a:p>
                    <a:p>
                      <a:pPr algn="l">
                        <a:lnSpc>
                          <a:spcPct val="115000"/>
                        </a:lnSpc>
                        <a:spcAft>
                          <a:spcPts val="0"/>
                        </a:spcAft>
                      </a:pPr>
                      <a:endParaRPr lang="it-IT" sz="1200" dirty="0" smtClean="0">
                        <a:solidFill>
                          <a:srgbClr val="00B0F0"/>
                        </a:solidFill>
                        <a:latin typeface="Times New Roman" pitchFamily="18" charset="0"/>
                        <a:ea typeface="Times New Roman"/>
                        <a:cs typeface="Times New Roman" pitchFamily="18" charset="0"/>
                      </a:endParaRPr>
                    </a:p>
                    <a:p>
                      <a:pPr algn="l">
                        <a:lnSpc>
                          <a:spcPct val="115000"/>
                        </a:lnSpc>
                        <a:spcAft>
                          <a:spcPts val="0"/>
                        </a:spcAft>
                      </a:pPr>
                      <a:endParaRPr lang="it-IT" sz="1200" dirty="0">
                        <a:latin typeface="Times New Roman" pitchFamily="18" charset="0"/>
                        <a:ea typeface="Times New Roman"/>
                        <a:cs typeface="Times New Roman" pitchFamily="18" charset="0"/>
                      </a:endParaRPr>
                    </a:p>
                    <a:p>
                      <a:pPr algn="l">
                        <a:lnSpc>
                          <a:spcPct val="115000"/>
                        </a:lnSpc>
                        <a:spcAft>
                          <a:spcPts val="1000"/>
                        </a:spcAft>
                      </a:pPr>
                      <a:r>
                        <a:rPr lang="it-IT" sz="1200" dirty="0" smtClean="0">
                          <a:latin typeface="Times New Roman" pitchFamily="18" charset="0"/>
                          <a:ea typeface="Times New Roman"/>
                          <a:cs typeface="Times New Roman" pitchFamily="18" charset="0"/>
                        </a:rPr>
                        <a:t>una minoranza</a:t>
                      </a:r>
                      <a:endParaRPr lang="it-IT" sz="1200" dirty="0">
                        <a:latin typeface="Times New Roman" pitchFamily="18" charset="0"/>
                        <a:ea typeface="Times New Roman"/>
                        <a:cs typeface="Times New Roman" pitchFamily="18" charset="0"/>
                      </a:endParaRP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it-IT" sz="1200" dirty="0" smtClean="0">
                          <a:latin typeface="Times New Roman" pitchFamily="18" charset="0"/>
                          <a:ea typeface="Times New Roman"/>
                          <a:cs typeface="Times New Roman" pitchFamily="18" charset="0"/>
                        </a:rPr>
                        <a:t>Lavorano</a:t>
                      </a:r>
                    </a:p>
                    <a:p>
                      <a:pPr algn="l">
                        <a:lnSpc>
                          <a:spcPct val="115000"/>
                        </a:lnSpc>
                        <a:spcAft>
                          <a:spcPts val="0"/>
                        </a:spcAft>
                      </a:pPr>
                      <a:endParaRPr lang="it-IT" sz="1200" dirty="0">
                        <a:latin typeface="Times New Roman" pitchFamily="18" charset="0"/>
                        <a:ea typeface="Times New Roman"/>
                        <a:cs typeface="Times New Roman" pitchFamily="18" charset="0"/>
                      </a:endParaRPr>
                    </a:p>
                    <a:p>
                      <a:pPr algn="l">
                        <a:lnSpc>
                          <a:spcPct val="115000"/>
                        </a:lnSpc>
                        <a:spcAft>
                          <a:spcPts val="1000"/>
                        </a:spcAft>
                      </a:pPr>
                      <a:r>
                        <a:rPr lang="it-IT" sz="1200" dirty="0" smtClean="0">
                          <a:latin typeface="Times New Roman" pitchFamily="18" charset="0"/>
                          <a:ea typeface="Times New Roman"/>
                          <a:cs typeface="Times New Roman" pitchFamily="18" charset="0"/>
                        </a:rPr>
                        <a:t>esercitano il</a:t>
                      </a:r>
                    </a:p>
                    <a:p>
                      <a:pPr algn="l">
                        <a:lnSpc>
                          <a:spcPct val="115000"/>
                        </a:lnSpc>
                        <a:spcAft>
                          <a:spcPts val="1000"/>
                        </a:spcAft>
                      </a:pPr>
                      <a:endParaRPr lang="it-IT" sz="1200" dirty="0">
                        <a:latin typeface="Times New Roman" pitchFamily="18" charset="0"/>
                        <a:ea typeface="Times New Roman"/>
                        <a:cs typeface="Times New Roman" pitchFamily="18" charset="0"/>
                      </a:endParaRPr>
                    </a:p>
                    <a:p>
                      <a:pPr algn="l">
                        <a:lnSpc>
                          <a:spcPct val="115000"/>
                        </a:lnSpc>
                        <a:spcAft>
                          <a:spcPts val="1000"/>
                        </a:spcAft>
                      </a:pPr>
                      <a:r>
                        <a:rPr lang="it-IT" sz="1200" dirty="0" smtClean="0">
                          <a:latin typeface="Times New Roman" pitchFamily="18" charset="0"/>
                          <a:ea typeface="Times New Roman"/>
                          <a:cs typeface="Times New Roman" pitchFamily="18" charset="0"/>
                        </a:rPr>
                        <a:t>Svolgono</a:t>
                      </a:r>
                      <a:r>
                        <a:rPr lang="it-IT" sz="1200" baseline="0" dirty="0" smtClean="0">
                          <a:latin typeface="Times New Roman" pitchFamily="18" charset="0"/>
                          <a:ea typeface="Times New Roman"/>
                          <a:cs typeface="Times New Roman" pitchFamily="18" charset="0"/>
                        </a:rPr>
                        <a:t> </a:t>
                      </a:r>
                      <a:r>
                        <a:rPr lang="it-IT" sz="1200" baseline="0" dirty="0" err="1" smtClean="0">
                          <a:solidFill>
                            <a:srgbClr val="00B0F0"/>
                          </a:solidFill>
                          <a:latin typeface="Times New Roman" pitchFamily="18" charset="0"/>
                          <a:ea typeface="Times New Roman"/>
                          <a:cs typeface="Times New Roman" pitchFamily="18" charset="0"/>
                        </a:rPr>
                        <a:t>…………………………</a:t>
                      </a:r>
                      <a:r>
                        <a:rPr lang="it-IT" sz="1200" baseline="0" dirty="0" smtClean="0">
                          <a:solidFill>
                            <a:srgbClr val="00B0F0"/>
                          </a:solidFill>
                          <a:latin typeface="Times New Roman" pitchFamily="18" charset="0"/>
                          <a:ea typeface="Times New Roman"/>
                          <a:cs typeface="Times New Roman" pitchFamily="18" charset="0"/>
                        </a:rPr>
                        <a:t>...</a:t>
                      </a:r>
                      <a:r>
                        <a:rPr lang="it-IT" sz="1200" dirty="0" smtClean="0">
                          <a:latin typeface="Times New Roman" pitchFamily="18" charset="0"/>
                          <a:ea typeface="Times New Roman"/>
                          <a:cs typeface="Times New Roman" pitchFamily="18" charset="0"/>
                        </a:rPr>
                        <a:t>(sfruttamento </a:t>
                      </a:r>
                      <a:r>
                        <a:rPr lang="it-IT" sz="1200" dirty="0">
                          <a:latin typeface="Times New Roman" pitchFamily="18" charset="0"/>
                          <a:ea typeface="Times New Roman"/>
                          <a:cs typeface="Times New Roman" pitchFamily="18" charset="0"/>
                        </a:rPr>
                        <a:t>della prostituzione; spaccio di droga)</a:t>
                      </a: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200" dirty="0" smtClean="0">
                          <a:latin typeface="Times New Roman" pitchFamily="18" charset="0"/>
                          <a:ea typeface="Times New Roman"/>
                          <a:cs typeface="Times New Roman" pitchFamily="18" charset="0"/>
                        </a:rPr>
                        <a:t>nessuno</a:t>
                      </a:r>
                      <a:endParaRPr lang="it-IT" sz="1200" dirty="0">
                        <a:latin typeface="Times New Roman" pitchFamily="18" charset="0"/>
                        <a:ea typeface="Times New Roman"/>
                        <a:cs typeface="Times New Roman" pitchFamily="18" charset="0"/>
                      </a:endParaRP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200" dirty="0" smtClean="0">
                          <a:latin typeface="Times New Roman" pitchFamily="18" charset="0"/>
                          <a:ea typeface="Times New Roman"/>
                          <a:cs typeface="Times New Roman" pitchFamily="18" charset="0"/>
                        </a:rPr>
                        <a:t>fanno </a:t>
                      </a:r>
                      <a:r>
                        <a:rPr lang="it-IT" sz="1200" dirty="0">
                          <a:latin typeface="Times New Roman" pitchFamily="18" charset="0"/>
                          <a:ea typeface="Times New Roman"/>
                          <a:cs typeface="Times New Roman" pitchFamily="18" charset="0"/>
                        </a:rPr>
                        <a:t>aumentare </a:t>
                      </a:r>
                      <a:r>
                        <a:rPr lang="it-IT" sz="1200" dirty="0" err="1" smtClean="0">
                          <a:latin typeface="Times New Roman" pitchFamily="18" charset="0"/>
                          <a:ea typeface="Times New Roman"/>
                          <a:cs typeface="Times New Roman" pitchFamily="18" charset="0"/>
                        </a:rPr>
                        <a:t>le</a:t>
                      </a:r>
                      <a:r>
                        <a:rPr lang="it-IT" sz="1200" dirty="0" err="1" smtClean="0">
                          <a:solidFill>
                            <a:srgbClr val="00B0F0"/>
                          </a:solidFill>
                          <a:latin typeface="Times New Roman" pitchFamily="18" charset="0"/>
                          <a:ea typeface="Times New Roman"/>
                          <a:cs typeface="Times New Roman" pitchFamily="18" charset="0"/>
                        </a:rPr>
                        <a:t>………</a:t>
                      </a:r>
                      <a:r>
                        <a:rPr lang="it-IT" sz="1200" dirty="0" smtClean="0">
                          <a:solidFill>
                            <a:srgbClr val="00B0F0"/>
                          </a:solidFill>
                          <a:latin typeface="Times New Roman" pitchFamily="18" charset="0"/>
                          <a:ea typeface="Times New Roman"/>
                          <a:cs typeface="Times New Roman" pitchFamily="18" charset="0"/>
                        </a:rPr>
                        <a:t>.</a:t>
                      </a:r>
                      <a:r>
                        <a:rPr lang="it-IT" sz="1200" dirty="0" smtClean="0">
                          <a:latin typeface="Times New Roman" pitchFamily="18" charset="0"/>
                          <a:ea typeface="Times New Roman"/>
                          <a:cs typeface="Times New Roman" pitchFamily="18" charset="0"/>
                        </a:rPr>
                        <a:t> </a:t>
                      </a:r>
                      <a:r>
                        <a:rPr lang="it-IT" sz="1200" dirty="0" err="1" smtClean="0">
                          <a:solidFill>
                            <a:srgbClr val="00B0F0"/>
                          </a:solidFill>
                          <a:latin typeface="Times New Roman" pitchFamily="18" charset="0"/>
                          <a:ea typeface="Times New Roman"/>
                          <a:cs typeface="Times New Roman" pitchFamily="18" charset="0"/>
                        </a:rPr>
                        <a:t>……………………</a:t>
                      </a:r>
                      <a:r>
                        <a:rPr lang="it-IT" sz="1200" dirty="0" smtClean="0">
                          <a:solidFill>
                            <a:srgbClr val="00B0F0"/>
                          </a:solidFill>
                          <a:latin typeface="Times New Roman" pitchFamily="18" charset="0"/>
                          <a:ea typeface="Times New Roman"/>
                          <a:cs typeface="Times New Roman" pitchFamily="18" charset="0"/>
                        </a:rPr>
                        <a:t>..</a:t>
                      </a:r>
                      <a:r>
                        <a:rPr lang="it-IT" sz="1200" dirty="0" smtClean="0">
                          <a:latin typeface="Times New Roman" pitchFamily="18" charset="0"/>
                          <a:ea typeface="Times New Roman"/>
                          <a:cs typeface="Times New Roman" pitchFamily="18" charset="0"/>
                        </a:rPr>
                        <a:t> </a:t>
                      </a:r>
                      <a:r>
                        <a:rPr lang="it-IT" sz="1200" dirty="0">
                          <a:latin typeface="Times New Roman" pitchFamily="18" charset="0"/>
                          <a:ea typeface="Times New Roman"/>
                          <a:cs typeface="Times New Roman" pitchFamily="18" charset="0"/>
                        </a:rPr>
                        <a:t>e </a:t>
                      </a:r>
                      <a:r>
                        <a:rPr lang="it-IT" sz="1200" dirty="0" smtClean="0">
                          <a:latin typeface="Times New Roman" pitchFamily="18" charset="0"/>
                          <a:ea typeface="Times New Roman"/>
                          <a:cs typeface="Times New Roman" pitchFamily="18" charset="0"/>
                        </a:rPr>
                        <a:t>la </a:t>
                      </a:r>
                      <a:r>
                        <a:rPr lang="it-IT" sz="1200" dirty="0" err="1" smtClean="0">
                          <a:solidFill>
                            <a:srgbClr val="00B0F0"/>
                          </a:solidFill>
                          <a:latin typeface="Times New Roman" pitchFamily="18" charset="0"/>
                          <a:ea typeface="Times New Roman"/>
                          <a:cs typeface="Times New Roman" pitchFamily="18" charset="0"/>
                        </a:rPr>
                        <a:t>…………………</a:t>
                      </a:r>
                      <a:r>
                        <a:rPr lang="it-IT" sz="1200" dirty="0" smtClean="0">
                          <a:solidFill>
                            <a:srgbClr val="00B0F0"/>
                          </a:solidFill>
                          <a:latin typeface="Times New Roman" pitchFamily="18" charset="0"/>
                          <a:ea typeface="Times New Roman"/>
                          <a:cs typeface="Times New Roman" pitchFamily="18" charset="0"/>
                        </a:rPr>
                        <a:t>..</a:t>
                      </a:r>
                      <a:endParaRPr lang="it-IT" sz="1200" dirty="0">
                        <a:solidFill>
                          <a:srgbClr val="00B0F0"/>
                        </a:solidFill>
                        <a:latin typeface="Times New Roman" pitchFamily="18" charset="0"/>
                        <a:ea typeface="Times New Roman"/>
                        <a:cs typeface="Times New Roman" pitchFamily="18" charset="0"/>
                      </a:endParaRPr>
                    </a:p>
                    <a:p>
                      <a:pPr algn="l">
                        <a:lnSpc>
                          <a:spcPct val="115000"/>
                        </a:lnSpc>
                        <a:spcAft>
                          <a:spcPts val="1000"/>
                        </a:spcAft>
                      </a:pPr>
                      <a:r>
                        <a:rPr lang="it-IT" sz="1200" dirty="0" smtClean="0">
                          <a:latin typeface="Times New Roman" pitchFamily="18" charset="0"/>
                          <a:ea typeface="Times New Roman"/>
                          <a:cs typeface="Times New Roman" pitchFamily="18" charset="0"/>
                        </a:rPr>
                        <a:t>è </a:t>
                      </a:r>
                      <a:r>
                        <a:rPr lang="it-IT" sz="1200" dirty="0" err="1" smtClean="0">
                          <a:solidFill>
                            <a:srgbClr val="00B0F0"/>
                          </a:solidFill>
                          <a:latin typeface="Times New Roman" pitchFamily="18" charset="0"/>
                          <a:ea typeface="Times New Roman"/>
                          <a:cs typeface="Times New Roman" pitchFamily="18" charset="0"/>
                        </a:rPr>
                        <a:t>……………</a:t>
                      </a:r>
                      <a:r>
                        <a:rPr lang="it-IT" sz="1200" dirty="0" smtClean="0">
                          <a:solidFill>
                            <a:srgbClr val="00B0F0"/>
                          </a:solidFill>
                          <a:latin typeface="Times New Roman" pitchFamily="18" charset="0"/>
                          <a:ea typeface="Times New Roman"/>
                          <a:cs typeface="Times New Roman" pitchFamily="18" charset="0"/>
                        </a:rPr>
                        <a:t>..</a:t>
                      </a:r>
                      <a:r>
                        <a:rPr lang="it-IT" sz="1200" dirty="0" smtClean="0">
                          <a:latin typeface="Times New Roman" pitchFamily="18" charset="0"/>
                          <a:ea typeface="Times New Roman"/>
                          <a:cs typeface="Times New Roman" pitchFamily="18" charset="0"/>
                        </a:rPr>
                        <a:t>rimpatriarli</a:t>
                      </a:r>
                      <a:endParaRPr lang="it-IT" sz="1200" dirty="0">
                        <a:latin typeface="Times New Roman" pitchFamily="18" charset="0"/>
                        <a:ea typeface="Times New Roman"/>
                        <a:cs typeface="Times New Roman" pitchFamily="18" charset="0"/>
                      </a:endParaRPr>
                    </a:p>
                    <a:p>
                      <a:pPr algn="l">
                        <a:lnSpc>
                          <a:spcPct val="115000"/>
                        </a:lnSpc>
                        <a:spcAft>
                          <a:spcPts val="1000"/>
                        </a:spcAft>
                      </a:pPr>
                      <a:endParaRPr lang="it-IT" sz="1200" dirty="0" smtClean="0">
                        <a:latin typeface="Times New Roman" pitchFamily="18" charset="0"/>
                        <a:ea typeface="Times New Roman"/>
                        <a:cs typeface="Times New Roman" pitchFamily="18" charset="0"/>
                      </a:endParaRPr>
                    </a:p>
                    <a:p>
                      <a:pPr algn="l">
                        <a:lnSpc>
                          <a:spcPct val="115000"/>
                        </a:lnSpc>
                        <a:spcAft>
                          <a:spcPts val="1000"/>
                        </a:spcAft>
                      </a:pPr>
                      <a:r>
                        <a:rPr lang="it-IT" sz="1200" dirty="0" smtClean="0">
                          <a:latin typeface="Times New Roman" pitchFamily="18" charset="0"/>
                          <a:ea typeface="Times New Roman"/>
                          <a:cs typeface="Times New Roman" pitchFamily="18" charset="0"/>
                        </a:rPr>
                        <a:t>creano </a:t>
                      </a:r>
                      <a:r>
                        <a:rPr lang="it-IT" sz="1200" dirty="0" err="1" smtClean="0">
                          <a:solidFill>
                            <a:srgbClr val="00B0F0"/>
                          </a:solidFill>
                          <a:latin typeface="Times New Roman" pitchFamily="18" charset="0"/>
                          <a:ea typeface="Times New Roman"/>
                          <a:cs typeface="Times New Roman" pitchFamily="18" charset="0"/>
                        </a:rPr>
                        <a:t>……………</a:t>
                      </a:r>
                      <a:r>
                        <a:rPr lang="it-IT" sz="1200" dirty="0" smtClean="0">
                          <a:solidFill>
                            <a:srgbClr val="00B0F0"/>
                          </a:solidFill>
                          <a:latin typeface="Times New Roman" pitchFamily="18" charset="0"/>
                          <a:ea typeface="Times New Roman"/>
                          <a:cs typeface="Times New Roman" pitchFamily="18" charset="0"/>
                        </a:rPr>
                        <a:t> </a:t>
                      </a:r>
                      <a:r>
                        <a:rPr lang="it-IT" sz="1200" dirty="0">
                          <a:latin typeface="Times New Roman" pitchFamily="18" charset="0"/>
                          <a:ea typeface="Times New Roman"/>
                          <a:cs typeface="Times New Roman" pitchFamily="18" charset="0"/>
                        </a:rPr>
                        <a:t>sociale</a:t>
                      </a:r>
                    </a:p>
                  </a:txBody>
                  <a:tcPr marL="41658" marR="4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cxnSp>
        <p:nvCxnSpPr>
          <p:cNvPr id="3" name="Connettore 1 2"/>
          <p:cNvCxnSpPr/>
          <p:nvPr/>
        </p:nvCxnSpPr>
        <p:spPr>
          <a:xfrm>
            <a:off x="1928794" y="1714488"/>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Connettore 1 3"/>
          <p:cNvCxnSpPr/>
          <p:nvPr/>
        </p:nvCxnSpPr>
        <p:spPr>
          <a:xfrm>
            <a:off x="3643306" y="1928802"/>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Connettore 1 4"/>
          <p:cNvCxnSpPr/>
          <p:nvPr/>
        </p:nvCxnSpPr>
        <p:spPr>
          <a:xfrm>
            <a:off x="3714744" y="2928934"/>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1928794" y="4143380"/>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3714744" y="3929066"/>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3643306" y="4643446"/>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7215206" y="4143380"/>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7143768" y="4714884"/>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5429256" y="2285992"/>
            <a:ext cx="171451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3"/>
          <p:cNvPicPr>
            <a:picLocks noChangeAspect="1"/>
          </p:cNvPicPr>
          <p:nvPr/>
        </p:nvPicPr>
        <p:blipFill>
          <a:blip r:embed="rId2" cstate="print"/>
          <a:srcRect r="51841" b="45830"/>
          <a:stretch>
            <a:fillRect/>
          </a:stretch>
        </p:blipFill>
        <p:spPr bwMode="auto">
          <a:xfrm>
            <a:off x="71406" y="71414"/>
            <a:ext cx="5739589" cy="3421923"/>
          </a:xfrm>
          <a:prstGeom prst="rect">
            <a:avLst/>
          </a:prstGeom>
          <a:noFill/>
          <a:ln w="9525">
            <a:noFill/>
            <a:miter lim="800000"/>
            <a:headEnd/>
            <a:tailEnd/>
          </a:ln>
        </p:spPr>
      </p:pic>
      <p:pic>
        <p:nvPicPr>
          <p:cNvPr id="3" name="Immagine 2" descr="13"/>
          <p:cNvPicPr>
            <a:picLocks noChangeAspect="1"/>
          </p:cNvPicPr>
          <p:nvPr/>
        </p:nvPicPr>
        <p:blipFill>
          <a:blip r:embed="rId2" cstate="print"/>
          <a:srcRect l="47277" t="17882" b="16262"/>
          <a:stretch>
            <a:fillRect/>
          </a:stretch>
        </p:blipFill>
        <p:spPr bwMode="auto">
          <a:xfrm>
            <a:off x="4643437" y="3857628"/>
            <a:ext cx="4449206" cy="2945681"/>
          </a:xfrm>
          <a:prstGeom prst="rect">
            <a:avLst/>
          </a:prstGeom>
          <a:noFill/>
          <a:ln w="9525">
            <a:noFill/>
            <a:miter lim="800000"/>
            <a:headEnd/>
            <a:tailEnd/>
          </a:ln>
        </p:spPr>
      </p:pic>
      <p:pic>
        <p:nvPicPr>
          <p:cNvPr id="4" name="Immagine 3" descr="13"/>
          <p:cNvPicPr>
            <a:picLocks noChangeAspect="1"/>
          </p:cNvPicPr>
          <p:nvPr/>
        </p:nvPicPr>
        <p:blipFill>
          <a:blip r:embed="rId2" cstate="print"/>
          <a:srcRect l="8512" t="54897" r="54217" b="1155"/>
          <a:stretch>
            <a:fillRect/>
          </a:stretch>
        </p:blipFill>
        <p:spPr bwMode="auto">
          <a:xfrm>
            <a:off x="285720" y="4214818"/>
            <a:ext cx="4055701" cy="2534790"/>
          </a:xfrm>
          <a:prstGeom prst="rect">
            <a:avLst/>
          </a:prstGeom>
          <a:noFill/>
          <a:ln w="9525">
            <a:noFill/>
            <a:miter lim="800000"/>
            <a:headEnd/>
            <a:tailEnd/>
          </a:ln>
        </p:spPr>
      </p:pic>
      <p:pic>
        <p:nvPicPr>
          <p:cNvPr id="5" name="Immagine 4" descr="13"/>
          <p:cNvPicPr>
            <a:picLocks noChangeAspect="1"/>
          </p:cNvPicPr>
          <p:nvPr/>
        </p:nvPicPr>
        <p:blipFill>
          <a:blip r:embed="rId2" cstate="print"/>
          <a:srcRect l="48070" r="11406" b="82767"/>
          <a:stretch>
            <a:fillRect/>
          </a:stretch>
        </p:blipFill>
        <p:spPr bwMode="auto">
          <a:xfrm>
            <a:off x="5786446" y="3143248"/>
            <a:ext cx="3239766" cy="730247"/>
          </a:xfrm>
          <a:prstGeom prst="rect">
            <a:avLst/>
          </a:prstGeom>
          <a:noFill/>
          <a:ln w="9525">
            <a:noFill/>
            <a:miter lim="800000"/>
            <a:headEnd/>
            <a:tailEnd/>
          </a:ln>
        </p:spPr>
      </p:pic>
      <p:sp>
        <p:nvSpPr>
          <p:cNvPr id="6" name="Rettangolo 5"/>
          <p:cNvSpPr/>
          <p:nvPr/>
        </p:nvSpPr>
        <p:spPr>
          <a:xfrm>
            <a:off x="5929322" y="142852"/>
            <a:ext cx="671979"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rPr>
              <a:t>fig</a:t>
            </a:r>
            <a:r>
              <a:rPr lang="it-IT" dirty="0" smtClean="0">
                <a:solidFill>
                  <a:srgbClr val="FF0000"/>
                </a:solidFill>
                <a:latin typeface="Times New Roman" pitchFamily="18" charset="0"/>
                <a:cs typeface="Times New Roman" pitchFamily="18" charset="0"/>
                <a:hlinkClick r:id="rId3" action="ppaction://hlinksldjump"/>
              </a:rPr>
              <a:t>.</a:t>
            </a:r>
            <a:r>
              <a:rPr lang="it-IT" dirty="0" smtClean="0">
                <a:solidFill>
                  <a:srgbClr val="FF0000"/>
                </a:solidFill>
                <a:latin typeface="Times New Roman" pitchFamily="18" charset="0"/>
                <a:cs typeface="Times New Roman" pitchFamily="18" charset="0"/>
              </a:rPr>
              <a:t> 2</a:t>
            </a:r>
            <a:endParaRPr lang="it-IT" dirty="0">
              <a:solidFill>
                <a:srgbClr val="FF0000"/>
              </a:solidFill>
              <a:latin typeface="Times New Roman" pitchFamily="18" charset="0"/>
              <a:cs typeface="Times New Roman" pitchFamily="18" charset="0"/>
            </a:endParaRPr>
          </a:p>
        </p:txBody>
      </p:sp>
      <p:sp>
        <p:nvSpPr>
          <p:cNvPr id="7" name="Rettangolo 6"/>
          <p:cNvSpPr/>
          <p:nvPr/>
        </p:nvSpPr>
        <p:spPr>
          <a:xfrm>
            <a:off x="428596" y="3714752"/>
            <a:ext cx="671979"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3</a:t>
            </a:r>
            <a:endParaRPr lang="it-IT" dirty="0">
              <a:solidFill>
                <a:srgbClr val="FF0000"/>
              </a:solidFill>
              <a:latin typeface="Times New Roman" pitchFamily="18" charset="0"/>
              <a:cs typeface="Times New Roman" pitchFamily="18" charset="0"/>
            </a:endParaRPr>
          </a:p>
        </p:txBody>
      </p:sp>
      <p:sp>
        <p:nvSpPr>
          <p:cNvPr id="8" name="Rettangolo 7"/>
          <p:cNvSpPr/>
          <p:nvPr/>
        </p:nvSpPr>
        <p:spPr>
          <a:xfrm>
            <a:off x="8215338" y="2643182"/>
            <a:ext cx="671979" cy="369332"/>
          </a:xfrm>
          <a:prstGeom prst="rect">
            <a:avLst/>
          </a:prstGeom>
          <a:solidFill>
            <a:schemeClr val="bg1">
              <a:lumMod val="6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4</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0"/>
            <a:ext cx="892971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Confronta il grafico relativo all'emigrazione transoceanica totale con quello dell'andamento della popolazione europea e con l'immagine del battello a vapore. Secondo te, quali saranno state le due cause dell'aumento dell'emigrazione transoceanica nel corso dell'800 e dei primi anni del '900?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arrotondato 2"/>
          <p:cNvSpPr/>
          <p:nvPr/>
        </p:nvSpPr>
        <p:spPr>
          <a:xfrm>
            <a:off x="142844" y="1214422"/>
            <a:ext cx="8715436" cy="12144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49154" name="Rectangle 2"/>
          <p:cNvSpPr>
            <a:spLocks noChangeArrowheads="1"/>
          </p:cNvSpPr>
          <p:nvPr/>
        </p:nvSpPr>
        <p:spPr bwMode="auto">
          <a:xfrm>
            <a:off x="214282" y="1357298"/>
            <a:ext cx="8572560"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causa</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causa:</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9155" name="Rectangle 3"/>
          <p:cNvSpPr>
            <a:spLocks noChangeArrowheads="1"/>
          </p:cNvSpPr>
          <p:nvPr/>
        </p:nvSpPr>
        <p:spPr bwMode="auto">
          <a:xfrm>
            <a:off x="71406" y="2643182"/>
            <a:ext cx="907259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2</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Nel grafico relativo all'emigrazione transoceanica sono rappresentati l'andamento della "vecchia" e della "nuova" emigrazione. Per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"vecchia" emigrazione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 intende quella delle isole britanniche, della Germania, della Scandinavia e degli altri paesi dell'Europa centrale e settentrionale. Per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"nuova" emigrazione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 intende quella che riguarda i paesi dell'Europa mediterranea e orientale.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quale periodo i due tipi di emigrazione iniziano una fase di intenso sviluppo? In quale periodo raggiungono il loro massimo valore?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arrotondato 5"/>
          <p:cNvSpPr/>
          <p:nvPr/>
        </p:nvSpPr>
        <p:spPr>
          <a:xfrm>
            <a:off x="214282" y="4857760"/>
            <a:ext cx="8715436" cy="17145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49156" name="Rectangle 4"/>
          <p:cNvSpPr>
            <a:spLocks noChangeArrowheads="1"/>
          </p:cNvSpPr>
          <p:nvPr/>
        </p:nvSpPr>
        <p:spPr bwMode="auto">
          <a:xfrm>
            <a:off x="357158" y="4929198"/>
            <a:ext cx="857256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"vecchia" emigrazione</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periodo in cui inizia un intenso sviluppo            </a:t>
            </a:r>
            <a:r>
              <a:rPr kumimoji="0" lang="it-IT" b="0" u="none" strike="noStrike" cap="none" normalizeH="0" baseline="0" dirty="0" smtClean="0">
                <a:ln>
                  <a:noFill/>
                </a:ln>
                <a:effectLst/>
                <a:latin typeface="Times New Roman" pitchFamily="18" charset="0"/>
                <a:ea typeface="Times New Roman" pitchFamily="18" charset="0"/>
                <a:cs typeface="Times New Roman" pitchFamily="18" charset="0"/>
              </a:rPr>
              <a:t>1876-1880</a:t>
            </a:r>
            <a:endParaRPr kumimoji="0" lang="it-IT" b="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periodo in cui raggiunge il valore massimo</a:t>
            </a:r>
            <a:endPar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"nuova" emigrazione</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periodo in cui inizia un intenso sviluppo</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periodo in cui raggiunge il valore massimo</a:t>
            </a:r>
            <a:endPar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dirty="0" smtClean="0">
                <a:solidFill>
                  <a:srgbClr val="00B0F0"/>
                </a:solidFill>
                <a:latin typeface="Times New Roman" pitchFamily="18" charset="0"/>
                <a:cs typeface="Times New Roman" pitchFamily="18" charset="0"/>
              </a:rPr>
              <a:t>                                        </a:t>
            </a:r>
            <a:endParaRPr kumimoji="0" lang="it-IT"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Freccia a destra 8"/>
          <p:cNvSpPr/>
          <p:nvPr/>
        </p:nvSpPr>
        <p:spPr>
          <a:xfrm>
            <a:off x="6572264" y="5143512"/>
            <a:ext cx="50006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6786578" y="5357826"/>
            <a:ext cx="428628"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a:off x="6500826" y="5929330"/>
            <a:ext cx="57150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p:cNvSpPr/>
          <p:nvPr/>
        </p:nvSpPr>
        <p:spPr>
          <a:xfrm>
            <a:off x="6715140" y="6215082"/>
            <a:ext cx="500066"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285728"/>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3</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Osserva il grafico sull'emigrazione transoceanica:</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quale effetto producono sull'emigrazione totale transoceanica lo scoppio in Europa della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Prima Guerra Mondiale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(1914-1918) e l'introduzione nel</a:t>
            </a:r>
            <a:r>
              <a:rPr lang="it-IT" dirty="0" smtClean="0">
                <a:latin typeface="Arial" pitchFamily="34" charset="0"/>
                <a:ea typeface="Times New Roman" pitchFamily="18" charset="0"/>
                <a:cs typeface="Arial" pitchFamily="34"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1924 negli Stati Uniti di una legge che impone un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tetto al numero annuo di immigrati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(poco pi</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ù</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150 mila persone contro 900 mila all'anno nel periodo anteguerra)?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arrotondato 2"/>
          <p:cNvSpPr/>
          <p:nvPr/>
        </p:nvSpPr>
        <p:spPr>
          <a:xfrm>
            <a:off x="428596" y="1714488"/>
            <a:ext cx="8358246" cy="57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929198"/>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Dall'osservazione della cartina che rappresentata la diffusione dell'industria in Europa, si può capire per quale motivo, negli ultimi anni dell'800 e nei primi del '900, sono stati soprattutto gli abitanti dell'Europa mediterranea e orientale ad emigrare. Qual è, secondo te, il motivo?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ttangolo arrotondato 2"/>
          <p:cNvSpPr/>
          <p:nvPr/>
        </p:nvSpPr>
        <p:spPr>
          <a:xfrm>
            <a:off x="357158" y="5929330"/>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pic>
        <p:nvPicPr>
          <p:cNvPr id="5" name="Immagine 4" descr="3"/>
          <p:cNvPicPr>
            <a:picLocks noChangeAspect="1"/>
          </p:cNvPicPr>
          <p:nvPr/>
        </p:nvPicPr>
        <p:blipFill>
          <a:blip r:embed="rId2"/>
          <a:srcRect/>
          <a:stretch>
            <a:fillRect/>
          </a:stretch>
        </p:blipFill>
        <p:spPr bwMode="auto">
          <a:xfrm>
            <a:off x="142844" y="142852"/>
            <a:ext cx="6082054" cy="4760757"/>
          </a:xfrm>
          <a:prstGeom prst="rect">
            <a:avLst/>
          </a:prstGeom>
          <a:noFill/>
          <a:ln w="9525">
            <a:noFill/>
            <a:miter lim="800000"/>
            <a:headEnd/>
            <a:tailEnd/>
          </a:ln>
        </p:spPr>
      </p:pic>
      <p:sp>
        <p:nvSpPr>
          <p:cNvPr id="6" name="Rettangolo 5"/>
          <p:cNvSpPr/>
          <p:nvPr/>
        </p:nvSpPr>
        <p:spPr>
          <a:xfrm>
            <a:off x="6215074" y="285728"/>
            <a:ext cx="2786050" cy="584775"/>
          </a:xfrm>
          <a:prstGeom prst="rect">
            <a:avLst/>
          </a:prstGeom>
        </p:spPr>
        <p:txBody>
          <a:bodyPr wrap="square">
            <a:spAutoFit/>
          </a:bodyPr>
          <a:lstStyle/>
          <a:p>
            <a:pPr lvl="0" fontAlgn="base">
              <a:spcBef>
                <a:spcPct val="0"/>
              </a:spcBef>
              <a:spcAft>
                <a:spcPct val="0"/>
              </a:spcAft>
            </a:pPr>
            <a:r>
              <a:rPr lang="it-IT" sz="1600" b="1" dirty="0" smtClean="0">
                <a:latin typeface="Times New Roman" pitchFamily="18" charset="0"/>
                <a:ea typeface="Times New Roman" pitchFamily="18" charset="0"/>
                <a:cs typeface="Times New Roman" pitchFamily="18" charset="0"/>
              </a:rPr>
              <a:t>La diffusione dell'industria in Europa</a:t>
            </a:r>
            <a:endParaRPr lang="it-IT" sz="1600" dirty="0" smtClean="0">
              <a:latin typeface="Arial" pitchFamily="34" charset="0"/>
              <a:cs typeface="Arial" pitchFamily="34" charset="0"/>
            </a:endParaRPr>
          </a:p>
        </p:txBody>
      </p:sp>
      <p:sp>
        <p:nvSpPr>
          <p:cNvPr id="7" name="Rettangolo 6"/>
          <p:cNvSpPr/>
          <p:nvPr/>
        </p:nvSpPr>
        <p:spPr>
          <a:xfrm>
            <a:off x="6429388" y="3714752"/>
            <a:ext cx="671979" cy="369332"/>
          </a:xfrm>
          <a:prstGeom prst="rect">
            <a:avLst/>
          </a:prstGeom>
          <a:solidFill>
            <a:schemeClr val="bg1">
              <a:lumMod val="6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5</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4"/>
          <p:cNvPicPr>
            <a:picLocks noChangeAspect="1"/>
          </p:cNvPicPr>
          <p:nvPr/>
        </p:nvPicPr>
        <p:blipFill>
          <a:blip r:embed="rId2" cstate="print"/>
          <a:srcRect/>
          <a:stretch>
            <a:fillRect/>
          </a:stretch>
        </p:blipFill>
        <p:spPr bwMode="auto">
          <a:xfrm>
            <a:off x="500034" y="214290"/>
            <a:ext cx="5251815" cy="4195267"/>
          </a:xfrm>
          <a:prstGeom prst="rect">
            <a:avLst/>
          </a:prstGeom>
          <a:noFill/>
          <a:ln w="9525">
            <a:noFill/>
            <a:miter lim="800000"/>
            <a:headEnd/>
            <a:tailEnd/>
          </a:ln>
        </p:spPr>
      </p:pic>
      <p:sp>
        <p:nvSpPr>
          <p:cNvPr id="49153" name="Rectangle 1"/>
          <p:cNvSpPr>
            <a:spLocks noChangeArrowheads="1"/>
          </p:cNvSpPr>
          <p:nvPr/>
        </p:nvSpPr>
        <p:spPr bwMode="auto">
          <a:xfrm>
            <a:off x="0" y="4643446"/>
            <a:ext cx="907259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Negli anni Cinquanta e Sessanta del secolo scorso, si verifica un notevole sviluppo economico dei paesi dell'Europa occidentale. La conseguente richiesta di manodopera mette in moto consistenti flussi di immigrazione verso le economie più forti del continente. Quali movimenti migratori vi sono in Europa negli anni 1950-1971?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357158" y="5929330"/>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 name="Rettangolo 5"/>
          <p:cNvSpPr/>
          <p:nvPr/>
        </p:nvSpPr>
        <p:spPr>
          <a:xfrm>
            <a:off x="5929322" y="500042"/>
            <a:ext cx="671979" cy="369332"/>
          </a:xfrm>
          <a:prstGeom prst="rect">
            <a:avLst/>
          </a:prstGeom>
          <a:solidFill>
            <a:schemeClr val="bg1">
              <a:lumMod val="75000"/>
            </a:schemeClr>
          </a:solidFill>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6</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3516</TotalTime>
  <Words>3609</Words>
  <Application>Microsoft Office PowerPoint</Application>
  <PresentationFormat>Presentazione su schermo (4:3)</PresentationFormat>
  <Paragraphs>248</Paragraphs>
  <Slides>46</Slides>
  <Notes>5</Notes>
  <HiddenSlides>0</HiddenSlides>
  <MMClips>0</MMClips>
  <ScaleCrop>false</ScaleCrop>
  <HeadingPairs>
    <vt:vector size="4" baseType="variant">
      <vt:variant>
        <vt:lpstr>Tema</vt:lpstr>
      </vt:variant>
      <vt:variant>
        <vt:i4>1</vt:i4>
      </vt:variant>
      <vt:variant>
        <vt:lpstr>Titoli diapositive</vt:lpstr>
      </vt:variant>
      <vt:variant>
        <vt:i4>46</vt:i4>
      </vt:variant>
    </vt:vector>
  </HeadingPairs>
  <TitlesOfParts>
    <vt:vector size="47" baseType="lpstr">
      <vt:lpstr>Terra</vt:lpstr>
      <vt:lpstr>L’IMMIGRAZIONE IN EUROPA E IN ITALIA</vt:lpstr>
      <vt:lpstr>In questo capitolo imparerai:     1. quali flussi migratori hanno riguardato l'Europa nel passato e quali sono quelli attuali [LEZIONE 1]   2. qual è la situazione dell'immigrazione in Italia [LEZIONE 2]   3. quali effetti ha l'immigrazione per l'Italia [LEZIONE 3]   4. quali sono i problemi collegati all'immigrazione irregolare in Italia [LEZIONE 4]  </vt:lpstr>
      <vt:lpstr>     Lezione 1</vt:lpstr>
      <vt:lpstr>Diapositiva 4</vt:lpstr>
      <vt:lpstr>Diapositiva 5</vt:lpstr>
      <vt:lpstr>Diapositiva 6</vt:lpstr>
      <vt:lpstr>Diapositiva 7</vt:lpstr>
      <vt:lpstr>Diapositiva 8</vt:lpstr>
      <vt:lpstr>Diapositiva 9</vt:lpstr>
      <vt:lpstr>Diapositiva 10</vt:lpstr>
      <vt:lpstr>     Lezione 2</vt:lpstr>
      <vt:lpstr>Diapositiva 12</vt:lpstr>
      <vt:lpstr>Diapositiva 13</vt:lpstr>
      <vt:lpstr>Diapositiva 14</vt:lpstr>
      <vt:lpstr>Diapositiva 15</vt:lpstr>
      <vt:lpstr>     Lezione 3</vt:lpstr>
      <vt:lpstr>Diapositiva 17</vt:lpstr>
      <vt:lpstr>Diapositiva 18</vt:lpstr>
      <vt:lpstr>Diapositiva 19</vt:lpstr>
      <vt:lpstr>Diapositiva 20</vt:lpstr>
      <vt:lpstr>Diapositiva 21</vt:lpstr>
      <vt:lpstr>Diapositiva 22</vt:lpstr>
      <vt:lpstr>Diapositiva 23</vt:lpstr>
      <vt:lpstr>Diapositiva 24</vt:lpstr>
      <vt:lpstr>Diapositiva 25</vt:lpstr>
      <vt:lpstr>     Lezione 4</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riepilogo</vt:lpstr>
      <vt:lpstr>Diapositiva 45</vt:lpstr>
      <vt:lpstr>Diapositiva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407</cp:revision>
  <dcterms:created xsi:type="dcterms:W3CDTF">2021-02-01T13:54:03Z</dcterms:created>
  <dcterms:modified xsi:type="dcterms:W3CDTF">2021-05-17T15:59:42Z</dcterms:modified>
</cp:coreProperties>
</file>