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7" r:id="rId2"/>
    <p:sldId id="258" r:id="rId3"/>
    <p:sldId id="263" r:id="rId4"/>
    <p:sldId id="385" r:id="rId5"/>
    <p:sldId id="386" r:id="rId6"/>
    <p:sldId id="387" r:id="rId7"/>
    <p:sldId id="388" r:id="rId8"/>
    <p:sldId id="389" r:id="rId9"/>
    <p:sldId id="391" r:id="rId10"/>
    <p:sldId id="390" r:id="rId11"/>
    <p:sldId id="392" r:id="rId12"/>
    <p:sldId id="393" r:id="rId13"/>
    <p:sldId id="394" r:id="rId14"/>
    <p:sldId id="396" r:id="rId15"/>
    <p:sldId id="395" r:id="rId16"/>
    <p:sldId id="397" r:id="rId17"/>
    <p:sldId id="398" r:id="rId18"/>
    <p:sldId id="399" r:id="rId19"/>
    <p:sldId id="400" r:id="rId20"/>
    <p:sldId id="401" r:id="rId21"/>
    <p:sldId id="403" r:id="rId22"/>
    <p:sldId id="402" r:id="rId23"/>
    <p:sldId id="404" r:id="rId24"/>
    <p:sldId id="405" r:id="rId25"/>
    <p:sldId id="406" r:id="rId26"/>
    <p:sldId id="407" r:id="rId27"/>
    <p:sldId id="408" r:id="rId28"/>
    <p:sldId id="379" r:id="rId29"/>
    <p:sldId id="409" r:id="rId30"/>
    <p:sldId id="410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741" autoAdjust="0"/>
    <p:restoredTop sz="91988" autoAdjust="0"/>
  </p:normalViewPr>
  <p:slideViewPr>
    <p:cSldViewPr>
      <p:cViewPr>
        <p:scale>
          <a:sx n="120" d="100"/>
          <a:sy n="120" d="100"/>
        </p:scale>
        <p:origin x="-13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B870-81A0-4A92-9CF2-AD12495E42ED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5320F-4656-4F53-92FD-42CAD2B2DB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it-IT" i="0" baseline="0" dirty="0" smtClean="0">
                <a:latin typeface="Times New Roman" pitchFamily="18" charset="0"/>
                <a:cs typeface="Times New Roman" pitchFamily="18" charset="0"/>
              </a:rPr>
              <a:t>popolato  2) densità di popolazione</a:t>
            </a:r>
            <a:endParaRPr lang="it-IT" i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5320F-4656-4F53-92FD-42CAD2B2DB8C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5320F-4656-4F53-92FD-42CAD2B2DB8C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5320F-4656-4F53-92FD-42CAD2B2DB8C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644A33-DD72-4D89-A752-DFEB6108DC67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44F72-B3ED-44CC-ACF0-B1A6F0E5132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2.xml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openxmlformats.org/officeDocument/2006/relationships/slide" Target="slide13.xml"/><Relationship Id="rId9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686800" cy="3900494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 smtClean="0">
                <a:solidFill>
                  <a:srgbClr val="7030A0"/>
                </a:solidFill>
              </a:rPr>
              <a:t>LA POPOLAZIONE IN EUROPA E IN ITALIA</a:t>
            </a:r>
            <a:endParaRPr lang="it-IT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questa lezione osserveremo come la popolazione europea si sia evoluta nel corso della storia e in particolare come sta cambiando negli ultimi anni. Leggi con attenzione i grafici seguenti e svolgi poi i relativi esercizi.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8192775" cy="34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000232" y="2786058"/>
            <a:ext cx="6715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L'evoluzione della popolazione europea dal 400 ai nostri giorni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4348" y="207167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6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57158" y="1428736"/>
          <a:ext cx="8501122" cy="4847290"/>
        </p:xfrm>
        <a:graphic>
          <a:graphicData uri="http://schemas.openxmlformats.org/drawingml/2006/table">
            <a:tbl>
              <a:tblPr/>
              <a:tblGrid>
                <a:gridCol w="6626667"/>
                <a:gridCol w="1874455"/>
              </a:tblGrid>
              <a:tr h="355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latin typeface="Times New Roman"/>
                          <a:ea typeface="Times New Roman"/>
                          <a:cs typeface="Times New Roman"/>
                        </a:rPr>
                        <a:t>AVVENIMENTI</a:t>
                      </a:r>
                      <a:endParaRPr lang="it-IT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latin typeface="Times New Roman"/>
                          <a:ea typeface="Times New Roman"/>
                          <a:cs typeface="Times New Roman"/>
                        </a:rPr>
                        <a:t>PERIODO</a:t>
                      </a:r>
                      <a:endParaRPr lang="it-IT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7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Le popolazioni germaniche invadono l’Impero Romano causando guerre, devastazioni, crisi economiche, carestie e pestilenze. Tutto ciò provoca una forte diminuzione della popolazione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8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r>
                        <a:rPr lang="it-IT" sz="18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Con la fine delle invasioni barbariche la popolazione riprende lentamente ad aumentare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Il miglioramento delle tecniche agricole e la ripresa dei commerci provocano un netto aumento della popolazione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Una epidemia di peste provoca una brusca diminuzione della popolazione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La popolazione ritorna a crescere gradualmente</a:t>
                      </a:r>
                      <a:endParaRPr lang="it-I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7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La rivoluzione industriale, i miglioramenti in campo agricolo e i progressi della medicina fanno aumentare la popolazione rapidamente e senza interruzioni</a:t>
                      </a:r>
                      <a:endParaRPr lang="it-IT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214290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Osserva il grafico sull'evoluzione della popolazione europea e completa la seguente tabella scrivendo, accanto agli avvenimenti, il periodo in cui si verificano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Secondo te, in che modo gli avvenimenti elencati nella tabella hanno influenzato il saldo naturale della popolazione? (pensa a quello che succede quando c'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una pestilenza oppure quando la medicina compie dei progressi)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00034" y="1285860"/>
            <a:ext cx="5500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Hanno fatto aumentare o diminuire la mortalit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85720" y="1071546"/>
            <a:ext cx="83582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1150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5286388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Come si è andato modificando il saldo naturale della popolazione europea dal 1960 ad oggi? Perch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 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00034" y="5929330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14348" y="207167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7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5019557" cy="366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42844" y="4286256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Esaminando il grafico si può capire perché in Europa vi è un basso indice di natalità. Qual è il motivo?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428596" y="5143512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00760" y="35716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8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142844" y="1714488"/>
            <a:ext cx="8458200" cy="122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Lezione 3</a:t>
            </a:r>
            <a:endParaRPr kumimoji="0" lang="it-IT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ottotitolo 3"/>
          <p:cNvSpPr txBox="1">
            <a:spLocks/>
          </p:cNvSpPr>
          <p:nvPr/>
        </p:nvSpPr>
        <p:spPr>
          <a:xfrm>
            <a:off x="685800" y="2786058"/>
            <a:ext cx="8458200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Cambiamenti sociali e bassa natalità nell’Italia di oggi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6349460" cy="401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42844" y="4500570"/>
            <a:ext cx="8715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Quale informazione riguardante l’andamento dell'indice di fecondità dell'Italia si può ricavare dalla lettura del grafico?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500034" y="5286388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358082" y="42860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9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7589254" cy="269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42844" y="3643314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 grafico è possibile dedurre una delle cause dell'abbassamento dell'indice di fecondità in Italia: quale?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57158" y="4643446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6" y="64291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10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48000" cy="17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14348" y="2571744"/>
            <a:ext cx="6858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Variazione in percentuale del numero dei laureati in Italia a partire dal 2004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42844" y="3571876"/>
            <a:ext cx="857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Com’è cambiata la percentuale dei laureati, con età compresa fra i 25 e i 34 anni, in Italia fra il 2004 e il 2018? (considera anche la differenza fra uomini e donne)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57158" y="4500570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2910" y="285728"/>
            <a:ext cx="77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11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7700001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3786190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Confronta questi due grafici con quello precedente: secondo te, che rapporto c'è fra i fenomeni che essi rappresentano?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57158" y="4572008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6" y="35716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12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3346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42844" y="3071810"/>
            <a:ext cx="4786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rgbClr val="ED7D3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Percentuale dei laureati che lavorano, con e senza figli, in Italia, oggi.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1406" y="3714752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 cosa si può dedurre dalla lettura di questo grafico? In che modo tale fenomeno incide sull'indice di fecondità?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85720" y="4572008"/>
            <a:ext cx="8429684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6248" y="35716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13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642910" y="85723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 smtClean="0"/>
              <a:t>In questo capitolo imparerai: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 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1. come l’ambiente e il clima influiscono sulla densità di popolazione, nel mondo e in Europa [LEZIONE 1]</a:t>
            </a:r>
            <a:br>
              <a:rPr lang="it-IT" sz="1800" dirty="0" smtClean="0"/>
            </a:br>
            <a:r>
              <a:rPr lang="it-IT" sz="1800" dirty="0" smtClean="0"/>
              <a:t> </a:t>
            </a:r>
            <a:br>
              <a:rPr lang="it-IT" sz="1800" dirty="0" smtClean="0"/>
            </a:br>
            <a:r>
              <a:rPr lang="it-IT" sz="1800" dirty="0" smtClean="0"/>
              <a:t>2. come la popolazione, in Europa e in Italia, si è evoluta nel corso dei secoli e come sta cambiando oggi [LEZIONE 2]</a:t>
            </a:r>
            <a:br>
              <a:rPr lang="it-IT" sz="1800" dirty="0" smtClean="0"/>
            </a:br>
            <a:r>
              <a:rPr lang="it-IT" sz="1800" dirty="0" smtClean="0"/>
              <a:t> </a:t>
            </a:r>
            <a:br>
              <a:rPr lang="it-IT" sz="1800" dirty="0" smtClean="0"/>
            </a:br>
            <a:r>
              <a:rPr lang="it-IT" sz="1800" dirty="0" smtClean="0"/>
              <a:t>3. qual è il legame tra bassa natalità e mutamenti sociali nell’Italia di oggi [LEZIONE 3]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4. come incide l’invecchiamento della popolazione sulle attuali politiche demografiche in Italia [LEZIONE 4]</a:t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ansione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401154" cy="395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500430" y="285728"/>
            <a:ext cx="4000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Andamento dei consumi pro-capite in Italia dal 1901 al 2015, calcolato in euro, senza tenere conto dell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inflazione.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14282" y="428625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Dalla lettura di questo grafico possiamo dedurre uno dei motivi per cui oggi si fanno meno figli che in passato. Qual è questo motivo?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85720" y="5143512"/>
            <a:ext cx="8429684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786710" y="28572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14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142844" y="1714488"/>
            <a:ext cx="8458200" cy="122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Lezione 4</a:t>
            </a:r>
            <a:endParaRPr kumimoji="0" lang="it-IT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ottotitolo 3"/>
          <p:cNvSpPr txBox="1">
            <a:spLocks/>
          </p:cNvSpPr>
          <p:nvPr/>
        </p:nvSpPr>
        <p:spPr>
          <a:xfrm>
            <a:off x="685800" y="2786058"/>
            <a:ext cx="8458200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Invecchiamento della popolazione e politiche demografiche in Italia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 r="55298" b="9056"/>
          <a:stretch>
            <a:fillRect/>
          </a:stretch>
        </p:blipFill>
        <p:spPr bwMode="auto">
          <a:xfrm>
            <a:off x="100942" y="214260"/>
            <a:ext cx="7276340" cy="339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 l="44545"/>
          <a:stretch>
            <a:fillRect/>
          </a:stretch>
        </p:blipFill>
        <p:spPr bwMode="auto">
          <a:xfrm>
            <a:off x="214282" y="3786190"/>
            <a:ext cx="6519249" cy="26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572396" y="28572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15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000892" y="392906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fig. 16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57158" y="857232"/>
            <a:ext cx="6917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 cosa si può dedurre dal confronto fra i grafici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delle fig. 14 e 15?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285720" y="1428736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49291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 cosa si deduce dall'analisi delle due piramidi delle età? Che rapporto c’è fra tale fenomeno e quello illustrato dall’ideogramma della fig.18?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57158" y="5715016"/>
            <a:ext cx="864399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rcRect r="54499" b="32343"/>
          <a:stretch>
            <a:fillRect/>
          </a:stretch>
        </p:blipFill>
        <p:spPr bwMode="auto">
          <a:xfrm>
            <a:off x="142844" y="142852"/>
            <a:ext cx="6977459" cy="25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2" cstate="print"/>
          <a:srcRect l="45115"/>
          <a:stretch>
            <a:fillRect/>
          </a:stretch>
        </p:blipFill>
        <p:spPr bwMode="auto">
          <a:xfrm>
            <a:off x="214282" y="3000372"/>
            <a:ext cx="4084614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57422" y="2643182"/>
            <a:ext cx="42148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piramide delle et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in Italia, nel 1961 e nel 2010.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86644" y="28572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17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57686" y="4071942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apporto tra pensionati e lavoratori, in Italia, nel 1960, nel 2015 e nel 2020.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57686" y="314324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18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70953" cy="32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85720" y="4143380"/>
            <a:ext cx="8358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Secondo te, che rapporto c’è fra i fenomeni illustrati nei due grafici della fig.19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quelli illustrati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 grafici precedenti?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596" y="14285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19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57158" y="5000636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275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42844" y="3643314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Nel grafico è illustrato un fenomeno, riguardante la spesa pubblica, che si è verificato negli ultimi anni: quale? A cosa è dovuto, secondo te?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14282" y="4572008"/>
            <a:ext cx="828680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57158" y="4643446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Negli ultimi anni è stata elevata l'età in cui si può andare in pensione. In questo modo si è cercato di contenere la spesa pensionistica che, con l'invecchiamento della popolazione, tende ad aumentare.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0" y="42860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20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28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643570" y="3786190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Infografica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alcune informazioni su come ottenere l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assegno di natalit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previsto dalla legge finanziaria italiana per l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anno 2018.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42844" y="5000636"/>
            <a:ext cx="6946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 cos’è l'assegno di natalità? Perché, secondo te, è stato introdotto?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57158" y="5572140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86446" y="50004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21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4282" y="142852"/>
            <a:ext cx="871543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Completa i testi scrivendo in nota le parti mancanti</a:t>
            </a:r>
            <a:r>
              <a:rPr lang="it-IT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(come nell’esempio). Cliccando con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destra del mouse sul numero della figura puoi attivare il collegamento ipertestuale, così potrai passare direttamente dal testo all’immagine e viceversa.</a:t>
            </a:r>
            <a:endParaRPr lang="it-IT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82" y="1214422"/>
            <a:ext cx="878687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LEZIONE 1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Clima, ambiente e densità demografica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1857364"/>
            <a:ext cx="885831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69 abitanti per kmq l’Europa, dopo l’Asia, è il continente più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del mondo [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fig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. 1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 Questa elevata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è dovuta principalmente alle condizioni ambientali favorevoli presenti su gran parte del territorio europeo: la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. 2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 un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[4]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. 3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popolazione non è però distribuita in modo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sulla superficie del continente. Le aree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[6]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sono più popolate di quelle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[7]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. 4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mentre quelle con un clima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[8]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sono più popolate di quelle con un clima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[9]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oppure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[10]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. 5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5720" y="4214818"/>
            <a:ext cx="87154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LEZIONE 2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Come sta cambiando la popolazione in Europa e in Italia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4282" y="4929198"/>
            <a:ext cx="878687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Fino alla metà del XVIII secolo, la popolazione europea è aumentata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[11]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in modo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[12]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fig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. 6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Questo perché, a causa delle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[13]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delle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[14]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delle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[15]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la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[16]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era molto alta, di poco inferiore alla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[17]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che era altrettanto alta. A partire dalla seconda metà del XVIII secolo, ha inizio una vera e propria esplosione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[18]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vi è un raddoppio della popolazione ogni cento anni. Il motivo principale di questo altissimo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[19]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è stato il calo della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[20]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dovuto allo sviluppo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072594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delle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[21]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che fanno aumentare la produzione di cibo, e ai progressi della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[22]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che consentono di combattere le malattie infettive.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partire dagli anni ’60 del secolo scorso, il tasso di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[23]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Europa è andato diminuendo mentre è aumentato quello di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[24]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Ciò ha ridotto sempre più il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[25]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della popolazione fino ad arrivare all'attuale situazione di crescita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[26]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il numero dei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[27]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eguaglia quello dei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[28]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e, in alcuni paesi, è addirittura inferiore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. 7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bassa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[29]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dell'Europa è collegata allo scarso indice di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[30]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le donne hanno meno di due figli a testa, quindi sono al disotto della soglia minima che permette alla popolazione di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[31]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. 8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2844" y="2500306"/>
            <a:ext cx="88583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LEZIONE 3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Cambiamenti sociali e bassa natalità nell’Italia di oggi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2844" y="3143248"/>
            <a:ext cx="885828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Italia è dal 1976 che l’indice di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[32]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mantiene al disotto della soglia dei due figli per donna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. 9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Tale fenomeno è da collegarsi principalmente ai cambiamenti avvenuti nella condizione femminile. È aumentata la percentuale di donne che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[33]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quindi hanno meno tempo da dedicare alla cura dei figli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. 10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Sono sempre di più le donne che studiano fino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[34]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. 11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che, di conseguenza, si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[35]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più tardi ed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[36]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dopo i trent’anni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. 12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Inoltre le donne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[37]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hanno maggiori difficoltà a trovare lavoro rispetto a quelle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[38]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action="ppaction://hlinksldjump"/>
              </a:rPr>
              <a:t>. 13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In generale, il tenore di vita degli Italiani, dagli anni ’50 in poi, è andato progressivamente aumentando, per cui è diventato sempre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[39]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mantenere un figlio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action="ppaction://hlinksldjump"/>
              </a:rPr>
              <a:t>. 14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8458200" cy="122237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    Lezione 1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458200" cy="121444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Clima, ambiente e densità demografica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28"/>
            <a:ext cx="88583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LEZIONE 4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Invecchiamento della popolazione e politiche demografiche in Italia</a:t>
            </a: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1406" y="1000108"/>
            <a:ext cx="892975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Negli ultimi sessant’anni la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[40]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degli Italiani è passata da 60 a 82 anni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. 15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Così, mentre la percentuale di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[41]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è abbassata a causa della diminuzione delle nascite, quella degli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[42]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 è alzata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. 17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Questo ha avuto come conseguenza che, mentre nel 1960 c’erano 3 pensionati ogni 10 lavoratori, oggi ci sono 10 pensionati ogni 10 lavoratori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. 18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L’invecchiamento della popolazione ha comportato, per lo Stato italiano, un aumento sia della spesa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[43]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sia di quella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[44]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. 19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mentre è diminuita la percentuale di popolazione attiva che paga le tasse.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 fare fronte a questa situazione, lo Stato ha cercato, da una parte, di limitare la spesa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[45]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innalzando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[46]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. 20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e, dall'altra, di sostenere l'aumento delle nascite dando un </a:t>
            </a:r>
            <a:r>
              <a:rPr lang="it-IT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[47]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per ogni figlio nato 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it-IT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fig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. 21</a:t>
            </a:r>
            <a:r>
              <a:rPr lang="it-IT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1414"/>
            <a:ext cx="6650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Rispondi alle domande dopo aver osservato attentamente le carte.</a:t>
            </a:r>
            <a:endPara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95755" cy="38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4643446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Secondo te, quale posizione occupa l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Europa fra i sei continenti in quanto a densit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 popolazione?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428596" y="5357826"/>
            <a:ext cx="8358246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01647" y="3244334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La seconda posizione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1406" y="78579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1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914340" cy="36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4357694"/>
            <a:ext cx="7096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Quale aspetto del suo territorio ha favorito il popolamento dell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Europa?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85720" y="5000636"/>
            <a:ext cx="8358246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28662" y="50004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2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5270601" cy="4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5720" y="4786322"/>
            <a:ext cx="7643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Quale altro aspetto del continente europeo ne ha favorito il popolamento?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85720" y="5286388"/>
            <a:ext cx="8358246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3636" y="35716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3</a:t>
            </a:r>
            <a:endParaRPr lang="it-IT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90" y="714356"/>
            <a:ext cx="8891626" cy="364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" y="457200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 rapporto c'è fra la densità di popolazione e l'aspetto del territorio? Quali sono le zone più popolate? Quali quelle meno popolate?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85720" y="5357826"/>
            <a:ext cx="8358246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28596" y="5429264"/>
            <a:ext cx="8143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7158" y="21429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4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858416" cy="38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4786322"/>
            <a:ext cx="8215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Quali sono le regioni climatiche meno popolate del continente?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428596" y="5357826"/>
            <a:ext cx="82868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1472" y="14285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fig. 5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142844" y="1714488"/>
            <a:ext cx="8458200" cy="1222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Lezione 2</a:t>
            </a:r>
            <a:endParaRPr kumimoji="0" lang="it-IT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ottotitolo 3"/>
          <p:cNvSpPr txBox="1">
            <a:spLocks/>
          </p:cNvSpPr>
          <p:nvPr/>
        </p:nvSpPr>
        <p:spPr>
          <a:xfrm>
            <a:off x="685800" y="2786058"/>
            <a:ext cx="8458200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imes New Roman" pitchFamily="18" charset="0"/>
                <a:cs typeface="Times New Roman" pitchFamily="18" charset="0"/>
              </a:rPr>
              <a:t>Come sta cambiando la popolazione in Europa e in Italia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2849</TotalTime>
  <Words>1693</Words>
  <Application>Microsoft Office PowerPoint</Application>
  <PresentationFormat>Presentazione su schermo (4:3)</PresentationFormat>
  <Paragraphs>96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Terra</vt:lpstr>
      <vt:lpstr>LA POPOLAZIONE IN EUROPA E IN ITALIA</vt:lpstr>
      <vt:lpstr>In questo capitolo imparerai:     1. come l’ambiente e il clima influiscono sulla densità di popolazione, nel mondo e in Europa [LEZIONE 1]   2. come la popolazione, in Europa e in Italia, si è evoluta nel corso dei secoli e come sta cambiando oggi [LEZIONE 2]   3. qual è il legame tra bassa natalità e mutamenti sociali nell’Italia di oggi [LEZIONE 3]  4. come incide l’invecchiamento della popolazione sulle attuali politiche demografiche in Italia [LEZIONE 4]   </vt:lpstr>
      <vt:lpstr>     Lezione 1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utente</dc:creator>
  <cp:lastModifiedBy>utente</cp:lastModifiedBy>
  <cp:revision>322</cp:revision>
  <dcterms:created xsi:type="dcterms:W3CDTF">2021-02-01T13:54:03Z</dcterms:created>
  <dcterms:modified xsi:type="dcterms:W3CDTF">2021-05-17T15:45:26Z</dcterms:modified>
</cp:coreProperties>
</file>