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419" r:id="rId2"/>
    <p:sldId id="420" r:id="rId3"/>
    <p:sldId id="258" r:id="rId4"/>
    <p:sldId id="411" r:id="rId5"/>
    <p:sldId id="412" r:id="rId6"/>
    <p:sldId id="413" r:id="rId7"/>
    <p:sldId id="414" r:id="rId8"/>
    <p:sldId id="415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3741" autoAdjust="0"/>
    <p:restoredTop sz="91988" autoAdjust="0"/>
  </p:normalViewPr>
  <p:slideViewPr>
    <p:cSldViewPr>
      <p:cViewPr>
        <p:scale>
          <a:sx n="120" d="100"/>
          <a:sy n="120" d="100"/>
        </p:scale>
        <p:origin x="-1374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DB870-81A0-4A92-9CF2-AD12495E42ED}" type="datetimeFigureOut">
              <a:rPr lang="it-IT" smtClean="0"/>
              <a:pPr/>
              <a:t>02/02/2022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5320F-4656-4F53-92FD-42CAD2B2DB8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4A33-DD72-4D89-A752-DFEB6108DC67}" type="datetimeFigureOut">
              <a:rPr lang="it-IT" smtClean="0"/>
              <a:pPr/>
              <a:t>02/02/2022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5844F72-B3ED-44CC-ACF0-B1A6F0E513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4A33-DD72-4D89-A752-DFEB6108DC67}" type="datetimeFigureOut">
              <a:rPr lang="it-IT" smtClean="0"/>
              <a:pPr/>
              <a:t>02/02/2022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4F72-B3ED-44CC-ACF0-B1A6F0E513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4A33-DD72-4D89-A752-DFEB6108DC67}" type="datetimeFigureOut">
              <a:rPr lang="it-IT" smtClean="0"/>
              <a:pPr/>
              <a:t>02/02/2022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4F72-B3ED-44CC-ACF0-B1A6F0E513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4A33-DD72-4D89-A752-DFEB6108DC67}" type="datetimeFigureOut">
              <a:rPr lang="it-IT" smtClean="0"/>
              <a:pPr/>
              <a:t>02/02/2022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5844F72-B3ED-44CC-ACF0-B1A6F0E513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4A33-DD72-4D89-A752-DFEB6108DC67}" type="datetimeFigureOut">
              <a:rPr lang="it-IT" smtClean="0"/>
              <a:pPr/>
              <a:t>02/02/2022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4F72-B3ED-44CC-ACF0-B1A6F0E5132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4A33-DD72-4D89-A752-DFEB6108DC67}" type="datetimeFigureOut">
              <a:rPr lang="it-IT" smtClean="0"/>
              <a:pPr/>
              <a:t>02/02/2022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4F72-B3ED-44CC-ACF0-B1A6F0E513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4A33-DD72-4D89-A752-DFEB6108DC67}" type="datetimeFigureOut">
              <a:rPr lang="it-IT" smtClean="0"/>
              <a:pPr/>
              <a:t>02/02/2022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5844F72-B3ED-44CC-ACF0-B1A6F0E5132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4A33-DD72-4D89-A752-DFEB6108DC67}" type="datetimeFigureOut">
              <a:rPr lang="it-IT" smtClean="0"/>
              <a:pPr/>
              <a:t>02/02/2022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4F72-B3ED-44CC-ACF0-B1A6F0E513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4A33-DD72-4D89-A752-DFEB6108DC67}" type="datetimeFigureOut">
              <a:rPr lang="it-IT" smtClean="0"/>
              <a:pPr/>
              <a:t>02/02/2022</a:t>
            </a:fld>
            <a:endParaRPr 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4F72-B3ED-44CC-ACF0-B1A6F0E513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4A33-DD72-4D89-A752-DFEB6108DC67}" type="datetimeFigureOut">
              <a:rPr lang="it-IT" smtClean="0"/>
              <a:pPr/>
              <a:t>02/02/2022</a:t>
            </a:fld>
            <a:endParaRPr 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4F72-B3ED-44CC-ACF0-B1A6F0E513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4A33-DD72-4D89-A752-DFEB6108DC67}" type="datetimeFigureOut">
              <a:rPr lang="it-IT" smtClean="0"/>
              <a:pPr/>
              <a:t>02/02/2022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4F72-B3ED-44CC-ACF0-B1A6F0E5132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5644A33-DD72-4D89-A752-DFEB6108DC67}" type="datetimeFigureOut">
              <a:rPr lang="it-IT" smtClean="0"/>
              <a:pPr/>
              <a:t>02/02/2022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844F72-B3ED-44CC-ACF0-B1A6F0E5132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500174"/>
            <a:ext cx="8786842" cy="369331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zh-CN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it-IT" altLang="zh-CN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PRESENTAZIONE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Per realizzare </a:t>
            </a:r>
            <a:r>
              <a:rPr kumimoji="0" lang="it-IT" alt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l’</a:t>
            </a:r>
            <a:r>
              <a:rPr kumimoji="0" lang="it-IT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attività </a:t>
            </a:r>
            <a:r>
              <a:rPr kumimoji="0" lang="it-IT" altLang="zh-CN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laboratoriale</a:t>
            </a:r>
            <a:r>
              <a:rPr kumimoji="0" lang="it-IT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bisogna fornire agli alunni il</a:t>
            </a:r>
            <a:r>
              <a:rPr kumimoji="0" lang="it-IT" altLang="zh-CN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it-IT" altLang="zh-CN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it-IT" altLang="zh-CN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owerPoint riservato a loro. </a:t>
            </a:r>
            <a:r>
              <a:rPr lang="it-IT" altLang="zh-CN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 lavoro può essere svolto al computer a scuola (se c'è la possibilità) oppure a casa, individualmente oppure in gruppo. In sede di correzione del lavoro svolto, possono essere utilizzate </a:t>
            </a:r>
            <a:r>
              <a:rPr kumimoji="0" lang="it-IT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 slide </a:t>
            </a:r>
            <a:r>
              <a:rPr lang="it-IT" altLang="zh-CN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riservate al </a:t>
            </a:r>
            <a:r>
              <a:rPr kumimoji="0" lang="it-IT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docente: esse</a:t>
            </a:r>
            <a:r>
              <a:rPr kumimoji="0" lang="it-IT" altLang="zh-CN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contengono</a:t>
            </a:r>
            <a:r>
              <a:rPr kumimoji="0" lang="it-IT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le risposte che gli alunni dovrebbero dare (parole in azzurro).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it-IT" altLang="zh-CN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Nel caso in cui il docente decidesse di non far svolgere l’attività </a:t>
            </a:r>
            <a:r>
              <a:rPr lang="it-IT" altLang="zh-CN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laboratoriale</a:t>
            </a:r>
            <a:r>
              <a:rPr lang="it-IT" altLang="zh-CN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il PowerPoint a lui riservato (ma, volendo, anche quello per gli alunni) può essere utilizzato per una </a:t>
            </a:r>
            <a:r>
              <a:rPr lang="it-IT" altLang="zh-CN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lezione frontale.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it-IT" altLang="zh-CN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it-IT" altLang="zh-CN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Sito: </a:t>
            </a:r>
            <a:r>
              <a:rPr lang="it-IT" altLang="zh-CN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it-IT" altLang="zh-CN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lasseattiva.jimdofree.com</a:t>
            </a:r>
            <a:r>
              <a:rPr kumimoji="0" lang="it-IT" alt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Alberto </a:t>
            </a:r>
            <a:r>
              <a:rPr kumimoji="0" lang="it-IT" altLang="zh-CN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Staderini</a:t>
            </a:r>
            <a:endParaRPr kumimoji="0" lang="it-IT" altLang="zh-CN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zh-CN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357158" y="1214422"/>
            <a:ext cx="8686800" cy="3900494"/>
          </a:xfrm>
        </p:spPr>
        <p:txBody>
          <a:bodyPr>
            <a:normAutofit/>
          </a:bodyPr>
          <a:lstStyle/>
          <a:p>
            <a:pPr algn="ctr"/>
            <a:r>
              <a:rPr lang="it-IT" sz="6600" b="1" dirty="0" smtClean="0">
                <a:solidFill>
                  <a:srgbClr val="7030A0"/>
                </a:solidFill>
              </a:rPr>
              <a:t>I CONFINI DELL’EUROPA</a:t>
            </a:r>
            <a:endParaRPr lang="it-IT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/>
          <p:cNvSpPr txBox="1"/>
          <p:nvPr/>
        </p:nvSpPr>
        <p:spPr>
          <a:xfrm>
            <a:off x="642910" y="85723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829320"/>
          </a:xfr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it-IT" dirty="0" smtClean="0"/>
              <a:t>In questo capitolo imparerai: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dirty="0" smtClean="0"/>
              <a:t> </a:t>
            </a:r>
            <a:br>
              <a:rPr lang="it-IT" sz="1800" dirty="0" smtClean="0"/>
            </a:b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dirty="0" smtClean="0"/>
              <a:t> 1. quali sono i confini dell'Europa e come sono cambiati nel tempo </a:t>
            </a:r>
            <a:br>
              <a:rPr lang="it-IT" sz="1800" dirty="0" smtClean="0"/>
            </a:b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dirty="0" smtClean="0"/>
              <a:t/>
            </a:r>
            <a:br>
              <a:rPr lang="it-IT" sz="1800" dirty="0" smtClean="0"/>
            </a:br>
            <a:endParaRPr 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290"/>
            <a:ext cx="5942520" cy="378586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1406" y="4429132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Osservando la cartina dei continenti, possiamo capire perch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dal punto di vista fisico, Europa e Asia formano un unico continente. Prova a spiegarlo con parole tue. 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214282" y="5214950"/>
            <a:ext cx="8358246" cy="7858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85720" y="5286388"/>
            <a:ext cx="81439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Dal punto di vista fisico, Europa e Asia formano un unico continente perch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non sono nettamente separate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142852"/>
            <a:ext cx="6374511" cy="570585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6572264" y="142852"/>
            <a:ext cx="24288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Quali sono i confini naturali dell'Europa? Indicali osservando la carta geografica.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6500826" y="1571612"/>
          <a:ext cx="2476528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892"/>
                <a:gridCol w="15716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NORD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it-IT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Mar Glaciale Artico</a:t>
                      </a:r>
                      <a:endParaRPr lang="it-IT" i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OVEST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Oceano Atlantico</a:t>
                      </a:r>
                      <a:endParaRPr lang="it-IT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SUD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Mar Mediterraneo; Mar Nero; Caucaso</a:t>
                      </a:r>
                      <a:endParaRPr lang="it-IT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EST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Monti Urali; fiume Ural; Mar Caspio</a:t>
                      </a:r>
                      <a:endParaRPr lang="it-IT" i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4612142" cy="290230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142852"/>
            <a:ext cx="3814711" cy="329599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71406" y="3071810"/>
            <a:ext cx="492922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Ricostruzione della mappa terrestre del filosofo</a:t>
            </a:r>
            <a:r>
              <a:rPr lang="it-IT" sz="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greco </a:t>
            </a:r>
            <a:r>
              <a:rPr kumimoji="0" lang="it-IT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Posisonio</a:t>
            </a:r>
            <a:r>
              <a:rPr kumimoji="0" 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(135 – 51</a:t>
            </a:r>
            <a:r>
              <a:rPr kumimoji="0" lang="it-IT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a.C.)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42844" y="3643314"/>
            <a:ext cx="88582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Come sono stati rappresentati i confini dell'Europa nel corso della storia?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428596" y="4143380"/>
          <a:ext cx="8358246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6000792"/>
              </a:tblGrid>
              <a:tr h="5000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GRECIA </a:t>
                      </a:r>
                      <a:r>
                        <a:rPr kumimoji="0" lang="it-IT" sz="18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ANTICA</a:t>
                      </a:r>
                      <a:endParaRPr kumimoji="0" lang="it-IT" sz="1800" b="0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it-IT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it-IT" sz="1800" b="0" i="0" kern="12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L'Europa è una delle tre parti in cui è diviso il mondo</a:t>
                      </a:r>
                      <a:endParaRPr lang="it-IT" b="0" i="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3708">
                <a:tc>
                  <a:txBody>
                    <a:bodyPr/>
                    <a:lstStyle/>
                    <a:p>
                      <a:pPr algn="ctr"/>
                      <a:r>
                        <a:rPr kumimoji="0" lang="it-IT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ETA’ ROMANA</a:t>
                      </a:r>
                      <a:endParaRPr lang="it-IT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800" b="0" i="0" kern="12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 confini orientali dell'Europa coincidono con quelli dell'impero romano</a:t>
                      </a:r>
                      <a:endParaRPr lang="it-IT" b="0" i="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3708">
                <a:tc>
                  <a:txBody>
                    <a:bodyPr/>
                    <a:lstStyle/>
                    <a:p>
                      <a:pPr algn="ctr"/>
                      <a:r>
                        <a:rPr kumimoji="0" lang="it-IT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XVII SECOLO </a:t>
                      </a:r>
                      <a:endParaRPr lang="it-IT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i="0" kern="12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 confini orientali si sono spostati più a est</a:t>
                      </a:r>
                    </a:p>
                    <a:p>
                      <a:endParaRPr lang="it-IT" b="0" i="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3708">
                <a:tc>
                  <a:txBody>
                    <a:bodyPr/>
                    <a:lstStyle/>
                    <a:p>
                      <a:pPr algn="ctr"/>
                      <a:r>
                        <a:rPr kumimoji="0" lang="it-IT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EPOCA CONTEMPORANEA</a:t>
                      </a:r>
                      <a:endParaRPr lang="it-IT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800" b="0" i="0" kern="12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Il confine arriva fino ai monti Urali</a:t>
                      </a:r>
                      <a:endParaRPr lang="it-IT" b="0" i="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142844" y="142852"/>
            <a:ext cx="8858312" cy="59093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Rivedi le risposte date e completa il testo inserendo le parti mancanti.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 si osserva la carta geografica del mondo, l'Europa non appare come un continente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separato nettamente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dall'Asia. I suoi confini sono chiaramente delineati solo su tre lati: a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nord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dal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 Glaciale Artico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a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ovest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dall'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Oceano Atlantico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a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sud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dal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Mare Mediterraneo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dal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 Nero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 dal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Caucaso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A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est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invece, l'Europa è separata dall'Asia solo dai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Monti Urali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una catena montuosa facilmente superabile, dal fiume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Ural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 dal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 Caspio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L'Europa è un continente soprattutto per le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caratteristiche culturali, economiche e politiche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dei suoi abitanti. La civiltà che è fiorita in Europa ha infatti caratteri originali tali da differenziarsi da quella degli altri continenti. Nel corso della storia i confini del nostro continente si sono via via allargati e col termine «Europa» si è indicata una regione sempre più ampia che solo da un secolo coincide con l'Europa attuale. 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 nome Europa deriva dalla lingua degli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antichi Assiri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che chiamavano «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ereb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(cioè sera, oscurità, </a:t>
            </a:r>
            <a:r>
              <a:rPr kumimoji="0" lang="it-IT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terra dove tramonta il sole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le terre del Mediterraneo, soprattutto la Grecia e l'Italia, che per loro erano ad occidente. 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E' con gli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antichi Greci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che l'Europa acquista una sua fisionomia: essa, infatti, viene rappresentata nelle prime carte geografiche come </a:t>
            </a:r>
            <a:r>
              <a:rPr kumimoji="0" lang="it-IT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una delle tre parti in cui è diviso il mondo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le altre due sono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l'Asia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che giungeva fino al Don, e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l'Africa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corrispondente alla regione a sud del Mediterraneo. Tuttavia i Greci avevano una conoscenza ancora molto limitata del continente europeo, che identificavano per lo più nei </a:t>
            </a:r>
            <a:r>
              <a:rPr kumimoji="0" lang="it-IT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paesi che erano in stretto rapporto con loro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cioè l'Italia e le coste della Francia e della Spagna attuali.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4282" y="142852"/>
            <a:ext cx="8715436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</a:t>
            </a:r>
            <a:r>
              <a:rPr lang="it-IT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età romana</a:t>
            </a:r>
            <a:r>
              <a:rPr lang="it-IT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il termine Europa comprese una regione ancora più vasta e furono stabiliti in modo definitivo i confini meridionali e occidentali del nostro continente. A nord e a est, invece, </a:t>
            </a:r>
            <a:r>
              <a:rPr lang="it-IT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suoi confini coincidevano con quelli </a:t>
            </a:r>
            <a:r>
              <a:rPr lang="it-IT" u="sng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dell'impero romano</a:t>
            </a:r>
            <a:r>
              <a:rPr lang="it-IT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le terre che si estendevano al di là del Reno e del Danubio erano considerate regioni dell'Asia, dominio dei pastori nomadi. 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Nel </a:t>
            </a:r>
            <a:r>
              <a:rPr lang="it-IT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Medio Evo</a:t>
            </a:r>
            <a:r>
              <a:rPr lang="it-IT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si continuò a concepire l'Asia come la terra delle steppe e dei pastori e l'Europa come la </a:t>
            </a:r>
            <a:r>
              <a:rPr lang="it-IT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terra dell'agricoltura e delle popolazioni sedentarie</a:t>
            </a:r>
            <a:r>
              <a:rPr lang="it-IT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 così, man mano che le terre coltivate si allargavano verso </a:t>
            </a:r>
            <a:r>
              <a:rPr lang="it-IT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oriente</a:t>
            </a:r>
            <a:r>
              <a:rPr lang="it-IT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si spostava in quella direzione anche il confine dell'Europa.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Verso il </a:t>
            </a:r>
            <a:r>
              <a:rPr lang="it-IT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1500-1600</a:t>
            </a:r>
            <a:r>
              <a:rPr lang="it-IT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il confine era rappresentato da una </a:t>
            </a:r>
            <a:r>
              <a:rPr lang="it-IT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linea che univa il Mar Bianco alla foce del fiume </a:t>
            </a:r>
            <a:r>
              <a:rPr lang="it-IT" u="sng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Tanai</a:t>
            </a:r>
            <a:r>
              <a:rPr lang="it-IT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l'odierno Don.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Solo nel secolo scorso si giunse alla delimitazione riconosciuta ancora </a:t>
            </a:r>
            <a:r>
              <a:rPr lang="it-IT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oggi</a:t>
            </a:r>
            <a:r>
              <a:rPr lang="it-IT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come la </a:t>
            </a:r>
            <a:r>
              <a:rPr lang="it-IT" dirty="0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più </a:t>
            </a:r>
            <a:r>
              <a:rPr lang="it-IT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valida dal punto di vista fisico: il confine tra Europa e Asia coincide con lo spartiacque dei </a:t>
            </a:r>
            <a:r>
              <a:rPr lang="it-IT" u="sng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monti Urali</a:t>
            </a:r>
            <a:r>
              <a:rPr lang="it-IT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 con il corso del </a:t>
            </a:r>
            <a:r>
              <a:rPr lang="it-IT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fiume </a:t>
            </a:r>
            <a:r>
              <a:rPr lang="it-IT" u="sng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Ural</a:t>
            </a:r>
            <a:r>
              <a:rPr lang="it-IT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fino al </a:t>
            </a:r>
            <a:r>
              <a:rPr lang="it-IT" u="sng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Caspio</a:t>
            </a:r>
            <a:r>
              <a:rPr lang="it-IT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214282" y="4429132"/>
            <a:ext cx="8643966" cy="186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QUESTIONARIO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Quali sono i confini naturali dell'Europa? 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Perché l'Europa è considerata un continente? 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Come sono cambiati i confini dell'Europa nel corso dei secoli? 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Perchè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 suoi confini orientali risultano artificiosi?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2903</TotalTime>
  <Words>711</Words>
  <Application>Microsoft Office PowerPoint</Application>
  <PresentationFormat>Presentazione su schermo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Terra</vt:lpstr>
      <vt:lpstr>Diapositiva 1</vt:lpstr>
      <vt:lpstr>I CONFINI DELL’EUROPA</vt:lpstr>
      <vt:lpstr>In questo capitolo imparerai:       1. quali sono i confini dell'Europa e come sono cambiati nel tempo     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prova</dc:title>
  <dc:creator>utente</dc:creator>
  <cp:lastModifiedBy>utente</cp:lastModifiedBy>
  <cp:revision>321</cp:revision>
  <dcterms:created xsi:type="dcterms:W3CDTF">2021-02-01T13:54:03Z</dcterms:created>
  <dcterms:modified xsi:type="dcterms:W3CDTF">2022-02-02T22:14:48Z</dcterms:modified>
</cp:coreProperties>
</file>