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sldIdLst>
    <p:sldId id="256" r:id="rId4"/>
    <p:sldId id="257" r:id="rId5"/>
    <p:sldId id="439" r:id="rId6"/>
    <p:sldId id="259" r:id="rId7"/>
    <p:sldId id="260" r:id="rId8"/>
    <p:sldId id="389" r:id="rId9"/>
    <p:sldId id="399" r:id="rId10"/>
    <p:sldId id="434" r:id="rId11"/>
    <p:sldId id="435" r:id="rId12"/>
    <p:sldId id="436" r:id="rId13"/>
    <p:sldId id="437" r:id="rId14"/>
    <p:sldId id="438" r:id="rId15"/>
    <p:sldId id="395" r:id="rId16"/>
    <p:sldId id="403" r:id="rId17"/>
    <p:sldId id="401" r:id="rId18"/>
    <p:sldId id="402" r:id="rId19"/>
    <p:sldId id="398" r:id="rId20"/>
    <p:sldId id="404" r:id="rId21"/>
    <p:sldId id="405" r:id="rId22"/>
    <p:sldId id="423" r:id="rId23"/>
    <p:sldId id="407" r:id="rId24"/>
    <p:sldId id="408" r:id="rId25"/>
    <p:sldId id="410" r:id="rId26"/>
    <p:sldId id="417" r:id="rId27"/>
    <p:sldId id="418" r:id="rId28"/>
    <p:sldId id="424" r:id="rId29"/>
    <p:sldId id="425" r:id="rId30"/>
    <p:sldId id="427" r:id="rId31"/>
    <p:sldId id="431" r:id="rId32"/>
    <p:sldId id="432" r:id="rId33"/>
    <p:sldId id="433" r:id="rId34"/>
  </p:sldIdLst>
  <p:sldSz cx="9144000" cy="6858000"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4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5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6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6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7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7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7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7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7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8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8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8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3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3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3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3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4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4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4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5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15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15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6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16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16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16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16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16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7"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2"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3" name="Line 4"/>
          <p:cNvSpPr/>
          <p:nvPr/>
        </p:nvSpPr>
        <p:spPr>
          <a:xfrm>
            <a:off x="514080" y="3444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2"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3"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4"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5" name="PlaceHolder 4"/>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4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4"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5"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6"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7" name="Line 4"/>
          <p:cNvSpPr/>
          <p:nvPr/>
        </p:nvSpPr>
        <p:spPr>
          <a:xfrm>
            <a:off x="514080" y="534960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8"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12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5.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5.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5840" y="6858000"/>
            <a:ext cx="8448120" cy="1209240"/>
          </a:xfrm>
          <a:prstGeom prst="rect">
            <a:avLst/>
          </a:prstGeom>
          <a:noFill/>
          <a:ln w="0">
            <a:noFill/>
          </a:ln>
        </p:spPr>
        <p:style>
          <a:lnRef idx="0">
            <a:scrgbClr r="0" g="0" b="0"/>
          </a:lnRef>
          <a:fillRef idx="0">
            <a:scrgbClr r="0" g="0" b="0"/>
          </a:fillRef>
          <a:effectRef idx="0">
            <a:scrgbClr r="0" g="0" b="0"/>
          </a:effectRef>
          <a:fontRef idx="minor"/>
        </p:style>
      </p:sp>
      <p:sp>
        <p:nvSpPr>
          <p:cNvPr id="167" name="CustomShape 2"/>
          <p:cNvSpPr/>
          <p:nvPr/>
        </p:nvSpPr>
        <p:spPr>
          <a:xfrm>
            <a:off x="285840" y="1285920"/>
            <a:ext cx="8676720" cy="117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it-IT" sz="7200" b="0" strike="noStrike" cap="all" spc="-1" dirty="0">
                <a:solidFill>
                  <a:srgbClr val="FBEEC9"/>
                </a:solidFill>
                <a:latin typeface="Franklin Gothic Medium"/>
                <a:ea typeface="DejaVu Sans"/>
              </a:rPr>
              <a:t>STORIA DEL CONFLITTO </a:t>
            </a:r>
            <a:r>
              <a:rPr lang="it-IT" sz="7200" b="0" strike="noStrike" cap="all" spc="-1" dirty="0" smtClean="0">
                <a:solidFill>
                  <a:srgbClr val="FBEEC9"/>
                </a:solidFill>
                <a:latin typeface="Franklin Gothic Medium"/>
                <a:ea typeface="DejaVu Sans"/>
              </a:rPr>
              <a:t>ARABO-ISRAELIANO</a:t>
            </a:r>
            <a:endParaRPr lang="it-IT" sz="7200" b="0" strike="noStrike" spc="-1" dirty="0">
              <a:latin typeface="Arial"/>
            </a:endParaRPr>
          </a:p>
          <a:p>
            <a:pPr algn="ctr">
              <a:lnSpc>
                <a:spcPct val="100000"/>
              </a:lnSpc>
            </a:pPr>
            <a:endParaRPr lang="it-IT" sz="7200" b="0" strike="noStrike" spc="-1" dirty="0">
              <a:latin typeface="Arial"/>
            </a:endParaRPr>
          </a:p>
        </p:txBody>
      </p:sp>
      <p:sp>
        <p:nvSpPr>
          <p:cNvPr id="168" name="CustomShape 3"/>
          <p:cNvSpPr/>
          <p:nvPr/>
        </p:nvSpPr>
        <p:spPr>
          <a:xfrm>
            <a:off x="3723480" y="4643280"/>
            <a:ext cx="1782004"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it-IT" sz="1800" b="0" strike="noStrike" cap="all" spc="-1" dirty="0">
                <a:solidFill>
                  <a:srgbClr val="FBEEC9"/>
                </a:solidFill>
                <a:latin typeface="Franklin Gothic Medium"/>
                <a:ea typeface="DejaVu Sans"/>
              </a:rPr>
              <a:t>Per </a:t>
            </a:r>
            <a:r>
              <a:rPr lang="it-IT" sz="1800" b="0" strike="noStrike" cap="all" spc="-1" dirty="0" smtClean="0">
                <a:solidFill>
                  <a:srgbClr val="FBEEC9"/>
                </a:solidFill>
                <a:latin typeface="Franklin Gothic Medium"/>
                <a:ea typeface="DejaVu Sans"/>
              </a:rPr>
              <a:t>GLI ALUNNI</a:t>
            </a:r>
            <a:endParaRPr lang="it-IT"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SITO\DA INSERIRE\STORIA\3°\IL CONFLITTO ARABO-ISRAELIANO\5.jpg"/>
          <p:cNvPicPr>
            <a:picLocks noChangeAspect="1" noChangeArrowheads="1"/>
          </p:cNvPicPr>
          <p:nvPr/>
        </p:nvPicPr>
        <p:blipFill>
          <a:blip r:embed="rId2"/>
          <a:srcRect/>
          <a:stretch>
            <a:fillRect/>
          </a:stretch>
        </p:blipFill>
        <p:spPr bwMode="auto">
          <a:xfrm>
            <a:off x="214282" y="357166"/>
            <a:ext cx="8187903" cy="6295461"/>
          </a:xfrm>
          <a:prstGeom prst="rect">
            <a:avLst/>
          </a:prstGeom>
          <a:noFill/>
          <a:ln>
            <a:solidFill>
              <a:srgbClr val="C00000"/>
            </a:solidFill>
          </a:ln>
        </p:spPr>
      </p:pic>
      <p:sp>
        <p:nvSpPr>
          <p:cNvPr id="3" name="TextShape 2"/>
          <p:cNvSpPr txBox="1"/>
          <p:nvPr/>
        </p:nvSpPr>
        <p:spPr>
          <a:xfrm>
            <a:off x="214282" y="0"/>
            <a:ext cx="8768520" cy="342360"/>
          </a:xfrm>
          <a:prstGeom prst="rect">
            <a:avLst/>
          </a:prstGeom>
          <a:noFill/>
          <a:ln w="0">
            <a:noFill/>
          </a:ln>
        </p:spPr>
        <p:txBody>
          <a:bodyPr lIns="90000" tIns="45000" rIns="90000" bIns="45000">
            <a:noAutofit/>
          </a:bodyPr>
          <a:lstStyle/>
          <a:p>
            <a:r>
              <a:rPr lang="it-IT" sz="1600" b="1" strike="noStrike" spc="-1" dirty="0" smtClean="0">
                <a:solidFill>
                  <a:srgbClr val="000000"/>
                </a:solidFill>
                <a:latin typeface="Franklin Gothic Book"/>
                <a:ea typeface="DejaVu Sans"/>
              </a:rPr>
              <a:t>CORRIERE </a:t>
            </a:r>
            <a:r>
              <a:rPr lang="it-IT" sz="1600" b="1" strike="noStrike" spc="-1" dirty="0" err="1" smtClean="0">
                <a:solidFill>
                  <a:srgbClr val="000000"/>
                </a:solidFill>
                <a:latin typeface="Franklin Gothic Book"/>
                <a:ea typeface="DejaVu Sans"/>
              </a:rPr>
              <a:t>D’INFORMAZIONE</a:t>
            </a:r>
            <a:r>
              <a:rPr lang="it-IT" sz="1600" b="1" strike="noStrike" spc="-1" dirty="0" smtClean="0">
                <a:solidFill>
                  <a:srgbClr val="000000"/>
                </a:solidFill>
                <a:latin typeface="Franklin Gothic Book"/>
                <a:ea typeface="DejaVu Sans"/>
              </a:rPr>
              <a:t> 18-19 </a:t>
            </a:r>
            <a:r>
              <a:rPr lang="it-IT" sz="1600" b="1" strike="noStrike" spc="-1" dirty="0">
                <a:solidFill>
                  <a:srgbClr val="000000"/>
                </a:solidFill>
                <a:latin typeface="Franklin Gothic Book"/>
                <a:ea typeface="DejaVu Sans"/>
              </a:rPr>
              <a:t>marzo 1954</a:t>
            </a:r>
            <a:endParaRPr lang="it-IT" sz="1600" b="0" strike="noStrike" spc="-1" dirty="0">
              <a:latin typeface="Arial"/>
            </a:endParaRPr>
          </a:p>
        </p:txBody>
      </p:sp>
      <p:sp>
        <p:nvSpPr>
          <p:cNvPr id="4" name="CustomShape 11"/>
          <p:cNvSpPr/>
          <p:nvPr/>
        </p:nvSpPr>
        <p:spPr>
          <a:xfrm>
            <a:off x="6215074" y="5786454"/>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3°\IL CONFLITTO ARABO-ISRAELIANO\5.jpg"/>
          <p:cNvPicPr>
            <a:picLocks noChangeAspect="1" noChangeArrowheads="1"/>
          </p:cNvPicPr>
          <p:nvPr/>
        </p:nvPicPr>
        <p:blipFill>
          <a:blip r:embed="rId2"/>
          <a:srcRect/>
          <a:stretch>
            <a:fillRect/>
          </a:stretch>
        </p:blipFill>
        <p:spPr bwMode="auto">
          <a:xfrm>
            <a:off x="214282" y="1643050"/>
            <a:ext cx="6369649" cy="5093757"/>
          </a:xfrm>
          <a:prstGeom prst="rect">
            <a:avLst/>
          </a:prstGeom>
          <a:noFill/>
        </p:spPr>
      </p:pic>
      <p:pic>
        <p:nvPicPr>
          <p:cNvPr id="3" name="Picture 2" descr="C:\Users\utente\Documents\SITO\DA INSERIRE\STORIA\3°\IL CONFLITTO ISRAELO-PALESTINESE\434733203_3770086126606814_6137546878918773564_n.jpg"/>
          <p:cNvPicPr>
            <a:picLocks noChangeAspect="1" noChangeArrowheads="1"/>
          </p:cNvPicPr>
          <p:nvPr/>
        </p:nvPicPr>
        <p:blipFill>
          <a:blip r:embed="rId3"/>
          <a:srcRect l="7639" t="9259" r="6250" b="47222"/>
          <a:stretch>
            <a:fillRect/>
          </a:stretch>
        </p:blipFill>
        <p:spPr bwMode="auto">
          <a:xfrm>
            <a:off x="285720" y="142852"/>
            <a:ext cx="3809043" cy="1443768"/>
          </a:xfrm>
          <a:prstGeom prst="rect">
            <a:avLst/>
          </a:prstGeom>
          <a:noFill/>
          <a:ln>
            <a:solidFill>
              <a:srgbClr val="C00000"/>
            </a:solidFill>
          </a:ln>
        </p:spPr>
      </p:pic>
      <p:sp>
        <p:nvSpPr>
          <p:cNvPr id="4" name="Rettangolo 3"/>
          <p:cNvSpPr/>
          <p:nvPr/>
        </p:nvSpPr>
        <p:spPr>
          <a:xfrm>
            <a:off x="4214810" y="142852"/>
            <a:ext cx="4929190" cy="338554"/>
          </a:xfrm>
          <a:prstGeom prst="rect">
            <a:avLst/>
          </a:prstGeom>
        </p:spPr>
        <p:txBody>
          <a:bodyPr wrap="square">
            <a:spAutoFit/>
          </a:bodyPr>
          <a:lstStyle/>
          <a:p>
            <a:r>
              <a:rPr lang="it-IT" sz="1600" b="1" spc="-1" dirty="0" smtClean="0">
                <a:solidFill>
                  <a:srgbClr val="000000"/>
                </a:solidFill>
                <a:latin typeface="Franklin Gothic Book"/>
              </a:rPr>
              <a:t>CORRIERE </a:t>
            </a:r>
            <a:r>
              <a:rPr lang="it-IT" sz="1600" b="1" spc="-1" dirty="0" err="1" smtClean="0">
                <a:solidFill>
                  <a:srgbClr val="000000"/>
                </a:solidFill>
                <a:latin typeface="Franklin Gothic Book"/>
              </a:rPr>
              <a:t>D’INFORMAZIONE</a:t>
            </a:r>
            <a:r>
              <a:rPr lang="it-IT" sz="1600" b="1" spc="-1" dirty="0" smtClean="0">
                <a:solidFill>
                  <a:srgbClr val="000000"/>
                </a:solidFill>
                <a:latin typeface="Franklin Gothic Book"/>
              </a:rPr>
              <a:t> 30-31 agosto 1955</a:t>
            </a:r>
            <a:endParaRPr lang="it-IT" sz="1600" spc="-1" dirty="0"/>
          </a:p>
        </p:txBody>
      </p:sp>
      <p:sp>
        <p:nvSpPr>
          <p:cNvPr id="5" name="CustomShape 11"/>
          <p:cNvSpPr/>
          <p:nvPr/>
        </p:nvSpPr>
        <p:spPr>
          <a:xfrm>
            <a:off x="6215074" y="4357694"/>
            <a:ext cx="2784776"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
        <p:nvSpPr>
          <p:cNvPr id="6" name="CustomShape 10"/>
          <p:cNvSpPr/>
          <p:nvPr/>
        </p:nvSpPr>
        <p:spPr>
          <a:xfrm>
            <a:off x="6215074" y="5286388"/>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3°\434404639_3770061236609303_2271492961542003559_n.jpg"/>
          <p:cNvPicPr>
            <a:picLocks noChangeAspect="1" noChangeArrowheads="1"/>
          </p:cNvPicPr>
          <p:nvPr/>
        </p:nvPicPr>
        <p:blipFill>
          <a:blip r:embed="rId2"/>
          <a:srcRect r="2181" b="53630"/>
          <a:stretch>
            <a:fillRect/>
          </a:stretch>
        </p:blipFill>
        <p:spPr bwMode="auto">
          <a:xfrm>
            <a:off x="857224" y="1071546"/>
            <a:ext cx="2776543" cy="2778131"/>
          </a:xfrm>
          <a:prstGeom prst="rect">
            <a:avLst/>
          </a:prstGeom>
          <a:noFill/>
          <a:ln>
            <a:solidFill>
              <a:srgbClr val="C00000"/>
            </a:solidFill>
          </a:ln>
        </p:spPr>
      </p:pic>
      <p:sp>
        <p:nvSpPr>
          <p:cNvPr id="3" name="TextShape 2"/>
          <p:cNvSpPr txBox="1"/>
          <p:nvPr/>
        </p:nvSpPr>
        <p:spPr>
          <a:xfrm>
            <a:off x="214282" y="142852"/>
            <a:ext cx="4483396" cy="342360"/>
          </a:xfrm>
          <a:prstGeom prst="rect">
            <a:avLst/>
          </a:prstGeom>
          <a:noFill/>
          <a:ln w="0">
            <a:noFill/>
          </a:ln>
        </p:spPr>
        <p:txBody>
          <a:bodyPr lIns="90000" tIns="45000" rIns="90000" bIns="45000">
            <a:noAutofit/>
          </a:bodyPr>
          <a:lstStyle/>
          <a:p>
            <a:r>
              <a:rPr lang="it-IT" sz="1600" b="1" strike="noStrike" spc="-1" dirty="0" smtClean="0">
                <a:solidFill>
                  <a:srgbClr val="000000"/>
                </a:solidFill>
                <a:latin typeface="Franklin Gothic Book"/>
                <a:ea typeface="DejaVu Sans"/>
              </a:rPr>
              <a:t>CORRIERE </a:t>
            </a:r>
            <a:r>
              <a:rPr lang="it-IT" sz="1600" b="1" strike="noStrike" spc="-1" dirty="0" err="1" smtClean="0">
                <a:solidFill>
                  <a:srgbClr val="000000"/>
                </a:solidFill>
                <a:latin typeface="Franklin Gothic Book"/>
                <a:ea typeface="DejaVu Sans"/>
              </a:rPr>
              <a:t>D’INFORMAZIONE</a:t>
            </a:r>
            <a:r>
              <a:rPr lang="it-IT" sz="1600" b="1" strike="noStrike" spc="-1" dirty="0" smtClean="0">
                <a:solidFill>
                  <a:srgbClr val="000000"/>
                </a:solidFill>
                <a:latin typeface="Franklin Gothic Book"/>
                <a:ea typeface="DejaVu Sans"/>
              </a:rPr>
              <a:t> </a:t>
            </a:r>
          </a:p>
          <a:p>
            <a:r>
              <a:rPr lang="it-IT" sz="1600" b="1" strike="noStrike" spc="-1" dirty="0" smtClean="0">
                <a:solidFill>
                  <a:srgbClr val="000000"/>
                </a:solidFill>
                <a:latin typeface="Franklin Gothic Book"/>
                <a:ea typeface="DejaVu Sans"/>
              </a:rPr>
              <a:t>12-13 dicembre 1955</a:t>
            </a:r>
            <a:endParaRPr lang="it-IT" sz="1600" b="0" strike="noStrike" spc="-1" dirty="0">
              <a:latin typeface="Arial"/>
            </a:endParaRPr>
          </a:p>
        </p:txBody>
      </p:sp>
      <p:pic>
        <p:nvPicPr>
          <p:cNvPr id="5" name="Picture 2" descr="Potrebbe essere un'immagine raffigurante testo"/>
          <p:cNvPicPr>
            <a:picLocks noChangeAspect="1" noChangeArrowheads="1"/>
          </p:cNvPicPr>
          <p:nvPr/>
        </p:nvPicPr>
        <p:blipFill>
          <a:blip r:embed="rId3"/>
          <a:srcRect l="10045" t="4305" r="6727" b="20359"/>
          <a:stretch>
            <a:fillRect/>
          </a:stretch>
        </p:blipFill>
        <p:spPr bwMode="auto">
          <a:xfrm>
            <a:off x="3786182" y="214290"/>
            <a:ext cx="5212627" cy="6291127"/>
          </a:xfrm>
          <a:prstGeom prst="rect">
            <a:avLst/>
          </a:prstGeom>
          <a:noFill/>
          <a:ln>
            <a:solidFill>
              <a:srgbClr val="C00000"/>
            </a:solidFill>
          </a:ln>
        </p:spPr>
      </p:pic>
      <p:sp>
        <p:nvSpPr>
          <p:cNvPr id="6" name="CustomShape 10"/>
          <p:cNvSpPr/>
          <p:nvPr/>
        </p:nvSpPr>
        <p:spPr>
          <a:xfrm>
            <a:off x="285720" y="4500570"/>
            <a:ext cx="2786082" cy="540202"/>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7" name="CustomShape 11"/>
          <p:cNvSpPr/>
          <p:nvPr/>
        </p:nvSpPr>
        <p:spPr>
          <a:xfrm>
            <a:off x="285720" y="5357826"/>
            <a:ext cx="2857520"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357120" y="2500200"/>
            <a:ext cx="8448120" cy="1132920"/>
          </a:xfrm>
          <a:prstGeom prst="rect">
            <a:avLst/>
          </a:prstGeom>
          <a:gradFill rotWithShape="0">
            <a:gsLst>
              <a:gs pos="0">
                <a:srgbClr val="FFE7D6"/>
              </a:gs>
              <a:gs pos="100000">
                <a:srgbClr val="FFBD83"/>
              </a:gs>
            </a:gsLst>
            <a:lin ang="5400000"/>
          </a:gradFill>
          <a:ln>
            <a:solidFill>
              <a:srgbClr val="F0A22E"/>
            </a:solidFill>
            <a:round/>
          </a:ln>
          <a:effectLst>
            <a:outerShdw blurRad="76200" dist="50760" dir="5400000" rotWithShape="0">
              <a:srgbClr val="4E3B30">
                <a:alpha val="60000"/>
              </a:srgbClr>
            </a:outerShdw>
          </a:effectLst>
        </p:spPr>
        <p:style>
          <a:lnRef idx="1">
            <a:schemeClr val="accent1"/>
          </a:lnRef>
          <a:fillRef idx="2">
            <a:schemeClr val="accent1"/>
          </a:fillRef>
          <a:effectRef idx="1">
            <a:schemeClr val="accent1"/>
          </a:effectRef>
          <a:fontRef idx="minor"/>
        </p:style>
        <p:txBody>
          <a:bodyPr lIns="90000" tIns="45000" rIns="90000" bIns="45000">
            <a:normAutofit fontScale="92500"/>
          </a:bodyPr>
          <a:lstStyle/>
          <a:p>
            <a:pPr algn="ctr">
              <a:lnSpc>
                <a:spcPct val="100000"/>
              </a:lnSpc>
              <a:tabLst>
                <a:tab pos="0" algn="l"/>
              </a:tabLst>
            </a:pPr>
            <a:r>
              <a:rPr lang="it-IT" sz="4500" b="0" strike="noStrike" cap="all" spc="-1" dirty="0" smtClean="0">
                <a:solidFill>
                  <a:srgbClr val="000000"/>
                </a:solidFill>
                <a:latin typeface="Times New Roman"/>
                <a:ea typeface="DejaVu Sans"/>
              </a:rPr>
              <a:t>LE GUERRE ARABO-ISRAELIANE</a:t>
            </a:r>
            <a:endParaRPr lang="it-IT" sz="45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14200" y="2143080"/>
            <a:ext cx="8449560" cy="121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it-IT" sz="3200" b="1" strike="noStrike" spc="-1">
                <a:solidFill>
                  <a:srgbClr val="000000"/>
                </a:solidFill>
                <a:latin typeface="Times New Roman"/>
                <a:ea typeface="DejaVu Sans"/>
              </a:rPr>
              <a:t>     </a:t>
            </a:r>
            <a:endParaRPr lang="it-IT" sz="3200" b="0" strike="noStrike" spc="-1">
              <a:latin typeface="Arial"/>
            </a:endParaRPr>
          </a:p>
        </p:txBody>
      </p:sp>
      <p:sp>
        <p:nvSpPr>
          <p:cNvPr id="202" name="CustomShape 2"/>
          <p:cNvSpPr/>
          <p:nvPr/>
        </p:nvSpPr>
        <p:spPr>
          <a:xfrm>
            <a:off x="357120" y="2857320"/>
            <a:ext cx="8449560" cy="77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rmAutofit/>
          </a:bodyPr>
          <a:lstStyle/>
          <a:p>
            <a:pPr algn="ctr">
              <a:lnSpc>
                <a:spcPct val="100000"/>
              </a:lnSpc>
              <a:tabLst>
                <a:tab pos="0" algn="l"/>
              </a:tabLst>
            </a:pPr>
            <a:r>
              <a:rPr lang="it-IT" sz="3600" b="1" strike="noStrike" spc="-1" dirty="0">
                <a:solidFill>
                  <a:srgbClr val="FF0000"/>
                </a:solidFill>
                <a:latin typeface="Times New Roman"/>
                <a:ea typeface="DejaVu Sans"/>
              </a:rPr>
              <a:t>La </a:t>
            </a:r>
            <a:r>
              <a:rPr lang="it-IT" sz="3600" b="1" spc="-1" dirty="0" smtClean="0">
                <a:solidFill>
                  <a:srgbClr val="FF0000"/>
                </a:solidFill>
                <a:latin typeface="Times New Roman"/>
                <a:ea typeface="DejaVu Sans"/>
              </a:rPr>
              <a:t>crisi di Suez (1956)</a:t>
            </a:r>
            <a:endParaRPr lang="it-IT" sz="3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000496" y="214290"/>
            <a:ext cx="4992102" cy="6523409"/>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400" strike="noStrike" spc="-1" dirty="0" smtClean="0">
                <a:solidFill>
                  <a:srgbClr val="000000"/>
                </a:solidFill>
                <a:latin typeface="Franklin Gothic Book"/>
                <a:ea typeface="DejaVu Sans"/>
              </a:rPr>
              <a:t>Nel 1956 il presidente egiziano Nasser prese la decisione di chiudere lo stretto di </a:t>
            </a:r>
            <a:r>
              <a:rPr lang="it-IT" sz="1400" strike="noStrike" spc="-1" dirty="0" err="1" smtClean="0">
                <a:solidFill>
                  <a:srgbClr val="000000"/>
                </a:solidFill>
                <a:latin typeface="Franklin Gothic Book"/>
                <a:ea typeface="DejaVu Sans"/>
              </a:rPr>
              <a:t>Tiran</a:t>
            </a:r>
            <a:r>
              <a:rPr lang="it-IT" sz="1400" strike="noStrike" spc="-1" dirty="0" smtClean="0">
                <a:solidFill>
                  <a:srgbClr val="000000"/>
                </a:solidFill>
                <a:latin typeface="Franklin Gothic Book"/>
                <a:ea typeface="DejaVu Sans"/>
              </a:rPr>
              <a:t> – accesso a </a:t>
            </a:r>
            <a:r>
              <a:rPr lang="it-IT" sz="1400" strike="noStrike" spc="-1" dirty="0" err="1" smtClean="0">
                <a:solidFill>
                  <a:srgbClr val="000000"/>
                </a:solidFill>
                <a:latin typeface="Franklin Gothic Book"/>
                <a:ea typeface="DejaVu Sans"/>
              </a:rPr>
              <a:t>Eliat</a:t>
            </a:r>
            <a:r>
              <a:rPr lang="it-IT" sz="1400" strike="noStrike" spc="-1" dirty="0" smtClean="0">
                <a:solidFill>
                  <a:srgbClr val="000000"/>
                </a:solidFill>
                <a:latin typeface="Franklin Gothic Book"/>
                <a:ea typeface="DejaVu Sans"/>
              </a:rPr>
              <a:t>, unico porto di Israele sul Mar Rosso – alle navi che trasportavano materiale strategico. La stampa occidentale iniziò una tambureggiante campagna propagandistica nella quale Nasser veniva paragonato a Hitler. A un certo punto il governo americano si rimangiò la promessa di finanziare la costruzione della diga di Assuan che avrebbe permesso di deviare il corso del Nilo e coltivare oltre mezzo milione di ettari di deserto. Nasser reagì e il 26 luglio 1956 annunciò la nazionalizzazione della Compagnia del Canale di Suez, i cui proventi, derivanti dal traffico marittimo attraverso quella importantissima via d’acqua, andavano in gran parte a Francia e Inghilterra, proprietarie della maggioranza delle azioni. Allora i governi di Londra e di Parigi concertarono segretamente con Israele un attacco congiunto contro l’Egitto. Israele si mosse per primo: il 29 ottobre il generale </a:t>
            </a:r>
            <a:r>
              <a:rPr lang="it-IT" sz="1400" i="1" strike="noStrike" spc="-1" dirty="0" err="1" smtClean="0">
                <a:solidFill>
                  <a:srgbClr val="000000"/>
                </a:solidFill>
                <a:latin typeface="Franklin Gothic Book"/>
                <a:ea typeface="DejaVu Sans"/>
              </a:rPr>
              <a:t>Moshe</a:t>
            </a:r>
            <a:r>
              <a:rPr lang="it-IT" sz="1400" i="1" strike="noStrike" spc="-1" dirty="0" smtClean="0">
                <a:solidFill>
                  <a:srgbClr val="000000"/>
                </a:solidFill>
                <a:latin typeface="Franklin Gothic Book"/>
                <a:ea typeface="DejaVu Sans"/>
              </a:rPr>
              <a:t> </a:t>
            </a:r>
            <a:r>
              <a:rPr lang="it-IT" sz="1400" i="1" strike="noStrike" spc="-1" dirty="0" err="1" smtClean="0">
                <a:solidFill>
                  <a:srgbClr val="000000"/>
                </a:solidFill>
                <a:latin typeface="Franklin Gothic Book"/>
                <a:ea typeface="DejaVu Sans"/>
              </a:rPr>
              <a:t>Dayan</a:t>
            </a:r>
            <a:r>
              <a:rPr lang="it-IT" sz="1400" i="1" strike="noStrike" spc="-1" dirty="0" smtClean="0">
                <a:solidFill>
                  <a:srgbClr val="000000"/>
                </a:solidFill>
                <a:latin typeface="Franklin Gothic Book"/>
                <a:ea typeface="DejaVu Sans"/>
              </a:rPr>
              <a:t> </a:t>
            </a:r>
            <a:r>
              <a:rPr lang="it-IT" sz="1400" strike="noStrike" spc="-1" dirty="0" smtClean="0">
                <a:solidFill>
                  <a:srgbClr val="000000"/>
                </a:solidFill>
                <a:latin typeface="Franklin Gothic Book"/>
                <a:ea typeface="DejaVu Sans"/>
              </a:rPr>
              <a:t>iniziò l’invasione del Sinai. Il 5 novembre, dopo un massiccio bombardamento su </a:t>
            </a:r>
            <a:r>
              <a:rPr lang="it-IT" sz="1400" strike="noStrike" spc="-1" dirty="0" err="1" smtClean="0">
                <a:solidFill>
                  <a:srgbClr val="000000"/>
                </a:solidFill>
                <a:latin typeface="Franklin Gothic Book"/>
                <a:ea typeface="DejaVu Sans"/>
              </a:rPr>
              <a:t>Port</a:t>
            </a:r>
            <a:r>
              <a:rPr lang="it-IT" sz="1400" strike="noStrike" spc="-1" dirty="0" smtClean="0">
                <a:solidFill>
                  <a:srgbClr val="000000"/>
                </a:solidFill>
                <a:latin typeface="Franklin Gothic Book"/>
                <a:ea typeface="DejaVu Sans"/>
              </a:rPr>
              <a:t> </a:t>
            </a:r>
            <a:r>
              <a:rPr lang="it-IT" sz="1400" strike="noStrike" spc="-1" dirty="0" err="1" smtClean="0">
                <a:solidFill>
                  <a:srgbClr val="000000"/>
                </a:solidFill>
                <a:latin typeface="Franklin Gothic Book"/>
                <a:ea typeface="DejaVu Sans"/>
              </a:rPr>
              <a:t>Said</a:t>
            </a:r>
            <a:r>
              <a:rPr lang="it-IT" sz="1400" strike="noStrike" spc="-1" dirty="0" smtClean="0">
                <a:solidFill>
                  <a:srgbClr val="000000"/>
                </a:solidFill>
                <a:latin typeface="Franklin Gothic Book"/>
                <a:ea typeface="DejaVu Sans"/>
              </a:rPr>
              <a:t>, truppe anglo-francesi occuparono la zona del Canale. Di fronte a una minaccia di intervento dell’Unione Sovietica, l’ONU ordinò la cessazione del fuoco, impose a Francia e Inghilterra di desistere dall’aggressione e a Israele di ritirarsi dietro i propri confini. Nasser dovette riaprire lo stretto di </a:t>
            </a:r>
            <a:r>
              <a:rPr lang="it-IT" sz="1400" strike="noStrike" spc="-1" dirty="0" err="1" smtClean="0">
                <a:solidFill>
                  <a:srgbClr val="000000"/>
                </a:solidFill>
                <a:latin typeface="Franklin Gothic Book"/>
                <a:ea typeface="DejaVu Sans"/>
              </a:rPr>
              <a:t>Tiran</a:t>
            </a:r>
            <a:r>
              <a:rPr lang="it-IT" sz="1400" strike="noStrike" spc="-1" dirty="0" smtClean="0">
                <a:solidFill>
                  <a:srgbClr val="000000"/>
                </a:solidFill>
                <a:latin typeface="Franklin Gothic Book"/>
                <a:ea typeface="DejaVu Sans"/>
              </a:rPr>
              <a:t> e accettare la presenza di Caschi blu dell’ONU lungo il confine tra Egitto e Israele. Tuttavia, nonostante la sconfitta militare, egli risultava il vincitore politico della guerra e il suo prestigio salì alle stelle: egli divenne il simbolo stesso della lotta antimperialista e l’</a:t>
            </a:r>
            <a:r>
              <a:rPr lang="it-IT" sz="1400" spc="-1" dirty="0" smtClean="0">
                <a:solidFill>
                  <a:srgbClr val="000000"/>
                </a:solidFill>
                <a:latin typeface="Franklin Gothic Book"/>
                <a:ea typeface="DejaVu Sans"/>
              </a:rPr>
              <a:t>E</a:t>
            </a:r>
            <a:r>
              <a:rPr lang="it-IT" sz="1400" strike="noStrike" spc="-1" dirty="0" smtClean="0">
                <a:solidFill>
                  <a:srgbClr val="000000"/>
                </a:solidFill>
                <a:latin typeface="Franklin Gothic Book"/>
                <a:ea typeface="DejaVu Sans"/>
              </a:rPr>
              <a:t>gitto consolidò la propria posizione di nazione-guida del mondo arabo.</a:t>
            </a:r>
            <a:endParaRPr lang="it-IT" sz="1400" strike="noStrike" spc="-1" dirty="0">
              <a:latin typeface="Arial"/>
            </a:endParaRPr>
          </a:p>
          <a:p>
            <a:pPr algn="r">
              <a:lnSpc>
                <a:spcPct val="100000"/>
              </a:lnSpc>
            </a:pPr>
            <a:r>
              <a:rPr lang="it-IT" sz="1200" b="0" i="1" strike="noStrike" spc="-1" dirty="0">
                <a:solidFill>
                  <a:srgbClr val="000000"/>
                </a:solidFill>
                <a:latin typeface="Franklin Gothic Book"/>
                <a:ea typeface="DejaVu Sans"/>
              </a:rPr>
              <a:t>Dossier Medio Oriente </a:t>
            </a:r>
            <a:r>
              <a:rPr lang="it-IT" sz="1200" b="0" strike="noStrike" spc="-1" dirty="0">
                <a:solidFill>
                  <a:srgbClr val="000000"/>
                </a:solidFill>
                <a:latin typeface="Franklin Gothic Book"/>
                <a:ea typeface="DejaVu Sans"/>
              </a:rPr>
              <a:t>a cura di F. Chicco</a:t>
            </a:r>
            <a:endParaRPr lang="it-IT" sz="1200" b="0" strike="noStrike" spc="-1" dirty="0">
              <a:latin typeface="Arial"/>
            </a:endParaRPr>
          </a:p>
        </p:txBody>
      </p:sp>
      <p:pic>
        <p:nvPicPr>
          <p:cNvPr id="4" name="Picture 2" descr="C:\Users\utente\Pictures\2024-04-04\001.jpg"/>
          <p:cNvPicPr>
            <a:picLocks noChangeAspect="1" noChangeArrowheads="1"/>
          </p:cNvPicPr>
          <p:nvPr/>
        </p:nvPicPr>
        <p:blipFill>
          <a:blip r:embed="rId2"/>
          <a:srcRect l="16985" t="29108" r="29861" b="13141"/>
          <a:stretch>
            <a:fillRect/>
          </a:stretch>
        </p:blipFill>
        <p:spPr bwMode="auto">
          <a:xfrm>
            <a:off x="142844" y="214290"/>
            <a:ext cx="3718207" cy="5560631"/>
          </a:xfrm>
          <a:prstGeom prst="rect">
            <a:avLst/>
          </a:prstGeom>
          <a:noFill/>
          <a:ln>
            <a:solidFill>
              <a:srgbClr val="C00000"/>
            </a:solid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2"/>
          <p:cNvSpPr/>
          <p:nvPr/>
        </p:nvSpPr>
        <p:spPr>
          <a:xfrm>
            <a:off x="357158" y="0"/>
            <a:ext cx="834984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a:t>
            </a:r>
            <a:r>
              <a:rPr lang="it-IT" sz="1400" b="1" strike="noStrike" spc="-1" dirty="0" smtClean="0">
                <a:solidFill>
                  <a:srgbClr val="000000"/>
                </a:solidFill>
                <a:latin typeface="Franklin Gothic Book"/>
                <a:ea typeface="DejaVu Sans"/>
              </a:rPr>
              <a:t> dell’ordine cronologico degli avvenimenti </a:t>
            </a:r>
            <a:r>
              <a:rPr lang="it-IT" sz="1400" b="1" strike="noStrike" spc="-1" dirty="0">
                <a:solidFill>
                  <a:srgbClr val="000000"/>
                </a:solidFill>
                <a:latin typeface="Franklin Gothic Book"/>
                <a:ea typeface="DejaVu Sans"/>
              </a:rPr>
              <a:t>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
        <p:nvSpPr>
          <p:cNvPr id="3" name="CustomShape 17"/>
          <p:cNvSpPr/>
          <p:nvPr/>
        </p:nvSpPr>
        <p:spPr>
          <a:xfrm>
            <a:off x="428596" y="1285860"/>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
        <p:nvSpPr>
          <p:cNvPr id="4" name="CustomShape 17"/>
          <p:cNvSpPr/>
          <p:nvPr/>
        </p:nvSpPr>
        <p:spPr>
          <a:xfrm>
            <a:off x="428596" y="2643182"/>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0000"/>
                </a:solidFill>
                <a:latin typeface="Franklin Gothic Book"/>
              </a:rPr>
              <a:t>Il governo americano si rimangia la promessa di finanziare la costruzione della diga di Assuan</a:t>
            </a:r>
            <a:endParaRPr lang="it-IT" sz="1200" b="0" strike="noStrike" spc="-1" dirty="0">
              <a:latin typeface="Arial"/>
            </a:endParaRPr>
          </a:p>
        </p:txBody>
      </p:sp>
      <p:sp>
        <p:nvSpPr>
          <p:cNvPr id="6" name="CustomShape 17"/>
          <p:cNvSpPr/>
          <p:nvPr/>
        </p:nvSpPr>
        <p:spPr>
          <a:xfrm>
            <a:off x="500034" y="4071942"/>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
        <p:nvSpPr>
          <p:cNvPr id="7" name="CustomShape 17"/>
          <p:cNvSpPr/>
          <p:nvPr/>
        </p:nvSpPr>
        <p:spPr>
          <a:xfrm>
            <a:off x="500034" y="5429264"/>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
        <p:nvSpPr>
          <p:cNvPr id="8" name="CustomShape 17"/>
          <p:cNvSpPr/>
          <p:nvPr/>
        </p:nvSpPr>
        <p:spPr>
          <a:xfrm>
            <a:off x="5143504" y="1285860"/>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B0F0"/>
                </a:solidFill>
                <a:latin typeface="Franklin Gothic Book"/>
              </a:rPr>
              <a:t>. </a:t>
            </a:r>
            <a:endParaRPr lang="it-IT" sz="1200" b="0" strike="noStrike" spc="-1" dirty="0">
              <a:solidFill>
                <a:srgbClr val="00B0F0"/>
              </a:solidFill>
              <a:latin typeface="Arial"/>
            </a:endParaRPr>
          </a:p>
        </p:txBody>
      </p:sp>
      <p:sp>
        <p:nvSpPr>
          <p:cNvPr id="9" name="CustomShape 17"/>
          <p:cNvSpPr/>
          <p:nvPr/>
        </p:nvSpPr>
        <p:spPr>
          <a:xfrm>
            <a:off x="5143504" y="2714620"/>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0000"/>
                </a:solidFill>
                <a:latin typeface="Franklin Gothic Book"/>
              </a:rPr>
              <a:t>Nasser risulta il vincitore politico della guerra</a:t>
            </a:r>
            <a:endParaRPr lang="it-IT" sz="1200" b="0" strike="noStrike" spc="-1" dirty="0">
              <a:latin typeface="Arial"/>
            </a:endParaRPr>
          </a:p>
        </p:txBody>
      </p:sp>
      <p:sp>
        <p:nvSpPr>
          <p:cNvPr id="10" name="CustomShape 17"/>
          <p:cNvSpPr/>
          <p:nvPr/>
        </p:nvSpPr>
        <p:spPr>
          <a:xfrm>
            <a:off x="5286380" y="4071942"/>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cxnSp>
        <p:nvCxnSpPr>
          <p:cNvPr id="13" name="Connettore 2 12"/>
          <p:cNvCxnSpPr/>
          <p:nvPr/>
        </p:nvCxnSpPr>
        <p:spPr>
          <a:xfrm rot="5400000">
            <a:off x="1663904" y="2265130"/>
            <a:ext cx="67424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4" idx="2"/>
          </p:cNvCxnSpPr>
          <p:nvPr/>
        </p:nvCxnSpPr>
        <p:spPr>
          <a:xfrm rot="5400000">
            <a:off x="1627391" y="3627663"/>
            <a:ext cx="7456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6" idx="2"/>
            <a:endCxn id="7" idx="0"/>
          </p:cNvCxnSpPr>
          <p:nvPr/>
        </p:nvCxnSpPr>
        <p:spPr>
          <a:xfrm rot="5400000">
            <a:off x="1698829" y="5056423"/>
            <a:ext cx="7456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7" idx="3"/>
            <a:endCxn id="8" idx="1"/>
          </p:cNvCxnSpPr>
          <p:nvPr/>
        </p:nvCxnSpPr>
        <p:spPr>
          <a:xfrm flipV="1">
            <a:off x="3643306" y="1591680"/>
            <a:ext cx="1500198" cy="4143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a:stCxn id="8" idx="2"/>
            <a:endCxn id="9" idx="0"/>
          </p:cNvCxnSpPr>
          <p:nvPr/>
        </p:nvCxnSpPr>
        <p:spPr>
          <a:xfrm rot="5400000">
            <a:off x="6306580" y="2306060"/>
            <a:ext cx="81712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a:stCxn id="9" idx="2"/>
          </p:cNvCxnSpPr>
          <p:nvPr/>
        </p:nvCxnSpPr>
        <p:spPr>
          <a:xfrm rot="5400000">
            <a:off x="6342299" y="3699101"/>
            <a:ext cx="7456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La nazionalizzazione del Canale di Suez. Per reagire al rifiuto inglese e nordamericano di finanziare la diga di Assuan sul Nilo, il Presidente egiziano, colonnello Nasser, ha nazionalizzato la Societa del Canale di Suez (ente internazionale le cui azioni appartenevano in maggioranza all'Inghilterra e alla Francia) dodici anni prima che scadesse la concessione. Il territorio del Canale e stato dichiarato zona militare egiziana. Gli uomini di Nasser hanno occupato gli impianti e gli uffici della Societa, mentre i soldati egiziani vigilano sul transito delle navi. Illustration for La Domenica del Corriere, 12 August 1956."/>
          <p:cNvPicPr>
            <a:picLocks noChangeAspect="1" noChangeArrowheads="1"/>
          </p:cNvPicPr>
          <p:nvPr/>
        </p:nvPicPr>
        <p:blipFill>
          <a:blip r:embed="rId2"/>
          <a:srcRect b="8628"/>
          <a:stretch>
            <a:fillRect/>
          </a:stretch>
        </p:blipFill>
        <p:spPr bwMode="auto">
          <a:xfrm>
            <a:off x="357158" y="142852"/>
            <a:ext cx="4771644" cy="6000792"/>
          </a:xfrm>
          <a:prstGeom prst="rect">
            <a:avLst/>
          </a:prstGeom>
          <a:noFill/>
          <a:ln>
            <a:solidFill>
              <a:srgbClr val="C00000"/>
            </a:solidFill>
          </a:ln>
        </p:spPr>
      </p:pic>
      <p:sp>
        <p:nvSpPr>
          <p:cNvPr id="4" name="CustomShape 3"/>
          <p:cNvSpPr/>
          <p:nvPr/>
        </p:nvSpPr>
        <p:spPr>
          <a:xfrm>
            <a:off x="5357818" y="285728"/>
            <a:ext cx="3277792"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Quale avvenimento è raffigurato nella copertina della Domenica del Corriere?</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
        <p:nvSpPr>
          <p:cNvPr id="5" name="CustomShape 4"/>
          <p:cNvSpPr/>
          <p:nvPr/>
        </p:nvSpPr>
        <p:spPr>
          <a:xfrm>
            <a:off x="5357818" y="1214422"/>
            <a:ext cx="3563544" cy="784440"/>
          </a:xfrm>
          <a:prstGeom prst="roundRect">
            <a:avLst>
              <a:gd name="adj" fmla="val 16667"/>
            </a:avLst>
          </a:prstGeom>
          <a:solidFill>
            <a:schemeClr val="bg1"/>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14200" y="2143080"/>
            <a:ext cx="8449560" cy="121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it-IT" sz="3200" b="1" strike="noStrike" spc="-1">
                <a:solidFill>
                  <a:srgbClr val="000000"/>
                </a:solidFill>
                <a:latin typeface="Times New Roman"/>
                <a:ea typeface="DejaVu Sans"/>
              </a:rPr>
              <a:t>     </a:t>
            </a:r>
            <a:endParaRPr lang="it-IT" sz="3200" b="0" strike="noStrike" spc="-1">
              <a:latin typeface="Arial"/>
            </a:endParaRPr>
          </a:p>
        </p:txBody>
      </p:sp>
      <p:sp>
        <p:nvSpPr>
          <p:cNvPr id="202" name="CustomShape 2"/>
          <p:cNvSpPr/>
          <p:nvPr/>
        </p:nvSpPr>
        <p:spPr>
          <a:xfrm>
            <a:off x="357120" y="2857320"/>
            <a:ext cx="8449560" cy="77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rmAutofit/>
          </a:bodyPr>
          <a:lstStyle/>
          <a:p>
            <a:pPr algn="ctr">
              <a:lnSpc>
                <a:spcPct val="100000"/>
              </a:lnSpc>
              <a:tabLst>
                <a:tab pos="0" algn="l"/>
              </a:tabLst>
            </a:pPr>
            <a:r>
              <a:rPr lang="it-IT" sz="3600" b="1" strike="noStrike" spc="-1" dirty="0">
                <a:solidFill>
                  <a:srgbClr val="FF0000"/>
                </a:solidFill>
                <a:latin typeface="Times New Roman"/>
                <a:ea typeface="DejaVu Sans"/>
              </a:rPr>
              <a:t>La </a:t>
            </a:r>
            <a:r>
              <a:rPr lang="it-IT" sz="3600" b="1" strike="noStrike" spc="-1" dirty="0" smtClean="0">
                <a:solidFill>
                  <a:srgbClr val="FF0000"/>
                </a:solidFill>
                <a:latin typeface="Times New Roman"/>
                <a:ea typeface="DejaVu Sans"/>
              </a:rPr>
              <a:t>guerra dei sei giorni (1967)</a:t>
            </a:r>
            <a:endParaRPr lang="it-IT" sz="3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214282" y="214290"/>
            <a:ext cx="8778316" cy="5523135"/>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400" strike="noStrike" spc="-1" dirty="0" smtClean="0">
                <a:solidFill>
                  <a:srgbClr val="000000"/>
                </a:solidFill>
                <a:latin typeface="Franklin Gothic Book"/>
                <a:ea typeface="DejaVu Sans"/>
              </a:rPr>
              <a:t>Verso la metà degli anni Sessanta il livello di vita di Israele raggiungeva quello dei Paesi europei più avanzati e cresceva quella parte di opinione pubblica che era disposta a fare concessioni in cambio di pace. Ma il </a:t>
            </a:r>
            <a:r>
              <a:rPr lang="it-IT" sz="1400" strike="noStrike" spc="-1" dirty="0" smtClean="0">
                <a:latin typeface="Franklin Gothic Book"/>
                <a:ea typeface="DejaVu Sans"/>
              </a:rPr>
              <a:t>“partito dei falchi”</a:t>
            </a:r>
            <a:r>
              <a:rPr lang="it-IT" sz="1400" strike="noStrike" spc="-1" dirty="0" smtClean="0">
                <a:solidFill>
                  <a:srgbClr val="000000"/>
                </a:solidFill>
                <a:latin typeface="Franklin Gothic Book"/>
                <a:ea typeface="DejaVu Sans"/>
              </a:rPr>
              <a:t>, che vedevano nella guerra preventiva l’unica strada per ingrandire e rendere più forte Israele</a:t>
            </a:r>
            <a:r>
              <a:rPr lang="it-IT" sz="1400" spc="-1" dirty="0" smtClean="0">
                <a:solidFill>
                  <a:srgbClr val="000000"/>
                </a:solidFill>
                <a:latin typeface="Franklin Gothic Book"/>
              </a:rPr>
              <a:t>, , </a:t>
            </a:r>
            <a:r>
              <a:rPr lang="it-IT" sz="1400" spc="-1" dirty="0" smtClean="0">
                <a:latin typeface="Franklin Gothic Book"/>
              </a:rPr>
              <a:t>soffiava sul fuoco, prendendo occasione dalle frequenti incursioni, attraverso i confini siriano e giordano, dei </a:t>
            </a:r>
            <a:r>
              <a:rPr lang="it-IT" sz="1400" i="1" spc="-1" dirty="0" err="1" smtClean="0">
                <a:latin typeface="Franklin Gothic Book"/>
              </a:rPr>
              <a:t>feddayin</a:t>
            </a:r>
            <a:r>
              <a:rPr lang="it-IT" sz="1400" strike="noStrike" spc="-1" dirty="0" smtClean="0">
                <a:solidFill>
                  <a:srgbClr val="000000"/>
                </a:solidFill>
                <a:latin typeface="Franklin Gothic Book"/>
                <a:ea typeface="DejaVu Sans"/>
              </a:rPr>
              <a:t> i “volontari della morte” palestinesi.</a:t>
            </a:r>
          </a:p>
          <a:p>
            <a:pPr algn="just">
              <a:lnSpc>
                <a:spcPct val="100000"/>
              </a:lnSpc>
            </a:pPr>
            <a:r>
              <a:rPr lang="it-IT" sz="1400" spc="-1" dirty="0" smtClean="0">
                <a:solidFill>
                  <a:srgbClr val="000000"/>
                </a:solidFill>
                <a:latin typeface="Franklin Gothic Book"/>
              </a:rPr>
              <a:t>Il varo di un piano per portare le acque del Giordano nel deserto del </a:t>
            </a:r>
            <a:r>
              <a:rPr lang="it-IT" sz="1400" spc="-1" dirty="0" smtClean="0">
                <a:solidFill>
                  <a:srgbClr val="000000"/>
                </a:solidFill>
                <a:latin typeface="Franklin Gothic Book"/>
              </a:rPr>
              <a:t>Negev, </a:t>
            </a:r>
            <a:r>
              <a:rPr lang="it-IT" sz="1400" spc="-1" dirty="0" smtClean="0">
                <a:solidFill>
                  <a:srgbClr val="000000"/>
                </a:solidFill>
                <a:latin typeface="Franklin Gothic Book"/>
              </a:rPr>
              <a:t>che avrebbe messo in gravi difficoltà l’agricoltura della Siria e della Giordania e che creava le premesse per una nuova massiccia immigrazione, causò nuovi drammatici incidenti [</a:t>
            </a:r>
            <a:r>
              <a:rPr lang="it-IT" sz="1400" b="1" spc="-1" dirty="0" smtClean="0">
                <a:solidFill>
                  <a:srgbClr val="FF0000"/>
                </a:solidFill>
                <a:latin typeface="Franklin Gothic Book"/>
              </a:rPr>
              <a:t>2</a:t>
            </a:r>
            <a:r>
              <a:rPr lang="it-IT" sz="1400" spc="-1" dirty="0" smtClean="0">
                <a:solidFill>
                  <a:srgbClr val="000000"/>
                </a:solidFill>
                <a:latin typeface="Franklin Gothic Book"/>
              </a:rPr>
              <a:t>]. La tensione saliva. Agli infiammati discorsi dei capi arabi seguirono minacciosi spostamenti di truppe ai confini. I duelli di artiglieria si intensificarono mentre il “partito della guerra”, attivissimo anche in Egitto e in Siria come in Israele, rimproverava di immobilismo Nasser. Questi, punto sul vivo, chiese il ritiro dei caschi blu </a:t>
            </a:r>
            <a:r>
              <a:rPr lang="it-IT" sz="1400" spc="-1" dirty="0" smtClean="0">
                <a:solidFill>
                  <a:srgbClr val="000000"/>
                </a:solidFill>
                <a:latin typeface="Franklin Gothic Book"/>
              </a:rPr>
              <a:t>dell’ONU, </a:t>
            </a:r>
            <a:r>
              <a:rPr lang="it-IT" sz="1400" spc="-1" dirty="0" smtClean="0">
                <a:solidFill>
                  <a:srgbClr val="000000"/>
                </a:solidFill>
                <a:latin typeface="Franklin Gothic Book"/>
              </a:rPr>
              <a:t>giudicando la loro presenza lesiva per la sovranità territoriale dell’Egitto, e ordinò nuovamente la chiusura dello stretto di </a:t>
            </a:r>
            <a:r>
              <a:rPr lang="it-IT" sz="1400" spc="-1" dirty="0" err="1" smtClean="0">
                <a:solidFill>
                  <a:srgbClr val="000000"/>
                </a:solidFill>
                <a:latin typeface="Franklin Gothic Book"/>
              </a:rPr>
              <a:t>Tiran</a:t>
            </a:r>
            <a:r>
              <a:rPr lang="it-IT" sz="1400" spc="-1" dirty="0" smtClean="0">
                <a:latin typeface="Franklin Gothic Book"/>
              </a:rPr>
              <a:t>.</a:t>
            </a:r>
            <a:r>
              <a:rPr lang="it-IT" sz="1400" spc="-1" dirty="0" smtClean="0">
                <a:solidFill>
                  <a:srgbClr val="000000"/>
                </a:solidFill>
                <a:latin typeface="Franklin Gothic Book"/>
              </a:rPr>
              <a:t> </a:t>
            </a:r>
            <a:r>
              <a:rPr lang="it-IT" sz="1400" spc="-1" dirty="0" smtClean="0">
                <a:solidFill>
                  <a:srgbClr val="000000"/>
                </a:solidFill>
                <a:latin typeface="Franklin Gothic Book"/>
              </a:rPr>
              <a:t>In un truculento discorso giunse a minacciare l’annientamento di Israele se i suoi soldati avessero </a:t>
            </a:r>
            <a:r>
              <a:rPr lang="it-IT" sz="1400" spc="-1" dirty="0" smtClean="0">
                <a:solidFill>
                  <a:srgbClr val="000000"/>
                </a:solidFill>
                <a:latin typeface="Franklin Gothic Book"/>
              </a:rPr>
              <a:t>reagito. </a:t>
            </a:r>
            <a:r>
              <a:rPr lang="it-IT" sz="1400" spc="-1" dirty="0" smtClean="0">
                <a:solidFill>
                  <a:srgbClr val="000000"/>
                </a:solidFill>
                <a:latin typeface="Franklin Gothic Book"/>
              </a:rPr>
              <a:t>Israele mobilitò l’esercito e varò un governo </a:t>
            </a:r>
            <a:r>
              <a:rPr lang="it-IT" sz="1400" i="1" spc="-1" dirty="0" smtClean="0">
                <a:solidFill>
                  <a:srgbClr val="000000"/>
                </a:solidFill>
                <a:latin typeface="Franklin Gothic Book"/>
              </a:rPr>
              <a:t>di unità nazionale </a:t>
            </a:r>
            <a:r>
              <a:rPr lang="it-IT" sz="1400" spc="-1" dirty="0" smtClean="0">
                <a:solidFill>
                  <a:srgbClr val="000000"/>
                </a:solidFill>
                <a:latin typeface="Franklin Gothic Book"/>
              </a:rPr>
              <a:t>che aveva tra i suoi maggiori esponenti due fautori della guerra come </a:t>
            </a:r>
            <a:r>
              <a:rPr lang="it-IT" sz="1400" i="1" spc="-1" dirty="0" err="1" smtClean="0">
                <a:solidFill>
                  <a:srgbClr val="000000"/>
                </a:solidFill>
                <a:latin typeface="Franklin Gothic Book"/>
              </a:rPr>
              <a:t>Dayan</a:t>
            </a:r>
            <a:r>
              <a:rPr lang="it-IT" sz="1400" spc="-1" dirty="0" smtClean="0">
                <a:solidFill>
                  <a:srgbClr val="000000"/>
                </a:solidFill>
                <a:latin typeface="Franklin Gothic Book"/>
              </a:rPr>
              <a:t>, il vincitore di Suez, e </a:t>
            </a:r>
            <a:r>
              <a:rPr lang="it-IT" sz="1400" i="1" spc="-1" dirty="0" err="1" smtClean="0">
                <a:solidFill>
                  <a:srgbClr val="000000"/>
                </a:solidFill>
                <a:latin typeface="Franklin Gothic Book"/>
              </a:rPr>
              <a:t>Menahem</a:t>
            </a:r>
            <a:r>
              <a:rPr lang="it-IT" sz="1400" i="1" spc="-1" dirty="0" smtClean="0">
                <a:solidFill>
                  <a:srgbClr val="000000"/>
                </a:solidFill>
                <a:latin typeface="Franklin Gothic Book"/>
              </a:rPr>
              <a:t> </a:t>
            </a:r>
            <a:r>
              <a:rPr lang="it-IT" sz="1400" i="1" spc="-1" dirty="0" err="1" smtClean="0">
                <a:solidFill>
                  <a:srgbClr val="000000"/>
                </a:solidFill>
                <a:latin typeface="Franklin Gothic Book"/>
              </a:rPr>
              <a:t>Begin</a:t>
            </a:r>
            <a:r>
              <a:rPr lang="it-IT" sz="1400" spc="-1" dirty="0" smtClean="0">
                <a:solidFill>
                  <a:srgbClr val="000000"/>
                </a:solidFill>
                <a:latin typeface="Franklin Gothic Book"/>
              </a:rPr>
              <a:t>, il capo del partito di estrema destra </a:t>
            </a:r>
            <a:r>
              <a:rPr lang="it-IT" sz="1400" i="1" spc="-1" dirty="0" err="1" smtClean="0">
                <a:solidFill>
                  <a:srgbClr val="000000"/>
                </a:solidFill>
                <a:latin typeface="Franklin Gothic Book"/>
              </a:rPr>
              <a:t>Herut</a:t>
            </a:r>
            <a:r>
              <a:rPr lang="it-IT" sz="1400" i="1" spc="-1" dirty="0" smtClean="0">
                <a:solidFill>
                  <a:srgbClr val="000000"/>
                </a:solidFill>
                <a:latin typeface="Franklin Gothic Book"/>
              </a:rPr>
              <a:t> (</a:t>
            </a:r>
            <a:r>
              <a:rPr lang="it-IT" sz="1400" spc="-1" dirty="0" smtClean="0">
                <a:solidFill>
                  <a:srgbClr val="000000"/>
                </a:solidFill>
                <a:latin typeface="Franklin Gothic Book"/>
              </a:rPr>
              <a:t>ed ex capo dell’organizzazione terroristica</a:t>
            </a:r>
            <a:r>
              <a:rPr lang="it-IT" sz="1400" i="1" spc="-1" dirty="0" smtClean="0">
                <a:solidFill>
                  <a:srgbClr val="000000"/>
                </a:solidFill>
                <a:latin typeface="Franklin Gothic Book"/>
              </a:rPr>
              <a:t> </a:t>
            </a:r>
            <a:r>
              <a:rPr lang="it-IT" sz="1400" i="1" spc="-1" dirty="0" err="1" smtClean="0">
                <a:solidFill>
                  <a:srgbClr val="000000"/>
                </a:solidFill>
                <a:latin typeface="Franklin Gothic Book"/>
              </a:rPr>
              <a:t>Irgun</a:t>
            </a:r>
            <a:r>
              <a:rPr lang="it-IT" sz="1400" spc="-1" dirty="0" smtClean="0">
                <a:solidFill>
                  <a:srgbClr val="000000"/>
                </a:solidFill>
                <a:latin typeface="Franklin Gothic Book"/>
              </a:rPr>
              <a:t>).</a:t>
            </a:r>
          </a:p>
          <a:p>
            <a:pPr algn="just">
              <a:lnSpc>
                <a:spcPct val="100000"/>
              </a:lnSpc>
            </a:pPr>
            <a:r>
              <a:rPr lang="it-IT" sz="1400" strike="noStrike" spc="-1" dirty="0" smtClean="0">
                <a:solidFill>
                  <a:srgbClr val="000000"/>
                </a:solidFill>
                <a:latin typeface="Franklin Gothic Book"/>
              </a:rPr>
              <a:t>Il 5 giugno 1967  una massiccia offensiva aerea distrusse in meno di due ore  le aviazioni militari dell’Egitto, della Siria, della </a:t>
            </a:r>
            <a:r>
              <a:rPr lang="it-IT" sz="1400" strike="noStrike" spc="-1" dirty="0" smtClean="0">
                <a:solidFill>
                  <a:srgbClr val="000000"/>
                </a:solidFill>
                <a:latin typeface="Franklin Gothic Book"/>
              </a:rPr>
              <a:t>Giordania, </a:t>
            </a:r>
            <a:r>
              <a:rPr lang="it-IT" sz="1400" strike="noStrike" spc="-1" dirty="0" smtClean="0">
                <a:solidFill>
                  <a:srgbClr val="000000"/>
                </a:solidFill>
                <a:latin typeface="Franklin Gothic Book"/>
              </a:rPr>
              <a:t>mentre carri armati e truppe corazzate occupavano, con rapidissime puntate che sorpresero il nemico, il Sinai, la Striscia di Gaza, la Cisgiordania, le alture del Golan [</a:t>
            </a:r>
            <a:r>
              <a:rPr lang="it-IT" sz="1400" b="1" spc="-1" dirty="0" smtClean="0">
                <a:solidFill>
                  <a:srgbClr val="FF0000"/>
                </a:solidFill>
                <a:latin typeface="Franklin Gothic Book"/>
              </a:rPr>
              <a:t>5</a:t>
            </a:r>
            <a:r>
              <a:rPr lang="it-IT" sz="1400" spc="-1" dirty="0" smtClean="0">
                <a:latin typeface="Franklin Gothic Book"/>
              </a:rPr>
              <a:t>]</a:t>
            </a:r>
            <a:r>
              <a:rPr lang="it-IT" sz="1400" strike="noStrike" spc="-1" dirty="0" smtClean="0">
                <a:solidFill>
                  <a:srgbClr val="000000"/>
                </a:solidFill>
                <a:latin typeface="Franklin Gothic Book"/>
              </a:rPr>
              <a:t>. Già l’8 giugno l’ONU ordinò il cessate il fuoco, ma fino all’11 gli israeliani combatterono per consolidare l’occupazione delle suddette zone, che verranno da allora chiamate “Territori” dagli israeliani e Territori occupati” dagli arabi.</a:t>
            </a:r>
          </a:p>
          <a:p>
            <a:pPr algn="just">
              <a:lnSpc>
                <a:spcPct val="100000"/>
              </a:lnSpc>
              <a:spcAft>
                <a:spcPts val="600"/>
              </a:spcAft>
            </a:pPr>
            <a:r>
              <a:rPr lang="it-IT" sz="1400" spc="-1" dirty="0" smtClean="0">
                <a:solidFill>
                  <a:srgbClr val="000000"/>
                </a:solidFill>
                <a:latin typeface="Franklin Gothic Book"/>
              </a:rPr>
              <a:t>Il 22 novembre dello stesso anno l’ONU annunciò la famosa risoluzione n.242 che per oltre vent’anni sarebbe rimasta lettera morta: gli israeliani non solo rifiutarono di abbandonare ma anche di trattare sui “territori occupati” [</a:t>
            </a:r>
            <a:r>
              <a:rPr lang="it-IT" sz="1400" b="1" spc="-1" dirty="0" smtClean="0">
                <a:solidFill>
                  <a:srgbClr val="FF0000"/>
                </a:solidFill>
                <a:latin typeface="Franklin Gothic Book"/>
              </a:rPr>
              <a:t>6</a:t>
            </a:r>
            <a:r>
              <a:rPr lang="it-IT" sz="1400" spc="-1" dirty="0" smtClean="0">
                <a:latin typeface="Franklin Gothic Book"/>
              </a:rPr>
              <a:t>]</a:t>
            </a:r>
            <a:r>
              <a:rPr lang="it-IT" sz="1400" spc="-1" dirty="0" smtClean="0">
                <a:solidFill>
                  <a:srgbClr val="000000"/>
                </a:solidFill>
                <a:latin typeface="Franklin Gothic Book"/>
              </a:rPr>
              <a:t>, giustificando il loro continuo diniego con la necessità di garantire la propria difesa; gli arabi continuarono a rifiutare di riconoscere l’esistenza dello Stato di Israele e imboccarono, anzi, la strada del terrorismo </a:t>
            </a:r>
            <a:r>
              <a:rPr lang="it-IT" sz="1400" spc="-1" dirty="0" smtClean="0">
                <a:solidFill>
                  <a:srgbClr val="000000"/>
                </a:solidFill>
                <a:latin typeface="Franklin Gothic Book"/>
              </a:rPr>
              <a:t>generalizzato.</a:t>
            </a:r>
            <a:endParaRPr lang="it-IT" sz="1400" strike="noStrike" spc="-1" dirty="0">
              <a:latin typeface="Arial"/>
            </a:endParaRPr>
          </a:p>
          <a:p>
            <a:pPr algn="r">
              <a:lnSpc>
                <a:spcPct val="100000"/>
              </a:lnSpc>
            </a:pPr>
            <a:r>
              <a:rPr lang="it-IT" sz="1200" b="0" i="1" strike="noStrike" spc="-1" dirty="0">
                <a:solidFill>
                  <a:srgbClr val="000000"/>
                </a:solidFill>
                <a:latin typeface="Franklin Gothic Book"/>
                <a:ea typeface="DejaVu Sans"/>
              </a:rPr>
              <a:t>Dossier Medio Oriente </a:t>
            </a:r>
            <a:r>
              <a:rPr lang="it-IT" sz="1200" b="0" strike="noStrike" spc="-1" dirty="0">
                <a:solidFill>
                  <a:srgbClr val="000000"/>
                </a:solidFill>
                <a:latin typeface="Franklin Gothic Book"/>
                <a:ea typeface="DejaVu Sans"/>
              </a:rPr>
              <a:t>a cura di F. Chicco</a:t>
            </a:r>
            <a:endParaRPr lang="it-IT" sz="1200" b="0" strike="noStrike" spc="-1" dirty="0">
              <a:latin typeface="Arial"/>
            </a:endParaRPr>
          </a:p>
        </p:txBody>
      </p:sp>
      <p:sp>
        <p:nvSpPr>
          <p:cNvPr id="3" name="CustomShape 4"/>
          <p:cNvSpPr/>
          <p:nvPr/>
        </p:nvSpPr>
        <p:spPr>
          <a:xfrm>
            <a:off x="285720" y="5857892"/>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Inserisci, come negli esempi, i numeri dei titoli di giornale che si collegano alle informazioni contenute nel testo. </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214200" y="297360"/>
            <a:ext cx="8776800" cy="1829816"/>
          </a:xfrm>
          <a:prstGeom prst="rect">
            <a:avLst/>
          </a:prstGeom>
          <a:blipFill rotWithShape="0">
            <a:blip r:embed="rId2"/>
            <a:tile/>
          </a:blipFill>
          <a:ln w="9525">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spcAft>
                <a:spcPts val="601"/>
              </a:spcAft>
              <a:tabLst>
                <a:tab pos="0" algn="l"/>
              </a:tabLst>
            </a:pPr>
            <a:r>
              <a:rPr lang="it-IT" sz="1800" b="1" strike="noStrike" spc="-1" dirty="0">
                <a:solidFill>
                  <a:srgbClr val="000000"/>
                </a:solidFill>
                <a:latin typeface="Times New Roman"/>
                <a:ea typeface="Times New Roman"/>
              </a:rPr>
              <a:t>PRESENTAZIONE</a:t>
            </a:r>
            <a:endParaRPr lang="it-IT" sz="1800" b="0" strike="noStrike" spc="-1" dirty="0">
              <a:latin typeface="Arial"/>
            </a:endParaRPr>
          </a:p>
          <a:p>
            <a:pPr algn="just">
              <a:lnSpc>
                <a:spcPct val="100000"/>
              </a:lnSpc>
              <a:tabLst>
                <a:tab pos="0" algn="l"/>
              </a:tabLst>
            </a:pPr>
            <a:r>
              <a:rPr lang="it-IT" sz="1800" b="0" strike="noStrike" spc="-1" dirty="0">
                <a:solidFill>
                  <a:srgbClr val="000000"/>
                </a:solidFill>
                <a:latin typeface="Times New Roman"/>
                <a:ea typeface="Times New Roman"/>
              </a:rPr>
              <a:t>In questo laboratorio vengono analizzate, attraverso le interpretazioni fornite dagli storici, le </a:t>
            </a:r>
            <a:r>
              <a:rPr lang="it-IT" sz="1800" b="0" strike="noStrike" spc="-1" dirty="0" smtClean="0">
                <a:solidFill>
                  <a:srgbClr val="000000"/>
                </a:solidFill>
                <a:latin typeface="Times New Roman"/>
                <a:ea typeface="Times New Roman"/>
              </a:rPr>
              <a:t>vicende, verificatesi negli anni fra il 1949 e il 1973, riguardanti il conflitto fra lo Stato di Israele e gli Stati arabi posti ai suoi confini. Non è stata presa in considerazione la prima guerra arabo-israeliana del 1948 in quanto già trattata all’interno del laboratorio su “Le origini della questione palestinese</a:t>
            </a:r>
            <a:r>
              <a:rPr lang="it-IT" sz="1800" b="0" strike="noStrike" spc="-1" dirty="0" smtClean="0">
                <a:solidFill>
                  <a:srgbClr val="000000"/>
                </a:solidFill>
                <a:latin typeface="Times New Roman"/>
                <a:ea typeface="Times New Roman"/>
              </a:rPr>
              <a:t>”.</a:t>
            </a:r>
            <a:r>
              <a:rPr lang="it-IT" sz="1800" b="1" strike="noStrike" spc="-1" dirty="0" smtClean="0">
                <a:solidFill>
                  <a:srgbClr val="000000"/>
                </a:solidFill>
                <a:latin typeface="Times New Roman"/>
                <a:ea typeface="Times New Roman"/>
              </a:rPr>
              <a:t> </a:t>
            </a:r>
            <a:endParaRPr lang="it-IT"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3143240" y="3500438"/>
            <a:ext cx="2349000" cy="1878840"/>
          </a:xfrm>
          <a:prstGeom prst="ellipse">
            <a:avLst/>
          </a:prstGeom>
          <a:solidFill>
            <a:srgbClr val="FFFF0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spc="-1" dirty="0" smtClean="0">
                <a:solidFill>
                  <a:srgbClr val="000000"/>
                </a:solidFill>
                <a:latin typeface="Arial"/>
                <a:ea typeface="DejaVu Sans"/>
              </a:rPr>
              <a:t>GUERRA DEI SEI GIORNI</a:t>
            </a:r>
            <a:endParaRPr lang="it-IT" sz="1600" b="0" strike="noStrike" spc="-1" dirty="0">
              <a:latin typeface="Arial"/>
            </a:endParaRPr>
          </a:p>
        </p:txBody>
      </p:sp>
      <p:sp>
        <p:nvSpPr>
          <p:cNvPr id="351" name="CustomShape 2"/>
          <p:cNvSpPr/>
          <p:nvPr/>
        </p:nvSpPr>
        <p:spPr>
          <a:xfrm>
            <a:off x="285720" y="57148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pc="-1" dirty="0" smtClean="0">
                <a:latin typeface="Arial"/>
              </a:rPr>
              <a:t>Frequenti incursioni dei </a:t>
            </a:r>
            <a:r>
              <a:rPr lang="it-IT" sz="1200" b="1" i="1" spc="-1" dirty="0" err="1" smtClean="0">
                <a:latin typeface="Arial"/>
              </a:rPr>
              <a:t>feddayin</a:t>
            </a:r>
            <a:r>
              <a:rPr lang="it-IT" sz="1200" b="1" spc="-1" dirty="0" smtClean="0">
                <a:latin typeface="Arial"/>
              </a:rPr>
              <a:t> nel territorio israeliano</a:t>
            </a:r>
            <a:endParaRPr lang="it-IT" sz="1200" b="0" strike="noStrike" spc="-1" dirty="0">
              <a:latin typeface="Arial"/>
            </a:endParaRPr>
          </a:p>
        </p:txBody>
      </p:sp>
      <p:sp>
        <p:nvSpPr>
          <p:cNvPr id="353" name="CustomShape 4"/>
          <p:cNvSpPr/>
          <p:nvPr/>
        </p:nvSpPr>
        <p:spPr>
          <a:xfrm>
            <a:off x="357158" y="2143116"/>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354" name="CustomShape 5"/>
          <p:cNvSpPr/>
          <p:nvPr/>
        </p:nvSpPr>
        <p:spPr>
          <a:xfrm>
            <a:off x="6429388" y="2143116"/>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355" name="CustomShape 6"/>
          <p:cNvSpPr/>
          <p:nvPr/>
        </p:nvSpPr>
        <p:spPr>
          <a:xfrm>
            <a:off x="3214678" y="592933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356" name="CustomShape 7"/>
          <p:cNvSpPr/>
          <p:nvPr/>
        </p:nvSpPr>
        <p:spPr>
          <a:xfrm rot="5400000">
            <a:off x="1059124" y="1726902"/>
            <a:ext cx="784926" cy="45719"/>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358" name="CustomShape 9"/>
          <p:cNvSpPr/>
          <p:nvPr/>
        </p:nvSpPr>
        <p:spPr>
          <a:xfrm rot="5400000" flipV="1">
            <a:off x="4059075" y="5656438"/>
            <a:ext cx="500067" cy="45719"/>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359" name="CustomShape 10"/>
          <p:cNvSpPr/>
          <p:nvPr/>
        </p:nvSpPr>
        <p:spPr>
          <a:xfrm>
            <a:off x="3214678" y="57148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360" name="CustomShape 11"/>
          <p:cNvSpPr/>
          <p:nvPr/>
        </p:nvSpPr>
        <p:spPr>
          <a:xfrm>
            <a:off x="6429388" y="57148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trike="noStrike" spc="-1" dirty="0" smtClean="0">
                <a:latin typeface="Arial"/>
                <a:ea typeface="DejaVu Sans"/>
              </a:rPr>
              <a:t>Il “partito della guerra” accusa Nasser di immobilismo</a:t>
            </a:r>
            <a:endParaRPr lang="it-IT" sz="1200" b="0" strike="noStrike" spc="-1" dirty="0">
              <a:latin typeface="Arial"/>
            </a:endParaRPr>
          </a:p>
        </p:txBody>
      </p:sp>
      <p:sp>
        <p:nvSpPr>
          <p:cNvPr id="361" name="CustomShape 12"/>
          <p:cNvSpPr/>
          <p:nvPr/>
        </p:nvSpPr>
        <p:spPr>
          <a:xfrm>
            <a:off x="3214678" y="2143116"/>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pc="-1" dirty="0" smtClean="0">
                <a:latin typeface="Arial"/>
              </a:rPr>
              <a:t>Nuovi drammatici incidenti fanno salire la tensione fra arabi e israeliani </a:t>
            </a:r>
            <a:endParaRPr lang="it-IT" sz="1200" b="0" strike="noStrike" spc="-1" dirty="0">
              <a:latin typeface="Arial"/>
            </a:endParaRPr>
          </a:p>
        </p:txBody>
      </p:sp>
      <p:cxnSp>
        <p:nvCxnSpPr>
          <p:cNvPr id="18" name="Connettore 2 17"/>
          <p:cNvCxnSpPr>
            <a:stCxn id="359" idx="2"/>
            <a:endCxn id="361" idx="0"/>
          </p:cNvCxnSpPr>
          <p:nvPr/>
        </p:nvCxnSpPr>
        <p:spPr>
          <a:xfrm rot="5400000">
            <a:off x="3963360" y="1749518"/>
            <a:ext cx="78719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endCxn id="354" idx="0"/>
          </p:cNvCxnSpPr>
          <p:nvPr/>
        </p:nvCxnSpPr>
        <p:spPr>
          <a:xfrm rot="5400000">
            <a:off x="7179123" y="1749843"/>
            <a:ext cx="785818" cy="7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353" idx="2"/>
          </p:cNvCxnSpPr>
          <p:nvPr/>
        </p:nvCxnSpPr>
        <p:spPr>
          <a:xfrm rot="16200000" flipH="1">
            <a:off x="1677708" y="2749286"/>
            <a:ext cx="1287262" cy="164380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5" name="Connettore 2 24"/>
          <p:cNvCxnSpPr>
            <a:stCxn id="361" idx="2"/>
            <a:endCxn id="350" idx="0"/>
          </p:cNvCxnSpPr>
          <p:nvPr/>
        </p:nvCxnSpPr>
        <p:spPr>
          <a:xfrm rot="5400000">
            <a:off x="4050908" y="3194388"/>
            <a:ext cx="572882" cy="392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a:stCxn id="354" idx="2"/>
          </p:cNvCxnSpPr>
          <p:nvPr/>
        </p:nvCxnSpPr>
        <p:spPr>
          <a:xfrm rot="5400000">
            <a:off x="5856831" y="2571419"/>
            <a:ext cx="1358700" cy="20709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CustomShape 2"/>
          <p:cNvSpPr/>
          <p:nvPr/>
        </p:nvSpPr>
        <p:spPr>
          <a:xfrm>
            <a:off x="214282" y="142852"/>
            <a:ext cx="7349760" cy="27702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Completa </a:t>
            </a:r>
            <a:r>
              <a:rPr lang="it-IT" sz="1400" b="1" strike="noStrike" spc="-1" dirty="0">
                <a:solidFill>
                  <a:srgbClr val="000000"/>
                </a:solidFill>
                <a:latin typeface="Franklin Gothic Book"/>
                <a:ea typeface="DejaVu Sans"/>
              </a:rPr>
              <a:t>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orriere.it/infografiche/2017/06/guerra-sei-giorni/guerra-sei-giorni.jpg"/>
          <p:cNvPicPr>
            <a:picLocks noChangeAspect="1" noChangeArrowheads="1"/>
          </p:cNvPicPr>
          <p:nvPr/>
        </p:nvPicPr>
        <p:blipFill>
          <a:blip r:embed="rId2"/>
          <a:srcRect r="46692"/>
          <a:stretch>
            <a:fillRect/>
          </a:stretch>
        </p:blipFill>
        <p:spPr bwMode="auto">
          <a:xfrm>
            <a:off x="1500166" y="142852"/>
            <a:ext cx="6638894" cy="6560820"/>
          </a:xfrm>
          <a:prstGeom prst="rect">
            <a:avLst/>
          </a:prstGeom>
          <a:noFill/>
          <a:ln>
            <a:solidFill>
              <a:srgbClr val="C0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orriere.it/infografiche/2017/06/guerra-sei-giorni/guerra-sei-giorni.jpg"/>
          <p:cNvPicPr>
            <a:picLocks noChangeAspect="1" noChangeArrowheads="1"/>
          </p:cNvPicPr>
          <p:nvPr/>
        </p:nvPicPr>
        <p:blipFill>
          <a:blip r:embed="rId2"/>
          <a:srcRect l="53308"/>
          <a:stretch>
            <a:fillRect/>
          </a:stretch>
        </p:blipFill>
        <p:spPr bwMode="auto">
          <a:xfrm>
            <a:off x="1857356" y="142852"/>
            <a:ext cx="5814948" cy="6560820"/>
          </a:xfrm>
          <a:prstGeom prst="rect">
            <a:avLst/>
          </a:prstGeom>
          <a:noFill/>
          <a:ln>
            <a:solidFill>
              <a:srgbClr val="C0000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Potrebbe essere un'immagine raffigurante testo"/>
          <p:cNvPicPr>
            <a:picLocks noChangeAspect="1" noChangeArrowheads="1"/>
          </p:cNvPicPr>
          <p:nvPr/>
        </p:nvPicPr>
        <p:blipFill>
          <a:blip r:embed="rId2"/>
          <a:srcRect l="2976" t="33069" b="25925"/>
          <a:stretch>
            <a:fillRect/>
          </a:stretch>
        </p:blipFill>
        <p:spPr bwMode="auto">
          <a:xfrm>
            <a:off x="357158" y="5214950"/>
            <a:ext cx="4092152" cy="1297123"/>
          </a:xfrm>
          <a:prstGeom prst="rect">
            <a:avLst/>
          </a:prstGeom>
          <a:noFill/>
          <a:ln>
            <a:solidFill>
              <a:srgbClr val="C00000"/>
            </a:solidFill>
          </a:ln>
        </p:spPr>
      </p:pic>
      <p:pic>
        <p:nvPicPr>
          <p:cNvPr id="5" name="Picture 2" descr="Potrebbe essere un'immagine raffigurante il seguente testo &quot;9 Pacbork Cerca nella storia យផ Servtai COnRIERE DELLA SERA mHoИл Eocal リヒムヒA Lettore Lettore_8411222 8411222 2 ህይቢት SII AGGRAVA LA ー TENSIONE NEL MMEDIO ORIENTE ND Israele considera atto di aggressione blocco egiziano del golfo di Akaba Il presidente degli Stati Uniti lo dichiara illegale incompatibile con la libertà di narigazione L'URSS si schiera fianco di Nasser definisce aggressore Israele, che accи3a di com complicità con gli imperialisti» primo ministro israeliano riaffermai diritti del suo paese senza minacciare ደ azione militare immediata Algrido: vogliamo perjettameate guerra Mosca si affianc inancirahi&quot;"/>
          <p:cNvPicPr>
            <a:picLocks noChangeAspect="1" noChangeArrowheads="1"/>
          </p:cNvPicPr>
          <p:nvPr/>
        </p:nvPicPr>
        <p:blipFill>
          <a:blip r:embed="rId3"/>
          <a:srcRect l="3157" t="36476" b="32659"/>
          <a:stretch>
            <a:fillRect/>
          </a:stretch>
        </p:blipFill>
        <p:spPr bwMode="auto">
          <a:xfrm>
            <a:off x="357158" y="142852"/>
            <a:ext cx="4981120" cy="1190656"/>
          </a:xfrm>
          <a:prstGeom prst="rect">
            <a:avLst/>
          </a:prstGeom>
          <a:noFill/>
          <a:ln>
            <a:solidFill>
              <a:srgbClr val="C00000"/>
            </a:solidFill>
          </a:ln>
        </p:spPr>
      </p:pic>
      <p:sp>
        <p:nvSpPr>
          <p:cNvPr id="9" name="CasellaDiTesto 8"/>
          <p:cNvSpPr txBox="1"/>
          <p:nvPr/>
        </p:nvSpPr>
        <p:spPr>
          <a:xfrm>
            <a:off x="357158" y="1428736"/>
            <a:ext cx="357190" cy="369332"/>
          </a:xfrm>
          <a:prstGeom prst="rect">
            <a:avLst/>
          </a:prstGeom>
          <a:solidFill>
            <a:srgbClr val="FF0000"/>
          </a:solidFill>
          <a:ln>
            <a:solidFill>
              <a:schemeClr val="tx1"/>
            </a:solidFill>
          </a:ln>
        </p:spPr>
        <p:txBody>
          <a:bodyPr wrap="square" rtlCol="0">
            <a:spAutoFit/>
          </a:bodyPr>
          <a:lstStyle/>
          <a:p>
            <a:r>
              <a:rPr lang="it-IT" dirty="0" smtClean="0"/>
              <a:t>1</a:t>
            </a:r>
            <a:endParaRPr lang="it-IT" dirty="0"/>
          </a:p>
        </p:txBody>
      </p:sp>
      <p:sp>
        <p:nvSpPr>
          <p:cNvPr id="10" name="CasellaDiTesto 9"/>
          <p:cNvSpPr txBox="1"/>
          <p:nvPr/>
        </p:nvSpPr>
        <p:spPr>
          <a:xfrm>
            <a:off x="214282" y="3929066"/>
            <a:ext cx="357190" cy="369332"/>
          </a:xfrm>
          <a:prstGeom prst="rect">
            <a:avLst/>
          </a:prstGeom>
          <a:solidFill>
            <a:srgbClr val="FF0000"/>
          </a:solidFill>
          <a:ln>
            <a:solidFill>
              <a:schemeClr val="tx1"/>
            </a:solidFill>
          </a:ln>
        </p:spPr>
        <p:txBody>
          <a:bodyPr wrap="square" rtlCol="0">
            <a:spAutoFit/>
          </a:bodyPr>
          <a:lstStyle/>
          <a:p>
            <a:r>
              <a:rPr lang="it-IT" dirty="0" smtClean="0"/>
              <a:t>2</a:t>
            </a:r>
            <a:endParaRPr lang="it-IT" dirty="0"/>
          </a:p>
        </p:txBody>
      </p:sp>
      <p:sp>
        <p:nvSpPr>
          <p:cNvPr id="11" name="CasellaDiTesto 10"/>
          <p:cNvSpPr txBox="1"/>
          <p:nvPr/>
        </p:nvSpPr>
        <p:spPr>
          <a:xfrm>
            <a:off x="8358214" y="4786322"/>
            <a:ext cx="357190" cy="369332"/>
          </a:xfrm>
          <a:prstGeom prst="rect">
            <a:avLst/>
          </a:prstGeom>
          <a:solidFill>
            <a:srgbClr val="FF0000"/>
          </a:solidFill>
          <a:ln>
            <a:solidFill>
              <a:schemeClr val="tx1"/>
            </a:solidFill>
          </a:ln>
        </p:spPr>
        <p:txBody>
          <a:bodyPr wrap="square" rtlCol="0">
            <a:spAutoFit/>
          </a:bodyPr>
          <a:lstStyle/>
          <a:p>
            <a:r>
              <a:rPr lang="it-IT" dirty="0" smtClean="0"/>
              <a:t>3</a:t>
            </a:r>
            <a:endParaRPr lang="it-IT" dirty="0"/>
          </a:p>
        </p:txBody>
      </p:sp>
      <p:pic>
        <p:nvPicPr>
          <p:cNvPr id="12" name="Picture 2" descr="Potrebbe essere un'immagine raffigurante testo"/>
          <p:cNvPicPr>
            <a:picLocks noChangeAspect="1" noChangeArrowheads="1"/>
          </p:cNvPicPr>
          <p:nvPr/>
        </p:nvPicPr>
        <p:blipFill>
          <a:blip r:embed="rId4"/>
          <a:srcRect l="19841" t="19841" r="18650" b="21957"/>
          <a:stretch>
            <a:fillRect/>
          </a:stretch>
        </p:blipFill>
        <p:spPr bwMode="auto">
          <a:xfrm>
            <a:off x="4357686" y="1500174"/>
            <a:ext cx="4429156" cy="3143272"/>
          </a:xfrm>
          <a:prstGeom prst="rect">
            <a:avLst/>
          </a:prstGeom>
          <a:noFill/>
          <a:ln>
            <a:solidFill>
              <a:srgbClr val="C00000"/>
            </a:solidFill>
          </a:ln>
        </p:spPr>
      </p:pic>
      <p:pic>
        <p:nvPicPr>
          <p:cNvPr id="13" name="Picture 2" descr="Potrebbe essere un'immagine raffigurante il Muro Occidentale e il seguente testo &quot;Bidault provocato allagamenti. efficace quella λτα clima dini continua locale, medesi- istituito ico. TENSIONE ACCENTUATA principa che razioni FRA ISRAELE E LA SIRIA appren- Soldato siriano ucciso in uno scontro lungo Giordano teme un'operazione israeliana contro lo Stato vicino negri izia. Bocchi elettore ha candidato dei DAL NOSTRO CORRISPONDENTE Gli scambi Pare colpi fra le due Salguei febbraio, notte. parti sono però fre- mose Gerusalemme quenti l'opinione generale da Un soldato siriano stato uc- che, Israele κηά ciso ieri notte in uno scontro reagire colle fuoco nella regione demilita- una deci- cipano lungo l'incidente Non sione facile dei&quot;"/>
          <p:cNvPicPr>
            <a:picLocks noChangeAspect="1" noChangeArrowheads="1"/>
          </p:cNvPicPr>
          <p:nvPr/>
        </p:nvPicPr>
        <p:blipFill>
          <a:blip r:embed="rId5"/>
          <a:srcRect l="14106" t="26042" r="9939" b="27661"/>
          <a:stretch>
            <a:fillRect/>
          </a:stretch>
        </p:blipFill>
        <p:spPr bwMode="auto">
          <a:xfrm>
            <a:off x="142844" y="2285992"/>
            <a:ext cx="3359801" cy="1535929"/>
          </a:xfrm>
          <a:prstGeom prst="rect">
            <a:avLst/>
          </a:prstGeom>
          <a:noFill/>
          <a:ln>
            <a:solidFill>
              <a:srgbClr val="C00000"/>
            </a:solidFill>
          </a:ln>
        </p:spPr>
      </p:pic>
      <p:sp>
        <p:nvSpPr>
          <p:cNvPr id="14" name="CasellaDiTesto 13"/>
          <p:cNvSpPr txBox="1"/>
          <p:nvPr/>
        </p:nvSpPr>
        <p:spPr>
          <a:xfrm>
            <a:off x="4572000" y="6000768"/>
            <a:ext cx="357190" cy="369332"/>
          </a:xfrm>
          <a:prstGeom prst="rect">
            <a:avLst/>
          </a:prstGeom>
          <a:solidFill>
            <a:srgbClr val="FF0000"/>
          </a:solidFill>
          <a:ln>
            <a:solidFill>
              <a:schemeClr val="tx1"/>
            </a:solidFill>
          </a:ln>
        </p:spPr>
        <p:txBody>
          <a:bodyPr wrap="square" rtlCol="0">
            <a:spAutoFit/>
          </a:bodyPr>
          <a:lstStyle/>
          <a:p>
            <a:r>
              <a:rPr lang="it-IT" dirty="0" smtClean="0"/>
              <a:t>4</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Potrebbe essere un'immagine raffigurante testo"/>
          <p:cNvPicPr>
            <a:picLocks noChangeAspect="1" noChangeArrowheads="1"/>
          </p:cNvPicPr>
          <p:nvPr/>
        </p:nvPicPr>
        <p:blipFill>
          <a:blip r:embed="rId2"/>
          <a:srcRect l="2170" t="34722" b="26215"/>
          <a:stretch>
            <a:fillRect/>
          </a:stretch>
        </p:blipFill>
        <p:spPr bwMode="auto">
          <a:xfrm>
            <a:off x="214282" y="285728"/>
            <a:ext cx="7547829" cy="2260356"/>
          </a:xfrm>
          <a:prstGeom prst="rect">
            <a:avLst/>
          </a:prstGeom>
          <a:noFill/>
          <a:ln>
            <a:solidFill>
              <a:srgbClr val="C00000"/>
            </a:solidFill>
          </a:ln>
        </p:spPr>
      </p:pic>
      <p:sp>
        <p:nvSpPr>
          <p:cNvPr id="7" name="CasellaDiTesto 6"/>
          <p:cNvSpPr txBox="1"/>
          <p:nvPr/>
        </p:nvSpPr>
        <p:spPr>
          <a:xfrm>
            <a:off x="8001024" y="2143116"/>
            <a:ext cx="357190" cy="369332"/>
          </a:xfrm>
          <a:prstGeom prst="rect">
            <a:avLst/>
          </a:prstGeom>
          <a:solidFill>
            <a:srgbClr val="FF0000"/>
          </a:solidFill>
          <a:ln>
            <a:solidFill>
              <a:schemeClr val="tx1"/>
            </a:solidFill>
          </a:ln>
        </p:spPr>
        <p:txBody>
          <a:bodyPr wrap="square" rtlCol="0">
            <a:spAutoFit/>
          </a:bodyPr>
          <a:lstStyle/>
          <a:p>
            <a:r>
              <a:rPr lang="it-IT" dirty="0" smtClean="0"/>
              <a:t>5</a:t>
            </a:r>
            <a:endParaRPr lang="it-IT" dirty="0"/>
          </a:p>
        </p:txBody>
      </p:sp>
      <p:sp>
        <p:nvSpPr>
          <p:cNvPr id="8" name="CasellaDiTesto 7"/>
          <p:cNvSpPr txBox="1"/>
          <p:nvPr/>
        </p:nvSpPr>
        <p:spPr>
          <a:xfrm>
            <a:off x="7429520" y="5072074"/>
            <a:ext cx="357190" cy="369332"/>
          </a:xfrm>
          <a:prstGeom prst="rect">
            <a:avLst/>
          </a:prstGeom>
          <a:solidFill>
            <a:srgbClr val="FF0000"/>
          </a:solidFill>
          <a:ln>
            <a:solidFill>
              <a:schemeClr val="tx1"/>
            </a:solidFill>
          </a:ln>
        </p:spPr>
        <p:txBody>
          <a:bodyPr wrap="square" rtlCol="0">
            <a:spAutoFit/>
          </a:bodyPr>
          <a:lstStyle/>
          <a:p>
            <a:r>
              <a:rPr lang="it-IT" dirty="0" smtClean="0"/>
              <a:t>6</a:t>
            </a:r>
            <a:endParaRPr lang="it-IT" dirty="0"/>
          </a:p>
        </p:txBody>
      </p:sp>
      <p:pic>
        <p:nvPicPr>
          <p:cNvPr id="10" name="Picture 2" descr="Potrebbe essere un'immagine raffigurante testo"/>
          <p:cNvPicPr>
            <a:picLocks noChangeAspect="1" noChangeArrowheads="1"/>
          </p:cNvPicPr>
          <p:nvPr/>
        </p:nvPicPr>
        <p:blipFill>
          <a:blip r:embed="rId3"/>
          <a:srcRect l="3019" t="32206" r="1368" b="23510"/>
          <a:stretch>
            <a:fillRect/>
          </a:stretch>
        </p:blipFill>
        <p:spPr bwMode="auto">
          <a:xfrm>
            <a:off x="500034" y="3500438"/>
            <a:ext cx="6786610" cy="2357454"/>
          </a:xfrm>
          <a:prstGeom prst="rect">
            <a:avLst/>
          </a:prstGeom>
          <a:noFill/>
          <a:ln>
            <a:solidFill>
              <a:srgbClr val="C0000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trebbe essere un'immagine raffigurante testo"/>
          <p:cNvPicPr>
            <a:picLocks noChangeAspect="1" noChangeArrowheads="1"/>
          </p:cNvPicPr>
          <p:nvPr/>
        </p:nvPicPr>
        <p:blipFill>
          <a:blip r:embed="rId2"/>
          <a:srcRect l="4209" t="53311" r="6355" b="11616"/>
          <a:stretch>
            <a:fillRect/>
          </a:stretch>
        </p:blipFill>
        <p:spPr bwMode="auto">
          <a:xfrm>
            <a:off x="357158" y="2214554"/>
            <a:ext cx="7820239" cy="2300075"/>
          </a:xfrm>
          <a:prstGeom prst="rect">
            <a:avLst/>
          </a:prstGeom>
          <a:noFill/>
          <a:ln>
            <a:solidFill>
              <a:srgbClr val="C00000"/>
            </a:solidFill>
          </a:ln>
        </p:spPr>
      </p:pic>
      <p:pic>
        <p:nvPicPr>
          <p:cNvPr id="4" name="Picture 2" descr="Potrebbe essere un'immagine raffigurante il seguente testo &quot;facebook Cerca nella storia Senioni Servias CORRIERE DELLA DELLASERA SERA MEROMAII MENTRE IN AMERICA Lettere tore_8411222 E IN EUROPA SI CERCANO LE Y DELLA PACE MOSTRO SPECIALE E Nasser: Se la guerra contro Israele scoppierà sarà una guerra totale di distruzione Lo scontro &lt;inevitabile», scrivei il portavoce del dittatore egiziano- Riserbo negli Stati Uniti sul- l'attività diplomatica per scongiurare il conflitto L'incognita è sempre Mosca che Egitto ed pronta dar aiuti militari Si uspetta il di Thant sui colloqui al Cairo odierno discorst L'URSS non vuole allentare atensioneinMedioOriente oaR&quot;"/>
          <p:cNvPicPr>
            <a:picLocks noChangeAspect="1" noChangeArrowheads="1"/>
          </p:cNvPicPr>
          <p:nvPr/>
        </p:nvPicPr>
        <p:blipFill>
          <a:blip r:embed="rId3"/>
          <a:srcRect l="2277" t="36430" r="2094" b="37765"/>
          <a:stretch>
            <a:fillRect/>
          </a:stretch>
        </p:blipFill>
        <p:spPr bwMode="auto">
          <a:xfrm>
            <a:off x="428596" y="5000636"/>
            <a:ext cx="6000792" cy="1214446"/>
          </a:xfrm>
          <a:prstGeom prst="rect">
            <a:avLst/>
          </a:prstGeom>
          <a:noFill/>
          <a:ln>
            <a:solidFill>
              <a:srgbClr val="C00000"/>
            </a:solidFill>
          </a:ln>
        </p:spPr>
      </p:pic>
      <p:pic>
        <p:nvPicPr>
          <p:cNvPr id="5" name="Picture 2" descr="Potrebbe essere un'immagine raffigurante testo"/>
          <p:cNvPicPr>
            <a:picLocks noChangeAspect="1" noChangeArrowheads="1"/>
          </p:cNvPicPr>
          <p:nvPr/>
        </p:nvPicPr>
        <p:blipFill>
          <a:blip r:embed="rId4"/>
          <a:srcRect l="4480" t="29869" r="1433" b="31302"/>
          <a:stretch>
            <a:fillRect/>
          </a:stretch>
        </p:blipFill>
        <p:spPr bwMode="auto">
          <a:xfrm>
            <a:off x="285720" y="214290"/>
            <a:ext cx="4839365" cy="1497877"/>
          </a:xfrm>
          <a:prstGeom prst="rect">
            <a:avLst/>
          </a:prstGeom>
          <a:noFill/>
          <a:ln>
            <a:solidFill>
              <a:srgbClr val="C00000"/>
            </a:solidFill>
          </a:ln>
        </p:spPr>
      </p:pic>
      <p:sp>
        <p:nvSpPr>
          <p:cNvPr id="6" name="CasellaDiTesto 5"/>
          <p:cNvSpPr txBox="1"/>
          <p:nvPr/>
        </p:nvSpPr>
        <p:spPr>
          <a:xfrm>
            <a:off x="5214942" y="285728"/>
            <a:ext cx="357190" cy="369332"/>
          </a:xfrm>
          <a:prstGeom prst="rect">
            <a:avLst/>
          </a:prstGeom>
          <a:solidFill>
            <a:srgbClr val="FF0000"/>
          </a:solidFill>
          <a:ln>
            <a:solidFill>
              <a:schemeClr val="tx1"/>
            </a:solidFill>
          </a:ln>
        </p:spPr>
        <p:txBody>
          <a:bodyPr wrap="square" rtlCol="0">
            <a:spAutoFit/>
          </a:bodyPr>
          <a:lstStyle/>
          <a:p>
            <a:r>
              <a:rPr lang="it-IT" dirty="0" smtClean="0"/>
              <a:t>7</a:t>
            </a:r>
            <a:endParaRPr lang="it-IT" dirty="0"/>
          </a:p>
        </p:txBody>
      </p:sp>
      <p:sp>
        <p:nvSpPr>
          <p:cNvPr id="7" name="CasellaDiTesto 6"/>
          <p:cNvSpPr txBox="1"/>
          <p:nvPr/>
        </p:nvSpPr>
        <p:spPr>
          <a:xfrm>
            <a:off x="8286776" y="4000504"/>
            <a:ext cx="357190" cy="369332"/>
          </a:xfrm>
          <a:prstGeom prst="rect">
            <a:avLst/>
          </a:prstGeom>
          <a:solidFill>
            <a:srgbClr val="FF0000"/>
          </a:solidFill>
          <a:ln>
            <a:solidFill>
              <a:schemeClr val="tx1"/>
            </a:solidFill>
          </a:ln>
        </p:spPr>
        <p:txBody>
          <a:bodyPr wrap="square" rtlCol="0">
            <a:spAutoFit/>
          </a:bodyPr>
          <a:lstStyle/>
          <a:p>
            <a:r>
              <a:rPr lang="it-IT" dirty="0" smtClean="0"/>
              <a:t>8</a:t>
            </a:r>
            <a:endParaRPr lang="it-IT" dirty="0"/>
          </a:p>
        </p:txBody>
      </p:sp>
      <p:sp>
        <p:nvSpPr>
          <p:cNvPr id="8" name="CasellaDiTesto 7"/>
          <p:cNvSpPr txBox="1"/>
          <p:nvPr/>
        </p:nvSpPr>
        <p:spPr>
          <a:xfrm>
            <a:off x="6572264" y="5786454"/>
            <a:ext cx="357190" cy="369332"/>
          </a:xfrm>
          <a:prstGeom prst="rect">
            <a:avLst/>
          </a:prstGeom>
          <a:solidFill>
            <a:srgbClr val="FF0000"/>
          </a:solidFill>
          <a:ln>
            <a:solidFill>
              <a:schemeClr val="tx1"/>
            </a:solidFill>
          </a:ln>
        </p:spPr>
        <p:txBody>
          <a:bodyPr wrap="square" rtlCol="0">
            <a:spAutoFit/>
          </a:bodyPr>
          <a:lstStyle/>
          <a:p>
            <a:r>
              <a:rPr lang="it-IT" dirty="0" smtClean="0"/>
              <a:t>9</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14200" y="2143080"/>
            <a:ext cx="8449560" cy="121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it-IT" sz="3200" b="1" strike="noStrike" spc="-1">
                <a:solidFill>
                  <a:srgbClr val="000000"/>
                </a:solidFill>
                <a:latin typeface="Times New Roman"/>
                <a:ea typeface="DejaVu Sans"/>
              </a:rPr>
              <a:t>     </a:t>
            </a:r>
            <a:endParaRPr lang="it-IT" sz="3200" b="0" strike="noStrike" spc="-1">
              <a:latin typeface="Arial"/>
            </a:endParaRPr>
          </a:p>
        </p:txBody>
      </p:sp>
      <p:sp>
        <p:nvSpPr>
          <p:cNvPr id="202" name="CustomShape 2"/>
          <p:cNvSpPr/>
          <p:nvPr/>
        </p:nvSpPr>
        <p:spPr>
          <a:xfrm>
            <a:off x="357120" y="2857320"/>
            <a:ext cx="8449560" cy="77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rmAutofit/>
          </a:bodyPr>
          <a:lstStyle/>
          <a:p>
            <a:pPr algn="ctr">
              <a:lnSpc>
                <a:spcPct val="100000"/>
              </a:lnSpc>
              <a:tabLst>
                <a:tab pos="0" algn="l"/>
              </a:tabLst>
            </a:pPr>
            <a:r>
              <a:rPr lang="it-IT" sz="3600" b="1" strike="noStrike" spc="-1" dirty="0">
                <a:solidFill>
                  <a:srgbClr val="FF0000"/>
                </a:solidFill>
                <a:latin typeface="Times New Roman"/>
                <a:ea typeface="DejaVu Sans"/>
              </a:rPr>
              <a:t>La </a:t>
            </a:r>
            <a:r>
              <a:rPr lang="it-IT" sz="3600" b="1" strike="noStrike" spc="-1" dirty="0" smtClean="0">
                <a:solidFill>
                  <a:srgbClr val="FF0000"/>
                </a:solidFill>
                <a:latin typeface="Times New Roman"/>
                <a:ea typeface="DejaVu Sans"/>
              </a:rPr>
              <a:t>guerra del kippur (1973)</a:t>
            </a:r>
            <a:endParaRPr lang="it-IT" sz="3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214282" y="214290"/>
            <a:ext cx="8778316" cy="2860868"/>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it-IT" sz="1400" dirty="0" smtClean="0">
                <a:latin typeface="Franklin Gothic Book" pitchFamily="34" charset="0"/>
              </a:rPr>
              <a:t>La guerra del Kippur fu un conflitto armato combattuto dal 6 al 25 ottobre 1973 tra una coalizione araba, composta principalmente da Egitto e Siria, e Israele. </a:t>
            </a:r>
          </a:p>
          <a:p>
            <a:pPr algn="just"/>
            <a:r>
              <a:rPr lang="it-IT" sz="1400" dirty="0" smtClean="0">
                <a:latin typeface="Franklin Gothic Book" pitchFamily="34" charset="0"/>
              </a:rPr>
              <a:t>Il conflitto ebbe inizio con l'</a:t>
            </a:r>
            <a:r>
              <a:rPr lang="it-IT" sz="1400" b="1" dirty="0" smtClean="0">
                <a:latin typeface="Franklin Gothic Book" pitchFamily="34" charset="0"/>
              </a:rPr>
              <a:t>attacco improvviso degli eserciti dell'Egitto e della </a:t>
            </a:r>
            <a:r>
              <a:rPr lang="it-IT" sz="1400" b="1" dirty="0" smtClean="0">
                <a:latin typeface="Franklin Gothic Book" pitchFamily="34" charset="0"/>
              </a:rPr>
              <a:t>Siria</a:t>
            </a:r>
            <a:r>
              <a:rPr lang="it-IT" sz="1400" dirty="0" smtClean="0">
                <a:latin typeface="Franklin Gothic Book" pitchFamily="34" charset="0"/>
              </a:rPr>
              <a:t>, </a:t>
            </a:r>
            <a:r>
              <a:rPr lang="it-IT" sz="1400" dirty="0" smtClean="0">
                <a:latin typeface="Franklin Gothic Book" pitchFamily="34" charset="0"/>
              </a:rPr>
              <a:t>che colse di sorpresa la dirigenza politico-militare israeliana e mise in forte difficoltà le forze armate di </a:t>
            </a:r>
            <a:r>
              <a:rPr lang="it-IT" sz="1400" dirty="0" smtClean="0">
                <a:latin typeface="Franklin Gothic Book" pitchFamily="34" charset="0"/>
              </a:rPr>
              <a:t>Israele. </a:t>
            </a:r>
            <a:r>
              <a:rPr lang="it-IT" sz="1400" dirty="0" smtClean="0">
                <a:latin typeface="Franklin Gothic Book" pitchFamily="34" charset="0"/>
              </a:rPr>
              <a:t>Le truppe egiziane, ben equipaggiate con missili sovietici anticarro e antiaereo, attraversarono con successo il canale di Suez e respinsero con intense perdite i primi affrettati contrattacchi israeliani [</a:t>
            </a:r>
            <a:r>
              <a:rPr lang="it-IT" sz="1400" b="1" dirty="0" smtClean="0">
                <a:solidFill>
                  <a:srgbClr val="FF0000"/>
                </a:solidFill>
                <a:latin typeface="Franklin Gothic Book" pitchFamily="34" charset="0"/>
              </a:rPr>
              <a:t>7</a:t>
            </a:r>
            <a:r>
              <a:rPr lang="it-IT" sz="1400" dirty="0" smtClean="0">
                <a:latin typeface="Franklin Gothic Book" pitchFamily="34" charset="0"/>
              </a:rPr>
              <a:t>], mentre contemporaneamente le forze siriane penetravano con forze corazzate nel Golan.</a:t>
            </a:r>
          </a:p>
          <a:p>
            <a:pPr algn="just"/>
            <a:r>
              <a:rPr lang="it-IT" sz="1400" b="1" dirty="0" smtClean="0">
                <a:latin typeface="Franklin Gothic Book" pitchFamily="34" charset="0"/>
              </a:rPr>
              <a:t>Gli israeliani si trovarono in grande difficoltà e si temette un crollo soprattutto nel Golan</a:t>
            </a:r>
            <a:r>
              <a:rPr lang="it-IT" sz="1400" dirty="0" smtClean="0">
                <a:latin typeface="Franklin Gothic Book" pitchFamily="34" charset="0"/>
              </a:rPr>
              <a:t>; nella seconda parte della guerra, tuttavia, </a:t>
            </a:r>
            <a:r>
              <a:rPr lang="it-IT" sz="1400" b="1" dirty="0" smtClean="0">
                <a:latin typeface="Franklin Gothic Book" pitchFamily="34" charset="0"/>
              </a:rPr>
              <a:t>le unità corazzate israeliane riuscirono a passare alla controffensiva, respinsero i </a:t>
            </a:r>
            <a:r>
              <a:rPr lang="it-IT" sz="1400" b="1" dirty="0" smtClean="0">
                <a:latin typeface="Franklin Gothic Book" pitchFamily="34" charset="0"/>
              </a:rPr>
              <a:t>siriani</a:t>
            </a:r>
            <a:r>
              <a:rPr lang="it-IT" sz="1400" dirty="0" smtClean="0">
                <a:latin typeface="Franklin Gothic Book" pitchFamily="34" charset="0"/>
              </a:rPr>
              <a:t> </a:t>
            </a:r>
            <a:r>
              <a:rPr lang="it-IT" sz="1400" b="1" dirty="0" smtClean="0">
                <a:latin typeface="Franklin Gothic Book" pitchFamily="34" charset="0"/>
              </a:rPr>
              <a:t>e penetrarono in Egitto, riattraversando a sorpresa il </a:t>
            </a:r>
            <a:r>
              <a:rPr lang="it-IT" sz="1400" b="1" dirty="0" smtClean="0">
                <a:latin typeface="Franklin Gothic Book" pitchFamily="34" charset="0"/>
              </a:rPr>
              <a:t>canale</a:t>
            </a:r>
            <a:r>
              <a:rPr lang="it-IT" sz="1400" dirty="0" smtClean="0">
                <a:latin typeface="Franklin Gothic Book" pitchFamily="34" charset="0"/>
              </a:rPr>
              <a:t>. </a:t>
            </a:r>
            <a:r>
              <a:rPr lang="it-IT" sz="1400" b="1" dirty="0" smtClean="0">
                <a:latin typeface="Franklin Gothic Book" pitchFamily="34" charset="0"/>
              </a:rPr>
              <a:t>L'intervento delle due superpotenze </a:t>
            </a:r>
            <a:r>
              <a:rPr lang="it-IT" sz="1400" dirty="0" smtClean="0">
                <a:latin typeface="Franklin Gothic Book" pitchFamily="34" charset="0"/>
              </a:rPr>
              <a:t>[1], Stati Uniti e Unione Sovietica, riuscì a evitare un'</a:t>
            </a:r>
            <a:r>
              <a:rPr lang="it-IT" sz="1400" i="1" dirty="0" smtClean="0">
                <a:latin typeface="Franklin Gothic Book" pitchFamily="34" charset="0"/>
              </a:rPr>
              <a:t>escalation</a:t>
            </a:r>
            <a:r>
              <a:rPr lang="it-IT" sz="1400" dirty="0" smtClean="0">
                <a:latin typeface="Franklin Gothic Book" pitchFamily="34" charset="0"/>
              </a:rPr>
              <a:t> del conflitto e, dopo alcune fasi drammatiche che fecero temere un conflitto globale, </a:t>
            </a:r>
            <a:r>
              <a:rPr lang="it-IT" sz="1400" b="1" dirty="0" smtClean="0">
                <a:latin typeface="Franklin Gothic Book" pitchFamily="34" charset="0"/>
              </a:rPr>
              <a:t>impose un cessate il fuoco alle parti in </a:t>
            </a:r>
            <a:r>
              <a:rPr lang="it-IT" sz="1400" b="1" dirty="0" smtClean="0">
                <a:latin typeface="Franklin Gothic Book" pitchFamily="34" charset="0"/>
              </a:rPr>
              <a:t>lotta</a:t>
            </a:r>
            <a:r>
              <a:rPr lang="it-IT" sz="1400" dirty="0" smtClean="0">
                <a:latin typeface="Franklin Gothic Book" pitchFamily="34" charset="0"/>
              </a:rPr>
              <a:t>.</a:t>
            </a:r>
            <a:endParaRPr lang="it-IT" sz="1400" dirty="0" smtClean="0">
              <a:latin typeface="Franklin Gothic Book" pitchFamily="34" charset="0"/>
            </a:endParaRPr>
          </a:p>
          <a:p>
            <a:pPr algn="r">
              <a:lnSpc>
                <a:spcPct val="100000"/>
              </a:lnSpc>
            </a:pPr>
            <a:r>
              <a:rPr lang="it-IT" sz="1200" b="0" strike="noStrike" spc="-1" dirty="0" err="1" smtClean="0">
                <a:solidFill>
                  <a:srgbClr val="000000"/>
                </a:solidFill>
                <a:latin typeface="Franklin Gothic Book"/>
                <a:ea typeface="DejaVu Sans"/>
              </a:rPr>
              <a:t>Wikipedia</a:t>
            </a:r>
            <a:r>
              <a:rPr lang="it-IT" sz="1200" b="0" strike="noStrike" spc="-1" dirty="0" smtClean="0">
                <a:solidFill>
                  <a:srgbClr val="000000"/>
                </a:solidFill>
                <a:latin typeface="Franklin Gothic Book"/>
                <a:ea typeface="DejaVu Sans"/>
              </a:rPr>
              <a:t> </a:t>
            </a:r>
            <a:r>
              <a:rPr lang="it-IT" sz="1200" b="0" i="1" strike="noStrike" spc="-1" dirty="0" smtClean="0">
                <a:solidFill>
                  <a:srgbClr val="000000"/>
                </a:solidFill>
                <a:latin typeface="Franklin Gothic Book"/>
                <a:ea typeface="DejaVu Sans"/>
              </a:rPr>
              <a:t>Guerra del kippur</a:t>
            </a:r>
            <a:endParaRPr lang="it-IT" sz="1200" b="0" strike="noStrike" spc="-1" dirty="0">
              <a:latin typeface="Arial"/>
            </a:endParaRPr>
          </a:p>
        </p:txBody>
      </p:sp>
      <p:sp>
        <p:nvSpPr>
          <p:cNvPr id="3" name="CustomShape 4"/>
          <p:cNvSpPr/>
          <p:nvPr/>
        </p:nvSpPr>
        <p:spPr>
          <a:xfrm>
            <a:off x="214282" y="3500438"/>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Inserisci, come nell’esempio, i numeri dei titoli di giornale che si collegano alle informazioni contenute nel testo. </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AutoShape 2" descr="https://mydbook.giuntitvp.it/books/GIAC90_G9063129Q/html/pages/692/statics?resource=assets/images/692_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1732" name="Picture 4" descr="17.6 Il Medio Oriente tra guerra e pace"/>
          <p:cNvPicPr>
            <a:picLocks noChangeAspect="1" noChangeArrowheads="1"/>
          </p:cNvPicPr>
          <p:nvPr/>
        </p:nvPicPr>
        <p:blipFill>
          <a:blip r:embed="rId2"/>
          <a:srcRect/>
          <a:stretch>
            <a:fillRect/>
          </a:stretch>
        </p:blipFill>
        <p:spPr bwMode="auto">
          <a:xfrm>
            <a:off x="500034" y="285728"/>
            <a:ext cx="7222141" cy="6350603"/>
          </a:xfrm>
          <a:prstGeom prst="rect">
            <a:avLst/>
          </a:prstGeom>
          <a:noFill/>
          <a:ln>
            <a:solidFill>
              <a:srgbClr val="C0000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descr="Potrebbe essere un'immagine raffigurante il seguente testo &quot;SOee Cerca nella storia Servit CONAIERE DELLA SERA MBOMA Leftore B11222 DOPO UNA GIORNATA DI INTENSI COLLOQUE A MOSCA TRA KISSINGER BREZNEV America e Russia hanno varato un piano di pace per il Medio Oriente chiestp che Consiglio sicurezzo delPoNu riunisca questa sera seduta sdreordinaria esaminare loro documento ไอ riseluzione Co- Le superpofenze muno prevede immediata cessazione fuoco Minizio traffative Seliti etto puesi grabi hanno sospeso oraiture petrolio ogli Stati Uniti annuncio di Washington due trampolini della &lt;lask force&gt; Diplomazia cannoni punto sulla situazione PHILIPS&quot;"/>
          <p:cNvPicPr>
            <a:picLocks noChangeAspect="1" noChangeArrowheads="1"/>
          </p:cNvPicPr>
          <p:nvPr/>
        </p:nvPicPr>
        <p:blipFill>
          <a:blip r:embed="rId2"/>
          <a:srcRect l="6410" t="37037" b="30199"/>
          <a:stretch>
            <a:fillRect/>
          </a:stretch>
        </p:blipFill>
        <p:spPr bwMode="auto">
          <a:xfrm>
            <a:off x="214282" y="214287"/>
            <a:ext cx="8568567" cy="2249764"/>
          </a:xfrm>
          <a:prstGeom prst="rect">
            <a:avLst/>
          </a:prstGeom>
          <a:noFill/>
          <a:ln>
            <a:solidFill>
              <a:srgbClr val="C00000"/>
            </a:solidFill>
          </a:ln>
        </p:spPr>
      </p:pic>
      <p:pic>
        <p:nvPicPr>
          <p:cNvPr id="7" name="Picture 2" descr="Potrebbe essere un'immagine raffigurante ‎il seguente testo &quot;‎Q Cerca nella storia suesto-congutn entaliato Windoas7 Milono Senin Vio Solferino 28 CORRIERE DELLA SERA Codice postale 20121 лиBcBил mmlare, 月會森四口 四口 3costn Tel. 6339 Interurbano: 665.941 Croneca: 65.31.93 Telex 31031 IMPROVVISA FIAMMATA DI GUERRA NEL MEDIO ORIENTE Gli israeliani attaccati da Egitto e Siria per cielo terra e mare Questa ب lo la notizia data da Tel Aviv mentre gli arabi 50- e 回06回 0 PHILIPS‎&quot;‎"/>
          <p:cNvPicPr>
            <a:picLocks noChangeAspect="1" noChangeArrowheads="1"/>
          </p:cNvPicPr>
          <p:nvPr/>
        </p:nvPicPr>
        <p:blipFill>
          <a:blip r:embed="rId3"/>
          <a:srcRect l="3592" t="30332" r="4214" b="16985"/>
          <a:stretch>
            <a:fillRect/>
          </a:stretch>
        </p:blipFill>
        <p:spPr bwMode="auto">
          <a:xfrm>
            <a:off x="4714876" y="4429132"/>
            <a:ext cx="3793599" cy="1625850"/>
          </a:xfrm>
          <a:prstGeom prst="rect">
            <a:avLst/>
          </a:prstGeom>
          <a:noFill/>
          <a:ln>
            <a:solidFill>
              <a:srgbClr val="C00000"/>
            </a:solidFill>
          </a:ln>
        </p:spPr>
      </p:pic>
      <p:sp>
        <p:nvSpPr>
          <p:cNvPr id="8" name="CasellaDiTesto 7"/>
          <p:cNvSpPr txBox="1"/>
          <p:nvPr/>
        </p:nvSpPr>
        <p:spPr>
          <a:xfrm>
            <a:off x="8429652" y="2571744"/>
            <a:ext cx="357190" cy="369332"/>
          </a:xfrm>
          <a:prstGeom prst="rect">
            <a:avLst/>
          </a:prstGeom>
          <a:solidFill>
            <a:srgbClr val="FF0000"/>
          </a:solidFill>
          <a:ln>
            <a:solidFill>
              <a:schemeClr val="tx1"/>
            </a:solidFill>
          </a:ln>
        </p:spPr>
        <p:txBody>
          <a:bodyPr wrap="square" rtlCol="0">
            <a:spAutoFit/>
          </a:bodyPr>
          <a:lstStyle/>
          <a:p>
            <a:r>
              <a:rPr lang="it-IT" dirty="0" smtClean="0"/>
              <a:t>1</a:t>
            </a:r>
            <a:endParaRPr lang="it-IT" dirty="0"/>
          </a:p>
        </p:txBody>
      </p:sp>
      <p:sp>
        <p:nvSpPr>
          <p:cNvPr id="9" name="CasellaDiTesto 8"/>
          <p:cNvSpPr txBox="1"/>
          <p:nvPr/>
        </p:nvSpPr>
        <p:spPr>
          <a:xfrm>
            <a:off x="500034" y="5143512"/>
            <a:ext cx="357190" cy="369332"/>
          </a:xfrm>
          <a:prstGeom prst="rect">
            <a:avLst/>
          </a:prstGeom>
          <a:solidFill>
            <a:srgbClr val="FF0000"/>
          </a:solidFill>
          <a:ln>
            <a:solidFill>
              <a:schemeClr val="tx1"/>
            </a:solidFill>
          </a:ln>
        </p:spPr>
        <p:txBody>
          <a:bodyPr wrap="square" rtlCol="0">
            <a:spAutoFit/>
          </a:bodyPr>
          <a:lstStyle/>
          <a:p>
            <a:r>
              <a:rPr lang="it-IT" dirty="0" smtClean="0"/>
              <a:t>2</a:t>
            </a:r>
            <a:endParaRPr lang="it-IT" dirty="0"/>
          </a:p>
        </p:txBody>
      </p:sp>
      <p:sp>
        <p:nvSpPr>
          <p:cNvPr id="10" name="CasellaDiTesto 9"/>
          <p:cNvSpPr txBox="1"/>
          <p:nvPr/>
        </p:nvSpPr>
        <p:spPr>
          <a:xfrm>
            <a:off x="7858148" y="6143644"/>
            <a:ext cx="357190" cy="369332"/>
          </a:xfrm>
          <a:prstGeom prst="rect">
            <a:avLst/>
          </a:prstGeom>
          <a:solidFill>
            <a:srgbClr val="FF0000"/>
          </a:solidFill>
          <a:ln>
            <a:solidFill>
              <a:schemeClr val="tx1"/>
            </a:solidFill>
          </a:ln>
        </p:spPr>
        <p:txBody>
          <a:bodyPr wrap="square" rtlCol="0">
            <a:spAutoFit/>
          </a:bodyPr>
          <a:lstStyle/>
          <a:p>
            <a:r>
              <a:rPr lang="it-IT" dirty="0" smtClean="0"/>
              <a:t>3</a:t>
            </a:r>
            <a:endParaRPr lang="it-IT" dirty="0"/>
          </a:p>
        </p:txBody>
      </p:sp>
      <p:pic>
        <p:nvPicPr>
          <p:cNvPr id="12" name="Picture 6" descr="Potrebbe essere un disegno raffigurante testo"/>
          <p:cNvPicPr>
            <a:picLocks noChangeAspect="1" noChangeArrowheads="1"/>
          </p:cNvPicPr>
          <p:nvPr/>
        </p:nvPicPr>
        <p:blipFill>
          <a:blip r:embed="rId4"/>
          <a:srcRect l="7256" t="31786" r="3606" b="17081"/>
          <a:stretch>
            <a:fillRect/>
          </a:stretch>
        </p:blipFill>
        <p:spPr bwMode="auto">
          <a:xfrm>
            <a:off x="357158" y="3643314"/>
            <a:ext cx="3301065" cy="1420214"/>
          </a:xfrm>
          <a:prstGeom prst="rect">
            <a:avLst/>
          </a:prstGeom>
          <a:noFill/>
          <a:ln>
            <a:solidFill>
              <a:srgbClr val="C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642960" y="857160"/>
            <a:ext cx="1275840" cy="359280"/>
          </a:xfrm>
          <a:prstGeom prst="rect">
            <a:avLst/>
          </a:prstGeom>
          <a:noFill/>
          <a:ln w="0">
            <a:noFill/>
          </a:ln>
        </p:spPr>
        <p:style>
          <a:lnRef idx="0">
            <a:scrgbClr r="0" g="0" b="0"/>
          </a:lnRef>
          <a:fillRef idx="0">
            <a:scrgbClr r="0" g="0" b="0"/>
          </a:fillRef>
          <a:effectRef idx="0">
            <a:scrgbClr r="0" g="0" b="0"/>
          </a:effectRef>
          <a:fontRef idx="minor"/>
        </p:style>
      </p:sp>
      <p:sp>
        <p:nvSpPr>
          <p:cNvPr id="171" name="CustomShape 2"/>
          <p:cNvSpPr/>
          <p:nvPr/>
        </p:nvSpPr>
        <p:spPr>
          <a:xfrm>
            <a:off x="142920" y="357120"/>
            <a:ext cx="8676720" cy="4000574"/>
          </a:xfrm>
          <a:prstGeom prst="rect">
            <a:avLst/>
          </a:prstGeom>
          <a:blipFill rotWithShape="0">
            <a:blip r:embed="rId2"/>
            <a:tile/>
          </a:blipFill>
          <a:ln w="0">
            <a:solidFill>
              <a:srgbClr val="FF0000"/>
            </a:solidFill>
          </a:ln>
        </p:spPr>
        <p:style>
          <a:lnRef idx="0">
            <a:scrgbClr r="0" g="0" b="0"/>
          </a:lnRef>
          <a:fillRef idx="0">
            <a:scrgbClr r="0" g="0" b="0"/>
          </a:fillRef>
          <a:effectRef idx="0">
            <a:scrgbClr r="0" g="0" b="0"/>
          </a:effectRef>
          <a:fontRef idx="minor"/>
        </p:style>
        <p:txBody>
          <a:bodyPr lIns="90000" tIns="45000" rIns="90000" bIns="45000" anchor="ctr">
            <a:normAutofit fontScale="93000" lnSpcReduction="10000"/>
          </a:bodyPr>
          <a:lstStyle/>
          <a:p>
            <a:pPr algn="just">
              <a:lnSpc>
                <a:spcPct val="100000"/>
              </a:lnSpc>
              <a:spcAft>
                <a:spcPts val="601"/>
              </a:spcAft>
            </a:pPr>
            <a:r>
              <a:rPr lang="it-IT" sz="3600" b="0" strike="noStrike" cap="all" spc="-1" dirty="0">
                <a:solidFill>
                  <a:srgbClr val="4E3B30"/>
                </a:solidFill>
                <a:latin typeface="Franklin Gothic Medium"/>
                <a:ea typeface="DejaVu Sans"/>
              </a:rPr>
              <a:t>                                   </a:t>
            </a:r>
            <a:endParaRPr lang="it-IT" sz="3600" b="0" strike="noStrike" cap="all" spc="-1" dirty="0" smtClean="0">
              <a:solidFill>
                <a:srgbClr val="4E3B30"/>
              </a:solidFill>
              <a:latin typeface="Franklin Gothic Medium"/>
              <a:ea typeface="DejaVu Sans"/>
            </a:endParaRPr>
          </a:p>
          <a:p>
            <a:pPr algn="ctr">
              <a:lnSpc>
                <a:spcPct val="100000"/>
              </a:lnSpc>
              <a:spcAft>
                <a:spcPts val="601"/>
              </a:spcAft>
            </a:pPr>
            <a:r>
              <a:rPr lang="it-IT" sz="3600" b="0" strike="noStrike" cap="all" spc="-1" dirty="0" smtClean="0">
                <a:solidFill>
                  <a:srgbClr val="4E3B30"/>
                </a:solidFill>
                <a:latin typeface="Franklin Gothic Medium"/>
                <a:ea typeface="DejaVu Sans"/>
              </a:rPr>
              <a:t>  Indice </a:t>
            </a:r>
            <a:endParaRPr lang="it-IT" sz="3600" b="0" strike="noStrike" spc="-1" dirty="0">
              <a:latin typeface="Arial"/>
            </a:endParaRPr>
          </a:p>
          <a:p>
            <a:pPr>
              <a:lnSpc>
                <a:spcPct val="100000"/>
              </a:lnSpc>
              <a:spcAft>
                <a:spcPts val="1200"/>
              </a:spcAft>
            </a:pPr>
            <a:r>
              <a:t/>
            </a:r>
            <a:br/>
            <a:r>
              <a:rPr lang="it-IT" sz="1800" b="1" strike="noStrike" spc="-1" dirty="0">
                <a:solidFill>
                  <a:srgbClr val="000000"/>
                </a:solidFill>
                <a:latin typeface="Arial"/>
                <a:ea typeface="DejaVu Sans"/>
              </a:rPr>
              <a:t>  </a:t>
            </a:r>
            <a:r>
              <a:rPr lang="it-IT" sz="2300" b="1" strike="noStrike" cap="all" spc="-1" dirty="0">
                <a:solidFill>
                  <a:srgbClr val="4E3B30"/>
                </a:solidFill>
                <a:latin typeface="Franklin Gothic Medium"/>
                <a:ea typeface="DejaVu Sans"/>
              </a:rPr>
              <a:t>1. </a:t>
            </a:r>
            <a:r>
              <a:rPr lang="it-IT" sz="2300" b="1" strike="noStrike" cap="all" spc="-1" dirty="0" smtClean="0">
                <a:solidFill>
                  <a:srgbClr val="4E3B30"/>
                </a:solidFill>
                <a:latin typeface="Franklin Gothic Medium"/>
                <a:ea typeface="DejaVu Sans"/>
              </a:rPr>
              <a:t>GLI ANNI </a:t>
            </a:r>
            <a:r>
              <a:rPr lang="it-IT" sz="2300" b="1" strike="noStrike" cap="all" spc="-1" dirty="0" smtClean="0">
                <a:solidFill>
                  <a:srgbClr val="4E3B30"/>
                </a:solidFill>
                <a:latin typeface="Franklin Gothic Medium" pitchFamily="34" charset="0"/>
                <a:ea typeface="DejaVu Sans"/>
              </a:rPr>
              <a:t>1949–1956 [pag</a:t>
            </a:r>
            <a:r>
              <a:rPr lang="it-IT" sz="2300" b="1" strike="noStrike" cap="all" spc="-1" dirty="0">
                <a:solidFill>
                  <a:srgbClr val="4E3B30"/>
                </a:solidFill>
                <a:latin typeface="Franklin Gothic Medium" pitchFamily="34" charset="0"/>
                <a:ea typeface="DejaVu Sans"/>
              </a:rPr>
              <a:t>. 4]  </a:t>
            </a:r>
            <a:endParaRPr lang="it-IT" sz="2300" b="1" strike="noStrike" cap="all" spc="-1" dirty="0" smtClean="0">
              <a:solidFill>
                <a:srgbClr val="4E3B30"/>
              </a:solidFill>
              <a:latin typeface="Franklin Gothic Medium"/>
              <a:ea typeface="DejaVu Sans"/>
            </a:endParaRPr>
          </a:p>
          <a:p>
            <a:pPr>
              <a:lnSpc>
                <a:spcPct val="100000"/>
              </a:lnSpc>
              <a:spcAft>
                <a:spcPts val="601"/>
              </a:spcAft>
            </a:pPr>
            <a:r>
              <a:rPr lang="it-IT" sz="2300" b="1" cap="all" spc="-1" dirty="0" smtClean="0">
                <a:solidFill>
                  <a:srgbClr val="4E3B30"/>
                </a:solidFill>
                <a:latin typeface="Franklin Gothic Medium"/>
                <a:ea typeface="DejaVu Sans"/>
              </a:rPr>
              <a:t>  </a:t>
            </a:r>
            <a:r>
              <a:rPr lang="it-IT" sz="2300" b="1" strike="noStrike" cap="all" spc="-1" dirty="0" smtClean="0">
                <a:solidFill>
                  <a:srgbClr val="4E3B30"/>
                </a:solidFill>
                <a:latin typeface="Franklin Gothic Medium"/>
                <a:ea typeface="DejaVu Sans"/>
              </a:rPr>
              <a:t>2. </a:t>
            </a:r>
            <a:r>
              <a:rPr lang="it-IT" sz="2300" b="1" strike="noStrike" cap="all" spc="-1" dirty="0" smtClean="0">
                <a:solidFill>
                  <a:srgbClr val="4E3B30"/>
                </a:solidFill>
                <a:latin typeface="Franklin Gothic Medium" pitchFamily="34" charset="0"/>
                <a:ea typeface="DejaVu Sans"/>
              </a:rPr>
              <a:t>LE GUERRE ARABO – ISRAELIANE [</a:t>
            </a:r>
            <a:r>
              <a:rPr lang="it-IT" sz="2300" b="1" strike="noStrike" cap="all" spc="-1" dirty="0" smtClean="0">
                <a:solidFill>
                  <a:srgbClr val="4E3B30"/>
                </a:solidFill>
                <a:latin typeface="Franklin Gothic Medium" pitchFamily="34" charset="0"/>
                <a:ea typeface="DejaVu Sans"/>
              </a:rPr>
              <a:t>pag.13]</a:t>
            </a:r>
            <a:endParaRPr lang="it-IT" sz="2300" b="0" strike="noStrike" spc="-1" dirty="0" smtClean="0">
              <a:latin typeface="Franklin Gothic Medium" pitchFamily="34" charset="0"/>
            </a:endParaRPr>
          </a:p>
          <a:p>
            <a:pPr marL="447675">
              <a:lnSpc>
                <a:spcPct val="100000"/>
              </a:lnSpc>
              <a:spcAft>
                <a:spcPts val="601"/>
              </a:spcAft>
            </a:pPr>
            <a:r>
              <a:rPr lang="it-IT" sz="1900" b="0" strike="noStrike" cap="all" spc="-1" dirty="0" smtClean="0">
                <a:solidFill>
                  <a:srgbClr val="4E3B30"/>
                </a:solidFill>
                <a:latin typeface="Franklin Gothic Book"/>
                <a:ea typeface="DejaVu Sans"/>
              </a:rPr>
              <a:t>LA CRISI </a:t>
            </a:r>
            <a:r>
              <a:rPr lang="it-IT" sz="1900" b="0" strike="noStrike" cap="all" spc="-1" dirty="0" err="1" smtClean="0">
                <a:solidFill>
                  <a:srgbClr val="4E3B30"/>
                </a:solidFill>
                <a:latin typeface="Franklin Gothic Book"/>
                <a:ea typeface="DejaVu Sans"/>
              </a:rPr>
              <a:t>DI</a:t>
            </a:r>
            <a:r>
              <a:rPr lang="it-IT" sz="1900" b="0" strike="noStrike" cap="all" spc="-1" dirty="0" smtClean="0">
                <a:solidFill>
                  <a:srgbClr val="4E3B30"/>
                </a:solidFill>
                <a:latin typeface="Franklin Gothic Book"/>
                <a:ea typeface="DejaVu Sans"/>
              </a:rPr>
              <a:t> SUEZ (1956)  [PAG. </a:t>
            </a:r>
            <a:r>
              <a:rPr lang="it-IT" sz="1900" b="0" strike="noStrike" cap="all" spc="-1" dirty="0" smtClean="0">
                <a:solidFill>
                  <a:srgbClr val="4E3B30"/>
                </a:solidFill>
                <a:latin typeface="Franklin Gothic Book"/>
                <a:ea typeface="DejaVu Sans"/>
              </a:rPr>
              <a:t>14]</a:t>
            </a:r>
            <a:endParaRPr lang="it-IT" sz="1900" b="0" strike="noStrike" spc="-1" dirty="0">
              <a:latin typeface="Arial"/>
            </a:endParaRPr>
          </a:p>
          <a:p>
            <a:pPr marL="447675">
              <a:lnSpc>
                <a:spcPct val="100000"/>
              </a:lnSpc>
              <a:spcAft>
                <a:spcPts val="601"/>
              </a:spcAft>
            </a:pPr>
            <a:r>
              <a:rPr lang="it-IT" sz="1900" b="0" strike="noStrike" cap="all" spc="-1" dirty="0" smtClean="0">
                <a:solidFill>
                  <a:srgbClr val="4E3B30"/>
                </a:solidFill>
                <a:latin typeface="Franklin Gothic Book"/>
                <a:ea typeface="DejaVu Sans"/>
              </a:rPr>
              <a:t>LA GUERRA DEI SEI GIORNI (1967) [PAG</a:t>
            </a:r>
            <a:r>
              <a:rPr lang="it-IT" sz="1900" b="0" strike="noStrike" cap="all" spc="-1" dirty="0">
                <a:solidFill>
                  <a:srgbClr val="4E3B30"/>
                </a:solidFill>
                <a:latin typeface="Franklin Gothic Book"/>
                <a:ea typeface="DejaVu Sans"/>
              </a:rPr>
              <a:t>. </a:t>
            </a:r>
            <a:r>
              <a:rPr lang="it-IT" sz="1900" cap="all" spc="-1" dirty="0" smtClean="0">
                <a:solidFill>
                  <a:srgbClr val="4E3B30"/>
                </a:solidFill>
                <a:latin typeface="Franklin Gothic Book"/>
                <a:ea typeface="DejaVu Sans"/>
              </a:rPr>
              <a:t>18</a:t>
            </a:r>
            <a:r>
              <a:rPr lang="it-IT" sz="1900" b="0" strike="noStrike" cap="all" spc="-1" dirty="0" smtClean="0">
                <a:solidFill>
                  <a:srgbClr val="4E3B30"/>
                </a:solidFill>
                <a:latin typeface="Franklin Gothic Book"/>
                <a:ea typeface="DejaVu Sans"/>
              </a:rPr>
              <a:t>]</a:t>
            </a:r>
            <a:endParaRPr lang="it-IT" sz="1900" b="0" strike="noStrike" spc="-1" dirty="0">
              <a:latin typeface="Arial"/>
            </a:endParaRPr>
          </a:p>
          <a:p>
            <a:pPr>
              <a:lnSpc>
                <a:spcPct val="100000"/>
              </a:lnSpc>
              <a:spcAft>
                <a:spcPts val="601"/>
              </a:spcAft>
            </a:pPr>
            <a:r>
              <a:rPr lang="it-IT" sz="1900" b="0" strike="noStrike" cap="all" spc="-1" dirty="0">
                <a:solidFill>
                  <a:srgbClr val="4E3B30"/>
                </a:solidFill>
                <a:latin typeface="Franklin Gothic Book"/>
                <a:ea typeface="DejaVu Sans"/>
              </a:rPr>
              <a:t>        </a:t>
            </a:r>
            <a:r>
              <a:rPr lang="it-IT" sz="1900" b="0" strike="noStrike" cap="all" spc="-1" dirty="0" smtClean="0">
                <a:solidFill>
                  <a:srgbClr val="4E3B30"/>
                </a:solidFill>
                <a:latin typeface="Franklin Gothic Book"/>
                <a:ea typeface="DejaVu Sans"/>
              </a:rPr>
              <a:t>LA GUERRA DEL KIPPUR (1973) [PAG</a:t>
            </a:r>
            <a:r>
              <a:rPr lang="it-IT" sz="1900" b="0" strike="noStrike" cap="all" spc="-1" dirty="0">
                <a:solidFill>
                  <a:srgbClr val="4E3B30"/>
                </a:solidFill>
                <a:latin typeface="Franklin Gothic Book"/>
                <a:ea typeface="DejaVu Sans"/>
              </a:rPr>
              <a:t>. </a:t>
            </a:r>
            <a:r>
              <a:rPr lang="it-IT" sz="1900" cap="all" spc="-1" dirty="0" smtClean="0">
                <a:solidFill>
                  <a:srgbClr val="4E3B30"/>
                </a:solidFill>
                <a:latin typeface="Franklin Gothic Book"/>
                <a:ea typeface="DejaVu Sans"/>
              </a:rPr>
              <a:t>26</a:t>
            </a:r>
            <a:r>
              <a:rPr lang="it-IT" sz="1900" b="0" strike="noStrike" cap="all" spc="-1" dirty="0" smtClean="0">
                <a:solidFill>
                  <a:srgbClr val="4E3B30"/>
                </a:solidFill>
                <a:latin typeface="Franklin Gothic Book"/>
                <a:ea typeface="DejaVu Sans"/>
              </a:rPr>
              <a:t>]</a:t>
            </a:r>
            <a:endParaRPr lang="it-IT" sz="1900" b="0" strike="noStrike" spc="-1" dirty="0">
              <a:latin typeface="Arial"/>
            </a:endParaRPr>
          </a:p>
          <a:p>
            <a:pPr>
              <a:lnSpc>
                <a:spcPct val="100000"/>
              </a:lnSpc>
              <a:spcAft>
                <a:spcPts val="601"/>
              </a:spcAft>
            </a:pPr>
            <a:r>
              <a:rPr lang="it-IT" sz="1900" b="0" strike="noStrike" cap="all" spc="-1" dirty="0">
                <a:solidFill>
                  <a:srgbClr val="4E3B30"/>
                </a:solidFill>
                <a:latin typeface="Franklin Gothic Book"/>
                <a:ea typeface="DejaVu Sans"/>
              </a:rPr>
              <a:t>         </a:t>
            </a:r>
            <a:r>
              <a:rPr lang="it-IT" sz="1900" b="0" strike="noStrike" cap="all" spc="-1" dirty="0" smtClean="0">
                <a:solidFill>
                  <a:srgbClr val="4E3B30"/>
                </a:solidFill>
                <a:latin typeface="Franklin Gothic Book"/>
                <a:ea typeface="DejaVu Sans"/>
              </a:rPr>
              <a:t>   </a:t>
            </a:r>
            <a:endParaRPr lang="it-IT" sz="1900" b="0" strike="noStrike" spc="-1" dirty="0">
              <a:latin typeface="Arial"/>
            </a:endParaRPr>
          </a:p>
          <a:p>
            <a:pPr>
              <a:lnSpc>
                <a:spcPct val="100000"/>
              </a:lnSpc>
              <a:spcAft>
                <a:spcPts val="601"/>
              </a:spcAft>
            </a:pPr>
            <a:r>
              <a:rPr lang="it-IT" sz="2300" b="0" strike="noStrike" spc="-1" dirty="0">
                <a:solidFill>
                  <a:srgbClr val="000000"/>
                </a:solidFill>
                <a:latin typeface="Arial"/>
                <a:ea typeface="DejaVu Sans"/>
              </a:rPr>
              <a:t> </a:t>
            </a:r>
            <a:r>
              <a:rPr lang="it-IT" sz="2300" b="1" strike="noStrike" cap="all" spc="-1" dirty="0">
                <a:solidFill>
                  <a:srgbClr val="4E3B30"/>
                </a:solidFill>
                <a:latin typeface="Franklin Gothic Book"/>
                <a:ea typeface="DejaVu Sans"/>
              </a:rPr>
              <a:t>  </a:t>
            </a:r>
            <a:endParaRPr lang="it-IT" sz="2300" b="1" strike="noStrike" cap="all" spc="-1" dirty="0" smtClean="0">
              <a:solidFill>
                <a:srgbClr val="4E3B30"/>
              </a:solidFill>
              <a:latin typeface="Franklin Gothic Book"/>
              <a:ea typeface="DejaVu Sans"/>
            </a:endParaRPr>
          </a:p>
          <a:p>
            <a:pPr>
              <a:lnSpc>
                <a:spcPct val="100000"/>
              </a:lnSpc>
              <a:spcAft>
                <a:spcPts val="601"/>
              </a:spcAft>
            </a:pPr>
            <a:endParaRPr lang="it-IT" sz="2300" b="1" cap="all" spc="-1" dirty="0" smtClean="0">
              <a:solidFill>
                <a:srgbClr val="4E3B30"/>
              </a:solidFill>
              <a:latin typeface="Franklin Gothic Book"/>
              <a:ea typeface="DejaVu Sans"/>
            </a:endParaRPr>
          </a:p>
          <a:p>
            <a:pPr>
              <a:lnSpc>
                <a:spcPct val="100000"/>
              </a:lnSpc>
              <a:spcAft>
                <a:spcPts val="601"/>
              </a:spcAft>
            </a:pPr>
            <a:endParaRPr lang="it-IT" sz="2300" b="1" strike="noStrike" cap="all" spc="-1" dirty="0" smtClean="0">
              <a:solidFill>
                <a:srgbClr val="4E3B30"/>
              </a:solidFill>
              <a:latin typeface="Franklin Gothic Book"/>
              <a:ea typeface="DejaVu San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trebbe essere un'immagine raffigurante testo"/>
          <p:cNvPicPr>
            <a:picLocks noChangeAspect="1" noChangeArrowheads="1"/>
          </p:cNvPicPr>
          <p:nvPr/>
        </p:nvPicPr>
        <p:blipFill>
          <a:blip r:embed="rId2"/>
          <a:srcRect l="7596" t="28935" b="17534"/>
          <a:stretch>
            <a:fillRect/>
          </a:stretch>
        </p:blipFill>
        <p:spPr bwMode="auto">
          <a:xfrm>
            <a:off x="214282" y="142852"/>
            <a:ext cx="3231904" cy="1404217"/>
          </a:xfrm>
          <a:prstGeom prst="rect">
            <a:avLst/>
          </a:prstGeom>
          <a:noFill/>
          <a:ln>
            <a:solidFill>
              <a:srgbClr val="C00000"/>
            </a:solidFill>
          </a:ln>
        </p:spPr>
      </p:pic>
      <p:pic>
        <p:nvPicPr>
          <p:cNvPr id="3" name="Picture 4" descr="Potrebbe essere un'immagine raffigurante testo"/>
          <p:cNvPicPr>
            <a:picLocks noChangeAspect="1" noChangeArrowheads="1"/>
          </p:cNvPicPr>
          <p:nvPr/>
        </p:nvPicPr>
        <p:blipFill>
          <a:blip r:embed="rId3"/>
          <a:srcRect t="38986" r="1271" b="28524"/>
          <a:stretch>
            <a:fillRect/>
          </a:stretch>
        </p:blipFill>
        <p:spPr bwMode="auto">
          <a:xfrm>
            <a:off x="142844" y="4572008"/>
            <a:ext cx="8429652" cy="2080549"/>
          </a:xfrm>
          <a:prstGeom prst="rect">
            <a:avLst/>
          </a:prstGeom>
          <a:noFill/>
          <a:ln>
            <a:solidFill>
              <a:srgbClr val="C00000"/>
            </a:solidFill>
          </a:ln>
        </p:spPr>
      </p:pic>
      <p:pic>
        <p:nvPicPr>
          <p:cNvPr id="4" name="Picture 6" descr="Potrebbe essere un'immagine raffigurante 1 persona e testo"/>
          <p:cNvPicPr>
            <a:picLocks noChangeAspect="1" noChangeArrowheads="1"/>
          </p:cNvPicPr>
          <p:nvPr/>
        </p:nvPicPr>
        <p:blipFill>
          <a:blip r:embed="rId4"/>
          <a:srcRect t="33670" b="34063"/>
          <a:stretch>
            <a:fillRect/>
          </a:stretch>
        </p:blipFill>
        <p:spPr bwMode="auto">
          <a:xfrm>
            <a:off x="142844" y="2143116"/>
            <a:ext cx="8126730" cy="1966689"/>
          </a:xfrm>
          <a:prstGeom prst="rect">
            <a:avLst/>
          </a:prstGeom>
          <a:noFill/>
          <a:ln>
            <a:solidFill>
              <a:srgbClr val="C00000"/>
            </a:solidFill>
          </a:ln>
        </p:spPr>
      </p:pic>
      <p:sp>
        <p:nvSpPr>
          <p:cNvPr id="6" name="CasellaDiTesto 5"/>
          <p:cNvSpPr txBox="1"/>
          <p:nvPr/>
        </p:nvSpPr>
        <p:spPr>
          <a:xfrm>
            <a:off x="3500430" y="142852"/>
            <a:ext cx="357190" cy="369332"/>
          </a:xfrm>
          <a:prstGeom prst="rect">
            <a:avLst/>
          </a:prstGeom>
          <a:solidFill>
            <a:srgbClr val="FF0000"/>
          </a:solidFill>
          <a:ln>
            <a:solidFill>
              <a:schemeClr val="tx1"/>
            </a:solidFill>
          </a:ln>
        </p:spPr>
        <p:txBody>
          <a:bodyPr wrap="square" rtlCol="0">
            <a:spAutoFit/>
          </a:bodyPr>
          <a:lstStyle/>
          <a:p>
            <a:r>
              <a:rPr lang="it-IT" dirty="0" smtClean="0"/>
              <a:t>4</a:t>
            </a:r>
            <a:endParaRPr lang="it-IT" dirty="0"/>
          </a:p>
        </p:txBody>
      </p:sp>
      <p:sp>
        <p:nvSpPr>
          <p:cNvPr id="7" name="CasellaDiTesto 6"/>
          <p:cNvSpPr txBox="1"/>
          <p:nvPr/>
        </p:nvSpPr>
        <p:spPr>
          <a:xfrm>
            <a:off x="8286776" y="142852"/>
            <a:ext cx="357190" cy="369332"/>
          </a:xfrm>
          <a:prstGeom prst="rect">
            <a:avLst/>
          </a:prstGeom>
          <a:solidFill>
            <a:srgbClr val="FF0000"/>
          </a:solidFill>
          <a:ln>
            <a:solidFill>
              <a:schemeClr val="tx1"/>
            </a:solidFill>
          </a:ln>
        </p:spPr>
        <p:txBody>
          <a:bodyPr wrap="square" rtlCol="0">
            <a:spAutoFit/>
          </a:bodyPr>
          <a:lstStyle/>
          <a:p>
            <a:r>
              <a:rPr lang="it-IT" dirty="0" smtClean="0"/>
              <a:t>5</a:t>
            </a:r>
            <a:endParaRPr lang="it-IT" dirty="0"/>
          </a:p>
        </p:txBody>
      </p:sp>
      <p:sp>
        <p:nvSpPr>
          <p:cNvPr id="8" name="CasellaDiTesto 7"/>
          <p:cNvSpPr txBox="1"/>
          <p:nvPr/>
        </p:nvSpPr>
        <p:spPr>
          <a:xfrm>
            <a:off x="8429652" y="2143116"/>
            <a:ext cx="357190" cy="369332"/>
          </a:xfrm>
          <a:prstGeom prst="rect">
            <a:avLst/>
          </a:prstGeom>
          <a:solidFill>
            <a:srgbClr val="FF0000"/>
          </a:solidFill>
          <a:ln>
            <a:solidFill>
              <a:schemeClr val="tx1"/>
            </a:solidFill>
          </a:ln>
        </p:spPr>
        <p:txBody>
          <a:bodyPr wrap="square" rtlCol="0">
            <a:spAutoFit/>
          </a:bodyPr>
          <a:lstStyle/>
          <a:p>
            <a:r>
              <a:rPr lang="it-IT" dirty="0" smtClean="0"/>
              <a:t>6</a:t>
            </a:r>
            <a:endParaRPr lang="it-IT" dirty="0"/>
          </a:p>
        </p:txBody>
      </p:sp>
      <p:sp>
        <p:nvSpPr>
          <p:cNvPr id="9" name="CasellaDiTesto 8"/>
          <p:cNvSpPr txBox="1"/>
          <p:nvPr/>
        </p:nvSpPr>
        <p:spPr>
          <a:xfrm>
            <a:off x="8643966" y="4643446"/>
            <a:ext cx="357190" cy="369332"/>
          </a:xfrm>
          <a:prstGeom prst="rect">
            <a:avLst/>
          </a:prstGeom>
          <a:solidFill>
            <a:srgbClr val="FF0000"/>
          </a:solidFill>
          <a:ln>
            <a:solidFill>
              <a:schemeClr val="tx1"/>
            </a:solidFill>
          </a:ln>
        </p:spPr>
        <p:txBody>
          <a:bodyPr wrap="square" rtlCol="0">
            <a:spAutoFit/>
          </a:bodyPr>
          <a:lstStyle/>
          <a:p>
            <a:r>
              <a:rPr lang="it-IT" dirty="0" smtClean="0"/>
              <a:t>7</a:t>
            </a:r>
            <a:endParaRPr lang="it-IT" dirty="0"/>
          </a:p>
        </p:txBody>
      </p:sp>
      <p:pic>
        <p:nvPicPr>
          <p:cNvPr id="10" name="Picture 2" descr="Potrebbe essere un'immagine raffigurante il seguente testo &quot;aggiomaments Wadows nella storia Wndows7 Servai Milano CORRIERE DELLA SERA Via Solferino 28 Codice postole 20121 PRONATI Lefione, 411222 Tal.t9-hneobo481-Cecoc9F Tel, 6339- Interurbano: 665.941 Cronoca: 65.31.93 Telox 31031 UN DRAMMATICO COMUNICATO DI RADIO TEL AVIV ISRAELE DIFFICOLTA' La stampa USA rivela: Tel Aviv ha l'atomica LA SITUAZIONE Il gemerale Herzog ha ommesso: La buttuglia dura il nemico ส้ fortissimo™ Riunito il governo Tel Aviv per ascoltare un rap- truppe stanno reggen- 日06包 mncanaiacaocaeo ร controtfacco sirieno PHILIPS&quot;"/>
          <p:cNvPicPr>
            <a:picLocks noChangeAspect="1" noChangeArrowheads="1"/>
          </p:cNvPicPr>
          <p:nvPr/>
        </p:nvPicPr>
        <p:blipFill>
          <a:blip r:embed="rId5"/>
          <a:srcRect l="2277" t="30358" r="3232" b="19550"/>
          <a:stretch>
            <a:fillRect/>
          </a:stretch>
        </p:blipFill>
        <p:spPr bwMode="auto">
          <a:xfrm>
            <a:off x="4572000" y="142852"/>
            <a:ext cx="3596507" cy="1429948"/>
          </a:xfrm>
          <a:prstGeom prst="rect">
            <a:avLst/>
          </a:prstGeom>
          <a:noFill/>
          <a:ln>
            <a:solidFill>
              <a:srgbClr val="C00000"/>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4"/>
          <p:cNvSpPr/>
          <p:nvPr/>
        </p:nvSpPr>
        <p:spPr>
          <a:xfrm>
            <a:off x="142844" y="3071810"/>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Dopo aver sottolineato le informazioni principali, formula una domanda che riassuma l’argomento trattato nel testo.</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
        <p:nvSpPr>
          <p:cNvPr id="4" name="CustomShape 1"/>
          <p:cNvSpPr/>
          <p:nvPr/>
        </p:nvSpPr>
        <p:spPr>
          <a:xfrm>
            <a:off x="142844" y="428604"/>
            <a:ext cx="8778316" cy="2506925"/>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it-IT" sz="1400" dirty="0" smtClean="0">
                <a:latin typeface="Franklin Gothic Book" pitchFamily="34" charset="0"/>
              </a:rPr>
              <a:t>Nonostante la vittoria militare israeliana, l’Egitto riuscì comunque a trattare una pace considerata accettabile dai nazionalisti, anche perché il conflitto venne bloccato quando le truppe israeliane stavano per annientare l’esercito egiziano. Israele occupò alcune zone a ovest del canale di Suez, ma si accordò con l’Egitto per ritirarsi da lì e dal Sinai dopo pochi anni. Dopo la guerra l’Egitto normalizzò le proprie relazioni diplomatiche con Israele: fu il primo paese arabo a farlo, subendo per un periodo ripercussioni diplomatiche con gli altri paesi della regione, fra cui la sospensione dalla Lega Araba fino al 1989.</a:t>
            </a:r>
          </a:p>
          <a:p>
            <a:pPr algn="just">
              <a:spcAft>
                <a:spcPts val="600"/>
              </a:spcAft>
            </a:pPr>
            <a:r>
              <a:rPr lang="it-IT" sz="1400" dirty="0" smtClean="0">
                <a:latin typeface="Franklin Gothic Book" pitchFamily="34" charset="0"/>
              </a:rPr>
              <a:t>In generale, gli stati arabi si resero conto che la possibilità di una sconfitta militare diretta di Israele era poco realistica, cosa che diede nuovo impulso alle trattative di pace. In effetti quella dello </a:t>
            </a:r>
            <a:r>
              <a:rPr lang="it-IT" sz="1400" dirty="0" err="1" smtClean="0">
                <a:latin typeface="Franklin Gothic Book" pitchFamily="34" charset="0"/>
              </a:rPr>
              <a:t>Yom</a:t>
            </a:r>
            <a:r>
              <a:rPr lang="it-IT" sz="1400" dirty="0" smtClean="0">
                <a:latin typeface="Franklin Gothic Book" pitchFamily="34" charset="0"/>
              </a:rPr>
              <a:t> Kippur è l’ultimo dei grandi conflitti fra coalizioni di stati arabi e Israele. I conflitti successivi hanno riguardato essenzialmente il Libano, con l’intervento di Israele nella sua guerra civile, e i territori palestinesi, occupati da Israele dal 1948.</a:t>
            </a:r>
            <a:endParaRPr lang="it-IT" sz="1400" b="0" strike="noStrike" spc="-1" dirty="0" smtClean="0">
              <a:solidFill>
                <a:srgbClr val="000000"/>
              </a:solidFill>
              <a:latin typeface="Franklin Gothic Book"/>
              <a:ea typeface="DejaVu Sans"/>
            </a:endParaRPr>
          </a:p>
          <a:p>
            <a:pPr algn="r"/>
            <a:r>
              <a:rPr lang="it-IT" sz="1200" b="0" strike="noStrike" spc="-1" dirty="0" smtClean="0">
                <a:solidFill>
                  <a:srgbClr val="000000"/>
                </a:solidFill>
                <a:latin typeface="Franklin Gothic Book"/>
                <a:ea typeface="DejaVu Sans"/>
              </a:rPr>
              <a:t>Post </a:t>
            </a:r>
            <a:r>
              <a:rPr lang="it-IT" sz="1200" i="1" dirty="0" smtClean="0"/>
              <a:t>La Guerra dello </a:t>
            </a:r>
            <a:r>
              <a:rPr lang="it-IT" sz="1200" i="1" dirty="0" err="1" smtClean="0"/>
              <a:t>Yom</a:t>
            </a:r>
            <a:r>
              <a:rPr lang="it-IT" sz="1200" i="1" dirty="0" smtClean="0"/>
              <a:t> Kippur, 50 anni fa</a:t>
            </a:r>
          </a:p>
        </p:txBody>
      </p:sp>
      <p:sp>
        <p:nvSpPr>
          <p:cNvPr id="5" name="CustomShape 2"/>
          <p:cNvSpPr/>
          <p:nvPr/>
        </p:nvSpPr>
        <p:spPr>
          <a:xfrm>
            <a:off x="214282" y="4000504"/>
            <a:ext cx="8706960" cy="643082"/>
          </a:xfrm>
          <a:prstGeom prst="roundRect">
            <a:avLst>
              <a:gd name="adj" fmla="val 16667"/>
            </a:avLst>
          </a:prstGeom>
          <a:solidFill>
            <a:schemeClr val="bg1"/>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400" b="0" strike="noStrike" spc="-1" dirty="0">
              <a:latin typeface="Arial"/>
            </a:endParaRPr>
          </a:p>
          <a:p>
            <a:pPr algn="just">
              <a:lnSpc>
                <a:spcPct val="100000"/>
              </a:lnSpc>
            </a:pPr>
            <a:r>
              <a:rPr lang="it-IT" sz="1400" b="0" strike="noStrike" spc="-1" dirty="0">
                <a:solidFill>
                  <a:srgbClr val="00B0F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357120" y="2500200"/>
            <a:ext cx="8448120" cy="1132920"/>
          </a:xfrm>
          <a:prstGeom prst="rect">
            <a:avLst/>
          </a:prstGeom>
          <a:gradFill rotWithShape="0">
            <a:gsLst>
              <a:gs pos="0">
                <a:srgbClr val="FFE7D6"/>
              </a:gs>
              <a:gs pos="100000">
                <a:srgbClr val="FFBD83"/>
              </a:gs>
            </a:gsLst>
            <a:lin ang="5400000"/>
          </a:gradFill>
          <a:ln>
            <a:solidFill>
              <a:srgbClr val="F0A22E"/>
            </a:solidFill>
            <a:round/>
          </a:ln>
          <a:effectLst>
            <a:outerShdw blurRad="76200" dist="50760" dir="5400000" rotWithShape="0">
              <a:srgbClr val="4E3B30">
                <a:alpha val="60000"/>
              </a:srgbClr>
            </a:outerShdw>
          </a:effectLst>
        </p:spPr>
        <p:style>
          <a:lnRef idx="1">
            <a:schemeClr val="accent1"/>
          </a:lnRef>
          <a:fillRef idx="2">
            <a:schemeClr val="accent1"/>
          </a:fillRef>
          <a:effectRef idx="1">
            <a:schemeClr val="accent1"/>
          </a:effectRef>
          <a:fontRef idx="minor"/>
        </p:style>
        <p:txBody>
          <a:bodyPr lIns="90000" tIns="45000" rIns="90000" bIns="45000">
            <a:normAutofit/>
          </a:bodyPr>
          <a:lstStyle/>
          <a:p>
            <a:pPr algn="ctr">
              <a:lnSpc>
                <a:spcPct val="100000"/>
              </a:lnSpc>
              <a:tabLst>
                <a:tab pos="0" algn="l"/>
              </a:tabLst>
            </a:pPr>
            <a:r>
              <a:rPr lang="it-IT" sz="4500" b="0" strike="noStrike" cap="all" spc="-1" dirty="0" smtClean="0">
                <a:solidFill>
                  <a:srgbClr val="000000"/>
                </a:solidFill>
                <a:latin typeface="Times New Roman"/>
                <a:ea typeface="DejaVu Sans"/>
              </a:rPr>
              <a:t>GLI ANNI 1949-1956</a:t>
            </a:r>
            <a:endParaRPr lang="it-IT" sz="45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_5" descr="https://www.ispionline.it/wp-content/uploads/2023/04/spiegone-grafica-3-1-1024x1024.jpg"/>
          <p:cNvPicPr>
            <a:picLocks noChangeAspect="1"/>
          </p:cNvPicPr>
          <p:nvPr/>
        </p:nvPicPr>
        <p:blipFill>
          <a:blip r:embed="rId2"/>
          <a:srcRect l="49681" t="35212" r="5658" b="13764"/>
          <a:stretch/>
        </p:blipFill>
        <p:spPr>
          <a:xfrm rot="5400">
            <a:off x="218462" y="1075204"/>
            <a:ext cx="4660979" cy="5325044"/>
          </a:xfrm>
          <a:prstGeom prst="rect">
            <a:avLst/>
          </a:prstGeom>
          <a:ln w="0">
            <a:solidFill>
              <a:srgbClr val="C00000"/>
            </a:solidFill>
          </a:ln>
        </p:spPr>
      </p:pic>
      <p:sp>
        <p:nvSpPr>
          <p:cNvPr id="4" name="CustomShape 1"/>
          <p:cNvSpPr/>
          <p:nvPr/>
        </p:nvSpPr>
        <p:spPr>
          <a:xfrm>
            <a:off x="5072066" y="357166"/>
            <a:ext cx="3918846" cy="6169466"/>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spcAft>
                <a:spcPts val="567"/>
              </a:spcAft>
            </a:pPr>
            <a:r>
              <a:rPr lang="it-IT" sz="1400" b="1" strike="noStrike" spc="-1" dirty="0">
                <a:solidFill>
                  <a:srgbClr val="000000"/>
                </a:solidFill>
                <a:latin typeface="Franklin Gothic Book"/>
                <a:ea typeface="DejaVu Sans"/>
              </a:rPr>
              <a:t>LO STATO ISRAELIANO</a:t>
            </a:r>
            <a:endParaRPr lang="it-IT" sz="1400" b="0" strike="noStrike" spc="-1" dirty="0">
              <a:latin typeface="Arial"/>
            </a:endParaRPr>
          </a:p>
          <a:p>
            <a:pPr algn="just">
              <a:lnSpc>
                <a:spcPct val="100000"/>
              </a:lnSpc>
            </a:pPr>
            <a:r>
              <a:rPr lang="it-IT" sz="1400" b="0" strike="noStrike" spc="-1" dirty="0">
                <a:solidFill>
                  <a:srgbClr val="000000"/>
                </a:solidFill>
                <a:latin typeface="Franklin Gothic Book"/>
                <a:ea typeface="DejaVu Sans"/>
              </a:rPr>
              <a:t>La prima guerra arabo-israeliana si era conclusa col consolidamento dello Stato israeliano, con l’umiliante sconfitta della coalizione araba, coi regimi degli Stati arabi scossi in modo più o meno grave e con il completo collasso della società arabo-palestinese.</a:t>
            </a:r>
            <a:endParaRPr lang="it-IT" sz="1400" b="0" strike="noStrike" spc="-1" dirty="0">
              <a:latin typeface="Arial"/>
            </a:endParaRPr>
          </a:p>
          <a:p>
            <a:pPr algn="just">
              <a:lnSpc>
                <a:spcPct val="100000"/>
              </a:lnSpc>
            </a:pPr>
            <a:r>
              <a:rPr lang="it-IT" sz="1400" strike="noStrike" spc="-1" dirty="0">
                <a:solidFill>
                  <a:srgbClr val="000000"/>
                </a:solidFill>
                <a:latin typeface="Franklin Gothic Book"/>
                <a:ea typeface="DejaVu Sans"/>
              </a:rPr>
              <a:t>Il nuovo Stato possedeva confini più o meno accettati sul piano internazionale, e verso i quali lo stesso mondo arabo era acquiescente. Ma in larga misura, soprattutto in corrispondenza della Cisgiordania e della striscia di Gaza, essi non seguivano nessuna struttura topografica naturale. E spesso separavano bruscamente gli arabi dalle zone di origine e dai familiari. Alcuni villaggi erano addirittura divisi in due da quei confini, una parte in Israele l’altra in Cisgiordania.</a:t>
            </a:r>
            <a:endParaRPr lang="it-IT" sz="1400" strike="noStrike" spc="-1" dirty="0">
              <a:latin typeface="Arial"/>
            </a:endParaRPr>
          </a:p>
          <a:p>
            <a:pPr algn="just">
              <a:lnSpc>
                <a:spcPct val="100000"/>
              </a:lnSpc>
            </a:pPr>
            <a:r>
              <a:rPr lang="it-IT" sz="1400" strike="noStrike" spc="-1" dirty="0">
                <a:solidFill>
                  <a:srgbClr val="000000"/>
                </a:solidFill>
                <a:latin typeface="Franklin Gothic Book"/>
                <a:ea typeface="DejaVu Sans"/>
              </a:rPr>
              <a:t>Israele era inoltre un incubo strategico: circondato da paesi ostili, le sue città erano entro il raggio di azione delle artiglierie nemiche e il suo territorio presentava una strozzatura larga una quindicina di chilometri tra la Cisgiordania e il mare. La minoranza araba – 150.000 persone su una popolazione di 850.000-900.000 – era considerata, con buone ragioni, un’incognita nel migliore dei casi, una possibile quinta colonna nel peggiore. </a:t>
            </a:r>
            <a:endParaRPr lang="it-IT" sz="1400" strike="noStrike" spc="-1" dirty="0">
              <a:latin typeface="Arial"/>
            </a:endParaRPr>
          </a:p>
          <a:p>
            <a:pPr algn="r">
              <a:lnSpc>
                <a:spcPct val="100000"/>
              </a:lnSpc>
            </a:pPr>
            <a:r>
              <a:rPr lang="it-IT" sz="1200" b="0" strike="noStrike" spc="-1" dirty="0">
                <a:solidFill>
                  <a:srgbClr val="000000"/>
                </a:solidFill>
                <a:latin typeface="Franklin Gothic Book"/>
                <a:ea typeface="DejaVu Sans"/>
              </a:rPr>
              <a:t>da B. </a:t>
            </a:r>
            <a:r>
              <a:rPr lang="it-IT" sz="1200" b="0" strike="noStrike" spc="-1" dirty="0" err="1">
                <a:solidFill>
                  <a:srgbClr val="000000"/>
                </a:solidFill>
                <a:latin typeface="Franklin Gothic Book"/>
                <a:ea typeface="DejaVu Sans"/>
              </a:rPr>
              <a:t>Morris</a:t>
            </a:r>
            <a:r>
              <a:rPr lang="it-IT" sz="1200" b="0" strike="noStrike" spc="-1" dirty="0">
                <a:solidFill>
                  <a:srgbClr val="000000"/>
                </a:solidFill>
                <a:latin typeface="Franklin Gothic Book"/>
                <a:ea typeface="DejaVu Sans"/>
              </a:rPr>
              <a:t> </a:t>
            </a:r>
            <a:r>
              <a:rPr lang="it-IT" sz="1200" b="0" i="1" strike="noStrike" spc="-1" dirty="0" smtClean="0">
                <a:solidFill>
                  <a:srgbClr val="000000"/>
                </a:solidFill>
                <a:latin typeface="Franklin Gothic Book"/>
                <a:ea typeface="DejaVu Sans"/>
              </a:rPr>
              <a:t>Vittime</a:t>
            </a:r>
          </a:p>
        </p:txBody>
      </p:sp>
      <p:pic>
        <p:nvPicPr>
          <p:cNvPr id="5" name="Picture 2_6" descr="https://www.ispionline.it/wp-content/uploads/2023/04/spiegone-grafica-3-1-1024x1024.jpg"/>
          <p:cNvPicPr/>
          <p:nvPr/>
        </p:nvPicPr>
        <p:blipFill>
          <a:blip r:embed="rId2"/>
          <a:srcRect l="3543" t="4293" r="51910" b="87983"/>
          <a:stretch/>
        </p:blipFill>
        <p:spPr>
          <a:xfrm>
            <a:off x="285720" y="500042"/>
            <a:ext cx="1649520" cy="285752"/>
          </a:xfrm>
          <a:prstGeom prst="rect">
            <a:avLst/>
          </a:prstGeom>
          <a:ln w="0">
            <a:solidFill>
              <a:schemeClr val="bg1"/>
            </a:solidFill>
          </a:ln>
        </p:spPr>
      </p:pic>
      <p:pic>
        <p:nvPicPr>
          <p:cNvPr id="6" name="Picture 2_6" descr="https://www.ispionline.it/wp-content/uploads/2023/04/spiegone-grafica-3-1-1024x1024.jpg"/>
          <p:cNvPicPr/>
          <p:nvPr/>
        </p:nvPicPr>
        <p:blipFill>
          <a:blip r:embed="rId2"/>
          <a:srcRect l="11260" t="12017" r="51910" b="80258"/>
          <a:stretch/>
        </p:blipFill>
        <p:spPr>
          <a:xfrm>
            <a:off x="1928794" y="500042"/>
            <a:ext cx="1363768" cy="285752"/>
          </a:xfrm>
          <a:prstGeom prst="rect">
            <a:avLst/>
          </a:prstGeom>
          <a:ln w="0">
            <a:solidFill>
              <a:schemeClr val="bg1"/>
            </a:solid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3428992" y="2214554"/>
            <a:ext cx="2070360" cy="1998720"/>
          </a:xfrm>
          <a:prstGeom prst="ellipse">
            <a:avLst/>
          </a:prstGeom>
          <a:solidFill>
            <a:srgbClr val="FFFF0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spc="-1" dirty="0" smtClean="0">
                <a:solidFill>
                  <a:srgbClr val="000000"/>
                </a:solidFill>
                <a:latin typeface="Arial"/>
                <a:ea typeface="DejaVu Sans"/>
              </a:rPr>
              <a:t>STATO ISRAELIANO</a:t>
            </a:r>
            <a:endParaRPr lang="it-IT" sz="1600" b="0" strike="noStrike" spc="-1" dirty="0">
              <a:latin typeface="Arial"/>
            </a:endParaRPr>
          </a:p>
        </p:txBody>
      </p:sp>
      <p:sp>
        <p:nvSpPr>
          <p:cNvPr id="189" name="CustomShape 2"/>
          <p:cNvSpPr/>
          <p:nvPr/>
        </p:nvSpPr>
        <p:spPr>
          <a:xfrm>
            <a:off x="428596" y="928670"/>
            <a:ext cx="2070386"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spc="-1" dirty="0" smtClean="0">
                <a:solidFill>
                  <a:srgbClr val="000000"/>
                </a:solidFill>
                <a:latin typeface="Arial"/>
                <a:ea typeface="DejaVu Sans"/>
              </a:rPr>
              <a:t>Non ha confini naturali</a:t>
            </a:r>
            <a:r>
              <a:rPr lang="it-IT" sz="1200" b="0" strike="noStrike" spc="-1" dirty="0" smtClean="0">
                <a:solidFill>
                  <a:srgbClr val="000000"/>
                </a:solidFill>
                <a:latin typeface="Arial"/>
                <a:ea typeface="DejaVu Sans"/>
              </a:rPr>
              <a:t> </a:t>
            </a:r>
            <a:endParaRPr lang="it-IT" sz="1200" b="0" strike="noStrike" spc="-1" dirty="0">
              <a:latin typeface="Arial"/>
            </a:endParaRPr>
          </a:p>
        </p:txBody>
      </p:sp>
      <p:sp>
        <p:nvSpPr>
          <p:cNvPr id="191" name="CustomShape 4"/>
          <p:cNvSpPr/>
          <p:nvPr/>
        </p:nvSpPr>
        <p:spPr>
          <a:xfrm>
            <a:off x="214282" y="3286124"/>
            <a:ext cx="2070480"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193" name="CustomShape 6"/>
          <p:cNvSpPr/>
          <p:nvPr/>
        </p:nvSpPr>
        <p:spPr>
          <a:xfrm rot="10800000">
            <a:off x="1714480" y="1571612"/>
            <a:ext cx="1928826" cy="1000132"/>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194" name="CustomShape 7"/>
          <p:cNvSpPr/>
          <p:nvPr/>
        </p:nvSpPr>
        <p:spPr>
          <a:xfrm rot="10800000" flipV="1">
            <a:off x="2285984" y="3429000"/>
            <a:ext cx="1141710" cy="214314"/>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197" name="CustomShape 10"/>
          <p:cNvSpPr/>
          <p:nvPr/>
        </p:nvSpPr>
        <p:spPr>
          <a:xfrm>
            <a:off x="5643570" y="92867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
        <p:nvSpPr>
          <p:cNvPr id="198" name="CustomShape 11"/>
          <p:cNvSpPr/>
          <p:nvPr/>
        </p:nvSpPr>
        <p:spPr>
          <a:xfrm>
            <a:off x="6000760" y="5572140"/>
            <a:ext cx="242889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
        <p:nvSpPr>
          <p:cNvPr id="199" name="CustomShape 12"/>
          <p:cNvSpPr/>
          <p:nvPr/>
        </p:nvSpPr>
        <p:spPr>
          <a:xfrm flipV="1">
            <a:off x="5072066" y="1571612"/>
            <a:ext cx="1785950" cy="855676"/>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200" name="CustomShape 13"/>
          <p:cNvSpPr/>
          <p:nvPr/>
        </p:nvSpPr>
        <p:spPr>
          <a:xfrm>
            <a:off x="4929190" y="4143380"/>
            <a:ext cx="2071702" cy="1428760"/>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15" name="CustomShape 11"/>
          <p:cNvSpPr/>
          <p:nvPr/>
        </p:nvSpPr>
        <p:spPr>
          <a:xfrm>
            <a:off x="1714480" y="5500702"/>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0000"/>
                </a:solidFill>
                <a:latin typeface="Arial"/>
                <a:ea typeface="DejaVu Sans"/>
              </a:rPr>
              <a:t>La minoranza araba è un’incognita o una possibile quinta colonna</a:t>
            </a:r>
            <a:endParaRPr lang="it-IT" sz="1200" b="0" strike="noStrike" spc="-1" dirty="0">
              <a:latin typeface="Arial"/>
            </a:endParaRPr>
          </a:p>
        </p:txBody>
      </p:sp>
      <p:sp>
        <p:nvSpPr>
          <p:cNvPr id="16" name="CustomShape 11"/>
          <p:cNvSpPr/>
          <p:nvPr/>
        </p:nvSpPr>
        <p:spPr>
          <a:xfrm>
            <a:off x="6500826" y="3214686"/>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0000"/>
                </a:solidFill>
                <a:latin typeface="Arial"/>
                <a:ea typeface="DejaVu Sans"/>
              </a:rPr>
              <a:t>Presenta una strozzatura larga una quindicina di chilometra fra la Cisgiordania  e il mare</a:t>
            </a:r>
            <a:endParaRPr lang="it-IT" sz="1200" b="0" strike="noStrike" spc="-1" dirty="0">
              <a:latin typeface="Arial"/>
            </a:endParaRPr>
          </a:p>
        </p:txBody>
      </p:sp>
      <p:cxnSp>
        <p:nvCxnSpPr>
          <p:cNvPr id="18" name="Connettore 2 17"/>
          <p:cNvCxnSpPr>
            <a:endCxn id="15" idx="0"/>
          </p:cNvCxnSpPr>
          <p:nvPr/>
        </p:nvCxnSpPr>
        <p:spPr>
          <a:xfrm rot="5400000">
            <a:off x="2732145" y="4303789"/>
            <a:ext cx="1428760" cy="9650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endCxn id="16" idx="1"/>
          </p:cNvCxnSpPr>
          <p:nvPr/>
        </p:nvCxnSpPr>
        <p:spPr>
          <a:xfrm>
            <a:off x="5500694" y="3429000"/>
            <a:ext cx="1000132" cy="915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ustomShape 2"/>
          <p:cNvSpPr/>
          <p:nvPr/>
        </p:nvSpPr>
        <p:spPr>
          <a:xfrm>
            <a:off x="285720" y="0"/>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3214678" y="3214686"/>
            <a:ext cx="2498988" cy="2428894"/>
          </a:xfrm>
          <a:prstGeom prst="ellipse">
            <a:avLst/>
          </a:prstGeom>
          <a:solidFill>
            <a:srgbClr val="FFFF0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400" b="1" strike="noStrike" spc="-1" dirty="0" smtClean="0">
                <a:solidFill>
                  <a:srgbClr val="000000"/>
                </a:solidFill>
                <a:latin typeface="Arial"/>
                <a:ea typeface="DejaVu Sans"/>
              </a:rPr>
              <a:t>CONFLITTUALITA’ CONTINUA</a:t>
            </a:r>
            <a:endParaRPr lang="it-IT" sz="1400" b="0" strike="noStrike" spc="-1" dirty="0">
              <a:latin typeface="Arial"/>
            </a:endParaRPr>
          </a:p>
        </p:txBody>
      </p:sp>
      <p:sp>
        <p:nvSpPr>
          <p:cNvPr id="189" name="CustomShape 2"/>
          <p:cNvSpPr/>
          <p:nvPr/>
        </p:nvSpPr>
        <p:spPr>
          <a:xfrm>
            <a:off x="214282" y="3714752"/>
            <a:ext cx="2070386"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197" name="CustomShape 10"/>
          <p:cNvSpPr/>
          <p:nvPr/>
        </p:nvSpPr>
        <p:spPr>
          <a:xfrm>
            <a:off x="6143636" y="342900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it-IT" sz="1200" b="0" strike="noStrike" spc="-1" dirty="0">
              <a:solidFill>
                <a:srgbClr val="00B0F0"/>
              </a:solidFill>
              <a:latin typeface="Arial"/>
            </a:endParaRPr>
          </a:p>
        </p:txBody>
      </p:sp>
      <p:sp>
        <p:nvSpPr>
          <p:cNvPr id="198" name="CustomShape 11"/>
          <p:cNvSpPr/>
          <p:nvPr/>
        </p:nvSpPr>
        <p:spPr>
          <a:xfrm>
            <a:off x="3857620" y="6072206"/>
            <a:ext cx="242889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latin typeface="Arial"/>
                <a:ea typeface="DejaVu Sans"/>
              </a:rPr>
              <a:t>I clandestini palestinesi cercano di tornare alle loro case e ai loro campi </a:t>
            </a:r>
            <a:endParaRPr lang="it-IT" sz="1200" b="0" strike="noStrike" spc="-1" dirty="0">
              <a:latin typeface="Arial"/>
            </a:endParaRPr>
          </a:p>
        </p:txBody>
      </p:sp>
      <p:sp>
        <p:nvSpPr>
          <p:cNvPr id="15" name="CustomShape 11"/>
          <p:cNvSpPr/>
          <p:nvPr/>
        </p:nvSpPr>
        <p:spPr>
          <a:xfrm>
            <a:off x="214282" y="6000768"/>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
        <p:nvSpPr>
          <p:cNvPr id="16" name="CustomShape 11"/>
          <p:cNvSpPr/>
          <p:nvPr/>
        </p:nvSpPr>
        <p:spPr>
          <a:xfrm>
            <a:off x="6500826" y="5214950"/>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0000"/>
                </a:solidFill>
                <a:latin typeface="Arial"/>
                <a:ea typeface="DejaVu Sans"/>
              </a:rPr>
              <a:t>Infiltrati arabi spaventano e uccidono gli israeliani</a:t>
            </a:r>
            <a:endParaRPr lang="it-IT" sz="1200" b="0" strike="noStrike" spc="-1" dirty="0">
              <a:latin typeface="Arial"/>
            </a:endParaRPr>
          </a:p>
        </p:txBody>
      </p:sp>
      <p:sp>
        <p:nvSpPr>
          <p:cNvPr id="21" name="CustomShape 2"/>
          <p:cNvSpPr/>
          <p:nvPr/>
        </p:nvSpPr>
        <p:spPr>
          <a:xfrm>
            <a:off x="214282" y="1571612"/>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cxnSp>
        <p:nvCxnSpPr>
          <p:cNvPr id="23" name="Connettore 2 22"/>
          <p:cNvCxnSpPr>
            <a:stCxn id="189" idx="3"/>
          </p:cNvCxnSpPr>
          <p:nvPr/>
        </p:nvCxnSpPr>
        <p:spPr>
          <a:xfrm>
            <a:off x="2284668" y="4020572"/>
            <a:ext cx="930010" cy="2656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rot="5400000" flipH="1" flipV="1">
            <a:off x="4679157" y="582217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1285852" y="5000636"/>
            <a:ext cx="2071702" cy="1000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197" idx="2"/>
          </p:cNvCxnSpPr>
          <p:nvPr/>
        </p:nvCxnSpPr>
        <p:spPr>
          <a:xfrm rot="5400000">
            <a:off x="6288720" y="3466929"/>
            <a:ext cx="674246" cy="18216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16" idx="1"/>
          </p:cNvCxnSpPr>
          <p:nvPr/>
        </p:nvCxnSpPr>
        <p:spPr>
          <a:xfrm rot="10800000">
            <a:off x="5500694" y="5072074"/>
            <a:ext cx="1000132" cy="4486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CustomShape 1"/>
          <p:cNvSpPr/>
          <p:nvPr/>
        </p:nvSpPr>
        <p:spPr>
          <a:xfrm>
            <a:off x="285720" y="142852"/>
            <a:ext cx="8490960" cy="2506925"/>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Aft>
                <a:spcPts val="567"/>
              </a:spcAft>
            </a:pPr>
            <a:r>
              <a:rPr lang="it-IT" sz="1400" b="1" strike="noStrike" spc="-1" dirty="0">
                <a:solidFill>
                  <a:srgbClr val="000000"/>
                </a:solidFill>
                <a:latin typeface="Franklin Gothic Book"/>
                <a:ea typeface="DejaVu Sans"/>
              </a:rPr>
              <a:t>UNA CONFLITTUALITA’ CONTINUA</a:t>
            </a:r>
            <a:endParaRPr lang="it-IT" sz="1400" b="0" strike="noStrike" spc="-1" dirty="0">
              <a:latin typeface="Arial"/>
            </a:endParaRPr>
          </a:p>
          <a:p>
            <a:pPr algn="just">
              <a:lnSpc>
                <a:spcPct val="100000"/>
              </a:lnSpc>
            </a:pPr>
            <a:r>
              <a:rPr lang="it-IT" sz="1400" strike="noStrike" spc="-1" dirty="0">
                <a:solidFill>
                  <a:srgbClr val="000000"/>
                </a:solidFill>
                <a:latin typeface="Franklin Gothic Book"/>
                <a:ea typeface="DejaVu Sans"/>
              </a:rPr>
              <a:t>I sette anni tra la prima guerra d’indipendenza israeliana e la campagna del Sinai videro una conflittualità a bassa intensità ma incessante: accanto al boicottaggio economico e diplomatico subito da Israele, il nuovo Stato era sottoposto a continui sconfinamenti arabi e scontri alla frontiera, in un crescendo che sfociò nel conflitto del 1956. La striscia di Gaza egiziana si era trasformata in una base di reclutamento di guerriglieri palestinesi: gli infiltrati arabi spaventavano e uccidevano gli israeliani. Per lo più, comunque, i clandestini che tentavano di passare dall’altra parte erano palestinesi disarmati che cercavano solo di tornare alle loro case e ai loro campi. L’ordine di Tel Aviv era inflessibile: sparare contro ogni arabo che tentasse di attraversare le linee israeliane. Le principali misure contro gli sconfinamenti erano l’espulsione e le rappresaglie contro i luoghi di partenza dei clandestini per spingere i Paesi ospitanti a tenere a freno i palestinesi. </a:t>
            </a:r>
            <a:endParaRPr lang="it-IT" sz="1400" strike="noStrike" spc="-1" dirty="0">
              <a:latin typeface="Arial"/>
            </a:endParaRPr>
          </a:p>
          <a:p>
            <a:pPr algn="r">
              <a:lnSpc>
                <a:spcPct val="100000"/>
              </a:lnSpc>
              <a:spcAft>
                <a:spcPts val="601"/>
              </a:spcAft>
            </a:pPr>
            <a:r>
              <a:rPr lang="it-IT" sz="1200" b="0" strike="noStrike" spc="-1" dirty="0">
                <a:solidFill>
                  <a:srgbClr val="000000"/>
                </a:solidFill>
                <a:latin typeface="Franklin Gothic Book"/>
                <a:ea typeface="DejaVu Sans"/>
              </a:rPr>
              <a:t>da S. Basso </a:t>
            </a:r>
            <a:r>
              <a:rPr lang="it-IT" sz="1200" b="0" i="1" strike="noStrike" spc="-1" dirty="0">
                <a:solidFill>
                  <a:srgbClr val="000000"/>
                </a:solidFill>
                <a:latin typeface="Franklin Gothic Book"/>
                <a:ea typeface="DejaVu Sans"/>
              </a:rPr>
              <a:t>Medio Oriente</a:t>
            </a:r>
            <a:endParaRPr lang="it-IT" sz="1200" b="0" strike="noStrike" spc="-1" dirty="0">
              <a:latin typeface="Arial"/>
            </a:endParaRPr>
          </a:p>
        </p:txBody>
      </p:sp>
      <p:sp>
        <p:nvSpPr>
          <p:cNvPr id="33" name="CustomShape 2"/>
          <p:cNvSpPr/>
          <p:nvPr/>
        </p:nvSpPr>
        <p:spPr>
          <a:xfrm>
            <a:off x="437040" y="2500306"/>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214282" y="2786058"/>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Inserisci, </a:t>
            </a:r>
            <a:r>
              <a:rPr lang="it-IT" sz="1400" b="1" strike="noStrike" spc="-1" dirty="0" smtClean="0">
                <a:solidFill>
                  <a:srgbClr val="000000"/>
                </a:solidFill>
                <a:latin typeface="Franklin Gothic Book"/>
                <a:ea typeface="DejaVu Sans"/>
              </a:rPr>
              <a:t>negli spazi verdi che si trovano accanto a ciascun </a:t>
            </a:r>
            <a:r>
              <a:rPr lang="it-IT" sz="1400" b="1" strike="noStrike" spc="-1" dirty="0" smtClean="0">
                <a:solidFill>
                  <a:srgbClr val="000000"/>
                </a:solidFill>
                <a:latin typeface="Franklin Gothic Book"/>
                <a:ea typeface="DejaVu Sans"/>
              </a:rPr>
              <a:t>articolo, le cause che hanno provocato il conflitto fr</a:t>
            </a:r>
            <a:r>
              <a:rPr lang="it-IT" sz="1400" b="1" spc="-1" dirty="0" smtClean="0">
                <a:solidFill>
                  <a:srgbClr val="000000"/>
                </a:solidFill>
                <a:latin typeface="Franklin Gothic Book"/>
                <a:ea typeface="DejaVu Sans"/>
              </a:rPr>
              <a:t>a Israele e i paesi arabi.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ente\Documents\SITO\DA INSERIRE\STORIA\3°\IL CONFLITTO ISRAELO-PALESTINESE\434403037_3770106853271408_5614464421267523606_n.jpg"/>
          <p:cNvPicPr>
            <a:picLocks noChangeAspect="1" noChangeArrowheads="1"/>
          </p:cNvPicPr>
          <p:nvPr/>
        </p:nvPicPr>
        <p:blipFill>
          <a:blip r:embed="rId2"/>
          <a:srcRect l="16587" t="6786" r="18571" b="18571"/>
          <a:stretch>
            <a:fillRect/>
          </a:stretch>
        </p:blipFill>
        <p:spPr bwMode="auto">
          <a:xfrm>
            <a:off x="214282" y="142852"/>
            <a:ext cx="4217295" cy="6472997"/>
          </a:xfrm>
          <a:prstGeom prst="rect">
            <a:avLst/>
          </a:prstGeom>
          <a:noFill/>
          <a:ln>
            <a:solidFill>
              <a:srgbClr val="C00000"/>
            </a:solidFill>
          </a:ln>
        </p:spPr>
      </p:pic>
      <p:sp>
        <p:nvSpPr>
          <p:cNvPr id="3" name="Rettangolo 2"/>
          <p:cNvSpPr/>
          <p:nvPr/>
        </p:nvSpPr>
        <p:spPr>
          <a:xfrm>
            <a:off x="4572000" y="214290"/>
            <a:ext cx="4572000" cy="338554"/>
          </a:xfrm>
          <a:prstGeom prst="rect">
            <a:avLst/>
          </a:prstGeom>
        </p:spPr>
        <p:txBody>
          <a:bodyPr>
            <a:spAutoFit/>
          </a:bodyPr>
          <a:lstStyle/>
          <a:p>
            <a:r>
              <a:rPr lang="it-IT" sz="1600" b="1" spc="-1" dirty="0" smtClean="0">
                <a:solidFill>
                  <a:srgbClr val="000000"/>
                </a:solidFill>
                <a:latin typeface="Franklin Gothic Book"/>
              </a:rPr>
              <a:t>CORRIERE </a:t>
            </a:r>
            <a:r>
              <a:rPr lang="it-IT" sz="1600" b="1" spc="-1" dirty="0" err="1" smtClean="0">
                <a:solidFill>
                  <a:srgbClr val="000000"/>
                </a:solidFill>
                <a:latin typeface="Franklin Gothic Book"/>
              </a:rPr>
              <a:t>D’INFORMAZIONE</a:t>
            </a:r>
            <a:r>
              <a:rPr lang="it-IT" sz="1600" b="1" spc="-1" dirty="0" smtClean="0">
                <a:solidFill>
                  <a:srgbClr val="000000"/>
                </a:solidFill>
                <a:latin typeface="Franklin Gothic Book"/>
              </a:rPr>
              <a:t> </a:t>
            </a:r>
            <a:r>
              <a:rPr lang="it-IT" sz="1600" b="1" spc="-1" dirty="0" smtClean="0">
                <a:solidFill>
                  <a:srgbClr val="000000"/>
                </a:solidFill>
                <a:latin typeface="Franklin Gothic Book"/>
              </a:rPr>
              <a:t>17-18 </a:t>
            </a:r>
            <a:r>
              <a:rPr lang="it-IT" sz="1600" b="1" spc="-1" dirty="0" smtClean="0">
                <a:solidFill>
                  <a:srgbClr val="000000"/>
                </a:solidFill>
                <a:latin typeface="Franklin Gothic Book"/>
              </a:rPr>
              <a:t>ottobre 1953</a:t>
            </a:r>
            <a:endParaRPr lang="it-IT" sz="1600" spc="-1" dirty="0"/>
          </a:p>
        </p:txBody>
      </p:sp>
      <p:sp>
        <p:nvSpPr>
          <p:cNvPr id="4" name="CustomShape 11"/>
          <p:cNvSpPr/>
          <p:nvPr/>
        </p:nvSpPr>
        <p:spPr>
          <a:xfrm>
            <a:off x="5572132" y="200024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latin typeface="Arial"/>
                <a:ea typeface="DejaVu Sans"/>
              </a:rPr>
              <a:t>Gli israeliani ricorrono alle espulsioni e alle rappresaglie</a:t>
            </a:r>
            <a:endParaRPr lang="it-IT" sz="1200" b="0" strike="noStrike" spc="-1" dirty="0">
              <a:latin typeface="Arial"/>
            </a:endParaRPr>
          </a:p>
        </p:txBody>
      </p:sp>
      <p:sp>
        <p:nvSpPr>
          <p:cNvPr id="6" name="CustomShape 11"/>
          <p:cNvSpPr/>
          <p:nvPr/>
        </p:nvSpPr>
        <p:spPr>
          <a:xfrm>
            <a:off x="5572132" y="307181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200" b="0" strike="noStrike" spc="-1" dirty="0">
              <a:solidFill>
                <a:srgbClr val="00B0F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61510</TotalTime>
  <Words>1779</Words>
  <Application>LibreOffice/7.0.4.2$Windows_X86_64 LibreOffice_project/dcf040e67528d9187c66b2379df5ea4407429775</Application>
  <PresentationFormat>Presentazione su schermo (4:3)</PresentationFormat>
  <Paragraphs>213</Paragraphs>
  <Slides>31</Slides>
  <Notes>0</Notes>
  <HiddenSlides>0</HiddenSlides>
  <MMClips>0</MMClips>
  <ScaleCrop>false</ScaleCrop>
  <HeadingPairs>
    <vt:vector size="4" baseType="variant">
      <vt:variant>
        <vt:lpstr>Tema</vt:lpstr>
      </vt:variant>
      <vt:variant>
        <vt:i4>3</vt:i4>
      </vt:variant>
      <vt:variant>
        <vt:lpstr>Titoli diapositive</vt:lpstr>
      </vt:variant>
      <vt:variant>
        <vt:i4>31</vt:i4>
      </vt:variant>
    </vt:vector>
  </HeadingPairs>
  <TitlesOfParts>
    <vt:vector size="34" baseType="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subject/>
  <dc:creator>utente</dc:creator>
  <dc:description/>
  <cp:lastModifiedBy>utente</cp:lastModifiedBy>
  <cp:revision>5395</cp:revision>
  <dcterms:created xsi:type="dcterms:W3CDTF">2021-02-01T13:54:03Z</dcterms:created>
  <dcterms:modified xsi:type="dcterms:W3CDTF">2024-04-19T10:25:38Z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Presentazione su schermo (4:3)</vt:lpwstr>
  </property>
  <property fmtid="{D5CDD505-2E9C-101B-9397-08002B2CF9AE}" pid="3" name="Slides">
    <vt:i4>124</vt:i4>
  </property>
</Properties>
</file>