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s/slide118.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Lst>
  <p:sldIdLst>
    <p:sldId id="256" r:id="rId4"/>
    <p:sldId id="441" r:id="rId5"/>
    <p:sldId id="442" r:id="rId6"/>
    <p:sldId id="260" r:id="rId7"/>
    <p:sldId id="261" r:id="rId8"/>
    <p:sldId id="262" r:id="rId9"/>
    <p:sldId id="390" r:id="rId10"/>
    <p:sldId id="263" r:id="rId11"/>
    <p:sldId id="386" r:id="rId12"/>
    <p:sldId id="265" r:id="rId13"/>
    <p:sldId id="266" r:id="rId14"/>
    <p:sldId id="391" r:id="rId15"/>
    <p:sldId id="392" r:id="rId16"/>
    <p:sldId id="393" r:id="rId17"/>
    <p:sldId id="267" r:id="rId18"/>
    <p:sldId id="268" r:id="rId19"/>
    <p:sldId id="394" r:id="rId20"/>
    <p:sldId id="271" r:id="rId21"/>
    <p:sldId id="272" r:id="rId22"/>
    <p:sldId id="273" r:id="rId23"/>
    <p:sldId id="396" r:id="rId24"/>
    <p:sldId id="274" r:id="rId25"/>
    <p:sldId id="439" r:id="rId26"/>
    <p:sldId id="275" r:id="rId27"/>
    <p:sldId id="277" r:id="rId28"/>
    <p:sldId id="278" r:id="rId29"/>
    <p:sldId id="279" r:id="rId30"/>
    <p:sldId id="401" r:id="rId31"/>
    <p:sldId id="281" r:id="rId32"/>
    <p:sldId id="282" r:id="rId33"/>
    <p:sldId id="283" r:id="rId34"/>
    <p:sldId id="400" r:id="rId35"/>
    <p:sldId id="284" r:id="rId36"/>
    <p:sldId id="285" r:id="rId37"/>
    <p:sldId id="286" r:id="rId38"/>
    <p:sldId id="287" r:id="rId39"/>
    <p:sldId id="403" r:id="rId40"/>
    <p:sldId id="288" r:id="rId41"/>
    <p:sldId id="289" r:id="rId42"/>
    <p:sldId id="405" r:id="rId43"/>
    <p:sldId id="404" r:id="rId44"/>
    <p:sldId id="291" r:id="rId45"/>
    <p:sldId id="292" r:id="rId46"/>
    <p:sldId id="293" r:id="rId47"/>
    <p:sldId id="294" r:id="rId48"/>
    <p:sldId id="406" r:id="rId49"/>
    <p:sldId id="295" r:id="rId50"/>
    <p:sldId id="296" r:id="rId51"/>
    <p:sldId id="297" r:id="rId52"/>
    <p:sldId id="408" r:id="rId53"/>
    <p:sldId id="300" r:id="rId54"/>
    <p:sldId id="411" r:id="rId55"/>
    <p:sldId id="409" r:id="rId56"/>
    <p:sldId id="410" r:id="rId57"/>
    <p:sldId id="302" r:id="rId58"/>
    <p:sldId id="303" r:id="rId59"/>
    <p:sldId id="440" r:id="rId60"/>
    <p:sldId id="304" r:id="rId61"/>
    <p:sldId id="414" r:id="rId62"/>
    <p:sldId id="305" r:id="rId63"/>
    <p:sldId id="417" r:id="rId64"/>
    <p:sldId id="415" r:id="rId65"/>
    <p:sldId id="418" r:id="rId66"/>
    <p:sldId id="419" r:id="rId67"/>
    <p:sldId id="421" r:id="rId68"/>
    <p:sldId id="420" r:id="rId69"/>
    <p:sldId id="309" r:id="rId70"/>
    <p:sldId id="310" r:id="rId71"/>
    <p:sldId id="422" r:id="rId72"/>
    <p:sldId id="311" r:id="rId73"/>
    <p:sldId id="314" r:id="rId74"/>
    <p:sldId id="315" r:id="rId75"/>
    <p:sldId id="316" r:id="rId76"/>
    <p:sldId id="317" r:id="rId77"/>
    <p:sldId id="318" r:id="rId78"/>
    <p:sldId id="319" r:id="rId79"/>
    <p:sldId id="423" r:id="rId80"/>
    <p:sldId id="320" r:id="rId81"/>
    <p:sldId id="424" r:id="rId82"/>
    <p:sldId id="425" r:id="rId83"/>
    <p:sldId id="426" r:id="rId84"/>
    <p:sldId id="323" r:id="rId85"/>
    <p:sldId id="427" r:id="rId86"/>
    <p:sldId id="324" r:id="rId87"/>
    <p:sldId id="325" r:id="rId88"/>
    <p:sldId id="326" r:id="rId89"/>
    <p:sldId id="328" r:id="rId90"/>
    <p:sldId id="329" r:id="rId91"/>
    <p:sldId id="330" r:id="rId92"/>
    <p:sldId id="363" r:id="rId93"/>
    <p:sldId id="362" r:id="rId94"/>
    <p:sldId id="361" r:id="rId95"/>
    <p:sldId id="332" r:id="rId96"/>
    <p:sldId id="428" r:id="rId97"/>
    <p:sldId id="338" r:id="rId98"/>
    <p:sldId id="339" r:id="rId99"/>
    <p:sldId id="429" r:id="rId100"/>
    <p:sldId id="340" r:id="rId101"/>
    <p:sldId id="341" r:id="rId102"/>
    <p:sldId id="431" r:id="rId103"/>
    <p:sldId id="342" r:id="rId104"/>
    <p:sldId id="343" r:id="rId105"/>
    <p:sldId id="344" r:id="rId106"/>
    <p:sldId id="345" r:id="rId107"/>
    <p:sldId id="359" r:id="rId108"/>
    <p:sldId id="360" r:id="rId109"/>
    <p:sldId id="347" r:id="rId110"/>
    <p:sldId id="358" r:id="rId111"/>
    <p:sldId id="432" r:id="rId112"/>
    <p:sldId id="443" r:id="rId113"/>
    <p:sldId id="349" r:id="rId114"/>
    <p:sldId id="364" r:id="rId115"/>
    <p:sldId id="366" r:id="rId116"/>
    <p:sldId id="367" r:id="rId117"/>
    <p:sldId id="368" r:id="rId118"/>
    <p:sldId id="433" r:id="rId119"/>
    <p:sldId id="381" r:id="rId120"/>
    <p:sldId id="434" r:id="rId121"/>
    <p:sldId id="435" r:id="rId122"/>
    <p:sldId id="379" r:id="rId123"/>
    <p:sldId id="382" r:id="rId124"/>
    <p:sldId id="436" r:id="rId125"/>
    <p:sldId id="438" r:id="rId126"/>
    <p:sldId id="437" r:id="rId127"/>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10" d="100"/>
          <a:sy n="110" d="100"/>
        </p:scale>
        <p:origin x="-153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1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solidFill>
                  <a:srgbClr val="0070C0"/>
                </a:solidFill>
              </a:defRPr>
            </a:pPr>
            <a:r>
              <a:rPr lang="it-IT" dirty="0" smtClean="0">
                <a:solidFill>
                  <a:srgbClr val="0070C0"/>
                </a:solidFill>
              </a:rPr>
              <a:t>Popolazione della Palestina</a:t>
            </a:r>
            <a:endParaRPr lang="it-IT" dirty="0">
              <a:solidFill>
                <a:srgbClr val="0070C0"/>
              </a:solidFill>
            </a:endParaRPr>
          </a:p>
        </c:rich>
      </c:tx>
    </c:title>
    <c:plotArea>
      <c:layout/>
      <c:barChart>
        <c:barDir val="col"/>
        <c:grouping val="clustered"/>
        <c:ser>
          <c:idx val="0"/>
          <c:order val="0"/>
          <c:tx>
            <c:strRef>
              <c:f>Foglio1!$B$1</c:f>
              <c:strCache>
                <c:ptCount val="1"/>
                <c:pt idx="0">
                  <c:v>musulmani</c:v>
                </c:pt>
              </c:strCache>
            </c:strRef>
          </c:tx>
          <c:cat>
            <c:numRef>
              <c:f>Foglio1!$A$2:$A$4</c:f>
              <c:numCache>
                <c:formatCode>General</c:formatCode>
                <c:ptCount val="3"/>
                <c:pt idx="0">
                  <c:v>1922</c:v>
                </c:pt>
                <c:pt idx="1">
                  <c:v>1931</c:v>
                </c:pt>
                <c:pt idx="2">
                  <c:v>1945</c:v>
                </c:pt>
              </c:numCache>
            </c:numRef>
          </c:cat>
          <c:val>
            <c:numRef>
              <c:f>Foglio1!$B$2:$B$4</c:f>
              <c:numCache>
                <c:formatCode>0%</c:formatCode>
                <c:ptCount val="3"/>
                <c:pt idx="0">
                  <c:v>0.78</c:v>
                </c:pt>
                <c:pt idx="1">
                  <c:v>0.7400000000000031</c:v>
                </c:pt>
                <c:pt idx="2">
                  <c:v>0.58000000000000052</c:v>
                </c:pt>
              </c:numCache>
            </c:numRef>
          </c:val>
        </c:ser>
        <c:ser>
          <c:idx val="1"/>
          <c:order val="1"/>
          <c:tx>
            <c:strRef>
              <c:f>Foglio1!$C$1</c:f>
              <c:strCache>
                <c:ptCount val="1"/>
                <c:pt idx="0">
                  <c:v>ebrei</c:v>
                </c:pt>
              </c:strCache>
            </c:strRef>
          </c:tx>
          <c:cat>
            <c:numRef>
              <c:f>Foglio1!$A$2:$A$4</c:f>
              <c:numCache>
                <c:formatCode>General</c:formatCode>
                <c:ptCount val="3"/>
                <c:pt idx="0">
                  <c:v>1922</c:v>
                </c:pt>
                <c:pt idx="1">
                  <c:v>1931</c:v>
                </c:pt>
                <c:pt idx="2">
                  <c:v>1945</c:v>
                </c:pt>
              </c:numCache>
            </c:numRef>
          </c:cat>
          <c:val>
            <c:numRef>
              <c:f>Foglio1!$C$2:$C$4</c:f>
              <c:numCache>
                <c:formatCode>0%</c:formatCode>
                <c:ptCount val="3"/>
                <c:pt idx="0">
                  <c:v>0.11000000000000018</c:v>
                </c:pt>
                <c:pt idx="1">
                  <c:v>0.17</c:v>
                </c:pt>
                <c:pt idx="2">
                  <c:v>0.33000000000000201</c:v>
                </c:pt>
              </c:numCache>
            </c:numRef>
          </c:val>
        </c:ser>
        <c:ser>
          <c:idx val="2"/>
          <c:order val="2"/>
          <c:tx>
            <c:strRef>
              <c:f>Foglio1!$D$1</c:f>
              <c:strCache>
                <c:ptCount val="1"/>
                <c:pt idx="0">
                  <c:v>cristiani</c:v>
                </c:pt>
              </c:strCache>
            </c:strRef>
          </c:tx>
          <c:cat>
            <c:numRef>
              <c:f>Foglio1!$A$2:$A$4</c:f>
              <c:numCache>
                <c:formatCode>General</c:formatCode>
                <c:ptCount val="3"/>
                <c:pt idx="0">
                  <c:v>1922</c:v>
                </c:pt>
                <c:pt idx="1">
                  <c:v>1931</c:v>
                </c:pt>
                <c:pt idx="2">
                  <c:v>1945</c:v>
                </c:pt>
              </c:numCache>
            </c:numRef>
          </c:cat>
          <c:val>
            <c:numRef>
              <c:f>Foglio1!$D$2:$D$4</c:f>
              <c:numCache>
                <c:formatCode>0%</c:formatCode>
                <c:ptCount val="3"/>
                <c:pt idx="0">
                  <c:v>0.1</c:v>
                </c:pt>
                <c:pt idx="1">
                  <c:v>9.0000000000000066E-2</c:v>
                </c:pt>
                <c:pt idx="2">
                  <c:v>8.0000000000000224E-2</c:v>
                </c:pt>
              </c:numCache>
            </c:numRef>
          </c:val>
        </c:ser>
        <c:axId val="162756096"/>
        <c:axId val="162757632"/>
      </c:barChart>
      <c:catAx>
        <c:axId val="162756096"/>
        <c:scaling>
          <c:orientation val="minMax"/>
        </c:scaling>
        <c:axPos val="b"/>
        <c:numFmt formatCode="General" sourceLinked="1"/>
        <c:majorTickMark val="none"/>
        <c:tickLblPos val="nextTo"/>
        <c:txPr>
          <a:bodyPr/>
          <a:lstStyle/>
          <a:p>
            <a:pPr>
              <a:defRPr sz="1400"/>
            </a:pPr>
            <a:endParaRPr lang="it-IT"/>
          </a:p>
        </c:txPr>
        <c:crossAx val="162757632"/>
        <c:crosses val="autoZero"/>
        <c:auto val="1"/>
        <c:lblAlgn val="ctr"/>
        <c:lblOffset val="100"/>
      </c:catAx>
      <c:valAx>
        <c:axId val="162757632"/>
        <c:scaling>
          <c:orientation val="minMax"/>
        </c:scaling>
        <c:axPos val="l"/>
        <c:majorGridlines/>
        <c:numFmt formatCode="0%" sourceLinked="1"/>
        <c:majorTickMark val="none"/>
        <c:tickLblPos val="nextTo"/>
        <c:txPr>
          <a:bodyPr/>
          <a:lstStyle/>
          <a:p>
            <a:pPr>
              <a:defRPr sz="1400"/>
            </a:pPr>
            <a:endParaRPr lang="it-IT"/>
          </a:p>
        </c:txPr>
        <c:crossAx val="162756096"/>
        <c:crosses val="autoZero"/>
        <c:crossBetween val="between"/>
      </c:valAx>
    </c:plotArea>
    <c:legend>
      <c:legendPos val="r"/>
      <c:txPr>
        <a:bodyPr/>
        <a:lstStyle/>
        <a:p>
          <a:pPr>
            <a:defRPr sz="1400"/>
          </a:pPr>
          <a:endParaRPr lang="it-IT"/>
        </a:p>
      </c:txPr>
    </c:legend>
    <c:plotVisOnly val="1"/>
  </c:chart>
  <c:spPr>
    <a:solidFill>
      <a:schemeClr val="bg1"/>
    </a:solidFill>
    <a:ln>
      <a:solidFill>
        <a:srgbClr val="C00000"/>
      </a:solidFill>
    </a:ln>
  </c:spPr>
  <c:txPr>
    <a:bodyPr/>
    <a:lstStyle/>
    <a:p>
      <a:pPr>
        <a:defRPr sz="1800"/>
      </a:pPr>
      <a:endParaRPr lang="it-IT"/>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60.gif"/></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285840" y="6858000"/>
            <a:ext cx="8449560" cy="1210680"/>
          </a:xfrm>
          <a:prstGeom prst="rect">
            <a:avLst/>
          </a:prstGeom>
          <a:noFill/>
          <a:ln w="0">
            <a:noFill/>
          </a:ln>
        </p:spPr>
        <p:style>
          <a:lnRef idx="0">
            <a:scrgbClr r="0" g="0" b="0"/>
          </a:lnRef>
          <a:fillRef idx="0">
            <a:scrgbClr r="0" g="0" b="0"/>
          </a:fillRef>
          <a:effectRef idx="0">
            <a:scrgbClr r="0" g="0" b="0"/>
          </a:effectRef>
          <a:fontRef idx="minor"/>
        </p:style>
      </p:sp>
      <p:sp>
        <p:nvSpPr>
          <p:cNvPr id="167" name="CustomShape 2"/>
          <p:cNvSpPr/>
          <p:nvPr/>
        </p:nvSpPr>
        <p:spPr>
          <a:xfrm>
            <a:off x="285840" y="1285920"/>
            <a:ext cx="8678160" cy="117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a:solidFill>
                  <a:srgbClr val="FBEEC9"/>
                </a:solidFill>
                <a:latin typeface="Franklin Gothic Medium"/>
                <a:ea typeface="DejaVu Sans"/>
              </a:rPr>
              <a:t>LE ORIGINI </a:t>
            </a:r>
            <a:r>
              <a:rPr lang="it-IT" sz="7200" b="0" strike="noStrike" cap="all" spc="-1" dirty="0" err="1" smtClean="0">
                <a:solidFill>
                  <a:srgbClr val="FBEEC9"/>
                </a:solidFill>
                <a:latin typeface="Franklin Gothic Medium"/>
                <a:ea typeface="DejaVu Sans"/>
              </a:rPr>
              <a:t>DELla</a:t>
            </a:r>
            <a:r>
              <a:rPr lang="it-IT" sz="7200" b="0" strike="noStrike" cap="all" spc="-1" dirty="0" smtClean="0">
                <a:solidFill>
                  <a:srgbClr val="FBEEC9"/>
                </a:solidFill>
                <a:latin typeface="Franklin Gothic Medium"/>
                <a:ea typeface="DejaVu Sans"/>
              </a:rPr>
              <a:t> questione PALESTINESE</a:t>
            </a:r>
            <a:endParaRPr lang="it-IT" sz="7200" b="0" strike="noStrike" spc="-1" dirty="0">
              <a:latin typeface="Arial"/>
            </a:endParaRPr>
          </a:p>
          <a:p>
            <a:pPr algn="ctr">
              <a:lnSpc>
                <a:spcPct val="100000"/>
              </a:lnSpc>
            </a:pPr>
            <a:endParaRPr lang="it-IT" sz="7200" b="0" strike="noStrike" spc="-1" dirty="0">
              <a:latin typeface="Arial"/>
            </a:endParaRPr>
          </a:p>
        </p:txBody>
      </p:sp>
      <p:sp>
        <p:nvSpPr>
          <p:cNvPr id="4" name="Rettangolo 3"/>
          <p:cNvSpPr/>
          <p:nvPr/>
        </p:nvSpPr>
        <p:spPr>
          <a:xfrm>
            <a:off x="3714744" y="4643446"/>
            <a:ext cx="1784911" cy="369332"/>
          </a:xfrm>
          <a:prstGeom prst="rect">
            <a:avLst/>
          </a:prstGeom>
        </p:spPr>
        <p:txBody>
          <a:bodyPr wrap="none">
            <a:spAutoFit/>
          </a:bodyPr>
          <a:lstStyle/>
          <a:p>
            <a:pPr algn="ctr">
              <a:lnSpc>
                <a:spcPct val="100000"/>
              </a:lnSpc>
            </a:pPr>
            <a:r>
              <a:rPr lang="it-IT" cap="all" spc="-1" dirty="0" smtClean="0">
                <a:solidFill>
                  <a:srgbClr val="FBEEC9"/>
                </a:solidFill>
                <a:latin typeface="Franklin Gothic Medium"/>
              </a:rPr>
              <a:t>Per gli alunni</a:t>
            </a:r>
            <a:endParaRPr lang="it-IT" spc="-1" dirty="0"/>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8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La popolazione</a:t>
            </a: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57158" y="335756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LE CONSEGUENZE DELLA RIVOLTA</a:t>
            </a:r>
            <a:endParaRPr lang="it-IT" sz="1600" b="1" dirty="0">
              <a:solidFill>
                <a:srgbClr val="00B0F0"/>
              </a:solidFill>
            </a:endParaRPr>
          </a:p>
        </p:txBody>
      </p:sp>
      <p:sp>
        <p:nvSpPr>
          <p:cNvPr id="5" name="Rettangolo arrotondato 4"/>
          <p:cNvSpPr/>
          <p:nvPr/>
        </p:nvSpPr>
        <p:spPr>
          <a:xfrm>
            <a:off x="785786" y="5786454"/>
            <a:ext cx="2857520" cy="85725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latin typeface="+mj-lt"/>
            </a:endParaRPr>
          </a:p>
        </p:txBody>
      </p:sp>
      <p:sp>
        <p:nvSpPr>
          <p:cNvPr id="17" name="Rettangolo arrotondato 16"/>
          <p:cNvSpPr/>
          <p:nvPr/>
        </p:nvSpPr>
        <p:spPr>
          <a:xfrm>
            <a:off x="214282" y="1785926"/>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18" name="Rettangolo arrotondato 17"/>
          <p:cNvSpPr/>
          <p:nvPr/>
        </p:nvSpPr>
        <p:spPr>
          <a:xfrm>
            <a:off x="5000628" y="5715016"/>
            <a:ext cx="2928958" cy="78581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Le</a:t>
            </a:r>
            <a:r>
              <a:rPr lang="it-IT" sz="1200" spc="-1" dirty="0" smtClean="0">
                <a:solidFill>
                  <a:srgbClr val="000000"/>
                </a:solidFill>
                <a:latin typeface="+mj-lt"/>
              </a:rPr>
              <a:t> faide tra famiglie favorevoli e contrarie alla lotta armata avrebbero continuato a lacerare e insanguinare la società palestinese ancora per anni</a:t>
            </a:r>
            <a:endParaRPr lang="it-IT" sz="1200" dirty="0">
              <a:solidFill>
                <a:schemeClr val="tx1"/>
              </a:solidFill>
              <a:latin typeface="+mj-lt"/>
            </a:endParaRPr>
          </a:p>
        </p:txBody>
      </p:sp>
      <p:sp>
        <p:nvSpPr>
          <p:cNvPr id="39" name="Rettangolo arrotondato 38"/>
          <p:cNvSpPr/>
          <p:nvPr/>
        </p:nvSpPr>
        <p:spPr>
          <a:xfrm>
            <a:off x="3786182" y="3643314"/>
            <a:ext cx="1857388" cy="10415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GLI ARABI PALESTINESI RESTARONO UNA COMUNITA’ FERITA A MORTE</a:t>
            </a:r>
            <a:endParaRPr lang="it-IT" sz="1200" b="1" dirty="0">
              <a:solidFill>
                <a:schemeClr val="tx1"/>
              </a:solidFill>
            </a:endParaRPr>
          </a:p>
        </p:txBody>
      </p:sp>
      <p:cxnSp>
        <p:nvCxnSpPr>
          <p:cNvPr id="45" name="Connettore 2 44"/>
          <p:cNvCxnSpPr>
            <a:stCxn id="46" idx="3"/>
          </p:cNvCxnSpPr>
          <p:nvPr/>
        </p:nvCxnSpPr>
        <p:spPr>
          <a:xfrm flipH="1">
            <a:off x="1785918" y="2178835"/>
            <a:ext cx="3071834"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3071802" y="1714488"/>
            <a:ext cx="1785950"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pPr algn="ctr"/>
            <a:r>
              <a:rPr lang="it-IT" sz="1200" b="1" spc="-1" dirty="0" smtClean="0">
                <a:solidFill>
                  <a:srgbClr val="000000"/>
                </a:solidFill>
                <a:latin typeface="+mj-lt"/>
              </a:rPr>
              <a:t>LO </a:t>
            </a:r>
            <a:r>
              <a:rPr lang="it-IT" sz="1200" b="1" i="1" spc="-1" dirty="0" smtClean="0">
                <a:solidFill>
                  <a:srgbClr val="000000"/>
                </a:solidFill>
                <a:latin typeface="+mj-lt"/>
              </a:rPr>
              <a:t>YISHUV </a:t>
            </a:r>
            <a:r>
              <a:rPr lang="it-IT" sz="1200" b="1" spc="-1" dirty="0" smtClean="0">
                <a:solidFill>
                  <a:srgbClr val="000000"/>
                </a:solidFill>
                <a:latin typeface="+mj-lt"/>
              </a:rPr>
              <a:t>CONTINUO’ A CRESCERE RAPIDAMENTE </a:t>
            </a:r>
            <a:endParaRPr lang="it-IT" sz="1200" b="1" dirty="0" smtClean="0">
              <a:solidFill>
                <a:schemeClr val="tx1"/>
              </a:solidFill>
              <a:latin typeface="+mj-lt"/>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2428860" y="1821645"/>
            <a:ext cx="714380" cy="23574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endCxn id="5" idx="0"/>
          </p:cNvCxnSpPr>
          <p:nvPr/>
        </p:nvCxnSpPr>
        <p:spPr>
          <a:xfrm rot="10800000" flipV="1">
            <a:off x="2214546" y="4714884"/>
            <a:ext cx="2000264"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ttangolo arrotondato 54"/>
          <p:cNvSpPr/>
          <p:nvPr/>
        </p:nvSpPr>
        <p:spPr>
          <a:xfrm>
            <a:off x="6858016" y="3714752"/>
            <a:ext cx="2071702" cy="7143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latin typeface="+mj-lt"/>
            </a:endParaRPr>
          </a:p>
        </p:txBody>
      </p:sp>
      <p:sp>
        <p:nvSpPr>
          <p:cNvPr id="36" name="Rettangolo arrotondato 35"/>
          <p:cNvSpPr/>
          <p:nvPr/>
        </p:nvSpPr>
        <p:spPr>
          <a:xfrm>
            <a:off x="1071538"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err="1" smtClean="0">
                <a:solidFill>
                  <a:schemeClr val="tx1"/>
                </a:solidFill>
              </a:rPr>
              <a:t>Fioitura</a:t>
            </a:r>
            <a:r>
              <a:rPr lang="it-IT" sz="1200" dirty="0" smtClean="0">
                <a:solidFill>
                  <a:schemeClr val="tx1"/>
                </a:solidFill>
              </a:rPr>
              <a:t> dell’economia ebraica</a:t>
            </a:r>
            <a:endParaRPr lang="it-IT" sz="1200" dirty="0">
              <a:solidFill>
                <a:schemeClr val="tx1"/>
              </a:solidFill>
            </a:endParaRPr>
          </a:p>
        </p:txBody>
      </p:sp>
      <p:cxnSp>
        <p:nvCxnSpPr>
          <p:cNvPr id="41" name="Connettore 2 40"/>
          <p:cNvCxnSpPr>
            <a:stCxn id="46" idx="0"/>
            <a:endCxn id="36" idx="2"/>
          </p:cNvCxnSpPr>
          <p:nvPr/>
        </p:nvCxnSpPr>
        <p:spPr>
          <a:xfrm rot="16200000" flipV="1">
            <a:off x="2574594" y="324304"/>
            <a:ext cx="672946" cy="21074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ttangolo arrotondato 48"/>
          <p:cNvSpPr/>
          <p:nvPr/>
        </p:nvSpPr>
        <p:spPr>
          <a:xfrm>
            <a:off x="6429388"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64" name="Connettore 2 63"/>
          <p:cNvCxnSpPr>
            <a:endCxn id="49" idx="2"/>
          </p:cNvCxnSpPr>
          <p:nvPr/>
        </p:nvCxnSpPr>
        <p:spPr>
          <a:xfrm flipV="1">
            <a:off x="4857752" y="1041542"/>
            <a:ext cx="2357454" cy="6729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ttore 2 82"/>
          <p:cNvCxnSpPr>
            <a:stCxn id="39" idx="2"/>
            <a:endCxn id="18" idx="0"/>
          </p:cNvCxnSpPr>
          <p:nvPr/>
        </p:nvCxnSpPr>
        <p:spPr>
          <a:xfrm rot="16200000" flipH="1">
            <a:off x="5074923" y="4324832"/>
            <a:ext cx="1030136" cy="17502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ttore 2 84"/>
          <p:cNvCxnSpPr>
            <a:stCxn id="39" idx="3"/>
            <a:endCxn id="55" idx="1"/>
          </p:cNvCxnSpPr>
          <p:nvPr/>
        </p:nvCxnSpPr>
        <p:spPr>
          <a:xfrm flipV="1">
            <a:off x="5643570" y="4071942"/>
            <a:ext cx="1214446" cy="921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flipV="1">
            <a:off x="2857488" y="4164097"/>
            <a:ext cx="928694" cy="507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ttangolo arrotondato 22"/>
          <p:cNvSpPr/>
          <p:nvPr/>
        </p:nvSpPr>
        <p:spPr>
          <a:xfrm>
            <a:off x="3643306"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33" name="Rettangolo arrotondato 32"/>
          <p:cNvSpPr/>
          <p:nvPr/>
        </p:nvSpPr>
        <p:spPr>
          <a:xfrm>
            <a:off x="6858016" y="185736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40" name="Connettore 2 39"/>
          <p:cNvCxnSpPr/>
          <p:nvPr/>
        </p:nvCxnSpPr>
        <p:spPr>
          <a:xfrm rot="5400000" flipH="1" flipV="1">
            <a:off x="4107653" y="1321579"/>
            <a:ext cx="642942" cy="1428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a:stCxn id="46" idx="3"/>
            <a:endCxn id="33" idx="1"/>
          </p:cNvCxnSpPr>
          <p:nvPr/>
        </p:nvCxnSpPr>
        <p:spPr>
          <a:xfrm flipV="1">
            <a:off x="4857752" y="2163833"/>
            <a:ext cx="2000264" cy="150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214200" y="2500200"/>
            <a:ext cx="8806680" cy="15631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Autofit/>
          </a:bodyPr>
          <a:lstStyle/>
          <a:p>
            <a:pPr algn="ctr">
              <a:lnSpc>
                <a:spcPct val="100000"/>
              </a:lnSpc>
              <a:tabLst>
                <a:tab pos="0" algn="l"/>
              </a:tabLst>
            </a:pPr>
            <a:r>
              <a:rPr lang="it-IT" sz="4400" b="0" strike="noStrike" cap="all" spc="-1">
                <a:solidFill>
                  <a:srgbClr val="000000"/>
                </a:solidFill>
                <a:latin typeface="Times New Roman"/>
                <a:ea typeface="DejaVu Sans"/>
              </a:rPr>
              <a:t>LA FINE DEL MANDATO BRITANNICO</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96"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a:solidFill>
                  <a:srgbClr val="FF0000"/>
                </a:solidFill>
                <a:latin typeface="Times New Roman"/>
                <a:ea typeface="DejaVu Sans"/>
              </a:rPr>
              <a:t>La risoluzione dell’ONU</a:t>
            </a:r>
            <a:endParaRPr lang="it-IT" sz="3600" b="0" strike="noStrike" spc="-1">
              <a:latin typeface="Arial"/>
            </a:endParaRPr>
          </a:p>
          <a:p>
            <a:pPr algn="ctr">
              <a:lnSpc>
                <a:spcPct val="100000"/>
              </a:lnSpc>
              <a:tabLst>
                <a:tab pos="0" algn="l"/>
              </a:tabLst>
            </a:pPr>
            <a:r>
              <a:rPr lang="it-IT" sz="2600" b="1" strike="noStrike" spc="-1">
                <a:solidFill>
                  <a:srgbClr val="FF0000"/>
                </a:solidFill>
                <a:latin typeface="Times New Roman"/>
                <a:ea typeface="DejaVu Sans"/>
              </a:rPr>
              <a:t>Novembre 1947</a:t>
            </a:r>
            <a:endParaRPr lang="it-IT" sz="2600" b="0" strike="noStrike" spc="-1">
              <a:latin typeface="Arial"/>
            </a:endParaRPr>
          </a:p>
          <a:p>
            <a:pPr algn="ctr">
              <a:lnSpc>
                <a:spcPct val="100000"/>
              </a:lnSpc>
              <a:tabLst>
                <a:tab pos="0" algn="l"/>
              </a:tabLst>
            </a:pPr>
            <a:endParaRPr lang="it-IT" sz="2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3420000" y="142920"/>
            <a:ext cx="5502600" cy="20534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a:solidFill>
                  <a:srgbClr val="000000"/>
                </a:solidFill>
                <a:latin typeface="Franklin Gothic Book"/>
                <a:ea typeface="DejaVu Sans"/>
              </a:rPr>
              <a:t>Dopo la fine della Seconda guerra mondiale, gli ebrei della Palestina intensificarono la guerriglia contro gli inglesi che si opponevano, in base al documento del 1939, a nuove immigrazioni. Ma per la Gran Bretagna diventava sempre più oneroso, in termini umani e finanziari, conservare il controllo della Palestina. Si appellò dunque all’Organizzazione delle Nazioni Unite e il 29 novembre 1947 l’Assemblea generale propose la </a:t>
            </a:r>
            <a:r>
              <a:rPr lang="it-IT" sz="1400" b="1" strike="noStrike" spc="-1">
                <a:solidFill>
                  <a:srgbClr val="000000"/>
                </a:solidFill>
                <a:latin typeface="Franklin Gothic Book"/>
                <a:ea typeface="DejaVu Sans"/>
              </a:rPr>
              <a:t>divisione della Palestina in due Stati</a:t>
            </a:r>
            <a:r>
              <a:rPr lang="it-IT" sz="1400" b="0" strike="noStrike" spc="-1">
                <a:solidFill>
                  <a:srgbClr val="000000"/>
                </a:solidFill>
                <a:latin typeface="Franklin Gothic Book"/>
                <a:ea typeface="DejaVu Sans"/>
              </a:rPr>
              <a:t>. </a:t>
            </a:r>
            <a:endParaRPr lang="it-IT" sz="1400" b="0" strike="noStrike" spc="-1">
              <a:latin typeface="Arial"/>
            </a:endParaRPr>
          </a:p>
          <a:p>
            <a:pPr algn="r">
              <a:lnSpc>
                <a:spcPct val="100000"/>
              </a:lnSpc>
            </a:pPr>
            <a:r>
              <a:rPr lang="it-IT" sz="1200" b="0" strike="noStrike" spc="-1">
                <a:solidFill>
                  <a:srgbClr val="000000"/>
                </a:solidFill>
                <a:latin typeface="Franklin Gothic Book"/>
                <a:ea typeface="DejaVu Sans"/>
              </a:rPr>
              <a:t>da </a:t>
            </a:r>
            <a:r>
              <a:rPr lang="it-IT" sz="1200" b="0" i="1" strike="noStrike" spc="-1">
                <a:solidFill>
                  <a:srgbClr val="000000"/>
                </a:solidFill>
                <a:latin typeface="Franklin Gothic Book"/>
                <a:ea typeface="DejaVu Sans"/>
              </a:rPr>
              <a:t>Dossier Medio Oriente </a:t>
            </a:r>
            <a:r>
              <a:rPr lang="it-IT" sz="1200" b="0" strike="noStrike" spc="-1">
                <a:solidFill>
                  <a:srgbClr val="000000"/>
                </a:solidFill>
                <a:latin typeface="Franklin Gothic Book"/>
                <a:ea typeface="DejaVu Sans"/>
              </a:rPr>
              <a:t>a cura di F. Chicco</a:t>
            </a:r>
            <a:endParaRPr lang="it-IT" sz="1200" b="0" strike="noStrike" spc="-1">
              <a:latin typeface="Arial"/>
            </a:endParaRPr>
          </a:p>
        </p:txBody>
      </p:sp>
      <p:sp>
        <p:nvSpPr>
          <p:cNvPr id="398" name="CustomShape 2"/>
          <p:cNvSpPr/>
          <p:nvPr/>
        </p:nvSpPr>
        <p:spPr>
          <a:xfrm>
            <a:off x="3456000" y="2759040"/>
            <a:ext cx="5543640" cy="35841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Lo Stato arabo doveva comprendere la Galilea occidentale, la zona collinosa della Palestina centrale eccetto il settore </a:t>
            </a:r>
            <a:r>
              <a:rPr lang="it-IT" sz="1400" b="0" strike="noStrike" spc="-1" dirty="0" err="1">
                <a:solidFill>
                  <a:srgbClr val="000000"/>
                </a:solidFill>
                <a:latin typeface="Franklin Gothic Book"/>
                <a:ea typeface="DejaVu Sans"/>
              </a:rPr>
              <a:t>Gerusalemme-Betlemme</a:t>
            </a:r>
            <a:r>
              <a:rPr lang="it-IT" sz="1400" b="0" strike="noStrike" spc="-1" dirty="0">
                <a:solidFill>
                  <a:srgbClr val="000000"/>
                </a:solidFill>
                <a:latin typeface="Franklin Gothic Book"/>
                <a:ea typeface="DejaVu Sans"/>
              </a:rPr>
              <a:t> che sarebbe stato internazionalizzato, e la fascia costiera da </a:t>
            </a:r>
            <a:r>
              <a:rPr lang="it-IT" sz="1400" b="0" strike="noStrike" spc="-1" dirty="0" err="1">
                <a:solidFill>
                  <a:srgbClr val="000000"/>
                </a:solidFill>
                <a:latin typeface="Franklin Gothic Book"/>
                <a:ea typeface="DejaVu Sans"/>
              </a:rPr>
              <a:t>Ashdod</a:t>
            </a:r>
            <a:r>
              <a:rPr lang="it-IT" sz="1400" b="0" strike="noStrike" spc="-1" dirty="0">
                <a:solidFill>
                  <a:srgbClr val="000000"/>
                </a:solidFill>
                <a:latin typeface="Franklin Gothic Book"/>
                <a:ea typeface="DejaVu Sans"/>
              </a:rPr>
              <a:t> al confine egiziano. Allo </a:t>
            </a:r>
            <a:r>
              <a:rPr lang="it-IT" sz="1400" b="1" strike="noStrike" spc="-1" dirty="0">
                <a:solidFill>
                  <a:srgbClr val="000000"/>
                </a:solidFill>
                <a:latin typeface="Franklin Gothic Book"/>
                <a:ea typeface="DejaVu Sans"/>
              </a:rPr>
              <a:t>Stato ebraico </a:t>
            </a:r>
            <a:r>
              <a:rPr lang="it-IT" sz="1400" b="0" strike="noStrike" spc="-1" dirty="0">
                <a:solidFill>
                  <a:srgbClr val="000000"/>
                </a:solidFill>
                <a:latin typeface="Franklin Gothic Book"/>
                <a:ea typeface="DejaVu Sans"/>
              </a:rPr>
              <a:t>sarebbe andato tutto il resto del territorio; praticamente a quest’ultimo sarebbe spettato il </a:t>
            </a:r>
            <a:r>
              <a:rPr lang="it-IT" sz="1400" b="1" strike="noStrike" spc="-1" dirty="0">
                <a:solidFill>
                  <a:srgbClr val="000000"/>
                </a:solidFill>
                <a:latin typeface="Franklin Gothic Book"/>
                <a:ea typeface="DejaVu Sans"/>
              </a:rPr>
              <a:t>55% dell’area totale della Palestina</a:t>
            </a:r>
            <a:r>
              <a:rPr lang="it-IT" sz="1400" b="0" strike="noStrike" spc="-1" dirty="0">
                <a:solidFill>
                  <a:srgbClr val="000000"/>
                </a:solidFill>
                <a:latin typeface="Franklin Gothic Book"/>
                <a:ea typeface="DejaVu Sans"/>
              </a:rPr>
              <a:t>, mentre il 45% sarebbe rimasto agli arabi: </a:t>
            </a:r>
            <a:r>
              <a:rPr lang="it-IT" sz="1400" b="1" strike="noStrike" spc="-1" dirty="0">
                <a:solidFill>
                  <a:srgbClr val="000000"/>
                </a:solidFill>
                <a:latin typeface="Franklin Gothic Book"/>
                <a:ea typeface="DejaVu Sans"/>
              </a:rPr>
              <a:t>la divisione non era ingiusta poiché più della metà dello Stato ebraico sarebbe stata costituita dal Negev, deserto </a:t>
            </a:r>
            <a:r>
              <a:rPr lang="it-IT" sz="1400" b="1" strike="noStrike" spc="-1" dirty="0" err="1">
                <a:solidFill>
                  <a:srgbClr val="000000"/>
                </a:solidFill>
                <a:latin typeface="Franklin Gothic Book"/>
                <a:ea typeface="DejaVu Sans"/>
              </a:rPr>
              <a:t>incoltivato</a:t>
            </a:r>
            <a:r>
              <a:rPr lang="it-IT" sz="1400" b="1" strike="noStrike" spc="-1" dirty="0">
                <a:solidFill>
                  <a:srgbClr val="000000"/>
                </a:solidFill>
                <a:latin typeface="Franklin Gothic Book"/>
                <a:ea typeface="DejaVu Sans"/>
              </a:rPr>
              <a:t> e largamente incoltivabile</a:t>
            </a:r>
            <a:r>
              <a:rPr lang="it-IT" sz="1400" b="0" strike="noStrike" spc="-1" dirty="0">
                <a:solidFill>
                  <a:srgbClr val="000000"/>
                </a:solidFill>
                <a:latin typeface="Franklin Gothic Book"/>
                <a:ea typeface="DejaVu Sans"/>
              </a:rPr>
              <a:t>. Per un periodo di due anni la Gran Bretagna avrebbe dovuto amministrare la Palestina sotto la supervisione delle Nazioni Unite.</a:t>
            </a:r>
            <a:endParaRPr lang="it-IT" sz="1400" b="0" strike="noStrike" spc="-1" dirty="0">
              <a:latin typeface="Arial"/>
            </a:endParaRPr>
          </a:p>
          <a:p>
            <a:pPr algn="just">
              <a:lnSpc>
                <a:spcPct val="100000"/>
              </a:lnSpc>
              <a:spcAft>
                <a:spcPts val="567"/>
              </a:spcAft>
            </a:pPr>
            <a:r>
              <a:rPr lang="it-IT" sz="1400" b="0" strike="noStrike" spc="-1" dirty="0">
                <a:solidFill>
                  <a:srgbClr val="000000"/>
                </a:solidFill>
                <a:latin typeface="Franklin Gothic Book"/>
                <a:ea typeface="DejaVu Sans"/>
              </a:rPr>
              <a:t>Il 26 settembre, </a:t>
            </a:r>
            <a:r>
              <a:rPr lang="it-IT" sz="1400" b="1" strike="noStrike" spc="-1" dirty="0">
                <a:solidFill>
                  <a:srgbClr val="000000"/>
                </a:solidFill>
                <a:latin typeface="Franklin Gothic Book"/>
                <a:ea typeface="DejaVu Sans"/>
              </a:rPr>
              <a:t>la Gran Bretagna annunciò che non avrebbe collaborato alla realizzazione del piano proposto</a:t>
            </a:r>
            <a:r>
              <a:rPr lang="it-IT" sz="1400" b="0" strike="noStrike" spc="-1" dirty="0">
                <a:solidFill>
                  <a:srgbClr val="000000"/>
                </a:solidFill>
                <a:latin typeface="Franklin Gothic Book"/>
                <a:ea typeface="DejaVu Sans"/>
              </a:rPr>
              <a:t>, che avrebbe rinunciato al mandato ed avrebbe ritirato le sue truppe entro il 15 maggio 1948.</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pic>
        <p:nvPicPr>
          <p:cNvPr id="399" name="Immagine 398"/>
          <p:cNvPicPr/>
          <p:nvPr/>
        </p:nvPicPr>
        <p:blipFill>
          <a:blip r:embed="rId2"/>
          <a:stretch/>
        </p:blipFill>
        <p:spPr>
          <a:xfrm>
            <a:off x="97200" y="139680"/>
            <a:ext cx="3142440" cy="5799960"/>
          </a:xfrm>
          <a:prstGeom prst="rect">
            <a:avLst/>
          </a:prstGeom>
          <a:ln w="0">
            <a:solidFill>
              <a:srgbClr val="8D281E"/>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40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guerra civile</a:t>
            </a:r>
            <a:endParaRPr lang="it-IT" sz="3600" b="0" strike="noStrike" spc="-1" dirty="0">
              <a:latin typeface="Arial"/>
            </a:endParaRPr>
          </a:p>
          <a:p>
            <a:pPr algn="ctr">
              <a:lnSpc>
                <a:spcPct val="100000"/>
              </a:lnSpc>
              <a:tabLst>
                <a:tab pos="0" algn="l"/>
              </a:tabLst>
            </a:pPr>
            <a:r>
              <a:rPr lang="it-IT" sz="2600" b="1" strike="noStrike" spc="-1" dirty="0">
                <a:solidFill>
                  <a:srgbClr val="FF0000"/>
                </a:solidFill>
                <a:latin typeface="Times New Roman"/>
                <a:ea typeface="DejaVu Sans"/>
              </a:rPr>
              <a:t>Novembre 1947 – </a:t>
            </a:r>
            <a:r>
              <a:rPr lang="it-IT" sz="2600" b="1" strike="noStrike" spc="-1" dirty="0" smtClean="0">
                <a:solidFill>
                  <a:srgbClr val="FF0000"/>
                </a:solidFill>
                <a:latin typeface="Times New Roman"/>
                <a:ea typeface="DejaVu Sans"/>
              </a:rPr>
              <a:t>14 maggio </a:t>
            </a:r>
            <a:r>
              <a:rPr lang="it-IT" sz="2600" b="1" strike="noStrike" spc="-1" dirty="0">
                <a:solidFill>
                  <a:srgbClr val="FF0000"/>
                </a:solidFill>
                <a:latin typeface="Times New Roman"/>
                <a:ea typeface="DejaVu Sans"/>
              </a:rPr>
              <a:t>1948</a:t>
            </a:r>
            <a:endParaRPr lang="it-IT" sz="2600" b="0" strike="noStrike" spc="-1" dirty="0">
              <a:latin typeface="Arial"/>
            </a:endParaRPr>
          </a:p>
          <a:p>
            <a:pPr algn="ctr">
              <a:lnSpc>
                <a:spcPct val="100000"/>
              </a:lnSpc>
              <a:tabLst>
                <a:tab pos="0" algn="l"/>
              </a:tabLst>
            </a:pPr>
            <a:endParaRPr lang="it-IT" sz="2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57158" y="1785926"/>
            <a:ext cx="8492400" cy="401503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it-IT" sz="1400" dirty="0" smtClean="0">
              <a:latin typeface="Franklin Gothic Book" pitchFamily="34" charset="0"/>
            </a:endParaRPr>
          </a:p>
          <a:p>
            <a:pPr algn="just">
              <a:lnSpc>
                <a:spcPct val="100000"/>
              </a:lnSpc>
            </a:pPr>
            <a:endParaRPr lang="it-IT" sz="1400" dirty="0" smtClean="0">
              <a:latin typeface="Franklin Gothic Book" pitchFamily="34" charset="0"/>
            </a:endParaRPr>
          </a:p>
          <a:p>
            <a:pPr algn="just">
              <a:lnSpc>
                <a:spcPct val="100000"/>
              </a:lnSpc>
            </a:pPr>
            <a:r>
              <a:rPr lang="it-IT" sz="1400" dirty="0" smtClean="0">
                <a:latin typeface="Franklin Gothic Book" pitchFamily="34" charset="0"/>
              </a:rPr>
              <a:t>Il </a:t>
            </a:r>
            <a:r>
              <a:rPr lang="it-IT" sz="1400" dirty="0">
                <a:latin typeface="Franklin Gothic Book" pitchFamily="34" charset="0"/>
              </a:rPr>
              <a:t>giorno seguente l'adozione da parte delle Nazioni Unite della Risoluzione 181, sette ebrei furono uccisi da arabi in Palestina in tre separati attentati: alle 8 di mattino, in quello che fu poi considerato il giorno inaugurale della guerra del 1948</a:t>
            </a:r>
            <a:r>
              <a:rPr lang="it-IT" sz="1400" dirty="0" smtClean="0">
                <a:latin typeface="Franklin Gothic Book" pitchFamily="34" charset="0"/>
              </a:rPr>
              <a:t>,</a:t>
            </a:r>
            <a:r>
              <a:rPr lang="it-IT" sz="1400" dirty="0">
                <a:latin typeface="Franklin Gothic Book" pitchFamily="34" charset="0"/>
              </a:rPr>
              <a:t> tre arabi attaccarono un </a:t>
            </a:r>
            <a:r>
              <a:rPr lang="it-IT" sz="1400" i="1" dirty="0">
                <a:latin typeface="Franklin Gothic Book" pitchFamily="34" charset="0"/>
              </a:rPr>
              <a:t>bus</a:t>
            </a:r>
            <a:r>
              <a:rPr lang="it-IT" sz="1400" dirty="0">
                <a:latin typeface="Franklin Gothic Book" pitchFamily="34" charset="0"/>
              </a:rPr>
              <a:t> che da </a:t>
            </a:r>
            <a:r>
              <a:rPr lang="it-IT" sz="1400" dirty="0" err="1">
                <a:latin typeface="Franklin Gothic Book" pitchFamily="34" charset="0"/>
              </a:rPr>
              <a:t>Netanya</a:t>
            </a:r>
            <a:r>
              <a:rPr lang="it-IT" sz="1400" dirty="0">
                <a:latin typeface="Franklin Gothic Book" pitchFamily="34" charset="0"/>
              </a:rPr>
              <a:t> andava a Gerusalemme, uccidendo cinque passeggeri ebrei. Mezz'ora dopo un secondo </a:t>
            </a:r>
            <a:r>
              <a:rPr lang="it-IT" sz="1400" i="1" dirty="0">
                <a:latin typeface="Franklin Gothic Book" pitchFamily="34" charset="0"/>
              </a:rPr>
              <a:t>bus</a:t>
            </a:r>
            <a:r>
              <a:rPr lang="it-IT" sz="1400" dirty="0">
                <a:latin typeface="Franklin Gothic Book" pitchFamily="34" charset="0"/>
              </a:rPr>
              <a:t> attaccato lasciò un passeggero morto. Più avanti nella giornata un uomo di venticinque anni fu colpito a morte a </a:t>
            </a:r>
            <a:r>
              <a:rPr lang="it-IT" sz="1400" dirty="0" err="1" smtClean="0">
                <a:latin typeface="Franklin Gothic Book" pitchFamily="34" charset="0"/>
              </a:rPr>
              <a:t>Giaffa</a:t>
            </a:r>
            <a:r>
              <a:rPr lang="it-IT" sz="1400" dirty="0">
                <a:latin typeface="Franklin Gothic Book" pitchFamily="34" charset="0"/>
              </a:rPr>
              <a:t>, dove voci incontrollate parlavano di attacchi di ebrei ad arabi</a:t>
            </a:r>
            <a:r>
              <a:rPr lang="it-IT" sz="1400" dirty="0" smtClean="0">
                <a:latin typeface="Franklin Gothic Book" pitchFamily="34" charset="0"/>
              </a:rPr>
              <a:t>.</a:t>
            </a:r>
            <a:endParaRPr lang="it-IT" sz="1400" baseline="30000" dirty="0">
              <a:latin typeface="Franklin Gothic Book" pitchFamily="34" charset="0"/>
            </a:endParaRPr>
          </a:p>
          <a:p>
            <a:pPr algn="just">
              <a:lnSpc>
                <a:spcPct val="100000"/>
              </a:lnSpc>
              <a:spcAft>
                <a:spcPts val="600"/>
              </a:spcAft>
            </a:pPr>
            <a:r>
              <a:rPr lang="it-IT" sz="1400" dirty="0">
                <a:latin typeface="Franklin Gothic Book" pitchFamily="34" charset="0"/>
              </a:rPr>
              <a:t>Prigionieri arabi tentarono anche di aggredire ebrei nella prigione di San Giovanni d'Acri, ma furono respinti dai guardiani. A Gerusalemme il Supremo Comitato Arabo proclamò uno sciopero generale di tre giorni, da giovedì 2 dicembre, che doveva essere </a:t>
            </a:r>
            <a:r>
              <a:rPr lang="it-IT" sz="1400" dirty="0" smtClean="0">
                <a:latin typeface="Franklin Gothic Book" pitchFamily="34" charset="0"/>
              </a:rPr>
              <a:t>seguito </a:t>
            </a:r>
            <a:r>
              <a:rPr lang="it-IT" sz="1400" dirty="0">
                <a:latin typeface="Franklin Gothic Book" pitchFamily="34" charset="0"/>
              </a:rPr>
              <a:t>da dimostrazioni di massa dopo la preghiera del venerdì. La decisione del Comitato includeva otto risoluzioni, l'ultima delle quali chiedeva al governo britannico di "cedere immediatamente la Palestina alla sua popolazione araba</a:t>
            </a:r>
            <a:r>
              <a:rPr lang="it-IT" sz="1400" dirty="0" smtClean="0">
                <a:latin typeface="Franklin Gothic Book" pitchFamily="34" charset="0"/>
              </a:rPr>
              <a:t>".</a:t>
            </a:r>
            <a:r>
              <a:rPr lang="it-IT" sz="1400" baseline="30000" dirty="0">
                <a:latin typeface="Franklin Gothic Book" pitchFamily="34" charset="0"/>
              </a:rPr>
              <a:t> </a:t>
            </a:r>
            <a:r>
              <a:rPr lang="it-IT" sz="1400" dirty="0" smtClean="0">
                <a:latin typeface="Franklin Gothic Book" pitchFamily="34" charset="0"/>
              </a:rPr>
              <a:t>Il </a:t>
            </a:r>
            <a:r>
              <a:rPr lang="it-IT" sz="1400" dirty="0">
                <a:latin typeface="Franklin Gothic Book" pitchFamily="34" charset="0"/>
              </a:rPr>
              <a:t>2 dicembre una folla razziò e bruciò botteghe e negozi nel quartiere commerciale ebraico a Gerusalemme, senza che le forze britanniche vi si opponessero. Dall'avvio dello sciopero in poi gli scontri fra arabi ed ebrei si moltiplicarono e l'11 dicembre il corrispondente da Gerusalemme di </a:t>
            </a:r>
            <a:r>
              <a:rPr lang="it-IT" sz="1400" i="1" dirty="0">
                <a:latin typeface="Franklin Gothic Book" pitchFamily="34" charset="0"/>
              </a:rPr>
              <a:t>The </a:t>
            </a:r>
            <a:r>
              <a:rPr lang="it-IT" sz="1400" i="1" dirty="0" err="1">
                <a:latin typeface="Franklin Gothic Book" pitchFamily="34" charset="0"/>
              </a:rPr>
              <a:t>Times</a:t>
            </a:r>
            <a:r>
              <a:rPr lang="it-IT" sz="1400" dirty="0">
                <a:latin typeface="Franklin Gothic Book" pitchFamily="34" charset="0"/>
              </a:rPr>
              <a:t> stimò che almeno 130 persone erano morte, «...circa settanta delle quali ebree, cinquanta arabe e, fra le restanti, tre soldati e un poliziotto britannici</a:t>
            </a:r>
            <a:r>
              <a:rPr lang="it-IT" sz="1400" dirty="0" smtClean="0">
                <a:latin typeface="Franklin Gothic Book" pitchFamily="34" charset="0"/>
              </a:rPr>
              <a:t>».</a:t>
            </a:r>
            <a:endParaRPr lang="it-IT" sz="1400" b="0" strike="noStrike" spc="-1" dirty="0">
              <a:latin typeface="Franklin Gothic Book" pitchFamily="34" charset="0"/>
            </a:endParaRPr>
          </a:p>
          <a:p>
            <a:pPr algn="r"/>
            <a:r>
              <a:rPr lang="it-IT" sz="1200" spc="-1" dirty="0">
                <a:solidFill>
                  <a:srgbClr val="000000"/>
                </a:solidFill>
                <a:latin typeface="Franklin Gothic Book"/>
              </a:rPr>
              <a:t>da </a:t>
            </a:r>
            <a:r>
              <a:rPr lang="it-IT" sz="1200" spc="-1" dirty="0" err="1">
                <a:solidFill>
                  <a:srgbClr val="000000"/>
                </a:solidFill>
                <a:latin typeface="Franklin Gothic Book"/>
              </a:rPr>
              <a:t>Wikipedia</a:t>
            </a:r>
            <a:r>
              <a:rPr lang="it-IT" sz="1200" spc="-1" dirty="0">
                <a:solidFill>
                  <a:srgbClr val="000000"/>
                </a:solidFill>
                <a:latin typeface="Franklin Gothic Book"/>
              </a:rPr>
              <a:t> </a:t>
            </a:r>
            <a:r>
              <a:rPr lang="it-IT" sz="1200" i="1" dirty="0"/>
              <a:t>Guerra civile del 1947-1948 nella Palestina </a:t>
            </a:r>
            <a:r>
              <a:rPr lang="it-IT" sz="1200" i="1" dirty="0" smtClean="0"/>
              <a:t>mandataria</a:t>
            </a:r>
            <a:endParaRPr lang="it-IT" sz="1200" i="1" dirty="0"/>
          </a:p>
        </p:txBody>
      </p:sp>
      <p:sp>
        <p:nvSpPr>
          <p:cNvPr id="3" name="CustomShape 1"/>
          <p:cNvSpPr/>
          <p:nvPr/>
        </p:nvSpPr>
        <p:spPr>
          <a:xfrm>
            <a:off x="360000" y="180000"/>
            <a:ext cx="8492400" cy="1429707"/>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Gli ebrei</a:t>
            </a:r>
            <a:r>
              <a:rPr lang="it-IT" sz="1400" b="0" strike="noStrike" spc="-1" dirty="0">
                <a:solidFill>
                  <a:srgbClr val="000000"/>
                </a:solidFill>
                <a:latin typeface="Franklin Gothic Book"/>
                <a:ea typeface="DejaVu Sans"/>
              </a:rPr>
              <a:t>, seppur senza grande entusiasmo, </a:t>
            </a:r>
            <a:r>
              <a:rPr lang="it-IT" sz="1400" b="1" strike="noStrike" spc="-1" dirty="0">
                <a:solidFill>
                  <a:srgbClr val="000000"/>
                </a:solidFill>
                <a:latin typeface="Franklin Gothic Book"/>
                <a:ea typeface="DejaVu Sans"/>
              </a:rPr>
              <a:t>accettarono la risoluzione</a:t>
            </a:r>
            <a:r>
              <a:rPr lang="it-IT" sz="1400" b="0" strike="noStrike" spc="-1" dirty="0">
                <a:solidFill>
                  <a:srgbClr val="000000"/>
                </a:solidFill>
                <a:latin typeface="Franklin Gothic Book"/>
                <a:ea typeface="DejaVu Sans"/>
              </a:rPr>
              <a:t>; benché non rappresentasse la soluzione ideale, offriva loro due importanti vantaggi: la sovranità del territorio ed un ininterrotto flusso di immigrazione per il prossimo futuro. Anche l’Agenzia Ebraica espresse una cauta soddisfazione.</a:t>
            </a:r>
            <a:endParaRPr lang="it-IT" sz="1400" b="0" strike="noStrike" spc="-1" dirty="0">
              <a:latin typeface="Arial"/>
            </a:endParaRPr>
          </a:p>
          <a:p>
            <a:pPr algn="just">
              <a:lnSpc>
                <a:spcPct val="100000"/>
              </a:lnSpc>
              <a:spcAft>
                <a:spcPts val="600"/>
              </a:spcAft>
            </a:pPr>
            <a:r>
              <a:rPr lang="it-IT" sz="1400" b="1" strike="noStrike" spc="-1" dirty="0">
                <a:solidFill>
                  <a:srgbClr val="000000"/>
                </a:solidFill>
                <a:latin typeface="Franklin Gothic Book"/>
                <a:ea typeface="DejaVu Sans"/>
              </a:rPr>
              <a:t>I capi del mondo arabo</a:t>
            </a:r>
            <a:r>
              <a:rPr lang="it-IT" sz="1400" b="0" strike="noStrike" spc="-1" dirty="0">
                <a:solidFill>
                  <a:srgbClr val="000000"/>
                </a:solidFill>
                <a:latin typeface="Franklin Gothic Book"/>
                <a:ea typeface="DejaVu Sans"/>
              </a:rPr>
              <a:t>, con alla testa </a:t>
            </a:r>
            <a:r>
              <a:rPr lang="it-IT" sz="1400" b="0" strike="noStrike" spc="-1" dirty="0" err="1">
                <a:solidFill>
                  <a:srgbClr val="000000"/>
                </a:solidFill>
                <a:latin typeface="Franklin Gothic Book"/>
                <a:ea typeface="DejaVu Sans"/>
              </a:rPr>
              <a:t>Haj</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Amin</a:t>
            </a:r>
            <a:r>
              <a:rPr lang="it-IT" sz="1400" b="0"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rifiutarono la spartizione</a:t>
            </a:r>
            <a:r>
              <a:rPr lang="it-IT" sz="1400" b="0" strike="noStrike" spc="-1" dirty="0">
                <a:solidFill>
                  <a:srgbClr val="000000"/>
                </a:solidFill>
                <a:latin typeface="Franklin Gothic Book"/>
                <a:ea typeface="DejaVu Sans"/>
              </a:rPr>
              <a:t>: essi </a:t>
            </a:r>
            <a:r>
              <a:rPr lang="it-IT" sz="1400" b="1" strike="noStrike" spc="-1" dirty="0">
                <a:solidFill>
                  <a:srgbClr val="000000"/>
                </a:solidFill>
                <a:latin typeface="Franklin Gothic Book"/>
                <a:ea typeface="DejaVu Sans"/>
              </a:rPr>
              <a:t>volevano tutto o niente</a:t>
            </a:r>
            <a:r>
              <a:rPr lang="it-IT" sz="1400" b="0" strike="noStrike" spc="-1" dirty="0">
                <a:solidFill>
                  <a:srgbClr val="000000"/>
                </a:solidFill>
                <a:latin typeface="Franklin Gothic Book"/>
                <a:ea typeface="DejaVu Sans"/>
              </a:rPr>
              <a:t>, e se non avessero avuto tutto se lo sarebbero preso con la forza. </a:t>
            </a:r>
            <a:endParaRPr lang="it-IT" sz="1400" b="0"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571472" y="564357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2"/>
          <p:cNvSpPr/>
          <p:nvPr/>
        </p:nvSpPr>
        <p:spPr>
          <a:xfrm>
            <a:off x="5643570" y="1357298"/>
            <a:ext cx="3238200" cy="2097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L'esplosione di un'autobomba in via Ben Yehuda a Gerusalemme , il 22 febbraio 1948.</a:t>
            </a:r>
            <a:endParaRPr lang="it-IT" sz="1200" b="0" strike="noStrike" spc="-1">
              <a:latin typeface="Arial"/>
            </a:endParaRPr>
          </a:p>
          <a:p>
            <a:pPr algn="just">
              <a:lnSpc>
                <a:spcPct val="100000"/>
              </a:lnSpc>
            </a:pPr>
            <a:r>
              <a:rPr lang="it-IT" sz="1200" b="0" strike="noStrike" spc="-1">
                <a:solidFill>
                  <a:srgbClr val="000000"/>
                </a:solidFill>
                <a:latin typeface="Arial"/>
                <a:ea typeface="DejaVu Sans"/>
              </a:rPr>
              <a:t>Una serie di attacchi terroristici furono compiuti da arabi palestinesi, alcuni dei quali come attacchi suicidi , contro obiettivi ebraici in via Ben Yehuda a Gerusalemme a partire dal febbraio 1948. Ben Yehuda Street è un'importante arteria stradale e, prima di diventare una strada pedonale , fungeva anche da asse di trasporto.</a:t>
            </a:r>
            <a:endParaRPr lang="it-IT" sz="1200" b="0" strike="noStrike" spc="-1">
              <a:latin typeface="Arial"/>
            </a:endParaRPr>
          </a:p>
        </p:txBody>
      </p:sp>
      <p:pic>
        <p:nvPicPr>
          <p:cNvPr id="404" name="Immagine 403"/>
          <p:cNvPicPr/>
          <p:nvPr/>
        </p:nvPicPr>
        <p:blipFill>
          <a:blip r:embed="rId2" cstate="print"/>
          <a:stretch/>
        </p:blipFill>
        <p:spPr>
          <a:xfrm>
            <a:off x="214282" y="857232"/>
            <a:ext cx="5130360" cy="32382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60000" y="180000"/>
            <a:ext cx="8492400" cy="318403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smtClean="0">
                <a:solidFill>
                  <a:srgbClr val="000000"/>
                </a:solidFill>
                <a:latin typeface="Franklin Gothic Book"/>
                <a:ea typeface="DejaVu Sans"/>
              </a:rPr>
              <a:t>Nel gennaio-marzo 1948 gli arabi si concentrarono sulle vie di comunicazione, il settore in cui gli ebrei erano più vulnerabili. Qui gli arabi avevano spesso un vantaggio decisivo quanto a iniziativa, sorpresa, numero e potenza di fuoco. E i risultati delle imboscate erano, se non risolutivi, di ampia portata. Se i rifornimenti si interrompevano, specialmente a Gerusalemme Ovest, il morale e l’efficienza bellica dello </a:t>
            </a:r>
            <a:r>
              <a:rPr lang="it-IT" sz="1400" i="1" strike="noStrike" spc="-1" dirty="0" err="1" smtClean="0">
                <a:solidFill>
                  <a:srgbClr val="000000"/>
                </a:solidFill>
                <a:latin typeface="Franklin Gothic Book"/>
                <a:ea typeface="DejaVu Sans"/>
              </a:rPr>
              <a:t>yishuv</a:t>
            </a:r>
            <a:r>
              <a:rPr lang="it-IT" sz="1400" i="1" strike="noStrike" spc="-1" dirty="0" smtClean="0">
                <a:solidFill>
                  <a:srgbClr val="000000"/>
                </a:solidFill>
                <a:latin typeface="Franklin Gothic Book"/>
                <a:ea typeface="DejaVu Sans"/>
              </a:rPr>
              <a:t> </a:t>
            </a:r>
            <a:r>
              <a:rPr lang="it-IT" sz="1400" strike="noStrike" spc="-1" dirty="0" smtClean="0">
                <a:solidFill>
                  <a:srgbClr val="000000"/>
                </a:solidFill>
                <a:latin typeface="Franklin Gothic Book"/>
                <a:ea typeface="DejaVu Sans"/>
              </a:rPr>
              <a:t>potevano crollare.</a:t>
            </a:r>
          </a:p>
          <a:p>
            <a:pPr algn="just">
              <a:lnSpc>
                <a:spcPct val="100000"/>
              </a:lnSpc>
              <a:spcAft>
                <a:spcPts val="600"/>
              </a:spcAft>
            </a:pPr>
            <a:r>
              <a:rPr lang="it-IT" sz="1400" strike="noStrike" spc="-1" dirty="0" smtClean="0">
                <a:solidFill>
                  <a:srgbClr val="000000"/>
                </a:solidFill>
                <a:latin typeface="Franklin Gothic Book"/>
                <a:ea typeface="DejaVu Sans"/>
              </a:rPr>
              <a:t>Il problema dei convogli produsse un mutamento decisivo nella strategia della </a:t>
            </a:r>
            <a:r>
              <a:rPr lang="it-IT" sz="1400" strike="noStrike" spc="-1" dirty="0" err="1" smtClean="0">
                <a:solidFill>
                  <a:srgbClr val="000000"/>
                </a:solidFill>
                <a:latin typeface="Franklin Gothic Book"/>
                <a:ea typeface="DejaVu Sans"/>
              </a:rPr>
              <a:t>Haganah</a:t>
            </a:r>
            <a:r>
              <a:rPr lang="it-IT" sz="1400" strike="noStrike" spc="-1" dirty="0" smtClean="0">
                <a:solidFill>
                  <a:srgbClr val="000000"/>
                </a:solidFill>
                <a:latin typeface="Franklin Gothic Book"/>
                <a:ea typeface="DejaVu Sans"/>
              </a:rPr>
              <a:t>. Se le bande armate arabe non potevano essere sconfitte nell’occasione delle imboscate, bisognava colpirle nelle loro basi attaccando e conquistando villaggi e territori arabi. Solo così la pressione sugli insediamenti e i quartieri ebraici più esposti sarebbe diminuita in modo permanente. Inoltre, avvicinandosi il momento della partenza dei britannici, le vie di comunicazione e le aree di confine del futuro Stato ebraico dovevano essere rese sicure, in vista di una possibile guerra convenzionale </a:t>
            </a:r>
            <a:r>
              <a:rPr lang="it-IT" sz="1400" b="0" strike="noStrike" spc="-1" dirty="0" smtClean="0">
                <a:solidFill>
                  <a:srgbClr val="000000"/>
                </a:solidFill>
                <a:latin typeface="Franklin Gothic Book"/>
                <a:ea typeface="DejaVu Sans"/>
              </a:rPr>
              <a:t>coi paesi vicini. In altre parole le sparse forze militari arabe entro il futuro Stato dovevano essere neutralizzate, in modo che la </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potesse concentrarsi sulla difesa dei confini.</a:t>
            </a:r>
          </a:p>
          <a:p>
            <a:pPr algn="r">
              <a:lnSpc>
                <a:spcPct val="100000"/>
              </a:lnSpc>
            </a:pPr>
            <a:r>
              <a:rPr lang="it-IT" sz="1400" spc="-1" dirty="0" smtClean="0">
                <a:solidFill>
                  <a:srgbClr val="000000"/>
                </a:solidFill>
                <a:latin typeface="Franklin Gothic Book"/>
              </a:rPr>
              <a:t>da</a:t>
            </a:r>
            <a:r>
              <a:rPr lang="it-IT" sz="1200" spc="-1" dirty="0" smtClean="0">
                <a:solidFill>
                  <a:srgbClr val="000000"/>
                </a:solidFill>
                <a:latin typeface="Franklin Gothic Book"/>
              </a:rPr>
              <a:t> </a:t>
            </a:r>
            <a:r>
              <a:rPr lang="it-IT" sz="1200" spc="-1" dirty="0">
                <a:solidFill>
                  <a:srgbClr val="000000"/>
                </a:solidFill>
                <a:latin typeface="Franklin Gothic Book"/>
              </a:rPr>
              <a:t>B. </a:t>
            </a:r>
            <a:r>
              <a:rPr lang="it-IT" sz="1200" spc="-1" dirty="0" err="1">
                <a:solidFill>
                  <a:srgbClr val="000000"/>
                </a:solidFill>
                <a:latin typeface="Franklin Gothic Book"/>
              </a:rPr>
              <a:t>Morris</a:t>
            </a:r>
            <a:r>
              <a:rPr lang="it-IT" sz="1200" spc="-1" dirty="0">
                <a:solidFill>
                  <a:srgbClr val="000000"/>
                </a:solidFill>
                <a:latin typeface="Franklin Gothic Book"/>
              </a:rPr>
              <a:t> </a:t>
            </a:r>
            <a:r>
              <a:rPr lang="it-IT" sz="1200" i="1" spc="-1" dirty="0">
                <a:solidFill>
                  <a:srgbClr val="000000"/>
                </a:solidFill>
                <a:latin typeface="Franklin Gothic Book"/>
              </a:rPr>
              <a:t>Vittime</a:t>
            </a:r>
            <a:endParaRPr lang="it-IT" sz="1200" spc="-1" dirty="0"/>
          </a:p>
        </p:txBody>
      </p:sp>
      <p:pic>
        <p:nvPicPr>
          <p:cNvPr id="12292" name="Picture 4" descr="https://upload.wikimedia.org/wikipedia/commons/thumb/9/9f/PikiWiki_Israel_20804_The_Palmach.jpg/260px-PikiWiki_Israel_20804_The_Palmach.jpg"/>
          <p:cNvPicPr>
            <a:picLocks noChangeAspect="1" noChangeArrowheads="1"/>
          </p:cNvPicPr>
          <p:nvPr/>
        </p:nvPicPr>
        <p:blipFill>
          <a:blip r:embed="rId2"/>
          <a:srcRect/>
          <a:stretch>
            <a:fillRect/>
          </a:stretch>
        </p:blipFill>
        <p:spPr bwMode="auto">
          <a:xfrm>
            <a:off x="5143502" y="3571875"/>
            <a:ext cx="3665220" cy="2607945"/>
          </a:xfrm>
          <a:prstGeom prst="rect">
            <a:avLst/>
          </a:prstGeom>
          <a:noFill/>
          <a:ln>
            <a:solidFill>
              <a:srgbClr val="C00000"/>
            </a:solidFill>
          </a:ln>
        </p:spPr>
      </p:pic>
      <p:sp>
        <p:nvSpPr>
          <p:cNvPr id="5" name="CustomShape 2"/>
          <p:cNvSpPr/>
          <p:nvPr/>
        </p:nvSpPr>
        <p:spPr>
          <a:xfrm>
            <a:off x="5214942" y="6286520"/>
            <a:ext cx="357190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a:t>Combattenti arabi davanti a un camion blindato in fiamme vicino alla città di Gerusalemme</a:t>
            </a:r>
            <a:endParaRPr lang="it-IT" sz="1200" b="0" strike="noStrike" spc="-1" dirty="0">
              <a:latin typeface="Arial"/>
            </a:endParaRPr>
          </a:p>
        </p:txBody>
      </p:sp>
      <p:pic>
        <p:nvPicPr>
          <p:cNvPr id="6" name="Picture 2" descr="Conflitto israelo-palestinese, 1948"/>
          <p:cNvPicPr>
            <a:picLocks noChangeAspect="1" noChangeArrowheads="1"/>
          </p:cNvPicPr>
          <p:nvPr/>
        </p:nvPicPr>
        <p:blipFill>
          <a:blip r:embed="rId3"/>
          <a:srcRect/>
          <a:stretch>
            <a:fillRect/>
          </a:stretch>
        </p:blipFill>
        <p:spPr bwMode="auto">
          <a:xfrm>
            <a:off x="357158" y="3571876"/>
            <a:ext cx="3995075" cy="2594458"/>
          </a:xfrm>
          <a:prstGeom prst="rect">
            <a:avLst/>
          </a:prstGeom>
          <a:noFill/>
          <a:ln>
            <a:solidFill>
              <a:srgbClr val="C00000"/>
            </a:solidFill>
          </a:ln>
        </p:spPr>
      </p:pic>
      <p:sp>
        <p:nvSpPr>
          <p:cNvPr id="7" name="CustomShape 2"/>
          <p:cNvSpPr/>
          <p:nvPr/>
        </p:nvSpPr>
        <p:spPr>
          <a:xfrm>
            <a:off x="500034" y="6357958"/>
            <a:ext cx="385765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r>
              <a:rPr lang="it-IT" sz="1200" dirty="0" smtClean="0"/>
              <a:t>Soldati arabi controllano la strada e le montagne</a:t>
            </a:r>
            <a:endParaRPr lang="it-IT" sz="1200" dirty="0"/>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360000" y="180000"/>
            <a:ext cx="8492400" cy="379958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smtClean="0">
                <a:solidFill>
                  <a:srgbClr val="000000"/>
                </a:solidFill>
                <a:latin typeface="Franklin Gothic Book"/>
                <a:ea typeface="DejaVu Sans"/>
              </a:rPr>
              <a:t>La storia del conflitto precedente al maggio del 1948 è uno stillicidio di violenze, consumatesi perlopiù ai danni della popolazione ebraica presente negli insediamenti. Violenze alle quali seguivano risposte per parte ebraica, in chiave prevalentemente </a:t>
            </a:r>
            <a:r>
              <a:rPr lang="it-IT" sz="1400" strike="noStrike" spc="-1" dirty="0" err="1" smtClean="0">
                <a:solidFill>
                  <a:srgbClr val="000000"/>
                </a:solidFill>
                <a:latin typeface="Franklin Gothic Book"/>
                <a:ea typeface="DejaVu Sans"/>
              </a:rPr>
              <a:t>autodifensiva</a:t>
            </a:r>
            <a:r>
              <a:rPr lang="it-IT" sz="1400" strike="noStrike" spc="-1" dirty="0" smtClean="0">
                <a:solidFill>
                  <a:srgbClr val="000000"/>
                </a:solidFill>
                <a:latin typeface="Franklin Gothic Book"/>
                <a:ea typeface="DejaVu Sans"/>
              </a:rPr>
              <a:t>. Solo con l’aprile del 1948, in concomitanza con l’arrivo di una partita di armi cecoslovacche indispensabili all’azione dell’</a:t>
            </a:r>
            <a:r>
              <a:rPr lang="it-IT" sz="1400" strike="noStrike" spc="-1" dirty="0" err="1" smtClean="0">
                <a:solidFill>
                  <a:srgbClr val="000000"/>
                </a:solidFill>
                <a:latin typeface="Franklin Gothic Book"/>
                <a:ea typeface="DejaVu Sans"/>
              </a:rPr>
              <a:t>Haganà</a:t>
            </a:r>
            <a:r>
              <a:rPr lang="it-IT" sz="1400" strike="noStrike" spc="-1" dirty="0" smtClean="0">
                <a:solidFill>
                  <a:srgbClr val="000000"/>
                </a:solidFill>
                <a:latin typeface="Franklin Gothic Book"/>
                <a:ea typeface="DejaVu Sans"/>
              </a:rPr>
              <a:t>, i dirigenti sionisti optarono per una strategia d’intervento più aggressiva. Il 6 aprile inizia </a:t>
            </a:r>
            <a:r>
              <a:rPr lang="it-IT" sz="1400" i="1" strike="noStrike" spc="-1" dirty="0" smtClean="0">
                <a:solidFill>
                  <a:srgbClr val="000000"/>
                </a:solidFill>
                <a:latin typeface="Franklin Gothic Book"/>
                <a:ea typeface="DejaVu Sans"/>
              </a:rPr>
              <a:t>l’Operazione </a:t>
            </a:r>
            <a:r>
              <a:rPr lang="it-IT" sz="1400" i="1" strike="noStrike" spc="-1" dirty="0" err="1" smtClean="0">
                <a:solidFill>
                  <a:srgbClr val="000000"/>
                </a:solidFill>
                <a:latin typeface="Franklin Gothic Book"/>
                <a:ea typeface="DejaVu Sans"/>
              </a:rPr>
              <a:t>Nahshon</a:t>
            </a:r>
            <a:r>
              <a:rPr lang="it-IT" sz="1400" strike="noStrike" spc="-1" dirty="0" smtClean="0">
                <a:solidFill>
                  <a:srgbClr val="000000"/>
                </a:solidFill>
                <a:latin typeface="Franklin Gothic Book"/>
                <a:ea typeface="DejaVu Sans"/>
              </a:rPr>
              <a:t>, durata fino al 15 aprile. L’obiettivo è di aprire una via di comunicazione con Gerusalemme per farvi entrare tre convogli carichi di armi e vettovaglie. Non meno di 1.500 uomini furono impegnati nell’insieme  degli scontri. A metà aprile fu conquistata Tiberiade; </a:t>
            </a:r>
            <a:r>
              <a:rPr lang="it-IT" sz="1400" strike="noStrike" spc="-1" dirty="0" err="1" smtClean="0">
                <a:solidFill>
                  <a:srgbClr val="000000"/>
                </a:solidFill>
                <a:latin typeface="Franklin Gothic Book"/>
                <a:ea typeface="DejaVu Sans"/>
              </a:rPr>
              <a:t>Haifa</a:t>
            </a:r>
            <a:r>
              <a:rPr lang="it-IT" sz="1400" strike="noStrike" spc="-1" dirty="0" smtClean="0">
                <a:solidFill>
                  <a:srgbClr val="000000"/>
                </a:solidFill>
                <a:latin typeface="Franklin Gothic Book"/>
                <a:ea typeface="DejaVu Sans"/>
              </a:rPr>
              <a:t> il 21 dello stesso mese; </a:t>
            </a:r>
            <a:r>
              <a:rPr lang="it-IT" sz="1400" strike="noStrike" spc="-1" dirty="0" err="1" smtClean="0">
                <a:solidFill>
                  <a:srgbClr val="000000"/>
                </a:solidFill>
                <a:latin typeface="Franklin Gothic Book"/>
                <a:ea typeface="DejaVu Sans"/>
              </a:rPr>
              <a:t>Safed</a:t>
            </a:r>
            <a:r>
              <a:rPr lang="it-IT" sz="1400" strike="noStrike" spc="-1" dirty="0" smtClean="0">
                <a:solidFill>
                  <a:srgbClr val="000000"/>
                </a:solidFill>
                <a:latin typeface="Franklin Gothic Book"/>
                <a:ea typeface="DejaVu Sans"/>
              </a:rPr>
              <a:t> ai primi di maggio; l’intera Galilea, occidentale e orientale, a metà del mese. È in questi mesi decisivi che si ingenera il problema dei profughi, ovvero di quanti, tra la popolazione araba, abbandonano le loro case e i propri beni per i più differenti motivi: il timore di subire violenze; la necessità di sottrarsi, insieme alla famiglia, dalle zone epicentro degli scontri; la propaganda di una parte (che garantiva la possibilità di un rientro a breve) e dell’altra (che cercava di incentivare il distacco della popolazione autoctona dalla terra assegnata al futuro stato ebraico).</a:t>
            </a:r>
            <a:endParaRPr lang="it-IT" sz="1400" strike="noStrike" spc="-1" dirty="0" smtClean="0">
              <a:latin typeface="Arial"/>
            </a:endParaRPr>
          </a:p>
          <a:p>
            <a:pPr algn="just">
              <a:lnSpc>
                <a:spcPct val="100000"/>
              </a:lnSpc>
              <a:spcAft>
                <a:spcPts val="600"/>
              </a:spcAft>
            </a:pPr>
            <a:r>
              <a:rPr lang="it-IT" sz="1400" strike="noStrike" spc="-1" dirty="0" smtClean="0">
                <a:solidFill>
                  <a:srgbClr val="000000"/>
                </a:solidFill>
                <a:latin typeface="Franklin Gothic Book"/>
                <a:ea typeface="DejaVu Sans"/>
              </a:rPr>
              <a:t>In molti faceva premio su qualsiasi altra considerazione il convincimento che ben presto non solo sarebbero tornati nei luoghi di residenza per recuperare le cose temporaneamente abbandonate, ma anche per ristabilirsi in una Palestina liberata dalla presenza sionista.</a:t>
            </a:r>
            <a:endParaRPr lang="it-IT" sz="1400" strike="noStrike" spc="-1" dirty="0" smtClean="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C. Vercelli </a:t>
            </a:r>
            <a:r>
              <a:rPr lang="it-IT" sz="1200" b="0" i="1" strike="noStrike" spc="-1" dirty="0">
                <a:solidFill>
                  <a:srgbClr val="000000"/>
                </a:solidFill>
                <a:latin typeface="Franklin Gothic Book"/>
                <a:ea typeface="DejaVu Sans"/>
              </a:rPr>
              <a:t>Israele</a:t>
            </a:r>
            <a:endParaRPr lang="it-IT" sz="1200" b="0" strike="noStrike" spc="-1" dirty="0">
              <a:latin typeface="Arial"/>
            </a:endParaRPr>
          </a:p>
        </p:txBody>
      </p:sp>
      <p:pic>
        <p:nvPicPr>
          <p:cNvPr id="3" name="Picture 4" descr="Israele/Palestina: uomini, donne e bambini palestinesi cacciati dalle loro case dalle forze israeliane, 1948"/>
          <p:cNvPicPr>
            <a:picLocks noChangeAspect="1" noChangeArrowheads="1"/>
          </p:cNvPicPr>
          <p:nvPr/>
        </p:nvPicPr>
        <p:blipFill>
          <a:blip r:embed="rId2"/>
          <a:srcRect/>
          <a:stretch>
            <a:fillRect/>
          </a:stretch>
        </p:blipFill>
        <p:spPr bwMode="auto">
          <a:xfrm>
            <a:off x="500032" y="4071940"/>
            <a:ext cx="3870228" cy="2638105"/>
          </a:xfrm>
          <a:prstGeom prst="rect">
            <a:avLst/>
          </a:prstGeom>
          <a:noFill/>
          <a:ln>
            <a:solidFill>
              <a:srgbClr val="C00000"/>
            </a:solidFill>
          </a:ln>
        </p:spPr>
      </p:pic>
      <p:sp>
        <p:nvSpPr>
          <p:cNvPr id="4" name="CustomShape 2"/>
          <p:cNvSpPr/>
          <p:nvPr/>
        </p:nvSpPr>
        <p:spPr>
          <a:xfrm>
            <a:off x="4500562" y="4143380"/>
            <a:ext cx="285752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r>
              <a:rPr lang="it-IT" sz="1200" dirty="0" smtClean="0"/>
              <a:t>Palestinesi in fuga dal loro villaggio</a:t>
            </a:r>
          </a:p>
          <a:p>
            <a:pPr algn="just">
              <a:lnSpc>
                <a:spcPct val="100000"/>
              </a:lnSpc>
            </a:pPr>
            <a:r>
              <a:rPr lang="it-IT" sz="1200" dirty="0" smtClean="0"/>
              <a:t> .</a:t>
            </a:r>
            <a:endParaRPr lang="it-IT" sz="1200" b="0" strike="noStrike" spc="-1" dirty="0">
              <a:latin typeface="Arial"/>
            </a:endParaRPr>
          </a:p>
        </p:txBody>
      </p:sp>
      <p:sp>
        <p:nvSpPr>
          <p:cNvPr id="5" name="CustomShape 8"/>
          <p:cNvSpPr/>
          <p:nvPr/>
        </p:nvSpPr>
        <p:spPr>
          <a:xfrm>
            <a:off x="4714876" y="5929330"/>
            <a:ext cx="420780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PROFUGHI PALESTINESI</a:t>
            </a:r>
            <a:endParaRPr lang="it-IT" sz="1600" b="1" dirty="0">
              <a:solidFill>
                <a:srgbClr val="00B0F0"/>
              </a:solidFill>
            </a:endParaRPr>
          </a:p>
        </p:txBody>
      </p:sp>
      <p:sp>
        <p:nvSpPr>
          <p:cNvPr id="33" name="Rettangolo arrotondato 32"/>
          <p:cNvSpPr/>
          <p:nvPr/>
        </p:nvSpPr>
        <p:spPr>
          <a:xfrm>
            <a:off x="6715140" y="1000108"/>
            <a:ext cx="2286016" cy="7143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4" name="Connettore 2 13"/>
          <p:cNvCxnSpPr>
            <a:stCxn id="33" idx="2"/>
          </p:cNvCxnSpPr>
          <p:nvPr/>
        </p:nvCxnSpPr>
        <p:spPr>
          <a:xfrm rot="5400000">
            <a:off x="6143638" y="1500176"/>
            <a:ext cx="1500198" cy="19288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714644"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endParaRPr lang="it-IT" sz="1200" spc="-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9" name="Rettangolo arrotondato 8"/>
          <p:cNvSpPr/>
          <p:nvPr/>
        </p:nvSpPr>
        <p:spPr>
          <a:xfrm>
            <a:off x="5786446" y="5429264"/>
            <a:ext cx="3143272" cy="114300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Convincimento dei palestinesi che ben presto sarebbero tornati nei luoghi di residenza per ristabilirsi in una Palestina liberata dalla presenza sionista</a:t>
            </a: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271380" y="3834050"/>
            <a:ext cx="1181190" cy="2009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5905744" y="3976925"/>
            <a:ext cx="1181190" cy="1723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ttangolo arrotondato 20"/>
          <p:cNvSpPr/>
          <p:nvPr/>
        </p:nvSpPr>
        <p:spPr>
          <a:xfrm>
            <a:off x="285720" y="2143116"/>
            <a:ext cx="2071702" cy="7143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Gli attacchi degli arabi si concentrano sulle vie di comunicazione</a:t>
            </a:r>
            <a:endParaRPr lang="it-IT" sz="1200" b="1" dirty="0">
              <a:solidFill>
                <a:schemeClr val="tx1"/>
              </a:solidFill>
            </a:endParaRPr>
          </a:p>
        </p:txBody>
      </p:sp>
      <p:cxnSp>
        <p:nvCxnSpPr>
          <p:cNvPr id="23" name="Connettore 2 22"/>
          <p:cNvCxnSpPr>
            <a:stCxn id="21" idx="0"/>
          </p:cNvCxnSpPr>
          <p:nvPr/>
        </p:nvCxnSpPr>
        <p:spPr>
          <a:xfrm rot="5400000" flipH="1" flipV="1">
            <a:off x="2053810" y="339307"/>
            <a:ext cx="1071570" cy="25360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2" descr="Villaggio di Saffuriya - 1931"/>
          <p:cNvPicPr/>
          <p:nvPr/>
        </p:nvPicPr>
        <p:blipFill>
          <a:blip r:embed="rId2"/>
          <a:srcRect t="6321"/>
          <a:stretch/>
        </p:blipFill>
        <p:spPr>
          <a:xfrm>
            <a:off x="214200" y="3643200"/>
            <a:ext cx="4443840" cy="2955240"/>
          </a:xfrm>
          <a:prstGeom prst="rect">
            <a:avLst/>
          </a:prstGeom>
          <a:ln w="0">
            <a:solidFill>
              <a:srgbClr val="C00000"/>
            </a:solidFill>
          </a:ln>
        </p:spPr>
      </p:pic>
      <p:sp>
        <p:nvSpPr>
          <p:cNvPr id="184" name="CustomShape 1"/>
          <p:cNvSpPr/>
          <p:nvPr/>
        </p:nvSpPr>
        <p:spPr>
          <a:xfrm>
            <a:off x="289440" y="428760"/>
            <a:ext cx="1604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Villaggio di Saffuriya </a:t>
            </a:r>
            <a:endParaRPr lang="it-IT" sz="1200" b="0" strike="noStrike" spc="-1">
              <a:latin typeface="Arial"/>
            </a:endParaRPr>
          </a:p>
        </p:txBody>
      </p:sp>
      <p:sp>
        <p:nvSpPr>
          <p:cNvPr id="185" name="CustomShape 2"/>
          <p:cNvSpPr/>
          <p:nvPr/>
        </p:nvSpPr>
        <p:spPr>
          <a:xfrm>
            <a:off x="214200" y="142920"/>
            <a:ext cx="8492400" cy="329175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Nel 1881 la popolazione palestinese era di circa 457.000 persone: 400.000 arabi musulmani, 13.000-20.000 </a:t>
            </a:r>
            <a:r>
              <a:rPr lang="it-IT" sz="1400" strike="noStrike" spc="-1" dirty="0">
                <a:solidFill>
                  <a:srgbClr val="000000"/>
                </a:solidFill>
                <a:latin typeface="Franklin Gothic Book"/>
                <a:ea typeface="DejaVu Sans"/>
              </a:rPr>
              <a:t>ebrei e 42.000 cristiani (in gran parte greco-ortodossi).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popolazione araba, per il 70% rurale, era dispersa in 700-800 frazioni e villaggi, di dimensioni comprese tra meno di cento anime e mille scarse. I villaggi erano per lo più nell’entroterra collinoso, l’ubicazione essendo legata all’esistenza di sorgenti o pozzi, o alla migliore difendibilità delle sommità delle colline e delle zone protette da rilievi. Molti erano stati </a:t>
            </a:r>
            <a:r>
              <a:rPr lang="it-IT" sz="1400" strike="noStrike" spc="-1" dirty="0" smtClean="0">
                <a:solidFill>
                  <a:srgbClr val="000000"/>
                </a:solidFill>
                <a:latin typeface="Franklin Gothic Book"/>
                <a:ea typeface="DejaVu Sans"/>
              </a:rPr>
              <a:t>fondati </a:t>
            </a:r>
            <a:r>
              <a:rPr lang="it-IT" sz="1400" strike="noStrike" spc="-1" dirty="0">
                <a:solidFill>
                  <a:srgbClr val="000000"/>
                </a:solidFill>
                <a:latin typeface="Franklin Gothic Book"/>
                <a:ea typeface="DejaVu Sans"/>
              </a:rPr>
              <a:t>da invasori beduini, divenuti poi sedentari. La pianura costiera e le valli di </a:t>
            </a:r>
            <a:r>
              <a:rPr lang="it-IT" sz="1400" strike="noStrike" spc="-1" dirty="0" err="1">
                <a:solidFill>
                  <a:srgbClr val="000000"/>
                </a:solidFill>
                <a:latin typeface="Franklin Gothic Book"/>
                <a:ea typeface="DejaVu Sans"/>
              </a:rPr>
              <a:t>Yezreel</a:t>
            </a:r>
            <a:r>
              <a:rPr lang="it-IT" sz="1400" strike="noStrike" spc="-1" dirty="0">
                <a:solidFill>
                  <a:srgbClr val="000000"/>
                </a:solidFill>
                <a:latin typeface="Franklin Gothic Book"/>
                <a:ea typeface="DejaVu Sans"/>
              </a:rPr>
              <a:t> e del Giordano erano poco abitate, sia per il pericolo rappresentato dalle incursioni beduine sia perché in parte paludose, quindi malsane e scarsamente fertili.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Molti villaggi combattevano una guerra senza fine, fatta di scaramucce e imboscate, contro i beduini che provenendo dai deserti della Transgiordania, del Negev e del Sinai compivano scorrerie nelle regioni più popolate. Comuni erano anche le interminabili dispute sull’uso e la proprietà di terreni e fonti idriche, sia tra i villaggi sia tra i clan di uno stesso villaggio. Faide e rivalità dello stesso tipo, tra eminenti famiglie urbane e tra città (per esempio tra Gerusalemme e </a:t>
            </a:r>
            <a:r>
              <a:rPr lang="it-IT" sz="1400" strike="noStrike" spc="-1" dirty="0" err="1">
                <a:solidFill>
                  <a:srgbClr val="000000"/>
                </a:solidFill>
                <a:latin typeface="Franklin Gothic Book"/>
                <a:ea typeface="DejaVu Sans"/>
              </a:rPr>
              <a:t>Hebron</a:t>
            </a:r>
            <a:r>
              <a:rPr lang="it-IT" sz="1400" strike="noStrike" spc="-1" dirty="0">
                <a:solidFill>
                  <a:srgbClr val="000000"/>
                </a:solidFill>
                <a:latin typeface="Franklin Gothic Book"/>
                <a:ea typeface="DejaVu Sans"/>
              </a:rPr>
              <a:t>) avrebbero rappresentato anche in seguito un grave elemento di divisione e debolezza della società arabo-palestinese.</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
        <p:nvSpPr>
          <p:cNvPr id="186" name="CustomShape 3"/>
          <p:cNvSpPr/>
          <p:nvPr/>
        </p:nvSpPr>
        <p:spPr>
          <a:xfrm>
            <a:off x="289440" y="3714840"/>
            <a:ext cx="1604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Villaggio di Saffuriya </a:t>
            </a:r>
            <a:endParaRPr lang="it-IT" sz="1200" b="0" strike="noStrike" spc="-1">
              <a:latin typeface="Arial"/>
            </a:endParaRPr>
          </a:p>
        </p:txBody>
      </p:sp>
      <p:pic>
        <p:nvPicPr>
          <p:cNvPr id="187" name="Picture 4" descr="file:///C:/Users/utente/Downloads/un-gruppo-di-beduini-e-in-viaggio-da-gerico-a-gerusalemme-nel-deserto-nel-1915-la-campagna-del-sinai-e-della-palestina-fu-un-teatro-secondario-di-guerra-tra-l-impero-ottomano-e-la-gran-bretagna-durante-la-prima-gu.jpg"/>
          <p:cNvPicPr/>
          <p:nvPr/>
        </p:nvPicPr>
        <p:blipFill>
          <a:blip r:embed="rId3"/>
          <a:srcRect b="7814"/>
          <a:stretch/>
        </p:blipFill>
        <p:spPr>
          <a:xfrm>
            <a:off x="5072040" y="3643200"/>
            <a:ext cx="3583800" cy="3051000"/>
          </a:xfrm>
          <a:prstGeom prst="rect">
            <a:avLst/>
          </a:prstGeom>
          <a:ln w="0">
            <a:solidFill>
              <a:srgbClr val="C00000"/>
            </a:solidFill>
          </a:ln>
        </p:spPr>
      </p:pic>
      <p:sp>
        <p:nvSpPr>
          <p:cNvPr id="188" name="CustomShape 4"/>
          <p:cNvSpPr/>
          <p:nvPr/>
        </p:nvSpPr>
        <p:spPr>
          <a:xfrm>
            <a:off x="5143680" y="3714840"/>
            <a:ext cx="327888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a:solidFill>
                  <a:srgbClr val="000000"/>
                </a:solidFill>
                <a:latin typeface="Arial"/>
                <a:ea typeface="DejaVu Sans"/>
              </a:rPr>
              <a:t>Un gruppo di beduini è in viaggio da Gerico a Gerusalemme nel deserto </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214200" y="142920"/>
            <a:ext cx="8710920" cy="323020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Il massacro di </a:t>
            </a:r>
            <a:r>
              <a:rPr lang="it-IT" sz="1400" b="1" strike="noStrike" spc="-1" dirty="0" err="1">
                <a:solidFill>
                  <a:srgbClr val="000000"/>
                </a:solidFill>
                <a:latin typeface="Franklin Gothic Book"/>
                <a:ea typeface="DejaVu Sans"/>
              </a:rPr>
              <a:t>Deir</a:t>
            </a:r>
            <a:r>
              <a:rPr lang="it-IT" sz="1400" b="1" strike="noStrike" spc="-1" dirty="0">
                <a:solidFill>
                  <a:srgbClr val="000000"/>
                </a:solidFill>
                <a:latin typeface="Franklin Gothic Book"/>
                <a:ea typeface="DejaVu Sans"/>
              </a:rPr>
              <a:t> Yassin</a:t>
            </a:r>
            <a:endParaRPr lang="it-IT" sz="1400" b="0" strike="noStrike" spc="-1" dirty="0">
              <a:latin typeface="Arial"/>
            </a:endParaRPr>
          </a:p>
          <a:p>
            <a:pPr algn="just">
              <a:lnSpc>
                <a:spcPct val="100000"/>
              </a:lnSpc>
              <a:spcAft>
                <a:spcPts val="600"/>
              </a:spcAft>
            </a:pPr>
            <a:r>
              <a:rPr lang="it-IT" sz="1400" b="0" strike="noStrike" spc="-1" dirty="0" smtClean="0">
                <a:solidFill>
                  <a:srgbClr val="000000"/>
                </a:solidFill>
                <a:latin typeface="Franklin Gothic Book"/>
                <a:ea typeface="DejaVu Sans"/>
              </a:rPr>
              <a:t>L’eccidio più odioso avviene nella notte fra il 9 e il 10 aprile 1948 nel villaggio arabo di </a:t>
            </a:r>
            <a:r>
              <a:rPr lang="it-IT" sz="1400" b="0" strike="noStrike" spc="-1" dirty="0" err="1" smtClean="0">
                <a:solidFill>
                  <a:srgbClr val="000000"/>
                </a:solidFill>
                <a:latin typeface="Franklin Gothic Book"/>
                <a:ea typeface="DejaVu Sans"/>
              </a:rPr>
              <a:t>Deir</a:t>
            </a:r>
            <a:r>
              <a:rPr lang="it-IT" sz="1400" b="0" strike="noStrike" spc="-1" dirty="0" smtClean="0">
                <a:solidFill>
                  <a:srgbClr val="000000"/>
                </a:solidFill>
                <a:latin typeface="Franklin Gothic Book"/>
                <a:ea typeface="DejaVu Sans"/>
              </a:rPr>
              <a:t> Yassin, 600 abitanti, lungo la strada per Gerusalemme, a opera della </a:t>
            </a:r>
            <a:r>
              <a:rPr lang="it-IT" sz="1400" b="0" strike="noStrike" spc="-1" dirty="0" err="1" smtClean="0">
                <a:solidFill>
                  <a:srgbClr val="000000"/>
                </a:solidFill>
                <a:latin typeface="Franklin Gothic Book"/>
                <a:ea typeface="DejaVu Sans"/>
              </a:rPr>
              <a:t>Irgun</a:t>
            </a:r>
            <a:r>
              <a:rPr lang="it-IT" sz="1400" b="0" strike="noStrike" spc="-1" dirty="0" smtClean="0">
                <a:solidFill>
                  <a:srgbClr val="000000"/>
                </a:solidFill>
                <a:latin typeface="Franklin Gothic Book"/>
                <a:ea typeface="DejaVu Sans"/>
              </a:rPr>
              <a:t> e della Stern, l’altra organizzazione paramilitare sionista di estrema destra. La Città Santa è ancora sotto l’assedio dei palestinesi, che attaccano la strada che la collega a Tel Aviv, praticamente impercorribile fra attentati e agguati. Per rompere l’accerchiamento, l’</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lancia l’operazione </a:t>
            </a:r>
            <a:r>
              <a:rPr lang="it-IT" sz="1400" b="0" strike="noStrike" spc="-1" dirty="0" err="1" smtClean="0">
                <a:solidFill>
                  <a:srgbClr val="000000"/>
                </a:solidFill>
                <a:latin typeface="Franklin Gothic Book"/>
                <a:ea typeface="DejaVu Sans"/>
              </a:rPr>
              <a:t>Nahshon</a:t>
            </a:r>
            <a:r>
              <a:rPr lang="it-IT" sz="1400" b="0" strike="noStrike" spc="-1" dirty="0" smtClean="0">
                <a:solidFill>
                  <a:srgbClr val="000000"/>
                </a:solidFill>
                <a:latin typeface="Franklin Gothic Book"/>
                <a:ea typeface="DejaVu Sans"/>
              </a:rPr>
              <a:t>. Me le due milizie ebraiche, ansiose di rivendicare qualche successo, prendono l’iniziativa di assaltare quel villaggio di scarso valore strategico. Intimano alla popolazione di andarsene e 200 persone lo fanno. Gli altri restano e aprono il fuoco dalle case. I guerriglieri ebraici, colti di sorpresa, perdono totalmente la testa  e sparano all’impazzata anche sui civili. Quando l’</a:t>
            </a:r>
            <a:r>
              <a:rPr lang="it-IT" sz="1400" b="0" strike="noStrike" spc="-1" dirty="0" err="1" smtClean="0">
                <a:solidFill>
                  <a:srgbClr val="000000"/>
                </a:solidFill>
                <a:latin typeface="Franklin Gothic Book"/>
                <a:ea typeface="DejaVu Sans"/>
              </a:rPr>
              <a:t>Haganah</a:t>
            </a:r>
            <a:r>
              <a:rPr lang="it-IT" sz="1400" b="0" strike="noStrike" spc="-1" dirty="0" smtClean="0">
                <a:solidFill>
                  <a:srgbClr val="000000"/>
                </a:solidFill>
                <a:latin typeface="Franklin Gothic Book"/>
                <a:ea typeface="DejaVu Sans"/>
              </a:rPr>
              <a:t> irrompe nel villaggio intimando agli aggressori sionisti di mollare la presa, è troppo tardi: 250 morti, fra cui donne e bambini, e tutti i superstiti espulsi. La radio ebraica dà la notizia con queste parole:”Non vogliamo mai più vittorie come quella di </a:t>
            </a:r>
            <a:r>
              <a:rPr lang="it-IT" sz="1400" b="0" strike="noStrike" spc="-1" dirty="0" err="1" smtClean="0">
                <a:solidFill>
                  <a:srgbClr val="000000"/>
                </a:solidFill>
                <a:latin typeface="Franklin Gothic Book"/>
                <a:ea typeface="DejaVu Sans"/>
              </a:rPr>
              <a:t>Dier</a:t>
            </a:r>
            <a:r>
              <a:rPr lang="it-IT" sz="1400" b="0" strike="noStrike" spc="-1" dirty="0" smtClean="0">
                <a:solidFill>
                  <a:srgbClr val="000000"/>
                </a:solidFill>
                <a:latin typeface="Franklin Gothic Book"/>
                <a:ea typeface="DejaVu Sans"/>
              </a:rPr>
              <a:t> Yassin”. Il gran rabbino di Gerusalemme maledice gli autori. Di lì a poco Ben </a:t>
            </a:r>
            <a:r>
              <a:rPr lang="it-IT" sz="1400" b="0" strike="noStrike" spc="-1" dirty="0" err="1" smtClean="0">
                <a:solidFill>
                  <a:srgbClr val="000000"/>
                </a:solidFill>
                <a:latin typeface="Franklin Gothic Book"/>
                <a:ea typeface="DejaVu Sans"/>
              </a:rPr>
              <a:t>Gurion</a:t>
            </a:r>
            <a:r>
              <a:rPr lang="it-IT" sz="1400" b="0" strike="noStrike" spc="-1" dirty="0" smtClean="0">
                <a:solidFill>
                  <a:srgbClr val="000000"/>
                </a:solidFill>
                <a:latin typeface="Franklin Gothic Book"/>
                <a:ea typeface="DejaVu Sans"/>
              </a:rPr>
              <a:t> scioglierà sia la Stern sia l’</a:t>
            </a:r>
            <a:r>
              <a:rPr lang="it-IT" sz="1400" b="0" strike="noStrike" spc="-1" dirty="0" err="1" smtClean="0">
                <a:solidFill>
                  <a:srgbClr val="000000"/>
                </a:solidFill>
                <a:latin typeface="Franklin Gothic Book"/>
                <a:ea typeface="DejaVu Sans"/>
              </a:rPr>
              <a:t>Irgun</a:t>
            </a:r>
            <a:r>
              <a:rPr lang="it-IT" sz="1400" b="0" strike="noStrike" spc="-1" dirty="0" smtClean="0">
                <a:solidFill>
                  <a:srgbClr val="000000"/>
                </a:solidFill>
                <a:latin typeface="Franklin Gothic Book"/>
                <a:ea typeface="DejaVu Sans"/>
              </a:rPr>
              <a:t>. </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a:t>
            </a:r>
            <a:r>
              <a:rPr lang="it-IT" sz="1200" b="0" strike="noStrike" spc="-1" dirty="0" smtClean="0">
                <a:solidFill>
                  <a:srgbClr val="000000"/>
                </a:solidFill>
                <a:latin typeface="Times New Roman"/>
                <a:ea typeface="DejaVu Sans"/>
              </a:rPr>
              <a:t>M. Travaglio </a:t>
            </a:r>
            <a:r>
              <a:rPr lang="it-IT" sz="1200" b="0" i="1" strike="noStrike" spc="-1" dirty="0" smtClean="0">
                <a:solidFill>
                  <a:srgbClr val="000000"/>
                </a:solidFill>
                <a:latin typeface="Times New Roman"/>
                <a:ea typeface="DejaVu Sans"/>
              </a:rPr>
              <a:t>Israele e i palestinesi in poche parole</a:t>
            </a:r>
            <a:endParaRPr lang="it-IT" sz="1200" b="0" strike="noStrike" spc="-1" dirty="0">
              <a:latin typeface="Arial"/>
            </a:endParaRPr>
          </a:p>
        </p:txBody>
      </p:sp>
      <p:pic>
        <p:nvPicPr>
          <p:cNvPr id="407" name="Immagine 406"/>
          <p:cNvPicPr>
            <a:picLocks noChangeAspect="1"/>
          </p:cNvPicPr>
          <p:nvPr/>
        </p:nvPicPr>
        <p:blipFill>
          <a:blip r:embed="rId2"/>
          <a:stretch/>
        </p:blipFill>
        <p:spPr>
          <a:xfrm>
            <a:off x="2571736" y="3571876"/>
            <a:ext cx="4457700" cy="2971800"/>
          </a:xfrm>
          <a:prstGeom prst="rect">
            <a:avLst/>
          </a:prstGeom>
          <a:ln w="0">
            <a:solidFill>
              <a:srgbClr val="C00000"/>
            </a:solid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214200" y="142920"/>
            <a:ext cx="8710920" cy="218376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pc="-1" dirty="0" smtClean="0">
                <a:solidFill>
                  <a:srgbClr val="000000"/>
                </a:solidFill>
                <a:latin typeface="Franklin Gothic Book"/>
                <a:ea typeface="DejaVu Sans"/>
              </a:rPr>
              <a:t>Il m</a:t>
            </a:r>
            <a:r>
              <a:rPr lang="it-IT" sz="1400" b="1" strike="noStrike" spc="-1" dirty="0" smtClean="0">
                <a:solidFill>
                  <a:srgbClr val="000000"/>
                </a:solidFill>
                <a:latin typeface="Franklin Gothic Book"/>
                <a:ea typeface="DejaVu Sans"/>
              </a:rPr>
              <a:t>assacro </a:t>
            </a:r>
            <a:r>
              <a:rPr lang="it-IT" sz="1400" b="1" strike="noStrike" spc="-1" dirty="0">
                <a:solidFill>
                  <a:srgbClr val="000000"/>
                </a:solidFill>
                <a:latin typeface="Franklin Gothic Book"/>
                <a:ea typeface="DejaVu Sans"/>
              </a:rPr>
              <a:t>del convoglio medico di </a:t>
            </a:r>
            <a:r>
              <a:rPr lang="it-IT" sz="1400" b="1" strike="noStrike" spc="-1" dirty="0" err="1">
                <a:solidFill>
                  <a:srgbClr val="000000"/>
                </a:solidFill>
                <a:latin typeface="Franklin Gothic Book"/>
                <a:ea typeface="DejaVu Sans"/>
              </a:rPr>
              <a:t>Hadassah</a:t>
            </a:r>
            <a:r>
              <a:rPr lang="it-IT" sz="1400" b="1"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spcAft>
                <a:spcPts val="567"/>
              </a:spcAft>
            </a:pPr>
            <a:r>
              <a:rPr lang="it-IT" sz="1400" b="0" strike="noStrike" spc="-1" dirty="0">
                <a:solidFill>
                  <a:srgbClr val="000000"/>
                </a:solidFill>
                <a:latin typeface="Franklin Gothic Book"/>
                <a:ea typeface="DejaVu Sans"/>
              </a:rPr>
              <a:t>Il massacro di </a:t>
            </a:r>
            <a:r>
              <a:rPr lang="it-IT" sz="1400" b="0" strike="noStrike" spc="-1" dirty="0" err="1">
                <a:solidFill>
                  <a:srgbClr val="000000"/>
                </a:solidFill>
                <a:latin typeface="Franklin Gothic Book"/>
                <a:ea typeface="DejaVu Sans"/>
              </a:rPr>
              <a:t>Deir</a:t>
            </a:r>
            <a:r>
              <a:rPr lang="it-IT" sz="1400" b="0" strike="noStrike" spc="-1" dirty="0">
                <a:solidFill>
                  <a:srgbClr val="000000"/>
                </a:solidFill>
                <a:latin typeface="Franklin Gothic Book"/>
                <a:ea typeface="DejaVu Sans"/>
              </a:rPr>
              <a:t> Yassin ebbe uno strascico immediato e brutale. Il 13 aprile miliziani arabi di Gerusalemme e dei villaggi vicini attaccarono un convoglio di 10 veicoli che trasportava in gran parte insegnanti, infermiere e medici diretti all’ospedale </a:t>
            </a:r>
            <a:r>
              <a:rPr lang="it-IT" sz="1400" b="0" strike="noStrike" spc="-1" dirty="0" err="1">
                <a:solidFill>
                  <a:srgbClr val="000000"/>
                </a:solidFill>
                <a:latin typeface="Franklin Gothic Book"/>
                <a:ea typeface="DejaVu Sans"/>
              </a:rPr>
              <a:t>Hadassah-campus</a:t>
            </a:r>
            <a:r>
              <a:rPr lang="it-IT" sz="1400" b="0" strike="noStrike" spc="-1" dirty="0">
                <a:solidFill>
                  <a:srgbClr val="000000"/>
                </a:solidFill>
                <a:latin typeface="Franklin Gothic Book"/>
                <a:ea typeface="DejaVu Sans"/>
              </a:rPr>
              <a:t> dell’Università ebraica di monte </a:t>
            </a:r>
            <a:r>
              <a:rPr lang="it-IT" sz="1400" b="0" strike="noStrike" spc="-1" dirty="0" err="1">
                <a:solidFill>
                  <a:srgbClr val="000000"/>
                </a:solidFill>
                <a:latin typeface="Franklin Gothic Book"/>
                <a:ea typeface="DejaVu Sans"/>
              </a:rPr>
              <a:t>Scopus</a:t>
            </a:r>
            <a:r>
              <a:rPr lang="it-IT" sz="1400" b="0" strike="noStrike" spc="-1" dirty="0">
                <a:solidFill>
                  <a:srgbClr val="000000"/>
                </a:solidFill>
                <a:latin typeface="Franklin Gothic Book"/>
                <a:ea typeface="DejaVu Sans"/>
              </a:rPr>
              <a:t>. Quattro veicoli, </a:t>
            </a:r>
            <a:r>
              <a:rPr lang="it-IT" sz="1400" b="0" strike="noStrike" spc="-1" dirty="0" smtClean="0">
                <a:solidFill>
                  <a:srgbClr val="000000"/>
                </a:solidFill>
                <a:latin typeface="Franklin Gothic Book"/>
                <a:ea typeface="DejaVu Sans"/>
              </a:rPr>
              <a:t>compresi due </a:t>
            </a:r>
            <a:r>
              <a:rPr lang="it-IT" sz="1400" b="0" strike="noStrike" spc="-1" dirty="0">
                <a:solidFill>
                  <a:srgbClr val="000000"/>
                </a:solidFill>
                <a:latin typeface="Franklin Gothic Book"/>
                <a:ea typeface="DejaVu Sans"/>
              </a:rPr>
              <a:t>autobus affollati, caddero nell’imboscata. Per ore i britannici evitarono d’intervenire e ingiunsero alla </a:t>
            </a:r>
            <a:r>
              <a:rPr lang="it-IT" sz="1400" b="0" strike="noStrike" spc="-1" dirty="0" err="1">
                <a:solidFill>
                  <a:srgbClr val="000000"/>
                </a:solidFill>
                <a:latin typeface="Franklin Gothic Book"/>
                <a:ea typeface="DejaVu Sans"/>
              </a:rPr>
              <a:t>Haganah</a:t>
            </a:r>
            <a:r>
              <a:rPr lang="it-IT" sz="1400" b="0" strike="noStrike" spc="-1" dirty="0">
                <a:solidFill>
                  <a:srgbClr val="000000"/>
                </a:solidFill>
                <a:latin typeface="Franklin Gothic Book"/>
                <a:ea typeface="DejaVu Sans"/>
              </a:rPr>
              <a:t> di non farlo. Tre autoblindo delle </a:t>
            </a:r>
            <a:r>
              <a:rPr lang="it-IT" sz="1400" b="0" strike="noStrike" spc="-1" dirty="0" err="1">
                <a:solidFill>
                  <a:srgbClr val="000000"/>
                </a:solidFill>
                <a:latin typeface="Franklin Gothic Book"/>
                <a:ea typeface="DejaVu Sans"/>
              </a:rPr>
              <a:t>Palmah</a:t>
            </a:r>
            <a:r>
              <a:rPr lang="it-IT" sz="1400" b="0" strike="noStrike" spc="-1" dirty="0">
                <a:solidFill>
                  <a:srgbClr val="000000"/>
                </a:solidFill>
                <a:latin typeface="Franklin Gothic Book"/>
                <a:ea typeface="DejaVu Sans"/>
              </a:rPr>
              <a:t> arrivarono sul luogo dell’imboscata ma furono sopraffatte. Lo scontro a fuoco durò più di sei ore; alla fine gli arabi innaffiarono di benzina gli autobus e appiccarono il fuoco. Quando infine i britannici sopraggiunsero più di 70 ebrei erano morti.</a:t>
            </a:r>
            <a:endParaRPr lang="it-IT" sz="1400" b="0" strike="noStrike" spc="-1" dirty="0">
              <a:latin typeface="Arial"/>
            </a:endParaRPr>
          </a:p>
          <a:p>
            <a:pPr algn="r">
              <a:lnSpc>
                <a:spcPct val="100000"/>
              </a:lnSpc>
            </a:pPr>
            <a:r>
              <a:rPr lang="it-IT" sz="1400" b="0" strike="noStrike" spc="-1" dirty="0">
                <a:solidFill>
                  <a:srgbClr val="000000"/>
                </a:solidFill>
                <a:latin typeface="Franklin Gothic Book"/>
                <a:ea typeface="DejaVu Sans"/>
              </a:rPr>
              <a:t>da</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pic>
        <p:nvPicPr>
          <p:cNvPr id="409" name="Immagine 408"/>
          <p:cNvPicPr/>
          <p:nvPr/>
        </p:nvPicPr>
        <p:blipFill>
          <a:blip r:embed="rId2"/>
          <a:stretch/>
        </p:blipFill>
        <p:spPr>
          <a:xfrm>
            <a:off x="1260000" y="2870280"/>
            <a:ext cx="7003440" cy="36086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40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dirty="0" smtClean="0">
                <a:solidFill>
                  <a:srgbClr val="FF0000"/>
                </a:solidFill>
                <a:latin typeface="Times New Roman"/>
                <a:ea typeface="DejaVu Sans"/>
              </a:rPr>
              <a:t>Israele contro gli Stati arabi</a:t>
            </a:r>
            <a:endParaRPr lang="it-IT" sz="3600" spc="-1" dirty="0">
              <a:solidFill>
                <a:srgbClr val="FF0000"/>
              </a:solidFill>
              <a:latin typeface="Arial"/>
              <a:ea typeface="DejaVu Sans"/>
            </a:endParaRPr>
          </a:p>
          <a:p>
            <a:pPr algn="ctr">
              <a:lnSpc>
                <a:spcPct val="100000"/>
              </a:lnSpc>
              <a:tabLst>
                <a:tab pos="0" algn="l"/>
              </a:tabLst>
            </a:pPr>
            <a:r>
              <a:rPr lang="it-IT" sz="2600" b="1" strike="noStrike" spc="-1" dirty="0" smtClean="0">
                <a:solidFill>
                  <a:srgbClr val="FF0000"/>
                </a:solidFill>
                <a:latin typeface="Times New Roman"/>
                <a:ea typeface="DejaVu Sans"/>
              </a:rPr>
              <a:t>15 maggio 1948 – primavera 1949</a:t>
            </a:r>
            <a:endParaRPr lang="it-IT" sz="2600" b="0" strike="noStrike" spc="-1" dirty="0">
              <a:latin typeface="Arial"/>
            </a:endParaRPr>
          </a:p>
          <a:p>
            <a:pPr algn="ctr">
              <a:lnSpc>
                <a:spcPct val="100000"/>
              </a:lnSpc>
              <a:tabLst>
                <a:tab pos="0" algn="l"/>
              </a:tabLst>
            </a:pPr>
            <a:endParaRPr lang="it-IT" sz="2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AutoShape 2" descr="desc im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7700" name="AutoShape 4" descr="file:///C:/Users/utente/Documents/SITO/DA%20INSERIRE/STORIA/3%C2%B0/QUASTIONE%20PALESTINESE/NEUTRALI/SI/1948/WCCOR1_0K0CKES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57702" name="AutoShape 6" descr="file:///C:/Users/utente/Documents/SITO/DA%20INSERIRE/STORIA/3%C2%B0/QUASTIONE%20PALESTINESE/NEUTRALI/SI/1948/WCCOR1_0K0CKES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57703" name="Picture 7" descr="C:\Users\utente\Documents\SITO\DA INSERIRE\STORIA\3°\QUASTIONE PALESTINESE\NEUTRALI\SI\1948\WCCOR1_0K0CKESA.jpg"/>
          <p:cNvPicPr>
            <a:picLocks noChangeAspect="1" noChangeArrowheads="1"/>
          </p:cNvPicPr>
          <p:nvPr/>
        </p:nvPicPr>
        <p:blipFill>
          <a:blip r:embed="rId2"/>
          <a:srcRect/>
          <a:stretch>
            <a:fillRect/>
          </a:stretch>
        </p:blipFill>
        <p:spPr bwMode="auto">
          <a:xfrm>
            <a:off x="428600" y="2643186"/>
            <a:ext cx="4368038" cy="3263138"/>
          </a:xfrm>
          <a:prstGeom prst="rect">
            <a:avLst/>
          </a:prstGeom>
          <a:noFill/>
          <a:ln>
            <a:solidFill>
              <a:srgbClr val="C00000"/>
            </a:solidFill>
          </a:ln>
        </p:spPr>
      </p:pic>
      <p:sp>
        <p:nvSpPr>
          <p:cNvPr id="6" name="CustomShape 2"/>
          <p:cNvSpPr/>
          <p:nvPr/>
        </p:nvSpPr>
        <p:spPr>
          <a:xfrm>
            <a:off x="428596" y="6000768"/>
            <a:ext cx="414340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smtClean="0"/>
              <a:t>14 maggio 1948: David Ben </a:t>
            </a:r>
            <a:r>
              <a:rPr lang="it-IT" sz="1200" dirty="0" err="1" smtClean="0"/>
              <a:t>Gurion</a:t>
            </a:r>
            <a:r>
              <a:rPr lang="it-IT" sz="1200" dirty="0" smtClean="0"/>
              <a:t> legge la </a:t>
            </a:r>
            <a:r>
              <a:rPr lang="it-IT" sz="1200" i="1" dirty="0" smtClean="0"/>
              <a:t>Dichiarazione d’Indipendenza di Israele</a:t>
            </a:r>
            <a:endParaRPr lang="it-IT" sz="1200" b="0" i="1" strike="noStrike" spc="-1" dirty="0">
              <a:latin typeface="Arial"/>
            </a:endParaRPr>
          </a:p>
        </p:txBody>
      </p:sp>
      <p:sp>
        <p:nvSpPr>
          <p:cNvPr id="7" name="CustomShape 1"/>
          <p:cNvSpPr/>
          <p:nvPr/>
        </p:nvSpPr>
        <p:spPr>
          <a:xfrm>
            <a:off x="500034" y="357166"/>
            <a:ext cx="8215408" cy="15066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endParaRPr lang="it-IT" sz="1400" dirty="0" smtClean="0">
              <a:latin typeface="Franklin Gothic Book" pitchFamily="34" charset="0"/>
            </a:endParaRPr>
          </a:p>
          <a:p>
            <a:pPr algn="just">
              <a:lnSpc>
                <a:spcPct val="100000"/>
              </a:lnSpc>
              <a:spcAft>
                <a:spcPts val="600"/>
              </a:spcAft>
            </a:pPr>
            <a:r>
              <a:rPr lang="it-IT" sz="1400" dirty="0" smtClean="0">
                <a:latin typeface="Franklin Gothic Book" pitchFamily="34" charset="0"/>
              </a:rPr>
              <a:t>Il Mandato britannico sulla Palestina scadeva il 15 maggio 1948, ma i comandi ebraici, condotti dal futuro primo ministro David </a:t>
            </a:r>
            <a:r>
              <a:rPr lang="it-IT" sz="1400" dirty="0" err="1" smtClean="0">
                <a:latin typeface="Franklin Gothic Book" pitchFamily="34" charset="0"/>
              </a:rPr>
              <a:t>Ben-Gurion</a:t>
            </a:r>
            <a:r>
              <a:rPr lang="it-IT" sz="1400" dirty="0" smtClean="0">
                <a:latin typeface="Franklin Gothic Book" pitchFamily="34" charset="0"/>
              </a:rPr>
              <a:t>, dichiararono l'indipendenza il 14 maggio. Lo Stato d'Israele si proclamò nazione indipendente e fu rapidamente riconosciuto dall'Unione Sovietica, dagli Stati Uniti e dalle altre nazioni che sedevano in quella che, all'epoca, era la neonata Assemblea generale delle Nazioni Unite.</a:t>
            </a:r>
          </a:p>
          <a:p>
            <a:pPr algn="r"/>
            <a:r>
              <a:rPr lang="it-IT" sz="1200" b="0" strike="noStrike" spc="-1" dirty="0" smtClean="0">
                <a:solidFill>
                  <a:srgbClr val="000000"/>
                </a:solidFill>
                <a:latin typeface="Franklin Gothic Book" pitchFamily="34" charset="0"/>
                <a:ea typeface="DejaVu Sans"/>
              </a:rPr>
              <a:t>da </a:t>
            </a:r>
            <a:r>
              <a:rPr lang="it-IT" sz="1200" b="0" strike="noStrike" spc="-1" dirty="0" err="1" smtClean="0">
                <a:solidFill>
                  <a:srgbClr val="000000"/>
                </a:solidFill>
                <a:latin typeface="Franklin Gothic Book" pitchFamily="34" charset="0"/>
                <a:ea typeface="DejaVu Sans"/>
              </a:rPr>
              <a:t>Wikipedia</a:t>
            </a:r>
            <a:r>
              <a:rPr lang="it-IT" sz="1200" b="0" strike="noStrike" spc="-1" dirty="0" smtClean="0">
                <a:solidFill>
                  <a:srgbClr val="000000"/>
                </a:solidFill>
                <a:latin typeface="Franklin Gothic Book" pitchFamily="34" charset="0"/>
                <a:ea typeface="DejaVu Sans"/>
              </a:rPr>
              <a:t> </a:t>
            </a:r>
            <a:r>
              <a:rPr lang="it-IT" sz="1200" i="1" dirty="0" smtClean="0">
                <a:latin typeface="Franklin Gothic Book" pitchFamily="34" charset="0"/>
              </a:rPr>
              <a:t>Guerra arabo-israeliana del 1948</a:t>
            </a:r>
          </a:p>
        </p:txBody>
      </p:sp>
      <p:sp>
        <p:nvSpPr>
          <p:cNvPr id="8" name="CustomShape 8"/>
          <p:cNvSpPr/>
          <p:nvPr/>
        </p:nvSpPr>
        <p:spPr>
          <a:xfrm>
            <a:off x="500034" y="1714488"/>
            <a:ext cx="849408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9" name="CustomShape 1"/>
          <p:cNvSpPr/>
          <p:nvPr/>
        </p:nvSpPr>
        <p:spPr>
          <a:xfrm>
            <a:off x="5143504" y="2643182"/>
            <a:ext cx="3706054"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r>
              <a:rPr lang="it-IT" sz="1400" dirty="0" smtClean="0">
                <a:latin typeface="Franklin Gothic Book" pitchFamily="34" charset="0"/>
              </a:rPr>
              <a:t>Tendiamo una mano di pace e di buon vicinato a tutti gli Stati vicini e ai loro popoli, e facciamo loro appello affinché stabiliscano legami di collaborazione e di aiuto reciproco col sovrano popolo ebraico stabilito nella sua terra. Lo Stato d'Israele è pronto a compiere la sua parte in uno sforzo comune per il progresso del Medio Oriente intero. </a:t>
            </a:r>
          </a:p>
          <a:p>
            <a:pPr algn="r">
              <a:lnSpc>
                <a:spcPct val="100000"/>
              </a:lnSpc>
              <a:spcAft>
                <a:spcPts val="600"/>
              </a:spcAft>
            </a:pPr>
            <a:r>
              <a:rPr lang="it-IT" sz="1200" b="0" strike="noStrike" spc="-1" dirty="0" smtClean="0">
                <a:solidFill>
                  <a:srgbClr val="000000"/>
                </a:solidFill>
                <a:latin typeface="Franklin Gothic Book" pitchFamily="34" charset="0"/>
                <a:ea typeface="DejaVu Sans"/>
              </a:rPr>
              <a:t>Dal </a:t>
            </a:r>
            <a:r>
              <a:rPr lang="it-IT" sz="1200" i="1" dirty="0" smtClean="0">
                <a:latin typeface="Franklin Gothic Book" pitchFamily="34" charset="0"/>
              </a:rPr>
              <a:t>Testo della dichiarazione d’indipendenza di Israele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2024-02-21\001.jpg"/>
          <p:cNvPicPr>
            <a:picLocks noChangeAspect="1" noChangeArrowheads="1"/>
          </p:cNvPicPr>
          <p:nvPr/>
        </p:nvPicPr>
        <p:blipFill>
          <a:blip r:embed="rId2" cstate="print"/>
          <a:srcRect/>
          <a:stretch>
            <a:fillRect/>
          </a:stretch>
        </p:blipFill>
        <p:spPr bwMode="auto">
          <a:xfrm>
            <a:off x="285720" y="142852"/>
            <a:ext cx="4111625" cy="6623050"/>
          </a:xfrm>
          <a:prstGeom prst="rect">
            <a:avLst/>
          </a:prstGeom>
          <a:noFill/>
          <a:ln>
            <a:solidFill>
              <a:srgbClr val="C00000"/>
            </a:solidFill>
          </a:ln>
        </p:spPr>
      </p:pic>
      <p:sp>
        <p:nvSpPr>
          <p:cNvPr id="3" name="CustomShape 1"/>
          <p:cNvSpPr/>
          <p:nvPr/>
        </p:nvSpPr>
        <p:spPr>
          <a:xfrm>
            <a:off x="4643438" y="214290"/>
            <a:ext cx="4206120" cy="255309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endParaRPr lang="it-IT" sz="1400" dirty="0" smtClean="0">
              <a:latin typeface="Franklin Gothic Book" pitchFamily="34" charset="0"/>
            </a:endParaRPr>
          </a:p>
          <a:p>
            <a:pPr algn="just">
              <a:lnSpc>
                <a:spcPct val="100000"/>
              </a:lnSpc>
              <a:spcAft>
                <a:spcPts val="600"/>
              </a:spcAft>
            </a:pPr>
            <a:r>
              <a:rPr lang="it-IT" sz="1400" dirty="0" smtClean="0">
                <a:latin typeface="Franklin Gothic Book" pitchFamily="34" charset="0"/>
              </a:rPr>
              <a:t>L’appello alla pace e alla cooperazione pronunciato da Ben </a:t>
            </a:r>
            <a:r>
              <a:rPr lang="it-IT" sz="1400" dirty="0" err="1" smtClean="0">
                <a:latin typeface="Franklin Gothic Book" pitchFamily="34" charset="0"/>
              </a:rPr>
              <a:t>Gurion</a:t>
            </a:r>
            <a:r>
              <a:rPr lang="it-IT" sz="1400" dirty="0" smtClean="0">
                <a:latin typeface="Franklin Gothic Book" pitchFamily="34" charset="0"/>
              </a:rPr>
              <a:t> nel suo discorso inaugurale rimase disatteso. Mentre gli ultimi funzionari e contingenti militari inglesi, secondo gli accordi stabiliti, lasciavano il paese, nella notte </a:t>
            </a:r>
            <a:r>
              <a:rPr lang="it-IT" sz="1400" b="1" dirty="0" smtClean="0">
                <a:latin typeface="Franklin Gothic Book" pitchFamily="34" charset="0"/>
              </a:rPr>
              <a:t>tra il 14 e il 15 maggio</a:t>
            </a:r>
            <a:r>
              <a:rPr lang="it-IT" sz="1400" dirty="0" smtClean="0">
                <a:latin typeface="Franklin Gothic Book" pitchFamily="34" charset="0"/>
              </a:rPr>
              <a:t> </a:t>
            </a:r>
            <a:r>
              <a:rPr lang="it-IT" sz="1400" b="1" dirty="0" smtClean="0">
                <a:latin typeface="Franklin Gothic Book" pitchFamily="34" charset="0"/>
              </a:rPr>
              <a:t>gli eserciti della Siria, del Libano, della Giordania, dell’Arabia Saudita, dell’Iraq e dell’Egitto invasero simultaneamente Israele su tre fronti</a:t>
            </a:r>
            <a:r>
              <a:rPr lang="it-IT" sz="1400" dirty="0" smtClean="0">
                <a:latin typeface="Franklin Gothic Book" pitchFamily="34" charset="0"/>
              </a:rPr>
              <a:t>.</a:t>
            </a:r>
          </a:p>
          <a:p>
            <a:pPr algn="r"/>
            <a:r>
              <a:rPr lang="it-IT" sz="1200" b="0" strike="noStrike" spc="-1" dirty="0" smtClean="0">
                <a:solidFill>
                  <a:srgbClr val="000000"/>
                </a:solidFill>
                <a:latin typeface="Franklin Gothic Book" pitchFamily="34" charset="0"/>
                <a:ea typeface="DejaVu Sans"/>
              </a:rPr>
              <a:t>da F. </a:t>
            </a:r>
            <a:r>
              <a:rPr lang="it-IT" sz="1200" b="0" strike="noStrike" spc="-1" dirty="0" err="1" smtClean="0">
                <a:solidFill>
                  <a:srgbClr val="000000"/>
                </a:solidFill>
                <a:latin typeface="Franklin Gothic Book" pitchFamily="34" charset="0"/>
                <a:ea typeface="DejaVu Sans"/>
              </a:rPr>
              <a:t>Tagliacozzo</a:t>
            </a:r>
            <a:r>
              <a:rPr lang="it-IT" sz="1200" b="0" strike="noStrike" spc="-1" dirty="0" smtClean="0">
                <a:solidFill>
                  <a:srgbClr val="000000"/>
                </a:solidFill>
                <a:latin typeface="Franklin Gothic Book" pitchFamily="34" charset="0"/>
                <a:ea typeface="DejaVu Sans"/>
              </a:rPr>
              <a:t>, B. </a:t>
            </a:r>
            <a:r>
              <a:rPr lang="it-IT" sz="1200" b="0" strike="noStrike" spc="-1" dirty="0" err="1" smtClean="0">
                <a:solidFill>
                  <a:srgbClr val="000000"/>
                </a:solidFill>
                <a:latin typeface="Franklin Gothic Book" pitchFamily="34" charset="0"/>
                <a:ea typeface="DejaVu Sans"/>
              </a:rPr>
              <a:t>Migliau</a:t>
            </a:r>
            <a:r>
              <a:rPr lang="it-IT" sz="1200" b="0" strike="noStrike" spc="-1" dirty="0" smtClean="0">
                <a:solidFill>
                  <a:srgbClr val="000000"/>
                </a:solidFill>
                <a:latin typeface="Franklin Gothic Book" pitchFamily="34" charset="0"/>
                <a:ea typeface="DejaVu Sans"/>
              </a:rPr>
              <a:t>  </a:t>
            </a:r>
            <a:r>
              <a:rPr lang="it-IT" sz="1200" i="1" dirty="0" smtClean="0">
                <a:latin typeface="Franklin Gothic Book" pitchFamily="34" charset="0"/>
              </a:rPr>
              <a:t>Gli ebrei nella storia e nella società contemporanea</a:t>
            </a:r>
          </a:p>
        </p:txBody>
      </p:sp>
      <p:sp>
        <p:nvSpPr>
          <p:cNvPr id="4" name="CustomShape 8"/>
          <p:cNvSpPr/>
          <p:nvPr/>
        </p:nvSpPr>
        <p:spPr>
          <a:xfrm>
            <a:off x="4714876" y="2857496"/>
            <a:ext cx="285752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452286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0000"/>
                </a:solidFill>
                <a:latin typeface="Franklin Gothic Book"/>
              </a:rPr>
              <a:t>I RAPPORTI </a:t>
            </a:r>
            <a:r>
              <a:rPr lang="it-IT" sz="1400" b="1" spc="-1" dirty="0" err="1" smtClean="0">
                <a:solidFill>
                  <a:srgbClr val="000000"/>
                </a:solidFill>
                <a:latin typeface="Franklin Gothic Book"/>
              </a:rPr>
              <a:t>DI</a:t>
            </a:r>
            <a:r>
              <a:rPr lang="it-IT" sz="1400" b="1" spc="-1" dirty="0" smtClean="0">
                <a:solidFill>
                  <a:srgbClr val="000000"/>
                </a:solidFill>
                <a:latin typeface="Franklin Gothic Book"/>
              </a:rPr>
              <a:t> FORZA</a:t>
            </a:r>
            <a:endParaRPr lang="it-IT" sz="1400" dirty="0" smtClean="0">
              <a:latin typeface="Franklin Gothic Book" pitchFamily="34" charset="0"/>
            </a:endParaRPr>
          </a:p>
          <a:p>
            <a:pPr algn="just">
              <a:lnSpc>
                <a:spcPct val="100000"/>
              </a:lnSpc>
            </a:pPr>
            <a:r>
              <a:rPr lang="it-IT" sz="1400" spc="-1" dirty="0" smtClean="0">
                <a:solidFill>
                  <a:srgbClr val="000000"/>
                </a:solidFill>
                <a:latin typeface="Franklin Gothic Book"/>
                <a:ea typeface="DejaVu Sans"/>
              </a:rPr>
              <a:t>Nella prima settimana di maggio, su sollecitazione del comitato politico della Lega Araba (che aveva deciso di invadere la Palestina immediatamente dopo il termine del mandato, il 15 maggio), i capi di Stato Maggiore degli eserciti arabi si erano riuniti a Damasco ed avevano approvato un piano d’invasione. Re Abdullah di Transgiordania era stato elevato a comandante in capo degli eserciti arabi, ma questa nomina era soltanto sulla carta: in pratica, ogni esercito intendeva agire nel proprio interesse nazionale e prendere ordini dal proprio Stato Maggiore piuttosto che dal comandante generale. Infatti il piano era studiato non tanto come un attacco coordinato, ma piuttosto come una divisione della Palestina in zone da essere occupate dai rispettivi eserciti arabi</a:t>
            </a:r>
            <a:r>
              <a:rPr lang="it-IT" sz="1400" strike="noStrike" spc="-1" dirty="0" smtClean="0">
                <a:solidFill>
                  <a:srgbClr val="000000"/>
                </a:solidFill>
                <a:latin typeface="Franklin Gothic Book"/>
                <a:ea typeface="DejaVu Sans"/>
              </a:rPr>
              <a:t>. </a:t>
            </a:r>
          </a:p>
          <a:p>
            <a:pPr algn="just">
              <a:lnSpc>
                <a:spcPct val="100000"/>
              </a:lnSpc>
              <a:spcAft>
                <a:spcPts val="600"/>
              </a:spcAft>
            </a:pPr>
            <a:r>
              <a:rPr lang="it-IT" sz="1400" spc="-1" dirty="0" smtClean="0">
                <a:solidFill>
                  <a:srgbClr val="000000"/>
                </a:solidFill>
                <a:latin typeface="Franklin Gothic Book"/>
              </a:rPr>
              <a:t>Di fronte a questo attacco arabo </a:t>
            </a:r>
            <a:r>
              <a:rPr lang="it-IT" sz="1400" spc="-1" dirty="0" err="1" smtClean="0">
                <a:solidFill>
                  <a:srgbClr val="000000"/>
                </a:solidFill>
                <a:latin typeface="Franklin Gothic Book"/>
              </a:rPr>
              <a:t>multidirezionale</a:t>
            </a:r>
            <a:r>
              <a:rPr lang="it-IT" sz="1400" spc="-1" dirty="0" smtClean="0">
                <a:solidFill>
                  <a:srgbClr val="000000"/>
                </a:solidFill>
                <a:latin typeface="Franklin Gothic Book"/>
              </a:rPr>
              <a:t>, in avanzata su tutte le maggiori strade verso l’interno di Israele, si trovavano le forze armate israeliane, più simili a gruppi di guerriglieri, con vari tipi di equipaggiamenti, con una eterogenia gamma di armi leggere, con un sistema di comunicazioni primitivo, praticamente senza artiglieria, mezzi corazzati ed equipaggiamenti pesanti, e con un’embrionale unità aerea costituita da velivoli da turismo. Tuttavia, gli eserciti arabi non avevano un comando centrale efficiente: il coordinamento fra loro era approssimativo e talvolta inesistente. Le forze israeliane avevano il vantaggio di operare lungo linee interne e si erano gradualmente forgiate in una coordinata forza di combattimento che poteva muovere riserve da fronte a fronte. Sopra tutto, gli israeliani erano consapevoli di combattere letteralmente per la propria vita e per quella delle loro donne e dei loro bambini ed erano guidati da ottimi comandanti nei gradi superiori.</a:t>
            </a:r>
            <a:endParaRPr lang="it-IT" sz="1400"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1142976" y="5429264"/>
            <a:ext cx="7136764"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71868" y="2000240"/>
            <a:ext cx="1857388" cy="143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ARABI</a:t>
            </a:r>
            <a:endParaRPr lang="it-IT" sz="1600" b="1" dirty="0">
              <a:solidFill>
                <a:srgbClr val="00B0F0"/>
              </a:solidFill>
            </a:endParaRPr>
          </a:p>
        </p:txBody>
      </p:sp>
      <p:sp>
        <p:nvSpPr>
          <p:cNvPr id="3" name="Rettangolo arrotondato 2"/>
          <p:cNvSpPr/>
          <p:nvPr/>
        </p:nvSpPr>
        <p:spPr>
          <a:xfrm>
            <a:off x="142844" y="214290"/>
            <a:ext cx="2643206"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215074" y="285728"/>
            <a:ext cx="2714644"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Il piano che hanno studiato non è tanto un attacco coordinato, ma piuttosto una divisione della Palestina in zone da essere occupate dai rispettivi eserciti </a:t>
            </a:r>
            <a:endParaRPr lang="it-IT" sz="1200" b="1" dirty="0">
              <a:solidFill>
                <a:srgbClr val="00B0F0"/>
              </a:solidFill>
            </a:endParaRPr>
          </a:p>
        </p:txBody>
      </p:sp>
      <p:cxnSp>
        <p:nvCxnSpPr>
          <p:cNvPr id="12" name="Connettore 2 11"/>
          <p:cNvCxnSpPr>
            <a:endCxn id="3" idx="2"/>
          </p:cNvCxnSpPr>
          <p:nvPr/>
        </p:nvCxnSpPr>
        <p:spPr>
          <a:xfrm rot="10800000">
            <a:off x="1464448" y="1285860"/>
            <a:ext cx="2178859"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endCxn id="33" idx="2"/>
          </p:cNvCxnSpPr>
          <p:nvPr/>
        </p:nvCxnSpPr>
        <p:spPr>
          <a:xfrm flipV="1">
            <a:off x="5357818" y="1357298"/>
            <a:ext cx="2214578"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142844"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8" name="Rettangolo arrotondato 7"/>
          <p:cNvSpPr/>
          <p:nvPr/>
        </p:nvSpPr>
        <p:spPr>
          <a:xfrm>
            <a:off x="3143240" y="285728"/>
            <a:ext cx="264320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9" name="Rettangolo arrotondato 8"/>
          <p:cNvSpPr/>
          <p:nvPr/>
        </p:nvSpPr>
        <p:spPr>
          <a:xfrm>
            <a:off x="6643702" y="39290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5" name="Connettore 2 14"/>
          <p:cNvCxnSpPr>
            <a:stCxn id="2" idx="0"/>
            <a:endCxn id="8" idx="2"/>
          </p:cNvCxnSpPr>
          <p:nvPr/>
        </p:nvCxnSpPr>
        <p:spPr>
          <a:xfrm rot="16200000" flipV="1">
            <a:off x="4054075" y="1553752"/>
            <a:ext cx="857256"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7" idx="0"/>
          </p:cNvCxnSpPr>
          <p:nvPr/>
        </p:nvCxnSpPr>
        <p:spPr>
          <a:xfrm rot="10800000" flipV="1">
            <a:off x="1285852" y="4929198"/>
            <a:ext cx="2214578"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endCxn id="9" idx="1"/>
          </p:cNvCxnSpPr>
          <p:nvPr/>
        </p:nvCxnSpPr>
        <p:spPr>
          <a:xfrm flipV="1">
            <a:off x="5429256" y="4321975"/>
            <a:ext cx="121444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e 25"/>
          <p:cNvSpPr>
            <a:spLocks noChangeAspect="1"/>
          </p:cNvSpPr>
          <p:nvPr/>
        </p:nvSpPr>
        <p:spPr>
          <a:xfrm>
            <a:off x="3428992" y="3857628"/>
            <a:ext cx="2009748" cy="143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ISRAELIANI</a:t>
            </a:r>
            <a:endParaRPr lang="it-IT" sz="1600" b="1" dirty="0">
              <a:solidFill>
                <a:srgbClr val="00B0F0"/>
              </a:solidFill>
            </a:endParaRPr>
          </a:p>
        </p:txBody>
      </p:sp>
      <p:sp>
        <p:nvSpPr>
          <p:cNvPr id="30" name="Rettangolo arrotondato 29"/>
          <p:cNvSpPr/>
          <p:nvPr/>
        </p:nvSpPr>
        <p:spPr>
          <a:xfrm>
            <a:off x="3357554" y="585789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Le loro forze armate sono una coordinata forza di combattimento</a:t>
            </a:r>
            <a:endParaRPr lang="it-IT" sz="1200" b="1" dirty="0">
              <a:solidFill>
                <a:schemeClr val="tx1"/>
              </a:solidFill>
            </a:endParaRPr>
          </a:p>
        </p:txBody>
      </p:sp>
      <p:sp>
        <p:nvSpPr>
          <p:cNvPr id="37" name="Rettangolo arrotondato 36"/>
          <p:cNvSpPr/>
          <p:nvPr/>
        </p:nvSpPr>
        <p:spPr>
          <a:xfrm>
            <a:off x="6286512" y="5643578"/>
            <a:ext cx="2357454"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42" name="Rettangolo arrotondato 41"/>
          <p:cNvSpPr/>
          <p:nvPr/>
        </p:nvSpPr>
        <p:spPr>
          <a:xfrm>
            <a:off x="214282"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44" name="Connettore 2 43"/>
          <p:cNvCxnSpPr>
            <a:endCxn id="42" idx="3"/>
          </p:cNvCxnSpPr>
          <p:nvPr/>
        </p:nvCxnSpPr>
        <p:spPr>
          <a:xfrm rot="10800000">
            <a:off x="2500298" y="3893348"/>
            <a:ext cx="1071570" cy="2500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ttore 2 55"/>
          <p:cNvCxnSpPr>
            <a:stCxn id="26" idx="4"/>
            <a:endCxn id="30" idx="0"/>
          </p:cNvCxnSpPr>
          <p:nvPr/>
        </p:nvCxnSpPr>
        <p:spPr>
          <a:xfrm rot="16200000" flipH="1">
            <a:off x="4185256" y="5542586"/>
            <a:ext cx="563916" cy="666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ttore 2 57"/>
          <p:cNvCxnSpPr/>
          <p:nvPr/>
        </p:nvCxnSpPr>
        <p:spPr>
          <a:xfrm>
            <a:off x="5357818" y="4929198"/>
            <a:ext cx="1857388"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sraele/Palestina: i soldati del Palmach israeliano (brigata Negev) ricevono ordini prima di partecipare all'operazione Yoav, guerra arabo-israeliana, 1948"/>
          <p:cNvPicPr>
            <a:picLocks noChangeAspect="1" noChangeArrowheads="1"/>
          </p:cNvPicPr>
          <p:nvPr/>
        </p:nvPicPr>
        <p:blipFill>
          <a:blip r:embed="rId2"/>
          <a:srcRect/>
          <a:stretch>
            <a:fillRect/>
          </a:stretch>
        </p:blipFill>
        <p:spPr bwMode="auto">
          <a:xfrm>
            <a:off x="214282" y="214290"/>
            <a:ext cx="4151132" cy="3202534"/>
          </a:xfrm>
          <a:prstGeom prst="rect">
            <a:avLst/>
          </a:prstGeom>
          <a:noFill/>
          <a:ln>
            <a:solidFill>
              <a:srgbClr val="C00000"/>
            </a:solidFill>
          </a:ln>
        </p:spPr>
      </p:pic>
      <p:sp>
        <p:nvSpPr>
          <p:cNvPr id="7" name="CustomShape 2"/>
          <p:cNvSpPr/>
          <p:nvPr/>
        </p:nvSpPr>
        <p:spPr>
          <a:xfrm>
            <a:off x="4500562" y="285728"/>
            <a:ext cx="3643338"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1200" dirty="0" smtClean="0"/>
              <a:t>Soldati del </a:t>
            </a:r>
            <a:r>
              <a:rPr lang="it-IT" sz="1200" dirty="0" err="1" smtClean="0"/>
              <a:t>Palmach</a:t>
            </a:r>
            <a:r>
              <a:rPr lang="it-IT" sz="1200" dirty="0" smtClean="0"/>
              <a:t> israeliano, con le divise più eterogenee e armati alla meglio, ricevono ordini prima di partecipare all'operazione </a:t>
            </a:r>
            <a:r>
              <a:rPr lang="it-IT" sz="1200" dirty="0" err="1" smtClean="0"/>
              <a:t>Yoav</a:t>
            </a:r>
            <a:r>
              <a:rPr lang="it-IT" sz="1200" dirty="0" smtClean="0"/>
              <a:t>.</a:t>
            </a:r>
            <a:endParaRPr lang="it-IT" sz="1200" dirty="0"/>
          </a:p>
        </p:txBody>
      </p:sp>
      <p:pic>
        <p:nvPicPr>
          <p:cNvPr id="7169" name="Picture 1" descr="C:\Users\utente\Documents\SITO\DA INSERIRE\STORIA\3°\QUASTIONE PALESTINESE\001.jpg"/>
          <p:cNvPicPr>
            <a:picLocks noChangeAspect="1" noChangeArrowheads="1"/>
          </p:cNvPicPr>
          <p:nvPr/>
        </p:nvPicPr>
        <p:blipFill>
          <a:blip r:embed="rId3"/>
          <a:srcRect t="14685" r="5262"/>
          <a:stretch>
            <a:fillRect/>
          </a:stretch>
        </p:blipFill>
        <p:spPr bwMode="auto">
          <a:xfrm>
            <a:off x="5143504" y="2643182"/>
            <a:ext cx="3375593" cy="4037461"/>
          </a:xfrm>
          <a:prstGeom prst="rect">
            <a:avLst/>
          </a:prstGeom>
          <a:noFill/>
          <a:ln>
            <a:solidFill>
              <a:srgbClr val="C00000"/>
            </a:solidFill>
          </a:ln>
        </p:spPr>
      </p:pic>
      <p:pic>
        <p:nvPicPr>
          <p:cNvPr id="7170" name="Picture 2" descr="C:\Users\utente\Documents\SITO\DA INSERIRE\STORIA\3°\QUASTIONE PALESTINESE\001.jpg"/>
          <p:cNvPicPr>
            <a:picLocks noChangeAspect="1" noChangeArrowheads="1"/>
          </p:cNvPicPr>
          <p:nvPr/>
        </p:nvPicPr>
        <p:blipFill>
          <a:blip r:embed="rId3"/>
          <a:srcRect l="26046" t="2412" r="1879" b="85529"/>
          <a:stretch>
            <a:fillRect/>
          </a:stretch>
        </p:blipFill>
        <p:spPr bwMode="auto">
          <a:xfrm>
            <a:off x="1714480" y="5715016"/>
            <a:ext cx="3214710" cy="71438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Unità corazzata della Legione Araba."/>
          <p:cNvPicPr>
            <a:picLocks noChangeAspect="1" noChangeArrowheads="1"/>
          </p:cNvPicPr>
          <p:nvPr/>
        </p:nvPicPr>
        <p:blipFill>
          <a:blip r:embed="rId2"/>
          <a:srcRect/>
          <a:stretch>
            <a:fillRect/>
          </a:stretch>
        </p:blipFill>
        <p:spPr bwMode="auto">
          <a:xfrm>
            <a:off x="4071934" y="3143248"/>
            <a:ext cx="4962632" cy="3615355"/>
          </a:xfrm>
          <a:prstGeom prst="rect">
            <a:avLst/>
          </a:prstGeom>
          <a:noFill/>
          <a:ln>
            <a:solidFill>
              <a:srgbClr val="C00000"/>
            </a:solidFill>
          </a:ln>
        </p:spPr>
      </p:pic>
      <p:sp>
        <p:nvSpPr>
          <p:cNvPr id="3" name="CustomShape 2"/>
          <p:cNvSpPr/>
          <p:nvPr/>
        </p:nvSpPr>
        <p:spPr>
          <a:xfrm>
            <a:off x="357158" y="5857892"/>
            <a:ext cx="3643338"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Unità corazzata della Legione Araba. La Legione Araba era l'esercito regolare della Transgiordania. </a:t>
            </a:r>
            <a:endParaRPr lang="it-IT" sz="1200" dirty="0"/>
          </a:p>
        </p:txBody>
      </p:sp>
      <p:pic>
        <p:nvPicPr>
          <p:cNvPr id="182276" name="Picture 4" descr="https://www.dellaportaeditori.it/wp-content/uploads/2023/10/Soldati-della-Lega-Araba-marzo-1948-1024x562.jpg"/>
          <p:cNvPicPr>
            <a:picLocks noChangeAspect="1" noChangeArrowheads="1"/>
          </p:cNvPicPr>
          <p:nvPr/>
        </p:nvPicPr>
        <p:blipFill>
          <a:blip r:embed="rId3"/>
          <a:srcRect/>
          <a:stretch>
            <a:fillRect/>
          </a:stretch>
        </p:blipFill>
        <p:spPr bwMode="auto">
          <a:xfrm>
            <a:off x="285720" y="285729"/>
            <a:ext cx="4779264" cy="2622995"/>
          </a:xfrm>
          <a:prstGeom prst="rect">
            <a:avLst/>
          </a:prstGeom>
          <a:noFill/>
          <a:ln>
            <a:solidFill>
              <a:srgbClr val="C00000"/>
            </a:solidFill>
          </a:ln>
        </p:spPr>
      </p:pic>
      <p:sp>
        <p:nvSpPr>
          <p:cNvPr id="9" name="CustomShape 2"/>
          <p:cNvSpPr/>
          <p:nvPr/>
        </p:nvSpPr>
        <p:spPr>
          <a:xfrm>
            <a:off x="5286380" y="428604"/>
            <a:ext cx="364333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Soldati della Lega Araba. </a:t>
            </a:r>
            <a:endParaRPr lang="it-IT" sz="12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25069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endParaRPr lang="it-IT" sz="1400" strike="noStrike" spc="-1" dirty="0" smtClean="0">
              <a:solidFill>
                <a:srgbClr val="000000"/>
              </a:solidFill>
              <a:latin typeface="Franklin Gothic Book"/>
            </a:endParaRPr>
          </a:p>
          <a:p>
            <a:pPr algn="just">
              <a:lnSpc>
                <a:spcPct val="100000"/>
              </a:lnSpc>
            </a:pPr>
            <a:r>
              <a:rPr lang="it-IT" sz="1400" strike="noStrike" spc="-1" dirty="0" smtClean="0">
                <a:solidFill>
                  <a:srgbClr val="000000"/>
                </a:solidFill>
                <a:latin typeface="Franklin Gothic Book"/>
              </a:rPr>
              <a:t>Mentre la Legione araba conquistava la sponda occidentale del Giordano per porla sotto il controllo di Amman e gli egiziani separavano il Negev dal resto del nuovo Stato, gli altri eserciti arabi concludevano poco o niente. </a:t>
            </a:r>
            <a:r>
              <a:rPr lang="it-IT" sz="1400" b="0" strike="noStrike" spc="-1" dirty="0" smtClean="0">
                <a:solidFill>
                  <a:srgbClr val="000000"/>
                </a:solidFill>
                <a:latin typeface="Franklin Gothic Book"/>
              </a:rPr>
              <a:t>All’ultimo momento, il capo di stato maggiore libanese si rifiutò addirittura di procedere, lasciando avanzare solo gli irregolari. </a:t>
            </a:r>
            <a:r>
              <a:rPr lang="it-IT" sz="1400" b="1" strike="noStrike" spc="-1" dirty="0" smtClean="0">
                <a:solidFill>
                  <a:srgbClr val="000000"/>
                </a:solidFill>
                <a:latin typeface="Franklin Gothic Book"/>
              </a:rPr>
              <a:t>Dopo quattro settimane di scontri e la tregua imposta dal mediatore speciale per la Palestina</a:t>
            </a:r>
            <a:r>
              <a:rPr lang="it-IT" sz="1400" b="0" strike="noStrike" spc="-1" dirty="0" smtClean="0">
                <a:solidFill>
                  <a:srgbClr val="000000"/>
                </a:solidFill>
                <a:latin typeface="Franklin Gothic Book"/>
              </a:rPr>
              <a:t>, il conte </a:t>
            </a:r>
            <a:r>
              <a:rPr lang="it-IT" sz="1400" b="0" strike="noStrike" spc="-1" dirty="0" err="1" smtClean="0">
                <a:solidFill>
                  <a:srgbClr val="000000"/>
                </a:solidFill>
                <a:latin typeface="Franklin Gothic Book"/>
              </a:rPr>
              <a:t>Folke</a:t>
            </a:r>
            <a:r>
              <a:rPr lang="it-IT" sz="1400" b="0" strike="noStrike" spc="-1" dirty="0" smtClean="0">
                <a:solidFill>
                  <a:srgbClr val="000000"/>
                </a:solidFill>
                <a:latin typeface="Franklin Gothic Book"/>
              </a:rPr>
              <a:t> </a:t>
            </a:r>
            <a:r>
              <a:rPr lang="it-IT" sz="1400" b="0" strike="noStrike" spc="-1" dirty="0" err="1" smtClean="0">
                <a:solidFill>
                  <a:srgbClr val="000000"/>
                </a:solidFill>
                <a:latin typeface="Franklin Gothic Book"/>
              </a:rPr>
              <a:t>Bernadotte</a:t>
            </a:r>
            <a:r>
              <a:rPr lang="it-IT" sz="1400" b="0" strike="noStrike" spc="-1" dirty="0" smtClean="0">
                <a:solidFill>
                  <a:srgbClr val="000000"/>
                </a:solidFill>
                <a:latin typeface="Franklin Gothic Book"/>
              </a:rPr>
              <a:t>, </a:t>
            </a:r>
            <a:r>
              <a:rPr lang="it-IT" sz="1400" b="1" strike="noStrike" spc="-1" dirty="0" smtClean="0">
                <a:solidFill>
                  <a:srgbClr val="000000"/>
                </a:solidFill>
                <a:latin typeface="Franklin Gothic Book"/>
              </a:rPr>
              <a:t>l’iniziativa passava agli israeliani</a:t>
            </a:r>
            <a:r>
              <a:rPr lang="it-IT" sz="1400" b="0" strike="noStrike" spc="-1" dirty="0" smtClean="0">
                <a:solidFill>
                  <a:srgbClr val="000000"/>
                </a:solidFill>
                <a:latin typeface="Franklin Gothic Book"/>
              </a:rPr>
              <a:t>. Nei dieci giorni tra l’8 e il 18 luglio 1948 l’erede dell’</a:t>
            </a:r>
            <a:r>
              <a:rPr lang="it-IT" sz="1400" b="0" strike="noStrike" spc="-1" dirty="0" err="1" smtClean="0">
                <a:solidFill>
                  <a:srgbClr val="000000"/>
                </a:solidFill>
                <a:latin typeface="Franklin Gothic Book"/>
              </a:rPr>
              <a:t>Haganah</a:t>
            </a:r>
            <a:r>
              <a:rPr lang="it-IT" sz="1400" b="0" strike="noStrike" spc="-1" dirty="0" smtClean="0">
                <a:solidFill>
                  <a:srgbClr val="000000"/>
                </a:solidFill>
                <a:latin typeface="Franklin Gothic Book"/>
              </a:rPr>
              <a:t>, la Forza di Difesa israeliana, preparò un’offensiva più in profondità, conquistando Nazareth e “ripulendo” i tratti in mano agli arabi lungo la direttrice Tel </a:t>
            </a:r>
            <a:r>
              <a:rPr lang="it-IT" sz="1400" b="0" strike="noStrike" spc="-1" dirty="0" err="1" smtClean="0">
                <a:solidFill>
                  <a:srgbClr val="000000"/>
                </a:solidFill>
                <a:latin typeface="Franklin Gothic Book"/>
              </a:rPr>
              <a:t>Aviv-</a:t>
            </a:r>
            <a:r>
              <a:rPr lang="it-IT" sz="1400" spc="-1" dirty="0" err="1" smtClean="0">
                <a:solidFill>
                  <a:srgbClr val="000000"/>
                </a:solidFill>
                <a:latin typeface="Franklin Gothic Book"/>
              </a:rPr>
              <a:t>Gerusalemme</a:t>
            </a:r>
            <a:r>
              <a:rPr lang="it-IT" sz="1400" spc="-1" dirty="0" smtClean="0">
                <a:solidFill>
                  <a:srgbClr val="000000"/>
                </a:solidFill>
                <a:latin typeface="Franklin Gothic Book"/>
              </a:rPr>
              <a:t> e le colline settentrionali. </a:t>
            </a:r>
            <a:r>
              <a:rPr lang="it-IT" sz="1400" b="1" spc="-1" dirty="0" smtClean="0">
                <a:solidFill>
                  <a:srgbClr val="000000"/>
                </a:solidFill>
                <a:latin typeface="Franklin Gothic Book"/>
              </a:rPr>
              <a:t>Dopo la seconda tregua, gli eserciti siriano, giordano e iracheno non parteciparono più a quasi nessun combattimento. Israele poté quindi concentrare le sue forze contro gli egiziani e la Lega araba.</a:t>
            </a:r>
            <a:endParaRPr lang="it-IT" sz="1400" b="1"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a:solidFill>
                  <a:srgbClr val="000000"/>
                </a:solidFill>
                <a:latin typeface="Franklin Gothic Book"/>
                <a:ea typeface="DejaVu Sans"/>
              </a:rPr>
              <a:t>S</a:t>
            </a:r>
            <a:r>
              <a:rPr lang="it-IT" sz="1200" b="0" strike="noStrike" spc="-1" dirty="0" smtClean="0">
                <a:solidFill>
                  <a:srgbClr val="000000"/>
                </a:solidFill>
                <a:latin typeface="Franklin Gothic Book"/>
                <a:ea typeface="DejaVu Sans"/>
              </a:rPr>
              <a:t>. </a:t>
            </a:r>
            <a:r>
              <a:rPr lang="it-IT" sz="1200" spc="-1" dirty="0" smtClean="0">
                <a:solidFill>
                  <a:srgbClr val="000000"/>
                </a:solidFill>
                <a:latin typeface="Franklin Gothic Book"/>
                <a:ea typeface="DejaVu Sans"/>
              </a:rPr>
              <a:t>Basso</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Medio Oriente</a:t>
            </a:r>
            <a:endParaRPr lang="it-IT" sz="1200" b="0" strike="noStrike" spc="-1" dirty="0">
              <a:latin typeface="Arial"/>
            </a:endParaRPr>
          </a:p>
        </p:txBody>
      </p:sp>
      <p:pic>
        <p:nvPicPr>
          <p:cNvPr id="4" name="Picture 2" descr="https://upload.wikimedia.org/wikipedia/commons/thumb/1/12/Ramla_prisoners_of_war,_July_12-13,_1948.png/1280px-Ramla_prisoners_of_war,_July_12-13,_1948.png"/>
          <p:cNvPicPr>
            <a:picLocks noChangeAspect="1" noChangeArrowheads="1"/>
          </p:cNvPicPr>
          <p:nvPr/>
        </p:nvPicPr>
        <p:blipFill>
          <a:blip r:embed="rId2"/>
          <a:srcRect/>
          <a:stretch>
            <a:fillRect/>
          </a:stretch>
        </p:blipFill>
        <p:spPr bwMode="auto">
          <a:xfrm>
            <a:off x="4714876" y="3429000"/>
            <a:ext cx="4145859" cy="2827605"/>
          </a:xfrm>
          <a:prstGeom prst="rect">
            <a:avLst/>
          </a:prstGeom>
          <a:noFill/>
          <a:ln>
            <a:solidFill>
              <a:srgbClr val="C00000"/>
            </a:solidFill>
          </a:ln>
        </p:spPr>
      </p:pic>
      <p:sp>
        <p:nvSpPr>
          <p:cNvPr id="5" name="CustomShape 2"/>
          <p:cNvSpPr/>
          <p:nvPr/>
        </p:nvSpPr>
        <p:spPr>
          <a:xfrm>
            <a:off x="4786314" y="6286520"/>
            <a:ext cx="40719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dirty="0" smtClean="0"/>
              <a:t>Le forze arabe si arrendono agli israeliani vittoriosi a </a:t>
            </a:r>
            <a:r>
              <a:rPr lang="it-IT" sz="1200" dirty="0" err="1" smtClean="0"/>
              <a:t>Ramla</a:t>
            </a:r>
            <a:r>
              <a:rPr lang="it-IT" sz="1200" dirty="0" smtClean="0"/>
              <a:t> .</a:t>
            </a:r>
            <a:endParaRPr lang="it-IT" sz="1200" b="0" strike="noStrike" spc="-1" dirty="0">
              <a:latin typeface="Arial"/>
            </a:endParaRPr>
          </a:p>
        </p:txBody>
      </p:sp>
      <p:pic>
        <p:nvPicPr>
          <p:cNvPr id="6" name="Picture 2" descr="Israele/Palestina: soldati israeliani avanzano per catturare Beersheba, guerra arabo-israeliana, 20 ottobre 1948"/>
          <p:cNvPicPr>
            <a:picLocks noChangeAspect="1" noChangeArrowheads="1"/>
          </p:cNvPicPr>
          <p:nvPr/>
        </p:nvPicPr>
        <p:blipFill>
          <a:blip r:embed="rId3"/>
          <a:srcRect/>
          <a:stretch>
            <a:fillRect/>
          </a:stretch>
        </p:blipFill>
        <p:spPr bwMode="auto">
          <a:xfrm>
            <a:off x="285720" y="3429000"/>
            <a:ext cx="4213555" cy="2810408"/>
          </a:xfrm>
          <a:prstGeom prst="rect">
            <a:avLst/>
          </a:prstGeom>
          <a:noFill/>
          <a:ln>
            <a:solidFill>
              <a:srgbClr val="C00000"/>
            </a:solidFill>
          </a:ln>
        </p:spPr>
      </p:pic>
      <p:sp>
        <p:nvSpPr>
          <p:cNvPr id="7" name="CustomShape 2"/>
          <p:cNvSpPr/>
          <p:nvPr/>
        </p:nvSpPr>
        <p:spPr>
          <a:xfrm>
            <a:off x="428596" y="6357958"/>
            <a:ext cx="4071966"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it-IT" sz="1200" dirty="0" smtClean="0"/>
              <a:t>Soldati israeliani avanzano per conquistare </a:t>
            </a:r>
            <a:r>
              <a:rPr lang="it-IT" sz="1200" dirty="0" err="1" smtClean="0"/>
              <a:t>Beersheba</a:t>
            </a:r>
            <a:endParaRPr lang="it-IT" sz="1200" dirty="0"/>
          </a:p>
        </p:txBody>
      </p:sp>
      <p:sp>
        <p:nvSpPr>
          <p:cNvPr id="8" name="CustomShape 8"/>
          <p:cNvSpPr/>
          <p:nvPr/>
        </p:nvSpPr>
        <p:spPr>
          <a:xfrm>
            <a:off x="357158" y="2571744"/>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descr="ebrei1895"/>
          <p:cNvPicPr/>
          <p:nvPr/>
        </p:nvPicPr>
        <p:blipFill>
          <a:blip r:embed="rId2"/>
          <a:stretch/>
        </p:blipFill>
        <p:spPr>
          <a:xfrm>
            <a:off x="357158" y="142852"/>
            <a:ext cx="4255200" cy="5460480"/>
          </a:xfrm>
          <a:prstGeom prst="rect">
            <a:avLst/>
          </a:prstGeom>
          <a:ln w="0">
            <a:solidFill>
              <a:srgbClr val="C00000"/>
            </a:solidFill>
          </a:ln>
        </p:spPr>
      </p:pic>
      <p:sp>
        <p:nvSpPr>
          <p:cNvPr id="198" name="CustomShape 1"/>
          <p:cNvSpPr/>
          <p:nvPr/>
        </p:nvSpPr>
        <p:spPr>
          <a:xfrm>
            <a:off x="4857752" y="214290"/>
            <a:ext cx="3993480" cy="333792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Da secoli la Palestina ospitava una collettività ebraica, la </a:t>
            </a:r>
            <a:r>
              <a:rPr lang="it-IT" sz="1400" i="1" strike="noStrike" spc="-1" dirty="0" err="1">
                <a:solidFill>
                  <a:srgbClr val="000000"/>
                </a:solidFill>
                <a:latin typeface="Franklin Gothic Book"/>
                <a:ea typeface="DejaVu Sans"/>
              </a:rPr>
              <a:t>Chalukah</a:t>
            </a:r>
            <a:r>
              <a:rPr lang="it-IT" sz="1400" strike="noStrike" spc="-1" dirty="0">
                <a:solidFill>
                  <a:srgbClr val="000000"/>
                </a:solidFill>
                <a:latin typeface="Franklin Gothic Book"/>
                <a:ea typeface="DejaVu Sans"/>
              </a:rPr>
              <a:t>, che aveva contribuito a mantenere vivo il legame storico tra la diaspora e l’antica terra dei padri. La </a:t>
            </a:r>
            <a:r>
              <a:rPr lang="it-IT" sz="1400" i="1" strike="noStrike" spc="-1" dirty="0" err="1">
                <a:solidFill>
                  <a:srgbClr val="000000"/>
                </a:solidFill>
                <a:latin typeface="Franklin Gothic Book"/>
                <a:ea typeface="DejaVu Sans"/>
              </a:rPr>
              <a:t>Chalukah</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era una comunità misera, che viveva quasi esclusivamente dei contributi caritatevoli degli ebrei della diaspora. Era formata in prevalenza dai discendenti degli ebrei sefarditi, che si erano rifugiati in Palestina dopo l’espulsione dalla Spagna, e da </a:t>
            </a:r>
            <a:r>
              <a:rPr lang="it-IT" sz="1400" i="1" strike="noStrike" spc="-1" dirty="0" err="1">
                <a:solidFill>
                  <a:srgbClr val="000000"/>
                </a:solidFill>
                <a:latin typeface="Franklin Gothic Book"/>
                <a:ea typeface="DejaVu Sans"/>
              </a:rPr>
              <a:t>chassidim</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di stretta osservanza religiosa, che si erano stabiliti nel corso del XIX secolo nelle quattro città sante: Gerusalemme, Tiberiade, </a:t>
            </a:r>
            <a:r>
              <a:rPr lang="it-IT" sz="1400" strike="noStrike" spc="-1" dirty="0" err="1">
                <a:solidFill>
                  <a:srgbClr val="000000"/>
                </a:solidFill>
                <a:latin typeface="Franklin Gothic Book"/>
                <a:ea typeface="DejaVu Sans"/>
              </a:rPr>
              <a:t>Safad</a:t>
            </a:r>
            <a:r>
              <a:rPr lang="it-IT" sz="1400" strike="noStrike" spc="-1" dirty="0">
                <a:solidFill>
                  <a:srgbClr val="000000"/>
                </a:solidFill>
                <a:latin typeface="Franklin Gothic Book"/>
                <a:ea typeface="DejaVu Sans"/>
              </a:rPr>
              <a:t> e </a:t>
            </a:r>
            <a:r>
              <a:rPr lang="it-IT" sz="1400" strike="noStrike" spc="-1" dirty="0" err="1">
                <a:solidFill>
                  <a:srgbClr val="000000"/>
                </a:solidFill>
                <a:latin typeface="Franklin Gothic Book"/>
                <a:ea typeface="DejaVu Sans"/>
              </a:rPr>
              <a:t>Hevron</a:t>
            </a:r>
            <a:r>
              <a:rPr lang="it-IT" sz="1400" strike="noStrike" spc="-1" dirty="0">
                <a:solidFill>
                  <a:srgbClr val="000000"/>
                </a:solidFill>
                <a:latin typeface="Franklin Gothic Book"/>
                <a:ea typeface="DejaVu Sans"/>
              </a:rPr>
              <a:t>.</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F. </a:t>
            </a:r>
            <a:r>
              <a:rPr lang="it-IT" sz="1200" b="0" strike="noStrike" spc="-1" dirty="0" err="1">
                <a:solidFill>
                  <a:srgbClr val="000000"/>
                </a:solidFill>
                <a:latin typeface="Franklin Gothic Book"/>
                <a:ea typeface="DejaVu Sans"/>
              </a:rPr>
              <a:t>Tagliacozzo</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Miliau</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Gli ebrei nella storia e nella società </a:t>
            </a:r>
            <a:r>
              <a:rPr lang="it-IT" sz="1200" b="0" i="1" strike="noStrike" spc="-1" dirty="0" smtClean="0">
                <a:solidFill>
                  <a:srgbClr val="000000"/>
                </a:solidFill>
                <a:latin typeface="Franklin Gothic Book"/>
                <a:ea typeface="DejaVu Sans"/>
              </a:rPr>
              <a:t>contemporanea</a:t>
            </a:r>
          </a:p>
        </p:txBody>
      </p:sp>
      <p:sp>
        <p:nvSpPr>
          <p:cNvPr id="199" name="CustomShape 2"/>
          <p:cNvSpPr/>
          <p:nvPr/>
        </p:nvSpPr>
        <p:spPr>
          <a:xfrm>
            <a:off x="4714876" y="5214950"/>
            <a:ext cx="2850480" cy="272160"/>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dirty="0">
                <a:solidFill>
                  <a:srgbClr val="000000"/>
                </a:solidFill>
                <a:latin typeface="Arial"/>
                <a:ea typeface="DejaVu Sans"/>
              </a:rPr>
              <a:t>Alcuni ebrei di Gerusalemme nel 1895</a:t>
            </a:r>
            <a:endParaRPr lang="it-IT" sz="1200" b="0" strike="noStrike" spc="-1" dirty="0">
              <a:latin typeface="Arial"/>
            </a:endParaRPr>
          </a:p>
        </p:txBody>
      </p:sp>
      <p:sp>
        <p:nvSpPr>
          <p:cNvPr id="5" name="CustomShape 8"/>
          <p:cNvSpPr/>
          <p:nvPr/>
        </p:nvSpPr>
        <p:spPr>
          <a:xfrm>
            <a:off x="142844" y="585789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42844" y="142852"/>
            <a:ext cx="8715436" cy="306092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endParaRPr lang="it-IT" sz="1400" b="0" strike="noStrike" spc="-1" dirty="0" smtClean="0">
              <a:solidFill>
                <a:srgbClr val="000000"/>
              </a:solidFill>
              <a:latin typeface="Franklin Gothic Book"/>
            </a:endParaRPr>
          </a:p>
          <a:p>
            <a:pPr algn="just">
              <a:lnSpc>
                <a:spcPct val="100000"/>
              </a:lnSpc>
            </a:pPr>
            <a:r>
              <a:rPr lang="it-IT" sz="1400" b="0" strike="noStrike" spc="-1" dirty="0" smtClean="0">
                <a:solidFill>
                  <a:srgbClr val="000000"/>
                </a:solidFill>
                <a:latin typeface="Franklin Gothic Book"/>
              </a:rPr>
              <a:t>La prima guerra arabo-israeliana si concluse con una </a:t>
            </a:r>
            <a:r>
              <a:rPr lang="it-IT" sz="1400" strike="noStrike" spc="-1" dirty="0" smtClean="0">
                <a:solidFill>
                  <a:srgbClr val="000000"/>
                </a:solidFill>
                <a:latin typeface="Franklin Gothic Book"/>
              </a:rPr>
              <a:t>lampante vittoria sionista </a:t>
            </a:r>
            <a:r>
              <a:rPr lang="it-IT" sz="1400" b="0" strike="noStrike" spc="-1" dirty="0" smtClean="0">
                <a:solidFill>
                  <a:srgbClr val="000000"/>
                </a:solidFill>
                <a:latin typeface="Franklin Gothic Book"/>
              </a:rPr>
              <a:t>e un’umiliante sconfitta araba. </a:t>
            </a:r>
            <a:r>
              <a:rPr lang="it-IT" sz="1400" b="1" strike="noStrike" spc="-1" dirty="0" smtClean="0">
                <a:solidFill>
                  <a:srgbClr val="000000"/>
                </a:solidFill>
                <a:latin typeface="Franklin Gothic Book"/>
              </a:rPr>
              <a:t>Oltre a difendere il nuovo Stato, i sionisti ampliarono i loro confini al 78% della Palestina mandataria</a:t>
            </a:r>
            <a:r>
              <a:rPr lang="it-IT" sz="1400" b="0" strike="noStrike" spc="-1" dirty="0" smtClean="0">
                <a:solidFill>
                  <a:srgbClr val="000000"/>
                </a:solidFill>
                <a:latin typeface="Franklin Gothic Book"/>
              </a:rPr>
              <a:t>, </a:t>
            </a:r>
            <a:r>
              <a:rPr lang="it-IT" sz="1400" b="1" strike="noStrike" spc="-1" dirty="0" smtClean="0">
                <a:solidFill>
                  <a:srgbClr val="000000"/>
                </a:solidFill>
                <a:latin typeface="Franklin Gothic Book"/>
              </a:rPr>
              <a:t>allontanarono la maggioranza dei palestinesi dalle terre sotto il loro controllo e sconfissero gli eserciti invasori</a:t>
            </a:r>
            <a:r>
              <a:rPr lang="it-IT" sz="1400" b="0" strike="noStrike" spc="-1" dirty="0" smtClean="0">
                <a:solidFill>
                  <a:srgbClr val="000000"/>
                </a:solidFill>
                <a:latin typeface="Franklin Gothic Book"/>
              </a:rPr>
              <a:t>. Lo stato di guerra fu sostituito da uno stato di non belligeranza: invece di trattati di pace, </a:t>
            </a:r>
            <a:r>
              <a:rPr lang="it-IT" sz="1400" b="1" strike="noStrike" spc="-1" dirty="0" smtClean="0">
                <a:solidFill>
                  <a:srgbClr val="000000"/>
                </a:solidFill>
                <a:latin typeface="Franklin Gothic Book"/>
              </a:rPr>
              <a:t>i combattimenti furono sospesi da accordi armistiziali con linee di frontiere di fatto. </a:t>
            </a:r>
            <a:endParaRPr lang="it-IT" sz="1400" b="1" strike="noStrike" spc="-1" dirty="0">
              <a:latin typeface="Arial"/>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a:solidFill>
                  <a:srgbClr val="000000"/>
                </a:solidFill>
                <a:latin typeface="Franklin Gothic Book"/>
                <a:ea typeface="DejaVu Sans"/>
              </a:rPr>
              <a:t>S</a:t>
            </a:r>
            <a:r>
              <a:rPr lang="it-IT" sz="1200" b="0" strike="noStrike" spc="-1" dirty="0" smtClean="0">
                <a:solidFill>
                  <a:srgbClr val="000000"/>
                </a:solidFill>
                <a:latin typeface="Franklin Gothic Book"/>
                <a:ea typeface="DejaVu Sans"/>
              </a:rPr>
              <a:t>. </a:t>
            </a:r>
            <a:r>
              <a:rPr lang="it-IT" sz="1200" spc="-1" dirty="0" smtClean="0">
                <a:solidFill>
                  <a:srgbClr val="000000"/>
                </a:solidFill>
                <a:latin typeface="Franklin Gothic Book"/>
                <a:ea typeface="DejaVu Sans"/>
              </a:rPr>
              <a:t>Basso</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Medio Oriente</a:t>
            </a:r>
            <a:endParaRPr lang="it-IT" sz="1200" i="1" spc="-1" dirty="0" smtClean="0">
              <a:solidFill>
                <a:srgbClr val="000000"/>
              </a:solidFill>
              <a:latin typeface="Franklin Gothic Book"/>
              <a:ea typeface="DejaVu Sans"/>
            </a:endParaRPr>
          </a:p>
          <a:p>
            <a:pPr algn="just">
              <a:lnSpc>
                <a:spcPct val="100000"/>
              </a:lnSpc>
              <a:spcAft>
                <a:spcPts val="600"/>
              </a:spcAft>
            </a:pPr>
            <a:r>
              <a:rPr lang="it-IT" sz="1400" spc="-1" dirty="0" smtClean="0">
                <a:solidFill>
                  <a:srgbClr val="000000"/>
                </a:solidFill>
                <a:latin typeface="Franklin Gothic Book"/>
              </a:rPr>
              <a:t>Gli accordi d’armistizio lasciarono Israele in possesso di circa 8.000 miglia quadrate della Palestina (il 21% in più del territorio concesso dal piano di spartizione dell’ONU). </a:t>
            </a:r>
            <a:r>
              <a:rPr lang="it-IT" sz="1400" b="1" spc="-1" dirty="0" smtClean="0">
                <a:solidFill>
                  <a:srgbClr val="000000"/>
                </a:solidFill>
                <a:latin typeface="Franklin Gothic Book"/>
              </a:rPr>
              <a:t>L’Egitto pose la striscia di Gaza sotto la sua amministrazione militare e Abdullah di Transgiordania si annesse le terre della Giudea e della </a:t>
            </a:r>
            <a:r>
              <a:rPr lang="it-IT" sz="1400" b="1" spc="-1" dirty="0" err="1" smtClean="0">
                <a:solidFill>
                  <a:srgbClr val="000000"/>
                </a:solidFill>
                <a:latin typeface="Franklin Gothic Book"/>
              </a:rPr>
              <a:t>Samaria</a:t>
            </a:r>
            <a:r>
              <a:rPr lang="it-IT" sz="1400" b="1" spc="-1" dirty="0" smtClean="0">
                <a:solidFill>
                  <a:srgbClr val="000000"/>
                </a:solidFill>
                <a:latin typeface="Franklin Gothic Book"/>
              </a:rPr>
              <a:t> </a:t>
            </a:r>
            <a:r>
              <a:rPr lang="it-IT" sz="1400" spc="-1" dirty="0" smtClean="0">
                <a:solidFill>
                  <a:srgbClr val="000000"/>
                </a:solidFill>
                <a:latin typeface="Franklin Gothic Book"/>
              </a:rPr>
              <a:t>che si trovavano sulla sponda opposta del suo emirato e del fiume Giordano che, con la Città Vecchia di Gerusalemme, dovevano essere conosciute come la </a:t>
            </a:r>
            <a:r>
              <a:rPr lang="it-IT" sz="1400" i="1" spc="-1" dirty="0" smtClean="0">
                <a:solidFill>
                  <a:srgbClr val="000000"/>
                </a:solidFill>
                <a:latin typeface="Franklin Gothic Book"/>
              </a:rPr>
              <a:t>West </a:t>
            </a:r>
            <a:r>
              <a:rPr lang="it-IT" sz="1400" i="1" spc="-1" dirty="0" err="1" smtClean="0">
                <a:solidFill>
                  <a:srgbClr val="000000"/>
                </a:solidFill>
                <a:latin typeface="Franklin Gothic Book"/>
              </a:rPr>
              <a:t>Bank</a:t>
            </a:r>
            <a:r>
              <a:rPr lang="it-IT" sz="1400" i="1" spc="-1" dirty="0" smtClean="0">
                <a:solidFill>
                  <a:srgbClr val="000000"/>
                </a:solidFill>
                <a:latin typeface="Franklin Gothic Book"/>
              </a:rPr>
              <a:t> </a:t>
            </a:r>
            <a:r>
              <a:rPr lang="it-IT" sz="1400" spc="-1" dirty="0" smtClean="0">
                <a:solidFill>
                  <a:srgbClr val="000000"/>
                </a:solidFill>
                <a:latin typeface="Franklin Gothic Book"/>
              </a:rPr>
              <a:t>(riva occidentale). </a:t>
            </a:r>
            <a:endParaRPr lang="it-IT" sz="1400" spc="-1" dirty="0" smtClean="0"/>
          </a:p>
          <a:p>
            <a:pPr algn="r">
              <a:lnSpc>
                <a:spcPct val="100000"/>
              </a:lnSpc>
              <a:spcAft>
                <a:spcPts val="601"/>
              </a:spcAft>
            </a:pPr>
            <a:r>
              <a:rPr lang="it-IT" sz="1200" spc="-1" dirty="0" smtClean="0">
                <a:solidFill>
                  <a:srgbClr val="000000"/>
                </a:solidFill>
                <a:latin typeface="Franklin Gothic Book"/>
              </a:rPr>
              <a:t>da E. Cecchini </a:t>
            </a:r>
            <a:r>
              <a:rPr lang="it-IT" sz="1200" i="1" spc="-1" dirty="0" smtClean="0">
                <a:solidFill>
                  <a:srgbClr val="000000"/>
                </a:solidFill>
                <a:latin typeface="Franklin Gothic Book"/>
              </a:rPr>
              <a:t>Guerra e politica nel Medio Oriente</a:t>
            </a:r>
            <a:endParaRPr lang="it-IT" sz="1200" spc="-1" dirty="0" smtClean="0"/>
          </a:p>
        </p:txBody>
      </p:sp>
      <p:pic>
        <p:nvPicPr>
          <p:cNvPr id="6" name="Picture 2" descr="https://www.ispionline.it/wp-content/uploads/2023/04/spiegone-grafica-3-1-1024x1024.jpg"/>
          <p:cNvPicPr>
            <a:picLocks noChangeAspect="1" noChangeArrowheads="1"/>
          </p:cNvPicPr>
          <p:nvPr/>
        </p:nvPicPr>
        <p:blipFill>
          <a:blip r:embed="rId2"/>
          <a:srcRect l="3544" t="25990" r="4312" b="13763"/>
          <a:stretch>
            <a:fillRect/>
          </a:stretch>
        </p:blipFill>
        <p:spPr bwMode="auto">
          <a:xfrm>
            <a:off x="142844" y="3214686"/>
            <a:ext cx="5392414" cy="3525751"/>
          </a:xfrm>
          <a:prstGeom prst="rect">
            <a:avLst/>
          </a:prstGeom>
          <a:noFill/>
          <a:ln>
            <a:solidFill>
              <a:srgbClr val="C00000"/>
            </a:solidFill>
          </a:ln>
        </p:spPr>
      </p:pic>
      <p:pic>
        <p:nvPicPr>
          <p:cNvPr id="7" name="Picture 2" descr="https://www.ispionline.it/wp-content/uploads/2023/04/spiegone-grafica-3-1-1024x1024.jpg"/>
          <p:cNvPicPr>
            <a:picLocks noChangeAspect="1" noChangeArrowheads="1"/>
          </p:cNvPicPr>
          <p:nvPr/>
        </p:nvPicPr>
        <p:blipFill>
          <a:blip r:embed="rId2"/>
          <a:srcRect l="3544" t="2363" r="4312" b="74010"/>
          <a:stretch>
            <a:fillRect/>
          </a:stretch>
        </p:blipFill>
        <p:spPr bwMode="auto">
          <a:xfrm>
            <a:off x="5638931" y="5786454"/>
            <a:ext cx="3415196" cy="875704"/>
          </a:xfrm>
          <a:prstGeom prst="rect">
            <a:avLst/>
          </a:prstGeom>
          <a:noFill/>
          <a:ln>
            <a:solidFill>
              <a:srgbClr val="C00000"/>
            </a:solidFill>
          </a:ln>
        </p:spPr>
      </p:pic>
      <p:sp>
        <p:nvSpPr>
          <p:cNvPr id="5" name="CustomShape 8"/>
          <p:cNvSpPr/>
          <p:nvPr/>
        </p:nvSpPr>
        <p:spPr>
          <a:xfrm>
            <a:off x="6357950" y="3071810"/>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pa dell'esodo arabo da Israele tratta dal libro di Benny Morris &quot;1948, Israele e Palestina tra guerra e pace&quot;"/>
          <p:cNvPicPr>
            <a:picLocks noChangeAspect="1" noChangeArrowheads="1"/>
          </p:cNvPicPr>
          <p:nvPr/>
        </p:nvPicPr>
        <p:blipFill>
          <a:blip r:embed="rId2"/>
          <a:srcRect b="1339"/>
          <a:stretch>
            <a:fillRect/>
          </a:stretch>
        </p:blipFill>
        <p:spPr bwMode="auto">
          <a:xfrm>
            <a:off x="214282" y="142852"/>
            <a:ext cx="4111466" cy="6572272"/>
          </a:xfrm>
          <a:prstGeom prst="rect">
            <a:avLst/>
          </a:prstGeom>
          <a:noFill/>
          <a:ln>
            <a:solidFill>
              <a:srgbClr val="C00000"/>
            </a:solidFill>
          </a:ln>
        </p:spPr>
      </p:pic>
      <p:sp>
        <p:nvSpPr>
          <p:cNvPr id="6" name="CustomShape 1"/>
          <p:cNvSpPr/>
          <p:nvPr/>
        </p:nvSpPr>
        <p:spPr>
          <a:xfrm>
            <a:off x="4714876" y="180000"/>
            <a:ext cx="4137524" cy="34456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0"/>
              </a:spcAft>
            </a:pPr>
            <a:endParaRPr lang="it-IT" sz="1400" b="0" strike="noStrike" spc="-1" dirty="0" smtClean="0">
              <a:solidFill>
                <a:srgbClr val="000000"/>
              </a:solidFill>
              <a:latin typeface="Franklin Gothic Book"/>
            </a:endParaRPr>
          </a:p>
          <a:p>
            <a:pPr algn="just">
              <a:lnSpc>
                <a:spcPct val="100000"/>
              </a:lnSpc>
              <a:spcAft>
                <a:spcPts val="600"/>
              </a:spcAft>
            </a:pPr>
            <a:r>
              <a:rPr lang="it-IT" sz="1400" b="0" strike="noStrike" spc="-1" dirty="0" smtClean="0">
                <a:solidFill>
                  <a:srgbClr val="000000"/>
                </a:solidFill>
                <a:latin typeface="Franklin Gothic Book"/>
              </a:rPr>
              <a:t>Il risultato più evidente della guerra fu il </a:t>
            </a:r>
            <a:r>
              <a:rPr lang="it-IT" sz="1400" b="1" strike="noStrike" spc="-1" dirty="0" smtClean="0">
                <a:solidFill>
                  <a:srgbClr val="000000"/>
                </a:solidFill>
                <a:latin typeface="Franklin Gothic Book"/>
              </a:rPr>
              <a:t>gran numero di profughi palestinesi</a:t>
            </a:r>
            <a:r>
              <a:rPr lang="it-IT" sz="1400" b="0" strike="noStrike" spc="-1" dirty="0" smtClean="0">
                <a:solidFill>
                  <a:srgbClr val="000000"/>
                </a:solidFill>
                <a:latin typeface="Franklin Gothic Book"/>
              </a:rPr>
              <a:t>. Non si ebbero mai dati precisi, ma la stima delle Nazioni Unite lo valutò a </a:t>
            </a:r>
            <a:r>
              <a:rPr lang="it-IT" sz="1400" b="1" strike="noStrike" spc="-1" dirty="0" smtClean="0">
                <a:solidFill>
                  <a:srgbClr val="000000"/>
                </a:solidFill>
                <a:latin typeface="Franklin Gothic Book"/>
              </a:rPr>
              <a:t>circa 750.000 persone</a:t>
            </a:r>
            <a:r>
              <a:rPr lang="it-IT" sz="1400" b="0" strike="noStrike" spc="-1" dirty="0" smtClean="0">
                <a:solidFill>
                  <a:srgbClr val="000000"/>
                </a:solidFill>
                <a:latin typeface="Franklin Gothic Book"/>
              </a:rPr>
              <a:t>, fuggite dalle loro case dall’aprile al dicembre 1948, delle quali, approssimativamente, 280.000 (38%) si rifugiarono nella zona ad occidente del Giordano occupata dai transgiordani; 190.000 (26%) nella striscia di Gaza; 70.000 (10%) in Transgiordania; 100.000 (14%) in Libano; 75.000 (10%) in Siria, 7.000 (1%) in Egitto; 4.000 (0,6%) in Iraq. Soltanto 160.000 palestinesi rimasero in Israele o ritornarono alle loro case durante il 1949.</a:t>
            </a:r>
          </a:p>
          <a:p>
            <a:pPr algn="r">
              <a:lnSpc>
                <a:spcPct val="100000"/>
              </a:lnSpc>
              <a:spcAft>
                <a:spcPts val="601"/>
              </a:spcAft>
            </a:pPr>
            <a:r>
              <a:rPr lang="it-IT" sz="1200" spc="-1" dirty="0" smtClean="0">
                <a:solidFill>
                  <a:srgbClr val="000000"/>
                </a:solidFill>
                <a:latin typeface="Franklin Gothic Book"/>
              </a:rPr>
              <a:t>da E. Cecchini </a:t>
            </a:r>
            <a:r>
              <a:rPr lang="it-IT" sz="1200" i="1" spc="-1" dirty="0" smtClean="0">
                <a:solidFill>
                  <a:srgbClr val="000000"/>
                </a:solidFill>
                <a:latin typeface="Franklin Gothic Book"/>
              </a:rPr>
              <a:t>Guerra e politica nel Medio Oriente</a:t>
            </a:r>
            <a:endParaRPr lang="it-IT" sz="1200" spc="-1" dirty="0"/>
          </a:p>
        </p:txBody>
      </p:sp>
      <p:sp>
        <p:nvSpPr>
          <p:cNvPr id="4" name="CustomShape 8"/>
          <p:cNvSpPr/>
          <p:nvPr/>
        </p:nvSpPr>
        <p:spPr>
          <a:xfrm>
            <a:off x="4786314" y="3643314"/>
            <a:ext cx="192882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360000" y="180000"/>
            <a:ext cx="8492400" cy="25838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spcAft>
                <a:spcPts val="600"/>
              </a:spcAft>
            </a:pPr>
            <a:r>
              <a:rPr lang="it-IT" sz="1400" b="1" spc="-1" dirty="0" smtClean="0">
                <a:solidFill>
                  <a:srgbClr val="000000"/>
                </a:solidFill>
                <a:latin typeface="Franklin Gothic Book"/>
              </a:rPr>
              <a:t>I CAMPI PROFUGHI</a:t>
            </a:r>
            <a:endParaRPr lang="it-IT" sz="1400" dirty="0" smtClean="0">
              <a:latin typeface="Franklin Gothic Book" pitchFamily="34" charset="0"/>
            </a:endParaRPr>
          </a:p>
          <a:p>
            <a:pPr algn="just"/>
            <a:r>
              <a:rPr lang="it-IT" sz="1400" dirty="0" smtClean="0">
                <a:latin typeface="Franklin Gothic Book" pitchFamily="34" charset="0"/>
              </a:rPr>
              <a:t>I campi-profughi palestinesi furono creati dopo la guerra arabo-israeliana del 1948 per accogliere i rifugiati palestinesi fuggiti in seguito al conflitto</a:t>
            </a:r>
            <a:r>
              <a:rPr lang="it-IT" sz="1400" spc="-1" dirty="0" smtClean="0">
                <a:solidFill>
                  <a:srgbClr val="000000"/>
                </a:solidFill>
                <a:latin typeface="Franklin Gothic Book" pitchFamily="34" charset="0"/>
              </a:rPr>
              <a:t>. </a:t>
            </a:r>
            <a:r>
              <a:rPr lang="it-IT" sz="1400" b="1" dirty="0" smtClean="0">
                <a:latin typeface="Franklin Gothic Book" pitchFamily="34" charset="0"/>
              </a:rPr>
              <a:t>L'UNRWA</a:t>
            </a:r>
            <a:r>
              <a:rPr lang="it-IT" sz="1400" dirty="0" smtClean="0">
                <a:latin typeface="Franklin Gothic Book" pitchFamily="34" charset="0"/>
              </a:rPr>
              <a:t> </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United</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Nation</a:t>
            </a:r>
            <a:r>
              <a:rPr lang="it-IT" sz="1400" i="1" spc="-1" dirty="0" smtClean="0">
                <a:solidFill>
                  <a:srgbClr val="000000"/>
                </a:solidFill>
                <a:latin typeface="Franklin Gothic Book"/>
              </a:rPr>
              <a:t> </a:t>
            </a:r>
            <a:r>
              <a:rPr lang="it-IT" sz="1400" i="1" spc="-1" dirty="0" err="1" smtClean="0">
                <a:solidFill>
                  <a:srgbClr val="000000"/>
                </a:solidFill>
                <a:latin typeface="Franklin Gothic Book"/>
              </a:rPr>
              <a:t>Relief</a:t>
            </a:r>
            <a:r>
              <a:rPr lang="it-IT" sz="1400" i="1" spc="-1" dirty="0" smtClean="0">
                <a:solidFill>
                  <a:srgbClr val="000000"/>
                </a:solidFill>
                <a:latin typeface="Franklin Gothic Book"/>
              </a:rPr>
              <a:t> and Works </a:t>
            </a:r>
            <a:r>
              <a:rPr lang="it-IT" sz="1400" i="1" spc="-1" dirty="0" err="1" smtClean="0">
                <a:solidFill>
                  <a:srgbClr val="000000"/>
                </a:solidFill>
                <a:latin typeface="Franklin Gothic Book"/>
              </a:rPr>
              <a:t>Agency</a:t>
            </a:r>
            <a:r>
              <a:rPr lang="it-IT" sz="1400" i="1" spc="-1" dirty="0" smtClean="0">
                <a:solidFill>
                  <a:srgbClr val="000000"/>
                </a:solidFill>
                <a:latin typeface="Franklin Gothic Book"/>
              </a:rPr>
              <a:t> </a:t>
            </a:r>
            <a:r>
              <a:rPr lang="it-IT" sz="1400" spc="-1" dirty="0" smtClean="0">
                <a:solidFill>
                  <a:srgbClr val="000000"/>
                </a:solidFill>
                <a:latin typeface="Franklin Gothic Book"/>
              </a:rPr>
              <a:t>(ufficio di soccorso e lavori delle Nazioni Unite) per i rifugiati di Palestina nel Vicino Oriente, </a:t>
            </a:r>
            <a:r>
              <a:rPr lang="it-IT" sz="1400" b="1" dirty="0" smtClean="0">
                <a:latin typeface="Franklin Gothic Book" pitchFamily="34" charset="0"/>
              </a:rPr>
              <a:t>provvede al sostentamento di 59 campi profughi riconosciuti in Giordania, Libano, Siria, Cisgiordania e striscia di Gaza</a:t>
            </a:r>
            <a:r>
              <a:rPr lang="it-IT" sz="1400" dirty="0" smtClean="0">
                <a:latin typeface="Franklin Gothic Book" pitchFamily="34" charset="0"/>
              </a:rPr>
              <a:t>. </a:t>
            </a:r>
          </a:p>
          <a:p>
            <a:pPr algn="just">
              <a:spcAft>
                <a:spcPts val="600"/>
              </a:spcAft>
            </a:pPr>
            <a:r>
              <a:rPr lang="it-IT" sz="1400" b="1" dirty="0" smtClean="0">
                <a:latin typeface="Franklin Gothic Book" pitchFamily="34" charset="0"/>
              </a:rPr>
              <a:t>I campi profughi sono organizzati in tendopoli ma anche in sobborghi, solitamente fatiscenti, nelle periferie delle città dei paesi che li ospitano</a:t>
            </a:r>
            <a:r>
              <a:rPr lang="it-IT" sz="1400" dirty="0" smtClean="0">
                <a:latin typeface="Franklin Gothic Book" pitchFamily="34" charset="0"/>
              </a:rPr>
              <a:t>. Siccome nel caso dei Palestinesi </a:t>
            </a:r>
            <a:r>
              <a:rPr lang="it-IT" sz="1400" b="1" dirty="0" smtClean="0">
                <a:latin typeface="Franklin Gothic Book" pitchFamily="34" charset="0"/>
              </a:rPr>
              <a:t>anche i discendenti dei rifugiati della guerra del 1948 sono ritenuti essi stessi rifugiati</a:t>
            </a:r>
            <a:r>
              <a:rPr lang="it-IT" sz="1400" dirty="0" smtClean="0">
                <a:latin typeface="Franklin Gothic Book" pitchFamily="34" charset="0"/>
              </a:rPr>
              <a:t>, è possibile che alcuni di questi ultimi vivano al di fuori dei campi profughi censiti e riconosciuti. </a:t>
            </a:r>
            <a:r>
              <a:rPr lang="it-IT" sz="1400" b="1" dirty="0" smtClean="0">
                <a:latin typeface="Franklin Gothic Book" pitchFamily="34" charset="0"/>
              </a:rPr>
              <a:t>Il numero dei rifugiati palestinesi registrati è pertanto cresciuto dalla cifra di 914.000 nel 1950 a quella di oltre 5 milioni stimati nel 2012</a:t>
            </a:r>
            <a:r>
              <a:rPr lang="it-IT" sz="1400" dirty="0" smtClean="0">
                <a:latin typeface="Franklin Gothic Book" pitchFamily="34" charset="0"/>
              </a:rPr>
              <a:t>.</a:t>
            </a:r>
          </a:p>
          <a:p>
            <a:pPr algn="r">
              <a:lnSpc>
                <a:spcPct val="100000"/>
              </a:lnSpc>
              <a:spcAft>
                <a:spcPts val="601"/>
              </a:spcAft>
            </a:pPr>
            <a:r>
              <a:rPr lang="it-IT" sz="1200" spc="-1" dirty="0" smtClean="0">
                <a:solidFill>
                  <a:srgbClr val="000000"/>
                </a:solidFill>
                <a:latin typeface="Franklin Gothic Book"/>
              </a:rPr>
              <a:t>da </a:t>
            </a:r>
            <a:r>
              <a:rPr lang="it-IT" sz="1200" spc="-1" dirty="0" err="1" smtClean="0">
                <a:solidFill>
                  <a:srgbClr val="000000"/>
                </a:solidFill>
                <a:latin typeface="Franklin Gothic Book"/>
              </a:rPr>
              <a:t>Wikipedia</a:t>
            </a:r>
            <a:r>
              <a:rPr lang="it-IT" sz="1200" spc="-1" dirty="0" smtClean="0">
                <a:solidFill>
                  <a:srgbClr val="000000"/>
                </a:solidFill>
                <a:latin typeface="Franklin Gothic Book"/>
              </a:rPr>
              <a:t> </a:t>
            </a:r>
            <a:r>
              <a:rPr lang="it-IT" sz="1200" i="1" spc="-1" dirty="0" smtClean="0">
                <a:solidFill>
                  <a:srgbClr val="000000"/>
                </a:solidFill>
                <a:latin typeface="Franklin Gothic Book"/>
              </a:rPr>
              <a:t>Campi profughi palestinesi</a:t>
            </a:r>
            <a:endParaRPr lang="it-IT" sz="1200" spc="-1" dirty="0"/>
          </a:p>
        </p:txBody>
      </p:sp>
      <p:sp>
        <p:nvSpPr>
          <p:cNvPr id="5" name="CustomShape 8"/>
          <p:cNvSpPr/>
          <p:nvPr/>
        </p:nvSpPr>
        <p:spPr>
          <a:xfrm>
            <a:off x="357158" y="3143248"/>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Formula tu le tre domande basandoti sulle informazioni evidenziate nel testo.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85720" y="400050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7"/>
          <p:cNvSpPr/>
          <p:nvPr/>
        </p:nvSpPr>
        <p:spPr>
          <a:xfrm>
            <a:off x="357158" y="4857760"/>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357158" y="5786454"/>
            <a:ext cx="8429684" cy="57150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a/a6/Man_see_school_nakba.jpg/330px-Man_see_school_nakba.jpg"/>
          <p:cNvPicPr>
            <a:picLocks noChangeAspect="1" noChangeArrowheads="1"/>
          </p:cNvPicPr>
          <p:nvPr/>
        </p:nvPicPr>
        <p:blipFill>
          <a:blip r:embed="rId2"/>
          <a:srcRect/>
          <a:stretch>
            <a:fillRect/>
          </a:stretch>
        </p:blipFill>
        <p:spPr bwMode="auto">
          <a:xfrm>
            <a:off x="142849" y="214292"/>
            <a:ext cx="3268980" cy="2506218"/>
          </a:xfrm>
          <a:prstGeom prst="rect">
            <a:avLst/>
          </a:prstGeom>
          <a:noFill/>
          <a:ln>
            <a:solidFill>
              <a:srgbClr val="C00000"/>
            </a:solidFill>
          </a:ln>
        </p:spPr>
      </p:pic>
      <p:sp>
        <p:nvSpPr>
          <p:cNvPr id="5" name="CustomShape 2"/>
          <p:cNvSpPr/>
          <p:nvPr/>
        </p:nvSpPr>
        <p:spPr>
          <a:xfrm>
            <a:off x="3571868" y="285728"/>
            <a:ext cx="4286280"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Campo profughi di </a:t>
            </a:r>
            <a:r>
              <a:rPr lang="it-IT" sz="1200" dirty="0" err="1" smtClean="0"/>
              <a:t>Jaramana</a:t>
            </a:r>
            <a:r>
              <a:rPr lang="it-IT" sz="1200" dirty="0" smtClean="0"/>
              <a:t> presso Damasco, Siria, 1948</a:t>
            </a:r>
            <a:endParaRPr lang="it-IT" sz="1200" dirty="0"/>
          </a:p>
        </p:txBody>
      </p:sp>
      <p:sp>
        <p:nvSpPr>
          <p:cNvPr id="6" name="CustomShape 2"/>
          <p:cNvSpPr/>
          <p:nvPr/>
        </p:nvSpPr>
        <p:spPr>
          <a:xfrm>
            <a:off x="214282" y="6072206"/>
            <a:ext cx="878687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r>
              <a:rPr lang="it-IT" sz="1200" dirty="0" smtClean="0"/>
              <a:t>La situazione dei campi profughi libanesi è disperata. Sovraffollati, in condizioni ambientali difficilissime, senza servizi e insalubri, ospitano decine di migliaia di palestinesi (ad </a:t>
            </a:r>
            <a:r>
              <a:rPr lang="it-IT" sz="1200" b="1" dirty="0" err="1" smtClean="0"/>
              <a:t>Ein</a:t>
            </a:r>
            <a:r>
              <a:rPr lang="it-IT" sz="1200" b="1" dirty="0" smtClean="0"/>
              <a:t> </a:t>
            </a:r>
            <a:r>
              <a:rPr lang="it-IT" sz="1200" b="1" dirty="0" err="1" smtClean="0"/>
              <a:t>el-Hilweh</a:t>
            </a:r>
            <a:r>
              <a:rPr lang="it-IT" sz="1200" b="1" dirty="0" smtClean="0"/>
              <a:t> </a:t>
            </a:r>
            <a:r>
              <a:rPr lang="it-IT" sz="1200" dirty="0" smtClean="0"/>
              <a:t>vivono 63.000 persone secondo le Nazioni Unite)</a:t>
            </a:r>
            <a:endParaRPr lang="it-IT" sz="1200" dirty="0"/>
          </a:p>
        </p:txBody>
      </p:sp>
      <p:pic>
        <p:nvPicPr>
          <p:cNvPr id="7" name="Picture 6" descr="LIBANO. Scontri nel campo profughi palestinese, 11 morti e decine di feriti"/>
          <p:cNvPicPr>
            <a:picLocks noChangeAspect="1" noChangeArrowheads="1"/>
          </p:cNvPicPr>
          <p:nvPr/>
        </p:nvPicPr>
        <p:blipFill>
          <a:blip r:embed="rId3"/>
          <a:srcRect/>
          <a:stretch>
            <a:fillRect/>
          </a:stretch>
        </p:blipFill>
        <p:spPr bwMode="auto">
          <a:xfrm>
            <a:off x="142844" y="3071810"/>
            <a:ext cx="6473952" cy="2839212"/>
          </a:xfrm>
          <a:prstGeom prst="rect">
            <a:avLst/>
          </a:prstGeom>
          <a:noFill/>
          <a:ln>
            <a:solidFill>
              <a:srgbClr val="C00000"/>
            </a:solid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214282" y="285728"/>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pc="-1" dirty="0" smtClean="0">
                <a:solidFill>
                  <a:srgbClr val="000000"/>
                </a:solidFill>
                <a:latin typeface="Franklin Gothic Book"/>
                <a:ea typeface="DejaVu Sans"/>
              </a:rPr>
              <a:t>Rinchiusi nei campi profughi, i palestinesi fuggiti o espulsi da Israele non potevano uscirne, poiché erano – e sono tutt’oggi – apolidi. Nessuno Stato arabo, a eccezione della Transgiordania, riconobbe loro lo status di doppia cittadinanza. Nessuno Stato arabo, tranne la Giordania, impostò progetti di inserimento, neanche la ricca Arabia Saudita e gli Emirati del Golfo, il cui reddito pro capite, grazie al petrolio, pareggiò rapidamente quello dei Paesi europei. </a:t>
            </a:r>
          </a:p>
          <a:p>
            <a:pPr algn="just">
              <a:lnSpc>
                <a:spcPct val="100000"/>
              </a:lnSpc>
              <a:spcAft>
                <a:spcPts val="600"/>
              </a:spcAft>
            </a:pPr>
            <a:r>
              <a:rPr lang="it-IT" sz="1400" spc="-1" dirty="0" smtClean="0">
                <a:solidFill>
                  <a:srgbClr val="000000"/>
                </a:solidFill>
                <a:latin typeface="Franklin Gothic Book"/>
                <a:ea typeface="DejaVu Sans"/>
              </a:rPr>
              <a:t>Ancora oggi centinaia di migliaia di palestinesi vivono nei campi, ma mai si leva una voce autorevole, in nessuna parte del mondo, per imporre ai Paesi arabi di impiegarli in progetti economici dignitosi. </a:t>
            </a: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spc="-1" dirty="0" err="1" smtClean="0">
                <a:solidFill>
                  <a:srgbClr val="000000"/>
                </a:solidFill>
                <a:latin typeface="Franklin Gothic Book"/>
                <a:ea typeface="DejaVu Sans"/>
              </a:rPr>
              <a:t>C</a:t>
            </a:r>
            <a:r>
              <a:rPr lang="it-IT" sz="1200" b="0" strike="noStrike" spc="-1" dirty="0" err="1" smtClean="0">
                <a:solidFill>
                  <a:srgbClr val="000000"/>
                </a:solidFill>
                <a:latin typeface="Franklin Gothic Book"/>
                <a:ea typeface="DejaVu Sans"/>
              </a:rPr>
              <a:t>.Panella</a:t>
            </a:r>
            <a:r>
              <a:rPr lang="it-IT" sz="1200" b="0" strike="noStrike" spc="-1" dirty="0" smtClean="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Il libro nero dei regimi islamici</a:t>
            </a:r>
            <a:endParaRPr lang="it-IT" sz="1200" b="0" strike="noStrike" spc="-1" dirty="0">
              <a:latin typeface="Arial"/>
            </a:endParaRPr>
          </a:p>
        </p:txBody>
      </p:sp>
      <p:sp>
        <p:nvSpPr>
          <p:cNvPr id="5" name="CustomShape 8"/>
          <p:cNvSpPr/>
          <p:nvPr/>
        </p:nvSpPr>
        <p:spPr>
          <a:xfrm>
            <a:off x="285720" y="2928934"/>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è la situazione dei rifugiati palestinesi?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357158" y="3643314"/>
            <a:ext cx="8429684"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8"/>
          <p:cNvSpPr/>
          <p:nvPr/>
        </p:nvSpPr>
        <p:spPr>
          <a:xfrm>
            <a:off x="285720" y="4500570"/>
            <a:ext cx="850112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responsabilità hanno i Paesi del resto del mondo?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357158" y="5286388"/>
            <a:ext cx="8429684"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071802" y="2643182"/>
            <a:ext cx="2357454"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POPOLAZIONE</a:t>
            </a:r>
            <a:endParaRPr lang="it-IT" sz="1600" b="1" dirty="0">
              <a:solidFill>
                <a:schemeClr val="tx1"/>
              </a:solidFill>
            </a:endParaRPr>
          </a:p>
        </p:txBody>
      </p:sp>
      <p:sp>
        <p:nvSpPr>
          <p:cNvPr id="3" name="Rettangolo arrotondato 2"/>
          <p:cNvSpPr/>
          <p:nvPr/>
        </p:nvSpPr>
        <p:spPr>
          <a:xfrm>
            <a:off x="1643042" y="185736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4" name="Rettangolo arrotondato 3"/>
          <p:cNvSpPr/>
          <p:nvPr/>
        </p:nvSpPr>
        <p:spPr>
          <a:xfrm>
            <a:off x="57147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Composta da ebrei sefarditi e </a:t>
            </a:r>
            <a:r>
              <a:rPr lang="it-IT" sz="1200" dirty="0" err="1" smtClean="0">
                <a:solidFill>
                  <a:schemeClr val="tx1"/>
                </a:solidFill>
              </a:rPr>
              <a:t>chassidim</a:t>
            </a:r>
            <a:endParaRPr lang="it-IT" sz="1200" dirty="0">
              <a:solidFill>
                <a:schemeClr val="tx1"/>
              </a:solidFill>
            </a:endParaRPr>
          </a:p>
        </p:txBody>
      </p:sp>
      <p:sp>
        <p:nvSpPr>
          <p:cNvPr id="5" name="Rettangolo arrotondato 4"/>
          <p:cNvSpPr/>
          <p:nvPr/>
        </p:nvSpPr>
        <p:spPr>
          <a:xfrm>
            <a:off x="4000496" y="535782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POPOLAZIONE RURALE 70%</a:t>
            </a:r>
            <a:endParaRPr lang="it-IT" sz="1200" b="1" dirty="0">
              <a:solidFill>
                <a:schemeClr val="tx1"/>
              </a:solidFill>
            </a:endParaRPr>
          </a:p>
        </p:txBody>
      </p:sp>
      <p:sp>
        <p:nvSpPr>
          <p:cNvPr id="6" name="Rettangolo arrotondato 5"/>
          <p:cNvSpPr/>
          <p:nvPr/>
        </p:nvSpPr>
        <p:spPr>
          <a:xfrm>
            <a:off x="500034" y="592933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8" name="Connettore 2 7"/>
          <p:cNvCxnSpPr>
            <a:endCxn id="3" idx="3"/>
          </p:cNvCxnSpPr>
          <p:nvPr/>
        </p:nvCxnSpPr>
        <p:spPr>
          <a:xfrm rot="10800000">
            <a:off x="3214678" y="2163834"/>
            <a:ext cx="1071570" cy="4793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3" idx="0"/>
          </p:cNvCxnSpPr>
          <p:nvPr/>
        </p:nvCxnSpPr>
        <p:spPr>
          <a:xfrm rot="16200000" flipV="1">
            <a:off x="1393009" y="821513"/>
            <a:ext cx="92869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stCxn id="5" idx="1"/>
            <a:endCxn id="6" idx="3"/>
          </p:cNvCxnSpPr>
          <p:nvPr/>
        </p:nvCxnSpPr>
        <p:spPr>
          <a:xfrm rot="10800000" flipV="1">
            <a:off x="2071670" y="5664295"/>
            <a:ext cx="1928826" cy="5715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7429520" y="714356"/>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18" name="Rettangolo arrotondato 17"/>
          <p:cNvSpPr/>
          <p:nvPr/>
        </p:nvSpPr>
        <p:spPr>
          <a:xfrm>
            <a:off x="6929454" y="378619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23" name="Connettore 2 22"/>
          <p:cNvCxnSpPr>
            <a:endCxn id="39" idx="1"/>
          </p:cNvCxnSpPr>
          <p:nvPr/>
        </p:nvCxnSpPr>
        <p:spPr>
          <a:xfrm flipV="1">
            <a:off x="5429256" y="2663899"/>
            <a:ext cx="1785950" cy="6822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2"/>
          </p:cNvCxnSpPr>
          <p:nvPr/>
        </p:nvCxnSpPr>
        <p:spPr>
          <a:xfrm flipV="1">
            <a:off x="5572132" y="4399128"/>
            <a:ext cx="2143140" cy="1131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ttangolo arrotondato 25"/>
          <p:cNvSpPr/>
          <p:nvPr/>
        </p:nvSpPr>
        <p:spPr>
          <a:xfrm>
            <a:off x="3000364"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29" name="Connettore 2 28"/>
          <p:cNvCxnSpPr>
            <a:endCxn id="26" idx="2"/>
          </p:cNvCxnSpPr>
          <p:nvPr/>
        </p:nvCxnSpPr>
        <p:spPr>
          <a:xfrm flipV="1">
            <a:off x="2786050" y="898666"/>
            <a:ext cx="1000132" cy="9586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ttangolo arrotondato 32"/>
          <p:cNvSpPr/>
          <p:nvPr/>
        </p:nvSpPr>
        <p:spPr>
          <a:xfrm>
            <a:off x="285720" y="3714752"/>
            <a:ext cx="1785950"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37" name="Connettore 2 36"/>
          <p:cNvCxnSpPr>
            <a:endCxn id="33" idx="3"/>
          </p:cNvCxnSpPr>
          <p:nvPr/>
        </p:nvCxnSpPr>
        <p:spPr>
          <a:xfrm rot="10800000">
            <a:off x="2071670" y="4214818"/>
            <a:ext cx="2643206" cy="1101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7215206" y="2357430"/>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POPOLAZIONE URBANA</a:t>
            </a:r>
            <a:endParaRPr lang="it-IT" sz="1200" b="1" dirty="0">
              <a:solidFill>
                <a:schemeClr val="tx1"/>
              </a:solidFill>
            </a:endParaRPr>
          </a:p>
        </p:txBody>
      </p:sp>
      <p:cxnSp>
        <p:nvCxnSpPr>
          <p:cNvPr id="45" name="Connettore 2 44"/>
          <p:cNvCxnSpPr>
            <a:stCxn id="39" idx="0"/>
            <a:endCxn id="17" idx="2"/>
          </p:cNvCxnSpPr>
          <p:nvPr/>
        </p:nvCxnSpPr>
        <p:spPr>
          <a:xfrm rot="5400000" flipH="1" flipV="1">
            <a:off x="7593113" y="1735205"/>
            <a:ext cx="1030136" cy="2143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5000628" y="214290"/>
            <a:ext cx="1785950" cy="150019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r>
              <a:rPr lang="it-IT" sz="1200" b="1" dirty="0" smtClean="0">
                <a:solidFill>
                  <a:schemeClr val="tx1"/>
                </a:solidFill>
              </a:rPr>
              <a:t>ARABI MUSULMANI</a:t>
            </a:r>
          </a:p>
          <a:p>
            <a:pPr>
              <a:spcAft>
                <a:spcPts val="600"/>
              </a:spcAft>
            </a:pPr>
            <a:r>
              <a:rPr lang="it-IT" sz="1200" b="1" dirty="0" smtClean="0">
                <a:solidFill>
                  <a:schemeClr val="tx1"/>
                </a:solidFill>
              </a:rPr>
              <a:t>400.000 </a:t>
            </a:r>
          </a:p>
          <a:p>
            <a:r>
              <a:rPr lang="it-IT" sz="1200" b="1" dirty="0" smtClean="0">
                <a:solidFill>
                  <a:schemeClr val="tx1"/>
                </a:solidFill>
              </a:rPr>
              <a:t>EBREI</a:t>
            </a:r>
          </a:p>
          <a:p>
            <a:pPr>
              <a:spcAft>
                <a:spcPts val="600"/>
              </a:spcAft>
            </a:pPr>
            <a:r>
              <a:rPr lang="it-IT" sz="1200" b="1" dirty="0" smtClean="0">
                <a:solidFill>
                  <a:schemeClr val="tx1"/>
                </a:solidFill>
              </a:rPr>
              <a:t>13.000-20.000</a:t>
            </a:r>
          </a:p>
          <a:p>
            <a:r>
              <a:rPr lang="it-IT" sz="1200" b="1" dirty="0" smtClean="0">
                <a:solidFill>
                  <a:schemeClr val="tx1"/>
                </a:solidFill>
              </a:rPr>
              <a:t>CRISTIANI</a:t>
            </a:r>
          </a:p>
          <a:p>
            <a:r>
              <a:rPr lang="it-IT" sz="1200" b="1" dirty="0" smtClean="0">
                <a:solidFill>
                  <a:schemeClr val="tx1"/>
                </a:solidFill>
              </a:rPr>
              <a:t>42.000 </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endCxn id="46" idx="2"/>
          </p:cNvCxnSpPr>
          <p:nvPr/>
        </p:nvCxnSpPr>
        <p:spPr>
          <a:xfrm flipV="1">
            <a:off x="4857752" y="1714488"/>
            <a:ext cx="1035851"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Rettangolo arrotondato 57"/>
          <p:cNvSpPr/>
          <p:nvPr/>
        </p:nvSpPr>
        <p:spPr>
          <a:xfrm>
            <a:off x="7000892" y="600076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Lotta fra clan dello stesso villaggio</a:t>
            </a:r>
            <a:endParaRPr lang="it-IT" sz="1200" dirty="0">
              <a:solidFill>
                <a:schemeClr val="tx1"/>
              </a:solidFill>
            </a:endParaRPr>
          </a:p>
        </p:txBody>
      </p:sp>
      <p:cxnSp>
        <p:nvCxnSpPr>
          <p:cNvPr id="60" name="Connettore 2 59"/>
          <p:cNvCxnSpPr>
            <a:stCxn id="5" idx="3"/>
            <a:endCxn id="58" idx="1"/>
          </p:cNvCxnSpPr>
          <p:nvPr/>
        </p:nvCxnSpPr>
        <p:spPr>
          <a:xfrm>
            <a:off x="5572132" y="5664295"/>
            <a:ext cx="1428760"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p:nvPr/>
        </p:nvCxnSpPr>
        <p:spPr>
          <a:xfrm rot="16200000" flipH="1">
            <a:off x="4607719" y="4822041"/>
            <a:ext cx="785818" cy="28575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8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dirty="0" smtClean="0">
                <a:solidFill>
                  <a:srgbClr val="FF0000"/>
                </a:solidFill>
                <a:latin typeface="Times New Roman"/>
                <a:ea typeface="DejaVu Sans"/>
              </a:rPr>
              <a:t>L’economia</a:t>
            </a:r>
            <a:endParaRPr lang="it-IT" sz="3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2" descr="Contadini di Hebron - 1937"/>
          <p:cNvPicPr/>
          <p:nvPr/>
        </p:nvPicPr>
        <p:blipFill>
          <a:blip r:embed="rId2"/>
          <a:stretch/>
        </p:blipFill>
        <p:spPr>
          <a:xfrm>
            <a:off x="571320" y="2286000"/>
            <a:ext cx="3936960" cy="4069440"/>
          </a:xfrm>
          <a:prstGeom prst="rect">
            <a:avLst/>
          </a:prstGeom>
          <a:ln w="0">
            <a:solidFill>
              <a:srgbClr val="C00000"/>
            </a:solidFill>
          </a:ln>
        </p:spPr>
      </p:pic>
      <p:sp>
        <p:nvSpPr>
          <p:cNvPr id="190" name="CustomShape 1"/>
          <p:cNvSpPr/>
          <p:nvPr/>
        </p:nvSpPr>
        <p:spPr>
          <a:xfrm>
            <a:off x="1785918" y="6429396"/>
            <a:ext cx="15742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dirty="0">
                <a:solidFill>
                  <a:srgbClr val="000000"/>
                </a:solidFill>
                <a:latin typeface="Arial"/>
                <a:ea typeface="DejaVu Sans"/>
              </a:rPr>
              <a:t>Contadini di </a:t>
            </a:r>
            <a:r>
              <a:rPr lang="it-IT" sz="1200" b="0" i="1" strike="noStrike" spc="-1" dirty="0" err="1">
                <a:solidFill>
                  <a:srgbClr val="000000"/>
                </a:solidFill>
                <a:latin typeface="Arial"/>
                <a:ea typeface="DejaVu Sans"/>
              </a:rPr>
              <a:t>Hebron</a:t>
            </a:r>
            <a:r>
              <a:rPr lang="it-IT" sz="1200" b="0" i="1" strike="noStrike" spc="-1" dirty="0">
                <a:solidFill>
                  <a:srgbClr val="000000"/>
                </a:solidFill>
                <a:latin typeface="Arial"/>
                <a:ea typeface="DejaVu Sans"/>
              </a:rPr>
              <a:t> </a:t>
            </a:r>
            <a:endParaRPr lang="it-IT" sz="1200" b="0" strike="noStrike" spc="-1" dirty="0">
              <a:latin typeface="Arial"/>
            </a:endParaRPr>
          </a:p>
        </p:txBody>
      </p:sp>
      <p:sp>
        <p:nvSpPr>
          <p:cNvPr id="191" name="CustomShape 2"/>
          <p:cNvSpPr/>
          <p:nvPr/>
        </p:nvSpPr>
        <p:spPr>
          <a:xfrm>
            <a:off x="285840" y="214200"/>
            <a:ext cx="8492400" cy="178365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L’agricoltura era primitiva, con poca irrigazione. Nella prima metà del XIX secolo la terra apparteneva in genere agli abitanti dei villaggi, in maniera individuale o collettiva. La seconda metà del secolo vide il progressivo impoverimento dei villaggi, in gran parte per l’accresciuta efficienza del fisco ottomano, e una grande quantità di terreni agricoli fu acquistata dai notabili di città, che avevano accumulato denaro in veste di funzionari e rappresentanti del potere ottomano (specialmente tramite l’appalto della riscossione delle imposte) e grazie ai commerci con l’Occidente. All’inizio del XX secolo, in dozzine di località gli abitanti dei villaggi non possedevano più i campi, ma continuavano a coltivarli come fittavoli.</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4" descr="Raccolta delle arance a Jaffa"/>
          <p:cNvPicPr>
            <a:picLocks noChangeAspect="1"/>
          </p:cNvPicPr>
          <p:nvPr/>
        </p:nvPicPr>
        <p:blipFill>
          <a:blip r:embed="rId2"/>
          <a:stretch/>
        </p:blipFill>
        <p:spPr>
          <a:xfrm>
            <a:off x="285720" y="2285995"/>
            <a:ext cx="4457700" cy="3432429"/>
          </a:xfrm>
          <a:prstGeom prst="rect">
            <a:avLst/>
          </a:prstGeom>
          <a:ln w="0">
            <a:solidFill>
              <a:srgbClr val="C00000"/>
            </a:solidFill>
          </a:ln>
        </p:spPr>
      </p:pic>
      <p:sp>
        <p:nvSpPr>
          <p:cNvPr id="193" name="CustomShape 1"/>
          <p:cNvSpPr/>
          <p:nvPr/>
        </p:nvSpPr>
        <p:spPr>
          <a:xfrm>
            <a:off x="428596" y="2357430"/>
            <a:ext cx="2153160" cy="272160"/>
          </a:xfrm>
          <a:prstGeom prst="rect">
            <a:avLst/>
          </a:prstGeom>
          <a:solidFill>
            <a:schemeClr val="bg1"/>
          </a:solidFill>
          <a:ln w="0">
            <a:solidFill>
              <a:schemeClr val="bg1"/>
            </a:solid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a:solidFill>
                  <a:srgbClr val="000000"/>
                </a:solidFill>
                <a:latin typeface="Arial"/>
                <a:ea typeface="DejaVu Sans"/>
              </a:rPr>
              <a:t>Raccolta delle arance a Jaffa</a:t>
            </a:r>
            <a:endParaRPr lang="it-IT" sz="1200" b="0" strike="noStrike" spc="-1">
              <a:latin typeface="Arial"/>
            </a:endParaRPr>
          </a:p>
        </p:txBody>
      </p:sp>
      <p:pic>
        <p:nvPicPr>
          <p:cNvPr id="194" name="Picture 6" descr="Un contratto di vendita della terra tra arabi ed ebrei"/>
          <p:cNvPicPr>
            <a:picLocks noChangeAspect="1"/>
          </p:cNvPicPr>
          <p:nvPr/>
        </p:nvPicPr>
        <p:blipFill>
          <a:blip r:embed="rId3"/>
          <a:stretch/>
        </p:blipFill>
        <p:spPr>
          <a:xfrm>
            <a:off x="6072198" y="2357430"/>
            <a:ext cx="2401580" cy="2922331"/>
          </a:xfrm>
          <a:prstGeom prst="rect">
            <a:avLst/>
          </a:prstGeom>
          <a:ln w="0">
            <a:solidFill>
              <a:srgbClr val="C00000"/>
            </a:solidFill>
          </a:ln>
        </p:spPr>
      </p:pic>
      <p:sp>
        <p:nvSpPr>
          <p:cNvPr id="195" name="CustomShape 2"/>
          <p:cNvSpPr/>
          <p:nvPr/>
        </p:nvSpPr>
        <p:spPr>
          <a:xfrm>
            <a:off x="6000760" y="5429264"/>
            <a:ext cx="2635920" cy="454680"/>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a:solidFill>
                  <a:srgbClr val="000000"/>
                </a:solidFill>
                <a:latin typeface="Arial"/>
                <a:ea typeface="DejaVu Sans"/>
              </a:rPr>
              <a:t>Un contratto di vendita della terra tra arabi ed ebrei</a:t>
            </a:r>
            <a:endParaRPr lang="it-IT" sz="1200" b="0" strike="noStrike" spc="-1">
              <a:latin typeface="Arial"/>
            </a:endParaRPr>
          </a:p>
        </p:txBody>
      </p:sp>
      <p:sp>
        <p:nvSpPr>
          <p:cNvPr id="196" name="CustomShape 3"/>
          <p:cNvSpPr/>
          <p:nvPr/>
        </p:nvSpPr>
        <p:spPr>
          <a:xfrm>
            <a:off x="285840" y="285840"/>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trike="noStrike" spc="-1" dirty="0">
                <a:solidFill>
                  <a:srgbClr val="000000"/>
                </a:solidFill>
                <a:latin typeface="Franklin Gothic Book"/>
                <a:ea typeface="DejaVu Sans"/>
              </a:rPr>
              <a:t>A quel punto i grandi proprietari terrieri (</a:t>
            </a:r>
            <a:r>
              <a:rPr lang="it-IT" sz="1400" i="1" strike="noStrike" spc="-1" dirty="0">
                <a:solidFill>
                  <a:srgbClr val="000000"/>
                </a:solidFill>
                <a:latin typeface="Franklin Gothic Book"/>
                <a:ea typeface="DejaVu Sans"/>
              </a:rPr>
              <a:t>effendi</a:t>
            </a:r>
            <a:r>
              <a:rPr lang="it-IT" sz="1400" strike="noStrike" spc="-1" dirty="0">
                <a:solidFill>
                  <a:srgbClr val="000000"/>
                </a:solidFill>
                <a:latin typeface="Franklin Gothic Book"/>
                <a:ea typeface="DejaVu Sans"/>
              </a:rPr>
              <a:t>) erano per lo più facoltosi cittadini che spesso non risiedevano nemmeno in Palestina ma a Beirut, Amman, Damasco e Parigi. Nell’ultimo quarto del XIX secolo gli acquisti di terreni degli </a:t>
            </a:r>
            <a:r>
              <a:rPr lang="it-IT" sz="1400" i="1" strike="noStrike" spc="-1" dirty="0">
                <a:solidFill>
                  <a:srgbClr val="000000"/>
                </a:solidFill>
                <a:latin typeface="Franklin Gothic Book"/>
                <a:ea typeface="DejaVu Sans"/>
              </a:rPr>
              <a:t>effendi </a:t>
            </a:r>
            <a:r>
              <a:rPr lang="it-IT" sz="1400" strike="noStrike" spc="-1" dirty="0">
                <a:solidFill>
                  <a:srgbClr val="000000"/>
                </a:solidFill>
                <a:latin typeface="Franklin Gothic Book"/>
                <a:ea typeface="DejaVu Sans"/>
              </a:rPr>
              <a:t>da parte dei sionisti ingrossò le fila dei contadini arabi che non possedevano la terra che lavoravano e in cui abitavano. La seconda metà del secolo vide inoltre il rapido sviluppo della coltivazione degli agrumi, soprattutto nell’umida pianura costiera, i prodotti essendo destinati alla sempre più conveniente esportazione in Europa. I terreni agricoli diventarono un investimento attraente, e il conseguente aumento dei prezzi un ulteriore incentivo alla vendita da parte dei </a:t>
            </a:r>
            <a:r>
              <a:rPr lang="it-IT" sz="1400" i="1" strike="noStrike" spc="-1" dirty="0" err="1">
                <a:solidFill>
                  <a:srgbClr val="000000"/>
                </a:solidFill>
                <a:latin typeface="Franklin Gothic Book"/>
                <a:ea typeface="DejaVu Sans"/>
              </a:rPr>
              <a:t>fellahin</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(contadini).</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sp>
        <p:nvSpPr>
          <p:cNvPr id="7" name="CustomShape 8"/>
          <p:cNvSpPr/>
          <p:nvPr/>
        </p:nvSpPr>
        <p:spPr>
          <a:xfrm>
            <a:off x="285720"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2928926" y="264318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AGRICOLTURA</a:t>
            </a:r>
            <a:endParaRPr lang="it-IT" sz="1600" b="1" dirty="0">
              <a:solidFill>
                <a:schemeClr val="tx1"/>
              </a:solidFill>
            </a:endParaRPr>
          </a:p>
        </p:txBody>
      </p:sp>
      <p:sp>
        <p:nvSpPr>
          <p:cNvPr id="3" name="Rettangolo arrotondato 2"/>
          <p:cNvSpPr/>
          <p:nvPr/>
        </p:nvSpPr>
        <p:spPr>
          <a:xfrm>
            <a:off x="285720" y="2357430"/>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PRIMITIVA CON POCA IRRIGAZIONE</a:t>
            </a:r>
            <a:endParaRPr lang="it-IT" sz="1200" b="1" dirty="0">
              <a:solidFill>
                <a:schemeClr val="tx1"/>
              </a:solidFill>
            </a:endParaRPr>
          </a:p>
        </p:txBody>
      </p:sp>
      <p:sp>
        <p:nvSpPr>
          <p:cNvPr id="5" name="Rettangolo arrotondato 4"/>
          <p:cNvSpPr/>
          <p:nvPr/>
        </p:nvSpPr>
        <p:spPr>
          <a:xfrm>
            <a:off x="5000628" y="4929198"/>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Sviluppo della coltivazione degli agrumi</a:t>
            </a:r>
            <a:endParaRPr lang="it-IT" sz="1200" dirty="0">
              <a:solidFill>
                <a:schemeClr val="tx1"/>
              </a:solidFill>
            </a:endParaRPr>
          </a:p>
        </p:txBody>
      </p:sp>
      <p:sp>
        <p:nvSpPr>
          <p:cNvPr id="6" name="Rettangolo arrotondato 5"/>
          <p:cNvSpPr/>
          <p:nvPr/>
        </p:nvSpPr>
        <p:spPr>
          <a:xfrm>
            <a:off x="2071670" y="592933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8" name="Connettore 2 7"/>
          <p:cNvCxnSpPr>
            <a:stCxn id="2" idx="1"/>
            <a:endCxn id="3" idx="3"/>
          </p:cNvCxnSpPr>
          <p:nvPr/>
        </p:nvCxnSpPr>
        <p:spPr>
          <a:xfrm rot="16200000" flipV="1">
            <a:off x="2440117" y="2081139"/>
            <a:ext cx="272215" cy="14377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3786182" y="42860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18" name="Rettangolo arrotondato 17"/>
          <p:cNvSpPr/>
          <p:nvPr/>
        </p:nvSpPr>
        <p:spPr>
          <a:xfrm>
            <a:off x="7072330" y="292893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Accresciuta efficienza del fisco ottomano</a:t>
            </a:r>
            <a:endParaRPr lang="it-IT" sz="1200" dirty="0">
              <a:solidFill>
                <a:schemeClr val="tx1"/>
              </a:solidFill>
            </a:endParaRPr>
          </a:p>
        </p:txBody>
      </p:sp>
      <p:cxnSp>
        <p:nvCxnSpPr>
          <p:cNvPr id="23" name="Connettore 2 22"/>
          <p:cNvCxnSpPr/>
          <p:nvPr/>
        </p:nvCxnSpPr>
        <p:spPr>
          <a:xfrm flipV="1">
            <a:off x="5286380" y="2428868"/>
            <a:ext cx="1214446" cy="7143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0"/>
          </p:cNvCxnSpPr>
          <p:nvPr/>
        </p:nvCxnSpPr>
        <p:spPr>
          <a:xfrm>
            <a:off x="6858016" y="2417438"/>
            <a:ext cx="1000132" cy="511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a:stCxn id="2" idx="3"/>
            <a:endCxn id="31" idx="3"/>
          </p:cNvCxnSpPr>
          <p:nvPr/>
        </p:nvCxnSpPr>
        <p:spPr>
          <a:xfrm rot="5400000">
            <a:off x="2490838" y="3859909"/>
            <a:ext cx="313649" cy="12948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5929322" y="178592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SECONDA META’ XIX SECOLO</a:t>
            </a:r>
            <a:endParaRPr lang="it-IT" sz="1200" b="1" dirty="0">
              <a:solidFill>
                <a:schemeClr val="tx1"/>
              </a:solidFill>
            </a:endParaRPr>
          </a:p>
        </p:txBody>
      </p:sp>
      <p:cxnSp>
        <p:nvCxnSpPr>
          <p:cNvPr id="45" name="Connettore 2 44"/>
          <p:cNvCxnSpPr>
            <a:stCxn id="46" idx="3"/>
            <a:endCxn id="17" idx="1"/>
          </p:cNvCxnSpPr>
          <p:nvPr/>
        </p:nvCxnSpPr>
        <p:spPr>
          <a:xfrm>
            <a:off x="2786050" y="535761"/>
            <a:ext cx="1000132" cy="1993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1000100" y="214290"/>
            <a:ext cx="1785950" cy="6429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PRIMA META’ XIX SECOLO</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16200000" flipV="1">
            <a:off x="2143108" y="607199"/>
            <a:ext cx="1785950" cy="2286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Rettangolo arrotondato 57"/>
          <p:cNvSpPr/>
          <p:nvPr/>
        </p:nvSpPr>
        <p:spPr>
          <a:xfrm>
            <a:off x="7286644" y="5857892"/>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60" name="Connettore 2 59"/>
          <p:cNvCxnSpPr>
            <a:endCxn id="58" idx="0"/>
          </p:cNvCxnSpPr>
          <p:nvPr/>
        </p:nvCxnSpPr>
        <p:spPr>
          <a:xfrm>
            <a:off x="6572264" y="5286388"/>
            <a:ext cx="1500198" cy="5715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stCxn id="39" idx="2"/>
            <a:endCxn id="5" idx="0"/>
          </p:cNvCxnSpPr>
          <p:nvPr/>
        </p:nvCxnSpPr>
        <p:spPr>
          <a:xfrm rot="5400000">
            <a:off x="4985626" y="3199684"/>
            <a:ext cx="2530334" cy="9286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ttangolo arrotondato 39"/>
          <p:cNvSpPr/>
          <p:nvPr/>
        </p:nvSpPr>
        <p:spPr>
          <a:xfrm>
            <a:off x="7215206" y="4143380"/>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42" name="Connettore 2 41"/>
          <p:cNvCxnSpPr>
            <a:stCxn id="18" idx="2"/>
            <a:endCxn id="40" idx="0"/>
          </p:cNvCxnSpPr>
          <p:nvPr/>
        </p:nvCxnSpPr>
        <p:spPr>
          <a:xfrm rot="16200000" flipH="1">
            <a:off x="7628832" y="3771188"/>
            <a:ext cx="601508" cy="1428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428596" y="435769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INIZIO XX SECOLO</a:t>
            </a:r>
            <a:endParaRPr lang="it-IT" sz="1200" b="1" dirty="0">
              <a:solidFill>
                <a:schemeClr val="tx1"/>
              </a:solidFill>
            </a:endParaRPr>
          </a:p>
        </p:txBody>
      </p:sp>
      <p:cxnSp>
        <p:nvCxnSpPr>
          <p:cNvPr id="43" name="Connettore 2 42"/>
          <p:cNvCxnSpPr>
            <a:stCxn id="31" idx="2"/>
            <a:endCxn id="6" idx="0"/>
          </p:cNvCxnSpPr>
          <p:nvPr/>
        </p:nvCxnSpPr>
        <p:spPr>
          <a:xfrm rot="16200000" flipH="1">
            <a:off x="1556602" y="4628444"/>
            <a:ext cx="958698" cy="16430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Rettangolo arrotondato 54"/>
          <p:cNvSpPr/>
          <p:nvPr/>
        </p:nvSpPr>
        <p:spPr>
          <a:xfrm>
            <a:off x="7143768" y="285728"/>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Acquisto dei terreni da parte dei sionisti</a:t>
            </a:r>
            <a:endParaRPr lang="it-IT" sz="1200" dirty="0">
              <a:solidFill>
                <a:schemeClr val="tx1"/>
              </a:solidFill>
            </a:endParaRPr>
          </a:p>
        </p:txBody>
      </p:sp>
      <p:cxnSp>
        <p:nvCxnSpPr>
          <p:cNvPr id="62" name="Connettore 2 61"/>
          <p:cNvCxnSpPr>
            <a:stCxn id="39" idx="0"/>
          </p:cNvCxnSpPr>
          <p:nvPr/>
        </p:nvCxnSpPr>
        <p:spPr>
          <a:xfrm rot="5400000" flipH="1" flipV="1">
            <a:off x="6822297" y="821513"/>
            <a:ext cx="857256"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02"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ebrei dell’Europa orientale</a:t>
            </a: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214200" y="142920"/>
            <a:ext cx="863676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LA “ZONA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RESIDENZA”</a:t>
            </a:r>
            <a:endParaRPr lang="it-IT" sz="1400" b="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Le regioni europee dove si erano stabilite le comunità ebraiche più popolose erano sotto il dominio russo fin dal Settecento. In Russia la maggior parte degli ebrei (più di cinque milioni) viveva, obbligatoriamente, nella “zona di residenza”, istituita dalla zarina Caterina II (1762-1796). La zona era un territorio di circa un milione di chilometri quadrati  tra il mar Baltico e il mar Nero, che comprendeva fra l’altro la Bielorussia, la Lituania, la </a:t>
            </a:r>
            <a:r>
              <a:rPr lang="it-IT" sz="1400" strike="noStrike" spc="-1" dirty="0" err="1">
                <a:solidFill>
                  <a:srgbClr val="000000"/>
                </a:solidFill>
                <a:latin typeface="Franklin Gothic Book"/>
                <a:ea typeface="DejaVu Sans"/>
              </a:rPr>
              <a:t>Bessarabia</a:t>
            </a:r>
            <a:r>
              <a:rPr lang="it-IT" sz="1400" strike="noStrike" spc="-1" dirty="0">
                <a:solidFill>
                  <a:srgbClr val="000000"/>
                </a:solidFill>
                <a:latin typeface="Franklin Gothic Book"/>
                <a:ea typeface="DejaVu Sans"/>
              </a:rPr>
              <a:t>, gran parte dell’Ucraina. Si trattava di un grande ghetto, dal quale agli ebrei non solo era impedito uscire, ma dove era fortemente limitata anche la libertà di spostamento interno.</a:t>
            </a:r>
            <a:endParaRPr lang="it-IT" sz="140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pic>
        <p:nvPicPr>
          <p:cNvPr id="204" name="Picture 2" descr="http://www.lacooltura.com/wp-content/uploads/2015/06/slide_12.jpg"/>
          <p:cNvPicPr/>
          <p:nvPr/>
        </p:nvPicPr>
        <p:blipFill>
          <a:blip r:embed="rId2"/>
          <a:stretch/>
        </p:blipFill>
        <p:spPr>
          <a:xfrm>
            <a:off x="428760" y="2214720"/>
            <a:ext cx="4843080" cy="4367160"/>
          </a:xfrm>
          <a:prstGeom prst="rect">
            <a:avLst/>
          </a:prstGeom>
          <a:ln w="0">
            <a:solidFill>
              <a:srgbClr val="C00000"/>
            </a:solidFill>
          </a:ln>
        </p:spPr>
      </p:pic>
      <p:sp>
        <p:nvSpPr>
          <p:cNvPr id="205" name="CustomShape 2"/>
          <p:cNvSpPr/>
          <p:nvPr/>
        </p:nvSpPr>
        <p:spPr>
          <a:xfrm>
            <a:off x="5357818" y="2428868"/>
            <a:ext cx="313596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La “zona di residenza” degli ebrei in Russia</a:t>
            </a:r>
            <a:endParaRPr lang="it-IT" sz="1200" b="0" strike="noStrike" spc="-1" dirty="0">
              <a:latin typeface="Arial"/>
            </a:endParaRPr>
          </a:p>
        </p:txBody>
      </p:sp>
      <p:sp>
        <p:nvSpPr>
          <p:cNvPr id="5" name="CustomShape 8"/>
          <p:cNvSpPr/>
          <p:nvPr/>
        </p:nvSpPr>
        <p:spPr>
          <a:xfrm>
            <a:off x="5500694" y="5214950"/>
            <a:ext cx="342198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Cos’è la “zona residenziale”? Da chi è stata istituita? </a:t>
            </a:r>
            <a:r>
              <a:rPr lang="it-IT" sz="1400" strike="noStrike" spc="-1" dirty="0" smtClean="0">
                <a:solidFill>
                  <a:srgbClr val="000000"/>
                </a:solidFill>
                <a:latin typeface="Franklin Gothic Book"/>
                <a:ea typeface="DejaVu Sans"/>
              </a:rPr>
              <a:t>Sottolinea nel testo le informazioni che costituiscono la risposta.</a:t>
            </a:r>
            <a:r>
              <a:rPr lang="it-IT" sz="1400" b="1" strike="noStrike" spc="-1" dirty="0" smtClean="0">
                <a:solidFill>
                  <a:srgbClr val="000000"/>
                </a:solidFill>
                <a:latin typeface="Franklin Gothic Book"/>
                <a:ea typeface="DejaVu Sans"/>
              </a:rPr>
              <a:t> </a:t>
            </a:r>
          </a:p>
          <a:p>
            <a:pPr algn="just">
              <a:lnSpc>
                <a:spcPct val="100000"/>
              </a:lnSpc>
              <a:tabLst>
                <a:tab pos="0" algn="l"/>
              </a:tabLst>
            </a:pPr>
            <a:endParaRPr lang="it-IT" sz="1400" b="1" spc="-1" dirty="0" smtClean="0">
              <a:solidFill>
                <a:srgbClr val="000000"/>
              </a:solidFill>
              <a:latin typeface="Franklin Gothic Book"/>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214200" y="412200"/>
            <a:ext cx="8778240" cy="3491810"/>
          </a:xfrm>
          <a:prstGeom prst="rect">
            <a:avLst/>
          </a:prstGeom>
          <a:blipFill rotWithShape="0">
            <a:blip r:embed="rId2"/>
            <a:tile/>
          </a:blipFill>
          <a:ln w="9525">
            <a:solidFill>
              <a:schemeClr val="tx1"/>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dirty="0">
                <a:solidFill>
                  <a:srgbClr val="000000"/>
                </a:solidFill>
                <a:latin typeface="Times New Roman"/>
                <a:ea typeface="Times New Roman"/>
              </a:rPr>
              <a:t>PRESENTAZIONE</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In questo laboratorio vengono analizzate, attraverso le interpretazioni fornite dagli storici, le complesse vicende che hanno dato origine a quella che viene definita “La questione palestinese”. Il periodo preso in considerazione è quello che va dalla nascita del sionismo, alla fine dell’800, fino al primo conflitto arabo-israeliano del 1948.</a:t>
            </a:r>
            <a:endParaRPr lang="it-IT" sz="1800" b="0" strike="noStrike" spc="-1" dirty="0">
              <a:latin typeface="Arial"/>
            </a:endParaRPr>
          </a:p>
          <a:p>
            <a:pPr algn="just">
              <a:lnSpc>
                <a:spcPct val="100000"/>
              </a:lnSpc>
              <a:tabLst>
                <a:tab pos="0" algn="l"/>
              </a:tabLst>
            </a:pPr>
            <a:r>
              <a:rPr lang="it-IT" sz="1800" b="0" strike="noStrike" spc="-1" dirty="0">
                <a:solidFill>
                  <a:srgbClr val="000000"/>
                </a:solidFill>
                <a:latin typeface="Times New Roman"/>
                <a:ea typeface="Times New Roman"/>
              </a:rPr>
              <a:t>Il laboratorio può essere svolto come </a:t>
            </a:r>
            <a:r>
              <a:rPr lang="it-IT" sz="1800" b="1" strike="noStrike" spc="-1" dirty="0">
                <a:solidFill>
                  <a:srgbClr val="000000"/>
                </a:solidFill>
                <a:latin typeface="Times New Roman"/>
                <a:ea typeface="Times New Roman"/>
              </a:rPr>
              <a:t>attività individuale oppure di gruppo</a:t>
            </a:r>
            <a:r>
              <a:rPr lang="it-IT" sz="1800" b="0" strike="noStrike" spc="-1" dirty="0">
                <a:solidFill>
                  <a:srgbClr val="000000"/>
                </a:solidFill>
                <a:latin typeface="Times New Roman"/>
                <a:ea typeface="Times New Roman"/>
              </a:rPr>
              <a:t>. Nel secondo caso, la classe andrebbe suddivisa in gruppi a ognuno dei quali dovrebbe essere assegnato un argomento su cui lavorare. Alla fine, ogni gruppo potrebbe presentare all’intera classe i risultati del proprio lavoro (l’esposizione dovrebbe essere facilitata dalla proiezione delle slide contenenti i documenti </a:t>
            </a:r>
            <a:r>
              <a:rPr lang="it-IT" sz="1800" b="0" strike="noStrike" spc="-1" dirty="0" smtClean="0">
                <a:solidFill>
                  <a:srgbClr val="000000"/>
                </a:solidFill>
                <a:latin typeface="Times New Roman"/>
                <a:ea typeface="Times New Roman"/>
              </a:rPr>
              <a:t>analizzati, con </a:t>
            </a:r>
            <a:r>
              <a:rPr lang="it-IT" sz="1800" b="0" strike="noStrike" spc="-1" dirty="0">
                <a:solidFill>
                  <a:srgbClr val="000000"/>
                </a:solidFill>
                <a:latin typeface="Times New Roman"/>
                <a:ea typeface="Times New Roman"/>
              </a:rPr>
              <a:t>le domande </a:t>
            </a:r>
            <a:r>
              <a:rPr lang="it-IT" sz="1800" b="0" strike="noStrike" spc="-1" dirty="0" smtClean="0">
                <a:solidFill>
                  <a:srgbClr val="000000"/>
                </a:solidFill>
                <a:latin typeface="Times New Roman"/>
                <a:ea typeface="Times New Roman"/>
              </a:rPr>
              <a:t>e gli schemi che </a:t>
            </a:r>
            <a:r>
              <a:rPr lang="it-IT" sz="1800" b="0" strike="noStrike" spc="-1" dirty="0">
                <a:solidFill>
                  <a:srgbClr val="000000"/>
                </a:solidFill>
                <a:latin typeface="Times New Roman"/>
                <a:ea typeface="Times New Roman"/>
              </a:rPr>
              <a:t>sono </a:t>
            </a:r>
            <a:r>
              <a:rPr lang="it-IT" sz="1800" b="0" strike="noStrike" spc="-1" dirty="0" smtClean="0">
                <a:solidFill>
                  <a:srgbClr val="000000"/>
                </a:solidFill>
                <a:latin typeface="Times New Roman"/>
                <a:ea typeface="Times New Roman"/>
              </a:rPr>
              <a:t>serviti </a:t>
            </a:r>
            <a:r>
              <a:rPr lang="it-IT" sz="1800" b="0" strike="noStrike" spc="-1" dirty="0">
                <a:solidFill>
                  <a:srgbClr val="000000"/>
                </a:solidFill>
                <a:latin typeface="Times New Roman"/>
                <a:ea typeface="Times New Roman"/>
              </a:rPr>
              <a:t>da </a:t>
            </a:r>
            <a:r>
              <a:rPr lang="it-IT" sz="1800" b="0" strike="noStrike" spc="-1" dirty="0" smtClean="0">
                <a:solidFill>
                  <a:srgbClr val="000000"/>
                </a:solidFill>
                <a:latin typeface="Times New Roman"/>
                <a:ea typeface="Times New Roman"/>
              </a:rPr>
              <a:t>guida, e le immagini fotografiche).</a:t>
            </a:r>
            <a:endParaRPr lang="it-IT" sz="1800" b="0" strike="noStrike" spc="-1" dirty="0">
              <a:latin typeface="Arial"/>
            </a:endParaRPr>
          </a:p>
          <a:p>
            <a:pPr algn="just">
              <a:lnSpc>
                <a:spcPct val="100000"/>
              </a:lnSpc>
              <a:tabLst>
                <a:tab pos="0" algn="l"/>
              </a:tabLst>
            </a:pPr>
            <a:endParaRPr lang="it-IT" sz="1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ustomShape 1"/>
          <p:cNvSpPr/>
          <p:nvPr/>
        </p:nvSpPr>
        <p:spPr>
          <a:xfrm>
            <a:off x="214200" y="142920"/>
            <a:ext cx="8636760" cy="336869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IL VILLAGGIO EBRAICO ORIENTALE</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Nei territori soggetti all’impero russo gli ebrei parlavano e scrivevano in un dialetto </a:t>
            </a:r>
            <a:r>
              <a:rPr lang="it-IT" sz="1400" strike="noStrike" spc="-1" dirty="0" err="1">
                <a:solidFill>
                  <a:srgbClr val="000000"/>
                </a:solidFill>
                <a:latin typeface="Franklin Gothic Book"/>
                <a:ea typeface="DejaVu Sans"/>
              </a:rPr>
              <a:t>ebraico-tedesco</a:t>
            </a:r>
            <a:r>
              <a:rPr lang="it-IT" sz="1400" strike="noStrike" spc="-1" dirty="0">
                <a:solidFill>
                  <a:srgbClr val="000000"/>
                </a:solidFill>
                <a:latin typeface="Franklin Gothic Book"/>
                <a:ea typeface="DejaVu Sans"/>
              </a:rPr>
              <a:t> (l’</a:t>
            </a:r>
            <a:r>
              <a:rPr lang="it-IT" sz="1400" i="1" strike="noStrike" spc="-1" dirty="0">
                <a:solidFill>
                  <a:srgbClr val="000000"/>
                </a:solidFill>
                <a:latin typeface="Franklin Gothic Book"/>
                <a:ea typeface="DejaVu Sans"/>
              </a:rPr>
              <a:t>yiddish</a:t>
            </a:r>
            <a:r>
              <a:rPr lang="it-IT" sz="1400" strike="noStrike" spc="-1" dirty="0">
                <a:solidFill>
                  <a:srgbClr val="000000"/>
                </a:solidFill>
                <a:latin typeface="Franklin Gothic Book"/>
                <a:ea typeface="DejaVu Sans"/>
              </a:rPr>
              <a:t>), incomprensibile sia ai tedeschi, sia agli slavi in mezzo ai quali vivevano. Si distinguevano dalla popolazione circostante anche per la foggia degli abiti e per il comportamento, dettato dalla scrupolosa osservanza della tradizione.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villaggi nei quali abitavano erano miseri agglomerati di case di legno, ammucchiati alla rinfusa attorno alla piazza del mercato. Le sinagoga e la scuola, dove si leggevano, si commentavano e si discutevano i testi sacri, erano il centro della vita della comunità.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Agli ebrei era vietato possedere terra: perciò la maggioranza di loro si dedicava all’artigianato e al piccolo commercio. Le attività più frequenti erano quelle del calzolaio, del sarto, del bottegaio, del venditore ambulante, del locandiere.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All’interno di ogni comunità c’erano diverse organizzazioni di assistenza,  che si occupavano degli ammalati, dei poveri, delle spose senza dote, ecc. ma le difese più sicure contro la miseria, le carestie e le persecuzioni erano considerate la fede nella religione dei padri e la cura gelosa della unità della famiglia.</a:t>
            </a:r>
            <a:endParaRPr lang="it-IT" sz="140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pic>
        <p:nvPicPr>
          <p:cNvPr id="207" name="Picture 4" descr="undefined"/>
          <p:cNvPicPr/>
          <p:nvPr/>
        </p:nvPicPr>
        <p:blipFill>
          <a:blip r:embed="rId2"/>
          <a:stretch/>
        </p:blipFill>
        <p:spPr>
          <a:xfrm>
            <a:off x="500040" y="3643200"/>
            <a:ext cx="4303440" cy="3030120"/>
          </a:xfrm>
          <a:prstGeom prst="rect">
            <a:avLst/>
          </a:prstGeom>
          <a:ln w="0">
            <a:solidFill>
              <a:srgbClr val="C00000"/>
            </a:solidFill>
          </a:ln>
        </p:spPr>
      </p:pic>
      <p:sp>
        <p:nvSpPr>
          <p:cNvPr id="208" name="CustomShape 2"/>
          <p:cNvSpPr/>
          <p:nvPr/>
        </p:nvSpPr>
        <p:spPr>
          <a:xfrm>
            <a:off x="4929190" y="4000504"/>
            <a:ext cx="35647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Ebrei russi in un villaggio all’inizio del XX secolo</a:t>
            </a:r>
            <a:endParaRPr lang="it-IT" sz="1200" b="0" strike="noStrike" spc="-1" dirty="0">
              <a:latin typeface="Arial"/>
            </a:endParaRPr>
          </a:p>
        </p:txBody>
      </p:sp>
      <p:sp>
        <p:nvSpPr>
          <p:cNvPr id="5" name="CustomShape 8"/>
          <p:cNvSpPr/>
          <p:nvPr/>
        </p:nvSpPr>
        <p:spPr>
          <a:xfrm>
            <a:off x="5000628" y="5786454"/>
            <a:ext cx="3993492"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2928926" y="2643182"/>
            <a:ext cx="2500330"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VILLAGGIO EBRAICO ORIENTALE</a:t>
            </a:r>
            <a:endParaRPr lang="it-IT" sz="1600" b="1" dirty="0">
              <a:solidFill>
                <a:schemeClr val="tx1"/>
              </a:solidFill>
            </a:endParaRPr>
          </a:p>
        </p:txBody>
      </p:sp>
      <p:sp>
        <p:nvSpPr>
          <p:cNvPr id="3" name="Rettangolo arrotondato 2"/>
          <p:cNvSpPr/>
          <p:nvPr/>
        </p:nvSpPr>
        <p:spPr>
          <a:xfrm>
            <a:off x="357158" y="1714488"/>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MISERO AGGLOMERATO </a:t>
            </a:r>
            <a:r>
              <a:rPr lang="it-IT" sz="1200" b="1" dirty="0" err="1" smtClean="0">
                <a:solidFill>
                  <a:schemeClr val="tx1"/>
                </a:solidFill>
              </a:rPr>
              <a:t>DI</a:t>
            </a:r>
            <a:r>
              <a:rPr lang="it-IT" sz="1200" b="1" dirty="0" smtClean="0">
                <a:solidFill>
                  <a:schemeClr val="tx1"/>
                </a:solidFill>
              </a:rPr>
              <a:t> CASE</a:t>
            </a:r>
            <a:endParaRPr lang="it-IT" sz="1200" b="1" dirty="0">
              <a:solidFill>
                <a:schemeClr val="tx1"/>
              </a:solidFill>
            </a:endParaRPr>
          </a:p>
        </p:txBody>
      </p:sp>
      <p:sp>
        <p:nvSpPr>
          <p:cNvPr id="5" name="Rettangolo arrotondato 4"/>
          <p:cNvSpPr/>
          <p:nvPr/>
        </p:nvSpPr>
        <p:spPr>
          <a:xfrm>
            <a:off x="3214678" y="5857892"/>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8" name="Connettore 2 7"/>
          <p:cNvCxnSpPr>
            <a:stCxn id="2" idx="1"/>
            <a:endCxn id="3" idx="3"/>
          </p:cNvCxnSpPr>
          <p:nvPr/>
        </p:nvCxnSpPr>
        <p:spPr>
          <a:xfrm rot="16200000" flipV="1">
            <a:off x="2154365" y="1795387"/>
            <a:ext cx="915157" cy="13662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2643174"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18" name="Rettangolo arrotondato 17"/>
          <p:cNvSpPr/>
          <p:nvPr/>
        </p:nvSpPr>
        <p:spPr>
          <a:xfrm>
            <a:off x="5429256" y="578645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Cura gelosa della unità della famiglia</a:t>
            </a:r>
            <a:endParaRPr lang="it-IT" sz="1200" dirty="0">
              <a:solidFill>
                <a:schemeClr val="tx1"/>
              </a:solidFill>
            </a:endParaRPr>
          </a:p>
        </p:txBody>
      </p:sp>
      <p:cxnSp>
        <p:nvCxnSpPr>
          <p:cNvPr id="37" name="Connettore 2 36"/>
          <p:cNvCxnSpPr>
            <a:stCxn id="2" idx="3"/>
            <a:endCxn id="31" idx="3"/>
          </p:cNvCxnSpPr>
          <p:nvPr/>
        </p:nvCxnSpPr>
        <p:spPr>
          <a:xfrm rot="5400000">
            <a:off x="2626213" y="4010286"/>
            <a:ext cx="328651" cy="10091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072198" y="3714752"/>
            <a:ext cx="1857388"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DIFESE CONTRO LA MISERIA, LE CARESTIE E LE PERSECUZIONI</a:t>
            </a:r>
            <a:endParaRPr lang="it-IT" sz="1200" b="1" dirty="0">
              <a:solidFill>
                <a:schemeClr val="tx1"/>
              </a:solidFill>
            </a:endParaRPr>
          </a:p>
        </p:txBody>
      </p:sp>
      <p:cxnSp>
        <p:nvCxnSpPr>
          <p:cNvPr id="45" name="Connettore 2 44"/>
          <p:cNvCxnSpPr>
            <a:stCxn id="46" idx="3"/>
            <a:endCxn id="17" idx="2"/>
          </p:cNvCxnSpPr>
          <p:nvPr/>
        </p:nvCxnSpPr>
        <p:spPr>
          <a:xfrm flipH="1" flipV="1">
            <a:off x="3428992" y="898666"/>
            <a:ext cx="3143272" cy="8515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arrotondato 45"/>
          <p:cNvSpPr/>
          <p:nvPr/>
        </p:nvSpPr>
        <p:spPr>
          <a:xfrm>
            <a:off x="4786314" y="1285860"/>
            <a:ext cx="1785950"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GLI EBREI SI DISTINGUONO DAL RESTO DELLA POPOLAZIONE</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4714876" y="1678769"/>
            <a:ext cx="428628" cy="15001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a:endCxn id="5" idx="0"/>
          </p:cNvCxnSpPr>
          <p:nvPr/>
        </p:nvCxnSpPr>
        <p:spPr>
          <a:xfrm rot="10800000" flipV="1">
            <a:off x="4000496" y="4572008"/>
            <a:ext cx="2500330" cy="128588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285720" y="4071942"/>
            <a:ext cx="2000264" cy="121444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55" name="Rettangolo arrotondato 54"/>
          <p:cNvSpPr/>
          <p:nvPr/>
        </p:nvSpPr>
        <p:spPr>
          <a:xfrm>
            <a:off x="7358082" y="5786454"/>
            <a:ext cx="1571636"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36" name="Rettangolo arrotondato 35"/>
          <p:cNvSpPr/>
          <p:nvPr/>
        </p:nvSpPr>
        <p:spPr>
          <a:xfrm>
            <a:off x="485775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Foggia degli abiti</a:t>
            </a:r>
            <a:endParaRPr lang="it-IT" sz="1200" dirty="0">
              <a:solidFill>
                <a:schemeClr val="tx1"/>
              </a:solidFill>
            </a:endParaRPr>
          </a:p>
        </p:txBody>
      </p:sp>
      <p:cxnSp>
        <p:nvCxnSpPr>
          <p:cNvPr id="41" name="Connettore 2 40"/>
          <p:cNvCxnSpPr>
            <a:stCxn id="46" idx="0"/>
            <a:endCxn id="36" idx="2"/>
          </p:cNvCxnSpPr>
          <p:nvPr/>
        </p:nvCxnSpPr>
        <p:spPr>
          <a:xfrm rot="16200000" flipV="1">
            <a:off x="5467833" y="1074403"/>
            <a:ext cx="387194" cy="357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ttangolo arrotondato 48"/>
          <p:cNvSpPr/>
          <p:nvPr/>
        </p:nvSpPr>
        <p:spPr>
          <a:xfrm>
            <a:off x="700089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64" name="Connettore 2 63"/>
          <p:cNvCxnSpPr>
            <a:endCxn id="49" idx="2"/>
          </p:cNvCxnSpPr>
          <p:nvPr/>
        </p:nvCxnSpPr>
        <p:spPr>
          <a:xfrm flipV="1">
            <a:off x="6429388" y="898666"/>
            <a:ext cx="1357322" cy="3871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Connettore 2 82"/>
          <p:cNvCxnSpPr>
            <a:stCxn id="39" idx="2"/>
            <a:endCxn id="18" idx="0"/>
          </p:cNvCxnSpPr>
          <p:nvPr/>
        </p:nvCxnSpPr>
        <p:spPr>
          <a:xfrm rot="5400000">
            <a:off x="5985758" y="4771320"/>
            <a:ext cx="1244450" cy="7858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Connettore 2 84"/>
          <p:cNvCxnSpPr>
            <a:endCxn id="55" idx="0"/>
          </p:cNvCxnSpPr>
          <p:nvPr/>
        </p:nvCxnSpPr>
        <p:spPr>
          <a:xfrm rot="16200000" flipH="1">
            <a:off x="7179487" y="4822041"/>
            <a:ext cx="1214446"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a:off x="5357818" y="4000504"/>
            <a:ext cx="714380" cy="1278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285840" y="500040"/>
            <a:ext cx="8636760" cy="4445917"/>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 “POGROM”</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 1881 l’assassinio dello zar Alessandro II per mano di terroristi scatenò sulle comunità ebraiche violenti </a:t>
            </a:r>
            <a:r>
              <a:rPr lang="it-IT" sz="1400" i="1" strike="noStrike" spc="-1" dirty="0">
                <a:solidFill>
                  <a:srgbClr val="000000"/>
                </a:solidFill>
                <a:latin typeface="Franklin Gothic Book"/>
                <a:ea typeface="DejaVu Sans"/>
              </a:rPr>
              <a:t>pogrom</a:t>
            </a:r>
            <a:r>
              <a:rPr lang="it-IT" sz="1400" strike="noStrike" spc="-1" dirty="0">
                <a:solidFill>
                  <a:srgbClr val="000000"/>
                </a:solidFill>
                <a:latin typeface="Franklin Gothic Book"/>
                <a:ea typeface="DejaVu Sans"/>
              </a:rPr>
              <a:t>, come già più volte era accaduto in passato.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a:t>
            </a:r>
            <a:r>
              <a:rPr lang="it-IT" sz="1400" i="1" strike="noStrike" spc="-1" dirty="0">
                <a:solidFill>
                  <a:srgbClr val="000000"/>
                </a:solidFill>
                <a:latin typeface="Franklin Gothic Book"/>
                <a:ea typeface="DejaVu Sans"/>
              </a:rPr>
              <a:t>pogrom </a:t>
            </a:r>
            <a:r>
              <a:rPr lang="it-IT" sz="1400" strike="noStrike" spc="-1" dirty="0">
                <a:solidFill>
                  <a:srgbClr val="000000"/>
                </a:solidFill>
                <a:latin typeface="Franklin Gothic Book"/>
                <a:ea typeface="DejaVu Sans"/>
              </a:rPr>
              <a:t>erano sanguinosi attacchi, accompagnati da saccheggi e da eccidi contro i villaggi e i quartieri della città abitati da ebrei. Si svolgevano con la connivenza, cioè con il consenso tacito, della polizia e dell’esercito, i quali non intervenivano in tempo e lasciavano che le masse infuriate si scatenassero. Spesso, anzi, era la stessa polizia segreta zarista a fomentare i </a:t>
            </a:r>
            <a:r>
              <a:rPr lang="it-IT" sz="1400" i="1" strike="noStrike" spc="-1" dirty="0">
                <a:solidFill>
                  <a:srgbClr val="000000"/>
                </a:solidFill>
                <a:latin typeface="Franklin Gothic Book"/>
                <a:ea typeface="DejaVu Sans"/>
              </a:rPr>
              <a:t>pogrom</a:t>
            </a:r>
            <a:r>
              <a:rPr lang="it-IT" sz="1400" strike="noStrike" spc="-1" dirty="0">
                <a:solidFill>
                  <a:srgbClr val="000000"/>
                </a:solidFill>
                <a:latin typeface="Franklin Gothic Book"/>
                <a:ea typeface="DejaVu Sans"/>
              </a:rPr>
              <a:t>, diffondendo falsi documenti e calunnie, che accusavano gli ebrei di complottare per annientare i cristiani e impadronirsi del dominio del mondo.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L’inizio dello sviluppo industriale aveva creato anche in Russia miseria e fuga dalle campagne, affollamento e disoccupazione nelle città. Crescevano dappertutto il malcontento e l’insofferenza. Per evitare che la masse si volgessero contro il regime zarista e andassero a rafforzare i nascenti movimenti rivoluzionari anarchici e socialisti, i governi russi cercarono, con campagne antisemite appoggiate dagli articoli dei giornali e dalle prediche dei preti ortodossi, di indirizzare contro gli ebrei il malcontento popolare.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L’ondata dei </a:t>
            </a:r>
            <a:r>
              <a:rPr lang="it-IT" sz="1400" i="1" strike="noStrike" spc="-1" dirty="0">
                <a:solidFill>
                  <a:srgbClr val="000000"/>
                </a:solidFill>
                <a:latin typeface="Franklin Gothic Book"/>
                <a:ea typeface="DejaVu Sans"/>
              </a:rPr>
              <a:t>pogrom </a:t>
            </a:r>
            <a:r>
              <a:rPr lang="it-IT" sz="1400" strike="noStrike" spc="-1" dirty="0">
                <a:solidFill>
                  <a:srgbClr val="000000"/>
                </a:solidFill>
                <a:latin typeface="Franklin Gothic Book"/>
                <a:ea typeface="DejaVu Sans"/>
              </a:rPr>
              <a:t>infuriò negli ultimi anni dell’Ottocento in Ucraina, in Crimea e in </a:t>
            </a:r>
            <a:r>
              <a:rPr lang="it-IT" sz="1400" strike="noStrike" spc="-1" dirty="0" err="1">
                <a:solidFill>
                  <a:srgbClr val="000000"/>
                </a:solidFill>
                <a:latin typeface="Franklin Gothic Book"/>
                <a:ea typeface="DejaVu Sans"/>
              </a:rPr>
              <a:t>Bessarabia</a:t>
            </a:r>
            <a:r>
              <a:rPr lang="it-IT" sz="1400" strike="noStrike" spc="-1" dirty="0">
                <a:solidFill>
                  <a:srgbClr val="000000"/>
                </a:solidFill>
                <a:latin typeface="Franklin Gothic Book"/>
                <a:ea typeface="DejaVu Sans"/>
              </a:rPr>
              <a:t>. L’odio popolare si scatenò contro gli ebrei, incolpati dell’assassinio dello zar e ritenuti autori di tutte le disgrazie pubbliche e private.</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Le persecuzioni provocarono una grande fuga di ebrei dalla Russia. Le mete più ambite furono gli Stati Uniti e l’Europa occidentale, i paesi dove gli ebrei non erano perseguitati. Solo una piccola parte si diresse verso </a:t>
            </a:r>
            <a:r>
              <a:rPr lang="it-IT" sz="1400" b="0" strike="noStrike" spc="-1" dirty="0">
                <a:solidFill>
                  <a:srgbClr val="000000"/>
                </a:solidFill>
                <a:latin typeface="Franklin Gothic Book"/>
                <a:ea typeface="DejaVu Sans"/>
              </a:rPr>
              <a:t>la Palestina.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a:t>
            </a:r>
            <a:r>
              <a:rPr lang="it-IT" sz="1200" b="0" i="1" strike="noStrike" spc="-1" dirty="0" smtClean="0">
                <a:solidFill>
                  <a:srgbClr val="000000"/>
                </a:solidFill>
                <a:latin typeface="Franklin Gothic Book"/>
                <a:ea typeface="DejaVu Sans"/>
              </a:rPr>
              <a:t>storia</a:t>
            </a:r>
          </a:p>
        </p:txBody>
      </p:sp>
      <p:sp>
        <p:nvSpPr>
          <p:cNvPr id="3" name="CustomShape 8"/>
          <p:cNvSpPr/>
          <p:nvPr/>
        </p:nvSpPr>
        <p:spPr>
          <a:xfrm>
            <a:off x="714348" y="5786454"/>
            <a:ext cx="735107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8" y="2643184"/>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POGROM</a:t>
            </a:r>
            <a:endParaRPr lang="it-IT" sz="1600" b="1" dirty="0">
              <a:solidFill>
                <a:schemeClr val="tx1"/>
              </a:solidFill>
            </a:endParaRPr>
          </a:p>
        </p:txBody>
      </p:sp>
      <p:sp>
        <p:nvSpPr>
          <p:cNvPr id="3" name="Rettangolo arrotondato 2"/>
          <p:cNvSpPr/>
          <p:nvPr/>
        </p:nvSpPr>
        <p:spPr>
          <a:xfrm>
            <a:off x="571472" y="928670"/>
            <a:ext cx="2571768" cy="97012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37" name="Connettore 2 36"/>
          <p:cNvCxnSpPr>
            <a:stCxn id="2" idx="3"/>
            <a:endCxn id="31" idx="0"/>
          </p:cNvCxnSpPr>
          <p:nvPr/>
        </p:nvCxnSpPr>
        <p:spPr>
          <a:xfrm rot="5400000">
            <a:off x="2349695" y="4148646"/>
            <a:ext cx="823998" cy="10228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715140" y="3143248"/>
            <a:ext cx="2000264"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46" name="Rettangolo arrotondato 45"/>
          <p:cNvSpPr/>
          <p:nvPr/>
        </p:nvSpPr>
        <p:spPr>
          <a:xfrm>
            <a:off x="5214942" y="928670"/>
            <a:ext cx="2786082"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pPr algn="ctr"/>
            <a:r>
              <a:rPr lang="it-IT" sz="1200" b="1" dirty="0" smtClean="0">
                <a:solidFill>
                  <a:schemeClr val="tx1"/>
                </a:solidFill>
              </a:rPr>
              <a:t>SACCHEGGI ED ECCIDI NEI VILLAGGI E QUARTIERI ABITATI DA EBREI</a:t>
            </a: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stCxn id="2" idx="0"/>
            <a:endCxn id="46" idx="2"/>
          </p:cNvCxnSpPr>
          <p:nvPr/>
        </p:nvCxnSpPr>
        <p:spPr>
          <a:xfrm rot="5400000" flipH="1" flipV="1">
            <a:off x="4963123" y="998324"/>
            <a:ext cx="785820" cy="2503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928662" y="5072074"/>
            <a:ext cx="2643206" cy="10001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9" name="Connettore 2 18"/>
          <p:cNvCxnSpPr>
            <a:stCxn id="3" idx="2"/>
          </p:cNvCxnSpPr>
          <p:nvPr/>
        </p:nvCxnSpPr>
        <p:spPr>
          <a:xfrm rot="16200000" flipH="1">
            <a:off x="2005947" y="1750207"/>
            <a:ext cx="1060140" cy="13573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ttangolo arrotondato 24"/>
          <p:cNvSpPr/>
          <p:nvPr/>
        </p:nvSpPr>
        <p:spPr>
          <a:xfrm>
            <a:off x="6143636" y="5286388"/>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DIFFUSIONE </a:t>
            </a:r>
            <a:r>
              <a:rPr lang="it-IT" sz="1200" b="1" dirty="0" err="1" smtClean="0">
                <a:solidFill>
                  <a:schemeClr val="tx1"/>
                </a:solidFill>
              </a:rPr>
              <a:t>DI</a:t>
            </a:r>
            <a:r>
              <a:rPr lang="it-IT" sz="1200" b="1" dirty="0" smtClean="0">
                <a:solidFill>
                  <a:schemeClr val="tx1"/>
                </a:solidFill>
              </a:rPr>
              <a:t> FALSI  DOCUMENTI E </a:t>
            </a:r>
            <a:r>
              <a:rPr lang="it-IT" sz="1200" b="1" dirty="0" err="1" smtClean="0">
                <a:solidFill>
                  <a:schemeClr val="tx1"/>
                </a:solidFill>
              </a:rPr>
              <a:t>DI</a:t>
            </a:r>
            <a:r>
              <a:rPr lang="it-IT" sz="1200" b="1" dirty="0" smtClean="0">
                <a:solidFill>
                  <a:schemeClr val="tx1"/>
                </a:solidFill>
              </a:rPr>
              <a:t> CALUNNIE CONTRO GLI EBREI</a:t>
            </a:r>
            <a:endParaRPr lang="it-IT" sz="1200" b="1" dirty="0">
              <a:solidFill>
                <a:schemeClr val="tx1"/>
              </a:solidFill>
            </a:endParaRPr>
          </a:p>
        </p:txBody>
      </p:sp>
      <p:cxnSp>
        <p:nvCxnSpPr>
          <p:cNvPr id="29" name="Connettore 2 28"/>
          <p:cNvCxnSpPr>
            <a:stCxn id="39" idx="1"/>
            <a:endCxn id="2" idx="6"/>
          </p:cNvCxnSpPr>
          <p:nvPr/>
        </p:nvCxnSpPr>
        <p:spPr>
          <a:xfrm rot="10800000" flipV="1">
            <a:off x="5279238" y="3556874"/>
            <a:ext cx="1435902" cy="264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a:stCxn id="25" idx="1"/>
            <a:endCxn id="2" idx="5"/>
          </p:cNvCxnSpPr>
          <p:nvPr/>
        </p:nvCxnSpPr>
        <p:spPr>
          <a:xfrm rot="10800000">
            <a:off x="4935044" y="4248077"/>
            <a:ext cx="1208593" cy="15026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descr="https://pictures.abebooks.com/inventory/30452554845.jpg"/>
          <p:cNvPicPr>
            <a:picLocks noChangeAspect="1"/>
          </p:cNvPicPr>
          <p:nvPr/>
        </p:nvPicPr>
        <p:blipFill>
          <a:blip r:embed="rId2" cstate="print"/>
          <a:stretch/>
        </p:blipFill>
        <p:spPr>
          <a:xfrm>
            <a:off x="285844" y="142924"/>
            <a:ext cx="4104202" cy="2563770"/>
          </a:xfrm>
          <a:prstGeom prst="rect">
            <a:avLst/>
          </a:prstGeom>
          <a:ln w="0">
            <a:solidFill>
              <a:srgbClr val="C00000"/>
            </a:solidFill>
          </a:ln>
        </p:spPr>
      </p:pic>
      <p:sp>
        <p:nvSpPr>
          <p:cNvPr id="211" name="CustomShape 1"/>
          <p:cNvSpPr/>
          <p:nvPr/>
        </p:nvSpPr>
        <p:spPr>
          <a:xfrm>
            <a:off x="642910" y="2786058"/>
            <a:ext cx="34934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i="1" strike="noStrike" spc="-1" dirty="0">
                <a:solidFill>
                  <a:srgbClr val="000000"/>
                </a:solidFill>
                <a:latin typeface="Arial"/>
                <a:ea typeface="DejaVu Sans"/>
              </a:rPr>
              <a:t>Illustrazione di ebrei aggrediti sotto gli occhi della polizia durante un pogrom russo nel 1880</a:t>
            </a:r>
            <a:endParaRPr lang="it-IT" sz="1200" b="0" strike="noStrike" spc="-1" dirty="0">
              <a:latin typeface="Arial"/>
            </a:endParaRPr>
          </a:p>
        </p:txBody>
      </p:sp>
      <p:pic>
        <p:nvPicPr>
          <p:cNvPr id="212" name="Picture 6" descr="Plunge 4,&quot; A Pogrom circa 1880 | Jewish Women's Archive"/>
          <p:cNvPicPr>
            <a:picLocks noChangeAspect="1"/>
          </p:cNvPicPr>
          <p:nvPr/>
        </p:nvPicPr>
        <p:blipFill>
          <a:blip r:embed="rId3"/>
          <a:stretch/>
        </p:blipFill>
        <p:spPr>
          <a:xfrm>
            <a:off x="4643436" y="142851"/>
            <a:ext cx="4342638" cy="2827401"/>
          </a:xfrm>
          <a:prstGeom prst="rect">
            <a:avLst/>
          </a:prstGeom>
          <a:ln w="0">
            <a:solidFill>
              <a:srgbClr val="C00000"/>
            </a:solidFill>
          </a:ln>
        </p:spPr>
      </p:pic>
      <p:sp>
        <p:nvSpPr>
          <p:cNvPr id="213" name="CustomShape 2"/>
          <p:cNvSpPr/>
          <p:nvPr/>
        </p:nvSpPr>
        <p:spPr>
          <a:xfrm>
            <a:off x="5857884" y="3000372"/>
            <a:ext cx="19915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0" i="1" strike="noStrike" spc="-1" dirty="0">
                <a:solidFill>
                  <a:srgbClr val="000000"/>
                </a:solidFill>
                <a:latin typeface="Arial"/>
                <a:ea typeface="DejaVu Sans"/>
              </a:rPr>
              <a:t>Un pogrom intorno al 1880</a:t>
            </a:r>
            <a:endParaRPr lang="it-IT" sz="1200" b="0" strike="noStrike" spc="-1" dirty="0">
              <a:latin typeface="Arial"/>
            </a:endParaRPr>
          </a:p>
        </p:txBody>
      </p:sp>
      <p:pic>
        <p:nvPicPr>
          <p:cNvPr id="6" name="Picture 2" descr="https://m.media-amazon.com/images/I/81mOWsn37DL._AC_SL1000_.jpg"/>
          <p:cNvPicPr/>
          <p:nvPr/>
        </p:nvPicPr>
        <p:blipFill>
          <a:blip r:embed="rId4"/>
          <a:srcRect b="5483"/>
          <a:stretch/>
        </p:blipFill>
        <p:spPr>
          <a:xfrm>
            <a:off x="285720" y="3571876"/>
            <a:ext cx="4571280" cy="3036600"/>
          </a:xfrm>
          <a:prstGeom prst="rect">
            <a:avLst/>
          </a:prstGeom>
          <a:ln w="0">
            <a:solidFill>
              <a:srgbClr val="C00000"/>
            </a:solidFill>
          </a:ln>
        </p:spPr>
      </p:pic>
      <p:sp>
        <p:nvSpPr>
          <p:cNvPr id="7" name="CustomShape 1"/>
          <p:cNvSpPr/>
          <p:nvPr/>
        </p:nvSpPr>
        <p:spPr>
          <a:xfrm>
            <a:off x="4929190" y="6143644"/>
            <a:ext cx="392184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Russia: pogrom, 1881. Saccheggio di un negozio di brandy a Kiev.</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descr="Pogrom russia immagini e fotografie stock ad alta risoluzione - Alamy"/>
          <p:cNvPicPr/>
          <p:nvPr/>
        </p:nvPicPr>
        <p:blipFill>
          <a:blip r:embed="rId2"/>
          <a:srcRect b="6615"/>
          <a:stretch/>
        </p:blipFill>
        <p:spPr>
          <a:xfrm>
            <a:off x="4643438" y="214290"/>
            <a:ext cx="4291920" cy="5136480"/>
          </a:xfrm>
          <a:prstGeom prst="rect">
            <a:avLst/>
          </a:prstGeom>
          <a:ln w="0">
            <a:solidFill>
              <a:srgbClr val="C00000"/>
            </a:solidFill>
          </a:ln>
        </p:spPr>
      </p:pic>
      <p:sp>
        <p:nvSpPr>
          <p:cNvPr id="219" name="CustomShape 1"/>
          <p:cNvSpPr/>
          <p:nvPr/>
        </p:nvSpPr>
        <p:spPr>
          <a:xfrm>
            <a:off x="6072198" y="5429264"/>
            <a:ext cx="22788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Gli ebrei fuggono in Occidente</a:t>
            </a:r>
            <a:endParaRPr lang="it-IT" sz="1200" b="0" strike="noStrike" spc="-1" dirty="0">
              <a:latin typeface="Arial"/>
            </a:endParaRPr>
          </a:p>
        </p:txBody>
      </p:sp>
      <p:pic>
        <p:nvPicPr>
          <p:cNvPr id="4" name="Picture 2" descr="1871: Pogrom Against Jews in Odessa Spawns Emigration to U.S. | U.S.-Russia  Relations: Quest for Stability"/>
          <p:cNvPicPr/>
          <p:nvPr/>
        </p:nvPicPr>
        <p:blipFill>
          <a:blip r:embed="rId3"/>
          <a:stretch/>
        </p:blipFill>
        <p:spPr>
          <a:xfrm>
            <a:off x="142844" y="285728"/>
            <a:ext cx="4193280" cy="2905200"/>
          </a:xfrm>
          <a:prstGeom prst="rect">
            <a:avLst/>
          </a:prstGeom>
          <a:ln w="0">
            <a:solidFill>
              <a:srgbClr val="C00000"/>
            </a:solidFill>
          </a:ln>
        </p:spPr>
      </p:pic>
      <p:sp>
        <p:nvSpPr>
          <p:cNvPr id="5" name="CustomShape 2"/>
          <p:cNvSpPr/>
          <p:nvPr/>
        </p:nvSpPr>
        <p:spPr>
          <a:xfrm>
            <a:off x="357158" y="3357562"/>
            <a:ext cx="38505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i="1" strike="noStrike" spc="-1" dirty="0">
                <a:solidFill>
                  <a:srgbClr val="000000"/>
                </a:solidFill>
                <a:latin typeface="Arial"/>
                <a:ea typeface="DejaVu Sans"/>
              </a:rPr>
              <a:t>Uomini ebrei esaminano i danni arrecati ai rotoli della Torah durante i pogrom in Russia 1881</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21"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87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prima </a:t>
            </a:r>
            <a:r>
              <a:rPr lang="it-IT" sz="3600" b="1" strike="noStrike" spc="-1" dirty="0" err="1">
                <a:solidFill>
                  <a:srgbClr val="FF0000"/>
                </a:solidFill>
                <a:latin typeface="Times New Roman"/>
                <a:ea typeface="DejaVu Sans"/>
              </a:rPr>
              <a:t>aliyà</a:t>
            </a:r>
            <a:endParaRPr lang="it-IT" sz="3600" b="0" strike="noStrike" spc="-1" dirty="0">
              <a:latin typeface="Arial"/>
            </a:endParaRPr>
          </a:p>
          <a:p>
            <a:pPr algn="ctr">
              <a:lnSpc>
                <a:spcPct val="100000"/>
              </a:lnSpc>
              <a:tabLst>
                <a:tab pos="0" algn="l"/>
              </a:tabLst>
            </a:pPr>
            <a:r>
              <a:rPr lang="it-IT" sz="2800" b="1" strike="noStrike" spc="-1" dirty="0">
                <a:solidFill>
                  <a:srgbClr val="FF0000"/>
                </a:solidFill>
                <a:latin typeface="Times New Roman"/>
                <a:ea typeface="DejaVu Sans"/>
              </a:rPr>
              <a:t>(1881-1903)</a:t>
            </a:r>
            <a:endParaRPr lang="it-IT" sz="2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285840" y="142920"/>
            <a:ext cx="8636760" cy="16451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Una parte degli emigranti dalla Russia, invece che scegliere altre mete, optò per quella che considerava la terra primigenia, dove, soprattutto nelle città considerate sante dall’ebraismo (Gerusalemme, Tiberiade, </a:t>
            </a:r>
            <a:r>
              <a:rPr lang="it-IT" sz="1400" strike="noStrike" spc="-1" dirty="0" err="1">
                <a:solidFill>
                  <a:srgbClr val="000000"/>
                </a:solidFill>
                <a:latin typeface="Franklin Gothic Book"/>
                <a:ea typeface="DejaVu Sans"/>
              </a:rPr>
              <a:t>Safed</a:t>
            </a:r>
            <a:r>
              <a:rPr lang="it-IT" sz="1400" strike="noStrike" spc="-1" dirty="0">
                <a:solidFill>
                  <a:srgbClr val="000000"/>
                </a:solidFill>
                <a:latin typeface="Franklin Gothic Book"/>
                <a:ea typeface="DejaVu Sans"/>
              </a:rPr>
              <a:t> e </a:t>
            </a:r>
            <a:r>
              <a:rPr lang="it-IT" sz="1400" strike="noStrike" spc="-1" dirty="0" err="1">
                <a:solidFill>
                  <a:srgbClr val="000000"/>
                </a:solidFill>
                <a:latin typeface="Franklin Gothic Book"/>
                <a:ea typeface="DejaVu Sans"/>
              </a:rPr>
              <a:t>Hebron</a:t>
            </a:r>
            <a:r>
              <a:rPr lang="it-IT" sz="1400" strike="noStrike" spc="-1" dirty="0">
                <a:solidFill>
                  <a:srgbClr val="000000"/>
                </a:solidFill>
                <a:latin typeface="Franklin Gothic Book"/>
                <a:ea typeface="DejaVu Sans"/>
              </a:rPr>
              <a:t>), viveva, in condizioni di miseria, una antica comunità di alcune migliaia di correligionari, composta dai discendenti degli ebrei espulsi nel XV secolo dalla Spagna e dai pii ortodossi. </a:t>
            </a:r>
            <a:endParaRPr lang="it-IT" sz="1400" strike="noStrike" spc="-1" dirty="0">
              <a:latin typeface="Arial"/>
            </a:endParaRPr>
          </a:p>
          <a:p>
            <a:pPr algn="just">
              <a:lnSpc>
                <a:spcPct val="100000"/>
              </a:lnSpc>
              <a:spcAft>
                <a:spcPts val="601"/>
              </a:spcAft>
            </a:pPr>
            <a:r>
              <a:rPr lang="it-IT" sz="1400" strike="noStrike" spc="-1" dirty="0" smtClean="0">
                <a:solidFill>
                  <a:srgbClr val="000000"/>
                </a:solidFill>
                <a:latin typeface="Franklin Gothic Book"/>
                <a:ea typeface="DejaVu Sans"/>
              </a:rPr>
              <a:t>Così, tra </a:t>
            </a:r>
            <a:r>
              <a:rPr lang="it-IT" sz="1400" strike="noStrike" spc="-1" dirty="0">
                <a:solidFill>
                  <a:srgbClr val="000000"/>
                </a:solidFill>
                <a:latin typeface="Franklin Gothic Book"/>
                <a:ea typeface="DejaVu Sans"/>
              </a:rPr>
              <a:t>il 1881 e il 1903, si verificò la prima </a:t>
            </a:r>
            <a:r>
              <a:rPr lang="it-IT" sz="1400" strike="noStrike" spc="-1" dirty="0" err="1">
                <a:solidFill>
                  <a:srgbClr val="000000"/>
                </a:solidFill>
                <a:latin typeface="Franklin Gothic Book"/>
                <a:ea typeface="DejaVu Sans"/>
              </a:rPr>
              <a:t>aliyà</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(in ebraico “salita, immigrazione”): tra i 20.000 e i 30.000 ebrei cercarono di insediarsi in Palestina.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C. Vercelli </a:t>
            </a:r>
            <a:r>
              <a:rPr lang="it-IT" sz="1200" b="0" i="1" strike="noStrike" spc="-1" dirty="0">
                <a:solidFill>
                  <a:srgbClr val="000000"/>
                </a:solidFill>
                <a:latin typeface="Franklin Gothic Book"/>
                <a:ea typeface="DejaVu Sans"/>
              </a:rPr>
              <a:t>Storia del conflitto </a:t>
            </a:r>
            <a:r>
              <a:rPr lang="it-IT" sz="1200" b="0" i="1" strike="noStrike" spc="-1" dirty="0" err="1">
                <a:solidFill>
                  <a:srgbClr val="000000"/>
                </a:solidFill>
                <a:latin typeface="Franklin Gothic Book"/>
                <a:ea typeface="DejaVu Sans"/>
              </a:rPr>
              <a:t>israelo-palestinese</a:t>
            </a:r>
            <a:endParaRPr lang="it-IT" sz="1200" b="0" strike="noStrike" spc="-1" dirty="0">
              <a:latin typeface="Arial"/>
            </a:endParaRPr>
          </a:p>
        </p:txBody>
      </p:sp>
      <p:sp>
        <p:nvSpPr>
          <p:cNvPr id="223" name="CustomShape 2"/>
          <p:cNvSpPr/>
          <p:nvPr/>
        </p:nvSpPr>
        <p:spPr>
          <a:xfrm>
            <a:off x="356400" y="2152440"/>
            <a:ext cx="8636760" cy="311478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A partire dal 1881, il banchiere francese Edmond de Rothschild cominciò a investire ingenti somme di denaro per costruire</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moshavot</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 (insediamenti rurali) volti a facilitare l’inserimento dei primi gruppi di ebrei provenienti dall’impero zarista.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Sebbene gli appezzamenti acquistati dalla PICA (acronimo yiddish dell’</a:t>
            </a:r>
            <a:r>
              <a:rPr lang="it-IT" sz="1400" i="1" strike="noStrike" spc="-1" dirty="0">
                <a:solidFill>
                  <a:srgbClr val="000000"/>
                </a:solidFill>
                <a:latin typeface="Franklin Gothic Book"/>
                <a:ea typeface="DejaVu Sans"/>
              </a:rPr>
              <a:t>Associazione per la colonizzazione ebraica della Palestina </a:t>
            </a:r>
            <a:r>
              <a:rPr lang="it-IT" sz="1400" strike="noStrike" spc="-1" dirty="0">
                <a:solidFill>
                  <a:srgbClr val="000000"/>
                </a:solidFill>
                <a:latin typeface="Franklin Gothic Book"/>
                <a:ea typeface="DejaVu Sans"/>
              </a:rPr>
              <a:t>istituita da Edmond de Rothschild) negli anni subito posteriori al 1882 fossero di frequente posizionati in zone pianeggianti di indubbio valore strategico e potenzialità agricola, molti altri erano dislocati in aree paludose o desertiche utilizzabile solo attraverso ingenti capitali e materiali all’avanguardia. Le colonie costruite su questi terreni portarono alcuni tangibili benefici alla popolazione araba locale. Quest’ultima, oltre a essere stimolata dai nuovi coloni nello sviluppo dei propri terreni, venne impiegata in prima persona nella coltivazione dei campi e delle piantagioni sviluppati dalla PICA.</a:t>
            </a:r>
            <a:endParaRPr lang="it-IT" sz="1400" strike="noStrike" spc="-1" dirty="0">
              <a:latin typeface="Arial"/>
            </a:endParaRPr>
          </a:p>
          <a:p>
            <a:pPr algn="just">
              <a:lnSpc>
                <a:spcPct val="100000"/>
              </a:lnSpc>
              <a:spcAft>
                <a:spcPts val="283"/>
              </a:spcAft>
            </a:pPr>
            <a:r>
              <a:rPr lang="it-IT" sz="1400" strike="noStrike" spc="-1" dirty="0">
                <a:solidFill>
                  <a:srgbClr val="000000"/>
                </a:solidFill>
                <a:latin typeface="Franklin Gothic Book"/>
                <a:ea typeface="DejaVu Sans"/>
              </a:rPr>
              <a:t>L’approccio adottato nella fase iniziale delle imprese sioniste ebbe effetti positivi riscontrabili anche nelle relazioni tra le due comunità, che furono tendenzialmente cordiali, benché non siano mancati alcuni significativi episodi in senso opposto.</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L. </a:t>
            </a:r>
            <a:r>
              <a:rPr lang="it-IT" sz="1200" b="0" strike="noStrike" spc="-1" dirty="0" err="1">
                <a:solidFill>
                  <a:srgbClr val="000000"/>
                </a:solidFill>
                <a:latin typeface="Franklin Gothic Book"/>
                <a:ea typeface="DejaVu Sans"/>
              </a:rPr>
              <a:t>Kamel</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Terra </a:t>
            </a:r>
            <a:r>
              <a:rPr lang="it-IT" sz="1200" b="0" i="1" strike="noStrike" spc="-1" dirty="0" smtClean="0">
                <a:solidFill>
                  <a:srgbClr val="000000"/>
                </a:solidFill>
                <a:latin typeface="Franklin Gothic Book"/>
                <a:ea typeface="DejaVu Sans"/>
              </a:rPr>
              <a:t>contesa</a:t>
            </a:r>
          </a:p>
        </p:txBody>
      </p:sp>
      <p:sp>
        <p:nvSpPr>
          <p:cNvPr id="4"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PRIMI INSEDIAMENTI RURALI</a:t>
            </a:r>
            <a:endParaRPr lang="it-IT" sz="1600" b="1" dirty="0">
              <a:solidFill>
                <a:schemeClr val="tx1"/>
              </a:solidFill>
            </a:endParaRPr>
          </a:p>
        </p:txBody>
      </p:sp>
      <p:sp>
        <p:nvSpPr>
          <p:cNvPr id="3" name="Rettangolo arrotondato 2"/>
          <p:cNvSpPr/>
          <p:nvPr/>
        </p:nvSpPr>
        <p:spPr>
          <a:xfrm>
            <a:off x="500034" y="500042"/>
            <a:ext cx="2571768"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ACQUISTATI DALLA PICA</a:t>
            </a:r>
            <a:endParaRPr lang="it-IT" sz="1200" b="1" dirty="0">
              <a:solidFill>
                <a:schemeClr val="tx1"/>
              </a:solidFill>
            </a:endParaRPr>
          </a:p>
        </p:txBody>
      </p:sp>
      <p:cxnSp>
        <p:nvCxnSpPr>
          <p:cNvPr id="37" name="Connettore 2 36"/>
          <p:cNvCxnSpPr/>
          <p:nvPr/>
        </p:nvCxnSpPr>
        <p:spPr>
          <a:xfrm rot="10800000" flipV="1">
            <a:off x="1714482" y="3786190"/>
            <a:ext cx="1428759"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ttangolo arrotondato 38"/>
          <p:cNvSpPr/>
          <p:nvPr/>
        </p:nvSpPr>
        <p:spPr>
          <a:xfrm>
            <a:off x="6286512" y="3643314"/>
            <a:ext cx="1857388" cy="82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BENEFICI PER LA POPOLAZIONE ARABA LOCALE</a:t>
            </a:r>
            <a:endParaRPr lang="it-IT" sz="1200" b="1" dirty="0">
              <a:solidFill>
                <a:schemeClr val="tx1"/>
              </a:solidFill>
            </a:endParaRPr>
          </a:p>
        </p:txBody>
      </p:sp>
      <p:sp>
        <p:nvSpPr>
          <p:cNvPr id="46" name="Rettangolo arrotondato 45"/>
          <p:cNvSpPr/>
          <p:nvPr/>
        </p:nvSpPr>
        <p:spPr>
          <a:xfrm>
            <a:off x="5143504" y="571480"/>
            <a:ext cx="2786082"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200" b="1" dirty="0" smtClean="0">
              <a:solidFill>
                <a:schemeClr val="tx1"/>
              </a:solidFill>
            </a:endParaRPr>
          </a:p>
          <a:p>
            <a:endParaRPr lang="it-IT" sz="1200" b="1" dirty="0" smtClean="0">
              <a:solidFill>
                <a:schemeClr val="tx1"/>
              </a:solidFill>
            </a:endParaRPr>
          </a:p>
          <a:p>
            <a:endParaRPr lang="it-IT" sz="1200" b="1" dirty="0" smtClean="0">
              <a:solidFill>
                <a:schemeClr val="tx1"/>
              </a:solidFill>
            </a:endParaRPr>
          </a:p>
          <a:p>
            <a:pPr algn="ctr"/>
            <a:endParaRPr lang="it-IT" sz="1200" b="1" dirty="0">
              <a:solidFill>
                <a:schemeClr val="tx1"/>
              </a:solidFill>
            </a:endParaRPr>
          </a:p>
        </p:txBody>
      </p:sp>
      <p:cxnSp>
        <p:nvCxnSpPr>
          <p:cNvPr id="48" name="Connettore 2 47"/>
          <p:cNvCxnSpPr>
            <a:endCxn id="46" idx="2"/>
          </p:cNvCxnSpPr>
          <p:nvPr/>
        </p:nvCxnSpPr>
        <p:spPr>
          <a:xfrm flipV="1">
            <a:off x="4572000" y="1357298"/>
            <a:ext cx="1964545"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ttangolo arrotondato 30"/>
          <p:cNvSpPr/>
          <p:nvPr/>
        </p:nvSpPr>
        <p:spPr>
          <a:xfrm>
            <a:off x="357158" y="4643446"/>
            <a:ext cx="264320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55" name="Rettangolo arrotondato 54"/>
          <p:cNvSpPr/>
          <p:nvPr/>
        </p:nvSpPr>
        <p:spPr>
          <a:xfrm>
            <a:off x="4572000" y="5357826"/>
            <a:ext cx="1857388"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85" name="Connettore 2 84"/>
          <p:cNvCxnSpPr>
            <a:stCxn id="39" idx="2"/>
            <a:endCxn id="55" idx="0"/>
          </p:cNvCxnSpPr>
          <p:nvPr/>
        </p:nvCxnSpPr>
        <p:spPr>
          <a:xfrm rot="5400000">
            <a:off x="5914320" y="4056940"/>
            <a:ext cx="887260"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ttore 2 98"/>
          <p:cNvCxnSpPr>
            <a:endCxn id="39" idx="1"/>
          </p:cNvCxnSpPr>
          <p:nvPr/>
        </p:nvCxnSpPr>
        <p:spPr>
          <a:xfrm>
            <a:off x="5214942" y="3571876"/>
            <a:ext cx="1071570" cy="4850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p:nvPr/>
        </p:nvCxnSpPr>
        <p:spPr>
          <a:xfrm rot="10800000">
            <a:off x="1643042" y="1285860"/>
            <a:ext cx="1500198" cy="135732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ttangolo arrotondato 18"/>
          <p:cNvSpPr/>
          <p:nvPr/>
        </p:nvSpPr>
        <p:spPr>
          <a:xfrm>
            <a:off x="7000892" y="5357826"/>
            <a:ext cx="1857388" cy="61293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22" name="Connettore 2 21"/>
          <p:cNvCxnSpPr>
            <a:endCxn id="19" idx="0"/>
          </p:cNvCxnSpPr>
          <p:nvPr/>
        </p:nvCxnSpPr>
        <p:spPr>
          <a:xfrm rot="16200000" flipH="1">
            <a:off x="7250925" y="4679165"/>
            <a:ext cx="857256" cy="5000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magine 307"/>
          <p:cNvPicPr/>
          <p:nvPr/>
        </p:nvPicPr>
        <p:blipFill>
          <a:blip r:embed="rId2"/>
          <a:stretch/>
        </p:blipFill>
        <p:spPr>
          <a:xfrm>
            <a:off x="4714876" y="3071810"/>
            <a:ext cx="4190760" cy="3594600"/>
          </a:xfrm>
          <a:prstGeom prst="rect">
            <a:avLst/>
          </a:prstGeom>
          <a:ln w="0">
            <a:noFill/>
          </a:ln>
        </p:spPr>
      </p:pic>
      <p:pic>
        <p:nvPicPr>
          <p:cNvPr id="226" name="Immagine 308"/>
          <p:cNvPicPr/>
          <p:nvPr/>
        </p:nvPicPr>
        <p:blipFill>
          <a:blip r:embed="rId3"/>
          <a:stretch/>
        </p:blipFill>
        <p:spPr>
          <a:xfrm>
            <a:off x="142844" y="142852"/>
            <a:ext cx="4368240" cy="3449160"/>
          </a:xfrm>
          <a:prstGeom prst="rect">
            <a:avLst/>
          </a:prstGeom>
          <a:ln w="0">
            <a:solidFill>
              <a:srgbClr val="C00000"/>
            </a:solidFill>
          </a:ln>
        </p:spPr>
      </p:pic>
      <p:sp>
        <p:nvSpPr>
          <p:cNvPr id="227" name="CustomShape 1"/>
          <p:cNvSpPr/>
          <p:nvPr/>
        </p:nvSpPr>
        <p:spPr>
          <a:xfrm>
            <a:off x="357158" y="214290"/>
            <a:ext cx="3786214" cy="34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600" b="0" strike="noStrike" spc="-1" dirty="0" err="1">
                <a:solidFill>
                  <a:srgbClr val="000000"/>
                </a:solidFill>
                <a:latin typeface="Arial"/>
                <a:ea typeface="DejaVu Sans"/>
              </a:rPr>
              <a:t>Rosh</a:t>
            </a:r>
            <a:r>
              <a:rPr lang="it-IT" sz="1600" b="0" strike="noStrike" spc="-1" dirty="0">
                <a:solidFill>
                  <a:srgbClr val="000000"/>
                </a:solidFill>
                <a:latin typeface="Arial"/>
                <a:ea typeface="DejaVu Sans"/>
              </a:rPr>
              <a:t> </a:t>
            </a:r>
            <a:r>
              <a:rPr lang="it-IT" sz="1600" b="0" strike="noStrike" spc="-1" dirty="0" smtClean="0">
                <a:solidFill>
                  <a:srgbClr val="000000"/>
                </a:solidFill>
                <a:latin typeface="Arial"/>
                <a:ea typeface="DejaVu Sans"/>
              </a:rPr>
              <a:t>Pina agli </a:t>
            </a:r>
            <a:r>
              <a:rPr lang="it-IT" sz="1600" b="0" strike="noStrike" spc="-1" dirty="0">
                <a:solidFill>
                  <a:srgbClr val="000000"/>
                </a:solidFill>
                <a:latin typeface="Arial"/>
                <a:ea typeface="DejaVu Sans"/>
              </a:rPr>
              <a:t>inizi del </a:t>
            </a:r>
            <a:r>
              <a:rPr lang="it-IT" sz="1600" b="0" strike="noStrike" spc="-1" dirty="0" smtClean="0">
                <a:solidFill>
                  <a:srgbClr val="000000"/>
                </a:solidFill>
                <a:latin typeface="Arial"/>
                <a:ea typeface="DejaVu Sans"/>
              </a:rPr>
              <a:t>XX secolo</a:t>
            </a:r>
            <a:endParaRPr lang="it-IT" sz="1600" b="0" strike="noStrike" spc="-1" dirty="0">
              <a:latin typeface="Arial"/>
            </a:endParaRPr>
          </a:p>
        </p:txBody>
      </p:sp>
      <p:sp>
        <p:nvSpPr>
          <p:cNvPr id="5" name="CustomShape 1"/>
          <p:cNvSpPr/>
          <p:nvPr/>
        </p:nvSpPr>
        <p:spPr>
          <a:xfrm>
            <a:off x="4714876" y="285728"/>
            <a:ext cx="3921840" cy="13835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1" dirty="0" err="1" smtClean="0"/>
              <a:t>Rosh</a:t>
            </a:r>
            <a:r>
              <a:rPr lang="it-IT" sz="1200" b="1" dirty="0" smtClean="0"/>
              <a:t> Pina </a:t>
            </a:r>
            <a:r>
              <a:rPr lang="it-IT" sz="1200" dirty="0" smtClean="0"/>
              <a:t>Colonia ebraica fondata nel 1882. Nel 1883 il Barone Rothschild venne in aiuto di </a:t>
            </a:r>
            <a:r>
              <a:rPr lang="it-IT" sz="1200" dirty="0" err="1" smtClean="0"/>
              <a:t>Rosh</a:t>
            </a:r>
            <a:r>
              <a:rPr lang="it-IT" sz="1200" dirty="0" smtClean="0"/>
              <a:t> Pina che così divenne la prima colonia posta sotto la sua ala protettrice. In cambio del trasferimento di proprietà di tutti i terreni e degli edifici delle colonie al Barone, era lui a preoccuparsi dell'assistenza alle famiglie, delle costruzioni e dei pagamenti dei debiti accumulati.</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642960" y="857160"/>
            <a:ext cx="1277280" cy="360720"/>
          </a:xfrm>
          <a:prstGeom prst="rect">
            <a:avLst/>
          </a:prstGeom>
          <a:noFill/>
          <a:ln w="0">
            <a:noFill/>
          </a:ln>
        </p:spPr>
        <p:style>
          <a:lnRef idx="0">
            <a:scrgbClr r="0" g="0" b="0"/>
          </a:lnRef>
          <a:fillRef idx="0">
            <a:scrgbClr r="0" g="0" b="0"/>
          </a:fillRef>
          <a:effectRef idx="0">
            <a:scrgbClr r="0" g="0" b="0"/>
          </a:effectRef>
          <a:fontRef idx="minor"/>
        </p:style>
      </p:sp>
      <p:sp>
        <p:nvSpPr>
          <p:cNvPr id="171" name="CustomShape 2"/>
          <p:cNvSpPr/>
          <p:nvPr/>
        </p:nvSpPr>
        <p:spPr>
          <a:xfrm>
            <a:off x="142920" y="357120"/>
            <a:ext cx="8678160" cy="5564880"/>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fontScale="63000" lnSpcReduction="20000"/>
          </a:bodyPr>
          <a:lstStyle/>
          <a:p>
            <a:pPr>
              <a:lnSpc>
                <a:spcPct val="100000"/>
              </a:lnSpc>
              <a:spcAft>
                <a:spcPts val="600"/>
              </a:spcAft>
            </a:pPr>
            <a:r>
              <a:rPr lang="it-IT" sz="3600" b="0" strike="noStrike" cap="all" spc="-1" dirty="0">
                <a:solidFill>
                  <a:srgbClr val="4E3B30"/>
                </a:solidFill>
                <a:latin typeface="Franklin Gothic Medium"/>
                <a:ea typeface="DejaVu Sans"/>
              </a:rPr>
              <a:t>                                </a:t>
            </a:r>
            <a:r>
              <a:rPr lang="it-IT" sz="3600" b="0" strike="noStrike" cap="all" spc="-1" dirty="0" smtClean="0">
                <a:solidFill>
                  <a:srgbClr val="4E3B30"/>
                </a:solidFill>
                <a:latin typeface="Franklin Gothic Medium"/>
                <a:ea typeface="DejaVu Sans"/>
              </a:rPr>
              <a:t>                    indice</a:t>
            </a:r>
          </a:p>
          <a:p>
            <a:pPr>
              <a:lnSpc>
                <a:spcPct val="100000"/>
              </a:lnSpc>
              <a:spcAft>
                <a:spcPts val="600"/>
              </a:spcAft>
            </a:pPr>
            <a:r>
              <a:t/>
            </a:r>
            <a:br/>
            <a:r>
              <a:rPr lang="it-IT" sz="1800" b="1" strike="noStrike" spc="-1" dirty="0">
                <a:solidFill>
                  <a:srgbClr val="000000"/>
                </a:solidFill>
                <a:latin typeface="Arial"/>
                <a:ea typeface="DejaVu Sans"/>
              </a:rPr>
              <a:t>  </a:t>
            </a:r>
            <a:r>
              <a:rPr lang="it-IT" sz="2300" b="1" strike="noStrike" cap="all" spc="-1" dirty="0">
                <a:solidFill>
                  <a:srgbClr val="4E3B30"/>
                </a:solidFill>
                <a:latin typeface="Franklin Gothic Medium"/>
                <a:ea typeface="DejaVu Sans"/>
              </a:rPr>
              <a:t>1. </a:t>
            </a:r>
            <a:r>
              <a:rPr lang="it-IT" sz="2300" b="1" strike="noStrike" cap="all" spc="-1" dirty="0" smtClean="0">
                <a:solidFill>
                  <a:srgbClr val="4E3B30"/>
                </a:solidFill>
                <a:latin typeface="Franklin Gothic Book"/>
                <a:ea typeface="DejaVu Sans"/>
              </a:rPr>
              <a:t>LA PALESTINA OTTOMANA [pag</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4]  </a:t>
            </a:r>
          </a:p>
          <a:p>
            <a:pPr>
              <a:lnSpc>
                <a:spcPct val="100000"/>
              </a:lnSpc>
              <a:spcAft>
                <a:spcPts val="600"/>
              </a:spcAft>
            </a:pPr>
            <a:r>
              <a:rPr lang="it-IT" sz="1600" cap="all" spc="-1" dirty="0" smtClean="0">
                <a:solidFill>
                  <a:srgbClr val="4E3B30"/>
                </a:solidFill>
                <a:latin typeface="Franklin Gothic Book"/>
                <a:ea typeface="DejaVu Sans"/>
              </a:rPr>
              <a:t>         </a:t>
            </a:r>
            <a:r>
              <a:rPr lang="it-IT" sz="1900" cap="all" spc="-1" dirty="0" smtClean="0">
                <a:solidFill>
                  <a:srgbClr val="4E3B30"/>
                </a:solidFill>
                <a:latin typeface="Franklin Gothic Book"/>
                <a:ea typeface="DejaVu Sans"/>
              </a:rPr>
              <a:t>IL TERRITORIO [PAG. 6]</a:t>
            </a:r>
          </a:p>
          <a:p>
            <a:pPr>
              <a:lnSpc>
                <a:spcPct val="100000"/>
              </a:lnSpc>
              <a:spcAft>
                <a:spcPts val="600"/>
              </a:spcAft>
            </a:pPr>
            <a:r>
              <a:rPr lang="it-IT" sz="1900" b="0" strike="noStrike" cap="all" spc="-1" dirty="0" smtClean="0">
                <a:solidFill>
                  <a:srgbClr val="4E3B30"/>
                </a:solidFill>
                <a:latin typeface="Franklin Gothic Book"/>
                <a:ea typeface="DejaVu Sans"/>
              </a:rPr>
              <a:t>        LA POPOLAZIONE [PAG. 10]</a:t>
            </a:r>
          </a:p>
          <a:p>
            <a:pPr>
              <a:lnSpc>
                <a:spcPct val="100000"/>
              </a:lnSpc>
              <a:spcAft>
                <a:spcPts val="600"/>
              </a:spcAft>
            </a:pPr>
            <a:r>
              <a:rPr lang="it-IT" sz="1900" cap="all" spc="-1" dirty="0" smtClean="0">
                <a:solidFill>
                  <a:srgbClr val="4E3B30"/>
                </a:solidFill>
                <a:latin typeface="Franklin Gothic Book"/>
                <a:ea typeface="DejaVu Sans"/>
              </a:rPr>
              <a:t>        L’ECONOMIA [PAG. 14]</a:t>
            </a:r>
          </a:p>
          <a:p>
            <a:pPr>
              <a:lnSpc>
                <a:spcPct val="100000"/>
              </a:lnSpc>
              <a:spcAft>
                <a:spcPts val="600"/>
              </a:spcAft>
            </a:pPr>
            <a:r>
              <a:rPr lang="it-IT" sz="1900" b="0" strike="noStrike" cap="all" spc="-1" dirty="0" smtClean="0">
                <a:solidFill>
                  <a:srgbClr val="4E3B30"/>
                </a:solidFill>
                <a:latin typeface="Franklin Gothic Book"/>
                <a:ea typeface="DejaVu Sans"/>
              </a:rPr>
              <a:t>        GLI EBREI DELL’EUROPA ORIENTALE [PAG. 18]</a:t>
            </a:r>
          </a:p>
          <a:p>
            <a:pPr>
              <a:lnSpc>
                <a:spcPct val="100000"/>
              </a:lnSpc>
              <a:spcAft>
                <a:spcPts val="600"/>
              </a:spcAft>
            </a:pPr>
            <a:r>
              <a:rPr lang="it-IT" sz="1900" cap="all" spc="-1" dirty="0" smtClean="0">
                <a:solidFill>
                  <a:srgbClr val="4E3B30"/>
                </a:solidFill>
                <a:latin typeface="Franklin Gothic Book"/>
                <a:ea typeface="DejaVu Sans"/>
              </a:rPr>
              <a:t>        LA PRIMA ALIYA’ (1881-1903) [PAG. 26]</a:t>
            </a:r>
          </a:p>
          <a:p>
            <a:pPr>
              <a:lnSpc>
                <a:spcPct val="100000"/>
              </a:lnSpc>
              <a:spcAft>
                <a:spcPts val="600"/>
              </a:spcAft>
            </a:pPr>
            <a:r>
              <a:rPr lang="it-IT" sz="1900" b="0" strike="noStrike" cap="all" spc="-1" dirty="0" smtClean="0">
                <a:solidFill>
                  <a:srgbClr val="4E3B30"/>
                </a:solidFill>
                <a:latin typeface="Franklin Gothic Book"/>
                <a:ea typeface="DejaVu Sans"/>
              </a:rPr>
              <a:t>        LA NASCITA DEL SIONISMO [PAG. 30]</a:t>
            </a:r>
          </a:p>
          <a:p>
            <a:pPr>
              <a:lnSpc>
                <a:spcPct val="100000"/>
              </a:lnSpc>
              <a:spcAft>
                <a:spcPts val="600"/>
              </a:spcAft>
            </a:pPr>
            <a:r>
              <a:rPr lang="it-IT" sz="1900" cap="all" spc="-1" dirty="0" smtClean="0">
                <a:solidFill>
                  <a:srgbClr val="4E3B30"/>
                </a:solidFill>
                <a:latin typeface="Franklin Gothic Book"/>
                <a:ea typeface="DejaVu Sans"/>
              </a:rPr>
              <a:t>        LA SECONDA ALIYA’ (1904-1914) [PAG. 35]</a:t>
            </a:r>
          </a:p>
          <a:p>
            <a:pPr>
              <a:lnSpc>
                <a:spcPct val="100000"/>
              </a:lnSpc>
              <a:spcAft>
                <a:spcPts val="1200"/>
              </a:spcAft>
            </a:pPr>
            <a:r>
              <a:rPr lang="it-IT" sz="1900" b="0" strike="noStrike" cap="all" spc="-1" dirty="0" smtClean="0">
                <a:solidFill>
                  <a:srgbClr val="4E3B30"/>
                </a:solidFill>
                <a:latin typeface="Franklin Gothic Book"/>
                <a:ea typeface="DejaVu Sans"/>
              </a:rPr>
              <a:t>        LA PRIMA GUERRA MONDIALE [PAG. 44]</a:t>
            </a:r>
          </a:p>
          <a:p>
            <a:pPr>
              <a:lnSpc>
                <a:spcPct val="100000"/>
              </a:lnSpc>
              <a:spcAft>
                <a:spcPts val="600"/>
              </a:spcAft>
            </a:pPr>
            <a:r>
              <a:rPr lang="it-IT" sz="2100" cap="all" spc="-1" dirty="0" smtClean="0">
                <a:solidFill>
                  <a:srgbClr val="4E3B30"/>
                </a:solidFill>
                <a:latin typeface="Franklin Gothic Book"/>
              </a:rPr>
              <a:t>  </a:t>
            </a:r>
            <a:r>
              <a:rPr lang="it-IT" sz="2300" b="1" strike="noStrike" cap="all" spc="-1" dirty="0" smtClean="0">
                <a:solidFill>
                  <a:srgbClr val="4E3B30"/>
                </a:solidFill>
                <a:latin typeface="Franklin Gothic Medium"/>
                <a:ea typeface="DejaVu Sans"/>
              </a:rPr>
              <a:t>2</a:t>
            </a:r>
            <a:r>
              <a:rPr lang="it-IT" sz="2300" b="1" strike="noStrike" cap="all" spc="-1" dirty="0">
                <a:solidFill>
                  <a:srgbClr val="4E3B30"/>
                </a:solidFill>
                <a:latin typeface="Franklin Gothic Medium"/>
                <a:ea typeface="DejaVu Sans"/>
              </a:rPr>
              <a:t>. </a:t>
            </a:r>
            <a:r>
              <a:rPr lang="it-IT" sz="2300" b="1" strike="noStrike" cap="all" spc="-1" dirty="0" smtClean="0">
                <a:solidFill>
                  <a:srgbClr val="4E3B30"/>
                </a:solidFill>
                <a:latin typeface="Franklin Gothic Book"/>
                <a:ea typeface="DejaVu Sans"/>
              </a:rPr>
              <a:t>GLI ANNI DEL MANDATO BRITANNICO </a:t>
            </a:r>
            <a:r>
              <a:rPr lang="it-IT" sz="2300" b="1" strike="noStrike" cap="all" spc="-1" dirty="0">
                <a:solidFill>
                  <a:srgbClr val="4E3B30"/>
                </a:solidFill>
                <a:latin typeface="Franklin Gothic Book"/>
                <a:ea typeface="DejaVu Sans"/>
              </a:rPr>
              <a:t>[</a:t>
            </a:r>
            <a:r>
              <a:rPr lang="it-IT" sz="2300" b="1" strike="noStrike" cap="all" spc="-1" dirty="0" smtClean="0">
                <a:solidFill>
                  <a:srgbClr val="4E3B30"/>
                </a:solidFill>
                <a:latin typeface="Franklin Gothic Book"/>
                <a:ea typeface="DejaVu Sans"/>
              </a:rPr>
              <a:t>pag.48]</a:t>
            </a:r>
          </a:p>
          <a:p>
            <a:pPr>
              <a:lnSpc>
                <a:spcPct val="100000"/>
              </a:lnSpc>
              <a:spcAft>
                <a:spcPts val="600"/>
              </a:spcAft>
            </a:pPr>
            <a:r>
              <a:rPr lang="it-IT" sz="1900" cap="all" spc="-1" dirty="0" smtClean="0">
                <a:solidFill>
                  <a:srgbClr val="4E3B30"/>
                </a:solidFill>
                <a:latin typeface="Franklin Gothic Book"/>
              </a:rPr>
              <a:t>         I MOTI DEL 1920 [PAG. 55]</a:t>
            </a:r>
          </a:p>
          <a:p>
            <a:pPr>
              <a:lnSpc>
                <a:spcPct val="100000"/>
              </a:lnSpc>
              <a:spcAft>
                <a:spcPts val="600"/>
              </a:spcAft>
            </a:pPr>
            <a:r>
              <a:rPr lang="it-IT" sz="1900" cap="all" spc="-1" dirty="0" smtClean="0">
                <a:solidFill>
                  <a:srgbClr val="4E3B30"/>
                </a:solidFill>
                <a:latin typeface="Franklin Gothic Book"/>
              </a:rPr>
              <a:t>         GLI ANNI VENTI [PAG. 67]</a:t>
            </a:r>
          </a:p>
          <a:p>
            <a:pPr>
              <a:lnSpc>
                <a:spcPct val="100000"/>
              </a:lnSpc>
              <a:spcAft>
                <a:spcPts val="600"/>
              </a:spcAft>
            </a:pPr>
            <a:r>
              <a:rPr lang="it-IT" sz="1900" cap="all" spc="-1" dirty="0" smtClean="0">
                <a:solidFill>
                  <a:srgbClr val="4E3B30"/>
                </a:solidFill>
                <a:latin typeface="Franklin Gothic Book"/>
              </a:rPr>
              <a:t>         I MOTI DEL 1929 [PAG. 72]</a:t>
            </a:r>
          </a:p>
          <a:p>
            <a:pPr>
              <a:lnSpc>
                <a:spcPct val="100000"/>
              </a:lnSpc>
              <a:spcAft>
                <a:spcPts val="600"/>
              </a:spcAft>
            </a:pPr>
            <a:r>
              <a:rPr lang="it-IT" sz="1900" cap="all" spc="-1" dirty="0" smtClean="0">
                <a:solidFill>
                  <a:srgbClr val="4E3B30"/>
                </a:solidFill>
                <a:latin typeface="Franklin Gothic Book"/>
              </a:rPr>
              <a:t>         GLI ANNI 1930-35 [PAG. 78]</a:t>
            </a:r>
          </a:p>
          <a:p>
            <a:pPr>
              <a:lnSpc>
                <a:spcPct val="100000"/>
              </a:lnSpc>
              <a:spcAft>
                <a:spcPts val="1200"/>
              </a:spcAft>
            </a:pPr>
            <a:r>
              <a:rPr lang="it-IT" sz="1900" cap="all" spc="-1" dirty="0" smtClean="0">
                <a:solidFill>
                  <a:srgbClr val="4E3B30"/>
                </a:solidFill>
                <a:latin typeface="Franklin Gothic Book"/>
              </a:rPr>
              <a:t>         LA GRANDE RIVOLTA 1936-1939 [PAG. 84]      </a:t>
            </a:r>
          </a:p>
          <a:p>
            <a:pPr>
              <a:lnSpc>
                <a:spcPct val="100000"/>
              </a:lnSpc>
              <a:spcAft>
                <a:spcPts val="601"/>
              </a:spcAft>
            </a:pPr>
            <a:r>
              <a:rPr lang="it-IT" sz="2300" b="0" strike="noStrike" spc="-1" dirty="0" smtClean="0">
                <a:latin typeface="Arial"/>
              </a:rPr>
              <a:t> </a:t>
            </a:r>
            <a:r>
              <a:rPr lang="it-IT" sz="2300" b="1" strike="noStrike" cap="all" spc="-1" dirty="0" smtClean="0">
                <a:solidFill>
                  <a:srgbClr val="4E3B30"/>
                </a:solidFill>
                <a:latin typeface="Franklin Gothic Book"/>
                <a:ea typeface="DejaVu Sans"/>
              </a:rPr>
              <a:t>  3</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LA FINE DEL MANDATO BRITANNICO [pag</a:t>
            </a:r>
            <a:r>
              <a:rPr lang="it-IT" sz="2300" b="1" strike="noStrike" cap="all" spc="-1" dirty="0">
                <a:solidFill>
                  <a:srgbClr val="4E3B30"/>
                </a:solidFill>
                <a:latin typeface="Franklin Gothic Book"/>
                <a:ea typeface="DejaVu Sans"/>
              </a:rPr>
              <a:t>. </a:t>
            </a:r>
            <a:r>
              <a:rPr lang="it-IT" sz="2300" b="1" strike="noStrike" cap="all" spc="-1" dirty="0" smtClean="0">
                <a:solidFill>
                  <a:srgbClr val="4E3B30"/>
                </a:solidFill>
                <a:latin typeface="Franklin Gothic Book"/>
                <a:ea typeface="DejaVu Sans"/>
              </a:rPr>
              <a:t>101]</a:t>
            </a:r>
          </a:p>
          <a:p>
            <a:pPr>
              <a:lnSpc>
                <a:spcPct val="100000"/>
              </a:lnSpc>
              <a:spcAft>
                <a:spcPts val="601"/>
              </a:spcAft>
            </a:pPr>
            <a:r>
              <a:rPr lang="it-IT" sz="1900" cap="all" spc="-1" dirty="0" smtClean="0">
                <a:solidFill>
                  <a:srgbClr val="4E3B30"/>
                </a:solidFill>
                <a:latin typeface="Franklin Gothic Book"/>
              </a:rPr>
              <a:t>        LA RISOLUZIONE DELL’ONU  [PAG. 102]</a:t>
            </a:r>
          </a:p>
          <a:p>
            <a:pPr>
              <a:lnSpc>
                <a:spcPct val="100000"/>
              </a:lnSpc>
              <a:spcAft>
                <a:spcPts val="601"/>
              </a:spcAft>
            </a:pPr>
            <a:r>
              <a:rPr lang="it-IT" sz="1900" b="0" strike="noStrike" cap="all" spc="-1" dirty="0" smtClean="0">
                <a:solidFill>
                  <a:srgbClr val="4E3B30"/>
                </a:solidFill>
                <a:latin typeface="Franklin Gothic Book"/>
              </a:rPr>
              <a:t>         LA GUERRA CIVILE [PAG. 104]</a:t>
            </a:r>
          </a:p>
          <a:p>
            <a:pPr>
              <a:lnSpc>
                <a:spcPct val="100000"/>
              </a:lnSpc>
              <a:spcAft>
                <a:spcPts val="601"/>
              </a:spcAft>
            </a:pPr>
            <a:r>
              <a:rPr lang="it-IT" sz="1900" cap="all" spc="-1" dirty="0" smtClean="0">
                <a:solidFill>
                  <a:srgbClr val="4E3B30"/>
                </a:solidFill>
                <a:latin typeface="Franklin Gothic Book"/>
              </a:rPr>
              <a:t>         ISRAELE CONTRO GLI STATI ARABI [PAG. 112]</a:t>
            </a:r>
            <a:endParaRPr lang="it-IT" sz="1900" b="0" strike="noStrike" spc="-1" dirty="0">
              <a:latin typeface="Arial"/>
            </a:endParaRPr>
          </a:p>
          <a:p>
            <a:pPr marL="343080" indent="-335880">
              <a:lnSpc>
                <a:spcPct val="100000"/>
              </a:lnSpc>
              <a:spcAft>
                <a:spcPts val="601"/>
              </a:spcAft>
              <a:tabLst>
                <a:tab pos="0" algn="l"/>
              </a:tabLst>
            </a:pPr>
            <a:r>
              <a:t/>
            </a:r>
            <a:br/>
            <a:r>
              <a:rPr lang="it-IT" sz="2100" b="0" strike="noStrike" cap="all" spc="-1" dirty="0">
                <a:solidFill>
                  <a:srgbClr val="4E3B30"/>
                </a:solidFill>
                <a:latin typeface="Franklin Gothic Medium"/>
                <a:ea typeface="DejaVu Sans"/>
              </a:rPr>
              <a:t> </a:t>
            </a:r>
            <a:r>
              <a:t/>
            </a:r>
            <a:br/>
            <a:endParaRPr lang="it-IT" sz="21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29"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2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nascita del </a:t>
            </a:r>
            <a:r>
              <a:rPr lang="it-IT" sz="3600" b="1" strike="noStrike" spc="-1" dirty="0" smtClean="0">
                <a:solidFill>
                  <a:srgbClr val="FF0000"/>
                </a:solidFill>
                <a:latin typeface="Times New Roman"/>
                <a:ea typeface="DejaVu Sans"/>
              </a:rPr>
              <a:t>sionismo</a:t>
            </a:r>
          </a:p>
          <a:p>
            <a:pPr algn="ctr">
              <a:tabLst>
                <a:tab pos="0" algn="l"/>
              </a:tabLst>
            </a:pPr>
            <a:r>
              <a:rPr lang="it-IT" sz="2800" b="1" spc="-1" dirty="0" smtClean="0">
                <a:solidFill>
                  <a:srgbClr val="FF0000"/>
                </a:solidFill>
                <a:latin typeface="Times New Roman"/>
              </a:rPr>
              <a:t>(1897) </a:t>
            </a:r>
            <a:endParaRPr lang="it-IT" sz="2800" spc="-1" dirty="0" smtClean="0"/>
          </a:p>
          <a:p>
            <a:pPr algn="ctr">
              <a:lnSpc>
                <a:spcPct val="100000"/>
              </a:lnSpc>
              <a:tabLst>
                <a:tab pos="0" algn="l"/>
              </a:tabLst>
            </a:pPr>
            <a:endParaRPr lang="it-IT" sz="3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85840" y="500040"/>
            <a:ext cx="8636760" cy="466136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Ancora alla fine dell’Ottocento, milioni di ebrei dell’immenso Impero russo erano vittime di periodiche persecuzioni (</a:t>
            </a:r>
            <a:r>
              <a:rPr lang="it-IT" sz="1400" i="1" strike="noStrike" spc="-1" dirty="0">
                <a:solidFill>
                  <a:srgbClr val="000000"/>
                </a:solidFill>
                <a:latin typeface="Franklin Gothic Book"/>
                <a:ea typeface="DejaVu Sans"/>
              </a:rPr>
              <a:t>pogrom</a:t>
            </a:r>
            <a:r>
              <a:rPr lang="it-IT" sz="1400" strike="noStrike" spc="-1" dirty="0">
                <a:solidFill>
                  <a:srgbClr val="000000"/>
                </a:solidFill>
                <a:latin typeface="Franklin Gothic Book"/>
                <a:ea typeface="DejaVu Sans"/>
              </a:rPr>
              <a:t>) spesso ispirate dalla polizia zarista. Ma l’antisemitismo – pur senza giungere agli </a:t>
            </a:r>
            <a:r>
              <a:rPr lang="it-IT" sz="1400" strike="noStrike" spc="-1" dirty="0" smtClean="0">
                <a:solidFill>
                  <a:srgbClr val="000000"/>
                </a:solidFill>
                <a:latin typeface="Franklin Gothic Book"/>
                <a:ea typeface="DejaVu Sans"/>
              </a:rPr>
              <a:t>eccessi </a:t>
            </a:r>
            <a:r>
              <a:rPr lang="it-IT" sz="1400" strike="noStrike" spc="-1" dirty="0">
                <a:solidFill>
                  <a:srgbClr val="000000"/>
                </a:solidFill>
                <a:latin typeface="Franklin Gothic Book"/>
                <a:ea typeface="DejaVu Sans"/>
              </a:rPr>
              <a:t>che avvenivano nell’Europa orientale – era largamente diffuso anche nella più evoluta Europa occidentale, soprattutto in Germania, in Austria e nella stessa Francia.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Fu proprio a Parigi che un giornalista ungherese di origine ebrea, </a:t>
            </a:r>
            <a:r>
              <a:rPr lang="it-IT" sz="1400" i="1" strike="noStrike" spc="-1" dirty="0">
                <a:solidFill>
                  <a:srgbClr val="000000"/>
                </a:solidFill>
                <a:latin typeface="Franklin Gothic Book"/>
                <a:ea typeface="DejaVu Sans"/>
              </a:rPr>
              <a:t>Theodor Herzl</a:t>
            </a:r>
            <a:r>
              <a:rPr lang="it-IT" sz="1400" strike="noStrike" spc="-1" dirty="0">
                <a:solidFill>
                  <a:srgbClr val="000000"/>
                </a:solidFill>
                <a:latin typeface="Franklin Gothic Book"/>
                <a:ea typeface="DejaVu Sans"/>
              </a:rPr>
              <a:t>, visse come inviato del </a:t>
            </a:r>
            <a:r>
              <a:rPr lang="it-IT" sz="1400" strike="noStrike" spc="-1" dirty="0" smtClean="0">
                <a:solidFill>
                  <a:srgbClr val="000000"/>
                </a:solidFill>
                <a:latin typeface="Franklin Gothic Book"/>
                <a:ea typeface="DejaVu Sans"/>
              </a:rPr>
              <a:t>suo </a:t>
            </a:r>
            <a:r>
              <a:rPr lang="it-IT" sz="1400" strike="noStrike" spc="-1" dirty="0">
                <a:solidFill>
                  <a:srgbClr val="000000"/>
                </a:solidFill>
                <a:latin typeface="Franklin Gothic Book"/>
                <a:ea typeface="DejaVu Sans"/>
              </a:rPr>
              <a:t>giornale le drammatiche vicende di un ufficiale francese, anch’egli ebreo, Alfred </a:t>
            </a:r>
            <a:r>
              <a:rPr lang="it-IT" sz="1400" strike="noStrike" spc="-1" dirty="0" err="1">
                <a:solidFill>
                  <a:srgbClr val="000000"/>
                </a:solidFill>
                <a:latin typeface="Franklin Gothic Book"/>
                <a:ea typeface="DejaVu Sans"/>
              </a:rPr>
              <a:t>Dreyfus</a:t>
            </a:r>
            <a:r>
              <a:rPr lang="it-IT" sz="1400" strike="noStrike" spc="-1" dirty="0">
                <a:solidFill>
                  <a:srgbClr val="000000"/>
                </a:solidFill>
                <a:latin typeface="Franklin Gothic Book"/>
                <a:ea typeface="DejaVu Sans"/>
              </a:rPr>
              <a:t>. Questi era stato ingiustamente accusato di essere una spia al soldo dei tedeschi ed era stato condannato ai lavori forzati (1884) dopo una violentissima campagna diffamatoria scatenata contro di lui dagli antisemiti francesi. Herzl, sconvolto dai fatti di cui era stato testimone, si convinse che gli ebrei non sarebbero mai riusciti ad integrarsi e ad assimilarsi e non avrebbero mai potuto sfuggire al loro destino di perseguitati se non avessero abbandonato l’Europa e costituito un loro Stato.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Nasceva, dunque, su iniziativa di Herzl, il sionismo, nome che allude a uno dei colli su cui sorge Gerusalemme, </a:t>
            </a:r>
            <a:r>
              <a:rPr lang="it-IT" sz="1400" i="1" strike="noStrike" spc="-1" dirty="0">
                <a:solidFill>
                  <a:srgbClr val="000000"/>
                </a:solidFill>
                <a:latin typeface="Franklin Gothic Book"/>
                <a:ea typeface="DejaVu Sans"/>
              </a:rPr>
              <a:t>Sion</a:t>
            </a:r>
            <a:r>
              <a:rPr lang="it-IT" sz="1400" strike="noStrike" spc="-1" dirty="0">
                <a:solidFill>
                  <a:srgbClr val="000000"/>
                </a:solidFill>
                <a:latin typeface="Franklin Gothic Book"/>
                <a:ea typeface="DejaVu Sans"/>
              </a:rPr>
              <a:t>. Al congresso di Basilea, nel 1897, il movimento si poneva l’obiettivo di dare uno Stato al popolo ebraico. I sionisti guardavano alla Palestina, l’antica patria dei loro antenati abbandonata da quasi duemila anni e che era, in quel momento, una delle province del decadente Impero ottomano.</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Secondo una mentalità largamente dominante in quell’epoca – che vedeva nell’assoggettamento e nella colonizzazione delle terre “selvagge” dell’Africa e dell’Asia un diritto-dovere dell’uomo bianco portatore di progresso e di civiltà -, il problema della presenza di arabi in Palestina neppure si pose ai padri fondatori del sionismo. Del resto, all’epoca del congresso di Basilea, già 25.000 ebrei avevano fondato colonie agricole in quella terra aspra e povera e vivevano in accordo con circa mezzo milione di arabi.</a:t>
            </a:r>
            <a:endParaRPr lang="it-IT" sz="1400" strike="noStrike" spc="-1" dirty="0">
              <a:latin typeface="Arial"/>
            </a:endParaRPr>
          </a:p>
          <a:p>
            <a:pPr algn="r">
              <a:lnSpc>
                <a:spcPct val="100000"/>
              </a:lnSpc>
            </a:pPr>
            <a:r>
              <a:rPr lang="it-IT" sz="1200" b="0" i="1" strike="noStrike" spc="-1" dirty="0">
                <a:solidFill>
                  <a:srgbClr val="000000"/>
                </a:solidFill>
                <a:latin typeface="Franklin Gothic Book"/>
                <a:ea typeface="DejaVu Sans"/>
              </a:rPr>
              <a:t>Dossier Medio Oriente </a:t>
            </a:r>
            <a:r>
              <a:rPr lang="it-IT" sz="1200" b="0" strike="noStrike" spc="-1" dirty="0">
                <a:solidFill>
                  <a:srgbClr val="000000"/>
                </a:solidFill>
                <a:latin typeface="Franklin Gothic Book"/>
                <a:ea typeface="DejaVu Sans"/>
              </a:rPr>
              <a:t>a cura di F. </a:t>
            </a:r>
            <a:r>
              <a:rPr lang="it-IT" sz="1200" b="0" strike="noStrike" spc="-1" dirty="0" smtClean="0">
                <a:solidFill>
                  <a:srgbClr val="000000"/>
                </a:solidFill>
                <a:latin typeface="Franklin Gothic Book"/>
                <a:ea typeface="DejaVu Sans"/>
              </a:rPr>
              <a:t>Chicco</a:t>
            </a:r>
          </a:p>
        </p:txBody>
      </p:sp>
      <p:sp>
        <p:nvSpPr>
          <p:cNvPr id="3"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NASCITA DEL SIONISMO</a:t>
            </a:r>
            <a:endParaRPr lang="it-IT" sz="1600" b="1" dirty="0">
              <a:solidFill>
                <a:schemeClr val="tx1"/>
              </a:solidFill>
            </a:endParaRPr>
          </a:p>
        </p:txBody>
      </p:sp>
      <p:sp>
        <p:nvSpPr>
          <p:cNvPr id="3" name="Rettangolo arrotondato 2"/>
          <p:cNvSpPr/>
          <p:nvPr/>
        </p:nvSpPr>
        <p:spPr>
          <a:xfrm>
            <a:off x="28572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48" name="Connettore 2 47"/>
          <p:cNvCxnSpPr>
            <a:stCxn id="17" idx="3"/>
          </p:cNvCxnSpPr>
          <p:nvPr/>
        </p:nvCxnSpPr>
        <p:spPr>
          <a:xfrm flipV="1">
            <a:off x="2643174" y="4143380"/>
            <a:ext cx="1500198" cy="18931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arrotondato 14"/>
          <p:cNvSpPr/>
          <p:nvPr/>
        </p:nvSpPr>
        <p:spPr>
          <a:xfrm>
            <a:off x="357158" y="19288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Caso </a:t>
            </a:r>
            <a:r>
              <a:rPr lang="it-IT" sz="1200" b="1" dirty="0" err="1" smtClean="0">
                <a:solidFill>
                  <a:schemeClr val="tx1"/>
                </a:solidFill>
              </a:rPr>
              <a:t>Dreyfus</a:t>
            </a:r>
            <a:endParaRPr lang="it-IT" sz="1200" b="1" dirty="0">
              <a:solidFill>
                <a:schemeClr val="tx1"/>
              </a:solidFill>
            </a:endParaRPr>
          </a:p>
        </p:txBody>
      </p:sp>
      <p:sp>
        <p:nvSpPr>
          <p:cNvPr id="16" name="Rettangolo arrotondato 15"/>
          <p:cNvSpPr/>
          <p:nvPr/>
        </p:nvSpPr>
        <p:spPr>
          <a:xfrm>
            <a:off x="357158" y="378619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7" name="Rettangolo arrotondato 16"/>
          <p:cNvSpPr/>
          <p:nvPr/>
        </p:nvSpPr>
        <p:spPr>
          <a:xfrm>
            <a:off x="357158"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Congresso di Basilea</a:t>
            </a:r>
            <a:endParaRPr lang="it-IT" sz="1200" b="1" dirty="0">
              <a:solidFill>
                <a:schemeClr val="tx1"/>
              </a:solidFill>
            </a:endParaRPr>
          </a:p>
        </p:txBody>
      </p:sp>
      <p:cxnSp>
        <p:nvCxnSpPr>
          <p:cNvPr id="24" name="Connettore 2 23"/>
          <p:cNvCxnSpPr>
            <a:stCxn id="3" idx="2"/>
          </p:cNvCxnSpPr>
          <p:nvPr/>
        </p:nvCxnSpPr>
        <p:spPr>
          <a:xfrm rot="5400000">
            <a:off x="1000100" y="1500174"/>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15" idx="2"/>
          </p:cNvCxnSpPr>
          <p:nvPr/>
        </p:nvCxnSpPr>
        <p:spPr>
          <a:xfrm rot="5400000">
            <a:off x="1000100" y="3214686"/>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6" idx="2"/>
          </p:cNvCxnSpPr>
          <p:nvPr/>
        </p:nvCxnSpPr>
        <p:spPr>
          <a:xfrm rot="5400000">
            <a:off x="1000100" y="5072074"/>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3857620" y="71435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Mentalità colonialista dell’epoca</a:t>
            </a:r>
            <a:endParaRPr lang="it-IT" sz="1200" b="1" dirty="0">
              <a:solidFill>
                <a:schemeClr val="tx1"/>
              </a:solidFill>
            </a:endParaRPr>
          </a:p>
        </p:txBody>
      </p:sp>
      <p:sp>
        <p:nvSpPr>
          <p:cNvPr id="32" name="Rettangolo arrotondato 31"/>
          <p:cNvSpPr/>
          <p:nvPr/>
        </p:nvSpPr>
        <p:spPr>
          <a:xfrm>
            <a:off x="6643702" y="71435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143636" y="421481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47" name="Connettore 2 46"/>
          <p:cNvCxnSpPr>
            <a:stCxn id="32" idx="2"/>
          </p:cNvCxnSpPr>
          <p:nvPr/>
        </p:nvCxnSpPr>
        <p:spPr>
          <a:xfrm rot="16200000" flipH="1">
            <a:off x="6465107" y="2821777"/>
            <a:ext cx="2714644" cy="714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ttore 2 52"/>
          <p:cNvCxnSpPr>
            <a:stCxn id="30" idx="2"/>
          </p:cNvCxnSpPr>
          <p:nvPr/>
        </p:nvCxnSpPr>
        <p:spPr>
          <a:xfrm rot="16200000" flipH="1">
            <a:off x="4607719" y="1893083"/>
            <a:ext cx="2714644"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56"/>
          <p:cNvCxnSpPr>
            <a:stCxn id="33" idx="1"/>
            <a:endCxn id="2" idx="5"/>
          </p:cNvCxnSpPr>
          <p:nvPr/>
        </p:nvCxnSpPr>
        <p:spPr>
          <a:xfrm rot="10800000">
            <a:off x="4935042" y="3890885"/>
            <a:ext cx="1208595" cy="7168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
          <p:cNvPicPr/>
          <p:nvPr/>
        </p:nvPicPr>
        <p:blipFill>
          <a:blip r:embed="rId2"/>
          <a:stretch/>
        </p:blipFill>
        <p:spPr>
          <a:xfrm>
            <a:off x="142920" y="285840"/>
            <a:ext cx="5162040" cy="2658960"/>
          </a:xfrm>
          <a:prstGeom prst="rect">
            <a:avLst/>
          </a:prstGeom>
          <a:ln w="9525">
            <a:solidFill>
              <a:srgbClr val="C00000"/>
            </a:solidFill>
            <a:miter/>
          </a:ln>
        </p:spPr>
      </p:pic>
      <p:sp>
        <p:nvSpPr>
          <p:cNvPr id="232" name="CustomShape 1"/>
          <p:cNvSpPr/>
          <p:nvPr/>
        </p:nvSpPr>
        <p:spPr>
          <a:xfrm>
            <a:off x="5500800" y="357120"/>
            <a:ext cx="3493440" cy="2097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Una propaganda bieca e volgare contraria agli ebrei si poteva leggere abitualmente sul settimanale viennese </a:t>
            </a:r>
            <a:r>
              <a:rPr lang="it-IT" sz="1200" b="0" i="1" strike="noStrike" spc="-1" dirty="0" err="1">
                <a:solidFill>
                  <a:srgbClr val="000000"/>
                </a:solidFill>
                <a:latin typeface="Arial"/>
                <a:ea typeface="DejaVu Sans"/>
              </a:rPr>
              <a:t>Kikeriki</a:t>
            </a:r>
            <a:r>
              <a:rPr lang="it-IT" sz="1200" b="0" strike="noStrike" spc="-1" dirty="0">
                <a:solidFill>
                  <a:srgbClr val="000000"/>
                </a:solidFill>
                <a:latin typeface="Arial"/>
                <a:ea typeface="DejaVu Sans"/>
              </a:rPr>
              <a:t>, giornale politico umoristico e satirico passato nel 1894 di mano dai liberali agli antisemiti, che instancabilmente pubblicava invettive e vignette di parodia degli ebrei.</a:t>
            </a:r>
            <a:endParaRPr lang="it-IT" sz="1200" b="0" strike="noStrike" spc="-1" dirty="0">
              <a:latin typeface="Arial"/>
            </a:endParaRPr>
          </a:p>
          <a:p>
            <a:pPr algn="just">
              <a:lnSpc>
                <a:spcPct val="100000"/>
              </a:lnSpc>
            </a:pPr>
            <a:r>
              <a:rPr lang="it-IT" sz="1200" b="0" strike="noStrike" spc="-1" dirty="0">
                <a:solidFill>
                  <a:srgbClr val="000000"/>
                </a:solidFill>
                <a:latin typeface="Arial"/>
                <a:ea typeface="DejaVu Sans"/>
              </a:rPr>
              <a:t>In questa vignetta gli appartenenti alla comunità ebraica vengono incolpati di occupare tutti i posti disponibili e anche di più negli ospedali della capitale.</a:t>
            </a:r>
            <a:endParaRPr lang="it-IT" sz="1200" b="0" strike="noStrike" spc="-1" dirty="0">
              <a:latin typeface="Arial"/>
            </a:endParaRPr>
          </a:p>
        </p:txBody>
      </p:sp>
      <p:pic>
        <p:nvPicPr>
          <p:cNvPr id="233" name="Picture 2" descr="C:\Users\utente\Documents\SITO\DA INSERIRE\STORIA\3°\QUASTIONE PALESTINESE\001.jpg"/>
          <p:cNvPicPr/>
          <p:nvPr/>
        </p:nvPicPr>
        <p:blipFill>
          <a:blip r:embed="rId3"/>
          <a:srcRect r="1245" b="23278"/>
          <a:stretch/>
        </p:blipFill>
        <p:spPr>
          <a:xfrm>
            <a:off x="3429000" y="3214800"/>
            <a:ext cx="5547600" cy="3404880"/>
          </a:xfrm>
          <a:prstGeom prst="rect">
            <a:avLst/>
          </a:prstGeom>
          <a:ln w="0">
            <a:solidFill>
              <a:srgbClr val="C00000"/>
            </a:solidFill>
          </a:ln>
        </p:spPr>
      </p:pic>
      <p:sp>
        <p:nvSpPr>
          <p:cNvPr id="234" name="CustomShape 2"/>
          <p:cNvSpPr/>
          <p:nvPr/>
        </p:nvSpPr>
        <p:spPr>
          <a:xfrm>
            <a:off x="428760" y="4214880"/>
            <a:ext cx="2778840" cy="22798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Una vignetta antisemita tedesca del 1889 ritrae gli ebrei che, in fuga dalla Russia, “invadono” l’Europa occidentale. In Germania, dopo il grande successo, nel 1879, del saggio di Wilhelm Marr “La vittoria del giudaismo sul germanesimo”, l’antisemitismo raccoglie sempre più consensi. Nel 1893 viene fondato addirittura un Antisemitischen Volkspartei, che raccoglie 16 seggi al parlamento tedesco.</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4" descr="https://wellalwayshaveparissite.files.wordpress.com/2020/04/090928_r18848_p646.jpg?w=646"/>
          <p:cNvPicPr/>
          <p:nvPr/>
        </p:nvPicPr>
        <p:blipFill>
          <a:blip r:embed="rId2"/>
          <a:stretch/>
        </p:blipFill>
        <p:spPr>
          <a:xfrm>
            <a:off x="357120" y="214200"/>
            <a:ext cx="4238640" cy="5999760"/>
          </a:xfrm>
          <a:prstGeom prst="rect">
            <a:avLst/>
          </a:prstGeom>
          <a:ln w="0">
            <a:solidFill>
              <a:srgbClr val="C00000"/>
            </a:solidFill>
          </a:ln>
        </p:spPr>
      </p:pic>
      <p:pic>
        <p:nvPicPr>
          <p:cNvPr id="236" name="Picture 6" descr="Illustrazione che rappresenta Theodor Herzl (1860 - 1904), scrittore ebreo  di origine ungherese."/>
          <p:cNvPicPr/>
          <p:nvPr/>
        </p:nvPicPr>
        <p:blipFill>
          <a:blip r:embed="rId3"/>
          <a:stretch/>
        </p:blipFill>
        <p:spPr>
          <a:xfrm>
            <a:off x="5000760" y="214200"/>
            <a:ext cx="3670560" cy="5519520"/>
          </a:xfrm>
          <a:prstGeom prst="rect">
            <a:avLst/>
          </a:prstGeom>
          <a:ln w="0">
            <a:solidFill>
              <a:srgbClr val="C00000"/>
            </a:solidFill>
          </a:ln>
        </p:spPr>
      </p:pic>
      <p:sp>
        <p:nvSpPr>
          <p:cNvPr id="237" name="CustomShape 1"/>
          <p:cNvSpPr/>
          <p:nvPr/>
        </p:nvSpPr>
        <p:spPr>
          <a:xfrm>
            <a:off x="5072040" y="5857920"/>
            <a:ext cx="363600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1" i="1" strike="noStrike" spc="-1">
                <a:solidFill>
                  <a:srgbClr val="000000"/>
                </a:solidFill>
                <a:latin typeface="Arial"/>
                <a:ea typeface="DejaVu Sans"/>
              </a:rPr>
              <a:t>Theodor Herzl </a:t>
            </a:r>
            <a:r>
              <a:rPr lang="it-IT" sz="1200" b="0" i="1" strike="noStrike" spc="-1">
                <a:solidFill>
                  <a:srgbClr val="000000"/>
                </a:solidFill>
                <a:latin typeface="Arial"/>
                <a:ea typeface="DejaVu Sans"/>
              </a:rPr>
              <a:t>osserva il ritorno degli ebrei in patria: cartolina d’inizio Novecento.</a:t>
            </a:r>
            <a:endParaRPr lang="it-IT" sz="1200" b="0" strike="noStrike" spc="-1">
              <a:latin typeface="Arial"/>
            </a:endParaRPr>
          </a:p>
        </p:txBody>
      </p:sp>
      <p:sp>
        <p:nvSpPr>
          <p:cNvPr id="238" name="CustomShape 2"/>
          <p:cNvSpPr/>
          <p:nvPr/>
        </p:nvSpPr>
        <p:spPr>
          <a:xfrm>
            <a:off x="1285920" y="6286680"/>
            <a:ext cx="24930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Arial"/>
                <a:ea typeface="DejaVu Sans"/>
              </a:rPr>
              <a:t>La degradazione di Alfred Dreyfus</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40"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87500" lnSpcReduction="20000"/>
          </a:bodyPr>
          <a:lstStyle/>
          <a:p>
            <a:pPr algn="ctr">
              <a:lnSpc>
                <a:spcPct val="100000"/>
              </a:lnSpc>
              <a:tabLst>
                <a:tab pos="0" algn="l"/>
              </a:tabLst>
            </a:pPr>
            <a:r>
              <a:rPr lang="it-IT" sz="3600" b="1" strike="noStrike" spc="-1" dirty="0">
                <a:solidFill>
                  <a:srgbClr val="FF0000"/>
                </a:solidFill>
                <a:latin typeface="Times New Roman"/>
                <a:ea typeface="DejaVu Sans"/>
              </a:rPr>
              <a:t>La seconda </a:t>
            </a:r>
            <a:r>
              <a:rPr lang="it-IT" sz="3600" b="1" strike="noStrike" spc="-1" dirty="0" err="1">
                <a:solidFill>
                  <a:srgbClr val="FF0000"/>
                </a:solidFill>
                <a:latin typeface="Times New Roman"/>
                <a:ea typeface="DejaVu Sans"/>
              </a:rPr>
              <a:t>aliyà</a:t>
            </a:r>
            <a:endParaRPr lang="it-IT" sz="3600" b="0" strike="noStrike" spc="-1" dirty="0">
              <a:latin typeface="Arial"/>
            </a:endParaRPr>
          </a:p>
          <a:p>
            <a:pPr algn="ctr">
              <a:lnSpc>
                <a:spcPct val="100000"/>
              </a:lnSpc>
              <a:tabLst>
                <a:tab pos="0" algn="l"/>
              </a:tabLst>
            </a:pPr>
            <a:r>
              <a:rPr lang="it-IT" sz="2800" b="1" strike="noStrike" spc="-1" dirty="0">
                <a:solidFill>
                  <a:srgbClr val="FF0000"/>
                </a:solidFill>
                <a:latin typeface="Times New Roman"/>
                <a:ea typeface="DejaVu Sans"/>
              </a:rPr>
              <a:t>(1904-1914) </a:t>
            </a:r>
            <a:endParaRPr lang="it-IT" sz="2800" b="0" strike="noStrike" spc="-1" dirty="0">
              <a:latin typeface="Arial"/>
            </a:endParaRPr>
          </a:p>
          <a:p>
            <a:pPr algn="ctr">
              <a:lnSpc>
                <a:spcPct val="100000"/>
              </a:lnSpc>
              <a:tabLst>
                <a:tab pos="0" algn="l"/>
              </a:tabLst>
            </a:pPr>
            <a:endParaRPr lang="it-IT" sz="2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28760" y="2857320"/>
            <a:ext cx="849240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0"/>
              </a:spcAft>
            </a:pPr>
            <a:r>
              <a:rPr lang="it-IT" sz="1400" strike="noStrike" spc="-1" dirty="0">
                <a:solidFill>
                  <a:srgbClr val="000000"/>
                </a:solidFill>
                <a:latin typeface="Franklin Gothic Book"/>
                <a:ea typeface="DejaVu Sans"/>
              </a:rPr>
              <a:t>Il movimento sionista, che crebbe negli anni dopo Basilea, ricevette un forte impulso nel 1903-6 da una seconda ondata di pogrom russi, molto più gravi di quelli degli anni ‘80 del secolo precedente. Essi furono anche un effetto collaterale del malessere legato alla rivoluzione del 1905, perché il regime zarista tentò di indebolire i rivoluzionari incanalando verso gli ebrei il malcontento popolare nei confronti della monarchia. Una scossa particolarmente violenta fu impartita dal tristemente noto pogrom di </a:t>
            </a:r>
            <a:r>
              <a:rPr lang="it-IT" sz="1400" strike="noStrike" spc="-1" dirty="0" err="1">
                <a:solidFill>
                  <a:srgbClr val="000000"/>
                </a:solidFill>
                <a:latin typeface="Franklin Gothic Book"/>
                <a:ea typeface="DejaVu Sans"/>
              </a:rPr>
              <a:t>Kishinev</a:t>
            </a:r>
            <a:r>
              <a:rPr lang="it-IT" sz="1400" strike="noStrike" spc="-1" dirty="0">
                <a:solidFill>
                  <a:srgbClr val="000000"/>
                </a:solidFill>
                <a:latin typeface="Franklin Gothic Book"/>
                <a:ea typeface="DejaVu Sans"/>
              </a:rPr>
              <a:t>, durante la Pasqua ebraica (19-20 aprile) del 1903, in cui 49 persone furono trucidate, centinaia furono ferite o mutilate e circa 1500 abitazioni e negozi di ebrei furono distrutti</a:t>
            </a:r>
            <a:r>
              <a:rPr lang="it-IT" sz="1400" strike="noStrike" spc="-1" dirty="0" smtClean="0">
                <a:solidFill>
                  <a:srgbClr val="000000"/>
                </a:solidFill>
                <a:latin typeface="Franklin Gothic Book"/>
                <a:ea typeface="DejaVu Sans"/>
              </a:rPr>
              <a:t>. </a:t>
            </a:r>
            <a:r>
              <a:rPr lang="it-IT" sz="1400" strike="noStrike" spc="-1" dirty="0">
                <a:solidFill>
                  <a:srgbClr val="000000"/>
                </a:solidFill>
                <a:latin typeface="Franklin Gothic Book"/>
                <a:ea typeface="DejaVu Sans"/>
              </a:rPr>
              <a:t>Le persecuzioni si intensificarono nel 1905, sullo sfondo della guerra russo-giapponese e delle accuse agli ebrei di fomentare la rivoluzione. Gli episodi più gravi – in parte organizzati da pubblici funzionari e dalla polizia segreta – si verificarono in novembre dopo la promessa dello </a:t>
            </a:r>
            <a:r>
              <a:rPr lang="it-IT" sz="1400" strike="noStrike" spc="-1" dirty="0" smtClean="0">
                <a:solidFill>
                  <a:srgbClr val="000000"/>
                </a:solidFill>
                <a:latin typeface="Franklin Gothic Book"/>
                <a:ea typeface="DejaVu Sans"/>
              </a:rPr>
              <a:t>zar di introdurre </a:t>
            </a:r>
            <a:r>
              <a:rPr lang="it-IT" sz="1400" strike="noStrike" spc="-1" dirty="0">
                <a:solidFill>
                  <a:srgbClr val="000000"/>
                </a:solidFill>
                <a:latin typeface="Franklin Gothic Book"/>
                <a:ea typeface="DejaVu Sans"/>
              </a:rPr>
              <a:t>le libertà civili e un parlamento. Ci furono centinaia di pogrom in Ucraina, Polonia, Lituania, con circa 800 morti tra gli ebrei; nel più grave, a Odessa, 300 ebrei furono uccisi e migliaia feriti.</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242" name="CustomShape 2"/>
          <p:cNvSpPr/>
          <p:nvPr/>
        </p:nvSpPr>
        <p:spPr>
          <a:xfrm>
            <a:off x="285840" y="500040"/>
            <a:ext cx="8492400" cy="9878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0" strike="noStrike" spc="-1">
                <a:solidFill>
                  <a:srgbClr val="000000"/>
                </a:solidFill>
                <a:latin typeface="Franklin Gothic Book"/>
                <a:ea typeface="DejaVu Sans"/>
              </a:rPr>
              <a:t>La seconda aliyà è stata la più importante e significativa. Si verificò tra il 1904 e il 1914, periodo durante il quale circa 40.000 ebrei immigrarono nella Palestina, soprattutto dalla Russia e dalla Polonia, e alcuni dallo Yemen. </a:t>
            </a:r>
            <a:endParaRPr lang="it-IT" sz="1400" b="0" strike="noStrike" spc="-1">
              <a:latin typeface="Arial"/>
            </a:endParaRPr>
          </a:p>
          <a:p>
            <a:pPr algn="r">
              <a:lnSpc>
                <a:spcPct val="100000"/>
              </a:lnSpc>
            </a:pPr>
            <a:r>
              <a:rPr lang="it-IT" sz="1200" b="0" strike="noStrike" spc="-1">
                <a:solidFill>
                  <a:srgbClr val="000000"/>
                </a:solidFill>
                <a:latin typeface="Franklin Gothic Book"/>
                <a:ea typeface="DejaVu Sans"/>
              </a:rPr>
              <a:t>da Wikipedia </a:t>
            </a:r>
            <a:r>
              <a:rPr lang="it-IT" sz="1200" b="0" i="1" strike="noStrike" spc="-1">
                <a:solidFill>
                  <a:srgbClr val="000000"/>
                </a:solidFill>
                <a:latin typeface="Franklin Gothic Book"/>
                <a:ea typeface="DejaVu Sans"/>
              </a:rPr>
              <a:t>Seconda aliyà</a:t>
            </a:r>
            <a:endParaRPr lang="it-IT" sz="1200" b="0" strike="noStrike" spc="-1">
              <a:latin typeface="Arial"/>
            </a:endParaRPr>
          </a:p>
        </p:txBody>
      </p:sp>
      <p:sp>
        <p:nvSpPr>
          <p:cNvPr id="4" name="CustomShape 8"/>
          <p:cNvSpPr/>
          <p:nvPr/>
        </p:nvSpPr>
        <p:spPr>
          <a:xfrm>
            <a:off x="642910" y="578645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28572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5" name="Rettangolo arrotondato 14"/>
          <p:cNvSpPr/>
          <p:nvPr/>
        </p:nvSpPr>
        <p:spPr>
          <a:xfrm>
            <a:off x="357158" y="19288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Il regime zarista incanala verso gli ebrei il malcontento popolare</a:t>
            </a:r>
            <a:endParaRPr lang="it-IT" sz="1200" b="1" dirty="0">
              <a:solidFill>
                <a:schemeClr val="tx1"/>
              </a:solidFill>
            </a:endParaRPr>
          </a:p>
        </p:txBody>
      </p:sp>
      <p:sp>
        <p:nvSpPr>
          <p:cNvPr id="16" name="Rettangolo arrotondato 15"/>
          <p:cNvSpPr/>
          <p:nvPr/>
        </p:nvSpPr>
        <p:spPr>
          <a:xfrm>
            <a:off x="3286116"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24" name="Connettore 2 23"/>
          <p:cNvCxnSpPr>
            <a:stCxn id="3" idx="2"/>
          </p:cNvCxnSpPr>
          <p:nvPr/>
        </p:nvCxnSpPr>
        <p:spPr>
          <a:xfrm rot="5400000">
            <a:off x="1000100" y="1500174"/>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1501754" y="2714620"/>
            <a:ext cx="1784362" cy="9286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16" idx="2"/>
          </p:cNvCxnSpPr>
          <p:nvPr/>
        </p:nvCxnSpPr>
        <p:spPr>
          <a:xfrm rot="5400000">
            <a:off x="3929058" y="4786322"/>
            <a:ext cx="1000132"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5643570" y="142873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Promessa dello zar di introdurre le libertà civili e un parlamento </a:t>
            </a:r>
            <a:endParaRPr lang="it-IT" sz="1200" b="1" dirty="0">
              <a:solidFill>
                <a:schemeClr val="tx1"/>
              </a:solidFill>
            </a:endParaRPr>
          </a:p>
        </p:txBody>
      </p:sp>
      <p:sp>
        <p:nvSpPr>
          <p:cNvPr id="33" name="Rettangolo arrotondato 32"/>
          <p:cNvSpPr/>
          <p:nvPr/>
        </p:nvSpPr>
        <p:spPr>
          <a:xfrm>
            <a:off x="3357554" y="528638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53" name="Connettore 2 52"/>
          <p:cNvCxnSpPr>
            <a:stCxn id="30" idx="2"/>
          </p:cNvCxnSpPr>
          <p:nvPr/>
        </p:nvCxnSpPr>
        <p:spPr>
          <a:xfrm rot="5400000">
            <a:off x="5464975" y="2321711"/>
            <a:ext cx="1428760" cy="12144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 descr="How a small pogrom in Russia changed the course of history | The Times of  Israel"/>
          <p:cNvPicPr/>
          <p:nvPr/>
        </p:nvPicPr>
        <p:blipFill>
          <a:blip r:embed="rId2"/>
          <a:stretch/>
        </p:blipFill>
        <p:spPr>
          <a:xfrm>
            <a:off x="214200" y="214200"/>
            <a:ext cx="5162040" cy="3223800"/>
          </a:xfrm>
          <a:prstGeom prst="rect">
            <a:avLst/>
          </a:prstGeom>
          <a:ln w="0">
            <a:solidFill>
              <a:srgbClr val="C00000"/>
            </a:solidFill>
          </a:ln>
        </p:spPr>
      </p:pic>
      <p:pic>
        <p:nvPicPr>
          <p:cNvPr id="244" name="Picture 2" descr="How a small pogrom in Russia changed the course of history | The Times of  Israel"/>
          <p:cNvPicPr/>
          <p:nvPr/>
        </p:nvPicPr>
        <p:blipFill>
          <a:blip r:embed="rId3"/>
          <a:stretch/>
        </p:blipFill>
        <p:spPr>
          <a:xfrm>
            <a:off x="5429160" y="4143240"/>
            <a:ext cx="3504240" cy="2478240"/>
          </a:xfrm>
          <a:prstGeom prst="rect">
            <a:avLst/>
          </a:prstGeom>
          <a:ln w="0">
            <a:solidFill>
              <a:srgbClr val="C00000"/>
            </a:solidFill>
          </a:ln>
        </p:spPr>
      </p:pic>
      <p:sp>
        <p:nvSpPr>
          <p:cNvPr id="245" name="CustomShape 1"/>
          <p:cNvSpPr/>
          <p:nvPr/>
        </p:nvSpPr>
        <p:spPr>
          <a:xfrm>
            <a:off x="5500800" y="214200"/>
            <a:ext cx="3493080" cy="37400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Il primo capitolo di </a:t>
            </a:r>
            <a:r>
              <a:rPr lang="it-IT" sz="1200" b="0" i="1" strike="noStrike" spc="-1">
                <a:solidFill>
                  <a:srgbClr val="000000"/>
                </a:solidFill>
                <a:latin typeface="Arial"/>
                <a:ea typeface="DejaVu Sans"/>
              </a:rPr>
              <a:t>Ashes</a:t>
            </a:r>
            <a:r>
              <a:rPr lang="it-IT" sz="1200" b="0" strike="noStrike" spc="-1">
                <a:solidFill>
                  <a:srgbClr val="000000"/>
                </a:solidFill>
                <a:latin typeface="Arial"/>
                <a:ea typeface="DejaVu Sans"/>
              </a:rPr>
              <a:t> si apre con i preparativi della famiglia Raisky per la Pasqua mentre la minaccia di violenza imminente incombe sugli ebrei di </a:t>
            </a:r>
            <a:r>
              <a:rPr lang="it-IT" sz="1200" b="1" strike="noStrike" spc="-1">
                <a:solidFill>
                  <a:srgbClr val="000000"/>
                </a:solidFill>
                <a:latin typeface="Arial"/>
                <a:ea typeface="DejaVu Sans"/>
              </a:rPr>
              <a:t>Kishinev</a:t>
            </a:r>
            <a:r>
              <a:rPr lang="it-IT" sz="1200" b="0" strike="noStrike" spc="-1">
                <a:solidFill>
                  <a:srgbClr val="000000"/>
                </a:solidFill>
                <a:latin typeface="Arial"/>
                <a:ea typeface="DejaVu Sans"/>
              </a:rPr>
              <a:t>, in Russia. Incitate dalle voci sulla diffamazione medievale del sangue – la falsa convinzione che il sangue di un giovane sia necessario per fare la matzah – bande di cittadini armati di coltelli e accette hanno preso d'assalto le strade della città attaccando case e attività commerciali ebraiche durante i tre giorni del fine settimana di Pasqua . </a:t>
            </a:r>
            <a:endParaRPr lang="it-IT" sz="1200" b="0" strike="noStrike" spc="-1">
              <a:latin typeface="Arial"/>
            </a:endParaRPr>
          </a:p>
          <a:p>
            <a:pPr algn="just">
              <a:lnSpc>
                <a:spcPct val="100000"/>
              </a:lnSpc>
            </a:pPr>
            <a:r>
              <a:rPr lang="it-IT" sz="1200" b="0" strike="noStrike" spc="-1">
                <a:solidFill>
                  <a:srgbClr val="000000"/>
                </a:solidFill>
                <a:latin typeface="Arial"/>
                <a:ea typeface="DejaVu Sans"/>
              </a:rPr>
              <a:t>"Quando il sole sorse su Kishinev la mattina dopo il pogrom autorizzato dal governo, 49 ebrei erano stati uccisi, 500 persone ferite e 1300 case e negozi erano stati distrutti. I cadaveri di uomini, donne e bambini ebrei furono posti uno accanto all'altro nel cortile dell'Ospedale Ebraico, in attesa di essere identificati da amici e parenti in lutto. - </a:t>
            </a:r>
            <a:r>
              <a:rPr lang="it-IT" sz="1200" b="0" i="1" strike="noStrike" spc="-1">
                <a:solidFill>
                  <a:srgbClr val="000000"/>
                </a:solidFill>
                <a:latin typeface="Arial"/>
                <a:ea typeface="DejaVu Sans"/>
              </a:rPr>
              <a:t>Cenere</a:t>
            </a:r>
            <a:endParaRPr lang="it-IT" sz="1200" b="0" strike="noStrike" spc="-1">
              <a:latin typeface="Arial"/>
            </a:endParaRPr>
          </a:p>
        </p:txBody>
      </p:sp>
      <p:pic>
        <p:nvPicPr>
          <p:cNvPr id="246" name="Picture 2" descr="Days of Affliction: The Kishinev Pogrom of 1903 - Jews, Europe, the XXIst  century"/>
          <p:cNvPicPr/>
          <p:nvPr/>
        </p:nvPicPr>
        <p:blipFill>
          <a:blip r:embed="rId4"/>
          <a:stretch/>
        </p:blipFill>
        <p:spPr>
          <a:xfrm>
            <a:off x="500040" y="3714840"/>
            <a:ext cx="4021920" cy="28983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285720" y="214290"/>
            <a:ext cx="8636760" cy="567648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Il terrore adottato dallo zar come strumento di governo contro gli oppositori politici – del quale i </a:t>
            </a:r>
            <a:r>
              <a:rPr lang="it-IT" sz="1400" i="1" strike="noStrike" spc="-1" dirty="0">
                <a:solidFill>
                  <a:srgbClr val="000000"/>
                </a:solidFill>
                <a:latin typeface="Franklin Gothic Book"/>
                <a:ea typeface="DejaVu Sans"/>
              </a:rPr>
              <a:t>pogrom </a:t>
            </a:r>
            <a:r>
              <a:rPr lang="it-IT" sz="1400" strike="noStrike" spc="-1" dirty="0">
                <a:solidFill>
                  <a:srgbClr val="000000"/>
                </a:solidFill>
                <a:latin typeface="Franklin Gothic Book"/>
                <a:ea typeface="DejaVu Sans"/>
              </a:rPr>
              <a:t>antisemiti erano una manifestazione – fece confluire in Palestina dalla Russia un gran numero di immigrati. La maggior parte di loro faceva parte di organizzazioni politiche socialiste o sioniste. Li univa la convinzione che sarebbe potuto nascere uno stato nazionale </a:t>
            </a:r>
            <a:r>
              <a:rPr lang="it-IT" sz="1400" strike="noStrike" spc="-1" dirty="0" smtClean="0">
                <a:solidFill>
                  <a:srgbClr val="000000"/>
                </a:solidFill>
                <a:latin typeface="Franklin Gothic Book"/>
                <a:ea typeface="DejaVu Sans"/>
              </a:rPr>
              <a:t>ebraico </a:t>
            </a:r>
            <a:r>
              <a:rPr lang="it-IT" sz="1400" strike="noStrike" spc="-1" dirty="0">
                <a:solidFill>
                  <a:srgbClr val="000000"/>
                </a:solidFill>
                <a:latin typeface="Franklin Gothic Book"/>
                <a:ea typeface="DejaVu Sans"/>
              </a:rPr>
              <a:t>solo se in Palestina si fosse formata una numerosa popolazione di contadini e di lavoratori manuali. Nei ghetti europei gli ebrei erano stati per secoli costretti a vivere senza produrre e a sfruttare, come usurai e come mercanti, il lavoro altrui: nella Terra promessa essi avrebbero dovuto imparare di nuovo a produrre col proprio lavoro, cominciando col dissodare il suolo, col fare i falegnami, i fabbri, i muratori, ecc.</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Le aziende agricole impiantate da loro (i </a:t>
            </a:r>
            <a:r>
              <a:rPr lang="it-IT" sz="1400" i="1" strike="noStrike" spc="-1" dirty="0" err="1">
                <a:solidFill>
                  <a:srgbClr val="000000"/>
                </a:solidFill>
                <a:latin typeface="Franklin Gothic Book"/>
                <a:ea typeface="DejaVu Sans"/>
              </a:rPr>
              <a:t>kibbutzim</a:t>
            </a:r>
            <a:r>
              <a:rPr lang="it-IT" sz="1400" strike="noStrike" spc="-1" dirty="0">
                <a:solidFill>
                  <a:srgbClr val="000000"/>
                </a:solidFill>
                <a:latin typeface="Franklin Gothic Book"/>
                <a:ea typeface="DejaVu Sans"/>
              </a:rPr>
              <a:t>, plurale di kibbutz) furono fattorie collettive che si ispiravano, per la loro organizzazione, a principi socialisti: il terreno era patrimonio comune; il frumento e gli altri prodotti  (arance e vino) venivano venduti e il ricavato apparteneva alla comunità. Erano i coloni stessi a lavorare la terra, riscuotendo lo stesso salario dei braccianti arabi (i </a:t>
            </a:r>
            <a:r>
              <a:rPr lang="it-IT" sz="1400" i="1" strike="noStrike" spc="-1" dirty="0" err="1">
                <a:solidFill>
                  <a:srgbClr val="000000"/>
                </a:solidFill>
                <a:latin typeface="Franklin Gothic Book"/>
                <a:ea typeface="DejaVu Sans"/>
              </a:rPr>
              <a:t>fellahin</a:t>
            </a:r>
            <a:r>
              <a:rPr lang="it-IT" sz="1400" strike="noStrike" spc="-1" dirty="0">
                <a:solidFill>
                  <a:srgbClr val="000000"/>
                </a:solidFill>
                <a:latin typeface="Franklin Gothic Book"/>
                <a:ea typeface="DejaVu Sans"/>
              </a:rPr>
              <a:t>). Con questi la manodopera ebraica venne a competere e scoppiarono i primi conflitti.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All’ostilità dei </a:t>
            </a:r>
            <a:r>
              <a:rPr lang="it-IT" sz="1400" i="1" strike="noStrike" spc="-1" dirty="0" err="1">
                <a:solidFill>
                  <a:srgbClr val="000000"/>
                </a:solidFill>
                <a:latin typeface="Franklin Gothic Book"/>
                <a:ea typeface="DejaVu Sans"/>
              </a:rPr>
              <a:t>fellahin</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si aggiunse quella dei sorveglianti arabi, che avevano provveduto fino allora alla difesa delle fattorie. I furti del raccolto e del bestiame erano, infatti, abituali, così come il “pizzo”, le somme di denaro pagate a banditi e a beduini a titolo di “tributo di protezione”. Anche in questo caso gli ebrei decisero che era umiliante affidare a stranieri la protezione dei loro villaggi e costruirono i gruppi armati di difesa.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nuova nazione ebbe anche la sua lingua; l’ebraico moderno, che sostituì a poco a poco in Palestina, come lingua parlata e scritta dell’uso quotidiano, l’</a:t>
            </a:r>
            <a:r>
              <a:rPr lang="it-IT" sz="1400" i="1" strike="noStrike" spc="-1" dirty="0">
                <a:solidFill>
                  <a:srgbClr val="000000"/>
                </a:solidFill>
                <a:latin typeface="Franklin Gothic Book"/>
                <a:ea typeface="DejaVu Sans"/>
              </a:rPr>
              <a:t>yiddish </a:t>
            </a:r>
            <a:r>
              <a:rPr lang="it-IT" sz="1400" strike="noStrike" spc="-1" dirty="0">
                <a:solidFill>
                  <a:srgbClr val="000000"/>
                </a:solidFill>
                <a:latin typeface="Franklin Gothic Book"/>
                <a:ea typeface="DejaVu Sans"/>
              </a:rPr>
              <a:t>e le molteplici lingue europee, asiatiche, africane parlate dai coloni nelle comunità di provenienza.</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Quest’opera di colonizzazione si svolse quasi clandestinamente sotto la sovranità del sultano, che risiedeva lontano, a Istanbul, e sotto gli occhi dei veri signori della Palestina, gli sceicchi arabi. La crescente ostilità di questi e della popolazione araba nei confronti dei profughi che continuavano ad affluire, accompagnò la nascita della nazione ebraica.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S. </a:t>
            </a:r>
            <a:r>
              <a:rPr lang="it-IT" sz="1200" b="0" strike="noStrike" spc="-1" dirty="0" err="1">
                <a:solidFill>
                  <a:srgbClr val="000000"/>
                </a:solidFill>
                <a:latin typeface="Franklin Gothic Book"/>
                <a:ea typeface="DejaVu Sans"/>
              </a:rPr>
              <a:t>Paolucci</a:t>
            </a:r>
            <a:r>
              <a:rPr lang="it-IT" sz="1200" b="0" strike="noStrike" spc="-1" dirty="0">
                <a:solidFill>
                  <a:srgbClr val="000000"/>
                </a:solidFill>
                <a:latin typeface="Franklin Gothic Book"/>
                <a:ea typeface="DejaVu Sans"/>
              </a:rPr>
              <a:t>, G. Signorini </a:t>
            </a:r>
            <a:r>
              <a:rPr lang="it-IT" sz="1200" b="0" i="1" strike="noStrike" spc="-1" dirty="0">
                <a:solidFill>
                  <a:srgbClr val="000000"/>
                </a:solidFill>
                <a:latin typeface="Franklin Gothic Book"/>
                <a:ea typeface="DejaVu Sans"/>
              </a:rPr>
              <a:t>Il corso della storia</a:t>
            </a:r>
            <a:endParaRPr lang="it-IT" sz="1200" b="0" strike="noStrike" spc="-1" dirty="0">
              <a:latin typeface="Arial"/>
            </a:endParaRPr>
          </a:p>
        </p:txBody>
      </p:sp>
      <p:sp>
        <p:nvSpPr>
          <p:cNvPr id="3" name="CustomShape 8"/>
          <p:cNvSpPr/>
          <p:nvPr/>
        </p:nvSpPr>
        <p:spPr>
          <a:xfrm>
            <a:off x="571472" y="600076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57120" y="2500200"/>
            <a:ext cx="8449560" cy="113436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500" b="0" strike="noStrike" cap="all" spc="-1">
                <a:solidFill>
                  <a:srgbClr val="000000"/>
                </a:solidFill>
                <a:latin typeface="Times New Roman"/>
                <a:ea typeface="DejaVu Sans"/>
              </a:rPr>
              <a:t>LA PALESTINA OTTOMANA</a:t>
            </a:r>
            <a:endParaRPr lang="it-IT" sz="4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285720" y="214290"/>
            <a:ext cx="2286016" cy="85725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5" name="Rettangolo arrotondato 14"/>
          <p:cNvSpPr/>
          <p:nvPr/>
        </p:nvSpPr>
        <p:spPr>
          <a:xfrm>
            <a:off x="285720" y="1857364"/>
            <a:ext cx="2286016" cy="14287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Convinzione che </a:t>
            </a:r>
            <a:r>
              <a:rPr lang="it-IT" sz="1200" b="1" spc="-1" dirty="0" smtClean="0">
                <a:solidFill>
                  <a:srgbClr val="000000"/>
                </a:solidFill>
                <a:latin typeface="Franklin Gothic Book"/>
              </a:rPr>
              <a:t>sarebbe </a:t>
            </a:r>
            <a:r>
              <a:rPr lang="it-IT" sz="1200" b="1" spc="-1" dirty="0" smtClean="0">
                <a:solidFill>
                  <a:srgbClr val="000000"/>
                </a:solidFill>
              </a:rPr>
              <a:t>potuto nascere uno stato nazionale ebraico solo se in Palestina si fosse formata una numerosa popolazione di contadini e di lavoratori manuali</a:t>
            </a:r>
            <a:r>
              <a:rPr lang="it-IT" sz="1200" b="1" dirty="0" smtClean="0">
                <a:solidFill>
                  <a:schemeClr val="tx1"/>
                </a:solidFill>
              </a:rPr>
              <a:t> </a:t>
            </a:r>
            <a:endParaRPr lang="it-IT" sz="1200" b="1" dirty="0">
              <a:solidFill>
                <a:schemeClr val="tx1"/>
              </a:solidFill>
            </a:endParaRPr>
          </a:p>
        </p:txBody>
      </p:sp>
      <p:sp>
        <p:nvSpPr>
          <p:cNvPr id="16" name="Rettangolo arrotondato 15"/>
          <p:cNvSpPr/>
          <p:nvPr/>
        </p:nvSpPr>
        <p:spPr>
          <a:xfrm>
            <a:off x="357158" y="4071942"/>
            <a:ext cx="2286016" cy="5000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24" name="Connettore 2 23"/>
          <p:cNvCxnSpPr>
            <a:stCxn id="3" idx="2"/>
            <a:endCxn id="15" idx="0"/>
          </p:cNvCxnSpPr>
          <p:nvPr/>
        </p:nvCxnSpPr>
        <p:spPr>
          <a:xfrm rot="5400000">
            <a:off x="1035819" y="1464455"/>
            <a:ext cx="78581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endCxn id="33" idx="1"/>
          </p:cNvCxnSpPr>
          <p:nvPr/>
        </p:nvCxnSpPr>
        <p:spPr>
          <a:xfrm rot="16200000" flipH="1">
            <a:off x="2250265" y="4822041"/>
            <a:ext cx="164307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arrotondato 29"/>
          <p:cNvSpPr/>
          <p:nvPr/>
        </p:nvSpPr>
        <p:spPr>
          <a:xfrm>
            <a:off x="3643306" y="1928802"/>
            <a:ext cx="2286016" cy="5000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Nascono i gruppi armati di difesa</a:t>
            </a:r>
            <a:endParaRPr lang="it-IT" sz="1200" b="1" dirty="0">
              <a:solidFill>
                <a:schemeClr val="tx1"/>
              </a:solidFill>
            </a:endParaRPr>
          </a:p>
        </p:txBody>
      </p:sp>
      <p:sp>
        <p:nvSpPr>
          <p:cNvPr id="33" name="Rettangolo arrotondato 32"/>
          <p:cNvSpPr/>
          <p:nvPr/>
        </p:nvSpPr>
        <p:spPr>
          <a:xfrm>
            <a:off x="3643306" y="5929330"/>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Sono i coloni stessi che coltivano la terra</a:t>
            </a:r>
            <a:endParaRPr lang="it-IT" sz="1200" b="1" dirty="0">
              <a:solidFill>
                <a:schemeClr val="tx1"/>
              </a:solidFill>
            </a:endParaRPr>
          </a:p>
        </p:txBody>
      </p:sp>
      <p:sp>
        <p:nvSpPr>
          <p:cNvPr id="23" name="Rettangolo arrotondato 22"/>
          <p:cNvSpPr/>
          <p:nvPr/>
        </p:nvSpPr>
        <p:spPr>
          <a:xfrm>
            <a:off x="3643306" y="3143248"/>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25" name="Rettangolo arrotondato 24"/>
          <p:cNvSpPr/>
          <p:nvPr/>
        </p:nvSpPr>
        <p:spPr>
          <a:xfrm>
            <a:off x="3643306" y="4643446"/>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40" name="Connettore 2 39"/>
          <p:cNvCxnSpPr>
            <a:stCxn id="33" idx="0"/>
            <a:endCxn id="25" idx="2"/>
          </p:cNvCxnSpPr>
          <p:nvPr/>
        </p:nvCxnSpPr>
        <p:spPr>
          <a:xfrm rot="5400000" flipH="1" flipV="1">
            <a:off x="4429124" y="5572140"/>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a:stCxn id="15" idx="2"/>
          </p:cNvCxnSpPr>
          <p:nvPr/>
        </p:nvCxnSpPr>
        <p:spPr>
          <a:xfrm rot="16200000" flipH="1">
            <a:off x="1070744" y="3644108"/>
            <a:ext cx="786612" cy="706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ttangolo arrotondato 43"/>
          <p:cNvSpPr/>
          <p:nvPr/>
        </p:nvSpPr>
        <p:spPr>
          <a:xfrm>
            <a:off x="6572264" y="3929066"/>
            <a:ext cx="2286016" cy="71438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46" name="Connettore 2 45"/>
          <p:cNvCxnSpPr>
            <a:endCxn id="30" idx="1"/>
          </p:cNvCxnSpPr>
          <p:nvPr/>
        </p:nvCxnSpPr>
        <p:spPr>
          <a:xfrm rot="5400000" flipH="1" flipV="1">
            <a:off x="2160967" y="2589605"/>
            <a:ext cx="1893108" cy="10715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a:stCxn id="30" idx="2"/>
            <a:endCxn id="23" idx="0"/>
          </p:cNvCxnSpPr>
          <p:nvPr/>
        </p:nvCxnSpPr>
        <p:spPr>
          <a:xfrm rot="5400000">
            <a:off x="4429124" y="2786058"/>
            <a:ext cx="71438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2 50"/>
          <p:cNvCxnSpPr>
            <a:stCxn id="23" idx="3"/>
          </p:cNvCxnSpPr>
          <p:nvPr/>
        </p:nvCxnSpPr>
        <p:spPr>
          <a:xfrm>
            <a:off x="5929322" y="3429000"/>
            <a:ext cx="642942"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2 56"/>
          <p:cNvCxnSpPr>
            <a:stCxn id="25" idx="3"/>
          </p:cNvCxnSpPr>
          <p:nvPr/>
        </p:nvCxnSpPr>
        <p:spPr>
          <a:xfrm flipV="1">
            <a:off x="5929322" y="4500570"/>
            <a:ext cx="642942"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a:xfrm>
            <a:off x="3571868" y="4286256"/>
            <a:ext cx="2286016" cy="5715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Ideologia del </a:t>
            </a:r>
            <a:r>
              <a:rPr lang="it-IT" sz="1200" b="1" dirty="0" err="1" smtClean="0">
                <a:solidFill>
                  <a:schemeClr val="tx1"/>
                </a:solidFill>
              </a:rPr>
              <a:t>kibbush</a:t>
            </a:r>
            <a:endParaRPr lang="it-IT" sz="1200" b="1" dirty="0">
              <a:solidFill>
                <a:schemeClr val="tx1"/>
              </a:solidFill>
            </a:endParaRPr>
          </a:p>
        </p:txBody>
      </p:sp>
      <p:sp>
        <p:nvSpPr>
          <p:cNvPr id="15" name="Rettangolo arrotondato 14"/>
          <p:cNvSpPr/>
          <p:nvPr/>
        </p:nvSpPr>
        <p:spPr>
          <a:xfrm>
            <a:off x="785786"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6" name="Rettangolo arrotondato 15"/>
          <p:cNvSpPr/>
          <p:nvPr/>
        </p:nvSpPr>
        <p:spPr>
          <a:xfrm>
            <a:off x="3571868"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Rende impossibile l’integrazione con la popolazione araba locale</a:t>
            </a:r>
            <a:endParaRPr lang="it-IT" sz="1200" b="1" dirty="0">
              <a:solidFill>
                <a:schemeClr val="tx1"/>
              </a:solidFill>
            </a:endParaRPr>
          </a:p>
        </p:txBody>
      </p:sp>
      <p:sp>
        <p:nvSpPr>
          <p:cNvPr id="30" name="Rettangolo arrotondato 29"/>
          <p:cNvSpPr/>
          <p:nvPr/>
        </p:nvSpPr>
        <p:spPr>
          <a:xfrm>
            <a:off x="6429388"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4" name="CustomShape 1"/>
          <p:cNvSpPr/>
          <p:nvPr/>
        </p:nvSpPr>
        <p:spPr>
          <a:xfrm>
            <a:off x="285720" y="214290"/>
            <a:ext cx="863676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L’impostazione dell’ideologia del </a:t>
            </a:r>
            <a:r>
              <a:rPr lang="it-IT" sz="1400" i="1" strike="noStrike" spc="-1" dirty="0" err="1">
                <a:solidFill>
                  <a:srgbClr val="000000"/>
                </a:solidFill>
                <a:latin typeface="Franklin Gothic Book"/>
                <a:ea typeface="DejaVu Sans"/>
              </a:rPr>
              <a:t>kibbush</a:t>
            </a:r>
            <a:r>
              <a:rPr lang="it-IT" sz="1400" i="1" strike="noStrike" spc="-1" dirty="0">
                <a:solidFill>
                  <a:srgbClr val="000000"/>
                </a:solidFill>
                <a:latin typeface="Franklin Gothic Book"/>
                <a:ea typeface="DejaVu Sans"/>
              </a:rPr>
              <a:t> ha’</a:t>
            </a:r>
            <a:r>
              <a:rPr lang="it-IT" sz="1400" i="1" strike="noStrike" spc="-1" dirty="0" err="1">
                <a:solidFill>
                  <a:srgbClr val="000000"/>
                </a:solidFill>
                <a:latin typeface="Franklin Gothic Book"/>
                <a:ea typeface="DejaVu Sans"/>
              </a:rPr>
              <a:t>avoda</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(“conquista del lavoro”), sottesa dalla pratica dell’</a:t>
            </a:r>
            <a:r>
              <a:rPr lang="it-IT" sz="1400" i="1" strike="noStrike" spc="-1" dirty="0" err="1">
                <a:solidFill>
                  <a:srgbClr val="000000"/>
                </a:solidFill>
                <a:latin typeface="Franklin Gothic Book"/>
                <a:ea typeface="DejaVu Sans"/>
              </a:rPr>
              <a:t>avodah</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ivrit</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(ovvero solo gli ebrei devono lavorare le terre ebraiche), fu certamente dettata dalla necessità di offrire maggiori opportunità lavorative ai nuovi coloni. Essa ebbe tuttavia come risvolto quello di creare un sistema di esclusione che prevenne a monte, in primo luogo a livello ideologico, ogni possibile integrazione con la popolazione araba locale.</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Sarebbe semplicistico attribuire gli episodi di violenza che, a partire dagli anni Venti, scandirono in modo sempre più sistematico le relazioni tra palestinesi ed ebrei, al solo “processo isolazionista”. È però un fatto che quello stesso approccio ebbe un ruolo non secondario nel convincere la maggioranza araba che le promesse e le aperture ricevute a più riprese da </a:t>
            </a:r>
            <a:r>
              <a:rPr lang="it-IT" sz="1400" strike="noStrike" spc="-1" dirty="0" err="1">
                <a:solidFill>
                  <a:srgbClr val="000000"/>
                </a:solidFill>
                <a:latin typeface="Franklin Gothic Book"/>
                <a:ea typeface="DejaVu Sans"/>
              </a:rPr>
              <a:t>Weizmann</a:t>
            </a:r>
            <a:r>
              <a:rPr lang="it-IT" sz="1400" strike="noStrike" spc="-1" dirty="0">
                <a:solidFill>
                  <a:srgbClr val="000000"/>
                </a:solidFill>
                <a:latin typeface="Franklin Gothic Book"/>
                <a:ea typeface="DejaVu Sans"/>
              </a:rPr>
              <a:t> e da altri leader sionisti fossero semplici mosse tattiche che non trovavano riscontri nella realtà sul campo. È altresì verosimile che tale strategia contribuì a radicalizzare le due comunità presenti sul posto. </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L. </a:t>
            </a:r>
            <a:r>
              <a:rPr lang="it-IT" sz="1200" b="0" strike="noStrike" spc="-1" dirty="0" err="1">
                <a:solidFill>
                  <a:srgbClr val="000000"/>
                </a:solidFill>
                <a:latin typeface="Franklin Gothic Book"/>
                <a:ea typeface="DejaVu Sans"/>
              </a:rPr>
              <a:t>Kamel</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Terra contesa</a:t>
            </a:r>
            <a:endParaRPr lang="it-IT" sz="1200" b="0" strike="noStrike" spc="-1" dirty="0">
              <a:latin typeface="Arial"/>
            </a:endParaRPr>
          </a:p>
        </p:txBody>
      </p:sp>
      <p:sp>
        <p:nvSpPr>
          <p:cNvPr id="17" name="CustomShape 8"/>
          <p:cNvSpPr/>
          <p:nvPr/>
        </p:nvSpPr>
        <p:spPr>
          <a:xfrm>
            <a:off x="571472" y="321468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cxnSp>
        <p:nvCxnSpPr>
          <p:cNvPr id="19" name="Connettore 2 18"/>
          <p:cNvCxnSpPr>
            <a:endCxn id="15" idx="0"/>
          </p:cNvCxnSpPr>
          <p:nvPr/>
        </p:nvCxnSpPr>
        <p:spPr>
          <a:xfrm rot="10800000" flipV="1">
            <a:off x="1928794" y="4857760"/>
            <a:ext cx="1928826"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3" idx="2"/>
            <a:endCxn id="16" idx="0"/>
          </p:cNvCxnSpPr>
          <p:nvPr/>
        </p:nvCxnSpPr>
        <p:spPr>
          <a:xfrm rot="5400000">
            <a:off x="4286248" y="5286388"/>
            <a:ext cx="85725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endCxn id="30" idx="0"/>
          </p:cNvCxnSpPr>
          <p:nvPr/>
        </p:nvCxnSpPr>
        <p:spPr>
          <a:xfrm>
            <a:off x="5572132" y="4857760"/>
            <a:ext cx="2000264"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2" descr="https://qph.cf2.quoracdn.net/main-qimg-22aa96e92e46a57d03d9d99f6f14605b"/>
          <p:cNvPicPr/>
          <p:nvPr/>
        </p:nvPicPr>
        <p:blipFill>
          <a:blip r:embed="rId2"/>
          <a:stretch/>
        </p:blipFill>
        <p:spPr>
          <a:xfrm>
            <a:off x="219240" y="285840"/>
            <a:ext cx="8292960" cy="5555880"/>
          </a:xfrm>
          <a:prstGeom prst="rect">
            <a:avLst/>
          </a:prstGeom>
          <a:ln w="0">
            <a:solidFill>
              <a:srgbClr val="C00000"/>
            </a:solidFill>
          </a:ln>
        </p:spPr>
      </p:pic>
      <p:sp>
        <p:nvSpPr>
          <p:cNvPr id="250" name="CustomShape 1"/>
          <p:cNvSpPr/>
          <p:nvPr/>
        </p:nvSpPr>
        <p:spPr>
          <a:xfrm>
            <a:off x="3071880" y="5929200"/>
            <a:ext cx="313596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dirty="0">
                <a:solidFill>
                  <a:srgbClr val="000000"/>
                </a:solidFill>
                <a:latin typeface="Arial"/>
                <a:ea typeface="DejaVu Sans"/>
              </a:rPr>
              <a:t>Il primo kibbutz fondato nel 1909 da immigrati </a:t>
            </a:r>
            <a:r>
              <a:rPr lang="it-IT" sz="1200" b="0" i="1" strike="noStrike" spc="-1" dirty="0" smtClean="0">
                <a:solidFill>
                  <a:srgbClr val="000000"/>
                </a:solidFill>
                <a:latin typeface="Arial"/>
                <a:ea typeface="DejaVu Sans"/>
              </a:rPr>
              <a:t>della </a:t>
            </a:r>
            <a:r>
              <a:rPr lang="it-IT" sz="1200" b="0" i="1" strike="noStrike" spc="-1" dirty="0">
                <a:solidFill>
                  <a:srgbClr val="000000"/>
                </a:solidFill>
                <a:latin typeface="Arial"/>
                <a:ea typeface="DejaVu Sans"/>
              </a:rPr>
              <a:t>Seconda </a:t>
            </a:r>
            <a:r>
              <a:rPr lang="it-IT" sz="1200" b="0" i="1" strike="noStrike" spc="-1" dirty="0" err="1">
                <a:solidFill>
                  <a:srgbClr val="000000"/>
                </a:solidFill>
                <a:latin typeface="Arial"/>
                <a:ea typeface="DejaVu Sans"/>
              </a:rPr>
              <a:t>Aliyah</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magine 2"/>
          <p:cNvPicPr/>
          <p:nvPr/>
        </p:nvPicPr>
        <p:blipFill>
          <a:blip r:embed="rId2"/>
          <a:srcRect l="49175" t="5117" r="900" b="5297"/>
          <a:stretch/>
        </p:blipFill>
        <p:spPr>
          <a:xfrm>
            <a:off x="1285920" y="142920"/>
            <a:ext cx="5982480" cy="3172320"/>
          </a:xfrm>
          <a:prstGeom prst="rect">
            <a:avLst/>
          </a:prstGeom>
          <a:ln w="0">
            <a:solidFill>
              <a:srgbClr val="C00000"/>
            </a:solidFill>
          </a:ln>
        </p:spPr>
      </p:pic>
      <p:pic>
        <p:nvPicPr>
          <p:cNvPr id="252" name="Immagine 3"/>
          <p:cNvPicPr/>
          <p:nvPr/>
        </p:nvPicPr>
        <p:blipFill>
          <a:blip r:embed="rId3"/>
          <a:stretch/>
        </p:blipFill>
        <p:spPr>
          <a:xfrm>
            <a:off x="2357280" y="3571920"/>
            <a:ext cx="4058640" cy="29919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54"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La Prima Guerra Mondiale</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285840" y="142920"/>
            <a:ext cx="8636760" cy="476908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600" b="1" spc="-1" dirty="0" smtClean="0">
                <a:solidFill>
                  <a:srgbClr val="000000"/>
                </a:solidFill>
                <a:latin typeface="Franklin Gothic Book"/>
                <a:ea typeface="DejaVu Sans"/>
              </a:rPr>
              <a:t>L</a:t>
            </a:r>
            <a:r>
              <a:rPr lang="it-IT" sz="1600" b="1" strike="noStrike" spc="-1" dirty="0" smtClean="0">
                <a:solidFill>
                  <a:srgbClr val="000000"/>
                </a:solidFill>
                <a:latin typeface="Franklin Gothic Book"/>
                <a:ea typeface="DejaVu Sans"/>
              </a:rPr>
              <a:t>a politica della Gran Bretagna in Medio Oriente</a:t>
            </a:r>
            <a:endParaRPr lang="it-IT" sz="16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guerra interruppe l’immigrazione ebraica in Palestina ma non la febbrile attività di propaganda dei sionisti. Il loro nuovo capo, </a:t>
            </a:r>
            <a:r>
              <a:rPr lang="it-IT" sz="1400" i="1" strike="noStrike" spc="-1" dirty="0" err="1">
                <a:solidFill>
                  <a:srgbClr val="000000"/>
                </a:solidFill>
                <a:latin typeface="Franklin Gothic Book"/>
                <a:ea typeface="DejaVu Sans"/>
              </a:rPr>
              <a:t>Chaim</a:t>
            </a:r>
            <a:r>
              <a:rPr lang="it-IT" sz="1400" i="1" strike="noStrike" spc="-1" dirty="0">
                <a:solidFill>
                  <a:srgbClr val="000000"/>
                </a:solidFill>
                <a:latin typeface="Franklin Gothic Book"/>
                <a:ea typeface="DejaVu Sans"/>
              </a:rPr>
              <a:t> </a:t>
            </a:r>
            <a:r>
              <a:rPr lang="it-IT" sz="1400" i="1" strike="noStrike" spc="-1" dirty="0" err="1">
                <a:solidFill>
                  <a:srgbClr val="000000"/>
                </a:solidFill>
                <a:latin typeface="Franklin Gothic Book"/>
                <a:ea typeface="DejaVu Sans"/>
              </a:rPr>
              <a:t>Weizmann</a:t>
            </a:r>
            <a:r>
              <a:rPr lang="it-IT" sz="1400" strike="noStrike" spc="-1" dirty="0">
                <a:solidFill>
                  <a:srgbClr val="000000"/>
                </a:solidFill>
                <a:latin typeface="Franklin Gothic Book"/>
                <a:ea typeface="DejaVu Sans"/>
              </a:rPr>
              <a:t>, riuscì a convincere il governo inglese a impegnarsi in favore della causa degli ebrei. Il 2 novembre 1917 venne pubblicata una lettera del ministro degli esteri </a:t>
            </a:r>
            <a:r>
              <a:rPr lang="it-IT" sz="1400" i="1" strike="noStrike" spc="-1" dirty="0">
                <a:solidFill>
                  <a:srgbClr val="000000"/>
                </a:solidFill>
                <a:latin typeface="Franklin Gothic Book"/>
                <a:ea typeface="DejaVu Sans"/>
              </a:rPr>
              <a:t>lord </a:t>
            </a:r>
            <a:r>
              <a:rPr lang="it-IT" sz="1400" i="1" strike="noStrike" spc="-1" dirty="0" err="1">
                <a:solidFill>
                  <a:srgbClr val="000000"/>
                </a:solidFill>
                <a:latin typeface="Franklin Gothic Book"/>
                <a:ea typeface="DejaVu Sans"/>
              </a:rPr>
              <a:t>Balfour</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a lord Rothschild, esponente del sionismo. In essa si diceva che “il governo di sua maestà britannica considerava favorevolmente lo stabilimento in Palestina di un centro nazionale per il popolo </a:t>
            </a:r>
            <a:r>
              <a:rPr lang="it-IT" sz="1400" strike="noStrike" spc="-1" dirty="0" err="1">
                <a:solidFill>
                  <a:srgbClr val="000000"/>
                </a:solidFill>
                <a:latin typeface="Franklin Gothic Book"/>
                <a:ea typeface="DejaVu Sans"/>
              </a:rPr>
              <a:t>ebraico…</a:t>
            </a:r>
            <a:r>
              <a:rPr lang="it-IT" sz="1400" strike="noStrike" spc="-1" dirty="0">
                <a:solidFill>
                  <a:srgbClr val="000000"/>
                </a:solidFill>
                <a:latin typeface="Franklin Gothic Book"/>
                <a:ea typeface="DejaVu Sans"/>
              </a:rPr>
              <a:t> essendo chiaramente inteso che non si farà niente che possa pregiudicare i diritti civili e religiosi delle comunità non-ebraiche esistenti in </a:t>
            </a:r>
            <a:r>
              <a:rPr lang="it-IT" sz="1400" strike="noStrike" spc="-1" dirty="0" smtClean="0">
                <a:solidFill>
                  <a:srgbClr val="000000"/>
                </a:solidFill>
                <a:latin typeface="Franklin Gothic Book"/>
                <a:ea typeface="DejaVu Sans"/>
              </a:rPr>
              <a:t>Palestina”. </a:t>
            </a:r>
            <a:r>
              <a:rPr lang="it-IT" sz="1400" strike="noStrike" spc="-1" dirty="0">
                <a:solidFill>
                  <a:srgbClr val="000000"/>
                </a:solidFill>
                <a:latin typeface="Franklin Gothic Book"/>
                <a:ea typeface="DejaVu Sans"/>
              </a:rPr>
              <a:t>Questo documento passerà alla storia come </a:t>
            </a:r>
            <a:r>
              <a:rPr lang="it-IT" sz="1400" i="1" strike="noStrike" spc="-1" dirty="0">
                <a:solidFill>
                  <a:srgbClr val="000000"/>
                </a:solidFill>
                <a:latin typeface="Franklin Gothic Book"/>
                <a:ea typeface="DejaVu Sans"/>
              </a:rPr>
              <a:t>Dichiarazione </a:t>
            </a:r>
            <a:r>
              <a:rPr lang="it-IT" sz="1400" i="1" strike="noStrike" spc="-1" dirty="0" err="1">
                <a:solidFill>
                  <a:srgbClr val="000000"/>
                </a:solidFill>
                <a:latin typeface="Franklin Gothic Book"/>
                <a:ea typeface="DejaVu Sans"/>
              </a:rPr>
              <a:t>Balfour</a:t>
            </a:r>
            <a:r>
              <a:rPr lang="it-IT" sz="1400" strike="noStrike" spc="-1" dirty="0">
                <a:solidFill>
                  <a:srgbClr val="000000"/>
                </a:solidFill>
                <a:latin typeface="Franklin Gothic Book"/>
                <a:ea typeface="DejaVu Sans"/>
              </a:rPr>
              <a:t>.</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gesto del governo inglese rivestiva in quel momento un’enorme importanza propagandistica per conquistare alla causa degli Alleati la simpatia e l’appoggio delle comunità ebraiche: in particolare quella degli Stati Uniti (appena entrati in guerra contro la Germania) e quella della Russia che, in odio allo zar, aveva sempre tenuto un atteggiamento filo-tedesco.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D’altro canto, la Gran Bretagna era ben decisa a mettere le mani sui possedimenti asiatici dell’Impero ottomano e giocava la sua partita su diversi tavoli. Aveva già preso accordi segreti con la Francia per dividersi con essa le province turche del Medio Oriente e aveva promesso allo sceicco della Mecca di costituire un </a:t>
            </a:r>
            <a:r>
              <a:rPr lang="it-IT" sz="1400" i="1" strike="noStrike" spc="-1" dirty="0">
                <a:solidFill>
                  <a:srgbClr val="000000"/>
                </a:solidFill>
                <a:latin typeface="Franklin Gothic Book"/>
                <a:ea typeface="DejaVu Sans"/>
              </a:rPr>
              <a:t>Grande Regno arabo indipendente </a:t>
            </a:r>
            <a:r>
              <a:rPr lang="it-IT" sz="1400" strike="noStrike" spc="-1" dirty="0">
                <a:solidFill>
                  <a:srgbClr val="000000"/>
                </a:solidFill>
                <a:latin typeface="Franklin Gothic Book"/>
                <a:ea typeface="DejaVu Sans"/>
              </a:rPr>
              <a:t>con capitale a Damasco. Fin dal 1916, infatti, lo sceicco </a:t>
            </a:r>
            <a:r>
              <a:rPr lang="it-IT" sz="1400" strike="noStrike" spc="-1" dirty="0" err="1">
                <a:solidFill>
                  <a:srgbClr val="000000"/>
                </a:solidFill>
                <a:latin typeface="Franklin Gothic Book"/>
                <a:ea typeface="DejaVu Sans"/>
              </a:rPr>
              <a:t>Faisal</a:t>
            </a:r>
            <a:r>
              <a:rPr lang="it-IT" sz="1400" strike="noStrike" spc="-1" dirty="0">
                <a:solidFill>
                  <a:srgbClr val="000000"/>
                </a:solidFill>
                <a:latin typeface="Franklin Gothic Book"/>
                <a:ea typeface="DejaVu Sans"/>
              </a:rPr>
              <a:t> era sceso in campo con i suoi beduini, scatenando la guerriglia e mettendo in serie difficoltà i turchi, alleati della Germania.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Ora, riconoscendo agli ebrei il diritto di tornare in Palestina, il governo inglese si assicurava la presenza di un alleato riconoscente in una zona di grande importanza strategica: la Palestina costituiva il fianco est del Canale di Suez, punto chiave della rotta per il Golfo Persico e l’India.</a:t>
            </a:r>
            <a:endParaRPr lang="it-IT" sz="1400" strike="noStrike" spc="-1" dirty="0">
              <a:latin typeface="Arial"/>
            </a:endParaRPr>
          </a:p>
          <a:p>
            <a:pPr algn="r">
              <a:lnSpc>
                <a:spcPct val="100000"/>
              </a:lnSpc>
            </a:pPr>
            <a:r>
              <a:rPr lang="it-IT" sz="1200" b="0" i="1" strike="noStrike" spc="-1" dirty="0">
                <a:solidFill>
                  <a:srgbClr val="000000"/>
                </a:solidFill>
                <a:latin typeface="Franklin Gothic Book"/>
                <a:ea typeface="DejaVu Sans"/>
              </a:rPr>
              <a:t>Dossier Medio Oriente </a:t>
            </a:r>
            <a:r>
              <a:rPr lang="it-IT" sz="1200" b="0" strike="noStrike" spc="-1" dirty="0">
                <a:solidFill>
                  <a:srgbClr val="000000"/>
                </a:solidFill>
                <a:latin typeface="Franklin Gothic Book"/>
                <a:ea typeface="DejaVu Sans"/>
              </a:rPr>
              <a:t>a cura di F. </a:t>
            </a:r>
            <a:r>
              <a:rPr lang="it-IT" sz="1200" b="0" strike="noStrike" spc="-1" dirty="0" smtClean="0">
                <a:solidFill>
                  <a:srgbClr val="000000"/>
                </a:solidFill>
                <a:latin typeface="Franklin Gothic Book"/>
                <a:ea typeface="DejaVu Sans"/>
              </a:rPr>
              <a:t>Chicco</a:t>
            </a:r>
          </a:p>
        </p:txBody>
      </p:sp>
      <p:sp>
        <p:nvSpPr>
          <p:cNvPr id="3" name="CustomShape 8"/>
          <p:cNvSpPr/>
          <p:nvPr/>
        </p:nvSpPr>
        <p:spPr>
          <a:xfrm>
            <a:off x="642910" y="571501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2928926" y="228599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LA POLITICA DELLA GRAN BRETAGNA IN MEDIO ORIENTE</a:t>
            </a:r>
            <a:endParaRPr lang="it-IT" sz="1600" b="1" dirty="0">
              <a:solidFill>
                <a:schemeClr val="tx1"/>
              </a:solidFill>
            </a:endParaRPr>
          </a:p>
        </p:txBody>
      </p:sp>
      <p:sp>
        <p:nvSpPr>
          <p:cNvPr id="3" name="Rettangolo arrotondato 2"/>
          <p:cNvSpPr/>
          <p:nvPr/>
        </p:nvSpPr>
        <p:spPr>
          <a:xfrm>
            <a:off x="642910" y="64291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7" name="Rettangolo arrotondato 16"/>
          <p:cNvSpPr/>
          <p:nvPr/>
        </p:nvSpPr>
        <p:spPr>
          <a:xfrm>
            <a:off x="1142976" y="550070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429388" y="414338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9" name="Connettore 2 18"/>
          <p:cNvCxnSpPr>
            <a:stCxn id="2" idx="1"/>
            <a:endCxn id="3" idx="2"/>
          </p:cNvCxnSpPr>
          <p:nvPr/>
        </p:nvCxnSpPr>
        <p:spPr>
          <a:xfrm rot="16200000" flipV="1">
            <a:off x="1963214" y="1251440"/>
            <a:ext cx="1132612" cy="148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2" idx="3"/>
            <a:endCxn id="17" idx="0"/>
          </p:cNvCxnSpPr>
          <p:nvPr/>
        </p:nvCxnSpPr>
        <p:spPr>
          <a:xfrm rot="5400000">
            <a:off x="1974644" y="4202225"/>
            <a:ext cx="1609818" cy="9871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2" idx="6"/>
            <a:endCxn id="33" idx="0"/>
          </p:cNvCxnSpPr>
          <p:nvPr/>
        </p:nvCxnSpPr>
        <p:spPr>
          <a:xfrm>
            <a:off x="5279236" y="3226116"/>
            <a:ext cx="2293160" cy="9172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2" descr="https://www.ispionline.it/wp-content/uploads/2023/10/mandati-1024x1024.jpg"/>
          <p:cNvPicPr/>
          <p:nvPr/>
        </p:nvPicPr>
        <p:blipFill>
          <a:blip r:embed="rId2"/>
          <a:stretch/>
        </p:blipFill>
        <p:spPr>
          <a:xfrm>
            <a:off x="3786120" y="214200"/>
            <a:ext cx="5163840" cy="5163840"/>
          </a:xfrm>
          <a:prstGeom prst="rect">
            <a:avLst/>
          </a:prstGeom>
          <a:ln w="0">
            <a:solidFill>
              <a:srgbClr val="C00000"/>
            </a:solidFill>
          </a:ln>
        </p:spPr>
      </p:pic>
      <p:sp>
        <p:nvSpPr>
          <p:cNvPr id="257" name="CustomShape 1"/>
          <p:cNvSpPr/>
          <p:nvPr/>
        </p:nvSpPr>
        <p:spPr>
          <a:xfrm>
            <a:off x="214200" y="285840"/>
            <a:ext cx="3209040" cy="455363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600" b="1" strike="noStrike" spc="-1" dirty="0">
                <a:solidFill>
                  <a:srgbClr val="000000"/>
                </a:solidFill>
                <a:latin typeface="Franklin Gothic Book"/>
                <a:ea typeface="DejaVu Sans"/>
              </a:rPr>
              <a:t>La spartizione del Medio Oriente</a:t>
            </a:r>
            <a:endParaRPr lang="it-IT" sz="1600" b="0" strike="noStrike" spc="-1" dirty="0">
              <a:latin typeface="Arial"/>
            </a:endParaRPr>
          </a:p>
          <a:p>
            <a:pPr algn="just">
              <a:lnSpc>
                <a:spcPct val="100000"/>
              </a:lnSpc>
              <a:spcAft>
                <a:spcPts val="600"/>
              </a:spcAft>
            </a:pPr>
            <a:r>
              <a:rPr lang="it-IT" sz="1400" b="0" strike="noStrike" spc="-1" dirty="0">
                <a:solidFill>
                  <a:srgbClr val="000000"/>
                </a:solidFill>
                <a:latin typeface="Times New Roman"/>
                <a:ea typeface="DejaVu Sans"/>
              </a:rPr>
              <a:t>Alla fine del conflitto, i paesi vincitori decisero di spartirsi le province arabe dell’Impero ottomano. Alla Conferenza di Sanremo del 1920 il territorio della Palestina, assieme a quelli degli attuali Iraq e Giordania, fu affidato alla Gran Bretagna, mentre i territori corrispondenti all’attuale Siria e Libano passarono sotto il controllo della Francia. La presenza di Londra e Parigi in questa regione fu poi istituzionalizzata dalla Società delle Nazioni – nucleo di quelle che poi saranno le Nazioni Unite – con la </a:t>
            </a:r>
            <a:r>
              <a:rPr lang="it-IT" sz="1400" b="1" strike="noStrike" spc="-1" dirty="0">
                <a:solidFill>
                  <a:srgbClr val="000000"/>
                </a:solidFill>
                <a:latin typeface="Times New Roman"/>
                <a:ea typeface="DejaVu Sans"/>
              </a:rPr>
              <a:t>creazione dei Mandati</a:t>
            </a:r>
            <a:r>
              <a:rPr lang="it-IT" sz="1400" b="0" strike="noStrike" spc="-1" dirty="0">
                <a:solidFill>
                  <a:srgbClr val="000000"/>
                </a:solidFill>
                <a:latin typeface="Times New Roman"/>
                <a:ea typeface="DejaVu Sans"/>
              </a:rPr>
              <a:t>. Si trattava di un sistema con cui le potenze coloniali si impegnavano ad amministrare questi territori e ad accompagnarli nel percorso verso l’indipendenza.  </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i="1" strike="noStrike" spc="-1" dirty="0">
                <a:solidFill>
                  <a:srgbClr val="000000"/>
                </a:solidFill>
                <a:latin typeface="Franklin Gothic Book"/>
                <a:ea typeface="DejaVu Sans"/>
              </a:rPr>
              <a:t>ISPI </a:t>
            </a:r>
            <a:r>
              <a:rPr lang="it-IT" sz="1200" b="0" i="1" strike="noStrike" spc="-1" dirty="0" smtClean="0">
                <a:solidFill>
                  <a:srgbClr val="000000"/>
                </a:solidFill>
                <a:latin typeface="Franklin Gothic Book"/>
                <a:ea typeface="DejaVu Sans"/>
              </a:rPr>
              <a:t>6/12/2023</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214200" y="2500200"/>
            <a:ext cx="8806680" cy="156312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chor="ctr">
            <a:noAutofit/>
          </a:bodyPr>
          <a:lstStyle/>
          <a:p>
            <a:pPr algn="ctr">
              <a:lnSpc>
                <a:spcPct val="100000"/>
              </a:lnSpc>
              <a:tabLst>
                <a:tab pos="0" algn="l"/>
              </a:tabLst>
            </a:pPr>
            <a:r>
              <a:rPr lang="it-IT" sz="4400" b="0" strike="noStrike" cap="all" spc="-1">
                <a:solidFill>
                  <a:srgbClr val="000000"/>
                </a:solidFill>
                <a:latin typeface="Times New Roman"/>
                <a:ea typeface="DejaVu Sans"/>
              </a:rPr>
              <a:t>Gli anni DEL MANDATO BRITANNICO</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0" name="CustomShape 2"/>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1" name="CustomShape 3"/>
          <p:cNvSpPr/>
          <p:nvPr/>
        </p:nvSpPr>
        <p:spPr>
          <a:xfrm>
            <a:off x="155520" y="-144360"/>
            <a:ext cx="299520" cy="299520"/>
          </a:xfrm>
          <a:prstGeom prst="rect">
            <a:avLst/>
          </a:prstGeom>
          <a:noFill/>
          <a:ln w="0">
            <a:noFill/>
          </a:ln>
        </p:spPr>
        <p:style>
          <a:lnRef idx="0">
            <a:scrgbClr r="0" g="0" b="0"/>
          </a:lnRef>
          <a:fillRef idx="0">
            <a:scrgbClr r="0" g="0" b="0"/>
          </a:fillRef>
          <a:effectRef idx="0">
            <a:scrgbClr r="0" g="0" b="0"/>
          </a:effectRef>
          <a:fontRef idx="minor"/>
        </p:style>
      </p:sp>
      <p:sp>
        <p:nvSpPr>
          <p:cNvPr id="262" name="CustomShape 4"/>
          <p:cNvSpPr/>
          <p:nvPr/>
        </p:nvSpPr>
        <p:spPr>
          <a:xfrm>
            <a:off x="155520" y="-4365720"/>
            <a:ext cx="9091080" cy="9091080"/>
          </a:xfrm>
          <a:prstGeom prst="rect">
            <a:avLst/>
          </a:prstGeom>
          <a:noFill/>
          <a:ln w="0">
            <a:noFill/>
          </a:ln>
        </p:spPr>
        <p:style>
          <a:lnRef idx="0">
            <a:scrgbClr r="0" g="0" b="0"/>
          </a:lnRef>
          <a:fillRef idx="0">
            <a:scrgbClr r="0" g="0" b="0"/>
          </a:fillRef>
          <a:effectRef idx="0">
            <a:scrgbClr r="0" g="0" b="0"/>
          </a:effectRef>
          <a:fontRef idx="minor"/>
        </p:style>
      </p:sp>
      <p:sp>
        <p:nvSpPr>
          <p:cNvPr id="263" name="CustomShape 5"/>
          <p:cNvSpPr/>
          <p:nvPr/>
        </p:nvSpPr>
        <p:spPr>
          <a:xfrm>
            <a:off x="155520" y="-4365720"/>
            <a:ext cx="9091080" cy="9091080"/>
          </a:xfrm>
          <a:prstGeom prst="rect">
            <a:avLst/>
          </a:prstGeom>
          <a:noFill/>
          <a:ln w="0">
            <a:noFill/>
          </a:ln>
        </p:spPr>
        <p:style>
          <a:lnRef idx="0">
            <a:scrgbClr r="0" g="0" b="0"/>
          </a:lnRef>
          <a:fillRef idx="0">
            <a:scrgbClr r="0" g="0" b="0"/>
          </a:fillRef>
          <a:effectRef idx="0">
            <a:scrgbClr r="0" g="0" b="0"/>
          </a:effectRef>
          <a:fontRef idx="minor"/>
        </p:style>
      </p:sp>
      <p:pic>
        <p:nvPicPr>
          <p:cNvPr id="264" name="Picture 11" descr="C:\Users\utente\Documents\SITO\DA INSERIRE\STORIA\3°\QUASTIONE PALESTINESE\spiegone-grafica-3-2023.04.19-1024x1024.jpg"/>
          <p:cNvPicPr>
            <a:picLocks noChangeAspect="1"/>
          </p:cNvPicPr>
          <p:nvPr/>
        </p:nvPicPr>
        <p:blipFill>
          <a:blip r:embed="rId2"/>
          <a:stretch/>
        </p:blipFill>
        <p:spPr>
          <a:xfrm>
            <a:off x="214282" y="1785926"/>
            <a:ext cx="3511296" cy="3511296"/>
          </a:xfrm>
          <a:prstGeom prst="rect">
            <a:avLst/>
          </a:prstGeom>
          <a:ln w="0">
            <a:solidFill>
              <a:srgbClr val="C00000"/>
            </a:solidFill>
          </a:ln>
        </p:spPr>
      </p:pic>
      <p:sp>
        <p:nvSpPr>
          <p:cNvPr id="265" name="CustomShape 6"/>
          <p:cNvSpPr/>
          <p:nvPr/>
        </p:nvSpPr>
        <p:spPr>
          <a:xfrm>
            <a:off x="214282" y="142852"/>
            <a:ext cx="8786874" cy="13835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strike="noStrike" spc="-1" dirty="0">
                <a:solidFill>
                  <a:srgbClr val="000000"/>
                </a:solidFill>
                <a:latin typeface="Times New Roman"/>
                <a:ea typeface="DejaVu Sans"/>
              </a:rPr>
              <a:t>Gli anni del Mandato britannico videro un massiccio aumento della popolazione ebraica (passata dai poco più di 80 000 abitanti agli inizi degli anni Venti ai circa 630 000 del 1947) tramite l'immigrazione prima legale e poi (dopo il 1939 e le limitazioni imposte dagli inglesi) illegale.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Ciò finì per cambiare l’assetto demografico della Palestina: se nel 1922 gli ebrei rappresentavano l’11% della popolazione, il loro numero raggiunse il </a:t>
            </a:r>
            <a:r>
              <a:rPr lang="it-IT" sz="1400" strike="noStrike" spc="-1" dirty="0" smtClean="0">
                <a:solidFill>
                  <a:srgbClr val="000000"/>
                </a:solidFill>
                <a:latin typeface="Times New Roman"/>
                <a:ea typeface="DejaVu Sans"/>
              </a:rPr>
              <a:t>33% </a:t>
            </a:r>
            <a:r>
              <a:rPr lang="it-IT" sz="1400" strike="noStrike" spc="-1" dirty="0">
                <a:solidFill>
                  <a:srgbClr val="000000"/>
                </a:solidFill>
                <a:latin typeface="Times New Roman"/>
                <a:ea typeface="DejaVu Sans"/>
              </a:rPr>
              <a:t>nel </a:t>
            </a:r>
            <a:r>
              <a:rPr lang="it-IT" sz="1400" strike="noStrike" spc="-1" dirty="0" smtClean="0">
                <a:solidFill>
                  <a:srgbClr val="000000"/>
                </a:solidFill>
                <a:latin typeface="Times New Roman"/>
                <a:ea typeface="DejaVu Sans"/>
              </a:rPr>
              <a:t>1945</a:t>
            </a:r>
            <a:r>
              <a:rPr lang="it-IT" sz="1400" strike="noStrike" spc="-1" dirty="0">
                <a:solidFill>
                  <a:srgbClr val="000000"/>
                </a:solidFill>
                <a:latin typeface="Times New Roman"/>
                <a:ea typeface="DejaVu Sans"/>
              </a:rPr>
              <a:t> (e questo malgrado la crescita della popolazione araba, raddoppiata nello stesso periodo).  </a:t>
            </a:r>
            <a:endParaRPr lang="it-IT" sz="1400" strike="noStrike" spc="-1" dirty="0">
              <a:latin typeface="Arial"/>
            </a:endParaRPr>
          </a:p>
        </p:txBody>
      </p:sp>
      <p:graphicFrame>
        <p:nvGraphicFramePr>
          <p:cNvPr id="10" name="Grafico 9"/>
          <p:cNvGraphicFramePr>
            <a:graphicFrameLocks noChangeAspect="1"/>
          </p:cNvGraphicFramePr>
          <p:nvPr/>
        </p:nvGraphicFramePr>
        <p:xfrm>
          <a:off x="4071934" y="1857364"/>
          <a:ext cx="4662695" cy="3108464"/>
        </p:xfrm>
        <a:graphic>
          <a:graphicData uri="http://schemas.openxmlformats.org/drawingml/2006/chart">
            <c:chart xmlns:c="http://schemas.openxmlformats.org/drawingml/2006/chart" xmlns:r="http://schemas.openxmlformats.org/officeDocument/2006/relationships" r:id="rId3"/>
          </a:graphicData>
        </a:graphic>
      </p:graphicFrame>
      <p:sp>
        <p:nvSpPr>
          <p:cNvPr id="11" name="CustomShape 8"/>
          <p:cNvSpPr/>
          <p:nvPr/>
        </p:nvSpPr>
        <p:spPr>
          <a:xfrm>
            <a:off x="285720" y="521495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Come cambia l’assetto demografico della Palestina fra il 1922 e il 1947? Per quale motivo?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2" name="CustomShape 7"/>
          <p:cNvSpPr/>
          <p:nvPr/>
        </p:nvSpPr>
        <p:spPr>
          <a:xfrm>
            <a:off x="285720" y="5929330"/>
            <a:ext cx="8708400"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Franklin Gothic Book"/>
                <a:ea typeface="DejaVu Sans"/>
              </a:rPr>
              <a:t>.</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6286512" y="214200"/>
            <a:ext cx="2707368" cy="1568206"/>
          </a:xfrm>
          <a:prstGeom prst="rect">
            <a:avLst/>
          </a:prstGeom>
          <a:solidFill>
            <a:schemeClr val="bg1"/>
          </a:solidFill>
          <a:ln w="19050">
            <a:solidFill>
              <a:schemeClr val="bg1"/>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Suddivisione amministrativa dell'Impero ottomano nel XIX secolo.</a:t>
            </a:r>
            <a:endParaRPr lang="it-IT" sz="1200" b="0" strike="noStrike" spc="-1" dirty="0">
              <a:latin typeface="Arial"/>
            </a:endParaRPr>
          </a:p>
          <a:p>
            <a:pPr algn="just">
              <a:lnSpc>
                <a:spcPct val="100000"/>
              </a:lnSpc>
            </a:pPr>
            <a:r>
              <a:rPr lang="it-IT" sz="1200" b="0" strike="noStrike" spc="-1" dirty="0">
                <a:solidFill>
                  <a:srgbClr val="000000"/>
                </a:solidFill>
                <a:latin typeface="Arial"/>
                <a:ea typeface="DejaVu Sans"/>
              </a:rPr>
              <a:t>Le suddivisioni turche sono spesso note con nomi differenti come </a:t>
            </a:r>
            <a:r>
              <a:rPr lang="it-IT" sz="1200" b="0" i="1" strike="noStrike" spc="-1" dirty="0" err="1">
                <a:solidFill>
                  <a:srgbClr val="000000"/>
                </a:solidFill>
                <a:latin typeface="Arial"/>
                <a:ea typeface="DejaVu Sans"/>
              </a:rPr>
              <a:t>vilayet</a:t>
            </a:r>
            <a:r>
              <a:rPr lang="it-IT" sz="1200" b="0"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eyalet</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beylerbeylik</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sancak</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nahiye</a:t>
            </a:r>
            <a:r>
              <a:rPr lang="it-IT" sz="1200" b="0" i="1" strike="noStrike" spc="-1" dirty="0">
                <a:solidFill>
                  <a:srgbClr val="000000"/>
                </a:solidFill>
                <a:latin typeface="Arial"/>
                <a:ea typeface="DejaVu Sans"/>
              </a:rPr>
              <a:t>, </a:t>
            </a:r>
            <a:r>
              <a:rPr lang="it-IT" sz="1200" b="0" i="1" strike="noStrike" spc="-1" dirty="0" err="1">
                <a:solidFill>
                  <a:srgbClr val="000000"/>
                </a:solidFill>
                <a:latin typeface="Arial"/>
                <a:ea typeface="DejaVu Sans"/>
              </a:rPr>
              <a:t>kaza</a:t>
            </a:r>
            <a:r>
              <a:rPr lang="it-IT" sz="1200" b="0" strike="noStrike" spc="-1" dirty="0">
                <a:solidFill>
                  <a:srgbClr val="000000"/>
                </a:solidFill>
                <a:latin typeface="Arial"/>
                <a:ea typeface="DejaVu Sans"/>
              </a:rPr>
              <a:t>, ecc. che corrispondono ai nostri "regione", "provincia", "distretto“.</a:t>
            </a:r>
            <a:endParaRPr lang="it-IT" sz="1200" b="0" strike="noStrike" spc="-1" dirty="0">
              <a:latin typeface="Arial"/>
            </a:endParaRPr>
          </a:p>
        </p:txBody>
      </p:sp>
      <p:pic>
        <p:nvPicPr>
          <p:cNvPr id="174" name="Picture 4" descr="Suddivisione amministrativa dell'Impero ottomano nel XIX secolo (vilayet e sangiaccati)"/>
          <p:cNvPicPr>
            <a:picLocks noChangeAspect="1"/>
          </p:cNvPicPr>
          <p:nvPr/>
        </p:nvPicPr>
        <p:blipFill>
          <a:blip r:embed="rId2"/>
          <a:stretch/>
        </p:blipFill>
        <p:spPr>
          <a:xfrm>
            <a:off x="142919" y="142919"/>
            <a:ext cx="5988849" cy="6511092"/>
          </a:xfrm>
          <a:prstGeom prst="rect">
            <a:avLst/>
          </a:prstGeom>
          <a:ln w="0">
            <a:solidFill>
              <a:srgbClr val="C00000"/>
            </a:solidFill>
          </a:ln>
        </p:spPr>
      </p:pic>
      <p:sp>
        <p:nvSpPr>
          <p:cNvPr id="175" name="CustomShape 2"/>
          <p:cNvSpPr/>
          <p:nvPr/>
        </p:nvSpPr>
        <p:spPr>
          <a:xfrm>
            <a:off x="6215074" y="3500438"/>
            <a:ext cx="2857520" cy="204526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1"/>
              </a:spcAft>
            </a:pPr>
            <a:r>
              <a:rPr lang="it-IT" sz="1400" b="0" strike="noStrike" spc="-1" dirty="0">
                <a:solidFill>
                  <a:srgbClr val="000000"/>
                </a:solidFill>
                <a:latin typeface="Franklin Gothic Book"/>
                <a:ea typeface="DejaVu Sans"/>
              </a:rPr>
              <a:t>La Palestina era </a:t>
            </a:r>
            <a:r>
              <a:rPr lang="it-IT" sz="1400" strike="noStrike" spc="-1" dirty="0">
                <a:solidFill>
                  <a:srgbClr val="000000"/>
                </a:solidFill>
                <a:latin typeface="Franklin Gothic Book"/>
                <a:ea typeface="DejaVu Sans"/>
              </a:rPr>
              <a:t>una</a:t>
            </a:r>
            <a:r>
              <a:rPr lang="it-IT" sz="1400" b="1" strike="noStrike" spc="-1" dirty="0">
                <a:solidFill>
                  <a:srgbClr val="000000"/>
                </a:solidFill>
                <a:latin typeface="Franklin Gothic Book"/>
                <a:ea typeface="DejaVu Sans"/>
              </a:rPr>
              <a:t> provincia </a:t>
            </a:r>
            <a:r>
              <a:rPr lang="it-IT" sz="1400" b="1" strike="noStrike" spc="-1" dirty="0" smtClean="0">
                <a:solidFill>
                  <a:srgbClr val="000000"/>
                </a:solidFill>
                <a:latin typeface="Franklin Gothic Book"/>
                <a:ea typeface="DejaVu Sans"/>
              </a:rPr>
              <a:t> dell’Impero </a:t>
            </a:r>
            <a:r>
              <a:rPr lang="it-IT" sz="1400" b="1" strike="noStrike" spc="-1" dirty="0">
                <a:solidFill>
                  <a:srgbClr val="000000"/>
                </a:solidFill>
                <a:latin typeface="Franklin Gothic Book"/>
                <a:ea typeface="DejaVu Sans"/>
              </a:rPr>
              <a:t>ottomano</a:t>
            </a:r>
            <a:r>
              <a:rPr lang="it-IT" sz="1400" b="0" strike="noStrike" spc="-1" dirty="0">
                <a:solidFill>
                  <a:srgbClr val="000000"/>
                </a:solidFill>
                <a:latin typeface="Franklin Gothic Book"/>
                <a:ea typeface="DejaVu Sans"/>
              </a:rPr>
              <a:t>, denominata “Siria”, tenuta in condizioni di </a:t>
            </a:r>
            <a:r>
              <a:rPr lang="it-IT" sz="1400" b="1" strike="noStrike" spc="-1" dirty="0">
                <a:solidFill>
                  <a:srgbClr val="000000"/>
                </a:solidFill>
                <a:latin typeface="Franklin Gothic Book"/>
                <a:ea typeface="DejaVu Sans"/>
              </a:rPr>
              <a:t>grave arretratezza </a:t>
            </a:r>
            <a:r>
              <a:rPr lang="it-IT" sz="1400" b="0" strike="noStrike" spc="-1" dirty="0">
                <a:solidFill>
                  <a:srgbClr val="000000"/>
                </a:solidFill>
                <a:latin typeface="Franklin Gothic Book"/>
                <a:ea typeface="DejaVu Sans"/>
              </a:rPr>
              <a:t>e soggetta alle </a:t>
            </a:r>
            <a:r>
              <a:rPr lang="it-IT" sz="1400" b="1" strike="noStrike" spc="-1" dirty="0">
                <a:solidFill>
                  <a:srgbClr val="000000"/>
                </a:solidFill>
                <a:latin typeface="Franklin Gothic Book"/>
                <a:ea typeface="DejaVu Sans"/>
              </a:rPr>
              <a:t>mire coloniali europee</a:t>
            </a:r>
            <a:r>
              <a:rPr lang="it-IT" sz="1400" b="0" strike="noStrike" spc="-1" dirty="0">
                <a:solidFill>
                  <a:srgbClr val="000000"/>
                </a:solidFill>
                <a:latin typeface="Franklin Gothic Book"/>
                <a:ea typeface="DejaVu Sans"/>
              </a:rPr>
              <a:t> per l’importanza strategica della sua posizione geografica.</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F. </a:t>
            </a:r>
            <a:r>
              <a:rPr lang="it-IT" sz="1200" b="0" strike="noStrike" spc="-1" dirty="0" err="1">
                <a:solidFill>
                  <a:srgbClr val="000000"/>
                </a:solidFill>
                <a:latin typeface="Franklin Gothic Book"/>
                <a:ea typeface="DejaVu Sans"/>
              </a:rPr>
              <a:t>Tagliacozzo</a:t>
            </a:r>
            <a:r>
              <a:rPr lang="it-IT" sz="1200" b="0" strike="noStrike" spc="-1" dirty="0">
                <a:solidFill>
                  <a:srgbClr val="000000"/>
                </a:solidFill>
                <a:latin typeface="Franklin Gothic Book"/>
                <a:ea typeface="DejaVu Sans"/>
              </a:rPr>
              <a:t>, B. </a:t>
            </a:r>
            <a:r>
              <a:rPr lang="it-IT" sz="1200" b="0" strike="noStrike" spc="-1" dirty="0" err="1">
                <a:solidFill>
                  <a:srgbClr val="000000"/>
                </a:solidFill>
                <a:latin typeface="Franklin Gothic Book"/>
                <a:ea typeface="DejaVu Sans"/>
              </a:rPr>
              <a:t>Miliau</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Gli ebrei nella storia e nella società contemporanea</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7"/>
          <p:cNvSpPr/>
          <p:nvPr/>
        </p:nvSpPr>
        <p:spPr>
          <a:xfrm>
            <a:off x="214282" y="357166"/>
            <a:ext cx="8636760" cy="229148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Times New Roman"/>
                <a:ea typeface="DejaVu Sans"/>
              </a:rPr>
              <a:t>I sionisti si immaginavano la Palestina – giustamente, possiamo dirlo col senno di poi – come un paese in grado di sostenere una popolazione da cinque a dieci volte più numerosa di quella che vi abitava all’inizio degli anni Venti; in altre parole, senza cacciare nessuno dei seicentomila arabi che ci vivevano allora, avrebbero potuto trovarvi posto alcuni milioni di immigrati ebrei.</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In quel momento non vi era un tale numero di ebrei pronti a trasferirsi in Palestina, o desiderosi di farlo, ma i sionisti speravano, e gli arabi temevano, che prima o poi ciò sarebbe accaduto, e il diritto degli ebrei di immigrare nella regione senza alcuna limitazione numerica diventò il tema più importante della politica palestinese. Gli amici del sionismo sostennero – e dimostrarono – che l’intraprendenza ebraica avrebbe creato ricchezza, ma i contadini arabi temevano che fosse loro chiesto di cedere a degli stranieri buona parte del poco che avevano.</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3" name="CustomShape 7"/>
          <p:cNvSpPr/>
          <p:nvPr/>
        </p:nvSpPr>
        <p:spPr>
          <a:xfrm>
            <a:off x="214282" y="4143380"/>
            <a:ext cx="8708400" cy="10001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b="0" strike="noStrike" spc="-1" dirty="0" smtClean="0">
              <a:solidFill>
                <a:srgbClr val="00B0F0"/>
              </a:solidFill>
              <a:latin typeface="Franklin Gothic Book"/>
              <a:ea typeface="DejaVu Sans"/>
            </a:endParaRPr>
          </a:p>
          <a:p>
            <a:pPr algn="just">
              <a:lnSpc>
                <a:spcPct val="100000"/>
              </a:lnSpc>
            </a:pPr>
            <a:endParaRPr lang="it-IT" sz="1400" spc="-1" dirty="0" smtClean="0">
              <a:solidFill>
                <a:srgbClr val="00B0F0"/>
              </a:solidFill>
              <a:latin typeface="Franklin Gothic Book"/>
              <a:ea typeface="DejaVu Sans"/>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endParaRPr lang="it-IT" sz="1400" spc="-1" dirty="0" smtClean="0">
              <a:solidFill>
                <a:srgbClr val="00B0F0"/>
              </a:solidFill>
              <a:latin typeface="Times New Roman"/>
            </a:endParaRPr>
          </a:p>
          <a:p>
            <a:pPr algn="just">
              <a:lnSpc>
                <a:spcPct val="100000"/>
              </a:lnSpc>
            </a:pPr>
            <a:r>
              <a:rPr lang="it-IT" sz="1400" strike="noStrike" spc="-1" dirty="0" smtClean="0">
                <a:solidFill>
                  <a:srgbClr val="00B0F0"/>
                </a:solidFill>
                <a:latin typeface="Franklin Gothic Book"/>
                <a:ea typeface="DejaVu Sans"/>
              </a:rPr>
              <a:t> </a:t>
            </a: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 name="CustomShape 8"/>
          <p:cNvSpPr/>
          <p:nvPr/>
        </p:nvSpPr>
        <p:spPr>
          <a:xfrm>
            <a:off x="285720" y="335756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Che idea avevano della Palestina i sionisti? Cosa temevano i contadini arabi?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2"/>
          <p:cNvSpPr/>
          <p:nvPr/>
        </p:nvSpPr>
        <p:spPr>
          <a:xfrm>
            <a:off x="285720" y="285728"/>
            <a:ext cx="3566520" cy="336869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Times New Roman"/>
                <a:ea typeface="DejaVu Sans"/>
              </a:rPr>
              <a:t>L'Accordo </a:t>
            </a:r>
            <a:r>
              <a:rPr lang="it-IT" sz="1400" strike="noStrike" spc="-1" dirty="0" err="1">
                <a:solidFill>
                  <a:srgbClr val="000000"/>
                </a:solidFill>
                <a:latin typeface="Times New Roman"/>
                <a:ea typeface="DejaVu Sans"/>
              </a:rPr>
              <a:t>Faysal-Weizmann</a:t>
            </a:r>
            <a:r>
              <a:rPr lang="it-IT" sz="1400" strike="noStrike" spc="-1" dirty="0">
                <a:solidFill>
                  <a:srgbClr val="000000"/>
                </a:solidFill>
                <a:latin typeface="Times New Roman"/>
                <a:ea typeface="DejaVu Sans"/>
              </a:rPr>
              <a:t> venne firmato il 3 gennaio 1919 dall'Emiro </a:t>
            </a:r>
            <a:r>
              <a:rPr lang="it-IT" sz="1400" strike="noStrike" spc="-1" dirty="0" err="1">
                <a:solidFill>
                  <a:srgbClr val="000000"/>
                </a:solidFill>
                <a:latin typeface="Times New Roman"/>
                <a:ea typeface="DejaVu Sans"/>
              </a:rPr>
              <a:t>Faysal</a:t>
            </a:r>
            <a:r>
              <a:rPr lang="it-IT" sz="1400" strike="noStrike" spc="-1" dirty="0">
                <a:solidFill>
                  <a:srgbClr val="000000"/>
                </a:solidFill>
                <a:latin typeface="Times New Roman"/>
                <a:ea typeface="DejaVu Sans"/>
              </a:rPr>
              <a:t> (figlio dello Sceriffo della Mecca e Re dell'</a:t>
            </a:r>
            <a:r>
              <a:rPr lang="it-IT" sz="1400" strike="noStrike" spc="-1" dirty="0" err="1">
                <a:solidFill>
                  <a:srgbClr val="000000"/>
                </a:solidFill>
                <a:latin typeface="Times New Roman"/>
                <a:ea typeface="DejaVu Sans"/>
              </a:rPr>
              <a:t>Hegiaz</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al-Husayn</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ibn</a:t>
            </a:r>
            <a:r>
              <a:rPr lang="it-IT" sz="1400" strike="noStrike" spc="-1" dirty="0">
                <a:solidFill>
                  <a:srgbClr val="000000"/>
                </a:solidFill>
                <a:latin typeface="Times New Roman"/>
                <a:ea typeface="DejaVu Sans"/>
              </a:rPr>
              <a:t> Ali) e da </a:t>
            </a:r>
            <a:r>
              <a:rPr lang="it-IT" sz="1400" strike="noStrike" spc="-1" dirty="0" err="1">
                <a:solidFill>
                  <a:srgbClr val="000000"/>
                </a:solidFill>
                <a:latin typeface="Times New Roman"/>
                <a:ea typeface="DejaVu Sans"/>
              </a:rPr>
              <a:t>Chai</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Weizmann</a:t>
            </a:r>
            <a:r>
              <a:rPr lang="it-IT" sz="1400" strike="noStrike" spc="-1" dirty="0">
                <a:solidFill>
                  <a:srgbClr val="000000"/>
                </a:solidFill>
                <a:latin typeface="Times New Roman"/>
                <a:ea typeface="DejaVu Sans"/>
              </a:rPr>
              <a:t> (in seguito presidente dell'Organizzazione Sionista Mondiale) come parte della Conferenza di pace di Parigi.</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Nell'incontro, </a:t>
            </a:r>
            <a:r>
              <a:rPr lang="it-IT" sz="1400" strike="noStrike" spc="-1" dirty="0" err="1">
                <a:solidFill>
                  <a:srgbClr val="000000"/>
                </a:solidFill>
                <a:latin typeface="Times New Roman"/>
                <a:ea typeface="DejaVu Sans"/>
              </a:rPr>
              <a:t>Weizmann</a:t>
            </a:r>
            <a:r>
              <a:rPr lang="it-IT" sz="1400" strike="noStrike" spc="-1" dirty="0">
                <a:solidFill>
                  <a:srgbClr val="000000"/>
                </a:solidFill>
                <a:latin typeface="Times New Roman"/>
                <a:ea typeface="DejaVu Sans"/>
              </a:rPr>
              <a:t> e </a:t>
            </a:r>
            <a:r>
              <a:rPr lang="it-IT" sz="1400" strike="noStrike" spc="-1" dirty="0" err="1">
                <a:solidFill>
                  <a:srgbClr val="000000"/>
                </a:solidFill>
                <a:latin typeface="Times New Roman"/>
                <a:ea typeface="DejaVu Sans"/>
              </a:rPr>
              <a:t>Faysal</a:t>
            </a:r>
            <a:r>
              <a:rPr lang="it-IT" sz="1400" strike="noStrike" spc="-1" dirty="0">
                <a:solidFill>
                  <a:srgbClr val="000000"/>
                </a:solidFill>
                <a:latin typeface="Times New Roman"/>
                <a:ea typeface="DejaVu Sans"/>
              </a:rPr>
              <a:t> stabilirono un accordo informale in base al quale l'Emiro avrebbe sostenuto il piano di dar vita a grandi insediamenti ebraici in Palestina, mentre il movimento sionista avrebbe aiutato lo sviluppo di una vasta nazione araba che </a:t>
            </a:r>
            <a:r>
              <a:rPr lang="it-IT" sz="1400" strike="noStrike" spc="-1" dirty="0" err="1">
                <a:solidFill>
                  <a:srgbClr val="000000"/>
                </a:solidFill>
                <a:latin typeface="Times New Roman"/>
                <a:ea typeface="DejaVu Sans"/>
              </a:rPr>
              <a:t>Faysal</a:t>
            </a:r>
            <a:r>
              <a:rPr lang="it-IT" sz="1400" strike="noStrike" spc="-1" dirty="0">
                <a:solidFill>
                  <a:srgbClr val="000000"/>
                </a:solidFill>
                <a:latin typeface="Times New Roman"/>
                <a:ea typeface="DejaVu Sans"/>
              </a:rPr>
              <a:t> sperava di far sorgere.</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Times New Roman"/>
                <a:ea typeface="DejaVu Sans"/>
              </a:rPr>
              <a:t>Accordo </a:t>
            </a:r>
            <a:r>
              <a:rPr lang="it-IT" sz="1200" b="0" i="1" strike="noStrike" spc="-1" dirty="0" err="1">
                <a:solidFill>
                  <a:srgbClr val="000000"/>
                </a:solidFill>
                <a:latin typeface="Times New Roman"/>
                <a:ea typeface="DejaVu Sans"/>
              </a:rPr>
              <a:t>Faysal-Weizmann</a:t>
            </a:r>
            <a:endParaRPr lang="it-IT" sz="1200" b="0" strike="noStrike" spc="-1" dirty="0">
              <a:latin typeface="Arial"/>
            </a:endParaRPr>
          </a:p>
        </p:txBody>
      </p:sp>
      <p:pic>
        <p:nvPicPr>
          <p:cNvPr id="272" name="Picture 2" descr="https://upload.wikimedia.org/wikipedia/commons/c/c7/Weizmann_and_feisal_1918.jpg"/>
          <p:cNvPicPr>
            <a:picLocks noChangeAspect="1"/>
          </p:cNvPicPr>
          <p:nvPr/>
        </p:nvPicPr>
        <p:blipFill>
          <a:blip r:embed="rId2"/>
          <a:stretch/>
        </p:blipFill>
        <p:spPr>
          <a:xfrm>
            <a:off x="4286248" y="285732"/>
            <a:ext cx="3364992" cy="2649931"/>
          </a:xfrm>
          <a:prstGeom prst="rect">
            <a:avLst/>
          </a:prstGeom>
          <a:ln w="0">
            <a:solidFill>
              <a:srgbClr val="C00000"/>
            </a:solidFill>
          </a:ln>
        </p:spPr>
      </p:pic>
      <p:sp>
        <p:nvSpPr>
          <p:cNvPr id="273" name="CustomShape 3"/>
          <p:cNvSpPr/>
          <p:nvPr/>
        </p:nvSpPr>
        <p:spPr>
          <a:xfrm>
            <a:off x="4286248" y="3000372"/>
            <a:ext cx="40665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Times New Roman"/>
                <a:ea typeface="DejaVu Sans"/>
              </a:rPr>
              <a:t>1918: l'Emiro </a:t>
            </a:r>
            <a:r>
              <a:rPr lang="it-IT" sz="1200" b="0" strike="noStrike" spc="-1" dirty="0" err="1">
                <a:solidFill>
                  <a:srgbClr val="000000"/>
                </a:solidFill>
                <a:latin typeface="Times New Roman"/>
                <a:ea typeface="DejaVu Sans"/>
              </a:rPr>
              <a:t>Faysal</a:t>
            </a:r>
            <a:r>
              <a:rPr lang="it-IT" sz="1200" b="0" strike="noStrike" spc="-1" dirty="0">
                <a:solidFill>
                  <a:srgbClr val="000000"/>
                </a:solidFill>
                <a:latin typeface="Times New Roman"/>
                <a:ea typeface="DejaVu Sans"/>
              </a:rPr>
              <a:t> I (a destra) e </a:t>
            </a:r>
            <a:r>
              <a:rPr lang="it-IT" sz="1200" b="0" strike="noStrike" spc="-1" dirty="0" err="1">
                <a:solidFill>
                  <a:srgbClr val="000000"/>
                </a:solidFill>
                <a:latin typeface="Times New Roman"/>
                <a:ea typeface="DejaVu Sans"/>
              </a:rPr>
              <a:t>Chaim</a:t>
            </a:r>
            <a:r>
              <a:rPr lang="it-IT" sz="1200" b="0" strike="noStrike" spc="-1" dirty="0">
                <a:solidFill>
                  <a:srgbClr val="000000"/>
                </a:solidFill>
                <a:latin typeface="Times New Roman"/>
                <a:ea typeface="DejaVu Sans"/>
              </a:rPr>
              <a:t> </a:t>
            </a:r>
            <a:r>
              <a:rPr lang="it-IT" sz="1200" b="0" strike="noStrike" spc="-1" dirty="0" err="1">
                <a:solidFill>
                  <a:srgbClr val="000000"/>
                </a:solidFill>
                <a:latin typeface="Times New Roman"/>
                <a:ea typeface="DejaVu Sans"/>
              </a:rPr>
              <a:t>Weizmann</a:t>
            </a:r>
            <a:r>
              <a:rPr lang="it-IT" sz="1200" b="0" strike="noStrike" spc="-1" dirty="0">
                <a:solidFill>
                  <a:srgbClr val="000000"/>
                </a:solidFill>
                <a:latin typeface="Times New Roman"/>
                <a:ea typeface="DejaVu Sans"/>
              </a:rPr>
              <a:t> (a sinistra, con abiti arabi in segno di amicizia)</a:t>
            </a:r>
            <a:endParaRPr lang="it-IT" sz="1200" b="0" strike="noStrike" spc="-1" dirty="0">
              <a:latin typeface="Arial"/>
            </a:endParaRPr>
          </a:p>
        </p:txBody>
      </p:sp>
      <p:sp>
        <p:nvSpPr>
          <p:cNvPr id="9" name="CustomShape 8"/>
          <p:cNvSpPr/>
          <p:nvPr/>
        </p:nvSpPr>
        <p:spPr>
          <a:xfrm>
            <a:off x="285720" y="407194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stabiliva l’accordo </a:t>
            </a:r>
            <a:r>
              <a:rPr lang="it-IT" sz="1400" b="1" spc="-1" dirty="0" err="1" smtClean="0">
                <a:solidFill>
                  <a:srgbClr val="000000"/>
                </a:solidFill>
                <a:latin typeface="Franklin Gothic Book" pitchFamily="34" charset="0"/>
              </a:rPr>
              <a:t>Faysal-Weizmann</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0" name="CustomShape 7"/>
          <p:cNvSpPr/>
          <p:nvPr/>
        </p:nvSpPr>
        <p:spPr>
          <a:xfrm>
            <a:off x="285720" y="4857760"/>
            <a:ext cx="8708400"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4282" y="500042"/>
            <a:ext cx="392909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spcAft>
                <a:spcPts val="601"/>
              </a:spcAft>
            </a:pPr>
            <a:r>
              <a:rPr lang="it-IT" sz="1400" strike="noStrike" spc="-1" dirty="0">
                <a:solidFill>
                  <a:srgbClr val="000000"/>
                </a:solidFill>
                <a:latin typeface="Times New Roman"/>
                <a:ea typeface="DejaVu Sans"/>
              </a:rPr>
              <a:t>Un ulteriore espediente di Churchill per cercare di superare la diffidenza degli arabi si basò sul tentativo di dimostrare l’infondatezza delle loro preoccupazioni di carattere economico. Gli immigrati ebrei, egli affermò ripetutamente, non avevano il permesso di impossessarsi  della terra degli arabi o di privarli dei posti di lavoro. Al contrario: gli ebrei avrebbero reso fertili terre </a:t>
            </a:r>
            <a:r>
              <a:rPr lang="it-IT" sz="1400" strike="noStrike" spc="-1" dirty="0" smtClean="0">
                <a:solidFill>
                  <a:srgbClr val="000000"/>
                </a:solidFill>
                <a:latin typeface="Times New Roman"/>
                <a:ea typeface="DejaVu Sans"/>
              </a:rPr>
              <a:t>in </a:t>
            </a:r>
            <a:r>
              <a:rPr lang="it-IT" sz="1400" strike="noStrike" spc="-1" dirty="0">
                <a:solidFill>
                  <a:srgbClr val="000000"/>
                </a:solidFill>
                <a:latin typeface="Times New Roman"/>
                <a:ea typeface="DejaVu Sans"/>
              </a:rPr>
              <a:t>quel momento inutilizzate, e creato ricchezza e posti di lavoro che avrebbero giovato all’intera popolazione</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pic>
        <p:nvPicPr>
          <p:cNvPr id="7" name="Picture 8" descr="https://i.pinimg.com/originals/de/29/0e/de290e72ba67252de87f07bf3dc3b9d5.jpg"/>
          <p:cNvPicPr>
            <a:picLocks noChangeAspect="1"/>
          </p:cNvPicPr>
          <p:nvPr/>
        </p:nvPicPr>
        <p:blipFill>
          <a:blip r:embed="rId2"/>
          <a:srcRect b="2502"/>
          <a:stretch/>
        </p:blipFill>
        <p:spPr>
          <a:xfrm>
            <a:off x="4429124" y="428604"/>
            <a:ext cx="2105533" cy="2922210"/>
          </a:xfrm>
          <a:prstGeom prst="rect">
            <a:avLst/>
          </a:prstGeom>
          <a:ln w="0">
            <a:noFill/>
          </a:ln>
        </p:spPr>
      </p:pic>
      <p:sp>
        <p:nvSpPr>
          <p:cNvPr id="8" name="CustomShape 2"/>
          <p:cNvSpPr/>
          <p:nvPr/>
        </p:nvSpPr>
        <p:spPr>
          <a:xfrm>
            <a:off x="6715140" y="2500306"/>
            <a:ext cx="2209250"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Times New Roman"/>
                <a:ea typeface="DejaVu Sans"/>
              </a:rPr>
              <a:t>Winston Churchill </a:t>
            </a:r>
            <a:r>
              <a:rPr lang="it-IT" sz="1200" b="0" strike="noStrike" spc="-1" dirty="0">
                <a:solidFill>
                  <a:srgbClr val="000000"/>
                </a:solidFill>
                <a:latin typeface="Times New Roman"/>
                <a:ea typeface="DejaVu Sans"/>
              </a:rPr>
              <a:t> ministro inglese delle colonie dal 1921 al 1922.</a:t>
            </a:r>
            <a:endParaRPr lang="it-IT" sz="1200" b="0" strike="noStrike" spc="-1" dirty="0">
              <a:latin typeface="Arial"/>
            </a:endParaRPr>
          </a:p>
        </p:txBody>
      </p:sp>
      <p:sp>
        <p:nvSpPr>
          <p:cNvPr id="9" name="CustomShape 8"/>
          <p:cNvSpPr/>
          <p:nvPr/>
        </p:nvSpPr>
        <p:spPr>
          <a:xfrm>
            <a:off x="214282" y="3643314"/>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che modo Churchill cerca di superare la diffidenza degli arabi</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0" name="CustomShape 7"/>
          <p:cNvSpPr/>
          <p:nvPr/>
        </p:nvSpPr>
        <p:spPr>
          <a:xfrm>
            <a:off x="214282" y="4357694"/>
            <a:ext cx="8708400"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142920" y="142920"/>
            <a:ext cx="8636760" cy="63387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Il principe </a:t>
            </a:r>
            <a:r>
              <a:rPr lang="it-IT" sz="1400" strike="noStrike" spc="-1" dirty="0" err="1">
                <a:solidFill>
                  <a:srgbClr val="000000"/>
                </a:solidFill>
                <a:latin typeface="Franklin Gothic Book"/>
                <a:ea typeface="DejaVu Sans"/>
              </a:rPr>
              <a:t>Feisal</a:t>
            </a:r>
            <a:r>
              <a:rPr lang="it-IT" sz="1400" strike="noStrike" spc="-1" dirty="0">
                <a:solidFill>
                  <a:srgbClr val="000000"/>
                </a:solidFill>
                <a:latin typeface="Franklin Gothic Book"/>
                <a:ea typeface="DejaVu Sans"/>
              </a:rPr>
              <a:t> e il dottor </a:t>
            </a:r>
            <a:r>
              <a:rPr lang="it-IT" sz="1400" strike="noStrike" spc="-1" dirty="0" err="1">
                <a:solidFill>
                  <a:srgbClr val="000000"/>
                </a:solidFill>
                <a:latin typeface="Franklin Gothic Book"/>
                <a:ea typeface="DejaVu Sans"/>
              </a:rPr>
              <a:t>Chaim</a:t>
            </a:r>
            <a:r>
              <a:rPr lang="it-IT" sz="1400" strike="noStrike" spc="-1" dirty="0">
                <a:solidFill>
                  <a:srgbClr val="000000"/>
                </a:solidFill>
                <a:latin typeface="Franklin Gothic Book"/>
                <a:ea typeface="DejaVu Sans"/>
              </a:rPr>
              <a:t> </a:t>
            </a:r>
            <a:r>
              <a:rPr lang="it-IT" sz="1400" strike="noStrike" spc="-1" dirty="0" err="1">
                <a:solidFill>
                  <a:srgbClr val="000000"/>
                </a:solidFill>
                <a:latin typeface="Franklin Gothic Book"/>
                <a:ea typeface="DejaVu Sans"/>
              </a:rPr>
              <a:t>Weizmann</a:t>
            </a:r>
            <a:r>
              <a:rPr lang="it-IT" sz="1400" strike="noStrike" spc="-1" dirty="0">
                <a:solidFill>
                  <a:srgbClr val="000000"/>
                </a:solidFill>
                <a:latin typeface="Franklin Gothic Book"/>
                <a:ea typeface="DejaVu Sans"/>
              </a:rPr>
              <a:t> si erano trovati d’accordo, nel 1918, sulla tesi che la terra non scarseggiava in Palestina: piuttosto, il problema era che una gran parte di essa era posseduta da un ristretto numero di latifondisti e usurai arabi. La grande maggioranza dei contadini lavorava duramente per trarre un precario sostentamento da terreni impoveriti, erosi e male irrigati, mentre terreni ampi e fertili erano utilizzati al di sotto delle loro possibilità da grandi famiglie e singoli proprietari, che a volte non li avevano mai visti coi loro occhi.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progetto sionista, come </a:t>
            </a:r>
            <a:r>
              <a:rPr lang="it-IT" sz="1400" strike="noStrike" spc="-1" dirty="0" err="1">
                <a:solidFill>
                  <a:srgbClr val="000000"/>
                </a:solidFill>
                <a:latin typeface="Franklin Gothic Book"/>
                <a:ea typeface="DejaVu Sans"/>
              </a:rPr>
              <a:t>Weizmann</a:t>
            </a:r>
            <a:r>
              <a:rPr lang="it-IT" sz="1400" strike="noStrike" spc="-1" dirty="0">
                <a:solidFill>
                  <a:srgbClr val="000000"/>
                </a:solidFill>
                <a:latin typeface="Franklin Gothic Book"/>
                <a:ea typeface="DejaVu Sans"/>
              </a:rPr>
              <a:t> l’aveva esposto a </a:t>
            </a:r>
            <a:r>
              <a:rPr lang="it-IT" sz="1400" strike="noStrike" spc="-1" dirty="0" err="1">
                <a:solidFill>
                  <a:srgbClr val="000000"/>
                </a:solidFill>
                <a:latin typeface="Franklin Gothic Book"/>
                <a:ea typeface="DejaVu Sans"/>
              </a:rPr>
              <a:t>Feisal</a:t>
            </a:r>
            <a:r>
              <a:rPr lang="it-IT" sz="1400" strike="noStrike" spc="-1" dirty="0">
                <a:solidFill>
                  <a:srgbClr val="000000"/>
                </a:solidFill>
                <a:latin typeface="Franklin Gothic Book"/>
                <a:ea typeface="DejaVu Sans"/>
              </a:rPr>
              <a:t> nel 1918, prevedeva che si evitassero intrusioni nelle zone fertili possedute dagli arabi, e si reclamassero invece terre inutilizzate, da rendere produttive mediante interventi </a:t>
            </a:r>
            <a:r>
              <a:rPr lang="it-IT" sz="1400" i="1" strike="noStrike" spc="-1" dirty="0">
                <a:solidFill>
                  <a:srgbClr val="000000"/>
                </a:solidFill>
                <a:latin typeface="Franklin Gothic Book"/>
                <a:ea typeface="DejaVu Sans"/>
              </a:rPr>
              <a:t>ad hoc</a:t>
            </a:r>
            <a:r>
              <a:rPr lang="it-IT" sz="1400" strike="noStrike" spc="-1" dirty="0">
                <a:solidFill>
                  <a:srgbClr val="000000"/>
                </a:solidFill>
                <a:latin typeface="Franklin Gothic Book"/>
                <a:ea typeface="DejaVu Sans"/>
              </a:rPr>
              <a:t>, conformi ai principi dell’agronomia. I latifondisti arabi, però, dimostrarono di essere disposti a vendere agli ebrei anche terre fertili – benché a caro prezzo. In effetti, la richiesta di terra da parte dei sionisti fece aumentare enormemente il prezzo dei terreni; per esempio, accadde che famiglie arabe di Beirut vendessero nel 1921, a coloni ebrei, appezzamenti di terreno nella valle di </a:t>
            </a:r>
            <a:r>
              <a:rPr lang="it-IT" sz="1400" strike="noStrike" spc="-1" dirty="0" err="1">
                <a:solidFill>
                  <a:srgbClr val="000000"/>
                </a:solidFill>
                <a:latin typeface="Franklin Gothic Book"/>
                <a:ea typeface="DejaVu Sans"/>
              </a:rPr>
              <a:t>Jezreel</a:t>
            </a:r>
            <a:r>
              <a:rPr lang="it-IT" sz="1400" strike="noStrike" spc="-1" dirty="0">
                <a:solidFill>
                  <a:srgbClr val="000000"/>
                </a:solidFill>
                <a:latin typeface="Franklin Gothic Book"/>
                <a:ea typeface="DejaVu Sans"/>
              </a:rPr>
              <a:t> a un prezzo da quaranta a ottanta volte più alto di quello al quale erano stati acquistati. Lungi dal non volere vendere la loro terra agli ebrei, gli arabi ne offrirono una tale quantità che il solo fattore limitante fu di natura economica: il denaro che i sionisti avevano a disposizione non bastava ad acquistare tutta la terra che i proprietari arabi mettevano in vendita.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Non solo gli arabi non palestinesi, ma la stessa classe dirigente arabo-palestinese era profondamente implicata in tali vendite, che in pubblico essa denunciava. Sia personalmente sia tramite legami di </a:t>
            </a:r>
            <a:r>
              <a:rPr lang="it-IT" sz="1400" strike="noStrike" spc="-1" dirty="0" smtClean="0">
                <a:solidFill>
                  <a:srgbClr val="000000"/>
                </a:solidFill>
                <a:latin typeface="Franklin Gothic Book"/>
                <a:ea typeface="DejaVu Sans"/>
              </a:rPr>
              <a:t>parentela, </a:t>
            </a:r>
            <a:r>
              <a:rPr lang="it-IT" sz="1400" strike="noStrike" spc="-1" dirty="0">
                <a:solidFill>
                  <a:srgbClr val="000000"/>
                </a:solidFill>
                <a:latin typeface="Franklin Gothic Book"/>
                <a:ea typeface="DejaVu Sans"/>
              </a:rPr>
              <a:t>almeno un quarto dei rappresentanti ufficiali della comunità araba palestinese  vendette terreni ai coloni ebrei fra il 1920 e il 1928.</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È possibile che tale fenomeno economico abbia indotto la leadership sionista a sottovalutare lo scontento che, ciò nonostante, l’immigrazione ebraica suscitava nella popolazione locale. Il governo britannico, d’altra parte, fraintese non solo l’entità ma anche la natura delle reazioni arabe. Considerando la questione della terra non un pretesto ma un problema reale, Churchill e i suoi collaboratori non compresero, o finsero di non comprendere, la vera ragione dell’opposizione araba al sionismo. Essa nasceva dalle emozioni, dalla religione, dalla xenofobia e insomma da quel complesso di reazioni che un’immigrazione massiccia tende a suscitare, ancorché con intensità differente, in quasi tutte le popolazioni. Gli arabi della Palestina volevano difendere l’insieme del loro modo di vita, che sentivano minacciato. Ma la delegazione araba che si recò </a:t>
            </a:r>
            <a:r>
              <a:rPr lang="it-IT" sz="1400" strike="noStrike" spc="-1" dirty="0" smtClean="0">
                <a:solidFill>
                  <a:srgbClr val="000000"/>
                </a:solidFill>
                <a:latin typeface="Franklin Gothic Book"/>
                <a:ea typeface="DejaVu Sans"/>
              </a:rPr>
              <a:t>da Winston Churchill non rese esplicita questa ragione – la vera ragione – della propria opposizione al sionismo. </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142920" y="285840"/>
            <a:ext cx="8636760" cy="99882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spc="-1" dirty="0" smtClean="0">
                <a:solidFill>
                  <a:srgbClr val="000000"/>
                </a:solidFill>
                <a:latin typeface="Franklin Gothic Book"/>
              </a:rPr>
              <a:t>Preferirono sostenere che le risorse del paese non permettevano di accogliere nuovi abitanti; e Churchill si attenne a ciò che essi dissero. Accettò la premessa che le loro preoccupazioni fossero economiche, e profuse argomenti per dimostrare che tali preoccupazioni </a:t>
            </a:r>
            <a:r>
              <a:rPr lang="it-IT" sz="1400" b="0" strike="noStrike" spc="-1" dirty="0">
                <a:solidFill>
                  <a:srgbClr val="000000"/>
                </a:solidFill>
                <a:latin typeface="Franklin Gothic Book"/>
                <a:ea typeface="DejaVu Sans"/>
              </a:rPr>
              <a:t>erano ingiustificate.</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10" name="CustomShape 8"/>
          <p:cNvSpPr/>
          <p:nvPr/>
        </p:nvSpPr>
        <p:spPr>
          <a:xfrm>
            <a:off x="214282" y="171448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prevedeva il progetto sionista</a:t>
            </a:r>
            <a:r>
              <a:rPr lang="it-IT" sz="1400" spc="-1" dirty="0" smtClean="0">
                <a:solidFill>
                  <a:srgbClr val="000000"/>
                </a:solidFill>
                <a:latin typeface="Franklin Gothic Book" pitchFamily="34" charset="0"/>
              </a:rPr>
              <a:t> </a:t>
            </a:r>
            <a:r>
              <a:rPr lang="it-IT" sz="1400" b="1" strike="noStrike" spc="-1" dirty="0" smtClean="0">
                <a:solidFill>
                  <a:srgbClr val="000000"/>
                </a:solidFill>
                <a:latin typeface="Franklin Gothic Book" pitchFamily="34" charset="0"/>
                <a:ea typeface="DejaVu Sans"/>
              </a:rPr>
              <a:t>? Come si comportarono i latifondisti arabi e la classe dirigente arabo-palestinese?   </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1" name="CustomShape 7"/>
          <p:cNvSpPr/>
          <p:nvPr/>
        </p:nvSpPr>
        <p:spPr>
          <a:xfrm>
            <a:off x="142844" y="2714620"/>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a:endParaRPr>
          </a:p>
          <a:p>
            <a:pPr algn="just">
              <a:lnSpc>
                <a:spcPct val="100000"/>
              </a:lnSpc>
            </a:pPr>
            <a:endParaRPr lang="it-IT" sz="1400" spc="-1" dirty="0" smtClean="0">
              <a:solidFill>
                <a:srgbClr val="00B0F0"/>
              </a:solidFill>
              <a:latin typeface="Franklin Gothic Book"/>
            </a:endParaRPr>
          </a:p>
          <a:p>
            <a:pPr algn="just">
              <a:lnSpc>
                <a:spcPct val="100000"/>
              </a:lnSpc>
            </a:pPr>
            <a:endParaRPr lang="it-IT" sz="1400" i="1" spc="-1" dirty="0" smtClean="0">
              <a:solidFill>
                <a:srgbClr val="00B0F0"/>
              </a:solidFill>
              <a:latin typeface="Franklin Gothic Book"/>
            </a:endParaRPr>
          </a:p>
          <a:p>
            <a:pPr algn="just">
              <a:lnSpc>
                <a:spcPct val="100000"/>
              </a:lnSpc>
            </a:pPr>
            <a:endParaRPr lang="it-IT" sz="1400" strike="noStrike" spc="-1" dirty="0">
              <a:solidFill>
                <a:srgbClr val="00B0F0"/>
              </a:solidFill>
              <a:latin typeface="Arial"/>
            </a:endParaRPr>
          </a:p>
          <a:p>
            <a:pPr marL="343080" indent="-335520" algn="just">
              <a:lnSpc>
                <a:spcPct val="100000"/>
              </a:lnSpc>
              <a:tabLst>
                <a:tab pos="0" algn="l"/>
              </a:tabLst>
            </a:pPr>
            <a:endParaRPr lang="it-IT" sz="1400" strike="noStrike" spc="-1" dirty="0">
              <a:solidFill>
                <a:srgbClr val="00B0F0"/>
              </a:solidFill>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2" name="CustomShape 8"/>
          <p:cNvSpPr/>
          <p:nvPr/>
        </p:nvSpPr>
        <p:spPr>
          <a:xfrm>
            <a:off x="285720" y="414338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era la vera ragione dell’opposizione araba al sionismo</a:t>
            </a:r>
            <a:r>
              <a:rPr lang="it-IT" sz="1400" b="1" strike="noStrike" spc="-1" dirty="0" smtClean="0">
                <a:solidFill>
                  <a:srgbClr val="000000"/>
                </a:solidFill>
                <a:latin typeface="Franklin Gothic Book" pitchFamily="34" charset="0"/>
                <a:ea typeface="DejaVu Sans"/>
              </a:rPr>
              <a:t>?   </a:t>
            </a:r>
            <a:endParaRPr lang="it-IT" sz="1400" b="0"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13" name="CustomShape 7"/>
          <p:cNvSpPr/>
          <p:nvPr/>
        </p:nvSpPr>
        <p:spPr>
          <a:xfrm>
            <a:off x="285720" y="4929198"/>
            <a:ext cx="8708400"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27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 moti del 1920</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285840" y="142920"/>
            <a:ext cx="863676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GLI ANTEFATTI</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Gli episodi di violenza ebbero inizio </a:t>
            </a:r>
            <a:r>
              <a:rPr lang="it-IT" sz="1400" b="1" strike="noStrike" spc="-1" dirty="0">
                <a:solidFill>
                  <a:srgbClr val="000000"/>
                </a:solidFill>
                <a:latin typeface="Times New Roman"/>
                <a:ea typeface="DejaVu Sans"/>
              </a:rPr>
              <a:t>nel 1919</a:t>
            </a:r>
            <a:r>
              <a:rPr lang="it-IT" sz="1400" b="0" strike="noStrike" spc="-1" dirty="0">
                <a:solidFill>
                  <a:srgbClr val="000000"/>
                </a:solidFill>
                <a:latin typeface="Times New Roman"/>
                <a:ea typeface="DejaVu Sans"/>
              </a:rPr>
              <a:t>, quando </a:t>
            </a:r>
            <a:r>
              <a:rPr lang="it-IT" sz="1400" b="1" strike="noStrike" spc="-1" dirty="0">
                <a:solidFill>
                  <a:srgbClr val="000000"/>
                </a:solidFill>
                <a:latin typeface="Times New Roman"/>
                <a:ea typeface="DejaVu Sans"/>
              </a:rPr>
              <a:t>tribù beduine attaccarono insediamenti ebraici in </a:t>
            </a:r>
            <a:r>
              <a:rPr lang="it-IT" sz="1400" b="1" strike="noStrike" spc="-1" dirty="0" smtClean="0">
                <a:solidFill>
                  <a:srgbClr val="000000"/>
                </a:solidFill>
                <a:latin typeface="Times New Roman"/>
                <a:ea typeface="DejaVu Sans"/>
              </a:rPr>
              <a:t>Alta </a:t>
            </a:r>
            <a:r>
              <a:rPr lang="it-IT" sz="1400" b="1" strike="noStrike" spc="-1" dirty="0">
                <a:solidFill>
                  <a:srgbClr val="000000"/>
                </a:solidFill>
                <a:latin typeface="Times New Roman"/>
                <a:ea typeface="DejaVu Sans"/>
              </a:rPr>
              <a:t>Galilea</a:t>
            </a:r>
            <a:r>
              <a:rPr lang="it-IT" sz="1400" b="0" strike="noStrike" spc="-1" dirty="0">
                <a:solidFill>
                  <a:srgbClr val="000000"/>
                </a:solidFill>
                <a:latin typeface="Times New Roman"/>
                <a:ea typeface="DejaVu Sans"/>
              </a:rPr>
              <a:t>, nella terra di nessuno fra le zone controllate dagli inglesi e quelle controllate dai francesi. </a:t>
            </a:r>
            <a:r>
              <a:rPr lang="it-IT" sz="1400" b="1" strike="noStrike" spc="-1" dirty="0">
                <a:solidFill>
                  <a:srgbClr val="000000"/>
                </a:solidFill>
                <a:latin typeface="Times New Roman"/>
                <a:ea typeface="DejaVu Sans"/>
              </a:rPr>
              <a:t>All’inizio del 1920, predoni arabi penetrarono di nuovo negli insediamento sionisti</a:t>
            </a:r>
            <a:r>
              <a:rPr lang="it-IT" sz="1400" b="0" strike="noStrike" spc="-1" dirty="0">
                <a:solidFill>
                  <a:srgbClr val="000000"/>
                </a:solidFill>
                <a:latin typeface="Times New Roman"/>
                <a:ea typeface="DejaVu Sans"/>
              </a:rPr>
              <a:t>; nel combattimento con armi leggere che ne seguì furono uccisi alcuni coloni</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Come se non bastasse, presero a circolare con insistenza </a:t>
            </a:r>
            <a:r>
              <a:rPr lang="it-IT" sz="1400" b="1" strike="noStrike" spc="-1" dirty="0">
                <a:solidFill>
                  <a:srgbClr val="000000"/>
                </a:solidFill>
                <a:latin typeface="Times New Roman"/>
                <a:ea typeface="DejaVu Sans"/>
              </a:rPr>
              <a:t>voci di violenze destinate a verificarsi a Gerusalemme </a:t>
            </a:r>
            <a:r>
              <a:rPr lang="it-IT" sz="1400" b="0" strike="noStrike" spc="-1" dirty="0">
                <a:solidFill>
                  <a:srgbClr val="000000"/>
                </a:solidFill>
                <a:latin typeface="Times New Roman"/>
                <a:ea typeface="DejaVu Sans"/>
              </a:rPr>
              <a:t>con l’arrivo della primavera. Fu allora che </a:t>
            </a:r>
            <a:r>
              <a:rPr lang="it-IT" sz="1400" b="1" strike="noStrike" spc="-1" dirty="0">
                <a:solidFill>
                  <a:srgbClr val="000000"/>
                </a:solidFill>
                <a:latin typeface="Times New Roman"/>
                <a:ea typeface="DejaVu Sans"/>
              </a:rPr>
              <a:t>Vladimir </a:t>
            </a:r>
            <a:r>
              <a:rPr lang="it-IT" sz="1400" b="1" strike="noStrike" spc="-1" dirty="0" err="1">
                <a:solidFill>
                  <a:srgbClr val="000000"/>
                </a:solidFill>
                <a:latin typeface="Times New Roman"/>
                <a:ea typeface="DejaVu Sans"/>
              </a:rPr>
              <a:t>Jabotinsky</a:t>
            </a:r>
            <a:r>
              <a:rPr lang="it-IT" sz="1400" b="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 giornalista ebreo russo che aveva organizzato il reggimento ebraico inquadrato nell’armata inglese di </a:t>
            </a:r>
            <a:r>
              <a:rPr lang="it-IT" sz="1400" b="0" strike="noStrike" spc="-1" dirty="0" err="1">
                <a:solidFill>
                  <a:srgbClr val="000000"/>
                </a:solidFill>
                <a:latin typeface="Times New Roman"/>
                <a:ea typeface="DejaVu Sans"/>
              </a:rPr>
              <a:t>Allenby</a:t>
            </a:r>
            <a:r>
              <a:rPr lang="it-IT" sz="1400" b="0" strike="noStrike" spc="-1" dirty="0">
                <a:solidFill>
                  <a:srgbClr val="000000"/>
                </a:solidFill>
                <a:latin typeface="Times New Roman"/>
                <a:ea typeface="DejaVu Sans"/>
              </a:rPr>
              <a:t> – ottenne dagli altri leader sionisti l’autorizzazione a cercare di formare </a:t>
            </a:r>
            <a:r>
              <a:rPr lang="it-IT" sz="1400" strike="noStrike" spc="-1" dirty="0">
                <a:solidFill>
                  <a:srgbClr val="000000"/>
                </a:solidFill>
                <a:latin typeface="Times New Roman"/>
                <a:ea typeface="DejaVu Sans"/>
              </a:rPr>
              <a:t>un</a:t>
            </a:r>
            <a:r>
              <a:rPr lang="it-IT" sz="1400" b="1" strike="noStrike" spc="-1" dirty="0">
                <a:solidFill>
                  <a:srgbClr val="000000"/>
                </a:solidFill>
                <a:latin typeface="Times New Roman"/>
                <a:ea typeface="DejaVu Sans"/>
              </a:rPr>
              <a:t> gruppo di autodifesa </a:t>
            </a:r>
            <a:r>
              <a:rPr lang="it-IT" sz="1400" strike="noStrike" spc="-1" dirty="0">
                <a:solidFill>
                  <a:srgbClr val="000000"/>
                </a:solidFill>
                <a:latin typeface="Times New Roman"/>
                <a:ea typeface="DejaVu Sans"/>
              </a:rPr>
              <a:t>composto in gran parte di veterani, qual era egli stesso, della Legione ebraica dell’esercito britannico. Inoltre, </a:t>
            </a:r>
            <a:r>
              <a:rPr lang="it-IT" sz="1400" b="0" strike="noStrike" spc="-1" dirty="0" err="1">
                <a:solidFill>
                  <a:srgbClr val="000000"/>
                </a:solidFill>
                <a:latin typeface="Times New Roman"/>
                <a:ea typeface="DejaVu Sans"/>
              </a:rPr>
              <a:t>Jabotinsky</a:t>
            </a:r>
            <a:r>
              <a:rPr lang="it-IT" sz="1400" b="0" strike="noStrike" spc="-1" dirty="0">
                <a:solidFill>
                  <a:srgbClr val="000000"/>
                </a:solidFill>
                <a:latin typeface="Times New Roman"/>
                <a:ea typeface="DejaVu Sans"/>
              </a:rPr>
              <a:t> informò il governatore inglese di Gerusalemme della propria intenzione di costituire la forza di autodifesa; in effetti, chiese fosse ufficialmente riconosciuta dall’amministrazione inglese, e chiese a quest’ultima di fornire le armi. Gli inglesi si rifiutarono, ed egli le comprò tramite un trafficante armeno della città vecchia.</a:t>
            </a:r>
            <a:endParaRPr lang="it-IT" sz="1400" b="0" strike="noStrike" spc="-1" dirty="0">
              <a:latin typeface="Arial"/>
            </a:endParaRPr>
          </a:p>
          <a:p>
            <a:pPr algn="r">
              <a:lnSpc>
                <a:spcPct val="100000"/>
              </a:lnSpc>
              <a:spcAft>
                <a:spcPts val="283"/>
              </a:spcAft>
            </a:pPr>
            <a:r>
              <a:rPr lang="it-IT" sz="1200" b="0" strike="noStrike" spc="-1" dirty="0">
                <a:solidFill>
                  <a:srgbClr val="000000"/>
                </a:solidFill>
                <a:latin typeface="Times New Roman"/>
                <a:ea typeface="DejaVu Sans"/>
              </a:rPr>
              <a:t>da D. </a:t>
            </a:r>
            <a:r>
              <a:rPr lang="it-IT" sz="1200" b="0" strike="noStrike" spc="-1" dirty="0" err="1">
                <a:solidFill>
                  <a:srgbClr val="000000"/>
                </a:solidFill>
                <a:latin typeface="Times New Roman"/>
                <a:ea typeface="DejaVu Sans"/>
              </a:rPr>
              <a:t>Fromkin</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Una pace senza pace</a:t>
            </a:r>
            <a:endParaRPr lang="it-IT" sz="1200" b="0" strike="noStrike" spc="-1" dirty="0">
              <a:latin typeface="Arial"/>
            </a:endParaRPr>
          </a:p>
        </p:txBody>
      </p:sp>
      <p:pic>
        <p:nvPicPr>
          <p:cNvPr id="280" name="Picture 2" descr="https://upload.wikimedia.org/wikipedia/commons/thumb/2/2f/1920_demontration_Palestine.jpg/310px-1920_demontration_Palestine.jpg"/>
          <p:cNvPicPr/>
          <p:nvPr/>
        </p:nvPicPr>
        <p:blipFill>
          <a:blip r:embed="rId2"/>
          <a:stretch/>
        </p:blipFill>
        <p:spPr>
          <a:xfrm>
            <a:off x="1928880" y="3500280"/>
            <a:ext cx="4364640" cy="3110040"/>
          </a:xfrm>
          <a:prstGeom prst="rect">
            <a:avLst/>
          </a:prstGeom>
          <a:ln w="0">
            <a:solidFill>
              <a:srgbClr val="C00000"/>
            </a:solidFill>
          </a:ln>
        </p:spPr>
      </p:pic>
      <p:sp>
        <p:nvSpPr>
          <p:cNvPr id="281" name="CustomShape 2"/>
          <p:cNvSpPr/>
          <p:nvPr/>
        </p:nvSpPr>
        <p:spPr>
          <a:xfrm>
            <a:off x="142920" y="3571920"/>
            <a:ext cx="1637640" cy="819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Times New Roman"/>
                <a:ea typeface="DejaVu Sans"/>
              </a:rPr>
              <a:t>Manifestazione antisio-nista alla Porta di Damasco a Gerusalem-me l'8 marzo 1920</a:t>
            </a:r>
            <a:endParaRPr lang="it-IT" sz="1200" b="0" strike="noStrike" spc="-1">
              <a:latin typeface="Arial"/>
            </a:endParaRPr>
          </a:p>
        </p:txBody>
      </p:sp>
      <p:pic>
        <p:nvPicPr>
          <p:cNvPr id="282" name="Picture 2" descr="https://upload.wikimedia.org/wikipedia/commons/thumb/0/0e/Jabotinsky_in_Jewish_Legion.jpg/180px-Jabotinsky_in_Jewish_Legion.jpg"/>
          <p:cNvPicPr/>
          <p:nvPr/>
        </p:nvPicPr>
        <p:blipFill>
          <a:blip r:embed="rId3"/>
          <a:stretch/>
        </p:blipFill>
        <p:spPr>
          <a:xfrm>
            <a:off x="6858000" y="3500280"/>
            <a:ext cx="1794960" cy="2475000"/>
          </a:xfrm>
          <a:prstGeom prst="rect">
            <a:avLst/>
          </a:prstGeom>
          <a:ln w="0">
            <a:solidFill>
              <a:srgbClr val="C00000"/>
            </a:solidFill>
          </a:ln>
        </p:spPr>
      </p:pic>
      <p:sp>
        <p:nvSpPr>
          <p:cNvPr id="283" name="CustomShape 3"/>
          <p:cNvSpPr/>
          <p:nvPr/>
        </p:nvSpPr>
        <p:spPr>
          <a:xfrm>
            <a:off x="6858000" y="6072120"/>
            <a:ext cx="185184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Times New Roman"/>
                <a:ea typeface="DejaVu Sans"/>
              </a:rPr>
              <a:t>Il tenente Jabotinsky nell'uniforme dei fucilieri reali</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3857628"/>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600" b="1" dirty="0" smtClean="0">
                <a:solidFill>
                  <a:schemeClr val="tx1"/>
                </a:solidFill>
              </a:rPr>
              <a:t>JABOTINSKY:</a:t>
            </a:r>
            <a:endParaRPr lang="it-IT" sz="1600" b="1" dirty="0">
              <a:solidFill>
                <a:srgbClr val="00B0F0"/>
              </a:solidFill>
            </a:endParaRPr>
          </a:p>
        </p:txBody>
      </p:sp>
      <p:sp>
        <p:nvSpPr>
          <p:cNvPr id="3" name="Rettangolo arrotondato 2"/>
          <p:cNvSpPr/>
          <p:nvPr/>
        </p:nvSpPr>
        <p:spPr>
          <a:xfrm>
            <a:off x="642910" y="1857364"/>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it-IT" sz="1200" b="1" dirty="0" smtClean="0">
                <a:solidFill>
                  <a:schemeClr val="tx1"/>
                </a:solidFill>
              </a:rPr>
              <a:t>1919 – 1920:</a:t>
            </a:r>
          </a:p>
        </p:txBody>
      </p:sp>
      <p:sp>
        <p:nvSpPr>
          <p:cNvPr id="33" name="Rettangolo arrotondato 32"/>
          <p:cNvSpPr/>
          <p:nvPr/>
        </p:nvSpPr>
        <p:spPr>
          <a:xfrm>
            <a:off x="6143636" y="1857364"/>
            <a:ext cx="2286016" cy="9286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2" name="Connettore 2 11"/>
          <p:cNvCxnSpPr>
            <a:stCxn id="3" idx="2"/>
          </p:cNvCxnSpPr>
          <p:nvPr/>
        </p:nvCxnSpPr>
        <p:spPr>
          <a:xfrm rot="16200000" flipH="1">
            <a:off x="2035951" y="2536025"/>
            <a:ext cx="1428760"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5750727" y="2607463"/>
            <a:ext cx="1357322"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CustomShape 8"/>
          <p:cNvSpPr/>
          <p:nvPr/>
        </p:nvSpPr>
        <p:spPr>
          <a:xfrm>
            <a:off x="500034" y="28572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285720" y="142852"/>
            <a:ext cx="8636760" cy="16451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LE VIOLENZE A GERUSALEMME VECCHIA</a:t>
            </a:r>
            <a:endParaRPr lang="it-IT" sz="1400" b="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Le violenze previste a Gerusalemme iniziarono il 4 aprile 1920. Durante la festa musulmana di primavera dedicata al profeta Mosè, focosi oratori incitarono la folla a quelli che diventarono tre giorni interi di rivolta contro gli ebrei; di questi ultimi alcuni furono uccisi e centinaia furono feriti. Non vi furono vittime, però, a Nuova Gerusalemme, che era pattugliata dall’improvvisata milizia di </a:t>
            </a:r>
            <a:r>
              <a:rPr lang="it-IT" sz="1400" strike="noStrike" spc="-1" dirty="0" err="1">
                <a:solidFill>
                  <a:srgbClr val="000000"/>
                </a:solidFill>
                <a:latin typeface="Times New Roman"/>
                <a:ea typeface="DejaVu Sans"/>
              </a:rPr>
              <a:t>Jabotinsky</a:t>
            </a:r>
            <a:r>
              <a:rPr lang="it-IT" sz="1400" strike="noStrike" spc="-1" dirty="0">
                <a:solidFill>
                  <a:srgbClr val="000000"/>
                </a:solidFill>
                <a:latin typeface="Times New Roman"/>
                <a:ea typeface="DejaVu Sans"/>
              </a:rPr>
              <a:t>; tutte le vittime dei disordini furono contate nella parte vecchia di Gerusalemme, dove la milizia non era potuta entrare a causa di un divieto opposto dalle autorità militari britanniche.</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Times New Roman"/>
                <a:ea typeface="DejaVu Sans"/>
              </a:rPr>
              <a:t>da D. </a:t>
            </a:r>
            <a:r>
              <a:rPr lang="it-IT" sz="1200" b="0" strike="noStrike" spc="-1" dirty="0" err="1">
                <a:solidFill>
                  <a:srgbClr val="000000"/>
                </a:solidFill>
                <a:latin typeface="Times New Roman"/>
                <a:ea typeface="DejaVu Sans"/>
              </a:rPr>
              <a:t>Fromkin</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Una pace senza </a:t>
            </a:r>
            <a:r>
              <a:rPr lang="it-IT" sz="1200" b="0" i="1" strike="noStrike" spc="-1" dirty="0" smtClean="0">
                <a:solidFill>
                  <a:srgbClr val="000000"/>
                </a:solidFill>
                <a:latin typeface="Times New Roman"/>
                <a:ea typeface="DejaVu Sans"/>
              </a:rPr>
              <a:t>pace</a:t>
            </a:r>
          </a:p>
        </p:txBody>
      </p:sp>
      <p:sp>
        <p:nvSpPr>
          <p:cNvPr id="7" name="CustomShape 8"/>
          <p:cNvSpPr/>
          <p:nvPr/>
        </p:nvSpPr>
        <p:spPr>
          <a:xfrm>
            <a:off x="428596" y="250030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quale parte di Gerusalemme la rivolta causò delle vittime fra gli ebrei? In quale parte non vi furono vittime? Perché?</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14282" y="3357562"/>
            <a:ext cx="8708400" cy="10001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2" descr="https://upload.wikimedia.org/wikipedia/commons/thumb/f/f0/Jerusalem-nabi-moussa-april-1920.jpg/310px-Jerusalem-nabi-moussa-april-1920.jpg"/>
          <p:cNvPicPr>
            <a:picLocks noChangeAspect="1"/>
          </p:cNvPicPr>
          <p:nvPr/>
        </p:nvPicPr>
        <p:blipFill>
          <a:blip r:embed="rId2"/>
          <a:stretch/>
        </p:blipFill>
        <p:spPr>
          <a:xfrm>
            <a:off x="214282" y="428604"/>
            <a:ext cx="4547235" cy="3461766"/>
          </a:xfrm>
          <a:prstGeom prst="rect">
            <a:avLst/>
          </a:prstGeom>
          <a:ln w="0">
            <a:solidFill>
              <a:srgbClr val="C00000"/>
            </a:solidFill>
          </a:ln>
        </p:spPr>
      </p:pic>
      <p:sp>
        <p:nvSpPr>
          <p:cNvPr id="286" name="CustomShape 2"/>
          <p:cNvSpPr/>
          <p:nvPr/>
        </p:nvSpPr>
        <p:spPr>
          <a:xfrm>
            <a:off x="357158" y="4000504"/>
            <a:ext cx="421484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dirty="0">
                <a:solidFill>
                  <a:srgbClr val="000000"/>
                </a:solidFill>
                <a:latin typeface="Arial"/>
                <a:ea typeface="DejaVu Sans"/>
              </a:rPr>
              <a:t>Festività di </a:t>
            </a:r>
            <a:r>
              <a:rPr lang="it-IT" sz="1200" b="0" i="1" strike="noStrike" spc="-1" dirty="0" err="1">
                <a:solidFill>
                  <a:srgbClr val="000000"/>
                </a:solidFill>
                <a:latin typeface="Arial"/>
                <a:ea typeface="DejaVu Sans"/>
              </a:rPr>
              <a:t>Nabi</a:t>
            </a:r>
            <a:r>
              <a:rPr lang="it-IT" sz="1200" b="0" i="1" strike="noStrike" spc="-1" dirty="0">
                <a:solidFill>
                  <a:srgbClr val="000000"/>
                </a:solidFill>
                <a:latin typeface="Arial"/>
                <a:ea typeface="DejaVu Sans"/>
              </a:rPr>
              <a:t> Musa</a:t>
            </a:r>
            <a:r>
              <a:rPr lang="it-IT" sz="1200" b="0" strike="noStrike" spc="-1" dirty="0">
                <a:solidFill>
                  <a:srgbClr val="000000"/>
                </a:solidFill>
                <a:latin typeface="Arial"/>
                <a:ea typeface="DejaVu Sans"/>
              </a:rPr>
              <a:t> a Gerusalemme, inizio aprile 1920.</a:t>
            </a:r>
            <a:endParaRPr lang="it-IT" sz="1200" b="0" strike="noStrike" spc="-1" dirty="0">
              <a:latin typeface="Arial"/>
            </a:endParaRPr>
          </a:p>
        </p:txBody>
      </p:sp>
      <p:pic>
        <p:nvPicPr>
          <p:cNvPr id="287" name="Picture 2" descr="50 anni fa la Guerra dei Sei Giorni: le premesse (1920-1949) - Panorama"/>
          <p:cNvPicPr>
            <a:picLocks noChangeAspect="1"/>
          </p:cNvPicPr>
          <p:nvPr/>
        </p:nvPicPr>
        <p:blipFill>
          <a:blip r:embed="rId3" cstate="print"/>
          <a:stretch/>
        </p:blipFill>
        <p:spPr>
          <a:xfrm>
            <a:off x="5357818" y="428604"/>
            <a:ext cx="3307467" cy="4483885"/>
          </a:xfrm>
          <a:prstGeom prst="rect">
            <a:avLst/>
          </a:prstGeom>
          <a:ln w="0">
            <a:solidFill>
              <a:srgbClr val="C00000"/>
            </a:solidFill>
          </a:ln>
        </p:spPr>
      </p:pic>
      <p:sp>
        <p:nvSpPr>
          <p:cNvPr id="288" name="CustomShape 3"/>
          <p:cNvSpPr/>
          <p:nvPr/>
        </p:nvSpPr>
        <p:spPr>
          <a:xfrm>
            <a:off x="5357818" y="5000636"/>
            <a:ext cx="335206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La polizia britannica tenta di arginare la sommossa scoppiata a Gerusalemme Vecchia.</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177"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Il territorio</a:t>
            </a: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285840" y="285840"/>
            <a:ext cx="4207680" cy="401503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L’INTERVENTO DELLA GIUSTIZIA MILITARE</a:t>
            </a:r>
            <a:endParaRPr lang="it-IT" sz="1400" b="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Un carattere particolarmente minaccioso diede allo spargimento di sangue nella città vecchia il grido “Il governo è con noi!” della folla in rivolta. E che non si trattasse di un grido ingiustificato si vide quando le autorità militari britanniche misero mano alla punizione dei responsabili delle violenze. Solo un piccolo numero di facinorosi fu condannato a pene consistenti; ma </a:t>
            </a:r>
            <a:r>
              <a:rPr lang="it-IT" sz="1400" strike="noStrike" spc="-1" dirty="0" err="1">
                <a:solidFill>
                  <a:srgbClr val="000000"/>
                </a:solidFill>
                <a:latin typeface="Times New Roman"/>
                <a:ea typeface="DejaVu Sans"/>
              </a:rPr>
              <a:t>Jatobinsky</a:t>
            </a:r>
            <a:r>
              <a:rPr lang="it-IT" sz="1400" strike="noStrike" spc="-1" dirty="0">
                <a:solidFill>
                  <a:srgbClr val="000000"/>
                </a:solidFill>
                <a:latin typeface="Times New Roman"/>
                <a:ea typeface="DejaVu Sans"/>
              </a:rPr>
              <a:t>  e i suoi seguaci furono sollecitamente processati a porte chiuse da un tribunale militare, accusati di aver </a:t>
            </a:r>
            <a:r>
              <a:rPr lang="it-IT" sz="1400" strike="noStrike" spc="-1" dirty="0" smtClean="0">
                <a:solidFill>
                  <a:srgbClr val="000000"/>
                </a:solidFill>
                <a:latin typeface="Times New Roman"/>
                <a:ea typeface="DejaVu Sans"/>
              </a:rPr>
              <a:t>distribuito </a:t>
            </a:r>
            <a:r>
              <a:rPr lang="it-IT" sz="1400" strike="noStrike" spc="-1" dirty="0">
                <a:solidFill>
                  <a:srgbClr val="000000"/>
                </a:solidFill>
                <a:latin typeface="Times New Roman"/>
                <a:ea typeface="DejaVu Sans"/>
              </a:rPr>
              <a:t>armi a gruppi di autodifesa e condannati a quindici anni di lavori forzati nella fortezza-prigione di Acri. Tuttavia queste </a:t>
            </a:r>
            <a:r>
              <a:rPr lang="it-IT" sz="1400" strike="noStrike" spc="-1" dirty="0" smtClean="0">
                <a:solidFill>
                  <a:srgbClr val="000000"/>
                </a:solidFill>
                <a:latin typeface="Times New Roman"/>
                <a:ea typeface="DejaVu Sans"/>
              </a:rPr>
              <a:t>decisioni </a:t>
            </a:r>
            <a:r>
              <a:rPr lang="it-IT" sz="1400" strike="noStrike" spc="-1" dirty="0">
                <a:solidFill>
                  <a:srgbClr val="000000"/>
                </a:solidFill>
                <a:latin typeface="Times New Roman"/>
                <a:ea typeface="DejaVu Sans"/>
              </a:rPr>
              <a:t>suscitarono tali proteste che il governo britannico formò una commissione di inchiesta per appurare come i militari concepissero e attuassero l’amministrazione della Palestina.</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290" name="CustomShape 2"/>
          <p:cNvSpPr/>
          <p:nvPr/>
        </p:nvSpPr>
        <p:spPr>
          <a:xfrm>
            <a:off x="4929190" y="4714884"/>
            <a:ext cx="356652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Controlli sui civili arabi (qui due religiosi) durante gli scontri di aprile 1920</a:t>
            </a:r>
            <a:endParaRPr lang="it-IT" sz="1200" b="0" strike="noStrike" spc="-1" dirty="0">
              <a:latin typeface="Arial"/>
            </a:endParaRPr>
          </a:p>
        </p:txBody>
      </p:sp>
      <p:pic>
        <p:nvPicPr>
          <p:cNvPr id="291" name="Picture 4" descr="https://upload.wikimedia.org/wikipedia/commons/thumb/9/9a/Image-Jerusalem_riots_april_1920_police_controle_of_arabs_civilians.jpg/220px-Image-Jerusalem_riots_april_1920_police_controle_of_arabs_civilians.jpg"/>
          <p:cNvPicPr>
            <a:picLocks noChangeAspect="1"/>
          </p:cNvPicPr>
          <p:nvPr/>
        </p:nvPicPr>
        <p:blipFill>
          <a:blip r:embed="rId2"/>
          <a:stretch/>
        </p:blipFill>
        <p:spPr>
          <a:xfrm>
            <a:off x="4929129" y="285849"/>
            <a:ext cx="3310890" cy="4274058"/>
          </a:xfrm>
          <a:prstGeom prst="rect">
            <a:avLst/>
          </a:prstGeom>
          <a:ln w="0">
            <a:solidFill>
              <a:srgbClr val="C00000"/>
            </a:solidFill>
          </a:ln>
        </p:spPr>
      </p:pic>
      <p:sp>
        <p:nvSpPr>
          <p:cNvPr id="5" name="CustomShape 8"/>
          <p:cNvSpPr/>
          <p:nvPr/>
        </p:nvSpPr>
        <p:spPr>
          <a:xfrm>
            <a:off x="142844" y="5072074"/>
            <a:ext cx="428628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In che modo è intervenuta la giustizia militare?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142844" y="5786454"/>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400" spc="-1" dirty="0" smtClean="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428992" y="3500438"/>
            <a:ext cx="2571768" cy="16659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LE CONSEGUENZE DELLA SOMMOSSA</a:t>
            </a:r>
            <a:endParaRPr lang="it-IT" sz="1600" b="1" dirty="0">
              <a:solidFill>
                <a:srgbClr val="00B0F0"/>
              </a:solidFill>
            </a:endParaRPr>
          </a:p>
        </p:txBody>
      </p:sp>
      <p:sp>
        <p:nvSpPr>
          <p:cNvPr id="3" name="Rettangolo arrotondato 2"/>
          <p:cNvSpPr/>
          <p:nvPr/>
        </p:nvSpPr>
        <p:spPr>
          <a:xfrm>
            <a:off x="642910"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572264" y="571501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8" name="CustomShape 8"/>
          <p:cNvSpPr/>
          <p:nvPr/>
        </p:nvSpPr>
        <p:spPr>
          <a:xfrm>
            <a:off x="428596" y="2714620"/>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9" name="Rettangolo arrotondato 8"/>
          <p:cNvSpPr/>
          <p:nvPr/>
        </p:nvSpPr>
        <p:spPr>
          <a:xfrm>
            <a:off x="3643306" y="578645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1" name="CustomShape 3"/>
          <p:cNvSpPr/>
          <p:nvPr/>
        </p:nvSpPr>
        <p:spPr>
          <a:xfrm>
            <a:off x="285720" y="142852"/>
            <a:ext cx="8572484" cy="25069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LE CONSEGUENZE DELLA SOMMOSSA</a:t>
            </a:r>
            <a:endParaRPr lang="it-IT" sz="1400" b="0" strike="noStrike" spc="-1" dirty="0">
              <a:latin typeface="Arial"/>
            </a:endParaRPr>
          </a:p>
          <a:p>
            <a:pPr algn="just">
              <a:lnSpc>
                <a:spcPct val="100000"/>
              </a:lnSpc>
            </a:pPr>
            <a:r>
              <a:rPr lang="it-IT" sz="1400" strike="noStrike" spc="-1" dirty="0">
                <a:solidFill>
                  <a:srgbClr val="000000"/>
                </a:solidFill>
                <a:latin typeface="Times New Roman"/>
                <a:ea typeface="DejaVu Sans"/>
              </a:rPr>
              <a:t>L'inchiesta ufficiale che seguì riscontrò che l'amministrazione militare britannica era abbondantemente antisemita e che le misure prese per mantenere l'ordine erano state inadeguate, ma nessuno fu rinviato a giudizio. Neppure un singolo poliziotto fu incriminato per mancata osservanza dei propri doveri.</a:t>
            </a:r>
            <a:endParaRPr lang="it-IT" sz="1400" strike="noStrike" spc="-1" dirty="0">
              <a:latin typeface="Arial"/>
            </a:endParaRPr>
          </a:p>
          <a:p>
            <a:pPr algn="just">
              <a:lnSpc>
                <a:spcPct val="100000"/>
              </a:lnSpc>
            </a:pPr>
            <a:r>
              <a:rPr lang="it-IT" sz="1400" strike="noStrike" spc="-1" dirty="0">
                <a:solidFill>
                  <a:srgbClr val="000000"/>
                </a:solidFill>
                <a:latin typeface="Times New Roman"/>
                <a:ea typeface="DejaVu Sans"/>
              </a:rPr>
              <a:t>Poche settimane più tardi, la conferenza di Sanremo rimpiazzò l'amministrazione militare del mandato con un governo civile sotto la guida di sir Herbert Samuel.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Uno dei risultati più importanti della sommossa fu che l'immigrazione legale degli ebrei in Palestina fu bloccata, esaudendo quella che era la maggior richiesta della comunità araba palestinese. Avvertendo che i britannici avevano scarsa volontà di difenderli dalle reiterate violenze arabe, gli ebrei di Palestina decisero di organizzare una milizia clandestina di auto-difesa, l'</a:t>
            </a:r>
            <a:r>
              <a:rPr lang="it-IT" sz="1400" strike="noStrike" spc="-1" dirty="0" err="1">
                <a:solidFill>
                  <a:srgbClr val="000000"/>
                </a:solidFill>
                <a:latin typeface="Times New Roman"/>
                <a:ea typeface="DejaVu Sans"/>
              </a:rPr>
              <a:t>Haganah</a:t>
            </a:r>
            <a:r>
              <a:rPr lang="it-IT" sz="1400" strike="noStrike" spc="-1" dirty="0">
                <a:solidFill>
                  <a:srgbClr val="000000"/>
                </a:solidFill>
                <a:latin typeface="Times New Roman"/>
                <a:ea typeface="DejaVu Sans"/>
              </a:rPr>
              <a:t> ("difesa"). </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Moti palestinesi del 1920</a:t>
            </a:r>
            <a:endParaRPr lang="it-IT" sz="1200" b="0" strike="noStrike" spc="-1" dirty="0">
              <a:latin typeface="Arial"/>
            </a:endParaRPr>
          </a:p>
        </p:txBody>
      </p:sp>
      <p:cxnSp>
        <p:nvCxnSpPr>
          <p:cNvPr id="15" name="Connettore 2 14"/>
          <p:cNvCxnSpPr>
            <a:stCxn id="2" idx="3"/>
            <a:endCxn id="3" idx="0"/>
          </p:cNvCxnSpPr>
          <p:nvPr/>
        </p:nvCxnSpPr>
        <p:spPr>
          <a:xfrm rot="5400000">
            <a:off x="2363743" y="4344578"/>
            <a:ext cx="864052" cy="2019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stCxn id="2" idx="4"/>
          </p:cNvCxnSpPr>
          <p:nvPr/>
        </p:nvCxnSpPr>
        <p:spPr>
          <a:xfrm rot="5400000">
            <a:off x="4440554" y="5440694"/>
            <a:ext cx="54864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2" idx="5"/>
            <a:endCxn id="33" idx="0"/>
          </p:cNvCxnSpPr>
          <p:nvPr/>
        </p:nvCxnSpPr>
        <p:spPr>
          <a:xfrm rot="16200000" flipH="1">
            <a:off x="6273395" y="4273139"/>
            <a:ext cx="792614" cy="20911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 descr="Le autorità del mandato"/>
          <p:cNvPicPr>
            <a:picLocks noChangeAspect="1"/>
          </p:cNvPicPr>
          <p:nvPr/>
        </p:nvPicPr>
        <p:blipFill>
          <a:blip r:embed="rId2" cstate="print"/>
          <a:srcRect b="4793"/>
          <a:stretch/>
        </p:blipFill>
        <p:spPr>
          <a:xfrm>
            <a:off x="4071934" y="142852"/>
            <a:ext cx="4631436" cy="3412646"/>
          </a:xfrm>
          <a:prstGeom prst="rect">
            <a:avLst/>
          </a:prstGeom>
          <a:ln w="0">
            <a:solidFill>
              <a:srgbClr val="C00000"/>
            </a:solidFill>
          </a:ln>
        </p:spPr>
      </p:pic>
      <p:sp>
        <p:nvSpPr>
          <p:cNvPr id="293" name="CustomShape 1"/>
          <p:cNvSpPr/>
          <p:nvPr/>
        </p:nvSpPr>
        <p:spPr>
          <a:xfrm>
            <a:off x="214200" y="214200"/>
            <a:ext cx="3429106" cy="13835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1" strike="noStrike" spc="-1" dirty="0">
                <a:solidFill>
                  <a:srgbClr val="000000"/>
                </a:solidFill>
                <a:latin typeface="Arial"/>
                <a:ea typeface="DejaVu Sans"/>
              </a:rPr>
              <a:t>Le autorità del mandato</a:t>
            </a:r>
            <a:endParaRPr lang="it-IT" sz="1200" b="0" strike="noStrike" spc="-1" dirty="0">
              <a:latin typeface="Arial"/>
            </a:endParaRPr>
          </a:p>
          <a:p>
            <a:pPr algn="just">
              <a:lnSpc>
                <a:spcPct val="100000"/>
              </a:lnSpc>
            </a:pPr>
            <a:r>
              <a:rPr lang="it-IT" sz="1200" b="0" strike="noStrike" spc="-1" dirty="0" smtClean="0">
                <a:solidFill>
                  <a:srgbClr val="000000"/>
                </a:solidFill>
                <a:latin typeface="Arial"/>
                <a:ea typeface="DejaVu Sans"/>
              </a:rPr>
              <a:t>Herbert </a:t>
            </a:r>
            <a:r>
              <a:rPr lang="it-IT" sz="1200" b="0" strike="noStrike" spc="-1" dirty="0">
                <a:solidFill>
                  <a:srgbClr val="000000"/>
                </a:solidFill>
                <a:latin typeface="Arial"/>
                <a:ea typeface="DejaVu Sans"/>
              </a:rPr>
              <a:t>Samuel, il primo alto commissario, era determinato a rallentare l'immigrazione ebraica e a ottenere il sostegno della comunità musulmana. Nella fotografia Samuel è ritratto con Winston Churchill, allora ministro degli affari coloniali.</a:t>
            </a:r>
            <a:endParaRPr lang="it-IT" sz="1200" b="0" strike="noStrike" spc="-1" dirty="0">
              <a:latin typeface="Arial"/>
            </a:endParaRPr>
          </a:p>
        </p:txBody>
      </p:sp>
      <p:pic>
        <p:nvPicPr>
          <p:cNvPr id="294" name="Picture 4" descr="https://www.reportdifesa.it/wp-content/uploads/2023/11/soldatesse-dellhaganah.jpg"/>
          <p:cNvPicPr/>
          <p:nvPr/>
        </p:nvPicPr>
        <p:blipFill>
          <a:blip r:embed="rId3"/>
          <a:stretch/>
        </p:blipFill>
        <p:spPr>
          <a:xfrm>
            <a:off x="500034" y="3357562"/>
            <a:ext cx="2853000" cy="3214800"/>
          </a:xfrm>
          <a:prstGeom prst="rect">
            <a:avLst/>
          </a:prstGeom>
          <a:ln w="0">
            <a:solidFill>
              <a:srgbClr val="C00000"/>
            </a:solidFill>
          </a:ln>
        </p:spPr>
      </p:pic>
      <p:sp>
        <p:nvSpPr>
          <p:cNvPr id="295" name="CustomShape 2"/>
          <p:cNvSpPr/>
          <p:nvPr/>
        </p:nvSpPr>
        <p:spPr>
          <a:xfrm>
            <a:off x="3500430" y="6143644"/>
            <a:ext cx="2071702"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Le soldatesse dell’</a:t>
            </a:r>
            <a:r>
              <a:rPr lang="it-IT" sz="1200" b="0" strike="noStrike" spc="-1" dirty="0" err="1">
                <a:solidFill>
                  <a:srgbClr val="000000"/>
                </a:solidFill>
                <a:latin typeface="Arial"/>
                <a:ea typeface="DejaVu Sans"/>
              </a:rPr>
              <a:t>Haganah</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214200" y="142920"/>
            <a:ext cx="8636760" cy="286086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smtClean="0">
                <a:solidFill>
                  <a:srgbClr val="000000"/>
                </a:solidFill>
                <a:latin typeface="Franklin Gothic Book"/>
                <a:ea typeface="DejaVu Sans"/>
              </a:rPr>
              <a:t>L’ANTISIONISMO DELL’AMMINISTRAZIONE MILITARE INGLESE</a:t>
            </a:r>
            <a:endParaRPr lang="it-IT" sz="1400" b="0" strike="noStrike" spc="-1" dirty="0">
              <a:latin typeface="Arial"/>
            </a:endParaRPr>
          </a:p>
          <a:p>
            <a:pPr algn="just">
              <a:lnSpc>
                <a:spcPct val="100000"/>
              </a:lnSpc>
            </a:pPr>
            <a:r>
              <a:rPr lang="it-IT" sz="1400" strike="noStrike" spc="-1" dirty="0">
                <a:solidFill>
                  <a:srgbClr val="000000"/>
                </a:solidFill>
                <a:latin typeface="Times New Roman"/>
                <a:ea typeface="DejaVu Sans"/>
              </a:rPr>
              <a:t>Come riconobbe lo stesso Churchill, uno dei maggiori problemi connessi con la repressione delle rivolte arabe e con l’attuazione del programma </a:t>
            </a:r>
            <a:r>
              <a:rPr lang="it-IT" sz="1400" strike="noStrike" spc="-1" dirty="0" err="1">
                <a:solidFill>
                  <a:srgbClr val="000000"/>
                </a:solidFill>
                <a:latin typeface="Times New Roman"/>
                <a:ea typeface="DejaVu Sans"/>
              </a:rPr>
              <a:t>filosionista</a:t>
            </a:r>
            <a:r>
              <a:rPr lang="it-IT" sz="1400" strike="noStrike" spc="-1" dirty="0">
                <a:solidFill>
                  <a:srgbClr val="000000"/>
                </a:solidFill>
                <a:latin typeface="Times New Roman"/>
                <a:ea typeface="DejaVu Sans"/>
              </a:rPr>
              <a:t> era che le stesse forze britanniche, sulle quali si sarebbe dovuto contare per fare l’una e l’altra cosa, non erano affatto entusiaste di tale politica.</a:t>
            </a:r>
            <a:endParaRPr lang="it-IT" sz="1400" strike="noStrike" spc="-1" dirty="0">
              <a:latin typeface="Arial"/>
            </a:endParaRPr>
          </a:p>
          <a:p>
            <a:pPr algn="just">
              <a:lnSpc>
                <a:spcPct val="100000"/>
              </a:lnSpc>
            </a:pPr>
            <a:r>
              <a:rPr lang="it-IT" sz="1400" strike="noStrike" spc="-1" dirty="0">
                <a:solidFill>
                  <a:srgbClr val="000000"/>
                </a:solidFill>
                <a:latin typeface="Times New Roman"/>
                <a:ea typeface="DejaVu Sans"/>
              </a:rPr>
              <a:t>L’atteggiamento degli antisionisti era pienamente comprensibile per gli inglesi di Palestina: gli arabi abitavano nel paese da secoli, e non volevano veder cambiare i luoghi e il modo in cui vivevano. I soldati e gli ufficiali inglesi erano in continuo contatto con gli arabi, e con grande frequenza accadeva loro di sentire esporre questa tesi. Naturalmente anche gli ebrei avevano vissuto in Palestina, e ancora prima degli arabi; ma il loro rapporto con essa, per forte che fosse, non era altrettanto tangibile; era in parte storico, in parte teorico, in parte visionario (nel senso che la prosperità che gli ebrei pensavano di creare nel paese era, comunque, di là da venire). Il sionismo nasceva anche dalle sofferenze patite dagli ebrei soprattutto in Russia e in Polonia; ma i membri dell’amministrazione inglese della Palestina non avevano mai assistito a tali sofferenze, e non ne erano necessariamente consapevoli.</a:t>
            </a:r>
            <a:endParaRPr lang="it-IT" sz="1400" strike="noStrike" spc="-1" dirty="0">
              <a:latin typeface="Arial"/>
            </a:endParaRPr>
          </a:p>
          <a:p>
            <a:pPr algn="r">
              <a:lnSpc>
                <a:spcPct val="100000"/>
              </a:lnSpc>
              <a:spcAft>
                <a:spcPts val="283"/>
              </a:spcAft>
            </a:pPr>
            <a:r>
              <a:rPr lang="it-IT" sz="1200" b="0" strike="noStrike" spc="-1" dirty="0">
                <a:solidFill>
                  <a:srgbClr val="000000"/>
                </a:solidFill>
                <a:latin typeface="Franklin Gothic Book"/>
                <a:ea typeface="DejaVu Sans"/>
              </a:rPr>
              <a:t>da D. </a:t>
            </a:r>
            <a:r>
              <a:rPr lang="it-IT" sz="1200" b="0" strike="noStrike" spc="-1" dirty="0" err="1">
                <a:solidFill>
                  <a:srgbClr val="000000"/>
                </a:solidFill>
                <a:latin typeface="Franklin Gothic Book"/>
                <a:ea typeface="DejaVu Sans"/>
              </a:rPr>
              <a:t>Fromkin</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Una pace senza pace</a:t>
            </a:r>
            <a:endParaRPr lang="it-IT" sz="1200" b="0" strike="noStrike" spc="-1" dirty="0">
              <a:latin typeface="Arial"/>
            </a:endParaRPr>
          </a:p>
        </p:txBody>
      </p:sp>
      <p:sp>
        <p:nvSpPr>
          <p:cNvPr id="4" name="CustomShape 8"/>
          <p:cNvSpPr/>
          <p:nvPr/>
        </p:nvSpPr>
        <p:spPr>
          <a:xfrm>
            <a:off x="214282" y="3143248"/>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Perché i membri dell’amministrazione militare inglese stanno dalla parte degli arabi? Perché sono antisionisti? </a:t>
            </a:r>
            <a:r>
              <a:rPr lang="it-IT" sz="1400" strike="noStrike" spc="-1" dirty="0" smtClean="0">
                <a:solidFill>
                  <a:srgbClr val="000000"/>
                </a:solidFill>
                <a:latin typeface="Franklin Gothic Book"/>
                <a:ea typeface="DejaVu Sans"/>
              </a:rPr>
              <a:t>Evidenzia in azzurro le risposte che ritieni esatte.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14282" y="4000504"/>
            <a:ext cx="8708400" cy="264320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spcAft>
                <a:spcPts val="600"/>
              </a:spcAft>
              <a:buFont typeface="Wingdings" pitchFamily="2" charset="2"/>
              <a:buChar char="§"/>
            </a:pPr>
            <a:r>
              <a:rPr lang="it-IT" sz="1400" spc="-1" dirty="0" smtClean="0">
                <a:latin typeface="Franklin Gothic Book" pitchFamily="34" charset="0"/>
              </a:rPr>
              <a:t> Perché non sono consapevoli delle sofferenze patite dagli ebrei</a:t>
            </a:r>
          </a:p>
          <a:p>
            <a:pPr algn="just">
              <a:lnSpc>
                <a:spcPct val="100000"/>
              </a:lnSpc>
              <a:spcAft>
                <a:spcPts val="600"/>
              </a:spcAft>
              <a:buFont typeface="Wingdings" pitchFamily="2" charset="2"/>
              <a:buChar char="§"/>
            </a:pPr>
            <a:r>
              <a:rPr lang="it-IT" sz="1400" spc="-1" dirty="0" smtClean="0">
                <a:latin typeface="Franklin Gothic Book" pitchFamily="34" charset="0"/>
              </a:rPr>
              <a:t> Perché non hanno compreso bene le ragioni degli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hanno compreso bene le ragioni degli ebrei ma non le condividono</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sono in continuo contatto con 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pur conoscendo bene  le sofferenze patite dagli ebrei,  non ritengono che ciò giustifichi il sionismo</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le ragioni degli arabi sono più facilmente comprensibili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non conoscono bene gli arabi</a:t>
            </a:r>
          </a:p>
          <a:p>
            <a:pPr algn="just">
              <a:lnSpc>
                <a:spcPct val="100000"/>
              </a:lnSpc>
              <a:spcAft>
                <a:spcPts val="600"/>
              </a:spcAft>
              <a:buFont typeface="Wingdings" pitchFamily="2" charset="2"/>
              <a:buChar char="§"/>
            </a:pPr>
            <a:r>
              <a:rPr lang="it-IT" sz="1400" b="0" strike="noStrike" spc="-1" dirty="0" smtClean="0">
                <a:latin typeface="Franklin Gothic Book" pitchFamily="34" charset="0"/>
              </a:rPr>
              <a:t> </a:t>
            </a:r>
            <a:r>
              <a:rPr lang="it-IT" sz="1400" spc="-1" dirty="0" smtClean="0">
                <a:latin typeface="Franklin Gothic Book" pitchFamily="34" charset="0"/>
              </a:rPr>
              <a:t>Perché le ragioni degli ebrei sono più difficili da comprendere</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2"/>
          <p:cNvSpPr/>
          <p:nvPr/>
        </p:nvSpPr>
        <p:spPr>
          <a:xfrm>
            <a:off x="214282" y="142852"/>
            <a:ext cx="8636760" cy="276853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HAMIN </a:t>
            </a:r>
            <a:r>
              <a:rPr lang="it-IT" sz="1400" b="1" strike="noStrike" spc="-1" dirty="0" smtClean="0">
                <a:solidFill>
                  <a:srgbClr val="000000"/>
                </a:solidFill>
                <a:latin typeface="Franklin Gothic Book"/>
                <a:ea typeface="DejaVu Sans"/>
              </a:rPr>
              <a:t>AL-HUSSEINI</a:t>
            </a:r>
            <a:endParaRPr lang="it-IT" sz="1400" b="0" strike="noStrike" spc="-1" dirty="0">
              <a:latin typeface="Arial"/>
            </a:endParaRPr>
          </a:p>
          <a:p>
            <a:pPr algn="just">
              <a:lnSpc>
                <a:spcPct val="100000"/>
              </a:lnSpc>
              <a:spcAft>
                <a:spcPts val="601"/>
              </a:spcAft>
            </a:pPr>
            <a:r>
              <a:rPr lang="it-IT" sz="1400" strike="noStrike" spc="-1" dirty="0" err="1">
                <a:solidFill>
                  <a:srgbClr val="000000"/>
                </a:solidFill>
                <a:latin typeface="Times New Roman"/>
                <a:ea typeface="DejaVu Sans"/>
              </a:rPr>
              <a:t>Muḥammad</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Amin</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al-Ḥusseini</a:t>
            </a:r>
            <a:r>
              <a:rPr lang="it-IT" sz="1400" strike="noStrike" spc="-1" dirty="0">
                <a:solidFill>
                  <a:srgbClr val="000000"/>
                </a:solidFill>
                <a:latin typeface="Times New Roman"/>
                <a:ea typeface="DejaVu Sans"/>
              </a:rPr>
              <a:t> è stato un politico palestinese, Gran </a:t>
            </a:r>
            <a:r>
              <a:rPr lang="it-IT" sz="1400" strike="noStrike" spc="-1" dirty="0" err="1">
                <a:solidFill>
                  <a:srgbClr val="000000"/>
                </a:solidFill>
                <a:latin typeface="Times New Roman"/>
                <a:ea typeface="DejaVu Sans"/>
              </a:rPr>
              <a:t>Mufti</a:t>
            </a:r>
            <a:r>
              <a:rPr lang="it-IT" sz="1400" strike="noStrike" spc="-1" dirty="0">
                <a:solidFill>
                  <a:srgbClr val="000000"/>
                </a:solidFill>
                <a:latin typeface="Times New Roman"/>
                <a:ea typeface="DejaVu Sans"/>
              </a:rPr>
              <a:t> di Gerusalemme. Emerse ben presto come principale organizzatore delle rivolte nei territori amministrati dai britannici. Il suo scopo fu fomentare l’odio tra Ebrei e Musulmani. La sua prima azione ebbe luogo durante l'annuale processione in onore del profeta Mosè (</a:t>
            </a:r>
            <a:r>
              <a:rPr lang="it-IT" sz="1400" i="1" strike="noStrike" spc="-1" dirty="0" err="1">
                <a:solidFill>
                  <a:srgbClr val="000000"/>
                </a:solidFill>
                <a:latin typeface="Times New Roman"/>
                <a:ea typeface="DejaVu Sans"/>
              </a:rPr>
              <a:t>Nabī</a:t>
            </a:r>
            <a:r>
              <a:rPr lang="it-IT" sz="1400" i="1" strike="noStrike" spc="-1" dirty="0">
                <a:solidFill>
                  <a:srgbClr val="000000"/>
                </a:solidFill>
                <a:latin typeface="Times New Roman"/>
                <a:ea typeface="DejaVu Sans"/>
              </a:rPr>
              <a:t> Mūsā</a:t>
            </a:r>
            <a:r>
              <a:rPr lang="it-IT" sz="1400" strike="noStrike" spc="-1" dirty="0">
                <a:solidFill>
                  <a:srgbClr val="000000"/>
                </a:solidFill>
                <a:latin typeface="Times New Roman"/>
                <a:ea typeface="DejaVu Sans"/>
              </a:rPr>
              <a:t>) a Gerusalemme il 4 aprile 1920. Quel giorno vari oratori denunciarono la Dichiarazione </a:t>
            </a:r>
            <a:r>
              <a:rPr lang="it-IT" sz="1400" strike="noStrike" spc="-1" dirty="0" err="1">
                <a:solidFill>
                  <a:srgbClr val="000000"/>
                </a:solidFill>
                <a:latin typeface="Times New Roman"/>
                <a:ea typeface="DejaVu Sans"/>
              </a:rPr>
              <a:t>Balfour</a:t>
            </a:r>
            <a:r>
              <a:rPr lang="it-IT" sz="1400" strike="noStrike" spc="-1" dirty="0">
                <a:solidFill>
                  <a:srgbClr val="000000"/>
                </a:solidFill>
                <a:latin typeface="Times New Roman"/>
                <a:ea typeface="DejaVu Sans"/>
              </a:rPr>
              <a:t> (1917) come un tradimento patito dagli Arabi ad opera dei Britannici. Il discorso di </a:t>
            </a:r>
            <a:r>
              <a:rPr lang="it-IT" sz="1400" strike="noStrike" spc="-1" dirty="0" err="1">
                <a:solidFill>
                  <a:srgbClr val="000000"/>
                </a:solidFill>
                <a:latin typeface="Times New Roman"/>
                <a:ea typeface="DejaVu Sans"/>
              </a:rPr>
              <a:t>al-Ḥusaynī</a:t>
            </a:r>
            <a:r>
              <a:rPr lang="it-IT" sz="1400" strike="noStrike" spc="-1" dirty="0">
                <a:solidFill>
                  <a:srgbClr val="000000"/>
                </a:solidFill>
                <a:latin typeface="Times New Roman"/>
                <a:ea typeface="DejaVu Sans"/>
              </a:rPr>
              <a:t> fu improntato a esortare i Musulmani a coalizzarsi, per creare uno Stato arabo in Siria e Palestina. La processione si trasformò in una violenta dimostrazione; ne seguì l'assalto al quartiere ebraico e nei disordini che seguirono, 5 ebrei furono uccisi e 211 feriti e gli arabi uccisi furono 4. </a:t>
            </a:r>
            <a:r>
              <a:rPr lang="it-IT" sz="1400" strike="noStrike" spc="-1" dirty="0" err="1">
                <a:solidFill>
                  <a:srgbClr val="000000"/>
                </a:solidFill>
                <a:latin typeface="Times New Roman"/>
                <a:ea typeface="DejaVu Sans"/>
              </a:rPr>
              <a:t>Al-Ḥusaynī</a:t>
            </a:r>
            <a:r>
              <a:rPr lang="it-IT" sz="1400" strike="noStrike" spc="-1" dirty="0">
                <a:solidFill>
                  <a:srgbClr val="000000"/>
                </a:solidFill>
                <a:latin typeface="Times New Roman"/>
                <a:ea typeface="DejaVu Sans"/>
              </a:rPr>
              <a:t> venne condannato a 10 anni di prigione, ma in contumacia, visto che si era sottratto alla cattura scappando a Damasco.</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a:t>
            </a:r>
            <a:r>
              <a:rPr lang="it-IT" sz="1200" b="0" strike="noStrike" spc="-1" dirty="0" err="1">
                <a:solidFill>
                  <a:srgbClr val="000000"/>
                </a:solidFill>
                <a:latin typeface="Franklin Gothic Book"/>
                <a:ea typeface="DejaVu Sans"/>
              </a:rPr>
              <a:t>Wikipedia</a:t>
            </a:r>
            <a:r>
              <a:rPr lang="it-IT" sz="1200" b="0" strike="noStrike" spc="-1" dirty="0">
                <a:solidFill>
                  <a:srgbClr val="000000"/>
                </a:solidFill>
                <a:latin typeface="Franklin Gothic Book"/>
                <a:ea typeface="DejaVu Sans"/>
              </a:rPr>
              <a:t> </a:t>
            </a:r>
            <a:r>
              <a:rPr lang="it-IT" sz="1200" b="0" i="1" strike="noStrike" spc="-1" dirty="0" err="1">
                <a:solidFill>
                  <a:srgbClr val="000000"/>
                </a:solidFill>
                <a:latin typeface="Arial"/>
                <a:ea typeface="DejaVu Sans"/>
              </a:rPr>
              <a:t>Amin</a:t>
            </a:r>
            <a:r>
              <a:rPr lang="it-IT" sz="1200" b="0" i="1" strike="noStrike" spc="-1" dirty="0">
                <a:solidFill>
                  <a:srgbClr val="000000"/>
                </a:solidFill>
                <a:latin typeface="Arial"/>
                <a:ea typeface="DejaVu Sans"/>
              </a:rPr>
              <a:t> </a:t>
            </a:r>
            <a:r>
              <a:rPr lang="it-IT" sz="1200" b="0" i="1" strike="noStrike" spc="-1" dirty="0" err="1" smtClean="0">
                <a:solidFill>
                  <a:srgbClr val="000000"/>
                </a:solidFill>
                <a:latin typeface="Arial"/>
                <a:ea typeface="DejaVu Sans"/>
              </a:rPr>
              <a:t>al-Husseini</a:t>
            </a:r>
            <a:endParaRPr lang="it-IT" sz="1200" b="0" strike="noStrike" spc="-1" dirty="0">
              <a:latin typeface="Arial"/>
            </a:endParaRPr>
          </a:p>
          <a:p>
            <a:pPr algn="r">
              <a:lnSpc>
                <a:spcPct val="100000"/>
              </a:lnSpc>
            </a:pPr>
            <a:endParaRPr lang="it-IT" sz="1200" b="0" strike="noStrike" spc="-1" dirty="0">
              <a:latin typeface="Arial"/>
            </a:endParaRPr>
          </a:p>
        </p:txBody>
      </p:sp>
      <p:sp>
        <p:nvSpPr>
          <p:cNvPr id="4" name="CustomShape 1"/>
          <p:cNvSpPr/>
          <p:nvPr/>
        </p:nvSpPr>
        <p:spPr>
          <a:xfrm>
            <a:off x="214282" y="3357562"/>
            <a:ext cx="8636760" cy="315325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Times New Roman"/>
                <a:ea typeface="DejaVu Sans"/>
              </a:rPr>
              <a:t>Quando il 21 marzo 1921 morì </a:t>
            </a:r>
            <a:r>
              <a:rPr lang="it-IT" sz="1400" strike="noStrike" spc="-1" dirty="0" err="1">
                <a:solidFill>
                  <a:srgbClr val="000000"/>
                </a:solidFill>
                <a:latin typeface="Times New Roman"/>
                <a:ea typeface="DejaVu Sans"/>
              </a:rPr>
              <a:t>Kamil</a:t>
            </a:r>
            <a:r>
              <a:rPr lang="it-IT" sz="1400" strike="noStrike" spc="-1" dirty="0">
                <a:solidFill>
                  <a:srgbClr val="000000"/>
                </a:solidFill>
                <a:latin typeface="Times New Roman"/>
                <a:ea typeface="DejaVu Sans"/>
              </a:rPr>
              <a:t> al </a:t>
            </a:r>
            <a:r>
              <a:rPr lang="it-IT" sz="1400" strike="noStrike" spc="-1" dirty="0" err="1">
                <a:solidFill>
                  <a:srgbClr val="000000"/>
                </a:solidFill>
                <a:latin typeface="Times New Roman"/>
                <a:ea typeface="DejaVu Sans"/>
              </a:rPr>
              <a:t>Husseini</a:t>
            </a:r>
            <a:r>
              <a:rPr lang="it-IT" sz="1400" strike="noStrike" spc="-1" dirty="0">
                <a:solidFill>
                  <a:srgbClr val="000000"/>
                </a:solidFill>
                <a:latin typeface="Times New Roman"/>
                <a:ea typeface="DejaVu Sans"/>
              </a:rPr>
              <a:t>, il Muftì di Gerusalemme, </a:t>
            </a:r>
            <a:r>
              <a:rPr lang="it-IT" sz="1400" strike="noStrike" spc="-1" dirty="0" err="1">
                <a:solidFill>
                  <a:srgbClr val="000000"/>
                </a:solidFill>
                <a:latin typeface="Times New Roman"/>
                <a:ea typeface="DejaVu Sans"/>
              </a:rPr>
              <a:t>Amin</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al-Ḥusseini</a:t>
            </a:r>
            <a:r>
              <a:rPr lang="it-IT" sz="1400" strike="noStrike" spc="-1" dirty="0">
                <a:solidFill>
                  <a:srgbClr val="000000"/>
                </a:solidFill>
                <a:latin typeface="Times New Roman"/>
                <a:ea typeface="DejaVu Sans"/>
              </a:rPr>
              <a:t> venne scelto dagli inglesi quale suo successore, contro il parere degli </a:t>
            </a:r>
            <a:r>
              <a:rPr lang="it-IT" sz="1400" i="1" strike="noStrike" spc="-1" dirty="0">
                <a:solidFill>
                  <a:srgbClr val="000000"/>
                </a:solidFill>
                <a:latin typeface="Times New Roman"/>
                <a:ea typeface="DejaVu Sans"/>
              </a:rPr>
              <a:t>ulema </a:t>
            </a:r>
            <a:r>
              <a:rPr lang="it-IT" sz="1400" strike="noStrike" spc="-1" dirty="0">
                <a:solidFill>
                  <a:srgbClr val="000000"/>
                </a:solidFill>
                <a:latin typeface="Times New Roman"/>
                <a:ea typeface="DejaVu Sans"/>
              </a:rPr>
              <a:t>e della comunità musulmana. La sua nomina fu un non senso, un intrigo inglese, una mossa avventata di Ernest T. Richmond, il funzionario britannico responsabile dei rapporti con la comunità araba, violentemente antisionista.</a:t>
            </a:r>
            <a:endParaRPr lang="it-IT" sz="1400" strike="noStrike" spc="-1" dirty="0">
              <a:latin typeface="Arial"/>
            </a:endParaRPr>
          </a:p>
          <a:p>
            <a:pPr algn="just">
              <a:lnSpc>
                <a:spcPct val="100000"/>
              </a:lnSpc>
            </a:pPr>
            <a:r>
              <a:rPr lang="it-IT" sz="1400" strike="noStrike" spc="-1" dirty="0">
                <a:solidFill>
                  <a:srgbClr val="000000"/>
                </a:solidFill>
                <a:latin typeface="Times New Roman"/>
                <a:ea typeface="DejaVu Sans"/>
              </a:rPr>
              <a:t>Apparve subito evidente che </a:t>
            </a:r>
            <a:r>
              <a:rPr lang="it-IT" sz="1400" strike="noStrike" spc="-1" dirty="0" err="1">
                <a:solidFill>
                  <a:srgbClr val="000000"/>
                </a:solidFill>
                <a:latin typeface="Times New Roman"/>
                <a:ea typeface="DejaVu Sans"/>
              </a:rPr>
              <a:t>Amin</a:t>
            </a:r>
            <a:r>
              <a:rPr lang="it-IT" sz="1400" strike="noStrike" spc="-1" dirty="0">
                <a:solidFill>
                  <a:srgbClr val="000000"/>
                </a:solidFill>
                <a:latin typeface="Times New Roman"/>
                <a:ea typeface="DejaVu Sans"/>
              </a:rPr>
              <a:t> </a:t>
            </a:r>
            <a:r>
              <a:rPr lang="it-IT" sz="1400" strike="noStrike" spc="-1" dirty="0" err="1">
                <a:solidFill>
                  <a:srgbClr val="000000"/>
                </a:solidFill>
                <a:latin typeface="Times New Roman"/>
                <a:ea typeface="DejaVu Sans"/>
              </a:rPr>
              <a:t>al-Ḥusseini</a:t>
            </a:r>
            <a:r>
              <a:rPr lang="it-IT" sz="1400" strike="noStrike" spc="-1" dirty="0">
                <a:solidFill>
                  <a:srgbClr val="000000"/>
                </a:solidFill>
                <a:latin typeface="Times New Roman"/>
                <a:ea typeface="DejaVu Sans"/>
              </a:rPr>
              <a:t>  non aveva nessuna intenzione di intendere la propria carica sotto il profilo religioso o spirituale. Diede agli arabi di Palestina una coscienza politica, li mobilitò in immense manifestazioni di massa, li diresse, li fece combattere , li incitò a non pochi pogrom.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I notabili palestinesi che lo seguirono combatterono il sionismo non per ragioni territoriali (anzi, continuarono a vendere la terra agli ebrei  da quaranta a ottanta volte il suo valore), ma per ragioni religiose. Perché Gerusalemme e la Palestina sono </a:t>
            </a:r>
            <a:r>
              <a:rPr lang="it-IT" sz="1400" i="1" strike="noStrike" spc="-1" dirty="0">
                <a:solidFill>
                  <a:srgbClr val="000000"/>
                </a:solidFill>
                <a:latin typeface="Times New Roman"/>
                <a:ea typeface="DejaVu Sans"/>
              </a:rPr>
              <a:t>dar al Islam</a:t>
            </a:r>
            <a:r>
              <a:rPr lang="it-IT" sz="1400" strike="noStrike" spc="-1" dirty="0">
                <a:solidFill>
                  <a:srgbClr val="000000"/>
                </a:solidFill>
                <a:latin typeface="Times New Roman"/>
                <a:ea typeface="DejaVu Sans"/>
              </a:rPr>
              <a:t>, territorio dell’islam, e l’egemonia della legge coranica che vi regna non può essere contrastata. Soprattutto non vi possono vivere liberi e governare quegli ebrei a cui per secoli fu riservata la posizione sociale di </a:t>
            </a:r>
            <a:r>
              <a:rPr lang="it-IT" sz="1400" i="1" strike="noStrike" spc="-1" dirty="0" err="1">
                <a:solidFill>
                  <a:srgbClr val="000000"/>
                </a:solidFill>
                <a:latin typeface="Times New Roman"/>
                <a:ea typeface="DejaVu Sans"/>
              </a:rPr>
              <a:t>dhimmi</a:t>
            </a:r>
            <a:r>
              <a:rPr lang="it-IT" sz="1400" strike="noStrike" spc="-1" dirty="0">
                <a:solidFill>
                  <a:srgbClr val="000000"/>
                </a:solidFill>
                <a:latin typeface="Times New Roman"/>
                <a:ea typeface="DejaVu Sans"/>
              </a:rPr>
              <a:t>, di cittadini di seconda classe, obbligati a pagare la </a:t>
            </a:r>
            <a:r>
              <a:rPr lang="it-IT" sz="1400" i="1" strike="noStrike" spc="-1" dirty="0" err="1">
                <a:solidFill>
                  <a:srgbClr val="000000"/>
                </a:solidFill>
                <a:latin typeface="Times New Roman"/>
                <a:ea typeface="DejaVu Sans"/>
              </a:rPr>
              <a:t>jiza</a:t>
            </a:r>
            <a:r>
              <a:rPr lang="it-IT" sz="1400" strike="noStrike" spc="-1" dirty="0">
                <a:solidFill>
                  <a:srgbClr val="000000"/>
                </a:solidFill>
                <a:latin typeface="Times New Roman"/>
                <a:ea typeface="DejaVu Sans"/>
              </a:rPr>
              <a:t>, la tassa di sottomissione, a non montare cavalli ma solo asini, a non portare armi e a lasciare il passo ai musulmani.</a:t>
            </a:r>
            <a:endParaRPr lang="it-IT" sz="1400" strike="noStrike" spc="-1" dirty="0">
              <a:latin typeface="Arial"/>
            </a:endParaRPr>
          </a:p>
          <a:p>
            <a:pPr algn="r">
              <a:lnSpc>
                <a:spcPct val="100000"/>
              </a:lnSpc>
            </a:pPr>
            <a:r>
              <a:rPr lang="it-IT" sz="1200" b="0" strike="noStrike" spc="-1" dirty="0">
                <a:solidFill>
                  <a:srgbClr val="000000"/>
                </a:solidFill>
                <a:latin typeface="Times New Roman"/>
                <a:ea typeface="DejaVu Sans"/>
              </a:rPr>
              <a:t>da C. Panella </a:t>
            </a:r>
            <a:r>
              <a:rPr lang="it-IT" sz="1200" b="0" i="1" strike="noStrike" spc="-1" dirty="0">
                <a:solidFill>
                  <a:srgbClr val="000000"/>
                </a:solidFill>
                <a:latin typeface="Times New Roman"/>
                <a:ea typeface="DejaVu Sans"/>
              </a:rPr>
              <a:t>Il libro nero dei regimi islamici</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CustomShape 1"/>
          <p:cNvSpPr/>
          <p:nvPr/>
        </p:nvSpPr>
        <p:spPr>
          <a:xfrm>
            <a:off x="214282" y="1857364"/>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Quale </a:t>
            </a:r>
            <a:r>
              <a:rPr lang="it-IT" sz="1400" b="1" strike="noStrike" spc="-1" dirty="0" smtClean="0">
                <a:solidFill>
                  <a:srgbClr val="000000"/>
                </a:solidFill>
                <a:latin typeface="Franklin Gothic Book"/>
                <a:ea typeface="DejaVu Sans"/>
              </a:rPr>
              <a:t>ruolo politico ebbe? Qual era il suo obiettivo?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4" name="CustomShape 2"/>
          <p:cNvSpPr/>
          <p:nvPr/>
        </p:nvSpPr>
        <p:spPr>
          <a:xfrm>
            <a:off x="214282" y="2643182"/>
            <a:ext cx="8708400" cy="10644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5" name="CustomShape 3"/>
          <p:cNvSpPr/>
          <p:nvPr/>
        </p:nvSpPr>
        <p:spPr>
          <a:xfrm>
            <a:off x="285720" y="421481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 era l’obiettivo dei notabili palestinesi che lo seguirono?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6" name="CustomShape 4"/>
          <p:cNvSpPr/>
          <p:nvPr/>
        </p:nvSpPr>
        <p:spPr>
          <a:xfrm>
            <a:off x="214282" y="5000636"/>
            <a:ext cx="8708400" cy="100013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smtClean="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49" name="CustomShape 7"/>
          <p:cNvSpPr/>
          <p:nvPr/>
        </p:nvSpPr>
        <p:spPr>
          <a:xfrm>
            <a:off x="214200" y="642960"/>
            <a:ext cx="8708400" cy="85721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450" name="CustomShape 8"/>
          <p:cNvSpPr/>
          <p:nvPr/>
        </p:nvSpPr>
        <p:spPr>
          <a:xfrm>
            <a:off x="214200" y="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carica religiosa ebbe </a:t>
            </a:r>
            <a:r>
              <a:rPr lang="it-IT" sz="1400" b="1" spc="-1" dirty="0" err="1" smtClean="0">
                <a:solidFill>
                  <a:srgbClr val="000000"/>
                </a:solidFill>
                <a:latin typeface="Franklin Gothic Book" pitchFamily="34" charset="0"/>
              </a:rPr>
              <a:t>Amin</a:t>
            </a:r>
            <a:r>
              <a:rPr lang="it-IT" sz="1400" b="1" spc="-1" dirty="0" smtClean="0">
                <a:solidFill>
                  <a:srgbClr val="000000"/>
                </a:solidFill>
                <a:latin typeface="Franklin Gothic Book" pitchFamily="34" charset="0"/>
              </a:rPr>
              <a:t> </a:t>
            </a:r>
            <a:r>
              <a:rPr lang="it-IT" sz="1400" b="1" spc="-1" dirty="0" err="1" smtClean="0">
                <a:solidFill>
                  <a:srgbClr val="000000"/>
                </a:solidFill>
                <a:latin typeface="Franklin Gothic Book" pitchFamily="34" charset="0"/>
              </a:rPr>
              <a:t>al-Husseini</a:t>
            </a:r>
            <a:r>
              <a:rPr lang="it-IT" sz="1400" b="1" spc="-1" dirty="0" smtClean="0">
                <a:solidFill>
                  <a:srgbClr val="000000"/>
                </a:solidFill>
                <a:latin typeface="Franklin Gothic Book" pitchFamily="34" charset="0"/>
              </a:rPr>
              <a:t>? Come arrivò a ricoprire tale carica?</a:t>
            </a:r>
            <a:r>
              <a:rPr lang="it-IT" sz="1400" b="1" strike="noStrike" spc="-1" dirty="0" smtClean="0">
                <a:solidFill>
                  <a:srgbClr val="000000"/>
                </a:solidFill>
                <a:latin typeface="Franklin Gothic Book" pitchFamily="34" charset="0"/>
                <a:ea typeface="DejaVu Sans"/>
              </a:rPr>
              <a:t>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fti palestinese Haj Amin El-Husseini nel 1937"/>
          <p:cNvPicPr>
            <a:picLocks noChangeAspect="1" noChangeArrowheads="1"/>
          </p:cNvPicPr>
          <p:nvPr/>
        </p:nvPicPr>
        <p:blipFill>
          <a:blip r:embed="rId2"/>
          <a:srcRect/>
          <a:stretch>
            <a:fillRect/>
          </a:stretch>
        </p:blipFill>
        <p:spPr bwMode="auto">
          <a:xfrm>
            <a:off x="428596" y="285728"/>
            <a:ext cx="5742920" cy="4166982"/>
          </a:xfrm>
          <a:prstGeom prst="rect">
            <a:avLst/>
          </a:prstGeom>
          <a:noFill/>
          <a:ln>
            <a:solidFill>
              <a:srgbClr val="C00000"/>
            </a:solidFill>
          </a:ln>
        </p:spPr>
      </p:pic>
      <p:sp>
        <p:nvSpPr>
          <p:cNvPr id="3" name="CustomShape 1"/>
          <p:cNvSpPr/>
          <p:nvPr/>
        </p:nvSpPr>
        <p:spPr>
          <a:xfrm>
            <a:off x="500034" y="4572008"/>
            <a:ext cx="5572164" cy="109115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spcAft>
                <a:spcPts val="600"/>
              </a:spcAft>
            </a:pPr>
            <a:r>
              <a:rPr lang="it-IT" sz="1200" b="1" dirty="0" err="1" smtClean="0"/>
              <a:t>Haj</a:t>
            </a:r>
            <a:r>
              <a:rPr lang="it-IT" sz="1200" b="1" dirty="0" smtClean="0"/>
              <a:t> </a:t>
            </a:r>
            <a:r>
              <a:rPr lang="it-IT" sz="1200" b="1" dirty="0" err="1" smtClean="0"/>
              <a:t>Amin</a:t>
            </a:r>
            <a:r>
              <a:rPr lang="it-IT" sz="1200" b="1" dirty="0" smtClean="0"/>
              <a:t> </a:t>
            </a:r>
            <a:r>
              <a:rPr lang="it-IT" sz="1200" b="1" dirty="0" err="1" smtClean="0"/>
              <a:t>El-Husseini</a:t>
            </a:r>
            <a:r>
              <a:rPr lang="it-IT" sz="1200" b="1" dirty="0" smtClean="0"/>
              <a:t> nel 1937</a:t>
            </a:r>
          </a:p>
          <a:p>
            <a:pPr algn="just">
              <a:lnSpc>
                <a:spcPct val="100000"/>
              </a:lnSpc>
            </a:pPr>
            <a:r>
              <a:rPr lang="it-IT" sz="1200" dirty="0" smtClean="0"/>
              <a:t>Durante le celebrazioni del profeta Mosè a Gerusalemme, </a:t>
            </a:r>
            <a:r>
              <a:rPr lang="it-IT" sz="1200" dirty="0" err="1" smtClean="0"/>
              <a:t>Haj</a:t>
            </a:r>
            <a:r>
              <a:rPr lang="it-IT" sz="1200" dirty="0" smtClean="0"/>
              <a:t> </a:t>
            </a:r>
            <a:r>
              <a:rPr lang="it-IT" sz="1200" dirty="0" err="1" smtClean="0"/>
              <a:t>Amin</a:t>
            </a:r>
            <a:r>
              <a:rPr lang="it-IT" sz="1200" dirty="0" smtClean="0"/>
              <a:t> </a:t>
            </a:r>
            <a:r>
              <a:rPr lang="it-IT" sz="1200" dirty="0" err="1" smtClean="0"/>
              <a:t>El-Husseini</a:t>
            </a:r>
            <a:r>
              <a:rPr lang="it-IT" sz="1200" dirty="0" smtClean="0"/>
              <a:t> attraversa a cavallo la folla che marcia per le strade con suoi   striscioni. Avversario della colonizzazione britannica ed ebraica, divenne il simbolo del nazionalismo arabo in Palestina.</a:t>
            </a:r>
            <a:endParaRPr lang="it-IT" sz="1200" b="0" strike="noStrike" spc="-1" dirty="0">
              <a:latin typeface="Arial"/>
            </a:endParaRPr>
          </a:p>
        </p:txBody>
      </p:sp>
      <p:pic>
        <p:nvPicPr>
          <p:cNvPr id="4" name="Picture 2" descr="https://upload.wikimedia.org/wikipedia/commons/thumb/b/b1/Al-Husayni1929head.jpg/225px-Al-Husayni1929head.jpg"/>
          <p:cNvPicPr/>
          <p:nvPr/>
        </p:nvPicPr>
        <p:blipFill>
          <a:blip r:embed="rId3"/>
          <a:stretch/>
        </p:blipFill>
        <p:spPr>
          <a:xfrm>
            <a:off x="6500826" y="357166"/>
            <a:ext cx="2137680" cy="2842560"/>
          </a:xfrm>
          <a:prstGeom prst="rect">
            <a:avLst/>
          </a:prstGeom>
          <a:ln w="0">
            <a:solidFill>
              <a:srgbClr val="C00000"/>
            </a:solidFill>
          </a:ln>
        </p:spPr>
      </p:pic>
      <p:sp>
        <p:nvSpPr>
          <p:cNvPr id="5" name="CustomShape 2"/>
          <p:cNvSpPr/>
          <p:nvPr/>
        </p:nvSpPr>
        <p:spPr>
          <a:xfrm>
            <a:off x="6572264" y="3286124"/>
            <a:ext cx="2137680"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smtClean="0">
                <a:solidFill>
                  <a:srgbClr val="000000"/>
                </a:solidFill>
                <a:latin typeface="Arial"/>
                <a:ea typeface="DejaVu Sans"/>
              </a:rPr>
              <a:t>Hai </a:t>
            </a:r>
            <a:r>
              <a:rPr lang="it-IT" sz="1200" b="0" strike="noStrike" spc="-1" dirty="0" err="1" smtClean="0">
                <a:solidFill>
                  <a:srgbClr val="000000"/>
                </a:solidFill>
                <a:latin typeface="Arial"/>
                <a:ea typeface="DejaVu Sans"/>
              </a:rPr>
              <a:t>Amin</a:t>
            </a:r>
            <a:r>
              <a:rPr lang="it-IT" sz="1200" b="0" strike="noStrike" spc="-1" dirty="0" smtClean="0">
                <a:solidFill>
                  <a:srgbClr val="000000"/>
                </a:solidFill>
                <a:latin typeface="Arial"/>
                <a:ea typeface="DejaVu Sans"/>
              </a:rPr>
              <a:t> </a:t>
            </a:r>
            <a:r>
              <a:rPr lang="it-IT" sz="1200" b="0" strike="noStrike" spc="-1" dirty="0" err="1">
                <a:solidFill>
                  <a:srgbClr val="000000"/>
                </a:solidFill>
                <a:latin typeface="Arial"/>
                <a:ea typeface="DejaVu Sans"/>
              </a:rPr>
              <a:t>al-Husseini</a:t>
            </a:r>
            <a:r>
              <a:rPr lang="it-IT" sz="1200" b="0" strike="noStrike" spc="-1" dirty="0">
                <a:solidFill>
                  <a:srgbClr val="000000"/>
                </a:solidFill>
                <a:latin typeface="Arial"/>
                <a:ea typeface="DejaVu Sans"/>
              </a:rPr>
              <a:t> nel 1929</a:t>
            </a:r>
            <a:endParaRPr lang="it-IT" sz="120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03"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anni Venti</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357120" y="214200"/>
            <a:ext cx="8492400" cy="135276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Times New Roman"/>
                <a:ea typeface="DejaVu Sans"/>
              </a:rPr>
              <a:t>Tra il 1921 e il 1929 la Gran Bretagna tentò di trasformare la Palestina in un’entità politica omogenea e funzionante. Le comunità ebraica e araba erano sempre più numerose e sempre più distanti, ma ci furono anche anni di tranquillità politica. Fu un periodo caratterizzato  da prosperità e sviluppo, grazie all’aumento delle infrastrutture, all’efficienza dell’amministrazione, all’inserimento della Palestina nell’economia dell’impero britannico e alla tregua di fatto tra le due comunità principali</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B. </a:t>
            </a:r>
            <a:r>
              <a:rPr lang="it-IT" sz="1200" b="0" strike="noStrike" spc="-1" dirty="0" err="1">
                <a:solidFill>
                  <a:srgbClr val="000000"/>
                </a:solidFill>
                <a:latin typeface="Times New Roman"/>
                <a:ea typeface="DejaVu Sans"/>
              </a:rPr>
              <a:t>Morris</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Vittime</a:t>
            </a:r>
            <a:endParaRPr lang="it-IT" sz="1200" b="0" strike="noStrike" spc="-1" dirty="0">
              <a:latin typeface="Arial"/>
            </a:endParaRPr>
          </a:p>
        </p:txBody>
      </p:sp>
      <p:sp>
        <p:nvSpPr>
          <p:cNvPr id="305" name="CustomShape 2"/>
          <p:cNvSpPr/>
          <p:nvPr/>
        </p:nvSpPr>
        <p:spPr>
          <a:xfrm>
            <a:off x="357120" y="2071800"/>
            <a:ext cx="8492400" cy="19990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Times New Roman"/>
                <a:ea typeface="DejaVu Sans"/>
              </a:rPr>
              <a:t>Molti arabi approfittarono dei cambiamenti che l’immigrazione ebraica aveva provocato prendendo parte ai benefici dello sviluppo. Le paludi e assai più tardi anche un lago, lo </a:t>
            </a:r>
            <a:r>
              <a:rPr lang="it-IT" sz="1400" strike="noStrike" spc="-1" dirty="0" err="1">
                <a:solidFill>
                  <a:srgbClr val="000000"/>
                </a:solidFill>
                <a:latin typeface="Times New Roman"/>
                <a:ea typeface="DejaVu Sans"/>
              </a:rPr>
              <a:t>Hule</a:t>
            </a:r>
            <a:r>
              <a:rPr lang="it-IT" sz="1400" strike="noStrike" spc="-1" dirty="0">
                <a:solidFill>
                  <a:srgbClr val="000000"/>
                </a:solidFill>
                <a:latin typeface="Times New Roman"/>
                <a:ea typeface="DejaVu Sans"/>
              </a:rPr>
              <a:t>, vennero prosciugati, la terra incominciò a produrre come non mai; le vecchie città presero nuova vita e ne furono costruite altre nuove. Gli arabi giunsero da tutto il Medio Oriente in un numero sempre maggiore per condividere il lavoro e i guadagni. Il sistema era inteso a proteggere il lavoro arabo poiché gli immigrati ebrei necessitavano di un permesso di lavoro, su richiesta motivata di un residente, per entrare nel paese. I datori di lavoro ebrei si preoccuparono quindi di creare sempre nuovi posti di lavoro che, ovviamente, riservavano ai loro correligionari. D’altra parte, poiché l’economia del paese si espandeva, vi era posto per tutti, arabi ed ebrei</a:t>
            </a:r>
            <a:r>
              <a:rPr lang="it-IT" sz="1400" b="0" strike="noStrike" spc="-1" dirty="0">
                <a:solidFill>
                  <a:srgbClr val="000000"/>
                </a:solidFill>
                <a:latin typeface="Times New Roman"/>
                <a:ea typeface="DejaVu Sans"/>
              </a:rPr>
              <a:t>.</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E. Cecchini </a:t>
            </a:r>
            <a:r>
              <a:rPr lang="it-IT" sz="1200" b="0" i="1" strike="noStrike" spc="-1" dirty="0">
                <a:solidFill>
                  <a:srgbClr val="000000"/>
                </a:solidFill>
                <a:latin typeface="Times New Roman"/>
                <a:ea typeface="DejaVu Sans"/>
              </a:rPr>
              <a:t>Guerra e politica nel Medio Oriente</a:t>
            </a:r>
            <a:endParaRPr lang="it-IT" sz="1200" b="0" strike="noStrike" spc="-1" dirty="0">
              <a:latin typeface="Arial"/>
            </a:endParaRPr>
          </a:p>
        </p:txBody>
      </p:sp>
      <p:sp>
        <p:nvSpPr>
          <p:cNvPr id="4" name="CustomShape 8"/>
          <p:cNvSpPr/>
          <p:nvPr/>
        </p:nvSpPr>
        <p:spPr>
          <a:xfrm>
            <a:off x="792790" y="5500702"/>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300037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PERIODO </a:t>
            </a:r>
            <a:r>
              <a:rPr lang="it-IT" sz="1600" b="1" dirty="0" err="1" smtClean="0">
                <a:solidFill>
                  <a:schemeClr val="tx1"/>
                </a:solidFill>
              </a:rPr>
              <a:t>DI</a:t>
            </a:r>
            <a:r>
              <a:rPr lang="it-IT" sz="1600" b="1" dirty="0" smtClean="0">
                <a:solidFill>
                  <a:schemeClr val="tx1"/>
                </a:solidFill>
              </a:rPr>
              <a:t> PROSPERITA’ E SVILUPPO</a:t>
            </a:r>
            <a:endParaRPr lang="it-IT" sz="1600" b="1" dirty="0">
              <a:solidFill>
                <a:srgbClr val="00B0F0"/>
              </a:solidFill>
            </a:endParaRPr>
          </a:p>
        </p:txBody>
      </p:sp>
      <p:sp>
        <p:nvSpPr>
          <p:cNvPr id="3" name="Rettangolo arrotondato 2"/>
          <p:cNvSpPr/>
          <p:nvPr/>
        </p:nvSpPr>
        <p:spPr>
          <a:xfrm>
            <a:off x="357158"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500826"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2" name="Connettore 2 11"/>
          <p:cNvCxnSpPr/>
          <p:nvPr/>
        </p:nvCxnSpPr>
        <p:spPr>
          <a:xfrm rot="16200000" flipH="1">
            <a:off x="2214546" y="1285860"/>
            <a:ext cx="2000264" cy="1714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rot="5400000">
            <a:off x="5036347" y="1321579"/>
            <a:ext cx="2000264" cy="16430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3357554" y="35716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8" name="Rettangolo arrotondato 7"/>
          <p:cNvSpPr/>
          <p:nvPr/>
        </p:nvSpPr>
        <p:spPr>
          <a:xfrm>
            <a:off x="428596" y="2000240"/>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Tregua tra arabi ed ebrei</a:t>
            </a:r>
            <a:endParaRPr lang="it-IT" sz="1200" b="1" dirty="0">
              <a:solidFill>
                <a:srgbClr val="00B0F0"/>
              </a:solidFill>
            </a:endParaRPr>
          </a:p>
        </p:txBody>
      </p:sp>
      <p:sp>
        <p:nvSpPr>
          <p:cNvPr id="9" name="Rettangolo arrotondato 8"/>
          <p:cNvSpPr/>
          <p:nvPr/>
        </p:nvSpPr>
        <p:spPr>
          <a:xfrm>
            <a:off x="357158" y="350043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0" name="Rettangolo arrotondato 9"/>
          <p:cNvSpPr/>
          <p:nvPr/>
        </p:nvSpPr>
        <p:spPr>
          <a:xfrm>
            <a:off x="6643702" y="264318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Le città si rinnovano e ne nascono di nuove</a:t>
            </a:r>
            <a:endParaRPr lang="it-IT" sz="1200" b="1" dirty="0">
              <a:solidFill>
                <a:srgbClr val="00B0F0"/>
              </a:solidFill>
            </a:endParaRPr>
          </a:p>
        </p:txBody>
      </p:sp>
      <p:sp>
        <p:nvSpPr>
          <p:cNvPr id="11" name="Rettangolo arrotondato 10"/>
          <p:cNvSpPr/>
          <p:nvPr/>
        </p:nvSpPr>
        <p:spPr>
          <a:xfrm>
            <a:off x="1357290"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13" name="Rettangolo arrotondato 12"/>
          <p:cNvSpPr/>
          <p:nvPr/>
        </p:nvSpPr>
        <p:spPr>
          <a:xfrm>
            <a:off x="6357950" y="564357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chemeClr val="tx1"/>
                </a:solidFill>
              </a:rPr>
              <a:t>I datori di lavoro ebrei sono spinti a creare sempre nuovi posti per i loro correligionari</a:t>
            </a:r>
            <a:endParaRPr lang="it-IT" sz="1200" b="1" dirty="0">
              <a:solidFill>
                <a:srgbClr val="00B0F0"/>
              </a:solidFill>
            </a:endParaRPr>
          </a:p>
        </p:txBody>
      </p:sp>
      <p:cxnSp>
        <p:nvCxnSpPr>
          <p:cNvPr id="18" name="Connettore 2 17"/>
          <p:cNvCxnSpPr>
            <a:stCxn id="7" idx="2"/>
            <a:endCxn id="2" idx="0"/>
          </p:cNvCxnSpPr>
          <p:nvPr/>
        </p:nvCxnSpPr>
        <p:spPr>
          <a:xfrm rot="16200000" flipH="1">
            <a:off x="3659379" y="1984166"/>
            <a:ext cx="1857388" cy="1750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2643174" y="2786058"/>
            <a:ext cx="1071570" cy="6429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0" idx="1"/>
          </p:cNvCxnSpPr>
          <p:nvPr/>
        </p:nvCxnSpPr>
        <p:spPr>
          <a:xfrm rot="10800000" flipV="1">
            <a:off x="5715008" y="3036090"/>
            <a:ext cx="928694" cy="39290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stCxn id="9" idx="3"/>
            <a:endCxn id="2" idx="2"/>
          </p:cNvCxnSpPr>
          <p:nvPr/>
        </p:nvCxnSpPr>
        <p:spPr>
          <a:xfrm>
            <a:off x="2643174" y="3893347"/>
            <a:ext cx="857256" cy="471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2" idx="3"/>
          </p:cNvCxnSpPr>
          <p:nvPr/>
        </p:nvCxnSpPr>
        <p:spPr>
          <a:xfrm rot="5400000">
            <a:off x="2724742" y="4523697"/>
            <a:ext cx="1038316" cy="12014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643570" y="4500570"/>
            <a:ext cx="1714512" cy="10715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C:\Users\utente\Documents\SITO\DA INSERIRE\STORIA\3°\QUASTIONE PALESTINESE\PALESTINA OTTOMANA\01 - Copia.JPG"/>
          <p:cNvPicPr/>
          <p:nvPr/>
        </p:nvPicPr>
        <p:blipFill>
          <a:blip r:embed="rId2" cstate="print"/>
          <a:stretch/>
        </p:blipFill>
        <p:spPr>
          <a:xfrm>
            <a:off x="142920" y="285840"/>
            <a:ext cx="5538240" cy="5790240"/>
          </a:xfrm>
          <a:prstGeom prst="rect">
            <a:avLst/>
          </a:prstGeom>
          <a:ln w="0">
            <a:solidFill>
              <a:srgbClr val="C00000"/>
            </a:solidFill>
          </a:ln>
        </p:spPr>
      </p:pic>
      <p:pic>
        <p:nvPicPr>
          <p:cNvPr id="180" name="Picture 3" descr="C:\Users\utente\Documents\SITO\DA INSERIRE\STORIA\3°\QUASTIONE PALESTINESE\PALESTINA OTTOMANA\01 - Copia (2).JPG"/>
          <p:cNvPicPr/>
          <p:nvPr/>
        </p:nvPicPr>
        <p:blipFill>
          <a:blip r:embed="rId3" cstate="print"/>
          <a:stretch/>
        </p:blipFill>
        <p:spPr>
          <a:xfrm>
            <a:off x="5857920" y="500040"/>
            <a:ext cx="3102480" cy="50940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2" descr="Fichier:(1919) pic57 - Egyptian Labors in Palestine.jpg"/>
          <p:cNvPicPr>
            <a:picLocks noChangeAspect="1"/>
          </p:cNvPicPr>
          <p:nvPr/>
        </p:nvPicPr>
        <p:blipFill>
          <a:blip r:embed="rId2"/>
          <a:stretch/>
        </p:blipFill>
        <p:spPr>
          <a:xfrm>
            <a:off x="285844" y="142923"/>
            <a:ext cx="3926434" cy="2679619"/>
          </a:xfrm>
          <a:prstGeom prst="rect">
            <a:avLst/>
          </a:prstGeom>
          <a:ln w="0">
            <a:solidFill>
              <a:srgbClr val="C00000"/>
            </a:solidFill>
          </a:ln>
        </p:spPr>
      </p:pic>
      <p:sp>
        <p:nvSpPr>
          <p:cNvPr id="309" name="CustomShape 2"/>
          <p:cNvSpPr/>
          <p:nvPr/>
        </p:nvSpPr>
        <p:spPr>
          <a:xfrm>
            <a:off x="4357686" y="285728"/>
            <a:ext cx="3353146"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a:solidFill>
                  <a:srgbClr val="000000"/>
                </a:solidFill>
                <a:latin typeface="Arial"/>
                <a:ea typeface="DejaVu Sans"/>
              </a:rPr>
              <a:t>Lavoratori egiziani nel 1919.</a:t>
            </a:r>
            <a:endParaRPr lang="it-IT" sz="1200" b="0" strike="noStrike" spc="-1">
              <a:latin typeface="Arial"/>
            </a:endParaRPr>
          </a:p>
        </p:txBody>
      </p:sp>
      <p:pic>
        <p:nvPicPr>
          <p:cNvPr id="6" name="Picture 2" descr="file:///C:/Users/utente/Downloads/nuova-gerusalemme-e-dintorni-talbieh-un-cristiano-comunita-araba-1924-gerusalemme-israele-pr2j02%20(1).jpg"/>
          <p:cNvPicPr>
            <a:picLocks noChangeAspect="1"/>
          </p:cNvPicPr>
          <p:nvPr/>
        </p:nvPicPr>
        <p:blipFill>
          <a:blip r:embed="rId3"/>
          <a:srcRect b="9596"/>
          <a:stretch/>
        </p:blipFill>
        <p:spPr>
          <a:xfrm>
            <a:off x="4071934" y="3143248"/>
            <a:ext cx="4715256" cy="3479084"/>
          </a:xfrm>
          <a:prstGeom prst="rect">
            <a:avLst/>
          </a:prstGeom>
          <a:ln w="0">
            <a:solidFill>
              <a:srgbClr val="C00000"/>
            </a:solidFill>
          </a:ln>
        </p:spPr>
      </p:pic>
      <p:sp>
        <p:nvSpPr>
          <p:cNvPr id="7" name="CustomShape 1"/>
          <p:cNvSpPr/>
          <p:nvPr/>
        </p:nvSpPr>
        <p:spPr>
          <a:xfrm>
            <a:off x="571472" y="6215082"/>
            <a:ext cx="328614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dirty="0">
                <a:solidFill>
                  <a:srgbClr val="000000"/>
                </a:solidFill>
                <a:latin typeface="Arial"/>
                <a:ea typeface="DejaVu Sans"/>
              </a:rPr>
              <a:t>Nuova Gerusalemme e dintorni - 1924</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Picture 2" descr="Stazione di al-Ramleh - 1930"/>
          <p:cNvPicPr>
            <a:picLocks noChangeAspect="1"/>
          </p:cNvPicPr>
          <p:nvPr/>
        </p:nvPicPr>
        <p:blipFill>
          <a:blip r:embed="rId2"/>
          <a:stretch/>
        </p:blipFill>
        <p:spPr>
          <a:xfrm>
            <a:off x="428762" y="142920"/>
            <a:ext cx="4485132" cy="2743200"/>
          </a:xfrm>
          <a:prstGeom prst="rect">
            <a:avLst/>
          </a:prstGeom>
          <a:ln w="0">
            <a:solidFill>
              <a:srgbClr val="C00000"/>
            </a:solidFill>
          </a:ln>
        </p:spPr>
      </p:pic>
      <p:sp>
        <p:nvSpPr>
          <p:cNvPr id="314" name="CustomShape 1"/>
          <p:cNvSpPr/>
          <p:nvPr/>
        </p:nvSpPr>
        <p:spPr>
          <a:xfrm>
            <a:off x="5000628" y="357166"/>
            <a:ext cx="29242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dirty="0">
                <a:solidFill>
                  <a:srgbClr val="000000"/>
                </a:solidFill>
                <a:latin typeface="Arial"/>
                <a:ea typeface="DejaVu Sans"/>
              </a:rPr>
              <a:t>Stazione di </a:t>
            </a:r>
            <a:r>
              <a:rPr lang="it-IT" sz="1200" b="0" i="1" strike="noStrike" spc="-1" dirty="0" err="1">
                <a:solidFill>
                  <a:srgbClr val="000000"/>
                </a:solidFill>
                <a:latin typeface="Arial"/>
                <a:ea typeface="DejaVu Sans"/>
              </a:rPr>
              <a:t>al-Ramleh</a:t>
            </a:r>
            <a:r>
              <a:rPr lang="it-IT" sz="1200" b="0" i="1" strike="noStrike" spc="-1" dirty="0">
                <a:solidFill>
                  <a:srgbClr val="000000"/>
                </a:solidFill>
                <a:latin typeface="Arial"/>
                <a:ea typeface="DejaVu Sans"/>
              </a:rPr>
              <a:t> – 1930</a:t>
            </a:r>
            <a:endParaRPr lang="it-IT" sz="1200" b="0" strike="noStrike" spc="-1" dirty="0">
              <a:latin typeface="Arial"/>
            </a:endParaRPr>
          </a:p>
        </p:txBody>
      </p:sp>
      <p:pic>
        <p:nvPicPr>
          <p:cNvPr id="315" name="Picture 4" descr="Lago huleh immagini e fotografie stock ad alta risoluzione - Alamy"/>
          <p:cNvPicPr>
            <a:picLocks noChangeAspect="1"/>
          </p:cNvPicPr>
          <p:nvPr/>
        </p:nvPicPr>
        <p:blipFill>
          <a:blip r:embed="rId3"/>
          <a:srcRect t="1757" b="11925"/>
          <a:stretch/>
        </p:blipFill>
        <p:spPr>
          <a:xfrm>
            <a:off x="4286248" y="3071810"/>
            <a:ext cx="4754880" cy="3608642"/>
          </a:xfrm>
          <a:prstGeom prst="rect">
            <a:avLst/>
          </a:prstGeom>
          <a:ln w="0">
            <a:solidFill>
              <a:srgbClr val="C00000"/>
            </a:solidFill>
          </a:ln>
        </p:spPr>
      </p:pic>
      <p:sp>
        <p:nvSpPr>
          <p:cNvPr id="316" name="CustomShape 2"/>
          <p:cNvSpPr/>
          <p:nvPr/>
        </p:nvSpPr>
        <p:spPr>
          <a:xfrm>
            <a:off x="2357422" y="6286520"/>
            <a:ext cx="1781368"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200" b="0" strike="noStrike" spc="-1">
                <a:solidFill>
                  <a:srgbClr val="000000"/>
                </a:solidFill>
                <a:latin typeface="Arial"/>
                <a:ea typeface="DejaVu Sans"/>
              </a:rPr>
              <a:t>Il lago Hule </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1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I moti del 1929</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285840" y="142920"/>
            <a:ext cx="8636760" cy="215298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GLI EVENTI</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Nell’agosto del 1929, quando da parte araba si iniziò a nutrire il </a:t>
            </a:r>
            <a:r>
              <a:rPr lang="it-IT" sz="1400" b="1" strike="noStrike" spc="-1" dirty="0">
                <a:solidFill>
                  <a:srgbClr val="000000"/>
                </a:solidFill>
                <a:latin typeface="Times New Roman"/>
                <a:ea typeface="DejaVu Sans"/>
              </a:rPr>
              <a:t>sospetto che gli ebrei volessero ampliare la zona </a:t>
            </a:r>
            <a:r>
              <a:rPr lang="it-IT" sz="1400" b="0" strike="noStrike" spc="-1" dirty="0">
                <a:solidFill>
                  <a:srgbClr val="000000"/>
                </a:solidFill>
                <a:latin typeface="Times New Roman"/>
                <a:ea typeface="DejaVu Sans"/>
              </a:rPr>
              <a:t>dell’</a:t>
            </a:r>
            <a:r>
              <a:rPr lang="it-IT" sz="1400" b="0" i="1" strike="noStrike" spc="-1" dirty="0" err="1">
                <a:solidFill>
                  <a:srgbClr val="000000"/>
                </a:solidFill>
                <a:latin typeface="Times New Roman"/>
                <a:ea typeface="DejaVu Sans"/>
              </a:rPr>
              <a:t>HaKotel</a:t>
            </a:r>
            <a:r>
              <a:rPr lang="it-IT" sz="1400" b="0" i="1" strike="noStrike" spc="-1" dirty="0">
                <a:solidFill>
                  <a:srgbClr val="000000"/>
                </a:solidFill>
                <a:latin typeface="Times New Roman"/>
                <a:ea typeface="DejaVu Sans"/>
              </a:rPr>
              <a:t> </a:t>
            </a:r>
            <a:r>
              <a:rPr lang="it-IT" sz="1400" b="0" i="1" strike="noStrike" spc="-1" dirty="0" err="1">
                <a:solidFill>
                  <a:srgbClr val="000000"/>
                </a:solidFill>
                <a:latin typeface="Times New Roman"/>
                <a:ea typeface="DejaVu Sans"/>
              </a:rPr>
              <a:t>HaMa</a:t>
            </a:r>
            <a:r>
              <a:rPr lang="it-IT" sz="1400" b="0" i="1" strike="noStrike" spc="-1" dirty="0">
                <a:solidFill>
                  <a:srgbClr val="000000"/>
                </a:solidFill>
                <a:latin typeface="Times New Roman"/>
                <a:ea typeface="DejaVu Sans"/>
              </a:rPr>
              <a:t>’aravi</a:t>
            </a:r>
            <a:r>
              <a:rPr lang="it-IT" sz="1400" b="0" strike="noStrike" spc="-1" dirty="0">
                <a:solidFill>
                  <a:srgbClr val="000000"/>
                </a:solidFill>
                <a:latin typeface="Times New Roman"/>
                <a:ea typeface="DejaVu Sans"/>
              </a:rPr>
              <a:t>, il “Muro occidentale”, parte </a:t>
            </a:r>
            <a:r>
              <a:rPr lang="it-IT" sz="1400" b="1" strike="noStrike" spc="-1" dirty="0">
                <a:solidFill>
                  <a:srgbClr val="000000"/>
                </a:solidFill>
                <a:latin typeface="Times New Roman"/>
                <a:ea typeface="DejaVu Sans"/>
              </a:rPr>
              <a:t>del muro perimetrale del primo Tempio di Gerusalemme</a:t>
            </a:r>
            <a:r>
              <a:rPr lang="it-IT" sz="1400" b="0" strike="noStrike" spc="-1" dirty="0">
                <a:solidFill>
                  <a:srgbClr val="000000"/>
                </a:solidFill>
                <a:latin typeface="Times New Roman"/>
                <a:ea typeface="DejaVu Sans"/>
              </a:rPr>
              <a:t>, luogo sacro dell’ebraismo, </a:t>
            </a:r>
            <a:r>
              <a:rPr lang="it-IT" sz="1400" b="1" strike="noStrike" spc="-1" dirty="0">
                <a:solidFill>
                  <a:srgbClr val="000000"/>
                </a:solidFill>
                <a:latin typeface="Times New Roman"/>
                <a:ea typeface="DejaVu Sans"/>
              </a:rPr>
              <a:t>a spese del limitrofo </a:t>
            </a:r>
            <a:r>
              <a:rPr lang="it-IT" sz="1400" b="0" i="1" strike="noStrike" spc="-1" dirty="0" err="1">
                <a:solidFill>
                  <a:srgbClr val="000000"/>
                </a:solidFill>
                <a:latin typeface="Times New Roman"/>
                <a:ea typeface="DejaVu Sans"/>
              </a:rPr>
              <a:t>Haram</a:t>
            </a:r>
            <a:r>
              <a:rPr lang="it-IT" sz="1400" b="0" i="1" strike="noStrike" spc="-1" dirty="0">
                <a:solidFill>
                  <a:srgbClr val="000000"/>
                </a:solidFill>
                <a:latin typeface="Times New Roman"/>
                <a:ea typeface="DejaVu Sans"/>
              </a:rPr>
              <a:t> </a:t>
            </a:r>
            <a:r>
              <a:rPr lang="it-IT" sz="1400" b="0" i="1" strike="noStrike" spc="-1" dirty="0" err="1">
                <a:solidFill>
                  <a:srgbClr val="000000"/>
                </a:solidFill>
                <a:latin typeface="Times New Roman"/>
                <a:ea typeface="DejaVu Sans"/>
              </a:rPr>
              <a:t>al-Sharif</a:t>
            </a:r>
            <a:r>
              <a:rPr lang="it-IT" sz="1400" b="0" i="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 (“il nobile Santuario”), </a:t>
            </a:r>
            <a:r>
              <a:rPr lang="it-IT" sz="1400" b="1" strike="noStrike" spc="-1" dirty="0">
                <a:solidFill>
                  <a:srgbClr val="000000"/>
                </a:solidFill>
                <a:latin typeface="Times New Roman"/>
                <a:ea typeface="DejaVu Sans"/>
              </a:rPr>
              <a:t>venerato dai musulmani</a:t>
            </a:r>
            <a:r>
              <a:rPr lang="it-IT" sz="1400" b="0" strike="noStrike" spc="-1" dirty="0">
                <a:solidFill>
                  <a:srgbClr val="000000"/>
                </a:solidFill>
                <a:latin typeface="Times New Roman"/>
                <a:ea typeface="DejaVu Sans"/>
              </a:rPr>
              <a:t>, si arrivò al confronto tra le due comunità. Le manifestazioni organizzate dal </a:t>
            </a:r>
            <a:r>
              <a:rPr lang="it-IT" sz="1400" b="0" i="1" strike="noStrike" spc="-1" dirty="0" err="1">
                <a:solidFill>
                  <a:srgbClr val="000000"/>
                </a:solidFill>
                <a:latin typeface="Times New Roman"/>
                <a:ea typeface="DejaVu Sans"/>
              </a:rPr>
              <a:t>Betar</a:t>
            </a:r>
            <a:r>
              <a:rPr lang="it-IT" sz="1400" b="0" strike="noStrike" spc="-1" dirty="0">
                <a:solidFill>
                  <a:srgbClr val="000000"/>
                </a:solidFill>
                <a:latin typeface="Times New Roman"/>
                <a:ea typeface="DejaVu Sans"/>
              </a:rPr>
              <a:t>, il movimento giovanile del sionismo revisionista, per il controllo ebraico del </a:t>
            </a:r>
            <a:r>
              <a:rPr lang="it-IT" sz="1400" b="0" strike="noStrike" spc="-1" dirty="0" err="1">
                <a:solidFill>
                  <a:srgbClr val="000000"/>
                </a:solidFill>
                <a:latin typeface="Times New Roman"/>
                <a:ea typeface="DejaVu Sans"/>
              </a:rPr>
              <a:t>Kotel</a:t>
            </a:r>
            <a:r>
              <a:rPr lang="it-IT" sz="1400" b="0" strike="noStrike" spc="-1" dirty="0">
                <a:solidFill>
                  <a:srgbClr val="000000"/>
                </a:solidFill>
                <a:latin typeface="Times New Roman"/>
                <a:ea typeface="DejaVu Sans"/>
              </a:rPr>
              <a:t>, causarono una </a:t>
            </a:r>
            <a:r>
              <a:rPr lang="it-IT" sz="1400" b="1" strike="noStrike" spc="-1" dirty="0">
                <a:solidFill>
                  <a:srgbClr val="000000"/>
                </a:solidFill>
                <a:latin typeface="Times New Roman"/>
                <a:ea typeface="DejaVu Sans"/>
              </a:rPr>
              <a:t>serie di tumulti a Gerusalemme, poi estesi a </a:t>
            </a:r>
            <a:r>
              <a:rPr lang="it-IT" sz="1400" b="1" strike="noStrike" spc="-1" dirty="0" err="1">
                <a:solidFill>
                  <a:srgbClr val="000000"/>
                </a:solidFill>
                <a:latin typeface="Times New Roman"/>
                <a:ea typeface="DejaVu Sans"/>
              </a:rPr>
              <a:t>Hebron</a:t>
            </a:r>
            <a:r>
              <a:rPr lang="it-IT" sz="1400" b="1" strike="noStrike" spc="-1" dirty="0">
                <a:solidFill>
                  <a:srgbClr val="000000"/>
                </a:solidFill>
                <a:latin typeface="Times New Roman"/>
                <a:ea typeface="DejaVu Sans"/>
              </a:rPr>
              <a:t>, </a:t>
            </a:r>
            <a:r>
              <a:rPr lang="it-IT" sz="1400" b="1" strike="noStrike" spc="-1" dirty="0" err="1">
                <a:solidFill>
                  <a:srgbClr val="000000"/>
                </a:solidFill>
                <a:latin typeface="Times New Roman"/>
                <a:ea typeface="DejaVu Sans"/>
              </a:rPr>
              <a:t>Giaffa</a:t>
            </a:r>
            <a:r>
              <a:rPr lang="it-IT" sz="1400" b="1" strike="noStrike" spc="-1" dirty="0">
                <a:solidFill>
                  <a:srgbClr val="000000"/>
                </a:solidFill>
                <a:latin typeface="Times New Roman"/>
                <a:ea typeface="DejaVu Sans"/>
              </a:rPr>
              <a:t> e </a:t>
            </a:r>
            <a:r>
              <a:rPr lang="it-IT" sz="1400" b="1" strike="noStrike" spc="-1" dirty="0" err="1">
                <a:solidFill>
                  <a:srgbClr val="000000"/>
                </a:solidFill>
                <a:latin typeface="Times New Roman"/>
                <a:ea typeface="DejaVu Sans"/>
              </a:rPr>
              <a:t>Safed</a:t>
            </a:r>
            <a:r>
              <a:rPr lang="it-IT" sz="1400" b="0" strike="noStrike" spc="-1" dirty="0">
                <a:solidFill>
                  <a:srgbClr val="000000"/>
                </a:solidFill>
                <a:latin typeface="Times New Roman"/>
                <a:ea typeface="DejaVu Sans"/>
              </a:rPr>
              <a:t>. Durante gli scontri perirono 133 ebrei e 116 arabi, mentre i feriti furono quasi 400. Particolarmente atroce fu l’eccidio di 65 ebrei a </a:t>
            </a:r>
            <a:r>
              <a:rPr lang="it-IT" sz="1400" b="0" strike="noStrike" spc="-1" dirty="0" err="1">
                <a:solidFill>
                  <a:srgbClr val="000000"/>
                </a:solidFill>
                <a:latin typeface="Times New Roman"/>
                <a:ea typeface="DejaVu Sans"/>
              </a:rPr>
              <a:t>Hebron</a:t>
            </a:r>
            <a:r>
              <a:rPr lang="it-IT" sz="1400" b="0" strike="noStrike" spc="-1" dirty="0">
                <a:solidFill>
                  <a:srgbClr val="000000"/>
                </a:solidFill>
                <a:latin typeface="Times New Roman"/>
                <a:ea typeface="DejaVu Sans"/>
              </a:rPr>
              <a:t>. </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pic>
        <p:nvPicPr>
          <p:cNvPr id="320" name="Picture 4" descr="https://upload.wikimedia.org/wikipedia/commons/thumb/d/dc/Jews_flee_the_Old_City_of_Jerusalem%2C_August_1929.jpg/1423px-Jews_flee_the_Old_City_of_Jerusalem%2C_August_1929.jpg"/>
          <p:cNvPicPr/>
          <p:nvPr/>
        </p:nvPicPr>
        <p:blipFill>
          <a:blip r:embed="rId2"/>
          <a:stretch/>
        </p:blipFill>
        <p:spPr>
          <a:xfrm>
            <a:off x="4604400" y="2571840"/>
            <a:ext cx="4341240" cy="2924280"/>
          </a:xfrm>
          <a:prstGeom prst="rect">
            <a:avLst/>
          </a:prstGeom>
          <a:ln w="0">
            <a:solidFill>
              <a:srgbClr val="C00000"/>
            </a:solidFill>
          </a:ln>
        </p:spPr>
      </p:pic>
      <p:sp>
        <p:nvSpPr>
          <p:cNvPr id="321" name="CustomShape 2"/>
          <p:cNvSpPr/>
          <p:nvPr/>
        </p:nvSpPr>
        <p:spPr>
          <a:xfrm>
            <a:off x="4929120" y="5572080"/>
            <a:ext cx="371016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Ebrei che lasciano Gerusalemme durante gli scontri</a:t>
            </a:r>
            <a:endParaRPr lang="it-IT" sz="1200" b="0" strike="noStrike" spc="-1">
              <a:latin typeface="Arial"/>
            </a:endParaRPr>
          </a:p>
        </p:txBody>
      </p:sp>
      <p:pic>
        <p:nvPicPr>
          <p:cNvPr id="322" name="Picture 2" descr="http://antisionismo.altervista.org/wp-content/uploads/2018/10/large_000000.jpg"/>
          <p:cNvPicPr/>
          <p:nvPr/>
        </p:nvPicPr>
        <p:blipFill>
          <a:blip r:embed="rId3"/>
          <a:stretch/>
        </p:blipFill>
        <p:spPr>
          <a:xfrm>
            <a:off x="357120" y="2500200"/>
            <a:ext cx="4097880" cy="3067200"/>
          </a:xfrm>
          <a:prstGeom prst="rect">
            <a:avLst/>
          </a:prstGeom>
          <a:ln w="0">
            <a:solidFill>
              <a:srgbClr val="C00000"/>
            </a:solidFill>
          </a:ln>
        </p:spPr>
      </p:pic>
      <p:sp>
        <p:nvSpPr>
          <p:cNvPr id="323" name="CustomShape 3"/>
          <p:cNvSpPr/>
          <p:nvPr/>
        </p:nvSpPr>
        <p:spPr>
          <a:xfrm>
            <a:off x="357120" y="5643720"/>
            <a:ext cx="413856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Arial"/>
                <a:ea typeface="DejaVu Sans"/>
              </a:rPr>
              <a:t>LA RIVOLTA DI GIAFFA La polizia, con scudi antisommossa e manganelli, carica i manifestanti arabi nel tentativo di disperdere la folla.</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285840" y="214200"/>
            <a:ext cx="8636760" cy="29822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IL MASSACRO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HEBRON</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A </a:t>
            </a:r>
            <a:r>
              <a:rPr lang="it-IT" sz="1400" b="0" strike="noStrike" spc="-1" dirty="0" err="1">
                <a:solidFill>
                  <a:srgbClr val="000000"/>
                </a:solidFill>
                <a:latin typeface="Times New Roman"/>
                <a:ea typeface="DejaVu Sans"/>
              </a:rPr>
              <a:t>Hebron</a:t>
            </a:r>
            <a:r>
              <a:rPr lang="it-IT" sz="1400" b="0" strike="noStrike" spc="-1" dirty="0">
                <a:solidFill>
                  <a:srgbClr val="000000"/>
                </a:solidFill>
                <a:latin typeface="Times New Roman"/>
                <a:ea typeface="DejaVu Sans"/>
              </a:rPr>
              <a:t>, dimostranti arabi uccisero 65-68 ebrei, ne ferirono 58 e violentarono donne. I 34 poliziotti arabi presenti disertarono, lasciando solo il poliziotto britannico in città, il vice-Ispettore Raymond </a:t>
            </a: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e un solo ufficiale anziano ebreo. </a:t>
            </a: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chiese rinforzi che non giunsero fino a mezzogiorno - cinque ore più tardi - quando 6 poliziotti britannici affrontarono i cecchini e tolsero l'assedio.</a:t>
            </a:r>
            <a:endParaRPr lang="it-IT" sz="1400" b="0" strike="noStrike" spc="-1" dirty="0">
              <a:latin typeface="Arial"/>
            </a:endParaRPr>
          </a:p>
          <a:p>
            <a:pPr algn="just">
              <a:lnSpc>
                <a:spcPct val="100000"/>
              </a:lnSpc>
            </a:pPr>
            <a:r>
              <a:rPr lang="it-IT" sz="1400" b="0" strike="noStrike" spc="-1" dirty="0" err="1">
                <a:solidFill>
                  <a:srgbClr val="000000"/>
                </a:solidFill>
                <a:latin typeface="Times New Roman"/>
                <a:ea typeface="DejaVu Sans"/>
              </a:rPr>
              <a:t>Cafferata</a:t>
            </a:r>
            <a:r>
              <a:rPr lang="it-IT" sz="1400" b="0" strike="noStrike" spc="-1" dirty="0">
                <a:solidFill>
                  <a:srgbClr val="000000"/>
                </a:solidFill>
                <a:latin typeface="Times New Roman"/>
                <a:ea typeface="DejaVu Sans"/>
              </a:rPr>
              <a:t> più tardi testimoniò che:</a:t>
            </a:r>
            <a:endParaRPr lang="it-IT" sz="1400" b="0" strike="noStrike" spc="-1" dirty="0">
              <a:latin typeface="Arial"/>
            </a:endParaRPr>
          </a:p>
          <a:p>
            <a:pPr algn="just">
              <a:lnSpc>
                <a:spcPct val="100000"/>
              </a:lnSpc>
              <a:spcAft>
                <a:spcPts val="601"/>
              </a:spcAft>
            </a:pPr>
            <a:r>
              <a:rPr lang="it-IT" sz="1400" b="0" i="1" strike="noStrike" spc="-1" dirty="0">
                <a:solidFill>
                  <a:srgbClr val="000000"/>
                </a:solidFill>
                <a:latin typeface="Times New Roman"/>
                <a:ea typeface="DejaVu Sans"/>
              </a:rPr>
              <a:t>«Sentendo delle urla in una stanza, salii per una sorta di galleria e vidi un arabo nell'atto di mozzare una testa di un bambino con una lama. Lo aveva già colpito e gli stava vibrando un altro colpo ma, vedendomi, tentò di colpire me; era praticamente davanti al mio fucile e io lo colpii al basso ventre. Dietro di lui c'era una donna ebrea immersa nel sangue, con un uomo che riconobbi essere un poliziotto arabo di nome ʿĪsā Sharīf di </a:t>
            </a:r>
            <a:r>
              <a:rPr lang="it-IT" sz="1400" b="0" i="1" strike="noStrike" spc="-1" dirty="0" err="1">
                <a:solidFill>
                  <a:srgbClr val="000000"/>
                </a:solidFill>
                <a:latin typeface="Times New Roman"/>
                <a:ea typeface="DejaVu Sans"/>
              </a:rPr>
              <a:t>Jaffa</a:t>
            </a:r>
            <a:r>
              <a:rPr lang="it-IT" sz="1400" b="0" i="1" strike="noStrike" spc="-1" dirty="0">
                <a:solidFill>
                  <a:srgbClr val="000000"/>
                </a:solidFill>
                <a:latin typeface="Times New Roman"/>
                <a:ea typeface="DejaVu Sans"/>
              </a:rPr>
              <a:t>, in abiti borghesi. Stava sopra la donna con un pugnale nella sua mano. Mi vide e scappò in una stanza chiusa e tentò di colpirmi gridando in lingua araba: "Vostro Onore, sono un poliziotto". ... Entrai nella stanza e gli sparai".»</a:t>
            </a:r>
            <a:endParaRPr lang="it-IT" sz="1400" b="0" strike="noStrike" spc="-1" dirty="0">
              <a:latin typeface="Arial"/>
            </a:endParaRPr>
          </a:p>
          <a:p>
            <a:pPr algn="r">
              <a:lnSpc>
                <a:spcPct val="100000"/>
              </a:lnSpc>
            </a:pPr>
            <a:r>
              <a:rPr lang="it-IT" sz="1200" b="0" strike="noStrike" spc="-1" dirty="0">
                <a:solidFill>
                  <a:srgbClr val="000000"/>
                </a:solidFill>
                <a:latin typeface="Times New Roman"/>
                <a:ea typeface="DejaVu Sans"/>
              </a:rPr>
              <a:t>da  </a:t>
            </a:r>
            <a:r>
              <a:rPr lang="it-IT" sz="1200" b="0" strike="noStrike" spc="-1" dirty="0" err="1">
                <a:solidFill>
                  <a:srgbClr val="000000"/>
                </a:solidFill>
                <a:latin typeface="Times New Roman"/>
                <a:ea typeface="DejaVu Sans"/>
              </a:rPr>
              <a:t>Wikipedia</a:t>
            </a:r>
            <a:r>
              <a:rPr lang="it-IT" sz="1200" b="0" strike="noStrike" spc="-1" dirty="0">
                <a:solidFill>
                  <a:srgbClr val="000000"/>
                </a:solidFill>
                <a:latin typeface="Times New Roman"/>
                <a:ea typeface="DejaVu Sans"/>
              </a:rPr>
              <a:t> </a:t>
            </a:r>
            <a:r>
              <a:rPr lang="it-IT" sz="1200" b="0" i="1" strike="noStrike" spc="-1" dirty="0">
                <a:solidFill>
                  <a:srgbClr val="000000"/>
                </a:solidFill>
                <a:latin typeface="Times New Roman"/>
                <a:ea typeface="DejaVu Sans"/>
              </a:rPr>
              <a:t>Massacro di </a:t>
            </a:r>
            <a:r>
              <a:rPr lang="it-IT" sz="1200" b="0" i="1" strike="noStrike" spc="-1" dirty="0" err="1">
                <a:solidFill>
                  <a:srgbClr val="000000"/>
                </a:solidFill>
                <a:latin typeface="Times New Roman"/>
                <a:ea typeface="DejaVu Sans"/>
              </a:rPr>
              <a:t>Hebron</a:t>
            </a:r>
            <a:r>
              <a:rPr lang="it-IT" sz="1200" b="0" i="1" strike="noStrike" spc="-1" dirty="0">
                <a:solidFill>
                  <a:srgbClr val="000000"/>
                </a:solidFill>
                <a:latin typeface="Times New Roman"/>
                <a:ea typeface="DejaVu Sans"/>
              </a:rPr>
              <a:t> del 1929</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26"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endParaRPr lang="it-IT" sz="1800" b="0" strike="noStrike" spc="-1">
              <a:latin typeface="Arial"/>
            </a:endParaRPr>
          </a:p>
          <a:p>
            <a:pPr algn="ctr">
              <a:lnSpc>
                <a:spcPct val="100000"/>
              </a:lnSpc>
              <a:tabLst>
                <a:tab pos="0" algn="l"/>
              </a:tabLst>
            </a:pPr>
            <a:endParaRPr lang="it-IT" sz="1800" b="0" strike="noStrike" spc="-1">
              <a:latin typeface="Arial"/>
            </a:endParaRPr>
          </a:p>
        </p:txBody>
      </p:sp>
      <p:pic>
        <p:nvPicPr>
          <p:cNvPr id="327" name="Immagine 383"/>
          <p:cNvPicPr/>
          <p:nvPr/>
        </p:nvPicPr>
        <p:blipFill>
          <a:blip r:embed="rId2"/>
          <a:stretch/>
        </p:blipFill>
        <p:spPr>
          <a:xfrm>
            <a:off x="214200" y="180000"/>
            <a:ext cx="3709800" cy="2757240"/>
          </a:xfrm>
          <a:prstGeom prst="rect">
            <a:avLst/>
          </a:prstGeom>
          <a:ln w="0">
            <a:solidFill>
              <a:srgbClr val="C00000"/>
            </a:solidFill>
          </a:ln>
        </p:spPr>
      </p:pic>
      <p:sp>
        <p:nvSpPr>
          <p:cNvPr id="328" name="CustomShape 3"/>
          <p:cNvSpPr/>
          <p:nvPr/>
        </p:nvSpPr>
        <p:spPr>
          <a:xfrm>
            <a:off x="214200" y="3060000"/>
            <a:ext cx="370404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Interno di un'abitazione distrutta durante gli assalti.</a:t>
            </a:r>
            <a:endParaRPr lang="it-IT" sz="1200" b="0" strike="noStrike" spc="-1">
              <a:latin typeface="Arial"/>
            </a:endParaRPr>
          </a:p>
        </p:txBody>
      </p:sp>
      <p:sp>
        <p:nvSpPr>
          <p:cNvPr id="329" name="CustomShape 4"/>
          <p:cNvSpPr/>
          <p:nvPr/>
        </p:nvSpPr>
        <p:spPr>
          <a:xfrm>
            <a:off x="6143760" y="3786120"/>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Una sinagoga dissacrata</a:t>
            </a:r>
            <a:endParaRPr lang="it-IT" sz="1200" b="0" strike="noStrike" spc="-1">
              <a:latin typeface="Arial"/>
            </a:endParaRPr>
          </a:p>
        </p:txBody>
      </p:sp>
      <p:pic>
        <p:nvPicPr>
          <p:cNvPr id="330" name="Picture 2" descr="C:\Users\utente\Documents\SITO\DA INSERIRE\STORIA\3°\QUASTIONE PALESTINESE\5-LA QUESTIONE PALESTINESE\2-RIVOLTA ARABA 1929\1 - Copia.png"/>
          <p:cNvPicPr/>
          <p:nvPr/>
        </p:nvPicPr>
        <p:blipFill>
          <a:blip r:embed="rId3"/>
          <a:stretch/>
        </p:blipFill>
        <p:spPr>
          <a:xfrm>
            <a:off x="6143760" y="142920"/>
            <a:ext cx="2543040" cy="3567240"/>
          </a:xfrm>
          <a:prstGeom prst="rect">
            <a:avLst/>
          </a:prstGeom>
          <a:ln w="0">
            <a:solidFill>
              <a:srgbClr val="C00000"/>
            </a:solidFill>
          </a:ln>
        </p:spPr>
      </p:pic>
      <p:pic>
        <p:nvPicPr>
          <p:cNvPr id="331" name="Picture 2" descr="C:\Users\utente\Documents\SITO\DA INSERIRE\STORIA\3°\QUASTIONE PALESTINESE\5-LA QUESTIONE PALESTINESE\2-RIVOLTA ARABA 1929\2 - Copia.jpg"/>
          <p:cNvPicPr/>
          <p:nvPr/>
        </p:nvPicPr>
        <p:blipFill>
          <a:blip r:embed="rId4"/>
          <a:stretch/>
        </p:blipFill>
        <p:spPr>
          <a:xfrm>
            <a:off x="285840" y="3714840"/>
            <a:ext cx="2210040" cy="2852640"/>
          </a:xfrm>
          <a:prstGeom prst="rect">
            <a:avLst/>
          </a:prstGeom>
          <a:ln w="0">
            <a:solidFill>
              <a:srgbClr val="C00000"/>
            </a:solidFill>
          </a:ln>
        </p:spPr>
      </p:pic>
      <p:pic>
        <p:nvPicPr>
          <p:cNvPr id="332" name="Picture 3" descr="C:\Users\utente\Documents\SITO\DA INSERIRE\STORIA\3°\QUASTIONE PALESTINESE\5-LA QUESTIONE PALESTINESE\2-RIVOLTA ARABA 1929\2 - Copia.jpg"/>
          <p:cNvPicPr/>
          <p:nvPr/>
        </p:nvPicPr>
        <p:blipFill>
          <a:blip r:embed="rId5"/>
          <a:stretch/>
        </p:blipFill>
        <p:spPr>
          <a:xfrm>
            <a:off x="2571840" y="3714840"/>
            <a:ext cx="2995560" cy="2204280"/>
          </a:xfrm>
          <a:prstGeom prst="rect">
            <a:avLst/>
          </a:prstGeom>
          <a:ln w="0">
            <a:solidFill>
              <a:srgbClr val="C00000"/>
            </a:solidFill>
          </a:ln>
        </p:spPr>
      </p:pic>
      <p:sp>
        <p:nvSpPr>
          <p:cNvPr id="333" name="CustomShape 5"/>
          <p:cNvSpPr/>
          <p:nvPr/>
        </p:nvSpPr>
        <p:spPr>
          <a:xfrm>
            <a:off x="2786040" y="6143760"/>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Vittime del massacro</a:t>
            </a:r>
            <a:endParaRPr lang="it-IT" sz="1200" b="0" strike="noStrike" spc="-1">
              <a:latin typeface="Arial"/>
            </a:endParaRPr>
          </a:p>
        </p:txBody>
      </p:sp>
      <p:sp>
        <p:nvSpPr>
          <p:cNvPr id="334" name="CustomShape 6"/>
          <p:cNvSpPr/>
          <p:nvPr/>
        </p:nvSpPr>
        <p:spPr>
          <a:xfrm>
            <a:off x="5768280" y="4929120"/>
            <a:ext cx="34441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just">
              <a:lnSpc>
                <a:spcPct val="100000"/>
              </a:lnSpc>
              <a:spcAft>
                <a:spcPts val="601"/>
              </a:spcAft>
            </a:pPr>
            <a:r>
              <a:rPr lang="it-IT" sz="1800" b="1" strike="noStrike" spc="-1">
                <a:solidFill>
                  <a:srgbClr val="000000"/>
                </a:solidFill>
                <a:latin typeface="Franklin Gothic Book"/>
                <a:ea typeface="DejaVu Sans"/>
              </a:rPr>
              <a:t>IL MASSACRO DI HEBRON</a:t>
            </a:r>
            <a:endParaRPr lang="it-IT"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285720" y="500042"/>
            <a:ext cx="8636760" cy="215298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CAUSE</a:t>
            </a:r>
            <a:endParaRPr lang="it-IT" sz="1400" b="0" strike="noStrike" spc="-1" dirty="0">
              <a:latin typeface="Arial"/>
            </a:endParaRPr>
          </a:p>
          <a:p>
            <a:pPr algn="just">
              <a:lnSpc>
                <a:spcPct val="100000"/>
              </a:lnSpc>
              <a:spcAft>
                <a:spcPts val="601"/>
              </a:spcAft>
            </a:pPr>
            <a:r>
              <a:rPr lang="it-IT" sz="1400" strike="noStrike" spc="-1" dirty="0">
                <a:solidFill>
                  <a:srgbClr val="000000"/>
                </a:solidFill>
                <a:latin typeface="Times New Roman"/>
                <a:ea typeface="DejaVu Sans"/>
              </a:rPr>
              <a:t>Benché non vi fosse stata una preordinazione politica, essendosi rivelata del tutto spontanea la partecipazione alle violenze, da subito emerse il coinvolgimento di un ampio strato della popolazione palestinese, quello composto da contadini disoccupati, sradicati dalle loro terre per via dei processi di innovazione capitalistica che avevano attraversato le campagne. Molti di loro vivevano oramai ai margini delle città, andando a comporre un sottoproletariato smarrito e </a:t>
            </a:r>
            <a:r>
              <a:rPr lang="it-IT" sz="1400" strike="noStrike" spc="-1" dirty="0" err="1">
                <a:solidFill>
                  <a:srgbClr val="000000"/>
                </a:solidFill>
                <a:latin typeface="Times New Roman"/>
                <a:ea typeface="DejaVu Sans"/>
              </a:rPr>
              <a:t>miserabondo</a:t>
            </a:r>
            <a:r>
              <a:rPr lang="it-IT" sz="1400" strike="noStrike" spc="-1" dirty="0">
                <a:solidFill>
                  <a:srgbClr val="000000"/>
                </a:solidFill>
                <a:latin typeface="Times New Roman"/>
                <a:ea typeface="DejaVu Sans"/>
              </a:rPr>
              <a:t>. Da lì avevano partecipato per la prima volta ad un evento politico concreto e violento. Le loro difficili condizioni non erano il risultato del sionismo ma fu facile attribuirgli, da parte della leadership araba, la diretta responsabilità.</a:t>
            </a:r>
            <a:endParaRPr lang="it-IT" sz="1400"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sp>
        <p:nvSpPr>
          <p:cNvPr id="4" name="CustomShape 8"/>
          <p:cNvSpPr/>
          <p:nvPr/>
        </p:nvSpPr>
        <p:spPr>
          <a:xfrm>
            <a:off x="214282" y="278605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Chi ha partecipato ai moti del 1929? Perché?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14282" y="3500438"/>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2"/>
          <p:cNvSpPr/>
          <p:nvPr/>
        </p:nvSpPr>
        <p:spPr>
          <a:xfrm>
            <a:off x="214282" y="357166"/>
            <a:ext cx="8636760" cy="279931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CONSEGUENZE</a:t>
            </a:r>
            <a:endParaRPr lang="it-IT" sz="14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Ai fatti dell’estate del 1929 seguì la nomina di due commissioni d’indagine che riformulavano la politica britannica in Palestina, identificando nell’immigrazione ebraica la radice delle tensioni. Ne seguì </a:t>
            </a:r>
            <a:r>
              <a:rPr lang="it-IT" sz="1400" b="1" strike="noStrike" spc="-1" dirty="0">
                <a:solidFill>
                  <a:srgbClr val="000000"/>
                </a:solidFill>
                <a:latin typeface="Times New Roman"/>
                <a:ea typeface="DejaVu Sans"/>
              </a:rPr>
              <a:t>un nuovo Libro bianco dove si giudicava severamente la crescita dell’insediamento ebraico</a:t>
            </a:r>
            <a:r>
              <a:rPr lang="it-IT" sz="1400" b="0" strike="noStrike" spc="-1" dirty="0">
                <a:solidFill>
                  <a:srgbClr val="000000"/>
                </a:solidFill>
                <a:latin typeface="Times New Roman"/>
                <a:ea typeface="DejaVu Sans"/>
              </a:rPr>
              <a:t>, ci si esprimeva contro la </a:t>
            </a:r>
            <a:r>
              <a:rPr lang="it-IT" sz="1400" b="0" strike="noStrike" spc="-1" dirty="0" smtClean="0">
                <a:solidFill>
                  <a:srgbClr val="000000"/>
                </a:solidFill>
                <a:latin typeface="Times New Roman"/>
                <a:ea typeface="DejaVu Sans"/>
              </a:rPr>
              <a:t>sua </a:t>
            </a:r>
            <a:r>
              <a:rPr lang="it-IT" sz="1400" b="0" strike="noStrike" spc="-1" dirty="0">
                <a:solidFill>
                  <a:srgbClr val="000000"/>
                </a:solidFill>
                <a:latin typeface="Times New Roman"/>
                <a:ea typeface="DejaVu Sans"/>
              </a:rPr>
              <a:t>presenza e si indicava nell’impiego della manodopera araba la priorità da accordare agli interventi britannici nell’area mandataria.</a:t>
            </a:r>
            <a:endParaRPr lang="it-IT" sz="1400" b="0" strike="noStrike" spc="-1" dirty="0">
              <a:latin typeface="Arial"/>
            </a:endParaRPr>
          </a:p>
          <a:p>
            <a:pPr algn="just">
              <a:lnSpc>
                <a:spcPct val="100000"/>
              </a:lnSpc>
            </a:pPr>
            <a:r>
              <a:rPr lang="it-IT" sz="1400" b="1" strike="noStrike" spc="-1" dirty="0">
                <a:solidFill>
                  <a:srgbClr val="000000"/>
                </a:solidFill>
                <a:latin typeface="Times New Roman"/>
                <a:ea typeface="DejaVu Sans"/>
              </a:rPr>
              <a:t>I certificati d’immigrazione </a:t>
            </a:r>
            <a:r>
              <a:rPr lang="it-IT" sz="1400" b="0" strike="noStrike" spc="-1" dirty="0">
                <a:solidFill>
                  <a:srgbClr val="000000"/>
                </a:solidFill>
                <a:latin typeface="Times New Roman"/>
                <a:ea typeface="DejaVu Sans"/>
              </a:rPr>
              <a:t>accordati dalla potenza mandataria all’Agenzia ebraica </a:t>
            </a:r>
            <a:r>
              <a:rPr lang="it-IT" sz="1400" b="1" strike="noStrike" spc="-1" dirty="0">
                <a:solidFill>
                  <a:srgbClr val="000000"/>
                </a:solidFill>
                <a:latin typeface="Times New Roman"/>
                <a:ea typeface="DejaVu Sans"/>
              </a:rPr>
              <a:t>diventarono inferiori alle domande</a:t>
            </a:r>
            <a:r>
              <a:rPr lang="it-IT" sz="1400" b="0" strike="noStrike" spc="-1" dirty="0">
                <a:solidFill>
                  <a:srgbClr val="000000"/>
                </a:solidFill>
                <a:latin typeface="Times New Roman"/>
                <a:ea typeface="DejaVu Sans"/>
              </a:rPr>
              <a:t>, </a:t>
            </a:r>
            <a:r>
              <a:rPr lang="it-IT" sz="1400" b="1" strike="noStrike" spc="-1" dirty="0">
                <a:solidFill>
                  <a:srgbClr val="000000"/>
                </a:solidFill>
                <a:latin typeface="Times New Roman"/>
                <a:ea typeface="DejaVu Sans"/>
              </a:rPr>
              <a:t>incentivando un’immigrazione clandestina </a:t>
            </a:r>
            <a:r>
              <a:rPr lang="it-IT" sz="1400" b="0" strike="noStrike" spc="-1" dirty="0">
                <a:solidFill>
                  <a:srgbClr val="000000"/>
                </a:solidFill>
                <a:latin typeface="Times New Roman"/>
                <a:ea typeface="DejaVu Sans"/>
              </a:rPr>
              <a:t>che assunse nel corso degli anni Quaranta una notevole rilevanza numerica.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Times New Roman"/>
                <a:ea typeface="DejaVu Sans"/>
              </a:rPr>
              <a:t>Sul campo, la risposta sionista  alle violenze fu il </a:t>
            </a:r>
            <a:r>
              <a:rPr lang="it-IT" sz="1400" b="1" strike="noStrike" spc="-1" dirty="0">
                <a:solidFill>
                  <a:srgbClr val="000000"/>
                </a:solidFill>
                <a:latin typeface="Times New Roman"/>
                <a:ea typeface="DejaVu Sans"/>
              </a:rPr>
              <a:t>rafforzamento dell’</a:t>
            </a:r>
            <a:r>
              <a:rPr lang="it-IT" sz="1400" b="1" i="1" strike="noStrike" spc="-1" dirty="0" err="1">
                <a:solidFill>
                  <a:srgbClr val="000000"/>
                </a:solidFill>
                <a:latin typeface="Times New Roman"/>
                <a:ea typeface="DejaVu Sans"/>
              </a:rPr>
              <a:t>Haganah</a:t>
            </a:r>
            <a:r>
              <a:rPr lang="it-IT" sz="1400" b="1" i="1" strike="noStrike" spc="-1" dirty="0">
                <a:solidFill>
                  <a:srgbClr val="000000"/>
                </a:solidFill>
                <a:latin typeface="Times New Roman"/>
                <a:ea typeface="DejaVu Sans"/>
              </a:rPr>
              <a:t> </a:t>
            </a:r>
            <a:r>
              <a:rPr lang="it-IT" sz="1400" b="1" strike="noStrike" spc="-1" dirty="0">
                <a:solidFill>
                  <a:srgbClr val="000000"/>
                </a:solidFill>
                <a:latin typeface="Times New Roman"/>
                <a:ea typeface="DejaVu Sans"/>
              </a:rPr>
              <a:t> </a:t>
            </a:r>
            <a:r>
              <a:rPr lang="it-IT" sz="1400" b="0" strike="noStrike" spc="-1" dirty="0">
                <a:solidFill>
                  <a:srgbClr val="000000"/>
                </a:solidFill>
                <a:latin typeface="Times New Roman"/>
                <a:ea typeface="DejaVu Sans"/>
              </a:rPr>
              <a:t>(“la difesa”), l’organizzazione paramilitare costituita nel 1920 a vigilanza dei propri insediamenti rurali e urbani e </a:t>
            </a:r>
            <a:r>
              <a:rPr lang="it-IT" sz="1400" b="1" strike="noStrike" spc="-1" dirty="0">
                <a:solidFill>
                  <a:srgbClr val="000000"/>
                </a:solidFill>
                <a:latin typeface="Times New Roman"/>
                <a:ea typeface="DejaVu Sans"/>
              </a:rPr>
              <a:t>progressivamente strutturata come una vera e propria milizia popolare.</a:t>
            </a:r>
            <a:endParaRPr lang="it-IT" sz="1400" b="1" strike="noStrike" spc="-1" dirty="0">
              <a:latin typeface="Arial"/>
            </a:endParaRPr>
          </a:p>
          <a:p>
            <a:pPr algn="r">
              <a:lnSpc>
                <a:spcPct val="100000"/>
              </a:lnSpc>
            </a:pPr>
            <a:r>
              <a:rPr lang="it-IT" sz="1200" b="0" strike="noStrike" spc="-1" dirty="0">
                <a:solidFill>
                  <a:srgbClr val="000000"/>
                </a:solidFill>
                <a:latin typeface="Times New Roman"/>
                <a:ea typeface="DejaVu Sans"/>
              </a:rPr>
              <a:t>da C. Vercelli </a:t>
            </a:r>
            <a:r>
              <a:rPr lang="it-IT" sz="1200" b="0" i="1" strike="noStrike" spc="-1" dirty="0">
                <a:solidFill>
                  <a:srgbClr val="000000"/>
                </a:solidFill>
                <a:latin typeface="Times New Roman"/>
                <a:ea typeface="DejaVu Sans"/>
              </a:rPr>
              <a:t>Storia del conflitto </a:t>
            </a:r>
            <a:r>
              <a:rPr lang="it-IT" sz="1200" b="0" i="1" strike="noStrike" spc="-1" dirty="0" err="1">
                <a:solidFill>
                  <a:srgbClr val="000000"/>
                </a:solidFill>
                <a:latin typeface="Times New Roman"/>
                <a:ea typeface="DejaVu Sans"/>
              </a:rPr>
              <a:t>israelo-palestinese</a:t>
            </a:r>
            <a:endParaRPr lang="it-IT" sz="1200" b="0" strike="noStrike" spc="-1" dirty="0">
              <a:latin typeface="Arial"/>
            </a:endParaRPr>
          </a:p>
        </p:txBody>
      </p:sp>
      <p:sp>
        <p:nvSpPr>
          <p:cNvPr id="4" name="CustomShape 8"/>
          <p:cNvSpPr/>
          <p:nvPr/>
        </p:nvSpPr>
        <p:spPr>
          <a:xfrm>
            <a:off x="214282" y="3357562"/>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Quali sono state le conseguenze dei moti del 1929?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14282" y="4143380"/>
            <a:ext cx="8708400" cy="135732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spcAft>
                <a:spcPts val="600"/>
              </a:spcAft>
              <a:buFont typeface="Wingdings" pitchFamily="2" charset="2"/>
              <a:buChar char="§"/>
            </a:pPr>
            <a:r>
              <a:rPr lang="it-IT" sz="1400" spc="-1" dirty="0" smtClean="0">
                <a:solidFill>
                  <a:srgbClr val="00B0F0"/>
                </a:solidFill>
                <a:latin typeface="Franklin Gothic Book" pitchFamily="34" charset="0"/>
              </a:rPr>
              <a:t> Gli inglesi limitano fortemente l’immigrazione legale degli ebrei in Palestina, incentivando così l’immigrazione clandestina.</a:t>
            </a:r>
          </a:p>
          <a:p>
            <a:pPr algn="just">
              <a:lnSpc>
                <a:spcPct val="100000"/>
              </a:lnSpc>
              <a:buFont typeface="Wingdings" pitchFamily="2" charset="2"/>
              <a:buChar char="§"/>
            </a:pPr>
            <a:r>
              <a:rPr lang="it-IT" sz="1400" spc="-1" dirty="0" smtClean="0">
                <a:solidFill>
                  <a:srgbClr val="00B0F0"/>
                </a:solidFill>
                <a:latin typeface="Franklin Gothic Book" pitchFamily="34" charset="0"/>
              </a:rPr>
              <a:t> Per difendersi dalle violenze, gli ebrei rafforzano l’</a:t>
            </a:r>
            <a:r>
              <a:rPr lang="it-IT" sz="1400" spc="-1" dirty="0" err="1" smtClean="0">
                <a:solidFill>
                  <a:srgbClr val="00B0F0"/>
                </a:solidFill>
                <a:latin typeface="Franklin Gothic Book" pitchFamily="34" charset="0"/>
              </a:rPr>
              <a:t>Haganah</a:t>
            </a:r>
            <a:r>
              <a:rPr lang="it-IT" sz="1400" spc="-1" dirty="0" smtClean="0">
                <a:solidFill>
                  <a:srgbClr val="00B0F0"/>
                </a:solidFill>
                <a:latin typeface="Franklin Gothic Book" pitchFamily="34" charset="0"/>
              </a:rPr>
              <a:t> che viene progressivamente strutturata come una vera e propria milizia popolare.</a:t>
            </a: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38"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a:bodyPr>
          <a:lstStyle/>
          <a:p>
            <a:pPr algn="ctr">
              <a:lnSpc>
                <a:spcPct val="100000"/>
              </a:lnSpc>
              <a:tabLst>
                <a:tab pos="0" algn="l"/>
              </a:tabLst>
            </a:pPr>
            <a:r>
              <a:rPr lang="it-IT" sz="3600" b="1" strike="noStrike" spc="-1">
                <a:solidFill>
                  <a:srgbClr val="FF0000"/>
                </a:solidFill>
                <a:latin typeface="Times New Roman"/>
                <a:ea typeface="DejaVu Sans"/>
              </a:rPr>
              <a:t>Gli anni 1930-35</a:t>
            </a:r>
            <a:endParaRPr lang="it-IT" sz="3600" b="0" strike="noStrike" spc="-1">
              <a:latin typeface="Arial"/>
            </a:endParaRPr>
          </a:p>
          <a:p>
            <a:pPr algn="ctr">
              <a:lnSpc>
                <a:spcPct val="100000"/>
              </a:lnSpc>
              <a:tabLst>
                <a:tab pos="0" algn="l"/>
              </a:tabLst>
            </a:pPr>
            <a:endParaRPr lang="it-IT" sz="3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2"/>
          <p:cNvSpPr/>
          <p:nvPr/>
        </p:nvSpPr>
        <p:spPr>
          <a:xfrm>
            <a:off x="357120" y="142920"/>
            <a:ext cx="8492400" cy="20760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L’AUMENTO DELLA POPOLAZIONE EBRAICA</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flusso degli emigrati ebrei aumentò specialmente dopo la salita al potere di Hitler in Germania nel 1933. mentre alla fine del 1931 la popolazione ebraica in Palestina assommava a 175.000 unità, nel maggio del 1935 aveva raggiunto la cifra di 400.000. Anche i capi arabi più moderati incominciarono a sentire il bisogno di impedire la formazione di una maggioranza ebraica in Palestina che, prima o poi, avrebbe creato uno Stato sionista. Questo timore aumentò quando la Camera dei Comuni britannica votò contro la costituzione di un consiglio legislativo per la Palestina che, riflettendo le proporzioni esistenti a quel tempo, avrebbe dato la maggioranza agli arabi.</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4" name="CustomShape 8"/>
          <p:cNvSpPr/>
          <p:nvPr/>
        </p:nvSpPr>
        <p:spPr>
          <a:xfrm>
            <a:off x="214282" y="250030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evento provoca l’aumento del flusso degli emigrati ebrei in Palestina?</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5" name="CustomShape 7"/>
          <p:cNvSpPr/>
          <p:nvPr/>
        </p:nvSpPr>
        <p:spPr>
          <a:xfrm>
            <a:off x="285720" y="3214686"/>
            <a:ext cx="8572560" cy="642942"/>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7" name="CustomShape 8"/>
          <p:cNvSpPr/>
          <p:nvPr/>
        </p:nvSpPr>
        <p:spPr>
          <a:xfrm>
            <a:off x="285720" y="414338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Quale conseguenza ha tale aumento?</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85720" y="4929198"/>
            <a:ext cx="8572560" cy="785818"/>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343080" indent="-335520" algn="just">
              <a:lnSpc>
                <a:spcPct val="100000"/>
              </a:lnSpc>
              <a:tabLst>
                <a:tab pos="0" algn="l"/>
              </a:tabLst>
            </a:pPr>
            <a:endParaRPr lang="it-IT" sz="1400" strike="noStrike" spc="-1" dirty="0">
              <a:solidFill>
                <a:srgbClr val="00B0F0"/>
              </a:solidFill>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214200" y="142920"/>
            <a:ext cx="8492400" cy="358414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Nell’accezione odierna, la Palestina fu definita negli anni dell’amministrazione britannica (1918-1948) come la regione delimitata a settentrione dalle colline a sud del fiume </a:t>
            </a:r>
            <a:r>
              <a:rPr lang="it-IT" sz="1400" b="0" strike="noStrike" spc="-1" dirty="0" err="1">
                <a:solidFill>
                  <a:srgbClr val="000000"/>
                </a:solidFill>
                <a:latin typeface="Franklin Gothic Book"/>
                <a:ea typeface="DejaVu Sans"/>
              </a:rPr>
              <a:t>Litani</a:t>
            </a:r>
            <a:r>
              <a:rPr lang="it-IT" sz="1400" b="0" strike="noStrike" spc="-1" dirty="0">
                <a:solidFill>
                  <a:srgbClr val="000000"/>
                </a:solidFill>
                <a:latin typeface="Franklin Gothic Book"/>
                <a:ea typeface="DejaVu Sans"/>
              </a:rPr>
              <a:t>, in Libano; a oriente dal fiume Giordano, dal Mar Morto e dalla valle di Arava (uadi Arava</a:t>
            </a:r>
            <a:r>
              <a:rPr lang="it-IT" sz="1400" b="0" strike="noStrike" spc="-1" dirty="0" smtClean="0">
                <a:solidFill>
                  <a:srgbClr val="000000"/>
                </a:solidFill>
                <a:latin typeface="Franklin Gothic Book"/>
                <a:ea typeface="DejaVu Sans"/>
              </a:rPr>
              <a:t>); </a:t>
            </a:r>
            <a:r>
              <a:rPr lang="it-IT" sz="1400" b="0" strike="noStrike" spc="-1" dirty="0">
                <a:solidFill>
                  <a:srgbClr val="000000"/>
                </a:solidFill>
                <a:latin typeface="Franklin Gothic Book"/>
                <a:ea typeface="DejaVu Sans"/>
              </a:rPr>
              <a:t>a occidente dal Mediterraneo e dalla penisola del Sinai; e a meridione dal golfo di </a:t>
            </a:r>
            <a:r>
              <a:rPr lang="it-IT" sz="1400" b="0" strike="noStrike" spc="-1" dirty="0" err="1">
                <a:solidFill>
                  <a:srgbClr val="000000"/>
                </a:solidFill>
                <a:latin typeface="Franklin Gothic Book"/>
                <a:ea typeface="DejaVu Sans"/>
              </a:rPr>
              <a:t>Eilat</a:t>
            </a:r>
            <a:r>
              <a:rPr lang="it-IT" sz="1400" b="0" strike="noStrike" spc="-1" dirty="0">
                <a:solidFill>
                  <a:srgbClr val="000000"/>
                </a:solidFill>
                <a:latin typeface="Franklin Gothic Book"/>
                <a:ea typeface="DejaVu Sans"/>
              </a:rPr>
              <a:t> (o di Aqaba). In tutto, occupa circa 26.320 chilometri quadrati, poco più della superficie della Lombardia (23.857 kmq).</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Di questa estensione il 50-60% circa – il Negev e la valle di Arava – è un deserto interrotto da una manciata di oasi, in gran parte inabitabile e inadatto all’agricoltura; ugualmente inospitale è il cosiddetto deserto di Giudea, tra la “spina dorsale” collinosa della Giudea (da </a:t>
            </a:r>
            <a:r>
              <a:rPr lang="it-IT" sz="1400" strike="noStrike" spc="-1" dirty="0" err="1">
                <a:solidFill>
                  <a:srgbClr val="000000"/>
                </a:solidFill>
                <a:latin typeface="Franklin Gothic Book"/>
                <a:ea typeface="DejaVu Sans"/>
              </a:rPr>
              <a:t>Ramallah</a:t>
            </a:r>
            <a:r>
              <a:rPr lang="it-IT" sz="1400" strike="noStrike" spc="-1" dirty="0">
                <a:solidFill>
                  <a:srgbClr val="000000"/>
                </a:solidFill>
                <a:latin typeface="Franklin Gothic Book"/>
                <a:ea typeface="DejaVu Sans"/>
              </a:rPr>
              <a:t> a </a:t>
            </a:r>
            <a:r>
              <a:rPr lang="it-IT" sz="1400" strike="noStrike" spc="-1" dirty="0" err="1">
                <a:solidFill>
                  <a:srgbClr val="000000"/>
                </a:solidFill>
                <a:latin typeface="Franklin Gothic Book"/>
                <a:ea typeface="DejaVu Sans"/>
              </a:rPr>
              <a:t>Hebron</a:t>
            </a:r>
            <a:r>
              <a:rPr lang="it-IT" sz="1400" strike="noStrike" spc="-1" dirty="0">
                <a:solidFill>
                  <a:srgbClr val="000000"/>
                </a:solidFill>
                <a:latin typeface="Franklin Gothic Book"/>
                <a:ea typeface="DejaVu Sans"/>
              </a:rPr>
              <a:t> passando per Gerusalemme) e il Giordano.</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La Palestina è complessivamente arida, con un solo, modesto fiume – il Giordano – che oltretutto non l’attraversa ma la separa dalla Siria e, più a sud, dalla Giordania. Tolto il Giordano, solo due corsi d’acqua sono perenni; gli altri sono torrenti </a:t>
            </a:r>
            <a:r>
              <a:rPr lang="it-IT" sz="1400" strike="noStrike" spc="-1" dirty="0" smtClean="0">
                <a:solidFill>
                  <a:srgbClr val="000000"/>
                </a:solidFill>
                <a:latin typeface="Franklin Gothic Book"/>
                <a:ea typeface="DejaVu Sans"/>
              </a:rPr>
              <a:t>stagionali, asciutti </a:t>
            </a:r>
            <a:r>
              <a:rPr lang="it-IT" sz="1400" strike="noStrike" spc="-1" dirty="0">
                <a:solidFill>
                  <a:srgbClr val="000000"/>
                </a:solidFill>
                <a:latin typeface="Franklin Gothic Book"/>
                <a:ea typeface="DejaVu Sans"/>
              </a:rPr>
              <a:t>nella stagione calda. In compenso sorgenti naturali e pozzi abbondano nel nord del paese, mentre sono piuttosto rari nel sud. Il nord, naturalmente abitabile, è caratterizzato da precipitazioni consistenti nel periodo da ottobre ad aprile; i mesi restanti ne sono pressoché privi, con temperature massime di 30-35°. Nel Negev, invece, le piogge sono quasi </a:t>
            </a:r>
            <a:r>
              <a:rPr lang="it-IT" sz="1400" b="0" strike="noStrike" spc="-1" dirty="0">
                <a:solidFill>
                  <a:srgbClr val="000000"/>
                </a:solidFill>
                <a:latin typeface="Franklin Gothic Book"/>
                <a:ea typeface="DejaVu Sans"/>
              </a:rPr>
              <a:t>assenti per tutto </a:t>
            </a:r>
            <a:r>
              <a:rPr lang="it-IT" sz="1400" b="0" strike="noStrike" spc="-1" dirty="0" smtClean="0">
                <a:solidFill>
                  <a:srgbClr val="000000"/>
                </a:solidFill>
                <a:latin typeface="Franklin Gothic Book"/>
                <a:ea typeface="DejaVu Sans"/>
              </a:rPr>
              <a:t>l’anno e, </a:t>
            </a:r>
            <a:r>
              <a:rPr lang="it-IT" sz="1400" b="0" strike="noStrike" spc="-1" dirty="0">
                <a:solidFill>
                  <a:srgbClr val="000000"/>
                </a:solidFill>
                <a:latin typeface="Franklin Gothic Book"/>
                <a:ea typeface="DejaVu Sans"/>
              </a:rPr>
              <a:t>presso il suo confine </a:t>
            </a:r>
            <a:r>
              <a:rPr lang="it-IT" sz="1400" b="0" strike="noStrike" spc="-1" dirty="0" smtClean="0">
                <a:solidFill>
                  <a:srgbClr val="000000"/>
                </a:solidFill>
                <a:latin typeface="Franklin Gothic Book"/>
                <a:ea typeface="DejaVu Sans"/>
              </a:rPr>
              <a:t>meridionale, </a:t>
            </a:r>
            <a:r>
              <a:rPr lang="it-IT" sz="1400" b="0" strike="noStrike" spc="-1" dirty="0">
                <a:solidFill>
                  <a:srgbClr val="000000"/>
                </a:solidFill>
                <a:latin typeface="Franklin Gothic Book"/>
                <a:ea typeface="DejaVu Sans"/>
              </a:rPr>
              <a:t>si toccano in estate punte di 40-45°.</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3" name="CustomShape 8"/>
          <p:cNvSpPr/>
          <p:nvPr/>
        </p:nvSpPr>
        <p:spPr>
          <a:xfrm>
            <a:off x="285720" y="421481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stomShape 1"/>
          <p:cNvSpPr/>
          <p:nvPr/>
        </p:nvSpPr>
        <p:spPr>
          <a:xfrm>
            <a:off x="357158" y="285728"/>
            <a:ext cx="8492400" cy="3799586"/>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L’IMPOVERIMENTO DELLA PALESTINA RURALE</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periodo tra le due guerre mondiali vide un netto incremento dei terreni di proprietà degli ebrei. Negli anni ‘20 gli acquisti riguardavano proprietà ampie, in gran parte disabitate e incolte, vendute dagli </a:t>
            </a:r>
            <a:r>
              <a:rPr lang="it-IT" sz="1400" i="1" strike="noStrike" spc="-1" dirty="0">
                <a:solidFill>
                  <a:srgbClr val="000000"/>
                </a:solidFill>
                <a:latin typeface="Franklin Gothic Book"/>
                <a:ea typeface="DejaVu Sans"/>
              </a:rPr>
              <a:t>effendi </a:t>
            </a:r>
            <a:r>
              <a:rPr lang="it-IT" sz="1400" strike="noStrike" spc="-1" dirty="0">
                <a:solidFill>
                  <a:srgbClr val="000000"/>
                </a:solidFill>
                <a:latin typeface="Franklin Gothic Book"/>
                <a:ea typeface="DejaVu Sans"/>
              </a:rPr>
              <a:t>assenteisti. Negli anni ‘30 cominciarono a cambiare padrone appezzamenti più piccoli, abitati da coloro che ne traevano il sostentamento.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cambiamenti di proprietà causarono l’espulsione dalla campagna di migliaia di famiglie e il loro trasferimento nelle periferie delle città oppure, in altre zone, la loro discesa nella piramide sociale dal livello dei piccoli proprietari  a quello dei fittavoli e dei lavoratori stagionali. Gli espulsi si aggiunsero alle migliaia che nel periodo 1880-1920 si erano trasferiti da zone rurali a città o altri villaggi a causa di debiti, di frazionamenti di eredità, di carestie e di altre cause indipendenti dall’immigrazione ebraica.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Tuttavia, a urtare la sensibilità collettiva dei palestinesi era soprattutto la perdita di proprietà riconducibile al sionismo. Gli storiografi hanno concluso che solo “alcune migliaia di famiglie” furono spodestate a causa della vendita di terreni agli ebrei tra gli anni ‘80 del XIX secolo e gli anni ‘30 del secolo successivo. Ma agli arabi sembrò di essere travolti da cambiamenti rapidi, minacciosi e incontrollabili. Gli effetti si aggravarono nei tardi anni ‘20 e primi anni ‘39, essendo cresciuti la consapevolezza politica e il livello d’istruzione degli arabi, nonché la consistenza numerica dello </a:t>
            </a:r>
            <a:r>
              <a:rPr lang="it-IT" sz="1400" i="1" strike="noStrike" spc="-1" dirty="0" err="1">
                <a:solidFill>
                  <a:srgbClr val="000000"/>
                </a:solidFill>
                <a:latin typeface="Franklin Gothic Book"/>
                <a:ea typeface="DejaVu Sans"/>
              </a:rPr>
              <a:t>yishuv</a:t>
            </a:r>
            <a:r>
              <a:rPr lang="it-IT" sz="1400" strike="noStrike" spc="-1" dirty="0">
                <a:solidFill>
                  <a:srgbClr val="000000"/>
                </a:solidFill>
                <a:latin typeface="Franklin Gothic Book"/>
                <a:ea typeface="DejaVu Sans"/>
              </a:rPr>
              <a:t>.</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4" name="CustomShape 8"/>
          <p:cNvSpPr/>
          <p:nvPr/>
        </p:nvSpPr>
        <p:spPr>
          <a:xfrm>
            <a:off x="4357686" y="6000768"/>
            <a:ext cx="456499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pic>
        <p:nvPicPr>
          <p:cNvPr id="5" name="Picture 6" descr="Arabi, una maggioranza minacciata"/>
          <p:cNvPicPr>
            <a:picLocks noChangeAspect="1"/>
          </p:cNvPicPr>
          <p:nvPr/>
        </p:nvPicPr>
        <p:blipFill>
          <a:blip r:embed="rId2" cstate="print"/>
          <a:stretch/>
        </p:blipFill>
        <p:spPr>
          <a:xfrm>
            <a:off x="428596" y="4143380"/>
            <a:ext cx="3429000" cy="2567178"/>
          </a:xfrm>
          <a:prstGeom prst="rect">
            <a:avLst/>
          </a:prstGeom>
          <a:ln w="0">
            <a:solidFill>
              <a:srgbClr val="C00000"/>
            </a:solidFill>
          </a:ln>
        </p:spPr>
      </p:pic>
      <p:sp>
        <p:nvSpPr>
          <p:cNvPr id="6" name="CustomShape 1"/>
          <p:cNvSpPr/>
          <p:nvPr/>
        </p:nvSpPr>
        <p:spPr>
          <a:xfrm>
            <a:off x="4000496" y="4357694"/>
            <a:ext cx="399600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dirty="0">
                <a:solidFill>
                  <a:srgbClr val="000000"/>
                </a:solidFill>
                <a:latin typeface="Arial"/>
                <a:ea typeface="DejaVu Sans"/>
              </a:rPr>
              <a:t>Un gruppo di musulmani intorno alla porta di Damasco a Gerusalemme, mentre fumano tabacco con il narghilè </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35031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I PALESTINESI SI SENTONO VITTIME DEL SIONISMO</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715140"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Crescita della consapevolezza politica e del livello d’istruzione degli arabi,</a:t>
            </a: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179355" y="1607331"/>
            <a:ext cx="1285884" cy="20717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9" name="Rettangolo arrotondato 8"/>
          <p:cNvSpPr/>
          <p:nvPr/>
        </p:nvSpPr>
        <p:spPr>
          <a:xfrm>
            <a:off x="6643702" y="535782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Crescita della consistenza numerica dello </a:t>
            </a:r>
            <a:r>
              <a:rPr lang="it-IT" sz="1200" b="1" i="1" spc="-1" dirty="0" err="1" smtClean="0">
                <a:solidFill>
                  <a:srgbClr val="000000"/>
                </a:solidFill>
                <a:latin typeface="Franklin Gothic Book"/>
              </a:rPr>
              <a:t>yishuv</a:t>
            </a:r>
            <a:r>
              <a:rPr lang="it-IT" sz="1200" spc="-1" dirty="0" smtClean="0">
                <a:solidFill>
                  <a:srgbClr val="000000"/>
                </a:solidFill>
                <a:latin typeface="Franklin Gothic Book"/>
              </a:rPr>
              <a:t>.</a:t>
            </a:r>
            <a:endParaRPr lang="it-IT" sz="1200" b="1" dirty="0">
              <a:solidFill>
                <a:srgbClr val="00B0F0"/>
              </a:solidFill>
            </a:endParaRPr>
          </a:p>
        </p:txBody>
      </p:sp>
      <p:cxnSp>
        <p:nvCxnSpPr>
          <p:cNvPr id="15" name="Connettore 2 14"/>
          <p:cNvCxnSpPr>
            <a:stCxn id="8" idx="2"/>
            <a:endCxn id="2" idx="0"/>
          </p:cNvCxnSpPr>
          <p:nvPr/>
        </p:nvCxnSpPr>
        <p:spPr>
          <a:xfrm rot="16200000" flipH="1">
            <a:off x="3873693" y="1841290"/>
            <a:ext cx="1571636" cy="321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153238" y="3737878"/>
            <a:ext cx="1181190" cy="22015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p:cNvCxnSpPr>
          <p:nvPr/>
        </p:nvCxnSpPr>
        <p:spPr>
          <a:xfrm rot="16200000" flipV="1">
            <a:off x="6107917" y="3679033"/>
            <a:ext cx="1143008"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214200" y="142920"/>
            <a:ext cx="8492400" cy="567933"/>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LO SVILUPPO DEL NAZIONALISMO PALESTINESE</a:t>
            </a:r>
            <a:endParaRPr lang="it-IT" sz="1400" b="0" strike="noStrike" spc="-1" dirty="0">
              <a:latin typeface="Arial"/>
            </a:endParaRPr>
          </a:p>
          <a:p>
            <a:pPr algn="r">
              <a:lnSpc>
                <a:spcPct val="100000"/>
              </a:lnSpc>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smtClean="0">
                <a:solidFill>
                  <a:srgbClr val="000000"/>
                </a:solidFill>
                <a:latin typeface="Franklin Gothic Book"/>
                <a:ea typeface="DejaVu Sans"/>
              </a:rPr>
              <a:t>Vittime</a:t>
            </a:r>
          </a:p>
        </p:txBody>
      </p:sp>
      <p:pic>
        <p:nvPicPr>
          <p:cNvPr id="344" name="Picture 2" descr="Scuola a Nablus"/>
          <p:cNvPicPr/>
          <p:nvPr/>
        </p:nvPicPr>
        <p:blipFill>
          <a:blip r:embed="rId2"/>
          <a:stretch/>
        </p:blipFill>
        <p:spPr>
          <a:xfrm>
            <a:off x="285720" y="2714620"/>
            <a:ext cx="2855520" cy="3924360"/>
          </a:xfrm>
          <a:prstGeom prst="rect">
            <a:avLst/>
          </a:prstGeom>
          <a:ln w="0">
            <a:solidFill>
              <a:srgbClr val="C00000"/>
            </a:solidFill>
          </a:ln>
        </p:spPr>
      </p:pic>
      <p:sp>
        <p:nvSpPr>
          <p:cNvPr id="345" name="CustomShape 2"/>
          <p:cNvSpPr/>
          <p:nvPr/>
        </p:nvSpPr>
        <p:spPr>
          <a:xfrm>
            <a:off x="3500430" y="2786058"/>
            <a:ext cx="25182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i="1" strike="noStrike" spc="-1" dirty="0">
                <a:solidFill>
                  <a:srgbClr val="000000"/>
                </a:solidFill>
                <a:latin typeface="Arial"/>
                <a:ea typeface="DejaVu Sans"/>
              </a:rPr>
              <a:t>Scuola a </a:t>
            </a:r>
            <a:r>
              <a:rPr lang="it-IT" sz="1200" b="0" i="1" strike="noStrike" spc="-1" dirty="0" err="1">
                <a:solidFill>
                  <a:srgbClr val="000000"/>
                </a:solidFill>
                <a:latin typeface="Arial"/>
                <a:ea typeface="DejaVu Sans"/>
              </a:rPr>
              <a:t>Nablus</a:t>
            </a:r>
            <a:endParaRPr lang="it-IT" sz="1200" b="0" strike="noStrike" spc="-1" dirty="0">
              <a:latin typeface="Arial"/>
            </a:endParaRPr>
          </a:p>
        </p:txBody>
      </p:sp>
      <p:sp>
        <p:nvSpPr>
          <p:cNvPr id="5" name="CustomShape 8"/>
          <p:cNvSpPr/>
          <p:nvPr/>
        </p:nvSpPr>
        <p:spPr>
          <a:xfrm>
            <a:off x="3714744" y="6000768"/>
            <a:ext cx="5207938"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nel testo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SVILUPPO DEL NAZIONALISMO PALESTINESE</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715140"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Netto aumento del numero dei giovani nazionalisti</a:t>
            </a: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286512" y="1643050"/>
            <a:ext cx="1214446" cy="19288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chemeClr val="tx1"/>
                </a:solidFill>
                <a:latin typeface="Franklin Gothic Book"/>
              </a:rPr>
              <a:t>I</a:t>
            </a:r>
            <a:r>
              <a:rPr lang="it-IT" sz="1200" spc="-1" dirty="0" smtClean="0">
                <a:solidFill>
                  <a:schemeClr val="tx1"/>
                </a:solidFill>
                <a:latin typeface="Franklin Gothic Book"/>
              </a:rPr>
              <a:t> </a:t>
            </a:r>
            <a:r>
              <a:rPr lang="it-IT" sz="1200" b="1" spc="-1" dirty="0" smtClean="0">
                <a:solidFill>
                  <a:schemeClr val="tx1"/>
                </a:solidFill>
                <a:latin typeface="Franklin Gothic Book"/>
              </a:rPr>
              <a:t>quadri più giovani premono perché si compiano passi più radicali</a:t>
            </a:r>
            <a:endParaRPr lang="it-IT" sz="1200" b="1" dirty="0">
              <a:solidFill>
                <a:schemeClr val="tx1"/>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9" name="Rettangolo arrotondato 8"/>
          <p:cNvSpPr/>
          <p:nvPr/>
        </p:nvSpPr>
        <p:spPr>
          <a:xfrm>
            <a:off x="6643702" y="5357826"/>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164223" y="3726893"/>
            <a:ext cx="1181190" cy="22235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6155777" y="3726892"/>
            <a:ext cx="1109752" cy="21521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214200" y="2143080"/>
            <a:ext cx="8451000" cy="121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r>
              <a:rPr lang="it-IT" sz="3200" b="1" strike="noStrike" spc="-1">
                <a:solidFill>
                  <a:srgbClr val="000000"/>
                </a:solidFill>
                <a:latin typeface="Times New Roman"/>
                <a:ea typeface="DejaVu Sans"/>
              </a:rPr>
              <a:t>     </a:t>
            </a:r>
            <a:endParaRPr lang="it-IT" sz="3200" b="0" strike="noStrike" spc="-1">
              <a:latin typeface="Arial"/>
            </a:endParaRPr>
          </a:p>
        </p:txBody>
      </p:sp>
      <p:sp>
        <p:nvSpPr>
          <p:cNvPr id="347" name="CustomShape 2"/>
          <p:cNvSpPr/>
          <p:nvPr/>
        </p:nvSpPr>
        <p:spPr>
          <a:xfrm>
            <a:off x="357120" y="2857320"/>
            <a:ext cx="8451000" cy="77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rmAutofit fontScale="90500" lnSpcReduction="20000"/>
          </a:bodyPr>
          <a:lstStyle/>
          <a:p>
            <a:pPr algn="ctr">
              <a:lnSpc>
                <a:spcPct val="100000"/>
              </a:lnSpc>
              <a:tabLst>
                <a:tab pos="0" algn="l"/>
              </a:tabLst>
            </a:pPr>
            <a:r>
              <a:rPr lang="it-IT" sz="3600" b="1" strike="noStrike" spc="-1">
                <a:solidFill>
                  <a:srgbClr val="FF0000"/>
                </a:solidFill>
                <a:latin typeface="Times New Roman"/>
                <a:ea typeface="DejaVu Sans"/>
              </a:rPr>
              <a:t>La grande rivolta</a:t>
            </a:r>
            <a:endParaRPr lang="it-IT" sz="3600" b="0" strike="noStrike" spc="-1">
              <a:latin typeface="Arial"/>
            </a:endParaRPr>
          </a:p>
          <a:p>
            <a:pPr algn="ctr">
              <a:lnSpc>
                <a:spcPct val="100000"/>
              </a:lnSpc>
              <a:tabLst>
                <a:tab pos="0" algn="l"/>
              </a:tabLst>
            </a:pPr>
            <a:r>
              <a:rPr lang="it-IT" sz="2600" b="1" strike="noStrike" spc="-1">
                <a:solidFill>
                  <a:srgbClr val="FF0000"/>
                </a:solidFill>
                <a:latin typeface="Times New Roman"/>
                <a:ea typeface="DejaVu Sans"/>
              </a:rPr>
              <a:t>1936-1939</a:t>
            </a:r>
            <a:endParaRPr lang="it-IT" sz="2600" b="0" strike="noStrike" spc="-1">
              <a:latin typeface="Arial"/>
            </a:endParaRPr>
          </a:p>
          <a:p>
            <a:pPr algn="ctr">
              <a:lnSpc>
                <a:spcPct val="100000"/>
              </a:lnSpc>
              <a:tabLst>
                <a:tab pos="0" algn="l"/>
              </a:tabLst>
            </a:pPr>
            <a:endParaRPr lang="it-IT" sz="2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ustomShape 1"/>
          <p:cNvSpPr/>
          <p:nvPr/>
        </p:nvSpPr>
        <p:spPr>
          <a:xfrm>
            <a:off x="357158" y="142852"/>
            <a:ext cx="8492400" cy="1937538"/>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400" strike="noStrike" spc="-1" dirty="0" smtClean="0">
              <a:solidFill>
                <a:srgbClr val="000000"/>
              </a:solidFill>
              <a:latin typeface="Franklin Gothic Book"/>
              <a:ea typeface="DejaVu Sans"/>
            </a:endParaRPr>
          </a:p>
          <a:p>
            <a:pPr algn="just">
              <a:lnSpc>
                <a:spcPct val="100000"/>
              </a:lnSpc>
              <a:spcAft>
                <a:spcPts val="601"/>
              </a:spcAft>
            </a:pPr>
            <a:r>
              <a:rPr lang="it-IT" sz="1400" strike="noStrike" spc="-1" dirty="0" smtClean="0">
                <a:solidFill>
                  <a:srgbClr val="000000"/>
                </a:solidFill>
                <a:latin typeface="Franklin Gothic Book"/>
                <a:ea typeface="DejaVu Sans"/>
              </a:rPr>
              <a:t>L’inizio </a:t>
            </a:r>
            <a:r>
              <a:rPr lang="it-IT" sz="1400" strike="noStrike" spc="-1" dirty="0">
                <a:solidFill>
                  <a:srgbClr val="000000"/>
                </a:solidFill>
                <a:latin typeface="Franklin Gothic Book"/>
                <a:ea typeface="DejaVu Sans"/>
              </a:rPr>
              <a:t>delle aggressioni avvenne il 16 aprile 1936, quando alcuni arabi armati fermarono un autobus a </a:t>
            </a:r>
            <a:r>
              <a:rPr lang="it-IT" sz="1400" strike="noStrike" spc="-1" dirty="0" err="1">
                <a:solidFill>
                  <a:srgbClr val="000000"/>
                </a:solidFill>
                <a:latin typeface="Franklin Gothic Book"/>
                <a:ea typeface="DejaVu Sans"/>
              </a:rPr>
              <a:t>Nablus</a:t>
            </a:r>
            <a:r>
              <a:rPr lang="it-IT" sz="1400" strike="noStrike" spc="-1" dirty="0">
                <a:solidFill>
                  <a:srgbClr val="000000"/>
                </a:solidFill>
                <a:latin typeface="Franklin Gothic Book"/>
                <a:ea typeface="DejaVu Sans"/>
              </a:rPr>
              <a:t> e costrinsero, armi alla mano, gli ebrei a scendere e ne uccisero a sangue freddo due, uno di settant’anni. Due giorni dopo, un gruppo ebreo, che stava per dar vita ad una organizzazione armata, uccise due arabi per rappresaglia. Qualche giorno più tardi, a </a:t>
            </a:r>
            <a:r>
              <a:rPr lang="it-IT" sz="1400" strike="noStrike" spc="-1" dirty="0" err="1">
                <a:solidFill>
                  <a:srgbClr val="000000"/>
                </a:solidFill>
                <a:latin typeface="Franklin Gothic Book"/>
                <a:ea typeface="DejaVu Sans"/>
              </a:rPr>
              <a:t>Jaffa</a:t>
            </a:r>
            <a:r>
              <a:rPr lang="it-IT" sz="1400" strike="noStrike" spc="-1" dirty="0">
                <a:solidFill>
                  <a:srgbClr val="000000"/>
                </a:solidFill>
                <a:latin typeface="Franklin Gothic Book"/>
                <a:ea typeface="DejaVu Sans"/>
              </a:rPr>
              <a:t>, un attacco organizzato provocò la morte di 9 ebrei ed il ferimento di altri 60. Immediatamente gli scontri si diffusero in tutto il paese, la polizia dovette porsi contro ambedue le parti, il Governo impose il coprifuoco e dichiarò lo stato d’emergenza.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349" name="CustomShape 2"/>
          <p:cNvSpPr/>
          <p:nvPr/>
        </p:nvSpPr>
        <p:spPr>
          <a:xfrm>
            <a:off x="285720" y="2214554"/>
            <a:ext cx="8492400" cy="2368425"/>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400" b="0" strike="noStrike" spc="-1" dirty="0" smtClean="0">
              <a:solidFill>
                <a:srgbClr val="000000"/>
              </a:solidFill>
              <a:latin typeface="Franklin Gothic Book"/>
              <a:ea typeface="DejaVu Sans"/>
            </a:endParaRPr>
          </a:p>
          <a:p>
            <a:pPr algn="just">
              <a:lnSpc>
                <a:spcPct val="100000"/>
              </a:lnSpc>
              <a:spcAft>
                <a:spcPts val="601"/>
              </a:spcAft>
            </a:pPr>
            <a:r>
              <a:rPr lang="it-IT" sz="1400" strike="noStrike" spc="-1" dirty="0" err="1" smtClean="0">
                <a:solidFill>
                  <a:srgbClr val="000000"/>
                </a:solidFill>
                <a:latin typeface="Franklin Gothic Book"/>
                <a:ea typeface="DejaVu Sans"/>
              </a:rPr>
              <a:t>Haj</a:t>
            </a:r>
            <a:r>
              <a:rPr lang="it-IT" sz="1400" strike="noStrike" spc="-1" dirty="0" smtClean="0">
                <a:solidFill>
                  <a:srgbClr val="000000"/>
                </a:solidFill>
                <a:latin typeface="Franklin Gothic Book"/>
                <a:ea typeface="DejaVu Sans"/>
              </a:rPr>
              <a:t> </a:t>
            </a:r>
            <a:r>
              <a:rPr lang="it-IT" sz="1400" strike="noStrike" spc="-1" dirty="0" err="1">
                <a:solidFill>
                  <a:srgbClr val="000000"/>
                </a:solidFill>
                <a:latin typeface="Franklin Gothic Book"/>
                <a:ea typeface="DejaVu Sans"/>
              </a:rPr>
              <a:t>Amin</a:t>
            </a:r>
            <a:r>
              <a:rPr lang="it-IT" sz="1400" strike="noStrike" spc="-1" dirty="0">
                <a:solidFill>
                  <a:srgbClr val="000000"/>
                </a:solidFill>
                <a:latin typeface="Franklin Gothic Book"/>
                <a:ea typeface="DejaVu Sans"/>
              </a:rPr>
              <a:t> organizzò uno sciopero generale in tutta la Palestina. Gli </a:t>
            </a:r>
            <a:r>
              <a:rPr lang="it-IT" sz="1400" strike="noStrike" spc="-1" dirty="0" err="1">
                <a:solidFill>
                  <a:srgbClr val="000000"/>
                </a:solidFill>
                <a:latin typeface="Franklin Gothic Book"/>
                <a:ea typeface="DejaVu Sans"/>
              </a:rPr>
              <a:t>Husseniti</a:t>
            </a:r>
            <a:r>
              <a:rPr lang="it-IT" sz="1400" strike="noStrike" spc="-1" dirty="0">
                <a:solidFill>
                  <a:srgbClr val="000000"/>
                </a:solidFill>
                <a:latin typeface="Franklin Gothic Book"/>
                <a:ea typeface="DejaVu Sans"/>
              </a:rPr>
              <a:t> ed i </a:t>
            </a:r>
            <a:r>
              <a:rPr lang="it-IT" sz="1400" strike="noStrike" spc="-1" dirty="0" err="1">
                <a:solidFill>
                  <a:srgbClr val="000000"/>
                </a:solidFill>
                <a:latin typeface="Franklin Gothic Book"/>
                <a:ea typeface="DejaVu Sans"/>
              </a:rPr>
              <a:t>Nashashibiti</a:t>
            </a:r>
            <a:r>
              <a:rPr lang="it-IT" sz="1400" strike="noStrike" spc="-1" dirty="0">
                <a:solidFill>
                  <a:srgbClr val="000000"/>
                </a:solidFill>
                <a:latin typeface="Franklin Gothic Book"/>
                <a:ea typeface="DejaVu Sans"/>
              </a:rPr>
              <a:t> dimenticarono per un attimo i loro contrasti e con i capi di tutti i partiti politici formarono un Alto Comando Arabo, con il Muftì come presidente, che confermò lo sciopero. La popolazione araba non ne fu entusiasta: gli abitanti di </a:t>
            </a:r>
            <a:r>
              <a:rPr lang="it-IT" sz="1400" strike="noStrike" spc="-1" dirty="0" err="1">
                <a:solidFill>
                  <a:srgbClr val="000000"/>
                </a:solidFill>
                <a:latin typeface="Franklin Gothic Book"/>
                <a:ea typeface="DejaVu Sans"/>
              </a:rPr>
              <a:t>Haifa</a:t>
            </a:r>
            <a:r>
              <a:rPr lang="it-IT" sz="1400" strike="noStrike" spc="-1" dirty="0">
                <a:solidFill>
                  <a:srgbClr val="000000"/>
                </a:solidFill>
                <a:latin typeface="Franklin Gothic Book"/>
                <a:ea typeface="DejaVu Sans"/>
              </a:rPr>
              <a:t> lo rifiutarono, i contadini produttori di frutta, di fronte alla prospettiva di grosse perdite, lo sospesero quasi subito. In generale, lo sciopero favorì gli ebrei: poiché le principali industrie erano gestite da ebrei, lo sciopero non provocò gravi danni e i negozianti ebrei vendettero più merci; le vittime furono gli arabi più poveri: i lavoratori ebrei monopolizzarono il carico e lo scarico delle navi. Il risultato fu un ulteriore peggioramento delle relazioni fra le due comunità.</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350" name="CustomShape 3"/>
          <p:cNvSpPr/>
          <p:nvPr/>
        </p:nvSpPr>
        <p:spPr>
          <a:xfrm>
            <a:off x="357158" y="4714884"/>
            <a:ext cx="8492400" cy="1506651"/>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400" strike="noStrike" spc="-1" dirty="0" smtClean="0">
              <a:solidFill>
                <a:srgbClr val="000000"/>
              </a:solidFill>
              <a:latin typeface="Franklin Gothic Book"/>
              <a:ea typeface="DejaVu Sans"/>
            </a:endParaRPr>
          </a:p>
          <a:p>
            <a:pPr algn="just">
              <a:lnSpc>
                <a:spcPct val="100000"/>
              </a:lnSpc>
              <a:spcAft>
                <a:spcPts val="601"/>
              </a:spcAft>
            </a:pPr>
            <a:r>
              <a:rPr lang="it-IT" sz="1400" strike="noStrike" spc="-1" dirty="0" smtClean="0">
                <a:solidFill>
                  <a:srgbClr val="000000"/>
                </a:solidFill>
                <a:latin typeface="Franklin Gothic Book"/>
                <a:ea typeface="DejaVu Sans"/>
              </a:rPr>
              <a:t>Lo </a:t>
            </a:r>
            <a:r>
              <a:rPr lang="it-IT" sz="1400" strike="noStrike" spc="-1" dirty="0">
                <a:solidFill>
                  <a:srgbClr val="000000"/>
                </a:solidFill>
                <a:latin typeface="Franklin Gothic Book"/>
                <a:ea typeface="DejaVu Sans"/>
              </a:rPr>
              <a:t>sciopero generale, se pur irregolarmente, e la rivolta durarono per circa cinque mesi prima di essere domati dai britannici che vi riuscirono rinforzando con due divisioni gli scarsi reparti dell’esercito di stanza in Palestina, ed inquadrando la polizia in una forza paramilitare sul modello dell’Irlanda del Nord e di tutte le forze di polizia delle loro colonia meno sicure.</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sp>
        <p:nvSpPr>
          <p:cNvPr id="5" name="CustomShape 8"/>
          <p:cNvSpPr/>
          <p:nvPr/>
        </p:nvSpPr>
        <p:spPr>
          <a:xfrm>
            <a:off x="214282"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 ciascun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2" descr="file:///C:/Users/utente/Downloads/arabo-comitato-superiore-e-stato-istituito-nel-mese-di-aprile-1936-durante-la-rivolta-araba-il-comitato-ha-aderito-la-difesa-nazionale-partito-nel-respingere-la-buccia-1937-raccomandazione-della-commissione-della-.jpg"/>
          <p:cNvPicPr/>
          <p:nvPr/>
        </p:nvPicPr>
        <p:blipFill>
          <a:blip r:embed="rId2"/>
          <a:srcRect b="8226"/>
          <a:stretch/>
        </p:blipFill>
        <p:spPr>
          <a:xfrm>
            <a:off x="180000" y="214200"/>
            <a:ext cx="4209480" cy="3025800"/>
          </a:xfrm>
          <a:prstGeom prst="rect">
            <a:avLst/>
          </a:prstGeom>
          <a:ln w="0">
            <a:solidFill>
              <a:srgbClr val="C00000"/>
            </a:solidFill>
          </a:ln>
        </p:spPr>
      </p:pic>
      <p:sp>
        <p:nvSpPr>
          <p:cNvPr id="352" name="CustomShape 1"/>
          <p:cNvSpPr/>
          <p:nvPr/>
        </p:nvSpPr>
        <p:spPr>
          <a:xfrm>
            <a:off x="214282" y="3357562"/>
            <a:ext cx="212868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Franklin Gothic Book"/>
                <a:ea typeface="DejaVu Sans"/>
              </a:rPr>
              <a:t>L’Alto Comando Arabo</a:t>
            </a:r>
            <a:endParaRPr lang="it-IT" sz="1200" b="0" strike="noStrike" spc="-1" dirty="0">
              <a:latin typeface="Arial"/>
            </a:endParaRPr>
          </a:p>
        </p:txBody>
      </p:sp>
      <p:pic>
        <p:nvPicPr>
          <p:cNvPr id="353" name="Picture 4_0" descr="Disturbi della Palestina 1936. Palestina arabi a Abou Ghosh tenendo il  giuramento di fedeltà alla causa araba, vale a dire per la lotta contro  l'Ebreo Foto stock - Alamy"/>
          <p:cNvPicPr/>
          <p:nvPr/>
        </p:nvPicPr>
        <p:blipFill>
          <a:blip r:embed="rId3"/>
          <a:srcRect b="8952"/>
          <a:stretch/>
        </p:blipFill>
        <p:spPr>
          <a:xfrm>
            <a:off x="4680000" y="214200"/>
            <a:ext cx="4167720" cy="3025800"/>
          </a:xfrm>
          <a:prstGeom prst="rect">
            <a:avLst/>
          </a:prstGeom>
          <a:ln w="0">
            <a:solidFill>
              <a:srgbClr val="C00000"/>
            </a:solidFill>
          </a:ln>
        </p:spPr>
      </p:pic>
      <p:sp>
        <p:nvSpPr>
          <p:cNvPr id="354" name="CustomShape 2"/>
          <p:cNvSpPr/>
          <p:nvPr/>
        </p:nvSpPr>
        <p:spPr>
          <a:xfrm>
            <a:off x="5040000" y="3322800"/>
            <a:ext cx="3639960" cy="6372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Nel villaggio arabo di Abu Ghosh, nel 1936, gli abitanti prestano giuramento di fedeltà alla causa araba per combattere gli ebrei.</a:t>
            </a:r>
            <a:endParaRPr lang="it-IT" sz="1200" b="0" strike="noStrike" spc="-1">
              <a:latin typeface="Arial"/>
            </a:endParaRPr>
          </a:p>
        </p:txBody>
      </p:sp>
      <p:pic>
        <p:nvPicPr>
          <p:cNvPr id="355" name="Picture 2_3" descr="https://upload.wikimedia.org/wikipedia/commons/thumb/d/d9/Palest_against_british.gif/310px-Palest_against_british.gif"/>
          <p:cNvPicPr/>
          <p:nvPr/>
        </p:nvPicPr>
        <p:blipFill>
          <a:blip r:embed="rId4"/>
          <a:stretch/>
        </p:blipFill>
        <p:spPr>
          <a:xfrm>
            <a:off x="180000" y="3845520"/>
            <a:ext cx="4500000" cy="2814480"/>
          </a:xfrm>
          <a:prstGeom prst="rect">
            <a:avLst/>
          </a:prstGeom>
          <a:ln w="0">
            <a:solidFill>
              <a:srgbClr val="C00000"/>
            </a:solidFill>
          </a:ln>
        </p:spPr>
      </p:pic>
      <p:sp>
        <p:nvSpPr>
          <p:cNvPr id="356" name="CustomShape 3"/>
          <p:cNvSpPr/>
          <p:nvPr/>
        </p:nvSpPr>
        <p:spPr>
          <a:xfrm>
            <a:off x="4860000" y="6300000"/>
            <a:ext cx="288000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Combattenti palestinesi di ambo i sessi </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2_2" descr="Truppe britanniche durante la rivolta araba a Nablus, 1936 (foto in b/n)"/>
          <p:cNvPicPr/>
          <p:nvPr/>
        </p:nvPicPr>
        <p:blipFill>
          <a:blip r:embed="rId2"/>
          <a:stretch/>
        </p:blipFill>
        <p:spPr>
          <a:xfrm>
            <a:off x="3477600" y="3240000"/>
            <a:ext cx="5342400" cy="3518640"/>
          </a:xfrm>
          <a:prstGeom prst="rect">
            <a:avLst/>
          </a:prstGeom>
          <a:ln w="0">
            <a:solidFill>
              <a:srgbClr val="C00000"/>
            </a:solidFill>
          </a:ln>
        </p:spPr>
      </p:pic>
      <p:sp>
        <p:nvSpPr>
          <p:cNvPr id="362" name="CustomShape 1"/>
          <p:cNvSpPr/>
          <p:nvPr/>
        </p:nvSpPr>
        <p:spPr>
          <a:xfrm>
            <a:off x="894240" y="5940000"/>
            <a:ext cx="2525760" cy="45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Truppe britanniche durante la rivolta araba a Nablus, 1936</a:t>
            </a:r>
            <a:endParaRPr lang="it-IT" sz="1200" b="0" strike="noStrike" spc="-1">
              <a:latin typeface="Arial"/>
            </a:endParaRPr>
          </a:p>
        </p:txBody>
      </p:sp>
      <p:pic>
        <p:nvPicPr>
          <p:cNvPr id="363" name="Picture 2_4" descr="file:///C:/Users/utente/Downloads/due-autovetture-appartenenti-a-persone-residenti-ebraica-del-capezzolo-quartiere-di-gerusalemme-che-sono-state-incendiate-durante-arabo-ebreo-anti-sommossa-in-tutta-thd220-117-kk3n9k.jpg"/>
          <p:cNvPicPr/>
          <p:nvPr/>
        </p:nvPicPr>
        <p:blipFill>
          <a:blip r:embed="rId3"/>
          <a:srcRect b="10143"/>
          <a:stretch/>
        </p:blipFill>
        <p:spPr>
          <a:xfrm>
            <a:off x="180000" y="180000"/>
            <a:ext cx="4500000" cy="2973960"/>
          </a:xfrm>
          <a:prstGeom prst="rect">
            <a:avLst/>
          </a:prstGeom>
          <a:ln w="0">
            <a:solidFill>
              <a:srgbClr val="C00000"/>
            </a:solidFill>
          </a:ln>
        </p:spPr>
      </p:pic>
      <p:sp>
        <p:nvSpPr>
          <p:cNvPr id="364" name="CustomShape 2"/>
          <p:cNvSpPr/>
          <p:nvPr/>
        </p:nvSpPr>
        <p:spPr>
          <a:xfrm>
            <a:off x="4860000" y="262800"/>
            <a:ext cx="3924000" cy="819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Arial"/>
                <a:ea typeface="DejaVu Sans"/>
              </a:rPr>
              <a:t>Due autovetture, appartenenti ad ebrei residenti a Gerusalemme, che sono state incendiate - 30 dicembre 1936</a:t>
            </a:r>
            <a:endParaRPr lang="it-IT" sz="1200" b="0" strike="noStrike" spc="-1">
              <a:latin typeface="Arial"/>
            </a:endParaRPr>
          </a:p>
          <a:p>
            <a:pPr>
              <a:lnSpc>
                <a:spcPct val="100000"/>
              </a:lnSpc>
            </a:pP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214200" y="142920"/>
            <a:ext cx="4781520" cy="598104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COMMISSIONE PEEL</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Non appena stabilita la tregua ufficiosa, arrivò a Gerusalemme la Commissione Reale </a:t>
            </a:r>
            <a:r>
              <a:rPr lang="it-IT" sz="1400" strike="noStrike" spc="-1" dirty="0" err="1">
                <a:solidFill>
                  <a:srgbClr val="000000"/>
                </a:solidFill>
                <a:latin typeface="Franklin Gothic Book"/>
                <a:ea typeface="DejaVu Sans"/>
              </a:rPr>
              <a:t>pe</a:t>
            </a:r>
            <a:r>
              <a:rPr lang="it-IT" sz="1400" strike="noStrike" spc="-1" dirty="0">
                <a:solidFill>
                  <a:srgbClr val="000000"/>
                </a:solidFill>
                <a:latin typeface="Franklin Gothic Book"/>
                <a:ea typeface="DejaVu Sans"/>
              </a:rPr>
              <a:t> la Palestina – meglio nota come la Commissione </a:t>
            </a:r>
            <a:r>
              <a:rPr lang="it-IT" sz="1400" strike="noStrike" spc="-1" dirty="0" err="1">
                <a:solidFill>
                  <a:srgbClr val="000000"/>
                </a:solidFill>
                <a:latin typeface="Franklin Gothic Book"/>
                <a:ea typeface="DejaVu Sans"/>
              </a:rPr>
              <a:t>Peel</a:t>
            </a:r>
            <a:r>
              <a:rPr lang="it-IT" sz="1400" strike="noStrike" spc="-1" dirty="0">
                <a:solidFill>
                  <a:srgbClr val="000000"/>
                </a:solidFill>
                <a:latin typeface="Franklin Gothic Book"/>
                <a:ea typeface="DejaVu Sans"/>
              </a:rPr>
              <a:t> (dal suo presidente, Lord </a:t>
            </a:r>
            <a:r>
              <a:rPr lang="it-IT" sz="1400" strike="noStrike" spc="-1" dirty="0" err="1">
                <a:solidFill>
                  <a:srgbClr val="000000"/>
                </a:solidFill>
                <a:latin typeface="Franklin Gothic Book"/>
                <a:ea typeface="DejaVu Sans"/>
              </a:rPr>
              <a:t>Peel</a:t>
            </a:r>
            <a:r>
              <a:rPr lang="it-IT" sz="1400" strike="noStrike" spc="-1" dirty="0">
                <a:solidFill>
                  <a:srgbClr val="000000"/>
                </a:solidFill>
                <a:latin typeface="Franklin Gothic Book"/>
                <a:ea typeface="DejaVu Sans"/>
              </a:rPr>
              <a:t>) – per investigare sulle cause dei “disordini”.</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Nel luglio 1937, la Commissione rese pubblici i risultati dell’inchiesta. Dopo un’accurata analisi storica, il rapporto della Commissione </a:t>
            </a:r>
            <a:r>
              <a:rPr lang="it-IT" sz="1400" strike="noStrike" spc="-1" dirty="0" err="1">
                <a:solidFill>
                  <a:srgbClr val="000000"/>
                </a:solidFill>
                <a:latin typeface="Franklin Gothic Book"/>
                <a:ea typeface="DejaVu Sans"/>
              </a:rPr>
              <a:t>Peel</a:t>
            </a:r>
            <a:r>
              <a:rPr lang="it-IT" sz="1400" strike="noStrike" spc="-1" dirty="0">
                <a:solidFill>
                  <a:srgbClr val="000000"/>
                </a:solidFill>
                <a:latin typeface="Franklin Gothic Book"/>
                <a:ea typeface="DejaVu Sans"/>
              </a:rPr>
              <a:t> concluse che, avendo giudicato inattuabile il mandato, si imponeva la spartizione della Palestina fra arabi ed </a:t>
            </a:r>
            <a:r>
              <a:rPr lang="it-IT" sz="1400" strike="noStrike" spc="-1" dirty="0" smtClean="0">
                <a:solidFill>
                  <a:srgbClr val="000000"/>
                </a:solidFill>
                <a:latin typeface="Franklin Gothic Book"/>
                <a:ea typeface="DejaVu Sans"/>
              </a:rPr>
              <a:t>ebrei: </a:t>
            </a:r>
            <a:r>
              <a:rPr lang="it-IT" sz="1400" strike="noStrike" spc="-1" dirty="0">
                <a:solidFill>
                  <a:srgbClr val="000000"/>
                </a:solidFill>
                <a:latin typeface="Franklin Gothic Book"/>
                <a:ea typeface="DejaVu Sans"/>
              </a:rPr>
              <a:t>l’85% (</a:t>
            </a:r>
            <a:r>
              <a:rPr lang="it-IT" sz="1400" strike="noStrike" spc="-1" dirty="0" err="1">
                <a:solidFill>
                  <a:srgbClr val="000000"/>
                </a:solidFill>
                <a:latin typeface="Franklin Gothic Book"/>
                <a:ea typeface="DejaVu Sans"/>
              </a:rPr>
              <a:t>Samaria</a:t>
            </a:r>
            <a:r>
              <a:rPr lang="it-IT" sz="1400" strike="noStrike" spc="-1" dirty="0">
                <a:solidFill>
                  <a:srgbClr val="000000"/>
                </a:solidFill>
                <a:latin typeface="Franklin Gothic Book"/>
                <a:ea typeface="DejaVu Sans"/>
              </a:rPr>
              <a:t>, Giudea e deserto del Negev) doveva andare agli arabi; la Galilea, la Valle di </a:t>
            </a:r>
            <a:r>
              <a:rPr lang="it-IT" sz="1400" strike="noStrike" spc="-1" dirty="0" err="1">
                <a:solidFill>
                  <a:srgbClr val="000000"/>
                </a:solidFill>
                <a:latin typeface="Franklin Gothic Book"/>
                <a:ea typeface="DejaVu Sans"/>
              </a:rPr>
              <a:t>Jezreel</a:t>
            </a:r>
            <a:r>
              <a:rPr lang="it-IT" sz="1400" strike="noStrike" spc="-1" dirty="0">
                <a:solidFill>
                  <a:srgbClr val="000000"/>
                </a:solidFill>
                <a:latin typeface="Franklin Gothic Book"/>
                <a:ea typeface="DejaVu Sans"/>
              </a:rPr>
              <a:t> e la fascia costiera, dovevano diventare uno Stato ebraico, e la zona comprendente i Luoghi Santi, Gerusalemme, Betlemme e Nazareth, con un corridoio da Gerusalemme al mare (</a:t>
            </a:r>
            <a:r>
              <a:rPr lang="it-IT" sz="1400" strike="noStrike" spc="-1" dirty="0" err="1">
                <a:solidFill>
                  <a:srgbClr val="000000"/>
                </a:solidFill>
                <a:latin typeface="Franklin Gothic Book"/>
                <a:ea typeface="DejaVu Sans"/>
              </a:rPr>
              <a:t>Jaffa</a:t>
            </a:r>
            <a:r>
              <a:rPr lang="it-IT" sz="1400" strike="noStrike" spc="-1" dirty="0">
                <a:solidFill>
                  <a:srgbClr val="000000"/>
                </a:solidFill>
                <a:latin typeface="Franklin Gothic Book"/>
                <a:ea typeface="DejaVu Sans"/>
              </a:rPr>
              <a:t>), sarebbe rimasta sotto la protezione britannica.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a:p>
            <a:pPr algn="r">
              <a:lnSpc>
                <a:spcPct val="100000"/>
              </a:lnSpc>
            </a:pPr>
            <a:endParaRPr lang="it-IT" sz="1200" b="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L’Alto Comitato arabo respinse il Rapporto </a:t>
            </a:r>
            <a:r>
              <a:rPr lang="it-IT" sz="1400" strike="noStrike" spc="-1" dirty="0" err="1">
                <a:solidFill>
                  <a:srgbClr val="000000"/>
                </a:solidFill>
                <a:latin typeface="Franklin Gothic Book"/>
                <a:ea typeface="DejaVu Sans"/>
              </a:rPr>
              <a:t>Peel</a:t>
            </a:r>
            <a:r>
              <a:rPr lang="it-IT" sz="1400" strike="noStrike" spc="-1" dirty="0">
                <a:solidFill>
                  <a:srgbClr val="000000"/>
                </a:solidFill>
                <a:latin typeface="Franklin Gothic Book"/>
                <a:ea typeface="DejaVu Sans"/>
              </a:rPr>
              <a:t> e, nel modo più fermo, l’idea della divisione. Secondo i palestinesi, lo schema di divisione assegnava agli ebrei le terre migliori e sette ottavi degli agrumeti arabi; inoltre, quando il settore ebraico fosse diventato sovrappopolato </a:t>
            </a:r>
            <a:r>
              <a:rPr lang="it-IT" sz="1400" b="0" strike="noStrike" spc="-1" dirty="0">
                <a:solidFill>
                  <a:srgbClr val="000000"/>
                </a:solidFill>
                <a:latin typeface="Franklin Gothic Book"/>
                <a:ea typeface="DejaVu Sans"/>
              </a:rPr>
              <a:t>a causa dell’immigrazione senza limitazioni, avrebbe cercato di espandersi a spese di quello arabo.</a:t>
            </a:r>
            <a:endParaRPr lang="it-IT" sz="1400" b="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pic>
        <p:nvPicPr>
          <p:cNvPr id="366" name="Picture 2" descr="https://upload.wikimedia.org/wikipedia/commons/thumb/a/a7/Peel_map_pd.png/251px-Peel_map_pd.png"/>
          <p:cNvPicPr/>
          <p:nvPr/>
        </p:nvPicPr>
        <p:blipFill>
          <a:blip r:embed="rId2"/>
          <a:stretch/>
        </p:blipFill>
        <p:spPr>
          <a:xfrm>
            <a:off x="5429160" y="142920"/>
            <a:ext cx="3219840" cy="6174720"/>
          </a:xfrm>
          <a:prstGeom prst="rect">
            <a:avLst/>
          </a:prstGeom>
          <a:ln w="0">
            <a:solidFill>
              <a:srgbClr val="C00000"/>
            </a:solidFill>
          </a:ln>
        </p:spPr>
      </p:pic>
      <p:sp>
        <p:nvSpPr>
          <p:cNvPr id="367" name="CustomShape 2"/>
          <p:cNvSpPr/>
          <p:nvPr/>
        </p:nvSpPr>
        <p:spPr>
          <a:xfrm>
            <a:off x="5500694" y="6357960"/>
            <a:ext cx="3000396"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Il piano di spartizione suggerito dalla Commissione </a:t>
            </a:r>
            <a:r>
              <a:rPr lang="it-IT" sz="1200" b="0" strike="noStrike" spc="-1" dirty="0" err="1">
                <a:solidFill>
                  <a:srgbClr val="000000"/>
                </a:solidFill>
                <a:latin typeface="Arial"/>
                <a:ea typeface="DejaVu Sans"/>
              </a:rPr>
              <a:t>Peel</a:t>
            </a:r>
            <a:r>
              <a:rPr lang="it-IT" sz="1200" b="0" strike="noStrike" spc="-1" dirty="0">
                <a:solidFill>
                  <a:srgbClr val="000000"/>
                </a:solidFill>
                <a:latin typeface="Arial"/>
                <a:ea typeface="DejaVu Sans"/>
              </a:rPr>
              <a:t> nel 1937</a:t>
            </a:r>
            <a:endParaRPr lang="it-IT" sz="1200" b="0" strike="noStrike" spc="-1" dirty="0">
              <a:latin typeface="Arial"/>
            </a:endParaRPr>
          </a:p>
        </p:txBody>
      </p:sp>
      <p:sp>
        <p:nvSpPr>
          <p:cNvPr id="5" name="CustomShape 8"/>
          <p:cNvSpPr/>
          <p:nvPr/>
        </p:nvSpPr>
        <p:spPr>
          <a:xfrm>
            <a:off x="214282" y="6000768"/>
            <a:ext cx="4786346"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Evidenzia </a:t>
            </a:r>
            <a:r>
              <a:rPr lang="it-IT" sz="1400" b="1" spc="-1" dirty="0" smtClean="0">
                <a:solidFill>
                  <a:srgbClr val="000000"/>
                </a:solidFill>
                <a:latin typeface="Franklin Gothic Book"/>
                <a:ea typeface="DejaVu Sans"/>
              </a:rPr>
              <a:t>nei </a:t>
            </a:r>
            <a:r>
              <a:rPr lang="it-IT" sz="1400" b="1" strike="noStrike" spc="-1" dirty="0" smtClean="0">
                <a:solidFill>
                  <a:srgbClr val="000000"/>
                </a:solidFill>
                <a:latin typeface="Franklin Gothic Book"/>
                <a:ea typeface="DejaVu Sans"/>
              </a:rPr>
              <a:t>due testi quella che ritieni l’informazione principale</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214200" y="165240"/>
            <a:ext cx="8710920" cy="401503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400" b="0" strike="noStrike" spc="-1" dirty="0" smtClean="0">
              <a:solidFill>
                <a:srgbClr val="000000"/>
              </a:solidFill>
              <a:latin typeface="Franklin Gothic Book"/>
              <a:ea typeface="DejaVu Sans"/>
            </a:endParaRPr>
          </a:p>
          <a:p>
            <a:pPr algn="just">
              <a:lnSpc>
                <a:spcPct val="100000"/>
              </a:lnSpc>
            </a:pPr>
            <a:endParaRPr lang="it-IT" sz="1400" spc="-1" dirty="0" smtClean="0">
              <a:solidFill>
                <a:srgbClr val="000000"/>
              </a:solidFill>
              <a:latin typeface="Franklin Gothic Book"/>
              <a:ea typeface="DejaVu Sans"/>
            </a:endParaRPr>
          </a:p>
          <a:p>
            <a:pPr algn="just">
              <a:lnSpc>
                <a:spcPct val="100000"/>
              </a:lnSpc>
            </a:pPr>
            <a:r>
              <a:rPr lang="it-IT" sz="1400" b="0" strike="noStrike" spc="-1" dirty="0" smtClean="0">
                <a:solidFill>
                  <a:srgbClr val="000000"/>
                </a:solidFill>
                <a:latin typeface="Franklin Gothic Book"/>
                <a:ea typeface="DejaVu Sans"/>
              </a:rPr>
              <a:t>Il </a:t>
            </a:r>
            <a:r>
              <a:rPr lang="it-IT" sz="1400" strike="noStrike" spc="-1" dirty="0">
                <a:solidFill>
                  <a:srgbClr val="000000"/>
                </a:solidFill>
                <a:latin typeface="Franklin Gothic Book"/>
                <a:ea typeface="DejaVu Sans"/>
              </a:rPr>
              <a:t>26 settembre 1937, il segnale della ripresa della ribellione venne dato dall’assassinio di Lewis </a:t>
            </a:r>
            <a:r>
              <a:rPr lang="it-IT" sz="1400" strike="noStrike" spc="-1" dirty="0" err="1">
                <a:solidFill>
                  <a:srgbClr val="000000"/>
                </a:solidFill>
                <a:latin typeface="Franklin Gothic Book"/>
                <a:ea typeface="DejaVu Sans"/>
              </a:rPr>
              <a:t>Andrews</a:t>
            </a:r>
            <a:r>
              <a:rPr lang="it-IT" sz="1400" strike="noStrike" spc="-1" dirty="0">
                <a:solidFill>
                  <a:srgbClr val="000000"/>
                </a:solidFill>
                <a:latin typeface="Franklin Gothic Book"/>
                <a:ea typeface="DejaVu Sans"/>
              </a:rPr>
              <a:t>, commissario britannico del distretto della Galilea, mentre si recava in chiesa a Nazareth. Mai prima d’allora un funzionario britannico di questo livello era stato assassinato in Palestina, e il fatto venne interpretato dal Governo britannico come un’aperta sfida al Governo mandatario. Ed infatti le autorità britanniche reagirono rapidamente. L’Alto Comitato Arabo venne sciolto e cinque dei suoi membri furono mandati in esilio alle Seychelles. L’11 ottobre il Muftì venne destituito e la gestione del considerevole fondo di soccorso arabo  fu affidata ad un comitato di funzionari. Il Muftì, tuttavia, riuscì a fuggire in Libano, da dove continuò a dirigere la ribellione.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Ancora una volta, la rivolta fu guidata da bande armate. All’apice della violenza, nell’ottobre del 1938, esse contavano complessivamente circa 15.000 uomini, affiancati da un certo numero di contadini che si univano per questa o quella azione.</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Dopo l’assassinio di </a:t>
            </a:r>
            <a:r>
              <a:rPr lang="it-IT" sz="1400" strike="noStrike" spc="-1" dirty="0" err="1">
                <a:solidFill>
                  <a:srgbClr val="000000"/>
                </a:solidFill>
                <a:latin typeface="Franklin Gothic Book"/>
                <a:ea typeface="DejaVu Sans"/>
              </a:rPr>
              <a:t>Andrews</a:t>
            </a:r>
            <a:r>
              <a:rPr lang="it-IT" sz="1400" strike="noStrike" spc="-1" dirty="0">
                <a:solidFill>
                  <a:srgbClr val="000000"/>
                </a:solidFill>
                <a:latin typeface="Franklin Gothic Book"/>
                <a:ea typeface="DejaVu Sans"/>
              </a:rPr>
              <a:t>, la ribellione si diffuse: furono interrotte le linee telefoniche in tutto il paese, tagliati i cavi dell’energia elettrica e resa inagibile la linea ferroviaria; le stazioni di polizia nelle zone arabe del paese furono catturate con debole o nessuna opposizione da parte dei poliziotti, prevalentemente arabi. Se durante il giorno era mantenuta una parvenza di autorità britannica, la notte apparteneva ai </a:t>
            </a:r>
            <a:r>
              <a:rPr lang="it-IT" sz="1400" i="1" strike="noStrike" spc="-1" dirty="0" err="1">
                <a:solidFill>
                  <a:srgbClr val="000000"/>
                </a:solidFill>
                <a:latin typeface="Franklin Gothic Book"/>
                <a:ea typeface="DejaVu Sans"/>
              </a:rPr>
              <a:t>fedayin</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che terrorizzavano la popolazione e la controllavano interamente. </a:t>
            </a:r>
            <a:endParaRPr lang="it-IT" sz="1400" strike="noStrike" spc="-1" dirty="0" smtClean="0">
              <a:solidFill>
                <a:srgbClr val="000000"/>
              </a:solidFill>
              <a:latin typeface="Franklin Gothic Book"/>
              <a:ea typeface="DejaVu Sans"/>
            </a:endParaRPr>
          </a:p>
          <a:p>
            <a:pPr algn="r">
              <a:lnSpc>
                <a:spcPct val="100000"/>
              </a:lnSpc>
              <a:spcAft>
                <a:spcPts val="601"/>
              </a:spcAft>
            </a:pPr>
            <a:r>
              <a:rPr lang="it-IT" sz="1200" b="0" strike="noStrike" spc="-1" dirty="0" smtClean="0">
                <a:solidFill>
                  <a:srgbClr val="000000"/>
                </a:solidFill>
                <a:latin typeface="Franklin Gothic Book"/>
                <a:ea typeface="DejaVu Sans"/>
              </a:rPr>
              <a:t>da </a:t>
            </a:r>
            <a:r>
              <a:rPr lang="it-IT" sz="1200" b="0" strike="noStrike" spc="-1" dirty="0">
                <a:solidFill>
                  <a:srgbClr val="000000"/>
                </a:solidFill>
                <a:latin typeface="Franklin Gothic Book"/>
                <a:ea typeface="DejaVu Sans"/>
              </a:rPr>
              <a:t>E. Cecchini </a:t>
            </a:r>
            <a:r>
              <a:rPr lang="it-IT" sz="1200" b="0" i="1" strike="noStrike" spc="-1" dirty="0">
                <a:solidFill>
                  <a:srgbClr val="000000"/>
                </a:solidFill>
                <a:latin typeface="Franklin Gothic Book"/>
                <a:ea typeface="DejaVu Sans"/>
              </a:rPr>
              <a:t>Guerra e politica nel Medio </a:t>
            </a:r>
            <a:r>
              <a:rPr lang="it-IT" sz="1200" b="0" i="1" strike="noStrike" spc="-1" dirty="0" smtClean="0">
                <a:solidFill>
                  <a:srgbClr val="000000"/>
                </a:solidFill>
                <a:latin typeface="Franklin Gothic Book"/>
                <a:ea typeface="DejaVu Sans"/>
              </a:rPr>
              <a:t>Oriente</a:t>
            </a:r>
            <a:endParaRPr lang="it-IT" sz="1200" b="0" strike="noStrike" spc="-1" dirty="0">
              <a:latin typeface="Arial"/>
            </a:endParaRPr>
          </a:p>
        </p:txBody>
      </p:sp>
      <p:sp>
        <p:nvSpPr>
          <p:cNvPr id="3" name="CustomShape 8"/>
          <p:cNvSpPr/>
          <p:nvPr/>
        </p:nvSpPr>
        <p:spPr>
          <a:xfrm>
            <a:off x="214282" y="428625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a:xfrm>
            <a:off x="3357554" y="2643182"/>
            <a:ext cx="2071702" cy="200026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TERRITORIO</a:t>
            </a:r>
            <a:endParaRPr lang="it-IT" sz="1600" b="1" dirty="0">
              <a:solidFill>
                <a:schemeClr val="tx1"/>
              </a:solidFill>
            </a:endParaRPr>
          </a:p>
        </p:txBody>
      </p:sp>
      <p:sp>
        <p:nvSpPr>
          <p:cNvPr id="3" name="Rettangolo arrotondato 2"/>
          <p:cNvSpPr/>
          <p:nvPr/>
        </p:nvSpPr>
        <p:spPr>
          <a:xfrm>
            <a:off x="1643042" y="1857364"/>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NORD </a:t>
            </a:r>
            <a:endParaRPr lang="it-IT" sz="1200" dirty="0">
              <a:solidFill>
                <a:schemeClr val="tx1"/>
              </a:solidFill>
            </a:endParaRPr>
          </a:p>
        </p:txBody>
      </p:sp>
      <p:sp>
        <p:nvSpPr>
          <p:cNvPr id="4" name="Rettangolo arrotondato 3"/>
          <p:cNvSpPr/>
          <p:nvPr/>
        </p:nvSpPr>
        <p:spPr>
          <a:xfrm>
            <a:off x="571472" y="285728"/>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5" name="Rettangolo arrotondato 4"/>
          <p:cNvSpPr/>
          <p:nvPr/>
        </p:nvSpPr>
        <p:spPr>
          <a:xfrm>
            <a:off x="785786" y="4071942"/>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SUD</a:t>
            </a:r>
            <a:endParaRPr lang="it-IT" sz="1200" dirty="0">
              <a:solidFill>
                <a:schemeClr val="tx1"/>
              </a:solidFill>
            </a:endParaRPr>
          </a:p>
        </p:txBody>
      </p:sp>
      <p:sp>
        <p:nvSpPr>
          <p:cNvPr id="6" name="Rettangolo arrotondato 5"/>
          <p:cNvSpPr/>
          <p:nvPr/>
        </p:nvSpPr>
        <p:spPr>
          <a:xfrm>
            <a:off x="2000232" y="5786454"/>
            <a:ext cx="1571636" cy="612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cxnSp>
        <p:nvCxnSpPr>
          <p:cNvPr id="8" name="Connettore 2 7"/>
          <p:cNvCxnSpPr>
            <a:endCxn id="3" idx="3"/>
          </p:cNvCxnSpPr>
          <p:nvPr/>
        </p:nvCxnSpPr>
        <p:spPr>
          <a:xfrm rot="10800000">
            <a:off x="3214678" y="2163834"/>
            <a:ext cx="1071570" cy="4793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a:endCxn id="5" idx="3"/>
          </p:cNvCxnSpPr>
          <p:nvPr/>
        </p:nvCxnSpPr>
        <p:spPr>
          <a:xfrm rot="10800000" flipV="1">
            <a:off x="2357422" y="4000503"/>
            <a:ext cx="1071570" cy="3779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a:stCxn id="3" idx="0"/>
          </p:cNvCxnSpPr>
          <p:nvPr/>
        </p:nvCxnSpPr>
        <p:spPr>
          <a:xfrm rot="16200000" flipV="1">
            <a:off x="1393009" y="821513"/>
            <a:ext cx="928694" cy="11430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a:endCxn id="6" idx="0"/>
          </p:cNvCxnSpPr>
          <p:nvPr/>
        </p:nvCxnSpPr>
        <p:spPr>
          <a:xfrm rot="16200000" flipH="1">
            <a:off x="1750199" y="4750603"/>
            <a:ext cx="1071570" cy="10001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arrotondato 16"/>
          <p:cNvSpPr/>
          <p:nvPr/>
        </p:nvSpPr>
        <p:spPr>
          <a:xfrm>
            <a:off x="6357950" y="1714488"/>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solidFill>
                <a:srgbClr val="00B0F0"/>
              </a:solidFill>
            </a:endParaRPr>
          </a:p>
        </p:txBody>
      </p:sp>
      <p:sp>
        <p:nvSpPr>
          <p:cNvPr id="18" name="Rettangolo arrotondato 17"/>
          <p:cNvSpPr/>
          <p:nvPr/>
        </p:nvSpPr>
        <p:spPr>
          <a:xfrm>
            <a:off x="6357950" y="5000636"/>
            <a:ext cx="1571636" cy="6129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tx1"/>
                </a:solidFill>
              </a:rPr>
              <a:t>UN SOLO MODESTO FIUME (GIORDANO)</a:t>
            </a:r>
            <a:endParaRPr lang="it-IT" sz="1200" dirty="0">
              <a:solidFill>
                <a:schemeClr val="tx1"/>
              </a:solidFill>
            </a:endParaRPr>
          </a:p>
        </p:txBody>
      </p:sp>
      <p:cxnSp>
        <p:nvCxnSpPr>
          <p:cNvPr id="23" name="Connettore 2 22"/>
          <p:cNvCxnSpPr/>
          <p:nvPr/>
        </p:nvCxnSpPr>
        <p:spPr>
          <a:xfrm flipV="1">
            <a:off x="5214942" y="2357430"/>
            <a:ext cx="1928826" cy="7143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a:endCxn id="18" idx="0"/>
          </p:cNvCxnSpPr>
          <p:nvPr/>
        </p:nvCxnSpPr>
        <p:spPr>
          <a:xfrm>
            <a:off x="5286380" y="4143380"/>
            <a:ext cx="1857388" cy="857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2" descr="file:///C:/Users/utente/Downloads/soldati-britannici-escort-ebrei-evacuati-dal-quartiere-ebraico-della-citta-vecchia-di-gerusalemme-per-la-nuova-citta-durante-la-rivolta-araba-contro-gli-ebrei-a-volte-d220-070-kk3n98.jpg"/>
          <p:cNvPicPr/>
          <p:nvPr/>
        </p:nvPicPr>
        <p:blipFill>
          <a:blip r:embed="rId2"/>
          <a:srcRect b="9093"/>
          <a:stretch/>
        </p:blipFill>
        <p:spPr>
          <a:xfrm>
            <a:off x="214282" y="142852"/>
            <a:ext cx="4549704" cy="3143160"/>
          </a:xfrm>
          <a:prstGeom prst="rect">
            <a:avLst/>
          </a:prstGeom>
          <a:ln w="0">
            <a:solidFill>
              <a:srgbClr val="C00000"/>
            </a:solidFill>
          </a:ln>
        </p:spPr>
      </p:pic>
      <p:sp>
        <p:nvSpPr>
          <p:cNvPr id="372" name="CustomShape 1"/>
          <p:cNvSpPr/>
          <p:nvPr/>
        </p:nvSpPr>
        <p:spPr>
          <a:xfrm>
            <a:off x="4929190" y="285728"/>
            <a:ext cx="3929058"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Soldati britannici scortano gli ebrei evacuati dal quartiere ebraico della città vecchia di Gerusalemme</a:t>
            </a:r>
            <a:r>
              <a:rPr lang="it-IT" sz="1200" b="1" strike="noStrike" spc="-1" dirty="0">
                <a:solidFill>
                  <a:srgbClr val="000000"/>
                </a:solidFill>
                <a:latin typeface="Arial"/>
                <a:ea typeface="DejaVu Sans"/>
              </a:rPr>
              <a:t>.</a:t>
            </a:r>
            <a:endParaRPr lang="it-IT" sz="1200" b="0" strike="noStrike" spc="-1" dirty="0">
              <a:latin typeface="Arial"/>
            </a:endParaRPr>
          </a:p>
        </p:txBody>
      </p:sp>
      <p:pic>
        <p:nvPicPr>
          <p:cNvPr id="4" name="Picture 2" descr="file:///C:/Users/utente/Downloads/armati-di-soldati-britannici-immettere-la-citta-vecchia-di-gerusalemme-ad-imporre-un-coprifuoco-sui-residenti-arabi-seguenti-sommossa-contro-gli-ebrei-durante-il-british-mandd222-026-kk3rm5.jpg"/>
          <p:cNvPicPr/>
          <p:nvPr/>
        </p:nvPicPr>
        <p:blipFill>
          <a:blip r:embed="rId3"/>
          <a:srcRect b="9563"/>
          <a:stretch/>
        </p:blipFill>
        <p:spPr>
          <a:xfrm>
            <a:off x="4500562" y="3500438"/>
            <a:ext cx="4256726" cy="3071834"/>
          </a:xfrm>
          <a:prstGeom prst="rect">
            <a:avLst/>
          </a:prstGeom>
          <a:ln w="0">
            <a:solidFill>
              <a:srgbClr val="C00000"/>
            </a:solidFill>
          </a:ln>
        </p:spPr>
      </p:pic>
      <p:sp>
        <p:nvSpPr>
          <p:cNvPr id="5" name="CustomShape 1"/>
          <p:cNvSpPr/>
          <p:nvPr/>
        </p:nvSpPr>
        <p:spPr>
          <a:xfrm>
            <a:off x="428596" y="5357826"/>
            <a:ext cx="3709834" cy="644877"/>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smtClean="0">
                <a:solidFill>
                  <a:srgbClr val="000000"/>
                </a:solidFill>
                <a:latin typeface="Arial"/>
                <a:ea typeface="DejaVu Sans"/>
              </a:rPr>
              <a:t>Soldati </a:t>
            </a:r>
            <a:r>
              <a:rPr lang="it-IT" sz="1200" b="0" strike="noStrike" spc="-1" dirty="0">
                <a:solidFill>
                  <a:srgbClr val="000000"/>
                </a:solidFill>
                <a:latin typeface="Arial"/>
                <a:ea typeface="DejaVu Sans"/>
              </a:rPr>
              <a:t>britannici </a:t>
            </a:r>
            <a:r>
              <a:rPr lang="it-IT" sz="1200" b="0" strike="noStrike" spc="-1" dirty="0" smtClean="0">
                <a:solidFill>
                  <a:srgbClr val="000000"/>
                </a:solidFill>
                <a:latin typeface="Arial"/>
                <a:ea typeface="DejaVu Sans"/>
              </a:rPr>
              <a:t>entrano nella </a:t>
            </a:r>
            <a:r>
              <a:rPr lang="it-IT" sz="1200" b="0" strike="noStrike" spc="-1" dirty="0">
                <a:solidFill>
                  <a:srgbClr val="000000"/>
                </a:solidFill>
                <a:latin typeface="Arial"/>
                <a:ea typeface="DejaVu Sans"/>
              </a:rPr>
              <a:t>città vecchia di Gerusalemme </a:t>
            </a:r>
            <a:r>
              <a:rPr lang="it-IT" sz="1200" spc="-1" dirty="0" smtClean="0">
                <a:solidFill>
                  <a:srgbClr val="000000"/>
                </a:solidFill>
                <a:latin typeface="Arial"/>
                <a:ea typeface="DejaVu Sans"/>
              </a:rPr>
              <a:t>per</a:t>
            </a:r>
            <a:r>
              <a:rPr lang="it-IT" sz="1200" b="0" strike="noStrike" spc="-1" dirty="0" smtClean="0">
                <a:solidFill>
                  <a:srgbClr val="000000"/>
                </a:solidFill>
                <a:latin typeface="Arial"/>
                <a:ea typeface="DejaVu Sans"/>
              </a:rPr>
              <a:t> far rispettare </a:t>
            </a:r>
            <a:r>
              <a:rPr lang="it-IT" sz="1200" spc="-1" dirty="0" smtClean="0">
                <a:solidFill>
                  <a:srgbClr val="000000"/>
                </a:solidFill>
                <a:latin typeface="Arial"/>
                <a:ea typeface="DejaVu Sans"/>
              </a:rPr>
              <a:t>il</a:t>
            </a:r>
            <a:r>
              <a:rPr lang="it-IT" sz="1200" b="0" strike="noStrike" spc="-1" dirty="0" smtClean="0">
                <a:solidFill>
                  <a:srgbClr val="000000"/>
                </a:solidFill>
                <a:latin typeface="Arial"/>
                <a:ea typeface="DejaVu Sans"/>
              </a:rPr>
              <a:t> </a:t>
            </a:r>
            <a:r>
              <a:rPr lang="it-IT" sz="1200" b="0" strike="noStrike" spc="-1" dirty="0">
                <a:solidFill>
                  <a:srgbClr val="000000"/>
                </a:solidFill>
                <a:latin typeface="Arial"/>
                <a:ea typeface="DejaVu Sans"/>
              </a:rPr>
              <a:t>coprifuoco </a:t>
            </a:r>
            <a:r>
              <a:rPr lang="it-IT" sz="1200" b="0" strike="noStrike" spc="-1" dirty="0" smtClean="0">
                <a:solidFill>
                  <a:srgbClr val="000000"/>
                </a:solidFill>
                <a:latin typeface="Arial"/>
                <a:ea typeface="DejaVu Sans"/>
              </a:rPr>
              <a:t>- </a:t>
            </a:r>
            <a:r>
              <a:rPr lang="it-IT" sz="1200" b="0" strike="noStrike" spc="-1" dirty="0">
                <a:solidFill>
                  <a:srgbClr val="000000"/>
                </a:solidFill>
                <a:latin typeface="Arial"/>
                <a:ea typeface="DejaVu Sans"/>
              </a:rPr>
              <a:t>19 ottobre </a:t>
            </a:r>
            <a:r>
              <a:rPr lang="it-IT" sz="1200" b="0" strike="noStrike" spc="-1" dirty="0" smtClean="0">
                <a:solidFill>
                  <a:srgbClr val="000000"/>
                </a:solidFill>
                <a:latin typeface="Arial"/>
                <a:ea typeface="DejaVu Sans"/>
              </a:rPr>
              <a:t>1938</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Picture 2" descr="file:///C:/Users/utente/Downloads/questa-immagine-appena-ricevuta-a-londra-mostra-i-carri-e-gli-autobus-distrutte-di-un-treno-che-e-stato-fermato-e-sparato-dai-terroristi-arabi-sulla-linea-da-haifa-a-gerusalemme-la-ferrovia-non-e-stata-l-unico-obi.jpg"/>
          <p:cNvPicPr/>
          <p:nvPr/>
        </p:nvPicPr>
        <p:blipFill>
          <a:blip r:embed="rId2"/>
          <a:srcRect b="9374"/>
          <a:stretch/>
        </p:blipFill>
        <p:spPr>
          <a:xfrm>
            <a:off x="227520" y="180000"/>
            <a:ext cx="4700160" cy="3240000"/>
          </a:xfrm>
          <a:prstGeom prst="rect">
            <a:avLst/>
          </a:prstGeom>
          <a:ln w="0">
            <a:solidFill>
              <a:srgbClr val="C00000"/>
            </a:solidFill>
          </a:ln>
        </p:spPr>
      </p:pic>
      <p:sp>
        <p:nvSpPr>
          <p:cNvPr id="358" name="CustomShape 1"/>
          <p:cNvSpPr/>
          <p:nvPr/>
        </p:nvSpPr>
        <p:spPr>
          <a:xfrm>
            <a:off x="4983840" y="432720"/>
            <a:ext cx="3945878" cy="119887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Un treno distrutto dai terroristi arabi sulla linea </a:t>
            </a:r>
            <a:r>
              <a:rPr lang="it-IT" sz="1200" b="0" strike="noStrike" spc="-1" dirty="0" err="1">
                <a:solidFill>
                  <a:srgbClr val="000000"/>
                </a:solidFill>
                <a:latin typeface="Arial"/>
                <a:ea typeface="DejaVu Sans"/>
              </a:rPr>
              <a:t>Haifa</a:t>
            </a:r>
            <a:r>
              <a:rPr lang="it-IT" sz="1200" b="0" strike="noStrike" spc="-1" dirty="0">
                <a:solidFill>
                  <a:srgbClr val="000000"/>
                </a:solidFill>
                <a:latin typeface="Arial"/>
                <a:ea typeface="DejaVu Sans"/>
              </a:rPr>
              <a:t> - Gerusalemme. La ferrovia non è stata l'unico obiettivo dei terroristi. Danni sono stati causati anche alle principali strade nel nord della Palestina e le comunicazioni telefoniche e telegrafiche con Gerusalemme sono state interrotte dal taglio dei fili. </a:t>
            </a:r>
            <a:endParaRPr lang="it-IT" sz="1200" b="0" strike="noStrike" spc="-1" dirty="0">
              <a:latin typeface="Arial"/>
            </a:endParaRPr>
          </a:p>
        </p:txBody>
      </p:sp>
      <p:pic>
        <p:nvPicPr>
          <p:cNvPr id="359" name="Picture 2_1" descr="I ribelli arabi durante 1936 rivolta in Palestina Foto stock - Alamy"/>
          <p:cNvPicPr/>
          <p:nvPr/>
        </p:nvPicPr>
        <p:blipFill>
          <a:blip r:embed="rId3"/>
          <a:srcRect b="7175"/>
          <a:stretch/>
        </p:blipFill>
        <p:spPr>
          <a:xfrm>
            <a:off x="4398840" y="3488760"/>
            <a:ext cx="4421160" cy="3171240"/>
          </a:xfrm>
          <a:prstGeom prst="rect">
            <a:avLst/>
          </a:prstGeom>
          <a:ln w="0">
            <a:solidFill>
              <a:srgbClr val="C00000"/>
            </a:solidFill>
          </a:ln>
        </p:spPr>
      </p:pic>
      <p:sp>
        <p:nvSpPr>
          <p:cNvPr id="360" name="CustomShape 2"/>
          <p:cNvSpPr/>
          <p:nvPr/>
        </p:nvSpPr>
        <p:spPr>
          <a:xfrm>
            <a:off x="1915560" y="6207840"/>
            <a:ext cx="240444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Arial"/>
                <a:ea typeface="DejaVu Sans"/>
              </a:rPr>
              <a:t>Campi bruciati durante la rivolta</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CustomShape 1"/>
          <p:cNvSpPr/>
          <p:nvPr/>
        </p:nvSpPr>
        <p:spPr>
          <a:xfrm>
            <a:off x="214200" y="165240"/>
            <a:ext cx="8710920" cy="5954022"/>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it-IT" sz="1400" strike="noStrike" spc="-1" dirty="0" smtClean="0">
              <a:solidFill>
                <a:srgbClr val="000000"/>
              </a:solidFill>
              <a:latin typeface="Franklin Gothic Book"/>
              <a:ea typeface="DejaVu Sans"/>
            </a:endParaRPr>
          </a:p>
          <a:p>
            <a:pPr algn="just">
              <a:lnSpc>
                <a:spcPct val="100000"/>
              </a:lnSpc>
            </a:pPr>
            <a:endParaRPr lang="it-IT" sz="1400" spc="-1" dirty="0" smtClean="0">
              <a:solidFill>
                <a:srgbClr val="000000"/>
              </a:solidFill>
              <a:latin typeface="Franklin Gothic Book"/>
              <a:ea typeface="DejaVu Sans"/>
            </a:endParaRPr>
          </a:p>
          <a:p>
            <a:pPr algn="just">
              <a:lnSpc>
                <a:spcPct val="100000"/>
              </a:lnSpc>
            </a:pPr>
            <a:r>
              <a:rPr lang="it-IT" sz="1400" strike="noStrike" spc="-1" dirty="0" smtClean="0">
                <a:solidFill>
                  <a:srgbClr val="000000"/>
                </a:solidFill>
                <a:latin typeface="Franklin Gothic Book"/>
                <a:ea typeface="DejaVu Sans"/>
              </a:rPr>
              <a:t>Frattanto </a:t>
            </a:r>
            <a:r>
              <a:rPr lang="it-IT" sz="1400" strike="noStrike" spc="-1" dirty="0">
                <a:solidFill>
                  <a:srgbClr val="000000"/>
                </a:solidFill>
                <a:latin typeface="Franklin Gothic Book"/>
                <a:ea typeface="DejaVu Sans"/>
              </a:rPr>
              <a:t>i problemi dei britannici si erano aggravati per la comparsa del terrorismo ebraico. Fino alla metà del 1937 gli ebrei si erano rigidamente attenuti alla non-violenza, ma il sorgere del terrorismo arabo nel 1937 era stato accompagnato da una serie di atti dinamitardi dell’</a:t>
            </a:r>
            <a:r>
              <a:rPr lang="it-IT" sz="1400" strike="noStrike" spc="-1" dirty="0" err="1">
                <a:solidFill>
                  <a:srgbClr val="000000"/>
                </a:solidFill>
                <a:latin typeface="Franklin Gothic Book"/>
                <a:ea typeface="DejaVu Sans"/>
              </a:rPr>
              <a:t>Irgun</a:t>
            </a:r>
            <a:r>
              <a:rPr lang="it-IT" sz="1400" strike="noStrike" spc="-1" dirty="0">
                <a:solidFill>
                  <a:srgbClr val="000000"/>
                </a:solidFill>
                <a:latin typeface="Franklin Gothic Book"/>
                <a:ea typeface="DejaVu Sans"/>
              </a:rPr>
              <a:t> contro luoghi affollati e mezzi di trasporto arabi, che aveva innalzato di colpo il livello di conflittualità tra le due comunità.</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Le bombe dell’</a:t>
            </a:r>
            <a:r>
              <a:rPr lang="it-IT" sz="1400" strike="noStrike" spc="-1" dirty="0" err="1">
                <a:solidFill>
                  <a:srgbClr val="000000"/>
                </a:solidFill>
                <a:latin typeface="Franklin Gothic Book"/>
                <a:ea typeface="DejaVu Sans"/>
              </a:rPr>
              <a:t>Irgun</a:t>
            </a:r>
            <a:r>
              <a:rPr lang="it-IT" sz="1400" strike="noStrike" spc="-1" dirty="0">
                <a:solidFill>
                  <a:srgbClr val="000000"/>
                </a:solidFill>
                <a:latin typeface="Franklin Gothic Book"/>
                <a:ea typeface="DejaVu Sans"/>
              </a:rPr>
              <a:t> del 1937-38 seminarono il terrore nella popolazione araba e accrebbe pesantemente il suo bilancio di morti e feriti. Fino al 1937 questi erano stati causati in gran parte dalle forze di sicurezza di Londra, e consistevano quasi esclusivamente in ribelli; in seguito, una parte significativa consistette in civili uccisi a casaccio da ebrei. Non sembra, comunque, che quegli attentati abbiano in qualche modo frenato il terrorismo arabo, semmai essi contribuirono a persuadere anche i moderati della necessità di mobilitarsi contro il sionismo e appoggiare la ribellione</a:t>
            </a:r>
            <a:r>
              <a:rPr lang="it-IT" sz="1400" strike="noStrike" spc="-1" dirty="0" smtClean="0">
                <a:solidFill>
                  <a:srgbClr val="000000"/>
                </a:solidFill>
                <a:latin typeface="Franklin Gothic Book"/>
                <a:ea typeface="DejaVu Sans"/>
              </a:rPr>
              <a:t>.</a:t>
            </a:r>
          </a:p>
          <a:p>
            <a:pPr algn="just">
              <a:lnSpc>
                <a:spcPct val="100000"/>
              </a:lnSpc>
            </a:pPr>
            <a:r>
              <a:rPr lang="it-IT" sz="1400" spc="-1" dirty="0" smtClean="0">
                <a:solidFill>
                  <a:srgbClr val="000000"/>
                </a:solidFill>
                <a:latin typeface="Franklin Gothic Book"/>
              </a:rPr>
              <a:t>Gli attentati furono condannati dall’Agenzia ebraica, dai partiti di centro e di sinistra dello </a:t>
            </a:r>
            <a:r>
              <a:rPr lang="it-IT" sz="1400" i="1" spc="-1" dirty="0" err="1" smtClean="0">
                <a:solidFill>
                  <a:srgbClr val="000000"/>
                </a:solidFill>
                <a:latin typeface="Franklin Gothic Book"/>
              </a:rPr>
              <a:t>yishuv</a:t>
            </a:r>
            <a:r>
              <a:rPr lang="it-IT" sz="1400" i="1" spc="-1" dirty="0" smtClean="0">
                <a:solidFill>
                  <a:srgbClr val="000000"/>
                </a:solidFill>
                <a:latin typeface="Franklin Gothic Book"/>
              </a:rPr>
              <a:t> </a:t>
            </a:r>
            <a:r>
              <a:rPr lang="it-IT" sz="1400" spc="-1" dirty="0" smtClean="0">
                <a:solidFill>
                  <a:srgbClr val="000000"/>
                </a:solidFill>
                <a:latin typeface="Franklin Gothic Book"/>
              </a:rPr>
              <a:t>e dagli organi di stampa a essi vicini; all’inizio tutti, in quegli ambienti, si rifiutarono di credere che i responsabili di simili atti potessero essere ebrei.</a:t>
            </a:r>
            <a:endParaRPr lang="it-IT" sz="1400" spc="-1" dirty="0" smtClean="0"/>
          </a:p>
          <a:p>
            <a:pPr algn="just">
              <a:lnSpc>
                <a:spcPct val="100000"/>
              </a:lnSpc>
            </a:pPr>
            <a:r>
              <a:rPr lang="it-IT" sz="1400" spc="-1" dirty="0" smtClean="0">
                <a:solidFill>
                  <a:srgbClr val="000000"/>
                </a:solidFill>
                <a:latin typeface="Franklin Gothic Book"/>
              </a:rPr>
              <a:t>Ma la principale reazione ebraica alla ripresa della rivolta consistette in un cambiamento di strategia e nella creazione di nuove unità della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sviluppi destinati ad avere importanti conseguenze per il conflitto fra le due comunità almeno fino al 1948. La “pura difesa” fu giudicata ormai inadeguata alla protezione degli insediamenti e dei contadini ebrei nei campi. Il comando della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dispose quindi la creazione di “compagnie rurali” la cui principale caratteristica era la mobilità, e i cui compiti specifici erano il rapido soccorso degli insediamenti attaccati e il pattugliamento dei campi e delle strade tra gli insediamenti.</a:t>
            </a:r>
            <a:endParaRPr lang="it-IT" sz="1400" spc="-1" dirty="0" smtClean="0"/>
          </a:p>
          <a:p>
            <a:pPr algn="just">
              <a:lnSpc>
                <a:spcPct val="100000"/>
              </a:lnSpc>
            </a:pPr>
            <a:r>
              <a:rPr lang="it-IT" sz="1400" spc="-1" dirty="0" smtClean="0">
                <a:solidFill>
                  <a:srgbClr val="000000"/>
                </a:solidFill>
                <a:latin typeface="Franklin Gothic Book"/>
              </a:rPr>
              <a:t>All’inizio del 1939, per ordine di Ben </a:t>
            </a:r>
            <a:r>
              <a:rPr lang="it-IT" sz="1400" spc="-1" dirty="0" err="1" smtClean="0">
                <a:solidFill>
                  <a:srgbClr val="000000"/>
                </a:solidFill>
                <a:latin typeface="Franklin Gothic Book"/>
              </a:rPr>
              <a:t>Gurion</a:t>
            </a:r>
            <a:r>
              <a:rPr lang="it-IT" sz="1400" spc="-1" dirty="0" smtClean="0">
                <a:solidFill>
                  <a:srgbClr val="000000"/>
                </a:solidFill>
                <a:latin typeface="Franklin Gothic Book"/>
              </a:rPr>
              <a:t>, </a:t>
            </a:r>
            <a:r>
              <a:rPr lang="it-IT" sz="1400" spc="-1" dirty="0" err="1" smtClean="0">
                <a:solidFill>
                  <a:srgbClr val="000000"/>
                </a:solidFill>
                <a:latin typeface="Franklin Gothic Book"/>
              </a:rPr>
              <a:t>Sadeh</a:t>
            </a:r>
            <a:r>
              <a:rPr lang="it-IT" sz="1400" spc="-1" dirty="0" smtClean="0">
                <a:solidFill>
                  <a:srgbClr val="000000"/>
                </a:solidFill>
                <a:latin typeface="Franklin Gothic Book"/>
              </a:rPr>
              <a:t> creò tre unità </a:t>
            </a:r>
            <a:r>
              <a:rPr lang="it-IT" sz="1400" i="1" spc="-1" dirty="0" smtClean="0">
                <a:solidFill>
                  <a:srgbClr val="000000"/>
                </a:solidFill>
                <a:latin typeface="Franklin Gothic Book"/>
              </a:rPr>
              <a:t>top secret </a:t>
            </a:r>
            <a:r>
              <a:rPr lang="it-IT" sz="1400" spc="-1" dirty="0" smtClean="0">
                <a:solidFill>
                  <a:srgbClr val="000000"/>
                </a:solidFill>
                <a:latin typeface="Franklin Gothic Book"/>
              </a:rPr>
              <a:t>note come Pu”m, per le rappresaglie contro i villaggi e i terroristi arabi, gli attacchi alle istallazioni britanniche e l’eliminazione degli informatori. Queste unità furono usate più volte negli ultimi mesi della rivolta araba e in quelli successivi.</a:t>
            </a:r>
            <a:endParaRPr lang="it-IT" sz="1400" spc="-1" dirty="0" smtClean="0"/>
          </a:p>
          <a:p>
            <a:pPr algn="just">
              <a:lnSpc>
                <a:spcPct val="100000"/>
              </a:lnSpc>
              <a:spcAft>
                <a:spcPts val="601"/>
              </a:spcAft>
            </a:pPr>
            <a:r>
              <a:rPr lang="it-IT" sz="1400" spc="-1" dirty="0" smtClean="0">
                <a:solidFill>
                  <a:srgbClr val="000000"/>
                </a:solidFill>
                <a:latin typeface="Franklin Gothic Book"/>
              </a:rPr>
              <a:t>Questa strategia  della rappresaglia avrebbe caratterizzato la </a:t>
            </a:r>
            <a:r>
              <a:rPr lang="it-IT" sz="1400" spc="-1" dirty="0" err="1" smtClean="0">
                <a:solidFill>
                  <a:srgbClr val="000000"/>
                </a:solidFill>
                <a:latin typeface="Franklin Gothic Book"/>
              </a:rPr>
              <a:t>Haganah</a:t>
            </a:r>
            <a:r>
              <a:rPr lang="it-IT" sz="1400" spc="-1" dirty="0" smtClean="0">
                <a:solidFill>
                  <a:srgbClr val="000000"/>
                </a:solidFill>
                <a:latin typeface="Franklin Gothic Book"/>
              </a:rPr>
              <a:t> fino ai primi mesi del conflitto del 1948, e le forze armate nei decenni seguenti.</a:t>
            </a:r>
            <a:endParaRPr lang="it-IT" sz="1400" spc="-1" dirty="0" smtClean="0"/>
          </a:p>
          <a:p>
            <a:pPr algn="r">
              <a:lnSpc>
                <a:spcPct val="100000"/>
              </a:lnSpc>
            </a:pPr>
            <a:r>
              <a:rPr lang="it-IT" sz="1200" spc="-1" dirty="0" smtClean="0">
                <a:solidFill>
                  <a:srgbClr val="000000"/>
                </a:solidFill>
                <a:latin typeface="Franklin Gothic Book"/>
              </a:rPr>
              <a:t>da B. </a:t>
            </a:r>
            <a:r>
              <a:rPr lang="it-IT" sz="1200" spc="-1" dirty="0" err="1" smtClean="0">
                <a:solidFill>
                  <a:srgbClr val="000000"/>
                </a:solidFill>
                <a:latin typeface="Franklin Gothic Book"/>
              </a:rPr>
              <a:t>Morris</a:t>
            </a:r>
            <a:r>
              <a:rPr lang="it-IT" sz="1200" spc="-1" dirty="0" smtClean="0">
                <a:solidFill>
                  <a:srgbClr val="000000"/>
                </a:solidFill>
                <a:latin typeface="Franklin Gothic Book"/>
              </a:rPr>
              <a:t> </a:t>
            </a:r>
            <a:r>
              <a:rPr lang="it-IT" sz="1200" i="1" spc="-1" dirty="0" smtClean="0">
                <a:solidFill>
                  <a:srgbClr val="000000"/>
                </a:solidFill>
                <a:latin typeface="Franklin Gothic Book"/>
              </a:rPr>
              <a:t>Vittime</a:t>
            </a:r>
            <a:endParaRPr lang="it-IT" sz="1400" i="1" spc="-1" dirty="0">
              <a:solidFill>
                <a:srgbClr val="000000"/>
              </a:solidFill>
              <a:latin typeface="Arial"/>
            </a:endParaRPr>
          </a:p>
        </p:txBody>
      </p:sp>
      <p:sp>
        <p:nvSpPr>
          <p:cNvPr id="3" name="CustomShape 8"/>
          <p:cNvSpPr/>
          <p:nvPr/>
        </p:nvSpPr>
        <p:spPr>
          <a:xfrm>
            <a:off x="142844" y="600076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Dai un titolo al testo dopo averne evidenziato le informazioni principali.</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214282" y="428604"/>
            <a:ext cx="8492400" cy="27223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FINE DELLA RIVOLTA</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All’inizio del 1939 , alcune bande ribelli erano state sbaragliate; alcune avevano perso i comandanti, o si erano rifugiate  a est del Giordano, dove l’esercito locale – la Legione araba – le aveva sbaragliate o catturate. Fra gli stessi ribelli l’insurrezione era degenerata in lotta disordinata dove ognuno, o quasi, decideva da sé. Tra gli arabi vi furono più morti per mano dei “fratelli” palestinesi che dei britannici  e degli ebrei. Nelle campagne i gruppi di insorti si scontravano tra loro per il territorio e il bottino, mentre gli abitanti dei villaggi e delle città si opponevano sempre più spesso alla “riscossione di contributi” e ad altre forme di riscossione economica. La </a:t>
            </a:r>
            <a:r>
              <a:rPr lang="it-IT" sz="1400" strike="noStrike" spc="-1" dirty="0" err="1">
                <a:solidFill>
                  <a:srgbClr val="000000"/>
                </a:solidFill>
                <a:latin typeface="Franklin Gothic Book"/>
                <a:ea typeface="DejaVu Sans"/>
              </a:rPr>
              <a:t>controinsurrezione</a:t>
            </a:r>
            <a:r>
              <a:rPr lang="it-IT" sz="1400" strike="noStrike" spc="-1" dirty="0">
                <a:solidFill>
                  <a:srgbClr val="000000"/>
                </a:solidFill>
                <a:latin typeface="Franklin Gothic Book"/>
                <a:ea typeface="DejaVu Sans"/>
              </a:rPr>
              <a:t> britannica e la </a:t>
            </a:r>
            <a:r>
              <a:rPr lang="it-IT" sz="1400" strike="noStrike" spc="-1" dirty="0" err="1">
                <a:solidFill>
                  <a:srgbClr val="000000"/>
                </a:solidFill>
                <a:latin typeface="Franklin Gothic Book"/>
                <a:ea typeface="DejaVu Sans"/>
              </a:rPr>
              <a:t>controcontroinsurrezione</a:t>
            </a:r>
            <a:r>
              <a:rPr lang="it-IT" sz="1400" strike="noStrike" spc="-1" dirty="0">
                <a:solidFill>
                  <a:srgbClr val="000000"/>
                </a:solidFill>
                <a:latin typeface="Franklin Gothic Book"/>
                <a:ea typeface="DejaVu Sans"/>
              </a:rPr>
              <a:t> dei ribelli crescevano in spietatezza, impoverendo ulteriormente le già misere comunità rurali.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Molti abitanti dei villaggi si rifiutavano di nascondere i ribelli, di rifornirli e di sovvenzionarli, e alcuni violavano il boicottaggio vendendo prodotti agli ebrei.</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5" name="CustomShape 8"/>
          <p:cNvSpPr/>
          <p:nvPr/>
        </p:nvSpPr>
        <p:spPr>
          <a:xfrm>
            <a:off x="357158" y="4714884"/>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a:spLocks noChangeAspect="1"/>
          </p:cNvSpPr>
          <p:nvPr/>
        </p:nvSpPr>
        <p:spPr>
          <a:xfrm>
            <a:off x="3500430" y="2643182"/>
            <a:ext cx="2500330" cy="18802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rPr>
              <a:t>FINE DELLA RIVOLTA</a:t>
            </a:r>
            <a:endParaRPr lang="it-IT" sz="1600" b="1" dirty="0">
              <a:solidFill>
                <a:srgbClr val="00B0F0"/>
              </a:solidFill>
            </a:endParaRPr>
          </a:p>
        </p:txBody>
      </p:sp>
      <p:sp>
        <p:nvSpPr>
          <p:cNvPr id="3" name="Rettangolo arrotondato 2"/>
          <p:cNvSpPr/>
          <p:nvPr/>
        </p:nvSpPr>
        <p:spPr>
          <a:xfrm>
            <a:off x="214282" y="1214422"/>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33" name="Rettangolo arrotondato 32"/>
          <p:cNvSpPr/>
          <p:nvPr/>
        </p:nvSpPr>
        <p:spPr>
          <a:xfrm>
            <a:off x="6357950" y="1000108"/>
            <a:ext cx="2643206" cy="10001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cxnSp>
        <p:nvCxnSpPr>
          <p:cNvPr id="12" name="Connettore 2 11"/>
          <p:cNvCxnSpPr>
            <a:stCxn id="3" idx="2"/>
          </p:cNvCxnSpPr>
          <p:nvPr/>
        </p:nvCxnSpPr>
        <p:spPr>
          <a:xfrm rot="16200000" flipH="1">
            <a:off x="1821637" y="1535893"/>
            <a:ext cx="1285884" cy="221457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33" idx="2"/>
          </p:cNvCxnSpPr>
          <p:nvPr/>
        </p:nvCxnSpPr>
        <p:spPr>
          <a:xfrm rot="5400000">
            <a:off x="6197215" y="1732348"/>
            <a:ext cx="1214447" cy="17502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500034" y="5429264"/>
            <a:ext cx="2714644" cy="10715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pPr>
            <a:endParaRPr lang="it-IT" sz="1200" spc="-1" dirty="0">
              <a:solidFill>
                <a:srgbClr val="00B0F0"/>
              </a:solidFill>
            </a:endParaRPr>
          </a:p>
        </p:txBody>
      </p:sp>
      <p:sp>
        <p:nvSpPr>
          <p:cNvPr id="8" name="Rettangolo arrotondato 7"/>
          <p:cNvSpPr/>
          <p:nvPr/>
        </p:nvSpPr>
        <p:spPr>
          <a:xfrm>
            <a:off x="3500430" y="285728"/>
            <a:ext cx="2286016" cy="78581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b="1" dirty="0">
              <a:solidFill>
                <a:srgbClr val="00B0F0"/>
              </a:solidFill>
            </a:endParaRPr>
          </a:p>
        </p:txBody>
      </p:sp>
      <p:sp>
        <p:nvSpPr>
          <p:cNvPr id="9" name="Rettangolo arrotondato 8"/>
          <p:cNvSpPr/>
          <p:nvPr/>
        </p:nvSpPr>
        <p:spPr>
          <a:xfrm>
            <a:off x="6072198" y="5429264"/>
            <a:ext cx="2857520" cy="114300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spc="-1" dirty="0" smtClean="0">
                <a:solidFill>
                  <a:srgbClr val="000000"/>
                </a:solidFill>
                <a:latin typeface="Franklin Gothic Book"/>
              </a:rPr>
              <a:t>La </a:t>
            </a:r>
            <a:r>
              <a:rPr lang="it-IT" sz="1200" b="1" spc="-1" dirty="0" err="1" smtClean="0">
                <a:solidFill>
                  <a:srgbClr val="000000"/>
                </a:solidFill>
                <a:latin typeface="Franklin Gothic Book"/>
              </a:rPr>
              <a:t>controinsurrezione</a:t>
            </a:r>
            <a:r>
              <a:rPr lang="it-IT" sz="1200" b="1" spc="-1" dirty="0" smtClean="0">
                <a:solidFill>
                  <a:srgbClr val="000000"/>
                </a:solidFill>
                <a:latin typeface="Franklin Gothic Book"/>
              </a:rPr>
              <a:t> britannica e la </a:t>
            </a:r>
            <a:r>
              <a:rPr lang="it-IT" sz="1200" b="1" spc="-1" dirty="0" err="1" smtClean="0">
                <a:solidFill>
                  <a:srgbClr val="000000"/>
                </a:solidFill>
                <a:latin typeface="Franklin Gothic Book"/>
              </a:rPr>
              <a:t>controcontroinsurrezione</a:t>
            </a:r>
            <a:r>
              <a:rPr lang="it-IT" sz="1200" b="1" spc="-1" dirty="0" smtClean="0">
                <a:solidFill>
                  <a:srgbClr val="000000"/>
                </a:solidFill>
                <a:latin typeface="Franklin Gothic Book"/>
              </a:rPr>
              <a:t> dei ribelli crescono in spietatezza, impoverendo ulteriormente le già misere comunità rurali.</a:t>
            </a:r>
            <a:r>
              <a:rPr lang="it-IT" sz="1200" spc="-1" dirty="0" smtClean="0">
                <a:solidFill>
                  <a:srgbClr val="000000"/>
                </a:solidFill>
                <a:latin typeface="Franklin Gothic Book"/>
              </a:rPr>
              <a:t>.</a:t>
            </a:r>
            <a:endParaRPr lang="it-IT" sz="1200" b="1" dirty="0">
              <a:solidFill>
                <a:srgbClr val="00B0F0"/>
              </a:solidFill>
            </a:endParaRPr>
          </a:p>
        </p:txBody>
      </p:sp>
      <p:cxnSp>
        <p:nvCxnSpPr>
          <p:cNvPr id="15" name="Connettore 2 14"/>
          <p:cNvCxnSpPr>
            <a:stCxn id="8" idx="2"/>
            <a:endCxn id="2" idx="0"/>
          </p:cNvCxnSpPr>
          <p:nvPr/>
        </p:nvCxnSpPr>
        <p:spPr>
          <a:xfrm rot="16200000" flipH="1">
            <a:off x="3911198" y="1803785"/>
            <a:ext cx="1571636" cy="1071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7" idx="0"/>
            <a:endCxn id="2" idx="3"/>
          </p:cNvCxnSpPr>
          <p:nvPr/>
        </p:nvCxnSpPr>
        <p:spPr>
          <a:xfrm rot="5400000" flipH="1" flipV="1">
            <a:off x="2271380" y="3834050"/>
            <a:ext cx="1181190" cy="20092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9" idx="0"/>
            <a:endCxn id="2" idx="5"/>
          </p:cNvCxnSpPr>
          <p:nvPr/>
        </p:nvCxnSpPr>
        <p:spPr>
          <a:xfrm rot="16200000" flipV="1">
            <a:off x="5977182" y="3905487"/>
            <a:ext cx="1181190" cy="1866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4" descr="https://upload.wikimedia.org/wikipedia/commons/4/4f/Opstand_tegen_Britten_in_Palestina_-_Arabs_revolt_against_the_English_authority.jpg"/>
          <p:cNvPicPr>
            <a:picLocks noChangeAspect="1"/>
          </p:cNvPicPr>
          <p:nvPr/>
        </p:nvPicPr>
        <p:blipFill>
          <a:blip r:embed="rId2"/>
          <a:stretch/>
        </p:blipFill>
        <p:spPr>
          <a:xfrm>
            <a:off x="214282" y="4071942"/>
            <a:ext cx="3853339" cy="2657475"/>
          </a:xfrm>
          <a:prstGeom prst="rect">
            <a:avLst/>
          </a:prstGeom>
          <a:ln w="0">
            <a:solidFill>
              <a:srgbClr val="C00000"/>
            </a:solidFill>
          </a:ln>
        </p:spPr>
      </p:pic>
      <p:sp>
        <p:nvSpPr>
          <p:cNvPr id="382" name="CustomShape 1"/>
          <p:cNvSpPr/>
          <p:nvPr/>
        </p:nvSpPr>
        <p:spPr>
          <a:xfrm>
            <a:off x="4429124" y="6143644"/>
            <a:ext cx="3071834"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Ribelli arabi arrestati dai soldati britannici a </a:t>
            </a:r>
            <a:r>
              <a:rPr lang="it-IT" sz="1200" b="0" strike="noStrike" spc="-1" dirty="0" smtClean="0">
                <a:solidFill>
                  <a:srgbClr val="000000"/>
                </a:solidFill>
                <a:latin typeface="Arial"/>
                <a:ea typeface="DejaVu Sans"/>
              </a:rPr>
              <a:t>Gerusalemme</a:t>
            </a:r>
            <a:endParaRPr lang="it-IT" sz="1200" b="0" strike="noStrike" spc="-1" dirty="0">
              <a:latin typeface="Arial"/>
            </a:endParaRPr>
          </a:p>
        </p:txBody>
      </p:sp>
      <p:pic>
        <p:nvPicPr>
          <p:cNvPr id="383" name="Picture 2_0" descr="Fichier:Combattenti dell'Esercito Arabo di Liberazione durante la Rivolta Araba in Palestina.png"/>
          <p:cNvPicPr>
            <a:picLocks noChangeAspect="1"/>
          </p:cNvPicPr>
          <p:nvPr/>
        </p:nvPicPr>
        <p:blipFill>
          <a:blip r:embed="rId3"/>
          <a:stretch/>
        </p:blipFill>
        <p:spPr>
          <a:xfrm>
            <a:off x="4643438" y="2571744"/>
            <a:ext cx="4373348" cy="2278698"/>
          </a:xfrm>
          <a:prstGeom prst="rect">
            <a:avLst/>
          </a:prstGeom>
          <a:ln w="0">
            <a:solidFill>
              <a:srgbClr val="C00000"/>
            </a:solidFill>
          </a:ln>
        </p:spPr>
      </p:pic>
      <p:sp>
        <p:nvSpPr>
          <p:cNvPr id="384" name="CustomShape 2"/>
          <p:cNvSpPr/>
          <p:nvPr/>
        </p:nvSpPr>
        <p:spPr>
          <a:xfrm>
            <a:off x="5572132" y="5000636"/>
            <a:ext cx="3416040"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Combattenti dell'Esercito Arabo di </a:t>
            </a:r>
            <a:r>
              <a:rPr lang="it-IT" sz="1200" b="0" strike="noStrike" spc="-1" dirty="0" smtClean="0">
                <a:solidFill>
                  <a:srgbClr val="000000"/>
                </a:solidFill>
                <a:latin typeface="Arial"/>
                <a:ea typeface="DejaVu Sans"/>
              </a:rPr>
              <a:t>Liberazione.</a:t>
            </a:r>
            <a:endParaRPr lang="it-IT" sz="1200" b="0" strike="noStrike" spc="-1" dirty="0">
              <a:latin typeface="Arial"/>
            </a:endParaRPr>
          </a:p>
        </p:txBody>
      </p:sp>
      <p:pic>
        <p:nvPicPr>
          <p:cNvPr id="6" name="Picture 2" descr="file:///C:/Users/utente/Downloads/masse-arabe-attendono-la-distribuzione-del-pane-durante-una-pausa-del-coprifuoco-imposto-a-causa-di-violenti-scontri-arabo-contro-gli-ebrei-di-gerusalemme-durante-il-british-mandad220-081-kk3rmp.jpg"/>
          <p:cNvPicPr>
            <a:picLocks noChangeAspect="1"/>
          </p:cNvPicPr>
          <p:nvPr/>
        </p:nvPicPr>
        <p:blipFill>
          <a:blip r:embed="rId4"/>
          <a:srcRect b="9390"/>
          <a:stretch/>
        </p:blipFill>
        <p:spPr>
          <a:xfrm>
            <a:off x="142844" y="214290"/>
            <a:ext cx="4279392" cy="2851496"/>
          </a:xfrm>
          <a:prstGeom prst="rect">
            <a:avLst/>
          </a:prstGeom>
          <a:ln w="0">
            <a:solidFill>
              <a:srgbClr val="C00000"/>
            </a:solidFill>
          </a:ln>
        </p:spPr>
      </p:pic>
      <p:sp>
        <p:nvSpPr>
          <p:cNvPr id="7" name="CustomShape 1"/>
          <p:cNvSpPr/>
          <p:nvPr/>
        </p:nvSpPr>
        <p:spPr>
          <a:xfrm>
            <a:off x="4572000" y="285728"/>
            <a:ext cx="3210022" cy="82954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strike="noStrike" spc="-1" dirty="0">
                <a:solidFill>
                  <a:srgbClr val="000000"/>
                </a:solidFill>
                <a:latin typeface="Arial"/>
                <a:ea typeface="DejaVu Sans"/>
              </a:rPr>
              <a:t>Masse arabe attendono la distribuzione del pane durante una pausa del coprifuoco imposto a causa </a:t>
            </a:r>
            <a:r>
              <a:rPr lang="it-IT" sz="1200" b="0" strike="noStrike" spc="-1" dirty="0" smtClean="0">
                <a:solidFill>
                  <a:srgbClr val="000000"/>
                </a:solidFill>
                <a:latin typeface="Arial"/>
                <a:ea typeface="DejaVu Sans"/>
              </a:rPr>
              <a:t>dei </a:t>
            </a:r>
            <a:r>
              <a:rPr lang="it-IT" sz="1200" b="0" strike="noStrike" spc="-1" dirty="0">
                <a:solidFill>
                  <a:srgbClr val="000000"/>
                </a:solidFill>
                <a:latin typeface="Arial"/>
                <a:ea typeface="DejaVu Sans"/>
              </a:rPr>
              <a:t>violenti scontri </a:t>
            </a:r>
            <a:r>
              <a:rPr lang="it-IT" sz="1200" b="0" strike="noStrike" spc="-1" dirty="0" smtClean="0">
                <a:solidFill>
                  <a:srgbClr val="000000"/>
                </a:solidFill>
                <a:latin typeface="Arial"/>
                <a:ea typeface="DejaVu Sans"/>
              </a:rPr>
              <a:t> con </a:t>
            </a:r>
            <a:r>
              <a:rPr lang="it-IT" sz="1200" b="0" strike="noStrike" spc="-1" dirty="0">
                <a:solidFill>
                  <a:srgbClr val="000000"/>
                </a:solidFill>
                <a:latin typeface="Arial"/>
                <a:ea typeface="DejaVu Sans"/>
              </a:rPr>
              <a:t>gli ebrei di Gerusalemme</a:t>
            </a:r>
            <a:r>
              <a:rPr lang="it-IT" sz="1200" b="1" strike="noStrike" spc="-1" dirty="0">
                <a:solidFill>
                  <a:srgbClr val="000000"/>
                </a:solidFill>
                <a:latin typeface="Arial"/>
                <a:ea typeface="DejaVu Sans"/>
              </a:rPr>
              <a:t> - </a:t>
            </a:r>
            <a:r>
              <a:rPr lang="it-IT" sz="1200" b="0" strike="noStrike" spc="-1" dirty="0">
                <a:solidFill>
                  <a:srgbClr val="000000"/>
                </a:solidFill>
                <a:latin typeface="Arial"/>
                <a:ea typeface="DejaVu Sans"/>
              </a:rPr>
              <a:t>22 ottobre 1938</a:t>
            </a:r>
            <a:endParaRPr lang="it-IT" sz="12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214200" y="142920"/>
            <a:ext cx="8492400" cy="2583869"/>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LA CONFERENZA </a:t>
            </a:r>
            <a:r>
              <a:rPr lang="it-IT" sz="1400" b="1" strike="noStrike" spc="-1" dirty="0" err="1">
                <a:solidFill>
                  <a:srgbClr val="000000"/>
                </a:solidFill>
                <a:latin typeface="Franklin Gothic Book"/>
                <a:ea typeface="DejaVu Sans"/>
              </a:rPr>
              <a:t>DI</a:t>
            </a:r>
            <a:r>
              <a:rPr lang="it-IT" sz="1400" b="1" strike="noStrike" spc="-1" dirty="0">
                <a:solidFill>
                  <a:srgbClr val="000000"/>
                </a:solidFill>
                <a:latin typeface="Franklin Gothic Book"/>
                <a:ea typeface="DejaVu Sans"/>
              </a:rPr>
              <a:t> LONDRA</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9 novembre 1938, il Governo britannico dichiarò pubblicamente che il piano di spartizione era inattuabile e convocò una conferenza a Londra, con la partecipazione degli arabi palestinesi e dei paesi vicini, e dei rappresentanti dell’Agenzia Ebraica. </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La Conferenza consistette in realtà in colloqui separati anglo-arabi e anglo-ebraici, gli arabi essendosi rifiutati di negoziare direttamente, e il suo fallimento era prevedibile. Le posizioni di partenza erano troppo distanti, e sia gli arabi sia gli ebrei non avevano alcuna fiducia nei britannici. Gli arabi volevano la fine dell’immigrazione e dell’acquisto di terreni da parte degli ebrei, e uno Stato indipendente. Gli ebrei, guidati da </a:t>
            </a:r>
            <a:r>
              <a:rPr lang="it-IT" sz="1400" strike="noStrike" spc="-1" dirty="0" err="1">
                <a:solidFill>
                  <a:srgbClr val="000000"/>
                </a:solidFill>
                <a:latin typeface="Franklin Gothic Book"/>
                <a:ea typeface="DejaVu Sans"/>
              </a:rPr>
              <a:t>Ben-Gurion</a:t>
            </a:r>
            <a:r>
              <a:rPr lang="it-IT" sz="1400" strike="noStrike" spc="-1" dirty="0">
                <a:solidFill>
                  <a:srgbClr val="000000"/>
                </a:solidFill>
                <a:latin typeface="Franklin Gothic Book"/>
                <a:ea typeface="DejaVu Sans"/>
              </a:rPr>
              <a:t>, furono irremovibili quanto al proseguimento dell’immigrazione, ed erano contrari all’indipendenza finché gli arabi erano maggioranza in Palestina.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7" name="CustomShape 8"/>
          <p:cNvSpPr/>
          <p:nvPr/>
        </p:nvSpPr>
        <p:spPr>
          <a:xfrm>
            <a:off x="142844" y="2786058"/>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Come si conclude la Conferenza di Londra? Perché?</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14282" y="3500438"/>
            <a:ext cx="8708400" cy="121444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pitchFamily="34" charset="0"/>
              </a:rPr>
              <a:t> </a:t>
            </a: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2" descr="Palestina conferenza a Londra il 07.02.1939 e a Washington il 17.10.1939  Foto stock - Alamy"/>
          <p:cNvPicPr/>
          <p:nvPr/>
        </p:nvPicPr>
        <p:blipFill>
          <a:blip r:embed="rId2"/>
          <a:srcRect b="9446"/>
          <a:stretch/>
        </p:blipFill>
        <p:spPr>
          <a:xfrm>
            <a:off x="142844" y="357166"/>
            <a:ext cx="4044240" cy="2784600"/>
          </a:xfrm>
          <a:prstGeom prst="rect">
            <a:avLst/>
          </a:prstGeom>
          <a:ln w="0">
            <a:solidFill>
              <a:srgbClr val="C00000"/>
            </a:solidFill>
          </a:ln>
        </p:spPr>
      </p:pic>
      <p:pic>
        <p:nvPicPr>
          <p:cNvPr id="387" name="Picture 4" descr="Conferenza di londra immagini e fotografie stock ad alta risoluzione - Alamy"/>
          <p:cNvPicPr/>
          <p:nvPr/>
        </p:nvPicPr>
        <p:blipFill>
          <a:blip r:embed="rId3"/>
          <a:srcRect t="11567" b="11302"/>
          <a:stretch/>
        </p:blipFill>
        <p:spPr>
          <a:xfrm>
            <a:off x="4500562" y="357166"/>
            <a:ext cx="4314960" cy="2853000"/>
          </a:xfrm>
          <a:prstGeom prst="rect">
            <a:avLst/>
          </a:prstGeom>
          <a:ln w="0">
            <a:solidFill>
              <a:srgbClr val="C00000"/>
            </a:solidFill>
          </a:ln>
        </p:spPr>
      </p:pic>
      <p:sp>
        <p:nvSpPr>
          <p:cNvPr id="388" name="CustomShape 2"/>
          <p:cNvSpPr/>
          <p:nvPr/>
        </p:nvSpPr>
        <p:spPr>
          <a:xfrm>
            <a:off x="857224" y="3286124"/>
            <a:ext cx="22813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Riunione anglo-araba</a:t>
            </a:r>
            <a:endParaRPr lang="it-IT" sz="1200" b="0" strike="noStrike" spc="-1" dirty="0">
              <a:latin typeface="Arial"/>
            </a:endParaRPr>
          </a:p>
        </p:txBody>
      </p:sp>
      <p:sp>
        <p:nvSpPr>
          <p:cNvPr id="389" name="CustomShape 3"/>
          <p:cNvSpPr/>
          <p:nvPr/>
        </p:nvSpPr>
        <p:spPr>
          <a:xfrm>
            <a:off x="5572132" y="3357562"/>
            <a:ext cx="228132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dirty="0">
                <a:solidFill>
                  <a:srgbClr val="000000"/>
                </a:solidFill>
                <a:latin typeface="Arial"/>
                <a:ea typeface="DejaVu Sans"/>
              </a:rPr>
              <a:t>Riunione anglo-ebraica</a:t>
            </a:r>
            <a:endParaRPr lang="it-IT" sz="1200" b="0" strike="noStrike" spc="-1" dirty="0">
              <a:latin typeface="Arial"/>
            </a:endParaRPr>
          </a:p>
        </p:txBody>
      </p:sp>
      <p:sp>
        <p:nvSpPr>
          <p:cNvPr id="7" name="CustomShape 8"/>
          <p:cNvSpPr/>
          <p:nvPr/>
        </p:nvSpPr>
        <p:spPr>
          <a:xfrm>
            <a:off x="285720" y="3786190"/>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Perché vi sono due riunioni separate?</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8" name="CustomShape 7"/>
          <p:cNvSpPr/>
          <p:nvPr/>
        </p:nvSpPr>
        <p:spPr>
          <a:xfrm>
            <a:off x="285720" y="4572008"/>
            <a:ext cx="8708400" cy="857256"/>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4714876" y="6143644"/>
            <a:ext cx="3495662" cy="46021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Arial"/>
                <a:ea typeface="DejaVu Sans"/>
              </a:rPr>
              <a:t>Manifestazione ebraica di protesta contro il Libro bianco (Gerusalemme, maggio1939)</a:t>
            </a:r>
            <a:endParaRPr lang="it-IT" sz="1200" b="0" strike="noStrike" spc="-1" dirty="0">
              <a:latin typeface="Arial"/>
            </a:endParaRPr>
          </a:p>
        </p:txBody>
      </p:sp>
      <p:sp>
        <p:nvSpPr>
          <p:cNvPr id="391" name="CustomShape 2"/>
          <p:cNvSpPr/>
          <p:nvPr/>
        </p:nvSpPr>
        <p:spPr>
          <a:xfrm>
            <a:off x="214200" y="142920"/>
            <a:ext cx="8492400" cy="1860594"/>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dirty="0">
                <a:solidFill>
                  <a:srgbClr val="000000"/>
                </a:solidFill>
                <a:latin typeface="Franklin Gothic Book"/>
                <a:ea typeface="DejaVu Sans"/>
              </a:rPr>
              <a:t>IL LIBRO BIANCO</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Il governo britannico, il 17 maggio 1939, pubblicò un nuovo Libro Bianco che annullò la Dichiarazione </a:t>
            </a:r>
            <a:r>
              <a:rPr lang="it-IT" sz="1400" b="0" strike="noStrike" spc="-1" dirty="0" err="1">
                <a:solidFill>
                  <a:srgbClr val="000000"/>
                </a:solidFill>
                <a:latin typeface="Franklin Gothic Book"/>
                <a:ea typeface="DejaVu Sans"/>
              </a:rPr>
              <a:t>Balfour</a:t>
            </a:r>
            <a:r>
              <a:rPr lang="it-IT" sz="1400" b="0" strike="noStrike" spc="-1" dirty="0">
                <a:solidFill>
                  <a:srgbClr val="000000"/>
                </a:solidFill>
                <a:latin typeface="Franklin Gothic Book"/>
                <a:ea typeface="DejaVu Sans"/>
              </a:rPr>
              <a:t> e gli impegni assunti con il mandato riguardo al “focolare nazionale” ebraico: esso, infatti, decretò </a:t>
            </a:r>
            <a:r>
              <a:rPr lang="it-IT" sz="1400" b="1" strike="noStrike" spc="-1" dirty="0">
                <a:solidFill>
                  <a:srgbClr val="000000"/>
                </a:solidFill>
                <a:latin typeface="Franklin Gothic Book"/>
                <a:ea typeface="DejaVu Sans"/>
              </a:rPr>
              <a:t>drastiche limitazioni all’acquisto di terreni da parte degli ebrei</a:t>
            </a:r>
            <a:r>
              <a:rPr lang="it-IT" sz="1400" b="0" strike="noStrike" spc="-1" dirty="0">
                <a:solidFill>
                  <a:srgbClr val="000000"/>
                </a:solidFill>
                <a:latin typeface="Franklin Gothic Book"/>
                <a:ea typeface="DejaVu Sans"/>
              </a:rPr>
              <a:t> e la </a:t>
            </a:r>
            <a:r>
              <a:rPr lang="it-IT" sz="1400" b="1" strike="noStrike" spc="-1" dirty="0">
                <a:solidFill>
                  <a:srgbClr val="000000"/>
                </a:solidFill>
                <a:latin typeface="Franklin Gothic Book"/>
                <a:ea typeface="DejaVu Sans"/>
              </a:rPr>
              <a:t>restrizione dell’immigrazione ebraica </a:t>
            </a:r>
            <a:r>
              <a:rPr lang="it-IT" sz="1400" b="0" strike="noStrike" spc="-1" dirty="0">
                <a:solidFill>
                  <a:srgbClr val="000000"/>
                </a:solidFill>
                <a:latin typeface="Franklin Gothic Book"/>
                <a:ea typeface="DejaVu Sans"/>
              </a:rPr>
              <a:t>ad un numero totale di 75.000 unità in cinque anni, dopo i quali sarebbe stato necessario il consenso arabo per qualsiasi ulteriore immigrazione. Così, nell’anno in cui scoppiò la guerra, proprio </a:t>
            </a:r>
            <a:r>
              <a:rPr lang="it-IT" sz="1400" b="1" strike="noStrike" spc="-1" dirty="0">
                <a:solidFill>
                  <a:srgbClr val="000000"/>
                </a:solidFill>
                <a:latin typeface="Franklin Gothic Book"/>
                <a:ea typeface="DejaVu Sans"/>
              </a:rPr>
              <a:t>gli ebrei avevano la necessità più disperata di trovare un posto nel quale rifugiarsi</a:t>
            </a:r>
            <a:r>
              <a:rPr lang="it-IT" sz="1400" b="0" strike="noStrike" spc="-1" dirty="0">
                <a:solidFill>
                  <a:srgbClr val="000000"/>
                </a:solidFill>
                <a:latin typeface="Franklin Gothic Book"/>
                <a:ea typeface="DejaVu Sans"/>
              </a:rPr>
              <a:t>, furono praticamente banditi dalla Palestina.</a:t>
            </a:r>
            <a:endParaRPr lang="it-IT" sz="1400" b="0" strike="noStrike" spc="-1" dirty="0">
              <a:latin typeface="Arial"/>
            </a:endParaRPr>
          </a:p>
          <a:p>
            <a:pPr algn="r">
              <a:lnSpc>
                <a:spcPct val="100000"/>
              </a:lnSpc>
              <a:spcAft>
                <a:spcPts val="601"/>
              </a:spcAft>
            </a:pPr>
            <a:r>
              <a:rPr lang="it-IT" sz="1200" b="0" strike="noStrike" spc="-1" dirty="0">
                <a:solidFill>
                  <a:srgbClr val="000000"/>
                </a:solidFill>
                <a:latin typeface="Franklin Gothic Book"/>
                <a:ea typeface="DejaVu Sans"/>
              </a:rPr>
              <a:t>da E. Cecchini </a:t>
            </a:r>
            <a:r>
              <a:rPr lang="it-IT" sz="1200" b="0" i="1" strike="noStrike" spc="-1" dirty="0">
                <a:solidFill>
                  <a:srgbClr val="000000"/>
                </a:solidFill>
                <a:latin typeface="Franklin Gothic Book"/>
                <a:ea typeface="DejaVu Sans"/>
              </a:rPr>
              <a:t>Guerra e politica nel Medio Oriente</a:t>
            </a:r>
            <a:endParaRPr lang="it-IT" sz="1200" b="0" strike="noStrike" spc="-1" dirty="0">
              <a:latin typeface="Arial"/>
            </a:endParaRPr>
          </a:p>
        </p:txBody>
      </p:sp>
      <p:pic>
        <p:nvPicPr>
          <p:cNvPr id="392" name="Picture 6" descr="Manifestanti ebrei di Gerusalemme la protesta contro la Palestina al Libro  bianco del 1939 Foto stock - Alamy"/>
          <p:cNvPicPr>
            <a:picLocks noChangeAspect="1"/>
          </p:cNvPicPr>
          <p:nvPr/>
        </p:nvPicPr>
        <p:blipFill>
          <a:blip r:embed="rId2"/>
          <a:srcRect b="8755"/>
          <a:stretch/>
        </p:blipFill>
        <p:spPr>
          <a:xfrm>
            <a:off x="428596" y="3857628"/>
            <a:ext cx="4081272" cy="2844530"/>
          </a:xfrm>
          <a:prstGeom prst="rect">
            <a:avLst/>
          </a:prstGeom>
          <a:ln w="0">
            <a:solidFill>
              <a:srgbClr val="C00000"/>
            </a:solidFill>
          </a:ln>
        </p:spPr>
      </p:pic>
      <p:sp>
        <p:nvSpPr>
          <p:cNvPr id="5" name="CustomShape 8"/>
          <p:cNvSpPr/>
          <p:nvPr/>
        </p:nvSpPr>
        <p:spPr>
          <a:xfrm>
            <a:off x="142844" y="1785926"/>
            <a:ext cx="870840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Cosa prevede il libro bianco? </a:t>
            </a:r>
            <a:r>
              <a:rPr lang="it-IT" sz="1400" b="1" spc="-1" dirty="0" smtClean="0">
                <a:solidFill>
                  <a:srgbClr val="000000"/>
                </a:solidFill>
                <a:latin typeface="Franklin Gothic Book"/>
                <a:ea typeface="DejaVu Sans"/>
              </a:rPr>
              <a:t>Che conseguenze ha per gli ebrei?</a:t>
            </a:r>
            <a:r>
              <a:rPr lang="it-IT" sz="1400" b="1" strike="noStrike" spc="-1" dirty="0" smtClean="0">
                <a:solidFill>
                  <a:srgbClr val="000000"/>
                </a:solidFill>
                <a:latin typeface="Franklin Gothic Book"/>
                <a:ea typeface="DejaVu Sans"/>
              </a:rPr>
              <a:t> </a:t>
            </a:r>
            <a:endParaRPr lang="it-IT" sz="1400" b="1" strike="noStrike" spc="-1" dirty="0">
              <a:latin typeface="Franklin Gothic Book" pitchFamily="34" charset="0"/>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
        <p:nvSpPr>
          <p:cNvPr id="6" name="CustomShape 7"/>
          <p:cNvSpPr/>
          <p:nvPr/>
        </p:nvSpPr>
        <p:spPr>
          <a:xfrm>
            <a:off x="214282" y="2428868"/>
            <a:ext cx="8708400" cy="928694"/>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400" spc="-1" dirty="0" smtClean="0">
              <a:solidFill>
                <a:srgbClr val="00B0F0"/>
              </a:solidFill>
              <a:latin typeface="Franklin Gothic Book" pitchFamily="34" charset="0"/>
            </a:endParaRPr>
          </a:p>
          <a:p>
            <a:pPr algn="just">
              <a:lnSpc>
                <a:spcPct val="100000"/>
              </a:lnSpc>
            </a:pPr>
            <a:r>
              <a:rPr lang="it-IT" sz="1400" spc="-1" dirty="0" smtClean="0">
                <a:solidFill>
                  <a:srgbClr val="00B0F0"/>
                </a:solidFill>
                <a:latin typeface="Franklin Gothic Book"/>
              </a:rPr>
              <a:t>Decretò drastiche limitazioni all’acquisto di terreni da parte degli ebrei e la restrizione dell’immigrazione ebraica.</a:t>
            </a:r>
          </a:p>
          <a:p>
            <a:pPr algn="just">
              <a:lnSpc>
                <a:spcPct val="100000"/>
              </a:lnSpc>
            </a:pPr>
            <a:r>
              <a:rPr lang="it-IT" sz="1400" spc="-1" dirty="0" smtClean="0">
                <a:solidFill>
                  <a:srgbClr val="00B0F0"/>
                </a:solidFill>
                <a:latin typeface="Franklin Gothic Book"/>
              </a:rPr>
              <a:t>Gli ebrei furono praticamente banditi dalla Palestina proprio nell’anno in cui scoppiò la guerra e avevano la necessità più disperata di trovare un posto nel quale rifugiarsi.</a:t>
            </a:r>
          </a:p>
          <a:p>
            <a:pPr algn="just">
              <a:lnSpc>
                <a:spcPct val="100000"/>
              </a:lnSpc>
            </a:pPr>
            <a:endParaRPr lang="it-IT" sz="1400" strike="noStrike" spc="-1" dirty="0">
              <a:solidFill>
                <a:srgbClr val="00B0F0"/>
              </a:solidFill>
              <a:latin typeface="Franklin Gothic Book" pitchFamily="34" charset="0"/>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CustomShape 1"/>
          <p:cNvSpPr/>
          <p:nvPr/>
        </p:nvSpPr>
        <p:spPr>
          <a:xfrm>
            <a:off x="214200" y="142920"/>
            <a:ext cx="8710920" cy="5037120"/>
          </a:xfrm>
          <a:prstGeom prst="rect">
            <a:avLst/>
          </a:prstGeom>
          <a:solidFill>
            <a:schemeClr val="accent2">
              <a:lumMod val="40000"/>
              <a:lumOff val="6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r>
              <a:rPr lang="it-IT" sz="1400" b="1" strike="noStrike" spc="-1" dirty="0">
                <a:solidFill>
                  <a:srgbClr val="000000"/>
                </a:solidFill>
                <a:latin typeface="Franklin Gothic Book"/>
                <a:ea typeface="DejaVu Sans"/>
              </a:rPr>
              <a:t>LE CONSEGUENZE DELLA RIVOLTA</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Mentre guastò i rapporti con lo </a:t>
            </a:r>
            <a:r>
              <a:rPr lang="it-IT" sz="1400" i="1" strike="noStrike" spc="-1" dirty="0" err="1">
                <a:solidFill>
                  <a:srgbClr val="000000"/>
                </a:solidFill>
                <a:latin typeface="Franklin Gothic Book"/>
                <a:ea typeface="DejaVu Sans"/>
              </a:rPr>
              <a:t>yishuv</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il libro bianco si dimostrò incapace, negli anni seguenti, di impedirne il rafforzamento. Molti dubitavano che si potesse ancora contare su Londra per realizzare il sogno di uno Stato ebraico; era ritenuto molto probabile che nell’eventualità di una prova di forza, essa avrebbe finito con l’appoggiare gli arabi. In realtà, le conseguenze del documento furono modeste. Gli arabi palestinesi restarono una comunità ferita a morte, e lo </a:t>
            </a:r>
            <a:r>
              <a:rPr lang="it-IT" sz="1400" i="1" strike="noStrike" spc="-1" dirty="0" err="1">
                <a:solidFill>
                  <a:srgbClr val="000000"/>
                </a:solidFill>
                <a:latin typeface="Franklin Gothic Book"/>
                <a:ea typeface="DejaVu Sans"/>
              </a:rPr>
              <a:t>yishuv</a:t>
            </a:r>
            <a:r>
              <a:rPr lang="it-IT" sz="1400" i="1" strike="noStrike" spc="-1" dirty="0">
                <a:solidFill>
                  <a:srgbClr val="000000"/>
                </a:solidFill>
                <a:latin typeface="Franklin Gothic Book"/>
                <a:ea typeface="DejaVu Sans"/>
              </a:rPr>
              <a:t> </a:t>
            </a:r>
            <a:r>
              <a:rPr lang="it-IT" sz="1400" strike="noStrike" spc="-1" dirty="0">
                <a:solidFill>
                  <a:srgbClr val="000000"/>
                </a:solidFill>
                <a:latin typeface="Franklin Gothic Book"/>
                <a:ea typeface="DejaVu Sans"/>
              </a:rPr>
              <a:t>continuò a crescere rapidamente. L’immigrazione proseguì, influenzata più dagli eventi sul continente che dalle limitazioni britanniche; l’economia ebraica fioriva, e l’</a:t>
            </a:r>
            <a:r>
              <a:rPr lang="it-IT" sz="1400" strike="noStrike" spc="-1" dirty="0" err="1">
                <a:solidFill>
                  <a:srgbClr val="000000"/>
                </a:solidFill>
                <a:latin typeface="Franklin Gothic Book"/>
                <a:ea typeface="DejaVu Sans"/>
              </a:rPr>
              <a:t>Haganah</a:t>
            </a:r>
            <a:r>
              <a:rPr lang="it-IT" sz="1400" strike="noStrike" spc="-1" dirty="0">
                <a:solidFill>
                  <a:srgbClr val="000000"/>
                </a:solidFill>
                <a:latin typeface="Franklin Gothic Book"/>
                <a:ea typeface="DejaVu Sans"/>
              </a:rPr>
              <a:t> cresceva e accumulava preziose esperienze. Perfino l’acquisto di terreni da parte degli ebrei non cessò completamente, nonostante il libro bianco. Un certo numero di insediamenti fu fondato durante il conflitto mondiale, quasi tutti in zone vietate dai britannici.</a:t>
            </a:r>
            <a:endParaRPr lang="it-IT" sz="1400" strike="noStrike" spc="-1" dirty="0">
              <a:latin typeface="Arial"/>
            </a:endParaRPr>
          </a:p>
          <a:p>
            <a:pPr algn="just">
              <a:lnSpc>
                <a:spcPct val="100000"/>
              </a:lnSpc>
              <a:spcAft>
                <a:spcPts val="600"/>
              </a:spcAft>
            </a:pPr>
            <a:r>
              <a:rPr lang="it-IT" sz="1400" strike="noStrike" spc="-1" dirty="0">
                <a:solidFill>
                  <a:srgbClr val="000000"/>
                </a:solidFill>
                <a:latin typeface="Franklin Gothic Book"/>
                <a:ea typeface="DejaVu Sans"/>
              </a:rPr>
              <a:t>Se il 1939 ebbe per gli ebrei l’amaro sapore del libro bianco, quell’anno gli arabi dovettero fare i conti con l’eredità della rivoluzione. Gran parte della loro leadership era in prigione o in esilio, o aveva rinunciato alle cariche ufficiali e alla vita pubblica per disgusto della politica. Spentasi la ribellione, molti arabi – probabilmente la maggioranza – in segreto tirarono un sospiro di sollievo; si poteva tornare alla vita normale, e tentare di rimediare almeno ai danni puramente materiali. Ma le faide tra famiglie favorevoli e contrarie alla lotta armata avrebbero continuato a lacerare e insanguinare la società palestinese ancora per anni. L’odio tra i sostenitori degli </a:t>
            </a:r>
            <a:r>
              <a:rPr lang="it-IT" sz="1400" strike="noStrike" spc="-1" dirty="0" err="1">
                <a:solidFill>
                  <a:srgbClr val="000000"/>
                </a:solidFill>
                <a:latin typeface="Franklin Gothic Book"/>
                <a:ea typeface="DejaVu Sans"/>
              </a:rPr>
              <a:t>Husayni</a:t>
            </a:r>
            <a:r>
              <a:rPr lang="it-IT" sz="1400" strike="noStrike" spc="-1" dirty="0">
                <a:solidFill>
                  <a:srgbClr val="000000"/>
                </a:solidFill>
                <a:latin typeface="Franklin Gothic Book"/>
                <a:ea typeface="DejaVu Sans"/>
              </a:rPr>
              <a:t> e dei </a:t>
            </a:r>
            <a:r>
              <a:rPr lang="it-IT" sz="1400" strike="noStrike" spc="-1" dirty="0" err="1">
                <a:solidFill>
                  <a:srgbClr val="000000"/>
                </a:solidFill>
                <a:latin typeface="Franklin Gothic Book"/>
                <a:ea typeface="DejaVu Sans"/>
              </a:rPr>
              <a:t>Nashashibi</a:t>
            </a:r>
            <a:r>
              <a:rPr lang="it-IT" sz="1400" strike="noStrike" spc="-1" dirty="0">
                <a:solidFill>
                  <a:srgbClr val="000000"/>
                </a:solidFill>
                <a:latin typeface="Franklin Gothic Book"/>
                <a:ea typeface="DejaVu Sans"/>
              </a:rPr>
              <a:t> era ormai così profondo da escludere qualunque collaborazione, e la politica arabo-palestinese  ne fu paralizzata fino al 1946 e oltre. I palestinesi finirono col dipendere dagli Stati arabi, la cui leadership prese in larga misura il posto di quella autoctona nel periodo 1939-1948, con gravi conseguenze per gli eventi che portarono al conflitto del 1948. in buona sostanza, essi diventarono pedine degli Stati arabi, e tali rimasero fino al 1976, quando la “Palestina” fu ammessa nella Lega araba.</a:t>
            </a:r>
            <a:endParaRPr lang="it-IT" sz="1400" strike="noStrike" spc="-1" dirty="0">
              <a:latin typeface="Arial"/>
            </a:endParaRPr>
          </a:p>
          <a:p>
            <a:pPr algn="r">
              <a:lnSpc>
                <a:spcPct val="100000"/>
              </a:lnSpc>
            </a:pPr>
            <a:r>
              <a:rPr lang="it-IT" sz="1200" b="0" strike="noStrike" spc="-1" dirty="0">
                <a:solidFill>
                  <a:srgbClr val="000000"/>
                </a:solidFill>
                <a:latin typeface="Franklin Gothic Book"/>
                <a:ea typeface="DejaVu Sans"/>
              </a:rPr>
              <a:t>da B. </a:t>
            </a:r>
            <a:r>
              <a:rPr lang="it-IT" sz="1200" b="0" strike="noStrike" spc="-1" dirty="0" err="1">
                <a:solidFill>
                  <a:srgbClr val="000000"/>
                </a:solidFill>
                <a:latin typeface="Franklin Gothic Book"/>
                <a:ea typeface="DejaVu Sans"/>
              </a:rPr>
              <a:t>Morris</a:t>
            </a:r>
            <a:r>
              <a:rPr lang="it-IT" sz="1200" b="0" strike="noStrike" spc="-1" dirty="0">
                <a:solidFill>
                  <a:srgbClr val="000000"/>
                </a:solidFill>
                <a:latin typeface="Franklin Gothic Book"/>
                <a:ea typeface="DejaVu Sans"/>
              </a:rPr>
              <a:t> </a:t>
            </a:r>
            <a:r>
              <a:rPr lang="it-IT" sz="1200" b="0" i="1" strike="noStrike" spc="-1" dirty="0">
                <a:solidFill>
                  <a:srgbClr val="000000"/>
                </a:solidFill>
                <a:latin typeface="Franklin Gothic Book"/>
                <a:ea typeface="DejaVu Sans"/>
              </a:rPr>
              <a:t>Vittime</a:t>
            </a:r>
            <a:endParaRPr lang="it-IT" sz="1200" b="0" strike="noStrike" spc="-1" dirty="0">
              <a:latin typeface="Arial"/>
            </a:endParaRPr>
          </a:p>
        </p:txBody>
      </p:sp>
      <p:sp>
        <p:nvSpPr>
          <p:cNvPr id="3" name="CustomShape 8"/>
          <p:cNvSpPr/>
          <p:nvPr/>
        </p:nvSpPr>
        <p:spPr>
          <a:xfrm>
            <a:off x="571472" y="5715016"/>
            <a:ext cx="8351210" cy="707040"/>
          </a:xfrm>
          <a:prstGeom prst="roundRect">
            <a:avLst>
              <a:gd name="adj" fmla="val 16667"/>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endParaRPr lang="it-IT" sz="1800" b="0" strike="noStrike" spc="-1" dirty="0">
              <a:latin typeface="Arial"/>
            </a:endParaRPr>
          </a:p>
          <a:p>
            <a:pPr algn="just">
              <a:lnSpc>
                <a:spcPct val="100000"/>
              </a:lnSpc>
              <a:tabLst>
                <a:tab pos="0" algn="l"/>
              </a:tabLst>
            </a:pPr>
            <a:r>
              <a:rPr lang="it-IT" sz="1400" b="1" strike="noStrike" spc="-1" dirty="0" smtClean="0">
                <a:solidFill>
                  <a:srgbClr val="000000"/>
                </a:solidFill>
                <a:latin typeface="Franklin Gothic Book"/>
                <a:ea typeface="DejaVu Sans"/>
              </a:rPr>
              <a:t>Completa lo schema seguente dopo aver evidenziato nei testi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r>
              <a:rPr lang="it-IT" sz="1400" b="1" strike="noStrike" spc="-1" dirty="0">
                <a:solidFill>
                  <a:srgbClr val="000000"/>
                </a:solidFill>
                <a:latin typeface="Franklin Gothic Book"/>
                <a:ea typeface="DejaVu Sans"/>
              </a:rPr>
              <a:t> </a:t>
            </a: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a:p>
            <a:pPr marL="343080" indent="-33552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59792</TotalTime>
  <Words>13427</Words>
  <Application>LibreOffice/7.0.4.2$Windows_X86_64 LibreOffice_project/dcf040e67528d9187c66b2379df5ea4407429775</Application>
  <PresentationFormat>Presentazione su schermo (4:3)</PresentationFormat>
  <Paragraphs>1200</Paragraphs>
  <Slides>124</Slides>
  <Notes>0</Notes>
  <HiddenSlides>0</HiddenSlides>
  <MMClips>0</MMClips>
  <ScaleCrop>false</ScaleCrop>
  <HeadingPairs>
    <vt:vector size="4" baseType="variant">
      <vt:variant>
        <vt:lpstr>Tema</vt:lpstr>
      </vt:variant>
      <vt:variant>
        <vt:i4>3</vt:i4>
      </vt:variant>
      <vt:variant>
        <vt:lpstr>Titoli diapositive</vt:lpstr>
      </vt:variant>
      <vt:variant>
        <vt:i4>124</vt:i4>
      </vt:variant>
    </vt:vector>
  </HeadingPairs>
  <TitlesOfParts>
    <vt:vector size="127" baseType="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5232</cp:revision>
  <dcterms:created xsi:type="dcterms:W3CDTF">2021-02-01T13:54:03Z</dcterms:created>
  <dcterms:modified xsi:type="dcterms:W3CDTF">2024-03-15T11:33:11Z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99</vt:i4>
  </property>
</Properties>
</file>