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737" r:id="rId2"/>
    <p:sldId id="1199" r:id="rId3"/>
    <p:sldId id="1200" r:id="rId4"/>
    <p:sldId id="1202" r:id="rId5"/>
    <p:sldId id="1203" r:id="rId6"/>
    <p:sldId id="1204" r:id="rId7"/>
    <p:sldId id="1201" r:id="rId8"/>
    <p:sldId id="120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9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289" autoAdjust="0"/>
  </p:normalViewPr>
  <p:slideViewPr>
    <p:cSldViewPr>
      <p:cViewPr>
        <p:scale>
          <a:sx n="110" d="100"/>
          <a:sy n="110" d="100"/>
        </p:scale>
        <p:origin x="-156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870-81A0-4A92-9CF2-AD12495E42ED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320F-4656-4F53-92FD-42CAD2B2DB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4A33-DD72-4D89-A752-DFEB6108DC67}" type="datetimeFigureOut">
              <a:rPr lang="it-IT" smtClean="0"/>
              <a:pPr/>
              <a:t>28/11/2023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5720" y="6858000"/>
            <a:ext cx="8458200" cy="121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it-IT" sz="7200" dirty="0" smtClean="0"/>
              <a:t>ANTISEMITISMO</a:t>
            </a:r>
            <a:br>
              <a:rPr lang="it-IT" sz="7200" dirty="0" smtClean="0"/>
            </a:br>
            <a:r>
              <a:rPr lang="it-IT" sz="4000" dirty="0" smtClean="0"/>
              <a:t>ARCHIVIO</a:t>
            </a:r>
            <a:endParaRPr lang="it-IT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'antisemitismo non cova più a destra, ma a sinistra - HuffPost Italia"/>
          <p:cNvPicPr>
            <a:picLocks noChangeAspect="1" noChangeArrowheads="1"/>
          </p:cNvPicPr>
          <p:nvPr/>
        </p:nvPicPr>
        <p:blipFill>
          <a:blip r:embed="rId2"/>
          <a:srcRect t="22059"/>
          <a:stretch>
            <a:fillRect/>
          </a:stretch>
        </p:blipFill>
        <p:spPr bwMode="auto">
          <a:xfrm>
            <a:off x="357158" y="285728"/>
            <a:ext cx="5181600" cy="22717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2" descr="Scritte antisemite roma"/>
          <p:cNvPicPr>
            <a:picLocks noChangeAspect="1" noChangeArrowheads="1"/>
          </p:cNvPicPr>
          <p:nvPr/>
        </p:nvPicPr>
        <p:blipFill>
          <a:blip r:embed="rId3"/>
          <a:srcRect l="24648" t="15625" r="13732" b="9374"/>
          <a:stretch>
            <a:fillRect/>
          </a:stretch>
        </p:blipFill>
        <p:spPr bwMode="auto">
          <a:xfrm>
            <a:off x="6143636" y="500042"/>
            <a:ext cx="2500330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4" descr="La risposta all'antisemitismo? Più cultura, più conoscen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803904" cy="21396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A Ferrara la scritta “Ebreo” a fianco di un negozio. Il sindaco: “Gravità  assoluta” - La Stamp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57628"/>
            <a:ext cx="4395788" cy="2476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lanotiziaquotidiana.it/umbria/wp-content/uploads/2023/10/stato-848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3392424" cy="4096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114800" cy="4181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tisemitismo nel web, è l’ora del corona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600700" cy="3600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Picture 2" descr="Quel normale antisemitismo - la Repubbl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943350" cy="22214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2" descr="antisemitismo roma"/>
          <p:cNvPicPr>
            <a:picLocks noChangeAspect="1" noChangeArrowheads="1"/>
          </p:cNvPicPr>
          <p:nvPr/>
        </p:nvPicPr>
        <p:blipFill>
          <a:blip r:embed="rId4"/>
          <a:srcRect l="49658"/>
          <a:stretch>
            <a:fillRect/>
          </a:stretch>
        </p:blipFill>
        <p:spPr bwMode="auto">
          <a:xfrm>
            <a:off x="6643702" y="3857628"/>
            <a:ext cx="2100248" cy="2781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42844" y="214290"/>
            <a:ext cx="8785440" cy="3368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dirty="0" smtClean="0">
                <a:latin typeface="Franklin Gothic Book" pitchFamily="34" charset="0"/>
              </a:rPr>
              <a:t>«Lo sappiamo tutti, su..ha scritto “Se questo è un uomo”. E’ il suo “reportage” da Auschwitz, quindi roba di prima mano, di uno che c’è stato, </a:t>
            </a:r>
            <a:r>
              <a:rPr lang="it-IT" sz="1400" dirty="0" err="1" smtClean="0">
                <a:latin typeface="Franklin Gothic Book" pitchFamily="34" charset="0"/>
              </a:rPr>
              <a:t>li’</a:t>
            </a:r>
            <a:r>
              <a:rPr lang="it-IT" sz="1400" dirty="0" smtClean="0">
                <a:latin typeface="Franklin Gothic Book" pitchFamily="34" charset="0"/>
              </a:rPr>
              <a:t>, che ha visto con i suoi </a:t>
            </a:r>
            <a:r>
              <a:rPr lang="it-IT" sz="1400" dirty="0" err="1" smtClean="0">
                <a:latin typeface="Franklin Gothic Book" pitchFamily="34" charset="0"/>
              </a:rPr>
              <a:t>occhi…un</a:t>
            </a:r>
            <a:r>
              <a:rPr lang="it-IT" sz="1400" dirty="0" smtClean="0">
                <a:latin typeface="Franklin Gothic Book" pitchFamily="34" charset="0"/>
              </a:rPr>
              <a:t> testimone di prim’</a:t>
            </a:r>
            <a:r>
              <a:rPr lang="it-IT" sz="1400" dirty="0" err="1" smtClean="0">
                <a:latin typeface="Franklin Gothic Book" pitchFamily="34" charset="0"/>
              </a:rPr>
              <a:t>ordine…tanto</a:t>
            </a:r>
            <a:r>
              <a:rPr lang="it-IT" sz="1400" dirty="0" smtClean="0">
                <a:latin typeface="Franklin Gothic Book" pitchFamily="34" charset="0"/>
              </a:rPr>
              <a:t> che il suo libèrcolo lo hanno fatto diventare praticamente un libro di testo per le scuole di ogni ordine e grado, in </a:t>
            </a:r>
            <a:r>
              <a:rPr lang="it-IT" sz="1400" dirty="0" err="1" smtClean="0">
                <a:latin typeface="Franklin Gothic Book" pitchFamily="34" charset="0"/>
              </a:rPr>
              <a:t>Italia…ma…quanti</a:t>
            </a:r>
            <a:r>
              <a:rPr lang="it-IT" sz="1400" dirty="0" smtClean="0">
                <a:latin typeface="Franklin Gothic Book" pitchFamily="34" charset="0"/>
              </a:rPr>
              <a:t> lo hanno letto veramente? Eh, si, dico </a:t>
            </a:r>
            <a:r>
              <a:rPr lang="it-IT" sz="1400" dirty="0" err="1" smtClean="0">
                <a:latin typeface="Franklin Gothic Book" pitchFamily="34" charset="0"/>
              </a:rPr>
              <a:t>io…perché</a:t>
            </a:r>
            <a:r>
              <a:rPr lang="it-IT" sz="1400" dirty="0" smtClean="0">
                <a:latin typeface="Franklin Gothic Book" pitchFamily="34" charset="0"/>
              </a:rPr>
              <a:t> se la gente leggesse veramente le cose, invece che farsele sempre spiegare prima da un </a:t>
            </a:r>
            <a:r>
              <a:rPr lang="it-IT" sz="1400" dirty="0" err="1" smtClean="0">
                <a:latin typeface="Franklin Gothic Book" pitchFamily="34" charset="0"/>
              </a:rPr>
              <a:t>Ebreo….la</a:t>
            </a:r>
            <a:r>
              <a:rPr lang="it-IT" sz="1400" dirty="0" smtClean="0">
                <a:latin typeface="Franklin Gothic Book" pitchFamily="34" charset="0"/>
              </a:rPr>
              <a:t> gente dicevo..saprebbe che il buon Primo, che stette ad Auschwitz per diciotto mesi, </a:t>
            </a:r>
            <a:r>
              <a:rPr lang="it-IT" sz="1400" dirty="0" err="1" smtClean="0">
                <a:latin typeface="Franklin Gothic Book" pitchFamily="34" charset="0"/>
              </a:rPr>
              <a:t>giracchiando</a:t>
            </a:r>
            <a:r>
              <a:rPr lang="it-IT" sz="1400" dirty="0" smtClean="0">
                <a:latin typeface="Franklin Gothic Book" pitchFamily="34" charset="0"/>
              </a:rPr>
              <a:t> liberamente ovunque, in compagnia del suo medico </a:t>
            </a:r>
            <a:r>
              <a:rPr lang="it-IT" sz="1400" dirty="0" err="1" smtClean="0">
                <a:latin typeface="Franklin Gothic Book" pitchFamily="34" charset="0"/>
              </a:rPr>
              <a:t>personale….li</a:t>
            </a:r>
            <a:r>
              <a:rPr lang="it-IT" sz="1400" dirty="0" smtClean="0">
                <a:latin typeface="Franklin Gothic Book" pitchFamily="34" charset="0"/>
              </a:rPr>
              <a:t> avrebbe pur visti i “treni” che portavano “milioni di persone” alle “camere a gas”..no? Ma avrebbe visto anche le camere a gas e le montagne e montagne di cadaveri pronti per i </a:t>
            </a:r>
            <a:r>
              <a:rPr lang="it-IT" sz="1400" dirty="0" err="1" smtClean="0">
                <a:latin typeface="Franklin Gothic Book" pitchFamily="34" charset="0"/>
              </a:rPr>
              <a:t>forni…non</a:t>
            </a:r>
            <a:r>
              <a:rPr lang="it-IT" sz="1400" dirty="0" smtClean="0">
                <a:latin typeface="Franklin Gothic Book" pitchFamily="34" charset="0"/>
              </a:rPr>
              <a:t> credete? E invece no! Niente di tutto </a:t>
            </a:r>
            <a:r>
              <a:rPr lang="it-IT" sz="1400" dirty="0" err="1" smtClean="0">
                <a:latin typeface="Franklin Gothic Book" pitchFamily="34" charset="0"/>
              </a:rPr>
              <a:t>questo…diciotto</a:t>
            </a:r>
            <a:r>
              <a:rPr lang="it-IT" sz="1400" dirty="0" smtClean="0">
                <a:latin typeface="Franklin Gothic Book" pitchFamily="34" charset="0"/>
              </a:rPr>
              <a:t> mesi ad Auschwitz e lui non ha mai visto la camera a gas..monti di morti..puzzo di carne bruciata (si parla di milioni e milioni di cadaveri bruciati in tre fornetti)..niente! Lui nomina le camere a gas solo una volta e solo per aver sentito il racconto di un prigioniero russo in transito ad Auschwitz che riportò che si diceva in giro che “da qualche parte” funzionavano anche delle camere a gas. Tutto </a:t>
            </a:r>
            <a:r>
              <a:rPr lang="it-IT" sz="1400" dirty="0" err="1" smtClean="0">
                <a:latin typeface="Franklin Gothic Book" pitchFamily="34" charset="0"/>
              </a:rPr>
              <a:t>qui…finito</a:t>
            </a:r>
            <a:r>
              <a:rPr lang="it-IT" sz="1400" dirty="0" smtClean="0">
                <a:latin typeface="Franklin Gothic Book" pitchFamily="34" charset="0"/>
              </a:rPr>
              <a:t> il racconto da Auschwitz di Primo </a:t>
            </a:r>
            <a:r>
              <a:rPr lang="it-IT" sz="1400" dirty="0" err="1" smtClean="0">
                <a:latin typeface="Franklin Gothic Book" pitchFamily="34" charset="0"/>
              </a:rPr>
              <a:t>Levi…</a:t>
            </a:r>
            <a:r>
              <a:rPr lang="it-IT" sz="1400" dirty="0" smtClean="0">
                <a:latin typeface="Franklin Gothic Book" pitchFamily="34" charset="0"/>
              </a:rPr>
              <a:t>..ecco allora..</a:t>
            </a:r>
            <a:r>
              <a:rPr lang="it-IT" sz="1400" b="1" dirty="0" smtClean="0">
                <a:latin typeface="Franklin Gothic Book" pitchFamily="34" charset="0"/>
              </a:rPr>
              <a:t>ecco un altro piccolo tassello per far rendere conto il volgo di come, addirittura maldestramente, gli Ebrei abbiano costruito la Religione </a:t>
            </a:r>
            <a:r>
              <a:rPr lang="it-IT" sz="1400" b="1" dirty="0" err="1" smtClean="0">
                <a:latin typeface="Franklin Gothic Book" pitchFamily="34" charset="0"/>
              </a:rPr>
              <a:t>Olocaustica…</a:t>
            </a:r>
            <a:r>
              <a:rPr lang="it-IT" sz="1400" b="1" dirty="0" smtClean="0">
                <a:latin typeface="Franklin Gothic Book" pitchFamily="34" charset="0"/>
              </a:rPr>
              <a:t>.».</a:t>
            </a:r>
          </a:p>
          <a:p>
            <a:pPr algn="r"/>
            <a:r>
              <a:rPr lang="it-IT" sz="1200" dirty="0" smtClean="0">
                <a:latin typeface="Franklin Gothic Book" pitchFamily="34" charset="0"/>
              </a:rPr>
              <a:t>Ezio P. polemista antisemita su </a:t>
            </a:r>
            <a:r>
              <a:rPr lang="it-IT" sz="1200" dirty="0" err="1" smtClean="0">
                <a:latin typeface="Franklin Gothic Book" pitchFamily="34" charset="0"/>
              </a:rPr>
              <a:t>Facebook</a:t>
            </a:r>
            <a:endParaRPr lang="it-IT" sz="1200" dirty="0" smtClean="0">
              <a:latin typeface="Franklin Gothic Book" pitchFamily="34" charset="0"/>
            </a:endParaRPr>
          </a:p>
        </p:txBody>
      </p:sp>
      <p:pic>
        <p:nvPicPr>
          <p:cNvPr id="3" name="Picture 2" descr="Relazione annuale sull'antisemitismo in Italia"/>
          <p:cNvPicPr>
            <a:picLocks noChangeAspect="1" noChangeArrowheads="1"/>
          </p:cNvPicPr>
          <p:nvPr/>
        </p:nvPicPr>
        <p:blipFill>
          <a:blip r:embed="rId2"/>
          <a:srcRect t="24718" r="16380" b="3188"/>
          <a:stretch>
            <a:fillRect/>
          </a:stretch>
        </p:blipFill>
        <p:spPr bwMode="auto">
          <a:xfrm>
            <a:off x="6215074" y="4143380"/>
            <a:ext cx="2786082" cy="2500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10" descr="- RIPRODUZIONE RISERVATA"/>
          <p:cNvPicPr>
            <a:picLocks noChangeAspect="1" noChangeArrowheads="1"/>
          </p:cNvPicPr>
          <p:nvPr/>
        </p:nvPicPr>
        <p:blipFill>
          <a:blip r:embed="rId3"/>
          <a:srcRect t="29390" r="5594"/>
          <a:stretch>
            <a:fillRect/>
          </a:stretch>
        </p:blipFill>
        <p:spPr bwMode="auto">
          <a:xfrm>
            <a:off x="1000100" y="4214818"/>
            <a:ext cx="3786205" cy="18878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image"/>
          <p:cNvPicPr>
            <a:picLocks noChangeAspect="1" noChangeArrowheads="1"/>
          </p:cNvPicPr>
          <p:nvPr/>
        </p:nvPicPr>
        <p:blipFill>
          <a:blip r:embed="rId2"/>
          <a:srcRect r="1733" b="6410"/>
          <a:stretch>
            <a:fillRect/>
          </a:stretch>
        </p:blipFill>
        <p:spPr bwMode="auto">
          <a:xfrm>
            <a:off x="428596" y="285728"/>
            <a:ext cx="4857784" cy="52149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66"/>
            <a:ext cx="1847850" cy="1638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 l="12336" r="18276"/>
          <a:stretch>
            <a:fillRect/>
          </a:stretch>
        </p:blipFill>
        <p:spPr bwMode="auto">
          <a:xfrm>
            <a:off x="5500694" y="3357562"/>
            <a:ext cx="3214710" cy="26060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248150" cy="16097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Picture 2" descr="Giornata della memoria, scritte antisemite in via Tasso"/>
          <p:cNvPicPr>
            <a:picLocks noChangeAspect="1" noChangeArrowheads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357158" y="4357694"/>
            <a:ext cx="5748020" cy="2085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b="55426"/>
          <a:stretch>
            <a:fillRect/>
          </a:stretch>
        </p:blipFill>
        <p:spPr bwMode="auto">
          <a:xfrm>
            <a:off x="428596" y="642918"/>
            <a:ext cx="4060507" cy="19288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1" y="428610"/>
            <a:ext cx="3679031" cy="3100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CustomShape 3"/>
          <p:cNvSpPr/>
          <p:nvPr/>
        </p:nvSpPr>
        <p:spPr>
          <a:xfrm>
            <a:off x="357158" y="3571876"/>
            <a:ext cx="3714776" cy="460211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2700000"/>
          </a:gradFill>
          <a:ln w="1905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it-IT" sz="1200" dirty="0" smtClean="0"/>
              <a:t>“Gli ebrei sono esseri malefici e su di loro si deve posare uno sguardo di odio”</a:t>
            </a:r>
            <a:endParaRPr lang="it-IT" sz="1200" spc="-1" dirty="0" smtClean="0"/>
          </a:p>
        </p:txBody>
      </p:sp>
      <p:pic>
        <p:nvPicPr>
          <p:cNvPr id="4" name="Picture 5" descr="Derby Coppa Italia, ancora scritte antisemite sui muri"/>
          <p:cNvPicPr>
            <a:picLocks noChangeAspect="1" noChangeArrowheads="1"/>
          </p:cNvPicPr>
          <p:nvPr/>
        </p:nvPicPr>
        <p:blipFill>
          <a:blip r:embed="rId3"/>
          <a:srcRect l="10027" t="11537" r="8088" b="26934"/>
          <a:stretch>
            <a:fillRect/>
          </a:stretch>
        </p:blipFill>
        <p:spPr bwMode="auto">
          <a:xfrm>
            <a:off x="428596" y="4357694"/>
            <a:ext cx="3500462" cy="2286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736"/>
            <a:ext cx="4229100" cy="4086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43624</TotalTime>
  <Words>330</Words>
  <Application>Microsoft Office PowerPoint</Application>
  <PresentationFormat>Presentazione su schermo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Terra</vt:lpstr>
      <vt:lpstr>ANTISEMITISMO ARCHIVIO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utente</dc:creator>
  <cp:lastModifiedBy>utente</cp:lastModifiedBy>
  <cp:revision>3755</cp:revision>
  <dcterms:created xsi:type="dcterms:W3CDTF">2021-02-01T13:54:03Z</dcterms:created>
  <dcterms:modified xsi:type="dcterms:W3CDTF">2023-11-28T12:12:21Z</dcterms:modified>
</cp:coreProperties>
</file>