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99.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257" r:id="rId6"/>
    <p:sldId id="410" r:id="rId7"/>
    <p:sldId id="258" r:id="rId8"/>
    <p:sldId id="259" r:id="rId9"/>
    <p:sldId id="260" r:id="rId10"/>
    <p:sldId id="261" r:id="rId11"/>
    <p:sldId id="262" r:id="rId12"/>
    <p:sldId id="378" r:id="rId13"/>
    <p:sldId id="263" r:id="rId14"/>
    <p:sldId id="264" r:id="rId15"/>
    <p:sldId id="265" r:id="rId16"/>
    <p:sldId id="380" r:id="rId17"/>
    <p:sldId id="381" r:id="rId18"/>
    <p:sldId id="267" r:id="rId19"/>
    <p:sldId id="268" r:id="rId20"/>
    <p:sldId id="269" r:id="rId21"/>
    <p:sldId id="270" r:id="rId22"/>
    <p:sldId id="271" r:id="rId23"/>
    <p:sldId id="272" r:id="rId24"/>
    <p:sldId id="273" r:id="rId25"/>
    <p:sldId id="274" r:id="rId26"/>
    <p:sldId id="275" r:id="rId27"/>
    <p:sldId id="276" r:id="rId28"/>
    <p:sldId id="383" r:id="rId29"/>
    <p:sldId id="277" r:id="rId30"/>
    <p:sldId id="278" r:id="rId31"/>
    <p:sldId id="407" r:id="rId32"/>
    <p:sldId id="408" r:id="rId33"/>
    <p:sldId id="281" r:id="rId34"/>
    <p:sldId id="282" r:id="rId35"/>
    <p:sldId id="283" r:id="rId36"/>
    <p:sldId id="382" r:id="rId37"/>
    <p:sldId id="285" r:id="rId38"/>
    <p:sldId id="286" r:id="rId39"/>
    <p:sldId id="287" r:id="rId40"/>
    <p:sldId id="288" r:id="rId41"/>
    <p:sldId id="290" r:id="rId42"/>
    <p:sldId id="292" r:id="rId43"/>
    <p:sldId id="293" r:id="rId44"/>
    <p:sldId id="295" r:id="rId45"/>
    <p:sldId id="409" r:id="rId46"/>
    <p:sldId id="297" r:id="rId47"/>
    <p:sldId id="301" r:id="rId48"/>
    <p:sldId id="299" r:id="rId49"/>
    <p:sldId id="300" r:id="rId50"/>
    <p:sldId id="302" r:id="rId51"/>
    <p:sldId id="303" r:id="rId52"/>
    <p:sldId id="304" r:id="rId53"/>
    <p:sldId id="305" r:id="rId54"/>
    <p:sldId id="306" r:id="rId55"/>
    <p:sldId id="307" r:id="rId56"/>
    <p:sldId id="309" r:id="rId57"/>
    <p:sldId id="312" r:id="rId58"/>
    <p:sldId id="311" r:id="rId59"/>
    <p:sldId id="385" r:id="rId60"/>
    <p:sldId id="398" r:id="rId61"/>
    <p:sldId id="399" r:id="rId62"/>
    <p:sldId id="400" r:id="rId63"/>
    <p:sldId id="401" r:id="rId64"/>
    <p:sldId id="402" r:id="rId65"/>
    <p:sldId id="387" r:id="rId66"/>
    <p:sldId id="318" r:id="rId67"/>
    <p:sldId id="403" r:id="rId68"/>
    <p:sldId id="396" r:id="rId69"/>
    <p:sldId id="391" r:id="rId70"/>
    <p:sldId id="390" r:id="rId71"/>
    <p:sldId id="388" r:id="rId72"/>
    <p:sldId id="405" r:id="rId73"/>
    <p:sldId id="329" r:id="rId74"/>
    <p:sldId id="339" r:id="rId75"/>
    <p:sldId id="337" r:id="rId76"/>
    <p:sldId id="338" r:id="rId77"/>
    <p:sldId id="341" r:id="rId78"/>
    <p:sldId id="342" r:id="rId79"/>
    <p:sldId id="344" r:id="rId80"/>
    <p:sldId id="345" r:id="rId81"/>
    <p:sldId id="334" r:id="rId82"/>
    <p:sldId id="348" r:id="rId83"/>
    <p:sldId id="336" r:id="rId84"/>
    <p:sldId id="347" r:id="rId85"/>
    <p:sldId id="349" r:id="rId86"/>
    <p:sldId id="359" r:id="rId87"/>
    <p:sldId id="377" r:id="rId88"/>
    <p:sldId id="360" r:id="rId89"/>
    <p:sldId id="406" r:id="rId90"/>
    <p:sldId id="364" r:id="rId91"/>
    <p:sldId id="350" r:id="rId92"/>
    <p:sldId id="376" r:id="rId93"/>
    <p:sldId id="365" r:id="rId94"/>
    <p:sldId id="354" r:id="rId95"/>
    <p:sldId id="370" r:id="rId96"/>
    <p:sldId id="363" r:id="rId97"/>
    <p:sldId id="373" r:id="rId98"/>
    <p:sldId id="361" r:id="rId99"/>
    <p:sldId id="369" r:id="rId100"/>
    <p:sldId id="362" r:id="rId101"/>
    <p:sldId id="374" r:id="rId102"/>
    <p:sldId id="357" r:id="rId103"/>
  </p:sldIdLst>
  <p:sldSz cx="9144000" cy="6858000" type="screen4x3"/>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CC"/>
    <a:srgbClr val="CC3300"/>
    <a:srgbClr val="CCCCFF"/>
    <a:srgbClr val="DDDDDD"/>
    <a:srgbClr val="99FFCC"/>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100" d="100"/>
          <a:sy n="100" d="100"/>
        </p:scale>
        <p:origin x="-1860" y="-2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ableStyles" Target="tableStyle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4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5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5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7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7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7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7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7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8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8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8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a:xfrm>
            <a:off x="6477000" y="76200"/>
            <a:ext cx="2514600" cy="288925"/>
          </a:xfrm>
          <a:prstGeom prst="rect">
            <a:avLst/>
          </a:prstGeom>
        </p:spPr>
        <p:txBody>
          <a:bodyPr/>
          <a:lstStyle/>
          <a:p>
            <a:fld id="{55644A33-DD72-4D89-A752-DFEB6108DC67}" type="datetimeFigureOut">
              <a:rPr lang="it-IT" smtClean="0"/>
              <a:pPr/>
              <a:t>26/12/2023</a:t>
            </a:fld>
            <a:endParaRPr lang="it-IT"/>
          </a:p>
        </p:txBody>
      </p:sp>
      <p:sp>
        <p:nvSpPr>
          <p:cNvPr id="2" name="Segnaposto piè di pagina 1"/>
          <p:cNvSpPr>
            <a:spLocks noGrp="1"/>
          </p:cNvSpPr>
          <p:nvPr>
            <p:ph type="ftr" sz="quarter" idx="11"/>
          </p:nvPr>
        </p:nvSpPr>
        <p:spPr>
          <a:xfrm>
            <a:off x="3124200" y="76200"/>
            <a:ext cx="3352800" cy="288925"/>
          </a:xfrm>
          <a:prstGeom prst="rect">
            <a:avLst/>
          </a:prstGeom>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a:prstGeom prst="rect">
            <a:avLst/>
          </a:prstGeom>
        </p:spPr>
        <p:txBody>
          <a:bodyPr/>
          <a:lstStyle/>
          <a:p>
            <a:fld id="{A5844F72-B3ED-44CC-ACF0-B1A6F0E51326}" type="slidenum">
              <a:rPr lang="it-IT" smtClean="0"/>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89"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9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9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0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0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0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1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1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1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1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1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2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21"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2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23"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3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5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5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6"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7"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3" name="Line 4"/>
          <p:cNvSpPr/>
          <p:nvPr/>
        </p:nvSpPr>
        <p:spPr>
          <a:xfrm>
            <a:off x="514080" y="3444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5"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5"/>
          <a:stretch/>
        </a:blipFill>
        <a:effectLst/>
      </p:bgPr>
    </p:bg>
    <p:spTree>
      <p:nvGrpSpPr>
        <p:cNvPr id="1" name=""/>
        <p:cNvGrpSpPr/>
        <p:nvPr/>
      </p:nvGrpSpPr>
      <p:grpSpPr>
        <a:xfrm>
          <a:off x="0" y="0"/>
          <a:ext cx="0" cy="0"/>
          <a:chOff x="0" y="0"/>
          <a:chExt cx="0" cy="0"/>
        </a:xfrm>
      </p:grpSpPr>
      <p:sp>
        <p:nvSpPr>
          <p:cNvPr id="42"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3"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4"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5"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46"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00" r:id="rId13"/>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83"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4"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5"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6" name="PlaceHolder 4"/>
          <p:cNvSpPr>
            <a:spLocks noGrp="1"/>
          </p:cNvSpPr>
          <p:nvPr>
            <p:ph type="title"/>
          </p:nvPr>
        </p:nvSpPr>
        <p:spPr>
          <a:xfrm>
            <a:off x="457200" y="273600"/>
            <a:ext cx="8228880" cy="1144440"/>
          </a:xfrm>
          <a:prstGeom prst="rect">
            <a:avLst/>
          </a:prstGeom>
        </p:spPr>
        <p:txBody>
          <a:bodyPr lIns="0" tIns="0" rIns="0" bIns="0" anchor="ctr">
            <a:noAutofit/>
          </a:bodyPr>
          <a:lstStyle/>
          <a:p>
            <a:r>
              <a:rPr lang="it-IT" sz="1800" b="0" strike="noStrike" spc="-1">
                <a:latin typeface="Arial"/>
              </a:rPr>
              <a:t>Fai clic per modificare il formato del testo del titolo</a:t>
            </a:r>
          </a:p>
        </p:txBody>
      </p:sp>
      <p:sp>
        <p:nvSpPr>
          <p:cNvPr id="87"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24"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5"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6"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7" name="Line 4"/>
          <p:cNvSpPr/>
          <p:nvPr/>
        </p:nvSpPr>
        <p:spPr>
          <a:xfrm>
            <a:off x="514080" y="534960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8"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29"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285840" y="6858000"/>
            <a:ext cx="8456760" cy="1217880"/>
          </a:xfrm>
          <a:prstGeom prst="rect">
            <a:avLst/>
          </a:prstGeom>
          <a:noFill/>
          <a:ln w="0">
            <a:noFill/>
          </a:ln>
        </p:spPr>
        <p:style>
          <a:lnRef idx="0">
            <a:scrgbClr r="0" g="0" b="0"/>
          </a:lnRef>
          <a:fillRef idx="0">
            <a:scrgbClr r="0" g="0" b="0"/>
          </a:fillRef>
          <a:effectRef idx="0">
            <a:scrgbClr r="0" g="0" b="0"/>
          </a:effectRef>
          <a:fontRef idx="minor"/>
        </p:style>
      </p:sp>
      <p:sp>
        <p:nvSpPr>
          <p:cNvPr id="167" name="CustomShape 2"/>
          <p:cNvSpPr/>
          <p:nvPr/>
        </p:nvSpPr>
        <p:spPr>
          <a:xfrm>
            <a:off x="357120" y="2357280"/>
            <a:ext cx="8685360" cy="118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z="7200" b="0" strike="noStrike" cap="all" spc="-1" dirty="0" smtClean="0">
                <a:solidFill>
                  <a:srgbClr val="FBEEC9"/>
                </a:solidFill>
                <a:latin typeface="Franklin Gothic Medium"/>
                <a:ea typeface="DejaVu Sans"/>
              </a:rPr>
              <a:t>ANTISEMITISMO</a:t>
            </a:r>
          </a:p>
          <a:p>
            <a:pPr algn="ctr">
              <a:lnSpc>
                <a:spcPct val="100000"/>
              </a:lnSpc>
            </a:pPr>
            <a:r>
              <a:rPr lang="it-IT" sz="3600" cap="all" spc="-1" dirty="0" smtClean="0">
                <a:solidFill>
                  <a:srgbClr val="FBEEC9"/>
                </a:solidFill>
                <a:latin typeface="Franklin Gothic Medium"/>
              </a:rPr>
              <a:t>Storia di un pregiudizio</a:t>
            </a:r>
            <a:endParaRPr lang="it-IT" sz="36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214200" y="2500200"/>
            <a:ext cx="8813880" cy="157032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Autofit/>
          </a:bodyPr>
          <a:lstStyle/>
          <a:p>
            <a:pPr algn="ctr">
              <a:lnSpc>
                <a:spcPct val="100000"/>
              </a:lnSpc>
              <a:tabLst>
                <a:tab pos="0" algn="l"/>
              </a:tabLst>
            </a:pPr>
            <a:r>
              <a:rPr lang="it-IT" sz="4400" b="0" strike="noStrike" cap="all" spc="-1">
                <a:solidFill>
                  <a:srgbClr val="000000"/>
                </a:solidFill>
                <a:latin typeface="Times New Roman"/>
                <a:ea typeface="DejaVu Sans"/>
              </a:rPr>
              <a:t>L’AVVENTO DEL CRISTIANESIMO</a:t>
            </a:r>
            <a:endParaRPr lang="it-IT" sz="4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285840" y="357120"/>
            <a:ext cx="8642520" cy="159898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L'affermarsi del cristianesimo</a:t>
            </a:r>
            <a:r>
              <a:rPr lang="it-IT" sz="1400" b="0" strike="noStrike" spc="-1" dirty="0">
                <a:solidFill>
                  <a:srgbClr val="000000"/>
                </a:solidFill>
                <a:latin typeface="Franklin Gothic Book"/>
                <a:ea typeface="DejaVu Sans"/>
              </a:rPr>
              <a:t>, con il suo tenace sforzo di differenziazione dalla primitiva matrice ideale, </a:t>
            </a:r>
            <a:r>
              <a:rPr lang="it-IT" sz="1400" b="1" strike="noStrike" spc="-1" dirty="0">
                <a:solidFill>
                  <a:srgbClr val="000000"/>
                </a:solidFill>
                <a:latin typeface="Franklin Gothic Book"/>
                <a:ea typeface="DejaVu Sans"/>
              </a:rPr>
              <a:t>rinfocolò le latenti forme di antisemitismo, ammantandole di una giustificazione religiosa</a:t>
            </a:r>
            <a:r>
              <a:rPr lang="it-IT" sz="1400" b="0" i="1" strike="noStrike" spc="-1" dirty="0">
                <a:solidFill>
                  <a:srgbClr val="0070C0"/>
                </a:solidFill>
                <a:latin typeface="Franklin Gothic Book"/>
                <a:ea typeface="DejaVu Sans"/>
              </a:rPr>
              <a:t>. </a:t>
            </a:r>
            <a:r>
              <a:rPr lang="it-IT" sz="1400" b="0" strike="noStrike" spc="-1" dirty="0">
                <a:solidFill>
                  <a:srgbClr val="000000"/>
                </a:solidFill>
                <a:latin typeface="Franklin Gothic Book"/>
                <a:ea typeface="DejaVu Sans"/>
              </a:rPr>
              <a:t>A partire dal </a:t>
            </a:r>
            <a:r>
              <a:rPr lang="it-IT" sz="1400" b="0" strike="noStrike" spc="-1" dirty="0" err="1">
                <a:solidFill>
                  <a:srgbClr val="000000"/>
                </a:solidFill>
                <a:latin typeface="Franklin Gothic Book"/>
                <a:ea typeface="DejaVu Sans"/>
              </a:rPr>
              <a:t>III</a:t>
            </a:r>
            <a:r>
              <a:rPr lang="it-IT" sz="1400" b="0" strike="noStrike" spc="-1" dirty="0">
                <a:solidFill>
                  <a:srgbClr val="000000"/>
                </a:solidFill>
                <a:latin typeface="Franklin Gothic Book"/>
                <a:ea typeface="DejaVu Sans"/>
              </a:rPr>
              <a:t> e IV secolo, si diffuse così l'idea che gli ebrei si sarebbero resi indegni della vita eterna non solo non riconoscendo in Gesù il Messia, il Figlio di Dio, ma anche per averlo ucciso brutalmente in croce.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Nel Nuovo Testamento si possono trovare molti riferimenti antiebraici che, secondo l'interpretazione cristiana moderna, riflettevano lo "</a:t>
            </a:r>
            <a:r>
              <a:rPr lang="it-IT" sz="1400" b="1" strike="noStrike" spc="-1" dirty="0">
                <a:solidFill>
                  <a:srgbClr val="000000"/>
                </a:solidFill>
                <a:latin typeface="Franklin Gothic Book"/>
                <a:ea typeface="DejaVu Sans"/>
              </a:rPr>
              <a:t>sforzo generale dei Cristiani di diminuire il coinvolgimento dei Romani nella morte di Gesù e di accrescere quello dei Giudei</a:t>
            </a:r>
            <a:r>
              <a:rPr lang="it-IT" sz="1400" b="0" strike="noStrike" spc="-1" dirty="0">
                <a:solidFill>
                  <a:srgbClr val="000000"/>
                </a:solidFill>
                <a:latin typeface="Franklin Gothic Book"/>
                <a:ea typeface="DejaVu Sans"/>
              </a:rPr>
              <a:t>“.</a:t>
            </a:r>
            <a:endParaRPr lang="it-IT" sz="1400" b="0" strike="noStrike" spc="-1" dirty="0">
              <a:latin typeface="Arial"/>
            </a:endParaRPr>
          </a:p>
        </p:txBody>
      </p:sp>
      <p:sp>
        <p:nvSpPr>
          <p:cNvPr id="177" name="CustomShape 2"/>
          <p:cNvSpPr/>
          <p:nvPr/>
        </p:nvSpPr>
        <p:spPr>
          <a:xfrm>
            <a:off x="285840" y="2428920"/>
            <a:ext cx="8642520" cy="315325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i="1" strike="noStrike" spc="-1" dirty="0" smtClean="0">
                <a:latin typeface="Franklin Gothic Book"/>
                <a:ea typeface="DejaVu Sans"/>
              </a:rPr>
              <a:t>1 Al </a:t>
            </a:r>
            <a:r>
              <a:rPr lang="it-IT" sz="1400" b="0" i="1" strike="noStrike" spc="-1" dirty="0">
                <a:latin typeface="Franklin Gothic Book"/>
                <a:ea typeface="DejaVu Sans"/>
              </a:rPr>
              <a:t>mattino i sommi sacerdoti, con gli anziani, gli scribi e tutto il sinedrio, dopo aver tenuto consiglio, misero in catene Gesù, lo condussero e lo consegnarono a Pilato. </a:t>
            </a:r>
            <a:r>
              <a:rPr lang="it-IT" sz="1400" b="0" i="1" strike="noStrike" spc="-1" dirty="0" smtClean="0">
                <a:latin typeface="Franklin Gothic Book"/>
                <a:ea typeface="DejaVu Sans"/>
              </a:rPr>
              <a:t>2 Allora </a:t>
            </a:r>
            <a:r>
              <a:rPr lang="it-IT" sz="1400" b="0" i="1" strike="noStrike" spc="-1" dirty="0">
                <a:latin typeface="Franklin Gothic Book"/>
                <a:ea typeface="DejaVu Sans"/>
              </a:rPr>
              <a:t>Pilato prese a interrogarlo: «Sei tu il re dei Giudei?». Ed egli rispose: «Tu lo dici». 3 I sommi sacerdoti frattanto gli muovevano molte accuse. 4 Pilato lo interrogò di nuovo: «Non rispondi nulla? Vedi di quante cose ti accusano!». 5 Ma Gesù non rispose più nulla, sicché Pilato ne restò meravigliato. 6 Per la festa egli era solito rilasciare un carcerato a loro richiesta. 7 Un tale chiamato Barabba si trovava in carcere insieme ai ribelli che nel tumulto avevano commesso un omicidio. 8 La folla, accorsa, cominciò a chiedere ciò che sempre egli le concedeva. 9 Allora Pilato rispose loro: «Volete che vi rilasci il re dei Giudei?». 10 Sapeva infatti che i sommi sacerdoti glielo avevano consegnato per invidia. 11 Ma i sommi sacerdoti sobillarono la folla perché egli rilasciasse loro piuttosto Barabba. 12 Pilato replicò: «Che farò dunque di quello che voi chiamate il re dei Giudei?». 13 Ed essi di nuovo gridarono: «Crocifiggilo!». 14 Ma Pilato diceva loro: «Che male ha fatto?». Allora essi gridarono più forte: «Crocifiggilo!». 15 E Pilato, volendo dar soddisfazione alla moltitudine, rilasciò loro Barabba e, dopo aver fatto flagellare Gesù, lo consegnò perché fosse crocifisso. </a:t>
            </a:r>
            <a:endParaRPr lang="it-IT" sz="1400" b="0" strike="noStrike" spc="-1" dirty="0">
              <a:latin typeface="Arial"/>
            </a:endParaRPr>
          </a:p>
          <a:p>
            <a:pPr algn="r">
              <a:lnSpc>
                <a:spcPct val="100000"/>
              </a:lnSpc>
            </a:pPr>
            <a:r>
              <a:rPr lang="it-IT" sz="1200" b="0" i="1" strike="noStrike" spc="-1" dirty="0">
                <a:latin typeface="Franklin Gothic Book"/>
                <a:ea typeface="DejaVu Sans"/>
              </a:rPr>
              <a:t>da Il Vangelo secondo Marco 15</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214200" y="142920"/>
            <a:ext cx="8642520" cy="640029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400" b="1" strike="noStrike" spc="-1" dirty="0">
                <a:solidFill>
                  <a:srgbClr val="000000"/>
                </a:solidFill>
                <a:latin typeface="Franklin Gothic Book"/>
                <a:ea typeface="DejaVu Sans"/>
              </a:rPr>
              <a:t>La narrazione “mitologica” dei Vangeli</a:t>
            </a:r>
            <a:endParaRPr lang="it-IT" sz="2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Le narrazioni dei Vangeli raccontano di come il procuratore romano, Pilato, non riuscì a trovare nessuna prova di colpevolezza in Gesù e desiderava quindi rilasciarlo. Un’opportunità per fare ciò veniva da </a:t>
            </a:r>
            <a:r>
              <a:rPr lang="it-IT" sz="1400" b="1" strike="noStrike" spc="-1" dirty="0">
                <a:solidFill>
                  <a:srgbClr val="000000"/>
                </a:solidFill>
                <a:latin typeface="Franklin Gothic Book"/>
                <a:ea typeface="DejaVu Sans"/>
              </a:rPr>
              <a:t>una tradizione per cui ogni anno a Pasqua il governatore romano rilasciava un prigioniero scelto dalla popolazione ebraica</a:t>
            </a:r>
            <a:r>
              <a:rPr lang="it-IT" sz="1400" b="0" strike="noStrike" spc="-1" dirty="0">
                <a:solidFill>
                  <a:srgbClr val="000000"/>
                </a:solidFill>
                <a:latin typeface="Franklin Gothic Book"/>
                <a:ea typeface="DejaVu Sans"/>
              </a:rPr>
              <a:t>. Pilato avrebbe offerto di rilasciare Gesù per soddisfare questa tradizione, ma la folla avrebbe rifiutato l’offerta, chiedendo invece il rilascio di Barabba.</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versione è senza dubbio mitologica. Studi attenti alla documentazione di fonti romane e giudaiche hanno dimostrato che </a:t>
            </a:r>
            <a:r>
              <a:rPr lang="it-IT" sz="1400" b="1" strike="noStrike" spc="-1" dirty="0">
                <a:solidFill>
                  <a:srgbClr val="000000"/>
                </a:solidFill>
                <a:latin typeface="Franklin Gothic Book"/>
                <a:ea typeface="DejaVu Sans"/>
              </a:rPr>
              <a:t>non c’è mai stata né poteva esserci tale tradizione pasquale</a:t>
            </a:r>
            <a:r>
              <a:rPr lang="it-IT" sz="1400" b="0" strike="noStrike" spc="-1" dirty="0">
                <a:solidFill>
                  <a:srgbClr val="000000"/>
                </a:solidFill>
                <a:latin typeface="Franklin Gothic Book"/>
                <a:ea typeface="DejaVu Sans"/>
              </a:rPr>
              <a:t>. Che un governatore romano di una provincia ribelle potesse rilasciare, seguendo il capriccio della popolazione locale e senza consultarsi con Cesare, un prigioniero che era stato accusato di guidare il popolo nella ribellione contro Roma, è a dir poco improbabile.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In più, il carattere di Pilato, come appare dai Vangeli, è molto diverso da ciò che di lui si sa attraverso altre fonti. </a:t>
            </a:r>
            <a:r>
              <a:rPr lang="it-IT" sz="1400" b="1" strike="noStrike" spc="-1" dirty="0">
                <a:solidFill>
                  <a:srgbClr val="000000"/>
                </a:solidFill>
                <a:latin typeface="Franklin Gothic Book"/>
                <a:ea typeface="DejaVu Sans"/>
              </a:rPr>
              <a:t>Pilato fu crudele, testardo ed egoista; non come lo dipingono i Vangeli, amabile e politicamente ingenuo</a:t>
            </a:r>
            <a:r>
              <a:rPr lang="it-IT" sz="1400" b="0" strike="noStrike" spc="-1" dirty="0">
                <a:solidFill>
                  <a:srgbClr val="000000"/>
                </a:solidFill>
                <a:latin typeface="Franklin Gothic Book"/>
                <a:ea typeface="DejaVu Sans"/>
              </a:rPr>
              <a:t>. I Vangeli stavano cercando chiaramente di distogliere la colpa della morte di Gesù dai romani. Il vero Pilato, infatti – che alla fine venne rimosso dal suo incarico dal legato di Siria, </a:t>
            </a:r>
            <a:r>
              <a:rPr lang="it-IT" sz="1400" b="0" strike="noStrike" spc="-1" dirty="0" err="1">
                <a:solidFill>
                  <a:srgbClr val="000000"/>
                </a:solidFill>
                <a:latin typeface="Franklin Gothic Book"/>
                <a:ea typeface="DejaVu Sans"/>
              </a:rPr>
              <a:t>Vitellio</a:t>
            </a:r>
            <a:r>
              <a:rPr lang="it-IT" sz="1400" b="0" strike="noStrike" spc="-1" dirty="0">
                <a:solidFill>
                  <a:srgbClr val="000000"/>
                </a:solidFill>
                <a:latin typeface="Franklin Gothic Book"/>
                <a:ea typeface="DejaVu Sans"/>
              </a:rPr>
              <a:t>, per aver compiuto un massacro brutale e inutile – </a:t>
            </a:r>
            <a:r>
              <a:rPr lang="it-IT" sz="1400" b="1" strike="noStrike" spc="-1" dirty="0">
                <a:solidFill>
                  <a:srgbClr val="000000"/>
                </a:solidFill>
                <a:latin typeface="Franklin Gothic Book"/>
                <a:ea typeface="DejaVu Sans"/>
              </a:rPr>
              <a:t>non avrebbe avuto la minima esitazione a ordinare la crocifissione di chiunque avesse rivendicato il titolo sedizioso di “Re dei giudei”.</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Un’altra obiezione alla storia, come ci è pervenuta, è il </a:t>
            </a:r>
            <a:r>
              <a:rPr lang="it-IT" sz="1400" b="1" strike="noStrike" spc="-1" dirty="0">
                <a:solidFill>
                  <a:srgbClr val="000000"/>
                </a:solidFill>
                <a:latin typeface="Franklin Gothic Book"/>
                <a:ea typeface="DejaVu Sans"/>
              </a:rPr>
              <a:t>cambio incomprensibile di atteggiamento da parte della folla di Gerusalemme che passò da un forte sostegno a Gesù all’odio e la desiderio di farlo crocifiggere</a:t>
            </a:r>
            <a:r>
              <a:rPr lang="it-IT" sz="1400" b="0" strike="noStrike" spc="-1" dirty="0">
                <a:solidFill>
                  <a:srgbClr val="000000"/>
                </a:solidFill>
                <a:latin typeface="Franklin Gothic Book"/>
                <a:ea typeface="DejaVu Sans"/>
              </a:rPr>
              <a:t>. Al tempo dell’ingresso trionfale di Gesù la folla lo aveva accolto entusiasticamente. Anche in seguito, come riportano tutti i Vangeli sinottici, “i sommi sacerdoti e gli anziani” decisero di non arrestare Gesù perché avevano “paura del popolo”. Era incomprensibile che l’entusiasmo della popolazione per Gesù declinasse e Barabba invece diventasse l’eroe principale; ma neanche ciò spiegherebbe l’astio con cui sarebbe stata chiesta la crocifissione di Gesù. Anche se avessero optato per la liberazione di Barabba, la scelta avrebbe loro provocato dolore. Avrebbero sicuramente preferito liberarli entrambi. In ogni caso, </a:t>
            </a:r>
            <a:r>
              <a:rPr lang="it-IT" sz="1400" b="1" strike="noStrike" spc="-1" dirty="0">
                <a:solidFill>
                  <a:srgbClr val="000000"/>
                </a:solidFill>
                <a:latin typeface="Franklin Gothic Book"/>
                <a:ea typeface="DejaVu Sans"/>
              </a:rPr>
              <a:t>se Pilato avesse voluto davvero rilasciare Gesù, non c’era motivo per cui non avrebbe potuto farlo</a:t>
            </a:r>
            <a:r>
              <a:rPr lang="it-IT" sz="1400" strike="noStrike" spc="-1" dirty="0">
                <a:solidFill>
                  <a:srgbClr val="000000"/>
                </a:solidFill>
                <a:latin typeface="Franklin Gothic Book"/>
                <a:ea typeface="DejaVu Sans"/>
              </a:rPr>
              <a:t>. Il rilascio di Barabba al posto di Gesù dopo la richiesta del popolo, non </a:t>
            </a:r>
            <a:r>
              <a:rPr lang="it-IT" sz="1400" b="0" strike="noStrike" spc="-1" dirty="0">
                <a:solidFill>
                  <a:srgbClr val="000000"/>
                </a:solidFill>
                <a:latin typeface="Franklin Gothic Book"/>
                <a:ea typeface="DejaVu Sans"/>
              </a:rPr>
              <a:t>gli avrebbe legato le mani per </a:t>
            </a:r>
            <a:r>
              <a:rPr lang="it-IT" sz="1400" b="0" strike="noStrike" spc="-1" dirty="0" smtClean="0">
                <a:solidFill>
                  <a:srgbClr val="000000"/>
                </a:solidFill>
                <a:latin typeface="Franklin Gothic Book"/>
                <a:ea typeface="DejaVu Sans"/>
              </a:rPr>
              <a:t>un’azione </a:t>
            </a:r>
            <a:r>
              <a:rPr lang="it-IT" sz="1400" b="0" strike="noStrike" spc="-1" dirty="0">
                <a:solidFill>
                  <a:srgbClr val="000000"/>
                </a:solidFill>
                <a:latin typeface="Franklin Gothic Book"/>
                <a:ea typeface="DejaVu Sans"/>
              </a:rPr>
              <a:t>successiva. Avrebbe potuto rilasciare Gesù subito dopo, o cento altri prigionieri, se lo avesse voluto.</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H. </a:t>
            </a:r>
            <a:r>
              <a:rPr lang="it-IT" sz="1200" b="0" strike="noStrike" spc="-1" dirty="0" err="1">
                <a:solidFill>
                  <a:srgbClr val="000000"/>
                </a:solidFill>
                <a:latin typeface="Franklin Gothic Book"/>
                <a:ea typeface="DejaVu Sans"/>
              </a:rPr>
              <a:t>Maccoby</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Rivoluzione in </a:t>
            </a:r>
            <a:r>
              <a:rPr lang="it-IT" sz="1200" b="0" i="1" strike="noStrike" spc="-1" dirty="0" smtClean="0">
                <a:solidFill>
                  <a:srgbClr val="000000"/>
                </a:solidFill>
                <a:latin typeface="Franklin Gothic Book"/>
                <a:ea typeface="DejaVu Sans"/>
              </a:rPr>
              <a:t>Giudea</a:t>
            </a:r>
            <a:endParaRPr lang="it-IT" sz="1200" i="1" spc="-1" dirty="0" smtClean="0">
              <a:solidFill>
                <a:srgbClr val="000000"/>
              </a:solidFill>
              <a:latin typeface="Franklin Gothic Book"/>
              <a:ea typeface="DejaVu Sans"/>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285720" y="1500174"/>
          <a:ext cx="8643998" cy="4851400"/>
        </p:xfrm>
        <a:graphic>
          <a:graphicData uri="http://schemas.openxmlformats.org/drawingml/2006/table">
            <a:tbl>
              <a:tblPr firstRow="1" bandRow="1">
                <a:tableStyleId>{21E4AEA4-8DFA-4A89-87EB-49C32662AFE0}</a:tableStyleId>
              </a:tblPr>
              <a:tblGrid>
                <a:gridCol w="4321999"/>
                <a:gridCol w="4321999"/>
              </a:tblGrid>
              <a:tr h="370840">
                <a:tc>
                  <a:txBody>
                    <a:bodyPr/>
                    <a:lstStyle/>
                    <a:p>
                      <a:pPr algn="ctr"/>
                      <a:r>
                        <a:rPr lang="it-IT" dirty="0" smtClean="0"/>
                        <a:t>CIO’ CHE DICONO I VANGELI</a:t>
                      </a:r>
                      <a:endParaRPr lang="it-IT" dirty="0">
                        <a:solidFill>
                          <a:schemeClr val="tx1"/>
                        </a:solidFill>
                      </a:endParaRPr>
                    </a:p>
                  </a:txBody>
                  <a:tcPr/>
                </a:tc>
                <a:tc>
                  <a:txBody>
                    <a:bodyPr/>
                    <a:lstStyle/>
                    <a:p>
                      <a:pPr algn="ctr"/>
                      <a:r>
                        <a:rPr lang="it-IT" dirty="0" smtClean="0"/>
                        <a:t>PERCHE’ NON E’ CREDIBILE</a:t>
                      </a:r>
                      <a:endParaRPr lang="it-IT" dirty="0">
                        <a:solidFill>
                          <a:schemeClr val="tx1"/>
                        </a:solidFill>
                      </a:endParaRPr>
                    </a:p>
                  </a:txBody>
                  <a:tcPr/>
                </a:tc>
              </a:tr>
              <a:tr h="370840">
                <a:tc>
                  <a:txBody>
                    <a:bodyPr/>
                    <a:lstStyle/>
                    <a:p>
                      <a:pPr algn="just"/>
                      <a:r>
                        <a:rPr lang="it-IT" sz="1400" dirty="0" smtClean="0"/>
                        <a:t>Pilato, seguendo la tradizione del giorno di Pasqua, chiede alla folla se</a:t>
                      </a:r>
                      <a:r>
                        <a:rPr lang="it-IT" sz="1400" baseline="0" dirty="0" smtClean="0"/>
                        <a:t> vuole la liberazione di Barabba o di Gesù</a:t>
                      </a:r>
                      <a:endParaRPr lang="it-IT" sz="1400" dirty="0">
                        <a:latin typeface="Franklin Gothic Book" pitchFamily="34" charset="0"/>
                      </a:endParaRPr>
                    </a:p>
                  </a:txBody>
                  <a:tcPr/>
                </a:tc>
                <a:tc>
                  <a:txBody>
                    <a:bodyPr/>
                    <a:lstStyle/>
                    <a:p>
                      <a:pPr marL="0" marR="0" indent="0" algn="just" defTabSz="914400" eaLnBrk="1" fontAlgn="auto" latinLnBrk="0" hangingPunct="1">
                        <a:lnSpc>
                          <a:spcPct val="100000"/>
                        </a:lnSpc>
                        <a:spcBef>
                          <a:spcPts val="0"/>
                        </a:spcBef>
                        <a:spcAft>
                          <a:spcPts val="0"/>
                        </a:spcAft>
                        <a:buClrTx/>
                        <a:buSzTx/>
                        <a:buFontTx/>
                        <a:buNone/>
                        <a:tabLst/>
                        <a:defRPr/>
                      </a:pPr>
                      <a:r>
                        <a:rPr lang="it-IT" sz="1400" spc="-1" dirty="0" smtClean="0">
                          <a:solidFill>
                            <a:srgbClr val="0097CC"/>
                          </a:solidFill>
                        </a:rPr>
                        <a:t>La tradizione per cui il governatore romano ogni anno a Pasqua rilasciava un prigioniero scelto dalla popolazione ebraica non c’è mai stata né poteva esserci</a:t>
                      </a:r>
                    </a:p>
                    <a:p>
                      <a:pPr algn="just"/>
                      <a:endParaRPr lang="it-IT" dirty="0"/>
                    </a:p>
                  </a:txBody>
                  <a:tcPr/>
                </a:tc>
              </a:tr>
              <a:tr h="370840">
                <a:tc>
                  <a:txBody>
                    <a:bodyPr/>
                    <a:lstStyle/>
                    <a:p>
                      <a:pPr algn="just"/>
                      <a:r>
                        <a:rPr lang="it-IT" sz="1400" dirty="0" smtClean="0"/>
                        <a:t>Pilato ha compassione di Gesù ma lo condanna ugualmente alla crocifissione  perché spinto dalla folla </a:t>
                      </a:r>
                      <a:endParaRPr lang="it-IT" sz="1400" dirty="0">
                        <a:latin typeface="Franklin Gothic Book" pitchFamily="34" charset="0"/>
                      </a:endParaRPr>
                    </a:p>
                  </a:txBody>
                  <a:tcPr/>
                </a:tc>
                <a:tc>
                  <a:txBody>
                    <a:bodyPr/>
                    <a:lstStyle/>
                    <a:p>
                      <a:pPr algn="just"/>
                      <a:r>
                        <a:rPr lang="it-IT" sz="1400" spc="-1" dirty="0" smtClean="0">
                          <a:solidFill>
                            <a:srgbClr val="0097CC"/>
                          </a:solidFill>
                        </a:rPr>
                        <a:t>Pilato era crudele, testardo  ed egoista; non, come lo dipingono i Vangeli, amabile e politicamente ingenuo. Non avrebbe avuto la minima esitazione a ordinare la crocifissione di chiunque avesse rivendicato il titolo sedizioso di “Re dei giudei”</a:t>
                      </a:r>
                    </a:p>
                    <a:p>
                      <a:pPr algn="just"/>
                      <a:endParaRPr lang="it-IT" sz="1400" dirty="0">
                        <a:solidFill>
                          <a:srgbClr val="0097CC"/>
                        </a:solidFill>
                      </a:endParaRPr>
                    </a:p>
                  </a:txBody>
                  <a:tcPr/>
                </a:tc>
              </a:tr>
              <a:tr h="370840">
                <a:tc>
                  <a:txBody>
                    <a:bodyPr/>
                    <a:lstStyle/>
                    <a:p>
                      <a:pPr algn="just"/>
                      <a:r>
                        <a:rPr lang="it-IT" sz="1400" dirty="0" smtClean="0"/>
                        <a:t>La folla vuole a tutti i costi che Gesù sia crocifisso</a:t>
                      </a:r>
                      <a:endParaRPr lang="it-IT" sz="1400" dirty="0">
                        <a:latin typeface="Franklin Gothic Book" pitchFamily="34" charset="0"/>
                      </a:endParaRPr>
                    </a:p>
                  </a:txBody>
                  <a:tcPr/>
                </a:tc>
                <a:tc>
                  <a:txBody>
                    <a:bodyPr/>
                    <a:lstStyle/>
                    <a:p>
                      <a:pPr algn="just"/>
                      <a:r>
                        <a:rPr lang="it-IT" sz="1400" spc="-1" dirty="0" smtClean="0">
                          <a:solidFill>
                            <a:srgbClr val="0097CC"/>
                          </a:solidFill>
                        </a:rPr>
                        <a:t>È incomprensibile il cambio di atteggiamento da parte della folla di Gerusalemme che è passata da un forte sostegno a Gesù all’odio e al desiderio di farlo crocefiggere</a:t>
                      </a:r>
                    </a:p>
                    <a:p>
                      <a:pPr algn="just"/>
                      <a:endParaRPr lang="it-IT" sz="1400" dirty="0">
                        <a:solidFill>
                          <a:srgbClr val="0097CC"/>
                        </a:solidFill>
                      </a:endParaRPr>
                    </a:p>
                  </a:txBody>
                  <a:tcPr/>
                </a:tc>
              </a:tr>
              <a:tr h="370840">
                <a:tc>
                  <a:txBody>
                    <a:bodyPr/>
                    <a:lstStyle/>
                    <a:p>
                      <a:pPr algn="just"/>
                      <a:r>
                        <a:rPr lang="it-IT" sz="1400" dirty="0" smtClean="0"/>
                        <a:t>Pilato vorrebbe che sia Gesù ad essere rilasciato</a:t>
                      </a:r>
                      <a:endParaRPr lang="it-IT" sz="1400" dirty="0">
                        <a:latin typeface="Franklin Gothic Book" pitchFamily="34" charset="0"/>
                      </a:endParaRPr>
                    </a:p>
                  </a:txBody>
                  <a:tcPr/>
                </a:tc>
                <a:tc>
                  <a:txBody>
                    <a:bodyPr/>
                    <a:lstStyle/>
                    <a:p>
                      <a:pPr marL="0" marR="0" indent="0" algn="just" defTabSz="914400" eaLnBrk="1" fontAlgn="auto" latinLnBrk="0" hangingPunct="1">
                        <a:lnSpc>
                          <a:spcPct val="100000"/>
                        </a:lnSpc>
                        <a:spcBef>
                          <a:spcPts val="0"/>
                        </a:spcBef>
                        <a:spcAft>
                          <a:spcPts val="0"/>
                        </a:spcAft>
                        <a:buClrTx/>
                        <a:buSzTx/>
                        <a:buFontTx/>
                        <a:buNone/>
                        <a:tabLst/>
                        <a:defRPr/>
                      </a:pPr>
                      <a:r>
                        <a:rPr lang="it-IT" sz="1400" spc="-1" dirty="0" smtClean="0">
                          <a:solidFill>
                            <a:srgbClr val="0097CC"/>
                          </a:solidFill>
                        </a:rPr>
                        <a:t>Se Pilato avesse voluto davvero rilasciare Gesù, non c’era motivo per cui non avrebbe potuto farlo</a:t>
                      </a:r>
                      <a:endParaRPr lang="it-IT" sz="1400" strike="noStrike" spc="-1" dirty="0" smtClean="0">
                        <a:solidFill>
                          <a:srgbClr val="0097CC"/>
                        </a:solidFill>
                      </a:endParaRPr>
                    </a:p>
                    <a:p>
                      <a:pPr algn="just"/>
                      <a:endParaRPr lang="it-IT" sz="1400" dirty="0">
                        <a:solidFill>
                          <a:srgbClr val="0097CC"/>
                        </a:solidFill>
                      </a:endParaRPr>
                    </a:p>
                  </a:txBody>
                  <a:tcPr/>
                </a:tc>
              </a:tr>
            </a:tbl>
          </a:graphicData>
        </a:graphic>
      </p:graphicFrame>
      <p:sp>
        <p:nvSpPr>
          <p:cNvPr id="3" name="CustomShape 3"/>
          <p:cNvSpPr/>
          <p:nvPr/>
        </p:nvSpPr>
        <p:spPr>
          <a:xfrm>
            <a:off x="142844" y="500042"/>
            <a:ext cx="8501122"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trike="noStrike" spc="-1" dirty="0" smtClean="0">
                <a:solidFill>
                  <a:srgbClr val="000000"/>
                </a:solidFill>
                <a:latin typeface="Franklin Gothic Book"/>
              </a:rPr>
              <a:t>Quali sono i quattro i punti in cui, secondo l’autore, la narrazione dei Vangeli riguardante la condanna di Gesù non è credibile? Rispondi, dopo aver evidenziato nel testo le informazioni principali, completando la tabella.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57132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a:solidFill>
                  <a:srgbClr val="000000"/>
                </a:solidFill>
                <a:latin typeface="Times New Roman"/>
                <a:ea typeface="DejaVu Sans"/>
              </a:rPr>
              <a:t>L’ANTISEMITISMO NEL MEDIOEVO</a:t>
            </a:r>
            <a:endParaRPr lang="it-IT" sz="4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285720" y="1500174"/>
            <a:ext cx="8499600" cy="236842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smtClean="0">
                <a:solidFill>
                  <a:srgbClr val="000000"/>
                </a:solidFill>
                <a:latin typeface="Franklin Gothic Book"/>
                <a:ea typeface="DejaVu Sans"/>
              </a:rPr>
              <a:t>Durante il Medioevo </a:t>
            </a:r>
            <a:r>
              <a:rPr lang="it-IT" sz="1400" b="1" strike="noStrike" spc="-1" dirty="0" smtClean="0">
                <a:solidFill>
                  <a:srgbClr val="000000"/>
                </a:solidFill>
                <a:latin typeface="Franklin Gothic Book"/>
                <a:ea typeface="DejaVu Sans"/>
              </a:rPr>
              <a:t>gli ebrei furono accusati delle più gravi nefandezze</a:t>
            </a:r>
            <a:r>
              <a:rPr lang="it-IT" sz="1400" strike="noStrike" spc="-1" dirty="0" smtClean="0">
                <a:solidFill>
                  <a:srgbClr val="000000"/>
                </a:solidFill>
                <a:latin typeface="Franklin Gothic Book"/>
                <a:ea typeface="DejaVu Sans"/>
              </a:rPr>
              <a:t>, come quella di profanare le ostie consacrate per celebrare riti magici o quella di rapire i bambini cristiani e sgozzarli per servirsi del loro sangue per confezionare il pane pasquale. Via via furono ritenuti colpevoli di catastrofi naturali, di epidemie, di guerre e contro di essi fu scatenata, a più riprese, la collera popolare.</a:t>
            </a:r>
          </a:p>
          <a:p>
            <a:pPr algn="just">
              <a:lnSpc>
                <a:spcPct val="100000"/>
              </a:lnSpc>
              <a:spcAft>
                <a:spcPts val="601"/>
              </a:spcAft>
            </a:pPr>
            <a:r>
              <a:rPr lang="it-IT" sz="1400" spc="-1" dirty="0" smtClean="0">
                <a:solidFill>
                  <a:srgbClr val="000000"/>
                </a:solidFill>
                <a:latin typeface="Franklin Gothic Book"/>
              </a:rPr>
              <a:t>Ma vi erano anche ragioni sociali ed economiche a creare pregiudizi e a fomentare l’odio verso gli ebrei. Innanzi tutto essi costituivano una minoranza e </a:t>
            </a:r>
            <a:r>
              <a:rPr lang="it-IT" sz="1400" b="1" spc="-1" dirty="0" smtClean="0">
                <a:solidFill>
                  <a:srgbClr val="000000"/>
                </a:solidFill>
                <a:latin typeface="Franklin Gothic Book"/>
              </a:rPr>
              <a:t>le minoranze allora venivano viste sempre con sospetto e talvolta con paura.</a:t>
            </a:r>
            <a:r>
              <a:rPr lang="it-IT" sz="1400" spc="-1" dirty="0" smtClean="0">
                <a:solidFill>
                  <a:srgbClr val="000000"/>
                </a:solidFill>
                <a:latin typeface="Franklin Gothic Book"/>
              </a:rPr>
              <a:t> Inoltre, una delle poche attività consentite agli ebrei – in quanto proibita ai cristiani – era quella di prestare denaro a interesse. Questa pratica colpiva la fantasia popolare e a essa è legata l’</a:t>
            </a:r>
            <a:r>
              <a:rPr lang="it-IT" sz="1400" b="1" spc="-1" dirty="0" smtClean="0">
                <a:solidFill>
                  <a:srgbClr val="000000"/>
                </a:solidFill>
                <a:latin typeface="Franklin Gothic Book"/>
              </a:rPr>
              <a:t>immagine dell’ebreo usuraio </a:t>
            </a:r>
            <a:r>
              <a:rPr lang="it-IT" sz="1400" spc="-1" dirty="0" smtClean="0">
                <a:solidFill>
                  <a:srgbClr val="000000"/>
                </a:solidFill>
                <a:latin typeface="Franklin Gothic Book"/>
              </a:rPr>
              <a:t>che dissangua la povera gente vivendo, come un parassita, alle sue spalle.</a:t>
            </a:r>
            <a:endParaRPr lang="it-IT" sz="1400" strike="noStrike" spc="-1" dirty="0">
              <a:latin typeface="Arial"/>
            </a:endParaRPr>
          </a:p>
          <a:p>
            <a:pPr algn="r">
              <a:lnSpc>
                <a:spcPct val="100000"/>
              </a:lnSpc>
            </a:pPr>
            <a:r>
              <a:rPr lang="it-IT" sz="1200" b="0" strike="noStrike" spc="-1" dirty="0" smtClean="0">
                <a:solidFill>
                  <a:srgbClr val="000000"/>
                </a:solidFill>
                <a:latin typeface="Franklin Gothic Book"/>
                <a:ea typeface="DejaVu Sans"/>
              </a:rPr>
              <a:t>Da </a:t>
            </a:r>
            <a:r>
              <a:rPr lang="it-IT" sz="1200" b="0" i="1" strike="noStrike" spc="-1" dirty="0" smtClean="0">
                <a:solidFill>
                  <a:srgbClr val="000000"/>
                </a:solidFill>
                <a:latin typeface="Franklin Gothic Book"/>
                <a:ea typeface="DejaVu Sans"/>
              </a:rPr>
              <a:t>Dossier Medio Oriente </a:t>
            </a:r>
            <a:r>
              <a:rPr lang="it-IT" sz="1200" b="0" strike="noStrike" spc="-1" dirty="0" smtClean="0">
                <a:solidFill>
                  <a:srgbClr val="000000"/>
                </a:solidFill>
                <a:latin typeface="Franklin Gothic Book"/>
                <a:ea typeface="DejaVu Sans"/>
              </a:rPr>
              <a:t>a cura di F. Chicco</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14200" y="2143080"/>
            <a:ext cx="8456760" cy="1220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182" name="CustomShape 2"/>
          <p:cNvSpPr/>
          <p:nvPr/>
        </p:nvSpPr>
        <p:spPr>
          <a:xfrm>
            <a:off x="357120" y="714240"/>
            <a:ext cx="8456760" cy="7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3000" lnSpcReduction="10000"/>
          </a:bodyPr>
          <a:lstStyle/>
          <a:p>
            <a:pPr algn="ctr">
              <a:lnSpc>
                <a:spcPct val="100000"/>
              </a:lnSpc>
              <a:spcBef>
                <a:spcPts val="1020"/>
              </a:spcBef>
              <a:spcAft>
                <a:spcPts val="601"/>
              </a:spcAft>
              <a:tabLst>
                <a:tab pos="0" algn="l"/>
              </a:tabLst>
            </a:pPr>
            <a:r>
              <a:rPr lang="it-IT" sz="5100" b="1" strike="noStrike" spc="-1" dirty="0">
                <a:solidFill>
                  <a:srgbClr val="44342A"/>
                </a:solidFill>
                <a:latin typeface="Times New Roman"/>
                <a:ea typeface="DejaVu Sans"/>
              </a:rPr>
              <a:t>   </a:t>
            </a:r>
            <a:r>
              <a:rPr lang="it-IT" sz="3900" b="1" strike="noStrike" spc="-1" dirty="0" smtClean="0">
                <a:solidFill>
                  <a:srgbClr val="7030A0"/>
                </a:solidFill>
                <a:latin typeface="Franklin Gothic Book"/>
                <a:ea typeface="DejaVu Sans"/>
              </a:rPr>
              <a:t>Accusa </a:t>
            </a:r>
            <a:r>
              <a:rPr lang="it-IT" sz="3900" b="1" strike="noStrike" spc="-1" dirty="0">
                <a:solidFill>
                  <a:srgbClr val="7030A0"/>
                </a:solidFill>
                <a:latin typeface="Franklin Gothic Book"/>
                <a:ea typeface="DejaVu Sans"/>
              </a:rPr>
              <a:t>di profanazione delle ostie</a:t>
            </a:r>
            <a:endParaRPr lang="it-IT" sz="3900" b="0" strike="noStrike" spc="-1" dirty="0">
              <a:latin typeface="Arial"/>
            </a:endParaRPr>
          </a:p>
        </p:txBody>
      </p:sp>
      <p:sp>
        <p:nvSpPr>
          <p:cNvPr id="183" name="CustomShape 3"/>
          <p:cNvSpPr/>
          <p:nvPr/>
        </p:nvSpPr>
        <p:spPr>
          <a:xfrm>
            <a:off x="214200" y="2428920"/>
            <a:ext cx="8642520" cy="121426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Durante il Medioevo, nel continente europeo </a:t>
            </a:r>
            <a:r>
              <a:rPr lang="it-IT" sz="1400" b="1" strike="noStrike" spc="-1" dirty="0">
                <a:solidFill>
                  <a:srgbClr val="000000"/>
                </a:solidFill>
                <a:latin typeface="Franklin Gothic Book"/>
                <a:ea typeface="DejaVu Sans"/>
              </a:rPr>
              <a:t>si affermò l'idea che gli ebrei rubassero le ostie consacrate</a:t>
            </a:r>
            <a:r>
              <a:rPr lang="it-IT" sz="1400" b="0" strike="noStrike" spc="-1" dirty="0">
                <a:solidFill>
                  <a:srgbClr val="000000"/>
                </a:solidFill>
                <a:latin typeface="Franklin Gothic Book"/>
                <a:ea typeface="DejaVu Sans"/>
              </a:rPr>
              <a:t>, le cialde di pane per l'Eucaristia, </a:t>
            </a:r>
            <a:r>
              <a:rPr lang="it-IT" sz="1400" b="1" strike="noStrike" spc="-1" dirty="0">
                <a:solidFill>
                  <a:srgbClr val="000000"/>
                </a:solidFill>
                <a:latin typeface="Franklin Gothic Book"/>
                <a:ea typeface="DejaVu Sans"/>
              </a:rPr>
              <a:t>e che le profanassero per ricostruire simbolicamente la crocifissione colpendo o bruciando l'ostia o facendone altri cattivi usi</a:t>
            </a:r>
            <a:r>
              <a:rPr lang="it-IT" sz="1400" b="0" strike="noStrike" spc="-1" dirty="0">
                <a:solidFill>
                  <a:srgbClr val="000000"/>
                </a:solidFill>
                <a:latin typeface="Franklin Gothic Book"/>
                <a:ea typeface="DejaVu Sans"/>
              </a:rPr>
              <a:t>. Le accuse furono spesso sostenute solo dalla testimonianza dell'accusatore.</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Temi propagandistici dell'antisemitismo</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285840" y="357120"/>
            <a:ext cx="8642520" cy="3060923"/>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it-IT" sz="2400" b="1" strike="noStrike" spc="-1" dirty="0">
                <a:solidFill>
                  <a:srgbClr val="000000"/>
                </a:solidFill>
                <a:latin typeface="Franklin Gothic Book"/>
                <a:ea typeface="DejaVu Sans"/>
              </a:rPr>
              <a:t>Paolo Uccello</a:t>
            </a:r>
            <a:r>
              <a:t/>
            </a:r>
            <a:br/>
            <a:r>
              <a:rPr lang="it-IT" sz="2400" b="1" i="1" strike="noStrike" spc="-1" dirty="0">
                <a:solidFill>
                  <a:srgbClr val="000000"/>
                </a:solidFill>
                <a:latin typeface="Franklin Gothic Book"/>
                <a:ea typeface="DejaVu Sans"/>
              </a:rPr>
              <a:t>Miracolo dell’ostia profanata</a:t>
            </a:r>
            <a:endParaRPr lang="it-IT" sz="2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La tavola con il </a:t>
            </a:r>
            <a:r>
              <a:rPr lang="it-IT" sz="1400" b="0" i="1" strike="noStrike" spc="-1" dirty="0">
                <a:solidFill>
                  <a:srgbClr val="000000"/>
                </a:solidFill>
                <a:latin typeface="Franklin Gothic Book"/>
                <a:ea typeface="DejaVu Sans"/>
              </a:rPr>
              <a:t>Miracolo dell’ostia profanata,</a:t>
            </a:r>
            <a:r>
              <a:rPr lang="it-IT" sz="1400" b="0" strike="noStrike" spc="-1" dirty="0">
                <a:solidFill>
                  <a:srgbClr val="000000"/>
                </a:solidFill>
                <a:latin typeface="Franklin Gothic Book"/>
                <a:ea typeface="DejaVu Sans"/>
              </a:rPr>
              <a:t> dipinta da Paolo Uccello tra il 1467 e il 1468, narra una vicenda avvenuta a Parigi nel 1290, raccontata nel XIV secolo da Giovanni Villani, e </a:t>
            </a:r>
            <a:r>
              <a:rPr lang="it-IT" sz="1400" b="1" strike="noStrike" spc="-1" dirty="0">
                <a:solidFill>
                  <a:srgbClr val="000000"/>
                </a:solidFill>
                <a:latin typeface="Franklin Gothic Book"/>
                <a:ea typeface="DejaVu Sans"/>
              </a:rPr>
              <a:t>rispecchia la visione negativa che si aveva degli ebrei in Italia alla metà del ’400</a:t>
            </a:r>
            <a:r>
              <a:rPr lang="it-IT" sz="1400" b="0" strike="noStrike" spc="-1" dirty="0">
                <a:solidFill>
                  <a:srgbClr val="000000"/>
                </a:solidFill>
                <a:latin typeface="Franklin Gothic Book"/>
                <a:ea typeface="DejaVu Sans"/>
              </a:rPr>
              <a:t>.  Il racconto si svolge in modo quasi favolistico e si compone di sei scene intervallate da rigonfie colonnine rosse. Nel </a:t>
            </a:r>
            <a:r>
              <a:rPr lang="it-IT" sz="1400" b="1" strike="noStrike" spc="-1" dirty="0">
                <a:solidFill>
                  <a:srgbClr val="000000"/>
                </a:solidFill>
                <a:latin typeface="Franklin Gothic Book"/>
                <a:ea typeface="DejaVu Sans"/>
              </a:rPr>
              <a:t>primo episodio </a:t>
            </a:r>
            <a:r>
              <a:rPr lang="it-IT" sz="1400" b="0" strike="noStrike" spc="-1" dirty="0">
                <a:solidFill>
                  <a:srgbClr val="000000"/>
                </a:solidFill>
                <a:latin typeface="Franklin Gothic Book"/>
                <a:ea typeface="DejaVu Sans"/>
              </a:rPr>
              <a:t>si vede una donna che vende un’ostia consacrata a un usuraio ebreo. Nel </a:t>
            </a:r>
            <a:r>
              <a:rPr lang="it-IT" sz="1400" b="1" strike="noStrike" spc="-1" dirty="0">
                <a:solidFill>
                  <a:srgbClr val="000000"/>
                </a:solidFill>
                <a:latin typeface="Franklin Gothic Book"/>
                <a:ea typeface="DejaVu Sans"/>
              </a:rPr>
              <a:t>secondo</a:t>
            </a:r>
            <a:r>
              <a:rPr lang="it-IT" sz="1400" b="0" strike="noStrike" spc="-1" dirty="0">
                <a:solidFill>
                  <a:srgbClr val="000000"/>
                </a:solidFill>
                <a:latin typeface="Franklin Gothic Book"/>
                <a:ea typeface="DejaVu Sans"/>
              </a:rPr>
              <a:t> è raffigurato il momento in cui l’ebreo e la sua famiglia, dopo aver messo l’ostia sul fuoco, assistono al suo miracoloso sanguinamento, che richiama le figure dei gendarmi armati. Nella </a:t>
            </a:r>
            <a:r>
              <a:rPr lang="it-IT" sz="1400" b="1" strike="noStrike" spc="-1" dirty="0">
                <a:solidFill>
                  <a:srgbClr val="000000"/>
                </a:solidFill>
                <a:latin typeface="Franklin Gothic Book"/>
                <a:ea typeface="DejaVu Sans"/>
              </a:rPr>
              <a:t>terza scena </a:t>
            </a:r>
            <a:r>
              <a:rPr lang="it-IT" sz="1400" b="0" strike="noStrike" spc="-1" dirty="0">
                <a:solidFill>
                  <a:srgbClr val="000000"/>
                </a:solidFill>
                <a:latin typeface="Franklin Gothic Book"/>
                <a:ea typeface="DejaVu Sans"/>
              </a:rPr>
              <a:t>si assiste alla riconsacrazione dell’ostia. Nella </a:t>
            </a:r>
            <a:r>
              <a:rPr lang="it-IT" sz="1400" b="1" strike="noStrike" spc="-1" dirty="0">
                <a:solidFill>
                  <a:srgbClr val="000000"/>
                </a:solidFill>
                <a:latin typeface="Franklin Gothic Book"/>
                <a:ea typeface="DejaVu Sans"/>
              </a:rPr>
              <a:t>quarta</a:t>
            </a:r>
            <a:r>
              <a:rPr lang="it-IT" sz="1400" b="0" strike="noStrike" spc="-1" dirty="0">
                <a:solidFill>
                  <a:srgbClr val="000000"/>
                </a:solidFill>
                <a:latin typeface="Franklin Gothic Book"/>
                <a:ea typeface="DejaVu Sans"/>
              </a:rPr>
              <a:t> viene raffigurata l’impiccagione della donna sacrilega. Nella </a:t>
            </a:r>
            <a:r>
              <a:rPr lang="it-IT" sz="1400" b="1" strike="noStrike" spc="-1" dirty="0">
                <a:solidFill>
                  <a:srgbClr val="000000"/>
                </a:solidFill>
                <a:latin typeface="Franklin Gothic Book"/>
                <a:ea typeface="DejaVu Sans"/>
              </a:rPr>
              <a:t>quinta</a:t>
            </a:r>
            <a:r>
              <a:rPr lang="it-IT" sz="1400" b="0" strike="noStrike" spc="-1" dirty="0">
                <a:solidFill>
                  <a:srgbClr val="000000"/>
                </a:solidFill>
                <a:latin typeface="Franklin Gothic Book"/>
                <a:ea typeface="DejaVu Sans"/>
              </a:rPr>
              <a:t> l’ebreo e la sua famiglia vengono bruciati sul rogo. Nell’</a:t>
            </a:r>
            <a:r>
              <a:rPr lang="it-IT" sz="1400" b="1" strike="noStrike" spc="-1" dirty="0">
                <a:solidFill>
                  <a:srgbClr val="000000"/>
                </a:solidFill>
                <a:latin typeface="Franklin Gothic Book"/>
                <a:ea typeface="DejaVu Sans"/>
              </a:rPr>
              <a:t>ultimo episodio </a:t>
            </a:r>
            <a:r>
              <a:rPr lang="it-IT" sz="1400" b="0" strike="noStrike" spc="-1" dirty="0">
                <a:solidFill>
                  <a:srgbClr val="000000"/>
                </a:solidFill>
                <a:latin typeface="Franklin Gothic Book"/>
                <a:ea typeface="DejaVu Sans"/>
              </a:rPr>
              <a:t>sono rappresentati gli angeli e i demoni che si contendono l’anima della donna, laddove i diavoli, nel corso dei secoli, sono stati scalfiti dai fedeli nel tentativo apotropaico di scacciare il maligno</a:t>
            </a:r>
            <a:r>
              <a:rPr lang="it-IT" sz="1400" b="0" strike="noStrike" spc="-1" dirty="0" smtClean="0">
                <a:solidFill>
                  <a:srgbClr val="000000"/>
                </a:solidFill>
                <a:latin typeface="Franklin Gothic Book"/>
                <a:ea typeface="DejaVu Sans"/>
              </a:rPr>
              <a:t>.</a:t>
            </a:r>
          </a:p>
        </p:txBody>
      </p:sp>
      <p:pic>
        <p:nvPicPr>
          <p:cNvPr id="185" name="Picture 2" descr="http://www.gallerianazionalemarche.it/wp-content/uploads/2020/05/1-Copia-1024x582.jpg"/>
          <p:cNvPicPr/>
          <p:nvPr/>
        </p:nvPicPr>
        <p:blipFill>
          <a:blip r:embed="rId2"/>
          <a:stretch/>
        </p:blipFill>
        <p:spPr>
          <a:xfrm>
            <a:off x="142920" y="3786120"/>
            <a:ext cx="4524120" cy="2570760"/>
          </a:xfrm>
          <a:prstGeom prst="rect">
            <a:avLst/>
          </a:prstGeom>
          <a:ln w="0">
            <a:solidFill>
              <a:srgbClr val="C00000"/>
            </a:solidFill>
          </a:ln>
        </p:spPr>
      </p:pic>
      <p:pic>
        <p:nvPicPr>
          <p:cNvPr id="186" name="Picture 4" descr="http://www.gallerianazionalemarche.it/wp-content/uploads/2020/05/2-Copia-1024x563.jpg"/>
          <p:cNvPicPr/>
          <p:nvPr/>
        </p:nvPicPr>
        <p:blipFill>
          <a:blip r:embed="rId3"/>
          <a:stretch/>
        </p:blipFill>
        <p:spPr>
          <a:xfrm>
            <a:off x="4714920" y="3857760"/>
            <a:ext cx="4336920" cy="23839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6" descr="http://www.gallerianazionalemarche.it/wp-content/uploads/2020/05/3-Copia-1024x577.jpg"/>
          <p:cNvPicPr/>
          <p:nvPr/>
        </p:nvPicPr>
        <p:blipFill>
          <a:blip r:embed="rId2"/>
          <a:stretch/>
        </p:blipFill>
        <p:spPr>
          <a:xfrm>
            <a:off x="142920" y="428760"/>
            <a:ext cx="4524120" cy="2548800"/>
          </a:xfrm>
          <a:prstGeom prst="rect">
            <a:avLst/>
          </a:prstGeom>
          <a:ln w="0">
            <a:solidFill>
              <a:srgbClr val="C00000"/>
            </a:solidFill>
          </a:ln>
        </p:spPr>
      </p:pic>
      <p:pic>
        <p:nvPicPr>
          <p:cNvPr id="188" name="Picture 8" descr="http://www.gallerianazionalemarche.it/wp-content/uploads/2020/05/4-Copia-1024x571.jpg"/>
          <p:cNvPicPr/>
          <p:nvPr/>
        </p:nvPicPr>
        <p:blipFill>
          <a:blip r:embed="rId3"/>
          <a:stretch/>
        </p:blipFill>
        <p:spPr>
          <a:xfrm>
            <a:off x="4786200" y="500040"/>
            <a:ext cx="4196520" cy="2339280"/>
          </a:xfrm>
          <a:prstGeom prst="rect">
            <a:avLst/>
          </a:prstGeom>
          <a:ln w="0">
            <a:solidFill>
              <a:srgbClr val="C00000"/>
            </a:solidFill>
          </a:ln>
        </p:spPr>
      </p:pic>
      <p:pic>
        <p:nvPicPr>
          <p:cNvPr id="189" name="Picture 2" descr="http://www.gallerianazionalemarche.it/wp-content/uploads/2020/05/5-Copia-1024x572.jpg"/>
          <p:cNvPicPr/>
          <p:nvPr/>
        </p:nvPicPr>
        <p:blipFill>
          <a:blip r:embed="rId4"/>
          <a:stretch/>
        </p:blipFill>
        <p:spPr>
          <a:xfrm>
            <a:off x="285840" y="3357720"/>
            <a:ext cx="4243320" cy="2369520"/>
          </a:xfrm>
          <a:prstGeom prst="rect">
            <a:avLst/>
          </a:prstGeom>
          <a:ln w="0">
            <a:solidFill>
              <a:srgbClr val="C00000"/>
            </a:solidFill>
          </a:ln>
        </p:spPr>
      </p:pic>
      <p:pic>
        <p:nvPicPr>
          <p:cNvPr id="190" name="Picture 4" descr="http://www.gallerianazionalemarche.it/wp-content/uploads/2020/05/6-Copia-1024x583.jpg"/>
          <p:cNvPicPr/>
          <p:nvPr/>
        </p:nvPicPr>
        <p:blipFill>
          <a:blip r:embed="rId5"/>
          <a:stretch/>
        </p:blipFill>
        <p:spPr>
          <a:xfrm>
            <a:off x="4643280" y="3357720"/>
            <a:ext cx="4352400" cy="24775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214200" y="2143080"/>
            <a:ext cx="8456760" cy="1220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192" name="CustomShape 2"/>
          <p:cNvSpPr/>
          <p:nvPr/>
        </p:nvSpPr>
        <p:spPr>
          <a:xfrm>
            <a:off x="357120" y="714240"/>
            <a:ext cx="8456760" cy="7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100000"/>
              </a:lnSpc>
              <a:spcBef>
                <a:spcPts val="720"/>
              </a:spcBef>
              <a:spcAft>
                <a:spcPts val="601"/>
              </a:spcAft>
              <a:tabLst>
                <a:tab pos="0" algn="l"/>
              </a:tabLst>
            </a:pPr>
            <a:r>
              <a:rPr lang="it-IT" sz="3600" b="1" strike="noStrike" spc="-1">
                <a:solidFill>
                  <a:srgbClr val="7030A0"/>
                </a:solidFill>
                <a:latin typeface="Times New Roman"/>
                <a:ea typeface="DejaVu Sans"/>
              </a:rPr>
              <a:t>Accusa del sangue</a:t>
            </a:r>
            <a:endParaRPr lang="it-IT" sz="3600" b="0" strike="noStrike" spc="-1">
              <a:latin typeface="Arial"/>
            </a:endParaRPr>
          </a:p>
        </p:txBody>
      </p:sp>
      <p:sp>
        <p:nvSpPr>
          <p:cNvPr id="193" name="CustomShape 3"/>
          <p:cNvSpPr/>
          <p:nvPr/>
        </p:nvSpPr>
        <p:spPr>
          <a:xfrm>
            <a:off x="357120" y="2500200"/>
            <a:ext cx="8642520" cy="121426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È dimostrato </a:t>
            </a:r>
            <a:r>
              <a:rPr lang="it-IT" sz="1400" b="0" strike="noStrike" spc="-1" dirty="0" err="1">
                <a:solidFill>
                  <a:srgbClr val="000000"/>
                </a:solidFill>
                <a:latin typeface="Franklin Gothic Book"/>
                <a:ea typeface="DejaVu Sans"/>
              </a:rPr>
              <a:t>storiograficamente</a:t>
            </a:r>
            <a:r>
              <a:rPr lang="it-IT" sz="1400" b="0" strike="noStrike" spc="-1" dirty="0">
                <a:solidFill>
                  <a:srgbClr val="000000"/>
                </a:solidFill>
                <a:latin typeface="Franklin Gothic Book"/>
                <a:ea typeface="DejaVu Sans"/>
              </a:rPr>
              <a:t> che la cosiddetta "</a:t>
            </a:r>
            <a:r>
              <a:rPr lang="it-IT" sz="1400" b="0" i="1" strike="noStrike" spc="-1" dirty="0">
                <a:solidFill>
                  <a:srgbClr val="000000"/>
                </a:solidFill>
                <a:latin typeface="Franklin Gothic Book"/>
                <a:ea typeface="DejaVu Sans"/>
              </a:rPr>
              <a:t>accusa del sangue</a:t>
            </a:r>
            <a:r>
              <a:rPr lang="it-IT" sz="1400" b="0" strike="noStrike" spc="-1" dirty="0">
                <a:solidFill>
                  <a:srgbClr val="000000"/>
                </a:solidFill>
                <a:latin typeface="Franklin Gothic Book"/>
                <a:ea typeface="DejaVu Sans"/>
              </a:rPr>
              <a:t>" comparve con finalità antiebraica nel XII secolo in Inghilterra per poi diffondersi, con notevoli variazioni, in tutta Europa. L'accusa era incentrata sulla </a:t>
            </a:r>
            <a:r>
              <a:rPr lang="it-IT" sz="1400" b="1" strike="noStrike" spc="-1" dirty="0">
                <a:solidFill>
                  <a:srgbClr val="000000"/>
                </a:solidFill>
                <a:latin typeface="Franklin Gothic Book"/>
                <a:ea typeface="DejaVu Sans"/>
              </a:rPr>
              <a:t>credenza che gli ebrei</a:t>
            </a:r>
            <a:r>
              <a:rPr lang="it-IT" sz="1400" b="0" strike="noStrike" spc="-1" dirty="0">
                <a:solidFill>
                  <a:srgbClr val="000000"/>
                </a:solidFill>
                <a:latin typeface="Franklin Gothic Book"/>
                <a:ea typeface="DejaVu Sans"/>
              </a:rPr>
              <a:t>, durante i loro riti, in particolare durante la pasqua, </a:t>
            </a:r>
            <a:r>
              <a:rPr lang="it-IT" sz="1400" b="1" strike="noStrike" spc="-1" dirty="0">
                <a:solidFill>
                  <a:srgbClr val="000000"/>
                </a:solidFill>
                <a:latin typeface="Franklin Gothic Book"/>
                <a:ea typeface="DejaVu Sans"/>
              </a:rPr>
              <a:t>uccidessero un bambino cristiano al fine di usarne il sangue per la preparazione del pane azzimo. </a:t>
            </a:r>
            <a:endParaRPr lang="it-IT" sz="1400" b="1"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Accusa del sangue</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214200" y="531000"/>
            <a:ext cx="8785440" cy="3768809"/>
          </a:xfrm>
          <a:prstGeom prst="rect">
            <a:avLst/>
          </a:prstGeom>
          <a:blipFill rotWithShape="0">
            <a:blip r:embed="rId2"/>
            <a:tile/>
          </a:blipFill>
          <a:ln w="9525">
            <a:solidFill>
              <a:schemeClr val="tx1"/>
            </a:solidFill>
            <a:miter/>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spcAft>
                <a:spcPts val="601"/>
              </a:spcAft>
              <a:tabLst>
                <a:tab pos="0" algn="l"/>
              </a:tabLst>
            </a:pPr>
            <a:r>
              <a:rPr lang="it-IT" sz="1800" b="1" strike="noStrike" spc="-1" dirty="0">
                <a:solidFill>
                  <a:srgbClr val="000000"/>
                </a:solidFill>
                <a:latin typeface="Times New Roman"/>
                <a:ea typeface="Times New Roman"/>
              </a:rPr>
              <a:t>PRESENTAZIONE</a:t>
            </a:r>
            <a:endParaRPr lang="it-IT" sz="1800" b="0" strike="noStrike" spc="-1" dirty="0">
              <a:latin typeface="Arial"/>
            </a:endParaRPr>
          </a:p>
          <a:p>
            <a:pPr algn="just">
              <a:lnSpc>
                <a:spcPct val="100000"/>
              </a:lnSpc>
              <a:tabLst>
                <a:tab pos="0" algn="l"/>
              </a:tabLst>
            </a:pPr>
            <a:r>
              <a:rPr lang="it-IT" sz="1800" b="0" strike="noStrike" spc="-1" dirty="0" smtClean="0">
                <a:solidFill>
                  <a:srgbClr val="000000"/>
                </a:solidFill>
                <a:latin typeface="Times New Roman"/>
                <a:ea typeface="Times New Roman"/>
              </a:rPr>
              <a:t>Questo laboratorio parte dalle origini dell’antisemitismo, già </a:t>
            </a:r>
            <a:r>
              <a:rPr lang="it-IT" sz="1800" b="0" strike="noStrike" spc="-1" dirty="0" smtClean="0">
                <a:solidFill>
                  <a:srgbClr val="000000"/>
                </a:solidFill>
                <a:latin typeface="Times New Roman"/>
                <a:ea typeface="Times New Roman"/>
              </a:rPr>
              <a:t>presente </a:t>
            </a:r>
            <a:r>
              <a:rPr lang="it-IT" sz="1800" b="0" strike="noStrike" spc="-1" dirty="0" smtClean="0">
                <a:solidFill>
                  <a:srgbClr val="000000"/>
                </a:solidFill>
                <a:latin typeface="Times New Roman"/>
                <a:ea typeface="Times New Roman"/>
              </a:rPr>
              <a:t>nel mondo antico, e ne segue lo sviluppo nelle varie epoche storiche fino ad arrivare ai giorni nostri.</a:t>
            </a:r>
            <a:endParaRPr lang="it-IT" sz="1800" b="0" strike="noStrike" spc="-1" dirty="0">
              <a:latin typeface="Arial"/>
            </a:endParaRPr>
          </a:p>
          <a:p>
            <a:pPr algn="just">
              <a:lnSpc>
                <a:spcPct val="100000"/>
              </a:lnSpc>
              <a:tabLst>
                <a:tab pos="0" algn="l"/>
              </a:tabLst>
            </a:pPr>
            <a:r>
              <a:rPr lang="it-IT" sz="1800" b="0" strike="noStrike" spc="-1" dirty="0" smtClean="0">
                <a:solidFill>
                  <a:srgbClr val="000000"/>
                </a:solidFill>
                <a:latin typeface="Times New Roman"/>
                <a:ea typeface="Times New Roman"/>
              </a:rPr>
              <a:t>Il laboratorio </a:t>
            </a:r>
            <a:r>
              <a:rPr lang="it-IT" sz="1800" b="0" strike="noStrike" spc="-1" dirty="0">
                <a:solidFill>
                  <a:srgbClr val="000000"/>
                </a:solidFill>
                <a:latin typeface="Times New Roman"/>
                <a:ea typeface="Times New Roman"/>
              </a:rPr>
              <a:t>può essere svolto come </a:t>
            </a:r>
            <a:r>
              <a:rPr lang="it-IT" sz="1800" b="1" strike="noStrike" spc="-1" dirty="0" smtClean="0">
                <a:solidFill>
                  <a:srgbClr val="000000"/>
                </a:solidFill>
                <a:latin typeface="Times New Roman"/>
                <a:ea typeface="Times New Roman"/>
              </a:rPr>
              <a:t>attività individuale oppure </a:t>
            </a:r>
            <a:r>
              <a:rPr lang="it-IT" sz="1800" b="1" strike="noStrike" spc="-1" dirty="0">
                <a:solidFill>
                  <a:srgbClr val="000000"/>
                </a:solidFill>
                <a:latin typeface="Times New Roman"/>
                <a:ea typeface="Times New Roman"/>
              </a:rPr>
              <a:t>di gruppo</a:t>
            </a:r>
            <a:r>
              <a:rPr lang="it-IT" sz="1800" b="0" strike="noStrike" spc="-1" dirty="0">
                <a:solidFill>
                  <a:srgbClr val="000000"/>
                </a:solidFill>
                <a:latin typeface="Times New Roman"/>
                <a:ea typeface="Times New Roman"/>
              </a:rPr>
              <a:t>. </a:t>
            </a:r>
            <a:r>
              <a:rPr lang="it-IT" sz="1800" b="0" strike="noStrike" spc="-1" dirty="0" smtClean="0">
                <a:solidFill>
                  <a:srgbClr val="000000"/>
                </a:solidFill>
                <a:latin typeface="Times New Roman"/>
                <a:ea typeface="Times New Roman"/>
              </a:rPr>
              <a:t>Nel secondo caso</a:t>
            </a:r>
            <a:r>
              <a:rPr lang="it-IT" sz="1800" b="0" strike="noStrike" spc="-1" dirty="0">
                <a:solidFill>
                  <a:srgbClr val="000000"/>
                </a:solidFill>
                <a:latin typeface="Times New Roman"/>
                <a:ea typeface="Times New Roman"/>
              </a:rPr>
              <a:t>, la classe andrebbe suddivisa in gruppi a ognuno dei quali dovrebbe essere assegnato un argomento su cui lavorare. Alla fine, ogni gruppo potrebbe presentare all’intera classe i risultati del proprio lavoro (l’esposizione dovrebbe essere facilitata dalla proiezione delle slide contenenti i documenti analizzati con le domande che sono servite da guida).</a:t>
            </a:r>
            <a:endParaRPr lang="it-IT" sz="1800" b="0" strike="noStrike" spc="-1" dirty="0">
              <a:latin typeface="Arial"/>
            </a:endParaRPr>
          </a:p>
          <a:p>
            <a:pPr algn="just">
              <a:lnSpc>
                <a:spcPct val="100000"/>
              </a:lnSpc>
              <a:tabLst>
                <a:tab pos="0" algn="l"/>
              </a:tabLst>
            </a:pPr>
            <a:r>
              <a:rPr lang="it-IT" sz="1800" b="0" strike="noStrike" spc="-1" dirty="0" smtClean="0">
                <a:solidFill>
                  <a:srgbClr val="000000"/>
                </a:solidFill>
                <a:latin typeface="Times New Roman"/>
                <a:ea typeface="Times New Roman"/>
              </a:rPr>
              <a:t>Nelle </a:t>
            </a:r>
            <a:r>
              <a:rPr lang="it-IT" sz="1800" b="1" strike="noStrike" spc="-1" dirty="0">
                <a:solidFill>
                  <a:srgbClr val="000000"/>
                </a:solidFill>
                <a:latin typeface="Times New Roman"/>
                <a:ea typeface="Times New Roman"/>
              </a:rPr>
              <a:t>slide per il docente </a:t>
            </a:r>
            <a:r>
              <a:rPr lang="it-IT" sz="1800" b="0" strike="noStrike" spc="-1" dirty="0">
                <a:solidFill>
                  <a:srgbClr val="000000"/>
                </a:solidFill>
                <a:latin typeface="Times New Roman"/>
                <a:ea typeface="Times New Roman"/>
              </a:rPr>
              <a:t>vengono fornite le risposte che gli alunni dovrebbero dare (parole in azzurro) e le evidenziazioni che dovrebbero inserire nel testo. Possono essere utilizzate nel momento della verifica del lavoro svolto dagli alunni.</a:t>
            </a: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800" b="1" strike="noStrike" spc="-1" dirty="0" err="1">
                <a:solidFill>
                  <a:srgbClr val="000000"/>
                </a:solidFill>
                <a:latin typeface="Times New Roman"/>
                <a:ea typeface="Times New Roman"/>
              </a:rPr>
              <a:t>classeattiva.jimdofree.com</a:t>
            </a:r>
            <a:r>
              <a:rPr lang="it-IT" sz="1800" b="1" strike="noStrike" spc="-1" dirty="0">
                <a:solidFill>
                  <a:srgbClr val="000000"/>
                </a:solidFill>
                <a:latin typeface="Times New Roman"/>
                <a:ea typeface="Times New Roman"/>
              </a:rPr>
              <a:t>                                                                           Alberto </a:t>
            </a:r>
            <a:r>
              <a:rPr lang="it-IT" sz="1800" b="1" strike="noStrike" spc="-1" dirty="0" err="1">
                <a:solidFill>
                  <a:srgbClr val="000000"/>
                </a:solidFill>
                <a:latin typeface="Times New Roman"/>
                <a:ea typeface="Times New Roman"/>
              </a:rPr>
              <a:t>Staderini</a:t>
            </a:r>
            <a:r>
              <a:rPr lang="it-IT" sz="1800" b="1" strike="noStrike" spc="-1" dirty="0">
                <a:solidFill>
                  <a:srgbClr val="000000"/>
                </a:solidFill>
                <a:latin typeface="Times New Roman"/>
                <a:ea typeface="Times New Roman"/>
              </a:rPr>
              <a:t> </a:t>
            </a:r>
            <a:endParaRPr lang="it-IT" sz="18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2" descr="https://upload.wikimedia.org/wikipedia/commons/d/d1/Death_of_William_of_Norwich.jpg"/>
          <p:cNvPicPr/>
          <p:nvPr/>
        </p:nvPicPr>
        <p:blipFill>
          <a:blip r:embed="rId2"/>
          <a:stretch/>
        </p:blipFill>
        <p:spPr>
          <a:xfrm>
            <a:off x="5286240" y="214200"/>
            <a:ext cx="3694320" cy="5408640"/>
          </a:xfrm>
          <a:prstGeom prst="rect">
            <a:avLst/>
          </a:prstGeom>
          <a:ln w="0">
            <a:solidFill>
              <a:srgbClr val="C00000"/>
            </a:solidFill>
          </a:ln>
        </p:spPr>
      </p:pic>
      <p:sp>
        <p:nvSpPr>
          <p:cNvPr id="195" name="CustomShape 1"/>
          <p:cNvSpPr/>
          <p:nvPr/>
        </p:nvSpPr>
        <p:spPr>
          <a:xfrm>
            <a:off x="5286240" y="5715000"/>
            <a:ext cx="3713400" cy="4546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i="1" strike="noStrike" spc="-1">
                <a:solidFill>
                  <a:srgbClr val="000000"/>
                </a:solidFill>
                <a:latin typeface="Franklin Gothic Book"/>
                <a:ea typeface="DejaVu Sans"/>
              </a:rPr>
              <a:t>La</a:t>
            </a:r>
            <a:r>
              <a:rPr lang="it-IT" sz="1200" b="0" strike="noStrike" spc="-1">
                <a:solidFill>
                  <a:srgbClr val="000000"/>
                </a:solidFill>
                <a:latin typeface="Franklin Gothic Book"/>
                <a:ea typeface="DejaVu Sans"/>
              </a:rPr>
              <a:t> </a:t>
            </a:r>
            <a:r>
              <a:rPr lang="it-IT" sz="1200" b="0" i="1" strike="noStrike" spc="-1">
                <a:solidFill>
                  <a:srgbClr val="000000"/>
                </a:solidFill>
                <a:latin typeface="Franklin Gothic Book"/>
                <a:ea typeface="DejaVu Sans"/>
              </a:rPr>
              <a:t>crocifissione di Guglielmo </a:t>
            </a:r>
            <a:r>
              <a:rPr lang="it-IT" sz="1200" b="0" strike="noStrike" spc="-1">
                <a:solidFill>
                  <a:srgbClr val="000000"/>
                </a:solidFill>
                <a:latin typeface="Franklin Gothic Book"/>
                <a:ea typeface="DejaVu Sans"/>
              </a:rPr>
              <a:t>dipinta nella Holy Trinity Church di Loddon, nel Norfolk</a:t>
            </a:r>
            <a:endParaRPr lang="it-IT" sz="1200" b="0" strike="noStrike" spc="-1">
              <a:latin typeface="Arial"/>
            </a:endParaRPr>
          </a:p>
        </p:txBody>
      </p:sp>
      <p:sp>
        <p:nvSpPr>
          <p:cNvPr id="196" name="CustomShape 2"/>
          <p:cNvSpPr/>
          <p:nvPr/>
        </p:nvSpPr>
        <p:spPr>
          <a:xfrm>
            <a:off x="142920" y="214200"/>
            <a:ext cx="4784760" cy="595402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Il primo caso documentato si ebbe nella città di </a:t>
            </a:r>
            <a:r>
              <a:rPr lang="it-IT" sz="1400" b="1" strike="noStrike" spc="-1" dirty="0">
                <a:solidFill>
                  <a:srgbClr val="000000"/>
                </a:solidFill>
                <a:latin typeface="Franklin Gothic Book"/>
                <a:ea typeface="DejaVu Sans"/>
              </a:rPr>
              <a:t>Norwich</a:t>
            </a:r>
            <a:r>
              <a:rPr lang="it-IT" sz="1400" b="0" strike="noStrike" spc="-1" dirty="0">
                <a:solidFill>
                  <a:srgbClr val="000000"/>
                </a:solidFill>
                <a:latin typeface="Franklin Gothic Book"/>
                <a:ea typeface="DejaVu Sans"/>
              </a:rPr>
              <a:t>, in Inghilterra, quando la mattina di Pasqua del </a:t>
            </a:r>
            <a:r>
              <a:rPr lang="it-IT" sz="1400" b="1" strike="noStrike" spc="-1" dirty="0">
                <a:solidFill>
                  <a:srgbClr val="000000"/>
                </a:solidFill>
                <a:latin typeface="Franklin Gothic Book"/>
                <a:ea typeface="DejaVu Sans"/>
              </a:rPr>
              <a:t>1144 </a:t>
            </a:r>
            <a:r>
              <a:rPr lang="it-IT" sz="1400" b="0" strike="noStrike" spc="-1" dirty="0">
                <a:solidFill>
                  <a:srgbClr val="000000"/>
                </a:solidFill>
                <a:latin typeface="Franklin Gothic Book"/>
                <a:ea typeface="DejaVu Sans"/>
              </a:rPr>
              <a:t>venne rinvenuto il cadavere di </a:t>
            </a:r>
            <a:r>
              <a:rPr lang="it-IT" sz="1400" b="1" strike="noStrike" spc="-1" dirty="0">
                <a:solidFill>
                  <a:srgbClr val="000000"/>
                </a:solidFill>
                <a:latin typeface="Franklin Gothic Book"/>
                <a:ea typeface="DejaVu Sans"/>
              </a:rPr>
              <a:t>Guglielmo</a:t>
            </a:r>
            <a:r>
              <a:rPr lang="it-IT" sz="1400" b="0" strike="noStrike" spc="-1" dirty="0">
                <a:solidFill>
                  <a:srgbClr val="000000"/>
                </a:solidFill>
                <a:latin typeface="Franklin Gothic Book"/>
                <a:ea typeface="DejaVu Sans"/>
              </a:rPr>
              <a:t>, un </a:t>
            </a:r>
            <a:r>
              <a:rPr lang="it-IT" sz="1400" b="1" strike="noStrike" spc="-1" dirty="0">
                <a:solidFill>
                  <a:srgbClr val="000000"/>
                </a:solidFill>
                <a:latin typeface="Franklin Gothic Book"/>
                <a:ea typeface="DejaVu Sans"/>
              </a:rPr>
              <a:t>ragazzo presumibilmente morto per un'aggressione</a:t>
            </a:r>
            <a:r>
              <a:rPr lang="it-IT" sz="1400" b="0" strike="noStrike" spc="-1" dirty="0">
                <a:solidFill>
                  <a:srgbClr val="000000"/>
                </a:solidFill>
                <a:latin typeface="Franklin Gothic Book"/>
                <a:ea typeface="DejaVu Sans"/>
              </a:rPr>
              <a:t>. Il corpo fu seppellito e, un mese dopo, durante un sinodo ecclesiastico locale, il padre di William accusò alcuni ebrei del posto di aver ucciso il figlio. Gli accusati vennero convocati davanti al vescovo </a:t>
            </a:r>
            <a:r>
              <a:rPr lang="it-IT" sz="1400" b="0" strike="noStrike" spc="-1" dirty="0" err="1">
                <a:solidFill>
                  <a:srgbClr val="000000"/>
                </a:solidFill>
                <a:latin typeface="Franklin Gothic Book"/>
                <a:ea typeface="DejaVu Sans"/>
              </a:rPr>
              <a:t>Eboardo</a:t>
            </a:r>
            <a:r>
              <a:rPr lang="it-IT" sz="1400" b="0" strike="noStrike" spc="-1" dirty="0">
                <a:solidFill>
                  <a:srgbClr val="000000"/>
                </a:solidFill>
                <a:latin typeface="Franklin Gothic Book"/>
                <a:ea typeface="DejaVu Sans"/>
              </a:rPr>
              <a:t> per discolparsi ma lo sceriffo di Norwich, per evitare disordini tra ebrei e cristiani, impedì agli ebrei di recarsi dal vescovo. Quattro anni dopo, </a:t>
            </a:r>
            <a:r>
              <a:rPr lang="it-IT" sz="1400" b="1" strike="noStrike" spc="-1" dirty="0">
                <a:solidFill>
                  <a:srgbClr val="000000"/>
                </a:solidFill>
                <a:latin typeface="Franklin Gothic Book"/>
                <a:ea typeface="DejaVu Sans"/>
              </a:rPr>
              <a:t>un monaco benedettino</a:t>
            </a:r>
            <a:r>
              <a:rPr lang="it-IT" sz="1400" b="0" strike="noStrike" spc="-1" dirty="0">
                <a:solidFill>
                  <a:srgbClr val="000000"/>
                </a:solidFill>
                <a:latin typeface="Franklin Gothic Book"/>
                <a:ea typeface="DejaVu Sans"/>
              </a:rPr>
              <a:t>, Thomas di </a:t>
            </a:r>
            <a:r>
              <a:rPr lang="it-IT" sz="1400" b="0" strike="noStrike" spc="-1" dirty="0" err="1">
                <a:solidFill>
                  <a:srgbClr val="000000"/>
                </a:solidFill>
                <a:latin typeface="Franklin Gothic Book"/>
                <a:ea typeface="DejaVu Sans"/>
              </a:rPr>
              <a:t>Monmounth</a:t>
            </a:r>
            <a:r>
              <a:rPr lang="it-IT" sz="1400" b="0" strike="noStrike" spc="-1" dirty="0">
                <a:solidFill>
                  <a:srgbClr val="000000"/>
                </a:solidFill>
                <a:latin typeface="Franklin Gothic Book"/>
                <a:ea typeface="DejaVu Sans"/>
              </a:rPr>
              <a:t>, arrivò a Norwich e, venuto a conoscenza della storia, </a:t>
            </a:r>
            <a:r>
              <a:rPr lang="it-IT" sz="1400" b="1" strike="noStrike" spc="-1" dirty="0">
                <a:solidFill>
                  <a:srgbClr val="000000"/>
                </a:solidFill>
                <a:latin typeface="Franklin Gothic Book"/>
                <a:ea typeface="DejaVu Sans"/>
              </a:rPr>
              <a:t>se ne interessò fino a far divenire la vittima dell'omicidio irrisolto una sorta di martire cristiano, mettendo le</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basi per quella che sarebbe divenuta la calunnia dell'omicidio rituale commesso dagli ebrei a scopi religiosi</a:t>
            </a:r>
            <a:r>
              <a:rPr lang="it-IT" sz="1400" b="0" strike="noStrike" spc="-1" dirty="0">
                <a:solidFill>
                  <a:srgbClr val="000000"/>
                </a:solidFill>
                <a:latin typeface="Franklin Gothic Book"/>
                <a:ea typeface="DejaVu Sans"/>
              </a:rPr>
              <a:t>. Compose anche un'opera agiografica della vittima, </a:t>
            </a:r>
            <a:r>
              <a:rPr lang="it-IT" sz="1400" b="0" i="1" strike="noStrike" spc="-1" dirty="0">
                <a:solidFill>
                  <a:srgbClr val="000000"/>
                </a:solidFill>
                <a:latin typeface="Franklin Gothic Book"/>
                <a:ea typeface="DejaVu Sans"/>
              </a:rPr>
              <a:t>Vita </a:t>
            </a:r>
            <a:r>
              <a:rPr lang="it-IT" sz="1400" b="0" i="1" strike="noStrike" spc="-1" dirty="0" err="1">
                <a:solidFill>
                  <a:srgbClr val="000000"/>
                </a:solidFill>
                <a:latin typeface="Franklin Gothic Book"/>
                <a:ea typeface="DejaVu Sans"/>
              </a:rPr>
              <a:t>et</a:t>
            </a:r>
            <a:r>
              <a:rPr lang="it-IT" sz="1400" b="0" i="1" strike="noStrike" spc="-1" dirty="0">
                <a:solidFill>
                  <a:srgbClr val="000000"/>
                </a:solidFill>
                <a:latin typeface="Franklin Gothic Book"/>
                <a:ea typeface="DejaVu Sans"/>
              </a:rPr>
              <a:t> </a:t>
            </a:r>
            <a:r>
              <a:rPr lang="it-IT" sz="1400" b="0" i="1" strike="noStrike" spc="-1" dirty="0" err="1">
                <a:solidFill>
                  <a:srgbClr val="000000"/>
                </a:solidFill>
                <a:latin typeface="Franklin Gothic Book"/>
                <a:ea typeface="DejaVu Sans"/>
              </a:rPr>
              <a:t>Miracula</a:t>
            </a:r>
            <a:r>
              <a:rPr lang="it-IT" sz="1400" b="0" i="1" strike="noStrike" spc="-1" dirty="0">
                <a:solidFill>
                  <a:srgbClr val="000000"/>
                </a:solidFill>
                <a:latin typeface="Franklin Gothic Book"/>
                <a:ea typeface="DejaVu Sans"/>
              </a:rPr>
              <a:t> S. </a:t>
            </a:r>
            <a:r>
              <a:rPr lang="it-IT" sz="1400" b="0" i="1" strike="noStrike" spc="-1" dirty="0" err="1">
                <a:solidFill>
                  <a:srgbClr val="000000"/>
                </a:solidFill>
                <a:latin typeface="Franklin Gothic Book"/>
                <a:ea typeface="DejaVu Sans"/>
              </a:rPr>
              <a:t>Wilelmi</a:t>
            </a:r>
            <a:r>
              <a:rPr lang="it-IT" sz="1400" b="0" i="1" strike="noStrike" spc="-1" dirty="0">
                <a:solidFill>
                  <a:srgbClr val="000000"/>
                </a:solidFill>
                <a:latin typeface="Franklin Gothic Book"/>
                <a:ea typeface="DejaVu Sans"/>
              </a:rPr>
              <a:t> </a:t>
            </a:r>
            <a:r>
              <a:rPr lang="it-IT" sz="1400" b="0" i="1" strike="noStrike" spc="-1" dirty="0" err="1">
                <a:solidFill>
                  <a:srgbClr val="000000"/>
                </a:solidFill>
                <a:latin typeface="Franklin Gothic Book"/>
                <a:ea typeface="DejaVu Sans"/>
              </a:rPr>
              <a:t>Norwicensis</a:t>
            </a:r>
            <a:r>
              <a:rPr lang="it-IT" sz="1400" b="0" strike="noStrike" spc="-1" dirty="0">
                <a:solidFill>
                  <a:srgbClr val="000000"/>
                </a:solidFill>
                <a:latin typeface="Franklin Gothic Book"/>
                <a:ea typeface="DejaVu Sans"/>
              </a:rPr>
              <a:t>, scritta per alimentare la devozione verso il presunto santo locale, nella quale il monaco forniva una propria ricostruzione dei fatti secondo la quale William era stato condotto presso una casa di ebrei il 20 marzo 1144 dove era stato legato e torturato, trafitto con una corona di spine e infine ucciso con una ferita al fianco destro, con una modalità che ricordava il martirio di Gesù di Nazareth; il cadavere sarebbe poi stato lavato e infine abbandonato nella foresta dove era stato poi, effettivamente, ritrovato. </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Accusa del </a:t>
            </a:r>
            <a:r>
              <a:rPr lang="it-IT" sz="1200" b="0" i="1" strike="noStrike" spc="-1" dirty="0" smtClean="0">
                <a:solidFill>
                  <a:srgbClr val="000000"/>
                </a:solidFill>
                <a:latin typeface="Franklin Gothic Book"/>
                <a:ea typeface="DejaVu Sans"/>
              </a:rPr>
              <a:t>sangue</a:t>
            </a: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2" descr="https://moked.it/files/2019/12/Schermata-2019-12-06-alle-13.27.24.png"/>
          <p:cNvPicPr/>
          <p:nvPr/>
        </p:nvPicPr>
        <p:blipFill>
          <a:blip r:embed="rId2"/>
          <a:stretch/>
        </p:blipFill>
        <p:spPr>
          <a:xfrm>
            <a:off x="142920" y="2428920"/>
            <a:ext cx="5236920" cy="4216680"/>
          </a:xfrm>
          <a:prstGeom prst="rect">
            <a:avLst/>
          </a:prstGeom>
          <a:ln w="0">
            <a:solidFill>
              <a:srgbClr val="C00000"/>
            </a:solidFill>
          </a:ln>
        </p:spPr>
      </p:pic>
      <p:sp>
        <p:nvSpPr>
          <p:cNvPr id="198" name="CustomShape 1"/>
          <p:cNvSpPr/>
          <p:nvPr/>
        </p:nvSpPr>
        <p:spPr>
          <a:xfrm>
            <a:off x="5500800" y="5929200"/>
            <a:ext cx="3427560" cy="4546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Franklin Gothic Book"/>
                <a:ea typeface="DejaVu Sans"/>
              </a:rPr>
              <a:t>Hartmann Schedel</a:t>
            </a:r>
            <a:r>
              <a:rPr lang="it-IT" sz="1200" b="0" i="1" strike="noStrike" spc="-1">
                <a:solidFill>
                  <a:srgbClr val="000000"/>
                </a:solidFill>
                <a:latin typeface="Franklin Gothic Book"/>
                <a:ea typeface="DejaVu Sans"/>
              </a:rPr>
              <a:t>, Il martirio di Simonino,</a:t>
            </a:r>
            <a:r>
              <a:rPr lang="it-IT" sz="1200" b="0" strike="noStrike" spc="-1">
                <a:solidFill>
                  <a:srgbClr val="000000"/>
                </a:solidFill>
                <a:latin typeface="Franklin Gothic Book"/>
                <a:ea typeface="DejaVu Sans"/>
              </a:rPr>
              <a:t> da "Liber Chronicarum", Norimberga, 1493</a:t>
            </a:r>
            <a:endParaRPr lang="it-IT" sz="1200" b="0" strike="noStrike" spc="-1">
              <a:latin typeface="Arial"/>
            </a:endParaRPr>
          </a:p>
        </p:txBody>
      </p:sp>
      <p:sp>
        <p:nvSpPr>
          <p:cNvPr id="199" name="CustomShape 2"/>
          <p:cNvSpPr/>
          <p:nvPr/>
        </p:nvSpPr>
        <p:spPr>
          <a:xfrm>
            <a:off x="142920" y="214200"/>
            <a:ext cx="8856720" cy="207603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Durante il XV secolo un altro caso di </a:t>
            </a:r>
            <a:r>
              <a:rPr lang="it-IT" sz="1400" b="1" strike="noStrike" spc="-1" dirty="0">
                <a:solidFill>
                  <a:srgbClr val="000000"/>
                </a:solidFill>
                <a:latin typeface="Franklin Gothic Book"/>
                <a:ea typeface="DejaVu Sans"/>
              </a:rPr>
              <a:t>infanticidio</a:t>
            </a:r>
            <a:r>
              <a:rPr lang="it-IT" sz="1400" b="0" strike="noStrike" spc="-1" dirty="0">
                <a:solidFill>
                  <a:srgbClr val="000000"/>
                </a:solidFill>
                <a:latin typeface="Franklin Gothic Book"/>
                <a:ea typeface="DejaVu Sans"/>
              </a:rPr>
              <a:t>, quello </a:t>
            </a:r>
            <a:r>
              <a:rPr lang="it-IT" sz="1400" b="1" strike="noStrike" spc="-1" dirty="0">
                <a:solidFill>
                  <a:srgbClr val="000000"/>
                </a:solidFill>
                <a:latin typeface="Franklin Gothic Book"/>
                <a:ea typeface="DejaVu Sans"/>
              </a:rPr>
              <a:t>di</a:t>
            </a:r>
            <a:r>
              <a:rPr lang="it-IT" sz="1400" b="0" strike="noStrike" spc="-1" dirty="0">
                <a:solidFill>
                  <a:srgbClr val="000000"/>
                </a:solidFill>
                <a:latin typeface="Franklin Gothic Book"/>
                <a:ea typeface="DejaVu Sans"/>
              </a:rPr>
              <a:t> </a:t>
            </a:r>
            <a:r>
              <a:rPr lang="it-IT" sz="1400" b="1" strike="noStrike" spc="-1" dirty="0" err="1">
                <a:solidFill>
                  <a:srgbClr val="000000"/>
                </a:solidFill>
                <a:latin typeface="Franklin Gothic Book"/>
                <a:ea typeface="DejaVu Sans"/>
              </a:rPr>
              <a:t>Simonino</a:t>
            </a:r>
            <a:r>
              <a:rPr lang="it-IT" sz="1400" b="1" strike="noStrike" spc="-1" dirty="0">
                <a:solidFill>
                  <a:srgbClr val="000000"/>
                </a:solidFill>
                <a:latin typeface="Franklin Gothic Book"/>
                <a:ea typeface="DejaVu Sans"/>
              </a:rPr>
              <a:t> di Trento</a:t>
            </a:r>
            <a:r>
              <a:rPr lang="it-IT" sz="1400" b="0" strike="noStrike" spc="-1" dirty="0">
                <a:solidFill>
                  <a:srgbClr val="000000"/>
                </a:solidFill>
                <a:latin typeface="Franklin Gothic Book"/>
                <a:ea typeface="DejaVu Sans"/>
              </a:rPr>
              <a:t>, ebbe sviluppi analoghi assumendo particolare clamore mediatico all'epoca; il cadavere del bambino era stato ritrovato la domenica di Pasqua del</a:t>
            </a:r>
            <a:r>
              <a:rPr lang="it-IT" sz="1400" b="1" strike="noStrike" spc="-1" dirty="0">
                <a:solidFill>
                  <a:srgbClr val="000000"/>
                </a:solidFill>
                <a:latin typeface="Franklin Gothic Book"/>
                <a:ea typeface="DejaVu Sans"/>
              </a:rPr>
              <a:t> 1475</a:t>
            </a:r>
            <a:r>
              <a:rPr lang="it-IT" sz="1400" b="0" strike="noStrike" spc="-1" dirty="0">
                <a:solidFill>
                  <a:srgbClr val="000000"/>
                </a:solidFill>
                <a:latin typeface="Franklin Gothic Book"/>
                <a:ea typeface="DejaVu Sans"/>
              </a:rPr>
              <a:t> vicino a una casa abitata da ebrei di Trento; nel clima di diffuso antigiudaismo, aizzato dalle predicazioni del frate francescano Bernardino da Feltre, il principe vescovo Giovanni </a:t>
            </a:r>
            <a:r>
              <a:rPr lang="it-IT" sz="1400" b="0" strike="noStrike" spc="-1" dirty="0" err="1">
                <a:solidFill>
                  <a:srgbClr val="000000"/>
                </a:solidFill>
                <a:latin typeface="Franklin Gothic Book"/>
                <a:ea typeface="DejaVu Sans"/>
              </a:rPr>
              <a:t>Hinderbach</a:t>
            </a:r>
            <a:r>
              <a:rPr lang="it-IT" sz="1400" b="0" strike="noStrike" spc="-1" dirty="0">
                <a:solidFill>
                  <a:srgbClr val="000000"/>
                </a:solidFill>
                <a:latin typeface="Franklin Gothic Book"/>
                <a:ea typeface="DejaVu Sans"/>
              </a:rPr>
              <a:t> ipotizzò che il bimbo fosse stato vittima di un omicidio rituale perpetrato dalla locale comunità ebraica; </a:t>
            </a:r>
            <a:r>
              <a:rPr lang="it-IT" sz="1400" b="1" strike="noStrike" spc="-1" dirty="0">
                <a:solidFill>
                  <a:srgbClr val="000000"/>
                </a:solidFill>
                <a:latin typeface="Franklin Gothic Book"/>
                <a:ea typeface="DejaVu Sans"/>
              </a:rPr>
              <a:t>l'intera comunità</a:t>
            </a:r>
            <a:r>
              <a:rPr lang="it-IT" sz="1400" b="0" strike="noStrike" spc="-1" dirty="0">
                <a:solidFill>
                  <a:srgbClr val="000000"/>
                </a:solidFill>
                <a:latin typeface="Franklin Gothic Book"/>
                <a:ea typeface="DejaVu Sans"/>
              </a:rPr>
              <a:t>, quindici persone, </a:t>
            </a:r>
            <a:r>
              <a:rPr lang="it-IT" sz="1400" b="1" strike="noStrike" spc="-1" dirty="0">
                <a:solidFill>
                  <a:srgbClr val="000000"/>
                </a:solidFill>
                <a:latin typeface="Franklin Gothic Book"/>
                <a:ea typeface="DejaVu Sans"/>
              </a:rPr>
              <a:t>venne</a:t>
            </a:r>
            <a:r>
              <a:rPr lang="it-IT" sz="1400" b="0" strike="noStrike" spc="-1" dirty="0">
                <a:solidFill>
                  <a:srgbClr val="000000"/>
                </a:solidFill>
                <a:latin typeface="Franklin Gothic Book"/>
                <a:ea typeface="DejaVu Sans"/>
              </a:rPr>
              <a:t> quindi </a:t>
            </a:r>
            <a:r>
              <a:rPr lang="it-IT" sz="1400" b="1" strike="noStrike" spc="-1" dirty="0">
                <a:solidFill>
                  <a:srgbClr val="000000"/>
                </a:solidFill>
                <a:latin typeface="Franklin Gothic Book"/>
                <a:ea typeface="DejaVu Sans"/>
              </a:rPr>
              <a:t>condannata a morte dopo aver loro estorto con la tortura una confessione</a:t>
            </a:r>
            <a:r>
              <a:rPr lang="it-IT" sz="1400" b="0" strike="noStrike" spc="-1" dirty="0">
                <a:solidFill>
                  <a:srgbClr val="000000"/>
                </a:solidFill>
                <a:latin typeface="Franklin Gothic Book"/>
                <a:ea typeface="DejaVu Sans"/>
              </a:rPr>
              <a:t>; il culto di </a:t>
            </a:r>
            <a:r>
              <a:rPr lang="it-IT" sz="1400" b="0" strike="noStrike" spc="-1" dirty="0" err="1">
                <a:solidFill>
                  <a:srgbClr val="000000"/>
                </a:solidFill>
                <a:latin typeface="Franklin Gothic Book"/>
                <a:ea typeface="DejaVu Sans"/>
              </a:rPr>
              <a:t>Simonino</a:t>
            </a:r>
            <a:r>
              <a:rPr lang="it-IT" sz="1400" b="0" strike="noStrike" spc="-1" dirty="0">
                <a:solidFill>
                  <a:srgbClr val="000000"/>
                </a:solidFill>
                <a:latin typeface="Franklin Gothic Book"/>
                <a:ea typeface="DejaVu Sans"/>
              </a:rPr>
              <a:t> raggiunse una vasta diffusione anche grazie alla produzione di materiale agiografico e, solo nel 1965, venne ufficialmente abolito dalle autorità ecclesiastiche. </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Accusa del </a:t>
            </a:r>
            <a:r>
              <a:rPr lang="it-IT" sz="1200" b="0" i="1" strike="noStrike" spc="-1" dirty="0" smtClean="0">
                <a:solidFill>
                  <a:srgbClr val="000000"/>
                </a:solidFill>
                <a:latin typeface="Franklin Gothic Book"/>
                <a:ea typeface="DejaVu Sans"/>
              </a:rPr>
              <a:t>sangue</a:t>
            </a: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214200" y="2143080"/>
            <a:ext cx="8456760" cy="1220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201" name="CustomShape 2"/>
          <p:cNvSpPr/>
          <p:nvPr/>
        </p:nvSpPr>
        <p:spPr>
          <a:xfrm>
            <a:off x="357120" y="142920"/>
            <a:ext cx="8456760" cy="7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spcBef>
                <a:spcPts val="720"/>
              </a:spcBef>
              <a:spcAft>
                <a:spcPts val="601"/>
              </a:spcAft>
              <a:tabLst>
                <a:tab pos="0" algn="l"/>
              </a:tabLst>
            </a:pPr>
            <a:r>
              <a:rPr lang="it-IT" sz="3600" b="1" strike="noStrike" spc="-1">
                <a:solidFill>
                  <a:srgbClr val="7030A0"/>
                </a:solidFill>
                <a:latin typeface="Times New Roman"/>
                <a:ea typeface="DejaVu Sans"/>
              </a:rPr>
              <a:t>Demonizzazione e accuse di impurità</a:t>
            </a:r>
            <a:endParaRPr lang="it-IT" sz="3600" b="0" strike="noStrike" spc="-1">
              <a:latin typeface="Arial"/>
            </a:endParaRPr>
          </a:p>
        </p:txBody>
      </p:sp>
      <p:sp>
        <p:nvSpPr>
          <p:cNvPr id="202" name="CustomShape 3"/>
          <p:cNvSpPr/>
          <p:nvPr/>
        </p:nvSpPr>
        <p:spPr>
          <a:xfrm>
            <a:off x="428760" y="1071720"/>
            <a:ext cx="8499600" cy="530769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Nel corso dei secoli precedenti, l’immagine dell’ebreo presentata dal Nuovo Testamento era servita da base per l’ostilità cristiana; gli ebrei erano considerati deicidi e il giudaismo era percepito come il vecchio patto sostituito da una nuova legge religiosa. Col passare del tempo, però, si diffuse un concetto dell’ebreo ben più sinistro, in virtù del quale sia i sovrani che tutto il popolo cristiano adottarono molto spesso provvedimenti drastici e violenti contro la comunità ebraica. L'ebreo non era più visto semplicemente come un rinnegatore della verità cristiana, ma </a:t>
            </a:r>
            <a:r>
              <a:rPr lang="it-IT" sz="1400" b="1" strike="noStrike" spc="-1" dirty="0">
                <a:solidFill>
                  <a:srgbClr val="000000"/>
                </a:solidFill>
                <a:latin typeface="Franklin Gothic Book"/>
                <a:ea typeface="DejaVu Sans"/>
              </a:rPr>
              <a:t>gli venivano attribuite natura e caratteristiche fisiche sataniche</a:t>
            </a:r>
            <a:r>
              <a:rPr lang="it-IT" sz="1400" b="0" strike="noStrike" spc="-1" dirty="0">
                <a:solidFill>
                  <a:srgbClr val="000000"/>
                </a:solidFill>
                <a:latin typeface="Franklin Gothic Book"/>
                <a:ea typeface="DejaVu Sans"/>
              </a:rPr>
              <a:t>: l'ebreo possedeva corna, coda e barba caprina ed era riconoscibile per il lezzo malsano che emetteva, il cosiddetto </a:t>
            </a:r>
            <a:r>
              <a:rPr lang="it-IT" sz="1400" b="0" i="1" strike="noStrike" spc="-1" dirty="0" err="1">
                <a:solidFill>
                  <a:srgbClr val="000000"/>
                </a:solidFill>
                <a:latin typeface="Franklin Gothic Book"/>
                <a:ea typeface="DejaVu Sans"/>
              </a:rPr>
              <a:t>foetor</a:t>
            </a:r>
            <a:r>
              <a:rPr lang="it-IT" sz="1400" b="0" i="1" strike="noStrike" spc="-1" dirty="0">
                <a:solidFill>
                  <a:srgbClr val="000000"/>
                </a:solidFill>
                <a:latin typeface="Franklin Gothic Book"/>
                <a:ea typeface="DejaVu Sans"/>
              </a:rPr>
              <a:t> </a:t>
            </a:r>
            <a:r>
              <a:rPr lang="it-IT" sz="1400" b="0" i="1" strike="noStrike" spc="-1" dirty="0" err="1">
                <a:solidFill>
                  <a:srgbClr val="000000"/>
                </a:solidFill>
                <a:latin typeface="Franklin Gothic Book"/>
                <a:ea typeface="DejaVu Sans"/>
              </a:rPr>
              <a:t>judaïcus</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Nel tardo Medioevo, gli ebrei erano pertanto considerati individui diversi dal resto dell’umanità non solo per credo e pratiche religiose, ma anche per caratteristiche fisiche.</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Cohn-Sherbok</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Storia dell’antisemitismo</a:t>
            </a:r>
            <a:endParaRPr lang="it-IT" sz="1200" b="0" strike="noStrike" spc="-1" dirty="0">
              <a:latin typeface="Arial"/>
            </a:endParaRPr>
          </a:p>
          <a:p>
            <a:pPr algn="r">
              <a:lnSpc>
                <a:spcPct val="100000"/>
              </a:lnSpc>
            </a:pPr>
            <a:endParaRPr lang="it-IT" sz="1200" b="0" strike="noStrike" spc="-1" dirty="0">
              <a:latin typeface="Arial"/>
            </a:endParaRPr>
          </a:p>
          <a:p>
            <a:pPr algn="just">
              <a:lnSpc>
                <a:spcPct val="100000"/>
              </a:lnSpc>
              <a:spcAft>
                <a:spcPts val="601"/>
              </a:spcAft>
            </a:pPr>
            <a:r>
              <a:rPr lang="it-IT" sz="1400" b="1" strike="noStrike" spc="-1" dirty="0" err="1">
                <a:solidFill>
                  <a:srgbClr val="000000"/>
                </a:solidFill>
                <a:latin typeface="Franklin Gothic Book"/>
                <a:ea typeface="DejaVu Sans"/>
              </a:rPr>
              <a:t>Judensau</a:t>
            </a:r>
            <a:r>
              <a:rPr lang="it-IT" sz="1400" b="1"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fu una serie di immagini altamente dispregiative, sprezzanti e disumanizzanti nei confronti degli ebrei che apparvero intorno al XIII secolo; la loro popolarità durò oltre 600 anni e vennero riprese anche nei temi propagandistici del nazionalsocialismo. Gli </a:t>
            </a:r>
            <a:r>
              <a:rPr lang="it-IT" sz="1400" b="1" strike="noStrike" spc="-1" dirty="0">
                <a:solidFill>
                  <a:srgbClr val="000000"/>
                </a:solidFill>
                <a:latin typeface="Franklin Gothic Book"/>
                <a:ea typeface="DejaVu Sans"/>
              </a:rPr>
              <a:t>ebrei</a:t>
            </a:r>
            <a:r>
              <a:rPr lang="it-IT" sz="1400" b="0" strike="noStrike" spc="-1" dirty="0">
                <a:solidFill>
                  <a:srgbClr val="000000"/>
                </a:solidFill>
                <a:latin typeface="Franklin Gothic Book"/>
                <a:ea typeface="DejaVu Sans"/>
              </a:rPr>
              <a:t>, tipicamente </a:t>
            </a:r>
            <a:r>
              <a:rPr lang="it-IT" sz="1400" b="1" strike="noStrike" spc="-1" dirty="0">
                <a:solidFill>
                  <a:srgbClr val="000000"/>
                </a:solidFill>
                <a:latin typeface="Franklin Gothic Book"/>
                <a:ea typeface="DejaVu Sans"/>
              </a:rPr>
              <a:t>ritratti in contatti osceni con animali impuri come suini o gufi o come rappresentanti del diavolo</a:t>
            </a:r>
            <a:r>
              <a:rPr lang="it-IT" sz="1400" b="0" strike="noStrike" spc="-1" dirty="0">
                <a:solidFill>
                  <a:srgbClr val="000000"/>
                </a:solidFill>
                <a:latin typeface="Franklin Gothic Book"/>
                <a:ea typeface="DejaVu Sans"/>
              </a:rPr>
              <a:t>, apparvero su soffitti decorati, pilastri, incisioni, utensili ecc.</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Temi propagandistici dell'antisemitismo</a:t>
            </a:r>
            <a:endParaRPr lang="it-IT" sz="1200" b="0" strike="noStrike" spc="-1" dirty="0">
              <a:latin typeface="Arial"/>
            </a:endParaRPr>
          </a:p>
          <a:p>
            <a:pPr algn="r">
              <a:lnSpc>
                <a:spcPct val="100000"/>
              </a:lnSpc>
            </a:pPr>
            <a:endParaRPr lang="it-IT" sz="12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Ma qual è il punto di svolta che bisogna sottolineare in questa fase? </a:t>
            </a:r>
            <a:r>
              <a:rPr lang="it-IT" sz="1400" b="1" strike="noStrike" spc="-1" dirty="0">
                <a:solidFill>
                  <a:srgbClr val="000000"/>
                </a:solidFill>
                <a:latin typeface="Franklin Gothic Book"/>
                <a:ea typeface="DejaVu Sans"/>
              </a:rPr>
              <a:t>Gli ebrei </a:t>
            </a:r>
            <a:r>
              <a:rPr lang="it-IT" sz="1400" b="0" strike="noStrike" spc="-1" dirty="0">
                <a:solidFill>
                  <a:srgbClr val="000000"/>
                </a:solidFill>
                <a:latin typeface="Franklin Gothic Book"/>
                <a:ea typeface="DejaVu Sans"/>
              </a:rPr>
              <a:t>ormai non venivano più posti dinanzi alla scelta tra morte o conversione, perché l’eventuale battesimo non li avrebbe comunque salvati dal loro peccato originale (il deicidio e l’alleanza col demonio); di conseguenza </a:t>
            </a:r>
            <a:r>
              <a:rPr lang="it-IT" sz="1400" b="1" strike="noStrike" spc="-1" dirty="0">
                <a:solidFill>
                  <a:srgbClr val="000000"/>
                </a:solidFill>
                <a:latin typeface="Franklin Gothic Book"/>
                <a:ea typeface="DejaVu Sans"/>
              </a:rPr>
              <a:t>andavano eliminati, in quanto etnicamente impuri e socialmente pericolosi.</a:t>
            </a:r>
            <a:endParaRPr lang="it-IT" sz="1400" b="0" strike="noStrike" spc="-1" dirty="0">
              <a:latin typeface="Arial"/>
            </a:endParaRPr>
          </a:p>
          <a:p>
            <a:pPr algn="r">
              <a:lnSpc>
                <a:spcPct val="100000"/>
              </a:lnSpc>
            </a:pPr>
            <a:r>
              <a:rPr lang="it-IT" sz="1200" spc="-1" dirty="0">
                <a:solidFill>
                  <a:srgbClr val="000000"/>
                </a:solidFill>
                <a:latin typeface="Franklin Gothic Book"/>
                <a:ea typeface="DejaVu Sans"/>
              </a:rPr>
              <a:t>d</a:t>
            </a:r>
            <a:r>
              <a:rPr lang="it-IT" sz="1200" b="0" strike="noStrike" spc="-1" dirty="0" smtClean="0">
                <a:solidFill>
                  <a:srgbClr val="000000"/>
                </a:solidFill>
                <a:latin typeface="Franklin Gothic Book"/>
                <a:ea typeface="DejaVu Sans"/>
              </a:rPr>
              <a:t>a </a:t>
            </a:r>
            <a:r>
              <a:rPr lang="it-IT" sz="1200" b="0" strike="noStrike" spc="-1" dirty="0">
                <a:solidFill>
                  <a:srgbClr val="000000"/>
                </a:solidFill>
                <a:latin typeface="Franklin Gothic Book"/>
                <a:ea typeface="DejaVu Sans"/>
              </a:rPr>
              <a:t>R. </a:t>
            </a:r>
            <a:r>
              <a:rPr lang="it-IT" sz="1200" b="0" strike="noStrike" spc="-1" dirty="0" err="1">
                <a:solidFill>
                  <a:srgbClr val="000000"/>
                </a:solidFill>
                <a:latin typeface="Franklin Gothic Book"/>
                <a:ea typeface="DejaVu Sans"/>
              </a:rPr>
              <a:t>Riviello</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 Le forme dell’antisemitismo nel basso Medioevo e durante la </a:t>
            </a:r>
            <a:r>
              <a:rPr lang="it-IT" sz="1200" b="0" i="1" strike="noStrike" spc="-1" dirty="0" smtClean="0">
                <a:solidFill>
                  <a:srgbClr val="000000"/>
                </a:solidFill>
                <a:latin typeface="Franklin Gothic Book"/>
                <a:ea typeface="DejaVu Sans"/>
              </a:rPr>
              <a:t>peste</a:t>
            </a:r>
            <a:endParaRPr lang="it-IT" sz="1200" b="0" strike="noStrike" spc="-1" dirty="0">
              <a:latin typeface="Arial"/>
            </a:endParaRPr>
          </a:p>
          <a:p>
            <a:pPr algn="just">
              <a:lnSpc>
                <a:spcPct val="100000"/>
              </a:lnSpc>
            </a:pP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 descr="Judensau immagini e fotografie stock ad alta risoluzione - Alamy"/>
          <p:cNvPicPr/>
          <p:nvPr/>
        </p:nvPicPr>
        <p:blipFill>
          <a:blip r:embed="rId2"/>
          <a:srcRect t="2838" b="12077"/>
          <a:stretch/>
        </p:blipFill>
        <p:spPr>
          <a:xfrm>
            <a:off x="1214280" y="214200"/>
            <a:ext cx="6694920" cy="4284720"/>
          </a:xfrm>
          <a:prstGeom prst="rect">
            <a:avLst/>
          </a:prstGeom>
          <a:ln w="0">
            <a:noFill/>
          </a:ln>
        </p:spPr>
      </p:pic>
      <p:sp>
        <p:nvSpPr>
          <p:cNvPr id="204" name="CustomShape 1"/>
          <p:cNvSpPr/>
          <p:nvPr/>
        </p:nvSpPr>
        <p:spPr>
          <a:xfrm>
            <a:off x="285840" y="4714920"/>
            <a:ext cx="8499600" cy="63720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Foglio di diffusione colorato, da anonimo, del 1470 circa, che mostra un </a:t>
            </a:r>
            <a:r>
              <a:rPr lang="it-IT" sz="1200" b="1" strike="noStrike" spc="-1">
                <a:solidFill>
                  <a:srgbClr val="000000"/>
                </a:solidFill>
                <a:latin typeface="Franklin Gothic Book"/>
                <a:ea typeface="DejaVu Sans"/>
              </a:rPr>
              <a:t>Judensau</a:t>
            </a:r>
            <a:r>
              <a:rPr lang="it-IT" sz="1200" b="0" strike="noStrike" spc="-1">
                <a:solidFill>
                  <a:srgbClr val="000000"/>
                </a:solidFill>
                <a:latin typeface="Franklin Gothic Book"/>
                <a:ea typeface="DejaVu Sans"/>
              </a:rPr>
              <a:t>. Gli ebrei (identificati dal copricapo </a:t>
            </a:r>
            <a:r>
              <a:rPr lang="it-IT" sz="1200" b="0" i="1" strike="noStrike" spc="-1">
                <a:solidFill>
                  <a:srgbClr val="000000"/>
                </a:solidFill>
                <a:latin typeface="Franklin Gothic Book"/>
                <a:ea typeface="DejaVu Sans"/>
              </a:rPr>
              <a:t>Judenhut</a:t>
            </a:r>
            <a:r>
              <a:rPr lang="it-IT" sz="1200" b="0" strike="noStrike" spc="-1">
                <a:solidFill>
                  <a:srgbClr val="000000"/>
                </a:solidFill>
                <a:latin typeface="Franklin Gothic Book"/>
                <a:ea typeface="DejaVu Sans"/>
              </a:rPr>
              <a:t>) stanno uscendo da un maiale e ne mangiano le sue escrezione. La banderuola soprastante contiene rime che mettono in guardia dal pericolo costituito dagli ebrei.</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357120" y="1000080"/>
            <a:ext cx="8499600" cy="164515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Nel 1348 l'Europa è stata colpita dalla diffusione della peste nera, che causò migliaia di morti. Inizialmente si pensava che la peste fosse stata mandata da Dio per punire i peccatori; ben presto, però, </a:t>
            </a:r>
            <a:r>
              <a:rPr lang="it-IT" sz="1400" b="1" strike="noStrike" spc="-1" dirty="0">
                <a:solidFill>
                  <a:srgbClr val="000000"/>
                </a:solidFill>
                <a:latin typeface="Franklin Gothic Book"/>
                <a:ea typeface="DejaVu Sans"/>
              </a:rPr>
              <a:t>si diffuse l'idea che fossero stati gli ebrei a scatenare la peste</a:t>
            </a:r>
            <a:r>
              <a:rPr lang="it-IT" sz="1400" b="0" strike="noStrike" spc="-1" dirty="0">
                <a:solidFill>
                  <a:srgbClr val="000000"/>
                </a:solidFill>
                <a:latin typeface="Franklin Gothic Book"/>
                <a:ea typeface="DejaVu Sans"/>
              </a:rPr>
              <a:t>; vennero ripetutamente accusati di aver avvelenato i pozzi e di essere gli strumenti di un complotto anticristiano. Ogni volta che il flagello colpì l'Europa, aumentarono le sommosse popolari antisemite, i massacri e i saccheggi, spesso con il tacito consenso se non con l'appoggio attivo delle autorità.</a:t>
            </a:r>
            <a:endParaRPr lang="it-IT" sz="1400" b="0" strike="noStrike" spc="-1" dirty="0">
              <a:latin typeface="Arial"/>
            </a:endParaRPr>
          </a:p>
          <a:p>
            <a:pPr algn="r">
              <a:lnSpc>
                <a:spcPct val="100000"/>
              </a:lnSpc>
              <a:spcAft>
                <a:spcPts val="601"/>
              </a:spcAft>
            </a:pPr>
            <a:r>
              <a:rPr lang="it-IT" sz="1200" spc="-1" dirty="0">
                <a:solidFill>
                  <a:srgbClr val="000000"/>
                </a:solidFill>
                <a:latin typeface="Franklin Gothic Book"/>
                <a:ea typeface="DejaVu Sans"/>
              </a:rPr>
              <a:t>d</a:t>
            </a:r>
            <a:r>
              <a:rPr lang="it-IT" sz="1200" b="0" strike="noStrike" spc="-1" dirty="0" smtClean="0">
                <a:solidFill>
                  <a:srgbClr val="000000"/>
                </a:solidFill>
                <a:latin typeface="Franklin Gothic Book"/>
                <a:ea typeface="DejaVu Sans"/>
              </a:rPr>
              <a:t>a </a:t>
            </a:r>
            <a:r>
              <a:rPr lang="it-IT" sz="1200" b="0" i="1" strike="noStrike" spc="-1" dirty="0">
                <a:solidFill>
                  <a:srgbClr val="000000"/>
                </a:solidFill>
                <a:latin typeface="Franklin Gothic Book"/>
                <a:ea typeface="DejaVu Sans"/>
              </a:rPr>
              <a:t>Antisemitismo nella storia</a:t>
            </a:r>
            <a:endParaRPr lang="it-IT" sz="1200" b="0" strike="noStrike" spc="-1" dirty="0">
              <a:latin typeface="Arial"/>
            </a:endParaRPr>
          </a:p>
        </p:txBody>
      </p:sp>
      <p:sp>
        <p:nvSpPr>
          <p:cNvPr id="206" name="CustomShape 2"/>
          <p:cNvSpPr/>
          <p:nvPr/>
        </p:nvSpPr>
        <p:spPr>
          <a:xfrm>
            <a:off x="357120" y="214200"/>
            <a:ext cx="8456760" cy="7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1640" algn="ctr">
              <a:lnSpc>
                <a:spcPct val="100000"/>
              </a:lnSpc>
              <a:spcBef>
                <a:spcPts val="720"/>
              </a:spcBef>
              <a:spcAft>
                <a:spcPts val="601"/>
              </a:spcAft>
              <a:tabLst>
                <a:tab pos="0" algn="l"/>
              </a:tabLst>
            </a:pPr>
            <a:r>
              <a:rPr lang="it-IT" sz="3600" b="1" strike="noStrike" spc="-1" dirty="0" smtClean="0">
                <a:solidFill>
                  <a:srgbClr val="7030A0"/>
                </a:solidFill>
                <a:latin typeface="Times New Roman"/>
                <a:ea typeface="DejaVu Sans"/>
              </a:rPr>
              <a:t>Accusa </a:t>
            </a:r>
            <a:r>
              <a:rPr lang="it-IT" sz="3600" b="1" strike="noStrike" spc="-1" dirty="0">
                <a:solidFill>
                  <a:srgbClr val="7030A0"/>
                </a:solidFill>
                <a:latin typeface="Times New Roman"/>
                <a:ea typeface="DejaVu Sans"/>
              </a:rPr>
              <a:t>di avvelenamento dei pozzi</a:t>
            </a:r>
            <a:endParaRPr lang="it-IT" sz="3600" b="0" strike="noStrike" spc="-1" dirty="0">
              <a:latin typeface="Arial"/>
            </a:endParaRPr>
          </a:p>
        </p:txBody>
      </p:sp>
      <p:pic>
        <p:nvPicPr>
          <p:cNvPr id="207" name="Picture 2" descr="https://www.vanillamagazine.it/wp-content/uploads/2022/07/Peste-Ebrei-Avvelenatori.jpg"/>
          <p:cNvPicPr/>
          <p:nvPr/>
        </p:nvPicPr>
        <p:blipFill>
          <a:blip r:embed="rId2"/>
          <a:stretch/>
        </p:blipFill>
        <p:spPr>
          <a:xfrm>
            <a:off x="428760" y="2928960"/>
            <a:ext cx="4875480" cy="3704760"/>
          </a:xfrm>
          <a:prstGeom prst="rect">
            <a:avLst/>
          </a:prstGeom>
          <a:ln w="0">
            <a:solidFill>
              <a:srgbClr val="C00000"/>
            </a:solidFill>
          </a:ln>
        </p:spPr>
      </p:pic>
      <p:sp>
        <p:nvSpPr>
          <p:cNvPr id="208" name="CustomShape 3"/>
          <p:cNvSpPr/>
          <p:nvPr/>
        </p:nvSpPr>
        <p:spPr>
          <a:xfrm>
            <a:off x="5572080" y="5929200"/>
            <a:ext cx="3427560" cy="63720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Franklin Gothic Book"/>
                <a:ea typeface="DejaVu Sans"/>
              </a:rPr>
              <a:t>Ebrei condannati al rogo, accusati di aver diffuso la peste tramite l’avvelenamento dei pozzi. Stampa del XV secolo.</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214282" y="1428736"/>
          <a:ext cx="8715436" cy="4363720"/>
        </p:xfrm>
        <a:graphic>
          <a:graphicData uri="http://schemas.openxmlformats.org/drawingml/2006/table">
            <a:tbl>
              <a:tblPr firstRow="1" bandRow="1">
                <a:tableStyleId>{21E4AEA4-8DFA-4A89-87EB-49C32662AFE0}</a:tableStyleId>
              </a:tblPr>
              <a:tblGrid>
                <a:gridCol w="4357718"/>
                <a:gridCol w="4357718"/>
              </a:tblGrid>
              <a:tr h="370840">
                <a:tc>
                  <a:txBody>
                    <a:bodyPr/>
                    <a:lstStyle/>
                    <a:p>
                      <a:pPr algn="ctr"/>
                      <a:r>
                        <a:rPr lang="it-IT" dirty="0" smtClean="0"/>
                        <a:t>ACCUSA</a:t>
                      </a:r>
                      <a:endParaRPr lang="it-IT" dirty="0"/>
                    </a:p>
                  </a:txBody>
                  <a:tcPr/>
                </a:tc>
                <a:tc>
                  <a:txBody>
                    <a:bodyPr/>
                    <a:lstStyle/>
                    <a:p>
                      <a:pPr algn="ctr"/>
                      <a:r>
                        <a:rPr lang="it-IT" dirty="0" smtClean="0"/>
                        <a:t>IN COSA CONSISTE</a:t>
                      </a:r>
                      <a:endParaRPr lang="it-IT" dirty="0"/>
                    </a:p>
                  </a:txBody>
                  <a:tcPr/>
                </a:tc>
              </a:tr>
              <a:tr h="370840">
                <a:tc>
                  <a:txBody>
                    <a:bodyPr/>
                    <a:lstStyle/>
                    <a:p>
                      <a:pPr algn="ctr"/>
                      <a:r>
                        <a:rPr lang="it-IT" sz="1400" b="1" dirty="0" smtClean="0">
                          <a:latin typeface="+mn-lt"/>
                        </a:rPr>
                        <a:t>Accusa di profanazione delle ostie</a:t>
                      </a:r>
                      <a:endParaRPr lang="it-IT" sz="1400" b="1" dirty="0">
                        <a:latin typeface="+mn-lt"/>
                      </a:endParaRPr>
                    </a:p>
                  </a:txBody>
                  <a:tcPr anchor="ctr"/>
                </a:tc>
                <a:tc>
                  <a:txBody>
                    <a:bodyPr/>
                    <a:lstStyle/>
                    <a:p>
                      <a:pPr algn="just"/>
                      <a:r>
                        <a:rPr lang="it-IT" sz="1400" dirty="0" smtClean="0">
                          <a:solidFill>
                            <a:srgbClr val="0097CC"/>
                          </a:solidFill>
                          <a:latin typeface="+mn-lt"/>
                        </a:rPr>
                        <a:t>Si pensava che gli ebrei rubassero le ostie consacrate </a:t>
                      </a:r>
                      <a:r>
                        <a:rPr lang="it-IT" sz="1400" b="0" strike="noStrike" spc="-1" dirty="0" smtClean="0">
                          <a:solidFill>
                            <a:srgbClr val="0097CC"/>
                          </a:solidFill>
                          <a:latin typeface="+mn-lt"/>
                          <a:ea typeface="+mn-ea"/>
                        </a:rPr>
                        <a:t>e che le profanassero per ricostruire simbolicamente la crocifissione colpendo o bruciando l'ostia o facendone altri cattivi usi</a:t>
                      </a:r>
                    </a:p>
                    <a:p>
                      <a:pPr algn="just"/>
                      <a:endParaRPr lang="it-IT" sz="1400" b="0" dirty="0">
                        <a:solidFill>
                          <a:srgbClr val="0097CC"/>
                        </a:solidFill>
                        <a:latin typeface="+mn-lt"/>
                      </a:endParaRPr>
                    </a:p>
                  </a:txBody>
                  <a:tcPr/>
                </a:tc>
              </a:tr>
              <a:tr h="370840">
                <a:tc>
                  <a:txBody>
                    <a:bodyPr/>
                    <a:lstStyle/>
                    <a:p>
                      <a:pPr algn="ctr"/>
                      <a:r>
                        <a:rPr lang="it-IT" sz="1400" b="1" dirty="0" smtClean="0">
                          <a:latin typeface="+mn-lt"/>
                        </a:rPr>
                        <a:t>Accusa del sangue</a:t>
                      </a:r>
                      <a:endParaRPr lang="it-IT" sz="1400" b="1" dirty="0">
                        <a:latin typeface="+mn-lt"/>
                      </a:endParaRPr>
                    </a:p>
                  </a:txBody>
                  <a:tcPr anchor="ctr"/>
                </a:tc>
                <a:tc>
                  <a:txBody>
                    <a:bodyPr/>
                    <a:lstStyle/>
                    <a:p>
                      <a:pPr algn="just"/>
                      <a:r>
                        <a:rPr lang="it-IT" sz="1400" dirty="0" smtClean="0">
                          <a:solidFill>
                            <a:srgbClr val="0097CC"/>
                          </a:solidFill>
                          <a:latin typeface="+mn-lt"/>
                        </a:rPr>
                        <a:t>Si pensava che gli ebrei </a:t>
                      </a:r>
                      <a:r>
                        <a:rPr lang="it-IT" sz="1400" b="0" strike="noStrike" spc="-1" dirty="0" smtClean="0">
                          <a:solidFill>
                            <a:srgbClr val="0097CC"/>
                          </a:solidFill>
                          <a:latin typeface="+mn-lt"/>
                          <a:ea typeface="+mn-ea"/>
                        </a:rPr>
                        <a:t>uccidessero i bambini</a:t>
                      </a:r>
                      <a:r>
                        <a:rPr lang="it-IT" sz="1400" b="0" strike="noStrike" spc="-1" baseline="0" dirty="0" smtClean="0">
                          <a:solidFill>
                            <a:srgbClr val="0097CC"/>
                          </a:solidFill>
                          <a:latin typeface="+mn-lt"/>
                          <a:ea typeface="+mn-ea"/>
                        </a:rPr>
                        <a:t> </a:t>
                      </a:r>
                      <a:r>
                        <a:rPr lang="it-IT" sz="1400" b="0" strike="noStrike" spc="-1" dirty="0" smtClean="0">
                          <a:solidFill>
                            <a:srgbClr val="0097CC"/>
                          </a:solidFill>
                          <a:latin typeface="+mn-lt"/>
                          <a:ea typeface="+mn-ea"/>
                        </a:rPr>
                        <a:t>cristiani al fine di usarne il sangue per la preparazione del pane azzimo. </a:t>
                      </a:r>
                      <a:r>
                        <a:rPr lang="it-IT" sz="1400" b="0" dirty="0" smtClean="0">
                          <a:solidFill>
                            <a:srgbClr val="0097CC"/>
                          </a:solidFill>
                          <a:latin typeface="+mn-lt"/>
                        </a:rPr>
                        <a:t> </a:t>
                      </a:r>
                    </a:p>
                    <a:p>
                      <a:pPr algn="just"/>
                      <a:endParaRPr lang="it-IT" sz="1400" b="0" dirty="0">
                        <a:solidFill>
                          <a:srgbClr val="0097CC"/>
                        </a:solidFill>
                        <a:latin typeface="+mn-lt"/>
                      </a:endParaRPr>
                    </a:p>
                  </a:txBody>
                  <a:tcPr/>
                </a:tc>
              </a:tr>
              <a:tr h="370840">
                <a:tc>
                  <a:txBody>
                    <a:bodyPr/>
                    <a:lstStyle/>
                    <a:p>
                      <a:pPr algn="ctr"/>
                      <a:r>
                        <a:rPr lang="it-IT" sz="1400" b="1" dirty="0" smtClean="0">
                          <a:latin typeface="+mn-lt"/>
                        </a:rPr>
                        <a:t>Demonizzazione e accuse di impurità</a:t>
                      </a:r>
                      <a:endParaRPr lang="it-IT" sz="1400" b="1" dirty="0">
                        <a:latin typeface="+mn-lt"/>
                      </a:endParaRPr>
                    </a:p>
                  </a:txBody>
                  <a:tcPr anchor="ctr"/>
                </a:tc>
                <a:tc>
                  <a:txBody>
                    <a:bodyPr/>
                    <a:lstStyle/>
                    <a:p>
                      <a:pPr algn="just"/>
                      <a:r>
                        <a:rPr lang="it-IT" sz="1400" b="0" strike="noStrike" spc="-1" dirty="0" smtClean="0">
                          <a:solidFill>
                            <a:srgbClr val="0097CC"/>
                          </a:solidFill>
                          <a:latin typeface="+mn-lt"/>
                          <a:ea typeface="+mn-ea"/>
                        </a:rPr>
                        <a:t>Agli ebrei venivano attribuite natura e caratteristiche fisiche sataniche.</a:t>
                      </a:r>
                      <a:r>
                        <a:rPr lang="it-IT" sz="1400" b="0" strike="noStrike" spc="-1" baseline="0" dirty="0" smtClean="0">
                          <a:solidFill>
                            <a:srgbClr val="0097CC"/>
                          </a:solidFill>
                          <a:latin typeface="+mn-lt"/>
                          <a:ea typeface="+mn-ea"/>
                        </a:rPr>
                        <a:t> Venivano </a:t>
                      </a:r>
                      <a:r>
                        <a:rPr lang="it-IT" sz="1400" b="0" strike="noStrike" spc="-1" dirty="0" smtClean="0">
                          <a:solidFill>
                            <a:srgbClr val="0097CC"/>
                          </a:solidFill>
                          <a:latin typeface="+mn-lt"/>
                          <a:ea typeface="+mn-ea"/>
                        </a:rPr>
                        <a:t>ritratti in contatti osceni con animali impuri come suini o gufi o come rappresentanti del diavolo</a:t>
                      </a:r>
                    </a:p>
                    <a:p>
                      <a:pPr algn="just"/>
                      <a:endParaRPr lang="it-IT" sz="1400" b="0" dirty="0">
                        <a:latin typeface="+mn-lt"/>
                      </a:endParaRPr>
                    </a:p>
                  </a:txBody>
                  <a:tcPr/>
                </a:tc>
              </a:tr>
              <a:tr h="370840">
                <a:tc>
                  <a:txBody>
                    <a:bodyPr/>
                    <a:lstStyle/>
                    <a:p>
                      <a:pPr algn="ctr"/>
                      <a:r>
                        <a:rPr lang="it-IT" sz="1400" b="1" dirty="0" smtClean="0">
                          <a:latin typeface="+mn-lt"/>
                        </a:rPr>
                        <a:t>Accusa di avvelenamento dei pozzi</a:t>
                      </a:r>
                      <a:endParaRPr lang="it-IT" sz="1400" b="1" dirty="0">
                        <a:latin typeface="+mn-lt"/>
                      </a:endParaRPr>
                    </a:p>
                  </a:txBody>
                  <a:tcPr anchor="ctr"/>
                </a:tc>
                <a:tc>
                  <a:txBody>
                    <a:bodyPr/>
                    <a:lstStyle/>
                    <a:p>
                      <a:pPr algn="just"/>
                      <a:r>
                        <a:rPr lang="it-IT" sz="1400" dirty="0" smtClean="0">
                          <a:solidFill>
                            <a:srgbClr val="0097CC"/>
                          </a:solidFill>
                          <a:latin typeface="+mn-lt"/>
                        </a:rPr>
                        <a:t>Si diffuse l’idea che gli ebrei avvelenassero</a:t>
                      </a:r>
                      <a:r>
                        <a:rPr lang="it-IT" sz="1400" baseline="0" dirty="0" smtClean="0">
                          <a:solidFill>
                            <a:srgbClr val="0097CC"/>
                          </a:solidFill>
                          <a:latin typeface="+mn-lt"/>
                        </a:rPr>
                        <a:t> i pozzi per diffondere la peste</a:t>
                      </a:r>
                    </a:p>
                    <a:p>
                      <a:pPr algn="just"/>
                      <a:endParaRPr lang="it-IT" sz="1400" dirty="0">
                        <a:solidFill>
                          <a:srgbClr val="0097CC"/>
                        </a:solidFill>
                        <a:latin typeface="+mn-lt"/>
                      </a:endParaRPr>
                    </a:p>
                  </a:txBody>
                  <a:tcPr/>
                </a:tc>
              </a:tr>
            </a:tbl>
          </a:graphicData>
        </a:graphic>
      </p:graphicFrame>
      <p:sp>
        <p:nvSpPr>
          <p:cNvPr id="3" name="CustomShape 3"/>
          <p:cNvSpPr/>
          <p:nvPr/>
        </p:nvSpPr>
        <p:spPr>
          <a:xfrm>
            <a:off x="571472" y="357166"/>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pc="-1" dirty="0" smtClean="0">
                <a:solidFill>
                  <a:srgbClr val="000000"/>
                </a:solidFill>
                <a:latin typeface="Franklin Gothic Book"/>
              </a:rPr>
              <a:t>Di cosa vengono accusati gli ebrei? In cosa consistono tali accuse? Evidenzia le risposte nei testi e completa la tabella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500" b="0" strike="noStrike" cap="all" spc="-1">
                <a:solidFill>
                  <a:srgbClr val="000000"/>
                </a:solidFill>
                <a:latin typeface="Times New Roman"/>
                <a:ea typeface="DejaVu Sans"/>
              </a:rPr>
              <a:t>L’ANTISEMITISMO ISLAMICO</a:t>
            </a:r>
            <a:endParaRPr lang="it-IT" sz="4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142920" y="0"/>
            <a:ext cx="8785440" cy="675424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400" b="1" strike="noStrike" spc="-1" dirty="0">
                <a:solidFill>
                  <a:srgbClr val="000000"/>
                </a:solidFill>
                <a:latin typeface="Franklin Gothic Book"/>
                <a:ea typeface="DejaVu Sans"/>
              </a:rPr>
              <a:t>Le origini dell’antisemitismo islamico</a:t>
            </a:r>
            <a:endParaRPr lang="it-IT" sz="2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Al momento della sua migrazione dalla sua città natale, La Mecca, a Medina nel 622, Maometto lusingò la popolazione ebraica locale, sottolineando la somiglianza tra la sua nuova religione e il giudaismo, adottando una serie di pratiche e rituali religiosi ebraici. Dal momento che questi gesti non riuscirono a impressionare gli </a:t>
            </a:r>
            <a:r>
              <a:rPr lang="it-IT" sz="1400" b="1" strike="noStrike" spc="-1" dirty="0">
                <a:solidFill>
                  <a:srgbClr val="000000"/>
                </a:solidFill>
                <a:latin typeface="Franklin Gothic Book"/>
                <a:ea typeface="DejaVu Sans"/>
              </a:rPr>
              <a:t>ebrei di Medina</a:t>
            </a:r>
            <a:r>
              <a:rPr lang="it-IT" sz="1400" b="0" strike="noStrike" spc="-1" dirty="0">
                <a:solidFill>
                  <a:srgbClr val="000000"/>
                </a:solidFill>
                <a:latin typeface="Franklin Gothic Book"/>
                <a:ea typeface="DejaVu Sans"/>
              </a:rPr>
              <a:t>, che divennero </a:t>
            </a:r>
            <a:r>
              <a:rPr lang="it-IT" sz="1400" b="1" strike="noStrike" spc="-1" dirty="0">
                <a:solidFill>
                  <a:srgbClr val="000000"/>
                </a:solidFill>
                <a:latin typeface="Franklin Gothic Book"/>
                <a:ea typeface="DejaVu Sans"/>
              </a:rPr>
              <a:t>critici verso Maometto </a:t>
            </a:r>
            <a:r>
              <a:rPr lang="it-IT" sz="1400" b="0" strike="noStrike" spc="-1" dirty="0">
                <a:solidFill>
                  <a:srgbClr val="000000"/>
                </a:solidFill>
                <a:latin typeface="Franklin Gothic Book"/>
                <a:ea typeface="DejaVu Sans"/>
              </a:rPr>
              <a:t>mettendo in evidenza le lacune e le incongruenze presenti nel Corano e il suo travisamento dell’Antico Testamento, </a:t>
            </a:r>
            <a:r>
              <a:rPr lang="it-IT" sz="1400" b="1" strike="noStrike" spc="-1" dirty="0">
                <a:solidFill>
                  <a:srgbClr val="000000"/>
                </a:solidFill>
                <a:latin typeface="Franklin Gothic Book"/>
                <a:ea typeface="DejaVu Sans"/>
              </a:rPr>
              <a:t>il profeta si scagliò contro le tre tribù ebree di Medina</a:t>
            </a:r>
            <a:r>
              <a:rPr lang="it-IT" sz="1400" b="0" strike="noStrike" spc="-1" dirty="0">
                <a:solidFill>
                  <a:srgbClr val="000000"/>
                </a:solidFill>
                <a:latin typeface="Franklin Gothic Book"/>
                <a:ea typeface="DejaVu Sans"/>
              </a:rPr>
              <a:t>. Usando alcuni incidenti come banali pretesti, espulse la tribù </a:t>
            </a:r>
            <a:r>
              <a:rPr lang="it-IT" sz="1400" b="0" strike="noStrike" spc="-1" dirty="0" err="1">
                <a:solidFill>
                  <a:srgbClr val="000000"/>
                </a:solidFill>
                <a:latin typeface="Franklin Gothic Book"/>
                <a:ea typeface="DejaVu Sans"/>
              </a:rPr>
              <a:t>Qaynuqa</a:t>
            </a:r>
            <a:r>
              <a:rPr lang="it-IT" sz="1400" b="0" strike="noStrike" spc="-1" dirty="0">
                <a:solidFill>
                  <a:srgbClr val="000000"/>
                </a:solidFill>
                <a:latin typeface="Franklin Gothic Book"/>
                <a:ea typeface="DejaVu Sans"/>
              </a:rPr>
              <a:t>, la più debole delle tre, dalla città e ne divise le proprietà tra i musulmani. Tre anni dopo, nel marzo del 625, dopo che una sconfitta militare aveva intaccato il prestigio di Maometto agli occhi delle vicine tribù beduine, fu il turno della tribù Nadir di pagare il prezzo della battuta d’arresto del profeta: dopo un assedio di poche settimane, gli ebrei della tribù Nadir furono cacciati dalla città e le loro terre assegnate ai musulmani. L’ultima e più potente tribù ebraica – </a:t>
            </a:r>
            <a:r>
              <a:rPr lang="it-IT" sz="1400" b="0" strike="noStrike" spc="-1" dirty="0" err="1">
                <a:solidFill>
                  <a:srgbClr val="000000"/>
                </a:solidFill>
                <a:latin typeface="Franklin Gothic Book"/>
                <a:ea typeface="DejaVu Sans"/>
              </a:rPr>
              <a:t>Quraiza</a:t>
            </a:r>
            <a:r>
              <a:rPr lang="it-IT" sz="1400" b="0" strike="noStrike" spc="-1" dirty="0">
                <a:solidFill>
                  <a:srgbClr val="000000"/>
                </a:solidFill>
                <a:latin typeface="Franklin Gothic Book"/>
                <a:ea typeface="DejaVu Sans"/>
              </a:rPr>
              <a:t> – soffrì in maggior misura in seguito al fallito assedio di Medina, nella primavera del 627. Con la collaborazione del nemico, 600-800 uomini della tribù furono portati in piccoli gruppi davanti a fosse scavate il giorno precedente, fatti sedere sul bordo, poi decapitati uno ad uno e gettati dentro. Le donne e i bambini furono ridotti in schiavitù e venduti, il ricavato della loro vendita, così come i beni posseduti dalla tribù, furono divisi tra i musulmani. Questo processo è stato completato dall’ingiunzione, formulata </a:t>
            </a:r>
            <a:r>
              <a:rPr lang="it-IT" sz="1400" b="1" strike="noStrike" spc="-1" dirty="0">
                <a:solidFill>
                  <a:srgbClr val="000000"/>
                </a:solidFill>
                <a:latin typeface="Franklin Gothic Book"/>
                <a:ea typeface="DejaVu Sans"/>
              </a:rPr>
              <a:t>sul letto di morte </a:t>
            </a:r>
            <a:r>
              <a:rPr lang="it-IT" sz="1400" b="0" strike="noStrike" spc="-1" dirty="0">
                <a:solidFill>
                  <a:srgbClr val="000000"/>
                </a:solidFill>
                <a:latin typeface="Franklin Gothic Book"/>
                <a:ea typeface="DejaVu Sans"/>
              </a:rPr>
              <a:t>da</a:t>
            </a:r>
            <a:r>
              <a:rPr lang="it-IT" sz="1400" b="1" strike="noStrike" spc="-1" dirty="0">
                <a:solidFill>
                  <a:srgbClr val="000000"/>
                </a:solidFill>
                <a:latin typeface="Franklin Gothic Book"/>
                <a:ea typeface="DejaVu Sans"/>
              </a:rPr>
              <a:t> Maometto</a:t>
            </a:r>
            <a:r>
              <a:rPr lang="it-IT" sz="1400" b="0" strike="noStrike" spc="-1" dirty="0">
                <a:solidFill>
                  <a:srgbClr val="000000"/>
                </a:solidFill>
                <a:latin typeface="Franklin Gothic Book"/>
                <a:ea typeface="DejaVu Sans"/>
              </a:rPr>
              <a:t>, che </a:t>
            </a:r>
            <a:r>
              <a:rPr lang="it-IT" sz="1400" b="1" strike="noStrike" spc="-1" dirty="0">
                <a:solidFill>
                  <a:srgbClr val="000000"/>
                </a:solidFill>
                <a:latin typeface="Franklin Gothic Book"/>
                <a:ea typeface="DejaVu Sans"/>
              </a:rPr>
              <a:t>ordinava l’espulsione degli ebrei (e dei cristiani) dalla penisola araba</a:t>
            </a:r>
            <a:r>
              <a:rPr lang="it-IT" sz="1400" b="0" strike="noStrike" spc="-1" dirty="0">
                <a:solidFill>
                  <a:srgbClr val="000000"/>
                </a:solidFill>
                <a:latin typeface="Franklin Gothic Book"/>
                <a:ea typeface="DejaVu Sans"/>
              </a:rPr>
              <a:t>: “due fedi non vivranno insieme nella terra degli arabi”.</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Questa eliminazione fisica è stata accompagnata da una </a:t>
            </a:r>
            <a:r>
              <a:rPr lang="it-IT" sz="1400" b="1" strike="noStrike" spc="-1" dirty="0">
                <a:solidFill>
                  <a:srgbClr val="000000"/>
                </a:solidFill>
                <a:latin typeface="Franklin Gothic Book"/>
                <a:ea typeface="DejaVu Sans"/>
              </a:rPr>
              <a:t>crescente rottura dell’Islam con le sue origini ebraiche.</a:t>
            </a:r>
            <a:r>
              <a:rPr lang="it-IT" sz="1400" b="0" strike="noStrike" spc="-1" dirty="0">
                <a:solidFill>
                  <a:srgbClr val="000000"/>
                </a:solidFill>
                <a:latin typeface="Franklin Gothic Book"/>
                <a:ea typeface="DejaVu Sans"/>
              </a:rPr>
              <a:t> La direzione della preghiera è stata cambiata da Gerusalemme alla Mecca, il sabato sostituito dal venerdì come giorno sacro del riposo, il minareto ha sostituito le trombe ebraiche (e le campane cristiane) come richiamo per la preghiera, e il Ramadan è stato designato come mese del digiuno. Inoltre, riflettendo l’indignazione di Maometto per il rifiuto del suo messaggio religioso da parte della comunità ebraica contemporanea, </a:t>
            </a:r>
            <a:r>
              <a:rPr lang="it-IT" sz="1400" b="1" strike="noStrike" spc="-1" dirty="0">
                <a:solidFill>
                  <a:srgbClr val="000000"/>
                </a:solidFill>
                <a:latin typeface="Franklin Gothic Book"/>
                <a:ea typeface="DejaVu Sans"/>
              </a:rPr>
              <a:t>sia il Corano sia le successive biografie del profeta abbondano di raffigurazioni negative degli ebrei.</a:t>
            </a:r>
            <a:r>
              <a:rPr lang="it-IT" sz="1400" b="0" strike="noStrike" spc="-1" dirty="0">
                <a:solidFill>
                  <a:srgbClr val="000000"/>
                </a:solidFill>
                <a:latin typeface="Franklin Gothic Book"/>
                <a:ea typeface="DejaVu Sans"/>
              </a:rPr>
              <a:t> In queste opere vengono rappresentati come un popolo ingannevole, traditori che nel suo desiderio insaziabile di dominio potrebbe facilmente raggirare un alleato e truffare un non-ebreo. Gli ebrei hanno manomesso le Sacre Scritture, disprezzato il messaggio divino di Allah, e perseguitato il suo messaggero Maometto proprio come avevano fatto con i profeti precedenti, tra cui Gesù di Nazareth. </a:t>
            </a:r>
            <a:r>
              <a:rPr lang="it-IT" sz="1400" b="1" strike="noStrike" spc="-1" dirty="0">
                <a:solidFill>
                  <a:srgbClr val="000000"/>
                </a:solidFill>
                <a:latin typeface="Franklin Gothic Book"/>
                <a:ea typeface="DejaVu Sans"/>
              </a:rPr>
              <a:t>Per questa malvagità</a:t>
            </a:r>
            <a:r>
              <a:rPr lang="it-IT" sz="1400" b="0" strike="noStrike" spc="-1" dirty="0">
                <a:solidFill>
                  <a:srgbClr val="000000"/>
                </a:solidFill>
                <a:latin typeface="Franklin Gothic Book"/>
                <a:ea typeface="DejaVu Sans"/>
              </a:rPr>
              <a:t>, essi saranno soggetti a una serie di punizioni, sia nella vita dopo la morte, quando bruceranno all’inferno, e qui sulla terra dove </a:t>
            </a:r>
            <a:r>
              <a:rPr lang="it-IT" sz="1400" b="1" strike="noStrike" spc="-1" dirty="0">
                <a:solidFill>
                  <a:srgbClr val="000000"/>
                </a:solidFill>
                <a:latin typeface="Franklin Gothic Book"/>
                <a:ea typeface="DejaVu Sans"/>
              </a:rPr>
              <a:t>sono stati giustamente condannati ad un’esistenza di miseria e umiliazione.</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Franceschi</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Le radici storiche dell’antisemitismo </a:t>
            </a:r>
            <a:r>
              <a:rPr lang="it-IT" sz="1200" b="0" i="1" strike="noStrike" spc="-1" dirty="0" smtClean="0">
                <a:solidFill>
                  <a:srgbClr val="000000"/>
                </a:solidFill>
                <a:latin typeface="Franklin Gothic Book"/>
                <a:ea typeface="DejaVu Sans"/>
              </a:rPr>
              <a:t>islamico</a:t>
            </a: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285840" y="214200"/>
            <a:ext cx="8642520" cy="6400298"/>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it-IT" sz="2400" b="1" strike="noStrike" spc="-1" dirty="0">
                <a:solidFill>
                  <a:srgbClr val="000000"/>
                </a:solidFill>
                <a:latin typeface="Franklin Gothic Book"/>
                <a:ea typeface="DejaVu Sans"/>
              </a:rPr>
              <a:t>L'antisemitismo nel </a:t>
            </a:r>
            <a:r>
              <a:rPr lang="it-IT" sz="2400" b="1" strike="noStrike" spc="-1" dirty="0" smtClean="0">
                <a:solidFill>
                  <a:srgbClr val="000000"/>
                </a:solidFill>
                <a:latin typeface="Franklin Gothic Book"/>
                <a:ea typeface="DejaVu Sans"/>
              </a:rPr>
              <a:t>Corano</a:t>
            </a:r>
          </a:p>
          <a:p>
            <a:pPr>
              <a:lnSpc>
                <a:spcPct val="100000"/>
              </a:lnSpc>
              <a:spcAft>
                <a:spcPts val="601"/>
              </a:spcAft>
            </a:pPr>
            <a:endParaRPr lang="it-IT" sz="2400" b="0" strike="noStrike" spc="-1" dirty="0">
              <a:latin typeface="Arial"/>
            </a:endParaRPr>
          </a:p>
          <a:p>
            <a:pPr algn="just">
              <a:lnSpc>
                <a:spcPct val="100000"/>
              </a:lnSpc>
            </a:pPr>
            <a:r>
              <a:rPr lang="it-IT" sz="1400" b="0" strike="noStrike" spc="-1" dirty="0" smtClean="0">
                <a:solidFill>
                  <a:srgbClr val="000000"/>
                </a:solidFill>
                <a:latin typeface="Franklin Gothic Book"/>
                <a:ea typeface="DejaVu Sans"/>
              </a:rPr>
              <a:t> </a:t>
            </a:r>
          </a:p>
          <a:p>
            <a:pPr algn="just">
              <a:lnSpc>
                <a:spcPct val="100000"/>
              </a:lnSpc>
            </a:pPr>
            <a:endParaRPr lang="it-IT" sz="1400" b="0" strike="noStrike" spc="-1" dirty="0">
              <a:latin typeface="Arial"/>
            </a:endParaRPr>
          </a:p>
          <a:p>
            <a:pPr algn="just">
              <a:lnSpc>
                <a:spcPct val="100000"/>
              </a:lnSpc>
              <a:spcAft>
                <a:spcPts val="601"/>
              </a:spcAft>
            </a:pPr>
            <a:r>
              <a:rPr lang="it-IT" sz="1400" b="0" i="1" strike="noStrike" spc="-1" dirty="0" smtClean="0">
                <a:latin typeface="Franklin Gothic Book"/>
                <a:ea typeface="DejaVu Sans"/>
              </a:rPr>
              <a:t>Abbiamo </a:t>
            </a:r>
            <a:r>
              <a:rPr lang="it-IT" sz="1400" b="0" i="1" strike="noStrike" spc="-1" dirty="0">
                <a:latin typeface="Franklin Gothic Book"/>
                <a:ea typeface="DejaVu Sans"/>
              </a:rPr>
              <a:t>destato tra loro odio e inimicizia fino al giorno della Resurrezione. Ogni volta che accendono un fuoco di guerra, Allah lo spegne. </a:t>
            </a:r>
            <a:r>
              <a:rPr lang="it-IT" sz="1400" b="1" i="1" strike="noStrike" spc="-1" dirty="0">
                <a:latin typeface="Franklin Gothic Book"/>
                <a:ea typeface="DejaVu Sans"/>
              </a:rPr>
              <a:t>Gareggiano nel seminare disordine sulla terra</a:t>
            </a:r>
            <a:r>
              <a:rPr lang="it-IT" sz="1400" i="1" strike="noStrike" spc="-1" dirty="0">
                <a:latin typeface="Franklin Gothic Book"/>
                <a:ea typeface="DejaVu Sans"/>
              </a:rPr>
              <a:t>, ma Allah non ama i corruttori</a:t>
            </a:r>
            <a:r>
              <a:rPr lang="it-IT" sz="1400" b="0" i="1" strike="noStrike" spc="-1" dirty="0" smtClean="0">
                <a:latin typeface="Franklin Gothic Book"/>
                <a:ea typeface="DejaVu Sans"/>
              </a:rPr>
              <a:t>.</a:t>
            </a:r>
          </a:p>
          <a:p>
            <a:pPr algn="just">
              <a:lnSpc>
                <a:spcPct val="100000"/>
              </a:lnSpc>
              <a:spcAft>
                <a:spcPts val="601"/>
              </a:spcAft>
            </a:pPr>
            <a:endParaRPr lang="it-IT" sz="1400" b="0" i="1" strike="noStrike" spc="-1" dirty="0" smtClean="0">
              <a:latin typeface="Franklin Gothic Book"/>
              <a:ea typeface="DejaVu Sans"/>
            </a:endParaRPr>
          </a:p>
          <a:p>
            <a:pPr algn="just">
              <a:lnSpc>
                <a:spcPct val="100000"/>
              </a:lnSpc>
              <a:spcAft>
                <a:spcPts val="601"/>
              </a:spcAft>
            </a:pPr>
            <a:endParaRPr lang="it-IT" sz="1400" b="0" strike="noStrike" spc="-1" dirty="0">
              <a:latin typeface="Arial"/>
            </a:endParaRPr>
          </a:p>
          <a:p>
            <a:pPr algn="just">
              <a:lnSpc>
                <a:spcPct val="100000"/>
              </a:lnSpc>
            </a:pPr>
            <a:endParaRPr lang="it-IT" sz="1400" b="0" strike="noStrike" spc="-1" dirty="0" smtClean="0">
              <a:latin typeface="Franklin Gothic Book"/>
              <a:ea typeface="DejaVu Sans"/>
            </a:endParaRPr>
          </a:p>
          <a:p>
            <a:pPr algn="just">
              <a:lnSpc>
                <a:spcPct val="100000"/>
              </a:lnSpc>
              <a:spcAft>
                <a:spcPts val="601"/>
              </a:spcAft>
            </a:pPr>
            <a:r>
              <a:rPr lang="it-IT" sz="1400" b="0" i="1" strike="noStrike" spc="-1" dirty="0" smtClean="0">
                <a:latin typeface="Franklin Gothic Book"/>
                <a:ea typeface="DejaVu Sans"/>
              </a:rPr>
              <a:t>O </a:t>
            </a:r>
            <a:r>
              <a:rPr lang="it-IT" sz="1400" b="0" i="1" strike="noStrike" spc="-1" dirty="0">
                <a:latin typeface="Franklin Gothic Book"/>
                <a:ea typeface="DejaVu Sans"/>
              </a:rPr>
              <a:t>Messaggero, non ti affliggere per quelli che ricadono nella miscredenza, dopo che le loro bocche hanno detto: “Noi crediamo”, mentre i loro cuori non credevano affatto, e neppure </a:t>
            </a:r>
            <a:r>
              <a:rPr lang="it-IT" sz="1400" i="1" strike="noStrike" spc="-1" dirty="0">
                <a:latin typeface="Franklin Gothic Book"/>
                <a:ea typeface="DejaVu Sans"/>
              </a:rPr>
              <a:t>a causa dei giudei, che </a:t>
            </a:r>
            <a:r>
              <a:rPr lang="it-IT" sz="1400" b="1" i="1" strike="noStrike" spc="-1" dirty="0">
                <a:latin typeface="Franklin Gothic Book"/>
                <a:ea typeface="DejaVu Sans"/>
              </a:rPr>
              <a:t>ascoltano solo per calunniare</a:t>
            </a:r>
            <a:r>
              <a:rPr lang="it-IT" sz="1400" b="0" i="1" strike="noStrike" spc="-1" dirty="0">
                <a:latin typeface="Franklin Gothic Book"/>
                <a:ea typeface="DejaVu Sans"/>
              </a:rPr>
              <a:t>, che ascoltano per altri che non sono mai venuti da te; stravolgono il senso delle parole e dicono: “Se vi è dato questo, accettatelo; altrimenti siate diffidenti!”*. Se Allah vuole che un uomo cada nella tentazione, tu non puoi fare niente contro Allah [per proteggerlo].</a:t>
            </a:r>
            <a:endParaRPr lang="it-IT" sz="1400" b="0" strike="noStrike" spc="-1" dirty="0">
              <a:latin typeface="Arial"/>
            </a:endParaRPr>
          </a:p>
          <a:p>
            <a:pPr algn="just">
              <a:lnSpc>
                <a:spcPct val="100000"/>
              </a:lnSpc>
            </a:pPr>
            <a:endParaRPr lang="it-IT" sz="1400" b="0" strike="noStrike" spc="-1" dirty="0" smtClean="0">
              <a:latin typeface="Franklin Gothic Book"/>
              <a:ea typeface="DejaVu Sans"/>
            </a:endParaRPr>
          </a:p>
          <a:p>
            <a:pPr algn="just">
              <a:lnSpc>
                <a:spcPct val="100000"/>
              </a:lnSpc>
            </a:pPr>
            <a:endParaRPr lang="it-IT" sz="1400" b="0" strike="noStrike" spc="-1" dirty="0">
              <a:latin typeface="Arial"/>
            </a:endParaRPr>
          </a:p>
          <a:p>
            <a:pPr algn="just">
              <a:lnSpc>
                <a:spcPct val="100000"/>
              </a:lnSpc>
              <a:spcAft>
                <a:spcPts val="601"/>
              </a:spcAft>
            </a:pPr>
            <a:endParaRPr lang="it-IT" sz="1400" b="0" i="1" strike="noStrike" spc="-1" dirty="0" smtClean="0">
              <a:latin typeface="Franklin Gothic Book"/>
              <a:ea typeface="DejaVu Sans"/>
            </a:endParaRPr>
          </a:p>
          <a:p>
            <a:pPr algn="just">
              <a:lnSpc>
                <a:spcPct val="100000"/>
              </a:lnSpc>
              <a:spcAft>
                <a:spcPts val="601"/>
              </a:spcAft>
            </a:pPr>
            <a:r>
              <a:rPr lang="it-IT" sz="1400" b="0" i="1" strike="noStrike" spc="-1" dirty="0" smtClean="0">
                <a:latin typeface="Franklin Gothic Book"/>
                <a:ea typeface="DejaVu Sans"/>
              </a:rPr>
              <a:t>Troverai </a:t>
            </a:r>
            <a:r>
              <a:rPr lang="it-IT" sz="1400" b="0" i="1" strike="noStrike" spc="-1" dirty="0">
                <a:latin typeface="Franklin Gothic Book"/>
                <a:ea typeface="DejaVu Sans"/>
              </a:rPr>
              <a:t>che </a:t>
            </a:r>
            <a:r>
              <a:rPr lang="it-IT" sz="1400" b="1" i="1" strike="noStrike" spc="-1" dirty="0">
                <a:latin typeface="Franklin Gothic Book"/>
                <a:ea typeface="DejaVu Sans"/>
              </a:rPr>
              <a:t>i più acerrimi nemici dei credenti sono i giudei</a:t>
            </a:r>
            <a:r>
              <a:rPr lang="it-IT" sz="1400" b="0" i="1" strike="noStrike" spc="-1" dirty="0">
                <a:latin typeface="Franklin Gothic Book"/>
                <a:ea typeface="DejaVu Sans"/>
              </a:rPr>
              <a:t> e i politeisti e troverai che i più prossimi all’amore per i credenti sono coloro che dicono: “In verità siamo nazareni”, perché tra loro ci sono uomini dediti allo studio e monaci che non hanno alcuna superbia.</a:t>
            </a:r>
            <a:r>
              <a:rPr lang="it-IT" sz="1400" b="0" strike="noStrike" spc="-1" dirty="0">
                <a:latin typeface="Franklin Gothic Book"/>
                <a:ea typeface="DejaVu Sans"/>
              </a:rPr>
              <a:t> </a:t>
            </a:r>
            <a:endParaRPr lang="it-IT" sz="1400" b="0" strike="noStrike" spc="-1" dirty="0">
              <a:latin typeface="Arial"/>
            </a:endParaRPr>
          </a:p>
          <a:p>
            <a:pPr algn="just">
              <a:lnSpc>
                <a:spcPct val="100000"/>
              </a:lnSpc>
            </a:pPr>
            <a:endParaRPr lang="it-IT" sz="1400" spc="-1" dirty="0" smtClean="0">
              <a:latin typeface="Franklin Gothic Book"/>
              <a:ea typeface="DejaVu Sans"/>
            </a:endParaRPr>
          </a:p>
          <a:p>
            <a:pPr algn="just">
              <a:lnSpc>
                <a:spcPct val="100000"/>
              </a:lnSpc>
            </a:pPr>
            <a:endParaRPr lang="it-IT" sz="1400" spc="-1" dirty="0" smtClean="0">
              <a:latin typeface="Franklin Gothic Book"/>
              <a:ea typeface="DejaVu Sans"/>
            </a:endParaRPr>
          </a:p>
          <a:p>
            <a:pPr algn="just">
              <a:lnSpc>
                <a:spcPct val="100000"/>
              </a:lnSpc>
              <a:spcAft>
                <a:spcPts val="601"/>
              </a:spcAft>
            </a:pPr>
            <a:r>
              <a:rPr lang="it-IT" sz="1400" b="1" i="1" strike="noStrike" spc="-1" dirty="0" smtClean="0">
                <a:latin typeface="Franklin Gothic Book"/>
                <a:ea typeface="DejaVu Sans"/>
              </a:rPr>
              <a:t>Combattete</a:t>
            </a:r>
            <a:r>
              <a:rPr lang="it-IT" sz="1400" b="0" i="1" strike="noStrike" spc="-1" dirty="0" smtClean="0">
                <a:latin typeface="Franklin Gothic Book"/>
                <a:ea typeface="DejaVu Sans"/>
              </a:rPr>
              <a:t> </a:t>
            </a:r>
            <a:r>
              <a:rPr lang="it-IT" sz="1400" b="0" i="1" strike="noStrike" spc="-1" dirty="0">
                <a:latin typeface="Franklin Gothic Book"/>
                <a:ea typeface="DejaVu Sans"/>
              </a:rPr>
              <a:t>coloro che non credono in Allah e nell’Ultimo Giorno, che non vietano quello che Allah e il Suo Messaggero hanno vietato, e </a:t>
            </a:r>
            <a:r>
              <a:rPr lang="it-IT" sz="1400" b="1" i="1" strike="noStrike" spc="-1" dirty="0">
                <a:latin typeface="Franklin Gothic Book"/>
                <a:ea typeface="DejaVu Sans"/>
              </a:rPr>
              <a:t>quelli, tra la gente della Scrittura, che non scelgono la religione della verità</a:t>
            </a:r>
            <a:r>
              <a:rPr lang="it-IT" sz="1400" b="0" i="1" strike="noStrike" spc="-1" dirty="0">
                <a:latin typeface="Franklin Gothic Book"/>
                <a:ea typeface="DejaVu Sans"/>
              </a:rPr>
              <a:t>, finché non versino umilmente il tributo, e </a:t>
            </a:r>
            <a:r>
              <a:rPr lang="it-IT" sz="1400" b="1" i="1" strike="noStrike" spc="-1" dirty="0">
                <a:latin typeface="Franklin Gothic Book"/>
                <a:ea typeface="DejaVu Sans"/>
              </a:rPr>
              <a:t>siano soggiogati </a:t>
            </a:r>
            <a:endParaRPr lang="it-IT" sz="1400" b="1" strike="noStrike" spc="-1" dirty="0">
              <a:latin typeface="Arial"/>
            </a:endParaRPr>
          </a:p>
        </p:txBody>
      </p:sp>
      <p:sp>
        <p:nvSpPr>
          <p:cNvPr id="3" name="CustomShape 4"/>
          <p:cNvSpPr/>
          <p:nvPr/>
        </p:nvSpPr>
        <p:spPr>
          <a:xfrm>
            <a:off x="357158" y="1071546"/>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a:rPr>
              <a:t>Gli ebrei seminano disordine nel mondo</a:t>
            </a:r>
            <a:endParaRPr lang="it-IT" sz="1400" b="0" strike="noStrike"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4" name="CustomShape 4"/>
          <p:cNvSpPr/>
          <p:nvPr/>
        </p:nvSpPr>
        <p:spPr>
          <a:xfrm>
            <a:off x="357158" y="2357430"/>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a:rPr>
              <a:t>Gli ebrei sono dei calunniatori</a:t>
            </a:r>
            <a:endParaRPr lang="it-IT" sz="1400" b="0" strike="noStrike"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5" name="CustomShape 4"/>
          <p:cNvSpPr/>
          <p:nvPr/>
        </p:nvSpPr>
        <p:spPr>
          <a:xfrm>
            <a:off x="428596" y="4214818"/>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a:rPr>
              <a:t>Gli Ebrei sono i peggiori nemici dei Musulmani</a:t>
            </a:r>
            <a:endParaRPr lang="it-IT" sz="1400" b="0" strike="noStrike"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4"/>
          <p:cNvSpPr/>
          <p:nvPr/>
        </p:nvSpPr>
        <p:spPr>
          <a:xfrm>
            <a:off x="428596" y="5500702"/>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a:rPr>
              <a:t>Devono essere combattuti e soggiogati</a:t>
            </a:r>
            <a:endParaRPr lang="it-IT" sz="1400" spc="-1" dirty="0" smtClean="0">
              <a:solidFill>
                <a:srgbClr val="00B0F0"/>
              </a:solidFil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285840" y="214200"/>
            <a:ext cx="8642520" cy="560007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it-IT" sz="2400" b="1" strike="noStrike" spc="-1" dirty="0">
                <a:solidFill>
                  <a:srgbClr val="000000"/>
                </a:solidFill>
                <a:latin typeface="Franklin Gothic Book"/>
                <a:ea typeface="DejaVu Sans"/>
              </a:rPr>
              <a:t>L'antisemitismo nella </a:t>
            </a:r>
            <a:r>
              <a:rPr lang="it-IT" sz="2400" b="1" i="1" strike="noStrike" spc="-1" dirty="0">
                <a:solidFill>
                  <a:srgbClr val="000000"/>
                </a:solidFill>
                <a:latin typeface="Franklin Gothic Book"/>
                <a:ea typeface="DejaVu Sans"/>
              </a:rPr>
              <a:t>Sunna </a:t>
            </a:r>
            <a:r>
              <a:rPr lang="it-IT" sz="2400" b="1" strike="noStrike" spc="-1" dirty="0">
                <a:solidFill>
                  <a:srgbClr val="000000"/>
                </a:solidFill>
                <a:latin typeface="Franklin Gothic Book"/>
                <a:ea typeface="DejaVu Sans"/>
              </a:rPr>
              <a:t>e nella </a:t>
            </a:r>
            <a:r>
              <a:rPr lang="it-IT" sz="2400" b="1" i="1" strike="noStrike" spc="-1" dirty="0">
                <a:solidFill>
                  <a:srgbClr val="000000"/>
                </a:solidFill>
                <a:latin typeface="Franklin Gothic Book"/>
                <a:ea typeface="DejaVu Sans"/>
              </a:rPr>
              <a:t>Sira</a:t>
            </a:r>
            <a:endParaRPr lang="it-IT" sz="2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a:t>
            </a:r>
            <a:r>
              <a:rPr lang="it-IT" sz="1400" b="0" i="1" strike="noStrike" spc="-1" dirty="0">
                <a:solidFill>
                  <a:srgbClr val="000000"/>
                </a:solidFill>
                <a:latin typeface="Franklin Gothic Book"/>
                <a:ea typeface="DejaVu Sans"/>
              </a:rPr>
              <a:t>Sunna</a:t>
            </a:r>
            <a:r>
              <a:rPr lang="it-IT" sz="1400" b="0" strike="noStrike" spc="-1" dirty="0">
                <a:solidFill>
                  <a:srgbClr val="000000"/>
                </a:solidFill>
                <a:latin typeface="Franklin Gothic Book"/>
                <a:ea typeface="DejaVu Sans"/>
              </a:rPr>
              <a:t> (fatti e detti del Profeta), insieme alle altre fonti islamiche ufficiali come la </a:t>
            </a:r>
            <a:r>
              <a:rPr lang="it-IT" sz="1400" b="0" i="1" strike="noStrike" spc="-1" dirty="0">
                <a:solidFill>
                  <a:srgbClr val="000000"/>
                </a:solidFill>
                <a:latin typeface="Franklin Gothic Book"/>
                <a:ea typeface="DejaVu Sans"/>
              </a:rPr>
              <a:t>Sira</a:t>
            </a:r>
            <a:r>
              <a:rPr lang="it-IT" sz="1400" b="0" strike="noStrike" spc="-1" dirty="0">
                <a:solidFill>
                  <a:srgbClr val="000000"/>
                </a:solidFill>
                <a:latin typeface="Franklin Gothic Book"/>
                <a:ea typeface="DejaVu Sans"/>
              </a:rPr>
              <a:t>, va ad arricchire la raccolta di </a:t>
            </a:r>
            <a:r>
              <a:rPr lang="it-IT" sz="1400" strike="noStrike" spc="-1" dirty="0">
                <a:solidFill>
                  <a:srgbClr val="000000"/>
                </a:solidFill>
                <a:latin typeface="Franklin Gothic Book"/>
                <a:ea typeface="DejaVu Sans"/>
              </a:rPr>
              <a:t>accuse e offese nei confronti degli </a:t>
            </a:r>
            <a:r>
              <a:rPr lang="it-IT" sz="1400" strike="noStrike" spc="-1" dirty="0" smtClean="0">
                <a:solidFill>
                  <a:srgbClr val="000000"/>
                </a:solidFill>
                <a:latin typeface="Franklin Gothic Book"/>
                <a:ea typeface="DejaVu Sans"/>
              </a:rPr>
              <a:t>Ebrei</a:t>
            </a:r>
            <a:r>
              <a:rPr lang="it-IT" sz="1400" b="1" spc="-1" dirty="0">
                <a:solidFill>
                  <a:srgbClr val="000000"/>
                </a:solidFill>
                <a:latin typeface="Franklin Gothic Book"/>
                <a:ea typeface="DejaVu Sans"/>
              </a:rPr>
              <a:t>.</a:t>
            </a:r>
            <a:endParaRPr lang="it-IT" sz="1400" b="0" strike="noStrike" spc="-1" dirty="0" smtClean="0">
              <a:solidFill>
                <a:srgbClr val="000000"/>
              </a:solidFill>
              <a:latin typeface="Franklin Gothic Book"/>
              <a:ea typeface="DejaVu Sans"/>
            </a:endParaRPr>
          </a:p>
          <a:p>
            <a:pPr algn="just">
              <a:lnSpc>
                <a:spcPct val="100000"/>
              </a:lnSpc>
            </a:pPr>
            <a:endParaRPr lang="it-IT" sz="1400" spc="-1" dirty="0" smtClean="0">
              <a:solidFill>
                <a:srgbClr val="000000"/>
              </a:solidFill>
              <a:latin typeface="Franklin Gothic Book"/>
            </a:endParaRPr>
          </a:p>
          <a:p>
            <a:pPr algn="just">
              <a:lnSpc>
                <a:spcPct val="100000"/>
              </a:lnSpc>
            </a:pPr>
            <a:endParaRPr lang="it-IT" sz="1400" b="0" strike="noStrike" spc="-1" dirty="0">
              <a:latin typeface="Arial"/>
            </a:endParaRPr>
          </a:p>
          <a:p>
            <a:pPr algn="just">
              <a:lnSpc>
                <a:spcPct val="100000"/>
              </a:lnSpc>
              <a:spcAft>
                <a:spcPts val="601"/>
              </a:spcAft>
            </a:pPr>
            <a:endParaRPr lang="it-IT" sz="1400" i="1" spc="-1" dirty="0" smtClean="0">
              <a:solidFill>
                <a:srgbClr val="C00000"/>
              </a:solidFill>
              <a:latin typeface="Franklin Gothic Book"/>
              <a:ea typeface="DejaVu Sans"/>
            </a:endParaRPr>
          </a:p>
          <a:p>
            <a:pPr algn="just">
              <a:lnSpc>
                <a:spcPct val="100000"/>
              </a:lnSpc>
              <a:spcAft>
                <a:spcPts val="601"/>
              </a:spcAft>
            </a:pPr>
            <a:r>
              <a:rPr lang="it-IT" sz="1400" b="0" i="1" strike="noStrike" spc="-1" dirty="0" smtClean="0">
                <a:latin typeface="Franklin Gothic Book"/>
                <a:ea typeface="DejaVu Sans"/>
              </a:rPr>
              <a:t>Quando </a:t>
            </a:r>
            <a:r>
              <a:rPr lang="it-IT" sz="1400" b="0" i="1" strike="noStrike" spc="-1" dirty="0">
                <a:latin typeface="Franklin Gothic Book"/>
                <a:ea typeface="DejaVu Sans"/>
              </a:rPr>
              <a:t>l’Apostolo di </a:t>
            </a:r>
            <a:r>
              <a:rPr lang="it-IT" sz="1400" b="0" i="1" strike="noStrike" spc="-1" dirty="0" smtClean="0">
                <a:latin typeface="Franklin Gothic Book"/>
                <a:ea typeface="DejaVu Sans"/>
              </a:rPr>
              <a:t>Allah, </a:t>
            </a:r>
            <a:r>
              <a:rPr lang="it-IT" sz="1400" b="0" i="1" strike="noStrike" spc="-1" dirty="0">
                <a:latin typeface="Franklin Gothic Book"/>
                <a:ea typeface="DejaVu Sans"/>
              </a:rPr>
              <a:t>possa Allah benedirlo, nacque, i sapienti tra gli Ebrei dissero: </a:t>
            </a:r>
            <a:r>
              <a:rPr lang="it-IT" sz="1400" b="0" i="1" strike="noStrike" spc="-1" dirty="0" err="1">
                <a:latin typeface="Franklin Gothic Book"/>
                <a:ea typeface="DejaVu Sans"/>
              </a:rPr>
              <a:t>Ahmad</a:t>
            </a:r>
            <a:r>
              <a:rPr lang="it-IT" sz="1400" b="0" i="1" strike="noStrike" spc="-1" dirty="0">
                <a:latin typeface="Franklin Gothic Book"/>
                <a:ea typeface="DejaVu Sans"/>
              </a:rPr>
              <a:t> è nato stanotte, e questa è la stella che è salita. Quando salì al rango di profeta dissero: </a:t>
            </a:r>
            <a:r>
              <a:rPr lang="it-IT" sz="1400" b="0" i="1" strike="noStrike" spc="-1" dirty="0" err="1">
                <a:latin typeface="Franklin Gothic Book"/>
                <a:ea typeface="DejaVu Sans"/>
              </a:rPr>
              <a:t>Ahmad</a:t>
            </a:r>
            <a:r>
              <a:rPr lang="it-IT" sz="1400" b="0" i="1" strike="noStrike" spc="-1" dirty="0">
                <a:latin typeface="Franklin Gothic Book"/>
                <a:ea typeface="DejaVu Sans"/>
              </a:rPr>
              <a:t> è divenuto profeta e questa è la stella che è salita. Lo conoscevano, avevano letto su di lui e gli davano questa descrizione ma </a:t>
            </a:r>
            <a:r>
              <a:rPr lang="it-IT" sz="1400" b="1" i="1" strike="noStrike" spc="-1" dirty="0">
                <a:latin typeface="Franklin Gothic Book"/>
                <a:ea typeface="DejaVu Sans"/>
              </a:rPr>
              <a:t>l’invidia e l’</a:t>
            </a:r>
            <a:r>
              <a:rPr lang="it-IT" sz="1400" b="1" i="1" strike="noStrike" spc="-1" dirty="0" err="1">
                <a:latin typeface="Franklin Gothic Book"/>
                <a:ea typeface="DejaVu Sans"/>
              </a:rPr>
              <a:t>ostilitá</a:t>
            </a:r>
            <a:r>
              <a:rPr lang="it-IT" sz="1400" b="0" i="1" strike="noStrike" spc="-1" dirty="0">
                <a:latin typeface="Franklin Gothic Book"/>
                <a:ea typeface="DejaVu Sans"/>
              </a:rPr>
              <a:t> </a:t>
            </a:r>
            <a:r>
              <a:rPr lang="it-IT" sz="1400" b="1" i="1" strike="noStrike" spc="-1" dirty="0">
                <a:latin typeface="Franklin Gothic Book"/>
                <a:ea typeface="DejaVu Sans"/>
              </a:rPr>
              <a:t>non permisero loro di abbracciare l’islam</a:t>
            </a:r>
            <a:r>
              <a:rPr lang="it-IT" sz="1400" b="0" i="1" strike="noStrike" spc="-1" dirty="0">
                <a:latin typeface="Franklin Gothic Book"/>
                <a:ea typeface="DejaVu Sans"/>
              </a:rPr>
              <a:t>.</a:t>
            </a:r>
            <a:r>
              <a:rPr lang="it-IT" sz="1400" b="0" strike="noStrike" spc="-1" dirty="0">
                <a:latin typeface="Franklin Gothic Book"/>
                <a:ea typeface="DejaVu Sans"/>
              </a:rPr>
              <a:t> </a:t>
            </a:r>
            <a:endParaRPr lang="it-IT" sz="1400" b="0" strike="noStrike" spc="-1" dirty="0" smtClean="0">
              <a:latin typeface="Franklin Gothic Book"/>
              <a:ea typeface="DejaVu Sans"/>
            </a:endParaRPr>
          </a:p>
          <a:p>
            <a:pPr algn="just">
              <a:lnSpc>
                <a:spcPct val="100000"/>
              </a:lnSpc>
              <a:spcAft>
                <a:spcPts val="601"/>
              </a:spcAft>
            </a:pPr>
            <a:endParaRPr lang="it-IT" sz="1400" spc="-1" dirty="0" smtClean="0">
              <a:solidFill>
                <a:srgbClr val="C00000"/>
              </a:solidFill>
              <a:latin typeface="Franklin Gothic Book"/>
            </a:endParaRPr>
          </a:p>
          <a:p>
            <a:pPr algn="just">
              <a:lnSpc>
                <a:spcPct val="100000"/>
              </a:lnSpc>
              <a:spcAft>
                <a:spcPts val="601"/>
              </a:spcAft>
            </a:pPr>
            <a:endParaRPr lang="it-IT" sz="1400" b="0" strike="noStrike" spc="-1" dirty="0">
              <a:solidFill>
                <a:srgbClr val="C00000"/>
              </a:solidFill>
              <a:latin typeface="Arial"/>
            </a:endParaRPr>
          </a:p>
          <a:p>
            <a:pPr algn="just">
              <a:lnSpc>
                <a:spcPct val="100000"/>
              </a:lnSpc>
              <a:spcAft>
                <a:spcPts val="601"/>
              </a:spcAft>
            </a:pPr>
            <a:r>
              <a:rPr lang="it-IT" sz="1400" b="0" i="1" strike="noStrike" spc="-1" dirty="0">
                <a:latin typeface="Franklin Gothic Book"/>
                <a:ea typeface="DejaVu Sans"/>
              </a:rPr>
              <a:t>Abu </a:t>
            </a:r>
            <a:r>
              <a:rPr lang="it-IT" sz="1400" b="0" i="1" strike="noStrike" spc="-1" dirty="0" err="1">
                <a:latin typeface="Franklin Gothic Book"/>
                <a:ea typeface="DejaVu Sans"/>
              </a:rPr>
              <a:t>Huraira</a:t>
            </a:r>
            <a:r>
              <a:rPr lang="it-IT" sz="1400" b="0" i="1" strike="noStrike" spc="-1" dirty="0">
                <a:latin typeface="Franklin Gothic Book"/>
                <a:ea typeface="DejaVu Sans"/>
              </a:rPr>
              <a:t> riferì che il messaggero di Allah (Pace su di lui) disse: un gruppo dei </a:t>
            </a:r>
            <a:r>
              <a:rPr lang="it-IT" sz="1400" b="0" i="1" strike="noStrike" spc="-1" dirty="0" err="1">
                <a:latin typeface="Franklin Gothic Book"/>
                <a:ea typeface="DejaVu Sans"/>
              </a:rPr>
              <a:t>Bani</a:t>
            </a:r>
            <a:r>
              <a:rPr lang="it-IT" sz="1400" b="0" i="1" strike="noStrike" spc="-1" dirty="0">
                <a:latin typeface="Franklin Gothic Book"/>
                <a:ea typeface="DejaVu Sans"/>
              </a:rPr>
              <a:t> </a:t>
            </a:r>
            <a:r>
              <a:rPr lang="it-IT" sz="1400" b="0" i="1" strike="noStrike" spc="-1" dirty="0" err="1">
                <a:latin typeface="Franklin Gothic Book"/>
                <a:ea typeface="DejaVu Sans"/>
              </a:rPr>
              <a:t>Israil</a:t>
            </a:r>
            <a:r>
              <a:rPr lang="it-IT" sz="1400" b="0" i="1" strike="noStrike" spc="-1" dirty="0">
                <a:latin typeface="Franklin Gothic Book"/>
                <a:ea typeface="DejaVu Sans"/>
              </a:rPr>
              <a:t> si era smarrito. Io non sapevo che fosse loro accaduto, ma credo che (andarono incontro ad un processo) di metamorfosi e</a:t>
            </a:r>
            <a:r>
              <a:rPr lang="it-IT" sz="1400" b="1" i="1" strike="noStrike" spc="-1" dirty="0">
                <a:latin typeface="Franklin Gothic Book"/>
                <a:ea typeface="DejaVu Sans"/>
              </a:rPr>
              <a:t> assunsero le sembianze dei ratti. </a:t>
            </a:r>
            <a:r>
              <a:rPr lang="it-IT" sz="1400" b="0" i="1" strike="noStrike" spc="-1" dirty="0">
                <a:latin typeface="Franklin Gothic Book"/>
                <a:ea typeface="DejaVu Sans"/>
              </a:rPr>
              <a:t>Non vedete? Quando il latte di cammello gli viene messo davanti, loro non lo bevono, mentre </a:t>
            </a:r>
            <a:r>
              <a:rPr lang="it-IT" sz="1400" b="0" i="1" strike="noStrike" spc="-1" dirty="0" smtClean="0">
                <a:latin typeface="Franklin Gothic Book"/>
                <a:ea typeface="DejaVu Sans"/>
              </a:rPr>
              <a:t>quando </a:t>
            </a:r>
            <a:r>
              <a:rPr lang="it-IT" sz="1400" b="0" i="1" strike="noStrike" spc="-1" dirty="0">
                <a:latin typeface="Franklin Gothic Book"/>
                <a:ea typeface="DejaVu Sans"/>
              </a:rPr>
              <a:t>gli viene messo davanti il latte di capra invece </a:t>
            </a:r>
            <a:r>
              <a:rPr lang="it-IT" sz="1400" b="0" i="1" strike="noStrike" spc="-1" dirty="0" smtClean="0">
                <a:latin typeface="Franklin Gothic Book"/>
                <a:ea typeface="DejaVu Sans"/>
              </a:rPr>
              <a:t>sì.</a:t>
            </a:r>
            <a:endParaRPr lang="it-IT" sz="1400" b="0" strike="noStrike" spc="-1" dirty="0">
              <a:latin typeface="Arial"/>
            </a:endParaRPr>
          </a:p>
          <a:p>
            <a:pPr algn="just">
              <a:lnSpc>
                <a:spcPct val="100000"/>
              </a:lnSpc>
              <a:spcAft>
                <a:spcPts val="601"/>
              </a:spcAft>
            </a:pPr>
            <a:endParaRPr lang="it-IT" sz="1400" b="0" strike="noStrike" spc="-1" dirty="0" smtClean="0">
              <a:latin typeface="Franklin Gothic Book"/>
              <a:ea typeface="DejaVu Sans"/>
            </a:endParaRPr>
          </a:p>
          <a:p>
            <a:pPr algn="just">
              <a:lnSpc>
                <a:spcPct val="100000"/>
              </a:lnSpc>
              <a:spcAft>
                <a:spcPts val="601"/>
              </a:spcAft>
            </a:pPr>
            <a:endParaRPr lang="it-IT" sz="1400" spc="-1" dirty="0" smtClean="0">
              <a:latin typeface="Franklin Gothic Book"/>
              <a:ea typeface="DejaVu Sans"/>
            </a:endParaRPr>
          </a:p>
          <a:p>
            <a:pPr algn="just">
              <a:lnSpc>
                <a:spcPct val="100000"/>
              </a:lnSpc>
              <a:spcAft>
                <a:spcPts val="601"/>
              </a:spcAft>
            </a:pPr>
            <a:r>
              <a:rPr lang="it-IT" sz="1400" b="0" i="1" strike="noStrike" spc="-1" dirty="0" smtClean="0">
                <a:latin typeface="Franklin Gothic Book"/>
                <a:ea typeface="DejaVu Sans"/>
              </a:rPr>
              <a:t>Abu </a:t>
            </a:r>
            <a:r>
              <a:rPr lang="it-IT" sz="1400" b="0" i="1" strike="noStrike" spc="-1" dirty="0" err="1">
                <a:latin typeface="Franklin Gothic Book"/>
                <a:ea typeface="DejaVu Sans"/>
              </a:rPr>
              <a:t>Huraira</a:t>
            </a:r>
            <a:r>
              <a:rPr lang="it-IT" sz="1400" b="0" i="1" strike="noStrike" spc="-1" dirty="0">
                <a:latin typeface="Franklin Gothic Book"/>
                <a:ea typeface="DejaVu Sans"/>
              </a:rPr>
              <a:t> riferì che il messaggero di Allah (Pace su di lui) diceva: </a:t>
            </a:r>
            <a:r>
              <a:rPr lang="it-IT" sz="1400" b="1" i="1" strike="noStrike" spc="-1" dirty="0">
                <a:latin typeface="Franklin Gothic Book"/>
                <a:ea typeface="DejaVu Sans"/>
              </a:rPr>
              <a:t>l’ultima ora non arriverà a meno che i Musulmani combattano contro gli Ebrei e li uccidano</a:t>
            </a:r>
            <a:r>
              <a:rPr lang="it-IT" sz="1400" b="0" i="1" strike="noStrike" spc="-1" dirty="0">
                <a:latin typeface="Franklin Gothic Book"/>
                <a:ea typeface="DejaVu Sans"/>
              </a:rPr>
              <a:t> fino al punto che gli Ebrei di nasconderanno dietro a una roccia o un albero e la roccia o l’albero diranno: Musulmano, o servo di Allah, c’è un ebreo dietro di me; vieni e uccidilo. </a:t>
            </a:r>
            <a:endParaRPr lang="it-IT" sz="1400" b="0" i="1" strike="noStrike" spc="-1" dirty="0">
              <a:latin typeface="Arial"/>
            </a:endParaRPr>
          </a:p>
        </p:txBody>
      </p:sp>
      <p:sp>
        <p:nvSpPr>
          <p:cNvPr id="3" name="CustomShape 4"/>
          <p:cNvSpPr/>
          <p:nvPr/>
        </p:nvSpPr>
        <p:spPr>
          <a:xfrm>
            <a:off x="428596" y="1357298"/>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a:rPr>
              <a:t>Gli ebrei sono invidiosi e ostili</a:t>
            </a:r>
            <a:endParaRPr lang="it-IT" sz="1400" b="0" strike="noStrike"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4" name="CustomShape 4"/>
          <p:cNvSpPr/>
          <p:nvPr/>
        </p:nvSpPr>
        <p:spPr>
          <a:xfrm>
            <a:off x="428596" y="2928934"/>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latin typeface="Franklin Gothic Book"/>
              </a:rPr>
              <a:t>Gli ebrei assomigliano ai topi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5" name="CustomShape 4"/>
          <p:cNvSpPr/>
          <p:nvPr/>
        </p:nvSpPr>
        <p:spPr>
          <a:xfrm>
            <a:off x="428596" y="4357694"/>
            <a:ext cx="8286278" cy="35719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a:rPr>
              <a:t>I musulmani devono combattere contro gli Ebrei e ucciderli</a:t>
            </a:r>
            <a:endParaRPr lang="it-IT" sz="1400" b="0" strike="noStrike"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3"/>
          <p:cNvSpPr/>
          <p:nvPr/>
        </p:nvSpPr>
        <p:spPr>
          <a:xfrm>
            <a:off x="357158" y="5929330"/>
            <a:ext cx="8389554"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pc="-1" dirty="0" smtClean="0">
                <a:solidFill>
                  <a:srgbClr val="000000"/>
                </a:solidFill>
                <a:latin typeface="Franklin Gothic Book"/>
              </a:rPr>
              <a:t>Di che cosa vengono accusati gli Ebrei? Come ci si deve comportare nei loro confronti? Scrivi le risposte negli spazi all’inizio di ogni testo dopo aver evidenziato le informazioni principali.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357158" y="857232"/>
            <a:ext cx="8499600" cy="326097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endParaRPr lang="it-IT" sz="1400" b="0" strike="noStrike" spc="-1" dirty="0" smtClean="0">
              <a:solidFill>
                <a:srgbClr val="000000"/>
              </a:solidFill>
              <a:latin typeface="Franklin Gothic Book"/>
              <a:ea typeface="DejaVu Sans"/>
            </a:endParaRPr>
          </a:p>
          <a:p>
            <a:pPr algn="ctr">
              <a:spcAft>
                <a:spcPts val="601"/>
              </a:spcAft>
            </a:pPr>
            <a:r>
              <a:rPr lang="it-IT" sz="2000" b="1" spc="-1" dirty="0" smtClean="0">
                <a:solidFill>
                  <a:srgbClr val="000000"/>
                </a:solidFill>
                <a:latin typeface="Franklin Gothic Book"/>
              </a:rPr>
              <a:t>COSA SIGNIFICA LA PAROLA “ANTISEMITISMO”?</a:t>
            </a:r>
            <a:endParaRPr lang="it-IT" sz="2000" spc="-1" dirty="0" smtClean="0"/>
          </a:p>
          <a:p>
            <a:pPr algn="just">
              <a:lnSpc>
                <a:spcPct val="100000"/>
              </a:lnSpc>
              <a:spcAft>
                <a:spcPts val="601"/>
              </a:spcAft>
            </a:pPr>
            <a:endParaRPr lang="it-IT" sz="1400" b="0" strike="noStrike" spc="-1" dirty="0" smtClean="0">
              <a:solidFill>
                <a:srgbClr val="000000"/>
              </a:solidFill>
              <a:latin typeface="Franklin Gothic Book"/>
              <a:ea typeface="DejaVu Sans"/>
            </a:endParaRPr>
          </a:p>
          <a:p>
            <a:pPr algn="just">
              <a:lnSpc>
                <a:spcPct val="100000"/>
              </a:lnSpc>
            </a:pPr>
            <a:r>
              <a:rPr lang="it-IT" dirty="0" smtClean="0">
                <a:latin typeface="Times New Roman" pitchFamily="18" charset="0"/>
                <a:cs typeface="Times New Roman" pitchFamily="18" charset="0"/>
              </a:rPr>
              <a:t>Il termine, improprio in quanto sono semiti anche altri popoli, fu coniato nel 1879 dal giornalista ed agitatore tedesco Wilhelm </a:t>
            </a:r>
            <a:r>
              <a:rPr lang="it-IT" dirty="0" err="1" smtClean="0">
                <a:latin typeface="Times New Roman" pitchFamily="18" charset="0"/>
                <a:cs typeface="Times New Roman" pitchFamily="18" charset="0"/>
              </a:rPr>
              <a:t>Marr</a:t>
            </a:r>
            <a:r>
              <a:rPr lang="it-IT" dirty="0" smtClean="0">
                <a:latin typeface="Times New Roman" pitchFamily="18" charset="0"/>
                <a:cs typeface="Times New Roman" pitchFamily="18" charset="0"/>
              </a:rPr>
              <a:t> per definire la propaganda antiebraica allora diffusa in Europa, e nel tentativo di trovare un modo di definire gli ebrei che non fosse basato sulla religione.</a:t>
            </a:r>
          </a:p>
          <a:p>
            <a:pPr algn="just">
              <a:lnSpc>
                <a:spcPct val="100000"/>
              </a:lnSpc>
              <a:spcAft>
                <a:spcPts val="601"/>
              </a:spcAft>
            </a:pPr>
            <a:r>
              <a:rPr lang="it-IT" dirty="0" smtClean="0">
                <a:latin typeface="Times New Roman" pitchFamily="18" charset="0"/>
                <a:cs typeface="Times New Roman" pitchFamily="18" charset="0"/>
              </a:rPr>
              <a:t>In breve tempo antisemitismo è diventato di uso comune come </a:t>
            </a:r>
            <a:r>
              <a:rPr lang="it-IT" b="1" dirty="0" smtClean="0">
                <a:latin typeface="Times New Roman" pitchFamily="18" charset="0"/>
                <a:cs typeface="Times New Roman" pitchFamily="18" charset="0"/>
              </a:rPr>
              <a:t>un lemma atto ad indicare tutte le forme di ostilità verso gli ebrei che si sono manifestate nel corso della storia.</a:t>
            </a:r>
          </a:p>
          <a:p>
            <a:pPr algn="just">
              <a:lnSpc>
                <a:spcPct val="100000"/>
              </a:lnSpc>
              <a:spcAft>
                <a:spcPts val="601"/>
              </a:spcAft>
            </a:pPr>
            <a:endParaRPr lang="it-IT" sz="1200" b="1" i="1" strike="noStrike" spc="-1" dirty="0" smtClean="0">
              <a:solidFill>
                <a:srgbClr val="000000"/>
              </a:solidFill>
              <a:latin typeface="Franklin Gothic Book"/>
              <a:ea typeface="DejaVu Sans"/>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965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L’ANTISEMITISMO LUTERANO</a:t>
            </a:r>
            <a:endParaRPr lang="it-IT" sz="4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180000" y="360000"/>
            <a:ext cx="8793000" cy="15818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Animato inizialmente dalla speranza che la lunga e traumatica storia del rapporto tra ebrei e cristiani trovasse il suo lieto fine nella conversione degli ebrei alla sua rinnovata religione cristiana, nel corso del tempo Lutero dovette riconoscere che si trattava di un’illusione, il che determinò in lui una svolta radicale e brutale.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Nel 1543, scrisse un feroce libello antisemita, intitolato </a:t>
            </a:r>
            <a:r>
              <a:rPr lang="it-IT" sz="1400" b="0" i="1" strike="noStrike" spc="-1" dirty="0">
                <a:solidFill>
                  <a:srgbClr val="000000"/>
                </a:solidFill>
                <a:latin typeface="Franklin Gothic Book"/>
                <a:ea typeface="DejaVu Sans"/>
              </a:rPr>
              <a:t>Sugli ebrei e le loro menzogne, </a:t>
            </a:r>
            <a:r>
              <a:rPr lang="it-IT" sz="1400" b="0" strike="noStrike" spc="-1" dirty="0">
                <a:solidFill>
                  <a:srgbClr val="000000"/>
                </a:solidFill>
                <a:latin typeface="Franklin Gothic Book"/>
                <a:ea typeface="DejaVu Sans"/>
              </a:rPr>
              <a:t>in cui dichiara che gli ebrei "non sono il popolo di Dio e per legge devono essere considerati come immondizia" e consiglia ai protestanti di intraprendere sette azioni contro di loro.</a:t>
            </a:r>
            <a:endParaRPr lang="it-IT" sz="1400" b="0" strike="noStrike" spc="-1" dirty="0">
              <a:latin typeface="Arial"/>
            </a:endParaRPr>
          </a:p>
        </p:txBody>
      </p:sp>
      <p:sp>
        <p:nvSpPr>
          <p:cNvPr id="215" name="CustomShape 2"/>
          <p:cNvSpPr/>
          <p:nvPr/>
        </p:nvSpPr>
        <p:spPr>
          <a:xfrm>
            <a:off x="180000" y="2647080"/>
            <a:ext cx="8785440" cy="3476421"/>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i="1" strike="noStrike" spc="-1" dirty="0">
                <a:solidFill>
                  <a:srgbClr val="000000"/>
                </a:solidFill>
                <a:latin typeface="Franklin Gothic Book"/>
                <a:ea typeface="DejaVu Sans"/>
              </a:rPr>
              <a:t>In </a:t>
            </a:r>
            <a:r>
              <a:rPr lang="it-IT" sz="1400" b="1" i="1" strike="noStrike" spc="-1" dirty="0">
                <a:solidFill>
                  <a:srgbClr val="000000"/>
                </a:solidFill>
                <a:latin typeface="Franklin Gothic Book"/>
                <a:ea typeface="DejaVu Sans"/>
              </a:rPr>
              <a:t>primo</a:t>
            </a:r>
            <a:r>
              <a:rPr lang="it-IT" sz="1400" b="0" i="1" strike="noStrike" spc="-1" dirty="0">
                <a:solidFill>
                  <a:srgbClr val="000000"/>
                </a:solidFill>
                <a:latin typeface="Franklin Gothic Book"/>
                <a:ea typeface="DejaVu Sans"/>
              </a:rPr>
              <a:t> luogo </a:t>
            </a:r>
            <a:r>
              <a:rPr lang="it-IT" sz="1400" i="1" strike="noStrike" spc="-1" dirty="0">
                <a:solidFill>
                  <a:srgbClr val="000000"/>
                </a:solidFill>
                <a:latin typeface="Franklin Gothic Book"/>
                <a:ea typeface="DejaVu Sans"/>
              </a:rPr>
              <a:t>bisogna dare fuoco alle loro sinagoghe o scuole; e ciò che non vuole bruciare deve essere ricoperto di terra e sepolto, in modo che nessuno possa mai più vederne un sasso o un resto. E questo lo si deve fare in onore di nostro Signore e della Cristianità, in modo che </a:t>
            </a:r>
            <a:r>
              <a:rPr lang="it-IT" sz="1400" b="0" i="1" strike="noStrike" spc="-1" dirty="0">
                <a:solidFill>
                  <a:srgbClr val="000000"/>
                </a:solidFill>
                <a:latin typeface="Franklin Gothic Book"/>
                <a:ea typeface="DejaVu Sans"/>
              </a:rPr>
              <a:t>Dio veda che noi siamo cristiani e che non abbiamo tollerato né permesso – consapevolmente – queste palesi menzogne, maledizioni e ingiurie verso Suo figlio e i Suoi cristiani. Perché ciò che noi fino a ora abbiamo tollerato per ignoranza (io stesso non ne ero a conoscenza) ci verrà perdonato da Dio. Ma se noi, ora che sappiamo, dovessimo proteggere e difendere per gli ebrei una casa siffatta, nella quale essi – proprio sotto il nostro naso – mentono, ingiuriano, maledicono, coprono di sputi e di disprezzo Cristo e noi (come sopra abbiamo sentito), ebbene, sarebbe come se lo facessimo noi stessi, e molto peggio, come ben sappiamo. </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Secondo</a:t>
            </a:r>
            <a:r>
              <a:rPr lang="it-IT" sz="1400" b="0" i="1" strike="noStrike" spc="-1" dirty="0">
                <a:solidFill>
                  <a:srgbClr val="000000"/>
                </a:solidFill>
                <a:latin typeface="Franklin Gothic Book"/>
                <a:ea typeface="DejaVu Sans"/>
              </a:rPr>
              <a:t>: bisogna allo stesso </a:t>
            </a:r>
            <a:r>
              <a:rPr lang="it-IT" sz="1400" i="1" strike="noStrike" spc="-1" dirty="0">
                <a:solidFill>
                  <a:srgbClr val="000000"/>
                </a:solidFill>
                <a:latin typeface="Franklin Gothic Book"/>
                <a:ea typeface="DejaVu Sans"/>
              </a:rPr>
              <a:t>modo distruggere e smantellare anche le loro case, perché essi vi praticano le stesse cose che fanno nelle loro sinagoghe. Perciò li si metta sotto una tettoia o una stalla, come gli zingari, perché sappiano che non sono signori nel nostro Paese, come invece si vantano </a:t>
            </a:r>
            <a:r>
              <a:rPr lang="it-IT" sz="1400" b="0" i="1" strike="noStrike" spc="-1" dirty="0">
                <a:solidFill>
                  <a:srgbClr val="000000"/>
                </a:solidFill>
                <a:latin typeface="Franklin Gothic Book"/>
                <a:ea typeface="DejaVu Sans"/>
              </a:rPr>
              <a:t>di essere, ma sono in esilio e prigionieri, come essi dicono incessantemente davanti a Dio strillando e lamentandosi di noi.</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Terzo</a:t>
            </a:r>
            <a:r>
              <a:rPr lang="it-IT" sz="1400" b="0" i="1" strike="noStrike" spc="-1" dirty="0">
                <a:solidFill>
                  <a:srgbClr val="000000"/>
                </a:solidFill>
                <a:latin typeface="Franklin Gothic Book"/>
                <a:ea typeface="DejaVu Sans"/>
              </a:rPr>
              <a:t>: bisogna </a:t>
            </a:r>
            <a:r>
              <a:rPr lang="it-IT" sz="1400" i="1" strike="noStrike" spc="-1" dirty="0">
                <a:solidFill>
                  <a:srgbClr val="000000"/>
                </a:solidFill>
                <a:latin typeface="Franklin Gothic Book"/>
                <a:ea typeface="DejaVu Sans"/>
              </a:rPr>
              <a:t>portare via a loro tutti i libri di preghiere e i testi talmudici, </a:t>
            </a:r>
            <a:r>
              <a:rPr lang="it-IT" sz="1400" b="0" i="1" strike="noStrike" spc="-1" dirty="0">
                <a:solidFill>
                  <a:srgbClr val="000000"/>
                </a:solidFill>
                <a:latin typeface="Franklin Gothic Book"/>
                <a:ea typeface="DejaVu Sans"/>
              </a:rPr>
              <a:t>nei quali vengono insegnate siffatte idolatrie, menzogne, maledizioni e bestemmie.</a:t>
            </a:r>
            <a:endParaRPr lang="it-IT" sz="1400" b="0" i="1"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142844" y="214290"/>
            <a:ext cx="8785440" cy="6646520"/>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i="1" strike="noStrike" spc="-1" dirty="0">
                <a:solidFill>
                  <a:srgbClr val="000000"/>
                </a:solidFill>
                <a:latin typeface="Franklin Gothic Book"/>
                <a:ea typeface="DejaVu Sans"/>
              </a:rPr>
              <a:t>Quarto</a:t>
            </a:r>
            <a:r>
              <a:rPr lang="it-IT" sz="1400" b="0" i="1" strike="noStrike" spc="-1" dirty="0">
                <a:solidFill>
                  <a:srgbClr val="000000"/>
                </a:solidFill>
                <a:latin typeface="Franklin Gothic Book"/>
                <a:ea typeface="DejaVu Sans"/>
              </a:rPr>
              <a:t>: bisogna </a:t>
            </a:r>
            <a:r>
              <a:rPr lang="it-IT" sz="1400" i="1" strike="noStrike" spc="-1" dirty="0">
                <a:solidFill>
                  <a:srgbClr val="000000"/>
                </a:solidFill>
                <a:latin typeface="Franklin Gothic Book"/>
                <a:ea typeface="DejaVu Sans"/>
              </a:rPr>
              <a:t>proibire ai loro rabbini – pena la morte – di continuare a insegnare, perché essi hanno perduto il diritto di esercitare questo ufficio, in quanto tengono prigionieri i poveri ebrei per mezzo del passo di Mosè, al XVII capitolo del Deuteronomio, nel quale egli ordina a quelli di obbedire ai loro maestri, pena la perdita del corpo e dell’anima; mentre invece Mosè aggiunge con chiarezza: in «ciò che ti insegnano </a:t>
            </a:r>
            <a:r>
              <a:rPr lang="it-IT" sz="1400" b="0" i="1" strike="noStrike" spc="-1" dirty="0">
                <a:solidFill>
                  <a:srgbClr val="000000"/>
                </a:solidFill>
                <a:latin typeface="Franklin Gothic Book"/>
                <a:ea typeface="DejaVu Sans"/>
              </a:rPr>
              <a:t>secondo la legge del Signore». Questi criminali omettono questa parte e usano l’obbedienza della povera gente per il loro arbitrio contro la legge del Signore: instillano in loro veleno, maledizione e bestemmia.</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Quinto</a:t>
            </a:r>
            <a:r>
              <a:rPr lang="it-IT" sz="1400" b="0" i="1" strike="noStrike" spc="-1" dirty="0">
                <a:solidFill>
                  <a:srgbClr val="000000"/>
                </a:solidFill>
                <a:latin typeface="Franklin Gothic Book"/>
                <a:ea typeface="DejaVu Sans"/>
              </a:rPr>
              <a:t>: bisogna </a:t>
            </a:r>
            <a:r>
              <a:rPr lang="it-IT" sz="1400" i="1" strike="noStrike" spc="-1" dirty="0">
                <a:solidFill>
                  <a:srgbClr val="000000"/>
                </a:solidFill>
                <a:latin typeface="Franklin Gothic Book"/>
                <a:ea typeface="DejaVu Sans"/>
              </a:rPr>
              <a:t>abolire completamente per gli ebrei il salvacondotto per le strade, perché essi non hanno niente da fare in campagna, visto che non sono né signori, né funzionari, né mercanti, o simili. Essi devono rimanere a casa. Sento dire che ora un ricco ebreo viaggia per il Paese con dodici cavalli e dissangua con l’usura principi, signori, terra e gente, tanto che anche i gran signori lo guardano </a:t>
            </a:r>
            <a:r>
              <a:rPr lang="it-IT" sz="1400" b="0" i="1" strike="noStrike" spc="-1" dirty="0">
                <a:solidFill>
                  <a:srgbClr val="000000"/>
                </a:solidFill>
                <a:latin typeface="Franklin Gothic Book"/>
                <a:ea typeface="DejaVu Sans"/>
              </a:rPr>
              <a:t>di traverso. Se voi principi e signori non sbarrerete la strada a questi usurai, un bel giorno potrebbe riunirsi una banda contro di loro, perché la gente imparerà da questo libricino cosa siano gli ebrei, come ci si debba comportare con loro, e come, invece, non si debba proteggere la loro condotta. Perché voi non potete e non dovete proteggerli, se non volete essere davanti a Dio corresponsabili di tutte le loro atrocità. Vogliate dunque riflettere bene e prevenire quello che potrebbe derivare da tutto ciò. </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Sesto</a:t>
            </a:r>
            <a:r>
              <a:rPr lang="it-IT" sz="1400" b="0" i="1" strike="noStrike" spc="-1" dirty="0">
                <a:solidFill>
                  <a:srgbClr val="000000"/>
                </a:solidFill>
                <a:latin typeface="Franklin Gothic Book"/>
                <a:ea typeface="DejaVu Sans"/>
              </a:rPr>
              <a:t>: bisogna </a:t>
            </a:r>
            <a:r>
              <a:rPr lang="it-IT" sz="1400" i="1" strike="noStrike" spc="-1" dirty="0">
                <a:solidFill>
                  <a:srgbClr val="000000"/>
                </a:solidFill>
                <a:latin typeface="Franklin Gothic Book"/>
                <a:ea typeface="DejaVu Sans"/>
              </a:rPr>
              <a:t>proibire loro l’usura, confiscare tutto ciò che possiedono in contante e in gioielli d’argento e d’oro, e tenerlo da parte in custodia. E il motivo è questo: tutto quello che hanno (come sopra si è detto), lo hanno rubato e rapinato a noi attraverso l’usura, perché, diversamente, non hanno altri mezzi di sostentamento. Questo denaro  deve essere usato per questo (e non </a:t>
            </a:r>
            <a:r>
              <a:rPr lang="it-IT" sz="1400" b="0" i="1" strike="noStrike" spc="-1" dirty="0">
                <a:solidFill>
                  <a:srgbClr val="000000"/>
                </a:solidFill>
                <a:latin typeface="Franklin Gothic Book"/>
                <a:ea typeface="DejaVu Sans"/>
              </a:rPr>
              <a:t>per altro): qualora un ebreo si converta sinceramente, egli ricava sull’unghia cento, duecento, trecento fiorini, a seconda delle condizioni della persona, in modo che possa intraprendere un lavoro per poter provvedere al sostentamento della sua povera moglie, dei suoi bimbetti, e mantenere gli anziani e gli ammalati.</a:t>
            </a:r>
            <a:endParaRPr lang="it-IT" sz="1400" b="0" i="1" strike="noStrike" spc="-1" dirty="0">
              <a:latin typeface="Arial"/>
            </a:endParaRPr>
          </a:p>
          <a:p>
            <a:pPr algn="just">
              <a:spcAft>
                <a:spcPts val="601"/>
              </a:spcAft>
            </a:pPr>
            <a:r>
              <a:rPr lang="it-IT" sz="1400" b="1" i="1" strike="noStrike" spc="-1" dirty="0">
                <a:solidFill>
                  <a:srgbClr val="000000"/>
                </a:solidFill>
                <a:latin typeface="Franklin Gothic Book"/>
                <a:ea typeface="DejaVu Sans"/>
              </a:rPr>
              <a:t>Settimo</a:t>
            </a:r>
            <a:r>
              <a:rPr lang="it-IT" sz="1400" b="0" i="1" strike="noStrike" spc="-1" dirty="0">
                <a:solidFill>
                  <a:srgbClr val="000000"/>
                </a:solidFill>
                <a:latin typeface="Franklin Gothic Book"/>
                <a:ea typeface="DejaVu Sans"/>
              </a:rPr>
              <a:t>: a </a:t>
            </a:r>
            <a:r>
              <a:rPr lang="it-IT" sz="1400" i="1" strike="noStrike" spc="-1" dirty="0">
                <a:solidFill>
                  <a:srgbClr val="000000"/>
                </a:solidFill>
                <a:latin typeface="Franklin Gothic Book"/>
                <a:ea typeface="DejaVu Sans"/>
              </a:rPr>
              <a:t>ebrei ed ebree giovani e forti, si diano in mano trebbia, ascia, zappa, vanga, canocchia, fuso, in modo che si guadagnino il loro pane col sudore della fronte, come fu imposto ai figli di Adamo, al III capitolo della Genesi. Perché non è giusto che essi vogliano far lavorare noi, maledetti </a:t>
            </a:r>
            <a:r>
              <a:rPr lang="it-IT" sz="1400" b="0" i="1" strike="noStrike" spc="-1" dirty="0" err="1">
                <a:solidFill>
                  <a:srgbClr val="000000"/>
                </a:solidFill>
                <a:latin typeface="Franklin Gothic Book"/>
                <a:ea typeface="DejaVu Sans"/>
              </a:rPr>
              <a:t>goijm</a:t>
            </a:r>
            <a:r>
              <a:rPr lang="it-IT" sz="1400" b="0" i="1" strike="noStrike" spc="-1" dirty="0">
                <a:solidFill>
                  <a:srgbClr val="000000"/>
                </a:solidFill>
                <a:latin typeface="Franklin Gothic Book"/>
                <a:ea typeface="DejaVu Sans"/>
              </a:rPr>
              <a:t>, nel sudore della nostra fronte, e che essi, la santa gente, vogliano consumare pigre giornate dietro la stufa, a ingrassare e </a:t>
            </a:r>
            <a:r>
              <a:rPr lang="it-IT" sz="1400" b="0" i="1" strike="noStrike" spc="-1" dirty="0" err="1">
                <a:solidFill>
                  <a:srgbClr val="000000"/>
                </a:solidFill>
                <a:latin typeface="Franklin Gothic Book"/>
                <a:ea typeface="DejaVu Sans"/>
              </a:rPr>
              <a:t>scorreggiare</a:t>
            </a:r>
            <a:r>
              <a:rPr lang="it-IT" sz="1400" b="0" i="1" strike="noStrike" spc="-1" dirty="0">
                <a:solidFill>
                  <a:srgbClr val="000000"/>
                </a:solidFill>
                <a:latin typeface="Franklin Gothic Book"/>
                <a:ea typeface="DejaVu Sans"/>
              </a:rPr>
              <a:t>, vantandosi per questo in modo blasfemo di essere signori dei cristiani, grazie al nostro sudore. A loro bisognerebbe invece scacciare l’osso marcio da furfanti dalla schiena</a:t>
            </a:r>
            <a:r>
              <a:rPr lang="it-IT" sz="1400" i="1" spc="-1" dirty="0" smtClean="0">
                <a:solidFill>
                  <a:srgbClr val="000000"/>
                </a:solidFill>
                <a:latin typeface="Franklin Gothic Book"/>
              </a:rPr>
              <a:t>!</a:t>
            </a:r>
          </a:p>
          <a:p>
            <a:pPr algn="r">
              <a:spcAft>
                <a:spcPts val="601"/>
              </a:spcAft>
            </a:pPr>
            <a:r>
              <a:rPr lang="it-IT" sz="1400" spc="-1" dirty="0" smtClean="0">
                <a:solidFill>
                  <a:srgbClr val="000000"/>
                </a:solidFill>
                <a:latin typeface="Franklin Gothic Book"/>
              </a:rPr>
              <a:t> da Martin Lutero, </a:t>
            </a:r>
            <a:r>
              <a:rPr lang="it-IT" sz="1400" i="1" spc="-1" dirty="0" smtClean="0">
                <a:solidFill>
                  <a:srgbClr val="000000"/>
                </a:solidFill>
                <a:latin typeface="Franklin Gothic Book"/>
              </a:rPr>
              <a:t>Degli Ebrei e delle loro menzogne</a:t>
            </a:r>
            <a:endParaRPr lang="it-IT" sz="1400" spc="-1" dirty="0" smtClean="0"/>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42844" y="928670"/>
          <a:ext cx="8858312" cy="5547360"/>
        </p:xfrm>
        <a:graphic>
          <a:graphicData uri="http://schemas.openxmlformats.org/drawingml/2006/table">
            <a:tbl>
              <a:tblPr firstRow="1" bandRow="1">
                <a:tableStyleId>{21E4AEA4-8DFA-4A89-87EB-49C32662AFE0}</a:tableStyleId>
              </a:tblPr>
              <a:tblGrid>
                <a:gridCol w="4429156"/>
                <a:gridCol w="4429156"/>
              </a:tblGrid>
              <a:tr h="370840">
                <a:tc>
                  <a:txBody>
                    <a:bodyPr/>
                    <a:lstStyle/>
                    <a:p>
                      <a:pPr algn="ctr"/>
                      <a:r>
                        <a:rPr lang="it-IT" dirty="0" smtClean="0"/>
                        <a:t>AZIONI DA INTRAPRENDERE CONTRO GLI EBREI</a:t>
                      </a:r>
                      <a:endParaRPr lang="it-IT" dirty="0">
                        <a:solidFill>
                          <a:schemeClr val="tx1"/>
                        </a:solidFill>
                      </a:endParaRPr>
                    </a:p>
                  </a:txBody>
                  <a:tcPr/>
                </a:tc>
                <a:tc>
                  <a:txBody>
                    <a:bodyPr/>
                    <a:lstStyle/>
                    <a:p>
                      <a:pPr algn="ctr"/>
                      <a:r>
                        <a:rPr lang="it-IT" dirty="0" smtClean="0"/>
                        <a:t>MOTIVI</a:t>
                      </a:r>
                      <a:endParaRPr lang="it-IT" dirty="0">
                        <a:solidFill>
                          <a:schemeClr val="tx1"/>
                        </a:solidFill>
                      </a:endParaRPr>
                    </a:p>
                  </a:txBody>
                  <a:tcPr anchor="ctr"/>
                </a:tc>
              </a:tr>
              <a:tr h="370840">
                <a:tc>
                  <a:txBody>
                    <a:bodyPr/>
                    <a:lstStyle/>
                    <a:p>
                      <a:pPr algn="just"/>
                      <a:r>
                        <a:rPr lang="it-IT" sz="1400" dirty="0" smtClean="0"/>
                        <a:t>Bruciare le sinagoghe</a:t>
                      </a:r>
                      <a:endParaRPr lang="it-IT" sz="1400" dirty="0">
                        <a:latin typeface="Franklin Gothic Book" pitchFamily="34" charset="0"/>
                      </a:endParaRPr>
                    </a:p>
                  </a:txBody>
                  <a:tcPr/>
                </a:tc>
                <a:tc>
                  <a:txBody>
                    <a:bodyPr/>
                    <a:lstStyle/>
                    <a:p>
                      <a:pPr algn="just"/>
                      <a:r>
                        <a:rPr lang="it-IT" sz="1400" dirty="0" smtClean="0">
                          <a:solidFill>
                            <a:srgbClr val="0097CC"/>
                          </a:solidFill>
                        </a:rPr>
                        <a:t>Perché sono i luoghi in cui si manifesta l’odio degli ebrei verso i cristiani e la loro religione</a:t>
                      </a:r>
                    </a:p>
                    <a:p>
                      <a:pPr algn="just"/>
                      <a:endParaRPr lang="it-IT" sz="1400" dirty="0">
                        <a:solidFill>
                          <a:srgbClr val="0097CC"/>
                        </a:solidFill>
                        <a:latin typeface="Franklin Gothic Book" pitchFamily="34" charset="0"/>
                      </a:endParaRPr>
                    </a:p>
                  </a:txBody>
                  <a:tcPr/>
                </a:tc>
              </a:tr>
              <a:tr h="370840">
                <a:tc>
                  <a:txBody>
                    <a:bodyPr/>
                    <a:lstStyle/>
                    <a:p>
                      <a:pPr algn="just"/>
                      <a:r>
                        <a:rPr lang="it-IT" sz="1400" dirty="0" smtClean="0">
                          <a:solidFill>
                            <a:srgbClr val="0097CC"/>
                          </a:solidFill>
                          <a:latin typeface="+mn-lt"/>
                        </a:rPr>
                        <a:t>Distruggere le loro case</a:t>
                      </a:r>
                      <a:endParaRPr lang="it-IT" sz="1400" dirty="0">
                        <a:solidFill>
                          <a:srgbClr val="0097CC"/>
                        </a:solidFill>
                        <a:latin typeface="+mn-lt"/>
                      </a:endParaRPr>
                    </a:p>
                  </a:txBody>
                  <a:tcPr/>
                </a:tc>
                <a:tc>
                  <a:txBody>
                    <a:bodyPr/>
                    <a:lstStyle/>
                    <a:p>
                      <a:pPr algn="just"/>
                      <a:r>
                        <a:rPr lang="it-IT" sz="1400" dirty="0" smtClean="0">
                          <a:latin typeface="+mn-lt"/>
                        </a:rPr>
                        <a:t>Per far vivere gli ebrei come un popolo di esiliati</a:t>
                      </a:r>
                    </a:p>
                    <a:p>
                      <a:pPr algn="just"/>
                      <a:endParaRPr lang="it-IT" sz="1400" dirty="0">
                        <a:latin typeface="+mn-lt"/>
                      </a:endParaRPr>
                    </a:p>
                  </a:txBody>
                  <a:tcPr/>
                </a:tc>
              </a:tr>
              <a:tr h="370840">
                <a:tc>
                  <a:txBody>
                    <a:bodyPr/>
                    <a:lstStyle/>
                    <a:p>
                      <a:pPr algn="just"/>
                      <a:r>
                        <a:rPr lang="it-IT" sz="1400" dirty="0" smtClean="0">
                          <a:solidFill>
                            <a:srgbClr val="0097CC"/>
                          </a:solidFill>
                          <a:latin typeface="+mn-lt"/>
                        </a:rPr>
                        <a:t>Portar via loro tutti i libri di preghiere e i testi talmudici</a:t>
                      </a:r>
                      <a:endParaRPr lang="it-IT" sz="1400" dirty="0">
                        <a:solidFill>
                          <a:srgbClr val="0097CC"/>
                        </a:solidFill>
                        <a:latin typeface="+mn-lt"/>
                      </a:endParaRPr>
                    </a:p>
                  </a:txBody>
                  <a:tcPr/>
                </a:tc>
                <a:tc>
                  <a:txBody>
                    <a:bodyPr/>
                    <a:lstStyle/>
                    <a:p>
                      <a:pPr algn="just"/>
                      <a:r>
                        <a:rPr lang="it-IT" sz="1400" dirty="0" smtClean="0">
                          <a:latin typeface="+mn-lt"/>
                        </a:rPr>
                        <a:t>Perché contengono i principi della religione ebraica</a:t>
                      </a:r>
                    </a:p>
                    <a:p>
                      <a:pPr algn="just"/>
                      <a:endParaRPr lang="it-IT" sz="1400" dirty="0">
                        <a:latin typeface="+mn-lt"/>
                      </a:endParaRPr>
                    </a:p>
                  </a:txBody>
                  <a:tcPr/>
                </a:tc>
              </a:tr>
              <a:tr h="370840">
                <a:tc>
                  <a:txBody>
                    <a:bodyPr/>
                    <a:lstStyle/>
                    <a:p>
                      <a:pPr algn="just"/>
                      <a:r>
                        <a:rPr lang="it-IT" sz="1400" dirty="0" smtClean="0">
                          <a:latin typeface="+mn-lt"/>
                        </a:rPr>
                        <a:t>Proibire ai loro rabbini di continuare a insegnare</a:t>
                      </a:r>
                      <a:endParaRPr lang="it-IT" sz="1400" dirty="0">
                        <a:latin typeface="+mn-lt"/>
                      </a:endParaRPr>
                    </a:p>
                  </a:txBody>
                  <a:tcPr/>
                </a:tc>
                <a:tc>
                  <a:txBody>
                    <a:bodyPr/>
                    <a:lstStyle/>
                    <a:p>
                      <a:pPr algn="just"/>
                      <a:r>
                        <a:rPr lang="it-IT" sz="1400" dirty="0" smtClean="0">
                          <a:solidFill>
                            <a:srgbClr val="0097CC"/>
                          </a:solidFill>
                          <a:latin typeface="+mn-lt"/>
                        </a:rPr>
                        <a:t>Perché insegnano agli ebrei ad</a:t>
                      </a:r>
                      <a:r>
                        <a:rPr lang="it-IT" sz="1400" baseline="0" dirty="0" smtClean="0">
                          <a:solidFill>
                            <a:srgbClr val="0097CC"/>
                          </a:solidFill>
                          <a:latin typeface="+mn-lt"/>
                        </a:rPr>
                        <a:t> andare contro la religione cristiana</a:t>
                      </a:r>
                    </a:p>
                    <a:p>
                      <a:pPr algn="just"/>
                      <a:endParaRPr lang="it-IT" sz="1400" dirty="0">
                        <a:solidFill>
                          <a:srgbClr val="0097CC"/>
                        </a:solidFill>
                        <a:latin typeface="+mn-lt"/>
                      </a:endParaRPr>
                    </a:p>
                  </a:txBody>
                  <a:tcPr/>
                </a:tc>
              </a:tr>
              <a:tr h="370840">
                <a:tc>
                  <a:txBody>
                    <a:bodyPr/>
                    <a:lstStyle/>
                    <a:p>
                      <a:pPr algn="just"/>
                      <a:r>
                        <a:rPr lang="it-IT" sz="1400" dirty="0" smtClean="0">
                          <a:solidFill>
                            <a:srgbClr val="0097CC"/>
                          </a:solidFill>
                          <a:latin typeface="+mn-lt"/>
                        </a:rPr>
                        <a:t>Abolire completamente per gli ebrei il salvacondotto per le strade </a:t>
                      </a:r>
                      <a:endParaRPr lang="it-IT" sz="1400" dirty="0">
                        <a:solidFill>
                          <a:srgbClr val="0097CC"/>
                        </a:solidFill>
                        <a:latin typeface="+mn-lt"/>
                      </a:endParaRPr>
                    </a:p>
                  </a:txBody>
                  <a:tcPr/>
                </a:tc>
                <a:tc>
                  <a:txBody>
                    <a:bodyPr/>
                    <a:lstStyle/>
                    <a:p>
                      <a:pPr algn="just"/>
                      <a:r>
                        <a:rPr lang="it-IT" sz="1400" dirty="0" smtClean="0">
                          <a:latin typeface="+mn-lt"/>
                        </a:rPr>
                        <a:t>Perché, per evitare che facciano danni, bisogna impedire agli ebrei di circolare liberamente per il Paese</a:t>
                      </a:r>
                    </a:p>
                    <a:p>
                      <a:pPr algn="just"/>
                      <a:endParaRPr lang="it-IT" sz="1400" dirty="0">
                        <a:latin typeface="+mn-lt"/>
                      </a:endParaRPr>
                    </a:p>
                  </a:txBody>
                  <a:tcPr/>
                </a:tc>
              </a:tr>
              <a:tr h="370840">
                <a:tc>
                  <a:txBody>
                    <a:bodyPr/>
                    <a:lstStyle/>
                    <a:p>
                      <a:pPr algn="just"/>
                      <a:r>
                        <a:rPr lang="it-IT" sz="1400" dirty="0" smtClean="0"/>
                        <a:t>Proibire loro di</a:t>
                      </a:r>
                      <a:r>
                        <a:rPr lang="it-IT" sz="1400" baseline="0" dirty="0" smtClean="0"/>
                        <a:t> praticare l’usura e confiscare tutto ciò che possiedono in contante e in gioielli d’argento e d’oro </a:t>
                      </a:r>
                      <a:endParaRPr lang="it-IT" sz="1400" dirty="0"/>
                    </a:p>
                  </a:txBody>
                  <a:tcPr/>
                </a:tc>
                <a:tc>
                  <a:txBody>
                    <a:bodyPr/>
                    <a:lstStyle/>
                    <a:p>
                      <a:pPr algn="just"/>
                      <a:r>
                        <a:rPr lang="it-IT" sz="1400" dirty="0" smtClean="0">
                          <a:solidFill>
                            <a:srgbClr val="0097CC"/>
                          </a:solidFill>
                        </a:rPr>
                        <a:t>Perché bisogna obbligare gli ebrei a vivere con un lavoro onesto senza sfruttare la popolazione cristiana</a:t>
                      </a:r>
                      <a:endParaRPr lang="it-IT" sz="1400" dirty="0">
                        <a:solidFill>
                          <a:srgbClr val="0097CC"/>
                        </a:solidFill>
                      </a:endParaRPr>
                    </a:p>
                  </a:txBody>
                  <a:tcPr/>
                </a:tc>
              </a:tr>
              <a:tr h="370840">
                <a:tc>
                  <a:txBody>
                    <a:bodyPr/>
                    <a:lstStyle/>
                    <a:p>
                      <a:pPr algn="just"/>
                      <a:r>
                        <a:rPr lang="it-IT" sz="1400" dirty="0" smtClean="0">
                          <a:solidFill>
                            <a:srgbClr val="0097CC"/>
                          </a:solidFill>
                        </a:rPr>
                        <a:t>Obbligare gli ebrei giovani a lavorare in campagna</a:t>
                      </a:r>
                      <a:endParaRPr lang="it-IT" sz="1400" dirty="0">
                        <a:solidFill>
                          <a:srgbClr val="0097CC"/>
                        </a:solidFill>
                      </a:endParaRPr>
                    </a:p>
                  </a:txBody>
                  <a:tcPr/>
                </a:tc>
                <a:tc>
                  <a:txBody>
                    <a:bodyPr/>
                    <a:lstStyle/>
                    <a:p>
                      <a:pPr algn="just"/>
                      <a:r>
                        <a:rPr lang="it-IT" sz="1400" dirty="0" smtClean="0"/>
                        <a:t>Perché li</a:t>
                      </a:r>
                      <a:r>
                        <a:rPr lang="it-IT" sz="1400" baseline="0" dirty="0" smtClean="0"/>
                        <a:t> ebrei non devono vivere sfruttando il lavoro dei cristiani</a:t>
                      </a:r>
                    </a:p>
                    <a:p>
                      <a:pPr algn="just"/>
                      <a:endParaRPr lang="it-IT" sz="1400" dirty="0"/>
                    </a:p>
                  </a:txBody>
                  <a:tcPr/>
                </a:tc>
              </a:tr>
            </a:tbl>
          </a:graphicData>
        </a:graphic>
      </p:graphicFrame>
      <p:sp>
        <p:nvSpPr>
          <p:cNvPr id="3" name="CustomShape 3"/>
          <p:cNvSpPr/>
          <p:nvPr/>
        </p:nvSpPr>
        <p:spPr>
          <a:xfrm>
            <a:off x="214282" y="71414"/>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trike="noStrike" spc="-1" dirty="0" smtClean="0">
                <a:solidFill>
                  <a:srgbClr val="000000"/>
                </a:solidFill>
                <a:latin typeface="Franklin Gothic Book"/>
              </a:rPr>
              <a:t>Quali azioni Lutero consiglia di intraprendere contro gli ebrei? Per quali motivi? </a:t>
            </a:r>
            <a:r>
              <a:rPr lang="it-IT" sz="1400" b="1" spc="-1" dirty="0" smtClean="0">
                <a:solidFill>
                  <a:srgbClr val="000000"/>
                </a:solidFill>
                <a:latin typeface="Franklin Gothic Book"/>
              </a:rPr>
              <a:t>Rispondi completando la tabella.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180000" y="1260000"/>
            <a:ext cx="8785440" cy="3476421"/>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i="1" strike="noStrike" spc="-1" dirty="0">
                <a:solidFill>
                  <a:srgbClr val="000000"/>
                </a:solidFill>
                <a:latin typeface="Franklin Gothic Book"/>
                <a:ea typeface="DejaVu Sans"/>
              </a:rPr>
              <a:t>Se però i signori non vogliono costringerli e non vogliono porre rimedio a questa loro diabolica ribellione, allora </a:t>
            </a:r>
            <a:r>
              <a:rPr lang="it-IT" sz="1400" b="1" i="1" strike="noStrike" spc="-1" dirty="0">
                <a:solidFill>
                  <a:srgbClr val="000000"/>
                </a:solidFill>
                <a:latin typeface="Franklin Gothic Book"/>
                <a:ea typeface="DejaVu Sans"/>
              </a:rPr>
              <a:t>vengano espulsi dal Paese</a:t>
            </a:r>
            <a:r>
              <a:rPr lang="it-IT" sz="1400" b="0" i="1" strike="noStrike" spc="-1" dirty="0">
                <a:solidFill>
                  <a:srgbClr val="000000"/>
                </a:solidFill>
                <a:latin typeface="Franklin Gothic Book"/>
                <a:ea typeface="DejaVu Sans"/>
              </a:rPr>
              <a:t>, come si è detto, e si dica loro di tornare alla loro terra e ai loro beni, a Gerusalemme, dove possono mentire, maledire, bestemmiare, deridere, uccidere, rubare, rapinare, praticare l’usura, dileggiare e compiere tutti questi empi abominî come fanno qui da noi.</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A chi ora voglia ospitare, nutrire, onorare queste serpi velenose e piccoli demoni</a:t>
            </a:r>
            <a:r>
              <a:rPr lang="it-IT" sz="1400" b="0" i="1" strike="noStrike" spc="-1" dirty="0">
                <a:solidFill>
                  <a:srgbClr val="000000"/>
                </a:solidFill>
                <a:latin typeface="Franklin Gothic Book"/>
                <a:ea typeface="DejaVu Sans"/>
              </a:rPr>
              <a:t>, ossia i peggiori nemici di Cristo Signore nostro e di tutti noi, e desideri farsi scorticare, derubare, saccheggiare, oltraggiare, deridere, maledire e desideri patire ogni male, raccomando sinceramente questi ebrei. Poi si vanti di essere stato misericordioso, di avere rafforzato il diavolo e i suoi cuccioli, perché possano bestemmiare il nostro amato Signore e il Suo prezioso sangue, per mezzo del quale noi cristiani siamo stati redenti. Così egli sarà dunque un cristiano perfetto, pieno di opere di misericordia, per le quali </a:t>
            </a:r>
            <a:r>
              <a:rPr lang="it-IT" sz="1400" b="1" i="1" strike="noStrike" spc="-1" dirty="0">
                <a:solidFill>
                  <a:srgbClr val="000000"/>
                </a:solidFill>
                <a:latin typeface="Franklin Gothic Book"/>
                <a:ea typeface="DejaVu Sans"/>
              </a:rPr>
              <a:t>Cristo lo premierà nel giorno del giudizio – assieme agli ebrei – nell’eterno fuoco dell’inferno!</a:t>
            </a:r>
            <a:endParaRPr lang="it-IT" sz="1400" b="0" i="1" strike="noStrike" spc="-1" dirty="0">
              <a:latin typeface="Arial"/>
            </a:endParaRPr>
          </a:p>
          <a:p>
            <a:pPr algn="just">
              <a:lnSpc>
                <a:spcPct val="100000"/>
              </a:lnSpc>
              <a:spcAft>
                <a:spcPts val="601"/>
              </a:spcAft>
            </a:pPr>
            <a:r>
              <a:rPr lang="it-IT" sz="1400" b="1" i="1" strike="noStrike" spc="-1" dirty="0">
                <a:solidFill>
                  <a:srgbClr val="000000"/>
                </a:solidFill>
                <a:latin typeface="Franklin Gothic Book"/>
                <a:ea typeface="DejaVu Sans"/>
              </a:rPr>
              <a:t>Venga loro proibito</a:t>
            </a:r>
            <a:r>
              <a:rPr lang="it-IT" sz="1400" b="0" i="1" strike="noStrike" spc="-1" dirty="0">
                <a:solidFill>
                  <a:srgbClr val="000000"/>
                </a:solidFill>
                <a:latin typeface="Franklin Gothic Book"/>
                <a:ea typeface="DejaVu Sans"/>
              </a:rPr>
              <a:t> – sotto pena di morte – </a:t>
            </a:r>
            <a:r>
              <a:rPr lang="it-IT" sz="1400" b="1" i="1" strike="noStrike" spc="-1" dirty="0">
                <a:solidFill>
                  <a:srgbClr val="000000"/>
                </a:solidFill>
                <a:latin typeface="Franklin Gothic Book"/>
                <a:ea typeface="DejaVu Sans"/>
              </a:rPr>
              <a:t>di lodare Dio, di rendere grazie, di pregare, di insegnare, presso di noi e nei nostri possedimenti</a:t>
            </a:r>
            <a:r>
              <a:rPr lang="it-IT" sz="1400" b="0" i="1" strike="noStrike" spc="-1" dirty="0">
                <a:solidFill>
                  <a:srgbClr val="000000"/>
                </a:solidFill>
                <a:latin typeface="Franklin Gothic Book"/>
                <a:ea typeface="DejaVu Sans"/>
              </a:rPr>
              <a:t>. Possono farlo nella loro terra, e dovunque possano senza che noi cristiani lo sentiamo né lo veniamo a sapere. </a:t>
            </a:r>
            <a:r>
              <a:rPr lang="it-IT" sz="1400" b="1" i="1" strike="noStrike" spc="-1" dirty="0">
                <a:solidFill>
                  <a:srgbClr val="000000"/>
                </a:solidFill>
                <a:latin typeface="Franklin Gothic Book"/>
                <a:ea typeface="DejaVu Sans"/>
              </a:rPr>
              <a:t>La ragione è che le loro lodi, i ringraziamenti, le preghiere e gli insegnamenti, non sono altro che bestemmie contro Dio, maledizioni, idolatria.</a:t>
            </a:r>
            <a:endParaRPr lang="it-IT" sz="1400" b="0" i="1" strike="noStrike" spc="-1" dirty="0">
              <a:latin typeface="Arial"/>
            </a:endParaRPr>
          </a:p>
        </p:txBody>
      </p:sp>
      <p:sp>
        <p:nvSpPr>
          <p:cNvPr id="219" name="CustomShape 2"/>
          <p:cNvSpPr/>
          <p:nvPr/>
        </p:nvSpPr>
        <p:spPr>
          <a:xfrm>
            <a:off x="215280" y="445680"/>
            <a:ext cx="3744720" cy="3027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Poche pagine più avanti, Lutero ribadisce: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155520" y="-144360"/>
            <a:ext cx="303480" cy="303480"/>
          </a:xfrm>
          <a:prstGeom prst="rect">
            <a:avLst/>
          </a:prstGeom>
          <a:noFill/>
          <a:ln w="0">
            <a:noFill/>
          </a:ln>
        </p:spPr>
        <p:style>
          <a:lnRef idx="0">
            <a:scrgbClr r="0" g="0" b="0"/>
          </a:lnRef>
          <a:fillRef idx="0">
            <a:scrgbClr r="0" g="0" b="0"/>
          </a:fillRef>
          <a:effectRef idx="0">
            <a:scrgbClr r="0" g="0" b="0"/>
          </a:effectRef>
          <a:fontRef idx="minor"/>
        </p:style>
      </p:sp>
      <p:sp>
        <p:nvSpPr>
          <p:cNvPr id="221" name="CustomShape 2"/>
          <p:cNvSpPr/>
          <p:nvPr/>
        </p:nvSpPr>
        <p:spPr>
          <a:xfrm>
            <a:off x="214200" y="180000"/>
            <a:ext cx="8785440" cy="2906640"/>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Ai nostri governanti – se hanno ebrei sotto di sé – io auguro, e [anzi] li prego, di volere esercitare un’aspra misericordia verso questa gente miserabile, come sopra si è detto; e se volessero in qualche modo aiutarli (per quanto ciò sia difficile), dovrebbero fare come i bravi medici: quando la cancrena è arrivata nelle ossa, essi agiscono senza misericordia e tagliano, amputano, bruciano la carne, le vene, le ossa e il midollo. Così si faccia anche in questo caso. Si brucino le loro sinagoghe, si proibisca tutto ciò che ho elencato prima, li si costringa a lavorare, ci si comporti con loro senza alcuna misericordia, come fece Mosè nel deserto quando ne uccise tremila, perché non si corrompesse l’intero popolo. </a:t>
            </a:r>
            <a:r>
              <a:rPr lang="it-IT" sz="1400" b="1" strike="noStrike" spc="-1" dirty="0">
                <a:solidFill>
                  <a:srgbClr val="000000"/>
                </a:solidFill>
                <a:latin typeface="Franklin Gothic Book"/>
                <a:ea typeface="DejaVu Sans"/>
              </a:rPr>
              <a:t>Essi davvero non sanno quello che fanno, e in più, come le persone possedute [dal demonio], non vogliono sapere, né ascoltare, né imparare. </a:t>
            </a:r>
            <a:r>
              <a:rPr lang="it-IT" sz="1400" b="0" strike="noStrike" spc="-1" dirty="0">
                <a:solidFill>
                  <a:srgbClr val="000000"/>
                </a:solidFill>
                <a:latin typeface="Franklin Gothic Book"/>
                <a:ea typeface="DejaVu Sans"/>
              </a:rPr>
              <a:t>Perciò con loro non si può usare alcuna misericordia, per non rafforzarli nella loro condotta. Se questo non dovesse servire allora dovremmo cacciarli come cani rabbiosi, per non essere partecipi delle loro orribili empietà e di tutti i loro vizi, e per non meritare, insieme a loro, l’ira di Dio e la dannazione. Io ho fatto il mio dovere: qualcun altro, ora, veda di fare il suo ! Io no ho colpa’</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Martin Lutero, </a:t>
            </a:r>
            <a:r>
              <a:rPr lang="it-IT" sz="1200" b="0" i="1" strike="noStrike" spc="-1" dirty="0">
                <a:solidFill>
                  <a:srgbClr val="000000"/>
                </a:solidFill>
                <a:latin typeface="Franklin Gothic Book"/>
                <a:ea typeface="DejaVu Sans"/>
              </a:rPr>
              <a:t>Degli Ebrei e delle loro menzogne</a:t>
            </a:r>
            <a:endParaRPr lang="it-IT" sz="1200" b="0" strike="noStrike" spc="-1" dirty="0">
              <a:latin typeface="Arial"/>
            </a:endParaRPr>
          </a:p>
        </p:txBody>
      </p:sp>
      <p:sp>
        <p:nvSpPr>
          <p:cNvPr id="222" name="CustomShape 3"/>
          <p:cNvSpPr/>
          <p:nvPr/>
        </p:nvSpPr>
        <p:spPr>
          <a:xfrm>
            <a:off x="357158" y="4714884"/>
            <a:ext cx="7216198"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Cosa </a:t>
            </a:r>
            <a:r>
              <a:rPr lang="it-IT" sz="1400" b="1" strike="noStrike" spc="-1" dirty="0">
                <a:solidFill>
                  <a:srgbClr val="000000"/>
                </a:solidFill>
                <a:latin typeface="Franklin Gothic Book"/>
              </a:rPr>
              <a:t>propone Lutero come soluzione finale del problema ebraico? </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223" name="CustomShape 4"/>
          <p:cNvSpPr/>
          <p:nvPr/>
        </p:nvSpPr>
        <p:spPr>
          <a:xfrm>
            <a:off x="357158" y="5500702"/>
            <a:ext cx="8214840"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rPr>
              <a:t>L’espulsione </a:t>
            </a:r>
            <a:r>
              <a:rPr lang="it-IT" sz="1400" b="0" strike="noStrike" spc="-1" dirty="0">
                <a:solidFill>
                  <a:srgbClr val="00B0F0"/>
                </a:solidFill>
                <a:latin typeface="Franklin Gothic Book"/>
              </a:rPr>
              <a:t>degli ebrei dalla Germania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224" name="CustomShape 5"/>
          <p:cNvSpPr/>
          <p:nvPr/>
        </p:nvSpPr>
        <p:spPr>
          <a:xfrm>
            <a:off x="357120" y="3643200"/>
            <a:ext cx="8642880" cy="676800"/>
          </a:xfrm>
          <a:prstGeom prst="roundRect">
            <a:avLst>
              <a:gd name="adj" fmla="val 16667"/>
            </a:avLst>
          </a:prstGeom>
          <a:solidFill>
            <a:schemeClr val="accent1">
              <a:lumMod val="40000"/>
              <a:lumOff val="60000"/>
            </a:schemeClr>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endParaRPr lang="it-IT" sz="1800" b="0" strike="noStrike" spc="-1" dirty="0">
              <a:latin typeface="Arial"/>
            </a:endParaRPr>
          </a:p>
          <a:p>
            <a:pPr algn="just">
              <a:lnSpc>
                <a:spcPct val="100000"/>
              </a:lnSpc>
              <a:tabLst>
                <a:tab pos="-343800" algn="l"/>
              </a:tabLst>
            </a:pPr>
            <a:r>
              <a:rPr lang="it-IT" sz="1400" b="0" strike="noStrike" spc="-1" dirty="0" smtClean="0">
                <a:solidFill>
                  <a:srgbClr val="000000"/>
                </a:solidFill>
                <a:latin typeface="Franklin Gothic Book"/>
              </a:rPr>
              <a:t>Rispondi </a:t>
            </a:r>
            <a:r>
              <a:rPr lang="it-IT" sz="1400" b="0" strike="noStrike" spc="-1" dirty="0">
                <a:solidFill>
                  <a:srgbClr val="000000"/>
                </a:solidFill>
                <a:latin typeface="Franklin Gothic Book"/>
              </a:rPr>
              <a:t>alle seguenti domande dopo aver individuato ed evidenziato nel testo le parti che costituiscono la risposta.</a:t>
            </a:r>
            <a:endParaRPr lang="it-IT" sz="1400" b="0" strike="noStrike" spc="-1" dirty="0">
              <a:latin typeface="Arial"/>
            </a:endParaRPr>
          </a:p>
          <a:p>
            <a:pPr marL="360000" indent="-36000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509558" y="4867284"/>
            <a:ext cx="7216198"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2"/>
          <p:cNvSpPr/>
          <p:nvPr/>
        </p:nvSpPr>
        <p:spPr>
          <a:xfrm>
            <a:off x="357158" y="928670"/>
            <a:ext cx="8214840" cy="540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rPr>
              <a:t>Che </a:t>
            </a:r>
            <a:r>
              <a:rPr lang="it-IT" sz="1400" b="0" strike="noStrike" spc="-1" dirty="0">
                <a:solidFill>
                  <a:srgbClr val="00B0F0"/>
                </a:solidFill>
                <a:latin typeface="Franklin Gothic Book"/>
              </a:rPr>
              <a:t>finiranno all’inferno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228" name="CustomShape 4"/>
          <p:cNvSpPr/>
          <p:nvPr/>
        </p:nvSpPr>
        <p:spPr>
          <a:xfrm>
            <a:off x="428596" y="2643182"/>
            <a:ext cx="8214840" cy="540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rPr>
              <a:t>Pensa </a:t>
            </a:r>
            <a:r>
              <a:rPr lang="it-IT" sz="1400" b="0" strike="noStrike" spc="-1" dirty="0">
                <a:solidFill>
                  <a:srgbClr val="00B0F0"/>
                </a:solidFill>
                <a:latin typeface="Franklin Gothic Book"/>
              </a:rPr>
              <a:t>che sia un’offesa a Dio e propone di vietare la pratica di tale religione in tutto il territorio della Germania.  </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229" name="CustomShape 5"/>
          <p:cNvSpPr/>
          <p:nvPr/>
        </p:nvSpPr>
        <p:spPr>
          <a:xfrm>
            <a:off x="360000" y="1877400"/>
            <a:ext cx="828000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Come </a:t>
            </a:r>
            <a:r>
              <a:rPr lang="it-IT" sz="1400" b="1" strike="noStrike" spc="-1" dirty="0">
                <a:solidFill>
                  <a:srgbClr val="000000"/>
                </a:solidFill>
                <a:latin typeface="Franklin Gothic Book"/>
              </a:rPr>
              <a:t>giudica Lutero la religione degli ebrei? Quale provvedimento pensa si debba prendere nei confronti di tale religione? </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230" name="CustomShape 6"/>
          <p:cNvSpPr/>
          <p:nvPr/>
        </p:nvSpPr>
        <p:spPr>
          <a:xfrm>
            <a:off x="360000" y="3780000"/>
            <a:ext cx="828000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Perché </a:t>
            </a:r>
            <a:r>
              <a:rPr lang="it-IT" sz="1400" b="1" strike="noStrike" spc="-1" dirty="0">
                <a:solidFill>
                  <a:srgbClr val="000000"/>
                </a:solidFill>
                <a:latin typeface="Franklin Gothic Book"/>
              </a:rPr>
              <a:t>Lutero pensa che non sia possibile che gli ebrei si convertano alla religione cristiana?</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231" name="CustomShape 7"/>
          <p:cNvSpPr/>
          <p:nvPr/>
        </p:nvSpPr>
        <p:spPr>
          <a:xfrm>
            <a:off x="500034" y="4500570"/>
            <a:ext cx="8214840" cy="540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smtClean="0">
                <a:solidFill>
                  <a:srgbClr val="00B0F0"/>
                </a:solidFill>
                <a:latin typeface="Franklin Gothic Book"/>
              </a:rPr>
              <a:t>Perché </a:t>
            </a:r>
            <a:r>
              <a:rPr lang="it-IT" sz="1400" b="0" strike="noStrike" spc="-1" dirty="0">
                <a:solidFill>
                  <a:srgbClr val="00B0F0"/>
                </a:solidFill>
                <a:latin typeface="Franklin Gothic Book"/>
              </a:rPr>
              <a:t>sono posseduti dal demonio </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9" name="CustomShape 5"/>
          <p:cNvSpPr/>
          <p:nvPr/>
        </p:nvSpPr>
        <p:spPr>
          <a:xfrm>
            <a:off x="357158" y="214290"/>
            <a:ext cx="828000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Cosa pensa Lutero dei cristiani che proteggono gli ebrei?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L’ANTISEMITISMO ILLUMINISTA</a:t>
            </a:r>
            <a:endParaRPr lang="it-IT" sz="4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214282" y="1714488"/>
            <a:ext cx="8785440" cy="272236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Sembra </a:t>
            </a:r>
            <a:r>
              <a:rPr lang="it-IT" sz="1400" i="1" dirty="0">
                <a:latin typeface="Franklin Gothic Book" pitchFamily="34" charset="0"/>
              </a:rPr>
              <a:t>che gli Ebrei abbiano più diritto degli altri di derubarci e di ucciderci: infatti, benché ci siano cento esempi di tolleranza nell'Antico Testamento, tuttavia vi sono anche esempi e leggi di rigore. Dio ordinò loro talvolta di uccidere gli idolatri, e di risparmiare solo le figlie nubili: essi ci considerano idolatri, e anche se noi oggi li tollerassimo, potrebbero bene, se fossero loro a comandare, non lasciar al mondo che le nostre figlie</a:t>
            </a:r>
            <a:r>
              <a:rPr lang="it-IT" sz="1400" i="1" dirty="0" smtClean="0">
                <a:latin typeface="Franklin Gothic Book" pitchFamily="34" charset="0"/>
              </a:rPr>
              <a:t>.</a:t>
            </a:r>
          </a:p>
          <a:p>
            <a:pPr algn="just">
              <a:lnSpc>
                <a:spcPct val="100000"/>
              </a:lnSpc>
            </a:pPr>
            <a:r>
              <a:rPr lang="it-IT" sz="1400" i="1" dirty="0" smtClean="0">
                <a:latin typeface="Franklin Gothic Book" pitchFamily="34" charset="0"/>
              </a:rPr>
              <a:t>Sarebbero </a:t>
            </a:r>
            <a:r>
              <a:rPr lang="it-IT" sz="1400" i="1" dirty="0">
                <a:latin typeface="Franklin Gothic Book" pitchFamily="34" charset="0"/>
              </a:rPr>
              <a:t>soprattutto assolutamente obbligati ad assassinare tutti i Turchi, cosa ovvia; infatti i Turchi posseggono i territori degli </a:t>
            </a:r>
            <a:r>
              <a:rPr lang="it-IT" sz="1400" i="1" dirty="0" err="1">
                <a:latin typeface="Franklin Gothic Book" pitchFamily="34" charset="0"/>
              </a:rPr>
              <a:t>Etei</a:t>
            </a:r>
            <a:r>
              <a:rPr lang="it-IT" sz="1400" i="1" dirty="0">
                <a:latin typeface="Franklin Gothic Book" pitchFamily="34" charset="0"/>
              </a:rPr>
              <a:t>, dei </a:t>
            </a:r>
            <a:r>
              <a:rPr lang="it-IT" sz="1400" i="1" dirty="0" err="1">
                <a:latin typeface="Franklin Gothic Book" pitchFamily="34" charset="0"/>
              </a:rPr>
              <a:t>Gebusei</a:t>
            </a:r>
            <a:r>
              <a:rPr lang="it-IT" sz="1400" i="1" dirty="0">
                <a:latin typeface="Franklin Gothic Book" pitchFamily="34" charset="0"/>
              </a:rPr>
              <a:t>, degli </a:t>
            </a:r>
            <a:r>
              <a:rPr lang="it-IT" sz="1400" i="1" dirty="0" err="1">
                <a:latin typeface="Franklin Gothic Book" pitchFamily="34" charset="0"/>
              </a:rPr>
              <a:t>Amorrei</a:t>
            </a:r>
            <a:r>
              <a:rPr lang="it-IT" sz="1400" i="1" dirty="0">
                <a:latin typeface="Franklin Gothic Book" pitchFamily="34" charset="0"/>
              </a:rPr>
              <a:t>, dei </a:t>
            </a:r>
            <a:r>
              <a:rPr lang="it-IT" sz="1400" i="1" dirty="0" err="1">
                <a:latin typeface="Franklin Gothic Book" pitchFamily="34" charset="0"/>
              </a:rPr>
              <a:t>Gersenei</a:t>
            </a:r>
            <a:r>
              <a:rPr lang="it-IT" sz="1400" i="1" dirty="0">
                <a:latin typeface="Franklin Gothic Book" pitchFamily="34" charset="0"/>
              </a:rPr>
              <a:t>, degli </a:t>
            </a:r>
            <a:r>
              <a:rPr lang="it-IT" sz="1400" i="1" dirty="0" err="1">
                <a:latin typeface="Franklin Gothic Book" pitchFamily="34" charset="0"/>
              </a:rPr>
              <a:t>Evei</a:t>
            </a:r>
            <a:r>
              <a:rPr lang="it-IT" sz="1400" i="1" dirty="0">
                <a:latin typeface="Franklin Gothic Book" pitchFamily="34" charset="0"/>
              </a:rPr>
              <a:t>, degli </a:t>
            </a:r>
            <a:r>
              <a:rPr lang="it-IT" sz="1400" i="1" dirty="0" err="1">
                <a:latin typeface="Franklin Gothic Book" pitchFamily="34" charset="0"/>
              </a:rPr>
              <a:t>Aracei</a:t>
            </a:r>
            <a:r>
              <a:rPr lang="it-IT" sz="1400" i="1" dirty="0">
                <a:latin typeface="Franklin Gothic Book" pitchFamily="34" charset="0"/>
              </a:rPr>
              <a:t>, dei </a:t>
            </a:r>
            <a:r>
              <a:rPr lang="it-IT" sz="1400" i="1" dirty="0" err="1">
                <a:latin typeface="Franklin Gothic Book" pitchFamily="34" charset="0"/>
              </a:rPr>
              <a:t>Cinei</a:t>
            </a:r>
            <a:r>
              <a:rPr lang="it-IT" sz="1400" i="1" dirty="0">
                <a:latin typeface="Franklin Gothic Book" pitchFamily="34" charset="0"/>
              </a:rPr>
              <a:t>, degli </a:t>
            </a:r>
            <a:r>
              <a:rPr lang="it-IT" sz="1400" i="1" dirty="0" err="1">
                <a:latin typeface="Franklin Gothic Book" pitchFamily="34" charset="0"/>
              </a:rPr>
              <a:t>Amatei</a:t>
            </a:r>
            <a:r>
              <a:rPr lang="it-IT" sz="1400" i="1" dirty="0">
                <a:latin typeface="Franklin Gothic Book" pitchFamily="34" charset="0"/>
              </a:rPr>
              <a:t>, dei Samaritani. Tutti questi popoli furono colpiti da anatema: il loro paese, che si estendeva per più di venticinque leghe, fu donato agli Ebrei con successivi patti. Essi devono rientrare in possesso dei loro beni: i maomettani ne sono gli usurpatori da più di mille anni. Se gli Ebrei ragionassero così, è chiaro che non ci sarebbe altro modo di rispondere loro che mandandoli in galera</a:t>
            </a:r>
            <a:r>
              <a:rPr lang="it-IT" sz="1400" i="1" dirty="0" smtClean="0">
                <a:latin typeface="Franklin Gothic Book" pitchFamily="34" charset="0"/>
              </a:rPr>
              <a:t>.</a:t>
            </a:r>
          </a:p>
          <a:p>
            <a:pPr algn="just">
              <a:lnSpc>
                <a:spcPct val="100000"/>
              </a:lnSpc>
              <a:spcAft>
                <a:spcPts val="600"/>
              </a:spcAft>
            </a:pPr>
            <a:r>
              <a:rPr lang="it-IT" sz="1400" i="1" dirty="0">
                <a:latin typeface="Franklin Gothic Book" pitchFamily="34" charset="0"/>
              </a:rPr>
              <a:t>Questi sono i soli casi, all’incirca, in cui l’intolleranza sembra ragionevole.</a:t>
            </a:r>
            <a:endParaRPr lang="it-IT" sz="1400" i="1" dirty="0" smtClean="0">
              <a:latin typeface="Franklin Gothic Book" pitchFamily="34" charset="0"/>
            </a:endParaRPr>
          </a:p>
          <a:p>
            <a:pPr algn="r">
              <a:spcAft>
                <a:spcPts val="601"/>
              </a:spcAft>
            </a:pPr>
            <a:r>
              <a:rPr lang="it-IT" sz="1200" spc="-1" dirty="0">
                <a:solidFill>
                  <a:srgbClr val="000000"/>
                </a:solidFill>
                <a:latin typeface="Franklin Gothic Book" pitchFamily="34" charset="0"/>
              </a:rPr>
              <a:t>da Voltaire </a:t>
            </a:r>
            <a:r>
              <a:rPr lang="it-IT" sz="1200" i="1" spc="-1" dirty="0" smtClean="0">
                <a:solidFill>
                  <a:srgbClr val="000000"/>
                </a:solidFill>
                <a:latin typeface="Franklin Gothic Book" pitchFamily="34" charset="0"/>
              </a:rPr>
              <a:t>Trattato sulla tolleranza</a:t>
            </a:r>
            <a:endParaRPr lang="it-IT" sz="1200" spc="-1" dirty="0">
              <a:latin typeface="Franklin Gothic Book" pitchFamily="34" charset="0"/>
            </a:endParaRPr>
          </a:p>
        </p:txBody>
      </p:sp>
      <p:sp>
        <p:nvSpPr>
          <p:cNvPr id="5" name="CustomShape 3"/>
          <p:cNvSpPr/>
          <p:nvPr/>
        </p:nvSpPr>
        <p:spPr>
          <a:xfrm>
            <a:off x="500034" y="4786322"/>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Perché, secondo Voltaire, è “ragionevole” essere intolleranti nei confronti degli Ebrei</a:t>
            </a:r>
            <a:r>
              <a:rPr lang="it-IT" sz="1400" b="1" strike="noStrike" spc="-1" dirty="0" smtClean="0">
                <a:solidFill>
                  <a:srgbClr val="000000"/>
                </a:solidFill>
                <a:latin typeface="Franklin Gothic Book"/>
              </a:rPr>
              <a:t>? </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428596" y="5500702"/>
            <a:ext cx="8214840"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rPr>
              <a:t>Perché, se comandassero loro, ucciderebbero tutti quelli che considerano idolatri cioè i non ebrei. Inoltre si sentono obbligati ad uccidere i Turchi perché occupano i territori che un tempo appartenevano a  loro.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1"/>
          <p:cNvSpPr/>
          <p:nvPr/>
        </p:nvSpPr>
        <p:spPr>
          <a:xfrm>
            <a:off x="180000" y="360000"/>
            <a:ext cx="8793000" cy="95265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dirty="0" smtClean="0">
                <a:latin typeface="Franklin Gothic Book" pitchFamily="34" charset="0"/>
              </a:rPr>
              <a:t>Nel settecento la battaglia di alcuni uomini illuminati a favore dell’emancipazione degli ebrei in nome dei diritti universali dell’uomo e del cittadino fa progressi, ma al tempo stesso ravviva, nel proprio campo, ostili polemiche (spesso per combattere di riflesso il cristianesimo) contro il particolarismo ebraico e il monoteismo, giudicato fonte di intolleranza e fanatismo.</a:t>
            </a:r>
            <a:endParaRPr lang="it-IT" sz="1400" b="0" strike="noStrike" spc="-1" dirty="0">
              <a:latin typeface="Franklin Gothic Book"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214282" y="285728"/>
            <a:ext cx="8785440" cy="998820"/>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i="1" dirty="0" smtClean="0">
                <a:latin typeface="Franklin Gothic Book" pitchFamily="34" charset="0"/>
              </a:rPr>
              <a:t>Non spetta a noi, ciechi mortali, mettere in discussione la Provvidenza; non chiediamoci, quindi,perché mai essa abbia parlato agli ebrei in parabole, perché abbia fornito loro occhi con i quali non vedono e orecchi con i quali non sentono, e perché tra tutte le nazioni dell’antichità abbia scelto proprio la più rozza e la più caparbia.</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l’</a:t>
            </a:r>
            <a:r>
              <a:rPr lang="it-IT" sz="1200" i="1" spc="-1" dirty="0" err="1" smtClean="0">
                <a:solidFill>
                  <a:srgbClr val="000000"/>
                </a:solidFill>
                <a:latin typeface="Franklin Gothic Book" pitchFamily="34" charset="0"/>
              </a:rPr>
              <a:t>Encyclopédie</a:t>
            </a:r>
            <a:endParaRPr lang="it-IT" sz="1200" spc="-1" dirty="0">
              <a:latin typeface="Franklin Gothic Book" pitchFamily="34" charset="0"/>
            </a:endParaRPr>
          </a:p>
        </p:txBody>
      </p:sp>
      <p:sp>
        <p:nvSpPr>
          <p:cNvPr id="5" name="CustomShape 3"/>
          <p:cNvSpPr/>
          <p:nvPr/>
        </p:nvSpPr>
        <p:spPr>
          <a:xfrm>
            <a:off x="428596" y="1428736"/>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In questa voce dell’</a:t>
            </a:r>
            <a:r>
              <a:rPr lang="it-IT" sz="1400" b="1" i="1" strike="noStrike" spc="-1" dirty="0" err="1" smtClean="0">
                <a:solidFill>
                  <a:srgbClr val="000000"/>
                </a:solidFill>
                <a:latin typeface="Franklin Gothic Book"/>
              </a:rPr>
              <a:t>Encyclopédie</a:t>
            </a:r>
            <a:r>
              <a:rPr lang="it-IT" sz="1400" b="1" i="1" strike="noStrike" spc="-1" dirty="0" smtClean="0">
                <a:solidFill>
                  <a:srgbClr val="000000"/>
                </a:solidFill>
                <a:latin typeface="Franklin Gothic Book"/>
              </a:rPr>
              <a:t> </a:t>
            </a:r>
            <a:r>
              <a:rPr lang="it-IT" sz="1400" b="1" strike="noStrike" spc="-1" dirty="0" smtClean="0">
                <a:solidFill>
                  <a:srgbClr val="000000"/>
                </a:solidFill>
                <a:latin typeface="Franklin Gothic Book"/>
              </a:rPr>
              <a:t>si sostiene che gli ebrei non siano degni di essere il popolo “eletto” da Dio. Perché? </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500034" y="2214554"/>
            <a:ext cx="8214840"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rPr>
              <a:t>Perché non sono in grado di comprendere il suo messaggio. </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0" name="CustomShape 1"/>
          <p:cNvSpPr/>
          <p:nvPr/>
        </p:nvSpPr>
        <p:spPr>
          <a:xfrm>
            <a:off x="142844" y="3357562"/>
            <a:ext cx="8785440" cy="121426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i="1" dirty="0" smtClean="0">
                <a:latin typeface="Franklin Gothic Book" pitchFamily="34" charset="0"/>
              </a:rPr>
              <a:t>Gli antichi ebrei, stupidi, superstiziosi, isolati dagli altri popoli, non versati nello studio della fisica e incapaci di risalire alle cause naturali dei fenomeni, ascrivevano tutte le proprie malattie all’influenza degli spiriti maligni [...]. In breve, il fatto che essi ignorassero la medicina li costrinsero a rivolgersi necessariamente agli indovini, ai maghi, agli incantatori e, in ultimo, ai profeti.</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l’</a:t>
            </a:r>
            <a:r>
              <a:rPr lang="it-IT" sz="1200" i="1" spc="-1" dirty="0" err="1" smtClean="0">
                <a:solidFill>
                  <a:srgbClr val="000000"/>
                </a:solidFill>
                <a:latin typeface="Franklin Gothic Book" pitchFamily="34" charset="0"/>
              </a:rPr>
              <a:t>Encyclopédie</a:t>
            </a:r>
            <a:endParaRPr lang="it-IT" sz="1200" spc="-1" dirty="0">
              <a:latin typeface="Franklin Gothic Book" pitchFamily="34" charset="0"/>
            </a:endParaRPr>
          </a:p>
        </p:txBody>
      </p:sp>
      <p:sp>
        <p:nvSpPr>
          <p:cNvPr id="11" name="CustomShape 3"/>
          <p:cNvSpPr/>
          <p:nvPr/>
        </p:nvSpPr>
        <p:spPr>
          <a:xfrm>
            <a:off x="428596" y="4786322"/>
            <a:ext cx="8286808"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Che cosa, secondo gli autori dell’</a:t>
            </a:r>
            <a:r>
              <a:rPr lang="it-IT" sz="1400" b="1" i="1" strike="noStrike" spc="-1" dirty="0" err="1" smtClean="0">
                <a:solidFill>
                  <a:srgbClr val="000000"/>
                </a:solidFill>
                <a:latin typeface="Franklin Gothic Book"/>
              </a:rPr>
              <a:t>Encyclopédie</a:t>
            </a:r>
            <a:r>
              <a:rPr lang="it-IT" sz="1400" b="1" i="1" strike="noStrike" spc="-1" dirty="0" smtClean="0">
                <a:solidFill>
                  <a:srgbClr val="000000"/>
                </a:solidFill>
                <a:latin typeface="Franklin Gothic Book"/>
              </a:rPr>
              <a:t>, </a:t>
            </a:r>
            <a:r>
              <a:rPr lang="it-IT" sz="1400" b="1" strike="noStrike" spc="-1" dirty="0" smtClean="0">
                <a:solidFill>
                  <a:srgbClr val="000000"/>
                </a:solidFill>
                <a:latin typeface="Franklin Gothic Book"/>
              </a:rPr>
              <a:t>sta alla base della religione ebraica?</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2" name="CustomShape 4"/>
          <p:cNvSpPr/>
          <p:nvPr/>
        </p:nvSpPr>
        <p:spPr>
          <a:xfrm>
            <a:off x="500034" y="5715016"/>
            <a:ext cx="8286278"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rPr>
              <a:t>L’ignoranza e la superstizione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642960" y="857160"/>
            <a:ext cx="1284480" cy="367920"/>
          </a:xfrm>
          <a:prstGeom prst="rect">
            <a:avLst/>
          </a:prstGeom>
          <a:noFill/>
          <a:ln w="0">
            <a:noFill/>
          </a:ln>
        </p:spPr>
        <p:style>
          <a:lnRef idx="0">
            <a:scrgbClr r="0" g="0" b="0"/>
          </a:lnRef>
          <a:fillRef idx="0">
            <a:scrgbClr r="0" g="0" b="0"/>
          </a:fillRef>
          <a:effectRef idx="0">
            <a:scrgbClr r="0" g="0" b="0"/>
          </a:effectRef>
          <a:fontRef idx="minor"/>
        </p:style>
      </p:sp>
      <p:sp>
        <p:nvSpPr>
          <p:cNvPr id="170" name="CustomShape 2"/>
          <p:cNvSpPr/>
          <p:nvPr/>
        </p:nvSpPr>
        <p:spPr>
          <a:xfrm>
            <a:off x="142844" y="357166"/>
            <a:ext cx="8685360" cy="5572164"/>
          </a:xfrm>
          <a:prstGeom prst="rect">
            <a:avLst/>
          </a:prstGeom>
          <a:blipFill rotWithShape="0">
            <a:blip r:embed="rId2"/>
            <a:tile/>
          </a:blipFill>
          <a:ln w="0">
            <a:solidFill>
              <a:srgbClr val="FF0000"/>
            </a:solid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nSpc>
                <a:spcPct val="100000"/>
              </a:lnSpc>
              <a:spcAft>
                <a:spcPts val="600"/>
              </a:spcAft>
            </a:pPr>
            <a:r>
              <a:rPr lang="it-IT" sz="3600" b="0" strike="noStrike" cap="all" spc="-1" dirty="0" smtClean="0">
                <a:solidFill>
                  <a:srgbClr val="4E3B30"/>
                </a:solidFill>
                <a:latin typeface="Franklin Gothic Medium"/>
                <a:ea typeface="DejaVu Sans"/>
              </a:rPr>
              <a:t>                                   </a:t>
            </a:r>
            <a:r>
              <a:rPr lang="it-IT" sz="3600" b="0" strike="noStrike" cap="all" spc="-1" dirty="0">
                <a:solidFill>
                  <a:srgbClr val="4E3B30"/>
                </a:solidFill>
                <a:latin typeface="Franklin Gothic Medium"/>
                <a:ea typeface="DejaVu Sans"/>
              </a:rPr>
              <a:t>indice</a:t>
            </a:r>
            <a:r>
              <a:t/>
            </a:r>
            <a:br/>
            <a:r>
              <a:rPr lang="it-IT" sz="1800" b="0" strike="noStrike" cap="all" spc="-1" dirty="0">
                <a:solidFill>
                  <a:srgbClr val="4E3B30"/>
                </a:solidFill>
                <a:latin typeface="Franklin Gothic Medium"/>
                <a:ea typeface="DejaVu Sans"/>
              </a:rPr>
              <a:t> </a:t>
            </a:r>
            <a:r>
              <a:rPr/>
              <a:t/>
            </a:r>
            <a:br>
              <a:rPr/>
            </a:br>
            <a:r>
              <a:rPr lang="it-IT" dirty="0" smtClean="0"/>
              <a:t>  </a:t>
            </a:r>
            <a:r>
              <a:rPr lang="it-IT" sz="2100" strike="noStrike" cap="all" spc="-1" dirty="0" smtClean="0">
                <a:solidFill>
                  <a:srgbClr val="4E3B30"/>
                </a:solidFill>
                <a:latin typeface="Franklin Gothic Medium"/>
                <a:ea typeface="DejaVu Sans"/>
              </a:rPr>
              <a:t>1</a:t>
            </a:r>
            <a:r>
              <a:rPr lang="it-IT" sz="2100" strike="noStrike" cap="all" spc="-1" dirty="0">
                <a:solidFill>
                  <a:srgbClr val="4E3B30"/>
                </a:solidFill>
                <a:latin typeface="Franklin Gothic Medium"/>
                <a:ea typeface="DejaVu Sans"/>
              </a:rPr>
              <a:t>. </a:t>
            </a:r>
            <a:r>
              <a:rPr lang="it-IT" sz="2100" strike="noStrike" cap="all" spc="-1" dirty="0" smtClean="0">
                <a:solidFill>
                  <a:srgbClr val="4E3B30"/>
                </a:solidFill>
                <a:latin typeface="Franklin Gothic Book" pitchFamily="34" charset="0"/>
                <a:ea typeface="DejaVu Sans"/>
              </a:rPr>
              <a:t>prima del cristianesimo </a:t>
            </a:r>
            <a:r>
              <a:rPr lang="it-IT" sz="2100" b="0" strike="noStrike" cap="all" spc="-1" dirty="0" smtClean="0">
                <a:solidFill>
                  <a:srgbClr val="4E3B30"/>
                </a:solidFill>
                <a:latin typeface="Franklin Gothic Book" pitchFamily="34" charset="0"/>
                <a:ea typeface="DejaVu Sans"/>
              </a:rPr>
              <a:t>[pag</a:t>
            </a:r>
            <a:r>
              <a:rPr lang="it-IT" sz="2100" b="0" strike="noStrike" cap="all" spc="-1" dirty="0">
                <a:solidFill>
                  <a:srgbClr val="4E3B30"/>
                </a:solidFill>
                <a:latin typeface="Franklin Gothic Book" pitchFamily="34" charset="0"/>
                <a:ea typeface="DejaVu Sans"/>
              </a:rPr>
              <a:t>. </a:t>
            </a:r>
            <a:r>
              <a:rPr lang="it-IT" sz="2100" cap="all" spc="-1" dirty="0" smtClean="0">
                <a:solidFill>
                  <a:srgbClr val="4E3B30"/>
                </a:solidFill>
                <a:latin typeface="Franklin Gothic Book" pitchFamily="34" charset="0"/>
                <a:ea typeface="DejaVu Sans"/>
              </a:rPr>
              <a:t>5</a:t>
            </a:r>
            <a:r>
              <a:rPr lang="it-IT" sz="2100" b="0" strike="noStrike" cap="all" spc="-1" dirty="0" smtClean="0">
                <a:solidFill>
                  <a:srgbClr val="4E3B30"/>
                </a:solidFill>
                <a:latin typeface="Franklin Gothic Book" pitchFamily="34" charset="0"/>
                <a:ea typeface="DejaVu Sans"/>
              </a:rPr>
              <a:t>]  </a:t>
            </a:r>
            <a:r>
              <a:rPr sz="2100"/>
              <a:t/>
            </a:r>
            <a:br>
              <a:rPr sz="2100"/>
            </a:br>
            <a:r>
              <a:rPr lang="it-IT" sz="2100" dirty="0" smtClean="0"/>
              <a:t>  </a:t>
            </a:r>
            <a:r>
              <a:rPr lang="it-IT" sz="2100" b="0" strike="noStrike" cap="all" spc="-1" dirty="0" smtClean="0">
                <a:solidFill>
                  <a:srgbClr val="4E3B30"/>
                </a:solidFill>
                <a:latin typeface="Franklin Gothic Medium"/>
                <a:ea typeface="DejaVu Sans"/>
              </a:rPr>
              <a:t>2</a:t>
            </a:r>
            <a:r>
              <a:rPr lang="it-IT" sz="2100" b="0" strike="noStrike" cap="all" spc="-1" dirty="0">
                <a:solidFill>
                  <a:srgbClr val="4E3B30"/>
                </a:solidFill>
                <a:latin typeface="Franklin Gothic Medium"/>
                <a:ea typeface="DejaVu Sans"/>
              </a:rPr>
              <a:t>. </a:t>
            </a:r>
            <a:r>
              <a:rPr lang="it-IT" sz="2100" b="0" strike="noStrike" cap="all" spc="-1" dirty="0" smtClean="0">
                <a:solidFill>
                  <a:srgbClr val="4E3B30"/>
                </a:solidFill>
                <a:latin typeface="Franklin Gothic Book" pitchFamily="34" charset="0"/>
                <a:ea typeface="DejaVu Sans"/>
              </a:rPr>
              <a:t>l’avvento del cristianesimo [pag.10]</a:t>
            </a:r>
          </a:p>
          <a:p>
            <a:pPr>
              <a:lnSpc>
                <a:spcPct val="100000"/>
              </a:lnSpc>
              <a:spcAft>
                <a:spcPts val="600"/>
              </a:spcAft>
            </a:pPr>
            <a:r>
              <a:rPr lang="it-IT" sz="2100" b="1" cap="all" spc="-1" dirty="0" smtClean="0">
                <a:solidFill>
                  <a:srgbClr val="4E3B30"/>
                </a:solidFill>
                <a:latin typeface="Franklin Gothic Book" pitchFamily="34" charset="0"/>
              </a:rPr>
              <a:t>  3. </a:t>
            </a:r>
            <a:r>
              <a:rPr lang="it-IT" sz="2100" cap="all" spc="-1" dirty="0" smtClean="0">
                <a:solidFill>
                  <a:srgbClr val="4E3B30"/>
                </a:solidFill>
                <a:latin typeface="Franklin Gothic Book" pitchFamily="34" charset="0"/>
              </a:rPr>
              <a:t>l’antisemitismo nel medioevo [pag. 14]</a:t>
            </a:r>
          </a:p>
          <a:p>
            <a:pPr>
              <a:lnSpc>
                <a:spcPct val="100000"/>
              </a:lnSpc>
              <a:spcAft>
                <a:spcPts val="600"/>
              </a:spcAft>
            </a:pPr>
            <a:r>
              <a:rPr lang="it-IT" sz="2100" b="1" cap="all" spc="-1" dirty="0" smtClean="0">
                <a:solidFill>
                  <a:srgbClr val="4E3B30"/>
                </a:solidFill>
                <a:latin typeface="Franklin Gothic Book" pitchFamily="34" charset="0"/>
              </a:rPr>
              <a:t>  4. </a:t>
            </a:r>
            <a:r>
              <a:rPr lang="it-IT" sz="2100" cap="all" spc="-1" dirty="0" smtClean="0">
                <a:solidFill>
                  <a:srgbClr val="4E3B30"/>
                </a:solidFill>
                <a:latin typeface="Franklin Gothic Book" pitchFamily="34" charset="0"/>
              </a:rPr>
              <a:t>l’antisemitismo islamico  [pag. 26]</a:t>
            </a:r>
          </a:p>
          <a:p>
            <a:pPr marL="457200" indent="-457200">
              <a:lnSpc>
                <a:spcPct val="100000"/>
              </a:lnSpc>
              <a:spcAft>
                <a:spcPts val="600"/>
              </a:spcAft>
            </a:pPr>
            <a:r>
              <a:rPr lang="it-IT" sz="2100" b="1" cap="all" spc="-1" dirty="0" smtClean="0">
                <a:solidFill>
                  <a:srgbClr val="4E3B30"/>
                </a:solidFill>
                <a:latin typeface="Franklin Gothic Book" pitchFamily="34" charset="0"/>
              </a:rPr>
              <a:t>  5. </a:t>
            </a:r>
            <a:r>
              <a:rPr lang="it-IT" sz="2100" cap="all" spc="-1" dirty="0" smtClean="0">
                <a:solidFill>
                  <a:srgbClr val="4E3B30"/>
                </a:solidFill>
                <a:latin typeface="Franklin Gothic Book" pitchFamily="34" charset="0"/>
              </a:rPr>
              <a:t>L’ANTISEMITISMO LUTERANO  [pag.30]</a:t>
            </a:r>
          </a:p>
          <a:p>
            <a:pPr marL="342900" indent="-342900">
              <a:lnSpc>
                <a:spcPct val="100000"/>
              </a:lnSpc>
              <a:spcAft>
                <a:spcPts val="600"/>
              </a:spcAft>
            </a:pPr>
            <a:r>
              <a:rPr lang="it-IT" sz="2100" b="1" dirty="0" smtClean="0">
                <a:latin typeface="Franklin Gothic Book" pitchFamily="34" charset="0"/>
              </a:rPr>
              <a:t>  6. </a:t>
            </a:r>
            <a:r>
              <a:rPr lang="it-IT" sz="2100" cap="all" spc="-1" dirty="0" smtClean="0">
                <a:solidFill>
                  <a:srgbClr val="4E3B30"/>
                </a:solidFill>
                <a:latin typeface="Franklin Gothic Book" pitchFamily="34" charset="0"/>
              </a:rPr>
              <a:t>L’ANTISEMITISMO ILLUMINISTA  [pag.37]</a:t>
            </a:r>
          </a:p>
          <a:p>
            <a:pPr marL="342900" indent="-342900">
              <a:lnSpc>
                <a:spcPct val="100000"/>
              </a:lnSpc>
              <a:spcAft>
                <a:spcPts val="600"/>
              </a:spcAft>
            </a:pPr>
            <a:r>
              <a:rPr lang="it-IT" sz="2100" b="1" cap="all" spc="-1" dirty="0" smtClean="0">
                <a:solidFill>
                  <a:srgbClr val="4E3B30"/>
                </a:solidFill>
                <a:latin typeface="Franklin Gothic Book" pitchFamily="34" charset="0"/>
              </a:rPr>
              <a:t>  7.</a:t>
            </a:r>
            <a:r>
              <a:rPr lang="it-IT" sz="2100" cap="all" spc="-1" dirty="0" smtClean="0">
                <a:solidFill>
                  <a:srgbClr val="4E3B30"/>
                </a:solidFill>
                <a:latin typeface="Franklin Gothic Book" pitchFamily="34" charset="0"/>
              </a:rPr>
              <a:t> L’ANTISEMITISMO NEL XIX SECOLO  [pag.41]</a:t>
            </a:r>
          </a:p>
          <a:p>
            <a:pPr marL="342900" indent="-342900">
              <a:lnSpc>
                <a:spcPct val="100000"/>
              </a:lnSpc>
              <a:spcAft>
                <a:spcPts val="600"/>
              </a:spcAft>
            </a:pPr>
            <a:r>
              <a:rPr lang="it-IT" sz="2100" b="1" cap="all" spc="-1" dirty="0" smtClean="0">
                <a:solidFill>
                  <a:srgbClr val="4E3B30"/>
                </a:solidFill>
                <a:latin typeface="Franklin Gothic Book" pitchFamily="34" charset="0"/>
              </a:rPr>
              <a:t>  8. </a:t>
            </a:r>
            <a:r>
              <a:rPr lang="it-IT" sz="2100" cap="all" spc="-1" dirty="0" smtClean="0">
                <a:solidFill>
                  <a:srgbClr val="4E3B30"/>
                </a:solidFill>
                <a:latin typeface="Franklin Gothic Book" pitchFamily="34" charset="0"/>
              </a:rPr>
              <a:t>AGLI ALBORI DEL XX SECOLO [pag.47] </a:t>
            </a:r>
          </a:p>
          <a:p>
            <a:pPr marL="342900" indent="-342900">
              <a:lnSpc>
                <a:spcPct val="100000"/>
              </a:lnSpc>
              <a:spcAft>
                <a:spcPts val="600"/>
              </a:spcAft>
            </a:pPr>
            <a:r>
              <a:rPr lang="it-IT" sz="2100" b="1" cap="all" spc="-1" dirty="0" smtClean="0">
                <a:solidFill>
                  <a:srgbClr val="4E3B30"/>
                </a:solidFill>
                <a:latin typeface="Franklin Gothic Book" pitchFamily="34" charset="0"/>
              </a:rPr>
              <a:t>  9. </a:t>
            </a:r>
            <a:r>
              <a:rPr lang="it-IT" sz="2100" cap="all" spc="-1" dirty="0" smtClean="0">
                <a:solidFill>
                  <a:srgbClr val="4E3B30"/>
                </a:solidFill>
                <a:latin typeface="Franklin Gothic Book" pitchFamily="34" charset="0"/>
              </a:rPr>
              <a:t>LA PROPAGANDA ANTISEMITA NELLA GERMANIA NAZISTA  [pag.51]</a:t>
            </a:r>
          </a:p>
          <a:p>
            <a:pPr marL="342900" indent="-342900">
              <a:lnSpc>
                <a:spcPct val="100000"/>
              </a:lnSpc>
              <a:spcAft>
                <a:spcPts val="600"/>
              </a:spcAft>
            </a:pPr>
            <a:r>
              <a:rPr lang="it-IT" sz="2100" b="1" cap="all" spc="-1" dirty="0" smtClean="0">
                <a:solidFill>
                  <a:srgbClr val="4E3B30"/>
                </a:solidFill>
                <a:latin typeface="Franklin Gothic Book" pitchFamily="34" charset="0"/>
              </a:rPr>
              <a:t>10. </a:t>
            </a:r>
            <a:r>
              <a:rPr lang="it-IT" sz="2100" cap="all" spc="-1" dirty="0" smtClean="0">
                <a:solidFill>
                  <a:srgbClr val="4E3B30"/>
                </a:solidFill>
                <a:latin typeface="Franklin Gothic Book" pitchFamily="34" charset="0"/>
              </a:rPr>
              <a:t>LA PROPAGANDA ANTISEMITA NELL’ITALIA FASCISTA [pag.70] </a:t>
            </a:r>
          </a:p>
          <a:p>
            <a:pPr marL="342900" indent="-342900">
              <a:lnSpc>
                <a:spcPct val="100000"/>
              </a:lnSpc>
              <a:spcAft>
                <a:spcPts val="600"/>
              </a:spcAft>
            </a:pPr>
            <a:r>
              <a:rPr lang="it-IT" sz="2100" b="1" cap="all" spc="-1" dirty="0" smtClean="0">
                <a:solidFill>
                  <a:srgbClr val="4E3B30"/>
                </a:solidFill>
                <a:latin typeface="Franklin Gothic Book" pitchFamily="34" charset="0"/>
              </a:rPr>
              <a:t>11. </a:t>
            </a:r>
            <a:r>
              <a:rPr lang="it-IT" sz="2100" cap="all" spc="-1" dirty="0" smtClean="0">
                <a:solidFill>
                  <a:srgbClr val="4E3B30"/>
                </a:solidFill>
                <a:latin typeface="Franklin Gothic Book" pitchFamily="34" charset="0"/>
              </a:rPr>
              <a:t>L’ANTISEMITISMO CONTEMPORANEO [pag.82] </a:t>
            </a:r>
            <a:r>
              <a:rPr sz="2100">
                <a:latin typeface="Franklin Gothic Book" pitchFamily="34" charset="0"/>
              </a:rPr>
              <a:t/>
            </a:r>
            <a:br>
              <a:rPr sz="2100">
                <a:latin typeface="Franklin Gothic Book" pitchFamily="34" charset="0"/>
              </a:rPr>
            </a:br>
            <a:r>
              <a:rPr lang="it-IT" sz="2100" b="0" strike="noStrike" cap="all" spc="-1" dirty="0">
                <a:solidFill>
                  <a:srgbClr val="4E3B30"/>
                </a:solidFill>
                <a:latin typeface="Franklin Gothic Medium"/>
                <a:ea typeface="DejaVu Sans"/>
              </a:rPr>
              <a:t> </a:t>
            </a:r>
            <a:r>
              <a:t/>
            </a:r>
            <a:br/>
            <a:endParaRPr lang="it-IT" sz="20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214282" y="4071942"/>
            <a:ext cx="8785440" cy="121426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i="1" dirty="0" smtClean="0">
                <a:latin typeface="Franklin Gothic Book" pitchFamily="34" charset="0"/>
              </a:rPr>
              <a:t>Per proteggerci da loro [gli ebrei], non vedo altro metodo se non quello di conquistare a nome loro la terra promessa e trapiantarli tutti lì […]. Ma per riconoscere loro diritti civili, non credo esista altro modo se non quello di tagliare via, nottetempo, tutte le loro teste per poi dotarli di nuove, nelle quali non sia stata instillata una sola idea ebraica.</a:t>
            </a:r>
          </a:p>
          <a:p>
            <a:pPr algn="r">
              <a:spcAft>
                <a:spcPts val="601"/>
              </a:spcAft>
            </a:pPr>
            <a:r>
              <a:rPr lang="it-IT" sz="1200" spc="-1" dirty="0" smtClean="0">
                <a:solidFill>
                  <a:srgbClr val="000000"/>
                </a:solidFill>
                <a:latin typeface="Franklin Gothic Book" pitchFamily="34" charset="0"/>
              </a:rPr>
              <a:t>Da J. G. </a:t>
            </a:r>
            <a:r>
              <a:rPr lang="it-IT" sz="1200" spc="-1" dirty="0" err="1" smtClean="0">
                <a:solidFill>
                  <a:srgbClr val="000000"/>
                </a:solidFill>
                <a:latin typeface="Franklin Gothic Book" pitchFamily="34" charset="0"/>
              </a:rPr>
              <a:t>Fichte</a:t>
            </a:r>
            <a:r>
              <a:rPr lang="it-IT" sz="1200" spc="-1" dirty="0" smtClean="0">
                <a:solidFill>
                  <a:srgbClr val="000000"/>
                </a:solidFill>
                <a:latin typeface="Franklin Gothic Book" pitchFamily="34" charset="0"/>
              </a:rPr>
              <a:t>  </a:t>
            </a:r>
            <a:r>
              <a:rPr lang="it-IT" sz="1200" i="1" spc="-1" dirty="0" smtClean="0">
                <a:solidFill>
                  <a:srgbClr val="000000"/>
                </a:solidFill>
                <a:latin typeface="Franklin Gothic Book" pitchFamily="34" charset="0"/>
              </a:rPr>
              <a:t>Discorsi alla nazione tedesca</a:t>
            </a:r>
            <a:endParaRPr lang="it-IT" sz="1200" spc="-1" dirty="0">
              <a:latin typeface="Franklin Gothic Book" pitchFamily="34" charset="0"/>
            </a:endParaRPr>
          </a:p>
        </p:txBody>
      </p:sp>
      <p:sp>
        <p:nvSpPr>
          <p:cNvPr id="5" name="CustomShape 3"/>
          <p:cNvSpPr/>
          <p:nvPr/>
        </p:nvSpPr>
        <p:spPr>
          <a:xfrm>
            <a:off x="214282" y="5357826"/>
            <a:ext cx="8786874"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Attraverso le due proposte paradossali (trasferire tutti gli ebrei in Terrasanta; cambiare loro la testa) possiamo capire quello che </a:t>
            </a:r>
            <a:r>
              <a:rPr lang="it-IT" sz="1400" b="1" spc="-1" dirty="0" err="1" smtClean="0">
                <a:solidFill>
                  <a:srgbClr val="000000"/>
                </a:solidFill>
                <a:latin typeface="Franklin Gothic Book"/>
              </a:rPr>
              <a:t>Fichte</a:t>
            </a:r>
            <a:r>
              <a:rPr lang="it-IT" sz="1400" b="1" spc="-1" dirty="0" smtClean="0">
                <a:solidFill>
                  <a:srgbClr val="000000"/>
                </a:solidFill>
                <a:latin typeface="Franklin Gothic Book"/>
              </a:rPr>
              <a:t> pensa degli ebrei. Come li giudica, secondo te?</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85720" y="6072206"/>
            <a:ext cx="8715436"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err="1" smtClean="0">
                <a:solidFill>
                  <a:srgbClr val="00B0F0"/>
                </a:solidFill>
                <a:latin typeface="Franklin Gothic Book"/>
              </a:rPr>
              <a:t>Fichte</a:t>
            </a:r>
            <a:r>
              <a:rPr lang="it-IT" sz="1400" b="0" strike="noStrike" spc="-1" dirty="0" smtClean="0">
                <a:solidFill>
                  <a:srgbClr val="00B0F0"/>
                </a:solidFill>
                <a:latin typeface="Franklin Gothic Book"/>
              </a:rPr>
              <a:t> pensa che gli ebrei siano un pericolo per la popolazione tedesca e che, a causa delle loro idee, non possono godere dei diritti civili come gli altri cittadini.  </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0" name="CustomShape 1"/>
          <p:cNvSpPr/>
          <p:nvPr/>
        </p:nvSpPr>
        <p:spPr>
          <a:xfrm>
            <a:off x="214282" y="214290"/>
            <a:ext cx="8785440" cy="1645151"/>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i="1" dirty="0" smtClean="0">
                <a:latin typeface="Franklin Gothic Book" pitchFamily="34" charset="0"/>
              </a:rPr>
              <a:t>Gli Ebrei che vivono tra noi, dal momento del loro esilio e in ragione della loro natura di usurai, meritano a pieno titolo la fama di popolo disonesto, almeno per quanto riguarda la maggior parte di loro. Può non apparire sconcertante immaginare un’intera nazione di usurai, ma lo è sicuramente concepire la nozione del puro mercantilismo, in larghissima parte sostenuto da uno spirito superstizioso riconosciuto dallo stato in cui essi vivono e in cui non si sforzano di guadagnarsi alcun onore civico. Per compensare questa manchevolezza, essi mettono in uso ogni stratagemma possibile ingannando i popoli che li ospitano e imbrogliandosi l’un l’altro.</a:t>
            </a:r>
          </a:p>
          <a:p>
            <a:pPr algn="r">
              <a:spcAft>
                <a:spcPts val="601"/>
              </a:spcAft>
            </a:pPr>
            <a:r>
              <a:rPr lang="it-IT" sz="1200" spc="-1" dirty="0" smtClean="0">
                <a:solidFill>
                  <a:srgbClr val="000000"/>
                </a:solidFill>
                <a:latin typeface="Franklin Gothic Book" pitchFamily="34" charset="0"/>
              </a:rPr>
              <a:t>da I. </a:t>
            </a:r>
            <a:r>
              <a:rPr lang="it-IT" sz="1200" spc="-1" dirty="0" err="1" smtClean="0">
                <a:solidFill>
                  <a:srgbClr val="000000"/>
                </a:solidFill>
                <a:latin typeface="Franklin Gothic Book" pitchFamily="34" charset="0"/>
              </a:rPr>
              <a:t>Kant</a:t>
            </a:r>
            <a:r>
              <a:rPr lang="it-IT" sz="1200" spc="-1" dirty="0" smtClean="0">
                <a:solidFill>
                  <a:srgbClr val="000000"/>
                </a:solidFill>
                <a:latin typeface="Franklin Gothic Book" pitchFamily="34" charset="0"/>
              </a:rPr>
              <a:t> </a:t>
            </a:r>
            <a:r>
              <a:rPr lang="it-IT" sz="1200" i="1" dirty="0" smtClean="0"/>
              <a:t>Antropologia dal punto di vista pragmatico</a:t>
            </a:r>
            <a:endParaRPr lang="it-IT" sz="1200" i="1" spc="-1" dirty="0">
              <a:latin typeface="Franklin Gothic Book" pitchFamily="34" charset="0"/>
            </a:endParaRPr>
          </a:p>
        </p:txBody>
      </p:sp>
      <p:sp>
        <p:nvSpPr>
          <p:cNvPr id="11" name="CustomShape 3"/>
          <p:cNvSpPr/>
          <p:nvPr/>
        </p:nvSpPr>
        <p:spPr>
          <a:xfrm>
            <a:off x="285720" y="2000240"/>
            <a:ext cx="864399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rPr>
              <a:t>Qual è, secondo </a:t>
            </a:r>
            <a:r>
              <a:rPr lang="it-IT" sz="1400" b="1" strike="noStrike" spc="-1" dirty="0" err="1" smtClean="0">
                <a:solidFill>
                  <a:srgbClr val="000000"/>
                </a:solidFill>
                <a:latin typeface="Franklin Gothic Book"/>
              </a:rPr>
              <a:t>Kant</a:t>
            </a:r>
            <a:r>
              <a:rPr lang="it-IT" sz="1400" b="1" spc="-1" dirty="0" smtClean="0">
                <a:solidFill>
                  <a:srgbClr val="000000"/>
                </a:solidFill>
                <a:latin typeface="Franklin Gothic Book"/>
              </a:rPr>
              <a:t>,</a:t>
            </a:r>
            <a:r>
              <a:rPr lang="it-IT" sz="1400" b="1" strike="noStrike" spc="-1" dirty="0" smtClean="0">
                <a:solidFill>
                  <a:srgbClr val="000000"/>
                </a:solidFill>
                <a:latin typeface="Franklin Gothic Book"/>
              </a:rPr>
              <a:t> l’attività che fa meritare agli ebrei la fam</a:t>
            </a:r>
            <a:r>
              <a:rPr lang="it-IT" sz="1400" b="1" spc="-1" dirty="0" smtClean="0">
                <a:solidFill>
                  <a:srgbClr val="000000"/>
                </a:solidFill>
                <a:latin typeface="Franklin Gothic Book"/>
              </a:rPr>
              <a:t>a di popolo “disonesto”? Cosa intende dire quando scrive che “non si sforzano di guadagnarsi alcun onore civico”? Da quale frase si capisce che, secondo </a:t>
            </a:r>
            <a:r>
              <a:rPr lang="it-IT" sz="1400" b="1" spc="-1" dirty="0" err="1" smtClean="0">
                <a:solidFill>
                  <a:srgbClr val="000000"/>
                </a:solidFill>
                <a:latin typeface="Franklin Gothic Book"/>
              </a:rPr>
              <a:t>Kant</a:t>
            </a:r>
            <a:r>
              <a:rPr lang="it-IT" sz="1400" b="1" spc="-1" dirty="0" smtClean="0">
                <a:solidFill>
                  <a:srgbClr val="000000"/>
                </a:solidFill>
                <a:latin typeface="Franklin Gothic Book"/>
              </a:rPr>
              <a:t>, gli ebrei non sono solidali nemmeno fra di loro?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2" name="CustomShape 4"/>
          <p:cNvSpPr/>
          <p:nvPr/>
        </p:nvSpPr>
        <p:spPr>
          <a:xfrm>
            <a:off x="285720" y="2857496"/>
            <a:ext cx="8715436"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rPr>
              <a:t>L’attività che fa meritare agli ebrei la fama di popolo “disonesto” è l’usura. Con l’espressione </a:t>
            </a:r>
            <a:r>
              <a:rPr lang="it-IT" sz="1400" spc="-1" dirty="0" smtClean="0">
                <a:solidFill>
                  <a:srgbClr val="00B0F0"/>
                </a:solidFill>
                <a:latin typeface="Franklin Gothic Book"/>
              </a:rPr>
              <a:t>“non si sforzano di guadagnarsi alcun onore civico” </a:t>
            </a:r>
            <a:r>
              <a:rPr lang="it-IT" sz="1400" spc="-1" dirty="0" err="1" smtClean="0">
                <a:solidFill>
                  <a:srgbClr val="00B0F0"/>
                </a:solidFill>
                <a:latin typeface="Franklin Gothic Book"/>
              </a:rPr>
              <a:t>Kant</a:t>
            </a:r>
            <a:r>
              <a:rPr lang="it-IT" sz="1400" spc="-1" dirty="0" smtClean="0">
                <a:solidFill>
                  <a:srgbClr val="00B0F0"/>
                </a:solidFill>
                <a:latin typeface="Franklin Gothic Book"/>
              </a:rPr>
              <a:t> intende dire che agli ebrei non si preoccupano della loro reputazione. Dalla frase “imbrogliandosi l’un l’altro” si capisce che, per </a:t>
            </a:r>
            <a:r>
              <a:rPr lang="it-IT" sz="1400" spc="-1" dirty="0" err="1" smtClean="0">
                <a:solidFill>
                  <a:srgbClr val="00B0F0"/>
                </a:solidFill>
                <a:latin typeface="Franklin Gothic Book"/>
              </a:rPr>
              <a:t>Kant</a:t>
            </a:r>
            <a:r>
              <a:rPr lang="it-IT" sz="1400" spc="-1" dirty="0" smtClean="0">
                <a:solidFill>
                  <a:srgbClr val="00B0F0"/>
                </a:solidFill>
                <a:latin typeface="Franklin Gothic Book"/>
              </a:rPr>
              <a:t>, gli ebrei non sono solidali nemmeno fra di loro.</a:t>
            </a:r>
            <a:endParaRPr lang="it-IT" sz="1400" strike="noStrike"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L’ANTISEMITISMO NEL XIX SECOLO</a:t>
            </a:r>
            <a:endParaRPr lang="it-IT" sz="4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142844" y="642918"/>
            <a:ext cx="8793000" cy="293781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fontAlgn="base"/>
            <a:r>
              <a:rPr lang="it-IT" sz="1400" dirty="0" smtClean="0">
                <a:latin typeface="Franklin Gothic Book" pitchFamily="34" charset="0"/>
              </a:rPr>
              <a:t>La Rivoluzione francese, la legislazione napoleonica e le costituzioni liberali emanciparono gli ebrei europei, riconoscendo loro gli stessi diritti di tutti gli altri cittadini. Non riuscirono tuttavia a estirpare l’ormai </a:t>
            </a:r>
            <a:r>
              <a:rPr lang="it-IT" sz="1400" dirty="0" err="1" smtClean="0">
                <a:latin typeface="Franklin Gothic Book" pitchFamily="34" charset="0"/>
              </a:rPr>
              <a:t>radicatissimo</a:t>
            </a:r>
            <a:r>
              <a:rPr lang="it-IT" sz="1400" dirty="0" smtClean="0">
                <a:latin typeface="Franklin Gothic Book" pitchFamily="34" charset="0"/>
              </a:rPr>
              <a:t> antisemitismo. Anzi, </a:t>
            </a:r>
            <a:r>
              <a:rPr lang="it-IT" sz="1400" b="1" dirty="0" smtClean="0">
                <a:latin typeface="Franklin Gothic Book" pitchFamily="34" charset="0"/>
              </a:rPr>
              <a:t>più gli ebrei si integravano nella società in cui vivevano, più l’antisemitismo si tingeva di elementi razzisti e nazionalisti</a:t>
            </a:r>
            <a:r>
              <a:rPr lang="it-IT" sz="1400" dirty="0" smtClean="0">
                <a:latin typeface="Franklin Gothic Book" pitchFamily="34" charset="0"/>
              </a:rPr>
              <a:t>. Si metteva in dubbio che gli ebrei potessero essere buoni cittadini e bravi patrioti.</a:t>
            </a:r>
          </a:p>
          <a:p>
            <a:pPr algn="just" fontAlgn="base"/>
            <a:r>
              <a:rPr lang="it-IT" sz="1400" dirty="0" smtClean="0">
                <a:latin typeface="Franklin Gothic Book" pitchFamily="34" charset="0"/>
              </a:rPr>
              <a:t>Il fatto che molti di essi avessero raggiunto, in tempi relativamente brevi, posizioni di prestigio nel mondo degli affari e della cultura, sollevava </a:t>
            </a:r>
            <a:r>
              <a:rPr lang="it-IT" sz="1400" b="1" dirty="0" smtClean="0">
                <a:latin typeface="Franklin Gothic Book" pitchFamily="34" charset="0"/>
              </a:rPr>
              <a:t>invidie, gelosie, rancori, specialmente negli strati più conservatori o incolti della società</a:t>
            </a:r>
            <a:r>
              <a:rPr lang="it-IT" sz="1400" dirty="0" smtClean="0">
                <a:latin typeface="Franklin Gothic Book" pitchFamily="34" charset="0"/>
              </a:rPr>
              <a:t>. Suscitava paura l’appartenenza di numerosi ebrei ai partiti democratici e a quelli rivoluzionari, perciò </a:t>
            </a:r>
            <a:r>
              <a:rPr lang="it-IT" sz="1400" b="1" dirty="0" smtClean="0">
                <a:latin typeface="Franklin Gothic Book" pitchFamily="34" charset="0"/>
              </a:rPr>
              <a:t>li si considerava pericolosi sovversivi.</a:t>
            </a:r>
          </a:p>
          <a:p>
            <a:pPr algn="just" fontAlgn="base">
              <a:spcAft>
                <a:spcPts val="600"/>
              </a:spcAft>
            </a:pPr>
            <a:r>
              <a:rPr lang="it-IT" sz="1400" dirty="0" smtClean="0">
                <a:latin typeface="Franklin Gothic Book" pitchFamily="34" charset="0"/>
              </a:rPr>
              <a:t>Ancora alla fine dell’Ottocento, </a:t>
            </a:r>
            <a:r>
              <a:rPr lang="it-IT" sz="1400" b="1" dirty="0" smtClean="0">
                <a:latin typeface="Franklin Gothic Book" pitchFamily="34" charset="0"/>
              </a:rPr>
              <a:t>milioni di ebrei dell’immenso Impero russo erano vittime di periodiche persecuzioni </a:t>
            </a:r>
            <a:r>
              <a:rPr lang="it-IT" sz="1400" dirty="0" smtClean="0">
                <a:latin typeface="Franklin Gothic Book" pitchFamily="34" charset="0"/>
              </a:rPr>
              <a:t>(</a:t>
            </a:r>
            <a:r>
              <a:rPr lang="it-IT" sz="1400" i="1" dirty="0" smtClean="0">
                <a:latin typeface="Franklin Gothic Book" pitchFamily="34" charset="0"/>
              </a:rPr>
              <a:t>pogrom</a:t>
            </a:r>
            <a:r>
              <a:rPr lang="it-IT" sz="1400" dirty="0" smtClean="0">
                <a:latin typeface="Franklin Gothic Book" pitchFamily="34" charset="0"/>
              </a:rPr>
              <a:t>) spesso ispirate dalla polizia zarista. </a:t>
            </a:r>
            <a:r>
              <a:rPr lang="it-IT" sz="1400" b="1" dirty="0" smtClean="0">
                <a:latin typeface="Franklin Gothic Book" pitchFamily="34" charset="0"/>
              </a:rPr>
              <a:t>Ma l’antisemitismo </a:t>
            </a:r>
            <a:r>
              <a:rPr lang="it-IT" sz="1400" dirty="0" smtClean="0">
                <a:latin typeface="Franklin Gothic Book" pitchFamily="34" charset="0"/>
              </a:rPr>
              <a:t>– pur senza giungere agli eccessi che avvenivano nell’Europa orientale – </a:t>
            </a:r>
            <a:r>
              <a:rPr lang="it-IT" sz="1400" b="1" dirty="0" smtClean="0">
                <a:latin typeface="Franklin Gothic Book" pitchFamily="34" charset="0"/>
              </a:rPr>
              <a:t>era largamente diffuso anche nella più evoluta Europa occidentale</a:t>
            </a:r>
            <a:r>
              <a:rPr lang="it-IT" sz="1400" dirty="0" smtClean="0">
                <a:latin typeface="Franklin Gothic Book" pitchFamily="34" charset="0"/>
              </a:rPr>
              <a:t>, soprattutto in Germania, in Austria e nella stessa Francia.</a:t>
            </a:r>
          </a:p>
          <a:p>
            <a:pPr algn="r" fontAlgn="base"/>
            <a:r>
              <a:rPr lang="it-IT" sz="1200" spc="-1" dirty="0" smtClean="0">
                <a:solidFill>
                  <a:srgbClr val="000000"/>
                </a:solidFill>
                <a:latin typeface="Franklin Gothic Book"/>
              </a:rPr>
              <a:t>Da </a:t>
            </a:r>
            <a:r>
              <a:rPr lang="it-IT" sz="1200" i="1" spc="-1" dirty="0" smtClean="0">
                <a:solidFill>
                  <a:srgbClr val="000000"/>
                </a:solidFill>
                <a:latin typeface="Franklin Gothic Book"/>
              </a:rPr>
              <a:t>Dossier Medio Oriente </a:t>
            </a:r>
            <a:r>
              <a:rPr lang="it-IT" sz="1200" spc="-1" dirty="0" smtClean="0">
                <a:solidFill>
                  <a:srgbClr val="000000"/>
                </a:solidFill>
                <a:latin typeface="Franklin Gothic Book"/>
              </a:rPr>
              <a:t>a cura di F. Chicco</a:t>
            </a:r>
            <a:r>
              <a:rPr lang="it-IT" sz="1200" dirty="0" smtClean="0">
                <a:latin typeface="Franklin Gothic Book" pitchFamily="34" charset="0"/>
              </a:rPr>
              <a:t> </a:t>
            </a:r>
            <a:endParaRPr lang="it-IT" sz="1200" dirty="0">
              <a:latin typeface="Franklin Gothic Book"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80000" y="360000"/>
            <a:ext cx="8793000" cy="52176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smtClean="0">
                <a:solidFill>
                  <a:srgbClr val="000000"/>
                </a:solidFill>
                <a:latin typeface="Franklin Gothic Book"/>
                <a:ea typeface="DejaVu Sans"/>
              </a:rPr>
              <a:t>Con lo sviluppo della rivoluzione industriale, prende piede un </a:t>
            </a:r>
            <a:r>
              <a:rPr lang="it-IT" sz="1400" b="1" strike="noStrike" spc="-1" dirty="0" smtClean="0">
                <a:solidFill>
                  <a:srgbClr val="000000"/>
                </a:solidFill>
                <a:latin typeface="Franklin Gothic Book"/>
                <a:ea typeface="DejaVu Sans"/>
              </a:rPr>
              <a:t>antisemitismo</a:t>
            </a:r>
            <a:r>
              <a:rPr lang="it-IT" sz="1400" b="0" strike="noStrike" spc="-1" dirty="0" smtClean="0">
                <a:solidFill>
                  <a:srgbClr val="000000"/>
                </a:solidFill>
                <a:latin typeface="Franklin Gothic Book"/>
                <a:ea typeface="DejaVu Sans"/>
              </a:rPr>
              <a:t> di tipo </a:t>
            </a:r>
            <a:r>
              <a:rPr lang="it-IT" sz="1400" b="1" strike="noStrike" spc="-1" dirty="0" smtClean="0">
                <a:solidFill>
                  <a:srgbClr val="000000"/>
                </a:solidFill>
                <a:latin typeface="Franklin Gothic Book"/>
                <a:ea typeface="DejaVu Sans"/>
              </a:rPr>
              <a:t>economico</a:t>
            </a:r>
            <a:r>
              <a:rPr lang="it-IT" sz="1400" b="0" strike="noStrike" spc="-1" dirty="0" smtClean="0">
                <a:solidFill>
                  <a:srgbClr val="000000"/>
                </a:solidFill>
                <a:latin typeface="Franklin Gothic Book"/>
                <a:ea typeface="DejaVu Sans"/>
              </a:rPr>
              <a:t> che identifica l’ebreo con il capitalista che, con le sue speculazioni,  danneggia l’economia del Paese in cui vive.</a:t>
            </a:r>
            <a:endParaRPr lang="it-IT" sz="1400" b="0" strike="noStrike" spc="-1" dirty="0">
              <a:latin typeface="Arial"/>
            </a:endParaRPr>
          </a:p>
        </p:txBody>
      </p:sp>
      <p:sp>
        <p:nvSpPr>
          <p:cNvPr id="3" name="CustomShape 1"/>
          <p:cNvSpPr/>
          <p:nvPr/>
        </p:nvSpPr>
        <p:spPr>
          <a:xfrm>
            <a:off x="214282" y="1428736"/>
            <a:ext cx="8785440" cy="135276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Per temperamento l’ebreo è improduttivo, mai agricoltore né industriale, ma neanche vero e proprio commerciante. Egli è un intermediario, sempre fraudolento e parassitico, che opera negli affari, come in filosofia, forgiando e contraffacendo pratiche affinate. Conosce solo il rialzo e il crollo dei mercati, i rischi di trasporto, l’insicurezza degli introiti, l’andamento altalenante della domanda e dell’offerta. La sua politica economica è sempre negativa; egli è l’elemento maligno, Satana, </a:t>
            </a:r>
            <a:r>
              <a:rPr lang="it-IT" sz="1400" i="1" dirty="0" err="1" smtClean="0">
                <a:latin typeface="Franklin Gothic Book" pitchFamily="34" charset="0"/>
              </a:rPr>
              <a:t>Ahriman</a:t>
            </a:r>
            <a:r>
              <a:rPr lang="it-IT" sz="1400" i="1" dirty="0" smtClean="0">
                <a:latin typeface="Franklin Gothic Book" pitchFamily="34" charset="0"/>
              </a:rPr>
              <a:t>, incarnato nella razza di </a:t>
            </a:r>
            <a:r>
              <a:rPr lang="it-IT" sz="1400" i="1" dirty="0" err="1" smtClean="0">
                <a:latin typeface="Franklin Gothic Book" pitchFamily="34" charset="0"/>
              </a:rPr>
              <a:t>Shem</a:t>
            </a:r>
            <a:r>
              <a:rPr lang="it-IT" sz="1400" i="1" dirty="0" smtClean="0">
                <a:latin typeface="Franklin Gothic Book" pitchFamily="34" charset="0"/>
              </a:rPr>
              <a:t>.</a:t>
            </a:r>
          </a:p>
          <a:p>
            <a:pPr algn="r">
              <a:spcAft>
                <a:spcPts val="601"/>
              </a:spcAft>
            </a:pPr>
            <a:r>
              <a:rPr lang="it-IT" sz="1200" spc="-1" dirty="0" smtClean="0">
                <a:solidFill>
                  <a:srgbClr val="000000"/>
                </a:solidFill>
                <a:latin typeface="Franklin Gothic Book" pitchFamily="34" charset="0"/>
              </a:rPr>
              <a:t> P. </a:t>
            </a:r>
            <a:r>
              <a:rPr lang="it-IT" sz="1200" spc="-1" dirty="0" err="1" smtClean="0">
                <a:solidFill>
                  <a:srgbClr val="000000"/>
                </a:solidFill>
                <a:latin typeface="Franklin Gothic Book" pitchFamily="34" charset="0"/>
              </a:rPr>
              <a:t>Proudhon</a:t>
            </a:r>
            <a:r>
              <a:rPr lang="it-IT" sz="1200" spc="-1" dirty="0">
                <a:solidFill>
                  <a:srgbClr val="000000"/>
                </a:solidFill>
                <a:latin typeface="Franklin Gothic Book" pitchFamily="34" charset="0"/>
              </a:rPr>
              <a:t> </a:t>
            </a:r>
            <a:endParaRPr lang="it-IT" sz="1200" spc="-1" dirty="0">
              <a:latin typeface="Franklin Gothic Book" pitchFamily="34" charset="0"/>
            </a:endParaRPr>
          </a:p>
        </p:txBody>
      </p:sp>
      <p:sp>
        <p:nvSpPr>
          <p:cNvPr id="5" name="CustomShape 3"/>
          <p:cNvSpPr/>
          <p:nvPr/>
        </p:nvSpPr>
        <p:spPr>
          <a:xfrm>
            <a:off x="214282" y="3000372"/>
            <a:ext cx="8715436" cy="500066"/>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Quali sono i tre aggettivi coi quali </a:t>
            </a:r>
            <a:r>
              <a:rPr lang="it-IT" sz="1400" b="1" spc="-1" dirty="0" err="1" smtClean="0">
                <a:solidFill>
                  <a:srgbClr val="000000"/>
                </a:solidFill>
                <a:latin typeface="Franklin Gothic Book"/>
              </a:rPr>
              <a:t>Proudhon</a:t>
            </a:r>
            <a:r>
              <a:rPr lang="it-IT" sz="1400" b="1" spc="-1" dirty="0" smtClean="0">
                <a:solidFill>
                  <a:srgbClr val="000000"/>
                </a:solidFill>
                <a:latin typeface="Franklin Gothic Book"/>
              </a:rPr>
              <a:t> definisce l’ebreo che si dedica agli affari? Cosa significano?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142844" y="3643314"/>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smtClean="0">
                <a:solidFill>
                  <a:srgbClr val="00B0F0"/>
                </a:solidFill>
                <a:latin typeface="Franklin Gothic Book"/>
              </a:rPr>
              <a:t>I tre aggettivi sono: “improduttivo”; “fraudolento”; “parassitico”.  “Improduttivo” significa che non genera ricchezza. “Fraudolento” significa che tende ad imbrogliare il prossimo. “Parassitico “ significa che tende a sfruttare il lavoro altrui.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214282" y="4643446"/>
            <a:ext cx="8715436" cy="500066"/>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Che cosa significa che “la sua politica economica è sempre negativa”? </a:t>
            </a:r>
            <a:r>
              <a:rPr lang="it-IT" sz="1400" spc="-1" dirty="0" smtClean="0">
                <a:solidFill>
                  <a:srgbClr val="000000"/>
                </a:solidFill>
                <a:latin typeface="Franklin Gothic Book"/>
              </a:rPr>
              <a:t>Evidenzia in azzurro la risposta che ritieni esatta.</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8" name="CustomShape 4"/>
          <p:cNvSpPr/>
          <p:nvPr/>
        </p:nvSpPr>
        <p:spPr>
          <a:xfrm>
            <a:off x="214282" y="5357826"/>
            <a:ext cx="8715436" cy="12144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buFont typeface="Wingdings" pitchFamily="2" charset="2"/>
              <a:buChar char="§"/>
            </a:pPr>
            <a:r>
              <a:rPr lang="it-IT" sz="1400" b="0" strike="noStrike" spc="-1" dirty="0" smtClean="0">
                <a:latin typeface="Franklin Gothic Book"/>
              </a:rPr>
              <a:t>  </a:t>
            </a:r>
            <a:r>
              <a:rPr lang="it-IT" sz="1400" b="1" strike="noStrike" spc="-1" dirty="0" smtClean="0">
                <a:solidFill>
                  <a:srgbClr val="00B0F0"/>
                </a:solidFill>
                <a:latin typeface="Franklin Gothic Book"/>
              </a:rPr>
              <a:t>che non porta alcun vantaggio all’economia del Paese</a:t>
            </a:r>
          </a:p>
          <a:p>
            <a:pPr algn="just">
              <a:lnSpc>
                <a:spcPct val="100000"/>
              </a:lnSpc>
              <a:buFont typeface="Wingdings" pitchFamily="2" charset="2"/>
              <a:buChar char="§"/>
            </a:pPr>
            <a:r>
              <a:rPr lang="it-IT" sz="1400" spc="-1" dirty="0" smtClean="0">
                <a:latin typeface="Franklin Gothic Book"/>
              </a:rPr>
              <a:t>  che l’ebreo è sempre pessimista</a:t>
            </a:r>
          </a:p>
          <a:p>
            <a:pPr algn="just">
              <a:lnSpc>
                <a:spcPct val="100000"/>
              </a:lnSpc>
              <a:buFont typeface="Wingdings" pitchFamily="2" charset="2"/>
              <a:buChar char="§"/>
            </a:pPr>
            <a:r>
              <a:rPr lang="it-IT" sz="1400" b="0" strike="noStrike" spc="-1" dirty="0" smtClean="0">
                <a:latin typeface="Franklin Gothic Book"/>
              </a:rPr>
              <a:t>  che l’ebreo non ne ricava alcun vantaggio </a:t>
            </a:r>
          </a:p>
          <a:p>
            <a:pPr algn="just">
              <a:lnSpc>
                <a:spcPct val="100000"/>
              </a:lnSpc>
              <a:buFont typeface="Wingdings" pitchFamily="2" charset="2"/>
              <a:buChar char="§"/>
            </a:pPr>
            <a:r>
              <a:rPr lang="it-IT" sz="1400" spc="-1" dirty="0" smtClean="0">
                <a:latin typeface="Franklin Gothic Book"/>
              </a:rPr>
              <a:t>  che l’ebreo è poco esperto nelle questioni economiche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42844" y="214290"/>
            <a:ext cx="8785440" cy="2214537"/>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L’ebreo Iscariota giunge in Francia con un capitale di centomila denari frutto della sua prima bancarotta: avvia un’attività commerciale in una città in una città in cui esistono già sei imprese concorrenti accreditate e rispettate. Per portar via loro clienti, Iscariota inizia a vendere i propri articoli a prezzi stracciati, un modo sicuro per attrarre avventori; i concorrenti di Iscariota subito montano una rivolta: Iscariota sogghigna alle loro rimostranze e riduce ulteriormente i prezzi. Il popolo, poi, esclama con ammirazione: “Lunga vita alla concorrenza! Lunga vita agli ebrei, alla filosofia e alla fratellanza! I prezzi sono calati da quando è arrivato Iscariota!”; poi il popolo ammonisce i concorrenti: “Voi, signori, siete i veri ebrei perché volete fare troppi soldi! Iscariota è un uomo onesto e si accontenta di profitti modesti perché il suo casato non è splendido come il nostro”.  Invano i vecchi commercianti fanno notare che Iscariota è un furfante sotto mentite spoglie.</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C. Fourier</a:t>
            </a:r>
            <a:r>
              <a:rPr lang="it-IT" sz="1200" spc="-1" dirty="0">
                <a:solidFill>
                  <a:srgbClr val="000000"/>
                </a:solidFill>
                <a:latin typeface="Franklin Gothic Book" pitchFamily="34" charset="0"/>
              </a:rPr>
              <a:t> </a:t>
            </a:r>
            <a:r>
              <a:rPr lang="it-IT" sz="1200" i="1" spc="-1" dirty="0" smtClean="0">
                <a:solidFill>
                  <a:srgbClr val="000000"/>
                </a:solidFill>
                <a:latin typeface="Franklin Gothic Book" pitchFamily="34" charset="0"/>
              </a:rPr>
              <a:t>Apologo dell’ebreo Iscariota</a:t>
            </a:r>
            <a:endParaRPr lang="it-IT" sz="1200" spc="-1" dirty="0">
              <a:latin typeface="Franklin Gothic Book" pitchFamily="34" charset="0"/>
            </a:endParaRPr>
          </a:p>
        </p:txBody>
      </p:sp>
      <p:sp>
        <p:nvSpPr>
          <p:cNvPr id="5" name="CustomShape 3"/>
          <p:cNvSpPr/>
          <p:nvPr/>
        </p:nvSpPr>
        <p:spPr>
          <a:xfrm>
            <a:off x="214282" y="2571744"/>
            <a:ext cx="8715436"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Il protagonista di questo apologo viene connotato negativamente già con la scelta del nome. Infatti “Iscariota” è il soprannome dato a Giuda, il traditore di Gesù. Capiamo subito che si tratta di una persona disonesta: perché? Come, invece, vengono connotate le imprese già presenti  in città?</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3357562"/>
            <a:ext cx="8715436"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smtClean="0">
                <a:solidFill>
                  <a:srgbClr val="00B0F0"/>
                </a:solidFill>
                <a:latin typeface="Franklin Gothic Book"/>
              </a:rPr>
              <a:t>Capiamo che è una persona disonesta perché il capitale che possiede è frutto di una bancarotta. Le imprese già presenti in città sono invece “accreditate e rispettate”.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8" name="CustomShape 3"/>
          <p:cNvSpPr/>
          <p:nvPr/>
        </p:nvSpPr>
        <p:spPr>
          <a:xfrm>
            <a:off x="214282" y="4071942"/>
            <a:ext cx="8715436" cy="428628"/>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Perché, alla fine, Iscariota viene definito “un furfante sotto mentite spoglie”?</a:t>
            </a:r>
            <a:endParaRPr lang="it-IT" sz="1400" b="0" strike="noStrike" spc="-1" dirty="0" smtClean="0">
              <a:latin typeface="Arial"/>
            </a:endParaRPr>
          </a:p>
          <a:p>
            <a:pPr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9" name="CustomShape 4"/>
          <p:cNvSpPr/>
          <p:nvPr/>
        </p:nvSpPr>
        <p:spPr>
          <a:xfrm>
            <a:off x="285720" y="4643446"/>
            <a:ext cx="8715436"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smtClean="0">
                <a:solidFill>
                  <a:srgbClr val="00B0F0"/>
                </a:solidFill>
                <a:latin typeface="Franklin Gothic Book"/>
              </a:rPr>
              <a:t>È un furfante perché utilizza un metodo scorretto per fare concorrenza alle altre imprese. Lo fa sotto mentire spoglie  perché riesce a far credere alla popolazione  di fare gli interessi di quest’ultima.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0" name="CustomShape 3"/>
          <p:cNvSpPr/>
          <p:nvPr/>
        </p:nvSpPr>
        <p:spPr>
          <a:xfrm>
            <a:off x="285720" y="5357826"/>
            <a:ext cx="8715436" cy="428628"/>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In quale momento Iscariota manifesta il suo cinismo? </a:t>
            </a:r>
            <a:endParaRPr lang="it-IT" sz="1400" b="0" strike="noStrike" spc="-1" dirty="0" smtClean="0">
              <a:latin typeface="Arial"/>
            </a:endParaRPr>
          </a:p>
          <a:p>
            <a:pPr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1" name="CustomShape 4"/>
          <p:cNvSpPr/>
          <p:nvPr/>
        </p:nvSpPr>
        <p:spPr>
          <a:xfrm>
            <a:off x="285720" y="5929330"/>
            <a:ext cx="8715436"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smtClean="0">
                <a:solidFill>
                  <a:srgbClr val="00B0F0"/>
                </a:solidFill>
                <a:latin typeface="Franklin Gothic Book"/>
              </a:rPr>
              <a:t>Quando sogghigna di fronte alle rimostranze  degli </a:t>
            </a:r>
            <a:r>
              <a:rPr lang="it-IT" sz="1400" b="0" strike="noStrike" spc="-1" smtClean="0">
                <a:solidFill>
                  <a:srgbClr val="00B0F0"/>
                </a:solidFill>
                <a:latin typeface="Franklin Gothic Book"/>
              </a:rPr>
              <a:t>altri commercianti.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1214422"/>
            <a:ext cx="8785440" cy="135276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La materia fertilizzata nell’ovulo di un ariano o di un semita riprodurrà le stesse caratteristiche biologiche della razza o della specie, sia nel fisico che nello spirito, come normalmente succede agli embrioni, ai feti, ai giovani o agli adulti di altri mammiferi. Allevate, dalla nascita, un ebreo in una famiglia ariana e vedrete che né la nazionalità, né la lingua riuscirà a modificare anche un solo atomo del patrimonio genetico di quell’ebreo e, di conseguenza, della struttura ereditaria e della composizione dei suoi tessuti e di tutti i suoi organi.</a:t>
            </a:r>
          </a:p>
          <a:p>
            <a:pPr algn="r">
              <a:spcAft>
                <a:spcPts val="601"/>
              </a:spcAft>
            </a:pPr>
            <a:r>
              <a:rPr lang="it-IT" sz="1200" spc="-1" dirty="0" smtClean="0">
                <a:solidFill>
                  <a:srgbClr val="000000"/>
                </a:solidFill>
                <a:latin typeface="Franklin Gothic Book" pitchFamily="34" charset="0"/>
              </a:rPr>
              <a:t> J. </a:t>
            </a:r>
            <a:r>
              <a:rPr lang="it-IT" sz="1200" spc="-1" dirty="0" err="1" smtClean="0">
                <a:solidFill>
                  <a:srgbClr val="000000"/>
                </a:solidFill>
                <a:latin typeface="Franklin Gothic Book" pitchFamily="34" charset="0"/>
              </a:rPr>
              <a:t>Soury</a:t>
            </a:r>
            <a:endParaRPr lang="it-IT" sz="1200" spc="-1" dirty="0">
              <a:latin typeface="Franklin Gothic Book" pitchFamily="34" charset="0"/>
            </a:endParaRPr>
          </a:p>
        </p:txBody>
      </p:sp>
      <p:sp>
        <p:nvSpPr>
          <p:cNvPr id="5" name="CustomShape 3"/>
          <p:cNvSpPr/>
          <p:nvPr/>
        </p:nvSpPr>
        <p:spPr>
          <a:xfrm>
            <a:off x="214282" y="2928934"/>
            <a:ext cx="8715436" cy="642942"/>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err="1" smtClean="0">
                <a:solidFill>
                  <a:srgbClr val="000000"/>
                </a:solidFill>
                <a:latin typeface="Franklin Gothic Book"/>
              </a:rPr>
              <a:t>Soury</a:t>
            </a:r>
            <a:r>
              <a:rPr lang="it-IT" sz="1400" b="1" spc="-1" dirty="0" smtClean="0">
                <a:solidFill>
                  <a:srgbClr val="000000"/>
                </a:solidFill>
                <a:latin typeface="Franklin Gothic Book"/>
              </a:rPr>
              <a:t> esprime molto chiaramente il principio che sta alla base dell’antisemitismo razziale. Prova a spiegarlo con parole tue.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378619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smtClean="0">
                <a:solidFill>
                  <a:srgbClr val="00B0F0"/>
                </a:solidFill>
                <a:latin typeface="Franklin Gothic Book"/>
              </a:rPr>
              <a:t>Gli ebrei hanno caratteristiche che li distinguono dagli ariani e che sono immutabili poiché vengono trasmesse per via ereditaria.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1"/>
          <p:cNvSpPr/>
          <p:nvPr/>
        </p:nvSpPr>
        <p:spPr>
          <a:xfrm>
            <a:off x="142844" y="142852"/>
            <a:ext cx="8793000" cy="73721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dirty="0" smtClean="0">
                <a:latin typeface="Franklin Gothic Book" pitchFamily="34" charset="0"/>
              </a:rPr>
              <a:t>Nella seconda metà del XIX secolo, con la diffusione delle teorie razziste, si afferma un </a:t>
            </a:r>
            <a:r>
              <a:rPr lang="it-IT" sz="1400" b="1" dirty="0" smtClean="0">
                <a:latin typeface="Franklin Gothic Book" pitchFamily="34" charset="0"/>
              </a:rPr>
              <a:t>antisemitismo</a:t>
            </a:r>
            <a:r>
              <a:rPr lang="it-IT" sz="1400" dirty="0" smtClean="0">
                <a:latin typeface="Franklin Gothic Book" pitchFamily="34" charset="0"/>
              </a:rPr>
              <a:t> di tipo </a:t>
            </a:r>
            <a:r>
              <a:rPr lang="it-IT" sz="1400" b="1" dirty="0" smtClean="0">
                <a:latin typeface="Franklin Gothic Book" pitchFamily="34" charset="0"/>
              </a:rPr>
              <a:t>razziale</a:t>
            </a:r>
            <a:r>
              <a:rPr lang="it-IT" sz="1400" dirty="0" smtClean="0">
                <a:latin typeface="Franklin Gothic Book" pitchFamily="34" charset="0"/>
              </a:rPr>
              <a:t>. Lo stesso termine “antisemitismo” nacque in questo periodo per la convinzione che gli ebrei, di stirpe semitica, fossero nemici giurati della razza ariana.</a:t>
            </a:r>
            <a:endParaRPr lang="it-IT" sz="1400" b="0" strike="noStrike" spc="-1" dirty="0">
              <a:latin typeface="Franklin Gothic Book"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214282" y="214290"/>
            <a:ext cx="8785440" cy="92187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I semiti sono avidi e commercianti, scaltri e ambigui […]; gli ariani, invece, sono entusiasti, eroici, cavallereschi, disinteressati, franchi e onesti sino all’ingenuità. I semiti sono materialisti; gli ariani sono figli del cielo […]. I semiti vendono occhiali o puliscono lenti come Spinoza, ma non scoprono stelle nell’immensità del cielo.</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E. </a:t>
            </a:r>
            <a:r>
              <a:rPr lang="it-IT" sz="1200" spc="-1" dirty="0" err="1" smtClean="0">
                <a:solidFill>
                  <a:srgbClr val="000000"/>
                </a:solidFill>
                <a:latin typeface="Franklin Gothic Book" pitchFamily="34" charset="0"/>
              </a:rPr>
              <a:t>Drumont</a:t>
            </a:r>
            <a:r>
              <a:rPr lang="it-IT" sz="1200" spc="-1" dirty="0" smtClean="0">
                <a:solidFill>
                  <a:srgbClr val="000000"/>
                </a:solidFill>
                <a:latin typeface="Franklin Gothic Book" pitchFamily="34" charset="0"/>
              </a:rPr>
              <a:t> </a:t>
            </a:r>
            <a:r>
              <a:rPr lang="it-IT" sz="1200" i="1" spc="-1" dirty="0" smtClean="0">
                <a:solidFill>
                  <a:srgbClr val="000000"/>
                </a:solidFill>
                <a:latin typeface="Franklin Gothic Book" pitchFamily="34" charset="0"/>
              </a:rPr>
              <a:t>La Francia ebrea</a:t>
            </a:r>
            <a:r>
              <a:rPr lang="it-IT" sz="1200" spc="-1" dirty="0">
                <a:solidFill>
                  <a:srgbClr val="000000"/>
                </a:solidFill>
                <a:latin typeface="Franklin Gothic Book" pitchFamily="34" charset="0"/>
              </a:rPr>
              <a:t> </a:t>
            </a:r>
            <a:endParaRPr lang="it-IT" sz="1200" spc="-1" dirty="0">
              <a:latin typeface="Franklin Gothic Book" pitchFamily="34" charset="0"/>
            </a:endParaRPr>
          </a:p>
        </p:txBody>
      </p:sp>
      <p:sp>
        <p:nvSpPr>
          <p:cNvPr id="5" name="CustomShape 3"/>
          <p:cNvSpPr/>
          <p:nvPr/>
        </p:nvSpPr>
        <p:spPr>
          <a:xfrm>
            <a:off x="142844" y="1142984"/>
            <a:ext cx="8715436" cy="107157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In base alle caratteristiche che </a:t>
            </a:r>
            <a:r>
              <a:rPr lang="it-IT" sz="1400" b="1" spc="-1" dirty="0" err="1" smtClean="0">
                <a:solidFill>
                  <a:srgbClr val="000000"/>
                </a:solidFill>
                <a:latin typeface="Franklin Gothic Book"/>
              </a:rPr>
              <a:t>Drumont</a:t>
            </a:r>
            <a:r>
              <a:rPr lang="it-IT" sz="1400" b="1" spc="-1" dirty="0" smtClean="0">
                <a:solidFill>
                  <a:srgbClr val="000000"/>
                </a:solidFill>
                <a:latin typeface="Franklin Gothic Book"/>
              </a:rPr>
              <a:t> attribuisce agli ebrei, in quale attività si deduce che essi possono avere successo? Per quale attività, invece, essi sono negati?</a:t>
            </a:r>
          </a:p>
          <a:p>
            <a:pPr algn="just">
              <a:tabLst>
                <a:tab pos="0" algn="l"/>
              </a:tabLst>
            </a:pPr>
            <a:r>
              <a:rPr lang="it-IT" sz="1400" b="1" spc="-1" dirty="0" smtClean="0">
                <a:solidFill>
                  <a:srgbClr val="000000"/>
                </a:solidFill>
                <a:latin typeface="Franklin Gothic Book"/>
              </a:rPr>
              <a:t>In base alle caratteristiche che attribuisce agli ariani, in quale attività si deduce che essi possono avere successo? Per quale attività, invece, essi sono negati?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2143116"/>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smtClean="0">
                <a:solidFill>
                  <a:srgbClr val="00B0F0"/>
                </a:solidFill>
                <a:latin typeface="Franklin Gothic Book"/>
              </a:rPr>
              <a:t>Gli ebrei sono portati ad avere successo nel mondo degli affari ma non in quello della scienza. Gli ariani, al contrario, sono portati per la scienza ma non per gli affari.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pic>
        <p:nvPicPr>
          <p:cNvPr id="7" name="Picture 2" descr="https://levitedeigiusti.ch/wp/wp-content/uploads/2019/03/Spitzer001-2b-caricatura-antisemita-1938.jpg"/>
          <p:cNvPicPr>
            <a:picLocks noChangeAspect="1" noChangeArrowheads="1"/>
          </p:cNvPicPr>
          <p:nvPr/>
        </p:nvPicPr>
        <p:blipFill>
          <a:blip r:embed="rId2"/>
          <a:srcRect/>
          <a:stretch>
            <a:fillRect/>
          </a:stretch>
        </p:blipFill>
        <p:spPr bwMode="auto">
          <a:xfrm>
            <a:off x="357158" y="3286124"/>
            <a:ext cx="3892868" cy="3388709"/>
          </a:xfrm>
          <a:prstGeom prst="rect">
            <a:avLst/>
          </a:prstGeom>
          <a:noFill/>
          <a:ln>
            <a:solidFill>
              <a:srgbClr val="C00000"/>
            </a:solidFill>
          </a:ln>
        </p:spPr>
      </p:pic>
      <p:sp>
        <p:nvSpPr>
          <p:cNvPr id="9" name="CustomShape 3"/>
          <p:cNvSpPr/>
          <p:nvPr/>
        </p:nvSpPr>
        <p:spPr>
          <a:xfrm>
            <a:off x="4286248" y="3357562"/>
            <a:ext cx="471487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dirty="0" smtClean="0">
                <a:latin typeface="Franklin Gothic Book" pitchFamily="34" charset="0"/>
              </a:rPr>
              <a:t>La vignetta satirica fa riferimento ad uno stereotipo largamente diffuso nell’Europa dell’Ottocento: quale?</a:t>
            </a:r>
            <a:endParaRPr lang="it-IT" sz="1400" b="1" spc="-1" dirty="0" smtClean="0">
              <a:solidFill>
                <a:srgbClr val="000000"/>
              </a:solidFill>
              <a:latin typeface="Franklin Gothic Book" pitchFamily="34" charset="0"/>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1" name="CustomShape 4"/>
          <p:cNvSpPr/>
          <p:nvPr/>
        </p:nvSpPr>
        <p:spPr>
          <a:xfrm>
            <a:off x="4429124" y="4143380"/>
            <a:ext cx="4500594" cy="107157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dirty="0" smtClean="0">
                <a:solidFill>
                  <a:srgbClr val="0097CC"/>
                </a:solidFill>
                <a:latin typeface="Franklin Gothic Book" pitchFamily="34" charset="0"/>
              </a:rPr>
              <a:t>Quello dell’ebreo che, giunto povero in un paese d’accoglienza, finisce per arricchirsi grazie alla sua innata predisposizione per gli affari.</a:t>
            </a:r>
            <a:endParaRPr lang="it-IT" sz="1400" b="0" strike="noStrike" spc="-1" dirty="0">
              <a:solidFill>
                <a:srgbClr val="0097CC"/>
              </a:solidFill>
              <a:latin typeface="Franklin Gothic Book" pitchFamily="34" charset="0"/>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965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AGLI ALBORI DEL XX SECOLO</a:t>
            </a:r>
            <a:endParaRPr lang="it-IT" sz="4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142844" y="142852"/>
            <a:ext cx="8793000" cy="181442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fontAlgn="base"/>
            <a:r>
              <a:rPr lang="it-IT" sz="1400" dirty="0" smtClean="0">
                <a:latin typeface="Franklin Gothic Book" pitchFamily="34" charset="0"/>
              </a:rPr>
              <a:t>All’inizio del ‘900 nasce la </a:t>
            </a:r>
            <a:r>
              <a:rPr lang="it-IT" sz="1400" b="1" dirty="0" smtClean="0">
                <a:latin typeface="Franklin Gothic Book" pitchFamily="34" charset="0"/>
              </a:rPr>
              <a:t>teoria del complotto </a:t>
            </a:r>
            <a:r>
              <a:rPr lang="it-IT" sz="1400" b="1" dirty="0" err="1" smtClean="0">
                <a:latin typeface="Franklin Gothic Book" pitchFamily="34" charset="0"/>
              </a:rPr>
              <a:t>giudaico-massonico</a:t>
            </a:r>
            <a:r>
              <a:rPr lang="it-IT" sz="1400" dirty="0" smtClean="0">
                <a:latin typeface="Franklin Gothic Book" pitchFamily="34" charset="0"/>
              </a:rPr>
              <a:t>, basata soprattutto sui</a:t>
            </a:r>
            <a:r>
              <a:rPr lang="it-IT" sz="1400" b="1" dirty="0" smtClean="0">
                <a:latin typeface="Franklin Gothic Book" pitchFamily="34" charset="0"/>
              </a:rPr>
              <a:t> </a:t>
            </a:r>
            <a:r>
              <a:rPr lang="it-IT" sz="1400" i="1" dirty="0" smtClean="0">
                <a:latin typeface="Franklin Gothic Book" pitchFamily="34" charset="0"/>
              </a:rPr>
              <a:t>Protocolli dei Savi di Sion </a:t>
            </a:r>
            <a:r>
              <a:rPr lang="it-IT" sz="1400" dirty="0" smtClean="0">
                <a:latin typeface="Franklin Gothic Book" pitchFamily="34" charset="0"/>
              </a:rPr>
              <a:t>un falso documento diffuso nel 1903 dalla polizia segreta dello Zar di Russia per alimentare l’odio contro gli ebrei, colpevoli di un presunto complotto per dominare il mondo. Il testo è la dettagliata descrizione di una società massonica segreta controllata da trecento Anziani - ovviamente tutti ebrei - capace di decidere le sorti del mondo intero attraverso infiltrazioni nella finanza, nella stampa, negli eserciti e nei governi di tutti gli Stati più potenti.</a:t>
            </a:r>
          </a:p>
          <a:p>
            <a:pPr algn="just" fontAlgn="base"/>
            <a:r>
              <a:rPr lang="it-IT" sz="1400" dirty="0" smtClean="0">
                <a:latin typeface="Franklin Gothic Book" pitchFamily="34" charset="0"/>
              </a:rPr>
              <a:t>Per circa un ventennio il libro rimase confinato all’interno dell’Impero russo e soltanto dopo la Prima guerra mondiale iniziò a circolare prima in Germania, poi in Francia, nel Regno Unito e infine negli Stati Uniti, dove l’industriale Henry Ford ne fece stampare mezzo milione di copie. </a:t>
            </a:r>
            <a:endParaRPr lang="it-IT" sz="1400" dirty="0">
              <a:latin typeface="Franklin Gothic Book" pitchFamily="34" charset="0"/>
            </a:endParaRPr>
          </a:p>
        </p:txBody>
      </p:sp>
      <p:pic>
        <p:nvPicPr>
          <p:cNvPr id="3074" name="Picture 2" descr="Fototeca Gilardi &gt; Servizio 13488: LE PERIL JUIF LIBRETTO ANTISEMITA  FRANCESE"/>
          <p:cNvPicPr>
            <a:picLocks noChangeAspect="1" noChangeArrowheads="1"/>
          </p:cNvPicPr>
          <p:nvPr/>
        </p:nvPicPr>
        <p:blipFill>
          <a:blip r:embed="rId2"/>
          <a:srcRect l="3333" t="2149" r="4999" b="1145"/>
          <a:stretch>
            <a:fillRect/>
          </a:stretch>
        </p:blipFill>
        <p:spPr bwMode="auto">
          <a:xfrm>
            <a:off x="142844" y="2357430"/>
            <a:ext cx="2577502" cy="4217719"/>
          </a:xfrm>
          <a:prstGeom prst="rect">
            <a:avLst/>
          </a:prstGeom>
          <a:noFill/>
          <a:ln>
            <a:solidFill>
              <a:srgbClr val="C00000"/>
            </a:solidFill>
          </a:ln>
        </p:spPr>
      </p:pic>
      <p:sp>
        <p:nvSpPr>
          <p:cNvPr id="4" name="CustomShape 3"/>
          <p:cNvSpPr/>
          <p:nvPr/>
        </p:nvSpPr>
        <p:spPr>
          <a:xfrm>
            <a:off x="3000364" y="2357430"/>
            <a:ext cx="3929090" cy="460211"/>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Copertina di una edizione francese dei </a:t>
            </a:r>
            <a:r>
              <a:rPr lang="it-IT" sz="1200" i="1" dirty="0" smtClean="0"/>
              <a:t>Protocolli dei Savi di Sion</a:t>
            </a:r>
            <a:r>
              <a:rPr lang="it-IT" sz="1200" dirty="0" smtClean="0"/>
              <a:t>.</a:t>
            </a:r>
            <a:endParaRPr lang="it-IT" sz="1200" b="1" spc="-1" dirty="0" smtClean="0">
              <a:latin typeface="Franklin Gothic Book"/>
            </a:endParaRPr>
          </a:p>
        </p:txBody>
      </p:sp>
      <p:sp>
        <p:nvSpPr>
          <p:cNvPr id="5" name="CustomShape 3"/>
          <p:cNvSpPr/>
          <p:nvPr/>
        </p:nvSpPr>
        <p:spPr>
          <a:xfrm>
            <a:off x="2928926" y="3357562"/>
            <a:ext cx="564360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Il disegno della copertina ha la funzione di illustrare la tesi sulla quale sono basati i </a:t>
            </a:r>
            <a:r>
              <a:rPr lang="it-IT" sz="1400" b="1" i="1" spc="-1" dirty="0" smtClean="0">
                <a:solidFill>
                  <a:srgbClr val="000000"/>
                </a:solidFill>
                <a:latin typeface="Franklin Gothic Book"/>
              </a:rPr>
              <a:t>Protocolli</a:t>
            </a:r>
            <a:r>
              <a:rPr lang="it-IT" sz="1400" b="1" spc="-1" dirty="0" smtClean="0">
                <a:solidFill>
                  <a:srgbClr val="000000"/>
                </a:solidFill>
                <a:latin typeface="Franklin Gothic Book"/>
              </a:rPr>
              <a:t>. Qual è questa tesi?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3000364" y="4143380"/>
            <a:ext cx="585791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Che gli ebrei complottano per arrivare a dominare il mondo.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8/8d/1912ed_TheProtocols_by_Nilus.jpg/220px-1912ed_TheProtocols_by_Nilus.jpg"/>
          <p:cNvPicPr>
            <a:picLocks noChangeAspect="1" noChangeArrowheads="1"/>
          </p:cNvPicPr>
          <p:nvPr/>
        </p:nvPicPr>
        <p:blipFill>
          <a:blip r:embed="rId2"/>
          <a:srcRect/>
          <a:stretch>
            <a:fillRect/>
          </a:stretch>
        </p:blipFill>
        <p:spPr bwMode="auto">
          <a:xfrm>
            <a:off x="357151" y="285721"/>
            <a:ext cx="3457575" cy="5092065"/>
          </a:xfrm>
          <a:prstGeom prst="rect">
            <a:avLst/>
          </a:prstGeom>
          <a:noFill/>
          <a:ln>
            <a:solidFill>
              <a:srgbClr val="C00000"/>
            </a:solidFill>
          </a:ln>
        </p:spPr>
      </p:pic>
      <p:sp>
        <p:nvSpPr>
          <p:cNvPr id="8" name="CustomShape 3"/>
          <p:cNvSpPr/>
          <p:nvPr/>
        </p:nvSpPr>
        <p:spPr>
          <a:xfrm>
            <a:off x="357158" y="5500702"/>
            <a:ext cx="3429024"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Frontespizio di una edizione del 1912 dei </a:t>
            </a:r>
            <a:r>
              <a:rPr lang="it-IT" sz="1200" i="1" dirty="0" smtClean="0"/>
              <a:t>Protocolli dei Savi di Sion</a:t>
            </a:r>
            <a:r>
              <a:rPr lang="it-IT" sz="1200" dirty="0" smtClean="0"/>
              <a:t> che utilizza simboli occulti.</a:t>
            </a:r>
            <a:endParaRPr lang="it-IT" sz="1200" b="1" spc="-1" dirty="0" smtClean="0">
              <a:latin typeface="Franklin Gothic Book"/>
            </a:endParaRPr>
          </a:p>
        </p:txBody>
      </p:sp>
      <p:sp>
        <p:nvSpPr>
          <p:cNvPr id="4" name="CustomShape 3"/>
          <p:cNvSpPr/>
          <p:nvPr/>
        </p:nvSpPr>
        <p:spPr>
          <a:xfrm>
            <a:off x="4000496" y="1142984"/>
            <a:ext cx="492922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in questa illustrazione sono presenti dei simboli occulti? Quale messaggio si vuole trasmettere?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4071934" y="2000240"/>
            <a:ext cx="4857784"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Che gli ebrei sono collegati con la massoneria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357158" y="2500306"/>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500" b="0" strike="noStrike" cap="all" spc="-1">
                <a:solidFill>
                  <a:srgbClr val="000000"/>
                </a:solidFill>
                <a:latin typeface="Times New Roman"/>
                <a:ea typeface="DejaVu Sans"/>
              </a:rPr>
              <a:t>PRIMA</a:t>
            </a:r>
            <a:r>
              <a:rPr lang="it-IT" sz="4400" b="0" strike="noStrike" cap="all" spc="-1">
                <a:solidFill>
                  <a:srgbClr val="000000"/>
                </a:solidFill>
                <a:latin typeface="Times New Roman"/>
                <a:ea typeface="DejaVu Sans"/>
              </a:rPr>
              <a:t> DEL CRISTIANESIMO</a:t>
            </a:r>
            <a:endParaRPr lang="it-IT" sz="4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92187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Gli ebrei tentano di controllare gli eventi mondiali e a tale scopo un ristretto gruppo di ebrei ricchi e influenti si incontrano segretamente per tramare i propri loschi piani. Incitando la disgregazione sociale, l’ebreo è in grado  di insinuarsi in una società sana e, una volta penetrato, preparasi per la dominazione del mondo.</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A. Hitler </a:t>
            </a:r>
            <a:r>
              <a:rPr lang="it-IT" sz="1200" i="1" spc="-1" dirty="0" err="1" smtClean="0">
                <a:solidFill>
                  <a:srgbClr val="000000"/>
                </a:solidFill>
                <a:latin typeface="Franklin Gothic Book" pitchFamily="34" charset="0"/>
              </a:rPr>
              <a:t>Mein</a:t>
            </a:r>
            <a:r>
              <a:rPr lang="it-IT" sz="1200" i="1" spc="-1" dirty="0" smtClean="0">
                <a:solidFill>
                  <a:srgbClr val="000000"/>
                </a:solidFill>
                <a:latin typeface="Franklin Gothic Book" pitchFamily="34" charset="0"/>
              </a:rPr>
              <a:t> </a:t>
            </a:r>
            <a:r>
              <a:rPr lang="it-IT" sz="1200" i="1" spc="-1" dirty="0" err="1" smtClean="0">
                <a:solidFill>
                  <a:srgbClr val="000000"/>
                </a:solidFill>
                <a:latin typeface="Franklin Gothic Book" pitchFamily="34" charset="0"/>
              </a:rPr>
              <a:t>Kampf</a:t>
            </a:r>
            <a:r>
              <a:rPr lang="it-IT" sz="1200" spc="-1" dirty="0">
                <a:solidFill>
                  <a:srgbClr val="000000"/>
                </a:solidFill>
                <a:latin typeface="Franklin Gothic Book" pitchFamily="34" charset="0"/>
              </a:rPr>
              <a:t> </a:t>
            </a:r>
            <a:endParaRPr lang="it-IT" sz="1200" spc="-1" dirty="0">
              <a:latin typeface="Franklin Gothic Book" pitchFamily="34" charset="0"/>
            </a:endParaRPr>
          </a:p>
        </p:txBody>
      </p:sp>
      <p:sp>
        <p:nvSpPr>
          <p:cNvPr id="5" name="CustomShape 3"/>
          <p:cNvSpPr/>
          <p:nvPr/>
        </p:nvSpPr>
        <p:spPr>
          <a:xfrm>
            <a:off x="142844" y="121442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secondo Hitler, gli ebrei rappresentano un pericolo per la società?</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1857364"/>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smtClean="0">
                <a:solidFill>
                  <a:srgbClr val="00B0F0"/>
                </a:solidFill>
                <a:latin typeface="Franklin Gothic Book"/>
              </a:rPr>
              <a:t>Perché, per poter arrivare a dominare il mondo, incoraggiano la disgregazione sociale.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1"/>
          <p:cNvSpPr/>
          <p:nvPr/>
        </p:nvSpPr>
        <p:spPr>
          <a:xfrm>
            <a:off x="214282" y="2928934"/>
            <a:ext cx="8785440" cy="156820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i="1" dirty="0" smtClean="0">
                <a:latin typeface="Franklin Gothic Book" pitchFamily="34" charset="0"/>
              </a:rPr>
              <a:t>In seguito al fiasco della cooperazione nazionale, il nazionalismo ucraino ha perso la propria base economica. Le banche di sconto gestite dai nostri compagni </a:t>
            </a:r>
            <a:r>
              <a:rPr lang="it-IT" sz="1400" i="1" dirty="0" err="1" smtClean="0">
                <a:latin typeface="Franklin Gothic Book" pitchFamily="34" charset="0"/>
              </a:rPr>
              <a:t>Nazert</a:t>
            </a:r>
            <a:r>
              <a:rPr lang="it-IT" sz="1400" i="1" dirty="0" smtClean="0">
                <a:latin typeface="Franklin Gothic Book" pitchFamily="34" charset="0"/>
              </a:rPr>
              <a:t>, </a:t>
            </a:r>
            <a:r>
              <a:rPr lang="it-IT" sz="1400" i="1" dirty="0" err="1" smtClean="0">
                <a:latin typeface="Franklin Gothic Book" pitchFamily="34" charset="0"/>
              </a:rPr>
              <a:t>Gloss</a:t>
            </a:r>
            <a:r>
              <a:rPr lang="it-IT" sz="1400" i="1" dirty="0" smtClean="0">
                <a:latin typeface="Franklin Gothic Book" pitchFamily="34" charset="0"/>
              </a:rPr>
              <a:t>, Fischer, </a:t>
            </a:r>
            <a:r>
              <a:rPr lang="it-IT" sz="1400" i="1" dirty="0" err="1" smtClean="0">
                <a:latin typeface="Franklin Gothic Book" pitchFamily="34" charset="0"/>
              </a:rPr>
              <a:t>Krauss</a:t>
            </a:r>
            <a:r>
              <a:rPr lang="it-IT" sz="1400" i="1" dirty="0" smtClean="0">
                <a:latin typeface="Franklin Gothic Book" pitchFamily="34" charset="0"/>
              </a:rPr>
              <a:t> e </a:t>
            </a:r>
            <a:r>
              <a:rPr lang="it-IT" sz="1400" i="1" dirty="0" err="1" smtClean="0">
                <a:latin typeface="Franklin Gothic Book" pitchFamily="34" charset="0"/>
              </a:rPr>
              <a:t>Spindler</a:t>
            </a:r>
            <a:r>
              <a:rPr lang="it-IT" sz="1400" i="1" dirty="0" smtClean="0">
                <a:latin typeface="Franklin Gothic Book" pitchFamily="34" charset="0"/>
              </a:rPr>
              <a:t> svolgono un ruolo cardine in questo caso. La classe dei proprietari terrieri russi, frivola e stupida, ci seguirà come un gregge di pecore dirette al macello. In qualità di rappresentante del partito </a:t>
            </a:r>
            <a:r>
              <a:rPr lang="it-IT" sz="1400" i="1" dirty="0" err="1" smtClean="0">
                <a:latin typeface="Franklin Gothic Book" pitchFamily="34" charset="0"/>
              </a:rPr>
              <a:t>Poale</a:t>
            </a:r>
            <a:r>
              <a:rPr lang="it-IT" sz="1400" i="1" dirty="0" smtClean="0">
                <a:latin typeface="Franklin Gothic Book" pitchFamily="34" charset="0"/>
              </a:rPr>
              <a:t> </a:t>
            </a:r>
            <a:r>
              <a:rPr lang="it-IT" sz="1400" i="1" dirty="0" err="1" smtClean="0">
                <a:latin typeface="Franklin Gothic Book" pitchFamily="34" charset="0"/>
              </a:rPr>
              <a:t>Zion</a:t>
            </a:r>
            <a:r>
              <a:rPr lang="it-IT" sz="1400" i="1" dirty="0" smtClean="0">
                <a:latin typeface="Franklin Gothic Book" pitchFamily="34" charset="0"/>
              </a:rPr>
              <a:t> (Operai di Sion), devo riconoscere, con mia grande soddisfazione, che il nostro partito e il </a:t>
            </a:r>
            <a:r>
              <a:rPr lang="it-IT" sz="1400" i="1" dirty="0" err="1" smtClean="0">
                <a:latin typeface="Franklin Gothic Book" pitchFamily="34" charset="0"/>
              </a:rPr>
              <a:t>Bund</a:t>
            </a:r>
            <a:r>
              <a:rPr lang="it-IT" sz="1400" i="1" dirty="0" smtClean="0">
                <a:latin typeface="Franklin Gothic Book" pitchFamily="34" charset="0"/>
              </a:rPr>
              <a:t> (Organizzazione socialista ebraica) sono diventati insieme centri di attività che manipolano lo sconfinato gregge di pecore russe.</a:t>
            </a:r>
          </a:p>
          <a:p>
            <a:pPr algn="r">
              <a:spcAft>
                <a:spcPts val="601"/>
              </a:spcAft>
            </a:pPr>
            <a:r>
              <a:rPr lang="it-IT" sz="1200" spc="-1" dirty="0">
                <a:solidFill>
                  <a:srgbClr val="000000"/>
                </a:solidFill>
                <a:latin typeface="Franklin Gothic Book" pitchFamily="34" charset="0"/>
              </a:rPr>
              <a:t>da </a:t>
            </a:r>
            <a:r>
              <a:rPr lang="it-IT" sz="1200" spc="-1" dirty="0" smtClean="0">
                <a:solidFill>
                  <a:srgbClr val="000000"/>
                </a:solidFill>
                <a:latin typeface="Franklin Gothic Book" pitchFamily="34" charset="0"/>
              </a:rPr>
              <a:t>un documento falso intitolato </a:t>
            </a:r>
            <a:r>
              <a:rPr lang="it-IT" sz="1200" i="1" spc="-1" dirty="0" smtClean="0">
                <a:solidFill>
                  <a:srgbClr val="000000"/>
                </a:solidFill>
                <a:latin typeface="Franklin Gothic Book" pitchFamily="34" charset="0"/>
              </a:rPr>
              <a:t>Relazione del compagno </a:t>
            </a:r>
            <a:r>
              <a:rPr lang="it-IT" sz="1200" i="1" spc="-1" dirty="0" err="1" smtClean="0">
                <a:solidFill>
                  <a:srgbClr val="000000"/>
                </a:solidFill>
                <a:latin typeface="Franklin Gothic Book" pitchFamily="34" charset="0"/>
              </a:rPr>
              <a:t>Rappaport</a:t>
            </a:r>
            <a:endParaRPr lang="it-IT" sz="1200" spc="-1" dirty="0">
              <a:latin typeface="Franklin Gothic Book" pitchFamily="34" charset="0"/>
            </a:endParaRPr>
          </a:p>
        </p:txBody>
      </p:sp>
      <p:sp>
        <p:nvSpPr>
          <p:cNvPr id="8" name="CustomShape 3"/>
          <p:cNvSpPr/>
          <p:nvPr/>
        </p:nvSpPr>
        <p:spPr>
          <a:xfrm>
            <a:off x="214282" y="450057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ha voluto dimostrare l’autore di questo falso documento?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9" name="CustomShape 4"/>
          <p:cNvSpPr/>
          <p:nvPr/>
        </p:nvSpPr>
        <p:spPr>
          <a:xfrm>
            <a:off x="285720" y="521495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Ha voluto dimostrare che, attraverso le banche, le organizzazioni ebraiche riescono a manipolare il popolo russo.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 PROPAGANDA ANTISEMITA NELLA GERMANIA NAZISTA</a:t>
            </a:r>
            <a:endParaRPr lang="it-IT" sz="4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p:cNvSpPr/>
          <p:nvPr/>
        </p:nvSpPr>
        <p:spPr>
          <a:xfrm>
            <a:off x="142844" y="642918"/>
            <a:ext cx="8793000" cy="246075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fontAlgn="base"/>
            <a:r>
              <a:rPr lang="it-IT" sz="1400" dirty="0" smtClean="0">
                <a:latin typeface="Franklin Gothic Book" pitchFamily="34" charset="0"/>
              </a:rPr>
              <a:t>Sfruttando gli stereotipi e le immagini già esistenti, </a:t>
            </a:r>
            <a:r>
              <a:rPr lang="it-IT" sz="1400" b="1" dirty="0" smtClean="0">
                <a:latin typeface="Franklin Gothic Book" pitchFamily="34" charset="0"/>
              </a:rPr>
              <a:t>gli autori della propaganda nazista dipinsero gli Ebrei come un "corpo estraneo" che viveva a spese della nazione che li ospitava,</a:t>
            </a:r>
            <a:r>
              <a:rPr lang="it-IT" sz="1400" dirty="0" smtClean="0">
                <a:latin typeface="Franklin Gothic Book" pitchFamily="34" charset="0"/>
              </a:rPr>
              <a:t> </a:t>
            </a:r>
            <a:r>
              <a:rPr lang="it-IT" sz="1400" b="1" dirty="0" smtClean="0">
                <a:latin typeface="Franklin Gothic Book" pitchFamily="34" charset="0"/>
              </a:rPr>
              <a:t>avvelenando la sua cultura, impadronendosi della sua economia e obbligando alla schiavitù i suoi lavoratori, sia nell'industria che nell'agricoltura.</a:t>
            </a:r>
            <a:r>
              <a:rPr lang="it-IT" sz="1400" dirty="0" smtClean="0">
                <a:latin typeface="Franklin Gothic Book" pitchFamily="34" charset="0"/>
              </a:rPr>
              <a:t> Questo ritratto odioso - nonostante non fosse certo nuovo o appartenente soltanto al Partito Nazista - divenne in quel periodo un'immagine molto diffusa e, inoltre, sostenuta dallo Stato. Al rafforzarsi del controllo del regime sulla stampa e sull'editoria, dopo il 1933, i responsabili della propaganda crearono nuovi messaggi, adattandoli ai diversi tipi di pubblico, inclusi i tanti Tedeschi che non erano nazisti e che non leggevano i giornali di partito. Le dimostrazioni pubbliche di antisemitismo nella Germania nazista assunsero diverse forme, da quelle contenute nei cartelloni pubblicitari a quelle pubblicate dai giornali, alle dichiarazioni rese nei film o alla radio. Inoltre, professori universitari e leader religiosi conferirono rispettabilità a concetti anti-ebraici incorporandoli nelle loro lezioni e nei loro sermoni.</a:t>
            </a:r>
            <a:endParaRPr lang="it-IT" sz="1400" dirty="0">
              <a:latin typeface="Franklin Gothic Book"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455363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it-IT" sz="1400" i="1" dirty="0" smtClean="0">
                <a:latin typeface="Franklin Gothic Book" pitchFamily="34" charset="0"/>
              </a:rPr>
              <a:t>Quando gli uccelli migratori partono per il sud in autunno, gli storni volano con gli storni, le cicogne con le cicogne, le rondini con le rondini. Sebbene siano tutti uccelli, ciascuno si attiene strettamente alla propria specie. Una mandria di camosci non è mai guidata da un cervo, né una mandria di cavalli selvaggi da un cinghiale. </a:t>
            </a:r>
            <a:r>
              <a:rPr lang="it-IT" sz="1400" b="1" i="1" dirty="0" smtClean="0">
                <a:latin typeface="Franklin Gothic Book" pitchFamily="34" charset="0"/>
              </a:rPr>
              <a:t>Ogni specie resta fedele alla propria e cerca un leader della stessa specie</a:t>
            </a:r>
            <a:r>
              <a:rPr lang="it-IT" sz="1400" i="1" dirty="0" smtClean="0">
                <a:latin typeface="Franklin Gothic Book" pitchFamily="34" charset="0"/>
              </a:rPr>
              <a:t>. Questa è la via della natura.</a:t>
            </a:r>
          </a:p>
          <a:p>
            <a:pPr algn="just"/>
            <a:r>
              <a:rPr lang="it-IT" sz="1400" i="1" dirty="0" smtClean="0">
                <a:latin typeface="Franklin Gothic Book" pitchFamily="34" charset="0"/>
              </a:rPr>
              <a:t>Quando questi fatti vengono spiegati a scuola, deve arrivare il momento in cui un ragazzo o una ragazza si alza e dice: “</a:t>
            </a:r>
            <a:r>
              <a:rPr lang="it-IT" sz="1400" b="1" i="1" dirty="0" smtClean="0">
                <a:latin typeface="Franklin Gothic Book" pitchFamily="34" charset="0"/>
              </a:rPr>
              <a:t>Se così è nella natura, deve essere così anche con gli uomini</a:t>
            </a:r>
            <a:r>
              <a:rPr lang="it-IT" sz="1400" i="1" dirty="0" smtClean="0">
                <a:latin typeface="Franklin Gothic Book" pitchFamily="34" charset="0"/>
              </a:rPr>
              <a:t>. Ma il nostro popolo tedesco una volta si lasciò guidare da quelli di razza straniera, gli ebrei”. </a:t>
            </a:r>
          </a:p>
          <a:p>
            <a:pPr algn="just"/>
            <a:r>
              <a:rPr lang="it-IT" sz="1400" i="1" dirty="0" smtClean="0">
                <a:latin typeface="Franklin Gothic Book" pitchFamily="34" charset="0"/>
              </a:rPr>
              <a:t>Agli studenti più grandi si può spiegare che uno storno maschio si accoppia solo con uno storno femmina. Costruiscono un nido, depongono le uova, si prendono cura dei pulcini. Da quel nido provengono i giovani storni. </a:t>
            </a:r>
            <a:r>
              <a:rPr lang="it-IT" sz="1400" b="1" i="1" dirty="0" smtClean="0">
                <a:latin typeface="Franklin Gothic Book" pitchFamily="34" charset="0"/>
              </a:rPr>
              <a:t>Il simile è attratto dal simile e produce la propria specie</a:t>
            </a:r>
            <a:r>
              <a:rPr lang="it-IT" sz="1400" i="1" dirty="0" smtClean="0">
                <a:latin typeface="Franklin Gothic Book" pitchFamily="34" charset="0"/>
              </a:rPr>
              <a:t>. Così è la natura! </a:t>
            </a:r>
            <a:r>
              <a:rPr lang="it-IT" sz="1400" b="1" i="1" dirty="0" smtClean="0">
                <a:latin typeface="Franklin Gothic Book" pitchFamily="34" charset="0"/>
              </a:rPr>
              <a:t>Solo dove interviene l'umanità nascono gli incroci artificiali, la razza mista, il bastardo</a:t>
            </a:r>
            <a:r>
              <a:rPr lang="it-IT" sz="1400" i="1" dirty="0" smtClean="0">
                <a:latin typeface="Franklin Gothic Book" pitchFamily="34" charset="0"/>
              </a:rPr>
              <a:t>. Le persone incrociano un cavallo e un asino per produrre un mulo. Il mulo è un esempio di bastardo. La natura non vuole che si riproduca. Nega la prole del mulo.</a:t>
            </a:r>
          </a:p>
          <a:p>
            <a:pPr algn="just"/>
            <a:r>
              <a:rPr lang="it-IT" sz="1400" i="1" dirty="0" smtClean="0">
                <a:latin typeface="Franklin Gothic Book" pitchFamily="34" charset="0"/>
              </a:rPr>
              <a:t>Solo l'uomo si pone al di sopra della volontà della natura. Approva e addirittura esige la mescolanza di neri o orientali con bianchi, o ebrei con gentili. Ogni membro stimato di una razza è </a:t>
            </a:r>
            <a:r>
              <a:rPr lang="it-IT" sz="1400" i="1" dirty="0" err="1" smtClean="0">
                <a:latin typeface="Franklin Gothic Book" pitchFamily="34" charset="0"/>
              </a:rPr>
              <a:t>razzialmente</a:t>
            </a:r>
            <a:r>
              <a:rPr lang="it-IT" sz="1400" i="1" dirty="0" smtClean="0">
                <a:latin typeface="Franklin Gothic Book" pitchFamily="34" charset="0"/>
              </a:rPr>
              <a:t> consapevole. Nessun bianco che sia consapevole e orgoglioso della sua razza si accoppierà con una negra o un'ebrea; anche un negro </a:t>
            </a:r>
            <a:r>
              <a:rPr lang="it-IT" sz="1400" i="1" dirty="0" err="1" smtClean="0">
                <a:latin typeface="Franklin Gothic Book" pitchFamily="34" charset="0"/>
              </a:rPr>
              <a:t>razzialmente</a:t>
            </a:r>
            <a:r>
              <a:rPr lang="it-IT" sz="1400" i="1" dirty="0" smtClean="0">
                <a:latin typeface="Franklin Gothic Book" pitchFamily="34" charset="0"/>
              </a:rPr>
              <a:t> consapevole non si accoppierà con un bianco. Ognuno preferisce il proprio genere. Solo il membro inferiore di una razza si inclina verso quelli delle altre razze, o si lascia abusare da loro. </a:t>
            </a:r>
            <a:r>
              <a:rPr lang="it-IT" sz="1400" b="1" i="1" dirty="0" smtClean="0">
                <a:latin typeface="Franklin Gothic Book" pitchFamily="34" charset="0"/>
              </a:rPr>
              <a:t>Solo i membri inferiori delle varie razze si mescolano tra loro, i cattivi si mescolano con i cattivi. È quindi chiaro che il bastardo ha sempre la peggio, cioè unisce solo le caratteristiche negative delle razze da cui proviene</a:t>
            </a:r>
            <a:r>
              <a:rPr lang="it-IT" sz="1400" i="1" dirty="0" smtClean="0">
                <a:latin typeface="Franklin Gothic Book" pitchFamily="34" charset="0"/>
              </a:rPr>
              <a:t>.</a:t>
            </a:r>
          </a:p>
          <a:p>
            <a:pPr algn="r"/>
            <a:r>
              <a:rPr lang="it-IT" sz="1200" spc="-1" dirty="0" smtClean="0">
                <a:solidFill>
                  <a:srgbClr val="000000"/>
                </a:solidFill>
                <a:latin typeface="Franklin Gothic Book" pitchFamily="34" charset="0"/>
              </a:rPr>
              <a:t>da </a:t>
            </a:r>
            <a:r>
              <a:rPr lang="it-IT" sz="1200" i="1" spc="-1" dirty="0" smtClean="0">
                <a:solidFill>
                  <a:srgbClr val="000000"/>
                </a:solidFill>
                <a:latin typeface="Franklin Gothic Book" pitchFamily="34" charset="0"/>
              </a:rPr>
              <a:t>La questione ebraica nell’istruzione</a:t>
            </a:r>
            <a:endParaRPr lang="it-IT" sz="1200" spc="-1" dirty="0" smtClean="0">
              <a:latin typeface="Franklin Gothic Book" pitchFamily="34" charset="0"/>
            </a:endParaRPr>
          </a:p>
          <a:p>
            <a:endParaRPr lang="it-IT" sz="1200" dirty="0"/>
          </a:p>
        </p:txBody>
      </p:sp>
      <p:sp>
        <p:nvSpPr>
          <p:cNvPr id="4" name="CustomShape 3"/>
          <p:cNvSpPr/>
          <p:nvPr/>
        </p:nvSpPr>
        <p:spPr>
          <a:xfrm>
            <a:off x="285720" y="492919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214282" y="557214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Che gli appartenenti a razze diverse non si devono mescolare perché metterebbero in pericolo la purezza della propria razza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3"/>
          <p:cNvSpPr/>
          <p:nvPr/>
        </p:nvSpPr>
        <p:spPr>
          <a:xfrm>
            <a:off x="142844" y="485776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si vuole sostenere in questo testo? Rispondi dopo aver evidenziato le informazioni principali.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42844" y="428604"/>
            <a:ext cx="8785440" cy="2337648"/>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b="1" i="1" dirty="0" smtClean="0">
                <a:latin typeface="Franklin Gothic Book" pitchFamily="34" charset="0"/>
              </a:rPr>
              <a:t>L'ebreo</a:t>
            </a:r>
            <a:r>
              <a:rPr lang="it-IT" sz="1400" i="1" dirty="0" smtClean="0">
                <a:latin typeface="Franklin Gothic Book" pitchFamily="34" charset="0"/>
              </a:rPr>
              <a:t> riconosce così l'importanza di mantenere puro il sangue. Ma convince gli altri del contrario. Predica la mescolanza razziale con altri popoli, l'imbastardimento. "Perché lo fa?" chiederanno le ragazze. Perché </a:t>
            </a:r>
            <a:r>
              <a:rPr lang="it-IT" sz="1400" b="1" i="1" dirty="0" smtClean="0">
                <a:latin typeface="Franklin Gothic Book" pitchFamily="34" charset="0"/>
              </a:rPr>
              <a:t>vede nella mescolanza razziale il modo più sicuro per spezzare la forza vitale delle nazioni, per spingerle nell'abisso della distruzione</a:t>
            </a:r>
            <a:r>
              <a:rPr lang="it-IT" sz="1400" i="1" dirty="0" smtClean="0">
                <a:latin typeface="Franklin Gothic Book" pitchFamily="34" charset="0"/>
              </a:rPr>
              <a:t>. Il suo obiettivo è contribuire a questo processo di imbastardimento ovunque sia possibile. La contaminazione e la depravazione delle donne gentili da parte degli ebrei non è il risultato di un impulso sessuale ebraico guidato dal sangue. È molto più il risultato di una pianificazione e di un calcolo diabolici. Questo ci dà ancora una volta l'opportunità di parlare alle nostre giovani donne del Talmud e di scoprire che il Talmud non solo permette la contaminazione delle donne gentili, ma lo rende un dovere. </a:t>
            </a:r>
          </a:p>
          <a:p>
            <a:pPr algn="r">
              <a:spcAft>
                <a:spcPts val="600"/>
              </a:spcAft>
            </a:pPr>
            <a:r>
              <a:rPr lang="it-IT" sz="1200" spc="-1" dirty="0" smtClean="0">
                <a:solidFill>
                  <a:srgbClr val="000000"/>
                </a:solidFill>
                <a:latin typeface="Franklin Gothic Book" pitchFamily="34" charset="0"/>
              </a:rPr>
              <a:t>da </a:t>
            </a:r>
            <a:r>
              <a:rPr lang="it-IT" sz="1200" i="1" spc="-1" dirty="0" smtClean="0">
                <a:solidFill>
                  <a:srgbClr val="000000"/>
                </a:solidFill>
                <a:latin typeface="Franklin Gothic Book" pitchFamily="34" charset="0"/>
              </a:rPr>
              <a:t>La questione ebraica nell’istruzione</a:t>
            </a:r>
            <a:endParaRPr lang="it-IT" sz="1200" spc="-1" dirty="0" smtClean="0">
              <a:latin typeface="Franklin Gothic Book" pitchFamily="34" charset="0"/>
            </a:endParaRPr>
          </a:p>
          <a:p>
            <a:endParaRPr lang="it-IT" sz="1200" dirty="0"/>
          </a:p>
        </p:txBody>
      </p:sp>
      <p:sp>
        <p:nvSpPr>
          <p:cNvPr id="3" name="CustomShape 3"/>
          <p:cNvSpPr/>
          <p:nvPr/>
        </p:nvSpPr>
        <p:spPr>
          <a:xfrm>
            <a:off x="214282" y="307181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214282" y="378619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Che gli ebrei vogliono unirsi alle donne non ebree per mescolare le razze e così portare alla distruzione la società tedesca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3"/>
          <p:cNvSpPr/>
          <p:nvPr/>
        </p:nvSpPr>
        <p:spPr>
          <a:xfrm>
            <a:off x="285720" y="2928934"/>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si vuole sostenere in questo testo? Rispondi dopo aver evidenziato le informazioni principali.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2260704"/>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i="1" dirty="0" smtClean="0">
                <a:latin typeface="Franklin Gothic Book" pitchFamily="34" charset="0"/>
              </a:rPr>
              <a:t>Sì, bambini, è stato così. Non è passato molto tempo. I “leader” del nostro popolo hanno fatto entrare gli ebrei perché pensavano che non avrebbero potuto farcela senza gli ebrei finanziari e giudiziari. </a:t>
            </a:r>
            <a:r>
              <a:rPr lang="it-IT" sz="1400" b="1" i="1" dirty="0" smtClean="0">
                <a:latin typeface="Franklin Gothic Book" pitchFamily="34" charset="0"/>
              </a:rPr>
              <a:t>L'ebreo si guadagnò il favore dei governanti</a:t>
            </a:r>
            <a:r>
              <a:rPr lang="it-IT" sz="1400" i="1" dirty="0" smtClean="0">
                <a:latin typeface="Franklin Gothic Book" pitchFamily="34" charset="0"/>
              </a:rPr>
              <a:t> </a:t>
            </a:r>
            <a:r>
              <a:rPr lang="it-IT" sz="1400" b="1" i="1" dirty="0" smtClean="0">
                <a:latin typeface="Franklin Gothic Book" pitchFamily="34" charset="0"/>
              </a:rPr>
              <a:t>con la corruzione</a:t>
            </a:r>
            <a:r>
              <a:rPr lang="it-IT" sz="1400" i="1" dirty="0" smtClean="0">
                <a:latin typeface="Franklin Gothic Book" pitchFamily="34" charset="0"/>
              </a:rPr>
              <a:t>. Ha assunto un incarico dopo l'altro nel governo. </a:t>
            </a:r>
            <a:r>
              <a:rPr lang="it-IT" sz="1400" b="1" i="1" dirty="0" smtClean="0">
                <a:latin typeface="Franklin Gothic Book" pitchFamily="34" charset="0"/>
              </a:rPr>
              <a:t>Si infiltrava ovunque, </a:t>
            </a:r>
            <a:r>
              <a:rPr lang="it-IT" sz="1400" b="1" i="1" dirty="0" err="1" smtClean="0">
                <a:latin typeface="Franklin Gothic Book" pitchFamily="34" charset="0"/>
              </a:rPr>
              <a:t>ovunque</a:t>
            </a:r>
            <a:r>
              <a:rPr lang="it-IT" sz="1400" b="1" i="1" dirty="0" smtClean="0">
                <a:latin typeface="Franklin Gothic Book" pitchFamily="34" charset="0"/>
              </a:rPr>
              <a:t> aveva i suoi lacchè pagati</a:t>
            </a:r>
            <a:r>
              <a:rPr lang="it-IT" sz="1400" i="1" dirty="0" smtClean="0">
                <a:latin typeface="Franklin Gothic Book" pitchFamily="34" charset="0"/>
              </a:rPr>
              <a:t>. Arrivò addirittura a guadagnarsi il favore del Kaiser. Quando l'ebreo si sentì abbastanza forte, colpì. La rivoluzione arrivò nel paese. La legge e l'ordine sono scomparsi. I leader popolari furono perseguitati. In Russia li uccisero gli ebrei. Il fratello alzò la mano contro il fratello. In Germania tutti odiavano tutti gli altri. In Germania tutto taceva, silenzio nelle fattorie e nelle fabbriche. </a:t>
            </a:r>
            <a:r>
              <a:rPr lang="it-IT" sz="1400" b="1" i="1" dirty="0" smtClean="0">
                <a:latin typeface="Franklin Gothic Book" pitchFamily="34" charset="0"/>
              </a:rPr>
              <a:t>Povertà, fame, miseria erano ovunque. Stavamo crollando. L'ebreo era signore su di noi.</a:t>
            </a:r>
          </a:p>
          <a:p>
            <a:pPr algn="r"/>
            <a:r>
              <a:rPr lang="it-IT" sz="1200" spc="-1" dirty="0" smtClean="0">
                <a:solidFill>
                  <a:srgbClr val="000000"/>
                </a:solidFill>
                <a:latin typeface="Franklin Gothic Book" pitchFamily="34" charset="0"/>
              </a:rPr>
              <a:t>da </a:t>
            </a:r>
            <a:r>
              <a:rPr lang="it-IT" sz="1200" i="1" spc="-1" dirty="0" smtClean="0">
                <a:solidFill>
                  <a:srgbClr val="000000"/>
                </a:solidFill>
                <a:latin typeface="Franklin Gothic Book" pitchFamily="34" charset="0"/>
              </a:rPr>
              <a:t>La questione ebraica nell’istruzione</a:t>
            </a:r>
            <a:endParaRPr lang="it-IT" sz="1200" spc="-1" dirty="0" smtClean="0">
              <a:latin typeface="Franklin Gothic Book" pitchFamily="34" charset="0"/>
            </a:endParaRPr>
          </a:p>
          <a:p>
            <a:endParaRPr lang="it-IT" sz="1200" dirty="0"/>
          </a:p>
        </p:txBody>
      </p:sp>
      <p:sp>
        <p:nvSpPr>
          <p:cNvPr id="5" name="CustomShape 3"/>
          <p:cNvSpPr/>
          <p:nvPr/>
        </p:nvSpPr>
        <p:spPr>
          <a:xfrm>
            <a:off x="214282" y="278605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si vuole sostenere in questo testo? Rispondi dopo aver evidenziato le informazioni principali.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3500438"/>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Che gli ebrei si sono infiltrati nella società tedesca per dominarla dopo averla fatta crollare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a:bodyPr>
          <a:lstStyle/>
          <a:p>
            <a:pPr algn="ctr"/>
            <a:r>
              <a:rPr lang="it-IT" sz="3600" b="1" dirty="0" smtClean="0">
                <a:solidFill>
                  <a:srgbClr val="FF0000"/>
                </a:solidFill>
                <a:latin typeface="Times New Roman" pitchFamily="18" charset="0"/>
                <a:cs typeface="Times New Roman" pitchFamily="18" charset="0"/>
              </a:rPr>
              <a:t>L’antisemitismo spiegato ai bambini</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medit.files.wordpress.com/2018/10/educare_allodio_contro_gli_ebrei_ivano_palmieri-4.jpg?w=1140"/>
          <p:cNvPicPr>
            <a:picLocks noChangeAspect="1" noChangeArrowheads="1"/>
          </p:cNvPicPr>
          <p:nvPr/>
        </p:nvPicPr>
        <p:blipFill>
          <a:blip r:embed="rId2"/>
          <a:srcRect/>
          <a:stretch>
            <a:fillRect/>
          </a:stretch>
        </p:blipFill>
        <p:spPr bwMode="auto">
          <a:xfrm>
            <a:off x="142844" y="142852"/>
            <a:ext cx="4809600" cy="3206400"/>
          </a:xfrm>
          <a:prstGeom prst="rect">
            <a:avLst/>
          </a:prstGeom>
          <a:noFill/>
          <a:ln>
            <a:solidFill>
              <a:srgbClr val="C00000"/>
            </a:solidFill>
          </a:ln>
        </p:spPr>
      </p:pic>
      <p:sp>
        <p:nvSpPr>
          <p:cNvPr id="3" name="CustomShape 3"/>
          <p:cNvSpPr/>
          <p:nvPr/>
        </p:nvSpPr>
        <p:spPr>
          <a:xfrm>
            <a:off x="5072066" y="285728"/>
            <a:ext cx="385765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Com’è il fisico dell’ariano? Com’è quello dell’ebreo? Quale messaggio si vuole trasmettere?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4" name="CustomShape 4"/>
          <p:cNvSpPr/>
          <p:nvPr/>
        </p:nvSpPr>
        <p:spPr>
          <a:xfrm>
            <a:off x="5000628" y="1285860"/>
            <a:ext cx="4000528" cy="150019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L’ariano ha un fisico atletico mentre l’ebreo è grasso e fatica a rimanere dritto. In questo modo si vuole dimostrare la superiorità fisica degli ariani rispetto agli ebrei. </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5" name="CustomShape 3"/>
          <p:cNvSpPr/>
          <p:nvPr/>
        </p:nvSpPr>
        <p:spPr>
          <a:xfrm>
            <a:off x="214282" y="3571876"/>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Com’è lo sguardo dell’ariano? Che personalità denota? Com’è lo sguardo dell’ebreo? Che personalità denota?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414338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L’ariano guarda dritto davanti a sé dimostrando un carattere fiero e determinato. L’ebreo ha gli occhi rivolti verso l’alto, sembra intimidito, come se avesse qualcosa da nascondere.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285720" y="5000636"/>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lavoro svolge l’ariano? Che lavoro svolge, probabilmente, l’ebreo? In questo modo, quale messaggio si vuole trasmettere?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8" name="CustomShape 4"/>
          <p:cNvSpPr/>
          <p:nvPr/>
        </p:nvSpPr>
        <p:spPr>
          <a:xfrm>
            <a:off x="214282" y="5715016"/>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L’ariano lavora i campi mentre l’ebreo non svolge un lavoro manuale, probabilmente è un uomo d’affari. Il messaggio che si vuole trasmettere è che gli ebrei vivono sfruttando il lavoro dei tedeschi.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AutoShape 2" descr="file:///C:/Users/utente/Documents/SITO/DA%20INSERIRE/STORIA/3%C2%B0/ANTISEMITISMO/STORIA%20DEGLI%20EBREI/NAZISMO/210814de-ec41-40ba-ba56-50a5cac28c5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55652" name="AutoShape 4" descr="file:///C:/Users/utente/Documents/SITO/DA%20INSERIRE/STORIA/3%C2%B0/ANTISEMITISMO/STORIA%20DEGLI%20EBREI/NAZISMO/210814de-ec41-40ba-ba56-50a5cac28c5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55654" name="AutoShape 6" descr="file:///C:/Users/utente/Documents/SITO/DA%20INSERIRE/STORIA/3%C2%B0/ANTISEMITISMO/STORIA%20DEGLI%20EBREI/NAZISMO/210814de-ec41-40ba-ba56-50a5cac28c5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5655" name="Picture 7" descr="C:\Users\utente\Documents\SITO\DA INSERIRE\STORIA\3°\ANTISEMITISMO\STORIA DEGLI EBREI\NAZISMO\210814de-ec41-40ba-ba56-50a5cac28c58.jpg"/>
          <p:cNvPicPr>
            <a:picLocks noChangeAspect="1" noChangeArrowheads="1"/>
          </p:cNvPicPr>
          <p:nvPr/>
        </p:nvPicPr>
        <p:blipFill>
          <a:blip r:embed="rId2"/>
          <a:srcRect/>
          <a:stretch>
            <a:fillRect/>
          </a:stretch>
        </p:blipFill>
        <p:spPr bwMode="auto">
          <a:xfrm>
            <a:off x="142844" y="214290"/>
            <a:ext cx="3749040" cy="4850321"/>
          </a:xfrm>
          <a:prstGeom prst="rect">
            <a:avLst/>
          </a:prstGeom>
          <a:noFill/>
          <a:ln>
            <a:solidFill>
              <a:srgbClr val="C00000"/>
            </a:solidFill>
          </a:ln>
        </p:spPr>
      </p:pic>
      <p:sp>
        <p:nvSpPr>
          <p:cNvPr id="10" name="CustomShape 3"/>
          <p:cNvSpPr/>
          <p:nvPr/>
        </p:nvSpPr>
        <p:spPr>
          <a:xfrm>
            <a:off x="4214810" y="285728"/>
            <a:ext cx="4714908" cy="138354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Illustrazione di un libro tedesco antisemita per bambini, </a:t>
            </a:r>
            <a:r>
              <a:rPr lang="it-IT" sz="1200" i="1" dirty="0" smtClean="0"/>
              <a:t>Il Fungo Velenoso</a:t>
            </a:r>
            <a:r>
              <a:rPr lang="it-IT" sz="1200" dirty="0" smtClean="0"/>
              <a:t>, pubblicato nel 1935 a Norimberga, in Germania.</a:t>
            </a:r>
          </a:p>
          <a:p>
            <a:pPr algn="just">
              <a:lnSpc>
                <a:spcPct val="100000"/>
              </a:lnSpc>
              <a:tabLst>
                <a:tab pos="0" algn="l"/>
              </a:tabLst>
            </a:pPr>
            <a:r>
              <a:rPr lang="it-IT" sz="1200" dirty="0" smtClean="0"/>
              <a:t>Qui lo studente spiega ai suoi compagni di classe, tutti tedeschi ariani, la forma del naso ebreo: “Il naso ebreo è piegato all'apice. Sembra un sei." Nelle scuole tedesche, sei è il voto peggiore, equivalente nostro zero, e uno sarebbe il voto più alto, dieci per noi.</a:t>
            </a:r>
            <a:endParaRPr lang="it-IT" sz="1200" b="1" spc="-1" dirty="0" smtClean="0">
              <a:latin typeface="Franklin Gothic Book"/>
            </a:endParaRPr>
          </a:p>
        </p:txBody>
      </p:sp>
      <p:sp>
        <p:nvSpPr>
          <p:cNvPr id="11" name="CustomShape 3"/>
          <p:cNvSpPr/>
          <p:nvPr/>
        </p:nvSpPr>
        <p:spPr>
          <a:xfrm>
            <a:off x="142844" y="528638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Secondo te, quale messaggio, riguardante gli ebrei, si vuole trasmettere con questa vignetta?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2" name="CustomShape 4"/>
          <p:cNvSpPr/>
          <p:nvPr/>
        </p:nvSpPr>
        <p:spPr>
          <a:xfrm>
            <a:off x="214282" y="592933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Che gli ebrei appartengono ad una razza inferiore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ottenimento del consenso del nazismo | Essere Sinistra | Pagina 2"/>
          <p:cNvPicPr>
            <a:picLocks noChangeAspect="1" noChangeArrowheads="1"/>
          </p:cNvPicPr>
          <p:nvPr/>
        </p:nvPicPr>
        <p:blipFill>
          <a:blip r:embed="rId2"/>
          <a:srcRect/>
          <a:stretch>
            <a:fillRect/>
          </a:stretch>
        </p:blipFill>
        <p:spPr bwMode="auto">
          <a:xfrm>
            <a:off x="285720" y="214289"/>
            <a:ext cx="4657344" cy="4511040"/>
          </a:xfrm>
          <a:prstGeom prst="rect">
            <a:avLst/>
          </a:prstGeom>
          <a:noFill/>
          <a:ln>
            <a:solidFill>
              <a:srgbClr val="C00000"/>
            </a:solidFill>
          </a:ln>
        </p:spPr>
      </p:pic>
      <p:sp>
        <p:nvSpPr>
          <p:cNvPr id="4" name="CustomShape 3"/>
          <p:cNvSpPr/>
          <p:nvPr/>
        </p:nvSpPr>
        <p:spPr>
          <a:xfrm>
            <a:off x="5286380" y="285728"/>
            <a:ext cx="3643338"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Copertina di un libro antisemita per bambini intitolato </a:t>
            </a:r>
            <a:r>
              <a:rPr lang="it-IT" sz="1200" i="1" dirty="0" smtClean="0"/>
              <a:t>Non fidarti della volpe nel prato né del giuramento dell'Ebreo</a:t>
            </a:r>
            <a:r>
              <a:rPr lang="it-IT" sz="1200" dirty="0" smtClean="0"/>
              <a:t>. Germania, 1936.</a:t>
            </a:r>
          </a:p>
        </p:txBody>
      </p:sp>
      <p:sp>
        <p:nvSpPr>
          <p:cNvPr id="5" name="CustomShape 3"/>
          <p:cNvSpPr/>
          <p:nvPr/>
        </p:nvSpPr>
        <p:spPr>
          <a:xfrm>
            <a:off x="142844" y="485776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Paragonandoli alla volpe, quale caratteristica viene attribuita agli ebrei? Perché, di conseguenza, non ci si dovrebbe fidare di loro?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557214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La furbizia è la caratteristica che viene attribuita agli ebrei. Non ci si deve fidare di loro perché questa loro caratteristica li porta ad imbrogliare il prossimo.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214200" y="142920"/>
            <a:ext cx="8499600" cy="315325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Come generico sentimento l'antisemitismo ha origini antiche, collegandosi alla </a:t>
            </a:r>
            <a:r>
              <a:rPr lang="it-IT" sz="1400" b="1" strike="noStrike" spc="-1" dirty="0">
                <a:solidFill>
                  <a:srgbClr val="000000"/>
                </a:solidFill>
                <a:latin typeface="Franklin Gothic Book"/>
                <a:ea typeface="DejaVu Sans"/>
              </a:rPr>
              <a:t>diaspora</a:t>
            </a:r>
            <a:r>
              <a:rPr lang="it-IT" sz="1400" b="0" strike="noStrike" spc="-1" dirty="0">
                <a:solidFill>
                  <a:srgbClr val="000000"/>
                </a:solidFill>
                <a:latin typeface="Franklin Gothic Book"/>
                <a:ea typeface="DejaVu Sans"/>
              </a:rPr>
              <a:t>, che formò all'interno dei diversi Paesi dei </a:t>
            </a:r>
            <a:r>
              <a:rPr lang="it-IT" sz="1400" b="1" strike="noStrike" spc="-1" dirty="0">
                <a:solidFill>
                  <a:srgbClr val="000000"/>
                </a:solidFill>
                <a:latin typeface="Franklin Gothic Book"/>
                <a:ea typeface="DejaVu Sans"/>
              </a:rPr>
              <a:t>nuclei ebraici chiusi</a:t>
            </a:r>
            <a:r>
              <a:rPr lang="it-IT" sz="1400" b="0" strike="noStrike" spc="-1" dirty="0">
                <a:solidFill>
                  <a:srgbClr val="000000"/>
                </a:solidFill>
                <a:latin typeface="Franklin Gothic Book"/>
                <a:ea typeface="DejaVu Sans"/>
              </a:rPr>
              <a:t>, non assimilabili al resto della popolazione e gelosi della rigida difesa delle proprie peculiarità religiose, etniche e linguistiche. Le </a:t>
            </a:r>
            <a:r>
              <a:rPr lang="it-IT" sz="1400" b="1" strike="noStrike" spc="-1" dirty="0">
                <a:solidFill>
                  <a:srgbClr val="000000"/>
                </a:solidFill>
                <a:latin typeface="Franklin Gothic Book"/>
                <a:ea typeface="DejaVu Sans"/>
              </a:rPr>
              <a:t>prime manifestazioni sistematiche </a:t>
            </a:r>
            <a:r>
              <a:rPr lang="it-IT" sz="1400" b="0" strike="noStrike" spc="-1" dirty="0">
                <a:solidFill>
                  <a:srgbClr val="000000"/>
                </a:solidFill>
                <a:latin typeface="Franklin Gothic Book"/>
                <a:ea typeface="DejaVu Sans"/>
              </a:rPr>
              <a:t>di ostilità antisemita sono riconducibili al periodo di formazione e consolidamento dell'</a:t>
            </a:r>
            <a:r>
              <a:rPr lang="it-IT" sz="1400" b="1" strike="noStrike" spc="-1" dirty="0">
                <a:solidFill>
                  <a:srgbClr val="000000"/>
                </a:solidFill>
                <a:latin typeface="Franklin Gothic Book"/>
                <a:ea typeface="DejaVu Sans"/>
              </a:rPr>
              <a:t>impero di Alessandro Magno</a:t>
            </a:r>
            <a:r>
              <a:rPr lang="it-IT" sz="1400" b="0" strike="noStrike" spc="-1" dirty="0">
                <a:solidFill>
                  <a:srgbClr val="000000"/>
                </a:solidFill>
                <a:latin typeface="Franklin Gothic Book"/>
                <a:ea typeface="DejaVu Sans"/>
              </a:rPr>
              <a:t> e dei suoi successori (sec. IV a. C.), quando cioè l'espansione della civiltà greca urtò contro la cultura ebraica refrattaria a modificazioni imposte dall'esterno. L'avvento del </a:t>
            </a:r>
            <a:r>
              <a:rPr lang="it-IT" sz="1400" b="1" strike="noStrike" spc="-1" dirty="0">
                <a:solidFill>
                  <a:srgbClr val="000000"/>
                </a:solidFill>
                <a:latin typeface="Franklin Gothic Book"/>
                <a:ea typeface="DejaVu Sans"/>
              </a:rPr>
              <a:t>dominio romano</a:t>
            </a:r>
            <a:r>
              <a:rPr lang="it-IT" sz="1400" b="0" strike="noStrike" spc="-1" dirty="0">
                <a:solidFill>
                  <a:srgbClr val="000000"/>
                </a:solidFill>
                <a:latin typeface="Franklin Gothic Book"/>
                <a:ea typeface="DejaVu Sans"/>
              </a:rPr>
              <a:t>, accompagnandosi a un più giusto ed equilibrato sistema di leggi, migliorò la situazione delle comunità ebraiche, anche se </a:t>
            </a:r>
            <a:r>
              <a:rPr lang="it-IT" sz="1400" b="1" strike="noStrike" spc="-1" dirty="0">
                <a:solidFill>
                  <a:srgbClr val="000000"/>
                </a:solidFill>
                <a:latin typeface="Franklin Gothic Book"/>
                <a:ea typeface="DejaVu Sans"/>
              </a:rPr>
              <a:t>non cessarono i contrasti con gli altri popoli</a:t>
            </a:r>
            <a:r>
              <a:rPr lang="it-IT" sz="1400" b="0" strike="noStrike" spc="-1" dirty="0">
                <a:solidFill>
                  <a:srgbClr val="000000"/>
                </a:solidFill>
                <a:latin typeface="Franklin Gothic Book"/>
                <a:ea typeface="DejaVu Sans"/>
              </a:rPr>
              <a:t>, sfocianti sovente in disordini violenti (soprattutto ad Alessandria, Tiro, </a:t>
            </a:r>
            <a:r>
              <a:rPr lang="it-IT" sz="1400" b="0" strike="noStrike" spc="-1" dirty="0" err="1">
                <a:solidFill>
                  <a:srgbClr val="000000"/>
                </a:solidFill>
                <a:latin typeface="Franklin Gothic Book"/>
                <a:ea typeface="DejaVu Sans"/>
              </a:rPr>
              <a:t>Gadara</a:t>
            </a:r>
            <a:r>
              <a:rPr lang="it-IT" sz="1400" b="0" strike="noStrike" spc="-1" dirty="0">
                <a:solidFill>
                  <a:srgbClr val="000000"/>
                </a:solidFill>
                <a:latin typeface="Franklin Gothic Book"/>
                <a:ea typeface="DejaVu Sans"/>
              </a:rPr>
              <a:t> e Cesarea), che finirono per creare un certo attrito tra gli Ebrei e la classe dirigente romana, infastidita dal loro esclusivismo religioso. Non si arrivò però a persecuzioni organizzate e anche gli accenni ostili agli Ebrei, rintracciabili nelle opere dei massimi poeti del periodo imperiale, da </a:t>
            </a:r>
            <a:r>
              <a:rPr lang="it-IT" sz="1400" b="1" strike="noStrike" spc="-1" dirty="0">
                <a:solidFill>
                  <a:srgbClr val="000000"/>
                </a:solidFill>
                <a:latin typeface="Franklin Gothic Book"/>
                <a:ea typeface="DejaVu Sans"/>
              </a:rPr>
              <a:t>Orazio</a:t>
            </a:r>
            <a:r>
              <a:rPr lang="it-IT" sz="1400" b="0" strike="noStrike" spc="-1" dirty="0">
                <a:solidFill>
                  <a:srgbClr val="000000"/>
                </a:solidFill>
                <a:latin typeface="Franklin Gothic Book"/>
                <a:ea typeface="DejaVu Sans"/>
              </a:rPr>
              <a:t> a </a:t>
            </a:r>
            <a:r>
              <a:rPr lang="it-IT" sz="1400" b="1" strike="noStrike" spc="-1" dirty="0">
                <a:solidFill>
                  <a:srgbClr val="000000"/>
                </a:solidFill>
                <a:latin typeface="Franklin Gothic Book"/>
                <a:ea typeface="DejaVu Sans"/>
              </a:rPr>
              <a:t>Tacito</a:t>
            </a:r>
            <a:r>
              <a:rPr lang="it-IT" sz="1400" b="0" strike="noStrike" spc="-1" dirty="0">
                <a:solidFill>
                  <a:srgbClr val="000000"/>
                </a:solidFill>
                <a:latin typeface="Franklin Gothic Book"/>
                <a:ea typeface="DejaVu Sans"/>
              </a:rPr>
              <a:t> a </a:t>
            </a:r>
            <a:r>
              <a:rPr lang="it-IT" sz="1400" b="1" strike="noStrike" spc="-1" dirty="0">
                <a:solidFill>
                  <a:srgbClr val="000000"/>
                </a:solidFill>
                <a:latin typeface="Franklin Gothic Book"/>
                <a:ea typeface="DejaVu Sans"/>
              </a:rPr>
              <a:t>Giovenale</a:t>
            </a:r>
            <a:r>
              <a:rPr lang="it-IT" sz="1400" b="0" strike="noStrike" spc="-1" dirty="0">
                <a:solidFill>
                  <a:srgbClr val="000000"/>
                </a:solidFill>
                <a:latin typeface="Franklin Gothic Book"/>
                <a:ea typeface="DejaVu Sans"/>
              </a:rPr>
              <a:t>, non sono indice di vero antisemitismo, quanto di </a:t>
            </a:r>
            <a:r>
              <a:rPr lang="it-IT" sz="1400" b="1" strike="noStrike" spc="-1" dirty="0">
                <a:solidFill>
                  <a:srgbClr val="000000"/>
                </a:solidFill>
                <a:latin typeface="Franklin Gothic Book"/>
                <a:ea typeface="DejaVu Sans"/>
              </a:rPr>
              <a:t>generica avversione verso una delle civiltà orientali</a:t>
            </a:r>
            <a:r>
              <a:rPr lang="it-IT" sz="1400" b="0" strike="noStrike" spc="-1" dirty="0">
                <a:solidFill>
                  <a:srgbClr val="000000"/>
                </a:solidFill>
                <a:latin typeface="Franklin Gothic Book"/>
                <a:ea typeface="DejaVu Sans"/>
              </a:rPr>
              <a:t>, alle quali si imputava la decadenza della società romana.</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Sapere.it</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Antisemitismo</a:t>
            </a: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6627" r="7223" b="375"/>
          <a:stretch>
            <a:fillRect/>
          </a:stretch>
        </p:blipFill>
        <p:spPr bwMode="auto">
          <a:xfrm>
            <a:off x="214281" y="214286"/>
            <a:ext cx="5283214" cy="4318003"/>
          </a:xfrm>
          <a:prstGeom prst="rect">
            <a:avLst/>
          </a:prstGeom>
          <a:noFill/>
          <a:ln w="9525">
            <a:solidFill>
              <a:srgbClr val="C00000"/>
            </a:solidFill>
            <a:miter lim="800000"/>
            <a:headEnd/>
            <a:tailEnd/>
          </a:ln>
          <a:effectLst/>
        </p:spPr>
      </p:pic>
      <p:sp>
        <p:nvSpPr>
          <p:cNvPr id="3" name="CustomShape 3"/>
          <p:cNvSpPr/>
          <p:nvPr/>
        </p:nvSpPr>
        <p:spPr>
          <a:xfrm>
            <a:off x="5786446" y="285728"/>
            <a:ext cx="3214710"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Bambini ebrei che vengono espulsi dalla scuola. Dal libro </a:t>
            </a:r>
            <a:r>
              <a:rPr lang="it-IT" sz="1200" i="1" dirty="0" smtClean="0"/>
              <a:t>Non fidarti della volpe nel prato né del giuramento dell'Ebreo</a:t>
            </a:r>
            <a:r>
              <a:rPr lang="it-IT" sz="1200" dirty="0" smtClean="0"/>
              <a:t>. </a:t>
            </a:r>
          </a:p>
        </p:txBody>
      </p:sp>
      <p:sp>
        <p:nvSpPr>
          <p:cNvPr id="4" name="CustomShape 3"/>
          <p:cNvSpPr/>
          <p:nvPr/>
        </p:nvSpPr>
        <p:spPr>
          <a:xfrm>
            <a:off x="285720" y="4786322"/>
            <a:ext cx="8572560"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 bambini ebrei sono rappresentati con caratteristiche fisiche che li differenziano, in modo peggiorativo, dai loro coetanei tedeschi. Prova a descriverli.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285720" y="5572140"/>
            <a:ext cx="8643998"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I bambini ebrei hanno capelli scuri: i maschi arricciati, le femmine a caschetto. Hanno il naso aquilino, le labbra grosse  e le sopracciglia folte.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142844" y="121442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atteggiamento hanno i bambini tedeschi?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3" name="CustomShape 4"/>
          <p:cNvSpPr/>
          <p:nvPr/>
        </p:nvSpPr>
        <p:spPr>
          <a:xfrm>
            <a:off x="214282" y="1857364"/>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Sono felici per l’allontanamento dei compagni ebrei  e li dileggiano.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4" name="CustomShape 3"/>
          <p:cNvSpPr/>
          <p:nvPr/>
        </p:nvSpPr>
        <p:spPr>
          <a:xfrm>
            <a:off x="214282" y="271462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atteggiamento hanno i due maestri: quello ebreo e quello tedesco?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142844" y="3429000"/>
            <a:ext cx="8715436"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Il maestro ebreo appare mortificato mentre quello tedesco è felice.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3"/>
          <p:cNvSpPr/>
          <p:nvPr/>
        </p:nvSpPr>
        <p:spPr>
          <a:xfrm>
            <a:off x="214282" y="442913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messaggio, secondo te, ha voluto trasmettere l’autore della vignetta? Evidenzia in azzurro la risposta esatta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7" name="CustomShape 4"/>
          <p:cNvSpPr/>
          <p:nvPr/>
        </p:nvSpPr>
        <p:spPr>
          <a:xfrm>
            <a:off x="214282" y="5214950"/>
            <a:ext cx="8715436" cy="13573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spcAft>
                <a:spcPts val="600"/>
              </a:spcAft>
              <a:buFont typeface="Arial" pitchFamily="34" charset="0"/>
              <a:buChar char="•"/>
            </a:pPr>
            <a:endParaRPr lang="it-IT" sz="1400" spc="-1" dirty="0" smtClean="0">
              <a:solidFill>
                <a:srgbClr val="00B0F0"/>
              </a:solidFill>
              <a:latin typeface="Franklin Gothic Book"/>
            </a:endParaRPr>
          </a:p>
          <a:p>
            <a:pPr algn="just">
              <a:lnSpc>
                <a:spcPct val="100000"/>
              </a:lnSpc>
              <a:spcAft>
                <a:spcPts val="600"/>
              </a:spcAft>
              <a:buFont typeface="Arial" pitchFamily="34" charset="0"/>
              <a:buChar char="•"/>
            </a:pPr>
            <a:r>
              <a:rPr lang="it-IT" sz="1400" spc="-1" dirty="0" smtClean="0">
                <a:solidFill>
                  <a:srgbClr val="00B0F0"/>
                </a:solidFill>
                <a:latin typeface="Franklin Gothic Book"/>
              </a:rPr>
              <a:t> </a:t>
            </a:r>
            <a:r>
              <a:rPr lang="it-IT" sz="1400" spc="-1" dirty="0" smtClean="0">
                <a:latin typeface="Franklin Gothic Book"/>
              </a:rPr>
              <a:t>I bambini ebrei non dovrebbero essere espulsi dalla scuola</a:t>
            </a:r>
          </a:p>
          <a:p>
            <a:pPr algn="just">
              <a:lnSpc>
                <a:spcPct val="100000"/>
              </a:lnSpc>
              <a:spcAft>
                <a:spcPts val="600"/>
              </a:spcAft>
              <a:buFont typeface="Arial" pitchFamily="34" charset="0"/>
              <a:buChar char="•"/>
            </a:pPr>
            <a:r>
              <a:rPr lang="it-IT" sz="1400" b="0" strike="noStrike" spc="-1" dirty="0" smtClean="0">
                <a:solidFill>
                  <a:srgbClr val="00B0F0"/>
                </a:solidFill>
                <a:latin typeface="Franklin Gothic Book"/>
              </a:rPr>
              <a:t> i bambini tedeschi dovrebbe essere contenti che i loro compagni ebrei non frequentino più la loro scuola</a:t>
            </a:r>
          </a:p>
          <a:p>
            <a:pPr algn="just">
              <a:lnSpc>
                <a:spcPct val="100000"/>
              </a:lnSpc>
              <a:spcAft>
                <a:spcPts val="600"/>
              </a:spcAft>
              <a:buFont typeface="Arial" pitchFamily="34" charset="0"/>
              <a:buChar char="•"/>
            </a:pPr>
            <a:r>
              <a:rPr lang="it-IT" sz="1400" spc="-1" dirty="0" smtClean="0">
                <a:solidFill>
                  <a:srgbClr val="00B0F0"/>
                </a:solidFill>
                <a:latin typeface="Franklin Gothic Book"/>
              </a:rPr>
              <a:t> </a:t>
            </a:r>
            <a:r>
              <a:rPr lang="it-IT" sz="1400" spc="-1" dirty="0" smtClean="0">
                <a:latin typeface="Franklin Gothic Book"/>
              </a:rPr>
              <a:t>E’ giusto che i bambini ebrei si ribellino quando vengono espulsi dalla scuola</a:t>
            </a:r>
          </a:p>
          <a:p>
            <a:pPr algn="just">
              <a:lnSpc>
                <a:spcPct val="100000"/>
              </a:lnSpc>
              <a:spcAft>
                <a:spcPts val="600"/>
              </a:spcAft>
              <a:buFont typeface="Arial" pitchFamily="34" charset="0"/>
              <a:buChar char="•"/>
            </a:pPr>
            <a:r>
              <a:rPr lang="it-IT" sz="1400" spc="-1" dirty="0" smtClean="0">
                <a:latin typeface="Franklin Gothic Book"/>
              </a:rPr>
              <a:t> i maestri ebrei dovrebbero poter continuare ad insegnare nelle scuole tedesche</a:t>
            </a:r>
          </a:p>
          <a:p>
            <a:pPr algn="just">
              <a:lnSpc>
                <a:spcPct val="100000"/>
              </a:lnSpc>
              <a:buFont typeface="Arial" pitchFamily="34" charset="0"/>
              <a:buChar char="•"/>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8" name="CustomShape 4"/>
          <p:cNvSpPr/>
          <p:nvPr/>
        </p:nvSpPr>
        <p:spPr>
          <a:xfrm>
            <a:off x="214282" y="642918"/>
            <a:ext cx="8715436"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Qualcuno si dispera e qualcuno inveisce contro i compagni tedeschi e li aggredisce.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9" name="CustomShape 3"/>
          <p:cNvSpPr/>
          <p:nvPr/>
        </p:nvSpPr>
        <p:spPr>
          <a:xfrm>
            <a:off x="214282" y="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atteggiamento hanno i bambini ebrei?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a:bodyPr>
          <a:lstStyle/>
          <a:p>
            <a:pPr algn="ctr"/>
            <a:r>
              <a:rPr lang="it-IT" sz="5100" b="1" dirty="0" smtClean="0">
                <a:latin typeface="Times New Roman" pitchFamily="18" charset="0"/>
                <a:cs typeface="Times New Roman" pitchFamily="18" charset="0"/>
              </a:rPr>
              <a:t>   </a:t>
            </a:r>
            <a:r>
              <a:rPr lang="it-IT" sz="3600" b="1" dirty="0" smtClean="0">
                <a:solidFill>
                  <a:srgbClr val="FF0000"/>
                </a:solidFill>
                <a:latin typeface="Times New Roman" pitchFamily="18" charset="0"/>
                <a:cs typeface="Times New Roman" pitchFamily="18" charset="0"/>
              </a:rPr>
              <a:t>L’ebreo cospiratore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0" name="AutoShape 4"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2" name="AutoShape 6"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4" name="AutoShape 8"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2" name="Picture 2" descr="Antisemitismo2"/>
          <p:cNvPicPr>
            <a:picLocks noChangeAspect="1" noChangeArrowheads="1"/>
          </p:cNvPicPr>
          <p:nvPr/>
        </p:nvPicPr>
        <p:blipFill>
          <a:blip r:embed="rId2"/>
          <a:srcRect l="4155" t="1448" r="6509" b="2992"/>
          <a:stretch>
            <a:fillRect/>
          </a:stretch>
        </p:blipFill>
        <p:spPr bwMode="auto">
          <a:xfrm>
            <a:off x="214282" y="214290"/>
            <a:ext cx="3071834" cy="4714908"/>
          </a:xfrm>
          <a:prstGeom prst="rect">
            <a:avLst/>
          </a:prstGeom>
          <a:noFill/>
          <a:ln>
            <a:solidFill>
              <a:srgbClr val="C00000"/>
            </a:solidFill>
          </a:ln>
        </p:spPr>
      </p:pic>
      <p:sp>
        <p:nvSpPr>
          <p:cNvPr id="13" name="CustomShape 3"/>
          <p:cNvSpPr/>
          <p:nvPr/>
        </p:nvSpPr>
        <p:spPr>
          <a:xfrm>
            <a:off x="285720" y="5000636"/>
            <a:ext cx="3000396"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Manifesto di propaganda del 1940. La didascalia significa: “E’ lui il colpevole della guerra!”</a:t>
            </a:r>
            <a:endParaRPr lang="it-IT" sz="1200" dirty="0"/>
          </a:p>
        </p:txBody>
      </p:sp>
      <p:sp>
        <p:nvSpPr>
          <p:cNvPr id="10" name="CustomShape 3"/>
          <p:cNvSpPr/>
          <p:nvPr/>
        </p:nvSpPr>
        <p:spPr>
          <a:xfrm>
            <a:off x="3500430" y="357166"/>
            <a:ext cx="542928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L’ebreo raffigurato nel manifesto viene accusato di aver provocato la seconda guerra mondiale. Per quale motivo? Osserva il suo abbigliamento e ciò che sta facendo con la mano destra: che lavoro farà? che interesse avrà avuto nel provocare la guerra?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1" name="CustomShape 4"/>
          <p:cNvSpPr/>
          <p:nvPr/>
        </p:nvSpPr>
        <p:spPr>
          <a:xfrm>
            <a:off x="3643306" y="1357298"/>
            <a:ext cx="5143536" cy="142876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Si capisce che è un banchiere dall’abbigliamento e dal fatto che sta infilando nella tasca interna della giacca un sacchetto (probabilmente di monete). L’idea che il manifesto vuole comunicare è quindi quella che ha voluto provocare la guerra per trarne un vantaggio economico.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0" name="AutoShape 4"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2" name="AutoShape 6"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4" name="AutoShape 8"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11625" name="Picture 9" descr="C:\Users\utente\Documents\SITO\DA INSERIRE\STORIA\3°\ANTISEMITISMO\STORIA DEGLI EBREI\NAZISMO\9fbd30a4-4d90-4de1-aa50-e1fd01ee0818.jpg"/>
          <p:cNvPicPr>
            <a:picLocks noChangeAspect="1" noChangeArrowheads="1"/>
          </p:cNvPicPr>
          <p:nvPr/>
        </p:nvPicPr>
        <p:blipFill>
          <a:blip r:embed="rId2"/>
          <a:srcRect/>
          <a:stretch>
            <a:fillRect/>
          </a:stretch>
        </p:blipFill>
        <p:spPr bwMode="auto">
          <a:xfrm>
            <a:off x="214282" y="142852"/>
            <a:ext cx="3680460" cy="5120640"/>
          </a:xfrm>
          <a:prstGeom prst="rect">
            <a:avLst/>
          </a:prstGeom>
          <a:noFill/>
          <a:ln>
            <a:solidFill>
              <a:srgbClr val="C00000"/>
            </a:solidFill>
          </a:ln>
        </p:spPr>
      </p:pic>
      <p:sp>
        <p:nvSpPr>
          <p:cNvPr id="7" name="CustomShape 3"/>
          <p:cNvSpPr/>
          <p:nvPr/>
        </p:nvSpPr>
        <p:spPr>
          <a:xfrm>
            <a:off x="214282" y="5357826"/>
            <a:ext cx="3714776" cy="460211"/>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Manifesto del 1942. La didascalia recita: "Dietro al Potere del Nemico, c'è l'Ebreo." </a:t>
            </a:r>
            <a:endParaRPr lang="it-IT" sz="1200" b="1" spc="-1" dirty="0" smtClean="0">
              <a:latin typeface="Franklin Gothic Book"/>
            </a:endParaRPr>
          </a:p>
        </p:txBody>
      </p:sp>
      <p:sp>
        <p:nvSpPr>
          <p:cNvPr id="10" name="CustomShape 3"/>
          <p:cNvSpPr/>
          <p:nvPr/>
        </p:nvSpPr>
        <p:spPr>
          <a:xfrm>
            <a:off x="4143372" y="357166"/>
            <a:ext cx="478634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In questo manifesto, che ruolo viene attribuito agli ebrei nella guerra in corso?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1" name="CustomShape 4"/>
          <p:cNvSpPr/>
          <p:nvPr/>
        </p:nvSpPr>
        <p:spPr>
          <a:xfrm>
            <a:off x="4143372" y="1142984"/>
            <a:ext cx="4714908" cy="107157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Quello di tramare dietro le quinte per controllare le potenze alleate che combattono contro la Germania </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Users\utente\Documents\SITO\DA INSERIRE\STORIA\3°\ANTISEMITISMO\STORIA DEGLI EBREI\NAZISMO\400b5cd0-62f3-4136-974c-f540f1146e4f.jpg"/>
          <p:cNvPicPr>
            <a:picLocks noChangeAspect="1" noChangeArrowheads="1"/>
          </p:cNvPicPr>
          <p:nvPr/>
        </p:nvPicPr>
        <p:blipFill>
          <a:blip r:embed="rId2"/>
          <a:srcRect/>
          <a:stretch>
            <a:fillRect/>
          </a:stretch>
        </p:blipFill>
        <p:spPr bwMode="auto">
          <a:xfrm>
            <a:off x="357158" y="285728"/>
            <a:ext cx="3501866" cy="5143500"/>
          </a:xfrm>
          <a:prstGeom prst="rect">
            <a:avLst/>
          </a:prstGeom>
          <a:noFill/>
          <a:ln>
            <a:solidFill>
              <a:srgbClr val="C00000"/>
            </a:solidFill>
          </a:ln>
        </p:spPr>
      </p:pic>
      <p:sp>
        <p:nvSpPr>
          <p:cNvPr id="4" name="CustomShape 3"/>
          <p:cNvSpPr/>
          <p:nvPr/>
        </p:nvSpPr>
        <p:spPr>
          <a:xfrm>
            <a:off x="714348" y="5500702"/>
            <a:ext cx="2857520" cy="275545"/>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Vignetta propagandistica. Data incerta.</a:t>
            </a:r>
            <a:endParaRPr lang="it-IT" sz="1200" b="1" spc="-1" dirty="0" smtClean="0">
              <a:latin typeface="Franklin Gothic Book"/>
            </a:endParaRPr>
          </a:p>
        </p:txBody>
      </p:sp>
      <p:sp>
        <p:nvSpPr>
          <p:cNvPr id="5" name="CustomShape 3"/>
          <p:cNvSpPr/>
          <p:nvPr/>
        </p:nvSpPr>
        <p:spPr>
          <a:xfrm>
            <a:off x="4071934" y="357166"/>
            <a:ext cx="507206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accusa viene rivolta agli ebrei in questa vignetta?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4143372" y="1142984"/>
            <a:ext cx="4714908" cy="107157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Li si accusa di voler dominare il mondo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70000" lnSpcReduction="20000"/>
          </a:bodyPr>
          <a:lstStyle/>
          <a:p>
            <a:pPr algn="ctr"/>
            <a:r>
              <a:rPr lang="it-IT" sz="5100" b="1" dirty="0" smtClean="0">
                <a:latin typeface="Times New Roman" pitchFamily="18" charset="0"/>
                <a:cs typeface="Times New Roman" pitchFamily="18" charset="0"/>
              </a:rPr>
              <a:t>   </a:t>
            </a:r>
            <a:r>
              <a:rPr lang="it-IT" sz="4300" b="1" dirty="0" smtClean="0">
                <a:solidFill>
                  <a:srgbClr val="FF0000"/>
                </a:solidFill>
                <a:latin typeface="Times New Roman" pitchFamily="18" charset="0"/>
                <a:cs typeface="Times New Roman" pitchFamily="18" charset="0"/>
              </a:rPr>
              <a:t>Gli ebrei sono un pericolo per la nazione tedesca</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0" name="AutoShape 4" descr="Nazi propaganda often portrayed Jews as engaged in a conspiracy to provoke war. [LCID: 1740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2" name="AutoShape 6"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1624" name="AutoShape 8" descr="file:///C:/Users/utente/Documents/SITO/DA%20INSERIRE/STORIA/3%C2%B0/ANTISEMITISMO/STORIA%20DEGLI%20EBREI/NAZISMO/9fbd30a4-4d90-4de1-aa50-e1fd01ee08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 name="Picture 8" descr="3e- « Le juif éternel », affiche de propagande antisémite en Allemagne  nazie en 1937. - Site d'Histoire Des Arts"/>
          <p:cNvPicPr>
            <a:picLocks noChangeAspect="1" noChangeArrowheads="1"/>
          </p:cNvPicPr>
          <p:nvPr/>
        </p:nvPicPr>
        <p:blipFill>
          <a:blip r:embed="rId2"/>
          <a:srcRect/>
          <a:stretch>
            <a:fillRect/>
          </a:stretch>
        </p:blipFill>
        <p:spPr bwMode="auto">
          <a:xfrm>
            <a:off x="214282" y="214290"/>
            <a:ext cx="3473958" cy="4637913"/>
          </a:xfrm>
          <a:prstGeom prst="rect">
            <a:avLst/>
          </a:prstGeom>
          <a:noFill/>
          <a:ln>
            <a:solidFill>
              <a:srgbClr val="C00000"/>
            </a:solidFill>
          </a:ln>
        </p:spPr>
      </p:pic>
      <p:sp>
        <p:nvSpPr>
          <p:cNvPr id="11" name="CustomShape 3"/>
          <p:cNvSpPr/>
          <p:nvPr/>
        </p:nvSpPr>
        <p:spPr>
          <a:xfrm>
            <a:off x="285720" y="5000636"/>
            <a:ext cx="3429056"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Poster realizzato nell'ambito della mostra anti-semita "</a:t>
            </a:r>
            <a:r>
              <a:rPr lang="it-IT" sz="1200" dirty="0" err="1" smtClean="0"/>
              <a:t>Der</a:t>
            </a:r>
            <a:r>
              <a:rPr lang="it-IT" sz="1200" dirty="0" smtClean="0"/>
              <a:t> </a:t>
            </a:r>
            <a:r>
              <a:rPr lang="it-IT" sz="1200" dirty="0" err="1" smtClean="0"/>
              <a:t>ewige</a:t>
            </a:r>
            <a:r>
              <a:rPr lang="it-IT" sz="1200" dirty="0" smtClean="0"/>
              <a:t> </a:t>
            </a:r>
            <a:r>
              <a:rPr lang="it-IT" sz="1200" dirty="0" err="1" smtClean="0"/>
              <a:t>Jude</a:t>
            </a:r>
            <a:r>
              <a:rPr lang="it-IT" sz="1200" dirty="0" smtClean="0"/>
              <a:t>" (L'Ebreo Errante). Monaco, 8 novembre 1937.</a:t>
            </a:r>
            <a:endParaRPr lang="it-IT" sz="1200" b="1" spc="-1" dirty="0" smtClean="0">
              <a:latin typeface="Franklin Gothic Book"/>
            </a:endParaRPr>
          </a:p>
        </p:txBody>
      </p:sp>
      <p:sp>
        <p:nvSpPr>
          <p:cNvPr id="8" name="CustomShape 3"/>
          <p:cNvSpPr/>
          <p:nvPr/>
        </p:nvSpPr>
        <p:spPr>
          <a:xfrm>
            <a:off x="3929058" y="357166"/>
            <a:ext cx="521494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L’ebreo raffigurato nel manifesto tiene sotto il braccio una cartina della Germania con il disegno di una falce e martello (simbolo del comunismo). Che cosa si vuole comunicare in questo modo?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9" name="CustomShape 4"/>
          <p:cNvSpPr/>
          <p:nvPr/>
        </p:nvSpPr>
        <p:spPr>
          <a:xfrm>
            <a:off x="4000496" y="1071546"/>
            <a:ext cx="4929222" cy="7143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Che gli ebrei vogliono portare il comunismo in Germania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2" name="CustomShape 3"/>
          <p:cNvSpPr/>
          <p:nvPr/>
        </p:nvSpPr>
        <p:spPr>
          <a:xfrm>
            <a:off x="3929058" y="1928802"/>
            <a:ext cx="521494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Nella mano destra vi sono delle monete. A quale attività, considerata tipica degli ebrei, si vuole fare riferimento?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3" name="CustomShape 4"/>
          <p:cNvSpPr/>
          <p:nvPr/>
        </p:nvSpPr>
        <p:spPr>
          <a:xfrm>
            <a:off x="4071934" y="2643182"/>
            <a:ext cx="4929222" cy="7143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L’usura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14" name="CustomShape 3"/>
          <p:cNvSpPr/>
          <p:nvPr/>
        </p:nvSpPr>
        <p:spPr>
          <a:xfrm>
            <a:off x="4071934" y="3500438"/>
            <a:ext cx="4929190"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Nella mano sinistra si vede una frusta. Di che cosa, in questo modo, si vuole accusare gli ebrei?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5" name="CustomShape 4"/>
          <p:cNvSpPr/>
          <p:nvPr/>
        </p:nvSpPr>
        <p:spPr>
          <a:xfrm>
            <a:off x="4071934" y="4214818"/>
            <a:ext cx="4929222" cy="7143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spc="-1" dirty="0" smtClean="0">
                <a:solidFill>
                  <a:srgbClr val="00B0F0"/>
                </a:solidFill>
                <a:latin typeface="Franklin Gothic Book"/>
              </a:rPr>
              <a:t>Di essere degli schiavisti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a:bodyPr>
          <a:lstStyle/>
          <a:p>
            <a:pPr algn="ctr"/>
            <a:r>
              <a:rPr lang="it-IT" sz="5100" b="1" dirty="0" smtClean="0">
                <a:latin typeface="Times New Roman" pitchFamily="18" charset="0"/>
                <a:cs typeface="Times New Roman" pitchFamily="18" charset="0"/>
              </a:rPr>
              <a:t>   </a:t>
            </a:r>
            <a:r>
              <a:rPr lang="it-IT" sz="3600" b="1" dirty="0" smtClean="0">
                <a:solidFill>
                  <a:srgbClr val="FF0000"/>
                </a:solidFill>
                <a:latin typeface="Times New Roman" pitchFamily="18" charset="0"/>
                <a:cs typeface="Times New Roman" pitchFamily="18" charset="0"/>
              </a:rPr>
              <a:t>La giusta punizione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STORIA\3°\ANTISEMITISMO\001 - Copia.jpg"/>
          <p:cNvPicPr>
            <a:picLocks noChangeAspect="1" noChangeArrowheads="1"/>
          </p:cNvPicPr>
          <p:nvPr/>
        </p:nvPicPr>
        <p:blipFill>
          <a:blip r:embed="rId2" cstate="print"/>
          <a:srcRect/>
          <a:stretch>
            <a:fillRect/>
          </a:stretch>
        </p:blipFill>
        <p:spPr bwMode="auto">
          <a:xfrm>
            <a:off x="285720" y="3000372"/>
            <a:ext cx="2643447" cy="3652363"/>
          </a:xfrm>
          <a:prstGeom prst="rect">
            <a:avLst/>
          </a:prstGeom>
          <a:noFill/>
          <a:ln>
            <a:solidFill>
              <a:srgbClr val="C00000"/>
            </a:solidFill>
          </a:ln>
        </p:spPr>
      </p:pic>
      <p:pic>
        <p:nvPicPr>
          <p:cNvPr id="1027" name="Picture 3" descr="C:\Users\utente\Documents\SITO\DA INSERIRE\STORIA\3°\ANTISEMITISMO\001.jpg"/>
          <p:cNvPicPr>
            <a:picLocks noChangeAspect="1" noChangeArrowheads="1"/>
          </p:cNvPicPr>
          <p:nvPr/>
        </p:nvPicPr>
        <p:blipFill>
          <a:blip r:embed="rId3" cstate="print"/>
          <a:srcRect/>
          <a:stretch>
            <a:fillRect/>
          </a:stretch>
        </p:blipFill>
        <p:spPr bwMode="auto">
          <a:xfrm>
            <a:off x="214282" y="285728"/>
            <a:ext cx="5257800" cy="2563813"/>
          </a:xfrm>
          <a:prstGeom prst="rect">
            <a:avLst/>
          </a:prstGeom>
          <a:noFill/>
          <a:ln>
            <a:solidFill>
              <a:srgbClr val="C00000"/>
            </a:solidFill>
          </a:ln>
        </p:spPr>
      </p:pic>
      <p:sp>
        <p:nvSpPr>
          <p:cNvPr id="4" name="CustomShape 3"/>
          <p:cNvSpPr/>
          <p:nvPr/>
        </p:nvSpPr>
        <p:spPr>
          <a:xfrm>
            <a:off x="5643570" y="357166"/>
            <a:ext cx="3214710" cy="460211"/>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Adesivi con la scritta: “Chi compra dagli ebrei è un traditore del popolo”.</a:t>
            </a:r>
            <a:endParaRPr lang="it-IT" sz="1200" b="1" spc="-1" dirty="0" smtClean="0">
              <a:latin typeface="Franklin Gothic Book"/>
            </a:endParaRPr>
          </a:p>
        </p:txBody>
      </p:sp>
      <p:sp>
        <p:nvSpPr>
          <p:cNvPr id="6" name="CustomShape 3"/>
          <p:cNvSpPr/>
          <p:nvPr/>
        </p:nvSpPr>
        <p:spPr>
          <a:xfrm>
            <a:off x="3000364" y="3357562"/>
            <a:ext cx="2428892" cy="644877"/>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Adesivo con la scritta: “Fuori gli ebrei! Gli ebrei sono la disgrazia della Germania”</a:t>
            </a:r>
            <a:endParaRPr lang="it-IT" sz="1200" b="1" spc="-1" dirty="0" smtClean="0">
              <a:latin typeface="Franklin Gothic Book"/>
            </a:endParaRPr>
          </a:p>
        </p:txBody>
      </p:sp>
      <p:sp>
        <p:nvSpPr>
          <p:cNvPr id="7" name="CustomShape 3"/>
          <p:cNvSpPr/>
          <p:nvPr/>
        </p:nvSpPr>
        <p:spPr>
          <a:xfrm>
            <a:off x="3428992" y="4643446"/>
            <a:ext cx="550072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Quale titolo daresti a questa sezione? Scrivilo nella slide precedente.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285840" y="357120"/>
            <a:ext cx="8642520" cy="182981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400" b="1" strike="noStrike" spc="-1" dirty="0">
                <a:solidFill>
                  <a:srgbClr val="000000"/>
                </a:solidFill>
                <a:latin typeface="Franklin Gothic Book"/>
                <a:ea typeface="DejaVu Sans"/>
              </a:rPr>
              <a:t>"L'antisemitismo" in Tacito</a:t>
            </a:r>
            <a:endParaRPr lang="it-IT" sz="2400" b="0" strike="noStrike" spc="-1" dirty="0">
              <a:latin typeface="Arial"/>
            </a:endParaRPr>
          </a:p>
          <a:p>
            <a:pPr algn="just">
              <a:lnSpc>
                <a:spcPct val="100000"/>
              </a:lnSpc>
              <a:spcAft>
                <a:spcPts val="601"/>
              </a:spcAft>
            </a:pPr>
            <a:r>
              <a:rPr lang="it-IT" sz="1400" b="1" strike="noStrike" spc="-1" dirty="0">
                <a:solidFill>
                  <a:srgbClr val="000000"/>
                </a:solidFill>
                <a:latin typeface="Franklin Gothic Book"/>
                <a:ea typeface="DejaVu Sans"/>
              </a:rPr>
              <a:t>Nella presentazione e nella descrizione degli Ebrei</a:t>
            </a:r>
            <a:r>
              <a:rPr lang="it-IT" sz="1400" b="0" strike="noStrike" spc="-1" dirty="0">
                <a:solidFill>
                  <a:srgbClr val="000000"/>
                </a:solidFill>
                <a:latin typeface="Franklin Gothic Book"/>
                <a:ea typeface="DejaVu Sans"/>
              </a:rPr>
              <a:t>, Tacito non rivela la stessa meticolosità e il rigore di cui s’è avvalso nell’analisi dei Britanni e dei Germani, in quanto riporta informazioni di seconda o di terza mano, spesso non verificate ed erronee, frutto di un pregiudizio fortemente negativo e aspro nei confronti di quel popolo. Si potrebbe anche dire che nei capitoli delle sue </a:t>
            </a:r>
            <a:r>
              <a:rPr lang="it-IT" sz="1400" b="0" i="1" strike="noStrike" spc="-1" dirty="0" err="1">
                <a:solidFill>
                  <a:srgbClr val="000000"/>
                </a:solidFill>
                <a:latin typeface="Franklin Gothic Book"/>
                <a:ea typeface="DejaVu Sans"/>
              </a:rPr>
              <a:t>Historiae</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si rintracciano già i </a:t>
            </a:r>
            <a:r>
              <a:rPr lang="it-IT" sz="1400" b="1" strike="noStrike" spc="-1" dirty="0">
                <a:solidFill>
                  <a:srgbClr val="000000"/>
                </a:solidFill>
                <a:latin typeface="Franklin Gothic Book"/>
                <a:ea typeface="DejaVu Sans"/>
              </a:rPr>
              <a:t>segni di un antisemitismo nascente</a:t>
            </a:r>
            <a:r>
              <a:rPr lang="it-IT" sz="1400" b="0" strike="noStrike" spc="-1" dirty="0">
                <a:solidFill>
                  <a:srgbClr val="000000"/>
                </a:solidFill>
                <a:latin typeface="Franklin Gothic Book"/>
                <a:ea typeface="DejaVu Sans"/>
              </a:rPr>
              <a:t>, specchio non solo di una personale visione dello storiografo, ma espressione anche di una classe dirigente romana che vede negli Ebrei un popolo dalla forte identità, non assimilabile ai Romani</a:t>
            </a:r>
            <a:r>
              <a:rPr lang="it-IT" sz="1400" b="0" strike="noStrike" spc="-1" dirty="0" smtClean="0">
                <a:solidFill>
                  <a:srgbClr val="000000"/>
                </a:solidFill>
                <a:latin typeface="Franklin Gothic Book"/>
                <a:ea typeface="DejaVu Sans"/>
              </a:rPr>
              <a:t>.</a:t>
            </a:r>
            <a:endParaRPr lang="it-IT" sz="1400" b="0" strike="noStrike" spc="-1" dirty="0">
              <a:latin typeface="Arial"/>
            </a:endParaRPr>
          </a:p>
        </p:txBody>
      </p:sp>
      <p:sp>
        <p:nvSpPr>
          <p:cNvPr id="4" name="CustomShape 3"/>
          <p:cNvSpPr/>
          <p:nvPr/>
        </p:nvSpPr>
        <p:spPr>
          <a:xfrm>
            <a:off x="500034" y="4357694"/>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42720" algn="just">
              <a:lnSpc>
                <a:spcPct val="100000"/>
              </a:lnSpc>
              <a:tabLst>
                <a:tab pos="0" algn="l"/>
              </a:tabLst>
            </a:pPr>
            <a:r>
              <a:rPr lang="it-IT" sz="1400" b="1" strike="noStrike" spc="-1" dirty="0" smtClean="0">
                <a:solidFill>
                  <a:srgbClr val="000000"/>
                </a:solidFill>
                <a:latin typeface="Franklin Gothic Book"/>
              </a:rPr>
              <a:t>Perché, secondo Tacito, il re </a:t>
            </a:r>
            <a:r>
              <a:rPr lang="it-IT" sz="1400" b="1" strike="noStrike" spc="-1" dirty="0" err="1" smtClean="0">
                <a:solidFill>
                  <a:srgbClr val="000000"/>
                </a:solidFill>
                <a:latin typeface="Franklin Gothic Book"/>
              </a:rPr>
              <a:t>Boccori</a:t>
            </a:r>
            <a:r>
              <a:rPr lang="it-IT" sz="1400" b="1" spc="-1" dirty="0" smtClean="0">
                <a:solidFill>
                  <a:srgbClr val="000000"/>
                </a:solidFill>
                <a:latin typeface="Franklin Gothic Book"/>
              </a:rPr>
              <a:t>, per fermare la pestilenza, espelle dall’Egitto proprio gli Ebrei?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428596" y="4929198"/>
            <a:ext cx="8286278" cy="60552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pc="-1" dirty="0">
              <a:solidFill>
                <a:srgbClr val="00B0F0"/>
              </a:solidFill>
              <a:latin typeface="Arial"/>
            </a:endParaRPr>
          </a:p>
          <a:p>
            <a:pPr algn="just">
              <a:lnSpc>
                <a:spcPct val="100000"/>
              </a:lnSpc>
            </a:pPr>
            <a:r>
              <a:rPr lang="it-IT" sz="1400" b="0" strike="noStrike" spc="-1" dirty="0" smtClean="0">
                <a:solidFill>
                  <a:srgbClr val="00B0F0"/>
                </a:solidFill>
                <a:latin typeface="Franklin Gothic Book"/>
              </a:rPr>
              <a:t>Perché, secondo l’oracolo Ammone, gli Ebrei, in quanto popolo non gradito dagli dei, sono da ritenersi i responsabili della pestilenza. </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6" name="CustomShape 1"/>
          <p:cNvSpPr/>
          <p:nvPr/>
        </p:nvSpPr>
        <p:spPr>
          <a:xfrm>
            <a:off x="214282" y="2500306"/>
            <a:ext cx="8642520" cy="1675928"/>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smtClean="0">
                <a:solidFill>
                  <a:srgbClr val="000000"/>
                </a:solidFill>
                <a:latin typeface="Franklin Gothic Book"/>
                <a:ea typeface="DejaVu Sans"/>
              </a:rPr>
              <a:t>Già </a:t>
            </a:r>
            <a:r>
              <a:rPr lang="it-IT" sz="1400" b="1" strike="noStrike" spc="-1" dirty="0">
                <a:solidFill>
                  <a:srgbClr val="000000"/>
                </a:solidFill>
                <a:latin typeface="Franklin Gothic Book"/>
                <a:ea typeface="DejaVu Sans"/>
              </a:rPr>
              <a:t>nel capitolo III del V libro delle </a:t>
            </a:r>
            <a:r>
              <a:rPr lang="it-IT" sz="1400" b="1" i="1" strike="noStrike" spc="-1" dirty="0" err="1">
                <a:solidFill>
                  <a:srgbClr val="000000"/>
                </a:solidFill>
                <a:latin typeface="Franklin Gothic Book"/>
                <a:ea typeface="DejaVu Sans"/>
              </a:rPr>
              <a:t>Historiae</a:t>
            </a:r>
            <a:r>
              <a:rPr lang="it-IT" sz="1400" b="1" i="1"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emerge un tono antisemita</a:t>
            </a:r>
            <a:r>
              <a:rPr lang="it-IT" sz="1400" b="0" strike="noStrike" spc="-1" dirty="0">
                <a:solidFill>
                  <a:srgbClr val="000000"/>
                </a:solidFill>
                <a:latin typeface="Franklin Gothic Book"/>
                <a:ea typeface="DejaVu Sans"/>
              </a:rPr>
              <a:t> quando Tacito racconta le ragioni dell’esodo del popolo ebraico dall’Egitto, dovute, a suo dire, alla diffusione di una pestilenza che il re </a:t>
            </a:r>
            <a:r>
              <a:rPr lang="it-IT" sz="1400" b="0" strike="noStrike" spc="-1" dirty="0" err="1">
                <a:solidFill>
                  <a:srgbClr val="000000"/>
                </a:solidFill>
                <a:latin typeface="Franklin Gothic Book"/>
                <a:ea typeface="DejaVu Sans"/>
              </a:rPr>
              <a:t>Boccori</a:t>
            </a:r>
            <a:r>
              <a:rPr lang="it-IT" sz="1400" b="0" strike="noStrike" spc="-1" dirty="0">
                <a:solidFill>
                  <a:srgbClr val="000000"/>
                </a:solidFill>
                <a:latin typeface="Franklin Gothic Book"/>
                <a:ea typeface="DejaVu Sans"/>
              </a:rPr>
              <a:t> volle fermare con l’espulsione degli Ebrei:</a:t>
            </a:r>
            <a:endParaRPr lang="it-IT" sz="1400" b="0" strike="noStrike" spc="-1" dirty="0">
              <a:latin typeface="Arial"/>
            </a:endParaRPr>
          </a:p>
          <a:p>
            <a:pPr algn="just">
              <a:lnSpc>
                <a:spcPct val="100000"/>
              </a:lnSpc>
              <a:spcAft>
                <a:spcPts val="601"/>
              </a:spcAft>
            </a:pPr>
            <a:r>
              <a:rPr lang="it-IT" sz="1400" b="0" i="1" strike="noStrike" spc="-1" dirty="0">
                <a:latin typeface="Franklin Gothic Book"/>
                <a:ea typeface="DejaVu Sans"/>
              </a:rPr>
              <a:t>La maggior parte degli autori concorda che in Egitto, essendo sorta una pestilenza che deturpava i corpi, il re </a:t>
            </a:r>
            <a:r>
              <a:rPr lang="it-IT" sz="1400" b="0" i="1" strike="noStrike" spc="-1" dirty="0" err="1">
                <a:latin typeface="Franklin Gothic Book"/>
                <a:ea typeface="DejaVu Sans"/>
              </a:rPr>
              <a:t>Boccori</a:t>
            </a:r>
            <a:r>
              <a:rPr lang="it-IT" sz="1400" b="0" i="1" strike="noStrike" spc="-1" dirty="0">
                <a:latin typeface="Franklin Gothic Book"/>
                <a:ea typeface="DejaVu Sans"/>
              </a:rPr>
              <a:t>, consultato l’oracolo di Ammone per chiedere un rimedio, ebbe l’ordine di purificare il regno e di trasferire in altre terre questa razza invisa agli dei. Furono quindi ricercati, radunati in folla, ed abbandonati nel deserto</a:t>
            </a:r>
            <a:r>
              <a:rPr lang="it-IT" sz="1400" b="0" i="1" strike="noStrike" spc="-1" dirty="0" smtClean="0">
                <a:latin typeface="Franklin Gothic Book"/>
                <a:ea typeface="DejaVu Sans"/>
              </a:rPr>
              <a:t>.</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 PROPAGANDA ANTISEMITA NELL’ ITALIA FASCISTA</a:t>
            </a:r>
            <a:endParaRPr lang="it-IT" sz="4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642918"/>
            <a:ext cx="8793000" cy="181442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dirty="0" smtClean="0">
                <a:latin typeface="Franklin Gothic Book" pitchFamily="34" charset="0"/>
              </a:rPr>
              <a:t>Tra il 1936 e il 1938 si scatenò una massiccia campagna antiebraica sulla stampa italiana: </a:t>
            </a:r>
            <a:r>
              <a:rPr lang="it-IT" sz="1400" b="1" dirty="0" smtClean="0">
                <a:latin typeface="Franklin Gothic Book" pitchFamily="34" charset="0"/>
              </a:rPr>
              <a:t>gli ebrei venivano dipinti come nemici dell’Italia e del fascismo</a:t>
            </a:r>
            <a:r>
              <a:rPr lang="it-IT" sz="1400" dirty="0" smtClean="0">
                <a:latin typeface="Franklin Gothic Book" pitchFamily="34" charset="0"/>
              </a:rPr>
              <a:t>, infidi, ladri, sfruttatori. L’antisemitismo politico si intrecciò con un razzismo prettamente biologico basato sulla politica della “difesa della razza”, avviata dopo la conquista dell’impero, e con il processo di formazione dell’”uomo nuovo fascista”.</a:t>
            </a:r>
          </a:p>
          <a:p>
            <a:pPr algn="just">
              <a:lnSpc>
                <a:spcPct val="100000"/>
              </a:lnSpc>
            </a:pPr>
            <a:r>
              <a:rPr lang="it-IT" sz="1400" b="1" dirty="0" smtClean="0">
                <a:latin typeface="Franklin Gothic Book" pitchFamily="34" charset="0"/>
              </a:rPr>
              <a:t>Una parte del mondo scientifico italiano appoggiò decisamente questa politica</a:t>
            </a:r>
            <a:r>
              <a:rPr lang="it-IT" sz="1400" dirty="0" smtClean="0">
                <a:latin typeface="Franklin Gothic Book" pitchFamily="34" charset="0"/>
              </a:rPr>
              <a:t>, fornendo un valido supporto a Mussolini. Il 14 luglio 1938 venne pubblicato sul “Giornale d'Italia” l'articolo </a:t>
            </a:r>
            <a:r>
              <a:rPr lang="it-IT" sz="1400" i="1" dirty="0" smtClean="0">
                <a:latin typeface="Franklin Gothic Book" pitchFamily="34" charset="0"/>
              </a:rPr>
              <a:t>Il Fascismo e i problemi della Razza</a:t>
            </a:r>
            <a:r>
              <a:rPr lang="it-IT" sz="1400" dirty="0" smtClean="0">
                <a:latin typeface="Franklin Gothic Book" pitchFamily="34" charset="0"/>
              </a:rPr>
              <a:t>, passato alla storia come </a:t>
            </a:r>
            <a:r>
              <a:rPr lang="it-IT" sz="1400" b="1" i="1" dirty="0" smtClean="0">
                <a:latin typeface="Franklin Gothic Book" pitchFamily="34" charset="0"/>
              </a:rPr>
              <a:t>Manifesto degli scienziati razzisti</a:t>
            </a:r>
            <a:r>
              <a:rPr lang="it-IT" sz="1400" dirty="0" smtClean="0">
                <a:latin typeface="Franklin Gothic Book" pitchFamily="34" charset="0"/>
              </a:rPr>
              <a:t>, firmato da dieci fra medici, biologi e antropologi italiani, in cui,tra l’altro, si afferma che “gli ebrei non appartengono alla razza italiana”.</a:t>
            </a:r>
            <a:endParaRPr lang="it-IT" sz="1400" strike="noStrike" spc="-1" dirty="0">
              <a:latin typeface="Franklin Gothic Book" pitchFamily="34" charset="0"/>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5538524"/>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Mammona </a:t>
            </a:r>
            <a:r>
              <a:rPr lang="it-IT" sz="2400" b="1" dirty="0" err="1" smtClean="0">
                <a:latin typeface="Franklin Gothic Book" pitchFamily="34" charset="0"/>
              </a:rPr>
              <a:t>iniquitatis</a:t>
            </a:r>
            <a:r>
              <a:rPr lang="it-IT" sz="2400" b="1" dirty="0" smtClean="0">
                <a:latin typeface="Franklin Gothic Book" pitchFamily="34" charset="0"/>
              </a:rPr>
              <a:t>. Il giudaismo e l’inquinamento dei costumi</a:t>
            </a:r>
          </a:p>
          <a:p>
            <a:pPr>
              <a:spcAft>
                <a:spcPts val="600"/>
              </a:spcAft>
            </a:pPr>
            <a:r>
              <a:rPr lang="it-IT" sz="1200" b="1" dirty="0" smtClean="0">
                <a:latin typeface="Franklin Gothic Book" pitchFamily="34" charset="0"/>
              </a:rPr>
              <a:t>Corriere della Sera </a:t>
            </a:r>
            <a:r>
              <a:rPr lang="it-IT" sz="1200" dirty="0" smtClean="0">
                <a:latin typeface="Franklin Gothic Book" pitchFamily="34" charset="0"/>
              </a:rPr>
              <a:t>15/12/1938</a:t>
            </a:r>
            <a:endParaRPr lang="it-IT" sz="1400" dirty="0" smtClean="0">
              <a:latin typeface="Franklin Gothic Book" pitchFamily="34" charset="0"/>
            </a:endParaRPr>
          </a:p>
          <a:p>
            <a:pPr algn="just"/>
            <a:r>
              <a:rPr lang="it-IT" sz="1400" dirty="0" smtClean="0">
                <a:latin typeface="Franklin Gothic Book" pitchFamily="34" charset="0"/>
              </a:rPr>
              <a:t>E’ di questi giorni un’ordinanza del prefetto di Roma che ha fatto chiudere un’osteria del Ghetto, ritrovo di grassi buongustai divenuto caratteristico per l’ostentata inosservanza alle norme igieniche. Pare impossibile come in certuni vi fosse addirittura la mania d’incanaglirsi periodicamente in un locale tanto sordido, ove tutto aveva l’odorino dell’untume. Quel che non si sarebbe tollerato a casa propria costituiva là un dolcissimo richiamo, e la sfida al naso si traduceva in un incitamento alla gola, e non pareva disgustoso, anche se detto per celia, fare delle richieste di questo genere: “Avresti un pezzettino di quel cacio </a:t>
            </a:r>
            <a:r>
              <a:rPr lang="it-IT" sz="1400" dirty="0" err="1" smtClean="0">
                <a:latin typeface="Franklin Gothic Book" pitchFamily="34" charset="0"/>
              </a:rPr>
              <a:t>marcetto</a:t>
            </a:r>
            <a:r>
              <a:rPr lang="it-IT" sz="1400" dirty="0" smtClean="0">
                <a:latin typeface="Franklin Gothic Book" pitchFamily="34" charset="0"/>
              </a:rPr>
              <a:t> </a:t>
            </a:r>
            <a:r>
              <a:rPr lang="it-IT" sz="1400" dirty="0" err="1" smtClean="0">
                <a:latin typeface="Franklin Gothic Book" pitchFamily="34" charset="0"/>
              </a:rPr>
              <a:t>scaricatrappole</a:t>
            </a:r>
            <a:r>
              <a:rPr lang="it-IT" sz="1400" dirty="0" smtClean="0">
                <a:latin typeface="Franklin Gothic Book" pitchFamily="34" charset="0"/>
              </a:rPr>
              <a:t>?”</a:t>
            </a:r>
          </a:p>
          <a:p>
            <a:pPr algn="just"/>
            <a:r>
              <a:rPr lang="it-IT" sz="1400" dirty="0" smtClean="0">
                <a:latin typeface="Franklin Gothic Book" pitchFamily="34" charset="0"/>
              </a:rPr>
              <a:t>Il fenomeno della notorietà conquistata con la sporcizia non si spiega soltanto con l’attrattiva del casereccio che abbiamo un po’ tutti. Poiché non è detto che il casereccio debba essere sporco. Nel caso nostro predominava l’idea dell’esotico poiché certi angoli dei Ghetti, per il tipo degli abitanti, per le loro specifiche attività, per il luridume, evocano la fisionomia dei quartieri orientali. L’ebreo sa sfruttare anche questa indecenza, e non gli importa che ciò torni a suo disdoro. E’ lo stesso caso delle </a:t>
            </a:r>
            <a:r>
              <a:rPr lang="it-IT" sz="1400" i="1" dirty="0" err="1" smtClean="0">
                <a:latin typeface="Franklin Gothic Book" pitchFamily="34" charset="0"/>
              </a:rPr>
              <a:t>Histoires</a:t>
            </a:r>
            <a:r>
              <a:rPr lang="it-IT" sz="1400" i="1" dirty="0" smtClean="0">
                <a:latin typeface="Franklin Gothic Book" pitchFamily="34" charset="0"/>
              </a:rPr>
              <a:t> </a:t>
            </a:r>
            <a:r>
              <a:rPr lang="it-IT" sz="1400" i="1" dirty="0" err="1" smtClean="0">
                <a:latin typeface="Franklin Gothic Book" pitchFamily="34" charset="0"/>
              </a:rPr>
              <a:t>juives</a:t>
            </a:r>
            <a:r>
              <a:rPr lang="it-IT" sz="1400" i="1" dirty="0" smtClean="0">
                <a:latin typeface="Franklin Gothic Book" pitchFamily="34" charset="0"/>
              </a:rPr>
              <a:t> </a:t>
            </a:r>
            <a:r>
              <a:rPr lang="it-IT" sz="1400" dirty="0" smtClean="0">
                <a:latin typeface="Franklin Gothic Book" pitchFamily="34" charset="0"/>
              </a:rPr>
              <a:t>scritte da ebrei. Certi piccanti aneddoti che vi si contengono sono indubbiamente denigratori per il giudaismo. Ma il pubblico ha dimostrato di gustare assai questa gettata di sassi in piccionaia. E allora le edizioni e le nuove redazioni si sono moltiplicate, giacché più di ogni altra cosa importava fare denaro. </a:t>
            </a:r>
            <a:r>
              <a:rPr lang="it-IT" sz="1400" b="1" dirty="0" smtClean="0">
                <a:latin typeface="Franklin Gothic Book" pitchFamily="34" charset="0"/>
              </a:rPr>
              <a:t>Questo trafficare su tutto, sulla mercanzia come sulla dignità, questo infischiarsene dei rispetti umani quando si tratta di fare quattrini, han finito col dare i connotati al giudaismo</a:t>
            </a:r>
            <a:r>
              <a:rPr lang="it-IT" sz="1400" dirty="0" smtClean="0">
                <a:latin typeface="Franklin Gothic Book" pitchFamily="34" charset="0"/>
              </a:rPr>
              <a:t>. E sono talvolta i piccoli episodi che rivelano una mentalità, sotto molti riguardi, infesta […].</a:t>
            </a:r>
          </a:p>
          <a:p>
            <a:pPr algn="just"/>
            <a:r>
              <a:rPr lang="it-IT" sz="1400" b="1" dirty="0" smtClean="0">
                <a:latin typeface="Franklin Gothic Book" pitchFamily="34" charset="0"/>
              </a:rPr>
              <a:t>C’è da dubitare che molti ebrei d’oggi siano veramente sensibili al fatto religioso</a:t>
            </a:r>
            <a:r>
              <a:rPr lang="it-IT" sz="1400" dirty="0" smtClean="0">
                <a:latin typeface="Franklin Gothic Book" pitchFamily="34" charset="0"/>
              </a:rPr>
              <a:t>. Come osservavo altrove, vi è fra di loro una forte percentuale d’atei; e conviene rammentare che fu l’ateo ebreo Carlo </a:t>
            </a:r>
            <a:r>
              <a:rPr lang="it-IT" sz="1400" dirty="0" err="1" smtClean="0">
                <a:latin typeface="Franklin Gothic Book" pitchFamily="34" charset="0"/>
              </a:rPr>
              <a:t>Marx</a:t>
            </a:r>
            <a:r>
              <a:rPr lang="it-IT" sz="1400" dirty="0" smtClean="0">
                <a:latin typeface="Franklin Gothic Book" pitchFamily="34" charset="0"/>
              </a:rPr>
              <a:t>, il quale subordinava la riuscita del suo sistema all’abolizione di ogni vincolo con il trascendente. Potrebbero citarsi delle prove che dimostrano in parecchi giudei attuali la mancanza di fiducia in Dio e il palese allontanamento da quello spirito di remissività che faceva pronunciare a Job le sublimi parole: “Il Signore donò, il Signore tolse; sia benedetto il nome del Signore”.</a:t>
            </a:r>
          </a:p>
        </p:txBody>
      </p:sp>
      <p:sp>
        <p:nvSpPr>
          <p:cNvPr id="4" name="CustomShape 3"/>
          <p:cNvSpPr/>
          <p:nvPr/>
        </p:nvSpPr>
        <p:spPr>
          <a:xfrm>
            <a:off x="214282" y="514351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310708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it-IT" sz="1400" dirty="0" smtClean="0">
                <a:latin typeface="Franklin Gothic Book" pitchFamily="34" charset="0"/>
              </a:rPr>
              <a:t>Osserviamo poi che l’età contemporanea, per lo straordinario aumento delle fortune, ha segnato il più rapido evolversi della degenerazione giudaica. Tale degenerazione incide su quello che è un vanto indubbio del giudaismo, cioè l’istituzione familiare. […] E perciò i popoli si stanno accorgendo che l’interferenza giudaica riveste forme </a:t>
            </a:r>
            <a:r>
              <a:rPr lang="it-IT" sz="1400" dirty="0" err="1" smtClean="0">
                <a:latin typeface="Franklin Gothic Book" pitchFamily="34" charset="0"/>
              </a:rPr>
              <a:t>dissolvitrici</a:t>
            </a:r>
            <a:r>
              <a:rPr lang="it-IT" sz="1400" dirty="0" smtClean="0">
                <a:latin typeface="Franklin Gothic Book" pitchFamily="34" charset="0"/>
              </a:rPr>
              <a:t>, e, uno dopo l’altro, vanno prendendo le misure adatte a fronteggiarla. </a:t>
            </a:r>
            <a:r>
              <a:rPr lang="it-IT" sz="1400" b="1" dirty="0" smtClean="0">
                <a:latin typeface="Franklin Gothic Book" pitchFamily="34" charset="0"/>
              </a:rPr>
              <a:t>In ogni luogo esiste la medesima necessità di separare con assoluta intransigenza l’elemento giudaico e di ridurre a giuste proporzioni la sua partecipazione alla vita nazionale senza possibilità di ritorni offensivi, e cioè senza penetrazioni insidiose </a:t>
            </a:r>
            <a:r>
              <a:rPr lang="it-IT" sz="1400" dirty="0" smtClean="0">
                <a:latin typeface="Franklin Gothic Book" pitchFamily="34" charset="0"/>
              </a:rPr>
              <a:t>[…].</a:t>
            </a:r>
          </a:p>
          <a:p>
            <a:pPr algn="just"/>
            <a:r>
              <a:rPr lang="it-IT" sz="1400" dirty="0" smtClean="0">
                <a:latin typeface="Franklin Gothic Book" pitchFamily="34" charset="0"/>
              </a:rPr>
              <a:t>Iddio ha mandato i suoi flagelli al popolo giudaico tutte le volte che lo vedeva caduto nell’indegnità. L’ultima dispersione, la cacciata definitiva dalla terra dei padri avvenne dopo il deicidio. </a:t>
            </a:r>
            <a:r>
              <a:rPr lang="it-IT" sz="1400" b="1" dirty="0" smtClean="0">
                <a:latin typeface="Franklin Gothic Book" pitchFamily="34" charset="0"/>
              </a:rPr>
              <a:t>I tempi attuali hanno visto nel giudaismo il progredire della irreligiosità (in molti casi la vera lotta contro la religione), l’inquinamento dei costumi, l’idolatria di “mammona” </a:t>
            </a:r>
            <a:r>
              <a:rPr lang="it-IT" sz="1400" dirty="0" smtClean="0">
                <a:latin typeface="Franklin Gothic Book" pitchFamily="34" charset="0"/>
              </a:rPr>
              <a:t>[</a:t>
            </a:r>
            <a:r>
              <a:rPr lang="it-IT" sz="1400" i="1" dirty="0" smtClean="0">
                <a:latin typeface="Franklin Gothic Book" pitchFamily="34" charset="0"/>
              </a:rPr>
              <a:t>Il termine ”mammona” viene usato nel Nuovo Testamento per personificare il profitto, il guadagno e la ricchezza materiale, generalmente con connotazioni negative, e cioè accumulato in maniera rapida e disonesta ed altrettanto sprecato in lussi e piaceri</a:t>
            </a:r>
            <a:r>
              <a:rPr lang="it-IT" sz="1400" dirty="0" smtClean="0">
                <a:latin typeface="Franklin Gothic Book" pitchFamily="34" charset="0"/>
              </a:rPr>
              <a:t>]. </a:t>
            </a:r>
            <a:r>
              <a:rPr lang="it-IT" sz="1400" b="1" dirty="0" smtClean="0">
                <a:latin typeface="Franklin Gothic Book" pitchFamily="34" charset="0"/>
              </a:rPr>
              <a:t>Ciò deve aver provocato il nuovo castigo materialmente inferto per legittima difesa dal braccio secolare degli Stati</a:t>
            </a:r>
            <a:r>
              <a:rPr lang="it-IT" sz="1400" dirty="0" smtClean="0">
                <a:latin typeface="Franklin Gothic Book" pitchFamily="34" charset="0"/>
              </a:rPr>
              <a:t>. Questa discriminazione e riduzione sarà, in ultima analisi, un gran bene per il giudaismo.</a:t>
            </a:r>
            <a:endParaRPr lang="it-IT" sz="1400" dirty="0">
              <a:latin typeface="Franklin Gothic Book" pitchFamily="34" charset="0"/>
            </a:endParaRPr>
          </a:p>
        </p:txBody>
      </p:sp>
      <p:sp>
        <p:nvSpPr>
          <p:cNvPr id="4" name="CustomShape 3"/>
          <p:cNvSpPr/>
          <p:nvPr/>
        </p:nvSpPr>
        <p:spPr>
          <a:xfrm>
            <a:off x="285720" y="492919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214282" y="14285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Evidenzia nel testo e riportale qui di seguito le parti che descrivono gli ebrei come: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3" name="CustomShape 3"/>
          <p:cNvSpPr/>
          <p:nvPr/>
        </p:nvSpPr>
        <p:spPr>
          <a:xfrm>
            <a:off x="142844" y="57148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Avidi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4" name="CustomShape 4"/>
          <p:cNvSpPr/>
          <p:nvPr/>
        </p:nvSpPr>
        <p:spPr>
          <a:xfrm>
            <a:off x="214282" y="1071546"/>
            <a:ext cx="8715436"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spcAft>
                <a:spcPts val="600"/>
              </a:spcAft>
            </a:pPr>
            <a:endParaRPr lang="it-IT" sz="1400" dirty="0" smtClean="0">
              <a:solidFill>
                <a:srgbClr val="0097CC"/>
              </a:solidFill>
              <a:latin typeface="Franklin Gothic Book" pitchFamily="34" charset="0"/>
            </a:endParaRPr>
          </a:p>
          <a:p>
            <a:pPr algn="just">
              <a:lnSpc>
                <a:spcPct val="100000"/>
              </a:lnSpc>
              <a:spcAft>
                <a:spcPts val="600"/>
              </a:spcAft>
            </a:pPr>
            <a:endParaRPr lang="it-IT" sz="1400" dirty="0" smtClean="0">
              <a:solidFill>
                <a:srgbClr val="0097CC"/>
              </a:solidFill>
              <a:latin typeface="Franklin Gothic Book" pitchFamily="34" charset="0"/>
            </a:endParaRPr>
          </a:p>
          <a:p>
            <a:pPr algn="just">
              <a:lnSpc>
                <a:spcPct val="100000"/>
              </a:lnSpc>
              <a:spcAft>
                <a:spcPts val="600"/>
              </a:spcAft>
            </a:pPr>
            <a:r>
              <a:rPr lang="it-IT" sz="1400" dirty="0" smtClean="0">
                <a:solidFill>
                  <a:srgbClr val="0097CC"/>
                </a:solidFill>
                <a:latin typeface="Franklin Gothic Book" pitchFamily="34" charset="0"/>
              </a:rPr>
              <a:t>- Questo trafficare su tutto, sulla mercanzia come sulla dignità, questo infischiarsene dei rispetti umani quando si tratta di fare quattrini, han finito col dare i connotati al giudaismo.</a:t>
            </a:r>
          </a:p>
          <a:p>
            <a:pPr algn="just">
              <a:lnSpc>
                <a:spcPct val="100000"/>
              </a:lnSpc>
            </a:pPr>
            <a:r>
              <a:rPr lang="it-IT" sz="1400" dirty="0" smtClean="0">
                <a:solidFill>
                  <a:srgbClr val="0097CC"/>
                </a:solidFill>
                <a:latin typeface="Franklin Gothic Book" pitchFamily="34" charset="0"/>
              </a:rPr>
              <a:t>- l’idolatria di “mammona”</a:t>
            </a:r>
          </a:p>
          <a:p>
            <a:pPr algn="just">
              <a:lnSpc>
                <a:spcPct val="100000"/>
              </a:lnSpc>
            </a:pPr>
            <a:endParaRPr lang="it-IT" sz="1400" strike="noStrike" spc="-1" dirty="0">
              <a:solidFill>
                <a:srgbClr val="0097CC"/>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5" name="CustomShape 3"/>
          <p:cNvSpPr/>
          <p:nvPr/>
        </p:nvSpPr>
        <p:spPr>
          <a:xfrm>
            <a:off x="214282" y="200024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Contro la religione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214282" y="2571744"/>
            <a:ext cx="8715436" cy="92869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smtClean="0">
              <a:latin typeface="Arial"/>
            </a:endParaRPr>
          </a:p>
          <a:p>
            <a:pPr algn="just">
              <a:lnSpc>
                <a:spcPct val="100000"/>
              </a:lnSpc>
            </a:pPr>
            <a:endParaRPr lang="it-IT" sz="1400" dirty="0" smtClean="0">
              <a:solidFill>
                <a:srgbClr val="0097CC"/>
              </a:solidFill>
              <a:latin typeface="Franklin Gothic Book" pitchFamily="34" charset="0"/>
            </a:endParaRPr>
          </a:p>
          <a:p>
            <a:pPr algn="just">
              <a:lnSpc>
                <a:spcPct val="100000"/>
              </a:lnSpc>
              <a:spcAft>
                <a:spcPts val="600"/>
              </a:spcAft>
            </a:pPr>
            <a:r>
              <a:rPr lang="it-IT" sz="1400" dirty="0" smtClean="0">
                <a:solidFill>
                  <a:srgbClr val="0097CC"/>
                </a:solidFill>
                <a:latin typeface="Franklin Gothic Book" pitchFamily="34" charset="0"/>
              </a:rPr>
              <a:t>- C’è da dubitare che molti ebrei d’oggi siano veramente sensibili al fatto religioso.</a:t>
            </a:r>
          </a:p>
          <a:p>
            <a:pPr algn="just">
              <a:lnSpc>
                <a:spcPct val="100000"/>
              </a:lnSpc>
            </a:pPr>
            <a:r>
              <a:rPr lang="it-IT" sz="1400" dirty="0" smtClean="0">
                <a:solidFill>
                  <a:srgbClr val="0097CC"/>
                </a:solidFill>
                <a:latin typeface="Franklin Gothic Book" pitchFamily="34" charset="0"/>
              </a:rPr>
              <a:t>- I tempi attuali hanno visto nel giudaismo il progredire della irreligiosità (in molti casi la vera lotta contro la religione),</a:t>
            </a:r>
            <a:endParaRPr lang="it-IT" sz="1400" strike="noStrike" spc="-1" dirty="0" smtClean="0">
              <a:solidFill>
                <a:srgbClr val="0097CC"/>
              </a:solidFill>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142844" y="3571876"/>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Meritevoli di essere separati dal resto della società e privati dei diritti civili</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8" name="CustomShape 4"/>
          <p:cNvSpPr/>
          <p:nvPr/>
        </p:nvSpPr>
        <p:spPr>
          <a:xfrm>
            <a:off x="214282" y="4214818"/>
            <a:ext cx="8715436" cy="128588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spcAft>
                <a:spcPts val="600"/>
              </a:spcAft>
            </a:pPr>
            <a:endParaRPr lang="it-IT" sz="1400" dirty="0" smtClean="0">
              <a:solidFill>
                <a:srgbClr val="0097CC"/>
              </a:solidFill>
              <a:latin typeface="Franklin Gothic Book" pitchFamily="34" charset="0"/>
            </a:endParaRPr>
          </a:p>
          <a:p>
            <a:pPr algn="just">
              <a:lnSpc>
                <a:spcPct val="100000"/>
              </a:lnSpc>
              <a:spcAft>
                <a:spcPts val="600"/>
              </a:spcAft>
              <a:buFontTx/>
              <a:buChar char="-"/>
            </a:pPr>
            <a:r>
              <a:rPr lang="it-IT" sz="1400" dirty="0" smtClean="0">
                <a:solidFill>
                  <a:srgbClr val="0097CC"/>
                </a:solidFill>
                <a:latin typeface="Franklin Gothic Book" pitchFamily="34" charset="0"/>
              </a:rPr>
              <a:t> In ogni luogo esiste la medesima necessità di separare con assoluta intransigenza l’elemento giudaico e di ridurre a giuste proporzioni la sua partecipazione alla vita nazionale senza possibilità di ritorni offensivi, e cioè senza penetrazioni insidiose </a:t>
            </a:r>
          </a:p>
          <a:p>
            <a:pPr algn="just">
              <a:lnSpc>
                <a:spcPct val="100000"/>
              </a:lnSpc>
              <a:spcAft>
                <a:spcPts val="600"/>
              </a:spcAft>
              <a:buFontTx/>
              <a:buChar char="-"/>
            </a:pPr>
            <a:r>
              <a:rPr lang="it-IT" sz="1400" strike="noStrike" spc="-1" dirty="0" smtClean="0">
                <a:solidFill>
                  <a:srgbClr val="0097CC"/>
                </a:solidFill>
                <a:latin typeface="Franklin Gothic Book" pitchFamily="34" charset="0"/>
              </a:rPr>
              <a:t> </a:t>
            </a:r>
            <a:r>
              <a:rPr lang="it-IT" sz="1400" dirty="0" smtClean="0">
                <a:solidFill>
                  <a:srgbClr val="0097CC"/>
                </a:solidFill>
                <a:latin typeface="Franklin Gothic Book" pitchFamily="34" charset="0"/>
              </a:rPr>
              <a:t>Ciò deve aver provocato il nuovo castigo materialmente inferto per legittima difesa dal braccio secolare degli Stati</a:t>
            </a:r>
            <a:endParaRPr lang="it-IT" sz="1400" strike="noStrike" spc="-1" dirty="0">
              <a:solidFill>
                <a:srgbClr val="0097CC"/>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166053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La guerra ebraica</a:t>
            </a:r>
          </a:p>
          <a:p>
            <a:pPr>
              <a:spcAft>
                <a:spcPts val="600"/>
              </a:spcAft>
            </a:pPr>
            <a:r>
              <a:rPr lang="it-IT" sz="1200" b="1" dirty="0" smtClean="0">
                <a:latin typeface="Franklin Gothic Book" pitchFamily="34" charset="0"/>
              </a:rPr>
              <a:t>Rivoluzione Fascista </a:t>
            </a:r>
            <a:r>
              <a:rPr lang="it-IT" sz="1200" dirty="0" smtClean="0">
                <a:latin typeface="Franklin Gothic Book" pitchFamily="34" charset="0"/>
              </a:rPr>
              <a:t>13/10/1941</a:t>
            </a:r>
            <a:endParaRPr lang="it-IT" sz="1400" dirty="0" smtClean="0">
              <a:latin typeface="Franklin Gothic Book" pitchFamily="34" charset="0"/>
            </a:endParaRPr>
          </a:p>
          <a:p>
            <a:pPr algn="just"/>
            <a:r>
              <a:rPr lang="it-IT" sz="1400" dirty="0" smtClean="0">
                <a:latin typeface="Franklin Gothic Book" pitchFamily="34" charset="0"/>
              </a:rPr>
              <a:t>Gli ebrei sanno che si tratta ormai del loro essere o non essere. […] Sempre nel corso di molti secoli, i Giudei sono riusciti a trarre il loro utile dalle guerre dei popoli. L’ebreo è uscito fuori come unico vincitore dalla maggior parte delle guerre svoltesi negli ultimi duemila anni. […] Il mondo ebraico mobilizzi pure le sue ultime riserve di energia: non gli servirà a nulla. […] E il giudaismo mondiale dovrà tramontare.</a:t>
            </a:r>
          </a:p>
        </p:txBody>
      </p:sp>
      <p:sp>
        <p:nvSpPr>
          <p:cNvPr id="4" name="CustomShape 3"/>
          <p:cNvSpPr/>
          <p:nvPr/>
        </p:nvSpPr>
        <p:spPr>
          <a:xfrm>
            <a:off x="214282" y="514351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1"/>
          <p:cNvSpPr/>
          <p:nvPr/>
        </p:nvSpPr>
        <p:spPr>
          <a:xfrm>
            <a:off x="214282" y="2214554"/>
            <a:ext cx="8785440" cy="1445096"/>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Basta con gli ebrei</a:t>
            </a:r>
          </a:p>
          <a:p>
            <a:pPr>
              <a:spcAft>
                <a:spcPts val="600"/>
              </a:spcAft>
            </a:pPr>
            <a:r>
              <a:rPr lang="it-IT" sz="1200" b="1" dirty="0" smtClean="0">
                <a:latin typeface="Franklin Gothic Book" pitchFamily="34" charset="0"/>
              </a:rPr>
              <a:t>Vent’anni  </a:t>
            </a:r>
            <a:r>
              <a:rPr lang="it-IT" sz="1200" dirty="0" smtClean="0">
                <a:latin typeface="Franklin Gothic Book" pitchFamily="34" charset="0"/>
              </a:rPr>
              <a:t>07/09/1940</a:t>
            </a:r>
            <a:endParaRPr lang="it-IT" sz="1400" dirty="0" smtClean="0">
              <a:latin typeface="Franklin Gothic Book" pitchFamily="34" charset="0"/>
            </a:endParaRPr>
          </a:p>
          <a:p>
            <a:pPr algn="just"/>
            <a:r>
              <a:rPr lang="it-IT" sz="1400" dirty="0" smtClean="0">
                <a:latin typeface="Franklin Gothic Book" pitchFamily="34" charset="0"/>
              </a:rPr>
              <a:t>Tolti gli ebrei dalla faccia della terra, scaraventati e obbligati a vivere in qualche angolo remoto del mondo isolati totalmente dalle altre razze come una vera peste bubbonica, allora, e solo allora, i rapporti fra i popoli troveranno una base e una via per una pacifica intesa.</a:t>
            </a:r>
          </a:p>
        </p:txBody>
      </p:sp>
      <p:sp>
        <p:nvSpPr>
          <p:cNvPr id="6" name="CustomShape 3"/>
          <p:cNvSpPr/>
          <p:nvPr/>
        </p:nvSpPr>
        <p:spPr>
          <a:xfrm>
            <a:off x="285720" y="3786190"/>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In questi due articoli, quale accusa viene rivolta agli ebrei? Quale provvedimento bisognerebbe prendere nei loro confronti?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7" name="CustomShape 4"/>
          <p:cNvSpPr/>
          <p:nvPr/>
        </p:nvSpPr>
        <p:spPr>
          <a:xfrm>
            <a:off x="214282" y="4643446"/>
            <a:ext cx="8715436" cy="92869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smtClean="0">
              <a:latin typeface="Arial"/>
            </a:endParaRPr>
          </a:p>
          <a:p>
            <a:pPr algn="just">
              <a:lnSpc>
                <a:spcPct val="100000"/>
              </a:lnSpc>
            </a:pPr>
            <a:endParaRPr lang="it-IT" sz="1400" dirty="0" smtClean="0">
              <a:solidFill>
                <a:srgbClr val="0097CC"/>
              </a:solidFill>
              <a:latin typeface="Franklin Gothic Book" pitchFamily="34" charset="0"/>
            </a:endParaRPr>
          </a:p>
          <a:p>
            <a:pPr algn="just">
              <a:lnSpc>
                <a:spcPct val="100000"/>
              </a:lnSpc>
              <a:spcAft>
                <a:spcPts val="600"/>
              </a:spcAft>
            </a:pPr>
            <a:r>
              <a:rPr lang="it-IT" sz="1400" dirty="0" smtClean="0">
                <a:solidFill>
                  <a:srgbClr val="0097CC"/>
                </a:solidFill>
                <a:latin typeface="Franklin Gothic Book" pitchFamily="34" charset="0"/>
              </a:rPr>
              <a:t>Si accusano gli ebrei di causare le guerre per trarne un utile. Per garantire la pace fra i popoli, bisognerebbe isolare gli ebrei dal resto del mondo. </a:t>
            </a:r>
            <a:endParaRPr lang="it-IT" sz="1400" strike="noStrike" spc="-1" dirty="0" smtClean="0">
              <a:solidFill>
                <a:srgbClr val="0097CC"/>
              </a:solidFill>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1875983"/>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La patologia circolatoria nella razza italiana e nell’ebraica</a:t>
            </a:r>
          </a:p>
          <a:p>
            <a:pPr>
              <a:spcAft>
                <a:spcPts val="600"/>
              </a:spcAft>
            </a:pPr>
            <a:r>
              <a:rPr lang="it-IT" sz="1200" b="1" dirty="0" smtClean="0">
                <a:latin typeface="Franklin Gothic Book" pitchFamily="34" charset="0"/>
              </a:rPr>
              <a:t>La Difesa della Razza  </a:t>
            </a:r>
            <a:r>
              <a:rPr lang="it-IT" sz="1200" dirty="0" smtClean="0">
                <a:latin typeface="Franklin Gothic Book" pitchFamily="34" charset="0"/>
              </a:rPr>
              <a:t>05/07/1939</a:t>
            </a:r>
            <a:endParaRPr lang="it-IT" sz="1400" dirty="0" smtClean="0">
              <a:latin typeface="Franklin Gothic Book" pitchFamily="34" charset="0"/>
            </a:endParaRPr>
          </a:p>
          <a:p>
            <a:pPr algn="just"/>
            <a:r>
              <a:rPr lang="it-IT" sz="1400" dirty="0" smtClean="0">
                <a:latin typeface="Franklin Gothic Book" pitchFamily="34" charset="0"/>
              </a:rPr>
              <a:t>Nell’israelita, essendoci una maggiore tendenza all’obesità è minorata la possibilità di una maggiore efficienza funzionale del cuore, perché, come sappiamo, negli ebrei si creano singolari difficoltà di </a:t>
            </a:r>
            <a:r>
              <a:rPr lang="it-IT" sz="1400" dirty="0" err="1" smtClean="0">
                <a:latin typeface="Franklin Gothic Book" pitchFamily="34" charset="0"/>
              </a:rPr>
              <a:t>circolazione…</a:t>
            </a:r>
            <a:r>
              <a:rPr lang="it-IT" sz="1400" dirty="0" smtClean="0">
                <a:latin typeface="Franklin Gothic Book" pitchFamily="34" charset="0"/>
              </a:rPr>
              <a:t> Le malattie croniche  colpiscono in maniera decisamente preferenziale gli ebrei rispetto agli altri popoli.</a:t>
            </a:r>
          </a:p>
          <a:p>
            <a:pPr algn="just"/>
            <a:r>
              <a:rPr lang="it-IT" sz="1400" dirty="0" smtClean="0">
                <a:latin typeface="Franklin Gothic Book" pitchFamily="34" charset="0"/>
              </a:rPr>
              <a:t>Insomma, i soggetti di razza ebrea più di quelli di razza italiana, sono esposti ad alcune malattie; specialmente delle arterie periferiche e del ricambio.</a:t>
            </a:r>
          </a:p>
        </p:txBody>
      </p:sp>
      <p:sp>
        <p:nvSpPr>
          <p:cNvPr id="4" name="CustomShape 3"/>
          <p:cNvSpPr/>
          <p:nvPr/>
        </p:nvSpPr>
        <p:spPr>
          <a:xfrm>
            <a:off x="214282" y="514351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3"/>
          <p:cNvSpPr/>
          <p:nvPr/>
        </p:nvSpPr>
        <p:spPr>
          <a:xfrm>
            <a:off x="214282" y="242886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quello riportato sopra lo si può definire un articolo “razzista”?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7" name="CustomShape 4"/>
          <p:cNvSpPr/>
          <p:nvPr/>
        </p:nvSpPr>
        <p:spPr>
          <a:xfrm>
            <a:off x="285720" y="3286124"/>
            <a:ext cx="8715436"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smtClean="0">
              <a:latin typeface="Arial"/>
            </a:endParaRPr>
          </a:p>
          <a:p>
            <a:pPr algn="just">
              <a:lnSpc>
                <a:spcPct val="100000"/>
              </a:lnSpc>
            </a:pPr>
            <a:endParaRPr lang="it-IT" sz="1400" dirty="0" smtClean="0">
              <a:solidFill>
                <a:srgbClr val="0097CC"/>
              </a:solidFill>
              <a:latin typeface="Franklin Gothic Book" pitchFamily="34" charset="0"/>
            </a:endParaRPr>
          </a:p>
          <a:p>
            <a:pPr algn="just">
              <a:lnSpc>
                <a:spcPct val="100000"/>
              </a:lnSpc>
              <a:spcAft>
                <a:spcPts val="600"/>
              </a:spcAft>
            </a:pPr>
            <a:endParaRPr lang="it-IT" sz="1400" dirty="0" smtClean="0">
              <a:solidFill>
                <a:srgbClr val="0097CC"/>
              </a:solidFill>
              <a:latin typeface="Franklin Gothic Book" pitchFamily="34" charset="0"/>
            </a:endParaRPr>
          </a:p>
          <a:p>
            <a:pPr algn="just">
              <a:lnSpc>
                <a:spcPct val="100000"/>
              </a:lnSpc>
              <a:spcAft>
                <a:spcPts val="600"/>
              </a:spcAft>
            </a:pPr>
            <a:r>
              <a:rPr lang="it-IT" sz="1400" dirty="0" smtClean="0">
                <a:solidFill>
                  <a:srgbClr val="0097CC"/>
                </a:solidFill>
                <a:latin typeface="Franklin Gothic Book" pitchFamily="34" charset="0"/>
              </a:rPr>
              <a:t>Perché parla di una razza italiana e di una razza ebraica e sostiene che fra le due vi siano delle differenze di carattere biologico.</a:t>
            </a:r>
            <a:endParaRPr lang="it-IT" sz="1400" strike="noStrike" spc="-1" dirty="0" smtClean="0">
              <a:solidFill>
                <a:srgbClr val="0097CC"/>
              </a:solidFill>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85728"/>
            <a:ext cx="8785440" cy="2306870"/>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spcAft>
                <a:spcPts val="600"/>
              </a:spcAft>
            </a:pPr>
            <a:r>
              <a:rPr lang="it-IT" sz="2400" b="1" dirty="0" smtClean="0">
                <a:latin typeface="Franklin Gothic Book" pitchFamily="34" charset="0"/>
              </a:rPr>
              <a:t>Contro le “pecorelle” dello </a:t>
            </a:r>
            <a:r>
              <a:rPr lang="it-IT" sz="2400" b="1" dirty="0" err="1" smtClean="0">
                <a:latin typeface="Franklin Gothic Book" pitchFamily="34" charset="0"/>
              </a:rPr>
              <a:t>pseudorazzismo</a:t>
            </a:r>
            <a:r>
              <a:rPr lang="it-IT" sz="2400" b="1" dirty="0" smtClean="0">
                <a:latin typeface="Franklin Gothic Book" pitchFamily="34" charset="0"/>
              </a:rPr>
              <a:t> antibiologico</a:t>
            </a:r>
          </a:p>
          <a:p>
            <a:pPr>
              <a:spcAft>
                <a:spcPts val="600"/>
              </a:spcAft>
            </a:pPr>
            <a:r>
              <a:rPr lang="it-IT" sz="1200" b="1" dirty="0" smtClean="0">
                <a:latin typeface="Franklin Gothic Book" pitchFamily="34" charset="0"/>
              </a:rPr>
              <a:t>La Difesa della Razza  </a:t>
            </a:r>
            <a:r>
              <a:rPr lang="it-IT" sz="1200" dirty="0" smtClean="0">
                <a:latin typeface="Franklin Gothic Book" pitchFamily="34" charset="0"/>
              </a:rPr>
              <a:t>05/06/1942</a:t>
            </a:r>
            <a:endParaRPr lang="it-IT" sz="1400" dirty="0" smtClean="0">
              <a:latin typeface="Franklin Gothic Book" pitchFamily="34" charset="0"/>
            </a:endParaRPr>
          </a:p>
          <a:p>
            <a:pPr algn="just"/>
            <a:r>
              <a:rPr lang="it-IT" sz="1400" dirty="0" smtClean="0">
                <a:latin typeface="Franklin Gothic Book" pitchFamily="34" charset="0"/>
              </a:rPr>
              <a:t>Il razzismo ha da essere cibo di tutti e per tutti, se veramente vogliamo che in Italia ci sia, e sia viva in tutti, la coscienza della razza. </a:t>
            </a:r>
            <a:r>
              <a:rPr lang="it-IT" sz="1400" b="1" dirty="0" smtClean="0">
                <a:latin typeface="Franklin Gothic Book" pitchFamily="34" charset="0"/>
              </a:rPr>
              <a:t>Il razzismo nostro deve essere quello del sangue</a:t>
            </a:r>
            <a:r>
              <a:rPr lang="it-IT" sz="1400" dirty="0" smtClean="0">
                <a:latin typeface="Franklin Gothic Book" pitchFamily="34" charset="0"/>
              </a:rPr>
              <a:t>, che scorre nelle mie vene, che io sento rifluire in me, e posso vedere , analizzare e confrontare col sangue degli altri. […] </a:t>
            </a:r>
            <a:r>
              <a:rPr lang="it-IT" sz="1400" b="1" dirty="0" smtClean="0">
                <a:latin typeface="Franklin Gothic Book" pitchFamily="34" charset="0"/>
              </a:rPr>
              <a:t>Altrimenti</a:t>
            </a:r>
            <a:r>
              <a:rPr lang="it-IT" sz="1400" dirty="0" smtClean="0">
                <a:latin typeface="Franklin Gothic Book" pitchFamily="34" charset="0"/>
              </a:rPr>
              <a:t>, </a:t>
            </a:r>
            <a:r>
              <a:rPr lang="it-IT" sz="1400" b="1" dirty="0" smtClean="0">
                <a:latin typeface="Franklin Gothic Book" pitchFamily="34" charset="0"/>
              </a:rPr>
              <a:t>finiremo per fare il gioco dei meticci e degli ebrei che</a:t>
            </a:r>
            <a:r>
              <a:rPr lang="it-IT" sz="1400" dirty="0" smtClean="0">
                <a:latin typeface="Franklin Gothic Book" pitchFamily="34" charset="0"/>
              </a:rPr>
              <a:t>, come han potuto in troppi casi cambiare nome e confondersi con noi, così </a:t>
            </a:r>
            <a:r>
              <a:rPr lang="it-IT" sz="1400" b="1" dirty="0" smtClean="0">
                <a:latin typeface="Franklin Gothic Book" pitchFamily="34" charset="0"/>
              </a:rPr>
              <a:t>potranno</a:t>
            </a:r>
            <a:r>
              <a:rPr lang="it-IT" sz="1400" dirty="0" smtClean="0">
                <a:latin typeface="Franklin Gothic Book" pitchFamily="34" charset="0"/>
              </a:rPr>
              <a:t>, ancor più facilmente e senza neppure il bisogno di pratiche laboriose e dispendiose, </a:t>
            </a:r>
            <a:r>
              <a:rPr lang="it-IT" sz="1400" b="1" dirty="0" smtClean="0">
                <a:latin typeface="Franklin Gothic Book" pitchFamily="34" charset="0"/>
              </a:rPr>
              <a:t>fingere un mutamento di spirito e dirsi più Italiani di noi, e simulare di esserlo, e riuscire a passare per tali</a:t>
            </a:r>
            <a:r>
              <a:rPr lang="it-IT" sz="1400" dirty="0" smtClean="0">
                <a:latin typeface="Franklin Gothic Book" pitchFamily="34" charset="0"/>
              </a:rPr>
              <a:t>. Non c’è che un attestato con cui si può imporre l’alto là al </a:t>
            </a:r>
            <a:r>
              <a:rPr lang="it-IT" sz="1400" dirty="0" err="1" smtClean="0">
                <a:latin typeface="Franklin Gothic Book" pitchFamily="34" charset="0"/>
              </a:rPr>
              <a:t>meticciato</a:t>
            </a:r>
            <a:r>
              <a:rPr lang="it-IT" sz="1400" dirty="0" smtClean="0">
                <a:latin typeface="Franklin Gothic Book" pitchFamily="34" charset="0"/>
              </a:rPr>
              <a:t> e all’ebraismo: l’attestato del sangue.</a:t>
            </a:r>
          </a:p>
        </p:txBody>
      </p:sp>
      <p:sp>
        <p:nvSpPr>
          <p:cNvPr id="4" name="CustomShape 3"/>
          <p:cNvSpPr/>
          <p:nvPr/>
        </p:nvSpPr>
        <p:spPr>
          <a:xfrm>
            <a:off x="214282" y="5143512"/>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3"/>
          <p:cNvSpPr/>
          <p:nvPr/>
        </p:nvSpPr>
        <p:spPr>
          <a:xfrm>
            <a:off x="214282" y="278605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nell’articolo si sostiene che gli italiani devono essere razzisti? Risponde con parole tue dopo aver evidenziato le parti che costituiscono la risposta.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7" name="CustomShape 4"/>
          <p:cNvSpPr/>
          <p:nvPr/>
        </p:nvSpPr>
        <p:spPr>
          <a:xfrm>
            <a:off x="142844" y="3714752"/>
            <a:ext cx="8715436"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smtClean="0">
              <a:latin typeface="Arial"/>
            </a:endParaRPr>
          </a:p>
          <a:p>
            <a:pPr algn="just">
              <a:lnSpc>
                <a:spcPct val="100000"/>
              </a:lnSpc>
            </a:pPr>
            <a:endParaRPr lang="it-IT" sz="1400" dirty="0" smtClean="0">
              <a:solidFill>
                <a:srgbClr val="0097CC"/>
              </a:solidFill>
              <a:latin typeface="Franklin Gothic Book" pitchFamily="34" charset="0"/>
            </a:endParaRPr>
          </a:p>
          <a:p>
            <a:pPr algn="just">
              <a:lnSpc>
                <a:spcPct val="100000"/>
              </a:lnSpc>
              <a:spcAft>
                <a:spcPts val="600"/>
              </a:spcAft>
            </a:pPr>
            <a:r>
              <a:rPr lang="it-IT" sz="1400" dirty="0" smtClean="0">
                <a:solidFill>
                  <a:srgbClr val="0097CC"/>
                </a:solidFill>
                <a:latin typeface="Franklin Gothic Book" pitchFamily="34" charset="0"/>
              </a:rPr>
              <a:t>Per impedire agli ebrei di confondersi con loro</a:t>
            </a:r>
            <a:endParaRPr lang="it-IT" sz="1400" strike="noStrike" spc="-1" dirty="0" smtClean="0">
              <a:solidFill>
                <a:srgbClr val="0097CC"/>
              </a:solidFill>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figures/2008/leggirazziali/leggirazziali_2008_01.jpg"/>
          <p:cNvPicPr>
            <a:picLocks noChangeAspect="1" noChangeArrowheads="1"/>
          </p:cNvPicPr>
          <p:nvPr/>
        </p:nvPicPr>
        <p:blipFill>
          <a:blip r:embed="rId2"/>
          <a:srcRect/>
          <a:stretch>
            <a:fillRect/>
          </a:stretch>
        </p:blipFill>
        <p:spPr bwMode="auto">
          <a:xfrm>
            <a:off x="285720" y="285728"/>
            <a:ext cx="3810000" cy="4772025"/>
          </a:xfrm>
          <a:prstGeom prst="rect">
            <a:avLst/>
          </a:prstGeom>
          <a:noFill/>
          <a:ln>
            <a:solidFill>
              <a:srgbClr val="C00000"/>
            </a:solidFill>
          </a:ln>
        </p:spPr>
      </p:pic>
      <p:sp>
        <p:nvSpPr>
          <p:cNvPr id="3" name="CustomShape 3"/>
          <p:cNvSpPr/>
          <p:nvPr/>
        </p:nvSpPr>
        <p:spPr>
          <a:xfrm>
            <a:off x="285720" y="5143512"/>
            <a:ext cx="3786214" cy="1014209"/>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fontAlgn="base"/>
            <a:r>
              <a:rPr lang="it-IT" sz="1200" dirty="0" smtClean="0"/>
              <a:t>Copertina del primo numero della rivista “La difesa della razza”, anno I, n. 1, 5 agosto 1938. In alto a sinistra sotto al titolo si legge: "Sempre la </a:t>
            </a:r>
            <a:r>
              <a:rPr lang="it-IT" sz="1200" dirty="0" err="1" smtClean="0"/>
              <a:t>confusion</a:t>
            </a:r>
            <a:r>
              <a:rPr lang="it-IT" sz="1200" dirty="0" smtClean="0"/>
              <a:t> delle persone / principio fu del mal della </a:t>
            </a:r>
            <a:r>
              <a:rPr lang="it-IT" sz="1200" dirty="0" err="1" smtClean="0"/>
              <a:t>cittade</a:t>
            </a:r>
            <a:r>
              <a:rPr lang="it-IT" sz="1200" dirty="0" smtClean="0"/>
              <a:t>" (Dante-</a:t>
            </a:r>
            <a:r>
              <a:rPr lang="it-IT" sz="1200" i="1" dirty="0" smtClean="0"/>
              <a:t>Paradiso</a:t>
            </a:r>
            <a:r>
              <a:rPr lang="it-IT" sz="1200" dirty="0" smtClean="0"/>
              <a:t> </a:t>
            </a:r>
            <a:r>
              <a:rPr lang="it-IT" sz="1200" dirty="0" err="1" smtClean="0"/>
              <a:t>XVI</a:t>
            </a:r>
            <a:r>
              <a:rPr lang="it-IT" sz="1200" dirty="0" smtClean="0"/>
              <a:t>).</a:t>
            </a:r>
          </a:p>
        </p:txBody>
      </p:sp>
      <p:sp>
        <p:nvSpPr>
          <p:cNvPr id="5" name="CustomShape 3"/>
          <p:cNvSpPr/>
          <p:nvPr/>
        </p:nvSpPr>
        <p:spPr>
          <a:xfrm>
            <a:off x="4214810" y="142852"/>
            <a:ext cx="471490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Che cosa rappresentano, nelle intenzioni dell’autore,  i tre visi raffigurati nella copertina?</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4286248" y="857232"/>
            <a:ext cx="4714908"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Rappresentano la razza italica, quella ebraica e quella africana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7" name="CustomShape 3"/>
          <p:cNvSpPr/>
          <p:nvPr/>
        </p:nvSpPr>
        <p:spPr>
          <a:xfrm>
            <a:off x="4214810" y="1571612"/>
            <a:ext cx="471490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c’è una spada che divide un viso dagli altri due? Quale messaggio si vuole trasmettere?</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8" name="CustomShape 4"/>
          <p:cNvSpPr/>
          <p:nvPr/>
        </p:nvSpPr>
        <p:spPr>
          <a:xfrm>
            <a:off x="4286248" y="2214554"/>
            <a:ext cx="4714908"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La spada che separa i visi sta a significare che la razza italica non si deve mischiare con le altre due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9" name="CustomShape 3"/>
          <p:cNvSpPr/>
          <p:nvPr/>
        </p:nvSpPr>
        <p:spPr>
          <a:xfrm>
            <a:off x="4286248" y="3143248"/>
            <a:ext cx="4714908"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Perché è stata usata, </a:t>
            </a:r>
            <a:r>
              <a:rPr lang="it-IT" sz="1400" b="1" dirty="0" smtClean="0">
                <a:latin typeface="Franklin Gothic Book" pitchFamily="34" charset="0"/>
              </a:rPr>
              <a:t>come commento dell'immagine, proprio una frase di Dante Alighieri?</a:t>
            </a:r>
            <a:endParaRPr lang="it-IT" sz="1400" b="1" spc="-1" dirty="0" smtClean="0">
              <a:solidFill>
                <a:srgbClr val="000000"/>
              </a:solidFill>
              <a:latin typeface="Franklin Gothic Book" pitchFamily="34" charset="0"/>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10" name="CustomShape 4"/>
          <p:cNvSpPr/>
          <p:nvPr/>
        </p:nvSpPr>
        <p:spPr>
          <a:xfrm>
            <a:off x="4286248" y="3857628"/>
            <a:ext cx="4714908"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Perché Dante è considerato il padre della lingua italiana  </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ocuments\SITO\DA INSERIRE\STORIA\3°\ANTISEMITISMO\STORIA DEGLI EBREI\FASCISMO\001 - Copia.jpg"/>
          <p:cNvPicPr>
            <a:picLocks noChangeAspect="1" noChangeArrowheads="1"/>
          </p:cNvPicPr>
          <p:nvPr/>
        </p:nvPicPr>
        <p:blipFill>
          <a:blip r:embed="rId2" cstate="print"/>
          <a:srcRect/>
          <a:stretch>
            <a:fillRect/>
          </a:stretch>
        </p:blipFill>
        <p:spPr bwMode="auto">
          <a:xfrm>
            <a:off x="285720" y="142852"/>
            <a:ext cx="3287725" cy="5172304"/>
          </a:xfrm>
          <a:prstGeom prst="rect">
            <a:avLst/>
          </a:prstGeom>
          <a:noFill/>
          <a:ln>
            <a:solidFill>
              <a:srgbClr val="C00000"/>
            </a:solidFill>
          </a:ln>
        </p:spPr>
      </p:pic>
      <p:pic>
        <p:nvPicPr>
          <p:cNvPr id="2051" name="Picture 3" descr="C:\Users\utente\Documents\SITO\DA INSERIRE\STORIA\3°\ANTISEMITISMO\STORIA DEGLI EBREI\FASCISMO\001 - Copia (2).jpg"/>
          <p:cNvPicPr>
            <a:picLocks noChangeAspect="1" noChangeArrowheads="1"/>
          </p:cNvPicPr>
          <p:nvPr/>
        </p:nvPicPr>
        <p:blipFill>
          <a:blip r:embed="rId3" cstate="print"/>
          <a:srcRect/>
          <a:stretch>
            <a:fillRect/>
          </a:stretch>
        </p:blipFill>
        <p:spPr bwMode="auto">
          <a:xfrm>
            <a:off x="3857620" y="214290"/>
            <a:ext cx="5019675" cy="3087687"/>
          </a:xfrm>
          <a:prstGeom prst="rect">
            <a:avLst/>
          </a:prstGeom>
          <a:noFill/>
          <a:ln>
            <a:solidFill>
              <a:srgbClr val="C00000"/>
            </a:solidFill>
          </a:ln>
        </p:spPr>
      </p:pic>
      <p:sp>
        <p:nvSpPr>
          <p:cNvPr id="4" name="CustomShape 3"/>
          <p:cNvSpPr/>
          <p:nvPr/>
        </p:nvSpPr>
        <p:spPr>
          <a:xfrm>
            <a:off x="428596" y="5286388"/>
            <a:ext cx="850112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L’umorismo di queste due vignette è basato su due caratteristiche che venivano attribuite agli ebrei. Quali?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428596" y="6000768"/>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L’avidità e l’avarizia</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285840" y="357120"/>
            <a:ext cx="8642520" cy="3691865"/>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pc="-1" dirty="0" smtClean="0">
                <a:solidFill>
                  <a:srgbClr val="000000"/>
                </a:solidFill>
                <a:latin typeface="Franklin Gothic Book"/>
              </a:rPr>
              <a:t>Nel capitolo V si accentua l’asprezza di Tacito</a:t>
            </a:r>
            <a:r>
              <a:rPr lang="it-IT" sz="1400" spc="-1" dirty="0" smtClean="0">
                <a:solidFill>
                  <a:srgbClr val="000000"/>
                </a:solidFill>
                <a:latin typeface="Franklin Gothic Book"/>
              </a:rPr>
              <a:t> che mostra fastidio per la «potenza dei Giudei», per l’ostinazione della loro fede, la solidarietà tra gli appartenenti allo stesso popolo, mentre secondo lo storico gli Ebrei «nutrono un odio ostile contro tutti gli altri»:</a:t>
            </a:r>
            <a:endParaRPr lang="it-IT" sz="1400" spc="-1" dirty="0" smtClean="0"/>
          </a:p>
          <a:p>
            <a:pPr algn="just">
              <a:lnSpc>
                <a:spcPct val="100000"/>
              </a:lnSpc>
              <a:spcAft>
                <a:spcPts val="601"/>
              </a:spcAft>
            </a:pPr>
            <a:r>
              <a:rPr lang="it-IT" sz="1400" i="1" spc="-1" dirty="0" smtClean="0">
                <a:latin typeface="Franklin Gothic Book"/>
              </a:rPr>
              <a:t>Mangiano separati, dormono divisi; benché sfrenatamente libidinosi, </a:t>
            </a:r>
            <a:r>
              <a:rPr lang="it-IT" sz="1400" b="1" i="1" spc="-1" dirty="0" smtClean="0">
                <a:latin typeface="Franklin Gothic Book"/>
              </a:rPr>
              <a:t>si astengono dall'accoppiarsi con donne straniere</a:t>
            </a:r>
            <a:r>
              <a:rPr lang="it-IT" sz="1400" i="1" spc="-1" dirty="0" smtClean="0">
                <a:latin typeface="Franklin Gothic Book"/>
              </a:rPr>
              <a:t>, ma </a:t>
            </a:r>
            <a:r>
              <a:rPr lang="it-IT" sz="1400" b="1" i="1" spc="-1" dirty="0" smtClean="0">
                <a:latin typeface="Franklin Gothic Book"/>
              </a:rPr>
              <a:t>fra loro l'illecito non esiste</a:t>
            </a:r>
            <a:r>
              <a:rPr lang="it-IT" sz="1400" i="1" spc="-1" dirty="0" smtClean="0">
                <a:latin typeface="Franklin Gothic Book"/>
              </a:rPr>
              <a:t>. </a:t>
            </a:r>
            <a:r>
              <a:rPr lang="it-IT" sz="1400" b="1" i="1" spc="-1" dirty="0" smtClean="0">
                <a:latin typeface="Franklin Gothic Book"/>
              </a:rPr>
              <a:t>Hanno istituito la circoncisione per riconoscersi con questo segno particolare e diverso</a:t>
            </a:r>
            <a:r>
              <a:rPr lang="it-IT" sz="1400" i="1" spc="-1" dirty="0" smtClean="0">
                <a:latin typeface="Franklin Gothic Book"/>
              </a:rPr>
              <a:t>. Chi adotta i loro costumi, segue la medesima pratica, e la prima cosa che imparano è </a:t>
            </a:r>
            <a:r>
              <a:rPr lang="it-IT" sz="1400" b="1" i="1" spc="-1" dirty="0" smtClean="0">
                <a:latin typeface="Franklin Gothic Book"/>
              </a:rPr>
              <a:t>disprezzare gli dèi, rinnegare la patria, spregiare genitori, figli, fratelli</a:t>
            </a:r>
            <a:r>
              <a:rPr lang="it-IT" sz="1400" i="1" spc="-1" dirty="0" smtClean="0">
                <a:latin typeface="Franklin Gothic Book"/>
              </a:rPr>
              <a:t>. </a:t>
            </a:r>
            <a:r>
              <a:rPr lang="it-IT" sz="1400" b="1" i="1" spc="-1" dirty="0" smtClean="0">
                <a:latin typeface="Franklin Gothic Book"/>
              </a:rPr>
              <a:t>Sta loro a cuore la crescita della popolazione</a:t>
            </a:r>
            <a:r>
              <a:rPr lang="it-IT" sz="1400" i="1" spc="-1" dirty="0" smtClean="0">
                <a:latin typeface="Franklin Gothic Book"/>
              </a:rPr>
              <a:t>; è infatti proibito sopprimere uno dei figli dopo il primogenito </a:t>
            </a:r>
            <a:r>
              <a:rPr lang="it-IT" sz="1400" b="1" i="1" spc="-1" dirty="0" smtClean="0">
                <a:latin typeface="Franklin Gothic Book"/>
              </a:rPr>
              <a:t>e ritengono eterne le anime dei caduti in battaglia o vittime di supplizi</a:t>
            </a:r>
            <a:r>
              <a:rPr lang="it-IT" sz="1400" i="1" spc="-1" dirty="0" smtClean="0">
                <a:latin typeface="Franklin Gothic Book"/>
              </a:rPr>
              <a:t>: da qui la loro disponibilità alla procreazione e il disprezzo della morte. </a:t>
            </a:r>
            <a:r>
              <a:rPr lang="it-IT" sz="1400" b="1" i="1" strike="noStrike" spc="-1" dirty="0" smtClean="0">
                <a:latin typeface="Franklin Gothic Book"/>
                <a:ea typeface="DejaVu Sans"/>
              </a:rPr>
              <a:t>Seppelliscono</a:t>
            </a:r>
            <a:r>
              <a:rPr lang="it-IT" sz="1400" b="1" i="1" strike="noStrike" spc="-1" dirty="0">
                <a:latin typeface="Franklin Gothic Book"/>
                <a:ea typeface="DejaVu Sans"/>
              </a:rPr>
              <a:t>, non cremano i cadaveri</a:t>
            </a:r>
            <a:r>
              <a:rPr lang="it-IT" sz="1400" b="0" i="1" strike="noStrike" spc="-1" dirty="0">
                <a:latin typeface="Franklin Gothic Book"/>
                <a:ea typeface="DejaVu Sans"/>
              </a:rPr>
              <a:t>, secondo l'uso e con le stesse cerimonie apprese dagli Egizi; riservano la stessa cura ai defunti e condividono la stessa credenza sul mondo degli inferi, e ne hanno una contraria sulla realtà celeste. Gli Egizi adorano moltissimi animali e le loro raffigurazioni in forma composita; i Giudei </a:t>
            </a:r>
            <a:r>
              <a:rPr lang="it-IT" sz="1400" b="1" i="1" strike="noStrike" spc="-1" dirty="0">
                <a:latin typeface="Franklin Gothic Book"/>
                <a:ea typeface="DejaVu Sans"/>
              </a:rPr>
              <a:t>concepiscono un unico dio e solo col pensiero</a:t>
            </a:r>
            <a:r>
              <a:rPr lang="it-IT" sz="1400" b="0" i="1" strike="noStrike" spc="-1" dirty="0">
                <a:latin typeface="Franklin Gothic Book"/>
                <a:ea typeface="DejaVu Sans"/>
              </a:rPr>
              <a:t>; profanazione è per loro costruire con materia caduca immagini divine in sembianza umana, perché l'essere supremo ed eterno non può subire una rappresentazione ed è senza fine. </a:t>
            </a:r>
            <a:r>
              <a:rPr lang="it-IT" sz="1400" b="1" i="1" strike="noStrike" spc="-1" dirty="0">
                <a:latin typeface="Franklin Gothic Book"/>
                <a:ea typeface="DejaVu Sans"/>
              </a:rPr>
              <a:t>Per questo non pongono simulacri di dèi nelle loro città e tanto meno nei loro templi; né riservano tale forma di adorazione per i loro re, né di onore ai Cesari.</a:t>
            </a:r>
            <a:endParaRPr lang="it-IT" sz="1400" b="1" strike="noStrike" spc="-1" dirty="0">
              <a:latin typeface="Arial"/>
            </a:endParaRPr>
          </a:p>
        </p:txBody>
      </p:sp>
      <p:sp>
        <p:nvSpPr>
          <p:cNvPr id="3" name="CustomShape 3"/>
          <p:cNvSpPr/>
          <p:nvPr/>
        </p:nvSpPr>
        <p:spPr>
          <a:xfrm>
            <a:off x="428596" y="4500570"/>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trike="noStrike" spc="-1" dirty="0" smtClean="0">
                <a:solidFill>
                  <a:srgbClr val="000000"/>
                </a:solidFill>
                <a:latin typeface="Franklin Gothic Book"/>
              </a:rPr>
              <a:t>Evidenzia e riporta, anche con parole tue, le espressioni che raffigurano gli Ebrei come esseri immorali senza valori.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4" name="CustomShape 4"/>
          <p:cNvSpPr/>
          <p:nvPr/>
        </p:nvSpPr>
        <p:spPr>
          <a:xfrm>
            <a:off x="428596" y="5286388"/>
            <a:ext cx="8286278"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b="0" strike="noStrike" spc="-1" dirty="0" smtClean="0">
              <a:solidFill>
                <a:srgbClr val="00B0F0"/>
              </a:solidFill>
              <a:latin typeface="Franklin Gothic Book"/>
            </a:endParaRPr>
          </a:p>
          <a:p>
            <a:pPr algn="just">
              <a:lnSpc>
                <a:spcPct val="100000"/>
              </a:lnSpc>
            </a:pPr>
            <a:r>
              <a:rPr lang="it-IT" sz="1400" b="0" strike="noStrike" spc="-1" dirty="0" smtClean="0">
                <a:solidFill>
                  <a:srgbClr val="00B0F0"/>
                </a:solidFill>
                <a:latin typeface="Franklin Gothic Book"/>
              </a:rPr>
              <a:t>Sono sfrenatamente libidinosi - Fra loro l’illecito non esiste – Disprezzano gli dèi – Rinnegano la patria – </a:t>
            </a:r>
            <a:r>
              <a:rPr lang="it-IT" sz="1400" spc="-1" dirty="0" smtClean="0">
                <a:solidFill>
                  <a:srgbClr val="00B0F0"/>
                </a:solidFill>
                <a:latin typeface="Franklin Gothic Book"/>
              </a:rPr>
              <a:t>N</a:t>
            </a:r>
            <a:r>
              <a:rPr lang="it-IT" sz="1400" b="0" strike="noStrike" spc="-1" dirty="0" smtClean="0">
                <a:solidFill>
                  <a:srgbClr val="00B0F0"/>
                </a:solidFill>
                <a:latin typeface="Franklin Gothic Book"/>
              </a:rPr>
              <a:t>on hanno  alcuna considerazione per genitori, figli, fratelli.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STORIA\3°\ANTISEMITISMO\STORIA DEGLI EBREI\FASCISMO\003 - Copia.jpg"/>
          <p:cNvPicPr>
            <a:picLocks noChangeAspect="1" noChangeArrowheads="1"/>
          </p:cNvPicPr>
          <p:nvPr/>
        </p:nvPicPr>
        <p:blipFill>
          <a:blip r:embed="rId2" cstate="print"/>
          <a:srcRect t="4087"/>
          <a:stretch>
            <a:fillRect/>
          </a:stretch>
        </p:blipFill>
        <p:spPr bwMode="auto">
          <a:xfrm>
            <a:off x="285720" y="428604"/>
            <a:ext cx="3690937" cy="3352799"/>
          </a:xfrm>
          <a:prstGeom prst="rect">
            <a:avLst/>
          </a:prstGeom>
          <a:noFill/>
          <a:ln>
            <a:solidFill>
              <a:srgbClr val="C00000"/>
            </a:solidFill>
          </a:ln>
        </p:spPr>
      </p:pic>
      <p:pic>
        <p:nvPicPr>
          <p:cNvPr id="1027" name="Picture 3" descr="C:\Users\utente\Documents\SITO\DA INSERIRE\STORIA\3°\ANTISEMITISMO\STORIA DEGLI EBREI\FASCISMO\002 - Copia.jpg"/>
          <p:cNvPicPr>
            <a:picLocks noChangeAspect="1" noChangeArrowheads="1"/>
          </p:cNvPicPr>
          <p:nvPr/>
        </p:nvPicPr>
        <p:blipFill>
          <a:blip r:embed="rId3"/>
          <a:srcRect/>
          <a:stretch>
            <a:fillRect/>
          </a:stretch>
        </p:blipFill>
        <p:spPr bwMode="auto">
          <a:xfrm>
            <a:off x="4071934" y="142852"/>
            <a:ext cx="4877836" cy="4349801"/>
          </a:xfrm>
          <a:prstGeom prst="rect">
            <a:avLst/>
          </a:prstGeom>
          <a:noFill/>
          <a:ln>
            <a:solidFill>
              <a:srgbClr val="C00000"/>
            </a:solidFill>
          </a:ln>
        </p:spPr>
      </p:pic>
      <p:sp>
        <p:nvSpPr>
          <p:cNvPr id="4" name="CustomShape 3"/>
          <p:cNvSpPr/>
          <p:nvPr/>
        </p:nvSpPr>
        <p:spPr>
          <a:xfrm>
            <a:off x="357158" y="4572008"/>
            <a:ext cx="8572560"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Queste due immagini testimoniano del fatto che anche il “razzismo biologico” faceva parte della propaganda antisemita del regime. Perché?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428596" y="5357826"/>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Perché agli ebrei si attribuiscono delle caratteristiche somatiche ben precise</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utente\Documents\SITO\DA INSERIRE\STORIA\3°\ANTISEMITISMO\STORIA DEGLI EBREI\FASCISMO\006 - Copia.jpg"/>
          <p:cNvPicPr>
            <a:picLocks noChangeAspect="1" noChangeArrowheads="1"/>
          </p:cNvPicPr>
          <p:nvPr/>
        </p:nvPicPr>
        <p:blipFill>
          <a:blip r:embed="rId2"/>
          <a:srcRect/>
          <a:stretch>
            <a:fillRect/>
          </a:stretch>
        </p:blipFill>
        <p:spPr bwMode="auto">
          <a:xfrm>
            <a:off x="4714876" y="142852"/>
            <a:ext cx="3414796" cy="4440083"/>
          </a:xfrm>
          <a:prstGeom prst="rect">
            <a:avLst/>
          </a:prstGeom>
          <a:noFill/>
          <a:ln>
            <a:solidFill>
              <a:srgbClr val="C00000"/>
            </a:solidFill>
          </a:ln>
        </p:spPr>
      </p:pic>
      <p:sp>
        <p:nvSpPr>
          <p:cNvPr id="5" name="CustomShape 3"/>
          <p:cNvSpPr/>
          <p:nvPr/>
        </p:nvSpPr>
        <p:spPr>
          <a:xfrm>
            <a:off x="357158" y="4786322"/>
            <a:ext cx="8501122"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Come viene rappresentato l’ebreo nella prima vignetta? Nella seconda vignetta, come vengono giustificati i provvedimenti antiebraici presi dal governo fascista?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6" name="CustomShape 4"/>
          <p:cNvSpPr/>
          <p:nvPr/>
        </p:nvSpPr>
        <p:spPr>
          <a:xfrm>
            <a:off x="357158" y="5429264"/>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L’ebreo viene rappresentato come un mostro che vuole dominare il mondo. I provvedimenti antiebraici servono a tenere gli ebrei sotto controllo.</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pic>
        <p:nvPicPr>
          <p:cNvPr id="2050" name="Picture 2" descr="C:\Users\utente\Documents\SITO\DA INSERIRE\STORIA\3°\ANTISEMITISMO\002.jpg"/>
          <p:cNvPicPr>
            <a:picLocks noChangeAspect="1" noChangeArrowheads="1"/>
          </p:cNvPicPr>
          <p:nvPr/>
        </p:nvPicPr>
        <p:blipFill>
          <a:blip r:embed="rId3" cstate="print"/>
          <a:srcRect/>
          <a:stretch>
            <a:fillRect/>
          </a:stretch>
        </p:blipFill>
        <p:spPr bwMode="auto">
          <a:xfrm>
            <a:off x="357158" y="357166"/>
            <a:ext cx="3971696" cy="3151967"/>
          </a:xfrm>
          <a:prstGeom prst="rect">
            <a:avLst/>
          </a:prstGeom>
          <a:noFill/>
          <a:ln>
            <a:solidFill>
              <a:srgbClr val="C00000"/>
            </a:solid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28760" y="2500200"/>
            <a:ext cx="8456760" cy="11415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fontScale="89000" lnSpcReduction="20000"/>
          </a:bodyPr>
          <a:lstStyle/>
          <a:p>
            <a:pPr algn="ctr">
              <a:lnSpc>
                <a:spcPct val="100000"/>
              </a:lnSpc>
              <a:tabLst>
                <a:tab pos="0" algn="l"/>
              </a:tabLst>
            </a:pPr>
            <a:r>
              <a:rPr lang="it-IT" sz="4500" b="0" strike="noStrike" cap="all" spc="-1" dirty="0" smtClean="0">
                <a:solidFill>
                  <a:srgbClr val="000000"/>
                </a:solidFill>
                <a:latin typeface="Times New Roman"/>
                <a:ea typeface="DejaVu Sans"/>
              </a:rPr>
              <a:t>L’ANTISEMITISMO CONTEMPORANEO</a:t>
            </a:r>
            <a:endParaRPr lang="it-IT" sz="4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642918"/>
            <a:ext cx="8793000" cy="315325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it-IT" sz="1400" b="1" dirty="0" smtClean="0">
                <a:latin typeface="Franklin Gothic Book" pitchFamily="34" charset="0"/>
              </a:rPr>
              <a:t>Negli ultimi anni l’antisemitismo è cresciuto a livello mondiale in concomitanza coi cambiamenti epocali in corso</a:t>
            </a:r>
            <a:r>
              <a:rPr lang="it-IT" sz="1400" dirty="0" smtClean="0">
                <a:latin typeface="Franklin Gothic Book" pitchFamily="34" charset="0"/>
              </a:rPr>
              <a:t>: la crisi economica, l’incertezza, la fragilità dei sistemi di rappresentanza, la globalizzazione come minaccia </a:t>
            </a:r>
            <a:r>
              <a:rPr lang="it-IT" sz="1400" dirty="0" err="1" smtClean="0">
                <a:latin typeface="Franklin Gothic Book" pitchFamily="34" charset="0"/>
              </a:rPr>
              <a:t>identitaria</a:t>
            </a:r>
            <a:r>
              <a:rPr lang="it-IT" sz="1400" dirty="0" smtClean="0">
                <a:latin typeface="Franklin Gothic Book" pitchFamily="34" charset="0"/>
              </a:rPr>
              <a:t>.</a:t>
            </a:r>
          </a:p>
          <a:p>
            <a:pPr algn="just"/>
            <a:r>
              <a:rPr lang="it-IT" sz="1400" dirty="0" smtClean="0">
                <a:latin typeface="Franklin Gothic Book" pitchFamily="34" charset="0"/>
              </a:rPr>
              <a:t>Molte ricerche evidenziano la forte ripresa generalizzata, transnazionale ed esplicita di temi antisemiti, e la cronaca ne segnala puntualmente gli effetti. </a:t>
            </a:r>
          </a:p>
          <a:p>
            <a:pPr algn="just">
              <a:spcAft>
                <a:spcPts val="600"/>
              </a:spcAft>
            </a:pPr>
            <a:r>
              <a:rPr lang="it-IT" sz="1400" dirty="0" smtClean="0">
                <a:latin typeface="Franklin Gothic Book" pitchFamily="34" charset="0"/>
              </a:rPr>
              <a:t>Un europeo su due ritiene che l’antisemitismo costituisca un problema; nove ebrei su dieci ritengono che l’antisemitismo sia aumentato nel loro paese. Ma quello che è cambiato è la enorme diffusione di social media e dei linguaggi veicolati. E questa è la chiave di volta delle odierne percezioni”</a:t>
            </a:r>
            <a:r>
              <a:rPr lang="it-IT" sz="1400" b="1" dirty="0" smtClean="0">
                <a:latin typeface="Franklin Gothic Book" pitchFamily="34" charset="0"/>
              </a:rPr>
              <a:t>. </a:t>
            </a:r>
            <a:r>
              <a:rPr lang="it-IT" sz="1400" dirty="0" smtClean="0">
                <a:latin typeface="Franklin Gothic Book" pitchFamily="34" charset="0"/>
              </a:rPr>
              <a:t>Per il professore Sergio Della Pergola “le percezioni delle vittime sono le uniche che dovrebbero contare veramente quando si valuta l’entità di una offesa. Oggi le comunità ebraiche vivono quasi esclusivamente in Paesi democratici e costituzionali dove i loro diritti umani e civili sono ben tutelati. Ma </a:t>
            </a:r>
            <a:r>
              <a:rPr lang="it-IT" sz="1400" b="1" dirty="0" smtClean="0">
                <a:latin typeface="Franklin Gothic Book" pitchFamily="34" charset="0"/>
              </a:rPr>
              <a:t>vi è un peggioramento della qualità della vita privata dell’ebreo attraverso la creazione di paura, frustrazione e ansia</a:t>
            </a:r>
            <a:r>
              <a:rPr lang="it-IT" sz="1400" dirty="0" smtClean="0">
                <a:latin typeface="Franklin Gothic Book" pitchFamily="34" charset="0"/>
              </a:rPr>
              <a:t>”.</a:t>
            </a:r>
          </a:p>
          <a:p>
            <a:pPr algn="r"/>
            <a:r>
              <a:rPr lang="it-IT" sz="1200" dirty="0" smtClean="0">
                <a:latin typeface="Franklin Gothic Book" pitchFamily="34" charset="0"/>
              </a:rPr>
              <a:t>da </a:t>
            </a:r>
            <a:r>
              <a:rPr lang="it-IT" sz="1200" i="1" dirty="0" smtClean="0">
                <a:latin typeface="Franklin Gothic Book" pitchFamily="34" charset="0"/>
              </a:rPr>
              <a:t>Relazione annuale sull’antisemitismo in Italia 2022 </a:t>
            </a:r>
            <a:r>
              <a:rPr lang="it-IT" sz="1200" dirty="0" smtClean="0">
                <a:latin typeface="Franklin Gothic Book" pitchFamily="34" charset="0"/>
              </a:rPr>
              <a:t>a cura dell’Osservatorio antisemitismo della Fondazione CDEC</a:t>
            </a:r>
          </a:p>
          <a:p>
            <a:pPr algn="just"/>
            <a:endParaRPr lang="it-IT" sz="1400" strike="noStrike" spc="-1" dirty="0">
              <a:latin typeface="Franklin Gothic Book" pitchFamily="34" charset="0"/>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www.voxdiritti.it/wp-content/uploads/2018/06/mappa-dellintolleranza-3-ebrei1.jpg"/>
          <p:cNvPicPr>
            <a:picLocks noChangeAspect="1" noChangeArrowheads="1"/>
          </p:cNvPicPr>
          <p:nvPr/>
        </p:nvPicPr>
        <p:blipFill>
          <a:blip r:embed="rId2" cstate="print"/>
          <a:srcRect/>
          <a:stretch>
            <a:fillRect/>
          </a:stretch>
        </p:blipFill>
        <p:spPr bwMode="auto">
          <a:xfrm>
            <a:off x="214884" y="285729"/>
            <a:ext cx="8785098" cy="4832269"/>
          </a:xfrm>
          <a:prstGeom prst="rect">
            <a:avLst/>
          </a:prstGeom>
          <a:noFill/>
          <a:ln>
            <a:solidFill>
              <a:srgbClr val="C00000"/>
            </a:solid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142844" y="214290"/>
            <a:ext cx="8793000" cy="636952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spcAft>
                <a:spcPts val="600"/>
              </a:spcAft>
            </a:pPr>
            <a:r>
              <a:rPr lang="it-IT" sz="1400" dirty="0" smtClean="0">
                <a:latin typeface="Franklin Gothic Book" pitchFamily="34" charset="0"/>
              </a:rPr>
              <a:t>Considerando il contesto generale, esempi contemporanei di antisemitismo nella vita pubblica, nei mezzi di comunicazione, nelle scuole, al posto di lavoro e nella sfera religiosa includono (ma non si limitano a):</a:t>
            </a:r>
          </a:p>
          <a:p>
            <a:pPr marL="182563" indent="-182563">
              <a:spcAft>
                <a:spcPts val="600"/>
              </a:spcAft>
              <a:buFont typeface="Wingdings" pitchFamily="2" charset="2"/>
              <a:buChar char="§"/>
            </a:pPr>
            <a:r>
              <a:rPr lang="it-IT" sz="1400" dirty="0" smtClean="0">
                <a:latin typeface="Franklin Gothic Book" pitchFamily="34" charset="0"/>
              </a:rPr>
              <a:t>Incitare, sostenere o giustificare l’uccisione di ebrei o danni contro gli ebrei in nome di un’ideologia radicale o di una visione religiosa estremista.</a:t>
            </a:r>
          </a:p>
          <a:p>
            <a:pPr marL="179388" indent="-179388">
              <a:spcAft>
                <a:spcPts val="600"/>
              </a:spcAft>
              <a:buFont typeface="Wingdings" pitchFamily="2" charset="2"/>
              <a:buChar char="§"/>
            </a:pPr>
            <a:r>
              <a:rPr lang="it-IT" sz="1400" dirty="0" smtClean="0">
                <a:latin typeface="Franklin Gothic Book" pitchFamily="34" charset="0"/>
              </a:rPr>
              <a:t>Fare insinuazioni mendaci, disumanizzanti, demonizzanti o stereotipate degli ebrei come individui o del loro potere come collettività – per esempio, specialmente ma non esclusivamente, il mito del complotto ebraico mondiale o degli ebrei che controllano i mezzi di comunicazione, l’economia, il governo o altre istituzioni all’interno di una società.</a:t>
            </a:r>
          </a:p>
          <a:p>
            <a:pPr marL="179388" indent="-179388">
              <a:spcAft>
                <a:spcPts val="600"/>
              </a:spcAft>
              <a:buFont typeface="Wingdings" pitchFamily="2" charset="2"/>
              <a:buChar char="§"/>
            </a:pPr>
            <a:r>
              <a:rPr lang="it-IT" sz="1400" dirty="0" smtClean="0">
                <a:latin typeface="Franklin Gothic Book" pitchFamily="34" charset="0"/>
              </a:rPr>
              <a:t> Accusare gli ebrei come popolo responsabile di reali o immaginari crimini commessi da un singolo ebreo o un gruppo di ebrei, o persino da azioni compiute da non ebrei.</a:t>
            </a:r>
          </a:p>
          <a:p>
            <a:pPr marL="179388" indent="-179388">
              <a:spcAft>
                <a:spcPts val="600"/>
              </a:spcAft>
              <a:buFont typeface="Wingdings" pitchFamily="2" charset="2"/>
              <a:buChar char="§"/>
            </a:pPr>
            <a:r>
              <a:rPr lang="it-IT" sz="1400" dirty="0" smtClean="0">
                <a:latin typeface="Franklin Gothic Book" pitchFamily="34" charset="0"/>
              </a:rPr>
              <a:t> Negare il fatto, la portata, i meccanismi (per esempio le camere a gas) o l’intenzione del genocidio del popolo ebraico per mano della Germania Nazionalsocialista e dei suoi seguaci e complici durante la Seconda Guerra Mondiale (l’Olocausto).</a:t>
            </a:r>
          </a:p>
          <a:p>
            <a:pPr marL="179388" indent="-179388">
              <a:spcAft>
                <a:spcPts val="600"/>
              </a:spcAft>
              <a:buFont typeface="Wingdings" pitchFamily="2" charset="2"/>
              <a:buChar char="§"/>
            </a:pPr>
            <a:r>
              <a:rPr lang="it-IT" sz="1400" dirty="0" smtClean="0">
                <a:latin typeface="Franklin Gothic Book" pitchFamily="34" charset="0"/>
              </a:rPr>
              <a:t>Accusare gli ebrei come popolo o Israele come stato di essersi inventati l’Olocausto o di esagerarne i contenuti.</a:t>
            </a:r>
          </a:p>
          <a:p>
            <a:pPr marL="179388" indent="-179388">
              <a:spcAft>
                <a:spcPts val="600"/>
              </a:spcAft>
              <a:buFont typeface="Wingdings" pitchFamily="2" charset="2"/>
              <a:buChar char="§"/>
            </a:pPr>
            <a:r>
              <a:rPr lang="it-IT" sz="1400" dirty="0" smtClean="0">
                <a:latin typeface="Franklin Gothic Book" pitchFamily="34" charset="0"/>
              </a:rPr>
              <a:t>Accusare i cittadini ebrei di essere più fedeli a Israele o a presunte priorità degli ebrei nel mondo che agli interessi della loro nazione.</a:t>
            </a:r>
          </a:p>
          <a:p>
            <a:pPr marL="179388" indent="-179388">
              <a:spcAft>
                <a:spcPts val="600"/>
              </a:spcAft>
              <a:buFont typeface="Wingdings" pitchFamily="2" charset="2"/>
              <a:buChar char="§"/>
            </a:pPr>
            <a:r>
              <a:rPr lang="it-IT" sz="1400" dirty="0" smtClean="0">
                <a:latin typeface="Franklin Gothic Book" pitchFamily="34" charset="0"/>
              </a:rPr>
              <a:t>Negare agli ebrei il diritto dell’autodeterminazione, per esempio sostenendo che l’esistenza dello Stato di Israele è una espressione di razzismo.</a:t>
            </a:r>
          </a:p>
          <a:p>
            <a:pPr marL="179388" indent="-179388">
              <a:spcAft>
                <a:spcPts val="600"/>
              </a:spcAft>
              <a:buFont typeface="Wingdings" pitchFamily="2" charset="2"/>
              <a:buChar char="§"/>
            </a:pPr>
            <a:r>
              <a:rPr lang="it-IT" sz="1400" dirty="0" smtClean="0">
                <a:latin typeface="Franklin Gothic Book" pitchFamily="34" charset="0"/>
              </a:rPr>
              <a:t>Applicare due pesi e due misure nei confronti di Israele richiedendo un comportamento non atteso da o non richiesto a nessun altro stato democratico.</a:t>
            </a:r>
          </a:p>
          <a:p>
            <a:pPr marL="179388" indent="-179388">
              <a:spcAft>
                <a:spcPts val="600"/>
              </a:spcAft>
              <a:buFont typeface="Wingdings" pitchFamily="2" charset="2"/>
              <a:buChar char="§"/>
            </a:pPr>
            <a:r>
              <a:rPr lang="it-IT" sz="1400" dirty="0" smtClean="0">
                <a:latin typeface="Franklin Gothic Book" pitchFamily="34" charset="0"/>
              </a:rPr>
              <a:t>Usare simboli e immagini associati all’antisemitismo classico (per esempio l’accusa del deicidio o della calunnia del sangue) per caratterizzare Israele o gli israeliani.</a:t>
            </a:r>
          </a:p>
          <a:p>
            <a:pPr marL="179388" indent="-179388">
              <a:spcAft>
                <a:spcPts val="600"/>
              </a:spcAft>
              <a:buFont typeface="Wingdings" pitchFamily="2" charset="2"/>
              <a:buChar char="§"/>
            </a:pPr>
            <a:r>
              <a:rPr lang="it-IT" sz="1400" dirty="0" smtClean="0">
                <a:latin typeface="Franklin Gothic Book" pitchFamily="34" charset="0"/>
              </a:rPr>
              <a:t>Fare paragoni tra la politica israeliana contemporanea e quella dei Nazisti.</a:t>
            </a:r>
          </a:p>
          <a:p>
            <a:pPr marL="179388" indent="-179388">
              <a:spcAft>
                <a:spcPts val="600"/>
              </a:spcAft>
              <a:buFont typeface="Wingdings" pitchFamily="2" charset="2"/>
              <a:buChar char="§"/>
            </a:pPr>
            <a:r>
              <a:rPr lang="it-IT" sz="1400" dirty="0" smtClean="0">
                <a:latin typeface="Franklin Gothic Book" pitchFamily="34" charset="0"/>
              </a:rPr>
              <a:t>Considerare gli ebrei collettivamente responsabili per le azioni dello Stato di Israele.</a:t>
            </a:r>
          </a:p>
          <a:p>
            <a:pPr marL="88900" indent="-88900" algn="r"/>
            <a:r>
              <a:rPr lang="it-IT" sz="1200" dirty="0" smtClean="0">
                <a:latin typeface="Franklin Gothic Book" pitchFamily="34" charset="0"/>
              </a:rPr>
              <a:t>da </a:t>
            </a:r>
            <a:r>
              <a:rPr lang="it-IT" sz="1200" i="1" dirty="0" smtClean="0">
                <a:latin typeface="Franklin Gothic Book" pitchFamily="34" charset="0"/>
              </a:rPr>
              <a:t>La definizione di antisemitismo dell’Alleanza internazionale per la </a:t>
            </a:r>
            <a:r>
              <a:rPr lang="it-IT" sz="1200" i="1" smtClean="0">
                <a:latin typeface="Franklin Gothic Book" pitchFamily="34" charset="0"/>
              </a:rPr>
              <a:t>memoria dell’Olocausto</a:t>
            </a:r>
            <a:endParaRPr lang="it-IT" sz="1200" i="1" dirty="0" smtClean="0">
              <a:latin typeface="Franklin Gothic Book" pitchFamily="34" charset="0"/>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214282" y="2786058"/>
            <a:ext cx="8715436" cy="71438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Inserisci, nelle slide poste sotto ciascun titolo, le immagini e i documenti scritti  che possono essere presi come esempio (le immagini e i documenti scritti da inserire li trovi nell’archivio).</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r>
              <a:rPr lang="it-IT" sz="1400" b="1" spc="-1" dirty="0" smtClean="0">
                <a:solidFill>
                  <a:srgbClr val="000000"/>
                </a:solidFill>
                <a:latin typeface="Franklin Gothic Book"/>
              </a:rPr>
              <a:t> </a:t>
            </a:r>
            <a:endParaRPr lang="it-IT" sz="1400" b="1"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857364"/>
            <a:ext cx="8643998" cy="2000264"/>
          </a:xfrm>
        </p:spPr>
        <p:txBody>
          <a:bodyPr>
            <a:normAutofit/>
          </a:bodyPr>
          <a:lstStyle/>
          <a:p>
            <a:pPr algn="just"/>
            <a:r>
              <a:rPr lang="it-IT" dirty="0" smtClean="0">
                <a:solidFill>
                  <a:srgbClr val="FF0000"/>
                </a:solidFill>
                <a:latin typeface="Times New Roman" pitchFamily="18" charset="0"/>
                <a:cs typeface="Times New Roman" pitchFamily="18" charset="0"/>
              </a:rPr>
              <a:t>Accusare gli ebrei di controllare i mezzi di comunicazione, l’economia, il governo o altre istituzioni all’interno di una società e di complottare per arrivare a dominare il mondo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2"/>
          <a:srcRect/>
          <a:stretch>
            <a:fillRect/>
          </a:stretch>
        </p:blipFill>
        <p:spPr bwMode="auto">
          <a:xfrm>
            <a:off x="214282" y="142852"/>
            <a:ext cx="4229100" cy="4086226"/>
          </a:xfrm>
          <a:prstGeom prst="rect">
            <a:avLst/>
          </a:prstGeom>
          <a:noFill/>
          <a:ln>
            <a:solidFill>
              <a:srgbClr val="C00000"/>
            </a:solidFill>
          </a:ln>
        </p:spPr>
      </p:pic>
      <p:pic>
        <p:nvPicPr>
          <p:cNvPr id="4" name="Picture 3"/>
          <p:cNvPicPr>
            <a:picLocks noChangeAspect="1" noChangeArrowheads="1"/>
          </p:cNvPicPr>
          <p:nvPr/>
        </p:nvPicPr>
        <p:blipFill>
          <a:blip r:embed="rId3"/>
          <a:srcRect b="55426"/>
          <a:stretch>
            <a:fillRect/>
          </a:stretch>
        </p:blipFill>
        <p:spPr bwMode="auto">
          <a:xfrm>
            <a:off x="4786314" y="214290"/>
            <a:ext cx="4060507" cy="1928826"/>
          </a:xfrm>
          <a:prstGeom prst="rect">
            <a:avLst/>
          </a:prstGeom>
          <a:noFill/>
          <a:ln w="9525">
            <a:solidFill>
              <a:srgbClr val="C00000"/>
            </a:solidFill>
            <a:miter lim="800000"/>
            <a:headEnd/>
            <a:tailEnd/>
          </a:ln>
          <a:effectLst/>
        </p:spPr>
      </p:pic>
      <p:pic>
        <p:nvPicPr>
          <p:cNvPr id="17410" name="Picture 2" descr="image"/>
          <p:cNvPicPr>
            <a:picLocks noChangeAspect="1" noChangeArrowheads="1"/>
          </p:cNvPicPr>
          <p:nvPr/>
        </p:nvPicPr>
        <p:blipFill>
          <a:blip r:embed="rId4"/>
          <a:srcRect/>
          <a:stretch>
            <a:fillRect/>
          </a:stretch>
        </p:blipFill>
        <p:spPr bwMode="auto">
          <a:xfrm>
            <a:off x="4786314" y="2357430"/>
            <a:ext cx="4114800" cy="4181475"/>
          </a:xfrm>
          <a:prstGeom prst="rect">
            <a:avLst/>
          </a:prstGeom>
          <a:noFill/>
          <a:ln>
            <a:solidFill>
              <a:srgbClr val="C00000"/>
            </a:solid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image"/>
          <p:cNvPicPr>
            <a:picLocks noChangeAspect="1" noChangeArrowheads="1"/>
          </p:cNvPicPr>
          <p:nvPr/>
        </p:nvPicPr>
        <p:blipFill>
          <a:blip r:embed="rId2"/>
          <a:srcRect r="1733" b="6410"/>
          <a:stretch>
            <a:fillRect/>
          </a:stretch>
        </p:blipFill>
        <p:spPr bwMode="auto">
          <a:xfrm>
            <a:off x="428596" y="285728"/>
            <a:ext cx="4857784" cy="5214974"/>
          </a:xfrm>
          <a:prstGeom prst="rect">
            <a:avLst/>
          </a:prstGeom>
          <a:noFill/>
          <a:ln>
            <a:solidFill>
              <a:srgbClr val="C00000"/>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428596" y="500042"/>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pc="-1" dirty="0" smtClean="0">
                <a:solidFill>
                  <a:srgbClr val="000000"/>
                </a:solidFill>
                <a:latin typeface="Franklin Gothic Book"/>
              </a:rPr>
              <a:t>Evidenzia e riporta, anche con parole tue, le espressioni che raffigurano gli Ebrei come un popolo che vuole differenziarsi dagli altri.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3" name="CustomShape 4"/>
          <p:cNvSpPr/>
          <p:nvPr/>
        </p:nvSpPr>
        <p:spPr>
          <a:xfrm>
            <a:off x="428596" y="1285860"/>
            <a:ext cx="8286278"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Si astengono dall'accoppiarsi con donne straniere - Hanno istituito la circoncisione per riconoscersi con questo segno particolare e diverso</a:t>
            </a:r>
            <a:endParaRPr lang="it-IT" sz="1400" strike="noStrike" spc="-1" dirty="0">
              <a:solidFill>
                <a:srgbClr val="00B0F0"/>
              </a:solidFill>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
        <p:nvSpPr>
          <p:cNvPr id="4" name="CustomShape 3"/>
          <p:cNvSpPr/>
          <p:nvPr/>
        </p:nvSpPr>
        <p:spPr>
          <a:xfrm>
            <a:off x="571472" y="2285992"/>
            <a:ext cx="8175240" cy="642600"/>
          </a:xfrm>
          <a:prstGeom prst="roundRect">
            <a:avLst>
              <a:gd name="adj" fmla="val 16667"/>
            </a:avLst>
          </a:prstGeom>
          <a:noFill/>
          <a:ln>
            <a:no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indent="1588" algn="just">
              <a:lnSpc>
                <a:spcPct val="100000"/>
              </a:lnSpc>
              <a:tabLst>
                <a:tab pos="0" algn="l"/>
              </a:tabLst>
            </a:pPr>
            <a:r>
              <a:rPr lang="it-IT" sz="1400" b="1" spc="-1" dirty="0" smtClean="0">
                <a:solidFill>
                  <a:srgbClr val="000000"/>
                </a:solidFill>
                <a:latin typeface="Franklin Gothic Book"/>
              </a:rPr>
              <a:t>Evidenzia e riporta, anche con parole tue, le espressioni che raffigurano gli Ebrei come un popolo che ha abitudini e modi di pensare che li distingue nettamente dai Romani.</a:t>
            </a: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4"/>
          <p:cNvSpPr/>
          <p:nvPr/>
        </p:nvSpPr>
        <p:spPr>
          <a:xfrm>
            <a:off x="571472" y="3143248"/>
            <a:ext cx="8286278" cy="121444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a:rPr>
              <a:t>Sta loro a cuore la crescita della popolazione e ritengono eterne le anime dei caduti in battaglia o vittime di supplizi - Seppelliscono, non cremano i cadaveri - Concepiscono un unico dio e solo col pensiero, p</a:t>
            </a:r>
            <a:r>
              <a:rPr lang="it-IT" sz="1400" i="1" spc="-1" dirty="0" smtClean="0">
                <a:solidFill>
                  <a:srgbClr val="00B0F0"/>
                </a:solidFill>
                <a:latin typeface="Franklin Gothic Book"/>
              </a:rPr>
              <a:t>er </a:t>
            </a:r>
            <a:r>
              <a:rPr lang="it-IT" sz="1400" spc="-1" dirty="0" smtClean="0">
                <a:solidFill>
                  <a:srgbClr val="00B0F0"/>
                </a:solidFill>
                <a:latin typeface="Franklin Gothic Book"/>
              </a:rPr>
              <a:t>questo non pongono simulacri di dèi nelle loro città e tanto meno nei loro templi; né riservano tale forma di adorazione per i loro re, né di onore ai Cesari.</a:t>
            </a:r>
            <a:endParaRPr lang="it-IT" sz="1400" strike="noStrike" spc="-1" dirty="0" smtClean="0">
              <a:solidFill>
                <a:srgbClr val="00B0F0"/>
              </a:solidFill>
              <a:latin typeface="Arial"/>
            </a:endParaRPr>
          </a:p>
          <a:p>
            <a:pPr marL="343080" indent="-342720" algn="just">
              <a:lnSpc>
                <a:spcPct val="100000"/>
              </a:lnSpc>
              <a:tabLst>
                <a:tab pos="0" algn="l"/>
              </a:tabLst>
            </a:pPr>
            <a:endParaRPr lang="it-IT" sz="1400" b="0" strike="noStrike" spc="-1" dirty="0" smtClean="0">
              <a:latin typeface="Arial"/>
            </a:endParaRPr>
          </a:p>
          <a:p>
            <a:pPr marL="343080" indent="-342720" algn="just">
              <a:lnSpc>
                <a:spcPct val="100000"/>
              </a:lnSpc>
              <a:tabLst>
                <a:tab pos="0" algn="l"/>
              </a:tabLst>
            </a:pPr>
            <a:endParaRPr lang="it-IT" sz="1400" b="0" strike="noStrike" spc="-1" dirty="0">
              <a:latin typeface="Arial"/>
            </a:endParaRPr>
          </a:p>
          <a:p>
            <a:pPr marL="343080" indent="-342720" algn="just">
              <a:lnSpc>
                <a:spcPct val="100000"/>
              </a:lnSpc>
              <a:tabLst>
                <a:tab pos="0" algn="l"/>
              </a:tabLst>
            </a:pPr>
            <a:endParaRPr lang="it-IT" sz="1400" b="0" strike="noStrike" spc="-1" dirty="0">
              <a:latin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just"/>
            <a:r>
              <a:rPr lang="it-IT" dirty="0" smtClean="0">
                <a:solidFill>
                  <a:srgbClr val="FF0000"/>
                </a:solidFill>
                <a:latin typeface="Times New Roman" pitchFamily="18" charset="0"/>
                <a:cs typeface="Times New Roman" pitchFamily="18" charset="0"/>
              </a:rPr>
              <a:t>Paragonare lo Stato di Israele a quello nazista e ritenere gli ebrei collettivamente responsabili delle azioni compiute da esso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AutoShape 6" descr="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200" name="AutoShape 8" descr="https://osservatorioantisemitismo.b-cdn.net/wp-content/uploads/2023/10/1698225847510_Lugo_scritta-144x96.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202" name="Picture 10" descr="- RIPRODUZIONE RISERVATA"/>
          <p:cNvPicPr>
            <a:picLocks noChangeAspect="1" noChangeArrowheads="1"/>
          </p:cNvPicPr>
          <p:nvPr/>
        </p:nvPicPr>
        <p:blipFill>
          <a:blip r:embed="rId2"/>
          <a:srcRect t="29390" r="5594"/>
          <a:stretch>
            <a:fillRect/>
          </a:stretch>
        </p:blipFill>
        <p:spPr bwMode="auto">
          <a:xfrm>
            <a:off x="500034" y="1000108"/>
            <a:ext cx="3786205" cy="1887894"/>
          </a:xfrm>
          <a:prstGeom prst="rect">
            <a:avLst/>
          </a:prstGeom>
          <a:noFill/>
        </p:spPr>
      </p:pic>
      <p:pic>
        <p:nvPicPr>
          <p:cNvPr id="9" name="Picture 2" descr="https://www.lanotiziaquotidiana.it/umbria/wp-content/uploads/2023/10/stato-848x1024.jpg"/>
          <p:cNvPicPr>
            <a:picLocks noChangeAspect="1" noChangeArrowheads="1"/>
          </p:cNvPicPr>
          <p:nvPr/>
        </p:nvPicPr>
        <p:blipFill>
          <a:blip r:embed="rId3"/>
          <a:srcRect/>
          <a:stretch>
            <a:fillRect/>
          </a:stretch>
        </p:blipFill>
        <p:spPr bwMode="auto">
          <a:xfrm>
            <a:off x="5429256" y="142852"/>
            <a:ext cx="3392424" cy="4096512"/>
          </a:xfrm>
          <a:prstGeom prst="rect">
            <a:avLst/>
          </a:prstGeom>
          <a:noFill/>
          <a:ln>
            <a:solidFill>
              <a:srgbClr val="C00000"/>
            </a:solidFill>
          </a:ln>
        </p:spPr>
      </p:pic>
      <p:pic>
        <p:nvPicPr>
          <p:cNvPr id="8" name="Picture 2" descr="L'antisemitismo non cova più a destra, ma a sinistra - HuffPost Italia"/>
          <p:cNvPicPr>
            <a:picLocks noChangeAspect="1" noChangeArrowheads="1"/>
          </p:cNvPicPr>
          <p:nvPr/>
        </p:nvPicPr>
        <p:blipFill>
          <a:blip r:embed="rId4"/>
          <a:srcRect t="22059"/>
          <a:stretch>
            <a:fillRect/>
          </a:stretch>
        </p:blipFill>
        <p:spPr bwMode="auto">
          <a:xfrm>
            <a:off x="3143240" y="4429132"/>
            <a:ext cx="5181600" cy="2271708"/>
          </a:xfrm>
          <a:prstGeom prst="rect">
            <a:avLst/>
          </a:prstGeom>
          <a:noFill/>
          <a:ln>
            <a:solidFill>
              <a:srgbClr val="C00000"/>
            </a:solidFill>
          </a:ln>
        </p:spPr>
      </p:pic>
      <p:pic>
        <p:nvPicPr>
          <p:cNvPr id="10" name="Picture 2" descr="image"/>
          <p:cNvPicPr>
            <a:picLocks noChangeAspect="1" noChangeArrowheads="1"/>
          </p:cNvPicPr>
          <p:nvPr/>
        </p:nvPicPr>
        <p:blipFill>
          <a:blip r:embed="rId5"/>
          <a:srcRect/>
          <a:stretch>
            <a:fillRect/>
          </a:stretch>
        </p:blipFill>
        <p:spPr bwMode="auto">
          <a:xfrm>
            <a:off x="714348" y="3500438"/>
            <a:ext cx="1847850" cy="1638300"/>
          </a:xfrm>
          <a:prstGeom prst="rect">
            <a:avLst/>
          </a:prstGeom>
          <a:noFill/>
          <a:ln>
            <a:solidFill>
              <a:srgbClr val="C00000"/>
            </a:solid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ctr"/>
            <a:r>
              <a:rPr lang="it-IT" dirty="0" smtClean="0">
                <a:solidFill>
                  <a:srgbClr val="FF0000"/>
                </a:solidFill>
                <a:latin typeface="Times New Roman" pitchFamily="18" charset="0"/>
                <a:cs typeface="Times New Roman" pitchFamily="18" charset="0"/>
              </a:rPr>
              <a:t>Incitare all’odio contro gli ebrei e giustificare la loro uccisione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descr="image"/>
          <p:cNvPicPr>
            <a:picLocks noChangeAspect="1" noChangeArrowheads="1"/>
          </p:cNvPicPr>
          <p:nvPr/>
        </p:nvPicPr>
        <p:blipFill>
          <a:blip r:embed="rId2"/>
          <a:srcRect/>
          <a:stretch>
            <a:fillRect/>
          </a:stretch>
        </p:blipFill>
        <p:spPr bwMode="auto">
          <a:xfrm>
            <a:off x="357161" y="428610"/>
            <a:ext cx="3679031" cy="3100388"/>
          </a:xfrm>
          <a:prstGeom prst="rect">
            <a:avLst/>
          </a:prstGeom>
          <a:noFill/>
          <a:ln>
            <a:solidFill>
              <a:srgbClr val="C00000"/>
            </a:solidFill>
          </a:ln>
        </p:spPr>
      </p:pic>
      <p:sp>
        <p:nvSpPr>
          <p:cNvPr id="4" name="CustomShape 3"/>
          <p:cNvSpPr/>
          <p:nvPr/>
        </p:nvSpPr>
        <p:spPr>
          <a:xfrm>
            <a:off x="357158" y="3571876"/>
            <a:ext cx="3714776" cy="460211"/>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it-IT" sz="1200" dirty="0" smtClean="0"/>
              <a:t>“Gli ebrei sono esseri malefici e su di loro si deve posare uno sguardo di odio”</a:t>
            </a:r>
            <a:endParaRPr lang="it-IT" sz="1200" spc="-1" dirty="0" smtClean="0"/>
          </a:p>
        </p:txBody>
      </p:sp>
      <p:pic>
        <p:nvPicPr>
          <p:cNvPr id="6" name="Picture 4" descr="image"/>
          <p:cNvPicPr>
            <a:picLocks noChangeAspect="1" noChangeArrowheads="1"/>
          </p:cNvPicPr>
          <p:nvPr/>
        </p:nvPicPr>
        <p:blipFill>
          <a:blip r:embed="rId3"/>
          <a:srcRect/>
          <a:stretch>
            <a:fillRect/>
          </a:stretch>
        </p:blipFill>
        <p:spPr bwMode="auto">
          <a:xfrm>
            <a:off x="4429124" y="142852"/>
            <a:ext cx="4248150" cy="1609726"/>
          </a:xfrm>
          <a:prstGeom prst="rect">
            <a:avLst/>
          </a:prstGeom>
          <a:noFill/>
          <a:ln>
            <a:solidFill>
              <a:srgbClr val="C00000"/>
            </a:solidFill>
          </a:ln>
        </p:spPr>
      </p:pic>
      <p:pic>
        <p:nvPicPr>
          <p:cNvPr id="7" name="Picture 2" descr="Quel normale antisemitismo - la Repubblica"/>
          <p:cNvPicPr>
            <a:picLocks noChangeAspect="1" noChangeArrowheads="1"/>
          </p:cNvPicPr>
          <p:nvPr/>
        </p:nvPicPr>
        <p:blipFill>
          <a:blip r:embed="rId4" cstate="print"/>
          <a:srcRect/>
          <a:stretch>
            <a:fillRect/>
          </a:stretch>
        </p:blipFill>
        <p:spPr bwMode="auto">
          <a:xfrm>
            <a:off x="285720" y="4286256"/>
            <a:ext cx="3943350" cy="2221421"/>
          </a:xfrm>
          <a:prstGeom prst="rect">
            <a:avLst/>
          </a:prstGeom>
          <a:noFill/>
          <a:ln>
            <a:solidFill>
              <a:srgbClr val="C00000"/>
            </a:solidFill>
          </a:ln>
        </p:spPr>
      </p:pic>
      <p:pic>
        <p:nvPicPr>
          <p:cNvPr id="8" name="Picture 4" descr="La risposta all'antisemitismo? Più cultura, più conoscenza"/>
          <p:cNvPicPr>
            <a:picLocks noChangeAspect="1" noChangeArrowheads="1"/>
          </p:cNvPicPr>
          <p:nvPr/>
        </p:nvPicPr>
        <p:blipFill>
          <a:blip r:embed="rId5"/>
          <a:srcRect/>
          <a:stretch>
            <a:fillRect/>
          </a:stretch>
        </p:blipFill>
        <p:spPr bwMode="auto">
          <a:xfrm>
            <a:off x="4643438" y="1857364"/>
            <a:ext cx="3803904" cy="2139696"/>
          </a:xfrm>
          <a:prstGeom prst="rect">
            <a:avLst/>
          </a:prstGeom>
          <a:noFill/>
          <a:ln>
            <a:solidFill>
              <a:srgbClr val="C00000"/>
            </a:solid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ctr"/>
            <a:r>
              <a:rPr lang="it-IT" dirty="0" smtClean="0">
                <a:solidFill>
                  <a:srgbClr val="FF0000"/>
                </a:solidFill>
                <a:latin typeface="Times New Roman" pitchFamily="18" charset="0"/>
                <a:cs typeface="Times New Roman" pitchFamily="18" charset="0"/>
              </a:rPr>
              <a:t>Utilizzare la parola “ebreo” come insulto</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5" name="Picture 5" descr="Derby Coppa Italia, ancora scritte antisemite sui muri"/>
          <p:cNvPicPr>
            <a:picLocks noChangeAspect="1" noChangeArrowheads="1"/>
          </p:cNvPicPr>
          <p:nvPr/>
        </p:nvPicPr>
        <p:blipFill>
          <a:blip r:embed="rId2"/>
          <a:srcRect l="10027" t="11537" r="8088" b="26934"/>
          <a:stretch>
            <a:fillRect/>
          </a:stretch>
        </p:blipFill>
        <p:spPr bwMode="auto">
          <a:xfrm>
            <a:off x="642910" y="642918"/>
            <a:ext cx="3500462" cy="2286016"/>
          </a:xfrm>
          <a:prstGeom prst="rect">
            <a:avLst/>
          </a:prstGeom>
          <a:noFill/>
          <a:ln>
            <a:solidFill>
              <a:srgbClr val="C00000"/>
            </a:solidFill>
          </a:ln>
        </p:spPr>
      </p:pic>
      <p:pic>
        <p:nvPicPr>
          <p:cNvPr id="133126" name="Picture 6"/>
          <p:cNvPicPr>
            <a:picLocks noChangeAspect="1" noChangeArrowheads="1"/>
          </p:cNvPicPr>
          <p:nvPr/>
        </p:nvPicPr>
        <p:blipFill>
          <a:blip r:embed="rId3"/>
          <a:srcRect l="12336" r="18276"/>
          <a:stretch>
            <a:fillRect/>
          </a:stretch>
        </p:blipFill>
        <p:spPr bwMode="auto">
          <a:xfrm>
            <a:off x="4786314" y="357166"/>
            <a:ext cx="3214710" cy="2606040"/>
          </a:xfrm>
          <a:prstGeom prst="rect">
            <a:avLst/>
          </a:prstGeom>
          <a:noFill/>
          <a:ln w="9525">
            <a:solidFill>
              <a:srgbClr val="C00000"/>
            </a:solidFill>
            <a:miter lim="800000"/>
            <a:headEnd/>
            <a:tailEnd/>
          </a:ln>
          <a:effectLst/>
        </p:spPr>
      </p:pic>
      <p:pic>
        <p:nvPicPr>
          <p:cNvPr id="11266" name="Picture 2" descr="A Ferrara la scritta “Ebreo” a fianco di un negozio. Il sindaco: “Gravità  assoluta” - La Stampa"/>
          <p:cNvPicPr>
            <a:picLocks noChangeAspect="1" noChangeArrowheads="1"/>
          </p:cNvPicPr>
          <p:nvPr/>
        </p:nvPicPr>
        <p:blipFill>
          <a:blip r:embed="rId4"/>
          <a:srcRect/>
          <a:stretch>
            <a:fillRect/>
          </a:stretch>
        </p:blipFill>
        <p:spPr bwMode="auto">
          <a:xfrm>
            <a:off x="285720" y="3857628"/>
            <a:ext cx="4395788" cy="2476500"/>
          </a:xfrm>
          <a:prstGeom prst="rect">
            <a:avLst/>
          </a:prstGeom>
          <a:noFill/>
        </p:spPr>
      </p:pic>
      <p:pic>
        <p:nvPicPr>
          <p:cNvPr id="13314" name="Picture 2" descr="antisemitismo roma"/>
          <p:cNvPicPr>
            <a:picLocks noChangeAspect="1" noChangeArrowheads="1"/>
          </p:cNvPicPr>
          <p:nvPr/>
        </p:nvPicPr>
        <p:blipFill>
          <a:blip r:embed="rId5"/>
          <a:srcRect l="49658"/>
          <a:stretch>
            <a:fillRect/>
          </a:stretch>
        </p:blipFill>
        <p:spPr bwMode="auto">
          <a:xfrm>
            <a:off x="5643570" y="3500438"/>
            <a:ext cx="2100248" cy="2781300"/>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just">
              <a:spcAft>
                <a:spcPts val="600"/>
              </a:spcAft>
            </a:pPr>
            <a:r>
              <a:rPr lang="it-IT" dirty="0" smtClean="0">
                <a:solidFill>
                  <a:srgbClr val="FF0000"/>
                </a:solidFill>
                <a:latin typeface="Times New Roman" pitchFamily="18" charset="0"/>
                <a:cs typeface="Times New Roman" pitchFamily="18" charset="0"/>
              </a:rPr>
              <a:t>Accusare gli ebrei come popolo o Israele come Stato di essersi inventati l’Olocausto o di esagerarne i contenuti.</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42844" y="214290"/>
            <a:ext cx="8785440" cy="3368699"/>
          </a:xfrm>
          <a:prstGeom prst="rect">
            <a:avLst/>
          </a:prstGeom>
          <a:solidFill>
            <a:schemeClr val="accent5">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dirty="0" smtClean="0">
                <a:latin typeface="Franklin Gothic Book" pitchFamily="34" charset="0"/>
              </a:rPr>
              <a:t>«Lo sappiamo tutti, su..ha scritto “Se questo è un uomo”. E’ il suo “reportage” da Auschwitz, quindi roba di prima mano, di uno che c’è stato, </a:t>
            </a:r>
            <a:r>
              <a:rPr lang="it-IT" sz="1400" dirty="0" err="1" smtClean="0">
                <a:latin typeface="Franklin Gothic Book" pitchFamily="34" charset="0"/>
              </a:rPr>
              <a:t>li’</a:t>
            </a:r>
            <a:r>
              <a:rPr lang="it-IT" sz="1400" dirty="0" smtClean="0">
                <a:latin typeface="Franklin Gothic Book" pitchFamily="34" charset="0"/>
              </a:rPr>
              <a:t>, che ha visto con i suoi </a:t>
            </a:r>
            <a:r>
              <a:rPr lang="it-IT" sz="1400" dirty="0" err="1" smtClean="0">
                <a:latin typeface="Franklin Gothic Book" pitchFamily="34" charset="0"/>
              </a:rPr>
              <a:t>occhi…un</a:t>
            </a:r>
            <a:r>
              <a:rPr lang="it-IT" sz="1400" dirty="0" smtClean="0">
                <a:latin typeface="Franklin Gothic Book" pitchFamily="34" charset="0"/>
              </a:rPr>
              <a:t> testimone di prim’</a:t>
            </a:r>
            <a:r>
              <a:rPr lang="it-IT" sz="1400" dirty="0" err="1" smtClean="0">
                <a:latin typeface="Franklin Gothic Book" pitchFamily="34" charset="0"/>
              </a:rPr>
              <a:t>ordine…tanto</a:t>
            </a:r>
            <a:r>
              <a:rPr lang="it-IT" sz="1400" dirty="0" smtClean="0">
                <a:latin typeface="Franklin Gothic Book" pitchFamily="34" charset="0"/>
              </a:rPr>
              <a:t> che il suo libèrcolo lo hanno fatto diventare praticamente un libro di testo per le scuole di ogni ordine e grado, in </a:t>
            </a:r>
            <a:r>
              <a:rPr lang="it-IT" sz="1400" dirty="0" err="1" smtClean="0">
                <a:latin typeface="Franklin Gothic Book" pitchFamily="34" charset="0"/>
              </a:rPr>
              <a:t>Italia…ma…quanti</a:t>
            </a:r>
            <a:r>
              <a:rPr lang="it-IT" sz="1400" dirty="0" smtClean="0">
                <a:latin typeface="Franklin Gothic Book" pitchFamily="34" charset="0"/>
              </a:rPr>
              <a:t> lo hanno letto veramente? Eh, si, dico </a:t>
            </a:r>
            <a:r>
              <a:rPr lang="it-IT" sz="1400" dirty="0" err="1" smtClean="0">
                <a:latin typeface="Franklin Gothic Book" pitchFamily="34" charset="0"/>
              </a:rPr>
              <a:t>io…perché</a:t>
            </a:r>
            <a:r>
              <a:rPr lang="it-IT" sz="1400" dirty="0" smtClean="0">
                <a:latin typeface="Franklin Gothic Book" pitchFamily="34" charset="0"/>
              </a:rPr>
              <a:t> se la gente leggesse veramente le cose, invece che farsele sempre spiegare prima da un </a:t>
            </a:r>
            <a:r>
              <a:rPr lang="it-IT" sz="1400" dirty="0" err="1" smtClean="0">
                <a:latin typeface="Franklin Gothic Book" pitchFamily="34" charset="0"/>
              </a:rPr>
              <a:t>Ebreo….la</a:t>
            </a:r>
            <a:r>
              <a:rPr lang="it-IT" sz="1400" dirty="0" smtClean="0">
                <a:latin typeface="Franklin Gothic Book" pitchFamily="34" charset="0"/>
              </a:rPr>
              <a:t> gente dicevo..saprebbe che il buon Primo, che stette ad Auschwitz per diciotto mesi, </a:t>
            </a:r>
            <a:r>
              <a:rPr lang="it-IT" sz="1400" dirty="0" err="1" smtClean="0">
                <a:latin typeface="Franklin Gothic Book" pitchFamily="34" charset="0"/>
              </a:rPr>
              <a:t>giracchiando</a:t>
            </a:r>
            <a:r>
              <a:rPr lang="it-IT" sz="1400" dirty="0" smtClean="0">
                <a:latin typeface="Franklin Gothic Book" pitchFamily="34" charset="0"/>
              </a:rPr>
              <a:t> liberamente ovunque, in compagnia del suo medico </a:t>
            </a:r>
            <a:r>
              <a:rPr lang="it-IT" sz="1400" dirty="0" err="1" smtClean="0">
                <a:latin typeface="Franklin Gothic Book" pitchFamily="34" charset="0"/>
              </a:rPr>
              <a:t>personale….li</a:t>
            </a:r>
            <a:r>
              <a:rPr lang="it-IT" sz="1400" dirty="0" smtClean="0">
                <a:latin typeface="Franklin Gothic Book" pitchFamily="34" charset="0"/>
              </a:rPr>
              <a:t> avrebbe pur visti i “treni” che portavano “milioni di persone” alle “camere a gas”..no? Ma avrebbe visto anche le camere a gas e le montagne e montagne di cadaveri pronti per i </a:t>
            </a:r>
            <a:r>
              <a:rPr lang="it-IT" sz="1400" dirty="0" err="1" smtClean="0">
                <a:latin typeface="Franklin Gothic Book" pitchFamily="34" charset="0"/>
              </a:rPr>
              <a:t>forni…non</a:t>
            </a:r>
            <a:r>
              <a:rPr lang="it-IT" sz="1400" dirty="0" smtClean="0">
                <a:latin typeface="Franklin Gothic Book" pitchFamily="34" charset="0"/>
              </a:rPr>
              <a:t> credete? E invece no! Niente di tutto </a:t>
            </a:r>
            <a:r>
              <a:rPr lang="it-IT" sz="1400" dirty="0" err="1" smtClean="0">
                <a:latin typeface="Franklin Gothic Book" pitchFamily="34" charset="0"/>
              </a:rPr>
              <a:t>questo…diciotto</a:t>
            </a:r>
            <a:r>
              <a:rPr lang="it-IT" sz="1400" dirty="0" smtClean="0">
                <a:latin typeface="Franklin Gothic Book" pitchFamily="34" charset="0"/>
              </a:rPr>
              <a:t> mesi ad Auschwitz e lui non ha mai visto la camera a gas..monti di morti..puzzo di carne bruciata (si parla di milioni e milioni di cadaveri bruciati in tre fornetti)..niente! Lui nomina le camere a gas solo una volta e solo per aver sentito il racconto di un prigioniero russo in transito ad Auschwitz che riportò che si diceva in giro che “da qualche parte” funzionavano anche delle camere a gas. Tutto </a:t>
            </a:r>
            <a:r>
              <a:rPr lang="it-IT" sz="1400" dirty="0" err="1" smtClean="0">
                <a:latin typeface="Franklin Gothic Book" pitchFamily="34" charset="0"/>
              </a:rPr>
              <a:t>qui…finito</a:t>
            </a:r>
            <a:r>
              <a:rPr lang="it-IT" sz="1400" dirty="0" smtClean="0">
                <a:latin typeface="Franklin Gothic Book" pitchFamily="34" charset="0"/>
              </a:rPr>
              <a:t> il racconto da Auschwitz di Primo </a:t>
            </a:r>
            <a:r>
              <a:rPr lang="it-IT" sz="1400" dirty="0" err="1" smtClean="0">
                <a:latin typeface="Franklin Gothic Book" pitchFamily="34" charset="0"/>
              </a:rPr>
              <a:t>Levi…</a:t>
            </a:r>
            <a:r>
              <a:rPr lang="it-IT" sz="1400" dirty="0" smtClean="0">
                <a:latin typeface="Franklin Gothic Book" pitchFamily="34" charset="0"/>
              </a:rPr>
              <a:t>..ecco allora..</a:t>
            </a:r>
            <a:r>
              <a:rPr lang="it-IT" sz="1400" b="1" dirty="0" smtClean="0">
                <a:latin typeface="Franklin Gothic Book" pitchFamily="34" charset="0"/>
              </a:rPr>
              <a:t>ecco un altro piccolo tassello per far rendere conto il volgo di come, addirittura maldestramente, gli Ebrei abbiano costruito la Religione </a:t>
            </a:r>
            <a:r>
              <a:rPr lang="it-IT" sz="1400" b="1" dirty="0" err="1" smtClean="0">
                <a:latin typeface="Franklin Gothic Book" pitchFamily="34" charset="0"/>
              </a:rPr>
              <a:t>Olocaustica…</a:t>
            </a:r>
            <a:r>
              <a:rPr lang="it-IT" sz="1400" b="1" dirty="0" smtClean="0">
                <a:latin typeface="Franklin Gothic Book" pitchFamily="34" charset="0"/>
              </a:rPr>
              <a:t>.».</a:t>
            </a:r>
          </a:p>
          <a:p>
            <a:pPr algn="r"/>
            <a:r>
              <a:rPr lang="it-IT" sz="1200" dirty="0" smtClean="0">
                <a:latin typeface="Franklin Gothic Book" pitchFamily="34" charset="0"/>
              </a:rPr>
              <a:t>Ezio P. polemista antisemita su </a:t>
            </a:r>
            <a:r>
              <a:rPr lang="it-IT" sz="1200" dirty="0" err="1" smtClean="0">
                <a:latin typeface="Franklin Gothic Book" pitchFamily="34" charset="0"/>
              </a:rPr>
              <a:t>Facebook</a:t>
            </a:r>
            <a:endParaRPr lang="it-IT" sz="1200" dirty="0" smtClean="0">
              <a:latin typeface="Franklin Gothic Book" pitchFamily="34" charset="0"/>
            </a:endParaRPr>
          </a:p>
        </p:txBody>
      </p:sp>
      <p:pic>
        <p:nvPicPr>
          <p:cNvPr id="4" name="Picture 2" descr="Scritte antisemite roma"/>
          <p:cNvPicPr>
            <a:picLocks noChangeAspect="1" noChangeArrowheads="1"/>
          </p:cNvPicPr>
          <p:nvPr/>
        </p:nvPicPr>
        <p:blipFill>
          <a:blip r:embed="rId2"/>
          <a:srcRect l="24648" t="15625" r="13732" b="9374"/>
          <a:stretch>
            <a:fillRect/>
          </a:stretch>
        </p:blipFill>
        <p:spPr bwMode="auto">
          <a:xfrm>
            <a:off x="6215074" y="4214818"/>
            <a:ext cx="2500330" cy="1714512"/>
          </a:xfrm>
          <a:prstGeom prst="rect">
            <a:avLst/>
          </a:prstGeom>
          <a:noFill/>
          <a:ln>
            <a:solidFill>
              <a:srgbClr val="C00000"/>
            </a:solidFill>
          </a:ln>
        </p:spPr>
      </p:pic>
      <p:pic>
        <p:nvPicPr>
          <p:cNvPr id="5" name="Picture 2" descr="Giornata della memoria, scritte antisemite in via Tasso"/>
          <p:cNvPicPr>
            <a:picLocks noChangeAspect="1" noChangeArrowheads="1"/>
          </p:cNvPicPr>
          <p:nvPr/>
        </p:nvPicPr>
        <p:blipFill>
          <a:blip r:embed="rId3"/>
          <a:srcRect b="33628"/>
          <a:stretch>
            <a:fillRect/>
          </a:stretch>
        </p:blipFill>
        <p:spPr bwMode="auto">
          <a:xfrm>
            <a:off x="214282" y="4000504"/>
            <a:ext cx="5748020" cy="2085985"/>
          </a:xfrm>
          <a:prstGeom prst="rect">
            <a:avLst/>
          </a:prstGeom>
          <a:noFill/>
          <a:ln>
            <a:solidFill>
              <a:srgbClr val="C00000"/>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214282" y="1785926"/>
            <a:ext cx="8643998" cy="2000264"/>
          </a:xfrm>
        </p:spPr>
        <p:txBody>
          <a:bodyPr>
            <a:normAutofit/>
          </a:bodyPr>
          <a:lstStyle/>
          <a:p>
            <a:pPr algn="ctr">
              <a:spcAft>
                <a:spcPts val="600"/>
              </a:spcAft>
            </a:pPr>
            <a:r>
              <a:rPr lang="it-IT" dirty="0" smtClean="0">
                <a:solidFill>
                  <a:srgbClr val="FF0000"/>
                </a:solidFill>
                <a:latin typeface="Times New Roman" pitchFamily="18" charset="0"/>
                <a:cs typeface="Times New Roman" pitchFamily="18" charset="0"/>
              </a:rPr>
              <a:t>Accusare gli ebrei di essere responsabili della diffusione del Covid-19</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tisemitismo nel web, è l’ora del coronavirus"/>
          <p:cNvPicPr>
            <a:picLocks noChangeAspect="1" noChangeArrowheads="1"/>
          </p:cNvPicPr>
          <p:nvPr/>
        </p:nvPicPr>
        <p:blipFill>
          <a:blip r:embed="rId2"/>
          <a:srcRect/>
          <a:stretch>
            <a:fillRect/>
          </a:stretch>
        </p:blipFill>
        <p:spPr bwMode="auto">
          <a:xfrm>
            <a:off x="285720" y="214290"/>
            <a:ext cx="5600700" cy="3600450"/>
          </a:xfrm>
          <a:prstGeom prst="rect">
            <a:avLst/>
          </a:prstGeom>
          <a:noFill/>
          <a:ln>
            <a:solidFill>
              <a:srgbClr val="C00000"/>
            </a:solidFill>
          </a:ln>
        </p:spPr>
      </p:pic>
      <p:pic>
        <p:nvPicPr>
          <p:cNvPr id="3" name="Picture 2" descr="Relazione annuale sull'antisemitismo in Italia"/>
          <p:cNvPicPr>
            <a:picLocks noChangeAspect="1" noChangeArrowheads="1"/>
          </p:cNvPicPr>
          <p:nvPr/>
        </p:nvPicPr>
        <p:blipFill>
          <a:blip r:embed="rId3"/>
          <a:srcRect t="24718" r="16380" b="3188"/>
          <a:stretch>
            <a:fillRect/>
          </a:stretch>
        </p:blipFill>
        <p:spPr bwMode="auto">
          <a:xfrm>
            <a:off x="6215074" y="4143380"/>
            <a:ext cx="2786082" cy="2500330"/>
          </a:xfrm>
          <a:prstGeom prst="rect">
            <a:avLst/>
          </a:prstGeom>
          <a:noFill/>
          <a:ln>
            <a:solidFill>
              <a:srgbClr val="C00000"/>
            </a:solid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49763</TotalTime>
  <Words>10319</Words>
  <Application>LibreOffice/7.0.4.2$Windows_X86_64 LibreOffice_project/dcf040e67528d9187c66b2379df5ea4407429775</Application>
  <PresentationFormat>Presentazione su schermo (4:3)</PresentationFormat>
  <Paragraphs>1435</Paragraphs>
  <Slides>99</Slides>
  <Notes>0</Notes>
  <HiddenSlides>0</HiddenSlides>
  <MMClips>0</MMClips>
  <ScaleCrop>false</ScaleCrop>
  <HeadingPairs>
    <vt:vector size="4" baseType="variant">
      <vt:variant>
        <vt:lpstr>Tema</vt:lpstr>
      </vt:variant>
      <vt:variant>
        <vt:i4>4</vt:i4>
      </vt:variant>
      <vt:variant>
        <vt:lpstr>Titoli diapositive</vt:lpstr>
      </vt:variant>
      <vt:variant>
        <vt:i4>99</vt:i4>
      </vt:variant>
    </vt:vector>
  </HeadingPairs>
  <TitlesOfParts>
    <vt:vector size="103" baseType="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     </vt:lpstr>
      <vt:lpstr>Diapositiva 57</vt:lpstr>
      <vt:lpstr>Diapositiva 58</vt:lpstr>
      <vt:lpstr>Diapositiva 59</vt:lpstr>
      <vt:lpstr>Diapositiva 60</vt:lpstr>
      <vt:lpstr>Diapositiva 61</vt:lpstr>
      <vt:lpstr>     </vt:lpstr>
      <vt:lpstr>Diapositiva 63</vt:lpstr>
      <vt:lpstr>Diapositiva 64</vt:lpstr>
      <vt:lpstr>Diapositiva 65</vt:lpstr>
      <vt:lpstr>     </vt:lpstr>
      <vt:lpstr>Diapositiva 67</vt:lpstr>
      <vt:lpstr>     </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     </vt:lpstr>
      <vt:lpstr>Diapositiva 88</vt:lpstr>
      <vt:lpstr>Diapositiva 89</vt:lpstr>
      <vt:lpstr>     </vt:lpstr>
      <vt:lpstr>Diapositiva 91</vt:lpstr>
      <vt:lpstr>     </vt:lpstr>
      <vt:lpstr>Diapositiva 93</vt:lpstr>
      <vt:lpstr>     </vt:lpstr>
      <vt:lpstr>Diapositiva 95</vt:lpstr>
      <vt:lpstr>     </vt:lpstr>
      <vt:lpstr>Diapositiva 97</vt:lpstr>
      <vt:lpstr>     </vt:lpstr>
      <vt:lpstr>Diapositiva 99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subject/>
  <dc:creator>utente</dc:creator>
  <dc:description/>
  <cp:lastModifiedBy>utente</cp:lastModifiedBy>
  <cp:revision>4285</cp:revision>
  <dcterms:created xsi:type="dcterms:W3CDTF">2021-02-01T13:54:03Z</dcterms:created>
  <dcterms:modified xsi:type="dcterms:W3CDTF">2023-12-26T10:00:51Z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Presentazione su schermo (4:3)</vt:lpwstr>
  </property>
  <property fmtid="{D5CDD505-2E9C-101B-9397-08002B2CF9AE}" pid="3" name="Slides">
    <vt:i4>30</vt:i4>
  </property>
</Properties>
</file>