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4"/>
  </p:notesMasterIdLst>
  <p:sldIdLst>
    <p:sldId id="1397" r:id="rId2"/>
    <p:sldId id="1395" r:id="rId3"/>
    <p:sldId id="1396" r:id="rId4"/>
    <p:sldId id="1357" r:id="rId5"/>
    <p:sldId id="1173" r:id="rId6"/>
    <p:sldId id="1176" r:id="rId7"/>
    <p:sldId id="1157" r:id="rId8"/>
    <p:sldId id="1167" r:id="rId9"/>
    <p:sldId id="1165" r:id="rId10"/>
    <p:sldId id="1170" r:id="rId11"/>
    <p:sldId id="1169" r:id="rId12"/>
    <p:sldId id="1168" r:id="rId13"/>
    <p:sldId id="1171" r:id="rId14"/>
    <p:sldId id="1172" r:id="rId15"/>
    <p:sldId id="1174" r:id="rId16"/>
    <p:sldId id="1178" r:id="rId17"/>
    <p:sldId id="1179" r:id="rId18"/>
    <p:sldId id="1159" r:id="rId19"/>
    <p:sldId id="1161" r:id="rId20"/>
    <p:sldId id="1162" r:id="rId21"/>
    <p:sldId id="1163" r:id="rId22"/>
    <p:sldId id="1164" r:id="rId23"/>
    <p:sldId id="1391" r:id="rId24"/>
    <p:sldId id="1393" r:id="rId25"/>
    <p:sldId id="1180" r:id="rId26"/>
    <p:sldId id="1181" r:id="rId27"/>
    <p:sldId id="1183" r:id="rId28"/>
    <p:sldId id="1239" r:id="rId29"/>
    <p:sldId id="1241" r:id="rId30"/>
    <p:sldId id="1360" r:id="rId31"/>
    <p:sldId id="1189" r:id="rId32"/>
    <p:sldId id="1394" r:id="rId33"/>
    <p:sldId id="1195" r:id="rId34"/>
    <p:sldId id="1361" r:id="rId35"/>
    <p:sldId id="1199" r:id="rId36"/>
    <p:sldId id="1212" r:id="rId37"/>
    <p:sldId id="1221" r:id="rId38"/>
    <p:sldId id="1223" r:id="rId39"/>
    <p:sldId id="1367" r:id="rId40"/>
    <p:sldId id="1230" r:id="rId41"/>
    <p:sldId id="1231" r:id="rId42"/>
    <p:sldId id="1232" r:id="rId43"/>
    <p:sldId id="1370" r:id="rId44"/>
    <p:sldId id="1228" r:id="rId45"/>
    <p:sldId id="1225" r:id="rId46"/>
    <p:sldId id="1226" r:id="rId47"/>
    <p:sldId id="1229" r:id="rId48"/>
    <p:sldId id="1315" r:id="rId49"/>
    <p:sldId id="1246" r:id="rId50"/>
    <p:sldId id="1365" r:id="rId51"/>
    <p:sldId id="1387" r:id="rId52"/>
    <p:sldId id="1252" r:id="rId53"/>
    <p:sldId id="1253" r:id="rId54"/>
    <p:sldId id="1254" r:id="rId55"/>
    <p:sldId id="1255" r:id="rId56"/>
    <p:sldId id="1250" r:id="rId57"/>
    <p:sldId id="1366" r:id="rId58"/>
    <p:sldId id="1236" r:id="rId59"/>
    <p:sldId id="1368" r:id="rId60"/>
    <p:sldId id="1377" r:id="rId61"/>
    <p:sldId id="1378" r:id="rId62"/>
    <p:sldId id="1384" r:id="rId63"/>
    <p:sldId id="1382" r:id="rId64"/>
    <p:sldId id="1333" r:id="rId65"/>
    <p:sldId id="1349" r:id="rId66"/>
    <p:sldId id="1353" r:id="rId67"/>
    <p:sldId id="1351" r:id="rId68"/>
    <p:sldId id="1341" r:id="rId69"/>
    <p:sldId id="1342" r:id="rId70"/>
    <p:sldId id="1376" r:id="rId71"/>
    <p:sldId id="1334" r:id="rId72"/>
    <p:sldId id="1346" r:id="rId73"/>
    <p:sldId id="1354" r:id="rId74"/>
    <p:sldId id="1235" r:id="rId75"/>
    <p:sldId id="1298" r:id="rId76"/>
    <p:sldId id="1300" r:id="rId77"/>
    <p:sldId id="1281" r:id="rId78"/>
    <p:sldId id="1389" r:id="rId79"/>
    <p:sldId id="1296" r:id="rId80"/>
    <p:sldId id="1302" r:id="rId81"/>
    <p:sldId id="1303" r:id="rId82"/>
    <p:sldId id="1316" r:id="rId83"/>
    <p:sldId id="1317" r:id="rId84"/>
    <p:sldId id="1319" r:id="rId85"/>
    <p:sldId id="1329" r:id="rId86"/>
    <p:sldId id="1322" r:id="rId87"/>
    <p:sldId id="1323" r:id="rId88"/>
    <p:sldId id="1338" r:id="rId89"/>
    <p:sldId id="1332" r:id="rId90"/>
    <p:sldId id="1373" r:id="rId91"/>
    <p:sldId id="1374" r:id="rId92"/>
    <p:sldId id="1390" r:id="rId9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2987"/>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4289" autoAdjust="0"/>
  </p:normalViewPr>
  <p:slideViewPr>
    <p:cSldViewPr>
      <p:cViewPr>
        <p:scale>
          <a:sx n="110" d="100"/>
          <a:sy n="110" d="100"/>
        </p:scale>
        <p:origin x="-1560"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01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15/03/2023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15/03/2023</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142844" y="642918"/>
            <a:ext cx="8686800" cy="1184825"/>
          </a:xfrm>
        </p:spPr>
        <p:txBody>
          <a:bodyPr>
            <a:noAutofit/>
          </a:bodyPr>
          <a:lstStyle/>
          <a:p>
            <a:pPr algn="ctr"/>
            <a:r>
              <a:rPr lang="it-IT" sz="7200" dirty="0" smtClean="0"/>
              <a:t>GEOSTORIA </a:t>
            </a:r>
            <a:r>
              <a:rPr lang="it-IT" sz="7200" dirty="0" smtClean="0"/>
              <a:t>DELL’IRAN contemporaneo: </a:t>
            </a:r>
            <a:r>
              <a:rPr lang="it-IT" sz="7200" dirty="0" smtClean="0">
                <a:solidFill>
                  <a:srgbClr val="FFC000"/>
                </a:solidFill>
              </a:rPr>
              <a:t>LA REPUBBLICA ISLAMICA</a:t>
            </a:r>
            <a:endParaRPr lang="it-IT" sz="72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9/9a/1979_Islamic_Revolution.jpg/220px-1979_Islamic_Revolution.jpg"/>
          <p:cNvPicPr>
            <a:picLocks noChangeAspect="1" noChangeArrowheads="1"/>
          </p:cNvPicPr>
          <p:nvPr/>
        </p:nvPicPr>
        <p:blipFill>
          <a:blip r:embed="rId2"/>
          <a:srcRect/>
          <a:stretch>
            <a:fillRect/>
          </a:stretch>
        </p:blipFill>
        <p:spPr bwMode="auto">
          <a:xfrm>
            <a:off x="357158" y="285728"/>
            <a:ext cx="4191000" cy="3143250"/>
          </a:xfrm>
          <a:prstGeom prst="rect">
            <a:avLst/>
          </a:prstGeom>
          <a:noFill/>
          <a:ln>
            <a:solidFill>
              <a:srgbClr val="C00000"/>
            </a:solidFill>
          </a:ln>
        </p:spPr>
      </p:pic>
      <p:sp>
        <p:nvSpPr>
          <p:cNvPr id="3" name="CasellaDiTesto 2"/>
          <p:cNvSpPr txBox="1"/>
          <p:nvPr/>
        </p:nvSpPr>
        <p:spPr>
          <a:xfrm>
            <a:off x="4929190" y="500042"/>
            <a:ext cx="3786214" cy="175432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Dimostranti offrono dei fiori in segno di pace all'esercito – 4 settembre 1978</a:t>
            </a:r>
          </a:p>
          <a:p>
            <a:pPr algn="just" fontAlgn="t"/>
            <a:r>
              <a:rPr lang="it-IT" sz="1200" b="1" dirty="0" smtClean="0">
                <a:solidFill>
                  <a:srgbClr val="C00000"/>
                </a:solidFill>
              </a:rPr>
              <a:t> </a:t>
            </a:r>
            <a:r>
              <a:rPr lang="it-IT" sz="1200" dirty="0" smtClean="0"/>
              <a:t>Il 4 settembre 1978 la fine del Ramadan coincise con una dimostrazione imponente: </a:t>
            </a:r>
            <a:r>
              <a:rPr lang="it-IT" sz="1200" b="1" dirty="0" smtClean="0"/>
              <a:t>duecentomila persone marciarono da Teheran nord fino al Parlamento</a:t>
            </a:r>
            <a:r>
              <a:rPr lang="it-IT" sz="1200" dirty="0" smtClean="0"/>
              <a:t>, chiedendo il ritorno di Khomeini e </a:t>
            </a:r>
            <a:r>
              <a:rPr lang="it-IT" sz="1200" b="1" dirty="0" smtClean="0"/>
              <a:t>cercando di fraternizzare con i soldati che presidiavano le strade</a:t>
            </a:r>
            <a:r>
              <a:rPr lang="it-IT" sz="1200" dirty="0" smtClean="0"/>
              <a:t>. La maggior parte dei soldati era di leva e, per estrazione sociale, tendenzialmente solidale con i manifestanti.</a:t>
            </a:r>
            <a:endParaRPr lang="it-IT" sz="1200" dirty="0"/>
          </a:p>
        </p:txBody>
      </p:sp>
      <p:pic>
        <p:nvPicPr>
          <p:cNvPr id="4" name="Picture 4" descr="Venerdì nero in Iran"/>
          <p:cNvPicPr>
            <a:picLocks noChangeAspect="1" noChangeArrowheads="1"/>
          </p:cNvPicPr>
          <p:nvPr/>
        </p:nvPicPr>
        <p:blipFill>
          <a:blip r:embed="rId3"/>
          <a:srcRect/>
          <a:stretch>
            <a:fillRect/>
          </a:stretch>
        </p:blipFill>
        <p:spPr bwMode="auto">
          <a:xfrm>
            <a:off x="214282" y="3714752"/>
            <a:ext cx="5715000" cy="3000375"/>
          </a:xfrm>
          <a:prstGeom prst="rect">
            <a:avLst/>
          </a:prstGeom>
          <a:noFill/>
          <a:ln>
            <a:solidFill>
              <a:srgbClr val="C00000"/>
            </a:solidFill>
          </a:ln>
        </p:spPr>
      </p:pic>
      <p:sp>
        <p:nvSpPr>
          <p:cNvPr id="5" name="CasellaDiTesto 4"/>
          <p:cNvSpPr txBox="1"/>
          <p:nvPr/>
        </p:nvSpPr>
        <p:spPr>
          <a:xfrm>
            <a:off x="6143636" y="3786190"/>
            <a:ext cx="2857520" cy="230832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La strage dell’8 settembre 1978</a:t>
            </a:r>
          </a:p>
          <a:p>
            <a:pPr algn="just" fontAlgn="t"/>
            <a:r>
              <a:rPr lang="it-IT" sz="1200" dirty="0" smtClean="0"/>
              <a:t>L’8 settembre 1978, lo scià dichiarò la legge marziale a Teheran e in altre 11 grandi città del Paese. Tutte le manifestazioni di piazza furono vietate ed fu stabilito il coprifuoco notturno. </a:t>
            </a:r>
          </a:p>
          <a:p>
            <a:pPr algn="just" fontAlgn="t"/>
            <a:r>
              <a:rPr lang="it-IT" sz="1200" dirty="0" smtClean="0"/>
              <a:t>Tuttavia, </a:t>
            </a:r>
            <a:r>
              <a:rPr lang="it-IT" sz="1200" b="1" dirty="0" smtClean="0"/>
              <a:t>5.000 manifestanti scesero in piazza e affrontarono i soldat</a:t>
            </a:r>
            <a:r>
              <a:rPr lang="it-IT" sz="1200" dirty="0" smtClean="0"/>
              <a:t>i. I militari spararono alcuni colpi di avvertimento in aria ma la folla non si mosse, poi i colpi furono indirizzati verso le persone. </a:t>
            </a:r>
            <a:r>
              <a:rPr lang="it-IT" sz="1200" b="1" dirty="0" smtClean="0"/>
              <a:t>Morirono almeno 100 manifestanti</a:t>
            </a:r>
            <a:r>
              <a:rPr lang="it-IT" sz="1200" dirty="0" smtClean="0"/>
              <a:t>.</a:t>
            </a:r>
            <a:endParaRPr lang="it-IT"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quot;Black Friday&quot; a Teheran, l'evento che ha accelerato la caduta del regime dittatoriale dello Sha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 name="Picture 2" descr="Nel dicembre 1978, circa un milione di persone si radunarono a Teheran per una manifestazione anti-Shah."/>
          <p:cNvPicPr>
            <a:picLocks noChangeAspect="1" noChangeArrowheads="1"/>
          </p:cNvPicPr>
          <p:nvPr/>
        </p:nvPicPr>
        <p:blipFill>
          <a:blip r:embed="rId2"/>
          <a:srcRect/>
          <a:stretch>
            <a:fillRect/>
          </a:stretch>
        </p:blipFill>
        <p:spPr bwMode="auto">
          <a:xfrm>
            <a:off x="3857620" y="500042"/>
            <a:ext cx="5196840" cy="3465957"/>
          </a:xfrm>
          <a:prstGeom prst="rect">
            <a:avLst/>
          </a:prstGeom>
          <a:noFill/>
          <a:ln>
            <a:solidFill>
              <a:srgbClr val="C00000"/>
            </a:solidFill>
          </a:ln>
        </p:spPr>
      </p:pic>
      <p:sp>
        <p:nvSpPr>
          <p:cNvPr id="6" name="CasellaDiTesto 5"/>
          <p:cNvSpPr txBox="1"/>
          <p:nvPr/>
        </p:nvSpPr>
        <p:spPr>
          <a:xfrm>
            <a:off x="4500562" y="4143380"/>
            <a:ext cx="4214842" cy="83099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Manifestazione del 10 dicembre 1978</a:t>
            </a:r>
          </a:p>
          <a:p>
            <a:pPr algn="just" fontAlgn="t"/>
            <a:r>
              <a:rPr lang="it-IT" sz="1200" dirty="0" smtClean="0"/>
              <a:t>Il 10 dicembre si tiene a Teheran una manifestazione di </a:t>
            </a:r>
            <a:r>
              <a:rPr lang="it-IT" sz="1200" b="1" dirty="0" smtClean="0"/>
              <a:t>due milioni di persone </a:t>
            </a:r>
            <a:r>
              <a:rPr lang="it-IT" sz="1200" dirty="0" smtClean="0"/>
              <a:t>che chiedono la rimozione dello scià e il ritorno di Khomeini. </a:t>
            </a:r>
            <a:endParaRPr lang="it-IT" sz="1200" dirty="0"/>
          </a:p>
        </p:txBody>
      </p:sp>
      <p:pic>
        <p:nvPicPr>
          <p:cNvPr id="20482" name="Picture 2" descr="Statue of Shah Revolution.jpg"/>
          <p:cNvPicPr>
            <a:picLocks noChangeAspect="1" noChangeArrowheads="1"/>
          </p:cNvPicPr>
          <p:nvPr/>
        </p:nvPicPr>
        <p:blipFill>
          <a:blip r:embed="rId3"/>
          <a:srcRect/>
          <a:stretch>
            <a:fillRect/>
          </a:stretch>
        </p:blipFill>
        <p:spPr bwMode="auto">
          <a:xfrm>
            <a:off x="428596" y="500042"/>
            <a:ext cx="3103880" cy="3438144"/>
          </a:xfrm>
          <a:prstGeom prst="rect">
            <a:avLst/>
          </a:prstGeom>
          <a:noFill/>
          <a:ln>
            <a:solidFill>
              <a:srgbClr val="C00000"/>
            </a:solidFill>
          </a:ln>
        </p:spPr>
      </p:pic>
      <p:sp>
        <p:nvSpPr>
          <p:cNvPr id="8" name="CasellaDiTesto 7"/>
          <p:cNvSpPr txBox="1"/>
          <p:nvPr/>
        </p:nvSpPr>
        <p:spPr>
          <a:xfrm>
            <a:off x="500034" y="4143380"/>
            <a:ext cx="3000396" cy="175432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Studenti dell’università di Teheran abbattono una statua dello scià – novembre 1978</a:t>
            </a:r>
          </a:p>
          <a:p>
            <a:pPr algn="just" fontAlgn="t"/>
            <a:r>
              <a:rPr lang="it-IT" sz="1200" dirty="0" smtClean="0"/>
              <a:t>Il 4 novembre </a:t>
            </a:r>
            <a:r>
              <a:rPr lang="it-IT" sz="1200" b="1" dirty="0" smtClean="0"/>
              <a:t>l’esercito uccide all’università di Teheran trenta studenti che cercano di abbattere una statua dello scià</a:t>
            </a:r>
            <a:r>
              <a:rPr lang="it-IT" sz="1200" dirty="0" smtClean="0"/>
              <a:t>. Il giorno dopo, sull’onda del massacro, ci sono assalti a banche e uffici governativi in tutto il Paese.</a:t>
            </a:r>
            <a:endParaRPr lang="it-IT"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descr="https://scriptamanentitalia.it/wp-content/uploads/2022/08/blackfriday-1024x55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3972" name="AutoShape 4" descr="https://scriptamanentitalia.it/wp-content/uploads/2022/08/blackfriday-1024x55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4" name="AutoShape 2" descr="Più di 100.000 persone si sono radunate davanti alla Moschea del Bazar di Teheran il 15 gennaio 1979. Le truppe sono rimaste a guardare mentre i manifestanti li inondavano di fiori e baci mentre cantavano &quot;Lunga vita a Khomeini&quot;.  e &quot;Morte allo Scià&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8436" name="Picture 4" descr="https://gdb.rferl.org/11108BE1-28A2-4BD8-96FC-1695CFA284FE_w2114_n_st.jpg"/>
          <p:cNvPicPr>
            <a:picLocks noChangeAspect="1" noChangeArrowheads="1"/>
          </p:cNvPicPr>
          <p:nvPr/>
        </p:nvPicPr>
        <p:blipFill>
          <a:blip r:embed="rId2" cstate="print"/>
          <a:srcRect/>
          <a:stretch>
            <a:fillRect/>
          </a:stretch>
        </p:blipFill>
        <p:spPr bwMode="auto">
          <a:xfrm>
            <a:off x="285720" y="3429000"/>
            <a:ext cx="4876800" cy="3226594"/>
          </a:xfrm>
          <a:prstGeom prst="rect">
            <a:avLst/>
          </a:prstGeom>
          <a:noFill/>
          <a:ln>
            <a:solidFill>
              <a:srgbClr val="C00000"/>
            </a:solidFill>
          </a:ln>
        </p:spPr>
      </p:pic>
      <p:sp>
        <p:nvSpPr>
          <p:cNvPr id="18438" name="AutoShape 6" descr="Un camion ribaltato con il logo della Pepsi brucia nel centro di Teheran durante i disordini che paralizzarono la città il 27 dicembre 197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 name="CasellaDiTesto 6"/>
          <p:cNvSpPr txBox="1"/>
          <p:nvPr/>
        </p:nvSpPr>
        <p:spPr>
          <a:xfrm>
            <a:off x="5643570" y="4143380"/>
            <a:ext cx="3071834" cy="138499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Manifestazione del 15 gennaio 1979</a:t>
            </a:r>
          </a:p>
          <a:p>
            <a:pPr algn="just" fontAlgn="t"/>
            <a:r>
              <a:rPr lang="it-IT" sz="1200" dirty="0" smtClean="0"/>
              <a:t>Più di 100.000 persone si sono radunate davanti alla Moschea del Bazar di Teheran il 15 gennaio 1979. </a:t>
            </a:r>
            <a:r>
              <a:rPr lang="it-IT" sz="1200" b="1" dirty="0" smtClean="0"/>
              <a:t>Le truppe sono rimaste a guardare</a:t>
            </a:r>
            <a:r>
              <a:rPr lang="it-IT" sz="1200" dirty="0" smtClean="0"/>
              <a:t> mentre i manifestanti li inondavano di fiori e baci cantando "Lunga vita a Khomeini" e "Morte allo Scià".</a:t>
            </a:r>
            <a:endParaRPr lang="it-IT" sz="1200" dirty="0"/>
          </a:p>
        </p:txBody>
      </p:sp>
      <p:sp>
        <p:nvSpPr>
          <p:cNvPr id="18440" name="AutoShape 8" descr="Un camion ribaltato con il logo della Pepsi brucia nel centro di Teheran durante i disordini che paralizzarono la città il 27 dicembre 197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8442" name="Picture 10" descr="https://gdb.rferl.org/A6FEF7CD-B411-4854-A593-635336FEB3E7_w2114_n_st.jpg"/>
          <p:cNvPicPr>
            <a:picLocks noChangeAspect="1" noChangeArrowheads="1"/>
          </p:cNvPicPr>
          <p:nvPr/>
        </p:nvPicPr>
        <p:blipFill>
          <a:blip r:embed="rId3" cstate="print"/>
          <a:srcRect/>
          <a:stretch>
            <a:fillRect/>
          </a:stretch>
        </p:blipFill>
        <p:spPr bwMode="auto">
          <a:xfrm>
            <a:off x="285720" y="142852"/>
            <a:ext cx="4876800" cy="3219450"/>
          </a:xfrm>
          <a:prstGeom prst="rect">
            <a:avLst/>
          </a:prstGeom>
          <a:noFill/>
          <a:ln>
            <a:solidFill>
              <a:srgbClr val="C00000"/>
            </a:solidFill>
          </a:ln>
        </p:spPr>
      </p:pic>
      <p:sp>
        <p:nvSpPr>
          <p:cNvPr id="10" name="CasellaDiTesto 9"/>
          <p:cNvSpPr txBox="1"/>
          <p:nvPr/>
        </p:nvSpPr>
        <p:spPr>
          <a:xfrm>
            <a:off x="5500694" y="428604"/>
            <a:ext cx="3071834" cy="101566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La rivolta del 27 dicembre 1978</a:t>
            </a:r>
          </a:p>
          <a:p>
            <a:pPr algn="just" fontAlgn="t"/>
            <a:r>
              <a:rPr lang="it-IT" sz="1200" dirty="0" smtClean="0"/>
              <a:t>Un camion ribaltato, con il logo della Pepsi, brucia nel centro di Teheran durante i </a:t>
            </a:r>
            <a:r>
              <a:rPr lang="it-IT" sz="1200" b="1" dirty="0" smtClean="0"/>
              <a:t>disordini che paralizzarono la città </a:t>
            </a:r>
            <a:r>
              <a:rPr lang="it-IT" sz="1200" dirty="0" smtClean="0"/>
              <a:t>il 27 dicembre 1978.</a:t>
            </a:r>
            <a:endParaRPr lang="it-IT"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descr="Lo scià iraniano, Mohammad Reza Pahlavi, e sua moglie, l'imperatrice Farah, camminano sull'asfalto dell'aeroporto di Mehrabad a Teheran per salire a bordo di un aereo il 16 gennaio 1979. Lo scià lasciò l'Iran per quella che era ufficialmente una vacanza.  Molti iraniani si sono rallegrati cantando &quot;Lo scià se n'è andat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6020" name="AutoShape 4" descr="Lo scià iraniano, Mohammad Reza Pahlavi, e sua moglie, l'imperatrice Farah, camminano sull'asfalto dell'aeroporto di Mehrabad a Teheran per salire a bordo di un aereo il 16 gennaio 1979. Lo scià lasciò l'Iran per quella che era ufficialmente una vacanza.  Molti iraniani si sono rallegrati cantando &quot;Lo scià se n'è andat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6022" name="Picture 6" descr="https://gdb.rferl.org/9A0466FB-E38E-43D9-AE94-3E019A9A8D42_w2114_n_st.jpg"/>
          <p:cNvPicPr>
            <a:picLocks noChangeAspect="1" noChangeArrowheads="1"/>
          </p:cNvPicPr>
          <p:nvPr/>
        </p:nvPicPr>
        <p:blipFill>
          <a:blip r:embed="rId2" cstate="print"/>
          <a:srcRect/>
          <a:stretch>
            <a:fillRect/>
          </a:stretch>
        </p:blipFill>
        <p:spPr bwMode="auto">
          <a:xfrm>
            <a:off x="1785918" y="285728"/>
            <a:ext cx="5101271" cy="3846341"/>
          </a:xfrm>
          <a:prstGeom prst="rect">
            <a:avLst/>
          </a:prstGeom>
          <a:noFill/>
          <a:ln>
            <a:solidFill>
              <a:srgbClr val="C00000"/>
            </a:solidFill>
          </a:ln>
        </p:spPr>
      </p:pic>
      <p:sp>
        <p:nvSpPr>
          <p:cNvPr id="5" name="CasellaDiTesto 4"/>
          <p:cNvSpPr txBox="1"/>
          <p:nvPr/>
        </p:nvSpPr>
        <p:spPr>
          <a:xfrm>
            <a:off x="1857356" y="4286256"/>
            <a:ext cx="4929222" cy="101566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La fuga dello scià - 27 dicembre 1978</a:t>
            </a:r>
          </a:p>
          <a:p>
            <a:pPr algn="just" fontAlgn="t"/>
            <a:r>
              <a:rPr lang="it-IT" sz="1200" dirty="0" smtClean="0"/>
              <a:t>Il 27 dicembre lo scià lasciò l'Iran diretto in Egitto per quella che era ufficialmente una vacanza. Con lui la famiglia e un numero ristretto di collaboratori. L'uomo che aveva governato il paese per trentasette anni non sarebbe mai più tornato. Morirà in esilio tredici mesi dopo.</a:t>
            </a:r>
            <a:endParaRPr lang="it-IT"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descr="L'Ayatollah Ruhollah Khomeini arriva a Teheran il 1° febbraio 1979. Circa 120 giornalisti lo accompagnano durante il volo da Parigi. Sebbene lo scià iraniano sostenuto dagli Stati Uniti fosse già fuggito dal paese, il ritorno di Khomeini dall'esilio è spesso visto come il vero inizio della rivoluzione islamica irani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7044" name="Picture 4" descr="https://gdb.rferl.org/E0E29F15-D3DF-48A9-8C44-24563D6A4CA4_w2114_n_st.jpg"/>
          <p:cNvPicPr>
            <a:picLocks noChangeAspect="1" noChangeArrowheads="1"/>
          </p:cNvPicPr>
          <p:nvPr/>
        </p:nvPicPr>
        <p:blipFill>
          <a:blip r:embed="rId2" cstate="print"/>
          <a:srcRect/>
          <a:stretch>
            <a:fillRect/>
          </a:stretch>
        </p:blipFill>
        <p:spPr bwMode="auto">
          <a:xfrm>
            <a:off x="214282" y="142854"/>
            <a:ext cx="4486656" cy="2966276"/>
          </a:xfrm>
          <a:prstGeom prst="rect">
            <a:avLst/>
          </a:prstGeom>
          <a:noFill/>
          <a:ln>
            <a:solidFill>
              <a:srgbClr val="C00000"/>
            </a:solidFill>
          </a:ln>
        </p:spPr>
      </p:pic>
      <p:sp>
        <p:nvSpPr>
          <p:cNvPr id="4" name="CasellaDiTesto 3"/>
          <p:cNvSpPr txBox="1"/>
          <p:nvPr/>
        </p:nvSpPr>
        <p:spPr>
          <a:xfrm>
            <a:off x="4929190" y="642918"/>
            <a:ext cx="3786214" cy="64633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Il ritorno di Khomeini – 1 febbraio 1979</a:t>
            </a:r>
          </a:p>
          <a:p>
            <a:pPr algn="just" fontAlgn="t"/>
            <a:r>
              <a:rPr lang="it-IT" sz="1200" dirty="0" smtClean="0"/>
              <a:t>Il 1° febbraio 1979 Khomeini, dopo sedici anni di esilio, ritorna in patria accolto come un eroe.</a:t>
            </a:r>
            <a:endParaRPr lang="it-IT" sz="1200" dirty="0"/>
          </a:p>
        </p:txBody>
      </p:sp>
      <p:pic>
        <p:nvPicPr>
          <p:cNvPr id="87046" name="Picture 6" descr="https://gdb.rferl.org/21351A91-9971-4F74-8F81-A459A1285C57_w2114_n_st.jpg"/>
          <p:cNvPicPr>
            <a:picLocks noChangeAspect="1" noChangeArrowheads="1"/>
          </p:cNvPicPr>
          <p:nvPr/>
        </p:nvPicPr>
        <p:blipFill>
          <a:blip r:embed="rId3" cstate="print"/>
          <a:srcRect/>
          <a:stretch>
            <a:fillRect/>
          </a:stretch>
        </p:blipFill>
        <p:spPr bwMode="auto">
          <a:xfrm>
            <a:off x="214282" y="3286124"/>
            <a:ext cx="4681728" cy="3262122"/>
          </a:xfrm>
          <a:prstGeom prst="rect">
            <a:avLst/>
          </a:prstGeom>
          <a:noFill/>
          <a:ln>
            <a:solidFill>
              <a:srgbClr val="C00000"/>
            </a:solidFill>
          </a:ln>
        </p:spPr>
      </p:pic>
      <p:sp>
        <p:nvSpPr>
          <p:cNvPr id="6" name="CasellaDiTesto 5"/>
          <p:cNvSpPr txBox="1"/>
          <p:nvPr/>
        </p:nvSpPr>
        <p:spPr>
          <a:xfrm>
            <a:off x="5072066" y="3929066"/>
            <a:ext cx="3786214"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Khomeini si reca al cimitero di </a:t>
            </a:r>
            <a:r>
              <a:rPr lang="it-IT" sz="1200" b="1" dirty="0" err="1" smtClean="0">
                <a:solidFill>
                  <a:srgbClr val="C00000"/>
                </a:solidFill>
              </a:rPr>
              <a:t>Behesht-e</a:t>
            </a:r>
            <a:r>
              <a:rPr lang="it-IT" sz="1200" b="1" dirty="0" smtClean="0">
                <a:solidFill>
                  <a:srgbClr val="C00000"/>
                </a:solidFill>
              </a:rPr>
              <a:t> </a:t>
            </a:r>
            <a:r>
              <a:rPr lang="it-IT" sz="1200" b="1" dirty="0" err="1" smtClean="0">
                <a:solidFill>
                  <a:srgbClr val="C00000"/>
                </a:solidFill>
              </a:rPr>
              <a:t>Zahra</a:t>
            </a:r>
            <a:r>
              <a:rPr lang="it-IT" sz="1200" b="1" dirty="0" smtClean="0">
                <a:solidFill>
                  <a:srgbClr val="C00000"/>
                </a:solidFill>
              </a:rPr>
              <a:t> per rendere omaggio ai martiri della rivoluzione</a:t>
            </a:r>
          </a:p>
          <a:p>
            <a:pPr algn="just" fontAlgn="t"/>
            <a:r>
              <a:rPr lang="it-IT" sz="1200" dirty="0" smtClean="0"/>
              <a:t>Il tragitto che dall’aeroporto lo condusse al cimitero a bordo di un’auto scoperta, </a:t>
            </a:r>
            <a:r>
              <a:rPr lang="it-IT" sz="1200" b="1" dirty="0" smtClean="0"/>
              <a:t>fu un autentico trionfo</a:t>
            </a:r>
            <a:r>
              <a:rPr lang="it-IT" sz="1200" dirty="0" smtClean="0"/>
              <a:t>, con persone di tutte le età che cercavano di toccarlo e gettavano petali di fiori al suo passaggio.</a:t>
            </a:r>
            <a:endParaRPr lang="it-IT"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6"/>
          <p:cNvSpPr txBox="1">
            <a:spLocks/>
          </p:cNvSpPr>
          <p:nvPr/>
        </p:nvSpPr>
        <p:spPr>
          <a:xfrm>
            <a:off x="571472" y="2500306"/>
            <a:ext cx="8458200" cy="1143008"/>
          </a:xfrm>
          <a:prstGeom prst="rect">
            <a:avLst/>
          </a:prstGeom>
          <a:effectLst/>
        </p:spPr>
        <p:style>
          <a:lnRef idx="1">
            <a:schemeClr val="accent1"/>
          </a:lnRef>
          <a:fillRef idx="2">
            <a:schemeClr val="accent1"/>
          </a:fillRef>
          <a:effectRef idx="1">
            <a:schemeClr val="accent1"/>
          </a:effectRef>
          <a:fontRef idx="minor">
            <a:schemeClr val="dk1"/>
          </a:fontRef>
        </p:style>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all" spc="0" normalizeH="0" baseline="0" noProof="0" dirty="0"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IL REGIME ISLAMICO</a:t>
            </a:r>
            <a:endParaRPr kumimoji="0" lang="it-IT" sz="3600" b="0" i="0" u="none" strike="noStrike" kern="1200" cap="all" spc="0" normalizeH="0" baseline="0" noProof="0" dirty="0">
              <a:ln>
                <a:noFill/>
              </a:ln>
              <a:solidFill>
                <a:schemeClr val="dk1"/>
              </a:solidFill>
              <a:effectLst>
                <a:reflection blurRad="12700" stA="48000" endA="300" endPos="55000" dir="5400000" sy="-90000" algn="bl" rotWithShape="0"/>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Nasce la Repubblica Islamica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p:nvPr/>
        </p:nvSpPr>
        <p:spPr>
          <a:xfrm>
            <a:off x="571472" y="5072074"/>
            <a:ext cx="8001056"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algn="just"/>
            <a:r>
              <a:rPr lang="it-IT" sz="1400" b="1" dirty="0" smtClean="0">
                <a:solidFill>
                  <a:schemeClr val="tx1"/>
                </a:solidFill>
              </a:rPr>
              <a:t>Da cosa è caratterizzata la nuova forma di governo?</a:t>
            </a:r>
            <a:r>
              <a:rPr lang="it-IT" sz="1400" dirty="0" smtClean="0">
                <a:solidFill>
                  <a:schemeClr val="tx1"/>
                </a:solidFill>
              </a:rPr>
              <a:t> Cerca nell’archivio l’articolo da cui si può ricavare la risposta e rispondi evidenziandole informazioni principali.</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L’ordinamento dello Stato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214290"/>
            <a:ext cx="8501122" cy="6278642"/>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Nata dalla rivoluzione del 1979, la Repubblica islamica iraniana rappresenta un esperimento politico unico nel suo genere. Come il nome suggerisce, essa reca in sé elementi di governo repubblicano ed elementi di governo islamico. Ciò è dovuto alla doppia esigenza con la quale l’élite rivoluzionaria dovette confrontarsi: segnare una netta differenza rispetto all’epoca dello scià, cercando dunque una forma di governo differente da quella della monarchia, ma al contempo garantire il controllo da parte della classe religiosa, dando attuazione all’ideologia del governo islamico elaborata dall’ayatollah Khomeini nel periodo </a:t>
            </a:r>
            <a:r>
              <a:rPr lang="it-IT" sz="1400" dirty="0" err="1" smtClean="0"/>
              <a:t>pre-rivoluzionario</a:t>
            </a:r>
            <a:r>
              <a:rPr lang="it-IT" sz="1400" dirty="0" smtClean="0"/>
              <a:t>.</a:t>
            </a:r>
          </a:p>
          <a:p>
            <a:pPr algn="just"/>
            <a:r>
              <a:rPr lang="it-IT" sz="1400" dirty="0" smtClean="0"/>
              <a:t>La Carta costituzionale iraniana racchiude quindi in sé due costituzioni: una che esalta i diritti e la sovranità del popolo; l’altra che si fonda sull’autorità divina del clero sciita. Tale coesistenza ha generato molte contraddizioni, dovute al conflitto tra le leggi parlamentari e la </a:t>
            </a:r>
            <a:r>
              <a:rPr lang="it-IT" sz="1400" i="1" dirty="0" smtClean="0"/>
              <a:t>sharia </a:t>
            </a:r>
            <a:r>
              <a:rPr lang="it-IT" sz="1400" dirty="0" smtClean="0"/>
              <a:t>e alla superiorità delle decisioni dei giureconsulti rispetto a quelle degli altri organi costituzionali.</a:t>
            </a:r>
          </a:p>
          <a:p>
            <a:pPr algn="just"/>
            <a:endParaRPr lang="it-IT" sz="1400" dirty="0" smtClean="0"/>
          </a:p>
          <a:p>
            <a:pPr algn="just">
              <a:spcAft>
                <a:spcPts val="600"/>
              </a:spcAft>
            </a:pPr>
            <a:r>
              <a:rPr lang="it-IT" sz="1600" b="1" cap="all" dirty="0" smtClean="0">
                <a:solidFill>
                  <a:srgbClr val="0070C0"/>
                </a:solidFill>
              </a:rPr>
              <a:t>GLI ORGANI A LEGITTIMAZIONE RELIGIOSA</a:t>
            </a:r>
            <a:endParaRPr lang="it-IT" sz="1600" b="1" i="1" cap="all" dirty="0" smtClean="0"/>
          </a:p>
          <a:p>
            <a:pPr algn="just"/>
            <a:r>
              <a:rPr lang="it-IT" sz="1400" b="1" i="1" cap="all" dirty="0" smtClean="0"/>
              <a:t>La guida suprema</a:t>
            </a:r>
          </a:p>
          <a:p>
            <a:pPr algn="just">
              <a:spcAft>
                <a:spcPts val="600"/>
              </a:spcAft>
            </a:pPr>
            <a:r>
              <a:rPr lang="it-IT" sz="1400" dirty="0" smtClean="0"/>
              <a:t>I poteri di questa figura sono molto estesi: oltre a supervisionare e indirizzare il sistema politico iraniano, la Guida è comandante in capo delle forze armate, controlla gli apparati di sicurezza e le principali fondazioni religiose, affida e revoca l’incarico del capo del sistema giudiziario, del capo di Stato maggiore dell’esercito regolare, del comandante del Corpo delle Guardia della Rivoluzione, del capo della polizia, del presidente delle emittenti radiotelevisive nazionali e dei giuristi del Consiglio dei Guardiani della Costituzione.</a:t>
            </a:r>
            <a:endParaRPr lang="it-IT" sz="1400" cap="all" dirty="0" smtClean="0"/>
          </a:p>
          <a:p>
            <a:pPr algn="just"/>
            <a:r>
              <a:rPr lang="it-IT" sz="1400" b="1" i="1" dirty="0" smtClean="0"/>
              <a:t>IL CONSIGLIO DEI GUARDIANI DELLA COSTITUZIONE</a:t>
            </a:r>
          </a:p>
          <a:p>
            <a:pPr algn="just"/>
            <a:r>
              <a:rPr lang="it-IT" sz="1400" dirty="0" smtClean="0"/>
              <a:t>È composto da dodici membri: sei giuristi islamici nominati direttamente dalla Guida, e sei giuristi civili scelti dal Parlamento tra una rosa di nominativi indicati dal Consiglio Supremo di Giustizia, a sua volta sottoposto alla Guida.</a:t>
            </a:r>
          </a:p>
          <a:p>
            <a:pPr algn="just"/>
            <a:r>
              <a:rPr lang="it-IT" sz="1400" dirty="0" smtClean="0"/>
              <a:t>Al Consiglio dei Guardiani spetta il compito di vagliare i disegni di legge governativi e le proposte di legge parlamentari, rinviandoli al Parlamento in caso di non conformità̀ con le norme islamiche e con la Costituzione.</a:t>
            </a:r>
          </a:p>
          <a:p>
            <a:pPr algn="just"/>
            <a:r>
              <a:rPr lang="it-IT" sz="1400" dirty="0" smtClean="0"/>
              <a:t>Altri compiti sono quelli di procedere alla supervisione delle elezioni presidenziali, delle elezioni generali e dei referendum, ma anche, e soprattutto, di esaminare i requisiti dei candidati, operando di fatto una pre-selezione per l’accesso alle cariche dello stato.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642918"/>
            <a:ext cx="8786842" cy="2585323"/>
          </a:xfrm>
          <a:prstGeom prst="rect">
            <a:avLst/>
          </a:prstGeom>
          <a:blipFill>
            <a:blip r:embed="rId2"/>
            <a:tile tx="0" ty="0" sx="100000" sy="100000" flip="none" algn="tl"/>
          </a:blip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altLang="zh-CN" b="1" dirty="0" smtClean="0">
                <a:latin typeface="Times New Roman" pitchFamily="18" charset="0"/>
                <a:ea typeface="Times New Roman" pitchFamily="18" charset="0"/>
                <a:cs typeface="Times New Roman" pitchFamily="18" charset="0"/>
              </a:rPr>
              <a:t>PRESENTAZIONE</a:t>
            </a:r>
            <a:endPar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altLang="zh-CN"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L’attività </a:t>
            </a:r>
            <a:r>
              <a:rPr kumimoji="0" lang="it-IT" altLang="zh-CN"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laboratoriale</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questo </a:t>
            </a:r>
            <a:r>
              <a:rPr lang="it-IT" altLang="zh-CN" dirty="0" smtClean="0">
                <a:latin typeface="Times New Roman" pitchFamily="18" charset="0"/>
                <a:ea typeface="Times New Roman" pitchFamily="18" charset="0"/>
                <a:cs typeface="Times New Roman" pitchFamily="18" charset="0"/>
              </a:rPr>
              <a:t>P</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ower</a:t>
            </a:r>
            <a:r>
              <a:rPr lang="it-IT" altLang="zh-CN" baseline="0" dirty="0" smtClean="0">
                <a:latin typeface="Times New Roman" pitchFamily="18" charset="0"/>
                <a:ea typeface="Times New Roman" pitchFamily="18" charset="0"/>
                <a:cs typeface="Times New Roman" pitchFamily="18" charset="0"/>
              </a:rPr>
              <a:t>P</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oint consiste, oltre che nell’</a:t>
            </a:r>
            <a:r>
              <a:rPr kumimoji="0" lang="it-IT" altLang="zh-CN"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analizzare i documenti </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seguendo le indicazioni che ti vengono date,  nel </a:t>
            </a:r>
            <a:r>
              <a:rPr kumimoji="0" lang="it-IT" altLang="zh-CN"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completare le slide inserendo</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col taglia e incolla,  </a:t>
            </a:r>
            <a:r>
              <a:rPr kumimoji="0" lang="it-IT" altLang="zh-CN"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i documenti presenti nell’archivio</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Per quanto riguarda i documenti scritti, ti viene chiesto esplicitamente dove inserirli. I grafici e le immagini dovrai invece essere tu a stabilire dove è opportuno inserirli. </a:t>
            </a:r>
            <a:r>
              <a:rPr lang="it-IT" altLang="zh-CN" dirty="0" smtClean="0">
                <a:latin typeface="Times New Roman" pitchFamily="18" charset="0"/>
                <a:ea typeface="Times New Roman" pitchFamily="18" charset="0"/>
                <a:cs typeface="Times New Roman" pitchFamily="18" charset="0"/>
              </a:rPr>
              <a:t>I</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grafici e le immagini vanno spostate singolarmente eccetto quelle presenti nelle slide che contengono più grafici e/o immagini  (in questo caso dovrai spostare l’intera slide).</a:t>
            </a:r>
            <a:endParaRPr lang="it-IT" altLang="zh-CN" dirty="0" smtClean="0">
              <a:latin typeface="Times New Roman" pitchFamily="18" charset="0"/>
              <a:ea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214290"/>
            <a:ext cx="8501122" cy="4985980"/>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b="1" i="1" cap="all" dirty="0" smtClean="0"/>
              <a:t>IL CONSIGLIO PER IL DISCERNIMENTO</a:t>
            </a:r>
          </a:p>
          <a:p>
            <a:pPr algn="just">
              <a:spcAft>
                <a:spcPts val="600"/>
              </a:spcAft>
            </a:pPr>
            <a:r>
              <a:rPr lang="it-IT" sz="1400" dirty="0" smtClean="0"/>
              <a:t>È un organo incaricato di mediare tra Parlamento e Consiglio dei Guardiani nel caso in cui sorgano contrasti tra le due istituzioni. Esso ha inoltre il potere di far approvare definitivamente un progetto di legge rifiutato dal Consiglio dei Guardiani ma approvato dal Parlamento. I suoi membri sono nominati direttamente dalla Guida suprema.</a:t>
            </a:r>
            <a:endParaRPr lang="it-IT" sz="1400" cap="all" dirty="0" smtClean="0"/>
          </a:p>
          <a:p>
            <a:pPr algn="just"/>
            <a:r>
              <a:rPr lang="it-IT" sz="1400" b="1" i="1" dirty="0" smtClean="0"/>
              <a:t>IL POTERE GIUDIZIARIO</a:t>
            </a:r>
          </a:p>
          <a:p>
            <a:pPr algn="just">
              <a:spcAft>
                <a:spcPts val="600"/>
              </a:spcAft>
            </a:pPr>
            <a:r>
              <a:rPr lang="it-IT" sz="1400" dirty="0" smtClean="0"/>
              <a:t>La Costituzione riconosce formalmente l’indipendenza del potere giudiziario, stabilendo però che questo deve essere esercitato in conformità alle norme islamiche. Il capo del sistema giudiziario, nominato direttamente dalla Guida suprema ogni cinque anni, si occupa degli aspetti funzionali all’esercizio della giurisdizione, quali la creazione delle strutture giudiziarie nonché l’assunzione, la rimozione, la promozione e il trasferimento dei magistrati.</a:t>
            </a:r>
          </a:p>
          <a:p>
            <a:pPr algn="just"/>
            <a:r>
              <a:rPr lang="it-IT" sz="1400" b="1" i="1" dirty="0" smtClean="0"/>
              <a:t>LE ISTITUZIONI DELLA FORZA</a:t>
            </a:r>
          </a:p>
          <a:p>
            <a:pPr algn="just"/>
            <a:r>
              <a:rPr lang="it-IT" sz="1400" dirty="0" smtClean="0"/>
              <a:t>Secondo la Costituzione, la Guida suprema è̀ il comandante in capo delle forze armate e pertanto gode della prerogativa di nominare o destituire il capo di Stato maggiore delle forze armate regolari, nonché il comandante in capo del Corpo delle Guardie della Rivoluzione. </a:t>
            </a:r>
          </a:p>
          <a:p>
            <a:pPr algn="just"/>
            <a:r>
              <a:rPr lang="it-IT" sz="1400" dirty="0" smtClean="0"/>
              <a:t>L’</a:t>
            </a:r>
            <a:r>
              <a:rPr lang="it-IT" sz="1400" i="1" dirty="0" smtClean="0"/>
              <a:t>esercito regolare </a:t>
            </a:r>
            <a:r>
              <a:rPr lang="it-IT" sz="1400" dirty="0" smtClean="0"/>
              <a:t>ha il compito di tutelare l’indipendenza e l’integrità territoriale del paese, nonché di mantenere l’ordine nella Repubblica Islamica.</a:t>
            </a:r>
          </a:p>
          <a:p>
            <a:pPr algn="just"/>
            <a:r>
              <a:rPr lang="it-IT" sz="1400" dirty="0" smtClean="0"/>
              <a:t>Il compito del </a:t>
            </a:r>
            <a:r>
              <a:rPr lang="it-IT" sz="1400" i="1" dirty="0" smtClean="0"/>
              <a:t>Corpo delle Guardie della Rivoluzione </a:t>
            </a:r>
            <a:r>
              <a:rPr lang="it-IT" sz="1400" dirty="0" smtClean="0"/>
              <a:t>(</a:t>
            </a:r>
            <a:r>
              <a:rPr lang="it-IT" sz="1400" i="1" dirty="0" smtClean="0"/>
              <a:t>pasdaran</a:t>
            </a:r>
            <a:r>
              <a:rPr lang="it-IT" sz="1400" dirty="0" smtClean="0"/>
              <a:t>)</a:t>
            </a:r>
            <a:r>
              <a:rPr lang="it-IT" sz="1400" i="1" dirty="0" smtClean="0"/>
              <a:t> </a:t>
            </a:r>
            <a:r>
              <a:rPr lang="it-IT" sz="1400" dirty="0" smtClean="0"/>
              <a:t>consiste nella lotta contro gli elementi o i movimenti che puntano a sabotare o smantellare la Repubblica o agiscono contro la Rivoluzione Islamica. </a:t>
            </a:r>
          </a:p>
          <a:p>
            <a:pPr algn="just">
              <a:spcAft>
                <a:spcPts val="600"/>
              </a:spcAft>
            </a:pPr>
            <a:r>
              <a:rPr lang="it-IT" sz="1400" dirty="0" smtClean="0"/>
              <a:t>All’interno del Corpo dei </a:t>
            </a:r>
            <a:r>
              <a:rPr lang="it-IT" sz="1400" i="1" dirty="0" smtClean="0"/>
              <a:t>pasdaran </a:t>
            </a:r>
            <a:r>
              <a:rPr lang="it-IT" sz="1400" dirty="0" smtClean="0"/>
              <a:t>sono inquadrate le milizie popolari </a:t>
            </a:r>
            <a:r>
              <a:rPr lang="it-IT" sz="1400" i="1" dirty="0" err="1" smtClean="0"/>
              <a:t>basij</a:t>
            </a:r>
            <a:r>
              <a:rPr lang="it-IT" sz="1400" dirty="0" smtClean="0"/>
              <a:t>, create nel 1980 all’indomani dello scoppio della guerra con l’Iraq. Oggi i </a:t>
            </a:r>
            <a:r>
              <a:rPr lang="it-IT" sz="1400" i="1" dirty="0" err="1" smtClean="0"/>
              <a:t>basiji</a:t>
            </a:r>
            <a:r>
              <a:rPr lang="it-IT" sz="1400" i="1" dirty="0" smtClean="0"/>
              <a:t> </a:t>
            </a:r>
            <a:r>
              <a:rPr lang="it-IT" sz="1400" dirty="0" smtClean="0"/>
              <a:t>sono impiegati soprattutto in attività̀ di monitoraggio della cittadinanza, allo scopo di assicurarsi che questa rispetti i codici islamici di comportamento e abbigliamento.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214290"/>
            <a:ext cx="8501122" cy="6278642"/>
          </a:xfrm>
          <a:prstGeom prst="rect">
            <a:avLst/>
          </a:prstGeom>
          <a:solidFill>
            <a:schemeClr val="accent5">
              <a:lumMod val="20000"/>
              <a:lumOff val="80000"/>
            </a:schemeClr>
          </a:solidFill>
          <a:ln w="19050">
            <a:solidFill>
              <a:srgbClr val="C00000"/>
            </a:solidFill>
          </a:ln>
        </p:spPr>
        <p:txBody>
          <a:bodyPr wrap="square" rtlCol="0">
            <a:spAutoFit/>
          </a:bodyPr>
          <a:lstStyle/>
          <a:p>
            <a:pPr algn="just">
              <a:spcAft>
                <a:spcPts val="600"/>
              </a:spcAft>
            </a:pPr>
            <a:r>
              <a:rPr lang="it-IT" sz="1600" b="1" cap="all" dirty="0" smtClean="0">
                <a:solidFill>
                  <a:srgbClr val="0070C0"/>
                </a:solidFill>
              </a:rPr>
              <a:t>GLI ORGANI A LEGITTIMAZIONE POPOLARE</a:t>
            </a:r>
            <a:endParaRPr lang="it-IT" sz="1400" b="1" i="1" cap="all" dirty="0" smtClean="0"/>
          </a:p>
          <a:p>
            <a:pPr algn="just"/>
            <a:r>
              <a:rPr lang="it-IT" sz="1400" b="1" i="1" cap="all" dirty="0" smtClean="0"/>
              <a:t>IL PRESIDENTE DELLA REPUBBLICA</a:t>
            </a:r>
          </a:p>
          <a:p>
            <a:pPr algn="just">
              <a:spcAft>
                <a:spcPts val="600"/>
              </a:spcAft>
            </a:pPr>
            <a:r>
              <a:rPr lang="it-IT" sz="1400" dirty="0" smtClean="0"/>
              <a:t>Eletto direttamente dal popolo ogni quattro anni</a:t>
            </a:r>
            <a:r>
              <a:rPr lang="it-IT" sz="1400" b="1" dirty="0" smtClean="0"/>
              <a:t>, </a:t>
            </a:r>
            <a:r>
              <a:rPr lang="it-IT" sz="1400" dirty="0" smtClean="0"/>
              <a:t>si occupa della scelta dei membri del governo e ne coordina i lavori.</a:t>
            </a:r>
            <a:endParaRPr lang="it-IT" sz="1400" cap="all" dirty="0" smtClean="0"/>
          </a:p>
          <a:p>
            <a:pPr algn="just"/>
            <a:r>
              <a:rPr lang="it-IT" sz="1400" b="1" i="1" dirty="0" smtClean="0"/>
              <a:t>IL PARLAMENTO</a:t>
            </a:r>
          </a:p>
          <a:p>
            <a:pPr algn="just">
              <a:spcAft>
                <a:spcPts val="600"/>
              </a:spcAft>
            </a:pPr>
            <a:r>
              <a:rPr lang="it-IT" sz="1400" dirty="0" smtClean="0"/>
              <a:t>È composto da 290 membri eletti ogni quattro anni. Oltre ad approvare le leggi, la cui promulgazione deve però essere ratificata dal Consiglio dei guardiani, esercita una funzione di controllo sul governo e approva il bilancio nazionale.</a:t>
            </a:r>
          </a:p>
          <a:p>
            <a:pPr algn="just"/>
            <a:r>
              <a:rPr lang="it-IT" sz="1400" b="1" i="1" dirty="0" smtClean="0"/>
              <a:t>L’ASSEMBLEA DEGLI ESPERTI</a:t>
            </a:r>
          </a:p>
          <a:p>
            <a:pPr algn="just"/>
            <a:r>
              <a:rPr lang="it-IT" sz="1400" dirty="0" smtClean="0"/>
              <a:t>È l’organo incaricato di nominare la Guida suprema. È composto da 86 membri appartenenti al clero ed eletti dal popolo ogni otto anni.</a:t>
            </a:r>
          </a:p>
          <a:p>
            <a:pPr algn="just"/>
            <a:endParaRPr lang="it-IT" sz="1400" dirty="0" smtClean="0"/>
          </a:p>
          <a:p>
            <a:pPr>
              <a:spcAft>
                <a:spcPts val="600"/>
              </a:spcAft>
            </a:pPr>
            <a:r>
              <a:rPr lang="it-IT" sz="1600" b="1" cap="all" dirty="0" smtClean="0">
                <a:solidFill>
                  <a:srgbClr val="0070C0"/>
                </a:solidFill>
              </a:rPr>
              <a:t>IL “TERZO LIVELLO”: KOMITEH E BONYAD</a:t>
            </a:r>
          </a:p>
          <a:p>
            <a:pPr algn="just"/>
            <a:r>
              <a:rPr lang="it-IT" sz="1400" dirty="0" smtClean="0"/>
              <a:t>Accanto agli organi a legittimazione popolare e a quelli a legittimazione religiosa, esiste un terzo livello, quello delle organizzazioni rivoluzionarie che intrecciano elementi di ideologia ed elementi di natura economico-politica. È il caso dei numerosi comitati (</a:t>
            </a:r>
            <a:r>
              <a:rPr lang="it-IT" sz="1400" i="1" dirty="0" err="1" smtClean="0"/>
              <a:t>komiteh</a:t>
            </a:r>
            <a:r>
              <a:rPr lang="it-IT" sz="1400" dirty="0" smtClean="0"/>
              <a:t>) e delle fondazioni (</a:t>
            </a:r>
            <a:r>
              <a:rPr lang="it-IT" sz="1400" i="1" dirty="0" err="1" smtClean="0"/>
              <a:t>bonyad</a:t>
            </a:r>
            <a:r>
              <a:rPr lang="it-IT" sz="1400" dirty="0" smtClean="0"/>
              <a:t>) sorti all’indomani della rivoluzione, ufficialmente al fine di realizzare gli ideali di giustizia islamica e redistribuzione delle ricchezze che erano obiettivo della rivoluzione. In realtà̀ le </a:t>
            </a:r>
            <a:r>
              <a:rPr lang="it-IT" sz="1400" i="1" dirty="0" err="1" smtClean="0"/>
              <a:t>bonyad</a:t>
            </a:r>
            <a:r>
              <a:rPr lang="it-IT" sz="1400" i="1" dirty="0" smtClean="0"/>
              <a:t> </a:t>
            </a:r>
            <a:r>
              <a:rPr lang="it-IT" sz="1400" dirty="0" smtClean="0"/>
              <a:t>non rappresentano un fenomeno nuovo in Iran: le prime fondazioni nacquero infatti durante il regno </a:t>
            </a:r>
            <a:r>
              <a:rPr lang="it-IT" sz="1400" dirty="0" err="1" smtClean="0"/>
              <a:t>Pahlavi</a:t>
            </a:r>
            <a:r>
              <a:rPr lang="it-IT" sz="1400" dirty="0" smtClean="0"/>
              <a:t>, ufficialmente come enti caritatevoli, ma nella </a:t>
            </a:r>
            <a:r>
              <a:rPr lang="it-IT" sz="1400" dirty="0" err="1" smtClean="0"/>
              <a:t>realtà</a:t>
            </a:r>
            <a:r>
              <a:rPr lang="it-IT" sz="1400" dirty="0" smtClean="0"/>
              <a:t> come cortina fumogena per coprire gli interessi economici dello </a:t>
            </a:r>
            <a:r>
              <a:rPr lang="it-IT" sz="1400" i="1" dirty="0" err="1" smtClean="0"/>
              <a:t>shah</a:t>
            </a:r>
            <a:r>
              <a:rPr lang="it-IT" sz="1400" dirty="0" smtClean="0"/>
              <a:t>.</a:t>
            </a:r>
          </a:p>
          <a:p>
            <a:pPr algn="just"/>
            <a:r>
              <a:rPr lang="it-IT" sz="1400" dirty="0" smtClean="0"/>
              <a:t>Proprio dai capitali confiscati alla Fondazione </a:t>
            </a:r>
            <a:r>
              <a:rPr lang="it-IT" sz="1400" dirty="0" err="1" smtClean="0"/>
              <a:t>Pahlavi</a:t>
            </a:r>
            <a:r>
              <a:rPr lang="it-IT" sz="1400" dirty="0" smtClean="0"/>
              <a:t>, nacque nel 1979 la Fondazione dei diseredati e dei veterani di guerra (</a:t>
            </a:r>
            <a:r>
              <a:rPr lang="it-IT" sz="1400" i="1" dirty="0" err="1" smtClean="0"/>
              <a:t>bonyad-e</a:t>
            </a:r>
            <a:r>
              <a:rPr lang="it-IT" sz="1400" i="1" dirty="0" smtClean="0"/>
              <a:t> </a:t>
            </a:r>
            <a:r>
              <a:rPr lang="it-IT" sz="1400" i="1" dirty="0" err="1" smtClean="0"/>
              <a:t>mostazafin</a:t>
            </a:r>
            <a:r>
              <a:rPr lang="it-IT" sz="1400" i="1" dirty="0" smtClean="0"/>
              <a:t> va </a:t>
            </a:r>
            <a:r>
              <a:rPr lang="it-IT" sz="1400" i="1" dirty="0" err="1" smtClean="0"/>
              <a:t>janbazan</a:t>
            </a:r>
            <a:r>
              <a:rPr lang="it-IT" sz="1400" dirty="0" smtClean="0"/>
              <a:t>), istituita tramite decreto direttamente da Khomeini. Con </a:t>
            </a:r>
            <a:r>
              <a:rPr lang="it-IT" sz="1400" dirty="0" err="1" smtClean="0"/>
              <a:t>più</a:t>
            </a:r>
            <a:r>
              <a:rPr lang="it-IT" sz="1400" dirty="0" smtClean="0"/>
              <a:t> di 200.000 impiegati e oltre 350 aziende controllate, la Fondazione dei diseredati ha un valore che si aggira attorno ai 3 miliardi di dollari, sebbene, non essendo soggetta a revisione contabile, non vi sia molta trasparenza riguardo gli utili effettivi. Nel 1997 essa controllava aziende in settori quali la produzione di tessuti, il settore edile, quello delle bevande non alcoliche, tra cui la famosa </a:t>
            </a:r>
            <a:r>
              <a:rPr lang="it-IT" sz="1400" dirty="0" err="1" smtClean="0"/>
              <a:t>Zam</a:t>
            </a:r>
            <a:r>
              <a:rPr lang="it-IT" sz="1400" dirty="0" smtClean="0"/>
              <a:t> </a:t>
            </a:r>
            <a:r>
              <a:rPr lang="it-IT" sz="1400" dirty="0" err="1" smtClean="0"/>
              <a:t>Zam</a:t>
            </a:r>
            <a:r>
              <a:rPr lang="it-IT" sz="1400" dirty="0" smtClean="0"/>
              <a:t> Cola, degli pneumatici e dello zucchero iraniano.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214290"/>
            <a:ext cx="8501122" cy="3154710"/>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Altre </a:t>
            </a:r>
            <a:r>
              <a:rPr lang="it-IT" sz="1400" i="1" dirty="0" err="1" smtClean="0"/>
              <a:t>bonyad</a:t>
            </a:r>
            <a:r>
              <a:rPr lang="it-IT" sz="1400" i="1" dirty="0" smtClean="0"/>
              <a:t> </a:t>
            </a:r>
            <a:r>
              <a:rPr lang="it-IT" sz="1400" dirty="0" smtClean="0"/>
              <a:t>di rilievo sono la Fondazione del 15 </a:t>
            </a:r>
            <a:r>
              <a:rPr lang="it-IT" sz="1400" dirty="0" err="1" smtClean="0"/>
              <a:t>Khordad</a:t>
            </a:r>
            <a:r>
              <a:rPr lang="it-IT" sz="1400" dirty="0" smtClean="0"/>
              <a:t> (</a:t>
            </a:r>
            <a:r>
              <a:rPr lang="it-IT" sz="1400" i="1" dirty="0" err="1" smtClean="0"/>
              <a:t>Bonyad-e</a:t>
            </a:r>
            <a:r>
              <a:rPr lang="it-IT" sz="1400" i="1" dirty="0" smtClean="0"/>
              <a:t> </a:t>
            </a:r>
            <a:r>
              <a:rPr lang="it-IT" sz="1400" i="1" dirty="0" err="1" smtClean="0"/>
              <a:t>panzdah-e</a:t>
            </a:r>
            <a:r>
              <a:rPr lang="it-IT" sz="1400" i="1" dirty="0" smtClean="0"/>
              <a:t> </a:t>
            </a:r>
            <a:r>
              <a:rPr lang="it-IT" sz="1400" i="1" dirty="0" err="1" smtClean="0"/>
              <a:t>khordad</a:t>
            </a:r>
            <a:r>
              <a:rPr lang="it-IT" sz="1400" dirty="0" smtClean="0"/>
              <a:t>), la Fondazione dei Martiri (</a:t>
            </a:r>
            <a:r>
              <a:rPr lang="it-IT" sz="1400" i="1" dirty="0" err="1" smtClean="0"/>
              <a:t>Bonyad-e</a:t>
            </a:r>
            <a:r>
              <a:rPr lang="it-IT" sz="1400" i="1" dirty="0" smtClean="0"/>
              <a:t> </a:t>
            </a:r>
            <a:r>
              <a:rPr lang="it-IT" sz="1400" i="1" dirty="0" err="1" smtClean="0"/>
              <a:t>shahid</a:t>
            </a:r>
            <a:r>
              <a:rPr lang="it-IT" sz="1400" dirty="0" smtClean="0"/>
              <a:t>) e la Fondazione dell’Imam </a:t>
            </a:r>
            <a:r>
              <a:rPr lang="it-IT" sz="1400" dirty="0" err="1" smtClean="0"/>
              <a:t>Reza</a:t>
            </a:r>
            <a:r>
              <a:rPr lang="it-IT" sz="1400" dirty="0" smtClean="0"/>
              <a:t> (</a:t>
            </a:r>
            <a:r>
              <a:rPr lang="it-IT" sz="1400" i="1" dirty="0" err="1" smtClean="0"/>
              <a:t>Astane</a:t>
            </a:r>
            <a:r>
              <a:rPr lang="it-IT" sz="1400" i="1" dirty="0" smtClean="0"/>
              <a:t> </a:t>
            </a:r>
            <a:r>
              <a:rPr lang="it-IT" sz="1400" i="1" dirty="0" err="1" smtClean="0"/>
              <a:t>qodse</a:t>
            </a:r>
            <a:r>
              <a:rPr lang="it-IT" sz="1400" i="1" dirty="0" smtClean="0"/>
              <a:t> </a:t>
            </a:r>
            <a:r>
              <a:rPr lang="it-IT" sz="1400" i="1" dirty="0" err="1" smtClean="0"/>
              <a:t>razawi</a:t>
            </a:r>
            <a:r>
              <a:rPr lang="it-IT" sz="1400" dirty="0" smtClean="0"/>
              <a:t>). Se la prima è nota anche e soprattutto per aver stanziato in passato un fondo di 2 milioni di dollari per l’esecuzione della condanna a morte di </a:t>
            </a:r>
            <a:r>
              <a:rPr lang="it-IT" sz="1400" dirty="0" err="1" smtClean="0"/>
              <a:t>Salman</a:t>
            </a:r>
            <a:r>
              <a:rPr lang="it-IT" sz="1400" dirty="0" smtClean="0"/>
              <a:t> Rushdie, l’ultima usa invece i proventi derivanti dalle ingenti donazioni al mausoleo eretto in onore dell’ottavo Imam per effettuare investimenti in </a:t>
            </a:r>
            <a:r>
              <a:rPr lang="it-IT" sz="1400" dirty="0" err="1" smtClean="0"/>
              <a:t>più</a:t>
            </a:r>
            <a:r>
              <a:rPr lang="it-IT" sz="1400" dirty="0" smtClean="0"/>
              <a:t> di cinquanta aziende diverse, in campo agricolo e industriale. Infine, il Comitato di Assistenza dell’Imam Khomeini (</a:t>
            </a:r>
            <a:r>
              <a:rPr lang="it-IT" sz="1400" i="1" dirty="0" err="1" smtClean="0"/>
              <a:t>komiteh-e</a:t>
            </a:r>
            <a:r>
              <a:rPr lang="it-IT" sz="1400" i="1" dirty="0" smtClean="0"/>
              <a:t> </a:t>
            </a:r>
            <a:r>
              <a:rPr lang="it-IT" sz="1400" i="1" dirty="0" err="1" smtClean="0"/>
              <a:t>ye</a:t>
            </a:r>
            <a:r>
              <a:rPr lang="it-IT" sz="1400" i="1" dirty="0" smtClean="0"/>
              <a:t> </a:t>
            </a:r>
            <a:r>
              <a:rPr lang="it-IT" sz="1400" i="1" dirty="0" err="1" smtClean="0"/>
              <a:t>imdad-e</a:t>
            </a:r>
            <a:r>
              <a:rPr lang="it-IT" sz="1400" i="1" dirty="0" smtClean="0"/>
              <a:t> Imam Khomeini</a:t>
            </a:r>
            <a:r>
              <a:rPr lang="it-IT" sz="1400" dirty="0" smtClean="0"/>
              <a:t>) venne creato nel marzo 1979 per fornire assistenza spirituale e materiale nelle aree rurali.</a:t>
            </a:r>
          </a:p>
          <a:p>
            <a:pPr algn="just">
              <a:spcAft>
                <a:spcPts val="600"/>
              </a:spcAft>
            </a:pPr>
            <a:r>
              <a:rPr lang="it-IT" sz="1400" i="1" dirty="0" err="1" smtClean="0"/>
              <a:t>Bonyad</a:t>
            </a:r>
            <a:r>
              <a:rPr lang="it-IT" sz="1400" i="1" dirty="0" smtClean="0"/>
              <a:t> </a:t>
            </a:r>
            <a:r>
              <a:rPr lang="it-IT" sz="1400" dirty="0" smtClean="0"/>
              <a:t>e </a:t>
            </a:r>
            <a:r>
              <a:rPr lang="it-IT" sz="1400" i="1" dirty="0" err="1" smtClean="0"/>
              <a:t>komiteh</a:t>
            </a:r>
            <a:r>
              <a:rPr lang="it-IT" sz="1400" i="1" dirty="0" smtClean="0"/>
              <a:t> </a:t>
            </a:r>
            <a:r>
              <a:rPr lang="it-IT" sz="1400" dirty="0" smtClean="0"/>
              <a:t>sono dunque al centro di un giro d’affari assai notevole, che ha dato vita a una particolare forma di "stato sociale" tramite il </a:t>
            </a:r>
            <a:r>
              <a:rPr lang="it-IT" sz="1400" dirty="0" err="1" smtClean="0"/>
              <a:t>reindirizzamento</a:t>
            </a:r>
            <a:r>
              <a:rPr lang="it-IT" sz="1400" dirty="0" smtClean="0"/>
              <a:t> delle donazioni e degli aiuti di cui godono a sostegno dei meno abbienti, delle famiglie dei martiri e dei militari che hanno cessato il proprio servizio; le fondazioni offrono infatti posti di lavoro, alloggi popolari, assistenza sanitaria e borse di studio. Formalmente indipendenti dal controllo dello stato, al punto che non se ne conosce a fondo l’operato, non sono soggette a tassazione in quanto operano ufficialmente ai fini di aiuto ai bisognosi.</a:t>
            </a:r>
          </a:p>
          <a:p>
            <a:pPr algn="r"/>
            <a:r>
              <a:rPr lang="it-IT" sz="1200" dirty="0" smtClean="0"/>
              <a:t>da A. </a:t>
            </a:r>
            <a:r>
              <a:rPr lang="it-IT" sz="1200" dirty="0" err="1" smtClean="0"/>
              <a:t>Perteghella</a:t>
            </a:r>
            <a:r>
              <a:rPr lang="it-IT" sz="1200" dirty="0" smtClean="0"/>
              <a:t> </a:t>
            </a:r>
            <a:r>
              <a:rPr lang="it-IT" sz="1200" i="1" dirty="0" smtClean="0"/>
              <a:t>L’Iran: assetto istituzionale, quadro politico interno e scelte di politica estera</a:t>
            </a:r>
            <a:endParaRPr lang="it-IT" sz="1200" dirty="0" smtClean="0"/>
          </a:p>
        </p:txBody>
      </p:sp>
      <p:sp>
        <p:nvSpPr>
          <p:cNvPr id="6" name="Rettangolo arrotondato 5"/>
          <p:cNvSpPr/>
          <p:nvPr/>
        </p:nvSpPr>
        <p:spPr>
          <a:xfrm>
            <a:off x="285720" y="4857760"/>
            <a:ext cx="8572560"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Cosa sono i </a:t>
            </a:r>
            <a:r>
              <a:rPr lang="it-IT" sz="1400" b="1" i="1" dirty="0" err="1" smtClean="0">
                <a:solidFill>
                  <a:schemeClr val="tx1"/>
                </a:solidFill>
              </a:rPr>
              <a:t>Komiteh</a:t>
            </a:r>
            <a:r>
              <a:rPr lang="it-IT" sz="1400" b="1" i="1" dirty="0" smtClean="0">
                <a:solidFill>
                  <a:schemeClr val="tx1"/>
                </a:solidFill>
              </a:rPr>
              <a:t> </a:t>
            </a:r>
            <a:r>
              <a:rPr lang="it-IT" sz="1400" b="1" dirty="0" smtClean="0">
                <a:solidFill>
                  <a:schemeClr val="tx1"/>
                </a:solidFill>
              </a:rPr>
              <a:t>e i </a:t>
            </a:r>
            <a:r>
              <a:rPr lang="it-IT" sz="1400" b="1" i="1" dirty="0" err="1" smtClean="0">
                <a:solidFill>
                  <a:schemeClr val="tx1"/>
                </a:solidFill>
              </a:rPr>
              <a:t>Bonyad</a:t>
            </a:r>
            <a:r>
              <a:rPr lang="it-IT" sz="1400" b="1" dirty="0" smtClean="0">
                <a:solidFill>
                  <a:schemeClr val="tx1"/>
                </a:solidFill>
              </a:rPr>
              <a:t>? Che compiti hanno?</a:t>
            </a:r>
            <a:r>
              <a:rPr lang="it-IT" sz="1400" dirty="0" smtClean="0">
                <a:solidFill>
                  <a:schemeClr val="tx1"/>
                </a:solidFill>
              </a:rPr>
              <a:t> Rispondi evidenziando nel testo le informazioni principali  </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7" name="Rettangolo arrotondato 6"/>
          <p:cNvSpPr/>
          <p:nvPr/>
        </p:nvSpPr>
        <p:spPr>
          <a:xfrm>
            <a:off x="214282" y="3857628"/>
            <a:ext cx="8715436"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A quale esigenza cerca di rispondere la nuova Repubblica islamica? Quali sono i due principi racchiusi nella sua Costituzione? </a:t>
            </a:r>
            <a:r>
              <a:rPr lang="it-IT" sz="1400" dirty="0" smtClean="0">
                <a:solidFill>
                  <a:schemeClr val="tx1"/>
                </a:solidFill>
              </a:rPr>
              <a:t>Rispondi evidenziando nel testo le informazioni principali.</a:t>
            </a: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214282" y="214290"/>
            <a:ext cx="8643998"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Quali sono gli organi che compongono la Repubblica islamica? Come si formano? Quali sono i loro compiti principali? </a:t>
            </a:r>
            <a:r>
              <a:rPr lang="it-IT" sz="1400" dirty="0" smtClean="0">
                <a:solidFill>
                  <a:schemeClr val="tx1"/>
                </a:solidFill>
              </a:rPr>
              <a:t>Rispondi completando le tabelle.</a:t>
            </a: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graphicFrame>
        <p:nvGraphicFramePr>
          <p:cNvPr id="7" name="Tabella 6"/>
          <p:cNvGraphicFramePr>
            <a:graphicFrameLocks noGrp="1"/>
          </p:cNvGraphicFramePr>
          <p:nvPr/>
        </p:nvGraphicFramePr>
        <p:xfrm>
          <a:off x="428596" y="1285860"/>
          <a:ext cx="8286807" cy="5090160"/>
        </p:xfrm>
        <a:graphic>
          <a:graphicData uri="http://schemas.openxmlformats.org/drawingml/2006/table">
            <a:tbl>
              <a:tblPr firstRow="1" bandRow="1">
                <a:tableStyleId>{5C22544A-7EE6-4342-B048-85BDC9FD1C3A}</a:tableStyleId>
              </a:tblPr>
              <a:tblGrid>
                <a:gridCol w="2762269"/>
                <a:gridCol w="2762269"/>
                <a:gridCol w="2762269"/>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cap="all" dirty="0" smtClean="0">
                          <a:solidFill>
                            <a:schemeClr val="tx1"/>
                          </a:solidFill>
                        </a:rPr>
                        <a:t>GLI ORGANI A LEGITTIMAZIONE RELIGIOSA</a:t>
                      </a:r>
                      <a:endParaRPr lang="it-IT" sz="1400" b="1" i="1" cap="all" dirty="0" smtClean="0">
                        <a:solidFill>
                          <a:schemeClr val="tx1"/>
                        </a:solidFill>
                      </a:endParaRPr>
                    </a:p>
                  </a:txBody>
                  <a:tcPr/>
                </a:tc>
                <a:tc>
                  <a:txBody>
                    <a:bodyPr/>
                    <a:lstStyle/>
                    <a:p>
                      <a:pPr algn="ctr"/>
                      <a:r>
                        <a:rPr lang="it-IT" sz="1400" dirty="0" smtClean="0">
                          <a:solidFill>
                            <a:schemeClr val="tx1"/>
                          </a:solidFill>
                        </a:rPr>
                        <a:t>COME SI FORMANO</a:t>
                      </a:r>
                      <a:endParaRPr lang="it-IT" sz="1400" dirty="0">
                        <a:solidFill>
                          <a:schemeClr val="tx1"/>
                        </a:solidFill>
                      </a:endParaRPr>
                    </a:p>
                  </a:txBody>
                  <a:tcPr/>
                </a:tc>
                <a:tc>
                  <a:txBody>
                    <a:bodyPr/>
                    <a:lstStyle/>
                    <a:p>
                      <a:pPr algn="ctr"/>
                      <a:r>
                        <a:rPr lang="it-IT" sz="1400" dirty="0" smtClean="0">
                          <a:solidFill>
                            <a:schemeClr val="tx1"/>
                          </a:solidFill>
                        </a:rPr>
                        <a:t>QUALI</a:t>
                      </a:r>
                      <a:r>
                        <a:rPr lang="it-IT" sz="1400" baseline="0" dirty="0" smtClean="0">
                          <a:solidFill>
                            <a:schemeClr val="tx1"/>
                          </a:solidFill>
                        </a:rPr>
                        <a:t> SONO I LORO COMPITI PRINCIPALI</a:t>
                      </a:r>
                      <a:endParaRPr lang="it-IT" sz="1400" dirty="0">
                        <a:solidFill>
                          <a:schemeClr val="tx1"/>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b="0" i="0" cap="all" dirty="0" smtClean="0"/>
                        <a:t>La guida suprema</a:t>
                      </a:r>
                    </a:p>
                    <a:p>
                      <a:endParaRPr lang="it-IT" dirty="0"/>
                    </a:p>
                  </a:txBody>
                  <a:tcPr/>
                </a:tc>
                <a:tc>
                  <a:txBody>
                    <a:bodyPr/>
                    <a:lstStyle/>
                    <a:p>
                      <a:pPr algn="just"/>
                      <a:endParaRPr lang="it-IT" sz="1200" dirty="0">
                        <a:solidFill>
                          <a:srgbClr val="00B0F0"/>
                        </a:solidFill>
                      </a:endParaRPr>
                    </a:p>
                  </a:txBody>
                  <a:tcPr/>
                </a:tc>
                <a:tc>
                  <a:txBody>
                    <a:bodyPr/>
                    <a:lstStyle/>
                    <a:p>
                      <a:pPr algn="just"/>
                      <a:r>
                        <a:rPr lang="it-IT" sz="1200" dirty="0" smtClean="0"/>
                        <a:t>Ha poteri molto estesi</a:t>
                      </a:r>
                      <a:endParaRPr lang="it-IT" sz="12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b="0" i="0" dirty="0" smtClean="0"/>
                        <a:t>IL CONSIGLIO DEI GUARDIANI DELLA COSTITUZIONE</a:t>
                      </a:r>
                    </a:p>
                    <a:p>
                      <a:endParaRPr lang="it-IT" dirty="0"/>
                    </a:p>
                  </a:txBody>
                  <a:tcPr/>
                </a:tc>
                <a:tc>
                  <a:txBody>
                    <a:bodyPr/>
                    <a:lstStyle/>
                    <a:p>
                      <a:pPr algn="just"/>
                      <a:endParaRPr lang="it-IT" sz="1200" dirty="0" smtClean="0">
                        <a:solidFill>
                          <a:srgbClr val="00B0F0"/>
                        </a:solidFill>
                      </a:endParaRPr>
                    </a:p>
                    <a:p>
                      <a:pPr algn="just"/>
                      <a:endParaRPr lang="it-IT" sz="1200" dirty="0" smtClean="0">
                        <a:solidFill>
                          <a:srgbClr val="00B0F0"/>
                        </a:solidFill>
                      </a:endParaRPr>
                    </a:p>
                    <a:p>
                      <a:pPr algn="just"/>
                      <a:endParaRPr lang="it-IT" sz="1200" dirty="0" smtClean="0">
                        <a:solidFill>
                          <a:srgbClr val="00B0F0"/>
                        </a:solidFill>
                      </a:endParaRPr>
                    </a:p>
                    <a:p>
                      <a:pPr algn="just"/>
                      <a:endParaRPr lang="it-IT" sz="1200" dirty="0" smtClean="0">
                        <a:solidFill>
                          <a:srgbClr val="00B0F0"/>
                        </a:solidFill>
                      </a:endParaRPr>
                    </a:p>
                    <a:p>
                      <a:pPr algn="just"/>
                      <a:endParaRPr lang="it-IT" sz="1200" dirty="0" smtClean="0">
                        <a:solidFill>
                          <a:srgbClr val="00B0F0"/>
                        </a:solidFill>
                      </a:endParaRPr>
                    </a:p>
                    <a:p>
                      <a:pPr algn="just"/>
                      <a:r>
                        <a:rPr lang="it-IT" sz="1200" dirty="0" smtClean="0">
                          <a:solidFill>
                            <a:srgbClr val="00B0F0"/>
                          </a:solidFill>
                        </a:rPr>
                        <a:t>.</a:t>
                      </a:r>
                      <a:endParaRPr lang="it-IT" sz="1200" dirty="0">
                        <a:solidFill>
                          <a:srgbClr val="00B0F0"/>
                        </a:solidFill>
                      </a:endParaRPr>
                    </a:p>
                  </a:txBody>
                  <a:tcPr/>
                </a:tc>
                <a:tc>
                  <a:txBody>
                    <a:bodyPr/>
                    <a:lstStyle/>
                    <a:p>
                      <a:pPr algn="just"/>
                      <a:endParaRPr lang="it-IT" sz="1200" b="0" dirty="0">
                        <a:solidFill>
                          <a:srgbClr val="00B0F0"/>
                        </a:solidFill>
                      </a:endParaRPr>
                    </a:p>
                  </a:txBody>
                  <a:tcPr/>
                </a:tc>
              </a:tr>
              <a:tr h="370840">
                <a:tc>
                  <a:txBody>
                    <a:bodyPr/>
                    <a:lstStyle/>
                    <a:p>
                      <a:pPr algn="ctr"/>
                      <a:r>
                        <a:rPr lang="it-IT" sz="1200" dirty="0" smtClean="0"/>
                        <a:t>IL CONSIGLIO PER IL DISCERNIMENTO</a:t>
                      </a:r>
                      <a:endParaRPr lang="it-IT" sz="1200" dirty="0"/>
                    </a:p>
                  </a:txBody>
                  <a:tcPr/>
                </a:tc>
                <a:tc>
                  <a:txBody>
                    <a:bodyPr/>
                    <a:lstStyle/>
                    <a:p>
                      <a:pPr algn="just"/>
                      <a:r>
                        <a:rPr lang="it-IT" sz="1200" dirty="0" smtClean="0">
                          <a:solidFill>
                            <a:srgbClr val="00B0F0"/>
                          </a:solidFill>
                        </a:rPr>
                        <a:t>.</a:t>
                      </a:r>
                      <a:endParaRPr lang="it-IT" sz="1200" dirty="0">
                        <a:solidFill>
                          <a:srgbClr val="00B0F0"/>
                        </a:solidFill>
                      </a:endParaRPr>
                    </a:p>
                  </a:txBody>
                  <a:tcPr/>
                </a:tc>
                <a:tc>
                  <a:txBody>
                    <a:bodyPr/>
                    <a:lstStyle/>
                    <a:p>
                      <a:pPr algn="just"/>
                      <a:endParaRPr lang="it-IT" sz="1200" b="0" dirty="0" smtClean="0">
                        <a:solidFill>
                          <a:srgbClr val="00B0F0"/>
                        </a:solidFill>
                      </a:endParaRPr>
                    </a:p>
                    <a:p>
                      <a:pPr algn="just"/>
                      <a:endParaRPr lang="it-IT" sz="1200" b="0" dirty="0" smtClean="0">
                        <a:solidFill>
                          <a:srgbClr val="00B0F0"/>
                        </a:solidFill>
                      </a:endParaRPr>
                    </a:p>
                    <a:p>
                      <a:pPr algn="just"/>
                      <a:endParaRPr lang="it-IT" sz="1200" b="0" dirty="0" smtClean="0">
                        <a:solidFill>
                          <a:srgbClr val="00B0F0"/>
                        </a:solidFill>
                      </a:endParaRPr>
                    </a:p>
                    <a:p>
                      <a:pPr algn="just"/>
                      <a:endParaRPr lang="it-IT" sz="1200" b="0" dirty="0">
                        <a:solidFill>
                          <a:srgbClr val="00B0F0"/>
                        </a:solidFill>
                      </a:endParaRPr>
                    </a:p>
                  </a:txBody>
                  <a:tcPr/>
                </a:tc>
              </a:tr>
              <a:tr h="370840">
                <a:tc>
                  <a:txBody>
                    <a:bodyPr/>
                    <a:lstStyle/>
                    <a:p>
                      <a:pPr algn="ctr"/>
                      <a:r>
                        <a:rPr lang="it-IT" sz="1200" dirty="0" smtClean="0"/>
                        <a:t>IL CONSIGLIO SUPREMO </a:t>
                      </a:r>
                      <a:r>
                        <a:rPr lang="it-IT" sz="1200" dirty="0" err="1" smtClean="0"/>
                        <a:t>DI</a:t>
                      </a:r>
                      <a:r>
                        <a:rPr lang="it-IT" sz="1200" dirty="0" smtClean="0"/>
                        <a:t> GIUSTIZIA</a:t>
                      </a:r>
                      <a:endParaRPr lang="it-IT" sz="1200" dirty="0"/>
                    </a:p>
                  </a:txBody>
                  <a:tcPr/>
                </a:tc>
                <a:tc>
                  <a:txBody>
                    <a:bodyPr/>
                    <a:lstStyle/>
                    <a:p>
                      <a:pPr algn="just"/>
                      <a:r>
                        <a:rPr lang="it-IT" sz="1200" dirty="0" smtClean="0"/>
                        <a:t>È composto da 5 membri scelti dalla Guida suprema</a:t>
                      </a:r>
                      <a:endParaRPr lang="it-IT" sz="1200" dirty="0"/>
                    </a:p>
                  </a:txBody>
                  <a:tcPr/>
                </a:tc>
                <a:tc>
                  <a:txBody>
                    <a:bodyPr/>
                    <a:lstStyle/>
                    <a:p>
                      <a:pPr algn="just"/>
                      <a:endParaRPr lang="it-IT" sz="1200" dirty="0" smtClean="0">
                        <a:solidFill>
                          <a:srgbClr val="00B0F0"/>
                        </a:solidFill>
                      </a:endParaRPr>
                    </a:p>
                    <a:p>
                      <a:pPr algn="just"/>
                      <a:endParaRPr lang="it-IT" sz="1200" dirty="0" smtClean="0">
                        <a:solidFill>
                          <a:srgbClr val="00B0F0"/>
                        </a:solidFill>
                      </a:endParaRPr>
                    </a:p>
                    <a:p>
                      <a:pPr algn="just"/>
                      <a:endParaRPr lang="it-IT" sz="1200" dirty="0" smtClean="0">
                        <a:solidFill>
                          <a:srgbClr val="00B0F0"/>
                        </a:solidFill>
                      </a:endParaRPr>
                    </a:p>
                    <a:p>
                      <a:pPr algn="just"/>
                      <a:endParaRPr lang="it-IT" sz="1200" dirty="0" smtClean="0">
                        <a:solidFill>
                          <a:srgbClr val="00B0F0"/>
                        </a:solidFill>
                      </a:endParaRPr>
                    </a:p>
                    <a:p>
                      <a:pPr algn="just"/>
                      <a:endParaRPr lang="it-IT" sz="1200" dirty="0" smtClean="0">
                        <a:solidFill>
                          <a:srgbClr val="00B0F0"/>
                        </a:solidFill>
                      </a:endParaRPr>
                    </a:p>
                    <a:p>
                      <a:pPr algn="just"/>
                      <a:endParaRPr lang="it-IT" sz="1200" dirty="0">
                        <a:solidFill>
                          <a:srgbClr val="00B0F0"/>
                        </a:solidFill>
                      </a:endParaRPr>
                    </a:p>
                  </a:txBody>
                  <a:tcPr/>
                </a:tc>
              </a:tr>
              <a:tr h="370840">
                <a:tc>
                  <a:txBody>
                    <a:bodyPr/>
                    <a:lstStyle/>
                    <a:p>
                      <a:pPr algn="ctr"/>
                      <a:r>
                        <a:rPr lang="it-IT" sz="1200" b="0" i="0" dirty="0" smtClean="0"/>
                        <a:t>IL CORPO DELLE GUARDIE DELLA RIVOLUZIONE</a:t>
                      </a:r>
                      <a:endParaRPr lang="it-IT" sz="1200" b="0" i="0" dirty="0"/>
                    </a:p>
                  </a:txBody>
                  <a:tcPr/>
                </a:tc>
                <a:tc>
                  <a:txBody>
                    <a:bodyPr/>
                    <a:lstStyle/>
                    <a:p>
                      <a:pPr algn="just"/>
                      <a:r>
                        <a:rPr lang="it-IT" sz="1200" dirty="0" smtClean="0"/>
                        <a:t>I suoi membri sono </a:t>
                      </a:r>
                      <a:r>
                        <a:rPr lang="it-IT" sz="1200" baseline="0" dirty="0" smtClean="0"/>
                        <a:t> scelti dalla Guida suprema</a:t>
                      </a:r>
                      <a:endParaRPr lang="it-IT" sz="1200" dirty="0"/>
                    </a:p>
                  </a:txBody>
                  <a:tcPr/>
                </a:tc>
                <a:tc>
                  <a:txBody>
                    <a:bodyPr/>
                    <a:lstStyle/>
                    <a:p>
                      <a:pPr algn="just"/>
                      <a:endParaRPr lang="it-IT" sz="1200" dirty="0" smtClean="0"/>
                    </a:p>
                    <a:p>
                      <a:pPr algn="just"/>
                      <a:endParaRPr lang="it-IT" sz="1200" dirty="0" smtClean="0"/>
                    </a:p>
                    <a:p>
                      <a:pPr algn="just"/>
                      <a:endParaRPr lang="it-IT" sz="1200" dirty="0" smtClean="0"/>
                    </a:p>
                    <a:p>
                      <a:pPr algn="just"/>
                      <a:endParaRPr lang="it-IT" sz="1200" dirty="0" smtClean="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428596" y="285728"/>
          <a:ext cx="8286807" cy="2804160"/>
        </p:xfrm>
        <a:graphic>
          <a:graphicData uri="http://schemas.openxmlformats.org/drawingml/2006/table">
            <a:tbl>
              <a:tblPr firstRow="1" bandRow="1">
                <a:tableStyleId>{5C22544A-7EE6-4342-B048-85BDC9FD1C3A}</a:tableStyleId>
              </a:tblPr>
              <a:tblGrid>
                <a:gridCol w="2762269"/>
                <a:gridCol w="2762269"/>
                <a:gridCol w="2762269"/>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cap="all" dirty="0" smtClean="0">
                          <a:solidFill>
                            <a:schemeClr val="tx1"/>
                          </a:solidFill>
                        </a:rPr>
                        <a:t>GLI ORGANI A LEGITTIMAZIONE POPOLARE</a:t>
                      </a:r>
                      <a:endParaRPr lang="it-IT" sz="1400" b="1" i="1" cap="all" dirty="0" smtClean="0">
                        <a:solidFill>
                          <a:schemeClr val="tx1"/>
                        </a:solidFill>
                      </a:endParaRPr>
                    </a:p>
                  </a:txBody>
                  <a:tcPr/>
                </a:tc>
                <a:tc>
                  <a:txBody>
                    <a:bodyPr/>
                    <a:lstStyle/>
                    <a:p>
                      <a:pPr algn="ctr"/>
                      <a:r>
                        <a:rPr lang="it-IT" sz="1400" dirty="0" smtClean="0">
                          <a:solidFill>
                            <a:schemeClr val="tx1"/>
                          </a:solidFill>
                        </a:rPr>
                        <a:t>COME SI FORMANO</a:t>
                      </a:r>
                      <a:endParaRPr lang="it-IT" sz="1400" dirty="0">
                        <a:solidFill>
                          <a:schemeClr val="tx1"/>
                        </a:solidFill>
                      </a:endParaRPr>
                    </a:p>
                  </a:txBody>
                  <a:tcPr/>
                </a:tc>
                <a:tc>
                  <a:txBody>
                    <a:bodyPr/>
                    <a:lstStyle/>
                    <a:p>
                      <a:pPr algn="ctr"/>
                      <a:r>
                        <a:rPr lang="it-IT" sz="1400" dirty="0" smtClean="0">
                          <a:solidFill>
                            <a:schemeClr val="tx1"/>
                          </a:solidFill>
                        </a:rPr>
                        <a:t>CHE</a:t>
                      </a:r>
                      <a:r>
                        <a:rPr lang="it-IT" sz="1400" baseline="0" dirty="0" smtClean="0">
                          <a:solidFill>
                            <a:schemeClr val="tx1"/>
                          </a:solidFill>
                        </a:rPr>
                        <a:t> COMPITI HANNO</a:t>
                      </a:r>
                      <a:endParaRPr lang="it-IT" sz="1400" dirty="0">
                        <a:solidFill>
                          <a:schemeClr val="tx1"/>
                        </a:solidFill>
                      </a:endParaRPr>
                    </a:p>
                  </a:txBody>
                  <a:tcPr/>
                </a:tc>
              </a:tr>
              <a:tr h="370840">
                <a:tc>
                  <a:txBody>
                    <a:bodyPr/>
                    <a:lstStyle/>
                    <a:p>
                      <a:pPr algn="ctr"/>
                      <a:r>
                        <a:rPr lang="it-IT" sz="1200" b="0" i="0" cap="all" dirty="0" smtClean="0"/>
                        <a:t>IL PRESIDENTE DELLA REPUBBLICA</a:t>
                      </a:r>
                    </a:p>
                    <a:p>
                      <a:endParaRPr lang="it-IT" dirty="0"/>
                    </a:p>
                  </a:txBody>
                  <a:tcPr/>
                </a:tc>
                <a:tc>
                  <a:txBody>
                    <a:bodyPr/>
                    <a:lstStyle/>
                    <a:p>
                      <a:pPr algn="just"/>
                      <a:endParaRPr lang="it-IT" sz="1200" dirty="0">
                        <a:solidFill>
                          <a:srgbClr val="00B0F0"/>
                        </a:solidFill>
                      </a:endParaRPr>
                    </a:p>
                  </a:txBody>
                  <a:tcPr/>
                </a:tc>
                <a:tc>
                  <a:txBody>
                    <a:bodyPr/>
                    <a:lstStyle/>
                    <a:p>
                      <a:pPr algn="just"/>
                      <a:endParaRPr lang="it-IT" sz="1200" dirty="0" smtClean="0">
                        <a:solidFill>
                          <a:srgbClr val="00B0F0"/>
                        </a:solidFill>
                      </a:endParaRPr>
                    </a:p>
                    <a:p>
                      <a:pPr algn="just"/>
                      <a:endParaRPr lang="it-IT" sz="1200" dirty="0" smtClean="0">
                        <a:solidFill>
                          <a:srgbClr val="00B0F0"/>
                        </a:solidFill>
                      </a:endParaRPr>
                    </a:p>
                    <a:p>
                      <a:pPr algn="just"/>
                      <a:endParaRPr lang="it-IT" sz="1200" dirty="0">
                        <a:solidFill>
                          <a:srgbClr val="00B0F0"/>
                        </a:solidFill>
                      </a:endParaRPr>
                    </a:p>
                  </a:txBody>
                  <a:tcPr/>
                </a:tc>
              </a:tr>
              <a:tr h="370840">
                <a:tc>
                  <a:txBody>
                    <a:bodyPr/>
                    <a:lstStyle/>
                    <a:p>
                      <a:pPr algn="ctr"/>
                      <a:r>
                        <a:rPr lang="it-IT" sz="1200" b="0" i="0" dirty="0" smtClean="0"/>
                        <a:t>IL PARLAMENTO</a:t>
                      </a:r>
                    </a:p>
                    <a:p>
                      <a:endParaRPr lang="it-IT" dirty="0"/>
                    </a:p>
                  </a:txBody>
                  <a:tcPr/>
                </a:tc>
                <a:tc>
                  <a:txBody>
                    <a:bodyPr/>
                    <a:lstStyle/>
                    <a:p>
                      <a:pPr algn="just"/>
                      <a:endParaRPr lang="it-IT" sz="1200" dirty="0">
                        <a:solidFill>
                          <a:srgbClr val="00B0F0"/>
                        </a:solidFill>
                      </a:endParaRPr>
                    </a:p>
                  </a:txBody>
                  <a:tcPr/>
                </a:tc>
                <a:tc>
                  <a:txBody>
                    <a:bodyPr/>
                    <a:lstStyle/>
                    <a:p>
                      <a:pPr algn="just"/>
                      <a:endParaRPr lang="it-IT" sz="1200" dirty="0" smtClean="0">
                        <a:solidFill>
                          <a:srgbClr val="00B0F0"/>
                        </a:solidFill>
                      </a:endParaRPr>
                    </a:p>
                    <a:p>
                      <a:pPr algn="just"/>
                      <a:endParaRPr lang="it-IT" sz="1200" dirty="0" smtClean="0">
                        <a:solidFill>
                          <a:srgbClr val="00B0F0"/>
                        </a:solidFill>
                      </a:endParaRPr>
                    </a:p>
                    <a:p>
                      <a:pPr algn="just"/>
                      <a:endParaRPr lang="it-IT" sz="1200" dirty="0" smtClean="0">
                        <a:solidFill>
                          <a:srgbClr val="00B0F0"/>
                        </a:solidFill>
                      </a:endParaRPr>
                    </a:p>
                    <a:p>
                      <a:pPr algn="just"/>
                      <a:r>
                        <a:rPr lang="it-IT" sz="1200" dirty="0" smtClean="0">
                          <a:solidFill>
                            <a:srgbClr val="00B0F0"/>
                          </a:solidFill>
                        </a:rPr>
                        <a:t>.</a:t>
                      </a:r>
                      <a:endParaRPr lang="it-IT" sz="1200" b="0" dirty="0">
                        <a:solidFill>
                          <a:srgbClr val="00B0F0"/>
                        </a:solidFill>
                      </a:endParaRPr>
                    </a:p>
                  </a:txBody>
                  <a:tcPr/>
                </a:tc>
              </a:tr>
              <a:tr h="370840">
                <a:tc>
                  <a:txBody>
                    <a:bodyPr/>
                    <a:lstStyle/>
                    <a:p>
                      <a:pPr algn="ctr"/>
                      <a:r>
                        <a:rPr lang="it-IT" sz="1200" b="0" i="0" dirty="0" smtClean="0"/>
                        <a:t>L’ASSEMBLEA DEGLI ESPERTI</a:t>
                      </a:r>
                      <a:endParaRPr lang="it-IT" sz="1200" b="0" i="0" dirty="0"/>
                    </a:p>
                  </a:txBody>
                  <a:tcPr/>
                </a:tc>
                <a:tc>
                  <a:txBody>
                    <a:bodyPr/>
                    <a:lstStyle/>
                    <a:p>
                      <a:pPr algn="just"/>
                      <a:endParaRPr lang="it-IT" sz="1200" dirty="0" smtClean="0">
                        <a:solidFill>
                          <a:srgbClr val="00B0F0"/>
                        </a:solidFill>
                      </a:endParaRPr>
                    </a:p>
                    <a:p>
                      <a:pPr algn="just"/>
                      <a:endParaRPr lang="it-IT" sz="1200" dirty="0" smtClean="0">
                        <a:solidFill>
                          <a:srgbClr val="00B0F0"/>
                        </a:solidFill>
                      </a:endParaRPr>
                    </a:p>
                    <a:p>
                      <a:pPr algn="just"/>
                      <a:endParaRPr lang="it-IT" sz="1200" dirty="0" smtClean="0">
                        <a:solidFill>
                          <a:srgbClr val="00B0F0"/>
                        </a:solidFill>
                      </a:endParaRPr>
                    </a:p>
                    <a:p>
                      <a:pPr algn="just"/>
                      <a:endParaRPr lang="it-IT" sz="1200" dirty="0">
                        <a:solidFill>
                          <a:srgbClr val="00B0F0"/>
                        </a:solidFill>
                      </a:endParaRPr>
                    </a:p>
                  </a:txBody>
                  <a:tcPr/>
                </a:tc>
                <a:tc>
                  <a:txBody>
                    <a:bodyPr/>
                    <a:lstStyle/>
                    <a:p>
                      <a:pPr algn="just"/>
                      <a:endParaRPr lang="it-IT" sz="1200" b="0" dirty="0">
                        <a:solidFill>
                          <a:srgbClr val="00B0F0"/>
                        </a:solidFill>
                      </a:endParaRPr>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La condizione femminile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194637"/>
            <a:ext cx="8501122" cy="6232475"/>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L'ayatollah Khomeini era decisamente contrario all'occidentalizzazione inaugurata dalla dinasti </a:t>
            </a:r>
            <a:r>
              <a:rPr lang="it-IT" sz="1400" dirty="0" err="1" smtClean="0"/>
              <a:t>Pahlavi</a:t>
            </a:r>
            <a:r>
              <a:rPr lang="it-IT" sz="1400" dirty="0" smtClean="0"/>
              <a:t>, poiché sosteneva che una politica sviluppata in quel senso avrebbe allontanato la popolazione dai </a:t>
            </a:r>
            <a:r>
              <a:rPr lang="it-IT" sz="1400" dirty="0" err="1" smtClean="0"/>
              <a:t>princìpi</a:t>
            </a:r>
            <a:r>
              <a:rPr lang="it-IT" sz="1400" dirty="0" smtClean="0"/>
              <a:t> del Corano.</a:t>
            </a:r>
          </a:p>
          <a:p>
            <a:pPr algn="just">
              <a:spcAft>
                <a:spcPts val="600"/>
              </a:spcAft>
            </a:pPr>
            <a:r>
              <a:rPr lang="it-IT" sz="1400" dirty="0" smtClean="0"/>
              <a:t>Per questo motivo, prima ancora che venisse proclamata la Repubblica Islamica, già il 26 febbraio 1979 l'ufficio di Khomeini annunciò che le riforme del codice di famiglia sarebbero state abrogate il prima possibile, cosa che avvenne il giorno seguente.</a:t>
            </a:r>
          </a:p>
          <a:p>
            <a:pPr algn="just">
              <a:spcAft>
                <a:spcPts val="600"/>
              </a:spcAft>
            </a:pPr>
            <a:r>
              <a:rPr lang="it-IT" sz="1400" dirty="0" smtClean="0"/>
              <a:t>Dal 28 febbraio i tornei femminili nel paese vennero, uno per volta, annullati, limitando quindi, sin da subito, la partecipazione femminile nel mondo dello sport.</a:t>
            </a:r>
          </a:p>
          <a:p>
            <a:pPr algn="just">
              <a:spcAft>
                <a:spcPts val="600"/>
              </a:spcAft>
            </a:pPr>
            <a:r>
              <a:rPr lang="it-IT" sz="1400" dirty="0" smtClean="0"/>
              <a:t>Il 2 marzo alle donne s'impedì l'accesso alla facoltà di giurisprudenza e tutte le giudici furono private del loro incarico.</a:t>
            </a:r>
          </a:p>
          <a:p>
            <a:pPr algn="just">
              <a:spcAft>
                <a:spcPts val="600"/>
              </a:spcAft>
            </a:pPr>
            <a:r>
              <a:rPr lang="it-IT" sz="1400" dirty="0" smtClean="0"/>
              <a:t>Il 7 marzo annunciò che tutte le donne avrebbero dovuto indossare il velo se avessero voluto lavorare e/o uscire di casa.</a:t>
            </a:r>
          </a:p>
          <a:p>
            <a:pPr algn="just">
              <a:spcAft>
                <a:spcPts val="600"/>
              </a:spcAft>
            </a:pPr>
            <a:r>
              <a:rPr lang="it-IT" sz="1400" dirty="0" smtClean="0"/>
              <a:t>Il 22 maggio una donna venne per la prima volta fustigata in pubblico per la mancata osservanza delle leggi coraniche.</a:t>
            </a:r>
          </a:p>
          <a:p>
            <a:pPr algn="just">
              <a:spcAft>
                <a:spcPts val="600"/>
              </a:spcAft>
            </a:pPr>
            <a:r>
              <a:rPr lang="it-IT" sz="1400" dirty="0" smtClean="0"/>
              <a:t>Nel luglio 1981, un editto impose alle donne di indossare il velo in luoghi pubblici e venne loro vietato di entrare negli stadi.</a:t>
            </a:r>
          </a:p>
          <a:p>
            <a:pPr algn="just">
              <a:spcAft>
                <a:spcPts val="600"/>
              </a:spcAft>
            </a:pPr>
            <a:r>
              <a:rPr lang="it-IT" sz="1400" dirty="0" smtClean="0"/>
              <a:t>Nell'agosto 1983 il mancato utilizzo del velo divenne reato ufficialmente, introducendo 74 frustate (o l'imprigionamento da un mese a un anno) per tutte le donne che non si fossero velate, sia per le donne residenti in Iran che per le straniere. Inoltre è stato loro proibito l'uso di cosmetici e sorridere per strada. Le guardie furono autorizzate a rimuovere il rossetto tramite una lametta.</a:t>
            </a:r>
          </a:p>
          <a:p>
            <a:pPr algn="just"/>
            <a:r>
              <a:rPr lang="it-IT" sz="1400" dirty="0" smtClean="0"/>
              <a:t>Per quanto riguarda il matrimonio, già nel 1979 vennero abolite le leggi del 1967 e del 1975, le quali proteggevano la donna dalla poligamia, venne soppressa la custodia dei figli in caso di divorzio per diversi anni (la legge sul divorzio venne infatti pesantemente modificata, divenendo unilaterale per l'uomo); l'età legale nella quale le ragazze potevano sposarsi venne ripristinata a 9 anni (età del consenso).</a:t>
            </a:r>
          </a:p>
          <a:p>
            <a:pPr algn="just"/>
            <a:r>
              <a:rPr lang="it-IT" sz="1400" dirty="0" smtClean="0"/>
              <a:t>La poligamia tornò quindi legale: gli uomini potevano (e possono tuttora) avere fino a 4 mogli ed un numero illimitato di mogli temporanee, in base all'istituto della </a:t>
            </a:r>
            <a:r>
              <a:rPr lang="it-IT" sz="1400" i="1" dirty="0" err="1" smtClean="0"/>
              <a:t>mut</a:t>
            </a:r>
            <a:r>
              <a:rPr lang="it-IT" sz="1400" i="1" dirty="0" smtClean="0"/>
              <a:t>ʿa </a:t>
            </a:r>
            <a:r>
              <a:rPr lang="it-IT" sz="1400" i="1" dirty="0" err="1" smtClean="0"/>
              <a:t>al-nisā</a:t>
            </a:r>
            <a:r>
              <a:rPr lang="it-IT" sz="1400" i="1" dirty="0" smtClean="0"/>
              <a:t>ʾ</a:t>
            </a:r>
            <a:r>
              <a:rPr lang="it-IT" sz="1400" dirty="0" smtClean="0"/>
              <a:t>, ammesso dal solo Sciismo ma non dal predominante Sunnismo nell'Islam.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214290"/>
            <a:ext cx="8501122" cy="1369606"/>
          </a:xfrm>
          <a:prstGeom prst="rect">
            <a:avLst/>
          </a:prstGeom>
          <a:solidFill>
            <a:schemeClr val="accent5">
              <a:lumMod val="20000"/>
              <a:lumOff val="80000"/>
            </a:schemeClr>
          </a:solidFill>
          <a:ln w="19050">
            <a:solidFill>
              <a:srgbClr val="C00000"/>
            </a:solidFill>
          </a:ln>
        </p:spPr>
        <p:txBody>
          <a:bodyPr wrap="square" rtlCol="0">
            <a:spAutoFit/>
          </a:bodyPr>
          <a:lstStyle/>
          <a:p>
            <a:pPr algn="just">
              <a:spcAft>
                <a:spcPts val="600"/>
              </a:spcAft>
            </a:pPr>
            <a:r>
              <a:rPr lang="it-IT" sz="1400" dirty="0" smtClean="0"/>
              <a:t>Il potere di prendere tutte le decisioni riguardanti la famiglia, inclusa la libertà di movimento delle donne e la custodia dei figli, spettava solo ed esclusivamente all'uomo.</a:t>
            </a:r>
          </a:p>
          <a:p>
            <a:pPr algn="just">
              <a:spcAft>
                <a:spcPts val="600"/>
              </a:spcAft>
            </a:pPr>
            <a:r>
              <a:rPr lang="it-IT" sz="1400" dirty="0" smtClean="0"/>
              <a:t>Nel 1982 l'adulterio tornò punibile con la pena di morte, tramite lapidazione.</a:t>
            </a:r>
          </a:p>
          <a:p>
            <a:pPr algn="just">
              <a:spcAft>
                <a:spcPts val="600"/>
              </a:spcAft>
            </a:pPr>
            <a:r>
              <a:rPr lang="it-IT" sz="1400" dirty="0" smtClean="0"/>
              <a:t>Nel 1985 venne definitivamente vietato alla donna di viaggiare da sola senza l'autorizzazione del marito.</a:t>
            </a:r>
          </a:p>
          <a:p>
            <a:pPr algn="r"/>
            <a:r>
              <a:rPr lang="it-IT" sz="1200" dirty="0" smtClean="0"/>
              <a:t>da </a:t>
            </a:r>
            <a:r>
              <a:rPr lang="it-IT" sz="1200" dirty="0" err="1" smtClean="0"/>
              <a:t>Wikipedia</a:t>
            </a:r>
            <a:r>
              <a:rPr lang="it-IT" sz="1200" dirty="0" smtClean="0"/>
              <a:t> </a:t>
            </a:r>
            <a:r>
              <a:rPr lang="it-IT" sz="1200" i="1" dirty="0" smtClean="0"/>
              <a:t>Condizione della donna in Iran</a:t>
            </a:r>
            <a:endParaRPr lang="it-IT" sz="1200" dirty="0" smtClean="0"/>
          </a:p>
        </p:txBody>
      </p:sp>
      <p:pic>
        <p:nvPicPr>
          <p:cNvPr id="17410" name="Picture 2" descr="Iran, donne sotto il velo da 35 anni - La Nuova Bussola Quotidiana"/>
          <p:cNvPicPr>
            <a:picLocks noChangeAspect="1" noChangeArrowheads="1"/>
          </p:cNvPicPr>
          <p:nvPr/>
        </p:nvPicPr>
        <p:blipFill>
          <a:blip r:embed="rId2"/>
          <a:srcRect t="4464" b="4761"/>
          <a:stretch>
            <a:fillRect/>
          </a:stretch>
        </p:blipFill>
        <p:spPr bwMode="auto">
          <a:xfrm>
            <a:off x="2214546" y="3143248"/>
            <a:ext cx="4732020" cy="3137576"/>
          </a:xfrm>
          <a:prstGeom prst="rect">
            <a:avLst/>
          </a:prstGeom>
          <a:noFill/>
          <a:ln>
            <a:solidFill>
              <a:srgbClr val="C00000"/>
            </a:solidFill>
          </a:ln>
        </p:spPr>
      </p:pic>
      <p:sp>
        <p:nvSpPr>
          <p:cNvPr id="4" name="Rettangolo arrotondato 3"/>
          <p:cNvSpPr/>
          <p:nvPr/>
        </p:nvSpPr>
        <p:spPr>
          <a:xfrm>
            <a:off x="428596" y="1928802"/>
            <a:ext cx="8429684"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Quali leggi, riguardanti le donne, vengono introdotte da Khomeini? </a:t>
            </a:r>
            <a:r>
              <a:rPr lang="it-IT" sz="1400" dirty="0" smtClean="0">
                <a:solidFill>
                  <a:schemeClr val="tx1"/>
                </a:solidFill>
              </a:rPr>
              <a:t>Rispondi evidenziando nel testo le informazioni principali.</a:t>
            </a:r>
            <a:r>
              <a:rPr lang="it-IT" sz="1400" dirty="0" smtClean="0">
                <a:solidFill>
                  <a:srgbClr val="00B0F0"/>
                </a:solidFill>
              </a:rPr>
              <a:t>  </a:t>
            </a: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194637"/>
            <a:ext cx="8501122" cy="1384995"/>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La percentuale di ragazze iraniane che frequentano la scuola primaria è quasi pari a quella dei ragazzi e le donne rappresentano circa il 60% dei laureati nel paese.</a:t>
            </a:r>
          </a:p>
          <a:p>
            <a:pPr algn="just"/>
            <a:r>
              <a:rPr lang="it-IT" sz="1400" dirty="0" smtClean="0"/>
              <a:t>Ciononostante, le donne riscontrano più difficoltà nella ricerca di un impiego: la disoccupazione femminile, al 20,1%, è sensibilmente più alta di quella maschile, ufficialmente all’11,6%. Le donne restano inoltre escluse dalle professioni più importanti, hanno stipendi più bassi e risultano sottorappresentate nelle posizioni dirigenziali.</a:t>
            </a:r>
            <a:endParaRPr lang="it-IT" sz="1400" dirty="0"/>
          </a:p>
        </p:txBody>
      </p:sp>
      <p:sp>
        <p:nvSpPr>
          <p:cNvPr id="5" name="Rettangolo arrotondato 4"/>
          <p:cNvSpPr/>
          <p:nvPr/>
        </p:nvSpPr>
        <p:spPr>
          <a:xfrm>
            <a:off x="428596" y="5929330"/>
            <a:ext cx="8358246"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Da quali dati emerge la disuguaglianza di genere in Iran? </a:t>
            </a:r>
            <a:r>
              <a:rPr lang="it-IT" sz="1400" dirty="0" smtClean="0">
                <a:solidFill>
                  <a:schemeClr val="tx1"/>
                </a:solidFill>
              </a:rPr>
              <a:t>Rispondi evidenziando nel testo le informazioni principali.</a:t>
            </a: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14282" y="214290"/>
            <a:ext cx="8501122" cy="2031325"/>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All’inizio degli anni Ottanta il numero medio di figli delle donne iraniane era ancora pari a 6,5; nel 2004 era sceso a 1,8. Un crollo rapidissimo nel giro di vent’anni, superiore a quello sperimentato in altri paesi con recenti, simili esperienze. </a:t>
            </a:r>
          </a:p>
          <a:p>
            <a:pPr algn="just"/>
            <a:r>
              <a:rPr lang="it-IT" sz="1400" dirty="0" smtClean="0"/>
              <a:t>Un’approfondita rassegna delle analisi scientifiche più recenti ha concluso che le principali cause della bassa riproduttività e del basso numero medio di figli ritenuto “ideale” (2,2) sono l’alto livello di istruzione femminile, l’aspirazione al lavoro, l’alto costo dei figli, il conflitto tra il lavoro e la famiglia. Sono motivazioni del tutto simili a quelle delle donne del mondo occidentale. </a:t>
            </a:r>
          </a:p>
          <a:p>
            <a:pPr algn="just"/>
            <a:r>
              <a:rPr lang="it-IT" sz="1400" dirty="0" smtClean="0"/>
              <a:t>Le manifestazioni e le ribellioni attuali delle giovani donne confermano, al pari della bassissima fecondità, che le iraniane vogliono avere nelle loro mani il controllo del loro destino.</a:t>
            </a:r>
            <a:endParaRPr lang="it-IT" sz="1400" dirty="0"/>
          </a:p>
        </p:txBody>
      </p:sp>
      <p:sp>
        <p:nvSpPr>
          <p:cNvPr id="1026" name="AutoShape 2" descr="C:\Users\utente\Documents\SITO\DA INSERIRE\GEOGRAFIA\CLASSE 3%C2%B0\IRAN\POPOLAZIONE\Iran, proteste, donne e demografia - Limes_files\Figura_2_geodemos_numero_medio_figli_donna_grandi_paesi_islamici.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 name="Rettangolo arrotondato 6"/>
          <p:cNvSpPr/>
          <p:nvPr/>
        </p:nvSpPr>
        <p:spPr>
          <a:xfrm>
            <a:off x="6572264" y="2428868"/>
            <a:ext cx="2428892" cy="150019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Quali sono le principali cause del bassa fecondità delle donne iraniane? </a:t>
            </a:r>
            <a:r>
              <a:rPr lang="it-IT" sz="1400" dirty="0" smtClean="0">
                <a:solidFill>
                  <a:schemeClr val="tx1"/>
                </a:solidFill>
              </a:rPr>
              <a:t>Rispondi evidenziando nel testo le informazioni principali.</a:t>
            </a: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214282" y="1000108"/>
            <a:ext cx="8686800" cy="4929222"/>
          </a:xfrm>
          <a:blipFill>
            <a:blip r:embed="rId2"/>
            <a:tile tx="0" ty="0" sx="100000" sy="100000" flip="none" algn="tl"/>
          </a:blipFill>
          <a:ln>
            <a:solidFill>
              <a:srgbClr val="FF0000"/>
            </a:solidFill>
          </a:ln>
        </p:spPr>
        <p:txBody>
          <a:bodyPr>
            <a:normAutofit fontScale="90000"/>
          </a:bodyPr>
          <a:lstStyle/>
          <a:p>
            <a:r>
              <a:rPr lang="it-IT" dirty="0" smtClean="0"/>
              <a:t>                                   indice</a:t>
            </a:r>
            <a:br>
              <a:rPr lang="it-IT" dirty="0" smtClean="0"/>
            </a:br>
            <a:r>
              <a:rPr lang="it-IT" sz="1800" dirty="0" smtClean="0"/>
              <a:t> </a:t>
            </a:r>
            <a:br>
              <a:rPr lang="it-IT" sz="1800" dirty="0" smtClean="0"/>
            </a:br>
            <a:r>
              <a:rPr lang="it-IT" sz="2200" dirty="0" smtClean="0"/>
              <a:t>1. la rivoluzione  </a:t>
            </a:r>
            <a:br>
              <a:rPr lang="it-IT" sz="2200" dirty="0" smtClean="0"/>
            </a:br>
            <a:r>
              <a:rPr lang="it-IT" sz="2200" dirty="0" smtClean="0"/>
              <a:t> </a:t>
            </a:r>
            <a:br>
              <a:rPr lang="it-IT" sz="2200" dirty="0" smtClean="0"/>
            </a:br>
            <a:r>
              <a:rPr lang="it-IT" sz="2200" dirty="0" smtClean="0"/>
              <a:t>2. il regime islamico  </a:t>
            </a:r>
            <a:r>
              <a:rPr lang="it-IT" sz="2000" dirty="0" smtClean="0"/>
              <a:t/>
            </a:r>
            <a:br>
              <a:rPr lang="it-IT" sz="2000" dirty="0" smtClean="0"/>
            </a:br>
            <a:r>
              <a:rPr lang="it-IT" sz="2000" dirty="0" smtClean="0"/>
              <a:t>- </a:t>
            </a:r>
            <a:r>
              <a:rPr lang="it-IT" sz="1600" dirty="0" smtClean="0"/>
              <a:t>nasce la repubblica islamica’ </a:t>
            </a:r>
            <a:br>
              <a:rPr lang="it-IT" sz="1600" dirty="0" smtClean="0"/>
            </a:br>
            <a:r>
              <a:rPr lang="it-IT" sz="1600" dirty="0" smtClean="0"/>
              <a:t>-  l’ordinamento dello stato  </a:t>
            </a:r>
            <a:br>
              <a:rPr lang="it-IT" sz="1600" dirty="0" smtClean="0"/>
            </a:br>
            <a:r>
              <a:rPr lang="it-IT" sz="1600" dirty="0" smtClean="0"/>
              <a:t>-  la condizione femminile  </a:t>
            </a:r>
            <a:br>
              <a:rPr lang="it-IT" sz="1600" dirty="0" smtClean="0"/>
            </a:br>
            <a:r>
              <a:rPr lang="it-IT" sz="1600" dirty="0" smtClean="0"/>
              <a:t>-  l’amministrazione della giustizia  </a:t>
            </a:r>
            <a:br>
              <a:rPr lang="it-IT" sz="1600" dirty="0" smtClean="0"/>
            </a:br>
            <a:r>
              <a:rPr lang="it-IT" sz="1600" dirty="0" smtClean="0"/>
              <a:t>-  le risorse naturali  </a:t>
            </a:r>
            <a:br>
              <a:rPr lang="it-IT" sz="1600" dirty="0" smtClean="0"/>
            </a:br>
            <a:r>
              <a:rPr lang="it-IT" sz="1600" dirty="0" smtClean="0">
                <a:effectLst/>
              </a:rPr>
              <a:t>-  la struttura economica  </a:t>
            </a:r>
            <a:br>
              <a:rPr lang="it-IT" sz="1600" dirty="0" smtClean="0">
                <a:effectLst/>
              </a:rPr>
            </a:br>
            <a:r>
              <a:rPr lang="it-IT" sz="1600" dirty="0" smtClean="0">
                <a:effectLst/>
              </a:rPr>
              <a:t>-  l’economia  </a:t>
            </a:r>
            <a:br>
              <a:rPr lang="it-IT" sz="1600" dirty="0" smtClean="0">
                <a:effectLst/>
              </a:rPr>
            </a:br>
            <a:r>
              <a:rPr lang="it-IT" sz="1600" dirty="0" smtClean="0">
                <a:effectLst/>
              </a:rPr>
              <a:t>-  LA CORRUZIONE  </a:t>
            </a:r>
            <a:br>
              <a:rPr lang="it-IT" sz="1600" dirty="0" smtClean="0">
                <a:effectLst/>
              </a:rPr>
            </a:br>
            <a:r>
              <a:rPr lang="it-IT" sz="1600" dirty="0" smtClean="0">
                <a:effectLst/>
              </a:rPr>
              <a:t>-  l’agricoltura  </a:t>
            </a:r>
            <a:r>
              <a:rPr lang="it-IT" sz="1600" dirty="0" smtClean="0">
                <a:latin typeface="Arial" pitchFamily="34" charset="0"/>
                <a:cs typeface="Arial" pitchFamily="34" charset="0"/>
              </a:rPr>
              <a:t/>
            </a:r>
            <a:br>
              <a:rPr lang="it-IT" sz="1600" dirty="0" smtClean="0">
                <a:latin typeface="Arial" pitchFamily="34" charset="0"/>
                <a:cs typeface="Arial" pitchFamily="34" charset="0"/>
              </a:rPr>
            </a:br>
            <a:r>
              <a:rPr lang="it-IT" sz="1600" dirty="0" smtClean="0">
                <a:latin typeface="Arial" pitchFamily="34" charset="0"/>
                <a:cs typeface="Arial" pitchFamily="34" charset="0"/>
              </a:rPr>
              <a:t>-  </a:t>
            </a:r>
            <a:r>
              <a:rPr lang="it-IT" sz="1600" dirty="0" smtClean="0">
                <a:effectLst/>
              </a:rPr>
              <a:t>l’ambiente  </a:t>
            </a:r>
            <a:r>
              <a:rPr lang="it-IT" sz="1600" dirty="0" smtClean="0">
                <a:latin typeface="Arial" pitchFamily="34" charset="0"/>
                <a:cs typeface="Arial" pitchFamily="34" charset="0"/>
              </a:rPr>
              <a:t/>
            </a:r>
            <a:br>
              <a:rPr lang="it-IT" sz="1600" dirty="0" smtClean="0">
                <a:latin typeface="Arial" pitchFamily="34" charset="0"/>
                <a:cs typeface="Arial" pitchFamily="34" charset="0"/>
              </a:rPr>
            </a:br>
            <a:r>
              <a:rPr lang="it-IT" sz="1600" dirty="0" smtClean="0">
                <a:latin typeface="Arial" pitchFamily="34" charset="0"/>
                <a:cs typeface="Arial" pitchFamily="34" charset="0"/>
              </a:rPr>
              <a:t>-  </a:t>
            </a:r>
            <a:r>
              <a:rPr lang="it-IT" sz="1600" dirty="0" smtClean="0">
                <a:effectLst/>
              </a:rPr>
              <a:t>la popolazione  </a:t>
            </a:r>
            <a:r>
              <a:rPr lang="it-IT" sz="1600" dirty="0" smtClean="0">
                <a:latin typeface="Arial" pitchFamily="34" charset="0"/>
                <a:cs typeface="Arial" pitchFamily="34" charset="0"/>
              </a:rPr>
              <a:t/>
            </a:r>
            <a:br>
              <a:rPr lang="it-IT" sz="1600" dirty="0" smtClean="0">
                <a:latin typeface="Arial" pitchFamily="34" charset="0"/>
                <a:cs typeface="Arial" pitchFamily="34" charset="0"/>
              </a:rPr>
            </a:br>
            <a:r>
              <a:rPr lang="it-IT" sz="1600" dirty="0" smtClean="0">
                <a:latin typeface="Arial" pitchFamily="34" charset="0"/>
                <a:cs typeface="Arial" pitchFamily="34" charset="0"/>
              </a:rPr>
              <a:t>-  </a:t>
            </a:r>
            <a:r>
              <a:rPr lang="it-IT" sz="1600" dirty="0" err="1" smtClean="0">
                <a:effectLst/>
              </a:rPr>
              <a:t>teheran</a:t>
            </a:r>
            <a:r>
              <a:rPr lang="it-IT" sz="1600" smtClean="0">
                <a:effectLst/>
              </a:rPr>
              <a:t>  </a:t>
            </a:r>
            <a:r>
              <a:rPr lang="it-IT" sz="2000" dirty="0" smtClean="0"/>
              <a:t/>
            </a:r>
            <a:br>
              <a:rPr lang="it-IT" sz="2000" dirty="0" smtClean="0"/>
            </a:br>
            <a:r>
              <a:rPr lang="it-IT" sz="2000" dirty="0" smtClean="0"/>
              <a:t> </a:t>
            </a:r>
            <a:br>
              <a:rPr lang="it-IT" sz="2000" dirty="0" smtClean="0"/>
            </a:br>
            <a:endParaRPr lang="it-IT"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357158" y="214290"/>
            <a:ext cx="8286808"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A quali divieti e a quali forme di repressione sono sottoposte le donne? </a:t>
            </a:r>
            <a:r>
              <a:rPr lang="it-IT" sz="1400" dirty="0" smtClean="0">
                <a:solidFill>
                  <a:schemeClr val="tx1"/>
                </a:solidFill>
              </a:rPr>
              <a:t>Inserisci gli articoli che trovi nell’archivio e dai quali si possono ricavare  tali informazioni, poi compila la tabella.</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graphicFrame>
        <p:nvGraphicFramePr>
          <p:cNvPr id="4" name="Tabella 3"/>
          <p:cNvGraphicFramePr>
            <a:graphicFrameLocks noGrp="1"/>
          </p:cNvGraphicFramePr>
          <p:nvPr/>
        </p:nvGraphicFramePr>
        <p:xfrm>
          <a:off x="500034" y="1397000"/>
          <a:ext cx="8072494" cy="2926080"/>
        </p:xfrm>
        <a:graphic>
          <a:graphicData uri="http://schemas.openxmlformats.org/drawingml/2006/table">
            <a:tbl>
              <a:tblPr firstRow="1" bandRow="1">
                <a:tableStyleId>{5C22544A-7EE6-4342-B048-85BDC9FD1C3A}</a:tableStyleId>
              </a:tblPr>
              <a:tblGrid>
                <a:gridCol w="4036247"/>
                <a:gridCol w="4036247"/>
              </a:tblGrid>
              <a:tr h="4603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solidFill>
                            <a:schemeClr val="tx1"/>
                          </a:solidFill>
                        </a:rPr>
                        <a:t>DIVIETI</a:t>
                      </a:r>
                    </a:p>
                    <a:p>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solidFill>
                            <a:schemeClr val="tx1"/>
                          </a:solidFill>
                        </a:rPr>
                        <a:t>FORME </a:t>
                      </a:r>
                      <a:r>
                        <a:rPr lang="it-IT" dirty="0" err="1" smtClean="0">
                          <a:solidFill>
                            <a:schemeClr val="tx1"/>
                          </a:solidFill>
                        </a:rPr>
                        <a:t>DI</a:t>
                      </a:r>
                      <a:r>
                        <a:rPr lang="it-IT" dirty="0" smtClean="0">
                          <a:solidFill>
                            <a:schemeClr val="tx1"/>
                          </a:solidFill>
                        </a:rPr>
                        <a:t> REPRESSIONE</a:t>
                      </a:r>
                    </a:p>
                    <a:p>
                      <a:endParaRPr lang="it-IT" dirty="0"/>
                    </a:p>
                  </a:txBody>
                  <a:tcPr/>
                </a:tc>
              </a:tr>
              <a:tr h="370840">
                <a:tc>
                  <a:txBody>
                    <a:bodyPr/>
                    <a:lstStyle/>
                    <a:p>
                      <a:pPr algn="just"/>
                      <a:endParaRPr lang="it-IT" sz="1400" dirty="0" smtClean="0">
                        <a:solidFill>
                          <a:srgbClr val="00B0F0"/>
                        </a:solidFill>
                      </a:endParaRPr>
                    </a:p>
                    <a:p>
                      <a:pPr algn="just"/>
                      <a:endParaRPr lang="it-IT" sz="1400" dirty="0" smtClean="0">
                        <a:solidFill>
                          <a:srgbClr val="00B0F0"/>
                        </a:solidFill>
                      </a:endParaRPr>
                    </a:p>
                    <a:p>
                      <a:pPr algn="just"/>
                      <a:endParaRPr lang="it-IT" sz="1400" dirty="0">
                        <a:solidFill>
                          <a:srgbClr val="00B0F0"/>
                        </a:solidFill>
                      </a:endParaRPr>
                    </a:p>
                  </a:txBody>
                  <a:tcPr/>
                </a:tc>
                <a:tc>
                  <a:txBody>
                    <a:bodyPr/>
                    <a:lstStyle/>
                    <a:p>
                      <a:pPr algn="just"/>
                      <a:r>
                        <a:rPr lang="it-IT" sz="1400" dirty="0" smtClean="0"/>
                        <a:t>Processi iniqui</a:t>
                      </a:r>
                      <a:endParaRPr lang="it-IT" sz="1400" dirty="0"/>
                    </a:p>
                  </a:txBody>
                  <a:tcPr/>
                </a:tc>
              </a:tr>
              <a:tr h="370840">
                <a:tc>
                  <a:txBody>
                    <a:bodyPr/>
                    <a:lstStyle/>
                    <a:p>
                      <a:endParaRPr lang="it-IT" sz="1400" dirty="0" smtClean="0">
                        <a:solidFill>
                          <a:srgbClr val="00B0F0"/>
                        </a:solidFill>
                      </a:endParaRPr>
                    </a:p>
                    <a:p>
                      <a:endParaRPr lang="it-IT" sz="1400" dirty="0">
                        <a:solidFill>
                          <a:srgbClr val="00B0F0"/>
                        </a:solidFill>
                      </a:endParaRPr>
                    </a:p>
                  </a:txBody>
                  <a:tcPr/>
                </a:tc>
                <a:tc>
                  <a:txBody>
                    <a:bodyPr/>
                    <a:lstStyle/>
                    <a:p>
                      <a:pPr algn="just"/>
                      <a:endParaRPr lang="it-IT" sz="1400" dirty="0">
                        <a:solidFill>
                          <a:srgbClr val="00B0F0"/>
                        </a:solidFill>
                      </a:endParaRPr>
                    </a:p>
                  </a:txBody>
                  <a:tcPr/>
                </a:tc>
              </a:tr>
              <a:tr h="370840">
                <a:tc>
                  <a:txBody>
                    <a:bodyPr/>
                    <a:lstStyle/>
                    <a:p>
                      <a:endParaRPr lang="it-IT" sz="1400" dirty="0" smtClean="0">
                        <a:solidFill>
                          <a:srgbClr val="00B0F0"/>
                        </a:solidFill>
                      </a:endParaRPr>
                    </a:p>
                    <a:p>
                      <a:endParaRPr lang="it-IT" sz="1400" dirty="0">
                        <a:solidFill>
                          <a:srgbClr val="00B0F0"/>
                        </a:solidFill>
                      </a:endParaRPr>
                    </a:p>
                  </a:txBody>
                  <a:tcPr/>
                </a:tc>
                <a:tc>
                  <a:txBody>
                    <a:bodyPr/>
                    <a:lstStyle/>
                    <a:p>
                      <a:pPr algn="just"/>
                      <a:endParaRPr lang="it-IT" sz="1400" dirty="0">
                        <a:solidFill>
                          <a:srgbClr val="00B0F0"/>
                        </a:solidFill>
                      </a:endParaRPr>
                    </a:p>
                  </a:txBody>
                  <a:tcPr/>
                </a:tc>
              </a:tr>
              <a:tr h="370840">
                <a:tc>
                  <a:txBody>
                    <a:bodyPr/>
                    <a:lstStyle/>
                    <a:p>
                      <a:endParaRPr lang="it-IT" dirty="0"/>
                    </a:p>
                  </a:txBody>
                  <a:tcPr/>
                </a:tc>
                <a:tc>
                  <a:txBody>
                    <a:bodyPr/>
                    <a:lstStyle/>
                    <a:p>
                      <a:pPr algn="just"/>
                      <a:endParaRPr lang="it-IT" sz="1400" dirty="0" smtClean="0">
                        <a:solidFill>
                          <a:srgbClr val="00B0F0"/>
                        </a:solidFill>
                      </a:endParaRPr>
                    </a:p>
                    <a:p>
                      <a:pPr algn="just"/>
                      <a:endParaRPr lang="it-IT" sz="1400" dirty="0">
                        <a:solidFill>
                          <a:srgbClr val="00B0F0"/>
                        </a:solidFill>
                      </a:endParaRPr>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571472" y="4857760"/>
            <a:ext cx="8286808" cy="7858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Che caratteristiche e quali dimensioni ha assunto la protesta delle donne? Quali sono gli episodi più frequenti? Quale sarà la probabile reazione del governo? </a:t>
            </a:r>
            <a:r>
              <a:rPr lang="it-IT" sz="1400" dirty="0" smtClean="0">
                <a:solidFill>
                  <a:schemeClr val="tx1"/>
                </a:solidFill>
              </a:rPr>
              <a:t>Cerca nell’archivio l’articolo da cui si possono ricavare queste informazioni ed evidenzia quelle principali. </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L’amministrazione della giustizia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642910" y="5715016"/>
            <a:ext cx="7715304"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Come viene amministrata la giustizia in Iran?</a:t>
            </a:r>
            <a:r>
              <a:rPr lang="it-IT" sz="1400" dirty="0" smtClean="0">
                <a:solidFill>
                  <a:schemeClr val="tx1"/>
                </a:solidFill>
              </a:rPr>
              <a:t> Cerca nell’archivio l’articolo da cui si può ricavare la risposta ed evidenzia le informazioni principali principali. </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28596" y="214290"/>
            <a:ext cx="8072494" cy="3077766"/>
          </a:xfrm>
          <a:prstGeom prst="rect">
            <a:avLst/>
          </a:prstGeom>
          <a:solidFill>
            <a:schemeClr val="accent5">
              <a:lumMod val="20000"/>
              <a:lumOff val="80000"/>
            </a:schemeClr>
          </a:solidFill>
          <a:ln w="19050">
            <a:solidFill>
              <a:srgbClr val="C00000"/>
            </a:solidFill>
          </a:ln>
        </p:spPr>
        <p:txBody>
          <a:bodyPr wrap="square" rtlCol="0">
            <a:spAutoFit/>
          </a:bodyPr>
          <a:lstStyle/>
          <a:p>
            <a:pPr>
              <a:spcAft>
                <a:spcPts val="600"/>
              </a:spcAft>
            </a:pPr>
            <a:endParaRPr lang="it-IT" sz="1200" b="1" dirty="0" smtClean="0"/>
          </a:p>
          <a:p>
            <a:pPr>
              <a:spcAft>
                <a:spcPts val="600"/>
              </a:spcAft>
            </a:pPr>
            <a:endParaRPr lang="it-IT" sz="1200" b="1" dirty="0" smtClean="0"/>
          </a:p>
          <a:p>
            <a:pPr>
              <a:spcAft>
                <a:spcPts val="600"/>
              </a:spcAft>
            </a:pPr>
            <a:endParaRPr lang="it-IT" sz="1200" b="1" dirty="0" smtClean="0"/>
          </a:p>
          <a:p>
            <a:pPr>
              <a:spcAft>
                <a:spcPts val="600"/>
              </a:spcAft>
            </a:pPr>
            <a:r>
              <a:rPr lang="it-IT" sz="1200" b="1" dirty="0" smtClean="0"/>
              <a:t>Amnesty International Regno Unito  </a:t>
            </a:r>
            <a:r>
              <a:rPr lang="it-IT" sz="1200" dirty="0" smtClean="0"/>
              <a:t>18/12/2020</a:t>
            </a:r>
            <a:endParaRPr lang="it-IT" sz="1400" dirty="0" smtClean="0"/>
          </a:p>
          <a:p>
            <a:pPr algn="just"/>
            <a:r>
              <a:rPr lang="it-IT" sz="1400" dirty="0" smtClean="0"/>
              <a:t>Nel 2007, il sedicenne </a:t>
            </a:r>
            <a:r>
              <a:rPr lang="it-IT" sz="1400" dirty="0" err="1" smtClean="0"/>
              <a:t>Rezaiee</a:t>
            </a:r>
            <a:r>
              <a:rPr lang="it-IT" sz="1400" dirty="0" smtClean="0"/>
              <a:t> è stato arrestato in relazione all'accoltellamento mortale di un uomo durante una rissa di gruppo. Il suo processo è stato gravemente iniquo. Nonostante la sua giovane età, le autorità lo hanno tenuto in isolamento prolungato, senza accesso alla sua famiglia e all'avvocato.</a:t>
            </a:r>
          </a:p>
          <a:p>
            <a:pPr algn="just"/>
            <a:r>
              <a:rPr lang="it-IT" sz="1400" dirty="0" smtClean="0"/>
              <a:t>È stato ripetutamente torturato nel tentativo di convincerlo a "confessare": lo ha picchiato con bastoni, preso a calci e pugni e frustato con tubi di gomma. Nel 2008, un tribunale ha fatto affidamento sulle sue "confessioni" forzate per condannarlo a morte, nonostante lui e il suo avvocato affermassero chiaramente che queste "confessioni" erano state ottenute con la tortura mentre era detenuto dall'Unità investigativa della polizia iraniana (</a:t>
            </a:r>
            <a:r>
              <a:rPr lang="it-IT" sz="1400" dirty="0" err="1" smtClean="0"/>
              <a:t>agahi</a:t>
            </a:r>
            <a:r>
              <a:rPr lang="it-IT" sz="1400" dirty="0" smtClean="0"/>
              <a:t>). a </a:t>
            </a:r>
            <a:r>
              <a:rPr lang="it-IT" sz="1400" dirty="0" err="1" smtClean="0"/>
              <a:t>Bandar-e</a:t>
            </a:r>
            <a:r>
              <a:rPr lang="it-IT" sz="1400" dirty="0" smtClean="0"/>
              <a:t> </a:t>
            </a:r>
            <a:r>
              <a:rPr lang="it-IT" sz="1400" dirty="0" err="1" smtClean="0"/>
              <a:t>Anzali</a:t>
            </a:r>
            <a:r>
              <a:rPr lang="it-IT" sz="1400" dirty="0" smtClean="0"/>
              <a:t>, provincia di </a:t>
            </a:r>
            <a:r>
              <a:rPr lang="it-IT" sz="1400" dirty="0" err="1" smtClean="0"/>
              <a:t>Gilan</a:t>
            </a:r>
            <a:r>
              <a:rPr lang="it-IT" sz="1400" dirty="0" smtClean="0"/>
              <a:t>. La Corte Suprema iraniana ha successivamente confermato la condanna a morte.</a:t>
            </a:r>
            <a:endParaRPr lang="it-IT" sz="1400" dirty="0"/>
          </a:p>
        </p:txBody>
      </p:sp>
      <p:pic>
        <p:nvPicPr>
          <p:cNvPr id="1026" name="Picture 2" descr="rezaiee-300"/>
          <p:cNvPicPr>
            <a:picLocks noChangeAspect="1" noChangeArrowheads="1"/>
          </p:cNvPicPr>
          <p:nvPr/>
        </p:nvPicPr>
        <p:blipFill>
          <a:blip r:embed="rId2"/>
          <a:srcRect/>
          <a:stretch>
            <a:fillRect/>
          </a:stretch>
        </p:blipFill>
        <p:spPr bwMode="auto">
          <a:xfrm>
            <a:off x="5929322" y="3571876"/>
            <a:ext cx="2857500" cy="1990725"/>
          </a:xfrm>
          <a:prstGeom prst="rect">
            <a:avLst/>
          </a:prstGeom>
          <a:noFill/>
          <a:ln>
            <a:solidFill>
              <a:srgbClr val="C00000"/>
            </a:solidFill>
          </a:ln>
        </p:spPr>
      </p:pic>
      <p:sp>
        <p:nvSpPr>
          <p:cNvPr id="5" name="Rettangolo arrotondato 4"/>
          <p:cNvSpPr/>
          <p:nvPr/>
        </p:nvSpPr>
        <p:spPr>
          <a:xfrm>
            <a:off x="357158" y="3643314"/>
            <a:ext cx="5000660" cy="4286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dirty="0" smtClean="0">
                <a:solidFill>
                  <a:schemeClr val="tx1"/>
                </a:solidFill>
              </a:rPr>
              <a:t>Evidenzia le informazioni principali e dai un titolo all’articolo</a:t>
            </a:r>
          </a:p>
          <a:p>
            <a:pPr marL="342900" indent="-342900" algn="just"/>
            <a:endParaRPr lang="it-IT" sz="1400" dirty="0" smtClean="0">
              <a:solidFill>
                <a:schemeClr val="tx1"/>
              </a:solidFill>
            </a:endParaRPr>
          </a:p>
          <a:p>
            <a:pPr marL="342900" indent="-342900" algn="just"/>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arrotondato 6"/>
          <p:cNvSpPr/>
          <p:nvPr/>
        </p:nvSpPr>
        <p:spPr>
          <a:xfrm>
            <a:off x="428596" y="5929330"/>
            <a:ext cx="8286808"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Qual è la situazione dell’Iran riguardo alla pena di morte? </a:t>
            </a:r>
            <a:r>
              <a:rPr lang="it-IT" sz="1400" dirty="0" smtClean="0">
                <a:solidFill>
                  <a:schemeClr val="tx1"/>
                </a:solidFill>
              </a:rPr>
              <a:t>Cerca nell’archivio i documenti, compresi i grafici, da cui si può ricavare la risposta ed evidenzia le informazioni principali. </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00B050"/>
                </a:solidFill>
                <a:latin typeface="Times New Roman" pitchFamily="18" charset="0"/>
                <a:cs typeface="Times New Roman" pitchFamily="18" charset="0"/>
              </a:rPr>
              <a:t>Le</a:t>
            </a: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risorse naturali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I primi dieci Paesi al mondo per riserve provate di gas naturale (miliardi di metri cub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Rettangolo 7"/>
          <p:cNvSpPr/>
          <p:nvPr/>
        </p:nvSpPr>
        <p:spPr>
          <a:xfrm>
            <a:off x="4429124" y="285728"/>
            <a:ext cx="4572000" cy="2893100"/>
          </a:xfrm>
          <a:prstGeom prst="rect">
            <a:avLst/>
          </a:prstGeom>
          <a:solidFill>
            <a:schemeClr val="bg1"/>
          </a:solidFill>
          <a:ln w="19050">
            <a:solidFill>
              <a:srgbClr val="C00000"/>
            </a:solidFill>
          </a:ln>
        </p:spPr>
        <p:txBody>
          <a:bodyPr>
            <a:spAutoFit/>
          </a:bodyPr>
          <a:lstStyle/>
          <a:p>
            <a:pPr algn="just"/>
            <a:r>
              <a:rPr lang="it-IT" sz="1400" dirty="0" smtClean="0"/>
              <a:t>Considerando la </a:t>
            </a:r>
            <a:r>
              <a:rPr lang="it-IT" sz="1400" b="1" dirty="0" smtClean="0"/>
              <a:t>produzione</a:t>
            </a:r>
            <a:r>
              <a:rPr lang="it-IT" sz="1400" dirty="0" smtClean="0"/>
              <a:t> di petrolio in </a:t>
            </a:r>
            <a:r>
              <a:rPr lang="it-IT" sz="1400" b="1" dirty="0" smtClean="0"/>
              <a:t>migliaia di barili al giorno</a:t>
            </a:r>
            <a:r>
              <a:rPr lang="it-IT" sz="1400" dirty="0" smtClean="0"/>
              <a:t> nel 2020, questa è la lista dei Paesi che ne hanno prodotto di più:</a:t>
            </a:r>
          </a:p>
          <a:p>
            <a:r>
              <a:rPr lang="it-IT" sz="1400" dirty="0" smtClean="0"/>
              <a:t>Stati Uniti: 16.476;</a:t>
            </a:r>
          </a:p>
          <a:p>
            <a:r>
              <a:rPr lang="it-IT" sz="1400" dirty="0" smtClean="0"/>
              <a:t>Arabia Saudita: 11.039;</a:t>
            </a:r>
          </a:p>
          <a:p>
            <a:r>
              <a:rPr lang="it-IT" sz="1400" dirty="0" smtClean="0"/>
              <a:t>Russia: 10.667;</a:t>
            </a:r>
          </a:p>
          <a:p>
            <a:r>
              <a:rPr lang="it-IT" sz="1400" dirty="0" smtClean="0"/>
              <a:t>Canada: 5.135;</a:t>
            </a:r>
          </a:p>
          <a:p>
            <a:r>
              <a:rPr lang="it-IT" sz="1400" dirty="0" smtClean="0"/>
              <a:t>Iraq: 4.114;</a:t>
            </a:r>
          </a:p>
          <a:p>
            <a:r>
              <a:rPr lang="it-IT" sz="1400" dirty="0" smtClean="0"/>
              <a:t>Cina: 3.901;</a:t>
            </a:r>
          </a:p>
          <a:p>
            <a:r>
              <a:rPr lang="it-IT" sz="1400" dirty="0" smtClean="0"/>
              <a:t>Emirati Arabi Uniti: 3.657</a:t>
            </a:r>
          </a:p>
          <a:p>
            <a:r>
              <a:rPr lang="it-IT" sz="1400" b="1" dirty="0" smtClean="0">
                <a:solidFill>
                  <a:srgbClr val="FF0000"/>
                </a:solidFill>
              </a:rPr>
              <a:t>Iran</a:t>
            </a:r>
            <a:r>
              <a:rPr lang="it-IT" sz="1400" dirty="0" smtClean="0"/>
              <a:t>: 3.084;</a:t>
            </a:r>
          </a:p>
          <a:p>
            <a:r>
              <a:rPr lang="it-IT" sz="1400" dirty="0" smtClean="0"/>
              <a:t>Brasile: 3.026;</a:t>
            </a:r>
          </a:p>
          <a:p>
            <a:r>
              <a:rPr lang="it-IT" sz="1400" dirty="0" smtClean="0"/>
              <a:t>Kuwait: 2686</a:t>
            </a:r>
            <a:endParaRPr lang="it-IT" sz="1400" dirty="0"/>
          </a:p>
        </p:txBody>
      </p:sp>
      <p:sp>
        <p:nvSpPr>
          <p:cNvPr id="9" name="CasellaDiTesto 8"/>
          <p:cNvSpPr txBox="1"/>
          <p:nvPr/>
        </p:nvSpPr>
        <p:spPr>
          <a:xfrm>
            <a:off x="4572000" y="3286124"/>
            <a:ext cx="4357718" cy="3108543"/>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A questo potenziale corrisponde però una </a:t>
            </a:r>
            <a:r>
              <a:rPr lang="it-IT" sz="1400" b="1" dirty="0" smtClean="0"/>
              <a:t>capacità produttiva limitata. </a:t>
            </a:r>
            <a:r>
              <a:rPr lang="it-IT" sz="1400" dirty="0" smtClean="0"/>
              <a:t>Infatti l’Iran si trova all’ottavo posto nella classifica mondiale dei paesi produttori di petrolio. Per aumentare la sua capacità produttiva  sarebbero necessarie parecchie decine di miliardi di dollari di investimenti ma l’Iran ha una </a:t>
            </a:r>
            <a:r>
              <a:rPr lang="it-IT" sz="1400" b="1" dirty="0" smtClean="0"/>
              <a:t>legislazione particolarmente punitiva nei confronti degli investimenti internazionali </a:t>
            </a:r>
            <a:r>
              <a:rPr lang="it-IT" sz="1400" dirty="0" smtClean="0"/>
              <a:t>nel settore petrolifero e difficilmente si avranno molti operatori pronti a scommettere sul Paese. </a:t>
            </a:r>
          </a:p>
          <a:p>
            <a:pPr algn="just"/>
            <a:r>
              <a:rPr lang="it-IT" sz="1400" dirty="0" smtClean="0"/>
              <a:t>Anche il suo </a:t>
            </a:r>
            <a:r>
              <a:rPr lang="it-IT" sz="1400" b="1" dirty="0" smtClean="0"/>
              <a:t>potenziale di raffinazione</a:t>
            </a:r>
            <a:r>
              <a:rPr lang="it-IT" sz="1400" dirty="0" smtClean="0"/>
              <a:t> è </a:t>
            </a:r>
            <a:r>
              <a:rPr lang="it-IT" sz="1400" b="1" dirty="0" smtClean="0"/>
              <a:t>modesto</a:t>
            </a:r>
            <a:r>
              <a:rPr lang="it-IT" sz="1400" dirty="0" smtClean="0"/>
              <a:t> e di poco superiore alla domanda interna: il paese è perciò </a:t>
            </a:r>
            <a:r>
              <a:rPr lang="it-IT" sz="1400" b="1" dirty="0" smtClean="0"/>
              <a:t>costretto a esportare greggio e a importare i suoi derivati più leggeri</a:t>
            </a:r>
            <a:r>
              <a:rPr lang="it-IT" sz="1400" dirty="0" smtClean="0"/>
              <a:t>, come la benzina</a:t>
            </a:r>
            <a:endParaRPr lang="it-IT"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 primi 20 esportatori di gas al mondo, esportazioni via gasdotto vs.... |  Download Scientific Diagram"/>
          <p:cNvPicPr>
            <a:picLocks noChangeAspect="1" noChangeArrowheads="1"/>
          </p:cNvPicPr>
          <p:nvPr/>
        </p:nvPicPr>
        <p:blipFill>
          <a:blip r:embed="rId2"/>
          <a:srcRect/>
          <a:stretch>
            <a:fillRect/>
          </a:stretch>
        </p:blipFill>
        <p:spPr bwMode="auto">
          <a:xfrm>
            <a:off x="142844" y="3357562"/>
            <a:ext cx="5181600" cy="3267456"/>
          </a:xfrm>
          <a:prstGeom prst="rect">
            <a:avLst/>
          </a:prstGeom>
          <a:noFill/>
          <a:ln>
            <a:solidFill>
              <a:srgbClr val="C00000"/>
            </a:solidFill>
          </a:ln>
        </p:spPr>
      </p:pic>
      <p:sp>
        <p:nvSpPr>
          <p:cNvPr id="8" name="Rettangolo 7"/>
          <p:cNvSpPr/>
          <p:nvPr/>
        </p:nvSpPr>
        <p:spPr>
          <a:xfrm>
            <a:off x="2643174" y="5500702"/>
            <a:ext cx="2571768" cy="430887"/>
          </a:xfrm>
          <a:prstGeom prst="rect">
            <a:avLst/>
          </a:prstGeom>
        </p:spPr>
        <p:txBody>
          <a:bodyPr wrap="square">
            <a:spAutoFit/>
          </a:bodyPr>
          <a:lstStyle/>
          <a:p>
            <a:pPr algn="just"/>
            <a:r>
              <a:rPr lang="it-IT" sz="1100" b="1" dirty="0" smtClean="0"/>
              <a:t>I primi 20 esportatori di gas al mondo (in miliardi di metri cubi)</a:t>
            </a:r>
            <a:endParaRPr lang="it-IT" sz="1100" b="1" dirty="0"/>
          </a:p>
        </p:txBody>
      </p:sp>
      <p:sp>
        <p:nvSpPr>
          <p:cNvPr id="9" name="Rettangolo arrotondato 8"/>
          <p:cNvSpPr/>
          <p:nvPr/>
        </p:nvSpPr>
        <p:spPr>
          <a:xfrm>
            <a:off x="5643570" y="4857760"/>
            <a:ext cx="3357586" cy="12858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Qual è la situazione dell’Iran dal punto di vista delle risorse naturali? </a:t>
            </a:r>
            <a:r>
              <a:rPr lang="it-IT" sz="1400" dirty="0" smtClean="0">
                <a:solidFill>
                  <a:schemeClr val="tx1"/>
                </a:solidFill>
              </a:rPr>
              <a:t>Cerca nell’archivio i documenti, compresi i grafici, da cui si può ricavare la risposta ed evidenzia le informazioni principali. </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La struttura economica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57158" y="642918"/>
            <a:ext cx="8501122" cy="3108543"/>
          </a:xfrm>
          <a:prstGeom prst="rect">
            <a:avLst/>
          </a:prstGeom>
          <a:solidFill>
            <a:schemeClr val="accent2">
              <a:lumMod val="20000"/>
              <a:lumOff val="80000"/>
            </a:schemeClr>
          </a:solidFill>
          <a:ln w="19050">
            <a:solidFill>
              <a:srgbClr val="C00000"/>
            </a:solidFill>
          </a:ln>
        </p:spPr>
        <p:txBody>
          <a:bodyPr wrap="square" rtlCol="0">
            <a:spAutoFit/>
          </a:bodyPr>
          <a:lstStyle/>
          <a:p>
            <a:pPr algn="just"/>
            <a:r>
              <a:rPr lang="it-IT" sz="1400" dirty="0" smtClean="0"/>
              <a:t>La politica dello scià suscitò uno scontento nel paese che raggiunse il culmine verso la metà degli anni Settanta. Ne raccolsero i frutti i seguaci dell'ayatollah </a:t>
            </a:r>
            <a:r>
              <a:rPr lang="it-IT" sz="1400" b="1" i="1" dirty="0" smtClean="0"/>
              <a:t>Khomeini</a:t>
            </a:r>
            <a:r>
              <a:rPr lang="it-IT" sz="1400" dirty="0" smtClean="0"/>
              <a:t> che nel 1979, in seguito a violenti disordini, costrinsero lo Scià alla fuga. Sotto la leadership di </a:t>
            </a:r>
            <a:r>
              <a:rPr lang="it-IT" sz="1400" i="1" dirty="0" smtClean="0"/>
              <a:t>Khomeini</a:t>
            </a:r>
            <a:r>
              <a:rPr lang="it-IT" sz="1400" dirty="0" smtClean="0"/>
              <a:t> (tornato dall'esilio cui era stato costretto), istituirono la </a:t>
            </a:r>
            <a:r>
              <a:rPr lang="it-IT" sz="1400" b="1" dirty="0" smtClean="0"/>
              <a:t>repubblica islamica</a:t>
            </a:r>
            <a:r>
              <a:rPr lang="it-IT" sz="1400" dirty="0" smtClean="0"/>
              <a:t>, una vera e propria teocrazia fondata sul Corano e su un progetto di radicale smantellamento di ogni influenza occidentale.</a:t>
            </a:r>
          </a:p>
          <a:p>
            <a:pPr algn="just"/>
            <a:r>
              <a:rPr lang="it-IT" sz="1400" dirty="0" smtClean="0"/>
              <a:t>Dopo l'</a:t>
            </a:r>
            <a:r>
              <a:rPr lang="it-IT" sz="1400" b="1" dirty="0" smtClean="0"/>
              <a:t>assalto all'ambasciata statunitense di Teheran </a:t>
            </a:r>
            <a:r>
              <a:rPr lang="it-IT" sz="1400" dirty="0" smtClean="0"/>
              <a:t>(1979), che aprì un'aspra crisi con gli USA legata al destino degli ostaggi, la storia della repubblica islamica fu dominata, negli anni Ottanta, da una lunga </a:t>
            </a:r>
            <a:r>
              <a:rPr lang="it-IT" sz="1400" b="1" dirty="0" smtClean="0"/>
              <a:t>guerra con l'Iraq </a:t>
            </a:r>
            <a:r>
              <a:rPr lang="it-IT" sz="1400" dirty="0" smtClean="0"/>
              <a:t>(1980-88), che indebolì profondamente il paese. Nel 1989 Khomeini morì. Gli subentrò come supremo capo religioso </a:t>
            </a:r>
            <a:r>
              <a:rPr lang="it-IT" sz="1400" b="1" i="1" dirty="0" smtClean="0"/>
              <a:t>Ali </a:t>
            </a:r>
            <a:r>
              <a:rPr lang="it-IT" sz="1400" b="1" i="1" dirty="0" err="1" smtClean="0"/>
              <a:t>Khamanei</a:t>
            </a:r>
            <a:r>
              <a:rPr lang="it-IT" sz="1400" dirty="0" smtClean="0"/>
              <a:t>, già presidente dell'Iran. Divennero presidenti della Repubblica </a:t>
            </a:r>
            <a:r>
              <a:rPr lang="it-IT" sz="1400" b="1" i="1" dirty="0" err="1" smtClean="0"/>
              <a:t>Rafsangian</a:t>
            </a:r>
            <a:r>
              <a:rPr lang="it-IT" sz="1400" dirty="0" err="1" smtClean="0"/>
              <a:t>i</a:t>
            </a:r>
            <a:r>
              <a:rPr lang="it-IT" sz="1400" dirty="0" smtClean="0"/>
              <a:t> (dal 1989) e poi </a:t>
            </a:r>
            <a:r>
              <a:rPr lang="it-IT" sz="1400" b="1" i="1" dirty="0" err="1" smtClean="0"/>
              <a:t>Khatami</a:t>
            </a:r>
            <a:r>
              <a:rPr lang="it-IT" sz="1400" b="1" i="1" dirty="0" smtClean="0"/>
              <a:t> </a:t>
            </a:r>
            <a:r>
              <a:rPr lang="it-IT" sz="1400" dirty="0" smtClean="0"/>
              <a:t>(dal 1997), entrambi ostili agli eccessi della politica confessionale. Da allora le tendenze riformiste sono andate lentamente consolidandosi nel paese, anche se nel contesto della perdurante forza dei gruppi fondamentalisti, che hanno riportato un importante successo nelle elezioni del 2005. Nel nuovo clima creato dagli attentati dell'11 settembre 2001, l'Iran è fortemente osteggiato dagli Stati Uniti che accusano il regime di sostenere il terrorismo islamico e di mirare agli armamenti nucleari.</a:t>
            </a:r>
            <a:endParaRPr lang="it-IT"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14290"/>
            <a:ext cx="8572560" cy="6278642"/>
          </a:xfrm>
          <a:prstGeom prst="rect">
            <a:avLst/>
          </a:prstGeom>
          <a:solidFill>
            <a:schemeClr val="accent5">
              <a:lumMod val="20000"/>
              <a:lumOff val="80000"/>
            </a:schemeClr>
          </a:solidFill>
          <a:ln w="19050">
            <a:solidFill>
              <a:srgbClr val="C00000"/>
            </a:solidFill>
          </a:ln>
        </p:spPr>
        <p:txBody>
          <a:bodyPr wrap="square" rtlCol="0">
            <a:spAutoFit/>
          </a:bodyPr>
          <a:lstStyle/>
          <a:p>
            <a:pPr algn="ctr">
              <a:spcAft>
                <a:spcPts val="600"/>
              </a:spcAft>
            </a:pPr>
            <a:r>
              <a:rPr lang="it-IT" sz="2000" b="1" dirty="0" smtClean="0"/>
              <a:t>La struttura economica iraniana</a:t>
            </a:r>
          </a:p>
          <a:p>
            <a:pPr algn="just">
              <a:spcAft>
                <a:spcPts val="600"/>
              </a:spcAft>
            </a:pPr>
            <a:r>
              <a:rPr lang="it-IT" sz="1200" b="1" dirty="0" err="1" smtClean="0"/>
              <a:t>Limes</a:t>
            </a:r>
            <a:r>
              <a:rPr lang="it-IT" sz="1200" b="1" dirty="0" smtClean="0"/>
              <a:t> </a:t>
            </a:r>
            <a:r>
              <a:rPr lang="it-IT" sz="1200" dirty="0" smtClean="0"/>
              <a:t> n. 7/2018</a:t>
            </a:r>
          </a:p>
          <a:p>
            <a:pPr algn="just"/>
            <a:r>
              <a:rPr lang="it-IT" sz="1400" dirty="0" smtClean="0"/>
              <a:t>I principali attori dell’economia iraniana sono il settore pubblico, quello semipubblico e quello privato.</a:t>
            </a:r>
          </a:p>
          <a:p>
            <a:pPr algn="just"/>
            <a:endParaRPr lang="it-IT" sz="1400" dirty="0" smtClean="0"/>
          </a:p>
          <a:p>
            <a:pPr algn="just"/>
            <a:r>
              <a:rPr lang="it-IT" sz="1400" b="1" dirty="0" smtClean="0"/>
              <a:t>IL SETTORE PUBBLICO</a:t>
            </a:r>
          </a:p>
          <a:p>
            <a:pPr algn="just">
              <a:spcAft>
                <a:spcPts val="600"/>
              </a:spcAft>
            </a:pPr>
            <a:r>
              <a:rPr lang="it-IT" sz="1400" dirty="0" smtClean="0"/>
              <a:t>Comprende una grossa fetta dell’industria (siderurgia, petrolchimica, petrolio, automobilistica) e diverse banche. Il suo peso è aumentato dalla rivoluzione del 1979, quando si decise di nazionalizzare quasi tutto, e si stima, in assenza di statistiche ufficiali in merito, che si aggiri intorno al 60% dell’economia. </a:t>
            </a:r>
          </a:p>
          <a:p>
            <a:pPr algn="just"/>
            <a:r>
              <a:rPr lang="it-IT" sz="1400" b="1" dirty="0" smtClean="0"/>
              <a:t>IL SETTORE SEMIPUBBLICO</a:t>
            </a:r>
          </a:p>
          <a:p>
            <a:pPr algn="just"/>
            <a:r>
              <a:rPr lang="it-IT" sz="1400" dirty="0" smtClean="0"/>
              <a:t>È composto dalle fondazioni e dalle aziende di proprietà dei pasdaran</a:t>
            </a:r>
            <a:r>
              <a:rPr lang="it-IT" sz="1400" b="1" dirty="0" smtClean="0"/>
              <a:t>.</a:t>
            </a:r>
            <a:r>
              <a:rPr lang="it-IT" sz="1400" dirty="0" smtClean="0"/>
              <a:t> Fra queste, le fondazioni religiose (</a:t>
            </a:r>
            <a:r>
              <a:rPr lang="it-IT" sz="1400" i="1" dirty="0" err="1" smtClean="0"/>
              <a:t>bonyad</a:t>
            </a:r>
            <a:r>
              <a:rPr lang="it-IT" sz="1400" dirty="0" smtClean="0"/>
              <a:t>) sono istituzioni secolari deputate a occuparsi dei luoghi sacri grazie alle donazioni generate dal sistema dei </a:t>
            </a:r>
            <a:r>
              <a:rPr lang="it-IT" sz="1400" i="1" dirty="0" err="1" smtClean="0"/>
              <a:t>waqf</a:t>
            </a:r>
            <a:r>
              <a:rPr lang="it-IT" sz="1400" dirty="0" smtClean="0"/>
              <a:t>, soggetti giuridici creati per gestire i beni devoluti dai musulmani a fini caritatevoli. Non sono soggette a tassazione e rendono conto solo alla Guida suprema, Ali Khamenei. Beneficiando di un considerevole appoggio politico negli ambienti conservatori, hanno anche accesso agevolato al credito. </a:t>
            </a:r>
          </a:p>
          <a:p>
            <a:pPr algn="just">
              <a:spcAft>
                <a:spcPts val="600"/>
              </a:spcAft>
            </a:pPr>
            <a:r>
              <a:rPr lang="it-IT" sz="1400" dirty="0" smtClean="0"/>
              <a:t>Nel settore semipubblico figurano pure tutte le imprese controllate dai pasdaran. Questi ultimi hanno sviluppato attività economiche sin dalla fine della guerra contro l’Iraq nel 1988. Inizialmente molto presenti nell’edilizia, oggi questi soggetti hanno interessi in tutti gli ambiti e impiegano la stessa strategia delle fondazioni: esenzioni fiscali, accesso facilitato ai finanziamenti bancari grazie alle entrature politiche, filo diretto con la Guida suprema. Si può stimare che tale settore parastatale rappresenti quasi il 20% dell’economia</a:t>
            </a:r>
            <a:r>
              <a:rPr lang="it-IT" sz="1400" baseline="30000" dirty="0" smtClean="0"/>
              <a:t> </a:t>
            </a:r>
            <a:r>
              <a:rPr lang="it-IT" sz="1400" dirty="0" smtClean="0"/>
              <a:t>.</a:t>
            </a:r>
          </a:p>
          <a:p>
            <a:pPr algn="just"/>
            <a:r>
              <a:rPr lang="it-IT" sz="1400" b="1" dirty="0" smtClean="0"/>
              <a:t>IL SETTORE PRIVATO</a:t>
            </a:r>
          </a:p>
          <a:p>
            <a:pPr algn="just">
              <a:spcAft>
                <a:spcPts val="600"/>
              </a:spcAft>
            </a:pPr>
            <a:r>
              <a:rPr lang="it-IT" sz="1400" dirty="0" smtClean="0"/>
              <a:t>Il settore privato iraniano è stato fortemente ridotto dalla rivoluzione a causa delle nazionalizzazioni e si aggirerebbe, anch’esso, sul 20% dell’economia, diffuso soprattutto nell’agroalimentare, nell’edilizia e nei trasporti. La sua forza è contare su imprenditori capaci, tuttavia frenati da una limitata fiducia nelle istituzioni pubbliche (giustizia commerciale, sistema fiscale) che non li sprona a svilupparsi: il 96% delle imprese private conta meno di dieci dipendenti. Peraltro, sono frequenti le lamentele verso il settore semipubblico, accusato di concorrenza sleale e di comportamenti da soggetto privato nonostante benefici di numerosi vantaggi, come le già citate esenzioni fiscali.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285728"/>
            <a:ext cx="8501122" cy="4478149"/>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b="1" dirty="0" smtClean="0"/>
              <a:t>IL DUALISMO </a:t>
            </a:r>
            <a:r>
              <a:rPr lang="it-IT" sz="1400" b="1" dirty="0" err="1" smtClean="0"/>
              <a:t>DI</a:t>
            </a:r>
            <a:r>
              <a:rPr lang="it-IT" sz="1400" b="1" dirty="0" smtClean="0"/>
              <a:t> POTERE</a:t>
            </a:r>
            <a:endParaRPr lang="it-IT" sz="1400" dirty="0" smtClean="0"/>
          </a:p>
          <a:p>
            <a:pPr algn="just">
              <a:spcAft>
                <a:spcPts val="600"/>
              </a:spcAft>
            </a:pPr>
            <a:r>
              <a:rPr lang="it-IT" sz="1400" dirty="0" smtClean="0"/>
              <a:t>Nel complesso, questa struttura economica pone un fondamentale problema di gestione. Si intravede chiaramente un dualismo di potere fra il governo del presidente eletto dal popolo, che tenta di applicare una politica economica basata sull’apertura ai mercati esteri, e un potere non eletto, quello della Guida suprema, che controlla il settore parastatale e si è posto l’obiettivo di un’«economia della resistenza» in aperta contraddizione con quello dell’esecutivo.</a:t>
            </a:r>
          </a:p>
          <a:p>
            <a:pPr algn="just"/>
            <a:r>
              <a:rPr lang="it-IT" sz="1400" b="1" dirty="0" smtClean="0"/>
              <a:t>LA PRESIDENZA  ROHANI</a:t>
            </a:r>
          </a:p>
          <a:p>
            <a:pPr algn="just"/>
            <a:r>
              <a:rPr lang="it-IT" sz="1400" dirty="0" smtClean="0"/>
              <a:t>Nonostante l’innegabile miglioramento dell’ambiente macroeconomico, la presidenza di </a:t>
            </a:r>
            <a:r>
              <a:rPr lang="it-IT" sz="1400" dirty="0" err="1" smtClean="0"/>
              <a:t>Rohani</a:t>
            </a:r>
            <a:r>
              <a:rPr lang="it-IT" sz="1400" dirty="0" smtClean="0"/>
              <a:t> ha mancato l’obiettivo iniziale di accrescere il peso del settore privato e l’apertura economica del paese. Le autorità iraniane non hanno intrapreso alcuna operazione di privatizzazione degna di nota. Resta inoltre limitato il flusso in entrata degli investimenti diretti esteri. Benché nel 2017 siano aumentati fino ad arrivare a 5 miliardi di dollari dai 3,3 dell’anno precedente, restano ancora molto lontani dal tetto di 50 miliardi fissato inizialmente dal governo </a:t>
            </a:r>
            <a:r>
              <a:rPr lang="it-IT" sz="1400" dirty="0" err="1" smtClean="0"/>
              <a:t>Rohani</a:t>
            </a:r>
            <a:r>
              <a:rPr lang="it-IT" sz="1400" dirty="0" smtClean="0"/>
              <a:t>. Come spiegare tanta timidezza?</a:t>
            </a:r>
          </a:p>
          <a:p>
            <a:pPr algn="just">
              <a:spcAft>
                <a:spcPts val="600"/>
              </a:spcAft>
            </a:pPr>
            <a:r>
              <a:rPr lang="it-IT" sz="1400" dirty="0" smtClean="0"/>
              <a:t>A partire dalla rivoluzione </a:t>
            </a:r>
            <a:r>
              <a:rPr lang="it-IT" sz="1400" dirty="0" err="1" smtClean="0"/>
              <a:t>khomeinista</a:t>
            </a:r>
            <a:r>
              <a:rPr lang="it-IT" sz="1400" dirty="0" smtClean="0"/>
              <a:t>, l’economia iraniana è relativamente impermeabile agli investimenti stranieri a causa della ramificazione del settore pubblico e semipubblico. Serve tempo per operare cambi di mentalità, specie negli ambienti che oppongono forti resistenze alle privatizzazioni. Molti dirigenti pubblici sono contrari, così come i politici più conservatori perché percepiscono queste operazioni come perdite nette di influenza. Inoltre, molti vertici aziendali del settore pubblico, per quanto ben formati, non conoscono le modalità di funzionamento delle multinazionali, cosa che non facilita l’attrazione di investimenti esteri. Il dualismo stesso del potere politico limita fortemente le privatizzazioni.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285728"/>
            <a:ext cx="8501122" cy="2677656"/>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b="1" dirty="0" smtClean="0"/>
              <a:t>LE POTENZIALITA’ ECONOMICHE DELL’IRAN</a:t>
            </a:r>
            <a:endParaRPr lang="it-IT" sz="1400" dirty="0" smtClean="0"/>
          </a:p>
          <a:p>
            <a:pPr algn="just"/>
            <a:r>
              <a:rPr lang="it-IT" sz="1400" dirty="0" smtClean="0"/>
              <a:t>Questa situazione impedisce all’Iran di riformarsi e di utilizzare appieno il proprio potenziale. A differenza di molte altre economie mediorientali, quella iraniana disporrebbe di una base produttiva non esclusivamente dipendente dal settore energetico, soprattutto in virtù degli sforzi per industrializzare il paese negli anni Cinquanta. Se ne può avere un’idea osservando la progressione delle esportazioni non petrolifere negli ultimi anni, arrivate nel 2017 al 35% del totale. Nonostante fra queste figurino anche prodotti petrolchimici (il 26% dell’export non legato all’oro nero</a:t>
            </a:r>
            <a:r>
              <a:rPr lang="it-IT" sz="1400" baseline="30000" dirty="0" smtClean="0"/>
              <a:t> </a:t>
            </a:r>
            <a:r>
              <a:rPr lang="it-IT" sz="1400" dirty="0" smtClean="0"/>
              <a:t>), in media l’Iran vende all’estero più beni di quanto non faccia il resto dei paesi del Medio Oriente e del </a:t>
            </a:r>
            <a:r>
              <a:rPr lang="it-IT" sz="1400" dirty="0" err="1" smtClean="0"/>
              <a:t>Nordafrica</a:t>
            </a:r>
            <a:r>
              <a:rPr lang="it-IT" sz="1400" dirty="0" smtClean="0"/>
              <a:t> produttori di idrocarburi</a:t>
            </a:r>
            <a:r>
              <a:rPr lang="it-IT" sz="1400" baseline="30000" dirty="0" smtClean="0"/>
              <a:t> </a:t>
            </a:r>
            <a:r>
              <a:rPr lang="it-IT" sz="1400" dirty="0" smtClean="0"/>
              <a:t>. Dispone peraltro di un alto livello di conoscenze scientifiche che gli conferisce un consistente vantaggio comparato per sviluppare prodotti e servizi legati alle nuove tecnologie come la stampa tridimensionale, l’intelligenza artificiale e la robotica. Infine, può contare su una vasta rete imprenditoriale che potrebbe sviluppare in modo consistente le aziende se solo beneficiasse di un ambiente più favorevole.</a:t>
            </a:r>
          </a:p>
        </p:txBody>
      </p:sp>
      <p:sp>
        <p:nvSpPr>
          <p:cNvPr id="1026" name="AutoShape 2" descr="C:\Users\utente\Documents\SITO\DA INSERIRE\GEOGRAFIA\CLASSE 3%C2%B0\IRAN\ECONOMIA\SI\PESO DELLO STATO\IL PESO DELLE SANZIONI SULLA STABILITA%CC%80 DELL%E2%80%99IRAN - Limes_files\grafico2_coville_7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file:///C:/Users/utente/Documents/SITO/DA%20INSERIRE/GEOGRAFIA/CLASSE%203%C2%B0/IRAN/ECONOMIA/SI/grafico2_coville_7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file:///C:/Users/utente/Documents/SITO/DA%20INSERIRE/GEOGRAFIA/CLASSE%203%C2%B0/IRAN/ECONOMIA/SI/grafico2_coville_7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Rettangolo arrotondato 7"/>
          <p:cNvSpPr/>
          <p:nvPr/>
        </p:nvSpPr>
        <p:spPr>
          <a:xfrm>
            <a:off x="428596" y="3786190"/>
            <a:ext cx="8501122"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Perché l’Iran non riesce a sviluppare appieno il proprio potenziale economico? </a:t>
            </a:r>
            <a:r>
              <a:rPr lang="it-IT" sz="1400" dirty="0" smtClean="0">
                <a:solidFill>
                  <a:schemeClr val="tx1"/>
                </a:solidFill>
              </a:rPr>
              <a:t>Rispondi dopo aver evidenziato nel testo le informazioni principali.</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9" name="Rettangolo arrotondato 8"/>
          <p:cNvSpPr/>
          <p:nvPr/>
        </p:nvSpPr>
        <p:spPr>
          <a:xfrm>
            <a:off x="500034" y="4714884"/>
            <a:ext cx="8501122"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C:\Users\utente\Documents\SITO\DA INSERIRE\GEOGRAFIA\CLASSE 3%C2%B0\IRAN\ECONOMIA\SI\PESO DELLO STATO\IL PESO DELLE SANZIONI SULLA STABILITA%CC%80 DELL%E2%80%99IRAN - Limes_files\grafico2_coville_7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file:///C:/Users/utente/Documents/SITO/DA%20INSERIRE/GEOGRAFIA/CLASSE%203%C2%B0/IRAN/ECONOMIA/SI/grafico2_coville_7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file:///C:/Users/utente/Documents/SITO/DA%20INSERIRE/GEOGRAFIA/CLASSE%203%C2%B0/IRAN/ECONOMIA/SI/grafico2_coville_7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1" name="Picture 7" descr="C:\Users\utente\Documents\SITO\DA INSERIRE\GEOGRAFIA\CLASSE 3°\IRAN\ECONOMIA\SI\grafico2_coville_718.jpg"/>
          <p:cNvPicPr>
            <a:picLocks noChangeAspect="1" noChangeArrowheads="1"/>
          </p:cNvPicPr>
          <p:nvPr/>
        </p:nvPicPr>
        <p:blipFill>
          <a:blip r:embed="rId2"/>
          <a:srcRect/>
          <a:stretch>
            <a:fillRect/>
          </a:stretch>
        </p:blipFill>
        <p:spPr bwMode="auto">
          <a:xfrm>
            <a:off x="500034" y="285724"/>
            <a:ext cx="5376672" cy="3518154"/>
          </a:xfrm>
          <a:prstGeom prst="rect">
            <a:avLst/>
          </a:prstGeom>
          <a:noFill/>
          <a:ln>
            <a:solidFill>
              <a:srgbClr val="C00000"/>
            </a:solidFill>
          </a:ln>
        </p:spPr>
      </p:pic>
      <p:pic>
        <p:nvPicPr>
          <p:cNvPr id="7" name="Picture 4" descr="https://s3.us-east-2.amazonaws.com/defenddemocracy/uploads/publications/pie_chart_500.png"/>
          <p:cNvPicPr>
            <a:picLocks noChangeAspect="1" noChangeArrowheads="1"/>
          </p:cNvPicPr>
          <p:nvPr/>
        </p:nvPicPr>
        <p:blipFill>
          <a:blip r:embed="rId3"/>
          <a:srcRect/>
          <a:stretch>
            <a:fillRect/>
          </a:stretch>
        </p:blipFill>
        <p:spPr bwMode="auto">
          <a:xfrm>
            <a:off x="4000496" y="4000504"/>
            <a:ext cx="4445228" cy="2667137"/>
          </a:xfrm>
          <a:prstGeom prst="rect">
            <a:avLst/>
          </a:prstGeom>
          <a:noFill/>
          <a:ln>
            <a:solidFill>
              <a:srgbClr val="C00000"/>
            </a:solid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429388" y="500042"/>
            <a:ext cx="2500330" cy="193899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dirty="0" smtClean="0"/>
              <a:t>Il Parlamento europeo ha votato a larga maggioranza per inserire i </a:t>
            </a:r>
            <a:r>
              <a:rPr lang="it-IT" sz="1200" b="1" dirty="0" smtClean="0"/>
              <a:t>pasdaran</a:t>
            </a:r>
            <a:r>
              <a:rPr lang="it-IT" sz="1200" dirty="0" smtClean="0"/>
              <a:t> iraniani nella lista delle organizzazioni terroristiche. Sono ritenuti </a:t>
            </a:r>
            <a:r>
              <a:rPr lang="it-IT" sz="1200" b="1" dirty="0" smtClean="0"/>
              <a:t>responsabili di molti dei crimini contro i diritti umani</a:t>
            </a:r>
            <a:r>
              <a:rPr lang="it-IT" sz="1200" dirty="0" smtClean="0"/>
              <a:t> a cui l’Iran assiste ormai quotidianamente, soprattutto dopo la morte della 22enne </a:t>
            </a:r>
            <a:r>
              <a:rPr lang="it-IT" sz="1200" dirty="0" err="1" smtClean="0"/>
              <a:t>Mahsa</a:t>
            </a:r>
            <a:r>
              <a:rPr lang="it-IT" sz="1200" dirty="0" smtClean="0"/>
              <a:t> </a:t>
            </a:r>
            <a:r>
              <a:rPr lang="it-IT" sz="1200" dirty="0" err="1" smtClean="0"/>
              <a:t>Amini</a:t>
            </a:r>
            <a:r>
              <a:rPr lang="it-IT" sz="1200" dirty="0" smtClean="0"/>
              <a:t> e le proteste che ne sono seguite. </a:t>
            </a:r>
            <a:endParaRPr lang="it-IT" sz="1200" dirty="0"/>
          </a:p>
        </p:txBody>
      </p:sp>
      <p:pic>
        <p:nvPicPr>
          <p:cNvPr id="5122" name="Picture 2" descr="pasdaran iran usa"/>
          <p:cNvPicPr>
            <a:picLocks noChangeAspect="1" noChangeArrowheads="1"/>
          </p:cNvPicPr>
          <p:nvPr/>
        </p:nvPicPr>
        <p:blipFill>
          <a:blip r:embed="rId2"/>
          <a:srcRect/>
          <a:stretch>
            <a:fillRect/>
          </a:stretch>
        </p:blipFill>
        <p:spPr bwMode="auto">
          <a:xfrm>
            <a:off x="214282" y="357165"/>
            <a:ext cx="6007608" cy="2670048"/>
          </a:xfrm>
          <a:prstGeom prst="rect">
            <a:avLst/>
          </a:prstGeom>
          <a:noFill/>
          <a:ln>
            <a:solidFill>
              <a:srgbClr val="C00000"/>
            </a:solidFill>
          </a:ln>
        </p:spPr>
      </p:pic>
      <p:sp>
        <p:nvSpPr>
          <p:cNvPr id="4" name="Rettangolo arrotondato 3"/>
          <p:cNvSpPr/>
          <p:nvPr/>
        </p:nvSpPr>
        <p:spPr>
          <a:xfrm>
            <a:off x="428596" y="3786190"/>
            <a:ext cx="8501122"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Chi sono i pasdaran? Chi li controlla? Da chi sono composti? Che ruolo hanno nell’economia del Paese? </a:t>
            </a:r>
            <a:r>
              <a:rPr lang="it-IT" sz="1400" dirty="0" smtClean="0">
                <a:solidFill>
                  <a:schemeClr val="tx1"/>
                </a:solidFill>
              </a:rPr>
              <a:t>Cerca nell’archivio l’articolo da cui si può ricavare la risposta ed evidenzia le informazioni principali. </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L’economia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p:nvPr/>
        </p:nvSpPr>
        <p:spPr>
          <a:xfrm>
            <a:off x="642910" y="4929198"/>
            <a:ext cx="8143932" cy="8572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Cosa prevedono le sanzioni contro l’Iran? Da chi sono applicate? Per quale motivo? </a:t>
            </a:r>
            <a:r>
              <a:rPr lang="it-IT" sz="1400" dirty="0" smtClean="0">
                <a:solidFill>
                  <a:schemeClr val="tx1"/>
                </a:solidFill>
              </a:rPr>
              <a:t>Cerca nell’archivio l’articolo da cui si può ricavare la risposta ed evidenzia le informazioni principali. </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p:nvPr/>
        </p:nvSpPr>
        <p:spPr>
          <a:xfrm>
            <a:off x="642910" y="6072206"/>
            <a:ext cx="8286808"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Quali sono le conseguenze delle sanzioni per l’economia dell’Iran? </a:t>
            </a:r>
            <a:r>
              <a:rPr lang="it-IT" sz="1400" dirty="0" smtClean="0">
                <a:solidFill>
                  <a:schemeClr val="tx1"/>
                </a:solidFill>
              </a:rPr>
              <a:t>Cerca nell’archivio l’articolo da cui si può ricavare la risposta ed evidenzia le informazioni principali. </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1472" y="285728"/>
            <a:ext cx="8286808" cy="4324261"/>
          </a:xfrm>
          <a:prstGeom prst="rect">
            <a:avLst/>
          </a:prstGeom>
          <a:solidFill>
            <a:schemeClr val="accent5">
              <a:lumMod val="20000"/>
              <a:lumOff val="80000"/>
            </a:schemeClr>
          </a:solidFill>
          <a:ln w="19050">
            <a:solidFill>
              <a:srgbClr val="C00000"/>
            </a:solidFill>
          </a:ln>
        </p:spPr>
        <p:txBody>
          <a:bodyPr wrap="square" rtlCol="0">
            <a:spAutoFit/>
          </a:bodyPr>
          <a:lstStyle/>
          <a:p>
            <a:pPr>
              <a:spcAft>
                <a:spcPts val="600"/>
              </a:spcAft>
            </a:pPr>
            <a:endParaRPr lang="it-IT" sz="1200" b="1" dirty="0" smtClean="0"/>
          </a:p>
          <a:p>
            <a:pPr>
              <a:spcAft>
                <a:spcPts val="600"/>
              </a:spcAft>
            </a:pPr>
            <a:endParaRPr lang="it-IT" sz="1200" b="1" dirty="0" smtClean="0"/>
          </a:p>
          <a:p>
            <a:pPr>
              <a:spcAft>
                <a:spcPts val="600"/>
              </a:spcAft>
            </a:pPr>
            <a:r>
              <a:rPr lang="it-IT" sz="1200" b="1" dirty="0" smtClean="0"/>
              <a:t>PMOI</a:t>
            </a:r>
            <a:r>
              <a:rPr lang="it-IT" sz="1200" dirty="0" smtClean="0"/>
              <a:t> 18/04/20121</a:t>
            </a:r>
            <a:endParaRPr lang="it-IT" sz="1400" dirty="0" smtClean="0"/>
          </a:p>
          <a:p>
            <a:pPr algn="just"/>
            <a:r>
              <a:rPr lang="it-IT" sz="1400" dirty="0" smtClean="0"/>
              <a:t>Sebbene l'Iran sia uno dei paesi più ricchi del mondo, la sua popolazione soffre di estrema povertà. I funzionari del regime dei mullah incolpano le sanzioni per i problemi economici dell'Iran . Ma la realtà è che la loro incompetenza e inefficienza sono la causa principale del problema. Usano i duri problemi economici in Iran come leva per chiedere la revoca delle sanzioni , mentre le istituzioni sostenute dal regime continuano a saccheggiare la ricchezza e le risorse dell'Iran e a spenderle per obiettivi nefandi.</a:t>
            </a:r>
          </a:p>
          <a:p>
            <a:pPr algn="just"/>
            <a:r>
              <a:rPr lang="it-IT" sz="1400" dirty="0" smtClean="0"/>
              <a:t>“Nel bilancio, le entrate petrolifere equivalgono a un quarto della quota delle tasse. Ciò significa che in realtà sono le persone a pagare le spese del Paese. E questo è un paese che si trova su un mare di petrolio", ha detto </a:t>
            </a:r>
            <a:r>
              <a:rPr lang="it-IT" sz="1400" dirty="0" err="1" smtClean="0"/>
              <a:t>Falahatpisheh</a:t>
            </a:r>
            <a:r>
              <a:rPr lang="it-IT" sz="1400" dirty="0" smtClean="0"/>
              <a:t>, un ex deputato di </a:t>
            </a:r>
            <a:r>
              <a:rPr lang="it-IT" sz="1400" dirty="0" err="1" smtClean="0"/>
              <a:t>Kermanshah</a:t>
            </a:r>
            <a:r>
              <a:rPr lang="it-IT" sz="1400" dirty="0" smtClean="0"/>
              <a:t> e membro della Commissione di sicurezza del </a:t>
            </a:r>
            <a:r>
              <a:rPr lang="it-IT" sz="1400" dirty="0" err="1" smtClean="0"/>
              <a:t>Majlis</a:t>
            </a:r>
            <a:r>
              <a:rPr lang="it-IT" sz="1400" dirty="0" smtClean="0"/>
              <a:t>. “Se consideriamo tutto questo, significa che abbiamo il budget necessario per risolvere i problemi economici del Paese, cioè se il budget non viene speso per altre cose”.</a:t>
            </a:r>
          </a:p>
          <a:p>
            <a:pPr algn="just"/>
            <a:r>
              <a:rPr lang="it-IT" sz="1400" dirty="0" smtClean="0"/>
              <a:t>Nell'anno precedente, le priorità dei mullah non erano il benessere del popolo iraniano, ma il finanziamento e l'armamento di gruppi terroristici, l'investimento nella repressione interna e l'acquisizione di armi nucleari per garantire la propria sopravvivenza. A causa di queste politiche, oggi l'80% del popolo iraniano vive al di sotto della soglia di povertà . Pertanto, finché i mullah saranno al potere, la revoca delle sanzioni non risolverà nessuno dei problemi dell'Iran.</a:t>
            </a:r>
          </a:p>
          <a:p>
            <a:pPr algn="just"/>
            <a:endParaRPr lang="it-IT" sz="1400" dirty="0"/>
          </a:p>
        </p:txBody>
      </p:sp>
      <p:sp>
        <p:nvSpPr>
          <p:cNvPr id="3" name="Rettangolo arrotondato 2"/>
          <p:cNvSpPr/>
          <p:nvPr/>
        </p:nvSpPr>
        <p:spPr>
          <a:xfrm>
            <a:off x="928662" y="5786454"/>
            <a:ext cx="8001056"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4" name="Rettangolo arrotondato 3"/>
          <p:cNvSpPr/>
          <p:nvPr/>
        </p:nvSpPr>
        <p:spPr>
          <a:xfrm>
            <a:off x="785786" y="4857760"/>
            <a:ext cx="8072494" cy="6429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dirty="0" smtClean="0">
                <a:solidFill>
                  <a:schemeClr val="tx1"/>
                </a:solidFill>
              </a:rPr>
              <a:t>Dopo aver evidenziato le informazioni principali, dai un titolo all’articolo e formula una domanda che lo riassuma.</a:t>
            </a:r>
          </a:p>
          <a:p>
            <a:pPr marL="342900" indent="-342900" algn="just"/>
            <a:endParaRPr lang="it-IT" sz="1400" dirty="0" smtClean="0">
              <a:solidFill>
                <a:schemeClr val="tx1"/>
              </a:solidFill>
            </a:endParaRPr>
          </a:p>
          <a:p>
            <a:pPr marL="342900" indent="-342900" algn="just"/>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p:nvPr/>
        </p:nvSpPr>
        <p:spPr>
          <a:xfrm>
            <a:off x="357158" y="5857892"/>
            <a:ext cx="8501122" cy="7858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Quali sono i motivi della protesta scoppiata in Iran? Perché riguarda soprattutto le donne e i giovani? Quale condizione potrebbe trasformare la protesta in una rivoluzione? </a:t>
            </a:r>
            <a:r>
              <a:rPr lang="it-IT" sz="1400" dirty="0" smtClean="0">
                <a:solidFill>
                  <a:schemeClr val="tx1"/>
                </a:solidFill>
              </a:rPr>
              <a:t>Cerca nell’archivio l’articolo da cui si può ricavare la risposta ed evidenzia le informazioni principali. </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6"/>
          <p:cNvSpPr txBox="1">
            <a:spLocks/>
          </p:cNvSpPr>
          <p:nvPr/>
        </p:nvSpPr>
        <p:spPr>
          <a:xfrm>
            <a:off x="571472" y="2500306"/>
            <a:ext cx="8458200" cy="1143008"/>
          </a:xfrm>
          <a:prstGeom prst="rect">
            <a:avLst/>
          </a:prstGeom>
          <a:effectLst/>
        </p:spPr>
        <p:style>
          <a:lnRef idx="1">
            <a:schemeClr val="accent1"/>
          </a:lnRef>
          <a:fillRef idx="2">
            <a:schemeClr val="accent1"/>
          </a:fillRef>
          <a:effectRef idx="1">
            <a:schemeClr val="accent1"/>
          </a:effectRef>
          <a:fontRef idx="minor">
            <a:schemeClr val="dk1"/>
          </a:fontRef>
        </p:style>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all" spc="0" normalizeH="0" baseline="0" noProof="0" dirty="0"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LA rivoluzione</a:t>
            </a:r>
            <a:endParaRPr kumimoji="0" lang="it-IT" sz="3600" b="0" i="0" u="none" strike="noStrike" kern="1200" cap="all" spc="0" normalizeH="0" baseline="0" noProof="0" dirty="0">
              <a:ln>
                <a:noFill/>
              </a:ln>
              <a:solidFill>
                <a:schemeClr val="dk1"/>
              </a:solidFill>
              <a:effectLst>
                <a:reflection blurRad="12700" stA="48000" endA="300" endPos="55000" dir="5400000" sy="-90000" algn="bl" rotWithShape="0"/>
              </a:effectLst>
              <a:uLnTx/>
              <a:uFillTx/>
              <a:latin typeface="+mn-lt"/>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La corruzione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utente\Documents\SITO\DA INSERIRE\GEOGRAFIA\CLASSE 3°\IRAN\FUGA DI CERVELLI\CPI2021_Mapindex_IT.png"/>
          <p:cNvPicPr>
            <a:picLocks noChangeAspect="1" noChangeArrowheads="1"/>
          </p:cNvPicPr>
          <p:nvPr/>
        </p:nvPicPr>
        <p:blipFill>
          <a:blip r:embed="rId2" cstate="print"/>
          <a:srcRect/>
          <a:stretch>
            <a:fillRect/>
          </a:stretch>
        </p:blipFill>
        <p:spPr bwMode="auto">
          <a:xfrm>
            <a:off x="285720" y="142852"/>
            <a:ext cx="5524500" cy="5248275"/>
          </a:xfrm>
          <a:prstGeom prst="rect">
            <a:avLst/>
          </a:prstGeom>
          <a:noFill/>
          <a:ln>
            <a:solidFill>
              <a:srgbClr val="C00000"/>
            </a:solidFill>
          </a:ln>
        </p:spPr>
      </p:pic>
      <p:sp>
        <p:nvSpPr>
          <p:cNvPr id="3" name="CasellaDiTesto 2"/>
          <p:cNvSpPr txBox="1"/>
          <p:nvPr/>
        </p:nvSpPr>
        <p:spPr>
          <a:xfrm>
            <a:off x="6000760" y="428604"/>
            <a:ext cx="3000396" cy="156966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fontAlgn="t"/>
            <a:r>
              <a:rPr lang="it-IT" sz="1200" dirty="0" smtClean="0"/>
              <a:t>L' indice di percezione della corruzione del </a:t>
            </a:r>
            <a:r>
              <a:rPr lang="it-IT" sz="1200" b="1" dirty="0" smtClean="0"/>
              <a:t>2021</a:t>
            </a:r>
            <a:r>
              <a:rPr lang="it-IT" sz="1200" dirty="0" smtClean="0"/>
              <a:t> di </a:t>
            </a:r>
            <a:r>
              <a:rPr lang="it-IT" sz="1200" dirty="0" err="1" smtClean="0"/>
              <a:t>Transparency</a:t>
            </a:r>
            <a:r>
              <a:rPr lang="it-IT" sz="1200" dirty="0" smtClean="0"/>
              <a:t> International classifica  l’Iran al </a:t>
            </a:r>
            <a:r>
              <a:rPr lang="it-IT" sz="1200" b="1" dirty="0" smtClean="0"/>
              <a:t>150°</a:t>
            </a:r>
            <a:r>
              <a:rPr lang="it-IT" sz="1200" dirty="0" smtClean="0"/>
              <a:t> </a:t>
            </a:r>
            <a:r>
              <a:rPr lang="it-IT" sz="1200" b="1" dirty="0" smtClean="0"/>
              <a:t>posto su 180 paesi,</a:t>
            </a:r>
            <a:r>
              <a:rPr lang="it-IT" sz="1200" dirty="0" smtClean="0"/>
              <a:t> su una scala in cui si ritiene che i paesi di livello inferiore abbiano un settore pubblico più onesto. La classifica dell'Iran è scesa costantemente da un massimo di </a:t>
            </a:r>
            <a:r>
              <a:rPr lang="it-IT" sz="1200" b="1" dirty="0" smtClean="0"/>
              <a:t>130° nel 2017.</a:t>
            </a:r>
            <a:endParaRPr lang="it-IT" sz="1200" b="1" dirty="0"/>
          </a:p>
        </p:txBody>
      </p:sp>
      <p:sp>
        <p:nvSpPr>
          <p:cNvPr id="4" name="Rettangolo arrotondato 3"/>
          <p:cNvSpPr/>
          <p:nvPr/>
        </p:nvSpPr>
        <p:spPr>
          <a:xfrm>
            <a:off x="500034" y="5429264"/>
            <a:ext cx="8215370"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Com’è l’indice di corruzione dell’Iran nella classifica mondiale? Che andamento ha avuto negli ultimi anni? </a:t>
            </a:r>
            <a:r>
              <a:rPr lang="it-IT" sz="1400" dirty="0" smtClean="0">
                <a:solidFill>
                  <a:schemeClr val="tx1"/>
                </a:solidFill>
              </a:rPr>
              <a:t>Rispondi.</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
        <p:nvSpPr>
          <p:cNvPr id="5" name="Rettangolo arrotondato 4"/>
          <p:cNvSpPr/>
          <p:nvPr/>
        </p:nvSpPr>
        <p:spPr>
          <a:xfrm>
            <a:off x="500034" y="6143644"/>
            <a:ext cx="8215370"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14290"/>
            <a:ext cx="8572560" cy="6078587"/>
          </a:xfrm>
          <a:prstGeom prst="rect">
            <a:avLst/>
          </a:prstGeom>
          <a:solidFill>
            <a:schemeClr val="accent5">
              <a:lumMod val="20000"/>
              <a:lumOff val="80000"/>
            </a:schemeClr>
          </a:solidFill>
          <a:ln w="19050">
            <a:solidFill>
              <a:srgbClr val="C00000"/>
            </a:solidFill>
          </a:ln>
        </p:spPr>
        <p:txBody>
          <a:bodyPr wrap="square" rtlCol="0">
            <a:spAutoFit/>
          </a:bodyPr>
          <a:lstStyle/>
          <a:p>
            <a:pPr algn="ctr">
              <a:spcAft>
                <a:spcPts val="600"/>
              </a:spcAft>
            </a:pPr>
            <a:r>
              <a:rPr lang="it-IT" sz="2000" b="1" dirty="0" smtClean="0"/>
              <a:t>40 anni di appropriazione indebita in Iran, i casi più grandi</a:t>
            </a:r>
          </a:p>
          <a:p>
            <a:pPr algn="just">
              <a:spcAft>
                <a:spcPts val="600"/>
              </a:spcAft>
            </a:pPr>
            <a:r>
              <a:rPr lang="it-IT" sz="1200" b="1" dirty="0" smtClean="0"/>
              <a:t>Iran </a:t>
            </a:r>
            <a:r>
              <a:rPr lang="it-IT" sz="1200" b="1" dirty="0" err="1" smtClean="0"/>
              <a:t>Freedom</a:t>
            </a:r>
            <a:r>
              <a:rPr lang="it-IT" sz="1200" b="1" dirty="0" smtClean="0"/>
              <a:t> </a:t>
            </a:r>
            <a:r>
              <a:rPr lang="it-IT" sz="1200" dirty="0" smtClean="0"/>
              <a:t> 08/11/2019</a:t>
            </a:r>
          </a:p>
          <a:p>
            <a:pPr algn="just"/>
            <a:r>
              <a:rPr lang="it-IT" sz="1600" b="1" dirty="0" smtClean="0"/>
              <a:t>Appropriazione indebita di </a:t>
            </a:r>
            <a:r>
              <a:rPr lang="it-IT" sz="1600" b="1" dirty="0" err="1" smtClean="0"/>
              <a:t>Babak</a:t>
            </a:r>
            <a:r>
              <a:rPr lang="it-IT" sz="1600" b="1" dirty="0" smtClean="0"/>
              <a:t> </a:t>
            </a:r>
            <a:r>
              <a:rPr lang="it-IT" sz="1600" b="1" dirty="0" err="1" smtClean="0"/>
              <a:t>Zanjani</a:t>
            </a:r>
            <a:endParaRPr lang="it-IT" sz="1600" b="1" dirty="0" smtClean="0"/>
          </a:p>
          <a:p>
            <a:pPr algn="just"/>
            <a:r>
              <a:rPr lang="it-IT" sz="1400" dirty="0" smtClean="0"/>
              <a:t>Nel gennaio 2014 </a:t>
            </a:r>
            <a:r>
              <a:rPr lang="it-IT" sz="1400" dirty="0" err="1" smtClean="0"/>
              <a:t>Zanjani</a:t>
            </a:r>
            <a:r>
              <a:rPr lang="it-IT" sz="1400" dirty="0" smtClean="0"/>
              <a:t> è stato arrestato. Il suo arresto è stato collegato a </a:t>
            </a:r>
            <a:r>
              <a:rPr lang="it-IT" sz="1400" b="1" dirty="0" smtClean="0"/>
              <a:t>un importante caso di corruzione petrolifera. </a:t>
            </a:r>
            <a:r>
              <a:rPr lang="it-IT" sz="1400" dirty="0" smtClean="0"/>
              <a:t>L'appropriazione indebita di </a:t>
            </a:r>
            <a:r>
              <a:rPr lang="it-IT" sz="1400" dirty="0" err="1" smtClean="0"/>
              <a:t>Zanjani</a:t>
            </a:r>
            <a:r>
              <a:rPr lang="it-IT" sz="1400" dirty="0" smtClean="0"/>
              <a:t> è stata di </a:t>
            </a:r>
            <a:r>
              <a:rPr lang="it-IT" sz="1400" b="1" dirty="0" smtClean="0"/>
              <a:t>2 miliardi di dollari</a:t>
            </a:r>
            <a:r>
              <a:rPr lang="it-IT" sz="1400" dirty="0" smtClean="0"/>
              <a:t>, che secondo il Ministero del Petrolio ammontano a 4 miliardi di dollari compresi i danni. A 4.500 </a:t>
            </a:r>
            <a:r>
              <a:rPr lang="it-IT" sz="1400" dirty="0" err="1" smtClean="0"/>
              <a:t>toman</a:t>
            </a:r>
            <a:r>
              <a:rPr lang="it-IT" sz="1400" dirty="0" smtClean="0"/>
              <a:t> per dollaro, ammonta a 18 trilioni di </a:t>
            </a:r>
            <a:r>
              <a:rPr lang="it-IT" sz="1400" dirty="0" err="1" smtClean="0"/>
              <a:t>toman</a:t>
            </a:r>
            <a:r>
              <a:rPr lang="it-IT" sz="1400" dirty="0" smtClean="0"/>
              <a:t>.</a:t>
            </a:r>
          </a:p>
          <a:p>
            <a:pPr algn="just"/>
            <a:r>
              <a:rPr lang="it-IT" sz="1400" dirty="0" smtClean="0"/>
              <a:t>Naturalmente, il caso di </a:t>
            </a:r>
            <a:r>
              <a:rPr lang="it-IT" sz="1400" dirty="0" err="1" smtClean="0"/>
              <a:t>Babak</a:t>
            </a:r>
            <a:r>
              <a:rPr lang="it-IT" sz="1400" dirty="0" smtClean="0"/>
              <a:t> </a:t>
            </a:r>
            <a:r>
              <a:rPr lang="it-IT" sz="1400" dirty="0" err="1" smtClean="0"/>
              <a:t>Zanjani</a:t>
            </a:r>
            <a:r>
              <a:rPr lang="it-IT" sz="1400" dirty="0" smtClean="0"/>
              <a:t> </a:t>
            </a:r>
            <a:r>
              <a:rPr lang="it-IT" sz="1400" b="1" dirty="0" smtClean="0"/>
              <a:t>non è l'unico esempio di appropriazione indebita e rapina nell'industria petrolifera iraniana.</a:t>
            </a:r>
            <a:r>
              <a:rPr lang="it-IT" sz="1400" dirty="0" smtClean="0"/>
              <a:t> Nel 2015 è arrivata la notizia che le piattaforme petrolifere acquistate dalla compagnia petrolifera nazionale iraniana erano scomparse! A quel tempo, una piattaforma petrolifera era stata acquistata da società di installazione offshore per 87 milioni di dollari, ma non è mai entrata in Iran nonostante avesse depositato tutto il denaro in una società intermediaria. Dopo un po', è stato rivelato che un altro impianto era andato perduto, il che significa che il contratto per il loro acquisto era stato chiuso ma non consegnato. In totale, i due impianti sono costati </a:t>
            </a:r>
            <a:r>
              <a:rPr lang="it-IT" sz="1400" b="1" dirty="0" smtClean="0"/>
              <a:t>124 milioni di dollari</a:t>
            </a:r>
            <a:r>
              <a:rPr lang="it-IT" sz="1400" dirty="0" smtClean="0"/>
              <a:t>.</a:t>
            </a:r>
          </a:p>
          <a:p>
            <a:pPr algn="just">
              <a:spcAft>
                <a:spcPts val="600"/>
              </a:spcAft>
            </a:pPr>
            <a:r>
              <a:rPr lang="it-IT" sz="1400" dirty="0" smtClean="0"/>
              <a:t>Nel 2017 un nuovo caso di appropriazione indebita di 100 miliardi di </a:t>
            </a:r>
            <a:r>
              <a:rPr lang="it-IT" sz="1400" dirty="0" err="1" smtClean="0"/>
              <a:t>toman</a:t>
            </a:r>
            <a:r>
              <a:rPr lang="it-IT" sz="1400" dirty="0" smtClean="0"/>
              <a:t> è stato annunciato dalla compagnia petrolifera e si afferma che una persona che ha lavorato per 30 anni nel Ministero del Petrolio aveva sottratto circa 100 miliardi di </a:t>
            </a:r>
            <a:r>
              <a:rPr lang="it-IT" sz="1400" dirty="0" err="1" smtClean="0"/>
              <a:t>toman</a:t>
            </a:r>
            <a:r>
              <a:rPr lang="it-IT" sz="1400" dirty="0" smtClean="0"/>
              <a:t> nel ministero del Petrolio e aveva lasciato il Paese tre ore dopo che la sua corruzione è stata rivelata. A 3.700 </a:t>
            </a:r>
            <a:r>
              <a:rPr lang="it-IT" sz="1400" dirty="0" err="1" smtClean="0"/>
              <a:t>toman</a:t>
            </a:r>
            <a:r>
              <a:rPr lang="it-IT" sz="1400" dirty="0" smtClean="0"/>
              <a:t> per dollaro ammonta a </a:t>
            </a:r>
            <a:r>
              <a:rPr lang="it-IT" sz="1400" b="1" dirty="0" smtClean="0"/>
              <a:t>27,27 milioni di dollari</a:t>
            </a:r>
            <a:r>
              <a:rPr lang="it-IT" sz="1400" dirty="0" smtClean="0"/>
              <a:t>.</a:t>
            </a:r>
            <a:endParaRPr lang="it-IT" sz="1400" b="1" dirty="0" smtClean="0"/>
          </a:p>
          <a:p>
            <a:pPr algn="just"/>
            <a:r>
              <a:rPr lang="it-IT" sz="1600" b="1" dirty="0" smtClean="0"/>
              <a:t>Denuncia di appropriazione indebita e corruzione presso la </a:t>
            </a:r>
            <a:r>
              <a:rPr lang="it-IT" sz="1600" b="1" dirty="0" err="1" smtClean="0"/>
              <a:t>Foundation</a:t>
            </a:r>
            <a:r>
              <a:rPr lang="it-IT" sz="1600" b="1" dirty="0" smtClean="0"/>
              <a:t> </a:t>
            </a:r>
            <a:r>
              <a:rPr lang="it-IT" sz="1600" b="1" dirty="0" err="1" smtClean="0"/>
              <a:t>of</a:t>
            </a:r>
            <a:r>
              <a:rPr lang="it-IT" sz="1600" b="1" dirty="0" smtClean="0"/>
              <a:t> </a:t>
            </a:r>
            <a:r>
              <a:rPr lang="it-IT" sz="1600" b="1" dirty="0" err="1" smtClean="0"/>
              <a:t>Martyrs</a:t>
            </a:r>
            <a:r>
              <a:rPr lang="it-IT" sz="1600" b="1" dirty="0" smtClean="0"/>
              <a:t> and </a:t>
            </a:r>
            <a:r>
              <a:rPr lang="it-IT" sz="1600" b="1" dirty="0" err="1" smtClean="0"/>
              <a:t>Veterans</a:t>
            </a:r>
            <a:r>
              <a:rPr lang="it-IT" sz="1600" b="1" dirty="0" smtClean="0"/>
              <a:t> </a:t>
            </a:r>
            <a:r>
              <a:rPr lang="it-IT" sz="1600" b="1" dirty="0" err="1" smtClean="0"/>
              <a:t>Affairs</a:t>
            </a:r>
            <a:r>
              <a:rPr lang="it-IT" sz="1600" b="1" dirty="0" smtClean="0"/>
              <a:t> – 2013</a:t>
            </a:r>
          </a:p>
          <a:p>
            <a:pPr algn="just"/>
            <a:r>
              <a:rPr lang="it-IT" sz="1400" dirty="0" smtClean="0"/>
              <a:t>Il caso di corruzione in </a:t>
            </a:r>
            <a:r>
              <a:rPr lang="it-IT" sz="1400" dirty="0" err="1" smtClean="0"/>
              <a:t>Foundation</a:t>
            </a:r>
            <a:r>
              <a:rPr lang="it-IT" sz="1400" dirty="0" smtClean="0"/>
              <a:t> </a:t>
            </a:r>
            <a:r>
              <a:rPr lang="it-IT" sz="1400" dirty="0" err="1" smtClean="0"/>
              <a:t>of</a:t>
            </a:r>
            <a:r>
              <a:rPr lang="it-IT" sz="1400" dirty="0" smtClean="0"/>
              <a:t> </a:t>
            </a:r>
            <a:r>
              <a:rPr lang="it-IT" sz="1400" dirty="0" err="1" smtClean="0"/>
              <a:t>Martyrs</a:t>
            </a:r>
            <a:r>
              <a:rPr lang="it-IT" sz="1400" dirty="0" smtClean="0"/>
              <a:t> and </a:t>
            </a:r>
            <a:r>
              <a:rPr lang="it-IT" sz="1400" dirty="0" err="1" smtClean="0"/>
              <a:t>Veterans</a:t>
            </a:r>
            <a:r>
              <a:rPr lang="it-IT" sz="1400" dirty="0" smtClean="0"/>
              <a:t> </a:t>
            </a:r>
            <a:r>
              <a:rPr lang="it-IT" sz="1400" dirty="0" err="1" smtClean="0"/>
              <a:t>Affairs</a:t>
            </a:r>
            <a:r>
              <a:rPr lang="it-IT" sz="1400" dirty="0" smtClean="0"/>
              <a:t> è stato inizialmente stimato in 15 miliardi di </a:t>
            </a:r>
            <a:r>
              <a:rPr lang="it-IT" sz="1400" dirty="0" err="1" smtClean="0"/>
              <a:t>toman</a:t>
            </a:r>
            <a:r>
              <a:rPr lang="it-IT" sz="1400" dirty="0" smtClean="0"/>
              <a:t>, ma le sue dimensioni principali sono state successivamente determinate come segue:</a:t>
            </a:r>
          </a:p>
          <a:p>
            <a:pPr algn="just"/>
            <a:r>
              <a:rPr lang="it-IT" sz="1400" dirty="0" smtClean="0"/>
              <a:t>Appropriazione indebita di 170 miliardi di </a:t>
            </a:r>
            <a:r>
              <a:rPr lang="it-IT" sz="1400" dirty="0" err="1" smtClean="0"/>
              <a:t>toman</a:t>
            </a:r>
            <a:r>
              <a:rPr lang="it-IT" sz="1400" dirty="0" smtClean="0"/>
              <a:t> dalla ricchezza nazionale, concessione di un prestito di 8 trilioni di </a:t>
            </a:r>
            <a:r>
              <a:rPr lang="it-IT" sz="1400" dirty="0" err="1" smtClean="0"/>
              <a:t>toman</a:t>
            </a:r>
            <a:r>
              <a:rPr lang="it-IT" sz="1400" dirty="0" smtClean="0"/>
              <a:t> senza alcuna garanzia e con collusione, e una truffa di riciclaggio di denaro ai danni di una società di cambio valuta di una banca di Dubai del valore di 433 milioni di dirham.</a:t>
            </a:r>
          </a:p>
          <a:p>
            <a:pPr algn="just"/>
            <a:r>
              <a:rPr lang="it-IT" sz="1400" dirty="0" smtClean="0"/>
              <a:t>A 3.200 </a:t>
            </a:r>
            <a:r>
              <a:rPr lang="it-IT" sz="1400" dirty="0" err="1" smtClean="0"/>
              <a:t>toman</a:t>
            </a:r>
            <a:r>
              <a:rPr lang="it-IT" sz="1400" dirty="0" smtClean="0"/>
              <a:t> per dollaro, ammonta a </a:t>
            </a:r>
            <a:r>
              <a:rPr lang="it-IT" sz="1400" b="1" dirty="0" smtClean="0"/>
              <a:t>2,53 miliardi di dollari</a:t>
            </a:r>
            <a:r>
              <a:rPr lang="it-IT" sz="1400" dirty="0" smtClean="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14290"/>
            <a:ext cx="8572560" cy="5801588"/>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600" b="1" dirty="0" smtClean="0"/>
              <a:t>Corruzione nel fondo insegnanti 2016</a:t>
            </a:r>
          </a:p>
          <a:p>
            <a:pPr algn="just"/>
            <a:r>
              <a:rPr lang="it-IT" sz="1400" dirty="0" smtClean="0"/>
              <a:t>La quantità dichiarata di corruzione nel </a:t>
            </a:r>
            <a:r>
              <a:rPr lang="it-IT" sz="1400" dirty="0" err="1" smtClean="0"/>
              <a:t>Teachers</a:t>
            </a:r>
            <a:r>
              <a:rPr lang="it-IT" sz="1400" dirty="0" smtClean="0"/>
              <a:t> </a:t>
            </a:r>
            <a:r>
              <a:rPr lang="it-IT" sz="1400" dirty="0" err="1" smtClean="0"/>
              <a:t>Fund</a:t>
            </a:r>
            <a:r>
              <a:rPr lang="it-IT" sz="1400" dirty="0" smtClean="0"/>
              <a:t> e nella </a:t>
            </a:r>
            <a:r>
              <a:rPr lang="it-IT" sz="1400" dirty="0" err="1" smtClean="0"/>
              <a:t>Bank-e</a:t>
            </a:r>
            <a:r>
              <a:rPr lang="it-IT" sz="1400" dirty="0" smtClean="0"/>
              <a:t> </a:t>
            </a:r>
            <a:r>
              <a:rPr lang="it-IT" sz="1400" dirty="0" err="1" smtClean="0"/>
              <a:t>Sarmaye</a:t>
            </a:r>
            <a:r>
              <a:rPr lang="it-IT" sz="1400" dirty="0" smtClean="0"/>
              <a:t> (Capital </a:t>
            </a:r>
            <a:r>
              <a:rPr lang="it-IT" sz="1400" dirty="0" err="1" smtClean="0"/>
              <a:t>Bank</a:t>
            </a:r>
            <a:r>
              <a:rPr lang="it-IT" sz="1400" dirty="0" smtClean="0"/>
              <a:t>) ammontava a 3,5 miliardi di </a:t>
            </a:r>
            <a:r>
              <a:rPr lang="it-IT" sz="1400" dirty="0" err="1" smtClean="0"/>
              <a:t>toman</a:t>
            </a:r>
            <a:r>
              <a:rPr lang="it-IT" sz="1400" dirty="0" smtClean="0"/>
              <a:t>, ma i sondaggi in seguito hanno rivelato che più di $ 8 trilioni di </a:t>
            </a:r>
            <a:r>
              <a:rPr lang="it-IT" sz="1400" dirty="0" err="1" smtClean="0"/>
              <a:t>toman</a:t>
            </a:r>
            <a:r>
              <a:rPr lang="it-IT" sz="1400" dirty="0" smtClean="0"/>
              <a:t> erano stati prestati (prestito dubbio) da Capital </a:t>
            </a:r>
            <a:r>
              <a:rPr lang="it-IT" sz="1400" dirty="0" err="1" smtClean="0"/>
              <a:t>Bank</a:t>
            </a:r>
            <a:r>
              <a:rPr lang="it-IT" sz="1400" dirty="0" smtClean="0"/>
              <a:t> – la cui quota di maggioranza appartiene al Anche il </a:t>
            </a:r>
            <a:r>
              <a:rPr lang="it-IT" sz="1400" dirty="0" err="1" smtClean="0"/>
              <a:t>Teachers</a:t>
            </a:r>
            <a:r>
              <a:rPr lang="it-IT" sz="1400" dirty="0" smtClean="0"/>
              <a:t> </a:t>
            </a:r>
            <a:r>
              <a:rPr lang="it-IT" sz="1400" dirty="0" err="1" smtClean="0"/>
              <a:t>Fund</a:t>
            </a:r>
            <a:r>
              <a:rPr lang="it-IT" sz="1400" dirty="0" smtClean="0"/>
              <a:t> e i 4 trilioni di </a:t>
            </a:r>
            <a:r>
              <a:rPr lang="it-IT" sz="1400" dirty="0" err="1" smtClean="0"/>
              <a:t>toman</a:t>
            </a:r>
            <a:r>
              <a:rPr lang="it-IT" sz="1400" dirty="0" smtClean="0"/>
              <a:t> del patrimonio del fondo sono stati eliminati tra il 2007 e il 2013.</a:t>
            </a:r>
          </a:p>
          <a:p>
            <a:pPr algn="just">
              <a:spcAft>
                <a:spcPts val="600"/>
              </a:spcAft>
            </a:pPr>
            <a:r>
              <a:rPr lang="it-IT" sz="1400" dirty="0" smtClean="0"/>
              <a:t>Uno dei principali imputati nel caso è fuggito dal paese con circa 500 miliardi di </a:t>
            </a:r>
            <a:r>
              <a:rPr lang="it-IT" sz="1400" dirty="0" err="1" smtClean="0"/>
              <a:t>toman</a:t>
            </a:r>
            <a:r>
              <a:rPr lang="it-IT" sz="1400" dirty="0" smtClean="0"/>
              <a:t> di debiti e la proprietà sottratta non è mai stata restituita. A 3.748 </a:t>
            </a:r>
            <a:r>
              <a:rPr lang="it-IT" sz="1400" dirty="0" err="1" smtClean="0"/>
              <a:t>toman</a:t>
            </a:r>
            <a:r>
              <a:rPr lang="it-IT" sz="1400" dirty="0" smtClean="0"/>
              <a:t> per dollaro ammonta a </a:t>
            </a:r>
            <a:r>
              <a:rPr lang="it-IT" sz="1400" b="1" dirty="0" smtClean="0"/>
              <a:t>2,55 miliardi di dollari</a:t>
            </a:r>
            <a:r>
              <a:rPr lang="it-IT" sz="1400" dirty="0" smtClean="0"/>
              <a:t>.</a:t>
            </a:r>
            <a:endParaRPr lang="it-IT" sz="1400" b="1" dirty="0" smtClean="0"/>
          </a:p>
          <a:p>
            <a:pPr algn="just"/>
            <a:r>
              <a:rPr lang="it-IT" sz="1600" b="1" dirty="0" smtClean="0"/>
              <a:t>Appropriazione indebita nelle banche iraniane</a:t>
            </a:r>
          </a:p>
          <a:p>
            <a:pPr algn="just">
              <a:spcAft>
                <a:spcPts val="600"/>
              </a:spcAft>
            </a:pPr>
            <a:r>
              <a:rPr lang="it-IT" sz="1400" dirty="0" smtClean="0"/>
              <a:t>Nel novembre 2016, </a:t>
            </a:r>
            <a:r>
              <a:rPr lang="it-IT" sz="1400" dirty="0" err="1" smtClean="0"/>
              <a:t>Abbas</a:t>
            </a:r>
            <a:r>
              <a:rPr lang="it-IT" sz="1400" dirty="0" smtClean="0"/>
              <a:t> </a:t>
            </a:r>
            <a:r>
              <a:rPr lang="it-IT" sz="1400" dirty="0" err="1" smtClean="0"/>
              <a:t>Jafari</a:t>
            </a:r>
            <a:r>
              <a:rPr lang="it-IT" sz="1400" dirty="0" smtClean="0"/>
              <a:t> </a:t>
            </a:r>
            <a:r>
              <a:rPr lang="it-IT" sz="1400" dirty="0" err="1" smtClean="0"/>
              <a:t>Dolatabadi</a:t>
            </a:r>
            <a:r>
              <a:rPr lang="it-IT" sz="1400" dirty="0" smtClean="0"/>
              <a:t>, portavoce della magistratura , ha annunciato un caso di appropriazione indebita da 1,2 trilioni di </a:t>
            </a:r>
            <a:r>
              <a:rPr lang="it-IT" sz="1400" dirty="0" err="1" smtClean="0"/>
              <a:t>toman</a:t>
            </a:r>
            <a:r>
              <a:rPr lang="it-IT" sz="1400" dirty="0" smtClean="0"/>
              <a:t> in </a:t>
            </a:r>
            <a:r>
              <a:rPr lang="it-IT" sz="1400" dirty="0" err="1" smtClean="0"/>
              <a:t>Bank-e</a:t>
            </a:r>
            <a:r>
              <a:rPr lang="it-IT" sz="1400" dirty="0" smtClean="0"/>
              <a:t> Meli (Banca nazionale) e </a:t>
            </a:r>
            <a:r>
              <a:rPr lang="it-IT" sz="1400" dirty="0" err="1" smtClean="0"/>
              <a:t>Bank-e</a:t>
            </a:r>
            <a:r>
              <a:rPr lang="it-IT" sz="1400" dirty="0" smtClean="0"/>
              <a:t> </a:t>
            </a:r>
            <a:r>
              <a:rPr lang="it-IT" sz="1400" dirty="0" err="1" smtClean="0"/>
              <a:t>Melat</a:t>
            </a:r>
            <a:r>
              <a:rPr lang="it-IT" sz="1400" dirty="0" smtClean="0"/>
              <a:t> (Banca popolare). A 3748 </a:t>
            </a:r>
            <a:r>
              <a:rPr lang="it-IT" sz="1400" dirty="0" err="1" smtClean="0"/>
              <a:t>toman</a:t>
            </a:r>
            <a:r>
              <a:rPr lang="it-IT" sz="1400" dirty="0" smtClean="0"/>
              <a:t> per dollaro ammonta a </a:t>
            </a:r>
            <a:r>
              <a:rPr lang="it-IT" sz="1400" b="1" dirty="0" smtClean="0"/>
              <a:t>320,17 milioni di dollari</a:t>
            </a:r>
            <a:r>
              <a:rPr lang="it-IT" sz="1400" dirty="0" smtClean="0"/>
              <a:t>.</a:t>
            </a:r>
          </a:p>
          <a:p>
            <a:pPr algn="just"/>
            <a:r>
              <a:rPr lang="it-IT" sz="1600" b="1" dirty="0" smtClean="0"/>
              <a:t>Appropriazione indebita da stipendi astronomici nei ministeri e negli uffici governativi</a:t>
            </a:r>
          </a:p>
          <a:p>
            <a:pPr algn="just">
              <a:spcAft>
                <a:spcPts val="600"/>
              </a:spcAft>
            </a:pPr>
            <a:r>
              <a:rPr lang="it-IT" sz="1400" dirty="0" smtClean="0"/>
              <a:t>Nel terzo anno del primo mandato di </a:t>
            </a:r>
            <a:r>
              <a:rPr lang="it-IT" sz="1400" dirty="0" err="1" smtClean="0"/>
              <a:t>Hassan</a:t>
            </a:r>
            <a:r>
              <a:rPr lang="it-IT" sz="1400" dirty="0" smtClean="0"/>
              <a:t> </a:t>
            </a:r>
            <a:r>
              <a:rPr lang="it-IT" sz="1400" dirty="0" err="1" smtClean="0"/>
              <a:t>Rouhani</a:t>
            </a:r>
            <a:r>
              <a:rPr lang="it-IT" sz="1400" dirty="0" smtClean="0"/>
              <a:t> (2016), alcuni media hanno pubblicato diverse buste paga da 20 a 50 milioni di </a:t>
            </a:r>
            <a:r>
              <a:rPr lang="it-IT" sz="1400" dirty="0" err="1" smtClean="0"/>
              <a:t>toman</a:t>
            </a:r>
            <a:r>
              <a:rPr lang="it-IT" sz="1400" dirty="0" smtClean="0"/>
              <a:t>. Il rilascio e la divulgazione di queste fatture era inizialmente limitato all'assicurazione centrale iraniana, al Fondo nazionale per lo sviluppo e alla Banca per il benessere dei lavoratori. Ma l'ondata di rivelazioni sui salari astronomici divenne più diffusa e si espanse fino a raggiungere alcune istituzioni militari. Le indagini successive hanno mostrato che solo 397 persone sono state in grado di appropriarsi indebitamente di 23,3 miliardi di </a:t>
            </a:r>
            <a:r>
              <a:rPr lang="it-IT" sz="1400" dirty="0" err="1" smtClean="0"/>
              <a:t>toman</a:t>
            </a:r>
            <a:r>
              <a:rPr lang="it-IT" sz="1400" dirty="0" smtClean="0"/>
              <a:t> utilizzando stipendi astronomici. A 3.748 </a:t>
            </a:r>
            <a:r>
              <a:rPr lang="it-IT" sz="1400" dirty="0" err="1" smtClean="0"/>
              <a:t>toman</a:t>
            </a:r>
            <a:r>
              <a:rPr lang="it-IT" sz="1400" dirty="0" smtClean="0"/>
              <a:t> per dollaro ammonta a </a:t>
            </a:r>
            <a:r>
              <a:rPr lang="it-IT" sz="1400" b="1" dirty="0" smtClean="0"/>
              <a:t>6,3 miliardi di dollari</a:t>
            </a:r>
            <a:r>
              <a:rPr lang="it-IT" sz="1400" dirty="0" smtClean="0"/>
              <a:t>.</a:t>
            </a:r>
          </a:p>
          <a:p>
            <a:pPr algn="just"/>
            <a:r>
              <a:rPr lang="it-IT" sz="1600" b="1" dirty="0" smtClean="0"/>
              <a:t>Proprietà astronomiche e corruzione nel comune di Teheran nel 2017</a:t>
            </a:r>
          </a:p>
          <a:p>
            <a:pPr algn="just"/>
            <a:r>
              <a:rPr lang="it-IT" sz="1400" dirty="0" smtClean="0"/>
              <a:t>Il punto della storia era consegnare proprietà a determinati individui a prezzi ben al di sotto del loro valore effettivo. Nel caso sono state coinvolte 45 persone, ed è emerso che 200 appartamenti, ville e terreni del comune di Teheran del valore di 22 trilioni di </a:t>
            </a:r>
            <a:r>
              <a:rPr lang="it-IT" sz="1400" dirty="0" err="1" smtClean="0"/>
              <a:t>toman</a:t>
            </a:r>
            <a:r>
              <a:rPr lang="it-IT" sz="1400" dirty="0" smtClean="0"/>
              <a:t>, sono stati consegnati a 45 persone a un prezzo molto basso. A 4.500 </a:t>
            </a:r>
            <a:r>
              <a:rPr lang="it-IT" sz="1400" dirty="0" err="1" smtClean="0"/>
              <a:t>toman</a:t>
            </a:r>
            <a:r>
              <a:rPr lang="it-IT" sz="1400" dirty="0" smtClean="0"/>
              <a:t> per dollaro ammonta a </a:t>
            </a:r>
            <a:r>
              <a:rPr lang="it-IT" sz="1400" b="1" dirty="0" smtClean="0"/>
              <a:t>444,44 milioni di dollari</a:t>
            </a:r>
            <a:r>
              <a:rPr lang="it-IT" sz="1400" dirty="0" smtClean="0"/>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86970"/>
            <a:ext cx="8572560" cy="3462486"/>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600" b="1" dirty="0" smtClean="0"/>
              <a:t>Appropriazione indebita nell'industria petrolchimica iraniana nel 2018</a:t>
            </a:r>
          </a:p>
          <a:p>
            <a:pPr algn="just"/>
            <a:r>
              <a:rPr lang="it-IT" sz="1400" dirty="0" smtClean="0"/>
              <a:t>A marzo 2018 sono stati scoperti 97 casi di appropriazione indebita nel settore petrolchimico. 14 imputati coinvolti in questo caso di frode da </a:t>
            </a:r>
            <a:r>
              <a:rPr lang="it-IT" sz="1400" b="1" dirty="0" smtClean="0"/>
              <a:t>7 miliardi di dollari</a:t>
            </a:r>
            <a:r>
              <a:rPr lang="it-IT" sz="1400" dirty="0" smtClean="0"/>
              <a:t>.</a:t>
            </a:r>
          </a:p>
          <a:p>
            <a:pPr algn="just">
              <a:spcAft>
                <a:spcPts val="600"/>
              </a:spcAft>
            </a:pPr>
            <a:r>
              <a:rPr lang="it-IT" sz="1400" dirty="0" smtClean="0"/>
              <a:t>La persona più famosa in questo caso è </a:t>
            </a:r>
            <a:r>
              <a:rPr lang="it-IT" sz="1400" dirty="0" err="1" smtClean="0"/>
              <a:t>Marjan</a:t>
            </a:r>
            <a:r>
              <a:rPr lang="it-IT" sz="1400" dirty="0" smtClean="0"/>
              <a:t> </a:t>
            </a:r>
            <a:r>
              <a:rPr lang="it-IT" sz="1400" dirty="0" err="1" smtClean="0"/>
              <a:t>Sheikh</a:t>
            </a:r>
            <a:r>
              <a:rPr lang="it-IT" sz="1400" dirty="0" smtClean="0"/>
              <a:t> </a:t>
            </a:r>
            <a:r>
              <a:rPr lang="it-IT" sz="1400" dirty="0" err="1" smtClean="0"/>
              <a:t>al-Islami</a:t>
            </a:r>
            <a:r>
              <a:rPr lang="it-IT" sz="1400" dirty="0" smtClean="0"/>
              <a:t> </a:t>
            </a:r>
            <a:r>
              <a:rPr lang="it-IT" sz="1400" dirty="0" err="1" smtClean="0"/>
              <a:t>Al-Agha</a:t>
            </a:r>
            <a:r>
              <a:rPr lang="it-IT" sz="1400" dirty="0" smtClean="0"/>
              <a:t>, CEO di </a:t>
            </a:r>
            <a:r>
              <a:rPr lang="it-IT" sz="1400" dirty="0" err="1" smtClean="0"/>
              <a:t>Deniz</a:t>
            </a:r>
            <a:r>
              <a:rPr lang="it-IT" sz="1400" dirty="0" smtClean="0"/>
              <a:t> &amp; </a:t>
            </a:r>
            <a:r>
              <a:rPr lang="it-IT" sz="1400" dirty="0" err="1" smtClean="0"/>
              <a:t>Hetra</a:t>
            </a:r>
            <a:r>
              <a:rPr lang="it-IT" sz="1400" dirty="0" smtClean="0"/>
              <a:t> Trading Co, fuggito in Turchia e poi in Canada nel luglio del 2017. Ha sottratto milioni di dollari attraverso contratti che aveva con la guarnigione sussidiaria di </a:t>
            </a:r>
            <a:r>
              <a:rPr lang="it-IT" sz="1400" dirty="0" err="1" smtClean="0"/>
              <a:t>Khatam</a:t>
            </a:r>
            <a:r>
              <a:rPr lang="it-IT" sz="1400" dirty="0" smtClean="0"/>
              <a:t> </a:t>
            </a:r>
            <a:r>
              <a:rPr lang="it-IT" sz="1400" dirty="0" err="1" smtClean="0"/>
              <a:t>al-Anbia</a:t>
            </a:r>
            <a:r>
              <a:rPr lang="it-IT" sz="1400" dirty="0" smtClean="0"/>
              <a:t>, che è affiliata alle Guardie Rivoluzionarie. Adesso vive in Canada.</a:t>
            </a:r>
          </a:p>
          <a:p>
            <a:pPr algn="just"/>
            <a:r>
              <a:rPr lang="it-IT" sz="1400" b="1" dirty="0" smtClean="0"/>
              <a:t> </a:t>
            </a:r>
            <a:r>
              <a:rPr lang="it-IT" sz="1600" b="1" dirty="0" smtClean="0"/>
              <a:t>Appropriazione indebita nell'industria automobilistica</a:t>
            </a:r>
            <a:r>
              <a:rPr lang="it-IT" sz="1600" dirty="0" smtClean="0"/>
              <a:t> </a:t>
            </a:r>
            <a:r>
              <a:rPr lang="it-IT" sz="1600" b="1" dirty="0" smtClean="0"/>
              <a:t>nel 2019</a:t>
            </a:r>
          </a:p>
          <a:p>
            <a:pPr algn="just"/>
            <a:r>
              <a:rPr lang="it-IT" sz="1400" dirty="0" smtClean="0"/>
              <a:t>Nella prima metà del 2018, la questione dell'appropriazione indebita di 4 trilioni di </a:t>
            </a:r>
            <a:r>
              <a:rPr lang="it-IT" sz="1400" dirty="0" err="1" smtClean="0"/>
              <a:t>toman</a:t>
            </a:r>
            <a:r>
              <a:rPr lang="it-IT" sz="1400" dirty="0" smtClean="0"/>
              <a:t> nell'industria automobilistica ha fatto notizia. </a:t>
            </a:r>
            <a:r>
              <a:rPr lang="it-IT" sz="1400" dirty="0" err="1" smtClean="0"/>
              <a:t>Abbas</a:t>
            </a:r>
            <a:r>
              <a:rPr lang="it-IT" sz="1400" dirty="0" smtClean="0"/>
              <a:t> </a:t>
            </a:r>
            <a:r>
              <a:rPr lang="it-IT" sz="1400" dirty="0" err="1" smtClean="0"/>
              <a:t>Irvani</a:t>
            </a:r>
            <a:r>
              <a:rPr lang="it-IT" sz="1400" dirty="0" smtClean="0"/>
              <a:t>, un investitore legato al regime, aveva sottratto circa 4 trilioni di </a:t>
            </a:r>
            <a:r>
              <a:rPr lang="it-IT" sz="1400" dirty="0" err="1" smtClean="0"/>
              <a:t>toman</a:t>
            </a:r>
            <a:r>
              <a:rPr lang="it-IT" sz="1400" dirty="0" smtClean="0"/>
              <a:t> nell'industria automobilistica. </a:t>
            </a:r>
            <a:r>
              <a:rPr lang="it-IT" sz="1400" dirty="0" err="1" smtClean="0"/>
              <a:t>Abbas</a:t>
            </a:r>
            <a:r>
              <a:rPr lang="it-IT" sz="1400" dirty="0" smtClean="0"/>
              <a:t> </a:t>
            </a:r>
            <a:r>
              <a:rPr lang="it-IT" sz="1400" dirty="0" err="1" smtClean="0"/>
              <a:t>Irvani</a:t>
            </a:r>
            <a:r>
              <a:rPr lang="it-IT" sz="1400" dirty="0" smtClean="0"/>
              <a:t> è l'amministratore delegato di </a:t>
            </a:r>
            <a:r>
              <a:rPr lang="it-IT" sz="1400" dirty="0" err="1" smtClean="0"/>
              <a:t>Ozam</a:t>
            </a:r>
            <a:r>
              <a:rPr lang="it-IT" sz="1400" dirty="0" smtClean="0"/>
              <a:t> Holding, che comprende 12 fabbriche di produzione di componenti. Creando una vasta rete di comunicazioni corrotte e tangenti, ha venduto parti cinesi a case automobilistiche in nome della produzione interna, guadagnando 400 miliardi di </a:t>
            </a:r>
            <a:r>
              <a:rPr lang="it-IT" sz="1400" dirty="0" err="1" smtClean="0"/>
              <a:t>toman</a:t>
            </a:r>
            <a:r>
              <a:rPr lang="it-IT" sz="1400" dirty="0" smtClean="0"/>
              <a:t> all'anno. A 4.500 </a:t>
            </a:r>
            <a:r>
              <a:rPr lang="it-IT" sz="1400" dirty="0" err="1" smtClean="0"/>
              <a:t>toman</a:t>
            </a:r>
            <a:r>
              <a:rPr lang="it-IT" sz="1400" dirty="0" smtClean="0"/>
              <a:t> per dollaro ammonta a 888,888 milioni di dollari. Il denaro totale sottratto finora è di circa </a:t>
            </a:r>
            <a:r>
              <a:rPr lang="it-IT" sz="1400" b="1" dirty="0" smtClean="0"/>
              <a:t>30,055 miliardi di dollari</a:t>
            </a:r>
            <a:r>
              <a:rPr lang="it-IT" sz="1400" dirty="0" smtClean="0"/>
              <a:t>.</a:t>
            </a:r>
          </a:p>
        </p:txBody>
      </p:sp>
      <p:sp>
        <p:nvSpPr>
          <p:cNvPr id="3" name="Rettangolo arrotondato 2"/>
          <p:cNvSpPr/>
          <p:nvPr/>
        </p:nvSpPr>
        <p:spPr>
          <a:xfrm>
            <a:off x="500034" y="4357694"/>
            <a:ext cx="8215370"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Qual è il reato di corruzione che si verifica più frequentemente in Iran? In quali settori?</a:t>
            </a:r>
            <a:r>
              <a:rPr lang="it-IT" sz="1400" dirty="0" smtClean="0">
                <a:solidFill>
                  <a:schemeClr val="tx1"/>
                </a:solidFill>
              </a:rPr>
              <a:t> Rispondi.</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
        <p:nvSpPr>
          <p:cNvPr id="7" name="Rettangolo arrotondato 6"/>
          <p:cNvSpPr/>
          <p:nvPr/>
        </p:nvSpPr>
        <p:spPr>
          <a:xfrm>
            <a:off x="571472" y="5357826"/>
            <a:ext cx="8215370"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500034" y="4357694"/>
            <a:ext cx="8215370"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In che modo il clan </a:t>
            </a:r>
            <a:r>
              <a:rPr lang="it-IT" sz="1400" b="1" dirty="0" err="1" smtClean="0">
                <a:solidFill>
                  <a:schemeClr val="tx1"/>
                </a:solidFill>
              </a:rPr>
              <a:t>Rafsanjani</a:t>
            </a:r>
            <a:r>
              <a:rPr lang="it-IT" sz="1400" b="1" dirty="0" smtClean="0">
                <a:solidFill>
                  <a:schemeClr val="tx1"/>
                </a:solidFill>
              </a:rPr>
              <a:t> si è arricchito? </a:t>
            </a:r>
            <a:r>
              <a:rPr lang="it-IT" sz="1400" dirty="0" smtClean="0">
                <a:solidFill>
                  <a:schemeClr val="tx1"/>
                </a:solidFill>
              </a:rPr>
              <a:t>Cerca nell’archivio l’articolo da cui si può ricavare la risposta e rispondi dopo aver evidenziato le informazioni principali. </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
        <p:nvSpPr>
          <p:cNvPr id="6" name="Rettangolo arrotondato 5"/>
          <p:cNvSpPr/>
          <p:nvPr/>
        </p:nvSpPr>
        <p:spPr>
          <a:xfrm>
            <a:off x="571472" y="5286388"/>
            <a:ext cx="8215370"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arrotondato 6"/>
          <p:cNvSpPr/>
          <p:nvPr/>
        </p:nvSpPr>
        <p:spPr>
          <a:xfrm>
            <a:off x="571472" y="4857760"/>
            <a:ext cx="8215370"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Che legame c’è fra la scelta nucleare e la corruzione del regime islamico?</a:t>
            </a:r>
            <a:r>
              <a:rPr lang="it-IT" sz="1400" dirty="0" smtClean="0">
                <a:solidFill>
                  <a:schemeClr val="tx1"/>
                </a:solidFill>
              </a:rPr>
              <a:t> Cerca nell’archivio l’articolo da cui si può ricavare la risposta e rispondi dopo aver evidenziato le informazioni principali</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
        <p:nvSpPr>
          <p:cNvPr id="8" name="Rettangolo arrotondato 7"/>
          <p:cNvSpPr/>
          <p:nvPr/>
        </p:nvSpPr>
        <p:spPr>
          <a:xfrm>
            <a:off x="571472" y="5715016"/>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L’agricoltura</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14290"/>
            <a:ext cx="8572560" cy="3277820"/>
          </a:xfrm>
          <a:prstGeom prst="rect">
            <a:avLst/>
          </a:prstGeom>
          <a:solidFill>
            <a:schemeClr val="accent5">
              <a:lumMod val="20000"/>
              <a:lumOff val="80000"/>
            </a:schemeClr>
          </a:solidFill>
          <a:ln w="19050">
            <a:solidFill>
              <a:srgbClr val="C00000"/>
            </a:solidFill>
          </a:ln>
        </p:spPr>
        <p:txBody>
          <a:bodyPr wrap="square" rtlCol="0">
            <a:spAutoFit/>
          </a:bodyPr>
          <a:lstStyle/>
          <a:p>
            <a:pPr algn="ctr">
              <a:spcAft>
                <a:spcPts val="600"/>
              </a:spcAft>
            </a:pPr>
            <a:r>
              <a:rPr lang="it-IT" sz="2000" b="1" dirty="0" smtClean="0"/>
              <a:t>L’AGRICOLTURA IRANIANA</a:t>
            </a:r>
          </a:p>
          <a:p>
            <a:pPr algn="just"/>
            <a:r>
              <a:rPr lang="it-IT" sz="1400" dirty="0" smtClean="0"/>
              <a:t>Per incentivare la ripresa e diversificare le attività all’interno dell’economia nazionale, il governo iraniano ha favorito lo sviluppo agricolo, attività che partecipa per il 13% alla formazione del PIL e su cui vive molta della popolazione iraniana (20,8%). In effetti, di un programma di ammodernamento ha estremo bisogno anche l’agricoltura che, già ostacolata dalle difficili condizioni ambientali, è tuttora largamente affidata a pratiche tradizionali che non sono in grado di sfruttare adeguatamente la buona disponibilità di risorse idriche; rimane, poi, il problema delle esigue dimensioni della proprietà fondiaria. Nonostante i raccolti siano aumentati in seguito all’adozione negli ultimi anni di tecniche più moderne, la produzione agricola non soddisfa ancora il fabbisogno interno e costringe l’Iran a una significativa importazione di generi alimentari (in particolare frumento) oltre che di macchinari e prodotti semifiniti.</a:t>
            </a:r>
          </a:p>
          <a:p>
            <a:pPr algn="just"/>
            <a:r>
              <a:rPr lang="it-IT" sz="1400" dirty="0" smtClean="0"/>
              <a:t>Tuttavia gli investimenti nel settore primario, che potrebbero invece consentire l’ulteriore sviluppo di un’agricoltura irrigua assai produttiva, appaiono tutto sommato ancor oggi contenuti. Infatti mentre un terzo del territorio iraniano è coltivabile, solo un decimo è sfruttato e meno di un terzo delle terre coltivate beneficia di un efficiente sistema di irrigazione. </a:t>
            </a:r>
          </a:p>
        </p:txBody>
      </p:sp>
      <p:sp>
        <p:nvSpPr>
          <p:cNvPr id="3" name="Rettangolo arrotondato 2"/>
          <p:cNvSpPr/>
          <p:nvPr/>
        </p:nvSpPr>
        <p:spPr>
          <a:xfrm>
            <a:off x="500034" y="3571876"/>
            <a:ext cx="8215370"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Qual è la situazione dell’agricoltura iraniana? </a:t>
            </a:r>
            <a:r>
              <a:rPr lang="it-IT" sz="1400" dirty="0" smtClean="0">
                <a:solidFill>
                  <a:schemeClr val="tx1"/>
                </a:solidFill>
              </a:rPr>
              <a:t>Rispondi evidenziando nel testo le informazioni principali e completando la tabella.</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graphicFrame>
        <p:nvGraphicFramePr>
          <p:cNvPr id="5" name="Tabella 4"/>
          <p:cNvGraphicFramePr>
            <a:graphicFrameLocks noGrp="1"/>
          </p:cNvGraphicFramePr>
          <p:nvPr/>
        </p:nvGraphicFramePr>
        <p:xfrm>
          <a:off x="428596" y="4286256"/>
          <a:ext cx="8501122" cy="2204720"/>
        </p:xfrm>
        <a:graphic>
          <a:graphicData uri="http://schemas.openxmlformats.org/drawingml/2006/table">
            <a:tbl>
              <a:tblPr firstRow="1" bandRow="1">
                <a:tableStyleId>{5C22544A-7EE6-4342-B048-85BDC9FD1C3A}</a:tableStyleId>
              </a:tblPr>
              <a:tblGrid>
                <a:gridCol w="4250561"/>
                <a:gridCol w="4250561"/>
              </a:tblGrid>
              <a:tr h="370840">
                <a:tc>
                  <a:txBody>
                    <a:bodyPr/>
                    <a:lstStyle/>
                    <a:p>
                      <a:pPr algn="ctr"/>
                      <a:r>
                        <a:rPr lang="it-IT" dirty="0" smtClean="0">
                          <a:solidFill>
                            <a:schemeClr val="tx1"/>
                          </a:solidFill>
                        </a:rPr>
                        <a:t>CONDIZIONI</a:t>
                      </a:r>
                      <a:endParaRPr lang="it-IT" dirty="0">
                        <a:solidFill>
                          <a:schemeClr val="tx1"/>
                        </a:solidFill>
                      </a:endParaRPr>
                    </a:p>
                  </a:txBody>
                  <a:tcPr/>
                </a:tc>
                <a:tc>
                  <a:txBody>
                    <a:bodyPr/>
                    <a:lstStyle/>
                    <a:p>
                      <a:pPr algn="ctr"/>
                      <a:r>
                        <a:rPr lang="it-IT" dirty="0" smtClean="0">
                          <a:solidFill>
                            <a:schemeClr val="tx1"/>
                          </a:solidFill>
                        </a:rPr>
                        <a:t>CONSEGUENZE</a:t>
                      </a:r>
                      <a:endParaRPr lang="it-IT" dirty="0">
                        <a:solidFill>
                          <a:schemeClr val="tx1"/>
                        </a:solidFill>
                      </a:endParaRPr>
                    </a:p>
                  </a:txBody>
                  <a:tcPr/>
                </a:tc>
              </a:tr>
              <a:tr h="370840">
                <a:tc>
                  <a:txBody>
                    <a:bodyPr/>
                    <a:lstStyle/>
                    <a:p>
                      <a:pPr algn="just"/>
                      <a:endParaRPr lang="it-IT" sz="1400" dirty="0">
                        <a:solidFill>
                          <a:srgbClr val="00B0F0"/>
                        </a:solidFill>
                      </a:endParaRPr>
                    </a:p>
                  </a:txBody>
                  <a:tcPr/>
                </a:tc>
                <a:tc>
                  <a:txBody>
                    <a:bodyPr/>
                    <a:lstStyle/>
                    <a:p>
                      <a:pPr algn="just"/>
                      <a:endParaRPr lang="it-IT" sz="1400" dirty="0">
                        <a:solidFill>
                          <a:srgbClr val="00B0F0"/>
                        </a:solidFill>
                      </a:endParaRPr>
                    </a:p>
                  </a:txBody>
                  <a:tcPr/>
                </a:tc>
              </a:tr>
              <a:tr h="370840">
                <a:tc>
                  <a:txBody>
                    <a:bodyPr/>
                    <a:lstStyle/>
                    <a:p>
                      <a:endParaRPr lang="it-IT" sz="1400" dirty="0">
                        <a:solidFill>
                          <a:srgbClr val="00B0F0"/>
                        </a:solidFill>
                      </a:endParaRPr>
                    </a:p>
                  </a:txBody>
                  <a:tcPr/>
                </a:tc>
                <a:tc>
                  <a:txBody>
                    <a:bodyPr/>
                    <a:lstStyle/>
                    <a:p>
                      <a:pPr algn="just"/>
                      <a:r>
                        <a:rPr lang="it-IT" sz="1400" b="0" dirty="0" smtClean="0"/>
                        <a:t>La produzione agricola non soddisfa il fabbisogno interno </a:t>
                      </a:r>
                      <a:endParaRPr lang="it-IT" sz="1400" b="0" dirty="0"/>
                    </a:p>
                  </a:txBody>
                  <a:tcPr/>
                </a:tc>
              </a:tr>
              <a:tr h="370840">
                <a:tc>
                  <a:txBody>
                    <a:bodyPr/>
                    <a:lstStyle/>
                    <a:p>
                      <a:r>
                        <a:rPr lang="it-IT" sz="1400" dirty="0" smtClean="0"/>
                        <a:t>Scarsi investimenti</a:t>
                      </a:r>
                      <a:endParaRPr lang="it-IT" sz="1400" dirty="0"/>
                    </a:p>
                  </a:txBody>
                  <a:tcPr/>
                </a:tc>
                <a:tc>
                  <a:txBody>
                    <a:bodyPr/>
                    <a:lstStyle/>
                    <a:p>
                      <a:pPr algn="just"/>
                      <a:endParaRPr lang="it-IT" sz="1400" b="0" dirty="0" smtClean="0">
                        <a:solidFill>
                          <a:srgbClr val="00B0F0"/>
                        </a:solidFill>
                      </a:endParaRPr>
                    </a:p>
                    <a:p>
                      <a:pPr algn="just"/>
                      <a:endParaRPr lang="it-IT" sz="1400" b="0" dirty="0" smtClean="0">
                        <a:solidFill>
                          <a:srgbClr val="00B0F0"/>
                        </a:solidFill>
                      </a:endParaRPr>
                    </a:p>
                    <a:p>
                      <a:pPr algn="just"/>
                      <a:endParaRPr lang="it-IT" sz="1400" b="0" dirty="0" smtClean="0">
                        <a:solidFill>
                          <a:srgbClr val="00B0F0"/>
                        </a:solidFill>
                      </a:endParaRPr>
                    </a:p>
                    <a:p>
                      <a:pPr algn="just"/>
                      <a:endParaRPr lang="it-IT" sz="1400" b="0" dirty="0">
                        <a:solidFill>
                          <a:srgbClr val="00B0F0"/>
                        </a:solidFill>
                      </a:endParaRPr>
                    </a:p>
                  </a:txBody>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gricoltura in Iran. Villaggio Mesr, provincia di Isfahan, Iran Foto stock  - Alamy"/>
          <p:cNvPicPr>
            <a:picLocks noChangeAspect="1" noChangeArrowheads="1"/>
          </p:cNvPicPr>
          <p:nvPr/>
        </p:nvPicPr>
        <p:blipFill>
          <a:blip r:embed="rId2"/>
          <a:srcRect b="11922"/>
          <a:stretch>
            <a:fillRect/>
          </a:stretch>
        </p:blipFill>
        <p:spPr bwMode="auto">
          <a:xfrm>
            <a:off x="642910" y="642918"/>
            <a:ext cx="7924800" cy="4214842"/>
          </a:xfrm>
          <a:prstGeom prst="rect">
            <a:avLst/>
          </a:prstGeom>
          <a:noFill/>
          <a:ln>
            <a:solidFill>
              <a:srgbClr val="C00000"/>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14290"/>
            <a:ext cx="8643998" cy="2292935"/>
          </a:xfrm>
          <a:prstGeom prst="rect">
            <a:avLst/>
          </a:prstGeom>
          <a:solidFill>
            <a:schemeClr val="accent5">
              <a:lumMod val="20000"/>
              <a:lumOff val="80000"/>
            </a:schemeClr>
          </a:solidFill>
          <a:ln w="12700">
            <a:solidFill>
              <a:srgbClr val="FF0000"/>
            </a:solidFill>
          </a:ln>
        </p:spPr>
        <p:txBody>
          <a:bodyPr wrap="square" rtlCol="0">
            <a:spAutoFit/>
          </a:bodyPr>
          <a:lstStyle/>
          <a:p>
            <a:pPr algn="just">
              <a:spcAft>
                <a:spcPts val="600"/>
              </a:spcAft>
            </a:pPr>
            <a:r>
              <a:rPr lang="it-IT" sz="1400" dirty="0" smtClean="0"/>
              <a:t>Khomeini (</a:t>
            </a:r>
            <a:r>
              <a:rPr lang="it-IT" sz="1400" dirty="0" err="1" smtClean="0"/>
              <a:t>Qumm</a:t>
            </a:r>
            <a:r>
              <a:rPr lang="it-IT" sz="1400" dirty="0" smtClean="0"/>
              <a:t> 1900 - Teheran 1989) dedicatosi all'insegnamento teologico, nel 1962 successe all'ayatollah </a:t>
            </a:r>
            <a:r>
              <a:rPr lang="it-IT" sz="1400" dirty="0" err="1" smtClean="0"/>
              <a:t>Kāshānī</a:t>
            </a:r>
            <a:r>
              <a:rPr lang="it-IT" sz="1400" dirty="0" smtClean="0"/>
              <a:t> nelle funzioni di capo della comunità sciita iraniana. Politicamente ostile alla dinastia </a:t>
            </a:r>
            <a:r>
              <a:rPr lang="it-IT" sz="1400" dirty="0" err="1" smtClean="0"/>
              <a:t>Pahlavī</a:t>
            </a:r>
            <a:r>
              <a:rPr lang="it-IT" sz="1400" dirty="0" smtClean="0"/>
              <a:t>, nel 1963, a causa del ruolo molto attivo svolto nel movimento di opposizione popolare alle riforme agrarie dello scià, fu costretto all'esilio, prima in Turchia, poi nella città santa sciita di </a:t>
            </a:r>
            <a:r>
              <a:rPr lang="it-IT" sz="1400" dirty="0" err="1" smtClean="0"/>
              <a:t>an-Nagiaf</a:t>
            </a:r>
            <a:r>
              <a:rPr lang="it-IT" sz="1400" dirty="0" smtClean="0"/>
              <a:t> (Iraq) e infine in Francia. Nel corso del 1978 assunse la direzione politico-spirituale del movimento di opposizione che portò alla caduta del regime dello scià. Tornato in patria nel febbraio 1979, impresse alla nascente repubblica islamica un carattere fortemente integralista e ispirato ai più rigidi principî della religione islamica. Come supremo capo religioso mantenne un ampio controllo sulla vita politica, culturale e istituzionale del paese, imponendo di fatto il suo potere in tutte le principali decisioni politiche. </a:t>
            </a:r>
          </a:p>
          <a:p>
            <a:pPr algn="r"/>
            <a:r>
              <a:rPr lang="it-IT" sz="1200" dirty="0" smtClean="0"/>
              <a:t>da enciclopedia Treccani </a:t>
            </a:r>
            <a:r>
              <a:rPr lang="it-IT" sz="1200" i="1" dirty="0" smtClean="0"/>
              <a:t>Khomeini</a:t>
            </a:r>
            <a:endParaRPr lang="it-IT" sz="1200" dirty="0" smtClean="0"/>
          </a:p>
        </p:txBody>
      </p:sp>
      <p:sp>
        <p:nvSpPr>
          <p:cNvPr id="3" name="Rettangolo arrotondato 2"/>
          <p:cNvSpPr/>
          <p:nvPr/>
        </p:nvSpPr>
        <p:spPr>
          <a:xfrm>
            <a:off x="357158" y="2643182"/>
            <a:ext cx="8572560" cy="5000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Quali sono state le principali tappe della carriera </a:t>
            </a:r>
            <a:r>
              <a:rPr lang="it-IT" sz="1400" b="1" dirty="0" err="1" smtClean="0">
                <a:solidFill>
                  <a:schemeClr val="tx1"/>
                </a:solidFill>
              </a:rPr>
              <a:t>polico-religiosa</a:t>
            </a:r>
            <a:r>
              <a:rPr lang="it-IT" sz="1400" b="1" dirty="0" smtClean="0">
                <a:solidFill>
                  <a:schemeClr val="tx1"/>
                </a:solidFill>
              </a:rPr>
              <a:t> di Khomeini? </a:t>
            </a:r>
            <a:r>
              <a:rPr lang="it-IT" sz="1400" dirty="0" smtClean="0">
                <a:solidFill>
                  <a:schemeClr val="tx1"/>
                </a:solidFill>
              </a:rPr>
              <a:t>Rispondi evidenziando nel testo le informazioni principali.</a:t>
            </a: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4" name="CasellaDiTesto 3"/>
          <p:cNvSpPr txBox="1"/>
          <p:nvPr/>
        </p:nvSpPr>
        <p:spPr>
          <a:xfrm>
            <a:off x="285720" y="3286124"/>
            <a:ext cx="8501122" cy="2646878"/>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Khomeini criticava i proprietari terrieri che pretendevano dai contadini affitti e decime troppo onerosi o che li lasciavano gemere in povertà. Tutto ciò era in aperto contrasto col precetto islamico che obbligava ogni musulmano all’amore per il prossimo e alla carità. Per contro, non aveva nulla da obiettare contro quei patriarchi che ottemperavano al dovere islamico della carità né chiedeva una più equa ridistribuzione della terra. </a:t>
            </a:r>
          </a:p>
          <a:p>
            <a:pPr algn="just"/>
            <a:r>
              <a:rPr lang="it-IT" sz="1400" dirty="0" smtClean="0"/>
              <a:t>Khomeini poté contare sull’appoggio della gran massa dei contadini poveri, dei commercianti, degli artigiani, dei salariati, degli abitanti dei bazar come dei disoccupati che popolavano i quartieri poveri delle città. Si trattava sempre di uomini semplici e incolti che, magari solo per ignoranza, non aspiravano a un radicale ribaltamento dell’ordine sociale. Anche i grandi latifondisti che non sfruttavano oltre misura i loro affittuari si schierarono dalla parte dell’</a:t>
            </a:r>
            <a:r>
              <a:rPr lang="it-IT" sz="1400" dirty="0" err="1" smtClean="0"/>
              <a:t>ajatollah</a:t>
            </a:r>
            <a:r>
              <a:rPr lang="it-IT" sz="1400" dirty="0" smtClean="0"/>
              <a:t>. Per loro Khomeini, proprio per la sua moderazione rispetto alla questione sociale, sembrava il più efficace difensore della società feudale di dl allora.</a:t>
            </a:r>
          </a:p>
          <a:p>
            <a:pPr algn="r"/>
            <a:r>
              <a:rPr lang="it-IT" sz="1200" dirty="0" smtClean="0"/>
              <a:t>da G. </a:t>
            </a:r>
            <a:r>
              <a:rPr lang="it-IT" sz="1200" dirty="0" err="1" smtClean="0"/>
              <a:t>Schweizer</a:t>
            </a:r>
            <a:r>
              <a:rPr lang="it-IT" sz="1200" dirty="0" smtClean="0"/>
              <a:t> </a:t>
            </a:r>
            <a:r>
              <a:rPr lang="it-IT" sz="1200" i="1" dirty="0" smtClean="0"/>
              <a:t>I persiani</a:t>
            </a:r>
            <a:endParaRPr lang="it-IT" sz="1200" dirty="0" smtClean="0"/>
          </a:p>
        </p:txBody>
      </p:sp>
      <p:sp>
        <p:nvSpPr>
          <p:cNvPr id="5" name="Rettangolo arrotondato 4"/>
          <p:cNvSpPr/>
          <p:nvPr/>
        </p:nvSpPr>
        <p:spPr>
          <a:xfrm>
            <a:off x="357158" y="6072206"/>
            <a:ext cx="8501122" cy="5000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b="1" dirty="0" smtClean="0">
                <a:solidFill>
                  <a:schemeClr val="tx1"/>
                </a:solidFill>
              </a:rPr>
              <a:t>Che posizione aveva Khomeini riguardo alla questione sociale? Chi lo appoggiava? </a:t>
            </a:r>
            <a:r>
              <a:rPr lang="it-IT" sz="1400" dirty="0" smtClean="0">
                <a:solidFill>
                  <a:schemeClr val="tx1"/>
                </a:solidFill>
              </a:rPr>
              <a:t>Rispondi evidenziando nel testo le informazioni principali. </a:t>
            </a: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357166"/>
            <a:ext cx="4286280" cy="5786199"/>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spcAft>
                <a:spcPts val="600"/>
              </a:spcAft>
            </a:pPr>
            <a:r>
              <a:rPr lang="it-IT" sz="2000" b="1" dirty="0" smtClean="0"/>
              <a:t>Rivolte per l’acqua in Iran: le cause ambientali, climatiche e politiche</a:t>
            </a:r>
          </a:p>
          <a:p>
            <a:pPr algn="just">
              <a:spcAft>
                <a:spcPts val="600"/>
              </a:spcAft>
            </a:pPr>
            <a:r>
              <a:rPr lang="it-IT" sz="1200" b="1" dirty="0" err="1" smtClean="0"/>
              <a:t>Greenreport.it</a:t>
            </a:r>
            <a:r>
              <a:rPr lang="it-IT" sz="1200" b="1" dirty="0" smtClean="0"/>
              <a:t>  </a:t>
            </a:r>
            <a:r>
              <a:rPr lang="it-IT" sz="1200" dirty="0" smtClean="0"/>
              <a:t>04/08/2021</a:t>
            </a:r>
          </a:p>
          <a:p>
            <a:pPr algn="just"/>
            <a:r>
              <a:rPr lang="it-IT" sz="1400" dirty="0" smtClean="0"/>
              <a:t>In Iran, le falde acquifere sotterranee sono una fonte essenziale di acqua ma, secondo lo studio “</a:t>
            </a:r>
            <a:r>
              <a:rPr lang="it-IT" sz="1400" dirty="0" err="1" smtClean="0"/>
              <a:t>Anthropogenic</a:t>
            </a:r>
            <a:r>
              <a:rPr lang="it-IT" sz="1400" dirty="0" smtClean="0"/>
              <a:t> </a:t>
            </a:r>
            <a:r>
              <a:rPr lang="it-IT" sz="1400" dirty="0" err="1" smtClean="0"/>
              <a:t>depletion</a:t>
            </a:r>
            <a:r>
              <a:rPr lang="it-IT" sz="1400" dirty="0" smtClean="0"/>
              <a:t> </a:t>
            </a:r>
            <a:r>
              <a:rPr lang="it-IT" sz="1400" dirty="0" err="1" smtClean="0"/>
              <a:t>of</a:t>
            </a:r>
            <a:r>
              <a:rPr lang="it-IT" sz="1400" dirty="0" smtClean="0"/>
              <a:t> Iran’s </a:t>
            </a:r>
            <a:r>
              <a:rPr lang="it-IT" sz="1400" dirty="0" err="1" smtClean="0"/>
              <a:t>aquifers</a:t>
            </a:r>
            <a:r>
              <a:rPr lang="it-IT" sz="1400" dirty="0" smtClean="0"/>
              <a:t>” pubblicato a giugno su </a:t>
            </a:r>
            <a:r>
              <a:rPr lang="it-IT" sz="1400" i="1" dirty="0" smtClean="0"/>
              <a:t>PNAS</a:t>
            </a:r>
            <a:r>
              <a:rPr lang="it-IT" sz="1400" dirty="0" smtClean="0"/>
              <a:t> da un team internazionale di ricercatori, l’Iran, insieme a India, Usa, Arabia saudita e Cina, patisce  uno dei peggiori tassi di esaurimento delle acque sotterranee al mondo. Le politiche autarchiche – determinate anche dalle sanzioni economiche – che puntano all’autosufficienza nazionale di cibo hanno portato gli agricoltori a consumare maggiori quantità di acque sotterranee. Come fa notare lo studio pubblicato su PNAS, pompare le acque sotterranee a un ritmo più veloce di quanto non venga reintegrato può portare a un aumento dei livelli di sale nel suolo, il che a sua volta può influire sulla fertilità del suolo nelle regioni produttrici di cibo e in Iran «C’è un pericolo di </a:t>
            </a:r>
            <a:r>
              <a:rPr lang="it-IT" sz="1400" dirty="0" err="1" smtClean="0"/>
              <a:t>salinizzazione</a:t>
            </a:r>
            <a:r>
              <a:rPr lang="it-IT" sz="1400" dirty="0" smtClean="0"/>
              <a:t> molto elevato» dell’acqua che viene utilizzata per l’irrigazione. Come se non bastasse, fare pozzi più profondi per trovare altre falde acquifere provoca la subsidenza e alcuni centri abitati e aree stanno letteralmente sprofondando.</a:t>
            </a:r>
            <a:endParaRPr lang="it-IT" sz="1400" dirty="0"/>
          </a:p>
        </p:txBody>
      </p:sp>
      <p:pic>
        <p:nvPicPr>
          <p:cNvPr id="4" name="Picture 2" descr="Rivolte per l'acqua in Iran: le cause ambientali, climatiche e politiche -  Greenreport: economia ecologica e sviluppo sostenibile"/>
          <p:cNvPicPr>
            <a:picLocks noChangeAspect="1" noChangeArrowheads="1"/>
          </p:cNvPicPr>
          <p:nvPr/>
        </p:nvPicPr>
        <p:blipFill>
          <a:blip r:embed="rId2"/>
          <a:srcRect/>
          <a:stretch>
            <a:fillRect/>
          </a:stretch>
        </p:blipFill>
        <p:spPr bwMode="auto">
          <a:xfrm>
            <a:off x="4572000" y="357166"/>
            <a:ext cx="4258666" cy="3571646"/>
          </a:xfrm>
          <a:prstGeom prst="rect">
            <a:avLst/>
          </a:prstGeom>
          <a:noFill/>
          <a:ln>
            <a:solidFill>
              <a:srgbClr val="C00000"/>
            </a:solidFill>
          </a:ln>
        </p:spPr>
      </p:pic>
      <p:sp>
        <p:nvSpPr>
          <p:cNvPr id="5" name="Rettangolo arrotondato 4"/>
          <p:cNvSpPr/>
          <p:nvPr/>
        </p:nvSpPr>
        <p:spPr>
          <a:xfrm>
            <a:off x="4643438" y="4214818"/>
            <a:ext cx="4357718" cy="57150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dirty="0" smtClean="0">
                <a:solidFill>
                  <a:schemeClr val="tx1"/>
                </a:solidFill>
              </a:rPr>
              <a:t>Evidenzia nel testo le informazioni principali e formula una domanda che le riassuma.</a:t>
            </a:r>
          </a:p>
          <a:p>
            <a:pPr marL="342900" indent="-342900" algn="just"/>
            <a:endParaRPr lang="it-IT" sz="1400" dirty="0" smtClean="0">
              <a:solidFill>
                <a:schemeClr val="tx1"/>
              </a:solidFill>
            </a:endParaRPr>
          </a:p>
          <a:p>
            <a:pPr marL="342900" indent="-342900" algn="just"/>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
        <p:nvSpPr>
          <p:cNvPr id="6" name="Rettangolo arrotondato 5"/>
          <p:cNvSpPr/>
          <p:nvPr/>
        </p:nvSpPr>
        <p:spPr>
          <a:xfrm>
            <a:off x="4643438" y="5072074"/>
            <a:ext cx="4429124"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428596" y="4214818"/>
            <a:ext cx="8358246"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Perché la ricerca dell’autosufficienza alimentare ha causato la crisi idrica dell’Iran? </a:t>
            </a:r>
            <a:r>
              <a:rPr lang="it-IT" sz="1400" dirty="0" smtClean="0">
                <a:solidFill>
                  <a:schemeClr val="tx1"/>
                </a:solidFill>
              </a:rPr>
              <a:t>Cerca nell’archivio l’articolo da cui si può ricavare la risposta e rispondi dopo aver evidenziato le informazioni principali.</a:t>
            </a:r>
          </a:p>
          <a:p>
            <a:pPr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
        <p:nvSpPr>
          <p:cNvPr id="6" name="Rettangolo arrotondato 5"/>
          <p:cNvSpPr/>
          <p:nvPr/>
        </p:nvSpPr>
        <p:spPr>
          <a:xfrm>
            <a:off x="357158" y="5214950"/>
            <a:ext cx="8572560"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arrotondato 7"/>
          <p:cNvSpPr/>
          <p:nvPr/>
        </p:nvSpPr>
        <p:spPr>
          <a:xfrm>
            <a:off x="714348" y="4714884"/>
            <a:ext cx="8001056"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
        <p:nvSpPr>
          <p:cNvPr id="9" name="CasellaDiTesto 8"/>
          <p:cNvSpPr txBox="1"/>
          <p:nvPr/>
        </p:nvSpPr>
        <p:spPr>
          <a:xfrm>
            <a:off x="357158" y="500042"/>
            <a:ext cx="8572560" cy="2123658"/>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spcAft>
                <a:spcPts val="600"/>
              </a:spcAft>
            </a:pPr>
            <a:r>
              <a:rPr lang="it-IT" sz="2000" b="1" dirty="0" smtClean="0"/>
              <a:t>C’è anche il cambiamento climatico dietro le proteste in Iran? Siccità grave nel 96% del Paese</a:t>
            </a:r>
          </a:p>
          <a:p>
            <a:pPr algn="just">
              <a:spcAft>
                <a:spcPts val="600"/>
              </a:spcAft>
            </a:pPr>
            <a:r>
              <a:rPr lang="it-IT" sz="1200" b="1" dirty="0" smtClean="0"/>
              <a:t>BPH-MIK  20</a:t>
            </a:r>
            <a:r>
              <a:rPr lang="it-IT" sz="1200" dirty="0" smtClean="0"/>
              <a:t>/01/2018</a:t>
            </a:r>
          </a:p>
          <a:p>
            <a:pPr algn="just" fontAlgn="base"/>
            <a:r>
              <a:rPr lang="it-IT" sz="1400" dirty="0" smtClean="0"/>
              <a:t>Le condizioni ambientali </a:t>
            </a:r>
            <a:r>
              <a:rPr lang="it-IT" sz="1400" b="1" dirty="0" smtClean="0"/>
              <a:t>nel </a:t>
            </a:r>
            <a:r>
              <a:rPr lang="it-IT" sz="1400" b="1" dirty="0" err="1" smtClean="0"/>
              <a:t>Khuzestan</a:t>
            </a:r>
            <a:r>
              <a:rPr lang="it-IT" sz="1400" b="1" dirty="0" smtClean="0"/>
              <a:t> </a:t>
            </a:r>
            <a:r>
              <a:rPr lang="it-IT" sz="1400" dirty="0" smtClean="0"/>
              <a:t>sono peggiorate anche a causa della continua costruzione di </a:t>
            </a:r>
            <a:r>
              <a:rPr lang="it-IT" sz="1400" b="1" dirty="0" smtClean="0"/>
              <a:t>dighe</a:t>
            </a:r>
            <a:r>
              <a:rPr lang="it-IT" sz="1400" dirty="0" smtClean="0"/>
              <a:t>: negli ultimi 40 anni nella provincia ne sono state costruite più di una dozzina e molte sono state </a:t>
            </a:r>
            <a:r>
              <a:rPr lang="it-IT" sz="1400" b="1" dirty="0" smtClean="0"/>
              <a:t>costruite da imprese che fanno riferimento ai pasdaran</a:t>
            </a:r>
            <a:r>
              <a:rPr lang="it-IT" sz="1400" dirty="0" smtClean="0"/>
              <a:t>. Le minoranze e le regioni più povere accusano il governo centrale di costruire sui loro territori </a:t>
            </a:r>
            <a:r>
              <a:rPr lang="it-IT" sz="1400" b="1" dirty="0" smtClean="0"/>
              <a:t>infrastrutture per sfruttare risorse che poi vengono utilizzate da regioni e industrie legate al potere politico/religioso centrale</a:t>
            </a:r>
            <a:r>
              <a:rPr lang="it-IT" sz="1400" dirty="0" smtClean="0"/>
              <a:t>, mentre peggiorano l’accesso all’acqua per le popolazioni periferiche.</a:t>
            </a:r>
            <a:endParaRPr lang="it-IT" sz="1400" dirty="0"/>
          </a:p>
        </p:txBody>
      </p:sp>
      <p:sp>
        <p:nvSpPr>
          <p:cNvPr id="4" name="Rettangolo arrotondato 3"/>
          <p:cNvSpPr/>
          <p:nvPr/>
        </p:nvSpPr>
        <p:spPr>
          <a:xfrm>
            <a:off x="642910" y="3714752"/>
            <a:ext cx="8072494" cy="6429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dirty="0" smtClean="0">
                <a:solidFill>
                  <a:schemeClr val="tx1"/>
                </a:solidFill>
              </a:rPr>
              <a:t>Dopo aver evidenziato le informazioni principali, formula una domanda che riassuma il contenuto dell’articolo.</a:t>
            </a:r>
          </a:p>
          <a:p>
            <a:pPr marL="342900" indent="-342900" algn="just"/>
            <a:endParaRPr lang="it-IT" sz="1400" dirty="0" smtClean="0">
              <a:solidFill>
                <a:schemeClr val="tx1"/>
              </a:solidFill>
            </a:endParaRPr>
          </a:p>
          <a:p>
            <a:pPr marL="342900" indent="-342900" algn="just"/>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14290"/>
            <a:ext cx="8572560" cy="4970591"/>
          </a:xfrm>
          <a:prstGeom prst="rect">
            <a:avLst/>
          </a:prstGeom>
          <a:solidFill>
            <a:schemeClr val="accent5">
              <a:lumMod val="20000"/>
              <a:lumOff val="80000"/>
            </a:schemeClr>
          </a:solidFill>
          <a:ln w="19050">
            <a:solidFill>
              <a:srgbClr val="C00000"/>
            </a:solidFill>
          </a:ln>
        </p:spPr>
        <p:txBody>
          <a:bodyPr wrap="square" rtlCol="0">
            <a:spAutoFit/>
          </a:bodyPr>
          <a:lstStyle/>
          <a:p>
            <a:pPr algn="just">
              <a:spcAft>
                <a:spcPts val="600"/>
              </a:spcAft>
            </a:pPr>
            <a:endParaRPr lang="it-IT" sz="1200" b="1" dirty="0" smtClean="0"/>
          </a:p>
          <a:p>
            <a:pPr algn="just">
              <a:spcAft>
                <a:spcPts val="600"/>
              </a:spcAft>
            </a:pPr>
            <a:endParaRPr lang="it-IT" sz="1200" b="1" dirty="0" smtClean="0"/>
          </a:p>
          <a:p>
            <a:pPr algn="just">
              <a:spcAft>
                <a:spcPts val="600"/>
              </a:spcAft>
            </a:pPr>
            <a:r>
              <a:rPr lang="it-IT" sz="1200" b="1" dirty="0" err="1" smtClean="0"/>
              <a:t>Phys</a:t>
            </a:r>
            <a:r>
              <a:rPr lang="it-IT" sz="1200" b="1" dirty="0" smtClean="0"/>
              <a:t> </a:t>
            </a:r>
            <a:r>
              <a:rPr lang="it-IT" sz="1200" b="1" dirty="0" err="1" smtClean="0"/>
              <a:t>Org</a:t>
            </a:r>
            <a:r>
              <a:rPr lang="it-IT" sz="1200" b="1" dirty="0" smtClean="0"/>
              <a:t>  </a:t>
            </a:r>
            <a:r>
              <a:rPr lang="it-IT" sz="1200" dirty="0" smtClean="0"/>
              <a:t>03/09/2016</a:t>
            </a:r>
          </a:p>
          <a:p>
            <a:pPr algn="just"/>
            <a:r>
              <a:rPr lang="it-IT" sz="1400" dirty="0" smtClean="0"/>
              <a:t>Gli alberi di pistacchio del villaggio nel sud dell'Iran sono morti da tempo, sbiancati dal sole: le riserve idriche sotterranee sono state prosciugate da decenni di coltivazione eccessiva.</a:t>
            </a:r>
          </a:p>
          <a:p>
            <a:pPr algn="just"/>
            <a:r>
              <a:rPr lang="it-IT" sz="1400" dirty="0" smtClean="0"/>
              <a:t>Gli ultimi contadini se ne sono andati con le loro famiglie 10 anni fa, e il villaggio ha l'aspetto di una colonia marziana abbandonata. Le case con i tetti a cupola e le pareti di fango si stanno sgretolando, i campi un tempo verdi ora non sono altro che solchi sporchi e l'unico segno di vita è un paio di vagabondi accampati in un vecchio magazzino.</a:t>
            </a:r>
          </a:p>
          <a:p>
            <a:pPr algn="just"/>
            <a:r>
              <a:rPr lang="it-IT" sz="1400" dirty="0" smtClean="0"/>
              <a:t>I pistacchi sono la più grande esportazione dell'Iran dopo il petrolio greggio, con 250.000 tonnellate di noci prodotte l'anno scorso, una cifra superata solo di recente dagli Stati Uniti. Nella provincia di </a:t>
            </a:r>
            <a:r>
              <a:rPr lang="it-IT" sz="1400" dirty="0" err="1" smtClean="0"/>
              <a:t>Kerman</a:t>
            </a:r>
            <a:r>
              <a:rPr lang="it-IT" sz="1400" dirty="0" smtClean="0"/>
              <a:t>, nel sud dell'Iran, le città si sono arricchite grazie ai pistacchi, ma il tempo sta per scadere per l'industria poiché l'agricoltura sfrenata e il cambiamento climatico hanno un impatto devastante.</a:t>
            </a:r>
          </a:p>
          <a:p>
            <a:pPr algn="just"/>
            <a:r>
              <a:rPr lang="it-IT" sz="1400" dirty="0" smtClean="0"/>
              <a:t>Vicino alla città di </a:t>
            </a:r>
            <a:r>
              <a:rPr lang="it-IT" sz="1400" dirty="0" err="1" smtClean="0"/>
              <a:t>Sirjan</a:t>
            </a:r>
            <a:r>
              <a:rPr lang="it-IT" sz="1400" dirty="0" smtClean="0"/>
              <a:t>, una lunga fila di enormi doline simili a crateri di bombe segnano i punti in cui una falda acquifera sotterranea è stata completamente prosciugata e il terreno è semplicemente crollato.</a:t>
            </a:r>
          </a:p>
          <a:p>
            <a:pPr algn="just"/>
            <a:r>
              <a:rPr lang="it-IT" sz="1400" dirty="0" smtClean="0"/>
              <a:t>"L'agricoltura viene distrutta", dice </a:t>
            </a:r>
            <a:r>
              <a:rPr lang="it-IT" sz="1400" dirty="0" err="1" smtClean="0"/>
              <a:t>Hassan</a:t>
            </a:r>
            <a:r>
              <a:rPr lang="it-IT" sz="1400" dirty="0" smtClean="0"/>
              <a:t> Ali </a:t>
            </a:r>
            <a:r>
              <a:rPr lang="it-IT" sz="1400" dirty="0" err="1" smtClean="0"/>
              <a:t>Firouzabadi</a:t>
            </a:r>
            <a:r>
              <a:rPr lang="it-IT" sz="1400" dirty="0" smtClean="0"/>
              <a:t>, che vive da mezzo secolo nel vicino villaggio di </a:t>
            </a:r>
            <a:r>
              <a:rPr lang="it-IT" sz="1400" dirty="0" err="1" smtClean="0"/>
              <a:t>Izadabad</a:t>
            </a:r>
            <a:r>
              <a:rPr lang="it-IT" sz="1400" dirty="0" smtClean="0"/>
              <a:t>. I suoi affari si aggrappano a malapena. Alcuni dei suoi alberi di pistacchio sono abbastanza vecchi da ricordare l'età d'oro di </a:t>
            </a:r>
            <a:r>
              <a:rPr lang="it-IT" sz="1400" dirty="0" err="1" smtClean="0"/>
              <a:t>Shah</a:t>
            </a:r>
            <a:r>
              <a:rPr lang="it-IT" sz="1400" dirty="0" smtClean="0"/>
              <a:t> </a:t>
            </a:r>
            <a:r>
              <a:rPr lang="it-IT" sz="1400" dirty="0" err="1" smtClean="0"/>
              <a:t>Abbas</a:t>
            </a:r>
            <a:r>
              <a:rPr lang="it-IT" sz="1400" dirty="0" smtClean="0"/>
              <a:t> nel XVII secolo, ma le foglie sono diventate giallo-verdi a causa dell'acqua salata che ora raccoglie. "Il pozzo era profondo dai 6 ai 10 metri quando ero bambino, ma ora sono 150 e l'acqua è amara e salata", dice. "Questo era un villaggio pieno di gente. La maggior parte se n'è andata per diventare braccianti e autisti. Altri dieci anni e non ci sarà più niente".</a:t>
            </a:r>
          </a:p>
          <a:p>
            <a:pPr algn="just"/>
            <a:endParaRPr lang="it-IT" sz="1400" b="1" dirty="0" smtClean="0"/>
          </a:p>
        </p:txBody>
      </p:sp>
      <p:sp>
        <p:nvSpPr>
          <p:cNvPr id="3" name="Rettangolo arrotondato 2"/>
          <p:cNvSpPr/>
          <p:nvPr/>
        </p:nvSpPr>
        <p:spPr>
          <a:xfrm>
            <a:off x="571472" y="5643578"/>
            <a:ext cx="5000660" cy="4286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algn="just"/>
            <a:r>
              <a:rPr lang="it-IT" sz="1400" dirty="0" smtClean="0">
                <a:solidFill>
                  <a:schemeClr val="tx1"/>
                </a:solidFill>
              </a:rPr>
              <a:t>Evidenzia le informazioni principali e dai un titolo all’articolo</a:t>
            </a:r>
          </a:p>
          <a:p>
            <a:pPr marL="342900" indent="-342900" algn="just"/>
            <a:endParaRPr lang="it-IT" sz="1400" dirty="0" smtClean="0">
              <a:solidFill>
                <a:schemeClr val="tx1"/>
              </a:solidFill>
            </a:endParaRPr>
          </a:p>
          <a:p>
            <a:pPr marL="342900" indent="-342900" algn="just"/>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L’ambiente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38120" y="366690"/>
            <a:ext cx="8572560" cy="2062103"/>
          </a:xfrm>
          <a:prstGeom prst="rect">
            <a:avLst/>
          </a:prstGeom>
          <a:solidFill>
            <a:schemeClr val="accent5">
              <a:lumMod val="20000"/>
              <a:lumOff val="80000"/>
            </a:schemeClr>
          </a:solidFill>
          <a:ln w="19050">
            <a:solidFill>
              <a:srgbClr val="C00000"/>
            </a:solidFill>
          </a:ln>
        </p:spPr>
        <p:txBody>
          <a:bodyPr wrap="square" rtlCol="0">
            <a:spAutoFit/>
          </a:bodyPr>
          <a:lstStyle/>
          <a:p>
            <a:pPr algn="ctr">
              <a:spcAft>
                <a:spcPts val="600"/>
              </a:spcAft>
            </a:pPr>
            <a:r>
              <a:rPr lang="it-IT" sz="2000" b="1" dirty="0" smtClean="0"/>
              <a:t>La fauna dell’Iran</a:t>
            </a:r>
          </a:p>
          <a:p>
            <a:pPr algn="just"/>
            <a:r>
              <a:rPr lang="it-IT" sz="1400" dirty="0" smtClean="0"/>
              <a:t>Fino alla metà del secolo scorso, la fauna dell'Iran era di una </a:t>
            </a:r>
            <a:r>
              <a:rPr lang="it-IT" sz="1400" b="1" dirty="0" smtClean="0"/>
              <a:t>grande diversità</a:t>
            </a:r>
            <a:r>
              <a:rPr lang="it-IT" sz="1400" dirty="0" smtClean="0"/>
              <a:t>. Il paese era, tra l'altro, popolato da </a:t>
            </a:r>
            <a:r>
              <a:rPr lang="it-IT" sz="1400" i="1" dirty="0" smtClean="0"/>
              <a:t>leoni, tigri, pantere</a:t>
            </a:r>
            <a:r>
              <a:rPr lang="it-IT" sz="1400" dirty="0" smtClean="0"/>
              <a:t> e </a:t>
            </a:r>
            <a:r>
              <a:rPr lang="it-IT" sz="1400" i="1" dirty="0" smtClean="0"/>
              <a:t>ghepardi</a:t>
            </a:r>
            <a:r>
              <a:rPr lang="it-IT" sz="1400" dirty="0" smtClean="0"/>
              <a:t>. Al giorno d'oggi, </a:t>
            </a:r>
            <a:r>
              <a:rPr lang="it-IT" sz="1400" b="1" dirty="0" smtClean="0"/>
              <a:t>la maggioranza di questi animali si è estinta</a:t>
            </a:r>
            <a:r>
              <a:rPr lang="it-IT" sz="1400" dirty="0" smtClean="0"/>
              <a:t>. Tuttavia </a:t>
            </a:r>
            <a:r>
              <a:rPr lang="it-IT" sz="1400" b="1" dirty="0" smtClean="0"/>
              <a:t>il paese nasconde ancora numerosi specie animali </a:t>
            </a:r>
            <a:r>
              <a:rPr lang="it-IT" sz="1400" dirty="0" smtClean="0"/>
              <a:t>tra cui il </a:t>
            </a:r>
            <a:r>
              <a:rPr lang="it-IT" sz="1400" i="1" dirty="0" smtClean="0"/>
              <a:t>lupo</a:t>
            </a:r>
            <a:r>
              <a:rPr lang="it-IT" sz="1400" dirty="0" smtClean="0"/>
              <a:t>, lo </a:t>
            </a:r>
            <a:r>
              <a:rPr lang="it-IT" sz="1400" i="1" dirty="0" smtClean="0"/>
              <a:t>sciacallo</a:t>
            </a:r>
            <a:r>
              <a:rPr lang="it-IT" sz="1400" dirty="0" smtClean="0"/>
              <a:t>, il </a:t>
            </a:r>
            <a:r>
              <a:rPr lang="it-IT" sz="1400" i="1" dirty="0" smtClean="0"/>
              <a:t>leopardo</a:t>
            </a:r>
            <a:r>
              <a:rPr lang="it-IT" sz="1400" dirty="0" smtClean="0"/>
              <a:t>, il </a:t>
            </a:r>
            <a:r>
              <a:rPr lang="it-IT" sz="1400" i="1" dirty="0" smtClean="0"/>
              <a:t>cinghiale</a:t>
            </a:r>
            <a:r>
              <a:rPr lang="it-IT" sz="1400" dirty="0" smtClean="0"/>
              <a:t>, la </a:t>
            </a:r>
            <a:r>
              <a:rPr lang="it-IT" sz="1400" i="1" dirty="0" smtClean="0"/>
              <a:t>iena</a:t>
            </a:r>
            <a:r>
              <a:rPr lang="it-IT" sz="1400" dirty="0" smtClean="0"/>
              <a:t>, il </a:t>
            </a:r>
            <a:r>
              <a:rPr lang="it-IT" sz="1400" i="1" dirty="0" smtClean="0"/>
              <a:t>cervo</a:t>
            </a:r>
            <a:r>
              <a:rPr lang="it-IT" sz="1400" dirty="0" smtClean="0"/>
              <a:t>, l'</a:t>
            </a:r>
            <a:r>
              <a:rPr lang="it-IT" sz="1400" i="1" dirty="0" smtClean="0"/>
              <a:t>asino</a:t>
            </a:r>
            <a:r>
              <a:rPr lang="it-IT" sz="1400" dirty="0" smtClean="0"/>
              <a:t> </a:t>
            </a:r>
            <a:r>
              <a:rPr lang="it-IT" sz="1400" i="1" dirty="0" smtClean="0"/>
              <a:t>selvatico</a:t>
            </a:r>
            <a:r>
              <a:rPr lang="it-IT" sz="1400" dirty="0" smtClean="0"/>
              <a:t>...Una ricchezza che si spiega con la diversità geografica e climatica del paese.</a:t>
            </a:r>
            <a:br>
              <a:rPr lang="it-IT" sz="1400" dirty="0" smtClean="0"/>
            </a:br>
            <a:r>
              <a:rPr lang="it-IT" sz="1400" dirty="0" smtClean="0"/>
              <a:t>Per quanto riguarda l'ornitologia, l'Iran non è da meno perché la regione del golfo Persico accoglie ogni anno numerosi uccelli migratori. Nel paese si contano più di 500 specie di volatili. Infine, il mar Caspio è ricco di </a:t>
            </a:r>
            <a:r>
              <a:rPr lang="it-IT" sz="1400" i="1" dirty="0" smtClean="0"/>
              <a:t>storione</a:t>
            </a:r>
            <a:r>
              <a:rPr lang="it-IT" sz="1400" dirty="0" smtClean="0"/>
              <a:t>, estremamente ricercato per il caviale che produce.</a:t>
            </a:r>
          </a:p>
        </p:txBody>
      </p:sp>
      <p:sp>
        <p:nvSpPr>
          <p:cNvPr id="47106" name="AutoShape 2" descr="La flora e la fauna di Damavand visitano i pacchetti turistici dell'Iran viaggiano in Iran Avventure di ghepar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7108" name="AutoShape 4" descr="Damavand's Flora and Fauna - Cheetah Adventu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7110" name="Picture 6" descr="Wild Animals In Iran | Part 1 - YouTube"/>
          <p:cNvPicPr>
            <a:picLocks noChangeAspect="1" noChangeArrowheads="1"/>
          </p:cNvPicPr>
          <p:nvPr/>
        </p:nvPicPr>
        <p:blipFill>
          <a:blip r:embed="rId2"/>
          <a:stretch>
            <a:fillRect/>
          </a:stretch>
        </p:blipFill>
        <p:spPr bwMode="auto">
          <a:xfrm>
            <a:off x="1214414" y="2786058"/>
            <a:ext cx="6705600" cy="3771900"/>
          </a:xfrm>
          <a:prstGeom prst="rect">
            <a:avLst/>
          </a:prstGeom>
          <a:noFill/>
          <a:ln>
            <a:solidFill>
              <a:srgbClr val="C00000"/>
            </a:solid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285728"/>
            <a:ext cx="8572560" cy="4185761"/>
          </a:xfrm>
          <a:prstGeom prst="rect">
            <a:avLst/>
          </a:prstGeom>
          <a:solidFill>
            <a:schemeClr val="accent5">
              <a:lumMod val="20000"/>
              <a:lumOff val="80000"/>
            </a:schemeClr>
          </a:solidFill>
          <a:ln w="19050">
            <a:solidFill>
              <a:srgbClr val="C00000"/>
            </a:solidFill>
          </a:ln>
        </p:spPr>
        <p:txBody>
          <a:bodyPr wrap="square" rtlCol="0">
            <a:spAutoFit/>
          </a:bodyPr>
          <a:lstStyle/>
          <a:p>
            <a:pPr algn="ctr">
              <a:spcAft>
                <a:spcPts val="600"/>
              </a:spcAft>
            </a:pPr>
            <a:r>
              <a:rPr lang="it-IT" sz="2000" b="1" dirty="0" smtClean="0"/>
              <a:t>Il ghepardo asiatico: a rischio assoluto</a:t>
            </a:r>
          </a:p>
          <a:p>
            <a:pPr>
              <a:spcAft>
                <a:spcPts val="600"/>
              </a:spcAft>
            </a:pPr>
            <a:r>
              <a:rPr lang="it-IT" sz="1200" b="1" dirty="0" err="1" smtClean="0"/>
              <a:t>Cheetah</a:t>
            </a:r>
            <a:r>
              <a:rPr lang="it-IT" sz="1200" b="1" dirty="0" smtClean="0"/>
              <a:t> </a:t>
            </a:r>
            <a:r>
              <a:rPr lang="it-IT" sz="1200" b="1" dirty="0" err="1" smtClean="0"/>
              <a:t>Consernation</a:t>
            </a:r>
            <a:r>
              <a:rPr lang="it-IT" sz="1200" b="1" dirty="0" smtClean="0"/>
              <a:t> </a:t>
            </a:r>
            <a:r>
              <a:rPr lang="it-IT" sz="1200" b="1" dirty="0" err="1" smtClean="0"/>
              <a:t>Fund</a:t>
            </a:r>
            <a:r>
              <a:rPr lang="it-IT" sz="1200" b="1" dirty="0" smtClean="0"/>
              <a:t>  </a:t>
            </a:r>
            <a:r>
              <a:rPr lang="it-IT" sz="1200" dirty="0" smtClean="0"/>
              <a:t>18/11/2015</a:t>
            </a:r>
            <a:endParaRPr lang="it-IT" sz="1400" dirty="0" smtClean="0"/>
          </a:p>
          <a:p>
            <a:pPr algn="just"/>
            <a:r>
              <a:rPr lang="it-IT" sz="1400" dirty="0" smtClean="0"/>
              <a:t>La riduzione del numero delle gazzelle, la persecuzione diretta, il cambiamento di utilizzo del terreno, il degrado e la frammentazione dell’habitat, e la desertificazione hanno contribuito al declino del ghepardo. Secondo il Dipartimento dell’Ambiente dell’Iran, il peggioramento della situazione è avvenuto soprattutto tra il 1988 e il 1991. La riduzione del numero delle prede è una conseguenza del </a:t>
            </a:r>
            <a:r>
              <a:rPr lang="it-IT" sz="1400" dirty="0" err="1" smtClean="0"/>
              <a:t>sovrapascolo</a:t>
            </a:r>
            <a:r>
              <a:rPr lang="it-IT" sz="1400" dirty="0" smtClean="0"/>
              <a:t> (</a:t>
            </a:r>
            <a:r>
              <a:rPr lang="it-IT" sz="1400" dirty="0" err="1" smtClean="0"/>
              <a:t>overgrazing</a:t>
            </a:r>
            <a:r>
              <a:rPr lang="it-IT" sz="1400" dirty="0" smtClean="0"/>
              <a:t>) causato dal bestiame introdotto e della caccia alle antilopi. Le prede si allontanano quando i pastori penetrano con le loro mandrie all’interno delle riserve di caccia.</a:t>
            </a:r>
          </a:p>
          <a:p>
            <a:pPr algn="just">
              <a:spcAft>
                <a:spcPts val="600"/>
              </a:spcAft>
            </a:pPr>
            <a:r>
              <a:rPr lang="it-IT" sz="1400" dirty="0" smtClean="0"/>
              <a:t>Anche lo sfruttamento minerario e la costruzione di strade in prossimità delle riserve sono una minaccia per la popolazione. Carbone, rame e ferro sono stati estratti in tre diverse regioni dell’habitat del ghepardo nelle zone centrali e orientali dell’Iran. Si stima che le due regioni in cui vengono estratti carbone (</a:t>
            </a:r>
            <a:r>
              <a:rPr lang="it-IT" sz="1400" dirty="0" err="1" smtClean="0"/>
              <a:t>Nayband</a:t>
            </a:r>
            <a:r>
              <a:rPr lang="it-IT" sz="1400" dirty="0" smtClean="0"/>
              <a:t>) e ferro (</a:t>
            </a:r>
            <a:r>
              <a:rPr lang="it-IT" sz="1400" dirty="0" err="1" smtClean="0"/>
              <a:t>Bafq</a:t>
            </a:r>
            <a:r>
              <a:rPr lang="it-IT" sz="1400" dirty="0" smtClean="0"/>
              <a:t>) ospitino le popolazioni di ghepardo più numerose al di fuori delle aree protette. Lo sfruttamento minerario in sé non costituisce una minaccia diretta per i ghepardi, ma la costruzione di strade e il traffico che ne risulta hanno reso l’habitat del ghepardo accessibile agli esseri umani, bracconieri compresi. Attraverso le regioni di confine con l’Afghanistan e il Pakistan (provincia del </a:t>
            </a:r>
            <a:r>
              <a:rPr lang="it-IT" sz="1400" dirty="0" err="1" smtClean="0"/>
              <a:t>Belucistan</a:t>
            </a:r>
            <a:r>
              <a:rPr lang="it-IT" sz="1400" dirty="0" smtClean="0"/>
              <a:t>) passano i sentieri percorsi da fuorilegge armati e trafficanti d’oppio, attivi nelle regioni centrali e occidentali dell’Iran. Secondo quanto affermò </a:t>
            </a:r>
            <a:r>
              <a:rPr lang="it-IT" sz="1400" dirty="0" err="1" smtClean="0"/>
              <a:t>Asadi</a:t>
            </a:r>
            <a:r>
              <a:rPr lang="it-IT" sz="1400" dirty="0" smtClean="0"/>
              <a:t> nel 1997, la fauna di questa regione desertica ha sofferto una caccia incontrollata da parte di gruppi armati che i governi dei tre Paesi non sono riusciti a tenere sotto controllo.</a:t>
            </a:r>
          </a:p>
        </p:txBody>
      </p:sp>
      <p:sp>
        <p:nvSpPr>
          <p:cNvPr id="1026" name="AutoShape 2" descr="file:///C:/Users/utente/Documents/SITO/DA%20INSERIRE/GEOGRAFIA/CLASSE%203%C2%B0/IRAN/14-IRAN/INCENDI/SI/CANI/29594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file:///C:/Users/utente/Documents/SITO/DA%20INSERIRE/GEOGRAFIA/CLASSE%203%C2%B0/IRAN/14-IRAN/INCENDI/SI/CANI/29594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9" name="Picture 5" descr="C:\Users\utente\Documents\SITO\DA INSERIRE\GEOGRAFIA\CLASSE 3°\IRAN\14-IRAN\INCENDI\SI\CANI\2959411.jpg"/>
          <p:cNvPicPr>
            <a:picLocks noChangeAspect="1" noChangeArrowheads="1"/>
          </p:cNvPicPr>
          <p:nvPr/>
        </p:nvPicPr>
        <p:blipFill>
          <a:blip r:embed="rId2"/>
          <a:srcRect/>
          <a:stretch>
            <a:fillRect/>
          </a:stretch>
        </p:blipFill>
        <p:spPr bwMode="auto">
          <a:xfrm>
            <a:off x="5786446" y="4572008"/>
            <a:ext cx="2992120" cy="1997964"/>
          </a:xfrm>
          <a:prstGeom prst="rect">
            <a:avLst/>
          </a:prstGeom>
          <a:noFill/>
          <a:ln>
            <a:solidFill>
              <a:srgbClr val="C00000"/>
            </a:solidFill>
          </a:ln>
        </p:spPr>
      </p:pic>
      <p:sp>
        <p:nvSpPr>
          <p:cNvPr id="6" name="Rettangolo arrotondato 5"/>
          <p:cNvSpPr/>
          <p:nvPr/>
        </p:nvSpPr>
        <p:spPr>
          <a:xfrm>
            <a:off x="214282" y="4643446"/>
            <a:ext cx="5214974" cy="8572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Quali sono le cause che fanno sì che il ghepardo sia a rischio estinzione? </a:t>
            </a:r>
            <a:r>
              <a:rPr lang="it-IT" sz="1400" dirty="0" smtClean="0">
                <a:solidFill>
                  <a:schemeClr val="tx1"/>
                </a:solidFill>
              </a:rPr>
              <a:t>Rispondi evidenziando nel testo le informazioni principali. </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214290"/>
            <a:ext cx="8572560" cy="1554272"/>
          </a:xfrm>
          <a:prstGeom prst="rect">
            <a:avLst/>
          </a:prstGeom>
          <a:solidFill>
            <a:schemeClr val="accent5">
              <a:lumMod val="20000"/>
              <a:lumOff val="80000"/>
            </a:schemeClr>
          </a:solidFill>
          <a:ln w="19050">
            <a:solidFill>
              <a:srgbClr val="C00000"/>
            </a:solidFill>
          </a:ln>
        </p:spPr>
        <p:txBody>
          <a:bodyPr wrap="square" rtlCol="0">
            <a:spAutoFit/>
          </a:bodyPr>
          <a:lstStyle/>
          <a:p>
            <a:pPr algn="ctr">
              <a:spcAft>
                <a:spcPts val="600"/>
              </a:spcAft>
            </a:pPr>
            <a:r>
              <a:rPr lang="it-IT" sz="2000" b="1" dirty="0" smtClean="0"/>
              <a:t>La flora</a:t>
            </a:r>
            <a:endParaRPr lang="it-IT" sz="1400" dirty="0" smtClean="0"/>
          </a:p>
          <a:p>
            <a:pPr algn="just"/>
            <a:r>
              <a:rPr lang="it-IT" sz="1400" dirty="0" smtClean="0"/>
              <a:t>Le </a:t>
            </a:r>
            <a:r>
              <a:rPr lang="it-IT" sz="1400" b="1" dirty="0" smtClean="0"/>
              <a:t>forme di vegetazione prevalenti </a:t>
            </a:r>
            <a:r>
              <a:rPr lang="it-IT" sz="1400" dirty="0" smtClean="0"/>
              <a:t>sono </a:t>
            </a:r>
            <a:r>
              <a:rPr lang="it-IT" sz="1400" b="1" dirty="0" smtClean="0"/>
              <a:t>di tipo desertico e steppico </a:t>
            </a:r>
            <a:r>
              <a:rPr lang="it-IT" sz="1400" dirty="0" smtClean="0"/>
              <a:t>dove predominano </a:t>
            </a:r>
            <a:r>
              <a:rPr lang="it-IT" sz="1400" i="1" dirty="0" smtClean="0"/>
              <a:t>graminacee, astragali, piante spinose</a:t>
            </a:r>
            <a:r>
              <a:rPr lang="it-IT" sz="1400" dirty="0" smtClean="0"/>
              <a:t>, ad eccezione dei versanti settentrionali dei monti </a:t>
            </a:r>
            <a:r>
              <a:rPr lang="it-IT" sz="1400" dirty="0" err="1" smtClean="0"/>
              <a:t>Elburz</a:t>
            </a:r>
            <a:r>
              <a:rPr lang="it-IT" sz="1400" dirty="0" smtClean="0"/>
              <a:t> (</a:t>
            </a:r>
            <a:r>
              <a:rPr lang="it-IT" sz="1400" i="1" dirty="0" smtClean="0"/>
              <a:t>pioppi, salici, olmi</a:t>
            </a:r>
            <a:r>
              <a:rPr lang="it-IT" sz="1400" dirty="0" smtClean="0"/>
              <a:t>) e della piana del Caspio dove la flora è più rigogliosa: boschi di </a:t>
            </a:r>
            <a:r>
              <a:rPr lang="it-IT" sz="1400" i="1" dirty="0" smtClean="0"/>
              <a:t>querce</a:t>
            </a:r>
            <a:r>
              <a:rPr lang="it-IT" sz="1400" dirty="0" smtClean="0"/>
              <a:t>, anche se oggi assai degradati. Nella parte più meridionale, la </a:t>
            </a:r>
            <a:r>
              <a:rPr lang="it-IT" sz="1400" dirty="0" err="1" smtClean="0"/>
              <a:t>tropicalità</a:t>
            </a:r>
            <a:r>
              <a:rPr lang="it-IT" sz="1400" dirty="0" smtClean="0"/>
              <a:t> del clima è rivelata dalla presenza di </a:t>
            </a:r>
            <a:r>
              <a:rPr lang="it-IT" sz="1400" i="1" dirty="0" smtClean="0"/>
              <a:t>palme nane</a:t>
            </a:r>
            <a:r>
              <a:rPr lang="it-IT" sz="1400" dirty="0" smtClean="0"/>
              <a:t> (</a:t>
            </a:r>
            <a:r>
              <a:rPr lang="it-IT" sz="1400" dirty="0" err="1" smtClean="0"/>
              <a:t>pish</a:t>
            </a:r>
            <a:r>
              <a:rPr lang="it-IT" sz="1400" dirty="0" smtClean="0"/>
              <a:t>) e, nelle oasi costiere, di </a:t>
            </a:r>
            <a:r>
              <a:rPr lang="it-IT" sz="1400" i="1" dirty="0" smtClean="0"/>
              <a:t>palme da dattero</a:t>
            </a:r>
            <a:r>
              <a:rPr lang="it-IT" sz="1400" dirty="0" smtClean="0"/>
              <a:t>, specie nella zona di </a:t>
            </a:r>
            <a:r>
              <a:rPr lang="it-IT" sz="1400" dirty="0" err="1" smtClean="0"/>
              <a:t>Ābādān</a:t>
            </a:r>
            <a:r>
              <a:rPr lang="it-IT" sz="1400" dirty="0" smtClean="0"/>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357166"/>
            <a:ext cx="8572560" cy="5555367"/>
          </a:xfrm>
          <a:prstGeom prst="rect">
            <a:avLst/>
          </a:prstGeom>
          <a:solidFill>
            <a:schemeClr val="accent5">
              <a:lumMod val="20000"/>
              <a:lumOff val="80000"/>
            </a:schemeClr>
          </a:solidFill>
          <a:ln w="19050">
            <a:solidFill>
              <a:srgbClr val="C00000"/>
            </a:solidFill>
          </a:ln>
        </p:spPr>
        <p:txBody>
          <a:bodyPr wrap="square" rtlCol="0">
            <a:spAutoFit/>
          </a:bodyPr>
          <a:lstStyle/>
          <a:p>
            <a:pPr algn="ctr">
              <a:spcAft>
                <a:spcPts val="600"/>
              </a:spcAft>
            </a:pPr>
            <a:r>
              <a:rPr lang="it-IT" sz="2000" b="1" dirty="0" smtClean="0"/>
              <a:t>La questione ambientale iraniana </a:t>
            </a:r>
          </a:p>
          <a:p>
            <a:pPr>
              <a:spcAft>
                <a:spcPts val="600"/>
              </a:spcAft>
            </a:pPr>
            <a:r>
              <a:rPr lang="it-IT" sz="1200" b="1" dirty="0" smtClean="0"/>
              <a:t>Il Caffè </a:t>
            </a:r>
            <a:r>
              <a:rPr lang="it-IT" sz="1200" b="1" dirty="0" err="1" smtClean="0"/>
              <a:t>Geopolico</a:t>
            </a:r>
            <a:r>
              <a:rPr lang="it-IT" sz="1200" b="1" dirty="0" smtClean="0"/>
              <a:t>  </a:t>
            </a:r>
            <a:r>
              <a:rPr lang="it-IT" sz="1200" dirty="0" smtClean="0"/>
              <a:t>05/12/2016</a:t>
            </a:r>
            <a:endParaRPr lang="it-IT" sz="1400" dirty="0" smtClean="0"/>
          </a:p>
          <a:p>
            <a:pPr algn="just">
              <a:spcAft>
                <a:spcPts val="600"/>
              </a:spcAft>
            </a:pPr>
            <a:r>
              <a:rPr lang="it-IT" sz="1400" b="1" dirty="0" smtClean="0"/>
              <a:t>EMERGENZE AMBIENTALI E</a:t>
            </a:r>
            <a:r>
              <a:rPr lang="it-IT" sz="1400" dirty="0" smtClean="0"/>
              <a:t> </a:t>
            </a:r>
            <a:r>
              <a:rPr lang="it-IT" sz="1400" b="1" dirty="0" smtClean="0"/>
              <a:t>IMPATTO UMANO SULL’ECOSISTEMA </a:t>
            </a:r>
            <a:r>
              <a:rPr lang="it-IT" sz="1400" dirty="0" smtClean="0"/>
              <a:t>– Oltre all’inquinamento ambientale l’insediamento umano ha contribuito, fin dall’antichità, ad indebolire la maggior parte degli ecosistemi presenti sul territorio iraniano. Attività quali la deforestazione, l’agricoltura intensiva in aree non ecologicamente sostenibili, il pascolo eccessivo, la caccia, la compattazione del suolo, la pressione demografica – causata principalmente dalla eccessiva urbanizzazione –, l’utilizzo di pesticidi e i problemi relativi alla gestione dei rifiuti (unitamente all’inquinamento industriale e alla spesso eccessiva irrigazione) hanno contribuito ad un rapido degrado ecologico. L’insieme di questi fattori ha provocato, nel tempo, danni spesso irreparabili quali desertificazione, erosione, inondazioni, tempeste di polvere, impoverimento del suolo e distruzione degli habitat naturali di molte specie di mammiferi, uccelli, pesci, rettili e piante. Studi recenti hanno stimato che in Iran molte specie animali e vegetali si sono estinte negli ultimi decenni e che molte altre sono fortemente a rischio di estinzione.</a:t>
            </a:r>
          </a:p>
          <a:p>
            <a:pPr algn="just"/>
            <a:r>
              <a:rPr lang="it-IT" sz="1400" b="1" dirty="0" smtClean="0"/>
              <a:t>GLI INTERVENTI PER LA SALVAGUARDIA DELL’AMBIENTE PRIMA E DOPO LA RIVOLUZIONE ISLAMICA </a:t>
            </a:r>
            <a:r>
              <a:rPr lang="it-IT" sz="1400" dirty="0" smtClean="0"/>
              <a:t>–</a:t>
            </a:r>
            <a:r>
              <a:rPr lang="it-IT" sz="1400" b="1" dirty="0" smtClean="0"/>
              <a:t> </a:t>
            </a:r>
            <a:r>
              <a:rPr lang="it-IT" sz="1400" dirty="0" smtClean="0"/>
              <a:t>La prima legge per la tutela del territorio è stata emanata in Iran nel 1956, creando un’istituzione preposta al controllo ambientale che cercò di destinare una percentuale significativa delle risorse economiche disponibili ad aree ritenute di particolare importanza dal punto di vista ecologico. Considerando la vastità del territorio in rapporto ai limitati fondi a disposizione, gli sforzi di preservazione non furono sufficienti a garantire un’adeguata efficacia nei controlli. Nel 1971 il Parlamento, attraverso l’istituzione di un Dipartimento dell’Ambiente, stabilì l’esistenza di sei parchi naturali e trentacinque regioni protette, con il principale obiettivo di creare le condizioni ideali per favorire la riproduzione di specie a rischio. In queste aree vigeva il divieto di caccia e pesca, concesse comunque tramite speciali licenze, e il pascolo era soggetto a forti restrizioni. Gli sforzi per la salvaguardia della fauna selvatica e la conservazione delle risorse naturali non sono però stati mantenuti nel periodo post-rivoluzionario.</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142852"/>
            <a:ext cx="8572560" cy="5124480"/>
          </a:xfrm>
          <a:prstGeom prst="rect">
            <a:avLst/>
          </a:prstGeom>
          <a:solidFill>
            <a:schemeClr val="accent5">
              <a:lumMod val="20000"/>
              <a:lumOff val="80000"/>
            </a:schemeClr>
          </a:solidFill>
          <a:ln w="19050">
            <a:solidFill>
              <a:srgbClr val="C00000"/>
            </a:solidFill>
          </a:ln>
        </p:spPr>
        <p:txBody>
          <a:bodyPr wrap="square" rtlCol="0">
            <a:spAutoFit/>
          </a:bodyPr>
          <a:lstStyle/>
          <a:p>
            <a:pPr algn="just">
              <a:spcAft>
                <a:spcPts val="600"/>
              </a:spcAft>
            </a:pPr>
            <a:r>
              <a:rPr lang="it-IT" sz="1400" dirty="0" smtClean="0"/>
              <a:t>Nonostante l’articolo 50 della nuova Costituzione sancisca come doveri pubblici la salvaguardia dell’ambiente e il divieto di inquinamento, fino alla fine degli anni Ottanta il settore pubblico non ha mostrato particolare interesse per le questioni ambientali. Durante il periodo rivoluzionario (1978-79) e della guerra contro l’Iraq (1980-88) la questione della tutela ambientale è stata infatti completamente accantonata: boschi, pascoli, parchi nazionali e aree protette sono stati saccheggiati e arati, con conseguente massacro della flora e della fauna selvatiche. Non solo le norme in materia ambientale sono state spesso sospese ma l’economia del Paese in quegli anni ha addirittura  incoraggiato lo sfruttamento distruttivo dell’ambiente e delle sue risorse. Con la fine della guerra il Governo, riconoscendo finalmente la necessità di affrontare la questione ambientale, ha promosso il ripristino di alcuni programmi di tutela e conservazione avviati nella prima metà degli anni Settanta. Nel corso degli anni Ottanta si è proceduto quindi al rimboschimento di oltre 100.000 ettari; allo stesso tempo però milioni di ettari di foresta naturale venivano sradicati e moltissime aree venivano privatizzate, sfuggendo così a qualsiasi forma di controllo.</a:t>
            </a:r>
          </a:p>
          <a:p>
            <a:pPr algn="just">
              <a:spcAft>
                <a:spcPts val="600"/>
              </a:spcAft>
            </a:pPr>
            <a:r>
              <a:rPr lang="it-IT" sz="1400" b="1" dirty="0" smtClean="0"/>
              <a:t>POSSIBILI SOLUZIONI PER FRONTEGGIARE L’INQUINAMENTO - </a:t>
            </a:r>
            <a:r>
              <a:rPr lang="it-IT" sz="1400" dirty="0" smtClean="0"/>
              <a:t>In Iran si deve quindi necessariamente definire una politica ecologica sostenibile in quanto le normative sul controllo dell’inquinamento ambientale attualmente in vigore vengono applicate in maniera discontinua e casuale, non esercitando un controllo completo e puntuale per proteggere le risorse naturali, la fauna selvatica e gli ecosistemi. Le riserve naturali, ad esempio, continuano ad esistere ma risultano essere mal sorvegliate perdendo quindi la loro funzione di aree protette. Per fronteggiare l’inquinamento atmosferico nelle città dovrebbero essere intraprese misure che, seppur proposte ciclicamente, non sono mai state applicate, come ad esempio la conversione degli impianti dei taxi da gas a benzina, una corretta manutenzione dei veicoli obsoleti e l’intensificazione delle revisioni dei veicoli, prevista ogni cinque anni secondo la normativa attualmente in vigore e che, secondo un disegno di legge approvato dal Parlamento lo scorso agosto, dovrebbe trasformarsi in controlli biennali per le autovetture private e annuali per quelle governative. </a:t>
            </a:r>
          </a:p>
        </p:txBody>
      </p:sp>
      <p:sp>
        <p:nvSpPr>
          <p:cNvPr id="3" name="Rettangolo arrotondato 2"/>
          <p:cNvSpPr/>
          <p:nvPr/>
        </p:nvSpPr>
        <p:spPr>
          <a:xfrm>
            <a:off x="357158" y="5429264"/>
            <a:ext cx="8572560" cy="500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dirty="0" smtClean="0">
                <a:solidFill>
                  <a:schemeClr val="tx1"/>
                </a:solidFill>
              </a:rPr>
              <a:t>Evidenzia le informazioni principali del primo paragrafo dell’articolo e formula una domanda che lo riassuma.</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
        <p:nvSpPr>
          <p:cNvPr id="4" name="Rettangolo arrotondato 3"/>
          <p:cNvSpPr/>
          <p:nvPr/>
        </p:nvSpPr>
        <p:spPr>
          <a:xfrm>
            <a:off x="357158" y="6143644"/>
            <a:ext cx="8572560" cy="5000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500042"/>
            <a:ext cx="8643998" cy="2939266"/>
          </a:xfrm>
          <a:prstGeom prst="rect">
            <a:avLst/>
          </a:prstGeom>
          <a:solidFill>
            <a:schemeClr val="accent5">
              <a:lumMod val="20000"/>
              <a:lumOff val="80000"/>
            </a:schemeClr>
          </a:solidFill>
          <a:ln w="12700">
            <a:solidFill>
              <a:srgbClr val="FF0000"/>
            </a:solidFill>
          </a:ln>
        </p:spPr>
        <p:txBody>
          <a:bodyPr wrap="square" rtlCol="0">
            <a:spAutoFit/>
          </a:bodyPr>
          <a:lstStyle/>
          <a:p>
            <a:pPr algn="ctr"/>
            <a:r>
              <a:rPr lang="it-IT" sz="2800" b="1" dirty="0" smtClean="0"/>
              <a:t>A 40 anni dalla rivoluzione iraniana</a:t>
            </a:r>
            <a:endParaRPr lang="it-IT" sz="1400" dirty="0" smtClean="0"/>
          </a:p>
          <a:p>
            <a:pPr algn="just">
              <a:spcAft>
                <a:spcPts val="600"/>
              </a:spcAft>
            </a:pPr>
            <a:r>
              <a:rPr lang="it-IT" sz="1200" b="1" dirty="0" smtClean="0">
                <a:latin typeface="Times New Roman" pitchFamily="18" charset="0"/>
                <a:cs typeface="Times New Roman" pitchFamily="18" charset="0"/>
              </a:rPr>
              <a:t>LEFT </a:t>
            </a:r>
            <a:r>
              <a:rPr lang="it-IT" sz="1200" dirty="0" smtClean="0">
                <a:latin typeface="Times New Roman" pitchFamily="18" charset="0"/>
                <a:cs typeface="Times New Roman" pitchFamily="18" charset="0"/>
              </a:rPr>
              <a:t> 04/02/2019</a:t>
            </a:r>
            <a:endParaRPr lang="it-IT" sz="1400" dirty="0" smtClean="0"/>
          </a:p>
          <a:p>
            <a:pPr algn="just"/>
            <a:r>
              <a:rPr lang="it-IT" sz="1400" dirty="0" smtClean="0"/>
              <a:t>Tutto precipita nel volgere di pochi mesi. Khomeini, in esilio da quindici anni, diventa di colpo la figura di riferimento di un movimento quanto mai eterogeneo, che conta al proprio interno marxisti e islamisti, liberali e nazionalisti, tutti uniti dal desiderio di farla finita con la dittatura dello scià. La fazione di Khomeini finisce col prevalere perché è l’unica ad avere un legame con il Paese reale. Le altre, ridotte da anni alla clandestinità e all’esilio, hanno perso contatto con il popolo. I religiosi hanno moschee su tutto il territorio nazionale e godono della fiducia delle masse popolari. È impressionante notare come fino all’autunno 1978 nessuno, all’interno del movimento rivoluzionario, parli di “repubblica islamica”, che diventa poi di colpo la parola magica, capace di mobilitare tutti sotto la guida di Khomeini. Che ha teorizzato da tempo il </a:t>
            </a:r>
            <a:r>
              <a:rPr lang="it-IT" sz="1400" dirty="0" err="1" smtClean="0"/>
              <a:t>velayat-e</a:t>
            </a:r>
            <a:r>
              <a:rPr lang="it-IT" sz="1400" dirty="0" smtClean="0"/>
              <a:t> </a:t>
            </a:r>
            <a:r>
              <a:rPr lang="it-IT" sz="1400" dirty="0" err="1" smtClean="0"/>
              <a:t>faqih</a:t>
            </a:r>
            <a:r>
              <a:rPr lang="it-IT" sz="1400" dirty="0" smtClean="0"/>
              <a:t>, la teoria del “Governo del giureconsulto”, tutt’ora alla base dell’ordinamento costituzionale iraniano, ma non ne ha di certo fatto una parola d’ordine della rivolta.</a:t>
            </a:r>
          </a:p>
        </p:txBody>
      </p:sp>
      <p:sp>
        <p:nvSpPr>
          <p:cNvPr id="3" name="Rettangolo arrotondato 2"/>
          <p:cNvSpPr/>
          <p:nvPr/>
        </p:nvSpPr>
        <p:spPr>
          <a:xfrm>
            <a:off x="500034" y="4714884"/>
            <a:ext cx="8001056"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buAutoNum type="alphaUcParenR"/>
            </a:pPr>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rgbClr val="00B0F0"/>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buFont typeface="+mj-lt"/>
              <a:buAutoNum type="alphaLcParenR"/>
            </a:pPr>
            <a:endParaRPr lang="it-IT" sz="1400" dirty="0">
              <a:solidFill>
                <a:schemeClr val="tx1"/>
              </a:solidFill>
            </a:endParaRPr>
          </a:p>
        </p:txBody>
      </p:sp>
      <p:sp>
        <p:nvSpPr>
          <p:cNvPr id="4" name="Rettangolo arrotondato 3"/>
          <p:cNvSpPr/>
          <p:nvPr/>
        </p:nvSpPr>
        <p:spPr>
          <a:xfrm>
            <a:off x="428596" y="3857628"/>
            <a:ext cx="8072494" cy="57150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dirty="0" smtClean="0">
                <a:solidFill>
                  <a:schemeClr val="tx1"/>
                </a:solidFill>
              </a:rPr>
              <a:t>Evidenzia le informazioni principali e formula una domanda che sintetizza il contenuto dell’articolo.</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714348" y="1000108"/>
          <a:ext cx="7358114" cy="3723640"/>
        </p:xfrm>
        <a:graphic>
          <a:graphicData uri="http://schemas.openxmlformats.org/drawingml/2006/table">
            <a:tbl>
              <a:tblPr firstRow="1" bandRow="1">
                <a:tableStyleId>{5C22544A-7EE6-4342-B048-85BDC9FD1C3A}</a:tableStyleId>
              </a:tblPr>
              <a:tblGrid>
                <a:gridCol w="3679057"/>
                <a:gridCol w="3679057"/>
              </a:tblGrid>
              <a:tr h="370840">
                <a:tc>
                  <a:txBody>
                    <a:bodyPr/>
                    <a:lstStyle/>
                    <a:p>
                      <a:pPr algn="ctr"/>
                      <a:r>
                        <a:rPr lang="it-IT" dirty="0" smtClean="0">
                          <a:solidFill>
                            <a:schemeClr val="tx1"/>
                          </a:solidFill>
                        </a:rPr>
                        <a:t>PERIODO</a:t>
                      </a:r>
                      <a:endParaRPr lang="it-IT" dirty="0">
                        <a:solidFill>
                          <a:schemeClr val="tx1"/>
                        </a:solidFill>
                      </a:endParaRPr>
                    </a:p>
                  </a:txBody>
                  <a:tcPr/>
                </a:tc>
                <a:tc>
                  <a:txBody>
                    <a:bodyPr/>
                    <a:lstStyle/>
                    <a:p>
                      <a:pPr algn="ctr"/>
                      <a:r>
                        <a:rPr lang="it-IT" dirty="0" smtClean="0">
                          <a:solidFill>
                            <a:schemeClr val="tx1"/>
                          </a:solidFill>
                        </a:rPr>
                        <a:t>POLITICA AMBIENTALE</a:t>
                      </a:r>
                      <a:endParaRPr lang="it-IT" dirty="0">
                        <a:solidFill>
                          <a:schemeClr val="tx1"/>
                        </a:solidFill>
                      </a:endParaRPr>
                    </a:p>
                  </a:txBody>
                  <a:tcPr/>
                </a:tc>
              </a:tr>
              <a:tr h="370840">
                <a:tc>
                  <a:txBody>
                    <a:bodyPr/>
                    <a:lstStyle/>
                    <a:p>
                      <a:pPr algn="ctr"/>
                      <a:endParaRPr lang="it-IT" sz="1400" b="1" dirty="0">
                        <a:solidFill>
                          <a:srgbClr val="00B0F0"/>
                        </a:solidFill>
                      </a:endParaRPr>
                    </a:p>
                  </a:txBody>
                  <a:tcPr/>
                </a:tc>
                <a:tc>
                  <a:txBody>
                    <a:bodyPr/>
                    <a:lstStyle/>
                    <a:p>
                      <a:pPr algn="just"/>
                      <a:endParaRPr lang="it-IT" sz="1400" b="0" dirty="0" smtClean="0">
                        <a:solidFill>
                          <a:srgbClr val="00B0F0"/>
                        </a:solidFill>
                      </a:endParaRPr>
                    </a:p>
                    <a:p>
                      <a:pPr algn="just"/>
                      <a:endParaRPr lang="it-IT" sz="1400" b="0" dirty="0">
                        <a:solidFill>
                          <a:srgbClr val="00B0F0"/>
                        </a:solidFill>
                      </a:endParaRPr>
                    </a:p>
                  </a:txBody>
                  <a:tcPr/>
                </a:tc>
              </a:tr>
              <a:tr h="370840">
                <a:tc>
                  <a:txBody>
                    <a:bodyPr/>
                    <a:lstStyle/>
                    <a:p>
                      <a:pPr algn="ctr"/>
                      <a:endParaRPr lang="it-IT" sz="1400" b="1" dirty="0" smtClean="0">
                        <a:solidFill>
                          <a:srgbClr val="00B0F0"/>
                        </a:solidFill>
                      </a:endParaRPr>
                    </a:p>
                  </a:txBody>
                  <a:tcPr/>
                </a:tc>
                <a:tc>
                  <a:txBody>
                    <a:bodyPr/>
                    <a:lstStyle/>
                    <a:p>
                      <a:pPr algn="just"/>
                      <a:endParaRPr lang="it-IT" sz="1400" b="0" dirty="0" smtClean="0">
                        <a:solidFill>
                          <a:srgbClr val="00B0F0"/>
                        </a:solidFill>
                      </a:endParaRPr>
                    </a:p>
                    <a:p>
                      <a:pPr algn="just"/>
                      <a:endParaRPr lang="it-IT" sz="1400" b="0" dirty="0" smtClean="0">
                        <a:solidFill>
                          <a:srgbClr val="00B0F0"/>
                        </a:solidFill>
                      </a:endParaRPr>
                    </a:p>
                    <a:p>
                      <a:pPr algn="just"/>
                      <a:endParaRPr lang="it-IT" sz="1400" b="0" dirty="0">
                        <a:solidFill>
                          <a:srgbClr val="00B0F0"/>
                        </a:solidFill>
                      </a:endParaRPr>
                    </a:p>
                  </a:txBody>
                  <a:tcPr/>
                </a:tc>
              </a:tr>
              <a:tr h="370840">
                <a:tc>
                  <a:txBody>
                    <a:bodyPr/>
                    <a:lstStyle/>
                    <a:p>
                      <a:pPr algn="ctr"/>
                      <a:endParaRPr lang="it-IT" sz="1400" b="1" dirty="0" smtClean="0"/>
                    </a:p>
                    <a:p>
                      <a:pPr algn="ctr"/>
                      <a:endParaRPr lang="it-IT" sz="1400" b="1" dirty="0" smtClean="0"/>
                    </a:p>
                    <a:p>
                      <a:pPr algn="ctr"/>
                      <a:r>
                        <a:rPr lang="it-IT" sz="1400" b="1" dirty="0" smtClean="0"/>
                        <a:t>Periodo rivoluzionario e guerra contro l’Iraq</a:t>
                      </a:r>
                      <a:endParaRPr lang="it-IT" sz="1400" b="1" dirty="0"/>
                    </a:p>
                  </a:txBody>
                  <a:tcPr/>
                </a:tc>
                <a:tc>
                  <a:txBody>
                    <a:bodyPr/>
                    <a:lstStyle/>
                    <a:p>
                      <a:pPr algn="just"/>
                      <a:endParaRPr lang="it-IT" sz="1400" b="0" dirty="0" smtClean="0">
                        <a:solidFill>
                          <a:srgbClr val="00B0F0"/>
                        </a:solidFill>
                      </a:endParaRPr>
                    </a:p>
                    <a:p>
                      <a:pPr algn="just"/>
                      <a:endParaRPr lang="it-IT" sz="1400" b="0" dirty="0" smtClean="0">
                        <a:solidFill>
                          <a:srgbClr val="00B0F0"/>
                        </a:solidFill>
                      </a:endParaRPr>
                    </a:p>
                    <a:p>
                      <a:pPr algn="just"/>
                      <a:endParaRPr lang="it-IT" sz="1400" b="0" dirty="0" smtClean="0">
                        <a:solidFill>
                          <a:srgbClr val="00B0F0"/>
                        </a:solidFill>
                      </a:endParaRPr>
                    </a:p>
                    <a:p>
                      <a:pPr algn="just"/>
                      <a:endParaRPr lang="it-IT" sz="1400" b="0" dirty="0" smtClean="0">
                        <a:solidFill>
                          <a:srgbClr val="00B0F0"/>
                        </a:solidFill>
                      </a:endParaRPr>
                    </a:p>
                    <a:p>
                      <a:pPr algn="just"/>
                      <a:endParaRPr lang="it-IT" sz="1400" b="0" dirty="0" smtClean="0">
                        <a:solidFill>
                          <a:srgbClr val="00B0F0"/>
                        </a:solidFill>
                      </a:endParaRPr>
                    </a:p>
                    <a:p>
                      <a:pPr algn="just"/>
                      <a:endParaRPr lang="it-IT" sz="1400" b="0" dirty="0">
                        <a:solidFill>
                          <a:srgbClr val="00B0F0"/>
                        </a:solidFill>
                      </a:endParaRPr>
                    </a:p>
                  </a:txBody>
                  <a:tcPr/>
                </a:tc>
              </a:tr>
              <a:tr h="370840">
                <a:tc>
                  <a:txBody>
                    <a:bodyPr/>
                    <a:lstStyle/>
                    <a:p>
                      <a:pPr algn="ctr"/>
                      <a:endParaRPr lang="it-IT" sz="1400" b="1" dirty="0" smtClean="0"/>
                    </a:p>
                  </a:txBody>
                  <a:tcPr/>
                </a:tc>
                <a:tc>
                  <a:txBody>
                    <a:bodyPr/>
                    <a:lstStyle/>
                    <a:p>
                      <a:pPr algn="just"/>
                      <a:r>
                        <a:rPr lang="it-IT" sz="1400" b="0" dirty="0" smtClean="0"/>
                        <a:t>Il Governo ha promosso il ripristino di alcuni programmi di tutela e conservazione avviati nella prima metà degli anni Settanta</a:t>
                      </a:r>
                      <a:endParaRPr lang="it-IT" sz="1400" b="0" dirty="0"/>
                    </a:p>
                  </a:txBody>
                  <a:tcPr/>
                </a:tc>
              </a:tr>
            </a:tbl>
          </a:graphicData>
        </a:graphic>
      </p:graphicFrame>
      <p:sp>
        <p:nvSpPr>
          <p:cNvPr id="5" name="Rettangolo arrotondato 4"/>
          <p:cNvSpPr/>
          <p:nvPr/>
        </p:nvSpPr>
        <p:spPr>
          <a:xfrm>
            <a:off x="714348" y="214290"/>
            <a:ext cx="7500990" cy="57150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dirty="0" smtClean="0">
                <a:solidFill>
                  <a:schemeClr val="tx1"/>
                </a:solidFill>
              </a:rPr>
              <a:t>Evidenzia le informazioni principali del secondo paragrafo dell’articolo e completa la tabella.</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
        <p:nvSpPr>
          <p:cNvPr id="6" name="Rettangolo arrotondato 5"/>
          <p:cNvSpPr/>
          <p:nvPr/>
        </p:nvSpPr>
        <p:spPr>
          <a:xfrm>
            <a:off x="357158" y="5072074"/>
            <a:ext cx="8429684" cy="7858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Perché in Iran non esiste ancora una politica ecologica sostenibile? </a:t>
            </a:r>
            <a:r>
              <a:rPr lang="it-IT" sz="1400" dirty="0" smtClean="0">
                <a:solidFill>
                  <a:schemeClr val="tx1"/>
                </a:solidFill>
              </a:rPr>
              <a:t>Rispondi evidenziando le informazioni principali presenti nell’ultimo paragrafo dell’articolo.</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4282" y="285728"/>
            <a:ext cx="8572560" cy="5709255"/>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r>
              <a:rPr lang="it-IT" sz="2000" b="1" dirty="0" smtClean="0"/>
              <a:t>Esperti Onu: «Le sanzioni Usa violano i diritti del popolo iraniano all’ambiente, alla salute e alla vita puliti»</a:t>
            </a:r>
          </a:p>
          <a:p>
            <a:pPr algn="just">
              <a:spcAft>
                <a:spcPts val="600"/>
              </a:spcAft>
            </a:pPr>
            <a:r>
              <a:rPr lang="it-IT" sz="1200" b="1" i="1" dirty="0" err="1" smtClean="0"/>
              <a:t>green</a:t>
            </a:r>
            <a:r>
              <a:rPr lang="it-IT" sz="1200" b="1" dirty="0" err="1" smtClean="0"/>
              <a:t>report.it</a:t>
            </a:r>
            <a:r>
              <a:rPr lang="it-IT" sz="1200" dirty="0" smtClean="0"/>
              <a:t>  21/12/2022</a:t>
            </a:r>
          </a:p>
          <a:p>
            <a:pPr algn="just" fontAlgn="base"/>
            <a:r>
              <a:rPr lang="it-IT" sz="1400" dirty="0" smtClean="0"/>
              <a:t>«In Iran, le sanzioni statunitensi stanno contribuendo al danno ambientale e impediscono a tutte le persone in Iran, inclusi migranti e rifugiati afgani, di godere pienamente dei loro diritti alla salute e alla vita e contribuiscono a ulteriori fattori negativi come l’inquinamento atmosferico». A dirlo in una comunicazione sulla situazione ambientale in Iran è un team di esperti indipendenti dell’Onu.</a:t>
            </a:r>
          </a:p>
          <a:p>
            <a:pPr algn="just" fontAlgn="base"/>
            <a:r>
              <a:rPr lang="it-IT" sz="1400" dirty="0" smtClean="0"/>
              <a:t>Le sanzioni statunitensi </a:t>
            </a:r>
            <a:r>
              <a:rPr lang="it-IT" sz="1400" b="1" dirty="0" smtClean="0"/>
              <a:t>costringono le persone a prolungare l’uso di veicoli più vecchi che bruciano carburante in modo meno efficiente</a:t>
            </a:r>
            <a:r>
              <a:rPr lang="it-IT" sz="1400" dirty="0" smtClean="0"/>
              <a:t>, rendendo impossibile all’Iran ottenere attrezzature e tecnologia per ridurre le emissioni dei veicoli. Gli sforzi degli Stati Uniti per far rispettare le sanzioni minacciando di penalizzare le società straniere che fanno affari in Iran hanno portato le case automobilistiche straniere a lasciare il Paese. Quindi </a:t>
            </a:r>
            <a:r>
              <a:rPr lang="it-IT" sz="1400" b="1" dirty="0" smtClean="0"/>
              <a:t>l’Iran deve fare affidamento su motori e altre apparecchiature di produzione locale che non possono utilizzare le ultime tecnologie».</a:t>
            </a:r>
          </a:p>
          <a:p>
            <a:pPr algn="just" fontAlgn="base"/>
            <a:r>
              <a:rPr lang="it-IT" sz="1400" dirty="0" smtClean="0"/>
              <a:t>Nella comunicazione gli esperti dicono che «Le sanzioni </a:t>
            </a:r>
            <a:r>
              <a:rPr lang="it-IT" sz="1400" b="1" dirty="0" smtClean="0"/>
              <a:t>hanno anche indotto le compagnie energetiche straniere ad abbandonare i progetti per costruire grandi centrali solari in Iran </a:t>
            </a:r>
            <a:r>
              <a:rPr lang="it-IT" sz="1400" dirty="0" smtClean="0"/>
              <a:t>per produrre elettricità su una scala che le entità iraniane non potevano replicare. Anche questo è il risultato delle sanzioni, poiché impediscono gli investimenti stranieri”.</a:t>
            </a:r>
          </a:p>
          <a:p>
            <a:pPr algn="just" fontAlgn="base"/>
            <a:r>
              <a:rPr lang="it-IT" sz="1400" dirty="0" smtClean="0"/>
              <a:t>I titolari del mandato hanno notato che le sanzioni </a:t>
            </a:r>
            <a:r>
              <a:rPr lang="it-IT" sz="1400" b="1" dirty="0" smtClean="0"/>
              <a:t>impediscono agli scienziati iraniani di impegnarsi in progetti di ricerca ambientale congiunti all’estero e impediscono persino agli iraniani di accedere a database e corsi online su questioni ambientali e sostenibilità</a:t>
            </a:r>
            <a:r>
              <a:rPr lang="it-IT" sz="1400" dirty="0" smtClean="0"/>
              <a:t>. </a:t>
            </a:r>
          </a:p>
          <a:p>
            <a:pPr algn="just" fontAlgn="base"/>
            <a:r>
              <a:rPr lang="it-IT" sz="1400" dirty="0" err="1" smtClean="0"/>
              <a:t>Douhan</a:t>
            </a:r>
            <a:r>
              <a:rPr lang="it-IT" sz="1400" dirty="0" smtClean="0"/>
              <a:t>, </a:t>
            </a:r>
            <a:r>
              <a:rPr lang="it-IT" sz="1400" dirty="0" err="1" smtClean="0"/>
              <a:t>Fry</a:t>
            </a:r>
            <a:r>
              <a:rPr lang="it-IT" sz="1400" dirty="0" smtClean="0"/>
              <a:t>, </a:t>
            </a:r>
            <a:r>
              <a:rPr lang="it-IT" sz="1400" dirty="0" err="1" smtClean="0"/>
              <a:t>Sewanyana</a:t>
            </a:r>
            <a:r>
              <a:rPr lang="it-IT" sz="1400" dirty="0" smtClean="0"/>
              <a:t>, </a:t>
            </a:r>
            <a:r>
              <a:rPr lang="it-IT" sz="1400" dirty="0" err="1" smtClean="0"/>
              <a:t>Okafor</a:t>
            </a:r>
            <a:r>
              <a:rPr lang="it-IT" sz="1400" dirty="0" smtClean="0"/>
              <a:t> e Bennett concludono: « </a:t>
            </a:r>
            <a:r>
              <a:rPr lang="it-IT" sz="1400" b="1" dirty="0" smtClean="0"/>
              <a:t>È tempo che le sanzioni </a:t>
            </a:r>
            <a:r>
              <a:rPr lang="it-IT" sz="1400" dirty="0" smtClean="0"/>
              <a:t>che impediscono all’Iran di migliorare l’ambiente e ridurre gli effetti negativi sulla salute e sulla vita </a:t>
            </a:r>
            <a:r>
              <a:rPr lang="it-IT" sz="1400" b="1" dirty="0" smtClean="0"/>
              <a:t>vengano alleggerite o revocate completamente</a:t>
            </a:r>
            <a:r>
              <a:rPr lang="it-IT" sz="1400" dirty="0" smtClean="0"/>
              <a:t> in modo che gli iraniani possano accedere al loro diritto a un ambiente pulito, al diritto alla salute e alla vita, e altri diritti associati a condizioni ambientali favorevoli».</a:t>
            </a:r>
          </a:p>
          <a:p>
            <a:pPr algn="just" fontAlgn="base"/>
            <a:endParaRPr lang="it-IT" sz="1400" dirty="0"/>
          </a:p>
        </p:txBody>
      </p:sp>
      <p:sp>
        <p:nvSpPr>
          <p:cNvPr id="3" name="Rettangolo arrotondato 2"/>
          <p:cNvSpPr/>
          <p:nvPr/>
        </p:nvSpPr>
        <p:spPr>
          <a:xfrm>
            <a:off x="785786" y="6143644"/>
            <a:ext cx="7358114" cy="500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dirty="0" smtClean="0">
                <a:solidFill>
                  <a:schemeClr val="tx1"/>
                </a:solidFill>
              </a:rPr>
              <a:t>Evidenzia le informazioni che giustificano quanto viene affermato nel titolo dell’articolo.</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4282" y="285728"/>
            <a:ext cx="8572560" cy="4539704"/>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r>
              <a:rPr lang="it-IT" sz="2000" b="1" cap="all" dirty="0" smtClean="0"/>
              <a:t>IRAN: LA SCELTA INCENDIARIA DEI MULLAH </a:t>
            </a:r>
          </a:p>
          <a:p>
            <a:pPr fontAlgn="base">
              <a:spcAft>
                <a:spcPts val="600"/>
              </a:spcAft>
            </a:pPr>
            <a:r>
              <a:rPr lang="it-IT" sz="1200" b="1" dirty="0" err="1" smtClean="0"/>
              <a:t>Iran-Resist</a:t>
            </a:r>
            <a:r>
              <a:rPr lang="it-IT" sz="1200" b="1" dirty="0" smtClean="0"/>
              <a:t>.</a:t>
            </a:r>
            <a:r>
              <a:rPr lang="it-IT" sz="1200" dirty="0" smtClean="0"/>
              <a:t>  06/</a:t>
            </a:r>
            <a:r>
              <a:rPr lang="it-IT" sz="1200" dirty="0" err="1" smtClean="0"/>
              <a:t>06</a:t>
            </a:r>
            <a:r>
              <a:rPr lang="it-IT" sz="1200" dirty="0" smtClean="0"/>
              <a:t>/2020</a:t>
            </a:r>
          </a:p>
          <a:p>
            <a:pPr algn="just" fontAlgn="base"/>
            <a:r>
              <a:rPr lang="it-IT" sz="1400" dirty="0" smtClean="0"/>
              <a:t>Il fenomeno degli incendi boschivi nella stagione molto umida non è nuovo . Da 10 anni, ogni anno si verificano più di un centinaio di questi inspiegabili incendi che generalmente durano diversi giorni a causa di un'improvvisa mancanza di risorse e che distruggono una media di 200.000 grandi querce all'anno . Ma vediamo pochissime immagini di questi incendi e nelle rare immagini disponibili vediamo pochissimi alberi carbonizzati. Questo ci ha portato a ipotizzare che molti alberi fossero stati segretamente tagliati ed esportati dai mullah e questi incendi fossero programmati per nascondere queste vendite che sono illegali poiché le foreste e le praterie iraniane sono state irreversibilmente classificate come patrimoni nazionali dallo </a:t>
            </a:r>
            <a:r>
              <a:rPr lang="it-IT" sz="1400" dirty="0" err="1" smtClean="0"/>
              <a:t>Shah</a:t>
            </a:r>
            <a:r>
              <a:rPr lang="it-IT" sz="1400" dirty="0" smtClean="0"/>
              <a:t>. Dato che un rapporto ufficiale del 2015 ha fissato il prezzo delle antiche querce iraniane a 170.000 dollari ciascuna, si può presumere che i mullah siano stati in grado di guadagnare in media 34 miliardi di dollari da questo commercio che non è soggetto a sanzioni americane ma, a causa del loro isolamento, della necessità di vendere con discrezione e, conoscendo anche la loro abitudine commerciale, possiamo supporre che fossero in grado di vendere questi tesori della natura al 10% del loro valore .</a:t>
            </a:r>
          </a:p>
          <a:p>
            <a:pPr algn="just" fontAlgn="base"/>
            <a:r>
              <a:rPr lang="it-IT" sz="1400" dirty="0" smtClean="0"/>
              <a:t>Dopo una battuta d'arresto per reperire fondi, i mullah sembrano aver scommesso ancora una volta sulla vendita di querce centenarie iraniane, perché in due settimane sono centinaia gli incendi nelle foreste di </a:t>
            </a:r>
            <a:r>
              <a:rPr lang="it-IT" sz="1400" dirty="0" err="1" smtClean="0"/>
              <a:t>Zagros</a:t>
            </a:r>
            <a:r>
              <a:rPr lang="it-IT" sz="1400" dirty="0" smtClean="0"/>
              <a:t>, tanti quanti lo scorso anno intero. Ufficialmente, l'Iran ha perso 3600 ettari di querce in 14 giorni. Gli alberi lì valevano 153 miliardi di dollari! Il regime probabilmente ha venduto queste querce secolari per 15 miliardi di dollari o meno, prima di annientare tutta la vita, vale a dire centinaia di specie di piante e animali, nell'area che ha disboscato.</a:t>
            </a:r>
            <a:endParaRPr lang="it-IT" sz="1400" dirty="0"/>
          </a:p>
        </p:txBody>
      </p:sp>
      <p:sp>
        <p:nvSpPr>
          <p:cNvPr id="3" name="Rettangolo arrotondato 2"/>
          <p:cNvSpPr/>
          <p:nvPr/>
        </p:nvSpPr>
        <p:spPr>
          <a:xfrm>
            <a:off x="857224" y="4929198"/>
            <a:ext cx="7215238" cy="500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dirty="0" smtClean="0">
                <a:solidFill>
                  <a:schemeClr val="tx1"/>
                </a:solidFill>
              </a:rPr>
              <a:t>Evidenzia le informazioni principali ed esponi sinteticamente il contenuto dell’articolo.</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
        <p:nvSpPr>
          <p:cNvPr id="5" name="Rettangolo arrotondato 4"/>
          <p:cNvSpPr/>
          <p:nvPr/>
        </p:nvSpPr>
        <p:spPr>
          <a:xfrm>
            <a:off x="285720" y="5643578"/>
            <a:ext cx="8572560"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142852"/>
            <a:ext cx="8572560" cy="4185761"/>
          </a:xfrm>
          <a:prstGeom prst="rect">
            <a:avLst/>
          </a:prstGeom>
          <a:solidFill>
            <a:schemeClr val="accent5">
              <a:lumMod val="20000"/>
              <a:lumOff val="80000"/>
            </a:schemeClr>
          </a:solidFill>
          <a:ln w="19050">
            <a:solidFill>
              <a:srgbClr val="C00000"/>
            </a:solidFill>
          </a:ln>
        </p:spPr>
        <p:txBody>
          <a:bodyPr wrap="square" rtlCol="0">
            <a:spAutoFit/>
          </a:bodyPr>
          <a:lstStyle/>
          <a:p>
            <a:pPr algn="ctr">
              <a:spcAft>
                <a:spcPts val="600"/>
              </a:spcAft>
            </a:pPr>
            <a:r>
              <a:rPr lang="it-IT" sz="2000" b="1" dirty="0" smtClean="0"/>
              <a:t>Essere ambientalisti in Iran è sempre più pericoloso</a:t>
            </a:r>
          </a:p>
          <a:p>
            <a:pPr>
              <a:spcAft>
                <a:spcPts val="600"/>
              </a:spcAft>
            </a:pPr>
            <a:r>
              <a:rPr lang="it-IT" sz="1200" b="1" dirty="0" smtClean="0"/>
              <a:t>National </a:t>
            </a:r>
            <a:r>
              <a:rPr lang="it-IT" sz="1200" b="1" dirty="0" err="1" smtClean="0"/>
              <a:t>Geographic</a:t>
            </a:r>
            <a:r>
              <a:rPr lang="it-IT" sz="1200" b="1" dirty="0" smtClean="0"/>
              <a:t>  </a:t>
            </a:r>
            <a:r>
              <a:rPr lang="it-IT" sz="1200" dirty="0" smtClean="0"/>
              <a:t>26/11/2020</a:t>
            </a:r>
            <a:endParaRPr lang="it-IT" sz="1400" dirty="0" smtClean="0"/>
          </a:p>
          <a:p>
            <a:pPr algn="just"/>
            <a:r>
              <a:rPr lang="it-IT" sz="1400" dirty="0" smtClean="0"/>
              <a:t>Solo pochi decenni fa, l’Iran vantava il movimento ecologista più </a:t>
            </a:r>
            <a:r>
              <a:rPr lang="it-IT" sz="1400" i="1" dirty="0" smtClean="0"/>
              <a:t>green</a:t>
            </a:r>
            <a:r>
              <a:rPr lang="it-IT" sz="1400" dirty="0" smtClean="0"/>
              <a:t> di tutto il Medio Oriente. Un’ampia rete di parchi nazionali proteggeva specie quasi esclusivamente endemiche. I fiumi del Paese fornivano acqua potabile, l’inquinamento atmosferico era minimo. Ma ora i parchi vengono inglobati nei piani di sviluppo, i corsi d’acqua del Paese si stanno esaurendo, perché né gli ambientalisti né gli attivisti osano dare voce alle proprie preoccupazioni sull’ambiente, per paura delle ripercussioni.</a:t>
            </a:r>
          </a:p>
          <a:p>
            <a:pPr algn="just"/>
            <a:r>
              <a:rPr lang="it-IT" sz="1400" dirty="0" smtClean="0"/>
              <a:t>Molti autorevoli biologi della fauna selvatica si trovano dietro le sbarre, e così alcune delle specie uniche dell’Iran sono oggi in pericolo di estinzione, solo qualche decennio dopo che una precedente generazione di ambientalisti era riuscita a ripristinarne le popolazioni.</a:t>
            </a:r>
          </a:p>
          <a:p>
            <a:pPr algn="just"/>
            <a:r>
              <a:rPr lang="it-IT" sz="1400" dirty="0" smtClean="0"/>
              <a:t>“Ambientalisti molto apprezzati e stimati nel settore, in Iran rischiano la tortura, processi iniqui per accuse inventate e lunghi periodi di detenzione arbitraria”, afferma Richard </a:t>
            </a:r>
            <a:r>
              <a:rPr lang="it-IT" sz="1400" dirty="0" err="1" smtClean="0"/>
              <a:t>Pearshouse</a:t>
            </a:r>
            <a:r>
              <a:rPr lang="it-IT" sz="1400" dirty="0" smtClean="0"/>
              <a:t>, direttore del programma "Crisi e ambiente" di </a:t>
            </a:r>
            <a:r>
              <a:rPr lang="it-IT" sz="1400" i="1" dirty="0" smtClean="0"/>
              <a:t>Amnesty International</a:t>
            </a:r>
            <a:r>
              <a:rPr lang="it-IT" sz="1400" dirty="0" smtClean="0"/>
              <a:t>. “I funzionari e i tribunali rivoluzionari iraniani hanno di fatto annullato lo spazio civico necessario per una legittima tutela della fauna selvatica”.</a:t>
            </a:r>
          </a:p>
          <a:p>
            <a:pPr algn="just"/>
            <a:r>
              <a:rPr lang="it-IT" sz="1400" dirty="0" smtClean="0"/>
              <a:t>Questo caso ha scatenato un terrorismo senza precedenti all’interno dell’ambientalismo iraniano. Sempre più scienziati e ambientalisti stanno lasciando il Paese, affermano gli iraniani che vivono all’estero. I gruppi di attivisti sono diventati più che mai avversi al rischio, tanto che alcune organizzazioni ambientaliste internazionali affermano che i loro partner locali non vogliono più collaborare con loro.</a:t>
            </a:r>
            <a:endParaRPr lang="it-IT" sz="1400" dirty="0"/>
          </a:p>
        </p:txBody>
      </p:sp>
      <p:sp>
        <p:nvSpPr>
          <p:cNvPr id="6" name="Rettangolo arrotondato 5"/>
          <p:cNvSpPr/>
          <p:nvPr/>
        </p:nvSpPr>
        <p:spPr>
          <a:xfrm>
            <a:off x="428596" y="4429132"/>
            <a:ext cx="8429684" cy="5000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In che modo gli ambientalisti vengono trattati in Iran? Con quali conseguenze?</a:t>
            </a:r>
            <a:r>
              <a:rPr lang="it-IT" sz="1400" dirty="0" smtClean="0">
                <a:solidFill>
                  <a:schemeClr val="tx1"/>
                </a:solidFill>
              </a:rPr>
              <a:t> Rispondi evidenziando le informazioni principali presenti nell’articolo.</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pic>
        <p:nvPicPr>
          <p:cNvPr id="7" name="Picture 4" descr="Roxanne Tahbaz"/>
          <p:cNvPicPr>
            <a:picLocks noChangeAspect="1" noChangeArrowheads="1"/>
          </p:cNvPicPr>
          <p:nvPr/>
        </p:nvPicPr>
        <p:blipFill>
          <a:blip r:embed="rId2"/>
          <a:srcRect/>
          <a:stretch>
            <a:fillRect/>
          </a:stretch>
        </p:blipFill>
        <p:spPr bwMode="auto">
          <a:xfrm>
            <a:off x="642910" y="5072074"/>
            <a:ext cx="2974848" cy="1673352"/>
          </a:xfrm>
          <a:prstGeom prst="rect">
            <a:avLst/>
          </a:prstGeom>
          <a:noFill/>
          <a:ln>
            <a:solidFill>
              <a:srgbClr val="C00000"/>
            </a:solidFill>
          </a:ln>
        </p:spPr>
      </p:pic>
      <p:sp>
        <p:nvSpPr>
          <p:cNvPr id="8" name="CasellaDiTesto 7"/>
          <p:cNvSpPr txBox="1"/>
          <p:nvPr/>
        </p:nvSpPr>
        <p:spPr>
          <a:xfrm>
            <a:off x="3857620" y="5286388"/>
            <a:ext cx="5000628" cy="138499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200" dirty="0" smtClean="0"/>
              <a:t>LONDRA, 13 </a:t>
            </a:r>
            <a:r>
              <a:rPr lang="it-IT" sz="1200" dirty="0" err="1" smtClean="0"/>
              <a:t>Arile</a:t>
            </a:r>
            <a:r>
              <a:rPr lang="it-IT" sz="1200" dirty="0" smtClean="0"/>
              <a:t> 2022. </a:t>
            </a:r>
            <a:r>
              <a:rPr lang="it-IT" sz="1200" dirty="0" err="1" smtClean="0"/>
              <a:t>Roxanne</a:t>
            </a:r>
            <a:r>
              <a:rPr lang="it-IT" sz="1200" dirty="0" smtClean="0"/>
              <a:t> </a:t>
            </a:r>
            <a:r>
              <a:rPr lang="it-IT" sz="1200" dirty="0" err="1" smtClean="0"/>
              <a:t>Tahbaz</a:t>
            </a:r>
            <a:r>
              <a:rPr lang="it-IT" sz="1200" dirty="0" smtClean="0"/>
              <a:t>, mostra una foto di suo padre </a:t>
            </a:r>
            <a:r>
              <a:rPr lang="it-IT" sz="1200" dirty="0" err="1" smtClean="0"/>
              <a:t>Morad</a:t>
            </a:r>
            <a:r>
              <a:rPr lang="it-IT" sz="1200" dirty="0" smtClean="0"/>
              <a:t> come campagna per la sua liberazione fuori dall'</a:t>
            </a:r>
            <a:r>
              <a:rPr lang="it-IT" sz="1200" i="1" dirty="0" smtClean="0"/>
              <a:t>Ufficio per lo sviluppo, il Commonwealth e l'estero</a:t>
            </a:r>
            <a:r>
              <a:rPr lang="it-IT" sz="1200" dirty="0" smtClean="0"/>
              <a:t>. </a:t>
            </a:r>
            <a:r>
              <a:rPr lang="it-IT" sz="1200" b="1" dirty="0" err="1" smtClean="0"/>
              <a:t>Morad</a:t>
            </a:r>
            <a:r>
              <a:rPr lang="it-IT" sz="1200" b="1" dirty="0" smtClean="0"/>
              <a:t> </a:t>
            </a:r>
            <a:r>
              <a:rPr lang="it-IT" sz="1200" b="1" dirty="0" err="1" smtClean="0"/>
              <a:t>Tahbaz</a:t>
            </a:r>
            <a:r>
              <a:rPr lang="it-IT" sz="1200" dirty="0" smtClean="0"/>
              <a:t>, un </a:t>
            </a:r>
            <a:r>
              <a:rPr lang="it-IT" sz="1200" b="1" dirty="0" smtClean="0"/>
              <a:t>importante ambientalista </a:t>
            </a:r>
            <a:r>
              <a:rPr lang="it-IT" sz="1200" dirty="0" smtClean="0"/>
              <a:t>anglo-iraniano, era in Iran per rintracciare animali in via di estinzione quando è stato arrestato, insieme a un gruppo di altri ambientalisti, e </a:t>
            </a:r>
            <a:r>
              <a:rPr lang="it-IT" sz="1200" b="1" dirty="0" smtClean="0"/>
              <a:t>condannato a 10 anni di carcere </a:t>
            </a:r>
            <a:r>
              <a:rPr lang="it-IT" sz="1200" dirty="0" smtClean="0"/>
              <a:t>con l'accusa di spionaggio per conto degli Stati Uniti e di aver minato la sicurezza dell'Iran.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La popolazione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428596" y="4929198"/>
            <a:ext cx="8429684"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Che trattamento hanno avuto le minoranze etniche iraniane sin dai tempi della dinastia </a:t>
            </a:r>
            <a:r>
              <a:rPr lang="it-IT" sz="1400" b="1" dirty="0" err="1" smtClean="0">
                <a:solidFill>
                  <a:schemeClr val="tx1"/>
                </a:solidFill>
              </a:rPr>
              <a:t>Pahlavi</a:t>
            </a:r>
            <a:r>
              <a:rPr lang="it-IT" sz="1400" b="1" dirty="0" smtClean="0">
                <a:solidFill>
                  <a:schemeClr val="tx1"/>
                </a:solidFill>
              </a:rPr>
              <a:t>? Per quali motivi? </a:t>
            </a:r>
            <a:r>
              <a:rPr lang="it-IT" sz="1400" dirty="0" smtClean="0">
                <a:solidFill>
                  <a:schemeClr val="tx1"/>
                </a:solidFill>
              </a:rPr>
              <a:t>Cerca nell’archivio l’articolo da cui si può ricavare la risposta e rispondi dopo aver evidenziato le informazioni principali.</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
        <p:nvSpPr>
          <p:cNvPr id="5" name="Rettangolo arrotondato 4"/>
          <p:cNvSpPr/>
          <p:nvPr/>
        </p:nvSpPr>
        <p:spPr>
          <a:xfrm>
            <a:off x="428596" y="5715016"/>
            <a:ext cx="8429684"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85728"/>
            <a:ext cx="8572560" cy="3462486"/>
          </a:xfrm>
          <a:prstGeom prst="rect">
            <a:avLst/>
          </a:prstGeom>
          <a:solidFill>
            <a:schemeClr val="accent5">
              <a:lumMod val="20000"/>
              <a:lumOff val="80000"/>
            </a:schemeClr>
          </a:solidFill>
          <a:ln w="19050">
            <a:solidFill>
              <a:srgbClr val="C00000"/>
            </a:solidFill>
          </a:ln>
        </p:spPr>
        <p:txBody>
          <a:bodyPr wrap="square" rtlCol="0">
            <a:spAutoFit/>
          </a:bodyPr>
          <a:lstStyle/>
          <a:p>
            <a:pPr algn="just">
              <a:spcAft>
                <a:spcPts val="600"/>
              </a:spcAft>
            </a:pPr>
            <a:endParaRPr lang="it-IT" sz="1200" b="1" dirty="0" smtClean="0"/>
          </a:p>
          <a:p>
            <a:pPr algn="just">
              <a:spcAft>
                <a:spcPts val="600"/>
              </a:spcAft>
            </a:pPr>
            <a:endParaRPr lang="it-IT" sz="1200" b="1" dirty="0" smtClean="0"/>
          </a:p>
          <a:p>
            <a:pPr algn="just">
              <a:spcAft>
                <a:spcPts val="600"/>
              </a:spcAft>
            </a:pPr>
            <a:r>
              <a:rPr lang="it-IT" sz="1200" b="1" dirty="0" err="1" smtClean="0"/>
              <a:t>Huffpost</a:t>
            </a:r>
            <a:r>
              <a:rPr lang="it-IT" sz="1200" b="1" dirty="0" smtClean="0"/>
              <a:t>  </a:t>
            </a:r>
            <a:r>
              <a:rPr lang="it-IT" sz="1200" dirty="0" smtClean="0"/>
              <a:t>31/12/2022</a:t>
            </a:r>
          </a:p>
          <a:p>
            <a:pPr algn="just"/>
            <a:r>
              <a:rPr lang="it-IT" sz="1400" dirty="0" smtClean="0"/>
              <a:t>Dopo la preghiera del venerdì il popolo di </a:t>
            </a:r>
            <a:r>
              <a:rPr lang="it-IT" sz="1400" dirty="0" err="1" smtClean="0"/>
              <a:t>Zahedan</a:t>
            </a:r>
            <a:r>
              <a:rPr lang="it-IT" sz="1400" dirty="0" smtClean="0"/>
              <a:t> ha invaso le strade e le piazze del capoluogo della provincia del </a:t>
            </a:r>
            <a:r>
              <a:rPr lang="it-IT" sz="1400" dirty="0" err="1" smtClean="0"/>
              <a:t>Sīstān-Belūcistān</a:t>
            </a:r>
            <a:r>
              <a:rPr lang="it-IT" sz="1400" dirty="0" smtClean="0"/>
              <a:t>, nel sudest dell’Iran. Non c’è un solo abitante della regione dei </a:t>
            </a:r>
            <a:r>
              <a:rPr lang="it-IT" sz="1400" dirty="0" err="1" smtClean="0"/>
              <a:t>beluci</a:t>
            </a:r>
            <a:r>
              <a:rPr lang="it-IT" sz="1400" dirty="0" smtClean="0"/>
              <a:t> che non sia sceso in piazza contro il regime al grido di "Morte a Khamenei". Non vi è alcun dubbio sul fatto che è nel </a:t>
            </a:r>
            <a:r>
              <a:rPr lang="it-IT" sz="1400" dirty="0" err="1" smtClean="0"/>
              <a:t>Sīstān-Belūcistān</a:t>
            </a:r>
            <a:r>
              <a:rPr lang="it-IT" sz="1400" dirty="0" smtClean="0"/>
              <a:t> e nel Kurdistan iraniano che la rivoluzione guidata dalla cosiddetta generazione Z, per la liberazione dell’Iran dal regime teocratico, sia un passo avanti rispetto al resto del Paese. In queste regioni è l’intero popolo, sempre a mani nude, ad essere insorto contro la Repubblica islamica.</a:t>
            </a:r>
          </a:p>
          <a:p>
            <a:pPr algn="just"/>
            <a:r>
              <a:rPr lang="it-IT" sz="1400" dirty="0" smtClean="0"/>
              <a:t>Le città di </a:t>
            </a:r>
            <a:r>
              <a:rPr lang="it-IT" sz="1400" dirty="0" err="1" smtClean="0"/>
              <a:t>Javānrūd</a:t>
            </a:r>
            <a:r>
              <a:rPr lang="it-IT" sz="1400" dirty="0" smtClean="0"/>
              <a:t>, di </a:t>
            </a:r>
            <a:r>
              <a:rPr lang="it-IT" sz="1400" dirty="0" err="1" smtClean="0"/>
              <a:t>Sanandaj</a:t>
            </a:r>
            <a:r>
              <a:rPr lang="it-IT" sz="1400" dirty="0" smtClean="0"/>
              <a:t> e di </a:t>
            </a:r>
            <a:r>
              <a:rPr lang="it-IT" sz="1400" dirty="0" err="1" smtClean="0"/>
              <a:t>Bukan</a:t>
            </a:r>
            <a:r>
              <a:rPr lang="it-IT" sz="1400" dirty="0" smtClean="0"/>
              <a:t>, nel Kurdistan iraniano, sono di fatto in mano agli insorti. Nella megalopoli di Tehran, così come a Esfahan, a </a:t>
            </a:r>
            <a:r>
              <a:rPr lang="it-IT" sz="1400" dirty="0" err="1" smtClean="0"/>
              <a:t>Karaj</a:t>
            </a:r>
            <a:r>
              <a:rPr lang="it-IT" sz="1400" dirty="0" smtClean="0"/>
              <a:t> e a Mashad, si protesta ogni sera in quasi tutti i quartieri, ma qui i manifestanti non hanno ancora il controllo delle strade e delle piazze. Questa rivoluzione </a:t>
            </a:r>
            <a:r>
              <a:rPr lang="it-IT" sz="1400" dirty="0" err="1" smtClean="0"/>
              <a:t>gandhiana</a:t>
            </a:r>
            <a:r>
              <a:rPr lang="it-IT" sz="1400" dirty="0" smtClean="0"/>
              <a:t> sta provocando un vero e proprio risorgimento iraniano anche riguardo alla questione delle minoranze etniche e religiose non più viste come elemento di divisione e di conflitto, ma come componenti titolari di uguali diritti all’interno dello stato.</a:t>
            </a:r>
          </a:p>
        </p:txBody>
      </p:sp>
      <p:sp>
        <p:nvSpPr>
          <p:cNvPr id="3" name="Rettangolo arrotondato 2"/>
          <p:cNvSpPr/>
          <p:nvPr/>
        </p:nvSpPr>
        <p:spPr>
          <a:xfrm>
            <a:off x="428596" y="4786322"/>
            <a:ext cx="8429684"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In quali regioni la lotta contro il regime islamico ha avuto una più vasta partecipazione di popolo? Come mai? </a:t>
            </a:r>
            <a:r>
              <a:rPr lang="it-IT" sz="1400" dirty="0" smtClean="0">
                <a:solidFill>
                  <a:schemeClr val="tx1"/>
                </a:solidFill>
              </a:rPr>
              <a:t>(per rispondere vedi anche l’articolo precedente). </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
        <p:nvSpPr>
          <p:cNvPr id="4" name="Rettangolo arrotondato 3"/>
          <p:cNvSpPr/>
          <p:nvPr/>
        </p:nvSpPr>
        <p:spPr>
          <a:xfrm>
            <a:off x="500034" y="5643578"/>
            <a:ext cx="842968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
        <p:nvSpPr>
          <p:cNvPr id="7" name="Rettangolo arrotondato 6"/>
          <p:cNvSpPr/>
          <p:nvPr/>
        </p:nvSpPr>
        <p:spPr>
          <a:xfrm>
            <a:off x="357158" y="4071942"/>
            <a:ext cx="8358246" cy="500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dirty="0" smtClean="0">
                <a:solidFill>
                  <a:schemeClr val="tx1"/>
                </a:solidFill>
              </a:rPr>
              <a:t>Dopo aver evidenziato le informazioni principali, dai un titolo all’articolo e rispondi alla domanda che segue.</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14290"/>
            <a:ext cx="8572560" cy="6355586"/>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r>
              <a:rPr lang="it-IT" sz="2000" b="1" dirty="0" smtClean="0"/>
              <a:t>L’Iran contro i </a:t>
            </a:r>
            <a:r>
              <a:rPr lang="it-IT" sz="2000" b="1" dirty="0" err="1" smtClean="0"/>
              <a:t>baha</a:t>
            </a:r>
            <a:r>
              <a:rPr lang="it-IT" sz="2000" b="1" dirty="0" smtClean="0"/>
              <a:t>’i: nuova campagna repressiva ai danni della minoranza religiosa</a:t>
            </a:r>
          </a:p>
          <a:p>
            <a:pPr algn="just">
              <a:spcAft>
                <a:spcPts val="600"/>
              </a:spcAft>
            </a:pPr>
            <a:r>
              <a:rPr lang="it-IT" sz="1200" b="1" dirty="0" smtClean="0"/>
              <a:t>FQ Blog  </a:t>
            </a:r>
            <a:r>
              <a:rPr lang="it-IT" sz="1200" dirty="0" smtClean="0"/>
              <a:t>29/08/2022</a:t>
            </a:r>
          </a:p>
          <a:p>
            <a:pPr algn="just" fontAlgn="base"/>
            <a:r>
              <a:rPr lang="it-IT" sz="1400" dirty="0" smtClean="0"/>
              <a:t>I </a:t>
            </a:r>
            <a:r>
              <a:rPr lang="it-IT" sz="1400" dirty="0" err="1" smtClean="0"/>
              <a:t>baha</a:t>
            </a:r>
            <a:r>
              <a:rPr lang="it-IT" sz="1400" dirty="0" smtClean="0"/>
              <a:t>’i costituiscono la più ampia minoranza religiosa non musulmana dell’Iran. Dall’avvento della repubblica islamica, subiscono periodicamente gravi violazioni dei diritti, discorsi d’odio da parte delle autorità e discriminazioni in ogni campo. Per il fatto che il loro quartier generale si trova ad </a:t>
            </a:r>
            <a:r>
              <a:rPr lang="it-IT" sz="1400" dirty="0" err="1" smtClean="0"/>
              <a:t>Haifa</a:t>
            </a:r>
            <a:r>
              <a:rPr lang="it-IT" sz="1400" dirty="0" smtClean="0"/>
              <a:t>, in Israele, sono sospettati automaticamente di essere delle spie.</a:t>
            </a:r>
          </a:p>
          <a:p>
            <a:pPr algn="just" fontAlgn="base"/>
            <a:r>
              <a:rPr lang="it-IT" sz="1400" dirty="0" smtClean="0"/>
              <a:t>La politica ufficiale nei confronti dei </a:t>
            </a:r>
            <a:r>
              <a:rPr lang="it-IT" sz="1400" dirty="0" err="1" smtClean="0"/>
              <a:t>baha</a:t>
            </a:r>
            <a:r>
              <a:rPr lang="it-IT" sz="1400" dirty="0" smtClean="0"/>
              <a:t>’i è stata adottata nel 1991 dal Consiglio supremo culturale della rivoluzione e approvata dal leader supremo: “L’approccio nei confronti dei </a:t>
            </a:r>
            <a:r>
              <a:rPr lang="it-IT" sz="1400" dirty="0" err="1" smtClean="0"/>
              <a:t>baha</a:t>
            </a:r>
            <a:r>
              <a:rPr lang="it-IT" sz="1400" dirty="0" smtClean="0"/>
              <a:t>’i </a:t>
            </a:r>
            <a:r>
              <a:rPr lang="it-IT" sz="1400" dirty="0" err="1" smtClean="0"/>
              <a:t>dev</a:t>
            </a:r>
            <a:r>
              <a:rPr lang="it-IT" sz="1400" dirty="0" smtClean="0"/>
              <a:t>’essere tale da impedire il loro progresso e il loro sviluppo (…) Devono essere espulsi dalle università (…) </a:t>
            </a:r>
            <a:r>
              <a:rPr lang="it-IT" sz="1400" dirty="0" err="1" smtClean="0"/>
              <a:t>Dev</a:t>
            </a:r>
            <a:r>
              <a:rPr lang="it-IT" sz="1400" dirty="0" smtClean="0"/>
              <a:t>’essere loro negato l’impiego se si identificano come </a:t>
            </a:r>
            <a:r>
              <a:rPr lang="it-IT" sz="1400" dirty="0" err="1" smtClean="0"/>
              <a:t>baha</a:t>
            </a:r>
            <a:r>
              <a:rPr lang="it-IT" sz="1400" dirty="0" smtClean="0"/>
              <a:t>’i (…) Non potranno occupare alcuna posizione di influenza, come ad esempio nel campo dell’istruzione”.</a:t>
            </a:r>
          </a:p>
          <a:p>
            <a:pPr algn="just" fontAlgn="base"/>
            <a:r>
              <a:rPr lang="it-IT" sz="1400" dirty="0" smtClean="0"/>
              <a:t>Il 31 luglio è iniziata una fase acuta di repressione. A partire da quel giorno, agenti del ministero dell’Intelligence hanno effettuato una serie di perquisizioni ai danni della comunità </a:t>
            </a:r>
            <a:r>
              <a:rPr lang="it-IT" sz="1400" dirty="0" err="1" smtClean="0"/>
              <a:t>baha</a:t>
            </a:r>
            <a:r>
              <a:rPr lang="it-IT" sz="1400" dirty="0" smtClean="0"/>
              <a:t>’i in varie città iraniane, sequestrando beni privati e arrestando almeno 30 fedeli. Il giorno dopo lo stesso ministero ha ufficialmente dichiarato che gli arrestati “erano figure chiave del partito dello spionaggio </a:t>
            </a:r>
            <a:r>
              <a:rPr lang="it-IT" sz="1400" dirty="0" err="1" smtClean="0"/>
              <a:t>baha</a:t>
            </a:r>
            <a:r>
              <a:rPr lang="it-IT" sz="1400" dirty="0" smtClean="0"/>
              <a:t>’i” che “propagavano l’insegnamento </a:t>
            </a:r>
            <a:r>
              <a:rPr lang="it-IT" sz="1400" dirty="0" err="1" smtClean="0"/>
              <a:t>baha</a:t>
            </a:r>
            <a:r>
              <a:rPr lang="it-IT" sz="1400" dirty="0" smtClean="0"/>
              <a:t>’i” e “cercavano di infiltrarsi in vari livelli del settore educativo del nostro paese, specialmente negli asili nido”.</a:t>
            </a:r>
          </a:p>
          <a:p>
            <a:pPr algn="just" fontAlgn="base"/>
            <a:r>
              <a:rPr lang="it-IT" sz="1400" dirty="0" smtClean="0"/>
              <a:t>Secondo la Comunità internazionale </a:t>
            </a:r>
            <a:r>
              <a:rPr lang="it-IT" sz="1400" dirty="0" err="1" smtClean="0"/>
              <a:t>baha</a:t>
            </a:r>
            <a:r>
              <a:rPr lang="it-IT" sz="1400" dirty="0" smtClean="0"/>
              <a:t>’i, con gli ultimi arresti i fedeli in carcere sono almeno 68, compresi alcuni imprigionati già nel 2013. Le Nazioni Unite parlano di un migliaio di </a:t>
            </a:r>
            <a:r>
              <a:rPr lang="it-IT" sz="1400" dirty="0" err="1" smtClean="0"/>
              <a:t>baha</a:t>
            </a:r>
            <a:r>
              <a:rPr lang="it-IT" sz="1400" dirty="0" smtClean="0"/>
              <a:t>’i che rischiano di finire in carcere. Tra questi, 26 uomini e donne di </a:t>
            </a:r>
            <a:r>
              <a:rPr lang="it-IT" sz="1400" dirty="0" err="1" smtClean="0"/>
              <a:t>Shiraz</a:t>
            </a:r>
            <a:r>
              <a:rPr lang="it-IT" sz="1400" dirty="0" smtClean="0"/>
              <a:t> (provincia di </a:t>
            </a:r>
            <a:r>
              <a:rPr lang="it-IT" sz="1400" dirty="0" err="1" smtClean="0"/>
              <a:t>Fars</a:t>
            </a:r>
            <a:r>
              <a:rPr lang="it-IT" sz="1400" dirty="0" smtClean="0"/>
              <a:t>) che a giugno sono stati condannati a pene da due a cinque anni di carcere per presunti reati contro la sicurezza nazionale.</a:t>
            </a:r>
          </a:p>
          <a:p>
            <a:pPr algn="just" fontAlgn="base"/>
            <a:r>
              <a:rPr lang="it-IT" sz="1400" dirty="0" smtClean="0"/>
              <a:t>Uno degli episodi più gravi è accaduto il 2 agosto nel villaggio di </a:t>
            </a:r>
            <a:r>
              <a:rPr lang="it-IT" sz="1400" dirty="0" err="1" smtClean="0"/>
              <a:t>Roshankouh</a:t>
            </a:r>
            <a:r>
              <a:rPr lang="it-IT" sz="1400" dirty="0" smtClean="0"/>
              <a:t>, situato nella provincia settentrionale di </a:t>
            </a:r>
            <a:r>
              <a:rPr lang="it-IT" sz="1400" dirty="0" err="1" smtClean="0"/>
              <a:t>Mazandaran</a:t>
            </a:r>
            <a:r>
              <a:rPr lang="it-IT" sz="1400" dirty="0" smtClean="0"/>
              <a:t>. Oltre 200 agenti appartenenti a varie forze di sicurezza sono arrivati e hanno sigillato il villaggio. Hanno obbligato gli abitanti a consegnare i telefoni cellulari in modo che l’operazione non potesse essere filmata e hanno usato manganelli e spray al peperoncino contro coloro che si erano riuniti per protestare. Poi sono entrati in azione i bulldozer. Risultato: sei abitazioni demolite, 20 ettari di terreno confiscati e 18 contadini privati dei mezzi di sussistenza.</a:t>
            </a:r>
            <a:endParaRPr lang="it-IT" sz="1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357158" y="428604"/>
            <a:ext cx="8358246" cy="500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dirty="0" smtClean="0">
                <a:solidFill>
                  <a:schemeClr val="tx1"/>
                </a:solidFill>
              </a:rPr>
              <a:t>Dopo aver evidenziato le informazioni principali, formula due domande che sintetizzino il contenuto dell’articolo.</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
        <p:nvSpPr>
          <p:cNvPr id="3" name="Rettangolo arrotondato 2"/>
          <p:cNvSpPr/>
          <p:nvPr/>
        </p:nvSpPr>
        <p:spPr>
          <a:xfrm>
            <a:off x="285720" y="1142984"/>
            <a:ext cx="8429684"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
        <p:nvSpPr>
          <p:cNvPr id="4" name="Rettangolo arrotondato 3"/>
          <p:cNvSpPr/>
          <p:nvPr/>
        </p:nvSpPr>
        <p:spPr>
          <a:xfrm>
            <a:off x="357158" y="2000240"/>
            <a:ext cx="8429684"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p:nvPr/>
        </p:nvSpPr>
        <p:spPr>
          <a:xfrm>
            <a:off x="428596" y="5429264"/>
            <a:ext cx="8429684"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b="1" dirty="0" smtClean="0">
                <a:solidFill>
                  <a:schemeClr val="tx1"/>
                </a:solidFill>
              </a:rPr>
              <a:t>Qual è la condizione dei </a:t>
            </a:r>
            <a:r>
              <a:rPr lang="it-IT" sz="1400" b="1" dirty="0" err="1" smtClean="0">
                <a:solidFill>
                  <a:schemeClr val="tx1"/>
                </a:solidFill>
              </a:rPr>
              <a:t>baluci</a:t>
            </a:r>
            <a:r>
              <a:rPr lang="it-IT" sz="1400" b="1" dirty="0" smtClean="0">
                <a:solidFill>
                  <a:schemeClr val="tx1"/>
                </a:solidFill>
              </a:rPr>
              <a:t> sotto il regime islamico? </a:t>
            </a:r>
            <a:r>
              <a:rPr lang="it-IT" sz="1400" dirty="0" smtClean="0">
                <a:solidFill>
                  <a:schemeClr val="tx1"/>
                </a:solidFill>
              </a:rPr>
              <a:t>Cerca nell’archivio l’articolo da cui si può ricavare la risposta e rispondi evidenziando le informazioni principali.</a:t>
            </a:r>
            <a:endParaRPr lang="it-IT" sz="1400" i="1"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s://de.qantara.de/sites/default/files/styles/slideshow_wide/public/uploads/2018-12/proteste_gegen_den_schah_1978_0.jpg?itok=CQRBfcE5"/>
          <p:cNvPicPr>
            <a:picLocks noChangeAspect="1" noChangeArrowheads="1"/>
          </p:cNvPicPr>
          <p:nvPr/>
        </p:nvPicPr>
        <p:blipFill>
          <a:blip r:embed="rId2"/>
          <a:srcRect/>
          <a:stretch>
            <a:fillRect/>
          </a:stretch>
        </p:blipFill>
        <p:spPr bwMode="auto">
          <a:xfrm>
            <a:off x="285728" y="428609"/>
            <a:ext cx="4728210" cy="2662047"/>
          </a:xfrm>
          <a:prstGeom prst="rect">
            <a:avLst/>
          </a:prstGeom>
          <a:noFill/>
          <a:ln>
            <a:solidFill>
              <a:srgbClr val="C00000"/>
            </a:solidFill>
          </a:ln>
        </p:spPr>
      </p:pic>
      <p:sp>
        <p:nvSpPr>
          <p:cNvPr id="3" name="CasellaDiTesto 2"/>
          <p:cNvSpPr txBox="1"/>
          <p:nvPr/>
        </p:nvSpPr>
        <p:spPr>
          <a:xfrm>
            <a:off x="5214942" y="500042"/>
            <a:ext cx="3643338"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Giovani che protestano contro lo scià – ottobre 1977</a:t>
            </a:r>
          </a:p>
          <a:p>
            <a:pPr algn="just" fontAlgn="t"/>
            <a:r>
              <a:rPr lang="it-IT" sz="1200" dirty="0" smtClean="0"/>
              <a:t>Nell'ottobre 1977, nel giardino dell'associazione culturale tedesco-iraniana, si svolsero dieci "notti di poesia". Decine di migliaia di giovani hanno ascoltato le letture di poesie e poi sono scesi in piazza per protestare contro il regime dello scià.</a:t>
            </a:r>
            <a:endParaRPr lang="it-IT" sz="1200" dirty="0">
              <a:solidFill>
                <a:srgbClr val="C00000"/>
              </a:solidFill>
            </a:endParaRPr>
          </a:p>
        </p:txBody>
      </p:sp>
      <p:sp>
        <p:nvSpPr>
          <p:cNvPr id="5" name="CasellaDiTesto 4"/>
          <p:cNvSpPr txBox="1"/>
          <p:nvPr/>
        </p:nvSpPr>
        <p:spPr>
          <a:xfrm>
            <a:off x="5500694" y="3571876"/>
            <a:ext cx="3429024" cy="193899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Manifestazione contro il governo nella città santa di </a:t>
            </a:r>
            <a:r>
              <a:rPr lang="it-IT" sz="1200" b="1" dirty="0" err="1" smtClean="0">
                <a:solidFill>
                  <a:srgbClr val="C00000"/>
                </a:solidFill>
              </a:rPr>
              <a:t>Qom</a:t>
            </a:r>
            <a:r>
              <a:rPr lang="it-IT" sz="1200" b="1" dirty="0" smtClean="0">
                <a:solidFill>
                  <a:srgbClr val="C00000"/>
                </a:solidFill>
              </a:rPr>
              <a:t> </a:t>
            </a:r>
            <a:r>
              <a:rPr lang="it-IT" sz="1200" b="1" smtClean="0">
                <a:solidFill>
                  <a:srgbClr val="C00000"/>
                </a:solidFill>
              </a:rPr>
              <a:t>– 9 gennaio </a:t>
            </a:r>
            <a:r>
              <a:rPr lang="it-IT" sz="1200" b="1" dirty="0" smtClean="0">
                <a:solidFill>
                  <a:srgbClr val="C00000"/>
                </a:solidFill>
              </a:rPr>
              <a:t>1978</a:t>
            </a:r>
          </a:p>
          <a:p>
            <a:pPr algn="just" fontAlgn="t"/>
            <a:r>
              <a:rPr lang="it-IT" sz="1200" dirty="0" smtClean="0"/>
              <a:t>Il 7 gennaio 1978, il quotidiano governativo </a:t>
            </a:r>
            <a:r>
              <a:rPr lang="it-IT" sz="1200" i="1" dirty="0" err="1" smtClean="0"/>
              <a:t>Ettelat</a:t>
            </a:r>
            <a:r>
              <a:rPr lang="it-IT" sz="1200" i="1" dirty="0" smtClean="0"/>
              <a:t> </a:t>
            </a:r>
            <a:r>
              <a:rPr lang="it-IT" sz="1200" dirty="0" smtClean="0"/>
              <a:t>pubblica un articolo in cui accusa Khomeini di essere un oppiomane e un agente al soldo dei servizi inglesi. Il 9 gennaio, nella città santa di </a:t>
            </a:r>
            <a:r>
              <a:rPr lang="it-IT" sz="1200" dirty="0" err="1" smtClean="0"/>
              <a:t>Qom</a:t>
            </a:r>
            <a:r>
              <a:rPr lang="it-IT" sz="1200" dirty="0" smtClean="0"/>
              <a:t>, studenti e </a:t>
            </a:r>
            <a:r>
              <a:rPr lang="it-IT" sz="1200" i="1" dirty="0" smtClean="0"/>
              <a:t>mullah </a:t>
            </a:r>
            <a:r>
              <a:rPr lang="it-IT" sz="1200" dirty="0" smtClean="0"/>
              <a:t>protestano in piazza per l’articolo contro Khomeini. Le forze dell’ordine sparano sui manifestanti e uccidono diverse persone.</a:t>
            </a:r>
            <a:endParaRPr lang="it-IT" sz="1200" dirty="0"/>
          </a:p>
        </p:txBody>
      </p:sp>
      <p:pic>
        <p:nvPicPr>
          <p:cNvPr id="22530" name="Picture 2" descr="https://topwar.ru/uploads/posts/2019-02/thumbs/1549826992_1527229446_01_04444.jpg"/>
          <p:cNvPicPr>
            <a:picLocks noChangeAspect="1" noChangeArrowheads="1"/>
          </p:cNvPicPr>
          <p:nvPr/>
        </p:nvPicPr>
        <p:blipFill>
          <a:blip r:embed="rId3"/>
          <a:srcRect/>
          <a:stretch>
            <a:fillRect/>
          </a:stretch>
        </p:blipFill>
        <p:spPr bwMode="auto">
          <a:xfrm>
            <a:off x="285720" y="3429000"/>
            <a:ext cx="5029200" cy="2942082"/>
          </a:xfrm>
          <a:prstGeom prst="rect">
            <a:avLst/>
          </a:prstGeom>
          <a:noFill/>
          <a:ln>
            <a:solidFill>
              <a:srgbClr val="C00000"/>
            </a:solid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5720" y="214290"/>
            <a:ext cx="8572560" cy="3754874"/>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spcAft>
                <a:spcPts val="600"/>
              </a:spcAft>
            </a:pPr>
            <a:r>
              <a:rPr lang="it-IT" sz="2000" b="1" dirty="0" smtClean="0"/>
              <a:t>Ai margini del movimento curdo: i curdi iraniani</a:t>
            </a:r>
            <a:endParaRPr lang="it-IT" sz="1400" b="1" dirty="0" smtClean="0"/>
          </a:p>
          <a:p>
            <a:pPr fontAlgn="base">
              <a:spcAft>
                <a:spcPts val="600"/>
              </a:spcAft>
            </a:pPr>
            <a:r>
              <a:rPr lang="it-IT" sz="1200" b="1" dirty="0" smtClean="0"/>
              <a:t>Lo </a:t>
            </a:r>
            <a:r>
              <a:rPr lang="it-IT" sz="1200" b="1" dirty="0" err="1" smtClean="0"/>
              <a:t>Spiegone</a:t>
            </a:r>
            <a:r>
              <a:rPr lang="it-IT" sz="1200" b="1" dirty="0" smtClean="0"/>
              <a:t>  </a:t>
            </a:r>
            <a:r>
              <a:rPr lang="it-IT" sz="1200" dirty="0" smtClean="0"/>
              <a:t>18/03/2020</a:t>
            </a:r>
            <a:endParaRPr lang="it-IT" sz="1200" b="1" dirty="0" smtClean="0"/>
          </a:p>
          <a:p>
            <a:pPr algn="just" fontAlgn="base"/>
            <a:r>
              <a:rPr lang="it-IT" sz="1400" dirty="0" smtClean="0"/>
              <a:t>La rivoluzione del 1979 e l’ascesa al potere dell’Ayatollah Khomeini sembrarono aprire nuove opportunità per il KDPI (</a:t>
            </a:r>
            <a:r>
              <a:rPr lang="it-IT" sz="1400" i="1" dirty="0" smtClean="0"/>
              <a:t>Kurdistan </a:t>
            </a:r>
            <a:r>
              <a:rPr lang="it-IT" sz="1400" i="1" dirty="0" err="1" smtClean="0"/>
              <a:t>Democratic</a:t>
            </a:r>
            <a:r>
              <a:rPr lang="it-IT" sz="1400" i="1" dirty="0" smtClean="0"/>
              <a:t> Party</a:t>
            </a:r>
            <a:r>
              <a:rPr lang="it-IT" sz="1400" dirty="0" smtClean="0"/>
              <a:t>) e per il riconoscimento dei diritti delle minoranze in Iran. Infatti, il partito curdo aveva giocato un ruolo considerevole nel rovesciamento del regime dello scià. Ma per i curdi la rivoluzione sciita si rivelò essere amaramente </a:t>
            </a:r>
            <a:r>
              <a:rPr lang="it-IT" sz="1400" dirty="0" err="1" smtClean="0"/>
              <a:t>gattopardiana</a:t>
            </a:r>
            <a:r>
              <a:rPr lang="it-IT" sz="1400" dirty="0" smtClean="0"/>
              <a:t>: tutto cambiò, perché nulla cambiasse davvero.</a:t>
            </a:r>
          </a:p>
          <a:p>
            <a:pPr algn="just" fontAlgn="base"/>
            <a:r>
              <a:rPr lang="it-IT" sz="1400" dirty="0" smtClean="0"/>
              <a:t>L’Ayatollah proclamò nell’agosto del 1979 la </a:t>
            </a:r>
            <a:r>
              <a:rPr lang="it-IT" sz="1400" i="1" dirty="0" smtClean="0"/>
              <a:t>jihad</a:t>
            </a:r>
            <a:r>
              <a:rPr lang="it-IT" sz="1400" dirty="0" smtClean="0"/>
              <a:t> contro i curdi. Seguirono esecuzioni sommarie e una feroce oppressione. Dal 1979 ad oggi, il KDPI stima che siano state circa 30.000 – 35.000 le vittime provocate dal conflitto con lo Stato iraniano.</a:t>
            </a:r>
          </a:p>
          <a:p>
            <a:pPr algn="just" fontAlgn="base"/>
            <a:r>
              <a:rPr lang="it-IT" sz="1400" dirty="0" smtClean="0"/>
              <a:t>A queste vanno aggiunte le decine di migliaia di persone imprigionate arbitrariamente e le migliaia costrette ad abbandonare le proprie case e subire la sistematica negazione di diritti civili e politici. Senza contare che, nelle regioni a maggioranza curda, la ricchezza pro-capite e il livello d’istruzione sono tra i più bassi nel Paese.</a:t>
            </a:r>
          </a:p>
          <a:p>
            <a:pPr algn="just" fontAlgn="base"/>
            <a:r>
              <a:rPr lang="it-IT" sz="1400" dirty="0" smtClean="0"/>
              <a:t>L’avversione verso i curdi non derivava soltanto dal fatto che una buona maggioranza dei curdi (circa il 75 %) professasse la religione sunnita. La motivazione principale risiedeva invece nell’idea, alla base dell’ideologia della rivoluzione di Khomeini, che le minoranze etniche non avevano alcun motivo di esistere poiché fonte di divisione all’interno della comunità musulmana.</a:t>
            </a:r>
          </a:p>
        </p:txBody>
      </p:sp>
      <p:sp>
        <p:nvSpPr>
          <p:cNvPr id="4" name="Rettangolo arrotondato 3"/>
          <p:cNvSpPr/>
          <p:nvPr/>
        </p:nvSpPr>
        <p:spPr>
          <a:xfrm>
            <a:off x="428596" y="4143380"/>
            <a:ext cx="6500858" cy="5000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dirty="0" smtClean="0">
                <a:solidFill>
                  <a:schemeClr val="tx1"/>
                </a:solidFill>
              </a:rPr>
              <a:t>Evidenzia le informazioni principali e riassumi brevemente il contenuto dell’articolo.</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
        <p:nvSpPr>
          <p:cNvPr id="5" name="Rettangolo arrotondato 4"/>
          <p:cNvSpPr/>
          <p:nvPr/>
        </p:nvSpPr>
        <p:spPr>
          <a:xfrm>
            <a:off x="357158" y="4857760"/>
            <a:ext cx="8429684"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4300" b="1" dirty="0" smtClean="0">
                <a:solidFill>
                  <a:srgbClr val="00B050"/>
                </a:solidFill>
                <a:latin typeface="Times New Roman" pitchFamily="18" charset="0"/>
                <a:cs typeface="Times New Roman" pitchFamily="18" charset="0"/>
              </a:rPr>
              <a:t>Teheran</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85728"/>
            <a:ext cx="8572560" cy="1415772"/>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600" b="1" dirty="0" smtClean="0"/>
              <a:t>Economia</a:t>
            </a:r>
          </a:p>
          <a:p>
            <a:pPr algn="just">
              <a:spcAft>
                <a:spcPts val="600"/>
              </a:spcAft>
            </a:pPr>
            <a:r>
              <a:rPr lang="it-IT" sz="1400" dirty="0" smtClean="0"/>
              <a:t>Teheran è il </a:t>
            </a:r>
            <a:r>
              <a:rPr lang="it-IT" sz="1400" b="1" dirty="0" smtClean="0"/>
              <a:t>centro economico dell'Iran</a:t>
            </a:r>
            <a:r>
              <a:rPr lang="it-IT" sz="1400" dirty="0" smtClean="0"/>
              <a:t>. La città concentra </a:t>
            </a:r>
            <a:r>
              <a:rPr lang="it-IT" sz="1400" u="sng" dirty="0" smtClean="0"/>
              <a:t>il 30% della forza lavoro del settore pubblico e il 45% delle grandi imprese industriali dell'intero paese</a:t>
            </a:r>
            <a:r>
              <a:rPr lang="it-IT" sz="1400" dirty="0" smtClean="0"/>
              <a:t>. La maggior parte della restante forza lavoro si distribuisce fra </a:t>
            </a:r>
            <a:r>
              <a:rPr lang="it-IT" sz="1400" u="sng" dirty="0" smtClean="0"/>
              <a:t>commercio e settore dei trasporti</a:t>
            </a:r>
            <a:r>
              <a:rPr lang="it-IT" sz="1400" dirty="0" smtClean="0"/>
              <a:t>. Fra le principali industrie vi sono quelle del settore elettronico, delle armi, dei tessuti, dello zucchero, del cemento e dei prodotti chimici. Teheran è un importante centro per la vendita di tappeti e mobili. A sud della città, nei pressi di Ray, è presente una raffineria di petrolio.</a:t>
            </a:r>
          </a:p>
        </p:txBody>
      </p:sp>
      <p:pic>
        <p:nvPicPr>
          <p:cNvPr id="1026" name="Picture 2" descr="Iran: tra sospetti sabotaggi e “pazienza strategica” | ISPI"/>
          <p:cNvPicPr>
            <a:picLocks noChangeAspect="1" noChangeArrowheads="1"/>
          </p:cNvPicPr>
          <p:nvPr/>
        </p:nvPicPr>
        <p:blipFill>
          <a:blip r:embed="rId2" cstate="print"/>
          <a:srcRect/>
          <a:stretch>
            <a:fillRect/>
          </a:stretch>
        </p:blipFill>
        <p:spPr bwMode="auto">
          <a:xfrm>
            <a:off x="500034" y="1785926"/>
            <a:ext cx="2926080" cy="2192274"/>
          </a:xfrm>
          <a:prstGeom prst="rect">
            <a:avLst/>
          </a:prstGeom>
          <a:noFill/>
          <a:ln>
            <a:solidFill>
              <a:srgbClr val="C00000"/>
            </a:solidFill>
          </a:ln>
        </p:spPr>
      </p:pic>
      <p:pic>
        <p:nvPicPr>
          <p:cNvPr id="1030" name="Picture 6" descr="إضراب سائقي الشاحنات في باكستان يُعرِّض تموين... - YouTube"/>
          <p:cNvPicPr>
            <a:picLocks noChangeAspect="1" noChangeArrowheads="1"/>
          </p:cNvPicPr>
          <p:nvPr/>
        </p:nvPicPr>
        <p:blipFill>
          <a:blip r:embed="rId3"/>
          <a:srcRect t="12500" b="12499"/>
          <a:stretch>
            <a:fillRect/>
          </a:stretch>
        </p:blipFill>
        <p:spPr bwMode="auto">
          <a:xfrm>
            <a:off x="142844" y="4143380"/>
            <a:ext cx="4572000" cy="2571768"/>
          </a:xfrm>
          <a:prstGeom prst="rect">
            <a:avLst/>
          </a:prstGeom>
          <a:noFill/>
          <a:ln>
            <a:solidFill>
              <a:srgbClr val="C00000"/>
            </a:solidFill>
          </a:ln>
        </p:spPr>
      </p:pic>
      <p:pic>
        <p:nvPicPr>
          <p:cNvPr id="6" name="Picture 2" descr="Negozio con dadi e frutta secca su il Grand Bazaar a Teheran, la capitale  di Iran e Teheran Provincia Foto stock - Alamy"/>
          <p:cNvPicPr>
            <a:picLocks noChangeAspect="1" noChangeArrowheads="1"/>
          </p:cNvPicPr>
          <p:nvPr/>
        </p:nvPicPr>
        <p:blipFill>
          <a:blip r:embed="rId4"/>
          <a:srcRect b="9091"/>
          <a:stretch>
            <a:fillRect/>
          </a:stretch>
        </p:blipFill>
        <p:spPr bwMode="auto">
          <a:xfrm>
            <a:off x="5143504" y="1857364"/>
            <a:ext cx="3764280" cy="2537596"/>
          </a:xfrm>
          <a:prstGeom prst="rect">
            <a:avLst/>
          </a:prstGeom>
          <a:noFill/>
          <a:ln>
            <a:solidFill>
              <a:srgbClr val="C00000"/>
            </a:solid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142852"/>
            <a:ext cx="8572560" cy="2492990"/>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600" b="1" dirty="0" smtClean="0"/>
              <a:t>Popolazione</a:t>
            </a:r>
          </a:p>
          <a:p>
            <a:pPr algn="just"/>
            <a:r>
              <a:rPr lang="it-IT" sz="1400" dirty="0" smtClean="0"/>
              <a:t>Già agli inizi del XIX secolo la popolazione era valutata in 120.000 abitanti; ma la fase di decollo verso una vera e propria struttura metropolitana si ebbe nei </a:t>
            </a:r>
            <a:r>
              <a:rPr lang="it-IT" sz="1400" b="1" dirty="0" smtClean="0"/>
              <a:t>primi decenni del XX secolo</a:t>
            </a:r>
            <a:r>
              <a:rPr lang="it-IT" sz="1400" dirty="0" smtClean="0"/>
              <a:t>, sotto l’impulso della scoperta di grandi giacimenti petroliferi nel Paese: la città ospitava allora </a:t>
            </a:r>
            <a:r>
              <a:rPr lang="it-IT" sz="1400" b="1" dirty="0" smtClean="0"/>
              <a:t>530.000 abitanti </a:t>
            </a:r>
            <a:r>
              <a:rPr lang="it-IT" sz="1400" dirty="0" smtClean="0"/>
              <a:t>e continuava a espandersi soprattutto in direzione nord e nordest.</a:t>
            </a:r>
          </a:p>
          <a:p>
            <a:pPr algn="just"/>
            <a:r>
              <a:rPr lang="it-IT" sz="1400" b="1" dirty="0" smtClean="0"/>
              <a:t>Superato il milione </a:t>
            </a:r>
            <a:r>
              <a:rPr lang="it-IT" sz="1400" dirty="0" smtClean="0"/>
              <a:t>di abitanti all’inizio degli </a:t>
            </a:r>
            <a:r>
              <a:rPr lang="it-IT" sz="1400" b="1" dirty="0" smtClean="0"/>
              <a:t>anni Cinquanta</a:t>
            </a:r>
            <a:r>
              <a:rPr lang="it-IT" sz="1400" dirty="0" smtClean="0"/>
              <a:t>, la crescita si fece tumultuosa nel decennio successivo, a causa dei poderosi flussi migratori che si riversavano su Teheran dalle province settentrionali: la popolazione raggiunse i </a:t>
            </a:r>
            <a:r>
              <a:rPr lang="it-IT" sz="1400" b="1" dirty="0" smtClean="0"/>
              <a:t>3 milioni </a:t>
            </a:r>
            <a:r>
              <a:rPr lang="it-IT" sz="1400" dirty="0" smtClean="0"/>
              <a:t>di abitanti nel </a:t>
            </a:r>
            <a:r>
              <a:rPr lang="it-IT" sz="1400" b="1" dirty="0" smtClean="0"/>
              <a:t>1970</a:t>
            </a:r>
            <a:r>
              <a:rPr lang="it-IT" sz="1400" dirty="0" smtClean="0"/>
              <a:t>, estendendosi la città su un’area di oltre 280 kmq, e sfiorando i 6 milioni nei primi anni Ottanta.</a:t>
            </a:r>
          </a:p>
          <a:p>
            <a:pPr algn="just"/>
            <a:r>
              <a:rPr lang="it-IT" sz="1400" dirty="0" smtClean="0"/>
              <a:t>Durante il periodo della Repubblica islamica si sono espanse ulteriormente le periferie, anche con la costruzione di nuove abitazioni senza licenza, arrivando ad avere, nel </a:t>
            </a:r>
            <a:r>
              <a:rPr lang="it-IT" sz="1400" b="1" dirty="0" smtClean="0"/>
              <a:t>2020</a:t>
            </a:r>
            <a:r>
              <a:rPr lang="it-IT" sz="1400" dirty="0" smtClean="0"/>
              <a:t>, </a:t>
            </a:r>
            <a:r>
              <a:rPr lang="it-IT" sz="1400" b="1" dirty="0" smtClean="0"/>
              <a:t>14.410.000</a:t>
            </a:r>
            <a:r>
              <a:rPr lang="it-IT" sz="1400" dirty="0" smtClean="0"/>
              <a:t> abitanti.</a:t>
            </a:r>
          </a:p>
        </p:txBody>
      </p:sp>
      <p:pic>
        <p:nvPicPr>
          <p:cNvPr id="3" name="Picture 2"/>
          <p:cNvPicPr>
            <a:picLocks noChangeAspect="1" noChangeArrowheads="1"/>
          </p:cNvPicPr>
          <p:nvPr/>
        </p:nvPicPr>
        <p:blipFill>
          <a:blip r:embed="rId2"/>
          <a:srcRect/>
          <a:stretch>
            <a:fillRect/>
          </a:stretch>
        </p:blipFill>
        <p:spPr bwMode="auto">
          <a:xfrm>
            <a:off x="1071538" y="2714620"/>
            <a:ext cx="7006209" cy="4010311"/>
          </a:xfrm>
          <a:prstGeom prst="rect">
            <a:avLst/>
          </a:prstGeom>
          <a:noFill/>
          <a:ln w="9525">
            <a:solidFill>
              <a:srgbClr val="C00000"/>
            </a:solidFill>
            <a:miter lim="800000"/>
            <a:headEnd/>
            <a:tailEnd/>
          </a:ln>
          <a:effectLst/>
        </p:spPr>
      </p:pic>
      <p:sp>
        <p:nvSpPr>
          <p:cNvPr id="4" name="CasellaDiTesto 3"/>
          <p:cNvSpPr txBox="1"/>
          <p:nvPr/>
        </p:nvSpPr>
        <p:spPr>
          <a:xfrm>
            <a:off x="1142976" y="2786058"/>
            <a:ext cx="2500330" cy="307777"/>
          </a:xfrm>
          <a:prstGeom prst="rect">
            <a:avLst/>
          </a:prstGeom>
          <a:solidFill>
            <a:srgbClr val="FFC000"/>
          </a:solidFill>
          <a:ln w="19050">
            <a:solidFill>
              <a:srgbClr val="C00000"/>
            </a:solidFill>
          </a:ln>
        </p:spPr>
        <p:txBody>
          <a:bodyPr wrap="square" rtlCol="0">
            <a:spAutoFit/>
          </a:bodyPr>
          <a:lstStyle/>
          <a:p>
            <a:r>
              <a:rPr lang="it-IT" sz="1400" dirty="0" smtClean="0"/>
              <a:t>Lo sviluppo urbano di </a:t>
            </a:r>
            <a:r>
              <a:rPr lang="it-IT" sz="1400" b="1" dirty="0" smtClean="0"/>
              <a:t>Teheran</a:t>
            </a:r>
            <a:endParaRPr lang="it-IT" sz="1400" b="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14282" y="142852"/>
            <a:ext cx="8572560" cy="1200329"/>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600" b="1" dirty="0" smtClean="0"/>
              <a:t>La struttura urbana</a:t>
            </a:r>
          </a:p>
          <a:p>
            <a:pPr algn="just"/>
            <a:r>
              <a:rPr lang="it-IT" sz="1400" dirty="0" smtClean="0"/>
              <a:t>Teheran è strutturata in tre fasce. La </a:t>
            </a:r>
            <a:r>
              <a:rPr lang="it-IT" sz="1400" b="1" dirty="0" smtClean="0"/>
              <a:t>zona nord</a:t>
            </a:r>
            <a:r>
              <a:rPr lang="it-IT" sz="1400" dirty="0" smtClean="0"/>
              <a:t> è abitata principalmente dalle </a:t>
            </a:r>
            <a:r>
              <a:rPr lang="it-IT" sz="1400" u="sng" dirty="0" smtClean="0"/>
              <a:t>classi più abbienti </a:t>
            </a:r>
            <a:r>
              <a:rPr lang="it-IT" sz="1400" dirty="0" smtClean="0"/>
              <a:t>e dai nuovi ricchi, con edifici </a:t>
            </a:r>
            <a:r>
              <a:rPr lang="it-IT" sz="1400" dirty="0" err="1" smtClean="0"/>
              <a:t>pluripiano</a:t>
            </a:r>
            <a:r>
              <a:rPr lang="it-IT" sz="1400" dirty="0" smtClean="0"/>
              <a:t> che s’inerpicano sulle pendici dei monti </a:t>
            </a:r>
            <a:r>
              <a:rPr lang="it-IT" sz="1400" dirty="0" err="1" smtClean="0"/>
              <a:t>Elburz</a:t>
            </a:r>
            <a:r>
              <a:rPr lang="it-IT" sz="1400" dirty="0" smtClean="0"/>
              <a:t>. La </a:t>
            </a:r>
            <a:r>
              <a:rPr lang="it-IT" sz="1400" b="1" dirty="0" smtClean="0"/>
              <a:t>zona centrale</a:t>
            </a:r>
            <a:r>
              <a:rPr lang="it-IT" sz="1400" dirty="0" smtClean="0"/>
              <a:t> accoglie le </a:t>
            </a:r>
            <a:r>
              <a:rPr lang="it-IT" sz="1400" u="sng" dirty="0" smtClean="0"/>
              <a:t>istituzioni museali, i palazzi del potere, il Gran bazar</a:t>
            </a:r>
            <a:r>
              <a:rPr lang="it-IT" sz="1400" dirty="0" smtClean="0"/>
              <a:t>. La </a:t>
            </a:r>
            <a:r>
              <a:rPr lang="it-IT" sz="1400" b="1" dirty="0" smtClean="0"/>
              <a:t>zona sud</a:t>
            </a:r>
            <a:r>
              <a:rPr lang="it-IT" sz="1400" dirty="0" smtClean="0"/>
              <a:t> con i </a:t>
            </a:r>
            <a:r>
              <a:rPr lang="it-IT" sz="1400" u="sng" dirty="0" smtClean="0"/>
              <a:t>quartieri più poveri </a:t>
            </a:r>
            <a:r>
              <a:rPr lang="it-IT" sz="1400" dirty="0" smtClean="0"/>
              <a:t>in continua espansione che lambiscono la sabbia del deserto di </a:t>
            </a:r>
            <a:r>
              <a:rPr lang="it-IT" sz="1400" dirty="0" err="1" smtClean="0"/>
              <a:t>Dasht-e-Kavir</a:t>
            </a:r>
            <a:r>
              <a:rPr lang="it-IT" sz="1400" dirty="0" smtClean="0"/>
              <a:t>. </a:t>
            </a:r>
          </a:p>
        </p:txBody>
      </p:sp>
      <p:pic>
        <p:nvPicPr>
          <p:cNvPr id="6" name="Picture 4" descr="File:Grand Bazaar, Tehran (41906451204).jpg"/>
          <p:cNvPicPr>
            <a:picLocks noChangeAspect="1" noChangeArrowheads="1"/>
          </p:cNvPicPr>
          <p:nvPr/>
        </p:nvPicPr>
        <p:blipFill>
          <a:blip r:embed="rId2"/>
          <a:srcRect/>
          <a:stretch>
            <a:fillRect/>
          </a:stretch>
        </p:blipFill>
        <p:spPr bwMode="auto">
          <a:xfrm>
            <a:off x="4786314" y="2428868"/>
            <a:ext cx="4008311" cy="3028950"/>
          </a:xfrm>
          <a:prstGeom prst="rect">
            <a:avLst/>
          </a:prstGeom>
          <a:noFill/>
          <a:ln>
            <a:solidFill>
              <a:srgbClr val="C00000"/>
            </a:solidFill>
          </a:ln>
        </p:spPr>
      </p:pic>
      <p:pic>
        <p:nvPicPr>
          <p:cNvPr id="7" name="Picture 2" descr="TO GO WITH AFP STORY BY ARESU EQBALI An"/>
          <p:cNvPicPr>
            <a:picLocks noChangeAspect="1" noChangeArrowheads="1"/>
          </p:cNvPicPr>
          <p:nvPr/>
        </p:nvPicPr>
        <p:blipFill>
          <a:blip r:embed="rId3"/>
          <a:srcRect/>
          <a:stretch>
            <a:fillRect/>
          </a:stretch>
        </p:blipFill>
        <p:spPr bwMode="auto">
          <a:xfrm>
            <a:off x="1000100" y="4357694"/>
            <a:ext cx="3402056" cy="2322302"/>
          </a:xfrm>
          <a:prstGeom prst="rect">
            <a:avLst/>
          </a:prstGeom>
          <a:noFill/>
          <a:ln>
            <a:solidFill>
              <a:srgbClr val="C00000"/>
            </a:solidFill>
          </a:ln>
        </p:spPr>
      </p:pic>
      <p:pic>
        <p:nvPicPr>
          <p:cNvPr id="11266" name="Picture 2" descr="North Tehran Towers.jpg"/>
          <p:cNvPicPr>
            <a:picLocks noChangeAspect="1" noChangeArrowheads="1"/>
          </p:cNvPicPr>
          <p:nvPr/>
        </p:nvPicPr>
        <p:blipFill>
          <a:blip r:embed="rId4" cstate="print"/>
          <a:srcRect/>
          <a:stretch>
            <a:fillRect/>
          </a:stretch>
        </p:blipFill>
        <p:spPr bwMode="auto">
          <a:xfrm>
            <a:off x="357158" y="1428736"/>
            <a:ext cx="3738880" cy="2807081"/>
          </a:xfrm>
          <a:prstGeom prst="rect">
            <a:avLst/>
          </a:prstGeom>
          <a:noFill/>
          <a:ln>
            <a:solidFill>
              <a:srgbClr val="C00000"/>
            </a:solid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57818" y="500042"/>
            <a:ext cx="3357586" cy="2323713"/>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spcAft>
                <a:spcPts val="600"/>
              </a:spcAft>
            </a:pPr>
            <a:r>
              <a:rPr lang="it-IT" sz="2000" b="1" dirty="0" smtClean="0"/>
              <a:t>Iran: il 20% delle famiglie di Teheran vive negli slum</a:t>
            </a:r>
          </a:p>
          <a:p>
            <a:pPr>
              <a:spcAft>
                <a:spcPts val="600"/>
              </a:spcAft>
            </a:pPr>
            <a:r>
              <a:rPr lang="it-IT" sz="1100" b="1" dirty="0" smtClean="0"/>
              <a:t>CSDHI</a:t>
            </a:r>
            <a:r>
              <a:rPr lang="pt-BR" sz="1100" b="1" dirty="0" smtClean="0"/>
              <a:t>  </a:t>
            </a:r>
            <a:r>
              <a:rPr lang="it-IT" sz="1100" dirty="0" smtClean="0"/>
              <a:t>05/11/2019</a:t>
            </a:r>
          </a:p>
          <a:p>
            <a:pPr algn="just"/>
            <a:r>
              <a:rPr lang="it-IT" sz="1400" dirty="0" smtClean="0"/>
              <a:t>Il 40% delle famiglie a Teheran in Iran vive al di sotto della soglia di povertà per quanto riguarda l'alloggio e il 20% di loro vive in baraccopoli, ha annunciato un funzionario della ristrutturazione di Teheran il 4 novembre.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5720" y="357166"/>
            <a:ext cx="8572560" cy="5047536"/>
          </a:xfrm>
          <a:prstGeom prst="rect">
            <a:avLst/>
          </a:prstGeom>
          <a:solidFill>
            <a:schemeClr val="accent5">
              <a:lumMod val="20000"/>
              <a:lumOff val="80000"/>
            </a:schemeClr>
          </a:solidFill>
          <a:ln w="19050">
            <a:solidFill>
              <a:srgbClr val="C00000"/>
            </a:solidFill>
          </a:ln>
        </p:spPr>
        <p:txBody>
          <a:bodyPr wrap="square" rtlCol="0">
            <a:spAutoFit/>
          </a:bodyPr>
          <a:lstStyle/>
          <a:p>
            <a:pPr algn="ctr">
              <a:spcAft>
                <a:spcPts val="600"/>
              </a:spcAft>
            </a:pPr>
            <a:r>
              <a:rPr lang="it-IT" sz="2000" b="1" dirty="0" smtClean="0"/>
              <a:t>Iran, la piaga del lavoro minorile fra crisi economica e sanzioni internazionali </a:t>
            </a:r>
          </a:p>
          <a:p>
            <a:pPr>
              <a:spcAft>
                <a:spcPts val="600"/>
              </a:spcAft>
            </a:pPr>
            <a:r>
              <a:rPr lang="it-IT" sz="1200" b="1" dirty="0" err="1" smtClean="0"/>
              <a:t>AsiaNews</a:t>
            </a:r>
            <a:r>
              <a:rPr lang="pt-BR" sz="1200" b="1" dirty="0" smtClean="0"/>
              <a:t> </a:t>
            </a:r>
            <a:r>
              <a:rPr lang="it-IT" sz="1200" b="1" dirty="0" smtClean="0"/>
              <a:t> </a:t>
            </a:r>
            <a:r>
              <a:rPr lang="it-IT" sz="1200" dirty="0" smtClean="0"/>
              <a:t>02/11/2021</a:t>
            </a:r>
            <a:endParaRPr lang="it-IT" sz="1400" dirty="0" smtClean="0"/>
          </a:p>
          <a:p>
            <a:pPr algn="just"/>
            <a:r>
              <a:rPr lang="it-IT" sz="1400" dirty="0" smtClean="0"/>
              <a:t>Percorrendo le vie di Teheran, appena si giunge a un incrocio non è raro vedere capannelli di bambini e giovani di età compresa fra i 3 e i 15 anni intenti a lavorare per sopravvivere, da soli o in gruppo, compiendo le più svariate attività: chiedere la carità, pulire vetri e finestrini delle auto, vendere fiori (soprattutto narcisi) o fare gli oroscopi. Sulla gran parte dei loro volti si scorgono i segni dell’innocenza e della fatica al tempo stesso, causati dai lavori riprovevoli sia nelle stagioni calde che in quelle fredde, con mani stanche e callose, facendo cose che altri loro coetanei non si sognano nemmeno.</a:t>
            </a:r>
          </a:p>
          <a:p>
            <a:pPr algn="just"/>
            <a:r>
              <a:rPr lang="it-IT" sz="1400" dirty="0" smtClean="0"/>
              <a:t>Alla loro vista viene spontaneo chiedersi da dove vengano, chi siano e quali siano le famiglie di appartenenza, ma soprattutto perché siano costretti a lavori così duri e in condizioni pessime. Il fenomeno è cresciuto a dismisura dall’inizio della pandemia di Covid-19, e ancora oggi a distanza di oltre un anno e mezzo, continua a diffondersi giorno dopo giorno. </a:t>
            </a:r>
          </a:p>
          <a:p>
            <a:pPr algn="just"/>
            <a:r>
              <a:rPr lang="it-IT" sz="1400" dirty="0" smtClean="0"/>
              <a:t>Fra le ragioni che spingono i minori, fin da piccoli, a lavorare sono i problemi economici che attanagliano le loro famiglie, sommati a problemi di dipendenze dei loro genitori: in alcuni casi uno o entrambi i genitori fanno uso di droghe e per questo non lavorano o la loro attività non basta per garantirne la sopravvivenza. Per questo molti scelgono di fare figli per poi mandarli a mendicare e guadagnare qualche soldo per sostenere i bisogni della famiglia. Spesso un bambino è visto come una fonte di reddito e, fin dalla nascita, sono avviati al lavoro minorile. </a:t>
            </a:r>
          </a:p>
          <a:p>
            <a:pPr algn="just"/>
            <a:r>
              <a:rPr lang="it-IT" sz="1400" dirty="0" smtClean="0"/>
              <a:t>Il lavoro minorile non è limitato però alle strade della capitale: anche attorno a Teheran vi sono negozi e attività commerciali che li sfruttano. Fra gli esempi abbiamo fabbriche di mattoni, autofficine, aziende agricole. Secondo i dati raccolti dalle </a:t>
            </a:r>
            <a:r>
              <a:rPr lang="it-IT" sz="1400" dirty="0" err="1" smtClean="0"/>
              <a:t>ong</a:t>
            </a:r>
            <a:r>
              <a:rPr lang="it-IT" sz="1400" dirty="0" smtClean="0"/>
              <a:t> iraniane del settore, risalenti a due anni fa, vi sarebbero almeno 5mila bambini lavoratori per le strade della capitale.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5720" y="357166"/>
            <a:ext cx="8572560" cy="5047536"/>
          </a:xfrm>
          <a:prstGeom prst="rect">
            <a:avLst/>
          </a:prstGeom>
          <a:solidFill>
            <a:schemeClr val="accent5">
              <a:lumMod val="20000"/>
              <a:lumOff val="80000"/>
            </a:schemeClr>
          </a:solidFill>
          <a:ln w="19050">
            <a:solidFill>
              <a:srgbClr val="C00000"/>
            </a:solidFill>
          </a:ln>
        </p:spPr>
        <p:txBody>
          <a:bodyPr wrap="square" rtlCol="0">
            <a:spAutoFit/>
          </a:bodyPr>
          <a:lstStyle/>
          <a:p>
            <a:pPr algn="ctr">
              <a:spcAft>
                <a:spcPts val="600"/>
              </a:spcAft>
            </a:pPr>
            <a:r>
              <a:rPr lang="it-IT" sz="2000" b="1" dirty="0" smtClean="0"/>
              <a:t>Iran: lavoro minorile nella gestione dei rifiuti, il peggior tipo di sfruttamento </a:t>
            </a:r>
          </a:p>
          <a:p>
            <a:pPr>
              <a:spcAft>
                <a:spcPts val="600"/>
              </a:spcAft>
            </a:pPr>
            <a:r>
              <a:rPr lang="it-IT" sz="1200" b="1" dirty="0" smtClean="0"/>
              <a:t>Caratteri Liberi  </a:t>
            </a:r>
            <a:r>
              <a:rPr lang="it-IT" sz="1200" dirty="0" smtClean="0"/>
              <a:t>06/</a:t>
            </a:r>
            <a:r>
              <a:rPr lang="it-IT" sz="1200" dirty="0" err="1" smtClean="0"/>
              <a:t>06</a:t>
            </a:r>
            <a:r>
              <a:rPr lang="it-IT" sz="1200" dirty="0" smtClean="0"/>
              <a:t>/2018</a:t>
            </a:r>
            <a:endParaRPr lang="it-IT" sz="1400" dirty="0" smtClean="0"/>
          </a:p>
          <a:p>
            <a:pPr algn="just"/>
            <a:r>
              <a:rPr lang="it-IT" sz="1400" dirty="0" smtClean="0"/>
              <a:t>Mentre nel resto del mondo il lavoro minorile viene eliminato, in Iran continua a crescere; a Teheran ed in molte città metropolitane è comune vedere bambini raccogliere e separare i rifiuti, e la cosa è liberamente ammessa anche dai media e dagli ufficiali iraniani.</a:t>
            </a:r>
          </a:p>
          <a:p>
            <a:pPr algn="just"/>
            <a:r>
              <a:rPr lang="it-IT" sz="1400" dirty="0" smtClean="0"/>
              <a:t>Le società che hanno avuto l’appalto dal consiglio ingaggiano i bambini perché li pagano il 70% in meno di un lavoratore regolare (adulto), ed anche perché data la loro tenerissima età sono inconsapevoli dei loro diritti in quanto esseri umani, per non parlare dei loro diritti in quanto lavoratori. Tutto questo rende molto facile agli appaltatori ed agli investitori la prosecuzione dello sfruttamento minorile per qualsiasi tipo di lavoro impegnativo. I bambini che vengono ingaggiati per la gestione dei rifiuti devono raccoglierli, trasportarli nelle aree rurali e separali, qui gli appaltatori si occuperanno poi di venderli.</a:t>
            </a:r>
          </a:p>
          <a:p>
            <a:pPr algn="just"/>
            <a:r>
              <a:rPr lang="it-IT" sz="1400" dirty="0" smtClean="0"/>
              <a:t>Il 29 Maggio 2018 un’agenzia di stampa governativa, l’ILNA, ha diffuso la seguente dichiarazione di </a:t>
            </a:r>
            <a:r>
              <a:rPr lang="it-IT" sz="1400" dirty="0" err="1" smtClean="0"/>
              <a:t>Elham</a:t>
            </a:r>
            <a:r>
              <a:rPr lang="it-IT" sz="1400" dirty="0" smtClean="0"/>
              <a:t> </a:t>
            </a:r>
            <a:r>
              <a:rPr lang="it-IT" sz="1400" dirty="0" err="1" smtClean="0"/>
              <a:t>Eftekhari</a:t>
            </a:r>
            <a:r>
              <a:rPr lang="it-IT" sz="1400" dirty="0" smtClean="0"/>
              <a:t>, membro del consiglio di Teheran: “Il consiglio sta chiaramente sfruttando i bambini assegnandoli lavori impegnativi come la gestione dei rifiuti”. La Sig.ra </a:t>
            </a:r>
            <a:r>
              <a:rPr lang="it-IT" sz="1400" dirty="0" err="1" smtClean="0"/>
              <a:t>Eftekhari</a:t>
            </a:r>
            <a:r>
              <a:rPr lang="it-IT" sz="1400" dirty="0" smtClean="0"/>
              <a:t> ha aggiunto: “Questi bambini non solo lavorano, ma vivono e dormono nelle fabbriche di rifiuti, piene di vermi e puzza, e siamo ben consapevoli dei rischi che questi bambini affrontano dal punto di vista igienico, mentale, fisico e degli abusi </a:t>
            </a:r>
            <a:r>
              <a:rPr lang="it-IT" sz="1400" dirty="0" err="1" smtClean="0"/>
              <a:t>sessuali…</a:t>
            </a:r>
            <a:r>
              <a:rPr lang="it-IT" sz="1400" dirty="0" smtClean="0"/>
              <a:t>”.</a:t>
            </a:r>
          </a:p>
          <a:p>
            <a:pPr algn="just"/>
            <a:r>
              <a:rPr lang="it-IT" sz="1400" dirty="0" smtClean="0"/>
              <a:t>Secondo una ricerca del 2017, il numero di netturbini a Teheran è di 14.000 persone, di cui 4.700 bambini. Il 40 per cento di questi bambini è completamente analfabeta, il 37 per cento ha abbandonato la scuola e lavora in media dieci ore e mezza al giorno.</a:t>
            </a:r>
          </a:p>
          <a:p>
            <a:pPr algn="just"/>
            <a:endParaRPr lang="it-IT" sz="1400" dirty="0" smtClean="0"/>
          </a:p>
          <a:p>
            <a:pPr algn="just"/>
            <a:endParaRPr lang="it-IT" sz="1400" dirty="0" smtClean="0"/>
          </a:p>
          <a:p>
            <a:endParaRPr lang="it-IT" sz="14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57158" y="2500306"/>
            <a:ext cx="8572560" cy="3970318"/>
          </a:xfrm>
          <a:prstGeom prst="rect">
            <a:avLst/>
          </a:prstGeom>
          <a:solidFill>
            <a:schemeClr val="accent5">
              <a:lumMod val="20000"/>
              <a:lumOff val="80000"/>
            </a:schemeClr>
          </a:solidFill>
          <a:ln w="19050">
            <a:solidFill>
              <a:srgbClr val="C00000"/>
            </a:solidFill>
          </a:ln>
        </p:spPr>
        <p:txBody>
          <a:bodyPr wrap="square" rtlCol="0">
            <a:spAutoFit/>
          </a:bodyPr>
          <a:lstStyle/>
          <a:p>
            <a:pPr algn="ctr">
              <a:spcAft>
                <a:spcPts val="600"/>
              </a:spcAft>
            </a:pPr>
            <a:r>
              <a:rPr lang="it-IT" sz="2000" b="1" dirty="0" smtClean="0"/>
              <a:t>Teheran soffocata dallo smog </a:t>
            </a:r>
          </a:p>
          <a:p>
            <a:pPr>
              <a:spcAft>
                <a:spcPts val="600"/>
              </a:spcAft>
            </a:pPr>
            <a:r>
              <a:rPr lang="it-IT" sz="1200" b="1" dirty="0" smtClean="0"/>
              <a:t>Il Caffè </a:t>
            </a:r>
            <a:r>
              <a:rPr lang="it-IT" sz="1200" b="1" dirty="0" err="1" smtClean="0"/>
              <a:t>Geopolico</a:t>
            </a:r>
            <a:r>
              <a:rPr lang="it-IT" sz="1200" b="1" dirty="0" smtClean="0"/>
              <a:t>  </a:t>
            </a:r>
            <a:r>
              <a:rPr lang="it-IT" sz="1200" dirty="0" smtClean="0"/>
              <a:t>05/12/2016</a:t>
            </a:r>
            <a:endParaRPr lang="it-IT" sz="1400" dirty="0" smtClean="0"/>
          </a:p>
          <a:p>
            <a:pPr algn="just"/>
            <a:r>
              <a:rPr lang="it-IT" sz="1400" dirty="0" smtClean="0"/>
              <a:t>Il 14 novembre, il giorno più inquinato dell’ultimo anno secondo gli esperti, le autorità della capitale iraniana sono state costrette a prendere misure drastiche per fronteggiare i livelli allarmanti di smog raggiunti nella città. Il Comitato di Emergenza Atmosferica di Tehran ha disposto la chiusura delle scuole materne ed elementari e ha invitato le categorie ritenute maggiormente a rischio (anziani, bambini, donne in gravidanza e persone affette da problemi cardiaci e respiratori) a non uscire di casa se non strettamente necessario. Le restrizioni sono state estese alla circolazione degli autoveicoli interrompendo, fra le altre cose, la vendita delle licenze per l’ingresso nella capitale alle autovetture. Per ridurre al minimo le polveri sottili è stato inoltre chiesto alle fabbriche di rallentare la produzione e ai cantieri stradali di interrompere i lavori in corso. L’inquinamento sembra essere un problema perenne a Tehran, città circondata da montagne che impediscono al vento di disperdere le polveri sottili nell’aria. A questo si devono aggiungere le massicce emissioni di idrocarburi prodotte dai milioni di veicoli a motore che quotidianamente affollano le strade della capitale. Le autovetture in circolazione risultano essere spesso antiquate o non in regola con i criteri minimi di conformità ambientale oltre ad utilizzare, in molti casi, benzina raffinata a livello locale e dunque non conforme con le norme sull’inquinamento. I veicoli a motore sembrerebbero essere responsabili della maggior parte delle emissioni che causano l’inquinamento atmosferico cittadino, incidendo con una percentuale che va dal 70 al 90 per cento.</a:t>
            </a:r>
          </a:p>
        </p:txBody>
      </p:sp>
      <p:sp>
        <p:nvSpPr>
          <p:cNvPr id="4" name="CasellaDiTesto 3"/>
          <p:cNvSpPr txBox="1"/>
          <p:nvPr/>
        </p:nvSpPr>
        <p:spPr>
          <a:xfrm>
            <a:off x="357158" y="71414"/>
            <a:ext cx="8572560" cy="2308324"/>
          </a:xfrm>
          <a:prstGeom prst="rect">
            <a:avLst/>
          </a:prstGeom>
          <a:solidFill>
            <a:schemeClr val="accent5">
              <a:lumMod val="20000"/>
              <a:lumOff val="80000"/>
            </a:schemeClr>
          </a:solidFill>
          <a:ln w="19050">
            <a:solidFill>
              <a:srgbClr val="C00000"/>
            </a:solidFill>
          </a:ln>
        </p:spPr>
        <p:txBody>
          <a:bodyPr wrap="square" rtlCol="0">
            <a:spAutoFit/>
          </a:bodyPr>
          <a:lstStyle/>
          <a:p>
            <a:pPr algn="ctr"/>
            <a:r>
              <a:rPr lang="it-IT" sz="2000" b="1" dirty="0" smtClean="0"/>
              <a:t>Teheran è l’Iran</a:t>
            </a:r>
          </a:p>
          <a:p>
            <a:r>
              <a:rPr lang="pt-BR" sz="1200" b="1" dirty="0" smtClean="0"/>
              <a:t>Limes  </a:t>
            </a:r>
            <a:r>
              <a:rPr lang="it-IT" sz="1200" dirty="0" smtClean="0"/>
              <a:t>06/08/2018</a:t>
            </a:r>
            <a:endParaRPr lang="it-IT" sz="1400" dirty="0" smtClean="0"/>
          </a:p>
          <a:p>
            <a:pPr algn="just"/>
            <a:r>
              <a:rPr lang="it-IT" sz="1400" dirty="0" smtClean="0"/>
              <a:t>Il ruolo centrale assunto da Teheran in ambito economico, politico e culturale ha generato in anni recenti una forte immigrazione di origine rurale e urbana che si è andata insediando, in forme più o meno legali, sia nella regione metropolitana</a:t>
            </a:r>
            <a:r>
              <a:rPr lang="it-IT" sz="1400" baseline="30000" dirty="0" smtClean="0"/>
              <a:t> </a:t>
            </a:r>
            <a:r>
              <a:rPr lang="it-IT" sz="1400" dirty="0" smtClean="0"/>
              <a:t> che dentro i confini amministrativi del Comune, soprattutto a sud e a ovest della città. Al tradizionale traffico nord-sud si è aggiunto dunque quello centro-periferia, responsabile di un insostenibile pendolarismo giornaliero.</a:t>
            </a:r>
          </a:p>
          <a:p>
            <a:pPr algn="just"/>
            <a:r>
              <a:rPr lang="it-IT" sz="1400" dirty="0" smtClean="0"/>
              <a:t>È convinzione diffusa che la città ospiti 8-9 milioni di persone la notte e 12-13 milioni di giorno; in assenza di un’adeguata rete di trasporto pubblico, questi spostamenti quotidiani provocano un traffico infernale e un fortissimo inquinamento.</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715008" y="500042"/>
            <a:ext cx="3214710"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r>
              <a:rPr lang="it-IT" sz="1200" dirty="0" smtClean="0"/>
              <a:t>Ingorgo nella zona del tunnel di </a:t>
            </a:r>
            <a:r>
              <a:rPr lang="it-IT" sz="1200" dirty="0" err="1" smtClean="0"/>
              <a:t>Tohid</a:t>
            </a:r>
            <a:r>
              <a:rPr lang="it-IT" sz="1200" dirty="0" smtClean="0"/>
              <a:t>, il terzo tunnel urbano più lungo del Medio Oriente</a:t>
            </a:r>
            <a:endParaRPr lang="it-IT" sz="1200" dirty="0"/>
          </a:p>
        </p:txBody>
      </p:sp>
      <p:sp>
        <p:nvSpPr>
          <p:cNvPr id="7" name="CasellaDiTesto 6"/>
          <p:cNvSpPr txBox="1"/>
          <p:nvPr/>
        </p:nvSpPr>
        <p:spPr>
          <a:xfrm>
            <a:off x="5643570" y="3714752"/>
            <a:ext cx="2857520" cy="27699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r>
              <a:rPr lang="it-IT" sz="1200" dirty="0" smtClean="0"/>
              <a:t>Teheran ricoperta da una coltre di smog</a:t>
            </a:r>
            <a:endParaRPr lang="it-IT"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2 years ago hundreds of families walked into Cinema Rex. Minutes later, on  Khomeini's orders, they were burned alive. 420 were killed. Prior to 9/11‌  it was the world's deadliest terror attack. :"/>
          <p:cNvPicPr>
            <a:picLocks noChangeAspect="1" noChangeArrowheads="1"/>
          </p:cNvPicPr>
          <p:nvPr/>
        </p:nvPicPr>
        <p:blipFill>
          <a:blip r:embed="rId2"/>
          <a:srcRect/>
          <a:stretch>
            <a:fillRect/>
          </a:stretch>
        </p:blipFill>
        <p:spPr bwMode="auto">
          <a:xfrm>
            <a:off x="357158" y="142852"/>
            <a:ext cx="4714875" cy="3268980"/>
          </a:xfrm>
          <a:prstGeom prst="rect">
            <a:avLst/>
          </a:prstGeom>
          <a:noFill/>
          <a:ln>
            <a:solidFill>
              <a:srgbClr val="C00000"/>
            </a:solidFill>
          </a:ln>
        </p:spPr>
      </p:pic>
      <p:pic>
        <p:nvPicPr>
          <p:cNvPr id="1028" name="Picture 4" descr="https://historydocuments.ir/pic/attach_photo/28/27433.jpg"/>
          <p:cNvPicPr>
            <a:picLocks noChangeAspect="1" noChangeArrowheads="1"/>
          </p:cNvPicPr>
          <p:nvPr/>
        </p:nvPicPr>
        <p:blipFill>
          <a:blip r:embed="rId3"/>
          <a:srcRect/>
          <a:stretch>
            <a:fillRect/>
          </a:stretch>
        </p:blipFill>
        <p:spPr bwMode="auto">
          <a:xfrm>
            <a:off x="714348" y="3571876"/>
            <a:ext cx="4267200" cy="3176016"/>
          </a:xfrm>
          <a:prstGeom prst="rect">
            <a:avLst/>
          </a:prstGeom>
          <a:noFill/>
          <a:ln>
            <a:solidFill>
              <a:srgbClr val="C00000"/>
            </a:solidFill>
          </a:ln>
        </p:spPr>
      </p:pic>
      <p:sp>
        <p:nvSpPr>
          <p:cNvPr id="5" name="CasellaDiTesto 4"/>
          <p:cNvSpPr txBox="1"/>
          <p:nvPr/>
        </p:nvSpPr>
        <p:spPr>
          <a:xfrm>
            <a:off x="5429256" y="357166"/>
            <a:ext cx="3143272" cy="26776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Il cinema </a:t>
            </a:r>
            <a:r>
              <a:rPr lang="it-IT" sz="1200" b="1" i="1" dirty="0" smtClean="0">
                <a:solidFill>
                  <a:srgbClr val="C00000"/>
                </a:solidFill>
              </a:rPr>
              <a:t>Rex </a:t>
            </a:r>
            <a:r>
              <a:rPr lang="it-IT" sz="1200" b="1" dirty="0" smtClean="0">
                <a:solidFill>
                  <a:srgbClr val="C00000"/>
                </a:solidFill>
              </a:rPr>
              <a:t>dopo l’incendio – agosto 1978</a:t>
            </a:r>
          </a:p>
          <a:p>
            <a:pPr algn="just" fontAlgn="t"/>
            <a:r>
              <a:rPr lang="it-IT" sz="1200" dirty="0" smtClean="0"/>
              <a:t>Il 19 agosto, in un quartiere popolare della città di </a:t>
            </a:r>
            <a:r>
              <a:rPr lang="it-IT" sz="1200" dirty="0" err="1" smtClean="0"/>
              <a:t>Abadan</a:t>
            </a:r>
            <a:r>
              <a:rPr lang="it-IT" sz="1200" dirty="0" smtClean="0"/>
              <a:t>, </a:t>
            </a:r>
            <a:r>
              <a:rPr lang="it-IT" sz="1200" b="1" dirty="0" smtClean="0"/>
              <a:t>un incendio uccise più quattrocento tra uomini, donne e bambini che assistevano a un film nel cinema </a:t>
            </a:r>
            <a:r>
              <a:rPr lang="it-IT" sz="1200" b="1" i="1" dirty="0" smtClean="0"/>
              <a:t>Rex</a:t>
            </a:r>
            <a:r>
              <a:rPr lang="it-IT" sz="1200" dirty="0" smtClean="0"/>
              <a:t>. Il governo accusò immediatamente l’opposizione, ricordando i recenti attacchi ai cinema. L’opposizione accusò invece la </a:t>
            </a:r>
            <a:r>
              <a:rPr lang="it-IT" sz="1200" dirty="0" err="1" smtClean="0"/>
              <a:t>Savak</a:t>
            </a:r>
            <a:r>
              <a:rPr lang="it-IT" sz="1200" dirty="0" smtClean="0"/>
              <a:t> di aver deliberatamente appiccato il fuoco e di aver bloccato le uscite del cinema in modo da provocare una strage. Qualunque fosse la verità sulla strage del </a:t>
            </a:r>
            <a:r>
              <a:rPr lang="it-IT" sz="1200" i="1" dirty="0" smtClean="0"/>
              <a:t>Rex</a:t>
            </a:r>
            <a:r>
              <a:rPr lang="it-IT" sz="1200" dirty="0" smtClean="0"/>
              <a:t>, il risultato fu inequivocabile: </a:t>
            </a:r>
            <a:r>
              <a:rPr lang="it-IT" sz="1200" b="1" dirty="0" smtClean="0"/>
              <a:t>l’opinione pubblica attribuiva allo scià la responsabilità dell’accaduto</a:t>
            </a:r>
            <a:r>
              <a:rPr lang="it-IT" sz="1200" dirty="0" smtClean="0"/>
              <a:t>.</a:t>
            </a:r>
            <a:endParaRPr lang="it-IT" sz="1200" i="1" dirty="0"/>
          </a:p>
        </p:txBody>
      </p:sp>
      <p:sp>
        <p:nvSpPr>
          <p:cNvPr id="6" name="CasellaDiTesto 5"/>
          <p:cNvSpPr txBox="1"/>
          <p:nvPr/>
        </p:nvSpPr>
        <p:spPr>
          <a:xfrm>
            <a:off x="5286380" y="4429132"/>
            <a:ext cx="2786082" cy="27699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Il funerale delle vittime del cinema </a:t>
            </a:r>
            <a:r>
              <a:rPr lang="it-IT" sz="1200" b="1" i="1" dirty="0" smtClean="0">
                <a:solidFill>
                  <a:srgbClr val="C00000"/>
                </a:solidFill>
              </a:rPr>
              <a:t>Rex</a:t>
            </a:r>
            <a:endParaRPr lang="it-IT" sz="1200" b="1" dirty="0">
              <a:solidFill>
                <a:srgbClr val="C000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4282" y="285728"/>
            <a:ext cx="8572560" cy="6217087"/>
          </a:xfrm>
          <a:prstGeom prst="rect">
            <a:avLst/>
          </a:prstGeom>
          <a:solidFill>
            <a:schemeClr val="accent5">
              <a:lumMod val="20000"/>
              <a:lumOff val="80000"/>
            </a:schemeClr>
          </a:solidFill>
          <a:ln w="19050">
            <a:solidFill>
              <a:srgbClr val="C00000"/>
            </a:solidFill>
          </a:ln>
        </p:spPr>
        <p:txBody>
          <a:bodyPr wrap="square" rtlCol="0">
            <a:spAutoFit/>
          </a:bodyPr>
          <a:lstStyle/>
          <a:p>
            <a:pPr algn="ctr" fontAlgn="base"/>
            <a:r>
              <a:rPr lang="it-IT" sz="2000" b="1" dirty="0" smtClean="0"/>
              <a:t>Iran, vietati gli animali domestici: sia il proprietario che l’amico a quattro zampe rischiano il carcere</a:t>
            </a:r>
          </a:p>
          <a:p>
            <a:pPr fontAlgn="base">
              <a:spcAft>
                <a:spcPts val="600"/>
              </a:spcAft>
            </a:pPr>
            <a:r>
              <a:rPr lang="it-IT" sz="1200" b="1" dirty="0" smtClean="0"/>
              <a:t>Luce! </a:t>
            </a:r>
            <a:r>
              <a:rPr lang="it-IT" sz="1200" dirty="0" smtClean="0"/>
              <a:t> 25/07/2022</a:t>
            </a:r>
          </a:p>
          <a:p>
            <a:pPr algn="just" fontAlgn="base"/>
            <a:r>
              <a:rPr lang="it-IT" sz="1400" dirty="0" smtClean="0"/>
              <a:t>Il parlamento iraniano approverà presto </a:t>
            </a:r>
            <a:r>
              <a:rPr lang="it-IT" sz="1400" b="1" dirty="0" smtClean="0"/>
              <a:t>un disegno di legge </a:t>
            </a:r>
            <a:r>
              <a:rPr lang="it-IT" sz="1400" dirty="0" smtClean="0"/>
              <a:t>intitolato ‘Protezione dei diritti del pubblico contro gli animali‘, </a:t>
            </a:r>
            <a:r>
              <a:rPr lang="it-IT" sz="1400" b="1" dirty="0" smtClean="0"/>
              <a:t>con cui limitare o proibire il possesso di animali domestici</a:t>
            </a:r>
            <a:r>
              <a:rPr lang="it-IT" sz="1400" dirty="0" smtClean="0"/>
              <a:t>. Mentre in generale, altrove, l’adozione o l’acquisto di un cane, di un gatto o di un qualsiasi compagno a quattro (o meno) zampe viene incentivato e promosso, per contrastare fenomeni come abbandono e randagismo che non conoscono confini, nel Paese islamico invece possedere un animale domestico viene visto come “</a:t>
            </a:r>
            <a:r>
              <a:rPr lang="it-IT" sz="1400" b="1" dirty="0" smtClean="0"/>
              <a:t>Simbolo di occidentalizzazione</a:t>
            </a:r>
            <a:r>
              <a:rPr lang="it-IT" sz="1400" dirty="0" smtClean="0"/>
              <a:t>” e quindi sarà presto un reato.</a:t>
            </a:r>
          </a:p>
          <a:p>
            <a:pPr algn="just" fontAlgn="base">
              <a:spcAft>
                <a:spcPts val="600"/>
              </a:spcAft>
            </a:pPr>
            <a:r>
              <a:rPr lang="it-IT" sz="1400" dirty="0" smtClean="0"/>
              <a:t>“Mi guardano con occhi innocenti e bellissimi. Mi chiedono di accompagnarli a fare una passeggiata, ma io non posso. Ci arrestano”. </a:t>
            </a:r>
            <a:r>
              <a:rPr lang="it-IT" sz="1400" dirty="0" err="1" smtClean="0"/>
              <a:t>Mahsa</a:t>
            </a:r>
            <a:r>
              <a:rPr lang="it-IT" sz="1400" dirty="0" smtClean="0"/>
              <a:t> abita a Teheran e ha alcuni cani che però è costretto a tenere chiusi in casa perché se li portasse fuori rischierebbe di fine come quei proprietari a cui fa riferimento, che sono stati imprigionati e a cui gli animali sono stati sequestrati. La polizia della capitale iraniana ha recentemente annunciato che</a:t>
            </a:r>
            <a:r>
              <a:rPr lang="it-IT" sz="1400" b="1" dirty="0" smtClean="0"/>
              <a:t> portare a spasso i cani</a:t>
            </a:r>
            <a:r>
              <a:rPr lang="it-IT" sz="1400" dirty="0" smtClean="0"/>
              <a:t> nei parchi cittadini</a:t>
            </a:r>
            <a:r>
              <a:rPr lang="it-IT" sz="1400" b="1" dirty="0" smtClean="0"/>
              <a:t> è un “crimine”</a:t>
            </a:r>
            <a:r>
              <a:rPr lang="it-IT" sz="1400" dirty="0" smtClean="0"/>
              <a:t>, giustificando il divieto come una misura per “proteggere la sicurezza del pubblico”.</a:t>
            </a:r>
          </a:p>
          <a:p>
            <a:pPr fontAlgn="base"/>
            <a:r>
              <a:rPr lang="it-IT" sz="1400" dirty="0" smtClean="0"/>
              <a:t>LE SANZIONI PREVISTE</a:t>
            </a:r>
          </a:p>
          <a:p>
            <a:pPr algn="just" fontAlgn="base"/>
            <a:r>
              <a:rPr lang="it-IT" sz="1400" dirty="0" smtClean="0"/>
              <a:t>Secondo i termini del nuovo disegno di legge, il possesso di animali domestici è soggetto a</a:t>
            </a:r>
            <a:r>
              <a:rPr lang="it-IT" sz="1400" b="1" dirty="0" smtClean="0"/>
              <a:t> </a:t>
            </a:r>
            <a:r>
              <a:rPr lang="it-IT" sz="1400" dirty="0" smtClean="0"/>
              <a:t>un permesso rilasciato</a:t>
            </a:r>
            <a:r>
              <a:rPr lang="it-IT" sz="1400" b="1" dirty="0" smtClean="0"/>
              <a:t> </a:t>
            </a:r>
            <a:r>
              <a:rPr lang="it-IT" sz="1400" dirty="0" smtClean="0"/>
              <a:t>da un comitato speciale. Nella proposta si fissa anche una </a:t>
            </a:r>
            <a:r>
              <a:rPr lang="it-IT" sz="1400" b="1" dirty="0" smtClean="0"/>
              <a:t>multa minima di circa 800 dollari</a:t>
            </a:r>
            <a:r>
              <a:rPr lang="it-IT" sz="1400" dirty="0" smtClean="0"/>
              <a:t> per “l’importazione, la compravendita, il trasporto e la detenzione” di alcuni animali, compresi quelli domestici più comuni come gatti, tartarughe e conigli. “Il dibattito intorno a questa legge è iniziato più di dieci anni fa, quando un gruppo di parlamentari iraniani ha cercato di promuovere una legge per sequestrare tutti i cani e darli agli zoo o lasciarli nel deserto“, ha dichiarato alla BBC il dottor </a:t>
            </a:r>
            <a:r>
              <a:rPr lang="it-IT" sz="1400" dirty="0" err="1" smtClean="0"/>
              <a:t>Payam</a:t>
            </a:r>
            <a:r>
              <a:rPr lang="it-IT" sz="1400" dirty="0" smtClean="0"/>
              <a:t> </a:t>
            </a:r>
            <a:r>
              <a:rPr lang="it-IT" sz="1400" dirty="0" err="1" smtClean="0"/>
              <a:t>Mohebi</a:t>
            </a:r>
            <a:r>
              <a:rPr lang="it-IT" sz="1400" dirty="0" smtClean="0"/>
              <a:t>, presidente dell’Associazione veterinaria iraniana e fermo oppositore della legge. “Nel corso degli anni, hanno cambiato idea un paio di volte e hanno persino discusso di punizioni corporali per i proprietari di cani. Ma il disegno di legge non andrà avanti”, aggiunge </a:t>
            </a:r>
            <a:r>
              <a:rPr lang="it-IT" sz="1400" dirty="0" err="1" smtClean="0"/>
              <a:t>Mohebi</a:t>
            </a:r>
            <a:r>
              <a:rPr lang="it-IT" sz="1400" dirty="0" smtClean="0"/>
              <a:t>, annunciando una dura opposizione.</a:t>
            </a:r>
          </a:p>
          <a:p>
            <a:r>
              <a:rPr lang="it-IT" sz="1400" dirty="0" smtClean="0"/>
              <a:t/>
            </a:r>
            <a:br>
              <a:rPr lang="it-IT" sz="1400" dirty="0" smtClean="0"/>
            </a:br>
            <a:endParaRPr lang="it-IT" sz="14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4282" y="285728"/>
            <a:ext cx="8572560" cy="4909036"/>
          </a:xfrm>
          <a:prstGeom prst="rect">
            <a:avLst/>
          </a:prstGeom>
          <a:solidFill>
            <a:schemeClr val="accent5">
              <a:lumMod val="20000"/>
              <a:lumOff val="80000"/>
            </a:schemeClr>
          </a:solidFill>
          <a:ln w="19050">
            <a:solidFill>
              <a:srgbClr val="C00000"/>
            </a:solidFill>
          </a:ln>
        </p:spPr>
        <p:txBody>
          <a:bodyPr wrap="square" rtlCol="0">
            <a:spAutoFit/>
          </a:bodyPr>
          <a:lstStyle/>
          <a:p>
            <a:pPr algn="just" fontAlgn="base">
              <a:spcAft>
                <a:spcPts val="600"/>
              </a:spcAft>
            </a:pPr>
            <a:r>
              <a:rPr lang="it-IT" sz="1400" dirty="0" smtClean="0"/>
              <a:t>“Hanno persino creato una prigione per gli animali e abbiamo sentito molti orrori da quel posto”, aggiunge. “Gli animali vengono tenuti per molti giorni in aree aperte, senza cibo o acqua adeguati, mentre i proprietari dei cani devono affrontare ogni tipo di problema legale“. Anche la ripresa economica dell’Iran, dopo anni di sanzioni occidentali, gioca un ruolo chiave nell’approvazione della nuova legge. Le autorità infatti già vietano le importazioni di cibo per animali domestici da tre anni, nell’ottica di preservare le riserve di valuta estera del Paese. In un contesto dominato dalle marche straniere, questo significa un’impennata dei prezzi, soprattutto dopo la creazione di un mercato clandestino. “Dipendiamo fortemente dalla merce che introduciamo di nascosto – ha spiegato il proprietario di una clinica veterinaria nella città di </a:t>
            </a:r>
            <a:r>
              <a:rPr lang="it-IT" sz="1400" dirty="0" err="1" smtClean="0"/>
              <a:t>Mashhad</a:t>
            </a:r>
            <a:r>
              <a:rPr lang="it-IT" sz="1400" dirty="0" smtClean="0"/>
              <a:t> -. I prezzi ora sono cinque volte superiori a quelli di pochi mesi fa”. I gestori delle cliniche affermano che il cibo per animali prodotto localmente non è all’altezza degli standard. “La qualità è molto scarsa. Le fabbriche usano carne o pesce a basso costo, persino ingredienti scaduti“.</a:t>
            </a:r>
          </a:p>
          <a:p>
            <a:pPr algn="just" fontAlgn="base"/>
            <a:r>
              <a:rPr lang="it-IT" sz="1400" dirty="0" smtClean="0"/>
              <a:t>SIMBOLO DELLA VITA URBANA IRANIANA</a:t>
            </a:r>
          </a:p>
          <a:p>
            <a:pPr algn="just" fontAlgn="base"/>
            <a:r>
              <a:rPr lang="it-IT" sz="1400" dirty="0" smtClean="0"/>
              <a:t>La detenzione di cani non è sempre stata una pratica comune nelle aree rurali iraniane, ma gli animali sono diventati un simbolo della vita urbana del XX secolo. L’Iran è stato uno dei primi Paesi del Medio Oriente ad approvare leggi sul benessere degli animali, nel 1948, e il governo ha finanziato perfino un’istituzione per rafforzare i loro diritti. Persino la famiglia reale ha avuto i suoi cani. Ma la rivoluzione islamica del 1979 ha trasformato molti ambiti della vita dei cittadini iraniani e anche, di conseguenza, dei cani. Gli animali sono considerati impuri per la tradizione islamica e agli occhi del nuovo regime, i cani diventano anche un simbolo dell’occidentalizzazione che le autorità cercano di limitare. “Non esiste un regolamento chiaro sul possesso di un cane”, ha dichiarato il dottor </a:t>
            </a:r>
            <a:r>
              <a:rPr lang="it-IT" sz="1400" dirty="0" err="1" smtClean="0"/>
              <a:t>Ashkan</a:t>
            </a:r>
            <a:r>
              <a:rPr lang="it-IT" sz="1400" dirty="0" smtClean="0"/>
              <a:t> </a:t>
            </a:r>
            <a:r>
              <a:rPr lang="it-IT" sz="1400" dirty="0" err="1" smtClean="0"/>
              <a:t>Shemirani</a:t>
            </a:r>
            <a:r>
              <a:rPr lang="it-IT" sz="1400" dirty="0" smtClean="0"/>
              <a:t>, un veterinario di Teheran. “Le forze di polizia arrestano le persone che portano a spasso i cani o addirittura li trasportano in auto, in base alla loro interpretazione dei simboli dell’occidentalizzazione”.</a:t>
            </a:r>
            <a:endParaRPr lang="it-IT" sz="14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642910" y="1857364"/>
          <a:ext cx="8001056" cy="3454400"/>
        </p:xfrm>
        <a:graphic>
          <a:graphicData uri="http://schemas.openxmlformats.org/drawingml/2006/table">
            <a:tbl>
              <a:tblPr firstRow="1" bandRow="1">
                <a:tableStyleId>{5C22544A-7EE6-4342-B048-85BDC9FD1C3A}</a:tableStyleId>
              </a:tblPr>
              <a:tblGrid>
                <a:gridCol w="4000528"/>
                <a:gridCol w="4000528"/>
              </a:tblGrid>
              <a:tr h="370840">
                <a:tc>
                  <a:txBody>
                    <a:bodyPr/>
                    <a:lstStyle/>
                    <a:p>
                      <a:pPr algn="ctr"/>
                      <a:r>
                        <a:rPr lang="it-IT" dirty="0" smtClean="0">
                          <a:solidFill>
                            <a:schemeClr val="tx1"/>
                          </a:solidFill>
                        </a:rPr>
                        <a:t>PROBLEMI</a:t>
                      </a:r>
                      <a:endParaRPr lang="it-IT" dirty="0">
                        <a:solidFill>
                          <a:schemeClr val="tx1"/>
                        </a:solidFill>
                      </a:endParaRPr>
                    </a:p>
                  </a:txBody>
                  <a:tcPr/>
                </a:tc>
                <a:tc>
                  <a:txBody>
                    <a:bodyPr/>
                    <a:lstStyle/>
                    <a:p>
                      <a:pPr algn="ctr"/>
                      <a:r>
                        <a:rPr lang="it-IT" dirty="0" smtClean="0">
                          <a:solidFill>
                            <a:schemeClr val="tx1"/>
                          </a:solidFill>
                        </a:rPr>
                        <a:t>CAUSE</a:t>
                      </a:r>
                      <a:endParaRPr lang="it-IT" dirty="0">
                        <a:solidFill>
                          <a:schemeClr val="tx1"/>
                        </a:solidFill>
                      </a:endParaRPr>
                    </a:p>
                  </a:txBody>
                  <a:tcPr/>
                </a:tc>
              </a:tr>
              <a:tr h="370840">
                <a:tc>
                  <a:txBody>
                    <a:bodyPr/>
                    <a:lstStyle/>
                    <a:p>
                      <a:pPr algn="ctr"/>
                      <a:endParaRPr lang="it-IT" sz="1400" b="1" dirty="0">
                        <a:solidFill>
                          <a:srgbClr val="00B0F0"/>
                        </a:solidFill>
                      </a:endParaRPr>
                    </a:p>
                  </a:txBody>
                  <a:tcPr/>
                </a:tc>
                <a:tc>
                  <a:txBody>
                    <a:bodyPr/>
                    <a:lstStyle/>
                    <a:p>
                      <a:pPr algn="just"/>
                      <a:r>
                        <a:rPr lang="it-IT" sz="1400" dirty="0" smtClean="0"/>
                        <a:t>Continuo aumento della popolazione</a:t>
                      </a:r>
                      <a:endParaRPr lang="it-IT" sz="1400" dirty="0"/>
                    </a:p>
                  </a:txBody>
                  <a:tcPr/>
                </a:tc>
              </a:tr>
              <a:tr h="370840">
                <a:tc>
                  <a:txBody>
                    <a:bodyPr/>
                    <a:lstStyle/>
                    <a:p>
                      <a:pPr algn="ctr"/>
                      <a:r>
                        <a:rPr lang="it-IT" sz="1400" b="1" dirty="0" smtClean="0"/>
                        <a:t>Diffusione del lavoro minorile</a:t>
                      </a:r>
                      <a:endParaRPr lang="it-IT" sz="1400" b="1" dirty="0"/>
                    </a:p>
                  </a:txBody>
                  <a:tcPr/>
                </a:tc>
                <a:tc>
                  <a:txBody>
                    <a:bodyPr/>
                    <a:lstStyle/>
                    <a:p>
                      <a:pPr algn="just"/>
                      <a:r>
                        <a:rPr lang="it-IT" sz="1400" b="0" dirty="0" smtClean="0"/>
                        <a:t>Problemi economici delle</a:t>
                      </a:r>
                      <a:r>
                        <a:rPr lang="it-IT" sz="1400" b="0" baseline="0" dirty="0" smtClean="0"/>
                        <a:t> </a:t>
                      </a:r>
                      <a:r>
                        <a:rPr lang="it-IT" sz="1400" b="0" dirty="0" smtClean="0"/>
                        <a:t>famiglie sommati a problemi di dipendenza dalla droga dei genitori.</a:t>
                      </a:r>
                      <a:endParaRPr lang="it-IT" sz="1400" b="0" dirty="0"/>
                    </a:p>
                  </a:txBody>
                  <a:tcPr/>
                </a:tc>
              </a:tr>
              <a:tr h="370840">
                <a:tc>
                  <a:txBody>
                    <a:bodyPr/>
                    <a:lstStyle/>
                    <a:p>
                      <a:pPr algn="ctr"/>
                      <a:r>
                        <a:rPr lang="it-IT" sz="1400" b="1" dirty="0" smtClean="0"/>
                        <a:t>Bambini impiegati nella raccolta dei rifiuti</a:t>
                      </a:r>
                      <a:endParaRPr lang="it-IT" sz="1400" b="1" dirty="0"/>
                    </a:p>
                  </a:txBody>
                  <a:tcPr/>
                </a:tc>
                <a:tc>
                  <a:txBody>
                    <a:bodyPr/>
                    <a:lstStyle/>
                    <a:p>
                      <a:pPr algn="just"/>
                      <a:endParaRPr lang="it-IT" sz="1400" dirty="0" smtClean="0">
                        <a:solidFill>
                          <a:srgbClr val="00B0F0"/>
                        </a:solidFill>
                      </a:endParaRPr>
                    </a:p>
                    <a:p>
                      <a:pPr algn="just"/>
                      <a:endParaRPr lang="it-IT" sz="1400" dirty="0">
                        <a:solidFill>
                          <a:srgbClr val="00B0F0"/>
                        </a:solidFill>
                      </a:endParaRPr>
                    </a:p>
                  </a:txBody>
                  <a:tcPr/>
                </a:tc>
              </a:tr>
              <a:tr h="370840">
                <a:tc>
                  <a:txBody>
                    <a:bodyPr/>
                    <a:lstStyle/>
                    <a:p>
                      <a:pPr algn="ctr"/>
                      <a:endParaRPr lang="it-IT" sz="1400" b="1" dirty="0">
                        <a:solidFill>
                          <a:srgbClr val="00B0F0"/>
                        </a:solidFill>
                      </a:endParaRPr>
                    </a:p>
                  </a:txBody>
                  <a:tcPr/>
                </a:tc>
                <a:tc>
                  <a:txBody>
                    <a:bodyPr/>
                    <a:lstStyle/>
                    <a:p>
                      <a:pPr algn="just"/>
                      <a:r>
                        <a:rPr lang="it-IT" sz="1400" dirty="0" smtClean="0"/>
                        <a:t>Traffico intenso dovuto agli spostamenti  di</a:t>
                      </a:r>
                      <a:r>
                        <a:rPr lang="it-IT" sz="1400" baseline="0" dirty="0" smtClean="0"/>
                        <a:t> milioni di </a:t>
                      </a:r>
                      <a:r>
                        <a:rPr lang="it-IT" sz="1400" dirty="0" smtClean="0"/>
                        <a:t>pendolari e all’</a:t>
                      </a:r>
                      <a:r>
                        <a:rPr lang="it-IT" sz="1400" b="0" dirty="0" smtClean="0"/>
                        <a:t>assenza di un’adeguata rete di trasporto pubblico.</a:t>
                      </a:r>
                      <a:endParaRPr lang="it-IT" sz="1400" b="0" dirty="0"/>
                    </a:p>
                  </a:txBody>
                  <a:tcPr/>
                </a:tc>
              </a:tr>
              <a:tr h="370840">
                <a:tc>
                  <a:txBody>
                    <a:bodyPr/>
                    <a:lstStyle/>
                    <a:p>
                      <a:pPr algn="ctr"/>
                      <a:r>
                        <a:rPr lang="it-IT" sz="1400" b="1" dirty="0" smtClean="0"/>
                        <a:t>Difficoltà a possedere animali domestici</a:t>
                      </a:r>
                      <a:endParaRPr lang="it-IT" sz="1400" b="1" dirty="0"/>
                    </a:p>
                  </a:txBody>
                  <a:tcPr/>
                </a:tc>
                <a:tc>
                  <a:txBody>
                    <a:bodyPr/>
                    <a:lstStyle/>
                    <a:p>
                      <a:pPr algn="just"/>
                      <a:endParaRPr lang="it-IT" sz="1400" dirty="0" smtClean="0">
                        <a:solidFill>
                          <a:srgbClr val="00B0F0"/>
                        </a:solidFill>
                      </a:endParaRPr>
                    </a:p>
                    <a:p>
                      <a:pPr algn="just"/>
                      <a:endParaRPr lang="it-IT" sz="1400" dirty="0" smtClean="0">
                        <a:solidFill>
                          <a:srgbClr val="00B0F0"/>
                        </a:solidFill>
                      </a:endParaRPr>
                    </a:p>
                    <a:p>
                      <a:pPr algn="just"/>
                      <a:endParaRPr lang="it-IT" sz="1400" dirty="0" smtClean="0">
                        <a:solidFill>
                          <a:srgbClr val="00B0F0"/>
                        </a:solidFill>
                      </a:endParaRPr>
                    </a:p>
                    <a:p>
                      <a:pPr algn="just"/>
                      <a:endParaRPr lang="it-IT" sz="1400" dirty="0">
                        <a:solidFill>
                          <a:srgbClr val="00B0F0"/>
                        </a:solidFill>
                      </a:endParaRPr>
                    </a:p>
                  </a:txBody>
                  <a:tcPr/>
                </a:tc>
              </a:tr>
            </a:tbl>
          </a:graphicData>
        </a:graphic>
      </p:graphicFrame>
      <p:sp>
        <p:nvSpPr>
          <p:cNvPr id="3" name="Rettangolo arrotondato 2"/>
          <p:cNvSpPr/>
          <p:nvPr/>
        </p:nvSpPr>
        <p:spPr>
          <a:xfrm>
            <a:off x="857224" y="714356"/>
            <a:ext cx="7500990" cy="57150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endParaRPr lang="it-IT" sz="1400" dirty="0" smtClean="0">
              <a:solidFill>
                <a:schemeClr val="tx1"/>
              </a:solidFill>
            </a:endParaRPr>
          </a:p>
          <a:p>
            <a:pPr algn="just"/>
            <a:r>
              <a:rPr lang="it-IT" sz="1400" dirty="0" smtClean="0">
                <a:solidFill>
                  <a:schemeClr val="tx1"/>
                </a:solidFill>
              </a:rPr>
              <a:t>Evidenzia le informazioni principali degli articoli riguardanti Teheran e completa la tabella sui problemi della città e le loro cause.</a:t>
            </a: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smtClean="0">
              <a:solidFill>
                <a:schemeClr val="tx1"/>
              </a:solidFill>
            </a:endParaRPr>
          </a:p>
          <a:p>
            <a:pPr marL="342900" indent="-342900" algn="just"/>
            <a:endParaRPr lang="it-IT" sz="1400"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45404</TotalTime>
  <Words>5612</Words>
  <Application>Microsoft Office PowerPoint</Application>
  <PresentationFormat>Presentazione su schermo (4:3)</PresentationFormat>
  <Paragraphs>887</Paragraphs>
  <Slides>92</Slides>
  <Notes>0</Notes>
  <HiddenSlides>0</HiddenSlides>
  <MMClips>0</MMClips>
  <ScaleCrop>false</ScaleCrop>
  <HeadingPairs>
    <vt:vector size="4" baseType="variant">
      <vt:variant>
        <vt:lpstr>Tema</vt:lpstr>
      </vt:variant>
      <vt:variant>
        <vt:i4>1</vt:i4>
      </vt:variant>
      <vt:variant>
        <vt:lpstr>Titoli diapositive</vt:lpstr>
      </vt:variant>
      <vt:variant>
        <vt:i4>92</vt:i4>
      </vt:variant>
    </vt:vector>
  </HeadingPairs>
  <TitlesOfParts>
    <vt:vector size="93" baseType="lpstr">
      <vt:lpstr>Terra</vt:lpstr>
      <vt:lpstr>GEOSTORIA DELL’IRAN contemporaneo: LA REPUBBLICA ISLAMICA</vt:lpstr>
      <vt:lpstr>Diapositiva 2</vt:lpstr>
      <vt:lpstr>                                   indice   1. la rivoluzione     2. il regime islamico   - nasce la repubblica islamica’  -  l’ordinamento dello stato   -  la condizione femminile   -  l’amministrazione della giustizia   -  le risorse naturali   -  la struttura economica   -  l’economia   -  LA CORRUZIONE   -  l’agricoltura   -  l’ambiente   -  la popolazione   -  teheran     </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     </vt:lpstr>
      <vt:lpstr>Diapositiva 17</vt:lpstr>
      <vt:lpstr>     </vt:lpstr>
      <vt:lpstr>Diapositiva 19</vt:lpstr>
      <vt:lpstr>Diapositiva 20</vt:lpstr>
      <vt:lpstr>Diapositiva 21</vt:lpstr>
      <vt:lpstr>Diapositiva 22</vt:lpstr>
      <vt:lpstr>Diapositiva 23</vt:lpstr>
      <vt:lpstr>Diapositiva 24</vt:lpstr>
      <vt:lpstr>     </vt:lpstr>
      <vt:lpstr>Diapositiva 26</vt:lpstr>
      <vt:lpstr>Diapositiva 27</vt:lpstr>
      <vt:lpstr>Diapositiva 28</vt:lpstr>
      <vt:lpstr>Diapositiva 29</vt:lpstr>
      <vt:lpstr>Diapositiva 30</vt:lpstr>
      <vt:lpstr>Diapositiva 31</vt:lpstr>
      <vt:lpstr>     </vt:lpstr>
      <vt:lpstr>Diapositiva 33</vt:lpstr>
      <vt:lpstr>Diapositiva 34</vt:lpstr>
      <vt:lpstr>Diapositiva 35</vt:lpstr>
      <vt:lpstr>     </vt:lpstr>
      <vt:lpstr>Diapositiva 37</vt:lpstr>
      <vt:lpstr>Diapositiva 38</vt:lpstr>
      <vt:lpstr>     </vt:lpstr>
      <vt:lpstr>Diapositiva 40</vt:lpstr>
      <vt:lpstr>Diapositiva 41</vt:lpstr>
      <vt:lpstr>Diapositiva 42</vt:lpstr>
      <vt:lpstr>Diapositiva 43</vt:lpstr>
      <vt:lpstr>Diapositiva 44</vt:lpstr>
      <vt:lpstr>     </vt:lpstr>
      <vt:lpstr>Diapositiva 46</vt:lpstr>
      <vt:lpstr>Diapositiva 47</vt:lpstr>
      <vt:lpstr>Diapositiva 48</vt:lpstr>
      <vt:lpstr>Diapositiva 49</vt:lpstr>
      <vt:lpstr>     </vt:lpstr>
      <vt:lpstr>Diapositiva 51</vt:lpstr>
      <vt:lpstr>Diapositiva 52</vt:lpstr>
      <vt:lpstr>Diapositiva 53</vt:lpstr>
      <vt:lpstr>Diapositiva 54</vt:lpstr>
      <vt:lpstr>Diapositiva 55</vt:lpstr>
      <vt:lpstr>Diapositiva 56</vt:lpstr>
      <vt:lpstr>     </vt:lpstr>
      <vt:lpstr>Diapositiva 58</vt:lpstr>
      <vt:lpstr>Diapositiva 59</vt:lpstr>
      <vt:lpstr>Diapositiva 60</vt:lpstr>
      <vt:lpstr>Diapositiva 61</vt:lpstr>
      <vt:lpstr>Diapositiva 62</vt:lpstr>
      <vt:lpstr>Diapositiva 63</vt:lpstr>
      <vt:lpstr>     </vt:lpstr>
      <vt:lpstr>Diapositiva 65</vt:lpstr>
      <vt:lpstr>Diapositiva 66</vt:lpstr>
      <vt:lpstr>Diapositiva 67</vt:lpstr>
      <vt:lpstr>Diapositiva 68</vt:lpstr>
      <vt:lpstr>Diapositiva 69</vt:lpstr>
      <vt:lpstr>Diapositiva 70</vt:lpstr>
      <vt:lpstr>Diapositiva 71</vt:lpstr>
      <vt:lpstr>Diapositiva 72</vt:lpstr>
      <vt:lpstr>Diapositiva 73</vt:lpstr>
      <vt:lpstr>     </vt:lpstr>
      <vt:lpstr>Diapositiva 75</vt:lpstr>
      <vt:lpstr>Diapositiva 76</vt:lpstr>
      <vt:lpstr>Diapositiva 77</vt:lpstr>
      <vt:lpstr>Diapositiva 78</vt:lpstr>
      <vt:lpstr>Diapositiva 79</vt:lpstr>
      <vt:lpstr>Diapositiva 80</vt:lpstr>
      <vt:lpstr>     </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3913</cp:revision>
  <dcterms:created xsi:type="dcterms:W3CDTF">2021-02-01T13:54:03Z</dcterms:created>
  <dcterms:modified xsi:type="dcterms:W3CDTF">2023-03-15T11:02:55Z</dcterms:modified>
</cp:coreProperties>
</file>