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94.xml" ContentType="application/vnd.openxmlformats-officedocument.presentationml.slide+xml"/>
  <Override PartName="/ppt/slides/slide113.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s/slide99.xml" ContentType="application/vnd.openxmlformats-officedocument.presentationml.slide+xml"/>
  <Default Extension="xlsx" ContentType="application/vnd.openxmlformats-officedocument.spreadsheetml.sheet"/>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slides/slide107.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95.xml" ContentType="application/vnd.openxmlformats-officedocument.presentationml.slide+xml"/>
  <Override PartName="/ppt/slides/slide103.xml" ContentType="application/vnd.openxmlformats-officedocument.presentationml.slide+xml"/>
  <Override PartName="/ppt/slides/slide105.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Override PartName="/ppt/slides/slide82.xml" ContentType="application/vnd.openxmlformats-officedocument.presentationml.slide+xml"/>
  <Override PartName="/ppt/slides/slide91.xml" ContentType="application/vnd.openxmlformats-officedocument.presentationml.slide+xml"/>
  <Override PartName="/ppt/slides/slide110.xml" ContentType="application/vnd.openxmlformats-officedocument.presentationml.slide+xml"/>
  <Default Extension="jpeg" ContentType="image/jpeg"/>
  <Override PartName="/ppt/slideLayouts/slideLayout3.xml" ContentType="application/vnd.openxmlformats-officedocument.presentationml.slideLayout+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Default Extension="gif" ContentType="image/gif"/>
  <Override PartName="/ppt/slides/slide89.xml" ContentType="application/vnd.openxmlformats-officedocument.presentationml.slide+xml"/>
  <Override PartName="/ppt/slides/slide98.xml" ContentType="application/vnd.openxmlformats-officedocument.presentationml.slide+xml"/>
  <Override PartName="/ppt/slides/slide108.xml" ContentType="application/vnd.openxmlformats-officedocument.presentationml.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ppt/slides/slide96.xml" ContentType="application/vnd.openxmlformats-officedocument.presentationml.slide+xml"/>
  <Override PartName="/ppt/slides/slide106.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s/slide111.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s/slide79.xml" ContentType="application/vnd.openxmlformats-officedocument.presentationml.slide+xml"/>
  <Override PartName="/ppt/slides/slide109.xml" ContentType="application/vnd.openxmlformats-officedocument.presentationml.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Layouts/slideLayout9.xml" ContentType="application/vnd.openxmlformats-officedocument.presentationml.slideLayout+xml"/>
  <Override PartName="/ppt/charts/chart1.xml" ContentType="application/vnd.openxmlformats-officedocument.drawingml.char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8" r:id="rId1"/>
  </p:sldMasterIdLst>
  <p:notesMasterIdLst>
    <p:notesMasterId r:id="rId115"/>
  </p:notesMasterIdLst>
  <p:sldIdLst>
    <p:sldId id="1337" r:id="rId2"/>
    <p:sldId id="1395" r:id="rId3"/>
    <p:sldId id="1396" r:id="rId4"/>
    <p:sldId id="1357" r:id="rId5"/>
    <p:sldId id="1173" r:id="rId6"/>
    <p:sldId id="1176" r:id="rId7"/>
    <p:sldId id="1157" r:id="rId8"/>
    <p:sldId id="1167" r:id="rId9"/>
    <p:sldId id="1165" r:id="rId10"/>
    <p:sldId id="1170" r:id="rId11"/>
    <p:sldId id="1169" r:id="rId12"/>
    <p:sldId id="1168" r:id="rId13"/>
    <p:sldId id="1171" r:id="rId14"/>
    <p:sldId id="1172" r:id="rId15"/>
    <p:sldId id="1174" r:id="rId16"/>
    <p:sldId id="1178" r:id="rId17"/>
    <p:sldId id="1179" r:id="rId18"/>
    <p:sldId id="1159" r:id="rId19"/>
    <p:sldId id="1160" r:id="rId20"/>
    <p:sldId id="1161" r:id="rId21"/>
    <p:sldId id="1162" r:id="rId22"/>
    <p:sldId id="1163" r:id="rId23"/>
    <p:sldId id="1164" r:id="rId24"/>
    <p:sldId id="1391" r:id="rId25"/>
    <p:sldId id="1393" r:id="rId26"/>
    <p:sldId id="1180" r:id="rId27"/>
    <p:sldId id="1181" r:id="rId28"/>
    <p:sldId id="1183" r:id="rId29"/>
    <p:sldId id="1358" r:id="rId30"/>
    <p:sldId id="1239" r:id="rId31"/>
    <p:sldId id="1241" r:id="rId32"/>
    <p:sldId id="1182" r:id="rId33"/>
    <p:sldId id="1188" r:id="rId34"/>
    <p:sldId id="1186" r:id="rId35"/>
    <p:sldId id="1363" r:id="rId36"/>
    <p:sldId id="1360" r:id="rId37"/>
    <p:sldId id="1189" r:id="rId38"/>
    <p:sldId id="1190" r:id="rId39"/>
    <p:sldId id="1191" r:id="rId40"/>
    <p:sldId id="1192" r:id="rId41"/>
    <p:sldId id="1194" r:id="rId42"/>
    <p:sldId id="1195" r:id="rId43"/>
    <p:sldId id="1361" r:id="rId44"/>
    <p:sldId id="1199" r:id="rId45"/>
    <p:sldId id="1212" r:id="rId46"/>
    <p:sldId id="1221" r:id="rId47"/>
    <p:sldId id="1223" r:id="rId48"/>
    <p:sldId id="1367" r:id="rId49"/>
    <p:sldId id="1230" r:id="rId50"/>
    <p:sldId id="1231" r:id="rId51"/>
    <p:sldId id="1232" r:id="rId52"/>
    <p:sldId id="1370" r:id="rId53"/>
    <p:sldId id="1233" r:id="rId54"/>
    <p:sldId id="1228" r:id="rId55"/>
    <p:sldId id="1225" r:id="rId56"/>
    <p:sldId id="1226" r:id="rId57"/>
    <p:sldId id="1229" r:id="rId58"/>
    <p:sldId id="1364" r:id="rId59"/>
    <p:sldId id="1315" r:id="rId60"/>
    <p:sldId id="1246" r:id="rId61"/>
    <p:sldId id="1247" r:id="rId62"/>
    <p:sldId id="1365" r:id="rId63"/>
    <p:sldId id="1387" r:id="rId64"/>
    <p:sldId id="1252" r:id="rId65"/>
    <p:sldId id="1253" r:id="rId66"/>
    <p:sldId id="1254" r:id="rId67"/>
    <p:sldId id="1255" r:id="rId68"/>
    <p:sldId id="1250" r:id="rId69"/>
    <p:sldId id="1366" r:id="rId70"/>
    <p:sldId id="1236" r:id="rId71"/>
    <p:sldId id="1371" r:id="rId72"/>
    <p:sldId id="1238" r:id="rId73"/>
    <p:sldId id="1368" r:id="rId74"/>
    <p:sldId id="1377" r:id="rId75"/>
    <p:sldId id="1378" r:id="rId76"/>
    <p:sldId id="1384" r:id="rId77"/>
    <p:sldId id="1385" r:id="rId78"/>
    <p:sldId id="1382" r:id="rId79"/>
    <p:sldId id="1333" r:id="rId80"/>
    <p:sldId id="1349" r:id="rId81"/>
    <p:sldId id="1353" r:id="rId82"/>
    <p:sldId id="1351" r:id="rId83"/>
    <p:sldId id="1352" r:id="rId84"/>
    <p:sldId id="1375" r:id="rId85"/>
    <p:sldId id="1341" r:id="rId86"/>
    <p:sldId id="1342" r:id="rId87"/>
    <p:sldId id="1376" r:id="rId88"/>
    <p:sldId id="1334" r:id="rId89"/>
    <p:sldId id="1346" r:id="rId90"/>
    <p:sldId id="1354" r:id="rId91"/>
    <p:sldId id="1235" r:id="rId92"/>
    <p:sldId id="1298" r:id="rId93"/>
    <p:sldId id="1388" r:id="rId94"/>
    <p:sldId id="1300" r:id="rId95"/>
    <p:sldId id="1281" r:id="rId96"/>
    <p:sldId id="1389" r:id="rId97"/>
    <p:sldId id="1287" r:id="rId98"/>
    <p:sldId id="1296" r:id="rId99"/>
    <p:sldId id="1302" r:id="rId100"/>
    <p:sldId id="1303" r:id="rId101"/>
    <p:sldId id="1316" r:id="rId102"/>
    <p:sldId id="1317" r:id="rId103"/>
    <p:sldId id="1319" r:id="rId104"/>
    <p:sldId id="1329" r:id="rId105"/>
    <p:sldId id="1322" r:id="rId106"/>
    <p:sldId id="1394" r:id="rId107"/>
    <p:sldId id="1323" r:id="rId108"/>
    <p:sldId id="1326" r:id="rId109"/>
    <p:sldId id="1338" r:id="rId110"/>
    <p:sldId id="1332" r:id="rId111"/>
    <p:sldId id="1373" r:id="rId112"/>
    <p:sldId id="1374" r:id="rId113"/>
    <p:sldId id="1390" r:id="rId114"/>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F2987"/>
  </p:clrMru>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vertBarState="maximized">
    <p:restoredLeft sz="34587" autoAdjust="0"/>
    <p:restoredTop sz="94289" autoAdjust="0"/>
  </p:normalViewPr>
  <p:slideViewPr>
    <p:cSldViewPr>
      <p:cViewPr>
        <p:scale>
          <a:sx n="110" d="100"/>
          <a:sy n="110" d="100"/>
        </p:scale>
        <p:origin x="-1536" y="6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6018"/>
    </p:cViewPr>
  </p:sorter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viewProps" Target="viewProps.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slide" Target="slides/slide109.xml"/><Relationship Id="rId115"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s>
</file>

<file path=ppt/charts/_rels/chart1.xml.rels><?xml version="1.0" encoding="UTF-8" standalone="yes"?>
<Relationships xmlns="http://schemas.openxmlformats.org/package/2006/relationships"><Relationship Id="rId1" Type="http://schemas.openxmlformats.org/officeDocument/2006/relationships/package" Target="../embeddings/Foglio_di_lavoro_di_Microsoft_Office_Excel1.xlsx"/></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it-IT"/>
  <c:style val="34"/>
  <c:chart>
    <c:title>
      <c:tx>
        <c:rich>
          <a:bodyPr/>
          <a:lstStyle/>
          <a:p>
            <a:pPr>
              <a:defRPr/>
            </a:pPr>
            <a:r>
              <a:rPr lang="en-US" dirty="0" err="1" smtClean="0"/>
              <a:t>Composizione</a:t>
            </a:r>
            <a:r>
              <a:rPr lang="en-US" baseline="0" dirty="0" smtClean="0"/>
              <a:t> del PIL</a:t>
            </a:r>
            <a:endParaRPr lang="en-US" dirty="0"/>
          </a:p>
        </c:rich>
      </c:tx>
      <c:layout>
        <c:manualLayout>
          <c:xMode val="edge"/>
          <c:yMode val="edge"/>
          <c:x val="0.54578641732283462"/>
          <c:y val="4.0624999999999988E-2"/>
        </c:manualLayout>
      </c:layout>
    </c:title>
    <c:plotArea>
      <c:layout/>
      <c:pieChart>
        <c:varyColors val="1"/>
        <c:ser>
          <c:idx val="0"/>
          <c:order val="0"/>
          <c:tx>
            <c:strRef>
              <c:f>Foglio1!$B$1</c:f>
              <c:strCache>
                <c:ptCount val="1"/>
                <c:pt idx="0">
                  <c:v>settori2</c:v>
                </c:pt>
              </c:strCache>
            </c:strRef>
          </c:tx>
          <c:dLbls>
            <c:showCatName val="1"/>
            <c:showPercent val="1"/>
          </c:dLbls>
          <c:cat>
            <c:strRef>
              <c:f>Foglio1!$A$2:$A$4</c:f>
              <c:strCache>
                <c:ptCount val="3"/>
                <c:pt idx="0">
                  <c:v>Industria</c:v>
                </c:pt>
                <c:pt idx="1">
                  <c:v>Servizi</c:v>
                </c:pt>
                <c:pt idx="2">
                  <c:v>Agricoltura</c:v>
                </c:pt>
              </c:strCache>
            </c:strRef>
          </c:cat>
          <c:val>
            <c:numRef>
              <c:f>Foglio1!$B$2:$B$4</c:f>
              <c:numCache>
                <c:formatCode>0%</c:formatCode>
                <c:ptCount val="3"/>
                <c:pt idx="0" formatCode="0.00%">
                  <c:v>0.35700000000000032</c:v>
                </c:pt>
                <c:pt idx="1">
                  <c:v>0.49000000000000032</c:v>
                </c:pt>
                <c:pt idx="2" formatCode="0.00%">
                  <c:v>0.128</c:v>
                </c:pt>
              </c:numCache>
            </c:numRef>
          </c:val>
        </c:ser>
        <c:dLbls>
          <c:showCatName val="1"/>
          <c:showPercent val="1"/>
        </c:dLbls>
        <c:firstSliceAng val="0"/>
      </c:pieChart>
    </c:plotArea>
    <c:plotVisOnly val="1"/>
  </c:chart>
  <c:spPr>
    <a:ln>
      <a:solidFill>
        <a:srgbClr val="C00000"/>
      </a:solidFill>
    </a:ln>
  </c:spPr>
  <c:txPr>
    <a:bodyPr/>
    <a:lstStyle/>
    <a:p>
      <a:pPr>
        <a:defRPr sz="1800"/>
      </a:pPr>
      <a:endParaRPr lang="it-IT"/>
    </a:p>
  </c:txPr>
  <c:externalData r:id="rId1"/>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7BDB870-81A0-4A92-9CF2-AD12495E42ED}" type="datetimeFigureOut">
              <a:rPr lang="it-IT" smtClean="0"/>
              <a:pPr/>
              <a:t>15/03/2023</a:t>
            </a:fld>
            <a:endParaRPr lang="it-IT"/>
          </a:p>
        </p:txBody>
      </p:sp>
      <p:sp>
        <p:nvSpPr>
          <p:cNvPr id="4" name="Segnaposto immagin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9E5320F-4656-4F53-92FD-42CAD2B2DB8C}" type="slidenum">
              <a:rPr lang="it-IT" smtClean="0"/>
              <a:pPr/>
              <a:t>‹N›</a:t>
            </a:fld>
            <a:endParaRPr lang="it-IT"/>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sp>
        <p:nvSpPr>
          <p:cNvPr id="7" name="Connettore 1 6"/>
          <p:cNvSpPr>
            <a:spLocks noChangeShapeType="1"/>
          </p:cNvSpPr>
          <p:nvPr/>
        </p:nvSpPr>
        <p:spPr bwMode="auto">
          <a:xfrm>
            <a:off x="514350" y="5349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9" name="Titolo 28"/>
          <p:cNvSpPr>
            <a:spLocks noGrp="1"/>
          </p:cNvSpPr>
          <p:nvPr>
            <p:ph type="ctrTitle"/>
          </p:nvPr>
        </p:nvSpPr>
        <p:spPr>
          <a:xfrm>
            <a:off x="381000" y="4853411"/>
            <a:ext cx="8458200" cy="1222375"/>
          </a:xfrm>
        </p:spPr>
        <p:txBody>
          <a:bodyPr anchor="t"/>
          <a:lstStyle/>
          <a:p>
            <a:r>
              <a:rPr kumimoji="0" lang="it-IT" smtClean="0"/>
              <a:t>Fare clic per modificare lo stile del titolo</a:t>
            </a:r>
            <a:endParaRPr kumimoji="0" lang="en-US"/>
          </a:p>
        </p:txBody>
      </p:sp>
      <p:sp>
        <p:nvSpPr>
          <p:cNvPr id="9" name="Sottotitolo 8"/>
          <p:cNvSpPr>
            <a:spLocks noGrp="1"/>
          </p:cNvSpPr>
          <p:nvPr>
            <p:ph type="subTitle" idx="1"/>
          </p:nvPr>
        </p:nvSpPr>
        <p:spPr>
          <a:xfrm>
            <a:off x="381000" y="3886200"/>
            <a:ext cx="8458200" cy="914400"/>
          </a:xfrm>
        </p:spPr>
        <p:txBody>
          <a:bodyPr anchor="b"/>
          <a:lstStyle>
            <a:lvl1pPr marL="0" indent="0" algn="l">
              <a:buNone/>
              <a:defRPr sz="2400">
                <a:solidFill>
                  <a:schemeClr val="tx2">
                    <a:shade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it-IT" smtClean="0"/>
              <a:t>Fare clic per modificare lo stile del sottotitolo dello schema</a:t>
            </a:r>
            <a:endParaRPr kumimoji="0" lang="en-US"/>
          </a:p>
        </p:txBody>
      </p:sp>
      <p:sp>
        <p:nvSpPr>
          <p:cNvPr id="16" name="Segnaposto data 15"/>
          <p:cNvSpPr>
            <a:spLocks noGrp="1"/>
          </p:cNvSpPr>
          <p:nvPr>
            <p:ph type="dt" sz="half" idx="10"/>
          </p:nvPr>
        </p:nvSpPr>
        <p:spPr/>
        <p:txBody>
          <a:bodyPr/>
          <a:lstStyle/>
          <a:p>
            <a:fld id="{55644A33-DD72-4D89-A752-DFEB6108DC67}" type="datetimeFigureOut">
              <a:rPr lang="it-IT" smtClean="0"/>
              <a:pPr/>
              <a:t>15/03/2023</a:t>
            </a:fld>
            <a:endParaRPr lang="it-IT"/>
          </a:p>
        </p:txBody>
      </p:sp>
      <p:sp>
        <p:nvSpPr>
          <p:cNvPr id="2" name="Segnaposto piè di pagina 1"/>
          <p:cNvSpPr>
            <a:spLocks noGrp="1"/>
          </p:cNvSpPr>
          <p:nvPr>
            <p:ph type="ftr" sz="quarter" idx="11"/>
          </p:nvPr>
        </p:nvSpPr>
        <p:spPr/>
        <p:txBody>
          <a:bodyPr/>
          <a:lstStyle/>
          <a:p>
            <a:endParaRPr lang="it-IT"/>
          </a:p>
        </p:txBody>
      </p:sp>
      <p:sp>
        <p:nvSpPr>
          <p:cNvPr id="15" name="Segnaposto numero diapositiva 14"/>
          <p:cNvSpPr>
            <a:spLocks noGrp="1"/>
          </p:cNvSpPr>
          <p:nvPr>
            <p:ph type="sldNum" sz="quarter" idx="12"/>
          </p:nvPr>
        </p:nvSpPr>
        <p:spPr>
          <a:xfrm>
            <a:off x="8229600" y="6473952"/>
            <a:ext cx="758952" cy="246888"/>
          </a:xfrm>
        </p:spPr>
        <p:txBody>
          <a:bodyPr/>
          <a:lstStyle/>
          <a:p>
            <a:fld id="{A5844F72-B3ED-44CC-ACF0-B1A6F0E51326}" type="slidenum">
              <a:rPr lang="it-IT" smtClean="0"/>
              <a:pPr/>
              <a:t>‹N›</a:t>
            </a:fld>
            <a:endParaRPr lang="it-IT"/>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kumimoji="0" lang="it-IT" smtClean="0"/>
              <a:t>Fare clic per modificare lo stile del titolo</a:t>
            </a:r>
            <a:endParaRPr kumimoji="0" lang="en-US"/>
          </a:p>
        </p:txBody>
      </p:sp>
      <p:sp>
        <p:nvSpPr>
          <p:cNvPr id="3" name="Segnaposto testo verticale 2"/>
          <p:cNvSpPr>
            <a:spLocks noGrp="1"/>
          </p:cNvSpPr>
          <p:nvPr>
            <p:ph type="body" orient="vert" idx="1"/>
          </p:nvPr>
        </p:nvSpPr>
        <p:spPr/>
        <p:txBody>
          <a:bodyPr vert="eaVert"/>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4" name="Segnaposto data 3"/>
          <p:cNvSpPr>
            <a:spLocks noGrp="1"/>
          </p:cNvSpPr>
          <p:nvPr>
            <p:ph type="dt" sz="half" idx="10"/>
          </p:nvPr>
        </p:nvSpPr>
        <p:spPr/>
        <p:txBody>
          <a:bodyPr/>
          <a:lstStyle/>
          <a:p>
            <a:fld id="{55644A33-DD72-4D89-A752-DFEB6108DC67}" type="datetimeFigureOut">
              <a:rPr lang="it-IT" smtClean="0"/>
              <a:pPr/>
              <a:t>15/03/2023</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A5844F72-B3ED-44CC-ACF0-B1A6F0E51326}" type="slidenum">
              <a:rPr lang="it-IT" smtClean="0"/>
              <a:pPr/>
              <a:t>‹N›</a:t>
            </a:fld>
            <a:endParaRPr lang="it-IT"/>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858000" y="549276"/>
            <a:ext cx="1828800" cy="5851525"/>
          </a:xfrm>
        </p:spPr>
        <p:txBody>
          <a:bodyPr vert="eaVert"/>
          <a:lstStyle/>
          <a:p>
            <a:r>
              <a:rPr kumimoji="0" lang="it-IT" smtClean="0"/>
              <a:t>Fare clic per modificare lo stile del titolo</a:t>
            </a:r>
            <a:endParaRPr kumimoji="0" lang="en-US"/>
          </a:p>
        </p:txBody>
      </p:sp>
      <p:sp>
        <p:nvSpPr>
          <p:cNvPr id="3" name="Segnaposto testo verticale 2"/>
          <p:cNvSpPr>
            <a:spLocks noGrp="1"/>
          </p:cNvSpPr>
          <p:nvPr>
            <p:ph type="body" orient="vert" idx="1"/>
          </p:nvPr>
        </p:nvSpPr>
        <p:spPr>
          <a:xfrm>
            <a:off x="457200" y="549276"/>
            <a:ext cx="6248400" cy="5851525"/>
          </a:xfrm>
        </p:spPr>
        <p:txBody>
          <a:bodyPr vert="eaVert"/>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4" name="Segnaposto data 3"/>
          <p:cNvSpPr>
            <a:spLocks noGrp="1"/>
          </p:cNvSpPr>
          <p:nvPr>
            <p:ph type="dt" sz="half" idx="10"/>
          </p:nvPr>
        </p:nvSpPr>
        <p:spPr/>
        <p:txBody>
          <a:bodyPr/>
          <a:lstStyle/>
          <a:p>
            <a:fld id="{55644A33-DD72-4D89-A752-DFEB6108DC67}" type="datetimeFigureOut">
              <a:rPr lang="it-IT" smtClean="0"/>
              <a:pPr/>
              <a:t>15/03/2023</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A5844F72-B3ED-44CC-ACF0-B1A6F0E51326}" type="slidenum">
              <a:rPr lang="it-IT" smtClean="0"/>
              <a:pPr/>
              <a:t>‹N›</a:t>
            </a:fld>
            <a:endParaRPr lang="it-IT"/>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2" name="Titolo 21"/>
          <p:cNvSpPr>
            <a:spLocks noGrp="1"/>
          </p:cNvSpPr>
          <p:nvPr>
            <p:ph type="title"/>
          </p:nvPr>
        </p:nvSpPr>
        <p:spPr/>
        <p:txBody>
          <a:bodyPr/>
          <a:lstStyle/>
          <a:p>
            <a:r>
              <a:rPr kumimoji="0" lang="it-IT" smtClean="0"/>
              <a:t>Fare clic per modificare lo stile del titolo</a:t>
            </a:r>
            <a:endParaRPr kumimoji="0" lang="en-US"/>
          </a:p>
        </p:txBody>
      </p:sp>
      <p:sp>
        <p:nvSpPr>
          <p:cNvPr id="27" name="Segnaposto contenuto 26"/>
          <p:cNvSpPr>
            <a:spLocks noGrp="1"/>
          </p:cNvSpPr>
          <p:nvPr>
            <p:ph idx="1"/>
          </p:nvPr>
        </p:nvSpPr>
        <p:spPr/>
        <p:txBody>
          <a:bodyPr/>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25" name="Segnaposto data 24"/>
          <p:cNvSpPr>
            <a:spLocks noGrp="1"/>
          </p:cNvSpPr>
          <p:nvPr>
            <p:ph type="dt" sz="half" idx="10"/>
          </p:nvPr>
        </p:nvSpPr>
        <p:spPr/>
        <p:txBody>
          <a:bodyPr/>
          <a:lstStyle/>
          <a:p>
            <a:fld id="{55644A33-DD72-4D89-A752-DFEB6108DC67}" type="datetimeFigureOut">
              <a:rPr lang="it-IT" smtClean="0"/>
              <a:pPr/>
              <a:t>15/03/2023</a:t>
            </a:fld>
            <a:endParaRPr lang="it-IT"/>
          </a:p>
        </p:txBody>
      </p:sp>
      <p:sp>
        <p:nvSpPr>
          <p:cNvPr id="19" name="Segnaposto piè di pagina 18"/>
          <p:cNvSpPr>
            <a:spLocks noGrp="1"/>
          </p:cNvSpPr>
          <p:nvPr>
            <p:ph type="ftr" sz="quarter" idx="11"/>
          </p:nvPr>
        </p:nvSpPr>
        <p:spPr>
          <a:xfrm>
            <a:off x="3581400" y="76200"/>
            <a:ext cx="2895600" cy="288925"/>
          </a:xfrm>
        </p:spPr>
        <p:txBody>
          <a:bodyPr/>
          <a:lstStyle/>
          <a:p>
            <a:endParaRPr lang="it-IT"/>
          </a:p>
        </p:txBody>
      </p:sp>
      <p:sp>
        <p:nvSpPr>
          <p:cNvPr id="16" name="Segnaposto numero diapositiva 15"/>
          <p:cNvSpPr>
            <a:spLocks noGrp="1"/>
          </p:cNvSpPr>
          <p:nvPr>
            <p:ph type="sldNum" sz="quarter" idx="12"/>
          </p:nvPr>
        </p:nvSpPr>
        <p:spPr>
          <a:xfrm>
            <a:off x="8229600" y="6473952"/>
            <a:ext cx="758952" cy="246888"/>
          </a:xfrm>
        </p:spPr>
        <p:txBody>
          <a:bodyPr/>
          <a:lstStyle/>
          <a:p>
            <a:fld id="{A5844F72-B3ED-44CC-ACF0-B1A6F0E51326}" type="slidenum">
              <a:rPr lang="it-IT" smtClean="0"/>
              <a:pPr/>
              <a:t>‹N›</a:t>
            </a:fld>
            <a:endParaRPr lang="it-IT"/>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Intestazione sezione">
    <p:bg>
      <p:bgRef idx="1003">
        <a:schemeClr val="bg2"/>
      </p:bgRef>
    </p:bg>
    <p:spTree>
      <p:nvGrpSpPr>
        <p:cNvPr id="1" name=""/>
        <p:cNvGrpSpPr/>
        <p:nvPr/>
      </p:nvGrpSpPr>
      <p:grpSpPr>
        <a:xfrm>
          <a:off x="0" y="0"/>
          <a:ext cx="0" cy="0"/>
          <a:chOff x="0" y="0"/>
          <a:chExt cx="0" cy="0"/>
        </a:xfrm>
      </p:grpSpPr>
      <p:sp>
        <p:nvSpPr>
          <p:cNvPr id="7" name="Connettore 1 6"/>
          <p:cNvSpPr>
            <a:spLocks noChangeShapeType="1"/>
          </p:cNvSpPr>
          <p:nvPr/>
        </p:nvSpPr>
        <p:spPr bwMode="auto">
          <a:xfrm>
            <a:off x="514350" y="3444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6" name="Segnaposto testo 5"/>
          <p:cNvSpPr>
            <a:spLocks noGrp="1"/>
          </p:cNvSpPr>
          <p:nvPr>
            <p:ph type="body" idx="1"/>
          </p:nvPr>
        </p:nvSpPr>
        <p:spPr>
          <a:xfrm>
            <a:off x="381000" y="1676400"/>
            <a:ext cx="8458200" cy="1219200"/>
          </a:xfrm>
        </p:spPr>
        <p:txBody>
          <a:bodyPr anchor="b"/>
          <a:lstStyle>
            <a:lvl1pPr marL="0" indent="0" algn="r">
              <a:buNone/>
              <a:defRPr sz="2000">
                <a:solidFill>
                  <a:schemeClr val="tx2">
                    <a:shade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it-IT" smtClean="0"/>
              <a:t>Fare clic per modificare stili del testo dello schema</a:t>
            </a:r>
          </a:p>
        </p:txBody>
      </p:sp>
      <p:sp>
        <p:nvSpPr>
          <p:cNvPr id="19" name="Segnaposto data 18"/>
          <p:cNvSpPr>
            <a:spLocks noGrp="1"/>
          </p:cNvSpPr>
          <p:nvPr>
            <p:ph type="dt" sz="half" idx="10"/>
          </p:nvPr>
        </p:nvSpPr>
        <p:spPr/>
        <p:txBody>
          <a:bodyPr/>
          <a:lstStyle/>
          <a:p>
            <a:fld id="{55644A33-DD72-4D89-A752-DFEB6108DC67}" type="datetimeFigureOut">
              <a:rPr lang="it-IT" smtClean="0"/>
              <a:pPr/>
              <a:t>15/03/2023</a:t>
            </a:fld>
            <a:endParaRPr lang="it-IT"/>
          </a:p>
        </p:txBody>
      </p:sp>
      <p:sp>
        <p:nvSpPr>
          <p:cNvPr id="11" name="Segnaposto piè di pagina 10"/>
          <p:cNvSpPr>
            <a:spLocks noGrp="1"/>
          </p:cNvSpPr>
          <p:nvPr>
            <p:ph type="ftr" sz="quarter" idx="11"/>
          </p:nvPr>
        </p:nvSpPr>
        <p:spPr/>
        <p:txBody>
          <a:bodyPr/>
          <a:lstStyle/>
          <a:p>
            <a:endParaRPr lang="it-IT"/>
          </a:p>
        </p:txBody>
      </p:sp>
      <p:sp>
        <p:nvSpPr>
          <p:cNvPr id="16" name="Segnaposto numero diapositiva 15"/>
          <p:cNvSpPr>
            <a:spLocks noGrp="1"/>
          </p:cNvSpPr>
          <p:nvPr>
            <p:ph type="sldNum" sz="quarter" idx="12"/>
          </p:nvPr>
        </p:nvSpPr>
        <p:spPr/>
        <p:txBody>
          <a:bodyPr/>
          <a:lstStyle/>
          <a:p>
            <a:fld id="{A5844F72-B3ED-44CC-ACF0-B1A6F0E51326}" type="slidenum">
              <a:rPr lang="it-IT" smtClean="0"/>
              <a:pPr/>
              <a:t>‹N›</a:t>
            </a:fld>
            <a:endParaRPr lang="it-IT"/>
          </a:p>
        </p:txBody>
      </p:sp>
      <p:sp>
        <p:nvSpPr>
          <p:cNvPr id="8" name="Titolo 7"/>
          <p:cNvSpPr>
            <a:spLocks noGrp="1"/>
          </p:cNvSpPr>
          <p:nvPr>
            <p:ph type="title"/>
          </p:nvPr>
        </p:nvSpPr>
        <p:spPr>
          <a:xfrm>
            <a:off x="180475" y="2947085"/>
            <a:ext cx="8686800" cy="1184825"/>
          </a:xfrm>
        </p:spPr>
        <p:txBody>
          <a:bodyPr rtlCol="0" anchor="t"/>
          <a:lstStyle>
            <a:lvl1pPr algn="r">
              <a:defRPr/>
            </a:lvl1pPr>
          </a:lstStyle>
          <a:p>
            <a:r>
              <a:rPr kumimoji="0" lang="it-IT" smtClean="0"/>
              <a:t>Fare clic per modificare lo stile del titolo</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0" name="Titolo 19"/>
          <p:cNvSpPr>
            <a:spLocks noGrp="1"/>
          </p:cNvSpPr>
          <p:nvPr>
            <p:ph type="title"/>
          </p:nvPr>
        </p:nvSpPr>
        <p:spPr>
          <a:xfrm>
            <a:off x="301752" y="457200"/>
            <a:ext cx="8686800" cy="841248"/>
          </a:xfrm>
        </p:spPr>
        <p:txBody>
          <a:bodyPr/>
          <a:lstStyle/>
          <a:p>
            <a:r>
              <a:rPr kumimoji="0" lang="it-IT" smtClean="0"/>
              <a:t>Fare clic per modificare lo stile del titolo</a:t>
            </a:r>
            <a:endParaRPr kumimoji="0" lang="en-US"/>
          </a:p>
        </p:txBody>
      </p:sp>
      <p:sp>
        <p:nvSpPr>
          <p:cNvPr id="14" name="Segnaposto contenuto 13"/>
          <p:cNvSpPr>
            <a:spLocks noGrp="1"/>
          </p:cNvSpPr>
          <p:nvPr>
            <p:ph sz="half" idx="1"/>
          </p:nvPr>
        </p:nvSpPr>
        <p:spPr>
          <a:xfrm>
            <a:off x="304800" y="1600200"/>
            <a:ext cx="41910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13" name="Segnaposto contenuto 12"/>
          <p:cNvSpPr>
            <a:spLocks noGrp="1"/>
          </p:cNvSpPr>
          <p:nvPr>
            <p:ph sz="half" idx="2"/>
          </p:nvPr>
        </p:nvSpPr>
        <p:spPr>
          <a:xfrm>
            <a:off x="4648200" y="1600200"/>
            <a:ext cx="43434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21" name="Segnaposto data 20"/>
          <p:cNvSpPr>
            <a:spLocks noGrp="1"/>
          </p:cNvSpPr>
          <p:nvPr>
            <p:ph type="dt" sz="half" idx="10"/>
          </p:nvPr>
        </p:nvSpPr>
        <p:spPr/>
        <p:txBody>
          <a:bodyPr/>
          <a:lstStyle/>
          <a:p>
            <a:fld id="{55644A33-DD72-4D89-A752-DFEB6108DC67}" type="datetimeFigureOut">
              <a:rPr lang="it-IT" smtClean="0"/>
              <a:pPr/>
              <a:t>15/03/2023</a:t>
            </a:fld>
            <a:endParaRPr lang="it-IT"/>
          </a:p>
        </p:txBody>
      </p:sp>
      <p:sp>
        <p:nvSpPr>
          <p:cNvPr id="10" name="Segnaposto piè di pagina 9"/>
          <p:cNvSpPr>
            <a:spLocks noGrp="1"/>
          </p:cNvSpPr>
          <p:nvPr>
            <p:ph type="ftr" sz="quarter" idx="11"/>
          </p:nvPr>
        </p:nvSpPr>
        <p:spPr/>
        <p:txBody>
          <a:bodyPr/>
          <a:lstStyle/>
          <a:p>
            <a:endParaRPr lang="it-IT"/>
          </a:p>
        </p:txBody>
      </p:sp>
      <p:sp>
        <p:nvSpPr>
          <p:cNvPr id="31" name="Segnaposto numero diapositiva 30"/>
          <p:cNvSpPr>
            <a:spLocks noGrp="1"/>
          </p:cNvSpPr>
          <p:nvPr>
            <p:ph type="sldNum" sz="quarter" idx="12"/>
          </p:nvPr>
        </p:nvSpPr>
        <p:spPr/>
        <p:txBody>
          <a:bodyPr/>
          <a:lstStyle/>
          <a:p>
            <a:fld id="{A5844F72-B3ED-44CC-ACF0-B1A6F0E51326}" type="slidenum">
              <a:rPr lang="it-IT" smtClean="0"/>
              <a:pPr/>
              <a:t>‹N›</a:t>
            </a:fld>
            <a:endParaRPr lang="it-IT"/>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nfronto">
    <p:spTree>
      <p:nvGrpSpPr>
        <p:cNvPr id="1" name=""/>
        <p:cNvGrpSpPr/>
        <p:nvPr/>
      </p:nvGrpSpPr>
      <p:grpSpPr>
        <a:xfrm>
          <a:off x="0" y="0"/>
          <a:ext cx="0" cy="0"/>
          <a:chOff x="0" y="0"/>
          <a:chExt cx="0" cy="0"/>
        </a:xfrm>
      </p:grpSpPr>
      <p:sp>
        <p:nvSpPr>
          <p:cNvPr id="29" name="Titolo 28"/>
          <p:cNvSpPr>
            <a:spLocks noGrp="1"/>
          </p:cNvSpPr>
          <p:nvPr>
            <p:ph type="title"/>
          </p:nvPr>
        </p:nvSpPr>
        <p:spPr>
          <a:xfrm>
            <a:off x="304800" y="5410200"/>
            <a:ext cx="8610600" cy="882650"/>
          </a:xfrm>
        </p:spPr>
        <p:txBody>
          <a:bodyPr anchor="ctr"/>
          <a:lstStyle>
            <a:lvl1pPr>
              <a:defRPr/>
            </a:lvl1pPr>
          </a:lstStyle>
          <a:p>
            <a:r>
              <a:rPr kumimoji="0" lang="it-IT" smtClean="0"/>
              <a:t>Fare clic per modificare lo stile del titolo</a:t>
            </a:r>
            <a:endParaRPr kumimoji="0" lang="en-US"/>
          </a:p>
        </p:txBody>
      </p:sp>
      <p:sp>
        <p:nvSpPr>
          <p:cNvPr id="13" name="Segnaposto testo 12"/>
          <p:cNvSpPr>
            <a:spLocks noGrp="1"/>
          </p:cNvSpPr>
          <p:nvPr>
            <p:ph type="body" idx="1"/>
          </p:nvPr>
        </p:nvSpPr>
        <p:spPr>
          <a:xfrm>
            <a:off x="281444" y="666750"/>
            <a:ext cx="4290556"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it-IT" smtClean="0"/>
              <a:t>Fare clic per modificare stili del testo dello schema</a:t>
            </a:r>
          </a:p>
        </p:txBody>
      </p:sp>
      <p:sp>
        <p:nvSpPr>
          <p:cNvPr id="25" name="Segnaposto testo 24"/>
          <p:cNvSpPr>
            <a:spLocks noGrp="1"/>
          </p:cNvSpPr>
          <p:nvPr>
            <p:ph type="body" sz="half" idx="3"/>
          </p:nvPr>
        </p:nvSpPr>
        <p:spPr>
          <a:xfrm>
            <a:off x="4645025" y="666750"/>
            <a:ext cx="4292241"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it-IT" smtClean="0"/>
              <a:t>Fare clic per modificare stili del testo dello schema</a:t>
            </a:r>
          </a:p>
        </p:txBody>
      </p:sp>
      <p:sp>
        <p:nvSpPr>
          <p:cNvPr id="4" name="Segnaposto contenuto 3"/>
          <p:cNvSpPr>
            <a:spLocks noGrp="1"/>
          </p:cNvSpPr>
          <p:nvPr>
            <p:ph sz="quarter" idx="2"/>
          </p:nvPr>
        </p:nvSpPr>
        <p:spPr>
          <a:xfrm>
            <a:off x="281444" y="1316037"/>
            <a:ext cx="429055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28" name="Segnaposto contenuto 27"/>
          <p:cNvSpPr>
            <a:spLocks noGrp="1"/>
          </p:cNvSpPr>
          <p:nvPr>
            <p:ph sz="quarter" idx="4"/>
          </p:nvPr>
        </p:nvSpPr>
        <p:spPr>
          <a:xfrm>
            <a:off x="4648730" y="1316037"/>
            <a:ext cx="428853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10" name="Segnaposto data 9"/>
          <p:cNvSpPr>
            <a:spLocks noGrp="1"/>
          </p:cNvSpPr>
          <p:nvPr>
            <p:ph type="dt" sz="half" idx="10"/>
          </p:nvPr>
        </p:nvSpPr>
        <p:spPr/>
        <p:txBody>
          <a:bodyPr/>
          <a:lstStyle/>
          <a:p>
            <a:fld id="{55644A33-DD72-4D89-A752-DFEB6108DC67}" type="datetimeFigureOut">
              <a:rPr lang="it-IT" smtClean="0"/>
              <a:pPr/>
              <a:t>15/03/2023</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a:xfrm>
            <a:off x="8229600" y="6477000"/>
            <a:ext cx="762000" cy="246888"/>
          </a:xfrm>
        </p:spPr>
        <p:txBody>
          <a:bodyPr/>
          <a:lstStyle/>
          <a:p>
            <a:fld id="{A5844F72-B3ED-44CC-ACF0-B1A6F0E51326}" type="slidenum">
              <a:rPr lang="it-IT" smtClean="0"/>
              <a:pPr/>
              <a:t>‹N›</a:t>
            </a:fld>
            <a:endParaRPr lang="it-IT"/>
          </a:p>
        </p:txBody>
      </p:sp>
      <p:sp>
        <p:nvSpPr>
          <p:cNvPr id="11" name="Connettore 1 10"/>
          <p:cNvSpPr>
            <a:spLocks noChangeShapeType="1"/>
          </p:cNvSpPr>
          <p:nvPr/>
        </p:nvSpPr>
        <p:spPr bwMode="auto">
          <a:xfrm>
            <a:off x="514350" y="6019800"/>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30" name="Titolo 29"/>
          <p:cNvSpPr>
            <a:spLocks noGrp="1"/>
          </p:cNvSpPr>
          <p:nvPr>
            <p:ph type="title"/>
          </p:nvPr>
        </p:nvSpPr>
        <p:spPr>
          <a:xfrm>
            <a:off x="301752" y="457200"/>
            <a:ext cx="8686800" cy="841248"/>
          </a:xfrm>
        </p:spPr>
        <p:txBody>
          <a:bodyPr/>
          <a:lstStyle/>
          <a:p>
            <a:r>
              <a:rPr kumimoji="0" lang="it-IT" smtClean="0"/>
              <a:t>Fare clic per modificare lo stile del titolo</a:t>
            </a:r>
            <a:endParaRPr kumimoji="0" lang="en-US"/>
          </a:p>
        </p:txBody>
      </p:sp>
      <p:sp>
        <p:nvSpPr>
          <p:cNvPr id="12" name="Segnaposto data 11"/>
          <p:cNvSpPr>
            <a:spLocks noGrp="1"/>
          </p:cNvSpPr>
          <p:nvPr>
            <p:ph type="dt" sz="half" idx="10"/>
          </p:nvPr>
        </p:nvSpPr>
        <p:spPr/>
        <p:txBody>
          <a:bodyPr/>
          <a:lstStyle/>
          <a:p>
            <a:fld id="{55644A33-DD72-4D89-A752-DFEB6108DC67}" type="datetimeFigureOut">
              <a:rPr lang="it-IT" smtClean="0"/>
              <a:pPr/>
              <a:t>15/03/2023</a:t>
            </a:fld>
            <a:endParaRPr lang="it-IT"/>
          </a:p>
        </p:txBody>
      </p:sp>
      <p:sp>
        <p:nvSpPr>
          <p:cNvPr id="21" name="Segnaposto piè di pagina 20"/>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A5844F72-B3ED-44CC-ACF0-B1A6F0E51326}" type="slidenum">
              <a:rPr lang="it-IT" smtClean="0"/>
              <a:pPr/>
              <a:t>‹N›</a:t>
            </a:fld>
            <a:endParaRPr lang="it-IT"/>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Vuota">
    <p:spTree>
      <p:nvGrpSpPr>
        <p:cNvPr id="1" name=""/>
        <p:cNvGrpSpPr/>
        <p:nvPr/>
      </p:nvGrpSpPr>
      <p:grpSpPr>
        <a:xfrm>
          <a:off x="0" y="0"/>
          <a:ext cx="0" cy="0"/>
          <a:chOff x="0" y="0"/>
          <a:chExt cx="0" cy="0"/>
        </a:xfrm>
      </p:grpSpPr>
      <p:sp>
        <p:nvSpPr>
          <p:cNvPr id="3" name="Segnaposto data 2"/>
          <p:cNvSpPr>
            <a:spLocks noGrp="1"/>
          </p:cNvSpPr>
          <p:nvPr>
            <p:ph type="dt" sz="half" idx="10"/>
          </p:nvPr>
        </p:nvSpPr>
        <p:spPr/>
        <p:txBody>
          <a:bodyPr/>
          <a:lstStyle/>
          <a:p>
            <a:fld id="{55644A33-DD72-4D89-A752-DFEB6108DC67}" type="datetimeFigureOut">
              <a:rPr lang="it-IT" smtClean="0"/>
              <a:pPr/>
              <a:t>15/03/2023</a:t>
            </a:fld>
            <a:endParaRPr lang="it-IT"/>
          </a:p>
        </p:txBody>
      </p:sp>
      <p:sp>
        <p:nvSpPr>
          <p:cNvPr id="24" name="Segnaposto piè di pagina 23"/>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A5844F72-B3ED-44CC-ACF0-B1A6F0E51326}" type="slidenum">
              <a:rPr lang="it-IT" smtClean="0"/>
              <a:pPr/>
              <a:t>‹N›</a:t>
            </a:fld>
            <a:endParaRPr lang="it-IT"/>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uto con didascalia">
    <p:spTree>
      <p:nvGrpSpPr>
        <p:cNvPr id="1" name=""/>
        <p:cNvGrpSpPr/>
        <p:nvPr/>
      </p:nvGrpSpPr>
      <p:grpSpPr>
        <a:xfrm>
          <a:off x="0" y="0"/>
          <a:ext cx="0" cy="0"/>
          <a:chOff x="0" y="0"/>
          <a:chExt cx="0" cy="0"/>
        </a:xfrm>
      </p:grpSpPr>
      <p:sp>
        <p:nvSpPr>
          <p:cNvPr id="8" name="Connettore 1 7"/>
          <p:cNvSpPr>
            <a:spLocks noChangeShapeType="1"/>
          </p:cNvSpPr>
          <p:nvPr/>
        </p:nvSpPr>
        <p:spPr bwMode="auto">
          <a:xfrm>
            <a:off x="514350" y="5849117"/>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Titolo 11"/>
          <p:cNvSpPr>
            <a:spLocks noGrp="1"/>
          </p:cNvSpPr>
          <p:nvPr>
            <p:ph type="title"/>
          </p:nvPr>
        </p:nvSpPr>
        <p:spPr>
          <a:xfrm>
            <a:off x="457200" y="5486400"/>
            <a:ext cx="8458200" cy="520700"/>
          </a:xfrm>
        </p:spPr>
        <p:txBody>
          <a:bodyPr anchor="ctr"/>
          <a:lstStyle>
            <a:lvl1pPr algn="l">
              <a:buNone/>
              <a:defRPr sz="2000" b="1"/>
            </a:lvl1pPr>
          </a:lstStyle>
          <a:p>
            <a:r>
              <a:rPr kumimoji="0" lang="it-IT" smtClean="0"/>
              <a:t>Fare clic per modificare lo stile del titolo</a:t>
            </a:r>
            <a:endParaRPr kumimoji="0" lang="en-US"/>
          </a:p>
        </p:txBody>
      </p:sp>
      <p:sp>
        <p:nvSpPr>
          <p:cNvPr id="26" name="Segnaposto testo 25"/>
          <p:cNvSpPr>
            <a:spLocks noGrp="1"/>
          </p:cNvSpPr>
          <p:nvPr>
            <p:ph type="body" idx="2"/>
          </p:nvPr>
        </p:nvSpPr>
        <p:spPr>
          <a:xfrm>
            <a:off x="457200" y="609600"/>
            <a:ext cx="3008313" cy="4800600"/>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it-IT" smtClean="0"/>
              <a:t>Fare clic per modificare stili del testo dello schema</a:t>
            </a:r>
          </a:p>
        </p:txBody>
      </p:sp>
      <p:sp>
        <p:nvSpPr>
          <p:cNvPr id="14" name="Segnaposto contenuto 13"/>
          <p:cNvSpPr>
            <a:spLocks noGrp="1"/>
          </p:cNvSpPr>
          <p:nvPr>
            <p:ph sz="half" idx="1"/>
          </p:nvPr>
        </p:nvSpPr>
        <p:spPr>
          <a:xfrm>
            <a:off x="3575050" y="609600"/>
            <a:ext cx="5340350" cy="4800600"/>
          </a:xfrm>
        </p:spPr>
        <p:txBody>
          <a:bodyPr/>
          <a:lstStyle>
            <a:lvl1pPr>
              <a:defRPr sz="3200"/>
            </a:lvl1pPr>
            <a:lvl2pPr>
              <a:defRPr sz="2800"/>
            </a:lvl2pPr>
            <a:lvl3pPr>
              <a:defRPr sz="2400"/>
            </a:lvl3pPr>
            <a:lvl4pPr>
              <a:defRPr sz="2000"/>
            </a:lvl4pPr>
            <a:lvl5pPr>
              <a:defRPr sz="2000"/>
            </a:lvl5pPr>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25" name="Segnaposto data 24"/>
          <p:cNvSpPr>
            <a:spLocks noGrp="1"/>
          </p:cNvSpPr>
          <p:nvPr>
            <p:ph type="dt" sz="half" idx="10"/>
          </p:nvPr>
        </p:nvSpPr>
        <p:spPr/>
        <p:txBody>
          <a:bodyPr/>
          <a:lstStyle/>
          <a:p>
            <a:fld id="{55644A33-DD72-4D89-A752-DFEB6108DC67}" type="datetimeFigureOut">
              <a:rPr lang="it-IT" smtClean="0"/>
              <a:pPr/>
              <a:t>15/03/2023</a:t>
            </a:fld>
            <a:endParaRPr lang="it-IT"/>
          </a:p>
        </p:txBody>
      </p:sp>
      <p:sp>
        <p:nvSpPr>
          <p:cNvPr id="29" name="Segnaposto piè di pagina 28"/>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A5844F72-B3ED-44CC-ACF0-B1A6F0E51326}" type="slidenum">
              <a:rPr lang="it-IT" smtClean="0"/>
              <a:pPr/>
              <a:t>‹N›</a:t>
            </a:fld>
            <a:endParaRPr lang="it-IT"/>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sp>
        <p:nvSpPr>
          <p:cNvPr id="13" name="Segnaposto immagine 12"/>
          <p:cNvSpPr>
            <a:spLocks noGrp="1"/>
          </p:cNvSpPr>
          <p:nvPr>
            <p:ph type="pic" idx="1"/>
          </p:nvPr>
        </p:nvSpPr>
        <p:spPr>
          <a:xfrm>
            <a:off x="3505200" y="616634"/>
            <a:ext cx="5029200" cy="3657600"/>
          </a:xfrm>
          <a:solidFill>
            <a:schemeClr val="bg1"/>
          </a:solidFill>
          <a:ln w="6350">
            <a:solidFill>
              <a:schemeClr val="accent1"/>
            </a:solidFill>
          </a:ln>
          <a:effectLst>
            <a:reflection blurRad="1000" stA="49000" endA="500" endPos="10000" dist="900" dir="5400000" sy="-90000" algn="bl" rotWithShape="0"/>
          </a:effectLst>
        </p:spPr>
        <p:txBody>
          <a:bodyPr/>
          <a:lstStyle>
            <a:lvl1pPr marL="0" indent="0">
              <a:buNone/>
              <a:defRPr sz="3200"/>
            </a:lvl1pPr>
          </a:lstStyle>
          <a:p>
            <a:r>
              <a:rPr kumimoji="0" lang="it-IT" smtClean="0"/>
              <a:t>Fare clic sull'icona per inserire un'immagine</a:t>
            </a:r>
            <a:endParaRPr kumimoji="0" lang="en-US" dirty="0"/>
          </a:p>
        </p:txBody>
      </p:sp>
      <p:sp>
        <p:nvSpPr>
          <p:cNvPr id="7" name="Segnaposto data 6"/>
          <p:cNvSpPr>
            <a:spLocks noGrp="1"/>
          </p:cNvSpPr>
          <p:nvPr>
            <p:ph type="dt" sz="half" idx="10"/>
          </p:nvPr>
        </p:nvSpPr>
        <p:spPr/>
        <p:txBody>
          <a:bodyPr/>
          <a:lstStyle/>
          <a:p>
            <a:fld id="{55644A33-DD72-4D89-A752-DFEB6108DC67}" type="datetimeFigureOut">
              <a:rPr lang="it-IT" smtClean="0"/>
              <a:pPr/>
              <a:t>15/03/2023</a:t>
            </a:fld>
            <a:endParaRPr lang="it-IT"/>
          </a:p>
        </p:txBody>
      </p:sp>
      <p:sp>
        <p:nvSpPr>
          <p:cNvPr id="5" name="Segnaposto piè di pagina 4"/>
          <p:cNvSpPr>
            <a:spLocks noGrp="1"/>
          </p:cNvSpPr>
          <p:nvPr>
            <p:ph type="ftr" sz="quarter" idx="11"/>
          </p:nvPr>
        </p:nvSpPr>
        <p:spPr/>
        <p:txBody>
          <a:bodyPr/>
          <a:lstStyle/>
          <a:p>
            <a:endParaRPr lang="it-IT"/>
          </a:p>
        </p:txBody>
      </p:sp>
      <p:sp>
        <p:nvSpPr>
          <p:cNvPr id="31" name="Segnaposto numero diapositiva 30"/>
          <p:cNvSpPr>
            <a:spLocks noGrp="1"/>
          </p:cNvSpPr>
          <p:nvPr>
            <p:ph type="sldNum" sz="quarter" idx="12"/>
          </p:nvPr>
        </p:nvSpPr>
        <p:spPr/>
        <p:txBody>
          <a:bodyPr/>
          <a:lstStyle/>
          <a:p>
            <a:fld id="{A5844F72-B3ED-44CC-ACF0-B1A6F0E51326}" type="slidenum">
              <a:rPr lang="it-IT" smtClean="0"/>
              <a:pPr/>
              <a:t>‹N›</a:t>
            </a:fld>
            <a:endParaRPr lang="it-IT"/>
          </a:p>
        </p:txBody>
      </p:sp>
      <p:sp>
        <p:nvSpPr>
          <p:cNvPr id="17" name="Titolo 16"/>
          <p:cNvSpPr>
            <a:spLocks noGrp="1"/>
          </p:cNvSpPr>
          <p:nvPr>
            <p:ph type="title"/>
          </p:nvPr>
        </p:nvSpPr>
        <p:spPr>
          <a:xfrm>
            <a:off x="381000" y="4993760"/>
            <a:ext cx="5867400" cy="522288"/>
          </a:xfrm>
        </p:spPr>
        <p:txBody>
          <a:bodyPr anchor="ctr"/>
          <a:lstStyle>
            <a:lvl1pPr algn="l">
              <a:buNone/>
              <a:defRPr sz="2000" b="1"/>
            </a:lvl1pPr>
          </a:lstStyle>
          <a:p>
            <a:r>
              <a:rPr kumimoji="0" lang="it-IT" smtClean="0"/>
              <a:t>Fare clic per modificare lo stile del titolo</a:t>
            </a:r>
            <a:endParaRPr kumimoji="0" lang="en-US"/>
          </a:p>
        </p:txBody>
      </p:sp>
      <p:sp>
        <p:nvSpPr>
          <p:cNvPr id="26" name="Segnaposto testo 25"/>
          <p:cNvSpPr>
            <a:spLocks noGrp="1"/>
          </p:cNvSpPr>
          <p:nvPr>
            <p:ph type="body" sz="half" idx="2"/>
          </p:nvPr>
        </p:nvSpPr>
        <p:spPr>
          <a:xfrm>
            <a:off x="381000" y="5533218"/>
            <a:ext cx="5867400" cy="768350"/>
          </a:xfrm>
        </p:spPr>
        <p:txBody>
          <a:bodyPr lIns="109728" tIns="0"/>
          <a:lstStyle>
            <a:lvl1pPr marL="0" indent="0">
              <a:buNone/>
              <a:defRPr sz="1400"/>
            </a:lvl1pPr>
            <a:lvl2pPr>
              <a:defRPr sz="1200"/>
            </a:lvl2pPr>
            <a:lvl3pPr>
              <a:defRPr sz="1000"/>
            </a:lvl3pPr>
            <a:lvl4pPr>
              <a:defRPr sz="900"/>
            </a:lvl4pPr>
            <a:lvl5pPr>
              <a:defRPr sz="900"/>
            </a:lvl5pPr>
          </a:lstStyle>
          <a:p>
            <a:pPr lvl="0" eaLnBrk="1" latinLnBrk="0" hangingPunct="1"/>
            <a:r>
              <a:rPr kumimoji="0" lang="it-IT" smtClean="0"/>
              <a:t>Fare clic per modificare stili del testo dello schema</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Connettore 1 6"/>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8" name="Segnaposto testo 7"/>
          <p:cNvSpPr>
            <a:spLocks noGrp="1"/>
          </p:cNvSpPr>
          <p:nvPr>
            <p:ph type="body" idx="1"/>
          </p:nvPr>
        </p:nvSpPr>
        <p:spPr>
          <a:xfrm>
            <a:off x="304800" y="1554162"/>
            <a:ext cx="8686800" cy="4525963"/>
          </a:xfrm>
          <a:prstGeom prst="rect">
            <a:avLst/>
          </a:prstGeom>
        </p:spPr>
        <p:txBody>
          <a:bodyPr vert="horz">
            <a:normAutofit/>
          </a:bodyPr>
          <a:lstStyle/>
          <a:p>
            <a:pPr lvl="0" eaLnBrk="1" latinLnBrk="0" hangingPunct="1"/>
            <a:r>
              <a:rPr kumimoji="0" lang="it-IT" smtClean="0"/>
              <a:t>Fare clic per modificare stili del testo dello schema</a:t>
            </a:r>
          </a:p>
          <a:p>
            <a:pPr lvl="1" eaLnBrk="1" latinLnBrk="0" hangingPunct="1"/>
            <a:r>
              <a:rPr kumimoji="0" lang="it-IT" smtClean="0"/>
              <a:t>Secondo livello</a:t>
            </a:r>
          </a:p>
          <a:p>
            <a:pPr lvl="2" eaLnBrk="1" latinLnBrk="0" hangingPunct="1"/>
            <a:r>
              <a:rPr kumimoji="0" lang="it-IT" smtClean="0"/>
              <a:t>Terzo livello</a:t>
            </a:r>
          </a:p>
          <a:p>
            <a:pPr lvl="3" eaLnBrk="1" latinLnBrk="0" hangingPunct="1"/>
            <a:r>
              <a:rPr kumimoji="0" lang="it-IT" smtClean="0"/>
              <a:t>Quarto livello</a:t>
            </a:r>
          </a:p>
          <a:p>
            <a:pPr lvl="4" eaLnBrk="1" latinLnBrk="0" hangingPunct="1"/>
            <a:r>
              <a:rPr kumimoji="0" lang="it-IT" smtClean="0"/>
              <a:t>Quinto livello</a:t>
            </a:r>
            <a:endParaRPr kumimoji="0" lang="en-US"/>
          </a:p>
        </p:txBody>
      </p:sp>
      <p:sp>
        <p:nvSpPr>
          <p:cNvPr id="11" name="Segnaposto data 10"/>
          <p:cNvSpPr>
            <a:spLocks noGrp="1"/>
          </p:cNvSpPr>
          <p:nvPr>
            <p:ph type="dt" sz="half" idx="2"/>
          </p:nvPr>
        </p:nvSpPr>
        <p:spPr>
          <a:xfrm>
            <a:off x="6477000" y="76200"/>
            <a:ext cx="2514600" cy="288925"/>
          </a:xfrm>
          <a:prstGeom prst="rect">
            <a:avLst/>
          </a:prstGeom>
        </p:spPr>
        <p:txBody>
          <a:bodyPr vert="horz"/>
          <a:lstStyle>
            <a:lvl1pPr algn="l" eaLnBrk="1" latinLnBrk="0" hangingPunct="1">
              <a:defRPr kumimoji="0" sz="1200">
                <a:solidFill>
                  <a:schemeClr val="accent1">
                    <a:shade val="75000"/>
                  </a:schemeClr>
                </a:solidFill>
              </a:defRPr>
            </a:lvl1pPr>
          </a:lstStyle>
          <a:p>
            <a:fld id="{55644A33-DD72-4D89-A752-DFEB6108DC67}" type="datetimeFigureOut">
              <a:rPr lang="it-IT" smtClean="0"/>
              <a:pPr/>
              <a:t>15/03/2023</a:t>
            </a:fld>
            <a:endParaRPr lang="it-IT"/>
          </a:p>
        </p:txBody>
      </p:sp>
      <p:sp>
        <p:nvSpPr>
          <p:cNvPr id="28" name="Segnaposto piè di pagina 27"/>
          <p:cNvSpPr>
            <a:spLocks noGrp="1"/>
          </p:cNvSpPr>
          <p:nvPr>
            <p:ph type="ftr" sz="quarter" idx="3"/>
          </p:nvPr>
        </p:nvSpPr>
        <p:spPr>
          <a:xfrm>
            <a:off x="3124200" y="76200"/>
            <a:ext cx="3352800" cy="288925"/>
          </a:xfrm>
          <a:prstGeom prst="rect">
            <a:avLst/>
          </a:prstGeom>
        </p:spPr>
        <p:txBody>
          <a:bodyPr vert="horz"/>
          <a:lstStyle>
            <a:lvl1pPr algn="r" eaLnBrk="1" latinLnBrk="0" hangingPunct="1">
              <a:defRPr kumimoji="0" sz="1200">
                <a:solidFill>
                  <a:schemeClr val="accent1">
                    <a:shade val="75000"/>
                  </a:schemeClr>
                </a:solidFill>
              </a:defRPr>
            </a:lvl1pPr>
          </a:lstStyle>
          <a:p>
            <a:endParaRPr lang="it-IT"/>
          </a:p>
        </p:txBody>
      </p:sp>
      <p:sp>
        <p:nvSpPr>
          <p:cNvPr id="5" name="Segnaposto numero diapositiva 4"/>
          <p:cNvSpPr>
            <a:spLocks noGrp="1"/>
          </p:cNvSpPr>
          <p:nvPr>
            <p:ph type="sldNum" sz="quarter" idx="4"/>
          </p:nvPr>
        </p:nvSpPr>
        <p:spPr>
          <a:xfrm>
            <a:off x="8229600" y="6477000"/>
            <a:ext cx="762000" cy="244475"/>
          </a:xfrm>
          <a:prstGeom prst="rect">
            <a:avLst/>
          </a:prstGeom>
        </p:spPr>
        <p:txBody>
          <a:bodyPr vert="horz"/>
          <a:lstStyle>
            <a:lvl1pPr algn="r" eaLnBrk="1" latinLnBrk="0" hangingPunct="1">
              <a:defRPr kumimoji="0" sz="1200">
                <a:solidFill>
                  <a:schemeClr val="accent1">
                    <a:shade val="75000"/>
                  </a:schemeClr>
                </a:solidFill>
              </a:defRPr>
            </a:lvl1pPr>
          </a:lstStyle>
          <a:p>
            <a:fld id="{A5844F72-B3ED-44CC-ACF0-B1A6F0E51326}" type="slidenum">
              <a:rPr lang="it-IT" smtClean="0"/>
              <a:pPr/>
              <a:t>‹N›</a:t>
            </a:fld>
            <a:endParaRPr lang="it-IT"/>
          </a:p>
        </p:txBody>
      </p:sp>
      <p:sp>
        <p:nvSpPr>
          <p:cNvPr id="10" name="Segnaposto titolo 9"/>
          <p:cNvSpPr>
            <a:spLocks noGrp="1"/>
          </p:cNvSpPr>
          <p:nvPr>
            <p:ph type="title"/>
          </p:nvPr>
        </p:nvSpPr>
        <p:spPr>
          <a:xfrm>
            <a:off x="304800" y="457200"/>
            <a:ext cx="8686800" cy="838200"/>
          </a:xfrm>
          <a:prstGeom prst="rect">
            <a:avLst/>
          </a:prstGeom>
        </p:spPr>
        <p:txBody>
          <a:bodyPr vert="horz" anchor="ctr">
            <a:normAutofit/>
          </a:bodyPr>
          <a:lstStyle/>
          <a:p>
            <a:r>
              <a:rPr kumimoji="0" lang="it-IT" smtClean="0"/>
              <a:t>Fare clic per modificare lo stile del titolo</a:t>
            </a:r>
            <a:endParaRPr kumimoji="0" lang="en-US"/>
          </a:p>
        </p:txBody>
      </p:sp>
      <p:sp>
        <p:nvSpPr>
          <p:cNvPr id="9" name="Connettore 1 8"/>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Connettore 1 11"/>
          <p:cNvSpPr>
            <a:spLocks noChangeShapeType="1"/>
          </p:cNvSpPr>
          <p:nvPr/>
        </p:nvSpPr>
        <p:spPr bwMode="auto">
          <a:xfrm>
            <a:off x="514350" y="1057986"/>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xStyles>
    <p:titleStyle>
      <a:lvl1pPr algn="l" rtl="0"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p:titleStyle>
    <p:body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7.xml"/><Relationship Id="rId4" Type="http://schemas.openxmlformats.org/officeDocument/2006/relationships/image" Target="../media/image64.jpeg"/></Relationships>
</file>

<file path=ppt/slides/_rels/slide102.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7.xml"/><Relationship Id="rId4" Type="http://schemas.openxmlformats.org/officeDocument/2006/relationships/image" Target="../media/image68.jpeg"/></Relationships>
</file>

<file path=ppt/slides/_rels/slide104.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chart" Target="../charts/chart1.xml"/><Relationship Id="rId1" Type="http://schemas.openxmlformats.org/officeDocument/2006/relationships/slideLayout" Target="../slideLayouts/slideLayout7.xml"/><Relationship Id="rId5" Type="http://schemas.openxmlformats.org/officeDocument/2006/relationships/image" Target="../media/image44.gif"/><Relationship Id="rId4" Type="http://schemas.openxmlformats.org/officeDocument/2006/relationships/image" Target="../media/image43.jpeg"/></Relationships>
</file>

<file path=ppt/slides/_rels/slide73.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7.xml"/><Relationship Id="rId4" Type="http://schemas.openxmlformats.org/officeDocument/2006/relationships/image" Target="../media/image55.jpe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7.xml"/><Relationship Id="rId4" Type="http://schemas.openxmlformats.org/officeDocument/2006/relationships/image" Target="../media/image61.jpe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testo 1"/>
          <p:cNvSpPr>
            <a:spLocks noGrp="1"/>
          </p:cNvSpPr>
          <p:nvPr>
            <p:ph type="body" idx="1"/>
          </p:nvPr>
        </p:nvSpPr>
        <p:spPr>
          <a:xfrm>
            <a:off x="285720" y="6858000"/>
            <a:ext cx="8458200" cy="1219200"/>
          </a:xfrm>
        </p:spPr>
        <p:txBody>
          <a:bodyPr/>
          <a:lstStyle/>
          <a:p>
            <a:endParaRPr lang="it-IT" dirty="0"/>
          </a:p>
        </p:txBody>
      </p:sp>
      <p:sp>
        <p:nvSpPr>
          <p:cNvPr id="3" name="Titolo 2"/>
          <p:cNvSpPr>
            <a:spLocks noGrp="1"/>
          </p:cNvSpPr>
          <p:nvPr>
            <p:ph type="title"/>
          </p:nvPr>
        </p:nvSpPr>
        <p:spPr>
          <a:xfrm>
            <a:off x="142844" y="642918"/>
            <a:ext cx="8686800" cy="1184825"/>
          </a:xfrm>
        </p:spPr>
        <p:txBody>
          <a:bodyPr>
            <a:noAutofit/>
          </a:bodyPr>
          <a:lstStyle/>
          <a:p>
            <a:pPr algn="ctr"/>
            <a:r>
              <a:rPr lang="it-IT" sz="7200" dirty="0" smtClean="0"/>
              <a:t>GEOSTORIA </a:t>
            </a:r>
            <a:r>
              <a:rPr lang="it-IT" sz="7200" dirty="0" smtClean="0"/>
              <a:t>DELL’IRAN contemporaneo: </a:t>
            </a:r>
            <a:r>
              <a:rPr lang="it-IT" sz="7200" dirty="0" smtClean="0">
                <a:solidFill>
                  <a:srgbClr val="FFC000"/>
                </a:solidFill>
              </a:rPr>
              <a:t>LA REPUBBLICA ISLAMICA</a:t>
            </a:r>
            <a:endParaRPr lang="it-IT" sz="7200" dirty="0">
              <a:solidFill>
                <a:srgbClr val="FFC000"/>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upload.wikimedia.org/wikipedia/commons/thumb/9/9a/1979_Islamic_Revolution.jpg/220px-1979_Islamic_Revolution.jpg"/>
          <p:cNvPicPr>
            <a:picLocks noChangeAspect="1" noChangeArrowheads="1"/>
          </p:cNvPicPr>
          <p:nvPr/>
        </p:nvPicPr>
        <p:blipFill>
          <a:blip r:embed="rId2"/>
          <a:srcRect/>
          <a:stretch>
            <a:fillRect/>
          </a:stretch>
        </p:blipFill>
        <p:spPr bwMode="auto">
          <a:xfrm>
            <a:off x="357158" y="285728"/>
            <a:ext cx="4191000" cy="3143250"/>
          </a:xfrm>
          <a:prstGeom prst="rect">
            <a:avLst/>
          </a:prstGeom>
          <a:noFill/>
          <a:ln>
            <a:solidFill>
              <a:srgbClr val="C00000"/>
            </a:solidFill>
          </a:ln>
        </p:spPr>
      </p:pic>
      <p:sp>
        <p:nvSpPr>
          <p:cNvPr id="3" name="CasellaDiTesto 2"/>
          <p:cNvSpPr txBox="1"/>
          <p:nvPr/>
        </p:nvSpPr>
        <p:spPr>
          <a:xfrm>
            <a:off x="4929190" y="500042"/>
            <a:ext cx="3786214" cy="1754326"/>
          </a:xfrm>
          <a:prstGeom prst="rect">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2700000" scaled="1"/>
            <a:tileRect/>
          </a:gradFill>
          <a:ln w="19050">
            <a:solidFill>
              <a:srgbClr val="C00000"/>
            </a:solidFill>
          </a:ln>
        </p:spPr>
        <p:txBody>
          <a:bodyPr wrap="square" rtlCol="0">
            <a:spAutoFit/>
          </a:bodyPr>
          <a:lstStyle/>
          <a:p>
            <a:pPr algn="just" fontAlgn="t"/>
            <a:r>
              <a:rPr lang="it-IT" sz="1200" b="1" dirty="0" smtClean="0">
                <a:solidFill>
                  <a:srgbClr val="C00000"/>
                </a:solidFill>
              </a:rPr>
              <a:t>Dimostranti offrono dei fiori in segno di pace all'esercito – 4 settembre 1978</a:t>
            </a:r>
          </a:p>
          <a:p>
            <a:pPr algn="just" fontAlgn="t"/>
            <a:r>
              <a:rPr lang="it-IT" sz="1200" b="1" dirty="0" smtClean="0">
                <a:solidFill>
                  <a:srgbClr val="C00000"/>
                </a:solidFill>
              </a:rPr>
              <a:t> </a:t>
            </a:r>
            <a:r>
              <a:rPr lang="it-IT" sz="1200" dirty="0" smtClean="0"/>
              <a:t>Il 4 settembre 1978 la fine del Ramadan coincise con una dimostrazione imponente: </a:t>
            </a:r>
            <a:r>
              <a:rPr lang="it-IT" sz="1200" b="1" dirty="0" smtClean="0"/>
              <a:t>duecentomila persone marciarono da Teheran nord fino al Parlamento</a:t>
            </a:r>
            <a:r>
              <a:rPr lang="it-IT" sz="1200" dirty="0" smtClean="0"/>
              <a:t>, chiedendo il ritorno di Khomeini e </a:t>
            </a:r>
            <a:r>
              <a:rPr lang="it-IT" sz="1200" b="1" dirty="0" smtClean="0"/>
              <a:t>cercando di fraternizzare con i soldati che presidiavano le strade</a:t>
            </a:r>
            <a:r>
              <a:rPr lang="it-IT" sz="1200" dirty="0" smtClean="0"/>
              <a:t>. La maggior parte dei soldati era di leva e, per estrazione sociale, tendenzialmente solidale con i manifestanti.</a:t>
            </a:r>
            <a:endParaRPr lang="it-IT" sz="1200" dirty="0"/>
          </a:p>
        </p:txBody>
      </p:sp>
      <p:pic>
        <p:nvPicPr>
          <p:cNvPr id="4" name="Picture 4" descr="Venerdì nero in Iran"/>
          <p:cNvPicPr>
            <a:picLocks noChangeAspect="1" noChangeArrowheads="1"/>
          </p:cNvPicPr>
          <p:nvPr/>
        </p:nvPicPr>
        <p:blipFill>
          <a:blip r:embed="rId3"/>
          <a:srcRect/>
          <a:stretch>
            <a:fillRect/>
          </a:stretch>
        </p:blipFill>
        <p:spPr bwMode="auto">
          <a:xfrm>
            <a:off x="214282" y="3714752"/>
            <a:ext cx="5715000" cy="3000375"/>
          </a:xfrm>
          <a:prstGeom prst="rect">
            <a:avLst/>
          </a:prstGeom>
          <a:noFill/>
          <a:ln>
            <a:solidFill>
              <a:srgbClr val="C00000"/>
            </a:solidFill>
          </a:ln>
        </p:spPr>
      </p:pic>
      <p:sp>
        <p:nvSpPr>
          <p:cNvPr id="5" name="CasellaDiTesto 4"/>
          <p:cNvSpPr txBox="1"/>
          <p:nvPr/>
        </p:nvSpPr>
        <p:spPr>
          <a:xfrm>
            <a:off x="6143636" y="3786190"/>
            <a:ext cx="2857520" cy="2308324"/>
          </a:xfrm>
          <a:prstGeom prst="rect">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2700000" scaled="1"/>
            <a:tileRect/>
          </a:gradFill>
          <a:ln w="19050">
            <a:solidFill>
              <a:srgbClr val="C00000"/>
            </a:solidFill>
          </a:ln>
        </p:spPr>
        <p:txBody>
          <a:bodyPr wrap="square" rtlCol="0">
            <a:spAutoFit/>
          </a:bodyPr>
          <a:lstStyle/>
          <a:p>
            <a:pPr algn="just" fontAlgn="t"/>
            <a:r>
              <a:rPr lang="it-IT" sz="1200" b="1" dirty="0" smtClean="0">
                <a:solidFill>
                  <a:srgbClr val="C00000"/>
                </a:solidFill>
              </a:rPr>
              <a:t>La strage dell’8 settembre 1978</a:t>
            </a:r>
          </a:p>
          <a:p>
            <a:pPr algn="just" fontAlgn="t"/>
            <a:r>
              <a:rPr lang="it-IT" sz="1200" dirty="0" smtClean="0"/>
              <a:t>L’8 settembre 1978, lo scià dichiarò la legge marziale a Teheran e in altre 11 grandi città del Paese. Tutte le manifestazioni di piazza furono vietate ed fu stabilito il coprifuoco notturno. </a:t>
            </a:r>
          </a:p>
          <a:p>
            <a:pPr algn="just" fontAlgn="t"/>
            <a:r>
              <a:rPr lang="it-IT" sz="1200" dirty="0" smtClean="0"/>
              <a:t>Tuttavia, </a:t>
            </a:r>
            <a:r>
              <a:rPr lang="it-IT" sz="1200" b="1" dirty="0" smtClean="0"/>
              <a:t>5.000 manifestanti scesero in piazza e affrontarono i soldat</a:t>
            </a:r>
            <a:r>
              <a:rPr lang="it-IT" sz="1200" dirty="0" smtClean="0"/>
              <a:t>i. I militari spararono alcuni colpi di avvertimento in aria ma la folla non si mosse, poi i colpi furono indirizzati verso le persone. </a:t>
            </a:r>
            <a:r>
              <a:rPr lang="it-IT" sz="1200" b="1" dirty="0" smtClean="0"/>
              <a:t>Morirono almeno 100 manifestanti</a:t>
            </a:r>
            <a:r>
              <a:rPr lang="it-IT" sz="1200" dirty="0" smtClean="0"/>
              <a:t>.</a:t>
            </a:r>
            <a:endParaRPr lang="it-IT" sz="1200" dirty="0"/>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ctrTitle"/>
          </p:nvPr>
        </p:nvSpPr>
        <p:spPr>
          <a:xfrm>
            <a:off x="214282" y="2143116"/>
            <a:ext cx="8458200" cy="1222375"/>
          </a:xfrm>
        </p:spPr>
        <p:txBody>
          <a:bodyPr>
            <a:normAutofit/>
          </a:bodyPr>
          <a:lstStyle/>
          <a:p>
            <a:r>
              <a:rPr lang="it-IT" sz="3200" b="1" dirty="0" smtClean="0">
                <a:latin typeface="Times New Roman" pitchFamily="18" charset="0"/>
                <a:cs typeface="Times New Roman" pitchFamily="18" charset="0"/>
              </a:rPr>
              <a:t>     </a:t>
            </a:r>
            <a:endParaRPr lang="it-IT" sz="3200" b="1" dirty="0">
              <a:latin typeface="Times New Roman" pitchFamily="18" charset="0"/>
              <a:cs typeface="Times New Roman" pitchFamily="18" charset="0"/>
            </a:endParaRPr>
          </a:p>
        </p:txBody>
      </p:sp>
      <p:sp>
        <p:nvSpPr>
          <p:cNvPr id="4" name="Sottotitolo 3"/>
          <p:cNvSpPr>
            <a:spLocks noGrp="1"/>
          </p:cNvSpPr>
          <p:nvPr>
            <p:ph type="subTitle" idx="1"/>
          </p:nvPr>
        </p:nvSpPr>
        <p:spPr>
          <a:xfrm>
            <a:off x="357158" y="2857496"/>
            <a:ext cx="8458200" cy="785818"/>
          </a:xfrm>
        </p:spPr>
        <p:txBody>
          <a:bodyPr>
            <a:normAutofit fontScale="92500" lnSpcReduction="10000"/>
          </a:bodyPr>
          <a:lstStyle/>
          <a:p>
            <a:pPr algn="ctr"/>
            <a:r>
              <a:rPr lang="it-IT" sz="5100" b="1" dirty="0" smtClean="0">
                <a:latin typeface="Times New Roman" pitchFamily="18" charset="0"/>
                <a:cs typeface="Times New Roman" pitchFamily="18" charset="0"/>
              </a:rPr>
              <a:t>   </a:t>
            </a:r>
            <a:r>
              <a:rPr lang="it-IT" sz="4300" b="1" dirty="0" smtClean="0">
                <a:solidFill>
                  <a:srgbClr val="00B050"/>
                </a:solidFill>
                <a:latin typeface="Times New Roman" pitchFamily="18" charset="0"/>
                <a:cs typeface="Times New Roman" pitchFamily="18" charset="0"/>
              </a:rPr>
              <a:t>Teheran</a:t>
            </a:r>
          </a:p>
        </p:txBody>
      </p:sp>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285720" y="285728"/>
            <a:ext cx="8572560" cy="1415772"/>
          </a:xfrm>
          <a:prstGeom prst="rect">
            <a:avLst/>
          </a:prstGeom>
          <a:solidFill>
            <a:schemeClr val="accent5">
              <a:lumMod val="20000"/>
              <a:lumOff val="80000"/>
            </a:schemeClr>
          </a:solidFill>
          <a:ln w="19050">
            <a:solidFill>
              <a:srgbClr val="C00000"/>
            </a:solidFill>
          </a:ln>
        </p:spPr>
        <p:txBody>
          <a:bodyPr wrap="square" rtlCol="0">
            <a:spAutoFit/>
          </a:bodyPr>
          <a:lstStyle/>
          <a:p>
            <a:pPr algn="just"/>
            <a:r>
              <a:rPr lang="it-IT" sz="1600" b="1" dirty="0" smtClean="0"/>
              <a:t>Economia</a:t>
            </a:r>
          </a:p>
          <a:p>
            <a:pPr algn="just">
              <a:spcAft>
                <a:spcPts val="600"/>
              </a:spcAft>
            </a:pPr>
            <a:r>
              <a:rPr lang="it-IT" sz="1400" dirty="0" smtClean="0"/>
              <a:t>Teheran è il </a:t>
            </a:r>
            <a:r>
              <a:rPr lang="it-IT" sz="1400" b="1" dirty="0" smtClean="0"/>
              <a:t>centro economico dell'Iran</a:t>
            </a:r>
            <a:r>
              <a:rPr lang="it-IT" sz="1400" dirty="0" smtClean="0"/>
              <a:t>. La città concentra </a:t>
            </a:r>
            <a:r>
              <a:rPr lang="it-IT" sz="1400" u="sng" dirty="0" smtClean="0"/>
              <a:t>il 30% della forza lavoro del settore pubblico e il 45% delle grandi imprese industriali dell'intero paese</a:t>
            </a:r>
            <a:r>
              <a:rPr lang="it-IT" sz="1400" dirty="0" smtClean="0"/>
              <a:t>. La maggior parte della restante forza lavoro si distribuisce fra </a:t>
            </a:r>
            <a:r>
              <a:rPr lang="it-IT" sz="1400" u="sng" dirty="0" smtClean="0"/>
              <a:t>commercio e settore dei trasporti</a:t>
            </a:r>
            <a:r>
              <a:rPr lang="it-IT" sz="1400" dirty="0" smtClean="0"/>
              <a:t>. Fra le principali industrie vi sono quelle del settore elettronico, delle armi, dei tessuti, dello zucchero, del cemento e dei prodotti chimici. Teheran è un importante centro per la vendita di tappeti e mobili. A sud della città, nei pressi di Ray, è presente una raffineria di petrolio.</a:t>
            </a:r>
          </a:p>
        </p:txBody>
      </p:sp>
      <p:pic>
        <p:nvPicPr>
          <p:cNvPr id="1026" name="Picture 2" descr="Iran: tra sospetti sabotaggi e “pazienza strategica” | ISPI"/>
          <p:cNvPicPr>
            <a:picLocks noChangeAspect="1" noChangeArrowheads="1"/>
          </p:cNvPicPr>
          <p:nvPr/>
        </p:nvPicPr>
        <p:blipFill>
          <a:blip r:embed="rId2" cstate="print"/>
          <a:srcRect/>
          <a:stretch>
            <a:fillRect/>
          </a:stretch>
        </p:blipFill>
        <p:spPr bwMode="auto">
          <a:xfrm>
            <a:off x="500034" y="1785926"/>
            <a:ext cx="2926080" cy="2192274"/>
          </a:xfrm>
          <a:prstGeom prst="rect">
            <a:avLst/>
          </a:prstGeom>
          <a:noFill/>
          <a:ln>
            <a:solidFill>
              <a:srgbClr val="C00000"/>
            </a:solidFill>
          </a:ln>
        </p:spPr>
      </p:pic>
      <p:pic>
        <p:nvPicPr>
          <p:cNvPr id="1030" name="Picture 6" descr="إضراب سائقي الشاحنات في باكستان يُعرِّض تموين... - YouTube"/>
          <p:cNvPicPr>
            <a:picLocks noChangeAspect="1" noChangeArrowheads="1"/>
          </p:cNvPicPr>
          <p:nvPr/>
        </p:nvPicPr>
        <p:blipFill>
          <a:blip r:embed="rId3"/>
          <a:srcRect t="12500" b="12499"/>
          <a:stretch>
            <a:fillRect/>
          </a:stretch>
        </p:blipFill>
        <p:spPr bwMode="auto">
          <a:xfrm>
            <a:off x="142844" y="4143380"/>
            <a:ext cx="4572000" cy="2571768"/>
          </a:xfrm>
          <a:prstGeom prst="rect">
            <a:avLst/>
          </a:prstGeom>
          <a:noFill/>
          <a:ln>
            <a:solidFill>
              <a:srgbClr val="C00000"/>
            </a:solidFill>
          </a:ln>
        </p:spPr>
      </p:pic>
      <p:pic>
        <p:nvPicPr>
          <p:cNvPr id="6" name="Picture 2" descr="Negozio con dadi e frutta secca su il Grand Bazaar a Teheran, la capitale  di Iran e Teheran Provincia Foto stock - Alamy"/>
          <p:cNvPicPr>
            <a:picLocks noChangeAspect="1" noChangeArrowheads="1"/>
          </p:cNvPicPr>
          <p:nvPr/>
        </p:nvPicPr>
        <p:blipFill>
          <a:blip r:embed="rId4"/>
          <a:srcRect b="9091"/>
          <a:stretch>
            <a:fillRect/>
          </a:stretch>
        </p:blipFill>
        <p:spPr bwMode="auto">
          <a:xfrm>
            <a:off x="5143504" y="1857364"/>
            <a:ext cx="3764280" cy="2537596"/>
          </a:xfrm>
          <a:prstGeom prst="rect">
            <a:avLst/>
          </a:prstGeom>
          <a:noFill/>
          <a:ln>
            <a:solidFill>
              <a:srgbClr val="C00000"/>
            </a:solidFill>
          </a:ln>
        </p:spPr>
      </p:pic>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285720" y="142852"/>
            <a:ext cx="8572560" cy="2492990"/>
          </a:xfrm>
          <a:prstGeom prst="rect">
            <a:avLst/>
          </a:prstGeom>
          <a:solidFill>
            <a:schemeClr val="accent5">
              <a:lumMod val="20000"/>
              <a:lumOff val="80000"/>
            </a:schemeClr>
          </a:solidFill>
          <a:ln w="19050">
            <a:solidFill>
              <a:srgbClr val="C00000"/>
            </a:solidFill>
          </a:ln>
        </p:spPr>
        <p:txBody>
          <a:bodyPr wrap="square" rtlCol="0">
            <a:spAutoFit/>
          </a:bodyPr>
          <a:lstStyle/>
          <a:p>
            <a:pPr algn="just"/>
            <a:r>
              <a:rPr lang="it-IT" sz="1600" b="1" dirty="0" smtClean="0"/>
              <a:t>Popolazione</a:t>
            </a:r>
          </a:p>
          <a:p>
            <a:pPr algn="just"/>
            <a:r>
              <a:rPr lang="it-IT" sz="1400" dirty="0" smtClean="0"/>
              <a:t>Già agli inizi del XIX secolo la popolazione era valutata in 120.000 abitanti; ma la fase di decollo verso una vera e propria struttura metropolitana si ebbe nei </a:t>
            </a:r>
            <a:r>
              <a:rPr lang="it-IT" sz="1400" b="1" dirty="0" smtClean="0"/>
              <a:t>primi decenni del XX secolo</a:t>
            </a:r>
            <a:r>
              <a:rPr lang="it-IT" sz="1400" dirty="0" smtClean="0"/>
              <a:t>, sotto l’impulso della scoperta di grandi giacimenti petroliferi nel Paese: la città ospitava allora </a:t>
            </a:r>
            <a:r>
              <a:rPr lang="it-IT" sz="1400" b="1" dirty="0" smtClean="0"/>
              <a:t>530.000 abitanti </a:t>
            </a:r>
            <a:r>
              <a:rPr lang="it-IT" sz="1400" dirty="0" smtClean="0"/>
              <a:t>e continuava a espandersi soprattutto in direzione nord e nordest.</a:t>
            </a:r>
          </a:p>
          <a:p>
            <a:pPr algn="just"/>
            <a:r>
              <a:rPr lang="it-IT" sz="1400" b="1" dirty="0" smtClean="0"/>
              <a:t>Superato il milione </a:t>
            </a:r>
            <a:r>
              <a:rPr lang="it-IT" sz="1400" dirty="0" smtClean="0"/>
              <a:t>di abitanti all’inizio degli </a:t>
            </a:r>
            <a:r>
              <a:rPr lang="it-IT" sz="1400" b="1" dirty="0" smtClean="0"/>
              <a:t>anni Cinquanta</a:t>
            </a:r>
            <a:r>
              <a:rPr lang="it-IT" sz="1400" dirty="0" smtClean="0"/>
              <a:t>, la crescita si fece tumultuosa nel decennio successivo, a causa dei poderosi flussi migratori che si riversavano su Teheran dalle province settentrionali: la popolazione raggiunse i </a:t>
            </a:r>
            <a:r>
              <a:rPr lang="it-IT" sz="1400" b="1" dirty="0" smtClean="0"/>
              <a:t>3 milioni </a:t>
            </a:r>
            <a:r>
              <a:rPr lang="it-IT" sz="1400" dirty="0" smtClean="0"/>
              <a:t>di abitanti nel </a:t>
            </a:r>
            <a:r>
              <a:rPr lang="it-IT" sz="1400" b="1" dirty="0" smtClean="0"/>
              <a:t>1970</a:t>
            </a:r>
            <a:r>
              <a:rPr lang="it-IT" sz="1400" dirty="0" smtClean="0"/>
              <a:t>, estendendosi la città su un’area di oltre 280 kmq, e sfiorando i 6 milioni nei primi anni Ottanta.</a:t>
            </a:r>
          </a:p>
          <a:p>
            <a:pPr algn="just"/>
            <a:r>
              <a:rPr lang="it-IT" sz="1400" dirty="0" smtClean="0"/>
              <a:t>Durante il periodo della Repubblica islamica si sono espanse ulteriormente le periferie, anche con la costruzione di nuove abitazioni senza licenza, arrivando ad avere, nel </a:t>
            </a:r>
            <a:r>
              <a:rPr lang="it-IT" sz="1400" b="1" dirty="0" smtClean="0"/>
              <a:t>2020</a:t>
            </a:r>
            <a:r>
              <a:rPr lang="it-IT" sz="1400" dirty="0" smtClean="0"/>
              <a:t>, </a:t>
            </a:r>
            <a:r>
              <a:rPr lang="it-IT" sz="1400" b="1" dirty="0" smtClean="0"/>
              <a:t>14.410.000</a:t>
            </a:r>
            <a:r>
              <a:rPr lang="it-IT" sz="1400" dirty="0" smtClean="0"/>
              <a:t> abitanti.</a:t>
            </a:r>
          </a:p>
        </p:txBody>
      </p:sp>
      <p:pic>
        <p:nvPicPr>
          <p:cNvPr id="3" name="Picture 2"/>
          <p:cNvPicPr>
            <a:picLocks noChangeAspect="1" noChangeArrowheads="1"/>
          </p:cNvPicPr>
          <p:nvPr/>
        </p:nvPicPr>
        <p:blipFill>
          <a:blip r:embed="rId2"/>
          <a:srcRect/>
          <a:stretch>
            <a:fillRect/>
          </a:stretch>
        </p:blipFill>
        <p:spPr bwMode="auto">
          <a:xfrm>
            <a:off x="1071538" y="2714620"/>
            <a:ext cx="7006209" cy="4010311"/>
          </a:xfrm>
          <a:prstGeom prst="rect">
            <a:avLst/>
          </a:prstGeom>
          <a:noFill/>
          <a:ln w="9525">
            <a:solidFill>
              <a:srgbClr val="C00000"/>
            </a:solidFill>
            <a:miter lim="800000"/>
            <a:headEnd/>
            <a:tailEnd/>
          </a:ln>
          <a:effectLst/>
        </p:spPr>
      </p:pic>
      <p:sp>
        <p:nvSpPr>
          <p:cNvPr id="4" name="CasellaDiTesto 3"/>
          <p:cNvSpPr txBox="1"/>
          <p:nvPr/>
        </p:nvSpPr>
        <p:spPr>
          <a:xfrm>
            <a:off x="1142976" y="2786058"/>
            <a:ext cx="2500330" cy="307777"/>
          </a:xfrm>
          <a:prstGeom prst="rect">
            <a:avLst/>
          </a:prstGeom>
          <a:solidFill>
            <a:srgbClr val="FFC000"/>
          </a:solidFill>
          <a:ln w="19050">
            <a:solidFill>
              <a:srgbClr val="C00000"/>
            </a:solidFill>
          </a:ln>
        </p:spPr>
        <p:txBody>
          <a:bodyPr wrap="square" rtlCol="0">
            <a:spAutoFit/>
          </a:bodyPr>
          <a:lstStyle/>
          <a:p>
            <a:r>
              <a:rPr lang="it-IT" sz="1400" dirty="0" smtClean="0"/>
              <a:t>Lo sviluppo urbano di </a:t>
            </a:r>
            <a:r>
              <a:rPr lang="it-IT" sz="1400" b="1" dirty="0" smtClean="0"/>
              <a:t>Teheran</a:t>
            </a:r>
            <a:endParaRPr lang="it-IT" sz="1400" b="1" dirty="0"/>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p:cNvSpPr txBox="1"/>
          <p:nvPr/>
        </p:nvSpPr>
        <p:spPr>
          <a:xfrm>
            <a:off x="214282" y="142852"/>
            <a:ext cx="8572560" cy="1200329"/>
          </a:xfrm>
          <a:prstGeom prst="rect">
            <a:avLst/>
          </a:prstGeom>
          <a:solidFill>
            <a:schemeClr val="accent5">
              <a:lumMod val="20000"/>
              <a:lumOff val="80000"/>
            </a:schemeClr>
          </a:solidFill>
          <a:ln w="19050">
            <a:solidFill>
              <a:srgbClr val="C00000"/>
            </a:solidFill>
          </a:ln>
        </p:spPr>
        <p:txBody>
          <a:bodyPr wrap="square" rtlCol="0">
            <a:spAutoFit/>
          </a:bodyPr>
          <a:lstStyle/>
          <a:p>
            <a:pPr algn="just"/>
            <a:r>
              <a:rPr lang="it-IT" sz="1600" b="1" dirty="0" smtClean="0"/>
              <a:t>La struttura urbana</a:t>
            </a:r>
          </a:p>
          <a:p>
            <a:pPr algn="just"/>
            <a:r>
              <a:rPr lang="it-IT" sz="1400" dirty="0" smtClean="0"/>
              <a:t>Teheran è strutturata in tre fasce. La </a:t>
            </a:r>
            <a:r>
              <a:rPr lang="it-IT" sz="1400" b="1" dirty="0" smtClean="0"/>
              <a:t>zona nord</a:t>
            </a:r>
            <a:r>
              <a:rPr lang="it-IT" sz="1400" dirty="0" smtClean="0"/>
              <a:t> è abitata principalmente dalle </a:t>
            </a:r>
            <a:r>
              <a:rPr lang="it-IT" sz="1400" u="sng" dirty="0" smtClean="0"/>
              <a:t>classi più abbienti </a:t>
            </a:r>
            <a:r>
              <a:rPr lang="it-IT" sz="1400" dirty="0" smtClean="0"/>
              <a:t>e dai nuovi ricchi, con edifici </a:t>
            </a:r>
            <a:r>
              <a:rPr lang="it-IT" sz="1400" dirty="0" err="1" smtClean="0"/>
              <a:t>pluripiano</a:t>
            </a:r>
            <a:r>
              <a:rPr lang="it-IT" sz="1400" dirty="0" smtClean="0"/>
              <a:t> che s’inerpicano sulle pendici dei monti </a:t>
            </a:r>
            <a:r>
              <a:rPr lang="it-IT" sz="1400" dirty="0" err="1" smtClean="0"/>
              <a:t>Elburz</a:t>
            </a:r>
            <a:r>
              <a:rPr lang="it-IT" sz="1400" dirty="0" smtClean="0"/>
              <a:t>. La </a:t>
            </a:r>
            <a:r>
              <a:rPr lang="it-IT" sz="1400" b="1" dirty="0" smtClean="0"/>
              <a:t>zona centrale</a:t>
            </a:r>
            <a:r>
              <a:rPr lang="it-IT" sz="1400" dirty="0" smtClean="0"/>
              <a:t> accoglie le </a:t>
            </a:r>
            <a:r>
              <a:rPr lang="it-IT" sz="1400" u="sng" dirty="0" smtClean="0"/>
              <a:t>istituzioni museali, i palazzi del potere, il Gran bazar</a:t>
            </a:r>
            <a:r>
              <a:rPr lang="it-IT" sz="1400" dirty="0" smtClean="0"/>
              <a:t>. La </a:t>
            </a:r>
            <a:r>
              <a:rPr lang="it-IT" sz="1400" b="1" dirty="0" smtClean="0"/>
              <a:t>zona sud</a:t>
            </a:r>
            <a:r>
              <a:rPr lang="it-IT" sz="1400" dirty="0" smtClean="0"/>
              <a:t> con i </a:t>
            </a:r>
            <a:r>
              <a:rPr lang="it-IT" sz="1400" u="sng" dirty="0" smtClean="0"/>
              <a:t>quartieri più poveri </a:t>
            </a:r>
            <a:r>
              <a:rPr lang="it-IT" sz="1400" dirty="0" smtClean="0"/>
              <a:t>in continua espansione che lambiscono la sabbia del deserto di </a:t>
            </a:r>
            <a:r>
              <a:rPr lang="it-IT" sz="1400" dirty="0" err="1" smtClean="0"/>
              <a:t>Dasht-e-Kavir</a:t>
            </a:r>
            <a:r>
              <a:rPr lang="it-IT" sz="1400" dirty="0" smtClean="0"/>
              <a:t>. </a:t>
            </a:r>
          </a:p>
        </p:txBody>
      </p:sp>
      <p:pic>
        <p:nvPicPr>
          <p:cNvPr id="6" name="Picture 4" descr="File:Grand Bazaar, Tehran (41906451204).jpg"/>
          <p:cNvPicPr>
            <a:picLocks noChangeAspect="1" noChangeArrowheads="1"/>
          </p:cNvPicPr>
          <p:nvPr/>
        </p:nvPicPr>
        <p:blipFill>
          <a:blip r:embed="rId2"/>
          <a:srcRect/>
          <a:stretch>
            <a:fillRect/>
          </a:stretch>
        </p:blipFill>
        <p:spPr bwMode="auto">
          <a:xfrm>
            <a:off x="4786314" y="2428868"/>
            <a:ext cx="4008311" cy="3028950"/>
          </a:xfrm>
          <a:prstGeom prst="rect">
            <a:avLst/>
          </a:prstGeom>
          <a:noFill/>
          <a:ln>
            <a:solidFill>
              <a:srgbClr val="C00000"/>
            </a:solidFill>
          </a:ln>
        </p:spPr>
      </p:pic>
      <p:pic>
        <p:nvPicPr>
          <p:cNvPr id="7" name="Picture 2" descr="TO GO WITH AFP STORY BY ARESU EQBALI An"/>
          <p:cNvPicPr>
            <a:picLocks noChangeAspect="1" noChangeArrowheads="1"/>
          </p:cNvPicPr>
          <p:nvPr/>
        </p:nvPicPr>
        <p:blipFill>
          <a:blip r:embed="rId3"/>
          <a:srcRect/>
          <a:stretch>
            <a:fillRect/>
          </a:stretch>
        </p:blipFill>
        <p:spPr bwMode="auto">
          <a:xfrm>
            <a:off x="1000100" y="4357694"/>
            <a:ext cx="3402056" cy="2322302"/>
          </a:xfrm>
          <a:prstGeom prst="rect">
            <a:avLst/>
          </a:prstGeom>
          <a:noFill/>
          <a:ln>
            <a:solidFill>
              <a:srgbClr val="C00000"/>
            </a:solidFill>
          </a:ln>
        </p:spPr>
      </p:pic>
      <p:pic>
        <p:nvPicPr>
          <p:cNvPr id="11266" name="Picture 2" descr="North Tehran Towers.jpg"/>
          <p:cNvPicPr>
            <a:picLocks noChangeAspect="1" noChangeArrowheads="1"/>
          </p:cNvPicPr>
          <p:nvPr/>
        </p:nvPicPr>
        <p:blipFill>
          <a:blip r:embed="rId4" cstate="print"/>
          <a:srcRect/>
          <a:stretch>
            <a:fillRect/>
          </a:stretch>
        </p:blipFill>
        <p:spPr bwMode="auto">
          <a:xfrm>
            <a:off x="357158" y="1428736"/>
            <a:ext cx="3738880" cy="2807081"/>
          </a:xfrm>
          <a:prstGeom prst="rect">
            <a:avLst/>
          </a:prstGeom>
          <a:noFill/>
          <a:ln>
            <a:solidFill>
              <a:srgbClr val="C00000"/>
            </a:solidFill>
          </a:ln>
        </p:spPr>
      </p:pic>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5357818" y="500042"/>
            <a:ext cx="3357586" cy="2323713"/>
          </a:xfrm>
          <a:prstGeom prst="rect">
            <a:avLst/>
          </a:prstGeom>
          <a:solidFill>
            <a:schemeClr val="accent5">
              <a:lumMod val="20000"/>
              <a:lumOff val="80000"/>
            </a:schemeClr>
          </a:solidFill>
          <a:ln w="19050">
            <a:solidFill>
              <a:srgbClr val="C00000"/>
            </a:solidFill>
          </a:ln>
        </p:spPr>
        <p:txBody>
          <a:bodyPr wrap="square" rtlCol="0">
            <a:spAutoFit/>
          </a:bodyPr>
          <a:lstStyle/>
          <a:p>
            <a:pPr algn="ctr" fontAlgn="base">
              <a:spcAft>
                <a:spcPts val="600"/>
              </a:spcAft>
            </a:pPr>
            <a:r>
              <a:rPr lang="it-IT" sz="2000" b="1" dirty="0" smtClean="0"/>
              <a:t>Iran: il 20% delle famiglie di Teheran vive negli slum</a:t>
            </a:r>
          </a:p>
          <a:p>
            <a:pPr>
              <a:spcAft>
                <a:spcPts val="600"/>
              </a:spcAft>
            </a:pPr>
            <a:r>
              <a:rPr lang="it-IT" sz="1100" b="1" dirty="0" smtClean="0"/>
              <a:t>CSDHI</a:t>
            </a:r>
            <a:r>
              <a:rPr lang="pt-BR" sz="1100" b="1" dirty="0" smtClean="0"/>
              <a:t>  </a:t>
            </a:r>
            <a:r>
              <a:rPr lang="it-IT" sz="1100" dirty="0" smtClean="0"/>
              <a:t>05/11/2019</a:t>
            </a:r>
          </a:p>
          <a:p>
            <a:pPr algn="just"/>
            <a:r>
              <a:rPr lang="it-IT" sz="1400" dirty="0" smtClean="0"/>
              <a:t>Il 40% delle famiglie a Teheran in Iran vive al di sotto della soglia di povertà per quanto riguarda l'alloggio e il 20% di loro vive in baraccopoli, ha annunciato un funzionario della ristrutturazione di Teheran il 4 novembre.</a:t>
            </a:r>
          </a:p>
        </p:txBody>
      </p:sp>
      <p:pic>
        <p:nvPicPr>
          <p:cNvPr id="4" name="Picture 1" descr="C:\Users\utente\Documents\SITO\DA INSERIRE\GEOGRAFIA\CLASSE 3°\IRAN\14-IRAN\WELFARE\95864302_2884538528261571_7157561259322245120_n-081f0-5b935.jpg"/>
          <p:cNvPicPr>
            <a:picLocks noChangeAspect="1" noChangeArrowheads="1"/>
          </p:cNvPicPr>
          <p:nvPr/>
        </p:nvPicPr>
        <p:blipFill>
          <a:blip r:embed="rId2"/>
          <a:srcRect/>
          <a:stretch>
            <a:fillRect/>
          </a:stretch>
        </p:blipFill>
        <p:spPr bwMode="auto">
          <a:xfrm>
            <a:off x="357158" y="357166"/>
            <a:ext cx="4751070" cy="3161919"/>
          </a:xfrm>
          <a:prstGeom prst="rect">
            <a:avLst/>
          </a:prstGeom>
          <a:noFill/>
          <a:ln>
            <a:solidFill>
              <a:srgbClr val="C00000"/>
            </a:solidFill>
          </a:ln>
        </p:spPr>
      </p:pic>
      <p:pic>
        <p:nvPicPr>
          <p:cNvPr id="175106" name="Picture 2" descr="https://www.iran-resist.org/IMG/jpg/bidonvilles_tehran-4.jpg"/>
          <p:cNvPicPr>
            <a:picLocks noChangeAspect="1" noChangeArrowheads="1"/>
          </p:cNvPicPr>
          <p:nvPr/>
        </p:nvPicPr>
        <p:blipFill>
          <a:blip r:embed="rId3"/>
          <a:srcRect/>
          <a:stretch>
            <a:fillRect/>
          </a:stretch>
        </p:blipFill>
        <p:spPr bwMode="auto">
          <a:xfrm>
            <a:off x="500034" y="3643314"/>
            <a:ext cx="4430268" cy="3063621"/>
          </a:xfrm>
          <a:prstGeom prst="rect">
            <a:avLst/>
          </a:prstGeom>
          <a:noFill/>
          <a:ln>
            <a:solidFill>
              <a:srgbClr val="C00000"/>
            </a:solidFill>
          </a:ln>
        </p:spPr>
      </p:pic>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285720" y="357166"/>
            <a:ext cx="8572560" cy="5047536"/>
          </a:xfrm>
          <a:prstGeom prst="rect">
            <a:avLst/>
          </a:prstGeom>
          <a:solidFill>
            <a:schemeClr val="accent5">
              <a:lumMod val="20000"/>
              <a:lumOff val="80000"/>
            </a:schemeClr>
          </a:solidFill>
          <a:ln w="19050">
            <a:solidFill>
              <a:srgbClr val="C00000"/>
            </a:solidFill>
          </a:ln>
        </p:spPr>
        <p:txBody>
          <a:bodyPr wrap="square" rtlCol="0">
            <a:spAutoFit/>
          </a:bodyPr>
          <a:lstStyle/>
          <a:p>
            <a:pPr algn="ctr">
              <a:spcAft>
                <a:spcPts val="600"/>
              </a:spcAft>
            </a:pPr>
            <a:r>
              <a:rPr lang="it-IT" sz="2000" b="1" dirty="0" smtClean="0"/>
              <a:t>Iran, la piaga del lavoro minorile fra crisi economica e sanzioni internazionali </a:t>
            </a:r>
          </a:p>
          <a:p>
            <a:pPr>
              <a:spcAft>
                <a:spcPts val="600"/>
              </a:spcAft>
            </a:pPr>
            <a:r>
              <a:rPr lang="it-IT" sz="1200" b="1" dirty="0" err="1" smtClean="0"/>
              <a:t>AsiaNews</a:t>
            </a:r>
            <a:r>
              <a:rPr lang="pt-BR" sz="1200" b="1" dirty="0" smtClean="0"/>
              <a:t> </a:t>
            </a:r>
            <a:r>
              <a:rPr lang="it-IT" sz="1200" b="1" dirty="0" smtClean="0"/>
              <a:t> </a:t>
            </a:r>
            <a:r>
              <a:rPr lang="it-IT" sz="1200" dirty="0" smtClean="0"/>
              <a:t>02/11/2021</a:t>
            </a:r>
            <a:endParaRPr lang="it-IT" sz="1400" dirty="0" smtClean="0"/>
          </a:p>
          <a:p>
            <a:pPr algn="just"/>
            <a:r>
              <a:rPr lang="it-IT" sz="1400" dirty="0" smtClean="0"/>
              <a:t>Percorrendo le vie di Teheran, appena si giunge a un incrocio non è raro vedere capannelli di bambini e giovani di </a:t>
            </a:r>
            <a:r>
              <a:rPr lang="it-IT" sz="1400" b="1" dirty="0" smtClean="0"/>
              <a:t>età compresa fra i 3 e i 15 anni </a:t>
            </a:r>
            <a:r>
              <a:rPr lang="it-IT" sz="1400" dirty="0" smtClean="0"/>
              <a:t>intenti a lavorare per sopravvivere, da soli o in gruppo, compiendo le più svariate attività: </a:t>
            </a:r>
            <a:r>
              <a:rPr lang="it-IT" sz="1400" b="1" dirty="0" smtClean="0"/>
              <a:t>chiedere la carità, pulire vetri e finestrini delle auto, vendere fiori </a:t>
            </a:r>
            <a:r>
              <a:rPr lang="it-IT" sz="1400" dirty="0" smtClean="0"/>
              <a:t>(soprattutto narcisi) o </a:t>
            </a:r>
            <a:r>
              <a:rPr lang="it-IT" sz="1400" b="1" dirty="0" smtClean="0"/>
              <a:t>fare gli oroscopi</a:t>
            </a:r>
            <a:r>
              <a:rPr lang="it-IT" sz="1400" dirty="0" smtClean="0"/>
              <a:t>. Sulla gran parte dei loro volti si scorgono i segni dell’innocenza e della fatica al tempo stesso, causati dai lavori riprovevoli sia nelle stagioni calde che in quelle fredde, con mani stanche e callose, facendo cose che altri loro coetanei non si sognano nemmeno.</a:t>
            </a:r>
          </a:p>
          <a:p>
            <a:pPr algn="just"/>
            <a:r>
              <a:rPr lang="it-IT" sz="1400" dirty="0" smtClean="0"/>
              <a:t>Alla loro vista viene spontaneo chiedersi da dove vengano, chi siano e quali siano le famiglie di appartenenza, ma soprattutto perché siano costretti a lavori così duri e in condizioni pessime. Il fenomeno è cresciuto a dismisura dall’inizio della pandemia di Covid-19, e ancora oggi a distanza di oltre un anno e mezzo, continua a diffondersi giorno dopo giorno. </a:t>
            </a:r>
          </a:p>
          <a:p>
            <a:pPr algn="just"/>
            <a:r>
              <a:rPr lang="it-IT" sz="1400" dirty="0" smtClean="0"/>
              <a:t>Fra le ragioni che spingono i minori, fin da piccoli, a lavorare sono i </a:t>
            </a:r>
            <a:r>
              <a:rPr lang="it-IT" sz="1400" b="1" dirty="0" smtClean="0"/>
              <a:t>problemi economici </a:t>
            </a:r>
            <a:r>
              <a:rPr lang="it-IT" sz="1400" dirty="0" smtClean="0"/>
              <a:t>che attanagliano le loro famiglie, </a:t>
            </a:r>
            <a:r>
              <a:rPr lang="it-IT" sz="1400" b="1" dirty="0" smtClean="0"/>
              <a:t>sommati a problemi di dipendenze dei loro genitori</a:t>
            </a:r>
            <a:r>
              <a:rPr lang="it-IT" sz="1400" dirty="0" smtClean="0"/>
              <a:t>: in alcuni casi uno o entrambi i genitori fanno uso di droghe e per questo non lavorano o la loro attività non basta per garantirne la sopravvivenza. Per questo </a:t>
            </a:r>
            <a:r>
              <a:rPr lang="it-IT" sz="1400" b="1" dirty="0" smtClean="0"/>
              <a:t>molti scelgono di fare figli per poi mandarli a mendicare e guadagnare qualche soldo per sostenere i bisogni della famiglia</a:t>
            </a:r>
            <a:r>
              <a:rPr lang="it-IT" sz="1400" dirty="0" smtClean="0"/>
              <a:t>. Spesso un bambino è visto come una fonte di reddito e, fin dalla nascita, sono avviati al lavoro minorile. </a:t>
            </a:r>
          </a:p>
          <a:p>
            <a:pPr algn="just"/>
            <a:r>
              <a:rPr lang="it-IT" sz="1400" dirty="0" smtClean="0"/>
              <a:t>Il lavoro minorile non è limitato però alle strade della capitale: </a:t>
            </a:r>
            <a:r>
              <a:rPr lang="it-IT" sz="1400" b="1" dirty="0" smtClean="0"/>
              <a:t>anche attorno a Teheran vi sono negozi e attività commerciali che li sfruttano</a:t>
            </a:r>
            <a:r>
              <a:rPr lang="it-IT" sz="1400" dirty="0" smtClean="0"/>
              <a:t>. Fra gli esempi abbiamo fabbriche di mattoni, autofficine, aziende agricole. Secondo i dati raccolti dalle </a:t>
            </a:r>
            <a:r>
              <a:rPr lang="it-IT" sz="1400" dirty="0" err="1" smtClean="0"/>
              <a:t>ong</a:t>
            </a:r>
            <a:r>
              <a:rPr lang="it-IT" sz="1400" dirty="0" smtClean="0"/>
              <a:t> iraniane del settore, risalenti a due anni fa, </a:t>
            </a:r>
            <a:r>
              <a:rPr lang="it-IT" sz="1400" b="1" dirty="0" smtClean="0"/>
              <a:t>vi sarebbero almeno 5mila bambini lavoratori per le strade della capitale.</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www.ncr-iran.org/en/images/stories/2018/May/c/iran-Poverty-Child-Tehran-3.jpg"/>
          <p:cNvPicPr>
            <a:picLocks noChangeAspect="1" noChangeArrowheads="1"/>
          </p:cNvPicPr>
          <p:nvPr/>
        </p:nvPicPr>
        <p:blipFill>
          <a:blip r:embed="rId2"/>
          <a:srcRect/>
          <a:stretch>
            <a:fillRect/>
          </a:stretch>
        </p:blipFill>
        <p:spPr bwMode="auto">
          <a:xfrm>
            <a:off x="1785918" y="714356"/>
            <a:ext cx="5486400" cy="3792474"/>
          </a:xfrm>
          <a:prstGeom prst="rect">
            <a:avLst/>
          </a:prstGeom>
          <a:noFill/>
          <a:ln>
            <a:solidFill>
              <a:srgbClr val="C00000"/>
            </a:solidFill>
          </a:ln>
        </p:spPr>
      </p:pic>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285720" y="357166"/>
            <a:ext cx="8572560" cy="5047536"/>
          </a:xfrm>
          <a:prstGeom prst="rect">
            <a:avLst/>
          </a:prstGeom>
          <a:solidFill>
            <a:schemeClr val="accent5">
              <a:lumMod val="20000"/>
              <a:lumOff val="80000"/>
            </a:schemeClr>
          </a:solidFill>
          <a:ln w="19050">
            <a:solidFill>
              <a:srgbClr val="C00000"/>
            </a:solidFill>
          </a:ln>
        </p:spPr>
        <p:txBody>
          <a:bodyPr wrap="square" rtlCol="0">
            <a:spAutoFit/>
          </a:bodyPr>
          <a:lstStyle/>
          <a:p>
            <a:pPr algn="ctr">
              <a:spcAft>
                <a:spcPts val="600"/>
              </a:spcAft>
            </a:pPr>
            <a:r>
              <a:rPr lang="it-IT" sz="2000" b="1" dirty="0" smtClean="0"/>
              <a:t>Iran: lavoro minorile nella gestione dei rifiuti, il peggior tipo di sfruttamento </a:t>
            </a:r>
          </a:p>
          <a:p>
            <a:pPr>
              <a:spcAft>
                <a:spcPts val="600"/>
              </a:spcAft>
            </a:pPr>
            <a:r>
              <a:rPr lang="it-IT" sz="1200" b="1" dirty="0" smtClean="0"/>
              <a:t>Caratteri Liberi  </a:t>
            </a:r>
            <a:r>
              <a:rPr lang="it-IT" sz="1200" dirty="0" smtClean="0"/>
              <a:t>06/</a:t>
            </a:r>
            <a:r>
              <a:rPr lang="it-IT" sz="1200" dirty="0" err="1" smtClean="0"/>
              <a:t>06</a:t>
            </a:r>
            <a:r>
              <a:rPr lang="it-IT" sz="1200" dirty="0" smtClean="0"/>
              <a:t>/2018</a:t>
            </a:r>
            <a:endParaRPr lang="it-IT" sz="1400" dirty="0" smtClean="0"/>
          </a:p>
          <a:p>
            <a:pPr algn="just"/>
            <a:r>
              <a:rPr lang="it-IT" sz="1400" dirty="0" smtClean="0"/>
              <a:t>Mentre nel resto del mondo il lavoro minorile viene eliminato, in Iran continua a crescere; a Teheran ed in molte città metropolitane </a:t>
            </a:r>
            <a:r>
              <a:rPr lang="it-IT" sz="1400" b="1" dirty="0" smtClean="0"/>
              <a:t>è comune vedere bambini raccogliere e separare i rifiuti</a:t>
            </a:r>
            <a:r>
              <a:rPr lang="it-IT" sz="1400" dirty="0" smtClean="0"/>
              <a:t>, e la cosa è liberamente ammessa anche dai media e dagli ufficiali iraniani.</a:t>
            </a:r>
          </a:p>
          <a:p>
            <a:pPr algn="just"/>
            <a:r>
              <a:rPr lang="it-IT" sz="1400" dirty="0" smtClean="0"/>
              <a:t>Le società che hanno avuto l’appalto dal consiglio ingaggiano i bambini perché </a:t>
            </a:r>
            <a:r>
              <a:rPr lang="it-IT" sz="1400" b="1" dirty="0" smtClean="0"/>
              <a:t>li pagano il 70% in meno di un lavoratore regolare</a:t>
            </a:r>
            <a:r>
              <a:rPr lang="it-IT" sz="1400" dirty="0" smtClean="0"/>
              <a:t> (adulto), ed anche perché data la loro tenerissima età </a:t>
            </a:r>
            <a:r>
              <a:rPr lang="it-IT" sz="1400" b="1" dirty="0" smtClean="0"/>
              <a:t>sono inconsapevoli dei loro diritti </a:t>
            </a:r>
            <a:r>
              <a:rPr lang="it-IT" sz="1400" dirty="0" smtClean="0"/>
              <a:t>in quanto esseri umani, per non parlare dei loro diritti in quanto lavoratori. Tutto questo rende molto facile agli appaltatori ed agli investitori la prosecuzione dello sfruttamento minorile per qualsiasi tipo di lavoro impegnativo. I bambini che vengono ingaggiati per la gestione dei rifiuti devono raccoglierli, trasportarli nelle aree rurali e separali, qui gli appaltatori si occuperanno poi di venderli.</a:t>
            </a:r>
          </a:p>
          <a:p>
            <a:pPr algn="just"/>
            <a:r>
              <a:rPr lang="it-IT" sz="1400" dirty="0" smtClean="0"/>
              <a:t>Il 29 Maggio 2018 un’agenzia di stampa governativa, l’ILNA, ha diffuso la seguente dichiarazione di </a:t>
            </a:r>
            <a:r>
              <a:rPr lang="it-IT" sz="1400" dirty="0" err="1" smtClean="0"/>
              <a:t>Elham</a:t>
            </a:r>
            <a:r>
              <a:rPr lang="it-IT" sz="1400" dirty="0" smtClean="0"/>
              <a:t> </a:t>
            </a:r>
            <a:r>
              <a:rPr lang="it-IT" sz="1400" dirty="0" err="1" smtClean="0"/>
              <a:t>Eftekhari</a:t>
            </a:r>
            <a:r>
              <a:rPr lang="it-IT" sz="1400" dirty="0" smtClean="0"/>
              <a:t>, membro del consiglio di Teheran: “Il consiglio sta chiaramente sfruttando i bambini assegnandoli lavori impegnativi come la gestione dei rifiuti”. La Sig.ra </a:t>
            </a:r>
            <a:r>
              <a:rPr lang="it-IT" sz="1400" dirty="0" err="1" smtClean="0"/>
              <a:t>Eftekhari</a:t>
            </a:r>
            <a:r>
              <a:rPr lang="it-IT" sz="1400" dirty="0" smtClean="0"/>
              <a:t> ha aggiunto: “Questi bambini non solo lavorano, ma </a:t>
            </a:r>
            <a:r>
              <a:rPr lang="it-IT" sz="1400" b="1" dirty="0" smtClean="0"/>
              <a:t>vivono e dormono nelle fabbriche di rifiuti, piene di vermi e puzza</a:t>
            </a:r>
            <a:r>
              <a:rPr lang="it-IT" sz="1400" dirty="0" smtClean="0"/>
              <a:t>, e siamo ben consapevoli dei rischi che questi bambini affrontano dal punto di vista igienico, mentale, fisico e degli abusi </a:t>
            </a:r>
            <a:r>
              <a:rPr lang="it-IT" sz="1400" dirty="0" err="1" smtClean="0"/>
              <a:t>sessuali…</a:t>
            </a:r>
            <a:r>
              <a:rPr lang="it-IT" sz="1400" dirty="0" smtClean="0"/>
              <a:t>”.</a:t>
            </a:r>
          </a:p>
          <a:p>
            <a:pPr algn="just"/>
            <a:r>
              <a:rPr lang="it-IT" sz="1400" dirty="0" smtClean="0"/>
              <a:t>Secondo una ricerca del 2017, il numero di netturbini a Teheran è di 14.000 persone, di cui </a:t>
            </a:r>
            <a:r>
              <a:rPr lang="it-IT" sz="1400" b="1" dirty="0" smtClean="0"/>
              <a:t>4.700 bambini</a:t>
            </a:r>
            <a:r>
              <a:rPr lang="it-IT" sz="1400" dirty="0" smtClean="0"/>
              <a:t>. Il </a:t>
            </a:r>
            <a:r>
              <a:rPr lang="it-IT" sz="1400" b="1" dirty="0" smtClean="0"/>
              <a:t>40 per cento </a:t>
            </a:r>
            <a:r>
              <a:rPr lang="it-IT" sz="1400" dirty="0" smtClean="0"/>
              <a:t>di questi bambini è </a:t>
            </a:r>
            <a:r>
              <a:rPr lang="it-IT" sz="1400" b="1" dirty="0" smtClean="0"/>
              <a:t>completamente</a:t>
            </a:r>
            <a:r>
              <a:rPr lang="it-IT" sz="1400" dirty="0" smtClean="0"/>
              <a:t> </a:t>
            </a:r>
            <a:r>
              <a:rPr lang="it-IT" sz="1400" b="1" dirty="0" smtClean="0"/>
              <a:t>analfabeta</a:t>
            </a:r>
            <a:r>
              <a:rPr lang="it-IT" sz="1400" dirty="0" smtClean="0"/>
              <a:t>, il 37 per cento ha abbandonato la scuola e </a:t>
            </a:r>
            <a:r>
              <a:rPr lang="it-IT" sz="1400" b="1" dirty="0" smtClean="0"/>
              <a:t>lavora in media dieci ore e mezza al giorno.</a:t>
            </a:r>
          </a:p>
          <a:p>
            <a:pPr algn="just"/>
            <a:endParaRPr lang="it-IT" sz="1400" dirty="0" smtClean="0"/>
          </a:p>
          <a:p>
            <a:pPr algn="just"/>
            <a:endParaRPr lang="it-IT" sz="1400" dirty="0" smtClean="0"/>
          </a:p>
          <a:p>
            <a:endParaRPr lang="it-IT" sz="1400" dirty="0"/>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AutoShape 2" descr="C:\Users\utente\Documents\SITO\DA INSERIRE\GEOGRAFIA\CLASSE 3%C2%B0\IRAN\14-IRAN\TEHRAN\INFANZIA\Iran_ lavoro minorile nella gestione dei rifiuti, il peggior tipo di sfruttamento - Caratteri Liberi_files\Iran-Child-Labour-1.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sp>
        <p:nvSpPr>
          <p:cNvPr id="3076" name="AutoShape 4" descr="JPEG - 65KB"/>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sp>
        <p:nvSpPr>
          <p:cNvPr id="3078" name="AutoShape 6" descr="file:///C:/Users/utente/Documents/SITO/DA%20INSERIRE/GEOGRAFIA/CLASSE%203%C2%B0/IRAN/14-IRAN/WELFARE/maraude-5-da86d-df233.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pic>
        <p:nvPicPr>
          <p:cNvPr id="5122" name="Picture 2" descr="Iran: lavoro minorile nella gestione dei rifiuti, il peggior tipo di  sfruttamento - Consiglio Nazionale della Resistenza Iraniana"/>
          <p:cNvPicPr>
            <a:picLocks noChangeAspect="1" noChangeArrowheads="1"/>
          </p:cNvPicPr>
          <p:nvPr/>
        </p:nvPicPr>
        <p:blipFill>
          <a:blip r:embed="rId2"/>
          <a:srcRect/>
          <a:stretch>
            <a:fillRect/>
          </a:stretch>
        </p:blipFill>
        <p:spPr bwMode="auto">
          <a:xfrm>
            <a:off x="1785918" y="285728"/>
            <a:ext cx="5943600" cy="4267200"/>
          </a:xfrm>
          <a:prstGeom prst="rect">
            <a:avLst/>
          </a:prstGeom>
          <a:noFill/>
          <a:ln>
            <a:solidFill>
              <a:srgbClr val="C00000"/>
            </a:solidFill>
          </a:ln>
        </p:spPr>
      </p:pic>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357158" y="2500306"/>
            <a:ext cx="8572560" cy="3970318"/>
          </a:xfrm>
          <a:prstGeom prst="rect">
            <a:avLst/>
          </a:prstGeom>
          <a:solidFill>
            <a:schemeClr val="accent5">
              <a:lumMod val="20000"/>
              <a:lumOff val="80000"/>
            </a:schemeClr>
          </a:solidFill>
          <a:ln w="19050">
            <a:solidFill>
              <a:srgbClr val="C00000"/>
            </a:solidFill>
          </a:ln>
        </p:spPr>
        <p:txBody>
          <a:bodyPr wrap="square" rtlCol="0">
            <a:spAutoFit/>
          </a:bodyPr>
          <a:lstStyle/>
          <a:p>
            <a:pPr algn="ctr">
              <a:spcAft>
                <a:spcPts val="600"/>
              </a:spcAft>
            </a:pPr>
            <a:r>
              <a:rPr lang="it-IT" sz="2000" b="1" dirty="0" smtClean="0"/>
              <a:t>Teheran soffocata dallo smog </a:t>
            </a:r>
          </a:p>
          <a:p>
            <a:pPr>
              <a:spcAft>
                <a:spcPts val="600"/>
              </a:spcAft>
            </a:pPr>
            <a:r>
              <a:rPr lang="it-IT" sz="1200" b="1" dirty="0" smtClean="0"/>
              <a:t>Il Caffè </a:t>
            </a:r>
            <a:r>
              <a:rPr lang="it-IT" sz="1200" b="1" dirty="0" err="1" smtClean="0"/>
              <a:t>Geopolico</a:t>
            </a:r>
            <a:r>
              <a:rPr lang="it-IT" sz="1200" b="1" dirty="0" smtClean="0"/>
              <a:t>  </a:t>
            </a:r>
            <a:r>
              <a:rPr lang="it-IT" sz="1200" dirty="0" smtClean="0"/>
              <a:t>05/12/2016</a:t>
            </a:r>
            <a:endParaRPr lang="it-IT" sz="1400" dirty="0" smtClean="0"/>
          </a:p>
          <a:p>
            <a:pPr algn="just"/>
            <a:r>
              <a:rPr lang="it-IT" sz="1400" dirty="0" smtClean="0"/>
              <a:t>Il 14 novembre, il giorno più inquinato dell’ultimo anno secondo gli esperti, le autorità della capitale iraniana sono state costrette a prendere </a:t>
            </a:r>
            <a:r>
              <a:rPr lang="it-IT" sz="1400" b="1" dirty="0" smtClean="0"/>
              <a:t>misure drastiche </a:t>
            </a:r>
            <a:r>
              <a:rPr lang="it-IT" sz="1400" dirty="0" smtClean="0"/>
              <a:t>per fronteggiare i</a:t>
            </a:r>
            <a:r>
              <a:rPr lang="it-IT" sz="1400" b="1" dirty="0" smtClean="0"/>
              <a:t> livelli allarmanti di smog</a:t>
            </a:r>
            <a:r>
              <a:rPr lang="it-IT" sz="1400" dirty="0" smtClean="0"/>
              <a:t> raggiunti nella città. Il Comitato di Emergenza Atmosferica di Tehran ha disposto la </a:t>
            </a:r>
            <a:r>
              <a:rPr lang="it-IT" sz="1400" b="1" dirty="0" smtClean="0"/>
              <a:t>chiusura delle scuole materne ed elementari</a:t>
            </a:r>
            <a:r>
              <a:rPr lang="it-IT" sz="1400" dirty="0" smtClean="0"/>
              <a:t> e ha invitato le categorie ritenute maggiormente a rischio (anziani, bambini, donne in gravidanza e persone affette da problemi cardiaci e respiratori) a non uscire di casa se non strettamente necessario. Le restrizioni sono state estese alla circolazione degli autoveicoli interrompendo, fra le altre cose, la vendita delle licenze per l’ingresso nella capitale alle autovetture. Per ridurre al minimo le polveri sottili </a:t>
            </a:r>
            <a:r>
              <a:rPr lang="it-IT" sz="1400" b="1" dirty="0" smtClean="0"/>
              <a:t>è stato </a:t>
            </a:r>
            <a:r>
              <a:rPr lang="it-IT" sz="1400" dirty="0" smtClean="0"/>
              <a:t>inoltre </a:t>
            </a:r>
            <a:r>
              <a:rPr lang="it-IT" sz="1400" b="1" dirty="0" smtClean="0"/>
              <a:t>chiesto alle fabbriche di rallentare la produzione</a:t>
            </a:r>
            <a:r>
              <a:rPr lang="it-IT" sz="1400" dirty="0" smtClean="0"/>
              <a:t> e ai cantieri stradali di interrompere i lavori in corso. L’inquinamento sembra essere un problema perenne a Tehran, città circondata da montagne che impediscono al vento di disperdere le polveri sottili nell’aria. A questo si devono aggiungere le </a:t>
            </a:r>
            <a:r>
              <a:rPr lang="it-IT" sz="1400" b="1" dirty="0" smtClean="0"/>
              <a:t>massicce emissioni di idrocarburi</a:t>
            </a:r>
            <a:r>
              <a:rPr lang="it-IT" sz="1400" dirty="0" smtClean="0"/>
              <a:t> </a:t>
            </a:r>
            <a:r>
              <a:rPr lang="it-IT" sz="1400" b="1" dirty="0" smtClean="0"/>
              <a:t>prodotte dai milioni di veicoli a motore</a:t>
            </a:r>
            <a:r>
              <a:rPr lang="it-IT" sz="1400" dirty="0" smtClean="0"/>
              <a:t> che quotidianamente affollano le strade della capitale. Le autovetture in circolazione risultano essere spesso antiquate o non in regola con i criteri minimi di conformità ambientale oltre ad utilizzare, in molti casi, </a:t>
            </a:r>
            <a:r>
              <a:rPr lang="it-IT" sz="1400" b="1" dirty="0" smtClean="0"/>
              <a:t>benzina raffinata a livello locale</a:t>
            </a:r>
            <a:r>
              <a:rPr lang="it-IT" sz="1400" dirty="0" smtClean="0"/>
              <a:t> e dunque non conforme con le norme sull’inquinamento. I veicoli a motore sembrerebbero essere responsabili della maggior parte delle emissioni che causano l’inquinamento atmosferico cittadino, incidendo con una percentuale che va dal 70 al 90 per cento.</a:t>
            </a:r>
          </a:p>
        </p:txBody>
      </p:sp>
      <p:sp>
        <p:nvSpPr>
          <p:cNvPr id="4" name="CasellaDiTesto 3"/>
          <p:cNvSpPr txBox="1"/>
          <p:nvPr/>
        </p:nvSpPr>
        <p:spPr>
          <a:xfrm>
            <a:off x="357158" y="71414"/>
            <a:ext cx="8572560" cy="2308324"/>
          </a:xfrm>
          <a:prstGeom prst="rect">
            <a:avLst/>
          </a:prstGeom>
          <a:solidFill>
            <a:schemeClr val="accent5">
              <a:lumMod val="20000"/>
              <a:lumOff val="80000"/>
            </a:schemeClr>
          </a:solidFill>
          <a:ln w="19050">
            <a:solidFill>
              <a:srgbClr val="C00000"/>
            </a:solidFill>
          </a:ln>
        </p:spPr>
        <p:txBody>
          <a:bodyPr wrap="square" rtlCol="0">
            <a:spAutoFit/>
          </a:bodyPr>
          <a:lstStyle/>
          <a:p>
            <a:pPr algn="ctr"/>
            <a:r>
              <a:rPr lang="it-IT" sz="2000" b="1" dirty="0" smtClean="0"/>
              <a:t>Teheran è l’Iran</a:t>
            </a:r>
          </a:p>
          <a:p>
            <a:r>
              <a:rPr lang="pt-BR" sz="1200" b="1" dirty="0" smtClean="0"/>
              <a:t>Limes  </a:t>
            </a:r>
            <a:r>
              <a:rPr lang="it-IT" sz="1200" dirty="0" smtClean="0"/>
              <a:t>06/08/2018</a:t>
            </a:r>
            <a:endParaRPr lang="it-IT" sz="1400" dirty="0" smtClean="0"/>
          </a:p>
          <a:p>
            <a:pPr algn="just"/>
            <a:r>
              <a:rPr lang="it-IT" sz="1400" dirty="0" smtClean="0"/>
              <a:t>Il ruolo centrale assunto da Teheran in ambito economico, politico e culturale ha generato in anni recenti una forte immigrazione di origine rurale e urbana che si è andata insediando, in forme più o meno legali, sia nella regione metropolitana</a:t>
            </a:r>
            <a:r>
              <a:rPr lang="it-IT" sz="1400" baseline="30000" dirty="0" smtClean="0"/>
              <a:t> </a:t>
            </a:r>
            <a:r>
              <a:rPr lang="it-IT" sz="1400" dirty="0" smtClean="0"/>
              <a:t> che dentro i confini amministrativi del Comune, soprattutto a sud e a ovest della città. </a:t>
            </a:r>
            <a:r>
              <a:rPr lang="it-IT" sz="1400" b="1" dirty="0" smtClean="0"/>
              <a:t>Al tradizionale traffico nord-sud si è aggiunto </a:t>
            </a:r>
            <a:r>
              <a:rPr lang="it-IT" sz="1400" dirty="0" smtClean="0"/>
              <a:t>dunque</a:t>
            </a:r>
            <a:r>
              <a:rPr lang="it-IT" sz="1400" b="1" dirty="0" smtClean="0"/>
              <a:t> quello centro-periferia</a:t>
            </a:r>
            <a:r>
              <a:rPr lang="it-IT" sz="1400" dirty="0" smtClean="0"/>
              <a:t>, responsabile di un insostenibile pendolarismo giornaliero.</a:t>
            </a:r>
          </a:p>
          <a:p>
            <a:pPr algn="just"/>
            <a:r>
              <a:rPr lang="it-IT" sz="1400" dirty="0" smtClean="0"/>
              <a:t>È convinzione diffusa che la città ospiti 8-9 milioni di persone la notte e 12-13 milioni di giorno; in </a:t>
            </a:r>
            <a:r>
              <a:rPr lang="it-IT" sz="1400" b="1" dirty="0" smtClean="0"/>
              <a:t>assenza di un’adeguata rete di trasporto pubblico</a:t>
            </a:r>
            <a:r>
              <a:rPr lang="it-IT" sz="1400" dirty="0" smtClean="0"/>
              <a:t>, questi spostamenti quotidiani provocano un traffico infernale e un </a:t>
            </a:r>
            <a:r>
              <a:rPr lang="it-IT" sz="1400" b="1" dirty="0" smtClean="0"/>
              <a:t>fortissimo inquinamento</a:t>
            </a:r>
            <a:r>
              <a:rPr lang="it-IT" sz="1400" dirty="0" smtClean="0"/>
              <a:t>.</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6" name="AutoShape 2" descr="&quot;Black Friday&quot; a Teheran, l'evento che ha accelerato la caduta del regime dittatoriale dello Shah"/>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pic>
        <p:nvPicPr>
          <p:cNvPr id="5" name="Picture 2" descr="Nel dicembre 1978, circa un milione di persone si radunarono a Teheran per una manifestazione anti-Shah."/>
          <p:cNvPicPr>
            <a:picLocks noChangeAspect="1" noChangeArrowheads="1"/>
          </p:cNvPicPr>
          <p:nvPr/>
        </p:nvPicPr>
        <p:blipFill>
          <a:blip r:embed="rId2"/>
          <a:srcRect/>
          <a:stretch>
            <a:fillRect/>
          </a:stretch>
        </p:blipFill>
        <p:spPr bwMode="auto">
          <a:xfrm>
            <a:off x="3857620" y="500042"/>
            <a:ext cx="5196840" cy="3465957"/>
          </a:xfrm>
          <a:prstGeom prst="rect">
            <a:avLst/>
          </a:prstGeom>
          <a:noFill/>
          <a:ln>
            <a:solidFill>
              <a:srgbClr val="C00000"/>
            </a:solidFill>
          </a:ln>
        </p:spPr>
      </p:pic>
      <p:sp>
        <p:nvSpPr>
          <p:cNvPr id="6" name="CasellaDiTesto 5"/>
          <p:cNvSpPr txBox="1"/>
          <p:nvPr/>
        </p:nvSpPr>
        <p:spPr>
          <a:xfrm>
            <a:off x="4500562" y="4143380"/>
            <a:ext cx="4214842" cy="830997"/>
          </a:xfrm>
          <a:prstGeom prst="rect">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2700000" scaled="1"/>
            <a:tileRect/>
          </a:gradFill>
          <a:ln w="19050">
            <a:solidFill>
              <a:srgbClr val="C00000"/>
            </a:solidFill>
          </a:ln>
        </p:spPr>
        <p:txBody>
          <a:bodyPr wrap="square" rtlCol="0">
            <a:spAutoFit/>
          </a:bodyPr>
          <a:lstStyle/>
          <a:p>
            <a:pPr algn="just" fontAlgn="t"/>
            <a:r>
              <a:rPr lang="it-IT" sz="1200" b="1" dirty="0" smtClean="0">
                <a:solidFill>
                  <a:srgbClr val="C00000"/>
                </a:solidFill>
              </a:rPr>
              <a:t>Manifestazione del 10 dicembre 1978</a:t>
            </a:r>
          </a:p>
          <a:p>
            <a:pPr algn="just" fontAlgn="t"/>
            <a:r>
              <a:rPr lang="it-IT" sz="1200" dirty="0" smtClean="0"/>
              <a:t>Il 10 dicembre si tiene a Teheran una manifestazione di </a:t>
            </a:r>
            <a:r>
              <a:rPr lang="it-IT" sz="1200" b="1" dirty="0" smtClean="0"/>
              <a:t>due milioni di persone </a:t>
            </a:r>
            <a:r>
              <a:rPr lang="it-IT" sz="1200" dirty="0" smtClean="0"/>
              <a:t>che chiedono la rimozione dello scià e il ritorno di Khomeini. </a:t>
            </a:r>
            <a:endParaRPr lang="it-IT" sz="1200" dirty="0"/>
          </a:p>
        </p:txBody>
      </p:sp>
      <p:pic>
        <p:nvPicPr>
          <p:cNvPr id="20482" name="Picture 2" descr="Statue of Shah Revolution.jpg"/>
          <p:cNvPicPr>
            <a:picLocks noChangeAspect="1" noChangeArrowheads="1"/>
          </p:cNvPicPr>
          <p:nvPr/>
        </p:nvPicPr>
        <p:blipFill>
          <a:blip r:embed="rId3"/>
          <a:srcRect/>
          <a:stretch>
            <a:fillRect/>
          </a:stretch>
        </p:blipFill>
        <p:spPr bwMode="auto">
          <a:xfrm>
            <a:off x="428596" y="500042"/>
            <a:ext cx="3103880" cy="3438144"/>
          </a:xfrm>
          <a:prstGeom prst="rect">
            <a:avLst/>
          </a:prstGeom>
          <a:noFill/>
          <a:ln>
            <a:solidFill>
              <a:srgbClr val="C00000"/>
            </a:solidFill>
          </a:ln>
        </p:spPr>
      </p:pic>
      <p:sp>
        <p:nvSpPr>
          <p:cNvPr id="8" name="CasellaDiTesto 7"/>
          <p:cNvSpPr txBox="1"/>
          <p:nvPr/>
        </p:nvSpPr>
        <p:spPr>
          <a:xfrm>
            <a:off x="500034" y="4143380"/>
            <a:ext cx="3000396" cy="1754326"/>
          </a:xfrm>
          <a:prstGeom prst="rect">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2700000" scaled="1"/>
            <a:tileRect/>
          </a:gradFill>
          <a:ln w="19050">
            <a:solidFill>
              <a:srgbClr val="C00000"/>
            </a:solidFill>
          </a:ln>
        </p:spPr>
        <p:txBody>
          <a:bodyPr wrap="square" rtlCol="0">
            <a:spAutoFit/>
          </a:bodyPr>
          <a:lstStyle/>
          <a:p>
            <a:pPr algn="just" fontAlgn="t"/>
            <a:r>
              <a:rPr lang="it-IT" sz="1200" b="1" dirty="0" smtClean="0">
                <a:solidFill>
                  <a:srgbClr val="C00000"/>
                </a:solidFill>
              </a:rPr>
              <a:t>Studenti dell’università di Teheran abbattono una statua dello scià – novembre 1978</a:t>
            </a:r>
          </a:p>
          <a:p>
            <a:pPr algn="just" fontAlgn="t"/>
            <a:r>
              <a:rPr lang="it-IT" sz="1200" dirty="0" smtClean="0"/>
              <a:t>Il 4 novembre </a:t>
            </a:r>
            <a:r>
              <a:rPr lang="it-IT" sz="1200" b="1" dirty="0" smtClean="0"/>
              <a:t>l’esercito uccide all’università di Teheran trenta studenti che cercano di abbattere una statua dello scià</a:t>
            </a:r>
            <a:r>
              <a:rPr lang="it-IT" sz="1200" dirty="0" smtClean="0"/>
              <a:t>. Il giorno dopo, sull’onda del massacro, ci sono assalti a banche e uffici governativi in tutto il Paese.</a:t>
            </a:r>
            <a:endParaRPr lang="it-IT" sz="1200" dirty="0"/>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Autostrada cittadina a Teheran"/>
          <p:cNvPicPr>
            <a:picLocks noChangeAspect="1" noChangeArrowheads="1"/>
          </p:cNvPicPr>
          <p:nvPr/>
        </p:nvPicPr>
        <p:blipFill>
          <a:blip r:embed="rId2"/>
          <a:srcRect/>
          <a:stretch>
            <a:fillRect/>
          </a:stretch>
        </p:blipFill>
        <p:spPr bwMode="auto">
          <a:xfrm>
            <a:off x="357161" y="285731"/>
            <a:ext cx="5169218" cy="2906078"/>
          </a:xfrm>
          <a:prstGeom prst="rect">
            <a:avLst/>
          </a:prstGeom>
          <a:noFill/>
          <a:ln>
            <a:solidFill>
              <a:srgbClr val="C00000"/>
            </a:solidFill>
          </a:ln>
        </p:spPr>
      </p:pic>
      <p:sp>
        <p:nvSpPr>
          <p:cNvPr id="5" name="CasellaDiTesto 4"/>
          <p:cNvSpPr txBox="1"/>
          <p:nvPr/>
        </p:nvSpPr>
        <p:spPr>
          <a:xfrm>
            <a:off x="5715008" y="500042"/>
            <a:ext cx="3214710" cy="461665"/>
          </a:xfrm>
          <a:prstGeom prst="rect">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2700000" scaled="1"/>
            <a:tileRect/>
          </a:gradFill>
          <a:ln w="19050">
            <a:solidFill>
              <a:srgbClr val="C00000"/>
            </a:solidFill>
          </a:ln>
        </p:spPr>
        <p:txBody>
          <a:bodyPr wrap="square" rtlCol="0">
            <a:spAutoFit/>
          </a:bodyPr>
          <a:lstStyle/>
          <a:p>
            <a:r>
              <a:rPr lang="it-IT" sz="1200" dirty="0" smtClean="0"/>
              <a:t>Ingorgo nella zona del tunnel di </a:t>
            </a:r>
            <a:r>
              <a:rPr lang="it-IT" sz="1200" dirty="0" err="1" smtClean="0"/>
              <a:t>Tohid</a:t>
            </a:r>
            <a:r>
              <a:rPr lang="it-IT" sz="1200" dirty="0" smtClean="0"/>
              <a:t>, il terzo tunnel urbano più lungo del Medio Oriente</a:t>
            </a:r>
            <a:endParaRPr lang="it-IT" sz="1200" dirty="0"/>
          </a:p>
        </p:txBody>
      </p:sp>
      <p:pic>
        <p:nvPicPr>
          <p:cNvPr id="4100" name="Picture 4" descr="Lunedì una coltre di smog ha ricoperto Teheran.  Ogni anno, l'inquinamento pesante viene intrappolato dai Monti Alborz."/>
          <p:cNvPicPr>
            <a:picLocks noChangeAspect="1" noChangeArrowheads="1"/>
          </p:cNvPicPr>
          <p:nvPr/>
        </p:nvPicPr>
        <p:blipFill>
          <a:blip r:embed="rId3"/>
          <a:srcRect/>
          <a:stretch>
            <a:fillRect/>
          </a:stretch>
        </p:blipFill>
        <p:spPr bwMode="auto">
          <a:xfrm>
            <a:off x="428596" y="3429000"/>
            <a:ext cx="5086350" cy="3195923"/>
          </a:xfrm>
          <a:prstGeom prst="rect">
            <a:avLst/>
          </a:prstGeom>
          <a:noFill/>
          <a:ln>
            <a:solidFill>
              <a:srgbClr val="C00000"/>
            </a:solidFill>
          </a:ln>
        </p:spPr>
      </p:pic>
      <p:sp>
        <p:nvSpPr>
          <p:cNvPr id="7" name="CasellaDiTesto 6"/>
          <p:cNvSpPr txBox="1"/>
          <p:nvPr/>
        </p:nvSpPr>
        <p:spPr>
          <a:xfrm>
            <a:off x="5643570" y="3714752"/>
            <a:ext cx="2857520" cy="276999"/>
          </a:xfrm>
          <a:prstGeom prst="rect">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2700000" scaled="1"/>
            <a:tileRect/>
          </a:gradFill>
          <a:ln w="19050">
            <a:solidFill>
              <a:srgbClr val="C00000"/>
            </a:solidFill>
          </a:ln>
        </p:spPr>
        <p:txBody>
          <a:bodyPr wrap="square" rtlCol="0">
            <a:spAutoFit/>
          </a:bodyPr>
          <a:lstStyle/>
          <a:p>
            <a:r>
              <a:rPr lang="it-IT" sz="1200" dirty="0" smtClean="0"/>
              <a:t>Teheran ricoperta da una coltre di smog</a:t>
            </a:r>
            <a:endParaRPr lang="it-IT" sz="1200" dirty="0"/>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214282" y="285728"/>
            <a:ext cx="8572560" cy="6217087"/>
          </a:xfrm>
          <a:prstGeom prst="rect">
            <a:avLst/>
          </a:prstGeom>
          <a:solidFill>
            <a:schemeClr val="accent5">
              <a:lumMod val="20000"/>
              <a:lumOff val="80000"/>
            </a:schemeClr>
          </a:solidFill>
          <a:ln w="19050">
            <a:solidFill>
              <a:srgbClr val="C00000"/>
            </a:solidFill>
          </a:ln>
        </p:spPr>
        <p:txBody>
          <a:bodyPr wrap="square" rtlCol="0">
            <a:spAutoFit/>
          </a:bodyPr>
          <a:lstStyle/>
          <a:p>
            <a:pPr algn="ctr" fontAlgn="base"/>
            <a:r>
              <a:rPr lang="it-IT" sz="2000" b="1" dirty="0" smtClean="0"/>
              <a:t>Iran, vietati gli animali domestici: sia il proprietario che l’amico a quattro zampe rischiano il carcere</a:t>
            </a:r>
          </a:p>
          <a:p>
            <a:pPr fontAlgn="base">
              <a:spcAft>
                <a:spcPts val="600"/>
              </a:spcAft>
            </a:pPr>
            <a:r>
              <a:rPr lang="it-IT" sz="1200" b="1" dirty="0" smtClean="0"/>
              <a:t>Luce! </a:t>
            </a:r>
            <a:r>
              <a:rPr lang="it-IT" sz="1200" dirty="0" smtClean="0"/>
              <a:t> 25/07/2022</a:t>
            </a:r>
          </a:p>
          <a:p>
            <a:pPr algn="just" fontAlgn="base"/>
            <a:r>
              <a:rPr lang="it-IT" sz="1400" dirty="0" smtClean="0"/>
              <a:t>Il parlamento iraniano approverà presto </a:t>
            </a:r>
            <a:r>
              <a:rPr lang="it-IT" sz="1400" b="1" dirty="0" smtClean="0"/>
              <a:t>un disegno di legge </a:t>
            </a:r>
            <a:r>
              <a:rPr lang="it-IT" sz="1400" dirty="0" smtClean="0"/>
              <a:t>intitolato ‘Protezione dei diritti del pubblico contro gli animali‘, </a:t>
            </a:r>
            <a:r>
              <a:rPr lang="it-IT" sz="1400" b="1" dirty="0" smtClean="0"/>
              <a:t>con cui limitare o proibire il possesso di animali domestici</a:t>
            </a:r>
            <a:r>
              <a:rPr lang="it-IT" sz="1400" dirty="0" smtClean="0"/>
              <a:t>. Mentre in generale, altrove, l’adozione o l’acquisto di un cane, di un gatto o di un qualsiasi compagno a quattro (o meno) zampe viene incentivato e promosso, per contrastare fenomeni come abbandono e randagismo che non conoscono confini, nel Paese islamico invece possedere un animale domestico viene visto come “</a:t>
            </a:r>
            <a:r>
              <a:rPr lang="it-IT" sz="1400" b="1" dirty="0" smtClean="0"/>
              <a:t>Simbolo di occidentalizzazione</a:t>
            </a:r>
            <a:r>
              <a:rPr lang="it-IT" sz="1400" dirty="0" smtClean="0"/>
              <a:t>” e quindi sarà presto un reato.</a:t>
            </a:r>
          </a:p>
          <a:p>
            <a:pPr algn="just" fontAlgn="base">
              <a:spcAft>
                <a:spcPts val="600"/>
              </a:spcAft>
            </a:pPr>
            <a:r>
              <a:rPr lang="it-IT" sz="1400" dirty="0" smtClean="0"/>
              <a:t>“Mi guardano con occhi innocenti e bellissimi. Mi chiedono di accompagnarli a fare una passeggiata, ma io non posso. Ci arrestano”. </a:t>
            </a:r>
            <a:r>
              <a:rPr lang="it-IT" sz="1400" dirty="0" err="1" smtClean="0"/>
              <a:t>Mahsa</a:t>
            </a:r>
            <a:r>
              <a:rPr lang="it-IT" sz="1400" dirty="0" smtClean="0"/>
              <a:t> abita a Teheran e ha alcuni cani che però è costretto a tenere chiusi in casa perché se li portasse fuori rischierebbe di fine come quei proprietari a cui fa riferimento, che sono stati imprigionati e a cui gli animali sono stati sequestrati. La polizia della capitale iraniana ha recentemente annunciato che</a:t>
            </a:r>
            <a:r>
              <a:rPr lang="it-IT" sz="1400" b="1" dirty="0" smtClean="0"/>
              <a:t> portare a spasso i cani</a:t>
            </a:r>
            <a:r>
              <a:rPr lang="it-IT" sz="1400" dirty="0" smtClean="0"/>
              <a:t> nei parchi cittadini</a:t>
            </a:r>
            <a:r>
              <a:rPr lang="it-IT" sz="1400" b="1" dirty="0" smtClean="0"/>
              <a:t> è un “crimine”</a:t>
            </a:r>
            <a:r>
              <a:rPr lang="it-IT" sz="1400" dirty="0" smtClean="0"/>
              <a:t>, giustificando il divieto come una misura per “proteggere la sicurezza del pubblico”.</a:t>
            </a:r>
          </a:p>
          <a:p>
            <a:pPr fontAlgn="base"/>
            <a:r>
              <a:rPr lang="it-IT" sz="1400" dirty="0" smtClean="0"/>
              <a:t>LE SANZIONI PREVISTE</a:t>
            </a:r>
          </a:p>
          <a:p>
            <a:pPr algn="just" fontAlgn="base"/>
            <a:r>
              <a:rPr lang="it-IT" sz="1400" dirty="0" smtClean="0"/>
              <a:t>Secondo i termini del nuovo disegno di legge, il possesso di animali domestici è soggetto a</a:t>
            </a:r>
            <a:r>
              <a:rPr lang="it-IT" sz="1400" b="1" dirty="0" smtClean="0"/>
              <a:t> </a:t>
            </a:r>
            <a:r>
              <a:rPr lang="it-IT" sz="1400" dirty="0" smtClean="0"/>
              <a:t>un permesso rilasciato</a:t>
            </a:r>
            <a:r>
              <a:rPr lang="it-IT" sz="1400" b="1" dirty="0" smtClean="0"/>
              <a:t> </a:t>
            </a:r>
            <a:r>
              <a:rPr lang="it-IT" sz="1400" dirty="0" smtClean="0"/>
              <a:t>da un comitato speciale. Nella proposta si fissa anche una </a:t>
            </a:r>
            <a:r>
              <a:rPr lang="it-IT" sz="1400" b="1" dirty="0" smtClean="0"/>
              <a:t>multa minima di circa 800 dollari</a:t>
            </a:r>
            <a:r>
              <a:rPr lang="it-IT" sz="1400" dirty="0" smtClean="0"/>
              <a:t> per “l’importazione, la compravendita, il trasporto e la detenzione” di alcuni animali, compresi quelli domestici più comuni come gatti, tartarughe e conigli. “Il dibattito intorno a questa legge è iniziato più di dieci anni fa, quando un gruppo di parlamentari iraniani ha cercato di promuovere una legge per sequestrare tutti i cani e darli agli zoo o lasciarli nel deserto“, ha dichiarato alla BBC il dottor </a:t>
            </a:r>
            <a:r>
              <a:rPr lang="it-IT" sz="1400" dirty="0" err="1" smtClean="0"/>
              <a:t>Payam</a:t>
            </a:r>
            <a:r>
              <a:rPr lang="it-IT" sz="1400" dirty="0" smtClean="0"/>
              <a:t> </a:t>
            </a:r>
            <a:r>
              <a:rPr lang="it-IT" sz="1400" dirty="0" err="1" smtClean="0"/>
              <a:t>Mohebi</a:t>
            </a:r>
            <a:r>
              <a:rPr lang="it-IT" sz="1400" dirty="0" smtClean="0"/>
              <a:t>, presidente dell’Associazione veterinaria iraniana e fermo oppositore della legge. “Nel corso degli anni, hanno cambiato idea un paio di volte e hanno persino discusso di punizioni corporali per i proprietari di cani. Ma il disegno di legge non andrà avanti”, aggiunge </a:t>
            </a:r>
            <a:r>
              <a:rPr lang="it-IT" sz="1400" dirty="0" err="1" smtClean="0"/>
              <a:t>Mohebi</a:t>
            </a:r>
            <a:r>
              <a:rPr lang="it-IT" sz="1400" dirty="0" smtClean="0"/>
              <a:t>, annunciando una dura opposizione.</a:t>
            </a:r>
          </a:p>
          <a:p>
            <a:r>
              <a:rPr lang="it-IT" sz="1400" dirty="0" smtClean="0"/>
              <a:t/>
            </a:r>
            <a:br>
              <a:rPr lang="it-IT" sz="1400" dirty="0" smtClean="0"/>
            </a:br>
            <a:endParaRPr lang="it-IT" sz="1400" dirty="0"/>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214282" y="285728"/>
            <a:ext cx="8572560" cy="4909036"/>
          </a:xfrm>
          <a:prstGeom prst="rect">
            <a:avLst/>
          </a:prstGeom>
          <a:solidFill>
            <a:schemeClr val="accent5">
              <a:lumMod val="20000"/>
              <a:lumOff val="80000"/>
            </a:schemeClr>
          </a:solidFill>
          <a:ln w="19050">
            <a:solidFill>
              <a:srgbClr val="C00000"/>
            </a:solidFill>
          </a:ln>
        </p:spPr>
        <p:txBody>
          <a:bodyPr wrap="square" rtlCol="0">
            <a:spAutoFit/>
          </a:bodyPr>
          <a:lstStyle/>
          <a:p>
            <a:pPr algn="just" fontAlgn="base">
              <a:spcAft>
                <a:spcPts val="600"/>
              </a:spcAft>
            </a:pPr>
            <a:r>
              <a:rPr lang="it-IT" sz="1400" dirty="0" smtClean="0"/>
              <a:t>“Hanno persino creato una </a:t>
            </a:r>
            <a:r>
              <a:rPr lang="it-IT" sz="1400" b="1" dirty="0" smtClean="0"/>
              <a:t>prigione per gli animali </a:t>
            </a:r>
            <a:r>
              <a:rPr lang="it-IT" sz="1400" dirty="0" smtClean="0"/>
              <a:t>e abbiamo sentito molti orrori da quel posto”, aggiunge. “Gli animali vengono tenuti per molti giorni in aree aperte, senza cibo o acqua adeguati, mentre i proprietari dei cani devono affrontare ogni tipo di problema legale“. Anche la ripresa economica dell’Iran, dopo anni di sanzioni occidentali, gioca un ruolo chiave nell’approvazione della nuova legge. Le autorità infatti già </a:t>
            </a:r>
            <a:r>
              <a:rPr lang="it-IT" sz="1400" b="1" dirty="0" smtClean="0"/>
              <a:t>vietano le importazioni di cibo per animali</a:t>
            </a:r>
            <a:r>
              <a:rPr lang="it-IT" sz="1400" dirty="0" smtClean="0"/>
              <a:t> </a:t>
            </a:r>
            <a:r>
              <a:rPr lang="it-IT" sz="1400" b="1" dirty="0" smtClean="0"/>
              <a:t>domestici </a:t>
            </a:r>
            <a:r>
              <a:rPr lang="it-IT" sz="1400" dirty="0" smtClean="0"/>
              <a:t>da tre anni, nell’ottica di preservare le riserve di valuta estera del Paese. In un contesto dominato dalle marche straniere, questo significa un’impennata dei prezzi, soprattutto dopo la creazione di un</a:t>
            </a:r>
            <a:r>
              <a:rPr lang="it-IT" sz="1400" b="1" dirty="0" smtClean="0"/>
              <a:t> mercato clandestino</a:t>
            </a:r>
            <a:r>
              <a:rPr lang="it-IT" sz="1400" dirty="0" smtClean="0"/>
              <a:t>. “Dipendiamo fortemente dalla merce che introduciamo di nascosto – ha spiegato il proprietario di una clinica veterinaria nella città di </a:t>
            </a:r>
            <a:r>
              <a:rPr lang="it-IT" sz="1400" dirty="0" err="1" smtClean="0"/>
              <a:t>Mashhad</a:t>
            </a:r>
            <a:r>
              <a:rPr lang="it-IT" sz="1400" dirty="0" smtClean="0"/>
              <a:t> -. I prezzi ora sono cinque volte superiori a quelli di pochi mesi fa”. I gestori delle cliniche affermano che</a:t>
            </a:r>
            <a:r>
              <a:rPr lang="it-IT" sz="1400" b="1" dirty="0" smtClean="0"/>
              <a:t> il cibo per animali prodotto localmente</a:t>
            </a:r>
            <a:r>
              <a:rPr lang="it-IT" sz="1400" dirty="0" smtClean="0"/>
              <a:t> </a:t>
            </a:r>
            <a:r>
              <a:rPr lang="it-IT" sz="1400" b="1" dirty="0" smtClean="0"/>
              <a:t>non è all’altezza degli standard</a:t>
            </a:r>
            <a:r>
              <a:rPr lang="it-IT" sz="1400" dirty="0" smtClean="0"/>
              <a:t>. “La qualità è molto scarsa. Le fabbriche usano carne o pesce a basso costo, persino </a:t>
            </a:r>
            <a:r>
              <a:rPr lang="it-IT" sz="1400" b="1" dirty="0" smtClean="0"/>
              <a:t>ingredienti scaduti</a:t>
            </a:r>
            <a:r>
              <a:rPr lang="it-IT" sz="1400" dirty="0" smtClean="0"/>
              <a:t>“.</a:t>
            </a:r>
          </a:p>
          <a:p>
            <a:pPr algn="just" fontAlgn="base"/>
            <a:r>
              <a:rPr lang="it-IT" sz="1400" dirty="0" smtClean="0"/>
              <a:t>SIMBOLO DELLA VITA URBANA IRANIANA</a:t>
            </a:r>
          </a:p>
          <a:p>
            <a:pPr algn="just" fontAlgn="base"/>
            <a:r>
              <a:rPr lang="it-IT" sz="1400" dirty="0" smtClean="0"/>
              <a:t>La detenzione di cani non è sempre stata una pratica comune nelle aree rurali iraniane, ma gli animali sono diventati un</a:t>
            </a:r>
            <a:r>
              <a:rPr lang="it-IT" sz="1400" b="1" dirty="0" smtClean="0"/>
              <a:t> </a:t>
            </a:r>
            <a:r>
              <a:rPr lang="it-IT" sz="1400" dirty="0" smtClean="0"/>
              <a:t>simbolo della vita urbana del XX secolo. L’Iran è stato uno dei primi Paesi del Medio Oriente ad approvare </a:t>
            </a:r>
            <a:r>
              <a:rPr lang="it-IT" sz="1400" b="1" dirty="0" smtClean="0"/>
              <a:t>leggi sul benessere degli animali, nel 1948</a:t>
            </a:r>
            <a:r>
              <a:rPr lang="it-IT" sz="1400" dirty="0" smtClean="0"/>
              <a:t>, e il governo ha finanziato perfino un’istituzione per rafforzare i loro diritti. Persino la famiglia reale ha avuto i suoi cani. Ma la</a:t>
            </a:r>
            <a:r>
              <a:rPr lang="it-IT" sz="1400" b="1" dirty="0" smtClean="0"/>
              <a:t> rivoluzione islamica </a:t>
            </a:r>
            <a:r>
              <a:rPr lang="it-IT" sz="1400" dirty="0" smtClean="0"/>
              <a:t>del 1979 ha trasformato molti ambiti della vita dei cittadini iraniani e anche, di conseguenza, dei cani. Gli </a:t>
            </a:r>
            <a:r>
              <a:rPr lang="it-IT" sz="1400" b="1" dirty="0" smtClean="0"/>
              <a:t>animali</a:t>
            </a:r>
            <a:r>
              <a:rPr lang="it-IT" sz="1400" dirty="0" smtClean="0"/>
              <a:t> sono</a:t>
            </a:r>
            <a:r>
              <a:rPr lang="it-IT" sz="1400" b="1" dirty="0" smtClean="0"/>
              <a:t> considerati impuri</a:t>
            </a:r>
            <a:r>
              <a:rPr lang="it-IT" sz="1400" dirty="0" smtClean="0"/>
              <a:t> per la tradizione islamica e agli occhi del nuovo regime, i cani diventano anche un </a:t>
            </a:r>
            <a:r>
              <a:rPr lang="it-IT" sz="1400" b="1" dirty="0" smtClean="0"/>
              <a:t>simbolo dell’occidentalizzazione che le autorità cercano di limitare</a:t>
            </a:r>
            <a:r>
              <a:rPr lang="it-IT" sz="1400" dirty="0" smtClean="0"/>
              <a:t>. “Non esiste un regolamento chiaro sul possesso di un cane”, ha dichiarato il dottor </a:t>
            </a:r>
            <a:r>
              <a:rPr lang="it-IT" sz="1400" dirty="0" err="1" smtClean="0"/>
              <a:t>Ashkan</a:t>
            </a:r>
            <a:r>
              <a:rPr lang="it-IT" sz="1400" dirty="0" smtClean="0"/>
              <a:t> </a:t>
            </a:r>
            <a:r>
              <a:rPr lang="it-IT" sz="1400" dirty="0" err="1" smtClean="0"/>
              <a:t>Shemirani</a:t>
            </a:r>
            <a:r>
              <a:rPr lang="it-IT" sz="1400" dirty="0" smtClean="0"/>
              <a:t>, un veterinario di Teheran. “Le forze di polizia arrestano le persone che portano a spasso i cani o addirittura li trasportano in auto, in base alla loro interpretazione dei simboli dell’occidentalizzazione”.</a:t>
            </a:r>
            <a:endParaRPr lang="it-IT" sz="1400" dirty="0"/>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ella 1"/>
          <p:cNvGraphicFramePr>
            <a:graphicFrameLocks noGrp="1"/>
          </p:cNvGraphicFramePr>
          <p:nvPr/>
        </p:nvGraphicFramePr>
        <p:xfrm>
          <a:off x="642910" y="1857364"/>
          <a:ext cx="8001056" cy="3454400"/>
        </p:xfrm>
        <a:graphic>
          <a:graphicData uri="http://schemas.openxmlformats.org/drawingml/2006/table">
            <a:tbl>
              <a:tblPr firstRow="1" bandRow="1">
                <a:tableStyleId>{5C22544A-7EE6-4342-B048-85BDC9FD1C3A}</a:tableStyleId>
              </a:tblPr>
              <a:tblGrid>
                <a:gridCol w="4000528"/>
                <a:gridCol w="4000528"/>
              </a:tblGrid>
              <a:tr h="370840">
                <a:tc>
                  <a:txBody>
                    <a:bodyPr/>
                    <a:lstStyle/>
                    <a:p>
                      <a:pPr algn="ctr"/>
                      <a:r>
                        <a:rPr lang="it-IT" dirty="0" smtClean="0">
                          <a:solidFill>
                            <a:schemeClr val="tx1"/>
                          </a:solidFill>
                        </a:rPr>
                        <a:t>PROBLEMI</a:t>
                      </a:r>
                      <a:endParaRPr lang="it-IT" dirty="0">
                        <a:solidFill>
                          <a:schemeClr val="tx1"/>
                        </a:solidFill>
                      </a:endParaRPr>
                    </a:p>
                  </a:txBody>
                  <a:tcPr/>
                </a:tc>
                <a:tc>
                  <a:txBody>
                    <a:bodyPr/>
                    <a:lstStyle/>
                    <a:p>
                      <a:pPr algn="ctr"/>
                      <a:r>
                        <a:rPr lang="it-IT" dirty="0" smtClean="0">
                          <a:solidFill>
                            <a:schemeClr val="tx1"/>
                          </a:solidFill>
                        </a:rPr>
                        <a:t>CAUSE</a:t>
                      </a:r>
                      <a:endParaRPr lang="it-IT" dirty="0">
                        <a:solidFill>
                          <a:schemeClr val="tx1"/>
                        </a:solidFill>
                      </a:endParaRPr>
                    </a:p>
                  </a:txBody>
                  <a:tcPr/>
                </a:tc>
              </a:tr>
              <a:tr h="370840">
                <a:tc>
                  <a:txBody>
                    <a:bodyPr/>
                    <a:lstStyle/>
                    <a:p>
                      <a:pPr algn="ctr"/>
                      <a:r>
                        <a:rPr lang="it-IT" sz="1400" b="1" dirty="0" smtClean="0">
                          <a:solidFill>
                            <a:srgbClr val="00B0F0"/>
                          </a:solidFill>
                        </a:rPr>
                        <a:t>Espansione</a:t>
                      </a:r>
                      <a:r>
                        <a:rPr lang="it-IT" sz="1400" b="1" baseline="0" dirty="0" smtClean="0">
                          <a:solidFill>
                            <a:srgbClr val="00B0F0"/>
                          </a:solidFill>
                        </a:rPr>
                        <a:t> delle baraccopoli</a:t>
                      </a:r>
                      <a:endParaRPr lang="it-IT" sz="1400" b="1" dirty="0">
                        <a:solidFill>
                          <a:srgbClr val="00B0F0"/>
                        </a:solidFill>
                      </a:endParaRPr>
                    </a:p>
                  </a:txBody>
                  <a:tcPr/>
                </a:tc>
                <a:tc>
                  <a:txBody>
                    <a:bodyPr/>
                    <a:lstStyle/>
                    <a:p>
                      <a:pPr algn="just"/>
                      <a:r>
                        <a:rPr lang="it-IT" sz="1400" dirty="0" smtClean="0"/>
                        <a:t>Continuo aumento della popolazione</a:t>
                      </a:r>
                      <a:endParaRPr lang="it-IT" sz="1400" dirty="0"/>
                    </a:p>
                  </a:txBody>
                  <a:tcPr/>
                </a:tc>
              </a:tr>
              <a:tr h="370840">
                <a:tc>
                  <a:txBody>
                    <a:bodyPr/>
                    <a:lstStyle/>
                    <a:p>
                      <a:pPr algn="ctr"/>
                      <a:r>
                        <a:rPr lang="it-IT" sz="1400" b="1" dirty="0" smtClean="0"/>
                        <a:t>Diffusione del lavoro minorile</a:t>
                      </a:r>
                      <a:endParaRPr lang="it-IT" sz="1400" b="1" dirty="0"/>
                    </a:p>
                  </a:txBody>
                  <a:tcPr/>
                </a:tc>
                <a:tc>
                  <a:txBody>
                    <a:bodyPr/>
                    <a:lstStyle/>
                    <a:p>
                      <a:pPr algn="just"/>
                      <a:r>
                        <a:rPr lang="it-IT" sz="1400" b="0" dirty="0" smtClean="0"/>
                        <a:t>Problemi economici delle</a:t>
                      </a:r>
                      <a:r>
                        <a:rPr lang="it-IT" sz="1400" b="0" baseline="0" dirty="0" smtClean="0"/>
                        <a:t> </a:t>
                      </a:r>
                      <a:r>
                        <a:rPr lang="it-IT" sz="1400" b="0" dirty="0" smtClean="0"/>
                        <a:t>famiglie sommati a problemi di dipendenza dalla droga dei genitori.</a:t>
                      </a:r>
                      <a:endParaRPr lang="it-IT" sz="1400" b="0" dirty="0"/>
                    </a:p>
                  </a:txBody>
                  <a:tcPr/>
                </a:tc>
              </a:tr>
              <a:tr h="370840">
                <a:tc>
                  <a:txBody>
                    <a:bodyPr/>
                    <a:lstStyle/>
                    <a:p>
                      <a:pPr algn="ctr"/>
                      <a:r>
                        <a:rPr lang="it-IT" sz="1400" b="1" dirty="0" smtClean="0"/>
                        <a:t>Bambini impiegati nella raccolta dei rifiuti</a:t>
                      </a:r>
                      <a:endParaRPr lang="it-IT" sz="1400" b="1" dirty="0"/>
                    </a:p>
                  </a:txBody>
                  <a:tcPr/>
                </a:tc>
                <a:tc>
                  <a:txBody>
                    <a:bodyPr/>
                    <a:lstStyle/>
                    <a:p>
                      <a:pPr algn="just"/>
                      <a:r>
                        <a:rPr lang="it-IT" sz="1400" dirty="0" smtClean="0">
                          <a:solidFill>
                            <a:srgbClr val="00B0F0"/>
                          </a:solidFill>
                        </a:rPr>
                        <a:t>Vengono</a:t>
                      </a:r>
                      <a:r>
                        <a:rPr lang="it-IT" sz="1400" baseline="0" dirty="0" smtClean="0">
                          <a:solidFill>
                            <a:srgbClr val="00B0F0"/>
                          </a:solidFill>
                        </a:rPr>
                        <a:t> pagati molto meno degli adulti e non sono in grado di far valere i loro diritti.</a:t>
                      </a:r>
                      <a:endParaRPr lang="it-IT" sz="1400" dirty="0">
                        <a:solidFill>
                          <a:srgbClr val="00B0F0"/>
                        </a:solidFill>
                      </a:endParaRPr>
                    </a:p>
                  </a:txBody>
                  <a:tcPr/>
                </a:tc>
              </a:tr>
              <a:tr h="370840">
                <a:tc>
                  <a:txBody>
                    <a:bodyPr/>
                    <a:lstStyle/>
                    <a:p>
                      <a:pPr algn="ctr"/>
                      <a:r>
                        <a:rPr lang="it-IT" sz="1400" b="1" dirty="0" smtClean="0">
                          <a:solidFill>
                            <a:srgbClr val="00B0F0"/>
                          </a:solidFill>
                        </a:rPr>
                        <a:t>Livelli allarmanti di smog</a:t>
                      </a:r>
                      <a:endParaRPr lang="it-IT" sz="1400" b="1" dirty="0">
                        <a:solidFill>
                          <a:srgbClr val="00B0F0"/>
                        </a:solidFill>
                      </a:endParaRPr>
                    </a:p>
                  </a:txBody>
                  <a:tcPr/>
                </a:tc>
                <a:tc>
                  <a:txBody>
                    <a:bodyPr/>
                    <a:lstStyle/>
                    <a:p>
                      <a:pPr algn="just"/>
                      <a:r>
                        <a:rPr lang="it-IT" sz="1400" dirty="0" smtClean="0"/>
                        <a:t>Traffico intenso dovuto agli spostamenti  di</a:t>
                      </a:r>
                      <a:r>
                        <a:rPr lang="it-IT" sz="1400" baseline="0" dirty="0" smtClean="0"/>
                        <a:t> milioni di </a:t>
                      </a:r>
                      <a:r>
                        <a:rPr lang="it-IT" sz="1400" dirty="0" smtClean="0"/>
                        <a:t>pendolari e all’</a:t>
                      </a:r>
                      <a:r>
                        <a:rPr lang="it-IT" sz="1400" b="0" dirty="0" smtClean="0"/>
                        <a:t>assenza di un’adeguata rete di trasporto pubblico.</a:t>
                      </a:r>
                      <a:endParaRPr lang="it-IT" sz="1400" b="0" dirty="0"/>
                    </a:p>
                  </a:txBody>
                  <a:tcPr/>
                </a:tc>
              </a:tr>
              <a:tr h="370840">
                <a:tc>
                  <a:txBody>
                    <a:bodyPr/>
                    <a:lstStyle/>
                    <a:p>
                      <a:pPr algn="ctr"/>
                      <a:r>
                        <a:rPr lang="it-IT" sz="1400" b="1" dirty="0" smtClean="0"/>
                        <a:t>Difficoltà a possedere animali domestici</a:t>
                      </a:r>
                      <a:endParaRPr lang="it-IT" sz="1400" b="1" dirty="0"/>
                    </a:p>
                  </a:txBody>
                  <a:tcPr/>
                </a:tc>
                <a:tc>
                  <a:txBody>
                    <a:bodyPr/>
                    <a:lstStyle/>
                    <a:p>
                      <a:pPr algn="just"/>
                      <a:r>
                        <a:rPr lang="it-IT" sz="1400" dirty="0" smtClean="0">
                          <a:solidFill>
                            <a:srgbClr val="00B0F0"/>
                          </a:solidFill>
                        </a:rPr>
                        <a:t>Il regime islamico li ritiene “impuri” e simbolo di</a:t>
                      </a:r>
                      <a:r>
                        <a:rPr lang="it-IT" sz="1400" baseline="0" dirty="0" smtClean="0">
                          <a:solidFill>
                            <a:srgbClr val="00B0F0"/>
                          </a:solidFill>
                        </a:rPr>
                        <a:t> </a:t>
                      </a:r>
                      <a:r>
                        <a:rPr lang="it-IT" sz="1400" dirty="0" smtClean="0">
                          <a:solidFill>
                            <a:srgbClr val="00B0F0"/>
                          </a:solidFill>
                        </a:rPr>
                        <a:t>occidentalizzazione.  Ne ostacola quindi il possesso  con multe pesanti ed il divieto di importare cibo per animali domestici.</a:t>
                      </a:r>
                      <a:endParaRPr lang="it-IT" sz="1400" dirty="0">
                        <a:solidFill>
                          <a:srgbClr val="00B0F0"/>
                        </a:solidFill>
                      </a:endParaRPr>
                    </a:p>
                  </a:txBody>
                  <a:tcPr/>
                </a:tc>
              </a:tr>
            </a:tbl>
          </a:graphicData>
        </a:graphic>
      </p:graphicFrame>
      <p:sp>
        <p:nvSpPr>
          <p:cNvPr id="3" name="Rettangolo arrotondato 2"/>
          <p:cNvSpPr/>
          <p:nvPr/>
        </p:nvSpPr>
        <p:spPr>
          <a:xfrm>
            <a:off x="857224" y="714356"/>
            <a:ext cx="7500990" cy="571504"/>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it-IT" sz="1400" dirty="0" smtClean="0">
              <a:solidFill>
                <a:schemeClr val="tx1"/>
              </a:solidFill>
            </a:endParaRPr>
          </a:p>
          <a:p>
            <a:pPr algn="just"/>
            <a:endParaRPr lang="it-IT" sz="1400" dirty="0" smtClean="0">
              <a:solidFill>
                <a:schemeClr val="tx1"/>
              </a:solidFill>
            </a:endParaRPr>
          </a:p>
          <a:p>
            <a:pPr algn="just"/>
            <a:endParaRPr lang="it-IT" sz="1400" dirty="0" smtClean="0">
              <a:solidFill>
                <a:schemeClr val="tx1"/>
              </a:solidFill>
            </a:endParaRPr>
          </a:p>
          <a:p>
            <a:pPr algn="just"/>
            <a:endParaRPr lang="it-IT" sz="1400" dirty="0" smtClean="0">
              <a:solidFill>
                <a:schemeClr val="tx1"/>
              </a:solidFill>
            </a:endParaRPr>
          </a:p>
          <a:p>
            <a:pPr algn="just"/>
            <a:endParaRPr lang="it-IT" sz="1400" dirty="0" smtClean="0">
              <a:solidFill>
                <a:schemeClr val="tx1"/>
              </a:solidFill>
            </a:endParaRPr>
          </a:p>
          <a:p>
            <a:pPr algn="just"/>
            <a:r>
              <a:rPr lang="it-IT" sz="1400" dirty="0" smtClean="0">
                <a:solidFill>
                  <a:schemeClr val="tx1"/>
                </a:solidFill>
              </a:rPr>
              <a:t>Evidenzia le informazioni principali degli articoli riguardanti Teheran e completa la tabella sui problemi della città e le loro cause.</a:t>
            </a:r>
          </a:p>
          <a:p>
            <a:pPr marL="342900" indent="-342900" algn="just"/>
            <a:endParaRPr lang="it-IT" sz="1400" dirty="0" smtClean="0">
              <a:solidFill>
                <a:schemeClr val="tx1"/>
              </a:solidFill>
            </a:endParaRPr>
          </a:p>
          <a:p>
            <a:pPr marL="342900" indent="-342900" algn="just"/>
            <a:endParaRPr lang="it-IT" sz="1400" dirty="0" smtClean="0">
              <a:solidFill>
                <a:schemeClr val="tx1"/>
              </a:solidFill>
            </a:endParaRPr>
          </a:p>
          <a:p>
            <a:pPr marL="342900" indent="-342900" algn="just"/>
            <a:endParaRPr lang="it-IT" sz="1400" dirty="0" smtClean="0">
              <a:solidFill>
                <a:schemeClr val="tx1"/>
              </a:solidFill>
            </a:endParaRPr>
          </a:p>
          <a:p>
            <a:pPr marL="342900" indent="-342900" algn="just"/>
            <a:endParaRPr lang="it-IT" sz="1400" dirty="0" smtClean="0">
              <a:solidFill>
                <a:schemeClr val="tx1"/>
              </a:solidFill>
            </a:endParaRPr>
          </a:p>
          <a:p>
            <a:pPr marL="342900" indent="-342900" algn="just"/>
            <a:endParaRPr lang="it-IT" sz="1400" dirty="0">
              <a:solidFill>
                <a:schemeClr val="tx1"/>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AutoShape 2" descr="https://scriptamanentitalia.it/wp-content/uploads/2022/08/blackfriday-1024x552.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sp>
        <p:nvSpPr>
          <p:cNvPr id="83972" name="AutoShape 4" descr="https://scriptamanentitalia.it/wp-content/uploads/2022/08/blackfriday-1024x552.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sp>
        <p:nvSpPr>
          <p:cNvPr id="18434" name="AutoShape 2" descr="Più di 100.000 persone si sono radunate davanti alla Moschea del Bazar di Teheran il 15 gennaio 1979. Le truppe sono rimaste a guardare mentre i manifestanti li inondavano di fiori e baci mentre cantavano &quot;Lunga vita a Khomeini&quot;.  e &quot;Morte allo Scià&quo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pic>
        <p:nvPicPr>
          <p:cNvPr id="18436" name="Picture 4" descr="https://gdb.rferl.org/11108BE1-28A2-4BD8-96FC-1695CFA284FE_w2114_n_st.jpg"/>
          <p:cNvPicPr>
            <a:picLocks noChangeAspect="1" noChangeArrowheads="1"/>
          </p:cNvPicPr>
          <p:nvPr/>
        </p:nvPicPr>
        <p:blipFill>
          <a:blip r:embed="rId2" cstate="print"/>
          <a:srcRect/>
          <a:stretch>
            <a:fillRect/>
          </a:stretch>
        </p:blipFill>
        <p:spPr bwMode="auto">
          <a:xfrm>
            <a:off x="285720" y="3429000"/>
            <a:ext cx="4876800" cy="3226594"/>
          </a:xfrm>
          <a:prstGeom prst="rect">
            <a:avLst/>
          </a:prstGeom>
          <a:noFill/>
          <a:ln>
            <a:solidFill>
              <a:srgbClr val="C00000"/>
            </a:solidFill>
          </a:ln>
        </p:spPr>
      </p:pic>
      <p:sp>
        <p:nvSpPr>
          <p:cNvPr id="18438" name="AutoShape 6" descr="Un camion ribaltato con il logo della Pepsi brucia nel centro di Teheran durante i disordini che paralizzarono la città il 27 dicembre 1978."/>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sp>
        <p:nvSpPr>
          <p:cNvPr id="7" name="CasellaDiTesto 6"/>
          <p:cNvSpPr txBox="1"/>
          <p:nvPr/>
        </p:nvSpPr>
        <p:spPr>
          <a:xfrm>
            <a:off x="5643570" y="4143380"/>
            <a:ext cx="3071834" cy="1384995"/>
          </a:xfrm>
          <a:prstGeom prst="rect">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2700000" scaled="1"/>
            <a:tileRect/>
          </a:gradFill>
          <a:ln w="19050">
            <a:solidFill>
              <a:srgbClr val="C00000"/>
            </a:solidFill>
          </a:ln>
        </p:spPr>
        <p:txBody>
          <a:bodyPr wrap="square" rtlCol="0">
            <a:spAutoFit/>
          </a:bodyPr>
          <a:lstStyle/>
          <a:p>
            <a:pPr algn="just" fontAlgn="t"/>
            <a:r>
              <a:rPr lang="it-IT" sz="1200" b="1" dirty="0" smtClean="0">
                <a:solidFill>
                  <a:srgbClr val="C00000"/>
                </a:solidFill>
              </a:rPr>
              <a:t>Manifestazione del 15 gennaio 1979</a:t>
            </a:r>
          </a:p>
          <a:p>
            <a:pPr algn="just" fontAlgn="t"/>
            <a:r>
              <a:rPr lang="it-IT" sz="1200" dirty="0" smtClean="0"/>
              <a:t>Più di 100.000 persone si sono radunate davanti alla Moschea del Bazar di Teheran il 15 gennaio 1979. </a:t>
            </a:r>
            <a:r>
              <a:rPr lang="it-IT" sz="1200" b="1" dirty="0" smtClean="0"/>
              <a:t>Le truppe sono rimaste a guardare</a:t>
            </a:r>
            <a:r>
              <a:rPr lang="it-IT" sz="1200" dirty="0" smtClean="0"/>
              <a:t> mentre i manifestanti li inondavano di fiori e baci cantando "Lunga vita a Khomeini" e "Morte allo Scià".</a:t>
            </a:r>
            <a:endParaRPr lang="it-IT" sz="1200" dirty="0"/>
          </a:p>
        </p:txBody>
      </p:sp>
      <p:sp>
        <p:nvSpPr>
          <p:cNvPr id="18440" name="AutoShape 8" descr="Un camion ribaltato con il logo della Pepsi brucia nel centro di Teheran durante i disordini che paralizzarono la città il 27 dicembre 1978."/>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pic>
        <p:nvPicPr>
          <p:cNvPr id="18442" name="Picture 10" descr="https://gdb.rferl.org/A6FEF7CD-B411-4854-A593-635336FEB3E7_w2114_n_st.jpg"/>
          <p:cNvPicPr>
            <a:picLocks noChangeAspect="1" noChangeArrowheads="1"/>
          </p:cNvPicPr>
          <p:nvPr/>
        </p:nvPicPr>
        <p:blipFill>
          <a:blip r:embed="rId3" cstate="print"/>
          <a:srcRect/>
          <a:stretch>
            <a:fillRect/>
          </a:stretch>
        </p:blipFill>
        <p:spPr bwMode="auto">
          <a:xfrm>
            <a:off x="285720" y="142852"/>
            <a:ext cx="4876800" cy="3219450"/>
          </a:xfrm>
          <a:prstGeom prst="rect">
            <a:avLst/>
          </a:prstGeom>
          <a:noFill/>
          <a:ln>
            <a:solidFill>
              <a:srgbClr val="C00000"/>
            </a:solidFill>
          </a:ln>
        </p:spPr>
      </p:pic>
      <p:sp>
        <p:nvSpPr>
          <p:cNvPr id="10" name="CasellaDiTesto 9"/>
          <p:cNvSpPr txBox="1"/>
          <p:nvPr/>
        </p:nvSpPr>
        <p:spPr>
          <a:xfrm>
            <a:off x="5500694" y="428604"/>
            <a:ext cx="3071834" cy="1015663"/>
          </a:xfrm>
          <a:prstGeom prst="rect">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2700000" scaled="1"/>
            <a:tileRect/>
          </a:gradFill>
          <a:ln w="19050">
            <a:solidFill>
              <a:srgbClr val="C00000"/>
            </a:solidFill>
          </a:ln>
        </p:spPr>
        <p:txBody>
          <a:bodyPr wrap="square" rtlCol="0">
            <a:spAutoFit/>
          </a:bodyPr>
          <a:lstStyle/>
          <a:p>
            <a:pPr algn="just" fontAlgn="t"/>
            <a:r>
              <a:rPr lang="it-IT" sz="1200" b="1" dirty="0" smtClean="0">
                <a:solidFill>
                  <a:srgbClr val="C00000"/>
                </a:solidFill>
              </a:rPr>
              <a:t>La rivolta del 27 dicembre 1978</a:t>
            </a:r>
          </a:p>
          <a:p>
            <a:pPr algn="just" fontAlgn="t"/>
            <a:r>
              <a:rPr lang="it-IT" sz="1200" dirty="0" smtClean="0"/>
              <a:t>Un camion ribaltato, con il logo della Pepsi, brucia nel centro di Teheran durante i </a:t>
            </a:r>
            <a:r>
              <a:rPr lang="it-IT" sz="1200" b="1" dirty="0" smtClean="0"/>
              <a:t>disordini che paralizzarono la città </a:t>
            </a:r>
            <a:r>
              <a:rPr lang="it-IT" sz="1200" dirty="0" smtClean="0"/>
              <a:t>il 27 dicembre 1978.</a:t>
            </a:r>
            <a:endParaRPr lang="it-IT" sz="120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AutoShape 2" descr="Lo scià iraniano, Mohammad Reza Pahlavi, e sua moglie, l'imperatrice Farah, camminano sull'asfalto dell'aeroporto di Mehrabad a Teheran per salire a bordo di un aereo il 16 gennaio 1979. Lo scià lasciò l'Iran per quella che era ufficialmente una vacanza.  Molti iraniani si sono rallegrati cantando &quot;Lo scià se n'è andato!&quo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sp>
        <p:nvSpPr>
          <p:cNvPr id="86020" name="AutoShape 4" descr="Lo scià iraniano, Mohammad Reza Pahlavi, e sua moglie, l'imperatrice Farah, camminano sull'asfalto dell'aeroporto di Mehrabad a Teheran per salire a bordo di un aereo il 16 gennaio 1979. Lo scià lasciò l'Iran per quella che era ufficialmente una vacanza.  Molti iraniani si sono rallegrati cantando &quot;Lo scià se n'è andato!&quo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pic>
        <p:nvPicPr>
          <p:cNvPr id="86022" name="Picture 6" descr="https://gdb.rferl.org/9A0466FB-E38E-43D9-AE94-3E019A9A8D42_w2114_n_st.jpg"/>
          <p:cNvPicPr>
            <a:picLocks noChangeAspect="1" noChangeArrowheads="1"/>
          </p:cNvPicPr>
          <p:nvPr/>
        </p:nvPicPr>
        <p:blipFill>
          <a:blip r:embed="rId2" cstate="print"/>
          <a:srcRect/>
          <a:stretch>
            <a:fillRect/>
          </a:stretch>
        </p:blipFill>
        <p:spPr bwMode="auto">
          <a:xfrm>
            <a:off x="1785918" y="285728"/>
            <a:ext cx="5101271" cy="3846341"/>
          </a:xfrm>
          <a:prstGeom prst="rect">
            <a:avLst/>
          </a:prstGeom>
          <a:noFill/>
          <a:ln>
            <a:solidFill>
              <a:srgbClr val="C00000"/>
            </a:solidFill>
          </a:ln>
        </p:spPr>
      </p:pic>
      <p:sp>
        <p:nvSpPr>
          <p:cNvPr id="5" name="CasellaDiTesto 4"/>
          <p:cNvSpPr txBox="1"/>
          <p:nvPr/>
        </p:nvSpPr>
        <p:spPr>
          <a:xfrm>
            <a:off x="1857356" y="4286256"/>
            <a:ext cx="4929222" cy="1015663"/>
          </a:xfrm>
          <a:prstGeom prst="rect">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2700000" scaled="1"/>
            <a:tileRect/>
          </a:gradFill>
          <a:ln w="19050">
            <a:solidFill>
              <a:srgbClr val="C00000"/>
            </a:solidFill>
          </a:ln>
        </p:spPr>
        <p:txBody>
          <a:bodyPr wrap="square" rtlCol="0">
            <a:spAutoFit/>
          </a:bodyPr>
          <a:lstStyle/>
          <a:p>
            <a:pPr algn="just" fontAlgn="t"/>
            <a:r>
              <a:rPr lang="it-IT" sz="1200" b="1" dirty="0" smtClean="0">
                <a:solidFill>
                  <a:srgbClr val="C00000"/>
                </a:solidFill>
              </a:rPr>
              <a:t>La fuga dello scià - 27 dicembre 1978</a:t>
            </a:r>
          </a:p>
          <a:p>
            <a:pPr algn="just" fontAlgn="t"/>
            <a:r>
              <a:rPr lang="it-IT" sz="1200" dirty="0" smtClean="0"/>
              <a:t>Il 27 dicembre lo scià lasciò l'Iran diretto in Egitto per quella che era ufficialmente una vacanza. Con lui la famiglia e un numero ristretto di collaboratori. L'uomo che aveva governato il paese per trentasette anni non sarebbe mai più tornato. Morirà in esilio tredici mesi dopo.</a:t>
            </a:r>
            <a:endParaRPr lang="it-IT" sz="120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AutoShape 2" descr="L'Ayatollah Ruhollah Khomeini arriva a Teheran il 1° febbraio 1979. Circa 120 giornalisti lo accompagnano durante il volo da Parigi. Sebbene lo scià iraniano sostenuto dagli Stati Uniti fosse già fuggito dal paese, il ritorno di Khomeini dall'esilio è spesso visto come il vero inizio della rivoluzione islamica iraniana."/>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pic>
        <p:nvPicPr>
          <p:cNvPr id="87044" name="Picture 4" descr="https://gdb.rferl.org/E0E29F15-D3DF-48A9-8C44-24563D6A4CA4_w2114_n_st.jpg"/>
          <p:cNvPicPr>
            <a:picLocks noChangeAspect="1" noChangeArrowheads="1"/>
          </p:cNvPicPr>
          <p:nvPr/>
        </p:nvPicPr>
        <p:blipFill>
          <a:blip r:embed="rId2" cstate="print"/>
          <a:srcRect/>
          <a:stretch>
            <a:fillRect/>
          </a:stretch>
        </p:blipFill>
        <p:spPr bwMode="auto">
          <a:xfrm>
            <a:off x="214282" y="142854"/>
            <a:ext cx="4486656" cy="2966276"/>
          </a:xfrm>
          <a:prstGeom prst="rect">
            <a:avLst/>
          </a:prstGeom>
          <a:noFill/>
          <a:ln>
            <a:solidFill>
              <a:srgbClr val="C00000"/>
            </a:solidFill>
          </a:ln>
        </p:spPr>
      </p:pic>
      <p:sp>
        <p:nvSpPr>
          <p:cNvPr id="4" name="CasellaDiTesto 3"/>
          <p:cNvSpPr txBox="1"/>
          <p:nvPr/>
        </p:nvSpPr>
        <p:spPr>
          <a:xfrm>
            <a:off x="4929190" y="642918"/>
            <a:ext cx="3786214" cy="646331"/>
          </a:xfrm>
          <a:prstGeom prst="rect">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2700000" scaled="1"/>
            <a:tileRect/>
          </a:gradFill>
          <a:ln w="19050">
            <a:solidFill>
              <a:srgbClr val="C00000"/>
            </a:solidFill>
          </a:ln>
        </p:spPr>
        <p:txBody>
          <a:bodyPr wrap="square" rtlCol="0">
            <a:spAutoFit/>
          </a:bodyPr>
          <a:lstStyle/>
          <a:p>
            <a:pPr algn="just" fontAlgn="t"/>
            <a:r>
              <a:rPr lang="it-IT" sz="1200" b="1" dirty="0" smtClean="0">
                <a:solidFill>
                  <a:srgbClr val="C00000"/>
                </a:solidFill>
              </a:rPr>
              <a:t>Il ritorno di Khomeini – 1 febbraio 1979</a:t>
            </a:r>
          </a:p>
          <a:p>
            <a:pPr algn="just" fontAlgn="t"/>
            <a:r>
              <a:rPr lang="it-IT" sz="1200" dirty="0" smtClean="0"/>
              <a:t>Il 1° febbraio 1979 Khomeini, dopo sedici anni di esilio, ritorna in patria accolto come un eroe.</a:t>
            </a:r>
            <a:endParaRPr lang="it-IT" sz="1200" dirty="0"/>
          </a:p>
        </p:txBody>
      </p:sp>
      <p:pic>
        <p:nvPicPr>
          <p:cNvPr id="87046" name="Picture 6" descr="https://gdb.rferl.org/21351A91-9971-4F74-8F81-A459A1285C57_w2114_n_st.jpg"/>
          <p:cNvPicPr>
            <a:picLocks noChangeAspect="1" noChangeArrowheads="1"/>
          </p:cNvPicPr>
          <p:nvPr/>
        </p:nvPicPr>
        <p:blipFill>
          <a:blip r:embed="rId3" cstate="print"/>
          <a:srcRect/>
          <a:stretch>
            <a:fillRect/>
          </a:stretch>
        </p:blipFill>
        <p:spPr bwMode="auto">
          <a:xfrm>
            <a:off x="214282" y="3286124"/>
            <a:ext cx="4681728" cy="3262122"/>
          </a:xfrm>
          <a:prstGeom prst="rect">
            <a:avLst/>
          </a:prstGeom>
          <a:noFill/>
          <a:ln>
            <a:solidFill>
              <a:srgbClr val="C00000"/>
            </a:solidFill>
          </a:ln>
        </p:spPr>
      </p:pic>
      <p:sp>
        <p:nvSpPr>
          <p:cNvPr id="6" name="CasellaDiTesto 5"/>
          <p:cNvSpPr txBox="1"/>
          <p:nvPr/>
        </p:nvSpPr>
        <p:spPr>
          <a:xfrm>
            <a:off x="5072066" y="3929066"/>
            <a:ext cx="3786214" cy="1200329"/>
          </a:xfrm>
          <a:prstGeom prst="rect">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2700000" scaled="1"/>
            <a:tileRect/>
          </a:gradFill>
          <a:ln w="19050">
            <a:solidFill>
              <a:srgbClr val="C00000"/>
            </a:solidFill>
          </a:ln>
        </p:spPr>
        <p:txBody>
          <a:bodyPr wrap="square" rtlCol="0">
            <a:spAutoFit/>
          </a:bodyPr>
          <a:lstStyle/>
          <a:p>
            <a:pPr algn="just" fontAlgn="t"/>
            <a:r>
              <a:rPr lang="it-IT" sz="1200" b="1" dirty="0" smtClean="0">
                <a:solidFill>
                  <a:srgbClr val="C00000"/>
                </a:solidFill>
              </a:rPr>
              <a:t>Khomeini si reca al cimitero di </a:t>
            </a:r>
            <a:r>
              <a:rPr lang="it-IT" sz="1200" b="1" dirty="0" err="1" smtClean="0">
                <a:solidFill>
                  <a:srgbClr val="C00000"/>
                </a:solidFill>
              </a:rPr>
              <a:t>Behesht-e</a:t>
            </a:r>
            <a:r>
              <a:rPr lang="it-IT" sz="1200" b="1" dirty="0" smtClean="0">
                <a:solidFill>
                  <a:srgbClr val="C00000"/>
                </a:solidFill>
              </a:rPr>
              <a:t> </a:t>
            </a:r>
            <a:r>
              <a:rPr lang="it-IT" sz="1200" b="1" dirty="0" err="1" smtClean="0">
                <a:solidFill>
                  <a:srgbClr val="C00000"/>
                </a:solidFill>
              </a:rPr>
              <a:t>Zahra</a:t>
            </a:r>
            <a:r>
              <a:rPr lang="it-IT" sz="1200" b="1" dirty="0" smtClean="0">
                <a:solidFill>
                  <a:srgbClr val="C00000"/>
                </a:solidFill>
              </a:rPr>
              <a:t> per rendere omaggio ai martiri della rivoluzione</a:t>
            </a:r>
          </a:p>
          <a:p>
            <a:pPr algn="just" fontAlgn="t"/>
            <a:r>
              <a:rPr lang="it-IT" sz="1200" dirty="0" smtClean="0"/>
              <a:t>Il tragitto che dall’aeroporto lo condusse al cimitero a bordo di un’auto scoperta, </a:t>
            </a:r>
            <a:r>
              <a:rPr lang="it-IT" sz="1200" b="1" dirty="0" smtClean="0"/>
              <a:t>fu un autentico trionfo</a:t>
            </a:r>
            <a:r>
              <a:rPr lang="it-IT" sz="1200" dirty="0" smtClean="0"/>
              <a:t>, con persone di tutte le età che cercavano di toccarlo e gettavano petali di fiori al suo passaggio.</a:t>
            </a:r>
            <a:endParaRPr lang="it-IT" sz="120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6"/>
          <p:cNvSpPr txBox="1">
            <a:spLocks/>
          </p:cNvSpPr>
          <p:nvPr/>
        </p:nvSpPr>
        <p:spPr>
          <a:xfrm>
            <a:off x="571472" y="2500306"/>
            <a:ext cx="8458200" cy="1143008"/>
          </a:xfrm>
          <a:prstGeom prst="rect">
            <a:avLst/>
          </a:prstGeom>
          <a:effectLst/>
        </p:spPr>
        <p:style>
          <a:lnRef idx="1">
            <a:schemeClr val="accent1"/>
          </a:lnRef>
          <a:fillRef idx="2">
            <a:schemeClr val="accent1"/>
          </a:fillRef>
          <a:effectRef idx="1">
            <a:schemeClr val="accent1"/>
          </a:effectRef>
          <a:fontRef idx="minor">
            <a:schemeClr val="dk1"/>
          </a:fontRef>
        </p:style>
        <p:txBody>
          <a:bodyP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it-IT" sz="4400" b="0" i="0" u="none" strike="noStrike" kern="1200" cap="all" spc="0" normalizeH="0" baseline="0" noProof="0" dirty="0" smtClean="0">
                <a:ln>
                  <a:noFill/>
                </a:ln>
                <a:solidFill>
                  <a:schemeClr val="dk1"/>
                </a:solidFill>
                <a:effectLst>
                  <a:reflection blurRad="12700" stA="48000" endA="300" endPos="55000" dir="5400000" sy="-90000" algn="bl" rotWithShape="0"/>
                </a:effectLst>
                <a:uLnTx/>
                <a:uFillTx/>
                <a:latin typeface="Times New Roman" pitchFamily="18" charset="0"/>
                <a:ea typeface="+mn-ea"/>
                <a:cs typeface="Times New Roman" pitchFamily="18" charset="0"/>
              </a:rPr>
              <a:t>IL REGIME ISLAMICO</a:t>
            </a:r>
            <a:endParaRPr kumimoji="0" lang="it-IT" sz="3600" b="0" i="0" u="none" strike="noStrike" kern="1200" cap="all" spc="0" normalizeH="0" baseline="0" noProof="0" dirty="0">
              <a:ln>
                <a:noFill/>
              </a:ln>
              <a:solidFill>
                <a:schemeClr val="dk1"/>
              </a:solidFill>
              <a:effectLst>
                <a:reflection blurRad="12700" stA="48000" endA="300" endPos="55000" dir="5400000" sy="-90000" algn="bl" rotWithShape="0"/>
              </a:effectLst>
              <a:uLnTx/>
              <a:uFillTx/>
              <a:latin typeface="+mn-lt"/>
              <a:ea typeface="+mn-ea"/>
              <a:cs typeface="+mn-cs"/>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ctrTitle"/>
          </p:nvPr>
        </p:nvSpPr>
        <p:spPr>
          <a:xfrm>
            <a:off x="214282" y="2143116"/>
            <a:ext cx="8458200" cy="1222375"/>
          </a:xfrm>
        </p:spPr>
        <p:txBody>
          <a:bodyPr>
            <a:normAutofit/>
          </a:bodyPr>
          <a:lstStyle/>
          <a:p>
            <a:r>
              <a:rPr lang="it-IT" sz="3200" b="1" dirty="0" smtClean="0">
                <a:latin typeface="Times New Roman" pitchFamily="18" charset="0"/>
                <a:cs typeface="Times New Roman" pitchFamily="18" charset="0"/>
              </a:rPr>
              <a:t>     </a:t>
            </a:r>
            <a:endParaRPr lang="it-IT" sz="3200" b="1" dirty="0">
              <a:latin typeface="Times New Roman" pitchFamily="18" charset="0"/>
              <a:cs typeface="Times New Roman" pitchFamily="18" charset="0"/>
            </a:endParaRPr>
          </a:p>
        </p:txBody>
      </p:sp>
      <p:sp>
        <p:nvSpPr>
          <p:cNvPr id="4" name="Sottotitolo 3"/>
          <p:cNvSpPr>
            <a:spLocks noGrp="1"/>
          </p:cNvSpPr>
          <p:nvPr>
            <p:ph type="subTitle" idx="1"/>
          </p:nvPr>
        </p:nvSpPr>
        <p:spPr>
          <a:xfrm>
            <a:off x="357158" y="2857496"/>
            <a:ext cx="8458200" cy="785818"/>
          </a:xfrm>
        </p:spPr>
        <p:txBody>
          <a:bodyPr>
            <a:normAutofit fontScale="92500" lnSpcReduction="10000"/>
          </a:bodyPr>
          <a:lstStyle/>
          <a:p>
            <a:pPr algn="ctr"/>
            <a:r>
              <a:rPr lang="it-IT" sz="5100" b="1" dirty="0" smtClean="0">
                <a:latin typeface="Times New Roman" pitchFamily="18" charset="0"/>
                <a:cs typeface="Times New Roman" pitchFamily="18" charset="0"/>
              </a:rPr>
              <a:t>   </a:t>
            </a:r>
            <a:r>
              <a:rPr lang="it-IT" sz="4300" b="1" dirty="0" smtClean="0">
                <a:solidFill>
                  <a:srgbClr val="00B050"/>
                </a:solidFill>
                <a:latin typeface="Times New Roman" pitchFamily="18" charset="0"/>
                <a:cs typeface="Times New Roman" pitchFamily="18" charset="0"/>
              </a:rPr>
              <a:t>Nasce la Repubblica Islamica</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285720" y="714356"/>
            <a:ext cx="8643998" cy="2893100"/>
          </a:xfrm>
          <a:prstGeom prst="rect">
            <a:avLst/>
          </a:prstGeom>
          <a:solidFill>
            <a:schemeClr val="accent5">
              <a:lumMod val="20000"/>
              <a:lumOff val="80000"/>
            </a:schemeClr>
          </a:solidFill>
          <a:ln w="12700">
            <a:solidFill>
              <a:srgbClr val="FF0000"/>
            </a:solidFill>
          </a:ln>
        </p:spPr>
        <p:txBody>
          <a:bodyPr wrap="square" rtlCol="0">
            <a:spAutoFit/>
          </a:bodyPr>
          <a:lstStyle/>
          <a:p>
            <a:pPr algn="just"/>
            <a:r>
              <a:rPr lang="it-IT" sz="1400" dirty="0" smtClean="0"/>
              <a:t>Con la rivoluzione oramai in mano al clero sciita, viene sancito dalle autorità provvisorie un referendum. Ai cittadini è chiesto se si intende proseguire con la monarchia oppure varare la nascita di una Repubblica Islamica. Il 30 marzo 1979 in tutto il Paese si aprono le urne. Con il 98% dei voti la popolazione sceglie la Repubblica Islamica. Nasce così ufficialmente la nuova forma di governo iraniana. L’Islam è alla base del diritto e della società, a capo delle istituzioni sono posti i membri del clero sciita, </a:t>
            </a:r>
            <a:r>
              <a:rPr lang="it-IT" sz="1400" b="1" dirty="0" smtClean="0"/>
              <a:t>si instaura una teocrazia con all’interno però apparati laici.</a:t>
            </a:r>
          </a:p>
          <a:p>
            <a:pPr algn="just"/>
            <a:r>
              <a:rPr lang="it-IT" sz="1400" dirty="0" smtClean="0"/>
              <a:t>Le nuove leggi varate dopo il 30 marzo impongono l’uso del velo per la donna, la proibizione del gioco d’azzardo, della prostituzione e delle bevande alcoliche. È introdotta anche la pena di morte per reati cosiddetti morali, come l’adulterio. </a:t>
            </a:r>
            <a:r>
              <a:rPr lang="it-IT" sz="1400" b="1" dirty="0" smtClean="0"/>
              <a:t>L’ideologia voluta dal nuovo corso iraniano rispecchia i dettami della Sharia e prova a fare dell’Iran un Paese guidato unicamente dai concetti islamici</a:t>
            </a:r>
            <a:r>
              <a:rPr lang="it-IT" sz="1400" dirty="0" smtClean="0"/>
              <a:t>. Per controllare l’applicazione delle nuove norme viene fondato un nuovo corpo armato speciale, si tratta delle Guardie Rivoluzionarie, definite in farsi “pasdaran”.</a:t>
            </a:r>
          </a:p>
          <a:p>
            <a:pPr algn="r"/>
            <a:r>
              <a:rPr lang="it-IT" sz="1400" cap="all" dirty="0" smtClean="0"/>
              <a:t/>
            </a:r>
            <a:br>
              <a:rPr lang="it-IT" sz="1400" cap="all" dirty="0" smtClean="0"/>
            </a:br>
            <a:r>
              <a:rPr lang="it-IT" sz="1400" cap="all" dirty="0" smtClean="0"/>
              <a:t> </a:t>
            </a:r>
            <a:r>
              <a:rPr lang="it-IT" sz="1200" dirty="0" smtClean="0"/>
              <a:t>da M. Indelicato </a:t>
            </a:r>
            <a:r>
              <a:rPr lang="it-IT" sz="1200" i="1" dirty="0" smtClean="0"/>
              <a:t>Che cos’è la rivoluzione iraniana del 1979</a:t>
            </a:r>
          </a:p>
        </p:txBody>
      </p:sp>
      <p:sp>
        <p:nvSpPr>
          <p:cNvPr id="3" name="Rettangolo arrotondato 2"/>
          <p:cNvSpPr/>
          <p:nvPr/>
        </p:nvSpPr>
        <p:spPr>
          <a:xfrm>
            <a:off x="571472" y="5072074"/>
            <a:ext cx="8001056" cy="642942"/>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it-IT" sz="1400" dirty="0" smtClean="0">
              <a:solidFill>
                <a:schemeClr val="tx1"/>
              </a:solidFill>
            </a:endParaRPr>
          </a:p>
          <a:p>
            <a:pPr marL="342900" indent="-342900" algn="just">
              <a:buAutoNum type="alphaUcParenR"/>
            </a:pPr>
            <a:endParaRPr lang="it-IT" sz="1400" dirty="0" smtClean="0">
              <a:solidFill>
                <a:schemeClr val="tx1"/>
              </a:solidFill>
            </a:endParaRPr>
          </a:p>
          <a:p>
            <a:pPr marL="342900" indent="-342900" algn="just">
              <a:buAutoNum type="alphaUcParenR"/>
            </a:pPr>
            <a:endParaRPr lang="it-IT" sz="1400" dirty="0" smtClean="0">
              <a:solidFill>
                <a:schemeClr val="tx1"/>
              </a:solidFill>
            </a:endParaRPr>
          </a:p>
          <a:p>
            <a:pPr algn="just"/>
            <a:r>
              <a:rPr lang="it-IT" sz="1400" b="1" dirty="0" smtClean="0">
                <a:solidFill>
                  <a:schemeClr val="tx1"/>
                </a:solidFill>
              </a:rPr>
              <a:t>Da cosa è caratterizzata la nuova forma di governo?</a:t>
            </a:r>
            <a:r>
              <a:rPr lang="it-IT" sz="1400" dirty="0" smtClean="0">
                <a:solidFill>
                  <a:schemeClr val="tx1"/>
                </a:solidFill>
              </a:rPr>
              <a:t> Cerca nell’archivio l’articolo da cui si può ricavare la risposta e rispondi evidenziandole informazioni principali.</a:t>
            </a:r>
          </a:p>
          <a:p>
            <a:pPr marL="342900" indent="-342900" algn="just"/>
            <a:endParaRPr lang="it-IT" sz="1400" dirty="0" smtClean="0">
              <a:solidFill>
                <a:schemeClr val="tx1"/>
              </a:solidFill>
            </a:endParaRPr>
          </a:p>
          <a:p>
            <a:pPr marL="342900" indent="-342900" algn="just"/>
            <a:endParaRPr lang="it-IT" sz="1400" dirty="0" smtClean="0">
              <a:solidFill>
                <a:schemeClr val="tx1"/>
              </a:solidFill>
            </a:endParaRPr>
          </a:p>
          <a:p>
            <a:pPr marL="342900" indent="-342900" algn="just">
              <a:buFont typeface="+mj-lt"/>
              <a:buAutoNum type="alphaLcParenR"/>
            </a:pPr>
            <a:endParaRPr lang="it-IT" sz="1400" dirty="0">
              <a:solidFill>
                <a:schemeClr val="tx1"/>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ctrTitle"/>
          </p:nvPr>
        </p:nvSpPr>
        <p:spPr>
          <a:xfrm>
            <a:off x="214282" y="2143116"/>
            <a:ext cx="8458200" cy="1222375"/>
          </a:xfrm>
        </p:spPr>
        <p:txBody>
          <a:bodyPr>
            <a:normAutofit/>
          </a:bodyPr>
          <a:lstStyle/>
          <a:p>
            <a:r>
              <a:rPr lang="it-IT" sz="3200" b="1" dirty="0" smtClean="0">
                <a:latin typeface="Times New Roman" pitchFamily="18" charset="0"/>
                <a:cs typeface="Times New Roman" pitchFamily="18" charset="0"/>
              </a:rPr>
              <a:t>     </a:t>
            </a:r>
            <a:endParaRPr lang="it-IT" sz="3200" b="1" dirty="0">
              <a:latin typeface="Times New Roman" pitchFamily="18" charset="0"/>
              <a:cs typeface="Times New Roman" pitchFamily="18" charset="0"/>
            </a:endParaRPr>
          </a:p>
        </p:txBody>
      </p:sp>
      <p:sp>
        <p:nvSpPr>
          <p:cNvPr id="4" name="Sottotitolo 3"/>
          <p:cNvSpPr>
            <a:spLocks noGrp="1"/>
          </p:cNvSpPr>
          <p:nvPr>
            <p:ph type="subTitle" idx="1"/>
          </p:nvPr>
        </p:nvSpPr>
        <p:spPr>
          <a:xfrm>
            <a:off x="357158" y="2857496"/>
            <a:ext cx="8458200" cy="785818"/>
          </a:xfrm>
        </p:spPr>
        <p:txBody>
          <a:bodyPr>
            <a:normAutofit fontScale="92500" lnSpcReduction="10000"/>
          </a:bodyPr>
          <a:lstStyle/>
          <a:p>
            <a:pPr algn="ctr"/>
            <a:r>
              <a:rPr lang="it-IT" sz="5100" b="1" dirty="0" smtClean="0">
                <a:latin typeface="Times New Roman" pitchFamily="18" charset="0"/>
                <a:cs typeface="Times New Roman" pitchFamily="18" charset="0"/>
              </a:rPr>
              <a:t>   </a:t>
            </a:r>
            <a:r>
              <a:rPr lang="it-IT" sz="4300" b="1" dirty="0" smtClean="0">
                <a:solidFill>
                  <a:srgbClr val="00B050"/>
                </a:solidFill>
                <a:latin typeface="Times New Roman" pitchFamily="18" charset="0"/>
                <a:cs typeface="Times New Roman" pitchFamily="18" charset="0"/>
              </a:rPr>
              <a:t>L’ordinamento dello Stato</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www.ispionline.it/sites/default/files/FOTO/IRI.png"/>
          <p:cNvPicPr>
            <a:picLocks noChangeAspect="1" noChangeArrowheads="1"/>
          </p:cNvPicPr>
          <p:nvPr/>
        </p:nvPicPr>
        <p:blipFill>
          <a:blip r:embed="rId2"/>
          <a:srcRect/>
          <a:stretch>
            <a:fillRect/>
          </a:stretch>
        </p:blipFill>
        <p:spPr bwMode="auto">
          <a:xfrm>
            <a:off x="214282" y="500042"/>
            <a:ext cx="8750477" cy="5481905"/>
          </a:xfrm>
          <a:prstGeom prst="rect">
            <a:avLst/>
          </a:prstGeom>
          <a:noFill/>
          <a:ln>
            <a:solidFill>
              <a:srgbClr val="C00000"/>
            </a:solid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 name="Rectangle 1"/>
          <p:cNvSpPr>
            <a:spLocks noChangeArrowheads="1"/>
          </p:cNvSpPr>
          <p:nvPr/>
        </p:nvSpPr>
        <p:spPr bwMode="auto">
          <a:xfrm>
            <a:off x="214282" y="642918"/>
            <a:ext cx="8786842" cy="5155257"/>
          </a:xfrm>
          <a:prstGeom prst="rect">
            <a:avLst/>
          </a:prstGeom>
          <a:blipFill>
            <a:blip r:embed="rId2"/>
            <a:tile tx="0" ty="0" sx="100000" sy="100000" flip="none" algn="tl"/>
          </a:blipFill>
          <a:ln w="9525">
            <a:solidFill>
              <a:schemeClr val="tx1"/>
            </a:solid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ts val="600"/>
              </a:spcAft>
              <a:buClrTx/>
              <a:buSzTx/>
              <a:buFontTx/>
              <a:buNone/>
              <a:tabLst/>
            </a:pPr>
            <a:r>
              <a:rPr lang="it-IT" altLang="zh-CN" b="1" dirty="0" smtClean="0">
                <a:latin typeface="Times New Roman" pitchFamily="18" charset="0"/>
                <a:ea typeface="Times New Roman" pitchFamily="18" charset="0"/>
                <a:cs typeface="Times New Roman" pitchFamily="18" charset="0"/>
              </a:rPr>
              <a:t>PRESENTAZIONE</a:t>
            </a:r>
            <a:endParaRPr lang="it-IT" altLang="zh-CN" dirty="0" smtClean="0">
              <a:latin typeface="Times New Roman" pitchFamily="18" charset="0"/>
              <a:ea typeface="Times New Roman" pitchFamily="18" charset="0"/>
              <a:cs typeface="Times New Roman" pitchFamily="18" charset="0"/>
            </a:endParaRPr>
          </a:p>
          <a:p>
            <a:pPr marL="0" marR="0" lvl="0" indent="0" algn="just" defTabSz="914400" rtl="0" eaLnBrk="1" fontAlgn="base" latinLnBrk="0" hangingPunct="1">
              <a:lnSpc>
                <a:spcPct val="100000"/>
              </a:lnSpc>
              <a:spcBef>
                <a:spcPct val="0"/>
              </a:spcBef>
              <a:spcAft>
                <a:spcPct val="0"/>
              </a:spcAft>
              <a:buClrTx/>
              <a:buSzTx/>
              <a:buFontTx/>
              <a:buNone/>
              <a:tabLst/>
            </a:pPr>
            <a:r>
              <a:rPr lang="it-IT" altLang="zh-CN" dirty="0" smtClean="0">
                <a:latin typeface="Times New Roman" pitchFamily="18" charset="0"/>
                <a:ea typeface="Times New Roman" pitchFamily="18" charset="0"/>
                <a:cs typeface="Times New Roman" pitchFamily="18" charset="0"/>
              </a:rPr>
              <a:t>Questo</a:t>
            </a:r>
            <a:r>
              <a:rPr kumimoji="0" lang="it-IT" altLang="zh-CN"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laboratorio</a:t>
            </a:r>
            <a:r>
              <a:rPr kumimoji="0" lang="it-IT" altLang="zh-CN" b="0" i="0" u="none" strike="noStrike" cap="none" normalizeH="0" dirty="0" smtClean="0">
                <a:ln>
                  <a:noFill/>
                </a:ln>
                <a:solidFill>
                  <a:schemeClr val="tx1"/>
                </a:solidFill>
                <a:effectLst/>
                <a:latin typeface="Times New Roman" pitchFamily="18" charset="0"/>
                <a:ea typeface="Times New Roman" pitchFamily="18" charset="0"/>
                <a:cs typeface="Times New Roman" pitchFamily="18" charset="0"/>
              </a:rPr>
              <a:t> sulla </a:t>
            </a:r>
            <a:r>
              <a:rPr kumimoji="0" lang="it-IT" altLang="zh-CN" b="0" i="1" u="none" strike="noStrike" cap="none" normalizeH="0" dirty="0" err="1" smtClean="0">
                <a:ln>
                  <a:noFill/>
                </a:ln>
                <a:solidFill>
                  <a:schemeClr val="tx1"/>
                </a:solidFill>
                <a:effectLst/>
                <a:latin typeface="Times New Roman" pitchFamily="18" charset="0"/>
                <a:ea typeface="Times New Roman" pitchFamily="18" charset="0"/>
                <a:cs typeface="Times New Roman" pitchFamily="18" charset="0"/>
              </a:rPr>
              <a:t>Geostoria</a:t>
            </a:r>
            <a:r>
              <a:rPr kumimoji="0" lang="it-IT" altLang="zh-CN" b="0" i="1" u="none" strike="noStrike" cap="none" normalizeH="0" dirty="0" smtClean="0">
                <a:ln>
                  <a:noFill/>
                </a:ln>
                <a:solidFill>
                  <a:schemeClr val="tx1"/>
                </a:solidFill>
                <a:effectLst/>
                <a:latin typeface="Times New Roman" pitchFamily="18" charset="0"/>
                <a:ea typeface="Times New Roman" pitchFamily="18" charset="0"/>
                <a:cs typeface="Times New Roman" pitchFamily="18" charset="0"/>
              </a:rPr>
              <a:t> dell’Iran contemporaneo </a:t>
            </a:r>
            <a:r>
              <a:rPr kumimoji="0" lang="it-IT" altLang="zh-CN" b="0" u="none" strike="noStrike" cap="none" normalizeH="0" dirty="0" smtClean="0">
                <a:ln>
                  <a:noFill/>
                </a:ln>
                <a:solidFill>
                  <a:schemeClr val="tx1"/>
                </a:solidFill>
                <a:effectLst/>
                <a:latin typeface="Times New Roman" pitchFamily="18" charset="0"/>
                <a:ea typeface="Times New Roman" pitchFamily="18" charset="0"/>
                <a:cs typeface="Times New Roman" pitchFamily="18" charset="0"/>
              </a:rPr>
              <a:t>è stato suddiviso in due parti corrispondenti ai due periodi che hanno contraddistinto la storia dell’Iran dagli inizi del ‘900 ai giorni nostri: </a:t>
            </a:r>
            <a:r>
              <a:rPr kumimoji="0" lang="it-IT" altLang="zh-CN" b="0" i="1" u="none" strike="noStrike" cap="none" normalizeH="0" dirty="0" smtClean="0">
                <a:ln>
                  <a:noFill/>
                </a:ln>
                <a:solidFill>
                  <a:schemeClr val="tx1"/>
                </a:solidFill>
                <a:effectLst/>
                <a:latin typeface="Times New Roman" pitchFamily="18" charset="0"/>
                <a:ea typeface="Times New Roman" pitchFamily="18" charset="0"/>
                <a:cs typeface="Times New Roman" pitchFamily="18" charset="0"/>
              </a:rPr>
              <a:t>La monarchia </a:t>
            </a:r>
            <a:r>
              <a:rPr kumimoji="0" lang="it-IT" altLang="zh-CN" b="0" i="1" u="none" strike="noStrike" cap="none" normalizeH="0" dirty="0" err="1" smtClean="0">
                <a:ln>
                  <a:noFill/>
                </a:ln>
                <a:solidFill>
                  <a:schemeClr val="tx1"/>
                </a:solidFill>
                <a:effectLst/>
                <a:latin typeface="Times New Roman" pitchFamily="18" charset="0"/>
                <a:ea typeface="Times New Roman" pitchFamily="18" charset="0"/>
                <a:cs typeface="Times New Roman" pitchFamily="18" charset="0"/>
              </a:rPr>
              <a:t>Pahlavi</a:t>
            </a:r>
            <a:r>
              <a:rPr kumimoji="0" lang="it-IT" altLang="zh-CN" b="0" i="1" u="none" strike="noStrike" cap="none" normalizeH="0" dirty="0" smtClean="0">
                <a:ln>
                  <a:noFill/>
                </a:ln>
                <a:solidFill>
                  <a:schemeClr val="tx1"/>
                </a:solidFill>
                <a:effectLst/>
                <a:latin typeface="Times New Roman" pitchFamily="18" charset="0"/>
                <a:ea typeface="Times New Roman" pitchFamily="18" charset="0"/>
                <a:cs typeface="Times New Roman" pitchFamily="18" charset="0"/>
              </a:rPr>
              <a:t> </a:t>
            </a:r>
            <a:r>
              <a:rPr kumimoji="0" lang="it-IT" altLang="zh-CN" b="0" u="none" strike="noStrike" cap="none" normalizeH="0" dirty="0" smtClean="0">
                <a:ln>
                  <a:noFill/>
                </a:ln>
                <a:solidFill>
                  <a:schemeClr val="tx1"/>
                </a:solidFill>
                <a:effectLst/>
                <a:latin typeface="Times New Roman" pitchFamily="18" charset="0"/>
                <a:ea typeface="Times New Roman" pitchFamily="18" charset="0"/>
                <a:cs typeface="Times New Roman" pitchFamily="18" charset="0"/>
              </a:rPr>
              <a:t>e </a:t>
            </a:r>
            <a:r>
              <a:rPr kumimoji="0" lang="it-IT" altLang="zh-CN" b="0" i="1" u="none" strike="noStrike" cap="none" normalizeH="0" dirty="0" smtClean="0">
                <a:ln>
                  <a:noFill/>
                </a:ln>
                <a:solidFill>
                  <a:schemeClr val="tx1"/>
                </a:solidFill>
                <a:effectLst/>
                <a:latin typeface="Times New Roman" pitchFamily="18" charset="0"/>
                <a:ea typeface="Times New Roman" pitchFamily="18" charset="0"/>
                <a:cs typeface="Times New Roman" pitchFamily="18" charset="0"/>
              </a:rPr>
              <a:t>La repubblica islamica.</a:t>
            </a:r>
            <a:r>
              <a:rPr kumimoji="0" lang="it-IT" altLang="zh-CN" b="0" u="none" strike="noStrike" cap="none" normalizeH="0" dirty="0" smtClean="0">
                <a:ln>
                  <a:noFill/>
                </a:ln>
                <a:solidFill>
                  <a:schemeClr val="tx1"/>
                </a:solidFill>
                <a:effectLst/>
                <a:latin typeface="Times New Roman" pitchFamily="18" charset="0"/>
                <a:ea typeface="Times New Roman" pitchFamily="18" charset="0"/>
                <a:cs typeface="Times New Roman" pitchFamily="18" charset="0"/>
              </a:rPr>
              <a:t> </a:t>
            </a:r>
          </a:p>
          <a:p>
            <a:pPr marL="0" marR="0" lvl="0" indent="0" algn="just" defTabSz="914400" rtl="0" eaLnBrk="1" fontAlgn="base" latinLnBrk="0" hangingPunct="1">
              <a:lnSpc>
                <a:spcPct val="100000"/>
              </a:lnSpc>
              <a:spcBef>
                <a:spcPct val="0"/>
              </a:spcBef>
              <a:spcAft>
                <a:spcPct val="0"/>
              </a:spcAft>
              <a:buClrTx/>
              <a:buSzTx/>
              <a:buFontTx/>
              <a:buNone/>
              <a:tabLst/>
            </a:pPr>
            <a:r>
              <a:rPr lang="it-IT" altLang="zh-CN" i="0" dirty="0" smtClean="0">
                <a:latin typeface="Times New Roman" pitchFamily="18" charset="0"/>
                <a:ea typeface="Times New Roman" pitchFamily="18" charset="0"/>
                <a:cs typeface="Times New Roman" pitchFamily="18" charset="0"/>
              </a:rPr>
              <a:t>Data l’ampia mole dei documenti da esaminare, il laboratorio può essere svolto come </a:t>
            </a:r>
            <a:r>
              <a:rPr lang="it-IT" altLang="zh-CN" b="1" i="0" dirty="0" smtClean="0">
                <a:latin typeface="Times New Roman" pitchFamily="18" charset="0"/>
                <a:ea typeface="Times New Roman" pitchFamily="18" charset="0"/>
                <a:cs typeface="Times New Roman" pitchFamily="18" charset="0"/>
              </a:rPr>
              <a:t>attività di gruppo</a:t>
            </a:r>
            <a:r>
              <a:rPr lang="it-IT" altLang="zh-CN" i="0" dirty="0" smtClean="0">
                <a:latin typeface="Times New Roman" pitchFamily="18" charset="0"/>
                <a:ea typeface="Times New Roman" pitchFamily="18" charset="0"/>
                <a:cs typeface="Times New Roman" pitchFamily="18" charset="0"/>
              </a:rPr>
              <a:t>. In questo caso, la classe andrebbe suddivisa in gruppi a ognuno dei quali dovrebbe essere assegnato un argomento su cui lavorare. Alla fine, ogni gruppo potrebbe presentare all’intera classe i risultati del proprio lavoro (l’esposizione dovrebbe essere facilitata dalla proiezione delle slide contenenti i documenti analizzati con le domande che sono servite da guida).</a:t>
            </a:r>
          </a:p>
          <a:p>
            <a:pPr marL="0" marR="0" lvl="0" indent="0" algn="just" defTabSz="914400" rtl="0" eaLnBrk="1" fontAlgn="base" latinLnBrk="0" hangingPunct="1">
              <a:lnSpc>
                <a:spcPct val="100000"/>
              </a:lnSpc>
              <a:spcBef>
                <a:spcPct val="0"/>
              </a:spcBef>
              <a:spcAft>
                <a:spcPct val="0"/>
              </a:spcAft>
              <a:buClrTx/>
              <a:buSzTx/>
              <a:buFontTx/>
              <a:buNone/>
              <a:tabLst/>
            </a:pPr>
            <a:r>
              <a:rPr kumimoji="0" lang="it-IT" altLang="zh-CN" b="0" u="none" strike="noStrike" cap="none" normalizeH="0" dirty="0" smtClean="0">
                <a:ln>
                  <a:noFill/>
                </a:ln>
                <a:solidFill>
                  <a:schemeClr val="tx1"/>
                </a:solidFill>
                <a:effectLst/>
                <a:latin typeface="Times New Roman" pitchFamily="18" charset="0"/>
                <a:ea typeface="Times New Roman" pitchFamily="18" charset="0"/>
                <a:cs typeface="Times New Roman" pitchFamily="18" charset="0"/>
              </a:rPr>
              <a:t>Una diversa modalità è quella dell’</a:t>
            </a:r>
            <a:r>
              <a:rPr kumimoji="0" lang="it-IT" altLang="zh-CN" b="1" u="none" strike="noStrike" cap="none" normalizeH="0" dirty="0" smtClean="0">
                <a:ln>
                  <a:noFill/>
                </a:ln>
                <a:solidFill>
                  <a:schemeClr val="tx1"/>
                </a:solidFill>
                <a:effectLst/>
                <a:latin typeface="Times New Roman" pitchFamily="18" charset="0"/>
                <a:ea typeface="Times New Roman" pitchFamily="18" charset="0"/>
                <a:cs typeface="Times New Roman" pitchFamily="18" charset="0"/>
              </a:rPr>
              <a:t>attività individuale</a:t>
            </a:r>
            <a:r>
              <a:rPr kumimoji="0" lang="it-IT" altLang="zh-CN" u="none" strike="noStrike" cap="none" normalizeH="0" dirty="0" smtClean="0">
                <a:ln>
                  <a:noFill/>
                </a:ln>
                <a:solidFill>
                  <a:schemeClr val="tx1"/>
                </a:solidFill>
                <a:effectLst/>
                <a:latin typeface="Times New Roman" pitchFamily="18" charset="0"/>
                <a:ea typeface="Times New Roman" pitchFamily="18" charset="0"/>
                <a:cs typeface="Times New Roman" pitchFamily="18" charset="0"/>
              </a:rPr>
              <a:t>. In questo caso, potrebbe essere opportuno, per evitare tempi di lavoro troppo lunghi, fare una selezione degli argomenti da affrontare. </a:t>
            </a:r>
          </a:p>
          <a:p>
            <a:pPr algn="just" fontAlgn="base">
              <a:spcBef>
                <a:spcPct val="0"/>
              </a:spcBef>
              <a:spcAft>
                <a:spcPct val="0"/>
              </a:spcAft>
            </a:pPr>
            <a:r>
              <a:rPr lang="it-IT" altLang="zh-CN" dirty="0" smtClean="0">
                <a:latin typeface="Times New Roman" pitchFamily="18" charset="0"/>
                <a:ea typeface="Times New Roman" pitchFamily="18" charset="0"/>
                <a:cs typeface="Times New Roman" pitchFamily="18" charset="0"/>
              </a:rPr>
              <a:t>Nelle </a:t>
            </a:r>
            <a:r>
              <a:rPr lang="it-IT" altLang="zh-CN" b="1" dirty="0" smtClean="0">
                <a:latin typeface="Times New Roman" pitchFamily="18" charset="0"/>
                <a:ea typeface="Times New Roman" pitchFamily="18" charset="0"/>
                <a:cs typeface="Times New Roman" pitchFamily="18" charset="0"/>
              </a:rPr>
              <a:t>slide per il docente </a:t>
            </a:r>
            <a:r>
              <a:rPr lang="it-IT" altLang="zh-CN" dirty="0" smtClean="0">
                <a:latin typeface="Times New Roman" pitchFamily="18" charset="0"/>
                <a:ea typeface="Times New Roman" pitchFamily="18" charset="0"/>
                <a:cs typeface="Times New Roman" pitchFamily="18" charset="0"/>
              </a:rPr>
              <a:t>vengono fornite le risposte che gli alunni dovrebbero dare (parole in azzurro) e le evidenziazioni che dovrebbero inserire nel testo. Possono essere utilizzate nel momento della verifica del lavoro svolto dagli alunni.</a:t>
            </a:r>
          </a:p>
          <a:p>
            <a:pPr marL="0" marR="0" lvl="0" indent="0" algn="just" defTabSz="914400" rtl="0" eaLnBrk="1" fontAlgn="base" latinLnBrk="0" hangingPunct="1">
              <a:lnSpc>
                <a:spcPct val="100000"/>
              </a:lnSpc>
              <a:spcBef>
                <a:spcPct val="0"/>
              </a:spcBef>
              <a:spcAft>
                <a:spcPct val="0"/>
              </a:spcAft>
              <a:buClrTx/>
              <a:buSzTx/>
              <a:buFontTx/>
              <a:buNone/>
              <a:tabLst/>
            </a:pPr>
            <a:endParaRPr kumimoji="0" lang="it-IT" altLang="zh-CN" b="0" i="0" u="none" strike="noStrike" cap="none" normalizeH="0" dirty="0" smtClean="0">
              <a:ln>
                <a:noFill/>
              </a:ln>
              <a:solidFill>
                <a:schemeClr val="tx1"/>
              </a:solidFill>
              <a:effectLst/>
              <a:latin typeface="Times New Roman" pitchFamily="18" charset="0"/>
              <a:ea typeface="Times New Roman" pitchFamily="18" charset="0"/>
              <a:cs typeface="Times New Roman" pitchFamily="18" charset="0"/>
            </a:endParaRPr>
          </a:p>
          <a:p>
            <a:pPr algn="just" fontAlgn="base">
              <a:spcBef>
                <a:spcPct val="0"/>
              </a:spcBef>
              <a:spcAft>
                <a:spcPct val="0"/>
              </a:spcAft>
            </a:pPr>
            <a:r>
              <a:rPr lang="it-IT" altLang="zh-CN" b="1" dirty="0" err="1" smtClean="0">
                <a:latin typeface="Times New Roman" pitchFamily="18" charset="0"/>
                <a:ea typeface="Times New Roman" pitchFamily="18" charset="0"/>
                <a:cs typeface="Times New Roman" pitchFamily="18" charset="0"/>
              </a:rPr>
              <a:t>classeattiva.jimdofree.com</a:t>
            </a:r>
            <a:r>
              <a:rPr lang="it-IT" altLang="zh-CN" b="1" dirty="0" smtClean="0">
                <a:latin typeface="Times New Roman" pitchFamily="18" charset="0"/>
                <a:ea typeface="Times New Roman" pitchFamily="18" charset="0"/>
                <a:cs typeface="Times New Roman" pitchFamily="18" charset="0"/>
              </a:rPr>
              <a:t>                                                                           Alberto </a:t>
            </a:r>
            <a:r>
              <a:rPr lang="it-IT" altLang="zh-CN" b="1" dirty="0" err="1" smtClean="0">
                <a:latin typeface="Times New Roman" pitchFamily="18" charset="0"/>
                <a:ea typeface="Times New Roman" pitchFamily="18" charset="0"/>
                <a:cs typeface="Times New Roman" pitchFamily="18" charset="0"/>
              </a:rPr>
              <a:t>Staderini</a:t>
            </a:r>
            <a:r>
              <a:rPr lang="it-IT" altLang="zh-CN" b="1" dirty="0" smtClean="0">
                <a:latin typeface="Times New Roman" pitchFamily="18" charset="0"/>
                <a:ea typeface="Times New Roman" pitchFamily="18" charset="0"/>
                <a:cs typeface="Times New Roman" pitchFamily="18" charset="0"/>
              </a:rPr>
              <a:t>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357158" y="214290"/>
            <a:ext cx="8501122" cy="6278642"/>
          </a:xfrm>
          <a:prstGeom prst="rect">
            <a:avLst/>
          </a:prstGeom>
          <a:solidFill>
            <a:schemeClr val="accent5">
              <a:lumMod val="20000"/>
              <a:lumOff val="80000"/>
            </a:schemeClr>
          </a:solidFill>
          <a:ln w="19050">
            <a:solidFill>
              <a:srgbClr val="C00000"/>
            </a:solidFill>
          </a:ln>
        </p:spPr>
        <p:txBody>
          <a:bodyPr wrap="square" rtlCol="0">
            <a:spAutoFit/>
          </a:bodyPr>
          <a:lstStyle/>
          <a:p>
            <a:pPr algn="just"/>
            <a:r>
              <a:rPr lang="it-IT" sz="1400" dirty="0" smtClean="0"/>
              <a:t>Nata dalla rivoluzione del 1979, la Repubblica islamica iraniana rappresenta un esperimento politico unico nel suo genere. Come il nome suggerisce, essa reca in sé elementi di governo repubblicano ed elementi di governo islamico. Ciò è dovuto alla </a:t>
            </a:r>
            <a:r>
              <a:rPr lang="it-IT" sz="1400" b="1" dirty="0" smtClean="0"/>
              <a:t>doppia esigenza </a:t>
            </a:r>
            <a:r>
              <a:rPr lang="it-IT" sz="1400" dirty="0" smtClean="0"/>
              <a:t>con la quale l’élite rivoluzionaria dovette confrontarsi: </a:t>
            </a:r>
            <a:r>
              <a:rPr lang="it-IT" sz="1400" b="1" dirty="0" smtClean="0"/>
              <a:t>segnare una netta differenza rispetto all’epoca dello scià</a:t>
            </a:r>
            <a:r>
              <a:rPr lang="it-IT" sz="1400" dirty="0" smtClean="0"/>
              <a:t>, cercando dunque una forma di governo differente da quella della monarchia, ma al contempo </a:t>
            </a:r>
            <a:r>
              <a:rPr lang="it-IT" sz="1400" b="1" dirty="0" smtClean="0"/>
              <a:t>garantire il controllo da parte della classe religiosa</a:t>
            </a:r>
            <a:r>
              <a:rPr lang="it-IT" sz="1400" dirty="0" smtClean="0"/>
              <a:t>, dando attuazione all’ideologia del governo islamico elaborata dall’ayatollah Khomeini nel periodo </a:t>
            </a:r>
            <a:r>
              <a:rPr lang="it-IT" sz="1400" dirty="0" err="1" smtClean="0"/>
              <a:t>pre-rivoluzionario</a:t>
            </a:r>
            <a:r>
              <a:rPr lang="it-IT" sz="1400" dirty="0" smtClean="0"/>
              <a:t>.</a:t>
            </a:r>
          </a:p>
          <a:p>
            <a:pPr algn="just"/>
            <a:r>
              <a:rPr lang="it-IT" sz="1400" b="1" dirty="0" smtClean="0"/>
              <a:t>La Carta costituzionale </a:t>
            </a:r>
            <a:r>
              <a:rPr lang="it-IT" sz="1400" dirty="0" smtClean="0"/>
              <a:t>iraniana racchiude quindi in sé due costituzioni: una che </a:t>
            </a:r>
            <a:r>
              <a:rPr lang="it-IT" sz="1400" b="1" dirty="0" smtClean="0"/>
              <a:t>esalta i diritti e la sovranità del popolo</a:t>
            </a:r>
            <a:r>
              <a:rPr lang="it-IT" sz="1400" dirty="0" smtClean="0"/>
              <a:t>; l’altra che </a:t>
            </a:r>
            <a:r>
              <a:rPr lang="it-IT" sz="1400" b="1" dirty="0" smtClean="0"/>
              <a:t>si fonda sull’autorità divina del clero sciita</a:t>
            </a:r>
            <a:r>
              <a:rPr lang="it-IT" sz="1400" dirty="0" smtClean="0"/>
              <a:t>. Tale coesistenza ha generato molte contraddizioni, dovute al conflitto tra le leggi parlamentari e la </a:t>
            </a:r>
            <a:r>
              <a:rPr lang="it-IT" sz="1400" i="1" dirty="0" smtClean="0"/>
              <a:t>sharia </a:t>
            </a:r>
            <a:r>
              <a:rPr lang="it-IT" sz="1400" dirty="0" smtClean="0"/>
              <a:t>e alla superiorità delle decisioni dei giureconsulti rispetto a quelle degli altri organi costituzionali.</a:t>
            </a:r>
          </a:p>
          <a:p>
            <a:pPr algn="just"/>
            <a:endParaRPr lang="it-IT" sz="1400" dirty="0" smtClean="0"/>
          </a:p>
          <a:p>
            <a:pPr algn="just">
              <a:spcAft>
                <a:spcPts val="600"/>
              </a:spcAft>
            </a:pPr>
            <a:r>
              <a:rPr lang="it-IT" sz="1600" b="1" cap="all" dirty="0" smtClean="0">
                <a:solidFill>
                  <a:srgbClr val="0070C0"/>
                </a:solidFill>
              </a:rPr>
              <a:t>GLI ORGANI A LEGITTIMAZIONE RELIGIOSA</a:t>
            </a:r>
            <a:endParaRPr lang="it-IT" sz="1600" b="1" i="1" cap="all" dirty="0" smtClean="0"/>
          </a:p>
          <a:p>
            <a:pPr algn="just"/>
            <a:r>
              <a:rPr lang="it-IT" sz="1400" b="1" i="1" cap="all" dirty="0" smtClean="0"/>
              <a:t>La guida suprema</a:t>
            </a:r>
          </a:p>
          <a:p>
            <a:pPr algn="just">
              <a:spcAft>
                <a:spcPts val="600"/>
              </a:spcAft>
            </a:pPr>
            <a:r>
              <a:rPr lang="it-IT" sz="1400" dirty="0" smtClean="0"/>
              <a:t>I </a:t>
            </a:r>
            <a:r>
              <a:rPr lang="it-IT" sz="1400" b="1" dirty="0" smtClean="0"/>
              <a:t>poteri</a:t>
            </a:r>
            <a:r>
              <a:rPr lang="it-IT" sz="1400" dirty="0" smtClean="0"/>
              <a:t> di questa figura sono </a:t>
            </a:r>
            <a:r>
              <a:rPr lang="it-IT" sz="1400" b="1" dirty="0" smtClean="0"/>
              <a:t>molto estesi</a:t>
            </a:r>
            <a:r>
              <a:rPr lang="it-IT" sz="1400" dirty="0" smtClean="0"/>
              <a:t>: oltre a supervisionare e indirizzare il sistema politico iraniano, la Guida è comandante in capo delle forze armate, controlla gli apparati di sicurezza e le principali fondazioni religiose, affida e revoca l’incarico del capo del sistema giudiziario, del capo di Stato maggiore dell’esercito regolare, del comandante del Corpo delle Guardia della Rivoluzione, del capo della polizia, del presidente delle emittenti radiotelevisive nazionali e dei giuristi del Consiglio dei Guardiani della Costituzione.</a:t>
            </a:r>
            <a:endParaRPr lang="it-IT" sz="1400" cap="all" dirty="0" smtClean="0"/>
          </a:p>
          <a:p>
            <a:pPr algn="just"/>
            <a:r>
              <a:rPr lang="it-IT" sz="1400" b="1" i="1" dirty="0" smtClean="0"/>
              <a:t>IL CONSIGLIO DEI GUARDIANI DELLA COSTITUZIONE</a:t>
            </a:r>
          </a:p>
          <a:p>
            <a:pPr algn="just"/>
            <a:r>
              <a:rPr lang="it-IT" sz="1400" dirty="0" smtClean="0"/>
              <a:t>È composto da dodici membri: sei giuristi islamici nominati direttamente dalla Guida, e sei giuristi civili scelti dal Parlamento tra una rosa di nominativi indicati dal Consiglio Supremo di Giustizia, a sua volta sottoposto alla Guida.</a:t>
            </a:r>
          </a:p>
          <a:p>
            <a:pPr algn="just"/>
            <a:r>
              <a:rPr lang="it-IT" sz="1400" dirty="0" smtClean="0"/>
              <a:t>Al Consiglio dei Guardiani spetta il </a:t>
            </a:r>
            <a:r>
              <a:rPr lang="it-IT" sz="1400" b="1" dirty="0" smtClean="0"/>
              <a:t>compito di vagliare i disegni di legge governativi e le proposte di legge parlamentari</a:t>
            </a:r>
            <a:r>
              <a:rPr lang="it-IT" sz="1400" dirty="0" smtClean="0"/>
              <a:t>, rinviandoli al Parlamento in caso di non conformità̀ con le norme islamiche e con la Costituzione.</a:t>
            </a:r>
          </a:p>
          <a:p>
            <a:pPr algn="just"/>
            <a:r>
              <a:rPr lang="it-IT" sz="1400" dirty="0" smtClean="0"/>
              <a:t>Altri compiti sono quelli di procedere alla supervisione delle elezioni presidenziali, delle elezioni generali e dei referendum, ma anche, e soprattutto, di </a:t>
            </a:r>
            <a:r>
              <a:rPr lang="it-IT" sz="1400" b="1" dirty="0" smtClean="0"/>
              <a:t>esaminare i requisiti dei candidati</a:t>
            </a:r>
            <a:r>
              <a:rPr lang="it-IT" sz="1400" dirty="0" smtClean="0"/>
              <a:t>, operando di fatto una pre-selezione per l’accesso alle cariche dello stato.</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357158" y="214290"/>
            <a:ext cx="8501122" cy="4985980"/>
          </a:xfrm>
          <a:prstGeom prst="rect">
            <a:avLst/>
          </a:prstGeom>
          <a:solidFill>
            <a:schemeClr val="accent5">
              <a:lumMod val="20000"/>
              <a:lumOff val="80000"/>
            </a:schemeClr>
          </a:solidFill>
          <a:ln w="19050">
            <a:solidFill>
              <a:srgbClr val="C00000"/>
            </a:solidFill>
          </a:ln>
        </p:spPr>
        <p:txBody>
          <a:bodyPr wrap="square" rtlCol="0">
            <a:spAutoFit/>
          </a:bodyPr>
          <a:lstStyle/>
          <a:p>
            <a:pPr algn="just"/>
            <a:r>
              <a:rPr lang="it-IT" sz="1400" b="1" i="1" cap="all" dirty="0" smtClean="0"/>
              <a:t>IL CONSIGLIO PER IL DISCERNIMENTO</a:t>
            </a:r>
          </a:p>
          <a:p>
            <a:pPr algn="just">
              <a:spcAft>
                <a:spcPts val="600"/>
              </a:spcAft>
            </a:pPr>
            <a:r>
              <a:rPr lang="it-IT" sz="1400" dirty="0" smtClean="0"/>
              <a:t>È un organo incaricato di </a:t>
            </a:r>
            <a:r>
              <a:rPr lang="it-IT" sz="1400" b="1" dirty="0" smtClean="0"/>
              <a:t>mediare tra Parlamento e Consiglio dei Guardiani </a:t>
            </a:r>
            <a:r>
              <a:rPr lang="it-IT" sz="1400" dirty="0" smtClean="0"/>
              <a:t>nel caso in cui sorgano contrasti tra le due istituzioni. Esso ha inoltre il potere di far approvare definitivamente un progetto di legge rifiutato dal Consiglio dei Guardiani ma approvato dal Parlamento. I suoi membri sono nominati direttamente dalla Guida suprema.</a:t>
            </a:r>
            <a:endParaRPr lang="it-IT" sz="1400" cap="all" dirty="0" smtClean="0"/>
          </a:p>
          <a:p>
            <a:pPr algn="just"/>
            <a:r>
              <a:rPr lang="it-IT" sz="1400" b="1" i="1" dirty="0" smtClean="0"/>
              <a:t>IL POTERE GIUDIZIARIO</a:t>
            </a:r>
          </a:p>
          <a:p>
            <a:pPr algn="just">
              <a:spcAft>
                <a:spcPts val="600"/>
              </a:spcAft>
            </a:pPr>
            <a:r>
              <a:rPr lang="it-IT" sz="1400" dirty="0" smtClean="0"/>
              <a:t>La Costituzione riconosce formalmente l’indipendenza del potere giudiziario, stabilendo però che questo deve essere esercitato in conformità alle norme islamiche. Il </a:t>
            </a:r>
            <a:r>
              <a:rPr lang="it-IT" sz="1400" b="1" dirty="0" smtClean="0"/>
              <a:t>capo del sistema giudiziario, nominato direttamente dalla Guida suprema ogni cinque anni</a:t>
            </a:r>
            <a:r>
              <a:rPr lang="it-IT" sz="1400" dirty="0" smtClean="0"/>
              <a:t>, si occupa degli aspetti funzionali all’esercizio della giurisdizione, quali la creazione delle strutture giudiziarie nonché l’assunzione, la rimozione, la promozione e il trasferimento dei magistrati.</a:t>
            </a:r>
          </a:p>
          <a:p>
            <a:pPr algn="just"/>
            <a:r>
              <a:rPr lang="it-IT" sz="1400" b="1" i="1" dirty="0" smtClean="0"/>
              <a:t>LE ISTITUZIONI DELLA FORZA</a:t>
            </a:r>
          </a:p>
          <a:p>
            <a:pPr algn="just"/>
            <a:r>
              <a:rPr lang="it-IT" sz="1400" dirty="0" smtClean="0"/>
              <a:t>Secondo la Costituzione, la Guida suprema è̀ il comandante in capo delle forze armate e pertanto gode della prerogativa di nominare o destituire il capo di Stato maggiore delle forze armate regolari, nonché il comandante in capo del Corpo delle Guardie della Rivoluzione. </a:t>
            </a:r>
          </a:p>
          <a:p>
            <a:pPr algn="just"/>
            <a:r>
              <a:rPr lang="it-IT" sz="1400" dirty="0" smtClean="0"/>
              <a:t>L’</a:t>
            </a:r>
            <a:r>
              <a:rPr lang="it-IT" sz="1400" b="1" i="1" dirty="0" smtClean="0"/>
              <a:t>esercito regolare </a:t>
            </a:r>
            <a:r>
              <a:rPr lang="it-IT" sz="1400" dirty="0" smtClean="0"/>
              <a:t>ha il compito di tutelare l’indipendenza e l’integrità territoriale del paese, nonché di mantenere l’ordine nella Repubblica Islamica.</a:t>
            </a:r>
          </a:p>
          <a:p>
            <a:pPr algn="just"/>
            <a:r>
              <a:rPr lang="it-IT" sz="1400" dirty="0" smtClean="0"/>
              <a:t>Il compito del </a:t>
            </a:r>
            <a:r>
              <a:rPr lang="it-IT" sz="1400" b="1" i="1" dirty="0" smtClean="0"/>
              <a:t>Corpo delle Guardie della Rivoluzione </a:t>
            </a:r>
            <a:r>
              <a:rPr lang="it-IT" sz="1400" dirty="0" smtClean="0"/>
              <a:t>(</a:t>
            </a:r>
            <a:r>
              <a:rPr lang="it-IT" sz="1400" i="1" dirty="0" smtClean="0"/>
              <a:t>pasdaran</a:t>
            </a:r>
            <a:r>
              <a:rPr lang="it-IT" sz="1400" dirty="0" smtClean="0"/>
              <a:t>)</a:t>
            </a:r>
            <a:r>
              <a:rPr lang="it-IT" sz="1400" i="1" dirty="0" smtClean="0"/>
              <a:t> </a:t>
            </a:r>
            <a:r>
              <a:rPr lang="it-IT" sz="1400" dirty="0" smtClean="0"/>
              <a:t>consiste nella lotta contro gli elementi o i movimenti che puntano a sabotare o smantellare la Repubblica o agiscono contro la Rivoluzione Islamica. </a:t>
            </a:r>
          </a:p>
          <a:p>
            <a:pPr algn="just">
              <a:spcAft>
                <a:spcPts val="600"/>
              </a:spcAft>
            </a:pPr>
            <a:r>
              <a:rPr lang="it-IT" sz="1400" dirty="0" smtClean="0"/>
              <a:t>All’interno del Corpo dei </a:t>
            </a:r>
            <a:r>
              <a:rPr lang="it-IT" sz="1400" i="1" dirty="0" smtClean="0"/>
              <a:t>pasdaran </a:t>
            </a:r>
            <a:r>
              <a:rPr lang="it-IT" sz="1400" dirty="0" smtClean="0"/>
              <a:t>sono inquadrate le milizie popolari </a:t>
            </a:r>
            <a:r>
              <a:rPr lang="it-IT" sz="1400" b="1" i="1" dirty="0" err="1" smtClean="0"/>
              <a:t>basij</a:t>
            </a:r>
            <a:r>
              <a:rPr lang="it-IT" sz="1400" dirty="0" smtClean="0"/>
              <a:t>, create nel 1980 all’indomani dello scoppio della guerra con l’Iraq. Oggi i </a:t>
            </a:r>
            <a:r>
              <a:rPr lang="it-IT" sz="1400" i="1" dirty="0" err="1" smtClean="0"/>
              <a:t>basiji</a:t>
            </a:r>
            <a:r>
              <a:rPr lang="it-IT" sz="1400" i="1" dirty="0" smtClean="0"/>
              <a:t> </a:t>
            </a:r>
            <a:r>
              <a:rPr lang="it-IT" sz="1400" dirty="0" smtClean="0"/>
              <a:t>sono impiegati soprattutto in attività̀ di monitoraggio della cittadinanza, allo scopo di assicurarsi che questa rispetti i codici islamici di comportamento e abbigliamento.</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357158" y="214290"/>
            <a:ext cx="8501122" cy="6278642"/>
          </a:xfrm>
          <a:prstGeom prst="rect">
            <a:avLst/>
          </a:prstGeom>
          <a:solidFill>
            <a:schemeClr val="accent5">
              <a:lumMod val="20000"/>
              <a:lumOff val="80000"/>
            </a:schemeClr>
          </a:solidFill>
          <a:ln w="19050">
            <a:solidFill>
              <a:srgbClr val="C00000"/>
            </a:solidFill>
          </a:ln>
        </p:spPr>
        <p:txBody>
          <a:bodyPr wrap="square" rtlCol="0">
            <a:spAutoFit/>
          </a:bodyPr>
          <a:lstStyle/>
          <a:p>
            <a:pPr algn="just">
              <a:spcAft>
                <a:spcPts val="600"/>
              </a:spcAft>
            </a:pPr>
            <a:r>
              <a:rPr lang="it-IT" sz="1600" b="1" cap="all" dirty="0" smtClean="0">
                <a:solidFill>
                  <a:srgbClr val="0070C0"/>
                </a:solidFill>
              </a:rPr>
              <a:t>GLI ORGANI A LEGITTIMAZIONE POPOLARE</a:t>
            </a:r>
            <a:endParaRPr lang="it-IT" sz="1400" b="1" i="1" cap="all" dirty="0" smtClean="0"/>
          </a:p>
          <a:p>
            <a:pPr algn="just"/>
            <a:r>
              <a:rPr lang="it-IT" sz="1400" b="1" i="1" cap="all" dirty="0" smtClean="0"/>
              <a:t>IL PRESIDENTE DELLA REPUBBLICA</a:t>
            </a:r>
          </a:p>
          <a:p>
            <a:pPr algn="just">
              <a:spcAft>
                <a:spcPts val="600"/>
              </a:spcAft>
            </a:pPr>
            <a:r>
              <a:rPr lang="it-IT" sz="1400" dirty="0" smtClean="0"/>
              <a:t>Eletto direttamente dal popolo ogni quattro anni</a:t>
            </a:r>
            <a:r>
              <a:rPr lang="it-IT" sz="1400" b="1" dirty="0" smtClean="0"/>
              <a:t>, </a:t>
            </a:r>
            <a:r>
              <a:rPr lang="it-IT" sz="1400" dirty="0" smtClean="0"/>
              <a:t>si occupa della scelta dei membri del governo e ne coordina i lavori.</a:t>
            </a:r>
            <a:endParaRPr lang="it-IT" sz="1400" cap="all" dirty="0" smtClean="0"/>
          </a:p>
          <a:p>
            <a:pPr algn="just"/>
            <a:r>
              <a:rPr lang="it-IT" sz="1400" b="1" i="1" dirty="0" smtClean="0"/>
              <a:t>IL PARLAMENTO</a:t>
            </a:r>
          </a:p>
          <a:p>
            <a:pPr algn="just">
              <a:spcAft>
                <a:spcPts val="600"/>
              </a:spcAft>
            </a:pPr>
            <a:r>
              <a:rPr lang="it-IT" sz="1400" dirty="0" smtClean="0"/>
              <a:t>È composto da 290 membri eletti ogni quattro anni. Oltre ad approvare le leggi, la cui promulgazione deve però essere ratificata dal Consiglio dei guardiani, esercita una funzione di controllo sul governo e approva il bilancio nazionale.</a:t>
            </a:r>
          </a:p>
          <a:p>
            <a:pPr algn="just"/>
            <a:r>
              <a:rPr lang="it-IT" sz="1400" b="1" i="1" dirty="0" smtClean="0"/>
              <a:t>L’ASSEMBLEA DEGLI ESPERTI</a:t>
            </a:r>
          </a:p>
          <a:p>
            <a:pPr algn="just"/>
            <a:r>
              <a:rPr lang="it-IT" sz="1400" dirty="0" smtClean="0"/>
              <a:t>È l’organo </a:t>
            </a:r>
            <a:r>
              <a:rPr lang="it-IT" sz="1400" b="1" dirty="0" smtClean="0"/>
              <a:t>incaricato di nominare la Guida suprema</a:t>
            </a:r>
            <a:r>
              <a:rPr lang="it-IT" sz="1400" dirty="0" smtClean="0"/>
              <a:t>. È composto da 86 membri appartenenti al clero ed eletti dal popolo ogni otto anni.</a:t>
            </a:r>
          </a:p>
          <a:p>
            <a:pPr algn="just"/>
            <a:endParaRPr lang="it-IT" sz="1400" dirty="0" smtClean="0"/>
          </a:p>
          <a:p>
            <a:pPr>
              <a:spcAft>
                <a:spcPts val="600"/>
              </a:spcAft>
            </a:pPr>
            <a:r>
              <a:rPr lang="it-IT" sz="1600" b="1" cap="all" dirty="0" smtClean="0">
                <a:solidFill>
                  <a:srgbClr val="0070C0"/>
                </a:solidFill>
              </a:rPr>
              <a:t>IL “TERZO LIVELLO”: KOMITEH E BONYAD</a:t>
            </a:r>
          </a:p>
          <a:p>
            <a:pPr algn="just"/>
            <a:r>
              <a:rPr lang="it-IT" sz="1400" dirty="0" smtClean="0"/>
              <a:t>Accanto agli organi a legittimazione popolare e a quelli a legittimazione religiosa, esiste un terzo livello, quello delle organizzazioni rivoluzionarie che intrecciano elementi di ideologia ed elementi di natura economico-politica. È il caso dei numerosi </a:t>
            </a:r>
            <a:r>
              <a:rPr lang="it-IT" sz="1400" b="1" dirty="0" smtClean="0"/>
              <a:t>comitati</a:t>
            </a:r>
            <a:r>
              <a:rPr lang="it-IT" sz="1400" dirty="0" smtClean="0"/>
              <a:t> (</a:t>
            </a:r>
            <a:r>
              <a:rPr lang="it-IT" sz="1400" i="1" dirty="0" err="1" smtClean="0"/>
              <a:t>komiteh</a:t>
            </a:r>
            <a:r>
              <a:rPr lang="it-IT" sz="1400" dirty="0" smtClean="0"/>
              <a:t>) </a:t>
            </a:r>
            <a:r>
              <a:rPr lang="it-IT" sz="1400" b="1" dirty="0" smtClean="0"/>
              <a:t>e</a:t>
            </a:r>
            <a:r>
              <a:rPr lang="it-IT" sz="1400" dirty="0" smtClean="0"/>
              <a:t> delle </a:t>
            </a:r>
            <a:r>
              <a:rPr lang="it-IT" sz="1400" b="1" dirty="0" smtClean="0"/>
              <a:t>fondazioni</a:t>
            </a:r>
            <a:r>
              <a:rPr lang="it-IT" sz="1400" dirty="0" smtClean="0"/>
              <a:t> (</a:t>
            </a:r>
            <a:r>
              <a:rPr lang="it-IT" sz="1400" i="1" dirty="0" err="1" smtClean="0"/>
              <a:t>bonyad</a:t>
            </a:r>
            <a:r>
              <a:rPr lang="it-IT" sz="1400" dirty="0" smtClean="0"/>
              <a:t>) </a:t>
            </a:r>
            <a:r>
              <a:rPr lang="it-IT" sz="1400" b="1" dirty="0" smtClean="0"/>
              <a:t>sorti</a:t>
            </a:r>
            <a:r>
              <a:rPr lang="it-IT" sz="1400" dirty="0" smtClean="0"/>
              <a:t> all’indomani della rivoluzione, </a:t>
            </a:r>
            <a:r>
              <a:rPr lang="it-IT" sz="1400" b="1" dirty="0" smtClean="0"/>
              <a:t>ufficialmente al fine di realizzare gli ideali di giustizia islamica e redistribuzione delle ricchezze che erano obiettivo della rivoluzione</a:t>
            </a:r>
            <a:r>
              <a:rPr lang="it-IT" sz="1400" dirty="0" smtClean="0"/>
              <a:t>. In realtà̀ le </a:t>
            </a:r>
            <a:r>
              <a:rPr lang="it-IT" sz="1400" i="1" dirty="0" err="1" smtClean="0"/>
              <a:t>bonyad</a:t>
            </a:r>
            <a:r>
              <a:rPr lang="it-IT" sz="1400" i="1" dirty="0" smtClean="0"/>
              <a:t> </a:t>
            </a:r>
            <a:r>
              <a:rPr lang="it-IT" sz="1400" dirty="0" smtClean="0"/>
              <a:t>non rappresentano un fenomeno nuovo in Iran: le prime fondazioni nacquero infatti durante il regno </a:t>
            </a:r>
            <a:r>
              <a:rPr lang="it-IT" sz="1400" dirty="0" err="1" smtClean="0"/>
              <a:t>Pahlavi</a:t>
            </a:r>
            <a:r>
              <a:rPr lang="it-IT" sz="1400" dirty="0" smtClean="0"/>
              <a:t>, ufficialmente come enti caritatevoli, ma nella </a:t>
            </a:r>
            <a:r>
              <a:rPr lang="it-IT" sz="1400" dirty="0" err="1" smtClean="0"/>
              <a:t>realtà</a:t>
            </a:r>
            <a:r>
              <a:rPr lang="it-IT" sz="1400" dirty="0" smtClean="0"/>
              <a:t> come cortina fumogena per coprire gli interessi economici dello </a:t>
            </a:r>
            <a:r>
              <a:rPr lang="it-IT" sz="1400" i="1" dirty="0" err="1" smtClean="0"/>
              <a:t>shah</a:t>
            </a:r>
            <a:r>
              <a:rPr lang="it-IT" sz="1400" dirty="0" smtClean="0"/>
              <a:t>.</a:t>
            </a:r>
          </a:p>
          <a:p>
            <a:pPr algn="just"/>
            <a:r>
              <a:rPr lang="it-IT" sz="1400" dirty="0" smtClean="0"/>
              <a:t>Proprio dai capitali confiscati alla Fondazione </a:t>
            </a:r>
            <a:r>
              <a:rPr lang="it-IT" sz="1400" dirty="0" err="1" smtClean="0"/>
              <a:t>Pahlavi</a:t>
            </a:r>
            <a:r>
              <a:rPr lang="it-IT" sz="1400" dirty="0" smtClean="0"/>
              <a:t>, nacque nel 1979 la Fondazione dei diseredati e dei veterani di guerra (</a:t>
            </a:r>
            <a:r>
              <a:rPr lang="it-IT" sz="1400" i="1" dirty="0" err="1" smtClean="0"/>
              <a:t>bonyad-e</a:t>
            </a:r>
            <a:r>
              <a:rPr lang="it-IT" sz="1400" i="1" dirty="0" smtClean="0"/>
              <a:t> </a:t>
            </a:r>
            <a:r>
              <a:rPr lang="it-IT" sz="1400" i="1" dirty="0" err="1" smtClean="0"/>
              <a:t>mostazafin</a:t>
            </a:r>
            <a:r>
              <a:rPr lang="it-IT" sz="1400" i="1" dirty="0" smtClean="0"/>
              <a:t> va </a:t>
            </a:r>
            <a:r>
              <a:rPr lang="it-IT" sz="1400" i="1" dirty="0" err="1" smtClean="0"/>
              <a:t>janbazan</a:t>
            </a:r>
            <a:r>
              <a:rPr lang="it-IT" sz="1400" dirty="0" smtClean="0"/>
              <a:t>), istituita tramite decreto direttamente da Khomeini. Con </a:t>
            </a:r>
            <a:r>
              <a:rPr lang="it-IT" sz="1400" dirty="0" err="1" smtClean="0"/>
              <a:t>più</a:t>
            </a:r>
            <a:r>
              <a:rPr lang="it-IT" sz="1400" dirty="0" smtClean="0"/>
              <a:t> di 200.000 impiegati e oltre 350 aziende controllate, la Fondazione dei diseredati ha un valore che si aggira attorno ai 3 miliardi di dollari, sebbene, non essendo soggetta a revisione contabile, non vi sia molta trasparenza riguardo gli utili effettivi. Nel 1997 essa controllava aziende in settori quali la produzione di tessuti, il settore edile, quello delle bevande non alcoliche, tra cui la famosa </a:t>
            </a:r>
            <a:r>
              <a:rPr lang="it-IT" sz="1400" dirty="0" err="1" smtClean="0"/>
              <a:t>Zam</a:t>
            </a:r>
            <a:r>
              <a:rPr lang="it-IT" sz="1400" dirty="0" smtClean="0"/>
              <a:t> </a:t>
            </a:r>
            <a:r>
              <a:rPr lang="it-IT" sz="1400" dirty="0" err="1" smtClean="0"/>
              <a:t>Zam</a:t>
            </a:r>
            <a:r>
              <a:rPr lang="it-IT" sz="1400" dirty="0" smtClean="0"/>
              <a:t> Cola, degli pneumatici e dello zucchero iraniano.</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357158" y="214290"/>
            <a:ext cx="8501122" cy="3154710"/>
          </a:xfrm>
          <a:prstGeom prst="rect">
            <a:avLst/>
          </a:prstGeom>
          <a:solidFill>
            <a:schemeClr val="accent5">
              <a:lumMod val="20000"/>
              <a:lumOff val="80000"/>
            </a:schemeClr>
          </a:solidFill>
          <a:ln w="19050">
            <a:solidFill>
              <a:srgbClr val="C00000"/>
            </a:solidFill>
          </a:ln>
        </p:spPr>
        <p:txBody>
          <a:bodyPr wrap="square" rtlCol="0">
            <a:spAutoFit/>
          </a:bodyPr>
          <a:lstStyle/>
          <a:p>
            <a:pPr algn="just"/>
            <a:r>
              <a:rPr lang="it-IT" sz="1400" dirty="0" smtClean="0"/>
              <a:t>Altre </a:t>
            </a:r>
            <a:r>
              <a:rPr lang="it-IT" sz="1400" i="1" dirty="0" err="1" smtClean="0"/>
              <a:t>bonyad</a:t>
            </a:r>
            <a:r>
              <a:rPr lang="it-IT" sz="1400" i="1" dirty="0" smtClean="0"/>
              <a:t> </a:t>
            </a:r>
            <a:r>
              <a:rPr lang="it-IT" sz="1400" dirty="0" smtClean="0"/>
              <a:t>di rilievo sono la Fondazione del 15 </a:t>
            </a:r>
            <a:r>
              <a:rPr lang="it-IT" sz="1400" dirty="0" err="1" smtClean="0"/>
              <a:t>Khordad</a:t>
            </a:r>
            <a:r>
              <a:rPr lang="it-IT" sz="1400" dirty="0" smtClean="0"/>
              <a:t> (</a:t>
            </a:r>
            <a:r>
              <a:rPr lang="it-IT" sz="1400" i="1" dirty="0" err="1" smtClean="0"/>
              <a:t>Bonyad-e</a:t>
            </a:r>
            <a:r>
              <a:rPr lang="it-IT" sz="1400" i="1" dirty="0" smtClean="0"/>
              <a:t> </a:t>
            </a:r>
            <a:r>
              <a:rPr lang="it-IT" sz="1400" i="1" dirty="0" err="1" smtClean="0"/>
              <a:t>panzdah-e</a:t>
            </a:r>
            <a:r>
              <a:rPr lang="it-IT" sz="1400" i="1" dirty="0" smtClean="0"/>
              <a:t> </a:t>
            </a:r>
            <a:r>
              <a:rPr lang="it-IT" sz="1400" i="1" dirty="0" err="1" smtClean="0"/>
              <a:t>khordad</a:t>
            </a:r>
            <a:r>
              <a:rPr lang="it-IT" sz="1400" dirty="0" smtClean="0"/>
              <a:t>), la Fondazione dei Martiri (</a:t>
            </a:r>
            <a:r>
              <a:rPr lang="it-IT" sz="1400" i="1" dirty="0" err="1" smtClean="0"/>
              <a:t>Bonyad-e</a:t>
            </a:r>
            <a:r>
              <a:rPr lang="it-IT" sz="1400" i="1" dirty="0" smtClean="0"/>
              <a:t> </a:t>
            </a:r>
            <a:r>
              <a:rPr lang="it-IT" sz="1400" i="1" dirty="0" err="1" smtClean="0"/>
              <a:t>shahid</a:t>
            </a:r>
            <a:r>
              <a:rPr lang="it-IT" sz="1400" dirty="0" smtClean="0"/>
              <a:t>) e la Fondazione dell’Imam </a:t>
            </a:r>
            <a:r>
              <a:rPr lang="it-IT" sz="1400" dirty="0" err="1" smtClean="0"/>
              <a:t>Reza</a:t>
            </a:r>
            <a:r>
              <a:rPr lang="it-IT" sz="1400" dirty="0" smtClean="0"/>
              <a:t> (</a:t>
            </a:r>
            <a:r>
              <a:rPr lang="it-IT" sz="1400" i="1" dirty="0" err="1" smtClean="0"/>
              <a:t>Astane</a:t>
            </a:r>
            <a:r>
              <a:rPr lang="it-IT" sz="1400" i="1" dirty="0" smtClean="0"/>
              <a:t> </a:t>
            </a:r>
            <a:r>
              <a:rPr lang="it-IT" sz="1400" i="1" dirty="0" err="1" smtClean="0"/>
              <a:t>qodse</a:t>
            </a:r>
            <a:r>
              <a:rPr lang="it-IT" sz="1400" i="1" dirty="0" smtClean="0"/>
              <a:t> </a:t>
            </a:r>
            <a:r>
              <a:rPr lang="it-IT" sz="1400" i="1" dirty="0" err="1" smtClean="0"/>
              <a:t>razawi</a:t>
            </a:r>
            <a:r>
              <a:rPr lang="it-IT" sz="1400" dirty="0" smtClean="0"/>
              <a:t>). Se la prima è nota anche e soprattutto per aver stanziato in passato un fondo di 2 milioni di dollari per l’esecuzione della condanna a morte di </a:t>
            </a:r>
            <a:r>
              <a:rPr lang="it-IT" sz="1400" dirty="0" err="1" smtClean="0"/>
              <a:t>Salman</a:t>
            </a:r>
            <a:r>
              <a:rPr lang="it-IT" sz="1400" dirty="0" smtClean="0"/>
              <a:t> Rushdie, l’ultima usa invece i proventi derivanti dalle ingenti donazioni al mausoleo eretto in onore dell’ottavo Imam per effettuare investimenti in </a:t>
            </a:r>
            <a:r>
              <a:rPr lang="it-IT" sz="1400" dirty="0" err="1" smtClean="0"/>
              <a:t>più</a:t>
            </a:r>
            <a:r>
              <a:rPr lang="it-IT" sz="1400" dirty="0" smtClean="0"/>
              <a:t> di cinquanta aziende diverse, in campo agricolo e industriale. Infine, il Comitato di Assistenza dell’Imam Khomeini (</a:t>
            </a:r>
            <a:r>
              <a:rPr lang="it-IT" sz="1400" i="1" dirty="0" err="1" smtClean="0"/>
              <a:t>komiteh-e</a:t>
            </a:r>
            <a:r>
              <a:rPr lang="it-IT" sz="1400" i="1" dirty="0" smtClean="0"/>
              <a:t> </a:t>
            </a:r>
            <a:r>
              <a:rPr lang="it-IT" sz="1400" i="1" dirty="0" err="1" smtClean="0"/>
              <a:t>ye</a:t>
            </a:r>
            <a:r>
              <a:rPr lang="it-IT" sz="1400" i="1" dirty="0" smtClean="0"/>
              <a:t> </a:t>
            </a:r>
            <a:r>
              <a:rPr lang="it-IT" sz="1400" i="1" dirty="0" err="1" smtClean="0"/>
              <a:t>imdad-e</a:t>
            </a:r>
            <a:r>
              <a:rPr lang="it-IT" sz="1400" i="1" dirty="0" smtClean="0"/>
              <a:t> Imam Khomeini</a:t>
            </a:r>
            <a:r>
              <a:rPr lang="it-IT" sz="1400" dirty="0" smtClean="0"/>
              <a:t>) venne creato nel marzo 1979 per fornire assistenza spirituale e materiale nelle aree rurali.</a:t>
            </a:r>
          </a:p>
          <a:p>
            <a:pPr algn="just">
              <a:spcAft>
                <a:spcPts val="600"/>
              </a:spcAft>
            </a:pPr>
            <a:r>
              <a:rPr lang="it-IT" sz="1400" i="1" dirty="0" err="1" smtClean="0"/>
              <a:t>Bonyad</a:t>
            </a:r>
            <a:r>
              <a:rPr lang="it-IT" sz="1400" i="1" dirty="0" smtClean="0"/>
              <a:t> </a:t>
            </a:r>
            <a:r>
              <a:rPr lang="it-IT" sz="1400" dirty="0" smtClean="0"/>
              <a:t>e </a:t>
            </a:r>
            <a:r>
              <a:rPr lang="it-IT" sz="1400" i="1" dirty="0" err="1" smtClean="0"/>
              <a:t>komiteh</a:t>
            </a:r>
            <a:r>
              <a:rPr lang="it-IT" sz="1400" i="1" dirty="0" smtClean="0"/>
              <a:t> </a:t>
            </a:r>
            <a:r>
              <a:rPr lang="it-IT" sz="1400" dirty="0" smtClean="0"/>
              <a:t>sono dunque al centro di un giro d’affari assai notevole, che ha dato vita a </a:t>
            </a:r>
            <a:r>
              <a:rPr lang="it-IT" sz="1400" b="1" dirty="0" smtClean="0"/>
              <a:t>una particolare forma di "stato sociale" tramite il </a:t>
            </a:r>
            <a:r>
              <a:rPr lang="it-IT" sz="1400" b="1" dirty="0" err="1" smtClean="0"/>
              <a:t>reindirizzamento</a:t>
            </a:r>
            <a:r>
              <a:rPr lang="it-IT" sz="1400" b="1" dirty="0" smtClean="0"/>
              <a:t> delle donazioni e degli aiuti di cui godono a sostegno dei meno abbienti, delle famiglie dei martiri e dei militari che hanno cessato il proprio servizio</a:t>
            </a:r>
            <a:r>
              <a:rPr lang="it-IT" sz="1400" dirty="0" smtClean="0"/>
              <a:t>; le fondazioni </a:t>
            </a:r>
            <a:r>
              <a:rPr lang="it-IT" sz="1400" b="1" dirty="0" smtClean="0"/>
              <a:t>offrono </a:t>
            </a:r>
            <a:r>
              <a:rPr lang="it-IT" sz="1400" dirty="0" smtClean="0"/>
              <a:t>infatti </a:t>
            </a:r>
            <a:r>
              <a:rPr lang="it-IT" sz="1400" b="1" dirty="0" smtClean="0"/>
              <a:t>posti di lavoro, alloggi popolari, assistenza sanitaria e borse di studio</a:t>
            </a:r>
            <a:r>
              <a:rPr lang="it-IT" sz="1400" dirty="0" smtClean="0"/>
              <a:t>. Formalmente indipendenti dal controllo dello stato, al punto che non se ne conosce a fondo l’operato, non sono soggette a tassazione in quanto operano ufficialmente ai fini di aiuto ai bisognosi.</a:t>
            </a:r>
          </a:p>
          <a:p>
            <a:pPr algn="r"/>
            <a:r>
              <a:rPr lang="it-IT" sz="1200" dirty="0" smtClean="0"/>
              <a:t>da A. </a:t>
            </a:r>
            <a:r>
              <a:rPr lang="it-IT" sz="1200" dirty="0" err="1" smtClean="0"/>
              <a:t>Perteghella</a:t>
            </a:r>
            <a:r>
              <a:rPr lang="it-IT" sz="1200" dirty="0" smtClean="0"/>
              <a:t> </a:t>
            </a:r>
            <a:r>
              <a:rPr lang="it-IT" sz="1200" i="1" dirty="0" smtClean="0"/>
              <a:t>L’Iran: assetto istituzionale, quadro politico interno e scelte di politica estera</a:t>
            </a:r>
            <a:endParaRPr lang="it-IT" sz="1200" dirty="0" smtClean="0"/>
          </a:p>
        </p:txBody>
      </p:sp>
      <p:sp>
        <p:nvSpPr>
          <p:cNvPr id="6" name="Rettangolo arrotondato 5"/>
          <p:cNvSpPr/>
          <p:nvPr/>
        </p:nvSpPr>
        <p:spPr>
          <a:xfrm>
            <a:off x="285720" y="4857760"/>
            <a:ext cx="8572560" cy="642942"/>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just">
              <a:buFont typeface="+mj-lt"/>
              <a:buAutoNum type="alphaLcParenR"/>
            </a:pPr>
            <a:endParaRPr lang="it-IT" sz="1400" dirty="0" smtClean="0">
              <a:solidFill>
                <a:schemeClr val="tx1"/>
              </a:solidFill>
            </a:endParaRPr>
          </a:p>
          <a:p>
            <a:pPr marL="342900" indent="-342900" algn="just">
              <a:buAutoNum type="alphaUcParenR"/>
            </a:pPr>
            <a:endParaRPr lang="it-IT" sz="1400" dirty="0" smtClean="0">
              <a:solidFill>
                <a:schemeClr val="tx1"/>
              </a:solidFill>
            </a:endParaRPr>
          </a:p>
          <a:p>
            <a:pPr marL="342900" indent="-342900" algn="just">
              <a:buAutoNum type="alphaUcParenR"/>
            </a:pPr>
            <a:endParaRPr lang="it-IT" sz="1400" dirty="0" smtClean="0">
              <a:solidFill>
                <a:schemeClr val="tx1"/>
              </a:solidFill>
            </a:endParaRPr>
          </a:p>
          <a:p>
            <a:pPr marL="342900" indent="-342900" algn="just"/>
            <a:endParaRPr lang="it-IT" sz="1400" dirty="0" smtClean="0">
              <a:solidFill>
                <a:schemeClr val="tx1"/>
              </a:solidFill>
            </a:endParaRPr>
          </a:p>
          <a:p>
            <a:pPr algn="just"/>
            <a:r>
              <a:rPr lang="it-IT" sz="1400" b="1" dirty="0" smtClean="0">
                <a:solidFill>
                  <a:schemeClr val="tx1"/>
                </a:solidFill>
              </a:rPr>
              <a:t>Cosa sono i </a:t>
            </a:r>
            <a:r>
              <a:rPr lang="it-IT" sz="1400" b="1" i="1" dirty="0" err="1" smtClean="0">
                <a:solidFill>
                  <a:schemeClr val="tx1"/>
                </a:solidFill>
              </a:rPr>
              <a:t>Komiteh</a:t>
            </a:r>
            <a:r>
              <a:rPr lang="it-IT" sz="1400" b="1" i="1" dirty="0" smtClean="0">
                <a:solidFill>
                  <a:schemeClr val="tx1"/>
                </a:solidFill>
              </a:rPr>
              <a:t> </a:t>
            </a:r>
            <a:r>
              <a:rPr lang="it-IT" sz="1400" b="1" dirty="0" smtClean="0">
                <a:solidFill>
                  <a:schemeClr val="tx1"/>
                </a:solidFill>
              </a:rPr>
              <a:t>e i </a:t>
            </a:r>
            <a:r>
              <a:rPr lang="it-IT" sz="1400" b="1" i="1" dirty="0" err="1" smtClean="0">
                <a:solidFill>
                  <a:schemeClr val="tx1"/>
                </a:solidFill>
              </a:rPr>
              <a:t>Bonyad</a:t>
            </a:r>
            <a:r>
              <a:rPr lang="it-IT" sz="1400" b="1" dirty="0" smtClean="0">
                <a:solidFill>
                  <a:schemeClr val="tx1"/>
                </a:solidFill>
              </a:rPr>
              <a:t>? Che compiti hanno?</a:t>
            </a:r>
            <a:r>
              <a:rPr lang="it-IT" sz="1400" dirty="0" smtClean="0">
                <a:solidFill>
                  <a:schemeClr val="tx1"/>
                </a:solidFill>
              </a:rPr>
              <a:t> Rispondi evidenziando nel testo le informazioni principali  </a:t>
            </a:r>
          </a:p>
          <a:p>
            <a:pPr marL="342900" indent="-342900" algn="just"/>
            <a:endParaRPr lang="it-IT" sz="1400" dirty="0" smtClean="0">
              <a:solidFill>
                <a:schemeClr val="tx1"/>
              </a:solidFill>
            </a:endParaRPr>
          </a:p>
          <a:p>
            <a:pPr marL="342900" indent="-342900" algn="just"/>
            <a:endParaRPr lang="it-IT" sz="1400" dirty="0" smtClean="0">
              <a:solidFill>
                <a:schemeClr val="tx1"/>
              </a:solidFill>
            </a:endParaRPr>
          </a:p>
          <a:p>
            <a:pPr marL="342900" indent="-342900" algn="just"/>
            <a:endParaRPr lang="it-IT" sz="1400" dirty="0" smtClean="0">
              <a:solidFill>
                <a:schemeClr val="tx1"/>
              </a:solidFill>
            </a:endParaRPr>
          </a:p>
          <a:p>
            <a:pPr marL="342900" indent="-342900" algn="just">
              <a:buFont typeface="+mj-lt"/>
              <a:buAutoNum type="alphaLcParenR"/>
            </a:pPr>
            <a:endParaRPr lang="it-IT" sz="1400" dirty="0">
              <a:solidFill>
                <a:schemeClr val="tx1"/>
              </a:solidFill>
            </a:endParaRPr>
          </a:p>
        </p:txBody>
      </p:sp>
      <p:sp>
        <p:nvSpPr>
          <p:cNvPr id="7" name="Rettangolo arrotondato 6"/>
          <p:cNvSpPr/>
          <p:nvPr/>
        </p:nvSpPr>
        <p:spPr>
          <a:xfrm>
            <a:off x="214282" y="3857628"/>
            <a:ext cx="8715436" cy="642942"/>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just">
              <a:buFont typeface="+mj-lt"/>
              <a:buAutoNum type="alphaLcParenR"/>
            </a:pPr>
            <a:endParaRPr lang="it-IT" sz="1400" dirty="0" smtClean="0">
              <a:solidFill>
                <a:schemeClr val="tx1"/>
              </a:solidFill>
            </a:endParaRPr>
          </a:p>
          <a:p>
            <a:pPr marL="342900" indent="-342900" algn="just"/>
            <a:endParaRPr lang="it-IT" sz="1400" dirty="0" smtClean="0">
              <a:solidFill>
                <a:schemeClr val="tx1"/>
              </a:solidFill>
            </a:endParaRPr>
          </a:p>
          <a:p>
            <a:pPr marL="342900" indent="-342900" algn="just"/>
            <a:endParaRPr lang="it-IT" sz="1400" dirty="0" smtClean="0">
              <a:solidFill>
                <a:schemeClr val="tx1"/>
              </a:solidFill>
            </a:endParaRPr>
          </a:p>
          <a:p>
            <a:pPr algn="just"/>
            <a:endParaRPr lang="it-IT" sz="1400" dirty="0" smtClean="0">
              <a:solidFill>
                <a:schemeClr val="tx1"/>
              </a:solidFill>
            </a:endParaRPr>
          </a:p>
          <a:p>
            <a:pPr algn="just"/>
            <a:r>
              <a:rPr lang="it-IT" sz="1400" b="1" dirty="0" smtClean="0">
                <a:solidFill>
                  <a:schemeClr val="tx1"/>
                </a:solidFill>
              </a:rPr>
              <a:t>A quale esigenza cerca di rispondere la nuova Repubblica islamica? Quali sono i due principi racchiusi nella sua Costituzione? </a:t>
            </a:r>
            <a:r>
              <a:rPr lang="it-IT" sz="1400" dirty="0" smtClean="0">
                <a:solidFill>
                  <a:schemeClr val="tx1"/>
                </a:solidFill>
              </a:rPr>
              <a:t>Rispondi evidenziando nel testo le informazioni principali.</a:t>
            </a:r>
          </a:p>
          <a:p>
            <a:pPr marL="342900" indent="-342900" algn="just">
              <a:buAutoNum type="alphaUcParenR"/>
            </a:pPr>
            <a:endParaRPr lang="it-IT" sz="1400" dirty="0" smtClean="0">
              <a:solidFill>
                <a:schemeClr val="tx1"/>
              </a:solidFill>
            </a:endParaRPr>
          </a:p>
          <a:p>
            <a:pPr marL="342900" indent="-342900" algn="just"/>
            <a:endParaRPr lang="it-IT" sz="1400" dirty="0" smtClean="0">
              <a:solidFill>
                <a:schemeClr val="tx1"/>
              </a:solidFill>
            </a:endParaRPr>
          </a:p>
          <a:p>
            <a:pPr marL="342900" indent="-342900" algn="just"/>
            <a:endParaRPr lang="it-IT" sz="1400" dirty="0" smtClean="0">
              <a:solidFill>
                <a:schemeClr val="tx1"/>
              </a:solidFill>
            </a:endParaRPr>
          </a:p>
          <a:p>
            <a:pPr marL="342900" indent="-342900" algn="just"/>
            <a:endParaRPr lang="it-IT" sz="1400" dirty="0">
              <a:solidFill>
                <a:schemeClr val="tx1"/>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tangolo arrotondato 4"/>
          <p:cNvSpPr/>
          <p:nvPr/>
        </p:nvSpPr>
        <p:spPr>
          <a:xfrm>
            <a:off x="214282" y="214290"/>
            <a:ext cx="8643998" cy="642942"/>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just">
              <a:buFont typeface="+mj-lt"/>
              <a:buAutoNum type="alphaLcParenR"/>
            </a:pPr>
            <a:endParaRPr lang="it-IT" sz="1400" dirty="0" smtClean="0">
              <a:solidFill>
                <a:schemeClr val="tx1"/>
              </a:solidFill>
            </a:endParaRPr>
          </a:p>
          <a:p>
            <a:pPr marL="342900" indent="-342900" algn="just"/>
            <a:endParaRPr lang="it-IT" sz="1400" dirty="0" smtClean="0">
              <a:solidFill>
                <a:schemeClr val="tx1"/>
              </a:solidFill>
            </a:endParaRPr>
          </a:p>
          <a:p>
            <a:pPr marL="342900" indent="-342900" algn="just"/>
            <a:endParaRPr lang="it-IT" sz="1400" dirty="0" smtClean="0">
              <a:solidFill>
                <a:schemeClr val="tx1"/>
              </a:solidFill>
            </a:endParaRPr>
          </a:p>
          <a:p>
            <a:pPr marL="342900" indent="-342900" algn="just"/>
            <a:endParaRPr lang="it-IT" sz="1400" dirty="0" smtClean="0">
              <a:solidFill>
                <a:schemeClr val="tx1"/>
              </a:solidFill>
            </a:endParaRPr>
          </a:p>
          <a:p>
            <a:pPr algn="just"/>
            <a:r>
              <a:rPr lang="it-IT" sz="1400" b="1" dirty="0" smtClean="0">
                <a:solidFill>
                  <a:schemeClr val="tx1"/>
                </a:solidFill>
              </a:rPr>
              <a:t>Quali sono gli organi che compongono la Repubblica islamica? Come si formano? Quali sono i loro compiti principali? </a:t>
            </a:r>
            <a:r>
              <a:rPr lang="it-IT" sz="1400" dirty="0" smtClean="0">
                <a:solidFill>
                  <a:schemeClr val="tx1"/>
                </a:solidFill>
              </a:rPr>
              <a:t>Rispondi completando le tabelle.</a:t>
            </a:r>
          </a:p>
          <a:p>
            <a:pPr marL="342900" indent="-342900" algn="just">
              <a:buAutoNum type="alphaUcParenR"/>
            </a:pPr>
            <a:endParaRPr lang="it-IT" sz="1400" dirty="0" smtClean="0">
              <a:solidFill>
                <a:schemeClr val="tx1"/>
              </a:solidFill>
            </a:endParaRPr>
          </a:p>
          <a:p>
            <a:pPr marL="342900" indent="-342900" algn="just"/>
            <a:endParaRPr lang="it-IT" sz="1400" dirty="0" smtClean="0">
              <a:solidFill>
                <a:schemeClr val="tx1"/>
              </a:solidFill>
            </a:endParaRPr>
          </a:p>
          <a:p>
            <a:pPr marL="342900" indent="-342900" algn="just"/>
            <a:endParaRPr lang="it-IT" sz="1400" dirty="0" smtClean="0">
              <a:solidFill>
                <a:schemeClr val="tx1"/>
              </a:solidFill>
            </a:endParaRPr>
          </a:p>
          <a:p>
            <a:pPr marL="342900" indent="-342900" algn="just">
              <a:buFont typeface="+mj-lt"/>
              <a:buAutoNum type="alphaLcParenR"/>
            </a:pPr>
            <a:endParaRPr lang="it-IT" sz="1400" dirty="0">
              <a:solidFill>
                <a:schemeClr val="tx1"/>
              </a:solidFill>
            </a:endParaRPr>
          </a:p>
        </p:txBody>
      </p:sp>
      <p:graphicFrame>
        <p:nvGraphicFramePr>
          <p:cNvPr id="7" name="Tabella 6"/>
          <p:cNvGraphicFramePr>
            <a:graphicFrameLocks noGrp="1"/>
          </p:cNvGraphicFramePr>
          <p:nvPr/>
        </p:nvGraphicFramePr>
        <p:xfrm>
          <a:off x="428596" y="1285860"/>
          <a:ext cx="8286807" cy="5090160"/>
        </p:xfrm>
        <a:graphic>
          <a:graphicData uri="http://schemas.openxmlformats.org/drawingml/2006/table">
            <a:tbl>
              <a:tblPr firstRow="1" bandRow="1">
                <a:tableStyleId>{5C22544A-7EE6-4342-B048-85BDC9FD1C3A}</a:tableStyleId>
              </a:tblPr>
              <a:tblGrid>
                <a:gridCol w="2762269"/>
                <a:gridCol w="2762269"/>
                <a:gridCol w="2762269"/>
              </a:tblGrid>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it-IT" sz="1400" b="1" cap="all" dirty="0" smtClean="0">
                          <a:solidFill>
                            <a:schemeClr val="tx1"/>
                          </a:solidFill>
                        </a:rPr>
                        <a:t>GLI ORGANI A LEGITTIMAZIONE RELIGIOSA</a:t>
                      </a:r>
                      <a:endParaRPr lang="it-IT" sz="1400" b="1" i="1" cap="all" dirty="0" smtClean="0">
                        <a:solidFill>
                          <a:schemeClr val="tx1"/>
                        </a:solidFill>
                      </a:endParaRPr>
                    </a:p>
                  </a:txBody>
                  <a:tcPr/>
                </a:tc>
                <a:tc>
                  <a:txBody>
                    <a:bodyPr/>
                    <a:lstStyle/>
                    <a:p>
                      <a:pPr algn="ctr"/>
                      <a:r>
                        <a:rPr lang="it-IT" sz="1400" dirty="0" smtClean="0">
                          <a:solidFill>
                            <a:schemeClr val="tx1"/>
                          </a:solidFill>
                        </a:rPr>
                        <a:t>COME SI FORMANO</a:t>
                      </a:r>
                      <a:endParaRPr lang="it-IT" sz="1400" dirty="0">
                        <a:solidFill>
                          <a:schemeClr val="tx1"/>
                        </a:solidFill>
                      </a:endParaRPr>
                    </a:p>
                  </a:txBody>
                  <a:tcPr/>
                </a:tc>
                <a:tc>
                  <a:txBody>
                    <a:bodyPr/>
                    <a:lstStyle/>
                    <a:p>
                      <a:pPr algn="ctr"/>
                      <a:r>
                        <a:rPr lang="it-IT" sz="1400" dirty="0" smtClean="0">
                          <a:solidFill>
                            <a:schemeClr val="tx1"/>
                          </a:solidFill>
                        </a:rPr>
                        <a:t>QUALI</a:t>
                      </a:r>
                      <a:r>
                        <a:rPr lang="it-IT" sz="1400" baseline="0" dirty="0" smtClean="0">
                          <a:solidFill>
                            <a:schemeClr val="tx1"/>
                          </a:solidFill>
                        </a:rPr>
                        <a:t> SONO I LORO COMPITI PRINCIPALI</a:t>
                      </a:r>
                      <a:endParaRPr lang="it-IT" sz="1400" dirty="0">
                        <a:solidFill>
                          <a:schemeClr val="tx1"/>
                        </a:solidFill>
                      </a:endParaRPr>
                    </a:p>
                  </a:txBody>
                  <a:tcPr/>
                </a:tc>
              </a:tr>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it-IT" sz="1200" b="0" i="0" cap="all" dirty="0" smtClean="0"/>
                        <a:t>La guida suprema</a:t>
                      </a:r>
                    </a:p>
                    <a:p>
                      <a:endParaRPr lang="it-IT" dirty="0"/>
                    </a:p>
                  </a:txBody>
                  <a:tcPr/>
                </a:tc>
                <a:tc>
                  <a:txBody>
                    <a:bodyPr/>
                    <a:lstStyle/>
                    <a:p>
                      <a:pPr algn="just"/>
                      <a:r>
                        <a:rPr lang="it-IT" sz="1200" dirty="0" smtClean="0">
                          <a:solidFill>
                            <a:srgbClr val="00B0F0"/>
                          </a:solidFill>
                        </a:rPr>
                        <a:t>È nominata</a:t>
                      </a:r>
                      <a:r>
                        <a:rPr lang="it-IT" sz="1200" baseline="0" dirty="0" smtClean="0">
                          <a:solidFill>
                            <a:srgbClr val="00B0F0"/>
                          </a:solidFill>
                        </a:rPr>
                        <a:t> dall’assemblea degli esperti</a:t>
                      </a:r>
                      <a:endParaRPr lang="it-IT" sz="1200" dirty="0">
                        <a:solidFill>
                          <a:srgbClr val="00B0F0"/>
                        </a:solidFill>
                      </a:endParaRPr>
                    </a:p>
                  </a:txBody>
                  <a:tcPr/>
                </a:tc>
                <a:tc>
                  <a:txBody>
                    <a:bodyPr/>
                    <a:lstStyle/>
                    <a:p>
                      <a:pPr algn="just"/>
                      <a:r>
                        <a:rPr lang="it-IT" sz="1200" dirty="0" smtClean="0"/>
                        <a:t>Ha poteri molto estesi</a:t>
                      </a:r>
                      <a:endParaRPr lang="it-IT" sz="1200" dirty="0"/>
                    </a:p>
                  </a:txBody>
                  <a:tcPr/>
                </a:tc>
              </a:tr>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it-IT" sz="1200" b="0" i="0" dirty="0" smtClean="0"/>
                        <a:t>IL CONSIGLIO DEI GUARDIANI DELLA COSTITUZIONE</a:t>
                      </a:r>
                    </a:p>
                    <a:p>
                      <a:endParaRPr lang="it-IT" dirty="0"/>
                    </a:p>
                  </a:txBody>
                  <a:tcPr/>
                </a:tc>
                <a:tc>
                  <a:txBody>
                    <a:bodyPr/>
                    <a:lstStyle/>
                    <a:p>
                      <a:pPr algn="just"/>
                      <a:r>
                        <a:rPr lang="it-IT" sz="1200" dirty="0" smtClean="0">
                          <a:solidFill>
                            <a:srgbClr val="00B0F0"/>
                          </a:solidFill>
                        </a:rPr>
                        <a:t>È composto da dodici membri: sei giuristi islamici, nominati direttamente dalla Guida</a:t>
                      </a:r>
                      <a:r>
                        <a:rPr lang="it-IT" sz="1200" baseline="0" dirty="0" smtClean="0">
                          <a:solidFill>
                            <a:srgbClr val="00B0F0"/>
                          </a:solidFill>
                        </a:rPr>
                        <a:t> suprema</a:t>
                      </a:r>
                      <a:r>
                        <a:rPr lang="it-IT" sz="1200" dirty="0" smtClean="0">
                          <a:solidFill>
                            <a:srgbClr val="00B0F0"/>
                          </a:solidFill>
                        </a:rPr>
                        <a:t>, e sei giuristi civili, scelti dal Parlamento tra una rosa di nominativi indicati dal Consiglio Supremo di Giustizia.</a:t>
                      </a:r>
                      <a:endParaRPr lang="it-IT" sz="1200" dirty="0">
                        <a:solidFill>
                          <a:srgbClr val="00B0F0"/>
                        </a:solidFill>
                      </a:endParaRPr>
                    </a:p>
                  </a:txBody>
                  <a:tcPr/>
                </a:tc>
                <a:tc>
                  <a:txBody>
                    <a:bodyPr/>
                    <a:lstStyle/>
                    <a:p>
                      <a:pPr algn="just"/>
                      <a:r>
                        <a:rPr lang="it-IT" sz="1200" b="0" dirty="0" smtClean="0">
                          <a:solidFill>
                            <a:srgbClr val="00B0F0"/>
                          </a:solidFill>
                        </a:rPr>
                        <a:t>Ha il compito di vagliare i disegni di legge governativi e le proposte di legge parlamentari. Esamina i requisiti dei candidati alle elezioni presidenziali e generali.</a:t>
                      </a:r>
                      <a:endParaRPr lang="it-IT" sz="1200" b="0" dirty="0">
                        <a:solidFill>
                          <a:srgbClr val="00B0F0"/>
                        </a:solidFill>
                      </a:endParaRPr>
                    </a:p>
                  </a:txBody>
                  <a:tcPr/>
                </a:tc>
              </a:tr>
              <a:tr h="370840">
                <a:tc>
                  <a:txBody>
                    <a:bodyPr/>
                    <a:lstStyle/>
                    <a:p>
                      <a:pPr algn="ctr"/>
                      <a:r>
                        <a:rPr lang="it-IT" sz="1200" dirty="0" smtClean="0"/>
                        <a:t>IL CONSIGLIO PER IL DISCERNIMENTO</a:t>
                      </a:r>
                      <a:endParaRPr lang="it-IT" sz="1200" dirty="0"/>
                    </a:p>
                  </a:txBody>
                  <a:tcPr/>
                </a:tc>
                <a:tc>
                  <a:txBody>
                    <a:bodyPr/>
                    <a:lstStyle/>
                    <a:p>
                      <a:pPr algn="just"/>
                      <a:r>
                        <a:rPr lang="it-IT" sz="1200" dirty="0" smtClean="0">
                          <a:solidFill>
                            <a:srgbClr val="00B0F0"/>
                          </a:solidFill>
                        </a:rPr>
                        <a:t>I suoi membri sono nominati direttamente dalla Guida suprema.</a:t>
                      </a:r>
                      <a:endParaRPr lang="it-IT" sz="1200" dirty="0">
                        <a:solidFill>
                          <a:srgbClr val="00B0F0"/>
                        </a:solidFill>
                      </a:endParaRPr>
                    </a:p>
                  </a:txBody>
                  <a:tcPr/>
                </a:tc>
                <a:tc>
                  <a:txBody>
                    <a:bodyPr/>
                    <a:lstStyle/>
                    <a:p>
                      <a:pPr algn="just"/>
                      <a:r>
                        <a:rPr lang="it-IT" sz="1200" b="0" dirty="0" smtClean="0">
                          <a:solidFill>
                            <a:srgbClr val="00B0F0"/>
                          </a:solidFill>
                        </a:rPr>
                        <a:t>È un organo incaricato di mediare tra Parlamento e Consiglio dei Guardiani nel caso in cui sorgano contrasti tra </a:t>
                      </a:r>
                      <a:r>
                        <a:rPr lang="it-IT" sz="1200" dirty="0" smtClean="0">
                          <a:solidFill>
                            <a:srgbClr val="00B0F0"/>
                          </a:solidFill>
                        </a:rPr>
                        <a:t>le due istituzioni. </a:t>
                      </a:r>
                      <a:endParaRPr lang="it-IT" sz="1200" b="0" dirty="0">
                        <a:solidFill>
                          <a:srgbClr val="00B0F0"/>
                        </a:solidFill>
                      </a:endParaRPr>
                    </a:p>
                  </a:txBody>
                  <a:tcPr/>
                </a:tc>
              </a:tr>
              <a:tr h="370840">
                <a:tc>
                  <a:txBody>
                    <a:bodyPr/>
                    <a:lstStyle/>
                    <a:p>
                      <a:pPr algn="ctr"/>
                      <a:r>
                        <a:rPr lang="it-IT" sz="1200" dirty="0" smtClean="0"/>
                        <a:t>IL CONSIGLIO SUPREMO </a:t>
                      </a:r>
                      <a:r>
                        <a:rPr lang="it-IT" sz="1200" dirty="0" err="1" smtClean="0"/>
                        <a:t>DI</a:t>
                      </a:r>
                      <a:r>
                        <a:rPr lang="it-IT" sz="1200" dirty="0" smtClean="0"/>
                        <a:t> GIUSTIZIA</a:t>
                      </a:r>
                      <a:endParaRPr lang="it-IT" sz="1200" dirty="0"/>
                    </a:p>
                  </a:txBody>
                  <a:tcPr/>
                </a:tc>
                <a:tc>
                  <a:txBody>
                    <a:bodyPr/>
                    <a:lstStyle/>
                    <a:p>
                      <a:pPr algn="just"/>
                      <a:r>
                        <a:rPr lang="it-IT" sz="1200" dirty="0" smtClean="0"/>
                        <a:t>È composto da 5 membri scelti dalla Guida suprema</a:t>
                      </a:r>
                      <a:endParaRPr lang="it-IT" sz="1200" dirty="0"/>
                    </a:p>
                  </a:txBody>
                  <a:tcPr/>
                </a:tc>
                <a:tc>
                  <a:txBody>
                    <a:bodyPr/>
                    <a:lstStyle/>
                    <a:p>
                      <a:pPr algn="just"/>
                      <a:r>
                        <a:rPr lang="it-IT" sz="1200" dirty="0" smtClean="0">
                          <a:solidFill>
                            <a:srgbClr val="00B0F0"/>
                          </a:solidFill>
                        </a:rPr>
                        <a:t>Si occupa degli aspetti funzionali all’esercizio della giurisdizione, quali la creazione delle strutture giudiziarie nonché l’assunzione, la rimozione, la promozione e il trasferimento dei magistrati.</a:t>
                      </a:r>
                      <a:endParaRPr lang="it-IT" sz="1200" dirty="0">
                        <a:solidFill>
                          <a:srgbClr val="00B0F0"/>
                        </a:solidFill>
                      </a:endParaRPr>
                    </a:p>
                  </a:txBody>
                  <a:tcPr/>
                </a:tc>
              </a:tr>
              <a:tr h="370840">
                <a:tc>
                  <a:txBody>
                    <a:bodyPr/>
                    <a:lstStyle/>
                    <a:p>
                      <a:pPr algn="ctr"/>
                      <a:r>
                        <a:rPr lang="it-IT" sz="1200" b="0" i="0" dirty="0" smtClean="0"/>
                        <a:t>IL CORPO DELLE GUARDIE DELLA RIVOLUZIONE</a:t>
                      </a:r>
                      <a:endParaRPr lang="it-IT" sz="1200" b="0" i="0" dirty="0"/>
                    </a:p>
                  </a:txBody>
                  <a:tcPr/>
                </a:tc>
                <a:tc>
                  <a:txBody>
                    <a:bodyPr/>
                    <a:lstStyle/>
                    <a:p>
                      <a:pPr algn="just"/>
                      <a:r>
                        <a:rPr lang="it-IT" sz="1200" dirty="0" smtClean="0"/>
                        <a:t>I suoi membri sono </a:t>
                      </a:r>
                      <a:r>
                        <a:rPr lang="it-IT" sz="1200" baseline="0" dirty="0" smtClean="0"/>
                        <a:t> scelti dalla Guida suprema</a:t>
                      </a:r>
                      <a:endParaRPr lang="it-IT" sz="1200" dirty="0"/>
                    </a:p>
                  </a:txBody>
                  <a:tcPr/>
                </a:tc>
                <a:tc>
                  <a:txBody>
                    <a:bodyPr/>
                    <a:lstStyle/>
                    <a:p>
                      <a:pPr algn="just"/>
                      <a:r>
                        <a:rPr lang="it-IT" sz="1200" dirty="0" smtClean="0">
                          <a:solidFill>
                            <a:srgbClr val="00B0F0"/>
                          </a:solidFill>
                        </a:rPr>
                        <a:t>Il</a:t>
                      </a:r>
                      <a:r>
                        <a:rPr lang="it-IT" sz="1200" baseline="0" dirty="0" smtClean="0">
                          <a:solidFill>
                            <a:srgbClr val="00B0F0"/>
                          </a:solidFill>
                        </a:rPr>
                        <a:t> suo compito è la l</a:t>
                      </a:r>
                      <a:r>
                        <a:rPr lang="it-IT" sz="1200" dirty="0" smtClean="0">
                          <a:solidFill>
                            <a:srgbClr val="00B0F0"/>
                          </a:solidFill>
                        </a:rPr>
                        <a:t>otta contro gli elementi o i movimenti che puntano a sabotare o smantellare la Repubblica o agiscono contro la Rivoluzione Islamica</a:t>
                      </a:r>
                      <a:r>
                        <a:rPr lang="it-IT" sz="1200" dirty="0" smtClean="0"/>
                        <a:t>.</a:t>
                      </a:r>
                    </a:p>
                  </a:txBody>
                  <a:tcPr/>
                </a:tc>
              </a:tr>
            </a:tbl>
          </a:graphicData>
        </a:graphic>
      </p:graphicFrame>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ella 1"/>
          <p:cNvGraphicFramePr>
            <a:graphicFrameLocks noGrp="1"/>
          </p:cNvGraphicFramePr>
          <p:nvPr/>
        </p:nvGraphicFramePr>
        <p:xfrm>
          <a:off x="428596" y="285728"/>
          <a:ext cx="8286807" cy="2712720"/>
        </p:xfrm>
        <a:graphic>
          <a:graphicData uri="http://schemas.openxmlformats.org/drawingml/2006/table">
            <a:tbl>
              <a:tblPr firstRow="1" bandRow="1">
                <a:tableStyleId>{5C22544A-7EE6-4342-B048-85BDC9FD1C3A}</a:tableStyleId>
              </a:tblPr>
              <a:tblGrid>
                <a:gridCol w="2762269"/>
                <a:gridCol w="2762269"/>
                <a:gridCol w="2762269"/>
              </a:tblGrid>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it-IT" sz="1400" b="1" cap="all" dirty="0" smtClean="0">
                          <a:solidFill>
                            <a:schemeClr val="tx1"/>
                          </a:solidFill>
                        </a:rPr>
                        <a:t>GLI ORGANI A LEGITTIMAZIONE POPOLARE</a:t>
                      </a:r>
                      <a:endParaRPr lang="it-IT" sz="1400" b="1" i="1" cap="all" dirty="0" smtClean="0">
                        <a:solidFill>
                          <a:schemeClr val="tx1"/>
                        </a:solidFill>
                      </a:endParaRPr>
                    </a:p>
                  </a:txBody>
                  <a:tcPr/>
                </a:tc>
                <a:tc>
                  <a:txBody>
                    <a:bodyPr/>
                    <a:lstStyle/>
                    <a:p>
                      <a:pPr algn="ctr"/>
                      <a:r>
                        <a:rPr lang="it-IT" sz="1400" dirty="0" smtClean="0">
                          <a:solidFill>
                            <a:schemeClr val="tx1"/>
                          </a:solidFill>
                        </a:rPr>
                        <a:t>COME SI FORMANO</a:t>
                      </a:r>
                      <a:endParaRPr lang="it-IT" sz="1400" dirty="0">
                        <a:solidFill>
                          <a:schemeClr val="tx1"/>
                        </a:solidFill>
                      </a:endParaRPr>
                    </a:p>
                  </a:txBody>
                  <a:tcPr/>
                </a:tc>
                <a:tc>
                  <a:txBody>
                    <a:bodyPr/>
                    <a:lstStyle/>
                    <a:p>
                      <a:pPr algn="ctr"/>
                      <a:r>
                        <a:rPr lang="it-IT" sz="1400" dirty="0" smtClean="0">
                          <a:solidFill>
                            <a:schemeClr val="tx1"/>
                          </a:solidFill>
                        </a:rPr>
                        <a:t>CHE</a:t>
                      </a:r>
                      <a:r>
                        <a:rPr lang="it-IT" sz="1400" baseline="0" dirty="0" smtClean="0">
                          <a:solidFill>
                            <a:schemeClr val="tx1"/>
                          </a:solidFill>
                        </a:rPr>
                        <a:t> COMPITI HANNO</a:t>
                      </a:r>
                      <a:endParaRPr lang="it-IT" sz="1400" dirty="0">
                        <a:solidFill>
                          <a:schemeClr val="tx1"/>
                        </a:solidFill>
                      </a:endParaRPr>
                    </a:p>
                  </a:txBody>
                  <a:tcPr/>
                </a:tc>
              </a:tr>
              <a:tr h="370840">
                <a:tc>
                  <a:txBody>
                    <a:bodyPr/>
                    <a:lstStyle/>
                    <a:p>
                      <a:pPr algn="ctr"/>
                      <a:r>
                        <a:rPr lang="it-IT" sz="1200" b="0" i="0" cap="all" dirty="0" smtClean="0"/>
                        <a:t>IL PRESIDENTE DELLA REPUBBLICA</a:t>
                      </a:r>
                    </a:p>
                    <a:p>
                      <a:endParaRPr lang="it-IT" dirty="0"/>
                    </a:p>
                  </a:txBody>
                  <a:tcPr/>
                </a:tc>
                <a:tc>
                  <a:txBody>
                    <a:bodyPr/>
                    <a:lstStyle/>
                    <a:p>
                      <a:pPr algn="just"/>
                      <a:r>
                        <a:rPr lang="it-IT" sz="1200" dirty="0" smtClean="0">
                          <a:solidFill>
                            <a:srgbClr val="00B0F0"/>
                          </a:solidFill>
                        </a:rPr>
                        <a:t>È eletto direttamente dal popolo  ogni 4 anni</a:t>
                      </a:r>
                      <a:endParaRPr lang="it-IT" sz="1200" dirty="0">
                        <a:solidFill>
                          <a:srgbClr val="00B0F0"/>
                        </a:solidFill>
                      </a:endParaRPr>
                    </a:p>
                  </a:txBody>
                  <a:tcPr/>
                </a:tc>
                <a:tc>
                  <a:txBody>
                    <a:bodyPr/>
                    <a:lstStyle/>
                    <a:p>
                      <a:pPr algn="just"/>
                      <a:r>
                        <a:rPr lang="it-IT" sz="1200" b="0" dirty="0" smtClean="0">
                          <a:solidFill>
                            <a:srgbClr val="00B0F0"/>
                          </a:solidFill>
                        </a:rPr>
                        <a:t>Si occupa della scelta dei membri del governo e ne coordina i lavori</a:t>
                      </a:r>
                      <a:r>
                        <a:rPr lang="it-IT" sz="1200" dirty="0" smtClean="0">
                          <a:solidFill>
                            <a:srgbClr val="00B0F0"/>
                          </a:solidFill>
                        </a:rPr>
                        <a:t>.</a:t>
                      </a:r>
                      <a:endParaRPr lang="it-IT" sz="1200" dirty="0">
                        <a:solidFill>
                          <a:srgbClr val="00B0F0"/>
                        </a:solidFill>
                      </a:endParaRPr>
                    </a:p>
                  </a:txBody>
                  <a:tcPr/>
                </a:tc>
              </a:tr>
              <a:tr h="370840">
                <a:tc>
                  <a:txBody>
                    <a:bodyPr/>
                    <a:lstStyle/>
                    <a:p>
                      <a:pPr algn="ctr"/>
                      <a:r>
                        <a:rPr lang="it-IT" sz="1200" b="0" i="0" dirty="0" smtClean="0"/>
                        <a:t>IL PARLAMENTO</a:t>
                      </a:r>
                    </a:p>
                    <a:p>
                      <a:endParaRPr lang="it-IT" dirty="0"/>
                    </a:p>
                  </a:txBody>
                  <a:tcPr/>
                </a:tc>
                <a:tc>
                  <a:txBody>
                    <a:bodyPr/>
                    <a:lstStyle/>
                    <a:p>
                      <a:pPr algn="just"/>
                      <a:r>
                        <a:rPr lang="it-IT" sz="1200" dirty="0" smtClean="0">
                          <a:solidFill>
                            <a:srgbClr val="00B0F0"/>
                          </a:solidFill>
                        </a:rPr>
                        <a:t>È composto da 290 membri eletti ogni quattro anni</a:t>
                      </a:r>
                      <a:endParaRPr lang="it-IT" sz="1200" dirty="0">
                        <a:solidFill>
                          <a:srgbClr val="00B0F0"/>
                        </a:solidFill>
                      </a:endParaRPr>
                    </a:p>
                  </a:txBody>
                  <a:tcPr/>
                </a:tc>
                <a:tc>
                  <a:txBody>
                    <a:bodyPr/>
                    <a:lstStyle/>
                    <a:p>
                      <a:pPr algn="just"/>
                      <a:r>
                        <a:rPr lang="it-IT" sz="1200" dirty="0" smtClean="0">
                          <a:solidFill>
                            <a:srgbClr val="00B0F0"/>
                          </a:solidFill>
                        </a:rPr>
                        <a:t>Oltre ad approvare le leggi, la cui promulgazione deve però essere ratificata dal Consiglio dei guardiani, esercita una funzione di controllo sul governo e approva il bilancio nazionale.</a:t>
                      </a:r>
                      <a:endParaRPr lang="it-IT" sz="1200" b="0" dirty="0">
                        <a:solidFill>
                          <a:srgbClr val="00B0F0"/>
                        </a:solidFill>
                      </a:endParaRPr>
                    </a:p>
                  </a:txBody>
                  <a:tcPr/>
                </a:tc>
              </a:tr>
              <a:tr h="370840">
                <a:tc>
                  <a:txBody>
                    <a:bodyPr/>
                    <a:lstStyle/>
                    <a:p>
                      <a:pPr algn="ctr"/>
                      <a:r>
                        <a:rPr lang="it-IT" sz="1200" b="0" i="0" dirty="0" smtClean="0"/>
                        <a:t>L’ASSEMBLEA DEGLI ESPERTI</a:t>
                      </a:r>
                      <a:endParaRPr lang="it-IT" sz="1200" b="0" i="0" dirty="0"/>
                    </a:p>
                  </a:txBody>
                  <a:tcPr/>
                </a:tc>
                <a:tc>
                  <a:txBody>
                    <a:bodyPr/>
                    <a:lstStyle/>
                    <a:p>
                      <a:pPr algn="just"/>
                      <a:r>
                        <a:rPr lang="it-IT" sz="1200" dirty="0" smtClean="0">
                          <a:solidFill>
                            <a:srgbClr val="00B0F0"/>
                          </a:solidFill>
                        </a:rPr>
                        <a:t>È composta da 86 membri appartenenti al clero ed eletti dal popolo ogni otto anni.</a:t>
                      </a:r>
                      <a:endParaRPr lang="it-IT" sz="1200" dirty="0">
                        <a:solidFill>
                          <a:srgbClr val="00B0F0"/>
                        </a:solidFill>
                      </a:endParaRPr>
                    </a:p>
                  </a:txBody>
                  <a:tcPr/>
                </a:tc>
                <a:tc>
                  <a:txBody>
                    <a:bodyPr/>
                    <a:lstStyle/>
                    <a:p>
                      <a:pPr algn="just"/>
                      <a:r>
                        <a:rPr lang="it-IT" sz="1200" b="0" dirty="0" smtClean="0">
                          <a:solidFill>
                            <a:srgbClr val="00B0F0"/>
                          </a:solidFill>
                        </a:rPr>
                        <a:t>È l’organo incaricato di nominare la Guida suprema</a:t>
                      </a:r>
                      <a:endParaRPr lang="it-IT" sz="1200" b="0" dirty="0">
                        <a:solidFill>
                          <a:srgbClr val="00B0F0"/>
                        </a:solidFill>
                      </a:endParaRPr>
                    </a:p>
                  </a:txBody>
                  <a:tcPr/>
                </a:tc>
              </a:tr>
            </a:tbl>
          </a:graphicData>
        </a:graphic>
      </p:graphicFrame>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ctrTitle"/>
          </p:nvPr>
        </p:nvSpPr>
        <p:spPr>
          <a:xfrm>
            <a:off x="214282" y="2143116"/>
            <a:ext cx="8458200" cy="1222375"/>
          </a:xfrm>
        </p:spPr>
        <p:txBody>
          <a:bodyPr>
            <a:normAutofit/>
          </a:bodyPr>
          <a:lstStyle/>
          <a:p>
            <a:r>
              <a:rPr lang="it-IT" sz="3200" b="1" dirty="0" smtClean="0">
                <a:latin typeface="Times New Roman" pitchFamily="18" charset="0"/>
                <a:cs typeface="Times New Roman" pitchFamily="18" charset="0"/>
              </a:rPr>
              <a:t>     </a:t>
            </a:r>
            <a:endParaRPr lang="it-IT" sz="3200" b="1" dirty="0">
              <a:latin typeface="Times New Roman" pitchFamily="18" charset="0"/>
              <a:cs typeface="Times New Roman" pitchFamily="18" charset="0"/>
            </a:endParaRPr>
          </a:p>
        </p:txBody>
      </p:sp>
      <p:sp>
        <p:nvSpPr>
          <p:cNvPr id="4" name="Sottotitolo 3"/>
          <p:cNvSpPr>
            <a:spLocks noGrp="1"/>
          </p:cNvSpPr>
          <p:nvPr>
            <p:ph type="subTitle" idx="1"/>
          </p:nvPr>
        </p:nvSpPr>
        <p:spPr>
          <a:xfrm>
            <a:off x="357158" y="2857496"/>
            <a:ext cx="8458200" cy="785818"/>
          </a:xfrm>
        </p:spPr>
        <p:txBody>
          <a:bodyPr>
            <a:normAutofit fontScale="92500" lnSpcReduction="10000"/>
          </a:bodyPr>
          <a:lstStyle/>
          <a:p>
            <a:pPr algn="ctr"/>
            <a:r>
              <a:rPr lang="it-IT" sz="5100" b="1" dirty="0" smtClean="0">
                <a:latin typeface="Times New Roman" pitchFamily="18" charset="0"/>
                <a:cs typeface="Times New Roman" pitchFamily="18" charset="0"/>
              </a:rPr>
              <a:t>   </a:t>
            </a:r>
            <a:r>
              <a:rPr lang="it-IT" sz="4300" b="1" dirty="0" smtClean="0">
                <a:solidFill>
                  <a:srgbClr val="00B050"/>
                </a:solidFill>
                <a:latin typeface="Times New Roman" pitchFamily="18" charset="0"/>
                <a:cs typeface="Times New Roman" pitchFamily="18" charset="0"/>
              </a:rPr>
              <a:t>La condizione femminile</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285720" y="194637"/>
            <a:ext cx="8501122" cy="6232475"/>
          </a:xfrm>
          <a:prstGeom prst="rect">
            <a:avLst/>
          </a:prstGeom>
          <a:solidFill>
            <a:schemeClr val="accent5">
              <a:lumMod val="20000"/>
              <a:lumOff val="80000"/>
            </a:schemeClr>
          </a:solidFill>
          <a:ln w="19050">
            <a:solidFill>
              <a:srgbClr val="C00000"/>
            </a:solidFill>
          </a:ln>
        </p:spPr>
        <p:txBody>
          <a:bodyPr wrap="square" rtlCol="0">
            <a:spAutoFit/>
          </a:bodyPr>
          <a:lstStyle/>
          <a:p>
            <a:pPr algn="just"/>
            <a:r>
              <a:rPr lang="it-IT" sz="1400" dirty="0" smtClean="0"/>
              <a:t>L'ayatollah Khomeini era decisamente contrario all'occidentalizzazione inaugurata dalla dinasti </a:t>
            </a:r>
            <a:r>
              <a:rPr lang="it-IT" sz="1400" dirty="0" err="1" smtClean="0"/>
              <a:t>Pahlavi</a:t>
            </a:r>
            <a:r>
              <a:rPr lang="it-IT" sz="1400" dirty="0" smtClean="0"/>
              <a:t>, poiché sosteneva che una politica sviluppata in quel senso avrebbe allontanato la popolazione dai </a:t>
            </a:r>
            <a:r>
              <a:rPr lang="it-IT" sz="1400" dirty="0" err="1" smtClean="0"/>
              <a:t>princìpi</a:t>
            </a:r>
            <a:r>
              <a:rPr lang="it-IT" sz="1400" dirty="0" smtClean="0"/>
              <a:t> del Corano.</a:t>
            </a:r>
          </a:p>
          <a:p>
            <a:pPr algn="just">
              <a:spcAft>
                <a:spcPts val="600"/>
              </a:spcAft>
            </a:pPr>
            <a:r>
              <a:rPr lang="it-IT" sz="1400" dirty="0" smtClean="0"/>
              <a:t>Per questo motivo, prima ancora che venisse proclamata la Repubblica Islamica, già il 26 febbraio 1979 l'ufficio di </a:t>
            </a:r>
            <a:r>
              <a:rPr lang="it-IT" sz="1400" b="1" dirty="0" smtClean="0"/>
              <a:t>Khomeini annunciò che le riforme del codice di famiglia sarebbero state abrogate </a:t>
            </a:r>
            <a:r>
              <a:rPr lang="it-IT" sz="1400" dirty="0" smtClean="0"/>
              <a:t>il prima possibile, cosa che avvenne il giorno seguente.</a:t>
            </a:r>
          </a:p>
          <a:p>
            <a:pPr algn="just">
              <a:spcAft>
                <a:spcPts val="600"/>
              </a:spcAft>
            </a:pPr>
            <a:r>
              <a:rPr lang="it-IT" sz="1400" dirty="0" smtClean="0"/>
              <a:t>Dal 28 febbraio i </a:t>
            </a:r>
            <a:r>
              <a:rPr lang="it-IT" sz="1400" b="1" dirty="0" smtClean="0"/>
              <a:t>tornei femminili </a:t>
            </a:r>
            <a:r>
              <a:rPr lang="it-IT" sz="1400" dirty="0" smtClean="0"/>
              <a:t>nel paese vennero, uno per volta, </a:t>
            </a:r>
            <a:r>
              <a:rPr lang="it-IT" sz="1400" b="1" dirty="0" smtClean="0"/>
              <a:t>annullati</a:t>
            </a:r>
            <a:r>
              <a:rPr lang="it-IT" sz="1400" dirty="0" smtClean="0"/>
              <a:t>, limitando quindi, sin da subito, la partecipazione femminile nel mondo dello sport.</a:t>
            </a:r>
          </a:p>
          <a:p>
            <a:pPr algn="just">
              <a:spcAft>
                <a:spcPts val="600"/>
              </a:spcAft>
            </a:pPr>
            <a:r>
              <a:rPr lang="it-IT" sz="1400" dirty="0" smtClean="0"/>
              <a:t>Il 2 marzo alle donne s'impedì l'accesso alla facoltà di giurisprudenza e tutte </a:t>
            </a:r>
            <a:r>
              <a:rPr lang="it-IT" sz="1400" b="1" dirty="0" smtClean="0"/>
              <a:t>le giudici furono private del loro incarico.</a:t>
            </a:r>
          </a:p>
          <a:p>
            <a:pPr algn="just">
              <a:spcAft>
                <a:spcPts val="600"/>
              </a:spcAft>
            </a:pPr>
            <a:r>
              <a:rPr lang="it-IT" sz="1400" dirty="0" smtClean="0"/>
              <a:t>Il 7 marzo annunciò che tutte le donne avrebbero dovuto indossare </a:t>
            </a:r>
            <a:r>
              <a:rPr lang="it-IT" sz="1400" b="1" dirty="0" smtClean="0"/>
              <a:t>il</a:t>
            </a:r>
            <a:r>
              <a:rPr lang="it-IT" sz="1400" dirty="0" smtClean="0"/>
              <a:t> </a:t>
            </a:r>
            <a:r>
              <a:rPr lang="it-IT" sz="1400" b="1" dirty="0" smtClean="0"/>
              <a:t>velo</a:t>
            </a:r>
            <a:r>
              <a:rPr lang="it-IT" sz="1400" dirty="0" smtClean="0"/>
              <a:t> </a:t>
            </a:r>
            <a:r>
              <a:rPr lang="it-IT" sz="1400" b="1" dirty="0" smtClean="0"/>
              <a:t>se avessero voluto lavorare e/o uscire di casa.</a:t>
            </a:r>
          </a:p>
          <a:p>
            <a:pPr algn="just">
              <a:spcAft>
                <a:spcPts val="600"/>
              </a:spcAft>
            </a:pPr>
            <a:r>
              <a:rPr lang="it-IT" sz="1400" dirty="0" smtClean="0"/>
              <a:t>Il 22 maggio una donna venne per la prima volta </a:t>
            </a:r>
            <a:r>
              <a:rPr lang="it-IT" sz="1400" b="1" dirty="0" smtClean="0"/>
              <a:t>fustigata in pubblico </a:t>
            </a:r>
            <a:r>
              <a:rPr lang="it-IT" sz="1400" dirty="0" smtClean="0"/>
              <a:t>per la mancata osservanza delle leggi coraniche.</a:t>
            </a:r>
          </a:p>
          <a:p>
            <a:pPr algn="just">
              <a:spcAft>
                <a:spcPts val="600"/>
              </a:spcAft>
            </a:pPr>
            <a:r>
              <a:rPr lang="it-IT" sz="1400" dirty="0" smtClean="0"/>
              <a:t>Nel luglio 1981, un editto impose alle donne di indossare il </a:t>
            </a:r>
            <a:r>
              <a:rPr lang="it-IT" sz="1400" b="1" dirty="0" smtClean="0"/>
              <a:t>velo in luoghi pubblici </a:t>
            </a:r>
            <a:r>
              <a:rPr lang="it-IT" sz="1400" dirty="0" smtClean="0"/>
              <a:t>e venne loro </a:t>
            </a:r>
            <a:r>
              <a:rPr lang="it-IT" sz="1400" b="1" dirty="0" smtClean="0"/>
              <a:t>vietato</a:t>
            </a:r>
            <a:r>
              <a:rPr lang="it-IT" sz="1400" dirty="0" smtClean="0"/>
              <a:t> di </a:t>
            </a:r>
            <a:r>
              <a:rPr lang="it-IT" sz="1400" b="1" dirty="0" smtClean="0"/>
              <a:t>entrare negli stadi</a:t>
            </a:r>
            <a:r>
              <a:rPr lang="it-IT" sz="1400" dirty="0" smtClean="0"/>
              <a:t>.</a:t>
            </a:r>
          </a:p>
          <a:p>
            <a:pPr algn="just">
              <a:spcAft>
                <a:spcPts val="600"/>
              </a:spcAft>
            </a:pPr>
            <a:r>
              <a:rPr lang="it-IT" sz="1400" dirty="0" smtClean="0"/>
              <a:t>Nell'agosto 1983 il mancato utilizzo del velo divenne reato ufficialmente, introducendo 74 frustate (o l'imprigionamento da un mese a un anno) per tutte le donne che non si fossero velate, sia per le donne residenti in Iran che per le straniere. Inoltre è stato loro </a:t>
            </a:r>
            <a:r>
              <a:rPr lang="it-IT" sz="1400" b="1" dirty="0" smtClean="0"/>
              <a:t>proibito l'uso di cosmetici e sorridere per strada</a:t>
            </a:r>
            <a:r>
              <a:rPr lang="it-IT" sz="1400" dirty="0" smtClean="0"/>
              <a:t>. Le guardie furono autorizzate a rimuovere il rossetto tramite una lametta.</a:t>
            </a:r>
          </a:p>
          <a:p>
            <a:pPr algn="just"/>
            <a:r>
              <a:rPr lang="it-IT" sz="1400" dirty="0" smtClean="0"/>
              <a:t>Per quanto riguarda il matrimonio, già nel 1979 vennero abolite le leggi del 1967 e del 1975, le quali proteggevano la donna dalla poligamia, venne </a:t>
            </a:r>
            <a:r>
              <a:rPr lang="it-IT" sz="1400" b="1" dirty="0" smtClean="0"/>
              <a:t>soppressa la custodia dei figli in caso di divorzio per diversi anni </a:t>
            </a:r>
            <a:r>
              <a:rPr lang="it-IT" sz="1400" dirty="0" smtClean="0"/>
              <a:t>(la legge sul divorzio venne infatti pesantemente modificata, divenendo unilaterale per l'uomo); l'età legale nella quale </a:t>
            </a:r>
            <a:r>
              <a:rPr lang="it-IT" sz="1400" b="1" dirty="0" smtClean="0"/>
              <a:t>le ragazze potevano sposarsi </a:t>
            </a:r>
            <a:r>
              <a:rPr lang="it-IT" sz="1400" dirty="0" smtClean="0"/>
              <a:t>venne ripristinata </a:t>
            </a:r>
            <a:r>
              <a:rPr lang="it-IT" sz="1400" b="1" dirty="0" smtClean="0"/>
              <a:t>a 9 anni </a:t>
            </a:r>
            <a:r>
              <a:rPr lang="it-IT" sz="1400" dirty="0" smtClean="0"/>
              <a:t>(età del consenso).</a:t>
            </a:r>
          </a:p>
          <a:p>
            <a:pPr algn="just"/>
            <a:r>
              <a:rPr lang="it-IT" sz="1400" b="1" dirty="0" smtClean="0"/>
              <a:t>La poligamia tornò </a:t>
            </a:r>
            <a:r>
              <a:rPr lang="it-IT" sz="1400" dirty="0" smtClean="0"/>
              <a:t>quindi</a:t>
            </a:r>
            <a:r>
              <a:rPr lang="it-IT" sz="1400" b="1" dirty="0" smtClean="0"/>
              <a:t> legale</a:t>
            </a:r>
            <a:r>
              <a:rPr lang="it-IT" sz="1400" dirty="0" smtClean="0"/>
              <a:t>: gli uomini potevano (e possono tuttora) avere fino a 4 mogli ed un numero illimitato di mogli temporanee, in base all'istituto della </a:t>
            </a:r>
            <a:r>
              <a:rPr lang="it-IT" sz="1400" i="1" dirty="0" err="1" smtClean="0"/>
              <a:t>mut</a:t>
            </a:r>
            <a:r>
              <a:rPr lang="it-IT" sz="1400" i="1" dirty="0" smtClean="0"/>
              <a:t>ʿa </a:t>
            </a:r>
            <a:r>
              <a:rPr lang="it-IT" sz="1400" i="1" dirty="0" err="1" smtClean="0"/>
              <a:t>al-nisā</a:t>
            </a:r>
            <a:r>
              <a:rPr lang="it-IT" sz="1400" i="1" dirty="0" smtClean="0"/>
              <a:t>ʾ</a:t>
            </a:r>
            <a:r>
              <a:rPr lang="it-IT" sz="1400" dirty="0" smtClean="0"/>
              <a:t>, ammesso dal solo Sciismo ma non dal predominante Sunnismo nell'Islam.</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357158" y="214290"/>
            <a:ext cx="8501122" cy="1369606"/>
          </a:xfrm>
          <a:prstGeom prst="rect">
            <a:avLst/>
          </a:prstGeom>
          <a:solidFill>
            <a:schemeClr val="accent5">
              <a:lumMod val="20000"/>
              <a:lumOff val="80000"/>
            </a:schemeClr>
          </a:solidFill>
          <a:ln w="19050">
            <a:solidFill>
              <a:srgbClr val="C00000"/>
            </a:solidFill>
          </a:ln>
        </p:spPr>
        <p:txBody>
          <a:bodyPr wrap="square" rtlCol="0">
            <a:spAutoFit/>
          </a:bodyPr>
          <a:lstStyle/>
          <a:p>
            <a:pPr algn="just">
              <a:spcAft>
                <a:spcPts val="600"/>
              </a:spcAft>
            </a:pPr>
            <a:r>
              <a:rPr lang="it-IT" sz="1400" b="1" dirty="0" smtClean="0"/>
              <a:t>Il potere di prendere tutte le decisioni riguardanti la famiglia</a:t>
            </a:r>
            <a:r>
              <a:rPr lang="it-IT" sz="1400" dirty="0" smtClean="0"/>
              <a:t>, inclusa la libertà di movimento delle donne e la custodia dei figli, </a:t>
            </a:r>
            <a:r>
              <a:rPr lang="it-IT" sz="1400" b="1" dirty="0" smtClean="0"/>
              <a:t>spettava solo ed esclusivamente all'uomo</a:t>
            </a:r>
            <a:r>
              <a:rPr lang="it-IT" sz="1400" dirty="0" smtClean="0"/>
              <a:t>.</a:t>
            </a:r>
          </a:p>
          <a:p>
            <a:pPr algn="just">
              <a:spcAft>
                <a:spcPts val="600"/>
              </a:spcAft>
            </a:pPr>
            <a:r>
              <a:rPr lang="it-IT" sz="1400" dirty="0" smtClean="0"/>
              <a:t>Nel 1982 l'adulterio tornò punibile con la pena di morte, tramite </a:t>
            </a:r>
            <a:r>
              <a:rPr lang="it-IT" sz="1400" b="1" dirty="0" smtClean="0"/>
              <a:t>lapidazione</a:t>
            </a:r>
            <a:r>
              <a:rPr lang="it-IT" sz="1400" dirty="0" smtClean="0"/>
              <a:t>.</a:t>
            </a:r>
          </a:p>
          <a:p>
            <a:pPr algn="just">
              <a:spcAft>
                <a:spcPts val="600"/>
              </a:spcAft>
            </a:pPr>
            <a:r>
              <a:rPr lang="it-IT" sz="1400" dirty="0" smtClean="0"/>
              <a:t>Nel 1985 venne definitivamente </a:t>
            </a:r>
            <a:r>
              <a:rPr lang="it-IT" sz="1400" b="1" dirty="0" smtClean="0"/>
              <a:t>vietato alla donna di viaggiare da sola senza l'autorizzazione del marito</a:t>
            </a:r>
            <a:r>
              <a:rPr lang="it-IT" sz="1400" dirty="0" smtClean="0"/>
              <a:t>.</a:t>
            </a:r>
          </a:p>
          <a:p>
            <a:pPr algn="r"/>
            <a:r>
              <a:rPr lang="it-IT" sz="1200" dirty="0" smtClean="0"/>
              <a:t>da </a:t>
            </a:r>
            <a:r>
              <a:rPr lang="it-IT" sz="1200" dirty="0" err="1" smtClean="0"/>
              <a:t>Wikipedia</a:t>
            </a:r>
            <a:r>
              <a:rPr lang="it-IT" sz="1200" dirty="0" smtClean="0"/>
              <a:t> </a:t>
            </a:r>
            <a:r>
              <a:rPr lang="it-IT" sz="1200" i="1" dirty="0" smtClean="0"/>
              <a:t>Condizione della donna in Iran</a:t>
            </a:r>
            <a:endParaRPr lang="it-IT" sz="1200" dirty="0" smtClean="0"/>
          </a:p>
        </p:txBody>
      </p:sp>
      <p:pic>
        <p:nvPicPr>
          <p:cNvPr id="17410" name="Picture 2" descr="Iran, donne sotto il velo da 35 anni - La Nuova Bussola Quotidiana"/>
          <p:cNvPicPr>
            <a:picLocks noChangeAspect="1" noChangeArrowheads="1"/>
          </p:cNvPicPr>
          <p:nvPr/>
        </p:nvPicPr>
        <p:blipFill>
          <a:blip r:embed="rId2"/>
          <a:srcRect t="4464" b="4761"/>
          <a:stretch>
            <a:fillRect/>
          </a:stretch>
        </p:blipFill>
        <p:spPr bwMode="auto">
          <a:xfrm>
            <a:off x="2214546" y="3143248"/>
            <a:ext cx="4732020" cy="3137576"/>
          </a:xfrm>
          <a:prstGeom prst="rect">
            <a:avLst/>
          </a:prstGeom>
          <a:noFill/>
          <a:ln>
            <a:solidFill>
              <a:srgbClr val="C00000"/>
            </a:solidFill>
          </a:ln>
        </p:spPr>
      </p:pic>
      <p:sp>
        <p:nvSpPr>
          <p:cNvPr id="4" name="Rettangolo arrotondato 3"/>
          <p:cNvSpPr/>
          <p:nvPr/>
        </p:nvSpPr>
        <p:spPr>
          <a:xfrm>
            <a:off x="428596" y="1928802"/>
            <a:ext cx="8429684" cy="571504"/>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just">
              <a:buFont typeface="+mj-lt"/>
              <a:buAutoNum type="alphaLcParenR"/>
            </a:pPr>
            <a:endParaRPr lang="it-IT" sz="1400" dirty="0" smtClean="0">
              <a:solidFill>
                <a:schemeClr val="tx1"/>
              </a:solidFill>
            </a:endParaRPr>
          </a:p>
          <a:p>
            <a:pPr marL="342900" indent="-342900" algn="just">
              <a:buAutoNum type="alphaUcParenR"/>
            </a:pPr>
            <a:endParaRPr lang="it-IT" sz="1400" dirty="0" smtClean="0">
              <a:solidFill>
                <a:schemeClr val="tx1"/>
              </a:solidFill>
            </a:endParaRPr>
          </a:p>
          <a:p>
            <a:pPr marL="342900" indent="-342900" algn="just">
              <a:buAutoNum type="alphaUcParenR"/>
            </a:pPr>
            <a:endParaRPr lang="it-IT" sz="1400" dirty="0" smtClean="0">
              <a:solidFill>
                <a:schemeClr val="tx1"/>
              </a:solidFill>
            </a:endParaRPr>
          </a:p>
          <a:p>
            <a:pPr marL="342900" indent="-342900" algn="just"/>
            <a:endParaRPr lang="it-IT" sz="1400" dirty="0" smtClean="0">
              <a:solidFill>
                <a:schemeClr val="tx1"/>
              </a:solidFill>
            </a:endParaRPr>
          </a:p>
          <a:p>
            <a:pPr algn="just"/>
            <a:r>
              <a:rPr lang="it-IT" sz="1400" b="1" dirty="0" smtClean="0">
                <a:solidFill>
                  <a:schemeClr val="tx1"/>
                </a:solidFill>
              </a:rPr>
              <a:t>Quali leggi, riguardanti le donne, vengono introdotte da Khomeini? </a:t>
            </a:r>
            <a:r>
              <a:rPr lang="it-IT" sz="1400" dirty="0" smtClean="0">
                <a:solidFill>
                  <a:schemeClr val="tx1"/>
                </a:solidFill>
              </a:rPr>
              <a:t>Rispondi evidenziando nel testo le informazioni principali.</a:t>
            </a:r>
            <a:r>
              <a:rPr lang="it-IT" sz="1400" dirty="0" smtClean="0">
                <a:solidFill>
                  <a:srgbClr val="00B0F0"/>
                </a:solidFill>
              </a:rPr>
              <a:t>  </a:t>
            </a:r>
          </a:p>
          <a:p>
            <a:pPr marL="342900" indent="-342900" algn="just">
              <a:buAutoNum type="alphaUcParenR"/>
            </a:pPr>
            <a:endParaRPr lang="it-IT" sz="1400" dirty="0" smtClean="0">
              <a:solidFill>
                <a:schemeClr val="tx1"/>
              </a:solidFill>
            </a:endParaRPr>
          </a:p>
          <a:p>
            <a:pPr marL="342900" indent="-342900" algn="just"/>
            <a:endParaRPr lang="it-IT" sz="1400" dirty="0" smtClean="0">
              <a:solidFill>
                <a:schemeClr val="tx1"/>
              </a:solidFill>
            </a:endParaRPr>
          </a:p>
          <a:p>
            <a:pPr marL="342900" indent="-342900" algn="just"/>
            <a:endParaRPr lang="it-IT" sz="1400" dirty="0" smtClean="0">
              <a:solidFill>
                <a:schemeClr val="tx1"/>
              </a:solidFill>
            </a:endParaRPr>
          </a:p>
          <a:p>
            <a:pPr marL="342900" indent="-342900" algn="just">
              <a:buFont typeface="+mj-lt"/>
              <a:buAutoNum type="alphaLcParenR"/>
            </a:pPr>
            <a:endParaRPr lang="it-IT" sz="1400" dirty="0">
              <a:solidFill>
                <a:schemeClr val="tx1"/>
              </a:solidFil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8" name="Picture 4" descr="https://www.ispionline.it/sites/default/files/2021.11.25_come_vengono_appicate_le_leggi_a_tutela_delle_donne_0.jpg"/>
          <p:cNvPicPr>
            <a:picLocks noChangeAspect="1" noChangeArrowheads="1"/>
          </p:cNvPicPr>
          <p:nvPr/>
        </p:nvPicPr>
        <p:blipFill>
          <a:blip r:embed="rId2"/>
          <a:srcRect/>
          <a:stretch>
            <a:fillRect/>
          </a:stretch>
        </p:blipFill>
        <p:spPr bwMode="auto">
          <a:xfrm>
            <a:off x="1857356" y="428604"/>
            <a:ext cx="5143500" cy="5143500"/>
          </a:xfrm>
          <a:prstGeom prst="rect">
            <a:avLst/>
          </a:prstGeom>
          <a:noFill/>
          <a:ln>
            <a:solidFill>
              <a:srgbClr val="C00000"/>
            </a:solid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asellaDiTesto 11"/>
          <p:cNvSpPr txBox="1"/>
          <p:nvPr/>
        </p:nvSpPr>
        <p:spPr>
          <a:xfrm>
            <a:off x="642910" y="857232"/>
            <a:ext cx="1285884" cy="369332"/>
          </a:xfrm>
          <a:prstGeom prst="rect">
            <a:avLst/>
          </a:prstGeom>
          <a:noFill/>
        </p:spPr>
        <p:txBody>
          <a:bodyPr wrap="square" rtlCol="0">
            <a:spAutoFit/>
          </a:bodyPr>
          <a:lstStyle/>
          <a:p>
            <a:endParaRPr lang="it-IT"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8" name="Titolo 7"/>
          <p:cNvSpPr>
            <a:spLocks noGrp="1"/>
          </p:cNvSpPr>
          <p:nvPr>
            <p:ph type="title"/>
          </p:nvPr>
        </p:nvSpPr>
        <p:spPr>
          <a:xfrm>
            <a:off x="214282" y="1000108"/>
            <a:ext cx="8686800" cy="4929222"/>
          </a:xfrm>
          <a:blipFill>
            <a:blip r:embed="rId2"/>
            <a:tile tx="0" ty="0" sx="100000" sy="100000" flip="none" algn="tl"/>
          </a:blipFill>
          <a:ln>
            <a:solidFill>
              <a:srgbClr val="FF0000"/>
            </a:solidFill>
          </a:ln>
        </p:spPr>
        <p:txBody>
          <a:bodyPr>
            <a:normAutofit fontScale="90000"/>
          </a:bodyPr>
          <a:lstStyle/>
          <a:p>
            <a:r>
              <a:rPr lang="it-IT" dirty="0" smtClean="0"/>
              <a:t>                                   indice</a:t>
            </a:r>
            <a:br>
              <a:rPr lang="it-IT" dirty="0" smtClean="0"/>
            </a:br>
            <a:r>
              <a:rPr lang="it-IT" sz="1800" dirty="0" smtClean="0"/>
              <a:t> </a:t>
            </a:r>
            <a:br>
              <a:rPr lang="it-IT" sz="1800" dirty="0" smtClean="0"/>
            </a:br>
            <a:r>
              <a:rPr lang="it-IT" sz="2200" dirty="0" smtClean="0"/>
              <a:t>1. la rivoluzione  </a:t>
            </a:r>
            <a:r>
              <a:rPr lang="it-IT" sz="2200" dirty="0" smtClean="0">
                <a:latin typeface="Arial" pitchFamily="34" charset="0"/>
                <a:cs typeface="Arial" pitchFamily="34" charset="0"/>
              </a:rPr>
              <a:t>[</a:t>
            </a:r>
            <a:r>
              <a:rPr lang="it-IT" sz="2200" i="1" dirty="0" smtClean="0">
                <a:latin typeface="Arial" pitchFamily="34" charset="0"/>
                <a:cs typeface="Arial" pitchFamily="34" charset="0"/>
              </a:rPr>
              <a:t>pag. 5</a:t>
            </a:r>
            <a:r>
              <a:rPr lang="it-IT" sz="2200" dirty="0" smtClean="0">
                <a:latin typeface="Arial" pitchFamily="34" charset="0"/>
                <a:cs typeface="Arial" pitchFamily="34" charset="0"/>
              </a:rPr>
              <a:t>]  </a:t>
            </a:r>
            <a:r>
              <a:rPr lang="it-IT" sz="2200" dirty="0" smtClean="0"/>
              <a:t/>
            </a:r>
            <a:br>
              <a:rPr lang="it-IT" sz="2200" dirty="0" smtClean="0"/>
            </a:br>
            <a:r>
              <a:rPr lang="it-IT" sz="2200" dirty="0" smtClean="0"/>
              <a:t> </a:t>
            </a:r>
            <a:br>
              <a:rPr lang="it-IT" sz="2200" dirty="0" smtClean="0"/>
            </a:br>
            <a:r>
              <a:rPr lang="it-IT" sz="2200" dirty="0" smtClean="0"/>
              <a:t>2. il regime islamico  </a:t>
            </a:r>
            <a:r>
              <a:rPr lang="it-IT" sz="2200" dirty="0" smtClean="0">
                <a:latin typeface="Arial" pitchFamily="34" charset="0"/>
                <a:cs typeface="Arial" pitchFamily="34" charset="0"/>
              </a:rPr>
              <a:t>[</a:t>
            </a:r>
            <a:r>
              <a:rPr lang="it-IT" sz="2200" i="1" dirty="0" smtClean="0">
                <a:latin typeface="Arial" pitchFamily="34" charset="0"/>
                <a:cs typeface="Arial" pitchFamily="34" charset="0"/>
              </a:rPr>
              <a:t>pag.15</a:t>
            </a:r>
            <a:r>
              <a:rPr lang="it-IT" sz="2200" dirty="0" smtClean="0">
                <a:latin typeface="Arial" pitchFamily="34" charset="0"/>
                <a:cs typeface="Arial" pitchFamily="34" charset="0"/>
              </a:rPr>
              <a:t>]</a:t>
            </a:r>
            <a:r>
              <a:rPr lang="it-IT" sz="2000" dirty="0" smtClean="0"/>
              <a:t/>
            </a:r>
            <a:br>
              <a:rPr lang="it-IT" sz="2000" dirty="0" smtClean="0"/>
            </a:br>
            <a:r>
              <a:rPr lang="it-IT" sz="2000" dirty="0" smtClean="0"/>
              <a:t>- </a:t>
            </a:r>
            <a:r>
              <a:rPr lang="it-IT" sz="1600" dirty="0" smtClean="0"/>
              <a:t>nasce la repubblica islamica’  </a:t>
            </a:r>
            <a:r>
              <a:rPr lang="it-IT" sz="1600" dirty="0" smtClean="0">
                <a:latin typeface="Arial" pitchFamily="34" charset="0"/>
                <a:cs typeface="Arial" pitchFamily="34" charset="0"/>
              </a:rPr>
              <a:t>[</a:t>
            </a:r>
            <a:r>
              <a:rPr lang="it-IT" sz="1600" i="1" dirty="0" smtClean="0">
                <a:latin typeface="Arial" pitchFamily="34" charset="0"/>
                <a:cs typeface="Arial" pitchFamily="34" charset="0"/>
              </a:rPr>
              <a:t>PAG. 16</a:t>
            </a:r>
            <a:r>
              <a:rPr lang="it-IT" sz="1600" dirty="0" smtClean="0">
                <a:latin typeface="Arial" pitchFamily="34" charset="0"/>
                <a:cs typeface="Arial" pitchFamily="34" charset="0"/>
              </a:rPr>
              <a:t>]</a:t>
            </a:r>
            <a:r>
              <a:rPr lang="it-IT" sz="1600" dirty="0" smtClean="0"/>
              <a:t/>
            </a:r>
            <a:br>
              <a:rPr lang="it-IT" sz="1600" dirty="0" smtClean="0"/>
            </a:br>
            <a:r>
              <a:rPr lang="it-IT" sz="1600" dirty="0" smtClean="0"/>
              <a:t>-  l’ordinamento dello stato  </a:t>
            </a:r>
            <a:r>
              <a:rPr lang="it-IT" sz="1600" dirty="0" smtClean="0">
                <a:latin typeface="Arial" pitchFamily="34" charset="0"/>
                <a:cs typeface="Arial" pitchFamily="34" charset="0"/>
              </a:rPr>
              <a:t>[</a:t>
            </a:r>
            <a:r>
              <a:rPr lang="it-IT" sz="1600" i="1" dirty="0" smtClean="0">
                <a:latin typeface="Arial" pitchFamily="34" charset="0"/>
                <a:cs typeface="Arial" pitchFamily="34" charset="0"/>
              </a:rPr>
              <a:t>PAG. 18</a:t>
            </a:r>
            <a:r>
              <a:rPr lang="it-IT" sz="1600" dirty="0" smtClean="0">
                <a:latin typeface="Arial" pitchFamily="34" charset="0"/>
                <a:cs typeface="Arial" pitchFamily="34" charset="0"/>
              </a:rPr>
              <a:t>] </a:t>
            </a:r>
            <a:r>
              <a:rPr lang="it-IT" sz="1600" dirty="0" smtClean="0"/>
              <a:t/>
            </a:r>
            <a:br>
              <a:rPr lang="it-IT" sz="1600" dirty="0" smtClean="0"/>
            </a:br>
            <a:r>
              <a:rPr lang="it-IT" sz="1600" dirty="0" smtClean="0"/>
              <a:t>-  la condizione femminile  </a:t>
            </a:r>
            <a:r>
              <a:rPr lang="it-IT" sz="1600" dirty="0" smtClean="0">
                <a:latin typeface="Arial" pitchFamily="34" charset="0"/>
                <a:cs typeface="Arial" pitchFamily="34" charset="0"/>
              </a:rPr>
              <a:t>[</a:t>
            </a:r>
            <a:r>
              <a:rPr lang="it-IT" sz="1600" i="1" dirty="0" smtClean="0">
                <a:latin typeface="Arial" pitchFamily="34" charset="0"/>
                <a:cs typeface="Arial" pitchFamily="34" charset="0"/>
              </a:rPr>
              <a:t>PAG. 26</a:t>
            </a:r>
            <a:r>
              <a:rPr lang="it-IT" sz="1600" dirty="0" smtClean="0">
                <a:latin typeface="Arial" pitchFamily="34" charset="0"/>
                <a:cs typeface="Arial" pitchFamily="34" charset="0"/>
              </a:rPr>
              <a:t>] </a:t>
            </a:r>
            <a:r>
              <a:rPr lang="it-IT" sz="1600" dirty="0" smtClean="0"/>
              <a:t/>
            </a:r>
            <a:br>
              <a:rPr lang="it-IT" sz="1600" dirty="0" smtClean="0"/>
            </a:br>
            <a:r>
              <a:rPr lang="it-IT" sz="1600" dirty="0" smtClean="0"/>
              <a:t>-  l’amministrazione della giustizia  </a:t>
            </a:r>
            <a:r>
              <a:rPr lang="it-IT" sz="1600" dirty="0" smtClean="0">
                <a:latin typeface="Arial" pitchFamily="34" charset="0"/>
                <a:cs typeface="Arial" pitchFamily="34" charset="0"/>
              </a:rPr>
              <a:t>[</a:t>
            </a:r>
            <a:r>
              <a:rPr lang="it-IT" sz="1600" i="1" dirty="0" smtClean="0">
                <a:latin typeface="Arial" pitchFamily="34" charset="0"/>
                <a:cs typeface="Arial" pitchFamily="34" charset="0"/>
              </a:rPr>
              <a:t>PAG. 40</a:t>
            </a:r>
            <a:r>
              <a:rPr lang="it-IT" sz="1600" dirty="0" smtClean="0">
                <a:latin typeface="Arial" pitchFamily="34" charset="0"/>
                <a:cs typeface="Arial" pitchFamily="34" charset="0"/>
              </a:rPr>
              <a:t>] </a:t>
            </a:r>
            <a:r>
              <a:rPr lang="it-IT" sz="1600" dirty="0" smtClean="0"/>
              <a:t/>
            </a:r>
            <a:br>
              <a:rPr lang="it-IT" sz="1600" dirty="0" smtClean="0"/>
            </a:br>
            <a:r>
              <a:rPr lang="it-IT" sz="1600" dirty="0" smtClean="0"/>
              <a:t>-  le risorse naturali  </a:t>
            </a:r>
            <a:r>
              <a:rPr lang="it-IT" sz="1600" dirty="0" smtClean="0">
                <a:latin typeface="Arial" pitchFamily="34" charset="0"/>
                <a:cs typeface="Arial" pitchFamily="34" charset="0"/>
              </a:rPr>
              <a:t>[</a:t>
            </a:r>
            <a:r>
              <a:rPr lang="it-IT" sz="1600" i="1" dirty="0" smtClean="0">
                <a:latin typeface="Arial" pitchFamily="34" charset="0"/>
                <a:cs typeface="Arial" pitchFamily="34" charset="0"/>
              </a:rPr>
              <a:t>PAG. 45</a:t>
            </a:r>
            <a:r>
              <a:rPr lang="it-IT" sz="1600" dirty="0" smtClean="0">
                <a:latin typeface="Arial" pitchFamily="34" charset="0"/>
                <a:cs typeface="Arial" pitchFamily="34" charset="0"/>
              </a:rPr>
              <a:t>] </a:t>
            </a:r>
            <a:r>
              <a:rPr lang="it-IT" sz="1600" dirty="0" smtClean="0"/>
              <a:t/>
            </a:r>
            <a:br>
              <a:rPr lang="it-IT" sz="1600" dirty="0" smtClean="0"/>
            </a:br>
            <a:r>
              <a:rPr lang="it-IT" sz="1600" dirty="0" smtClean="0">
                <a:effectLst/>
              </a:rPr>
              <a:t>-  la struttura economica  </a:t>
            </a:r>
            <a:r>
              <a:rPr lang="it-IT" sz="1600" dirty="0" smtClean="0">
                <a:latin typeface="Arial" pitchFamily="34" charset="0"/>
                <a:cs typeface="Arial" pitchFamily="34" charset="0"/>
              </a:rPr>
              <a:t>[</a:t>
            </a:r>
            <a:r>
              <a:rPr lang="it-IT" sz="1600" i="1" dirty="0" smtClean="0">
                <a:latin typeface="Arial" pitchFamily="34" charset="0"/>
                <a:cs typeface="Arial" pitchFamily="34" charset="0"/>
              </a:rPr>
              <a:t>PAG. 48</a:t>
            </a:r>
            <a:r>
              <a:rPr lang="it-IT" sz="1600" dirty="0" smtClean="0">
                <a:latin typeface="Arial" pitchFamily="34" charset="0"/>
                <a:cs typeface="Arial" pitchFamily="34" charset="0"/>
              </a:rPr>
              <a:t>] </a:t>
            </a:r>
            <a:r>
              <a:rPr lang="it-IT" sz="1600" dirty="0" smtClean="0">
                <a:effectLst/>
              </a:rPr>
              <a:t/>
            </a:r>
            <a:br>
              <a:rPr lang="it-IT" sz="1600" dirty="0" smtClean="0">
                <a:effectLst/>
              </a:rPr>
            </a:br>
            <a:r>
              <a:rPr lang="it-IT" sz="1600" dirty="0" smtClean="0">
                <a:effectLst/>
              </a:rPr>
              <a:t>-  l’economia  </a:t>
            </a:r>
            <a:r>
              <a:rPr lang="it-IT" sz="1600" dirty="0" smtClean="0">
                <a:latin typeface="Arial" pitchFamily="34" charset="0"/>
                <a:cs typeface="Arial" pitchFamily="34" charset="0"/>
              </a:rPr>
              <a:t>[</a:t>
            </a:r>
            <a:r>
              <a:rPr lang="it-IT" sz="1600" i="1" dirty="0" smtClean="0">
                <a:latin typeface="Arial" pitchFamily="34" charset="0"/>
                <a:cs typeface="Arial" pitchFamily="34" charset="0"/>
              </a:rPr>
              <a:t>PAG. 55</a:t>
            </a:r>
            <a:r>
              <a:rPr lang="it-IT" sz="1600" dirty="0" smtClean="0">
                <a:latin typeface="Arial" pitchFamily="34" charset="0"/>
                <a:cs typeface="Arial" pitchFamily="34" charset="0"/>
              </a:rPr>
              <a:t>] </a:t>
            </a:r>
            <a:r>
              <a:rPr lang="it-IT" sz="1600" dirty="0" smtClean="0">
                <a:effectLst/>
              </a:rPr>
              <a:t/>
            </a:r>
            <a:br>
              <a:rPr lang="it-IT" sz="1600" dirty="0" smtClean="0">
                <a:effectLst/>
              </a:rPr>
            </a:br>
            <a:r>
              <a:rPr lang="it-IT" sz="1600" dirty="0" smtClean="0">
                <a:effectLst/>
              </a:rPr>
              <a:t>-  LA CORRUZIONE  </a:t>
            </a:r>
            <a:r>
              <a:rPr lang="it-IT" sz="1600" dirty="0" smtClean="0">
                <a:latin typeface="Arial" pitchFamily="34" charset="0"/>
                <a:cs typeface="Arial" pitchFamily="34" charset="0"/>
              </a:rPr>
              <a:t>[</a:t>
            </a:r>
            <a:r>
              <a:rPr lang="it-IT" sz="1600" i="1" dirty="0" smtClean="0">
                <a:latin typeface="Arial" pitchFamily="34" charset="0"/>
                <a:cs typeface="Arial" pitchFamily="34" charset="0"/>
              </a:rPr>
              <a:t>PAG. 62</a:t>
            </a:r>
            <a:r>
              <a:rPr lang="it-IT" sz="1600" dirty="0" smtClean="0">
                <a:latin typeface="Arial" pitchFamily="34" charset="0"/>
                <a:cs typeface="Arial" pitchFamily="34" charset="0"/>
              </a:rPr>
              <a:t>] </a:t>
            </a:r>
            <a:r>
              <a:rPr lang="it-IT" sz="1600" dirty="0" smtClean="0">
                <a:effectLst/>
              </a:rPr>
              <a:t/>
            </a:r>
            <a:br>
              <a:rPr lang="it-IT" sz="1600" dirty="0" smtClean="0">
                <a:effectLst/>
              </a:rPr>
            </a:br>
            <a:r>
              <a:rPr lang="it-IT" sz="1600" dirty="0" smtClean="0">
                <a:effectLst/>
              </a:rPr>
              <a:t>-  l’agricoltura  </a:t>
            </a:r>
            <a:r>
              <a:rPr lang="it-IT" sz="1600" dirty="0" smtClean="0">
                <a:latin typeface="Arial" pitchFamily="34" charset="0"/>
                <a:cs typeface="Arial" pitchFamily="34" charset="0"/>
              </a:rPr>
              <a:t>[</a:t>
            </a:r>
            <a:r>
              <a:rPr lang="it-IT" sz="1600" i="1" dirty="0" smtClean="0">
                <a:latin typeface="Arial" pitchFamily="34" charset="0"/>
                <a:cs typeface="Arial" pitchFamily="34" charset="0"/>
              </a:rPr>
              <a:t>PAG. 69</a:t>
            </a:r>
            <a:r>
              <a:rPr lang="it-IT" sz="1600" dirty="0" smtClean="0">
                <a:latin typeface="Arial" pitchFamily="34" charset="0"/>
                <a:cs typeface="Arial" pitchFamily="34" charset="0"/>
              </a:rPr>
              <a:t>] </a:t>
            </a:r>
            <a:br>
              <a:rPr lang="it-IT" sz="1600" dirty="0" smtClean="0">
                <a:latin typeface="Arial" pitchFamily="34" charset="0"/>
                <a:cs typeface="Arial" pitchFamily="34" charset="0"/>
              </a:rPr>
            </a:br>
            <a:r>
              <a:rPr lang="it-IT" sz="1600" dirty="0" smtClean="0">
                <a:latin typeface="Arial" pitchFamily="34" charset="0"/>
                <a:cs typeface="Arial" pitchFamily="34" charset="0"/>
              </a:rPr>
              <a:t>-  </a:t>
            </a:r>
            <a:r>
              <a:rPr lang="it-IT" sz="1600" dirty="0" smtClean="0">
                <a:effectLst/>
              </a:rPr>
              <a:t>l’ambiente  </a:t>
            </a:r>
            <a:r>
              <a:rPr lang="it-IT" sz="1600" dirty="0" smtClean="0">
                <a:latin typeface="Arial" pitchFamily="34" charset="0"/>
                <a:cs typeface="Arial" pitchFamily="34" charset="0"/>
              </a:rPr>
              <a:t>[</a:t>
            </a:r>
            <a:r>
              <a:rPr lang="it-IT" sz="1600" i="1" dirty="0" smtClean="0">
                <a:latin typeface="Arial" pitchFamily="34" charset="0"/>
                <a:cs typeface="Arial" pitchFamily="34" charset="0"/>
              </a:rPr>
              <a:t>PAG. 79</a:t>
            </a:r>
            <a:r>
              <a:rPr lang="it-IT" sz="1600" dirty="0" smtClean="0">
                <a:latin typeface="Arial" pitchFamily="34" charset="0"/>
                <a:cs typeface="Arial" pitchFamily="34" charset="0"/>
              </a:rPr>
              <a:t>] </a:t>
            </a:r>
            <a:br>
              <a:rPr lang="it-IT" sz="1600" dirty="0" smtClean="0">
                <a:latin typeface="Arial" pitchFamily="34" charset="0"/>
                <a:cs typeface="Arial" pitchFamily="34" charset="0"/>
              </a:rPr>
            </a:br>
            <a:r>
              <a:rPr lang="it-IT" sz="1600" dirty="0" smtClean="0">
                <a:latin typeface="Arial" pitchFamily="34" charset="0"/>
                <a:cs typeface="Arial" pitchFamily="34" charset="0"/>
              </a:rPr>
              <a:t>-  </a:t>
            </a:r>
            <a:r>
              <a:rPr lang="it-IT" sz="1600" dirty="0" smtClean="0">
                <a:effectLst/>
              </a:rPr>
              <a:t>la popolazione  </a:t>
            </a:r>
            <a:r>
              <a:rPr lang="it-IT" sz="1600" dirty="0" smtClean="0">
                <a:latin typeface="Arial" pitchFamily="34" charset="0"/>
                <a:cs typeface="Arial" pitchFamily="34" charset="0"/>
              </a:rPr>
              <a:t>[</a:t>
            </a:r>
            <a:r>
              <a:rPr lang="it-IT" sz="1600" i="1" dirty="0" smtClean="0">
                <a:latin typeface="Arial" pitchFamily="34" charset="0"/>
                <a:cs typeface="Arial" pitchFamily="34" charset="0"/>
              </a:rPr>
              <a:t>PAG. 91</a:t>
            </a:r>
            <a:r>
              <a:rPr lang="it-IT" sz="1600" dirty="0" smtClean="0">
                <a:latin typeface="Arial" pitchFamily="34" charset="0"/>
                <a:cs typeface="Arial" pitchFamily="34" charset="0"/>
              </a:rPr>
              <a:t>] </a:t>
            </a:r>
            <a:br>
              <a:rPr lang="it-IT" sz="1600" dirty="0" smtClean="0">
                <a:latin typeface="Arial" pitchFamily="34" charset="0"/>
                <a:cs typeface="Arial" pitchFamily="34" charset="0"/>
              </a:rPr>
            </a:br>
            <a:r>
              <a:rPr lang="it-IT" sz="1600" dirty="0" smtClean="0">
                <a:latin typeface="Arial" pitchFamily="34" charset="0"/>
                <a:cs typeface="Arial" pitchFamily="34" charset="0"/>
              </a:rPr>
              <a:t>-  </a:t>
            </a:r>
            <a:r>
              <a:rPr lang="it-IT" sz="1600" dirty="0" err="1" smtClean="0">
                <a:effectLst/>
              </a:rPr>
              <a:t>teheran</a:t>
            </a:r>
            <a:r>
              <a:rPr lang="it-IT" sz="1600" dirty="0" smtClean="0">
                <a:effectLst/>
              </a:rPr>
              <a:t>  </a:t>
            </a:r>
            <a:r>
              <a:rPr lang="it-IT" sz="1600" dirty="0" smtClean="0">
                <a:latin typeface="Arial" pitchFamily="34" charset="0"/>
                <a:cs typeface="Arial" pitchFamily="34" charset="0"/>
              </a:rPr>
              <a:t>[</a:t>
            </a:r>
            <a:r>
              <a:rPr lang="it-IT" sz="1600" i="1" dirty="0" smtClean="0">
                <a:latin typeface="Arial" pitchFamily="34" charset="0"/>
                <a:cs typeface="Arial" pitchFamily="34" charset="0"/>
              </a:rPr>
              <a:t>PAG. 100</a:t>
            </a:r>
            <a:r>
              <a:rPr lang="it-IT" sz="1600" dirty="0" smtClean="0">
                <a:latin typeface="Arial" pitchFamily="34" charset="0"/>
                <a:cs typeface="Arial" pitchFamily="34" charset="0"/>
              </a:rPr>
              <a:t>] </a:t>
            </a:r>
            <a:r>
              <a:rPr lang="it-IT" sz="2000" dirty="0" smtClean="0"/>
              <a:t/>
            </a:r>
            <a:br>
              <a:rPr lang="it-IT" sz="2000" dirty="0" smtClean="0"/>
            </a:br>
            <a:r>
              <a:rPr lang="it-IT" sz="2000" dirty="0" smtClean="0"/>
              <a:t> </a:t>
            </a:r>
            <a:br>
              <a:rPr lang="it-IT" sz="2000" dirty="0" smtClean="0"/>
            </a:br>
            <a:endParaRPr lang="it-IT" sz="1800"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285720" y="194637"/>
            <a:ext cx="8501122" cy="1384995"/>
          </a:xfrm>
          <a:prstGeom prst="rect">
            <a:avLst/>
          </a:prstGeom>
          <a:solidFill>
            <a:schemeClr val="accent5">
              <a:lumMod val="20000"/>
              <a:lumOff val="80000"/>
            </a:schemeClr>
          </a:solidFill>
          <a:ln w="19050">
            <a:solidFill>
              <a:srgbClr val="C00000"/>
            </a:solidFill>
          </a:ln>
        </p:spPr>
        <p:txBody>
          <a:bodyPr wrap="square" rtlCol="0">
            <a:spAutoFit/>
          </a:bodyPr>
          <a:lstStyle/>
          <a:p>
            <a:pPr algn="just"/>
            <a:r>
              <a:rPr lang="it-IT" sz="1400" dirty="0" smtClean="0"/>
              <a:t>La percentuale di ragazze iraniane che frequentano la scuola primaria è quasi pari a quella dei ragazzi e le donne rappresentano circa il 60% dei laureati nel paese.</a:t>
            </a:r>
          </a:p>
          <a:p>
            <a:pPr algn="just"/>
            <a:r>
              <a:rPr lang="it-IT" sz="1400" dirty="0" smtClean="0"/>
              <a:t>Ciononostante, le donne riscontrano più difficoltà nella ricerca di un impiego: la </a:t>
            </a:r>
            <a:r>
              <a:rPr lang="it-IT" sz="1400" b="1" dirty="0" smtClean="0"/>
              <a:t>disoccupazione femminile</a:t>
            </a:r>
            <a:r>
              <a:rPr lang="it-IT" sz="1400" dirty="0" smtClean="0"/>
              <a:t>, al 20,1%, è sensibilmente </a:t>
            </a:r>
            <a:r>
              <a:rPr lang="it-IT" sz="1400" b="1" dirty="0" smtClean="0"/>
              <a:t>più alta di quella maschile</a:t>
            </a:r>
            <a:r>
              <a:rPr lang="it-IT" sz="1400" dirty="0" smtClean="0"/>
              <a:t>, ufficialmente all’11,6%. Le donne restano inoltre </a:t>
            </a:r>
            <a:r>
              <a:rPr lang="it-IT" sz="1400" b="1" dirty="0" smtClean="0"/>
              <a:t>escluse dalle professioni più importanti</a:t>
            </a:r>
            <a:r>
              <a:rPr lang="it-IT" sz="1400" dirty="0" smtClean="0"/>
              <a:t>, hanno </a:t>
            </a:r>
            <a:r>
              <a:rPr lang="it-IT" sz="1400" b="1" dirty="0" smtClean="0"/>
              <a:t>stipendi più bassi </a:t>
            </a:r>
            <a:r>
              <a:rPr lang="it-IT" sz="1400" dirty="0" smtClean="0"/>
              <a:t>e risultano </a:t>
            </a:r>
            <a:r>
              <a:rPr lang="it-IT" sz="1400" b="1" dirty="0" smtClean="0"/>
              <a:t>sottorappresentate nelle posizioni dirigenziali.</a:t>
            </a:r>
            <a:endParaRPr lang="it-IT" sz="1400" b="1" dirty="0"/>
          </a:p>
        </p:txBody>
      </p:sp>
      <p:pic>
        <p:nvPicPr>
          <p:cNvPr id="4" name="Picture 2" descr="https://blog.geografia.deascuola.it/uploads/2019/11/Agenda-2030-goal-5-parita%CC%80-genere-indice-2019.png"/>
          <p:cNvPicPr>
            <a:picLocks noChangeAspect="1" noChangeArrowheads="1"/>
          </p:cNvPicPr>
          <p:nvPr/>
        </p:nvPicPr>
        <p:blipFill>
          <a:blip r:embed="rId2"/>
          <a:srcRect/>
          <a:stretch>
            <a:fillRect/>
          </a:stretch>
        </p:blipFill>
        <p:spPr bwMode="auto">
          <a:xfrm>
            <a:off x="285720" y="1857364"/>
            <a:ext cx="8491683" cy="3770413"/>
          </a:xfrm>
          <a:prstGeom prst="rect">
            <a:avLst/>
          </a:prstGeom>
          <a:noFill/>
          <a:ln>
            <a:solidFill>
              <a:srgbClr val="C00000"/>
            </a:solidFill>
          </a:ln>
        </p:spPr>
      </p:pic>
      <p:sp>
        <p:nvSpPr>
          <p:cNvPr id="5" name="Rettangolo arrotondato 4"/>
          <p:cNvSpPr/>
          <p:nvPr/>
        </p:nvSpPr>
        <p:spPr>
          <a:xfrm>
            <a:off x="428596" y="5929330"/>
            <a:ext cx="8358246" cy="571504"/>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just">
              <a:buFont typeface="+mj-lt"/>
              <a:buAutoNum type="alphaLcParenR"/>
            </a:pPr>
            <a:endParaRPr lang="it-IT" sz="1400" dirty="0" smtClean="0">
              <a:solidFill>
                <a:schemeClr val="tx1"/>
              </a:solidFill>
            </a:endParaRPr>
          </a:p>
          <a:p>
            <a:pPr marL="342900" indent="-342900" algn="just">
              <a:buAutoNum type="alphaUcParenR"/>
            </a:pPr>
            <a:endParaRPr lang="it-IT" sz="1400" dirty="0" smtClean="0">
              <a:solidFill>
                <a:schemeClr val="tx1"/>
              </a:solidFill>
            </a:endParaRPr>
          </a:p>
          <a:p>
            <a:pPr marL="342900" indent="-342900" algn="just">
              <a:buAutoNum type="alphaUcParenR"/>
            </a:pPr>
            <a:endParaRPr lang="it-IT" sz="1400" dirty="0" smtClean="0">
              <a:solidFill>
                <a:schemeClr val="tx1"/>
              </a:solidFill>
            </a:endParaRPr>
          </a:p>
          <a:p>
            <a:pPr marL="342900" indent="-342900" algn="just"/>
            <a:endParaRPr lang="it-IT" sz="1400" dirty="0" smtClean="0">
              <a:solidFill>
                <a:schemeClr val="tx1"/>
              </a:solidFill>
            </a:endParaRPr>
          </a:p>
          <a:p>
            <a:pPr algn="just"/>
            <a:r>
              <a:rPr lang="it-IT" sz="1400" b="1" dirty="0" smtClean="0">
                <a:solidFill>
                  <a:schemeClr val="tx1"/>
                </a:solidFill>
              </a:rPr>
              <a:t>Da quali dati emerge la disuguaglianza di genere in Iran? </a:t>
            </a:r>
            <a:r>
              <a:rPr lang="it-IT" sz="1400" dirty="0" smtClean="0">
                <a:solidFill>
                  <a:schemeClr val="tx1"/>
                </a:solidFill>
              </a:rPr>
              <a:t>Rispondi evidenziando nel testo le informazioni principali.</a:t>
            </a:r>
          </a:p>
          <a:p>
            <a:pPr marL="342900" indent="-342900" algn="just">
              <a:buAutoNum type="alphaUcParenR"/>
            </a:pPr>
            <a:endParaRPr lang="it-IT" sz="1400" dirty="0" smtClean="0">
              <a:solidFill>
                <a:schemeClr val="tx1"/>
              </a:solidFill>
            </a:endParaRPr>
          </a:p>
          <a:p>
            <a:pPr marL="342900" indent="-342900" algn="just"/>
            <a:endParaRPr lang="it-IT" sz="1400" dirty="0" smtClean="0">
              <a:solidFill>
                <a:schemeClr val="tx1"/>
              </a:solidFill>
            </a:endParaRPr>
          </a:p>
          <a:p>
            <a:pPr marL="342900" indent="-342900" algn="just"/>
            <a:endParaRPr lang="it-IT" sz="1400" dirty="0" smtClean="0">
              <a:solidFill>
                <a:schemeClr val="tx1"/>
              </a:solidFill>
            </a:endParaRPr>
          </a:p>
          <a:p>
            <a:pPr marL="342900" indent="-342900" algn="just">
              <a:buFont typeface="+mj-lt"/>
              <a:buAutoNum type="alphaLcParenR"/>
            </a:pPr>
            <a:endParaRPr lang="it-IT" sz="1400" dirty="0">
              <a:solidFill>
                <a:schemeClr val="tx1"/>
              </a:solidFil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214282" y="214290"/>
            <a:ext cx="8501122" cy="2031325"/>
          </a:xfrm>
          <a:prstGeom prst="rect">
            <a:avLst/>
          </a:prstGeom>
          <a:solidFill>
            <a:schemeClr val="accent5">
              <a:lumMod val="20000"/>
              <a:lumOff val="80000"/>
            </a:schemeClr>
          </a:solidFill>
          <a:ln w="19050">
            <a:solidFill>
              <a:srgbClr val="C00000"/>
            </a:solidFill>
          </a:ln>
        </p:spPr>
        <p:txBody>
          <a:bodyPr wrap="square" rtlCol="0">
            <a:spAutoFit/>
          </a:bodyPr>
          <a:lstStyle/>
          <a:p>
            <a:pPr algn="just"/>
            <a:r>
              <a:rPr lang="it-IT" sz="1400" dirty="0" smtClean="0"/>
              <a:t>All’inizio degli anni Ottanta il </a:t>
            </a:r>
            <a:r>
              <a:rPr lang="it-IT" sz="1400" b="1" dirty="0" smtClean="0"/>
              <a:t>numero medio di figli </a:t>
            </a:r>
            <a:r>
              <a:rPr lang="it-IT" sz="1400" dirty="0" smtClean="0"/>
              <a:t>delle donne iraniane era ancora pari a 6,5; nel 2004 era sceso a 1,8. Un</a:t>
            </a:r>
            <a:r>
              <a:rPr lang="it-IT" sz="1400" b="1" dirty="0" smtClean="0"/>
              <a:t> crollo rapidissimo </a:t>
            </a:r>
            <a:r>
              <a:rPr lang="it-IT" sz="1400" dirty="0" smtClean="0"/>
              <a:t>nel giro di vent’anni, superiore a quello sperimentato in altri paesi con recenti, simili esperienze. </a:t>
            </a:r>
          </a:p>
          <a:p>
            <a:pPr algn="just"/>
            <a:r>
              <a:rPr lang="it-IT" sz="1400" dirty="0" smtClean="0"/>
              <a:t>Un’approfondita rassegna delle analisi scientifiche più recenti ha concluso che le principali cause della bassa riproduttività e del basso numero medio di figli ritenuto “ideale” (2,2) sono l’</a:t>
            </a:r>
            <a:r>
              <a:rPr lang="it-IT" sz="1400" b="1" dirty="0" smtClean="0"/>
              <a:t>alto livello di istruzione femminile</a:t>
            </a:r>
            <a:r>
              <a:rPr lang="it-IT" sz="1400" dirty="0" smtClean="0"/>
              <a:t>, l’</a:t>
            </a:r>
            <a:r>
              <a:rPr lang="it-IT" sz="1400" b="1" dirty="0" smtClean="0"/>
              <a:t>aspirazione al lavoro</a:t>
            </a:r>
            <a:r>
              <a:rPr lang="it-IT" sz="1400" dirty="0" smtClean="0"/>
              <a:t>, l’</a:t>
            </a:r>
            <a:r>
              <a:rPr lang="it-IT" sz="1400" b="1" dirty="0" smtClean="0"/>
              <a:t>alto costo dei figli</a:t>
            </a:r>
            <a:r>
              <a:rPr lang="it-IT" sz="1400" dirty="0" smtClean="0"/>
              <a:t>, il </a:t>
            </a:r>
            <a:r>
              <a:rPr lang="it-IT" sz="1400" b="1" dirty="0" smtClean="0"/>
              <a:t>conflitto tra il lavoro e la famiglia</a:t>
            </a:r>
            <a:r>
              <a:rPr lang="it-IT" sz="1400" dirty="0" smtClean="0"/>
              <a:t>. Sono motivazioni del tutto simili a quelle delle donne del mondo occidentale. </a:t>
            </a:r>
          </a:p>
          <a:p>
            <a:pPr algn="just"/>
            <a:r>
              <a:rPr lang="it-IT" sz="1400" dirty="0" smtClean="0"/>
              <a:t>Le manifestazioni e le ribellioni attuali delle giovani donne confermano</a:t>
            </a:r>
            <a:r>
              <a:rPr lang="it-IT" sz="1400" b="1" dirty="0" smtClean="0"/>
              <a:t>, </a:t>
            </a:r>
            <a:r>
              <a:rPr lang="it-IT" sz="1400" dirty="0" smtClean="0"/>
              <a:t>al pari della bassissima fecondità, che </a:t>
            </a:r>
            <a:r>
              <a:rPr lang="it-IT" sz="1400" b="1" dirty="0" smtClean="0"/>
              <a:t>le iraniane vogliono avere nelle loro mani il controllo del loro destino</a:t>
            </a:r>
            <a:r>
              <a:rPr lang="it-IT" sz="1400" dirty="0" smtClean="0"/>
              <a:t>.</a:t>
            </a:r>
            <a:endParaRPr lang="it-IT" sz="1400" dirty="0"/>
          </a:p>
        </p:txBody>
      </p:sp>
      <p:sp>
        <p:nvSpPr>
          <p:cNvPr id="1026" name="AutoShape 2" descr="C:\Users\utente\Documents\SITO\DA INSERIRE\GEOGRAFIA\CLASSE 3%C2%B0\IRAN\POPOLAZIONE\Iran, proteste, donne e demografia - Limes_files\Figura_2_geodemos_numero_medio_figli_donna_grandi_paesi_islamici.pn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pic>
        <p:nvPicPr>
          <p:cNvPr id="1027" name="Picture 3" descr="C:\Users\utente\Documents\SITO\Figura_2_geodemos_numero_medio_figli_donna_grandi_paesi_islamici.png"/>
          <p:cNvPicPr>
            <a:picLocks noChangeAspect="1" noChangeArrowheads="1"/>
          </p:cNvPicPr>
          <p:nvPr/>
        </p:nvPicPr>
        <p:blipFill>
          <a:blip r:embed="rId2"/>
          <a:srcRect/>
          <a:stretch>
            <a:fillRect/>
          </a:stretch>
        </p:blipFill>
        <p:spPr bwMode="auto">
          <a:xfrm>
            <a:off x="214282" y="2357430"/>
            <a:ext cx="6254496" cy="4139184"/>
          </a:xfrm>
          <a:prstGeom prst="rect">
            <a:avLst/>
          </a:prstGeom>
          <a:noFill/>
          <a:ln>
            <a:solidFill>
              <a:srgbClr val="C00000"/>
            </a:solidFill>
          </a:ln>
        </p:spPr>
      </p:pic>
      <p:sp>
        <p:nvSpPr>
          <p:cNvPr id="6" name="CasellaDiTesto 5"/>
          <p:cNvSpPr txBox="1"/>
          <p:nvPr/>
        </p:nvSpPr>
        <p:spPr>
          <a:xfrm>
            <a:off x="1571604" y="6000768"/>
            <a:ext cx="3857652" cy="261610"/>
          </a:xfrm>
          <a:prstGeom prst="rect">
            <a:avLst/>
          </a:prstGeom>
          <a:solidFill>
            <a:schemeClr val="bg1"/>
          </a:solidFill>
          <a:ln w="19050">
            <a:solidFill>
              <a:schemeClr val="bg1"/>
            </a:solidFill>
          </a:ln>
        </p:spPr>
        <p:txBody>
          <a:bodyPr wrap="square" rtlCol="0">
            <a:spAutoFit/>
          </a:bodyPr>
          <a:lstStyle/>
          <a:p>
            <a:pPr algn="just" fontAlgn="t"/>
            <a:r>
              <a:rPr lang="it-IT" sz="1100" b="1" dirty="0" smtClean="0"/>
              <a:t>Numero medio di figli per donna in alcuni grandi paesi islamici</a:t>
            </a:r>
            <a:endParaRPr lang="it-IT" sz="1100" b="1" dirty="0"/>
          </a:p>
        </p:txBody>
      </p:sp>
      <p:sp>
        <p:nvSpPr>
          <p:cNvPr id="7" name="Rettangolo arrotondato 6"/>
          <p:cNvSpPr/>
          <p:nvPr/>
        </p:nvSpPr>
        <p:spPr>
          <a:xfrm>
            <a:off x="6572264" y="2428868"/>
            <a:ext cx="2428892" cy="1500198"/>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just">
              <a:buFont typeface="+mj-lt"/>
              <a:buAutoNum type="alphaLcParenR"/>
            </a:pPr>
            <a:endParaRPr lang="it-IT" sz="1400" dirty="0" smtClean="0">
              <a:solidFill>
                <a:schemeClr val="tx1"/>
              </a:solidFill>
            </a:endParaRPr>
          </a:p>
          <a:p>
            <a:pPr marL="342900" indent="-342900" algn="just">
              <a:buAutoNum type="alphaUcParenR"/>
            </a:pPr>
            <a:endParaRPr lang="it-IT" sz="1400" dirty="0" smtClean="0">
              <a:solidFill>
                <a:schemeClr val="tx1"/>
              </a:solidFill>
            </a:endParaRPr>
          </a:p>
          <a:p>
            <a:pPr algn="just"/>
            <a:endParaRPr lang="it-IT" sz="1400" dirty="0" smtClean="0">
              <a:solidFill>
                <a:schemeClr val="tx1"/>
              </a:solidFill>
            </a:endParaRPr>
          </a:p>
          <a:p>
            <a:pPr algn="just"/>
            <a:endParaRPr lang="it-IT" sz="1400" dirty="0" smtClean="0">
              <a:solidFill>
                <a:schemeClr val="tx1"/>
              </a:solidFill>
            </a:endParaRPr>
          </a:p>
          <a:p>
            <a:pPr algn="just"/>
            <a:r>
              <a:rPr lang="it-IT" sz="1400" b="1" dirty="0" smtClean="0">
                <a:solidFill>
                  <a:schemeClr val="tx1"/>
                </a:solidFill>
              </a:rPr>
              <a:t>Quali sono le principali cause del bassa fecondità delle donne iraniane? </a:t>
            </a:r>
            <a:r>
              <a:rPr lang="it-IT" sz="1400" dirty="0" smtClean="0">
                <a:solidFill>
                  <a:schemeClr val="tx1"/>
                </a:solidFill>
              </a:rPr>
              <a:t>Rispondi evidenziando nel testo le informazioni principali.</a:t>
            </a:r>
          </a:p>
          <a:p>
            <a:pPr marL="342900" indent="-342900" algn="just">
              <a:buAutoNum type="alphaUcParenR"/>
            </a:pPr>
            <a:endParaRPr lang="it-IT" sz="1400" dirty="0" smtClean="0">
              <a:solidFill>
                <a:schemeClr val="tx1"/>
              </a:solidFill>
            </a:endParaRPr>
          </a:p>
          <a:p>
            <a:pPr marL="342900" indent="-342900" algn="just"/>
            <a:endParaRPr lang="it-IT" sz="1400" dirty="0" smtClean="0">
              <a:solidFill>
                <a:schemeClr val="tx1"/>
              </a:solidFill>
            </a:endParaRPr>
          </a:p>
          <a:p>
            <a:pPr marL="342900" indent="-342900" algn="just"/>
            <a:endParaRPr lang="it-IT" sz="1400" dirty="0" smtClean="0">
              <a:solidFill>
                <a:schemeClr val="tx1"/>
              </a:solidFill>
            </a:endParaRPr>
          </a:p>
          <a:p>
            <a:pPr marL="342900" indent="-342900" algn="just">
              <a:buFont typeface="+mj-lt"/>
              <a:buAutoNum type="alphaLcParenR"/>
            </a:pPr>
            <a:endParaRPr lang="it-IT" sz="1400" dirty="0">
              <a:solidFill>
                <a:schemeClr val="tx1"/>
              </a:solidFil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642910" y="285728"/>
            <a:ext cx="8072494" cy="2693045"/>
          </a:xfrm>
          <a:prstGeom prst="rect">
            <a:avLst/>
          </a:prstGeom>
          <a:solidFill>
            <a:schemeClr val="accent5">
              <a:lumMod val="20000"/>
              <a:lumOff val="80000"/>
            </a:schemeClr>
          </a:solidFill>
          <a:ln w="19050">
            <a:solidFill>
              <a:srgbClr val="C00000"/>
            </a:solidFill>
          </a:ln>
        </p:spPr>
        <p:txBody>
          <a:bodyPr wrap="square" rtlCol="0">
            <a:spAutoFit/>
          </a:bodyPr>
          <a:lstStyle/>
          <a:p>
            <a:pPr algn="ctr" fontAlgn="base"/>
            <a:r>
              <a:rPr lang="it-IT" sz="2000" b="1" dirty="0" smtClean="0"/>
              <a:t>All'allenatrice di sci femminile iraniana è stato impedito dal marito di andare ai campionati del mondo</a:t>
            </a:r>
          </a:p>
          <a:p>
            <a:pPr algn="just" fontAlgn="base">
              <a:spcAft>
                <a:spcPts val="600"/>
              </a:spcAft>
            </a:pPr>
            <a:r>
              <a:rPr lang="it-IT" sz="1200" b="1" dirty="0" smtClean="0"/>
              <a:t>The </a:t>
            </a:r>
            <a:r>
              <a:rPr lang="it-IT" sz="1200" b="1" dirty="0" err="1" smtClean="0"/>
              <a:t>Guardian</a:t>
            </a:r>
            <a:r>
              <a:rPr lang="it-IT" sz="1200" b="1" dirty="0" smtClean="0"/>
              <a:t>  </a:t>
            </a:r>
            <a:r>
              <a:rPr lang="it-IT" sz="1200" dirty="0" smtClean="0"/>
              <a:t>18/02/2021</a:t>
            </a:r>
            <a:endParaRPr lang="it-IT" sz="1400" dirty="0" smtClean="0"/>
          </a:p>
          <a:p>
            <a:pPr algn="just" fontAlgn="base"/>
            <a:r>
              <a:rPr lang="it-IT" sz="1400" b="1" dirty="0" smtClean="0"/>
              <a:t>A </a:t>
            </a:r>
            <a:r>
              <a:rPr lang="it-IT" sz="1400" b="1" dirty="0" err="1" smtClean="0"/>
              <a:t>Samira</a:t>
            </a:r>
            <a:r>
              <a:rPr lang="it-IT" sz="1400" b="1" dirty="0" smtClean="0"/>
              <a:t> </a:t>
            </a:r>
            <a:r>
              <a:rPr lang="it-IT" sz="1400" b="1" dirty="0" err="1" smtClean="0"/>
              <a:t>Zargari</a:t>
            </a:r>
            <a:r>
              <a:rPr lang="it-IT" sz="1400" dirty="0" smtClean="0"/>
              <a:t>, allenatrice della squadra femminile iraniana di sci alpino, </a:t>
            </a:r>
            <a:r>
              <a:rPr lang="it-IT" sz="1400" b="1" dirty="0" smtClean="0"/>
              <a:t>il marito ha impedito di recarsi in Italia per i campionati mondiali di sci</a:t>
            </a:r>
            <a:r>
              <a:rPr lang="it-IT" sz="1400" dirty="0" smtClean="0"/>
              <a:t>, secondo quanto riportato dalla stampa iraniana.</a:t>
            </a:r>
          </a:p>
          <a:p>
            <a:pPr algn="just" fontAlgn="base"/>
            <a:r>
              <a:rPr lang="it-IT" sz="1400" dirty="0" smtClean="0"/>
              <a:t>La squadra è partita mercoledì per Cortina d'Ampezzo, dove si stanno disputando i campionati, ma senza </a:t>
            </a:r>
            <a:r>
              <a:rPr lang="it-IT" sz="1400" dirty="0" err="1" smtClean="0"/>
              <a:t>Zargari</a:t>
            </a:r>
            <a:r>
              <a:rPr lang="it-IT" sz="1400" dirty="0" smtClean="0"/>
              <a:t>, sostituita da un’altra atleta, </a:t>
            </a:r>
            <a:r>
              <a:rPr lang="it-IT" sz="1400" dirty="0" err="1" smtClean="0"/>
              <a:t>Marjan</a:t>
            </a:r>
            <a:r>
              <a:rPr lang="it-IT" sz="1400" dirty="0" smtClean="0"/>
              <a:t> </a:t>
            </a:r>
            <a:r>
              <a:rPr lang="it-IT" sz="1400" dirty="0" err="1" smtClean="0"/>
              <a:t>Kalhor</a:t>
            </a:r>
            <a:r>
              <a:rPr lang="it-IT" sz="1400" dirty="0" smtClean="0"/>
              <a:t>.</a:t>
            </a:r>
          </a:p>
          <a:p>
            <a:pPr algn="just" fontAlgn="base"/>
            <a:r>
              <a:rPr lang="it-IT" sz="1400" dirty="0" smtClean="0"/>
              <a:t>Il quotidiano riformista iraniano </a:t>
            </a:r>
            <a:r>
              <a:rPr lang="it-IT" sz="1400" dirty="0" err="1" smtClean="0"/>
              <a:t>Shargh</a:t>
            </a:r>
            <a:r>
              <a:rPr lang="it-IT" sz="1400" dirty="0" smtClean="0"/>
              <a:t> e l'agenzia di stampa semi-ufficiale </a:t>
            </a:r>
            <a:r>
              <a:rPr lang="it-IT" sz="1400" dirty="0" err="1" smtClean="0"/>
              <a:t>Isna</a:t>
            </a:r>
            <a:r>
              <a:rPr lang="it-IT" sz="1400" dirty="0" smtClean="0"/>
              <a:t> hanno riportato la vicenda ma senza fornire dettagli. Anche la federazione sciistica iraniana non ha fornito alcuna informazione. Tuttavia, secondo la legge iraniana, una donna sposata non può ottenere un passaporto o viaggiare fuori dal paese senza il permesso del marito.</a:t>
            </a:r>
          </a:p>
        </p:txBody>
      </p:sp>
      <p:sp>
        <p:nvSpPr>
          <p:cNvPr id="4" name="CasellaDiTesto 3"/>
          <p:cNvSpPr txBox="1"/>
          <p:nvPr/>
        </p:nvSpPr>
        <p:spPr>
          <a:xfrm>
            <a:off x="714348" y="3500438"/>
            <a:ext cx="8072494" cy="2477601"/>
          </a:xfrm>
          <a:prstGeom prst="rect">
            <a:avLst/>
          </a:prstGeom>
          <a:solidFill>
            <a:schemeClr val="accent5">
              <a:lumMod val="20000"/>
              <a:lumOff val="80000"/>
            </a:schemeClr>
          </a:solidFill>
          <a:ln w="19050">
            <a:solidFill>
              <a:srgbClr val="C00000"/>
            </a:solidFill>
          </a:ln>
        </p:spPr>
        <p:txBody>
          <a:bodyPr wrap="square" rtlCol="0">
            <a:spAutoFit/>
          </a:bodyPr>
          <a:lstStyle/>
          <a:p>
            <a:pPr algn="ctr" fontAlgn="base"/>
            <a:r>
              <a:rPr lang="it-IT" sz="2000" b="1" dirty="0" err="1" smtClean="0"/>
              <a:t>Mahsa</a:t>
            </a:r>
            <a:r>
              <a:rPr lang="it-IT" sz="2000" b="1" dirty="0" smtClean="0"/>
              <a:t> </a:t>
            </a:r>
            <a:r>
              <a:rPr lang="it-IT" sz="2000" b="1" dirty="0" err="1" smtClean="0"/>
              <a:t>Amini</a:t>
            </a:r>
            <a:r>
              <a:rPr lang="it-IT" sz="2000" b="1" dirty="0" smtClean="0"/>
              <a:t>, quella vita racchiusa anche nel nome: in curdo si chiamava </a:t>
            </a:r>
            <a:r>
              <a:rPr lang="it-IT" sz="2000" b="1" dirty="0" err="1" smtClean="0"/>
              <a:t>Jîna</a:t>
            </a:r>
            <a:endParaRPr lang="it-IT" sz="2000" b="1" dirty="0" smtClean="0"/>
          </a:p>
          <a:p>
            <a:pPr algn="just" fontAlgn="base">
              <a:spcAft>
                <a:spcPts val="600"/>
              </a:spcAft>
            </a:pPr>
            <a:r>
              <a:rPr lang="it-IT" sz="1200" b="1" dirty="0" smtClean="0"/>
              <a:t>Luce! </a:t>
            </a:r>
            <a:r>
              <a:rPr lang="it-IT" sz="1200" dirty="0" smtClean="0"/>
              <a:t>28/10/2022</a:t>
            </a:r>
            <a:endParaRPr lang="it-IT" sz="1400" dirty="0" smtClean="0"/>
          </a:p>
          <a:p>
            <a:pPr algn="just" fontAlgn="base"/>
            <a:r>
              <a:rPr lang="it-IT" sz="1400" dirty="0" smtClean="0"/>
              <a:t>La giovane si trovava a Teheran insieme ai suoi genitori per fare acquisti quando </a:t>
            </a:r>
            <a:r>
              <a:rPr lang="it-IT" sz="1400" b="1" dirty="0" smtClean="0"/>
              <a:t>la polizia morale</a:t>
            </a:r>
            <a:r>
              <a:rPr lang="it-IT" sz="1400" dirty="0" smtClean="0"/>
              <a:t>, un’unità responsabile dell’applicazione del codice per le donne, </a:t>
            </a:r>
            <a:r>
              <a:rPr lang="it-IT" sz="1400" b="1" dirty="0" smtClean="0"/>
              <a:t>l’ha fermata e arrestata perché</a:t>
            </a:r>
            <a:r>
              <a:rPr lang="it-IT" sz="1400" dirty="0" smtClean="0"/>
              <a:t> </a:t>
            </a:r>
            <a:r>
              <a:rPr lang="it-IT" sz="1400" dirty="0" err="1" smtClean="0"/>
              <a:t>Mahsa</a:t>
            </a:r>
            <a:r>
              <a:rPr lang="it-IT" sz="1400" dirty="0" smtClean="0"/>
              <a:t> </a:t>
            </a:r>
            <a:r>
              <a:rPr lang="it-IT" sz="1400" b="1" dirty="0" smtClean="0"/>
              <a:t>indossava l’</a:t>
            </a:r>
            <a:r>
              <a:rPr lang="it-IT" sz="1400" b="1" dirty="0" err="1" smtClean="0"/>
              <a:t>hijab</a:t>
            </a:r>
            <a:r>
              <a:rPr lang="it-IT" sz="1400" b="1" dirty="0" smtClean="0"/>
              <a:t> in modo sbagliato</a:t>
            </a:r>
            <a:r>
              <a:rPr lang="it-IT" sz="1400" dirty="0" smtClean="0"/>
              <a:t>, forse allentato. Ciò vuol dire che lasciava intravedere i capelli. Dopo essere stata arrestata, di </a:t>
            </a:r>
            <a:r>
              <a:rPr lang="it-IT" sz="1400" dirty="0" err="1" smtClean="0"/>
              <a:t>Mahsa</a:t>
            </a:r>
            <a:r>
              <a:rPr lang="it-IT" sz="1400" dirty="0" smtClean="0"/>
              <a:t> si sono perse le tracce, finché è stata riconsegnata alla famiglia in condizioni disperate. Presentava ferite causate da percosse, segno del fatto che </a:t>
            </a:r>
            <a:r>
              <a:rPr lang="it-IT" sz="1400" b="1" dirty="0" smtClean="0"/>
              <a:t>la polizia l’aveva picchiata fino a farla finire in coma</a:t>
            </a:r>
            <a:r>
              <a:rPr lang="it-IT" sz="1400" dirty="0" smtClean="0"/>
              <a:t>. Dopo tre giorni la ragazza è morta. La polizia ha parlato di “uno sfortunato incidente“, aggiungendo che la ragazza fosse morta di infarto.</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785786" y="285728"/>
            <a:ext cx="7500990" cy="4416594"/>
          </a:xfrm>
          <a:prstGeom prst="rect">
            <a:avLst/>
          </a:prstGeom>
          <a:solidFill>
            <a:schemeClr val="accent5">
              <a:lumMod val="20000"/>
              <a:lumOff val="80000"/>
            </a:schemeClr>
          </a:solidFill>
          <a:ln w="19050">
            <a:solidFill>
              <a:srgbClr val="C00000"/>
            </a:solidFill>
          </a:ln>
        </p:spPr>
        <p:txBody>
          <a:bodyPr wrap="square" rtlCol="0">
            <a:spAutoFit/>
          </a:bodyPr>
          <a:lstStyle/>
          <a:p>
            <a:pPr algn="ctr" fontAlgn="base"/>
            <a:r>
              <a:rPr lang="it-IT" sz="2000" b="1" dirty="0" smtClean="0"/>
              <a:t>Iran, si era data fuoco per protestare contro stadi vietati alle donne: morta per le ustioni giovane tifosa</a:t>
            </a:r>
          </a:p>
          <a:p>
            <a:pPr fontAlgn="base">
              <a:spcAft>
                <a:spcPts val="600"/>
              </a:spcAft>
            </a:pPr>
            <a:r>
              <a:rPr lang="it-IT" sz="1200" b="1" dirty="0" smtClean="0"/>
              <a:t>La Repubblica  </a:t>
            </a:r>
            <a:r>
              <a:rPr lang="it-IT" sz="1200" dirty="0" smtClean="0"/>
              <a:t>10/09/2019</a:t>
            </a:r>
            <a:endParaRPr lang="it-IT" sz="1400" dirty="0" smtClean="0"/>
          </a:p>
          <a:p>
            <a:pPr algn="just" fontAlgn="base"/>
            <a:r>
              <a:rPr lang="it-IT" sz="1400" dirty="0" smtClean="0"/>
              <a:t>TEHERAN - Non ce l'ha fatta </a:t>
            </a:r>
            <a:r>
              <a:rPr lang="it-IT" sz="1400" dirty="0" err="1" smtClean="0"/>
              <a:t>Sahar</a:t>
            </a:r>
            <a:r>
              <a:rPr lang="it-IT" sz="1400" dirty="0" smtClean="0"/>
              <a:t> </a:t>
            </a:r>
            <a:r>
              <a:rPr lang="it-IT" sz="1400" dirty="0" err="1" smtClean="0"/>
              <a:t>Khodayari</a:t>
            </a:r>
            <a:r>
              <a:rPr lang="it-IT" sz="1400" dirty="0" smtClean="0"/>
              <a:t>, la 29enne tifosa di calcio iraniana che nei giorni scorsi si era data fuoco davanti a un tribunale di Teheran per protestare contro il divieto per le donne di entrare negli stadi. È morta la scorsa notte in un ospedale della capitale iraniana. Aveva riportato ustioni di terzo grado.</a:t>
            </a:r>
          </a:p>
          <a:p>
            <a:pPr algn="just" fontAlgn="base"/>
            <a:r>
              <a:rPr lang="it-IT" sz="1400" dirty="0" err="1" smtClean="0"/>
              <a:t>Khodayari</a:t>
            </a:r>
            <a:r>
              <a:rPr lang="it-IT" sz="1400" dirty="0" smtClean="0"/>
              <a:t> (ma il nome non è stato rilasciato ufficialmente) era stata fermata lo scorso 12 marzo allo stadio </a:t>
            </a:r>
            <a:r>
              <a:rPr lang="it-IT" sz="1400" dirty="0" err="1" smtClean="0"/>
              <a:t>Azadi</a:t>
            </a:r>
            <a:r>
              <a:rPr lang="it-IT" sz="1400" dirty="0" smtClean="0"/>
              <a:t> di Teheran, </a:t>
            </a:r>
            <a:r>
              <a:rPr lang="it-IT" sz="1400" b="1" dirty="0" smtClean="0"/>
              <a:t>per vedere la partita si era travestita da uomo</a:t>
            </a:r>
            <a:r>
              <a:rPr lang="it-IT" sz="1400" dirty="0" smtClean="0"/>
              <a:t>. Niente le avrebbe impedito di assistere alla partita della sua squadra, l'</a:t>
            </a:r>
            <a:r>
              <a:rPr lang="it-IT" sz="1400" dirty="0" err="1" smtClean="0"/>
              <a:t>Estghlal</a:t>
            </a:r>
            <a:r>
              <a:rPr lang="it-IT" sz="1400" dirty="0" smtClean="0"/>
              <a:t>, allenata ora tra forti contrasti dal tecnico italiano Andrea </a:t>
            </a:r>
            <a:r>
              <a:rPr lang="it-IT" sz="1400" dirty="0" err="1" smtClean="0"/>
              <a:t>Stramaccioni</a:t>
            </a:r>
            <a:r>
              <a:rPr lang="it-IT" sz="1400" dirty="0" smtClean="0"/>
              <a:t>, contro l'Al </a:t>
            </a:r>
            <a:r>
              <a:rPr lang="it-IT" sz="1400" dirty="0" err="1" smtClean="0"/>
              <a:t>Ain</a:t>
            </a:r>
            <a:r>
              <a:rPr lang="it-IT" sz="1400" dirty="0" smtClean="0"/>
              <a:t>, club degli Emirati Arabi Uniti. Felice, si era anche ritratta nello stadio con un </a:t>
            </a:r>
            <a:r>
              <a:rPr lang="it-IT" sz="1400" dirty="0" err="1" smtClean="0"/>
              <a:t>selfie</a:t>
            </a:r>
            <a:r>
              <a:rPr lang="it-IT" sz="1400" dirty="0" smtClean="0"/>
              <a:t>, per il quale è stata poi soprannominata 'the </a:t>
            </a:r>
            <a:r>
              <a:rPr lang="it-IT" sz="1400" dirty="0" err="1" smtClean="0"/>
              <a:t>blue</a:t>
            </a:r>
            <a:r>
              <a:rPr lang="it-IT" sz="1400" dirty="0" smtClean="0"/>
              <a:t> girl'. Ma </a:t>
            </a:r>
            <a:r>
              <a:rPr lang="it-IT" sz="1400" b="1" dirty="0" smtClean="0"/>
              <a:t>è stata arrestata </a:t>
            </a:r>
            <a:r>
              <a:rPr lang="it-IT" sz="1400" dirty="0" smtClean="0"/>
              <a:t>e portata nel carcere femminile di </a:t>
            </a:r>
            <a:r>
              <a:rPr lang="it-IT" sz="1400" dirty="0" err="1" smtClean="0"/>
              <a:t>Gharchak</a:t>
            </a:r>
            <a:r>
              <a:rPr lang="it-IT" sz="1400" dirty="0" smtClean="0"/>
              <a:t> </a:t>
            </a:r>
            <a:r>
              <a:rPr lang="it-IT" sz="1400" dirty="0" err="1" smtClean="0"/>
              <a:t>Varamin</a:t>
            </a:r>
            <a:r>
              <a:rPr lang="it-IT" sz="1400" dirty="0" smtClean="0"/>
              <a:t> a sud di Teheran, ritenuto tra i peggiori in termini di condizioni di vita. Entrare in uno stadio in Iran è reato per le donne, la pena è la galera</a:t>
            </a:r>
            <a:r>
              <a:rPr lang="it-IT" sz="1200" dirty="0" smtClean="0"/>
              <a:t>. </a:t>
            </a:r>
          </a:p>
          <a:p>
            <a:pPr algn="just" fontAlgn="base"/>
            <a:r>
              <a:rPr lang="it-IT" sz="1400" dirty="0" smtClean="0"/>
              <a:t>In seguito è stata rilasciata su cauzione, ma quando si è recata in procura il primo settembre per riavere il suo cellulare, </a:t>
            </a:r>
            <a:r>
              <a:rPr lang="it-IT" sz="1400" b="1" dirty="0" smtClean="0"/>
              <a:t>le è stato detto che avrebbe dovuto scontare una condanna a sei mesi per oltraggio al pudore</a:t>
            </a:r>
            <a:r>
              <a:rPr lang="it-IT" sz="1400" dirty="0" smtClean="0"/>
              <a:t>. Sconvolta, si è versata benzina addosso e </a:t>
            </a:r>
            <a:r>
              <a:rPr lang="it-IT" sz="1400" b="1" dirty="0" smtClean="0"/>
              <a:t>si è data fuoco </a:t>
            </a:r>
            <a:r>
              <a:rPr lang="it-IT" sz="1400" dirty="0" smtClean="0"/>
              <a:t>procurandosi ustioni di terzo grado nel 90 per cento del corpo.</a:t>
            </a:r>
            <a:endParaRPr lang="it-IT" sz="1400" i="1" dirty="0" smtClean="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500034" y="285728"/>
            <a:ext cx="8072494" cy="3970318"/>
          </a:xfrm>
          <a:prstGeom prst="rect">
            <a:avLst/>
          </a:prstGeom>
          <a:solidFill>
            <a:schemeClr val="accent5">
              <a:lumMod val="20000"/>
              <a:lumOff val="80000"/>
            </a:schemeClr>
          </a:solidFill>
          <a:ln w="19050">
            <a:solidFill>
              <a:srgbClr val="C00000"/>
            </a:solidFill>
          </a:ln>
        </p:spPr>
        <p:txBody>
          <a:bodyPr wrap="square" rtlCol="0">
            <a:spAutoFit/>
          </a:bodyPr>
          <a:lstStyle/>
          <a:p>
            <a:pPr algn="ctr">
              <a:spcAft>
                <a:spcPts val="600"/>
              </a:spcAft>
            </a:pPr>
            <a:r>
              <a:rPr lang="it-IT" sz="2000" b="1" dirty="0" smtClean="0"/>
              <a:t>Lapidazioni in Iran: la maggior parte delle vittime sono donne</a:t>
            </a:r>
            <a:endParaRPr lang="it-IT" sz="2000" b="1" cap="all" dirty="0" smtClean="0"/>
          </a:p>
          <a:p>
            <a:pPr>
              <a:spcAft>
                <a:spcPts val="600"/>
              </a:spcAft>
            </a:pPr>
            <a:r>
              <a:rPr lang="it-IT" sz="1200" b="1" dirty="0" smtClean="0"/>
              <a:t>Amnesty International  </a:t>
            </a:r>
            <a:r>
              <a:rPr lang="it-IT" sz="1200" dirty="0" smtClean="0"/>
              <a:t>2008</a:t>
            </a:r>
          </a:p>
          <a:p>
            <a:pPr algn="just" fontAlgn="base"/>
            <a:r>
              <a:rPr lang="it-IT" sz="1400" dirty="0" smtClean="0"/>
              <a:t>“Le pietre utilizzate per infliggere la morte non dovranno essere troppo grandi per evitare che il condannato muoia dopo essere stato colpito una o due volte; non dovranno neppure essere così piccole da non poterle chiamare pietre”. Sono parole tratte dal codice penale iraniano che regolano ancora oggi lo svolgimento delle esecuzioni per lapidazione. Malgrado le autorità di Tehran avessero assicurato nel 2002 che non avrebbe più fatto ricorso a questo metodo, molte esecuzioni sono state condotte negli ultimi anni. In un nuovo rapporto pubblicato oggi, Amnesty International chiede all’Iran di abrogare o modificare immediatamente le disposizioni contenute nel codice penale riguardo alla lapidazione, affinché possa venire applicata la moratoria sulle lapidazioni decretata nel 2002 dal responsabile del potere giudiziario.</a:t>
            </a:r>
          </a:p>
          <a:p>
            <a:pPr algn="just" fontAlgn="base"/>
            <a:r>
              <a:rPr lang="it-IT" sz="1400" b="1" dirty="0" smtClean="0"/>
              <a:t>La maggior parte delle lapidazioni pubbliche vengono decretate in caso d’adulterio e a essere colpite sono soprattutto le donne</a:t>
            </a:r>
            <a:r>
              <a:rPr lang="it-IT" sz="1400" dirty="0" smtClean="0"/>
              <a:t>: per l’accusa è sufficiente la dichiarazione di un giudice, mentre la dichiarazione di una donna deve essere confermata da almeno due uomini per essere presa in considerazione. I membri di etnie minoritarie spesso non comprendono il persiano, la lingua dei tribunali, e molte donne non possono permettersi di pagare un avvocato</a:t>
            </a:r>
            <a:r>
              <a:rPr lang="it-IT" sz="1400" b="1" dirty="0" smtClean="0"/>
              <a:t>; </a:t>
            </a:r>
            <a:r>
              <a:rPr lang="it-IT" sz="1400" dirty="0" smtClean="0"/>
              <a:t>le lapidazioni sono pertanto la </a:t>
            </a:r>
            <a:r>
              <a:rPr lang="it-IT" sz="1400" b="1" dirty="0" smtClean="0"/>
              <a:t>conseguenza di processi iniqui.</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62" name="Picture 2" descr="http://www.nessunotocchicaino.it/immagini/2006/01/8301037_big.jpg"/>
          <p:cNvPicPr>
            <a:picLocks noChangeAspect="1" noChangeArrowheads="1"/>
          </p:cNvPicPr>
          <p:nvPr/>
        </p:nvPicPr>
        <p:blipFill>
          <a:blip r:embed="rId2"/>
          <a:srcRect/>
          <a:stretch>
            <a:fillRect/>
          </a:stretch>
        </p:blipFill>
        <p:spPr bwMode="auto">
          <a:xfrm>
            <a:off x="1857356" y="428604"/>
            <a:ext cx="4762500" cy="3171826"/>
          </a:xfrm>
          <a:prstGeom prst="rect">
            <a:avLst/>
          </a:prstGeom>
          <a:noFill/>
          <a:ln>
            <a:solidFill>
              <a:srgbClr val="C00000"/>
            </a:solidFill>
          </a:ln>
        </p:spPr>
      </p:pic>
      <p:sp>
        <p:nvSpPr>
          <p:cNvPr id="3" name="CasellaDiTesto 2"/>
          <p:cNvSpPr txBox="1"/>
          <p:nvPr/>
        </p:nvSpPr>
        <p:spPr>
          <a:xfrm>
            <a:off x="1928794" y="3714752"/>
            <a:ext cx="4643470" cy="461665"/>
          </a:xfrm>
          <a:prstGeom prst="rect">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2700000" scaled="1"/>
            <a:tileRect/>
          </a:gradFill>
          <a:ln w="19050">
            <a:solidFill>
              <a:srgbClr val="C00000"/>
            </a:solidFill>
          </a:ln>
        </p:spPr>
        <p:txBody>
          <a:bodyPr wrap="square" rtlCol="0">
            <a:spAutoFit/>
          </a:bodyPr>
          <a:lstStyle/>
          <a:p>
            <a:pPr algn="just" fontAlgn="t"/>
            <a:r>
              <a:rPr lang="it-IT" sz="1200" dirty="0" smtClean="0"/>
              <a:t>Iraniani simulano, durante una manifestazione di protesta, una lapidazione</a:t>
            </a:r>
            <a:endParaRPr lang="it-IT" sz="1200" b="1" dirty="0">
              <a:solidFill>
                <a:srgbClr val="C00000"/>
              </a:solidFill>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arrotondato 1"/>
          <p:cNvSpPr/>
          <p:nvPr/>
        </p:nvSpPr>
        <p:spPr>
          <a:xfrm>
            <a:off x="357158" y="214290"/>
            <a:ext cx="8286808" cy="571504"/>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it-IT" sz="1400" dirty="0" smtClean="0">
              <a:solidFill>
                <a:schemeClr val="tx1"/>
              </a:solidFill>
            </a:endParaRPr>
          </a:p>
          <a:p>
            <a:pPr algn="just"/>
            <a:endParaRPr lang="it-IT" sz="1400" dirty="0" smtClean="0">
              <a:solidFill>
                <a:schemeClr val="tx1"/>
              </a:solidFill>
            </a:endParaRPr>
          </a:p>
          <a:p>
            <a:pPr algn="just"/>
            <a:endParaRPr lang="it-IT" sz="1400" dirty="0" smtClean="0">
              <a:solidFill>
                <a:schemeClr val="tx1"/>
              </a:solidFill>
            </a:endParaRPr>
          </a:p>
          <a:p>
            <a:pPr algn="just"/>
            <a:endParaRPr lang="it-IT" sz="1400" dirty="0" smtClean="0">
              <a:solidFill>
                <a:schemeClr val="tx1"/>
              </a:solidFill>
            </a:endParaRPr>
          </a:p>
          <a:p>
            <a:pPr algn="just"/>
            <a:endParaRPr lang="it-IT" sz="1400" dirty="0" smtClean="0">
              <a:solidFill>
                <a:schemeClr val="tx1"/>
              </a:solidFill>
            </a:endParaRPr>
          </a:p>
          <a:p>
            <a:pPr algn="just"/>
            <a:r>
              <a:rPr lang="it-IT" sz="1400" b="1" dirty="0" smtClean="0">
                <a:solidFill>
                  <a:schemeClr val="tx1"/>
                </a:solidFill>
              </a:rPr>
              <a:t>A quali divieti e a quali forme di repressione sono sottoposte le donne? </a:t>
            </a:r>
            <a:r>
              <a:rPr lang="it-IT" sz="1400" dirty="0" smtClean="0">
                <a:solidFill>
                  <a:schemeClr val="tx1"/>
                </a:solidFill>
              </a:rPr>
              <a:t>Inserisci gli articoli che trovi nell’archivio e dai quali si possono ricavare  tali informazioni, poi compila la tabella.</a:t>
            </a:r>
          </a:p>
          <a:p>
            <a:pPr marL="342900" indent="-342900" algn="just"/>
            <a:endParaRPr lang="it-IT" sz="1400" dirty="0" smtClean="0">
              <a:solidFill>
                <a:schemeClr val="tx1"/>
              </a:solidFill>
            </a:endParaRPr>
          </a:p>
          <a:p>
            <a:pPr marL="342900" indent="-342900" algn="just"/>
            <a:endParaRPr lang="it-IT" sz="1400" dirty="0" smtClean="0">
              <a:solidFill>
                <a:schemeClr val="tx1"/>
              </a:solidFill>
            </a:endParaRPr>
          </a:p>
          <a:p>
            <a:pPr marL="342900" indent="-342900" algn="just"/>
            <a:endParaRPr lang="it-IT" sz="1400" dirty="0" smtClean="0">
              <a:solidFill>
                <a:schemeClr val="tx1"/>
              </a:solidFill>
            </a:endParaRPr>
          </a:p>
          <a:p>
            <a:pPr marL="342900" indent="-342900" algn="just"/>
            <a:endParaRPr lang="it-IT" sz="1400" dirty="0" smtClean="0">
              <a:solidFill>
                <a:schemeClr val="tx1"/>
              </a:solidFill>
            </a:endParaRPr>
          </a:p>
          <a:p>
            <a:pPr marL="342900" indent="-342900" algn="just">
              <a:buFont typeface="+mj-lt"/>
              <a:buAutoNum type="alphaLcParenR"/>
            </a:pPr>
            <a:endParaRPr lang="it-IT" sz="1400" dirty="0">
              <a:solidFill>
                <a:schemeClr val="tx1"/>
              </a:solidFill>
            </a:endParaRPr>
          </a:p>
        </p:txBody>
      </p:sp>
      <p:graphicFrame>
        <p:nvGraphicFramePr>
          <p:cNvPr id="4" name="Tabella 3"/>
          <p:cNvGraphicFramePr>
            <a:graphicFrameLocks noGrp="1"/>
          </p:cNvGraphicFramePr>
          <p:nvPr/>
        </p:nvGraphicFramePr>
        <p:xfrm>
          <a:off x="500034" y="1397000"/>
          <a:ext cx="8072494" cy="2631440"/>
        </p:xfrm>
        <a:graphic>
          <a:graphicData uri="http://schemas.openxmlformats.org/drawingml/2006/table">
            <a:tbl>
              <a:tblPr firstRow="1" bandRow="1">
                <a:tableStyleId>{5C22544A-7EE6-4342-B048-85BDC9FD1C3A}</a:tableStyleId>
              </a:tblPr>
              <a:tblGrid>
                <a:gridCol w="4036247"/>
                <a:gridCol w="4036247"/>
              </a:tblGrid>
              <a:tr h="460364">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it-IT" dirty="0" smtClean="0">
                          <a:solidFill>
                            <a:schemeClr val="tx1"/>
                          </a:solidFill>
                        </a:rPr>
                        <a:t>DIVIETI</a:t>
                      </a:r>
                    </a:p>
                    <a:p>
                      <a:endParaRPr lang="it-IT"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it-IT" dirty="0" smtClean="0">
                          <a:solidFill>
                            <a:schemeClr val="tx1"/>
                          </a:solidFill>
                        </a:rPr>
                        <a:t>FORME </a:t>
                      </a:r>
                      <a:r>
                        <a:rPr lang="it-IT" dirty="0" err="1" smtClean="0">
                          <a:solidFill>
                            <a:schemeClr val="tx1"/>
                          </a:solidFill>
                        </a:rPr>
                        <a:t>DI</a:t>
                      </a:r>
                      <a:r>
                        <a:rPr lang="it-IT" dirty="0" smtClean="0">
                          <a:solidFill>
                            <a:schemeClr val="tx1"/>
                          </a:solidFill>
                        </a:rPr>
                        <a:t> REPRESSIONE</a:t>
                      </a:r>
                    </a:p>
                    <a:p>
                      <a:endParaRPr lang="it-IT" dirty="0"/>
                    </a:p>
                  </a:txBody>
                  <a:tcPr/>
                </a:tc>
              </a:tr>
              <a:tr h="370840">
                <a:tc>
                  <a:txBody>
                    <a:bodyPr/>
                    <a:lstStyle/>
                    <a:p>
                      <a:pPr algn="just"/>
                      <a:r>
                        <a:rPr lang="it-IT" sz="1400" dirty="0" smtClean="0">
                          <a:solidFill>
                            <a:srgbClr val="00B0F0"/>
                          </a:solidFill>
                        </a:rPr>
                        <a:t>Una donna sposata non può ottenere un passaporto o viaggiare fuori dal paese senza il permesso del marito</a:t>
                      </a:r>
                      <a:endParaRPr lang="it-IT" sz="1400" dirty="0">
                        <a:solidFill>
                          <a:srgbClr val="00B0F0"/>
                        </a:solidFill>
                      </a:endParaRPr>
                    </a:p>
                  </a:txBody>
                  <a:tcPr/>
                </a:tc>
                <a:tc>
                  <a:txBody>
                    <a:bodyPr/>
                    <a:lstStyle/>
                    <a:p>
                      <a:pPr algn="just"/>
                      <a:r>
                        <a:rPr lang="it-IT" sz="1400" dirty="0" smtClean="0"/>
                        <a:t>Processi iniqui</a:t>
                      </a:r>
                      <a:endParaRPr lang="it-IT" sz="1400" dirty="0"/>
                    </a:p>
                  </a:txBody>
                  <a:tcPr/>
                </a:tc>
              </a:tr>
              <a:tr h="370840">
                <a:tc>
                  <a:txBody>
                    <a:bodyPr/>
                    <a:lstStyle/>
                    <a:p>
                      <a:r>
                        <a:rPr lang="it-IT" sz="1400" dirty="0" smtClean="0">
                          <a:solidFill>
                            <a:srgbClr val="00B0F0"/>
                          </a:solidFill>
                        </a:rPr>
                        <a:t>E’ vietato mostrarsi</a:t>
                      </a:r>
                      <a:r>
                        <a:rPr lang="it-IT" sz="1400" baseline="0" dirty="0" smtClean="0">
                          <a:solidFill>
                            <a:srgbClr val="00B0F0"/>
                          </a:solidFill>
                        </a:rPr>
                        <a:t> in pubblico senza velo</a:t>
                      </a:r>
                      <a:endParaRPr lang="it-IT" sz="1400" dirty="0">
                        <a:solidFill>
                          <a:srgbClr val="00B0F0"/>
                        </a:solidFill>
                      </a:endParaRPr>
                    </a:p>
                  </a:txBody>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it-IT" sz="1400" dirty="0" smtClean="0">
                          <a:solidFill>
                            <a:srgbClr val="00B0F0"/>
                          </a:solidFill>
                        </a:rPr>
                        <a:t>Arresti arbitrari e torture</a:t>
                      </a:r>
                    </a:p>
                    <a:p>
                      <a:pPr algn="just"/>
                      <a:endParaRPr lang="it-IT" sz="1400" dirty="0">
                        <a:solidFill>
                          <a:srgbClr val="00B0F0"/>
                        </a:solidFill>
                      </a:endParaRPr>
                    </a:p>
                  </a:txBody>
                  <a:tcPr/>
                </a:tc>
              </a:tr>
              <a:tr h="370840">
                <a:tc>
                  <a:txBody>
                    <a:bodyPr/>
                    <a:lstStyle/>
                    <a:p>
                      <a:r>
                        <a:rPr lang="it-IT" sz="1400" dirty="0" smtClean="0">
                          <a:solidFill>
                            <a:srgbClr val="00B0F0"/>
                          </a:solidFill>
                        </a:rPr>
                        <a:t>E’ vietato entrare negli stadi</a:t>
                      </a:r>
                      <a:endParaRPr lang="it-IT" sz="1400" dirty="0">
                        <a:solidFill>
                          <a:srgbClr val="00B0F0"/>
                        </a:solidFill>
                      </a:endParaRPr>
                    </a:p>
                  </a:txBody>
                  <a:tcPr/>
                </a:tc>
                <a:tc>
                  <a:txBody>
                    <a:bodyPr/>
                    <a:lstStyle/>
                    <a:p>
                      <a:pPr algn="just"/>
                      <a:r>
                        <a:rPr lang="it-IT" sz="1400" dirty="0" smtClean="0">
                          <a:solidFill>
                            <a:srgbClr val="00B0F0"/>
                          </a:solidFill>
                        </a:rPr>
                        <a:t>Condanne pesanti</a:t>
                      </a:r>
                      <a:endParaRPr lang="it-IT" sz="1400" dirty="0">
                        <a:solidFill>
                          <a:srgbClr val="00B0F0"/>
                        </a:solidFill>
                      </a:endParaRPr>
                    </a:p>
                  </a:txBody>
                  <a:tcPr/>
                </a:tc>
              </a:tr>
              <a:tr h="370840">
                <a:tc>
                  <a:txBody>
                    <a:bodyPr/>
                    <a:lstStyle/>
                    <a:p>
                      <a:endParaRPr lang="it-IT" dirty="0"/>
                    </a:p>
                  </a:txBody>
                  <a:tcPr/>
                </a:tc>
                <a:tc>
                  <a:txBody>
                    <a:bodyPr/>
                    <a:lstStyle/>
                    <a:p>
                      <a:pPr algn="just"/>
                      <a:r>
                        <a:rPr lang="it-IT" sz="1400" dirty="0" smtClean="0">
                          <a:solidFill>
                            <a:srgbClr val="00B0F0"/>
                          </a:solidFill>
                        </a:rPr>
                        <a:t>Lapidazioni </a:t>
                      </a:r>
                      <a:endParaRPr lang="it-IT" sz="1400" dirty="0">
                        <a:solidFill>
                          <a:srgbClr val="00B0F0"/>
                        </a:solidFill>
                      </a:endParaRPr>
                    </a:p>
                  </a:txBody>
                  <a:tcPr/>
                </a:tc>
              </a:tr>
            </a:tbl>
          </a:graphicData>
        </a:graphic>
      </p:graphicFrame>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428596" y="214290"/>
            <a:ext cx="8072494" cy="3893374"/>
          </a:xfrm>
          <a:prstGeom prst="rect">
            <a:avLst/>
          </a:prstGeom>
          <a:solidFill>
            <a:schemeClr val="accent5">
              <a:lumMod val="20000"/>
              <a:lumOff val="80000"/>
            </a:schemeClr>
          </a:solidFill>
          <a:ln w="19050">
            <a:solidFill>
              <a:srgbClr val="C00000"/>
            </a:solidFill>
          </a:ln>
        </p:spPr>
        <p:txBody>
          <a:bodyPr wrap="square" rtlCol="0">
            <a:spAutoFit/>
          </a:bodyPr>
          <a:lstStyle/>
          <a:p>
            <a:pPr algn="ctr"/>
            <a:r>
              <a:rPr lang="it-IT" sz="2000" b="1" dirty="0" smtClean="0"/>
              <a:t>Iran: la rivoluzione è donna</a:t>
            </a:r>
            <a:endParaRPr lang="it-IT" sz="2000" b="1" cap="all" dirty="0" smtClean="0"/>
          </a:p>
          <a:p>
            <a:pPr>
              <a:spcAft>
                <a:spcPts val="600"/>
              </a:spcAft>
            </a:pPr>
            <a:r>
              <a:rPr lang="it-IT" sz="1200" b="1" dirty="0" smtClean="0"/>
              <a:t>ISPI  </a:t>
            </a:r>
            <a:r>
              <a:rPr lang="it-IT" sz="1200" dirty="0" smtClean="0"/>
              <a:t>27/09/2022</a:t>
            </a:r>
            <a:endParaRPr lang="it-IT" sz="1400" dirty="0" smtClean="0"/>
          </a:p>
          <a:p>
            <a:pPr algn="just" fontAlgn="base"/>
            <a:r>
              <a:rPr lang="it-IT" sz="1400" dirty="0" smtClean="0"/>
              <a:t>Il pugno di ferro contro le manifestazioni di piazza non ferma </a:t>
            </a:r>
            <a:r>
              <a:rPr lang="it-IT" sz="1400" b="1" dirty="0" smtClean="0"/>
              <a:t>la protesta delle donne iraniane</a:t>
            </a:r>
            <a:r>
              <a:rPr lang="it-IT" sz="1400" dirty="0" smtClean="0"/>
              <a:t>, una rivolta che </a:t>
            </a:r>
            <a:r>
              <a:rPr lang="it-IT" sz="1400" b="1" dirty="0" smtClean="0"/>
              <a:t>si è trasformata in</a:t>
            </a:r>
            <a:r>
              <a:rPr lang="it-IT" sz="1400" dirty="0" smtClean="0"/>
              <a:t> </a:t>
            </a:r>
            <a:r>
              <a:rPr lang="it-IT" sz="1400" b="1" dirty="0" smtClean="0"/>
              <a:t>una sfida aperta al regime</a:t>
            </a:r>
            <a:r>
              <a:rPr lang="it-IT" sz="1400" dirty="0" smtClean="0"/>
              <a:t> degli ayatollah e sta alzando il livello di tensione tra Teheran e molti paesi occidentali. A dieci giorni dall’inizio dei disordini, dopo la morte in una caserma della 22enne curda </a:t>
            </a:r>
            <a:r>
              <a:rPr lang="it-IT" sz="1400" dirty="0" err="1" smtClean="0"/>
              <a:t>Mahsa</a:t>
            </a:r>
            <a:r>
              <a:rPr lang="it-IT" sz="1400" dirty="0" smtClean="0"/>
              <a:t> </a:t>
            </a:r>
            <a:r>
              <a:rPr lang="it-IT" sz="1400" dirty="0" err="1" smtClean="0"/>
              <a:t>Amini</a:t>
            </a:r>
            <a:r>
              <a:rPr lang="it-IT" sz="1400" dirty="0" smtClean="0"/>
              <a:t>, arrestata dalla polizia morale perché indossava male il velo, </a:t>
            </a:r>
            <a:r>
              <a:rPr lang="it-IT" sz="1400" b="1" dirty="0" smtClean="0"/>
              <a:t>gli arresti sono più di 1.200</a:t>
            </a:r>
            <a:r>
              <a:rPr lang="it-IT" sz="1400" dirty="0" smtClean="0"/>
              <a:t> mentre negli scontri con le forze dell’ordine ci sarebbero finora </a:t>
            </a:r>
            <a:r>
              <a:rPr lang="it-IT" sz="1400" b="1" dirty="0" smtClean="0"/>
              <a:t>76 vittime</a:t>
            </a:r>
            <a:r>
              <a:rPr lang="it-IT" sz="1400" dirty="0" smtClean="0"/>
              <a:t>, secondo il gruppo basato a Oslo Iran </a:t>
            </a:r>
            <a:r>
              <a:rPr lang="it-IT" sz="1400" dirty="0" err="1" smtClean="0"/>
              <a:t>Human</a:t>
            </a:r>
            <a:r>
              <a:rPr lang="it-IT" sz="1400" dirty="0" smtClean="0"/>
              <a:t> </a:t>
            </a:r>
            <a:r>
              <a:rPr lang="it-IT" sz="1400" dirty="0" err="1" smtClean="0"/>
              <a:t>Rights</a:t>
            </a:r>
            <a:r>
              <a:rPr lang="it-IT" sz="1400" dirty="0" smtClean="0"/>
              <a:t>. Le informazioni provenienti dal paese sono estremamente difficili da verificare a causa del blocco di internet disposto dalle autorità ma appare ormai confermata la notizia che </a:t>
            </a:r>
            <a:r>
              <a:rPr lang="it-IT" sz="1400" b="1" dirty="0" smtClean="0"/>
              <a:t>le proteste coinvolgano</a:t>
            </a:r>
            <a:r>
              <a:rPr lang="it-IT" sz="1400" dirty="0" smtClean="0"/>
              <a:t> </a:t>
            </a:r>
            <a:r>
              <a:rPr lang="it-IT" sz="1400" b="1" dirty="0" smtClean="0"/>
              <a:t>80 città del paese</a:t>
            </a:r>
            <a:r>
              <a:rPr lang="it-IT" sz="1400" dirty="0" smtClean="0"/>
              <a:t> e che ci siano centri urbani, come </a:t>
            </a:r>
            <a:r>
              <a:rPr lang="it-IT" sz="1400" dirty="0" err="1" smtClean="0"/>
              <a:t>Oshnavieh</a:t>
            </a:r>
            <a:r>
              <a:rPr lang="it-IT" sz="1400" dirty="0" smtClean="0"/>
              <a:t>, a maggioranza curda, in cui i manifestanti abbiano messo in fuga gli amministratori locali. Anche a </a:t>
            </a:r>
            <a:r>
              <a:rPr lang="it-IT" sz="1400" dirty="0" err="1" smtClean="0"/>
              <a:t>Qom</a:t>
            </a:r>
            <a:r>
              <a:rPr lang="it-IT" sz="1400" dirty="0" smtClean="0"/>
              <a:t>, centro spirituale sciita e baluardo dell’autorevolezza morale della Repubblica Islamica, i video postati sui social mostrano scene mai viste prima: </a:t>
            </a:r>
            <a:r>
              <a:rPr lang="it-IT" sz="1400" b="1" dirty="0" smtClean="0"/>
              <a:t>giovani donne che si tolgono il velo e folle che cantano slogan contro l'ayatollah Khamenei definendolo “vergogna della nazione</a:t>
            </a:r>
            <a:r>
              <a:rPr lang="it-IT" sz="1400" dirty="0" smtClean="0"/>
              <a:t>”. Un clima che – sono in molti a temere – </a:t>
            </a:r>
            <a:r>
              <a:rPr lang="it-IT" sz="1400" b="1" dirty="0" smtClean="0"/>
              <a:t>porterà a un’escalation della repressione</a:t>
            </a:r>
            <a:r>
              <a:rPr lang="it-IT" sz="1400" dirty="0" smtClean="0"/>
              <a:t>. Di ritorno da New York, dove si è rivolto all'Assemblea generale delle Nazioni Unite, il presidente </a:t>
            </a:r>
            <a:r>
              <a:rPr lang="it-IT" sz="1400" dirty="0" err="1" smtClean="0"/>
              <a:t>Ebrahim</a:t>
            </a:r>
            <a:r>
              <a:rPr lang="it-IT" sz="1400" dirty="0" smtClean="0"/>
              <a:t> Raisi ha avvertito che il governo “non consentirà, in nessun caso, ai manifestanti di mettere a rischio la sicurezza del paese”. </a:t>
            </a:r>
          </a:p>
        </p:txBody>
      </p:sp>
      <p:sp>
        <p:nvSpPr>
          <p:cNvPr id="6" name="Rettangolo arrotondato 5"/>
          <p:cNvSpPr/>
          <p:nvPr/>
        </p:nvSpPr>
        <p:spPr>
          <a:xfrm>
            <a:off x="571472" y="4857760"/>
            <a:ext cx="8286808" cy="785818"/>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it-IT" sz="1400" dirty="0" smtClean="0">
              <a:solidFill>
                <a:schemeClr val="tx1"/>
              </a:solidFill>
            </a:endParaRPr>
          </a:p>
          <a:p>
            <a:pPr algn="just"/>
            <a:endParaRPr lang="it-IT" sz="1400" dirty="0" smtClean="0">
              <a:solidFill>
                <a:schemeClr val="tx1"/>
              </a:solidFill>
            </a:endParaRPr>
          </a:p>
          <a:p>
            <a:pPr algn="just"/>
            <a:endParaRPr lang="it-IT" sz="1400" dirty="0" smtClean="0">
              <a:solidFill>
                <a:schemeClr val="tx1"/>
              </a:solidFill>
            </a:endParaRPr>
          </a:p>
          <a:p>
            <a:pPr algn="just"/>
            <a:endParaRPr lang="it-IT" sz="1400" dirty="0" smtClean="0">
              <a:solidFill>
                <a:schemeClr val="tx1"/>
              </a:solidFill>
            </a:endParaRPr>
          </a:p>
          <a:p>
            <a:pPr algn="just"/>
            <a:endParaRPr lang="it-IT" sz="1400" dirty="0" smtClean="0">
              <a:solidFill>
                <a:schemeClr val="tx1"/>
              </a:solidFill>
            </a:endParaRPr>
          </a:p>
          <a:p>
            <a:pPr algn="just"/>
            <a:r>
              <a:rPr lang="it-IT" sz="1400" b="1" dirty="0" smtClean="0">
                <a:solidFill>
                  <a:schemeClr val="tx1"/>
                </a:solidFill>
              </a:rPr>
              <a:t>Che caratteristiche e quali dimensioni ha assunto la protesta delle donne? Quali sono gli episodi più frequenti? Quale sarà la probabile reazione del governo? </a:t>
            </a:r>
            <a:r>
              <a:rPr lang="it-IT" sz="1400" dirty="0" smtClean="0">
                <a:solidFill>
                  <a:schemeClr val="tx1"/>
                </a:solidFill>
              </a:rPr>
              <a:t>Cerca nell’archivio l’articolo da cui si possono ricavare queste informazioni ed evidenzia quelle principali. </a:t>
            </a:r>
          </a:p>
          <a:p>
            <a:pPr marL="342900" indent="-342900" algn="just"/>
            <a:endParaRPr lang="it-IT" sz="1400" dirty="0" smtClean="0">
              <a:solidFill>
                <a:schemeClr val="tx1"/>
              </a:solidFill>
            </a:endParaRPr>
          </a:p>
          <a:p>
            <a:pPr marL="342900" indent="-342900" algn="just"/>
            <a:endParaRPr lang="it-IT" sz="1400" dirty="0" smtClean="0">
              <a:solidFill>
                <a:schemeClr val="tx1"/>
              </a:solidFill>
            </a:endParaRPr>
          </a:p>
          <a:p>
            <a:pPr marL="342900" indent="-342900" algn="just"/>
            <a:endParaRPr lang="it-IT" sz="1400" dirty="0" smtClean="0">
              <a:solidFill>
                <a:schemeClr val="tx1"/>
              </a:solidFill>
            </a:endParaRPr>
          </a:p>
          <a:p>
            <a:pPr marL="342900" indent="-342900" algn="just"/>
            <a:endParaRPr lang="it-IT" sz="1400" dirty="0" smtClean="0">
              <a:solidFill>
                <a:schemeClr val="tx1"/>
              </a:solidFill>
            </a:endParaRPr>
          </a:p>
          <a:p>
            <a:pPr marL="342900" indent="-342900" algn="just">
              <a:buFont typeface="+mj-lt"/>
              <a:buAutoNum type="alphaLcParenR"/>
            </a:pPr>
            <a:endParaRPr lang="it-IT" sz="1400" dirty="0">
              <a:solidFill>
                <a:schemeClr val="tx1"/>
              </a:solidFill>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www.repstatic.it/content/nazionale/img/2022/12/05/125314535-88f3d392-80d3-43c6-889d-ccb2c0da4d02.jpg"/>
          <p:cNvPicPr>
            <a:picLocks noChangeAspect="1" noChangeArrowheads="1"/>
          </p:cNvPicPr>
          <p:nvPr/>
        </p:nvPicPr>
        <p:blipFill>
          <a:blip r:embed="rId2"/>
          <a:srcRect/>
          <a:stretch>
            <a:fillRect/>
          </a:stretch>
        </p:blipFill>
        <p:spPr bwMode="auto">
          <a:xfrm>
            <a:off x="500034" y="3643314"/>
            <a:ext cx="4669155" cy="2621280"/>
          </a:xfrm>
          <a:prstGeom prst="rect">
            <a:avLst/>
          </a:prstGeom>
          <a:solidFill>
            <a:schemeClr val="accent2"/>
          </a:solidFill>
          <a:ln>
            <a:solidFill>
              <a:srgbClr val="C00000"/>
            </a:solidFill>
          </a:ln>
        </p:spPr>
      </p:pic>
      <p:sp>
        <p:nvSpPr>
          <p:cNvPr id="3" name="CasellaDiTesto 2"/>
          <p:cNvSpPr txBox="1"/>
          <p:nvPr/>
        </p:nvSpPr>
        <p:spPr>
          <a:xfrm>
            <a:off x="5357818" y="4929198"/>
            <a:ext cx="3643338" cy="1015663"/>
          </a:xfrm>
          <a:prstGeom prst="rect">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2700000" scaled="1"/>
            <a:tileRect/>
          </a:gradFill>
          <a:ln w="19050">
            <a:solidFill>
              <a:srgbClr val="C00000"/>
            </a:solidFill>
          </a:ln>
        </p:spPr>
        <p:txBody>
          <a:bodyPr wrap="square" rtlCol="0">
            <a:spAutoFit/>
          </a:bodyPr>
          <a:lstStyle/>
          <a:p>
            <a:pPr algn="just" fontAlgn="t"/>
            <a:r>
              <a:rPr lang="it-IT" sz="1200" dirty="0" smtClean="0"/>
              <a:t>Una donna alza le braccia al cielo in segno di vittoria durante una manifestazione a Teheran a fine settembre. Tra le strade delle città iraniane </a:t>
            </a:r>
            <a:r>
              <a:rPr lang="it-IT" sz="1200" b="1" dirty="0" smtClean="0"/>
              <a:t>il fuoco brucia l'</a:t>
            </a:r>
            <a:r>
              <a:rPr lang="it-IT" sz="1200" b="1" dirty="0" err="1" smtClean="0"/>
              <a:t>hijab</a:t>
            </a:r>
            <a:r>
              <a:rPr lang="it-IT" sz="1200" dirty="0" smtClean="0"/>
              <a:t>, il velo che le donne sono obbligate a mettere in pubblico.</a:t>
            </a:r>
            <a:endParaRPr lang="it-IT" sz="1200" dirty="0"/>
          </a:p>
        </p:txBody>
      </p:sp>
      <p:pic>
        <p:nvPicPr>
          <p:cNvPr id="6" name="Picture 4" descr="Ramin Bahrami: «Le donne in Iran stanno dimostrando di essere più  coraggiose degli uomini. Hanno una forza incredibile» - L'Espresso"/>
          <p:cNvPicPr>
            <a:picLocks noChangeAspect="1" noChangeArrowheads="1"/>
          </p:cNvPicPr>
          <p:nvPr/>
        </p:nvPicPr>
        <p:blipFill>
          <a:blip r:embed="rId3"/>
          <a:srcRect/>
          <a:stretch>
            <a:fillRect/>
          </a:stretch>
        </p:blipFill>
        <p:spPr bwMode="auto">
          <a:xfrm>
            <a:off x="714347" y="500041"/>
            <a:ext cx="5000625" cy="2747963"/>
          </a:xfrm>
          <a:prstGeom prst="rect">
            <a:avLst/>
          </a:prstGeom>
          <a:noFill/>
          <a:ln>
            <a:solidFill>
              <a:srgbClr val="C00000"/>
            </a:solidFill>
          </a:ln>
        </p:spPr>
      </p:pic>
      <p:sp>
        <p:nvSpPr>
          <p:cNvPr id="7" name="CasellaDiTesto 6"/>
          <p:cNvSpPr txBox="1"/>
          <p:nvPr/>
        </p:nvSpPr>
        <p:spPr>
          <a:xfrm>
            <a:off x="6215074" y="2285992"/>
            <a:ext cx="2571768" cy="276999"/>
          </a:xfrm>
          <a:prstGeom prst="rect">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2700000" scaled="1"/>
            <a:tileRect/>
          </a:gradFill>
          <a:ln w="19050">
            <a:solidFill>
              <a:srgbClr val="C00000"/>
            </a:solidFill>
          </a:ln>
        </p:spPr>
        <p:txBody>
          <a:bodyPr wrap="square" rtlCol="0">
            <a:spAutoFit/>
          </a:bodyPr>
          <a:lstStyle/>
          <a:p>
            <a:pPr algn="just" fontAlgn="t"/>
            <a:r>
              <a:rPr lang="it-IT" sz="1200" dirty="0" smtClean="0"/>
              <a:t>Proteste per la morte di </a:t>
            </a:r>
            <a:r>
              <a:rPr lang="it-IT" sz="1200" dirty="0" err="1" smtClean="0"/>
              <a:t>Mahsa</a:t>
            </a:r>
            <a:r>
              <a:rPr lang="it-IT" sz="1200" dirty="0" smtClean="0"/>
              <a:t> </a:t>
            </a:r>
            <a:r>
              <a:rPr lang="it-IT" sz="1200" dirty="0" err="1" smtClean="0"/>
              <a:t>Amini</a:t>
            </a:r>
            <a:endParaRPr lang="it-IT" sz="1200" dirty="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6" name="Picture 2" descr="https://www.repstatic.it/content/nazionale/img/2022/12/05/132535426-5d8aae93-28d0-483d-947a-ee4f552a5e60.jpg"/>
          <p:cNvPicPr>
            <a:picLocks noChangeAspect="1" noChangeArrowheads="1"/>
          </p:cNvPicPr>
          <p:nvPr/>
        </p:nvPicPr>
        <p:blipFill>
          <a:blip r:embed="rId2"/>
          <a:srcRect/>
          <a:stretch>
            <a:fillRect/>
          </a:stretch>
        </p:blipFill>
        <p:spPr bwMode="auto">
          <a:xfrm>
            <a:off x="285720" y="3714752"/>
            <a:ext cx="5212080" cy="2926080"/>
          </a:xfrm>
          <a:prstGeom prst="rect">
            <a:avLst/>
          </a:prstGeom>
          <a:noFill/>
          <a:ln>
            <a:solidFill>
              <a:srgbClr val="C00000"/>
            </a:solidFill>
          </a:ln>
        </p:spPr>
      </p:pic>
      <p:sp>
        <p:nvSpPr>
          <p:cNvPr id="3" name="CasellaDiTesto 2"/>
          <p:cNvSpPr txBox="1"/>
          <p:nvPr/>
        </p:nvSpPr>
        <p:spPr>
          <a:xfrm>
            <a:off x="5786446" y="3857628"/>
            <a:ext cx="3214710" cy="2492990"/>
          </a:xfrm>
          <a:prstGeom prst="rect">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2700000" scaled="1"/>
            <a:tileRect/>
          </a:gradFill>
          <a:ln w="19050">
            <a:solidFill>
              <a:srgbClr val="C00000"/>
            </a:solidFill>
          </a:ln>
        </p:spPr>
        <p:txBody>
          <a:bodyPr wrap="square" rtlCol="0">
            <a:spAutoFit/>
          </a:bodyPr>
          <a:lstStyle/>
          <a:p>
            <a:pPr algn="just" fontAlgn="t"/>
            <a:r>
              <a:rPr lang="it-IT" sz="1200" b="1" dirty="0" smtClean="0">
                <a:solidFill>
                  <a:srgbClr val="C00000"/>
                </a:solidFill>
              </a:rPr>
              <a:t>Nelle scuole superiori del Paese, le studentesse si tolgono l'</a:t>
            </a:r>
            <a:r>
              <a:rPr lang="it-IT" sz="1200" b="1" dirty="0" err="1" smtClean="0">
                <a:solidFill>
                  <a:srgbClr val="C00000"/>
                </a:solidFill>
              </a:rPr>
              <a:t>hijab</a:t>
            </a:r>
            <a:r>
              <a:rPr lang="it-IT" sz="1200" b="1" dirty="0" smtClean="0">
                <a:solidFill>
                  <a:srgbClr val="C00000"/>
                </a:solidFill>
              </a:rPr>
              <a:t>, obbligatorio anche in classe, e si fotografano di spalle mentre lo lanciano in cielo. </a:t>
            </a:r>
          </a:p>
          <a:p>
            <a:pPr algn="just" fontAlgn="t"/>
            <a:r>
              <a:rPr lang="it-IT" sz="1200" dirty="0" smtClean="0"/>
              <a:t>Ragazze di 15 o 16 anni si uniscono alle proteste, per la prima volta nella storia, senza paura di contestare il governo e le rigide regole con cui sono cresciute. Nei video delle proteste davanti i cancelli scolastici </a:t>
            </a:r>
            <a:r>
              <a:rPr lang="it-IT" sz="1200" b="1" dirty="0" smtClean="0"/>
              <a:t>si vedono le ragazze sventolare il velo e cantare cori come "morte al dittatore"</a:t>
            </a:r>
            <a:r>
              <a:rPr lang="it-IT" sz="1200" dirty="0" smtClean="0"/>
              <a:t>, verso la Guida suprema dell'Iran Ali Khamenei e il clero sciita che governa il Paese. </a:t>
            </a:r>
            <a:endParaRPr lang="it-IT" sz="1200" dirty="0"/>
          </a:p>
        </p:txBody>
      </p:sp>
      <p:pic>
        <p:nvPicPr>
          <p:cNvPr id="4" name="Picture 4" descr="https://www.repstatic.it/content/nazionale/img/2022/12/05/130033257-f1f1982a-5157-4712-b99c-ab20a78d13fb.jpg"/>
          <p:cNvPicPr>
            <a:picLocks noChangeAspect="1" noChangeArrowheads="1"/>
          </p:cNvPicPr>
          <p:nvPr/>
        </p:nvPicPr>
        <p:blipFill>
          <a:blip r:embed="rId3"/>
          <a:srcRect/>
          <a:stretch>
            <a:fillRect/>
          </a:stretch>
        </p:blipFill>
        <p:spPr bwMode="auto">
          <a:xfrm>
            <a:off x="357158" y="357166"/>
            <a:ext cx="4560570" cy="2560320"/>
          </a:xfrm>
          <a:prstGeom prst="rect">
            <a:avLst/>
          </a:prstGeom>
          <a:noFill/>
          <a:ln>
            <a:solidFill>
              <a:srgbClr val="C00000"/>
            </a:solidFill>
          </a:ln>
        </p:spPr>
      </p:pic>
      <p:sp>
        <p:nvSpPr>
          <p:cNvPr id="5" name="CasellaDiTesto 4"/>
          <p:cNvSpPr txBox="1"/>
          <p:nvPr/>
        </p:nvSpPr>
        <p:spPr>
          <a:xfrm>
            <a:off x="5286380" y="500042"/>
            <a:ext cx="3643338" cy="2492990"/>
          </a:xfrm>
          <a:prstGeom prst="rect">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2700000" scaled="1"/>
            <a:tileRect/>
          </a:gradFill>
          <a:ln w="19050">
            <a:solidFill>
              <a:srgbClr val="C00000"/>
            </a:solidFill>
          </a:ln>
        </p:spPr>
        <p:txBody>
          <a:bodyPr wrap="square" rtlCol="0">
            <a:spAutoFit/>
          </a:bodyPr>
          <a:lstStyle/>
          <a:p>
            <a:pPr algn="just" fontAlgn="t"/>
            <a:r>
              <a:rPr lang="it-IT" sz="1200" b="1" dirty="0" smtClean="0">
                <a:solidFill>
                  <a:srgbClr val="C00000"/>
                </a:solidFill>
              </a:rPr>
              <a:t>A quaranta giorni dalla morte di </a:t>
            </a:r>
            <a:r>
              <a:rPr lang="it-IT" sz="1200" b="1" dirty="0" err="1" smtClean="0">
                <a:solidFill>
                  <a:srgbClr val="C00000"/>
                </a:solidFill>
              </a:rPr>
              <a:t>Mahsa</a:t>
            </a:r>
            <a:r>
              <a:rPr lang="it-IT" sz="1200" b="1" dirty="0" smtClean="0">
                <a:solidFill>
                  <a:srgbClr val="C00000"/>
                </a:solidFill>
              </a:rPr>
              <a:t> </a:t>
            </a:r>
            <a:r>
              <a:rPr lang="it-IT" sz="1200" b="1" dirty="0" err="1" smtClean="0">
                <a:solidFill>
                  <a:srgbClr val="C00000"/>
                </a:solidFill>
              </a:rPr>
              <a:t>Amini</a:t>
            </a:r>
            <a:r>
              <a:rPr lang="it-IT" sz="1200" b="1" dirty="0" smtClean="0">
                <a:solidFill>
                  <a:srgbClr val="C00000"/>
                </a:solidFill>
              </a:rPr>
              <a:t> una folla si è radunata a </a:t>
            </a:r>
            <a:r>
              <a:rPr lang="it-IT" sz="1200" b="1" dirty="0" err="1" smtClean="0">
                <a:solidFill>
                  <a:srgbClr val="C00000"/>
                </a:solidFill>
              </a:rPr>
              <a:t>Saqqez</a:t>
            </a:r>
            <a:r>
              <a:rPr lang="it-IT" sz="1200" b="1" dirty="0" smtClean="0">
                <a:solidFill>
                  <a:srgbClr val="C00000"/>
                </a:solidFill>
              </a:rPr>
              <a:t>, città del Kurdistan iraniano in cui </a:t>
            </a:r>
            <a:r>
              <a:rPr lang="it-IT" sz="1200" b="1" dirty="0" err="1" smtClean="0">
                <a:solidFill>
                  <a:srgbClr val="C00000"/>
                </a:solidFill>
              </a:rPr>
              <a:t>Masha</a:t>
            </a:r>
            <a:r>
              <a:rPr lang="it-IT" sz="1200" b="1" dirty="0" smtClean="0">
                <a:solidFill>
                  <a:srgbClr val="C00000"/>
                </a:solidFill>
              </a:rPr>
              <a:t> è cresciuta e dov'è sepolta. </a:t>
            </a:r>
          </a:p>
          <a:p>
            <a:pPr algn="just" fontAlgn="t"/>
            <a:r>
              <a:rPr lang="it-IT" sz="1200" dirty="0" smtClean="0"/>
              <a:t>In migliaia si sono spostati a piedi da tutto il Paese, aggirando i blocchi del governo, solo per renderle omaggio. Durante la marcia, </a:t>
            </a:r>
            <a:r>
              <a:rPr lang="it-IT" sz="1200" b="1" dirty="0" smtClean="0"/>
              <a:t>una ragazza è stata fotografata di spalle e senza velo, mentre si metteva in piedi su una macchina</a:t>
            </a:r>
            <a:r>
              <a:rPr lang="it-IT" sz="1200" dirty="0" smtClean="0"/>
              <a:t>. Un giorno di commemorazione che, ancora una volta, si è concluso con la violenza. Secondo testimoni e attivisti, infatti, </a:t>
            </a:r>
            <a:r>
              <a:rPr lang="it-IT" sz="1200" b="1" dirty="0" smtClean="0"/>
              <a:t>le autorità hanno sparato gas lacrimogeni e hanno aperto il fuoco sui manifestanti </a:t>
            </a:r>
            <a:r>
              <a:rPr lang="it-IT" sz="1200" dirty="0" smtClean="0"/>
              <a:t>nella città di </a:t>
            </a:r>
            <a:r>
              <a:rPr lang="it-IT" sz="1200" dirty="0" err="1" smtClean="0"/>
              <a:t>Saqqez</a:t>
            </a:r>
            <a:r>
              <a:rPr lang="it-IT" sz="1200" dirty="0" smtClean="0"/>
              <a:t>.</a:t>
            </a:r>
            <a:endParaRPr lang="it-IT" sz="120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asellaDiTesto 6"/>
          <p:cNvSpPr txBox="1"/>
          <p:nvPr/>
        </p:nvSpPr>
        <p:spPr>
          <a:xfrm>
            <a:off x="357158" y="642918"/>
            <a:ext cx="8501122" cy="3108543"/>
          </a:xfrm>
          <a:prstGeom prst="rect">
            <a:avLst/>
          </a:prstGeom>
          <a:solidFill>
            <a:schemeClr val="accent2">
              <a:lumMod val="20000"/>
              <a:lumOff val="80000"/>
            </a:schemeClr>
          </a:solidFill>
          <a:ln w="19050">
            <a:solidFill>
              <a:srgbClr val="C00000"/>
            </a:solidFill>
          </a:ln>
        </p:spPr>
        <p:txBody>
          <a:bodyPr wrap="square" rtlCol="0">
            <a:spAutoFit/>
          </a:bodyPr>
          <a:lstStyle/>
          <a:p>
            <a:pPr algn="just"/>
            <a:r>
              <a:rPr lang="it-IT" sz="1400" dirty="0" smtClean="0"/>
              <a:t>La politica dello scià suscitò uno scontento nel paese che raggiunse il culmine verso la metà degli anni Settanta. Ne raccolsero i frutti i seguaci dell'ayatollah </a:t>
            </a:r>
            <a:r>
              <a:rPr lang="it-IT" sz="1400" b="1" i="1" dirty="0" smtClean="0"/>
              <a:t>Khomeini</a:t>
            </a:r>
            <a:r>
              <a:rPr lang="it-IT" sz="1400" dirty="0" smtClean="0"/>
              <a:t> che nel 1979, in seguito a violenti disordini, costrinsero lo Scià alla fuga. Sotto la leadership di </a:t>
            </a:r>
            <a:r>
              <a:rPr lang="it-IT" sz="1400" i="1" dirty="0" smtClean="0"/>
              <a:t>Khomeini</a:t>
            </a:r>
            <a:r>
              <a:rPr lang="it-IT" sz="1400" dirty="0" smtClean="0"/>
              <a:t> (tornato dall'esilio cui era stato costretto), istituirono la </a:t>
            </a:r>
            <a:r>
              <a:rPr lang="it-IT" sz="1400" b="1" dirty="0" smtClean="0"/>
              <a:t>repubblica islamica</a:t>
            </a:r>
            <a:r>
              <a:rPr lang="it-IT" sz="1400" dirty="0" smtClean="0"/>
              <a:t>, una vera e propria teocrazia fondata sul Corano e su un progetto di radicale smantellamento di ogni influenza occidentale.</a:t>
            </a:r>
          </a:p>
          <a:p>
            <a:pPr algn="just"/>
            <a:r>
              <a:rPr lang="it-IT" sz="1400" dirty="0" smtClean="0"/>
              <a:t>Dopo l'</a:t>
            </a:r>
            <a:r>
              <a:rPr lang="it-IT" sz="1400" b="1" dirty="0" smtClean="0"/>
              <a:t>assalto all'ambasciata statunitense di Teheran </a:t>
            </a:r>
            <a:r>
              <a:rPr lang="it-IT" sz="1400" dirty="0" smtClean="0"/>
              <a:t>(1979), che aprì un'aspra crisi con gli USA legata al destino degli ostaggi, la storia della repubblica islamica fu dominata, negli anni Ottanta, da una lunga </a:t>
            </a:r>
            <a:r>
              <a:rPr lang="it-IT" sz="1400" b="1" dirty="0" smtClean="0"/>
              <a:t>guerra con l'Iraq </a:t>
            </a:r>
            <a:r>
              <a:rPr lang="it-IT" sz="1400" dirty="0" smtClean="0"/>
              <a:t>(1980-88), che indebolì profondamente il paese. Nel 1989 Khomeini morì. Gli subentrò come supremo capo religioso </a:t>
            </a:r>
            <a:r>
              <a:rPr lang="it-IT" sz="1400" b="1" i="1" dirty="0" smtClean="0"/>
              <a:t>Ali </a:t>
            </a:r>
            <a:r>
              <a:rPr lang="it-IT" sz="1400" b="1" i="1" dirty="0" err="1" smtClean="0"/>
              <a:t>Khamanei</a:t>
            </a:r>
            <a:r>
              <a:rPr lang="it-IT" sz="1400" dirty="0" smtClean="0"/>
              <a:t>, già presidente dell'Iran. Divennero presidenti della Repubblica </a:t>
            </a:r>
            <a:r>
              <a:rPr lang="it-IT" sz="1400" b="1" i="1" dirty="0" err="1" smtClean="0"/>
              <a:t>Rafsangian</a:t>
            </a:r>
            <a:r>
              <a:rPr lang="it-IT" sz="1400" dirty="0" err="1" smtClean="0"/>
              <a:t>i</a:t>
            </a:r>
            <a:r>
              <a:rPr lang="it-IT" sz="1400" dirty="0" smtClean="0"/>
              <a:t> (dal 1989) e poi </a:t>
            </a:r>
            <a:r>
              <a:rPr lang="it-IT" sz="1400" b="1" i="1" dirty="0" err="1" smtClean="0"/>
              <a:t>Khatami</a:t>
            </a:r>
            <a:r>
              <a:rPr lang="it-IT" sz="1400" b="1" i="1" dirty="0" smtClean="0"/>
              <a:t> </a:t>
            </a:r>
            <a:r>
              <a:rPr lang="it-IT" sz="1400" dirty="0" smtClean="0"/>
              <a:t>(dal 1997), entrambi ostili agli eccessi della politica confessionale. Da allora le tendenze riformiste sono andate lentamente consolidandosi nel paese, anche se nel contesto della perdurante forza dei gruppi fondamentalisti, che hanno riportato un importante successo nelle elezioni del 2005. Nel nuovo clima creato dagli attentati dell'11 settembre 2001, l'Iran è fortemente osteggiato dagli Stati Uniti che accusano il regime di sostenere il terrorismo islamico e di mirare agli armamenti nucleari.</a:t>
            </a:r>
            <a:endParaRPr lang="it-IT" sz="1400"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ctrTitle"/>
          </p:nvPr>
        </p:nvSpPr>
        <p:spPr>
          <a:xfrm>
            <a:off x="214282" y="2143116"/>
            <a:ext cx="8458200" cy="1222375"/>
          </a:xfrm>
        </p:spPr>
        <p:txBody>
          <a:bodyPr>
            <a:normAutofit/>
          </a:bodyPr>
          <a:lstStyle/>
          <a:p>
            <a:r>
              <a:rPr lang="it-IT" sz="3200" b="1" dirty="0" smtClean="0">
                <a:latin typeface="Times New Roman" pitchFamily="18" charset="0"/>
                <a:cs typeface="Times New Roman" pitchFamily="18" charset="0"/>
              </a:rPr>
              <a:t>     </a:t>
            </a:r>
            <a:endParaRPr lang="it-IT" sz="3200" b="1" dirty="0">
              <a:latin typeface="Times New Roman" pitchFamily="18" charset="0"/>
              <a:cs typeface="Times New Roman" pitchFamily="18" charset="0"/>
            </a:endParaRPr>
          </a:p>
        </p:txBody>
      </p:sp>
      <p:sp>
        <p:nvSpPr>
          <p:cNvPr id="4" name="Sottotitolo 3"/>
          <p:cNvSpPr>
            <a:spLocks noGrp="1"/>
          </p:cNvSpPr>
          <p:nvPr>
            <p:ph type="subTitle" idx="1"/>
          </p:nvPr>
        </p:nvSpPr>
        <p:spPr>
          <a:xfrm>
            <a:off x="357158" y="2857496"/>
            <a:ext cx="8458200" cy="785818"/>
          </a:xfrm>
        </p:spPr>
        <p:txBody>
          <a:bodyPr>
            <a:normAutofit fontScale="92500" lnSpcReduction="10000"/>
          </a:bodyPr>
          <a:lstStyle/>
          <a:p>
            <a:pPr algn="ctr"/>
            <a:r>
              <a:rPr lang="it-IT" sz="5100" b="1" dirty="0" smtClean="0">
                <a:latin typeface="Times New Roman" pitchFamily="18" charset="0"/>
                <a:cs typeface="Times New Roman" pitchFamily="18" charset="0"/>
              </a:rPr>
              <a:t>   </a:t>
            </a:r>
            <a:r>
              <a:rPr lang="it-IT" sz="4300" b="1" dirty="0" smtClean="0">
                <a:solidFill>
                  <a:srgbClr val="00B050"/>
                </a:solidFill>
                <a:latin typeface="Times New Roman" pitchFamily="18" charset="0"/>
                <a:cs typeface="Times New Roman" pitchFamily="18" charset="0"/>
              </a:rPr>
              <a:t>L’amministrazione della giustizia</a:t>
            </a: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642910" y="285728"/>
            <a:ext cx="7858180" cy="6232475"/>
          </a:xfrm>
          <a:prstGeom prst="rect">
            <a:avLst/>
          </a:prstGeom>
          <a:solidFill>
            <a:schemeClr val="accent5">
              <a:lumMod val="20000"/>
              <a:lumOff val="80000"/>
            </a:schemeClr>
          </a:solidFill>
          <a:ln w="19050">
            <a:solidFill>
              <a:srgbClr val="C00000"/>
            </a:solidFill>
          </a:ln>
        </p:spPr>
        <p:txBody>
          <a:bodyPr wrap="square" rtlCol="0">
            <a:spAutoFit/>
          </a:bodyPr>
          <a:lstStyle/>
          <a:p>
            <a:pPr algn="ctr"/>
            <a:r>
              <a:rPr lang="it-IT" sz="2000" b="1" dirty="0" smtClean="0"/>
              <a:t>"La giustizia in Iran è una farsa, contestare la </a:t>
            </a:r>
            <a:r>
              <a:rPr lang="it-IT" sz="2000" b="1" dirty="0" err="1" smtClean="0"/>
              <a:t>moharebeh</a:t>
            </a:r>
            <a:r>
              <a:rPr lang="it-IT" sz="2000" b="1" dirty="0" smtClean="0"/>
              <a:t> è una forzatura della storia e del diritto"</a:t>
            </a:r>
          </a:p>
          <a:p>
            <a:pPr fontAlgn="base">
              <a:spcAft>
                <a:spcPts val="600"/>
              </a:spcAft>
            </a:pPr>
            <a:r>
              <a:rPr lang="it-IT" sz="1200" b="1" dirty="0" err="1" smtClean="0"/>
              <a:t>Huffpost</a:t>
            </a:r>
            <a:r>
              <a:rPr lang="it-IT" sz="1200" b="1" dirty="0" smtClean="0"/>
              <a:t>  </a:t>
            </a:r>
            <a:r>
              <a:rPr lang="it-IT" sz="1200" dirty="0" smtClean="0"/>
              <a:t>20/12/2022</a:t>
            </a:r>
          </a:p>
          <a:p>
            <a:pPr algn="just" fontAlgn="base">
              <a:spcAft>
                <a:spcPts val="600"/>
              </a:spcAft>
            </a:pPr>
            <a:r>
              <a:rPr lang="it-IT" sz="1400" dirty="0" smtClean="0"/>
              <a:t>Intervista all'avvocato per i diritti umani </a:t>
            </a:r>
            <a:r>
              <a:rPr lang="it-IT" sz="1400" dirty="0" err="1" smtClean="0"/>
              <a:t>Pegah</a:t>
            </a:r>
            <a:r>
              <a:rPr lang="it-IT" sz="1400" dirty="0" smtClean="0"/>
              <a:t> </a:t>
            </a:r>
            <a:r>
              <a:rPr lang="it-IT" sz="1400" dirty="0" err="1" smtClean="0"/>
              <a:t>Banihashemi</a:t>
            </a:r>
            <a:r>
              <a:rPr lang="it-IT" sz="1400" dirty="0" smtClean="0"/>
              <a:t> sul reato di "guerra contro Dio" a cui vengono condannati i manifestanti: "Prima per l'esecuzione di una pena di morte solitamente passavano almeno cinque anni, ora solo pochi giorni. Il regime non si fermerà, serve più pressione internazionale su Teheran“</a:t>
            </a:r>
          </a:p>
          <a:p>
            <a:pPr algn="just" fontAlgn="base">
              <a:spcAft>
                <a:spcPts val="600"/>
              </a:spcAft>
            </a:pPr>
            <a:r>
              <a:rPr lang="it-IT" sz="1400" i="1" dirty="0" smtClean="0"/>
              <a:t>Lei, parlando dell'uccisione di </a:t>
            </a:r>
            <a:r>
              <a:rPr lang="it-IT" sz="1400" i="1" dirty="0" err="1" smtClean="0"/>
              <a:t>Majidreza</a:t>
            </a:r>
            <a:r>
              <a:rPr lang="it-IT" sz="1400" i="1" dirty="0" smtClean="0"/>
              <a:t> </a:t>
            </a:r>
            <a:r>
              <a:rPr lang="it-IT" sz="1400" i="1" dirty="0" err="1" smtClean="0"/>
              <a:t>Rahvanard</a:t>
            </a:r>
            <a:r>
              <a:rPr lang="it-IT" sz="1400" i="1" dirty="0" smtClean="0"/>
              <a:t>, ha detto che "la situazione della magistratura iraniana è inaccettabile, l'esecuzione di una persona dopo soli 23 giorni di arresto ricorda i tribunali militari". L'Iran sta andando oltre la legge marziale?</a:t>
            </a:r>
          </a:p>
          <a:p>
            <a:pPr algn="just" fontAlgn="base">
              <a:spcAft>
                <a:spcPts val="600"/>
              </a:spcAft>
            </a:pPr>
            <a:r>
              <a:rPr lang="it-IT" sz="1400" dirty="0" smtClean="0"/>
              <a:t>Il problema enorme che c'è in Iran in questo momento, è che non c'è chiarezza, trasparenza su ciò che accade. Non sappiamo esattamente che cosa accade ai prigionieri o alle persone sotto custodia della polizia. Perché queste persone non hanno un avvocato, come invece era possibile avere prima di queste proteste. </a:t>
            </a:r>
            <a:r>
              <a:rPr lang="it-IT" sz="1400" b="1" dirty="0" smtClean="0"/>
              <a:t>Anche se </a:t>
            </a:r>
            <a:r>
              <a:rPr lang="it-IT" sz="1400" b="1" dirty="0" err="1" smtClean="0"/>
              <a:t>Majidreza</a:t>
            </a:r>
            <a:r>
              <a:rPr lang="it-IT" sz="1400" b="1" dirty="0" smtClean="0"/>
              <a:t> avesse ucciso qualcuno, in passato si sarebbero attesi anche fino a 10 anni per arrivare ad una condanna</a:t>
            </a:r>
            <a:r>
              <a:rPr lang="it-IT" sz="1400" dirty="0" smtClean="0"/>
              <a:t>. Il procedimento era questo. </a:t>
            </a:r>
            <a:r>
              <a:rPr lang="it-IT" sz="1400" b="1" dirty="0" smtClean="0"/>
              <a:t>Ora invece lo hanno ucciso dopo 3 settimane</a:t>
            </a:r>
            <a:r>
              <a:rPr lang="it-IT" sz="1400" dirty="0" smtClean="0"/>
              <a:t>. Come hanno potuto farlo? Aveva appena fatto appello. È qualcosa di ridicolo, inaccettabile. Una farsa.</a:t>
            </a:r>
          </a:p>
          <a:p>
            <a:pPr algn="just" fontAlgn="base">
              <a:spcAft>
                <a:spcPts val="600"/>
              </a:spcAft>
            </a:pPr>
            <a:r>
              <a:rPr lang="it-IT" sz="1400" i="1" dirty="0" smtClean="0"/>
              <a:t>I due manifestanti uccisi e anche gli altri risparmiati sono stati condannati per "</a:t>
            </a:r>
            <a:r>
              <a:rPr lang="it-IT" sz="1400" i="1" dirty="0" err="1" smtClean="0"/>
              <a:t>moharebeh</a:t>
            </a:r>
            <a:r>
              <a:rPr lang="it-IT" sz="1400" i="1" dirty="0" smtClean="0"/>
              <a:t>", "guerra contro Dio". Un crimine presente nella Sharia, dove però non è considerato "crimine religioso". Cosa si intende esattamente per "guerra contro Dio”?</a:t>
            </a:r>
          </a:p>
          <a:p>
            <a:pPr algn="just" fontAlgn="base"/>
            <a:r>
              <a:rPr lang="it-IT" sz="1400" dirty="0" smtClean="0"/>
              <a:t>La "</a:t>
            </a:r>
            <a:r>
              <a:rPr lang="it-IT" sz="1400" dirty="0" err="1" smtClean="0"/>
              <a:t>moharebeh</a:t>
            </a:r>
            <a:r>
              <a:rPr lang="it-IT" sz="1400" dirty="0" smtClean="0"/>
              <a:t>" è presente in un verso coranico e nasce da una storia di 1400 anni fa. Nel Corano si specifica la punizione per "coloro che dichiarano guerra a Dio e al Suo Messaggero e diffondono disordine nel paese”. Dopo la rivoluzione del ’79 il regime ha inserito </a:t>
            </a:r>
            <a:r>
              <a:rPr lang="it-IT" sz="1400" b="1" dirty="0" smtClean="0"/>
              <a:t>la "</a:t>
            </a:r>
            <a:r>
              <a:rPr lang="it-IT" sz="1400" b="1" dirty="0" err="1" smtClean="0"/>
              <a:t>moharebeh</a:t>
            </a:r>
            <a:r>
              <a:rPr lang="it-IT" sz="1400" b="1" dirty="0" smtClean="0"/>
              <a:t>"</a:t>
            </a:r>
            <a:r>
              <a:rPr lang="it-IT" sz="1400" dirty="0" smtClean="0"/>
              <a:t> nel diritto penale iraniano che </a:t>
            </a:r>
            <a:r>
              <a:rPr lang="it-IT" sz="1400" b="1" dirty="0" smtClean="0"/>
              <a:t>afferma</a:t>
            </a:r>
            <a:r>
              <a:rPr lang="it-IT" sz="1400" dirty="0" smtClean="0"/>
              <a:t>, in parole povere, </a:t>
            </a:r>
            <a:r>
              <a:rPr lang="it-IT" sz="1400" b="1" dirty="0" smtClean="0"/>
              <a:t>che se qualcuno prende un’arma e la rivolge contro altre persone e le persone sono terrorizzate, allora questo gesto è considerato simile ad una “guerra contro Dio”. Il regime ha forzato  il senso della "</a:t>
            </a:r>
            <a:r>
              <a:rPr lang="it-IT" sz="1400" b="1" dirty="0" err="1" smtClean="0"/>
              <a:t>moharebeh</a:t>
            </a:r>
            <a:r>
              <a:rPr lang="it-IT" sz="1400" b="1" dirty="0" smtClean="0"/>
              <a:t>“che oggi riguarda coloro che </a:t>
            </a:r>
            <a:endParaRPr lang="it-IT" sz="1400" b="1" i="1" dirty="0" smtClean="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642910" y="285728"/>
            <a:ext cx="7715304" cy="5201424"/>
          </a:xfrm>
          <a:prstGeom prst="rect">
            <a:avLst/>
          </a:prstGeom>
          <a:solidFill>
            <a:schemeClr val="accent5">
              <a:lumMod val="20000"/>
              <a:lumOff val="80000"/>
            </a:schemeClr>
          </a:solidFill>
          <a:ln w="19050">
            <a:solidFill>
              <a:srgbClr val="C00000"/>
            </a:solidFill>
          </a:ln>
        </p:spPr>
        <p:txBody>
          <a:bodyPr wrap="square" rtlCol="0">
            <a:spAutoFit/>
          </a:bodyPr>
          <a:lstStyle/>
          <a:p>
            <a:pPr algn="just" fontAlgn="base">
              <a:spcAft>
                <a:spcPts val="600"/>
              </a:spcAft>
            </a:pPr>
            <a:r>
              <a:rPr lang="it-IT" sz="1400" b="1" dirty="0" smtClean="0"/>
              <a:t>manifestano</a:t>
            </a:r>
            <a:r>
              <a:rPr lang="it-IT" sz="1400" dirty="0" smtClean="0"/>
              <a:t>. Il senso è forzato perché loro non spaventano le persone che sono in strada per loro volontà. Quindi non ha più nulla a che fare con la legge che è presente all’interno del diritto penale iraniano. È fondamentale sottolineare tale fatto. Tanti avvocati, tanti esperti di sharia hanno ribadito che la "guerra contro Dio", per come è intesa adesso, non ha più nulla a che vedere con il diritto penale iraniano. Anzi va contro il sistema penale iraniano. Nel diritto penale iraniano purtroppo la "</a:t>
            </a:r>
            <a:r>
              <a:rPr lang="it-IT" sz="1400" dirty="0" err="1" smtClean="0"/>
              <a:t>moharebeh</a:t>
            </a:r>
            <a:r>
              <a:rPr lang="it-IT" sz="1400" dirty="0" smtClean="0"/>
              <a:t>" è punita con l’esecuzione capitale, ma per l'appunto, nel caso dei manifestanti, il reato non è esattamente quello. Inoltre, bisogna ricordare che la maggior parte dei manifestanti non ha armi, né coltelli.</a:t>
            </a:r>
            <a:endParaRPr lang="it-IT" sz="1400" b="1" dirty="0" smtClean="0"/>
          </a:p>
          <a:p>
            <a:pPr algn="just" fontAlgn="base">
              <a:spcAft>
                <a:spcPts val="600"/>
              </a:spcAft>
            </a:pPr>
            <a:r>
              <a:rPr lang="it-IT" sz="1400" i="1" dirty="0" smtClean="0"/>
              <a:t>Ieri, per la prima volta dall'inizio delle proteste, è emerso che il corpo di un giovane manifestante morto durante la custodia della polizia in Iran mostrava segni scioccanti di torture. Cosa sta succedendo ai manifestanti in custodia della polizia? </a:t>
            </a:r>
          </a:p>
          <a:p>
            <a:pPr algn="just" fontAlgn="base"/>
            <a:r>
              <a:rPr lang="it-IT" sz="1400" dirty="0" smtClean="0"/>
              <a:t>Questo è il problema. Non lo si sa esattamente. Secondo la legge iraniana ogni persona che viene arrestata ed è in custodia della polizia per essere interrogata ha il diritto di avere un avvocato. Invece </a:t>
            </a:r>
            <a:r>
              <a:rPr lang="it-IT" sz="1400" b="1" dirty="0" smtClean="0"/>
              <a:t>le guardie del regime non lasciano che i manifestanti in custodia possano interloquire, avere anche una minima comunicazione con un avvocato personale</a:t>
            </a:r>
            <a:r>
              <a:rPr lang="it-IT" sz="1400" dirty="0" smtClean="0"/>
              <a:t>. Non si può sorvegliare dunque che cosa viene fatto loro durante la custodia, anche perché non c'è la presenza dell'avvocato. La polizia li violenta, li tortura, li costringe a violentarsi tra loro. </a:t>
            </a:r>
            <a:r>
              <a:rPr lang="it-IT" sz="1400" b="1" dirty="0" smtClean="0"/>
              <a:t>Le autorità fanno tutto ciò che vogliono proprio perché non ci sono avvocati</a:t>
            </a:r>
            <a:r>
              <a:rPr lang="it-IT" sz="1400" dirty="0" smtClean="0"/>
              <a:t>. Noi sappiamo di molti casi di persone che escono dalla custodia della polizia e si uccidono. Ci sono testimoni che raccontano che la polizia ha dato loro delle medicine che li hanno storditi, che li hanno portati ad avere gravi problemi mentali. </a:t>
            </a:r>
            <a:r>
              <a:rPr lang="it-IT" sz="1400" b="1" dirty="0" smtClean="0"/>
              <a:t>In questo momento ci sono centinaia e centinaia di minorenni che sono ancora in custodia della polizia e le famiglie non possono avere alcuna comunicazione con loro</a:t>
            </a:r>
            <a:r>
              <a:rPr lang="it-IT" sz="1400" dirty="0" smtClean="0"/>
              <a:t>. La maggior parte di questi ragazzi viene arrestata e poi l'unico messaggio che viene dato alle famiglie è: "Questa è la tomba dei vostri figli".</a:t>
            </a:r>
            <a:endParaRPr lang="it-IT" sz="1400" i="1" dirty="0" smtClean="0"/>
          </a:p>
        </p:txBody>
      </p:sp>
      <p:sp>
        <p:nvSpPr>
          <p:cNvPr id="4" name="Rettangolo arrotondato 3"/>
          <p:cNvSpPr/>
          <p:nvPr/>
        </p:nvSpPr>
        <p:spPr>
          <a:xfrm>
            <a:off x="642910" y="5715016"/>
            <a:ext cx="7715304" cy="71438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it-IT" sz="1400" dirty="0" smtClean="0">
              <a:solidFill>
                <a:schemeClr val="tx1"/>
              </a:solidFill>
            </a:endParaRPr>
          </a:p>
          <a:p>
            <a:pPr algn="just"/>
            <a:endParaRPr lang="it-IT" sz="1400" dirty="0" smtClean="0">
              <a:solidFill>
                <a:schemeClr val="tx1"/>
              </a:solidFill>
            </a:endParaRPr>
          </a:p>
          <a:p>
            <a:pPr algn="just"/>
            <a:endParaRPr lang="it-IT" sz="1400" dirty="0" smtClean="0">
              <a:solidFill>
                <a:schemeClr val="tx1"/>
              </a:solidFill>
            </a:endParaRPr>
          </a:p>
          <a:p>
            <a:pPr algn="just"/>
            <a:endParaRPr lang="it-IT" sz="1400" dirty="0" smtClean="0">
              <a:solidFill>
                <a:schemeClr val="tx1"/>
              </a:solidFill>
            </a:endParaRPr>
          </a:p>
          <a:p>
            <a:pPr algn="just"/>
            <a:endParaRPr lang="it-IT" sz="1400" dirty="0" smtClean="0">
              <a:solidFill>
                <a:schemeClr val="tx1"/>
              </a:solidFill>
            </a:endParaRPr>
          </a:p>
          <a:p>
            <a:pPr algn="just"/>
            <a:r>
              <a:rPr lang="it-IT" sz="1400" b="1" dirty="0" smtClean="0">
                <a:solidFill>
                  <a:schemeClr val="tx1"/>
                </a:solidFill>
              </a:rPr>
              <a:t>Come viene amministrata la giustizia in Iran?</a:t>
            </a:r>
            <a:r>
              <a:rPr lang="it-IT" sz="1400" dirty="0" smtClean="0">
                <a:solidFill>
                  <a:schemeClr val="tx1"/>
                </a:solidFill>
              </a:rPr>
              <a:t> Cerca nell’archivio l’articolo da cui si può ricavare la risposta ed evidenzia le informazioni principali principali. </a:t>
            </a:r>
          </a:p>
          <a:p>
            <a:pPr marL="342900" indent="-342900" algn="just"/>
            <a:endParaRPr lang="it-IT" sz="1400" dirty="0" smtClean="0">
              <a:solidFill>
                <a:schemeClr val="tx1"/>
              </a:solidFill>
            </a:endParaRPr>
          </a:p>
          <a:p>
            <a:pPr marL="342900" indent="-342900" algn="just"/>
            <a:endParaRPr lang="it-IT" sz="1400" dirty="0" smtClean="0">
              <a:solidFill>
                <a:schemeClr val="tx1"/>
              </a:solidFill>
            </a:endParaRPr>
          </a:p>
          <a:p>
            <a:pPr marL="342900" indent="-342900" algn="just"/>
            <a:endParaRPr lang="it-IT" sz="1400" dirty="0" smtClean="0">
              <a:solidFill>
                <a:schemeClr val="tx1"/>
              </a:solidFill>
            </a:endParaRPr>
          </a:p>
          <a:p>
            <a:pPr marL="342900" indent="-342900" algn="just"/>
            <a:endParaRPr lang="it-IT" sz="1400" dirty="0" smtClean="0">
              <a:solidFill>
                <a:schemeClr val="tx1"/>
              </a:solidFill>
            </a:endParaRPr>
          </a:p>
          <a:p>
            <a:pPr marL="342900" indent="-342900" algn="just">
              <a:buFont typeface="+mj-lt"/>
              <a:buAutoNum type="alphaLcParenR"/>
            </a:pPr>
            <a:endParaRPr lang="it-IT" sz="1400" dirty="0">
              <a:solidFill>
                <a:schemeClr val="tx1"/>
              </a:solidFill>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428596" y="214290"/>
            <a:ext cx="8072494" cy="2985433"/>
          </a:xfrm>
          <a:prstGeom prst="rect">
            <a:avLst/>
          </a:prstGeom>
          <a:solidFill>
            <a:schemeClr val="accent5">
              <a:lumMod val="20000"/>
              <a:lumOff val="80000"/>
            </a:schemeClr>
          </a:solidFill>
          <a:ln w="19050">
            <a:solidFill>
              <a:srgbClr val="C00000"/>
            </a:solidFill>
          </a:ln>
        </p:spPr>
        <p:txBody>
          <a:bodyPr wrap="square" rtlCol="0">
            <a:spAutoFit/>
          </a:bodyPr>
          <a:lstStyle/>
          <a:p>
            <a:pPr algn="ctr">
              <a:spcAft>
                <a:spcPts val="600"/>
              </a:spcAft>
            </a:pPr>
            <a:r>
              <a:rPr lang="it-IT" sz="2000" b="1" dirty="0" smtClean="0">
                <a:solidFill>
                  <a:srgbClr val="00B0F0"/>
                </a:solidFill>
              </a:rPr>
              <a:t>Condannato a morte l’uomo arrestato a 16 anni e costretto a 'confessare' l'omicidio sotto tortura</a:t>
            </a:r>
          </a:p>
          <a:p>
            <a:pPr>
              <a:spcAft>
                <a:spcPts val="600"/>
              </a:spcAft>
            </a:pPr>
            <a:r>
              <a:rPr lang="it-IT" sz="1200" b="1" dirty="0" smtClean="0"/>
              <a:t>Amnesty International Regno Unito  </a:t>
            </a:r>
            <a:r>
              <a:rPr lang="it-IT" sz="1200" dirty="0" smtClean="0"/>
              <a:t>18/12/2020</a:t>
            </a:r>
            <a:endParaRPr lang="it-IT" sz="1400" dirty="0" smtClean="0"/>
          </a:p>
          <a:p>
            <a:pPr algn="just"/>
            <a:r>
              <a:rPr lang="it-IT" sz="1400" dirty="0" smtClean="0"/>
              <a:t>Nel 2007, il sedicenne </a:t>
            </a:r>
            <a:r>
              <a:rPr lang="it-IT" sz="1400" dirty="0" err="1" smtClean="0"/>
              <a:t>Rezaiee</a:t>
            </a:r>
            <a:r>
              <a:rPr lang="it-IT" sz="1400" dirty="0" smtClean="0"/>
              <a:t> è stato arrestato in relazione all'accoltellamento mortale di un uomo durante una rissa di gruppo. Il suo processo è stato gravemente iniquo. Nonostante la sua giovane età, le autorità </a:t>
            </a:r>
            <a:r>
              <a:rPr lang="it-IT" sz="1400" b="1" dirty="0" smtClean="0"/>
              <a:t>lo hanno tenuto in isolamento prolungato, senza accesso alla sua famiglia e all'avvocato</a:t>
            </a:r>
            <a:r>
              <a:rPr lang="it-IT" sz="1400" dirty="0" smtClean="0"/>
              <a:t>.</a:t>
            </a:r>
          </a:p>
          <a:p>
            <a:pPr algn="just"/>
            <a:r>
              <a:rPr lang="it-IT" sz="1400" b="1" dirty="0" smtClean="0"/>
              <a:t>È stato ripetutamente torturato nel tentativo di convincerlo a "confessare": </a:t>
            </a:r>
            <a:r>
              <a:rPr lang="it-IT" sz="1400" dirty="0" smtClean="0"/>
              <a:t>lo ha picchiato con bastoni, preso a calci e pugni e frustato con tubi di gomma. Nel 2008, </a:t>
            </a:r>
            <a:r>
              <a:rPr lang="it-IT" sz="1400" b="1" dirty="0" smtClean="0"/>
              <a:t>un tribunale ha fatto affidamento sulle sue "confessioni" forzate per condannarlo a morte</a:t>
            </a:r>
            <a:r>
              <a:rPr lang="it-IT" sz="1400" dirty="0" smtClean="0"/>
              <a:t>, nonostante lui e il suo avvocato affermassero chiaramente che queste "confessioni" erano state ottenute con la tortura mentre era detenuto dall'Unità investigativa della polizia iraniana (</a:t>
            </a:r>
            <a:r>
              <a:rPr lang="it-IT" sz="1400" dirty="0" err="1" smtClean="0"/>
              <a:t>agahi</a:t>
            </a:r>
            <a:r>
              <a:rPr lang="it-IT" sz="1400" dirty="0" smtClean="0"/>
              <a:t>). a </a:t>
            </a:r>
            <a:r>
              <a:rPr lang="it-IT" sz="1400" dirty="0" err="1" smtClean="0"/>
              <a:t>Bandar-e</a:t>
            </a:r>
            <a:r>
              <a:rPr lang="it-IT" sz="1400" dirty="0" smtClean="0"/>
              <a:t> </a:t>
            </a:r>
            <a:r>
              <a:rPr lang="it-IT" sz="1400" dirty="0" err="1" smtClean="0"/>
              <a:t>Anzali</a:t>
            </a:r>
            <a:r>
              <a:rPr lang="it-IT" sz="1400" dirty="0" smtClean="0"/>
              <a:t>, provincia di </a:t>
            </a:r>
            <a:r>
              <a:rPr lang="it-IT" sz="1400" dirty="0" err="1" smtClean="0"/>
              <a:t>Gilan</a:t>
            </a:r>
            <a:r>
              <a:rPr lang="it-IT" sz="1400" dirty="0" smtClean="0"/>
              <a:t>. La Corte Suprema iraniana ha successivamente confermato la condanna a morte.</a:t>
            </a:r>
            <a:endParaRPr lang="it-IT" sz="1400" dirty="0"/>
          </a:p>
        </p:txBody>
      </p:sp>
      <p:pic>
        <p:nvPicPr>
          <p:cNvPr id="1026" name="Picture 2" descr="rezaiee-300"/>
          <p:cNvPicPr>
            <a:picLocks noChangeAspect="1" noChangeArrowheads="1"/>
          </p:cNvPicPr>
          <p:nvPr/>
        </p:nvPicPr>
        <p:blipFill>
          <a:blip r:embed="rId2"/>
          <a:srcRect/>
          <a:stretch>
            <a:fillRect/>
          </a:stretch>
        </p:blipFill>
        <p:spPr bwMode="auto">
          <a:xfrm>
            <a:off x="5929322" y="3571876"/>
            <a:ext cx="2857500" cy="1990725"/>
          </a:xfrm>
          <a:prstGeom prst="rect">
            <a:avLst/>
          </a:prstGeom>
          <a:noFill/>
          <a:ln>
            <a:solidFill>
              <a:srgbClr val="C00000"/>
            </a:solidFill>
          </a:ln>
        </p:spPr>
      </p:pic>
      <p:sp>
        <p:nvSpPr>
          <p:cNvPr id="5" name="Rettangolo arrotondato 4"/>
          <p:cNvSpPr/>
          <p:nvPr/>
        </p:nvSpPr>
        <p:spPr>
          <a:xfrm>
            <a:off x="357158" y="3643314"/>
            <a:ext cx="5000660" cy="428628"/>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just">
              <a:buFont typeface="+mj-lt"/>
              <a:buAutoNum type="alphaLcParenR"/>
            </a:pPr>
            <a:endParaRPr lang="it-IT" sz="1400" dirty="0" smtClean="0">
              <a:solidFill>
                <a:schemeClr val="tx1"/>
              </a:solidFill>
            </a:endParaRPr>
          </a:p>
          <a:p>
            <a:pPr marL="342900" indent="-342900" algn="just">
              <a:buAutoNum type="alphaUcParenR"/>
            </a:pPr>
            <a:endParaRPr lang="it-IT" sz="1400" dirty="0" smtClean="0">
              <a:solidFill>
                <a:schemeClr val="tx1"/>
              </a:solidFill>
            </a:endParaRPr>
          </a:p>
          <a:p>
            <a:pPr marL="342900" indent="-342900" algn="just"/>
            <a:endParaRPr lang="it-IT" sz="1400" dirty="0" smtClean="0">
              <a:solidFill>
                <a:schemeClr val="tx1"/>
              </a:solidFill>
            </a:endParaRPr>
          </a:p>
          <a:p>
            <a:pPr marL="342900" indent="-342900" algn="just"/>
            <a:endParaRPr lang="it-IT" sz="1400" dirty="0" smtClean="0">
              <a:solidFill>
                <a:schemeClr val="tx1"/>
              </a:solidFill>
            </a:endParaRPr>
          </a:p>
          <a:p>
            <a:pPr marL="342900" indent="-342900" algn="just"/>
            <a:endParaRPr lang="it-IT" sz="1400" dirty="0" smtClean="0">
              <a:solidFill>
                <a:schemeClr val="tx1"/>
              </a:solidFill>
            </a:endParaRPr>
          </a:p>
          <a:p>
            <a:pPr algn="just"/>
            <a:r>
              <a:rPr lang="it-IT" sz="1400" dirty="0" smtClean="0">
                <a:solidFill>
                  <a:schemeClr val="tx1"/>
                </a:solidFill>
              </a:rPr>
              <a:t>Evidenzia le informazioni principali e dai un titolo all’articolo</a:t>
            </a:r>
          </a:p>
          <a:p>
            <a:pPr marL="342900" indent="-342900" algn="just"/>
            <a:endParaRPr lang="it-IT" sz="1400" dirty="0" smtClean="0">
              <a:solidFill>
                <a:schemeClr val="tx1"/>
              </a:solidFill>
            </a:endParaRPr>
          </a:p>
          <a:p>
            <a:pPr marL="342900" indent="-342900" algn="just"/>
            <a:endParaRPr lang="it-IT" sz="1400" dirty="0" smtClean="0">
              <a:solidFill>
                <a:srgbClr val="00B0F0"/>
              </a:solidFill>
            </a:endParaRPr>
          </a:p>
          <a:p>
            <a:pPr marL="342900" indent="-342900" algn="just"/>
            <a:endParaRPr lang="it-IT" sz="1400" dirty="0" smtClean="0">
              <a:solidFill>
                <a:schemeClr val="tx1"/>
              </a:solidFill>
            </a:endParaRPr>
          </a:p>
          <a:p>
            <a:pPr marL="342900" indent="-342900" algn="just"/>
            <a:endParaRPr lang="it-IT" sz="1400" dirty="0" smtClean="0">
              <a:solidFill>
                <a:schemeClr val="tx1"/>
              </a:solidFill>
            </a:endParaRPr>
          </a:p>
          <a:p>
            <a:pPr marL="342900" indent="-342900" algn="just"/>
            <a:endParaRPr lang="it-IT" sz="1400" dirty="0">
              <a:solidFill>
                <a:schemeClr val="tx1"/>
              </a:solidFill>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s://d21zrvtkxtd6ae.cloudfront.net/public/uploads/2022/10/PDM_Settembre-2022.png"/>
          <p:cNvPicPr>
            <a:picLocks noChangeAspect="1" noChangeArrowheads="1"/>
          </p:cNvPicPr>
          <p:nvPr/>
        </p:nvPicPr>
        <p:blipFill>
          <a:blip r:embed="rId2"/>
          <a:srcRect/>
          <a:stretch>
            <a:fillRect/>
          </a:stretch>
        </p:blipFill>
        <p:spPr bwMode="auto">
          <a:xfrm>
            <a:off x="214282" y="357166"/>
            <a:ext cx="4852435" cy="3332023"/>
          </a:xfrm>
          <a:prstGeom prst="rect">
            <a:avLst/>
          </a:prstGeom>
          <a:noFill/>
        </p:spPr>
      </p:pic>
      <p:sp>
        <p:nvSpPr>
          <p:cNvPr id="5" name="CasellaDiTesto 4"/>
          <p:cNvSpPr txBox="1"/>
          <p:nvPr/>
        </p:nvSpPr>
        <p:spPr>
          <a:xfrm>
            <a:off x="5357818" y="285728"/>
            <a:ext cx="3500462" cy="3493264"/>
          </a:xfrm>
          <a:prstGeom prst="rect">
            <a:avLst/>
          </a:prstGeom>
          <a:solidFill>
            <a:schemeClr val="accent5">
              <a:lumMod val="20000"/>
              <a:lumOff val="80000"/>
            </a:schemeClr>
          </a:solidFill>
          <a:ln w="19050">
            <a:solidFill>
              <a:srgbClr val="C00000"/>
            </a:solidFill>
          </a:ln>
        </p:spPr>
        <p:txBody>
          <a:bodyPr wrap="square" rtlCol="0">
            <a:spAutoFit/>
          </a:bodyPr>
          <a:lstStyle/>
          <a:p>
            <a:pPr algn="ctr">
              <a:spcAft>
                <a:spcPts val="600"/>
              </a:spcAft>
            </a:pPr>
            <a:r>
              <a:rPr lang="it-IT" sz="2000" b="1" dirty="0" smtClean="0"/>
              <a:t> La pena di morte nel mondo</a:t>
            </a:r>
          </a:p>
          <a:p>
            <a:pPr algn="just"/>
            <a:r>
              <a:rPr lang="it-IT" sz="1400" dirty="0" smtClean="0"/>
              <a:t>Analizzando il quadro fornito nel rapporto annuale di Amnesty International, si apprende che </a:t>
            </a:r>
            <a:r>
              <a:rPr lang="it-IT" sz="1400" b="1" dirty="0" smtClean="0"/>
              <a:t>tra il 2021 e il 2022 </a:t>
            </a:r>
            <a:r>
              <a:rPr lang="it-IT" sz="1400" dirty="0" smtClean="0"/>
              <a:t>vi sono </a:t>
            </a:r>
            <a:r>
              <a:rPr lang="it-IT" sz="1400" b="1" dirty="0" smtClean="0"/>
              <a:t>143 paesi </a:t>
            </a:r>
            <a:r>
              <a:rPr lang="it-IT" sz="1400" dirty="0" smtClean="0"/>
              <a:t>che </a:t>
            </a:r>
            <a:r>
              <a:rPr lang="it-IT" sz="1400" b="1" dirty="0" smtClean="0"/>
              <a:t>hanno abolito la pena di morte nella legge o nella pratica</a:t>
            </a:r>
            <a:r>
              <a:rPr lang="it-IT" sz="1400" dirty="0" smtClean="0"/>
              <a:t>.</a:t>
            </a:r>
          </a:p>
          <a:p>
            <a:pPr algn="just"/>
            <a:r>
              <a:rPr lang="it-IT" sz="1400" dirty="0" smtClean="0"/>
              <a:t>Continuando a scorrere le pagine del rapporto, si apprende che “</a:t>
            </a:r>
            <a:r>
              <a:rPr lang="it-IT" sz="1400" i="1" dirty="0" smtClean="0"/>
              <a:t>la maggior parte delle esecuzioni note è avvenuta in Iran, Arabia Saudita, Siria, Egitto, USA e Singapore</a:t>
            </a:r>
            <a:r>
              <a:rPr lang="it-IT" sz="1400" dirty="0" smtClean="0"/>
              <a:t>”. </a:t>
            </a:r>
            <a:r>
              <a:rPr lang="it-IT" sz="1400" b="1" dirty="0" smtClean="0"/>
              <a:t>L’Iran</a:t>
            </a:r>
            <a:r>
              <a:rPr lang="it-IT" sz="1400" dirty="0" smtClean="0"/>
              <a:t>, in particolare, </a:t>
            </a:r>
            <a:r>
              <a:rPr lang="it-IT" sz="1400" b="1" dirty="0" smtClean="0"/>
              <a:t>si aggiudica il triste primato con 415 esecuzioni</a:t>
            </a:r>
            <a:r>
              <a:rPr lang="it-IT" sz="1400" dirty="0" smtClean="0"/>
              <a:t>, mentre l’Arabia Saudita ha raddoppiato il numero dei detenuti sottoposti alla pena di morte.</a:t>
            </a:r>
          </a:p>
        </p:txBody>
      </p:sp>
      <p:sp>
        <p:nvSpPr>
          <p:cNvPr id="6" name="CasellaDiTesto 5"/>
          <p:cNvSpPr txBox="1"/>
          <p:nvPr/>
        </p:nvSpPr>
        <p:spPr>
          <a:xfrm>
            <a:off x="285720" y="4143380"/>
            <a:ext cx="8501122" cy="1600438"/>
          </a:xfrm>
          <a:prstGeom prst="rect">
            <a:avLst/>
          </a:prstGeom>
          <a:solidFill>
            <a:schemeClr val="accent5">
              <a:lumMod val="20000"/>
              <a:lumOff val="80000"/>
            </a:schemeClr>
          </a:solidFill>
          <a:ln w="19050">
            <a:solidFill>
              <a:srgbClr val="C00000"/>
            </a:solidFill>
          </a:ln>
        </p:spPr>
        <p:txBody>
          <a:bodyPr wrap="square" rtlCol="0">
            <a:spAutoFit/>
          </a:bodyPr>
          <a:lstStyle/>
          <a:p>
            <a:pPr algn="just" fontAlgn="t"/>
            <a:r>
              <a:rPr lang="it-IT" sz="1400" b="1" dirty="0" smtClean="0"/>
              <a:t>La legislazione iraniana prevede la pena di morte per numerosi reati</a:t>
            </a:r>
            <a:r>
              <a:rPr lang="it-IT" sz="1400" dirty="0" smtClean="0"/>
              <a:t>, compresi quelli di natura finanziaria, lo stupro e la rapina a mano armata. Atti protetti dal diritto internazionale dei diritti umani come le relazioni omosessuali tra persone adulte e consenzienti, le relazioni extraconiugali e i discorsi ritenuti “offensivi nei confronti del profeta dell’Islam”, così come reati descritti in modo del tutto vago come quello di “inimicizia contro Dio” e “diffusione della corruzione sulla terra”, possono a loro volta essere puniti con la pena capitale.</a:t>
            </a:r>
          </a:p>
          <a:p>
            <a:pPr algn="just" fontAlgn="t"/>
            <a:r>
              <a:rPr lang="it-IT" sz="1400" dirty="0" smtClean="0"/>
              <a:t>Al 2021 l'Iran è </a:t>
            </a:r>
            <a:r>
              <a:rPr lang="it-IT" sz="1400" b="1" dirty="0" smtClean="0"/>
              <a:t>l'unico paese al mondo a giustiziare </a:t>
            </a:r>
            <a:r>
              <a:rPr lang="it-IT" sz="1400" dirty="0" smtClean="0"/>
              <a:t>persone che all'epoca del reato commesso erano ancora </a:t>
            </a:r>
            <a:r>
              <a:rPr lang="it-IT" sz="1400" b="1" dirty="0" smtClean="0"/>
              <a:t>minorenni</a:t>
            </a:r>
            <a:r>
              <a:rPr lang="it-IT" sz="1400" dirty="0" smtClean="0"/>
              <a:t> e a giustiziare ancora minorenni</a:t>
            </a:r>
            <a:r>
              <a:rPr lang="it-IT" sz="1400" baseline="30000" dirty="0" smtClean="0"/>
              <a:t>.</a:t>
            </a:r>
            <a:endParaRPr lang="it-IT" sz="1400" dirty="0"/>
          </a:p>
        </p:txBody>
      </p:sp>
      <p:sp>
        <p:nvSpPr>
          <p:cNvPr id="7" name="Rettangolo arrotondato 6"/>
          <p:cNvSpPr/>
          <p:nvPr/>
        </p:nvSpPr>
        <p:spPr>
          <a:xfrm>
            <a:off x="428596" y="5929330"/>
            <a:ext cx="8286808" cy="571504"/>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it-IT" sz="1400" dirty="0" smtClean="0">
              <a:solidFill>
                <a:schemeClr val="tx1"/>
              </a:solidFill>
            </a:endParaRPr>
          </a:p>
          <a:p>
            <a:pPr algn="just"/>
            <a:endParaRPr lang="it-IT" sz="1400" dirty="0" smtClean="0">
              <a:solidFill>
                <a:schemeClr val="tx1"/>
              </a:solidFill>
            </a:endParaRPr>
          </a:p>
          <a:p>
            <a:pPr algn="just"/>
            <a:endParaRPr lang="it-IT" sz="1400" dirty="0" smtClean="0">
              <a:solidFill>
                <a:schemeClr val="tx1"/>
              </a:solidFill>
            </a:endParaRPr>
          </a:p>
          <a:p>
            <a:pPr algn="just"/>
            <a:endParaRPr lang="it-IT" sz="1400" dirty="0" smtClean="0">
              <a:solidFill>
                <a:schemeClr val="tx1"/>
              </a:solidFill>
            </a:endParaRPr>
          </a:p>
          <a:p>
            <a:pPr algn="just"/>
            <a:endParaRPr lang="it-IT" sz="1400" dirty="0" smtClean="0">
              <a:solidFill>
                <a:schemeClr val="tx1"/>
              </a:solidFill>
            </a:endParaRPr>
          </a:p>
          <a:p>
            <a:pPr algn="just"/>
            <a:r>
              <a:rPr lang="it-IT" sz="1400" b="1" dirty="0" smtClean="0">
                <a:solidFill>
                  <a:schemeClr val="tx1"/>
                </a:solidFill>
              </a:rPr>
              <a:t>Qual è la situazione dell’Iran riguardo alla pena di morte? </a:t>
            </a:r>
            <a:r>
              <a:rPr lang="it-IT" sz="1400" dirty="0" smtClean="0">
                <a:solidFill>
                  <a:schemeClr val="tx1"/>
                </a:solidFill>
              </a:rPr>
              <a:t>Cerca nell’archivio i documenti, compresi i grafici, da cui si può ricavare la risposta ed evidenzia le informazioni principali. </a:t>
            </a:r>
          </a:p>
          <a:p>
            <a:pPr marL="342900" indent="-342900" algn="just"/>
            <a:endParaRPr lang="it-IT" sz="1400" dirty="0" smtClean="0">
              <a:solidFill>
                <a:schemeClr val="tx1"/>
              </a:solidFill>
            </a:endParaRPr>
          </a:p>
          <a:p>
            <a:pPr marL="342900" indent="-342900" algn="just"/>
            <a:endParaRPr lang="it-IT" sz="1400" dirty="0" smtClean="0">
              <a:solidFill>
                <a:schemeClr val="tx1"/>
              </a:solidFill>
            </a:endParaRPr>
          </a:p>
          <a:p>
            <a:pPr marL="342900" indent="-342900" algn="just"/>
            <a:endParaRPr lang="it-IT" sz="1400" dirty="0" smtClean="0">
              <a:solidFill>
                <a:schemeClr val="tx1"/>
              </a:solidFill>
            </a:endParaRPr>
          </a:p>
          <a:p>
            <a:pPr marL="342900" indent="-342900" algn="just"/>
            <a:endParaRPr lang="it-IT" sz="1400" dirty="0" smtClean="0">
              <a:solidFill>
                <a:schemeClr val="tx1"/>
              </a:solidFill>
            </a:endParaRPr>
          </a:p>
          <a:p>
            <a:pPr marL="342900" indent="-342900" algn="just">
              <a:buFont typeface="+mj-lt"/>
              <a:buAutoNum type="alphaLcParenR"/>
            </a:pPr>
            <a:endParaRPr lang="it-IT" sz="1400" dirty="0">
              <a:solidFill>
                <a:schemeClr val="tx1"/>
              </a:solidFill>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ctrTitle"/>
          </p:nvPr>
        </p:nvSpPr>
        <p:spPr>
          <a:xfrm>
            <a:off x="214282" y="2143116"/>
            <a:ext cx="8458200" cy="1222375"/>
          </a:xfrm>
        </p:spPr>
        <p:txBody>
          <a:bodyPr>
            <a:normAutofit/>
          </a:bodyPr>
          <a:lstStyle/>
          <a:p>
            <a:r>
              <a:rPr lang="it-IT" sz="3200" b="1" dirty="0" smtClean="0">
                <a:latin typeface="Times New Roman" pitchFamily="18" charset="0"/>
                <a:cs typeface="Times New Roman" pitchFamily="18" charset="0"/>
              </a:rPr>
              <a:t>     </a:t>
            </a:r>
            <a:endParaRPr lang="it-IT" sz="3200" b="1" dirty="0">
              <a:latin typeface="Times New Roman" pitchFamily="18" charset="0"/>
              <a:cs typeface="Times New Roman" pitchFamily="18" charset="0"/>
            </a:endParaRPr>
          </a:p>
        </p:txBody>
      </p:sp>
      <p:sp>
        <p:nvSpPr>
          <p:cNvPr id="4" name="Sottotitolo 3"/>
          <p:cNvSpPr>
            <a:spLocks noGrp="1"/>
          </p:cNvSpPr>
          <p:nvPr>
            <p:ph type="subTitle" idx="1"/>
          </p:nvPr>
        </p:nvSpPr>
        <p:spPr>
          <a:xfrm>
            <a:off x="357158" y="2857496"/>
            <a:ext cx="8458200" cy="785818"/>
          </a:xfrm>
        </p:spPr>
        <p:txBody>
          <a:bodyPr>
            <a:normAutofit fontScale="92500" lnSpcReduction="10000"/>
          </a:bodyPr>
          <a:lstStyle/>
          <a:p>
            <a:pPr algn="ctr"/>
            <a:r>
              <a:rPr lang="it-IT" sz="5100" b="1" dirty="0" smtClean="0">
                <a:latin typeface="Times New Roman" pitchFamily="18" charset="0"/>
                <a:cs typeface="Times New Roman" pitchFamily="18" charset="0"/>
              </a:rPr>
              <a:t>  </a:t>
            </a:r>
            <a:r>
              <a:rPr lang="it-IT" sz="5100" b="1" dirty="0" smtClean="0">
                <a:solidFill>
                  <a:srgbClr val="00B050"/>
                </a:solidFill>
                <a:latin typeface="Times New Roman" pitchFamily="18" charset="0"/>
                <a:cs typeface="Times New Roman" pitchFamily="18" charset="0"/>
              </a:rPr>
              <a:t> Le </a:t>
            </a:r>
            <a:r>
              <a:rPr lang="it-IT" sz="4300" b="1" dirty="0" smtClean="0">
                <a:solidFill>
                  <a:srgbClr val="00B050"/>
                </a:solidFill>
                <a:latin typeface="Times New Roman" pitchFamily="18" charset="0"/>
                <a:cs typeface="Times New Roman" pitchFamily="18" charset="0"/>
              </a:rPr>
              <a:t>risorse naturali</a:t>
            </a: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357158" y="3500438"/>
            <a:ext cx="3857652" cy="1600438"/>
          </a:xfrm>
          <a:prstGeom prst="rect">
            <a:avLst/>
          </a:prstGeom>
          <a:solidFill>
            <a:schemeClr val="accent5">
              <a:lumMod val="20000"/>
              <a:lumOff val="80000"/>
            </a:schemeClr>
          </a:solidFill>
          <a:ln w="19050">
            <a:solidFill>
              <a:srgbClr val="C00000"/>
            </a:solidFill>
          </a:ln>
        </p:spPr>
        <p:txBody>
          <a:bodyPr wrap="square" rtlCol="0">
            <a:spAutoFit/>
          </a:bodyPr>
          <a:lstStyle/>
          <a:p>
            <a:pPr algn="just"/>
            <a:r>
              <a:rPr lang="it-IT" sz="1400" dirty="0" smtClean="0"/>
              <a:t>L’Iran è al quarto posto al mondo per riserve di </a:t>
            </a:r>
            <a:r>
              <a:rPr lang="it-IT" sz="1400" b="1" dirty="0" smtClean="0"/>
              <a:t>petrolio</a:t>
            </a:r>
            <a:r>
              <a:rPr lang="it-IT" sz="1400" dirty="0" smtClean="0"/>
              <a:t>, i cui ricavi da estrazione e lavorazione sono di  </a:t>
            </a:r>
            <a:r>
              <a:rPr lang="it-IT" sz="1400" b="1" dirty="0" smtClean="0"/>
              <a:t>importanza basilare</a:t>
            </a:r>
            <a:r>
              <a:rPr lang="it-IT" sz="1400" dirty="0" smtClean="0"/>
              <a:t> </a:t>
            </a:r>
            <a:r>
              <a:rPr lang="it-IT" sz="1400" b="1" dirty="0" smtClean="0"/>
              <a:t>per l’economia del Paese</a:t>
            </a:r>
            <a:r>
              <a:rPr lang="it-IT" sz="1400" dirty="0" smtClean="0"/>
              <a:t>. Circa l’</a:t>
            </a:r>
            <a:r>
              <a:rPr lang="it-IT" sz="1400" b="1" dirty="0" smtClean="0"/>
              <a:t>80 per cento delle entrate da esportazione</a:t>
            </a:r>
            <a:r>
              <a:rPr lang="it-IT" sz="1400" dirty="0" smtClean="0"/>
              <a:t> (e il 40-50 per cento del totale delle entrate governative) provengono infatti dal greggio e dai suoi derivati.</a:t>
            </a:r>
            <a:endParaRPr lang="it-IT" sz="1400" dirty="0"/>
          </a:p>
        </p:txBody>
      </p:sp>
      <p:pic>
        <p:nvPicPr>
          <p:cNvPr id="124932" name="Picture 4" descr="I primi dieci Paesi al mondo per riserve provate di petrolio (miliardi di barili)"/>
          <p:cNvPicPr>
            <a:picLocks noChangeAspect="1" noChangeArrowheads="1"/>
          </p:cNvPicPr>
          <p:nvPr/>
        </p:nvPicPr>
        <p:blipFill>
          <a:blip r:embed="rId2"/>
          <a:srcRect/>
          <a:stretch>
            <a:fillRect/>
          </a:stretch>
        </p:blipFill>
        <p:spPr bwMode="auto">
          <a:xfrm>
            <a:off x="214282" y="214290"/>
            <a:ext cx="4115157" cy="3200678"/>
          </a:xfrm>
          <a:prstGeom prst="rect">
            <a:avLst/>
          </a:prstGeom>
          <a:noFill/>
          <a:ln>
            <a:solidFill>
              <a:srgbClr val="C00000"/>
            </a:solidFill>
          </a:ln>
        </p:spPr>
      </p:pic>
      <p:sp>
        <p:nvSpPr>
          <p:cNvPr id="16386" name="AutoShape 2" descr="I primi dieci Paesi al mondo per riserve provate di gas naturale (miliardi di metri cubi)"/>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sp>
        <p:nvSpPr>
          <p:cNvPr id="8" name="Rettangolo 7"/>
          <p:cNvSpPr/>
          <p:nvPr/>
        </p:nvSpPr>
        <p:spPr>
          <a:xfrm>
            <a:off x="4429124" y="285728"/>
            <a:ext cx="4572000" cy="2893100"/>
          </a:xfrm>
          <a:prstGeom prst="rect">
            <a:avLst/>
          </a:prstGeom>
          <a:solidFill>
            <a:schemeClr val="bg1"/>
          </a:solidFill>
          <a:ln w="19050">
            <a:solidFill>
              <a:srgbClr val="C00000"/>
            </a:solidFill>
          </a:ln>
        </p:spPr>
        <p:txBody>
          <a:bodyPr>
            <a:spAutoFit/>
          </a:bodyPr>
          <a:lstStyle/>
          <a:p>
            <a:pPr algn="just"/>
            <a:r>
              <a:rPr lang="it-IT" sz="1400" dirty="0" smtClean="0"/>
              <a:t>Considerando la </a:t>
            </a:r>
            <a:r>
              <a:rPr lang="it-IT" sz="1400" b="1" dirty="0" smtClean="0"/>
              <a:t>produzione</a:t>
            </a:r>
            <a:r>
              <a:rPr lang="it-IT" sz="1400" dirty="0" smtClean="0"/>
              <a:t> di petrolio in </a:t>
            </a:r>
            <a:r>
              <a:rPr lang="it-IT" sz="1400" b="1" dirty="0" smtClean="0"/>
              <a:t>migliaia di barili al giorno</a:t>
            </a:r>
            <a:r>
              <a:rPr lang="it-IT" sz="1400" dirty="0" smtClean="0"/>
              <a:t> nel 2020, questa è la lista dei Paesi che ne hanno prodotto di più:</a:t>
            </a:r>
          </a:p>
          <a:p>
            <a:r>
              <a:rPr lang="it-IT" sz="1400" dirty="0" smtClean="0"/>
              <a:t>Stati Uniti: 16.476;</a:t>
            </a:r>
          </a:p>
          <a:p>
            <a:r>
              <a:rPr lang="it-IT" sz="1400" dirty="0" smtClean="0"/>
              <a:t>Arabia Saudita: 11.039;</a:t>
            </a:r>
          </a:p>
          <a:p>
            <a:r>
              <a:rPr lang="it-IT" sz="1400" dirty="0" smtClean="0"/>
              <a:t>Russia: 10.667;</a:t>
            </a:r>
          </a:p>
          <a:p>
            <a:r>
              <a:rPr lang="it-IT" sz="1400" dirty="0" smtClean="0"/>
              <a:t>Canada: 5.135;</a:t>
            </a:r>
          </a:p>
          <a:p>
            <a:r>
              <a:rPr lang="it-IT" sz="1400" dirty="0" smtClean="0"/>
              <a:t>Iraq: 4.114;</a:t>
            </a:r>
          </a:p>
          <a:p>
            <a:r>
              <a:rPr lang="it-IT" sz="1400" dirty="0" smtClean="0"/>
              <a:t>Cina: 3.901;</a:t>
            </a:r>
          </a:p>
          <a:p>
            <a:r>
              <a:rPr lang="it-IT" sz="1400" dirty="0" smtClean="0"/>
              <a:t>Emirati Arabi Uniti: 3.657</a:t>
            </a:r>
          </a:p>
          <a:p>
            <a:r>
              <a:rPr lang="it-IT" sz="1400" b="1" dirty="0" smtClean="0">
                <a:solidFill>
                  <a:srgbClr val="FF0000"/>
                </a:solidFill>
              </a:rPr>
              <a:t>Iran</a:t>
            </a:r>
            <a:r>
              <a:rPr lang="it-IT" sz="1400" dirty="0" smtClean="0"/>
              <a:t>: 3.084;</a:t>
            </a:r>
          </a:p>
          <a:p>
            <a:r>
              <a:rPr lang="it-IT" sz="1400" dirty="0" smtClean="0"/>
              <a:t>Brasile: 3.026;</a:t>
            </a:r>
          </a:p>
          <a:p>
            <a:r>
              <a:rPr lang="it-IT" sz="1400" dirty="0" smtClean="0"/>
              <a:t>Kuwait: 2686</a:t>
            </a:r>
            <a:endParaRPr lang="it-IT" sz="1400" dirty="0"/>
          </a:p>
        </p:txBody>
      </p:sp>
      <p:sp>
        <p:nvSpPr>
          <p:cNvPr id="9" name="CasellaDiTesto 8"/>
          <p:cNvSpPr txBox="1"/>
          <p:nvPr/>
        </p:nvSpPr>
        <p:spPr>
          <a:xfrm>
            <a:off x="4572000" y="3286124"/>
            <a:ext cx="4357718" cy="3108543"/>
          </a:xfrm>
          <a:prstGeom prst="rect">
            <a:avLst/>
          </a:prstGeom>
          <a:solidFill>
            <a:schemeClr val="accent5">
              <a:lumMod val="20000"/>
              <a:lumOff val="80000"/>
            </a:schemeClr>
          </a:solidFill>
          <a:ln w="19050">
            <a:solidFill>
              <a:srgbClr val="C00000"/>
            </a:solidFill>
          </a:ln>
        </p:spPr>
        <p:txBody>
          <a:bodyPr wrap="square" rtlCol="0">
            <a:spAutoFit/>
          </a:bodyPr>
          <a:lstStyle/>
          <a:p>
            <a:pPr algn="just"/>
            <a:r>
              <a:rPr lang="it-IT" sz="1400" dirty="0" smtClean="0"/>
              <a:t>A questo potenziale corrisponde però una </a:t>
            </a:r>
            <a:r>
              <a:rPr lang="it-IT" sz="1400" b="1" dirty="0" smtClean="0"/>
              <a:t>capacità produttiva limitata. </a:t>
            </a:r>
            <a:r>
              <a:rPr lang="it-IT" sz="1400" dirty="0" smtClean="0"/>
              <a:t>Infatti l’Iran si trova all’ottavo posto nella classifica mondiale dei paesi produttori di petrolio. Per aumentare la sua capacità produttiva  sarebbero necessarie parecchie decine di miliardi di dollari di investimenti ma l’Iran ha una </a:t>
            </a:r>
            <a:r>
              <a:rPr lang="it-IT" sz="1400" b="1" dirty="0" smtClean="0"/>
              <a:t>legislazione particolarmente punitiva nei confronti degli investimenti internazionali </a:t>
            </a:r>
            <a:r>
              <a:rPr lang="it-IT" sz="1400" dirty="0" smtClean="0"/>
              <a:t>nel settore petrolifero e difficilmente si avranno molti operatori pronti a scommettere sul Paese. </a:t>
            </a:r>
          </a:p>
          <a:p>
            <a:pPr algn="just"/>
            <a:r>
              <a:rPr lang="it-IT" sz="1400" dirty="0" smtClean="0"/>
              <a:t>Anche il suo </a:t>
            </a:r>
            <a:r>
              <a:rPr lang="it-IT" sz="1400" b="1" dirty="0" smtClean="0"/>
              <a:t>potenziale di raffinazione</a:t>
            </a:r>
            <a:r>
              <a:rPr lang="it-IT" sz="1400" dirty="0" smtClean="0"/>
              <a:t> è </a:t>
            </a:r>
            <a:r>
              <a:rPr lang="it-IT" sz="1400" b="1" dirty="0" smtClean="0"/>
              <a:t>modesto</a:t>
            </a:r>
            <a:r>
              <a:rPr lang="it-IT" sz="1400" dirty="0" smtClean="0"/>
              <a:t> e di poco superiore alla domanda interna: il paese è perciò </a:t>
            </a:r>
            <a:r>
              <a:rPr lang="it-IT" sz="1400" b="1" dirty="0" smtClean="0"/>
              <a:t>costretto a esportare greggio e a importare i suoi derivati più leggeri</a:t>
            </a:r>
            <a:r>
              <a:rPr lang="it-IT" sz="1400" dirty="0" smtClean="0"/>
              <a:t>, come la benzina</a:t>
            </a:r>
            <a:endParaRPr lang="it-IT" sz="1400" dirty="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sellaDiTesto 5"/>
          <p:cNvSpPr txBox="1"/>
          <p:nvPr/>
        </p:nvSpPr>
        <p:spPr>
          <a:xfrm>
            <a:off x="4857752" y="357166"/>
            <a:ext cx="4143404" cy="2893100"/>
          </a:xfrm>
          <a:prstGeom prst="rect">
            <a:avLst/>
          </a:prstGeom>
          <a:solidFill>
            <a:schemeClr val="accent5">
              <a:lumMod val="20000"/>
              <a:lumOff val="80000"/>
            </a:schemeClr>
          </a:solidFill>
          <a:ln w="19050">
            <a:solidFill>
              <a:srgbClr val="C00000"/>
            </a:solidFill>
          </a:ln>
        </p:spPr>
        <p:txBody>
          <a:bodyPr wrap="square" rtlCol="0">
            <a:spAutoFit/>
          </a:bodyPr>
          <a:lstStyle/>
          <a:p>
            <a:pPr algn="just"/>
            <a:r>
              <a:rPr lang="it-IT" sz="1400" dirty="0" smtClean="0"/>
              <a:t>Nel caso del gas naturale, i problemi sono ancora più grandi. </a:t>
            </a:r>
            <a:r>
              <a:rPr lang="it-IT" sz="1400" b="1" dirty="0" smtClean="0"/>
              <a:t>Pur essendo il secondo Paese al mondo per riserve</a:t>
            </a:r>
            <a:r>
              <a:rPr lang="it-IT" sz="1400" dirty="0" smtClean="0"/>
              <a:t>, attualmente </a:t>
            </a:r>
            <a:r>
              <a:rPr lang="it-IT" sz="1400" b="1" dirty="0" smtClean="0"/>
              <a:t>l’Iran è un importatore netto di gas</a:t>
            </a:r>
            <a:r>
              <a:rPr lang="it-IT" sz="1400" dirty="0" smtClean="0"/>
              <a:t>: quel che arriva dal Turkmenistan è più di quello che va in Turchia. Per alimentare esportazioni significative, anche in questo caso serviranno tempo, tecnologie e molti capitali. Inoltre, per arrivare ai mercati internazionali, </a:t>
            </a:r>
            <a:r>
              <a:rPr lang="it-IT" sz="1400" b="1" dirty="0" smtClean="0"/>
              <a:t>servono infrastrutture grandi e costose</a:t>
            </a:r>
            <a:r>
              <a:rPr lang="it-IT" sz="1400" dirty="0" smtClean="0"/>
              <a:t>. Per il momento il gas naturale liquefatto, sul modello del Qatar, è un’opzione troppo cara e soprattutto tecnologicamente sofisticata, ossia dipendente dagli investimenti esteri.</a:t>
            </a:r>
            <a:endParaRPr lang="it-IT" sz="1400" dirty="0"/>
          </a:p>
        </p:txBody>
      </p:sp>
      <p:pic>
        <p:nvPicPr>
          <p:cNvPr id="7" name="Picture 3" descr="C:\Users\utente\Documents\SITO\DA INSERIRE\GEOGRAFIA\CLASSE 3°\IRAN\ECONOMIA\SI\iran3.png"/>
          <p:cNvPicPr>
            <a:picLocks noChangeAspect="1" noChangeArrowheads="1"/>
          </p:cNvPicPr>
          <p:nvPr/>
        </p:nvPicPr>
        <p:blipFill>
          <a:blip r:embed="rId2"/>
          <a:srcRect/>
          <a:stretch>
            <a:fillRect/>
          </a:stretch>
        </p:blipFill>
        <p:spPr bwMode="auto">
          <a:xfrm>
            <a:off x="142844" y="142852"/>
            <a:ext cx="3950551" cy="3072650"/>
          </a:xfrm>
          <a:prstGeom prst="rect">
            <a:avLst/>
          </a:prstGeom>
          <a:noFill/>
          <a:ln>
            <a:solidFill>
              <a:srgbClr val="C00000"/>
            </a:solidFill>
          </a:ln>
        </p:spPr>
      </p:pic>
      <p:pic>
        <p:nvPicPr>
          <p:cNvPr id="6146" name="Picture 2" descr="I primi 20 esportatori di gas al mondo, esportazioni via gasdotto vs.... |  Download Scientific Diagram"/>
          <p:cNvPicPr>
            <a:picLocks noChangeAspect="1" noChangeArrowheads="1"/>
          </p:cNvPicPr>
          <p:nvPr/>
        </p:nvPicPr>
        <p:blipFill>
          <a:blip r:embed="rId3"/>
          <a:srcRect/>
          <a:stretch>
            <a:fillRect/>
          </a:stretch>
        </p:blipFill>
        <p:spPr bwMode="auto">
          <a:xfrm>
            <a:off x="142844" y="3357562"/>
            <a:ext cx="5181600" cy="3267456"/>
          </a:xfrm>
          <a:prstGeom prst="rect">
            <a:avLst/>
          </a:prstGeom>
          <a:noFill/>
          <a:ln>
            <a:solidFill>
              <a:srgbClr val="C00000"/>
            </a:solidFill>
          </a:ln>
        </p:spPr>
      </p:pic>
      <p:sp>
        <p:nvSpPr>
          <p:cNvPr id="8" name="Rettangolo 7"/>
          <p:cNvSpPr/>
          <p:nvPr/>
        </p:nvSpPr>
        <p:spPr>
          <a:xfrm>
            <a:off x="2643174" y="5500702"/>
            <a:ext cx="2571768" cy="430887"/>
          </a:xfrm>
          <a:prstGeom prst="rect">
            <a:avLst/>
          </a:prstGeom>
        </p:spPr>
        <p:txBody>
          <a:bodyPr wrap="square">
            <a:spAutoFit/>
          </a:bodyPr>
          <a:lstStyle/>
          <a:p>
            <a:pPr algn="just"/>
            <a:r>
              <a:rPr lang="it-IT" sz="1100" b="1" dirty="0" smtClean="0"/>
              <a:t>I primi 20 esportatori di gas al mondo (in miliardi di metri cubi)</a:t>
            </a:r>
            <a:endParaRPr lang="it-IT" sz="1100" b="1" dirty="0"/>
          </a:p>
        </p:txBody>
      </p:sp>
      <p:sp>
        <p:nvSpPr>
          <p:cNvPr id="9" name="Rettangolo arrotondato 8"/>
          <p:cNvSpPr/>
          <p:nvPr/>
        </p:nvSpPr>
        <p:spPr>
          <a:xfrm>
            <a:off x="5643570" y="4857760"/>
            <a:ext cx="3357586" cy="1285884"/>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it-IT" sz="1400" dirty="0" smtClean="0">
              <a:solidFill>
                <a:schemeClr val="tx1"/>
              </a:solidFill>
            </a:endParaRPr>
          </a:p>
          <a:p>
            <a:pPr algn="just"/>
            <a:endParaRPr lang="it-IT" sz="1400" dirty="0" smtClean="0">
              <a:solidFill>
                <a:schemeClr val="tx1"/>
              </a:solidFill>
            </a:endParaRPr>
          </a:p>
          <a:p>
            <a:pPr algn="just"/>
            <a:endParaRPr lang="it-IT" sz="1400" dirty="0" smtClean="0">
              <a:solidFill>
                <a:schemeClr val="tx1"/>
              </a:solidFill>
            </a:endParaRPr>
          </a:p>
          <a:p>
            <a:pPr algn="just"/>
            <a:endParaRPr lang="it-IT" sz="1400" dirty="0" smtClean="0">
              <a:solidFill>
                <a:schemeClr val="tx1"/>
              </a:solidFill>
            </a:endParaRPr>
          </a:p>
          <a:p>
            <a:pPr algn="just"/>
            <a:endParaRPr lang="it-IT" sz="1400" dirty="0" smtClean="0">
              <a:solidFill>
                <a:schemeClr val="tx1"/>
              </a:solidFill>
            </a:endParaRPr>
          </a:p>
          <a:p>
            <a:pPr algn="just"/>
            <a:r>
              <a:rPr lang="it-IT" sz="1400" b="1" dirty="0" smtClean="0">
                <a:solidFill>
                  <a:schemeClr val="tx1"/>
                </a:solidFill>
              </a:rPr>
              <a:t>Qual è la situazione dell’Iran dal punto di vista delle risorse naturali? </a:t>
            </a:r>
            <a:r>
              <a:rPr lang="it-IT" sz="1400" dirty="0" smtClean="0">
                <a:solidFill>
                  <a:schemeClr val="tx1"/>
                </a:solidFill>
              </a:rPr>
              <a:t>Cerca nell’archivio i documenti, compresi i grafici, da cui si può ricavare la risposta ed evidenzia le informazioni principali. </a:t>
            </a:r>
          </a:p>
          <a:p>
            <a:pPr marL="342900" indent="-342900" algn="just"/>
            <a:endParaRPr lang="it-IT" sz="1400" dirty="0" smtClean="0">
              <a:solidFill>
                <a:schemeClr val="tx1"/>
              </a:solidFill>
            </a:endParaRPr>
          </a:p>
          <a:p>
            <a:pPr marL="342900" indent="-342900" algn="just"/>
            <a:endParaRPr lang="it-IT" sz="1400" dirty="0" smtClean="0">
              <a:solidFill>
                <a:schemeClr val="tx1"/>
              </a:solidFill>
            </a:endParaRPr>
          </a:p>
          <a:p>
            <a:pPr marL="342900" indent="-342900" algn="just"/>
            <a:endParaRPr lang="it-IT" sz="1400" dirty="0" smtClean="0">
              <a:solidFill>
                <a:schemeClr val="tx1"/>
              </a:solidFill>
            </a:endParaRPr>
          </a:p>
          <a:p>
            <a:pPr marL="342900" indent="-342900" algn="just"/>
            <a:endParaRPr lang="it-IT" sz="1400" dirty="0" smtClean="0">
              <a:solidFill>
                <a:schemeClr val="tx1"/>
              </a:solidFill>
            </a:endParaRPr>
          </a:p>
          <a:p>
            <a:pPr marL="342900" indent="-342900" algn="just">
              <a:buFont typeface="+mj-lt"/>
              <a:buAutoNum type="alphaLcParenR"/>
            </a:pPr>
            <a:endParaRPr lang="it-IT" sz="1400" dirty="0">
              <a:solidFill>
                <a:schemeClr val="tx1"/>
              </a:solidFill>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ctrTitle"/>
          </p:nvPr>
        </p:nvSpPr>
        <p:spPr>
          <a:xfrm>
            <a:off x="214282" y="2143116"/>
            <a:ext cx="8458200" cy="1222375"/>
          </a:xfrm>
        </p:spPr>
        <p:txBody>
          <a:bodyPr>
            <a:normAutofit/>
          </a:bodyPr>
          <a:lstStyle/>
          <a:p>
            <a:r>
              <a:rPr lang="it-IT" sz="3200" b="1" dirty="0" smtClean="0">
                <a:latin typeface="Times New Roman" pitchFamily="18" charset="0"/>
                <a:cs typeface="Times New Roman" pitchFamily="18" charset="0"/>
              </a:rPr>
              <a:t>     </a:t>
            </a:r>
            <a:endParaRPr lang="it-IT" sz="3200" b="1" dirty="0">
              <a:latin typeface="Times New Roman" pitchFamily="18" charset="0"/>
              <a:cs typeface="Times New Roman" pitchFamily="18" charset="0"/>
            </a:endParaRPr>
          </a:p>
        </p:txBody>
      </p:sp>
      <p:sp>
        <p:nvSpPr>
          <p:cNvPr id="4" name="Sottotitolo 3"/>
          <p:cNvSpPr>
            <a:spLocks noGrp="1"/>
          </p:cNvSpPr>
          <p:nvPr>
            <p:ph type="subTitle" idx="1"/>
          </p:nvPr>
        </p:nvSpPr>
        <p:spPr>
          <a:xfrm>
            <a:off x="357158" y="2857496"/>
            <a:ext cx="8458200" cy="785818"/>
          </a:xfrm>
        </p:spPr>
        <p:txBody>
          <a:bodyPr>
            <a:normAutofit fontScale="92500" lnSpcReduction="10000"/>
          </a:bodyPr>
          <a:lstStyle/>
          <a:p>
            <a:pPr algn="ctr"/>
            <a:r>
              <a:rPr lang="it-IT" sz="5100" b="1" dirty="0" smtClean="0">
                <a:latin typeface="Times New Roman" pitchFamily="18" charset="0"/>
                <a:cs typeface="Times New Roman" pitchFamily="18" charset="0"/>
              </a:rPr>
              <a:t>   </a:t>
            </a:r>
            <a:r>
              <a:rPr lang="it-IT" sz="4300" b="1" dirty="0" smtClean="0">
                <a:solidFill>
                  <a:srgbClr val="00B050"/>
                </a:solidFill>
                <a:latin typeface="Times New Roman" pitchFamily="18" charset="0"/>
                <a:cs typeface="Times New Roman" pitchFamily="18" charset="0"/>
              </a:rPr>
              <a:t>La struttura economica</a:t>
            </a: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285720" y="214290"/>
            <a:ext cx="8572560" cy="6278642"/>
          </a:xfrm>
          <a:prstGeom prst="rect">
            <a:avLst/>
          </a:prstGeom>
          <a:solidFill>
            <a:schemeClr val="accent5">
              <a:lumMod val="20000"/>
              <a:lumOff val="80000"/>
            </a:schemeClr>
          </a:solidFill>
          <a:ln w="19050">
            <a:solidFill>
              <a:srgbClr val="C00000"/>
            </a:solidFill>
          </a:ln>
        </p:spPr>
        <p:txBody>
          <a:bodyPr wrap="square" rtlCol="0">
            <a:spAutoFit/>
          </a:bodyPr>
          <a:lstStyle/>
          <a:p>
            <a:pPr algn="ctr">
              <a:spcAft>
                <a:spcPts val="600"/>
              </a:spcAft>
            </a:pPr>
            <a:r>
              <a:rPr lang="it-IT" sz="2000" b="1" dirty="0" smtClean="0"/>
              <a:t>La struttura economica iraniana</a:t>
            </a:r>
          </a:p>
          <a:p>
            <a:pPr algn="just">
              <a:spcAft>
                <a:spcPts val="600"/>
              </a:spcAft>
            </a:pPr>
            <a:r>
              <a:rPr lang="it-IT" sz="1200" b="1" dirty="0" err="1" smtClean="0"/>
              <a:t>Limes</a:t>
            </a:r>
            <a:r>
              <a:rPr lang="it-IT" sz="1200" b="1" dirty="0" smtClean="0"/>
              <a:t> </a:t>
            </a:r>
            <a:r>
              <a:rPr lang="it-IT" sz="1200" dirty="0" smtClean="0"/>
              <a:t> n. 7/2018</a:t>
            </a:r>
          </a:p>
          <a:p>
            <a:pPr algn="just"/>
            <a:r>
              <a:rPr lang="it-IT" sz="1400" dirty="0" smtClean="0"/>
              <a:t>I principali attori dell’economia iraniana sono il settore pubblico, quello semipubblico e quello privato.</a:t>
            </a:r>
          </a:p>
          <a:p>
            <a:pPr algn="just"/>
            <a:endParaRPr lang="it-IT" sz="1400" dirty="0" smtClean="0"/>
          </a:p>
          <a:p>
            <a:pPr algn="just"/>
            <a:r>
              <a:rPr lang="it-IT" sz="1400" b="1" dirty="0" smtClean="0"/>
              <a:t>IL SETTORE PUBBLICO</a:t>
            </a:r>
          </a:p>
          <a:p>
            <a:pPr algn="just">
              <a:spcAft>
                <a:spcPts val="600"/>
              </a:spcAft>
            </a:pPr>
            <a:r>
              <a:rPr lang="it-IT" sz="1400" dirty="0" smtClean="0"/>
              <a:t>Comprende una grossa fetta dell’</a:t>
            </a:r>
            <a:r>
              <a:rPr lang="it-IT" sz="1400" b="1" dirty="0" smtClean="0"/>
              <a:t>industria </a:t>
            </a:r>
            <a:r>
              <a:rPr lang="it-IT" sz="1400" dirty="0" smtClean="0"/>
              <a:t>(siderurgia, petrolchimica, petrolio, automobilistica) e diverse </a:t>
            </a:r>
            <a:r>
              <a:rPr lang="it-IT" sz="1400" b="1" dirty="0" smtClean="0"/>
              <a:t>banche</a:t>
            </a:r>
            <a:r>
              <a:rPr lang="it-IT" sz="1400" dirty="0" smtClean="0"/>
              <a:t>. Il suo peso è aumentato dalla rivoluzione del 1979, quando si decise di nazionalizzare quasi tutto, e si stima, in assenza di statistiche ufficiali in merito, che si aggiri intorno al </a:t>
            </a:r>
            <a:r>
              <a:rPr lang="it-IT" sz="1400" b="1" dirty="0" smtClean="0"/>
              <a:t>60% dell’economia</a:t>
            </a:r>
            <a:r>
              <a:rPr lang="it-IT" sz="1400" dirty="0" smtClean="0"/>
              <a:t>. </a:t>
            </a:r>
          </a:p>
          <a:p>
            <a:pPr algn="just"/>
            <a:r>
              <a:rPr lang="it-IT" sz="1400" b="1" dirty="0" smtClean="0"/>
              <a:t>IL SETTORE SEMIPUBBLICO</a:t>
            </a:r>
          </a:p>
          <a:p>
            <a:pPr algn="just"/>
            <a:r>
              <a:rPr lang="it-IT" sz="1400" dirty="0" smtClean="0"/>
              <a:t>È composto dalle fondazioni e dalle aziende di proprietà dei pasdaran</a:t>
            </a:r>
            <a:r>
              <a:rPr lang="it-IT" sz="1400" b="1" dirty="0" smtClean="0"/>
              <a:t>.</a:t>
            </a:r>
            <a:r>
              <a:rPr lang="it-IT" sz="1400" dirty="0" smtClean="0"/>
              <a:t> Fra queste, le </a:t>
            </a:r>
            <a:r>
              <a:rPr lang="it-IT" sz="1400" b="1" dirty="0" smtClean="0"/>
              <a:t>fondazioni religiose </a:t>
            </a:r>
            <a:r>
              <a:rPr lang="it-IT" sz="1400" dirty="0" smtClean="0"/>
              <a:t>(</a:t>
            </a:r>
            <a:r>
              <a:rPr lang="it-IT" sz="1400" i="1" dirty="0" err="1" smtClean="0"/>
              <a:t>bonyad</a:t>
            </a:r>
            <a:r>
              <a:rPr lang="it-IT" sz="1400" dirty="0" smtClean="0"/>
              <a:t>) sono istituzioni secolari deputate a occuparsi dei luoghi sacri grazie alle donazioni generate dal sistema dei </a:t>
            </a:r>
            <a:r>
              <a:rPr lang="it-IT" sz="1400" i="1" dirty="0" err="1" smtClean="0"/>
              <a:t>waqf</a:t>
            </a:r>
            <a:r>
              <a:rPr lang="it-IT" sz="1400" dirty="0" smtClean="0"/>
              <a:t>, soggetti giuridici creati per gestire i beni devoluti dai musulmani a fini caritatevoli. Non sono soggette a tassazione e rendono conto solo alla Guida suprema, Ali Khamenei. Beneficiando di un considerevole appoggio politico negli ambienti conservatori, hanno anche accesso agevolato al credito. </a:t>
            </a:r>
          </a:p>
          <a:p>
            <a:pPr algn="just">
              <a:spcAft>
                <a:spcPts val="600"/>
              </a:spcAft>
            </a:pPr>
            <a:r>
              <a:rPr lang="it-IT" sz="1400" dirty="0" smtClean="0"/>
              <a:t>Nel settore semipubblico figurano pure tutte le </a:t>
            </a:r>
            <a:r>
              <a:rPr lang="it-IT" sz="1400" b="1" dirty="0" smtClean="0"/>
              <a:t>imprese controllate dai pasdaran</a:t>
            </a:r>
            <a:r>
              <a:rPr lang="it-IT" sz="1400" dirty="0" smtClean="0"/>
              <a:t>. Questi ultimi hanno sviluppato attività economiche sin dalla fine della guerra contro l’Iraq nel 1988. Inizialmente molto presenti nell’edilizia, oggi questi soggetti hanno interessi in tutti gli ambiti e impiegano la stessa strategia delle fondazioni: esenzioni fiscali, accesso facilitato ai finanziamenti bancari grazie alle entrature politiche, filo diretto con la Guida suprema. Si può stimare che tale settore parastatale rappresenti quasi il</a:t>
            </a:r>
            <a:r>
              <a:rPr lang="it-IT" sz="1400" b="1" dirty="0" smtClean="0"/>
              <a:t> 20% dell’economia</a:t>
            </a:r>
            <a:r>
              <a:rPr lang="it-IT" sz="1400" baseline="30000" dirty="0" smtClean="0"/>
              <a:t> </a:t>
            </a:r>
            <a:r>
              <a:rPr lang="it-IT" sz="1400" dirty="0" smtClean="0"/>
              <a:t>.</a:t>
            </a:r>
          </a:p>
          <a:p>
            <a:pPr algn="just"/>
            <a:r>
              <a:rPr lang="it-IT" sz="1400" b="1" dirty="0" smtClean="0"/>
              <a:t>IL SETTORE PRIVATO</a:t>
            </a:r>
          </a:p>
          <a:p>
            <a:pPr algn="just">
              <a:spcAft>
                <a:spcPts val="600"/>
              </a:spcAft>
            </a:pPr>
            <a:r>
              <a:rPr lang="it-IT" sz="1400" dirty="0" smtClean="0"/>
              <a:t>Il settore privato iraniano è stato fortemente ridotto dalla rivoluzione a causa delle nazionalizzazioni e si aggirerebbe, anch’esso, sul </a:t>
            </a:r>
            <a:r>
              <a:rPr lang="it-IT" sz="1400" b="1" dirty="0" smtClean="0"/>
              <a:t>20% dell’economia</a:t>
            </a:r>
            <a:r>
              <a:rPr lang="it-IT" sz="1400" dirty="0" smtClean="0"/>
              <a:t>, diffuso soprattutto nell’agroalimentare, nell’edilizia e nei trasporti. La sua forza è contare su </a:t>
            </a:r>
            <a:r>
              <a:rPr lang="it-IT" sz="1400" b="1" dirty="0" smtClean="0"/>
              <a:t>imprenditori capaci</a:t>
            </a:r>
            <a:r>
              <a:rPr lang="it-IT" sz="1400" dirty="0" smtClean="0"/>
              <a:t>, tuttavia frenati da una </a:t>
            </a:r>
            <a:r>
              <a:rPr lang="it-IT" sz="1400" b="1" dirty="0" smtClean="0"/>
              <a:t>limitata fiducia nelle istituzioni pubbliche </a:t>
            </a:r>
            <a:r>
              <a:rPr lang="it-IT" sz="1400" dirty="0" smtClean="0"/>
              <a:t>(giustizia commerciale, sistema fiscale) che non li sprona a svilupparsi: il 96% delle imprese private conta meno di dieci dipendenti. Peraltro, sono frequenti le lamentele verso il </a:t>
            </a:r>
            <a:r>
              <a:rPr lang="it-IT" sz="1400" b="1" dirty="0" smtClean="0"/>
              <a:t>settore semipubblico</a:t>
            </a:r>
            <a:r>
              <a:rPr lang="it-IT" sz="1400" dirty="0" smtClean="0"/>
              <a:t>, accusato di </a:t>
            </a:r>
            <a:r>
              <a:rPr lang="it-IT" sz="1400" b="1" dirty="0" smtClean="0"/>
              <a:t>concorrenza sleale </a:t>
            </a:r>
            <a:r>
              <a:rPr lang="it-IT" sz="1400" dirty="0" smtClean="0"/>
              <a:t>e di comportamenti da soggetto privato nonostante benefici di numerosi vantaggi, come le già citate esenzioni fiscali.</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6"/>
          <p:cNvSpPr txBox="1">
            <a:spLocks/>
          </p:cNvSpPr>
          <p:nvPr/>
        </p:nvSpPr>
        <p:spPr>
          <a:xfrm>
            <a:off x="571472" y="2500306"/>
            <a:ext cx="8458200" cy="1143008"/>
          </a:xfrm>
          <a:prstGeom prst="rect">
            <a:avLst/>
          </a:prstGeom>
          <a:effectLst/>
        </p:spPr>
        <p:style>
          <a:lnRef idx="1">
            <a:schemeClr val="accent1"/>
          </a:lnRef>
          <a:fillRef idx="2">
            <a:schemeClr val="accent1"/>
          </a:fillRef>
          <a:effectRef idx="1">
            <a:schemeClr val="accent1"/>
          </a:effectRef>
          <a:fontRef idx="minor">
            <a:schemeClr val="dk1"/>
          </a:fontRef>
        </p:style>
        <p:txBody>
          <a:bodyP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it-IT" sz="4400" b="0" i="0" u="none" strike="noStrike" kern="1200" cap="all" spc="0" normalizeH="0" baseline="0" noProof="0" dirty="0" smtClean="0">
                <a:ln>
                  <a:noFill/>
                </a:ln>
                <a:solidFill>
                  <a:schemeClr val="dk1"/>
                </a:solidFill>
                <a:effectLst>
                  <a:reflection blurRad="12700" stA="48000" endA="300" endPos="55000" dir="5400000" sy="-90000" algn="bl" rotWithShape="0"/>
                </a:effectLst>
                <a:uLnTx/>
                <a:uFillTx/>
                <a:latin typeface="Times New Roman" pitchFamily="18" charset="0"/>
                <a:ea typeface="+mn-ea"/>
                <a:cs typeface="Times New Roman" pitchFamily="18" charset="0"/>
              </a:rPr>
              <a:t>LA rivoluzione</a:t>
            </a:r>
            <a:endParaRPr kumimoji="0" lang="it-IT" sz="3600" b="0" i="0" u="none" strike="noStrike" kern="1200" cap="all" spc="0" normalizeH="0" baseline="0" noProof="0" dirty="0">
              <a:ln>
                <a:noFill/>
              </a:ln>
              <a:solidFill>
                <a:schemeClr val="dk1"/>
              </a:solidFill>
              <a:effectLst>
                <a:reflection blurRad="12700" stA="48000" endA="300" endPos="55000" dir="5400000" sy="-90000" algn="bl" rotWithShape="0"/>
              </a:effectLst>
              <a:uLnTx/>
              <a:uFillTx/>
              <a:latin typeface="+mn-lt"/>
              <a:ea typeface="+mn-ea"/>
              <a:cs typeface="+mn-cs"/>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428596" y="285728"/>
            <a:ext cx="8501122" cy="4478149"/>
          </a:xfrm>
          <a:prstGeom prst="rect">
            <a:avLst/>
          </a:prstGeom>
          <a:solidFill>
            <a:schemeClr val="accent5">
              <a:lumMod val="20000"/>
              <a:lumOff val="80000"/>
            </a:schemeClr>
          </a:solidFill>
          <a:ln w="19050">
            <a:solidFill>
              <a:srgbClr val="C00000"/>
            </a:solidFill>
          </a:ln>
        </p:spPr>
        <p:txBody>
          <a:bodyPr wrap="square" rtlCol="0">
            <a:spAutoFit/>
          </a:bodyPr>
          <a:lstStyle/>
          <a:p>
            <a:pPr algn="just"/>
            <a:r>
              <a:rPr lang="it-IT" sz="1400" b="1" dirty="0" smtClean="0"/>
              <a:t>IL DUALISMO </a:t>
            </a:r>
            <a:r>
              <a:rPr lang="it-IT" sz="1400" b="1" dirty="0" err="1" smtClean="0"/>
              <a:t>DI</a:t>
            </a:r>
            <a:r>
              <a:rPr lang="it-IT" sz="1400" b="1" dirty="0" smtClean="0"/>
              <a:t> POTERE</a:t>
            </a:r>
            <a:endParaRPr lang="it-IT" sz="1400" dirty="0" smtClean="0"/>
          </a:p>
          <a:p>
            <a:pPr algn="just">
              <a:spcAft>
                <a:spcPts val="600"/>
              </a:spcAft>
            </a:pPr>
            <a:r>
              <a:rPr lang="it-IT" sz="1400" dirty="0" smtClean="0"/>
              <a:t>Nel complesso, questa struttura economica pone un fondamentale problema di gestione. Si intravede chiaramente un dualismo di potere fra il </a:t>
            </a:r>
            <a:r>
              <a:rPr lang="it-IT" sz="1400" b="1" dirty="0" smtClean="0"/>
              <a:t>governo del presidente eletto dal popolo</a:t>
            </a:r>
            <a:r>
              <a:rPr lang="it-IT" sz="1400" dirty="0" smtClean="0"/>
              <a:t>, che tenta di applicare una politica economica basata sull’apertura ai mercati esteri, e un</a:t>
            </a:r>
            <a:r>
              <a:rPr lang="it-IT" sz="1400" b="1" dirty="0" smtClean="0"/>
              <a:t> potere non eletto, </a:t>
            </a:r>
            <a:r>
              <a:rPr lang="it-IT" sz="1400" dirty="0" smtClean="0"/>
              <a:t>quello </a:t>
            </a:r>
            <a:r>
              <a:rPr lang="it-IT" sz="1400" b="1" dirty="0" smtClean="0"/>
              <a:t>della Guida suprema</a:t>
            </a:r>
            <a:r>
              <a:rPr lang="it-IT" sz="1400" dirty="0" smtClean="0"/>
              <a:t>, che controlla il settore parastatale e si è posto l’obiettivo di un’«economia della resistenza» in aperta contraddizione con quello dell’esecutivo.</a:t>
            </a:r>
          </a:p>
          <a:p>
            <a:pPr algn="just"/>
            <a:r>
              <a:rPr lang="it-IT" sz="1400" b="1" dirty="0" smtClean="0"/>
              <a:t>LA PRESIDENZA  ROHANI</a:t>
            </a:r>
          </a:p>
          <a:p>
            <a:pPr algn="just"/>
            <a:r>
              <a:rPr lang="it-IT" sz="1400" dirty="0" smtClean="0"/>
              <a:t>Nonostante l’innegabile miglioramento dell’ambiente macroeconomico, la presidenza di </a:t>
            </a:r>
            <a:r>
              <a:rPr lang="it-IT" sz="1400" dirty="0" err="1" smtClean="0"/>
              <a:t>Rohani</a:t>
            </a:r>
            <a:r>
              <a:rPr lang="it-IT" sz="1400" dirty="0" smtClean="0"/>
              <a:t> </a:t>
            </a:r>
            <a:r>
              <a:rPr lang="it-IT" sz="1400" b="1" dirty="0" smtClean="0"/>
              <a:t>ha mancato l’obiettivo iniziale di accrescere il peso del settore privato e l’apertura economica del paese</a:t>
            </a:r>
            <a:r>
              <a:rPr lang="it-IT" sz="1400" dirty="0" smtClean="0"/>
              <a:t>. Le autorità iraniane non hanno intrapreso alcuna operazione di privatizzazione degna di nota. Resta inoltre limitato il flusso in entrata degli investimenti diretti esteri. Benché nel 2017 siano aumentati fino ad arrivare a 5 miliardi di dollari dai 3,3 dell’anno precedente, restano ancora molto lontani dal tetto di 50 miliardi fissato inizialmente dal governo </a:t>
            </a:r>
            <a:r>
              <a:rPr lang="it-IT" sz="1400" dirty="0" err="1" smtClean="0"/>
              <a:t>Rohani</a:t>
            </a:r>
            <a:r>
              <a:rPr lang="it-IT" sz="1400" dirty="0" smtClean="0"/>
              <a:t>. Come spiegare tanta timidezza?</a:t>
            </a:r>
          </a:p>
          <a:p>
            <a:pPr algn="just">
              <a:spcAft>
                <a:spcPts val="600"/>
              </a:spcAft>
            </a:pPr>
            <a:r>
              <a:rPr lang="it-IT" sz="1400" dirty="0" smtClean="0"/>
              <a:t>A partire dalla rivoluzione </a:t>
            </a:r>
            <a:r>
              <a:rPr lang="it-IT" sz="1400" dirty="0" err="1" smtClean="0"/>
              <a:t>khomeinista</a:t>
            </a:r>
            <a:r>
              <a:rPr lang="it-IT" sz="1400" dirty="0" smtClean="0"/>
              <a:t>, l’economia iraniana è relativamente impermeabile agli investimenti stranieri a causa della ramificazione del settore pubblico e semipubblico. Serve tempo per operare cambi di mentalità, specie negli ambienti che oppongono forti resistenze alle privatizzazioni. </a:t>
            </a:r>
            <a:r>
              <a:rPr lang="it-IT" sz="1400" b="1" dirty="0" smtClean="0"/>
              <a:t>Molti dirigenti pubblici sono contrari, così come i politici più conservatori perché percepiscono queste operazioni come perdite nette di influenza</a:t>
            </a:r>
            <a:r>
              <a:rPr lang="it-IT" sz="1400" dirty="0" smtClean="0"/>
              <a:t>. Inoltre, molti vertici aziendali del settore pubblico, per quanto ben formati, non conoscono le modalità di funzionamento delle multinazionali, cosa che non facilita l’attrazione di investimenti esteri. Il dualismo stesso del potere politico limita fortemente le privatizzazioni.</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428596" y="285728"/>
            <a:ext cx="8501122" cy="2677656"/>
          </a:xfrm>
          <a:prstGeom prst="rect">
            <a:avLst/>
          </a:prstGeom>
          <a:solidFill>
            <a:schemeClr val="accent5">
              <a:lumMod val="20000"/>
              <a:lumOff val="80000"/>
            </a:schemeClr>
          </a:solidFill>
          <a:ln w="19050">
            <a:solidFill>
              <a:srgbClr val="C00000"/>
            </a:solidFill>
          </a:ln>
        </p:spPr>
        <p:txBody>
          <a:bodyPr wrap="square" rtlCol="0">
            <a:spAutoFit/>
          </a:bodyPr>
          <a:lstStyle/>
          <a:p>
            <a:pPr algn="just"/>
            <a:r>
              <a:rPr lang="it-IT" sz="1400" b="1" dirty="0" smtClean="0"/>
              <a:t>LE POTENZIALITA’ ECONOMICHE DELL’IRAN</a:t>
            </a:r>
            <a:endParaRPr lang="it-IT" sz="1400" dirty="0" smtClean="0"/>
          </a:p>
          <a:p>
            <a:pPr algn="just"/>
            <a:r>
              <a:rPr lang="it-IT" sz="1400" dirty="0" smtClean="0"/>
              <a:t>Questa situazione impedisce all’Iran di riformarsi e di utilizzare appieno il proprio potenziale. A differenza di molte altre economie mediorientali, quella iraniana disporrebbe di </a:t>
            </a:r>
            <a:r>
              <a:rPr lang="it-IT" sz="1400" b="1" dirty="0" smtClean="0"/>
              <a:t>una base produttiva non esclusivamente dipendente dal settore energetico</a:t>
            </a:r>
            <a:r>
              <a:rPr lang="it-IT" sz="1400" dirty="0" smtClean="0"/>
              <a:t>, soprattutto in virtù degli sforzi per industrializzare il paese negli anni Cinquanta. Se ne può avere un’idea osservando la progressione delle esportazioni non petrolifere negli </a:t>
            </a:r>
            <a:r>
              <a:rPr lang="it-IT" sz="1400" smtClean="0"/>
              <a:t>ultimi anni, </a:t>
            </a:r>
            <a:r>
              <a:rPr lang="it-IT" sz="1400" dirty="0" smtClean="0"/>
              <a:t>arrivate nel 2017 al 35% del totale. Nonostante fra queste figurino anche prodotti petrolchimici (il 26% dell’export non legato all’oro nero</a:t>
            </a:r>
            <a:r>
              <a:rPr lang="it-IT" sz="1400" baseline="30000" dirty="0" smtClean="0"/>
              <a:t> </a:t>
            </a:r>
            <a:r>
              <a:rPr lang="it-IT" sz="1400" dirty="0" smtClean="0"/>
              <a:t>), in media l’Iran vende all’estero più beni di quanto non faccia il resto dei paesi del Medio Oriente e del </a:t>
            </a:r>
            <a:r>
              <a:rPr lang="it-IT" sz="1400" dirty="0" err="1" smtClean="0"/>
              <a:t>Nordafrica</a:t>
            </a:r>
            <a:r>
              <a:rPr lang="it-IT" sz="1400" dirty="0" smtClean="0"/>
              <a:t> produttori di idrocarburi</a:t>
            </a:r>
            <a:r>
              <a:rPr lang="it-IT" sz="1400" baseline="30000" dirty="0" smtClean="0"/>
              <a:t> </a:t>
            </a:r>
            <a:r>
              <a:rPr lang="it-IT" sz="1400" dirty="0" smtClean="0"/>
              <a:t>. Dispone peraltro di un </a:t>
            </a:r>
            <a:r>
              <a:rPr lang="it-IT" sz="1400" b="1" dirty="0" smtClean="0"/>
              <a:t>alto livello di conoscenze scientifiche </a:t>
            </a:r>
            <a:r>
              <a:rPr lang="it-IT" sz="1400" dirty="0" smtClean="0"/>
              <a:t>che gli conferisce un consistente vantaggio comparato per sviluppare prodotti e servizi legati alle nuove tecnologie come la stampa tridimensionale, l’intelligenza artificiale e la robotica. Infine, può contare su una </a:t>
            </a:r>
            <a:r>
              <a:rPr lang="it-IT" sz="1400" b="1" dirty="0" smtClean="0"/>
              <a:t>vasta rete imprenditoriale </a:t>
            </a:r>
            <a:r>
              <a:rPr lang="it-IT" sz="1400" dirty="0" smtClean="0"/>
              <a:t>che potrebbe sviluppare in modo consistente le aziende se solo beneficiasse di un ambiente più favorevole.</a:t>
            </a:r>
          </a:p>
        </p:txBody>
      </p:sp>
      <p:sp>
        <p:nvSpPr>
          <p:cNvPr id="1026" name="AutoShape 2" descr="C:\Users\utente\Documents\SITO\DA INSERIRE\GEOGRAFIA\CLASSE 3%C2%B0\IRAN\ECONOMIA\SI\PESO DELLO STATO\IL PESO DELLE SANZIONI SULLA STABILITA%CC%80 DELL%E2%80%99IRAN - Limes_files\grafico2_coville_718.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sp>
        <p:nvSpPr>
          <p:cNvPr id="1028" name="AutoShape 4" descr="file:///C:/Users/utente/Documents/SITO/DA%20INSERIRE/GEOGRAFIA/CLASSE%203%C2%B0/IRAN/ECONOMIA/SI/grafico2_coville_718.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sp>
        <p:nvSpPr>
          <p:cNvPr id="1030" name="AutoShape 6" descr="file:///C:/Users/utente/Documents/SITO/DA%20INSERIRE/GEOGRAFIA/CLASSE%203%C2%B0/IRAN/ECONOMIA/SI/grafico2_coville_718.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sp>
        <p:nvSpPr>
          <p:cNvPr id="8" name="Rettangolo arrotondato 7"/>
          <p:cNvSpPr/>
          <p:nvPr/>
        </p:nvSpPr>
        <p:spPr>
          <a:xfrm>
            <a:off x="428596" y="3786190"/>
            <a:ext cx="8501122" cy="571504"/>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it-IT" sz="1400" dirty="0" smtClean="0">
              <a:solidFill>
                <a:schemeClr val="tx1"/>
              </a:solidFill>
            </a:endParaRPr>
          </a:p>
          <a:p>
            <a:pPr algn="just"/>
            <a:endParaRPr lang="it-IT" sz="1400" dirty="0" smtClean="0">
              <a:solidFill>
                <a:schemeClr val="tx1"/>
              </a:solidFill>
            </a:endParaRPr>
          </a:p>
          <a:p>
            <a:pPr algn="just"/>
            <a:endParaRPr lang="it-IT" sz="1400" dirty="0" smtClean="0">
              <a:solidFill>
                <a:schemeClr val="tx1"/>
              </a:solidFill>
            </a:endParaRPr>
          </a:p>
          <a:p>
            <a:pPr algn="just"/>
            <a:endParaRPr lang="it-IT" sz="1400" dirty="0" smtClean="0">
              <a:solidFill>
                <a:schemeClr val="tx1"/>
              </a:solidFill>
            </a:endParaRPr>
          </a:p>
          <a:p>
            <a:pPr algn="just"/>
            <a:endParaRPr lang="it-IT" sz="1400" dirty="0" smtClean="0">
              <a:solidFill>
                <a:schemeClr val="tx1"/>
              </a:solidFill>
            </a:endParaRPr>
          </a:p>
          <a:p>
            <a:pPr algn="just"/>
            <a:r>
              <a:rPr lang="it-IT" sz="1400" b="1" dirty="0" smtClean="0">
                <a:solidFill>
                  <a:schemeClr val="tx1"/>
                </a:solidFill>
              </a:rPr>
              <a:t>Perché l’Iran non riesce a sviluppare appieno il proprio potenziale economico? </a:t>
            </a:r>
            <a:r>
              <a:rPr lang="it-IT" sz="1400" dirty="0" smtClean="0">
                <a:solidFill>
                  <a:schemeClr val="tx1"/>
                </a:solidFill>
              </a:rPr>
              <a:t>Rispondi dopo aver evidenziato nel testo le informazioni principali.</a:t>
            </a:r>
          </a:p>
          <a:p>
            <a:pPr marL="342900" indent="-342900" algn="just"/>
            <a:endParaRPr lang="it-IT" sz="1400" dirty="0" smtClean="0">
              <a:solidFill>
                <a:schemeClr val="tx1"/>
              </a:solidFill>
            </a:endParaRPr>
          </a:p>
          <a:p>
            <a:pPr marL="342900" indent="-342900" algn="just"/>
            <a:endParaRPr lang="it-IT" sz="1400" dirty="0" smtClean="0">
              <a:solidFill>
                <a:schemeClr val="tx1"/>
              </a:solidFill>
            </a:endParaRPr>
          </a:p>
          <a:p>
            <a:pPr marL="342900" indent="-342900" algn="just"/>
            <a:endParaRPr lang="it-IT" sz="1400" dirty="0" smtClean="0">
              <a:solidFill>
                <a:schemeClr val="tx1"/>
              </a:solidFill>
            </a:endParaRPr>
          </a:p>
          <a:p>
            <a:pPr marL="342900" indent="-342900" algn="just"/>
            <a:endParaRPr lang="it-IT" sz="1400" dirty="0" smtClean="0">
              <a:solidFill>
                <a:schemeClr val="tx1"/>
              </a:solidFill>
            </a:endParaRPr>
          </a:p>
          <a:p>
            <a:pPr marL="342900" indent="-342900" algn="just">
              <a:buFont typeface="+mj-lt"/>
              <a:buAutoNum type="alphaLcParenR"/>
            </a:pPr>
            <a:endParaRPr lang="it-IT" sz="1400" dirty="0">
              <a:solidFill>
                <a:schemeClr val="tx1"/>
              </a:solidFill>
            </a:endParaRPr>
          </a:p>
        </p:txBody>
      </p:sp>
      <p:sp>
        <p:nvSpPr>
          <p:cNvPr id="9" name="Rettangolo arrotondato 8"/>
          <p:cNvSpPr/>
          <p:nvPr/>
        </p:nvSpPr>
        <p:spPr>
          <a:xfrm>
            <a:off x="500034" y="4714884"/>
            <a:ext cx="8501122" cy="57150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it-IT" sz="1400" dirty="0" smtClean="0">
              <a:solidFill>
                <a:schemeClr val="tx1"/>
              </a:solidFill>
            </a:endParaRPr>
          </a:p>
          <a:p>
            <a:pPr algn="just"/>
            <a:endParaRPr lang="it-IT" sz="1400" dirty="0" smtClean="0">
              <a:solidFill>
                <a:schemeClr val="tx1"/>
              </a:solidFill>
            </a:endParaRPr>
          </a:p>
          <a:p>
            <a:pPr algn="just"/>
            <a:endParaRPr lang="it-IT" sz="1400" dirty="0" smtClean="0">
              <a:solidFill>
                <a:schemeClr val="tx1"/>
              </a:solidFill>
            </a:endParaRPr>
          </a:p>
          <a:p>
            <a:pPr algn="just"/>
            <a:endParaRPr lang="it-IT" sz="1400" dirty="0" smtClean="0">
              <a:solidFill>
                <a:schemeClr val="tx1"/>
              </a:solidFill>
            </a:endParaRPr>
          </a:p>
          <a:p>
            <a:pPr algn="just"/>
            <a:endParaRPr lang="it-IT" sz="1400" dirty="0" smtClean="0">
              <a:solidFill>
                <a:schemeClr val="tx1"/>
              </a:solidFill>
            </a:endParaRPr>
          </a:p>
          <a:p>
            <a:pPr algn="just"/>
            <a:r>
              <a:rPr lang="it-IT" sz="1400" dirty="0" smtClean="0">
                <a:solidFill>
                  <a:srgbClr val="00B0F0"/>
                </a:solidFill>
              </a:rPr>
              <a:t>L’Iran non riesce a sviluppare appieno il proprio potenziale economico perché la sua economia è controllata dallo Stato che ostacola il libero mercato e la concorrenza. </a:t>
            </a:r>
          </a:p>
          <a:p>
            <a:pPr marL="342900" indent="-342900" algn="just"/>
            <a:endParaRPr lang="it-IT" sz="1400" dirty="0" smtClean="0">
              <a:solidFill>
                <a:schemeClr val="tx1"/>
              </a:solidFill>
            </a:endParaRPr>
          </a:p>
          <a:p>
            <a:pPr marL="342900" indent="-342900" algn="just"/>
            <a:endParaRPr lang="it-IT" sz="1400" dirty="0" smtClean="0">
              <a:solidFill>
                <a:schemeClr val="tx1"/>
              </a:solidFill>
            </a:endParaRPr>
          </a:p>
          <a:p>
            <a:pPr marL="342900" indent="-342900" algn="just"/>
            <a:endParaRPr lang="it-IT" sz="1400" dirty="0" smtClean="0">
              <a:solidFill>
                <a:schemeClr val="tx1"/>
              </a:solidFill>
            </a:endParaRPr>
          </a:p>
          <a:p>
            <a:pPr marL="342900" indent="-342900" algn="just"/>
            <a:endParaRPr lang="it-IT" sz="1400" dirty="0" smtClean="0">
              <a:solidFill>
                <a:schemeClr val="tx1"/>
              </a:solidFill>
            </a:endParaRPr>
          </a:p>
          <a:p>
            <a:pPr marL="342900" indent="-342900" algn="just">
              <a:buFont typeface="+mj-lt"/>
              <a:buAutoNum type="alphaLcParenR"/>
            </a:pPr>
            <a:endParaRPr lang="it-IT" sz="1400" dirty="0">
              <a:solidFill>
                <a:schemeClr val="tx1"/>
              </a:solidFill>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6" name="AutoShape 2" descr="C:\Users\utente\Documents\SITO\DA INSERIRE\GEOGRAFIA\CLASSE 3%C2%B0\IRAN\ECONOMIA\SI\PESO DELLO STATO\IL PESO DELLE SANZIONI SULLA STABILITA%CC%80 DELL%E2%80%99IRAN - Limes_files\grafico2_coville_718.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sp>
        <p:nvSpPr>
          <p:cNvPr id="1028" name="AutoShape 4" descr="file:///C:/Users/utente/Documents/SITO/DA%20INSERIRE/GEOGRAFIA/CLASSE%203%C2%B0/IRAN/ECONOMIA/SI/grafico2_coville_718.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sp>
        <p:nvSpPr>
          <p:cNvPr id="1030" name="AutoShape 6" descr="file:///C:/Users/utente/Documents/SITO/DA%20INSERIRE/GEOGRAFIA/CLASSE%203%C2%B0/IRAN/ECONOMIA/SI/grafico2_coville_718.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pic>
        <p:nvPicPr>
          <p:cNvPr id="1031" name="Picture 7" descr="C:\Users\utente\Documents\SITO\DA INSERIRE\GEOGRAFIA\CLASSE 3°\IRAN\ECONOMIA\SI\grafico2_coville_718.jpg"/>
          <p:cNvPicPr>
            <a:picLocks noChangeAspect="1" noChangeArrowheads="1"/>
          </p:cNvPicPr>
          <p:nvPr/>
        </p:nvPicPr>
        <p:blipFill>
          <a:blip r:embed="rId2"/>
          <a:srcRect/>
          <a:stretch>
            <a:fillRect/>
          </a:stretch>
        </p:blipFill>
        <p:spPr bwMode="auto">
          <a:xfrm>
            <a:off x="500034" y="285724"/>
            <a:ext cx="5376672" cy="3518154"/>
          </a:xfrm>
          <a:prstGeom prst="rect">
            <a:avLst/>
          </a:prstGeom>
          <a:noFill/>
          <a:ln>
            <a:solidFill>
              <a:srgbClr val="C00000"/>
            </a:solidFill>
          </a:ln>
        </p:spPr>
      </p:pic>
      <p:pic>
        <p:nvPicPr>
          <p:cNvPr id="7" name="Picture 4" descr="https://s3.us-east-2.amazonaws.com/defenddemocracy/uploads/publications/pie_chart_500.png"/>
          <p:cNvPicPr>
            <a:picLocks noChangeAspect="1" noChangeArrowheads="1"/>
          </p:cNvPicPr>
          <p:nvPr/>
        </p:nvPicPr>
        <p:blipFill>
          <a:blip r:embed="rId3"/>
          <a:srcRect/>
          <a:stretch>
            <a:fillRect/>
          </a:stretch>
        </p:blipFill>
        <p:spPr bwMode="auto">
          <a:xfrm>
            <a:off x="4000496" y="4000504"/>
            <a:ext cx="4445228" cy="2667137"/>
          </a:xfrm>
          <a:prstGeom prst="rect">
            <a:avLst/>
          </a:prstGeom>
          <a:noFill/>
          <a:ln>
            <a:solidFill>
              <a:srgbClr val="C00000"/>
            </a:solidFill>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285720" y="214290"/>
            <a:ext cx="8572560" cy="6124754"/>
          </a:xfrm>
          <a:prstGeom prst="rect">
            <a:avLst/>
          </a:prstGeom>
          <a:solidFill>
            <a:schemeClr val="accent5">
              <a:lumMod val="20000"/>
              <a:lumOff val="80000"/>
            </a:schemeClr>
          </a:solidFill>
          <a:ln w="19050">
            <a:solidFill>
              <a:srgbClr val="C00000"/>
            </a:solidFill>
          </a:ln>
        </p:spPr>
        <p:txBody>
          <a:bodyPr wrap="square" rtlCol="0">
            <a:spAutoFit/>
          </a:bodyPr>
          <a:lstStyle/>
          <a:p>
            <a:pPr algn="ctr"/>
            <a:r>
              <a:rPr lang="it-IT" sz="2000" b="1" cap="all" dirty="0" smtClean="0"/>
              <a:t>IRAN. UNO STATO NELLO STATO: PASDARAN SPA</a:t>
            </a:r>
          </a:p>
          <a:p>
            <a:pPr algn="just">
              <a:spcAft>
                <a:spcPts val="600"/>
              </a:spcAft>
            </a:pPr>
            <a:r>
              <a:rPr lang="it-IT" sz="1200" b="1" dirty="0" smtClean="0"/>
              <a:t>Notizie Geopolitiche </a:t>
            </a:r>
            <a:r>
              <a:rPr lang="it-IT" sz="1200" dirty="0" smtClean="0"/>
              <a:t> 13/08/2018</a:t>
            </a:r>
          </a:p>
          <a:p>
            <a:pPr algn="just">
              <a:spcAft>
                <a:spcPts val="600"/>
              </a:spcAft>
            </a:pPr>
            <a:r>
              <a:rPr lang="it-IT" sz="1400" dirty="0" smtClean="0"/>
              <a:t>Il nome pasdaran deriva dal persiano </a:t>
            </a:r>
            <a:r>
              <a:rPr lang="it-IT" sz="1400" dirty="0" err="1" smtClean="0"/>
              <a:t>pasdar</a:t>
            </a:r>
            <a:r>
              <a:rPr lang="it-IT" sz="1400" dirty="0" smtClean="0"/>
              <a:t>, “colui che veglia”. Il gruppo è meglio conosciuto come i </a:t>
            </a:r>
            <a:r>
              <a:rPr lang="it-IT" sz="1400" dirty="0" err="1" smtClean="0"/>
              <a:t>sepāh-e</a:t>
            </a:r>
            <a:r>
              <a:rPr lang="it-IT" sz="1400" dirty="0" smtClean="0"/>
              <a:t> pāsdārān-e </a:t>
            </a:r>
            <a:r>
              <a:rPr lang="it-IT" sz="1400" dirty="0" err="1" smtClean="0"/>
              <a:t>enghelāb-e</a:t>
            </a:r>
            <a:r>
              <a:rPr lang="it-IT" sz="1400" dirty="0" smtClean="0"/>
              <a:t> </a:t>
            </a:r>
            <a:r>
              <a:rPr lang="it-IT" sz="1400" dirty="0" err="1" smtClean="0"/>
              <a:t>eslāmi</a:t>
            </a:r>
            <a:r>
              <a:rPr lang="it-IT" sz="1400" dirty="0" smtClean="0"/>
              <a:t>, “i guardiani della rivoluzione islamica iraniana (IRGC)”. Nati nel 1979 dopo la rivoluzione islamica come </a:t>
            </a:r>
            <a:r>
              <a:rPr lang="it-IT" sz="1400" b="1" dirty="0" smtClean="0"/>
              <a:t>corpo paramilitare </a:t>
            </a:r>
            <a:r>
              <a:rPr lang="it-IT" sz="1400" dirty="0" smtClean="0"/>
              <a:t>si è organizzato in seguito in milizia per la difesa e il sostegno delle istituzioni rivoluzionarie in Iran. Il corpo </a:t>
            </a:r>
            <a:r>
              <a:rPr lang="it-IT" sz="1400" b="1" dirty="0" smtClean="0"/>
              <a:t>risponde unicamente agli ordini della guida suprema</a:t>
            </a:r>
            <a:r>
              <a:rPr lang="it-IT" sz="1400" dirty="0" smtClean="0"/>
              <a:t>, l’ayatollah Ali Khamenei e seguono politicamente e ideologicamente il </a:t>
            </a:r>
            <a:r>
              <a:rPr lang="it-IT" sz="1400" dirty="0" err="1" smtClean="0"/>
              <a:t>velayat-e</a:t>
            </a:r>
            <a:r>
              <a:rPr lang="it-IT" sz="1400" dirty="0" smtClean="0"/>
              <a:t> </a:t>
            </a:r>
            <a:r>
              <a:rPr lang="it-IT" sz="1400" dirty="0" err="1" smtClean="0"/>
              <a:t>faqih</a:t>
            </a:r>
            <a:r>
              <a:rPr lang="it-IT" sz="1400" dirty="0" smtClean="0"/>
              <a:t>, il sistema di potere dei mullah. I Guardiani della rivoluzione hanno</a:t>
            </a:r>
            <a:r>
              <a:rPr lang="it-IT" sz="1400" b="1" dirty="0" smtClean="0"/>
              <a:t> grande adesione fra le fasce più deboli della società</a:t>
            </a:r>
            <a:r>
              <a:rPr lang="it-IT" sz="1400" dirty="0" smtClean="0"/>
              <a:t>, poiché è su di essi che il gruppo investe tempo e risorse economiche. Moltissimi giovani e analfabeti che provengono dalle campagne o dalle periferie sono inquadrati nei ranghi dei pasdaran. Le famiglie dei soldati a loro volta sono aiutate e mantenute dal corpo stesso. Il corpo dei pasdaran è divenuto un gruppo d’élite con forze armate che vantano oggi </a:t>
            </a:r>
            <a:r>
              <a:rPr lang="it-IT" sz="1400" b="1" dirty="0" smtClean="0"/>
              <a:t>circa 250mila uomini</a:t>
            </a:r>
            <a:r>
              <a:rPr lang="it-IT" sz="1400" dirty="0" smtClean="0"/>
              <a:t>, comandati dal maggiore generale Mohammed’Alì </a:t>
            </a:r>
            <a:r>
              <a:rPr lang="it-IT" sz="1400" dirty="0" err="1" smtClean="0"/>
              <a:t>Ja</a:t>
            </a:r>
            <a:r>
              <a:rPr lang="it-IT" sz="1400" dirty="0" smtClean="0"/>
              <a:t>’fari. I pasdaran sono </a:t>
            </a:r>
            <a:r>
              <a:rPr lang="it-IT" sz="1400" b="1" dirty="0" smtClean="0"/>
              <a:t>molto temuti e fortemente ideologizzati</a:t>
            </a:r>
            <a:r>
              <a:rPr lang="it-IT" sz="1400" dirty="0" smtClean="0"/>
              <a:t>, si occupano della sicurezza nazionale, di quella interna e di frontiera, oltre a svolgere attività di polizia. Essi gestiscono il controllo del contrabbando nel paese e tramite lo stretto di Hormuz.</a:t>
            </a:r>
          </a:p>
          <a:p>
            <a:pPr algn="just"/>
            <a:r>
              <a:rPr lang="it-IT" sz="1400" i="1" dirty="0" smtClean="0"/>
              <a:t>Una SPA a tutti gli effetti.</a:t>
            </a:r>
          </a:p>
          <a:p>
            <a:pPr algn="just"/>
            <a:r>
              <a:rPr lang="it-IT" sz="1400" dirty="0" smtClean="0"/>
              <a:t>Ad oggi i pasdaran </a:t>
            </a:r>
            <a:r>
              <a:rPr lang="it-IT" sz="1400" b="1" dirty="0" smtClean="0"/>
              <a:t>controllano la maggioranza dei settori economici iraniani</a:t>
            </a:r>
            <a:r>
              <a:rPr lang="it-IT" sz="1400" dirty="0" smtClean="0"/>
              <a:t>, dall’energia alle infrastrutture, dal settore automobilistico a quello finanziario e bancario. Spesso le imprese controllate dai pasdaran sono vincitrici di appalti per la costruzione delle grandi opere pubbliche. Gestiscono o controllano più di cento aziende iraniane, con un fatturato nel 2017 che supera i 12 miliardi di dollari.</a:t>
            </a:r>
          </a:p>
          <a:p>
            <a:pPr algn="just"/>
            <a:r>
              <a:rPr lang="it-IT" sz="1400" dirty="0" smtClean="0"/>
              <a:t>I pasdaran </a:t>
            </a:r>
            <a:r>
              <a:rPr lang="it-IT" sz="1400" b="1" dirty="0" smtClean="0"/>
              <a:t>controllano gran parte dei prodotti occidentali che entrano nel paese </a:t>
            </a:r>
            <a:r>
              <a:rPr lang="it-IT" sz="1400" dirty="0" smtClean="0"/>
              <a:t>tramite il mercato nero, un’economia illegale che produce ricchezza e crea consenso tra i giovani e le fasce più deboli della popolazione. Le aziende controllate dai pasdaran </a:t>
            </a:r>
            <a:r>
              <a:rPr lang="it-IT" sz="1400" b="1" dirty="0" smtClean="0"/>
              <a:t>hanno</a:t>
            </a:r>
            <a:r>
              <a:rPr lang="it-IT" sz="1400" dirty="0" smtClean="0"/>
              <a:t>, sembra un paradosso, </a:t>
            </a:r>
            <a:r>
              <a:rPr lang="it-IT" sz="1400" b="1" dirty="0" smtClean="0"/>
              <a:t>tratto grande vantaggio dalle sanzioni internazionali</a:t>
            </a:r>
            <a:r>
              <a:rPr lang="it-IT" sz="1400" dirty="0" smtClean="0"/>
              <a:t>, poiché esse hanno garantito al corpo una posizione di monopolio all’interno del paese, tenendo lontani i potenziali competitor internazionali. Tra l’altro, </a:t>
            </a:r>
            <a:r>
              <a:rPr lang="it-IT" sz="1400" b="1" dirty="0" smtClean="0"/>
              <a:t>gli investitori privati internazionali</a:t>
            </a:r>
            <a:r>
              <a:rPr lang="it-IT" sz="1400" dirty="0" smtClean="0"/>
              <a:t>, anche quando le sanzioni erano state annullate, </a:t>
            </a:r>
            <a:r>
              <a:rPr lang="it-IT" sz="1400" b="1" dirty="0" smtClean="0"/>
              <a:t>si mostravano fortemente preoccupati a investire nell’opaca economia iraniana</a:t>
            </a:r>
            <a:r>
              <a:rPr lang="it-IT" sz="1400" dirty="0" smtClean="0"/>
              <a:t>, in cui le aziende, le </a:t>
            </a:r>
            <a:r>
              <a:rPr lang="it-IT" sz="1400" dirty="0" err="1" smtClean="0"/>
              <a:t>bonyad</a:t>
            </a:r>
            <a:r>
              <a:rPr lang="it-IT" sz="1400" dirty="0" smtClean="0"/>
              <a:t> e le fondazioni controllate dai pasdaran, giocano un ruolo notevole e poco trasparente.</a:t>
            </a:r>
            <a:endParaRPr lang="it-IT" sz="1400" b="1" dirty="0" smtClean="0"/>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6429388" y="500042"/>
            <a:ext cx="2500330" cy="1938992"/>
          </a:xfrm>
          <a:prstGeom prst="rect">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2700000" scaled="1"/>
            <a:tileRect/>
          </a:gradFill>
          <a:ln w="19050">
            <a:solidFill>
              <a:srgbClr val="C00000"/>
            </a:solidFill>
          </a:ln>
        </p:spPr>
        <p:txBody>
          <a:bodyPr wrap="square" rtlCol="0">
            <a:spAutoFit/>
          </a:bodyPr>
          <a:lstStyle/>
          <a:p>
            <a:pPr algn="just" fontAlgn="t"/>
            <a:r>
              <a:rPr lang="it-IT" sz="1200" dirty="0" smtClean="0"/>
              <a:t>Il Parlamento europeo ha votato a larga maggioranza per inserire i </a:t>
            </a:r>
            <a:r>
              <a:rPr lang="it-IT" sz="1200" b="1" dirty="0" smtClean="0"/>
              <a:t>pasdaran</a:t>
            </a:r>
            <a:r>
              <a:rPr lang="it-IT" sz="1200" dirty="0" smtClean="0"/>
              <a:t> iraniani nella lista delle organizzazioni terroristiche. Sono ritenuti </a:t>
            </a:r>
            <a:r>
              <a:rPr lang="it-IT" sz="1200" b="1" dirty="0" smtClean="0"/>
              <a:t>responsabili di molti dei crimini contro i diritti umani</a:t>
            </a:r>
            <a:r>
              <a:rPr lang="it-IT" sz="1200" dirty="0" smtClean="0"/>
              <a:t> a cui l’Iran assiste ormai quotidianamente, soprattutto dopo la morte della 22enne </a:t>
            </a:r>
            <a:r>
              <a:rPr lang="it-IT" sz="1200" dirty="0" err="1" smtClean="0"/>
              <a:t>Mahsa</a:t>
            </a:r>
            <a:r>
              <a:rPr lang="it-IT" sz="1200" dirty="0" smtClean="0"/>
              <a:t> </a:t>
            </a:r>
            <a:r>
              <a:rPr lang="it-IT" sz="1200" dirty="0" err="1" smtClean="0"/>
              <a:t>Amini</a:t>
            </a:r>
            <a:r>
              <a:rPr lang="it-IT" sz="1200" dirty="0" smtClean="0"/>
              <a:t> e le proteste che ne sono seguite. </a:t>
            </a:r>
            <a:endParaRPr lang="it-IT" sz="1200" dirty="0"/>
          </a:p>
        </p:txBody>
      </p:sp>
      <p:pic>
        <p:nvPicPr>
          <p:cNvPr id="5122" name="Picture 2" descr="pasdaran iran usa"/>
          <p:cNvPicPr>
            <a:picLocks noChangeAspect="1" noChangeArrowheads="1"/>
          </p:cNvPicPr>
          <p:nvPr/>
        </p:nvPicPr>
        <p:blipFill>
          <a:blip r:embed="rId2"/>
          <a:srcRect/>
          <a:stretch>
            <a:fillRect/>
          </a:stretch>
        </p:blipFill>
        <p:spPr bwMode="auto">
          <a:xfrm>
            <a:off x="214282" y="357165"/>
            <a:ext cx="6007608" cy="2670048"/>
          </a:xfrm>
          <a:prstGeom prst="rect">
            <a:avLst/>
          </a:prstGeom>
          <a:noFill/>
          <a:ln>
            <a:solidFill>
              <a:srgbClr val="C00000"/>
            </a:solidFill>
          </a:ln>
        </p:spPr>
      </p:pic>
      <p:sp>
        <p:nvSpPr>
          <p:cNvPr id="4" name="Rettangolo arrotondato 3"/>
          <p:cNvSpPr/>
          <p:nvPr/>
        </p:nvSpPr>
        <p:spPr>
          <a:xfrm>
            <a:off x="428596" y="3786190"/>
            <a:ext cx="8501122" cy="71438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it-IT" sz="1400" dirty="0" smtClean="0">
              <a:solidFill>
                <a:schemeClr val="tx1"/>
              </a:solidFill>
            </a:endParaRPr>
          </a:p>
          <a:p>
            <a:pPr algn="just"/>
            <a:endParaRPr lang="it-IT" sz="1400" dirty="0" smtClean="0">
              <a:solidFill>
                <a:schemeClr val="tx1"/>
              </a:solidFill>
            </a:endParaRPr>
          </a:p>
          <a:p>
            <a:pPr algn="just"/>
            <a:endParaRPr lang="it-IT" sz="1400" dirty="0" smtClean="0">
              <a:solidFill>
                <a:schemeClr val="tx1"/>
              </a:solidFill>
            </a:endParaRPr>
          </a:p>
          <a:p>
            <a:pPr algn="just"/>
            <a:endParaRPr lang="it-IT" sz="1400" dirty="0" smtClean="0">
              <a:solidFill>
                <a:schemeClr val="tx1"/>
              </a:solidFill>
            </a:endParaRPr>
          </a:p>
          <a:p>
            <a:pPr algn="just"/>
            <a:endParaRPr lang="it-IT" sz="1400" dirty="0" smtClean="0">
              <a:solidFill>
                <a:schemeClr val="tx1"/>
              </a:solidFill>
            </a:endParaRPr>
          </a:p>
          <a:p>
            <a:pPr algn="just"/>
            <a:r>
              <a:rPr lang="it-IT" sz="1400" b="1" dirty="0" smtClean="0">
                <a:solidFill>
                  <a:schemeClr val="tx1"/>
                </a:solidFill>
              </a:rPr>
              <a:t>Chi sono i pasdaran? Chi li controlla? Da chi sono composti? Che ruolo hanno nell’economia del Paese? </a:t>
            </a:r>
            <a:r>
              <a:rPr lang="it-IT" sz="1400" dirty="0" smtClean="0">
                <a:solidFill>
                  <a:schemeClr val="tx1"/>
                </a:solidFill>
              </a:rPr>
              <a:t>Cerca nell’archivio l’articolo da cui si può ricavare la risposta ed evidenzia le informazioni principali. </a:t>
            </a:r>
          </a:p>
          <a:p>
            <a:pPr marL="342900" indent="-342900" algn="just"/>
            <a:endParaRPr lang="it-IT" sz="1400" dirty="0" smtClean="0">
              <a:solidFill>
                <a:schemeClr val="tx1"/>
              </a:solidFill>
            </a:endParaRPr>
          </a:p>
          <a:p>
            <a:pPr marL="342900" indent="-342900" algn="just"/>
            <a:endParaRPr lang="it-IT" sz="1400" dirty="0" smtClean="0">
              <a:solidFill>
                <a:schemeClr val="tx1"/>
              </a:solidFill>
            </a:endParaRPr>
          </a:p>
          <a:p>
            <a:pPr marL="342900" indent="-342900" algn="just"/>
            <a:endParaRPr lang="it-IT" sz="1400" dirty="0" smtClean="0">
              <a:solidFill>
                <a:schemeClr val="tx1"/>
              </a:solidFill>
            </a:endParaRPr>
          </a:p>
          <a:p>
            <a:pPr marL="342900" indent="-342900" algn="just"/>
            <a:endParaRPr lang="it-IT" sz="1400" dirty="0" smtClean="0">
              <a:solidFill>
                <a:schemeClr val="tx1"/>
              </a:solidFill>
            </a:endParaRPr>
          </a:p>
          <a:p>
            <a:pPr marL="342900" indent="-342900" algn="just">
              <a:buFont typeface="+mj-lt"/>
              <a:buAutoNum type="alphaLcParenR"/>
            </a:pPr>
            <a:endParaRPr lang="it-IT" sz="1400" dirty="0">
              <a:solidFill>
                <a:schemeClr val="tx1"/>
              </a:solidFill>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ctrTitle"/>
          </p:nvPr>
        </p:nvSpPr>
        <p:spPr>
          <a:xfrm>
            <a:off x="214282" y="2143116"/>
            <a:ext cx="8458200" cy="1222375"/>
          </a:xfrm>
        </p:spPr>
        <p:txBody>
          <a:bodyPr>
            <a:normAutofit/>
          </a:bodyPr>
          <a:lstStyle/>
          <a:p>
            <a:r>
              <a:rPr lang="it-IT" sz="3200" b="1" dirty="0" smtClean="0">
                <a:latin typeface="Times New Roman" pitchFamily="18" charset="0"/>
                <a:cs typeface="Times New Roman" pitchFamily="18" charset="0"/>
              </a:rPr>
              <a:t>     </a:t>
            </a:r>
            <a:endParaRPr lang="it-IT" sz="3200" b="1" dirty="0">
              <a:latin typeface="Times New Roman" pitchFamily="18" charset="0"/>
              <a:cs typeface="Times New Roman" pitchFamily="18" charset="0"/>
            </a:endParaRPr>
          </a:p>
        </p:txBody>
      </p:sp>
      <p:sp>
        <p:nvSpPr>
          <p:cNvPr id="4" name="Sottotitolo 3"/>
          <p:cNvSpPr>
            <a:spLocks noGrp="1"/>
          </p:cNvSpPr>
          <p:nvPr>
            <p:ph type="subTitle" idx="1"/>
          </p:nvPr>
        </p:nvSpPr>
        <p:spPr>
          <a:xfrm>
            <a:off x="357158" y="2857496"/>
            <a:ext cx="8458200" cy="785818"/>
          </a:xfrm>
        </p:spPr>
        <p:txBody>
          <a:bodyPr>
            <a:normAutofit fontScale="92500" lnSpcReduction="10000"/>
          </a:bodyPr>
          <a:lstStyle/>
          <a:p>
            <a:pPr algn="ctr"/>
            <a:r>
              <a:rPr lang="it-IT" sz="5100" b="1" dirty="0" smtClean="0">
                <a:latin typeface="Times New Roman" pitchFamily="18" charset="0"/>
                <a:cs typeface="Times New Roman" pitchFamily="18" charset="0"/>
              </a:rPr>
              <a:t>   </a:t>
            </a:r>
            <a:r>
              <a:rPr lang="it-IT" sz="4300" b="1" dirty="0" smtClean="0">
                <a:solidFill>
                  <a:srgbClr val="00B050"/>
                </a:solidFill>
                <a:latin typeface="Times New Roman" pitchFamily="18" charset="0"/>
                <a:cs typeface="Times New Roman" pitchFamily="18" charset="0"/>
              </a:rPr>
              <a:t>L’economia</a:t>
            </a: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428596" y="571480"/>
            <a:ext cx="8286808" cy="3677930"/>
          </a:xfrm>
          <a:prstGeom prst="rect">
            <a:avLst/>
          </a:prstGeom>
          <a:solidFill>
            <a:schemeClr val="accent5">
              <a:lumMod val="20000"/>
              <a:lumOff val="80000"/>
            </a:schemeClr>
          </a:solidFill>
          <a:ln w="19050">
            <a:solidFill>
              <a:srgbClr val="C00000"/>
            </a:solidFill>
          </a:ln>
        </p:spPr>
        <p:txBody>
          <a:bodyPr wrap="square" rtlCol="0">
            <a:spAutoFit/>
          </a:bodyPr>
          <a:lstStyle/>
          <a:p>
            <a:pPr algn="ctr" fontAlgn="base"/>
            <a:r>
              <a:rPr lang="it-IT" sz="2000" b="1" dirty="0" smtClean="0"/>
              <a:t>L’Iran e le sanzioni</a:t>
            </a:r>
          </a:p>
          <a:p>
            <a:pPr algn="just">
              <a:spcAft>
                <a:spcPts val="600"/>
              </a:spcAft>
            </a:pPr>
            <a:r>
              <a:rPr lang="it-IT" sz="1200" b="1" dirty="0" smtClean="0"/>
              <a:t>Reset</a:t>
            </a:r>
            <a:r>
              <a:rPr lang="it-IT" sz="1200" dirty="0" smtClean="0"/>
              <a:t>  08/02/2013</a:t>
            </a:r>
          </a:p>
          <a:p>
            <a:pPr algn="just" fontAlgn="base"/>
            <a:r>
              <a:rPr lang="it-IT" sz="1400" b="1" dirty="0" smtClean="0"/>
              <a:t>Le sanzioni sono lo strumento più forte utilizzato da Europa e Stati Uniti per tenere a bada le aspirazioni nucleari iraniane</a:t>
            </a:r>
            <a:r>
              <a:rPr lang="it-IT" sz="1400" dirty="0" smtClean="0"/>
              <a:t>, ma non sono certo una novità degli ultimi anni, anche se negli ultimi anni hanno avuto un rilievo sempre maggiore nel delineare i rapporti con l’Occidente. Sanzioni, intensificate progressivamente a partire dall’apertura del dossier sul nucleare, ma che risalgono per gli Stati Uniti all’assalto degli studenti iraniani all’Ambasciata americana di Teheran nel 1979.</a:t>
            </a:r>
          </a:p>
          <a:p>
            <a:pPr algn="just" fontAlgn="base"/>
            <a:r>
              <a:rPr lang="it-IT" sz="1400" dirty="0" smtClean="0"/>
              <a:t>Da allora, infatti, gli Usa hanno attuato unilateralmente una serie di misure restrittive nei confronti della Repubblica Islamica che vanno dal </a:t>
            </a:r>
            <a:r>
              <a:rPr lang="it-IT" sz="1400" b="1" dirty="0" smtClean="0"/>
              <a:t>congelamento dei capitali iraniani all’estero </a:t>
            </a:r>
            <a:r>
              <a:rPr lang="it-IT" sz="1400" dirty="0" smtClean="0"/>
              <a:t>(si parla di circa 10 miliardi di dollari), al </a:t>
            </a:r>
            <a:r>
              <a:rPr lang="it-IT" sz="1400" b="1" dirty="0" smtClean="0"/>
              <a:t>divieto di importare beni e servizi o di investire in petrolio e gas iraniano</a:t>
            </a:r>
            <a:r>
              <a:rPr lang="it-IT" sz="1400" dirty="0" smtClean="0"/>
              <a:t>, alla richiesta di applicare sanzioni </a:t>
            </a:r>
            <a:r>
              <a:rPr lang="it-IT" sz="1400" b="1" dirty="0" smtClean="0"/>
              <a:t>anche alle aziende straniere </a:t>
            </a:r>
            <a:r>
              <a:rPr lang="it-IT" sz="1400" dirty="0" smtClean="0"/>
              <a:t>con investimenti di 20 milioni di dollari all’anno nel settore energetico, fino alle azioni più recenti, attuate dal 2007, che </a:t>
            </a:r>
            <a:r>
              <a:rPr lang="it-IT" sz="1400" b="1" dirty="0" smtClean="0"/>
              <a:t>hanno chiuso il mercato finanziario agli iraniani</a:t>
            </a:r>
            <a:r>
              <a:rPr lang="it-IT" sz="1400" dirty="0" smtClean="0"/>
              <a:t>, </a:t>
            </a:r>
            <a:r>
              <a:rPr lang="it-IT" sz="1400" b="1" dirty="0" smtClean="0"/>
              <a:t>bloccato tutti i beni della Banca Centrale e di tutte le istituzioni collegate al regime e messo al bando anche settori dell’aeronautica civile e dei trasport</a:t>
            </a:r>
            <a:r>
              <a:rPr lang="it-IT" sz="1400" dirty="0" smtClean="0"/>
              <a:t>i. Oggi per commerciare con l’Iran il Ministero del Tesoro statunitense deve emettere un’autorizzazione ad hoc. L’obiettivo? Isolare economicamente l’Iran e costringerlo a una resa diplomatica.</a:t>
            </a:r>
            <a:endParaRPr lang="it-IT" sz="1400" dirty="0"/>
          </a:p>
        </p:txBody>
      </p:sp>
      <p:sp>
        <p:nvSpPr>
          <p:cNvPr id="3" name="Rettangolo arrotondato 2"/>
          <p:cNvSpPr/>
          <p:nvPr/>
        </p:nvSpPr>
        <p:spPr>
          <a:xfrm>
            <a:off x="642910" y="4929198"/>
            <a:ext cx="8143932" cy="857256"/>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it-IT" sz="1400" dirty="0" smtClean="0">
              <a:solidFill>
                <a:schemeClr val="tx1"/>
              </a:solidFill>
            </a:endParaRPr>
          </a:p>
          <a:p>
            <a:pPr algn="just"/>
            <a:endParaRPr lang="it-IT" sz="1400" dirty="0" smtClean="0">
              <a:solidFill>
                <a:schemeClr val="tx1"/>
              </a:solidFill>
            </a:endParaRPr>
          </a:p>
          <a:p>
            <a:pPr algn="just"/>
            <a:endParaRPr lang="it-IT" sz="1400" dirty="0" smtClean="0">
              <a:solidFill>
                <a:schemeClr val="tx1"/>
              </a:solidFill>
            </a:endParaRPr>
          </a:p>
          <a:p>
            <a:pPr algn="just"/>
            <a:endParaRPr lang="it-IT" sz="1400" dirty="0" smtClean="0">
              <a:solidFill>
                <a:schemeClr val="tx1"/>
              </a:solidFill>
            </a:endParaRPr>
          </a:p>
          <a:p>
            <a:pPr algn="just"/>
            <a:endParaRPr lang="it-IT" sz="1400" dirty="0" smtClean="0">
              <a:solidFill>
                <a:schemeClr val="tx1"/>
              </a:solidFill>
            </a:endParaRPr>
          </a:p>
          <a:p>
            <a:pPr algn="just"/>
            <a:r>
              <a:rPr lang="it-IT" sz="1400" b="1" dirty="0" smtClean="0">
                <a:solidFill>
                  <a:schemeClr val="tx1"/>
                </a:solidFill>
              </a:rPr>
              <a:t>Cosa prevedono le sanzioni contro l’Iran? Da chi sono applicate? Per quale motivo? </a:t>
            </a:r>
            <a:r>
              <a:rPr lang="it-IT" sz="1400" dirty="0" smtClean="0">
                <a:solidFill>
                  <a:schemeClr val="tx1"/>
                </a:solidFill>
              </a:rPr>
              <a:t>Cerca nell’archivio l’articolo da cui si può ricavare la risposta ed evidenzia le informazioni principali. </a:t>
            </a:r>
          </a:p>
          <a:p>
            <a:pPr marL="342900" indent="-342900" algn="just"/>
            <a:endParaRPr lang="it-IT" sz="1400" dirty="0" smtClean="0">
              <a:solidFill>
                <a:schemeClr val="tx1"/>
              </a:solidFill>
            </a:endParaRPr>
          </a:p>
          <a:p>
            <a:pPr marL="342900" indent="-342900" algn="just"/>
            <a:endParaRPr lang="it-IT" sz="1400" dirty="0" smtClean="0">
              <a:solidFill>
                <a:schemeClr val="tx1"/>
              </a:solidFill>
            </a:endParaRPr>
          </a:p>
          <a:p>
            <a:pPr marL="342900" indent="-342900" algn="just"/>
            <a:endParaRPr lang="it-IT" sz="1400" dirty="0" smtClean="0">
              <a:solidFill>
                <a:schemeClr val="tx1"/>
              </a:solidFill>
            </a:endParaRPr>
          </a:p>
          <a:p>
            <a:pPr marL="342900" indent="-342900" algn="just"/>
            <a:endParaRPr lang="it-IT" sz="1400" dirty="0" smtClean="0">
              <a:solidFill>
                <a:schemeClr val="tx1"/>
              </a:solidFill>
            </a:endParaRPr>
          </a:p>
          <a:p>
            <a:pPr marL="342900" indent="-342900" algn="just">
              <a:buFont typeface="+mj-lt"/>
              <a:buAutoNum type="alphaLcParenR"/>
            </a:pPr>
            <a:endParaRPr lang="it-IT" sz="1400" dirty="0">
              <a:solidFill>
                <a:schemeClr val="tx1"/>
              </a:solidFill>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571472" y="214290"/>
            <a:ext cx="8286808" cy="5693866"/>
          </a:xfrm>
          <a:prstGeom prst="rect">
            <a:avLst/>
          </a:prstGeom>
          <a:solidFill>
            <a:schemeClr val="accent5">
              <a:lumMod val="20000"/>
              <a:lumOff val="80000"/>
            </a:schemeClr>
          </a:solidFill>
          <a:ln w="19050">
            <a:solidFill>
              <a:srgbClr val="C00000"/>
            </a:solidFill>
          </a:ln>
        </p:spPr>
        <p:txBody>
          <a:bodyPr wrap="square" rtlCol="0">
            <a:spAutoFit/>
          </a:bodyPr>
          <a:lstStyle/>
          <a:p>
            <a:pPr algn="ctr">
              <a:spcAft>
                <a:spcPts val="600"/>
              </a:spcAft>
            </a:pPr>
            <a:r>
              <a:rPr lang="it-IT" sz="2000" b="1" dirty="0" smtClean="0"/>
              <a:t>Il peso delle sanzioni</a:t>
            </a:r>
          </a:p>
          <a:p>
            <a:pPr algn="just">
              <a:spcAft>
                <a:spcPts val="600"/>
              </a:spcAft>
            </a:pPr>
            <a:r>
              <a:rPr lang="it-IT" sz="1200" b="1" dirty="0" smtClean="0"/>
              <a:t>ISPI</a:t>
            </a:r>
            <a:r>
              <a:rPr lang="it-IT" sz="1200" dirty="0" smtClean="0"/>
              <a:t>  24/11/2022</a:t>
            </a:r>
          </a:p>
          <a:p>
            <a:pPr algn="just"/>
            <a:r>
              <a:rPr lang="it-IT" sz="1400" dirty="0" smtClean="0"/>
              <a:t>Dagli anni Novanta del secolo scorso fino ai primi anni duemila i dati economici in Iran hanno seguito una tendenza positiva. La situazione ha iniziato a peggiorare a seguito dell’imposizione </a:t>
            </a:r>
            <a:r>
              <a:rPr lang="it-IT" sz="1400" b="1" dirty="0" smtClean="0"/>
              <a:t>fra il 2006 e il 2010 </a:t>
            </a:r>
            <a:r>
              <a:rPr lang="it-IT" sz="1400" dirty="0" smtClean="0"/>
              <a:t>da parte dei paesi occidentali di </a:t>
            </a:r>
            <a:r>
              <a:rPr lang="it-IT" sz="1400" b="1" dirty="0" smtClean="0"/>
              <a:t>nuove sanzioni</a:t>
            </a:r>
            <a:r>
              <a:rPr lang="it-IT" sz="1400" dirty="0" smtClean="0"/>
              <a:t> - in aggiunta a quelle decise al termine del millennio scorso - per scongiurare il rischio che il paese si dotasse di un ordigno nucleare.</a:t>
            </a:r>
          </a:p>
          <a:p>
            <a:pPr algn="just"/>
            <a:r>
              <a:rPr lang="it-IT" sz="1400" dirty="0" smtClean="0"/>
              <a:t>Uno spiraglio di speranza si era però aperto nel </a:t>
            </a:r>
            <a:r>
              <a:rPr lang="it-IT" sz="1400" b="1" dirty="0" smtClean="0"/>
              <a:t>2015</a:t>
            </a:r>
            <a:r>
              <a:rPr lang="it-IT" sz="1400" dirty="0" smtClean="0"/>
              <a:t>, quando l’Iran da un lato e Cina, Francia, Russia, Regno Unito, Stati Uniti, Germania e Unione Europea dall’altro, hanno firmato a Vienna un </a:t>
            </a:r>
            <a:r>
              <a:rPr lang="it-IT" sz="1400" b="1" dirty="0" smtClean="0"/>
              <a:t>accordo internazionale sull’energia nucleare</a:t>
            </a:r>
            <a:r>
              <a:rPr lang="it-IT" sz="1400" dirty="0" smtClean="0"/>
              <a:t> nella Repubblica islamica, volto a scongiurare il rischio di proliferazione di armi atomiche. Come conseguenza dell’accordo, formalmente noto come Piano d'azione congiunto globale, nel 2016 parte delle sanzioni sono state sospese, dando sollievo all’economia iraniana. Tuttavia, nel </a:t>
            </a:r>
            <a:r>
              <a:rPr lang="it-IT" sz="1400" b="1" dirty="0" smtClean="0"/>
              <a:t>2018</a:t>
            </a:r>
            <a:r>
              <a:rPr lang="it-IT" sz="1400" dirty="0" smtClean="0"/>
              <a:t> l’uscita degli Stati Uniti dall’accordo - voluta dall’amministrazione Trump - e la </a:t>
            </a:r>
            <a:r>
              <a:rPr lang="it-IT" sz="1400" b="1" dirty="0" smtClean="0"/>
              <a:t>reintroduzione delle sanzioni</a:t>
            </a:r>
            <a:r>
              <a:rPr lang="it-IT" sz="1400" dirty="0" smtClean="0"/>
              <a:t>, hanno causato un nuovo tracollo dei dati macroeconomici iraniani. </a:t>
            </a:r>
          </a:p>
          <a:p>
            <a:pPr algn="just"/>
            <a:r>
              <a:rPr lang="it-IT" sz="1400" dirty="0" smtClean="0"/>
              <a:t>A causa delle sanzioni, della </a:t>
            </a:r>
            <a:r>
              <a:rPr lang="it-IT" sz="1400" dirty="0" err="1" smtClean="0"/>
              <a:t>malagestione</a:t>
            </a:r>
            <a:r>
              <a:rPr lang="it-IT" sz="1400" dirty="0" smtClean="0"/>
              <a:t> dell’economia e della diffusa corruzione, </a:t>
            </a:r>
            <a:r>
              <a:rPr lang="it-IT" sz="1400" b="1" dirty="0" smtClean="0"/>
              <a:t>il PIL dell’Iran non cresce in modo sostanziale da un decennio</a:t>
            </a:r>
            <a:r>
              <a:rPr lang="it-IT" sz="1400" dirty="0" smtClean="0"/>
              <a:t>: il valore complessivo dell’economia del paese è ancora fra i 4 e gli 8 punti percentuali inferiore a quello del 2010. </a:t>
            </a:r>
          </a:p>
          <a:p>
            <a:pPr algn="just"/>
            <a:r>
              <a:rPr lang="it-IT" sz="1400" dirty="0" smtClean="0"/>
              <a:t>La stagnazione si è accompagnata a un </a:t>
            </a:r>
            <a:r>
              <a:rPr lang="it-IT" sz="1400" b="1" dirty="0" smtClean="0"/>
              <a:t>generalizzato aumento dei prezzi</a:t>
            </a:r>
            <a:r>
              <a:rPr lang="it-IT" sz="1400" dirty="0" smtClean="0"/>
              <a:t>. Secondo lo </a:t>
            </a:r>
            <a:r>
              <a:rPr lang="it-IT" sz="1400" dirty="0" err="1" smtClean="0"/>
              <a:t>Statistical</a:t>
            </a:r>
            <a:r>
              <a:rPr lang="it-IT" sz="1400" dirty="0" smtClean="0"/>
              <a:t> </a:t>
            </a:r>
            <a:r>
              <a:rPr lang="it-IT" sz="1400" dirty="0" err="1" smtClean="0"/>
              <a:t>Centre</a:t>
            </a:r>
            <a:r>
              <a:rPr lang="it-IT" sz="1400" dirty="0" smtClean="0"/>
              <a:t> </a:t>
            </a:r>
            <a:r>
              <a:rPr lang="it-IT" sz="1400" dirty="0" err="1" smtClean="0"/>
              <a:t>of</a:t>
            </a:r>
            <a:r>
              <a:rPr lang="it-IT" sz="1400" dirty="0" smtClean="0"/>
              <a:t> Iran, negli ultimi dieci anni il costo di beni e servizi è aumentato del 1135%. La decisione del governo di rimuovere ogni sussidio alle importazioni ha inasprito la situazione che, in base alle previsioni, non vedrà miglioramenti nemmeno nel prossimo anno. Anzi, per il 2023 è previsto un ulteriore aumento dell’inflazione fino al 43%. </a:t>
            </a:r>
          </a:p>
          <a:p>
            <a:pPr algn="just"/>
            <a:r>
              <a:rPr lang="it-IT" sz="1400" dirty="0" smtClean="0"/>
              <a:t>La mancata crescita economica, unita a un diffuso aumento del prezzo di beni e servizi, ha provocato un </a:t>
            </a:r>
            <a:r>
              <a:rPr lang="it-IT" sz="1400" b="1" dirty="0" smtClean="0"/>
              <a:t>declino negli standard di vita della popolazione</a:t>
            </a:r>
            <a:r>
              <a:rPr lang="it-IT" sz="1400" dirty="0" smtClean="0"/>
              <a:t>. In concomitanza con l’introduzione delle sanzioni nei primi anni Dieci, i consumi delle famiglie sono diminuiti del 29% nelle città e del 15% nelle aree rurali. Nel complesso, oggi i cittadini iraniani sono più poveri di quanto lo fossero 15 anni fa.</a:t>
            </a:r>
          </a:p>
        </p:txBody>
      </p:sp>
      <p:sp>
        <p:nvSpPr>
          <p:cNvPr id="3" name="Rettangolo arrotondato 2"/>
          <p:cNvSpPr/>
          <p:nvPr/>
        </p:nvSpPr>
        <p:spPr>
          <a:xfrm>
            <a:off x="642910" y="6072206"/>
            <a:ext cx="8286808" cy="571504"/>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it-IT" sz="1400" dirty="0" smtClean="0">
              <a:solidFill>
                <a:schemeClr val="tx1"/>
              </a:solidFill>
            </a:endParaRPr>
          </a:p>
          <a:p>
            <a:pPr algn="just"/>
            <a:endParaRPr lang="it-IT" sz="1400" dirty="0" smtClean="0">
              <a:solidFill>
                <a:schemeClr val="tx1"/>
              </a:solidFill>
            </a:endParaRPr>
          </a:p>
          <a:p>
            <a:pPr algn="just"/>
            <a:endParaRPr lang="it-IT" sz="1400" dirty="0" smtClean="0">
              <a:solidFill>
                <a:schemeClr val="tx1"/>
              </a:solidFill>
            </a:endParaRPr>
          </a:p>
          <a:p>
            <a:pPr algn="just"/>
            <a:endParaRPr lang="it-IT" sz="1400" dirty="0" smtClean="0">
              <a:solidFill>
                <a:schemeClr val="tx1"/>
              </a:solidFill>
            </a:endParaRPr>
          </a:p>
          <a:p>
            <a:pPr algn="just"/>
            <a:endParaRPr lang="it-IT" sz="1400" dirty="0" smtClean="0">
              <a:solidFill>
                <a:schemeClr val="tx1"/>
              </a:solidFill>
            </a:endParaRPr>
          </a:p>
          <a:p>
            <a:pPr algn="just"/>
            <a:r>
              <a:rPr lang="it-IT" sz="1400" b="1" dirty="0" smtClean="0">
                <a:solidFill>
                  <a:schemeClr val="tx1"/>
                </a:solidFill>
              </a:rPr>
              <a:t>Quali sono le conseguenze delle sanzioni per l’economia dell’Iran? </a:t>
            </a:r>
            <a:r>
              <a:rPr lang="it-IT" sz="1400" dirty="0" smtClean="0">
                <a:solidFill>
                  <a:schemeClr val="tx1"/>
                </a:solidFill>
              </a:rPr>
              <a:t>Cerca nell’archivio l’articolo da cui si può ricavare la risposta ed evidenzia le informazioni principali. </a:t>
            </a:r>
          </a:p>
          <a:p>
            <a:pPr marL="342900" indent="-342900" algn="just"/>
            <a:endParaRPr lang="it-IT" sz="1400" dirty="0" smtClean="0">
              <a:solidFill>
                <a:schemeClr val="tx1"/>
              </a:solidFill>
            </a:endParaRPr>
          </a:p>
          <a:p>
            <a:pPr marL="342900" indent="-342900" algn="just"/>
            <a:endParaRPr lang="it-IT" sz="1400" dirty="0" smtClean="0">
              <a:solidFill>
                <a:schemeClr val="tx1"/>
              </a:solidFill>
            </a:endParaRPr>
          </a:p>
          <a:p>
            <a:pPr marL="342900" indent="-342900" algn="just"/>
            <a:endParaRPr lang="it-IT" sz="1400" dirty="0" smtClean="0">
              <a:solidFill>
                <a:schemeClr val="tx1"/>
              </a:solidFill>
            </a:endParaRPr>
          </a:p>
          <a:p>
            <a:pPr marL="342900" indent="-342900" algn="just"/>
            <a:endParaRPr lang="it-IT" sz="1400" dirty="0" smtClean="0">
              <a:solidFill>
                <a:schemeClr val="tx1"/>
              </a:solidFill>
            </a:endParaRPr>
          </a:p>
          <a:p>
            <a:pPr marL="342900" indent="-342900" algn="just">
              <a:buFont typeface="+mj-lt"/>
              <a:buAutoNum type="alphaLcParenR"/>
            </a:pPr>
            <a:endParaRPr lang="it-IT" sz="1400" dirty="0">
              <a:solidFill>
                <a:schemeClr val="tx1"/>
              </a:solidFill>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40" name="Picture 8" descr="https://www.ispionline.it/sites/default/files/pil_iran.png"/>
          <p:cNvPicPr>
            <a:picLocks noChangeAspect="1" noChangeArrowheads="1"/>
          </p:cNvPicPr>
          <p:nvPr/>
        </p:nvPicPr>
        <p:blipFill>
          <a:blip r:embed="rId2" cstate="print"/>
          <a:srcRect/>
          <a:stretch>
            <a:fillRect/>
          </a:stretch>
        </p:blipFill>
        <p:spPr bwMode="auto">
          <a:xfrm>
            <a:off x="214282" y="142852"/>
            <a:ext cx="3959103" cy="3959103"/>
          </a:xfrm>
          <a:prstGeom prst="rect">
            <a:avLst/>
          </a:prstGeom>
          <a:noFill/>
          <a:ln>
            <a:solidFill>
              <a:srgbClr val="C00000"/>
            </a:solidFill>
          </a:ln>
        </p:spPr>
      </p:pic>
      <p:pic>
        <p:nvPicPr>
          <p:cNvPr id="3" name="Picture 2" descr="https://www.ispionline.it/sites/default/files/economia_iran.png"/>
          <p:cNvPicPr>
            <a:picLocks noChangeAspect="1" noChangeArrowheads="1"/>
          </p:cNvPicPr>
          <p:nvPr/>
        </p:nvPicPr>
        <p:blipFill>
          <a:blip r:embed="rId3"/>
          <a:srcRect l="46471" t="65678" r="1063" b="7838"/>
          <a:stretch>
            <a:fillRect/>
          </a:stretch>
        </p:blipFill>
        <p:spPr bwMode="auto">
          <a:xfrm>
            <a:off x="4929190" y="214289"/>
            <a:ext cx="3390227" cy="2421697"/>
          </a:xfrm>
          <a:prstGeom prst="rect">
            <a:avLst/>
          </a:prstGeom>
          <a:noFill/>
          <a:ln>
            <a:solidFill>
              <a:srgbClr val="C00000"/>
            </a:solidFill>
          </a:ln>
        </p:spPr>
      </p:pic>
      <p:pic>
        <p:nvPicPr>
          <p:cNvPr id="6" name="Picture 2" descr="Iran Consumer Price Index (CPI)"/>
          <p:cNvPicPr>
            <a:picLocks noChangeAspect="1" noChangeArrowheads="1"/>
          </p:cNvPicPr>
          <p:nvPr/>
        </p:nvPicPr>
        <p:blipFill>
          <a:blip r:embed="rId4"/>
          <a:srcRect/>
          <a:stretch>
            <a:fillRect/>
          </a:stretch>
        </p:blipFill>
        <p:spPr bwMode="auto">
          <a:xfrm>
            <a:off x="3357554" y="4143380"/>
            <a:ext cx="5493835" cy="2558772"/>
          </a:xfrm>
          <a:prstGeom prst="rect">
            <a:avLst/>
          </a:prstGeom>
          <a:noFill/>
          <a:ln>
            <a:solidFill>
              <a:srgbClr val="C00000"/>
            </a:solidFill>
          </a:ln>
        </p:spPr>
      </p:pic>
      <p:sp>
        <p:nvSpPr>
          <p:cNvPr id="7" name="CasellaDiTesto 6"/>
          <p:cNvSpPr txBox="1"/>
          <p:nvPr/>
        </p:nvSpPr>
        <p:spPr>
          <a:xfrm>
            <a:off x="4357686" y="4214818"/>
            <a:ext cx="2214578" cy="276999"/>
          </a:xfrm>
          <a:prstGeom prst="rect">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2700000" scaled="1"/>
            <a:tileRect/>
          </a:gradFill>
          <a:ln w="19050">
            <a:solidFill>
              <a:srgbClr val="C00000"/>
            </a:solidFill>
          </a:ln>
        </p:spPr>
        <p:txBody>
          <a:bodyPr wrap="square" rtlCol="0">
            <a:spAutoFit/>
          </a:bodyPr>
          <a:lstStyle/>
          <a:p>
            <a:pPr algn="ctr" fontAlgn="t"/>
            <a:r>
              <a:rPr lang="it-IT" sz="1200" dirty="0" smtClean="0"/>
              <a:t>Indice dei prezzi al consumo</a:t>
            </a:r>
            <a:endParaRPr lang="it-IT" sz="1200" dirty="0"/>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571472" y="285728"/>
            <a:ext cx="8286808" cy="4185761"/>
          </a:xfrm>
          <a:prstGeom prst="rect">
            <a:avLst/>
          </a:prstGeom>
          <a:solidFill>
            <a:schemeClr val="accent5">
              <a:lumMod val="20000"/>
              <a:lumOff val="80000"/>
            </a:schemeClr>
          </a:solidFill>
          <a:ln w="19050">
            <a:solidFill>
              <a:srgbClr val="C00000"/>
            </a:solidFill>
          </a:ln>
        </p:spPr>
        <p:txBody>
          <a:bodyPr wrap="square" rtlCol="0">
            <a:spAutoFit/>
          </a:bodyPr>
          <a:lstStyle/>
          <a:p>
            <a:pPr algn="ctr">
              <a:spcAft>
                <a:spcPts val="600"/>
              </a:spcAft>
            </a:pPr>
            <a:r>
              <a:rPr lang="it-IT" sz="2000" b="1" dirty="0" smtClean="0">
                <a:solidFill>
                  <a:srgbClr val="00B0F0"/>
                </a:solidFill>
              </a:rPr>
              <a:t>I mullah sono la principale causa di povertà in Iran </a:t>
            </a:r>
          </a:p>
          <a:p>
            <a:pPr>
              <a:spcAft>
                <a:spcPts val="600"/>
              </a:spcAft>
            </a:pPr>
            <a:r>
              <a:rPr lang="it-IT" sz="1200" b="1" dirty="0" smtClean="0"/>
              <a:t>PMOI</a:t>
            </a:r>
            <a:r>
              <a:rPr lang="it-IT" sz="1200" dirty="0" smtClean="0"/>
              <a:t> 18/04/20121</a:t>
            </a:r>
            <a:endParaRPr lang="it-IT" sz="1400" dirty="0" smtClean="0"/>
          </a:p>
          <a:p>
            <a:pPr algn="just"/>
            <a:r>
              <a:rPr lang="it-IT" sz="1400" dirty="0" smtClean="0"/>
              <a:t>Sebbene l'Iran sia uno dei paesi più ricchi del mondo, la sua popolazione soffre di estrema povertà. I funzionari del regime dei mullah incolpano le sanzioni per i problemi economici dell'Iran . Ma la realtà è che la loro incompetenza e inefficienza sono la causa principale del problema. Usano i duri problemi economici in Iran come leva per chiedere la revoca delle sanzioni , mentre </a:t>
            </a:r>
            <a:r>
              <a:rPr lang="it-IT" sz="1400" b="1" dirty="0" smtClean="0"/>
              <a:t>le istituzioni sostenute dal regime continuano a saccheggiare la ricchezza e le risorse dell'Iran e a spenderle per obiettivi nefandi</a:t>
            </a:r>
            <a:r>
              <a:rPr lang="it-IT" sz="1400" dirty="0" smtClean="0"/>
              <a:t>.</a:t>
            </a:r>
          </a:p>
          <a:p>
            <a:pPr algn="just"/>
            <a:r>
              <a:rPr lang="it-IT" sz="1400" dirty="0" smtClean="0"/>
              <a:t>“Nel bilancio, le entrate petrolifere equivalgono a un quarto della quota delle tasse. Ciò significa che in realtà sono le persone a pagare le spese del Paese. E questo è un paese che si trova su un mare di petrolio", ha detto </a:t>
            </a:r>
            <a:r>
              <a:rPr lang="it-IT" sz="1400" dirty="0" err="1" smtClean="0"/>
              <a:t>Falahatpisheh</a:t>
            </a:r>
            <a:r>
              <a:rPr lang="it-IT" sz="1400" dirty="0" smtClean="0"/>
              <a:t>, un ex deputato di </a:t>
            </a:r>
            <a:r>
              <a:rPr lang="it-IT" sz="1400" dirty="0" err="1" smtClean="0"/>
              <a:t>Kermanshah</a:t>
            </a:r>
            <a:r>
              <a:rPr lang="it-IT" sz="1400" dirty="0" smtClean="0"/>
              <a:t> e membro della Commissione di sicurezza del </a:t>
            </a:r>
            <a:r>
              <a:rPr lang="it-IT" sz="1400" dirty="0" err="1" smtClean="0"/>
              <a:t>Majlis</a:t>
            </a:r>
            <a:r>
              <a:rPr lang="it-IT" sz="1400" dirty="0" smtClean="0"/>
              <a:t>. “Se consideriamo tutto questo, significa che abbiamo il budget necessario per risolvere i problemi economici del Paese, cioè se il budget non viene speso per altre cose”.</a:t>
            </a:r>
          </a:p>
          <a:p>
            <a:pPr algn="just"/>
            <a:r>
              <a:rPr lang="it-IT" sz="1400" dirty="0" smtClean="0"/>
              <a:t>Nell'anno precedente, le priorità dei mullah non erano il benessere del popolo iraniano, ma </a:t>
            </a:r>
            <a:r>
              <a:rPr lang="it-IT" sz="1400" b="1" dirty="0" smtClean="0"/>
              <a:t>il finanziamento e l'armamento di gruppi terroristici, l'investimento nella repressione interna e l'acquisizione di armi nucleari per garantire la propria sopravvivenza</a:t>
            </a:r>
            <a:r>
              <a:rPr lang="it-IT" sz="1400" dirty="0" smtClean="0"/>
              <a:t>. A causa di queste politiche, oggi l'80% del popolo iraniano vive al di sotto della soglia di povertà . Pertanto, finché i mullah saranno al potere, la revoca delle sanzioni non risolverà nessuno dei problemi dell'Iran.</a:t>
            </a:r>
          </a:p>
          <a:p>
            <a:pPr algn="just"/>
            <a:endParaRPr lang="it-IT" sz="1400" dirty="0"/>
          </a:p>
        </p:txBody>
      </p:sp>
      <p:sp>
        <p:nvSpPr>
          <p:cNvPr id="3" name="Rettangolo arrotondato 2"/>
          <p:cNvSpPr/>
          <p:nvPr/>
        </p:nvSpPr>
        <p:spPr>
          <a:xfrm>
            <a:off x="785786" y="5572140"/>
            <a:ext cx="8001056" cy="571504"/>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it-IT" sz="1400" dirty="0" smtClean="0">
              <a:solidFill>
                <a:schemeClr val="tx1"/>
              </a:solidFill>
            </a:endParaRPr>
          </a:p>
          <a:p>
            <a:pPr algn="just"/>
            <a:endParaRPr lang="it-IT" sz="1400" dirty="0" smtClean="0">
              <a:solidFill>
                <a:schemeClr val="tx1"/>
              </a:solidFill>
            </a:endParaRPr>
          </a:p>
          <a:p>
            <a:pPr algn="just"/>
            <a:endParaRPr lang="it-IT" sz="1400" dirty="0" smtClean="0">
              <a:solidFill>
                <a:schemeClr val="tx1"/>
              </a:solidFill>
            </a:endParaRPr>
          </a:p>
          <a:p>
            <a:pPr algn="just"/>
            <a:endParaRPr lang="it-IT" sz="1400" dirty="0" smtClean="0">
              <a:solidFill>
                <a:schemeClr val="tx1"/>
              </a:solidFill>
            </a:endParaRPr>
          </a:p>
          <a:p>
            <a:pPr algn="just"/>
            <a:endParaRPr lang="it-IT" sz="1400" dirty="0" smtClean="0">
              <a:solidFill>
                <a:schemeClr val="tx1"/>
              </a:solidFill>
            </a:endParaRPr>
          </a:p>
          <a:p>
            <a:pPr algn="just"/>
            <a:r>
              <a:rPr lang="it-IT" sz="1400" b="1" dirty="0" smtClean="0">
                <a:solidFill>
                  <a:srgbClr val="00B0F0"/>
                </a:solidFill>
              </a:rPr>
              <a:t>Perché  i mullah sono la principale causa di povertà dell’Iran?</a:t>
            </a:r>
          </a:p>
          <a:p>
            <a:pPr marL="342900" indent="-342900" algn="just"/>
            <a:endParaRPr lang="it-IT" sz="1400" dirty="0" smtClean="0">
              <a:solidFill>
                <a:schemeClr val="tx1"/>
              </a:solidFill>
            </a:endParaRPr>
          </a:p>
          <a:p>
            <a:pPr marL="342900" indent="-342900" algn="just"/>
            <a:endParaRPr lang="it-IT" sz="1400" dirty="0" smtClean="0">
              <a:solidFill>
                <a:schemeClr val="tx1"/>
              </a:solidFill>
            </a:endParaRPr>
          </a:p>
          <a:p>
            <a:pPr marL="342900" indent="-342900" algn="just"/>
            <a:endParaRPr lang="it-IT" sz="1400" dirty="0" smtClean="0">
              <a:solidFill>
                <a:schemeClr val="tx1"/>
              </a:solidFill>
            </a:endParaRPr>
          </a:p>
          <a:p>
            <a:pPr marL="342900" indent="-342900" algn="just"/>
            <a:endParaRPr lang="it-IT" sz="1400" dirty="0" smtClean="0">
              <a:solidFill>
                <a:schemeClr val="tx1"/>
              </a:solidFill>
            </a:endParaRPr>
          </a:p>
          <a:p>
            <a:pPr marL="342900" indent="-342900" algn="just">
              <a:buFont typeface="+mj-lt"/>
              <a:buAutoNum type="alphaLcParenR"/>
            </a:pPr>
            <a:endParaRPr lang="it-IT" sz="1400" dirty="0">
              <a:solidFill>
                <a:schemeClr val="tx1"/>
              </a:solidFill>
            </a:endParaRPr>
          </a:p>
        </p:txBody>
      </p:sp>
      <p:sp>
        <p:nvSpPr>
          <p:cNvPr id="4" name="Rettangolo arrotondato 3"/>
          <p:cNvSpPr/>
          <p:nvPr/>
        </p:nvSpPr>
        <p:spPr>
          <a:xfrm>
            <a:off x="714348" y="4714884"/>
            <a:ext cx="8072494" cy="642942"/>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just">
              <a:buFont typeface="+mj-lt"/>
              <a:buAutoNum type="alphaLcParenR"/>
            </a:pPr>
            <a:endParaRPr lang="it-IT" sz="1400" dirty="0" smtClean="0">
              <a:solidFill>
                <a:schemeClr val="tx1"/>
              </a:solidFill>
            </a:endParaRPr>
          </a:p>
          <a:p>
            <a:pPr marL="342900" indent="-342900" algn="just">
              <a:buAutoNum type="alphaUcParenR"/>
            </a:pPr>
            <a:endParaRPr lang="it-IT" sz="1400" dirty="0" smtClean="0">
              <a:solidFill>
                <a:schemeClr val="tx1"/>
              </a:solidFill>
            </a:endParaRPr>
          </a:p>
          <a:p>
            <a:pPr marL="342900" indent="-342900" algn="just"/>
            <a:endParaRPr lang="it-IT" sz="1400" dirty="0" smtClean="0">
              <a:solidFill>
                <a:schemeClr val="tx1"/>
              </a:solidFill>
            </a:endParaRPr>
          </a:p>
          <a:p>
            <a:pPr marL="342900" indent="-342900" algn="just"/>
            <a:endParaRPr lang="it-IT" sz="1400" dirty="0" smtClean="0">
              <a:solidFill>
                <a:schemeClr val="tx1"/>
              </a:solidFill>
            </a:endParaRPr>
          </a:p>
          <a:p>
            <a:pPr marL="342900" indent="-342900" algn="just"/>
            <a:endParaRPr lang="it-IT" sz="1400" dirty="0" smtClean="0">
              <a:solidFill>
                <a:schemeClr val="tx1"/>
              </a:solidFill>
            </a:endParaRPr>
          </a:p>
          <a:p>
            <a:pPr algn="just"/>
            <a:r>
              <a:rPr lang="it-IT" sz="1400" dirty="0" smtClean="0">
                <a:solidFill>
                  <a:schemeClr val="tx1"/>
                </a:solidFill>
              </a:rPr>
              <a:t>Dopo aver evidenziato le informazioni principali, dai un titolo all’articolo e formula una domanda che lo riassuma.</a:t>
            </a:r>
          </a:p>
          <a:p>
            <a:pPr marL="342900" indent="-342900" algn="just"/>
            <a:endParaRPr lang="it-IT" sz="1400" dirty="0" smtClean="0">
              <a:solidFill>
                <a:schemeClr val="tx1"/>
              </a:solidFill>
            </a:endParaRPr>
          </a:p>
          <a:p>
            <a:pPr marL="342900" indent="-342900" algn="just"/>
            <a:endParaRPr lang="it-IT" sz="1400" dirty="0" smtClean="0">
              <a:solidFill>
                <a:srgbClr val="00B0F0"/>
              </a:solidFill>
            </a:endParaRPr>
          </a:p>
          <a:p>
            <a:pPr marL="342900" indent="-342900" algn="just"/>
            <a:endParaRPr lang="it-IT" sz="1400" dirty="0" smtClean="0">
              <a:solidFill>
                <a:schemeClr val="tx1"/>
              </a:solidFill>
            </a:endParaRPr>
          </a:p>
          <a:p>
            <a:pPr marL="342900" indent="-342900" algn="just"/>
            <a:endParaRPr lang="it-IT" sz="1400" dirty="0" smtClean="0">
              <a:solidFill>
                <a:schemeClr val="tx1"/>
              </a:solidFill>
            </a:endParaRPr>
          </a:p>
          <a:p>
            <a:pPr marL="342900" indent="-342900" algn="just"/>
            <a:endParaRPr lang="it-IT" sz="1400" dirty="0">
              <a:solidFill>
                <a:schemeClr val="tx1"/>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285720" y="214290"/>
            <a:ext cx="8643998" cy="2292935"/>
          </a:xfrm>
          <a:prstGeom prst="rect">
            <a:avLst/>
          </a:prstGeom>
          <a:solidFill>
            <a:schemeClr val="accent5">
              <a:lumMod val="20000"/>
              <a:lumOff val="80000"/>
            </a:schemeClr>
          </a:solidFill>
          <a:ln w="12700">
            <a:solidFill>
              <a:srgbClr val="FF0000"/>
            </a:solidFill>
          </a:ln>
        </p:spPr>
        <p:txBody>
          <a:bodyPr wrap="square" rtlCol="0">
            <a:spAutoFit/>
          </a:bodyPr>
          <a:lstStyle/>
          <a:p>
            <a:pPr algn="just">
              <a:spcAft>
                <a:spcPts val="600"/>
              </a:spcAft>
            </a:pPr>
            <a:r>
              <a:rPr lang="it-IT" sz="1400" dirty="0" smtClean="0"/>
              <a:t>Khomeini (</a:t>
            </a:r>
            <a:r>
              <a:rPr lang="it-IT" sz="1400" dirty="0" err="1" smtClean="0"/>
              <a:t>Qumm</a:t>
            </a:r>
            <a:r>
              <a:rPr lang="it-IT" sz="1400" dirty="0" smtClean="0"/>
              <a:t> 1900 - Teheran 1989) dedicatosi all'insegnamento teologico, nel </a:t>
            </a:r>
            <a:r>
              <a:rPr lang="it-IT" sz="1400" b="1" dirty="0" smtClean="0"/>
              <a:t>1962</a:t>
            </a:r>
            <a:r>
              <a:rPr lang="it-IT" sz="1400" dirty="0" smtClean="0"/>
              <a:t> successe all'ayatollah </a:t>
            </a:r>
            <a:r>
              <a:rPr lang="it-IT" sz="1400" dirty="0" err="1" smtClean="0"/>
              <a:t>Kāshānī</a:t>
            </a:r>
            <a:r>
              <a:rPr lang="it-IT" sz="1400" dirty="0" smtClean="0"/>
              <a:t> nelle funzioni di </a:t>
            </a:r>
            <a:r>
              <a:rPr lang="it-IT" sz="1400" b="1" dirty="0" smtClean="0"/>
              <a:t>capo della comunità sciita iraniana</a:t>
            </a:r>
            <a:r>
              <a:rPr lang="it-IT" sz="1400" dirty="0" smtClean="0"/>
              <a:t>. Politicamente ostile alla dinastia </a:t>
            </a:r>
            <a:r>
              <a:rPr lang="it-IT" sz="1400" dirty="0" err="1" smtClean="0"/>
              <a:t>Pahlavī</a:t>
            </a:r>
            <a:r>
              <a:rPr lang="it-IT" sz="1400" dirty="0" smtClean="0"/>
              <a:t>, nel </a:t>
            </a:r>
            <a:r>
              <a:rPr lang="it-IT" sz="1400" b="1" dirty="0" smtClean="0"/>
              <a:t>1963</a:t>
            </a:r>
            <a:r>
              <a:rPr lang="it-IT" sz="1400" dirty="0" smtClean="0"/>
              <a:t>, a causa del ruolo molto attivo svolto nel movimento di opposizione popolare alle riforme agrarie dello scià, fu costretto all'</a:t>
            </a:r>
            <a:r>
              <a:rPr lang="it-IT" sz="1400" b="1" dirty="0" smtClean="0"/>
              <a:t>esilio</a:t>
            </a:r>
            <a:r>
              <a:rPr lang="it-IT" sz="1400" dirty="0" smtClean="0"/>
              <a:t>, prima in Turchia, poi nella città santa sciita di </a:t>
            </a:r>
            <a:r>
              <a:rPr lang="it-IT" sz="1400" dirty="0" err="1" smtClean="0"/>
              <a:t>an-Nagiaf</a:t>
            </a:r>
            <a:r>
              <a:rPr lang="it-IT" sz="1400" dirty="0" smtClean="0"/>
              <a:t> (Iraq) e infine in Francia. Nel corso del </a:t>
            </a:r>
            <a:r>
              <a:rPr lang="it-IT" sz="1400" b="1" dirty="0" smtClean="0"/>
              <a:t>1978</a:t>
            </a:r>
            <a:r>
              <a:rPr lang="it-IT" sz="1400" dirty="0" smtClean="0"/>
              <a:t> assunse la </a:t>
            </a:r>
            <a:r>
              <a:rPr lang="it-IT" sz="1400" b="1" dirty="0" smtClean="0"/>
              <a:t>direzione politico-spirituale del movimento di opposizione </a:t>
            </a:r>
            <a:r>
              <a:rPr lang="it-IT" sz="1400" dirty="0" smtClean="0"/>
              <a:t>che portò alla caduta del regime dello scià. Tornato in patria nel febbraio </a:t>
            </a:r>
            <a:r>
              <a:rPr lang="it-IT" sz="1400" b="1" dirty="0" smtClean="0"/>
              <a:t>1979</a:t>
            </a:r>
            <a:r>
              <a:rPr lang="it-IT" sz="1400" dirty="0" smtClean="0"/>
              <a:t>, </a:t>
            </a:r>
            <a:r>
              <a:rPr lang="it-IT" sz="1400" b="1" dirty="0" smtClean="0"/>
              <a:t>impresse alla nascente repubblica islamica un carattere fortemente integralista </a:t>
            </a:r>
            <a:r>
              <a:rPr lang="it-IT" sz="1400" dirty="0" smtClean="0"/>
              <a:t>e ispirato ai più rigidi principî della religione islamica. Come supremo capo religioso mantenne un ampio controllo sulla vita politica, culturale e istituzionale del paese, imponendo di fatto il suo potere in tutte le principali decisioni politiche. </a:t>
            </a:r>
          </a:p>
          <a:p>
            <a:pPr algn="r"/>
            <a:r>
              <a:rPr lang="it-IT" sz="1200" dirty="0" smtClean="0"/>
              <a:t>da enciclopedia Treccani </a:t>
            </a:r>
            <a:r>
              <a:rPr lang="it-IT" sz="1200" i="1" dirty="0" smtClean="0"/>
              <a:t>Khomeini</a:t>
            </a:r>
            <a:endParaRPr lang="it-IT" sz="1200" dirty="0" smtClean="0"/>
          </a:p>
        </p:txBody>
      </p:sp>
      <p:sp>
        <p:nvSpPr>
          <p:cNvPr id="3" name="Rettangolo arrotondato 2"/>
          <p:cNvSpPr/>
          <p:nvPr/>
        </p:nvSpPr>
        <p:spPr>
          <a:xfrm>
            <a:off x="357158" y="2643182"/>
            <a:ext cx="8572560" cy="500066"/>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just">
              <a:buFont typeface="+mj-lt"/>
              <a:buAutoNum type="alphaLcParenR"/>
            </a:pPr>
            <a:endParaRPr lang="it-IT" sz="1400" dirty="0" smtClean="0">
              <a:solidFill>
                <a:schemeClr val="tx1"/>
              </a:solidFill>
            </a:endParaRPr>
          </a:p>
          <a:p>
            <a:pPr marL="342900" indent="-342900" algn="just">
              <a:buAutoNum type="alphaUcParenR"/>
            </a:pPr>
            <a:endParaRPr lang="it-IT" sz="1400" dirty="0" smtClean="0">
              <a:solidFill>
                <a:schemeClr val="tx1"/>
              </a:solidFill>
            </a:endParaRPr>
          </a:p>
          <a:p>
            <a:pPr marL="342900" indent="-342900" algn="just">
              <a:buAutoNum type="alphaUcParenR"/>
            </a:pPr>
            <a:endParaRPr lang="it-IT" sz="1400" dirty="0" smtClean="0">
              <a:solidFill>
                <a:schemeClr val="tx1"/>
              </a:solidFill>
            </a:endParaRPr>
          </a:p>
          <a:p>
            <a:pPr marL="342900" indent="-342900" algn="just"/>
            <a:endParaRPr lang="it-IT" sz="1400" dirty="0" smtClean="0">
              <a:solidFill>
                <a:schemeClr val="tx1"/>
              </a:solidFill>
            </a:endParaRPr>
          </a:p>
          <a:p>
            <a:pPr algn="just"/>
            <a:r>
              <a:rPr lang="it-IT" sz="1400" b="1" dirty="0" smtClean="0">
                <a:solidFill>
                  <a:schemeClr val="tx1"/>
                </a:solidFill>
              </a:rPr>
              <a:t>Quali sono state le principali tappe della carriera </a:t>
            </a:r>
            <a:r>
              <a:rPr lang="it-IT" sz="1400" b="1" dirty="0" err="1" smtClean="0">
                <a:solidFill>
                  <a:schemeClr val="tx1"/>
                </a:solidFill>
              </a:rPr>
              <a:t>polico-religiosa</a:t>
            </a:r>
            <a:r>
              <a:rPr lang="it-IT" sz="1400" b="1" dirty="0" smtClean="0">
                <a:solidFill>
                  <a:schemeClr val="tx1"/>
                </a:solidFill>
              </a:rPr>
              <a:t> di Khomeini? </a:t>
            </a:r>
            <a:r>
              <a:rPr lang="it-IT" sz="1400" dirty="0" smtClean="0">
                <a:solidFill>
                  <a:schemeClr val="tx1"/>
                </a:solidFill>
              </a:rPr>
              <a:t>Rispondi evidenziando nel testo le informazioni principali.</a:t>
            </a:r>
          </a:p>
          <a:p>
            <a:pPr marL="342900" indent="-342900" algn="just">
              <a:buAutoNum type="alphaUcParenR"/>
            </a:pPr>
            <a:endParaRPr lang="it-IT" sz="1400" dirty="0" smtClean="0">
              <a:solidFill>
                <a:schemeClr val="tx1"/>
              </a:solidFill>
            </a:endParaRPr>
          </a:p>
          <a:p>
            <a:pPr marL="342900" indent="-342900" algn="just"/>
            <a:endParaRPr lang="it-IT" sz="1400" dirty="0" smtClean="0">
              <a:solidFill>
                <a:schemeClr val="tx1"/>
              </a:solidFill>
            </a:endParaRPr>
          </a:p>
          <a:p>
            <a:pPr marL="342900" indent="-342900" algn="just"/>
            <a:endParaRPr lang="it-IT" sz="1400" dirty="0" smtClean="0">
              <a:solidFill>
                <a:schemeClr val="tx1"/>
              </a:solidFill>
            </a:endParaRPr>
          </a:p>
          <a:p>
            <a:pPr marL="342900" indent="-342900" algn="just">
              <a:buFont typeface="+mj-lt"/>
              <a:buAutoNum type="alphaLcParenR"/>
            </a:pPr>
            <a:endParaRPr lang="it-IT" sz="1400" dirty="0">
              <a:solidFill>
                <a:schemeClr val="tx1"/>
              </a:solidFill>
            </a:endParaRPr>
          </a:p>
        </p:txBody>
      </p:sp>
      <p:sp>
        <p:nvSpPr>
          <p:cNvPr id="4" name="CasellaDiTesto 3"/>
          <p:cNvSpPr txBox="1"/>
          <p:nvPr/>
        </p:nvSpPr>
        <p:spPr>
          <a:xfrm>
            <a:off x="285720" y="3286124"/>
            <a:ext cx="8501122" cy="2646878"/>
          </a:xfrm>
          <a:prstGeom prst="rect">
            <a:avLst/>
          </a:prstGeom>
          <a:solidFill>
            <a:schemeClr val="accent5">
              <a:lumMod val="20000"/>
              <a:lumOff val="80000"/>
            </a:schemeClr>
          </a:solidFill>
          <a:ln w="19050">
            <a:solidFill>
              <a:srgbClr val="C00000"/>
            </a:solidFill>
          </a:ln>
        </p:spPr>
        <p:txBody>
          <a:bodyPr wrap="square" rtlCol="0">
            <a:spAutoFit/>
          </a:bodyPr>
          <a:lstStyle/>
          <a:p>
            <a:pPr algn="just"/>
            <a:r>
              <a:rPr lang="it-IT" sz="1400" dirty="0" smtClean="0"/>
              <a:t>Khomeini criticava i proprietari terrieri che pretendevano dai contadini affitti e decime troppo onerosi o che li lasciavano gemere in povertà. Tutto ciò era in aperto contrasto col precetto islamico che obbligava ogni musulmano all’amore per il prossimo e alla carità. Per contro, </a:t>
            </a:r>
            <a:r>
              <a:rPr lang="it-IT" sz="1400" b="1" dirty="0" smtClean="0"/>
              <a:t>non aveva nulla da obiettare contro quei patriarchi che ottemperavano al dovere islamico della carità né chiedeva una più equa ridistribuzione della terra. </a:t>
            </a:r>
          </a:p>
          <a:p>
            <a:pPr algn="just"/>
            <a:r>
              <a:rPr lang="it-IT" sz="1400" dirty="0" smtClean="0"/>
              <a:t>Khomeini </a:t>
            </a:r>
            <a:r>
              <a:rPr lang="it-IT" sz="1400" b="1" dirty="0" smtClean="0"/>
              <a:t>poté contare sull’appoggio</a:t>
            </a:r>
            <a:r>
              <a:rPr lang="it-IT" sz="1400" dirty="0" smtClean="0"/>
              <a:t> della gran massa dei contadini poveri, dei commercianti, degli artigiani, dei salariati, degli abitanti dei bazar come dei disoccupati che popolavano i quartieri poveri delle città. Si trattava sempre </a:t>
            </a:r>
            <a:r>
              <a:rPr lang="it-IT" sz="1400" b="1" dirty="0" smtClean="0"/>
              <a:t>di uomini semplici e incolti che</a:t>
            </a:r>
            <a:r>
              <a:rPr lang="it-IT" sz="1400" dirty="0" smtClean="0"/>
              <a:t>, magari solo per ignoranza, </a:t>
            </a:r>
            <a:r>
              <a:rPr lang="it-IT" sz="1400" b="1" dirty="0" smtClean="0"/>
              <a:t>non aspiravano a un radicale ribaltamento dell’ordine sociale</a:t>
            </a:r>
            <a:r>
              <a:rPr lang="it-IT" sz="1400" dirty="0" smtClean="0"/>
              <a:t>. Anche </a:t>
            </a:r>
            <a:r>
              <a:rPr lang="it-IT" sz="1400" b="1" dirty="0" smtClean="0"/>
              <a:t>i grandi latifondisti che non sfruttavano oltre misura i loro affittuari </a:t>
            </a:r>
            <a:r>
              <a:rPr lang="it-IT" sz="1400" dirty="0" smtClean="0"/>
              <a:t>si schierarono dalla parte dell’</a:t>
            </a:r>
            <a:r>
              <a:rPr lang="it-IT" sz="1400" dirty="0" err="1" smtClean="0"/>
              <a:t>ajatollah</a:t>
            </a:r>
            <a:r>
              <a:rPr lang="it-IT" sz="1400" dirty="0" smtClean="0"/>
              <a:t>. Per loro Khomeini, proprio per la sua moderazione rispetto alla questione sociale, sembrava il più efficace difensore della società feudale di dl allora.</a:t>
            </a:r>
          </a:p>
          <a:p>
            <a:pPr algn="r"/>
            <a:r>
              <a:rPr lang="it-IT" sz="1200" dirty="0" smtClean="0"/>
              <a:t>da G. </a:t>
            </a:r>
            <a:r>
              <a:rPr lang="it-IT" sz="1200" dirty="0" err="1" smtClean="0"/>
              <a:t>Schweizer</a:t>
            </a:r>
            <a:r>
              <a:rPr lang="it-IT" sz="1200" dirty="0" smtClean="0"/>
              <a:t> </a:t>
            </a:r>
            <a:r>
              <a:rPr lang="it-IT" sz="1200" i="1" dirty="0" smtClean="0"/>
              <a:t>I persiani</a:t>
            </a:r>
            <a:endParaRPr lang="it-IT" sz="1200" dirty="0" smtClean="0"/>
          </a:p>
        </p:txBody>
      </p:sp>
      <p:sp>
        <p:nvSpPr>
          <p:cNvPr id="5" name="Rettangolo arrotondato 4"/>
          <p:cNvSpPr/>
          <p:nvPr/>
        </p:nvSpPr>
        <p:spPr>
          <a:xfrm>
            <a:off x="357158" y="6072206"/>
            <a:ext cx="8501122" cy="500066"/>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just">
              <a:buFont typeface="+mj-lt"/>
              <a:buAutoNum type="alphaLcParenR"/>
            </a:pPr>
            <a:endParaRPr lang="it-IT" sz="1400" dirty="0" smtClean="0">
              <a:solidFill>
                <a:schemeClr val="tx1"/>
              </a:solidFill>
            </a:endParaRPr>
          </a:p>
          <a:p>
            <a:pPr marL="342900" indent="-342900" algn="just">
              <a:buAutoNum type="alphaUcParenR"/>
            </a:pPr>
            <a:endParaRPr lang="it-IT" sz="1400" dirty="0" smtClean="0">
              <a:solidFill>
                <a:schemeClr val="tx1"/>
              </a:solidFill>
            </a:endParaRPr>
          </a:p>
          <a:p>
            <a:pPr marL="342900" indent="-342900" algn="just">
              <a:buAutoNum type="alphaUcParenR"/>
            </a:pPr>
            <a:endParaRPr lang="it-IT" sz="1400" dirty="0" smtClean="0">
              <a:solidFill>
                <a:schemeClr val="tx1"/>
              </a:solidFill>
            </a:endParaRPr>
          </a:p>
          <a:p>
            <a:pPr marL="342900" indent="-342900" algn="just"/>
            <a:endParaRPr lang="it-IT" sz="1400" dirty="0" smtClean="0">
              <a:solidFill>
                <a:schemeClr val="tx1"/>
              </a:solidFill>
            </a:endParaRPr>
          </a:p>
          <a:p>
            <a:pPr algn="just"/>
            <a:r>
              <a:rPr lang="it-IT" sz="1400" b="1" dirty="0" smtClean="0">
                <a:solidFill>
                  <a:schemeClr val="tx1"/>
                </a:solidFill>
              </a:rPr>
              <a:t>Che posizione aveva Khomeini riguardo alla questione sociale? Chi lo appoggiava? </a:t>
            </a:r>
            <a:r>
              <a:rPr lang="it-IT" sz="1400" dirty="0" smtClean="0">
                <a:solidFill>
                  <a:schemeClr val="tx1"/>
                </a:solidFill>
              </a:rPr>
              <a:t>Rispondi evidenziando nel testo le informazioni principali. </a:t>
            </a:r>
          </a:p>
          <a:p>
            <a:pPr marL="342900" indent="-342900" algn="just">
              <a:buAutoNum type="alphaUcParenR"/>
            </a:pPr>
            <a:endParaRPr lang="it-IT" sz="1400" dirty="0" smtClean="0">
              <a:solidFill>
                <a:schemeClr val="tx1"/>
              </a:solidFill>
            </a:endParaRPr>
          </a:p>
          <a:p>
            <a:pPr marL="342900" indent="-342900" algn="just"/>
            <a:endParaRPr lang="it-IT" sz="1400" dirty="0" smtClean="0">
              <a:solidFill>
                <a:schemeClr val="tx1"/>
              </a:solidFill>
            </a:endParaRPr>
          </a:p>
          <a:p>
            <a:pPr marL="342900" indent="-342900" algn="just"/>
            <a:endParaRPr lang="it-IT" sz="1400" dirty="0" smtClean="0">
              <a:solidFill>
                <a:schemeClr val="tx1"/>
              </a:solidFill>
            </a:endParaRPr>
          </a:p>
          <a:p>
            <a:pPr marL="342900" indent="-342900" algn="just">
              <a:buFont typeface="+mj-lt"/>
              <a:buAutoNum type="alphaLcParenR"/>
            </a:pPr>
            <a:endParaRPr lang="it-IT" sz="1400" dirty="0">
              <a:solidFill>
                <a:schemeClr val="tx1"/>
              </a:solidFill>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357158" y="142852"/>
            <a:ext cx="8572560" cy="5616922"/>
          </a:xfrm>
          <a:prstGeom prst="rect">
            <a:avLst/>
          </a:prstGeom>
          <a:solidFill>
            <a:schemeClr val="accent5">
              <a:lumMod val="20000"/>
              <a:lumOff val="80000"/>
            </a:schemeClr>
          </a:solidFill>
          <a:ln w="19050">
            <a:solidFill>
              <a:srgbClr val="C00000"/>
            </a:solidFill>
          </a:ln>
        </p:spPr>
        <p:txBody>
          <a:bodyPr wrap="square" rtlCol="0">
            <a:spAutoFit/>
          </a:bodyPr>
          <a:lstStyle/>
          <a:p>
            <a:pPr algn="ctr"/>
            <a:r>
              <a:rPr lang="it-IT" sz="2000" b="1" dirty="0" smtClean="0"/>
              <a:t>In Iran è caduto il velo della rassegnazione</a:t>
            </a:r>
          </a:p>
          <a:p>
            <a:pPr algn="just">
              <a:spcAft>
                <a:spcPts val="600"/>
              </a:spcAft>
            </a:pPr>
            <a:r>
              <a:rPr lang="it-IT" sz="1200" b="1" dirty="0" err="1" smtClean="0"/>
              <a:t>Limes</a:t>
            </a:r>
            <a:r>
              <a:rPr lang="it-IT" sz="1200" b="1" dirty="0" smtClean="0"/>
              <a:t> </a:t>
            </a:r>
            <a:r>
              <a:rPr lang="it-IT" sz="1200" dirty="0" smtClean="0"/>
              <a:t> 05/10/2022</a:t>
            </a:r>
          </a:p>
          <a:p>
            <a:pPr algn="just"/>
            <a:r>
              <a:rPr lang="it-IT" sz="1400" dirty="0" smtClean="0"/>
              <a:t>La protesta scaturita dall’uccisione della giovane </a:t>
            </a:r>
            <a:r>
              <a:rPr lang="it-IT" sz="1400" dirty="0" err="1" smtClean="0"/>
              <a:t>Mahsa</a:t>
            </a:r>
            <a:r>
              <a:rPr lang="it-IT" sz="1400" dirty="0" smtClean="0"/>
              <a:t> non è solo una lotta delle donne contro l’obbligo dell’</a:t>
            </a:r>
            <a:r>
              <a:rPr lang="it-IT" sz="1400" dirty="0" err="1" smtClean="0"/>
              <a:t>hijab</a:t>
            </a:r>
            <a:r>
              <a:rPr lang="it-IT" sz="1400" dirty="0" smtClean="0"/>
              <a:t>, ma un fenomeno sociale e generazionale inedito, che interessa tutta la Repubblica Islamica.</a:t>
            </a:r>
          </a:p>
          <a:p>
            <a:pPr algn="just"/>
            <a:r>
              <a:rPr lang="it-IT" sz="1400" dirty="0" smtClean="0"/>
              <a:t>I fatti delle ultime due settimane in Iran emergono da </a:t>
            </a:r>
            <a:r>
              <a:rPr lang="it-IT" sz="1400" b="1" dirty="0" smtClean="0"/>
              <a:t>un profondo malcontento che ha radici essenzialmente economiche</a:t>
            </a:r>
            <a:r>
              <a:rPr lang="it-IT" sz="1400" dirty="0" smtClean="0"/>
              <a:t> </a:t>
            </a:r>
            <a:r>
              <a:rPr lang="it-IT" sz="1400" b="1" dirty="0" smtClean="0"/>
              <a:t>e occupazionali</a:t>
            </a:r>
            <a:r>
              <a:rPr lang="it-IT" sz="1400" dirty="0" smtClean="0"/>
              <a:t>, fortemente alimentato dalla prolungata frustrazione per le attese – e mai verificatesi – prospettive connesse all’accordo sul nucleare con la comunità internazionale. Accordo che ancora è sospeso in una sorta di limbo sul quale è difficile formulare previsioni allo stato attuale.</a:t>
            </a:r>
          </a:p>
          <a:p>
            <a:pPr algn="just"/>
            <a:r>
              <a:rPr lang="it-IT" sz="1400" dirty="0" smtClean="0"/>
              <a:t>Il velo obbligatorio imposto dalla Repubblica Islamica all’indomani della rivoluzione del 1979 – peraltro mai </a:t>
            </a:r>
            <a:r>
              <a:rPr lang="it-IT" sz="1400" dirty="0" err="1" smtClean="0"/>
              <a:t>normato</a:t>
            </a:r>
            <a:r>
              <a:rPr lang="it-IT" sz="1400" dirty="0" smtClean="0"/>
              <a:t> con precisione – rappresenta un elemento di </a:t>
            </a:r>
            <a:r>
              <a:rPr lang="it-IT" sz="1400" b="1" dirty="0" smtClean="0"/>
              <a:t>comune e diffusa ostilità in seno a una considerevole parte della popolazione, soprattutto tra i giovani</a:t>
            </a:r>
            <a:r>
              <a:rPr lang="it-IT" sz="1400" dirty="0" smtClean="0"/>
              <a:t>. Le manifestazioni di piazza delle ultime settimane, caratterizzate dalla coraggiosa azione delle donne che si levano il velo, sono ampiamente partecipate anche da giovani ragazzi e da molti iraniani delle precedenti generazioni, che aderiscono alla protesta per una ben più vasta serie di ragioni.</a:t>
            </a:r>
          </a:p>
          <a:p>
            <a:pPr algn="just"/>
            <a:r>
              <a:rPr lang="it-IT" sz="1400" b="1" dirty="0" smtClean="0"/>
              <a:t>Disoccupazione, corruzione, mancanza di prospettive, inflazione e crisi economica</a:t>
            </a:r>
            <a:r>
              <a:rPr lang="it-IT" sz="1400" dirty="0" smtClean="0"/>
              <a:t>, </a:t>
            </a:r>
            <a:r>
              <a:rPr lang="it-IT" sz="1400" b="1" dirty="0" smtClean="0"/>
              <a:t>malgoverno</a:t>
            </a:r>
            <a:r>
              <a:rPr lang="it-IT" sz="1400" dirty="0" smtClean="0"/>
              <a:t> e una sempre minore tolleranza ai </a:t>
            </a:r>
            <a:r>
              <a:rPr lang="it-IT" sz="1400" b="1" dirty="0" smtClean="0"/>
              <a:t>rigori dell’autoritarismo e dei </a:t>
            </a:r>
            <a:r>
              <a:rPr lang="it-IT" sz="1400" b="1" dirty="0" err="1" smtClean="0"/>
              <a:t>princìpi</a:t>
            </a:r>
            <a:r>
              <a:rPr lang="it-IT" sz="1400" b="1" dirty="0" smtClean="0"/>
              <a:t> religiosi </a:t>
            </a:r>
            <a:r>
              <a:rPr lang="it-IT" sz="1400" dirty="0" smtClean="0"/>
              <a:t>costituiscono il vastissimo insieme delle regioni di un malcontento che attraversa le generazioni. </a:t>
            </a:r>
          </a:p>
          <a:p>
            <a:pPr algn="just"/>
            <a:r>
              <a:rPr lang="it-IT" sz="1400" dirty="0" smtClean="0"/>
              <a:t>Questa protesta, tuttavia, ha un elemento di continuità con il passato, che costituisce il principale fattore di debolezza dello sforzo giovanile nel chiedere cambiamenti e riforme. Ovvero l’</a:t>
            </a:r>
            <a:r>
              <a:rPr lang="it-IT" sz="1400" b="1" dirty="0" smtClean="0"/>
              <a:t>assenza di una vera e propria leadership </a:t>
            </a:r>
            <a:r>
              <a:rPr lang="it-IT" sz="1400" dirty="0" smtClean="0"/>
              <a:t>che possa dar corpo a un più strutturato movimento rappresenta in questo momento il principale fattore critico. Come accaduto in passato, dopo una prima fase caratterizzata da un’ampia partecipazione le proteste potrebbero progressivamente diminuire d’intensità, esaurendosi autonomamente. </a:t>
            </a:r>
            <a:r>
              <a:rPr lang="it-IT" sz="1400" b="1" dirty="0" smtClean="0"/>
              <a:t>Se</a:t>
            </a:r>
            <a:r>
              <a:rPr lang="it-IT" sz="1400" dirty="0" smtClean="0"/>
              <a:t> al contrario </a:t>
            </a:r>
            <a:r>
              <a:rPr lang="it-IT" sz="1400" b="1" dirty="0" smtClean="0"/>
              <a:t>dovesse emergere una leadership riconosciuta e condivisa</a:t>
            </a:r>
            <a:r>
              <a:rPr lang="it-IT" sz="1400" dirty="0" smtClean="0"/>
              <a:t>, la natura eccezionale e innovativa di queste proteste potrebbe assumere caratteristiche tali da strutturarla in </a:t>
            </a:r>
            <a:r>
              <a:rPr lang="it-IT" sz="1400" b="1" dirty="0" smtClean="0"/>
              <a:t>un vero e proprio fenomeno rivoluzionario</a:t>
            </a:r>
            <a:r>
              <a:rPr lang="it-IT" sz="1400" dirty="0" smtClean="0"/>
              <a:t>, con esiti imprevedibili sul piano della tenuta istituzionale. </a:t>
            </a:r>
          </a:p>
        </p:txBody>
      </p:sp>
      <p:sp>
        <p:nvSpPr>
          <p:cNvPr id="3" name="Rettangolo arrotondato 2"/>
          <p:cNvSpPr/>
          <p:nvPr/>
        </p:nvSpPr>
        <p:spPr>
          <a:xfrm>
            <a:off x="357158" y="5857892"/>
            <a:ext cx="8501122" cy="785818"/>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it-IT" sz="1400" dirty="0" smtClean="0">
              <a:solidFill>
                <a:schemeClr val="tx1"/>
              </a:solidFill>
            </a:endParaRPr>
          </a:p>
          <a:p>
            <a:pPr algn="just"/>
            <a:endParaRPr lang="it-IT" sz="1400" dirty="0" smtClean="0">
              <a:solidFill>
                <a:schemeClr val="tx1"/>
              </a:solidFill>
            </a:endParaRPr>
          </a:p>
          <a:p>
            <a:pPr algn="just"/>
            <a:endParaRPr lang="it-IT" sz="1400" dirty="0" smtClean="0">
              <a:solidFill>
                <a:schemeClr val="tx1"/>
              </a:solidFill>
            </a:endParaRPr>
          </a:p>
          <a:p>
            <a:pPr algn="just"/>
            <a:endParaRPr lang="it-IT" sz="1400" dirty="0" smtClean="0">
              <a:solidFill>
                <a:schemeClr val="tx1"/>
              </a:solidFill>
            </a:endParaRPr>
          </a:p>
          <a:p>
            <a:pPr algn="just"/>
            <a:endParaRPr lang="it-IT" sz="1400" dirty="0" smtClean="0">
              <a:solidFill>
                <a:schemeClr val="tx1"/>
              </a:solidFill>
            </a:endParaRPr>
          </a:p>
          <a:p>
            <a:pPr algn="just"/>
            <a:r>
              <a:rPr lang="it-IT" sz="1400" b="1" dirty="0" smtClean="0">
                <a:solidFill>
                  <a:schemeClr val="tx1"/>
                </a:solidFill>
              </a:rPr>
              <a:t>Quali sono i motivi della protesta scoppiata in Iran? Perché riguarda soprattutto le donne e i giovani? Quale condizione potrebbe trasformare la protesta in una rivoluzione? </a:t>
            </a:r>
            <a:r>
              <a:rPr lang="it-IT" sz="1400" dirty="0" smtClean="0">
                <a:solidFill>
                  <a:schemeClr val="tx1"/>
                </a:solidFill>
              </a:rPr>
              <a:t>Cerca nell’archivio l’articolo da cui si può ricavare la risposta ed evidenzia le informazioni principali. </a:t>
            </a:r>
          </a:p>
          <a:p>
            <a:pPr marL="342900" indent="-342900" algn="just"/>
            <a:endParaRPr lang="it-IT" sz="1400" dirty="0" smtClean="0">
              <a:solidFill>
                <a:schemeClr val="tx1"/>
              </a:solidFill>
            </a:endParaRPr>
          </a:p>
          <a:p>
            <a:pPr marL="342900" indent="-342900" algn="just"/>
            <a:endParaRPr lang="it-IT" sz="1400" dirty="0" smtClean="0">
              <a:solidFill>
                <a:schemeClr val="tx1"/>
              </a:solidFill>
            </a:endParaRPr>
          </a:p>
          <a:p>
            <a:pPr marL="342900" indent="-342900" algn="just"/>
            <a:endParaRPr lang="it-IT" sz="1400" dirty="0" smtClean="0">
              <a:solidFill>
                <a:schemeClr val="tx1"/>
              </a:solidFill>
            </a:endParaRPr>
          </a:p>
          <a:p>
            <a:pPr marL="342900" indent="-342900" algn="just"/>
            <a:endParaRPr lang="it-IT" sz="1400" dirty="0" smtClean="0">
              <a:solidFill>
                <a:schemeClr val="tx1"/>
              </a:solidFill>
            </a:endParaRPr>
          </a:p>
          <a:p>
            <a:pPr marL="342900" indent="-342900" algn="just">
              <a:buFont typeface="+mj-lt"/>
              <a:buAutoNum type="alphaLcParenR"/>
            </a:pPr>
            <a:endParaRPr lang="it-IT" sz="1400" dirty="0">
              <a:solidFill>
                <a:schemeClr val="tx1"/>
              </a:solidFill>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AutoShape 2" descr="C:\Users\utente\Documents\SITO\DA INSERIRE\GEOGRAFIA\CLASSE 3%C2%B0\IRAN\IN GENERALE\Iran in _Atlante Geopolitico__files\Atlante_Geopolitico_2016_geo_2016_00081_004.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sp>
        <p:nvSpPr>
          <p:cNvPr id="17412" name="AutoShape 4" descr="file:///C:/Users/utente/Documents/SITO/DA%20INSERIRE/GEOGRAFIA/CLASSE%203%C2%B0/IRAN/PROTESTE/Atlante_Geopolitico_2016_geo_2016_00081_004.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sp>
        <p:nvSpPr>
          <p:cNvPr id="17414" name="AutoShape 6" descr="file:///C:/Users/utente/Documents/SITO/DA%20INSERIRE/GEOGRAFIA/CLASSE%203%C2%B0/IRAN/PROTESTE/Atlante_Geopolitico_2016_geo_2016_00081_004.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pic>
        <p:nvPicPr>
          <p:cNvPr id="17415" name="Picture 7" descr="C:\Users\utente\Documents\SITO\DA INSERIRE\GEOGRAFIA\CLASSE 3°\IRAN\PROTESTE\Atlante_Geopolitico_2016_geo_2016_00081_004.jpg"/>
          <p:cNvPicPr>
            <a:picLocks noChangeAspect="1" noChangeArrowheads="1"/>
          </p:cNvPicPr>
          <p:nvPr/>
        </p:nvPicPr>
        <p:blipFill>
          <a:blip r:embed="rId2"/>
          <a:srcRect/>
          <a:stretch>
            <a:fillRect/>
          </a:stretch>
        </p:blipFill>
        <p:spPr bwMode="auto">
          <a:xfrm>
            <a:off x="2143108" y="285728"/>
            <a:ext cx="4826000" cy="4292600"/>
          </a:xfrm>
          <a:prstGeom prst="rect">
            <a:avLst/>
          </a:prstGeom>
          <a:noFill/>
          <a:ln>
            <a:solidFill>
              <a:srgbClr val="C00000"/>
            </a:solidFill>
          </a:ln>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ctrTitle"/>
          </p:nvPr>
        </p:nvSpPr>
        <p:spPr>
          <a:xfrm>
            <a:off x="214282" y="2143116"/>
            <a:ext cx="8458200" cy="1222375"/>
          </a:xfrm>
        </p:spPr>
        <p:txBody>
          <a:bodyPr>
            <a:normAutofit/>
          </a:bodyPr>
          <a:lstStyle/>
          <a:p>
            <a:r>
              <a:rPr lang="it-IT" sz="3200" b="1" dirty="0" smtClean="0">
                <a:latin typeface="Times New Roman" pitchFamily="18" charset="0"/>
                <a:cs typeface="Times New Roman" pitchFamily="18" charset="0"/>
              </a:rPr>
              <a:t>     </a:t>
            </a:r>
            <a:endParaRPr lang="it-IT" sz="3200" b="1" dirty="0">
              <a:latin typeface="Times New Roman" pitchFamily="18" charset="0"/>
              <a:cs typeface="Times New Roman" pitchFamily="18" charset="0"/>
            </a:endParaRPr>
          </a:p>
        </p:txBody>
      </p:sp>
      <p:sp>
        <p:nvSpPr>
          <p:cNvPr id="4" name="Sottotitolo 3"/>
          <p:cNvSpPr>
            <a:spLocks noGrp="1"/>
          </p:cNvSpPr>
          <p:nvPr>
            <p:ph type="subTitle" idx="1"/>
          </p:nvPr>
        </p:nvSpPr>
        <p:spPr>
          <a:xfrm>
            <a:off x="357158" y="2857496"/>
            <a:ext cx="8458200" cy="785818"/>
          </a:xfrm>
        </p:spPr>
        <p:txBody>
          <a:bodyPr>
            <a:normAutofit fontScale="92500" lnSpcReduction="10000"/>
          </a:bodyPr>
          <a:lstStyle/>
          <a:p>
            <a:pPr algn="ctr"/>
            <a:r>
              <a:rPr lang="it-IT" sz="5100" b="1" dirty="0" smtClean="0">
                <a:latin typeface="Times New Roman" pitchFamily="18" charset="0"/>
                <a:cs typeface="Times New Roman" pitchFamily="18" charset="0"/>
              </a:rPr>
              <a:t>   </a:t>
            </a:r>
            <a:r>
              <a:rPr lang="it-IT" sz="4300" b="1" dirty="0" smtClean="0">
                <a:solidFill>
                  <a:srgbClr val="00B050"/>
                </a:solidFill>
                <a:latin typeface="Times New Roman" pitchFamily="18" charset="0"/>
                <a:cs typeface="Times New Roman" pitchFamily="18" charset="0"/>
              </a:rPr>
              <a:t>La corruzione</a:t>
            </a: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2" name="Picture 2" descr="C:\Users\utente\Documents\SITO\DA INSERIRE\GEOGRAFIA\CLASSE 3°\IRAN\FUGA DI CERVELLI\CPI2021_Mapindex_IT.png"/>
          <p:cNvPicPr>
            <a:picLocks noChangeAspect="1" noChangeArrowheads="1"/>
          </p:cNvPicPr>
          <p:nvPr/>
        </p:nvPicPr>
        <p:blipFill>
          <a:blip r:embed="rId2" cstate="print"/>
          <a:srcRect/>
          <a:stretch>
            <a:fillRect/>
          </a:stretch>
        </p:blipFill>
        <p:spPr bwMode="auto">
          <a:xfrm>
            <a:off x="285720" y="142852"/>
            <a:ext cx="5524500" cy="5248275"/>
          </a:xfrm>
          <a:prstGeom prst="rect">
            <a:avLst/>
          </a:prstGeom>
          <a:noFill/>
          <a:ln>
            <a:solidFill>
              <a:srgbClr val="C00000"/>
            </a:solidFill>
          </a:ln>
        </p:spPr>
      </p:pic>
      <p:sp>
        <p:nvSpPr>
          <p:cNvPr id="3" name="CasellaDiTesto 2"/>
          <p:cNvSpPr txBox="1"/>
          <p:nvPr/>
        </p:nvSpPr>
        <p:spPr>
          <a:xfrm>
            <a:off x="6000760" y="428604"/>
            <a:ext cx="3000396" cy="1569660"/>
          </a:xfrm>
          <a:prstGeom prst="rect">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2700000" scaled="1"/>
            <a:tileRect/>
          </a:gradFill>
          <a:ln w="19050">
            <a:solidFill>
              <a:srgbClr val="C00000"/>
            </a:solidFill>
          </a:ln>
        </p:spPr>
        <p:txBody>
          <a:bodyPr wrap="square" rtlCol="0">
            <a:spAutoFit/>
          </a:bodyPr>
          <a:lstStyle/>
          <a:p>
            <a:pPr fontAlgn="t"/>
            <a:r>
              <a:rPr lang="it-IT" sz="1200" dirty="0" smtClean="0"/>
              <a:t>L' indice di percezione della corruzione del </a:t>
            </a:r>
            <a:r>
              <a:rPr lang="it-IT" sz="1200" b="1" dirty="0" smtClean="0"/>
              <a:t>2021</a:t>
            </a:r>
            <a:r>
              <a:rPr lang="it-IT" sz="1200" dirty="0" smtClean="0"/>
              <a:t> di </a:t>
            </a:r>
            <a:r>
              <a:rPr lang="it-IT" sz="1200" dirty="0" err="1" smtClean="0"/>
              <a:t>Transparency</a:t>
            </a:r>
            <a:r>
              <a:rPr lang="it-IT" sz="1200" dirty="0" smtClean="0"/>
              <a:t> International classifica  l’Iran al </a:t>
            </a:r>
            <a:r>
              <a:rPr lang="it-IT" sz="1200" b="1" dirty="0" smtClean="0"/>
              <a:t>150°</a:t>
            </a:r>
            <a:r>
              <a:rPr lang="it-IT" sz="1200" dirty="0" smtClean="0"/>
              <a:t> </a:t>
            </a:r>
            <a:r>
              <a:rPr lang="it-IT" sz="1200" b="1" dirty="0" smtClean="0"/>
              <a:t>posto su 180 paesi,</a:t>
            </a:r>
            <a:r>
              <a:rPr lang="it-IT" sz="1200" dirty="0" smtClean="0"/>
              <a:t> su una scala in cui si ritiene che i paesi di livello inferiore abbiano un settore pubblico più onesto. La classifica dell'Iran è scesa costantemente da un massimo di </a:t>
            </a:r>
            <a:r>
              <a:rPr lang="it-IT" sz="1200" b="1" dirty="0" smtClean="0"/>
              <a:t>130° nel 2017.</a:t>
            </a:r>
            <a:endParaRPr lang="it-IT" sz="1200" b="1" dirty="0"/>
          </a:p>
        </p:txBody>
      </p:sp>
      <p:sp>
        <p:nvSpPr>
          <p:cNvPr id="4" name="Rettangolo arrotondato 3"/>
          <p:cNvSpPr/>
          <p:nvPr/>
        </p:nvSpPr>
        <p:spPr>
          <a:xfrm>
            <a:off x="500034" y="5429264"/>
            <a:ext cx="8215370" cy="571504"/>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it-IT" sz="1400" dirty="0" smtClean="0">
              <a:solidFill>
                <a:schemeClr val="tx1"/>
              </a:solidFill>
            </a:endParaRPr>
          </a:p>
          <a:p>
            <a:pPr algn="just"/>
            <a:endParaRPr lang="it-IT" sz="1400" dirty="0" smtClean="0">
              <a:solidFill>
                <a:schemeClr val="tx1"/>
              </a:solidFill>
            </a:endParaRPr>
          </a:p>
          <a:p>
            <a:pPr algn="just"/>
            <a:endParaRPr lang="it-IT" sz="1400" dirty="0" smtClean="0">
              <a:solidFill>
                <a:schemeClr val="tx1"/>
              </a:solidFill>
            </a:endParaRPr>
          </a:p>
          <a:p>
            <a:pPr algn="just"/>
            <a:endParaRPr lang="it-IT" sz="1400" dirty="0" smtClean="0">
              <a:solidFill>
                <a:schemeClr val="tx1"/>
              </a:solidFill>
            </a:endParaRPr>
          </a:p>
          <a:p>
            <a:pPr algn="just"/>
            <a:endParaRPr lang="it-IT" sz="1400" dirty="0" smtClean="0">
              <a:solidFill>
                <a:schemeClr val="tx1"/>
              </a:solidFill>
            </a:endParaRPr>
          </a:p>
          <a:p>
            <a:pPr algn="just"/>
            <a:r>
              <a:rPr lang="it-IT" sz="1400" b="1" dirty="0" smtClean="0">
                <a:solidFill>
                  <a:schemeClr val="tx1"/>
                </a:solidFill>
              </a:rPr>
              <a:t>Com’è l’indice di corruzione dell’Iran nella classifica mondiale? Che andamento ha avuto negli ultimi anni? </a:t>
            </a:r>
            <a:r>
              <a:rPr lang="it-IT" sz="1400" dirty="0" smtClean="0">
                <a:solidFill>
                  <a:schemeClr val="tx1"/>
                </a:solidFill>
              </a:rPr>
              <a:t>Rispondi.</a:t>
            </a:r>
          </a:p>
          <a:p>
            <a:pPr marL="342900" indent="-342900" algn="just"/>
            <a:endParaRPr lang="it-IT" sz="1400" dirty="0" smtClean="0">
              <a:solidFill>
                <a:schemeClr val="tx1"/>
              </a:solidFill>
            </a:endParaRPr>
          </a:p>
          <a:p>
            <a:pPr marL="342900" indent="-342900" algn="just"/>
            <a:endParaRPr lang="it-IT" sz="1400" dirty="0" smtClean="0">
              <a:solidFill>
                <a:schemeClr val="tx1"/>
              </a:solidFill>
            </a:endParaRPr>
          </a:p>
          <a:p>
            <a:pPr marL="342900" indent="-342900" algn="just"/>
            <a:endParaRPr lang="it-IT" sz="1400" dirty="0" smtClean="0">
              <a:solidFill>
                <a:schemeClr val="tx1"/>
              </a:solidFill>
            </a:endParaRPr>
          </a:p>
          <a:p>
            <a:pPr marL="342900" indent="-342900" algn="just"/>
            <a:endParaRPr lang="it-IT" sz="1400" dirty="0" smtClean="0">
              <a:solidFill>
                <a:schemeClr val="tx1"/>
              </a:solidFill>
            </a:endParaRPr>
          </a:p>
          <a:p>
            <a:pPr marL="342900" indent="-342900" algn="just"/>
            <a:endParaRPr lang="it-IT" sz="1400" dirty="0">
              <a:solidFill>
                <a:schemeClr val="tx1"/>
              </a:solidFill>
            </a:endParaRPr>
          </a:p>
        </p:txBody>
      </p:sp>
      <p:sp>
        <p:nvSpPr>
          <p:cNvPr id="5" name="Rettangolo arrotondato 4"/>
          <p:cNvSpPr/>
          <p:nvPr/>
        </p:nvSpPr>
        <p:spPr>
          <a:xfrm>
            <a:off x="500034" y="6143644"/>
            <a:ext cx="8215370" cy="57150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it-IT" sz="1400" dirty="0" smtClean="0">
              <a:solidFill>
                <a:schemeClr val="tx1"/>
              </a:solidFill>
            </a:endParaRPr>
          </a:p>
          <a:p>
            <a:pPr algn="just"/>
            <a:endParaRPr lang="it-IT" sz="1400" dirty="0" smtClean="0">
              <a:solidFill>
                <a:schemeClr val="tx1"/>
              </a:solidFill>
            </a:endParaRPr>
          </a:p>
          <a:p>
            <a:pPr algn="just"/>
            <a:endParaRPr lang="it-IT" sz="1400" dirty="0" smtClean="0">
              <a:solidFill>
                <a:schemeClr val="tx1"/>
              </a:solidFill>
            </a:endParaRPr>
          </a:p>
          <a:p>
            <a:pPr algn="just"/>
            <a:endParaRPr lang="it-IT" sz="1400" dirty="0" smtClean="0">
              <a:solidFill>
                <a:schemeClr val="tx1"/>
              </a:solidFill>
            </a:endParaRPr>
          </a:p>
          <a:p>
            <a:pPr algn="just"/>
            <a:endParaRPr lang="it-IT" sz="1400" dirty="0" smtClean="0">
              <a:solidFill>
                <a:schemeClr val="tx1"/>
              </a:solidFill>
            </a:endParaRPr>
          </a:p>
          <a:p>
            <a:pPr algn="just"/>
            <a:r>
              <a:rPr lang="it-IT" sz="1400" dirty="0" smtClean="0">
                <a:solidFill>
                  <a:srgbClr val="00B0F0"/>
                </a:solidFill>
              </a:rPr>
              <a:t>L’indice di corruzione dell’Iran è fra i più elevati del mondo. Negli ultimi anni è aumentato.</a:t>
            </a:r>
          </a:p>
          <a:p>
            <a:pPr marL="342900" indent="-342900" algn="just"/>
            <a:endParaRPr lang="it-IT" sz="1400" dirty="0" smtClean="0">
              <a:solidFill>
                <a:schemeClr val="tx1"/>
              </a:solidFill>
            </a:endParaRPr>
          </a:p>
          <a:p>
            <a:pPr marL="342900" indent="-342900" algn="just"/>
            <a:endParaRPr lang="it-IT" sz="1400" dirty="0" smtClean="0">
              <a:solidFill>
                <a:schemeClr val="tx1"/>
              </a:solidFill>
            </a:endParaRPr>
          </a:p>
          <a:p>
            <a:pPr marL="342900" indent="-342900" algn="just"/>
            <a:endParaRPr lang="it-IT" sz="1400" dirty="0" smtClean="0">
              <a:solidFill>
                <a:schemeClr val="tx1"/>
              </a:solidFill>
            </a:endParaRPr>
          </a:p>
          <a:p>
            <a:pPr marL="342900" indent="-342900" algn="just"/>
            <a:endParaRPr lang="it-IT" sz="1400" dirty="0" smtClean="0">
              <a:solidFill>
                <a:schemeClr val="tx1"/>
              </a:solidFill>
            </a:endParaRPr>
          </a:p>
          <a:p>
            <a:pPr marL="342900" indent="-342900" algn="just"/>
            <a:endParaRPr lang="it-IT" sz="1400" dirty="0">
              <a:solidFill>
                <a:schemeClr val="tx1"/>
              </a:solidFill>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285720" y="214290"/>
            <a:ext cx="8572560" cy="6078587"/>
          </a:xfrm>
          <a:prstGeom prst="rect">
            <a:avLst/>
          </a:prstGeom>
          <a:solidFill>
            <a:schemeClr val="accent5">
              <a:lumMod val="20000"/>
              <a:lumOff val="80000"/>
            </a:schemeClr>
          </a:solidFill>
          <a:ln w="19050">
            <a:solidFill>
              <a:srgbClr val="C00000"/>
            </a:solidFill>
          </a:ln>
        </p:spPr>
        <p:txBody>
          <a:bodyPr wrap="square" rtlCol="0">
            <a:spAutoFit/>
          </a:bodyPr>
          <a:lstStyle/>
          <a:p>
            <a:pPr algn="ctr">
              <a:spcAft>
                <a:spcPts val="600"/>
              </a:spcAft>
            </a:pPr>
            <a:r>
              <a:rPr lang="it-IT" sz="2000" b="1" dirty="0" smtClean="0"/>
              <a:t>40 anni di appropriazione indebita in Iran, i casi più grandi</a:t>
            </a:r>
          </a:p>
          <a:p>
            <a:pPr algn="just">
              <a:spcAft>
                <a:spcPts val="600"/>
              </a:spcAft>
            </a:pPr>
            <a:r>
              <a:rPr lang="it-IT" sz="1200" b="1" dirty="0" smtClean="0"/>
              <a:t>Iran </a:t>
            </a:r>
            <a:r>
              <a:rPr lang="it-IT" sz="1200" b="1" dirty="0" err="1" smtClean="0"/>
              <a:t>Freedom</a:t>
            </a:r>
            <a:r>
              <a:rPr lang="it-IT" sz="1200" b="1" dirty="0" smtClean="0"/>
              <a:t> </a:t>
            </a:r>
            <a:r>
              <a:rPr lang="it-IT" sz="1200" dirty="0" smtClean="0"/>
              <a:t> 08/11/2019</a:t>
            </a:r>
          </a:p>
          <a:p>
            <a:pPr algn="just"/>
            <a:r>
              <a:rPr lang="it-IT" sz="1600" b="1" dirty="0" smtClean="0"/>
              <a:t>Appropriazione indebita di </a:t>
            </a:r>
            <a:r>
              <a:rPr lang="it-IT" sz="1600" b="1" dirty="0" err="1" smtClean="0"/>
              <a:t>Babak</a:t>
            </a:r>
            <a:r>
              <a:rPr lang="it-IT" sz="1600" b="1" dirty="0" smtClean="0"/>
              <a:t> </a:t>
            </a:r>
            <a:r>
              <a:rPr lang="it-IT" sz="1600" b="1" dirty="0" err="1" smtClean="0"/>
              <a:t>Zanjani</a:t>
            </a:r>
            <a:endParaRPr lang="it-IT" sz="1600" b="1" dirty="0" smtClean="0"/>
          </a:p>
          <a:p>
            <a:pPr algn="just"/>
            <a:r>
              <a:rPr lang="it-IT" sz="1400" dirty="0" smtClean="0"/>
              <a:t>Nel gennaio 2014 </a:t>
            </a:r>
            <a:r>
              <a:rPr lang="it-IT" sz="1400" dirty="0" err="1" smtClean="0"/>
              <a:t>Zanjani</a:t>
            </a:r>
            <a:r>
              <a:rPr lang="it-IT" sz="1400" dirty="0" smtClean="0"/>
              <a:t> è stato arrestato. Il suo arresto è stato collegato a </a:t>
            </a:r>
            <a:r>
              <a:rPr lang="it-IT" sz="1400" b="1" dirty="0" smtClean="0"/>
              <a:t>un importante caso di corruzione petrolifera. </a:t>
            </a:r>
            <a:r>
              <a:rPr lang="it-IT" sz="1400" dirty="0" smtClean="0"/>
              <a:t>L'appropriazione indebita di </a:t>
            </a:r>
            <a:r>
              <a:rPr lang="it-IT" sz="1400" dirty="0" err="1" smtClean="0"/>
              <a:t>Zanjani</a:t>
            </a:r>
            <a:r>
              <a:rPr lang="it-IT" sz="1400" dirty="0" smtClean="0"/>
              <a:t> è stata di </a:t>
            </a:r>
            <a:r>
              <a:rPr lang="it-IT" sz="1400" b="1" dirty="0" smtClean="0"/>
              <a:t>2 miliardi di dollari</a:t>
            </a:r>
            <a:r>
              <a:rPr lang="it-IT" sz="1400" dirty="0" smtClean="0"/>
              <a:t>, che secondo il Ministero del Petrolio ammontano a 4 miliardi di dollari compresi i danni. A 4.500 </a:t>
            </a:r>
            <a:r>
              <a:rPr lang="it-IT" sz="1400" dirty="0" err="1" smtClean="0"/>
              <a:t>toman</a:t>
            </a:r>
            <a:r>
              <a:rPr lang="it-IT" sz="1400" dirty="0" smtClean="0"/>
              <a:t> per dollaro, ammonta a 18 trilioni di </a:t>
            </a:r>
            <a:r>
              <a:rPr lang="it-IT" sz="1400" dirty="0" err="1" smtClean="0"/>
              <a:t>toman</a:t>
            </a:r>
            <a:r>
              <a:rPr lang="it-IT" sz="1400" dirty="0" smtClean="0"/>
              <a:t>.</a:t>
            </a:r>
          </a:p>
          <a:p>
            <a:pPr algn="just"/>
            <a:r>
              <a:rPr lang="it-IT" sz="1400" dirty="0" smtClean="0"/>
              <a:t>Naturalmente, il caso di </a:t>
            </a:r>
            <a:r>
              <a:rPr lang="it-IT" sz="1400" dirty="0" err="1" smtClean="0"/>
              <a:t>Babak</a:t>
            </a:r>
            <a:r>
              <a:rPr lang="it-IT" sz="1400" dirty="0" smtClean="0"/>
              <a:t> </a:t>
            </a:r>
            <a:r>
              <a:rPr lang="it-IT" sz="1400" dirty="0" err="1" smtClean="0"/>
              <a:t>Zanjani</a:t>
            </a:r>
            <a:r>
              <a:rPr lang="it-IT" sz="1400" dirty="0" smtClean="0"/>
              <a:t> </a:t>
            </a:r>
            <a:r>
              <a:rPr lang="it-IT" sz="1400" b="1" dirty="0" smtClean="0"/>
              <a:t>non è l'unico esempio di appropriazione indebita e rapina nell'industria petrolifera iraniana.</a:t>
            </a:r>
            <a:r>
              <a:rPr lang="it-IT" sz="1400" dirty="0" smtClean="0"/>
              <a:t> Nel 2015 è arrivata la notizia che le piattaforme petrolifere acquistate dalla compagnia petrolifera nazionale iraniana erano scomparse! A quel tempo, una piattaforma petrolifera era stata acquistata da società di installazione offshore per 87 milioni di dollari, ma non è mai entrata in Iran nonostante avesse depositato tutto il denaro in una società intermediaria. Dopo un po', è stato rivelato che un altro impianto era andato perduto, il che significa che il contratto per il loro acquisto era stato chiuso ma non consegnato. In totale, i due impianti sono costati </a:t>
            </a:r>
            <a:r>
              <a:rPr lang="it-IT" sz="1400" b="1" dirty="0" smtClean="0"/>
              <a:t>124 milioni di dollari</a:t>
            </a:r>
            <a:r>
              <a:rPr lang="it-IT" sz="1400" dirty="0" smtClean="0"/>
              <a:t>.</a:t>
            </a:r>
          </a:p>
          <a:p>
            <a:pPr algn="just">
              <a:spcAft>
                <a:spcPts val="600"/>
              </a:spcAft>
            </a:pPr>
            <a:r>
              <a:rPr lang="it-IT" sz="1400" dirty="0" smtClean="0"/>
              <a:t>Nel 2017 un nuovo caso di appropriazione indebita di 100 miliardi di </a:t>
            </a:r>
            <a:r>
              <a:rPr lang="it-IT" sz="1400" dirty="0" err="1" smtClean="0"/>
              <a:t>toman</a:t>
            </a:r>
            <a:r>
              <a:rPr lang="it-IT" sz="1400" dirty="0" smtClean="0"/>
              <a:t> è stato annunciato dalla compagnia petrolifera e si afferma che una persona che ha lavorato per 30 anni nel Ministero del Petrolio aveva sottratto circa 100 miliardi di </a:t>
            </a:r>
            <a:r>
              <a:rPr lang="it-IT" sz="1400" dirty="0" err="1" smtClean="0"/>
              <a:t>toman</a:t>
            </a:r>
            <a:r>
              <a:rPr lang="it-IT" sz="1400" dirty="0" smtClean="0"/>
              <a:t> nel ministero del Petrolio e aveva lasciato il Paese tre ore dopo che la sua corruzione è stata rivelata. A 3.700 </a:t>
            </a:r>
            <a:r>
              <a:rPr lang="it-IT" sz="1400" dirty="0" err="1" smtClean="0"/>
              <a:t>toman</a:t>
            </a:r>
            <a:r>
              <a:rPr lang="it-IT" sz="1400" dirty="0" smtClean="0"/>
              <a:t> per dollaro ammonta a </a:t>
            </a:r>
            <a:r>
              <a:rPr lang="it-IT" sz="1400" b="1" dirty="0" smtClean="0"/>
              <a:t>27,27 milioni di dollari</a:t>
            </a:r>
            <a:r>
              <a:rPr lang="it-IT" sz="1400" dirty="0" smtClean="0"/>
              <a:t>.</a:t>
            </a:r>
            <a:endParaRPr lang="it-IT" sz="1400" b="1" dirty="0" smtClean="0"/>
          </a:p>
          <a:p>
            <a:pPr algn="just"/>
            <a:r>
              <a:rPr lang="it-IT" sz="1600" b="1" dirty="0" smtClean="0"/>
              <a:t>Denuncia di appropriazione indebita e corruzione presso la </a:t>
            </a:r>
            <a:r>
              <a:rPr lang="it-IT" sz="1600" b="1" dirty="0" err="1" smtClean="0"/>
              <a:t>Foundation</a:t>
            </a:r>
            <a:r>
              <a:rPr lang="it-IT" sz="1600" b="1" dirty="0" smtClean="0"/>
              <a:t> </a:t>
            </a:r>
            <a:r>
              <a:rPr lang="it-IT" sz="1600" b="1" dirty="0" err="1" smtClean="0"/>
              <a:t>of</a:t>
            </a:r>
            <a:r>
              <a:rPr lang="it-IT" sz="1600" b="1" dirty="0" smtClean="0"/>
              <a:t> </a:t>
            </a:r>
            <a:r>
              <a:rPr lang="it-IT" sz="1600" b="1" dirty="0" err="1" smtClean="0"/>
              <a:t>Martyrs</a:t>
            </a:r>
            <a:r>
              <a:rPr lang="it-IT" sz="1600" b="1" dirty="0" smtClean="0"/>
              <a:t> and </a:t>
            </a:r>
            <a:r>
              <a:rPr lang="it-IT" sz="1600" b="1" dirty="0" err="1" smtClean="0"/>
              <a:t>Veterans</a:t>
            </a:r>
            <a:r>
              <a:rPr lang="it-IT" sz="1600" b="1" dirty="0" smtClean="0"/>
              <a:t> </a:t>
            </a:r>
            <a:r>
              <a:rPr lang="it-IT" sz="1600" b="1" dirty="0" err="1" smtClean="0"/>
              <a:t>Affairs</a:t>
            </a:r>
            <a:r>
              <a:rPr lang="it-IT" sz="1600" b="1" dirty="0" smtClean="0"/>
              <a:t> – 2013</a:t>
            </a:r>
          </a:p>
          <a:p>
            <a:pPr algn="just"/>
            <a:r>
              <a:rPr lang="it-IT" sz="1400" dirty="0" smtClean="0"/>
              <a:t>Il caso di corruzione in </a:t>
            </a:r>
            <a:r>
              <a:rPr lang="it-IT" sz="1400" dirty="0" err="1" smtClean="0"/>
              <a:t>Foundation</a:t>
            </a:r>
            <a:r>
              <a:rPr lang="it-IT" sz="1400" dirty="0" smtClean="0"/>
              <a:t> </a:t>
            </a:r>
            <a:r>
              <a:rPr lang="it-IT" sz="1400" dirty="0" err="1" smtClean="0"/>
              <a:t>of</a:t>
            </a:r>
            <a:r>
              <a:rPr lang="it-IT" sz="1400" dirty="0" smtClean="0"/>
              <a:t> </a:t>
            </a:r>
            <a:r>
              <a:rPr lang="it-IT" sz="1400" dirty="0" err="1" smtClean="0"/>
              <a:t>Martyrs</a:t>
            </a:r>
            <a:r>
              <a:rPr lang="it-IT" sz="1400" dirty="0" smtClean="0"/>
              <a:t> and </a:t>
            </a:r>
            <a:r>
              <a:rPr lang="it-IT" sz="1400" dirty="0" err="1" smtClean="0"/>
              <a:t>Veterans</a:t>
            </a:r>
            <a:r>
              <a:rPr lang="it-IT" sz="1400" dirty="0" smtClean="0"/>
              <a:t> </a:t>
            </a:r>
            <a:r>
              <a:rPr lang="it-IT" sz="1400" dirty="0" err="1" smtClean="0"/>
              <a:t>Affairs</a:t>
            </a:r>
            <a:r>
              <a:rPr lang="it-IT" sz="1400" dirty="0" smtClean="0"/>
              <a:t> è stato inizialmente stimato in 15 miliardi di </a:t>
            </a:r>
            <a:r>
              <a:rPr lang="it-IT" sz="1400" dirty="0" err="1" smtClean="0"/>
              <a:t>toman</a:t>
            </a:r>
            <a:r>
              <a:rPr lang="it-IT" sz="1400" dirty="0" smtClean="0"/>
              <a:t>, ma le sue dimensioni principali sono state successivamente determinate come segue:</a:t>
            </a:r>
          </a:p>
          <a:p>
            <a:pPr algn="just"/>
            <a:r>
              <a:rPr lang="it-IT" sz="1400" dirty="0" smtClean="0"/>
              <a:t>Appropriazione indebita di 170 miliardi di </a:t>
            </a:r>
            <a:r>
              <a:rPr lang="it-IT" sz="1400" dirty="0" err="1" smtClean="0"/>
              <a:t>toman</a:t>
            </a:r>
            <a:r>
              <a:rPr lang="it-IT" sz="1400" dirty="0" smtClean="0"/>
              <a:t> dalla ricchezza nazionale, concessione di un prestito di 8 trilioni di </a:t>
            </a:r>
            <a:r>
              <a:rPr lang="it-IT" sz="1400" dirty="0" err="1" smtClean="0"/>
              <a:t>toman</a:t>
            </a:r>
            <a:r>
              <a:rPr lang="it-IT" sz="1400" dirty="0" smtClean="0"/>
              <a:t> senza alcuna garanzia e con collusione, e una truffa di riciclaggio di denaro ai danni di una società di cambio valuta di una banca di Dubai del valore di 433 milioni di dirham.</a:t>
            </a:r>
          </a:p>
          <a:p>
            <a:pPr algn="just"/>
            <a:r>
              <a:rPr lang="it-IT" sz="1400" dirty="0" smtClean="0"/>
              <a:t>A 3.200 </a:t>
            </a:r>
            <a:r>
              <a:rPr lang="it-IT" sz="1400" dirty="0" err="1" smtClean="0"/>
              <a:t>toman</a:t>
            </a:r>
            <a:r>
              <a:rPr lang="it-IT" sz="1400" dirty="0" smtClean="0"/>
              <a:t> per dollaro, ammonta a </a:t>
            </a:r>
            <a:r>
              <a:rPr lang="it-IT" sz="1400" b="1" dirty="0" smtClean="0"/>
              <a:t>2,53 miliardi di dollari</a:t>
            </a:r>
            <a:r>
              <a:rPr lang="it-IT" sz="1400" dirty="0" smtClean="0"/>
              <a:t>.</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285720" y="214290"/>
            <a:ext cx="8572560" cy="5801588"/>
          </a:xfrm>
          <a:prstGeom prst="rect">
            <a:avLst/>
          </a:prstGeom>
          <a:solidFill>
            <a:schemeClr val="accent5">
              <a:lumMod val="20000"/>
              <a:lumOff val="80000"/>
            </a:schemeClr>
          </a:solidFill>
          <a:ln w="19050">
            <a:solidFill>
              <a:srgbClr val="C00000"/>
            </a:solidFill>
          </a:ln>
        </p:spPr>
        <p:txBody>
          <a:bodyPr wrap="square" rtlCol="0">
            <a:spAutoFit/>
          </a:bodyPr>
          <a:lstStyle/>
          <a:p>
            <a:pPr algn="just"/>
            <a:r>
              <a:rPr lang="it-IT" sz="1600" b="1" dirty="0" smtClean="0"/>
              <a:t>Corruzione nel fondo insegnanti 2016</a:t>
            </a:r>
          </a:p>
          <a:p>
            <a:pPr algn="just"/>
            <a:r>
              <a:rPr lang="it-IT" sz="1400" dirty="0" smtClean="0"/>
              <a:t>La quantità dichiarata di corruzione nel </a:t>
            </a:r>
            <a:r>
              <a:rPr lang="it-IT" sz="1400" dirty="0" err="1" smtClean="0"/>
              <a:t>Teachers</a:t>
            </a:r>
            <a:r>
              <a:rPr lang="it-IT" sz="1400" dirty="0" smtClean="0"/>
              <a:t> </a:t>
            </a:r>
            <a:r>
              <a:rPr lang="it-IT" sz="1400" dirty="0" err="1" smtClean="0"/>
              <a:t>Fund</a:t>
            </a:r>
            <a:r>
              <a:rPr lang="it-IT" sz="1400" dirty="0" smtClean="0"/>
              <a:t> e nella </a:t>
            </a:r>
            <a:r>
              <a:rPr lang="it-IT" sz="1400" dirty="0" err="1" smtClean="0"/>
              <a:t>Bank-e</a:t>
            </a:r>
            <a:r>
              <a:rPr lang="it-IT" sz="1400" dirty="0" smtClean="0"/>
              <a:t> </a:t>
            </a:r>
            <a:r>
              <a:rPr lang="it-IT" sz="1400" dirty="0" err="1" smtClean="0"/>
              <a:t>Sarmaye</a:t>
            </a:r>
            <a:r>
              <a:rPr lang="it-IT" sz="1400" dirty="0" smtClean="0"/>
              <a:t> (Capital </a:t>
            </a:r>
            <a:r>
              <a:rPr lang="it-IT" sz="1400" dirty="0" err="1" smtClean="0"/>
              <a:t>Bank</a:t>
            </a:r>
            <a:r>
              <a:rPr lang="it-IT" sz="1400" dirty="0" smtClean="0"/>
              <a:t>) ammontava a 3,5 miliardi di </a:t>
            </a:r>
            <a:r>
              <a:rPr lang="it-IT" sz="1400" dirty="0" err="1" smtClean="0"/>
              <a:t>toman</a:t>
            </a:r>
            <a:r>
              <a:rPr lang="it-IT" sz="1400" dirty="0" smtClean="0"/>
              <a:t>, ma i sondaggi in seguito hanno rivelato che più di $ 8 trilioni di </a:t>
            </a:r>
            <a:r>
              <a:rPr lang="it-IT" sz="1400" dirty="0" err="1" smtClean="0"/>
              <a:t>toman</a:t>
            </a:r>
            <a:r>
              <a:rPr lang="it-IT" sz="1400" dirty="0" smtClean="0"/>
              <a:t> erano stati prestati (prestito dubbio) da Capital </a:t>
            </a:r>
            <a:r>
              <a:rPr lang="it-IT" sz="1400" dirty="0" err="1" smtClean="0"/>
              <a:t>Bank</a:t>
            </a:r>
            <a:r>
              <a:rPr lang="it-IT" sz="1400" dirty="0" smtClean="0"/>
              <a:t> – la cui quota di maggioranza appartiene al Anche il </a:t>
            </a:r>
            <a:r>
              <a:rPr lang="it-IT" sz="1400" dirty="0" err="1" smtClean="0"/>
              <a:t>Teachers</a:t>
            </a:r>
            <a:r>
              <a:rPr lang="it-IT" sz="1400" dirty="0" smtClean="0"/>
              <a:t> </a:t>
            </a:r>
            <a:r>
              <a:rPr lang="it-IT" sz="1400" dirty="0" err="1" smtClean="0"/>
              <a:t>Fund</a:t>
            </a:r>
            <a:r>
              <a:rPr lang="it-IT" sz="1400" dirty="0" smtClean="0"/>
              <a:t> e i 4 trilioni di </a:t>
            </a:r>
            <a:r>
              <a:rPr lang="it-IT" sz="1400" dirty="0" err="1" smtClean="0"/>
              <a:t>toman</a:t>
            </a:r>
            <a:r>
              <a:rPr lang="it-IT" sz="1400" dirty="0" smtClean="0"/>
              <a:t> del patrimonio del fondo sono stati eliminati tra il 2007 e il 2013.</a:t>
            </a:r>
          </a:p>
          <a:p>
            <a:pPr algn="just">
              <a:spcAft>
                <a:spcPts val="600"/>
              </a:spcAft>
            </a:pPr>
            <a:r>
              <a:rPr lang="it-IT" sz="1400" dirty="0" smtClean="0"/>
              <a:t>Uno dei principali imputati nel caso è fuggito dal paese con circa 500 miliardi di </a:t>
            </a:r>
            <a:r>
              <a:rPr lang="it-IT" sz="1400" dirty="0" err="1" smtClean="0"/>
              <a:t>toman</a:t>
            </a:r>
            <a:r>
              <a:rPr lang="it-IT" sz="1400" dirty="0" smtClean="0"/>
              <a:t> di debiti e la proprietà sottratta non è mai stata restituita. A 3.748 </a:t>
            </a:r>
            <a:r>
              <a:rPr lang="it-IT" sz="1400" dirty="0" err="1" smtClean="0"/>
              <a:t>toman</a:t>
            </a:r>
            <a:r>
              <a:rPr lang="it-IT" sz="1400" dirty="0" smtClean="0"/>
              <a:t> per dollaro ammonta a </a:t>
            </a:r>
            <a:r>
              <a:rPr lang="it-IT" sz="1400" b="1" dirty="0" smtClean="0"/>
              <a:t>2,55 miliardi di dollari</a:t>
            </a:r>
            <a:r>
              <a:rPr lang="it-IT" sz="1400" dirty="0" smtClean="0"/>
              <a:t>.</a:t>
            </a:r>
            <a:endParaRPr lang="it-IT" sz="1400" b="1" dirty="0" smtClean="0"/>
          </a:p>
          <a:p>
            <a:pPr algn="just"/>
            <a:r>
              <a:rPr lang="it-IT" sz="1600" b="1" dirty="0" smtClean="0"/>
              <a:t>Appropriazione indebita nelle banche iraniane</a:t>
            </a:r>
          </a:p>
          <a:p>
            <a:pPr algn="just">
              <a:spcAft>
                <a:spcPts val="600"/>
              </a:spcAft>
            </a:pPr>
            <a:r>
              <a:rPr lang="it-IT" sz="1400" dirty="0" smtClean="0"/>
              <a:t>Nel novembre 2016, </a:t>
            </a:r>
            <a:r>
              <a:rPr lang="it-IT" sz="1400" dirty="0" err="1" smtClean="0"/>
              <a:t>Abbas</a:t>
            </a:r>
            <a:r>
              <a:rPr lang="it-IT" sz="1400" dirty="0" smtClean="0"/>
              <a:t> </a:t>
            </a:r>
            <a:r>
              <a:rPr lang="it-IT" sz="1400" dirty="0" err="1" smtClean="0"/>
              <a:t>Jafari</a:t>
            </a:r>
            <a:r>
              <a:rPr lang="it-IT" sz="1400" dirty="0" smtClean="0"/>
              <a:t> </a:t>
            </a:r>
            <a:r>
              <a:rPr lang="it-IT" sz="1400" dirty="0" err="1" smtClean="0"/>
              <a:t>Dolatabadi</a:t>
            </a:r>
            <a:r>
              <a:rPr lang="it-IT" sz="1400" dirty="0" smtClean="0"/>
              <a:t>, portavoce della magistratura , ha annunciato un caso di appropriazione indebita da 1,2 trilioni di </a:t>
            </a:r>
            <a:r>
              <a:rPr lang="it-IT" sz="1400" dirty="0" err="1" smtClean="0"/>
              <a:t>toman</a:t>
            </a:r>
            <a:r>
              <a:rPr lang="it-IT" sz="1400" dirty="0" smtClean="0"/>
              <a:t> in </a:t>
            </a:r>
            <a:r>
              <a:rPr lang="it-IT" sz="1400" dirty="0" err="1" smtClean="0"/>
              <a:t>Bank-e</a:t>
            </a:r>
            <a:r>
              <a:rPr lang="it-IT" sz="1400" dirty="0" smtClean="0"/>
              <a:t> Meli (Banca nazionale) e </a:t>
            </a:r>
            <a:r>
              <a:rPr lang="it-IT" sz="1400" dirty="0" err="1" smtClean="0"/>
              <a:t>Bank-e</a:t>
            </a:r>
            <a:r>
              <a:rPr lang="it-IT" sz="1400" dirty="0" smtClean="0"/>
              <a:t> </a:t>
            </a:r>
            <a:r>
              <a:rPr lang="it-IT" sz="1400" dirty="0" err="1" smtClean="0"/>
              <a:t>Melat</a:t>
            </a:r>
            <a:r>
              <a:rPr lang="it-IT" sz="1400" dirty="0" smtClean="0"/>
              <a:t> (Banca popolare). A 3748 </a:t>
            </a:r>
            <a:r>
              <a:rPr lang="it-IT" sz="1400" dirty="0" err="1" smtClean="0"/>
              <a:t>toman</a:t>
            </a:r>
            <a:r>
              <a:rPr lang="it-IT" sz="1400" dirty="0" smtClean="0"/>
              <a:t> per dollaro ammonta a </a:t>
            </a:r>
            <a:r>
              <a:rPr lang="it-IT" sz="1400" b="1" dirty="0" smtClean="0"/>
              <a:t>320,17 milioni di dollari</a:t>
            </a:r>
            <a:r>
              <a:rPr lang="it-IT" sz="1400" dirty="0" smtClean="0"/>
              <a:t>.</a:t>
            </a:r>
          </a:p>
          <a:p>
            <a:pPr algn="just"/>
            <a:r>
              <a:rPr lang="it-IT" sz="1600" b="1" dirty="0" smtClean="0"/>
              <a:t>Appropriazione indebita da stipendi astronomici nei ministeri e negli uffici governativi</a:t>
            </a:r>
          </a:p>
          <a:p>
            <a:pPr algn="just">
              <a:spcAft>
                <a:spcPts val="600"/>
              </a:spcAft>
            </a:pPr>
            <a:r>
              <a:rPr lang="it-IT" sz="1400" dirty="0" smtClean="0"/>
              <a:t>Nel terzo anno del primo mandato di </a:t>
            </a:r>
            <a:r>
              <a:rPr lang="it-IT" sz="1400" dirty="0" err="1" smtClean="0"/>
              <a:t>Hassan</a:t>
            </a:r>
            <a:r>
              <a:rPr lang="it-IT" sz="1400" dirty="0" smtClean="0"/>
              <a:t> </a:t>
            </a:r>
            <a:r>
              <a:rPr lang="it-IT" sz="1400" dirty="0" err="1" smtClean="0"/>
              <a:t>Rouhani</a:t>
            </a:r>
            <a:r>
              <a:rPr lang="it-IT" sz="1400" dirty="0" smtClean="0"/>
              <a:t> (2016), alcuni media hanno pubblicato diverse buste paga da 20 a 50 milioni di </a:t>
            </a:r>
            <a:r>
              <a:rPr lang="it-IT" sz="1400" dirty="0" err="1" smtClean="0"/>
              <a:t>toman</a:t>
            </a:r>
            <a:r>
              <a:rPr lang="it-IT" sz="1400" dirty="0" smtClean="0"/>
              <a:t>. Il rilascio e la divulgazione di queste fatture era inizialmente limitato all'assicurazione centrale iraniana, al Fondo nazionale per lo sviluppo e alla Banca per il benessere dei lavoratori. Ma l'ondata di rivelazioni sui salari astronomici divenne più diffusa e si espanse fino a raggiungere alcune istituzioni militari. Le indagini successive hanno mostrato che solo 397 persone sono state in grado di appropriarsi indebitamente di 23,3 miliardi di </a:t>
            </a:r>
            <a:r>
              <a:rPr lang="it-IT" sz="1400" dirty="0" err="1" smtClean="0"/>
              <a:t>toman</a:t>
            </a:r>
            <a:r>
              <a:rPr lang="it-IT" sz="1400" dirty="0" smtClean="0"/>
              <a:t> utilizzando stipendi astronomici. A 3.748 </a:t>
            </a:r>
            <a:r>
              <a:rPr lang="it-IT" sz="1400" dirty="0" err="1" smtClean="0"/>
              <a:t>toman</a:t>
            </a:r>
            <a:r>
              <a:rPr lang="it-IT" sz="1400" dirty="0" smtClean="0"/>
              <a:t> per dollaro ammonta a </a:t>
            </a:r>
            <a:r>
              <a:rPr lang="it-IT" sz="1400" b="1" dirty="0" smtClean="0"/>
              <a:t>6,3 miliardi di dollari</a:t>
            </a:r>
            <a:r>
              <a:rPr lang="it-IT" sz="1400" dirty="0" smtClean="0"/>
              <a:t>.</a:t>
            </a:r>
          </a:p>
          <a:p>
            <a:pPr algn="just"/>
            <a:r>
              <a:rPr lang="it-IT" sz="1600" b="1" dirty="0" smtClean="0"/>
              <a:t>Proprietà astronomiche e corruzione nel comune di Teheran nel 2017</a:t>
            </a:r>
          </a:p>
          <a:p>
            <a:pPr algn="just"/>
            <a:r>
              <a:rPr lang="it-IT" sz="1400" dirty="0" smtClean="0"/>
              <a:t>Il punto della storia era consegnare proprietà a determinati individui a prezzi ben al di sotto del loro valore effettivo. Nel caso sono state coinvolte 45 persone, ed è emerso che 200 appartamenti, ville e terreni del comune di Teheran del valore di 22 trilioni di </a:t>
            </a:r>
            <a:r>
              <a:rPr lang="it-IT" sz="1400" dirty="0" err="1" smtClean="0"/>
              <a:t>toman</a:t>
            </a:r>
            <a:r>
              <a:rPr lang="it-IT" sz="1400" dirty="0" smtClean="0"/>
              <a:t>, sono stati consegnati a 45 persone a un prezzo molto basso. A 4.500 </a:t>
            </a:r>
            <a:r>
              <a:rPr lang="it-IT" sz="1400" dirty="0" err="1" smtClean="0"/>
              <a:t>toman</a:t>
            </a:r>
            <a:r>
              <a:rPr lang="it-IT" sz="1400" dirty="0" smtClean="0"/>
              <a:t> per dollaro ammonta a </a:t>
            </a:r>
            <a:r>
              <a:rPr lang="it-IT" sz="1400" b="1" dirty="0" smtClean="0"/>
              <a:t>444,44 milioni di dollari</a:t>
            </a:r>
            <a:r>
              <a:rPr lang="it-IT" sz="1400" dirty="0" smtClean="0"/>
              <a:t>.</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285720" y="286970"/>
            <a:ext cx="8572560" cy="3462486"/>
          </a:xfrm>
          <a:prstGeom prst="rect">
            <a:avLst/>
          </a:prstGeom>
          <a:solidFill>
            <a:schemeClr val="accent5">
              <a:lumMod val="20000"/>
              <a:lumOff val="80000"/>
            </a:schemeClr>
          </a:solidFill>
          <a:ln w="19050">
            <a:solidFill>
              <a:srgbClr val="C00000"/>
            </a:solidFill>
          </a:ln>
        </p:spPr>
        <p:txBody>
          <a:bodyPr wrap="square" rtlCol="0">
            <a:spAutoFit/>
          </a:bodyPr>
          <a:lstStyle/>
          <a:p>
            <a:pPr algn="just"/>
            <a:r>
              <a:rPr lang="it-IT" sz="1600" b="1" dirty="0" smtClean="0"/>
              <a:t>Appropriazione indebita nell'industria petrolchimica iraniana nel 2018</a:t>
            </a:r>
          </a:p>
          <a:p>
            <a:pPr algn="just"/>
            <a:r>
              <a:rPr lang="it-IT" sz="1400" dirty="0" smtClean="0"/>
              <a:t>A marzo 2018 sono stati scoperti 97 casi di appropriazione indebita nel settore petrolchimico. 14 imputati coinvolti in questo caso di frode da </a:t>
            </a:r>
            <a:r>
              <a:rPr lang="it-IT" sz="1400" b="1" dirty="0" smtClean="0"/>
              <a:t>7 miliardi di dollari</a:t>
            </a:r>
            <a:r>
              <a:rPr lang="it-IT" sz="1400" dirty="0" smtClean="0"/>
              <a:t>.</a:t>
            </a:r>
          </a:p>
          <a:p>
            <a:pPr algn="just">
              <a:spcAft>
                <a:spcPts val="600"/>
              </a:spcAft>
            </a:pPr>
            <a:r>
              <a:rPr lang="it-IT" sz="1400" dirty="0" smtClean="0"/>
              <a:t>La persona più famosa in questo caso è </a:t>
            </a:r>
            <a:r>
              <a:rPr lang="it-IT" sz="1400" dirty="0" err="1" smtClean="0"/>
              <a:t>Marjan</a:t>
            </a:r>
            <a:r>
              <a:rPr lang="it-IT" sz="1400" dirty="0" smtClean="0"/>
              <a:t> </a:t>
            </a:r>
            <a:r>
              <a:rPr lang="it-IT" sz="1400" dirty="0" err="1" smtClean="0"/>
              <a:t>Sheikh</a:t>
            </a:r>
            <a:r>
              <a:rPr lang="it-IT" sz="1400" dirty="0" smtClean="0"/>
              <a:t> </a:t>
            </a:r>
            <a:r>
              <a:rPr lang="it-IT" sz="1400" dirty="0" err="1" smtClean="0"/>
              <a:t>al-Islami</a:t>
            </a:r>
            <a:r>
              <a:rPr lang="it-IT" sz="1400" dirty="0" smtClean="0"/>
              <a:t> </a:t>
            </a:r>
            <a:r>
              <a:rPr lang="it-IT" sz="1400" dirty="0" err="1" smtClean="0"/>
              <a:t>Al-Agha</a:t>
            </a:r>
            <a:r>
              <a:rPr lang="it-IT" sz="1400" dirty="0" smtClean="0"/>
              <a:t>, CEO di </a:t>
            </a:r>
            <a:r>
              <a:rPr lang="it-IT" sz="1400" dirty="0" err="1" smtClean="0"/>
              <a:t>Deniz</a:t>
            </a:r>
            <a:r>
              <a:rPr lang="it-IT" sz="1400" dirty="0" smtClean="0"/>
              <a:t> &amp; </a:t>
            </a:r>
            <a:r>
              <a:rPr lang="it-IT" sz="1400" dirty="0" err="1" smtClean="0"/>
              <a:t>Hetra</a:t>
            </a:r>
            <a:r>
              <a:rPr lang="it-IT" sz="1400" dirty="0" smtClean="0"/>
              <a:t> Trading Co, fuggito in Turchia e poi in Canada nel luglio del 2017. Ha sottratto milioni di dollari attraverso contratti che aveva con la guarnigione sussidiaria di </a:t>
            </a:r>
            <a:r>
              <a:rPr lang="it-IT" sz="1400" dirty="0" err="1" smtClean="0"/>
              <a:t>Khatam</a:t>
            </a:r>
            <a:r>
              <a:rPr lang="it-IT" sz="1400" dirty="0" smtClean="0"/>
              <a:t> </a:t>
            </a:r>
            <a:r>
              <a:rPr lang="it-IT" sz="1400" dirty="0" err="1" smtClean="0"/>
              <a:t>al-Anbia</a:t>
            </a:r>
            <a:r>
              <a:rPr lang="it-IT" sz="1400" dirty="0" smtClean="0"/>
              <a:t>, che è affiliata alle Guardie Rivoluzionarie. Adesso vive in Canada.</a:t>
            </a:r>
          </a:p>
          <a:p>
            <a:pPr algn="just"/>
            <a:r>
              <a:rPr lang="it-IT" sz="1400" b="1" dirty="0" smtClean="0"/>
              <a:t> </a:t>
            </a:r>
            <a:r>
              <a:rPr lang="it-IT" sz="1600" b="1" dirty="0" smtClean="0"/>
              <a:t>Appropriazione indebita nell'industria automobilistica</a:t>
            </a:r>
            <a:r>
              <a:rPr lang="it-IT" sz="1600" dirty="0" smtClean="0"/>
              <a:t> </a:t>
            </a:r>
            <a:r>
              <a:rPr lang="it-IT" sz="1600" b="1" dirty="0" smtClean="0"/>
              <a:t>nel 2019</a:t>
            </a:r>
          </a:p>
          <a:p>
            <a:pPr algn="just"/>
            <a:r>
              <a:rPr lang="it-IT" sz="1400" dirty="0" smtClean="0"/>
              <a:t>Nella prima metà del 2018, la questione dell'appropriazione indebita di 4 trilioni di </a:t>
            </a:r>
            <a:r>
              <a:rPr lang="it-IT" sz="1400" dirty="0" err="1" smtClean="0"/>
              <a:t>toman</a:t>
            </a:r>
            <a:r>
              <a:rPr lang="it-IT" sz="1400" dirty="0" smtClean="0"/>
              <a:t> nell'industria automobilistica ha fatto notizia. </a:t>
            </a:r>
            <a:r>
              <a:rPr lang="it-IT" sz="1400" dirty="0" err="1" smtClean="0"/>
              <a:t>Abbas</a:t>
            </a:r>
            <a:r>
              <a:rPr lang="it-IT" sz="1400" dirty="0" smtClean="0"/>
              <a:t> </a:t>
            </a:r>
            <a:r>
              <a:rPr lang="it-IT" sz="1400" dirty="0" err="1" smtClean="0"/>
              <a:t>Irvani</a:t>
            </a:r>
            <a:r>
              <a:rPr lang="it-IT" sz="1400" dirty="0" smtClean="0"/>
              <a:t>, un investitore legato al regime, aveva sottratto circa 4 trilioni di </a:t>
            </a:r>
            <a:r>
              <a:rPr lang="it-IT" sz="1400" dirty="0" err="1" smtClean="0"/>
              <a:t>toman</a:t>
            </a:r>
            <a:r>
              <a:rPr lang="it-IT" sz="1400" dirty="0" smtClean="0"/>
              <a:t> nell'industria automobilistica. </a:t>
            </a:r>
            <a:r>
              <a:rPr lang="it-IT" sz="1400" dirty="0" err="1" smtClean="0"/>
              <a:t>Abbas</a:t>
            </a:r>
            <a:r>
              <a:rPr lang="it-IT" sz="1400" dirty="0" smtClean="0"/>
              <a:t> </a:t>
            </a:r>
            <a:r>
              <a:rPr lang="it-IT" sz="1400" dirty="0" err="1" smtClean="0"/>
              <a:t>Irvani</a:t>
            </a:r>
            <a:r>
              <a:rPr lang="it-IT" sz="1400" dirty="0" smtClean="0"/>
              <a:t> è l'amministratore delegato di </a:t>
            </a:r>
            <a:r>
              <a:rPr lang="it-IT" sz="1400" dirty="0" err="1" smtClean="0"/>
              <a:t>Ozam</a:t>
            </a:r>
            <a:r>
              <a:rPr lang="it-IT" sz="1400" dirty="0" smtClean="0"/>
              <a:t> Holding, che comprende 12 fabbriche di produzione di componenti. Creando una vasta rete di comunicazioni corrotte e tangenti, ha venduto parti cinesi a case automobilistiche in nome della produzione interna, guadagnando 400 miliardi di </a:t>
            </a:r>
            <a:r>
              <a:rPr lang="it-IT" sz="1400" dirty="0" err="1" smtClean="0"/>
              <a:t>toman</a:t>
            </a:r>
            <a:r>
              <a:rPr lang="it-IT" sz="1400" dirty="0" smtClean="0"/>
              <a:t> all'anno. A 4.500 </a:t>
            </a:r>
            <a:r>
              <a:rPr lang="it-IT" sz="1400" dirty="0" err="1" smtClean="0"/>
              <a:t>toman</a:t>
            </a:r>
            <a:r>
              <a:rPr lang="it-IT" sz="1400" dirty="0" smtClean="0"/>
              <a:t> per dollaro ammonta a 888,888 milioni di dollari. Il denaro totale sottratto finora è di circa </a:t>
            </a:r>
            <a:r>
              <a:rPr lang="it-IT" sz="1400" b="1" dirty="0" smtClean="0"/>
              <a:t>30,055 miliardi di dollari</a:t>
            </a:r>
            <a:r>
              <a:rPr lang="it-IT" sz="1400" dirty="0" smtClean="0"/>
              <a:t>.</a:t>
            </a:r>
          </a:p>
        </p:txBody>
      </p:sp>
      <p:sp>
        <p:nvSpPr>
          <p:cNvPr id="3" name="Rettangolo arrotondato 2"/>
          <p:cNvSpPr/>
          <p:nvPr/>
        </p:nvSpPr>
        <p:spPr>
          <a:xfrm>
            <a:off x="500034" y="4357694"/>
            <a:ext cx="8215370" cy="571504"/>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it-IT" sz="1400" dirty="0" smtClean="0">
              <a:solidFill>
                <a:schemeClr val="tx1"/>
              </a:solidFill>
            </a:endParaRPr>
          </a:p>
          <a:p>
            <a:pPr algn="just"/>
            <a:endParaRPr lang="it-IT" sz="1400" dirty="0" smtClean="0">
              <a:solidFill>
                <a:schemeClr val="tx1"/>
              </a:solidFill>
            </a:endParaRPr>
          </a:p>
          <a:p>
            <a:pPr algn="just"/>
            <a:endParaRPr lang="it-IT" sz="1400" dirty="0" smtClean="0">
              <a:solidFill>
                <a:schemeClr val="tx1"/>
              </a:solidFill>
            </a:endParaRPr>
          </a:p>
          <a:p>
            <a:pPr algn="just"/>
            <a:endParaRPr lang="it-IT" sz="1400" dirty="0" smtClean="0">
              <a:solidFill>
                <a:schemeClr val="tx1"/>
              </a:solidFill>
            </a:endParaRPr>
          </a:p>
          <a:p>
            <a:pPr algn="just"/>
            <a:endParaRPr lang="it-IT" sz="1400" dirty="0" smtClean="0">
              <a:solidFill>
                <a:schemeClr val="tx1"/>
              </a:solidFill>
            </a:endParaRPr>
          </a:p>
          <a:p>
            <a:pPr algn="just"/>
            <a:r>
              <a:rPr lang="it-IT" sz="1400" b="1" dirty="0" smtClean="0">
                <a:solidFill>
                  <a:schemeClr val="tx1"/>
                </a:solidFill>
              </a:rPr>
              <a:t>Qual è il reato di corruzione che si verifica più frequentemente in Iran? In quali settori?</a:t>
            </a:r>
            <a:r>
              <a:rPr lang="it-IT" sz="1400" dirty="0" smtClean="0">
                <a:solidFill>
                  <a:schemeClr val="tx1"/>
                </a:solidFill>
              </a:rPr>
              <a:t> Rispondi.</a:t>
            </a:r>
          </a:p>
          <a:p>
            <a:pPr marL="342900" indent="-342900" algn="just"/>
            <a:endParaRPr lang="it-IT" sz="1400" dirty="0" smtClean="0">
              <a:solidFill>
                <a:schemeClr val="tx1"/>
              </a:solidFill>
            </a:endParaRPr>
          </a:p>
          <a:p>
            <a:pPr marL="342900" indent="-342900" algn="just"/>
            <a:endParaRPr lang="it-IT" sz="1400" dirty="0" smtClean="0">
              <a:solidFill>
                <a:schemeClr val="tx1"/>
              </a:solidFill>
            </a:endParaRPr>
          </a:p>
          <a:p>
            <a:pPr marL="342900" indent="-342900" algn="just"/>
            <a:endParaRPr lang="it-IT" sz="1400" dirty="0" smtClean="0">
              <a:solidFill>
                <a:schemeClr val="tx1"/>
              </a:solidFill>
            </a:endParaRPr>
          </a:p>
          <a:p>
            <a:pPr marL="342900" indent="-342900" algn="just"/>
            <a:endParaRPr lang="it-IT" sz="1400" dirty="0" smtClean="0">
              <a:solidFill>
                <a:schemeClr val="tx1"/>
              </a:solidFill>
            </a:endParaRPr>
          </a:p>
          <a:p>
            <a:pPr marL="342900" indent="-342900" algn="just"/>
            <a:endParaRPr lang="it-IT" sz="1400" dirty="0">
              <a:solidFill>
                <a:schemeClr val="tx1"/>
              </a:solidFill>
            </a:endParaRPr>
          </a:p>
        </p:txBody>
      </p:sp>
      <p:sp>
        <p:nvSpPr>
          <p:cNvPr id="7" name="Rettangolo arrotondato 6"/>
          <p:cNvSpPr/>
          <p:nvPr/>
        </p:nvSpPr>
        <p:spPr>
          <a:xfrm>
            <a:off x="571472" y="5357826"/>
            <a:ext cx="8215370" cy="78581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it-IT" sz="1400" dirty="0" smtClean="0">
              <a:solidFill>
                <a:schemeClr val="tx1"/>
              </a:solidFill>
            </a:endParaRPr>
          </a:p>
          <a:p>
            <a:pPr algn="just"/>
            <a:endParaRPr lang="it-IT" sz="1400" dirty="0" smtClean="0">
              <a:solidFill>
                <a:schemeClr val="tx1"/>
              </a:solidFill>
            </a:endParaRPr>
          </a:p>
          <a:p>
            <a:pPr algn="just"/>
            <a:endParaRPr lang="it-IT" sz="1400" dirty="0" smtClean="0">
              <a:solidFill>
                <a:schemeClr val="tx1"/>
              </a:solidFill>
            </a:endParaRPr>
          </a:p>
          <a:p>
            <a:pPr algn="just"/>
            <a:endParaRPr lang="it-IT" sz="1400" dirty="0" smtClean="0">
              <a:solidFill>
                <a:schemeClr val="tx1"/>
              </a:solidFill>
            </a:endParaRPr>
          </a:p>
          <a:p>
            <a:pPr algn="just"/>
            <a:endParaRPr lang="it-IT" sz="1400" dirty="0" smtClean="0">
              <a:solidFill>
                <a:schemeClr val="tx1"/>
              </a:solidFill>
            </a:endParaRPr>
          </a:p>
          <a:p>
            <a:pPr algn="just"/>
            <a:r>
              <a:rPr lang="it-IT" sz="1400" dirty="0" smtClean="0">
                <a:solidFill>
                  <a:srgbClr val="00B0F0"/>
                </a:solidFill>
              </a:rPr>
              <a:t>Il reato di corruzione più frequente è l’appropriazione indebita. Si verifica in tutti i settori dell’economia e dell’amministrazione pubblica. </a:t>
            </a:r>
          </a:p>
          <a:p>
            <a:pPr marL="342900" indent="-342900" algn="just"/>
            <a:endParaRPr lang="it-IT" sz="1400" dirty="0" smtClean="0">
              <a:solidFill>
                <a:schemeClr val="tx1"/>
              </a:solidFill>
            </a:endParaRPr>
          </a:p>
          <a:p>
            <a:pPr marL="342900" indent="-342900" algn="just"/>
            <a:endParaRPr lang="it-IT" sz="1400" dirty="0" smtClean="0">
              <a:solidFill>
                <a:schemeClr val="tx1"/>
              </a:solidFill>
            </a:endParaRPr>
          </a:p>
          <a:p>
            <a:pPr marL="342900" indent="-342900" algn="just"/>
            <a:endParaRPr lang="it-IT" sz="1400" dirty="0" smtClean="0">
              <a:solidFill>
                <a:schemeClr val="tx1"/>
              </a:solidFill>
            </a:endParaRPr>
          </a:p>
          <a:p>
            <a:pPr marL="342900" indent="-342900" algn="just"/>
            <a:endParaRPr lang="it-IT" sz="1400" dirty="0" smtClean="0">
              <a:solidFill>
                <a:schemeClr val="tx1"/>
              </a:solidFill>
            </a:endParaRPr>
          </a:p>
          <a:p>
            <a:pPr marL="342900" indent="-342900" algn="just"/>
            <a:endParaRPr lang="it-IT" sz="1400" dirty="0">
              <a:solidFill>
                <a:schemeClr val="tx1"/>
              </a:solidFill>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285720" y="214290"/>
            <a:ext cx="8572560" cy="3677930"/>
          </a:xfrm>
          <a:prstGeom prst="rect">
            <a:avLst/>
          </a:prstGeom>
          <a:solidFill>
            <a:schemeClr val="accent5">
              <a:lumMod val="20000"/>
              <a:lumOff val="80000"/>
            </a:schemeClr>
          </a:solidFill>
          <a:ln w="19050">
            <a:solidFill>
              <a:srgbClr val="C00000"/>
            </a:solidFill>
          </a:ln>
        </p:spPr>
        <p:txBody>
          <a:bodyPr wrap="square" rtlCol="0">
            <a:spAutoFit/>
          </a:bodyPr>
          <a:lstStyle/>
          <a:p>
            <a:pPr algn="ctr"/>
            <a:r>
              <a:rPr lang="it-IT" sz="2000" b="1" dirty="0" smtClean="0"/>
              <a:t>Tempi duri per il clan </a:t>
            </a:r>
            <a:r>
              <a:rPr lang="it-IT" sz="2000" b="1" dirty="0" err="1" smtClean="0"/>
              <a:t>Rafsanjani</a:t>
            </a:r>
            <a:endParaRPr lang="it-IT" sz="2000" b="1" dirty="0" smtClean="0"/>
          </a:p>
          <a:p>
            <a:pPr>
              <a:spcAft>
                <a:spcPts val="600"/>
              </a:spcAft>
            </a:pPr>
            <a:r>
              <a:rPr lang="it-IT" sz="1200" b="1" dirty="0" smtClean="0"/>
              <a:t>Il Mulino </a:t>
            </a:r>
            <a:r>
              <a:rPr lang="it-IT" sz="1200" dirty="0" smtClean="0"/>
              <a:t> 16/03/2011</a:t>
            </a:r>
          </a:p>
          <a:p>
            <a:pPr algn="just"/>
            <a:r>
              <a:rPr lang="it-IT" sz="1400" dirty="0" smtClean="0"/>
              <a:t>L'8 marzo, l'ayatollah Ali </a:t>
            </a:r>
            <a:r>
              <a:rPr lang="it-IT" sz="1400" dirty="0" err="1" smtClean="0"/>
              <a:t>Akbar</a:t>
            </a:r>
            <a:r>
              <a:rPr lang="it-IT" sz="1400" dirty="0" smtClean="0"/>
              <a:t> </a:t>
            </a:r>
            <a:r>
              <a:rPr lang="it-IT" sz="1400" dirty="0" err="1" smtClean="0"/>
              <a:t>Hashemi</a:t>
            </a:r>
            <a:r>
              <a:rPr lang="it-IT" sz="1400" dirty="0" smtClean="0"/>
              <a:t> </a:t>
            </a:r>
            <a:r>
              <a:rPr lang="it-IT" sz="1400" dirty="0" err="1" smtClean="0"/>
              <a:t>Rafsanjani</a:t>
            </a:r>
            <a:r>
              <a:rPr lang="it-IT" sz="1400" dirty="0" smtClean="0"/>
              <a:t> è stato sostituito dall'ayatollah Mohammad </a:t>
            </a:r>
            <a:r>
              <a:rPr lang="it-IT" sz="1400" dirty="0" err="1" smtClean="0"/>
              <a:t>Reza</a:t>
            </a:r>
            <a:r>
              <a:rPr lang="it-IT" sz="1400" dirty="0" smtClean="0"/>
              <a:t> </a:t>
            </a:r>
            <a:r>
              <a:rPr lang="it-IT" sz="1400" dirty="0" err="1" smtClean="0"/>
              <a:t>Mahdavi</a:t>
            </a:r>
            <a:r>
              <a:rPr lang="it-IT" sz="1400" dirty="0" smtClean="0"/>
              <a:t> </a:t>
            </a:r>
            <a:r>
              <a:rPr lang="it-IT" sz="1400" dirty="0" err="1" smtClean="0"/>
              <a:t>Kani</a:t>
            </a:r>
            <a:r>
              <a:rPr lang="it-IT" sz="1400" dirty="0" smtClean="0"/>
              <a:t> alla guida dell'Assemblea degli Esperti. Un evento politico considerato una relativa vittoria per il presidente Mahmoud </a:t>
            </a:r>
            <a:r>
              <a:rPr lang="it-IT" sz="1400" dirty="0" err="1" smtClean="0"/>
              <a:t>Ahmadinejad</a:t>
            </a:r>
            <a:r>
              <a:rPr lang="it-IT" sz="1400" dirty="0" smtClean="0"/>
              <a:t> nel suo tentativo di contrastare il potere del clan di </a:t>
            </a:r>
            <a:r>
              <a:rPr lang="it-IT" sz="1400" dirty="0" err="1" smtClean="0"/>
              <a:t>Rafsanjani</a:t>
            </a:r>
            <a:r>
              <a:rPr lang="it-IT" sz="1400" dirty="0" smtClean="0"/>
              <a:t>.</a:t>
            </a:r>
          </a:p>
          <a:p>
            <a:pPr algn="just"/>
            <a:r>
              <a:rPr lang="it-IT" sz="1400" dirty="0" smtClean="0"/>
              <a:t>Già nel 2005, </a:t>
            </a:r>
            <a:r>
              <a:rPr lang="it-IT" sz="1400" dirty="0" err="1" smtClean="0"/>
              <a:t>Rafsanjani</a:t>
            </a:r>
            <a:r>
              <a:rPr lang="it-IT" sz="1400" dirty="0" smtClean="0"/>
              <a:t> era apparso la vittima designata di una campagna di lotta contro la corruzione, i monopoli economici e il divario fra ricchi e poveri. Presidente dal 1989 al 1997, </a:t>
            </a:r>
            <a:r>
              <a:rPr lang="it-IT" sz="1400" dirty="0" err="1" smtClean="0"/>
              <a:t>Hashemi</a:t>
            </a:r>
            <a:r>
              <a:rPr lang="it-IT" sz="1400" dirty="0" smtClean="0"/>
              <a:t> </a:t>
            </a:r>
            <a:r>
              <a:rPr lang="it-IT" sz="1400" dirty="0" err="1" smtClean="0"/>
              <a:t>Rafsanjani</a:t>
            </a:r>
            <a:r>
              <a:rPr lang="it-IT" sz="1400" dirty="0" smtClean="0"/>
              <a:t> si era infatti lasciato attrarre dai </a:t>
            </a:r>
            <a:r>
              <a:rPr lang="it-IT" sz="1400" b="1" dirty="0" smtClean="0"/>
              <a:t>Programmi di Aggiustamento Strutturale del FMI e della Banca mondiale </a:t>
            </a:r>
            <a:r>
              <a:rPr lang="it-IT" sz="1400" dirty="0" smtClean="0"/>
              <a:t>che, dalla Tunisia all'Iran, hanno contribuito all’affermazione di un capitalismo di tipo clientelare.</a:t>
            </a:r>
          </a:p>
          <a:p>
            <a:pPr algn="just"/>
            <a:r>
              <a:rPr lang="it-IT" sz="1400" b="1" dirty="0" smtClean="0"/>
              <a:t>Il clan </a:t>
            </a:r>
            <a:r>
              <a:rPr lang="it-IT" sz="1400" b="1" dirty="0" err="1" smtClean="0"/>
              <a:t>Rafsanjani</a:t>
            </a:r>
            <a:r>
              <a:rPr lang="it-IT" sz="1400" b="1" dirty="0" smtClean="0"/>
              <a:t> ne ha ampiamente colto i frutti politici ed economici</a:t>
            </a:r>
            <a:r>
              <a:rPr lang="it-IT" sz="1400" dirty="0" smtClean="0"/>
              <a:t>. Mohammad, fratello minore di </a:t>
            </a:r>
            <a:r>
              <a:rPr lang="it-IT" sz="1400" dirty="0" err="1" smtClean="0"/>
              <a:t>Rafsanjani</a:t>
            </a:r>
            <a:r>
              <a:rPr lang="it-IT" sz="1400" dirty="0" smtClean="0"/>
              <a:t>, è diventato capo della Radiotelevisione iraniana. Il figlio </a:t>
            </a:r>
            <a:r>
              <a:rPr lang="it-IT" sz="1400" dirty="0" err="1" smtClean="0"/>
              <a:t>Mohsen</a:t>
            </a:r>
            <a:r>
              <a:rPr lang="it-IT" sz="1400" dirty="0" smtClean="0"/>
              <a:t> ha gestito la costruzione della metropolitana a Teheran e la figlia </a:t>
            </a:r>
            <a:r>
              <a:rPr lang="it-IT" sz="1400" dirty="0" err="1" smtClean="0"/>
              <a:t>Faezeh</a:t>
            </a:r>
            <a:r>
              <a:rPr lang="it-IT" sz="1400" dirty="0" smtClean="0"/>
              <a:t>, attiva anche nel settore edilizio, è stata eletta in parlamento e nominata dalla rivista </a:t>
            </a:r>
            <a:r>
              <a:rPr lang="it-IT" sz="1400" i="1" dirty="0" err="1" smtClean="0"/>
              <a:t>Forbes</a:t>
            </a:r>
            <a:r>
              <a:rPr lang="it-IT" sz="1400" dirty="0" smtClean="0"/>
              <a:t> tra le donne più potenti al mondo. La promozione del commercio internazionale ha permesso al beniamino Yasser di arricchirsi rapidamente, mentre suo fratello </a:t>
            </a:r>
            <a:r>
              <a:rPr lang="it-IT" sz="1400" dirty="0" err="1" smtClean="0"/>
              <a:t>Mehdi</a:t>
            </a:r>
            <a:r>
              <a:rPr lang="it-IT" sz="1400" dirty="0" smtClean="0"/>
              <a:t> è diventato direttore dell'azienda nazionale del gas (NIGC) ed è stato indagato più volte per presunte tangenti ricevute da aziende straniere come Total e </a:t>
            </a:r>
            <a:r>
              <a:rPr lang="it-IT" sz="1400" dirty="0" err="1" smtClean="0"/>
              <a:t>Statoil</a:t>
            </a:r>
            <a:r>
              <a:rPr lang="it-IT" sz="1400" dirty="0" smtClean="0"/>
              <a:t>.</a:t>
            </a:r>
            <a:endParaRPr lang="it-IT" sz="1400" dirty="0"/>
          </a:p>
        </p:txBody>
      </p:sp>
      <p:sp>
        <p:nvSpPr>
          <p:cNvPr id="4" name="Rettangolo arrotondato 3"/>
          <p:cNvSpPr/>
          <p:nvPr/>
        </p:nvSpPr>
        <p:spPr>
          <a:xfrm>
            <a:off x="500034" y="4357694"/>
            <a:ext cx="8215370" cy="571504"/>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it-IT" sz="1400" dirty="0" smtClean="0">
              <a:solidFill>
                <a:schemeClr val="tx1"/>
              </a:solidFill>
            </a:endParaRPr>
          </a:p>
          <a:p>
            <a:pPr algn="just"/>
            <a:endParaRPr lang="it-IT" sz="1400" dirty="0" smtClean="0">
              <a:solidFill>
                <a:schemeClr val="tx1"/>
              </a:solidFill>
            </a:endParaRPr>
          </a:p>
          <a:p>
            <a:pPr algn="just"/>
            <a:endParaRPr lang="it-IT" sz="1400" dirty="0" smtClean="0">
              <a:solidFill>
                <a:schemeClr val="tx1"/>
              </a:solidFill>
            </a:endParaRPr>
          </a:p>
          <a:p>
            <a:pPr algn="just"/>
            <a:endParaRPr lang="it-IT" sz="1400" dirty="0" smtClean="0">
              <a:solidFill>
                <a:schemeClr val="tx1"/>
              </a:solidFill>
            </a:endParaRPr>
          </a:p>
          <a:p>
            <a:pPr algn="just"/>
            <a:endParaRPr lang="it-IT" sz="1400" dirty="0" smtClean="0">
              <a:solidFill>
                <a:schemeClr val="tx1"/>
              </a:solidFill>
            </a:endParaRPr>
          </a:p>
          <a:p>
            <a:pPr algn="just"/>
            <a:r>
              <a:rPr lang="it-IT" sz="1400" b="1" dirty="0" smtClean="0">
                <a:solidFill>
                  <a:schemeClr val="tx1"/>
                </a:solidFill>
              </a:rPr>
              <a:t>In che modo il clan </a:t>
            </a:r>
            <a:r>
              <a:rPr lang="it-IT" sz="1400" b="1" dirty="0" err="1" smtClean="0">
                <a:solidFill>
                  <a:schemeClr val="tx1"/>
                </a:solidFill>
              </a:rPr>
              <a:t>Rafsanjani</a:t>
            </a:r>
            <a:r>
              <a:rPr lang="it-IT" sz="1400" b="1" dirty="0" smtClean="0">
                <a:solidFill>
                  <a:schemeClr val="tx1"/>
                </a:solidFill>
              </a:rPr>
              <a:t> si è arricchito? </a:t>
            </a:r>
            <a:r>
              <a:rPr lang="it-IT" sz="1400" dirty="0" smtClean="0">
                <a:solidFill>
                  <a:schemeClr val="tx1"/>
                </a:solidFill>
              </a:rPr>
              <a:t>Cerca nell’archivio l’articolo da cui si può ricavare la risposta e rispondi dopo aver evidenziato le informazioni principali. </a:t>
            </a:r>
          </a:p>
          <a:p>
            <a:pPr marL="342900" indent="-342900" algn="just"/>
            <a:endParaRPr lang="it-IT" sz="1400" dirty="0" smtClean="0">
              <a:solidFill>
                <a:schemeClr val="tx1"/>
              </a:solidFill>
            </a:endParaRPr>
          </a:p>
          <a:p>
            <a:pPr marL="342900" indent="-342900" algn="just"/>
            <a:endParaRPr lang="it-IT" sz="1400" dirty="0" smtClean="0">
              <a:solidFill>
                <a:schemeClr val="tx1"/>
              </a:solidFill>
            </a:endParaRPr>
          </a:p>
          <a:p>
            <a:pPr marL="342900" indent="-342900" algn="just"/>
            <a:endParaRPr lang="it-IT" sz="1400" dirty="0" smtClean="0">
              <a:solidFill>
                <a:schemeClr val="tx1"/>
              </a:solidFill>
            </a:endParaRPr>
          </a:p>
          <a:p>
            <a:pPr marL="342900" indent="-342900" algn="just"/>
            <a:endParaRPr lang="it-IT" sz="1400" dirty="0" smtClean="0">
              <a:solidFill>
                <a:schemeClr val="tx1"/>
              </a:solidFill>
            </a:endParaRPr>
          </a:p>
          <a:p>
            <a:pPr marL="342900" indent="-342900" algn="just"/>
            <a:endParaRPr lang="it-IT" sz="1400" dirty="0">
              <a:solidFill>
                <a:schemeClr val="tx1"/>
              </a:solidFill>
            </a:endParaRPr>
          </a:p>
        </p:txBody>
      </p:sp>
      <p:sp>
        <p:nvSpPr>
          <p:cNvPr id="6" name="Rettangolo arrotondato 5"/>
          <p:cNvSpPr/>
          <p:nvPr/>
        </p:nvSpPr>
        <p:spPr>
          <a:xfrm>
            <a:off x="571472" y="5286388"/>
            <a:ext cx="8215370" cy="57150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it-IT" sz="1400" dirty="0" smtClean="0">
              <a:solidFill>
                <a:schemeClr val="tx1"/>
              </a:solidFill>
            </a:endParaRPr>
          </a:p>
          <a:p>
            <a:pPr algn="just"/>
            <a:endParaRPr lang="it-IT" sz="1400" dirty="0" smtClean="0">
              <a:solidFill>
                <a:schemeClr val="tx1"/>
              </a:solidFill>
            </a:endParaRPr>
          </a:p>
          <a:p>
            <a:pPr algn="just"/>
            <a:endParaRPr lang="it-IT" sz="1400" dirty="0" smtClean="0">
              <a:solidFill>
                <a:schemeClr val="tx1"/>
              </a:solidFill>
            </a:endParaRPr>
          </a:p>
          <a:p>
            <a:pPr algn="just"/>
            <a:endParaRPr lang="it-IT" sz="1400" dirty="0" smtClean="0">
              <a:solidFill>
                <a:schemeClr val="tx1"/>
              </a:solidFill>
            </a:endParaRPr>
          </a:p>
          <a:p>
            <a:pPr algn="just"/>
            <a:endParaRPr lang="it-IT" sz="1400" dirty="0" smtClean="0">
              <a:solidFill>
                <a:schemeClr val="tx1"/>
              </a:solidFill>
            </a:endParaRPr>
          </a:p>
          <a:p>
            <a:pPr algn="just"/>
            <a:r>
              <a:rPr lang="it-IT" sz="1400" dirty="0" smtClean="0">
                <a:solidFill>
                  <a:srgbClr val="00B0F0"/>
                </a:solidFill>
              </a:rPr>
              <a:t>Ha gestito i contributi dei Programmi di Aggiustamento Strutturale del FMI e della Banca mondiale. </a:t>
            </a:r>
          </a:p>
          <a:p>
            <a:pPr marL="342900" indent="-342900" algn="just"/>
            <a:endParaRPr lang="it-IT" sz="1400" dirty="0" smtClean="0">
              <a:solidFill>
                <a:schemeClr val="tx1"/>
              </a:solidFill>
            </a:endParaRPr>
          </a:p>
          <a:p>
            <a:pPr marL="342900" indent="-342900" algn="just"/>
            <a:endParaRPr lang="it-IT" sz="1400" dirty="0" smtClean="0">
              <a:solidFill>
                <a:schemeClr val="tx1"/>
              </a:solidFill>
            </a:endParaRPr>
          </a:p>
          <a:p>
            <a:pPr marL="342900" indent="-342900" algn="just"/>
            <a:endParaRPr lang="it-IT" sz="1400" dirty="0" smtClean="0">
              <a:solidFill>
                <a:schemeClr val="tx1"/>
              </a:solidFill>
            </a:endParaRPr>
          </a:p>
          <a:p>
            <a:pPr marL="342900" indent="-342900" algn="just"/>
            <a:endParaRPr lang="it-IT" sz="1400" dirty="0" smtClean="0">
              <a:solidFill>
                <a:schemeClr val="tx1"/>
              </a:solidFill>
            </a:endParaRPr>
          </a:p>
          <a:p>
            <a:pPr marL="342900" indent="-342900" algn="just"/>
            <a:endParaRPr lang="it-IT" sz="1400" dirty="0">
              <a:solidFill>
                <a:schemeClr val="tx1"/>
              </a:solidFill>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285720" y="214290"/>
            <a:ext cx="8572560" cy="3893374"/>
          </a:xfrm>
          <a:prstGeom prst="rect">
            <a:avLst/>
          </a:prstGeom>
          <a:solidFill>
            <a:schemeClr val="accent5">
              <a:lumMod val="20000"/>
              <a:lumOff val="80000"/>
            </a:schemeClr>
          </a:solidFill>
          <a:ln w="19050">
            <a:solidFill>
              <a:srgbClr val="C00000"/>
            </a:solidFill>
          </a:ln>
        </p:spPr>
        <p:txBody>
          <a:bodyPr wrap="square" rtlCol="0">
            <a:spAutoFit/>
          </a:bodyPr>
          <a:lstStyle/>
          <a:p>
            <a:pPr algn="ctr"/>
            <a:r>
              <a:rPr lang="it-IT" sz="2000" b="1" dirty="0" smtClean="0"/>
              <a:t>Corruzione e regime militare, cosa c’è dietro all’atomica dell’Iran</a:t>
            </a:r>
          </a:p>
          <a:p>
            <a:pPr algn="just">
              <a:spcAft>
                <a:spcPts val="600"/>
              </a:spcAft>
            </a:pPr>
            <a:r>
              <a:rPr lang="it-IT" sz="1200" b="1" dirty="0" err="1" smtClean="0"/>
              <a:t>Linkiesta</a:t>
            </a:r>
            <a:r>
              <a:rPr lang="it-IT" sz="1200" b="1" dirty="0" smtClean="0"/>
              <a:t> </a:t>
            </a:r>
            <a:r>
              <a:rPr lang="it-IT" sz="1200" dirty="0" smtClean="0"/>
              <a:t> 19/11/2011</a:t>
            </a:r>
          </a:p>
          <a:p>
            <a:pPr algn="just"/>
            <a:r>
              <a:rPr lang="it-IT" sz="1400" dirty="0" smtClean="0"/>
              <a:t>La leadership iraniana non cerca il martirio</a:t>
            </a:r>
            <a:r>
              <a:rPr lang="it-IT" sz="1400" b="1" dirty="0" smtClean="0"/>
              <a:t>.</a:t>
            </a:r>
            <a:r>
              <a:rPr lang="it-IT" sz="1400" dirty="0" smtClean="0"/>
              <a:t> Vuole il potere, e tutto ciò che ne consegue. Chiede soldi, privilegi, cariche altisonanti e onori. Sogna ville foderate di marmo italiano, auto tedesche e conti in Svizzera. I tempi eroici dell’Imam Khomeini, così ascetico e severo, sono passati. </a:t>
            </a:r>
            <a:r>
              <a:rPr lang="it-IT" sz="1400" b="1" dirty="0" smtClean="0"/>
              <a:t>Il potere iraniano è oggi diviso in varie fazioni, in feroce lotta tra loro, ma tutte accomunate da uno sfrenato spirito di saccheggio</a:t>
            </a:r>
            <a:r>
              <a:rPr lang="it-IT" sz="1400" dirty="0" smtClean="0"/>
              <a:t>. Secondo il </a:t>
            </a:r>
            <a:r>
              <a:rPr lang="it-IT" sz="1400" dirty="0" err="1" smtClean="0"/>
              <a:t>Corruption</a:t>
            </a:r>
            <a:r>
              <a:rPr lang="it-IT" sz="1400" dirty="0" smtClean="0"/>
              <a:t> </a:t>
            </a:r>
            <a:r>
              <a:rPr lang="it-IT" sz="1400" dirty="0" err="1" smtClean="0"/>
              <a:t>Perception</a:t>
            </a:r>
            <a:r>
              <a:rPr lang="it-IT" sz="1400" dirty="0" smtClean="0"/>
              <a:t> </a:t>
            </a:r>
            <a:r>
              <a:rPr lang="it-IT" sz="1400" dirty="0" err="1" smtClean="0"/>
              <a:t>Index</a:t>
            </a:r>
            <a:r>
              <a:rPr lang="it-IT" sz="1400" dirty="0" smtClean="0"/>
              <a:t> del 2010 elaborato da </a:t>
            </a:r>
            <a:r>
              <a:rPr lang="it-IT" sz="1400" dirty="0" err="1" smtClean="0"/>
              <a:t>Transparency</a:t>
            </a:r>
            <a:r>
              <a:rPr lang="it-IT" sz="1400" dirty="0" smtClean="0"/>
              <a:t> International, l’Iran è al 146° posto (su 178 posti). In altre parole</a:t>
            </a:r>
            <a:r>
              <a:rPr lang="it-IT" sz="1400" b="1" dirty="0" smtClean="0"/>
              <a:t> la</a:t>
            </a:r>
            <a:r>
              <a:rPr lang="it-IT" sz="1400" dirty="0" smtClean="0"/>
              <a:t> </a:t>
            </a:r>
            <a:r>
              <a:rPr lang="it-IT" sz="1400" b="1" dirty="0" smtClean="0"/>
              <a:t>Repubblica islamica è uno dei Paesi più corrotti del globo</a:t>
            </a:r>
            <a:r>
              <a:rPr lang="it-IT" sz="1400" dirty="0" smtClean="0"/>
              <a:t>. </a:t>
            </a:r>
          </a:p>
          <a:p>
            <a:pPr algn="just"/>
            <a:r>
              <a:rPr lang="it-IT" sz="1400" dirty="0" smtClean="0"/>
              <a:t>È partendo da un contesto simile che si può comprendere il sogno atomico della Repubblica islamica. </a:t>
            </a:r>
            <a:r>
              <a:rPr lang="it-IT" sz="1400" b="1" dirty="0" smtClean="0"/>
              <a:t>Il nucleare non interessa ai leader iraniani per radere al suolo Israele, ma per diventare intoccabili</a:t>
            </a:r>
            <a:r>
              <a:rPr lang="it-IT" sz="1400" dirty="0" smtClean="0"/>
              <a:t>. È una polizza sulla vita. Perché sia i mullah sia i pasdaran sanno che lanciare una sola testata nucleare contro Israele significherebbe auto-condannarsi a morte. Però sanno pure che </a:t>
            </a:r>
            <a:r>
              <a:rPr lang="it-IT" sz="1400" b="1" dirty="0" smtClean="0"/>
              <a:t>nessun “regime </a:t>
            </a:r>
            <a:r>
              <a:rPr lang="it-IT" sz="1400" b="1" dirty="0" err="1" smtClean="0"/>
              <a:t>change</a:t>
            </a:r>
            <a:r>
              <a:rPr lang="it-IT" sz="1400" b="1" dirty="0" smtClean="0"/>
              <a:t>” imposto dall’esterno ha mai avuto luogo in uno Stato munito di arsenale nucleare</a:t>
            </a:r>
            <a:r>
              <a:rPr lang="it-IT" sz="1400" dirty="0" smtClean="0"/>
              <a:t>. La bomba atomica è, si potrebbe dire, il Gerovital dei dittatori. La Corea del Nord insegna: per quanto il regime di Pyongyang possa minacciare il mondo, schiavizzare il suo popolo o falsificare dollari, nessuno oserebbe rovesciarlo con la forza. Stesso discorso per il Pakistan, accusato di sostenere i ribelli afgani. E George W. Bush avrebbe invaso l’</a:t>
            </a:r>
            <a:r>
              <a:rPr lang="it-IT" sz="1400" dirty="0" err="1" smtClean="0"/>
              <a:t>Irak</a:t>
            </a:r>
            <a:r>
              <a:rPr lang="it-IT" sz="1400" dirty="0" smtClean="0"/>
              <a:t>, se Saddam Hussein avesse davvero posseduto la bomba atomica ?</a:t>
            </a:r>
            <a:endParaRPr lang="it-IT" sz="1400" b="1" dirty="0" smtClean="0"/>
          </a:p>
        </p:txBody>
      </p:sp>
      <p:sp>
        <p:nvSpPr>
          <p:cNvPr id="7" name="Rettangolo arrotondato 6"/>
          <p:cNvSpPr/>
          <p:nvPr/>
        </p:nvSpPr>
        <p:spPr>
          <a:xfrm>
            <a:off x="571472" y="4857760"/>
            <a:ext cx="8215370" cy="571504"/>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it-IT" sz="1400" dirty="0" smtClean="0">
              <a:solidFill>
                <a:schemeClr val="tx1"/>
              </a:solidFill>
            </a:endParaRPr>
          </a:p>
          <a:p>
            <a:pPr algn="just"/>
            <a:endParaRPr lang="it-IT" sz="1400" dirty="0" smtClean="0">
              <a:solidFill>
                <a:schemeClr val="tx1"/>
              </a:solidFill>
            </a:endParaRPr>
          </a:p>
          <a:p>
            <a:pPr algn="just"/>
            <a:endParaRPr lang="it-IT" sz="1400" dirty="0" smtClean="0">
              <a:solidFill>
                <a:schemeClr val="tx1"/>
              </a:solidFill>
            </a:endParaRPr>
          </a:p>
          <a:p>
            <a:pPr algn="just"/>
            <a:endParaRPr lang="it-IT" sz="1400" dirty="0" smtClean="0">
              <a:solidFill>
                <a:schemeClr val="tx1"/>
              </a:solidFill>
            </a:endParaRPr>
          </a:p>
          <a:p>
            <a:pPr algn="just"/>
            <a:endParaRPr lang="it-IT" sz="1400" dirty="0" smtClean="0">
              <a:solidFill>
                <a:schemeClr val="tx1"/>
              </a:solidFill>
            </a:endParaRPr>
          </a:p>
          <a:p>
            <a:pPr algn="just"/>
            <a:r>
              <a:rPr lang="it-IT" sz="1400" b="1" dirty="0" smtClean="0">
                <a:solidFill>
                  <a:schemeClr val="tx1"/>
                </a:solidFill>
              </a:rPr>
              <a:t>Che legame c’è fra la scelta nucleare e la corruzione del regime islamico?</a:t>
            </a:r>
            <a:r>
              <a:rPr lang="it-IT" sz="1400" dirty="0" smtClean="0">
                <a:solidFill>
                  <a:schemeClr val="tx1"/>
                </a:solidFill>
              </a:rPr>
              <a:t> Cerca nell’archivio l’articolo da cui si può ricavare la risposta e rispondi dopo aver evidenziato le informazioni principali</a:t>
            </a:r>
          </a:p>
          <a:p>
            <a:pPr marL="342900" indent="-342900" algn="just"/>
            <a:endParaRPr lang="it-IT" sz="1400" dirty="0" smtClean="0">
              <a:solidFill>
                <a:schemeClr val="tx1"/>
              </a:solidFill>
            </a:endParaRPr>
          </a:p>
          <a:p>
            <a:pPr marL="342900" indent="-342900" algn="just"/>
            <a:endParaRPr lang="it-IT" sz="1400" dirty="0" smtClean="0">
              <a:solidFill>
                <a:schemeClr val="tx1"/>
              </a:solidFill>
            </a:endParaRPr>
          </a:p>
          <a:p>
            <a:pPr marL="342900" indent="-342900" algn="just"/>
            <a:endParaRPr lang="it-IT" sz="1400" dirty="0" smtClean="0">
              <a:solidFill>
                <a:schemeClr val="tx1"/>
              </a:solidFill>
            </a:endParaRPr>
          </a:p>
          <a:p>
            <a:pPr marL="342900" indent="-342900" algn="just"/>
            <a:endParaRPr lang="it-IT" sz="1400" dirty="0" smtClean="0">
              <a:solidFill>
                <a:schemeClr val="tx1"/>
              </a:solidFill>
            </a:endParaRPr>
          </a:p>
          <a:p>
            <a:pPr marL="342900" indent="-342900" algn="just"/>
            <a:endParaRPr lang="it-IT" sz="1400" dirty="0">
              <a:solidFill>
                <a:schemeClr val="tx1"/>
              </a:solidFill>
            </a:endParaRPr>
          </a:p>
        </p:txBody>
      </p:sp>
      <p:sp>
        <p:nvSpPr>
          <p:cNvPr id="8" name="Rettangolo arrotondato 7"/>
          <p:cNvSpPr/>
          <p:nvPr/>
        </p:nvSpPr>
        <p:spPr>
          <a:xfrm>
            <a:off x="571472" y="5715016"/>
            <a:ext cx="8215370" cy="64294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it-IT" sz="1400" dirty="0" smtClean="0">
              <a:solidFill>
                <a:schemeClr val="tx1"/>
              </a:solidFill>
            </a:endParaRPr>
          </a:p>
          <a:p>
            <a:pPr algn="just"/>
            <a:endParaRPr lang="it-IT" sz="1400" dirty="0" smtClean="0">
              <a:solidFill>
                <a:schemeClr val="tx1"/>
              </a:solidFill>
            </a:endParaRPr>
          </a:p>
          <a:p>
            <a:pPr algn="just"/>
            <a:endParaRPr lang="it-IT" sz="1400" dirty="0" smtClean="0">
              <a:solidFill>
                <a:schemeClr val="tx1"/>
              </a:solidFill>
            </a:endParaRPr>
          </a:p>
          <a:p>
            <a:pPr algn="just"/>
            <a:endParaRPr lang="it-IT" sz="1400" dirty="0" smtClean="0">
              <a:solidFill>
                <a:schemeClr val="tx1"/>
              </a:solidFill>
            </a:endParaRPr>
          </a:p>
          <a:p>
            <a:pPr algn="just"/>
            <a:endParaRPr lang="it-IT" sz="1400" dirty="0" smtClean="0">
              <a:solidFill>
                <a:schemeClr val="tx1"/>
              </a:solidFill>
            </a:endParaRPr>
          </a:p>
          <a:p>
            <a:pPr algn="just"/>
            <a:r>
              <a:rPr lang="it-IT" sz="1400" dirty="0" smtClean="0">
                <a:solidFill>
                  <a:srgbClr val="00B0F0"/>
                </a:solidFill>
              </a:rPr>
              <a:t>Il possesso di un arsenale nucleare garantisce il regime corrotto dell’Iran dal rischio di essere rovesciato da una forza esterna. </a:t>
            </a:r>
          </a:p>
          <a:p>
            <a:pPr marL="342900" indent="-342900" algn="just"/>
            <a:endParaRPr lang="it-IT" sz="1400" dirty="0" smtClean="0">
              <a:solidFill>
                <a:schemeClr val="tx1"/>
              </a:solidFill>
            </a:endParaRPr>
          </a:p>
          <a:p>
            <a:pPr marL="342900" indent="-342900" algn="just"/>
            <a:endParaRPr lang="it-IT" sz="1400" dirty="0" smtClean="0">
              <a:solidFill>
                <a:schemeClr val="tx1"/>
              </a:solidFill>
            </a:endParaRPr>
          </a:p>
          <a:p>
            <a:pPr marL="342900" indent="-342900" algn="just"/>
            <a:endParaRPr lang="it-IT" sz="1400" dirty="0" smtClean="0">
              <a:solidFill>
                <a:schemeClr val="tx1"/>
              </a:solidFill>
            </a:endParaRPr>
          </a:p>
          <a:p>
            <a:pPr marL="342900" indent="-342900" algn="just"/>
            <a:endParaRPr lang="it-IT" sz="1400" dirty="0" smtClean="0">
              <a:solidFill>
                <a:schemeClr val="tx1"/>
              </a:solidFill>
            </a:endParaRPr>
          </a:p>
          <a:p>
            <a:pPr marL="342900" indent="-342900" algn="just"/>
            <a:endParaRPr lang="it-IT" sz="1400" dirty="0">
              <a:solidFill>
                <a:schemeClr val="tx1"/>
              </a:solidFill>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ctrTitle"/>
          </p:nvPr>
        </p:nvSpPr>
        <p:spPr>
          <a:xfrm>
            <a:off x="214282" y="2143116"/>
            <a:ext cx="8458200" cy="1222375"/>
          </a:xfrm>
        </p:spPr>
        <p:txBody>
          <a:bodyPr>
            <a:normAutofit/>
          </a:bodyPr>
          <a:lstStyle/>
          <a:p>
            <a:r>
              <a:rPr lang="it-IT" sz="3200" b="1" dirty="0" smtClean="0">
                <a:latin typeface="Times New Roman" pitchFamily="18" charset="0"/>
                <a:cs typeface="Times New Roman" pitchFamily="18" charset="0"/>
              </a:rPr>
              <a:t>     </a:t>
            </a:r>
            <a:endParaRPr lang="it-IT" sz="3200" b="1" dirty="0">
              <a:latin typeface="Times New Roman" pitchFamily="18" charset="0"/>
              <a:cs typeface="Times New Roman" pitchFamily="18" charset="0"/>
            </a:endParaRPr>
          </a:p>
        </p:txBody>
      </p:sp>
      <p:sp>
        <p:nvSpPr>
          <p:cNvPr id="4" name="Sottotitolo 3"/>
          <p:cNvSpPr>
            <a:spLocks noGrp="1"/>
          </p:cNvSpPr>
          <p:nvPr>
            <p:ph type="subTitle" idx="1"/>
          </p:nvPr>
        </p:nvSpPr>
        <p:spPr>
          <a:xfrm>
            <a:off x="357158" y="2857496"/>
            <a:ext cx="8458200" cy="785818"/>
          </a:xfrm>
        </p:spPr>
        <p:txBody>
          <a:bodyPr>
            <a:normAutofit fontScale="92500" lnSpcReduction="10000"/>
          </a:bodyPr>
          <a:lstStyle/>
          <a:p>
            <a:pPr algn="ctr"/>
            <a:r>
              <a:rPr lang="it-IT" sz="5100" b="1" dirty="0" smtClean="0">
                <a:latin typeface="Times New Roman" pitchFamily="18" charset="0"/>
                <a:cs typeface="Times New Roman" pitchFamily="18" charset="0"/>
              </a:rPr>
              <a:t>   </a:t>
            </a:r>
            <a:r>
              <a:rPr lang="it-IT" sz="4300" b="1" dirty="0" smtClean="0">
                <a:solidFill>
                  <a:srgbClr val="00B050"/>
                </a:solidFill>
                <a:latin typeface="Times New Roman" pitchFamily="18" charset="0"/>
                <a:cs typeface="Times New Roman" pitchFamily="18" charset="0"/>
              </a:rPr>
              <a:t>L’agricoltura</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285720" y="500042"/>
            <a:ext cx="8643998" cy="2939266"/>
          </a:xfrm>
          <a:prstGeom prst="rect">
            <a:avLst/>
          </a:prstGeom>
          <a:solidFill>
            <a:schemeClr val="accent5">
              <a:lumMod val="20000"/>
              <a:lumOff val="80000"/>
            </a:schemeClr>
          </a:solidFill>
          <a:ln w="12700">
            <a:solidFill>
              <a:srgbClr val="FF0000"/>
            </a:solidFill>
          </a:ln>
        </p:spPr>
        <p:txBody>
          <a:bodyPr wrap="square" rtlCol="0">
            <a:spAutoFit/>
          </a:bodyPr>
          <a:lstStyle/>
          <a:p>
            <a:pPr algn="ctr"/>
            <a:r>
              <a:rPr lang="it-IT" sz="2800" b="1" dirty="0" smtClean="0"/>
              <a:t>A 40 anni dalla rivoluzione iraniana</a:t>
            </a:r>
            <a:endParaRPr lang="it-IT" sz="1400" dirty="0" smtClean="0"/>
          </a:p>
          <a:p>
            <a:pPr algn="just">
              <a:spcAft>
                <a:spcPts val="600"/>
              </a:spcAft>
            </a:pPr>
            <a:r>
              <a:rPr lang="it-IT" sz="1200" b="1" dirty="0" smtClean="0">
                <a:latin typeface="Times New Roman" pitchFamily="18" charset="0"/>
                <a:cs typeface="Times New Roman" pitchFamily="18" charset="0"/>
              </a:rPr>
              <a:t>LEFT </a:t>
            </a:r>
            <a:r>
              <a:rPr lang="it-IT" sz="1200" dirty="0" smtClean="0">
                <a:latin typeface="Times New Roman" pitchFamily="18" charset="0"/>
                <a:cs typeface="Times New Roman" pitchFamily="18" charset="0"/>
              </a:rPr>
              <a:t> 04/02/2019</a:t>
            </a:r>
            <a:endParaRPr lang="it-IT" sz="1400" dirty="0" smtClean="0"/>
          </a:p>
          <a:p>
            <a:pPr algn="just"/>
            <a:r>
              <a:rPr lang="it-IT" sz="1400" dirty="0" smtClean="0"/>
              <a:t>Tutto precipita nel volgere di pochi mesi. Khomeini, in esilio da quindici anni, diventa di colpo la figura di riferimento di un movimento quanto mai eterogeneo, che conta al proprio interno marxisti e islamisti, liberali e nazionalisti, tutti uniti dal desiderio di farla finita con la dittatura dello scià. </a:t>
            </a:r>
            <a:r>
              <a:rPr lang="it-IT" sz="1400" b="1" dirty="0" smtClean="0"/>
              <a:t>La fazione di Khomeini finisce col prevalere perché è l’unica ad avere un legame con il Paese reale</a:t>
            </a:r>
            <a:r>
              <a:rPr lang="it-IT" sz="1400" dirty="0" smtClean="0"/>
              <a:t>. Le altre, ridotte da anni alla clandestinità e all’esilio, hanno perso contatto con il popolo. </a:t>
            </a:r>
            <a:r>
              <a:rPr lang="it-IT" sz="1400" b="1" dirty="0" smtClean="0"/>
              <a:t>I religiosi hanno moschee su tutto il territorio nazionale e godono della fiducia delle masse popolari</a:t>
            </a:r>
            <a:r>
              <a:rPr lang="it-IT" sz="1400" dirty="0" smtClean="0"/>
              <a:t>. È impressionante notare come fino all’autunno 1978 nessuno, all’interno del movimento rivoluzionario, parli di “repubblica islamica”, che diventa poi di colpo la parola magica, capace di mobilitare tutti sotto la guida di Khomeini. Che ha teorizzato da tempo il </a:t>
            </a:r>
            <a:r>
              <a:rPr lang="it-IT" sz="1400" dirty="0" err="1" smtClean="0"/>
              <a:t>velayat-e</a:t>
            </a:r>
            <a:r>
              <a:rPr lang="it-IT" sz="1400" dirty="0" smtClean="0"/>
              <a:t> </a:t>
            </a:r>
            <a:r>
              <a:rPr lang="it-IT" sz="1400" dirty="0" err="1" smtClean="0"/>
              <a:t>faqih</a:t>
            </a:r>
            <a:r>
              <a:rPr lang="it-IT" sz="1400" dirty="0" smtClean="0"/>
              <a:t>, la teoria del “Governo del giureconsulto”, tutt’ora alla base dell’ordinamento costituzionale iraniano, ma non ne ha di certo fatto una parola d’ordine della rivolta.</a:t>
            </a:r>
          </a:p>
        </p:txBody>
      </p:sp>
      <p:sp>
        <p:nvSpPr>
          <p:cNvPr id="3" name="Rettangolo arrotondato 2"/>
          <p:cNvSpPr/>
          <p:nvPr/>
        </p:nvSpPr>
        <p:spPr>
          <a:xfrm>
            <a:off x="500034" y="4714884"/>
            <a:ext cx="8001056" cy="428628"/>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just">
              <a:buFont typeface="+mj-lt"/>
              <a:buAutoNum type="alphaLcParenR"/>
            </a:pPr>
            <a:endParaRPr lang="it-IT" sz="1400" dirty="0" smtClean="0">
              <a:solidFill>
                <a:schemeClr val="tx1"/>
              </a:solidFill>
            </a:endParaRPr>
          </a:p>
          <a:p>
            <a:pPr marL="342900" indent="-342900" algn="just">
              <a:buAutoNum type="alphaUcParenR"/>
            </a:pPr>
            <a:endParaRPr lang="it-IT" sz="1400" dirty="0" smtClean="0">
              <a:solidFill>
                <a:schemeClr val="tx1"/>
              </a:solidFill>
            </a:endParaRPr>
          </a:p>
          <a:p>
            <a:pPr marL="342900" indent="-342900" algn="just">
              <a:buAutoNum type="alphaUcParenR"/>
            </a:pPr>
            <a:endParaRPr lang="it-IT" sz="1400" dirty="0" smtClean="0">
              <a:solidFill>
                <a:schemeClr val="tx1"/>
              </a:solidFill>
            </a:endParaRPr>
          </a:p>
          <a:p>
            <a:pPr marL="342900" indent="-342900" algn="just"/>
            <a:endParaRPr lang="it-IT" sz="1400" dirty="0" smtClean="0">
              <a:solidFill>
                <a:schemeClr val="tx1"/>
              </a:solidFill>
            </a:endParaRPr>
          </a:p>
          <a:p>
            <a:pPr marL="342900" indent="-342900" algn="just"/>
            <a:r>
              <a:rPr lang="it-IT" sz="1400" b="1" dirty="0" smtClean="0">
                <a:solidFill>
                  <a:srgbClr val="00B0F0"/>
                </a:solidFill>
              </a:rPr>
              <a:t>Chi diventa la guida della rivoluzione? Perché?</a:t>
            </a:r>
          </a:p>
          <a:p>
            <a:pPr marL="342900" indent="-342900" algn="just">
              <a:buAutoNum type="alphaUcParenR"/>
            </a:pPr>
            <a:endParaRPr lang="it-IT" sz="1400" dirty="0" smtClean="0">
              <a:solidFill>
                <a:srgbClr val="00B0F0"/>
              </a:solidFill>
            </a:endParaRPr>
          </a:p>
          <a:p>
            <a:pPr marL="342900" indent="-342900" algn="just"/>
            <a:endParaRPr lang="it-IT" sz="1400" dirty="0" smtClean="0">
              <a:solidFill>
                <a:schemeClr val="tx1"/>
              </a:solidFill>
            </a:endParaRPr>
          </a:p>
          <a:p>
            <a:pPr marL="342900" indent="-342900" algn="just"/>
            <a:endParaRPr lang="it-IT" sz="1400" dirty="0" smtClean="0">
              <a:solidFill>
                <a:schemeClr val="tx1"/>
              </a:solidFill>
            </a:endParaRPr>
          </a:p>
          <a:p>
            <a:pPr marL="342900" indent="-342900" algn="just">
              <a:buFont typeface="+mj-lt"/>
              <a:buAutoNum type="alphaLcParenR"/>
            </a:pPr>
            <a:endParaRPr lang="it-IT" sz="1400" dirty="0">
              <a:solidFill>
                <a:schemeClr val="tx1"/>
              </a:solidFill>
            </a:endParaRPr>
          </a:p>
        </p:txBody>
      </p:sp>
      <p:sp>
        <p:nvSpPr>
          <p:cNvPr id="4" name="Rettangolo arrotondato 3"/>
          <p:cNvSpPr/>
          <p:nvPr/>
        </p:nvSpPr>
        <p:spPr>
          <a:xfrm>
            <a:off x="428596" y="3857628"/>
            <a:ext cx="8072494" cy="571504"/>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it-IT" sz="1400" dirty="0" smtClean="0">
              <a:solidFill>
                <a:schemeClr val="tx1"/>
              </a:solidFill>
            </a:endParaRPr>
          </a:p>
          <a:p>
            <a:pPr algn="just"/>
            <a:endParaRPr lang="it-IT" sz="1400" dirty="0" smtClean="0">
              <a:solidFill>
                <a:schemeClr val="tx1"/>
              </a:solidFill>
            </a:endParaRPr>
          </a:p>
          <a:p>
            <a:pPr algn="just"/>
            <a:endParaRPr lang="it-IT" sz="1400" dirty="0" smtClean="0">
              <a:solidFill>
                <a:schemeClr val="tx1"/>
              </a:solidFill>
            </a:endParaRPr>
          </a:p>
          <a:p>
            <a:pPr algn="just"/>
            <a:endParaRPr lang="it-IT" sz="1400" dirty="0" smtClean="0">
              <a:solidFill>
                <a:schemeClr val="tx1"/>
              </a:solidFill>
            </a:endParaRPr>
          </a:p>
          <a:p>
            <a:pPr algn="just"/>
            <a:endParaRPr lang="it-IT" sz="1400" dirty="0" smtClean="0">
              <a:solidFill>
                <a:schemeClr val="tx1"/>
              </a:solidFill>
            </a:endParaRPr>
          </a:p>
          <a:p>
            <a:pPr algn="just"/>
            <a:r>
              <a:rPr lang="it-IT" sz="1400" dirty="0" smtClean="0">
                <a:solidFill>
                  <a:schemeClr val="tx1"/>
                </a:solidFill>
              </a:rPr>
              <a:t>Evidenzia le informazioni principali e formula una domanda che sintetizza il contenuto dell’articolo.</a:t>
            </a:r>
          </a:p>
          <a:p>
            <a:pPr marL="342900" indent="-342900" algn="just"/>
            <a:endParaRPr lang="it-IT" sz="1400" dirty="0" smtClean="0">
              <a:solidFill>
                <a:schemeClr val="tx1"/>
              </a:solidFill>
            </a:endParaRPr>
          </a:p>
          <a:p>
            <a:pPr marL="342900" indent="-342900" algn="just"/>
            <a:endParaRPr lang="it-IT" sz="1400" dirty="0" smtClean="0">
              <a:solidFill>
                <a:schemeClr val="tx1"/>
              </a:solidFill>
            </a:endParaRPr>
          </a:p>
          <a:p>
            <a:pPr marL="342900" indent="-342900" algn="just"/>
            <a:endParaRPr lang="it-IT" sz="1400" dirty="0" smtClean="0">
              <a:solidFill>
                <a:schemeClr val="tx1"/>
              </a:solidFill>
            </a:endParaRPr>
          </a:p>
          <a:p>
            <a:pPr marL="342900" indent="-342900" algn="just"/>
            <a:endParaRPr lang="it-IT" sz="1400" dirty="0" smtClean="0">
              <a:solidFill>
                <a:schemeClr val="tx1"/>
              </a:solidFill>
            </a:endParaRPr>
          </a:p>
          <a:p>
            <a:pPr marL="342900" indent="-342900" algn="just"/>
            <a:endParaRPr lang="it-IT" sz="1400" dirty="0">
              <a:solidFill>
                <a:schemeClr val="tx1"/>
              </a:solidFill>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285720" y="214290"/>
            <a:ext cx="8572560" cy="3277820"/>
          </a:xfrm>
          <a:prstGeom prst="rect">
            <a:avLst/>
          </a:prstGeom>
          <a:solidFill>
            <a:schemeClr val="accent5">
              <a:lumMod val="20000"/>
              <a:lumOff val="80000"/>
            </a:schemeClr>
          </a:solidFill>
          <a:ln w="19050">
            <a:solidFill>
              <a:srgbClr val="C00000"/>
            </a:solidFill>
          </a:ln>
        </p:spPr>
        <p:txBody>
          <a:bodyPr wrap="square" rtlCol="0">
            <a:spAutoFit/>
          </a:bodyPr>
          <a:lstStyle/>
          <a:p>
            <a:pPr algn="ctr">
              <a:spcAft>
                <a:spcPts val="600"/>
              </a:spcAft>
            </a:pPr>
            <a:r>
              <a:rPr lang="it-IT" sz="2000" b="1" dirty="0" smtClean="0"/>
              <a:t>L’AGRICOLTURA IRANIANA</a:t>
            </a:r>
          </a:p>
          <a:p>
            <a:pPr algn="just"/>
            <a:r>
              <a:rPr lang="it-IT" sz="1400" dirty="0" smtClean="0"/>
              <a:t>Per incentivare la ripresa e diversificare le attività all’interno dell’economia nazionale, il governo iraniano ha favorito lo sviluppo agricolo, attività che partecipa per il 13% alla formazione del PIL e su cui vive molta della popolazione iraniana (20,8%). In effetti, di un programma di ammodernamento ha estremo bisogno anche l’agricoltura che, già ostacolata dalle difficili condizioni ambientali, è tuttora largamente affidata a </a:t>
            </a:r>
            <a:r>
              <a:rPr lang="it-IT" sz="1400" b="1" dirty="0" smtClean="0"/>
              <a:t>pratiche tradizionali </a:t>
            </a:r>
            <a:r>
              <a:rPr lang="it-IT" sz="1400" dirty="0" smtClean="0"/>
              <a:t>che </a:t>
            </a:r>
            <a:r>
              <a:rPr lang="it-IT" sz="1400" b="1" dirty="0" smtClean="0"/>
              <a:t>non sono in grado di sfruttare adeguatamente la buona disponibilità di risorse idriche</a:t>
            </a:r>
            <a:r>
              <a:rPr lang="it-IT" sz="1400" dirty="0" smtClean="0"/>
              <a:t>; rimane, poi, il problema delle </a:t>
            </a:r>
            <a:r>
              <a:rPr lang="it-IT" sz="1400" b="1" dirty="0" smtClean="0"/>
              <a:t>esigue dimensioni della proprietà fondiaria</a:t>
            </a:r>
            <a:r>
              <a:rPr lang="it-IT" sz="1400" dirty="0" smtClean="0"/>
              <a:t>. Nonostante i raccolti siano aumentati in seguito all’adozione negli ultimi anni di tecniche più moderne, </a:t>
            </a:r>
            <a:r>
              <a:rPr lang="it-IT" sz="1400" b="1" dirty="0" smtClean="0"/>
              <a:t>la produzione agricola non soddisfa ancora il fabbisogno interno </a:t>
            </a:r>
            <a:r>
              <a:rPr lang="it-IT" sz="1400" dirty="0" smtClean="0"/>
              <a:t>e costringe l’Iran a una </a:t>
            </a:r>
            <a:r>
              <a:rPr lang="it-IT" sz="1400" b="1" dirty="0" smtClean="0"/>
              <a:t>significativa importazione di generi alimentari </a:t>
            </a:r>
            <a:r>
              <a:rPr lang="it-IT" sz="1400" dirty="0" smtClean="0"/>
              <a:t>(in particolare frumento) oltre che di macchinari e prodotti semifiniti.</a:t>
            </a:r>
          </a:p>
          <a:p>
            <a:pPr algn="just"/>
            <a:r>
              <a:rPr lang="it-IT" sz="1400" dirty="0" smtClean="0"/>
              <a:t>Tuttavia gli </a:t>
            </a:r>
            <a:r>
              <a:rPr lang="it-IT" sz="1400" b="1" dirty="0" smtClean="0"/>
              <a:t>investimenti</a:t>
            </a:r>
            <a:r>
              <a:rPr lang="it-IT" sz="1400" dirty="0" smtClean="0"/>
              <a:t> nel settore primario, che potrebbero invece consentire l’ulteriore sviluppo di un’agricoltura irrigua assai produttiva, appaiono tutto sommato ancor oggi </a:t>
            </a:r>
            <a:r>
              <a:rPr lang="it-IT" sz="1400" b="1" dirty="0" smtClean="0"/>
              <a:t>contenuti</a:t>
            </a:r>
            <a:r>
              <a:rPr lang="it-IT" sz="1400" dirty="0" smtClean="0"/>
              <a:t>. Infatti </a:t>
            </a:r>
            <a:r>
              <a:rPr lang="it-IT" sz="1400" b="1" dirty="0" smtClean="0"/>
              <a:t>mentre un terzo del territorio iraniano è coltivabile, solo un decimo è sfruttato e meno di un terzo delle terre coltivate beneficia di un efficiente sistema di irrigazione. </a:t>
            </a:r>
          </a:p>
        </p:txBody>
      </p:sp>
      <p:sp>
        <p:nvSpPr>
          <p:cNvPr id="3" name="Rettangolo arrotondato 2"/>
          <p:cNvSpPr/>
          <p:nvPr/>
        </p:nvSpPr>
        <p:spPr>
          <a:xfrm>
            <a:off x="500034" y="3571876"/>
            <a:ext cx="8215370" cy="571504"/>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it-IT" sz="1400" dirty="0" smtClean="0">
              <a:solidFill>
                <a:schemeClr val="tx1"/>
              </a:solidFill>
            </a:endParaRPr>
          </a:p>
          <a:p>
            <a:pPr algn="just"/>
            <a:endParaRPr lang="it-IT" sz="1400" dirty="0" smtClean="0">
              <a:solidFill>
                <a:schemeClr val="tx1"/>
              </a:solidFill>
            </a:endParaRPr>
          </a:p>
          <a:p>
            <a:pPr algn="just"/>
            <a:endParaRPr lang="it-IT" sz="1400" dirty="0" smtClean="0">
              <a:solidFill>
                <a:schemeClr val="tx1"/>
              </a:solidFill>
            </a:endParaRPr>
          </a:p>
          <a:p>
            <a:pPr algn="just"/>
            <a:endParaRPr lang="it-IT" sz="1400" dirty="0" smtClean="0">
              <a:solidFill>
                <a:schemeClr val="tx1"/>
              </a:solidFill>
            </a:endParaRPr>
          </a:p>
          <a:p>
            <a:pPr algn="just"/>
            <a:endParaRPr lang="it-IT" sz="1400" dirty="0" smtClean="0">
              <a:solidFill>
                <a:schemeClr val="tx1"/>
              </a:solidFill>
            </a:endParaRPr>
          </a:p>
          <a:p>
            <a:pPr algn="just"/>
            <a:r>
              <a:rPr lang="it-IT" sz="1400" b="1" dirty="0" smtClean="0">
                <a:solidFill>
                  <a:schemeClr val="tx1"/>
                </a:solidFill>
              </a:rPr>
              <a:t>Qual è la situazione dell’agricoltura iraniana? </a:t>
            </a:r>
            <a:r>
              <a:rPr lang="it-IT" sz="1400" dirty="0" smtClean="0">
                <a:solidFill>
                  <a:schemeClr val="tx1"/>
                </a:solidFill>
              </a:rPr>
              <a:t>Rispondi evidenziando nel testo le informazioni principali e completando la tabella.</a:t>
            </a:r>
          </a:p>
          <a:p>
            <a:pPr marL="342900" indent="-342900" algn="just"/>
            <a:endParaRPr lang="it-IT" sz="1400" dirty="0" smtClean="0">
              <a:solidFill>
                <a:schemeClr val="tx1"/>
              </a:solidFill>
            </a:endParaRPr>
          </a:p>
          <a:p>
            <a:pPr marL="342900" indent="-342900" algn="just"/>
            <a:endParaRPr lang="it-IT" sz="1400" dirty="0" smtClean="0">
              <a:solidFill>
                <a:schemeClr val="tx1"/>
              </a:solidFill>
            </a:endParaRPr>
          </a:p>
          <a:p>
            <a:pPr marL="342900" indent="-342900" algn="just"/>
            <a:endParaRPr lang="it-IT" sz="1400" dirty="0" smtClean="0">
              <a:solidFill>
                <a:schemeClr val="tx1"/>
              </a:solidFill>
            </a:endParaRPr>
          </a:p>
          <a:p>
            <a:pPr marL="342900" indent="-342900" algn="just"/>
            <a:endParaRPr lang="it-IT" sz="1400" dirty="0" smtClean="0">
              <a:solidFill>
                <a:schemeClr val="tx1"/>
              </a:solidFill>
            </a:endParaRPr>
          </a:p>
          <a:p>
            <a:pPr marL="342900" indent="-342900" algn="just"/>
            <a:endParaRPr lang="it-IT" sz="1400" dirty="0">
              <a:solidFill>
                <a:schemeClr val="tx1"/>
              </a:solidFill>
            </a:endParaRPr>
          </a:p>
        </p:txBody>
      </p:sp>
      <p:graphicFrame>
        <p:nvGraphicFramePr>
          <p:cNvPr id="5" name="Tabella 4"/>
          <p:cNvGraphicFramePr>
            <a:graphicFrameLocks noGrp="1"/>
          </p:cNvGraphicFramePr>
          <p:nvPr/>
        </p:nvGraphicFramePr>
        <p:xfrm>
          <a:off x="428596" y="4286256"/>
          <a:ext cx="8501122" cy="2204720"/>
        </p:xfrm>
        <a:graphic>
          <a:graphicData uri="http://schemas.openxmlformats.org/drawingml/2006/table">
            <a:tbl>
              <a:tblPr firstRow="1" bandRow="1">
                <a:tableStyleId>{5C22544A-7EE6-4342-B048-85BDC9FD1C3A}</a:tableStyleId>
              </a:tblPr>
              <a:tblGrid>
                <a:gridCol w="4250561"/>
                <a:gridCol w="4250561"/>
              </a:tblGrid>
              <a:tr h="370840">
                <a:tc>
                  <a:txBody>
                    <a:bodyPr/>
                    <a:lstStyle/>
                    <a:p>
                      <a:pPr algn="ctr"/>
                      <a:r>
                        <a:rPr lang="it-IT" dirty="0" smtClean="0">
                          <a:solidFill>
                            <a:schemeClr val="tx1"/>
                          </a:solidFill>
                        </a:rPr>
                        <a:t>CONDIZIONI</a:t>
                      </a:r>
                      <a:endParaRPr lang="it-IT" dirty="0">
                        <a:solidFill>
                          <a:schemeClr val="tx1"/>
                        </a:solidFill>
                      </a:endParaRPr>
                    </a:p>
                  </a:txBody>
                  <a:tcPr/>
                </a:tc>
                <a:tc>
                  <a:txBody>
                    <a:bodyPr/>
                    <a:lstStyle/>
                    <a:p>
                      <a:pPr algn="ctr"/>
                      <a:r>
                        <a:rPr lang="it-IT" dirty="0" smtClean="0">
                          <a:solidFill>
                            <a:schemeClr val="tx1"/>
                          </a:solidFill>
                        </a:rPr>
                        <a:t>CONSEGUENZE</a:t>
                      </a:r>
                      <a:endParaRPr lang="it-IT" dirty="0">
                        <a:solidFill>
                          <a:schemeClr val="tx1"/>
                        </a:solidFill>
                      </a:endParaRPr>
                    </a:p>
                  </a:txBody>
                  <a:tcPr/>
                </a:tc>
              </a:tr>
              <a:tr h="370840">
                <a:tc>
                  <a:txBody>
                    <a:bodyPr/>
                    <a:lstStyle/>
                    <a:p>
                      <a:pPr algn="just"/>
                      <a:r>
                        <a:rPr lang="it-IT" sz="1400" dirty="0" smtClean="0">
                          <a:solidFill>
                            <a:srgbClr val="00B0F0"/>
                          </a:solidFill>
                        </a:rPr>
                        <a:t>Pratiche</a:t>
                      </a:r>
                      <a:r>
                        <a:rPr lang="it-IT" sz="1400" baseline="0" dirty="0" smtClean="0">
                          <a:solidFill>
                            <a:srgbClr val="00B0F0"/>
                          </a:solidFill>
                        </a:rPr>
                        <a:t> tradizionali</a:t>
                      </a:r>
                      <a:endParaRPr lang="it-IT" sz="1400" dirty="0">
                        <a:solidFill>
                          <a:srgbClr val="00B0F0"/>
                        </a:solidFill>
                      </a:endParaRPr>
                    </a:p>
                  </a:txBody>
                  <a:tcPr/>
                </a:tc>
                <a:tc>
                  <a:txBody>
                    <a:bodyPr/>
                    <a:lstStyle/>
                    <a:p>
                      <a:pPr algn="just"/>
                      <a:r>
                        <a:rPr lang="it-IT" sz="1400" dirty="0" smtClean="0">
                          <a:solidFill>
                            <a:srgbClr val="00B0F0"/>
                          </a:solidFill>
                        </a:rPr>
                        <a:t>Le risorse idriche non sono adeguatamente sfruttate</a:t>
                      </a:r>
                      <a:endParaRPr lang="it-IT" sz="1400" dirty="0">
                        <a:solidFill>
                          <a:srgbClr val="00B0F0"/>
                        </a:solidFill>
                      </a:endParaRPr>
                    </a:p>
                  </a:txBody>
                  <a:tcPr/>
                </a:tc>
              </a:tr>
              <a:tr h="370840">
                <a:tc>
                  <a:txBody>
                    <a:bodyPr/>
                    <a:lstStyle/>
                    <a:p>
                      <a:r>
                        <a:rPr lang="it-IT" sz="1400" dirty="0" smtClean="0">
                          <a:solidFill>
                            <a:srgbClr val="00B0F0"/>
                          </a:solidFill>
                        </a:rPr>
                        <a:t>Esigue dimensioni delle proprietà fondiarie</a:t>
                      </a:r>
                      <a:endParaRPr lang="it-IT" sz="1400" dirty="0">
                        <a:solidFill>
                          <a:srgbClr val="00B0F0"/>
                        </a:solidFill>
                      </a:endParaRPr>
                    </a:p>
                  </a:txBody>
                  <a:tcPr/>
                </a:tc>
                <a:tc>
                  <a:txBody>
                    <a:bodyPr/>
                    <a:lstStyle/>
                    <a:p>
                      <a:pPr algn="just"/>
                      <a:r>
                        <a:rPr lang="it-IT" sz="1400" b="0" dirty="0" smtClean="0"/>
                        <a:t>La produzione agricola non soddisfa il fabbisogno interno </a:t>
                      </a:r>
                      <a:endParaRPr lang="it-IT" sz="1400" b="0" dirty="0"/>
                    </a:p>
                  </a:txBody>
                  <a:tcPr/>
                </a:tc>
              </a:tr>
              <a:tr h="370840">
                <a:tc>
                  <a:txBody>
                    <a:bodyPr/>
                    <a:lstStyle/>
                    <a:p>
                      <a:r>
                        <a:rPr lang="it-IT" sz="1400" dirty="0" smtClean="0"/>
                        <a:t>Scarsi investimenti</a:t>
                      </a:r>
                      <a:endParaRPr lang="it-IT" sz="1400" dirty="0"/>
                    </a:p>
                  </a:txBody>
                  <a:tcPr/>
                </a:tc>
                <a:tc>
                  <a:txBody>
                    <a:bodyPr/>
                    <a:lstStyle/>
                    <a:p>
                      <a:pPr algn="just"/>
                      <a:r>
                        <a:rPr lang="it-IT" sz="1400" b="0" dirty="0" smtClean="0">
                          <a:solidFill>
                            <a:srgbClr val="00B0F0"/>
                          </a:solidFill>
                        </a:rPr>
                        <a:t>Mentre un terzo del territorio iraniano è coltivabile, solo un decimo è sfruttato e meno di un terzo delle terre coltivate beneficia di un efficiente sistema di irrigazione.  </a:t>
                      </a:r>
                      <a:endParaRPr lang="it-IT" sz="1400" b="0" dirty="0">
                        <a:solidFill>
                          <a:srgbClr val="00B0F0"/>
                        </a:solidFill>
                      </a:endParaRPr>
                    </a:p>
                  </a:txBody>
                  <a:tcPr/>
                </a:tc>
              </a:tr>
            </a:tbl>
          </a:graphicData>
        </a:graphic>
      </p:graphicFrame>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ichier:Iran major crops78.jpg"/>
          <p:cNvPicPr>
            <a:picLocks noChangeAspect="1" noChangeArrowheads="1"/>
          </p:cNvPicPr>
          <p:nvPr/>
        </p:nvPicPr>
        <p:blipFill>
          <a:blip r:embed="rId2"/>
          <a:srcRect/>
          <a:stretch>
            <a:fillRect/>
          </a:stretch>
        </p:blipFill>
        <p:spPr bwMode="auto">
          <a:xfrm>
            <a:off x="2000232" y="285728"/>
            <a:ext cx="5025908" cy="4992624"/>
          </a:xfrm>
          <a:prstGeom prst="rect">
            <a:avLst/>
          </a:prstGeom>
          <a:noFill/>
          <a:ln>
            <a:solidFill>
              <a:srgbClr val="C00000"/>
            </a:solidFill>
          </a:ln>
        </p:spPr>
      </p:pic>
      <p:sp>
        <p:nvSpPr>
          <p:cNvPr id="3" name="CasellaDiTesto 2"/>
          <p:cNvSpPr txBox="1"/>
          <p:nvPr/>
        </p:nvSpPr>
        <p:spPr>
          <a:xfrm>
            <a:off x="4000496" y="357166"/>
            <a:ext cx="2928958" cy="276999"/>
          </a:xfrm>
          <a:prstGeom prst="rect">
            <a:avLst/>
          </a:prstGeom>
          <a:solidFill>
            <a:srgbClr val="FFC000"/>
          </a:solidFill>
          <a:ln w="19050">
            <a:solidFill>
              <a:srgbClr val="C00000"/>
            </a:solidFill>
          </a:ln>
        </p:spPr>
        <p:txBody>
          <a:bodyPr wrap="square" rtlCol="0">
            <a:spAutoFit/>
          </a:bodyPr>
          <a:lstStyle/>
          <a:p>
            <a:pPr fontAlgn="t"/>
            <a:r>
              <a:rPr lang="it-IT" sz="1200" dirty="0" smtClean="0"/>
              <a:t>Mappa delle principali produzioni iraniane</a:t>
            </a:r>
            <a:endParaRPr lang="it-IT" sz="1200" b="1" dirty="0"/>
          </a:p>
        </p:txBody>
      </p:sp>
      <p:sp>
        <p:nvSpPr>
          <p:cNvPr id="4" name="CasellaDiTesto 3"/>
          <p:cNvSpPr txBox="1"/>
          <p:nvPr/>
        </p:nvSpPr>
        <p:spPr>
          <a:xfrm>
            <a:off x="1142976" y="5429264"/>
            <a:ext cx="6929486" cy="738664"/>
          </a:xfrm>
          <a:prstGeom prst="rect">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2700000" scaled="1"/>
            <a:tileRect/>
          </a:gradFill>
          <a:ln w="19050">
            <a:solidFill>
              <a:srgbClr val="C00000"/>
            </a:solidFill>
          </a:ln>
        </p:spPr>
        <p:txBody>
          <a:bodyPr wrap="square" rtlCol="0">
            <a:spAutoFit/>
          </a:bodyPr>
          <a:lstStyle/>
          <a:p>
            <a:pPr algn="just" fontAlgn="t"/>
            <a:r>
              <a:rPr lang="it-IT" sz="1400" dirty="0" smtClean="0"/>
              <a:t>La varietà climatica consente al paese di produrre molte colture: </a:t>
            </a:r>
            <a:r>
              <a:rPr lang="it-IT" sz="1400" b="1" dirty="0" smtClean="0"/>
              <a:t>cereali</a:t>
            </a:r>
            <a:r>
              <a:rPr lang="it-IT" sz="1400" dirty="0" smtClean="0"/>
              <a:t> ( grano , mais , orzo , riso ), </a:t>
            </a:r>
            <a:r>
              <a:rPr lang="it-IT" sz="1400" b="1" dirty="0" smtClean="0"/>
              <a:t>frutta </a:t>
            </a:r>
            <a:r>
              <a:rPr lang="it-IT" sz="1400" dirty="0" smtClean="0"/>
              <a:t>( datteri , fichi, melograni, uva , meloni e angurie ) oltre a </a:t>
            </a:r>
            <a:r>
              <a:rPr lang="it-IT" sz="1400" b="1" dirty="0" smtClean="0"/>
              <a:t>ortagg</a:t>
            </a:r>
            <a:r>
              <a:rPr lang="it-IT" sz="1400" dirty="0" smtClean="0"/>
              <a:t>i, </a:t>
            </a:r>
            <a:r>
              <a:rPr lang="it-IT" sz="1400" b="1" dirty="0" smtClean="0"/>
              <a:t>cotone , pistacchi , olive , spezie</a:t>
            </a:r>
            <a:r>
              <a:rPr lang="it-IT" sz="1400" dirty="0" smtClean="0"/>
              <a:t> ( zafferano ),</a:t>
            </a:r>
            <a:r>
              <a:rPr lang="it-IT" sz="1400" b="1" dirty="0" smtClean="0"/>
              <a:t> tabacco e tè.</a:t>
            </a:r>
            <a:endParaRPr lang="it-IT" sz="1400" b="1" dirty="0"/>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Grafico 2"/>
          <p:cNvGraphicFramePr>
            <a:graphicFrameLocks noChangeAspect="1"/>
          </p:cNvGraphicFramePr>
          <p:nvPr/>
        </p:nvGraphicFramePr>
        <p:xfrm>
          <a:off x="214282" y="142852"/>
          <a:ext cx="5619766" cy="3088640"/>
        </p:xfrm>
        <a:graphic>
          <a:graphicData uri="http://schemas.openxmlformats.org/drawingml/2006/chart">
            <c:chart xmlns:c="http://schemas.openxmlformats.org/drawingml/2006/chart" xmlns:r="http://schemas.openxmlformats.org/officeDocument/2006/relationships" r:id="rId2"/>
          </a:graphicData>
        </a:graphic>
      </p:graphicFrame>
      <p:pic>
        <p:nvPicPr>
          <p:cNvPr id="4" name="Picture 9" descr="C:\Users\utente\Documents\Iran-settori.png"/>
          <p:cNvPicPr>
            <a:picLocks noChangeAspect="1" noChangeArrowheads="1"/>
          </p:cNvPicPr>
          <p:nvPr/>
        </p:nvPicPr>
        <p:blipFill>
          <a:blip r:embed="rId3" cstate="print"/>
          <a:srcRect/>
          <a:stretch>
            <a:fillRect/>
          </a:stretch>
        </p:blipFill>
        <p:spPr bwMode="auto">
          <a:xfrm>
            <a:off x="5929322" y="3286124"/>
            <a:ext cx="3078933" cy="2980589"/>
          </a:xfrm>
          <a:prstGeom prst="rect">
            <a:avLst/>
          </a:prstGeom>
          <a:noFill/>
          <a:ln>
            <a:solidFill>
              <a:srgbClr val="C00000"/>
            </a:solidFill>
          </a:ln>
        </p:spPr>
      </p:pic>
      <p:pic>
        <p:nvPicPr>
          <p:cNvPr id="5" name="Picture 2" descr="quota nelle importazioni iraniane per categoria"/>
          <p:cNvPicPr>
            <a:picLocks noChangeAspect="1" noChangeArrowheads="1"/>
          </p:cNvPicPr>
          <p:nvPr/>
        </p:nvPicPr>
        <p:blipFill>
          <a:blip r:embed="rId4"/>
          <a:srcRect/>
          <a:stretch>
            <a:fillRect/>
          </a:stretch>
        </p:blipFill>
        <p:spPr bwMode="auto">
          <a:xfrm>
            <a:off x="214282" y="3429000"/>
            <a:ext cx="5524500" cy="3292602"/>
          </a:xfrm>
          <a:prstGeom prst="rect">
            <a:avLst/>
          </a:prstGeom>
          <a:noFill/>
          <a:ln>
            <a:solidFill>
              <a:srgbClr val="C00000"/>
            </a:solidFill>
          </a:ln>
        </p:spPr>
      </p:pic>
      <p:sp>
        <p:nvSpPr>
          <p:cNvPr id="6" name="CasellaDiTesto 5"/>
          <p:cNvSpPr txBox="1"/>
          <p:nvPr/>
        </p:nvSpPr>
        <p:spPr>
          <a:xfrm>
            <a:off x="6000760" y="6143644"/>
            <a:ext cx="2071702" cy="276999"/>
          </a:xfrm>
          <a:prstGeom prst="rect">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2700000" scaled="1"/>
            <a:tileRect/>
          </a:gradFill>
          <a:ln w="19050">
            <a:solidFill>
              <a:srgbClr val="C00000"/>
            </a:solidFill>
          </a:ln>
        </p:spPr>
        <p:txBody>
          <a:bodyPr wrap="square" rtlCol="0">
            <a:spAutoFit/>
          </a:bodyPr>
          <a:lstStyle/>
          <a:p>
            <a:r>
              <a:rPr lang="it-IT" sz="1200" dirty="0" smtClean="0"/>
              <a:t>Composizione forza lavoro</a:t>
            </a:r>
            <a:endParaRPr lang="it-IT" sz="1200" dirty="0"/>
          </a:p>
        </p:txBody>
      </p:sp>
      <p:pic>
        <p:nvPicPr>
          <p:cNvPr id="57346" name="Picture 2" descr="Iran, Scheda Paese - Global Geografia"/>
          <p:cNvPicPr>
            <a:picLocks noChangeAspect="1" noChangeArrowheads="1"/>
          </p:cNvPicPr>
          <p:nvPr/>
        </p:nvPicPr>
        <p:blipFill>
          <a:blip r:embed="rId5"/>
          <a:srcRect/>
          <a:stretch>
            <a:fillRect/>
          </a:stretch>
        </p:blipFill>
        <p:spPr bwMode="auto">
          <a:xfrm>
            <a:off x="6215074" y="428604"/>
            <a:ext cx="2685669" cy="2432304"/>
          </a:xfrm>
          <a:prstGeom prst="rect">
            <a:avLst/>
          </a:prstGeom>
          <a:noFill/>
          <a:ln>
            <a:solidFill>
              <a:srgbClr val="C00000"/>
            </a:solidFill>
          </a:ln>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gricoltura in Iran. Villaggio Mesr, provincia di Isfahan, Iran Foto stock  - Alamy"/>
          <p:cNvPicPr>
            <a:picLocks noChangeAspect="1" noChangeArrowheads="1"/>
          </p:cNvPicPr>
          <p:nvPr/>
        </p:nvPicPr>
        <p:blipFill>
          <a:blip r:embed="rId2"/>
          <a:srcRect b="11922"/>
          <a:stretch>
            <a:fillRect/>
          </a:stretch>
        </p:blipFill>
        <p:spPr bwMode="auto">
          <a:xfrm>
            <a:off x="642910" y="642918"/>
            <a:ext cx="7924800" cy="4214842"/>
          </a:xfrm>
          <a:prstGeom prst="rect">
            <a:avLst/>
          </a:prstGeom>
          <a:noFill/>
          <a:ln>
            <a:solidFill>
              <a:srgbClr val="C00000"/>
            </a:solidFill>
          </a:ln>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214282" y="357166"/>
            <a:ext cx="4286280" cy="5786199"/>
          </a:xfrm>
          <a:prstGeom prst="rect">
            <a:avLst/>
          </a:prstGeom>
          <a:solidFill>
            <a:schemeClr val="accent5">
              <a:lumMod val="20000"/>
              <a:lumOff val="80000"/>
            </a:schemeClr>
          </a:solidFill>
          <a:ln w="19050">
            <a:solidFill>
              <a:srgbClr val="C00000"/>
            </a:solidFill>
          </a:ln>
        </p:spPr>
        <p:txBody>
          <a:bodyPr wrap="square" rtlCol="0">
            <a:spAutoFit/>
          </a:bodyPr>
          <a:lstStyle/>
          <a:p>
            <a:pPr algn="ctr" fontAlgn="base">
              <a:spcAft>
                <a:spcPts val="600"/>
              </a:spcAft>
            </a:pPr>
            <a:r>
              <a:rPr lang="it-IT" sz="2000" b="1" dirty="0" smtClean="0"/>
              <a:t>Rivolte per l’acqua in Iran: le cause ambientali, climatiche e politiche</a:t>
            </a:r>
          </a:p>
          <a:p>
            <a:pPr algn="just">
              <a:spcAft>
                <a:spcPts val="600"/>
              </a:spcAft>
            </a:pPr>
            <a:r>
              <a:rPr lang="it-IT" sz="1200" b="1" dirty="0" err="1" smtClean="0"/>
              <a:t>Greenreport.it</a:t>
            </a:r>
            <a:r>
              <a:rPr lang="it-IT" sz="1200" b="1" dirty="0" smtClean="0"/>
              <a:t>  </a:t>
            </a:r>
            <a:r>
              <a:rPr lang="it-IT" sz="1200" dirty="0" smtClean="0"/>
              <a:t>04/08/2021</a:t>
            </a:r>
          </a:p>
          <a:p>
            <a:pPr algn="just"/>
            <a:r>
              <a:rPr lang="it-IT" sz="1400" dirty="0" smtClean="0"/>
              <a:t>In Iran, le falde acquifere sotterranee sono una fonte essenziale di acqua ma, secondo lo studio “</a:t>
            </a:r>
            <a:r>
              <a:rPr lang="it-IT" sz="1400" dirty="0" err="1" smtClean="0"/>
              <a:t>Anthropogenic</a:t>
            </a:r>
            <a:r>
              <a:rPr lang="it-IT" sz="1400" dirty="0" smtClean="0"/>
              <a:t> </a:t>
            </a:r>
            <a:r>
              <a:rPr lang="it-IT" sz="1400" dirty="0" err="1" smtClean="0"/>
              <a:t>depletion</a:t>
            </a:r>
            <a:r>
              <a:rPr lang="it-IT" sz="1400" dirty="0" smtClean="0"/>
              <a:t> </a:t>
            </a:r>
            <a:r>
              <a:rPr lang="it-IT" sz="1400" dirty="0" err="1" smtClean="0"/>
              <a:t>of</a:t>
            </a:r>
            <a:r>
              <a:rPr lang="it-IT" sz="1400" dirty="0" smtClean="0"/>
              <a:t> Iran’s </a:t>
            </a:r>
            <a:r>
              <a:rPr lang="it-IT" sz="1400" dirty="0" err="1" smtClean="0"/>
              <a:t>aquifers</a:t>
            </a:r>
            <a:r>
              <a:rPr lang="it-IT" sz="1400" dirty="0" smtClean="0"/>
              <a:t>” pubblicato a giugno su </a:t>
            </a:r>
            <a:r>
              <a:rPr lang="it-IT" sz="1400" i="1" dirty="0" smtClean="0"/>
              <a:t>PNAS</a:t>
            </a:r>
            <a:r>
              <a:rPr lang="it-IT" sz="1400" dirty="0" smtClean="0"/>
              <a:t> da un team internazionale di ricercatori, </a:t>
            </a:r>
            <a:r>
              <a:rPr lang="it-IT" sz="1400" b="1" dirty="0" smtClean="0"/>
              <a:t>l’Iran</a:t>
            </a:r>
            <a:r>
              <a:rPr lang="it-IT" sz="1400" dirty="0" smtClean="0"/>
              <a:t>, insieme a India, Usa, Arabia saudita e Cina, </a:t>
            </a:r>
            <a:r>
              <a:rPr lang="it-IT" sz="1400" b="1" dirty="0" smtClean="0"/>
              <a:t>patisce  uno dei peggiori tassi di esaurimento delle acque sotterranee al mondo</a:t>
            </a:r>
            <a:r>
              <a:rPr lang="it-IT" sz="1400" dirty="0" smtClean="0"/>
              <a:t>. Le </a:t>
            </a:r>
            <a:r>
              <a:rPr lang="it-IT" sz="1400" b="1" dirty="0" smtClean="0"/>
              <a:t>politiche autarchiche </a:t>
            </a:r>
            <a:r>
              <a:rPr lang="it-IT" sz="1400" dirty="0" smtClean="0"/>
              <a:t>– determinate anche dalle sanzioni economiche – che puntano all’autosufficienza nazionale di cibo </a:t>
            </a:r>
            <a:r>
              <a:rPr lang="it-IT" sz="1400" b="1" dirty="0" smtClean="0"/>
              <a:t>hanno portato gli agricoltori a consumare maggiori quantità di acque sotterranee</a:t>
            </a:r>
            <a:r>
              <a:rPr lang="it-IT" sz="1400" dirty="0" smtClean="0"/>
              <a:t>. Come fa notare lo studio pubblicato su PNAS, pompare le acque sotterranee a un ritmo più veloce di quanto non venga reintegrato può portare a un aumento dei livelli di sale nel suolo, il che a sua volta può influire sulla fertilità del suolo nelle regioni produttrici di cibo e in Iran </a:t>
            </a:r>
            <a:r>
              <a:rPr lang="it-IT" sz="1400" b="1" dirty="0" smtClean="0"/>
              <a:t>«C’è un pericolo di </a:t>
            </a:r>
            <a:r>
              <a:rPr lang="it-IT" sz="1400" b="1" dirty="0" err="1" smtClean="0"/>
              <a:t>salinizzazione</a:t>
            </a:r>
            <a:r>
              <a:rPr lang="it-IT" sz="1400" b="1" dirty="0" smtClean="0"/>
              <a:t> molto elevato» dell’acqua che viene utilizzata per l’irrigazione</a:t>
            </a:r>
            <a:r>
              <a:rPr lang="it-IT" sz="1400" dirty="0" smtClean="0"/>
              <a:t>. Come se non bastasse, fare pozzi più profondi per trovare altre falde acquifere provoca la </a:t>
            </a:r>
            <a:r>
              <a:rPr lang="it-IT" sz="1400" b="1" dirty="0" smtClean="0"/>
              <a:t>subsidenza</a:t>
            </a:r>
            <a:r>
              <a:rPr lang="it-IT" sz="1400" dirty="0" smtClean="0"/>
              <a:t> e alcuni centri abitati e aree stanno letteralmente sprofondando.</a:t>
            </a:r>
            <a:endParaRPr lang="it-IT" sz="1400" dirty="0"/>
          </a:p>
        </p:txBody>
      </p:sp>
      <p:pic>
        <p:nvPicPr>
          <p:cNvPr id="4" name="Picture 2" descr="Rivolte per l'acqua in Iran: le cause ambientali, climatiche e politiche -  Greenreport: economia ecologica e sviluppo sostenibile"/>
          <p:cNvPicPr>
            <a:picLocks noChangeAspect="1" noChangeArrowheads="1"/>
          </p:cNvPicPr>
          <p:nvPr/>
        </p:nvPicPr>
        <p:blipFill>
          <a:blip r:embed="rId2"/>
          <a:srcRect/>
          <a:stretch>
            <a:fillRect/>
          </a:stretch>
        </p:blipFill>
        <p:spPr bwMode="auto">
          <a:xfrm>
            <a:off x="4572000" y="357166"/>
            <a:ext cx="4258666" cy="3571646"/>
          </a:xfrm>
          <a:prstGeom prst="rect">
            <a:avLst/>
          </a:prstGeom>
          <a:noFill/>
          <a:ln>
            <a:solidFill>
              <a:srgbClr val="C00000"/>
            </a:solidFill>
          </a:ln>
        </p:spPr>
      </p:pic>
      <p:sp>
        <p:nvSpPr>
          <p:cNvPr id="5" name="Rettangolo arrotondato 4"/>
          <p:cNvSpPr/>
          <p:nvPr/>
        </p:nvSpPr>
        <p:spPr>
          <a:xfrm>
            <a:off x="4643438" y="4214818"/>
            <a:ext cx="4357718" cy="571504"/>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just">
              <a:buFont typeface="+mj-lt"/>
              <a:buAutoNum type="alphaLcParenR"/>
            </a:pPr>
            <a:endParaRPr lang="it-IT" sz="1400" dirty="0" smtClean="0">
              <a:solidFill>
                <a:schemeClr val="tx1"/>
              </a:solidFill>
            </a:endParaRPr>
          </a:p>
          <a:p>
            <a:pPr marL="342900" indent="-342900" algn="just">
              <a:buAutoNum type="alphaUcParenR"/>
            </a:pPr>
            <a:endParaRPr lang="it-IT" sz="1400" dirty="0" smtClean="0">
              <a:solidFill>
                <a:schemeClr val="tx1"/>
              </a:solidFill>
            </a:endParaRPr>
          </a:p>
          <a:p>
            <a:pPr marL="342900" indent="-342900" algn="just"/>
            <a:endParaRPr lang="it-IT" sz="1400" dirty="0" smtClean="0">
              <a:solidFill>
                <a:schemeClr val="tx1"/>
              </a:solidFill>
            </a:endParaRPr>
          </a:p>
          <a:p>
            <a:pPr marL="342900" indent="-342900" algn="just"/>
            <a:endParaRPr lang="it-IT" sz="1400" dirty="0" smtClean="0">
              <a:solidFill>
                <a:schemeClr val="tx1"/>
              </a:solidFill>
            </a:endParaRPr>
          </a:p>
          <a:p>
            <a:pPr marL="342900" indent="-342900" algn="just"/>
            <a:endParaRPr lang="it-IT" sz="1400" dirty="0" smtClean="0">
              <a:solidFill>
                <a:schemeClr val="tx1"/>
              </a:solidFill>
            </a:endParaRPr>
          </a:p>
          <a:p>
            <a:pPr algn="just"/>
            <a:r>
              <a:rPr lang="it-IT" sz="1400" dirty="0" smtClean="0">
                <a:solidFill>
                  <a:schemeClr val="tx1"/>
                </a:solidFill>
              </a:rPr>
              <a:t>Evidenzia nel testo le informazioni principali e formula una domanda che le riassuma.</a:t>
            </a:r>
          </a:p>
          <a:p>
            <a:pPr marL="342900" indent="-342900" algn="just"/>
            <a:endParaRPr lang="it-IT" sz="1400" dirty="0" smtClean="0">
              <a:solidFill>
                <a:schemeClr val="tx1"/>
              </a:solidFill>
            </a:endParaRPr>
          </a:p>
          <a:p>
            <a:pPr marL="342900" indent="-342900" algn="just"/>
            <a:endParaRPr lang="it-IT" sz="1400" dirty="0" smtClean="0">
              <a:solidFill>
                <a:srgbClr val="00B0F0"/>
              </a:solidFill>
            </a:endParaRPr>
          </a:p>
          <a:p>
            <a:pPr marL="342900" indent="-342900" algn="just"/>
            <a:endParaRPr lang="it-IT" sz="1400" dirty="0" smtClean="0">
              <a:solidFill>
                <a:schemeClr val="tx1"/>
              </a:solidFill>
            </a:endParaRPr>
          </a:p>
          <a:p>
            <a:pPr marL="342900" indent="-342900" algn="just"/>
            <a:endParaRPr lang="it-IT" sz="1400" dirty="0" smtClean="0">
              <a:solidFill>
                <a:schemeClr val="tx1"/>
              </a:solidFill>
            </a:endParaRPr>
          </a:p>
          <a:p>
            <a:pPr marL="342900" indent="-342900" algn="just"/>
            <a:endParaRPr lang="it-IT" sz="1400" dirty="0">
              <a:solidFill>
                <a:schemeClr val="tx1"/>
              </a:solidFill>
            </a:endParaRPr>
          </a:p>
        </p:txBody>
      </p:sp>
      <p:sp>
        <p:nvSpPr>
          <p:cNvPr id="6" name="Rettangolo arrotondato 5"/>
          <p:cNvSpPr/>
          <p:nvPr/>
        </p:nvSpPr>
        <p:spPr>
          <a:xfrm>
            <a:off x="4643438" y="5072074"/>
            <a:ext cx="4429124" cy="642942"/>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it-IT" sz="1400" dirty="0" smtClean="0">
              <a:solidFill>
                <a:schemeClr val="tx1"/>
              </a:solidFill>
            </a:endParaRPr>
          </a:p>
          <a:p>
            <a:pPr algn="just"/>
            <a:endParaRPr lang="it-IT" sz="1400" dirty="0" smtClean="0">
              <a:solidFill>
                <a:schemeClr val="tx1"/>
              </a:solidFill>
            </a:endParaRPr>
          </a:p>
          <a:p>
            <a:pPr algn="just"/>
            <a:endParaRPr lang="it-IT" sz="1400" dirty="0" smtClean="0">
              <a:solidFill>
                <a:schemeClr val="tx1"/>
              </a:solidFill>
            </a:endParaRPr>
          </a:p>
          <a:p>
            <a:pPr algn="just"/>
            <a:endParaRPr lang="it-IT" sz="1400" dirty="0" smtClean="0">
              <a:solidFill>
                <a:schemeClr val="tx1"/>
              </a:solidFill>
            </a:endParaRPr>
          </a:p>
          <a:p>
            <a:pPr algn="just"/>
            <a:endParaRPr lang="it-IT" sz="1400" dirty="0" smtClean="0">
              <a:solidFill>
                <a:schemeClr val="tx1"/>
              </a:solidFill>
            </a:endParaRPr>
          </a:p>
          <a:p>
            <a:pPr algn="just"/>
            <a:r>
              <a:rPr lang="it-IT" sz="1400" b="1" dirty="0" smtClean="0">
                <a:solidFill>
                  <a:srgbClr val="00B0F0"/>
                </a:solidFill>
              </a:rPr>
              <a:t>Qual è la causa dell’esaurimento delle acque sotterranee dell’Iran? Quali sono le conseguenze? </a:t>
            </a:r>
          </a:p>
          <a:p>
            <a:pPr marL="342900" indent="-342900" algn="just"/>
            <a:endParaRPr lang="it-IT" sz="1400" dirty="0" smtClean="0">
              <a:solidFill>
                <a:schemeClr val="tx1"/>
              </a:solidFill>
            </a:endParaRPr>
          </a:p>
          <a:p>
            <a:pPr marL="342900" indent="-342900" algn="just"/>
            <a:endParaRPr lang="it-IT" sz="1400" dirty="0" smtClean="0">
              <a:solidFill>
                <a:schemeClr val="tx1"/>
              </a:solidFill>
            </a:endParaRPr>
          </a:p>
          <a:p>
            <a:pPr marL="342900" indent="-342900" algn="just"/>
            <a:endParaRPr lang="it-IT" sz="1400" dirty="0" smtClean="0">
              <a:solidFill>
                <a:schemeClr val="tx1"/>
              </a:solidFill>
            </a:endParaRPr>
          </a:p>
          <a:p>
            <a:pPr marL="342900" indent="-342900" algn="just"/>
            <a:endParaRPr lang="it-IT" sz="1400" dirty="0" smtClean="0">
              <a:solidFill>
                <a:schemeClr val="tx1"/>
              </a:solidFill>
            </a:endParaRPr>
          </a:p>
          <a:p>
            <a:pPr marL="342900" indent="-342900" algn="just"/>
            <a:endParaRPr lang="it-IT" sz="1400" dirty="0">
              <a:solidFill>
                <a:schemeClr val="tx1"/>
              </a:solidFill>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357158" y="357166"/>
            <a:ext cx="8572560" cy="2893100"/>
          </a:xfrm>
          <a:prstGeom prst="rect">
            <a:avLst/>
          </a:prstGeom>
          <a:solidFill>
            <a:schemeClr val="accent5">
              <a:lumMod val="20000"/>
              <a:lumOff val="80000"/>
            </a:schemeClr>
          </a:solidFill>
          <a:ln w="19050">
            <a:solidFill>
              <a:srgbClr val="C00000"/>
            </a:solidFill>
          </a:ln>
        </p:spPr>
        <p:txBody>
          <a:bodyPr wrap="square" rtlCol="0">
            <a:spAutoFit/>
          </a:bodyPr>
          <a:lstStyle/>
          <a:p>
            <a:pPr algn="ctr">
              <a:spcAft>
                <a:spcPts val="600"/>
              </a:spcAft>
            </a:pPr>
            <a:r>
              <a:rPr lang="it-IT" sz="2000" b="1" dirty="0" smtClean="0"/>
              <a:t>Ecco come la siccità può mettere in ginocchio un Paese: il caso dell’Iran</a:t>
            </a:r>
          </a:p>
          <a:p>
            <a:pPr algn="just">
              <a:spcAft>
                <a:spcPts val="600"/>
              </a:spcAft>
            </a:pPr>
            <a:r>
              <a:rPr lang="it-IT" sz="1200" b="1" dirty="0" err="1" smtClean="0"/>
              <a:t>Green.it</a:t>
            </a:r>
            <a:r>
              <a:rPr lang="it-IT" sz="1200" b="1" dirty="0" smtClean="0"/>
              <a:t>  </a:t>
            </a:r>
            <a:r>
              <a:rPr lang="it-IT" sz="1200" dirty="0" smtClean="0"/>
              <a:t>30/05/2018</a:t>
            </a:r>
          </a:p>
          <a:p>
            <a:r>
              <a:rPr lang="it-IT" sz="1400" dirty="0" smtClean="0"/>
              <a:t>LE POLITICHE AGRICOLE SBAGLIATE</a:t>
            </a:r>
          </a:p>
          <a:p>
            <a:pPr algn="just"/>
            <a:r>
              <a:rPr lang="it-IT" sz="1400" dirty="0" smtClean="0"/>
              <a:t>L’attuale situazione idrica iraniana è il risultato di un </a:t>
            </a:r>
            <a:r>
              <a:rPr lang="it-IT" sz="1400" b="1" dirty="0" smtClean="0"/>
              <a:t>mix di fattori differenti.</a:t>
            </a:r>
            <a:r>
              <a:rPr lang="it-IT" sz="1400" dirty="0" smtClean="0"/>
              <a:t> Sì, ovviamente la siccità gioca un ruolo di primo piano, ma è evidente che anche i governi ci hanno messo del proprio, a partire dalla </a:t>
            </a:r>
            <a:r>
              <a:rPr lang="it-IT" sz="1400" b="1" dirty="0" smtClean="0"/>
              <a:t>rivoluzione del 1979</a:t>
            </a:r>
            <a:r>
              <a:rPr lang="it-IT" sz="1400" dirty="0" smtClean="0"/>
              <a:t>: tra le altre cose, la rivoluzione islamica di Khomeini portò con sé anche la </a:t>
            </a:r>
            <a:r>
              <a:rPr lang="it-IT" sz="1400" b="1" dirty="0" smtClean="0"/>
              <a:t>volontà d</a:t>
            </a:r>
            <a:r>
              <a:rPr lang="it-IT" sz="1400" dirty="0" smtClean="0"/>
              <a:t>i </a:t>
            </a:r>
            <a:r>
              <a:rPr lang="it-IT" sz="1400" b="1" dirty="0" smtClean="0"/>
              <a:t>autosufficienza a livello alimentare</a:t>
            </a:r>
            <a:r>
              <a:rPr lang="it-IT" sz="1400" dirty="0" smtClean="0"/>
              <a:t>. Quasi quarant’anni dopo possiamo dire che quella non fu una gran mossa. Il governo spinse infatti gli agricoltori verso </a:t>
            </a:r>
            <a:r>
              <a:rPr lang="it-IT" sz="1400" b="1" dirty="0" smtClean="0"/>
              <a:t>colture molto assetate</a:t>
            </a:r>
            <a:r>
              <a:rPr lang="it-IT" sz="1400" dirty="0" smtClean="0"/>
              <a:t>, primo fra tutti il </a:t>
            </a:r>
            <a:r>
              <a:rPr lang="it-IT" sz="1400" b="1" dirty="0" smtClean="0"/>
              <a:t>grano</a:t>
            </a:r>
            <a:r>
              <a:rPr lang="it-IT" sz="1400" dirty="0" smtClean="0"/>
              <a:t>, che venne coltivato a tutto spiano, anche grazie a dei finanziamenti generosi. La poca acqua a disposizione del Paese, così, è stata per anni risucchiata dalle nuove coltivazioni, </a:t>
            </a:r>
            <a:r>
              <a:rPr lang="it-IT" sz="1400" b="1" dirty="0" smtClean="0"/>
              <a:t>eccedendo del 25% quella che era la normale possibilità delle riserve acquifere del Paese</a:t>
            </a:r>
            <a:r>
              <a:rPr lang="it-IT" sz="1400" dirty="0" smtClean="0"/>
              <a:t>, come spiegato dal</a:t>
            </a:r>
            <a:r>
              <a:rPr lang="it-IT" sz="1400" b="1" dirty="0" smtClean="0"/>
              <a:t> </a:t>
            </a:r>
            <a:r>
              <a:rPr lang="it-IT" sz="1400" dirty="0" smtClean="0"/>
              <a:t>Claudia </a:t>
            </a:r>
            <a:r>
              <a:rPr lang="it-IT" sz="1400" dirty="0" err="1" smtClean="0"/>
              <a:t>Sadoff</a:t>
            </a:r>
            <a:r>
              <a:rPr lang="it-IT" sz="1400" dirty="0" smtClean="0"/>
              <a:t>, la quale ha realizzato un report sulla crisi idrica iraniana per la banca Mondiale. </a:t>
            </a:r>
            <a:endParaRPr lang="it-IT" sz="1400" dirty="0"/>
          </a:p>
        </p:txBody>
      </p:sp>
      <p:sp>
        <p:nvSpPr>
          <p:cNvPr id="5" name="Rettangolo arrotondato 4"/>
          <p:cNvSpPr/>
          <p:nvPr/>
        </p:nvSpPr>
        <p:spPr>
          <a:xfrm>
            <a:off x="428596" y="4214818"/>
            <a:ext cx="8358246" cy="642942"/>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it-IT" sz="1400" dirty="0" smtClean="0">
              <a:solidFill>
                <a:schemeClr val="tx1"/>
              </a:solidFill>
            </a:endParaRPr>
          </a:p>
          <a:p>
            <a:pPr algn="just"/>
            <a:endParaRPr lang="it-IT" sz="1400" dirty="0" smtClean="0">
              <a:solidFill>
                <a:schemeClr val="tx1"/>
              </a:solidFill>
            </a:endParaRPr>
          </a:p>
          <a:p>
            <a:pPr algn="just"/>
            <a:endParaRPr lang="it-IT" sz="1400" dirty="0" smtClean="0">
              <a:solidFill>
                <a:schemeClr val="tx1"/>
              </a:solidFill>
            </a:endParaRPr>
          </a:p>
          <a:p>
            <a:pPr algn="just"/>
            <a:endParaRPr lang="it-IT" sz="1400" dirty="0" smtClean="0">
              <a:solidFill>
                <a:schemeClr val="tx1"/>
              </a:solidFill>
            </a:endParaRPr>
          </a:p>
          <a:p>
            <a:pPr algn="just"/>
            <a:endParaRPr lang="it-IT" sz="1400" dirty="0" smtClean="0">
              <a:solidFill>
                <a:schemeClr val="tx1"/>
              </a:solidFill>
            </a:endParaRPr>
          </a:p>
          <a:p>
            <a:pPr algn="just"/>
            <a:endParaRPr lang="it-IT" sz="1400" dirty="0" smtClean="0">
              <a:solidFill>
                <a:schemeClr val="tx1"/>
              </a:solidFill>
            </a:endParaRPr>
          </a:p>
          <a:p>
            <a:pPr algn="just"/>
            <a:r>
              <a:rPr lang="it-IT" sz="1400" b="1" dirty="0" smtClean="0">
                <a:solidFill>
                  <a:schemeClr val="tx1"/>
                </a:solidFill>
              </a:rPr>
              <a:t>Perché la ricerca dell’autosufficienza alimentare ha causato la crisi idrica dell’Iran? </a:t>
            </a:r>
            <a:r>
              <a:rPr lang="it-IT" sz="1400" dirty="0" smtClean="0">
                <a:solidFill>
                  <a:schemeClr val="tx1"/>
                </a:solidFill>
              </a:rPr>
              <a:t>Cerca nell’archivio l’articolo da cui si può ricavare la risposta e rispondi dopo aver evidenziato le informazioni principali.</a:t>
            </a:r>
          </a:p>
          <a:p>
            <a:pPr algn="just"/>
            <a:endParaRPr lang="it-IT" sz="1400" dirty="0" smtClean="0">
              <a:solidFill>
                <a:schemeClr val="tx1"/>
              </a:solidFill>
            </a:endParaRPr>
          </a:p>
          <a:p>
            <a:pPr marL="342900" indent="-342900" algn="just"/>
            <a:endParaRPr lang="it-IT" sz="1400" dirty="0" smtClean="0">
              <a:solidFill>
                <a:schemeClr val="tx1"/>
              </a:solidFill>
            </a:endParaRPr>
          </a:p>
          <a:p>
            <a:pPr marL="342900" indent="-342900" algn="just"/>
            <a:endParaRPr lang="it-IT" sz="1400" dirty="0" smtClean="0">
              <a:solidFill>
                <a:schemeClr val="tx1"/>
              </a:solidFill>
            </a:endParaRPr>
          </a:p>
          <a:p>
            <a:pPr marL="342900" indent="-342900" algn="just"/>
            <a:endParaRPr lang="it-IT" sz="1400" dirty="0" smtClean="0">
              <a:solidFill>
                <a:schemeClr val="tx1"/>
              </a:solidFill>
            </a:endParaRPr>
          </a:p>
          <a:p>
            <a:pPr marL="342900" indent="-342900" algn="just"/>
            <a:endParaRPr lang="it-IT" sz="1400" dirty="0" smtClean="0">
              <a:solidFill>
                <a:schemeClr val="tx1"/>
              </a:solidFill>
            </a:endParaRPr>
          </a:p>
          <a:p>
            <a:pPr marL="342900" indent="-342900" algn="just"/>
            <a:endParaRPr lang="it-IT" sz="1400" dirty="0">
              <a:solidFill>
                <a:schemeClr val="tx1"/>
              </a:solidFill>
            </a:endParaRPr>
          </a:p>
        </p:txBody>
      </p:sp>
      <p:sp>
        <p:nvSpPr>
          <p:cNvPr id="6" name="Rettangolo arrotondato 5"/>
          <p:cNvSpPr/>
          <p:nvPr/>
        </p:nvSpPr>
        <p:spPr>
          <a:xfrm>
            <a:off x="357158" y="5214950"/>
            <a:ext cx="8572560" cy="78581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it-IT" sz="1400" dirty="0" smtClean="0">
              <a:solidFill>
                <a:schemeClr val="tx1"/>
              </a:solidFill>
            </a:endParaRPr>
          </a:p>
          <a:p>
            <a:pPr algn="just"/>
            <a:endParaRPr lang="it-IT" sz="1400" dirty="0" smtClean="0">
              <a:solidFill>
                <a:schemeClr val="tx1"/>
              </a:solidFill>
            </a:endParaRPr>
          </a:p>
          <a:p>
            <a:pPr algn="just"/>
            <a:endParaRPr lang="it-IT" sz="1400" dirty="0" smtClean="0">
              <a:solidFill>
                <a:schemeClr val="tx1"/>
              </a:solidFill>
            </a:endParaRPr>
          </a:p>
          <a:p>
            <a:pPr algn="just"/>
            <a:endParaRPr lang="it-IT" sz="1400" dirty="0" smtClean="0">
              <a:solidFill>
                <a:schemeClr val="tx1"/>
              </a:solidFill>
            </a:endParaRPr>
          </a:p>
          <a:p>
            <a:pPr algn="just"/>
            <a:endParaRPr lang="it-IT" sz="1400" dirty="0" smtClean="0">
              <a:solidFill>
                <a:schemeClr val="tx1"/>
              </a:solidFill>
            </a:endParaRPr>
          </a:p>
          <a:p>
            <a:pPr algn="just"/>
            <a:r>
              <a:rPr lang="it-IT" sz="1400" dirty="0" smtClean="0">
                <a:solidFill>
                  <a:srgbClr val="00B0F0"/>
                </a:solidFill>
              </a:rPr>
              <a:t>Perché ha spinto gli agricoltori verso colture, in particolare il grano, che consumano molta acqua. In questo modo si è superato del 25% quella che era la normale possibilità delle riserve acquifere del Paese.</a:t>
            </a:r>
          </a:p>
          <a:p>
            <a:pPr marL="342900" indent="-342900" algn="just"/>
            <a:endParaRPr lang="it-IT" sz="1400" dirty="0" smtClean="0">
              <a:solidFill>
                <a:schemeClr val="tx1"/>
              </a:solidFill>
            </a:endParaRPr>
          </a:p>
          <a:p>
            <a:pPr marL="342900" indent="-342900" algn="just"/>
            <a:endParaRPr lang="it-IT" sz="1400" dirty="0" smtClean="0">
              <a:solidFill>
                <a:schemeClr val="tx1"/>
              </a:solidFill>
            </a:endParaRPr>
          </a:p>
          <a:p>
            <a:pPr marL="342900" indent="-342900" algn="just"/>
            <a:endParaRPr lang="it-IT" sz="1400" dirty="0" smtClean="0">
              <a:solidFill>
                <a:schemeClr val="tx1"/>
              </a:solidFill>
            </a:endParaRPr>
          </a:p>
          <a:p>
            <a:pPr marL="342900" indent="-342900" algn="just"/>
            <a:endParaRPr lang="it-IT" sz="1400" dirty="0" smtClean="0">
              <a:solidFill>
                <a:schemeClr val="tx1"/>
              </a:solidFill>
            </a:endParaRPr>
          </a:p>
          <a:p>
            <a:pPr marL="342900" indent="-342900" algn="just"/>
            <a:endParaRPr lang="it-IT" sz="1400" dirty="0">
              <a:solidFill>
                <a:schemeClr val="tx1"/>
              </a:solidFill>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ttangolo arrotondato 7"/>
          <p:cNvSpPr/>
          <p:nvPr/>
        </p:nvSpPr>
        <p:spPr>
          <a:xfrm>
            <a:off x="714348" y="4714884"/>
            <a:ext cx="8001056" cy="642942"/>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it-IT" sz="1400" dirty="0" smtClean="0">
              <a:solidFill>
                <a:schemeClr val="tx1"/>
              </a:solidFill>
            </a:endParaRPr>
          </a:p>
          <a:p>
            <a:pPr algn="just"/>
            <a:endParaRPr lang="it-IT" sz="1400" dirty="0" smtClean="0">
              <a:solidFill>
                <a:schemeClr val="tx1"/>
              </a:solidFill>
            </a:endParaRPr>
          </a:p>
          <a:p>
            <a:pPr algn="just"/>
            <a:endParaRPr lang="it-IT" sz="1400" dirty="0" smtClean="0">
              <a:solidFill>
                <a:schemeClr val="tx1"/>
              </a:solidFill>
            </a:endParaRPr>
          </a:p>
          <a:p>
            <a:pPr algn="just"/>
            <a:endParaRPr lang="it-IT" sz="1400" dirty="0" smtClean="0">
              <a:solidFill>
                <a:schemeClr val="tx1"/>
              </a:solidFill>
            </a:endParaRPr>
          </a:p>
          <a:p>
            <a:pPr algn="just"/>
            <a:endParaRPr lang="it-IT" sz="1400" dirty="0" smtClean="0">
              <a:solidFill>
                <a:schemeClr val="tx1"/>
              </a:solidFill>
            </a:endParaRPr>
          </a:p>
          <a:p>
            <a:pPr algn="just"/>
            <a:r>
              <a:rPr lang="it-IT" sz="1400" b="1" dirty="0" smtClean="0">
                <a:solidFill>
                  <a:srgbClr val="00B0F0"/>
                </a:solidFill>
              </a:rPr>
              <a:t>Perché il governo centrale è ritenuto responsabile del peggioramento delle condizioni ambientali del </a:t>
            </a:r>
            <a:r>
              <a:rPr lang="it-IT" sz="1400" b="1" dirty="0" err="1" smtClean="0">
                <a:solidFill>
                  <a:srgbClr val="00B0F0"/>
                </a:solidFill>
              </a:rPr>
              <a:t>Khuzestan</a:t>
            </a:r>
            <a:r>
              <a:rPr lang="it-IT" sz="1400" b="1" dirty="0" smtClean="0">
                <a:solidFill>
                  <a:srgbClr val="00B0F0"/>
                </a:solidFill>
              </a:rPr>
              <a:t>?</a:t>
            </a:r>
            <a:endParaRPr lang="it-IT" sz="1400" dirty="0" smtClean="0">
              <a:solidFill>
                <a:srgbClr val="00B0F0"/>
              </a:solidFill>
            </a:endParaRPr>
          </a:p>
          <a:p>
            <a:pPr marL="342900" indent="-342900" algn="just"/>
            <a:endParaRPr lang="it-IT" sz="1400" dirty="0" smtClean="0">
              <a:solidFill>
                <a:schemeClr val="tx1"/>
              </a:solidFill>
            </a:endParaRPr>
          </a:p>
          <a:p>
            <a:pPr marL="342900" indent="-342900" algn="just"/>
            <a:endParaRPr lang="it-IT" sz="1400" dirty="0" smtClean="0">
              <a:solidFill>
                <a:schemeClr val="tx1"/>
              </a:solidFill>
            </a:endParaRPr>
          </a:p>
          <a:p>
            <a:pPr marL="342900" indent="-342900" algn="just"/>
            <a:endParaRPr lang="it-IT" sz="1400" dirty="0" smtClean="0">
              <a:solidFill>
                <a:schemeClr val="tx1"/>
              </a:solidFill>
            </a:endParaRPr>
          </a:p>
          <a:p>
            <a:pPr marL="342900" indent="-342900" algn="just"/>
            <a:endParaRPr lang="it-IT" sz="1400" dirty="0" smtClean="0">
              <a:solidFill>
                <a:schemeClr val="tx1"/>
              </a:solidFill>
            </a:endParaRPr>
          </a:p>
          <a:p>
            <a:pPr marL="342900" indent="-342900" algn="just"/>
            <a:endParaRPr lang="it-IT" sz="1400" dirty="0">
              <a:solidFill>
                <a:schemeClr val="tx1"/>
              </a:solidFill>
            </a:endParaRPr>
          </a:p>
        </p:txBody>
      </p:sp>
      <p:sp>
        <p:nvSpPr>
          <p:cNvPr id="9" name="CasellaDiTesto 8"/>
          <p:cNvSpPr txBox="1"/>
          <p:nvPr/>
        </p:nvSpPr>
        <p:spPr>
          <a:xfrm>
            <a:off x="357158" y="500042"/>
            <a:ext cx="8572560" cy="2123658"/>
          </a:xfrm>
          <a:prstGeom prst="rect">
            <a:avLst/>
          </a:prstGeom>
          <a:solidFill>
            <a:schemeClr val="accent5">
              <a:lumMod val="20000"/>
              <a:lumOff val="80000"/>
            </a:schemeClr>
          </a:solidFill>
          <a:ln w="19050">
            <a:solidFill>
              <a:srgbClr val="C00000"/>
            </a:solidFill>
          </a:ln>
        </p:spPr>
        <p:txBody>
          <a:bodyPr wrap="square" rtlCol="0">
            <a:spAutoFit/>
          </a:bodyPr>
          <a:lstStyle/>
          <a:p>
            <a:pPr algn="ctr" fontAlgn="base">
              <a:spcAft>
                <a:spcPts val="600"/>
              </a:spcAft>
            </a:pPr>
            <a:r>
              <a:rPr lang="it-IT" sz="2000" b="1" dirty="0" smtClean="0"/>
              <a:t>C’è anche il cambiamento climatico dietro le proteste in Iran? Siccità grave nel 96% del Paese</a:t>
            </a:r>
          </a:p>
          <a:p>
            <a:pPr algn="just">
              <a:spcAft>
                <a:spcPts val="600"/>
              </a:spcAft>
            </a:pPr>
            <a:r>
              <a:rPr lang="it-IT" sz="1200" b="1" dirty="0" smtClean="0"/>
              <a:t>BPH-MIK  20</a:t>
            </a:r>
            <a:r>
              <a:rPr lang="it-IT" sz="1200" dirty="0" smtClean="0"/>
              <a:t>/01/2018</a:t>
            </a:r>
          </a:p>
          <a:p>
            <a:pPr algn="just" fontAlgn="base"/>
            <a:r>
              <a:rPr lang="it-IT" sz="1400" dirty="0" smtClean="0"/>
              <a:t>Le condizioni ambientali </a:t>
            </a:r>
            <a:r>
              <a:rPr lang="it-IT" sz="1400" b="1" dirty="0" smtClean="0"/>
              <a:t>nel </a:t>
            </a:r>
            <a:r>
              <a:rPr lang="it-IT" sz="1400" b="1" dirty="0" err="1" smtClean="0"/>
              <a:t>Khuzestan</a:t>
            </a:r>
            <a:r>
              <a:rPr lang="it-IT" sz="1400" b="1" dirty="0" smtClean="0"/>
              <a:t> </a:t>
            </a:r>
            <a:r>
              <a:rPr lang="it-IT" sz="1400" dirty="0" smtClean="0"/>
              <a:t>sono peggiorate anche a causa della continua costruzione di </a:t>
            </a:r>
            <a:r>
              <a:rPr lang="it-IT" sz="1400" b="1" dirty="0" smtClean="0"/>
              <a:t>dighe</a:t>
            </a:r>
            <a:r>
              <a:rPr lang="it-IT" sz="1400" dirty="0" smtClean="0"/>
              <a:t>: negli ultimi 40 anni nella provincia ne sono state costruite più di una dozzina e molte sono state </a:t>
            </a:r>
            <a:r>
              <a:rPr lang="it-IT" sz="1400" b="1" dirty="0" smtClean="0"/>
              <a:t>costruite da imprese che fanno riferimento ai pasdaran</a:t>
            </a:r>
            <a:r>
              <a:rPr lang="it-IT" sz="1400" dirty="0" smtClean="0"/>
              <a:t>. Le minoranze e le regioni più povere accusano il governo centrale di costruire sui loro territori </a:t>
            </a:r>
            <a:r>
              <a:rPr lang="it-IT" sz="1400" b="1" dirty="0" smtClean="0"/>
              <a:t>infrastrutture per sfruttare risorse che poi vengono utilizzate da regioni e industrie legate al potere politico/religioso centrale</a:t>
            </a:r>
            <a:r>
              <a:rPr lang="it-IT" sz="1400" dirty="0" smtClean="0"/>
              <a:t>, mentre peggiorano l’accesso all’acqua per le popolazioni periferiche.</a:t>
            </a:r>
            <a:endParaRPr lang="it-IT" sz="1400" dirty="0"/>
          </a:p>
        </p:txBody>
      </p:sp>
      <p:sp>
        <p:nvSpPr>
          <p:cNvPr id="4" name="Rettangolo arrotondato 3"/>
          <p:cNvSpPr/>
          <p:nvPr/>
        </p:nvSpPr>
        <p:spPr>
          <a:xfrm>
            <a:off x="642910" y="3714752"/>
            <a:ext cx="8072494" cy="642942"/>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just">
              <a:buFont typeface="+mj-lt"/>
              <a:buAutoNum type="alphaLcParenR"/>
            </a:pPr>
            <a:endParaRPr lang="it-IT" sz="1400" dirty="0" smtClean="0">
              <a:solidFill>
                <a:schemeClr val="tx1"/>
              </a:solidFill>
            </a:endParaRPr>
          </a:p>
          <a:p>
            <a:pPr marL="342900" indent="-342900" algn="just">
              <a:buAutoNum type="alphaUcParenR"/>
            </a:pPr>
            <a:endParaRPr lang="it-IT" sz="1400" dirty="0" smtClean="0">
              <a:solidFill>
                <a:schemeClr val="tx1"/>
              </a:solidFill>
            </a:endParaRPr>
          </a:p>
          <a:p>
            <a:pPr marL="342900" indent="-342900" algn="just"/>
            <a:endParaRPr lang="it-IT" sz="1400" dirty="0" smtClean="0">
              <a:solidFill>
                <a:schemeClr val="tx1"/>
              </a:solidFill>
            </a:endParaRPr>
          </a:p>
          <a:p>
            <a:pPr marL="342900" indent="-342900" algn="just"/>
            <a:endParaRPr lang="it-IT" sz="1400" dirty="0" smtClean="0">
              <a:solidFill>
                <a:schemeClr val="tx1"/>
              </a:solidFill>
            </a:endParaRPr>
          </a:p>
          <a:p>
            <a:pPr marL="342900" indent="-342900" algn="just"/>
            <a:endParaRPr lang="it-IT" sz="1400" dirty="0" smtClean="0">
              <a:solidFill>
                <a:schemeClr val="tx1"/>
              </a:solidFill>
            </a:endParaRPr>
          </a:p>
          <a:p>
            <a:pPr algn="just"/>
            <a:r>
              <a:rPr lang="it-IT" sz="1400" dirty="0" smtClean="0">
                <a:solidFill>
                  <a:schemeClr val="tx1"/>
                </a:solidFill>
              </a:rPr>
              <a:t>Dopo aver evidenziato le informazioni principali, formula una domanda che riassuma il contenuto dell’articolo.</a:t>
            </a:r>
          </a:p>
          <a:p>
            <a:pPr marL="342900" indent="-342900" algn="just"/>
            <a:endParaRPr lang="it-IT" sz="1400" dirty="0" smtClean="0">
              <a:solidFill>
                <a:schemeClr val="tx1"/>
              </a:solidFill>
            </a:endParaRPr>
          </a:p>
          <a:p>
            <a:pPr marL="342900" indent="-342900" algn="just"/>
            <a:endParaRPr lang="it-IT" sz="1400" dirty="0" smtClean="0">
              <a:solidFill>
                <a:srgbClr val="00B0F0"/>
              </a:solidFill>
            </a:endParaRPr>
          </a:p>
          <a:p>
            <a:pPr marL="342900" indent="-342900" algn="just"/>
            <a:endParaRPr lang="it-IT" sz="1400" dirty="0" smtClean="0">
              <a:solidFill>
                <a:schemeClr val="tx1"/>
              </a:solidFill>
            </a:endParaRPr>
          </a:p>
          <a:p>
            <a:pPr marL="342900" indent="-342900" algn="just"/>
            <a:endParaRPr lang="it-IT" sz="1400" dirty="0" smtClean="0">
              <a:solidFill>
                <a:schemeClr val="tx1"/>
              </a:solidFill>
            </a:endParaRPr>
          </a:p>
          <a:p>
            <a:pPr marL="342900" indent="-342900" algn="just"/>
            <a:endParaRPr lang="it-IT" sz="1400" dirty="0">
              <a:solidFill>
                <a:schemeClr val="tx1"/>
              </a:solidFill>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amid Reza Karimi, 24 anni, a sinistra, e Ismail Karimi, 36 anni, non possono coltivare questo appezzamento di terreno a causa della scarsità d'acqua in Iran."/>
          <p:cNvPicPr>
            <a:picLocks noChangeAspect="1" noChangeArrowheads="1"/>
          </p:cNvPicPr>
          <p:nvPr/>
        </p:nvPicPr>
        <p:blipFill>
          <a:blip r:embed="rId2"/>
          <a:srcRect/>
          <a:stretch>
            <a:fillRect/>
          </a:stretch>
        </p:blipFill>
        <p:spPr bwMode="auto">
          <a:xfrm>
            <a:off x="285720" y="214291"/>
            <a:ext cx="5181600" cy="2914650"/>
          </a:xfrm>
          <a:prstGeom prst="rect">
            <a:avLst/>
          </a:prstGeom>
          <a:noFill/>
          <a:ln>
            <a:solidFill>
              <a:srgbClr val="C00000"/>
            </a:solidFill>
          </a:ln>
        </p:spPr>
      </p:pic>
      <p:sp>
        <p:nvSpPr>
          <p:cNvPr id="3" name="CasellaDiTesto 2"/>
          <p:cNvSpPr txBox="1"/>
          <p:nvPr/>
        </p:nvSpPr>
        <p:spPr>
          <a:xfrm>
            <a:off x="5715008" y="1000108"/>
            <a:ext cx="2928958" cy="830997"/>
          </a:xfrm>
          <a:prstGeom prst="rect">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2700000" scaled="1"/>
            <a:tileRect/>
          </a:gradFill>
          <a:ln w="19050">
            <a:solidFill>
              <a:srgbClr val="C00000"/>
            </a:solidFill>
          </a:ln>
        </p:spPr>
        <p:txBody>
          <a:bodyPr wrap="square" rtlCol="0">
            <a:spAutoFit/>
          </a:bodyPr>
          <a:lstStyle/>
          <a:p>
            <a:pPr algn="just" fontAlgn="t"/>
            <a:r>
              <a:rPr lang="it-IT" sz="1200" dirty="0" smtClean="0"/>
              <a:t>Hamid </a:t>
            </a:r>
            <a:r>
              <a:rPr lang="it-IT" sz="1200" dirty="0" err="1" smtClean="0"/>
              <a:t>Reza</a:t>
            </a:r>
            <a:r>
              <a:rPr lang="it-IT" sz="1200" dirty="0" smtClean="0"/>
              <a:t> </a:t>
            </a:r>
            <a:r>
              <a:rPr lang="it-IT" sz="1200" dirty="0" err="1" smtClean="0"/>
              <a:t>Karimi</a:t>
            </a:r>
            <a:r>
              <a:rPr lang="it-IT" sz="1200" dirty="0" smtClean="0"/>
              <a:t>, 24 anni, a sinistra, e Ismail </a:t>
            </a:r>
            <a:r>
              <a:rPr lang="it-IT" sz="1200" dirty="0" err="1" smtClean="0"/>
              <a:t>Karimi</a:t>
            </a:r>
            <a:r>
              <a:rPr lang="it-IT" sz="1200" dirty="0" smtClean="0"/>
              <a:t>, 36 anni, non possono coltivare questo appezzamento di terreno a causa della scarsità d'acqua in Iran.</a:t>
            </a:r>
            <a:endParaRPr lang="it-IT" sz="1200" dirty="0"/>
          </a:p>
        </p:txBody>
      </p:sp>
      <p:pic>
        <p:nvPicPr>
          <p:cNvPr id="4" name="Picture 2" descr="Siccità, alluvioni e scontento sociale in iran"/>
          <p:cNvPicPr>
            <a:picLocks noChangeAspect="1" noChangeArrowheads="1"/>
          </p:cNvPicPr>
          <p:nvPr/>
        </p:nvPicPr>
        <p:blipFill>
          <a:blip r:embed="rId3"/>
          <a:srcRect/>
          <a:stretch>
            <a:fillRect/>
          </a:stretch>
        </p:blipFill>
        <p:spPr bwMode="auto">
          <a:xfrm>
            <a:off x="500034" y="3429000"/>
            <a:ext cx="4754880" cy="3164967"/>
          </a:xfrm>
          <a:prstGeom prst="rect">
            <a:avLst/>
          </a:prstGeom>
          <a:noFill/>
          <a:ln>
            <a:solidFill>
              <a:srgbClr val="C00000"/>
            </a:solidFill>
          </a:ln>
        </p:spPr>
      </p:pic>
      <p:sp>
        <p:nvSpPr>
          <p:cNvPr id="5" name="CasellaDiTesto 4"/>
          <p:cNvSpPr txBox="1"/>
          <p:nvPr/>
        </p:nvSpPr>
        <p:spPr>
          <a:xfrm>
            <a:off x="571472" y="6215082"/>
            <a:ext cx="2500330" cy="276999"/>
          </a:xfrm>
          <a:prstGeom prst="rect">
            <a:avLst/>
          </a:prstGeom>
          <a:solidFill>
            <a:schemeClr val="accent1">
              <a:lumMod val="40000"/>
              <a:lumOff val="60000"/>
            </a:schemeClr>
          </a:solidFill>
          <a:ln w="19050">
            <a:solidFill>
              <a:srgbClr val="C00000"/>
            </a:solidFill>
          </a:ln>
        </p:spPr>
        <p:txBody>
          <a:bodyPr wrap="square" rtlCol="0">
            <a:spAutoFit/>
          </a:bodyPr>
          <a:lstStyle/>
          <a:p>
            <a:pPr algn="just" fontAlgn="t"/>
            <a:r>
              <a:rPr lang="it-IT" sz="1200" dirty="0" err="1" smtClean="0"/>
              <a:t>Isfahan</a:t>
            </a:r>
            <a:r>
              <a:rPr lang="it-IT" sz="1200" dirty="0" smtClean="0"/>
              <a:t>, il fiume </a:t>
            </a:r>
            <a:r>
              <a:rPr lang="it-IT" sz="1200" dirty="0" err="1" smtClean="0"/>
              <a:t>Zayandeh</a:t>
            </a:r>
            <a:r>
              <a:rPr lang="it-IT" sz="1200" dirty="0" smtClean="0"/>
              <a:t> a secco</a:t>
            </a:r>
            <a:endParaRPr lang="it-IT" sz="1200" dirty="0"/>
          </a:p>
        </p:txBody>
      </p:sp>
      <p:sp>
        <p:nvSpPr>
          <p:cNvPr id="7" name="CasellaDiTesto 6"/>
          <p:cNvSpPr txBox="1"/>
          <p:nvPr/>
        </p:nvSpPr>
        <p:spPr>
          <a:xfrm>
            <a:off x="5429256" y="4714884"/>
            <a:ext cx="3500430" cy="1569660"/>
          </a:xfrm>
          <a:prstGeom prst="rect">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2700000" scaled="1"/>
            <a:tileRect/>
          </a:gradFill>
          <a:ln w="19050">
            <a:solidFill>
              <a:srgbClr val="C00000"/>
            </a:solidFill>
          </a:ln>
        </p:spPr>
        <p:txBody>
          <a:bodyPr wrap="square" rtlCol="0">
            <a:spAutoFit/>
          </a:bodyPr>
          <a:lstStyle/>
          <a:p>
            <a:pPr algn="just" fontAlgn="t"/>
            <a:r>
              <a:rPr lang="it-IT" sz="1200" dirty="0" smtClean="0"/>
              <a:t>Dall'inizio dell'anno sono scoppiate </a:t>
            </a:r>
            <a:r>
              <a:rPr lang="it-IT" sz="1200" b="1" dirty="0" smtClean="0"/>
              <a:t>numerose proteste </a:t>
            </a:r>
            <a:r>
              <a:rPr lang="it-IT" sz="1200" dirty="0" smtClean="0"/>
              <a:t>in Iran a causa della siccità </a:t>
            </a:r>
            <a:r>
              <a:rPr lang="it-IT" sz="1200" b="1" dirty="0" smtClean="0"/>
              <a:t>nelle zone aride del Paese</a:t>
            </a:r>
            <a:r>
              <a:rPr lang="it-IT" sz="1200" dirty="0" smtClean="0"/>
              <a:t>. Le dimostrazioni sono state relativamente contenute, per ora, limitate alla zona di </a:t>
            </a:r>
            <a:r>
              <a:rPr lang="it-IT" sz="1200" dirty="0" err="1" smtClean="0"/>
              <a:t>Isfahan</a:t>
            </a:r>
            <a:r>
              <a:rPr lang="it-IT" sz="1200" dirty="0" smtClean="0"/>
              <a:t> e alla provincia del </a:t>
            </a:r>
            <a:r>
              <a:rPr lang="it-IT" sz="1200" dirty="0" err="1" smtClean="0"/>
              <a:t>Khuzestan</a:t>
            </a:r>
            <a:r>
              <a:rPr lang="it-IT" sz="1200" dirty="0" smtClean="0"/>
              <a:t>, nell’</a:t>
            </a:r>
            <a:r>
              <a:rPr lang="it-IT" sz="1200" b="1" dirty="0" smtClean="0"/>
              <a:t>ovest iraniano. </a:t>
            </a:r>
            <a:r>
              <a:rPr lang="it-IT" sz="1200" dirty="0" smtClean="0"/>
              <a:t>I contadini accusano i </a:t>
            </a:r>
            <a:r>
              <a:rPr lang="it-IT" sz="1200" b="1" dirty="0" smtClean="0"/>
              <a:t>politici locali </a:t>
            </a:r>
            <a:r>
              <a:rPr lang="it-IT" sz="1200" dirty="0" smtClean="0"/>
              <a:t>di essere </a:t>
            </a:r>
            <a:r>
              <a:rPr lang="it-IT" sz="1200" b="1" dirty="0" smtClean="0"/>
              <a:t>corrotti</a:t>
            </a:r>
            <a:r>
              <a:rPr lang="it-IT" sz="1200" dirty="0" smtClean="0"/>
              <a:t> e permettere che l'acqua venga deviata dai loro campi in cambio di tangenti.</a:t>
            </a:r>
            <a:endParaRPr lang="it-IT" sz="1200" dirty="0"/>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285720" y="214290"/>
            <a:ext cx="8572560" cy="4755148"/>
          </a:xfrm>
          <a:prstGeom prst="rect">
            <a:avLst/>
          </a:prstGeom>
          <a:solidFill>
            <a:schemeClr val="accent5">
              <a:lumMod val="20000"/>
              <a:lumOff val="80000"/>
            </a:schemeClr>
          </a:solidFill>
          <a:ln w="19050">
            <a:solidFill>
              <a:srgbClr val="C00000"/>
            </a:solidFill>
          </a:ln>
        </p:spPr>
        <p:txBody>
          <a:bodyPr wrap="square" rtlCol="0">
            <a:spAutoFit/>
          </a:bodyPr>
          <a:lstStyle/>
          <a:p>
            <a:pPr algn="ctr"/>
            <a:r>
              <a:rPr lang="it-IT" sz="2000" b="1" dirty="0" smtClean="0">
                <a:solidFill>
                  <a:srgbClr val="00B0F0"/>
                </a:solidFill>
              </a:rPr>
              <a:t>Le coltivazioni di pistacchi in Iran muoiono di sete</a:t>
            </a:r>
          </a:p>
          <a:p>
            <a:pPr algn="just">
              <a:spcAft>
                <a:spcPts val="600"/>
              </a:spcAft>
            </a:pPr>
            <a:r>
              <a:rPr lang="it-IT" sz="1200" b="1" dirty="0" err="1" smtClean="0"/>
              <a:t>Phys</a:t>
            </a:r>
            <a:r>
              <a:rPr lang="it-IT" sz="1200" b="1" dirty="0" smtClean="0"/>
              <a:t> </a:t>
            </a:r>
            <a:r>
              <a:rPr lang="it-IT" sz="1200" b="1" dirty="0" err="1" smtClean="0"/>
              <a:t>Org</a:t>
            </a:r>
            <a:r>
              <a:rPr lang="it-IT" sz="1200" b="1" dirty="0" smtClean="0"/>
              <a:t>  </a:t>
            </a:r>
            <a:r>
              <a:rPr lang="it-IT" sz="1200" dirty="0" smtClean="0"/>
              <a:t>03/09/2016</a:t>
            </a:r>
          </a:p>
          <a:p>
            <a:pPr algn="just"/>
            <a:r>
              <a:rPr lang="it-IT" sz="1400" dirty="0" smtClean="0"/>
              <a:t>Gli alberi di pistacchio del villaggio nel sud dell'Iran sono morti da tempo, sbiancati dal sole: </a:t>
            </a:r>
            <a:r>
              <a:rPr lang="it-IT" sz="1400" b="1" dirty="0" smtClean="0"/>
              <a:t>le riserve idriche sotterranee sono state prosciugate da decenni di coltivazione eccessiva.</a:t>
            </a:r>
          </a:p>
          <a:p>
            <a:pPr algn="just"/>
            <a:r>
              <a:rPr lang="it-IT" sz="1400" dirty="0" smtClean="0"/>
              <a:t>Gli ultimi contadini se ne sono andati con le loro famiglie 10 anni fa, e il villaggio ha l'aspetto di una colonia marziana abbandonata. Le case con i tetti a cupola e le pareti di fango si stanno sgretolando, i campi un tempo verdi ora non sono altro che solchi sporchi e l'unico segno di vita è un paio di vagabondi accampati in un vecchio magazzino.</a:t>
            </a:r>
          </a:p>
          <a:p>
            <a:pPr algn="just"/>
            <a:r>
              <a:rPr lang="it-IT" sz="1400" b="1" dirty="0" smtClean="0"/>
              <a:t>I pistacchi sono la più grande esportazione dell'Iran dopo il petrolio greggio</a:t>
            </a:r>
            <a:r>
              <a:rPr lang="it-IT" sz="1400" dirty="0" smtClean="0"/>
              <a:t>, con 250.000 tonnellate di noci prodotte l'anno scorso, una cifra superata solo di recente dagli Stati Uniti. </a:t>
            </a:r>
            <a:r>
              <a:rPr lang="it-IT" sz="1400" b="1" dirty="0" smtClean="0"/>
              <a:t>Nella provincia di </a:t>
            </a:r>
            <a:r>
              <a:rPr lang="it-IT" sz="1400" b="1" dirty="0" err="1" smtClean="0"/>
              <a:t>Kerman</a:t>
            </a:r>
            <a:r>
              <a:rPr lang="it-IT" sz="1400" dirty="0" smtClean="0"/>
              <a:t>, nel sud dell'Iran, </a:t>
            </a:r>
            <a:r>
              <a:rPr lang="it-IT" sz="1400" b="1" dirty="0" smtClean="0"/>
              <a:t>le città si sono arricchite grazie ai pistacchi</a:t>
            </a:r>
            <a:r>
              <a:rPr lang="it-IT" sz="1400" dirty="0" smtClean="0"/>
              <a:t>, ma il tempo sta per scadere per l'industria poiché l'agricoltura sfrenata e il cambiamento climatico hanno un impatto devastante.</a:t>
            </a:r>
          </a:p>
          <a:p>
            <a:pPr algn="just"/>
            <a:r>
              <a:rPr lang="it-IT" sz="1400" dirty="0" smtClean="0"/>
              <a:t>Vicino alla città di </a:t>
            </a:r>
            <a:r>
              <a:rPr lang="it-IT" sz="1400" dirty="0" err="1" smtClean="0"/>
              <a:t>Sirjan</a:t>
            </a:r>
            <a:r>
              <a:rPr lang="it-IT" sz="1400" dirty="0" smtClean="0"/>
              <a:t>, una lunga fila di enormi doline simili a crateri di bombe segnano i punti in cui una falda acquifera sotterranea è stata completamente prosciugata e il terreno è semplicemente crollato.</a:t>
            </a:r>
          </a:p>
          <a:p>
            <a:pPr algn="just"/>
            <a:r>
              <a:rPr lang="it-IT" sz="1400" dirty="0" smtClean="0"/>
              <a:t>"L'agricoltura viene distrutta", dice </a:t>
            </a:r>
            <a:r>
              <a:rPr lang="it-IT" sz="1400" dirty="0" err="1" smtClean="0"/>
              <a:t>Hassan</a:t>
            </a:r>
            <a:r>
              <a:rPr lang="it-IT" sz="1400" dirty="0" smtClean="0"/>
              <a:t> Ali </a:t>
            </a:r>
            <a:r>
              <a:rPr lang="it-IT" sz="1400" dirty="0" err="1" smtClean="0"/>
              <a:t>Firouzabadi</a:t>
            </a:r>
            <a:r>
              <a:rPr lang="it-IT" sz="1400" dirty="0" smtClean="0"/>
              <a:t>, che vive da mezzo secolo nel vicino villaggio di </a:t>
            </a:r>
            <a:r>
              <a:rPr lang="it-IT" sz="1400" dirty="0" err="1" smtClean="0"/>
              <a:t>Izadabad</a:t>
            </a:r>
            <a:r>
              <a:rPr lang="it-IT" sz="1400" dirty="0" smtClean="0"/>
              <a:t>. I suoi affari si aggrappano a malapena. Alcuni dei suoi alberi di pistacchio sono abbastanza vecchi da ricordare l'età d'oro di </a:t>
            </a:r>
            <a:r>
              <a:rPr lang="it-IT" sz="1400" dirty="0" err="1" smtClean="0"/>
              <a:t>Shah</a:t>
            </a:r>
            <a:r>
              <a:rPr lang="it-IT" sz="1400" dirty="0" smtClean="0"/>
              <a:t> </a:t>
            </a:r>
            <a:r>
              <a:rPr lang="it-IT" sz="1400" dirty="0" err="1" smtClean="0"/>
              <a:t>Abbas</a:t>
            </a:r>
            <a:r>
              <a:rPr lang="it-IT" sz="1400" dirty="0" smtClean="0"/>
              <a:t> nel XVII secolo, ma le foglie sono diventate giallo-verdi a causa dell'acqua salata che ora raccoglie. "Il pozzo era profondo dai 6 ai 10 metri quando ero bambino, ma ora sono 150 e l'acqua è amara e salata", dice. "</a:t>
            </a:r>
            <a:r>
              <a:rPr lang="it-IT" sz="1400" b="1" dirty="0" smtClean="0"/>
              <a:t>Questo era un villaggio pieno di gente. La maggior parte se n'è andata per diventare braccianti e autisti</a:t>
            </a:r>
            <a:r>
              <a:rPr lang="it-IT" sz="1400" dirty="0" smtClean="0"/>
              <a:t>. Altri dieci anni e non ci sarà più niente".</a:t>
            </a:r>
          </a:p>
          <a:p>
            <a:pPr algn="just"/>
            <a:endParaRPr lang="it-IT" sz="1400" b="1" dirty="0" smtClean="0"/>
          </a:p>
        </p:txBody>
      </p:sp>
      <p:sp>
        <p:nvSpPr>
          <p:cNvPr id="3" name="Rettangolo arrotondato 2"/>
          <p:cNvSpPr/>
          <p:nvPr/>
        </p:nvSpPr>
        <p:spPr>
          <a:xfrm>
            <a:off x="357158" y="5286388"/>
            <a:ext cx="5000660" cy="428628"/>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just">
              <a:buFont typeface="+mj-lt"/>
              <a:buAutoNum type="alphaLcParenR"/>
            </a:pPr>
            <a:endParaRPr lang="it-IT" sz="1400" dirty="0" smtClean="0">
              <a:solidFill>
                <a:schemeClr val="tx1"/>
              </a:solidFill>
            </a:endParaRPr>
          </a:p>
          <a:p>
            <a:pPr marL="342900" indent="-342900" algn="just">
              <a:buAutoNum type="alphaUcParenR"/>
            </a:pPr>
            <a:endParaRPr lang="it-IT" sz="1400" dirty="0" smtClean="0">
              <a:solidFill>
                <a:schemeClr val="tx1"/>
              </a:solidFill>
            </a:endParaRPr>
          </a:p>
          <a:p>
            <a:pPr marL="342900" indent="-342900" algn="just"/>
            <a:endParaRPr lang="it-IT" sz="1400" dirty="0" smtClean="0">
              <a:solidFill>
                <a:schemeClr val="tx1"/>
              </a:solidFill>
            </a:endParaRPr>
          </a:p>
          <a:p>
            <a:pPr marL="342900" indent="-342900" algn="just"/>
            <a:endParaRPr lang="it-IT" sz="1400" dirty="0" smtClean="0">
              <a:solidFill>
                <a:schemeClr val="tx1"/>
              </a:solidFill>
            </a:endParaRPr>
          </a:p>
          <a:p>
            <a:pPr marL="342900" indent="-342900" algn="just"/>
            <a:endParaRPr lang="it-IT" sz="1400" dirty="0" smtClean="0">
              <a:solidFill>
                <a:schemeClr val="tx1"/>
              </a:solidFill>
            </a:endParaRPr>
          </a:p>
          <a:p>
            <a:pPr algn="just"/>
            <a:r>
              <a:rPr lang="it-IT" sz="1400" dirty="0" smtClean="0">
                <a:solidFill>
                  <a:schemeClr val="tx1"/>
                </a:solidFill>
              </a:rPr>
              <a:t>Evidenzia le informazioni principali e dai un titolo all’articolo</a:t>
            </a:r>
          </a:p>
          <a:p>
            <a:pPr marL="342900" indent="-342900" algn="just"/>
            <a:endParaRPr lang="it-IT" sz="1400" dirty="0" smtClean="0">
              <a:solidFill>
                <a:schemeClr val="tx1"/>
              </a:solidFill>
            </a:endParaRPr>
          </a:p>
          <a:p>
            <a:pPr marL="342900" indent="-342900" algn="just"/>
            <a:endParaRPr lang="it-IT" sz="1400" dirty="0" smtClean="0">
              <a:solidFill>
                <a:srgbClr val="00B0F0"/>
              </a:solidFill>
            </a:endParaRPr>
          </a:p>
          <a:p>
            <a:pPr marL="342900" indent="-342900" algn="just"/>
            <a:endParaRPr lang="it-IT" sz="1400" dirty="0" smtClean="0">
              <a:solidFill>
                <a:schemeClr val="tx1"/>
              </a:solidFill>
            </a:endParaRPr>
          </a:p>
          <a:p>
            <a:pPr marL="342900" indent="-342900" algn="just"/>
            <a:endParaRPr lang="it-IT" sz="1400" dirty="0" smtClean="0">
              <a:solidFill>
                <a:schemeClr val="tx1"/>
              </a:solidFill>
            </a:endParaRPr>
          </a:p>
          <a:p>
            <a:pPr marL="342900" indent="-342900" algn="just"/>
            <a:endParaRPr lang="it-IT" sz="1400" dirty="0">
              <a:solidFill>
                <a:schemeClr val="tx1"/>
              </a:solidFill>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ctrTitle"/>
          </p:nvPr>
        </p:nvSpPr>
        <p:spPr>
          <a:xfrm>
            <a:off x="214282" y="2143116"/>
            <a:ext cx="8458200" cy="1222375"/>
          </a:xfrm>
        </p:spPr>
        <p:txBody>
          <a:bodyPr>
            <a:normAutofit/>
          </a:bodyPr>
          <a:lstStyle/>
          <a:p>
            <a:r>
              <a:rPr lang="it-IT" sz="3200" b="1" dirty="0" smtClean="0">
                <a:latin typeface="Times New Roman" pitchFamily="18" charset="0"/>
                <a:cs typeface="Times New Roman" pitchFamily="18" charset="0"/>
              </a:rPr>
              <a:t>     </a:t>
            </a:r>
            <a:endParaRPr lang="it-IT" sz="3200" b="1" dirty="0">
              <a:latin typeface="Times New Roman" pitchFamily="18" charset="0"/>
              <a:cs typeface="Times New Roman" pitchFamily="18" charset="0"/>
            </a:endParaRPr>
          </a:p>
        </p:txBody>
      </p:sp>
      <p:sp>
        <p:nvSpPr>
          <p:cNvPr id="4" name="Sottotitolo 3"/>
          <p:cNvSpPr>
            <a:spLocks noGrp="1"/>
          </p:cNvSpPr>
          <p:nvPr>
            <p:ph type="subTitle" idx="1"/>
          </p:nvPr>
        </p:nvSpPr>
        <p:spPr>
          <a:xfrm>
            <a:off x="357158" y="2857496"/>
            <a:ext cx="8458200" cy="785818"/>
          </a:xfrm>
        </p:spPr>
        <p:txBody>
          <a:bodyPr>
            <a:normAutofit fontScale="92500" lnSpcReduction="10000"/>
          </a:bodyPr>
          <a:lstStyle/>
          <a:p>
            <a:pPr algn="ctr"/>
            <a:r>
              <a:rPr lang="it-IT" sz="5100" b="1" dirty="0" smtClean="0">
                <a:latin typeface="Times New Roman" pitchFamily="18" charset="0"/>
                <a:cs typeface="Times New Roman" pitchFamily="18" charset="0"/>
              </a:rPr>
              <a:t>   </a:t>
            </a:r>
            <a:r>
              <a:rPr lang="it-IT" sz="4300" b="1" dirty="0" smtClean="0">
                <a:solidFill>
                  <a:srgbClr val="00B050"/>
                </a:solidFill>
                <a:latin typeface="Times New Roman" pitchFamily="18" charset="0"/>
                <a:cs typeface="Times New Roman" pitchFamily="18" charset="0"/>
              </a:rPr>
              <a:t>L’ambiente</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2" descr="https://de.qantara.de/sites/default/files/styles/slideshow_wide/public/uploads/2018-12/proteste_gegen_den_schah_1978_0.jpg?itok=CQRBfcE5"/>
          <p:cNvPicPr>
            <a:picLocks noChangeAspect="1" noChangeArrowheads="1"/>
          </p:cNvPicPr>
          <p:nvPr/>
        </p:nvPicPr>
        <p:blipFill>
          <a:blip r:embed="rId2"/>
          <a:srcRect/>
          <a:stretch>
            <a:fillRect/>
          </a:stretch>
        </p:blipFill>
        <p:spPr bwMode="auto">
          <a:xfrm>
            <a:off x="285728" y="428609"/>
            <a:ext cx="4728210" cy="2662047"/>
          </a:xfrm>
          <a:prstGeom prst="rect">
            <a:avLst/>
          </a:prstGeom>
          <a:noFill/>
          <a:ln>
            <a:solidFill>
              <a:srgbClr val="C00000"/>
            </a:solidFill>
          </a:ln>
        </p:spPr>
      </p:pic>
      <p:sp>
        <p:nvSpPr>
          <p:cNvPr id="3" name="CasellaDiTesto 2"/>
          <p:cNvSpPr txBox="1"/>
          <p:nvPr/>
        </p:nvSpPr>
        <p:spPr>
          <a:xfrm>
            <a:off x="5214942" y="500042"/>
            <a:ext cx="3643338" cy="1200329"/>
          </a:xfrm>
          <a:prstGeom prst="rect">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2700000" scaled="1"/>
            <a:tileRect/>
          </a:gradFill>
          <a:ln w="19050">
            <a:solidFill>
              <a:srgbClr val="C00000"/>
            </a:solidFill>
          </a:ln>
        </p:spPr>
        <p:txBody>
          <a:bodyPr wrap="square" rtlCol="0">
            <a:spAutoFit/>
          </a:bodyPr>
          <a:lstStyle/>
          <a:p>
            <a:pPr algn="just" fontAlgn="t"/>
            <a:r>
              <a:rPr lang="it-IT" sz="1200" b="1" dirty="0" smtClean="0">
                <a:solidFill>
                  <a:srgbClr val="C00000"/>
                </a:solidFill>
              </a:rPr>
              <a:t>Giovani che protestano contro lo scià – ottobre 1977</a:t>
            </a:r>
          </a:p>
          <a:p>
            <a:pPr algn="just" fontAlgn="t"/>
            <a:r>
              <a:rPr lang="it-IT" sz="1200" dirty="0" smtClean="0"/>
              <a:t>Nell'ottobre 1977, nel giardino dell'associazione culturale tedesco-iraniana, si svolsero dieci "notti di poesia". Decine di migliaia di giovani hanno ascoltato le letture di poesie e poi sono scesi in piazza per protestare contro il regime dello scià.</a:t>
            </a:r>
            <a:endParaRPr lang="it-IT" sz="1200" dirty="0">
              <a:solidFill>
                <a:srgbClr val="C00000"/>
              </a:solidFill>
            </a:endParaRPr>
          </a:p>
        </p:txBody>
      </p:sp>
      <p:sp>
        <p:nvSpPr>
          <p:cNvPr id="5" name="CasellaDiTesto 4"/>
          <p:cNvSpPr txBox="1"/>
          <p:nvPr/>
        </p:nvSpPr>
        <p:spPr>
          <a:xfrm>
            <a:off x="5500694" y="3571876"/>
            <a:ext cx="3429024" cy="1938992"/>
          </a:xfrm>
          <a:prstGeom prst="rect">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2700000" scaled="1"/>
            <a:tileRect/>
          </a:gradFill>
          <a:ln w="19050">
            <a:solidFill>
              <a:srgbClr val="C00000"/>
            </a:solidFill>
          </a:ln>
        </p:spPr>
        <p:txBody>
          <a:bodyPr wrap="square" rtlCol="0">
            <a:spAutoFit/>
          </a:bodyPr>
          <a:lstStyle/>
          <a:p>
            <a:pPr algn="just" fontAlgn="t"/>
            <a:r>
              <a:rPr lang="it-IT" sz="1200" b="1" dirty="0" smtClean="0">
                <a:solidFill>
                  <a:srgbClr val="C00000"/>
                </a:solidFill>
              </a:rPr>
              <a:t>Manifestazione contro il governo nella città santa di </a:t>
            </a:r>
            <a:r>
              <a:rPr lang="it-IT" sz="1200" b="1" dirty="0" err="1" smtClean="0">
                <a:solidFill>
                  <a:srgbClr val="C00000"/>
                </a:solidFill>
              </a:rPr>
              <a:t>Qom</a:t>
            </a:r>
            <a:r>
              <a:rPr lang="it-IT" sz="1200" b="1" dirty="0" smtClean="0">
                <a:solidFill>
                  <a:srgbClr val="C00000"/>
                </a:solidFill>
              </a:rPr>
              <a:t> </a:t>
            </a:r>
            <a:r>
              <a:rPr lang="it-IT" sz="1200" b="1" smtClean="0">
                <a:solidFill>
                  <a:srgbClr val="C00000"/>
                </a:solidFill>
              </a:rPr>
              <a:t>– 9 gennaio </a:t>
            </a:r>
            <a:r>
              <a:rPr lang="it-IT" sz="1200" b="1" dirty="0" smtClean="0">
                <a:solidFill>
                  <a:srgbClr val="C00000"/>
                </a:solidFill>
              </a:rPr>
              <a:t>1978</a:t>
            </a:r>
          </a:p>
          <a:p>
            <a:pPr algn="just" fontAlgn="t"/>
            <a:r>
              <a:rPr lang="it-IT" sz="1200" dirty="0" smtClean="0"/>
              <a:t>Il 7 gennaio 1978, il quotidiano governativo </a:t>
            </a:r>
            <a:r>
              <a:rPr lang="it-IT" sz="1200" i="1" dirty="0" err="1" smtClean="0"/>
              <a:t>Ettelat</a:t>
            </a:r>
            <a:r>
              <a:rPr lang="it-IT" sz="1200" i="1" dirty="0" smtClean="0"/>
              <a:t> </a:t>
            </a:r>
            <a:r>
              <a:rPr lang="it-IT" sz="1200" dirty="0" smtClean="0"/>
              <a:t>pubblica un articolo in cui accusa Khomeini di essere un oppiomane e un agente al soldo dei servizi inglesi. Il 9 gennaio, nella città santa di </a:t>
            </a:r>
            <a:r>
              <a:rPr lang="it-IT" sz="1200" dirty="0" err="1" smtClean="0"/>
              <a:t>Qom</a:t>
            </a:r>
            <a:r>
              <a:rPr lang="it-IT" sz="1200" dirty="0" smtClean="0"/>
              <a:t>, studenti e </a:t>
            </a:r>
            <a:r>
              <a:rPr lang="it-IT" sz="1200" i="1" dirty="0" smtClean="0"/>
              <a:t>mullah </a:t>
            </a:r>
            <a:r>
              <a:rPr lang="it-IT" sz="1200" dirty="0" smtClean="0"/>
              <a:t>protestano in piazza per l’articolo contro Khomeini. Le forze dell’ordine sparano sui manifestanti e uccidono diverse persone.</a:t>
            </a:r>
            <a:endParaRPr lang="it-IT" sz="1200" dirty="0"/>
          </a:p>
        </p:txBody>
      </p:sp>
      <p:pic>
        <p:nvPicPr>
          <p:cNvPr id="22530" name="Picture 2" descr="https://topwar.ru/uploads/posts/2019-02/thumbs/1549826992_1527229446_01_04444.jpg"/>
          <p:cNvPicPr>
            <a:picLocks noChangeAspect="1" noChangeArrowheads="1"/>
          </p:cNvPicPr>
          <p:nvPr/>
        </p:nvPicPr>
        <p:blipFill>
          <a:blip r:embed="rId3"/>
          <a:srcRect/>
          <a:stretch>
            <a:fillRect/>
          </a:stretch>
        </p:blipFill>
        <p:spPr bwMode="auto">
          <a:xfrm>
            <a:off x="285720" y="3429000"/>
            <a:ext cx="5029200" cy="2942082"/>
          </a:xfrm>
          <a:prstGeom prst="rect">
            <a:avLst/>
          </a:prstGeom>
          <a:noFill/>
          <a:ln>
            <a:solidFill>
              <a:srgbClr val="C00000"/>
            </a:solidFill>
          </a:ln>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438120" y="366690"/>
            <a:ext cx="8572560" cy="2062103"/>
          </a:xfrm>
          <a:prstGeom prst="rect">
            <a:avLst/>
          </a:prstGeom>
          <a:solidFill>
            <a:schemeClr val="accent5">
              <a:lumMod val="20000"/>
              <a:lumOff val="80000"/>
            </a:schemeClr>
          </a:solidFill>
          <a:ln w="19050">
            <a:solidFill>
              <a:srgbClr val="C00000"/>
            </a:solidFill>
          </a:ln>
        </p:spPr>
        <p:txBody>
          <a:bodyPr wrap="square" rtlCol="0">
            <a:spAutoFit/>
          </a:bodyPr>
          <a:lstStyle/>
          <a:p>
            <a:pPr algn="ctr">
              <a:spcAft>
                <a:spcPts val="600"/>
              </a:spcAft>
            </a:pPr>
            <a:r>
              <a:rPr lang="it-IT" sz="2000" b="1" dirty="0" smtClean="0"/>
              <a:t>La fauna dell’Iran</a:t>
            </a:r>
          </a:p>
          <a:p>
            <a:pPr algn="just"/>
            <a:r>
              <a:rPr lang="it-IT" sz="1400" dirty="0" smtClean="0"/>
              <a:t>Fino alla metà del secolo scorso, la fauna dell'Iran era di una </a:t>
            </a:r>
            <a:r>
              <a:rPr lang="it-IT" sz="1400" b="1" dirty="0" smtClean="0"/>
              <a:t>grande diversità</a:t>
            </a:r>
            <a:r>
              <a:rPr lang="it-IT" sz="1400" dirty="0" smtClean="0"/>
              <a:t>. Il paese era, tra l'altro, popolato da </a:t>
            </a:r>
            <a:r>
              <a:rPr lang="it-IT" sz="1400" i="1" dirty="0" smtClean="0"/>
              <a:t>leoni, tigri, pantere</a:t>
            </a:r>
            <a:r>
              <a:rPr lang="it-IT" sz="1400" dirty="0" smtClean="0"/>
              <a:t> e </a:t>
            </a:r>
            <a:r>
              <a:rPr lang="it-IT" sz="1400" i="1" dirty="0" smtClean="0"/>
              <a:t>ghepardi</a:t>
            </a:r>
            <a:r>
              <a:rPr lang="it-IT" sz="1400" dirty="0" smtClean="0"/>
              <a:t>. Al giorno d'oggi, </a:t>
            </a:r>
            <a:r>
              <a:rPr lang="it-IT" sz="1400" b="1" dirty="0" smtClean="0"/>
              <a:t>la maggioranza di questi animali si è estinta</a:t>
            </a:r>
            <a:r>
              <a:rPr lang="it-IT" sz="1400" dirty="0" smtClean="0"/>
              <a:t>. Tuttavia </a:t>
            </a:r>
            <a:r>
              <a:rPr lang="it-IT" sz="1400" b="1" dirty="0" smtClean="0"/>
              <a:t>il paese nasconde ancora numerosi specie animali </a:t>
            </a:r>
            <a:r>
              <a:rPr lang="it-IT" sz="1400" dirty="0" smtClean="0"/>
              <a:t>tra cui il </a:t>
            </a:r>
            <a:r>
              <a:rPr lang="it-IT" sz="1400" i="1" dirty="0" smtClean="0"/>
              <a:t>lupo</a:t>
            </a:r>
            <a:r>
              <a:rPr lang="it-IT" sz="1400" dirty="0" smtClean="0"/>
              <a:t>, lo </a:t>
            </a:r>
            <a:r>
              <a:rPr lang="it-IT" sz="1400" i="1" dirty="0" smtClean="0"/>
              <a:t>sciacallo</a:t>
            </a:r>
            <a:r>
              <a:rPr lang="it-IT" sz="1400" dirty="0" smtClean="0"/>
              <a:t>, il </a:t>
            </a:r>
            <a:r>
              <a:rPr lang="it-IT" sz="1400" i="1" dirty="0" smtClean="0"/>
              <a:t>leopardo</a:t>
            </a:r>
            <a:r>
              <a:rPr lang="it-IT" sz="1400" dirty="0" smtClean="0"/>
              <a:t>, il </a:t>
            </a:r>
            <a:r>
              <a:rPr lang="it-IT" sz="1400" i="1" dirty="0" smtClean="0"/>
              <a:t>cinghiale</a:t>
            </a:r>
            <a:r>
              <a:rPr lang="it-IT" sz="1400" dirty="0" smtClean="0"/>
              <a:t>, la </a:t>
            </a:r>
            <a:r>
              <a:rPr lang="it-IT" sz="1400" i="1" dirty="0" smtClean="0"/>
              <a:t>iena</a:t>
            </a:r>
            <a:r>
              <a:rPr lang="it-IT" sz="1400" dirty="0" smtClean="0"/>
              <a:t>, il </a:t>
            </a:r>
            <a:r>
              <a:rPr lang="it-IT" sz="1400" i="1" dirty="0" smtClean="0"/>
              <a:t>cervo</a:t>
            </a:r>
            <a:r>
              <a:rPr lang="it-IT" sz="1400" dirty="0" smtClean="0"/>
              <a:t>, l'</a:t>
            </a:r>
            <a:r>
              <a:rPr lang="it-IT" sz="1400" i="1" dirty="0" smtClean="0"/>
              <a:t>asino</a:t>
            </a:r>
            <a:r>
              <a:rPr lang="it-IT" sz="1400" dirty="0" smtClean="0"/>
              <a:t> </a:t>
            </a:r>
            <a:r>
              <a:rPr lang="it-IT" sz="1400" i="1" dirty="0" smtClean="0"/>
              <a:t>selvatico</a:t>
            </a:r>
            <a:r>
              <a:rPr lang="it-IT" sz="1400" dirty="0" smtClean="0"/>
              <a:t>...Una ricchezza che si spiega con la diversità geografica e climatica del paese.</a:t>
            </a:r>
            <a:br>
              <a:rPr lang="it-IT" sz="1400" dirty="0" smtClean="0"/>
            </a:br>
            <a:r>
              <a:rPr lang="it-IT" sz="1400" dirty="0" smtClean="0"/>
              <a:t>Per quanto riguarda l'ornitologia, l'Iran non è da meno perché la regione del golfo Persico accoglie ogni anno numerosi uccelli migratori. Nel paese si contano più di 500 specie di volatili. Infine, il mar Caspio è ricco di </a:t>
            </a:r>
            <a:r>
              <a:rPr lang="it-IT" sz="1400" i="1" dirty="0" smtClean="0"/>
              <a:t>storione</a:t>
            </a:r>
            <a:r>
              <a:rPr lang="it-IT" sz="1400" dirty="0" smtClean="0"/>
              <a:t>, estremamente ricercato per il caviale che produce.</a:t>
            </a:r>
          </a:p>
        </p:txBody>
      </p:sp>
      <p:sp>
        <p:nvSpPr>
          <p:cNvPr id="47106" name="AutoShape 2" descr="La flora e la fauna di Damavand visitano i pacchetti turistici dell'Iran viaggiano in Iran Avventure di ghepardi"/>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sp>
        <p:nvSpPr>
          <p:cNvPr id="47108" name="AutoShape 4" descr="Damavand's Flora and Fauna - Cheetah Adventure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pic>
        <p:nvPicPr>
          <p:cNvPr id="47110" name="Picture 6" descr="Wild Animals In Iran | Part 1 - YouTube"/>
          <p:cNvPicPr>
            <a:picLocks noChangeAspect="1" noChangeArrowheads="1"/>
          </p:cNvPicPr>
          <p:nvPr/>
        </p:nvPicPr>
        <p:blipFill>
          <a:blip r:embed="rId2"/>
          <a:stretch>
            <a:fillRect/>
          </a:stretch>
        </p:blipFill>
        <p:spPr bwMode="auto">
          <a:xfrm>
            <a:off x="1214414" y="2786058"/>
            <a:ext cx="6705600" cy="3771900"/>
          </a:xfrm>
          <a:prstGeom prst="rect">
            <a:avLst/>
          </a:prstGeom>
          <a:noFill/>
          <a:ln>
            <a:solidFill>
              <a:srgbClr val="C00000"/>
            </a:solidFill>
          </a:ln>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357158" y="285728"/>
            <a:ext cx="8572560" cy="4185761"/>
          </a:xfrm>
          <a:prstGeom prst="rect">
            <a:avLst/>
          </a:prstGeom>
          <a:solidFill>
            <a:schemeClr val="accent5">
              <a:lumMod val="20000"/>
              <a:lumOff val="80000"/>
            </a:schemeClr>
          </a:solidFill>
          <a:ln w="19050">
            <a:solidFill>
              <a:srgbClr val="C00000"/>
            </a:solidFill>
          </a:ln>
        </p:spPr>
        <p:txBody>
          <a:bodyPr wrap="square" rtlCol="0">
            <a:spAutoFit/>
          </a:bodyPr>
          <a:lstStyle/>
          <a:p>
            <a:pPr algn="ctr">
              <a:spcAft>
                <a:spcPts val="600"/>
              </a:spcAft>
            </a:pPr>
            <a:r>
              <a:rPr lang="it-IT" sz="2000" b="1" dirty="0" smtClean="0"/>
              <a:t>Il ghepardo asiatico: a rischio assoluto</a:t>
            </a:r>
          </a:p>
          <a:p>
            <a:pPr>
              <a:spcAft>
                <a:spcPts val="600"/>
              </a:spcAft>
            </a:pPr>
            <a:r>
              <a:rPr lang="it-IT" sz="1200" b="1" dirty="0" err="1" smtClean="0"/>
              <a:t>Cheetah</a:t>
            </a:r>
            <a:r>
              <a:rPr lang="it-IT" sz="1200" b="1" dirty="0" smtClean="0"/>
              <a:t> </a:t>
            </a:r>
            <a:r>
              <a:rPr lang="it-IT" sz="1200" b="1" dirty="0" err="1" smtClean="0"/>
              <a:t>Consernation</a:t>
            </a:r>
            <a:r>
              <a:rPr lang="it-IT" sz="1200" b="1" dirty="0" smtClean="0"/>
              <a:t> </a:t>
            </a:r>
            <a:r>
              <a:rPr lang="it-IT" sz="1200" b="1" dirty="0" err="1" smtClean="0"/>
              <a:t>Fund</a:t>
            </a:r>
            <a:r>
              <a:rPr lang="it-IT" sz="1200" b="1" dirty="0" smtClean="0"/>
              <a:t>  </a:t>
            </a:r>
            <a:r>
              <a:rPr lang="it-IT" sz="1200" dirty="0" smtClean="0"/>
              <a:t>18/11/2015</a:t>
            </a:r>
            <a:endParaRPr lang="it-IT" sz="1400" dirty="0" smtClean="0"/>
          </a:p>
          <a:p>
            <a:pPr algn="just"/>
            <a:r>
              <a:rPr lang="it-IT" sz="1400" dirty="0" smtClean="0"/>
              <a:t>La </a:t>
            </a:r>
            <a:r>
              <a:rPr lang="it-IT" sz="1400" b="1" dirty="0" smtClean="0"/>
              <a:t>riduzione del numero delle gazzelle</a:t>
            </a:r>
            <a:r>
              <a:rPr lang="it-IT" sz="1400" dirty="0" smtClean="0"/>
              <a:t>, la </a:t>
            </a:r>
            <a:r>
              <a:rPr lang="it-IT" sz="1400" b="1" dirty="0" smtClean="0"/>
              <a:t>persecuzione</a:t>
            </a:r>
            <a:r>
              <a:rPr lang="it-IT" sz="1400" dirty="0" smtClean="0"/>
              <a:t> </a:t>
            </a:r>
            <a:r>
              <a:rPr lang="it-IT" sz="1400" b="1" dirty="0" smtClean="0"/>
              <a:t>diretta</a:t>
            </a:r>
            <a:r>
              <a:rPr lang="it-IT" sz="1400" dirty="0" smtClean="0"/>
              <a:t>, il </a:t>
            </a:r>
            <a:r>
              <a:rPr lang="it-IT" sz="1400" b="1" dirty="0" smtClean="0"/>
              <a:t>cambiamento di utilizzo del terreno</a:t>
            </a:r>
            <a:r>
              <a:rPr lang="it-IT" sz="1400" dirty="0" smtClean="0"/>
              <a:t>, </a:t>
            </a:r>
            <a:r>
              <a:rPr lang="it-IT" sz="1400" b="1" dirty="0" smtClean="0"/>
              <a:t>il degrado e la frammentazione dell’habitat</a:t>
            </a:r>
            <a:r>
              <a:rPr lang="it-IT" sz="1400" dirty="0" smtClean="0"/>
              <a:t>, e la </a:t>
            </a:r>
            <a:r>
              <a:rPr lang="it-IT" sz="1400" b="1" dirty="0" smtClean="0"/>
              <a:t>desertificazione</a:t>
            </a:r>
            <a:r>
              <a:rPr lang="it-IT" sz="1400" dirty="0" smtClean="0"/>
              <a:t> hanno contribuito al declino del ghepardo. Secondo il Dipartimento dell’Ambiente dell’Iran, il peggioramento della situazione è avvenuto soprattutto tra il 1988 e il 1991. La riduzione del numero delle prede è una conseguenza del </a:t>
            </a:r>
            <a:r>
              <a:rPr lang="it-IT" sz="1400" dirty="0" err="1" smtClean="0"/>
              <a:t>sovrapascolo</a:t>
            </a:r>
            <a:r>
              <a:rPr lang="it-IT" sz="1400" dirty="0" smtClean="0"/>
              <a:t> (</a:t>
            </a:r>
            <a:r>
              <a:rPr lang="it-IT" sz="1400" dirty="0" err="1" smtClean="0"/>
              <a:t>overgrazing</a:t>
            </a:r>
            <a:r>
              <a:rPr lang="it-IT" sz="1400" dirty="0" smtClean="0"/>
              <a:t>) causato dal bestiame introdotto e della caccia alle antilopi. Le prede si allontanano quando i pastori penetrano con le loro mandrie all’interno delle riserve di caccia.</a:t>
            </a:r>
          </a:p>
          <a:p>
            <a:pPr algn="just">
              <a:spcAft>
                <a:spcPts val="600"/>
              </a:spcAft>
            </a:pPr>
            <a:r>
              <a:rPr lang="it-IT" sz="1400" dirty="0" smtClean="0"/>
              <a:t>Anche lo </a:t>
            </a:r>
            <a:r>
              <a:rPr lang="it-IT" sz="1400" b="1" dirty="0" smtClean="0"/>
              <a:t>sfruttamento minerario </a:t>
            </a:r>
            <a:r>
              <a:rPr lang="it-IT" sz="1400" dirty="0" smtClean="0"/>
              <a:t>e la </a:t>
            </a:r>
            <a:r>
              <a:rPr lang="it-IT" sz="1400" b="1" dirty="0" smtClean="0"/>
              <a:t>costruzione di strade in prossimità delle riserve </a:t>
            </a:r>
            <a:r>
              <a:rPr lang="it-IT" sz="1400" dirty="0" smtClean="0"/>
              <a:t>sono una minaccia per la popolazione. Carbone, rame e ferro sono stati estratti in tre diverse regioni dell’habitat del ghepardo nelle zone centrali e orientali dell’Iran. Si stima che le due regioni in cui vengono estratti carbone (</a:t>
            </a:r>
            <a:r>
              <a:rPr lang="it-IT" sz="1400" dirty="0" err="1" smtClean="0"/>
              <a:t>Nayband</a:t>
            </a:r>
            <a:r>
              <a:rPr lang="it-IT" sz="1400" dirty="0" smtClean="0"/>
              <a:t>) e ferro (</a:t>
            </a:r>
            <a:r>
              <a:rPr lang="it-IT" sz="1400" dirty="0" err="1" smtClean="0"/>
              <a:t>Bafq</a:t>
            </a:r>
            <a:r>
              <a:rPr lang="it-IT" sz="1400" dirty="0" smtClean="0"/>
              <a:t>) ospitino le popolazioni di ghepardo più numerose al di fuori delle aree protette. Lo sfruttamento minerario in sé non costituisce una minaccia diretta per i ghepardi, ma la costruzione di strade e il traffico che ne risulta hanno reso l’habitat del ghepardo accessibile agli esseri umani, bracconieri compresi. Attraverso le regioni di confine con l’Afghanistan e il Pakistan (provincia del </a:t>
            </a:r>
            <a:r>
              <a:rPr lang="it-IT" sz="1400" dirty="0" err="1" smtClean="0"/>
              <a:t>Belucistan</a:t>
            </a:r>
            <a:r>
              <a:rPr lang="it-IT" sz="1400" dirty="0" smtClean="0"/>
              <a:t>) passano i sentieri percorsi da fuorilegge armati e trafficanti d’oppio, attivi nelle regioni centrali e occidentali dell’Iran. Secondo quanto affermò </a:t>
            </a:r>
            <a:r>
              <a:rPr lang="it-IT" sz="1400" dirty="0" err="1" smtClean="0"/>
              <a:t>Asadi</a:t>
            </a:r>
            <a:r>
              <a:rPr lang="it-IT" sz="1400" dirty="0" smtClean="0"/>
              <a:t> nel 1997, la fauna di questa regione desertica ha sofferto una caccia incontrollata da parte di gruppi armati che i governi dei tre Paesi non sono riusciti a tenere sotto controllo.</a:t>
            </a:r>
          </a:p>
        </p:txBody>
      </p:sp>
      <p:sp>
        <p:nvSpPr>
          <p:cNvPr id="1026" name="AutoShape 2" descr="file:///C:/Users/utente/Documents/SITO/DA%20INSERIRE/GEOGRAFIA/CLASSE%203%C2%B0/IRAN/14-IRAN/INCENDI/SI/CANI/2959411.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sp>
        <p:nvSpPr>
          <p:cNvPr id="1028" name="AutoShape 4" descr="file:///C:/Users/utente/Documents/SITO/DA%20INSERIRE/GEOGRAFIA/CLASSE%203%C2%B0/IRAN/14-IRAN/INCENDI/SI/CANI/2959411.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pic>
        <p:nvPicPr>
          <p:cNvPr id="1029" name="Picture 5" descr="C:\Users\utente\Documents\SITO\DA INSERIRE\GEOGRAFIA\CLASSE 3°\IRAN\14-IRAN\INCENDI\SI\CANI\2959411.jpg"/>
          <p:cNvPicPr>
            <a:picLocks noChangeAspect="1" noChangeArrowheads="1"/>
          </p:cNvPicPr>
          <p:nvPr/>
        </p:nvPicPr>
        <p:blipFill>
          <a:blip r:embed="rId2"/>
          <a:srcRect/>
          <a:stretch>
            <a:fillRect/>
          </a:stretch>
        </p:blipFill>
        <p:spPr bwMode="auto">
          <a:xfrm>
            <a:off x="5786446" y="4572008"/>
            <a:ext cx="2992120" cy="1997964"/>
          </a:xfrm>
          <a:prstGeom prst="rect">
            <a:avLst/>
          </a:prstGeom>
          <a:noFill/>
          <a:ln>
            <a:solidFill>
              <a:srgbClr val="C00000"/>
            </a:solidFill>
          </a:ln>
        </p:spPr>
      </p:pic>
      <p:sp>
        <p:nvSpPr>
          <p:cNvPr id="6" name="Rettangolo arrotondato 5"/>
          <p:cNvSpPr/>
          <p:nvPr/>
        </p:nvSpPr>
        <p:spPr>
          <a:xfrm>
            <a:off x="214282" y="4643446"/>
            <a:ext cx="5214974" cy="857256"/>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it-IT" sz="1400" dirty="0" smtClean="0">
              <a:solidFill>
                <a:schemeClr val="tx1"/>
              </a:solidFill>
            </a:endParaRPr>
          </a:p>
          <a:p>
            <a:pPr algn="just"/>
            <a:endParaRPr lang="it-IT" sz="1400" dirty="0" smtClean="0">
              <a:solidFill>
                <a:schemeClr val="tx1"/>
              </a:solidFill>
            </a:endParaRPr>
          </a:p>
          <a:p>
            <a:pPr algn="just"/>
            <a:endParaRPr lang="it-IT" sz="1400" dirty="0" smtClean="0">
              <a:solidFill>
                <a:schemeClr val="tx1"/>
              </a:solidFill>
            </a:endParaRPr>
          </a:p>
          <a:p>
            <a:pPr algn="just"/>
            <a:endParaRPr lang="it-IT" sz="1400" dirty="0" smtClean="0">
              <a:solidFill>
                <a:schemeClr val="tx1"/>
              </a:solidFill>
            </a:endParaRPr>
          </a:p>
          <a:p>
            <a:pPr algn="just"/>
            <a:endParaRPr lang="it-IT" sz="1400" dirty="0" smtClean="0">
              <a:solidFill>
                <a:schemeClr val="tx1"/>
              </a:solidFill>
            </a:endParaRPr>
          </a:p>
          <a:p>
            <a:pPr algn="just"/>
            <a:r>
              <a:rPr lang="it-IT" sz="1400" b="1" dirty="0" smtClean="0">
                <a:solidFill>
                  <a:schemeClr val="tx1"/>
                </a:solidFill>
              </a:rPr>
              <a:t>Quali sono le cause che fanno sì che il ghepardo sia a rischio estinzione? </a:t>
            </a:r>
            <a:r>
              <a:rPr lang="it-IT" sz="1400" dirty="0" smtClean="0">
                <a:solidFill>
                  <a:schemeClr val="tx1"/>
                </a:solidFill>
              </a:rPr>
              <a:t>Rispondi evidenziando nel testo le informazioni principali. </a:t>
            </a:r>
          </a:p>
          <a:p>
            <a:pPr marL="342900" indent="-342900" algn="just"/>
            <a:endParaRPr lang="it-IT" sz="1400" dirty="0" smtClean="0">
              <a:solidFill>
                <a:schemeClr val="tx1"/>
              </a:solidFill>
            </a:endParaRPr>
          </a:p>
          <a:p>
            <a:pPr marL="342900" indent="-342900" algn="just"/>
            <a:endParaRPr lang="it-IT" sz="1400" dirty="0" smtClean="0">
              <a:solidFill>
                <a:schemeClr val="tx1"/>
              </a:solidFill>
            </a:endParaRPr>
          </a:p>
          <a:p>
            <a:pPr marL="342900" indent="-342900" algn="just"/>
            <a:endParaRPr lang="it-IT" sz="1400" dirty="0" smtClean="0">
              <a:solidFill>
                <a:schemeClr val="tx1"/>
              </a:solidFill>
            </a:endParaRPr>
          </a:p>
          <a:p>
            <a:pPr marL="342900" indent="-342900" algn="just"/>
            <a:endParaRPr lang="it-IT" sz="1400" dirty="0" smtClean="0">
              <a:solidFill>
                <a:schemeClr val="tx1"/>
              </a:solidFill>
            </a:endParaRPr>
          </a:p>
          <a:p>
            <a:pPr marL="342900" indent="-342900" algn="just"/>
            <a:endParaRPr lang="it-IT" sz="1400" dirty="0">
              <a:solidFill>
                <a:schemeClr val="tx1"/>
              </a:solidFill>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357158" y="214290"/>
            <a:ext cx="8572560" cy="1554272"/>
          </a:xfrm>
          <a:prstGeom prst="rect">
            <a:avLst/>
          </a:prstGeom>
          <a:solidFill>
            <a:schemeClr val="accent5">
              <a:lumMod val="20000"/>
              <a:lumOff val="80000"/>
            </a:schemeClr>
          </a:solidFill>
          <a:ln w="19050">
            <a:solidFill>
              <a:srgbClr val="C00000"/>
            </a:solidFill>
          </a:ln>
        </p:spPr>
        <p:txBody>
          <a:bodyPr wrap="square" rtlCol="0">
            <a:spAutoFit/>
          </a:bodyPr>
          <a:lstStyle/>
          <a:p>
            <a:pPr algn="ctr">
              <a:spcAft>
                <a:spcPts val="600"/>
              </a:spcAft>
            </a:pPr>
            <a:r>
              <a:rPr lang="it-IT" sz="2000" b="1" dirty="0" smtClean="0"/>
              <a:t>La flora</a:t>
            </a:r>
            <a:endParaRPr lang="it-IT" sz="1400" dirty="0" smtClean="0"/>
          </a:p>
          <a:p>
            <a:pPr algn="just"/>
            <a:r>
              <a:rPr lang="it-IT" sz="1400" dirty="0" smtClean="0"/>
              <a:t>Le </a:t>
            </a:r>
            <a:r>
              <a:rPr lang="it-IT" sz="1400" b="1" dirty="0" smtClean="0"/>
              <a:t>forme di vegetazione prevalenti </a:t>
            </a:r>
            <a:r>
              <a:rPr lang="it-IT" sz="1400" dirty="0" smtClean="0"/>
              <a:t>sono </a:t>
            </a:r>
            <a:r>
              <a:rPr lang="it-IT" sz="1400" b="1" dirty="0" smtClean="0"/>
              <a:t>di tipo desertico e steppico </a:t>
            </a:r>
            <a:r>
              <a:rPr lang="it-IT" sz="1400" dirty="0" smtClean="0"/>
              <a:t>dove predominano </a:t>
            </a:r>
            <a:r>
              <a:rPr lang="it-IT" sz="1400" i="1" dirty="0" smtClean="0"/>
              <a:t>graminacee, astragali, piante spinose</a:t>
            </a:r>
            <a:r>
              <a:rPr lang="it-IT" sz="1400" dirty="0" smtClean="0"/>
              <a:t>, ad eccezione dei versanti settentrionali dei monti </a:t>
            </a:r>
            <a:r>
              <a:rPr lang="it-IT" sz="1400" dirty="0" err="1" smtClean="0"/>
              <a:t>Elburz</a:t>
            </a:r>
            <a:r>
              <a:rPr lang="it-IT" sz="1400" dirty="0" smtClean="0"/>
              <a:t> (</a:t>
            </a:r>
            <a:r>
              <a:rPr lang="it-IT" sz="1400" i="1" dirty="0" smtClean="0"/>
              <a:t>pioppi, salici, olmi</a:t>
            </a:r>
            <a:r>
              <a:rPr lang="it-IT" sz="1400" dirty="0" smtClean="0"/>
              <a:t>) e della piana del Caspio dove la flora è più rigogliosa: boschi di </a:t>
            </a:r>
            <a:r>
              <a:rPr lang="it-IT" sz="1400" i="1" dirty="0" smtClean="0"/>
              <a:t>querce</a:t>
            </a:r>
            <a:r>
              <a:rPr lang="it-IT" sz="1400" dirty="0" smtClean="0"/>
              <a:t>, anche se oggi assai degradati. Nella parte più meridionale, la </a:t>
            </a:r>
            <a:r>
              <a:rPr lang="it-IT" sz="1400" dirty="0" err="1" smtClean="0"/>
              <a:t>tropicalità</a:t>
            </a:r>
            <a:r>
              <a:rPr lang="it-IT" sz="1400" dirty="0" smtClean="0"/>
              <a:t> del clima è rivelata dalla presenza di </a:t>
            </a:r>
            <a:r>
              <a:rPr lang="it-IT" sz="1400" i="1" dirty="0" smtClean="0"/>
              <a:t>palme nane</a:t>
            </a:r>
            <a:r>
              <a:rPr lang="it-IT" sz="1400" dirty="0" smtClean="0"/>
              <a:t> (</a:t>
            </a:r>
            <a:r>
              <a:rPr lang="it-IT" sz="1400" dirty="0" err="1" smtClean="0"/>
              <a:t>pish</a:t>
            </a:r>
            <a:r>
              <a:rPr lang="it-IT" sz="1400" dirty="0" smtClean="0"/>
              <a:t>) e, nelle oasi costiere, di </a:t>
            </a:r>
            <a:r>
              <a:rPr lang="it-IT" sz="1400" i="1" dirty="0" smtClean="0"/>
              <a:t>palme da dattero</a:t>
            </a:r>
            <a:r>
              <a:rPr lang="it-IT" sz="1400" dirty="0" smtClean="0"/>
              <a:t>, specie nella zona di </a:t>
            </a:r>
            <a:r>
              <a:rPr lang="it-IT" sz="1400" dirty="0" err="1" smtClean="0"/>
              <a:t>Ābādān</a:t>
            </a:r>
            <a:r>
              <a:rPr lang="it-IT" sz="1400" dirty="0" smtClean="0"/>
              <a:t>.</a:t>
            </a:r>
          </a:p>
        </p:txBody>
      </p:sp>
      <p:pic>
        <p:nvPicPr>
          <p:cNvPr id="5" name="Picture 3" descr="C:\Users\utente\Documents\SITO\DA INSERIRE\GEOGRAFIA\CLASSE 3°\IRAN\14-IRAN\INCENDI\SI\CANI\Holdridge-life-zones-of-Iran-based-on-physiognomic-types.png"/>
          <p:cNvPicPr>
            <a:picLocks noChangeAspect="1" noChangeArrowheads="1"/>
          </p:cNvPicPr>
          <p:nvPr/>
        </p:nvPicPr>
        <p:blipFill>
          <a:blip r:embed="rId2"/>
          <a:srcRect/>
          <a:stretch>
            <a:fillRect/>
          </a:stretch>
        </p:blipFill>
        <p:spPr bwMode="auto">
          <a:xfrm>
            <a:off x="1785918" y="1857364"/>
            <a:ext cx="5601843" cy="4836605"/>
          </a:xfrm>
          <a:prstGeom prst="rect">
            <a:avLst/>
          </a:prstGeom>
          <a:noFill/>
          <a:ln>
            <a:solidFill>
              <a:srgbClr val="C00000"/>
            </a:solidFill>
          </a:ln>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AutoShape 2" descr="https://www.meteoweb.eu/wp-content/uploads/2019/07/foreste-hyrcanian-iran-3.jpg.webp"/>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pic>
        <p:nvPicPr>
          <p:cNvPr id="138246" name="Picture 6" descr="Iran, le foreste di Hyrcanian diventano Patrimonio mondiale dell'Umanità  [GALLERY]"/>
          <p:cNvPicPr>
            <a:picLocks noChangeAspect="1" noChangeArrowheads="1"/>
          </p:cNvPicPr>
          <p:nvPr/>
        </p:nvPicPr>
        <p:blipFill>
          <a:blip r:embed="rId2"/>
          <a:srcRect/>
          <a:stretch>
            <a:fillRect/>
          </a:stretch>
        </p:blipFill>
        <p:spPr bwMode="auto">
          <a:xfrm>
            <a:off x="1714480" y="571480"/>
            <a:ext cx="5852160" cy="3867912"/>
          </a:xfrm>
          <a:prstGeom prst="rect">
            <a:avLst/>
          </a:prstGeom>
          <a:noFill/>
          <a:ln>
            <a:solidFill>
              <a:srgbClr val="C00000"/>
            </a:solidFill>
          </a:ln>
        </p:spPr>
      </p:pic>
      <p:sp>
        <p:nvSpPr>
          <p:cNvPr id="5" name="CasellaDiTesto 4"/>
          <p:cNvSpPr txBox="1"/>
          <p:nvPr/>
        </p:nvSpPr>
        <p:spPr>
          <a:xfrm>
            <a:off x="2214546" y="4643446"/>
            <a:ext cx="5214974" cy="1169551"/>
          </a:xfrm>
          <a:prstGeom prst="rect">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2700000" scaled="1"/>
            <a:tileRect/>
          </a:gradFill>
          <a:ln w="19050">
            <a:solidFill>
              <a:srgbClr val="C00000"/>
            </a:solidFill>
          </a:ln>
        </p:spPr>
        <p:txBody>
          <a:bodyPr wrap="square" rtlCol="0">
            <a:spAutoFit/>
          </a:bodyPr>
          <a:lstStyle/>
          <a:p>
            <a:pPr algn="just" fontAlgn="t"/>
            <a:r>
              <a:rPr lang="it-IT" sz="1400" dirty="0" smtClean="0"/>
              <a:t>Le </a:t>
            </a:r>
            <a:r>
              <a:rPr lang="it-IT" sz="1400" b="1" dirty="0" smtClean="0"/>
              <a:t>foreste di </a:t>
            </a:r>
            <a:r>
              <a:rPr lang="it-IT" sz="1400" b="1" dirty="0" err="1" smtClean="0"/>
              <a:t>Hyrcanian</a:t>
            </a:r>
            <a:r>
              <a:rPr lang="it-IT" sz="1400" dirty="0" smtClean="0"/>
              <a:t>, lungo la costa meridionale del Mar Caspio. Si tratta di una zona di 850 chilometri quadrati, un massiccio boschivo unico al mondo, la cui origine risale tra i 25 ed i 50 milioni di anni fa. Qui si trovano 180 specie di uccelli, 58 specie di mammiferi ed il famoso “leopardo persiano”.</a:t>
            </a:r>
            <a:endParaRPr lang="it-IT" sz="1400" dirty="0"/>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266" name="Picture 2" descr="https://thumbs.dreamstime.com/z/i-cespugli-nel-deserto-centrale-dell-iran-paesaggio-del-con-arbusti-e-cielo-azzurro-159740228.jpg"/>
          <p:cNvPicPr>
            <a:picLocks noChangeAspect="1" noChangeArrowheads="1"/>
          </p:cNvPicPr>
          <p:nvPr/>
        </p:nvPicPr>
        <p:blipFill>
          <a:blip r:embed="rId2"/>
          <a:srcRect b="8776"/>
          <a:stretch>
            <a:fillRect/>
          </a:stretch>
        </p:blipFill>
        <p:spPr bwMode="auto">
          <a:xfrm>
            <a:off x="214282" y="142852"/>
            <a:ext cx="5754624" cy="3340057"/>
          </a:xfrm>
          <a:prstGeom prst="rect">
            <a:avLst/>
          </a:prstGeom>
          <a:noFill/>
          <a:ln>
            <a:solidFill>
              <a:srgbClr val="C00000"/>
            </a:solidFill>
          </a:ln>
        </p:spPr>
      </p:pic>
      <p:sp>
        <p:nvSpPr>
          <p:cNvPr id="4" name="CasellaDiTesto 3"/>
          <p:cNvSpPr txBox="1"/>
          <p:nvPr/>
        </p:nvSpPr>
        <p:spPr>
          <a:xfrm>
            <a:off x="214282" y="214290"/>
            <a:ext cx="2786082" cy="276999"/>
          </a:xfrm>
          <a:prstGeom prst="rect">
            <a:avLst/>
          </a:prstGeom>
          <a:solidFill>
            <a:srgbClr val="FFC000"/>
          </a:solidFill>
          <a:ln w="19050">
            <a:solidFill>
              <a:srgbClr val="C00000"/>
            </a:solidFill>
          </a:ln>
        </p:spPr>
        <p:txBody>
          <a:bodyPr wrap="square" rtlCol="0">
            <a:spAutoFit/>
          </a:bodyPr>
          <a:lstStyle/>
          <a:p>
            <a:r>
              <a:rPr lang="it-IT" sz="1200" dirty="0" smtClean="0"/>
              <a:t>Paesaggio del deserto centrale dell'Iran </a:t>
            </a:r>
            <a:endParaRPr lang="it-IT" sz="1200" dirty="0"/>
          </a:p>
        </p:txBody>
      </p:sp>
      <p:pic>
        <p:nvPicPr>
          <p:cNvPr id="5" name="Picture 8" descr="https://www.unimondo.org/var/unimondo/storage/images/paesi/asia/asia-meridionale/iran/flora-e-fauna/palme-nane/582578-1-ita-IT/palme-nane_large.jpg"/>
          <p:cNvPicPr>
            <a:picLocks noChangeAspect="1" noChangeArrowheads="1"/>
          </p:cNvPicPr>
          <p:nvPr/>
        </p:nvPicPr>
        <p:blipFill>
          <a:blip r:embed="rId3"/>
          <a:srcRect/>
          <a:stretch>
            <a:fillRect/>
          </a:stretch>
        </p:blipFill>
        <p:spPr bwMode="auto">
          <a:xfrm>
            <a:off x="357158" y="3929066"/>
            <a:ext cx="3429000" cy="2571751"/>
          </a:xfrm>
          <a:prstGeom prst="rect">
            <a:avLst/>
          </a:prstGeom>
          <a:noFill/>
          <a:ln>
            <a:solidFill>
              <a:srgbClr val="C00000"/>
            </a:solidFill>
          </a:ln>
        </p:spPr>
      </p:pic>
      <p:sp>
        <p:nvSpPr>
          <p:cNvPr id="6" name="CasellaDiTesto 5"/>
          <p:cNvSpPr txBox="1"/>
          <p:nvPr/>
        </p:nvSpPr>
        <p:spPr>
          <a:xfrm>
            <a:off x="2571736" y="6143644"/>
            <a:ext cx="1214446" cy="276999"/>
          </a:xfrm>
          <a:prstGeom prst="rect">
            <a:avLst/>
          </a:prstGeom>
          <a:solidFill>
            <a:srgbClr val="FFC000"/>
          </a:solidFill>
          <a:ln w="19050">
            <a:solidFill>
              <a:srgbClr val="C00000"/>
            </a:solidFill>
          </a:ln>
        </p:spPr>
        <p:txBody>
          <a:bodyPr wrap="square" rtlCol="0">
            <a:spAutoFit/>
          </a:bodyPr>
          <a:lstStyle/>
          <a:p>
            <a:pPr algn="just" fontAlgn="t"/>
            <a:r>
              <a:rPr lang="it-IT" sz="1200" dirty="0" smtClean="0"/>
              <a:t>Palme nane</a:t>
            </a:r>
            <a:endParaRPr lang="it-IT" sz="1200" dirty="0"/>
          </a:p>
        </p:txBody>
      </p:sp>
      <p:pic>
        <p:nvPicPr>
          <p:cNvPr id="7" name="Picture 10" descr="https://www.unimondo.org/var/unimondo/storage/images/paesi/asia/asia-meridionale/iran/flora-e-fauna/palme-da-dattero-ad-abadan/582584-1-ita-IT/Palme-da-dattero-ad-Abadan_large.jpg"/>
          <p:cNvPicPr>
            <a:picLocks noChangeAspect="1" noChangeArrowheads="1"/>
          </p:cNvPicPr>
          <p:nvPr/>
        </p:nvPicPr>
        <p:blipFill>
          <a:blip r:embed="rId4"/>
          <a:srcRect b="5555"/>
          <a:stretch>
            <a:fillRect/>
          </a:stretch>
        </p:blipFill>
        <p:spPr bwMode="auto">
          <a:xfrm>
            <a:off x="4714876" y="3786190"/>
            <a:ext cx="3621024" cy="2564907"/>
          </a:xfrm>
          <a:prstGeom prst="rect">
            <a:avLst/>
          </a:prstGeom>
          <a:noFill/>
          <a:ln>
            <a:solidFill>
              <a:srgbClr val="C00000"/>
            </a:solidFill>
          </a:ln>
        </p:spPr>
      </p:pic>
      <p:sp>
        <p:nvSpPr>
          <p:cNvPr id="8" name="CasellaDiTesto 7"/>
          <p:cNvSpPr txBox="1"/>
          <p:nvPr/>
        </p:nvSpPr>
        <p:spPr>
          <a:xfrm>
            <a:off x="6215074" y="6000768"/>
            <a:ext cx="2143140" cy="276999"/>
          </a:xfrm>
          <a:prstGeom prst="rect">
            <a:avLst/>
          </a:prstGeom>
          <a:solidFill>
            <a:srgbClr val="FFC000"/>
          </a:solidFill>
          <a:ln w="19050">
            <a:solidFill>
              <a:srgbClr val="C00000"/>
            </a:solidFill>
          </a:ln>
        </p:spPr>
        <p:txBody>
          <a:bodyPr wrap="square" rtlCol="0">
            <a:spAutoFit/>
          </a:bodyPr>
          <a:lstStyle/>
          <a:p>
            <a:pPr algn="just" fontAlgn="t"/>
            <a:r>
              <a:rPr lang="it-IT" sz="1200" dirty="0" smtClean="0"/>
              <a:t>Palme da dattero ad </a:t>
            </a:r>
            <a:r>
              <a:rPr lang="it-IT" sz="1200" dirty="0" err="1" smtClean="0"/>
              <a:t>Abadan</a:t>
            </a:r>
            <a:endParaRPr lang="it-IT" sz="1200" dirty="0"/>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438120" y="366690"/>
            <a:ext cx="8572560" cy="5555367"/>
          </a:xfrm>
          <a:prstGeom prst="rect">
            <a:avLst/>
          </a:prstGeom>
          <a:solidFill>
            <a:schemeClr val="accent5">
              <a:lumMod val="20000"/>
              <a:lumOff val="80000"/>
            </a:schemeClr>
          </a:solidFill>
          <a:ln w="19050">
            <a:solidFill>
              <a:srgbClr val="C00000"/>
            </a:solidFill>
          </a:ln>
        </p:spPr>
        <p:txBody>
          <a:bodyPr wrap="square" rtlCol="0">
            <a:spAutoFit/>
          </a:bodyPr>
          <a:lstStyle/>
          <a:p>
            <a:pPr algn="ctr">
              <a:spcAft>
                <a:spcPts val="600"/>
              </a:spcAft>
            </a:pPr>
            <a:r>
              <a:rPr lang="it-IT" sz="2000" b="1" dirty="0" smtClean="0"/>
              <a:t>La questione ambientale iraniana </a:t>
            </a:r>
          </a:p>
          <a:p>
            <a:pPr>
              <a:spcAft>
                <a:spcPts val="600"/>
              </a:spcAft>
            </a:pPr>
            <a:r>
              <a:rPr lang="it-IT" sz="1200" b="1" dirty="0" smtClean="0"/>
              <a:t>Il Caffè </a:t>
            </a:r>
            <a:r>
              <a:rPr lang="it-IT" sz="1200" b="1" dirty="0" err="1" smtClean="0"/>
              <a:t>Geopolico</a:t>
            </a:r>
            <a:r>
              <a:rPr lang="it-IT" sz="1200" b="1" dirty="0" smtClean="0"/>
              <a:t>  </a:t>
            </a:r>
            <a:r>
              <a:rPr lang="it-IT" sz="1200" dirty="0" smtClean="0"/>
              <a:t>05/12/2016</a:t>
            </a:r>
            <a:endParaRPr lang="it-IT" sz="1400" dirty="0" smtClean="0"/>
          </a:p>
          <a:p>
            <a:pPr algn="just">
              <a:spcAft>
                <a:spcPts val="600"/>
              </a:spcAft>
            </a:pPr>
            <a:r>
              <a:rPr lang="it-IT" sz="1400" b="1" dirty="0" smtClean="0"/>
              <a:t>EMERGENZE AMBIENTALI E</a:t>
            </a:r>
            <a:r>
              <a:rPr lang="it-IT" sz="1400" dirty="0" smtClean="0"/>
              <a:t> </a:t>
            </a:r>
            <a:r>
              <a:rPr lang="it-IT" sz="1400" b="1" dirty="0" smtClean="0"/>
              <a:t>IMPATTO UMANO SULL’ECOSISTEMA </a:t>
            </a:r>
            <a:r>
              <a:rPr lang="it-IT" sz="1400" dirty="0" smtClean="0"/>
              <a:t>– Oltre all’inquinamento ambientale l’insediamento umano ha contribuito, fin dall’antichità, ad indebolire la maggior parte degli ecosistemi presenti sul territorio iraniano. Attività quali la </a:t>
            </a:r>
            <a:r>
              <a:rPr lang="it-IT" sz="1400" b="1" dirty="0" smtClean="0"/>
              <a:t>deforestazione</a:t>
            </a:r>
            <a:r>
              <a:rPr lang="it-IT" sz="1400" dirty="0" smtClean="0"/>
              <a:t>, l’</a:t>
            </a:r>
            <a:r>
              <a:rPr lang="it-IT" sz="1400" b="1" dirty="0" smtClean="0"/>
              <a:t>agricoltura intensiva </a:t>
            </a:r>
            <a:r>
              <a:rPr lang="it-IT" sz="1400" dirty="0" smtClean="0"/>
              <a:t>in aree non ecologicamente sostenibili, il </a:t>
            </a:r>
            <a:r>
              <a:rPr lang="it-IT" sz="1400" b="1" dirty="0" smtClean="0"/>
              <a:t>pascolo eccessivo</a:t>
            </a:r>
            <a:r>
              <a:rPr lang="it-IT" sz="1400" dirty="0" smtClean="0"/>
              <a:t>, la </a:t>
            </a:r>
            <a:r>
              <a:rPr lang="it-IT" sz="1400" b="1" dirty="0" smtClean="0"/>
              <a:t>caccia</a:t>
            </a:r>
            <a:r>
              <a:rPr lang="it-IT" sz="1400" dirty="0" smtClean="0"/>
              <a:t>, la </a:t>
            </a:r>
            <a:r>
              <a:rPr lang="it-IT" sz="1400" b="1" dirty="0" smtClean="0"/>
              <a:t>compattazione del suolo</a:t>
            </a:r>
            <a:r>
              <a:rPr lang="it-IT" sz="1400" dirty="0" smtClean="0"/>
              <a:t>, la </a:t>
            </a:r>
            <a:r>
              <a:rPr lang="it-IT" sz="1400" b="1" dirty="0" smtClean="0"/>
              <a:t>pressione demografica </a:t>
            </a:r>
            <a:r>
              <a:rPr lang="it-IT" sz="1400" dirty="0" smtClean="0"/>
              <a:t>– causata principalmente dalla eccessiva urbanizzazione –, l’</a:t>
            </a:r>
            <a:r>
              <a:rPr lang="it-IT" sz="1400" b="1" dirty="0" smtClean="0"/>
              <a:t>utilizzo di pesticidi </a:t>
            </a:r>
            <a:r>
              <a:rPr lang="it-IT" sz="1400" dirty="0" smtClean="0"/>
              <a:t>e i problemi relativi alla </a:t>
            </a:r>
            <a:r>
              <a:rPr lang="it-IT" sz="1400" b="1" dirty="0" smtClean="0"/>
              <a:t>gestione dei rifiuti </a:t>
            </a:r>
            <a:r>
              <a:rPr lang="it-IT" sz="1400" dirty="0" smtClean="0"/>
              <a:t>(unitamente all’inquinamento industriale e alla spesso eccessiva irrigazione) hanno contribuito </a:t>
            </a:r>
            <a:r>
              <a:rPr lang="it-IT" sz="1400" b="1" dirty="0" smtClean="0"/>
              <a:t>ad un rapido degrado ecologico</a:t>
            </a:r>
            <a:r>
              <a:rPr lang="it-IT" sz="1400" dirty="0" smtClean="0"/>
              <a:t>. L’insieme di questi fattori ha provocato, nel tempo, danni spesso irreparabili quali desertificazione, erosione, inondazioni, tempeste di polvere, impoverimento del suolo e distruzione degli habitat naturali di molte specie di mammiferi, uccelli, pesci, rettili e piante. Studi recenti hanno stimato che in Iran </a:t>
            </a:r>
            <a:r>
              <a:rPr lang="it-IT" sz="1400" b="1" dirty="0" smtClean="0"/>
              <a:t>molte specie animali e vegetali si sono estinte negli ultimi decenni </a:t>
            </a:r>
            <a:r>
              <a:rPr lang="it-IT" sz="1400" dirty="0" smtClean="0"/>
              <a:t>e che molte altre sono fortemente a rischio di estinzione.</a:t>
            </a:r>
          </a:p>
          <a:p>
            <a:pPr algn="just"/>
            <a:r>
              <a:rPr lang="it-IT" sz="1400" b="1" dirty="0" smtClean="0"/>
              <a:t>GLI INTERVENTI PER LA SALVAGUARDIA DELL’AMBIENTE PRIMA E DOPO LA RIVOLUZIONE ISLAMICA </a:t>
            </a:r>
            <a:r>
              <a:rPr lang="it-IT" sz="1400" dirty="0" smtClean="0"/>
              <a:t>–</a:t>
            </a:r>
            <a:r>
              <a:rPr lang="it-IT" sz="1400" b="1" dirty="0" smtClean="0"/>
              <a:t> </a:t>
            </a:r>
            <a:r>
              <a:rPr lang="it-IT" sz="1400" dirty="0" smtClean="0"/>
              <a:t>La </a:t>
            </a:r>
            <a:r>
              <a:rPr lang="it-IT" sz="1400" b="1" dirty="0" smtClean="0"/>
              <a:t>prima legge per la tutela del territorio </a:t>
            </a:r>
            <a:r>
              <a:rPr lang="it-IT" sz="1400" dirty="0" smtClean="0"/>
              <a:t>è stata emanata in Iran nel </a:t>
            </a:r>
            <a:r>
              <a:rPr lang="it-IT" sz="1400" b="1" dirty="0" smtClean="0"/>
              <a:t>1956</a:t>
            </a:r>
            <a:r>
              <a:rPr lang="it-IT" sz="1400" dirty="0" smtClean="0"/>
              <a:t>, creando un’istituzione preposta al controllo ambientale che cercò di destinare una percentuale significativa delle risorse economiche disponibili ad aree ritenute di particolare importanza dal punto di vista ecologico. Considerando la vastità del territorio in rapporto ai limitati fondi a disposizione, gli sforzi di preservazione non furono sufficienti a garantire un’adeguata efficacia nei controlli. Nel </a:t>
            </a:r>
            <a:r>
              <a:rPr lang="it-IT" sz="1400" b="1" dirty="0" smtClean="0"/>
              <a:t>1971</a:t>
            </a:r>
            <a:r>
              <a:rPr lang="it-IT" sz="1400" dirty="0" smtClean="0"/>
              <a:t> il Parlamento, attraverso l’istituzione di un Dipartimento dell’Ambiente, stabilì l’esistenza di </a:t>
            </a:r>
            <a:r>
              <a:rPr lang="it-IT" sz="1400" b="1" dirty="0" smtClean="0"/>
              <a:t>sei parchi naturali e trentacinque regioni protette</a:t>
            </a:r>
            <a:r>
              <a:rPr lang="it-IT" sz="1400" dirty="0" smtClean="0"/>
              <a:t>, con il principale obiettivo di creare le condizioni ideali per favorire la riproduzione di specie a rischio. In queste aree vigeva il divieto di caccia e pesca, concesse comunque tramite speciali licenze, e il pascolo era soggetto a forti restrizioni. Gli sforzi per la salvaguardia della fauna selvatica e la conservazione delle risorse naturali non sono però stati mantenuti nel periodo post-rivoluzionario.</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357158" y="142852"/>
            <a:ext cx="8572560" cy="5124480"/>
          </a:xfrm>
          <a:prstGeom prst="rect">
            <a:avLst/>
          </a:prstGeom>
          <a:solidFill>
            <a:schemeClr val="accent5">
              <a:lumMod val="20000"/>
              <a:lumOff val="80000"/>
            </a:schemeClr>
          </a:solidFill>
          <a:ln w="19050">
            <a:solidFill>
              <a:srgbClr val="C00000"/>
            </a:solidFill>
          </a:ln>
        </p:spPr>
        <p:txBody>
          <a:bodyPr wrap="square" rtlCol="0">
            <a:spAutoFit/>
          </a:bodyPr>
          <a:lstStyle/>
          <a:p>
            <a:pPr algn="just">
              <a:spcAft>
                <a:spcPts val="600"/>
              </a:spcAft>
            </a:pPr>
            <a:r>
              <a:rPr lang="it-IT" sz="1400" dirty="0" smtClean="0"/>
              <a:t>Nonostante l’articolo 50 della nuova Costituzione sancisca come doveri pubblici la salvaguardia dell’ambiente e il divieto di inquinamento, fino alla fine degli anni Ottanta il settore pubblico non ha mostrato particolare interesse per le questioni ambientali. Durante il </a:t>
            </a:r>
            <a:r>
              <a:rPr lang="it-IT" sz="1400" b="1" dirty="0" smtClean="0"/>
              <a:t>periodo rivoluzionario </a:t>
            </a:r>
            <a:r>
              <a:rPr lang="it-IT" sz="1400" dirty="0" smtClean="0"/>
              <a:t>(1978-79) e della </a:t>
            </a:r>
            <a:r>
              <a:rPr lang="it-IT" sz="1400" b="1" dirty="0" smtClean="0"/>
              <a:t>guerra contro l’Iraq</a:t>
            </a:r>
            <a:r>
              <a:rPr lang="it-IT" sz="1400" dirty="0" smtClean="0"/>
              <a:t> (1980-88) </a:t>
            </a:r>
            <a:r>
              <a:rPr lang="it-IT" sz="1400" b="1" dirty="0" smtClean="0"/>
              <a:t>la questione della tutela ambientale è stata infatti completamente accantonata</a:t>
            </a:r>
            <a:r>
              <a:rPr lang="it-IT" sz="1400" dirty="0" smtClean="0"/>
              <a:t>: boschi, pascoli, parchi nazionali e aree protette sono stati saccheggiati e arati, con conseguente massacro della flora e della fauna selvatiche. Non solo le norme in materia ambientale sono state spesso sospese ma </a:t>
            </a:r>
            <a:r>
              <a:rPr lang="it-IT" sz="1400" b="1" dirty="0" smtClean="0"/>
              <a:t>l’economia del Paese in quegli anni ha addirittura  incoraggiato lo</a:t>
            </a:r>
            <a:r>
              <a:rPr lang="it-IT" sz="1400" dirty="0" smtClean="0"/>
              <a:t> </a:t>
            </a:r>
            <a:r>
              <a:rPr lang="it-IT" sz="1400" b="1" dirty="0" smtClean="0"/>
              <a:t>sfruttamento distruttivo dell’ambiente e delle sue risorse</a:t>
            </a:r>
            <a:r>
              <a:rPr lang="it-IT" sz="1400" dirty="0" smtClean="0"/>
              <a:t>. Con la </a:t>
            </a:r>
            <a:r>
              <a:rPr lang="it-IT" sz="1400" b="1" dirty="0" smtClean="0"/>
              <a:t>fine della guerra </a:t>
            </a:r>
            <a:r>
              <a:rPr lang="it-IT" sz="1400" dirty="0" smtClean="0"/>
              <a:t>il Governo, riconoscendo finalmente la necessità di affrontare la questione ambientale, ha promosso il </a:t>
            </a:r>
            <a:r>
              <a:rPr lang="it-IT" sz="1400" b="1" dirty="0" smtClean="0"/>
              <a:t>ripristino di alcuni programmi di tutela e conservazione</a:t>
            </a:r>
            <a:r>
              <a:rPr lang="it-IT" sz="1400" dirty="0" smtClean="0"/>
              <a:t> </a:t>
            </a:r>
            <a:r>
              <a:rPr lang="it-IT" sz="1400" b="1" dirty="0" smtClean="0"/>
              <a:t>avviati nella prima metà degli anni Settanta</a:t>
            </a:r>
            <a:r>
              <a:rPr lang="it-IT" sz="1400" dirty="0" smtClean="0"/>
              <a:t>. Nel corso degli anni Ottanta si è proceduto quindi al rimboschimento di oltre 100.000 ettari; allo stesso tempo però milioni di ettari di foresta naturale venivano sradicati e moltissime aree venivano privatizzate, sfuggendo così a qualsiasi forma di controllo.</a:t>
            </a:r>
          </a:p>
          <a:p>
            <a:pPr algn="just">
              <a:spcAft>
                <a:spcPts val="600"/>
              </a:spcAft>
            </a:pPr>
            <a:r>
              <a:rPr lang="it-IT" sz="1400" b="1" dirty="0" smtClean="0"/>
              <a:t>POSSIBILI SOLUZIONI PER FRONTEGGIARE L’INQUINAMENTO - </a:t>
            </a:r>
            <a:r>
              <a:rPr lang="it-IT" sz="1400" dirty="0" smtClean="0"/>
              <a:t>In Iran si deve quindi necessariamente definire una politica ecologica sostenibile in quanto </a:t>
            </a:r>
            <a:r>
              <a:rPr lang="it-IT" sz="1400" b="1" dirty="0" smtClean="0"/>
              <a:t>le normative sul controllo dell’inquinamento ambientale attualmente in vigore vengono applicate in maniera discontinua e casuale</a:t>
            </a:r>
            <a:r>
              <a:rPr lang="it-IT" sz="1400" dirty="0" smtClean="0"/>
              <a:t>, </a:t>
            </a:r>
            <a:r>
              <a:rPr lang="it-IT" sz="1400" b="1" dirty="0" smtClean="0"/>
              <a:t>non esercitando un controllo completo e puntuale per proteggere le risorse naturali, la fauna selvatica e gli ecosistemi</a:t>
            </a:r>
            <a:r>
              <a:rPr lang="it-IT" sz="1400" dirty="0" smtClean="0"/>
              <a:t>. Le riserve naturali, ad esempio, continuano ad esistere ma risultano essere mal sorvegliate perdendo quindi la loro funzione di aree protette. Per fronteggiare l’inquinamento atmosferico nelle città dovrebbero essere intraprese misure che, seppur proposte ciclicamente, non sono mai state applicate, come ad esempio la conversione degli impianti dei taxi da gas a benzina, una corretta manutenzione dei veicoli obsoleti e l’intensificazione delle revisioni dei veicoli, prevista ogni cinque anni secondo la normativa attualmente in vigore e che, secondo un disegno di legge approvato dal Parlamento lo scorso agosto, dovrebbe trasformarsi in controlli biennali per le autovetture private e annuali per quelle governative. </a:t>
            </a:r>
          </a:p>
        </p:txBody>
      </p:sp>
      <p:sp>
        <p:nvSpPr>
          <p:cNvPr id="3" name="Rettangolo arrotondato 2"/>
          <p:cNvSpPr/>
          <p:nvPr/>
        </p:nvSpPr>
        <p:spPr>
          <a:xfrm>
            <a:off x="357158" y="5429264"/>
            <a:ext cx="8572560" cy="500066"/>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it-IT" sz="1400" dirty="0" smtClean="0">
              <a:solidFill>
                <a:schemeClr val="tx1"/>
              </a:solidFill>
            </a:endParaRPr>
          </a:p>
          <a:p>
            <a:pPr algn="just"/>
            <a:endParaRPr lang="it-IT" sz="1400" dirty="0" smtClean="0">
              <a:solidFill>
                <a:schemeClr val="tx1"/>
              </a:solidFill>
            </a:endParaRPr>
          </a:p>
          <a:p>
            <a:pPr algn="just"/>
            <a:endParaRPr lang="it-IT" sz="1400" dirty="0" smtClean="0">
              <a:solidFill>
                <a:schemeClr val="tx1"/>
              </a:solidFill>
            </a:endParaRPr>
          </a:p>
          <a:p>
            <a:pPr algn="just"/>
            <a:endParaRPr lang="it-IT" sz="1400" dirty="0" smtClean="0">
              <a:solidFill>
                <a:schemeClr val="tx1"/>
              </a:solidFill>
            </a:endParaRPr>
          </a:p>
          <a:p>
            <a:pPr algn="just"/>
            <a:endParaRPr lang="it-IT" sz="1400" dirty="0" smtClean="0">
              <a:solidFill>
                <a:schemeClr val="tx1"/>
              </a:solidFill>
            </a:endParaRPr>
          </a:p>
          <a:p>
            <a:pPr algn="just"/>
            <a:r>
              <a:rPr lang="it-IT" sz="1400" dirty="0" smtClean="0">
                <a:solidFill>
                  <a:schemeClr val="tx1"/>
                </a:solidFill>
              </a:rPr>
              <a:t>Evidenzia le informazioni principali del primo paragrafo dell’articolo e formula una domanda che lo riassuma.</a:t>
            </a:r>
          </a:p>
          <a:p>
            <a:pPr marL="342900" indent="-342900" algn="just"/>
            <a:endParaRPr lang="it-IT" sz="1400" dirty="0" smtClean="0">
              <a:solidFill>
                <a:schemeClr val="tx1"/>
              </a:solidFill>
            </a:endParaRPr>
          </a:p>
          <a:p>
            <a:pPr marL="342900" indent="-342900" algn="just"/>
            <a:endParaRPr lang="it-IT" sz="1400" dirty="0" smtClean="0">
              <a:solidFill>
                <a:schemeClr val="tx1"/>
              </a:solidFill>
            </a:endParaRPr>
          </a:p>
          <a:p>
            <a:pPr marL="342900" indent="-342900" algn="just"/>
            <a:endParaRPr lang="it-IT" sz="1400" dirty="0" smtClean="0">
              <a:solidFill>
                <a:schemeClr val="tx1"/>
              </a:solidFill>
            </a:endParaRPr>
          </a:p>
          <a:p>
            <a:pPr marL="342900" indent="-342900" algn="just"/>
            <a:endParaRPr lang="it-IT" sz="1400" dirty="0" smtClean="0">
              <a:solidFill>
                <a:schemeClr val="tx1"/>
              </a:solidFill>
            </a:endParaRPr>
          </a:p>
          <a:p>
            <a:pPr marL="342900" indent="-342900" algn="just"/>
            <a:endParaRPr lang="it-IT" sz="1400" dirty="0">
              <a:solidFill>
                <a:schemeClr val="tx1"/>
              </a:solidFill>
            </a:endParaRPr>
          </a:p>
        </p:txBody>
      </p:sp>
      <p:sp>
        <p:nvSpPr>
          <p:cNvPr id="4" name="Rettangolo arrotondato 3"/>
          <p:cNvSpPr/>
          <p:nvPr/>
        </p:nvSpPr>
        <p:spPr>
          <a:xfrm>
            <a:off x="357158" y="6143644"/>
            <a:ext cx="8572560" cy="500066"/>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it-IT" sz="1400" dirty="0" smtClean="0">
              <a:solidFill>
                <a:schemeClr val="tx1"/>
              </a:solidFill>
            </a:endParaRPr>
          </a:p>
          <a:p>
            <a:pPr algn="just"/>
            <a:endParaRPr lang="it-IT" sz="1400" dirty="0" smtClean="0">
              <a:solidFill>
                <a:schemeClr val="tx1"/>
              </a:solidFill>
            </a:endParaRPr>
          </a:p>
          <a:p>
            <a:pPr algn="just"/>
            <a:endParaRPr lang="it-IT" sz="1400" dirty="0" smtClean="0">
              <a:solidFill>
                <a:schemeClr val="tx1"/>
              </a:solidFill>
            </a:endParaRPr>
          </a:p>
          <a:p>
            <a:pPr algn="just"/>
            <a:endParaRPr lang="it-IT" sz="1400" dirty="0" smtClean="0">
              <a:solidFill>
                <a:srgbClr val="00B0F0"/>
              </a:solidFill>
            </a:endParaRPr>
          </a:p>
          <a:p>
            <a:pPr algn="just"/>
            <a:r>
              <a:rPr lang="it-IT" sz="1400" b="1" dirty="0" smtClean="0">
                <a:solidFill>
                  <a:srgbClr val="00B0F0"/>
                </a:solidFill>
              </a:rPr>
              <a:t>Quali sono le attività umane che hanno provocato il degrado ecologico dell’Iran? </a:t>
            </a:r>
          </a:p>
          <a:p>
            <a:pPr marL="342900" indent="-342900" algn="just"/>
            <a:endParaRPr lang="it-IT" sz="1400" dirty="0" smtClean="0">
              <a:solidFill>
                <a:schemeClr val="tx1"/>
              </a:solidFill>
            </a:endParaRPr>
          </a:p>
          <a:p>
            <a:pPr marL="342900" indent="-342900" algn="just"/>
            <a:endParaRPr lang="it-IT" sz="1400" dirty="0" smtClean="0">
              <a:solidFill>
                <a:schemeClr val="tx1"/>
              </a:solidFill>
            </a:endParaRPr>
          </a:p>
          <a:p>
            <a:pPr marL="342900" indent="-342900" algn="just"/>
            <a:endParaRPr lang="it-IT" sz="1400" dirty="0" smtClean="0">
              <a:solidFill>
                <a:schemeClr val="tx1"/>
              </a:solidFill>
            </a:endParaRPr>
          </a:p>
          <a:p>
            <a:pPr marL="342900" indent="-342900" algn="just"/>
            <a:endParaRPr lang="it-IT" sz="1400" dirty="0">
              <a:solidFill>
                <a:schemeClr val="tx1"/>
              </a:solidFill>
            </a:endParaRP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ella 3"/>
          <p:cNvGraphicFramePr>
            <a:graphicFrameLocks noGrp="1"/>
          </p:cNvGraphicFramePr>
          <p:nvPr/>
        </p:nvGraphicFramePr>
        <p:xfrm>
          <a:off x="714348" y="1000108"/>
          <a:ext cx="7358114" cy="3362960"/>
        </p:xfrm>
        <a:graphic>
          <a:graphicData uri="http://schemas.openxmlformats.org/drawingml/2006/table">
            <a:tbl>
              <a:tblPr firstRow="1" bandRow="1">
                <a:tableStyleId>{5C22544A-7EE6-4342-B048-85BDC9FD1C3A}</a:tableStyleId>
              </a:tblPr>
              <a:tblGrid>
                <a:gridCol w="3679057"/>
                <a:gridCol w="3679057"/>
              </a:tblGrid>
              <a:tr h="370840">
                <a:tc>
                  <a:txBody>
                    <a:bodyPr/>
                    <a:lstStyle/>
                    <a:p>
                      <a:pPr algn="ctr"/>
                      <a:r>
                        <a:rPr lang="it-IT" dirty="0" smtClean="0">
                          <a:solidFill>
                            <a:schemeClr val="tx1"/>
                          </a:solidFill>
                        </a:rPr>
                        <a:t>PERIODO</a:t>
                      </a:r>
                      <a:endParaRPr lang="it-IT" dirty="0">
                        <a:solidFill>
                          <a:schemeClr val="tx1"/>
                        </a:solidFill>
                      </a:endParaRPr>
                    </a:p>
                  </a:txBody>
                  <a:tcPr/>
                </a:tc>
                <a:tc>
                  <a:txBody>
                    <a:bodyPr/>
                    <a:lstStyle/>
                    <a:p>
                      <a:pPr algn="ctr"/>
                      <a:r>
                        <a:rPr lang="it-IT" dirty="0" smtClean="0">
                          <a:solidFill>
                            <a:schemeClr val="tx1"/>
                          </a:solidFill>
                        </a:rPr>
                        <a:t>POLITICA AMBIENTALE</a:t>
                      </a:r>
                      <a:endParaRPr lang="it-IT" dirty="0">
                        <a:solidFill>
                          <a:schemeClr val="tx1"/>
                        </a:solidFill>
                      </a:endParaRPr>
                    </a:p>
                  </a:txBody>
                  <a:tcPr/>
                </a:tc>
              </a:tr>
              <a:tr h="370840">
                <a:tc>
                  <a:txBody>
                    <a:bodyPr/>
                    <a:lstStyle/>
                    <a:p>
                      <a:pPr algn="ctr"/>
                      <a:r>
                        <a:rPr lang="it-IT" sz="1400" b="1" dirty="0" smtClean="0">
                          <a:solidFill>
                            <a:srgbClr val="00B0F0"/>
                          </a:solidFill>
                        </a:rPr>
                        <a:t>1956</a:t>
                      </a:r>
                      <a:endParaRPr lang="it-IT" sz="1400" b="1" dirty="0">
                        <a:solidFill>
                          <a:srgbClr val="00B0F0"/>
                        </a:solidFill>
                      </a:endParaRPr>
                    </a:p>
                  </a:txBody>
                  <a:tcPr/>
                </a:tc>
                <a:tc>
                  <a:txBody>
                    <a:bodyPr/>
                    <a:lstStyle/>
                    <a:p>
                      <a:pPr algn="just"/>
                      <a:r>
                        <a:rPr lang="it-IT" sz="1400" b="0" dirty="0" smtClean="0">
                          <a:solidFill>
                            <a:srgbClr val="00B0F0"/>
                          </a:solidFill>
                        </a:rPr>
                        <a:t>Prima legge per la tutela del territorio </a:t>
                      </a:r>
                      <a:endParaRPr lang="it-IT" sz="1400" b="0" dirty="0">
                        <a:solidFill>
                          <a:srgbClr val="00B0F0"/>
                        </a:solidFill>
                      </a:endParaRPr>
                    </a:p>
                  </a:txBody>
                  <a:tcPr/>
                </a:tc>
              </a:tr>
              <a:tr h="370840">
                <a:tc>
                  <a:txBody>
                    <a:bodyPr/>
                    <a:lstStyle/>
                    <a:p>
                      <a:pPr algn="ctr"/>
                      <a:endParaRPr lang="it-IT" sz="1400" b="1" dirty="0" smtClean="0">
                        <a:solidFill>
                          <a:srgbClr val="00B0F0"/>
                        </a:solidFill>
                      </a:endParaRPr>
                    </a:p>
                    <a:p>
                      <a:pPr algn="ctr"/>
                      <a:r>
                        <a:rPr lang="it-IT" sz="1400" b="1" dirty="0" smtClean="0">
                          <a:solidFill>
                            <a:srgbClr val="00B0F0"/>
                          </a:solidFill>
                        </a:rPr>
                        <a:t>1971</a:t>
                      </a:r>
                      <a:endParaRPr lang="it-IT" sz="1400" b="1" dirty="0">
                        <a:solidFill>
                          <a:srgbClr val="00B0F0"/>
                        </a:solidFill>
                      </a:endParaRPr>
                    </a:p>
                  </a:txBody>
                  <a:tcPr/>
                </a:tc>
                <a:tc>
                  <a:txBody>
                    <a:bodyPr/>
                    <a:lstStyle/>
                    <a:p>
                      <a:pPr algn="just"/>
                      <a:r>
                        <a:rPr lang="it-IT" sz="1400" b="0" dirty="0" smtClean="0">
                          <a:solidFill>
                            <a:srgbClr val="00B0F0"/>
                          </a:solidFill>
                        </a:rPr>
                        <a:t>Istituzione di un Dipartimento dell’Ambiente</a:t>
                      </a:r>
                      <a:r>
                        <a:rPr lang="it-IT" sz="1400" b="0" baseline="0" dirty="0" smtClean="0">
                          <a:solidFill>
                            <a:srgbClr val="00B0F0"/>
                          </a:solidFill>
                        </a:rPr>
                        <a:t> </a:t>
                      </a:r>
                      <a:r>
                        <a:rPr lang="it-IT" sz="1400" b="0" dirty="0" smtClean="0">
                          <a:solidFill>
                            <a:srgbClr val="00B0F0"/>
                          </a:solidFill>
                        </a:rPr>
                        <a:t>e di sei parchi naturali e trentacinque regioni protette</a:t>
                      </a:r>
                      <a:endParaRPr lang="it-IT" sz="1400" b="0" dirty="0">
                        <a:solidFill>
                          <a:srgbClr val="00B0F0"/>
                        </a:solidFill>
                      </a:endParaRPr>
                    </a:p>
                  </a:txBody>
                  <a:tcPr/>
                </a:tc>
              </a:tr>
              <a:tr h="370840">
                <a:tc>
                  <a:txBody>
                    <a:bodyPr/>
                    <a:lstStyle/>
                    <a:p>
                      <a:pPr algn="ctr"/>
                      <a:endParaRPr lang="it-IT" sz="1400" b="1" dirty="0" smtClean="0"/>
                    </a:p>
                    <a:p>
                      <a:pPr algn="ctr"/>
                      <a:endParaRPr lang="it-IT" sz="1400" b="1" dirty="0" smtClean="0"/>
                    </a:p>
                    <a:p>
                      <a:pPr algn="ctr"/>
                      <a:r>
                        <a:rPr lang="it-IT" sz="1400" b="1" dirty="0" smtClean="0"/>
                        <a:t>Periodo rivoluzionario e guerra contro l’Iraq</a:t>
                      </a:r>
                      <a:endParaRPr lang="it-IT" sz="1400" b="1" dirty="0"/>
                    </a:p>
                  </a:txBody>
                  <a:tcPr/>
                </a:tc>
                <a:tc>
                  <a:txBody>
                    <a:bodyPr/>
                    <a:lstStyle/>
                    <a:p>
                      <a:pPr algn="just"/>
                      <a:r>
                        <a:rPr lang="it-IT" sz="1400" b="0" dirty="0" smtClean="0">
                          <a:solidFill>
                            <a:srgbClr val="00B0F0"/>
                          </a:solidFill>
                        </a:rPr>
                        <a:t>La questione della tutela ambientale è stata completamente accantonata. L’economia del Paese in quegli anni ha</a:t>
                      </a:r>
                      <a:r>
                        <a:rPr lang="it-IT" sz="1400" b="0" baseline="0" dirty="0" smtClean="0">
                          <a:solidFill>
                            <a:srgbClr val="00B0F0"/>
                          </a:solidFill>
                        </a:rPr>
                        <a:t> </a:t>
                      </a:r>
                      <a:r>
                        <a:rPr lang="it-IT" sz="1400" b="0" dirty="0" smtClean="0">
                          <a:solidFill>
                            <a:srgbClr val="00B0F0"/>
                          </a:solidFill>
                        </a:rPr>
                        <a:t>addirittura  incoraggiato lo sfruttamento distruttivo dell’ambiente e delle sue risorse</a:t>
                      </a:r>
                      <a:endParaRPr lang="it-IT" sz="1400" b="0" dirty="0">
                        <a:solidFill>
                          <a:srgbClr val="00B0F0"/>
                        </a:solidFill>
                      </a:endParaRPr>
                    </a:p>
                  </a:txBody>
                  <a:tcPr/>
                </a:tc>
              </a:tr>
              <a:tr h="370840">
                <a:tc>
                  <a:txBody>
                    <a:bodyPr/>
                    <a:lstStyle/>
                    <a:p>
                      <a:pPr algn="ctr"/>
                      <a:endParaRPr lang="it-IT" sz="1400" b="1" dirty="0" smtClean="0"/>
                    </a:p>
                    <a:p>
                      <a:pPr algn="ctr"/>
                      <a:r>
                        <a:rPr lang="it-IT" sz="1400" b="1" dirty="0" smtClean="0">
                          <a:solidFill>
                            <a:srgbClr val="00B0F0"/>
                          </a:solidFill>
                        </a:rPr>
                        <a:t>Fine della guerra </a:t>
                      </a:r>
                      <a:endParaRPr lang="it-IT" sz="1400" b="1" dirty="0">
                        <a:solidFill>
                          <a:srgbClr val="00B0F0"/>
                        </a:solidFill>
                      </a:endParaRPr>
                    </a:p>
                  </a:txBody>
                  <a:tcPr/>
                </a:tc>
                <a:tc>
                  <a:txBody>
                    <a:bodyPr/>
                    <a:lstStyle/>
                    <a:p>
                      <a:pPr algn="just"/>
                      <a:r>
                        <a:rPr lang="it-IT" sz="1400" b="0" dirty="0" smtClean="0"/>
                        <a:t>Il Governo ha promosso il ripristino di alcuni programmi di tutela e conservazione avviati nella prima metà degli anni Settanta</a:t>
                      </a:r>
                      <a:endParaRPr lang="it-IT" sz="1400" b="0" dirty="0"/>
                    </a:p>
                  </a:txBody>
                  <a:tcPr/>
                </a:tc>
              </a:tr>
            </a:tbl>
          </a:graphicData>
        </a:graphic>
      </p:graphicFrame>
      <p:sp>
        <p:nvSpPr>
          <p:cNvPr id="5" name="Rettangolo arrotondato 4"/>
          <p:cNvSpPr/>
          <p:nvPr/>
        </p:nvSpPr>
        <p:spPr>
          <a:xfrm>
            <a:off x="714348" y="214290"/>
            <a:ext cx="7500990" cy="571504"/>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it-IT" sz="1400" dirty="0" smtClean="0">
              <a:solidFill>
                <a:schemeClr val="tx1"/>
              </a:solidFill>
            </a:endParaRPr>
          </a:p>
          <a:p>
            <a:pPr algn="just"/>
            <a:endParaRPr lang="it-IT" sz="1400" dirty="0" smtClean="0">
              <a:solidFill>
                <a:schemeClr val="tx1"/>
              </a:solidFill>
            </a:endParaRPr>
          </a:p>
          <a:p>
            <a:pPr algn="just"/>
            <a:endParaRPr lang="it-IT" sz="1400" dirty="0" smtClean="0">
              <a:solidFill>
                <a:schemeClr val="tx1"/>
              </a:solidFill>
            </a:endParaRPr>
          </a:p>
          <a:p>
            <a:pPr algn="just"/>
            <a:endParaRPr lang="it-IT" sz="1400" dirty="0" smtClean="0">
              <a:solidFill>
                <a:schemeClr val="tx1"/>
              </a:solidFill>
            </a:endParaRPr>
          </a:p>
          <a:p>
            <a:pPr algn="just"/>
            <a:endParaRPr lang="it-IT" sz="1400" dirty="0" smtClean="0">
              <a:solidFill>
                <a:schemeClr val="tx1"/>
              </a:solidFill>
            </a:endParaRPr>
          </a:p>
          <a:p>
            <a:pPr algn="just"/>
            <a:r>
              <a:rPr lang="it-IT" sz="1400" dirty="0" smtClean="0">
                <a:solidFill>
                  <a:schemeClr val="tx1"/>
                </a:solidFill>
              </a:rPr>
              <a:t>Evidenzia le informazioni principali del secondo paragrafo dell’articolo e completa la tabella.</a:t>
            </a:r>
          </a:p>
          <a:p>
            <a:pPr marL="342900" indent="-342900" algn="just"/>
            <a:endParaRPr lang="it-IT" sz="1400" dirty="0" smtClean="0">
              <a:solidFill>
                <a:schemeClr val="tx1"/>
              </a:solidFill>
            </a:endParaRPr>
          </a:p>
          <a:p>
            <a:pPr marL="342900" indent="-342900" algn="just"/>
            <a:endParaRPr lang="it-IT" sz="1400" dirty="0" smtClean="0">
              <a:solidFill>
                <a:schemeClr val="tx1"/>
              </a:solidFill>
            </a:endParaRPr>
          </a:p>
          <a:p>
            <a:pPr marL="342900" indent="-342900" algn="just"/>
            <a:endParaRPr lang="it-IT" sz="1400" dirty="0" smtClean="0">
              <a:solidFill>
                <a:schemeClr val="tx1"/>
              </a:solidFill>
            </a:endParaRPr>
          </a:p>
          <a:p>
            <a:pPr marL="342900" indent="-342900" algn="just"/>
            <a:endParaRPr lang="it-IT" sz="1400" dirty="0" smtClean="0">
              <a:solidFill>
                <a:schemeClr val="tx1"/>
              </a:solidFill>
            </a:endParaRPr>
          </a:p>
          <a:p>
            <a:pPr marL="342900" indent="-342900" algn="just"/>
            <a:endParaRPr lang="it-IT" sz="1400" dirty="0">
              <a:solidFill>
                <a:schemeClr val="tx1"/>
              </a:solidFill>
            </a:endParaRPr>
          </a:p>
        </p:txBody>
      </p:sp>
      <p:sp>
        <p:nvSpPr>
          <p:cNvPr id="6" name="Rettangolo arrotondato 5"/>
          <p:cNvSpPr/>
          <p:nvPr/>
        </p:nvSpPr>
        <p:spPr>
          <a:xfrm>
            <a:off x="357158" y="5072074"/>
            <a:ext cx="8429684" cy="785818"/>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it-IT" sz="1400" dirty="0" smtClean="0">
              <a:solidFill>
                <a:schemeClr val="tx1"/>
              </a:solidFill>
            </a:endParaRPr>
          </a:p>
          <a:p>
            <a:pPr algn="just"/>
            <a:endParaRPr lang="it-IT" sz="1400" dirty="0" smtClean="0">
              <a:solidFill>
                <a:schemeClr val="tx1"/>
              </a:solidFill>
            </a:endParaRPr>
          </a:p>
          <a:p>
            <a:pPr algn="just"/>
            <a:endParaRPr lang="it-IT" sz="1400" dirty="0" smtClean="0">
              <a:solidFill>
                <a:schemeClr val="tx1"/>
              </a:solidFill>
            </a:endParaRPr>
          </a:p>
          <a:p>
            <a:pPr algn="just"/>
            <a:endParaRPr lang="it-IT" sz="1400" dirty="0" smtClean="0">
              <a:solidFill>
                <a:schemeClr val="tx1"/>
              </a:solidFill>
            </a:endParaRPr>
          </a:p>
          <a:p>
            <a:pPr algn="just"/>
            <a:endParaRPr lang="it-IT" sz="1400" dirty="0" smtClean="0">
              <a:solidFill>
                <a:schemeClr val="tx1"/>
              </a:solidFill>
            </a:endParaRPr>
          </a:p>
          <a:p>
            <a:pPr algn="just"/>
            <a:r>
              <a:rPr lang="it-IT" sz="1400" b="1" dirty="0" smtClean="0">
                <a:solidFill>
                  <a:schemeClr val="tx1"/>
                </a:solidFill>
              </a:rPr>
              <a:t>Perché in Iran non esiste ancora una politica ecologica sostenibile? </a:t>
            </a:r>
            <a:r>
              <a:rPr lang="it-IT" sz="1400" dirty="0" smtClean="0">
                <a:solidFill>
                  <a:schemeClr val="tx1"/>
                </a:solidFill>
              </a:rPr>
              <a:t>Rispondi evidenziando le informazioni principali presenti nell’ultimo paragrafo dell’articolo.</a:t>
            </a:r>
          </a:p>
          <a:p>
            <a:pPr marL="342900" indent="-342900" algn="just"/>
            <a:endParaRPr lang="it-IT" sz="1400" dirty="0" smtClean="0">
              <a:solidFill>
                <a:schemeClr val="tx1"/>
              </a:solidFill>
            </a:endParaRPr>
          </a:p>
          <a:p>
            <a:pPr marL="342900" indent="-342900" algn="just"/>
            <a:endParaRPr lang="it-IT" sz="1400" dirty="0" smtClean="0">
              <a:solidFill>
                <a:schemeClr val="tx1"/>
              </a:solidFill>
            </a:endParaRPr>
          </a:p>
          <a:p>
            <a:pPr marL="342900" indent="-342900" algn="just"/>
            <a:endParaRPr lang="it-IT" sz="1400" dirty="0" smtClean="0">
              <a:solidFill>
                <a:schemeClr val="tx1"/>
              </a:solidFill>
            </a:endParaRPr>
          </a:p>
          <a:p>
            <a:pPr marL="342900" indent="-342900" algn="just"/>
            <a:endParaRPr lang="it-IT" sz="1400" dirty="0" smtClean="0">
              <a:solidFill>
                <a:schemeClr val="tx1"/>
              </a:solidFill>
            </a:endParaRPr>
          </a:p>
          <a:p>
            <a:pPr marL="342900" indent="-342900" algn="just"/>
            <a:endParaRPr lang="it-IT" sz="1400" dirty="0">
              <a:solidFill>
                <a:schemeClr val="tx1"/>
              </a:solidFill>
            </a:endParaRP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214282" y="285728"/>
            <a:ext cx="8572560" cy="5709255"/>
          </a:xfrm>
          <a:prstGeom prst="rect">
            <a:avLst/>
          </a:prstGeom>
          <a:solidFill>
            <a:schemeClr val="accent5">
              <a:lumMod val="20000"/>
              <a:lumOff val="80000"/>
            </a:schemeClr>
          </a:solidFill>
          <a:ln w="19050">
            <a:solidFill>
              <a:srgbClr val="C00000"/>
            </a:solidFill>
          </a:ln>
        </p:spPr>
        <p:txBody>
          <a:bodyPr wrap="square" rtlCol="0">
            <a:spAutoFit/>
          </a:bodyPr>
          <a:lstStyle/>
          <a:p>
            <a:pPr algn="ctr" fontAlgn="base"/>
            <a:r>
              <a:rPr lang="it-IT" sz="2000" b="1" dirty="0" smtClean="0"/>
              <a:t>Esperti Onu: «Le sanzioni Usa violano i diritti del popolo iraniano all’ambiente, alla salute e alla vita puliti»</a:t>
            </a:r>
          </a:p>
          <a:p>
            <a:pPr algn="just">
              <a:spcAft>
                <a:spcPts val="600"/>
              </a:spcAft>
            </a:pPr>
            <a:r>
              <a:rPr lang="it-IT" sz="1200" b="1" i="1" dirty="0" err="1" smtClean="0"/>
              <a:t>green</a:t>
            </a:r>
            <a:r>
              <a:rPr lang="it-IT" sz="1200" b="1" dirty="0" err="1" smtClean="0"/>
              <a:t>report.it</a:t>
            </a:r>
            <a:r>
              <a:rPr lang="it-IT" sz="1200" dirty="0" smtClean="0"/>
              <a:t>  21/12/2022</a:t>
            </a:r>
          </a:p>
          <a:p>
            <a:pPr algn="just" fontAlgn="base"/>
            <a:r>
              <a:rPr lang="it-IT" sz="1400" dirty="0" smtClean="0"/>
              <a:t>«In Iran, le sanzioni statunitensi stanno contribuendo al danno ambientale e impediscono a tutte le persone in Iran, inclusi migranti e rifugiati afgani, di godere pienamente dei loro diritti alla salute e alla vita e contribuiscono a ulteriori fattori negativi come l’inquinamento atmosferico». A dirlo in una comunicazione sulla situazione ambientale in Iran è un team di esperti indipendenti dell’Onu.</a:t>
            </a:r>
          </a:p>
          <a:p>
            <a:pPr algn="just" fontAlgn="base"/>
            <a:r>
              <a:rPr lang="it-IT" sz="1400" dirty="0" smtClean="0"/>
              <a:t>Le sanzioni statunitensi </a:t>
            </a:r>
            <a:r>
              <a:rPr lang="it-IT" sz="1400" b="1" dirty="0" smtClean="0"/>
              <a:t>costringono le persone a prolungare l’uso di veicoli più vecchi che bruciano carburante in modo meno efficiente</a:t>
            </a:r>
            <a:r>
              <a:rPr lang="it-IT" sz="1400" dirty="0" smtClean="0"/>
              <a:t>, rendendo impossibile all’Iran ottenere attrezzature e tecnologia per ridurre le emissioni dei veicoli. Gli sforzi degli Stati Uniti per far rispettare le sanzioni minacciando di penalizzare le società straniere che fanno affari in Iran hanno portato le case automobilistiche straniere a lasciare il Paese. Quindi </a:t>
            </a:r>
            <a:r>
              <a:rPr lang="it-IT" sz="1400" b="1" dirty="0" smtClean="0"/>
              <a:t>l’Iran deve fare affidamento su motori e altre apparecchiature di produzione locale che non possono utilizzare le ultime tecnologie».</a:t>
            </a:r>
          </a:p>
          <a:p>
            <a:pPr algn="just" fontAlgn="base"/>
            <a:r>
              <a:rPr lang="it-IT" sz="1400" dirty="0" smtClean="0"/>
              <a:t>Nella comunicazione gli esperti dicono che «Le sanzioni </a:t>
            </a:r>
            <a:r>
              <a:rPr lang="it-IT" sz="1400" b="1" dirty="0" smtClean="0"/>
              <a:t>hanno anche indotto le compagnie energetiche straniere ad abbandonare i progetti per costruire grandi centrali solari in Iran </a:t>
            </a:r>
            <a:r>
              <a:rPr lang="it-IT" sz="1400" dirty="0" smtClean="0"/>
              <a:t>per produrre elettricità su una scala che le entità iraniane non potevano replicare. Anche questo è il risultato delle sanzioni, poiché impediscono gli investimenti stranieri”.</a:t>
            </a:r>
          </a:p>
          <a:p>
            <a:pPr algn="just" fontAlgn="base"/>
            <a:r>
              <a:rPr lang="it-IT" sz="1400" dirty="0" smtClean="0"/>
              <a:t>I titolari del mandato hanno notato che le sanzioni </a:t>
            </a:r>
            <a:r>
              <a:rPr lang="it-IT" sz="1400" b="1" dirty="0" smtClean="0"/>
              <a:t>impediscono agli scienziati iraniani di impegnarsi in progetti di ricerca ambientale congiunti all’estero e impediscono persino agli iraniani di accedere a database e corsi online su questioni ambientali e sostenibilità</a:t>
            </a:r>
            <a:r>
              <a:rPr lang="it-IT" sz="1400" dirty="0" smtClean="0"/>
              <a:t>. </a:t>
            </a:r>
          </a:p>
          <a:p>
            <a:pPr algn="just" fontAlgn="base"/>
            <a:r>
              <a:rPr lang="it-IT" sz="1400" dirty="0" err="1" smtClean="0"/>
              <a:t>Douhan</a:t>
            </a:r>
            <a:r>
              <a:rPr lang="it-IT" sz="1400" dirty="0" smtClean="0"/>
              <a:t>, </a:t>
            </a:r>
            <a:r>
              <a:rPr lang="it-IT" sz="1400" dirty="0" err="1" smtClean="0"/>
              <a:t>Fry</a:t>
            </a:r>
            <a:r>
              <a:rPr lang="it-IT" sz="1400" dirty="0" smtClean="0"/>
              <a:t>, </a:t>
            </a:r>
            <a:r>
              <a:rPr lang="it-IT" sz="1400" dirty="0" err="1" smtClean="0"/>
              <a:t>Sewanyana</a:t>
            </a:r>
            <a:r>
              <a:rPr lang="it-IT" sz="1400" dirty="0" smtClean="0"/>
              <a:t>, </a:t>
            </a:r>
            <a:r>
              <a:rPr lang="it-IT" sz="1400" dirty="0" err="1" smtClean="0"/>
              <a:t>Okafor</a:t>
            </a:r>
            <a:r>
              <a:rPr lang="it-IT" sz="1400" dirty="0" smtClean="0"/>
              <a:t> e Bennett concludono: « </a:t>
            </a:r>
            <a:r>
              <a:rPr lang="it-IT" sz="1400" b="1" dirty="0" smtClean="0"/>
              <a:t>È tempo che le sanzioni </a:t>
            </a:r>
            <a:r>
              <a:rPr lang="it-IT" sz="1400" dirty="0" smtClean="0"/>
              <a:t>che impediscono all’Iran di migliorare l’ambiente e ridurre gli effetti negativi sulla salute e sulla vita </a:t>
            </a:r>
            <a:r>
              <a:rPr lang="it-IT" sz="1400" b="1" dirty="0" smtClean="0"/>
              <a:t>vengano alleggerite o revocate completamente</a:t>
            </a:r>
            <a:r>
              <a:rPr lang="it-IT" sz="1400" dirty="0" smtClean="0"/>
              <a:t> in modo che gli iraniani possano accedere al loro diritto a un ambiente pulito, al diritto alla salute e alla vita, e altri diritti associati a condizioni ambientali favorevoli».</a:t>
            </a:r>
          </a:p>
          <a:p>
            <a:pPr algn="just" fontAlgn="base"/>
            <a:endParaRPr lang="it-IT" sz="1400" dirty="0"/>
          </a:p>
        </p:txBody>
      </p:sp>
      <p:sp>
        <p:nvSpPr>
          <p:cNvPr id="3" name="Rettangolo arrotondato 2"/>
          <p:cNvSpPr/>
          <p:nvPr/>
        </p:nvSpPr>
        <p:spPr>
          <a:xfrm>
            <a:off x="785786" y="6143644"/>
            <a:ext cx="7358114" cy="500066"/>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it-IT" sz="1400" dirty="0" smtClean="0">
              <a:solidFill>
                <a:schemeClr val="tx1"/>
              </a:solidFill>
            </a:endParaRPr>
          </a:p>
          <a:p>
            <a:pPr algn="just"/>
            <a:endParaRPr lang="it-IT" sz="1400" dirty="0" smtClean="0">
              <a:solidFill>
                <a:schemeClr val="tx1"/>
              </a:solidFill>
            </a:endParaRPr>
          </a:p>
          <a:p>
            <a:pPr algn="just"/>
            <a:endParaRPr lang="it-IT" sz="1400" dirty="0" smtClean="0">
              <a:solidFill>
                <a:schemeClr val="tx1"/>
              </a:solidFill>
            </a:endParaRPr>
          </a:p>
          <a:p>
            <a:pPr algn="just"/>
            <a:endParaRPr lang="it-IT" sz="1400" dirty="0" smtClean="0">
              <a:solidFill>
                <a:schemeClr val="tx1"/>
              </a:solidFill>
            </a:endParaRPr>
          </a:p>
          <a:p>
            <a:pPr algn="just"/>
            <a:endParaRPr lang="it-IT" sz="1400" dirty="0" smtClean="0">
              <a:solidFill>
                <a:schemeClr val="tx1"/>
              </a:solidFill>
            </a:endParaRPr>
          </a:p>
          <a:p>
            <a:pPr algn="just"/>
            <a:r>
              <a:rPr lang="it-IT" sz="1400" dirty="0" smtClean="0">
                <a:solidFill>
                  <a:schemeClr val="tx1"/>
                </a:solidFill>
              </a:rPr>
              <a:t>Evidenzia le informazioni che giustificano quanto viene affermato nel titolo dell’articolo.</a:t>
            </a:r>
          </a:p>
          <a:p>
            <a:pPr marL="342900" indent="-342900" algn="just"/>
            <a:endParaRPr lang="it-IT" sz="1400" dirty="0" smtClean="0">
              <a:solidFill>
                <a:schemeClr val="tx1"/>
              </a:solidFill>
            </a:endParaRPr>
          </a:p>
          <a:p>
            <a:pPr marL="342900" indent="-342900" algn="just"/>
            <a:endParaRPr lang="it-IT" sz="1400" dirty="0" smtClean="0">
              <a:solidFill>
                <a:schemeClr val="tx1"/>
              </a:solidFill>
            </a:endParaRPr>
          </a:p>
          <a:p>
            <a:pPr marL="342900" indent="-342900" algn="just"/>
            <a:endParaRPr lang="it-IT" sz="1400" dirty="0" smtClean="0">
              <a:solidFill>
                <a:schemeClr val="tx1"/>
              </a:solidFill>
            </a:endParaRPr>
          </a:p>
          <a:p>
            <a:pPr marL="342900" indent="-342900" algn="just"/>
            <a:endParaRPr lang="it-IT" sz="1400" dirty="0" smtClean="0">
              <a:solidFill>
                <a:schemeClr val="tx1"/>
              </a:solidFill>
            </a:endParaRPr>
          </a:p>
          <a:p>
            <a:pPr marL="342900" indent="-342900" algn="just"/>
            <a:endParaRPr lang="it-IT" sz="1400" dirty="0">
              <a:solidFill>
                <a:schemeClr val="tx1"/>
              </a:solidFill>
            </a:endParaRP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214282" y="285728"/>
            <a:ext cx="8572560" cy="4539704"/>
          </a:xfrm>
          <a:prstGeom prst="rect">
            <a:avLst/>
          </a:prstGeom>
          <a:solidFill>
            <a:schemeClr val="accent5">
              <a:lumMod val="20000"/>
              <a:lumOff val="80000"/>
            </a:schemeClr>
          </a:solidFill>
          <a:ln w="19050">
            <a:solidFill>
              <a:srgbClr val="C00000"/>
            </a:solidFill>
          </a:ln>
        </p:spPr>
        <p:txBody>
          <a:bodyPr wrap="square" rtlCol="0">
            <a:spAutoFit/>
          </a:bodyPr>
          <a:lstStyle/>
          <a:p>
            <a:pPr algn="ctr" fontAlgn="base"/>
            <a:r>
              <a:rPr lang="it-IT" sz="2000" b="1" cap="all" dirty="0" smtClean="0"/>
              <a:t>IRAN: LA SCELTA INCENDIARIA DEI MULLAH </a:t>
            </a:r>
          </a:p>
          <a:p>
            <a:pPr fontAlgn="base">
              <a:spcAft>
                <a:spcPts val="600"/>
              </a:spcAft>
            </a:pPr>
            <a:r>
              <a:rPr lang="it-IT" sz="1200" b="1" dirty="0" err="1" smtClean="0"/>
              <a:t>Iran-Resist</a:t>
            </a:r>
            <a:r>
              <a:rPr lang="it-IT" sz="1200" b="1" dirty="0" smtClean="0"/>
              <a:t>.</a:t>
            </a:r>
            <a:r>
              <a:rPr lang="it-IT" sz="1200" dirty="0" smtClean="0"/>
              <a:t>  06/</a:t>
            </a:r>
            <a:r>
              <a:rPr lang="it-IT" sz="1200" dirty="0" err="1" smtClean="0"/>
              <a:t>06</a:t>
            </a:r>
            <a:r>
              <a:rPr lang="it-IT" sz="1200" dirty="0" smtClean="0"/>
              <a:t>/2020</a:t>
            </a:r>
          </a:p>
          <a:p>
            <a:pPr algn="just" fontAlgn="base"/>
            <a:r>
              <a:rPr lang="it-IT" sz="1400" dirty="0" smtClean="0"/>
              <a:t>Il fenomeno degli </a:t>
            </a:r>
            <a:r>
              <a:rPr lang="it-IT" sz="1400" b="1" dirty="0" smtClean="0"/>
              <a:t>incendi boschivi nella stagione molto umida </a:t>
            </a:r>
            <a:r>
              <a:rPr lang="it-IT" sz="1400" dirty="0" smtClean="0"/>
              <a:t>non è nuovo . Da 10 anni, ogni anno si verificano più di un centinaio di questi inspiegabili incendi che generalmente durano diversi giorni a causa di un'improvvisa mancanza di risorse e che </a:t>
            </a:r>
            <a:r>
              <a:rPr lang="it-IT" sz="1400" b="1" dirty="0" smtClean="0"/>
              <a:t>distruggono una media di 200.000 grandi querce all'anno</a:t>
            </a:r>
            <a:r>
              <a:rPr lang="it-IT" sz="1400" dirty="0" smtClean="0"/>
              <a:t> . Ma vediamo pochissime immagini di questi incendi e nelle rare immagini disponibili </a:t>
            </a:r>
            <a:r>
              <a:rPr lang="it-IT" sz="1400" b="1" dirty="0" smtClean="0"/>
              <a:t>vediamo pochissimi alberi carbonizzati. Questo ci ha portato a ipotizzare che molti alberi fossero stati segretamente tagliati ed esportati</a:t>
            </a:r>
            <a:r>
              <a:rPr lang="it-IT" sz="1400" dirty="0" smtClean="0"/>
              <a:t> </a:t>
            </a:r>
            <a:r>
              <a:rPr lang="it-IT" sz="1400" b="1" dirty="0" smtClean="0"/>
              <a:t>dai mullah</a:t>
            </a:r>
            <a:r>
              <a:rPr lang="it-IT" sz="1400" dirty="0" smtClean="0"/>
              <a:t> e questi incendi fossero programmati per nascondere queste vendite che sono illegali poiché le foreste e le praterie iraniane sono state irreversibilmente classificate come patrimoni nazionali dallo </a:t>
            </a:r>
            <a:r>
              <a:rPr lang="it-IT" sz="1400" dirty="0" err="1" smtClean="0"/>
              <a:t>Shah</a:t>
            </a:r>
            <a:r>
              <a:rPr lang="it-IT" sz="1400" dirty="0" smtClean="0"/>
              <a:t>. Dato che un rapporto ufficiale del 2015 ha fissato il prezzo delle antiche querce iraniane a 170.000 dollari ciascuna, </a:t>
            </a:r>
            <a:r>
              <a:rPr lang="it-IT" sz="1400" b="1" dirty="0" smtClean="0"/>
              <a:t>si può presumere che i mullah siano stati in grado di guadagnare in media 34 miliardi di dollari da questo commercio </a:t>
            </a:r>
            <a:r>
              <a:rPr lang="it-IT" sz="1400" dirty="0" smtClean="0"/>
              <a:t>che non è soggetto a sanzioni americane ma, a causa del loro isolamento, della necessità di vendere con discrezione e, conoscendo anche la loro abitudine commerciale, </a:t>
            </a:r>
            <a:r>
              <a:rPr lang="it-IT" sz="1400" b="1" dirty="0" smtClean="0"/>
              <a:t>possiamo</a:t>
            </a:r>
            <a:r>
              <a:rPr lang="it-IT" sz="1400" dirty="0" smtClean="0"/>
              <a:t> </a:t>
            </a:r>
            <a:r>
              <a:rPr lang="it-IT" sz="1400" b="1" dirty="0" smtClean="0"/>
              <a:t>supporre che fossero in grado di vendere questi tesori della natura al 10% del loro valore</a:t>
            </a:r>
            <a:r>
              <a:rPr lang="it-IT" sz="1400" dirty="0" smtClean="0"/>
              <a:t> .</a:t>
            </a:r>
          </a:p>
          <a:p>
            <a:pPr algn="just" fontAlgn="base"/>
            <a:r>
              <a:rPr lang="it-IT" sz="1400" dirty="0" smtClean="0"/>
              <a:t>Dopo una battuta d'arresto per reperire fondi, </a:t>
            </a:r>
            <a:r>
              <a:rPr lang="it-IT" sz="1400" b="1" dirty="0" smtClean="0"/>
              <a:t>i mullah sembrano aver scommesso ancora una volta sulla vendita di querce centenarie iraniane</a:t>
            </a:r>
            <a:r>
              <a:rPr lang="it-IT" sz="1400" dirty="0" smtClean="0"/>
              <a:t>, perché in due settimane sono centinaia gli incendi nelle foreste di </a:t>
            </a:r>
            <a:r>
              <a:rPr lang="it-IT" sz="1400" dirty="0" err="1" smtClean="0"/>
              <a:t>Zagros</a:t>
            </a:r>
            <a:r>
              <a:rPr lang="it-IT" sz="1400" dirty="0" smtClean="0"/>
              <a:t>, tanti quanti lo scorso anno intero. Ufficialmente, l'Iran ha perso 3600 ettari di querce in 14 giorni. Gli alberi lì valevano 153 miliardi di dollari! Il regime probabilmente ha venduto queste querce secolari per 15 miliardi di dollari o meno, prima di annientare tutta la vita, vale a dire centinaia di specie di piante e animali, nell'area che ha disboscato.</a:t>
            </a:r>
            <a:endParaRPr lang="it-IT" sz="1400" dirty="0"/>
          </a:p>
        </p:txBody>
      </p:sp>
      <p:sp>
        <p:nvSpPr>
          <p:cNvPr id="3" name="Rettangolo arrotondato 2"/>
          <p:cNvSpPr/>
          <p:nvPr/>
        </p:nvSpPr>
        <p:spPr>
          <a:xfrm>
            <a:off x="857224" y="4929198"/>
            <a:ext cx="7215238" cy="500066"/>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it-IT" sz="1400" dirty="0" smtClean="0">
              <a:solidFill>
                <a:schemeClr val="tx1"/>
              </a:solidFill>
            </a:endParaRPr>
          </a:p>
          <a:p>
            <a:pPr algn="just"/>
            <a:endParaRPr lang="it-IT" sz="1400" dirty="0" smtClean="0">
              <a:solidFill>
                <a:schemeClr val="tx1"/>
              </a:solidFill>
            </a:endParaRPr>
          </a:p>
          <a:p>
            <a:pPr algn="just"/>
            <a:endParaRPr lang="it-IT" sz="1400" dirty="0" smtClean="0">
              <a:solidFill>
                <a:schemeClr val="tx1"/>
              </a:solidFill>
            </a:endParaRPr>
          </a:p>
          <a:p>
            <a:pPr algn="just"/>
            <a:endParaRPr lang="it-IT" sz="1400" dirty="0" smtClean="0">
              <a:solidFill>
                <a:schemeClr val="tx1"/>
              </a:solidFill>
            </a:endParaRPr>
          </a:p>
          <a:p>
            <a:pPr algn="just"/>
            <a:endParaRPr lang="it-IT" sz="1400" dirty="0" smtClean="0">
              <a:solidFill>
                <a:schemeClr val="tx1"/>
              </a:solidFill>
            </a:endParaRPr>
          </a:p>
          <a:p>
            <a:pPr algn="just"/>
            <a:r>
              <a:rPr lang="it-IT" sz="1400" dirty="0" smtClean="0">
                <a:solidFill>
                  <a:schemeClr val="tx1"/>
                </a:solidFill>
              </a:rPr>
              <a:t>Evidenzia le informazioni principali ed esponi sinteticamente il contenuto dell’articolo.</a:t>
            </a:r>
          </a:p>
          <a:p>
            <a:pPr marL="342900" indent="-342900" algn="just"/>
            <a:endParaRPr lang="it-IT" sz="1400" dirty="0" smtClean="0">
              <a:solidFill>
                <a:schemeClr val="tx1"/>
              </a:solidFill>
            </a:endParaRPr>
          </a:p>
          <a:p>
            <a:pPr marL="342900" indent="-342900" algn="just"/>
            <a:endParaRPr lang="it-IT" sz="1400" dirty="0" smtClean="0">
              <a:solidFill>
                <a:schemeClr val="tx1"/>
              </a:solidFill>
            </a:endParaRPr>
          </a:p>
          <a:p>
            <a:pPr marL="342900" indent="-342900" algn="just"/>
            <a:endParaRPr lang="it-IT" sz="1400" dirty="0" smtClean="0">
              <a:solidFill>
                <a:schemeClr val="tx1"/>
              </a:solidFill>
            </a:endParaRPr>
          </a:p>
          <a:p>
            <a:pPr marL="342900" indent="-342900" algn="just"/>
            <a:endParaRPr lang="it-IT" sz="1400" dirty="0" smtClean="0">
              <a:solidFill>
                <a:schemeClr val="tx1"/>
              </a:solidFill>
            </a:endParaRPr>
          </a:p>
          <a:p>
            <a:pPr marL="342900" indent="-342900" algn="just"/>
            <a:endParaRPr lang="it-IT" sz="1400" dirty="0">
              <a:solidFill>
                <a:schemeClr val="tx1"/>
              </a:solidFill>
            </a:endParaRPr>
          </a:p>
        </p:txBody>
      </p:sp>
      <p:sp>
        <p:nvSpPr>
          <p:cNvPr id="5" name="Rettangolo arrotondato 4"/>
          <p:cNvSpPr/>
          <p:nvPr/>
        </p:nvSpPr>
        <p:spPr>
          <a:xfrm>
            <a:off x="285720" y="5643578"/>
            <a:ext cx="8572560" cy="92869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it-IT" sz="1400" dirty="0" smtClean="0">
              <a:solidFill>
                <a:schemeClr val="tx1"/>
              </a:solidFill>
            </a:endParaRPr>
          </a:p>
          <a:p>
            <a:pPr algn="just"/>
            <a:endParaRPr lang="it-IT" sz="1400" dirty="0" smtClean="0">
              <a:solidFill>
                <a:schemeClr val="tx1"/>
              </a:solidFill>
            </a:endParaRPr>
          </a:p>
          <a:p>
            <a:pPr algn="just"/>
            <a:endParaRPr lang="it-IT" sz="1400" dirty="0" smtClean="0">
              <a:solidFill>
                <a:schemeClr val="tx1"/>
              </a:solidFill>
            </a:endParaRPr>
          </a:p>
          <a:p>
            <a:pPr algn="just"/>
            <a:endParaRPr lang="it-IT" sz="1400" dirty="0" smtClean="0">
              <a:solidFill>
                <a:schemeClr val="tx1"/>
              </a:solidFill>
            </a:endParaRPr>
          </a:p>
          <a:p>
            <a:pPr algn="just"/>
            <a:endParaRPr lang="it-IT" sz="1400" dirty="0" smtClean="0">
              <a:solidFill>
                <a:schemeClr val="tx1"/>
              </a:solidFill>
            </a:endParaRPr>
          </a:p>
          <a:p>
            <a:pPr algn="just"/>
            <a:r>
              <a:rPr lang="it-IT" sz="1400" dirty="0" smtClean="0">
                <a:solidFill>
                  <a:srgbClr val="00B0F0"/>
                </a:solidFill>
              </a:rPr>
              <a:t>Il gran numero di incendi boschivi nella stagione umida fa nascere il sospetto che essi servano a nascondere il commercio di querce centenarie da parte dei mullah. Probabilmente le querce vengono vendute solo al 10% del loro valore, con un guadagno che ammonta complessivamente a 34 miliardi di dollari all’anno.</a:t>
            </a:r>
          </a:p>
          <a:p>
            <a:pPr marL="342900" indent="-342900" algn="just"/>
            <a:endParaRPr lang="it-IT" sz="1400" dirty="0" smtClean="0">
              <a:solidFill>
                <a:schemeClr val="tx1"/>
              </a:solidFill>
            </a:endParaRPr>
          </a:p>
          <a:p>
            <a:pPr marL="342900" indent="-342900" algn="just"/>
            <a:endParaRPr lang="it-IT" sz="1400" dirty="0" smtClean="0">
              <a:solidFill>
                <a:schemeClr val="tx1"/>
              </a:solidFill>
            </a:endParaRPr>
          </a:p>
          <a:p>
            <a:pPr marL="342900" indent="-342900" algn="just"/>
            <a:endParaRPr lang="it-IT" sz="1400" dirty="0" smtClean="0">
              <a:solidFill>
                <a:schemeClr val="tx1"/>
              </a:solidFill>
            </a:endParaRPr>
          </a:p>
          <a:p>
            <a:pPr marL="342900" indent="-342900" algn="just"/>
            <a:endParaRPr lang="it-IT" sz="1400" dirty="0" smtClean="0">
              <a:solidFill>
                <a:schemeClr val="tx1"/>
              </a:solidFill>
            </a:endParaRPr>
          </a:p>
          <a:p>
            <a:pPr marL="342900" indent="-342900" algn="just"/>
            <a:endParaRPr lang="it-IT" sz="1400" dirty="0">
              <a:solidFill>
                <a:schemeClr val="tx1"/>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42 years ago hundreds of families walked into Cinema Rex. Minutes later, on  Khomeini's orders, they were burned alive. 420 were killed. Prior to 9/11‌  it was the world's deadliest terror attack. :"/>
          <p:cNvPicPr>
            <a:picLocks noChangeAspect="1" noChangeArrowheads="1"/>
          </p:cNvPicPr>
          <p:nvPr/>
        </p:nvPicPr>
        <p:blipFill>
          <a:blip r:embed="rId2"/>
          <a:srcRect/>
          <a:stretch>
            <a:fillRect/>
          </a:stretch>
        </p:blipFill>
        <p:spPr bwMode="auto">
          <a:xfrm>
            <a:off x="357158" y="142852"/>
            <a:ext cx="4714875" cy="3268980"/>
          </a:xfrm>
          <a:prstGeom prst="rect">
            <a:avLst/>
          </a:prstGeom>
          <a:noFill/>
          <a:ln>
            <a:solidFill>
              <a:srgbClr val="C00000"/>
            </a:solidFill>
          </a:ln>
        </p:spPr>
      </p:pic>
      <p:pic>
        <p:nvPicPr>
          <p:cNvPr id="1028" name="Picture 4" descr="https://historydocuments.ir/pic/attach_photo/28/27433.jpg"/>
          <p:cNvPicPr>
            <a:picLocks noChangeAspect="1" noChangeArrowheads="1"/>
          </p:cNvPicPr>
          <p:nvPr/>
        </p:nvPicPr>
        <p:blipFill>
          <a:blip r:embed="rId3"/>
          <a:srcRect/>
          <a:stretch>
            <a:fillRect/>
          </a:stretch>
        </p:blipFill>
        <p:spPr bwMode="auto">
          <a:xfrm>
            <a:off x="714348" y="3571876"/>
            <a:ext cx="4267200" cy="3176016"/>
          </a:xfrm>
          <a:prstGeom prst="rect">
            <a:avLst/>
          </a:prstGeom>
          <a:noFill/>
          <a:ln>
            <a:solidFill>
              <a:srgbClr val="C00000"/>
            </a:solidFill>
          </a:ln>
        </p:spPr>
      </p:pic>
      <p:sp>
        <p:nvSpPr>
          <p:cNvPr id="5" name="CasellaDiTesto 4"/>
          <p:cNvSpPr txBox="1"/>
          <p:nvPr/>
        </p:nvSpPr>
        <p:spPr>
          <a:xfrm>
            <a:off x="5429256" y="357166"/>
            <a:ext cx="3143272" cy="2677656"/>
          </a:xfrm>
          <a:prstGeom prst="rect">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2700000" scaled="1"/>
            <a:tileRect/>
          </a:gradFill>
          <a:ln w="19050">
            <a:solidFill>
              <a:srgbClr val="C00000"/>
            </a:solidFill>
          </a:ln>
        </p:spPr>
        <p:txBody>
          <a:bodyPr wrap="square" rtlCol="0">
            <a:spAutoFit/>
          </a:bodyPr>
          <a:lstStyle/>
          <a:p>
            <a:pPr algn="just" fontAlgn="t"/>
            <a:r>
              <a:rPr lang="it-IT" sz="1200" b="1" dirty="0" smtClean="0">
                <a:solidFill>
                  <a:srgbClr val="C00000"/>
                </a:solidFill>
              </a:rPr>
              <a:t>Il cinema </a:t>
            </a:r>
            <a:r>
              <a:rPr lang="it-IT" sz="1200" b="1" i="1" dirty="0" smtClean="0">
                <a:solidFill>
                  <a:srgbClr val="C00000"/>
                </a:solidFill>
              </a:rPr>
              <a:t>Rex </a:t>
            </a:r>
            <a:r>
              <a:rPr lang="it-IT" sz="1200" b="1" dirty="0" smtClean="0">
                <a:solidFill>
                  <a:srgbClr val="C00000"/>
                </a:solidFill>
              </a:rPr>
              <a:t>dopo l’incendio – agosto 1978</a:t>
            </a:r>
          </a:p>
          <a:p>
            <a:pPr algn="just" fontAlgn="t"/>
            <a:r>
              <a:rPr lang="it-IT" sz="1200" dirty="0" smtClean="0"/>
              <a:t>Il 19 agosto, in un quartiere popolare della città di </a:t>
            </a:r>
            <a:r>
              <a:rPr lang="it-IT" sz="1200" dirty="0" err="1" smtClean="0"/>
              <a:t>Abadan</a:t>
            </a:r>
            <a:r>
              <a:rPr lang="it-IT" sz="1200" dirty="0" smtClean="0"/>
              <a:t>, </a:t>
            </a:r>
            <a:r>
              <a:rPr lang="it-IT" sz="1200" b="1" dirty="0" smtClean="0"/>
              <a:t>un incendio uccise più quattrocento tra uomini, donne e bambini che assistevano a un film nel cinema </a:t>
            </a:r>
            <a:r>
              <a:rPr lang="it-IT" sz="1200" b="1" i="1" dirty="0" smtClean="0"/>
              <a:t>Rex</a:t>
            </a:r>
            <a:r>
              <a:rPr lang="it-IT" sz="1200" dirty="0" smtClean="0"/>
              <a:t>. Il governo accusò immediatamente l’opposizione, ricordando i recenti attacchi ai cinema. L’opposizione accusò invece la </a:t>
            </a:r>
            <a:r>
              <a:rPr lang="it-IT" sz="1200" dirty="0" err="1" smtClean="0"/>
              <a:t>Savak</a:t>
            </a:r>
            <a:r>
              <a:rPr lang="it-IT" sz="1200" dirty="0" smtClean="0"/>
              <a:t> di aver deliberatamente appiccato il fuoco e di aver bloccato le uscite del cinema in modo da provocare una strage. Qualunque fosse la verità sulla strage del </a:t>
            </a:r>
            <a:r>
              <a:rPr lang="it-IT" sz="1200" i="1" dirty="0" smtClean="0"/>
              <a:t>Rex</a:t>
            </a:r>
            <a:r>
              <a:rPr lang="it-IT" sz="1200" dirty="0" smtClean="0"/>
              <a:t>, il risultato fu inequivocabile: </a:t>
            </a:r>
            <a:r>
              <a:rPr lang="it-IT" sz="1200" b="1" dirty="0" smtClean="0"/>
              <a:t>l’opinione pubblica attribuiva allo scià la responsabilità dell’accaduto</a:t>
            </a:r>
            <a:r>
              <a:rPr lang="it-IT" sz="1200" dirty="0" smtClean="0"/>
              <a:t>.</a:t>
            </a:r>
            <a:endParaRPr lang="it-IT" sz="1200" i="1" dirty="0"/>
          </a:p>
        </p:txBody>
      </p:sp>
      <p:sp>
        <p:nvSpPr>
          <p:cNvPr id="6" name="CasellaDiTesto 5"/>
          <p:cNvSpPr txBox="1"/>
          <p:nvPr/>
        </p:nvSpPr>
        <p:spPr>
          <a:xfrm>
            <a:off x="5286380" y="4429132"/>
            <a:ext cx="2786082" cy="276999"/>
          </a:xfrm>
          <a:prstGeom prst="rect">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2700000" scaled="1"/>
            <a:tileRect/>
          </a:gradFill>
          <a:ln w="19050">
            <a:solidFill>
              <a:srgbClr val="C00000"/>
            </a:solidFill>
          </a:ln>
        </p:spPr>
        <p:txBody>
          <a:bodyPr wrap="square" rtlCol="0">
            <a:spAutoFit/>
          </a:bodyPr>
          <a:lstStyle/>
          <a:p>
            <a:pPr algn="just" fontAlgn="t"/>
            <a:r>
              <a:rPr lang="it-IT" sz="1200" b="1" dirty="0" smtClean="0">
                <a:solidFill>
                  <a:srgbClr val="C00000"/>
                </a:solidFill>
              </a:rPr>
              <a:t>Il funerale delle vittime del cinema </a:t>
            </a:r>
            <a:r>
              <a:rPr lang="it-IT" sz="1200" b="1" i="1" dirty="0" smtClean="0">
                <a:solidFill>
                  <a:srgbClr val="C00000"/>
                </a:solidFill>
              </a:rPr>
              <a:t>Rex</a:t>
            </a:r>
            <a:endParaRPr lang="it-IT" sz="1200" b="1" dirty="0">
              <a:solidFill>
                <a:srgbClr val="C00000"/>
              </a:solidFill>
            </a:endParaRP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357158" y="142852"/>
            <a:ext cx="8572560" cy="4185761"/>
          </a:xfrm>
          <a:prstGeom prst="rect">
            <a:avLst/>
          </a:prstGeom>
          <a:solidFill>
            <a:schemeClr val="accent5">
              <a:lumMod val="20000"/>
              <a:lumOff val="80000"/>
            </a:schemeClr>
          </a:solidFill>
          <a:ln w="19050">
            <a:solidFill>
              <a:srgbClr val="C00000"/>
            </a:solidFill>
          </a:ln>
        </p:spPr>
        <p:txBody>
          <a:bodyPr wrap="square" rtlCol="0">
            <a:spAutoFit/>
          </a:bodyPr>
          <a:lstStyle/>
          <a:p>
            <a:pPr algn="ctr">
              <a:spcAft>
                <a:spcPts val="600"/>
              </a:spcAft>
            </a:pPr>
            <a:r>
              <a:rPr lang="it-IT" sz="2000" b="1" dirty="0" smtClean="0"/>
              <a:t>Essere ambientalisti in Iran è sempre più pericoloso</a:t>
            </a:r>
          </a:p>
          <a:p>
            <a:pPr>
              <a:spcAft>
                <a:spcPts val="600"/>
              </a:spcAft>
            </a:pPr>
            <a:r>
              <a:rPr lang="it-IT" sz="1200" b="1" dirty="0" smtClean="0"/>
              <a:t>National </a:t>
            </a:r>
            <a:r>
              <a:rPr lang="it-IT" sz="1200" b="1" dirty="0" err="1" smtClean="0"/>
              <a:t>Geographic</a:t>
            </a:r>
            <a:r>
              <a:rPr lang="it-IT" sz="1200" b="1" dirty="0" smtClean="0"/>
              <a:t>  </a:t>
            </a:r>
            <a:r>
              <a:rPr lang="it-IT" sz="1200" dirty="0" smtClean="0"/>
              <a:t>26/11/2020</a:t>
            </a:r>
            <a:endParaRPr lang="it-IT" sz="1400" dirty="0" smtClean="0"/>
          </a:p>
          <a:p>
            <a:pPr algn="just"/>
            <a:r>
              <a:rPr lang="it-IT" sz="1400" dirty="0" smtClean="0"/>
              <a:t>Solo pochi decenni fa, l’Iran vantava il movimento ecologista più </a:t>
            </a:r>
            <a:r>
              <a:rPr lang="it-IT" sz="1400" i="1" dirty="0" smtClean="0"/>
              <a:t>green</a:t>
            </a:r>
            <a:r>
              <a:rPr lang="it-IT" sz="1400" dirty="0" smtClean="0"/>
              <a:t> di tutto il Medio Oriente. Un’ampia rete di parchi nazionali proteggeva specie quasi esclusivamente endemiche. I fiumi del Paese fornivano acqua potabile, l’inquinamento atmosferico era minimo. Ma ora i parchi vengono inglobati nei piani di sviluppo, i corsi d’acqua del Paese si stanno esaurendo, perché </a:t>
            </a:r>
            <a:r>
              <a:rPr lang="it-IT" sz="1400" b="1" dirty="0" smtClean="0"/>
              <a:t>né gli ambientalisti né gli attivisti osano dare voce alle proprie preoccupazioni sull’ambiente, per paura delle ripercussioni</a:t>
            </a:r>
            <a:r>
              <a:rPr lang="it-IT" sz="1400" dirty="0" smtClean="0"/>
              <a:t>.</a:t>
            </a:r>
          </a:p>
          <a:p>
            <a:pPr algn="just"/>
            <a:r>
              <a:rPr lang="it-IT" sz="1400" dirty="0" smtClean="0"/>
              <a:t>Molti autorevoli biologi della fauna selvatica si trovano dietro le sbarre, e </a:t>
            </a:r>
            <a:r>
              <a:rPr lang="it-IT" sz="1400" b="1" dirty="0" smtClean="0"/>
              <a:t>così alcune delle specie uniche dell’Iran sono oggi in pericolo di estinzione</a:t>
            </a:r>
            <a:r>
              <a:rPr lang="it-IT" sz="1400" dirty="0" smtClean="0"/>
              <a:t>, solo qualche decennio dopo che una precedente generazione di ambientalisti era riuscita a ripristinarne le popolazioni.</a:t>
            </a:r>
          </a:p>
          <a:p>
            <a:pPr algn="just"/>
            <a:r>
              <a:rPr lang="it-IT" sz="1400" dirty="0" smtClean="0"/>
              <a:t>“Ambientalisti molto apprezzati e stimati nel settore, in Iran </a:t>
            </a:r>
            <a:r>
              <a:rPr lang="it-IT" sz="1400" b="1" dirty="0" smtClean="0"/>
              <a:t>rischiano la tortura, processi iniqui per accuse inventate e lunghi periodi di detenzione arbitraria</a:t>
            </a:r>
            <a:r>
              <a:rPr lang="it-IT" sz="1400" dirty="0" smtClean="0"/>
              <a:t>”, afferma Richard </a:t>
            </a:r>
            <a:r>
              <a:rPr lang="it-IT" sz="1400" dirty="0" err="1" smtClean="0"/>
              <a:t>Pearshouse</a:t>
            </a:r>
            <a:r>
              <a:rPr lang="it-IT" sz="1400" dirty="0" smtClean="0"/>
              <a:t>, direttore del programma "Crisi e ambiente" di </a:t>
            </a:r>
            <a:r>
              <a:rPr lang="it-IT" sz="1400" i="1" dirty="0" smtClean="0"/>
              <a:t>Amnesty International</a:t>
            </a:r>
            <a:r>
              <a:rPr lang="it-IT" sz="1400" dirty="0" smtClean="0"/>
              <a:t>. “I funzionari e i tribunali rivoluzionari iraniani hanno di fatto annullato lo spazio civico necessario per una legittima tutela della fauna selvatica”.</a:t>
            </a:r>
          </a:p>
          <a:p>
            <a:pPr algn="just"/>
            <a:r>
              <a:rPr lang="it-IT" sz="1400" dirty="0" smtClean="0"/>
              <a:t>Questo caso ha scatenato un terrorismo senza precedenti all’interno dell’ambientalismo iraniano. </a:t>
            </a:r>
            <a:r>
              <a:rPr lang="it-IT" sz="1400" b="1" dirty="0" smtClean="0"/>
              <a:t>Sempre più scienziati e ambientalisti stanno lasciando il Paese</a:t>
            </a:r>
            <a:r>
              <a:rPr lang="it-IT" sz="1400" dirty="0" smtClean="0"/>
              <a:t>, affermano gli iraniani che vivono all’estero. I gruppi di attivisti sono diventati più che mai avversi al rischio, tanto che alcune organizzazioni ambientaliste internazionali affermano che i loro partner locali non vogliono più collaborare con loro.</a:t>
            </a:r>
            <a:endParaRPr lang="it-IT" sz="1400" dirty="0"/>
          </a:p>
        </p:txBody>
      </p:sp>
      <p:sp>
        <p:nvSpPr>
          <p:cNvPr id="6" name="Rettangolo arrotondato 5"/>
          <p:cNvSpPr/>
          <p:nvPr/>
        </p:nvSpPr>
        <p:spPr>
          <a:xfrm>
            <a:off x="428596" y="4429132"/>
            <a:ext cx="8429684" cy="500066"/>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it-IT" sz="1400" dirty="0" smtClean="0">
              <a:solidFill>
                <a:schemeClr val="tx1"/>
              </a:solidFill>
            </a:endParaRPr>
          </a:p>
          <a:p>
            <a:pPr algn="just"/>
            <a:endParaRPr lang="it-IT" sz="1400" dirty="0" smtClean="0">
              <a:solidFill>
                <a:schemeClr val="tx1"/>
              </a:solidFill>
            </a:endParaRPr>
          </a:p>
          <a:p>
            <a:pPr algn="just"/>
            <a:endParaRPr lang="it-IT" sz="1400" dirty="0" smtClean="0">
              <a:solidFill>
                <a:schemeClr val="tx1"/>
              </a:solidFill>
            </a:endParaRPr>
          </a:p>
          <a:p>
            <a:pPr algn="just"/>
            <a:endParaRPr lang="it-IT" sz="1400" dirty="0" smtClean="0">
              <a:solidFill>
                <a:schemeClr val="tx1"/>
              </a:solidFill>
            </a:endParaRPr>
          </a:p>
          <a:p>
            <a:pPr algn="just"/>
            <a:endParaRPr lang="it-IT" sz="1400" dirty="0" smtClean="0">
              <a:solidFill>
                <a:schemeClr val="tx1"/>
              </a:solidFill>
            </a:endParaRPr>
          </a:p>
          <a:p>
            <a:pPr algn="just"/>
            <a:r>
              <a:rPr lang="it-IT" sz="1400" b="1" dirty="0" smtClean="0">
                <a:solidFill>
                  <a:schemeClr val="tx1"/>
                </a:solidFill>
              </a:rPr>
              <a:t>In che modo gli ambientalisti vengono trattati in Iran? Con quali conseguenze?</a:t>
            </a:r>
            <a:r>
              <a:rPr lang="it-IT" sz="1400" dirty="0" smtClean="0">
                <a:solidFill>
                  <a:schemeClr val="tx1"/>
                </a:solidFill>
              </a:rPr>
              <a:t> Rispondi evidenziando le informazioni principali presenti nell’articolo.</a:t>
            </a:r>
          </a:p>
          <a:p>
            <a:pPr marL="342900" indent="-342900" algn="just"/>
            <a:endParaRPr lang="it-IT" sz="1400" dirty="0" smtClean="0">
              <a:solidFill>
                <a:schemeClr val="tx1"/>
              </a:solidFill>
            </a:endParaRPr>
          </a:p>
          <a:p>
            <a:pPr marL="342900" indent="-342900" algn="just"/>
            <a:endParaRPr lang="it-IT" sz="1400" dirty="0" smtClean="0">
              <a:solidFill>
                <a:schemeClr val="tx1"/>
              </a:solidFill>
            </a:endParaRPr>
          </a:p>
          <a:p>
            <a:pPr marL="342900" indent="-342900" algn="just"/>
            <a:endParaRPr lang="it-IT" sz="1400" dirty="0" smtClean="0">
              <a:solidFill>
                <a:schemeClr val="tx1"/>
              </a:solidFill>
            </a:endParaRPr>
          </a:p>
          <a:p>
            <a:pPr marL="342900" indent="-342900" algn="just"/>
            <a:endParaRPr lang="it-IT" sz="1400" dirty="0" smtClean="0">
              <a:solidFill>
                <a:schemeClr val="tx1"/>
              </a:solidFill>
            </a:endParaRPr>
          </a:p>
          <a:p>
            <a:pPr marL="342900" indent="-342900" algn="just"/>
            <a:endParaRPr lang="it-IT" sz="1400" dirty="0">
              <a:solidFill>
                <a:schemeClr val="tx1"/>
              </a:solidFill>
            </a:endParaRPr>
          </a:p>
        </p:txBody>
      </p:sp>
      <p:pic>
        <p:nvPicPr>
          <p:cNvPr id="7" name="Picture 4" descr="Roxanne Tahbaz"/>
          <p:cNvPicPr>
            <a:picLocks noChangeAspect="1" noChangeArrowheads="1"/>
          </p:cNvPicPr>
          <p:nvPr/>
        </p:nvPicPr>
        <p:blipFill>
          <a:blip r:embed="rId2"/>
          <a:srcRect/>
          <a:stretch>
            <a:fillRect/>
          </a:stretch>
        </p:blipFill>
        <p:spPr bwMode="auto">
          <a:xfrm>
            <a:off x="642910" y="5072074"/>
            <a:ext cx="2974848" cy="1673352"/>
          </a:xfrm>
          <a:prstGeom prst="rect">
            <a:avLst/>
          </a:prstGeom>
          <a:noFill/>
          <a:ln>
            <a:solidFill>
              <a:srgbClr val="C00000"/>
            </a:solidFill>
          </a:ln>
        </p:spPr>
      </p:pic>
      <p:sp>
        <p:nvSpPr>
          <p:cNvPr id="8" name="CasellaDiTesto 7"/>
          <p:cNvSpPr txBox="1"/>
          <p:nvPr/>
        </p:nvSpPr>
        <p:spPr>
          <a:xfrm>
            <a:off x="3857620" y="5286388"/>
            <a:ext cx="5000628" cy="1384995"/>
          </a:xfrm>
          <a:prstGeom prst="rect">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2700000" scaled="1"/>
            <a:tileRect/>
          </a:gradFill>
          <a:ln w="19050">
            <a:solidFill>
              <a:srgbClr val="C00000"/>
            </a:solidFill>
          </a:ln>
        </p:spPr>
        <p:txBody>
          <a:bodyPr wrap="square" rtlCol="0">
            <a:spAutoFit/>
          </a:bodyPr>
          <a:lstStyle/>
          <a:p>
            <a:pPr algn="just"/>
            <a:r>
              <a:rPr lang="it-IT" sz="1200" dirty="0" smtClean="0"/>
              <a:t>LONDRA, 13 </a:t>
            </a:r>
            <a:r>
              <a:rPr lang="it-IT" sz="1200" dirty="0" err="1" smtClean="0"/>
              <a:t>Arile</a:t>
            </a:r>
            <a:r>
              <a:rPr lang="it-IT" sz="1200" dirty="0" smtClean="0"/>
              <a:t> 2022. </a:t>
            </a:r>
            <a:r>
              <a:rPr lang="it-IT" sz="1200" dirty="0" err="1" smtClean="0"/>
              <a:t>Roxanne</a:t>
            </a:r>
            <a:r>
              <a:rPr lang="it-IT" sz="1200" dirty="0" smtClean="0"/>
              <a:t> </a:t>
            </a:r>
            <a:r>
              <a:rPr lang="it-IT" sz="1200" dirty="0" err="1" smtClean="0"/>
              <a:t>Tahbaz</a:t>
            </a:r>
            <a:r>
              <a:rPr lang="it-IT" sz="1200" dirty="0" smtClean="0"/>
              <a:t>, mostra una foto di suo padre </a:t>
            </a:r>
            <a:r>
              <a:rPr lang="it-IT" sz="1200" dirty="0" err="1" smtClean="0"/>
              <a:t>Morad</a:t>
            </a:r>
            <a:r>
              <a:rPr lang="it-IT" sz="1200" dirty="0" smtClean="0"/>
              <a:t> come campagna per la sua liberazione fuori dall'</a:t>
            </a:r>
            <a:r>
              <a:rPr lang="it-IT" sz="1200" i="1" dirty="0" smtClean="0"/>
              <a:t>Ufficio per lo sviluppo, il Commonwealth e l'estero</a:t>
            </a:r>
            <a:r>
              <a:rPr lang="it-IT" sz="1200" dirty="0" smtClean="0"/>
              <a:t>. </a:t>
            </a:r>
            <a:r>
              <a:rPr lang="it-IT" sz="1200" b="1" dirty="0" err="1" smtClean="0"/>
              <a:t>Morad</a:t>
            </a:r>
            <a:r>
              <a:rPr lang="it-IT" sz="1200" b="1" dirty="0" smtClean="0"/>
              <a:t> </a:t>
            </a:r>
            <a:r>
              <a:rPr lang="it-IT" sz="1200" b="1" dirty="0" err="1" smtClean="0"/>
              <a:t>Tahbaz</a:t>
            </a:r>
            <a:r>
              <a:rPr lang="it-IT" sz="1200" dirty="0" smtClean="0"/>
              <a:t>, un </a:t>
            </a:r>
            <a:r>
              <a:rPr lang="it-IT" sz="1200" b="1" dirty="0" smtClean="0"/>
              <a:t>importante ambientalista </a:t>
            </a:r>
            <a:r>
              <a:rPr lang="it-IT" sz="1200" dirty="0" smtClean="0"/>
              <a:t>anglo-iraniano, era in Iran per rintracciare animali in via di estinzione quando è stato arrestato, insieme a un gruppo di altri ambientalisti, e </a:t>
            </a:r>
            <a:r>
              <a:rPr lang="it-IT" sz="1200" b="1" dirty="0" smtClean="0"/>
              <a:t>condannato a 10 anni di carcere </a:t>
            </a:r>
            <a:r>
              <a:rPr lang="it-IT" sz="1200" dirty="0" smtClean="0"/>
              <a:t>con l'accusa di spionaggio per conto degli Stati Uniti e di aver minato la sicurezza dell'Iran.</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ctrTitle"/>
          </p:nvPr>
        </p:nvSpPr>
        <p:spPr>
          <a:xfrm>
            <a:off x="214282" y="2143116"/>
            <a:ext cx="8458200" cy="1222375"/>
          </a:xfrm>
        </p:spPr>
        <p:txBody>
          <a:bodyPr>
            <a:normAutofit/>
          </a:bodyPr>
          <a:lstStyle/>
          <a:p>
            <a:r>
              <a:rPr lang="it-IT" sz="3200" b="1" dirty="0" smtClean="0">
                <a:latin typeface="Times New Roman" pitchFamily="18" charset="0"/>
                <a:cs typeface="Times New Roman" pitchFamily="18" charset="0"/>
              </a:rPr>
              <a:t>     </a:t>
            </a:r>
            <a:endParaRPr lang="it-IT" sz="3200" b="1" dirty="0">
              <a:latin typeface="Times New Roman" pitchFamily="18" charset="0"/>
              <a:cs typeface="Times New Roman" pitchFamily="18" charset="0"/>
            </a:endParaRPr>
          </a:p>
        </p:txBody>
      </p:sp>
      <p:sp>
        <p:nvSpPr>
          <p:cNvPr id="4" name="Sottotitolo 3"/>
          <p:cNvSpPr>
            <a:spLocks noGrp="1"/>
          </p:cNvSpPr>
          <p:nvPr>
            <p:ph type="subTitle" idx="1"/>
          </p:nvPr>
        </p:nvSpPr>
        <p:spPr>
          <a:xfrm>
            <a:off x="357158" y="2857496"/>
            <a:ext cx="8458200" cy="785818"/>
          </a:xfrm>
        </p:spPr>
        <p:txBody>
          <a:bodyPr>
            <a:normAutofit fontScale="92500" lnSpcReduction="10000"/>
          </a:bodyPr>
          <a:lstStyle/>
          <a:p>
            <a:pPr algn="ctr"/>
            <a:r>
              <a:rPr lang="it-IT" sz="5100" b="1" dirty="0" smtClean="0">
                <a:latin typeface="Times New Roman" pitchFamily="18" charset="0"/>
                <a:cs typeface="Times New Roman" pitchFamily="18" charset="0"/>
              </a:rPr>
              <a:t>   </a:t>
            </a:r>
            <a:r>
              <a:rPr lang="it-IT" sz="4300" b="1" dirty="0" smtClean="0">
                <a:solidFill>
                  <a:srgbClr val="00B050"/>
                </a:solidFill>
                <a:latin typeface="Times New Roman" pitchFamily="18" charset="0"/>
                <a:cs typeface="Times New Roman" pitchFamily="18" charset="0"/>
              </a:rPr>
              <a:t>La popolazione</a:t>
            </a:r>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285720" y="214290"/>
            <a:ext cx="8572560" cy="4539704"/>
          </a:xfrm>
          <a:prstGeom prst="rect">
            <a:avLst/>
          </a:prstGeom>
          <a:solidFill>
            <a:schemeClr val="accent5">
              <a:lumMod val="20000"/>
              <a:lumOff val="80000"/>
            </a:schemeClr>
          </a:solidFill>
          <a:ln w="19050">
            <a:solidFill>
              <a:srgbClr val="C00000"/>
            </a:solidFill>
          </a:ln>
        </p:spPr>
        <p:txBody>
          <a:bodyPr wrap="square" rtlCol="0">
            <a:spAutoFit/>
          </a:bodyPr>
          <a:lstStyle/>
          <a:p>
            <a:pPr algn="ctr"/>
            <a:r>
              <a:rPr lang="it-IT" sz="2000" b="1" dirty="0" smtClean="0"/>
              <a:t>Le minoranze etniche dimenticate dell'Iran</a:t>
            </a:r>
          </a:p>
          <a:p>
            <a:pPr algn="just">
              <a:spcAft>
                <a:spcPts val="600"/>
              </a:spcAft>
            </a:pPr>
            <a:r>
              <a:rPr lang="it-IT" sz="1200" b="1" dirty="0" smtClean="0"/>
              <a:t>FP  </a:t>
            </a:r>
            <a:r>
              <a:rPr lang="it-IT" sz="1200" dirty="0" smtClean="0"/>
              <a:t>03/04/2013</a:t>
            </a:r>
          </a:p>
          <a:p>
            <a:pPr algn="just"/>
            <a:r>
              <a:rPr lang="it-IT" sz="1400" dirty="0" smtClean="0"/>
              <a:t>Le </a:t>
            </a:r>
            <a:r>
              <a:rPr lang="it-IT" sz="1400" b="1" dirty="0" smtClean="0"/>
              <a:t>minoranze etniche non persiane </a:t>
            </a:r>
            <a:r>
              <a:rPr lang="it-IT" sz="1400" dirty="0" smtClean="0"/>
              <a:t>costituiscono circa il </a:t>
            </a:r>
            <a:r>
              <a:rPr lang="it-IT" sz="1400" b="1" dirty="0" smtClean="0"/>
              <a:t>40-50% della popolazione iraniana</a:t>
            </a:r>
            <a:r>
              <a:rPr lang="it-IT" sz="1400" dirty="0" smtClean="0"/>
              <a:t>. I principali gruppi minoritari sono </a:t>
            </a:r>
            <a:r>
              <a:rPr lang="it-IT" sz="1400" i="1" dirty="0" smtClean="0"/>
              <a:t>azeri, curdi, arabi, </a:t>
            </a:r>
            <a:r>
              <a:rPr lang="it-IT" sz="1400" i="1" dirty="0" err="1" smtClean="0"/>
              <a:t>baluchi</a:t>
            </a:r>
            <a:r>
              <a:rPr lang="it-IT" sz="1400" i="1" dirty="0" smtClean="0"/>
              <a:t> </a:t>
            </a:r>
            <a:r>
              <a:rPr lang="it-IT" sz="1400" dirty="0" smtClean="0"/>
              <a:t>di lingua turca e popolazioni minori di </a:t>
            </a:r>
            <a:r>
              <a:rPr lang="it-IT" sz="1400" i="1" dirty="0" err="1" smtClean="0"/>
              <a:t>armeni</a:t>
            </a:r>
            <a:r>
              <a:rPr lang="it-IT" sz="1400" i="1" dirty="0" smtClean="0"/>
              <a:t>, turkmeni </a:t>
            </a:r>
            <a:r>
              <a:rPr lang="it-IT" sz="1400" dirty="0" smtClean="0"/>
              <a:t>e </a:t>
            </a:r>
            <a:r>
              <a:rPr lang="it-IT" sz="1400" i="1" dirty="0" err="1" smtClean="0"/>
              <a:t>lors</a:t>
            </a:r>
            <a:r>
              <a:rPr lang="it-IT" sz="1400" i="1" dirty="0" smtClean="0"/>
              <a:t>.</a:t>
            </a:r>
            <a:r>
              <a:rPr lang="it-IT" sz="1400" dirty="0" smtClean="0"/>
              <a:t> Gli iraniani di lingua turca, la maggior parte dei quali sono sciiti, tendono ad essere strettamente integrati nella società e nella politica iraniana, sebbene anch'essi subiscano alcune discriminazioni culturali e politiche. </a:t>
            </a:r>
            <a:r>
              <a:rPr lang="it-IT" sz="1400" b="1" i="1" dirty="0" smtClean="0"/>
              <a:t>Curdi </a:t>
            </a:r>
            <a:r>
              <a:rPr lang="it-IT" sz="1400" dirty="0" smtClean="0"/>
              <a:t>e</a:t>
            </a:r>
            <a:r>
              <a:rPr lang="it-IT" sz="1400" b="1" i="1" dirty="0" smtClean="0"/>
              <a:t> </a:t>
            </a:r>
            <a:r>
              <a:rPr lang="it-IT" sz="1400" b="1" i="1" dirty="0" err="1" smtClean="0"/>
              <a:t>beluci</a:t>
            </a:r>
            <a:r>
              <a:rPr lang="it-IT" sz="1400" b="1" i="1" dirty="0" smtClean="0"/>
              <a:t> </a:t>
            </a:r>
            <a:r>
              <a:rPr lang="it-IT" sz="1400" dirty="0" smtClean="0"/>
              <a:t>sono per lo più </a:t>
            </a:r>
            <a:r>
              <a:rPr lang="it-IT" sz="1400" b="1" dirty="0" smtClean="0"/>
              <a:t>sunnit</a:t>
            </a:r>
            <a:r>
              <a:rPr lang="it-IT" sz="1400" dirty="0" smtClean="0"/>
              <a:t>i e quindi </a:t>
            </a:r>
            <a:r>
              <a:rPr lang="it-IT" sz="1400" b="1" dirty="0" smtClean="0"/>
              <a:t>soggetti al più alto livello di discriminazione </a:t>
            </a:r>
            <a:r>
              <a:rPr lang="it-IT" sz="1400" dirty="0" smtClean="0"/>
              <a:t>da parte della teocrazia sciita iraniana.</a:t>
            </a:r>
          </a:p>
          <a:p>
            <a:pPr algn="just"/>
            <a:r>
              <a:rPr lang="it-IT" sz="1400" dirty="0" smtClean="0"/>
              <a:t>Dai tempi di </a:t>
            </a:r>
            <a:r>
              <a:rPr lang="it-IT" sz="1400" dirty="0" err="1" smtClean="0"/>
              <a:t>Reza</a:t>
            </a:r>
            <a:r>
              <a:rPr lang="it-IT" sz="1400" dirty="0" smtClean="0"/>
              <a:t> </a:t>
            </a:r>
            <a:r>
              <a:rPr lang="it-IT" sz="1400" dirty="0" err="1" smtClean="0"/>
              <a:t>Shah</a:t>
            </a:r>
            <a:r>
              <a:rPr lang="it-IT" sz="1400" dirty="0" smtClean="0"/>
              <a:t> </a:t>
            </a:r>
            <a:r>
              <a:rPr lang="it-IT" sz="1400" dirty="0" err="1" smtClean="0"/>
              <a:t>Pahlavi</a:t>
            </a:r>
            <a:r>
              <a:rPr lang="it-IT" sz="1400" dirty="0" smtClean="0"/>
              <a:t> (1925-1941), il governo centrale iraniano ha tentato di plasmare i gruppi di minoranze etniche nella visione dello stato di una nazione iraniana ideale. </a:t>
            </a:r>
            <a:r>
              <a:rPr lang="it-IT" sz="1400" dirty="0" err="1" smtClean="0"/>
              <a:t>Reza</a:t>
            </a:r>
            <a:r>
              <a:rPr lang="it-IT" sz="1400" dirty="0" smtClean="0"/>
              <a:t> </a:t>
            </a:r>
            <a:r>
              <a:rPr lang="it-IT" sz="1400" dirty="0" err="1" smtClean="0"/>
              <a:t>Shah</a:t>
            </a:r>
            <a:r>
              <a:rPr lang="it-IT" sz="1400" dirty="0" smtClean="0"/>
              <a:t> ha usato la forza militare per sopprimere e soggiogare i gruppi minoritari, ha vietato la scrittura di lingue non persiane e ha reso il persiano la lingua nazionale dell'Iran. La </a:t>
            </a:r>
            <a:r>
              <a:rPr lang="it-IT" sz="1400" dirty="0" err="1" smtClean="0"/>
              <a:t>persianizzazione</a:t>
            </a:r>
            <a:r>
              <a:rPr lang="it-IT" sz="1400" dirty="0" smtClean="0"/>
              <a:t> dell'Iran continuò sotto il figlio di </a:t>
            </a:r>
            <a:r>
              <a:rPr lang="it-IT" sz="1400" dirty="0" err="1" smtClean="0"/>
              <a:t>Reza</a:t>
            </a:r>
            <a:r>
              <a:rPr lang="it-IT" sz="1400" dirty="0" smtClean="0"/>
              <a:t> </a:t>
            </a:r>
            <a:r>
              <a:rPr lang="it-IT" sz="1400" dirty="0" err="1" smtClean="0"/>
              <a:t>Shah</a:t>
            </a:r>
            <a:r>
              <a:rPr lang="it-IT" sz="1400" dirty="0" smtClean="0"/>
              <a:t>, Mohammad </a:t>
            </a:r>
            <a:r>
              <a:rPr lang="it-IT" sz="1400" dirty="0" err="1" smtClean="0"/>
              <a:t>Reza</a:t>
            </a:r>
            <a:r>
              <a:rPr lang="it-IT" sz="1400" dirty="0" smtClean="0"/>
              <a:t> </a:t>
            </a:r>
            <a:r>
              <a:rPr lang="it-IT" sz="1400" dirty="0" err="1" smtClean="0"/>
              <a:t>Pahlavi</a:t>
            </a:r>
            <a:r>
              <a:rPr lang="it-IT" sz="1400" dirty="0" smtClean="0"/>
              <a:t> (1941-1979).</a:t>
            </a:r>
          </a:p>
          <a:p>
            <a:pPr algn="just"/>
            <a:r>
              <a:rPr lang="it-IT" sz="1400" dirty="0" smtClean="0"/>
              <a:t>Mentre la </a:t>
            </a:r>
            <a:r>
              <a:rPr lang="it-IT" sz="1400" b="1" dirty="0" smtClean="0"/>
              <a:t>dinastia </a:t>
            </a:r>
            <a:r>
              <a:rPr lang="it-IT" sz="1400" b="1" dirty="0" err="1" smtClean="0"/>
              <a:t>Pahlavi</a:t>
            </a:r>
            <a:r>
              <a:rPr lang="it-IT" sz="1400" b="1" dirty="0" smtClean="0"/>
              <a:t> </a:t>
            </a:r>
            <a:r>
              <a:rPr lang="it-IT" sz="1400" dirty="0" smtClean="0"/>
              <a:t>ha tentato di rimodellare l'Iran in una società più omogenea, incentrata sui persiani e orientata all'occidente, la </a:t>
            </a:r>
            <a:r>
              <a:rPr lang="it-IT" sz="1400" b="1" dirty="0" smtClean="0"/>
              <a:t>Repubblica islamica </a:t>
            </a:r>
            <a:r>
              <a:rPr lang="it-IT" sz="1400" dirty="0" smtClean="0"/>
              <a:t>ha tentato di ricostruire una nazione sciita teocratica incentrata sui persiani. </a:t>
            </a:r>
            <a:r>
              <a:rPr lang="it-IT" sz="1400" b="1" dirty="0" smtClean="0"/>
              <a:t>Per entrambi i regimi, le minoranze non assimilate rappresentavano una minaccia alla costruzione di un'identità nazionale</a:t>
            </a:r>
            <a:r>
              <a:rPr lang="it-IT" sz="1400" dirty="0" smtClean="0"/>
              <a:t>. Inoltre, </a:t>
            </a:r>
            <a:r>
              <a:rPr lang="it-IT" sz="1400" b="1" dirty="0" smtClean="0"/>
              <a:t>il governo centrale iraniano ha costantemente temuto lo sfruttamento delle minoranze iraniane da parte di potenze straniere</a:t>
            </a:r>
            <a:r>
              <a:rPr lang="it-IT" sz="1400" dirty="0" smtClean="0"/>
              <a:t>, tra cui Gran Bretagna, Stati Uniti, Israele e persino l'Arabia Saudita. La Repubblica islamica, come la monarchia </a:t>
            </a:r>
            <a:r>
              <a:rPr lang="it-IT" sz="1400" dirty="0" err="1" smtClean="0"/>
              <a:t>Pahlavi</a:t>
            </a:r>
            <a:r>
              <a:rPr lang="it-IT" sz="1400" dirty="0" smtClean="0"/>
              <a:t>, si è impegnata nella </a:t>
            </a:r>
            <a:r>
              <a:rPr lang="it-IT" sz="1400" b="1" dirty="0" smtClean="0"/>
              <a:t>violenta soppressione dei diritti delle minoranze.</a:t>
            </a:r>
          </a:p>
        </p:txBody>
      </p:sp>
      <p:sp>
        <p:nvSpPr>
          <p:cNvPr id="4" name="Rettangolo arrotondato 3"/>
          <p:cNvSpPr/>
          <p:nvPr/>
        </p:nvSpPr>
        <p:spPr>
          <a:xfrm>
            <a:off x="428596" y="4929198"/>
            <a:ext cx="8429684" cy="642942"/>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it-IT" sz="1400" dirty="0" smtClean="0">
              <a:solidFill>
                <a:schemeClr val="tx1"/>
              </a:solidFill>
            </a:endParaRPr>
          </a:p>
          <a:p>
            <a:pPr algn="just"/>
            <a:endParaRPr lang="it-IT" sz="1400" dirty="0" smtClean="0">
              <a:solidFill>
                <a:schemeClr val="tx1"/>
              </a:solidFill>
            </a:endParaRPr>
          </a:p>
          <a:p>
            <a:pPr algn="just"/>
            <a:endParaRPr lang="it-IT" sz="1400" dirty="0" smtClean="0">
              <a:solidFill>
                <a:schemeClr val="tx1"/>
              </a:solidFill>
            </a:endParaRPr>
          </a:p>
          <a:p>
            <a:pPr algn="just"/>
            <a:endParaRPr lang="it-IT" sz="1400" dirty="0" smtClean="0">
              <a:solidFill>
                <a:schemeClr val="tx1"/>
              </a:solidFill>
            </a:endParaRPr>
          </a:p>
          <a:p>
            <a:pPr algn="just"/>
            <a:endParaRPr lang="it-IT" sz="1400" dirty="0" smtClean="0">
              <a:solidFill>
                <a:schemeClr val="tx1"/>
              </a:solidFill>
            </a:endParaRPr>
          </a:p>
          <a:p>
            <a:pPr algn="just"/>
            <a:r>
              <a:rPr lang="it-IT" sz="1400" b="1" dirty="0" smtClean="0">
                <a:solidFill>
                  <a:schemeClr val="tx1"/>
                </a:solidFill>
              </a:rPr>
              <a:t>Che trattamento hanno avuto le minoranze etniche iraniane sin dai tempi della dinastia </a:t>
            </a:r>
            <a:r>
              <a:rPr lang="it-IT" sz="1400" b="1" dirty="0" err="1" smtClean="0">
                <a:solidFill>
                  <a:schemeClr val="tx1"/>
                </a:solidFill>
              </a:rPr>
              <a:t>Pahlavi</a:t>
            </a:r>
            <a:r>
              <a:rPr lang="it-IT" sz="1400" b="1" dirty="0" smtClean="0">
                <a:solidFill>
                  <a:schemeClr val="tx1"/>
                </a:solidFill>
              </a:rPr>
              <a:t>? Per quali motivi? </a:t>
            </a:r>
            <a:r>
              <a:rPr lang="it-IT" sz="1400" dirty="0" smtClean="0">
                <a:solidFill>
                  <a:schemeClr val="tx1"/>
                </a:solidFill>
              </a:rPr>
              <a:t>Cerca nell’archivio l’articolo da cui si può ricavare la risposta e rispondi dopo aver evidenziato le informazioni principali.</a:t>
            </a:r>
          </a:p>
          <a:p>
            <a:pPr marL="342900" indent="-342900" algn="just"/>
            <a:endParaRPr lang="it-IT" sz="1400" dirty="0" smtClean="0">
              <a:solidFill>
                <a:schemeClr val="tx1"/>
              </a:solidFill>
            </a:endParaRPr>
          </a:p>
          <a:p>
            <a:pPr marL="342900" indent="-342900" algn="just"/>
            <a:endParaRPr lang="it-IT" sz="1400" dirty="0" smtClean="0">
              <a:solidFill>
                <a:schemeClr val="tx1"/>
              </a:solidFill>
            </a:endParaRPr>
          </a:p>
          <a:p>
            <a:pPr marL="342900" indent="-342900" algn="just"/>
            <a:endParaRPr lang="it-IT" sz="1400" dirty="0" smtClean="0">
              <a:solidFill>
                <a:schemeClr val="tx1"/>
              </a:solidFill>
            </a:endParaRPr>
          </a:p>
          <a:p>
            <a:pPr marL="342900" indent="-342900" algn="just"/>
            <a:endParaRPr lang="it-IT" sz="1400" dirty="0" smtClean="0">
              <a:solidFill>
                <a:schemeClr val="tx1"/>
              </a:solidFill>
            </a:endParaRPr>
          </a:p>
          <a:p>
            <a:pPr marL="342900" indent="-342900" algn="just"/>
            <a:endParaRPr lang="it-IT" sz="1400" dirty="0">
              <a:solidFill>
                <a:schemeClr val="tx1"/>
              </a:solidFill>
            </a:endParaRPr>
          </a:p>
        </p:txBody>
      </p:sp>
      <p:sp>
        <p:nvSpPr>
          <p:cNvPr id="5" name="Rettangolo arrotondato 4"/>
          <p:cNvSpPr/>
          <p:nvPr/>
        </p:nvSpPr>
        <p:spPr>
          <a:xfrm>
            <a:off x="428596" y="5715016"/>
            <a:ext cx="8429684" cy="92869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it-IT" sz="1400" dirty="0" smtClean="0">
              <a:solidFill>
                <a:schemeClr val="tx1"/>
              </a:solidFill>
            </a:endParaRPr>
          </a:p>
          <a:p>
            <a:pPr algn="just"/>
            <a:endParaRPr lang="it-IT" sz="1400" dirty="0" smtClean="0">
              <a:solidFill>
                <a:schemeClr val="tx1"/>
              </a:solidFill>
            </a:endParaRPr>
          </a:p>
          <a:p>
            <a:pPr algn="just"/>
            <a:endParaRPr lang="it-IT" sz="1400" dirty="0" smtClean="0">
              <a:solidFill>
                <a:schemeClr val="tx1"/>
              </a:solidFill>
            </a:endParaRPr>
          </a:p>
          <a:p>
            <a:pPr algn="just"/>
            <a:endParaRPr lang="it-IT" sz="1400" dirty="0" smtClean="0">
              <a:solidFill>
                <a:schemeClr val="tx1"/>
              </a:solidFill>
            </a:endParaRPr>
          </a:p>
          <a:p>
            <a:pPr algn="just"/>
            <a:endParaRPr lang="it-IT" sz="1400" dirty="0" smtClean="0">
              <a:solidFill>
                <a:schemeClr val="tx1"/>
              </a:solidFill>
            </a:endParaRPr>
          </a:p>
          <a:p>
            <a:pPr algn="just"/>
            <a:r>
              <a:rPr lang="it-IT" sz="1400" dirty="0" smtClean="0">
                <a:solidFill>
                  <a:srgbClr val="00B0F0"/>
                </a:solidFill>
              </a:rPr>
              <a:t>Le minoranze etniche sono sempre state discriminate perché sono considerate una minaccia alla costruzione di un'identità nazionale. Inoltre, il governo centrale iraniano ha costantemente temuto lo sfruttamento delle minoranze iraniane da parte di potenze straniere.</a:t>
            </a:r>
          </a:p>
          <a:p>
            <a:pPr marL="342900" indent="-342900" algn="just"/>
            <a:endParaRPr lang="it-IT" sz="1400" dirty="0" smtClean="0">
              <a:solidFill>
                <a:schemeClr val="tx1"/>
              </a:solidFill>
            </a:endParaRPr>
          </a:p>
          <a:p>
            <a:pPr marL="342900" indent="-342900" algn="just"/>
            <a:endParaRPr lang="it-IT" sz="1400" dirty="0" smtClean="0">
              <a:solidFill>
                <a:schemeClr val="tx1"/>
              </a:solidFill>
            </a:endParaRPr>
          </a:p>
          <a:p>
            <a:pPr marL="342900" indent="-342900" algn="just"/>
            <a:endParaRPr lang="it-IT" sz="1400" dirty="0" smtClean="0">
              <a:solidFill>
                <a:schemeClr val="tx1"/>
              </a:solidFill>
            </a:endParaRPr>
          </a:p>
          <a:p>
            <a:pPr marL="342900" indent="-342900" algn="just"/>
            <a:endParaRPr lang="it-IT" sz="1400" dirty="0" smtClean="0">
              <a:solidFill>
                <a:schemeClr val="tx1"/>
              </a:solidFill>
            </a:endParaRPr>
          </a:p>
          <a:p>
            <a:pPr marL="342900" indent="-342900" algn="just"/>
            <a:endParaRPr lang="it-IT" sz="1400" dirty="0">
              <a:solidFill>
                <a:schemeClr val="tx1"/>
              </a:solidFill>
            </a:endParaRP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https://upload.wikimedia.org/wikipedia/commons/d/de/Iran_ethnoreligious_distribution_2004.jpg"/>
          <p:cNvPicPr>
            <a:picLocks noChangeAspect="1" noChangeArrowheads="1"/>
          </p:cNvPicPr>
          <p:nvPr/>
        </p:nvPicPr>
        <p:blipFill>
          <a:blip r:embed="rId2"/>
          <a:srcRect/>
          <a:stretch>
            <a:fillRect/>
          </a:stretch>
        </p:blipFill>
        <p:spPr bwMode="auto">
          <a:xfrm>
            <a:off x="214282" y="142852"/>
            <a:ext cx="5077968" cy="5026152"/>
          </a:xfrm>
          <a:prstGeom prst="rect">
            <a:avLst/>
          </a:prstGeom>
          <a:noFill/>
          <a:ln>
            <a:solidFill>
              <a:srgbClr val="C00000"/>
            </a:solidFill>
          </a:ln>
        </p:spPr>
      </p:pic>
      <p:sp>
        <p:nvSpPr>
          <p:cNvPr id="5" name="CasellaDiTesto 4"/>
          <p:cNvSpPr txBox="1"/>
          <p:nvPr/>
        </p:nvSpPr>
        <p:spPr>
          <a:xfrm>
            <a:off x="2571736" y="4857760"/>
            <a:ext cx="2714644" cy="276999"/>
          </a:xfrm>
          <a:prstGeom prst="rect">
            <a:avLst/>
          </a:prstGeom>
          <a:solidFill>
            <a:schemeClr val="accent1">
              <a:lumMod val="40000"/>
              <a:lumOff val="60000"/>
            </a:schemeClr>
          </a:solidFill>
          <a:ln w="19050">
            <a:solidFill>
              <a:srgbClr val="C00000"/>
            </a:solidFill>
          </a:ln>
        </p:spPr>
        <p:txBody>
          <a:bodyPr wrap="square" rtlCol="0">
            <a:spAutoFit/>
          </a:bodyPr>
          <a:lstStyle/>
          <a:p>
            <a:pPr algn="just" fontAlgn="t"/>
            <a:r>
              <a:rPr lang="it-IT" sz="1200" dirty="0" smtClean="0"/>
              <a:t>Distribuzione </a:t>
            </a:r>
            <a:r>
              <a:rPr lang="it-IT" sz="1200" dirty="0" err="1" smtClean="0"/>
              <a:t>etnico-religiosa</a:t>
            </a:r>
            <a:r>
              <a:rPr lang="it-IT" sz="1200" dirty="0" smtClean="0"/>
              <a:t> dell'Iran.</a:t>
            </a:r>
            <a:endParaRPr lang="it-IT" sz="1200" dirty="0"/>
          </a:p>
        </p:txBody>
      </p:sp>
      <p:pic>
        <p:nvPicPr>
          <p:cNvPr id="4" name="Picture 2" descr="https://30mq.files.wordpress.com/2020/06/iran-ethnic-minorities-graph_0.png?w=623"/>
          <p:cNvPicPr>
            <a:picLocks noChangeAspect="1" noChangeArrowheads="1"/>
          </p:cNvPicPr>
          <p:nvPr/>
        </p:nvPicPr>
        <p:blipFill>
          <a:blip r:embed="rId3"/>
          <a:srcRect l="9142" r="34483"/>
          <a:stretch>
            <a:fillRect/>
          </a:stretch>
        </p:blipFill>
        <p:spPr bwMode="auto">
          <a:xfrm>
            <a:off x="5500694" y="214290"/>
            <a:ext cx="3278886" cy="3444912"/>
          </a:xfrm>
          <a:prstGeom prst="rect">
            <a:avLst/>
          </a:prstGeom>
          <a:noFill/>
          <a:ln>
            <a:solidFill>
              <a:srgbClr val="C00000"/>
            </a:solidFill>
          </a:ln>
        </p:spPr>
      </p:pic>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285720" y="285728"/>
            <a:ext cx="8572560" cy="3631763"/>
          </a:xfrm>
          <a:prstGeom prst="rect">
            <a:avLst/>
          </a:prstGeom>
          <a:solidFill>
            <a:schemeClr val="accent5">
              <a:lumMod val="20000"/>
              <a:lumOff val="80000"/>
            </a:schemeClr>
          </a:solidFill>
          <a:ln w="19050">
            <a:solidFill>
              <a:srgbClr val="C00000"/>
            </a:solidFill>
          </a:ln>
        </p:spPr>
        <p:txBody>
          <a:bodyPr wrap="square" rtlCol="0">
            <a:spAutoFit/>
          </a:bodyPr>
          <a:lstStyle/>
          <a:p>
            <a:pPr algn="ctr">
              <a:spcAft>
                <a:spcPts val="600"/>
              </a:spcAft>
            </a:pPr>
            <a:r>
              <a:rPr lang="it-IT" sz="2000" b="1" dirty="0" smtClean="0">
                <a:solidFill>
                  <a:srgbClr val="00B0F0"/>
                </a:solidFill>
              </a:rPr>
              <a:t>Curdi, </a:t>
            </a:r>
            <a:r>
              <a:rPr lang="it-IT" sz="2000" b="1" dirty="0" err="1" smtClean="0">
                <a:solidFill>
                  <a:srgbClr val="00B0F0"/>
                </a:solidFill>
              </a:rPr>
              <a:t>beluci</a:t>
            </a:r>
            <a:r>
              <a:rPr lang="it-IT" sz="2000" b="1" dirty="0" smtClean="0">
                <a:solidFill>
                  <a:srgbClr val="00B0F0"/>
                </a:solidFill>
              </a:rPr>
              <a:t>, azeri e </a:t>
            </a:r>
            <a:r>
              <a:rPr lang="it-IT" sz="2000" b="1" dirty="0" err="1" smtClean="0">
                <a:solidFill>
                  <a:srgbClr val="00B0F0"/>
                </a:solidFill>
              </a:rPr>
              <a:t>bakhtiari</a:t>
            </a:r>
            <a:r>
              <a:rPr lang="it-IT" sz="2000" b="1" dirty="0" smtClean="0">
                <a:solidFill>
                  <a:srgbClr val="00B0F0"/>
                </a:solidFill>
              </a:rPr>
              <a:t>: in Iran la protesta infiamma le minoranze perseguitate</a:t>
            </a:r>
          </a:p>
          <a:p>
            <a:pPr algn="just">
              <a:spcAft>
                <a:spcPts val="600"/>
              </a:spcAft>
            </a:pPr>
            <a:r>
              <a:rPr lang="it-IT" sz="1200" b="1" dirty="0" err="1" smtClean="0"/>
              <a:t>Huffpost</a:t>
            </a:r>
            <a:r>
              <a:rPr lang="it-IT" sz="1200" b="1" dirty="0" smtClean="0"/>
              <a:t>  </a:t>
            </a:r>
            <a:r>
              <a:rPr lang="it-IT" sz="1200" dirty="0" smtClean="0"/>
              <a:t>31/12/2022</a:t>
            </a:r>
          </a:p>
          <a:p>
            <a:pPr algn="just"/>
            <a:r>
              <a:rPr lang="it-IT" sz="1400" dirty="0" smtClean="0"/>
              <a:t>Dopo la preghiera del venerdì il popolo di </a:t>
            </a:r>
            <a:r>
              <a:rPr lang="it-IT" sz="1400" dirty="0" err="1" smtClean="0"/>
              <a:t>Zahedan</a:t>
            </a:r>
            <a:r>
              <a:rPr lang="it-IT" sz="1400" dirty="0" smtClean="0"/>
              <a:t> ha invaso le strade e le piazze del capoluogo della provincia del </a:t>
            </a:r>
            <a:r>
              <a:rPr lang="it-IT" sz="1400" dirty="0" err="1" smtClean="0"/>
              <a:t>Sīstān-Belūcistān</a:t>
            </a:r>
            <a:r>
              <a:rPr lang="it-IT" sz="1400" dirty="0" smtClean="0"/>
              <a:t>, nel sudest dell’Iran. Non c’è un solo abitante della regione dei </a:t>
            </a:r>
            <a:r>
              <a:rPr lang="it-IT" sz="1400" dirty="0" err="1" smtClean="0"/>
              <a:t>beluci</a:t>
            </a:r>
            <a:r>
              <a:rPr lang="it-IT" sz="1400" dirty="0" smtClean="0"/>
              <a:t> che non sia sceso in piazza contro il regime al grido di "Morte a Khamenei". Non vi è alcun dubbio sul fatto che è nel </a:t>
            </a:r>
            <a:r>
              <a:rPr lang="it-IT" sz="1400" b="1" dirty="0" err="1" smtClean="0"/>
              <a:t>Sīstān-Belūcistān</a:t>
            </a:r>
            <a:r>
              <a:rPr lang="it-IT" sz="1400" dirty="0" smtClean="0"/>
              <a:t> e nel </a:t>
            </a:r>
            <a:r>
              <a:rPr lang="it-IT" sz="1400" b="1" dirty="0" smtClean="0"/>
              <a:t>Kurdistan iraniano </a:t>
            </a:r>
            <a:r>
              <a:rPr lang="it-IT" sz="1400" dirty="0" smtClean="0"/>
              <a:t>che la rivoluzione guidata dalla cosiddetta generazione Z, per la liberazione dell’Iran dal regime teocratico, sia un passo avanti rispetto al resto del Paese. In queste regioni </a:t>
            </a:r>
            <a:r>
              <a:rPr lang="it-IT" sz="1400" b="1" dirty="0" smtClean="0"/>
              <a:t>è l’intero popolo</a:t>
            </a:r>
            <a:r>
              <a:rPr lang="it-IT" sz="1400" dirty="0" smtClean="0"/>
              <a:t>, sempre a mani nude, </a:t>
            </a:r>
            <a:r>
              <a:rPr lang="it-IT" sz="1400" b="1" dirty="0" smtClean="0"/>
              <a:t>ad essere insorto contro la Repubblica islamica</a:t>
            </a:r>
            <a:r>
              <a:rPr lang="it-IT" sz="1400" dirty="0" smtClean="0"/>
              <a:t>.</a:t>
            </a:r>
          </a:p>
          <a:p>
            <a:pPr algn="just"/>
            <a:r>
              <a:rPr lang="it-IT" sz="1400" dirty="0" smtClean="0"/>
              <a:t>Le città di </a:t>
            </a:r>
            <a:r>
              <a:rPr lang="it-IT" sz="1400" dirty="0" err="1" smtClean="0"/>
              <a:t>Javānrūd</a:t>
            </a:r>
            <a:r>
              <a:rPr lang="it-IT" sz="1400" dirty="0" smtClean="0"/>
              <a:t>, di </a:t>
            </a:r>
            <a:r>
              <a:rPr lang="it-IT" sz="1400" dirty="0" err="1" smtClean="0"/>
              <a:t>Sanandaj</a:t>
            </a:r>
            <a:r>
              <a:rPr lang="it-IT" sz="1400" dirty="0" smtClean="0"/>
              <a:t> e di </a:t>
            </a:r>
            <a:r>
              <a:rPr lang="it-IT" sz="1400" dirty="0" err="1" smtClean="0"/>
              <a:t>Bukan</a:t>
            </a:r>
            <a:r>
              <a:rPr lang="it-IT" sz="1400" dirty="0" smtClean="0"/>
              <a:t>, nel Kurdistan iraniano, sono di fatto in mano agli insorti. Nella megalopoli di Tehran, così come a Esfahan, a </a:t>
            </a:r>
            <a:r>
              <a:rPr lang="it-IT" sz="1400" dirty="0" err="1" smtClean="0"/>
              <a:t>Karaj</a:t>
            </a:r>
            <a:r>
              <a:rPr lang="it-IT" sz="1400" dirty="0" smtClean="0"/>
              <a:t> e a Mashad, si protesta ogni sera in quasi tutti i quartieri, ma qui i manifestanti non hanno ancora il controllo delle strade e delle piazze. </a:t>
            </a:r>
            <a:r>
              <a:rPr lang="it-IT" sz="1400" b="1" dirty="0" smtClean="0"/>
              <a:t>Questa rivoluzione </a:t>
            </a:r>
            <a:r>
              <a:rPr lang="it-IT" sz="1400" b="1" dirty="0" err="1" smtClean="0"/>
              <a:t>gandhiana</a:t>
            </a:r>
            <a:r>
              <a:rPr lang="it-IT" sz="1400" b="1" dirty="0" smtClean="0"/>
              <a:t> sta provocando un vero e proprio risorgimento iraniano anche riguardo alla questione delle minoranze etniche e religiose non più viste come elemento di divisione e di conflitto, ma come componenti titolari di uguali diritti all’interno dello stato.</a:t>
            </a:r>
          </a:p>
        </p:txBody>
      </p:sp>
      <p:sp>
        <p:nvSpPr>
          <p:cNvPr id="3" name="Rettangolo arrotondato 2"/>
          <p:cNvSpPr/>
          <p:nvPr/>
        </p:nvSpPr>
        <p:spPr>
          <a:xfrm>
            <a:off x="428596" y="4786322"/>
            <a:ext cx="8429684" cy="571504"/>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it-IT" sz="1400" dirty="0" smtClean="0">
              <a:solidFill>
                <a:schemeClr val="tx1"/>
              </a:solidFill>
            </a:endParaRPr>
          </a:p>
          <a:p>
            <a:pPr algn="just"/>
            <a:endParaRPr lang="it-IT" sz="1400" dirty="0" smtClean="0">
              <a:solidFill>
                <a:schemeClr val="tx1"/>
              </a:solidFill>
            </a:endParaRPr>
          </a:p>
          <a:p>
            <a:pPr algn="just"/>
            <a:endParaRPr lang="it-IT" sz="1400" dirty="0" smtClean="0">
              <a:solidFill>
                <a:schemeClr val="tx1"/>
              </a:solidFill>
            </a:endParaRPr>
          </a:p>
          <a:p>
            <a:pPr algn="just"/>
            <a:endParaRPr lang="it-IT" sz="1400" dirty="0" smtClean="0">
              <a:solidFill>
                <a:schemeClr val="tx1"/>
              </a:solidFill>
            </a:endParaRPr>
          </a:p>
          <a:p>
            <a:pPr algn="just"/>
            <a:r>
              <a:rPr lang="it-IT" sz="1400" b="1" dirty="0" smtClean="0">
                <a:solidFill>
                  <a:schemeClr val="tx1"/>
                </a:solidFill>
              </a:rPr>
              <a:t>In quali regioni la lotta contro il regime islamico ha avuto una più vasta partecipazione di popolo? Come mai? </a:t>
            </a:r>
            <a:r>
              <a:rPr lang="it-IT" sz="1400" dirty="0" smtClean="0">
                <a:solidFill>
                  <a:schemeClr val="tx1"/>
                </a:solidFill>
              </a:rPr>
              <a:t>(per rispondere vedi anche l’articolo precedente). </a:t>
            </a:r>
          </a:p>
          <a:p>
            <a:pPr marL="342900" indent="-342900" algn="just"/>
            <a:endParaRPr lang="it-IT" sz="1400" dirty="0" smtClean="0">
              <a:solidFill>
                <a:schemeClr val="tx1"/>
              </a:solidFill>
            </a:endParaRPr>
          </a:p>
          <a:p>
            <a:pPr marL="342900" indent="-342900" algn="just"/>
            <a:endParaRPr lang="it-IT" sz="1400" dirty="0" smtClean="0">
              <a:solidFill>
                <a:schemeClr val="tx1"/>
              </a:solidFill>
            </a:endParaRPr>
          </a:p>
          <a:p>
            <a:pPr marL="342900" indent="-342900" algn="just"/>
            <a:endParaRPr lang="it-IT" sz="1400" dirty="0" smtClean="0">
              <a:solidFill>
                <a:schemeClr val="tx1"/>
              </a:solidFill>
            </a:endParaRPr>
          </a:p>
          <a:p>
            <a:pPr marL="342900" indent="-342900" algn="just"/>
            <a:endParaRPr lang="it-IT" sz="1400" dirty="0">
              <a:solidFill>
                <a:schemeClr val="tx1"/>
              </a:solidFill>
            </a:endParaRPr>
          </a:p>
        </p:txBody>
      </p:sp>
      <p:sp>
        <p:nvSpPr>
          <p:cNvPr id="4" name="Rettangolo arrotondato 3"/>
          <p:cNvSpPr/>
          <p:nvPr/>
        </p:nvSpPr>
        <p:spPr>
          <a:xfrm>
            <a:off x="500034" y="5643578"/>
            <a:ext cx="8429684" cy="71438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it-IT" sz="1400" dirty="0" smtClean="0">
              <a:solidFill>
                <a:schemeClr val="tx1"/>
              </a:solidFill>
            </a:endParaRPr>
          </a:p>
          <a:p>
            <a:pPr algn="just"/>
            <a:endParaRPr lang="it-IT" sz="1400" dirty="0" smtClean="0">
              <a:solidFill>
                <a:schemeClr val="tx1"/>
              </a:solidFill>
            </a:endParaRPr>
          </a:p>
          <a:p>
            <a:pPr algn="just"/>
            <a:endParaRPr lang="it-IT" sz="1400" dirty="0" smtClean="0">
              <a:solidFill>
                <a:schemeClr val="tx1"/>
              </a:solidFill>
            </a:endParaRPr>
          </a:p>
          <a:p>
            <a:pPr algn="just"/>
            <a:endParaRPr lang="it-IT" sz="1400" dirty="0" smtClean="0">
              <a:solidFill>
                <a:schemeClr val="tx1"/>
              </a:solidFill>
            </a:endParaRPr>
          </a:p>
          <a:p>
            <a:pPr algn="just"/>
            <a:endParaRPr lang="it-IT" sz="1400" dirty="0" smtClean="0">
              <a:solidFill>
                <a:schemeClr val="tx1"/>
              </a:solidFill>
            </a:endParaRPr>
          </a:p>
          <a:p>
            <a:pPr algn="just"/>
            <a:r>
              <a:rPr lang="it-IT" sz="1400" dirty="0" smtClean="0">
                <a:solidFill>
                  <a:srgbClr val="00B0F0"/>
                </a:solidFill>
              </a:rPr>
              <a:t>Nel </a:t>
            </a:r>
            <a:r>
              <a:rPr lang="it-IT" sz="1400" i="1" dirty="0" err="1" smtClean="0">
                <a:solidFill>
                  <a:srgbClr val="00B0F0"/>
                </a:solidFill>
              </a:rPr>
              <a:t>Sīstān-Belūcistān</a:t>
            </a:r>
            <a:r>
              <a:rPr lang="it-IT" sz="1400" i="1" dirty="0" smtClean="0">
                <a:solidFill>
                  <a:srgbClr val="00B0F0"/>
                </a:solidFill>
              </a:rPr>
              <a:t> </a:t>
            </a:r>
            <a:r>
              <a:rPr lang="it-IT" sz="1400" dirty="0" smtClean="0">
                <a:solidFill>
                  <a:srgbClr val="00B0F0"/>
                </a:solidFill>
              </a:rPr>
              <a:t>e nel </a:t>
            </a:r>
            <a:r>
              <a:rPr lang="it-IT" sz="1400" i="1" dirty="0" smtClean="0">
                <a:solidFill>
                  <a:srgbClr val="00B0F0"/>
                </a:solidFill>
              </a:rPr>
              <a:t>Kurdistan iraniano </a:t>
            </a:r>
            <a:r>
              <a:rPr lang="it-IT" sz="1400" dirty="0" smtClean="0">
                <a:solidFill>
                  <a:srgbClr val="00B0F0"/>
                </a:solidFill>
              </a:rPr>
              <a:t>perché</a:t>
            </a:r>
            <a:r>
              <a:rPr lang="it-IT" sz="1400" i="1" dirty="0" smtClean="0">
                <a:solidFill>
                  <a:srgbClr val="00B0F0"/>
                </a:solidFill>
              </a:rPr>
              <a:t> Curdi</a:t>
            </a:r>
            <a:r>
              <a:rPr lang="it-IT" sz="1400" dirty="0" smtClean="0">
                <a:solidFill>
                  <a:srgbClr val="00B0F0"/>
                </a:solidFill>
              </a:rPr>
              <a:t> e </a:t>
            </a:r>
            <a:r>
              <a:rPr lang="it-IT" sz="1400" i="1" dirty="0" err="1" smtClean="0">
                <a:solidFill>
                  <a:srgbClr val="00B0F0"/>
                </a:solidFill>
              </a:rPr>
              <a:t>Beluci</a:t>
            </a:r>
            <a:r>
              <a:rPr lang="it-IT" sz="1400" i="1" dirty="0" smtClean="0">
                <a:solidFill>
                  <a:srgbClr val="00B0F0"/>
                </a:solidFill>
              </a:rPr>
              <a:t> </a:t>
            </a:r>
            <a:r>
              <a:rPr lang="it-IT" sz="1400" dirty="0" smtClean="0">
                <a:solidFill>
                  <a:srgbClr val="00B0F0"/>
                </a:solidFill>
              </a:rPr>
              <a:t>sono mussulmani sunniti e quindi doppiamente discriminati.</a:t>
            </a:r>
            <a:r>
              <a:rPr lang="it-IT" sz="1400" i="1" dirty="0" smtClean="0">
                <a:solidFill>
                  <a:srgbClr val="00B0F0"/>
                </a:solidFill>
              </a:rPr>
              <a:t>   </a:t>
            </a:r>
          </a:p>
          <a:p>
            <a:pPr marL="342900" indent="-342900" algn="just"/>
            <a:endParaRPr lang="it-IT" sz="1400" dirty="0" smtClean="0">
              <a:solidFill>
                <a:schemeClr val="tx1"/>
              </a:solidFill>
            </a:endParaRPr>
          </a:p>
          <a:p>
            <a:pPr marL="342900" indent="-342900" algn="just"/>
            <a:endParaRPr lang="it-IT" sz="1400" dirty="0" smtClean="0">
              <a:solidFill>
                <a:schemeClr val="tx1"/>
              </a:solidFill>
            </a:endParaRPr>
          </a:p>
          <a:p>
            <a:pPr marL="342900" indent="-342900" algn="just"/>
            <a:endParaRPr lang="it-IT" sz="1400" dirty="0" smtClean="0">
              <a:solidFill>
                <a:schemeClr val="tx1"/>
              </a:solidFill>
            </a:endParaRPr>
          </a:p>
          <a:p>
            <a:pPr marL="342900" indent="-342900" algn="just"/>
            <a:endParaRPr lang="it-IT" sz="1400" dirty="0" smtClean="0">
              <a:solidFill>
                <a:schemeClr val="tx1"/>
              </a:solidFill>
            </a:endParaRPr>
          </a:p>
          <a:p>
            <a:pPr marL="342900" indent="-342900" algn="just"/>
            <a:endParaRPr lang="it-IT" sz="1400" dirty="0">
              <a:solidFill>
                <a:schemeClr val="tx1"/>
              </a:solidFill>
            </a:endParaRPr>
          </a:p>
        </p:txBody>
      </p:sp>
      <p:sp>
        <p:nvSpPr>
          <p:cNvPr id="7" name="Rettangolo arrotondato 6"/>
          <p:cNvSpPr/>
          <p:nvPr/>
        </p:nvSpPr>
        <p:spPr>
          <a:xfrm>
            <a:off x="357158" y="4071942"/>
            <a:ext cx="8358246" cy="500066"/>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it-IT" sz="1400" dirty="0" smtClean="0">
              <a:solidFill>
                <a:schemeClr val="tx1"/>
              </a:solidFill>
            </a:endParaRPr>
          </a:p>
          <a:p>
            <a:pPr algn="just"/>
            <a:endParaRPr lang="it-IT" sz="1400" dirty="0" smtClean="0">
              <a:solidFill>
                <a:schemeClr val="tx1"/>
              </a:solidFill>
            </a:endParaRPr>
          </a:p>
          <a:p>
            <a:pPr algn="just"/>
            <a:endParaRPr lang="it-IT" sz="1400" dirty="0" smtClean="0">
              <a:solidFill>
                <a:schemeClr val="tx1"/>
              </a:solidFill>
            </a:endParaRPr>
          </a:p>
          <a:p>
            <a:pPr algn="just"/>
            <a:endParaRPr lang="it-IT" sz="1400" dirty="0" smtClean="0">
              <a:solidFill>
                <a:schemeClr val="tx1"/>
              </a:solidFill>
            </a:endParaRPr>
          </a:p>
          <a:p>
            <a:pPr algn="just"/>
            <a:endParaRPr lang="it-IT" sz="1400" dirty="0" smtClean="0">
              <a:solidFill>
                <a:schemeClr val="tx1"/>
              </a:solidFill>
            </a:endParaRPr>
          </a:p>
          <a:p>
            <a:pPr algn="just"/>
            <a:r>
              <a:rPr lang="it-IT" sz="1400" dirty="0" smtClean="0">
                <a:solidFill>
                  <a:schemeClr val="tx1"/>
                </a:solidFill>
              </a:rPr>
              <a:t>Dopo aver evidenziato le informazioni principali, dai un titolo all’articolo e rispondi alla domanda che segue.</a:t>
            </a:r>
          </a:p>
          <a:p>
            <a:pPr marL="342900" indent="-342900" algn="just"/>
            <a:endParaRPr lang="it-IT" sz="1400" dirty="0" smtClean="0">
              <a:solidFill>
                <a:schemeClr val="tx1"/>
              </a:solidFill>
            </a:endParaRPr>
          </a:p>
          <a:p>
            <a:pPr marL="342900" indent="-342900" algn="just"/>
            <a:endParaRPr lang="it-IT" sz="1400" dirty="0" smtClean="0">
              <a:solidFill>
                <a:schemeClr val="tx1"/>
              </a:solidFill>
            </a:endParaRPr>
          </a:p>
          <a:p>
            <a:pPr marL="342900" indent="-342900" algn="just"/>
            <a:endParaRPr lang="it-IT" sz="1400" dirty="0" smtClean="0">
              <a:solidFill>
                <a:schemeClr val="tx1"/>
              </a:solidFill>
            </a:endParaRPr>
          </a:p>
          <a:p>
            <a:pPr marL="342900" indent="-342900" algn="just"/>
            <a:endParaRPr lang="it-IT" sz="1400" dirty="0" smtClean="0">
              <a:solidFill>
                <a:schemeClr val="tx1"/>
              </a:solidFill>
            </a:endParaRPr>
          </a:p>
          <a:p>
            <a:pPr marL="342900" indent="-342900" algn="just"/>
            <a:endParaRPr lang="it-IT" sz="1400" dirty="0">
              <a:solidFill>
                <a:schemeClr val="tx1"/>
              </a:solidFill>
            </a:endParaRP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285720" y="214290"/>
            <a:ext cx="8572560" cy="6355586"/>
          </a:xfrm>
          <a:prstGeom prst="rect">
            <a:avLst/>
          </a:prstGeom>
          <a:solidFill>
            <a:schemeClr val="accent5">
              <a:lumMod val="20000"/>
              <a:lumOff val="80000"/>
            </a:schemeClr>
          </a:solidFill>
          <a:ln w="19050">
            <a:solidFill>
              <a:srgbClr val="C00000"/>
            </a:solidFill>
          </a:ln>
        </p:spPr>
        <p:txBody>
          <a:bodyPr wrap="square" rtlCol="0">
            <a:spAutoFit/>
          </a:bodyPr>
          <a:lstStyle/>
          <a:p>
            <a:pPr algn="ctr" fontAlgn="base"/>
            <a:r>
              <a:rPr lang="it-IT" sz="2000" b="1" dirty="0" smtClean="0"/>
              <a:t>L’Iran contro i </a:t>
            </a:r>
            <a:r>
              <a:rPr lang="it-IT" sz="2000" b="1" dirty="0" err="1" smtClean="0"/>
              <a:t>baha</a:t>
            </a:r>
            <a:r>
              <a:rPr lang="it-IT" sz="2000" b="1" dirty="0" smtClean="0"/>
              <a:t>’i: nuova campagna repressiva ai danni della minoranza religiosa</a:t>
            </a:r>
          </a:p>
          <a:p>
            <a:pPr algn="just">
              <a:spcAft>
                <a:spcPts val="600"/>
              </a:spcAft>
            </a:pPr>
            <a:r>
              <a:rPr lang="it-IT" sz="1200" b="1" dirty="0" smtClean="0"/>
              <a:t>FQ Blog  </a:t>
            </a:r>
            <a:r>
              <a:rPr lang="it-IT" sz="1200" dirty="0" smtClean="0"/>
              <a:t>29/08/2022</a:t>
            </a:r>
          </a:p>
          <a:p>
            <a:pPr algn="just" fontAlgn="base"/>
            <a:r>
              <a:rPr lang="it-IT" sz="1400" dirty="0" smtClean="0"/>
              <a:t>I </a:t>
            </a:r>
            <a:r>
              <a:rPr lang="it-IT" sz="1400" dirty="0" err="1" smtClean="0"/>
              <a:t>baha</a:t>
            </a:r>
            <a:r>
              <a:rPr lang="it-IT" sz="1400" dirty="0" smtClean="0"/>
              <a:t>’i costituiscono la più ampia minoranza religiosa non musulmana dell’Iran. Dall’avvento della repubblica islamica, subiscono periodicamente gravi violazioni dei diritti, discorsi d’odio da parte delle autorità e discriminazioni in ogni campo. Per il fatto che il loro quartier generale si trova ad </a:t>
            </a:r>
            <a:r>
              <a:rPr lang="it-IT" sz="1400" dirty="0" err="1" smtClean="0"/>
              <a:t>Haifa</a:t>
            </a:r>
            <a:r>
              <a:rPr lang="it-IT" sz="1400" dirty="0" smtClean="0"/>
              <a:t>, in Israele, sono sospettati automaticamente di essere delle spie.</a:t>
            </a:r>
          </a:p>
          <a:p>
            <a:pPr algn="just" fontAlgn="base"/>
            <a:r>
              <a:rPr lang="it-IT" sz="1400" dirty="0" smtClean="0"/>
              <a:t>La </a:t>
            </a:r>
            <a:r>
              <a:rPr lang="it-IT" sz="1400" b="1" dirty="0" smtClean="0"/>
              <a:t>politica ufficiale nei confronti dei </a:t>
            </a:r>
            <a:r>
              <a:rPr lang="it-IT" sz="1400" b="1" dirty="0" err="1" smtClean="0"/>
              <a:t>baha</a:t>
            </a:r>
            <a:r>
              <a:rPr lang="it-IT" sz="1400" b="1" dirty="0" smtClean="0"/>
              <a:t>’i </a:t>
            </a:r>
            <a:r>
              <a:rPr lang="it-IT" sz="1400" dirty="0" smtClean="0"/>
              <a:t>è stata adottata nel 1991 dal Consiglio supremo culturale della rivoluzione e approvata dal leader supremo: “L’approccio nei confronti dei </a:t>
            </a:r>
            <a:r>
              <a:rPr lang="it-IT" sz="1400" dirty="0" err="1" smtClean="0"/>
              <a:t>baha</a:t>
            </a:r>
            <a:r>
              <a:rPr lang="it-IT" sz="1400" dirty="0" smtClean="0"/>
              <a:t>’i </a:t>
            </a:r>
            <a:r>
              <a:rPr lang="it-IT" sz="1400" dirty="0" err="1" smtClean="0"/>
              <a:t>dev</a:t>
            </a:r>
            <a:r>
              <a:rPr lang="it-IT" sz="1400" dirty="0" smtClean="0"/>
              <a:t>’essere tale da </a:t>
            </a:r>
            <a:r>
              <a:rPr lang="it-IT" sz="1400" b="1" dirty="0" smtClean="0"/>
              <a:t>impedire</a:t>
            </a:r>
            <a:r>
              <a:rPr lang="it-IT" sz="1400" dirty="0" smtClean="0"/>
              <a:t> </a:t>
            </a:r>
            <a:r>
              <a:rPr lang="it-IT" sz="1400" b="1" dirty="0" smtClean="0"/>
              <a:t>il loro progresso e il loro sviluppo </a:t>
            </a:r>
            <a:r>
              <a:rPr lang="it-IT" sz="1400" dirty="0" smtClean="0"/>
              <a:t>(…) Devono essere </a:t>
            </a:r>
            <a:r>
              <a:rPr lang="it-IT" sz="1400" b="1" dirty="0" smtClean="0"/>
              <a:t>espulsi</a:t>
            </a:r>
            <a:r>
              <a:rPr lang="it-IT" sz="1400" dirty="0" smtClean="0"/>
              <a:t> </a:t>
            </a:r>
            <a:r>
              <a:rPr lang="it-IT" sz="1400" b="1" dirty="0" smtClean="0"/>
              <a:t>dalle università </a:t>
            </a:r>
            <a:r>
              <a:rPr lang="it-IT" sz="1400" dirty="0" smtClean="0"/>
              <a:t>(…) </a:t>
            </a:r>
            <a:r>
              <a:rPr lang="it-IT" sz="1400" dirty="0" err="1" smtClean="0"/>
              <a:t>Dev</a:t>
            </a:r>
            <a:r>
              <a:rPr lang="it-IT" sz="1400" dirty="0" smtClean="0"/>
              <a:t>’essere loro </a:t>
            </a:r>
            <a:r>
              <a:rPr lang="it-IT" sz="1400" b="1" dirty="0" smtClean="0"/>
              <a:t>negato l’impiego </a:t>
            </a:r>
            <a:r>
              <a:rPr lang="it-IT" sz="1400" dirty="0" smtClean="0"/>
              <a:t>se si identificano come </a:t>
            </a:r>
            <a:r>
              <a:rPr lang="it-IT" sz="1400" dirty="0" err="1" smtClean="0"/>
              <a:t>baha</a:t>
            </a:r>
            <a:r>
              <a:rPr lang="it-IT" sz="1400" dirty="0" smtClean="0"/>
              <a:t>’i (…) </a:t>
            </a:r>
            <a:r>
              <a:rPr lang="it-IT" sz="1400" b="1" dirty="0" smtClean="0"/>
              <a:t>Non potranno occupare alcuna posizione di influenza</a:t>
            </a:r>
            <a:r>
              <a:rPr lang="it-IT" sz="1400" dirty="0" smtClean="0"/>
              <a:t>, come ad esempio nel campo dell’istruzione”.</a:t>
            </a:r>
          </a:p>
          <a:p>
            <a:pPr algn="just" fontAlgn="base"/>
            <a:r>
              <a:rPr lang="it-IT" sz="1400" dirty="0" smtClean="0"/>
              <a:t>Il 31 luglio è iniziata una fase acuta di repressione. A partire da quel giorno, agenti del ministero dell’Intelligence hanno effettuato una serie di </a:t>
            </a:r>
            <a:r>
              <a:rPr lang="it-IT" sz="1400" b="1" dirty="0" smtClean="0"/>
              <a:t>perquisizioni</a:t>
            </a:r>
            <a:r>
              <a:rPr lang="it-IT" sz="1400" dirty="0" smtClean="0"/>
              <a:t> ai danni della comunità </a:t>
            </a:r>
            <a:r>
              <a:rPr lang="it-IT" sz="1400" dirty="0" err="1" smtClean="0"/>
              <a:t>baha</a:t>
            </a:r>
            <a:r>
              <a:rPr lang="it-IT" sz="1400" dirty="0" smtClean="0"/>
              <a:t>’i in varie città iraniane, </a:t>
            </a:r>
            <a:r>
              <a:rPr lang="it-IT" sz="1400" b="1" dirty="0" smtClean="0"/>
              <a:t>sequestrando beni privati e arrestando almeno 30 fedeli</a:t>
            </a:r>
            <a:r>
              <a:rPr lang="it-IT" sz="1400" dirty="0" smtClean="0"/>
              <a:t>. Il giorno dopo lo stesso ministero ha ufficialmente dichiarato che gli arrestati “erano figure chiave del partito dello spionaggio </a:t>
            </a:r>
            <a:r>
              <a:rPr lang="it-IT" sz="1400" dirty="0" err="1" smtClean="0"/>
              <a:t>baha</a:t>
            </a:r>
            <a:r>
              <a:rPr lang="it-IT" sz="1400" dirty="0" smtClean="0"/>
              <a:t>’i” che “propagavano l’insegnamento </a:t>
            </a:r>
            <a:r>
              <a:rPr lang="it-IT" sz="1400" dirty="0" err="1" smtClean="0"/>
              <a:t>baha</a:t>
            </a:r>
            <a:r>
              <a:rPr lang="it-IT" sz="1400" dirty="0" smtClean="0"/>
              <a:t>’i” e “cercavano di infiltrarsi in vari livelli del settore educativo del nostro paese, specialmente negli asili nido”.</a:t>
            </a:r>
          </a:p>
          <a:p>
            <a:pPr algn="just" fontAlgn="base"/>
            <a:r>
              <a:rPr lang="it-IT" sz="1400" dirty="0" smtClean="0"/>
              <a:t>Secondo la Comunità internazionale </a:t>
            </a:r>
            <a:r>
              <a:rPr lang="it-IT" sz="1400" dirty="0" err="1" smtClean="0"/>
              <a:t>baha</a:t>
            </a:r>
            <a:r>
              <a:rPr lang="it-IT" sz="1400" dirty="0" smtClean="0"/>
              <a:t>’i, con gli ultimi arresti i fedeli in carcere sono almeno 68, compresi alcuni imprigionati già nel 2013. Le Nazioni Unite parlano di </a:t>
            </a:r>
            <a:r>
              <a:rPr lang="it-IT" sz="1400" b="1" dirty="0" smtClean="0"/>
              <a:t>un migliaio di </a:t>
            </a:r>
            <a:r>
              <a:rPr lang="it-IT" sz="1400" b="1" dirty="0" err="1" smtClean="0"/>
              <a:t>baha</a:t>
            </a:r>
            <a:r>
              <a:rPr lang="it-IT" sz="1400" b="1" dirty="0" smtClean="0"/>
              <a:t>’i </a:t>
            </a:r>
            <a:r>
              <a:rPr lang="it-IT" sz="1400" dirty="0" smtClean="0"/>
              <a:t>che </a:t>
            </a:r>
            <a:r>
              <a:rPr lang="it-IT" sz="1400" b="1" dirty="0" smtClean="0"/>
              <a:t>rischiano di finire in carcere</a:t>
            </a:r>
            <a:r>
              <a:rPr lang="it-IT" sz="1400" dirty="0" smtClean="0"/>
              <a:t>. Tra questi, 26 uomini e donne di </a:t>
            </a:r>
            <a:r>
              <a:rPr lang="it-IT" sz="1400" dirty="0" err="1" smtClean="0"/>
              <a:t>Shiraz</a:t>
            </a:r>
            <a:r>
              <a:rPr lang="it-IT" sz="1400" dirty="0" smtClean="0"/>
              <a:t> (provincia di </a:t>
            </a:r>
            <a:r>
              <a:rPr lang="it-IT" sz="1400" dirty="0" err="1" smtClean="0"/>
              <a:t>Fars</a:t>
            </a:r>
            <a:r>
              <a:rPr lang="it-IT" sz="1400" dirty="0" smtClean="0"/>
              <a:t>) che a giugno sono stati condannati a pene da due a cinque anni di carcere per presunti reati contro la sicurezza nazionale.</a:t>
            </a:r>
          </a:p>
          <a:p>
            <a:pPr algn="just" fontAlgn="base"/>
            <a:r>
              <a:rPr lang="it-IT" sz="1400" dirty="0" smtClean="0"/>
              <a:t>Uno degli episodi più gravi è accaduto il 2 agosto nel villaggio di </a:t>
            </a:r>
            <a:r>
              <a:rPr lang="it-IT" sz="1400" dirty="0" err="1" smtClean="0"/>
              <a:t>Roshankouh</a:t>
            </a:r>
            <a:r>
              <a:rPr lang="it-IT" sz="1400" dirty="0" smtClean="0"/>
              <a:t>, situato nella provincia settentrionale di </a:t>
            </a:r>
            <a:r>
              <a:rPr lang="it-IT" sz="1400" dirty="0" err="1" smtClean="0"/>
              <a:t>Mazandaran</a:t>
            </a:r>
            <a:r>
              <a:rPr lang="it-IT" sz="1400" dirty="0" smtClean="0"/>
              <a:t>. Oltre 200 agenti appartenenti a varie forze di sicurezza sono arrivati e hanno sigillato il villaggio. Hanno obbligato gli abitanti a consegnare i telefoni cellulari in modo che l’operazione non potesse essere filmata e hanno usato manganelli e spray al peperoncino contro coloro che si erano riuniti per protestare. Poi sono entrati in azione i bulldozer. Risultato: </a:t>
            </a:r>
            <a:r>
              <a:rPr lang="it-IT" sz="1400" b="1" dirty="0" smtClean="0"/>
              <a:t>sei abitazioni demolite</a:t>
            </a:r>
            <a:r>
              <a:rPr lang="it-IT" sz="1400" dirty="0" smtClean="0"/>
              <a:t>, </a:t>
            </a:r>
            <a:r>
              <a:rPr lang="it-IT" sz="1400" b="1" dirty="0" smtClean="0"/>
              <a:t>20 ettari di terreno confiscati e 18 contadini privati dei mezzi di sussistenza.</a:t>
            </a:r>
            <a:endParaRPr lang="it-IT" sz="1400" b="1" dirty="0"/>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arrotondato 1"/>
          <p:cNvSpPr/>
          <p:nvPr/>
        </p:nvSpPr>
        <p:spPr>
          <a:xfrm>
            <a:off x="357158" y="428604"/>
            <a:ext cx="8358246" cy="500066"/>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it-IT" sz="1400" dirty="0" smtClean="0">
              <a:solidFill>
                <a:schemeClr val="tx1"/>
              </a:solidFill>
            </a:endParaRPr>
          </a:p>
          <a:p>
            <a:pPr algn="just"/>
            <a:endParaRPr lang="it-IT" sz="1400" dirty="0" smtClean="0">
              <a:solidFill>
                <a:schemeClr val="tx1"/>
              </a:solidFill>
            </a:endParaRPr>
          </a:p>
          <a:p>
            <a:pPr algn="just"/>
            <a:endParaRPr lang="it-IT" sz="1400" dirty="0" smtClean="0">
              <a:solidFill>
                <a:schemeClr val="tx1"/>
              </a:solidFill>
            </a:endParaRPr>
          </a:p>
          <a:p>
            <a:pPr algn="just"/>
            <a:endParaRPr lang="it-IT" sz="1400" dirty="0" smtClean="0">
              <a:solidFill>
                <a:schemeClr val="tx1"/>
              </a:solidFill>
            </a:endParaRPr>
          </a:p>
          <a:p>
            <a:pPr algn="just"/>
            <a:endParaRPr lang="it-IT" sz="1400" dirty="0" smtClean="0">
              <a:solidFill>
                <a:schemeClr val="tx1"/>
              </a:solidFill>
            </a:endParaRPr>
          </a:p>
          <a:p>
            <a:pPr algn="just"/>
            <a:r>
              <a:rPr lang="it-IT" sz="1400" dirty="0" smtClean="0">
                <a:solidFill>
                  <a:schemeClr val="tx1"/>
                </a:solidFill>
              </a:rPr>
              <a:t>Dopo aver evidenziato le informazioni principali, formula due domande che sintetizzino il contenuto dell’articolo.</a:t>
            </a:r>
          </a:p>
          <a:p>
            <a:pPr marL="342900" indent="-342900" algn="just"/>
            <a:endParaRPr lang="it-IT" sz="1400" dirty="0" smtClean="0">
              <a:solidFill>
                <a:schemeClr val="tx1"/>
              </a:solidFill>
            </a:endParaRPr>
          </a:p>
          <a:p>
            <a:pPr marL="342900" indent="-342900" algn="just"/>
            <a:endParaRPr lang="it-IT" sz="1400" dirty="0" smtClean="0">
              <a:solidFill>
                <a:schemeClr val="tx1"/>
              </a:solidFill>
            </a:endParaRPr>
          </a:p>
          <a:p>
            <a:pPr marL="342900" indent="-342900" algn="just"/>
            <a:endParaRPr lang="it-IT" sz="1400" dirty="0" smtClean="0">
              <a:solidFill>
                <a:schemeClr val="tx1"/>
              </a:solidFill>
            </a:endParaRPr>
          </a:p>
          <a:p>
            <a:pPr marL="342900" indent="-342900" algn="just"/>
            <a:endParaRPr lang="it-IT" sz="1400" dirty="0" smtClean="0">
              <a:solidFill>
                <a:schemeClr val="tx1"/>
              </a:solidFill>
            </a:endParaRPr>
          </a:p>
          <a:p>
            <a:pPr marL="342900" indent="-342900" algn="just"/>
            <a:endParaRPr lang="it-IT" sz="1400" dirty="0">
              <a:solidFill>
                <a:schemeClr val="tx1"/>
              </a:solidFill>
            </a:endParaRPr>
          </a:p>
        </p:txBody>
      </p:sp>
      <p:sp>
        <p:nvSpPr>
          <p:cNvPr id="3" name="Rettangolo arrotondato 2"/>
          <p:cNvSpPr/>
          <p:nvPr/>
        </p:nvSpPr>
        <p:spPr>
          <a:xfrm>
            <a:off x="285720" y="1142984"/>
            <a:ext cx="8429684" cy="571504"/>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it-IT" sz="1400" dirty="0" smtClean="0">
              <a:solidFill>
                <a:schemeClr val="tx1"/>
              </a:solidFill>
            </a:endParaRPr>
          </a:p>
          <a:p>
            <a:pPr algn="just"/>
            <a:endParaRPr lang="it-IT" sz="1400" dirty="0" smtClean="0">
              <a:solidFill>
                <a:schemeClr val="tx1"/>
              </a:solidFill>
            </a:endParaRPr>
          </a:p>
          <a:p>
            <a:pPr algn="just"/>
            <a:endParaRPr lang="it-IT" sz="1400" dirty="0" smtClean="0">
              <a:solidFill>
                <a:schemeClr val="tx1"/>
              </a:solidFill>
            </a:endParaRPr>
          </a:p>
          <a:p>
            <a:pPr algn="just"/>
            <a:endParaRPr lang="it-IT" sz="1400" dirty="0" smtClean="0">
              <a:solidFill>
                <a:schemeClr val="tx1"/>
              </a:solidFill>
            </a:endParaRPr>
          </a:p>
          <a:p>
            <a:pPr algn="just"/>
            <a:endParaRPr lang="it-IT" sz="1400" dirty="0" smtClean="0">
              <a:solidFill>
                <a:schemeClr val="tx1"/>
              </a:solidFill>
            </a:endParaRPr>
          </a:p>
          <a:p>
            <a:pPr algn="just"/>
            <a:r>
              <a:rPr lang="it-IT" sz="1400" b="1" dirty="0" smtClean="0">
                <a:solidFill>
                  <a:srgbClr val="00B0F0"/>
                </a:solidFill>
              </a:rPr>
              <a:t>Cosa prevede la politica ufficiale del regime islamico nei confronti dei </a:t>
            </a:r>
            <a:r>
              <a:rPr lang="it-IT" sz="1400" b="1" dirty="0" err="1" smtClean="0">
                <a:solidFill>
                  <a:srgbClr val="00B0F0"/>
                </a:solidFill>
              </a:rPr>
              <a:t>baha</a:t>
            </a:r>
            <a:r>
              <a:rPr lang="it-IT" sz="1400" b="1" dirty="0" smtClean="0">
                <a:solidFill>
                  <a:srgbClr val="00B0F0"/>
                </a:solidFill>
              </a:rPr>
              <a:t>’i? </a:t>
            </a:r>
            <a:endParaRPr lang="it-IT" sz="1400" b="1" i="1" dirty="0" smtClean="0">
              <a:solidFill>
                <a:srgbClr val="00B0F0"/>
              </a:solidFill>
            </a:endParaRPr>
          </a:p>
          <a:p>
            <a:pPr marL="342900" indent="-342900" algn="just"/>
            <a:endParaRPr lang="it-IT" sz="1400" dirty="0" smtClean="0">
              <a:solidFill>
                <a:schemeClr val="tx1"/>
              </a:solidFill>
            </a:endParaRPr>
          </a:p>
          <a:p>
            <a:pPr marL="342900" indent="-342900" algn="just"/>
            <a:endParaRPr lang="it-IT" sz="1400" dirty="0" smtClean="0">
              <a:solidFill>
                <a:schemeClr val="tx1"/>
              </a:solidFill>
            </a:endParaRPr>
          </a:p>
          <a:p>
            <a:pPr marL="342900" indent="-342900" algn="just"/>
            <a:endParaRPr lang="it-IT" sz="1400" dirty="0" smtClean="0">
              <a:solidFill>
                <a:schemeClr val="tx1"/>
              </a:solidFill>
            </a:endParaRPr>
          </a:p>
          <a:p>
            <a:pPr marL="342900" indent="-342900" algn="just"/>
            <a:endParaRPr lang="it-IT" sz="1400" dirty="0" smtClean="0">
              <a:solidFill>
                <a:schemeClr val="tx1"/>
              </a:solidFill>
            </a:endParaRPr>
          </a:p>
          <a:p>
            <a:pPr marL="342900" indent="-342900" algn="just"/>
            <a:endParaRPr lang="it-IT" sz="1400" dirty="0">
              <a:solidFill>
                <a:schemeClr val="tx1"/>
              </a:solidFill>
            </a:endParaRPr>
          </a:p>
        </p:txBody>
      </p:sp>
      <p:sp>
        <p:nvSpPr>
          <p:cNvPr id="4" name="Rettangolo arrotondato 3"/>
          <p:cNvSpPr/>
          <p:nvPr/>
        </p:nvSpPr>
        <p:spPr>
          <a:xfrm>
            <a:off x="357158" y="2000240"/>
            <a:ext cx="8429684" cy="571504"/>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it-IT" sz="1400" dirty="0" smtClean="0">
              <a:solidFill>
                <a:schemeClr val="tx1"/>
              </a:solidFill>
            </a:endParaRPr>
          </a:p>
          <a:p>
            <a:pPr algn="just"/>
            <a:endParaRPr lang="it-IT" sz="1400" dirty="0" smtClean="0">
              <a:solidFill>
                <a:schemeClr val="tx1"/>
              </a:solidFill>
            </a:endParaRPr>
          </a:p>
          <a:p>
            <a:pPr algn="just"/>
            <a:endParaRPr lang="it-IT" sz="1400" dirty="0" smtClean="0">
              <a:solidFill>
                <a:schemeClr val="tx1"/>
              </a:solidFill>
            </a:endParaRPr>
          </a:p>
          <a:p>
            <a:pPr algn="just"/>
            <a:endParaRPr lang="it-IT" sz="1400" dirty="0" smtClean="0">
              <a:solidFill>
                <a:schemeClr val="tx1"/>
              </a:solidFill>
            </a:endParaRPr>
          </a:p>
          <a:p>
            <a:pPr algn="just"/>
            <a:endParaRPr lang="it-IT" sz="1400" dirty="0" smtClean="0">
              <a:solidFill>
                <a:schemeClr val="tx1"/>
              </a:solidFill>
            </a:endParaRPr>
          </a:p>
          <a:p>
            <a:pPr algn="just"/>
            <a:r>
              <a:rPr lang="it-IT" sz="1400" b="1" dirty="0" smtClean="0">
                <a:solidFill>
                  <a:srgbClr val="00B0F0"/>
                </a:solidFill>
              </a:rPr>
              <a:t>Quali misure repressive stanno subendo i </a:t>
            </a:r>
            <a:r>
              <a:rPr lang="it-IT" sz="1400" b="1" dirty="0" err="1" smtClean="0">
                <a:solidFill>
                  <a:srgbClr val="00B0F0"/>
                </a:solidFill>
              </a:rPr>
              <a:t>baha</a:t>
            </a:r>
            <a:r>
              <a:rPr lang="it-IT" sz="1400" b="1" dirty="0" smtClean="0">
                <a:solidFill>
                  <a:srgbClr val="00B0F0"/>
                </a:solidFill>
              </a:rPr>
              <a:t>’i? </a:t>
            </a:r>
            <a:endParaRPr lang="it-IT" sz="1400" b="1" i="1" dirty="0" smtClean="0">
              <a:solidFill>
                <a:srgbClr val="00B0F0"/>
              </a:solidFill>
            </a:endParaRPr>
          </a:p>
          <a:p>
            <a:pPr marL="342900" indent="-342900" algn="just"/>
            <a:endParaRPr lang="it-IT" sz="1400" dirty="0" smtClean="0">
              <a:solidFill>
                <a:schemeClr val="tx1"/>
              </a:solidFill>
            </a:endParaRPr>
          </a:p>
          <a:p>
            <a:pPr marL="342900" indent="-342900" algn="just"/>
            <a:endParaRPr lang="it-IT" sz="1400" dirty="0" smtClean="0">
              <a:solidFill>
                <a:schemeClr val="tx1"/>
              </a:solidFill>
            </a:endParaRPr>
          </a:p>
          <a:p>
            <a:pPr marL="342900" indent="-342900" algn="just"/>
            <a:endParaRPr lang="it-IT" sz="1400" dirty="0" smtClean="0">
              <a:solidFill>
                <a:schemeClr val="tx1"/>
              </a:solidFill>
            </a:endParaRPr>
          </a:p>
          <a:p>
            <a:pPr marL="342900" indent="-342900" algn="just"/>
            <a:endParaRPr lang="it-IT" sz="1400" dirty="0" smtClean="0">
              <a:solidFill>
                <a:schemeClr val="tx1"/>
              </a:solidFill>
            </a:endParaRPr>
          </a:p>
          <a:p>
            <a:pPr marL="342900" indent="-342900" algn="just"/>
            <a:endParaRPr lang="it-IT" sz="1400" dirty="0">
              <a:solidFill>
                <a:schemeClr val="tx1"/>
              </a:solidFill>
            </a:endParaRP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554" name="Picture 2" descr="Case danneggiate a Roshankouh, Iran.  Il villaggio nella provincia di Mazandaran, dove i baha'i vivono da più di un secolo, è stato saccheggiato nell'ambito di una serie di azioni contro la minoranza religiosa."/>
          <p:cNvPicPr>
            <a:picLocks noChangeAspect="1" noChangeArrowheads="1"/>
          </p:cNvPicPr>
          <p:nvPr/>
        </p:nvPicPr>
        <p:blipFill>
          <a:blip r:embed="rId2"/>
          <a:srcRect/>
          <a:stretch>
            <a:fillRect/>
          </a:stretch>
        </p:blipFill>
        <p:spPr bwMode="auto">
          <a:xfrm>
            <a:off x="357158" y="142863"/>
            <a:ext cx="4057650" cy="2536031"/>
          </a:xfrm>
          <a:prstGeom prst="rect">
            <a:avLst/>
          </a:prstGeom>
          <a:noFill/>
          <a:ln>
            <a:solidFill>
              <a:srgbClr val="C00000"/>
            </a:solidFill>
          </a:ln>
        </p:spPr>
      </p:pic>
      <p:sp>
        <p:nvSpPr>
          <p:cNvPr id="3" name="CasellaDiTesto 2"/>
          <p:cNvSpPr txBox="1"/>
          <p:nvPr/>
        </p:nvSpPr>
        <p:spPr>
          <a:xfrm>
            <a:off x="571472" y="2786058"/>
            <a:ext cx="3714744" cy="830997"/>
          </a:xfrm>
          <a:prstGeom prst="rect">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2700000" scaled="1"/>
            <a:tileRect/>
          </a:gradFill>
          <a:ln w="19050">
            <a:solidFill>
              <a:srgbClr val="C00000"/>
            </a:solidFill>
          </a:ln>
        </p:spPr>
        <p:txBody>
          <a:bodyPr wrap="square" rtlCol="0">
            <a:spAutoFit/>
          </a:bodyPr>
          <a:lstStyle/>
          <a:p>
            <a:pPr algn="just" fontAlgn="t"/>
            <a:r>
              <a:rPr lang="it-IT" sz="1200" dirty="0" smtClean="0"/>
              <a:t>Case distrutte a </a:t>
            </a:r>
            <a:r>
              <a:rPr lang="it-IT" sz="1200" dirty="0" err="1" smtClean="0"/>
              <a:t>Roshankouh</a:t>
            </a:r>
            <a:r>
              <a:rPr lang="it-IT" sz="1200" dirty="0" smtClean="0"/>
              <a:t>, Iran. Il villaggio nella provincia di </a:t>
            </a:r>
            <a:r>
              <a:rPr lang="it-IT" sz="1200" dirty="0" err="1" smtClean="0"/>
              <a:t>Mazandaran</a:t>
            </a:r>
            <a:r>
              <a:rPr lang="it-IT" sz="1200" dirty="0" smtClean="0"/>
              <a:t>, dove i </a:t>
            </a:r>
            <a:r>
              <a:rPr lang="it-IT" sz="1200" dirty="0" err="1" smtClean="0"/>
              <a:t>baha</a:t>
            </a:r>
            <a:r>
              <a:rPr lang="it-IT" sz="1200" dirty="0" smtClean="0"/>
              <a:t>'i vivono da più di un secolo, è stato saccheggiato nell'ambito di una serie di azioni contro la minoranza religiosa</a:t>
            </a:r>
            <a:endParaRPr lang="it-IT" sz="1200" dirty="0"/>
          </a:p>
        </p:txBody>
      </p:sp>
      <p:pic>
        <p:nvPicPr>
          <p:cNvPr id="4" name="Picture 2" descr="http://iranpresswatch.org/wp-content/uploads/2017/07/sub-buzz-17133-1500930239-14.jpg"/>
          <p:cNvPicPr>
            <a:picLocks noChangeAspect="1" noChangeArrowheads="1"/>
          </p:cNvPicPr>
          <p:nvPr/>
        </p:nvPicPr>
        <p:blipFill>
          <a:blip r:embed="rId3"/>
          <a:srcRect/>
          <a:stretch>
            <a:fillRect/>
          </a:stretch>
        </p:blipFill>
        <p:spPr bwMode="auto">
          <a:xfrm>
            <a:off x="4500562" y="142852"/>
            <a:ext cx="4093464" cy="2418080"/>
          </a:xfrm>
          <a:prstGeom prst="rect">
            <a:avLst/>
          </a:prstGeom>
          <a:noFill/>
          <a:ln>
            <a:solidFill>
              <a:srgbClr val="C00000"/>
            </a:solidFill>
          </a:ln>
        </p:spPr>
      </p:pic>
      <p:sp>
        <p:nvSpPr>
          <p:cNvPr id="5" name="CasellaDiTesto 4"/>
          <p:cNvSpPr txBox="1"/>
          <p:nvPr/>
        </p:nvSpPr>
        <p:spPr>
          <a:xfrm>
            <a:off x="5500694" y="2643182"/>
            <a:ext cx="3071834" cy="461665"/>
          </a:xfrm>
          <a:prstGeom prst="rect">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2700000" scaled="1"/>
            <a:tileRect/>
          </a:gradFill>
          <a:ln w="19050">
            <a:solidFill>
              <a:srgbClr val="C00000"/>
            </a:solidFill>
          </a:ln>
        </p:spPr>
        <p:txBody>
          <a:bodyPr wrap="square" rtlCol="0">
            <a:spAutoFit/>
          </a:bodyPr>
          <a:lstStyle/>
          <a:p>
            <a:pPr algn="just" fontAlgn="t"/>
            <a:r>
              <a:rPr lang="it-IT" sz="1200" dirty="0" smtClean="0"/>
              <a:t>Una casa </a:t>
            </a:r>
            <a:r>
              <a:rPr lang="it-IT" sz="1200" dirty="0" err="1" smtClean="0"/>
              <a:t>baha</a:t>
            </a:r>
            <a:r>
              <a:rPr lang="it-IT" sz="1200" dirty="0" smtClean="0"/>
              <a:t>'i che è stata perquisita da funzionari del governo iraniano.</a:t>
            </a:r>
            <a:endParaRPr lang="it-IT" sz="1200" dirty="0"/>
          </a:p>
        </p:txBody>
      </p:sp>
      <p:pic>
        <p:nvPicPr>
          <p:cNvPr id="6" name="Picture 2" descr="Il cimitero di Semnan Baha'i dopo che è stato vandalizzato nel febbraio 2009. Circa 50 lapidi sono state distrutte e l'edificio funerario è stato dato alle fiamme."/>
          <p:cNvPicPr>
            <a:picLocks noChangeAspect="1" noChangeArrowheads="1"/>
          </p:cNvPicPr>
          <p:nvPr/>
        </p:nvPicPr>
        <p:blipFill>
          <a:blip r:embed="rId4"/>
          <a:srcRect l="13734" r="14164"/>
          <a:stretch>
            <a:fillRect/>
          </a:stretch>
        </p:blipFill>
        <p:spPr bwMode="auto">
          <a:xfrm>
            <a:off x="4429125" y="3714753"/>
            <a:ext cx="4323364" cy="2870264"/>
          </a:xfrm>
          <a:prstGeom prst="rect">
            <a:avLst/>
          </a:prstGeom>
          <a:noFill/>
          <a:ln>
            <a:solidFill>
              <a:srgbClr val="C00000"/>
            </a:solidFill>
          </a:ln>
        </p:spPr>
      </p:pic>
      <p:sp>
        <p:nvSpPr>
          <p:cNvPr id="7" name="CasellaDiTesto 6"/>
          <p:cNvSpPr txBox="1"/>
          <p:nvPr/>
        </p:nvSpPr>
        <p:spPr>
          <a:xfrm>
            <a:off x="428596" y="3929066"/>
            <a:ext cx="3786214" cy="1569660"/>
          </a:xfrm>
          <a:prstGeom prst="rect">
            <a:avLst/>
          </a:prstGeom>
          <a:solidFill>
            <a:schemeClr val="accent5">
              <a:lumMod val="20000"/>
              <a:lumOff val="80000"/>
            </a:schemeClr>
          </a:solidFill>
          <a:ln w="19050">
            <a:solidFill>
              <a:srgbClr val="C00000"/>
            </a:solidFill>
          </a:ln>
        </p:spPr>
        <p:txBody>
          <a:bodyPr wrap="square" rtlCol="0">
            <a:spAutoFit/>
          </a:bodyPr>
          <a:lstStyle/>
          <a:p>
            <a:pPr algn="just" fontAlgn="t"/>
            <a:r>
              <a:rPr lang="it-IT" sz="1200" dirty="0" smtClean="0"/>
              <a:t>Secondo i ricercatori </a:t>
            </a:r>
            <a:r>
              <a:rPr lang="it-IT" sz="1200" dirty="0" err="1" smtClean="0"/>
              <a:t>baha</a:t>
            </a:r>
            <a:r>
              <a:rPr lang="it-IT" sz="1200" dirty="0" smtClean="0"/>
              <a:t>'i che hanno fornito studi di casi a </a:t>
            </a:r>
            <a:r>
              <a:rPr lang="it-IT" sz="1200" dirty="0" err="1" smtClean="0"/>
              <a:t>IranWire</a:t>
            </a:r>
            <a:r>
              <a:rPr lang="it-IT" sz="1200" dirty="0" smtClean="0"/>
              <a:t>, le forze di sicurezza iraniane, o funzionari che lavorano per loro conto, hanno saldato i cancelli dei cimiteri </a:t>
            </a:r>
            <a:r>
              <a:rPr lang="it-IT" sz="1200" dirty="0" err="1" smtClean="0"/>
              <a:t>baha</a:t>
            </a:r>
            <a:r>
              <a:rPr lang="it-IT" sz="1200" dirty="0" smtClean="0"/>
              <a:t>'i, distrutto lapidi, alberi e obitori, intimidito i lavoratori dei cimiteri, bloccato l'accesso alle strade, ordinato la chiusura o il trasferimento dei cimiteri e persino riesumato i corpi e impedito le sepolture . </a:t>
            </a:r>
            <a:endParaRPr lang="it-IT" sz="1200" dirty="0"/>
          </a:p>
        </p:txBody>
      </p:sp>
      <p:sp>
        <p:nvSpPr>
          <p:cNvPr id="8" name="CasellaDiTesto 7"/>
          <p:cNvSpPr txBox="1"/>
          <p:nvPr/>
        </p:nvSpPr>
        <p:spPr>
          <a:xfrm>
            <a:off x="285720" y="5786454"/>
            <a:ext cx="4071966" cy="646331"/>
          </a:xfrm>
          <a:prstGeom prst="rect">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2700000" scaled="1"/>
            <a:tileRect/>
          </a:gradFill>
          <a:ln w="19050">
            <a:solidFill>
              <a:srgbClr val="C00000"/>
            </a:solidFill>
          </a:ln>
        </p:spPr>
        <p:txBody>
          <a:bodyPr wrap="square" rtlCol="0">
            <a:spAutoFit/>
          </a:bodyPr>
          <a:lstStyle/>
          <a:p>
            <a:pPr algn="just" fontAlgn="t"/>
            <a:r>
              <a:rPr lang="it-IT" sz="1200" dirty="0" smtClean="0"/>
              <a:t>Il cimitero </a:t>
            </a:r>
            <a:r>
              <a:rPr lang="it-IT" sz="1200" dirty="0" err="1" smtClean="0"/>
              <a:t>baha</a:t>
            </a:r>
            <a:r>
              <a:rPr lang="it-IT" sz="1200" dirty="0" smtClean="0"/>
              <a:t>’i di </a:t>
            </a:r>
            <a:r>
              <a:rPr lang="it-IT" sz="1200" dirty="0" err="1" smtClean="0"/>
              <a:t>Semnan</a:t>
            </a:r>
            <a:r>
              <a:rPr lang="it-IT" sz="1200" dirty="0" smtClean="0"/>
              <a:t> dopo che è stato vandalizzato nel febbraio 2009. Circa 50 lapidi sono state distrutte e l’edificio funerario è stato dato alle fiamme.</a:t>
            </a:r>
            <a:endParaRPr lang="it-IT" sz="1200" dirty="0"/>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438120" y="366690"/>
            <a:ext cx="8572560" cy="3816429"/>
          </a:xfrm>
          <a:prstGeom prst="rect">
            <a:avLst/>
          </a:prstGeom>
          <a:solidFill>
            <a:schemeClr val="accent5">
              <a:lumMod val="20000"/>
              <a:lumOff val="80000"/>
            </a:schemeClr>
          </a:solidFill>
          <a:ln w="19050">
            <a:solidFill>
              <a:srgbClr val="C00000"/>
            </a:solidFill>
          </a:ln>
        </p:spPr>
        <p:txBody>
          <a:bodyPr wrap="square" rtlCol="0">
            <a:spAutoFit/>
          </a:bodyPr>
          <a:lstStyle/>
          <a:p>
            <a:pPr algn="ctr" fontAlgn="base"/>
            <a:r>
              <a:rPr lang="it-IT" sz="2000" b="1" dirty="0" err="1" smtClean="0"/>
              <a:t>Balucistan</a:t>
            </a:r>
            <a:r>
              <a:rPr lang="it-IT" sz="2000" b="1" dirty="0" smtClean="0"/>
              <a:t> insorgente: dall’</a:t>
            </a:r>
            <a:r>
              <a:rPr lang="it-IT" sz="2000" b="1" dirty="0" err="1" smtClean="0"/>
              <a:t>etnonazionalismo</a:t>
            </a:r>
            <a:r>
              <a:rPr lang="it-IT" sz="2000" b="1" dirty="0" smtClean="0"/>
              <a:t> alla </a:t>
            </a:r>
            <a:r>
              <a:rPr lang="it-IT" sz="2000" b="1" dirty="0" err="1" smtClean="0"/>
              <a:t>controinsorgenza</a:t>
            </a:r>
            <a:endParaRPr lang="it-IT" sz="2000" b="1" dirty="0" smtClean="0"/>
          </a:p>
          <a:p>
            <a:pPr fontAlgn="base"/>
            <a:r>
              <a:rPr lang="it-IT" sz="1200" b="1" dirty="0" err="1" smtClean="0"/>
              <a:t>Amistades</a:t>
            </a:r>
            <a:r>
              <a:rPr lang="it-IT" sz="1200" b="1" dirty="0" smtClean="0"/>
              <a:t>   </a:t>
            </a:r>
          </a:p>
          <a:p>
            <a:pPr algn="just" fontAlgn="base"/>
            <a:r>
              <a:rPr lang="it-IT" sz="1400" dirty="0" smtClean="0"/>
              <a:t>Analizzando nello specifico le problematiche riscontrate nel </a:t>
            </a:r>
            <a:r>
              <a:rPr lang="it-IT" sz="1400" dirty="0" err="1" smtClean="0"/>
              <a:t>Sistan</a:t>
            </a:r>
            <a:r>
              <a:rPr lang="it-IT" sz="1400" dirty="0" smtClean="0"/>
              <a:t> </a:t>
            </a:r>
            <a:r>
              <a:rPr lang="it-IT" sz="1400" dirty="0" err="1" smtClean="0"/>
              <a:t>Balucistan</a:t>
            </a:r>
            <a:r>
              <a:rPr lang="it-IT" sz="1400" dirty="0" smtClean="0"/>
              <a:t> iraniano si nota come le popolazioni locali da decenni lamentino di come il governo si sia scarsamente impegnato per integrare i </a:t>
            </a:r>
            <a:r>
              <a:rPr lang="it-IT" sz="1400" dirty="0" err="1" smtClean="0"/>
              <a:t>baluci</a:t>
            </a:r>
            <a:r>
              <a:rPr lang="it-IT" sz="1400" dirty="0" smtClean="0"/>
              <a:t> nella società iraniana. </a:t>
            </a:r>
          </a:p>
          <a:p>
            <a:pPr algn="just" fontAlgn="base"/>
            <a:r>
              <a:rPr lang="it-IT" sz="1400" dirty="0" smtClean="0"/>
              <a:t>Secondo il rapporto del Dipartimento di Stato americano sui diritti umani del 2019 "Le </a:t>
            </a:r>
            <a:r>
              <a:rPr lang="it-IT" sz="1400" b="1" dirty="0" smtClean="0"/>
              <a:t>aree</a:t>
            </a:r>
            <a:r>
              <a:rPr lang="it-IT" sz="1400" dirty="0" smtClean="0"/>
              <a:t> con vaste popolazioni </a:t>
            </a:r>
            <a:r>
              <a:rPr lang="it-IT" sz="1400" dirty="0" err="1" smtClean="0"/>
              <a:t>baluci</a:t>
            </a:r>
            <a:r>
              <a:rPr lang="it-IT" sz="1400" dirty="0" smtClean="0"/>
              <a:t> sono </a:t>
            </a:r>
            <a:r>
              <a:rPr lang="it-IT" sz="1400" b="1" dirty="0" smtClean="0"/>
              <a:t>gravemente sottosviluppate </a:t>
            </a:r>
            <a:r>
              <a:rPr lang="it-IT" sz="1400" dirty="0" smtClean="0"/>
              <a:t>ed hanno un accesso limitato all'istruzione, al lavoro, all'assistenza sanitaria e agli alloggi". Nel 2018, l'aspettativa di vita nel </a:t>
            </a:r>
            <a:r>
              <a:rPr lang="it-IT" sz="1400" dirty="0" err="1" smtClean="0"/>
              <a:t>Sistan</a:t>
            </a:r>
            <a:r>
              <a:rPr lang="it-IT" sz="1400" dirty="0" smtClean="0"/>
              <a:t> </a:t>
            </a:r>
            <a:r>
              <a:rPr lang="it-IT" sz="1400" dirty="0" err="1" smtClean="0"/>
              <a:t>Balucistan</a:t>
            </a:r>
            <a:r>
              <a:rPr lang="it-IT" sz="1400" dirty="0" smtClean="0"/>
              <a:t> è stata la più bassa di qualsiasi provincia iraniana. Nell'ultimo censimento, la provincia risulta avere un tasso di alfabetizzazione del 76%, rispetto al 93% della provincia di Teheran.</a:t>
            </a:r>
          </a:p>
          <a:p>
            <a:pPr algn="just" fontAlgn="base"/>
            <a:r>
              <a:rPr lang="it-IT" sz="1400" b="1" dirty="0" smtClean="0"/>
              <a:t>Il governo ha ripetutamente tentato di sopprimere l'identità culturale dei </a:t>
            </a:r>
            <a:r>
              <a:rPr lang="it-IT" sz="1400" b="1" dirty="0" err="1" smtClean="0"/>
              <a:t>baluci</a:t>
            </a:r>
            <a:r>
              <a:rPr lang="it-IT" sz="1400" b="1" dirty="0" smtClean="0"/>
              <a:t> </a:t>
            </a:r>
            <a:r>
              <a:rPr lang="it-IT" sz="1400" dirty="0" smtClean="0"/>
              <a:t>inviando missionari per convertire la popolazione locale, prevalentemente sunnita, allo sciismo avviando campagne di chiusura e, in alcuni casi, di demolizione di moschee sunnite e utilizzando la pubblica istruzione per promuovere l’identità nazionale iraniana a discapito di quella etnica.</a:t>
            </a:r>
          </a:p>
          <a:p>
            <a:pPr algn="just" fontAlgn="base"/>
            <a:r>
              <a:rPr lang="it-IT" sz="1400" dirty="0" smtClean="0"/>
              <a:t> Per quanto riguarda la </a:t>
            </a:r>
            <a:r>
              <a:rPr lang="it-IT" sz="1400" b="1" dirty="0" smtClean="0"/>
              <a:t>differenza di trattamento in sedi giudiziarie</a:t>
            </a:r>
            <a:r>
              <a:rPr lang="it-IT" sz="1400" dirty="0" smtClean="0"/>
              <a:t>, dai dati resi pubblici da Amnesty International, sembra che la Repubblica Islamica nel quinquennio 2004/2009 abbia giustiziato almeno 1.481 persone e circa il 55% di queste erano </a:t>
            </a:r>
            <a:r>
              <a:rPr lang="it-IT" sz="1400" dirty="0" err="1" smtClean="0"/>
              <a:t>baluci</a:t>
            </a:r>
            <a:r>
              <a:rPr lang="it-IT" sz="1400" dirty="0" smtClean="0"/>
              <a:t>. </a:t>
            </a:r>
          </a:p>
        </p:txBody>
      </p:sp>
      <p:sp>
        <p:nvSpPr>
          <p:cNvPr id="3" name="Rettangolo arrotondato 2"/>
          <p:cNvSpPr/>
          <p:nvPr/>
        </p:nvSpPr>
        <p:spPr>
          <a:xfrm>
            <a:off x="428596" y="5429264"/>
            <a:ext cx="8429684" cy="571504"/>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it-IT" sz="1400" dirty="0" smtClean="0">
              <a:solidFill>
                <a:schemeClr val="tx1"/>
              </a:solidFill>
            </a:endParaRPr>
          </a:p>
          <a:p>
            <a:pPr algn="just"/>
            <a:endParaRPr lang="it-IT" sz="1400" dirty="0" smtClean="0">
              <a:solidFill>
                <a:schemeClr val="tx1"/>
              </a:solidFill>
            </a:endParaRPr>
          </a:p>
          <a:p>
            <a:pPr algn="just"/>
            <a:endParaRPr lang="it-IT" sz="1400" dirty="0" smtClean="0">
              <a:solidFill>
                <a:schemeClr val="tx1"/>
              </a:solidFill>
            </a:endParaRPr>
          </a:p>
          <a:p>
            <a:pPr algn="just"/>
            <a:endParaRPr lang="it-IT" sz="1400" dirty="0" smtClean="0">
              <a:solidFill>
                <a:schemeClr val="tx1"/>
              </a:solidFill>
            </a:endParaRPr>
          </a:p>
          <a:p>
            <a:pPr algn="just"/>
            <a:endParaRPr lang="it-IT" sz="1400" dirty="0" smtClean="0">
              <a:solidFill>
                <a:schemeClr val="tx1"/>
              </a:solidFill>
            </a:endParaRPr>
          </a:p>
          <a:p>
            <a:pPr algn="just"/>
            <a:r>
              <a:rPr lang="it-IT" sz="1400" b="1" dirty="0" smtClean="0">
                <a:solidFill>
                  <a:schemeClr val="tx1"/>
                </a:solidFill>
              </a:rPr>
              <a:t>Qual è la condizione dei </a:t>
            </a:r>
            <a:r>
              <a:rPr lang="it-IT" sz="1400" b="1" dirty="0" err="1" smtClean="0">
                <a:solidFill>
                  <a:schemeClr val="tx1"/>
                </a:solidFill>
              </a:rPr>
              <a:t>baluci</a:t>
            </a:r>
            <a:r>
              <a:rPr lang="it-IT" sz="1400" b="1" dirty="0" smtClean="0">
                <a:solidFill>
                  <a:schemeClr val="tx1"/>
                </a:solidFill>
              </a:rPr>
              <a:t> sotto il regime islamico? </a:t>
            </a:r>
            <a:r>
              <a:rPr lang="it-IT" sz="1400" dirty="0" smtClean="0">
                <a:solidFill>
                  <a:schemeClr val="tx1"/>
                </a:solidFill>
              </a:rPr>
              <a:t>Cerca nell’archivio l’articolo da cui si può ricavare la risposta e rispondi evidenziando le informazioni principali.</a:t>
            </a:r>
            <a:endParaRPr lang="it-IT" sz="1400" i="1" dirty="0" smtClean="0">
              <a:solidFill>
                <a:schemeClr val="tx1"/>
              </a:solidFill>
            </a:endParaRPr>
          </a:p>
          <a:p>
            <a:pPr marL="342900" indent="-342900" algn="just"/>
            <a:endParaRPr lang="it-IT" sz="1400" dirty="0" smtClean="0">
              <a:solidFill>
                <a:schemeClr val="tx1"/>
              </a:solidFill>
            </a:endParaRPr>
          </a:p>
          <a:p>
            <a:pPr marL="342900" indent="-342900" algn="just"/>
            <a:endParaRPr lang="it-IT" sz="1400" dirty="0" smtClean="0">
              <a:solidFill>
                <a:schemeClr val="tx1"/>
              </a:solidFill>
            </a:endParaRPr>
          </a:p>
          <a:p>
            <a:pPr marL="342900" indent="-342900" algn="just"/>
            <a:endParaRPr lang="it-IT" sz="1400" dirty="0" smtClean="0">
              <a:solidFill>
                <a:schemeClr val="tx1"/>
              </a:solidFill>
            </a:endParaRPr>
          </a:p>
          <a:p>
            <a:pPr marL="342900" indent="-342900" algn="just"/>
            <a:endParaRPr lang="it-IT" sz="1400" dirty="0" smtClean="0">
              <a:solidFill>
                <a:schemeClr val="tx1"/>
              </a:solidFill>
            </a:endParaRPr>
          </a:p>
          <a:p>
            <a:pPr marL="342900" indent="-342900" algn="just"/>
            <a:endParaRPr lang="it-IT" sz="1400" dirty="0">
              <a:solidFill>
                <a:schemeClr val="tx1"/>
              </a:solidFill>
            </a:endParaRP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285720" y="214290"/>
            <a:ext cx="8572560" cy="3754874"/>
          </a:xfrm>
          <a:prstGeom prst="rect">
            <a:avLst/>
          </a:prstGeom>
          <a:solidFill>
            <a:schemeClr val="accent5">
              <a:lumMod val="20000"/>
              <a:lumOff val="80000"/>
            </a:schemeClr>
          </a:solidFill>
          <a:ln w="19050">
            <a:solidFill>
              <a:srgbClr val="C00000"/>
            </a:solidFill>
          </a:ln>
        </p:spPr>
        <p:txBody>
          <a:bodyPr wrap="square" rtlCol="0">
            <a:spAutoFit/>
          </a:bodyPr>
          <a:lstStyle/>
          <a:p>
            <a:pPr algn="ctr" fontAlgn="base">
              <a:spcAft>
                <a:spcPts val="600"/>
              </a:spcAft>
            </a:pPr>
            <a:r>
              <a:rPr lang="it-IT" sz="2000" b="1" dirty="0" smtClean="0"/>
              <a:t>Ai margini del movimento curdo: i curdi iraniani</a:t>
            </a:r>
            <a:endParaRPr lang="it-IT" sz="1400" b="1" dirty="0" smtClean="0"/>
          </a:p>
          <a:p>
            <a:pPr fontAlgn="base">
              <a:spcAft>
                <a:spcPts val="600"/>
              </a:spcAft>
            </a:pPr>
            <a:r>
              <a:rPr lang="it-IT" sz="1200" b="1" dirty="0" smtClean="0"/>
              <a:t>Lo </a:t>
            </a:r>
            <a:r>
              <a:rPr lang="it-IT" sz="1200" b="1" dirty="0" err="1" smtClean="0"/>
              <a:t>Spiegone</a:t>
            </a:r>
            <a:r>
              <a:rPr lang="it-IT" sz="1200" b="1" dirty="0" smtClean="0"/>
              <a:t>  </a:t>
            </a:r>
            <a:r>
              <a:rPr lang="it-IT" sz="1200" dirty="0" smtClean="0"/>
              <a:t>18/03/2020</a:t>
            </a:r>
            <a:endParaRPr lang="it-IT" sz="1200" b="1" dirty="0" smtClean="0"/>
          </a:p>
          <a:p>
            <a:pPr algn="just" fontAlgn="base"/>
            <a:r>
              <a:rPr lang="it-IT" sz="1400" dirty="0" smtClean="0"/>
              <a:t>La rivoluzione del 1979 e l’ascesa al potere dell’Ayatollah Khomeini sembrarono aprire nuove opportunità per il KDPI (</a:t>
            </a:r>
            <a:r>
              <a:rPr lang="it-IT" sz="1400" i="1" dirty="0" smtClean="0"/>
              <a:t>Kurdistan </a:t>
            </a:r>
            <a:r>
              <a:rPr lang="it-IT" sz="1400" i="1" dirty="0" err="1" smtClean="0"/>
              <a:t>Democratic</a:t>
            </a:r>
            <a:r>
              <a:rPr lang="it-IT" sz="1400" i="1" dirty="0" smtClean="0"/>
              <a:t> Party</a:t>
            </a:r>
            <a:r>
              <a:rPr lang="it-IT" sz="1400" dirty="0" smtClean="0"/>
              <a:t>) e per il riconoscimento dei diritti delle minoranze in Iran. Infatti, il partito curdo aveva giocato un ruolo considerevole nel rovesciamento del regime dello scià. Ma </a:t>
            </a:r>
            <a:r>
              <a:rPr lang="it-IT" sz="1400" b="1" dirty="0" smtClean="0"/>
              <a:t>per i curdi la rivoluzione sciita si rivelò essere amaramente </a:t>
            </a:r>
            <a:r>
              <a:rPr lang="it-IT" sz="1400" b="1" dirty="0" err="1" smtClean="0"/>
              <a:t>gattopardiana</a:t>
            </a:r>
            <a:r>
              <a:rPr lang="it-IT" sz="1400" b="1" dirty="0" smtClean="0"/>
              <a:t>: tutto cambiò, perché nulla cambiasse davvero.</a:t>
            </a:r>
          </a:p>
          <a:p>
            <a:pPr algn="just" fontAlgn="base"/>
            <a:r>
              <a:rPr lang="it-IT" sz="1400" b="1" dirty="0" smtClean="0"/>
              <a:t>L’Ayatollah proclamò nell’agosto del 1979 la </a:t>
            </a:r>
            <a:r>
              <a:rPr lang="it-IT" sz="1400" b="1" i="1" dirty="0" smtClean="0"/>
              <a:t>jihad</a:t>
            </a:r>
            <a:r>
              <a:rPr lang="it-IT" sz="1400" b="1" dirty="0" smtClean="0"/>
              <a:t> contro i curdi</a:t>
            </a:r>
            <a:r>
              <a:rPr lang="it-IT" sz="1400" dirty="0" smtClean="0"/>
              <a:t>. </a:t>
            </a:r>
            <a:r>
              <a:rPr lang="it-IT" sz="1400" b="1" dirty="0" smtClean="0"/>
              <a:t>Seguirono esecuzioni sommarie e una feroce oppressione</a:t>
            </a:r>
            <a:r>
              <a:rPr lang="it-IT" sz="1400" dirty="0" smtClean="0"/>
              <a:t>. Dal 1979 ad oggi, il KDPI stima che siano state circa 30.000 – 35.000 le vittime provocate dal conflitto con lo Stato iraniano.</a:t>
            </a:r>
          </a:p>
          <a:p>
            <a:pPr algn="just" fontAlgn="base"/>
            <a:r>
              <a:rPr lang="it-IT" sz="1400" dirty="0" smtClean="0"/>
              <a:t>A queste vanno aggiunte le decine di migliaia di persone imprigionate arbitrariamente e le migliaia costrette ad abbandonare le proprie case e subire la sistematica negazione di diritti civili e politici. Senza contare che, </a:t>
            </a:r>
            <a:r>
              <a:rPr lang="it-IT" sz="1400" b="1" dirty="0" smtClean="0"/>
              <a:t>nelle regioni a maggioranza curda, la ricchezza pro-capite e il livello d’istruzione sono tra i più bassi nel Paese</a:t>
            </a:r>
            <a:r>
              <a:rPr lang="it-IT" sz="1400" dirty="0" smtClean="0"/>
              <a:t>.</a:t>
            </a:r>
          </a:p>
          <a:p>
            <a:pPr algn="just" fontAlgn="base"/>
            <a:r>
              <a:rPr lang="it-IT" sz="1400" dirty="0" smtClean="0"/>
              <a:t>L’avversione verso i curdi non derivava soltanto dal fatto che una buona maggioranza dei curdi (circa il 75 %) professasse la religione sunnita. La motivazione principale risiedeva invece nell’idea, alla base dell’ideologia della rivoluzione di Khomeini, che le minoranze etniche non avevano alcun motivo di esistere poiché fonte di divisione all’interno della comunità musulmana.</a:t>
            </a:r>
          </a:p>
        </p:txBody>
      </p:sp>
      <p:sp>
        <p:nvSpPr>
          <p:cNvPr id="4" name="Rettangolo arrotondato 3"/>
          <p:cNvSpPr/>
          <p:nvPr/>
        </p:nvSpPr>
        <p:spPr>
          <a:xfrm>
            <a:off x="428596" y="4143380"/>
            <a:ext cx="6500858" cy="500066"/>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it-IT" sz="1400" dirty="0" smtClean="0">
              <a:solidFill>
                <a:schemeClr val="tx1"/>
              </a:solidFill>
            </a:endParaRPr>
          </a:p>
          <a:p>
            <a:pPr algn="just"/>
            <a:endParaRPr lang="it-IT" sz="1400" dirty="0" smtClean="0">
              <a:solidFill>
                <a:schemeClr val="tx1"/>
              </a:solidFill>
            </a:endParaRPr>
          </a:p>
          <a:p>
            <a:pPr algn="just"/>
            <a:endParaRPr lang="it-IT" sz="1400" dirty="0" smtClean="0">
              <a:solidFill>
                <a:schemeClr val="tx1"/>
              </a:solidFill>
            </a:endParaRPr>
          </a:p>
          <a:p>
            <a:pPr algn="just"/>
            <a:endParaRPr lang="it-IT" sz="1400" dirty="0" smtClean="0">
              <a:solidFill>
                <a:schemeClr val="tx1"/>
              </a:solidFill>
            </a:endParaRPr>
          </a:p>
          <a:p>
            <a:pPr algn="just"/>
            <a:endParaRPr lang="it-IT" sz="1400" dirty="0" smtClean="0">
              <a:solidFill>
                <a:schemeClr val="tx1"/>
              </a:solidFill>
            </a:endParaRPr>
          </a:p>
          <a:p>
            <a:pPr algn="just"/>
            <a:r>
              <a:rPr lang="it-IT" sz="1400" dirty="0" smtClean="0">
                <a:solidFill>
                  <a:schemeClr val="tx1"/>
                </a:solidFill>
              </a:rPr>
              <a:t>Evidenzia le informazioni principali e riassumi brevemente il contenuto dell’articolo.</a:t>
            </a:r>
          </a:p>
          <a:p>
            <a:pPr marL="342900" indent="-342900" algn="just"/>
            <a:endParaRPr lang="it-IT" sz="1400" dirty="0" smtClean="0">
              <a:solidFill>
                <a:schemeClr val="tx1"/>
              </a:solidFill>
            </a:endParaRPr>
          </a:p>
          <a:p>
            <a:pPr marL="342900" indent="-342900" algn="just"/>
            <a:endParaRPr lang="it-IT" sz="1400" dirty="0" smtClean="0">
              <a:solidFill>
                <a:schemeClr val="tx1"/>
              </a:solidFill>
            </a:endParaRPr>
          </a:p>
          <a:p>
            <a:pPr marL="342900" indent="-342900" algn="just"/>
            <a:endParaRPr lang="it-IT" sz="1400" dirty="0" smtClean="0">
              <a:solidFill>
                <a:schemeClr val="tx1"/>
              </a:solidFill>
            </a:endParaRPr>
          </a:p>
          <a:p>
            <a:pPr marL="342900" indent="-342900" algn="just"/>
            <a:endParaRPr lang="it-IT" sz="1400" dirty="0" smtClean="0">
              <a:solidFill>
                <a:schemeClr val="tx1"/>
              </a:solidFill>
            </a:endParaRPr>
          </a:p>
          <a:p>
            <a:pPr marL="342900" indent="-342900" algn="just"/>
            <a:endParaRPr lang="it-IT" sz="1400" dirty="0">
              <a:solidFill>
                <a:schemeClr val="tx1"/>
              </a:solidFill>
            </a:endParaRPr>
          </a:p>
        </p:txBody>
      </p:sp>
      <p:sp>
        <p:nvSpPr>
          <p:cNvPr id="5" name="Rettangolo arrotondato 4"/>
          <p:cNvSpPr/>
          <p:nvPr/>
        </p:nvSpPr>
        <p:spPr>
          <a:xfrm>
            <a:off x="357158" y="4857760"/>
            <a:ext cx="8429684" cy="71438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it-IT" sz="1400" dirty="0" smtClean="0">
              <a:solidFill>
                <a:schemeClr val="tx1"/>
              </a:solidFill>
            </a:endParaRPr>
          </a:p>
          <a:p>
            <a:pPr algn="just"/>
            <a:endParaRPr lang="it-IT" sz="1400" dirty="0" smtClean="0">
              <a:solidFill>
                <a:schemeClr val="tx1"/>
              </a:solidFill>
            </a:endParaRPr>
          </a:p>
          <a:p>
            <a:pPr algn="just"/>
            <a:endParaRPr lang="it-IT" sz="1400" dirty="0" smtClean="0">
              <a:solidFill>
                <a:schemeClr val="tx1"/>
              </a:solidFill>
            </a:endParaRPr>
          </a:p>
          <a:p>
            <a:pPr algn="just"/>
            <a:endParaRPr lang="it-IT" sz="1400" dirty="0" smtClean="0">
              <a:solidFill>
                <a:schemeClr val="tx1"/>
              </a:solidFill>
            </a:endParaRPr>
          </a:p>
          <a:p>
            <a:pPr algn="just"/>
            <a:endParaRPr lang="it-IT" sz="1400" dirty="0" smtClean="0">
              <a:solidFill>
                <a:schemeClr val="tx1"/>
              </a:solidFill>
            </a:endParaRPr>
          </a:p>
          <a:p>
            <a:pPr algn="just"/>
            <a:r>
              <a:rPr lang="it-IT" sz="1400" dirty="0" smtClean="0">
                <a:solidFill>
                  <a:srgbClr val="00B0F0"/>
                </a:solidFill>
              </a:rPr>
              <a:t>I curdi hanno appoggiato la rivoluzione di Khomeini nella speranza di vedere riconosciuti i propri diritti. Invece il nuovo regime li ha perseguitati e costretti a vivere in una condizione di povertà.</a:t>
            </a:r>
            <a:endParaRPr lang="it-IT" sz="1400" i="1" dirty="0" smtClean="0">
              <a:solidFill>
                <a:srgbClr val="00B0F0"/>
              </a:solidFill>
            </a:endParaRPr>
          </a:p>
          <a:p>
            <a:pPr marL="342900" indent="-342900" algn="just"/>
            <a:endParaRPr lang="it-IT" sz="1400" dirty="0" smtClean="0">
              <a:solidFill>
                <a:schemeClr val="tx1"/>
              </a:solidFill>
            </a:endParaRPr>
          </a:p>
          <a:p>
            <a:pPr marL="342900" indent="-342900" algn="just"/>
            <a:endParaRPr lang="it-IT" sz="1400" dirty="0" smtClean="0">
              <a:solidFill>
                <a:schemeClr val="tx1"/>
              </a:solidFill>
            </a:endParaRPr>
          </a:p>
          <a:p>
            <a:pPr marL="342900" indent="-342900" algn="just"/>
            <a:endParaRPr lang="it-IT" sz="1400" dirty="0" smtClean="0">
              <a:solidFill>
                <a:schemeClr val="tx1"/>
              </a:solidFill>
            </a:endParaRPr>
          </a:p>
          <a:p>
            <a:pPr marL="342900" indent="-342900" algn="just"/>
            <a:endParaRPr lang="it-IT" sz="1400" dirty="0" smtClean="0">
              <a:solidFill>
                <a:schemeClr val="tx1"/>
              </a:solidFill>
            </a:endParaRPr>
          </a:p>
          <a:p>
            <a:pPr marL="342900" indent="-342900" algn="just"/>
            <a:endParaRPr lang="it-IT" sz="1400" dirty="0">
              <a:solidFill>
                <a:schemeClr val="tx1"/>
              </a:solidFill>
            </a:endParaRPr>
          </a:p>
        </p:txBody>
      </p:sp>
    </p:spTree>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Terra">
  <a:themeElements>
    <a:clrScheme name="Terra">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Terra">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Terra">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Trek</Template>
  <TotalTime>45189</TotalTime>
  <Words>8821</Words>
  <Application>Microsoft Office PowerPoint</Application>
  <PresentationFormat>Presentazione su schermo (4:3)</PresentationFormat>
  <Paragraphs>1019</Paragraphs>
  <Slides>113</Slides>
  <Notes>0</Notes>
  <HiddenSlides>0</HiddenSlides>
  <MMClips>0</MMClips>
  <ScaleCrop>false</ScaleCrop>
  <HeadingPairs>
    <vt:vector size="4" baseType="variant">
      <vt:variant>
        <vt:lpstr>Tema</vt:lpstr>
      </vt:variant>
      <vt:variant>
        <vt:i4>1</vt:i4>
      </vt:variant>
      <vt:variant>
        <vt:lpstr>Titoli diapositive</vt:lpstr>
      </vt:variant>
      <vt:variant>
        <vt:i4>113</vt:i4>
      </vt:variant>
    </vt:vector>
  </HeadingPairs>
  <TitlesOfParts>
    <vt:vector size="114" baseType="lpstr">
      <vt:lpstr>Terra</vt:lpstr>
      <vt:lpstr>GEOSTORIA DELL’IRAN contemporaneo: LA REPUBBLICA ISLAMICA</vt:lpstr>
      <vt:lpstr>Diapositiva 2</vt:lpstr>
      <vt:lpstr>                                   indice   1. la rivoluzione  [pag. 5]     2. il regime islamico  [pag.15] - nasce la repubblica islamica’  [PAG. 16] -  l’ordinamento dello stato  [PAG. 18]  -  la condizione femminile  [PAG. 26]  -  l’amministrazione della giustizia  [PAG. 40]  -  le risorse naturali  [PAG. 45]  -  la struttura economica  [PAG. 48]  -  l’economia  [PAG. 55]  -  LA CORRUZIONE  [PAG. 62]  -  l’agricoltura  [PAG. 69]  -  l’ambiente  [PAG. 79]  -  la popolazione  [PAG. 91]  -  teheran  [PAG. 100]    </vt:lpstr>
      <vt:lpstr>Diapositiva 4</vt:lpstr>
      <vt:lpstr>Diapositiva 5</vt:lpstr>
      <vt:lpstr>Diapositiva 6</vt:lpstr>
      <vt:lpstr>Diapositiva 7</vt:lpstr>
      <vt:lpstr>Diapositiva 8</vt:lpstr>
      <vt:lpstr>Diapositiva 9</vt:lpstr>
      <vt:lpstr>Diapositiva 10</vt:lpstr>
      <vt:lpstr>Diapositiva 11</vt:lpstr>
      <vt:lpstr>Diapositiva 12</vt:lpstr>
      <vt:lpstr>Diapositiva 13</vt:lpstr>
      <vt:lpstr>Diapositiva 14</vt:lpstr>
      <vt:lpstr>Diapositiva 15</vt:lpstr>
      <vt:lpstr>     </vt:lpstr>
      <vt:lpstr>Diapositiva 17</vt:lpstr>
      <vt:lpstr>     </vt:lpstr>
      <vt:lpstr>Diapositiva 19</vt:lpstr>
      <vt:lpstr>Diapositiva 20</vt:lpstr>
      <vt:lpstr>Diapositiva 21</vt:lpstr>
      <vt:lpstr>Diapositiva 22</vt:lpstr>
      <vt:lpstr>Diapositiva 23</vt:lpstr>
      <vt:lpstr>Diapositiva 24</vt:lpstr>
      <vt:lpstr>Diapositiva 25</vt:lpstr>
      <vt:lpstr>     </vt:lpstr>
      <vt:lpstr>Diapositiva 27</vt:lpstr>
      <vt:lpstr>Diapositiva 28</vt:lpstr>
      <vt:lpstr>Diapositiva 29</vt:lpstr>
      <vt:lpstr>Diapositiva 30</vt:lpstr>
      <vt:lpstr>Diapositiva 31</vt:lpstr>
      <vt:lpstr>Diapositiva 32</vt:lpstr>
      <vt:lpstr>Diapositiva 33</vt:lpstr>
      <vt:lpstr>Diapositiva 34</vt:lpstr>
      <vt:lpstr>Diapositiva 35</vt:lpstr>
      <vt:lpstr>Diapositiva 36</vt:lpstr>
      <vt:lpstr>Diapositiva 37</vt:lpstr>
      <vt:lpstr>Diapositiva 38</vt:lpstr>
      <vt:lpstr>Diapositiva 39</vt:lpstr>
      <vt:lpstr>     </vt:lpstr>
      <vt:lpstr>Diapositiva 41</vt:lpstr>
      <vt:lpstr>Diapositiva 42</vt:lpstr>
      <vt:lpstr>Diapositiva 43</vt:lpstr>
      <vt:lpstr>Diapositiva 44</vt:lpstr>
      <vt:lpstr>     </vt:lpstr>
      <vt:lpstr>Diapositiva 46</vt:lpstr>
      <vt:lpstr>Diapositiva 47</vt:lpstr>
      <vt:lpstr>     </vt:lpstr>
      <vt:lpstr>Diapositiva 49</vt:lpstr>
      <vt:lpstr>Diapositiva 50</vt:lpstr>
      <vt:lpstr>Diapositiva 51</vt:lpstr>
      <vt:lpstr>Diapositiva 52</vt:lpstr>
      <vt:lpstr>Diapositiva 53</vt:lpstr>
      <vt:lpstr>Diapositiva 54</vt:lpstr>
      <vt:lpstr>     </vt:lpstr>
      <vt:lpstr>Diapositiva 56</vt:lpstr>
      <vt:lpstr>Diapositiva 57</vt:lpstr>
      <vt:lpstr>Diapositiva 58</vt:lpstr>
      <vt:lpstr>Diapositiva 59</vt:lpstr>
      <vt:lpstr>Diapositiva 60</vt:lpstr>
      <vt:lpstr>Diapositiva 61</vt:lpstr>
      <vt:lpstr>     </vt:lpstr>
      <vt:lpstr>Diapositiva 63</vt:lpstr>
      <vt:lpstr>Diapositiva 64</vt:lpstr>
      <vt:lpstr>Diapositiva 65</vt:lpstr>
      <vt:lpstr>Diapositiva 66</vt:lpstr>
      <vt:lpstr>Diapositiva 67</vt:lpstr>
      <vt:lpstr>Diapositiva 68</vt:lpstr>
      <vt:lpstr>     </vt:lpstr>
      <vt:lpstr>Diapositiva 70</vt:lpstr>
      <vt:lpstr>Diapositiva 71</vt:lpstr>
      <vt:lpstr>Diapositiva 72</vt:lpstr>
      <vt:lpstr>Diapositiva 73</vt:lpstr>
      <vt:lpstr>Diapositiva 74</vt:lpstr>
      <vt:lpstr>Diapositiva 75</vt:lpstr>
      <vt:lpstr>Diapositiva 76</vt:lpstr>
      <vt:lpstr>Diapositiva 77</vt:lpstr>
      <vt:lpstr>Diapositiva 78</vt:lpstr>
      <vt:lpstr>     </vt:lpstr>
      <vt:lpstr>Diapositiva 80</vt:lpstr>
      <vt:lpstr>Diapositiva 81</vt:lpstr>
      <vt:lpstr>Diapositiva 82</vt:lpstr>
      <vt:lpstr>Diapositiva 83</vt:lpstr>
      <vt:lpstr>Diapositiva 84</vt:lpstr>
      <vt:lpstr>Diapositiva 85</vt:lpstr>
      <vt:lpstr>Diapositiva 86</vt:lpstr>
      <vt:lpstr>Diapositiva 87</vt:lpstr>
      <vt:lpstr>Diapositiva 88</vt:lpstr>
      <vt:lpstr>Diapositiva 89</vt:lpstr>
      <vt:lpstr>Diapositiva 90</vt:lpstr>
      <vt:lpstr>     </vt:lpstr>
      <vt:lpstr>Diapositiva 92</vt:lpstr>
      <vt:lpstr>Diapositiva 93</vt:lpstr>
      <vt:lpstr>Diapositiva 94</vt:lpstr>
      <vt:lpstr>Diapositiva 95</vt:lpstr>
      <vt:lpstr>Diapositiva 96</vt:lpstr>
      <vt:lpstr>Diapositiva 97</vt:lpstr>
      <vt:lpstr>Diapositiva 98</vt:lpstr>
      <vt:lpstr>Diapositiva 99</vt:lpstr>
      <vt:lpstr>     </vt:lpstr>
      <vt:lpstr>Diapositiva 101</vt:lpstr>
      <vt:lpstr>Diapositiva 102</vt:lpstr>
      <vt:lpstr>Diapositiva 103</vt:lpstr>
      <vt:lpstr>Diapositiva 104</vt:lpstr>
      <vt:lpstr>Diapositiva 105</vt:lpstr>
      <vt:lpstr>Diapositiva 106</vt:lpstr>
      <vt:lpstr>Diapositiva 107</vt:lpstr>
      <vt:lpstr>Diapositiva 108</vt:lpstr>
      <vt:lpstr>Diapositiva 109</vt:lpstr>
      <vt:lpstr>Diapositiva 110</vt:lpstr>
      <vt:lpstr>Diapositiva 111</vt:lpstr>
      <vt:lpstr>Diapositiva 112</vt:lpstr>
      <vt:lpstr>Diapositiva 113</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prova</dc:title>
  <dc:creator>utente</dc:creator>
  <cp:lastModifiedBy>utente</cp:lastModifiedBy>
  <cp:revision>3894</cp:revision>
  <dcterms:created xsi:type="dcterms:W3CDTF">2021-02-01T13:54:03Z</dcterms:created>
  <dcterms:modified xsi:type="dcterms:W3CDTF">2023-03-15T11:02:45Z</dcterms:modified>
</cp:coreProperties>
</file>