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2"/>
  </p:notesMasterIdLst>
  <p:sldIdLst>
    <p:sldId id="335" r:id="rId2"/>
    <p:sldId id="695" r:id="rId3"/>
    <p:sldId id="645" r:id="rId4"/>
    <p:sldId id="614" r:id="rId5"/>
    <p:sldId id="707" r:id="rId6"/>
    <p:sldId id="705" r:id="rId7"/>
    <p:sldId id="706" r:id="rId8"/>
    <p:sldId id="708" r:id="rId9"/>
    <p:sldId id="709" r:id="rId10"/>
    <p:sldId id="772" r:id="rId11"/>
    <p:sldId id="713" r:id="rId12"/>
    <p:sldId id="710" r:id="rId13"/>
    <p:sldId id="714" r:id="rId14"/>
    <p:sldId id="711" r:id="rId15"/>
    <p:sldId id="712" r:id="rId16"/>
    <p:sldId id="715" r:id="rId17"/>
    <p:sldId id="716" r:id="rId18"/>
    <p:sldId id="780" r:id="rId19"/>
    <p:sldId id="718" r:id="rId20"/>
    <p:sldId id="731" r:id="rId21"/>
    <p:sldId id="732" r:id="rId22"/>
    <p:sldId id="738" r:id="rId23"/>
    <p:sldId id="739" r:id="rId24"/>
    <p:sldId id="740" r:id="rId25"/>
    <p:sldId id="730" r:id="rId26"/>
    <p:sldId id="719" r:id="rId27"/>
    <p:sldId id="781" r:id="rId28"/>
    <p:sldId id="720" r:id="rId29"/>
    <p:sldId id="782" r:id="rId30"/>
    <p:sldId id="721" r:id="rId31"/>
    <p:sldId id="783" r:id="rId32"/>
    <p:sldId id="735" r:id="rId33"/>
    <p:sldId id="747" r:id="rId34"/>
    <p:sldId id="751" r:id="rId35"/>
    <p:sldId id="752" r:id="rId36"/>
    <p:sldId id="753" r:id="rId37"/>
    <p:sldId id="787" r:id="rId38"/>
    <p:sldId id="788" r:id="rId39"/>
    <p:sldId id="759" r:id="rId40"/>
    <p:sldId id="760" r:id="rId41"/>
    <p:sldId id="761" r:id="rId42"/>
    <p:sldId id="763" r:id="rId43"/>
    <p:sldId id="764" r:id="rId44"/>
    <p:sldId id="768" r:id="rId45"/>
    <p:sldId id="769" r:id="rId46"/>
    <p:sldId id="770" r:id="rId47"/>
    <p:sldId id="792" r:id="rId48"/>
    <p:sldId id="793" r:id="rId49"/>
    <p:sldId id="798" r:id="rId50"/>
    <p:sldId id="797"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1"/>
    <a:srgbClr val="FFFFCC"/>
    <a:srgbClr val="FFF9E5"/>
    <a:srgbClr val="FFFCF3"/>
    <a:srgbClr val="FFFFFF"/>
    <a:srgbClr val="ECFC2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253" autoAdjust="0"/>
  </p:normalViewPr>
  <p:slideViewPr>
    <p:cSldViewPr>
      <p:cViewPr>
        <p:scale>
          <a:sx n="110" d="100"/>
          <a:sy n="110" d="100"/>
        </p:scale>
        <p:origin x="-1560" y="6"/>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08/11/2022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38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08/11/2022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08/11/2022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714356"/>
            <a:ext cx="8686800" cy="1184825"/>
          </a:xfrm>
        </p:spPr>
        <p:txBody>
          <a:bodyPr>
            <a:noAutofit/>
          </a:bodyPr>
          <a:lstStyle/>
          <a:p>
            <a:pPr algn="ctr"/>
            <a:r>
              <a:rPr lang="it-IT" sz="7200" dirty="0" smtClean="0"/>
              <a:t>Le risorse energetiche dell’unione europea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lideplayer.it/slide/928984/2/images/2/Consumi+energetici+giornalieri+dell%E2%80%99uomo+dall%E2%80%99era+primitiva+ad+oggi.jpg"/>
          <p:cNvPicPr>
            <a:picLocks noChangeAspect="1" noChangeArrowheads="1"/>
          </p:cNvPicPr>
          <p:nvPr/>
        </p:nvPicPr>
        <p:blipFill>
          <a:blip r:embed="rId2"/>
          <a:srcRect/>
          <a:stretch>
            <a:fillRect/>
          </a:stretch>
        </p:blipFill>
        <p:spPr bwMode="auto">
          <a:xfrm>
            <a:off x="928662" y="714356"/>
            <a:ext cx="7659244" cy="5744433"/>
          </a:xfrm>
          <a:prstGeom prst="rect">
            <a:avLst/>
          </a:prstGeom>
          <a:noFill/>
          <a:ln>
            <a:solidFill>
              <a:srgbClr val="C0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magine"/>
          <p:cNvPicPr>
            <a:picLocks noChangeAspect="1" noChangeArrowheads="1"/>
          </p:cNvPicPr>
          <p:nvPr/>
        </p:nvPicPr>
        <p:blipFill>
          <a:blip r:embed="rId2"/>
          <a:srcRect/>
          <a:stretch>
            <a:fillRect/>
          </a:stretch>
        </p:blipFill>
        <p:spPr bwMode="auto">
          <a:xfrm>
            <a:off x="5715008" y="428604"/>
            <a:ext cx="2924175" cy="2381250"/>
          </a:xfrm>
          <a:prstGeom prst="rect">
            <a:avLst/>
          </a:prstGeom>
          <a:noFill/>
          <a:ln>
            <a:solidFill>
              <a:srgbClr val="C00000"/>
            </a:solidFill>
          </a:ln>
        </p:spPr>
      </p:pic>
      <p:sp>
        <p:nvSpPr>
          <p:cNvPr id="3" name="Rettangolo 2"/>
          <p:cNvSpPr/>
          <p:nvPr/>
        </p:nvSpPr>
        <p:spPr>
          <a:xfrm>
            <a:off x="214282" y="785794"/>
            <a:ext cx="5143536" cy="2031325"/>
          </a:xfrm>
          <a:prstGeom prst="rect">
            <a:avLst/>
          </a:prstGeom>
          <a:solidFill>
            <a:srgbClr val="FFF8E1"/>
          </a:solidFill>
          <a:ln w="19050">
            <a:solidFill>
              <a:srgbClr val="C00000"/>
            </a:solidFill>
          </a:ln>
        </p:spPr>
        <p:txBody>
          <a:bodyPr wrap="square">
            <a:spAutoFit/>
          </a:bodyPr>
          <a:lstStyle/>
          <a:p>
            <a:pPr algn="just"/>
            <a:r>
              <a:rPr lang="it-IT" sz="1400" dirty="0" smtClean="0"/>
              <a:t>L'uomo del paleolitico utilizzava l'energia del </a:t>
            </a:r>
            <a:r>
              <a:rPr lang="it-IT" sz="1400" b="1" dirty="0" smtClean="0"/>
              <a:t>sole</a:t>
            </a:r>
            <a:r>
              <a:rPr lang="it-IT" sz="1400" dirty="0" smtClean="0"/>
              <a:t> e l'</a:t>
            </a:r>
            <a:r>
              <a:rPr lang="it-IT" sz="1400" b="1" dirty="0" smtClean="0"/>
              <a:t>energia muscolare </a:t>
            </a:r>
            <a:r>
              <a:rPr lang="it-IT" sz="1400" dirty="0" smtClean="0"/>
              <a:t>per soddisfare i suoi bisogni primari come procurarsi il cibo, costruirsi un riparo , scaldarsi ecc...</a:t>
            </a:r>
          </a:p>
          <a:p>
            <a:pPr algn="just"/>
            <a:r>
              <a:rPr lang="it-IT" sz="1400" dirty="0" smtClean="0"/>
              <a:t>In seguito scopre il </a:t>
            </a:r>
            <a:r>
              <a:rPr lang="it-IT" sz="1400" b="1" dirty="0" smtClean="0"/>
              <a:t>fuoco</a:t>
            </a:r>
            <a:r>
              <a:rPr lang="it-IT" sz="1400" dirty="0" smtClean="0"/>
              <a:t>, non lo inventa, perché il fuoco esiste in natura: ad esempio quando il fulmine incendia la foresta.</a:t>
            </a:r>
            <a:br>
              <a:rPr lang="it-IT" sz="1400" dirty="0" smtClean="0"/>
            </a:br>
            <a:r>
              <a:rPr lang="it-IT" sz="1400" dirty="0" smtClean="0"/>
              <a:t>All'inizio l'uomo imparò a mantenerlo acceso, poi ad accenderlo sfregando due pietre o due pezzi di legno l'uno contro l'altro.</a:t>
            </a:r>
            <a:br>
              <a:rPr lang="it-IT" sz="1400" dirty="0" smtClean="0"/>
            </a:br>
            <a:r>
              <a:rPr lang="it-IT" sz="1400" dirty="0" smtClean="0"/>
              <a:t>Una volta domato il fuoco, l'uomo poté cuocere il cibo, scaldarsi, fare luce, difendersi dagli animali feroci.</a:t>
            </a:r>
            <a:endParaRPr lang="it-IT" sz="1400" dirty="0"/>
          </a:p>
        </p:txBody>
      </p:sp>
      <p:pic>
        <p:nvPicPr>
          <p:cNvPr id="4" name="Picture 4" descr="HOT-Coltivare: L'evoluzione dell'aratro dalla preistoria al medioevo"/>
          <p:cNvPicPr>
            <a:picLocks noChangeAspect="1" noChangeArrowheads="1"/>
          </p:cNvPicPr>
          <p:nvPr/>
        </p:nvPicPr>
        <p:blipFill>
          <a:blip r:embed="rId3"/>
          <a:srcRect/>
          <a:stretch>
            <a:fillRect/>
          </a:stretch>
        </p:blipFill>
        <p:spPr bwMode="auto">
          <a:xfrm>
            <a:off x="5643570" y="4000502"/>
            <a:ext cx="3040380" cy="1981676"/>
          </a:xfrm>
          <a:prstGeom prst="rect">
            <a:avLst/>
          </a:prstGeom>
          <a:noFill/>
          <a:ln>
            <a:solidFill>
              <a:srgbClr val="C00000"/>
            </a:solidFill>
          </a:ln>
        </p:spPr>
      </p:pic>
      <p:sp>
        <p:nvSpPr>
          <p:cNvPr id="5" name="Rettangolo 4"/>
          <p:cNvSpPr/>
          <p:nvPr/>
        </p:nvSpPr>
        <p:spPr>
          <a:xfrm>
            <a:off x="357158" y="285728"/>
            <a:ext cx="264320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paleolitico</a:t>
            </a:r>
          </a:p>
        </p:txBody>
      </p:sp>
      <p:sp>
        <p:nvSpPr>
          <p:cNvPr id="6" name="Rettangolo 5"/>
          <p:cNvSpPr/>
          <p:nvPr/>
        </p:nvSpPr>
        <p:spPr>
          <a:xfrm>
            <a:off x="428596" y="4071942"/>
            <a:ext cx="2928958"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neolitico</a:t>
            </a:r>
          </a:p>
        </p:txBody>
      </p:sp>
      <p:sp>
        <p:nvSpPr>
          <p:cNvPr id="7" name="Rettangolo 6"/>
          <p:cNvSpPr/>
          <p:nvPr/>
        </p:nvSpPr>
        <p:spPr>
          <a:xfrm>
            <a:off x="214282" y="4572008"/>
            <a:ext cx="5143536" cy="738664"/>
          </a:xfrm>
          <a:prstGeom prst="rect">
            <a:avLst/>
          </a:prstGeom>
          <a:solidFill>
            <a:srgbClr val="FFF8E1"/>
          </a:solidFill>
          <a:ln w="19050">
            <a:solidFill>
              <a:srgbClr val="C00000"/>
            </a:solidFill>
          </a:ln>
        </p:spPr>
        <p:txBody>
          <a:bodyPr wrap="square">
            <a:spAutoFit/>
          </a:bodyPr>
          <a:lstStyle/>
          <a:p>
            <a:pPr algn="just"/>
            <a:r>
              <a:rPr lang="it-IT" sz="1400" dirty="0" smtClean="0"/>
              <a:t>Con la nascita dell’agricoltura (10.000 a.C.) l’uomo comincia ad addomesticare alcuni </a:t>
            </a:r>
            <a:r>
              <a:rPr lang="it-IT" sz="1400" b="1" dirty="0" smtClean="0"/>
              <a:t>animali</a:t>
            </a:r>
            <a:r>
              <a:rPr lang="it-IT" sz="1400" dirty="0" smtClean="0"/>
              <a:t> e a utilizzare la loro forza per trainare l’aratro e trasportare materiali.</a:t>
            </a:r>
            <a:endParaRPr lang="it-IT"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214290"/>
            <a:ext cx="2928958"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 antiche </a:t>
            </a:r>
            <a:r>
              <a:rPr lang="it-IT" sz="1600" b="1" cap="all" dirty="0" err="1" smtClean="0">
                <a:latin typeface="Archivo Narrow"/>
              </a:rPr>
              <a:t>civilta’</a:t>
            </a:r>
            <a:endParaRPr lang="it-IT" sz="1600" b="1" cap="all" dirty="0" smtClean="0">
              <a:latin typeface="Archivo Narrow"/>
            </a:endParaRPr>
          </a:p>
        </p:txBody>
      </p:sp>
      <p:sp>
        <p:nvSpPr>
          <p:cNvPr id="7" name="Rettangolo 6"/>
          <p:cNvSpPr/>
          <p:nvPr/>
        </p:nvSpPr>
        <p:spPr>
          <a:xfrm>
            <a:off x="357158" y="1285860"/>
            <a:ext cx="4214842" cy="738664"/>
          </a:xfrm>
          <a:prstGeom prst="rect">
            <a:avLst/>
          </a:prstGeom>
          <a:solidFill>
            <a:srgbClr val="FFF8E1"/>
          </a:solidFill>
          <a:ln w="19050">
            <a:solidFill>
              <a:srgbClr val="C00000"/>
            </a:solidFill>
          </a:ln>
        </p:spPr>
        <p:txBody>
          <a:bodyPr wrap="square">
            <a:spAutoFit/>
          </a:bodyPr>
          <a:lstStyle/>
          <a:p>
            <a:pPr algn="just"/>
            <a:r>
              <a:rPr lang="it-IT" sz="1400" dirty="0" smtClean="0"/>
              <a:t>Nel 3.200 </a:t>
            </a:r>
            <a:r>
              <a:rPr lang="it-IT" sz="1400" dirty="0" err="1" smtClean="0"/>
              <a:t>a.C</a:t>
            </a:r>
            <a:r>
              <a:rPr lang="it-IT" sz="1400" dirty="0" smtClean="0"/>
              <a:t>. circa, nell’Asia minore e nel Nord Africa, grazie alla navigazione a </a:t>
            </a:r>
            <a:r>
              <a:rPr lang="it-IT" sz="1400" b="1" dirty="0" smtClean="0"/>
              <a:t>vela</a:t>
            </a:r>
            <a:r>
              <a:rPr lang="it-IT" sz="1400" dirty="0" smtClean="0"/>
              <a:t> si comincia a sfruttare l’energia del vento. </a:t>
            </a:r>
            <a:endParaRPr lang="it-IT" sz="1400" dirty="0"/>
          </a:p>
        </p:txBody>
      </p:sp>
      <p:pic>
        <p:nvPicPr>
          <p:cNvPr id="46086" name="Picture 6" descr="https://cp.shb-cdn.com/cdn/books/CPAC78_2613559A/html/pages/82/statics?resource=assets/images/082_a.jpg"/>
          <p:cNvPicPr>
            <a:picLocks noChangeAspect="1" noChangeArrowheads="1"/>
          </p:cNvPicPr>
          <p:nvPr/>
        </p:nvPicPr>
        <p:blipFill>
          <a:blip r:embed="rId2" cstate="print"/>
          <a:srcRect b="13620"/>
          <a:stretch>
            <a:fillRect/>
          </a:stretch>
        </p:blipFill>
        <p:spPr bwMode="auto">
          <a:xfrm>
            <a:off x="5143504" y="714356"/>
            <a:ext cx="3679629" cy="2786406"/>
          </a:xfrm>
          <a:prstGeom prst="rect">
            <a:avLst/>
          </a:prstGeom>
          <a:noFill/>
          <a:ln>
            <a:solidFill>
              <a:srgbClr val="C00000"/>
            </a:solidFill>
          </a:ln>
        </p:spPr>
      </p:pic>
      <p:sp>
        <p:nvSpPr>
          <p:cNvPr id="9" name="Rettangolo 8"/>
          <p:cNvSpPr/>
          <p:nvPr/>
        </p:nvSpPr>
        <p:spPr>
          <a:xfrm>
            <a:off x="4071934" y="5072074"/>
            <a:ext cx="4643470" cy="523220"/>
          </a:xfrm>
          <a:prstGeom prst="rect">
            <a:avLst/>
          </a:prstGeom>
          <a:solidFill>
            <a:srgbClr val="FFF8E1"/>
          </a:solidFill>
          <a:ln w="19050">
            <a:solidFill>
              <a:srgbClr val="C00000"/>
            </a:solidFill>
          </a:ln>
        </p:spPr>
        <p:txBody>
          <a:bodyPr wrap="square">
            <a:spAutoFit/>
          </a:bodyPr>
          <a:lstStyle/>
          <a:p>
            <a:pPr algn="just"/>
            <a:r>
              <a:rPr lang="it-IT" sz="1400" dirty="0" smtClean="0"/>
              <a:t>Nel 3.000 </a:t>
            </a:r>
            <a:r>
              <a:rPr lang="it-IT" sz="1400" dirty="0" err="1" smtClean="0"/>
              <a:t>a.C</a:t>
            </a:r>
            <a:r>
              <a:rPr lang="it-IT" sz="1400" dirty="0" smtClean="0"/>
              <a:t>. gli egizi cominciano a sfruttare il moto delle acque dei fiumi per far funzionare i </a:t>
            </a:r>
            <a:r>
              <a:rPr lang="it-IT" sz="1400" b="1" dirty="0" smtClean="0"/>
              <a:t>mulini ad acqua</a:t>
            </a:r>
            <a:r>
              <a:rPr lang="it-IT" sz="1400" dirty="0" smtClean="0"/>
              <a:t>. </a:t>
            </a:r>
            <a:endParaRPr lang="it-IT" sz="1400" dirty="0"/>
          </a:p>
        </p:txBody>
      </p:sp>
      <p:pic>
        <p:nvPicPr>
          <p:cNvPr id="46090" name="Picture 10" descr="http://hoc12.elet.polimi.it/meusWA/media/prj150/project/media_files/pre8480/pim30175.JPG.rex.jpg"/>
          <p:cNvPicPr>
            <a:picLocks noChangeAspect="1" noChangeArrowheads="1"/>
          </p:cNvPicPr>
          <p:nvPr/>
        </p:nvPicPr>
        <p:blipFill>
          <a:blip r:embed="rId3"/>
          <a:srcRect l="21288" t="16394" r="21397" b="18032"/>
          <a:stretch>
            <a:fillRect/>
          </a:stretch>
        </p:blipFill>
        <p:spPr bwMode="auto">
          <a:xfrm>
            <a:off x="642910" y="3786190"/>
            <a:ext cx="2975402" cy="2720350"/>
          </a:xfrm>
          <a:prstGeom prst="rect">
            <a:avLst/>
          </a:prstGeom>
          <a:noFill/>
          <a:ln>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500042"/>
            <a:ext cx="4000528" cy="738664"/>
          </a:xfrm>
          <a:prstGeom prst="rect">
            <a:avLst/>
          </a:prstGeom>
          <a:solidFill>
            <a:srgbClr val="FFF8E1"/>
          </a:solidFill>
          <a:ln w="19050">
            <a:solidFill>
              <a:srgbClr val="C00000"/>
            </a:solidFill>
          </a:ln>
        </p:spPr>
        <p:txBody>
          <a:bodyPr wrap="square">
            <a:spAutoFit/>
          </a:bodyPr>
          <a:lstStyle/>
          <a:p>
            <a:pPr algn="just"/>
            <a:r>
              <a:rPr lang="it-IT" sz="1400" dirty="0" smtClean="0"/>
              <a:t>Nel 400-600 d.C. in Cina prima e in </a:t>
            </a:r>
            <a:r>
              <a:rPr lang="it-IT" sz="1400" dirty="0" err="1" smtClean="0"/>
              <a:t>Persia</a:t>
            </a:r>
            <a:r>
              <a:rPr lang="it-IT" sz="1400" dirty="0" smtClean="0"/>
              <a:t> dopo, vengono costruiti i primi </a:t>
            </a:r>
            <a:r>
              <a:rPr lang="it-IT" sz="1400" b="1" dirty="0" smtClean="0"/>
              <a:t>mulini a vento</a:t>
            </a:r>
            <a:r>
              <a:rPr lang="it-IT" sz="1400" dirty="0" smtClean="0"/>
              <a:t>. In Europa appariranno nel 1105 d.C.</a:t>
            </a:r>
            <a:endParaRPr lang="it-IT" sz="1400" dirty="0"/>
          </a:p>
        </p:txBody>
      </p:sp>
      <p:pic>
        <p:nvPicPr>
          <p:cNvPr id="72706" name="Picture 2" descr="Mulino A Vento Tradizionale - Foto e Immagini Stock - iStock"/>
          <p:cNvPicPr>
            <a:picLocks noChangeAspect="1" noChangeArrowheads="1"/>
          </p:cNvPicPr>
          <p:nvPr/>
        </p:nvPicPr>
        <p:blipFill>
          <a:blip r:embed="rId2"/>
          <a:srcRect/>
          <a:stretch>
            <a:fillRect/>
          </a:stretch>
        </p:blipFill>
        <p:spPr bwMode="auto">
          <a:xfrm>
            <a:off x="5429256" y="214290"/>
            <a:ext cx="2947294" cy="2793187"/>
          </a:xfrm>
          <a:prstGeom prst="rect">
            <a:avLst/>
          </a:prstGeom>
          <a:noFill/>
          <a:ln>
            <a:solidFill>
              <a:srgbClr val="C00000"/>
            </a:solidFill>
          </a:ln>
        </p:spPr>
      </p:pic>
      <p:sp>
        <p:nvSpPr>
          <p:cNvPr id="4" name="Rettangolo 3"/>
          <p:cNvSpPr/>
          <p:nvPr/>
        </p:nvSpPr>
        <p:spPr>
          <a:xfrm>
            <a:off x="500034" y="5000636"/>
            <a:ext cx="4357718" cy="954107"/>
          </a:xfrm>
          <a:prstGeom prst="rect">
            <a:avLst/>
          </a:prstGeom>
          <a:solidFill>
            <a:srgbClr val="FFF8E1"/>
          </a:solidFill>
          <a:ln w="19050">
            <a:solidFill>
              <a:srgbClr val="C00000"/>
            </a:solidFill>
          </a:ln>
        </p:spPr>
        <p:txBody>
          <a:bodyPr wrap="square">
            <a:spAutoFit/>
          </a:bodyPr>
          <a:lstStyle/>
          <a:p>
            <a:pPr algn="just"/>
            <a:r>
              <a:rPr lang="it-IT" sz="1400" dirty="0" smtClean="0"/>
              <a:t>Nel XVIII secolo, l’invenzione della </a:t>
            </a:r>
            <a:r>
              <a:rPr lang="it-IT" sz="1400" b="1" dirty="0" smtClean="0"/>
              <a:t>macchina a vapore</a:t>
            </a:r>
            <a:r>
              <a:rPr lang="it-IT" sz="1400" dirty="0" smtClean="0"/>
              <a:t> consente di sfruttare sistematicamente e su larga scala l'energia prodotta  dalla combustione di una fonte non rinnovabile: il </a:t>
            </a:r>
            <a:r>
              <a:rPr lang="it-IT" sz="1400" b="1" dirty="0" smtClean="0"/>
              <a:t>carbone</a:t>
            </a:r>
            <a:r>
              <a:rPr lang="it-IT" sz="1400" dirty="0" smtClean="0"/>
              <a:t>.</a:t>
            </a:r>
            <a:endParaRPr lang="it-IT" sz="1400" dirty="0"/>
          </a:p>
        </p:txBody>
      </p:sp>
      <p:sp>
        <p:nvSpPr>
          <p:cNvPr id="47106" name="AutoShape 2" descr="C:\Users\utente\Documents\SITO\DA INSERIRE\GEOGRAFIA\CLASSE 2%C2%B0\ENERGIA\STORIA DELLE FONTI DI ENERGIA\Sutori_files\c367a2374206ee4f516b38a4dee0361b.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08" name="AutoShape 4" descr="Principi tecnico-scientifici della macchina a v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10" name="AutoShape 6" descr="Principi tecnico-scientifici della macchina a vap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7112" name="Picture 8" descr="Macchina a vapore di J. Watt - animazione - YouTube"/>
          <p:cNvPicPr>
            <a:picLocks noChangeAspect="1" noChangeArrowheads="1"/>
          </p:cNvPicPr>
          <p:nvPr/>
        </p:nvPicPr>
        <p:blipFill>
          <a:blip r:embed="rId3"/>
          <a:srcRect/>
          <a:stretch>
            <a:fillRect/>
          </a:stretch>
        </p:blipFill>
        <p:spPr bwMode="auto">
          <a:xfrm>
            <a:off x="5214942" y="4214818"/>
            <a:ext cx="3571875" cy="2000250"/>
          </a:xfrm>
          <a:prstGeom prst="rect">
            <a:avLst/>
          </a:prstGeom>
          <a:noFill/>
          <a:ln>
            <a:solidFill>
              <a:srgbClr val="C00000"/>
            </a:solidFill>
          </a:ln>
        </p:spPr>
      </p:pic>
      <p:sp>
        <p:nvSpPr>
          <p:cNvPr id="9" name="Rettangolo 8"/>
          <p:cNvSpPr/>
          <p:nvPr/>
        </p:nvSpPr>
        <p:spPr>
          <a:xfrm>
            <a:off x="571472" y="3571876"/>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La rivoluzione industriale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14810" y="214290"/>
            <a:ext cx="4357718" cy="1169551"/>
          </a:xfrm>
          <a:prstGeom prst="rect">
            <a:avLst/>
          </a:prstGeom>
          <a:solidFill>
            <a:srgbClr val="FFF8E1"/>
          </a:solidFill>
          <a:ln w="19050">
            <a:solidFill>
              <a:srgbClr val="C00000"/>
            </a:solidFill>
          </a:ln>
        </p:spPr>
        <p:txBody>
          <a:bodyPr wrap="square">
            <a:spAutoFit/>
          </a:bodyPr>
          <a:lstStyle/>
          <a:p>
            <a:pPr algn="just"/>
            <a:r>
              <a:rPr lang="it-IT" sz="1400" dirty="0" smtClean="0"/>
              <a:t>L'uso della forza vapore consente di ottenere una forza lavoro senza ricorrere alla forza animale ed a quella umana. Le </a:t>
            </a:r>
            <a:r>
              <a:rPr lang="it-IT" sz="1400" b="1" dirty="0" smtClean="0"/>
              <a:t>macchine</a:t>
            </a:r>
            <a:r>
              <a:rPr lang="it-IT" sz="1400" dirty="0" smtClean="0"/>
              <a:t> iniziano a sostituire  l'uomo nelle attività lavorative, aumentando la capacità produttiva degli impianti.</a:t>
            </a:r>
            <a:endParaRPr lang="it-IT" sz="1400" dirty="0"/>
          </a:p>
        </p:txBody>
      </p:sp>
      <p:sp>
        <p:nvSpPr>
          <p:cNvPr id="4" name="Rettangolo 3"/>
          <p:cNvSpPr/>
          <p:nvPr/>
        </p:nvSpPr>
        <p:spPr>
          <a:xfrm>
            <a:off x="428596" y="2714620"/>
            <a:ext cx="4786346" cy="1169551"/>
          </a:xfrm>
          <a:prstGeom prst="rect">
            <a:avLst/>
          </a:prstGeom>
          <a:solidFill>
            <a:srgbClr val="FFF8E1"/>
          </a:solidFill>
          <a:ln w="19050">
            <a:solidFill>
              <a:srgbClr val="C00000"/>
            </a:solidFill>
          </a:ln>
        </p:spPr>
        <p:txBody>
          <a:bodyPr wrap="square">
            <a:spAutoFit/>
          </a:bodyPr>
          <a:lstStyle/>
          <a:p>
            <a:pPr algn="just"/>
            <a:r>
              <a:rPr lang="it-IT" sz="1400" dirty="0" smtClean="0"/>
              <a:t>La scoperta della forza vapore rivoluziona anche il settore dei trasporti. Agli inizi dell’800 compare in Inghilterra la </a:t>
            </a:r>
            <a:r>
              <a:rPr lang="it-IT" sz="1400" b="1" dirty="0" smtClean="0"/>
              <a:t>locomotiva a vapore </a:t>
            </a:r>
            <a:r>
              <a:rPr lang="it-IT" sz="1400" dirty="0" smtClean="0"/>
              <a:t>che rivoluziona il sistema dei trasporti su rotaia permettendo il passaggio da quelli a trazione animale a quelli a trazione meccanica.</a:t>
            </a:r>
            <a:endParaRPr lang="it-IT" sz="1400" dirty="0"/>
          </a:p>
        </p:txBody>
      </p:sp>
      <p:sp>
        <p:nvSpPr>
          <p:cNvPr id="5" name="Rettangolo 4"/>
          <p:cNvSpPr/>
          <p:nvPr/>
        </p:nvSpPr>
        <p:spPr>
          <a:xfrm>
            <a:off x="4214810" y="5429264"/>
            <a:ext cx="4357718" cy="954107"/>
          </a:xfrm>
          <a:prstGeom prst="rect">
            <a:avLst/>
          </a:prstGeom>
          <a:solidFill>
            <a:srgbClr val="FFF8E1"/>
          </a:solidFill>
          <a:ln w="19050">
            <a:solidFill>
              <a:srgbClr val="C00000"/>
            </a:solidFill>
          </a:ln>
        </p:spPr>
        <p:txBody>
          <a:bodyPr wrap="square">
            <a:spAutoFit/>
          </a:bodyPr>
          <a:lstStyle/>
          <a:p>
            <a:pPr algn="just"/>
            <a:r>
              <a:rPr lang="it-IT" sz="1400" dirty="0" smtClean="0"/>
              <a:t>Anche i trasporti su mare subiscono dei profondi cambiamenti. Le caldaie a vapore alimentano le pale dei primi </a:t>
            </a:r>
            <a:r>
              <a:rPr lang="it-IT" sz="1400" b="1" dirty="0" smtClean="0"/>
              <a:t>battelli</a:t>
            </a:r>
            <a:r>
              <a:rPr lang="it-IT" sz="1400" dirty="0" smtClean="0"/>
              <a:t> sostituendosi progressivamente alla navigazione a vela.</a:t>
            </a:r>
            <a:endParaRPr lang="it-IT" sz="1400" dirty="0"/>
          </a:p>
        </p:txBody>
      </p:sp>
      <p:sp>
        <p:nvSpPr>
          <p:cNvPr id="46082" name="AutoShape 2" descr="locomot.jpg (60756 by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84" name="Picture 4" descr="Locomotiva A Vapore - Immagini vettoriali stock e altre immagini di Treno -  Treno, Treno a vapore, Incisione - Oggetto creato dall'uomo - iStock"/>
          <p:cNvPicPr>
            <a:picLocks noChangeAspect="1" noChangeArrowheads="1"/>
          </p:cNvPicPr>
          <p:nvPr/>
        </p:nvPicPr>
        <p:blipFill>
          <a:blip r:embed="rId2"/>
          <a:srcRect/>
          <a:stretch>
            <a:fillRect/>
          </a:stretch>
        </p:blipFill>
        <p:spPr bwMode="auto">
          <a:xfrm>
            <a:off x="5357818" y="2071678"/>
            <a:ext cx="3495690" cy="1891223"/>
          </a:xfrm>
          <a:prstGeom prst="rect">
            <a:avLst/>
          </a:prstGeom>
          <a:noFill/>
          <a:ln>
            <a:solidFill>
              <a:srgbClr val="C00000"/>
            </a:solidFill>
          </a:ln>
        </p:spPr>
      </p:pic>
      <p:pic>
        <p:nvPicPr>
          <p:cNvPr id="46086" name="Picture 6" descr="Da Venezia col Vapore (1850-1866) | Rialtofil"/>
          <p:cNvPicPr>
            <a:picLocks noChangeAspect="1" noChangeArrowheads="1"/>
          </p:cNvPicPr>
          <p:nvPr/>
        </p:nvPicPr>
        <p:blipFill>
          <a:blip r:embed="rId3"/>
          <a:srcRect l="1809" r="2324" b="3969"/>
          <a:stretch>
            <a:fillRect/>
          </a:stretch>
        </p:blipFill>
        <p:spPr bwMode="auto">
          <a:xfrm>
            <a:off x="285720" y="4143380"/>
            <a:ext cx="3786214" cy="2500319"/>
          </a:xfrm>
          <a:prstGeom prst="rect">
            <a:avLst/>
          </a:prstGeom>
          <a:noFill/>
          <a:ln>
            <a:solidFill>
              <a:srgbClr val="C00000"/>
            </a:solidFill>
          </a:ln>
        </p:spPr>
      </p:pic>
      <p:pic>
        <p:nvPicPr>
          <p:cNvPr id="46088" name="Picture 8" descr="meccanizzazione"/>
          <p:cNvPicPr>
            <a:picLocks noChangeAspect="1" noChangeArrowheads="1"/>
          </p:cNvPicPr>
          <p:nvPr/>
        </p:nvPicPr>
        <p:blipFill>
          <a:blip r:embed="rId4"/>
          <a:srcRect/>
          <a:stretch>
            <a:fillRect/>
          </a:stretch>
        </p:blipFill>
        <p:spPr bwMode="auto">
          <a:xfrm>
            <a:off x="571472" y="142852"/>
            <a:ext cx="3474720" cy="2356295"/>
          </a:xfrm>
          <a:prstGeom prst="rect">
            <a:avLst/>
          </a:prstGeom>
          <a:noFill/>
          <a:ln>
            <a:solidFill>
              <a:srgbClr val="C0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4500570"/>
            <a:ext cx="4572032" cy="1815882"/>
          </a:xfrm>
          <a:prstGeom prst="rect">
            <a:avLst/>
          </a:prstGeom>
          <a:solidFill>
            <a:srgbClr val="FFF8E1"/>
          </a:solidFill>
          <a:ln w="19050">
            <a:solidFill>
              <a:srgbClr val="C00000"/>
            </a:solidFill>
          </a:ln>
        </p:spPr>
        <p:txBody>
          <a:bodyPr wrap="square">
            <a:spAutoFit/>
          </a:bodyPr>
          <a:lstStyle/>
          <a:p>
            <a:pPr algn="just"/>
            <a:r>
              <a:rPr lang="it-IT" sz="1400" dirty="0" smtClean="0"/>
              <a:t>Rispetto al carbone, il petrolio e i sottoprodotti della sua raffinazione erano più pratici da usare e più puliti, logico quindi che, quando cominciò a diffondersi l'elettricità, nella seconda metà del XIX secolo, il petrolio si proponesse come combustibile ideale per produrre il calore necessario ad azionare le turbine a vapore, nelle </a:t>
            </a:r>
            <a:r>
              <a:rPr lang="it-IT" sz="1400" b="1" dirty="0" smtClean="0"/>
              <a:t>centrali termoelettriche</a:t>
            </a:r>
            <a:r>
              <a:rPr lang="it-IT" sz="1400" dirty="0" smtClean="0"/>
              <a:t>, laddove non fosse possibile installare centrali idroelettriche.</a:t>
            </a:r>
            <a:endParaRPr lang="it-IT" sz="1400" dirty="0"/>
          </a:p>
        </p:txBody>
      </p:sp>
      <p:sp>
        <p:nvSpPr>
          <p:cNvPr id="3" name="Rettangolo 2"/>
          <p:cNvSpPr/>
          <p:nvPr/>
        </p:nvSpPr>
        <p:spPr>
          <a:xfrm>
            <a:off x="428596" y="428604"/>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L’era del petrolio</a:t>
            </a:r>
          </a:p>
        </p:txBody>
      </p:sp>
      <p:sp>
        <p:nvSpPr>
          <p:cNvPr id="4" name="Rettangolo 3"/>
          <p:cNvSpPr/>
          <p:nvPr/>
        </p:nvSpPr>
        <p:spPr>
          <a:xfrm>
            <a:off x="214282" y="1214422"/>
            <a:ext cx="4572032" cy="3108543"/>
          </a:xfrm>
          <a:prstGeom prst="rect">
            <a:avLst/>
          </a:prstGeom>
          <a:solidFill>
            <a:srgbClr val="FFF8E1"/>
          </a:solidFill>
          <a:ln w="19050">
            <a:solidFill>
              <a:srgbClr val="C00000"/>
            </a:solidFill>
          </a:ln>
        </p:spPr>
        <p:txBody>
          <a:bodyPr wrap="square">
            <a:spAutoFit/>
          </a:bodyPr>
          <a:lstStyle/>
          <a:p>
            <a:pPr algn="just"/>
            <a:r>
              <a:rPr lang="it-IT" sz="1400" dirty="0" smtClean="0"/>
              <a:t>La storia energetica dell'uomo non si è fermata al carbone. Il 29 Agosto 1859 venne scavato con successo a </a:t>
            </a:r>
            <a:r>
              <a:rPr lang="it-IT" sz="1400" dirty="0" err="1" smtClean="0"/>
              <a:t>Titusville</a:t>
            </a:r>
            <a:r>
              <a:rPr lang="it-IT" sz="1400" dirty="0" smtClean="0"/>
              <a:t> in Pennsylvania (Stati Uniti), il primo pozzo di petrolio, ma bisognò attendere circa vent'anni perché qualcuno desse un sensibile impulso  alla ricerca e alla commercializzazione di questo combustibile.</a:t>
            </a:r>
          </a:p>
          <a:p>
            <a:pPr algn="just"/>
            <a:r>
              <a:rPr lang="it-IT" sz="1400" dirty="0" smtClean="0"/>
              <a:t>Nel 1880 un industriale americano, John </a:t>
            </a:r>
            <a:r>
              <a:rPr lang="it-IT" sz="1400" dirty="0" err="1" smtClean="0"/>
              <a:t>Rockfeller</a:t>
            </a:r>
            <a:r>
              <a:rPr lang="it-IT" sz="1400" dirty="0" smtClean="0"/>
              <a:t>, fondò la Standard Oil, destinata a diventare la prima grande compagnia petrolifera a livello mondiale. Quindici anni più tardi, la sua attività fu favorita da un altro personaggio divenuto leggendario, Henry Ford, che applicò il </a:t>
            </a:r>
            <a:r>
              <a:rPr lang="it-IT" sz="1400" b="1" dirty="0" smtClean="0"/>
              <a:t>motore a scoppio</a:t>
            </a:r>
            <a:r>
              <a:rPr lang="it-IT" sz="1400" dirty="0" smtClean="0"/>
              <a:t> alle prime automobili prodotte su scala industriale, superando definitivamente la trazione a vapore e inaugurando l'era del petrolio.</a:t>
            </a:r>
            <a:endParaRPr lang="it-IT" sz="1400" dirty="0"/>
          </a:p>
        </p:txBody>
      </p:sp>
      <p:pic>
        <p:nvPicPr>
          <p:cNvPr id="45058" name="Picture 2" descr="Peugeot, la storia del marchio francese | newsauto.it"/>
          <p:cNvPicPr>
            <a:picLocks noChangeAspect="1" noChangeArrowheads="1"/>
          </p:cNvPicPr>
          <p:nvPr/>
        </p:nvPicPr>
        <p:blipFill>
          <a:blip r:embed="rId2"/>
          <a:srcRect b="57727"/>
          <a:stretch>
            <a:fillRect/>
          </a:stretch>
        </p:blipFill>
        <p:spPr bwMode="auto">
          <a:xfrm>
            <a:off x="4929190" y="1643050"/>
            <a:ext cx="4054907" cy="1736229"/>
          </a:xfrm>
          <a:prstGeom prst="rect">
            <a:avLst/>
          </a:prstGeom>
          <a:noFill/>
          <a:ln>
            <a:solidFill>
              <a:srgbClr val="C00000"/>
            </a:solidFill>
          </a:ln>
        </p:spPr>
      </p:pic>
      <p:pic>
        <p:nvPicPr>
          <p:cNvPr id="45060" name="Picture 4" descr="Come funziona una centrale termoelettrica e l'impatto ambientale"/>
          <p:cNvPicPr>
            <a:picLocks noChangeAspect="1" noChangeArrowheads="1"/>
          </p:cNvPicPr>
          <p:nvPr/>
        </p:nvPicPr>
        <p:blipFill>
          <a:blip r:embed="rId3"/>
          <a:srcRect/>
          <a:stretch>
            <a:fillRect/>
          </a:stretch>
        </p:blipFill>
        <p:spPr bwMode="auto">
          <a:xfrm>
            <a:off x="5072066" y="4572008"/>
            <a:ext cx="3826193" cy="1746314"/>
          </a:xfrm>
          <a:prstGeom prst="rect">
            <a:avLst/>
          </a:prstGeom>
          <a:noFill/>
          <a:ln>
            <a:solidFill>
              <a:srgbClr val="C0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357430"/>
            <a:ext cx="3714776" cy="4185761"/>
          </a:xfrm>
          <a:prstGeom prst="rect">
            <a:avLst/>
          </a:prstGeom>
          <a:solidFill>
            <a:srgbClr val="FFF8E1"/>
          </a:solidFill>
          <a:ln w="19050">
            <a:solidFill>
              <a:srgbClr val="C00000"/>
            </a:solidFill>
          </a:ln>
        </p:spPr>
        <p:txBody>
          <a:bodyPr wrap="square">
            <a:spAutoFit/>
          </a:bodyPr>
          <a:lstStyle/>
          <a:p>
            <a:pPr algn="just"/>
            <a:r>
              <a:rPr lang="it-IT" sz="1400" dirty="0" smtClean="0"/>
              <a:t>L'era nucleare iniziò drammaticamente con la bomba atomica lanciata su Hiroshima nel 1945. Nel 1951, con la costruzione della prima </a:t>
            </a:r>
            <a:r>
              <a:rPr lang="it-IT" sz="1400" b="1" dirty="0" smtClean="0"/>
              <a:t>centrale termonucleare</a:t>
            </a:r>
            <a:r>
              <a:rPr lang="it-IT" sz="1400" dirty="0" smtClean="0"/>
              <a:t>, l’energia nucleare viene finalmente posta al servizio dell’umanità per la produzione di energia elettrica.</a:t>
            </a:r>
          </a:p>
          <a:p>
            <a:pPr algn="just"/>
            <a:r>
              <a:rPr lang="it-IT" sz="1400" dirty="0" smtClean="0"/>
              <a:t>La produzione di energia con gli impianti esistenti, basati sulla </a:t>
            </a:r>
            <a:r>
              <a:rPr lang="it-IT" sz="1400" b="1" dirty="0" smtClean="0"/>
              <a:t>fissione nucleare</a:t>
            </a:r>
            <a:r>
              <a:rPr lang="it-IT" sz="1400" dirty="0" smtClean="0"/>
              <a:t>, comporta però notevoli rischi, legati alla possibilità di guasti e alla conseguente emissione di sostanze radioattive. Inoltre vi è il problema dello smaltimento delle scorie.</a:t>
            </a:r>
          </a:p>
          <a:p>
            <a:pPr algn="just"/>
            <a:r>
              <a:rPr lang="it-IT" sz="1400" dirty="0" smtClean="0"/>
              <a:t>La speranza è che in futuro si possa ottenere energia con minor rischio mediante la </a:t>
            </a:r>
            <a:r>
              <a:rPr lang="it-IT" sz="1400" b="1" dirty="0" smtClean="0"/>
              <a:t>fusione nucleare</a:t>
            </a:r>
            <a:r>
              <a:rPr lang="it-IT" sz="1400" dirty="0" smtClean="0"/>
              <a:t>, ma le sperimentazioni condotte in questo campo, che pure hanno dato alcuni risultati incoraggianti, sono ancora ben lontane da consentire applicazioni produttive.</a:t>
            </a:r>
            <a:endParaRPr lang="it-IT" sz="1400" dirty="0"/>
          </a:p>
        </p:txBody>
      </p:sp>
      <p:sp>
        <p:nvSpPr>
          <p:cNvPr id="3" name="Rettangolo 2"/>
          <p:cNvSpPr/>
          <p:nvPr/>
        </p:nvSpPr>
        <p:spPr>
          <a:xfrm>
            <a:off x="428596" y="428604"/>
            <a:ext cx="3357586" cy="338554"/>
          </a:xfrm>
          <a:prstGeom prst="rect">
            <a:avLst/>
          </a:prstGeom>
          <a:solidFill>
            <a:schemeClr val="bg2">
              <a:lumMod val="50000"/>
            </a:schemeClr>
          </a:solidFill>
          <a:ln>
            <a:solidFill>
              <a:srgbClr val="C00000"/>
            </a:solidFill>
          </a:ln>
        </p:spPr>
        <p:txBody>
          <a:bodyPr wrap="square">
            <a:spAutoFit/>
          </a:bodyPr>
          <a:lstStyle/>
          <a:p>
            <a:pPr algn="ctr" fontAlgn="base">
              <a:spcAft>
                <a:spcPts val="1200"/>
              </a:spcAft>
            </a:pPr>
            <a:r>
              <a:rPr lang="it-IT" sz="1600" b="1" cap="all" dirty="0" smtClean="0">
                <a:latin typeface="Archivo Narrow"/>
              </a:rPr>
              <a:t>Le Nuove fonti di energia </a:t>
            </a:r>
          </a:p>
        </p:txBody>
      </p:sp>
      <p:sp>
        <p:nvSpPr>
          <p:cNvPr id="4" name="Rettangolo 3"/>
          <p:cNvSpPr/>
          <p:nvPr/>
        </p:nvSpPr>
        <p:spPr>
          <a:xfrm>
            <a:off x="285720" y="1000108"/>
            <a:ext cx="8286808" cy="1169551"/>
          </a:xfrm>
          <a:prstGeom prst="rect">
            <a:avLst/>
          </a:prstGeom>
          <a:solidFill>
            <a:srgbClr val="FFF8E1"/>
          </a:solidFill>
          <a:ln w="19050">
            <a:solidFill>
              <a:srgbClr val="C00000"/>
            </a:solidFill>
          </a:ln>
        </p:spPr>
        <p:txBody>
          <a:bodyPr wrap="square">
            <a:spAutoFit/>
          </a:bodyPr>
          <a:lstStyle/>
          <a:p>
            <a:pPr algn="just"/>
            <a:r>
              <a:rPr lang="it-IT" sz="1400" dirty="0" smtClean="0"/>
              <a:t>La crescita industriale, la diffusione dell'automobile e l'uso dell'elettricità fecero aumentare a dismisura la richiesta di energia in Europa e in USA, finché non ci si rese conto che le riserve mondiali dei combustibili fossili non erano illimitate e prima o poi si sarebbero esaurite. Così iniziò, in particolare dopo la crisi petrolifera del 1973, in seguito alla guerra tra Egitto ed Israele, ad intensificarsi la </a:t>
            </a:r>
            <a:r>
              <a:rPr lang="it-IT" sz="1400" b="1" dirty="0" smtClean="0"/>
              <a:t>ricerca di nuove fonti di energia</a:t>
            </a:r>
            <a:r>
              <a:rPr lang="it-IT" sz="1400" dirty="0" smtClean="0"/>
              <a:t>: </a:t>
            </a:r>
            <a:r>
              <a:rPr lang="it-IT" sz="1400" i="1" dirty="0" smtClean="0"/>
              <a:t>l'energia nucleare</a:t>
            </a:r>
            <a:r>
              <a:rPr lang="it-IT" sz="1400" dirty="0" smtClean="0"/>
              <a:t>, l'</a:t>
            </a:r>
            <a:r>
              <a:rPr lang="it-IT" sz="1400" i="1" dirty="0" smtClean="0"/>
              <a:t>energia solare</a:t>
            </a:r>
            <a:r>
              <a:rPr lang="it-IT" sz="1400" dirty="0" smtClean="0"/>
              <a:t>, l'</a:t>
            </a:r>
            <a:r>
              <a:rPr lang="it-IT" sz="1400" i="1" dirty="0" smtClean="0"/>
              <a:t>energia geotermica.</a:t>
            </a:r>
            <a:endParaRPr lang="it-IT" sz="1400" i="1" dirty="0"/>
          </a:p>
        </p:txBody>
      </p:sp>
      <p:sp>
        <p:nvSpPr>
          <p:cNvPr id="73730" name="AutoShape 2" descr="centrale Fukushi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3732" name="AutoShape 4" descr="Come funziona una centrale nucleare? - Il Mio Primo Quotid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81" name="Picture 1" descr="C:\Users\utente\Documents\SITO\DA INSERIRE\GEOGRAFIA\CLASSE 2°\ENERGIA\18-MATERIE PRIME E RISORSE ENERGETICHE\05 - Copia.jpg"/>
          <p:cNvPicPr>
            <a:picLocks noChangeAspect="1" noChangeArrowheads="1"/>
          </p:cNvPicPr>
          <p:nvPr/>
        </p:nvPicPr>
        <p:blipFill>
          <a:blip r:embed="rId2" cstate="print"/>
          <a:srcRect/>
          <a:stretch>
            <a:fillRect/>
          </a:stretch>
        </p:blipFill>
        <p:spPr bwMode="auto">
          <a:xfrm>
            <a:off x="4143372" y="3143248"/>
            <a:ext cx="4849813" cy="3044825"/>
          </a:xfrm>
          <a:prstGeom prst="rect">
            <a:avLst/>
          </a:prstGeom>
          <a:noFill/>
          <a:ln>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85728"/>
            <a:ext cx="3714776" cy="3970318"/>
          </a:xfrm>
          <a:prstGeom prst="rect">
            <a:avLst/>
          </a:prstGeom>
          <a:solidFill>
            <a:srgbClr val="FFF8E1"/>
          </a:solidFill>
          <a:ln w="19050">
            <a:solidFill>
              <a:srgbClr val="C00000"/>
            </a:solidFill>
          </a:ln>
        </p:spPr>
        <p:txBody>
          <a:bodyPr wrap="square">
            <a:spAutoFit/>
          </a:bodyPr>
          <a:lstStyle/>
          <a:p>
            <a:pPr algn="just"/>
            <a:r>
              <a:rPr lang="it-IT" sz="1400" dirty="0" smtClean="0"/>
              <a:t>La scoperta determinante per le applicazioni attuali e future dell'energia solare è stata quella delle proprietà elettriche dei semiconduttori, e in particolare del silicio, ovvero la scoperta del cosiddetto effetto fotovoltaico, che consente la trasformazione diretta  della radiazione luminosa in energia elettrica. Su questo effetto si basano le </a:t>
            </a:r>
            <a:r>
              <a:rPr lang="it-IT" sz="1400" b="1" dirty="0" smtClean="0"/>
              <a:t>celle fotovoltaiche</a:t>
            </a:r>
            <a:r>
              <a:rPr lang="it-IT" sz="1400" dirty="0" smtClean="0"/>
              <a:t>, che, una volta massimizzato il rendimento energetico e il costo di produzione, potranno essere installate ovunque.</a:t>
            </a:r>
          </a:p>
          <a:p>
            <a:pPr algn="just"/>
            <a:r>
              <a:rPr lang="it-IT" sz="1400" dirty="0" smtClean="0"/>
              <a:t>Trattandosi di dispositivi non inquinanti, silenziosi, senza parti in movimento (quindi non soggetti a logorio), l'uso delle celle fotovoltaiche, unite a sistemi per l'accumulo dell'elettricità prodotta, potrebbe rivelarsi risolutivo per numerose esigenze energetiche specialmente di piccola e media potenza. </a:t>
            </a:r>
            <a:endParaRPr lang="it-IT" sz="1400" i="1" dirty="0"/>
          </a:p>
        </p:txBody>
      </p:sp>
      <p:pic>
        <p:nvPicPr>
          <p:cNvPr id="74754" name="Picture 2" descr="impianto fotovoltaico immagine"/>
          <p:cNvPicPr>
            <a:picLocks noChangeAspect="1" noChangeArrowheads="1"/>
          </p:cNvPicPr>
          <p:nvPr/>
        </p:nvPicPr>
        <p:blipFill>
          <a:blip r:embed="rId2"/>
          <a:srcRect/>
          <a:stretch>
            <a:fillRect/>
          </a:stretch>
        </p:blipFill>
        <p:spPr bwMode="auto">
          <a:xfrm>
            <a:off x="4071934" y="357166"/>
            <a:ext cx="4762500" cy="3695701"/>
          </a:xfrm>
          <a:prstGeom prst="rect">
            <a:avLst/>
          </a:prstGeom>
          <a:noFill/>
          <a:ln>
            <a:solidFill>
              <a:srgbClr val="C00000"/>
            </a:solidFill>
          </a:ln>
        </p:spPr>
      </p:pic>
      <p:sp>
        <p:nvSpPr>
          <p:cNvPr id="4" name="Rettangolo 3"/>
          <p:cNvSpPr/>
          <p:nvPr/>
        </p:nvSpPr>
        <p:spPr>
          <a:xfrm>
            <a:off x="642910" y="4643446"/>
            <a:ext cx="3857652" cy="1815882"/>
          </a:xfrm>
          <a:prstGeom prst="rect">
            <a:avLst/>
          </a:prstGeom>
          <a:solidFill>
            <a:srgbClr val="FFF8E1"/>
          </a:solidFill>
          <a:ln w="19050">
            <a:solidFill>
              <a:srgbClr val="C00000"/>
            </a:solidFill>
          </a:ln>
        </p:spPr>
        <p:txBody>
          <a:bodyPr wrap="square">
            <a:spAutoFit/>
          </a:bodyPr>
          <a:lstStyle/>
          <a:p>
            <a:pPr algn="just"/>
            <a:r>
              <a:rPr lang="it-IT" sz="1400" dirty="0" smtClean="0"/>
              <a:t>Per lo sfruttamento del calore geotermico sono state create le </a:t>
            </a:r>
            <a:r>
              <a:rPr lang="it-IT" sz="1400" b="1" dirty="0" smtClean="0"/>
              <a:t>centrali geotermiche</a:t>
            </a:r>
            <a:r>
              <a:rPr lang="it-IT" sz="1400" dirty="0" smtClean="0"/>
              <a:t>. Il flusso di vapore proveniente dal sottosuolo, liberamente oppure canalizzato tramite perforazione geologica in profondità, produce una forza tale da far muovere una turbina; l'energia meccanica della turbina viene infine trasformata in elettricità tramite un alternatore.</a:t>
            </a:r>
            <a:endParaRPr lang="it-IT" sz="1400" dirty="0"/>
          </a:p>
        </p:txBody>
      </p:sp>
      <p:pic>
        <p:nvPicPr>
          <p:cNvPr id="45058" name="Picture 2" descr="centrale geotermoelettrica"/>
          <p:cNvPicPr>
            <a:picLocks noChangeAspect="1" noChangeArrowheads="1"/>
          </p:cNvPicPr>
          <p:nvPr/>
        </p:nvPicPr>
        <p:blipFill>
          <a:blip r:embed="rId3"/>
          <a:srcRect/>
          <a:stretch>
            <a:fillRect/>
          </a:stretch>
        </p:blipFill>
        <p:spPr bwMode="auto">
          <a:xfrm>
            <a:off x="4714876" y="4143380"/>
            <a:ext cx="3752850" cy="2628900"/>
          </a:xfrm>
          <a:prstGeom prst="rect">
            <a:avLst/>
          </a:prstGeom>
          <a:noFill/>
          <a:ln>
            <a:solidFill>
              <a:srgbClr val="C000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42844" y="642918"/>
            <a:ext cx="8858312" cy="83099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b="1" dirty="0" smtClean="0">
                <a:latin typeface="Times New Roman" pitchFamily="18" charset="0"/>
                <a:ea typeface="Times New Roman" pitchFamily="18" charset="0"/>
                <a:cs typeface="Times New Roman" pitchFamily="18" charset="0"/>
              </a:rPr>
              <a:t>1- </a:t>
            </a:r>
            <a:r>
              <a:rPr lang="it-IT" sz="1600" dirty="0" smtClean="0">
                <a:latin typeface="Times New Roman" pitchFamily="18" charset="0"/>
                <a:ea typeface="Times New Roman" pitchFamily="18" charset="0"/>
                <a:cs typeface="Times New Roman" pitchFamily="18" charset="0"/>
              </a:rPr>
              <a:t>Organizza tu le slide di questo capitolo con il materiale che trovi </a:t>
            </a:r>
            <a:r>
              <a:rPr lang="it-IT" sz="1600" dirty="0" smtClean="0">
                <a:latin typeface="Times New Roman" pitchFamily="18" charset="0"/>
                <a:ea typeface="Times New Roman" pitchFamily="18" charset="0"/>
                <a:cs typeface="Times New Roman" pitchFamily="18" charset="0"/>
              </a:rPr>
              <a:t>nell’archivio. </a:t>
            </a:r>
            <a:r>
              <a:rPr lang="it-IT" sz="1600" dirty="0" smtClean="0">
                <a:latin typeface="Times New Roman" pitchFamily="18" charset="0"/>
                <a:ea typeface="Times New Roman" pitchFamily="18" charset="0"/>
                <a:cs typeface="Times New Roman" pitchFamily="18" charset="0"/>
              </a:rPr>
              <a:t>Affianca ciascuna spiegazione alla relativa immagine come nell’esempio posto </a:t>
            </a:r>
            <a:r>
              <a:rPr lang="it-IT" sz="1600" dirty="0" smtClean="0">
                <a:latin typeface="Times New Roman" pitchFamily="18" charset="0"/>
                <a:ea typeface="Times New Roman" pitchFamily="18" charset="0"/>
                <a:cs typeface="Times New Roman" pitchFamily="18" charset="0"/>
              </a:rPr>
              <a:t>all’inizio</a:t>
            </a:r>
            <a:r>
              <a:rPr lang="it-IT" sz="1600" dirty="0" smtClean="0">
                <a:latin typeface="Times New Roman" pitchFamily="18" charset="0"/>
                <a:ea typeface="Times New Roman" pitchFamily="18" charset="0"/>
                <a:cs typeface="Times New Roman" pitchFamily="18" charset="0"/>
              </a:rPr>
              <a:t> (utilizza il taglia e incolla per spostare i documenti</a:t>
            </a:r>
            <a:r>
              <a:rPr lang="it-IT" sz="1600" dirty="0" smtClean="0">
                <a:latin typeface="Times New Roman" pitchFamily="18" charset="0"/>
                <a:ea typeface="Times New Roman" pitchFamily="18" charset="0"/>
                <a:cs typeface="Times New Roman" pitchFamily="18"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 produzione di energia nell’UE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642918"/>
            <a:ext cx="8786842" cy="4524315"/>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b="1" dirty="0" smtClean="0">
                <a:latin typeface="Times New Roman" pitchFamily="18" charset="0"/>
                <a:ea typeface="Times New Roman" pitchFamily="18" charset="0"/>
                <a:cs typeface="Times New Roman" pitchFamily="18" charset="0"/>
              </a:rPr>
              <a:t>PRESENTAZIONE</a:t>
            </a: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a:p>
            <a:pPr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In questo laboratorio vengono analizzati, attraverso schede esplicative e grafici, i vari aspetti che sono collegati allo sfruttamento delle risorse energetiche nell’Unione Europea. Le attività proposte sono di due tipi: l’”analisi dei documenti” e i “compiti di realtà”. Le attività del primo tipo mirano ad approfondire la conoscenza degli argomenti, mentre quelle del secondo </a:t>
            </a:r>
            <a:r>
              <a:rPr kumimoji="0" lang="it-IT" altLang="zh-CN"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tipo </a:t>
            </a:r>
            <a:r>
              <a:rPr kumimoji="0" lang="it-IT" altLang="zh-CN"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propongono </a:t>
            </a:r>
            <a:r>
              <a:rPr lang="it-IT" dirty="0" smtClean="0">
                <a:latin typeface="Times New Roman" pitchFamily="18" charset="0"/>
                <a:cs typeface="Times New Roman" pitchFamily="18" charset="0"/>
              </a:rPr>
              <a:t>delle indagini conoscitive sulle nostre abitudini quotidiane in tema di risparmio energetico. </a:t>
            </a:r>
            <a:endPar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L’”analisi dei documenti” può essere svolta sia individualmente che in gruppo, mentre, per quanto riguarda i “compiti di realtà”, è necessario che la classe sia suddivisa in gruppi a ciascuno dei quali verrà assegnato un “compito di realtà” da svolgere.</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a:t>
            </a:r>
            <a:r>
              <a:rPr lang="it-IT" altLang="zh-CN" dirty="0" err="1" smtClean="0">
                <a:latin typeface="Times New Roman" pitchFamily="18" charset="0"/>
                <a:ea typeface="Times New Roman" pitchFamily="18" charset="0"/>
                <a:cs typeface="Times New Roman" pitchFamily="18" charset="0"/>
              </a:rPr>
              <a:t>PawerPoint</a:t>
            </a:r>
            <a:r>
              <a:rPr lang="it-IT" altLang="zh-CN" dirty="0" smtClean="0">
                <a:latin typeface="Times New Roman" pitchFamily="18" charset="0"/>
                <a:ea typeface="Times New Roman" pitchFamily="18" charset="0"/>
                <a:cs typeface="Times New Roman" pitchFamily="18" charset="0"/>
              </a:rPr>
              <a:t> del docente, le risposte che dovrebbero dare gli alunni sono riportate in azzurro.</a:t>
            </a:r>
          </a:p>
          <a:p>
            <a:pPr lvl="0" algn="just" fontAlgn="base">
              <a:spcBef>
                <a:spcPct val="0"/>
              </a:spcBef>
              <a:spcAft>
                <a:spcPct val="0"/>
              </a:spcAft>
            </a:pP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algn="just" fontAlgn="base">
              <a:spcBef>
                <a:spcPct val="0"/>
              </a:spcBef>
              <a:spcAft>
                <a:spcPct val="0"/>
              </a:spcAft>
            </a:pPr>
            <a:r>
              <a:rPr lang="it-IT" altLang="zh-CN" b="1" dirty="0" err="1" smtClean="0">
                <a:latin typeface="Times New Roman" pitchFamily="18" charset="0"/>
                <a:ea typeface="Times New Roman" pitchFamily="18" charset="0"/>
                <a:cs typeface="Times New Roman" pitchFamily="18" charset="0"/>
              </a:rPr>
              <a:t>classeattiva.jimdofree.com</a:t>
            </a:r>
            <a:r>
              <a:rPr lang="it-IT" altLang="zh-CN" b="1" dirty="0" smtClean="0">
                <a:latin typeface="Times New Roman" pitchFamily="18" charset="0"/>
                <a:ea typeface="Times New Roman" pitchFamily="18" charset="0"/>
                <a:cs typeface="Times New Roman" pitchFamily="18" charset="0"/>
              </a:rPr>
              <a:t>                                                                           Alberto </a:t>
            </a:r>
            <a:r>
              <a:rPr lang="it-IT" altLang="zh-CN" b="1" dirty="0" err="1" smtClean="0">
                <a:latin typeface="Times New Roman" pitchFamily="18" charset="0"/>
                <a:ea typeface="Times New Roman" pitchFamily="18" charset="0"/>
                <a:cs typeface="Times New Roman" pitchFamily="18" charset="0"/>
              </a:rPr>
              <a:t>Staderini</a:t>
            </a:r>
            <a:endParaRPr lang="it-IT" altLang="zh-CN" b="1" dirty="0" smtClean="0">
              <a:latin typeface="Times New Roman" pitchFamily="18" charset="0"/>
              <a:ea typeface="Times New Roman" pitchFamily="18" charset="0"/>
              <a:cs typeface="Times New Roman" pitchFamily="18" charset="0"/>
            </a:endParaRPr>
          </a:p>
          <a:p>
            <a:pPr algn="just" fontAlgn="base">
              <a:spcBef>
                <a:spcPct val="0"/>
              </a:spcBef>
              <a:spcAft>
                <a:spcPct val="0"/>
              </a:spcAft>
            </a:pPr>
            <a:r>
              <a:rPr lang="it-IT" altLang="zh-CN" b="1" dirty="0" smtClean="0">
                <a:latin typeface="Times New Roman" pitchFamily="18" charset="0"/>
                <a:ea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file:///C:/Users/utente/Documents/SITO/DA%20INSERIRE/GEOGRAFIA/CLASSE%202%C2%B0/ENERGIA/18-MATERIE%20PRIME%20E%20RISORSE%20ENERGETICHE/05%20-%20Copi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utente\Documents\SITO\DA INSERIRE\GEOGRAFIA\CLASSE 2°\ENERGIA\18-MATERIE PRIME E RISORSE ENERGETICHE\05 - Copia.jpg"/>
          <p:cNvPicPr>
            <a:picLocks noChangeAspect="1" noChangeArrowheads="1"/>
          </p:cNvPicPr>
          <p:nvPr/>
        </p:nvPicPr>
        <p:blipFill>
          <a:blip r:embed="rId2"/>
          <a:srcRect l="1024" t="3014" r="2704" b="3582"/>
          <a:stretch>
            <a:fillRect/>
          </a:stretch>
        </p:blipFill>
        <p:spPr bwMode="auto">
          <a:xfrm>
            <a:off x="1214414" y="142852"/>
            <a:ext cx="6715172" cy="4429156"/>
          </a:xfrm>
          <a:prstGeom prst="rect">
            <a:avLst/>
          </a:prstGeom>
          <a:noFill/>
          <a:ln>
            <a:solidFill>
              <a:srgbClr val="C00000"/>
            </a:solidFill>
          </a:ln>
        </p:spPr>
      </p:pic>
      <p:sp>
        <p:nvSpPr>
          <p:cNvPr id="4" name="Rettangolo 3"/>
          <p:cNvSpPr/>
          <p:nvPr/>
        </p:nvSpPr>
        <p:spPr>
          <a:xfrm>
            <a:off x="142844" y="5286388"/>
            <a:ext cx="8858312" cy="1384995"/>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La </a:t>
            </a:r>
            <a:r>
              <a:rPr lang="it-IT" sz="1400" b="1" dirty="0" smtClean="0">
                <a:solidFill>
                  <a:srgbClr val="00B0F0"/>
                </a:solidFill>
              </a:rPr>
              <a:t>crescita della</a:t>
            </a:r>
            <a:r>
              <a:rPr lang="it-IT" sz="1400" dirty="0" smtClean="0">
                <a:solidFill>
                  <a:srgbClr val="00B0F0"/>
                </a:solidFill>
              </a:rPr>
              <a:t> </a:t>
            </a:r>
            <a:r>
              <a:rPr lang="it-IT" sz="1400" b="1" dirty="0" smtClean="0">
                <a:solidFill>
                  <a:srgbClr val="00B0F0"/>
                </a:solidFill>
              </a:rPr>
              <a:t>produzione</a:t>
            </a:r>
            <a:r>
              <a:rPr lang="it-IT" sz="1400" dirty="0" smtClean="0">
                <a:solidFill>
                  <a:srgbClr val="00B0F0"/>
                </a:solidFill>
              </a:rPr>
              <a:t> primaria dell'UE </a:t>
            </a:r>
            <a:r>
              <a:rPr lang="it-IT" sz="1400" b="1" dirty="0" smtClean="0">
                <a:solidFill>
                  <a:srgbClr val="00B0F0"/>
                </a:solidFill>
              </a:rPr>
              <a:t>da fonti energetiche rinnovabili</a:t>
            </a:r>
            <a:r>
              <a:rPr lang="it-IT" sz="1400" dirty="0" smtClean="0">
                <a:solidFill>
                  <a:srgbClr val="00B0F0"/>
                </a:solidFill>
              </a:rPr>
              <a:t> ha superato quella di tutte le altre tipologie di energia; tale crescita è stata relativamente uniforme nel periodo compreso tra il 2010 e il 2020, con un lieve calo della produzione nel 2011. In questo periodo la produzione da fonti rinnovabili è aumentata del 39,2 %, sostituendo, in una certa misura, la produzione di altre fonti di energia. Per contro, </a:t>
            </a:r>
            <a:r>
              <a:rPr lang="it-IT" sz="1400" b="1" dirty="0" smtClean="0">
                <a:solidFill>
                  <a:srgbClr val="00B0F0"/>
                </a:solidFill>
              </a:rPr>
              <a:t>i livelli di produzione delle altre fonti sono diminuiti</a:t>
            </a:r>
            <a:r>
              <a:rPr lang="it-IT" sz="1400" dirty="0" smtClean="0">
                <a:solidFill>
                  <a:srgbClr val="00B0F0"/>
                </a:solidFill>
              </a:rPr>
              <a:t>, le maggiori riduzioni si sono registrate per il gas naturale (-62,4%), combustibili fossili solidi (-43,0%), petrolio greggio (-35,1%) e il 20,2% per l'energia nucleare.</a:t>
            </a:r>
            <a:endParaRPr lang="it-IT" sz="1400" dirty="0">
              <a:solidFill>
                <a:srgbClr val="00B0F0"/>
              </a:solidFill>
            </a:endParaRPr>
          </a:p>
        </p:txBody>
      </p:sp>
      <p:sp>
        <p:nvSpPr>
          <p:cNvPr id="5" name="Rectangle 1"/>
          <p:cNvSpPr>
            <a:spLocks noChangeArrowheads="1"/>
          </p:cNvSpPr>
          <p:nvPr/>
        </p:nvSpPr>
        <p:spPr bwMode="auto">
          <a:xfrm>
            <a:off x="214282" y="4714884"/>
            <a:ext cx="778674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a:t>
            </a:r>
            <a:r>
              <a:rPr lang="it-IT" sz="1400" dirty="0" smtClean="0">
                <a:latin typeface="Times New Roman" pitchFamily="18" charset="0"/>
                <a:ea typeface="Times New Roman" pitchFamily="18" charset="0"/>
                <a:cs typeface="Times New Roman" pitchFamily="18" charset="0"/>
              </a:rPr>
              <a:t>scrivi le informazioni che si ricavano da esso.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5786454"/>
            <a:ext cx="8786874" cy="738664"/>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La produzione di energia primaria nell'UE nel 2020 è stata distribuita su una serie di diverse fonti energetiche, la più importante delle quali in termini di entità del suo contributo erano le </a:t>
            </a:r>
            <a:r>
              <a:rPr lang="it-IT" sz="1400" b="1" dirty="0" smtClean="0">
                <a:solidFill>
                  <a:srgbClr val="00B0F0"/>
                </a:solidFill>
              </a:rPr>
              <a:t>fonti di energia rinnovabile</a:t>
            </a:r>
            <a:r>
              <a:rPr lang="it-IT" sz="1400" dirty="0" smtClean="0">
                <a:solidFill>
                  <a:srgbClr val="00B0F0"/>
                </a:solidFill>
              </a:rPr>
              <a:t>, in particolare le biomasse. L'</a:t>
            </a:r>
            <a:r>
              <a:rPr lang="it-IT" sz="1400" b="1" dirty="0" smtClean="0">
                <a:solidFill>
                  <a:srgbClr val="00B0F0"/>
                </a:solidFill>
              </a:rPr>
              <a:t>energia nucleare</a:t>
            </a:r>
            <a:r>
              <a:rPr lang="it-IT" sz="1400" dirty="0" smtClean="0">
                <a:solidFill>
                  <a:srgbClr val="00B0F0"/>
                </a:solidFill>
              </a:rPr>
              <a:t> è stata la seconda, con il 30,5% della produzione totale di energia primaria. </a:t>
            </a:r>
            <a:endParaRPr lang="it-IT" sz="1400" dirty="0">
              <a:solidFill>
                <a:srgbClr val="00B0F0"/>
              </a:solidFill>
            </a:endParaRPr>
          </a:p>
        </p:txBody>
      </p:sp>
      <p:pic>
        <p:nvPicPr>
          <p:cNvPr id="2051" name="Picture 3" descr="C:\Users\utente\Documents\SITO\DA INSERIRE\GEOGRAFIA\CLASSE 2°\ENERGIA\CONSUMO DI ENERGIA\SI\EUROPA\756px-Production_of_primary_energy,_EU_2020.png"/>
          <p:cNvPicPr>
            <a:picLocks noChangeAspect="1" noChangeArrowheads="1"/>
          </p:cNvPicPr>
          <p:nvPr/>
        </p:nvPicPr>
        <p:blipFill>
          <a:blip r:embed="rId2"/>
          <a:srcRect/>
          <a:stretch>
            <a:fillRect/>
          </a:stretch>
        </p:blipFill>
        <p:spPr bwMode="auto">
          <a:xfrm>
            <a:off x="285720" y="142849"/>
            <a:ext cx="6408000" cy="4822953"/>
          </a:xfrm>
          <a:prstGeom prst="rect">
            <a:avLst/>
          </a:prstGeom>
          <a:noFill/>
          <a:ln>
            <a:solidFill>
              <a:srgbClr val="C00000"/>
            </a:solidFill>
          </a:ln>
        </p:spPr>
      </p:pic>
      <p:sp>
        <p:nvSpPr>
          <p:cNvPr id="4" name="Rectangle 1"/>
          <p:cNvSpPr>
            <a:spLocks noChangeArrowheads="1"/>
          </p:cNvSpPr>
          <p:nvPr/>
        </p:nvSpPr>
        <p:spPr bwMode="auto">
          <a:xfrm>
            <a:off x="357158" y="5214950"/>
            <a:ext cx="7286676"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 grafici e </a:t>
            </a:r>
            <a:r>
              <a:rPr lang="it-IT" sz="1400" dirty="0" smtClean="0">
                <a:latin typeface="Times New Roman" pitchFamily="18" charset="0"/>
                <a:ea typeface="Times New Roman" pitchFamily="18" charset="0"/>
                <a:cs typeface="Times New Roman" pitchFamily="18" charset="0"/>
              </a:rPr>
              <a:t>scrivi le informazioni che da essi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europa.eu/eurostat/statistics-explained/images/thumb/e/e4/Energy_dependency_rate%2C_EU%2C_2010-2020_%28%25%29.png/500px-Energy_dependency_rate%2C_EU%2C_2010-2020_%28%25%29.png"/>
          <p:cNvPicPr>
            <a:picLocks noChangeAspect="1" noChangeArrowheads="1"/>
          </p:cNvPicPr>
          <p:nvPr/>
        </p:nvPicPr>
        <p:blipFill>
          <a:blip r:embed="rId2"/>
          <a:srcRect t="5171"/>
          <a:stretch>
            <a:fillRect/>
          </a:stretch>
        </p:blipFill>
        <p:spPr bwMode="auto">
          <a:xfrm>
            <a:off x="928662" y="285728"/>
            <a:ext cx="6619048" cy="4268208"/>
          </a:xfrm>
          <a:prstGeom prst="rect">
            <a:avLst/>
          </a:prstGeom>
          <a:noFill/>
          <a:ln>
            <a:solidFill>
              <a:srgbClr val="C00000"/>
            </a:solidFill>
          </a:ln>
        </p:spPr>
      </p:pic>
      <p:sp>
        <p:nvSpPr>
          <p:cNvPr id="4" name="Rettangolo 3"/>
          <p:cNvSpPr/>
          <p:nvPr/>
        </p:nvSpPr>
        <p:spPr>
          <a:xfrm>
            <a:off x="1285852" y="571480"/>
            <a:ext cx="4000528" cy="307777"/>
          </a:xfrm>
          <a:prstGeom prst="rect">
            <a:avLst/>
          </a:prstGeom>
        </p:spPr>
        <p:txBody>
          <a:bodyPr wrap="square">
            <a:spAutoFit/>
          </a:bodyPr>
          <a:lstStyle/>
          <a:p>
            <a:r>
              <a:rPr lang="it-IT" sz="1400" b="1" dirty="0" smtClean="0"/>
              <a:t>Tasso di dipendenza energetica, UE, 2010-2020</a:t>
            </a:r>
            <a:endParaRPr lang="it-IT" sz="1400" b="1" dirty="0"/>
          </a:p>
        </p:txBody>
      </p:sp>
      <p:sp>
        <p:nvSpPr>
          <p:cNvPr id="5" name="Rettangolo 4"/>
          <p:cNvSpPr/>
          <p:nvPr/>
        </p:nvSpPr>
        <p:spPr>
          <a:xfrm>
            <a:off x="142844" y="5500702"/>
            <a:ext cx="8858312" cy="738664"/>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Tra il 2010 e il 2020, la dipendenza dell'UE dai paesi terzi per le forniture di </a:t>
            </a:r>
            <a:r>
              <a:rPr lang="it-IT" sz="1400" b="1" dirty="0" smtClean="0">
                <a:solidFill>
                  <a:srgbClr val="00B0F0"/>
                </a:solidFill>
              </a:rPr>
              <a:t>gas naturale </a:t>
            </a:r>
            <a:r>
              <a:rPr lang="it-IT" sz="1400" dirty="0" smtClean="0">
                <a:solidFill>
                  <a:srgbClr val="00B0F0"/>
                </a:solidFill>
              </a:rPr>
              <a:t>è cresciuta di 15,8 punti percentuali, molto più velocemente della crescita della dipendenza dal </a:t>
            </a:r>
            <a:r>
              <a:rPr lang="it-IT" sz="1400" b="1" dirty="0" smtClean="0">
                <a:solidFill>
                  <a:srgbClr val="00B0F0"/>
                </a:solidFill>
              </a:rPr>
              <a:t>petrolio greggio </a:t>
            </a:r>
            <a:r>
              <a:rPr lang="it-IT" sz="1400" dirty="0" smtClean="0">
                <a:solidFill>
                  <a:srgbClr val="00B0F0"/>
                </a:solidFill>
              </a:rPr>
              <a:t>(+3,0 punti percentuali). La dipendenza dai </a:t>
            </a:r>
            <a:r>
              <a:rPr lang="it-IT" sz="1400" b="1" dirty="0" smtClean="0">
                <a:solidFill>
                  <a:srgbClr val="00B0F0"/>
                </a:solidFill>
              </a:rPr>
              <a:t>combustibili fossili solidi </a:t>
            </a:r>
            <a:r>
              <a:rPr lang="it-IT" sz="1400" dirty="0" smtClean="0">
                <a:solidFill>
                  <a:srgbClr val="00B0F0"/>
                </a:solidFill>
              </a:rPr>
              <a:t>nello stesso periodo si è ridotta di -2,4 pp.</a:t>
            </a:r>
            <a:endParaRPr lang="it-IT" sz="1400" dirty="0">
              <a:solidFill>
                <a:srgbClr val="00B0F0"/>
              </a:solidFill>
            </a:endParaRPr>
          </a:p>
        </p:txBody>
      </p:sp>
      <p:sp>
        <p:nvSpPr>
          <p:cNvPr id="6" name="Rectangle 1"/>
          <p:cNvSpPr>
            <a:spLocks noChangeArrowheads="1"/>
          </p:cNvSpPr>
          <p:nvPr/>
        </p:nvSpPr>
        <p:spPr bwMode="auto">
          <a:xfrm>
            <a:off x="285720" y="4929198"/>
            <a:ext cx="7286676"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C:\Users\utente\Documents\SITO\DA INSERIRE\GEOGRAFIA\CLASSE 2°\ENERGIA\18-MATERIE PRIME E RISORSE ENERGETICHE\05 - Copia.jpg"/>
          <p:cNvPicPr>
            <a:picLocks noChangeAspect="1" noChangeArrowheads="1"/>
          </p:cNvPicPr>
          <p:nvPr/>
        </p:nvPicPr>
        <p:blipFill>
          <a:blip r:embed="rId2"/>
          <a:srcRect/>
          <a:stretch>
            <a:fillRect/>
          </a:stretch>
        </p:blipFill>
        <p:spPr bwMode="auto">
          <a:xfrm>
            <a:off x="142844" y="357166"/>
            <a:ext cx="8835573" cy="5374477"/>
          </a:xfrm>
          <a:prstGeom prst="rect">
            <a:avLst/>
          </a:prstGeom>
          <a:noFill/>
          <a:ln>
            <a:solidFill>
              <a:srgbClr val="C00000"/>
            </a:solidFill>
          </a:ln>
        </p:spPr>
      </p:pic>
      <p:sp>
        <p:nvSpPr>
          <p:cNvPr id="4" name="Rettangolo 3"/>
          <p:cNvSpPr/>
          <p:nvPr/>
        </p:nvSpPr>
        <p:spPr>
          <a:xfrm>
            <a:off x="2143108" y="642918"/>
            <a:ext cx="5143536" cy="307777"/>
          </a:xfrm>
          <a:prstGeom prst="rect">
            <a:avLst/>
          </a:prstGeom>
        </p:spPr>
        <p:txBody>
          <a:bodyPr wrap="square">
            <a:spAutoFit/>
          </a:bodyPr>
          <a:lstStyle/>
          <a:p>
            <a:r>
              <a:rPr lang="it-IT" sz="1400" b="1" dirty="0" smtClean="0"/>
              <a:t>Tasso di dipendenza energetica per tutti i prodotti, 2010 e 2020</a:t>
            </a:r>
            <a:endParaRPr lang="it-IT" sz="1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4357694"/>
            <a:ext cx="8858312" cy="2108269"/>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Sviluppi dei singoli Stati dell’UE tra il 2010 e il 2020  (quelli con maggiore aumento e quelli con un calo di dipendenza)</a:t>
            </a:r>
          </a:p>
          <a:p>
            <a:pPr algn="just">
              <a:spcAft>
                <a:spcPts val="600"/>
              </a:spcAft>
            </a:pPr>
            <a:r>
              <a:rPr lang="it-IT" sz="1400" dirty="0" smtClean="0"/>
              <a:t>- la Danimarca </a:t>
            </a:r>
            <a:r>
              <a:rPr lang="it-IT" sz="1400" dirty="0" smtClean="0">
                <a:solidFill>
                  <a:srgbClr val="00B0F0"/>
                </a:solidFill>
              </a:rPr>
              <a:t>da esportatrice è diventata importatrice di energia. </a:t>
            </a:r>
          </a:p>
          <a:p>
            <a:pPr algn="just">
              <a:spcAft>
                <a:spcPts val="600"/>
              </a:spcAft>
              <a:buFontTx/>
              <a:buChar char="-"/>
            </a:pPr>
            <a:r>
              <a:rPr lang="it-IT" sz="1400" dirty="0" smtClean="0">
                <a:solidFill>
                  <a:srgbClr val="00B0F0"/>
                </a:solidFill>
              </a:rPr>
              <a:t> </a:t>
            </a:r>
            <a:r>
              <a:rPr lang="it-IT" sz="1400" dirty="0" smtClean="0"/>
              <a:t>è aumentata notevolmente la dipendenza energetica </a:t>
            </a:r>
            <a:r>
              <a:rPr lang="it-IT" sz="1400" dirty="0" smtClean="0">
                <a:solidFill>
                  <a:srgbClr val="00B0F0"/>
                </a:solidFill>
              </a:rPr>
              <a:t>dell’Olanda e, in misura minore, quella della </a:t>
            </a:r>
            <a:r>
              <a:rPr lang="it-IT" sz="1400" dirty="0" err="1" smtClean="0">
                <a:solidFill>
                  <a:srgbClr val="00B0F0"/>
                </a:solidFill>
              </a:rPr>
              <a:t>Cechia</a:t>
            </a:r>
            <a:r>
              <a:rPr lang="it-IT" sz="1400" dirty="0" smtClean="0">
                <a:solidFill>
                  <a:srgbClr val="00B0F0"/>
                </a:solidFill>
              </a:rPr>
              <a:t>, della Grecia, della Polonia, della Croazia e della Romania. </a:t>
            </a:r>
          </a:p>
          <a:p>
            <a:pPr algn="just">
              <a:buFontTx/>
              <a:buChar char="-"/>
            </a:pPr>
            <a:r>
              <a:rPr lang="it-IT" sz="1400" dirty="0" smtClean="0">
                <a:solidFill>
                  <a:srgbClr val="00B0F0"/>
                </a:solidFill>
              </a:rPr>
              <a:t> </a:t>
            </a:r>
            <a:r>
              <a:rPr lang="it-IT" sz="1400" dirty="0" smtClean="0"/>
              <a:t>tra gli Stati che hanno registrato un calo del tasso di dipendenza energetica</a:t>
            </a:r>
            <a:r>
              <a:rPr lang="it-IT" sz="1400" dirty="0" smtClean="0">
                <a:solidFill>
                  <a:srgbClr val="00B0F0"/>
                </a:solidFill>
              </a:rPr>
              <a:t>, il cambiamento più rapido è stato quello dell’Irlanda, dove il tasso è sceso dall'87,5% al ​​71,3% (-16,2 punti percentuali) seguito dal Portogallo (-10,0 punti percentuali), Italia e Spagna (entrambe -9,1 </a:t>
            </a:r>
            <a:r>
              <a:rPr lang="it-IT" sz="1400" dirty="0" err="1" smtClean="0">
                <a:solidFill>
                  <a:srgbClr val="00B0F0"/>
                </a:solidFill>
              </a:rPr>
              <a:t>pp</a:t>
            </a:r>
            <a:r>
              <a:rPr lang="it-IT" sz="1400" dirty="0" smtClean="0">
                <a:solidFill>
                  <a:srgbClr val="00B0F0"/>
                </a:solidFill>
              </a:rPr>
              <a:t>).</a:t>
            </a:r>
            <a:endParaRPr lang="it-IT" sz="1400" dirty="0">
              <a:solidFill>
                <a:srgbClr val="00B0F0"/>
              </a:solidFill>
            </a:endParaRPr>
          </a:p>
        </p:txBody>
      </p:sp>
      <p:sp>
        <p:nvSpPr>
          <p:cNvPr id="3" name="Rettangolo 2"/>
          <p:cNvSpPr/>
          <p:nvPr/>
        </p:nvSpPr>
        <p:spPr>
          <a:xfrm>
            <a:off x="142844" y="1071546"/>
            <a:ext cx="8858312" cy="1277273"/>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Situazione  complessiva dell’UE </a:t>
            </a:r>
          </a:p>
          <a:p>
            <a:pPr algn="just"/>
            <a:r>
              <a:rPr lang="it-IT" sz="1400" dirty="0" smtClean="0">
                <a:solidFill>
                  <a:srgbClr val="00B0F0"/>
                </a:solidFill>
              </a:rPr>
              <a:t>La dipendenza dell'UE dalle importazioni di energia non è cambiata sostanzialmente nell'ultimo decennio, dal 55,8 % dell'energia lorda disponibile nel 2010 al 57,5 ​​% nel 2020. Nel periodo in esame, le importazioni nette di energia dell'UE sono state maggiori della sua produzione primaria; in altre parole, </a:t>
            </a:r>
            <a:r>
              <a:rPr lang="it-IT" sz="1400" b="1" dirty="0" smtClean="0">
                <a:solidFill>
                  <a:srgbClr val="00B0F0"/>
                </a:solidFill>
              </a:rPr>
              <a:t>più della metà dell'energia </a:t>
            </a:r>
            <a:r>
              <a:rPr lang="it-IT" sz="1400" dirty="0" smtClean="0">
                <a:solidFill>
                  <a:srgbClr val="00B0F0"/>
                </a:solidFill>
              </a:rPr>
              <a:t>lorda disponibile dell'UE </a:t>
            </a:r>
            <a:r>
              <a:rPr lang="it-IT" sz="1400" b="1" dirty="0" smtClean="0">
                <a:solidFill>
                  <a:srgbClr val="00B0F0"/>
                </a:solidFill>
              </a:rPr>
              <a:t>è stata fornita dalle importazioni </a:t>
            </a:r>
            <a:r>
              <a:rPr lang="it-IT" sz="1400" dirty="0" smtClean="0">
                <a:solidFill>
                  <a:srgbClr val="00B0F0"/>
                </a:solidFill>
              </a:rPr>
              <a:t>nette e il tasso di dipendenza ha superato il 50,0%.</a:t>
            </a:r>
            <a:endParaRPr lang="it-IT" sz="1400" dirty="0">
              <a:solidFill>
                <a:srgbClr val="00B0F0"/>
              </a:solidFill>
            </a:endParaRPr>
          </a:p>
        </p:txBody>
      </p:sp>
      <p:sp>
        <p:nvSpPr>
          <p:cNvPr id="4" name="Rettangolo 3"/>
          <p:cNvSpPr/>
          <p:nvPr/>
        </p:nvSpPr>
        <p:spPr>
          <a:xfrm>
            <a:off x="142844" y="2643182"/>
            <a:ext cx="8858312" cy="1061829"/>
          </a:xfrm>
          <a:prstGeom prst="rect">
            <a:avLst/>
          </a:prstGeom>
          <a:solidFill>
            <a:schemeClr val="bg1"/>
          </a:solidFill>
          <a:ln w="19050">
            <a:solidFill>
              <a:srgbClr val="C00000"/>
            </a:solidFill>
          </a:ln>
        </p:spPr>
        <p:txBody>
          <a:bodyPr wrap="square">
            <a:spAutoFit/>
          </a:bodyPr>
          <a:lstStyle/>
          <a:p>
            <a:pPr algn="just">
              <a:spcAft>
                <a:spcPts val="600"/>
              </a:spcAft>
            </a:pPr>
            <a:r>
              <a:rPr lang="it-IT" sz="1600" dirty="0" smtClean="0"/>
              <a:t>Situazione dei singoli Stati dell’UE nel 2020 (quelli con valori minimi e quelli con valori massimi)</a:t>
            </a:r>
          </a:p>
          <a:p>
            <a:pPr algn="just"/>
            <a:r>
              <a:rPr lang="it-IT" sz="1400" dirty="0" smtClean="0">
                <a:solidFill>
                  <a:srgbClr val="00B0F0"/>
                </a:solidFill>
              </a:rPr>
              <a:t>I tassi di dipendenza energetica più bassi nel 2020 sono stati quelli di Estonia, Romania, Svezia e Bulgaria. </a:t>
            </a:r>
          </a:p>
          <a:p>
            <a:pPr algn="just">
              <a:spcAft>
                <a:spcPts val="600"/>
              </a:spcAft>
            </a:pPr>
            <a:r>
              <a:rPr lang="it-IT" sz="1400" dirty="0" smtClean="0">
                <a:solidFill>
                  <a:srgbClr val="00B0F0"/>
                </a:solidFill>
              </a:rPr>
              <a:t>Malta, Cipro e Lussemburgo erano (quasi) interamente dipendenti dalle importazioni di energia primaria, con tassi di dipendenza compresi tra il 92,5% e il 97,6%.</a:t>
            </a:r>
          </a:p>
        </p:txBody>
      </p:sp>
      <p:sp>
        <p:nvSpPr>
          <p:cNvPr id="5" name="Rectangle 1"/>
          <p:cNvSpPr>
            <a:spLocks noChangeArrowheads="1"/>
          </p:cNvSpPr>
          <p:nvPr/>
        </p:nvSpPr>
        <p:spPr bwMode="auto">
          <a:xfrm>
            <a:off x="142844" y="357166"/>
            <a:ext cx="885831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a:t>
            </a:r>
            <a:r>
              <a:rPr lang="it-IT" sz="1400" dirty="0" smtClean="0">
                <a:latin typeface="Times New Roman" pitchFamily="18" charset="0"/>
                <a:ea typeface="Times New Roman" pitchFamily="18" charset="0"/>
                <a:cs typeface="Times New Roman" pitchFamily="18" charset="0"/>
              </a:rPr>
              <a:t>c</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ompila</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i tre riquadri in base alle indicazioni in essi contenute.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consumo di energia nell’UE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onsumo di energia primaria nell'Unione Europea (1965-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C:\Users\utente\Documents\SITO\DA INSERIRE\GEOGRAFIA\CLASSE 2%C2%B0\ENERGIA\CONSUMO DI ENERGIA\SI\EUROPA\Consumo di energia primaria per fonte nell%E2%80%99Unione Europea e nel mondo (1965-2021) _ Grafici_files\Consumo-energia-primaria-UE-total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C:\Users\utente\Documents\SITO\DA INSERIRE\GEOGRAFIA\CLASSE 2°\ENERGIA\CONSUMO DI ENERGIA\SI\EUROPA\Consumo-energia-primaria-UE-totale.png"/>
          <p:cNvPicPr>
            <a:picLocks noChangeAspect="1" noChangeArrowheads="1"/>
          </p:cNvPicPr>
          <p:nvPr/>
        </p:nvPicPr>
        <p:blipFill>
          <a:blip r:embed="rId2"/>
          <a:srcRect/>
          <a:stretch>
            <a:fillRect/>
          </a:stretch>
        </p:blipFill>
        <p:spPr bwMode="auto">
          <a:xfrm>
            <a:off x="142844" y="357166"/>
            <a:ext cx="8769600" cy="590355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357298"/>
            <a:ext cx="8572560" cy="1384995"/>
          </a:xfrm>
          <a:prstGeom prst="rect">
            <a:avLst/>
          </a:prstGeom>
          <a:solidFill>
            <a:srgbClr val="FFF8E1"/>
          </a:solidFill>
          <a:ln w="19050">
            <a:solidFill>
              <a:srgbClr val="C00000"/>
            </a:solidFill>
          </a:ln>
        </p:spPr>
        <p:txBody>
          <a:bodyPr wrap="square">
            <a:spAutoFit/>
          </a:bodyPr>
          <a:lstStyle/>
          <a:p>
            <a:pPr algn="just"/>
            <a:r>
              <a:rPr lang="it-IT" sz="1400" dirty="0" smtClean="0">
                <a:solidFill>
                  <a:srgbClr val="00B0F0"/>
                </a:solidFill>
              </a:rPr>
              <a:t>Come si vede, nell’Unione Europea i consumi di energia hanno avuto un </a:t>
            </a:r>
            <a:r>
              <a:rPr lang="it-IT" sz="1400" b="1" dirty="0" smtClean="0">
                <a:solidFill>
                  <a:srgbClr val="00B0F0"/>
                </a:solidFill>
              </a:rPr>
              <a:t>deciso rallentamento </a:t>
            </a:r>
            <a:r>
              <a:rPr lang="it-IT" sz="1400" dirty="0" smtClean="0">
                <a:solidFill>
                  <a:srgbClr val="00B0F0"/>
                </a:solidFill>
              </a:rPr>
              <a:t>già ai tempi delle </a:t>
            </a:r>
            <a:r>
              <a:rPr lang="it-IT" sz="1400" b="1" dirty="0" smtClean="0">
                <a:solidFill>
                  <a:srgbClr val="00B0F0"/>
                </a:solidFill>
              </a:rPr>
              <a:t>crisi energetiche anni ‘70</a:t>
            </a:r>
            <a:r>
              <a:rPr lang="it-IT" sz="1400" dirty="0" smtClean="0">
                <a:solidFill>
                  <a:srgbClr val="00B0F0"/>
                </a:solidFill>
              </a:rPr>
              <a:t>, per poi trasformarsi in un vera e propria </a:t>
            </a:r>
            <a:r>
              <a:rPr lang="it-IT" sz="1400" b="1" dirty="0" smtClean="0">
                <a:solidFill>
                  <a:srgbClr val="00B0F0"/>
                </a:solidFill>
              </a:rPr>
              <a:t>tendenza alla riduzione dopo il 2006 </a:t>
            </a:r>
            <a:r>
              <a:rPr lang="it-IT" sz="1400" dirty="0" smtClean="0">
                <a:solidFill>
                  <a:srgbClr val="00B0F0"/>
                </a:solidFill>
              </a:rPr>
              <a:t>(anno del picco dei consumi). </a:t>
            </a:r>
            <a:r>
              <a:rPr lang="it-IT" sz="1400" dirty="0" smtClean="0"/>
              <a:t>Questo calo considerevole è frutto dei miglioramenti in materia di </a:t>
            </a:r>
            <a:r>
              <a:rPr lang="it-IT" sz="1400" b="1" dirty="0" smtClean="0"/>
              <a:t>efficienza energetica</a:t>
            </a:r>
            <a:r>
              <a:rPr lang="it-IT" sz="1400" dirty="0" smtClean="0"/>
              <a:t>, dell’</a:t>
            </a:r>
            <a:r>
              <a:rPr lang="it-IT" sz="1400" b="1" dirty="0" smtClean="0"/>
              <a:t>aumento</a:t>
            </a:r>
            <a:r>
              <a:rPr lang="it-IT" sz="1400" dirty="0" smtClean="0"/>
              <a:t> della quota di energia proveniente dalle </a:t>
            </a:r>
            <a:r>
              <a:rPr lang="it-IT" sz="1400" b="1" dirty="0" smtClean="0"/>
              <a:t>fonti idroelettriche, eoliche e solari fotovoltaiche</a:t>
            </a:r>
            <a:r>
              <a:rPr lang="it-IT" sz="1400" dirty="0" smtClean="0"/>
              <a:t>, dei </a:t>
            </a:r>
            <a:r>
              <a:rPr lang="it-IT" sz="1400" b="1" dirty="0" smtClean="0"/>
              <a:t>cambiamenti strutturali dell’economia </a:t>
            </a:r>
            <a:r>
              <a:rPr lang="it-IT" sz="1400" dirty="0" smtClean="0"/>
              <a:t>e della recessione economica del 2008. Anche gli </a:t>
            </a:r>
            <a:r>
              <a:rPr lang="it-IT" sz="1400" b="1" dirty="0" smtClean="0"/>
              <a:t>inverni più caldi </a:t>
            </a:r>
            <a:r>
              <a:rPr lang="it-IT" sz="1400" dirty="0" smtClean="0"/>
              <a:t>hanno contribuito a questo fenomeno attraverso la riduzione della quantità di energia utilizzata per il riscaldamento.</a:t>
            </a:r>
            <a:endParaRPr lang="it-IT" sz="1400" dirty="0"/>
          </a:p>
        </p:txBody>
      </p:sp>
      <p:sp>
        <p:nvSpPr>
          <p:cNvPr id="3" name="Rectangle 1"/>
          <p:cNvSpPr>
            <a:spLocks noChangeArrowheads="1"/>
          </p:cNvSpPr>
          <p:nvPr/>
        </p:nvSpPr>
        <p:spPr bwMode="auto">
          <a:xfrm>
            <a:off x="428596" y="285728"/>
            <a:ext cx="7286676" cy="52322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 inserendole nella prima parte del riquadro sottostante.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Consumo di energia primaria per fonte nell'Unione Europea - percentuali (1965-20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8851" name="Picture 3" descr="C:\Users\utente\Documents\SITO\DA INSERIRE\GEOGRAFIA\CLASSE 2°\ENERGIA\CONSUMO DI ENERGIA\SI\EUROPA\Consumo-energia-primaria-UE-percentuali.png"/>
          <p:cNvPicPr>
            <a:picLocks noChangeAspect="1" noChangeArrowheads="1"/>
          </p:cNvPicPr>
          <p:nvPr/>
        </p:nvPicPr>
        <p:blipFill>
          <a:blip r:embed="rId2"/>
          <a:srcRect/>
          <a:stretch>
            <a:fillRect/>
          </a:stretch>
        </p:blipFill>
        <p:spPr bwMode="auto">
          <a:xfrm>
            <a:off x="214282" y="142841"/>
            <a:ext cx="8668800" cy="58357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285860"/>
            <a:ext cx="8786874" cy="1815882"/>
          </a:xfrm>
          <a:prstGeom prst="rect">
            <a:avLst/>
          </a:prstGeom>
          <a:solidFill>
            <a:schemeClr val="bg1"/>
          </a:solidFill>
          <a:ln w="19050">
            <a:solidFill>
              <a:srgbClr val="C00000"/>
            </a:solidFill>
          </a:ln>
        </p:spPr>
        <p:txBody>
          <a:bodyPr wrap="square">
            <a:spAutoFit/>
          </a:bodyPr>
          <a:lstStyle/>
          <a:p>
            <a:pPr algn="just"/>
            <a:r>
              <a:rPr lang="it-IT" sz="1400" dirty="0" smtClean="0"/>
              <a:t>In Europa non esistono grandi riserve di combustibili fossili locali e quindi si è sentita l’esigenza di diversificare le fonti. Si può notare come il </a:t>
            </a:r>
            <a:r>
              <a:rPr lang="it-IT" sz="1400" b="1" dirty="0" smtClean="0"/>
              <a:t>petrolio</a:t>
            </a:r>
            <a:r>
              <a:rPr lang="it-IT" sz="1400" dirty="0" smtClean="0"/>
              <a:t> non si sia più ripreso dalle due crisi energetiche del </a:t>
            </a:r>
            <a:r>
              <a:rPr lang="it-IT" sz="1400" dirty="0" smtClean="0">
                <a:solidFill>
                  <a:srgbClr val="00B0F0"/>
                </a:solidFill>
              </a:rPr>
              <a:t>1973 e 1979 </a:t>
            </a:r>
            <a:r>
              <a:rPr lang="it-IT" sz="1400" dirty="0" smtClean="0"/>
              <a:t>che hanno rappresentato così il picco dei consumi di questa fonte. </a:t>
            </a:r>
          </a:p>
          <a:p>
            <a:pPr algn="just"/>
            <a:r>
              <a:rPr lang="it-IT" sz="1400" dirty="0" smtClean="0"/>
              <a:t>Il </a:t>
            </a:r>
            <a:r>
              <a:rPr lang="it-IT" sz="1400" b="1" dirty="0" smtClean="0"/>
              <a:t>carbone</a:t>
            </a:r>
            <a:r>
              <a:rPr lang="it-IT" sz="1400" dirty="0" smtClean="0"/>
              <a:t> era molto presente in passato in Europa ma, a partire </a:t>
            </a:r>
            <a:r>
              <a:rPr lang="it-IT" sz="1400" dirty="0" smtClean="0">
                <a:solidFill>
                  <a:srgbClr val="00B0F0"/>
                </a:solidFill>
              </a:rPr>
              <a:t>dagli anni ’90</a:t>
            </a:r>
            <a:r>
              <a:rPr lang="it-IT" sz="1400" dirty="0" smtClean="0"/>
              <a:t>, ha iniziato a declinare decisamente. Tale maggiore presenza del carbone in passato derivava da una quasi totale assenza di </a:t>
            </a:r>
            <a:r>
              <a:rPr lang="it-IT" sz="1400" dirty="0" smtClean="0">
                <a:solidFill>
                  <a:srgbClr val="00B0F0"/>
                </a:solidFill>
              </a:rPr>
              <a:t>gas naturale</a:t>
            </a:r>
            <a:r>
              <a:rPr lang="it-IT" sz="1400" dirty="0" smtClean="0"/>
              <a:t> che è arrivato con un certo ritardo in Europa.</a:t>
            </a:r>
          </a:p>
          <a:p>
            <a:pPr algn="just"/>
            <a:r>
              <a:rPr lang="it-IT" sz="1400" dirty="0" smtClean="0"/>
              <a:t>Il </a:t>
            </a:r>
            <a:r>
              <a:rPr lang="it-IT" sz="1400" b="1" dirty="0" smtClean="0"/>
              <a:t>gas naturale </a:t>
            </a:r>
            <a:r>
              <a:rPr lang="it-IT" sz="1400" dirty="0" smtClean="0"/>
              <a:t>è l’unica fonte fossile che nell’UE mostra una tendenza </a:t>
            </a:r>
            <a:r>
              <a:rPr lang="it-IT" sz="1400" dirty="0" smtClean="0">
                <a:solidFill>
                  <a:srgbClr val="00B0F0"/>
                </a:solidFill>
              </a:rPr>
              <a:t>a crescere </a:t>
            </a:r>
            <a:r>
              <a:rPr lang="it-IT" sz="1400" dirty="0" smtClean="0"/>
              <a:t>per la maggior parte del tempo, anche se dal 2006 è sostanzialmente </a:t>
            </a:r>
            <a:r>
              <a:rPr lang="it-IT" sz="1400" dirty="0" smtClean="0">
                <a:solidFill>
                  <a:srgbClr val="00B0F0"/>
                </a:solidFill>
              </a:rPr>
              <a:t>in stallo</a:t>
            </a:r>
            <a:r>
              <a:rPr lang="it-IT" sz="1400" dirty="0" smtClean="0"/>
              <a:t>.</a:t>
            </a:r>
            <a:endParaRPr lang="it-IT" sz="1400" dirty="0"/>
          </a:p>
        </p:txBody>
      </p:sp>
      <p:sp>
        <p:nvSpPr>
          <p:cNvPr id="3" name="Rectangle 1"/>
          <p:cNvSpPr>
            <a:spLocks noChangeArrowheads="1"/>
          </p:cNvSpPr>
          <p:nvPr/>
        </p:nvSpPr>
        <p:spPr bwMode="auto">
          <a:xfrm>
            <a:off x="357158" y="642918"/>
            <a:ext cx="8429684"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Completa il testo in base alle informazioni che si ricavano dal grafico</a:t>
            </a:r>
            <a:r>
              <a:rPr lang="it-IT" sz="1400" dirty="0" smtClean="0">
                <a:latin typeface="Times New Roman" pitchFamily="18" charset="0"/>
                <a:ea typeface="Times New Roman" pitchFamily="18" charset="0"/>
                <a:cs typeface="Times New Roman" pitchFamily="18" charset="0"/>
              </a:rPr>
              <a:t>.</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a:ln>
            <a:solidFill>
              <a:srgbClr val="FF0000"/>
            </a:solidFill>
          </a:ln>
        </p:spPr>
        <p:txBody>
          <a:bodyPr>
            <a:normAutofit fontScale="90000"/>
          </a:bodyPr>
          <a:lstStyle/>
          <a:p>
            <a:r>
              <a:rPr lang="it-IT" dirty="0" smtClean="0"/>
              <a:t/>
            </a:r>
            <a:br>
              <a:rPr lang="it-IT" dirty="0" smtClean="0"/>
            </a:br>
            <a:r>
              <a:rPr lang="it-IT" dirty="0" smtClean="0"/>
              <a:t>                                   indice</a:t>
            </a:r>
            <a:r>
              <a:rPr lang="it-IT" sz="1800" dirty="0" smtClean="0"/>
              <a:t/>
            </a:r>
            <a:br>
              <a:rPr lang="it-IT" sz="1800" dirty="0" smtClean="0"/>
            </a:br>
            <a:r>
              <a:rPr lang="it-IT" sz="1800" dirty="0" smtClean="0"/>
              <a:t> </a:t>
            </a:r>
            <a:br>
              <a:rPr lang="it-IT" sz="1800" dirty="0" smtClean="0"/>
            </a:br>
            <a:r>
              <a:rPr lang="it-IT" sz="2000" dirty="0" smtClean="0"/>
              <a:t>1. le fonti energetiche  [</a:t>
            </a:r>
            <a:r>
              <a:rPr lang="it-IT" sz="2000" i="1" dirty="0" smtClean="0"/>
              <a:t>pag. 4</a:t>
            </a:r>
            <a:r>
              <a:rPr lang="it-IT" sz="2000" dirty="0" smtClean="0"/>
              <a:t>]  </a:t>
            </a:r>
            <a:br>
              <a:rPr lang="it-IT" sz="2000" dirty="0" smtClean="0"/>
            </a:br>
            <a:r>
              <a:rPr lang="it-IT" sz="2000" dirty="0" smtClean="0"/>
              <a:t> </a:t>
            </a:r>
            <a:br>
              <a:rPr lang="it-IT" sz="2000" dirty="0" smtClean="0"/>
            </a:br>
            <a:r>
              <a:rPr lang="it-IT" sz="2000" dirty="0" smtClean="0"/>
              <a:t>2. LA STORIA DELL’ENERGIA  [</a:t>
            </a:r>
            <a:r>
              <a:rPr lang="it-IT" sz="2000" i="1" dirty="0" smtClean="0"/>
              <a:t>pag.9</a:t>
            </a:r>
            <a:r>
              <a:rPr lang="it-IT" sz="2000" dirty="0" smtClean="0"/>
              <a:t>]</a:t>
            </a:r>
            <a:br>
              <a:rPr lang="it-IT" sz="2000" dirty="0" smtClean="0"/>
            </a:br>
            <a:r>
              <a:rPr lang="it-IT" sz="2000" dirty="0" smtClean="0"/>
              <a:t> </a:t>
            </a:r>
            <a:br>
              <a:rPr lang="it-IT" sz="2000" dirty="0" smtClean="0"/>
            </a:br>
            <a:r>
              <a:rPr lang="it-IT" sz="2000" dirty="0" smtClean="0"/>
              <a:t>3. LA PRODUZIONE </a:t>
            </a:r>
            <a:r>
              <a:rPr lang="it-IT" sz="2000" dirty="0" err="1" smtClean="0"/>
              <a:t>DI</a:t>
            </a:r>
            <a:r>
              <a:rPr lang="it-IT" sz="2000" dirty="0" smtClean="0"/>
              <a:t> ENERGIA NELL’UE  [</a:t>
            </a:r>
            <a:r>
              <a:rPr lang="it-IT" sz="2000" i="1" dirty="0" smtClean="0"/>
              <a:t>pag.19</a:t>
            </a:r>
            <a:r>
              <a:rPr lang="it-IT" sz="2000" dirty="0" smtClean="0"/>
              <a:t>]</a:t>
            </a:r>
            <a:br>
              <a:rPr lang="it-IT" sz="2000" dirty="0" smtClean="0"/>
            </a:br>
            <a:r>
              <a:rPr lang="it-IT" sz="2000" dirty="0" smtClean="0"/>
              <a:t/>
            </a:r>
            <a:br>
              <a:rPr lang="it-IT" sz="2000" dirty="0" smtClean="0"/>
            </a:br>
            <a:r>
              <a:rPr lang="it-IT" sz="2000" dirty="0" smtClean="0"/>
              <a:t>4. il CONSUMO </a:t>
            </a:r>
            <a:r>
              <a:rPr lang="it-IT" sz="2000" dirty="0" err="1" smtClean="0"/>
              <a:t>DI</a:t>
            </a:r>
            <a:r>
              <a:rPr lang="it-IT" sz="2000" dirty="0" smtClean="0"/>
              <a:t> ENERGIA NELL’UE  [</a:t>
            </a:r>
            <a:r>
              <a:rPr lang="it-IT" sz="2000" i="1" dirty="0" smtClean="0"/>
              <a:t>pag.26</a:t>
            </a:r>
            <a:r>
              <a:rPr lang="it-IT" sz="2000" dirty="0" smtClean="0"/>
              <a:t>]</a:t>
            </a:r>
            <a:br>
              <a:rPr lang="it-IT" sz="2000" dirty="0" smtClean="0"/>
            </a:br>
            <a:r>
              <a:rPr lang="it-IT" sz="2000" dirty="0" smtClean="0"/>
              <a:t/>
            </a:r>
            <a:br>
              <a:rPr lang="it-IT" sz="2000" dirty="0" smtClean="0"/>
            </a:br>
            <a:r>
              <a:rPr lang="it-IT" sz="2000" dirty="0" smtClean="0"/>
              <a:t>4. IL RISPARMIO ENERGETICO NELL’UE  [</a:t>
            </a:r>
            <a:r>
              <a:rPr lang="it-IT" sz="2000" i="1" dirty="0" smtClean="0"/>
              <a:t>pag.33</a:t>
            </a:r>
            <a:r>
              <a:rPr lang="it-IT" sz="2000" dirty="0" smtClean="0"/>
              <a:t>]</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utente\Documents\SITO\DA INSERIRE\GEOGRAFIA\CLASSE 2°\ENERGIA\CONSUMO DI ENERGIA\SI\EUROPA\Consumo-energia-primaria-UE-2-percentuali.png"/>
          <p:cNvPicPr>
            <a:picLocks noChangeAspect="1" noChangeArrowheads="1"/>
          </p:cNvPicPr>
          <p:nvPr/>
        </p:nvPicPr>
        <p:blipFill>
          <a:blip r:embed="rId2"/>
          <a:srcRect/>
          <a:stretch>
            <a:fillRect/>
          </a:stretch>
        </p:blipFill>
        <p:spPr bwMode="auto">
          <a:xfrm>
            <a:off x="571472" y="142849"/>
            <a:ext cx="8164800" cy="549641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596" y="285728"/>
            <a:ext cx="564360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357158" y="928670"/>
            <a:ext cx="7929618" cy="738664"/>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Le fonti rinnovabili costituiscono una quota in rapida crescita dell’energia utilizzata in Europa. Nondimeno, la maggior parte dell’energia consumata nell’UE proviene ancora dai combustibili fossili, benché la loro quota nel mix energetico si stia costantemente riducendo.</a:t>
            </a:r>
            <a:endParaRPr lang="it-IT" sz="1400" dirty="0">
              <a:solidFill>
                <a:srgbClr val="00B0F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utente\Documents\SITO\DA INSERIRE\GEOGRAFIA\CLASSE 2°\ENERGIA\CONSUMO DI ENERGIA\SI\EUROPA\756px-Production_of_primary_energy,_EU_2020.png"/>
          <p:cNvPicPr>
            <a:picLocks noChangeAspect="1" noChangeArrowheads="1"/>
          </p:cNvPicPr>
          <p:nvPr/>
        </p:nvPicPr>
        <p:blipFill>
          <a:blip r:embed="rId2"/>
          <a:srcRect/>
          <a:stretch>
            <a:fillRect/>
          </a:stretch>
        </p:blipFill>
        <p:spPr bwMode="auto">
          <a:xfrm>
            <a:off x="500034" y="142852"/>
            <a:ext cx="6002286" cy="4895429"/>
          </a:xfrm>
          <a:prstGeom prst="rect">
            <a:avLst/>
          </a:prstGeom>
          <a:noFill/>
          <a:ln>
            <a:solidFill>
              <a:srgbClr val="C00000"/>
            </a:solidFill>
          </a:ln>
        </p:spPr>
      </p:pic>
      <p:sp>
        <p:nvSpPr>
          <p:cNvPr id="3" name="Rettangolo 2"/>
          <p:cNvSpPr/>
          <p:nvPr/>
        </p:nvSpPr>
        <p:spPr>
          <a:xfrm>
            <a:off x="142844" y="5857892"/>
            <a:ext cx="8858312" cy="523220"/>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Un'analisi dell'uso finale dell'energia nell'UE nel 2020 rivela tre categorie dominanti: trasporti (28,4%), famiglie (28,0%) e industria (26,1%) </a:t>
            </a:r>
            <a:endParaRPr lang="it-IT" sz="1400" dirty="0">
              <a:solidFill>
                <a:srgbClr val="00B0F0"/>
              </a:solidFill>
            </a:endParaRPr>
          </a:p>
        </p:txBody>
      </p:sp>
      <p:sp>
        <p:nvSpPr>
          <p:cNvPr id="4" name="Rectangle 1"/>
          <p:cNvSpPr>
            <a:spLocks noChangeArrowheads="1"/>
          </p:cNvSpPr>
          <p:nvPr/>
        </p:nvSpPr>
        <p:spPr bwMode="auto">
          <a:xfrm>
            <a:off x="428596" y="5357826"/>
            <a:ext cx="564360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Analizza il grafico e s</a:t>
            </a:r>
            <a:r>
              <a:rPr lang="it-IT" sz="1400" dirty="0" smtClean="0">
                <a:latin typeface="Times New Roman" pitchFamily="18" charset="0"/>
                <a:ea typeface="Times New Roman" pitchFamily="18" charset="0"/>
                <a:cs typeface="Times New Roman" pitchFamily="18" charset="0"/>
              </a:rPr>
              <a:t>crivi le informazioni che da esso si ricavano.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850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Il risparmio energetico nell’UE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928670"/>
            <a:ext cx="8858312" cy="1169551"/>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 </a:t>
            </a:r>
            <a:r>
              <a:rPr lang="it-IT" sz="1400" dirty="0" smtClean="0"/>
              <a:t> </a:t>
            </a:r>
            <a:r>
              <a:rPr lang="it-IT" sz="1400" b="1" dirty="0" smtClean="0"/>
              <a:t>Utilizzare lampadine a risparmio energetico</a:t>
            </a:r>
            <a:r>
              <a:rPr lang="it-IT" sz="1400" dirty="0" smtClean="0"/>
              <a:t>: la tecnologia LED permette un grande risparmio energetico, a parità di potenza assorbita, produce una luce 5 volte superiore rispetto alle classiche lampadine ad incandescenza e alogene. La vita di esercizio di un LED a luce bianca è di circa 15.000 ore; mettendolo a confronto con le lampadine fluorescenti (7.500 ore di esercizio) e con le lampadine alogene (750 ore), si può notare il risparmio in termini di manutenzione nel tempo.</a:t>
            </a:r>
            <a:endParaRPr lang="it-IT" sz="1400" dirty="0"/>
          </a:p>
        </p:txBody>
      </p:sp>
      <p:sp>
        <p:nvSpPr>
          <p:cNvPr id="3" name="Rettangolo 2"/>
          <p:cNvSpPr/>
          <p:nvPr/>
        </p:nvSpPr>
        <p:spPr>
          <a:xfrm>
            <a:off x="142844" y="2214554"/>
            <a:ext cx="8858312" cy="1169551"/>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2) Ridurre l’utilizzo di acqua calda</a:t>
            </a:r>
            <a:r>
              <a:rPr lang="it-IT" sz="1400" dirty="0" smtClean="0"/>
              <a:t>: fare il bagno rispetto a fare una doccia implica un consumo di acqua di quattro volte superiore. il consumo medio di acqua per fare il bagno è di 120 -160 litri, mentre per fare una doccia di 5 minuti è stimato un consumo di 75-90 litri e per una di 3 minuti 35-50 litri. Per ridurre ulteriormente i consumi è importante chiudere l’acqua quando ci si insapona o quando si fanno trattamenti tipo balsamo o maschere; un ulteriore risparmio si può ottenere installando </a:t>
            </a:r>
            <a:r>
              <a:rPr lang="it-IT" sz="1400" dirty="0" err="1" smtClean="0"/>
              <a:t>frangi-getto</a:t>
            </a:r>
            <a:r>
              <a:rPr lang="it-IT" sz="1400" dirty="0" smtClean="0"/>
              <a:t> o riduttori di flusso su rubinetti e </a:t>
            </a:r>
            <a:r>
              <a:rPr lang="it-IT" sz="1400" dirty="0" err="1" smtClean="0"/>
              <a:t>doccette</a:t>
            </a:r>
            <a:r>
              <a:rPr lang="it-IT" sz="1400" dirty="0" smtClean="0"/>
              <a:t>.</a:t>
            </a:r>
            <a:endParaRPr lang="it-IT" sz="1400" dirty="0"/>
          </a:p>
        </p:txBody>
      </p:sp>
      <p:sp>
        <p:nvSpPr>
          <p:cNvPr id="4" name="Rettangolo 3"/>
          <p:cNvSpPr/>
          <p:nvPr/>
        </p:nvSpPr>
        <p:spPr>
          <a:xfrm>
            <a:off x="142844" y="3500438"/>
            <a:ext cx="8858312" cy="738664"/>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3) Preferire apparecchi elettronici di classe energetica superiore</a:t>
            </a:r>
            <a:r>
              <a:rPr lang="it-IT" sz="1400" dirty="0" smtClean="0"/>
              <a:t> sostituendo una lavatrice di 20 anni fa con una odierna in classe A si potrebbe ottenere un risparmio di energia elettrica del 35%; prendendo invece in considerazione la sostituzione di un frigorifero si potrebbe arrivare fino al 40%.</a:t>
            </a:r>
            <a:endParaRPr lang="it-IT" sz="1400" dirty="0"/>
          </a:p>
        </p:txBody>
      </p:sp>
      <p:sp>
        <p:nvSpPr>
          <p:cNvPr id="5" name="Rettangolo 4"/>
          <p:cNvSpPr/>
          <p:nvPr/>
        </p:nvSpPr>
        <p:spPr>
          <a:xfrm>
            <a:off x="142844" y="4357694"/>
            <a:ext cx="8858312" cy="1815882"/>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4) Utilizzare ciabatte </a:t>
            </a:r>
            <a:r>
              <a:rPr lang="it-IT" sz="1400" b="1" dirty="0" err="1" smtClean="0"/>
              <a:t>multipresa</a:t>
            </a:r>
            <a:r>
              <a:rPr lang="it-IT" sz="1400" dirty="0" smtClean="0"/>
              <a:t>: mediamente la televisione o qualsiasi apparecchiatura elettronica in stand-by, cioè con la luce rossa accesa, assorbe una potenza da 1 a 4 Watt (dipende da marca e modello). Se moltiplichiamo questo dato per 24 ore, risulta che sono stati consumati tra i 24 e i 96 </a:t>
            </a:r>
            <a:r>
              <a:rPr lang="it-IT" sz="1400" dirty="0" err="1" smtClean="0"/>
              <a:t>Wh</a:t>
            </a:r>
            <a:r>
              <a:rPr lang="it-IT" sz="1400" dirty="0" smtClean="0"/>
              <a:t>. Questo dato diventa impressionante se moltiplicato per l’intero anno, vale a dire cumulando un consumo inutile stimato tra gli 8.760 </a:t>
            </a:r>
            <a:r>
              <a:rPr lang="it-IT" sz="1400" dirty="0" err="1" smtClean="0"/>
              <a:t>Wh</a:t>
            </a:r>
            <a:r>
              <a:rPr lang="it-IT" sz="1400" dirty="0" smtClean="0"/>
              <a:t> e i 35.040 </a:t>
            </a:r>
            <a:r>
              <a:rPr lang="it-IT" sz="1400" dirty="0" err="1" smtClean="0"/>
              <a:t>Wh</a:t>
            </a:r>
            <a:r>
              <a:rPr lang="it-IT" sz="1400" dirty="0" smtClean="0"/>
              <a:t> e, se presenti in casa non solo il televisore in stand-by ma anche un lettore dvd, un decoder, uno stereo oppure un computer, la situazione risulta essere ancora peggiore. La soluzione a questo problema potrebbe essere quella di riunire tutte le spine degli apparecchi elettronici in una ciabatta </a:t>
            </a:r>
            <a:r>
              <a:rPr lang="it-IT" sz="1400" dirty="0" err="1" smtClean="0"/>
              <a:t>multi-presa</a:t>
            </a:r>
            <a:r>
              <a:rPr lang="it-IT" sz="1400" dirty="0" smtClean="0"/>
              <a:t> con un interruttore annesso, in modo da poter spegnere tutti con un unico gesto se non utilizzati.</a:t>
            </a:r>
            <a:endParaRPr lang="it-IT" sz="1400" dirty="0"/>
          </a:p>
        </p:txBody>
      </p:sp>
      <p:sp>
        <p:nvSpPr>
          <p:cNvPr id="6" name="Rettangolo 5"/>
          <p:cNvSpPr/>
          <p:nvPr/>
        </p:nvSpPr>
        <p:spPr>
          <a:xfrm>
            <a:off x="142844" y="6357958"/>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5) Non lasciare la luce accesa inutilmente</a:t>
            </a:r>
            <a:r>
              <a:rPr lang="it-IT" sz="1400" dirty="0" smtClean="0"/>
              <a:t> quando esci da una stanza</a:t>
            </a:r>
            <a:endParaRPr lang="it-IT" sz="1400" dirty="0"/>
          </a:p>
        </p:txBody>
      </p:sp>
      <p:sp>
        <p:nvSpPr>
          <p:cNvPr id="7" name="Rettangolo 6"/>
          <p:cNvSpPr/>
          <p:nvPr/>
        </p:nvSpPr>
        <p:spPr>
          <a:xfrm>
            <a:off x="3643306" y="214290"/>
            <a:ext cx="1214446"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IN CASA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6) Controllare la temperatura degli ambienti</a:t>
            </a:r>
            <a:r>
              <a:rPr lang="it-IT" sz="1400" dirty="0" smtClean="0"/>
              <a:t>: avere in casa temperature estive nella stagione più fredda è uno spreco, inoltre l’aria calda e secca nuoce alla salute. La normativa prevede una temperatura fino a 20°C, ma 19°C sono più che sufficienti a garantire il comfort necessario. Ogni grado in più comporta consumi di energia significativi, con conseguente aggravio in bolletta.</a:t>
            </a:r>
            <a:endParaRPr lang="it-IT" sz="1400" dirty="0"/>
          </a:p>
        </p:txBody>
      </p:sp>
      <p:sp>
        <p:nvSpPr>
          <p:cNvPr id="3" name="Rettangolo 2"/>
          <p:cNvSpPr/>
          <p:nvPr/>
        </p:nvSpPr>
        <p:spPr>
          <a:xfrm>
            <a:off x="142844" y="1428736"/>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7) Fare attenzione alle ore di accensione dei riscaldamenti.</a:t>
            </a:r>
            <a:r>
              <a:rPr lang="it-IT" sz="1400" dirty="0" smtClean="0"/>
              <a:t> È inutile tenere acceso l’impianto termico di giorno e di notte. Il tempo massimo di accensione giornaliero varia per legge a seconda delle 6 zone climatiche in cui è suddivisa l’Italia: da un massimo di 14 ore giornaliere per gli impianti in zona E (nord e zone montane) alle 8 ore della zona B (fasce costiere del Sud Italia).</a:t>
            </a:r>
            <a:endParaRPr lang="it-IT" sz="1400" dirty="0"/>
          </a:p>
        </p:txBody>
      </p:sp>
      <p:sp>
        <p:nvSpPr>
          <p:cNvPr id="4" name="Rettangolo 3"/>
          <p:cNvSpPr/>
          <p:nvPr/>
        </p:nvSpPr>
        <p:spPr>
          <a:xfrm>
            <a:off x="142844" y="2571744"/>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8) Schermare le finestre durante la notte</a:t>
            </a:r>
            <a:r>
              <a:rPr lang="it-IT" sz="1400" dirty="0" smtClean="0"/>
              <a:t> chiudendo le persiane e tapparelle o mettendo tende pesanti</a:t>
            </a:r>
            <a:endParaRPr lang="it-IT" sz="1400" dirty="0"/>
          </a:p>
        </p:txBody>
      </p:sp>
      <p:sp>
        <p:nvSpPr>
          <p:cNvPr id="5" name="Rettangolo 4"/>
          <p:cNvSpPr/>
          <p:nvPr/>
        </p:nvSpPr>
        <p:spPr>
          <a:xfrm>
            <a:off x="142844" y="3071810"/>
            <a:ext cx="8858312" cy="95410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9) Evitate ostacoli davanti e sopra i termosifoni e non lasciare le finestre aperte a lungo.</a:t>
            </a:r>
            <a:r>
              <a:rPr lang="it-IT" sz="1400" dirty="0" smtClean="0"/>
              <a:t> Installa pannelli riflettenti tra muro e termosifone. È una soluzione semplice ma molto efficace per ridurre le dispersioni di calore, soprattutto nei casi in cui il calorifero è incassato nella parete riducendone spessore e grado di isolamento. Anche un semplice foglio di carta stagnola contribuisce a ridurre le dispersioni verso l’esterno.</a:t>
            </a:r>
            <a:endParaRPr lang="it-IT" sz="1400" dirty="0"/>
          </a:p>
        </p:txBody>
      </p:sp>
      <p:sp>
        <p:nvSpPr>
          <p:cNvPr id="6" name="Rettangolo 5"/>
          <p:cNvSpPr/>
          <p:nvPr/>
        </p:nvSpPr>
        <p:spPr>
          <a:xfrm>
            <a:off x="142844" y="4214818"/>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10) Utilizzare valvole termostatiche</a:t>
            </a:r>
            <a:r>
              <a:rPr lang="it-IT" sz="1400" dirty="0" smtClean="0"/>
              <a:t> per regolare il flusso dell’acqua calda nei termosifoni</a:t>
            </a:r>
            <a:endParaRPr lang="it-IT" sz="1400" dirty="0"/>
          </a:p>
        </p:txBody>
      </p:sp>
      <p:sp>
        <p:nvSpPr>
          <p:cNvPr id="7" name="Rettangolo 6"/>
          <p:cNvSpPr/>
          <p:nvPr/>
        </p:nvSpPr>
        <p:spPr>
          <a:xfrm>
            <a:off x="142844" y="4714884"/>
            <a:ext cx="8858312" cy="307777"/>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b="1" dirty="0" smtClean="0"/>
              <a:t>11) Sbrinare regolarmente frigoriferi e congelatori</a:t>
            </a:r>
            <a:endParaRPr lang="it-IT" sz="1400" dirty="0"/>
          </a:p>
        </p:txBody>
      </p:sp>
      <p:sp>
        <p:nvSpPr>
          <p:cNvPr id="8" name="Rectangle 1"/>
          <p:cNvSpPr>
            <a:spLocks noChangeArrowheads="1"/>
          </p:cNvSpPr>
          <p:nvPr/>
        </p:nvSpPr>
        <p:spPr bwMode="auto">
          <a:xfrm>
            <a:off x="214282" y="5715016"/>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smtClean="0">
                <a:ln>
                  <a:noFill/>
                </a:ln>
                <a:solidFill>
                  <a:schemeClr val="tx1"/>
                </a:solidFill>
                <a:effectLst/>
                <a:latin typeface="Times New Roman" pitchFamily="18" charset="0"/>
                <a:cs typeface="Times New Roman" pitchFamily="18" charset="0"/>
              </a:rPr>
              <a:t>Fra</a:t>
            </a:r>
            <a:r>
              <a:rPr kumimoji="0" lang="it-IT" sz="1400" i="0" u="none" strike="noStrike" cap="none" normalizeH="0" dirty="0" smtClean="0">
                <a:ln>
                  <a:noFill/>
                </a:ln>
                <a:solidFill>
                  <a:schemeClr val="tx1"/>
                </a:solidFill>
                <a:effectLst/>
                <a:latin typeface="Times New Roman" pitchFamily="18" charset="0"/>
                <a:cs typeface="Times New Roman" pitchFamily="18" charset="0"/>
              </a:rPr>
              <a:t> quelli elencati, quali sono i consigli che vengono seguiti a casa tua? Dopo averli elencati, puoi, assieme ai tuoi compagni, raccogliere i dati di tutta la classe e visualizzarli in un grafico.</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08"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ISOLAMENTO TERMICO DELLA CASA</a:t>
            </a:r>
          </a:p>
        </p:txBody>
      </p:sp>
      <p:sp>
        <p:nvSpPr>
          <p:cNvPr id="4" name="Rettangolo 3"/>
          <p:cNvSpPr/>
          <p:nvPr/>
        </p:nvSpPr>
        <p:spPr>
          <a:xfrm>
            <a:off x="142844" y="1000108"/>
            <a:ext cx="8858312" cy="1600438"/>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Isolare termicamente un’abitazione significa posizionare dei </a:t>
            </a:r>
            <a:r>
              <a:rPr lang="it-IT" sz="1400" b="1" dirty="0" smtClean="0"/>
              <a:t>pannelli coibentati </a:t>
            </a:r>
            <a:r>
              <a:rPr lang="it-IT" sz="1400" dirty="0" smtClean="0"/>
              <a:t>esternamente o internamente sulle pareti o sul tetto dell’edificio.</a:t>
            </a:r>
          </a:p>
          <a:p>
            <a:pPr algn="just"/>
            <a:r>
              <a:rPr lang="it-IT" sz="1400" dirty="0" smtClean="0"/>
              <a:t>L’isolamento termico migliora l’efficienza energetica della casa, impedendo scambi termici tra l’esterno e l’interno e aiutando a mantenere la temperatura In questo modo, durante l’inverno il riscaldamento della casa non richiederà un utilizzo eccessivo dei caloriferi, così come d’estate il raffreddamento degli ambienti non affaticherà l’impianto di condizionamento per rinfrescare la casa. Il risultato porterà a un notevole </a:t>
            </a:r>
            <a:r>
              <a:rPr lang="it-IT" sz="1400" b="1" dirty="0" smtClean="0"/>
              <a:t>risparmio energetico</a:t>
            </a:r>
            <a:r>
              <a:rPr lang="it-IT" sz="1400" dirty="0" smtClean="0"/>
              <a:t> grazie alla riduzione di energia utilizzata per la regolazione della temperatura.</a:t>
            </a:r>
          </a:p>
        </p:txBody>
      </p:sp>
      <p:pic>
        <p:nvPicPr>
          <p:cNvPr id="5" name="Picture 2" descr="Dispersioni termiche percentuali di una casa"/>
          <p:cNvPicPr>
            <a:picLocks noChangeAspect="1" noChangeArrowheads="1"/>
          </p:cNvPicPr>
          <p:nvPr/>
        </p:nvPicPr>
        <p:blipFill>
          <a:blip r:embed="rId3"/>
          <a:srcRect/>
          <a:stretch>
            <a:fillRect/>
          </a:stretch>
        </p:blipFill>
        <p:spPr bwMode="auto">
          <a:xfrm>
            <a:off x="214282" y="3000372"/>
            <a:ext cx="4717923" cy="2324100"/>
          </a:xfrm>
          <a:prstGeom prst="rect">
            <a:avLst/>
          </a:prstGeom>
          <a:noFill/>
          <a:ln>
            <a:solidFill>
              <a:srgbClr val="C00000"/>
            </a:solidFill>
          </a:ln>
        </p:spPr>
      </p:pic>
      <p:pic>
        <p:nvPicPr>
          <p:cNvPr id="7" name="Picture 4" descr="Casa isolata termicamente con Coibentare Casa"/>
          <p:cNvPicPr>
            <a:picLocks noChangeAspect="1" noChangeArrowheads="1"/>
          </p:cNvPicPr>
          <p:nvPr/>
        </p:nvPicPr>
        <p:blipFill>
          <a:blip r:embed="rId4"/>
          <a:srcRect/>
          <a:stretch>
            <a:fillRect/>
          </a:stretch>
        </p:blipFill>
        <p:spPr bwMode="auto">
          <a:xfrm>
            <a:off x="5214942" y="2714620"/>
            <a:ext cx="3581400" cy="2686050"/>
          </a:xfrm>
          <a:prstGeom prst="rect">
            <a:avLst/>
          </a:prstGeom>
          <a:noFill/>
          <a:ln>
            <a:solidFill>
              <a:srgbClr val="C00000"/>
            </a:solidFill>
          </a:ln>
        </p:spPr>
      </p:pic>
      <p:sp>
        <p:nvSpPr>
          <p:cNvPr id="6" name="Rectangle 1"/>
          <p:cNvSpPr>
            <a:spLocks noChangeArrowheads="1"/>
          </p:cNvSpPr>
          <p:nvPr/>
        </p:nvSpPr>
        <p:spPr bwMode="auto">
          <a:xfrm>
            <a:off x="214282" y="5715016"/>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Nella tua classe, quanti sono quelli che vivono in una casa coibentata e quanti quelli che vivono in una casa non coibentata? Raccogli i dati coi quali puoi realizzare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5984"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 MEZZI </a:t>
            </a:r>
            <a:r>
              <a:rPr lang="it-IT" sz="1600" b="1" cap="all" dirty="0" err="1" smtClean="0">
                <a:latin typeface="Archivo Narrow"/>
              </a:rPr>
              <a:t>DI</a:t>
            </a:r>
            <a:r>
              <a:rPr lang="it-IT" sz="1600" b="1" cap="all" dirty="0" smtClean="0">
                <a:latin typeface="Archivo Narrow"/>
              </a:rPr>
              <a:t> TRASPORTO</a:t>
            </a:r>
          </a:p>
        </p:txBody>
      </p:sp>
      <p:pic>
        <p:nvPicPr>
          <p:cNvPr id="3" name="Picture 2" descr="C:\Users\utente\Documents\SITO\DA INSERIRE\GEOGRAFIA\CLASSE 2°\ENERGIA\RISPARMIO ENERGETICO\TRASPORTI\SI\image.png"/>
          <p:cNvPicPr>
            <a:picLocks noChangeAspect="1" noChangeArrowheads="1"/>
          </p:cNvPicPr>
          <p:nvPr/>
        </p:nvPicPr>
        <p:blipFill>
          <a:blip r:embed="rId2"/>
          <a:srcRect/>
          <a:stretch>
            <a:fillRect/>
          </a:stretch>
        </p:blipFill>
        <p:spPr bwMode="auto">
          <a:xfrm>
            <a:off x="1857356" y="928670"/>
            <a:ext cx="5236187" cy="3379915"/>
          </a:xfrm>
          <a:prstGeom prst="rect">
            <a:avLst/>
          </a:prstGeom>
          <a:noFill/>
          <a:ln>
            <a:solidFill>
              <a:srgbClr val="C00000"/>
            </a:solidFill>
          </a:ln>
        </p:spPr>
      </p:pic>
      <p:sp>
        <p:nvSpPr>
          <p:cNvPr id="4" name="Rettangolo 3"/>
          <p:cNvSpPr/>
          <p:nvPr/>
        </p:nvSpPr>
        <p:spPr>
          <a:xfrm>
            <a:off x="2071670" y="4500570"/>
            <a:ext cx="5000660" cy="954107"/>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b="1" dirty="0" smtClean="0"/>
              <a:t>Per trasportare una persona da Napoli a Milano </a:t>
            </a:r>
            <a:r>
              <a:rPr lang="it-IT" sz="1400" dirty="0" smtClean="0"/>
              <a:t>l’energia consumata in treno è equivalente a circa 13 litri di petrolio, mentre lo stesso tragitto percorso in auto o in aereo comporta, rispettivamente, il consumo di circa 41 e 49 litri di petrolio.</a:t>
            </a:r>
          </a:p>
        </p:txBody>
      </p:sp>
      <p:sp>
        <p:nvSpPr>
          <p:cNvPr id="5" name="Rectangle 1"/>
          <p:cNvSpPr>
            <a:spLocks noChangeArrowheads="1"/>
          </p:cNvSpPr>
          <p:nvPr/>
        </p:nvSpPr>
        <p:spPr bwMode="auto">
          <a:xfrm>
            <a:off x="214282" y="5929330"/>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Fra i tuoi compagni di classe, quanti sono andati in vacanza col treno, quanti con l’automobile e quanti con l’aereo? Raccogli i dati e visualizzali con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Le auto elettriche sono il 4,1% delle vendite globali - alVolante.it"/>
          <p:cNvPicPr>
            <a:picLocks noChangeAspect="1" noChangeArrowheads="1"/>
          </p:cNvPicPr>
          <p:nvPr/>
        </p:nvPicPr>
        <p:blipFill>
          <a:blip r:embed="rId3"/>
          <a:srcRect/>
          <a:stretch>
            <a:fillRect/>
          </a:stretch>
        </p:blipFill>
        <p:spPr bwMode="auto">
          <a:xfrm>
            <a:off x="4857752" y="142852"/>
            <a:ext cx="4119613" cy="2748554"/>
          </a:xfrm>
          <a:prstGeom prst="rect">
            <a:avLst/>
          </a:prstGeom>
          <a:noFill/>
          <a:ln>
            <a:solidFill>
              <a:srgbClr val="C00000"/>
            </a:solidFill>
          </a:ln>
        </p:spPr>
      </p:pic>
      <p:sp>
        <p:nvSpPr>
          <p:cNvPr id="3" name="Rettangolo 2"/>
          <p:cNvSpPr/>
          <p:nvPr/>
        </p:nvSpPr>
        <p:spPr>
          <a:xfrm>
            <a:off x="285720" y="71414"/>
            <a:ext cx="4429156" cy="3108543"/>
          </a:xfrm>
          <a:prstGeom prst="rect">
            <a:avLst/>
          </a:prstGeom>
          <a:blipFill>
            <a:blip r:embed="rId4"/>
            <a:tile tx="0" ty="0" sx="100000" sy="100000" flip="none" algn="tl"/>
          </a:blipFill>
          <a:ln w="19050">
            <a:solidFill>
              <a:srgbClr val="C00000"/>
            </a:solidFill>
          </a:ln>
        </p:spPr>
        <p:txBody>
          <a:bodyPr wrap="square">
            <a:spAutoFit/>
          </a:bodyPr>
          <a:lstStyle/>
          <a:p>
            <a:pPr algn="just"/>
            <a:r>
              <a:rPr lang="it-IT" sz="1400" dirty="0" smtClean="0"/>
              <a:t>L'</a:t>
            </a:r>
            <a:r>
              <a:rPr lang="it-IT" sz="1400" b="1" dirty="0" smtClean="0"/>
              <a:t>auto elettrica</a:t>
            </a:r>
            <a:r>
              <a:rPr lang="it-IT" sz="1400" dirty="0" smtClean="0"/>
              <a:t> è un'automobile con motore elettrico che utilizza come fonte di energia primaria l'energia chimica immagazzinata in una o più batterie ricaricabili, resa disponibile da queste al motore/i sotto forma di energia elettrica. I veicoli elettrici hanno complessivamente una </a:t>
            </a:r>
            <a:r>
              <a:rPr lang="it-IT" sz="1400" u="sng" dirty="0" smtClean="0"/>
              <a:t>maggiore efficienza energetica</a:t>
            </a:r>
            <a:r>
              <a:rPr lang="it-IT" sz="1400" dirty="0" smtClean="0"/>
              <a:t> rispetto ai motori a combustione interna (</a:t>
            </a:r>
            <a:r>
              <a:rPr lang="it-IT" sz="1400" dirty="0" err="1" smtClean="0"/>
              <a:t>MCI</a:t>
            </a:r>
            <a:r>
              <a:rPr lang="it-IT" sz="1400" dirty="0" smtClean="0"/>
              <a:t>); come peculiarità svantaggiosa si hanno una limitata autonomia fra le ricariche, un elevato tempo impiegato per la ricarica e la scarsa durata delle batterie, anche se con l'avanzare della ricerca su nuovi tipi di batterie ricaricabili e nuove tecnologie ne hanno incrementato l'autonomia e la vita utile, riducendone contemporaneamente il tempo di ricarica</a:t>
            </a:r>
            <a:endParaRPr lang="it-IT" sz="1400" b="1" dirty="0"/>
          </a:p>
        </p:txBody>
      </p:sp>
      <p:sp>
        <p:nvSpPr>
          <p:cNvPr id="4" name="Rettangolo 3"/>
          <p:cNvSpPr/>
          <p:nvPr/>
        </p:nvSpPr>
        <p:spPr>
          <a:xfrm>
            <a:off x="5643570" y="3357562"/>
            <a:ext cx="3214710" cy="2462213"/>
          </a:xfrm>
          <a:prstGeom prst="rect">
            <a:avLst/>
          </a:prstGeom>
          <a:blipFill>
            <a:blip r:embed="rId4"/>
            <a:tile tx="0" ty="0" sx="100000" sy="100000" flip="none" algn="tl"/>
          </a:blipFill>
          <a:ln w="19050">
            <a:solidFill>
              <a:srgbClr val="C00000"/>
            </a:solidFill>
          </a:ln>
        </p:spPr>
        <p:txBody>
          <a:bodyPr wrap="square">
            <a:spAutoFit/>
          </a:bodyPr>
          <a:lstStyle/>
          <a:p>
            <a:pPr algn="just"/>
            <a:r>
              <a:rPr lang="it-IT" sz="1400" dirty="0" smtClean="0"/>
              <a:t>Le </a:t>
            </a:r>
            <a:r>
              <a:rPr lang="it-IT" sz="1400" b="1" dirty="0" smtClean="0"/>
              <a:t>auto ibride</a:t>
            </a:r>
            <a:r>
              <a:rPr lang="it-IT" sz="1400" dirty="0" smtClean="0"/>
              <a:t> basano la propria tecnologia su un motore elettrico che lavora affiancato ad uno termico. </a:t>
            </a:r>
            <a:r>
              <a:rPr lang="it-IT" sz="1400" u="sng" dirty="0" smtClean="0"/>
              <a:t>L’utilizzo dell’elettrico permette di recuperare l’energia cinetica che verrebbe sprecata nelle fasi di frenata e di decelerazione </a:t>
            </a:r>
            <a:r>
              <a:rPr lang="it-IT" sz="1400" dirty="0" smtClean="0"/>
              <a:t>per poi riutilizzarla per supportare o per escludere completamente, in base al grado di </a:t>
            </a:r>
            <a:r>
              <a:rPr lang="it-IT" sz="1400" dirty="0" err="1" smtClean="0"/>
              <a:t>ibridizzazione</a:t>
            </a:r>
            <a:r>
              <a:rPr lang="it-IT" sz="1400" dirty="0" smtClean="0"/>
              <a:t> del </a:t>
            </a:r>
            <a:r>
              <a:rPr lang="it-IT" sz="1400" dirty="0" err="1" smtClean="0"/>
              <a:t>powertrain</a:t>
            </a:r>
            <a:r>
              <a:rPr lang="it-IT" sz="1400" dirty="0" smtClean="0"/>
              <a:t>, il propulsore termico.</a:t>
            </a:r>
            <a:endParaRPr lang="it-IT" sz="1400" b="1" dirty="0"/>
          </a:p>
        </p:txBody>
      </p:sp>
      <p:pic>
        <p:nvPicPr>
          <p:cNvPr id="108548" name="Picture 4" descr="infografica dal sito Toyota: differenza auto ibrida plug in"/>
          <p:cNvPicPr>
            <a:picLocks noChangeAspect="1" noChangeArrowheads="1"/>
          </p:cNvPicPr>
          <p:nvPr/>
        </p:nvPicPr>
        <p:blipFill>
          <a:blip r:embed="rId5"/>
          <a:srcRect/>
          <a:stretch>
            <a:fillRect/>
          </a:stretch>
        </p:blipFill>
        <p:spPr bwMode="auto">
          <a:xfrm>
            <a:off x="214282" y="3357562"/>
            <a:ext cx="5334000" cy="2570988"/>
          </a:xfrm>
          <a:prstGeom prst="rect">
            <a:avLst/>
          </a:prstGeom>
          <a:noFill/>
          <a:ln>
            <a:solidFill>
              <a:srgbClr val="C00000"/>
            </a:solidFill>
          </a:ln>
        </p:spPr>
      </p:pic>
      <p:sp>
        <p:nvSpPr>
          <p:cNvPr id="6" name="Rectangle 1"/>
          <p:cNvSpPr>
            <a:spLocks noChangeArrowheads="1"/>
          </p:cNvSpPr>
          <p:nvPr/>
        </p:nvSpPr>
        <p:spPr bwMode="auto">
          <a:xfrm>
            <a:off x="142844" y="6000768"/>
            <a:ext cx="8786874"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b="1" dirty="0" smtClean="0">
                <a:latin typeface="Times New Roman" pitchFamily="18" charset="0"/>
                <a:cs typeface="Times New Roman" pitchFamily="18" charset="0"/>
              </a:rPr>
              <a:t>COMPITO </a:t>
            </a:r>
            <a:r>
              <a:rPr lang="it-IT" sz="1400" b="1" dirty="0" err="1" smtClean="0">
                <a:latin typeface="Times New Roman" pitchFamily="18" charset="0"/>
                <a:cs typeface="Times New Roman" pitchFamily="18" charset="0"/>
              </a:rPr>
              <a:t>DI</a:t>
            </a:r>
            <a:r>
              <a:rPr lang="it-IT" sz="1400" b="1" dirty="0" smtClean="0">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Fra i tuoi compagni di classe, quanti possiedono un’auto con motore a scoppio, quanti un’auto elettrica e quanti un’auto ibrida? Raccogli i dati e visualizzali con un grafico.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08"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TRASPORTO URBANO</a:t>
            </a:r>
          </a:p>
        </p:txBody>
      </p:sp>
      <p:sp>
        <p:nvSpPr>
          <p:cNvPr id="3" name="Rettangolo 2"/>
          <p:cNvSpPr/>
          <p:nvPr/>
        </p:nvSpPr>
        <p:spPr>
          <a:xfrm>
            <a:off x="142844" y="785794"/>
            <a:ext cx="8858312" cy="2554545"/>
          </a:xfrm>
          <a:prstGeom prst="rect">
            <a:avLst/>
          </a:prstGeom>
          <a:solidFill>
            <a:srgbClr val="FFF8E1"/>
          </a:solidFill>
          <a:ln w="19050">
            <a:solidFill>
              <a:srgbClr val="C00000"/>
            </a:solidFill>
          </a:ln>
        </p:spPr>
        <p:txBody>
          <a:bodyPr wrap="square">
            <a:spAutoFit/>
          </a:bodyPr>
          <a:lstStyle/>
          <a:p>
            <a:pPr algn="just"/>
            <a:r>
              <a:rPr lang="it-IT" sz="1400" dirty="0" smtClean="0"/>
              <a:t>Le amministrazioni pubbliche sono i principali responsabili della promozione e dell'organizzazione della </a:t>
            </a:r>
            <a:r>
              <a:rPr lang="it-IT" sz="1400" b="1" dirty="0" smtClean="0"/>
              <a:t>mobilità sostenibile</a:t>
            </a:r>
            <a:r>
              <a:rPr lang="it-IT" sz="1400" dirty="0" smtClean="0"/>
              <a:t>; gli interventi sono finalizzati a </a:t>
            </a:r>
            <a:r>
              <a:rPr lang="it-IT" sz="1400" b="1" dirty="0" smtClean="0"/>
              <a:t>ridurre la presenza degli autoveicoli privati negli spazi urbani </a:t>
            </a:r>
            <a:r>
              <a:rPr lang="it-IT" sz="1400" dirty="0" smtClean="0"/>
              <a:t>per favorire la mobilità alternativa che in ordine d'importanza viene svolta:</a:t>
            </a:r>
          </a:p>
          <a:p>
            <a:pPr algn="just">
              <a:spcAft>
                <a:spcPts val="600"/>
              </a:spcAft>
              <a:buFont typeface="Wingdings" pitchFamily="2" charset="2"/>
              <a:buChar char="Ø"/>
            </a:pPr>
            <a:r>
              <a:rPr lang="it-IT" sz="1400" dirty="0" smtClean="0"/>
              <a:t> </a:t>
            </a:r>
            <a:r>
              <a:rPr lang="it-IT" sz="1400" b="1" dirty="0" smtClean="0"/>
              <a:t>a piedi</a:t>
            </a:r>
            <a:r>
              <a:rPr lang="it-IT" sz="1400" dirty="0" smtClean="0"/>
              <a:t>;</a:t>
            </a:r>
          </a:p>
          <a:p>
            <a:pPr algn="just">
              <a:spcAft>
                <a:spcPts val="600"/>
              </a:spcAft>
              <a:buFont typeface="Wingdings" pitchFamily="2" charset="2"/>
              <a:buChar char="Ø"/>
            </a:pPr>
            <a:r>
              <a:rPr lang="it-IT" sz="1400" dirty="0" smtClean="0"/>
              <a:t> in</a:t>
            </a:r>
            <a:r>
              <a:rPr lang="it-IT" sz="1400" b="1" dirty="0" smtClean="0"/>
              <a:t> bicicletta</a:t>
            </a:r>
            <a:r>
              <a:rPr lang="it-IT" sz="1400" dirty="0" smtClean="0"/>
              <a:t>;</a:t>
            </a:r>
          </a:p>
          <a:p>
            <a:pPr algn="just">
              <a:spcAft>
                <a:spcPts val="600"/>
              </a:spcAft>
              <a:buFont typeface="Wingdings" pitchFamily="2" charset="2"/>
              <a:buChar char="Ø"/>
            </a:pPr>
            <a:r>
              <a:rPr lang="it-IT" sz="1400" dirty="0" smtClean="0"/>
              <a:t> con i </a:t>
            </a:r>
            <a:r>
              <a:rPr lang="it-IT" sz="1400" b="1" dirty="0" smtClean="0"/>
              <a:t>mezzi di trasporto pubblico </a:t>
            </a:r>
            <a:r>
              <a:rPr lang="it-IT" sz="1400" dirty="0" smtClean="0"/>
              <a:t>(autobus, tram, sistema ferroviario metropolitano);</a:t>
            </a:r>
          </a:p>
          <a:p>
            <a:pPr algn="just">
              <a:spcAft>
                <a:spcPts val="600"/>
              </a:spcAft>
              <a:buFont typeface="Wingdings" pitchFamily="2" charset="2"/>
              <a:buChar char="Ø"/>
            </a:pPr>
            <a:r>
              <a:rPr lang="it-IT" sz="1400" dirty="0" smtClean="0"/>
              <a:t> con i </a:t>
            </a:r>
            <a:r>
              <a:rPr lang="it-IT" sz="1400" b="1" dirty="0" smtClean="0"/>
              <a:t>mezzi di trasporto privato condivisi </a:t>
            </a:r>
            <a:r>
              <a:rPr lang="it-IT" sz="1400" dirty="0" smtClean="0"/>
              <a:t>(</a:t>
            </a:r>
            <a:r>
              <a:rPr lang="it-IT" sz="1400" i="1" dirty="0" err="1" smtClean="0"/>
              <a:t>car</a:t>
            </a:r>
            <a:r>
              <a:rPr lang="it-IT" sz="1400" i="1" dirty="0" smtClean="0"/>
              <a:t> </a:t>
            </a:r>
            <a:r>
              <a:rPr lang="it-IT" sz="1400" i="1" dirty="0" err="1" smtClean="0"/>
              <a:t>pooling</a:t>
            </a:r>
            <a:r>
              <a:rPr lang="it-IT" sz="1400" dirty="0" smtClean="0"/>
              <a:t> e </a:t>
            </a:r>
            <a:r>
              <a:rPr lang="it-IT" sz="1400" i="1" dirty="0" err="1" smtClean="0"/>
              <a:t>car</a:t>
            </a:r>
            <a:r>
              <a:rPr lang="it-IT" sz="1400" i="1" dirty="0" smtClean="0"/>
              <a:t> </a:t>
            </a:r>
            <a:r>
              <a:rPr lang="it-IT" sz="1400" i="1" dirty="0" err="1" smtClean="0"/>
              <a:t>sharing</a:t>
            </a:r>
            <a:r>
              <a:rPr lang="it-IT" sz="1400" dirty="0" smtClean="0"/>
              <a:t>)</a:t>
            </a:r>
          </a:p>
          <a:p>
            <a:pPr algn="just">
              <a:spcAft>
                <a:spcPts val="600"/>
              </a:spcAft>
              <a:buFont typeface="Wingdings" pitchFamily="2" charset="2"/>
              <a:buChar char="Ø"/>
            </a:pPr>
            <a:r>
              <a:rPr lang="it-IT" sz="1400" dirty="0" smtClean="0"/>
              <a:t> con la </a:t>
            </a:r>
            <a:r>
              <a:rPr lang="it-IT" sz="1400" b="1" dirty="0" smtClean="0"/>
              <a:t>mobilità integrata</a:t>
            </a:r>
            <a:r>
              <a:rPr lang="it-IT" sz="1400" dirty="0" smtClean="0"/>
              <a:t>: l’utente deve poter usufruire di vari mezzi di trasporto (servizi pubblici, in </a:t>
            </a:r>
            <a:r>
              <a:rPr lang="it-IT" sz="1400" dirty="0" err="1" smtClean="0"/>
              <a:t>sharing</a:t>
            </a:r>
            <a:r>
              <a:rPr lang="it-IT" sz="1400" dirty="0" smtClean="0"/>
              <a:t>, privati) senza soluzione di continuità, per completare il percorso quotidiano agevolmente e in modo conveniente, con il fine di riuscire a sostituire quasi totalmente i trasporti privati con quelli pubblici.</a:t>
            </a:r>
            <a:endParaRPr lang="it-IT" sz="1400" dirty="0"/>
          </a:p>
        </p:txBody>
      </p:sp>
      <p:pic>
        <p:nvPicPr>
          <p:cNvPr id="1026" name="Picture 2" descr="Bici, ora un patto per la mobilità alternativa fra governo, comuni e  produttori - Corriere.it"/>
          <p:cNvPicPr>
            <a:picLocks noChangeAspect="1" noChangeArrowheads="1"/>
          </p:cNvPicPr>
          <p:nvPr/>
        </p:nvPicPr>
        <p:blipFill>
          <a:blip r:embed="rId2"/>
          <a:srcRect/>
          <a:stretch>
            <a:fillRect/>
          </a:stretch>
        </p:blipFill>
        <p:spPr bwMode="auto">
          <a:xfrm>
            <a:off x="5357818" y="3643314"/>
            <a:ext cx="3528508" cy="2646381"/>
          </a:xfrm>
          <a:prstGeom prst="rect">
            <a:avLst/>
          </a:prstGeom>
          <a:noFill/>
          <a:ln>
            <a:solidFill>
              <a:srgbClr val="C00000"/>
            </a:solidFill>
          </a:ln>
        </p:spPr>
      </p:pic>
      <p:sp>
        <p:nvSpPr>
          <p:cNvPr id="6" name="Rettangolo 5"/>
          <p:cNvSpPr/>
          <p:nvPr/>
        </p:nvSpPr>
        <p:spPr>
          <a:xfrm>
            <a:off x="714348" y="4286256"/>
            <a:ext cx="4429156" cy="1169551"/>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dirty="0" smtClean="0"/>
              <a:t>Nelle aree urbane si moltiplicano le corsie preferenziali, gli spazi ciclabili e i parcheggi per le </a:t>
            </a:r>
            <a:r>
              <a:rPr lang="it-IT" sz="1400" b="1" dirty="0" smtClean="0"/>
              <a:t>biciclette</a:t>
            </a:r>
            <a:r>
              <a:rPr lang="it-IT" sz="1400" dirty="0" smtClean="0"/>
              <a:t>. Inoltre, i numerosi servizi di </a:t>
            </a:r>
            <a:r>
              <a:rPr lang="it-IT" sz="1400" i="1" dirty="0" smtClean="0"/>
              <a:t>bike </a:t>
            </a:r>
            <a:r>
              <a:rPr lang="it-IT" sz="1400" i="1" dirty="0" err="1" smtClean="0"/>
              <a:t>sharing</a:t>
            </a:r>
            <a:r>
              <a:rPr lang="it-IT" sz="1400" i="1" dirty="0" smtClean="0"/>
              <a:t> </a:t>
            </a:r>
            <a:r>
              <a:rPr lang="it-IT" sz="1400" dirty="0" smtClean="0"/>
              <a:t>incrementano l’utilizzo delle bici e agevolano il passaggio a una mobilità più sostenibile in città.</a:t>
            </a:r>
            <a:endParaRPr lang="it-IT"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Le fonti energetiche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357166"/>
            <a:ext cx="4357718" cy="2462213"/>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L'auto condivisa o </a:t>
            </a:r>
            <a:r>
              <a:rPr lang="it-IT" sz="1400" b="1" i="1" dirty="0" err="1" smtClean="0"/>
              <a:t>car</a:t>
            </a:r>
            <a:r>
              <a:rPr lang="it-IT" sz="1400" b="1" i="1" dirty="0" smtClean="0"/>
              <a:t> </a:t>
            </a:r>
            <a:r>
              <a:rPr lang="it-IT" sz="1400" b="1" i="1" dirty="0" err="1" smtClean="0"/>
              <a:t>sharing</a:t>
            </a:r>
            <a:r>
              <a:rPr lang="it-IT" sz="1400" dirty="0" smtClean="0"/>
              <a:t>  è un servizio di mobilità urbana che permette agli utenti di utilizzare un veicolo su prenotazione noleggiandolo per un periodo di tempo breve, nell'ordine di minuti od ore, e pagando in ragione dell'utilizzo effettuato.</a:t>
            </a:r>
          </a:p>
          <a:p>
            <a:pPr algn="just"/>
            <a:r>
              <a:rPr lang="it-IT" sz="1400" dirty="0" smtClean="0"/>
              <a:t>Questo servizio viene utilizzato all'interno di politiche di mobilità sostenibile, per favorire il passaggio dal possesso del mezzo all'uso dello stesso (cioè all'accesso al servizio di mobilità), in modo da consentire di rinunciare all'automobile privata ma non alla flessibilità delle proprie esigenze di mobilità.</a:t>
            </a:r>
          </a:p>
        </p:txBody>
      </p:sp>
      <p:sp>
        <p:nvSpPr>
          <p:cNvPr id="5" name="Rettangolo 4"/>
          <p:cNvSpPr/>
          <p:nvPr/>
        </p:nvSpPr>
        <p:spPr>
          <a:xfrm>
            <a:off x="4214810" y="4071942"/>
            <a:ext cx="4643470" cy="2031325"/>
          </a:xfrm>
          <a:prstGeom prst="rect">
            <a:avLst/>
          </a:prstGeom>
          <a:blipFill>
            <a:blip r:embed="rId2"/>
            <a:tile tx="0" ty="0" sx="100000" sy="100000" flip="none" algn="tl"/>
          </a:blipFill>
          <a:ln w="19050">
            <a:solidFill>
              <a:srgbClr val="C00000"/>
            </a:solidFill>
          </a:ln>
        </p:spPr>
        <p:txBody>
          <a:bodyPr wrap="square">
            <a:spAutoFit/>
          </a:bodyPr>
          <a:lstStyle/>
          <a:p>
            <a:pPr algn="just"/>
            <a:r>
              <a:rPr lang="it-IT" sz="1400" dirty="0" smtClean="0"/>
              <a:t>Nel </a:t>
            </a:r>
            <a:r>
              <a:rPr lang="it-IT" sz="1400" b="1" i="1" dirty="0" err="1" smtClean="0"/>
              <a:t>car-pooling</a:t>
            </a:r>
            <a:r>
              <a:rPr lang="it-IT" sz="1400" b="1" dirty="0" smtClean="0"/>
              <a:t> </a:t>
            </a:r>
            <a:r>
              <a:rPr lang="it-IT" sz="1400" dirty="0" smtClean="0"/>
              <a:t>uno o più dei soggetti coinvolti mettono a disposizione il proprio veicolo, eventualmente alternandosi nell'uso, mentre gli altri contribuiscono con adeguate somme di denaro a coprire una parte delle spese sostenute dagli autisti. </a:t>
            </a:r>
          </a:p>
          <a:p>
            <a:pPr algn="just"/>
            <a:r>
              <a:rPr lang="it-IT" sz="1400" dirty="0" smtClean="0"/>
              <a:t>Il </a:t>
            </a:r>
            <a:r>
              <a:rPr lang="it-IT" sz="1400" dirty="0" err="1" smtClean="0"/>
              <a:t>car-pooling</a:t>
            </a:r>
            <a:r>
              <a:rPr lang="it-IT" sz="1400" dirty="0" smtClean="0"/>
              <a:t>, aiutando a riempire gli autoveicoli fino alla loro capienza massima, può aiutare a ridurre il numero di veicoli in circolazione con effetti positivi per la riduzione dell'inquinamento.</a:t>
            </a:r>
            <a:endParaRPr lang="it-IT" sz="1400" dirty="0"/>
          </a:p>
        </p:txBody>
      </p:sp>
      <p:pic>
        <p:nvPicPr>
          <p:cNvPr id="1030" name="Picture 6" descr="Car Pooling: presentata in consiglio regionale la proposta di legge M5S |  Gianmarco Corbetta"/>
          <p:cNvPicPr>
            <a:picLocks noChangeAspect="1" noChangeArrowheads="1"/>
          </p:cNvPicPr>
          <p:nvPr/>
        </p:nvPicPr>
        <p:blipFill>
          <a:blip r:embed="rId3"/>
          <a:srcRect/>
          <a:stretch>
            <a:fillRect/>
          </a:stretch>
        </p:blipFill>
        <p:spPr bwMode="auto">
          <a:xfrm>
            <a:off x="500034" y="4000504"/>
            <a:ext cx="3368040" cy="2290763"/>
          </a:xfrm>
          <a:prstGeom prst="rect">
            <a:avLst/>
          </a:prstGeom>
          <a:noFill/>
          <a:ln>
            <a:solidFill>
              <a:srgbClr val="C00000"/>
            </a:solidFill>
          </a:ln>
        </p:spPr>
      </p:pic>
      <p:pic>
        <p:nvPicPr>
          <p:cNvPr id="56322" name="Picture 2" descr="Cos'è il car sharing, tutto quello che c'è da sapere sull'auto condivisa -  LifeGate"/>
          <p:cNvPicPr>
            <a:picLocks noChangeAspect="1" noChangeArrowheads="1"/>
          </p:cNvPicPr>
          <p:nvPr/>
        </p:nvPicPr>
        <p:blipFill>
          <a:blip r:embed="rId4" cstate="print"/>
          <a:srcRect/>
          <a:stretch>
            <a:fillRect/>
          </a:stretch>
        </p:blipFill>
        <p:spPr bwMode="auto">
          <a:xfrm>
            <a:off x="4714876" y="428604"/>
            <a:ext cx="4145280" cy="2329561"/>
          </a:xfrm>
          <a:prstGeom prst="rect">
            <a:avLst/>
          </a:prstGeom>
          <a:noFill/>
          <a:ln>
            <a:solidFill>
              <a:srgbClr val="C00000"/>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blog02.ilsole24ore.com/opendatablog/wp-content/uploads/sites/82/2016/06/viaggiarelarge-621x1024.jpg"/>
          <p:cNvPicPr>
            <a:picLocks noChangeAspect="1" noChangeArrowheads="1"/>
          </p:cNvPicPr>
          <p:nvPr/>
        </p:nvPicPr>
        <p:blipFill>
          <a:blip r:embed="rId2"/>
          <a:srcRect/>
          <a:stretch>
            <a:fillRect/>
          </a:stretch>
        </p:blipFill>
        <p:spPr bwMode="auto">
          <a:xfrm>
            <a:off x="5000628" y="214290"/>
            <a:ext cx="3963067" cy="6534912"/>
          </a:xfrm>
          <a:prstGeom prst="rect">
            <a:avLst/>
          </a:prstGeom>
          <a:noFill/>
          <a:ln>
            <a:solidFill>
              <a:srgbClr val="C00000"/>
            </a:solidFill>
          </a:ln>
        </p:spPr>
      </p:pic>
      <p:sp>
        <p:nvSpPr>
          <p:cNvPr id="3" name="Rettangolo 2"/>
          <p:cNvSpPr/>
          <p:nvPr/>
        </p:nvSpPr>
        <p:spPr>
          <a:xfrm>
            <a:off x="285720" y="285728"/>
            <a:ext cx="4429156" cy="2031325"/>
          </a:xfrm>
          <a:prstGeom prst="rect">
            <a:avLst/>
          </a:prstGeom>
          <a:blipFill>
            <a:blip r:embed="rId3"/>
            <a:tile tx="0" ty="0" sx="100000" sy="100000" flip="none" algn="tl"/>
          </a:blipFill>
          <a:ln w="19050">
            <a:solidFill>
              <a:srgbClr val="C00000"/>
            </a:solidFill>
          </a:ln>
        </p:spPr>
        <p:txBody>
          <a:bodyPr wrap="square">
            <a:spAutoFit/>
          </a:bodyPr>
          <a:lstStyle/>
          <a:p>
            <a:pPr algn="just"/>
            <a:r>
              <a:rPr lang="it-IT" sz="1400" dirty="0" smtClean="0"/>
              <a:t>Per ridurre il traffico urbano e tutelare l’ambiente, la soluzione più facile e immediata è optare per i </a:t>
            </a:r>
            <a:r>
              <a:rPr lang="it-IT" sz="1400" b="1" dirty="0" smtClean="0"/>
              <a:t>mezzi di trasporto pubblico</a:t>
            </a:r>
            <a:r>
              <a:rPr lang="it-IT" sz="1400" dirty="0" smtClean="0"/>
              <a:t>. Tram, bus, metro rappresentano una valida alternativa ecologica e, sebbene la politica europea dei trasporti punti molto sulla centralità della mobilità urbana, </a:t>
            </a:r>
            <a:r>
              <a:rPr lang="it-IT" sz="1400" u="sng" dirty="0" smtClean="0"/>
              <a:t>in Italia c’è ancora molto da fare per lo sviluppo di un sistema di trasporto pubblico efficiente</a:t>
            </a:r>
            <a:r>
              <a:rPr lang="it-IT" sz="1400" dirty="0" smtClean="0"/>
              <a:t>, fondamentale non solo per l’economia, ma anche per la coesione territoriale, sociale e la tutela ambientale. </a:t>
            </a:r>
            <a:endParaRPr lang="it-IT" sz="1400" b="1" dirty="0"/>
          </a:p>
        </p:txBody>
      </p:sp>
      <p:pic>
        <p:nvPicPr>
          <p:cNvPr id="4" name="Picture 2" descr="C:\Users\utente\Documents\SITO\DA INSERIRE\GEOGRAFIA\CLASSE 2°\ENERGIA\CONSUMO DI ENERGIA\SI\EUROPA\Energia,+Economia+ed+Ambiente+nei+trasporti.jpg"/>
          <p:cNvPicPr>
            <a:picLocks noChangeAspect="1" noChangeArrowheads="1"/>
          </p:cNvPicPr>
          <p:nvPr/>
        </p:nvPicPr>
        <p:blipFill>
          <a:blip r:embed="rId4"/>
          <a:srcRect l="2008" t="18058" r="50191" b="53261"/>
          <a:stretch>
            <a:fillRect/>
          </a:stretch>
        </p:blipFill>
        <p:spPr bwMode="auto">
          <a:xfrm>
            <a:off x="357158" y="2428868"/>
            <a:ext cx="4286280" cy="1928826"/>
          </a:xfrm>
          <a:prstGeom prst="rect">
            <a:avLst/>
          </a:prstGeom>
          <a:noFill/>
          <a:ln>
            <a:solidFill>
              <a:srgbClr val="C00000"/>
            </a:solidFill>
          </a:ln>
        </p:spPr>
      </p:pic>
      <p:pic>
        <p:nvPicPr>
          <p:cNvPr id="5" name="Picture 2" descr="C:\Users\utente\Documents\SITO\DA INSERIRE\GEOGRAFIA\CLASSE 2°\ENERGIA\CONSUMO DI ENERGIA\SI\EUROPA\Energia,+Economia+ed+Ambiente+nei+trasporti.jpg"/>
          <p:cNvPicPr>
            <a:picLocks noChangeAspect="1" noChangeArrowheads="1"/>
          </p:cNvPicPr>
          <p:nvPr/>
        </p:nvPicPr>
        <p:blipFill>
          <a:blip r:embed="rId4"/>
          <a:srcRect l="49013" t="15934" r="3186" b="50074"/>
          <a:stretch>
            <a:fillRect/>
          </a:stretch>
        </p:blipFill>
        <p:spPr bwMode="auto">
          <a:xfrm>
            <a:off x="357158" y="4357694"/>
            <a:ext cx="4286280" cy="2286016"/>
          </a:xfrm>
          <a:prstGeom prst="rect">
            <a:avLst/>
          </a:prstGeom>
          <a:noFill/>
          <a:ln>
            <a:solidFill>
              <a:srgbClr val="C00000"/>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taxi e Trenitalia"/>
          <p:cNvPicPr>
            <a:picLocks noChangeAspect="1" noChangeArrowheads="1"/>
          </p:cNvPicPr>
          <p:nvPr/>
        </p:nvPicPr>
        <p:blipFill>
          <a:blip r:embed="rId2" cstate="print"/>
          <a:srcRect/>
          <a:stretch>
            <a:fillRect/>
          </a:stretch>
        </p:blipFill>
        <p:spPr bwMode="auto">
          <a:xfrm>
            <a:off x="4857752" y="428604"/>
            <a:ext cx="3902329" cy="2195060"/>
          </a:xfrm>
          <a:prstGeom prst="rect">
            <a:avLst/>
          </a:prstGeom>
          <a:noFill/>
          <a:ln>
            <a:solidFill>
              <a:srgbClr val="C00000"/>
            </a:solidFill>
          </a:ln>
        </p:spPr>
      </p:pic>
      <p:sp>
        <p:nvSpPr>
          <p:cNvPr id="3" name="Rettangolo 2"/>
          <p:cNvSpPr/>
          <p:nvPr/>
        </p:nvSpPr>
        <p:spPr>
          <a:xfrm>
            <a:off x="285720" y="500042"/>
            <a:ext cx="4429156" cy="1815882"/>
          </a:xfrm>
          <a:prstGeom prst="rect">
            <a:avLst/>
          </a:prstGeom>
          <a:blipFill>
            <a:blip r:embed="rId3"/>
            <a:tile tx="0" ty="0" sx="100000" sy="100000" flip="none" algn="tl"/>
          </a:blipFill>
          <a:ln w="19050">
            <a:solidFill>
              <a:srgbClr val="C00000"/>
            </a:solidFill>
          </a:ln>
        </p:spPr>
        <p:txBody>
          <a:bodyPr wrap="square">
            <a:spAutoFit/>
          </a:bodyPr>
          <a:lstStyle/>
          <a:p>
            <a:pPr algn="just" fontAlgn="base"/>
            <a:r>
              <a:rPr lang="it-IT" sz="1400" dirty="0" smtClean="0"/>
              <a:t>Con l’obiettivo di creare un </a:t>
            </a:r>
            <a:r>
              <a:rPr lang="it-IT" sz="1400" b="1" dirty="0" smtClean="0"/>
              <a:t>sistema integrato</a:t>
            </a:r>
            <a:r>
              <a:rPr lang="it-IT" sz="1400" dirty="0" smtClean="0"/>
              <a:t>, conveniente, semplice e sostenibile </a:t>
            </a:r>
            <a:r>
              <a:rPr lang="it-IT" sz="1400" dirty="0" err="1" smtClean="0"/>
              <a:t>Wetaxi</a:t>
            </a:r>
            <a:r>
              <a:rPr lang="it-IT" sz="1400" dirty="0" smtClean="0"/>
              <a:t> e Trenitalia annunciano la nuova tappa della loro collaborazione: l’accordo strategico tra le due società che ha per obiettivo, nelle principali città italiane, di unire la velocità e la capillarità del servizio ferroviario alla possibilità di viaggiare in taxi per il primo e ultimo miglio, in modo ancora più green.</a:t>
            </a:r>
          </a:p>
        </p:txBody>
      </p:sp>
      <p:sp>
        <p:nvSpPr>
          <p:cNvPr id="1028" name="AutoShape 4" descr="Danilo Gismondi - Dalla metropolitana d'Italia alla mobilità integr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Partnership Flixbus-Tier per la mobilità integrata e green"/>
          <p:cNvPicPr>
            <a:picLocks noChangeAspect="1" noChangeArrowheads="1"/>
          </p:cNvPicPr>
          <p:nvPr/>
        </p:nvPicPr>
        <p:blipFill>
          <a:blip r:embed="rId4"/>
          <a:srcRect/>
          <a:stretch>
            <a:fillRect/>
          </a:stretch>
        </p:blipFill>
        <p:spPr bwMode="auto">
          <a:xfrm>
            <a:off x="4357686" y="3071810"/>
            <a:ext cx="4457700" cy="2024539"/>
          </a:xfrm>
          <a:prstGeom prst="rect">
            <a:avLst/>
          </a:prstGeom>
          <a:noFill/>
          <a:ln>
            <a:solidFill>
              <a:srgbClr val="C00000"/>
            </a:solidFill>
          </a:ln>
        </p:spPr>
      </p:pic>
      <p:sp>
        <p:nvSpPr>
          <p:cNvPr id="6" name="Rettangolo 5"/>
          <p:cNvSpPr/>
          <p:nvPr/>
        </p:nvSpPr>
        <p:spPr>
          <a:xfrm>
            <a:off x="285720" y="3071810"/>
            <a:ext cx="3929090" cy="2246769"/>
          </a:xfrm>
          <a:prstGeom prst="rect">
            <a:avLst/>
          </a:prstGeom>
          <a:blipFill>
            <a:blip r:embed="rId3"/>
            <a:tile tx="0" ty="0" sx="100000" sy="100000" flip="none" algn="tl"/>
          </a:blipFill>
          <a:ln w="19050">
            <a:solidFill>
              <a:srgbClr val="C00000"/>
            </a:solidFill>
          </a:ln>
        </p:spPr>
        <p:txBody>
          <a:bodyPr wrap="square">
            <a:spAutoFit/>
          </a:bodyPr>
          <a:lstStyle/>
          <a:p>
            <a:pPr algn="just" fontAlgn="base"/>
            <a:r>
              <a:rPr lang="it-IT" sz="1400" b="1" dirty="0" smtClean="0"/>
              <a:t>Mobilità integrata</a:t>
            </a:r>
            <a:r>
              <a:rPr lang="it-IT" sz="1400" dirty="0" smtClean="0"/>
              <a:t> e sempre più green nell’offerta </a:t>
            </a:r>
            <a:r>
              <a:rPr lang="it-IT" sz="1400" dirty="0" err="1" smtClean="0"/>
              <a:t>Flixbus</a:t>
            </a:r>
            <a:r>
              <a:rPr lang="it-IT" sz="1400" dirty="0" smtClean="0"/>
              <a:t> che ha siglato un accordo con </a:t>
            </a:r>
            <a:r>
              <a:rPr lang="it-IT" sz="1400" dirty="0" err="1" smtClean="0"/>
              <a:t>Tier</a:t>
            </a:r>
            <a:r>
              <a:rPr lang="it-IT" sz="1400" dirty="0" smtClean="0"/>
              <a:t>, tra i principali player internazionali per la fornitura di servizi di monopattini e e-bike in città. Grazie alla collaborazione tra i due leader della mobilità, gli utenti potranno unire i vantaggi dei viaggi con </a:t>
            </a:r>
            <a:r>
              <a:rPr lang="it-IT" sz="1400" dirty="0" err="1" smtClean="0"/>
              <a:t>FlixBus</a:t>
            </a:r>
            <a:r>
              <a:rPr lang="it-IT" sz="1400" dirty="0" smtClean="0"/>
              <a:t> al servizio di monopattini ed </a:t>
            </a:r>
            <a:r>
              <a:rPr lang="it-IT" sz="1400" dirty="0" err="1" smtClean="0"/>
              <a:t>e-bikes</a:t>
            </a:r>
            <a:r>
              <a:rPr lang="it-IT" sz="1400" dirty="0" smtClean="0"/>
              <a:t> in </a:t>
            </a:r>
            <a:r>
              <a:rPr lang="it-IT" sz="1400" dirty="0" err="1" smtClean="0"/>
              <a:t>sharing</a:t>
            </a:r>
            <a:r>
              <a:rPr lang="it-IT" sz="1400" dirty="0" smtClean="0"/>
              <a:t> di </a:t>
            </a:r>
            <a:r>
              <a:rPr lang="it-IT" sz="1400" dirty="0" err="1" smtClean="0"/>
              <a:t>Tier</a:t>
            </a:r>
            <a:r>
              <a:rPr lang="it-IT" sz="1400" dirty="0" smtClean="0"/>
              <a:t> per raggiungere la propria destinazione finale velocemente, limitando l’impatto sull’ambiente.</a:t>
            </a:r>
          </a:p>
        </p:txBody>
      </p:sp>
      <p:sp>
        <p:nvSpPr>
          <p:cNvPr id="7" name="Rectangle 1"/>
          <p:cNvSpPr>
            <a:spLocks noChangeArrowheads="1"/>
          </p:cNvSpPr>
          <p:nvPr/>
        </p:nvSpPr>
        <p:spPr bwMode="auto">
          <a:xfrm>
            <a:off x="571472" y="5857892"/>
            <a:ext cx="8143932" cy="7386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quali modi il tuo comune cerca di favorire la “mobilità sostenibile”? Prova</a:t>
            </a:r>
            <a:r>
              <a:rPr kumimoji="0" lang="it-IT"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 fare una ricerca assieme ai tuoi compagni di classe e organizzate una presentazione, anche con immagini fotografiche, dei risultati ottenuti.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7422"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RICICLAGGIO DEI RIFIUTI</a:t>
            </a:r>
          </a:p>
        </p:txBody>
      </p:sp>
      <p:sp>
        <p:nvSpPr>
          <p:cNvPr id="1026" name="AutoShape 2" descr="file:///C:/Users/utente/Documents/SITO/DA%20INSERIRE/GEOGRAFIA/CLASSE%202%C2%B0/ENERGIA/RISPARMIO%20ENERGETICO/IN%20GENERALE/big_thum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RICICLAGGIO Simbolo del riciclaggio - ppt scaricare"/>
          <p:cNvPicPr>
            <a:picLocks noChangeAspect="1" noChangeArrowheads="1"/>
          </p:cNvPicPr>
          <p:nvPr/>
        </p:nvPicPr>
        <p:blipFill>
          <a:blip r:embed="rId2"/>
          <a:srcRect l="2974" t="13227" r="7801" b="52383"/>
          <a:stretch>
            <a:fillRect/>
          </a:stretch>
        </p:blipFill>
        <p:spPr bwMode="auto">
          <a:xfrm>
            <a:off x="857224" y="1214422"/>
            <a:ext cx="7531594" cy="2175805"/>
          </a:xfrm>
          <a:prstGeom prst="rect">
            <a:avLst/>
          </a:prstGeom>
          <a:noFill/>
        </p:spPr>
      </p:pic>
      <p:sp>
        <p:nvSpPr>
          <p:cNvPr id="5" name="Rettangolo 4"/>
          <p:cNvSpPr/>
          <p:nvPr/>
        </p:nvSpPr>
        <p:spPr>
          <a:xfrm>
            <a:off x="357158" y="3643314"/>
            <a:ext cx="8429684" cy="3062377"/>
          </a:xfrm>
          <a:prstGeom prst="rect">
            <a:avLst/>
          </a:prstGeom>
          <a:solidFill>
            <a:schemeClr val="bg2"/>
          </a:solidFill>
          <a:ln w="19050">
            <a:solidFill>
              <a:srgbClr val="C00000"/>
            </a:solidFill>
          </a:ln>
        </p:spPr>
        <p:txBody>
          <a:bodyPr wrap="square">
            <a:spAutoFit/>
          </a:bodyPr>
          <a:lstStyle/>
          <a:p>
            <a:pPr algn="just">
              <a:spcAft>
                <a:spcPts val="600"/>
              </a:spcAft>
            </a:pPr>
            <a:r>
              <a:rPr lang="it-IT" sz="1400" dirty="0" smtClean="0"/>
              <a:t>Quasi tutti i materiali possono avere nuova vita: il cartone, la plastica, il vetro possono essere tutti riutilizzati per produrre nuovi oggetti o diventare materiale utile per altre produzioni:</a:t>
            </a:r>
          </a:p>
          <a:p>
            <a:pPr algn="just">
              <a:spcAft>
                <a:spcPts val="600"/>
              </a:spcAft>
            </a:pPr>
            <a:r>
              <a:rPr lang="it-IT" sz="1400" b="1" dirty="0" smtClean="0"/>
              <a:t>l’umido</a:t>
            </a:r>
            <a:r>
              <a:rPr lang="it-IT" sz="1400" dirty="0" smtClean="0"/>
              <a:t> diventa utilissimo</a:t>
            </a:r>
            <a:r>
              <a:rPr lang="it-IT" sz="1400" b="1" dirty="0" smtClean="0"/>
              <a:t> </a:t>
            </a:r>
            <a:r>
              <a:rPr lang="it-IT" sz="1400" dirty="0" smtClean="0"/>
              <a:t>fertilizzante o materia prima per biogas;</a:t>
            </a:r>
          </a:p>
          <a:p>
            <a:pPr algn="just">
              <a:spcAft>
                <a:spcPts val="600"/>
              </a:spcAft>
            </a:pPr>
            <a:r>
              <a:rPr lang="it-IT" sz="1400" dirty="0" smtClean="0"/>
              <a:t>il </a:t>
            </a:r>
            <a:r>
              <a:rPr lang="it-IT" sz="1400" b="1" dirty="0" smtClean="0"/>
              <a:t>vetro viene fuso</a:t>
            </a:r>
            <a:r>
              <a:rPr lang="it-IT" sz="1400" dirty="0" smtClean="0"/>
              <a:t> e riutilizzato per creare nuovi oggetti che dal punto di vista qualitativo sono identici ai primi oggetti creati con quel materiale;</a:t>
            </a:r>
          </a:p>
          <a:p>
            <a:pPr algn="just">
              <a:spcAft>
                <a:spcPts val="600"/>
              </a:spcAft>
            </a:pPr>
            <a:r>
              <a:rPr lang="it-IT" sz="1400" dirty="0" smtClean="0"/>
              <a:t>la </a:t>
            </a:r>
            <a:r>
              <a:rPr lang="it-IT" sz="1400" b="1" dirty="0" smtClean="0"/>
              <a:t>carta</a:t>
            </a:r>
            <a:r>
              <a:rPr lang="it-IT" sz="1400" dirty="0" smtClean="0"/>
              <a:t>, invece, viene macerata in una pasta per produrre nuovi fogli, anche se non può essere riciclata all'infinito come vetro e alluminio;</a:t>
            </a:r>
          </a:p>
          <a:p>
            <a:pPr algn="just">
              <a:spcAft>
                <a:spcPts val="600"/>
              </a:spcAft>
            </a:pPr>
            <a:r>
              <a:rPr lang="it-IT" sz="1400" dirty="0" smtClean="0"/>
              <a:t>il riciclo della </a:t>
            </a:r>
            <a:r>
              <a:rPr lang="it-IT" sz="1400" b="1" dirty="0" smtClean="0"/>
              <a:t>plastica </a:t>
            </a:r>
            <a:r>
              <a:rPr lang="it-IT" sz="1400" dirty="0" smtClean="0"/>
              <a:t>è più complicato, perché una volta recuperata deve essere divisa per tipologie, dato che le loro caratteristiche sono diverse. Ad esempio, il PET viene utilizzato per produrre fibre che diventeranno indumenti in pile o interni per auto; il PVC, invece, verrà utilizzato per piastrelle, tubi, ecc.;</a:t>
            </a:r>
          </a:p>
          <a:p>
            <a:pPr algn="just"/>
            <a:r>
              <a:rPr lang="it-IT" sz="1400" dirty="0" smtClean="0"/>
              <a:t>l’</a:t>
            </a:r>
            <a:r>
              <a:rPr lang="it-IT" sz="1400" b="1" dirty="0" smtClean="0"/>
              <a:t>alluminio</a:t>
            </a:r>
            <a:r>
              <a:rPr lang="it-IT" sz="1400" dirty="0" smtClean="0"/>
              <a:t>, come dicevamo, è riciclabile all'infinito, quindi separarlo per bene è fondamentale per non utilizzare più materia prima.</a:t>
            </a:r>
            <a:endParaRPr lang="it-IT"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GEOGRAFIA\CLASSE 2°\ENERGIA\RISPARMIO ENERGETICO\RICICLO\RIFIUTI\ciclo-vita-rifiuti.png"/>
          <p:cNvPicPr>
            <a:picLocks noChangeAspect="1" noChangeArrowheads="1"/>
          </p:cNvPicPr>
          <p:nvPr/>
        </p:nvPicPr>
        <p:blipFill>
          <a:blip r:embed="rId2"/>
          <a:srcRect/>
          <a:stretch>
            <a:fillRect/>
          </a:stretch>
        </p:blipFill>
        <p:spPr bwMode="auto">
          <a:xfrm>
            <a:off x="1071538" y="201573"/>
            <a:ext cx="6939646" cy="6588505"/>
          </a:xfrm>
          <a:prstGeom prst="rect">
            <a:avLst/>
          </a:prstGeom>
          <a:noFill/>
          <a:ln>
            <a:solidFill>
              <a:srgbClr val="C00000"/>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158" y="285728"/>
            <a:ext cx="8429684" cy="3554819"/>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Un notevole risparmio di energia</a:t>
            </a:r>
          </a:p>
          <a:p>
            <a:pPr algn="just">
              <a:spcAft>
                <a:spcPts val="600"/>
              </a:spcAft>
            </a:pPr>
            <a:r>
              <a:rPr lang="it-IT" sz="1400" dirty="0" smtClean="0"/>
              <a:t>Realizzare prodotti grazie ai materiali riciclati fa sì che meno energia venga impiegata nella loro produzione rispetto a produrre gli stessi oggetti ma con materie prime mai state utilizzate prima.</a:t>
            </a:r>
          </a:p>
          <a:p>
            <a:pPr algn="just">
              <a:spcAft>
                <a:spcPts val="600"/>
              </a:spcAft>
            </a:pPr>
            <a:r>
              <a:rPr lang="it-IT" sz="1400" b="1" dirty="0" smtClean="0"/>
              <a:t>Carta e cartone</a:t>
            </a:r>
            <a:r>
              <a:rPr lang="it-IT" sz="1400" dirty="0" smtClean="0"/>
              <a:t>: la produzione di carta da fibre riciclate in pasta di cellulosa fa sì che venga risparmiato fino al 40% di energia rispetto alla produzione di fibre di legno mai utilizzate prima.</a:t>
            </a:r>
          </a:p>
          <a:p>
            <a:pPr algn="just">
              <a:spcAft>
                <a:spcPts val="600"/>
              </a:spcAft>
            </a:pPr>
            <a:r>
              <a:rPr lang="it-IT" sz="1400" b="1" dirty="0" smtClean="0"/>
              <a:t>Acciaio e alluminio</a:t>
            </a:r>
            <a:r>
              <a:rPr lang="it-IT" sz="1400" dirty="0" smtClean="0"/>
              <a:t>: riciclare questo tipo di materiale (grazie al riciclaggio dei metalli) riduce del 95% l’impiego di energia che servirebbe a produrlo da zero. In caso di produzione di 'acciaio, invece, parliamo di un risparmio energetico pari a circa il 70%.</a:t>
            </a:r>
          </a:p>
          <a:p>
            <a:pPr algn="just">
              <a:spcAft>
                <a:spcPts val="600"/>
              </a:spcAft>
            </a:pPr>
            <a:r>
              <a:rPr lang="it-IT" sz="1400" b="1" dirty="0" smtClean="0"/>
              <a:t>Vetro</a:t>
            </a:r>
            <a:r>
              <a:rPr lang="it-IT" sz="1400" dirty="0" smtClean="0"/>
              <a:t>: la quantità di energia che possiamo risparmiare dal riciclaggio di una bottiglia di vetro servirebbe da sola ad alimentare una lampadina da 100 watt per 4 ore e una lampada a LED a basso consumo per un periodo di tempo molto più lungo.</a:t>
            </a:r>
          </a:p>
          <a:p>
            <a:pPr algn="just"/>
            <a:r>
              <a:rPr lang="it-IT" sz="1400" b="1" dirty="0" smtClean="0"/>
              <a:t>Plastica</a:t>
            </a:r>
            <a:r>
              <a:rPr lang="it-IT" sz="1400" dirty="0" smtClean="0"/>
              <a:t>: per produrre una tonnellata di plastica servono ben 14.000 kilowattora di energia, per riciclare una tonnellata di plastica ne bastano mediamente 950 di kilowattora: ogni tonnellata di plastica riciclata ci fa quindi risparmiare ben 13.050 kilowattora.</a:t>
            </a:r>
            <a:endParaRPr lang="it-IT" sz="1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file:///C:/Users/utente/Documents/SITO/DA%20INSERIRE/GEOGRAFIA/CLASSE%202%C2%B0/ENERGIA/RISPARMIO%20ENERGETICO/RICICLO/RIFIUTI/ddc740b9f4f899fc959cbdc95f1643c2.jpg"/>
          <p:cNvSpPr>
            <a:spLocks noChangeAspect="1" noChangeArrowheads="1"/>
          </p:cNvSpPr>
          <p:nvPr/>
        </p:nvSpPr>
        <p:spPr bwMode="auto">
          <a:xfrm>
            <a:off x="155575" y="-4365625"/>
            <a:ext cx="6429375" cy="909637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2" name="AutoShape 4" descr="file:///C:/Users/utente/Documents/SITO/DA%20INSERIRE/GEOGRAFIA/CLASSE%202%C2%B0/ENERGIA/RISPARMIO%20ENERGETICO/RICICLO/TUTTI/Riciclaggio1%20-%20Copia.jpg"/>
          <p:cNvSpPr>
            <a:spLocks noChangeAspect="1" noChangeArrowheads="1"/>
          </p:cNvSpPr>
          <p:nvPr/>
        </p:nvSpPr>
        <p:spPr bwMode="auto">
          <a:xfrm>
            <a:off x="155575" y="-4357688"/>
            <a:ext cx="6562725" cy="90868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3" name="Picture 5" descr="C:\Users\utente\Documents\SITO\DA INSERIRE\GEOGRAFIA\CLASSE 2°\ENERGIA\RISPARMIO ENERGETICO\RICICLO\TUTTI\Riciclaggio1 - Copia.jpg"/>
          <p:cNvPicPr>
            <a:picLocks noChangeAspect="1" noChangeArrowheads="1"/>
          </p:cNvPicPr>
          <p:nvPr/>
        </p:nvPicPr>
        <p:blipFill>
          <a:blip r:embed="rId2" cstate="print"/>
          <a:srcRect/>
          <a:stretch>
            <a:fillRect/>
          </a:stretch>
        </p:blipFill>
        <p:spPr bwMode="auto">
          <a:xfrm>
            <a:off x="4357686" y="214290"/>
            <a:ext cx="4711065" cy="6524625"/>
          </a:xfrm>
          <a:prstGeom prst="rect">
            <a:avLst/>
          </a:prstGeom>
          <a:noFill/>
          <a:ln>
            <a:solidFill>
              <a:srgbClr val="C00000"/>
            </a:solidFill>
          </a:ln>
        </p:spPr>
      </p:pic>
      <p:sp>
        <p:nvSpPr>
          <p:cNvPr id="5" name="Rettangolo 4"/>
          <p:cNvSpPr/>
          <p:nvPr/>
        </p:nvSpPr>
        <p:spPr>
          <a:xfrm>
            <a:off x="142844" y="285728"/>
            <a:ext cx="3929090" cy="4385816"/>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La raccolta differenziata è il punto di partenza del riciclo</a:t>
            </a:r>
          </a:p>
          <a:p>
            <a:pPr algn="just"/>
            <a:r>
              <a:rPr lang="it-IT" sz="1400" dirty="0" smtClean="0"/>
              <a:t>Fare una divisione attenta della raccolta differenziata significa compiere</a:t>
            </a:r>
            <a:r>
              <a:rPr lang="it-IT" sz="1400" b="1" dirty="0" smtClean="0"/>
              <a:t> il primo passo per il riciclo</a:t>
            </a:r>
            <a:r>
              <a:rPr lang="it-IT" sz="1400" dirty="0" smtClean="0"/>
              <a:t> e il riutilizzo di una materia prima: ad esempio, l’alluminio si può riciclare del tutto, ma certamente deve essere separato da altri componenti che non c’entrerebbero nulla con il suo amalgama. </a:t>
            </a:r>
            <a:r>
              <a:rPr lang="it-IT" sz="1400" b="1" dirty="0" smtClean="0"/>
              <a:t>Non è</a:t>
            </a:r>
            <a:r>
              <a:rPr lang="it-IT" sz="1400" dirty="0" smtClean="0"/>
              <a:t> </a:t>
            </a:r>
            <a:r>
              <a:rPr lang="it-IT" sz="1400" b="1" dirty="0" smtClean="0"/>
              <a:t>né semplice né efficace</a:t>
            </a:r>
            <a:r>
              <a:rPr lang="it-IT" sz="1400" dirty="0" smtClean="0"/>
              <a:t>, infatti, </a:t>
            </a:r>
            <a:r>
              <a:rPr lang="it-IT" sz="1400" b="1" dirty="0" smtClean="0"/>
              <a:t>separare i materiali una volta che sono stati messi tutti insieme</a:t>
            </a:r>
            <a:r>
              <a:rPr lang="it-IT" sz="1400" dirty="0" smtClean="0"/>
              <a:t>: carta che diventa poltiglia a causa dell’umidità, l’umido che ha iniziato a decomporsi, i vetri frantumati in piccolissime parti, plastica unta e con residui attaccati. Ognuno di noi, separando correttamente i materiali, contribuisce in maniera davvero significativa al loro riciclo, perché una parte importante e difficile del processo è già stata fatta.</a:t>
            </a:r>
          </a:p>
        </p:txBody>
      </p:sp>
      <p:sp>
        <p:nvSpPr>
          <p:cNvPr id="6" name="Rectangle 1"/>
          <p:cNvSpPr>
            <a:spLocks noChangeArrowheads="1"/>
          </p:cNvSpPr>
          <p:nvPr/>
        </p:nvSpPr>
        <p:spPr bwMode="auto">
          <a:xfrm>
            <a:off x="142844" y="4857760"/>
            <a:ext cx="3929090" cy="1384995"/>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cs typeface="Times New Roman" pitchFamily="18" charset="0"/>
              </a:rPr>
              <a:t> REALTA’</a:t>
            </a: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cs typeface="Times New Roman" pitchFamily="18" charset="0"/>
              </a:rPr>
              <a:t>Leggi attentamente la tabella qui a fianco e annota tutti gli errori che fai quando differenzi i tuoi rifiuti. Raccogli poi, assieme ai tuoi compagni, i dati di tutta la classe e fate una “classifica” degli errori più diffusi.</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7422" y="214290"/>
            <a:ext cx="4286280" cy="338554"/>
          </a:xfrm>
          <a:prstGeom prst="rect">
            <a:avLst/>
          </a:prstGeom>
          <a:solidFill>
            <a:srgbClr val="FFC000"/>
          </a:solidFill>
          <a:ln>
            <a:solidFill>
              <a:srgbClr val="C00000"/>
            </a:solidFill>
          </a:ln>
        </p:spPr>
        <p:txBody>
          <a:bodyPr wrap="square">
            <a:spAutoFit/>
          </a:bodyPr>
          <a:lstStyle/>
          <a:p>
            <a:pPr algn="ctr" fontAlgn="base">
              <a:spcAft>
                <a:spcPts val="1200"/>
              </a:spcAft>
            </a:pPr>
            <a:r>
              <a:rPr lang="it-IT" sz="1600" b="1" cap="all" dirty="0" smtClean="0">
                <a:latin typeface="Archivo Narrow"/>
              </a:rPr>
              <a:t>Il recupero energetico</a:t>
            </a:r>
          </a:p>
        </p:txBody>
      </p:sp>
      <p:sp>
        <p:nvSpPr>
          <p:cNvPr id="3" name="Rettangolo 2"/>
          <p:cNvSpPr/>
          <p:nvPr/>
        </p:nvSpPr>
        <p:spPr>
          <a:xfrm>
            <a:off x="357158" y="857232"/>
            <a:ext cx="8429684" cy="877163"/>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I termovalorizzatori</a:t>
            </a:r>
          </a:p>
          <a:p>
            <a:pPr algn="just"/>
            <a:r>
              <a:rPr lang="it-IT" sz="1400" dirty="0" smtClean="0"/>
              <a:t>Il recupero energetico avviene attraverso il termovalorizzatore, un inceneritore che converte il calore generato dalla combustione dei rifiuti in energia destinata ad altro uso.</a:t>
            </a:r>
          </a:p>
        </p:txBody>
      </p:sp>
      <p:pic>
        <p:nvPicPr>
          <p:cNvPr id="4" name="Picture 7" descr="C:\Users\utente\Documents\SITO\DA INSERIRE\GEOGRAFIA\CLASSE 2°\ENERGIA\RISPARMIO ENERGETICO\RICICLO\TUTTI\Riciclaggio1 - Copia (2).jpg"/>
          <p:cNvPicPr>
            <a:picLocks noChangeAspect="1" noChangeArrowheads="1"/>
          </p:cNvPicPr>
          <p:nvPr/>
        </p:nvPicPr>
        <p:blipFill>
          <a:blip r:embed="rId2"/>
          <a:srcRect/>
          <a:stretch>
            <a:fillRect/>
          </a:stretch>
        </p:blipFill>
        <p:spPr bwMode="auto">
          <a:xfrm>
            <a:off x="142844" y="2000240"/>
            <a:ext cx="8842248" cy="4764024"/>
          </a:xfrm>
          <a:prstGeom prst="rect">
            <a:avLst/>
          </a:prstGeom>
          <a:noFill/>
          <a:ln>
            <a:solidFill>
              <a:srgbClr val="C00000"/>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2%C2%B0\ENERGIA\RISPARMIO ENERGETICO\RICICLO\TERMOVALORIZZATORI\Termovalorizzazione e impatto ambientale - lezionitecnologias jimdo 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85720" y="285728"/>
            <a:ext cx="8501122" cy="2246769"/>
          </a:xfrm>
          <a:prstGeom prst="rect">
            <a:avLst/>
          </a:prstGeom>
          <a:solidFill>
            <a:schemeClr val="bg2"/>
          </a:solidFill>
          <a:ln w="19050">
            <a:solidFill>
              <a:srgbClr val="C00000"/>
            </a:solidFill>
          </a:ln>
        </p:spPr>
        <p:txBody>
          <a:bodyPr wrap="square">
            <a:spAutoFit/>
          </a:bodyPr>
          <a:lstStyle/>
          <a:p>
            <a:pPr algn="just"/>
            <a:r>
              <a:rPr lang="it-IT" sz="1400" dirty="0" smtClean="0"/>
              <a:t>L'EPA (</a:t>
            </a:r>
            <a:r>
              <a:rPr lang="it-IT" sz="1400" dirty="0" err="1" smtClean="0"/>
              <a:t>Environmental</a:t>
            </a:r>
            <a:r>
              <a:rPr lang="it-IT" sz="1400" dirty="0" smtClean="0"/>
              <a:t> </a:t>
            </a:r>
            <a:r>
              <a:rPr lang="it-IT" sz="1400" dirty="0" err="1" smtClean="0"/>
              <a:t>Protection</a:t>
            </a:r>
            <a:r>
              <a:rPr lang="it-IT" sz="1400" dirty="0" smtClean="0"/>
              <a:t> </a:t>
            </a:r>
            <a:r>
              <a:rPr lang="it-IT" sz="1400" dirty="0" err="1" smtClean="0"/>
              <a:t>Agency</a:t>
            </a:r>
            <a:r>
              <a:rPr lang="it-IT" sz="1400" dirty="0" smtClean="0"/>
              <a:t>) ha sviluppato una piramide gerarchica di valutazione delle procedure di smaltimento dei rifiuti non pericolosi riconoscendo che un unico approccio metodologico di smaltimento non è valido per tutte le circostanze. Questa gerarchia segue la logica di prediligere la riduzione del materiale che concorre a produrre rifiuti, il riutilizzo del materiale e il riciclo.</a:t>
            </a:r>
          </a:p>
          <a:p>
            <a:pPr algn="just"/>
            <a:r>
              <a:rPr lang="it-IT" sz="1400" b="1" dirty="0" smtClean="0"/>
              <a:t>Il recupero di energia con i termovalorizzatori </a:t>
            </a:r>
            <a:r>
              <a:rPr lang="it-IT" sz="1400" dirty="0" smtClean="0"/>
              <a:t>fa parte di questa piramide, posizionato al di sopra del trattamento dei rifiuti e loro deposito in discarica, questo in quanto la combustione confinata e controllata dei rifiuti urbani </a:t>
            </a:r>
            <a:r>
              <a:rPr lang="it-IT" sz="1400" b="1" dirty="0" smtClean="0"/>
              <a:t>diminuisce il volume dei rifiuti solidi da interrare nei siti di discarica</a:t>
            </a:r>
            <a:r>
              <a:rPr lang="it-IT" sz="1400" dirty="0" smtClean="0"/>
              <a:t> e </a:t>
            </a:r>
            <a:r>
              <a:rPr lang="it-IT" sz="1400" b="1" dirty="0" smtClean="0"/>
              <a:t>permette anche di recuperare energia dalla loro combustione</a:t>
            </a:r>
            <a:r>
              <a:rPr lang="it-IT" sz="1400" dirty="0" smtClean="0"/>
              <a:t>, divenendo secondo l'EPA una sorgente di energia rinnovabile che </a:t>
            </a:r>
            <a:r>
              <a:rPr lang="it-IT" sz="1400" b="1" dirty="0" smtClean="0"/>
              <a:t>riduce le emissioni di carbonio </a:t>
            </a:r>
            <a:r>
              <a:rPr lang="it-IT" sz="1400" dirty="0" smtClean="0"/>
              <a:t>riducendo sia la richiesta di energia da fonti fossili che le emissioni di metano dalle discariche.</a:t>
            </a:r>
            <a:endParaRPr lang="it-IT" sz="1400" dirty="0"/>
          </a:p>
        </p:txBody>
      </p:sp>
      <p:pic>
        <p:nvPicPr>
          <p:cNvPr id="82950" name="Picture 6" descr="In europa - Q-THERMO | Il termovalorizzatore della Toscana centrale"/>
          <p:cNvPicPr>
            <a:picLocks noChangeAspect="1" noChangeArrowheads="1"/>
          </p:cNvPicPr>
          <p:nvPr/>
        </p:nvPicPr>
        <p:blipFill>
          <a:blip r:embed="rId2"/>
          <a:srcRect/>
          <a:stretch>
            <a:fillRect/>
          </a:stretch>
        </p:blipFill>
        <p:spPr bwMode="auto">
          <a:xfrm>
            <a:off x="3571868" y="2714620"/>
            <a:ext cx="5231709" cy="3865596"/>
          </a:xfrm>
          <a:prstGeom prst="rect">
            <a:avLst/>
          </a:prstGeom>
          <a:noFill/>
          <a:ln>
            <a:solidFill>
              <a:srgbClr val="C00000"/>
            </a:solidFill>
          </a:ln>
        </p:spPr>
      </p:pic>
      <p:sp>
        <p:nvSpPr>
          <p:cNvPr id="7" name="Rectangle 1"/>
          <p:cNvSpPr>
            <a:spLocks noChangeArrowheads="1"/>
          </p:cNvSpPr>
          <p:nvPr/>
        </p:nvSpPr>
        <p:spPr bwMode="auto">
          <a:xfrm>
            <a:off x="214282" y="2714620"/>
            <a:ext cx="3214710" cy="553998"/>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Evidenzia le informazioni che ritieni più importanti.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Users\utente\Documents\SITO\DA INSERIRE\GEOGRAFIA\CLASSE 2%C2%B0\ENERGIA\RISPARMIO ENERGETICO\RICICLO\TERMOVALORIZZATORI\Termovalorizzazione e impatto ambientale - lezionitecnologias jimdo 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file:///C:/Users/utente/Documents/SITO/DA%20INSERIRE/GEOGRAFIA/CLASSE%202%C2%B0/ENERGIA/RISPARMIO%20ENERGETICO/RICICLO/TERMOVALORIZZATORI/Termovalorizzazione%20e%20impatto%20ambientale%20-%20lezionitecnologias%20jimdo%20page!_files/156439189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Rettangolo 5"/>
          <p:cNvSpPr/>
          <p:nvPr/>
        </p:nvSpPr>
        <p:spPr>
          <a:xfrm>
            <a:off x="285720" y="285728"/>
            <a:ext cx="8501122" cy="1738938"/>
          </a:xfrm>
          <a:prstGeom prst="rect">
            <a:avLst/>
          </a:prstGeom>
          <a:solidFill>
            <a:schemeClr val="bg2"/>
          </a:solidFill>
          <a:ln w="19050">
            <a:solidFill>
              <a:srgbClr val="C00000"/>
            </a:solidFill>
          </a:ln>
        </p:spPr>
        <p:txBody>
          <a:bodyPr wrap="square">
            <a:spAutoFit/>
          </a:bodyPr>
          <a:lstStyle/>
          <a:p>
            <a:pPr algn="just">
              <a:spcAft>
                <a:spcPts val="600"/>
              </a:spcAft>
            </a:pPr>
            <a:r>
              <a:rPr lang="it-IT" b="1" dirty="0" smtClean="0"/>
              <a:t>I biogas</a:t>
            </a:r>
          </a:p>
          <a:p>
            <a:pPr algn="just"/>
            <a:r>
              <a:rPr lang="it-IT" sz="1400" dirty="0" smtClean="0"/>
              <a:t>I biogas sono una </a:t>
            </a:r>
            <a:r>
              <a:rPr lang="it-IT" sz="1400" b="1" dirty="0" smtClean="0"/>
              <a:t>miscela di vari tipi di gas</a:t>
            </a:r>
            <a:r>
              <a:rPr lang="it-IT" sz="1400" dirty="0" smtClean="0"/>
              <a:t>, principalmente metano e anidride carbonica, prodotti dalla </a:t>
            </a:r>
            <a:r>
              <a:rPr lang="it-IT" sz="1400" b="1" dirty="0" smtClean="0"/>
              <a:t>fermentazione batterica </a:t>
            </a:r>
            <a:r>
              <a:rPr lang="it-IT" sz="1400" dirty="0" smtClean="0"/>
              <a:t>in anaerobiosi (assenza di ossigeno) </a:t>
            </a:r>
            <a:r>
              <a:rPr lang="it-IT" sz="1400" b="1" dirty="0" smtClean="0"/>
              <a:t>di residui organici vegetali o animali</a:t>
            </a:r>
            <a:r>
              <a:rPr lang="it-IT" sz="1400" dirty="0" smtClean="0"/>
              <a:t>.</a:t>
            </a:r>
          </a:p>
          <a:p>
            <a:pPr algn="just"/>
            <a:r>
              <a:rPr lang="it-IT" sz="1400" dirty="0" smtClean="0"/>
              <a:t>I residui utili possono avere più origini: scarti dell'agroindustria (trinciato di mais, sorgo o altre colture), dell'industria alimentare (farine di scarto o prodotti scaduti), dell'industria zootecnica (reflui degli animali o carcasse); si possono utilizzare anche colture appositamente coltivate allo scopo di essere raccolte e trinciate per produrre "biomassa", come mais, sorgo zuccherino, grano, canna comune, bietole.</a:t>
            </a:r>
          </a:p>
        </p:txBody>
      </p:sp>
      <p:pic>
        <p:nvPicPr>
          <p:cNvPr id="2" name="Picture 2" descr="C:\Users\utente\Documents\SITO\DA INSERIRE\GEOGRAFIA\CLASSE 2°\ENERGIA\RISPARMIO ENERGETICO\RICICLO\BIOGAS\ciclo-vita-rifiuti - Copia.png"/>
          <p:cNvPicPr>
            <a:picLocks noChangeAspect="1" noChangeArrowheads="1"/>
          </p:cNvPicPr>
          <p:nvPr/>
        </p:nvPicPr>
        <p:blipFill>
          <a:blip r:embed="rId2"/>
          <a:srcRect/>
          <a:stretch>
            <a:fillRect/>
          </a:stretch>
        </p:blipFill>
        <p:spPr bwMode="auto">
          <a:xfrm>
            <a:off x="214282" y="3071810"/>
            <a:ext cx="8668763" cy="3009048"/>
          </a:xfrm>
          <a:prstGeom prst="rect">
            <a:avLst/>
          </a:prstGeom>
          <a:noFill/>
          <a:ln>
            <a:solidFill>
              <a:srgbClr val="C00000"/>
            </a:solidFill>
          </a:ln>
        </p:spPr>
      </p:pic>
      <p:sp>
        <p:nvSpPr>
          <p:cNvPr id="7" name="Rectangle 1"/>
          <p:cNvSpPr>
            <a:spLocks noChangeArrowheads="1"/>
          </p:cNvSpPr>
          <p:nvPr/>
        </p:nvSpPr>
        <p:spPr bwMode="auto">
          <a:xfrm>
            <a:off x="357158" y="2214554"/>
            <a:ext cx="5572164"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Evidenzia le informazioni che ritieni più importanti.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4" name="AutoShape 4" descr="file:///C:/Users/utente/Documents/SITO/DA%20INSERIRE/GEOGRAFIA/CLASSE%202%C2%B0/ENERGIA/IMG-20210711-WA0081%2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6" name="AutoShape 6"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6567" name="Picture 7" descr="C:\Users\utente\Documents\SITO\DA INSERIRE\GEOGRAFIA\CLASSE 2°\ENERGIA\IMG-20210711-WA0081 (1).jpg"/>
          <p:cNvPicPr>
            <a:picLocks noChangeAspect="1" noChangeArrowheads="1"/>
          </p:cNvPicPr>
          <p:nvPr/>
        </p:nvPicPr>
        <p:blipFill>
          <a:blip r:embed="rId2"/>
          <a:srcRect/>
          <a:stretch>
            <a:fillRect/>
          </a:stretch>
        </p:blipFill>
        <p:spPr bwMode="auto">
          <a:xfrm>
            <a:off x="642910" y="500042"/>
            <a:ext cx="7963567" cy="5941600"/>
          </a:xfrm>
          <a:prstGeom prst="rect">
            <a:avLst/>
          </a:prstGeom>
          <a:noFill/>
          <a:ln>
            <a:solidFill>
              <a:srgbClr val="C00000"/>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utente\Documents\SITO\DA INSERIRE\GEOGRAFIA\CLASSE 2°\ENERGIA\RISPARMIO ENERGETICO\RICICLO\TUTTI\Riciclaggio1 - Copia (2).jpg"/>
          <p:cNvPicPr>
            <a:picLocks noChangeAspect="1" noChangeArrowheads="1"/>
          </p:cNvPicPr>
          <p:nvPr/>
        </p:nvPicPr>
        <p:blipFill>
          <a:blip r:embed="rId2"/>
          <a:srcRect/>
          <a:stretch>
            <a:fillRect/>
          </a:stretch>
        </p:blipFill>
        <p:spPr bwMode="auto">
          <a:xfrm>
            <a:off x="785786" y="500042"/>
            <a:ext cx="7658100" cy="3665220"/>
          </a:xfrm>
          <a:prstGeom prst="rect">
            <a:avLst/>
          </a:prstGeom>
          <a:noFill/>
          <a:ln>
            <a:solidFill>
              <a:srgbClr val="C00000"/>
            </a:solidFill>
          </a:ln>
        </p:spPr>
      </p:pic>
      <p:pic>
        <p:nvPicPr>
          <p:cNvPr id="3" name="Picture 3" descr="C:\Users\utente\Documents\SITO\DA INSERIRE\GEOGRAFIA\CLASSE 2°\ENERGIA\RISPARMIO ENERGETICO\RICICLO\TUTTI\Riciclaggio1 - Copia (2).jpg"/>
          <p:cNvPicPr>
            <a:picLocks noChangeAspect="1" noChangeArrowheads="1"/>
          </p:cNvPicPr>
          <p:nvPr/>
        </p:nvPicPr>
        <p:blipFill>
          <a:blip r:embed="rId3"/>
          <a:srcRect l="15322" t="1230" r="7044" b="92621"/>
          <a:stretch>
            <a:fillRect/>
          </a:stretch>
        </p:blipFill>
        <p:spPr bwMode="auto">
          <a:xfrm>
            <a:off x="785786" y="142852"/>
            <a:ext cx="5429288" cy="357190"/>
          </a:xfrm>
          <a:prstGeom prst="rect">
            <a:avLst/>
          </a:prstGeom>
          <a:solidFill>
            <a:schemeClr val="bg1"/>
          </a:solidFill>
          <a:ln>
            <a:solidFill>
              <a:srgbClr val="C00000"/>
            </a:solidFill>
          </a:ln>
        </p:spPr>
      </p:pic>
      <p:sp>
        <p:nvSpPr>
          <p:cNvPr id="4" name="Rectangle 1"/>
          <p:cNvSpPr>
            <a:spLocks noChangeArrowheads="1"/>
          </p:cNvSpPr>
          <p:nvPr/>
        </p:nvSpPr>
        <p:spPr bwMode="auto">
          <a:xfrm>
            <a:off x="142844" y="4286256"/>
            <a:ext cx="8858312"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sz="1400" dirty="0" smtClean="0">
                <a:latin typeface="Times New Roman" pitchFamily="18" charset="0"/>
                <a:ea typeface="Times New Roman" pitchFamily="18" charset="0"/>
                <a:cs typeface="Times New Roman" pitchFamily="18" charset="0"/>
              </a:rPr>
              <a:t>Quale, fra quelle elencate nel grafico, è la nazione più “virtuosa” nel recupero energetico? Perché?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214282" y="4714884"/>
            <a:ext cx="8786874" cy="307777"/>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E’ la Germania perché ha una percentuale molto bassa di rifiuti destinati alla discarica.</a:t>
            </a:r>
            <a:endParaRPr lang="it-IT" sz="1400" dirty="0">
              <a:solidFill>
                <a:srgbClr val="00B0F0"/>
              </a:solidFill>
            </a:endParaRPr>
          </a:p>
        </p:txBody>
      </p:sp>
      <p:sp>
        <p:nvSpPr>
          <p:cNvPr id="6" name="Rectangle 1"/>
          <p:cNvSpPr>
            <a:spLocks noChangeArrowheads="1"/>
          </p:cNvSpPr>
          <p:nvPr/>
        </p:nvSpPr>
        <p:spPr bwMode="auto">
          <a:xfrm>
            <a:off x="142844" y="5357826"/>
            <a:ext cx="8858312" cy="33855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600" b="1" dirty="0" smtClean="0">
                <a:latin typeface="Times New Roman" pitchFamily="18" charset="0"/>
                <a:ea typeface="Times New Roman" pitchFamily="18" charset="0"/>
                <a:cs typeface="Times New Roman" pitchFamily="18" charset="0"/>
              </a:rPr>
              <a:t>2</a:t>
            </a:r>
            <a:r>
              <a:rPr kumimoji="0" lang="it-IT"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Sempre dal punto di vista del risparmio energetico, </a:t>
            </a:r>
            <a:r>
              <a:rPr kumimoji="0" lang="it-IT"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lang="it-IT" sz="1400" dirty="0" smtClean="0">
                <a:latin typeface="Times New Roman" pitchFamily="18" charset="0"/>
                <a:ea typeface="Times New Roman" pitchFamily="18" charset="0"/>
                <a:cs typeface="Times New Roman" pitchFamily="18" charset="0"/>
              </a:rPr>
              <a:t>n cosa l’Italia primeggia? In cosa dovrebbe migliorare?</a:t>
            </a:r>
            <a:endParaRPr kumimoji="0" lang="it-IT" sz="14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214282" y="5929330"/>
            <a:ext cx="8786874" cy="523220"/>
          </a:xfrm>
          <a:prstGeom prst="rect">
            <a:avLst/>
          </a:prstGeom>
          <a:solidFill>
            <a:schemeClr val="bg1"/>
          </a:solidFill>
          <a:ln w="19050">
            <a:solidFill>
              <a:srgbClr val="C00000"/>
            </a:solidFill>
          </a:ln>
        </p:spPr>
        <p:txBody>
          <a:bodyPr wrap="square">
            <a:spAutoFit/>
          </a:bodyPr>
          <a:lstStyle/>
          <a:p>
            <a:pPr algn="just"/>
            <a:r>
              <a:rPr lang="it-IT" sz="1400" dirty="0" smtClean="0">
                <a:solidFill>
                  <a:srgbClr val="00B0F0"/>
                </a:solidFill>
              </a:rPr>
              <a:t>Primeggia nel compostaggio. Dovrebbe diminuire la quota di rifiuti portati in discarica e aumentare quella del recupero energetico.</a:t>
            </a:r>
            <a:endParaRPr lang="it-IT" sz="1400"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le:///C:/Users/utente/AppData/Local/Temp/Rar$DIa0.338/0011.jpg"/>
          <p:cNvPicPr>
            <a:picLocks noChangeAspect="1" noChangeArrowheads="1"/>
          </p:cNvPicPr>
          <p:nvPr/>
        </p:nvPicPr>
        <p:blipFill>
          <a:blip r:embed="rId2" cstate="print"/>
          <a:srcRect t="23627"/>
          <a:stretch>
            <a:fillRect/>
          </a:stretch>
        </p:blipFill>
        <p:spPr bwMode="auto">
          <a:xfrm>
            <a:off x="642910" y="1000108"/>
            <a:ext cx="8128528" cy="4387548"/>
          </a:xfrm>
          <a:prstGeom prst="rect">
            <a:avLst/>
          </a:prstGeom>
          <a:noFill/>
          <a:ln>
            <a:solidFill>
              <a:srgbClr val="C0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le:///C:/Users/utente/AppData/Local/Temp/Rar$DIa0.640/0012.jpg"/>
          <p:cNvPicPr>
            <a:picLocks noChangeAspect="1" noChangeArrowheads="1"/>
          </p:cNvPicPr>
          <p:nvPr/>
        </p:nvPicPr>
        <p:blipFill>
          <a:blip r:embed="rId2" cstate="print"/>
          <a:srcRect t="13501"/>
          <a:stretch>
            <a:fillRect/>
          </a:stretch>
        </p:blipFill>
        <p:spPr bwMode="auto">
          <a:xfrm>
            <a:off x="571472" y="928670"/>
            <a:ext cx="8235483" cy="5034643"/>
          </a:xfrm>
          <a:prstGeom prst="rect">
            <a:avLst/>
          </a:prstGeom>
          <a:noFill/>
          <a:ln>
            <a:solidFill>
              <a:srgbClr val="C0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file:///C:/Users/utente/Documents/SITO/DA%20INSERIRE/GEOGRAFIA/CLASSE%202%C2%B0/ENERGIA/Le+numerose+fonti+energetiche+esistenti+possono+essere+classificate+in+diversi+modi.+Si+dicono+primarie+se+sono+utilizzabili+direttamente,+cos%C3%AC+come+si+trovano+in+natu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7587" name="Picture 3" descr="C:\Users\utente\Documents\SITO\DA INSERIRE\GEOGRAFIA\CLASSE 2°\ENERGIA\Le+numerose+fonti+energetiche+esistenti+possono+essere+classificate+in+diversi+modi.+Si+dicono+primarie+se+sono+utilizzabili+direttamente,+così+come+si+trovano+in+natur.jpg"/>
          <p:cNvPicPr>
            <a:picLocks noChangeAspect="1" noChangeArrowheads="1"/>
          </p:cNvPicPr>
          <p:nvPr/>
        </p:nvPicPr>
        <p:blipFill>
          <a:blip r:embed="rId2"/>
          <a:srcRect/>
          <a:stretch>
            <a:fillRect/>
          </a:stretch>
        </p:blipFill>
        <p:spPr bwMode="auto">
          <a:xfrm>
            <a:off x="142844" y="214290"/>
            <a:ext cx="8805863" cy="4437063"/>
          </a:xfrm>
          <a:prstGeom prst="rect">
            <a:avLst/>
          </a:prstGeom>
          <a:noFill/>
          <a:ln>
            <a:solidFill>
              <a:srgbClr val="C00000"/>
            </a:solidFill>
          </a:ln>
        </p:spPr>
      </p:pic>
      <p:pic>
        <p:nvPicPr>
          <p:cNvPr id="4" name="Picture 2" descr="https://media-temporary.preziusercontent.com/frames-public/d/d/b/d/4/e48f5df4edb91adcce2dd7a67d51200.png"/>
          <p:cNvPicPr>
            <a:picLocks noChangeAspect="1" noChangeArrowheads="1"/>
          </p:cNvPicPr>
          <p:nvPr/>
        </p:nvPicPr>
        <p:blipFill>
          <a:blip r:embed="rId3" cstate="print"/>
          <a:srcRect l="18617" t="2078" r="18882"/>
          <a:stretch>
            <a:fillRect/>
          </a:stretch>
        </p:blipFill>
        <p:spPr bwMode="auto">
          <a:xfrm>
            <a:off x="7786710" y="1571612"/>
            <a:ext cx="1143018" cy="1146110"/>
          </a:xfrm>
          <a:prstGeom prst="rect">
            <a:avLst/>
          </a:prstGeom>
          <a:noFill/>
        </p:spPr>
      </p:pic>
      <p:pic>
        <p:nvPicPr>
          <p:cNvPr id="5" name="Picture 2" descr="https://media-temporary.preziusercontent.com/frames-public/7/6/5/d/3/d2c8b74480db81ba3ec51394e981200.png"/>
          <p:cNvPicPr>
            <a:picLocks noChangeAspect="1" noChangeArrowheads="1"/>
          </p:cNvPicPr>
          <p:nvPr/>
        </p:nvPicPr>
        <p:blipFill>
          <a:blip r:embed="rId4" cstate="print"/>
          <a:srcRect l="17857" r="18367"/>
          <a:stretch>
            <a:fillRect/>
          </a:stretch>
        </p:blipFill>
        <p:spPr bwMode="auto">
          <a:xfrm>
            <a:off x="214282" y="1714488"/>
            <a:ext cx="1166336" cy="1170432"/>
          </a:xfrm>
          <a:prstGeom prst="rect">
            <a:avLst/>
          </a:prstGeom>
          <a:noFill/>
        </p:spPr>
      </p:pic>
      <p:sp>
        <p:nvSpPr>
          <p:cNvPr id="6" name="Rectangle 1"/>
          <p:cNvSpPr>
            <a:spLocks noChangeArrowheads="1"/>
          </p:cNvSpPr>
          <p:nvPr/>
        </p:nvSpPr>
        <p:spPr bwMode="auto">
          <a:xfrm>
            <a:off x="571472" y="5143512"/>
            <a:ext cx="8143932" cy="95410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COMPITO </a:t>
            </a:r>
            <a:r>
              <a:rPr kumimoji="0" lang="it-IT"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
            </a:r>
            <a:r>
              <a:rPr kumimoji="0" lang="it-IT"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REALTA’</a:t>
            </a:r>
          </a:p>
          <a:p>
            <a:pPr lvl="0" algn="just" fontAlgn="base">
              <a:spcBef>
                <a:spcPct val="0"/>
              </a:spcBef>
              <a:spcAft>
                <a:spcPct val="0"/>
              </a:spcAft>
            </a:pPr>
            <a:r>
              <a:rPr lang="it-IT" sz="1400" dirty="0" smtClean="0">
                <a:latin typeface="Times New Roman" pitchFamily="18" charset="0"/>
                <a:ea typeface="Times New Roman" pitchFamily="18" charset="0"/>
                <a:cs typeface="Times New Roman" pitchFamily="18" charset="0"/>
              </a:rPr>
              <a:t>Quali fonti secondarie di energia vengono utilizzate dalla tua famiglia? Da quali fonti primarie derivano? Assieme ai tuoi compagni, puoi raccogliere i dati di tutta la classe e calcolare la percentuale di ciascuna fonte primaria. Alla fine, visualizzate in un grafico i risultati ottenuti.</a:t>
            </a:r>
            <a:endParaRPr lang="it-IT" sz="1400"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La storia dell’energia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22190</TotalTime>
  <Words>2301</Words>
  <Application>Microsoft Office PowerPoint</Application>
  <PresentationFormat>Presentazione su schermo (4:3)</PresentationFormat>
  <Paragraphs>153</Paragraphs>
  <Slides>50</Slides>
  <Notes>1</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Terra</vt:lpstr>
      <vt:lpstr>Le risorse energetiche dell’unione europea</vt:lpstr>
      <vt:lpstr>Diapositiva 2</vt:lpstr>
      <vt:lpstr>                                    indice   1. le fonti energetiche  [pag. 4]     2. LA STORIA DELL’ENERGIA  [pag.9]   3. LA PRODUZIONE DI ENERGIA NELL’UE  [pag.19]  4. il CONSUMO DI ENERGIA NELL’UE  [pag.26]  4. IL RISPARMIO ENERGETICO NELL’UE  [pag.33]     </vt:lpstr>
      <vt:lpstr>     </vt:lpstr>
      <vt:lpstr>Diapositiva 5</vt:lpstr>
      <vt:lpstr>Diapositiva 6</vt:lpstr>
      <vt:lpstr>Diapositiva 7</vt:lpstr>
      <vt:lpstr>Diapositiva 8</vt:lpstr>
      <vt:lpstr>     </vt:lpstr>
      <vt:lpstr>Diapositiva 10</vt:lpstr>
      <vt:lpstr>Diapositiva 11</vt:lpstr>
      <vt:lpstr>Diapositiva 12</vt:lpstr>
      <vt:lpstr>Diapositiva 13</vt:lpstr>
      <vt:lpstr>Diapositiva 14</vt:lpstr>
      <vt:lpstr>Diapositiva 15</vt:lpstr>
      <vt:lpstr>Diapositiva 16</vt:lpstr>
      <vt:lpstr>Diapositiva 17</vt:lpstr>
      <vt:lpstr>Diapositiva 18</vt:lpstr>
      <vt:lpstr>     </vt:lpstr>
      <vt:lpstr>Diapositiva 20</vt:lpstr>
      <vt:lpstr>Diapositiva 21</vt:lpstr>
      <vt:lpstr>Diapositiva 22</vt:lpstr>
      <vt:lpstr>Diapositiva 23</vt:lpstr>
      <vt:lpstr>Diapositiva 24</vt:lpstr>
      <vt:lpstr>     </vt:lpstr>
      <vt:lpstr>Diapositiva 26</vt:lpstr>
      <vt:lpstr>Diapositiva 27</vt:lpstr>
      <vt:lpstr>Diapositiva 28</vt:lpstr>
      <vt:lpstr>Diapositiva 29</vt:lpstr>
      <vt:lpstr>Diapositiva 30</vt:lpstr>
      <vt:lpstr>Diapositiva 31</vt:lpstr>
      <vt:lpstr>Diapositiva 32</vt:lpstr>
      <vt:lpstr>     </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1861</cp:revision>
  <dcterms:created xsi:type="dcterms:W3CDTF">2021-02-01T13:54:03Z</dcterms:created>
  <dcterms:modified xsi:type="dcterms:W3CDTF">2022-11-08T10:27:48Z</dcterms:modified>
</cp:coreProperties>
</file>