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643" r:id="rId2"/>
    <p:sldId id="644" r:id="rId3"/>
    <p:sldId id="615" r:id="rId4"/>
    <p:sldId id="616" r:id="rId5"/>
    <p:sldId id="617" r:id="rId6"/>
    <p:sldId id="618" r:id="rId7"/>
    <p:sldId id="619" r:id="rId8"/>
    <p:sldId id="620" r:id="rId9"/>
    <p:sldId id="62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35" r:id="rId24"/>
    <p:sldId id="636" r:id="rId25"/>
    <p:sldId id="637" r:id="rId26"/>
    <p:sldId id="638" r:id="rId27"/>
    <p:sldId id="639" r:id="rId28"/>
    <p:sldId id="641" r:id="rId29"/>
    <p:sldId id="642" r:id="rId30"/>
    <p:sldId id="645" r:id="rId31"/>
    <p:sldId id="646"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253" autoAdjust="0"/>
  </p:normalViewPr>
  <p:slideViewPr>
    <p:cSldViewPr>
      <p:cViewPr>
        <p:scale>
          <a:sx n="110" d="100"/>
          <a:sy n="110" d="100"/>
        </p:scale>
        <p:origin x="-1644" y="-78"/>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1"/>
  <c:chart>
    <c:title>
      <c:tx>
        <c:rich>
          <a:bodyPr/>
          <a:lstStyle/>
          <a:p>
            <a:pPr>
              <a:defRPr/>
            </a:pPr>
            <a:r>
              <a:rPr lang="it-IT" sz="1600" dirty="0" smtClean="0"/>
              <a:t>Percentuale sul totale dei residenti extracomunitari in Italia (2018)</a:t>
            </a:r>
            <a:endParaRPr lang="en-US" sz="1600" dirty="0"/>
          </a:p>
        </c:rich>
      </c:tx>
      <c:spPr>
        <a:noFill/>
      </c:spPr>
    </c:title>
    <c:plotArea>
      <c:layout/>
      <c:barChart>
        <c:barDir val="col"/>
        <c:grouping val="clustered"/>
        <c:ser>
          <c:idx val="0"/>
          <c:order val="0"/>
          <c:tx>
            <c:strRef>
              <c:f>Foglio1!$B$1</c:f>
              <c:strCache>
                <c:ptCount val="1"/>
                <c:pt idx="0">
                  <c:v>albanesi</c:v>
                </c:pt>
              </c:strCache>
            </c:strRef>
          </c:tx>
          <c:dPt>
            <c:idx val="0"/>
            <c:spPr>
              <a:solidFill>
                <a:srgbClr val="C00000"/>
              </a:solidFill>
            </c:spPr>
          </c:dPt>
          <c:dPt>
            <c:idx val="1"/>
            <c:spPr>
              <a:solidFill>
                <a:schemeClr val="accent1"/>
              </a:solidFill>
            </c:spPr>
          </c:dPt>
          <c:dPt>
            <c:idx val="2"/>
            <c:spPr>
              <a:solidFill>
                <a:schemeClr val="tx2">
                  <a:lumMod val="60000"/>
                  <a:lumOff val="40000"/>
                </a:schemeClr>
              </a:solidFill>
            </c:spPr>
          </c:dPt>
          <c:dPt>
            <c:idx val="3"/>
            <c:spPr>
              <a:solidFill>
                <a:schemeClr val="tx1">
                  <a:lumMod val="50000"/>
                  <a:lumOff val="50000"/>
                </a:schemeClr>
              </a:solidFill>
            </c:spPr>
          </c:dPt>
          <c:dLbls>
            <c:dLbl>
              <c:idx val="0"/>
              <c:tx>
                <c:rich>
                  <a:bodyPr/>
                  <a:lstStyle/>
                  <a:p>
                    <a:r>
                      <a:rPr lang="en-US" sz="1600" dirty="0"/>
                      <a:t>11%</a:t>
                    </a:r>
                  </a:p>
                </c:rich>
              </c:tx>
              <c:showVal val="1"/>
            </c:dLbl>
            <c:dLbl>
              <c:idx val="1"/>
              <c:tx>
                <c:rich>
                  <a:bodyPr/>
                  <a:lstStyle/>
                  <a:p>
                    <a:r>
                      <a:rPr lang="en-US" sz="1600" dirty="0"/>
                      <a:t>21,10%</a:t>
                    </a:r>
                  </a:p>
                </c:rich>
              </c:tx>
              <c:showVal val="1"/>
            </c:dLbl>
            <c:dLbl>
              <c:idx val="2"/>
              <c:tx>
                <c:rich>
                  <a:bodyPr/>
                  <a:lstStyle/>
                  <a:p>
                    <a:r>
                      <a:rPr lang="en-US" sz="1600" dirty="0"/>
                      <a:t>17,30%</a:t>
                    </a:r>
                  </a:p>
                </c:rich>
              </c:tx>
              <c:showVal val="1"/>
            </c:dLbl>
            <c:dLbl>
              <c:idx val="3"/>
              <c:tx>
                <c:rich>
                  <a:bodyPr/>
                  <a:lstStyle/>
                  <a:p>
                    <a:r>
                      <a:rPr lang="en-US" sz="1600" dirty="0"/>
                      <a:t>13,20%</a:t>
                    </a:r>
                  </a:p>
                </c:rich>
              </c:tx>
              <c:showVal val="1"/>
            </c:dLbl>
            <c:showVal val="1"/>
          </c:dLbls>
          <c:cat>
            <c:strRef>
              <c:f>Foglio1!$A$2:$A$5</c:f>
              <c:strCache>
                <c:ptCount val="4"/>
                <c:pt idx="0">
                  <c:v>Albanesi residenti in Italia</c:v>
                </c:pt>
                <c:pt idx="1">
                  <c:v>Albanesi che hanno ottenuto la residenza italiana</c:v>
                </c:pt>
                <c:pt idx="2">
                  <c:v>Alunni albanesi iscritti nelle scuole italiane</c:v>
                </c:pt>
                <c:pt idx="3">
                  <c:v>Studenti albanesi iscritti nelle università italiane</c:v>
                </c:pt>
              </c:strCache>
            </c:strRef>
          </c:cat>
          <c:val>
            <c:numRef>
              <c:f>Foglio1!$B$2:$B$5</c:f>
              <c:numCache>
                <c:formatCode>0.00%</c:formatCode>
                <c:ptCount val="4"/>
                <c:pt idx="0" formatCode="0%">
                  <c:v>0.11000000000000004</c:v>
                </c:pt>
                <c:pt idx="1">
                  <c:v>0.21100000000000024</c:v>
                </c:pt>
                <c:pt idx="2">
                  <c:v>0.17300000000000001</c:v>
                </c:pt>
                <c:pt idx="3">
                  <c:v>0.13200000000000001</c:v>
                </c:pt>
              </c:numCache>
            </c:numRef>
          </c:val>
        </c:ser>
        <c:axId val="129066496"/>
        <c:axId val="129068032"/>
      </c:barChart>
      <c:catAx>
        <c:axId val="129066496"/>
        <c:scaling>
          <c:orientation val="minMax"/>
        </c:scaling>
        <c:delete val="1"/>
        <c:axPos val="b"/>
        <c:tickLblPos val="nextTo"/>
        <c:crossAx val="129068032"/>
        <c:crosses val="autoZero"/>
        <c:auto val="1"/>
        <c:lblAlgn val="ctr"/>
        <c:lblOffset val="100"/>
      </c:catAx>
      <c:valAx>
        <c:axId val="129068032"/>
        <c:scaling>
          <c:orientation val="minMax"/>
        </c:scaling>
        <c:axPos val="l"/>
        <c:majorGridlines/>
        <c:numFmt formatCode="0%" sourceLinked="1"/>
        <c:tickLblPos val="nextTo"/>
        <c:txPr>
          <a:bodyPr/>
          <a:lstStyle/>
          <a:p>
            <a:pPr>
              <a:defRPr sz="1600"/>
            </a:pPr>
            <a:endParaRPr lang="it-IT"/>
          </a:p>
        </c:txPr>
        <c:crossAx val="129066496"/>
        <c:crosses val="autoZero"/>
        <c:crossBetween val="between"/>
      </c:valAx>
    </c:plotArea>
    <c:legend>
      <c:legendPos val="r"/>
    </c:legend>
    <c:plotVisOnly val="1"/>
  </c:chart>
  <c:spPr>
    <a:solidFill>
      <a:schemeClr val="bg1"/>
    </a:solidFill>
    <a:ln w="38100">
      <a:solidFill>
        <a:srgbClr val="C00000"/>
      </a:solidFill>
    </a:ln>
  </c:spPr>
  <c:txPr>
    <a:bodyPr/>
    <a:lstStyle/>
    <a:p>
      <a:pPr>
        <a:defRPr sz="1800"/>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16/11/2021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16/11/2021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85720" y="2143116"/>
            <a:ext cx="8686800" cy="1184825"/>
          </a:xfrm>
        </p:spPr>
        <p:txBody>
          <a:bodyPr>
            <a:noAutofit/>
          </a:bodyPr>
          <a:lstStyle/>
          <a:p>
            <a:pPr algn="ctr"/>
            <a:r>
              <a:rPr lang="it-IT" sz="7200" dirty="0" smtClean="0"/>
              <a:t>L’immigrazione albanese IN ITALIA</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hevision.com/wp-content/uploads/2019/05/GettyImages-862326944-1600x1052.jpg"/>
          <p:cNvPicPr>
            <a:picLocks noChangeAspect="1" noChangeArrowheads="1"/>
          </p:cNvPicPr>
          <p:nvPr/>
        </p:nvPicPr>
        <p:blipFill>
          <a:blip r:embed="rId2" cstate="print"/>
          <a:srcRect/>
          <a:stretch>
            <a:fillRect/>
          </a:stretch>
        </p:blipFill>
        <p:spPr bwMode="auto">
          <a:xfrm>
            <a:off x="285720" y="142863"/>
            <a:ext cx="3810000" cy="2505075"/>
          </a:xfrm>
          <a:prstGeom prst="rect">
            <a:avLst/>
          </a:prstGeom>
          <a:noFill/>
          <a:ln w="38100">
            <a:solidFill>
              <a:srgbClr val="C00000"/>
            </a:solidFill>
          </a:ln>
        </p:spPr>
      </p:pic>
      <p:pic>
        <p:nvPicPr>
          <p:cNvPr id="4" name="Picture 2" descr="Quell&amp;#39;8 Agosto del &amp;#39;91 in cui la Vlora arrivò a Bari con 20.000 Migranti  Albanesi – Vanilla Magazine"/>
          <p:cNvPicPr>
            <a:picLocks noChangeAspect="1" noChangeArrowheads="1"/>
          </p:cNvPicPr>
          <p:nvPr/>
        </p:nvPicPr>
        <p:blipFill>
          <a:blip r:embed="rId3"/>
          <a:srcRect/>
          <a:stretch>
            <a:fillRect/>
          </a:stretch>
        </p:blipFill>
        <p:spPr bwMode="auto">
          <a:xfrm>
            <a:off x="571472" y="3500438"/>
            <a:ext cx="2897038" cy="2448000"/>
          </a:xfrm>
          <a:prstGeom prst="rect">
            <a:avLst/>
          </a:prstGeom>
          <a:noFill/>
          <a:ln w="38100">
            <a:solidFill>
              <a:srgbClr val="C00000"/>
            </a:solidFill>
          </a:ln>
        </p:spPr>
      </p:pic>
      <p:sp>
        <p:nvSpPr>
          <p:cNvPr id="6" name="Rettangolo arrotondato 5"/>
          <p:cNvSpPr/>
          <p:nvPr/>
        </p:nvSpPr>
        <p:spPr>
          <a:xfrm>
            <a:off x="214282" y="2786058"/>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pic>
        <p:nvPicPr>
          <p:cNvPr id="8" name="Picture 2" descr="Una grande storia di accoglienza | inweek EPolis Bari"/>
          <p:cNvPicPr>
            <a:picLocks noChangeAspect="1" noChangeArrowheads="1"/>
          </p:cNvPicPr>
          <p:nvPr/>
        </p:nvPicPr>
        <p:blipFill>
          <a:blip r:embed="rId4" cstate="print"/>
          <a:srcRect/>
          <a:stretch>
            <a:fillRect/>
          </a:stretch>
        </p:blipFill>
        <p:spPr bwMode="auto">
          <a:xfrm>
            <a:off x="4714876" y="3357562"/>
            <a:ext cx="4053957" cy="2700000"/>
          </a:xfrm>
          <a:prstGeom prst="rect">
            <a:avLst/>
          </a:prstGeom>
          <a:noFill/>
          <a:ln w="38100">
            <a:solidFill>
              <a:srgbClr val="C00000"/>
            </a:solidFill>
          </a:ln>
        </p:spPr>
      </p:pic>
      <p:pic>
        <p:nvPicPr>
          <p:cNvPr id="9" name="Picture 2" descr="https://thevision.com/wp-content/uploads/2019/05/GettyImages-635962599-e1559283555646.jpg"/>
          <p:cNvPicPr>
            <a:picLocks noChangeAspect="1" noChangeArrowheads="1"/>
          </p:cNvPicPr>
          <p:nvPr/>
        </p:nvPicPr>
        <p:blipFill>
          <a:blip r:embed="rId5" cstate="print"/>
          <a:srcRect/>
          <a:stretch>
            <a:fillRect/>
          </a:stretch>
        </p:blipFill>
        <p:spPr bwMode="auto">
          <a:xfrm>
            <a:off x="5143504" y="142852"/>
            <a:ext cx="3241964" cy="2308278"/>
          </a:xfrm>
          <a:prstGeom prst="rect">
            <a:avLst/>
          </a:prstGeom>
          <a:noFill/>
          <a:ln w="38100">
            <a:solidFill>
              <a:srgbClr val="C00000"/>
            </a:solidFill>
          </a:ln>
        </p:spPr>
      </p:pic>
      <p:sp>
        <p:nvSpPr>
          <p:cNvPr id="10" name="Rettangolo arrotondato 9"/>
          <p:cNvSpPr/>
          <p:nvPr/>
        </p:nvSpPr>
        <p:spPr>
          <a:xfrm>
            <a:off x="4786314" y="2571744"/>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1" name="Rettangolo arrotondato 10"/>
          <p:cNvSpPr/>
          <p:nvPr/>
        </p:nvSpPr>
        <p:spPr>
          <a:xfrm>
            <a:off x="142844" y="6143644"/>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2" name="Rettangolo arrotondato 11"/>
          <p:cNvSpPr/>
          <p:nvPr/>
        </p:nvSpPr>
        <p:spPr>
          <a:xfrm>
            <a:off x="4857752" y="6215082"/>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solidFill>
                  <a:srgbClr val="FF0000"/>
                </a:solidFill>
                <a:latin typeface="Times New Roman" pitchFamily="18" charset="0"/>
                <a:cs typeface="Times New Roman" pitchFamily="18" charset="0"/>
              </a:rPr>
              <a:t>Cosa pensavano gli italiani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s://openmigration.org/wp-content/uploads/2021/08/228279534_545019666703816_1241622494959192052_n.jpeg"/>
          <p:cNvPicPr>
            <a:picLocks noChangeAspect="1" noChangeArrowheads="1"/>
          </p:cNvPicPr>
          <p:nvPr/>
        </p:nvPicPr>
        <p:blipFill>
          <a:blip r:embed="rId2"/>
          <a:srcRect/>
          <a:stretch>
            <a:fillRect/>
          </a:stretch>
        </p:blipFill>
        <p:spPr bwMode="auto">
          <a:xfrm>
            <a:off x="357158" y="142852"/>
            <a:ext cx="4965192" cy="6583680"/>
          </a:xfrm>
          <a:prstGeom prst="rect">
            <a:avLst/>
          </a:prstGeom>
          <a:noFill/>
          <a:ln w="38100">
            <a:solidFill>
              <a:srgbClr val="C00000"/>
            </a:solidFill>
          </a:ln>
        </p:spPr>
      </p:pic>
      <p:sp>
        <p:nvSpPr>
          <p:cNvPr id="3" name="Rettangolo 2"/>
          <p:cNvSpPr/>
          <p:nvPr/>
        </p:nvSpPr>
        <p:spPr>
          <a:xfrm>
            <a:off x="5643570" y="500042"/>
            <a:ext cx="3286148" cy="2677656"/>
          </a:xfrm>
          <a:prstGeom prst="rect">
            <a:avLst/>
          </a:prstGeom>
          <a:solidFill>
            <a:schemeClr val="accent2">
              <a:lumMod val="20000"/>
              <a:lumOff val="80000"/>
            </a:schemeClr>
          </a:solidFill>
          <a:ln w="38100">
            <a:solidFill>
              <a:srgbClr val="C00000"/>
            </a:solidFill>
          </a:ln>
        </p:spPr>
        <p:txBody>
          <a:bodyPr wrap="square">
            <a:spAutoFit/>
          </a:bodyPr>
          <a:lstStyle/>
          <a:p>
            <a:pPr algn="just"/>
            <a:r>
              <a:rPr lang="it-IT" sz="1400" dirty="0" smtClean="0"/>
              <a:t>I media e la politica hanno avuto un ruolo importante nel dipingere ciò che stava accadendo come un’</a:t>
            </a:r>
            <a:r>
              <a:rPr lang="it-IT" sz="1400" b="1" dirty="0" smtClean="0"/>
              <a:t>invasione</a:t>
            </a:r>
            <a:r>
              <a:rPr lang="it-IT" sz="1400" i="1" dirty="0" smtClean="0"/>
              <a:t>. </a:t>
            </a:r>
            <a:r>
              <a:rPr lang="it-IT" sz="1400" dirty="0" smtClean="0"/>
              <a:t>E l’atteggiamento della stampa è stato fondamentale per radicare nell’opinione pubblica — anche tra chi, come nella maggior parte del Nord Italia, ancora non aveva mai avuto a che fare con un cittadino albanese in carne ed ossa — i </a:t>
            </a:r>
            <a:r>
              <a:rPr lang="it-IT" sz="1400" b="1" dirty="0" smtClean="0"/>
              <a:t>pregiudizi</a:t>
            </a:r>
            <a:r>
              <a:rPr lang="it-IT" sz="1400" dirty="0" smtClean="0"/>
              <a:t> che avrebbero perseguitato la comunità albanese almeno per i dieci anni successivi.</a:t>
            </a:r>
          </a:p>
        </p:txBody>
      </p:sp>
      <p:pic>
        <p:nvPicPr>
          <p:cNvPr id="4" name="Picture 2" descr="image-2017-08-13-at-10-49-42-am"/>
          <p:cNvPicPr>
            <a:picLocks noChangeAspect="1" noChangeArrowheads="1"/>
          </p:cNvPicPr>
          <p:nvPr/>
        </p:nvPicPr>
        <p:blipFill>
          <a:blip r:embed="rId3" cstate="print"/>
          <a:srcRect/>
          <a:stretch>
            <a:fillRect/>
          </a:stretch>
        </p:blipFill>
        <p:spPr bwMode="auto">
          <a:xfrm>
            <a:off x="5500694" y="3643314"/>
            <a:ext cx="3456000" cy="2700000"/>
          </a:xfrm>
          <a:prstGeom prst="rect">
            <a:avLst/>
          </a:prstGeom>
          <a:noFill/>
          <a:ln w="38100">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28596" y="285728"/>
            <a:ext cx="8429684" cy="1169551"/>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La legge è la «Martelli», che dall’anno scorso regola i flussi di immigrati e che questa volta può essere lo strumento con cui rispedire a casa le migliaia di albanesi che stanno sbracando (sic) sulle coste pugliesi. Perché i flussi migratori sono regolati da quote precise e da condizioni irrinunciabili: si entra in Italia solo se si ha la certezza di poter lavorare. E gli albanesi sono forniti, al massimo, di una speranza.</a:t>
            </a:r>
          </a:p>
          <a:p>
            <a:pPr algn="r"/>
            <a:r>
              <a:rPr lang="it-IT" sz="1400" dirty="0" smtClean="0">
                <a:latin typeface="Times New Roman" pitchFamily="18" charset="0"/>
                <a:cs typeface="Times New Roman" pitchFamily="18" charset="0"/>
              </a:rPr>
              <a:t>Corriere della Sera, 7 marzo 1991</a:t>
            </a:r>
            <a:endParaRPr lang="it-IT" sz="1400" dirty="0">
              <a:latin typeface="Times New Roman" pitchFamily="18" charset="0"/>
              <a:cs typeface="Times New Roman" pitchFamily="18" charset="0"/>
            </a:endParaRPr>
          </a:p>
        </p:txBody>
      </p:sp>
      <p:sp>
        <p:nvSpPr>
          <p:cNvPr id="7" name="Rettangolo 6"/>
          <p:cNvSpPr/>
          <p:nvPr/>
        </p:nvSpPr>
        <p:spPr>
          <a:xfrm>
            <a:off x="428596" y="3357562"/>
            <a:ext cx="8429684" cy="738664"/>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È necessario – afferma la Boniver</a:t>
            </a:r>
            <a:r>
              <a:rPr lang="it-IT" sz="1400" dirty="0" smtClean="0">
                <a:latin typeface="Times New Roman" pitchFamily="18" charset="0"/>
                <a:cs typeface="Times New Roman" pitchFamily="18" charset="0"/>
              </a:rPr>
              <a:t> (ministro dell’Immigrazione, ndr) –</a:t>
            </a:r>
            <a:r>
              <a:rPr lang="it-IT" sz="1400" i="1" dirty="0" smtClean="0">
                <a:latin typeface="Times New Roman" pitchFamily="18" charset="0"/>
                <a:cs typeface="Times New Roman" pitchFamily="18" charset="0"/>
              </a:rPr>
              <a:t> impedire ogni tentativo illegale di ingresso in territorio italiano: per questo a nessun albanese sarà permesso di scendere dalle navi</a:t>
            </a:r>
            <a:endParaRPr lang="it-IT" sz="1400" dirty="0" smtClean="0">
              <a:latin typeface="Times New Roman" pitchFamily="18" charset="0"/>
              <a:cs typeface="Times New Roman" pitchFamily="18" charset="0"/>
            </a:endParaRPr>
          </a:p>
          <a:p>
            <a:pPr algn="r"/>
            <a:r>
              <a:rPr lang="it-IT" sz="1400" dirty="0" smtClean="0">
                <a:latin typeface="Times New Roman" pitchFamily="18" charset="0"/>
                <a:cs typeface="Times New Roman" pitchFamily="18" charset="0"/>
              </a:rPr>
              <a:t>Corriere della Sera, 14 giugno 1991</a:t>
            </a:r>
            <a:endParaRPr lang="it-IT" sz="1400" dirty="0">
              <a:latin typeface="Times New Roman" pitchFamily="18" charset="0"/>
              <a:cs typeface="Times New Roman" pitchFamily="18" charset="0"/>
            </a:endParaRPr>
          </a:p>
        </p:txBody>
      </p:sp>
      <p:sp>
        <p:nvSpPr>
          <p:cNvPr id="8" name="Rettangolo 7"/>
          <p:cNvSpPr/>
          <p:nvPr/>
        </p:nvSpPr>
        <p:spPr>
          <a:xfrm>
            <a:off x="428596" y="4714884"/>
            <a:ext cx="8429684" cy="954107"/>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 Ieri i sindaci delle aree turistiche lo hanno ricordato in una riunione in prefettura. C’è il proposito di chiedere lo stato di «calamità naturale». I danni provocati dagli albanesi — sostengono — vanno considerati come la siccità o la mucillagine in Romagna.</a:t>
            </a:r>
            <a:endParaRPr lang="it-IT" sz="1400" dirty="0" smtClean="0">
              <a:latin typeface="Times New Roman" pitchFamily="18" charset="0"/>
              <a:cs typeface="Times New Roman" pitchFamily="18" charset="0"/>
            </a:endParaRPr>
          </a:p>
          <a:p>
            <a:pPr algn="r"/>
            <a:r>
              <a:rPr lang="it-IT" sz="1400" dirty="0" smtClean="0">
                <a:latin typeface="Times New Roman" pitchFamily="18" charset="0"/>
                <a:cs typeface="Times New Roman" pitchFamily="18" charset="0"/>
              </a:rPr>
              <a:t>Corriere della Sera, 18 giugno 1991</a:t>
            </a:r>
            <a:endParaRPr lang="it-IT" sz="1400" dirty="0">
              <a:latin typeface="Times New Roman" pitchFamily="18" charset="0"/>
              <a:cs typeface="Times New Roman" pitchFamily="18" charset="0"/>
            </a:endParaRPr>
          </a:p>
        </p:txBody>
      </p:sp>
      <p:sp>
        <p:nvSpPr>
          <p:cNvPr id="9" name="Rettangolo 8"/>
          <p:cNvSpPr/>
          <p:nvPr/>
        </p:nvSpPr>
        <p:spPr>
          <a:xfrm>
            <a:off x="500034" y="2071678"/>
            <a:ext cx="8429684" cy="738664"/>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Loro hanno fatto da cavia. Non hanno compiuto l’invasione, ma ne sono stati i precursori e secondo un timore diffuso, la presenza a Trieste dei «primi» albanesi potrebbe attirare un’altra ondata.</a:t>
            </a:r>
            <a:endParaRPr lang="it-IT" sz="1400" dirty="0" smtClean="0">
              <a:latin typeface="Times New Roman" pitchFamily="18" charset="0"/>
              <a:cs typeface="Times New Roman" pitchFamily="18" charset="0"/>
            </a:endParaRPr>
          </a:p>
          <a:p>
            <a:pPr algn="r"/>
            <a:r>
              <a:rPr lang="it-IT" sz="1400" dirty="0" smtClean="0">
                <a:latin typeface="Times New Roman" pitchFamily="18" charset="0"/>
                <a:cs typeface="Times New Roman" pitchFamily="18" charset="0"/>
              </a:rPr>
              <a:t>Corriere della Sera, 9 marzo 1991</a:t>
            </a:r>
            <a:endParaRPr lang="it-IT"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715436"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Perché l’arrivo in massa degli Albanesi suscita apprensione? Quale conseguenza si teme che possa avere?</a:t>
            </a:r>
            <a:endParaRPr lang="it-IT" sz="1600" dirty="0">
              <a:latin typeface="Times New Roman" pitchFamily="18" charset="0"/>
              <a:cs typeface="Times New Roman" pitchFamily="18" charset="0"/>
            </a:endParaRPr>
          </a:p>
        </p:txBody>
      </p:sp>
      <p:sp>
        <p:nvSpPr>
          <p:cNvPr id="4" name="Rettangolo 3"/>
          <p:cNvSpPr/>
          <p:nvPr/>
        </p:nvSpPr>
        <p:spPr>
          <a:xfrm>
            <a:off x="285720" y="1928802"/>
            <a:ext cx="8715436"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Quale pregiudizio, nei confronti degli Albanesi, emerge nell’articolo del 7 marzo? </a:t>
            </a:r>
            <a:endParaRPr lang="it-IT" sz="1600" dirty="0">
              <a:latin typeface="Times New Roman" pitchFamily="18" charset="0"/>
              <a:cs typeface="Times New Roman" pitchFamily="18" charset="0"/>
            </a:endParaRPr>
          </a:p>
        </p:txBody>
      </p:sp>
      <p:sp>
        <p:nvSpPr>
          <p:cNvPr id="5" name="Rettangolo 4"/>
          <p:cNvSpPr/>
          <p:nvPr/>
        </p:nvSpPr>
        <p:spPr>
          <a:xfrm>
            <a:off x="285720" y="3571876"/>
            <a:ext cx="8715436"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Quale attività economica si teme che venga danneggiata dalla presenza degli Albanesi?</a:t>
            </a:r>
            <a:endParaRPr lang="it-IT" sz="1600" dirty="0">
              <a:latin typeface="Times New Roman" pitchFamily="18" charset="0"/>
              <a:cs typeface="Times New Roman" pitchFamily="18" charset="0"/>
            </a:endParaRPr>
          </a:p>
        </p:txBody>
      </p:sp>
      <p:sp>
        <p:nvSpPr>
          <p:cNvPr id="6" name="Rettangolo 5"/>
          <p:cNvSpPr/>
          <p:nvPr/>
        </p:nvSpPr>
        <p:spPr>
          <a:xfrm>
            <a:off x="285720" y="4929198"/>
            <a:ext cx="8715436"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4- </a:t>
            </a:r>
            <a:r>
              <a:rPr lang="it-IT" sz="1600" dirty="0" smtClean="0">
                <a:latin typeface="Times New Roman" pitchFamily="18" charset="0"/>
                <a:cs typeface="Times New Roman" pitchFamily="18" charset="0"/>
              </a:rPr>
              <a:t>In che modo si pensa di poter bloccare l’ondata migratoria?</a:t>
            </a:r>
            <a:endParaRPr lang="it-IT" sz="1600" dirty="0">
              <a:latin typeface="Times New Roman" pitchFamily="18" charset="0"/>
              <a:cs typeface="Times New Roman" pitchFamily="18" charset="0"/>
            </a:endParaRPr>
          </a:p>
        </p:txBody>
      </p:sp>
      <p:sp>
        <p:nvSpPr>
          <p:cNvPr id="7" name="Rettangolo arrotondato 6"/>
          <p:cNvSpPr/>
          <p:nvPr/>
        </p:nvSpPr>
        <p:spPr>
          <a:xfrm>
            <a:off x="428596" y="857232"/>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500034" y="2428868"/>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arrotondato 8"/>
          <p:cNvSpPr/>
          <p:nvPr/>
        </p:nvSpPr>
        <p:spPr>
          <a:xfrm>
            <a:off x="500034" y="4000504"/>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arrotondato 9"/>
          <p:cNvSpPr/>
          <p:nvPr/>
        </p:nvSpPr>
        <p:spPr>
          <a:xfrm>
            <a:off x="500034" y="5429264"/>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solidFill>
                  <a:srgbClr val="FF0000"/>
                </a:solidFill>
                <a:latin typeface="Times New Roman" pitchFamily="18" charset="0"/>
                <a:cs typeface="Times New Roman" pitchFamily="18" charset="0"/>
              </a:rPr>
              <a:t>Gli immigrati albanesi oggi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2848" y="142855"/>
            <a:ext cx="3714991" cy="4356000"/>
          </a:xfrm>
          <a:prstGeom prst="rect">
            <a:avLst/>
          </a:prstGeom>
          <a:noFill/>
          <a:ln w="38100">
            <a:solidFill>
              <a:srgbClr val="C00000"/>
            </a:solidFill>
            <a:miter lim="800000"/>
            <a:headEnd/>
            <a:tailEnd/>
          </a:ln>
          <a:effectLst/>
        </p:spPr>
      </p:pic>
      <p:sp>
        <p:nvSpPr>
          <p:cNvPr id="6" name="Rettangolo arrotondato 5"/>
          <p:cNvSpPr/>
          <p:nvPr/>
        </p:nvSpPr>
        <p:spPr>
          <a:xfrm>
            <a:off x="214282" y="5072074"/>
            <a:ext cx="8786874" cy="1571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600" dirty="0" smtClean="0">
              <a:solidFill>
                <a:srgbClr val="00B0F0"/>
              </a:solidFill>
            </a:endParaRPr>
          </a:p>
        </p:txBody>
      </p:sp>
      <p:sp>
        <p:nvSpPr>
          <p:cNvPr id="8" name="Rettangolo 7"/>
          <p:cNvSpPr/>
          <p:nvPr/>
        </p:nvSpPr>
        <p:spPr>
          <a:xfrm>
            <a:off x="4357686" y="4143380"/>
            <a:ext cx="4643470" cy="830997"/>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Quali informazioni possiamo ricavare, riguardo alla presenza degli Albanesi in Italia, dalla cartina e dai dati riportati nella tabella? </a:t>
            </a:r>
            <a:endParaRPr lang="it-IT" sz="1600" dirty="0">
              <a:latin typeface="Times New Roman" pitchFamily="18" charset="0"/>
              <a:cs typeface="Times New Roman" pitchFamily="18" charset="0"/>
            </a:endParaRPr>
          </a:p>
        </p:txBody>
      </p:sp>
      <p:pic>
        <p:nvPicPr>
          <p:cNvPr id="9" name="Picture 2" descr="C:\Users\utente\Pictures\2021-08-30\001.jpg"/>
          <p:cNvPicPr>
            <a:picLocks noChangeAspect="1" noChangeArrowheads="1"/>
          </p:cNvPicPr>
          <p:nvPr/>
        </p:nvPicPr>
        <p:blipFill>
          <a:blip r:embed="rId3"/>
          <a:srcRect l="9470" t="25597" r="22014" b="35452"/>
          <a:stretch>
            <a:fillRect/>
          </a:stretch>
        </p:blipFill>
        <p:spPr bwMode="auto">
          <a:xfrm>
            <a:off x="4000496" y="142852"/>
            <a:ext cx="5014600" cy="3924000"/>
          </a:xfrm>
          <a:prstGeom prst="rect">
            <a:avLst/>
          </a:prstGeom>
          <a:noFill/>
          <a:ln w="38100">
            <a:solidFill>
              <a:srgbClr val="C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428604"/>
            <a:ext cx="8858312" cy="1600438"/>
          </a:xfrm>
          <a:prstGeom prst="rect">
            <a:avLst/>
          </a:prstGeom>
          <a:solidFill>
            <a:schemeClr val="accent2">
              <a:lumMod val="20000"/>
              <a:lumOff val="80000"/>
            </a:schemeClr>
          </a:solidFill>
          <a:ln w="38100">
            <a:solidFill>
              <a:srgbClr val="C00000"/>
            </a:solidFill>
          </a:ln>
        </p:spPr>
        <p:txBody>
          <a:bodyPr wrap="square">
            <a:spAutoFit/>
          </a:bodyPr>
          <a:lstStyle/>
          <a:p>
            <a:pPr algn="just"/>
            <a:r>
              <a:rPr lang="it-IT" sz="1400" dirty="0" smtClean="0"/>
              <a:t>In base alla rappresentanza di genere, possiamo distinguere tre tipologie principali di comunità immigrate.</a:t>
            </a:r>
          </a:p>
          <a:p>
            <a:pPr algn="just"/>
            <a:r>
              <a:rPr lang="it-IT" sz="1400" dirty="0" smtClean="0"/>
              <a:t>Abbiamo comunità dove </a:t>
            </a:r>
            <a:r>
              <a:rPr lang="it-IT" sz="1400" b="1" dirty="0" smtClean="0"/>
              <a:t>il rapporto tra la presenza maschile e femminile si trova in equilibro</a:t>
            </a:r>
            <a:r>
              <a:rPr lang="it-IT" sz="1400" dirty="0" smtClean="0"/>
              <a:t> o con valori simili, molto probabilmente dovuto ad una maggiore presenza di famiglie riunitesi attraverso i ricongiungimenti familiari. </a:t>
            </a:r>
          </a:p>
          <a:p>
            <a:pPr algn="just"/>
            <a:r>
              <a:rPr lang="it-IT" sz="1400" dirty="0" smtClean="0"/>
              <a:t>Comunità dove </a:t>
            </a:r>
            <a:r>
              <a:rPr lang="it-IT" sz="1400" b="1" dirty="0" smtClean="0"/>
              <a:t>è prevalente la componente maschile</a:t>
            </a:r>
            <a:r>
              <a:rPr lang="it-IT" sz="1400" dirty="0" smtClean="0"/>
              <a:t>, comunità di immigrazione più recente dove sono soprattutto presenti uomini venuti a lavorare.</a:t>
            </a:r>
          </a:p>
          <a:p>
            <a:pPr algn="just"/>
            <a:r>
              <a:rPr lang="it-IT" sz="1400" dirty="0" smtClean="0"/>
              <a:t>Comunità infine </a:t>
            </a:r>
            <a:r>
              <a:rPr lang="it-IT" sz="1400" b="1" dirty="0" smtClean="0"/>
              <a:t>a guida femminile</a:t>
            </a:r>
            <a:r>
              <a:rPr lang="it-IT" sz="1400" dirty="0" smtClean="0"/>
              <a:t> , dove la maggior parte dei componenti è composta da donne lavoratrici single.</a:t>
            </a:r>
          </a:p>
        </p:txBody>
      </p:sp>
      <p:sp>
        <p:nvSpPr>
          <p:cNvPr id="4" name="Rettangolo arrotondato 3"/>
          <p:cNvSpPr/>
          <p:nvPr/>
        </p:nvSpPr>
        <p:spPr>
          <a:xfrm>
            <a:off x="214282" y="3357562"/>
            <a:ext cx="857256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ttangolo 5"/>
          <p:cNvSpPr/>
          <p:nvPr/>
        </p:nvSpPr>
        <p:spPr>
          <a:xfrm>
            <a:off x="214282" y="2428868"/>
            <a:ext cx="8643998" cy="830997"/>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Osserva i dati riportati nella tabella e rispondi. A quale tipologia di comunità immigrata appartiene quella albanese: la prima, la seconda o la terza? Ciò è indice di una maggiore o minore integrazione nella società italiana?</a:t>
            </a:r>
            <a:endParaRPr lang="it-IT" sz="1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ChangeAspect="1"/>
          </p:cNvGraphicFramePr>
          <p:nvPr/>
        </p:nvGraphicFramePr>
        <p:xfrm>
          <a:off x="1357290" y="142852"/>
          <a:ext cx="6644640" cy="44297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p:cNvSpPr/>
          <p:nvPr/>
        </p:nvSpPr>
        <p:spPr>
          <a:xfrm>
            <a:off x="142844" y="4714884"/>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Perché dall’analisi di questo grafico si può dedurre che il livello di integrazione della comunità albanese è superiore al livello di integrazione medio degli extracomunitari presenti in Italia? </a:t>
            </a:r>
            <a:endParaRPr lang="it-IT" sz="1600" dirty="0">
              <a:latin typeface="Times New Roman" pitchFamily="18" charset="0"/>
              <a:cs typeface="Times New Roman" pitchFamily="18" charset="0"/>
            </a:endParaRPr>
          </a:p>
        </p:txBody>
      </p:sp>
      <p:sp>
        <p:nvSpPr>
          <p:cNvPr id="4" name="Rettangolo arrotondato 3"/>
          <p:cNvSpPr/>
          <p:nvPr/>
        </p:nvSpPr>
        <p:spPr>
          <a:xfrm>
            <a:off x="142844" y="5429264"/>
            <a:ext cx="8572560" cy="1143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C:\Users\utente\Documents\SITO\DA INSERIRE\GEOGRAFIA\CLASSE 2°\4-ALBANIA\IMMAGINI\3-LA POPOLAZIONE\foto\thumbnailCAZ1ZAJ2.jpg"/>
          <p:cNvPicPr>
            <a:picLocks noChangeAspect="1" noChangeArrowheads="1"/>
          </p:cNvPicPr>
          <p:nvPr/>
        </p:nvPicPr>
        <p:blipFill>
          <a:blip r:embed="rId2"/>
          <a:srcRect/>
          <a:stretch>
            <a:fillRect/>
          </a:stretch>
        </p:blipFill>
        <p:spPr bwMode="auto">
          <a:xfrm>
            <a:off x="500034" y="714356"/>
            <a:ext cx="3609975" cy="3752850"/>
          </a:xfrm>
          <a:prstGeom prst="rect">
            <a:avLst/>
          </a:prstGeom>
          <a:solidFill>
            <a:srgbClr val="FFC000"/>
          </a:solidFill>
          <a:ln w="38100">
            <a:solidFill>
              <a:srgbClr val="C00000"/>
            </a:solidFill>
          </a:ln>
        </p:spPr>
      </p:pic>
      <p:sp>
        <p:nvSpPr>
          <p:cNvPr id="4" name="Rettangolo 3"/>
          <p:cNvSpPr/>
          <p:nvPr/>
        </p:nvSpPr>
        <p:spPr>
          <a:xfrm>
            <a:off x="142844" y="71414"/>
            <a:ext cx="4572000" cy="584775"/>
          </a:xfrm>
          <a:prstGeom prst="rect">
            <a:avLst/>
          </a:prstGeom>
        </p:spPr>
        <p:txBody>
          <a:bodyPr>
            <a:spAutoFit/>
          </a:bodyPr>
          <a:lstStyle/>
          <a:p>
            <a:pPr algn="just"/>
            <a:r>
              <a:rPr lang="it-IT" sz="1600" b="1" dirty="0" smtClean="0"/>
              <a:t>Permessi di soggiorno per tipologia e cittadinanza di riferimento (v.%). Dati al 1° gennaio 2018 .</a:t>
            </a:r>
            <a:endParaRPr lang="it-IT" sz="1600" dirty="0"/>
          </a:p>
        </p:txBody>
      </p:sp>
      <p:sp>
        <p:nvSpPr>
          <p:cNvPr id="7" name="Rettangolo 6"/>
          <p:cNvSpPr/>
          <p:nvPr/>
        </p:nvSpPr>
        <p:spPr>
          <a:xfrm>
            <a:off x="214282" y="4714884"/>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Confrontando i due istogrammi, quale considerazione possiamo fare riguardo al processo di integrazione della comunità albanese?</a:t>
            </a:r>
            <a:endParaRPr lang="it-IT" sz="1600" dirty="0">
              <a:latin typeface="Times New Roman" pitchFamily="18" charset="0"/>
              <a:cs typeface="Times New Roman" pitchFamily="18" charset="0"/>
            </a:endParaRPr>
          </a:p>
        </p:txBody>
      </p:sp>
      <p:sp>
        <p:nvSpPr>
          <p:cNvPr id="8" name="Rettangolo arrotondato 7"/>
          <p:cNvSpPr/>
          <p:nvPr/>
        </p:nvSpPr>
        <p:spPr>
          <a:xfrm>
            <a:off x="142844" y="5500702"/>
            <a:ext cx="8572560"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9"/>
          <p:cNvSpPr/>
          <p:nvPr/>
        </p:nvSpPr>
        <p:spPr>
          <a:xfrm>
            <a:off x="4286248" y="785794"/>
            <a:ext cx="4643470" cy="1569660"/>
          </a:xfrm>
          <a:prstGeom prst="rect">
            <a:avLst/>
          </a:prstGeom>
          <a:solidFill>
            <a:schemeClr val="tx2">
              <a:lumMod val="20000"/>
              <a:lumOff val="80000"/>
            </a:schemeClr>
          </a:solidFill>
          <a:ln w="38100">
            <a:solidFill>
              <a:srgbClr val="C00000"/>
            </a:solidFill>
          </a:ln>
        </p:spPr>
        <p:txBody>
          <a:bodyPr wrap="square">
            <a:spAutoFit/>
          </a:bodyPr>
          <a:lstStyle/>
          <a:p>
            <a:pPr algn="just"/>
            <a:r>
              <a:rPr lang="it-IT" sz="1600" b="1" dirty="0" smtClean="0"/>
              <a:t>Il permesso di </a:t>
            </a:r>
            <a:r>
              <a:rPr lang="it-IT" sz="1600" b="1" dirty="0" err="1" smtClean="0"/>
              <a:t>lungosoggiorno</a:t>
            </a:r>
            <a:r>
              <a:rPr lang="it-IT" sz="1600" b="1" dirty="0" smtClean="0"/>
              <a:t> </a:t>
            </a:r>
            <a:r>
              <a:rPr lang="it-IT" sz="1600" dirty="0" smtClean="0"/>
              <a:t>può essere rilasciato al cittadino straniero in possesso, da almeno 5 anni, di un permesso di soggiorno in corso di validità, a condizione che dimostri la disponibilità di un reddito minimo non inferiore all’assegno sociale calcolato annualmente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p:spPr>
        <p:txBody>
          <a:bodyPr>
            <a:normAutofit fontScale="90000"/>
          </a:bodyPr>
          <a:lstStyle/>
          <a:p>
            <a:r>
              <a:rPr lang="it-IT" dirty="0" smtClean="0"/>
              <a:t/>
            </a:r>
            <a:br>
              <a:rPr lang="it-IT" dirty="0" smtClean="0"/>
            </a:br>
            <a:r>
              <a:rPr lang="it-IT" dirty="0" smtClean="0"/>
              <a:t>                 ELENCO DEGLI ARGOMENTI</a:t>
            </a:r>
            <a:r>
              <a:rPr lang="it-IT" sz="1800" dirty="0" smtClean="0"/>
              <a:t/>
            </a:r>
            <a:br>
              <a:rPr lang="it-IT" sz="1800" dirty="0" smtClean="0"/>
            </a:br>
            <a:r>
              <a:rPr lang="it-IT" sz="1800" dirty="0" smtClean="0"/>
              <a:t> </a:t>
            </a:r>
            <a:br>
              <a:rPr lang="it-IT" sz="1800" dirty="0" smtClean="0"/>
            </a:br>
            <a:r>
              <a:rPr lang="it-IT" sz="2000" dirty="0" smtClean="0"/>
              <a:t>1. i primi sbarchi in </a:t>
            </a:r>
            <a:r>
              <a:rPr lang="it-IT" sz="2000" dirty="0" err="1" smtClean="0"/>
              <a:t>italia</a:t>
            </a:r>
            <a:r>
              <a:rPr lang="it-IT" sz="2000" dirty="0" smtClean="0"/>
              <a:t/>
            </a:r>
            <a:br>
              <a:rPr lang="it-IT" sz="2000" dirty="0" smtClean="0"/>
            </a:br>
            <a:r>
              <a:rPr lang="it-IT" sz="2000" dirty="0" smtClean="0"/>
              <a:t> </a:t>
            </a:r>
            <a:br>
              <a:rPr lang="it-IT" sz="2000" dirty="0" smtClean="0"/>
            </a:br>
            <a:r>
              <a:rPr lang="it-IT" sz="2000" dirty="0" smtClean="0"/>
              <a:t>2. cosa pensavano gli italiani</a:t>
            </a:r>
            <a:br>
              <a:rPr lang="it-IT" sz="2000" dirty="0" smtClean="0"/>
            </a:br>
            <a:r>
              <a:rPr lang="it-IT" sz="2000" dirty="0" smtClean="0"/>
              <a:t> </a:t>
            </a:r>
            <a:br>
              <a:rPr lang="it-IT" sz="2000" dirty="0" smtClean="0"/>
            </a:br>
            <a:r>
              <a:rPr lang="it-IT" sz="2000" dirty="0" smtClean="0"/>
              <a:t>3. albanesi famosi in </a:t>
            </a:r>
            <a:r>
              <a:rPr lang="it-IT" sz="2000" dirty="0" err="1" smtClean="0"/>
              <a:t>italia</a:t>
            </a:r>
            <a:r>
              <a:rPr lang="it-IT" sz="2000" dirty="0" smtClean="0"/>
              <a:t/>
            </a:r>
            <a:br>
              <a:rPr lang="it-IT" sz="2000" dirty="0" smtClean="0"/>
            </a:br>
            <a:r>
              <a:rPr lang="it-IT" sz="2000" dirty="0" smtClean="0"/>
              <a:t/>
            </a:r>
            <a:br>
              <a:rPr lang="it-IT" sz="2000" dirty="0" smtClean="0"/>
            </a:br>
            <a:r>
              <a:rPr lang="it-IT" sz="2000" dirty="0" smtClean="0"/>
              <a:t>4. i miei compagni albanesi</a:t>
            </a:r>
            <a:br>
              <a:rPr lang="it-IT" sz="2000" dirty="0" smtClean="0"/>
            </a:b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C:\Users\utente\Documents\SITO\DA INSERIRE\GEOGRAFIA\CLASSE 2°\4-ALBANIA\IMMAGINI\3-LA POPOLAZIONE\foto\thumbnailCAZ1ZAJ2.jpg"/>
          <p:cNvPicPr>
            <a:picLocks noChangeAspect="1" noChangeArrowheads="1"/>
          </p:cNvPicPr>
          <p:nvPr/>
        </p:nvPicPr>
        <p:blipFill>
          <a:blip r:embed="rId2"/>
          <a:srcRect/>
          <a:stretch>
            <a:fillRect/>
          </a:stretch>
        </p:blipFill>
        <p:spPr bwMode="auto">
          <a:xfrm>
            <a:off x="428596" y="285728"/>
            <a:ext cx="3286125" cy="4181475"/>
          </a:xfrm>
          <a:prstGeom prst="rect">
            <a:avLst/>
          </a:prstGeom>
          <a:noFill/>
          <a:ln w="38100">
            <a:solidFill>
              <a:srgbClr val="C00000"/>
            </a:solidFill>
          </a:ln>
        </p:spPr>
      </p:pic>
      <p:sp>
        <p:nvSpPr>
          <p:cNvPr id="5" name="Rettangolo 4"/>
          <p:cNvSpPr/>
          <p:nvPr/>
        </p:nvSpPr>
        <p:spPr>
          <a:xfrm>
            <a:off x="4000496" y="1571612"/>
            <a:ext cx="4929190" cy="1077218"/>
          </a:xfrm>
          <a:prstGeom prst="rect">
            <a:avLst/>
          </a:prstGeom>
          <a:solidFill>
            <a:schemeClr val="tx2">
              <a:lumMod val="20000"/>
              <a:lumOff val="80000"/>
            </a:schemeClr>
          </a:solidFill>
          <a:ln w="38100">
            <a:solidFill>
              <a:srgbClr val="C00000"/>
            </a:solidFill>
          </a:ln>
        </p:spPr>
        <p:txBody>
          <a:bodyPr wrap="square">
            <a:spAutoFit/>
          </a:bodyPr>
          <a:lstStyle/>
          <a:p>
            <a:pPr algn="just"/>
            <a:r>
              <a:rPr lang="it-IT" sz="1600" dirty="0" smtClean="0"/>
              <a:t>Il </a:t>
            </a:r>
            <a:r>
              <a:rPr lang="it-IT" sz="1600" b="1" dirty="0" smtClean="0"/>
              <a:t>Permesso di soggiorno per motivi di famiglia </a:t>
            </a:r>
            <a:r>
              <a:rPr lang="it-IT" sz="1600" dirty="0" smtClean="0"/>
              <a:t>viene rilasciato ai famigliari che vogliono ricongiungersi ad un cittadino extracomunitario che si trova in Italia con un permesso di soggiorno temporaneo. </a:t>
            </a:r>
            <a:endParaRPr lang="it-IT" sz="1600" b="1" dirty="0" smtClean="0"/>
          </a:p>
        </p:txBody>
      </p:sp>
      <p:sp>
        <p:nvSpPr>
          <p:cNvPr id="6" name="Rettangolo 5"/>
          <p:cNvSpPr/>
          <p:nvPr/>
        </p:nvSpPr>
        <p:spPr>
          <a:xfrm>
            <a:off x="3857620" y="500042"/>
            <a:ext cx="5143504" cy="830997"/>
          </a:xfrm>
          <a:prstGeom prst="rect">
            <a:avLst/>
          </a:prstGeom>
        </p:spPr>
        <p:txBody>
          <a:bodyPr wrap="square">
            <a:spAutoFit/>
          </a:bodyPr>
          <a:lstStyle/>
          <a:p>
            <a:pPr algn="just"/>
            <a:r>
              <a:rPr lang="it-IT" sz="1600" b="1" dirty="0" smtClean="0"/>
              <a:t>Permessi di soggiorno a scadenza a beneficio di cittadini albanesi e non comunitari regolarmente soggiornanti (v.%). Dati al 1° gennaio 2018.</a:t>
            </a:r>
          </a:p>
        </p:txBody>
      </p:sp>
      <p:sp>
        <p:nvSpPr>
          <p:cNvPr id="7" name="Rettangolo 6"/>
          <p:cNvSpPr/>
          <p:nvPr/>
        </p:nvSpPr>
        <p:spPr>
          <a:xfrm>
            <a:off x="214282" y="4643446"/>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Il fatto che, fra gli Albanesi, la percentuale dei permessi di soggiorno per motivi famigliari è nettamente più alta di quella del totale degli extracomunitari, che cosa sta a significare?</a:t>
            </a:r>
            <a:endParaRPr lang="it-IT" sz="1600" dirty="0">
              <a:latin typeface="Times New Roman" pitchFamily="18" charset="0"/>
              <a:cs typeface="Times New Roman" pitchFamily="18" charset="0"/>
            </a:endParaRPr>
          </a:p>
        </p:txBody>
      </p:sp>
      <p:sp>
        <p:nvSpPr>
          <p:cNvPr id="8" name="Rettangolo arrotondato 7"/>
          <p:cNvSpPr/>
          <p:nvPr/>
        </p:nvSpPr>
        <p:spPr>
          <a:xfrm>
            <a:off x="214282" y="5429264"/>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142844" y="142852"/>
            <a:ext cx="6925913" cy="3198781"/>
          </a:xfrm>
          <a:prstGeom prst="rect">
            <a:avLst/>
          </a:prstGeom>
          <a:noFill/>
          <a:ln w="38100">
            <a:solidFill>
              <a:srgbClr val="C00000"/>
            </a:solidFill>
            <a:miter lim="800000"/>
            <a:headEnd/>
            <a:tailEnd/>
          </a:ln>
          <a:effectLst/>
        </p:spPr>
      </p:pic>
      <p:sp>
        <p:nvSpPr>
          <p:cNvPr id="3" name="Rettangolo 2"/>
          <p:cNvSpPr/>
          <p:nvPr/>
        </p:nvSpPr>
        <p:spPr>
          <a:xfrm>
            <a:off x="7143736" y="214290"/>
            <a:ext cx="1857420" cy="1569660"/>
          </a:xfrm>
          <a:prstGeom prst="rect">
            <a:avLst/>
          </a:prstGeom>
        </p:spPr>
        <p:txBody>
          <a:bodyPr wrap="square">
            <a:spAutoFit/>
          </a:bodyPr>
          <a:lstStyle/>
          <a:p>
            <a:r>
              <a:rPr lang="it-IT" sz="1600" b="1" dirty="0" smtClean="0"/>
              <a:t>Occupati (15 anni e oltre) per cittadinanza e settore d’attività economica (v.%). Anno 2018</a:t>
            </a:r>
            <a:endParaRPr lang="it-IT" sz="1600" b="1" dirty="0"/>
          </a:p>
        </p:txBody>
      </p:sp>
      <p:sp>
        <p:nvSpPr>
          <p:cNvPr id="5" name="Rettangolo 4"/>
          <p:cNvSpPr/>
          <p:nvPr/>
        </p:nvSpPr>
        <p:spPr>
          <a:xfrm>
            <a:off x="214282" y="3571876"/>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Mettendo a confronto i due grafici. Si nota, dal punto di vista occupazionale, una evidente differenza fra gli Albanesi e il totale dei lavoratori non comunitari: quale?  </a:t>
            </a:r>
            <a:endParaRPr lang="it-IT" sz="1600" dirty="0">
              <a:latin typeface="Times New Roman" pitchFamily="18" charset="0"/>
              <a:cs typeface="Times New Roman" pitchFamily="18" charset="0"/>
            </a:endParaRPr>
          </a:p>
        </p:txBody>
      </p:sp>
      <p:sp>
        <p:nvSpPr>
          <p:cNvPr id="6" name="Rettangolo arrotondato 5"/>
          <p:cNvSpPr/>
          <p:nvPr/>
        </p:nvSpPr>
        <p:spPr>
          <a:xfrm>
            <a:off x="214282" y="4357694"/>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1071538" y="857232"/>
            <a:ext cx="6902387" cy="2439543"/>
          </a:xfrm>
          <a:prstGeom prst="rect">
            <a:avLst/>
          </a:prstGeom>
          <a:noFill/>
          <a:ln w="38100">
            <a:solidFill>
              <a:srgbClr val="C00000"/>
            </a:solidFill>
            <a:miter lim="800000"/>
            <a:headEnd/>
            <a:tailEnd/>
          </a:ln>
          <a:effectLst/>
        </p:spPr>
      </p:pic>
      <p:sp>
        <p:nvSpPr>
          <p:cNvPr id="4" name="Rettangolo 3"/>
          <p:cNvSpPr/>
          <p:nvPr/>
        </p:nvSpPr>
        <p:spPr>
          <a:xfrm>
            <a:off x="642910" y="285728"/>
            <a:ext cx="8858312" cy="338554"/>
          </a:xfrm>
          <a:prstGeom prst="rect">
            <a:avLst/>
          </a:prstGeom>
        </p:spPr>
        <p:txBody>
          <a:bodyPr wrap="square">
            <a:spAutoFit/>
          </a:bodyPr>
          <a:lstStyle/>
          <a:p>
            <a:r>
              <a:rPr lang="it-IT" sz="1600" b="1" dirty="0" smtClean="0"/>
              <a:t>Occupati (15 anni e oltre) per cittadinanza e tipologia professionale (v.%). Anno 2018</a:t>
            </a:r>
            <a:endParaRPr lang="it-IT" sz="1600" b="1" dirty="0"/>
          </a:p>
        </p:txBody>
      </p:sp>
      <p:sp>
        <p:nvSpPr>
          <p:cNvPr id="5" name="Rettangolo 4"/>
          <p:cNvSpPr/>
          <p:nvPr/>
        </p:nvSpPr>
        <p:spPr>
          <a:xfrm>
            <a:off x="214282" y="3500438"/>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Quale altra differenza fra gli Albanesi e il resto degli immigrati non comunitari emerge, sempre dal punto di vista occupazionale, dal confronto di questi due istogrammi?</a:t>
            </a:r>
            <a:endParaRPr lang="it-IT" sz="1600" dirty="0">
              <a:latin typeface="Times New Roman" pitchFamily="18" charset="0"/>
              <a:cs typeface="Times New Roman" pitchFamily="18" charset="0"/>
            </a:endParaRPr>
          </a:p>
        </p:txBody>
      </p:sp>
      <p:sp>
        <p:nvSpPr>
          <p:cNvPr id="6" name="Rettangolo arrotondato 5"/>
          <p:cNvSpPr/>
          <p:nvPr/>
        </p:nvSpPr>
        <p:spPr>
          <a:xfrm>
            <a:off x="214282" y="4214818"/>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285720" y="571480"/>
            <a:ext cx="8541258" cy="3348609"/>
          </a:xfrm>
          <a:prstGeom prst="rect">
            <a:avLst/>
          </a:prstGeom>
          <a:noFill/>
          <a:ln w="38100">
            <a:solidFill>
              <a:srgbClr val="C00000"/>
            </a:solidFill>
            <a:miter lim="800000"/>
            <a:headEnd/>
            <a:tailEnd/>
          </a:ln>
          <a:effectLst/>
        </p:spPr>
      </p:pic>
      <p:sp>
        <p:nvSpPr>
          <p:cNvPr id="3" name="Rettangolo 2"/>
          <p:cNvSpPr/>
          <p:nvPr/>
        </p:nvSpPr>
        <p:spPr>
          <a:xfrm>
            <a:off x="285720" y="142852"/>
            <a:ext cx="8715436" cy="338554"/>
          </a:xfrm>
          <a:prstGeom prst="rect">
            <a:avLst/>
          </a:prstGeom>
        </p:spPr>
        <p:txBody>
          <a:bodyPr wrap="square">
            <a:spAutoFit/>
          </a:bodyPr>
          <a:lstStyle/>
          <a:p>
            <a:r>
              <a:rPr lang="it-IT" sz="1600" b="1" dirty="0" smtClean="0"/>
              <a:t>Retribuzione mensile media dei lavoratori per genere, cittadinanza e tipologia di lavoro.  Anno 2018</a:t>
            </a:r>
            <a:endParaRPr lang="it-IT" sz="1600" b="1" dirty="0"/>
          </a:p>
        </p:txBody>
      </p:sp>
      <p:sp>
        <p:nvSpPr>
          <p:cNvPr id="5" name="Rettangolo 4"/>
          <p:cNvSpPr/>
          <p:nvPr/>
        </p:nvSpPr>
        <p:spPr>
          <a:xfrm>
            <a:off x="285720" y="4143380"/>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Confronta i grafici: quali differenze si notano fra le retribuzioni medie degli Albanesi e quelle del totale dei non comunitari?</a:t>
            </a:r>
            <a:endParaRPr lang="it-IT" sz="1600" dirty="0">
              <a:latin typeface="Times New Roman" pitchFamily="18" charset="0"/>
              <a:cs typeface="Times New Roman" pitchFamily="18" charset="0"/>
            </a:endParaRPr>
          </a:p>
        </p:txBody>
      </p:sp>
      <p:sp>
        <p:nvSpPr>
          <p:cNvPr id="6" name="Rettangolo arrotondato 5"/>
          <p:cNvSpPr/>
          <p:nvPr/>
        </p:nvSpPr>
        <p:spPr>
          <a:xfrm>
            <a:off x="214282" y="4786322"/>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i="1" dirty="0" smtClean="0">
              <a:solidFill>
                <a:schemeClr val="tx1"/>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utente\Pictures\2021-08-30\002.jpg"/>
          <p:cNvPicPr>
            <a:picLocks noChangeAspect="1" noChangeArrowheads="1"/>
          </p:cNvPicPr>
          <p:nvPr/>
        </p:nvPicPr>
        <p:blipFill>
          <a:blip r:embed="rId2"/>
          <a:srcRect l="8419" t="11134" r="15588" b="59878"/>
          <a:stretch>
            <a:fillRect/>
          </a:stretch>
        </p:blipFill>
        <p:spPr bwMode="auto">
          <a:xfrm>
            <a:off x="428596" y="642918"/>
            <a:ext cx="8210007" cy="4310757"/>
          </a:xfrm>
          <a:prstGeom prst="rect">
            <a:avLst/>
          </a:prstGeom>
          <a:noFill/>
          <a:ln w="38100">
            <a:solidFill>
              <a:srgbClr val="C00000"/>
            </a:solidFill>
          </a:ln>
        </p:spPr>
      </p:pic>
      <p:sp>
        <p:nvSpPr>
          <p:cNvPr id="3" name="Rettangolo 2"/>
          <p:cNvSpPr/>
          <p:nvPr/>
        </p:nvSpPr>
        <p:spPr>
          <a:xfrm>
            <a:off x="285720" y="214290"/>
            <a:ext cx="8643998" cy="338554"/>
          </a:xfrm>
          <a:prstGeom prst="rect">
            <a:avLst/>
          </a:prstGeom>
        </p:spPr>
        <p:txBody>
          <a:bodyPr wrap="square">
            <a:spAutoFit/>
          </a:bodyPr>
          <a:lstStyle/>
          <a:p>
            <a:r>
              <a:rPr lang="it-IT" sz="1600" b="1" dirty="0" smtClean="0"/>
              <a:t>Titolari di imprese individuali per principali settori di investimento e cittadinanza (v.%). Anno 2018</a:t>
            </a:r>
            <a:endParaRPr lang="it-IT" sz="1600" b="1" dirty="0"/>
          </a:p>
        </p:txBody>
      </p:sp>
      <p:sp>
        <p:nvSpPr>
          <p:cNvPr id="5" name="Rettangolo 4"/>
          <p:cNvSpPr/>
          <p:nvPr/>
        </p:nvSpPr>
        <p:spPr>
          <a:xfrm>
            <a:off x="357158" y="5214950"/>
            <a:ext cx="8643998"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Quale considerazione si può fare confrontando i due istogrammi?</a:t>
            </a:r>
            <a:endParaRPr lang="it-IT" sz="1600" dirty="0">
              <a:latin typeface="Times New Roman" pitchFamily="18" charset="0"/>
              <a:cs typeface="Times New Roman" pitchFamily="18" charset="0"/>
            </a:endParaRPr>
          </a:p>
        </p:txBody>
      </p:sp>
      <p:sp>
        <p:nvSpPr>
          <p:cNvPr id="6" name="Rettangolo arrotondato 5"/>
          <p:cNvSpPr/>
          <p:nvPr/>
        </p:nvSpPr>
        <p:spPr>
          <a:xfrm>
            <a:off x="285720" y="5715016"/>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i="1" dirty="0" smtClean="0">
              <a:solidFill>
                <a:schemeClr val="tx1"/>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428604"/>
          <a:ext cx="8429685" cy="1920240"/>
        </p:xfrm>
        <a:graphic>
          <a:graphicData uri="http://schemas.openxmlformats.org/drawingml/2006/table">
            <a:tbl>
              <a:tblPr firstRow="1" bandRow="1">
                <a:tableStyleId>{5C22544A-7EE6-4342-B048-85BDC9FD1C3A}</a:tableStyleId>
              </a:tblPr>
              <a:tblGrid>
                <a:gridCol w="4000529"/>
                <a:gridCol w="2286016"/>
                <a:gridCol w="2143140"/>
              </a:tblGrid>
              <a:tr h="370840">
                <a:tc>
                  <a:txBody>
                    <a:bodyPr/>
                    <a:lstStyle/>
                    <a:p>
                      <a:endParaRPr lang="it-IT" dirty="0"/>
                    </a:p>
                  </a:txBody>
                  <a:tcPr/>
                </a:tc>
                <a:tc>
                  <a:txBody>
                    <a:bodyPr/>
                    <a:lstStyle/>
                    <a:p>
                      <a:pPr algn="ctr"/>
                      <a:r>
                        <a:rPr lang="it-IT" dirty="0" smtClean="0">
                          <a:solidFill>
                            <a:schemeClr val="tx1"/>
                          </a:solidFill>
                        </a:rPr>
                        <a:t>ALBANESI</a:t>
                      </a:r>
                      <a:endParaRPr lang="it-IT" dirty="0">
                        <a:solidFill>
                          <a:schemeClr val="tx1"/>
                        </a:solidFill>
                      </a:endParaRPr>
                    </a:p>
                  </a:txBody>
                  <a:tcPr/>
                </a:tc>
                <a:tc>
                  <a:txBody>
                    <a:bodyPr/>
                    <a:lstStyle/>
                    <a:p>
                      <a:pPr algn="ctr"/>
                      <a:r>
                        <a:rPr lang="it-IT" dirty="0" smtClean="0">
                          <a:solidFill>
                            <a:schemeClr val="tx1"/>
                          </a:solidFill>
                        </a:rPr>
                        <a:t>TOTALE DEGLI EXTRACOMUNITARI</a:t>
                      </a:r>
                      <a:endParaRPr lang="it-IT" dirty="0">
                        <a:solidFill>
                          <a:schemeClr val="tx1"/>
                        </a:solidFill>
                      </a:endParaRPr>
                    </a:p>
                  </a:txBody>
                  <a:tcPr/>
                </a:tc>
              </a:tr>
              <a:tr h="370840">
                <a:tc>
                  <a:txBody>
                    <a:bodyPr/>
                    <a:lstStyle/>
                    <a:p>
                      <a:r>
                        <a:rPr kumimoji="0" lang="it-IT" sz="1800" kern="1200" baseline="0" dirty="0" smtClean="0">
                          <a:solidFill>
                            <a:schemeClr val="dk1"/>
                          </a:solidFill>
                          <a:latin typeface="Times New Roman" pitchFamily="18" charset="0"/>
                          <a:ea typeface="+mn-ea"/>
                          <a:cs typeface="Times New Roman" pitchFamily="18" charset="0"/>
                        </a:rPr>
                        <a:t>Importo medio operazioni credito al consumo - 2018</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552 euro</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497 euro</a:t>
                      </a:r>
                      <a:endParaRPr lang="it-IT" dirty="0">
                        <a:latin typeface="Times New Roman" pitchFamily="18" charset="0"/>
                        <a:cs typeface="Times New Roman" pitchFamily="18" charset="0"/>
                      </a:endParaRPr>
                    </a:p>
                  </a:txBody>
                  <a:tcPr/>
                </a:tc>
              </a:tr>
              <a:tr h="370840">
                <a:tc>
                  <a:txBody>
                    <a:bodyPr/>
                    <a:lstStyle/>
                    <a:p>
                      <a:r>
                        <a:rPr kumimoji="0" lang="it-IT" sz="1800" kern="1200" baseline="0" dirty="0" smtClean="0">
                          <a:solidFill>
                            <a:schemeClr val="dk1"/>
                          </a:solidFill>
                          <a:latin typeface="Times New Roman" pitchFamily="18" charset="0"/>
                          <a:ea typeface="+mn-ea"/>
                          <a:cs typeface="Times New Roman" pitchFamily="18" charset="0"/>
                        </a:rPr>
                        <a:t>Percentuale mutui sul totale dei crediti concessi da banche e BancoPosta - 2017</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52%</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32%</a:t>
                      </a:r>
                      <a:endParaRPr lang="it-IT" dirty="0">
                        <a:latin typeface="Times New Roman" pitchFamily="18" charset="0"/>
                        <a:cs typeface="Times New Roman" pitchFamily="18" charset="0"/>
                      </a:endParaRPr>
                    </a:p>
                  </a:txBody>
                  <a:tcPr/>
                </a:tc>
              </a:tr>
            </a:tbl>
          </a:graphicData>
        </a:graphic>
      </p:graphicFrame>
      <p:sp>
        <p:nvSpPr>
          <p:cNvPr id="4" name="Rettangolo 3"/>
          <p:cNvSpPr/>
          <p:nvPr/>
        </p:nvSpPr>
        <p:spPr>
          <a:xfrm>
            <a:off x="285720" y="4357694"/>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Esaminando i dati sul credito, quali considerazioni si possono fare riguardo al livello di reddito e all’integrazione degli Albanesi che risiedono in Italia?  Rispondi completando le frasi seguenti.</a:t>
            </a:r>
          </a:p>
        </p:txBody>
      </p:sp>
      <p:sp>
        <p:nvSpPr>
          <p:cNvPr id="6" name="Rettangolo 5"/>
          <p:cNvSpPr/>
          <p:nvPr/>
        </p:nvSpPr>
        <p:spPr>
          <a:xfrm>
            <a:off x="285720" y="5143512"/>
            <a:ext cx="8643998" cy="1323439"/>
          </a:xfrm>
          <a:prstGeom prst="rect">
            <a:avLst/>
          </a:prstGeom>
        </p:spPr>
        <p:txBody>
          <a:bodyPr wrap="square">
            <a:spAutoFit/>
          </a:bodyPr>
          <a:lstStyle/>
          <a:p>
            <a:pPr algn="just"/>
            <a:r>
              <a:rPr lang="it-IT" sz="1600" dirty="0" smtClean="0">
                <a:latin typeface="Times New Roman" pitchFamily="18" charset="0"/>
                <a:cs typeface="Times New Roman" pitchFamily="18" charset="0"/>
              </a:rPr>
              <a:t>Gli Albanesi chiedono prestiti di importo mediamente superiore rispetto a quello al totale degli extra comunitari. Da ciò si può dedurre che hanno un reddito                            e un’occupazione più</a:t>
            </a:r>
          </a:p>
          <a:p>
            <a:pPr algn="just"/>
            <a:r>
              <a:rPr lang="it-IT" sz="1600" dirty="0" smtClean="0">
                <a:latin typeface="Times New Roman" pitchFamily="18" charset="0"/>
                <a:cs typeface="Times New Roman" pitchFamily="18" charset="0"/>
              </a:rPr>
              <a:t>     </a:t>
            </a:r>
          </a:p>
          <a:p>
            <a:pPr algn="just"/>
            <a:r>
              <a:rPr lang="it-IT" sz="1600" dirty="0" smtClean="0">
                <a:latin typeface="Times New Roman" pitchFamily="18" charset="0"/>
                <a:cs typeface="Times New Roman" pitchFamily="18" charset="0"/>
              </a:rPr>
              <a:t>La percentuale dei mutui per la casa sul totale dei crediti è più elevata fra gli Albanesi. Da ciò si può dedurre che sono maggiormente                          nella società italiana.                       .</a:t>
            </a:r>
          </a:p>
        </p:txBody>
      </p:sp>
      <p:sp>
        <p:nvSpPr>
          <p:cNvPr id="9" name="Rettangolo arrotondato 8"/>
          <p:cNvSpPr/>
          <p:nvPr/>
        </p:nvSpPr>
        <p:spPr>
          <a:xfrm>
            <a:off x="5000628" y="5429264"/>
            <a:ext cx="1214446"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i="1" dirty="0" smtClean="0">
              <a:solidFill>
                <a:schemeClr val="tx1"/>
              </a:solidFill>
              <a:latin typeface="Arial" pitchFamily="34" charset="0"/>
              <a:cs typeface="Arial" pitchFamily="34" charset="0"/>
            </a:endParaRPr>
          </a:p>
        </p:txBody>
      </p:sp>
      <p:sp>
        <p:nvSpPr>
          <p:cNvPr id="10" name="Rettangolo arrotondato 9"/>
          <p:cNvSpPr/>
          <p:nvPr/>
        </p:nvSpPr>
        <p:spPr>
          <a:xfrm>
            <a:off x="8215338" y="5429264"/>
            <a:ext cx="785818"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dirty="0" smtClean="0">
              <a:solidFill>
                <a:schemeClr val="tx1"/>
              </a:solidFill>
              <a:latin typeface="Arial" pitchFamily="34" charset="0"/>
              <a:cs typeface="Arial" pitchFamily="34" charset="0"/>
            </a:endParaRPr>
          </a:p>
        </p:txBody>
      </p:sp>
      <p:sp>
        <p:nvSpPr>
          <p:cNvPr id="11" name="Rettangolo arrotondato 10"/>
          <p:cNvSpPr/>
          <p:nvPr/>
        </p:nvSpPr>
        <p:spPr>
          <a:xfrm>
            <a:off x="3214678" y="6143644"/>
            <a:ext cx="928694"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600" i="1" dirty="0" smtClean="0">
              <a:solidFill>
                <a:schemeClr val="tx1"/>
              </a:solidFill>
              <a:latin typeface="Arial" pitchFamily="34" charset="0"/>
              <a:cs typeface="Arial" pitchFamily="34" charset="0"/>
            </a:endParaRPr>
          </a:p>
        </p:txBody>
      </p:sp>
      <p:sp>
        <p:nvSpPr>
          <p:cNvPr id="12" name="Rettangolo 11"/>
          <p:cNvSpPr/>
          <p:nvPr/>
        </p:nvSpPr>
        <p:spPr>
          <a:xfrm>
            <a:off x="357158" y="2786058"/>
            <a:ext cx="8286808" cy="830997"/>
          </a:xfrm>
          <a:prstGeom prst="rect">
            <a:avLst/>
          </a:prstGeom>
          <a:solidFill>
            <a:schemeClr val="tx2">
              <a:lumMod val="20000"/>
              <a:lumOff val="80000"/>
            </a:schemeClr>
          </a:solidFill>
          <a:ln w="38100">
            <a:solidFill>
              <a:srgbClr val="C00000"/>
            </a:solidFill>
          </a:ln>
        </p:spPr>
        <p:txBody>
          <a:bodyPr wrap="square">
            <a:spAutoFit/>
          </a:bodyPr>
          <a:lstStyle/>
          <a:p>
            <a:pPr algn="just"/>
            <a:r>
              <a:rPr lang="it-IT" sz="1600" dirty="0" smtClean="0"/>
              <a:t>Se il </a:t>
            </a:r>
            <a:r>
              <a:rPr lang="it-IT" sz="1600" b="1" dirty="0" smtClean="0"/>
              <a:t>credito al consumo </a:t>
            </a:r>
            <a:r>
              <a:rPr lang="it-IT" sz="1600" dirty="0" smtClean="0"/>
              <a:t>risponde ad un’esigenza di breve-medio termine, la forma creditizia del </a:t>
            </a:r>
            <a:r>
              <a:rPr lang="it-IT" sz="1600" b="1" dirty="0" smtClean="0"/>
              <a:t>mutuo</a:t>
            </a:r>
            <a:r>
              <a:rPr lang="it-IT" sz="1600" dirty="0" smtClean="0"/>
              <a:t>, legato all’acquisto di un immobile, costituisce un indicatore della volontà di investire in Italia e di una capacità di assumere impegni finanziari a </a:t>
            </a:r>
            <a:r>
              <a:rPr lang="it-IT" sz="1600" dirty="0" err="1" smtClean="0"/>
              <a:t>medio-lungo</a:t>
            </a:r>
            <a:r>
              <a:rPr lang="it-IT" sz="1600" dirty="0" smtClean="0"/>
              <a:t> termine.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descr="https://webmail.tim.it/mail/bin?csrf=SySUqLlHgutRRKjup3_jmg&amp;r=mail.message.attachment.getPart%7B%22accountId%22%3A%22%22%2C%22folder%22%3A%22INBOX%22%2C%22uid%22%3A121%2C%22part%22%3A%221%22%2C%22wantsTranscoding%22%3Afalse%7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7524" name="AutoShape 4" descr="https://webmail.tim.it/mail/bin?csrf=SySUqLlHgutRRKjup3_jmg&amp;r=mail.message.attachment.getPart%7B%22accountId%22%3A%22%22%2C%22folder%22%3A%22INBOX%22%2C%22uid%22%3A121%2C%22part%22%3A%221%22%2C%22wantsTranscoding%22%3Afalse%7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ttangolo 6"/>
          <p:cNvSpPr/>
          <p:nvPr/>
        </p:nvSpPr>
        <p:spPr>
          <a:xfrm>
            <a:off x="214282" y="857232"/>
            <a:ext cx="8643998" cy="584775"/>
          </a:xfrm>
          <a:prstGeom prst="rect">
            <a:avLst/>
          </a:prstGeom>
        </p:spPr>
        <p:txBody>
          <a:bodyPr wrap="square">
            <a:spAutoFit/>
          </a:bodyPr>
          <a:lstStyle/>
          <a:p>
            <a:pPr algn="just"/>
            <a:r>
              <a:rPr lang="it-IT" sz="1600" dirty="0" smtClean="0">
                <a:latin typeface="Times New Roman" pitchFamily="18" charset="0"/>
                <a:cs typeface="Times New Roman" pitchFamily="18" charset="0"/>
              </a:rPr>
              <a:t>1- Quali dati dimostrano il maggior livello di integrazione degli Albanesi residenti in Italia? Prova ad elencarli. </a:t>
            </a:r>
          </a:p>
        </p:txBody>
      </p:sp>
      <p:sp>
        <p:nvSpPr>
          <p:cNvPr id="8" name="Rettangolo arrotondato 7"/>
          <p:cNvSpPr/>
          <p:nvPr/>
        </p:nvSpPr>
        <p:spPr>
          <a:xfrm>
            <a:off x="142844" y="1571612"/>
            <a:ext cx="8643998" cy="37862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ctangle 3"/>
          <p:cNvSpPr>
            <a:spLocks noChangeArrowheads="1"/>
          </p:cNvSpPr>
          <p:nvPr/>
        </p:nvSpPr>
        <p:spPr bwMode="auto">
          <a:xfrm>
            <a:off x="214282" y="1643050"/>
            <a:ext cx="842968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a:t>
            </a:r>
            <a:r>
              <a:rPr lang="it-IT" sz="1600" dirty="0" smtClean="0">
                <a:latin typeface="Times New Roman" pitchFamily="18" charset="0"/>
                <a:cs typeface="Times New Roman" pitchFamily="18" charset="0"/>
              </a:rPr>
              <a:t>nella comunità albanese le percentuali di uomini e di donne si equivalgono</a:t>
            </a: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ttangolo 11"/>
          <p:cNvSpPr/>
          <p:nvPr/>
        </p:nvSpPr>
        <p:spPr>
          <a:xfrm>
            <a:off x="214282" y="142852"/>
            <a:ext cx="8643998" cy="338554"/>
          </a:xfrm>
          <a:prstGeom prst="rect">
            <a:avLst/>
          </a:prstGeom>
        </p:spPr>
        <p:txBody>
          <a:bodyPr wrap="square">
            <a:spAutoFit/>
          </a:bodyPr>
          <a:lstStyle/>
          <a:p>
            <a:pPr algn="ctr"/>
            <a:r>
              <a:rPr lang="it-IT" sz="1600" b="1" dirty="0" smtClean="0">
                <a:latin typeface="Times New Roman" pitchFamily="18" charset="0"/>
                <a:cs typeface="Times New Roman" pitchFamily="18" charset="0"/>
              </a:rPr>
              <a:t>Rivedi le risposte date in questo capitolo e rispondi alle seguenti domande.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42844" y="1142984"/>
            <a:ext cx="8643998" cy="2857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ctangle 3"/>
          <p:cNvSpPr>
            <a:spLocks noChangeArrowheads="1"/>
          </p:cNvSpPr>
          <p:nvPr/>
        </p:nvSpPr>
        <p:spPr bwMode="auto">
          <a:xfrm>
            <a:off x="285720" y="1285860"/>
            <a:ext cx="842968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lang="it-IT" sz="1600" dirty="0" smtClean="0">
              <a:solidFill>
                <a:srgbClr val="00B0F0"/>
              </a:solidFill>
              <a:latin typeface="Arial" pitchFamily="34" charset="0"/>
              <a:cs typeface="Arial" pitchFamily="34" charset="0"/>
            </a:endParaRPr>
          </a:p>
          <a:p>
            <a:pPr lvl="0" algn="just" fontAlgn="base">
              <a:spcBef>
                <a:spcPct val="0"/>
              </a:spcBef>
              <a:spcAft>
                <a:spcPct val="0"/>
              </a:spcAft>
              <a:buFontTx/>
              <a:buChar char="-"/>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214282" y="357166"/>
            <a:ext cx="8643998" cy="584775"/>
          </a:xfrm>
          <a:prstGeom prst="rect">
            <a:avLst/>
          </a:prstGeom>
        </p:spPr>
        <p:txBody>
          <a:bodyPr wrap="square">
            <a:spAutoFit/>
          </a:bodyPr>
          <a:lstStyle/>
          <a:p>
            <a:pPr algn="just"/>
            <a:r>
              <a:rPr lang="it-IT" sz="1600" dirty="0" smtClean="0">
                <a:latin typeface="Times New Roman" pitchFamily="18" charset="0"/>
                <a:cs typeface="Times New Roman" pitchFamily="18" charset="0"/>
              </a:rPr>
              <a:t>2- Da quali dati possiamo ricavare la condizione socio-economica degli Albanesi residenti in Italia? Prova ad elencarli.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Albanesi famosi in Italia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5"/>
            <a:ext cx="8786842" cy="923330"/>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Sono molti,</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Italia, gli albanesi che hanno raggiunto posizioni di rilievo nei vari campi dell’arte, dello spettacolo, dell’economia, dello sport ecc. Completa</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tu questo paragrafo ricercando informazioni su alcuni di essi e riportando la loro storia.</a:t>
            </a:r>
            <a:endParaRPr kumimoji="0" lang="it-IT" altLang="zh-CN"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 primi sbarchi in Italia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 miei compagni albanesi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5"/>
            <a:ext cx="8786842" cy="1477328"/>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nella tua classe sono presenti degli alunni albanesi,</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potrebbero raccontare l’esperienza dei loro genitori. Pensa alle cose che vorresti chiedere e prepara, assieme ai tuoi compagni, un elenco di domande da rivolgere a questi genitori. Se quest’ultimi si dichiarano disponibili, i figli, a casa, potrebbero registrare un’intervista con le domande preparate in classe (in alternativa all’intervista, le risposte possono essere anche scritte).</a:t>
            </a:r>
            <a:endParaRPr kumimoji="0" lang="it-IT" altLang="zh-CN"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2844" y="285728"/>
            <a:ext cx="8786842" cy="5262979"/>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Dopo la </a:t>
            </a:r>
            <a:r>
              <a:rPr lang="it-IT" sz="1400" b="1" dirty="0" smtClean="0">
                <a:latin typeface="Times New Roman" pitchFamily="18" charset="0"/>
                <a:cs typeface="Times New Roman" pitchFamily="18" charset="0"/>
              </a:rPr>
              <a:t>fine del regime comunista</a:t>
            </a:r>
            <a:r>
              <a:rPr lang="it-IT" sz="1400" dirty="0" smtClean="0">
                <a:latin typeface="Times New Roman" pitchFamily="18" charset="0"/>
                <a:cs typeface="Times New Roman" pitchFamily="18" charset="0"/>
              </a:rPr>
              <a:t>, all’inizio degli anni Novanta, l’Albania si ritrovò in una situazione molto complicata e difficile. Il paese era politicamente isolato, con un livello di criminalità molto elevato, povero e arretrato da un punto di vista economico. Il nuovo governo guidato da </a:t>
            </a:r>
            <a:r>
              <a:rPr lang="it-IT" sz="1400" dirty="0" err="1" smtClean="0">
                <a:latin typeface="Times New Roman" pitchFamily="18" charset="0"/>
                <a:cs typeface="Times New Roman" pitchFamily="18" charset="0"/>
              </a:rPr>
              <a:t>Ramiz</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Alia</a:t>
            </a:r>
            <a:r>
              <a:rPr lang="it-IT" sz="1400" dirty="0" smtClean="0">
                <a:latin typeface="Times New Roman" pitchFamily="18" charset="0"/>
                <a:cs typeface="Times New Roman" pitchFamily="18" charset="0"/>
              </a:rPr>
              <a:t> (che nel 1985 aveva preso il posto del dittatore </a:t>
            </a:r>
            <a:r>
              <a:rPr lang="it-IT" sz="1400" dirty="0" err="1" smtClean="0">
                <a:latin typeface="Times New Roman" pitchFamily="18" charset="0"/>
                <a:cs typeface="Times New Roman" pitchFamily="18" charset="0"/>
              </a:rPr>
              <a:t>Enver</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Hoxha</a:t>
            </a:r>
            <a:r>
              <a:rPr lang="it-IT" sz="1400" dirty="0" smtClean="0">
                <a:latin typeface="Times New Roman" pitchFamily="18" charset="0"/>
                <a:cs typeface="Times New Roman" pitchFamily="18" charset="0"/>
              </a:rPr>
              <a:t>), aveva introdotto delle deboli riforme che non migliorarono la situazione dei circa tre milioni di abitanti, in grandissima parte pastori e contadini poverissimi cresciuti guardando la tv italiana che, grazie alla ridotta distanza in linea d’aria, si riceveva anche in Albania. Già a febbraio del 1991 migliaia di albanesi arrivarono nella città portuale di Durazzo sperando di trovare un passaggio su una nave che li portasse in Italia. Fra la fine di febbraio e l’inizio di marzo le forze di sicurezza non vollero o non riuscirono più a trattenerli, e partirono le prime navi.</a:t>
            </a:r>
          </a:p>
          <a:p>
            <a:pPr algn="just"/>
            <a:r>
              <a:rPr lang="it-IT" sz="1400" dirty="0" smtClean="0">
                <a:latin typeface="Times New Roman" pitchFamily="18" charset="0"/>
                <a:cs typeface="Times New Roman" pitchFamily="18" charset="0"/>
              </a:rPr>
              <a:t>Il </a:t>
            </a:r>
            <a:r>
              <a:rPr lang="it-IT" sz="1400" b="1" dirty="0" smtClean="0">
                <a:latin typeface="Times New Roman" pitchFamily="18" charset="0"/>
                <a:cs typeface="Times New Roman" pitchFamily="18" charset="0"/>
              </a:rPr>
              <a:t>7 marzo 1991</a:t>
            </a:r>
            <a:r>
              <a:rPr lang="it-IT" sz="1400" dirty="0" smtClean="0">
                <a:latin typeface="Times New Roman" pitchFamily="18" charset="0"/>
                <a:cs typeface="Times New Roman" pitchFamily="18" charset="0"/>
              </a:rPr>
              <a:t>, all’orizzonte di </a:t>
            </a:r>
            <a:r>
              <a:rPr lang="it-IT" sz="1400" b="1" dirty="0" smtClean="0">
                <a:latin typeface="Times New Roman" pitchFamily="18" charset="0"/>
                <a:cs typeface="Times New Roman" pitchFamily="18" charset="0"/>
              </a:rPr>
              <a:t>Brindisi</a:t>
            </a:r>
            <a:r>
              <a:rPr lang="it-IT" sz="1400" dirty="0" smtClean="0">
                <a:latin typeface="Times New Roman" pitchFamily="18" charset="0"/>
                <a:cs typeface="Times New Roman" pitchFamily="18" charset="0"/>
              </a:rPr>
              <a:t>, in Puglia, apparve una cosa che non si era mai vista prima. Due grosse navi mercantili provenienti dall’Albania, la </a:t>
            </a:r>
            <a:r>
              <a:rPr lang="it-IT" sz="1400" i="1" dirty="0" smtClean="0">
                <a:latin typeface="Times New Roman" pitchFamily="18" charset="0"/>
                <a:cs typeface="Times New Roman" pitchFamily="18" charset="0"/>
              </a:rPr>
              <a:t>Tirana </a:t>
            </a:r>
            <a:r>
              <a:rPr lang="it-IT" sz="1400" dirty="0" smtClean="0">
                <a:latin typeface="Times New Roman" pitchFamily="18" charset="0"/>
                <a:cs typeface="Times New Roman" pitchFamily="18" charset="0"/>
              </a:rPr>
              <a:t>e la </a:t>
            </a:r>
            <a:r>
              <a:rPr lang="it-IT" sz="1400" i="1" dirty="0" err="1" smtClean="0">
                <a:latin typeface="Times New Roman" pitchFamily="18" charset="0"/>
                <a:cs typeface="Times New Roman" pitchFamily="18" charset="0"/>
              </a:rPr>
              <a:t>Lirija</a:t>
            </a:r>
            <a:r>
              <a:rPr lang="it-IT" sz="1400" dirty="0" smtClean="0">
                <a:latin typeface="Times New Roman" pitchFamily="18" charset="0"/>
                <a:cs typeface="Times New Roman" pitchFamily="18" charset="0"/>
              </a:rPr>
              <a:t>, si dirigevano verso le coste italiane con a bordo 6.500 persone. Le autorità italiane le avevano fermate il giorno prima, spaventate dal loro arrivo, ma dopo poche ore le avevano lasciate passare: non sarebbe stato possibile lasciare in mare a lungo un numero tale di persone. In breve tempo, oltre alla </a:t>
            </a:r>
            <a:r>
              <a:rPr lang="it-IT" sz="1400" i="1" dirty="0" smtClean="0">
                <a:latin typeface="Times New Roman" pitchFamily="18" charset="0"/>
                <a:cs typeface="Times New Roman" pitchFamily="18" charset="0"/>
              </a:rPr>
              <a:t>Tirana</a:t>
            </a:r>
            <a:r>
              <a:rPr lang="it-IT" sz="1400" dirty="0" smtClean="0">
                <a:latin typeface="Times New Roman" pitchFamily="18" charset="0"/>
                <a:cs typeface="Times New Roman" pitchFamily="18" charset="0"/>
              </a:rPr>
              <a:t> e alla </a:t>
            </a:r>
            <a:r>
              <a:rPr lang="it-IT" sz="1400" i="1" dirty="0" err="1" smtClean="0">
                <a:latin typeface="Times New Roman" pitchFamily="18" charset="0"/>
                <a:cs typeface="Times New Roman" pitchFamily="18" charset="0"/>
              </a:rPr>
              <a:t>Lirija</a:t>
            </a:r>
            <a:r>
              <a:rPr lang="it-IT" sz="1400" dirty="0" smtClean="0">
                <a:latin typeface="Times New Roman" pitchFamily="18" charset="0"/>
                <a:cs typeface="Times New Roman" pitchFamily="18" charset="0"/>
              </a:rPr>
              <a:t>, arrivano altre navi e barche di varie dimensioni che il 7 marzo attraccarono al porto di Brindisi. Il </a:t>
            </a:r>
            <a:r>
              <a:rPr lang="it-IT" sz="1400" i="1" dirty="0" smtClean="0">
                <a:latin typeface="Times New Roman" pitchFamily="18" charset="0"/>
                <a:cs typeface="Times New Roman" pitchFamily="18" charset="0"/>
              </a:rPr>
              <a:t>Quotidiano di Brindisi</a:t>
            </a:r>
            <a:r>
              <a:rPr lang="it-IT" sz="1400" dirty="0" smtClean="0">
                <a:latin typeface="Times New Roman" pitchFamily="18" charset="0"/>
                <a:cs typeface="Times New Roman" pitchFamily="18" charset="0"/>
              </a:rPr>
              <a:t> stima che in poche ore arrivarono </a:t>
            </a:r>
            <a:r>
              <a:rPr lang="it-IT" sz="1400" b="1" dirty="0" smtClean="0">
                <a:latin typeface="Times New Roman" pitchFamily="18" charset="0"/>
                <a:cs typeface="Times New Roman" pitchFamily="18" charset="0"/>
              </a:rPr>
              <a:t>più di 30mila persone</a:t>
            </a:r>
            <a:r>
              <a:rPr lang="it-IT" sz="1400" dirty="0" smtClean="0">
                <a:latin typeface="Times New Roman" pitchFamily="18" charset="0"/>
                <a:cs typeface="Times New Roman" pitchFamily="18" charset="0"/>
              </a:rPr>
              <a:t>, più di un terzo dell’intera popolazione della città: «gente esausta, affamata, ferita, senza un soldo in tasca, disidratata, semi-assiderata, con addosso indumenti che non potevano proteggerla da un marzo ancora troppo freddo. Eppure tutti quei disperati gridavano, ancor prima di scendere dalle navi, “Italia, </a:t>
            </a:r>
            <a:r>
              <a:rPr lang="it-IT" sz="1400" dirty="0" err="1" smtClean="0">
                <a:latin typeface="Times New Roman" pitchFamily="18" charset="0"/>
                <a:cs typeface="Times New Roman" pitchFamily="18" charset="0"/>
              </a:rPr>
              <a:t>Italia</a:t>
            </a:r>
            <a:r>
              <a:rPr lang="it-IT" sz="1400" dirty="0" smtClean="0">
                <a:latin typeface="Times New Roman" pitchFamily="18" charset="0"/>
                <a:cs typeface="Times New Roman" pitchFamily="18" charset="0"/>
              </a:rPr>
              <a:t>” e alzavano le braccia per salutare, con le due dita del segno di vittoria, sorridevano felici».</a:t>
            </a:r>
          </a:p>
          <a:p>
            <a:pPr algn="just" fontAlgn="base"/>
            <a:r>
              <a:rPr lang="it-IT" sz="1400" dirty="0" smtClean="0">
                <a:latin typeface="Times New Roman" pitchFamily="18" charset="0"/>
                <a:cs typeface="Times New Roman" pitchFamily="18" charset="0"/>
              </a:rPr>
              <a:t>I lettori dei giornali e gli spettatori dei telegiornali furono presi alla sprovvista, ma </a:t>
            </a:r>
            <a:r>
              <a:rPr lang="it-IT" sz="1400" b="1" dirty="0" smtClean="0">
                <a:latin typeface="Times New Roman" pitchFamily="18" charset="0"/>
                <a:cs typeface="Times New Roman" pitchFamily="18" charset="0"/>
              </a:rPr>
              <a:t>le autorità </a:t>
            </a:r>
            <a:r>
              <a:rPr lang="it-IT" sz="1400" dirty="0" smtClean="0">
                <a:latin typeface="Times New Roman" pitchFamily="18" charset="0"/>
                <a:cs typeface="Times New Roman" pitchFamily="18" charset="0"/>
              </a:rPr>
              <a:t>di Brindisi </a:t>
            </a:r>
            <a:r>
              <a:rPr lang="it-IT" sz="1400" b="1" dirty="0" smtClean="0">
                <a:latin typeface="Times New Roman" pitchFamily="18" charset="0"/>
                <a:cs typeface="Times New Roman" pitchFamily="18" charset="0"/>
              </a:rPr>
              <a:t>si preparavano da giorni per uno scenario simile</a:t>
            </a:r>
            <a:r>
              <a:rPr lang="it-IT" sz="1400" dirty="0" smtClean="0">
                <a:latin typeface="Times New Roman" pitchFamily="18" charset="0"/>
                <a:cs typeface="Times New Roman" pitchFamily="18" charset="0"/>
              </a:rPr>
              <a:t>. Il principale corso della città, che dalla stazione ferroviaria arriva fino al porto, fu chiuso per facilitare il passaggio dei mezzi che portavano in ospedale le persone appena arrivate. Furono distribuiti acqua, cibo e latte per i bambini, oltre che vestiti puliti. Il </a:t>
            </a:r>
            <a:r>
              <a:rPr lang="it-IT" sz="1400" i="1" dirty="0" smtClean="0">
                <a:latin typeface="Times New Roman" pitchFamily="18" charset="0"/>
                <a:cs typeface="Times New Roman" pitchFamily="18" charset="0"/>
              </a:rPr>
              <a:t>Quotidiano di Brindisi</a:t>
            </a:r>
            <a:r>
              <a:rPr lang="it-IT" sz="1400" dirty="0" smtClean="0">
                <a:latin typeface="Times New Roman" pitchFamily="18" charset="0"/>
                <a:cs typeface="Times New Roman" pitchFamily="18" charset="0"/>
              </a:rPr>
              <a:t> ricorda che anche fra i brindisini iniziò «una tale </a:t>
            </a:r>
            <a:r>
              <a:rPr lang="it-IT" sz="1400" b="1" dirty="0" smtClean="0">
                <a:latin typeface="Times New Roman" pitchFamily="18" charset="0"/>
                <a:cs typeface="Times New Roman" pitchFamily="18" charset="0"/>
              </a:rPr>
              <a:t>corsa alla solidarietà</a:t>
            </a:r>
            <a:r>
              <a:rPr lang="it-IT" sz="1400" dirty="0" smtClean="0">
                <a:latin typeface="Times New Roman" pitchFamily="18" charset="0"/>
                <a:cs typeface="Times New Roman" pitchFamily="18" charset="0"/>
              </a:rPr>
              <a:t>, all’aiuto spontaneo da sembrare quasi concorrenziale».</a:t>
            </a:r>
          </a:p>
          <a:p>
            <a:pPr algn="just"/>
            <a:endParaRPr lang="it-IT" sz="1400"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428596" y="857232"/>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Quando e perché gli albanesi cominciano a fuggire dall’Albania?</a:t>
            </a:r>
            <a:endParaRPr lang="it-IT" sz="1600" dirty="0">
              <a:latin typeface="Times New Roman" pitchFamily="18" charset="0"/>
              <a:cs typeface="Times New Roman" pitchFamily="18" charset="0"/>
            </a:endParaRPr>
          </a:p>
        </p:txBody>
      </p:sp>
      <p:sp>
        <p:nvSpPr>
          <p:cNvPr id="6" name="Rettangolo 5"/>
          <p:cNvSpPr/>
          <p:nvPr/>
        </p:nvSpPr>
        <p:spPr>
          <a:xfrm>
            <a:off x="500034" y="1928802"/>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Quando e dove avviene il primo grande sbarco di Albanesi? In quali condizioni fisiche si trovano dei profughi? Quali emozioni manifestano?  </a:t>
            </a:r>
            <a:endParaRPr lang="it-IT" sz="1600" dirty="0">
              <a:latin typeface="Times New Roman" pitchFamily="18" charset="0"/>
              <a:cs typeface="Times New Roman" pitchFamily="18" charset="0"/>
            </a:endParaRPr>
          </a:p>
        </p:txBody>
      </p:sp>
      <p:sp>
        <p:nvSpPr>
          <p:cNvPr id="7" name="Rettangolo arrotondato 6"/>
          <p:cNvSpPr/>
          <p:nvPr/>
        </p:nvSpPr>
        <p:spPr>
          <a:xfrm>
            <a:off x="500034" y="2786058"/>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8"/>
          <p:cNvSpPr/>
          <p:nvPr/>
        </p:nvSpPr>
        <p:spPr>
          <a:xfrm>
            <a:off x="571472" y="38576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Come vengono accolti dalle autorità e dalla popolazione?</a:t>
            </a:r>
            <a:endParaRPr lang="it-IT" sz="1600" dirty="0">
              <a:latin typeface="Times New Roman" pitchFamily="18" charset="0"/>
              <a:cs typeface="Times New Roman" pitchFamily="18" charset="0"/>
            </a:endParaRPr>
          </a:p>
        </p:txBody>
      </p:sp>
      <p:sp>
        <p:nvSpPr>
          <p:cNvPr id="10" name="Rettangolo arrotondato 9"/>
          <p:cNvSpPr/>
          <p:nvPr/>
        </p:nvSpPr>
        <p:spPr>
          <a:xfrm>
            <a:off x="571472" y="4357694"/>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dirty="0" smtClean="0">
              <a:solidFill>
                <a:schemeClr val="tx1"/>
              </a:solidFill>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 piedi nudi nel porto. L&amp;#39;Operazione Albania - La Provincia"/>
          <p:cNvPicPr>
            <a:picLocks noChangeAspect="1" noChangeArrowheads="1"/>
          </p:cNvPicPr>
          <p:nvPr/>
        </p:nvPicPr>
        <p:blipFill>
          <a:blip r:embed="rId2"/>
          <a:srcRect/>
          <a:stretch>
            <a:fillRect/>
          </a:stretch>
        </p:blipFill>
        <p:spPr bwMode="auto">
          <a:xfrm>
            <a:off x="5357818" y="785794"/>
            <a:ext cx="3670127" cy="5507523"/>
          </a:xfrm>
          <a:prstGeom prst="rect">
            <a:avLst/>
          </a:prstGeom>
          <a:noFill/>
          <a:ln w="38100">
            <a:solidFill>
              <a:srgbClr val="C00000"/>
            </a:solidFill>
          </a:ln>
        </p:spPr>
      </p:pic>
      <p:pic>
        <p:nvPicPr>
          <p:cNvPr id="3" name="Picture 2" descr="Brindisi abbraccia gli albanesi | Brundarte"/>
          <p:cNvPicPr>
            <a:picLocks noChangeAspect="1" noChangeArrowheads="1"/>
          </p:cNvPicPr>
          <p:nvPr/>
        </p:nvPicPr>
        <p:blipFill>
          <a:blip r:embed="rId3"/>
          <a:srcRect/>
          <a:stretch>
            <a:fillRect/>
          </a:stretch>
        </p:blipFill>
        <p:spPr bwMode="auto">
          <a:xfrm>
            <a:off x="214282" y="142852"/>
            <a:ext cx="4876800" cy="3543300"/>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357166"/>
            <a:ext cx="8643998" cy="821763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Riporta il titolo di giornale (compresi gli editoriali) che:</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dimostra piena solidarietà coi profughi</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descrive una situazione di caos</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dimostra preoccupazione per il futuro</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informa sui drastici provvedimenti presi per bloccare l’arrivo di altri profughi</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invita a non ignorare il problema del fenomeno migratorio</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informa sull’attività internazionale</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 </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sp>
        <p:nvSpPr>
          <p:cNvPr id="3" name="Rettangolo arrotondato 2"/>
          <p:cNvSpPr/>
          <p:nvPr/>
        </p:nvSpPr>
        <p:spPr>
          <a:xfrm>
            <a:off x="285720" y="1285860"/>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5" name="Rettangolo arrotondato 4"/>
          <p:cNvSpPr/>
          <p:nvPr/>
        </p:nvSpPr>
        <p:spPr>
          <a:xfrm>
            <a:off x="285720" y="2214554"/>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ttangolo arrotondato 6"/>
          <p:cNvSpPr/>
          <p:nvPr/>
        </p:nvSpPr>
        <p:spPr>
          <a:xfrm>
            <a:off x="285720" y="3143248"/>
            <a:ext cx="3714776"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285720" y="4143380"/>
            <a:ext cx="378621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arrotondato 8"/>
          <p:cNvSpPr/>
          <p:nvPr/>
        </p:nvSpPr>
        <p:spPr>
          <a:xfrm>
            <a:off x="285720" y="5072074"/>
            <a:ext cx="378621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arrotondato 9"/>
          <p:cNvSpPr/>
          <p:nvPr/>
        </p:nvSpPr>
        <p:spPr>
          <a:xfrm>
            <a:off x="285720" y="6143644"/>
            <a:ext cx="378621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barco di emigrati albanesi a Brindisi, 1991"/>
          <p:cNvPicPr>
            <a:picLocks noChangeAspect="1" noChangeArrowheads="1"/>
          </p:cNvPicPr>
          <p:nvPr/>
        </p:nvPicPr>
        <p:blipFill>
          <a:blip r:embed="rId2"/>
          <a:srcRect/>
          <a:stretch>
            <a:fillRect/>
          </a:stretch>
        </p:blipFill>
        <p:spPr bwMode="auto">
          <a:xfrm>
            <a:off x="5500694" y="857232"/>
            <a:ext cx="3220604" cy="2124000"/>
          </a:xfrm>
          <a:prstGeom prst="rect">
            <a:avLst/>
          </a:prstGeom>
          <a:noFill/>
          <a:ln w="38100">
            <a:solidFill>
              <a:srgbClr val="C00000"/>
            </a:solidFill>
          </a:ln>
        </p:spPr>
      </p:pic>
      <p:pic>
        <p:nvPicPr>
          <p:cNvPr id="4" name="Picture 2" descr="https://st.ilfattoquotidiano.it/wp-content/uploads/2016/03/Brindisi-7-marzo-1991-foto-di-Damiano-Tasco-07.jpeg"/>
          <p:cNvPicPr>
            <a:picLocks noChangeAspect="1" noChangeArrowheads="1"/>
          </p:cNvPicPr>
          <p:nvPr/>
        </p:nvPicPr>
        <p:blipFill>
          <a:blip r:embed="rId3" cstate="print"/>
          <a:srcRect/>
          <a:stretch>
            <a:fillRect/>
          </a:stretch>
        </p:blipFill>
        <p:spPr bwMode="auto">
          <a:xfrm>
            <a:off x="5429258" y="3714752"/>
            <a:ext cx="3120084" cy="2304000"/>
          </a:xfrm>
          <a:prstGeom prst="rect">
            <a:avLst/>
          </a:prstGeom>
          <a:noFill/>
          <a:ln w="38100">
            <a:solidFill>
              <a:srgbClr val="C00000"/>
            </a:solidFill>
          </a:ln>
        </p:spPr>
      </p:pic>
      <p:pic>
        <p:nvPicPr>
          <p:cNvPr id="5" name="Picture 2" descr="I primi sbarchi di massa degli albanesi, trent&amp;#39;anni fa - Il Post"/>
          <p:cNvPicPr>
            <a:picLocks noChangeAspect="1" noChangeArrowheads="1"/>
          </p:cNvPicPr>
          <p:nvPr/>
        </p:nvPicPr>
        <p:blipFill>
          <a:blip r:embed="rId4"/>
          <a:srcRect/>
          <a:stretch>
            <a:fillRect/>
          </a:stretch>
        </p:blipFill>
        <p:spPr bwMode="auto">
          <a:xfrm>
            <a:off x="285721" y="857232"/>
            <a:ext cx="4042108" cy="2016000"/>
          </a:xfrm>
          <a:prstGeom prst="rect">
            <a:avLst/>
          </a:prstGeom>
          <a:noFill/>
          <a:ln w="38100">
            <a:solidFill>
              <a:srgbClr val="C00000"/>
            </a:solidFill>
          </a:ln>
        </p:spPr>
      </p:pic>
      <p:pic>
        <p:nvPicPr>
          <p:cNvPr id="6" name="Picture 2" descr="https://st.ilfattoquotidiano.it/wp-content/uploads/2016/03/Brindisi-7-marzo-1991-foto-di-Damiano-Tasco-05.jpeg"/>
          <p:cNvPicPr>
            <a:picLocks noChangeAspect="1" noChangeArrowheads="1"/>
          </p:cNvPicPr>
          <p:nvPr/>
        </p:nvPicPr>
        <p:blipFill>
          <a:blip r:embed="rId5"/>
          <a:srcRect/>
          <a:stretch>
            <a:fillRect/>
          </a:stretch>
        </p:blipFill>
        <p:spPr bwMode="auto">
          <a:xfrm>
            <a:off x="642910" y="3786190"/>
            <a:ext cx="3073676" cy="2268000"/>
          </a:xfrm>
          <a:prstGeom prst="rect">
            <a:avLst/>
          </a:prstGeom>
          <a:noFill/>
          <a:ln w="38100">
            <a:solidFill>
              <a:srgbClr val="C00000"/>
            </a:solidFill>
          </a:ln>
        </p:spPr>
      </p:pic>
      <p:sp>
        <p:nvSpPr>
          <p:cNvPr id="7" name="Rettangolo arrotondato 6"/>
          <p:cNvSpPr/>
          <p:nvPr/>
        </p:nvSpPr>
        <p:spPr>
          <a:xfrm>
            <a:off x="500034" y="3000372"/>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5286380" y="3071810"/>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arrotondato 8"/>
          <p:cNvSpPr/>
          <p:nvPr/>
        </p:nvSpPr>
        <p:spPr>
          <a:xfrm>
            <a:off x="357158" y="6215082"/>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arrotondato 9"/>
          <p:cNvSpPr/>
          <p:nvPr/>
        </p:nvSpPr>
        <p:spPr>
          <a:xfrm>
            <a:off x="5214942" y="6143644"/>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5" name="Rettangolo 14"/>
          <p:cNvSpPr/>
          <p:nvPr/>
        </p:nvSpPr>
        <p:spPr>
          <a:xfrm>
            <a:off x="500034"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Riporta, sotto ciascuna fotografia, il titolo di giornale che la descrive.</a:t>
            </a:r>
            <a:endParaRPr lang="it-IT"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2844" y="285728"/>
            <a:ext cx="8786842" cy="1600438"/>
          </a:xfrm>
          <a:prstGeom prst="rect">
            <a:avLst/>
          </a:prstGeom>
          <a:solidFill>
            <a:schemeClr val="accent2">
              <a:lumMod val="20000"/>
              <a:lumOff val="80000"/>
            </a:schemeClr>
          </a:solidFill>
          <a:ln w="19050">
            <a:solidFill>
              <a:srgbClr val="C00000"/>
            </a:solidFill>
          </a:ln>
        </p:spPr>
        <p:txBody>
          <a:bodyPr wrap="square" rtlCol="0">
            <a:spAutoFit/>
          </a:bodyPr>
          <a:lstStyle/>
          <a:p>
            <a:pPr algn="just" fontAlgn="base"/>
            <a:r>
              <a:rPr lang="it-IT" sz="1400" dirty="0" smtClean="0">
                <a:latin typeface="Times New Roman" pitchFamily="18" charset="0"/>
                <a:cs typeface="Times New Roman" pitchFamily="18" charset="0"/>
              </a:rPr>
              <a:t>Gli sbarchi proseguirono nei mesi e negli anni successivi: il più famoso fu quello della nave </a:t>
            </a:r>
            <a:r>
              <a:rPr lang="it-IT" sz="1400" i="1" dirty="0" err="1" smtClean="0">
                <a:latin typeface="Times New Roman" pitchFamily="18" charset="0"/>
                <a:cs typeface="Times New Roman" pitchFamily="18" charset="0"/>
              </a:rPr>
              <a:t>Vlora</a:t>
            </a:r>
            <a:r>
              <a:rPr lang="it-IT" sz="1400" dirty="0" smtClean="0">
                <a:latin typeface="Times New Roman" pitchFamily="18" charset="0"/>
                <a:cs typeface="Times New Roman" pitchFamily="18" charset="0"/>
              </a:rPr>
              <a:t> a </a:t>
            </a:r>
            <a:r>
              <a:rPr lang="it-IT" sz="1400" b="1" dirty="0" smtClean="0">
                <a:latin typeface="Times New Roman" pitchFamily="18" charset="0"/>
                <a:cs typeface="Times New Roman" pitchFamily="18" charset="0"/>
              </a:rPr>
              <a:t>Bari</a:t>
            </a:r>
            <a:r>
              <a:rPr lang="it-IT" sz="1400" dirty="0" smtClean="0">
                <a:latin typeface="Times New Roman" pitchFamily="18" charset="0"/>
                <a:cs typeface="Times New Roman" pitchFamily="18" charset="0"/>
              </a:rPr>
              <a:t>, avvenuto l’</a:t>
            </a:r>
            <a:r>
              <a:rPr lang="it-IT" sz="1400" b="1" dirty="0" smtClean="0">
                <a:latin typeface="Times New Roman" pitchFamily="18" charset="0"/>
                <a:cs typeface="Times New Roman" pitchFamily="18" charset="0"/>
              </a:rPr>
              <a:t>8 agosto 1991</a:t>
            </a:r>
            <a:r>
              <a:rPr lang="it-IT" sz="1400" dirty="0" smtClean="0">
                <a:latin typeface="Times New Roman" pitchFamily="18" charset="0"/>
                <a:cs typeface="Times New Roman" pitchFamily="18" charset="0"/>
              </a:rPr>
              <a:t>. La nave, che trasportava canna da zucchero da Cuba, venne assalita nel porto di Durazzo da </a:t>
            </a:r>
            <a:r>
              <a:rPr lang="it-IT" sz="1400" b="1" dirty="0" smtClean="0">
                <a:latin typeface="Times New Roman" pitchFamily="18" charset="0"/>
                <a:cs typeface="Times New Roman" pitchFamily="18" charset="0"/>
              </a:rPr>
              <a:t>circa</a:t>
            </a:r>
            <a:r>
              <a:rPr lang="it-IT" sz="1400" dirty="0" smtClean="0">
                <a:latin typeface="Times New Roman" pitchFamily="18" charset="0"/>
                <a:cs typeface="Times New Roman" pitchFamily="18" charset="0"/>
              </a:rPr>
              <a:t> </a:t>
            </a:r>
            <a:r>
              <a:rPr lang="it-IT" sz="1400" b="1" dirty="0" smtClean="0">
                <a:latin typeface="Times New Roman" pitchFamily="18" charset="0"/>
                <a:cs typeface="Times New Roman" pitchFamily="18" charset="0"/>
              </a:rPr>
              <a:t>20mila</a:t>
            </a:r>
            <a:r>
              <a:rPr lang="it-IT" sz="1400" dirty="0" smtClean="0">
                <a:latin typeface="Times New Roman" pitchFamily="18" charset="0"/>
                <a:cs typeface="Times New Roman" pitchFamily="18" charset="0"/>
              </a:rPr>
              <a:t> </a:t>
            </a:r>
            <a:r>
              <a:rPr lang="it-IT" sz="1400" b="1" dirty="0" smtClean="0">
                <a:latin typeface="Times New Roman" pitchFamily="18" charset="0"/>
                <a:cs typeface="Times New Roman" pitchFamily="18" charset="0"/>
              </a:rPr>
              <a:t>persone</a:t>
            </a:r>
            <a:r>
              <a:rPr lang="it-IT" sz="1400" dirty="0" smtClean="0">
                <a:latin typeface="Times New Roman" pitchFamily="18" charset="0"/>
                <a:cs typeface="Times New Roman" pitchFamily="18" charset="0"/>
              </a:rPr>
              <a:t>, che obbligarono il comandante a dirigersi a Brindisi. Le autorità italiane dirottarono la nave verso Bari e mentre si avvicinava alla banchina alcune persone si gettarono in mare per raggiungerla prima. I migranti vennero temporaneamente ammassati nello Stadio della Vittoria: nei giorni seguenti però furono rimpatriati su aerei e traghetti con l’inganno (venne detto loro che sarebbero stati portati in altre città italiane). Il 16 agosto </a:t>
            </a:r>
            <a:r>
              <a:rPr lang="it-IT" sz="1400" b="1" dirty="0" smtClean="0">
                <a:latin typeface="Times New Roman" pitchFamily="18" charset="0"/>
                <a:cs typeface="Times New Roman" pitchFamily="18" charset="0"/>
              </a:rPr>
              <a:t>quasi tutti </a:t>
            </a:r>
            <a:r>
              <a:rPr lang="it-IT" sz="1400" dirty="0" smtClean="0">
                <a:latin typeface="Times New Roman" pitchFamily="18" charset="0"/>
                <a:cs typeface="Times New Roman" pitchFamily="18" charset="0"/>
              </a:rPr>
              <a:t>erano stati </a:t>
            </a:r>
            <a:r>
              <a:rPr lang="it-IT" sz="1400" b="1" dirty="0" smtClean="0">
                <a:latin typeface="Times New Roman" pitchFamily="18" charset="0"/>
                <a:cs typeface="Times New Roman" pitchFamily="18" charset="0"/>
              </a:rPr>
              <a:t>riportati in Albania</a:t>
            </a:r>
            <a:r>
              <a:rPr lang="it-IT" sz="1400" dirty="0" smtClean="0">
                <a:latin typeface="Times New Roman" pitchFamily="18" charset="0"/>
                <a:cs typeface="Times New Roman" pitchFamily="18" charset="0"/>
              </a:rPr>
              <a:t>, tranne circa duemila persone che erano riuscite a scappare.</a:t>
            </a:r>
          </a:p>
        </p:txBody>
      </p:sp>
      <p:pic>
        <p:nvPicPr>
          <p:cNvPr id="4" name="Picture 2" descr="Ventotto anni fa sbarcavano a Bari 20mila persone. &amp;#39;&amp;#39;Il viaggio durò sedici  ore. Dallo stadio, poi, caricarono le persone sui treni. Ecco la storia di  chi arrivò a Trento e Bolzano&amp;#39;&amp;#39; -"/>
          <p:cNvPicPr>
            <a:picLocks noChangeAspect="1" noChangeArrowheads="1"/>
          </p:cNvPicPr>
          <p:nvPr/>
        </p:nvPicPr>
        <p:blipFill>
          <a:blip r:embed="rId2"/>
          <a:srcRect/>
          <a:stretch>
            <a:fillRect/>
          </a:stretch>
        </p:blipFill>
        <p:spPr bwMode="auto">
          <a:xfrm>
            <a:off x="1357290" y="3143248"/>
            <a:ext cx="6115199" cy="2808000"/>
          </a:xfrm>
          <a:prstGeom prst="rect">
            <a:avLst/>
          </a:prstGeom>
          <a:noFill/>
          <a:ln w="38100">
            <a:solidFill>
              <a:srgbClr val="C00000"/>
            </a:solidFill>
          </a:ln>
        </p:spPr>
      </p:pic>
      <p:sp>
        <p:nvSpPr>
          <p:cNvPr id="5" name="Rettangolo 4"/>
          <p:cNvSpPr/>
          <p:nvPr/>
        </p:nvSpPr>
        <p:spPr>
          <a:xfrm>
            <a:off x="214282" y="2143116"/>
            <a:ext cx="8715436"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Immagina di dover scrivere, per ciascuna delle seguenti fotografie, un articolo di giornale che descrive la situazione in esse rappresentata. Scrivi, accanto ad ognuna, il titolo dell’ipotetico articolo. </a:t>
            </a:r>
            <a:endParaRPr lang="it-IT" sz="1600" dirty="0">
              <a:latin typeface="Times New Roman" pitchFamily="18" charset="0"/>
              <a:cs typeface="Times New Roman" pitchFamily="18" charset="0"/>
            </a:endParaRPr>
          </a:p>
        </p:txBody>
      </p:sp>
      <p:sp>
        <p:nvSpPr>
          <p:cNvPr id="6" name="Rettangolo arrotondato 5"/>
          <p:cNvSpPr/>
          <p:nvPr/>
        </p:nvSpPr>
        <p:spPr>
          <a:xfrm>
            <a:off x="1357290" y="6072206"/>
            <a:ext cx="6072230"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14324</TotalTime>
  <Words>1572</Words>
  <Application>Microsoft Office PowerPoint</Application>
  <PresentationFormat>Presentazione su schermo (4:3)</PresentationFormat>
  <Paragraphs>118</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L’immigrazione albanese IN ITALIA</vt:lpstr>
      <vt:lpstr>                  ELENCO DEGLI ARGOMENTI   1. i primi sbarchi in italia   2. cosa pensavano gli italiani   3. albanesi famosi in italia  4. i miei compagni albanesi    </vt:lpstr>
      <vt:lpstr>     </vt:lpstr>
      <vt:lpstr>Diapositiva 4</vt:lpstr>
      <vt:lpstr>Diapositiva 5</vt:lpstr>
      <vt:lpstr>Diapositiva 6</vt:lpstr>
      <vt:lpstr>Diapositiva 7</vt:lpstr>
      <vt:lpstr>Diapositiva 8</vt:lpstr>
      <vt:lpstr>Diapositiva 9</vt:lpstr>
      <vt:lpstr>Diapositiva 10</vt:lpstr>
      <vt:lpstr>     </vt:lpstr>
      <vt:lpstr>Diapositiva 12</vt:lpstr>
      <vt:lpstr>Diapositiva 13</vt:lpstr>
      <vt:lpstr>Diapositiva 14</vt:lpstr>
      <vt:lpstr>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     </vt:lpstr>
      <vt:lpstr>Diapositiva 29</vt:lpstr>
      <vt:lpstr>     </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1177</cp:revision>
  <dcterms:created xsi:type="dcterms:W3CDTF">2021-02-01T13:54:03Z</dcterms:created>
  <dcterms:modified xsi:type="dcterms:W3CDTF">2021-11-16T09:04:36Z</dcterms:modified>
</cp:coreProperties>
</file>