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00" r:id="rId1"/>
  </p:sldMasterIdLst>
  <p:notesMasterIdLst>
    <p:notesMasterId r:id="rId27"/>
  </p:notesMasterIdLst>
  <p:sldIdLst>
    <p:sldId id="581" r:id="rId2"/>
    <p:sldId id="601" r:id="rId3"/>
    <p:sldId id="582" r:id="rId4"/>
    <p:sldId id="587" r:id="rId5"/>
    <p:sldId id="609" r:id="rId6"/>
    <p:sldId id="610" r:id="rId7"/>
    <p:sldId id="602" r:id="rId8"/>
    <p:sldId id="583" r:id="rId9"/>
    <p:sldId id="584" r:id="rId10"/>
    <p:sldId id="603" r:id="rId11"/>
    <p:sldId id="544" r:id="rId12"/>
    <p:sldId id="546" r:id="rId13"/>
    <p:sldId id="605" r:id="rId14"/>
    <p:sldId id="481" r:id="rId15"/>
    <p:sldId id="612" r:id="rId16"/>
    <p:sldId id="613" r:id="rId17"/>
    <p:sldId id="628" r:id="rId18"/>
    <p:sldId id="623" r:id="rId19"/>
    <p:sldId id="624" r:id="rId20"/>
    <p:sldId id="625" r:id="rId21"/>
    <p:sldId id="626" r:id="rId22"/>
    <p:sldId id="627" r:id="rId23"/>
    <p:sldId id="599" r:id="rId24"/>
    <p:sldId id="620" r:id="rId25"/>
    <p:sldId id="622"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EE3"/>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0690" autoAdjust="0"/>
  </p:normalViewPr>
  <p:slideViewPr>
    <p:cSldViewPr>
      <p:cViewPr>
        <p:scale>
          <a:sx n="100" d="100"/>
          <a:sy n="100" d="100"/>
        </p:scale>
        <p:origin x="-1944" y="-2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7" d="100"/>
          <a:sy n="97" d="100"/>
        </p:scale>
        <p:origin x="-366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DB870-81A0-4A92-9CF2-AD12495E42ED}" type="datetimeFigureOut">
              <a:rPr lang="it-IT" smtClean="0"/>
              <a:pPr/>
              <a:t>07/10/2021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5320F-4656-4F53-92FD-42CAD2B2DB8C}"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olo 28"/>
          <p:cNvSpPr>
            <a:spLocks noGrp="1"/>
          </p:cNvSpPr>
          <p:nvPr>
            <p:ph type="ctrTitle"/>
          </p:nvPr>
        </p:nvSpPr>
        <p:spPr>
          <a:xfrm>
            <a:off x="381000" y="4853411"/>
            <a:ext cx="8458200" cy="1222375"/>
          </a:xfrm>
        </p:spPr>
        <p:txBody>
          <a:bodyPr anchor="t"/>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16" name="Segnaposto data 15"/>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2" name="Segnaposto piè di pagina 1"/>
          <p:cNvSpPr>
            <a:spLocks noGrp="1"/>
          </p:cNvSpPr>
          <p:nvPr>
            <p:ph type="ftr" sz="quarter" idx="11"/>
          </p:nvPr>
        </p:nvSpPr>
        <p:spPr/>
        <p:txBody>
          <a:bodyPr/>
          <a:lstStyle/>
          <a:p>
            <a:endParaRPr lang="it-IT"/>
          </a:p>
        </p:txBody>
      </p:sp>
      <p:sp>
        <p:nvSpPr>
          <p:cNvPr id="15" name="Segnaposto numero diapositiva 14"/>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549276"/>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549276"/>
            <a:ext cx="62484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kumimoji="0" lang="it-IT" smtClean="0"/>
              <a:t>Fare clic per modificare lo stile del titolo</a:t>
            </a:r>
            <a:endParaRPr kumimoji="0" lang="en-US"/>
          </a:p>
        </p:txBody>
      </p:sp>
      <p:sp>
        <p:nvSpPr>
          <p:cNvPr id="27" name="Segnaposto contenuto 26"/>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19" name="Segnaposto piè di pagina 18"/>
          <p:cNvSpPr>
            <a:spLocks noGrp="1"/>
          </p:cNvSpPr>
          <p:nvPr>
            <p:ph type="ftr" sz="quarter" idx="11"/>
          </p:nvPr>
        </p:nvSpPr>
        <p:spPr>
          <a:xfrm>
            <a:off x="3581400" y="76200"/>
            <a:ext cx="2895600" cy="288925"/>
          </a:xfrm>
        </p:spPr>
        <p:txBody>
          <a:bodyPr/>
          <a:lstStyle/>
          <a:p>
            <a:endParaRPr lang="it-IT"/>
          </a:p>
        </p:txBody>
      </p:sp>
      <p:sp>
        <p:nvSpPr>
          <p:cNvPr id="16" name="Segnaposto numero diapositiva 15"/>
          <p:cNvSpPr>
            <a:spLocks noGrp="1"/>
          </p:cNvSpPr>
          <p:nvPr>
            <p:ph type="sldNum" sz="quarter" idx="12"/>
          </p:nvPr>
        </p:nvSpPr>
        <p:spPr>
          <a:xfrm>
            <a:off x="8229600" y="6473952"/>
            <a:ext cx="758952" cy="246888"/>
          </a:xfrm>
        </p:spPr>
        <p:txBody>
          <a:bodyPr/>
          <a:lstStyle/>
          <a:p>
            <a:fld id="{A5844F72-B3ED-44CC-ACF0-B1A6F0E5132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egnaposto testo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9" name="Segnaposto data 18"/>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11" name="Segnaposto piè di pagina 10"/>
          <p:cNvSpPr>
            <a:spLocks noGrp="1"/>
          </p:cNvSpPr>
          <p:nvPr>
            <p:ph type="ftr" sz="quarter" idx="11"/>
          </p:nvPr>
        </p:nvSpPr>
        <p:spPr/>
        <p:txBody>
          <a:bodyPr/>
          <a:lstStyle/>
          <a:p>
            <a:endParaRPr lang="it-IT"/>
          </a:p>
        </p:txBody>
      </p:sp>
      <p:sp>
        <p:nvSpPr>
          <p:cNvPr id="16" name="Segnaposto numero diapositiva 15"/>
          <p:cNvSpPr>
            <a:spLocks noGrp="1"/>
          </p:cNvSpPr>
          <p:nvPr>
            <p:ph type="sldNum" sz="quarter" idx="12"/>
          </p:nvPr>
        </p:nvSpPr>
        <p:spPr/>
        <p:txBody>
          <a:bodyPr/>
          <a:lstStyle/>
          <a:p>
            <a:fld id="{A5844F72-B3ED-44CC-ACF0-B1A6F0E51326}" type="slidenum">
              <a:rPr lang="it-IT" smtClean="0"/>
              <a:pPr/>
              <a:t>‹N›</a:t>
            </a:fld>
            <a:endParaRPr lang="it-IT"/>
          </a:p>
        </p:txBody>
      </p:sp>
      <p:sp>
        <p:nvSpPr>
          <p:cNvPr id="8" name="Titolo 7"/>
          <p:cNvSpPr>
            <a:spLocks noGrp="1"/>
          </p:cNvSpPr>
          <p:nvPr>
            <p:ph type="title"/>
          </p:nvPr>
        </p:nvSpPr>
        <p:spPr>
          <a:xfrm>
            <a:off x="180475" y="2947085"/>
            <a:ext cx="8686800" cy="1184825"/>
          </a:xfrm>
        </p:spPr>
        <p:txBody>
          <a:bodyPr rtlCol="0" anchor="t"/>
          <a:lstStyle>
            <a:lvl1pPr algn="r">
              <a:defRPr/>
            </a:lvl1pPr>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0" name="Titolo 1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4" name="Segnaposto contenuto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10" name="Segnaposto piè di pagina 9"/>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9" name="Titolo 28"/>
          <p:cNvSpPr>
            <a:spLocks noGrp="1"/>
          </p:cNvSpPr>
          <p:nvPr>
            <p:ph type="title"/>
          </p:nvPr>
        </p:nvSpPr>
        <p:spPr>
          <a:xfrm>
            <a:off x="304800" y="5410200"/>
            <a:ext cx="8610600" cy="882650"/>
          </a:xfrm>
        </p:spPr>
        <p:txBody>
          <a:bodyPr anchor="ctr"/>
          <a:lstStyle>
            <a:lvl1pPr>
              <a:defRPr/>
            </a:lvl1p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25" name="Segnaposto testo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contenuto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8" name="Segnaposto contenuto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a:xfrm>
            <a:off x="8229600" y="6477000"/>
            <a:ext cx="762000" cy="246888"/>
          </a:xfrm>
        </p:spPr>
        <p:txBody>
          <a:bodyPr/>
          <a:lstStyle/>
          <a:p>
            <a:fld id="{A5844F72-B3ED-44CC-ACF0-B1A6F0E51326}" type="slidenum">
              <a:rPr lang="it-IT" smtClean="0"/>
              <a:pPr/>
              <a:t>‹N›</a:t>
            </a:fld>
            <a:endParaRPr lang="it-IT"/>
          </a:p>
        </p:txBody>
      </p:sp>
      <p:sp>
        <p:nvSpPr>
          <p:cNvPr id="11" name="Connettore 1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0" name="Titolo 29"/>
          <p:cNvSpPr>
            <a:spLocks noGrp="1"/>
          </p:cNvSpPr>
          <p:nvPr>
            <p:ph type="title"/>
          </p:nvPr>
        </p:nvSpPr>
        <p:spPr>
          <a:xfrm>
            <a:off x="301752" y="457200"/>
            <a:ext cx="8686800" cy="841248"/>
          </a:xfrm>
        </p:spPr>
        <p:txBody>
          <a:body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21" name="Segnaposto piè di pagina 20"/>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24" name="Segnaposto piè di pagina 23"/>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Connettore 1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olo 11"/>
          <p:cNvSpPr>
            <a:spLocks noGrp="1"/>
          </p:cNvSpPr>
          <p:nvPr>
            <p:ph type="title"/>
          </p:nvPr>
        </p:nvSpPr>
        <p:spPr>
          <a:xfrm>
            <a:off x="457200" y="5486400"/>
            <a:ext cx="8458200" cy="520700"/>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14" name="Segnaposto contenuto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Segnaposto data 24"/>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29" name="Segnaposto piè di pagina 28"/>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5844F72-B3ED-44CC-ACF0-B1A6F0E5132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3" name="Segnaposto immagine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it-IT" smtClean="0"/>
              <a:t>Fare clic sull'icona per inserire un'immagine</a:t>
            </a:r>
            <a:endParaRPr kumimoji="0" lang="en-US" dirty="0"/>
          </a:p>
        </p:txBody>
      </p:sp>
      <p:sp>
        <p:nvSpPr>
          <p:cNvPr id="7" name="Segnaposto data 6"/>
          <p:cNvSpPr>
            <a:spLocks noGrp="1"/>
          </p:cNvSpPr>
          <p:nvPr>
            <p:ph type="dt" sz="half" idx="10"/>
          </p:nvPr>
        </p:nvSpPr>
        <p:spPr/>
        <p:txBody>
          <a:bodyPr/>
          <a:lstStyle/>
          <a:p>
            <a:fld id="{55644A33-DD72-4D89-A752-DFEB6108DC67}" type="datetimeFigureOut">
              <a:rPr lang="it-IT" smtClean="0"/>
              <a:pPr/>
              <a:t>07/10/2021</a:t>
            </a:fld>
            <a:endParaRPr lang="it-IT"/>
          </a:p>
        </p:txBody>
      </p:sp>
      <p:sp>
        <p:nvSpPr>
          <p:cNvPr id="5" name="Segnaposto piè di pagina 4"/>
          <p:cNvSpPr>
            <a:spLocks noGrp="1"/>
          </p:cNvSpPr>
          <p:nvPr>
            <p:ph type="ftr" sz="quarter" idx="11"/>
          </p:nvPr>
        </p:nvSpPr>
        <p:spPr/>
        <p:txBody>
          <a:bodyPr/>
          <a:lstStyle/>
          <a:p>
            <a:endParaRPr lang="it-IT"/>
          </a:p>
        </p:txBody>
      </p:sp>
      <p:sp>
        <p:nvSpPr>
          <p:cNvPr id="31" name="Segnaposto numero diapositiva 30"/>
          <p:cNvSpPr>
            <a:spLocks noGrp="1"/>
          </p:cNvSpPr>
          <p:nvPr>
            <p:ph type="sldNum" sz="quarter" idx="12"/>
          </p:nvPr>
        </p:nvSpPr>
        <p:spPr/>
        <p:txBody>
          <a:bodyPr/>
          <a:lstStyle/>
          <a:p>
            <a:fld id="{A5844F72-B3ED-44CC-ACF0-B1A6F0E51326}" type="slidenum">
              <a:rPr lang="it-IT" smtClean="0"/>
              <a:pPr/>
              <a:t>‹N›</a:t>
            </a:fld>
            <a:endParaRPr lang="it-IT"/>
          </a:p>
        </p:txBody>
      </p:sp>
      <p:sp>
        <p:nvSpPr>
          <p:cNvPr id="17" name="Titolo 16"/>
          <p:cNvSpPr>
            <a:spLocks noGrp="1"/>
          </p:cNvSpPr>
          <p:nvPr>
            <p:ph type="title"/>
          </p:nvPr>
        </p:nvSpPr>
        <p:spPr>
          <a:xfrm>
            <a:off x="381000" y="4993760"/>
            <a:ext cx="5867400" cy="522288"/>
          </a:xfrm>
        </p:spPr>
        <p:txBody>
          <a:bodyPr anchor="ctr"/>
          <a:lstStyle>
            <a:lvl1pPr algn="l">
              <a:buNone/>
              <a:defRPr sz="2000" b="1"/>
            </a:lvl1pPr>
          </a:lstStyle>
          <a:p>
            <a:r>
              <a:rPr kumimoji="0" lang="it-IT" smtClean="0"/>
              <a:t>Fare clic per modificare lo stile del titolo</a:t>
            </a:r>
            <a:endParaRPr kumimoji="0" lang="en-US"/>
          </a:p>
        </p:txBody>
      </p:sp>
      <p:sp>
        <p:nvSpPr>
          <p:cNvPr id="26" name="Segnaposto testo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nettore 1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Segnaposto testo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1" name="Segnaposto data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5644A33-DD72-4D89-A752-DFEB6108DC67}" type="datetimeFigureOut">
              <a:rPr lang="it-IT" smtClean="0"/>
              <a:pPr/>
              <a:t>07/10/2021</a:t>
            </a:fld>
            <a:endParaRPr lang="it-IT"/>
          </a:p>
        </p:txBody>
      </p:sp>
      <p:sp>
        <p:nvSpPr>
          <p:cNvPr id="28" name="Segnaposto piè di pagina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it-IT"/>
          </a:p>
        </p:txBody>
      </p:sp>
      <p:sp>
        <p:nvSpPr>
          <p:cNvPr id="5" name="Segnaposto numero diapositiva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5844F72-B3ED-44CC-ACF0-B1A6F0E51326}" type="slidenum">
              <a:rPr lang="it-IT" smtClean="0"/>
              <a:pPr/>
              <a:t>‹N›</a:t>
            </a:fld>
            <a:endParaRPr lang="it-IT"/>
          </a:p>
        </p:txBody>
      </p:sp>
      <p:sp>
        <p:nvSpPr>
          <p:cNvPr id="10" name="Segnaposto titolo 9"/>
          <p:cNvSpPr>
            <a:spLocks noGrp="1"/>
          </p:cNvSpPr>
          <p:nvPr>
            <p:ph type="title"/>
          </p:nvPr>
        </p:nvSpPr>
        <p:spPr>
          <a:xfrm>
            <a:off x="304800" y="457200"/>
            <a:ext cx="8686800" cy="838200"/>
          </a:xfrm>
          <a:prstGeom prst="rect">
            <a:avLst/>
          </a:prstGeom>
        </p:spPr>
        <p:txBody>
          <a:bodyPr vert="horz" anchor="ctr">
            <a:normAutofit/>
          </a:bodyPr>
          <a:lstStyle/>
          <a:p>
            <a:r>
              <a:rPr kumimoji="0" lang="it-IT" smtClean="0"/>
              <a:t>Fare clic per modificare lo stile del titolo</a:t>
            </a:r>
            <a:endParaRPr kumimoji="0" lang="en-US"/>
          </a:p>
        </p:txBody>
      </p:sp>
      <p:sp>
        <p:nvSpPr>
          <p:cNvPr id="9" name="Connettore 1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nettore 1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a:xfrm>
            <a:off x="285720" y="6858000"/>
            <a:ext cx="8458200" cy="1219200"/>
          </a:xfrm>
        </p:spPr>
        <p:txBody>
          <a:bodyPr/>
          <a:lstStyle/>
          <a:p>
            <a:endParaRPr lang="it-IT" dirty="0"/>
          </a:p>
        </p:txBody>
      </p:sp>
      <p:sp>
        <p:nvSpPr>
          <p:cNvPr id="3" name="Titolo 2"/>
          <p:cNvSpPr>
            <a:spLocks noGrp="1"/>
          </p:cNvSpPr>
          <p:nvPr>
            <p:ph type="title"/>
          </p:nvPr>
        </p:nvSpPr>
        <p:spPr/>
        <p:txBody>
          <a:bodyPr>
            <a:noAutofit/>
          </a:bodyPr>
          <a:lstStyle/>
          <a:p>
            <a:pPr algn="ctr"/>
            <a:r>
              <a:rPr lang="it-IT" sz="7200" dirty="0" smtClean="0"/>
              <a:t>Il signore feudale</a:t>
            </a:r>
            <a:endParaRPr lang="it-IT" sz="7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La caccia</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cuments\SITO\DA INSERIRE\STORIA\IL SIGNORE FEUDALE\9-I DIVERTIMENTI DEL SIGNORE\06.jpg"/>
          <p:cNvPicPr>
            <a:picLocks noChangeAspect="1" noChangeArrowheads="1"/>
          </p:cNvPicPr>
          <p:nvPr/>
        </p:nvPicPr>
        <p:blipFill>
          <a:blip r:embed="rId2"/>
          <a:srcRect/>
          <a:stretch>
            <a:fillRect/>
          </a:stretch>
        </p:blipFill>
        <p:spPr bwMode="auto">
          <a:xfrm>
            <a:off x="214282" y="142862"/>
            <a:ext cx="4872228" cy="4601078"/>
          </a:xfrm>
          <a:prstGeom prst="rect">
            <a:avLst/>
          </a:prstGeom>
          <a:noFill/>
          <a:ln w="28575">
            <a:solidFill>
              <a:srgbClr val="C00000"/>
            </a:solidFill>
          </a:ln>
        </p:spPr>
      </p:pic>
      <p:sp>
        <p:nvSpPr>
          <p:cNvPr id="3" name="Rettangolo 2"/>
          <p:cNvSpPr/>
          <p:nvPr/>
        </p:nvSpPr>
        <p:spPr>
          <a:xfrm>
            <a:off x="214282" y="4929198"/>
            <a:ext cx="8786842"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Descrivi la scena di caccia rappresentata nella miniatura prendendo in esame i seguenti elementi: quale animale viene cacciato; cosa fanno i due signori; cosa fanno i due servi; cosa fanno i cani. </a:t>
            </a:r>
            <a:endParaRPr lang="it-IT" sz="1400" dirty="0">
              <a:latin typeface="Times New Roman" pitchFamily="18" charset="0"/>
              <a:cs typeface="Times New Roman" pitchFamily="18" charset="0"/>
            </a:endParaRPr>
          </a:p>
        </p:txBody>
      </p:sp>
      <p:sp>
        <p:nvSpPr>
          <p:cNvPr id="4" name="Rettangolo arrotondato 3"/>
          <p:cNvSpPr/>
          <p:nvPr/>
        </p:nvSpPr>
        <p:spPr>
          <a:xfrm>
            <a:off x="357158" y="5572140"/>
            <a:ext cx="8501122" cy="1000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428596" y="5214950"/>
            <a:ext cx="8358246"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3- </a:t>
            </a:r>
            <a:r>
              <a:rPr lang="it-IT" sz="1400" dirty="0" smtClean="0">
                <a:latin typeface="Times New Roman" pitchFamily="18" charset="0"/>
                <a:cs typeface="Times New Roman" pitchFamily="18" charset="0"/>
              </a:rPr>
              <a:t>Quando non combatteva in guerra o nei tornei, la caccia era il passatempo preferito dal signore. Questo per due motivi: quali, secondo te?</a:t>
            </a:r>
            <a:endParaRPr lang="it-IT" sz="1400" dirty="0">
              <a:latin typeface="Times New Roman" pitchFamily="18" charset="0"/>
              <a:cs typeface="Times New Roman" pitchFamily="18" charset="0"/>
            </a:endParaRPr>
          </a:p>
        </p:txBody>
      </p:sp>
      <p:sp>
        <p:nvSpPr>
          <p:cNvPr id="7" name="Rettangolo arrotondato 6"/>
          <p:cNvSpPr/>
          <p:nvPr/>
        </p:nvSpPr>
        <p:spPr>
          <a:xfrm>
            <a:off x="500034" y="5857892"/>
            <a:ext cx="785818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0"/>
              </a:spcBef>
              <a:spcAft>
                <a:spcPct val="0"/>
              </a:spcAft>
            </a:pPr>
            <a:endParaRPr lang="it-IT" sz="1400" dirty="0" smtClean="0">
              <a:solidFill>
                <a:srgbClr val="00B0F0"/>
              </a:solidFill>
              <a:latin typeface="Arial" pitchFamily="34" charset="0"/>
              <a:cs typeface="Arial" pitchFamily="34" charset="0"/>
            </a:endParaRPr>
          </a:p>
        </p:txBody>
      </p:sp>
      <p:pic>
        <p:nvPicPr>
          <p:cNvPr id="2050" name="Picture 2" descr="C:\Users\utente\Documents\SITO\DA INSERIRE\STORIA\IL SIGNORE FEUDALE\9-I DIVERTIMENTI DEL SIGNORE\07.jpg"/>
          <p:cNvPicPr>
            <a:picLocks noChangeAspect="1" noChangeArrowheads="1"/>
          </p:cNvPicPr>
          <p:nvPr/>
        </p:nvPicPr>
        <p:blipFill>
          <a:blip r:embed="rId2"/>
          <a:srcRect/>
          <a:stretch>
            <a:fillRect/>
          </a:stretch>
        </p:blipFill>
        <p:spPr bwMode="auto">
          <a:xfrm>
            <a:off x="142844" y="142852"/>
            <a:ext cx="3236976" cy="4895088"/>
          </a:xfrm>
          <a:prstGeom prst="rect">
            <a:avLst/>
          </a:prstGeom>
          <a:noFill/>
        </p:spPr>
      </p:pic>
      <p:sp>
        <p:nvSpPr>
          <p:cNvPr id="9" name="Rettangolo 8"/>
          <p:cNvSpPr/>
          <p:nvPr/>
        </p:nvSpPr>
        <p:spPr>
          <a:xfrm>
            <a:off x="3428992" y="214290"/>
            <a:ext cx="5429288" cy="738664"/>
          </a:xfrm>
          <a:prstGeom prst="rect">
            <a:avLst/>
          </a:prstGeom>
        </p:spPr>
        <p:txBody>
          <a:bodyPr wrap="square">
            <a:spAutoFit/>
          </a:bodyPr>
          <a:lstStyle/>
          <a:p>
            <a:pPr algn="just"/>
            <a:r>
              <a:rPr lang="it-IT" sz="1400" b="1" dirty="0" smtClean="0">
                <a:latin typeface="Times New Roman" pitchFamily="18" charset="0"/>
                <a:cs typeface="Times New Roman" pitchFamily="18" charset="0"/>
              </a:rPr>
              <a:t>2- </a:t>
            </a:r>
            <a:r>
              <a:rPr lang="it-IT" sz="1400" dirty="0" smtClean="0">
                <a:latin typeface="Times New Roman" pitchFamily="18" charset="0"/>
                <a:cs typeface="Times New Roman" pitchFamily="18" charset="0"/>
              </a:rPr>
              <a:t>In quest’altra miniatura è rappresentata la caccia col falcone. Prova a descriverla prendendo in considerazione i seguenti elementi: cosa fanno i due signori; cosa fa il falcone; a cosa servono, in questo caso, i cani.</a:t>
            </a:r>
            <a:endParaRPr lang="it-IT" sz="1400" dirty="0">
              <a:latin typeface="Times New Roman" pitchFamily="18" charset="0"/>
              <a:cs typeface="Times New Roman" pitchFamily="18" charset="0"/>
            </a:endParaRPr>
          </a:p>
        </p:txBody>
      </p:sp>
      <p:sp>
        <p:nvSpPr>
          <p:cNvPr id="10" name="Rettangolo arrotondato 9"/>
          <p:cNvSpPr/>
          <p:nvPr/>
        </p:nvSpPr>
        <p:spPr>
          <a:xfrm>
            <a:off x="3500430" y="1000108"/>
            <a:ext cx="5500694" cy="10001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600" b="0" i="0" u="none" strike="noStrike" cap="none" normalizeH="0" baseline="0" dirty="0" smtClean="0">
                <a:ln>
                  <a:noFill/>
                </a:ln>
                <a:solidFill>
                  <a:srgbClr val="FF0000"/>
                </a:solidFill>
                <a:effectLst/>
                <a:latin typeface="Times New Roman" pitchFamily="18" charset="0"/>
                <a:cs typeface="Times New Roman" pitchFamily="18" charset="0"/>
              </a:rPr>
              <a:t>Il torneo</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cuments\SITO\DA INSERIRE\STORIA\IL SIGNORE FEUDALE\9-I DIVERTIMENTI DEL SIGNORE\torneo_di_Cavalieri.jpg"/>
          <p:cNvPicPr>
            <a:picLocks noChangeAspect="1" noChangeArrowheads="1"/>
          </p:cNvPicPr>
          <p:nvPr/>
        </p:nvPicPr>
        <p:blipFill>
          <a:blip r:embed="rId2"/>
          <a:srcRect/>
          <a:stretch>
            <a:fillRect/>
          </a:stretch>
        </p:blipFill>
        <p:spPr bwMode="auto">
          <a:xfrm>
            <a:off x="214282" y="1000108"/>
            <a:ext cx="4135901" cy="5004442"/>
          </a:xfrm>
          <a:prstGeom prst="rect">
            <a:avLst/>
          </a:prstGeom>
          <a:noFill/>
          <a:ln w="38100">
            <a:solidFill>
              <a:srgbClr val="C00000"/>
            </a:solidFill>
          </a:ln>
        </p:spPr>
      </p:pic>
      <p:sp>
        <p:nvSpPr>
          <p:cNvPr id="4" name="CasellaDiTesto 3"/>
          <p:cNvSpPr txBox="1"/>
          <p:nvPr/>
        </p:nvSpPr>
        <p:spPr>
          <a:xfrm>
            <a:off x="214282" y="142852"/>
            <a:ext cx="8786874" cy="523220"/>
          </a:xfrm>
          <a:prstGeom prst="rect">
            <a:avLst/>
          </a:prstGeom>
          <a:solidFill>
            <a:schemeClr val="accent2">
              <a:lumMod val="20000"/>
              <a:lumOff val="80000"/>
            </a:schemeClr>
          </a:solidFill>
          <a:ln w="19050">
            <a:solidFill>
              <a:srgbClr val="C00000"/>
            </a:solidFill>
          </a:ln>
        </p:spPr>
        <p:txBody>
          <a:bodyPr wrap="square" rtlCol="0">
            <a:spAutoFit/>
          </a:bodyPr>
          <a:lstStyle/>
          <a:p>
            <a:pPr algn="just"/>
            <a:r>
              <a:rPr lang="it-IT" sz="1400" dirty="0" smtClean="0">
                <a:latin typeface="Times New Roman" pitchFamily="18" charset="0"/>
                <a:cs typeface="Times New Roman" pitchFamily="18" charset="0"/>
              </a:rPr>
              <a:t>I tornei erano </a:t>
            </a:r>
            <a:r>
              <a:rPr lang="it-IT" sz="1400" b="1" dirty="0" smtClean="0">
                <a:latin typeface="Times New Roman" pitchFamily="18" charset="0"/>
                <a:cs typeface="Times New Roman" pitchFamily="18" charset="0"/>
              </a:rPr>
              <a:t>finte battaglie  </a:t>
            </a:r>
            <a:r>
              <a:rPr lang="it-IT" sz="1400" dirty="0" smtClean="0">
                <a:latin typeface="Times New Roman" pitchFamily="18" charset="0"/>
                <a:cs typeface="Times New Roman" pitchFamily="18" charset="0"/>
              </a:rPr>
              <a:t>durante le quali i cavalieri si affrontavano divisi in due squadre. Poiché l’obiettivo non era quello di uccidere gli avversari, si usavano armi spuntate che però, a volte, potevano risultare mortali.</a:t>
            </a:r>
            <a:endParaRPr lang="it-IT" sz="1400" i="1" dirty="0" smtClean="0">
              <a:latin typeface="Times New Roman" pitchFamily="18" charset="0"/>
              <a:cs typeface="Times New Roman" pitchFamily="18" charset="0"/>
            </a:endParaRPr>
          </a:p>
        </p:txBody>
      </p:sp>
      <p:sp>
        <p:nvSpPr>
          <p:cNvPr id="5" name="Rettangolo arrotondato 4"/>
          <p:cNvSpPr/>
          <p:nvPr/>
        </p:nvSpPr>
        <p:spPr>
          <a:xfrm>
            <a:off x="4500562" y="1571612"/>
            <a:ext cx="4500594"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a:solidFill>
                <a:srgbClr val="00B0F0"/>
              </a:solidFill>
              <a:latin typeface="Times New Roman" pitchFamily="18" charset="0"/>
              <a:cs typeface="Times New Roman" pitchFamily="18" charset="0"/>
            </a:endParaRPr>
          </a:p>
        </p:txBody>
      </p:sp>
      <p:sp>
        <p:nvSpPr>
          <p:cNvPr id="6" name="Rettangolo 5"/>
          <p:cNvSpPr/>
          <p:nvPr/>
        </p:nvSpPr>
        <p:spPr>
          <a:xfrm>
            <a:off x="4429124" y="1000108"/>
            <a:ext cx="4429156"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Quale particolare dell’immagine ci fa capire che si tratta di un torneo e non di una battaglia vera?</a:t>
            </a:r>
            <a:endParaRPr lang="it-IT" sz="1400" dirty="0">
              <a:latin typeface="Times New Roman" pitchFamily="18" charset="0"/>
              <a:cs typeface="Times New Roman" pitchFamily="18" charset="0"/>
            </a:endParaRPr>
          </a:p>
        </p:txBody>
      </p:sp>
      <p:sp>
        <p:nvSpPr>
          <p:cNvPr id="7" name="Rettangolo 6"/>
          <p:cNvSpPr/>
          <p:nvPr/>
        </p:nvSpPr>
        <p:spPr>
          <a:xfrm>
            <a:off x="4572000" y="2214554"/>
            <a:ext cx="4429156"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2- </a:t>
            </a:r>
            <a:r>
              <a:rPr lang="it-IT" sz="1400" dirty="0" smtClean="0">
                <a:latin typeface="Times New Roman" pitchFamily="18" charset="0"/>
                <a:cs typeface="Times New Roman" pitchFamily="18" charset="0"/>
              </a:rPr>
              <a:t>Se non era quello di uccidere gli avversari, quale sarà stato l’obiettivo di che combatteva?</a:t>
            </a:r>
            <a:endParaRPr lang="it-IT" sz="1400" dirty="0">
              <a:latin typeface="Times New Roman" pitchFamily="18" charset="0"/>
              <a:cs typeface="Times New Roman" pitchFamily="18" charset="0"/>
            </a:endParaRPr>
          </a:p>
        </p:txBody>
      </p:sp>
      <p:sp>
        <p:nvSpPr>
          <p:cNvPr id="8" name="Rettangolo arrotondato 7"/>
          <p:cNvSpPr/>
          <p:nvPr/>
        </p:nvSpPr>
        <p:spPr>
          <a:xfrm>
            <a:off x="4500562" y="2786058"/>
            <a:ext cx="4500594"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a:solidFill>
                <a:srgbClr val="00B0F0"/>
              </a:solidFill>
              <a:latin typeface="Times New Roman" pitchFamily="18" charset="0"/>
              <a:cs typeface="Times New Roman" pitchFamily="18" charset="0"/>
            </a:endParaRPr>
          </a:p>
        </p:txBody>
      </p:sp>
      <p:sp>
        <p:nvSpPr>
          <p:cNvPr id="9" name="Rettangolo 8"/>
          <p:cNvSpPr/>
          <p:nvPr/>
        </p:nvSpPr>
        <p:spPr>
          <a:xfrm>
            <a:off x="4572000" y="3500438"/>
            <a:ext cx="4429156" cy="954107"/>
          </a:xfrm>
          <a:prstGeom prst="rect">
            <a:avLst/>
          </a:prstGeom>
        </p:spPr>
        <p:txBody>
          <a:bodyPr wrap="square">
            <a:spAutoFit/>
          </a:bodyPr>
          <a:lstStyle/>
          <a:p>
            <a:pPr algn="just"/>
            <a:r>
              <a:rPr lang="it-IT" sz="1400" b="1" dirty="0" smtClean="0">
                <a:latin typeface="Times New Roman" pitchFamily="18" charset="0"/>
                <a:cs typeface="Times New Roman" pitchFamily="18" charset="0"/>
              </a:rPr>
              <a:t>3- </a:t>
            </a:r>
            <a:r>
              <a:rPr lang="it-IT" sz="1400" dirty="0" smtClean="0">
                <a:latin typeface="Times New Roman" pitchFamily="18" charset="0"/>
                <a:cs typeface="Times New Roman" pitchFamily="18" charset="0"/>
              </a:rPr>
              <a:t>Considerato che i tornei si svolgevano nei periodi di pace in cui i cavalieri non erano impegnati in combattimento, perché per quest’ultimi era utile parteciparvi?</a:t>
            </a:r>
            <a:endParaRPr lang="it-IT" sz="1400" dirty="0">
              <a:latin typeface="Times New Roman" pitchFamily="18" charset="0"/>
              <a:cs typeface="Times New Roman" pitchFamily="18" charset="0"/>
            </a:endParaRPr>
          </a:p>
        </p:txBody>
      </p:sp>
      <p:sp>
        <p:nvSpPr>
          <p:cNvPr id="10" name="Rettangolo arrotondato 9"/>
          <p:cNvSpPr/>
          <p:nvPr/>
        </p:nvSpPr>
        <p:spPr>
          <a:xfrm>
            <a:off x="4500562" y="4500570"/>
            <a:ext cx="4500594"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a:solidFill>
                <a:srgbClr val="00B0F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ltura cortese – Medium Aevum"/>
          <p:cNvPicPr>
            <a:picLocks noChangeAspect="1" noChangeArrowheads="1"/>
          </p:cNvPicPr>
          <p:nvPr/>
        </p:nvPicPr>
        <p:blipFill>
          <a:blip r:embed="rId2"/>
          <a:srcRect l="3577" t="8411" r="5218" b="3869"/>
          <a:stretch>
            <a:fillRect/>
          </a:stretch>
        </p:blipFill>
        <p:spPr bwMode="auto">
          <a:xfrm>
            <a:off x="1000100" y="142852"/>
            <a:ext cx="3328464" cy="4764330"/>
          </a:xfrm>
          <a:prstGeom prst="rect">
            <a:avLst/>
          </a:prstGeom>
          <a:noFill/>
          <a:ln w="57150">
            <a:solidFill>
              <a:srgbClr val="C00000"/>
            </a:solidFill>
          </a:ln>
        </p:spPr>
      </p:pic>
      <p:pic>
        <p:nvPicPr>
          <p:cNvPr id="3" name="Picture 3" descr="C:\Users\utente\Documents\SITO\DA INSERIRE\STORIA\IL SIGNORE FEUDALE\9-I DIVERTIMENTI DEL SIGNORE\10.jpg"/>
          <p:cNvPicPr>
            <a:picLocks noChangeAspect="1" noChangeArrowheads="1"/>
          </p:cNvPicPr>
          <p:nvPr/>
        </p:nvPicPr>
        <p:blipFill>
          <a:blip r:embed="rId3"/>
          <a:srcRect/>
          <a:stretch>
            <a:fillRect/>
          </a:stretch>
        </p:blipFill>
        <p:spPr bwMode="auto">
          <a:xfrm>
            <a:off x="5500694" y="714356"/>
            <a:ext cx="2790825" cy="3181350"/>
          </a:xfrm>
          <a:prstGeom prst="rect">
            <a:avLst/>
          </a:prstGeom>
          <a:noFill/>
        </p:spPr>
      </p:pic>
      <p:sp>
        <p:nvSpPr>
          <p:cNvPr id="4" name="Rettangolo 3"/>
          <p:cNvSpPr/>
          <p:nvPr/>
        </p:nvSpPr>
        <p:spPr>
          <a:xfrm>
            <a:off x="214282" y="5072074"/>
            <a:ext cx="8643998" cy="738664"/>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Nelle immagini sono raffigurati due momenti, prima e dopo il combattimento, del cosiddetto </a:t>
            </a:r>
            <a:r>
              <a:rPr lang="it-IT" sz="1400" b="1" dirty="0" smtClean="0">
                <a:latin typeface="Times New Roman" pitchFamily="18" charset="0"/>
                <a:cs typeface="Times New Roman" pitchFamily="18" charset="0"/>
              </a:rPr>
              <a:t>amore cortese </a:t>
            </a:r>
            <a:r>
              <a:rPr lang="it-IT" sz="1400" dirty="0" smtClean="0">
                <a:latin typeface="Times New Roman" pitchFamily="18" charset="0"/>
                <a:cs typeface="Times New Roman" pitchFamily="18" charset="0"/>
              </a:rPr>
              <a:t>che ha come protagonisti un cavaliere e la dama alla quale intende dedicare l’eventuale vittoria . Prova a descrivere ciò che succede.</a:t>
            </a:r>
            <a:r>
              <a:rPr lang="it-IT" sz="1400" b="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 </a:t>
            </a:r>
            <a:endParaRPr lang="it-IT" sz="1400" dirty="0">
              <a:latin typeface="Times New Roman" pitchFamily="18" charset="0"/>
              <a:cs typeface="Times New Roman" pitchFamily="18" charset="0"/>
            </a:endParaRPr>
          </a:p>
        </p:txBody>
      </p:sp>
      <p:sp>
        <p:nvSpPr>
          <p:cNvPr id="5" name="Rettangolo arrotondato 4"/>
          <p:cNvSpPr/>
          <p:nvPr/>
        </p:nvSpPr>
        <p:spPr>
          <a:xfrm>
            <a:off x="142844" y="5857892"/>
            <a:ext cx="8858312"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a:solidFill>
                <a:srgbClr val="00B0F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600" b="0" i="0" u="none" strike="noStrike" cap="none" normalizeH="0" baseline="0" dirty="0" smtClean="0">
                <a:ln>
                  <a:noFill/>
                </a:ln>
                <a:solidFill>
                  <a:srgbClr val="FF0000"/>
                </a:solidFill>
                <a:effectLst/>
                <a:latin typeface="Times New Roman" pitchFamily="18" charset="0"/>
                <a:cs typeface="Times New Roman" pitchFamily="18" charset="0"/>
              </a:rPr>
              <a:t>La vita del cavaliere</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3"/>
          <p:cNvSpPr txBox="1">
            <a:spLocks/>
          </p:cNvSpPr>
          <p:nvPr/>
        </p:nvSpPr>
        <p:spPr>
          <a:xfrm>
            <a:off x="214282" y="1071546"/>
            <a:ext cx="8686800" cy="1857388"/>
          </a:xfrm>
          <a:prstGeom prst="rect">
            <a:avLst/>
          </a:prstGeom>
          <a:blipFill>
            <a:blip r:embed="rId2"/>
            <a:tile tx="0" ty="0" sx="100000" sy="100000" flip="none" algn="tl"/>
          </a:blipFill>
          <a:ln>
            <a:solidFill>
              <a:srgbClr val="33CC33"/>
            </a:solidFill>
          </a:ln>
        </p:spPr>
        <p:txBody>
          <a:bodyPr vert="horz">
            <a:normAutofit/>
          </a:bodyPr>
          <a:lstStyle/>
          <a:p>
            <a:pPr marL="342900" marR="0" lvl="0" indent="-342900" algn="just" defTabSz="914400" rtl="0" eaLnBrk="1" fontAlgn="auto" latinLnBrk="0" hangingPunct="1">
              <a:lnSpc>
                <a:spcPct val="100000"/>
              </a:lnSpc>
              <a:spcBef>
                <a:spcPct val="20000"/>
              </a:spcBef>
              <a:spcAft>
                <a:spcPts val="0"/>
              </a:spcAft>
              <a:buClr>
                <a:schemeClr val="accent1"/>
              </a:buClr>
              <a:buSzPct val="70000"/>
              <a:buFont typeface="Wingdings 2"/>
              <a:buNone/>
              <a:tabLst/>
              <a:defRPr/>
            </a:pPr>
            <a:endParaRPr kumimoji="0" lang="it-IT" sz="1600" b="0" i="0" u="none" strike="noStrike" kern="1200" cap="none" spc="0" normalizeH="0" baseline="0" noProof="0" dirty="0" smtClean="0">
              <a:ln>
                <a:noFill/>
              </a:ln>
              <a:solidFill>
                <a:schemeClr val="tx2"/>
              </a:solidFill>
              <a:effectLst/>
              <a:uLnTx/>
              <a:uFillTx/>
              <a:latin typeface="+mn-lt"/>
              <a:ea typeface="+mn-ea"/>
              <a:cs typeface="+mn-cs"/>
            </a:endParaRPr>
          </a:p>
          <a:p>
            <a:pPr algn="just">
              <a:buNone/>
            </a:pPr>
            <a:r>
              <a:rPr lang="it-IT" sz="1600" dirty="0" smtClean="0"/>
              <a:t>Le slide sulla vita del cavaliere sono incomplete: mancano alcune immagini e/o la ricostruzione storica. A te il compito di completarle con il materiale contenuto nell’</a:t>
            </a:r>
            <a:r>
              <a:rPr lang="it-IT" sz="1600" i="1" dirty="0" smtClean="0"/>
              <a:t>archivio </a:t>
            </a:r>
            <a:r>
              <a:rPr lang="it-IT" sz="1600" dirty="0" smtClean="0"/>
              <a:t>(per spostare i documenti dall’archivio alla presentazione utilizza il “taglia e incolla” così eviterai di dover esaminare nuovamente quelli già inseriti). Il lavoro sarà completato quando l’archivio rimarrà vuoto.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cuments\SITO\DA INSERIRE\STORIA\IL SIGNORE FEUDALE\10-LA VITA DEI CAVALIERI\01.JPG"/>
          <p:cNvPicPr>
            <a:picLocks noChangeAspect="1" noChangeArrowheads="1"/>
          </p:cNvPicPr>
          <p:nvPr/>
        </p:nvPicPr>
        <p:blipFill>
          <a:blip r:embed="rId2"/>
          <a:srcRect l="456" t="1537" r="64076" b="38026"/>
          <a:stretch>
            <a:fillRect/>
          </a:stretch>
        </p:blipFill>
        <p:spPr bwMode="auto">
          <a:xfrm>
            <a:off x="214283" y="142854"/>
            <a:ext cx="2117675" cy="2374419"/>
          </a:xfrm>
          <a:prstGeom prst="rect">
            <a:avLst/>
          </a:prstGeom>
          <a:noFill/>
          <a:ln w="38100">
            <a:solidFill>
              <a:srgbClr val="C00000"/>
            </a:solidFill>
          </a:ln>
        </p:spPr>
      </p:pic>
      <p:sp>
        <p:nvSpPr>
          <p:cNvPr id="6" name="Pergamena 2 5"/>
          <p:cNvSpPr/>
          <p:nvPr/>
        </p:nvSpPr>
        <p:spPr>
          <a:xfrm>
            <a:off x="0" y="2643182"/>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ocuments : seigneurs et paysans - Le blog des formateurs hist-géo de Torcy"/>
          <p:cNvPicPr>
            <a:picLocks noChangeAspect="1" noChangeArrowheads="1"/>
          </p:cNvPicPr>
          <p:nvPr/>
        </p:nvPicPr>
        <p:blipFill>
          <a:blip r:embed="rId2"/>
          <a:srcRect l="3748" r="3801" b="18114"/>
          <a:stretch>
            <a:fillRect/>
          </a:stretch>
        </p:blipFill>
        <p:spPr bwMode="auto">
          <a:xfrm>
            <a:off x="357158" y="4000504"/>
            <a:ext cx="4153594" cy="2525836"/>
          </a:xfrm>
          <a:prstGeom prst="rect">
            <a:avLst/>
          </a:prstGeom>
          <a:noFill/>
          <a:ln w="57150">
            <a:solidFill>
              <a:srgbClr val="C00000"/>
            </a:solidFill>
          </a:ln>
        </p:spPr>
      </p:pic>
      <p:sp>
        <p:nvSpPr>
          <p:cNvPr id="6" name="Pergamena 2 5"/>
          <p:cNvSpPr/>
          <p:nvPr/>
        </p:nvSpPr>
        <p:spPr>
          <a:xfrm>
            <a:off x="0" y="3500438"/>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La dimora</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3857620" y="5143512"/>
            <a:ext cx="4572032" cy="1169551"/>
          </a:xfrm>
          <a:prstGeom prst="rect">
            <a:avLst/>
          </a:prstGeom>
          <a:solidFill>
            <a:schemeClr val="bg2">
              <a:lumMod val="75000"/>
            </a:schemeClr>
          </a:solidFill>
          <a:ln w="12700">
            <a:solidFill>
              <a:srgbClr val="FF0000"/>
            </a:solidFill>
          </a:ln>
        </p:spPr>
        <p:txBody>
          <a:bodyPr wrap="square">
            <a:spAutoFit/>
          </a:bodyPr>
          <a:lstStyle/>
          <a:p>
            <a:pPr algn="just"/>
            <a:r>
              <a:rPr lang="it-IT" sz="1400" dirty="0" smtClean="0">
                <a:latin typeface="Times New Roman" pitchFamily="18" charset="0"/>
                <a:cs typeface="Times New Roman" pitchFamily="18" charset="0"/>
              </a:rPr>
              <a:t>L'</a:t>
            </a:r>
            <a:r>
              <a:rPr lang="it-IT" sz="1400" b="1" dirty="0" smtClean="0">
                <a:latin typeface="Times New Roman" pitchFamily="18" charset="0"/>
                <a:cs typeface="Times New Roman" pitchFamily="18" charset="0"/>
              </a:rPr>
              <a:t>armatura</a:t>
            </a:r>
            <a:r>
              <a:rPr lang="it-IT" sz="1400" dirty="0" smtClean="0">
                <a:latin typeface="Times New Roman" pitchFamily="18" charset="0"/>
                <a:cs typeface="Times New Roman" pitchFamily="18" charset="0"/>
              </a:rPr>
              <a:t> che ricopriva il cavaliere da capo a piedi rendeva difficile riconoscerlo e ciò in battaglia poteva essere molto pericoloso. Perciò, dal secolo XII, i cavalieri fecero dipingere o applicare, sugli elmi e sugli scudi, simboli e fondi di colore che permettevano di distinguerli.</a:t>
            </a:r>
            <a:endParaRPr lang="it-IT" sz="1400" dirty="0">
              <a:latin typeface="Times New Roman" pitchFamily="18" charset="0"/>
              <a:cs typeface="Times New Roman" pitchFamily="18" charset="0"/>
            </a:endParaRPr>
          </a:p>
        </p:txBody>
      </p:sp>
      <p:sp>
        <p:nvSpPr>
          <p:cNvPr id="7" name="Pergamena 2 6"/>
          <p:cNvSpPr/>
          <p:nvPr/>
        </p:nvSpPr>
        <p:spPr>
          <a:xfrm>
            <a:off x="0" y="2857496"/>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descr="C:\Users\utente\Documents\SITO\DA INSERIRE\STORIA\IL SIGNORE FEUDALE\10-LA VITA DEI CAVALIERI\NcWyeth-thedeathoforlando.jpg"/>
          <p:cNvPicPr>
            <a:picLocks noChangeAspect="1" noChangeArrowheads="1"/>
          </p:cNvPicPr>
          <p:nvPr/>
        </p:nvPicPr>
        <p:blipFill>
          <a:blip r:embed="rId2"/>
          <a:srcRect/>
          <a:stretch>
            <a:fillRect/>
          </a:stretch>
        </p:blipFill>
        <p:spPr bwMode="auto">
          <a:xfrm>
            <a:off x="714348" y="3429000"/>
            <a:ext cx="2322576" cy="3200400"/>
          </a:xfrm>
          <a:prstGeom prst="rect">
            <a:avLst/>
          </a:prstGeom>
          <a:noFill/>
          <a:ln w="38100">
            <a:solidFill>
              <a:srgbClr val="C00000"/>
            </a:solidFill>
          </a:ln>
        </p:spPr>
      </p:pic>
      <p:sp>
        <p:nvSpPr>
          <p:cNvPr id="9" name="Rettangolo 8"/>
          <p:cNvSpPr/>
          <p:nvPr/>
        </p:nvSpPr>
        <p:spPr>
          <a:xfrm>
            <a:off x="3643306" y="5072074"/>
            <a:ext cx="5143536" cy="738664"/>
          </a:xfrm>
          <a:prstGeom prst="rect">
            <a:avLst/>
          </a:prstGeom>
          <a:solidFill>
            <a:schemeClr val="bg2">
              <a:lumMod val="75000"/>
            </a:schemeClr>
          </a:solidFill>
          <a:ln w="12700">
            <a:solidFill>
              <a:srgbClr val="FF0000"/>
            </a:solidFill>
          </a:ln>
        </p:spPr>
        <p:txBody>
          <a:bodyPr wrap="square">
            <a:spAutoFit/>
          </a:bodyPr>
          <a:lstStyle/>
          <a:p>
            <a:pPr algn="just"/>
            <a:r>
              <a:rPr lang="it-IT" sz="1400" dirty="0" smtClean="0">
                <a:latin typeface="Times New Roman" pitchFamily="18" charset="0"/>
                <a:cs typeface="Times New Roman" pitchFamily="18" charset="0"/>
              </a:rPr>
              <a:t>Le imprese cavalleresche furono celebrate in numerose </a:t>
            </a:r>
            <a:r>
              <a:rPr lang="it-IT" sz="1400" b="1" dirty="0" smtClean="0">
                <a:latin typeface="Times New Roman" pitchFamily="18" charset="0"/>
                <a:cs typeface="Times New Roman" pitchFamily="18" charset="0"/>
              </a:rPr>
              <a:t>canzoni di gesta, </a:t>
            </a:r>
            <a:r>
              <a:rPr lang="it-IT" sz="1400" dirty="0" smtClean="0">
                <a:latin typeface="Times New Roman" pitchFamily="18" charset="0"/>
                <a:cs typeface="Times New Roman" pitchFamily="18" charset="0"/>
              </a:rPr>
              <a:t>poemi epici in cui i cavalieri appaiono sempre come campioni di coraggio, lealtà, devozione religiosa, generosità verso il nemico.</a:t>
            </a:r>
            <a:endParaRPr lang="it-IT" sz="1400" dirty="0">
              <a:latin typeface="Times New Roman" pitchFamily="18" charset="0"/>
              <a:cs typeface="Times New Roman" pitchFamily="18" charset="0"/>
            </a:endParaRPr>
          </a:p>
        </p:txBody>
      </p:sp>
      <p:sp>
        <p:nvSpPr>
          <p:cNvPr id="6" name="Pergamena 2 5"/>
          <p:cNvSpPr/>
          <p:nvPr/>
        </p:nvSpPr>
        <p:spPr>
          <a:xfrm>
            <a:off x="0" y="2928934"/>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la morte di Orlando di Nc Wyeth (1882-1945, United States) | Riproduzioni Di Quadri Nc Wyeth | WahooArt.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8916" name="AutoShape 4" descr="la morte di Orlando di Nc Wyeth (1882-1945, United States) | Riproduzioni Di Quadri Nc Wyeth | WahooArt.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38918" name="AutoShape 6" descr="la morte di Orlando di Nc Wyeth (1882-1945, United States) | Riproduzioni  Di Quadri Nc Wyeth | WahooArt.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9" name="Pergamena 2 8"/>
          <p:cNvSpPr/>
          <p:nvPr/>
        </p:nvSpPr>
        <p:spPr>
          <a:xfrm>
            <a:off x="0" y="3071810"/>
            <a:ext cx="9144000" cy="214314"/>
          </a:xfrm>
          <a:prstGeom prst="horizontalScroll">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20" y="1071546"/>
            <a:ext cx="8643998" cy="4570482"/>
          </a:xfrm>
          <a:prstGeom prst="rect">
            <a:avLst/>
          </a:prstGeom>
          <a:solidFill>
            <a:schemeClr val="accent1">
              <a:lumMod val="40000"/>
              <a:lumOff val="60000"/>
            </a:schemeClr>
          </a:solidFill>
          <a:ln w="28575">
            <a:solidFill>
              <a:srgbClr val="C00000"/>
            </a:solidFill>
          </a:ln>
        </p:spPr>
        <p:txBody>
          <a:bodyPr wrap="square">
            <a:spAutoFit/>
          </a:bodyPr>
          <a:lstStyle/>
          <a:p>
            <a:pPr algn="just">
              <a:spcAft>
                <a:spcPts val="600"/>
              </a:spcAft>
            </a:pPr>
            <a:r>
              <a:rPr lang="it-IT" sz="1400" dirty="0" smtClean="0">
                <a:latin typeface="Times New Roman" pitchFamily="18" charset="0"/>
                <a:cs typeface="Times New Roman" pitchFamily="18" charset="0"/>
              </a:rPr>
              <a:t>Non invaderò in nessun modo una chiesa, non invaderò neppure i magazzini nella cinta di una chiesa.</a:t>
            </a:r>
          </a:p>
          <a:p>
            <a:pPr algn="just">
              <a:spcAft>
                <a:spcPts val="600"/>
              </a:spcAft>
            </a:pPr>
            <a:r>
              <a:rPr lang="it-IT" sz="1400" dirty="0" smtClean="0">
                <a:latin typeface="Times New Roman" pitchFamily="18" charset="0"/>
                <a:cs typeface="Times New Roman" pitchFamily="18" charset="0"/>
              </a:rPr>
              <a:t>Non attaccherò il chierico o il monaco se non portano armi, né quello che cammina con loro senza lancia né scudo.</a:t>
            </a:r>
          </a:p>
          <a:p>
            <a:pPr algn="just">
              <a:spcAft>
                <a:spcPts val="600"/>
              </a:spcAft>
            </a:pPr>
            <a:r>
              <a:rPr lang="it-IT" sz="1400" dirty="0" smtClean="0">
                <a:latin typeface="Times New Roman" pitchFamily="18" charset="0"/>
                <a:cs typeface="Times New Roman" pitchFamily="18" charset="0"/>
              </a:rPr>
              <a:t>Non prenderò il bue, la vacca, il maiale, la pecora, l’agnello, la capra, l’asino e il suo carico, la giumenta e il suo puledro.</a:t>
            </a:r>
          </a:p>
          <a:p>
            <a:pPr algn="just">
              <a:spcAft>
                <a:spcPts val="600"/>
              </a:spcAft>
            </a:pPr>
            <a:r>
              <a:rPr lang="it-IT" sz="1400" dirty="0" smtClean="0">
                <a:latin typeface="Times New Roman" pitchFamily="18" charset="0"/>
                <a:cs typeface="Times New Roman" pitchFamily="18" charset="0"/>
              </a:rPr>
              <a:t>Non assalirò il contadino né la contadina; non prenderò il loro denaro; non li costringerò al riscatto.</a:t>
            </a:r>
          </a:p>
          <a:p>
            <a:pPr algn="just">
              <a:spcAft>
                <a:spcPts val="600"/>
              </a:spcAft>
            </a:pPr>
            <a:r>
              <a:rPr lang="it-IT" sz="1400" dirty="0" smtClean="0">
                <a:latin typeface="Times New Roman" pitchFamily="18" charset="0"/>
                <a:cs typeface="Times New Roman" pitchFamily="18" charset="0"/>
              </a:rPr>
              <a:t>Non incendierò né abbatterò le case, a meno che non vi si trovi un cavaliere mio nemico o un ladro, e a meno che siano unite a un castello che sia davvero un castello.</a:t>
            </a:r>
          </a:p>
          <a:p>
            <a:pPr algn="just">
              <a:spcAft>
                <a:spcPts val="600"/>
              </a:spcAft>
            </a:pPr>
            <a:r>
              <a:rPr lang="it-IT" sz="1400" dirty="0" smtClean="0">
                <a:latin typeface="Times New Roman" pitchFamily="18" charset="0"/>
                <a:cs typeface="Times New Roman" pitchFamily="18" charset="0"/>
              </a:rPr>
              <a:t>Non taglierò le viti altrui, col pretesto della guerra, se non sulla terra che è o deve essere mia. Non distruggerò mulini e non ruberò il grano che vi si trova, salvo quando sarò in spedizione militare pubblica.</a:t>
            </a:r>
          </a:p>
          <a:p>
            <a:pPr algn="just">
              <a:spcAft>
                <a:spcPts val="600"/>
              </a:spcAft>
            </a:pPr>
            <a:r>
              <a:rPr lang="it-IT" sz="1400" dirty="0" smtClean="0">
                <a:latin typeface="Times New Roman" pitchFamily="18" charset="0"/>
                <a:cs typeface="Times New Roman" pitchFamily="18" charset="0"/>
              </a:rPr>
              <a:t>Al ladro pubblico e riconosciuto non procurerò né appoggio né protezione.</a:t>
            </a:r>
          </a:p>
          <a:p>
            <a:pPr algn="just">
              <a:spcAft>
                <a:spcPts val="600"/>
              </a:spcAft>
            </a:pPr>
            <a:r>
              <a:rPr lang="it-IT" sz="1400" dirty="0" smtClean="0">
                <a:latin typeface="Times New Roman" pitchFamily="18" charset="0"/>
                <a:cs typeface="Times New Roman" pitchFamily="18" charset="0"/>
              </a:rPr>
              <a:t>Non attaccherò il mercante né il pellegrino e non li deruberò.</a:t>
            </a:r>
          </a:p>
          <a:p>
            <a:pPr algn="just">
              <a:spcAft>
                <a:spcPts val="600"/>
              </a:spcAft>
            </a:pPr>
            <a:r>
              <a:rPr lang="it-IT" sz="1400" dirty="0" smtClean="0">
                <a:latin typeface="Times New Roman" pitchFamily="18" charset="0"/>
                <a:cs typeface="Times New Roman" pitchFamily="18" charset="0"/>
              </a:rPr>
              <a:t>Non ucciderò il bestiame dei contadini, se non per il nutrimento mio e della mia scorta.</a:t>
            </a:r>
          </a:p>
          <a:p>
            <a:pPr algn="just">
              <a:spcAft>
                <a:spcPts val="600"/>
              </a:spcAft>
            </a:pPr>
            <a:r>
              <a:rPr lang="it-IT" sz="1400" dirty="0" smtClean="0">
                <a:latin typeface="Times New Roman" pitchFamily="18" charset="0"/>
                <a:cs typeface="Times New Roman" pitchFamily="18" charset="0"/>
              </a:rPr>
              <a:t>Non attaccherò le donne nobili, né quelli che circoleranno con esse, in assenza del loro marito; mi comporterò allo stesso modo con le vedove e le monache.</a:t>
            </a:r>
          </a:p>
          <a:p>
            <a:pPr algn="just"/>
            <a:r>
              <a:rPr lang="it-IT" sz="1400" dirty="0" smtClean="0">
                <a:latin typeface="Times New Roman" pitchFamily="18" charset="0"/>
                <a:cs typeface="Times New Roman" pitchFamily="18" charset="0"/>
              </a:rPr>
              <a:t>Non deruberò neppure quelli che trasportano vino su carrette e non prenderò i loro buoi. Non fermerò i cacciatori, i loro cavalli e i loro cani, salvo se mi </a:t>
            </a:r>
            <a:r>
              <a:rPr lang="it-IT" sz="1400" dirty="0" err="1" smtClean="0">
                <a:latin typeface="Times New Roman" pitchFamily="18" charset="0"/>
                <a:cs typeface="Times New Roman" pitchFamily="18" charset="0"/>
              </a:rPr>
              <a:t>nuocciono</a:t>
            </a:r>
            <a:r>
              <a:rPr lang="it-IT" sz="1400" dirty="0" smtClean="0">
                <a:latin typeface="Times New Roman" pitchFamily="18" charset="0"/>
                <a:cs typeface="Times New Roman" pitchFamily="18" charset="0"/>
              </a:rPr>
              <a:t>.</a:t>
            </a:r>
          </a:p>
          <a:p>
            <a:pPr algn="just"/>
            <a:endParaRPr lang="it-IT" sz="1200" dirty="0">
              <a:latin typeface="Times New Roman" pitchFamily="18" charset="0"/>
              <a:cs typeface="Times New Roman" pitchFamily="18" charset="0"/>
            </a:endParaRPr>
          </a:p>
        </p:txBody>
      </p:sp>
      <p:sp>
        <p:nvSpPr>
          <p:cNvPr id="5" name="Rettangolo 4"/>
          <p:cNvSpPr/>
          <p:nvPr/>
        </p:nvSpPr>
        <p:spPr>
          <a:xfrm>
            <a:off x="285720" y="142852"/>
            <a:ext cx="8643998" cy="523220"/>
          </a:xfrm>
          <a:prstGeom prst="rect">
            <a:avLst/>
          </a:prstGeom>
          <a:solidFill>
            <a:schemeClr val="bg2">
              <a:lumMod val="75000"/>
            </a:schemeClr>
          </a:solidFill>
          <a:ln w="12700">
            <a:solidFill>
              <a:srgbClr val="FF0000"/>
            </a:solidFill>
          </a:ln>
        </p:spPr>
        <p:txBody>
          <a:bodyPr wrap="square">
            <a:spAutoFit/>
          </a:bodyPr>
          <a:lstStyle/>
          <a:p>
            <a:pPr algn="just"/>
            <a:r>
              <a:rPr lang="it-IT" sz="1400" dirty="0" smtClean="0">
                <a:latin typeface="Times New Roman" pitchFamily="18" charset="0"/>
                <a:cs typeface="Times New Roman" pitchFamily="18" charset="0"/>
              </a:rPr>
              <a:t>Nel 1024 il vescovo di </a:t>
            </a:r>
            <a:r>
              <a:rPr lang="it-IT" sz="1400" dirty="0" err="1" smtClean="0">
                <a:latin typeface="Times New Roman" pitchFamily="18" charset="0"/>
                <a:cs typeface="Times New Roman" pitchFamily="18" charset="0"/>
              </a:rPr>
              <a:t>Beauvais</a:t>
            </a:r>
            <a:r>
              <a:rPr lang="it-IT" sz="1400" dirty="0" smtClean="0">
                <a:latin typeface="Times New Roman" pitchFamily="18" charset="0"/>
                <a:cs typeface="Times New Roman" pitchFamily="18" charset="0"/>
              </a:rPr>
              <a:t> impose ai cavalieri prima dell’investitura questo giuramento. Il fatto che dovessero impegnarsi a “non fare” determinate cose significa che, probabilmente, accadevano spesso.</a:t>
            </a:r>
            <a:endParaRPr lang="it-IT" sz="14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p:cNvSpPr/>
          <p:nvPr/>
        </p:nvSpPr>
        <p:spPr>
          <a:xfrm>
            <a:off x="214282" y="142852"/>
            <a:ext cx="8786842"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Quali violenze vengono abitualmente commesse dai cavalieri? In quali casi è consentito loro di commetterle? Rispondi completando la tabella. </a:t>
            </a:r>
            <a:endParaRPr lang="it-IT" sz="1400" dirty="0">
              <a:latin typeface="Times New Roman" pitchFamily="18" charset="0"/>
              <a:cs typeface="Times New Roman" pitchFamily="18" charset="0"/>
            </a:endParaRPr>
          </a:p>
        </p:txBody>
      </p:sp>
      <p:graphicFrame>
        <p:nvGraphicFramePr>
          <p:cNvPr id="7" name="Tabella 6"/>
          <p:cNvGraphicFramePr>
            <a:graphicFrameLocks noGrp="1"/>
          </p:cNvGraphicFramePr>
          <p:nvPr/>
        </p:nvGraphicFramePr>
        <p:xfrm>
          <a:off x="428596" y="928670"/>
          <a:ext cx="8286808" cy="5628640"/>
        </p:xfrm>
        <a:graphic>
          <a:graphicData uri="http://schemas.openxmlformats.org/drawingml/2006/table">
            <a:tbl>
              <a:tblPr firstRow="1" bandRow="1">
                <a:tableStyleId>{5C22544A-7EE6-4342-B048-85BDC9FD1C3A}</a:tableStyleId>
              </a:tblPr>
              <a:tblGrid>
                <a:gridCol w="4143404"/>
                <a:gridCol w="4143404"/>
              </a:tblGrid>
              <a:tr h="370840">
                <a:tc>
                  <a:txBody>
                    <a:bodyPr/>
                    <a:lstStyle/>
                    <a:p>
                      <a:pPr algn="ctr"/>
                      <a:r>
                        <a:rPr lang="it-IT" sz="1400" dirty="0" smtClean="0">
                          <a:solidFill>
                            <a:schemeClr val="tx1"/>
                          </a:solidFill>
                        </a:rPr>
                        <a:t>LE</a:t>
                      </a:r>
                      <a:r>
                        <a:rPr lang="it-IT" sz="1400" baseline="0" dirty="0" smtClean="0">
                          <a:solidFill>
                            <a:schemeClr val="tx1"/>
                          </a:solidFill>
                        </a:rPr>
                        <a:t> VIOLENZE COMMESSE DAI CAVALIERI</a:t>
                      </a:r>
                      <a:endParaRPr lang="it-IT" sz="1400" dirty="0">
                        <a:solidFill>
                          <a:schemeClr val="tx1"/>
                        </a:solidFill>
                      </a:endParaRPr>
                    </a:p>
                  </a:txBody>
                  <a:tcPr/>
                </a:tc>
                <a:tc>
                  <a:txBody>
                    <a:bodyPr/>
                    <a:lstStyle/>
                    <a:p>
                      <a:pPr algn="ctr"/>
                      <a:r>
                        <a:rPr lang="it-IT" sz="1400" dirty="0" smtClean="0">
                          <a:solidFill>
                            <a:schemeClr val="tx1"/>
                          </a:solidFill>
                        </a:rPr>
                        <a:t>CASI IN CUI E’ CONSENTITO L’USO DELLA FORZA</a:t>
                      </a:r>
                      <a:endParaRPr lang="it-IT" sz="1400" dirty="0">
                        <a:solidFill>
                          <a:schemeClr val="tx1"/>
                        </a:solidFill>
                      </a:endParaRPr>
                    </a:p>
                  </a:txBody>
                  <a:tcPr/>
                </a:tc>
              </a:tr>
              <a:tr h="370840">
                <a:tc>
                  <a:txBody>
                    <a:bodyPr/>
                    <a:lstStyle/>
                    <a:p>
                      <a:r>
                        <a:rPr lang="it-IT" sz="1400" dirty="0" smtClean="0">
                          <a:solidFill>
                            <a:schemeClr val="tx1"/>
                          </a:solidFill>
                          <a:latin typeface="Times New Roman" pitchFamily="18" charset="0"/>
                          <a:cs typeface="Times New Roman" pitchFamily="18" charset="0"/>
                        </a:rPr>
                        <a:t>Aggrediscono chierici</a:t>
                      </a:r>
                      <a:r>
                        <a:rPr lang="it-IT" sz="1400" baseline="0" dirty="0" smtClean="0">
                          <a:solidFill>
                            <a:schemeClr val="tx1"/>
                          </a:solidFill>
                          <a:latin typeface="Times New Roman" pitchFamily="18" charset="0"/>
                          <a:cs typeface="Times New Roman" pitchFamily="18" charset="0"/>
                        </a:rPr>
                        <a:t> e monaci e chi li accompagna</a:t>
                      </a:r>
                      <a:endParaRPr lang="it-IT" sz="1400" dirty="0">
                        <a:solidFill>
                          <a:schemeClr val="tx1"/>
                        </a:solidFill>
                        <a:latin typeface="Times New Roman" pitchFamily="18" charset="0"/>
                        <a:cs typeface="Times New Roman" pitchFamily="18" charset="0"/>
                      </a:endParaRPr>
                    </a:p>
                  </a:txBody>
                  <a:tcPr/>
                </a:tc>
                <a:tc>
                  <a:txBody>
                    <a:bodyPr/>
                    <a:lstStyle/>
                    <a:p>
                      <a:r>
                        <a:rPr lang="it-IT" sz="1400" dirty="0" smtClean="0">
                          <a:latin typeface="Times New Roman" pitchFamily="18" charset="0"/>
                          <a:cs typeface="Times New Roman" pitchFamily="18" charset="0"/>
                        </a:rPr>
                        <a:t>Quando</a:t>
                      </a:r>
                      <a:r>
                        <a:rPr lang="it-IT" sz="1400" baseline="0" dirty="0" smtClean="0">
                          <a:latin typeface="Times New Roman" pitchFamily="18" charset="0"/>
                          <a:cs typeface="Times New Roman" pitchFamily="18" charset="0"/>
                        </a:rPr>
                        <a:t> chierici e monaci e chi li accompagna sono armati</a:t>
                      </a:r>
                      <a:endParaRPr lang="it-IT" sz="1400" dirty="0">
                        <a:latin typeface="Times New Roman" pitchFamily="18" charset="0"/>
                        <a:cs typeface="Times New Roman" pitchFamily="18" charset="0"/>
                      </a:endParaRPr>
                    </a:p>
                  </a:txBody>
                  <a:tcPr/>
                </a:tc>
              </a:tr>
              <a:tr h="370840">
                <a:tc>
                  <a:txBody>
                    <a:bodyPr/>
                    <a:lstStyle/>
                    <a:p>
                      <a:endParaRPr lang="it-IT" sz="1400" dirty="0" smtClean="0">
                        <a:solidFill>
                          <a:srgbClr val="00B0F0"/>
                        </a:solidFill>
                        <a:latin typeface="Times New Roman" pitchFamily="18" charset="0"/>
                        <a:cs typeface="Times New Roman" pitchFamily="18" charset="0"/>
                      </a:endParaRPr>
                    </a:p>
                    <a:p>
                      <a:endParaRPr lang="it-IT" sz="1400" dirty="0">
                        <a:solidFill>
                          <a:srgbClr val="00B0F0"/>
                        </a:solidFill>
                        <a:latin typeface="Times New Roman" pitchFamily="18" charset="0"/>
                        <a:cs typeface="Times New Roman" pitchFamily="18" charset="0"/>
                      </a:endParaRPr>
                    </a:p>
                  </a:txBody>
                  <a:tcPr/>
                </a:tc>
                <a:tc>
                  <a:txBody>
                    <a:bodyPr/>
                    <a:lstStyle/>
                    <a:p>
                      <a:endParaRPr lang="it-IT" sz="1400" dirty="0">
                        <a:solidFill>
                          <a:srgbClr val="00B0F0"/>
                        </a:solidFill>
                        <a:latin typeface="Times New Roman" pitchFamily="18" charset="0"/>
                        <a:cs typeface="Times New Roman" pitchFamily="18" charset="0"/>
                      </a:endParaRPr>
                    </a:p>
                  </a:txBody>
                  <a:tcPr/>
                </a:tc>
              </a:tr>
              <a:tr h="370840">
                <a:tc>
                  <a:txBody>
                    <a:bodyPr/>
                    <a:lstStyle/>
                    <a:p>
                      <a:endParaRPr lang="it-IT" sz="1400" dirty="0" smtClean="0">
                        <a:solidFill>
                          <a:srgbClr val="00B0F0"/>
                        </a:solidFill>
                        <a:latin typeface="Times New Roman" pitchFamily="18" charset="0"/>
                        <a:cs typeface="Times New Roman" pitchFamily="18" charset="0"/>
                      </a:endParaRPr>
                    </a:p>
                    <a:p>
                      <a:endParaRPr lang="it-IT" sz="1400" dirty="0">
                        <a:solidFill>
                          <a:srgbClr val="00B0F0"/>
                        </a:solidFill>
                        <a:latin typeface="Times New Roman" pitchFamily="18" charset="0"/>
                        <a:cs typeface="Times New Roman" pitchFamily="18" charset="0"/>
                      </a:endParaRPr>
                    </a:p>
                  </a:txBody>
                  <a:tcPr/>
                </a:tc>
                <a:tc>
                  <a:txBody>
                    <a:bodyPr/>
                    <a:lstStyle/>
                    <a:p>
                      <a:endParaRPr lang="it-IT" sz="1400" dirty="0">
                        <a:solidFill>
                          <a:srgbClr val="00B0F0"/>
                        </a:solidFill>
                        <a:latin typeface="Times New Roman" pitchFamily="18" charset="0"/>
                        <a:cs typeface="Times New Roman" pitchFamily="18" charset="0"/>
                      </a:endParaRPr>
                    </a:p>
                  </a:txBody>
                  <a:tcPr/>
                </a:tc>
              </a:tr>
              <a:tr h="370840">
                <a:tc>
                  <a:txBody>
                    <a:bodyPr/>
                    <a:lstStyle/>
                    <a:p>
                      <a:endParaRPr lang="it-IT" sz="1400" dirty="0">
                        <a:solidFill>
                          <a:srgbClr val="00B0F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it-IT" sz="1400" dirty="0" smtClean="0">
                        <a:solidFill>
                          <a:srgbClr val="00B0F0"/>
                        </a:solidFill>
                        <a:latin typeface="Times New Roman" pitchFamily="18" charset="0"/>
                        <a:cs typeface="Times New Roman" pitchFamily="18" charset="0"/>
                      </a:endParaRPr>
                    </a:p>
                  </a:txBody>
                  <a:tcPr/>
                </a:tc>
              </a:tr>
              <a:tr h="370840">
                <a:tc>
                  <a:txBody>
                    <a:bodyPr/>
                    <a:lstStyle/>
                    <a:p>
                      <a:r>
                        <a:rPr lang="it-IT" sz="1400" dirty="0" smtClean="0">
                          <a:solidFill>
                            <a:schemeClr val="tx1"/>
                          </a:solidFill>
                          <a:latin typeface="Times New Roman" pitchFamily="18" charset="0"/>
                          <a:cs typeface="Times New Roman" pitchFamily="18" charset="0"/>
                        </a:rPr>
                        <a:t>Derubano i contadini o li rapiscono</a:t>
                      </a:r>
                      <a:r>
                        <a:rPr lang="it-IT" sz="1400" baseline="0" dirty="0" smtClean="0">
                          <a:solidFill>
                            <a:schemeClr val="tx1"/>
                          </a:solidFill>
                          <a:latin typeface="Times New Roman" pitchFamily="18" charset="0"/>
                          <a:cs typeface="Times New Roman" pitchFamily="18" charset="0"/>
                        </a:rPr>
                        <a:t> </a:t>
                      </a:r>
                      <a:r>
                        <a:rPr lang="it-IT" sz="1400" dirty="0" smtClean="0">
                          <a:solidFill>
                            <a:schemeClr val="tx1"/>
                          </a:solidFill>
                          <a:latin typeface="Times New Roman" pitchFamily="18" charset="0"/>
                          <a:cs typeface="Times New Roman" pitchFamily="18" charset="0"/>
                        </a:rPr>
                        <a:t>per chiederne il riscatto</a:t>
                      </a:r>
                      <a:endParaRPr lang="it-IT" sz="1400" dirty="0">
                        <a:solidFill>
                          <a:schemeClr val="tx1"/>
                        </a:solidFill>
                        <a:latin typeface="Times New Roman" pitchFamily="18" charset="0"/>
                        <a:cs typeface="Times New Roman" pitchFamily="18" charset="0"/>
                      </a:endParaRPr>
                    </a:p>
                  </a:txBody>
                  <a:tcPr/>
                </a:tc>
                <a:tc>
                  <a:txBody>
                    <a:bodyPr/>
                    <a:lstStyle/>
                    <a:p>
                      <a:endParaRPr lang="it-IT" dirty="0">
                        <a:latin typeface="Times New Roman" pitchFamily="18" charset="0"/>
                        <a:cs typeface="Times New Roman" pitchFamily="18" charset="0"/>
                      </a:endParaRPr>
                    </a:p>
                  </a:txBody>
                  <a:tcPr/>
                </a:tc>
              </a:tr>
              <a:tr h="370840">
                <a:tc>
                  <a:txBody>
                    <a:bodyPr/>
                    <a:lstStyle/>
                    <a:p>
                      <a:endParaRPr lang="it-IT" sz="1400" dirty="0">
                        <a:solidFill>
                          <a:srgbClr val="00B0F0"/>
                        </a:solidFill>
                        <a:latin typeface="Times New Roman" pitchFamily="18" charset="0"/>
                        <a:cs typeface="Times New Roman" pitchFamily="18" charset="0"/>
                      </a:endParaRPr>
                    </a:p>
                  </a:txBody>
                  <a:tcPr/>
                </a:tc>
                <a:tc>
                  <a:txBody>
                    <a:bodyPr/>
                    <a:lstStyle/>
                    <a:p>
                      <a:endParaRPr lang="it-IT" dirty="0">
                        <a:latin typeface="Times New Roman" pitchFamily="18" charset="0"/>
                        <a:cs typeface="Times New Roman" pitchFamily="18" charset="0"/>
                      </a:endParaRPr>
                    </a:p>
                  </a:txBody>
                  <a:tcPr/>
                </a:tc>
              </a:tr>
              <a:tr h="370840">
                <a:tc>
                  <a:txBody>
                    <a:bodyPr/>
                    <a:lstStyle/>
                    <a:p>
                      <a:r>
                        <a:rPr lang="it-IT" sz="1400" dirty="0" smtClean="0">
                          <a:solidFill>
                            <a:schemeClr val="tx1"/>
                          </a:solidFill>
                          <a:latin typeface="Times New Roman" pitchFamily="18" charset="0"/>
                          <a:cs typeface="Times New Roman" pitchFamily="18" charset="0"/>
                        </a:rPr>
                        <a:t>Aggrediscono le donne non accompagnate dal marito, le vedove e le monache </a:t>
                      </a:r>
                      <a:endParaRPr lang="it-IT" sz="1400" dirty="0">
                        <a:solidFill>
                          <a:schemeClr val="tx1"/>
                        </a:solidFill>
                        <a:latin typeface="Times New Roman" pitchFamily="18" charset="0"/>
                        <a:cs typeface="Times New Roman" pitchFamily="18" charset="0"/>
                      </a:endParaRPr>
                    </a:p>
                  </a:txBody>
                  <a:tcPr/>
                </a:tc>
                <a:tc>
                  <a:txBody>
                    <a:bodyPr/>
                    <a:lstStyle/>
                    <a:p>
                      <a:endParaRPr lang="it-IT" dirty="0">
                        <a:latin typeface="Times New Roman" pitchFamily="18" charset="0"/>
                        <a:cs typeface="Times New Roman" pitchFamily="18" charset="0"/>
                      </a:endParaRPr>
                    </a:p>
                  </a:txBody>
                  <a:tcPr/>
                </a:tc>
              </a:tr>
              <a:tr h="370840">
                <a:tc>
                  <a:txBody>
                    <a:bodyPr/>
                    <a:lstStyle/>
                    <a:p>
                      <a:endParaRPr lang="it-IT" sz="1400" dirty="0" smtClean="0">
                        <a:solidFill>
                          <a:srgbClr val="00B0F0"/>
                        </a:solidFill>
                        <a:latin typeface="Times New Roman" pitchFamily="18" charset="0"/>
                        <a:cs typeface="Times New Roman" pitchFamily="18" charset="0"/>
                      </a:endParaRPr>
                    </a:p>
                    <a:p>
                      <a:endParaRPr lang="it-IT" sz="1400" dirty="0">
                        <a:solidFill>
                          <a:srgbClr val="00B0F0"/>
                        </a:solidFill>
                        <a:latin typeface="Times New Roman" pitchFamily="18" charset="0"/>
                        <a:cs typeface="Times New Roman" pitchFamily="18" charset="0"/>
                      </a:endParaRPr>
                    </a:p>
                  </a:txBody>
                  <a:tcPr/>
                </a:tc>
                <a:tc>
                  <a:txBody>
                    <a:bodyPr/>
                    <a:lstStyle/>
                    <a:p>
                      <a:r>
                        <a:rPr lang="it-IT" sz="1400" dirty="0" smtClean="0">
                          <a:latin typeface="Times New Roman" pitchFamily="18" charset="0"/>
                          <a:cs typeface="Times New Roman" pitchFamily="18" charset="0"/>
                        </a:rPr>
                        <a:t>Quando il cavaliere fa parte dell’esercito del re</a:t>
                      </a:r>
                      <a:endParaRPr lang="it-IT" sz="1400" dirty="0">
                        <a:latin typeface="Times New Roman" pitchFamily="18" charset="0"/>
                        <a:cs typeface="Times New Roman" pitchFamily="18" charset="0"/>
                      </a:endParaRPr>
                    </a:p>
                  </a:txBody>
                  <a:tcPr/>
                </a:tc>
              </a:tr>
              <a:tr h="370840">
                <a:tc>
                  <a:txBody>
                    <a:bodyPr/>
                    <a:lstStyle/>
                    <a:p>
                      <a:endParaRPr lang="it-IT" sz="1400" dirty="0" smtClean="0">
                        <a:solidFill>
                          <a:srgbClr val="00B0F0"/>
                        </a:solidFill>
                        <a:latin typeface="Times New Roman" pitchFamily="18" charset="0"/>
                        <a:cs typeface="Times New Roman" pitchFamily="18" charset="0"/>
                      </a:endParaRPr>
                    </a:p>
                    <a:p>
                      <a:endParaRPr lang="it-IT" sz="1400" dirty="0">
                        <a:solidFill>
                          <a:srgbClr val="00B0F0"/>
                        </a:solidFill>
                        <a:latin typeface="Times New Roman" pitchFamily="18" charset="0"/>
                        <a:cs typeface="Times New Roman" pitchFamily="18" charset="0"/>
                      </a:endParaRPr>
                    </a:p>
                  </a:txBody>
                  <a:tcPr/>
                </a:tc>
                <a:tc>
                  <a:txBody>
                    <a:bodyPr/>
                    <a:lstStyle/>
                    <a:p>
                      <a:endParaRPr lang="it-IT" sz="1400" dirty="0">
                        <a:solidFill>
                          <a:srgbClr val="00B0F0"/>
                        </a:solidFill>
                        <a:latin typeface="Times New Roman" pitchFamily="18" charset="0"/>
                        <a:cs typeface="Times New Roman" pitchFamily="18" charset="0"/>
                      </a:endParaRPr>
                    </a:p>
                  </a:txBody>
                  <a:tcPr/>
                </a:tc>
              </a:tr>
              <a:tr h="370840">
                <a:tc>
                  <a:txBody>
                    <a:bodyPr/>
                    <a:lstStyle/>
                    <a:p>
                      <a:endParaRPr lang="it-IT" sz="1400" dirty="0" smtClean="0">
                        <a:solidFill>
                          <a:srgbClr val="00B0F0"/>
                        </a:solidFill>
                        <a:latin typeface="Times New Roman" pitchFamily="18" charset="0"/>
                        <a:cs typeface="Times New Roman" pitchFamily="18" charset="0"/>
                      </a:endParaRPr>
                    </a:p>
                  </a:txBody>
                  <a:tcPr/>
                </a:tc>
                <a:tc>
                  <a:txBody>
                    <a:bodyPr/>
                    <a:lstStyle/>
                    <a:p>
                      <a:endParaRPr lang="it-IT" sz="1400" dirty="0">
                        <a:latin typeface="Times New Roman" pitchFamily="18" charset="0"/>
                        <a:cs typeface="Times New Roman" pitchFamily="18" charset="0"/>
                      </a:endParaRPr>
                    </a:p>
                  </a:txBody>
                  <a:tcPr/>
                </a:tc>
              </a:tr>
              <a:tr h="370840">
                <a:tc>
                  <a:txBody>
                    <a:bodyPr/>
                    <a:lstStyle/>
                    <a:p>
                      <a:r>
                        <a:rPr lang="it-IT" sz="1400" dirty="0" smtClean="0">
                          <a:solidFill>
                            <a:schemeClr val="tx1"/>
                          </a:solidFill>
                          <a:latin typeface="Times New Roman" pitchFamily="18" charset="0"/>
                          <a:cs typeface="Times New Roman" pitchFamily="18" charset="0"/>
                        </a:rPr>
                        <a:t>Impediscono ai cacciatori di cacciare</a:t>
                      </a:r>
                    </a:p>
                    <a:p>
                      <a:endParaRPr lang="it-IT" sz="1400" dirty="0">
                        <a:solidFill>
                          <a:schemeClr val="tx1"/>
                        </a:solidFill>
                        <a:latin typeface="Times New Roman" pitchFamily="18" charset="0"/>
                        <a:cs typeface="Times New Roman" pitchFamily="18" charset="0"/>
                      </a:endParaRPr>
                    </a:p>
                  </a:txBody>
                  <a:tcPr/>
                </a:tc>
                <a:tc>
                  <a:txBody>
                    <a:bodyPr/>
                    <a:lstStyle/>
                    <a:p>
                      <a:endParaRPr lang="it-IT" sz="1400" dirty="0" smtClean="0">
                        <a:solidFill>
                          <a:srgbClr val="00B0F0"/>
                        </a:solidFill>
                        <a:latin typeface="Times New Roman" pitchFamily="18" charset="0"/>
                        <a:cs typeface="Times New Roman" pitchFamily="18" charset="0"/>
                      </a:endParaRPr>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214282" y="142852"/>
            <a:ext cx="8786842"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2- </a:t>
            </a:r>
            <a:r>
              <a:rPr lang="it-IT" sz="1400" dirty="0" smtClean="0">
                <a:latin typeface="Times New Roman" pitchFamily="18" charset="0"/>
                <a:cs typeface="Times New Roman" pitchFamily="18" charset="0"/>
              </a:rPr>
              <a:t>Fra i divieti imposti al cavaliere, ce n’è uno che, pur non riguardando un atto di violenza, viene considerato un fatto grave da condannare. Di quale divieto si tratta?</a:t>
            </a:r>
            <a:endParaRPr lang="it-IT" sz="1400" dirty="0">
              <a:latin typeface="Times New Roman" pitchFamily="18" charset="0"/>
              <a:cs typeface="Times New Roman" pitchFamily="18" charset="0"/>
            </a:endParaRPr>
          </a:p>
        </p:txBody>
      </p:sp>
      <p:sp>
        <p:nvSpPr>
          <p:cNvPr id="4" name="Rettangolo arrotondato 3"/>
          <p:cNvSpPr/>
          <p:nvPr/>
        </p:nvSpPr>
        <p:spPr>
          <a:xfrm>
            <a:off x="428596" y="928670"/>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a:solidFill>
                <a:srgbClr val="00B0F0"/>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500166" y="142852"/>
            <a:ext cx="6500858" cy="307777"/>
          </a:xfrm>
          <a:prstGeom prst="rect">
            <a:avLst/>
          </a:prstGeom>
          <a:solidFill>
            <a:schemeClr val="accent2">
              <a:lumMod val="20000"/>
              <a:lumOff val="80000"/>
            </a:schemeClr>
          </a:solidFill>
          <a:ln w="19050">
            <a:solidFill>
              <a:srgbClr val="C00000"/>
            </a:solidFill>
          </a:ln>
        </p:spPr>
        <p:txBody>
          <a:bodyPr wrap="square" rtlCol="0">
            <a:spAutoFit/>
          </a:bodyPr>
          <a:lstStyle/>
          <a:p>
            <a:pPr algn="just"/>
            <a:r>
              <a:rPr lang="it-IT" sz="1400" dirty="0" smtClean="0">
                <a:latin typeface="Times New Roman" pitchFamily="18" charset="0"/>
                <a:cs typeface="Times New Roman" pitchFamily="18" charset="0"/>
              </a:rPr>
              <a:t>Il signore feudale vive nel </a:t>
            </a:r>
            <a:r>
              <a:rPr lang="it-IT" sz="1400" b="1" dirty="0" smtClean="0">
                <a:latin typeface="Times New Roman" pitchFamily="18" charset="0"/>
                <a:cs typeface="Times New Roman" pitchFamily="18" charset="0"/>
              </a:rPr>
              <a:t>castello</a:t>
            </a:r>
            <a:r>
              <a:rPr lang="it-IT" sz="1400" dirty="0" smtClean="0">
                <a:latin typeface="Times New Roman" pitchFamily="18" charset="0"/>
                <a:cs typeface="Times New Roman" pitchFamily="18" charset="0"/>
              </a:rPr>
              <a:t>, un edificio fortificato che ha una funzione difensiva. </a:t>
            </a:r>
            <a:endParaRPr lang="it-IT" sz="1400" i="1" dirty="0" smtClean="0">
              <a:latin typeface="Times New Roman" pitchFamily="18" charset="0"/>
              <a:cs typeface="Times New Roman" pitchFamily="18" charset="0"/>
            </a:endParaRPr>
          </a:p>
        </p:txBody>
      </p:sp>
      <p:pic>
        <p:nvPicPr>
          <p:cNvPr id="6" name="Picture 2" descr="C:\Users\utente\Documents\SITO\DA INSERIRE\STORIA\IL SIGNORE FEUDALE\07 - Copia.jpg"/>
          <p:cNvPicPr>
            <a:picLocks noChangeAspect="1" noChangeArrowheads="1"/>
          </p:cNvPicPr>
          <p:nvPr/>
        </p:nvPicPr>
        <p:blipFill>
          <a:blip r:embed="rId2" cstate="print"/>
          <a:srcRect/>
          <a:stretch>
            <a:fillRect/>
          </a:stretch>
        </p:blipFill>
        <p:spPr bwMode="auto">
          <a:xfrm>
            <a:off x="1357290" y="642918"/>
            <a:ext cx="6807464" cy="5591190"/>
          </a:xfrm>
          <a:prstGeom prst="rect">
            <a:avLst/>
          </a:prstGeom>
          <a:noFill/>
          <a:ln w="38100">
            <a:solidFill>
              <a:srgbClr val="C00000"/>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57158" y="214290"/>
            <a:ext cx="8572560"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Qual è, secondo te, la funzione dei fossati e dei ponti levatoi? Perché ce ne sono due?</a:t>
            </a:r>
            <a:endParaRPr lang="it-IT" sz="1400" dirty="0">
              <a:latin typeface="Times New Roman" pitchFamily="18" charset="0"/>
              <a:cs typeface="Times New Roman" pitchFamily="18" charset="0"/>
            </a:endParaRPr>
          </a:p>
        </p:txBody>
      </p:sp>
      <p:sp>
        <p:nvSpPr>
          <p:cNvPr id="12" name="Rettangolo arrotondato 11"/>
          <p:cNvSpPr/>
          <p:nvPr/>
        </p:nvSpPr>
        <p:spPr>
          <a:xfrm>
            <a:off x="428596" y="642918"/>
            <a:ext cx="8215370"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a:solidFill>
                <a:srgbClr val="00B0F0"/>
              </a:solidFill>
              <a:latin typeface="Times New Roman" pitchFamily="18" charset="0"/>
              <a:cs typeface="Times New Roman" pitchFamily="18" charset="0"/>
            </a:endParaRPr>
          </a:p>
        </p:txBody>
      </p:sp>
      <p:sp>
        <p:nvSpPr>
          <p:cNvPr id="13" name="Rettangolo 12"/>
          <p:cNvSpPr/>
          <p:nvPr/>
        </p:nvSpPr>
        <p:spPr>
          <a:xfrm>
            <a:off x="428596" y="3000372"/>
            <a:ext cx="8572560"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3- </a:t>
            </a:r>
            <a:r>
              <a:rPr lang="it-IT" sz="1400" dirty="0" smtClean="0">
                <a:latin typeface="Times New Roman" pitchFamily="18" charset="0"/>
                <a:cs typeface="Times New Roman" pitchFamily="18" charset="0"/>
              </a:rPr>
              <a:t>Oltre al signore, chi vive nel castello? (Osserva gli edifici che si trovano all’interno delle mura) </a:t>
            </a:r>
            <a:endParaRPr lang="it-IT" sz="1400" dirty="0">
              <a:latin typeface="Times New Roman" pitchFamily="18" charset="0"/>
              <a:cs typeface="Times New Roman" pitchFamily="18" charset="0"/>
            </a:endParaRPr>
          </a:p>
        </p:txBody>
      </p:sp>
      <p:sp>
        <p:nvSpPr>
          <p:cNvPr id="14" name="Rettangolo arrotondato 13"/>
          <p:cNvSpPr/>
          <p:nvPr/>
        </p:nvSpPr>
        <p:spPr>
          <a:xfrm>
            <a:off x="500034" y="3500438"/>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a:solidFill>
                <a:srgbClr val="00B0F0"/>
              </a:solidFill>
              <a:latin typeface="Times New Roman" pitchFamily="18" charset="0"/>
              <a:cs typeface="Times New Roman" pitchFamily="18" charset="0"/>
            </a:endParaRPr>
          </a:p>
        </p:txBody>
      </p:sp>
      <p:sp>
        <p:nvSpPr>
          <p:cNvPr id="15" name="Rettangolo 14"/>
          <p:cNvSpPr/>
          <p:nvPr/>
        </p:nvSpPr>
        <p:spPr>
          <a:xfrm>
            <a:off x="357158" y="1785926"/>
            <a:ext cx="8572560"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2- </a:t>
            </a:r>
            <a:r>
              <a:rPr lang="it-IT" sz="1400" dirty="0" smtClean="0">
                <a:latin typeface="Times New Roman" pitchFamily="18" charset="0"/>
                <a:cs typeface="Times New Roman" pitchFamily="18" charset="0"/>
              </a:rPr>
              <a:t>A cosa serve il camminamento lungo le mura? A cosa servono i merli?</a:t>
            </a:r>
            <a:endParaRPr lang="it-IT" sz="1400" dirty="0">
              <a:latin typeface="Times New Roman" pitchFamily="18" charset="0"/>
              <a:cs typeface="Times New Roman" pitchFamily="18" charset="0"/>
            </a:endParaRPr>
          </a:p>
        </p:txBody>
      </p:sp>
      <p:sp>
        <p:nvSpPr>
          <p:cNvPr id="16" name="Rettangolo arrotondato 15"/>
          <p:cNvSpPr/>
          <p:nvPr/>
        </p:nvSpPr>
        <p:spPr>
          <a:xfrm>
            <a:off x="500034" y="2143116"/>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a:solidFill>
                <a:srgbClr val="00B0F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tente\Documents\SITO\DA INSERIRE\STORIA\IL SIGNORE FEUDALE\8-IL CASTELLO\3 - Copia.jpg"/>
          <p:cNvPicPr>
            <a:picLocks noChangeAspect="1" noChangeArrowheads="1"/>
          </p:cNvPicPr>
          <p:nvPr/>
        </p:nvPicPr>
        <p:blipFill>
          <a:blip r:embed="rId2" cstate="print"/>
          <a:srcRect/>
          <a:stretch>
            <a:fillRect/>
          </a:stretch>
        </p:blipFill>
        <p:spPr bwMode="auto">
          <a:xfrm>
            <a:off x="142844" y="500042"/>
            <a:ext cx="3609929" cy="6035406"/>
          </a:xfrm>
          <a:prstGeom prst="rect">
            <a:avLst/>
          </a:prstGeom>
          <a:noFill/>
          <a:ln w="38100">
            <a:solidFill>
              <a:srgbClr val="C00000"/>
            </a:solidFill>
          </a:ln>
        </p:spPr>
      </p:pic>
      <p:graphicFrame>
        <p:nvGraphicFramePr>
          <p:cNvPr id="3" name="Tabella 2"/>
          <p:cNvGraphicFramePr>
            <a:graphicFrameLocks noGrp="1"/>
          </p:cNvGraphicFramePr>
          <p:nvPr/>
        </p:nvGraphicFramePr>
        <p:xfrm>
          <a:off x="3929058" y="1500174"/>
          <a:ext cx="5000660" cy="3006422"/>
        </p:xfrm>
        <a:graphic>
          <a:graphicData uri="http://schemas.openxmlformats.org/drawingml/2006/table">
            <a:tbl>
              <a:tblPr firstRow="1" bandRow="1">
                <a:tableStyleId>{5C22544A-7EE6-4342-B048-85BDC9FD1C3A}</a:tableStyleId>
              </a:tblPr>
              <a:tblGrid>
                <a:gridCol w="928694"/>
                <a:gridCol w="4071966"/>
              </a:tblGrid>
              <a:tr h="410542">
                <a:tc>
                  <a:txBody>
                    <a:bodyPr/>
                    <a:lstStyle/>
                    <a:p>
                      <a:pPr algn="ctr"/>
                      <a:r>
                        <a:rPr lang="it-IT" dirty="0" smtClean="0">
                          <a:solidFill>
                            <a:schemeClr val="tx1"/>
                          </a:solidFill>
                        </a:rPr>
                        <a:t>numero</a:t>
                      </a:r>
                      <a:endParaRPr lang="it-IT" dirty="0">
                        <a:solidFill>
                          <a:schemeClr val="tx1"/>
                        </a:solidFill>
                      </a:endParaRPr>
                    </a:p>
                  </a:txBody>
                  <a:tcPr/>
                </a:tc>
                <a:tc>
                  <a:txBody>
                    <a:bodyPr/>
                    <a:lstStyle/>
                    <a:p>
                      <a:pPr algn="ctr"/>
                      <a:r>
                        <a:rPr lang="it-IT" dirty="0" smtClean="0">
                          <a:solidFill>
                            <a:schemeClr val="tx1"/>
                          </a:solidFill>
                        </a:rPr>
                        <a:t>descrizione</a:t>
                      </a:r>
                      <a:endParaRPr lang="it-IT" dirty="0">
                        <a:solidFill>
                          <a:schemeClr val="tx1"/>
                        </a:solidFill>
                      </a:endParaRPr>
                    </a:p>
                  </a:txBody>
                  <a:tcPr/>
                </a:tc>
              </a:tr>
              <a:tr h="370840">
                <a:tc>
                  <a:txBody>
                    <a:bodyPr/>
                    <a:lstStyle/>
                    <a:p>
                      <a:pPr algn="ctr"/>
                      <a:r>
                        <a:rPr lang="it-IT" sz="1400" dirty="0" smtClean="0">
                          <a:latin typeface="Times New Roman" pitchFamily="18" charset="0"/>
                          <a:cs typeface="Times New Roman" pitchFamily="18" charset="0"/>
                        </a:rPr>
                        <a:t>1</a:t>
                      </a:r>
                      <a:endParaRPr lang="it-IT" sz="1400" dirty="0">
                        <a:latin typeface="Times New Roman" pitchFamily="18" charset="0"/>
                        <a:cs typeface="Times New Roman" pitchFamily="18" charset="0"/>
                      </a:endParaRPr>
                    </a:p>
                  </a:txBody>
                  <a:tcPr/>
                </a:tc>
                <a:tc>
                  <a:txBody>
                    <a:bodyPr/>
                    <a:lstStyle/>
                    <a:p>
                      <a:endParaRPr lang="it-IT" sz="1400" dirty="0">
                        <a:solidFill>
                          <a:srgbClr val="00B0F0"/>
                        </a:solidFill>
                        <a:latin typeface="Times New Roman" pitchFamily="18" charset="0"/>
                        <a:cs typeface="Times New Roman" pitchFamily="18" charset="0"/>
                      </a:endParaRPr>
                    </a:p>
                  </a:txBody>
                  <a:tcPr/>
                </a:tc>
              </a:tr>
              <a:tr h="370840">
                <a:tc>
                  <a:txBody>
                    <a:bodyPr/>
                    <a:lstStyle/>
                    <a:p>
                      <a:pPr algn="ctr"/>
                      <a:r>
                        <a:rPr lang="it-IT" sz="1400" dirty="0" smtClean="0">
                          <a:latin typeface="Times New Roman" pitchFamily="18" charset="0"/>
                          <a:cs typeface="Times New Roman" pitchFamily="18" charset="0"/>
                        </a:rPr>
                        <a:t>2</a:t>
                      </a:r>
                      <a:endParaRPr lang="it-IT" sz="1400" dirty="0">
                        <a:latin typeface="Times New Roman" pitchFamily="18" charset="0"/>
                        <a:cs typeface="Times New Roman" pitchFamily="18" charset="0"/>
                      </a:endParaRPr>
                    </a:p>
                  </a:txBody>
                  <a:tcPr/>
                </a:tc>
                <a:tc>
                  <a:txBody>
                    <a:bodyPr/>
                    <a:lstStyle/>
                    <a:p>
                      <a:endParaRPr lang="it-IT" sz="1400" dirty="0">
                        <a:solidFill>
                          <a:srgbClr val="00B0F0"/>
                        </a:solidFill>
                        <a:latin typeface="Times New Roman" pitchFamily="18" charset="0"/>
                        <a:cs typeface="Times New Roman" pitchFamily="18" charset="0"/>
                      </a:endParaRPr>
                    </a:p>
                  </a:txBody>
                  <a:tcPr/>
                </a:tc>
              </a:tr>
              <a:tr h="370840">
                <a:tc>
                  <a:txBody>
                    <a:bodyPr/>
                    <a:lstStyle/>
                    <a:p>
                      <a:pPr algn="ctr"/>
                      <a:r>
                        <a:rPr lang="it-IT" sz="1400" dirty="0" smtClean="0">
                          <a:latin typeface="Times New Roman" pitchFamily="18" charset="0"/>
                          <a:cs typeface="Times New Roman" pitchFamily="18" charset="0"/>
                        </a:rPr>
                        <a:t>3</a:t>
                      </a:r>
                      <a:endParaRPr lang="it-IT" sz="1400" dirty="0">
                        <a:latin typeface="Times New Roman" pitchFamily="18" charset="0"/>
                        <a:cs typeface="Times New Roman" pitchFamily="18" charset="0"/>
                      </a:endParaRPr>
                    </a:p>
                  </a:txBody>
                  <a:tcPr/>
                </a:tc>
                <a:tc>
                  <a:txBody>
                    <a:bodyPr/>
                    <a:lstStyle/>
                    <a:p>
                      <a:endParaRPr lang="it-IT" sz="1400" dirty="0">
                        <a:solidFill>
                          <a:srgbClr val="00B0F0"/>
                        </a:solidFill>
                        <a:latin typeface="Times New Roman" pitchFamily="18" charset="0"/>
                        <a:cs typeface="Times New Roman" pitchFamily="18" charset="0"/>
                      </a:endParaRPr>
                    </a:p>
                  </a:txBody>
                  <a:tcPr/>
                </a:tc>
              </a:tr>
              <a:tr h="370840">
                <a:tc>
                  <a:txBody>
                    <a:bodyPr/>
                    <a:lstStyle/>
                    <a:p>
                      <a:pPr algn="ctr"/>
                      <a:r>
                        <a:rPr lang="it-IT" sz="1400" dirty="0" smtClean="0">
                          <a:latin typeface="Times New Roman" pitchFamily="18" charset="0"/>
                          <a:cs typeface="Times New Roman" pitchFamily="18" charset="0"/>
                        </a:rPr>
                        <a:t>4</a:t>
                      </a:r>
                      <a:endParaRPr lang="it-IT" sz="1400" dirty="0">
                        <a:latin typeface="Times New Roman" pitchFamily="18" charset="0"/>
                        <a:cs typeface="Times New Roman" pitchFamily="18" charset="0"/>
                      </a:endParaRPr>
                    </a:p>
                  </a:txBody>
                  <a:tcPr/>
                </a:tc>
                <a:tc>
                  <a:txBody>
                    <a:bodyPr/>
                    <a:lstStyle/>
                    <a:p>
                      <a:endParaRPr lang="it-IT" sz="1400" dirty="0">
                        <a:solidFill>
                          <a:srgbClr val="00B0F0"/>
                        </a:solidFill>
                        <a:latin typeface="Times New Roman" pitchFamily="18" charset="0"/>
                        <a:cs typeface="Times New Roman" pitchFamily="18" charset="0"/>
                      </a:endParaRPr>
                    </a:p>
                  </a:txBody>
                  <a:tcPr/>
                </a:tc>
              </a:tr>
              <a:tr h="370840">
                <a:tc>
                  <a:txBody>
                    <a:bodyPr/>
                    <a:lstStyle/>
                    <a:p>
                      <a:pPr algn="ctr"/>
                      <a:r>
                        <a:rPr lang="it-IT" sz="1400" dirty="0" smtClean="0">
                          <a:latin typeface="Times New Roman" pitchFamily="18" charset="0"/>
                          <a:cs typeface="Times New Roman" pitchFamily="18" charset="0"/>
                        </a:rPr>
                        <a:t>5</a:t>
                      </a:r>
                      <a:endParaRPr lang="it-IT" sz="1400" dirty="0">
                        <a:latin typeface="Times New Roman" pitchFamily="18" charset="0"/>
                        <a:cs typeface="Times New Roman" pitchFamily="18" charset="0"/>
                      </a:endParaRPr>
                    </a:p>
                  </a:txBody>
                  <a:tcPr/>
                </a:tc>
                <a:tc>
                  <a:txBody>
                    <a:bodyPr/>
                    <a:lstStyle/>
                    <a:p>
                      <a:r>
                        <a:rPr lang="it-IT" sz="1400" dirty="0" smtClean="0">
                          <a:latin typeface="Times New Roman" pitchFamily="18" charset="0"/>
                          <a:cs typeface="Times New Roman" pitchFamily="18" charset="0"/>
                        </a:rPr>
                        <a:t>La sala di soggiorno</a:t>
                      </a:r>
                      <a:endParaRPr lang="it-IT" sz="1400" dirty="0">
                        <a:latin typeface="Times New Roman" pitchFamily="18" charset="0"/>
                        <a:cs typeface="Times New Roman" pitchFamily="18" charset="0"/>
                      </a:endParaRPr>
                    </a:p>
                  </a:txBody>
                  <a:tcPr/>
                </a:tc>
              </a:tr>
              <a:tr h="370840">
                <a:tc>
                  <a:txBody>
                    <a:bodyPr/>
                    <a:lstStyle/>
                    <a:p>
                      <a:pPr algn="ctr"/>
                      <a:r>
                        <a:rPr lang="it-IT" sz="1400" dirty="0" smtClean="0">
                          <a:latin typeface="Times New Roman" pitchFamily="18" charset="0"/>
                          <a:cs typeface="Times New Roman" pitchFamily="18" charset="0"/>
                        </a:rPr>
                        <a:t>6</a:t>
                      </a:r>
                      <a:endParaRPr lang="it-IT" sz="1400" dirty="0">
                        <a:latin typeface="Times New Roman" pitchFamily="18" charset="0"/>
                        <a:cs typeface="Times New Roman" pitchFamily="18" charset="0"/>
                      </a:endParaRPr>
                    </a:p>
                  </a:txBody>
                  <a:tcPr/>
                </a:tc>
                <a:tc>
                  <a:txBody>
                    <a:bodyPr/>
                    <a:lstStyle/>
                    <a:p>
                      <a:endParaRPr lang="it-IT" sz="1400" dirty="0">
                        <a:solidFill>
                          <a:srgbClr val="00B0F0"/>
                        </a:solidFill>
                        <a:latin typeface="Times New Roman" pitchFamily="18" charset="0"/>
                        <a:cs typeface="Times New Roman" pitchFamily="18" charset="0"/>
                      </a:endParaRPr>
                    </a:p>
                  </a:txBody>
                  <a:tcPr/>
                </a:tc>
              </a:tr>
              <a:tr h="370840">
                <a:tc>
                  <a:txBody>
                    <a:bodyPr/>
                    <a:lstStyle/>
                    <a:p>
                      <a:pPr algn="ctr"/>
                      <a:r>
                        <a:rPr lang="it-IT" sz="1400" dirty="0" smtClean="0">
                          <a:latin typeface="Times New Roman" pitchFamily="18" charset="0"/>
                          <a:cs typeface="Times New Roman" pitchFamily="18" charset="0"/>
                        </a:rPr>
                        <a:t>7</a:t>
                      </a:r>
                      <a:endParaRPr lang="it-IT" sz="1400" dirty="0">
                        <a:latin typeface="Times New Roman" pitchFamily="18" charset="0"/>
                        <a:cs typeface="Times New Roman" pitchFamily="18" charset="0"/>
                      </a:endParaRPr>
                    </a:p>
                  </a:txBody>
                  <a:tcPr/>
                </a:tc>
                <a:tc>
                  <a:txBody>
                    <a:bodyPr/>
                    <a:lstStyle/>
                    <a:p>
                      <a:endParaRPr lang="it-IT" sz="1400" dirty="0">
                        <a:solidFill>
                          <a:srgbClr val="00B0F0"/>
                        </a:solidFill>
                        <a:latin typeface="Times New Roman" pitchFamily="18" charset="0"/>
                        <a:cs typeface="Times New Roman" pitchFamily="18" charset="0"/>
                      </a:endParaRPr>
                    </a:p>
                  </a:txBody>
                  <a:tcPr/>
                </a:tc>
              </a:tr>
            </a:tbl>
          </a:graphicData>
        </a:graphic>
      </p:graphicFrame>
      <p:graphicFrame>
        <p:nvGraphicFramePr>
          <p:cNvPr id="4" name="Tabella 3"/>
          <p:cNvGraphicFramePr>
            <a:graphicFrameLocks noGrp="1"/>
          </p:cNvGraphicFramePr>
          <p:nvPr/>
        </p:nvGraphicFramePr>
        <p:xfrm>
          <a:off x="3929058" y="4500570"/>
          <a:ext cx="5000660" cy="736600"/>
        </p:xfrm>
        <a:graphic>
          <a:graphicData uri="http://schemas.openxmlformats.org/drawingml/2006/table">
            <a:tbl>
              <a:tblPr firstRow="1" bandRow="1">
                <a:tableStyleId>{5C22544A-7EE6-4342-B048-85BDC9FD1C3A}</a:tableStyleId>
              </a:tblPr>
              <a:tblGrid>
                <a:gridCol w="928694"/>
                <a:gridCol w="4071966"/>
              </a:tblGrid>
              <a:tr h="365760">
                <a:tc>
                  <a:txBody>
                    <a:bodyPr/>
                    <a:lstStyle/>
                    <a:p>
                      <a:pPr algn="ctr"/>
                      <a:r>
                        <a:rPr lang="it-IT" sz="1400" b="0" dirty="0" smtClean="0">
                          <a:solidFill>
                            <a:schemeClr val="tx1"/>
                          </a:solidFill>
                          <a:latin typeface="Times New Roman" pitchFamily="18" charset="0"/>
                          <a:cs typeface="Times New Roman" pitchFamily="18" charset="0"/>
                        </a:rPr>
                        <a:t>8</a:t>
                      </a:r>
                      <a:endParaRPr lang="it-IT" sz="1400" b="0" dirty="0">
                        <a:solidFill>
                          <a:schemeClr val="tx1"/>
                        </a:solidFill>
                        <a:latin typeface="Times New Roman" pitchFamily="18" charset="0"/>
                        <a:cs typeface="Times New Roman" pitchFamily="18" charset="0"/>
                      </a:endParaRPr>
                    </a:p>
                  </a:txBody>
                  <a:tcPr>
                    <a:solidFill>
                      <a:srgbClr val="F9EEE3"/>
                    </a:solidFill>
                  </a:tcPr>
                </a:tc>
                <a:tc>
                  <a:txBody>
                    <a:bodyPr/>
                    <a:lstStyle/>
                    <a:p>
                      <a:endParaRPr lang="it-IT" sz="1400" b="0" dirty="0">
                        <a:solidFill>
                          <a:srgbClr val="00B0F0"/>
                        </a:solidFill>
                        <a:latin typeface="Times New Roman" pitchFamily="18" charset="0"/>
                        <a:cs typeface="Times New Roman" pitchFamily="18" charset="0"/>
                      </a:endParaRPr>
                    </a:p>
                  </a:txBody>
                  <a:tcPr>
                    <a:solidFill>
                      <a:srgbClr val="F9EEE3"/>
                    </a:solidFill>
                  </a:tcPr>
                </a:tc>
              </a:tr>
              <a:tr h="370840">
                <a:tc>
                  <a:txBody>
                    <a:bodyPr/>
                    <a:lstStyle/>
                    <a:p>
                      <a:pPr algn="ctr"/>
                      <a:r>
                        <a:rPr lang="it-IT" sz="1400" b="0" dirty="0" smtClean="0">
                          <a:solidFill>
                            <a:schemeClr val="tx1"/>
                          </a:solidFill>
                          <a:latin typeface="Times New Roman" pitchFamily="18" charset="0"/>
                          <a:cs typeface="Times New Roman" pitchFamily="18" charset="0"/>
                        </a:rPr>
                        <a:t>9</a:t>
                      </a:r>
                      <a:endParaRPr lang="it-IT" sz="1400" b="0" dirty="0">
                        <a:solidFill>
                          <a:schemeClr val="tx1"/>
                        </a:solidFill>
                        <a:latin typeface="Times New Roman" pitchFamily="18" charset="0"/>
                        <a:cs typeface="Times New Roman" pitchFamily="18" charset="0"/>
                      </a:endParaRPr>
                    </a:p>
                  </a:txBody>
                  <a:tcPr/>
                </a:tc>
                <a:tc>
                  <a:txBody>
                    <a:bodyPr/>
                    <a:lstStyle/>
                    <a:p>
                      <a:endParaRPr lang="it-IT" sz="1400" dirty="0">
                        <a:solidFill>
                          <a:srgbClr val="00B0F0"/>
                        </a:solidFill>
                        <a:latin typeface="Times New Roman" pitchFamily="18" charset="0"/>
                        <a:cs typeface="Times New Roman" pitchFamily="18" charset="0"/>
                      </a:endParaRPr>
                    </a:p>
                  </a:txBody>
                  <a:tcPr/>
                </a:tc>
              </a:tr>
            </a:tbl>
          </a:graphicData>
        </a:graphic>
      </p:graphicFrame>
      <p:sp>
        <p:nvSpPr>
          <p:cNvPr id="5" name="Rettangolo 4"/>
          <p:cNvSpPr/>
          <p:nvPr/>
        </p:nvSpPr>
        <p:spPr>
          <a:xfrm>
            <a:off x="3929058" y="214290"/>
            <a:ext cx="5000660" cy="1169551"/>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Il disegno rappresenta l’interno di un </a:t>
            </a:r>
            <a:r>
              <a:rPr lang="it-IT" sz="1400" b="1" dirty="0" smtClean="0">
                <a:latin typeface="Times New Roman" pitchFamily="18" charset="0"/>
                <a:cs typeface="Times New Roman" pitchFamily="18" charset="0"/>
              </a:rPr>
              <a:t>mastio</a:t>
            </a:r>
            <a:r>
              <a:rPr lang="it-IT" sz="1400" dirty="0" smtClean="0">
                <a:latin typeface="Times New Roman" pitchFamily="18" charset="0"/>
                <a:cs typeface="Times New Roman" pitchFamily="18" charset="0"/>
              </a:rPr>
              <a:t>, il massiccio edificio, spesso a forma di torre, che serviva come residenza del signore ma anche come estremo luogo di difesa in caso d’attacco. Completa la tabella inserendo, accanto ad ogni numero, la descrizione della parte del mastio</a:t>
            </a:r>
            <a:r>
              <a:rPr lang="it-IT" sz="1400" b="1" dirty="0" smtClean="0">
                <a:latin typeface="Times New Roman" pitchFamily="18" charset="0"/>
                <a:cs typeface="Times New Roman" pitchFamily="18" charset="0"/>
              </a:rPr>
              <a:t> </a:t>
            </a:r>
            <a:r>
              <a:rPr lang="it-IT" sz="1400" dirty="0" smtClean="0">
                <a:latin typeface="Times New Roman" pitchFamily="18" charset="0"/>
                <a:cs typeface="Times New Roman" pitchFamily="18" charset="0"/>
              </a:rPr>
              <a:t>che gli corrisponde.</a:t>
            </a:r>
            <a:endParaRPr lang="it-IT" sz="1400" dirty="0">
              <a:latin typeface="Times New Roman" pitchFamily="18" charset="0"/>
              <a:cs typeface="Times New Roman" pitchFamily="18" charset="0"/>
            </a:endParaRPr>
          </a:p>
        </p:txBody>
      </p:sp>
      <p:sp>
        <p:nvSpPr>
          <p:cNvPr id="6" name="Rettangolo 5"/>
          <p:cNvSpPr/>
          <p:nvPr/>
        </p:nvSpPr>
        <p:spPr>
          <a:xfrm>
            <a:off x="4000496" y="5357826"/>
            <a:ext cx="824265" cy="307777"/>
          </a:xfrm>
          <a:prstGeom prst="rect">
            <a:avLst/>
          </a:prstGeom>
        </p:spPr>
        <p:txBody>
          <a:bodyPr wrap="none">
            <a:spAutoFit/>
          </a:bodyPr>
          <a:lstStyle/>
          <a:p>
            <a:r>
              <a:rPr lang="it-IT" sz="1400" dirty="0" smtClean="0">
                <a:latin typeface="Times New Roman" pitchFamily="18" charset="0"/>
                <a:cs typeface="Times New Roman" pitchFamily="18" charset="0"/>
              </a:rPr>
              <a:t>La  scala</a:t>
            </a:r>
            <a:endParaRPr lang="it-IT" sz="1400" dirty="0">
              <a:latin typeface="Times New Roman" pitchFamily="18" charset="0"/>
              <a:cs typeface="Times New Roman" pitchFamily="18" charset="0"/>
            </a:endParaRPr>
          </a:p>
        </p:txBody>
      </p:sp>
      <p:sp>
        <p:nvSpPr>
          <p:cNvPr id="7" name="Rettangolo 6"/>
          <p:cNvSpPr/>
          <p:nvPr/>
        </p:nvSpPr>
        <p:spPr>
          <a:xfrm>
            <a:off x="4929190" y="5357826"/>
            <a:ext cx="1707519" cy="307777"/>
          </a:xfrm>
          <a:prstGeom prst="rect">
            <a:avLst/>
          </a:prstGeom>
        </p:spPr>
        <p:txBody>
          <a:bodyPr wrap="none">
            <a:spAutoFit/>
          </a:bodyPr>
          <a:lstStyle/>
          <a:p>
            <a:r>
              <a:rPr lang="it-IT" sz="1400" dirty="0" smtClean="0">
                <a:latin typeface="Times New Roman" pitchFamily="18" charset="0"/>
                <a:cs typeface="Times New Roman" pitchFamily="18" charset="0"/>
              </a:rPr>
              <a:t>Le case dei contadini</a:t>
            </a:r>
            <a:endParaRPr lang="it-IT" sz="1400" dirty="0">
              <a:latin typeface="Times New Roman" pitchFamily="18" charset="0"/>
              <a:cs typeface="Times New Roman" pitchFamily="18" charset="0"/>
            </a:endParaRPr>
          </a:p>
        </p:txBody>
      </p:sp>
      <p:sp>
        <p:nvSpPr>
          <p:cNvPr id="8" name="Rettangolo 7"/>
          <p:cNvSpPr/>
          <p:nvPr/>
        </p:nvSpPr>
        <p:spPr>
          <a:xfrm>
            <a:off x="7042143" y="5357826"/>
            <a:ext cx="1677062" cy="307777"/>
          </a:xfrm>
          <a:prstGeom prst="rect">
            <a:avLst/>
          </a:prstGeom>
        </p:spPr>
        <p:txBody>
          <a:bodyPr wrap="none">
            <a:spAutoFit/>
          </a:bodyPr>
          <a:lstStyle/>
          <a:p>
            <a:r>
              <a:rPr lang="it-IT" sz="1400" dirty="0" smtClean="0">
                <a:latin typeface="Times New Roman" pitchFamily="18" charset="0"/>
                <a:cs typeface="Times New Roman" pitchFamily="18" charset="0"/>
              </a:rPr>
              <a:t>La sala della guardia</a:t>
            </a:r>
            <a:endParaRPr lang="it-IT" sz="1400" dirty="0">
              <a:latin typeface="Times New Roman" pitchFamily="18" charset="0"/>
              <a:cs typeface="Times New Roman" pitchFamily="18" charset="0"/>
            </a:endParaRPr>
          </a:p>
        </p:txBody>
      </p:sp>
      <p:sp>
        <p:nvSpPr>
          <p:cNvPr id="9" name="Rettangolo 8"/>
          <p:cNvSpPr/>
          <p:nvPr/>
        </p:nvSpPr>
        <p:spPr>
          <a:xfrm>
            <a:off x="4071934" y="5786454"/>
            <a:ext cx="938077" cy="307777"/>
          </a:xfrm>
          <a:prstGeom prst="rect">
            <a:avLst/>
          </a:prstGeom>
        </p:spPr>
        <p:txBody>
          <a:bodyPr wrap="none">
            <a:spAutoFit/>
          </a:bodyPr>
          <a:lstStyle/>
          <a:p>
            <a:r>
              <a:rPr lang="it-IT" sz="1400" dirty="0" smtClean="0">
                <a:latin typeface="Times New Roman" pitchFamily="18" charset="0"/>
                <a:cs typeface="Times New Roman" pitchFamily="18" charset="0"/>
              </a:rPr>
              <a:t>La cantina</a:t>
            </a:r>
            <a:endParaRPr lang="it-IT" sz="1400" dirty="0">
              <a:latin typeface="Times New Roman" pitchFamily="18" charset="0"/>
              <a:cs typeface="Times New Roman" pitchFamily="18" charset="0"/>
            </a:endParaRPr>
          </a:p>
        </p:txBody>
      </p:sp>
      <p:sp>
        <p:nvSpPr>
          <p:cNvPr id="10" name="Rettangolo 9"/>
          <p:cNvSpPr/>
          <p:nvPr/>
        </p:nvSpPr>
        <p:spPr>
          <a:xfrm>
            <a:off x="5214942" y="5786454"/>
            <a:ext cx="2031325" cy="307777"/>
          </a:xfrm>
          <a:prstGeom prst="rect">
            <a:avLst/>
          </a:prstGeom>
        </p:spPr>
        <p:txBody>
          <a:bodyPr wrap="none">
            <a:spAutoFit/>
          </a:bodyPr>
          <a:lstStyle/>
          <a:p>
            <a:r>
              <a:rPr lang="it-IT" sz="1400" dirty="0" smtClean="0">
                <a:latin typeface="Times New Roman" pitchFamily="18" charset="0"/>
                <a:cs typeface="Times New Roman" pitchFamily="18" charset="0"/>
              </a:rPr>
              <a:t>La terrazza con le vedette</a:t>
            </a:r>
            <a:endParaRPr lang="it-IT" sz="1400" dirty="0">
              <a:latin typeface="Times New Roman" pitchFamily="18" charset="0"/>
              <a:cs typeface="Times New Roman" pitchFamily="18" charset="0"/>
            </a:endParaRPr>
          </a:p>
        </p:txBody>
      </p:sp>
      <p:sp>
        <p:nvSpPr>
          <p:cNvPr id="11" name="Rettangolo 10"/>
          <p:cNvSpPr/>
          <p:nvPr/>
        </p:nvSpPr>
        <p:spPr>
          <a:xfrm>
            <a:off x="7929586" y="5786454"/>
            <a:ext cx="888385" cy="307777"/>
          </a:xfrm>
          <a:prstGeom prst="rect">
            <a:avLst/>
          </a:prstGeom>
        </p:spPr>
        <p:txBody>
          <a:bodyPr wrap="none">
            <a:spAutoFit/>
          </a:bodyPr>
          <a:lstStyle/>
          <a:p>
            <a:r>
              <a:rPr lang="it-IT" sz="1400" dirty="0" smtClean="0">
                <a:latin typeface="Times New Roman" pitchFamily="18" charset="0"/>
                <a:cs typeface="Times New Roman" pitchFamily="18" charset="0"/>
              </a:rPr>
              <a:t>La cucina</a:t>
            </a:r>
            <a:endParaRPr lang="it-IT" sz="1400" dirty="0">
              <a:latin typeface="Times New Roman" pitchFamily="18" charset="0"/>
              <a:cs typeface="Times New Roman" pitchFamily="18" charset="0"/>
            </a:endParaRPr>
          </a:p>
        </p:txBody>
      </p:sp>
      <p:sp>
        <p:nvSpPr>
          <p:cNvPr id="12" name="Rettangolo 11"/>
          <p:cNvSpPr/>
          <p:nvPr/>
        </p:nvSpPr>
        <p:spPr>
          <a:xfrm>
            <a:off x="4000496" y="6143644"/>
            <a:ext cx="2400016" cy="307777"/>
          </a:xfrm>
          <a:prstGeom prst="rect">
            <a:avLst/>
          </a:prstGeom>
        </p:spPr>
        <p:txBody>
          <a:bodyPr wrap="none">
            <a:spAutoFit/>
          </a:bodyPr>
          <a:lstStyle/>
          <a:p>
            <a:r>
              <a:rPr lang="it-IT" sz="1400" dirty="0" smtClean="0">
                <a:latin typeface="Times New Roman" pitchFamily="18" charset="0"/>
                <a:cs typeface="Times New Roman" pitchFamily="18" charset="0"/>
              </a:rPr>
              <a:t>La camera da letto del signore </a:t>
            </a:r>
            <a:endParaRPr lang="it-IT" sz="1400" dirty="0">
              <a:latin typeface="Times New Roman" pitchFamily="18" charset="0"/>
              <a:cs typeface="Times New Roman" pitchFamily="18" charset="0"/>
            </a:endParaRPr>
          </a:p>
        </p:txBody>
      </p:sp>
      <p:sp>
        <p:nvSpPr>
          <p:cNvPr id="13" name="Rettangolo 12"/>
          <p:cNvSpPr/>
          <p:nvPr/>
        </p:nvSpPr>
        <p:spPr>
          <a:xfrm>
            <a:off x="6572264" y="6143644"/>
            <a:ext cx="2117887" cy="307777"/>
          </a:xfrm>
          <a:prstGeom prst="rect">
            <a:avLst/>
          </a:prstGeom>
        </p:spPr>
        <p:txBody>
          <a:bodyPr wrap="none">
            <a:spAutoFit/>
          </a:bodyPr>
          <a:lstStyle/>
          <a:p>
            <a:r>
              <a:rPr lang="it-IT" sz="1400" dirty="0" smtClean="0">
                <a:latin typeface="Times New Roman" pitchFamily="18" charset="0"/>
                <a:cs typeface="Times New Roman" pitchFamily="18" charset="0"/>
              </a:rPr>
              <a:t>Il muro di cinta con i merli</a:t>
            </a:r>
            <a:endParaRPr lang="it-IT" sz="1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28596" y="1714488"/>
            <a:ext cx="6858048"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3- </a:t>
            </a:r>
            <a:r>
              <a:rPr lang="it-IT" sz="1400" dirty="0" smtClean="0">
                <a:latin typeface="Times New Roman" pitchFamily="18" charset="0"/>
                <a:cs typeface="Times New Roman" pitchFamily="18" charset="0"/>
              </a:rPr>
              <a:t>Quali locali vengono riscaldati? In che modo?</a:t>
            </a:r>
            <a:endParaRPr lang="it-IT" sz="1400" dirty="0">
              <a:latin typeface="Times New Roman" pitchFamily="18" charset="0"/>
              <a:cs typeface="Times New Roman" pitchFamily="18" charset="0"/>
            </a:endParaRPr>
          </a:p>
        </p:txBody>
      </p:sp>
      <p:sp>
        <p:nvSpPr>
          <p:cNvPr id="4" name="Rettangolo arrotondato 3"/>
          <p:cNvSpPr/>
          <p:nvPr/>
        </p:nvSpPr>
        <p:spPr>
          <a:xfrm>
            <a:off x="285720" y="857232"/>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a:solidFill>
                <a:srgbClr val="00B0F0"/>
              </a:solidFill>
              <a:latin typeface="Times New Roman" pitchFamily="18" charset="0"/>
              <a:cs typeface="Times New Roman" pitchFamily="18" charset="0"/>
            </a:endParaRPr>
          </a:p>
        </p:txBody>
      </p:sp>
      <p:sp>
        <p:nvSpPr>
          <p:cNvPr id="5" name="Rettangolo 4"/>
          <p:cNvSpPr/>
          <p:nvPr/>
        </p:nvSpPr>
        <p:spPr>
          <a:xfrm>
            <a:off x="357126" y="428604"/>
            <a:ext cx="8786874"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2- </a:t>
            </a:r>
            <a:r>
              <a:rPr lang="it-IT" sz="1400" dirty="0" smtClean="0">
                <a:latin typeface="Times New Roman" pitchFamily="18" charset="0"/>
                <a:cs typeface="Times New Roman" pitchFamily="18" charset="0"/>
              </a:rPr>
              <a:t>Quali locali vengono illuminati? In che modo?</a:t>
            </a:r>
            <a:endParaRPr lang="it-IT" sz="1400" dirty="0">
              <a:latin typeface="Times New Roman" pitchFamily="18" charset="0"/>
              <a:cs typeface="Times New Roman" pitchFamily="18" charset="0"/>
            </a:endParaRPr>
          </a:p>
        </p:txBody>
      </p:sp>
      <p:sp>
        <p:nvSpPr>
          <p:cNvPr id="6" name="Rettangolo arrotondato 5"/>
          <p:cNvSpPr/>
          <p:nvPr/>
        </p:nvSpPr>
        <p:spPr>
          <a:xfrm>
            <a:off x="357158" y="2143116"/>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a:solidFill>
                <a:srgbClr val="00B0F0"/>
              </a:solidFill>
              <a:latin typeface="Times New Roman" pitchFamily="18" charset="0"/>
              <a:cs typeface="Times New Roman" pitchFamily="18" charset="0"/>
            </a:endParaRPr>
          </a:p>
        </p:txBody>
      </p:sp>
      <p:sp>
        <p:nvSpPr>
          <p:cNvPr id="7" name="Rettangolo 6"/>
          <p:cNvSpPr/>
          <p:nvPr/>
        </p:nvSpPr>
        <p:spPr>
          <a:xfrm>
            <a:off x="428596" y="3000372"/>
            <a:ext cx="6858048"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4- </a:t>
            </a:r>
            <a:r>
              <a:rPr lang="it-IT" sz="1400" dirty="0" smtClean="0">
                <a:latin typeface="Times New Roman" pitchFamily="18" charset="0"/>
                <a:cs typeface="Times New Roman" pitchFamily="18" charset="0"/>
              </a:rPr>
              <a:t>In che modo il signore provvede alla sua pulizia personale?</a:t>
            </a:r>
            <a:endParaRPr lang="it-IT" sz="1400" dirty="0">
              <a:latin typeface="Times New Roman" pitchFamily="18" charset="0"/>
              <a:cs typeface="Times New Roman" pitchFamily="18" charset="0"/>
            </a:endParaRPr>
          </a:p>
        </p:txBody>
      </p:sp>
      <p:sp>
        <p:nvSpPr>
          <p:cNvPr id="8" name="Rettangolo arrotondato 7"/>
          <p:cNvSpPr/>
          <p:nvPr/>
        </p:nvSpPr>
        <p:spPr>
          <a:xfrm>
            <a:off x="428596" y="3429000"/>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a:solidFill>
                <a:srgbClr val="00B0F0"/>
              </a:solidFill>
              <a:latin typeface="Times New Roman" pitchFamily="18" charset="0"/>
              <a:cs typeface="Times New Roman" pitchFamily="18" charset="0"/>
            </a:endParaRPr>
          </a:p>
        </p:txBody>
      </p:sp>
      <p:sp>
        <p:nvSpPr>
          <p:cNvPr id="9" name="Rettangolo 8"/>
          <p:cNvSpPr/>
          <p:nvPr/>
        </p:nvSpPr>
        <p:spPr>
          <a:xfrm>
            <a:off x="428596" y="4214818"/>
            <a:ext cx="6858048"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5- </a:t>
            </a:r>
            <a:r>
              <a:rPr lang="it-IT" sz="1400" dirty="0" smtClean="0">
                <a:latin typeface="Times New Roman" pitchFamily="18" charset="0"/>
                <a:cs typeface="Times New Roman" pitchFamily="18" charset="0"/>
              </a:rPr>
              <a:t>Dove vengono riposti gli abiti del signore?</a:t>
            </a:r>
            <a:endParaRPr lang="it-IT" sz="1400" dirty="0">
              <a:latin typeface="Times New Roman" pitchFamily="18" charset="0"/>
              <a:cs typeface="Times New Roman" pitchFamily="18" charset="0"/>
            </a:endParaRPr>
          </a:p>
        </p:txBody>
      </p:sp>
      <p:sp>
        <p:nvSpPr>
          <p:cNvPr id="10" name="Rettangolo arrotondato 9"/>
          <p:cNvSpPr/>
          <p:nvPr/>
        </p:nvSpPr>
        <p:spPr>
          <a:xfrm>
            <a:off x="428596" y="4643446"/>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a:solidFill>
                <a:srgbClr val="00B0F0"/>
              </a:solidFill>
              <a:latin typeface="Times New Roman" pitchFamily="18" charset="0"/>
              <a:cs typeface="Times New Roman" pitchFamily="18" charset="0"/>
            </a:endParaRPr>
          </a:p>
        </p:txBody>
      </p:sp>
      <p:sp>
        <p:nvSpPr>
          <p:cNvPr id="11" name="Rettangolo 10"/>
          <p:cNvSpPr/>
          <p:nvPr/>
        </p:nvSpPr>
        <p:spPr>
          <a:xfrm>
            <a:off x="500034" y="5429264"/>
            <a:ext cx="6858048"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6- </a:t>
            </a:r>
            <a:r>
              <a:rPr lang="it-IT" sz="1400" dirty="0" smtClean="0">
                <a:latin typeface="Times New Roman" pitchFamily="18" charset="0"/>
                <a:cs typeface="Times New Roman" pitchFamily="18" charset="0"/>
              </a:rPr>
              <a:t>quali animali domestici vivono nel mastio?</a:t>
            </a:r>
            <a:endParaRPr lang="it-IT" sz="1400" dirty="0">
              <a:latin typeface="Times New Roman" pitchFamily="18" charset="0"/>
              <a:cs typeface="Times New Roman" pitchFamily="18" charset="0"/>
            </a:endParaRPr>
          </a:p>
        </p:txBody>
      </p:sp>
      <p:sp>
        <p:nvSpPr>
          <p:cNvPr id="12" name="Rettangolo arrotondato 11"/>
          <p:cNvSpPr/>
          <p:nvPr/>
        </p:nvSpPr>
        <p:spPr>
          <a:xfrm>
            <a:off x="500034" y="5857892"/>
            <a:ext cx="821537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sz="1400" dirty="0">
              <a:solidFill>
                <a:srgbClr val="00B0F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428728" y="2428868"/>
            <a:ext cx="6500858" cy="877163"/>
          </a:xfrm>
          <a:prstGeom prst="rect">
            <a:avLst/>
          </a:prstGeom>
          <a:noFill/>
          <a:ln w="9525">
            <a:noFill/>
            <a:miter lim="800000"/>
            <a:headEnd/>
            <a:tailEnd/>
          </a:ln>
          <a:effectLst/>
        </p:spPr>
        <p:txBody>
          <a:bodyPr vert="horz" wrap="square" lIns="180918" tIns="4572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it-IT" sz="3600" dirty="0" smtClean="0">
                <a:solidFill>
                  <a:srgbClr val="FF0000"/>
                </a:solidFill>
                <a:latin typeface="Times New Roman" pitchFamily="18" charset="0"/>
                <a:cs typeface="Times New Roman" pitchFamily="18" charset="0"/>
              </a:rPr>
              <a:t>Il banchetto</a:t>
            </a:r>
            <a:endParaRPr kumimoji="0" lang="it-IT" sz="3600" b="0" i="0" u="none" strike="noStrike" cap="none" normalizeH="0" baseline="0" dirty="0" smtClean="0">
              <a:ln>
                <a:noFill/>
              </a:ln>
              <a:solidFill>
                <a:schemeClr val="tx1"/>
              </a:solidFill>
              <a:effectLst/>
              <a:latin typeface="Century Gothic"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tente\Documents\SITO\DA INSERIRE\STORIA\IL SIGNORE FEUDALE\BANCHETTI\8bced3fbaf87df58ceac5ba281d2b1cb.jpg"/>
          <p:cNvPicPr>
            <a:picLocks noChangeAspect="1" noChangeArrowheads="1"/>
          </p:cNvPicPr>
          <p:nvPr/>
        </p:nvPicPr>
        <p:blipFill>
          <a:blip r:embed="rId2"/>
          <a:srcRect l="2373" t="1598" r="1898"/>
          <a:stretch>
            <a:fillRect/>
          </a:stretch>
        </p:blipFill>
        <p:spPr bwMode="auto">
          <a:xfrm>
            <a:off x="214282" y="1071546"/>
            <a:ext cx="8643998" cy="5160950"/>
          </a:xfrm>
          <a:prstGeom prst="rect">
            <a:avLst/>
          </a:prstGeom>
          <a:noFill/>
          <a:ln w="38100">
            <a:solidFill>
              <a:srgbClr val="C00000"/>
            </a:solidFill>
          </a:ln>
        </p:spPr>
      </p:pic>
      <p:sp>
        <p:nvSpPr>
          <p:cNvPr id="4" name="Rettangolo 3"/>
          <p:cNvSpPr/>
          <p:nvPr/>
        </p:nvSpPr>
        <p:spPr>
          <a:xfrm>
            <a:off x="357126" y="500042"/>
            <a:ext cx="8786874" cy="307777"/>
          </a:xfrm>
          <a:prstGeom prst="rect">
            <a:avLst/>
          </a:prstGeom>
        </p:spPr>
        <p:txBody>
          <a:bodyPr wrap="square">
            <a:spAutoFit/>
          </a:bodyPr>
          <a:lstStyle/>
          <a:p>
            <a:pPr algn="just"/>
            <a:r>
              <a:rPr lang="it-IT" sz="1400" dirty="0" smtClean="0">
                <a:latin typeface="Times New Roman" pitchFamily="18" charset="0"/>
                <a:cs typeface="Times New Roman" pitchFamily="18" charset="0"/>
              </a:rPr>
              <a:t>Osserva attentamente l’immagine che rappresenta un banchetto medievale e rispondi alle domande.</a:t>
            </a:r>
            <a:endParaRPr lang="it-IT" sz="14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2910" y="2857496"/>
            <a:ext cx="8286808"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3- </a:t>
            </a:r>
            <a:r>
              <a:rPr lang="it-IT" sz="1400" dirty="0" smtClean="0">
                <a:latin typeface="Times New Roman" pitchFamily="18" charset="0"/>
                <a:cs typeface="Times New Roman" pitchFamily="18" charset="0"/>
              </a:rPr>
              <a:t>Quali posate e quale tipo di piatto ha a disposizione ciascun commensale? In che modo verrà consumato il cibo?</a:t>
            </a:r>
          </a:p>
        </p:txBody>
      </p:sp>
      <p:sp>
        <p:nvSpPr>
          <p:cNvPr id="4" name="Rectangle 2"/>
          <p:cNvSpPr>
            <a:spLocks noChangeArrowheads="1"/>
          </p:cNvSpPr>
          <p:nvPr/>
        </p:nvSpPr>
        <p:spPr bwMode="auto">
          <a:xfrm>
            <a:off x="928662" y="4786322"/>
            <a:ext cx="7715304"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it-IT" sz="1400" dirty="0" smtClean="0">
                <a:solidFill>
                  <a:srgbClr val="00B0F0"/>
                </a:solidFill>
                <a:latin typeface="Times New Roman" pitchFamily="18" charset="0"/>
                <a:ea typeface="Times New Roman" pitchFamily="18" charset="0"/>
                <a:cs typeface="Times New Roman" pitchFamily="18" charset="0"/>
              </a:rPr>
              <a:t> </a:t>
            </a:r>
            <a:r>
              <a:rPr kumimoji="0" lang="it-IT" sz="1400" b="0" i="0" u="none" strike="noStrike" cap="none" normalizeH="0" dirty="0" smtClean="0">
                <a:ln>
                  <a:noFill/>
                </a:ln>
                <a:solidFill>
                  <a:srgbClr val="00B0F0"/>
                </a:solidFill>
                <a:effectLst/>
                <a:latin typeface="Times New Roman" pitchFamily="18" charset="0"/>
                <a:ea typeface="Times New Roman" pitchFamily="18" charset="0"/>
                <a:cs typeface="Times New Roman" pitchFamily="18" charset="0"/>
              </a:rPr>
              <a:t>  </a:t>
            </a:r>
            <a:endParaRPr kumimoji="0" lang="it-IT"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ttangolo 4"/>
          <p:cNvSpPr/>
          <p:nvPr/>
        </p:nvSpPr>
        <p:spPr>
          <a:xfrm>
            <a:off x="642910" y="1643050"/>
            <a:ext cx="8286808"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2- </a:t>
            </a:r>
            <a:r>
              <a:rPr lang="it-IT" sz="1400" dirty="0" smtClean="0">
                <a:latin typeface="Times New Roman" pitchFamily="18" charset="0"/>
                <a:cs typeface="Times New Roman" pitchFamily="18" charset="0"/>
              </a:rPr>
              <a:t>Quali cibi vengono serviti?</a:t>
            </a:r>
            <a:endParaRPr lang="it-IT" sz="1400" dirty="0">
              <a:latin typeface="Times New Roman" pitchFamily="18" charset="0"/>
              <a:cs typeface="Times New Roman" pitchFamily="18" charset="0"/>
            </a:endParaRPr>
          </a:p>
        </p:txBody>
      </p:sp>
      <p:sp>
        <p:nvSpPr>
          <p:cNvPr id="6" name="Rettangolo arrotondato 5"/>
          <p:cNvSpPr/>
          <p:nvPr/>
        </p:nvSpPr>
        <p:spPr>
          <a:xfrm>
            <a:off x="714348" y="2000240"/>
            <a:ext cx="785818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8" name="Rettangolo arrotondato 7"/>
          <p:cNvSpPr/>
          <p:nvPr/>
        </p:nvSpPr>
        <p:spPr>
          <a:xfrm>
            <a:off x="714348" y="857232"/>
            <a:ext cx="7929618" cy="57150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0" name="Rettangolo 9"/>
          <p:cNvSpPr/>
          <p:nvPr/>
        </p:nvSpPr>
        <p:spPr>
          <a:xfrm>
            <a:off x="642910" y="214290"/>
            <a:ext cx="8143932" cy="523220"/>
          </a:xfrm>
          <a:prstGeom prst="rect">
            <a:avLst/>
          </a:prstGeom>
        </p:spPr>
        <p:txBody>
          <a:bodyPr wrap="square">
            <a:spAutoFit/>
          </a:bodyPr>
          <a:lstStyle/>
          <a:p>
            <a:pPr algn="just"/>
            <a:r>
              <a:rPr lang="it-IT" sz="1400" b="1" dirty="0" smtClean="0">
                <a:latin typeface="Times New Roman" pitchFamily="18" charset="0"/>
                <a:cs typeface="Times New Roman" pitchFamily="18" charset="0"/>
              </a:rPr>
              <a:t>1- </a:t>
            </a:r>
            <a:r>
              <a:rPr lang="it-IT" sz="1400" dirty="0" smtClean="0">
                <a:latin typeface="Times New Roman" pitchFamily="18" charset="0"/>
                <a:cs typeface="Times New Roman" pitchFamily="18" charset="0"/>
              </a:rPr>
              <a:t>Perché, secondo te, il padrone di casa ha voluto organizzare un banchetto con tanti commensali e con abbondanza di portate? (osserva anche in quale posizione si trova all’interno della sala).</a:t>
            </a:r>
            <a:endParaRPr lang="it-IT" sz="1400" dirty="0">
              <a:latin typeface="Times New Roman" pitchFamily="18" charset="0"/>
              <a:cs typeface="Times New Roman" pitchFamily="18" charset="0"/>
            </a:endParaRPr>
          </a:p>
        </p:txBody>
      </p:sp>
      <p:sp>
        <p:nvSpPr>
          <p:cNvPr id="11" name="Rettangolo arrotondato 10"/>
          <p:cNvSpPr/>
          <p:nvPr/>
        </p:nvSpPr>
        <p:spPr>
          <a:xfrm>
            <a:off x="714348" y="3429000"/>
            <a:ext cx="785818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3" name="Rettangolo 12"/>
          <p:cNvSpPr/>
          <p:nvPr/>
        </p:nvSpPr>
        <p:spPr>
          <a:xfrm>
            <a:off x="714348" y="4214818"/>
            <a:ext cx="8286808"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4- </a:t>
            </a:r>
            <a:r>
              <a:rPr lang="it-IT" sz="1400" dirty="0" smtClean="0">
                <a:latin typeface="Times New Roman" pitchFamily="18" charset="0"/>
                <a:cs typeface="Times New Roman" pitchFamily="18" charset="0"/>
              </a:rPr>
              <a:t>Le due coppie di servitori al centro della sala stanno versando dell’acqua in una bacinella: a cosa servirà?</a:t>
            </a:r>
          </a:p>
        </p:txBody>
      </p:sp>
      <p:sp>
        <p:nvSpPr>
          <p:cNvPr id="14" name="Rettangolo arrotondato 13"/>
          <p:cNvSpPr/>
          <p:nvPr/>
        </p:nvSpPr>
        <p:spPr>
          <a:xfrm>
            <a:off x="785786" y="4643446"/>
            <a:ext cx="7858180" cy="6429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
        <p:nvSpPr>
          <p:cNvPr id="16" name="Rettangolo 15"/>
          <p:cNvSpPr/>
          <p:nvPr/>
        </p:nvSpPr>
        <p:spPr>
          <a:xfrm>
            <a:off x="714348" y="5429264"/>
            <a:ext cx="8286808" cy="307777"/>
          </a:xfrm>
          <a:prstGeom prst="rect">
            <a:avLst/>
          </a:prstGeom>
        </p:spPr>
        <p:txBody>
          <a:bodyPr wrap="square">
            <a:spAutoFit/>
          </a:bodyPr>
          <a:lstStyle/>
          <a:p>
            <a:pPr algn="just"/>
            <a:r>
              <a:rPr lang="it-IT" sz="1400" b="1" dirty="0" smtClean="0">
                <a:latin typeface="Times New Roman" pitchFamily="18" charset="0"/>
                <a:cs typeface="Times New Roman" pitchFamily="18" charset="0"/>
              </a:rPr>
              <a:t>5- </a:t>
            </a:r>
            <a:r>
              <a:rPr lang="it-IT" sz="1400" dirty="0" smtClean="0">
                <a:latin typeface="Times New Roman" pitchFamily="18" charset="0"/>
                <a:cs typeface="Times New Roman" pitchFamily="18" charset="0"/>
              </a:rPr>
              <a:t>Da cosa viene allietato il banchetto?</a:t>
            </a:r>
          </a:p>
        </p:txBody>
      </p:sp>
      <p:sp>
        <p:nvSpPr>
          <p:cNvPr id="17" name="Rettangolo arrotondato 16"/>
          <p:cNvSpPr/>
          <p:nvPr/>
        </p:nvSpPr>
        <p:spPr>
          <a:xfrm>
            <a:off x="714348" y="5857892"/>
            <a:ext cx="7858180" cy="500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t-IT"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erra">
  <a:themeElements>
    <a:clrScheme name="Terra">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erra">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erra">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13881</TotalTime>
  <Words>1194</Words>
  <Application>Microsoft Office PowerPoint</Application>
  <PresentationFormat>Presentazione su schermo (4:3)</PresentationFormat>
  <Paragraphs>77</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Terra</vt:lpstr>
      <vt:lpstr>Il signore feudale</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utente</dc:creator>
  <cp:lastModifiedBy>utente</cp:lastModifiedBy>
  <cp:revision>1283</cp:revision>
  <dcterms:created xsi:type="dcterms:W3CDTF">2021-02-01T13:54:03Z</dcterms:created>
  <dcterms:modified xsi:type="dcterms:W3CDTF">2021-10-07T08:08:23Z</dcterms:modified>
</cp:coreProperties>
</file>