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26"/>
  </p:notesMasterIdLst>
  <p:sldIdLst>
    <p:sldId id="581" r:id="rId2"/>
    <p:sldId id="601" r:id="rId3"/>
    <p:sldId id="582" r:id="rId4"/>
    <p:sldId id="587" r:id="rId5"/>
    <p:sldId id="623" r:id="rId6"/>
    <p:sldId id="610" r:id="rId7"/>
    <p:sldId id="602" r:id="rId8"/>
    <p:sldId id="583" r:id="rId9"/>
    <p:sldId id="584" r:id="rId10"/>
    <p:sldId id="603" r:id="rId11"/>
    <p:sldId id="544" r:id="rId12"/>
    <p:sldId id="546" r:id="rId13"/>
    <p:sldId id="605" r:id="rId14"/>
    <p:sldId id="481" r:id="rId15"/>
    <p:sldId id="612" r:id="rId16"/>
    <p:sldId id="613" r:id="rId17"/>
    <p:sldId id="551" r:id="rId18"/>
    <p:sldId id="614" r:id="rId19"/>
    <p:sldId id="615" r:id="rId20"/>
    <p:sldId id="616" r:id="rId21"/>
    <p:sldId id="617" r:id="rId22"/>
    <p:sldId id="599" r:id="rId23"/>
    <p:sldId id="620" r:id="rId24"/>
    <p:sldId id="622"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EE3"/>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0690" autoAdjust="0"/>
  </p:normalViewPr>
  <p:slideViewPr>
    <p:cSldViewPr>
      <p:cViewPr>
        <p:scale>
          <a:sx n="100" d="100"/>
          <a:sy n="100" d="100"/>
        </p:scale>
        <p:origin x="-194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30/07/2021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30/07/2021</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30/07/2021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30/07/2021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30/07/2021</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30/07/2021</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30/07/2021</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30/07/2021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30/07/2021</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30/07/2021</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30/07/2021</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30/07/2021</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30/07/2021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p:txBody>
          <a:bodyPr>
            <a:noAutofit/>
          </a:bodyPr>
          <a:lstStyle/>
          <a:p>
            <a:pPr algn="ctr"/>
            <a:r>
              <a:rPr lang="it-IT" sz="7200" dirty="0" smtClean="0"/>
              <a:t>Il signore feudale</a:t>
            </a:r>
            <a:endParaRPr lang="it-IT"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La caccia</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IL SIGNORE FEUDALE\9-I DIVERTIMENTI DEL SIGNORE\06.jpg"/>
          <p:cNvPicPr>
            <a:picLocks noChangeAspect="1" noChangeArrowheads="1"/>
          </p:cNvPicPr>
          <p:nvPr/>
        </p:nvPicPr>
        <p:blipFill>
          <a:blip r:embed="rId2"/>
          <a:srcRect/>
          <a:stretch>
            <a:fillRect/>
          </a:stretch>
        </p:blipFill>
        <p:spPr bwMode="auto">
          <a:xfrm>
            <a:off x="214282" y="142862"/>
            <a:ext cx="4872228" cy="4601078"/>
          </a:xfrm>
          <a:prstGeom prst="rect">
            <a:avLst/>
          </a:prstGeom>
          <a:noFill/>
          <a:ln w="28575">
            <a:solidFill>
              <a:srgbClr val="C00000"/>
            </a:solidFill>
          </a:ln>
        </p:spPr>
      </p:pic>
      <p:sp>
        <p:nvSpPr>
          <p:cNvPr id="3" name="Rettangolo 2"/>
          <p:cNvSpPr/>
          <p:nvPr/>
        </p:nvSpPr>
        <p:spPr>
          <a:xfrm>
            <a:off x="214282" y="4929198"/>
            <a:ext cx="8786842"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Descrivi la scena di caccia rappresentata nella miniatura prendendo in esame i seguenti elementi: quale animale viene cacciato; cosa fanno i due signori; cosa fanno i due servi; cosa fanno i cani. </a:t>
            </a:r>
            <a:endParaRPr lang="it-IT" sz="1400" dirty="0">
              <a:latin typeface="Times New Roman" pitchFamily="18" charset="0"/>
              <a:cs typeface="Times New Roman" pitchFamily="18" charset="0"/>
            </a:endParaRPr>
          </a:p>
        </p:txBody>
      </p:sp>
      <p:sp>
        <p:nvSpPr>
          <p:cNvPr id="4" name="Rettangolo arrotondato 3"/>
          <p:cNvSpPr/>
          <p:nvPr/>
        </p:nvSpPr>
        <p:spPr>
          <a:xfrm>
            <a:off x="357158" y="5572140"/>
            <a:ext cx="8501122"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5" name="Rectangle 3"/>
          <p:cNvSpPr>
            <a:spLocks noChangeArrowheads="1"/>
          </p:cNvSpPr>
          <p:nvPr/>
        </p:nvSpPr>
        <p:spPr bwMode="auto">
          <a:xfrm>
            <a:off x="428596" y="5715016"/>
            <a:ext cx="835824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400" dirty="0" smtClean="0">
                <a:solidFill>
                  <a:srgbClr val="00B0F0"/>
                </a:solidFill>
                <a:latin typeface="Times New Roman" pitchFamily="18" charset="0"/>
                <a:cs typeface="Times New Roman" pitchFamily="18" charset="0"/>
              </a:rPr>
              <a:t>Nella miniatura è rappresentata una scena di caccia al cinghiale. I due signori partecipano alla battuta di caccia stando a cavallo e sono armati di una spada e di una lancia. I due servi sono a piedi e sono armati di una balestra e di  due lance.  La muta di cani ha il compito di stanare la preda.</a:t>
            </a:r>
            <a:endParaRPr kumimoji="0" lang="it-IT" sz="1400" b="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28596" y="5214950"/>
            <a:ext cx="8358246"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Quando non combatteva in guerra o nei tornei, la caccia era il passatempo preferito dal signore. Questo per due motivi: quali, secondo te?</a:t>
            </a:r>
            <a:endParaRPr lang="it-IT" sz="1400" dirty="0">
              <a:latin typeface="Times New Roman" pitchFamily="18" charset="0"/>
              <a:cs typeface="Times New Roman" pitchFamily="18" charset="0"/>
            </a:endParaRPr>
          </a:p>
        </p:txBody>
      </p:sp>
      <p:sp>
        <p:nvSpPr>
          <p:cNvPr id="7" name="Rettangolo arrotondato 6"/>
          <p:cNvSpPr/>
          <p:nvPr/>
        </p:nvSpPr>
        <p:spPr>
          <a:xfrm>
            <a:off x="500034" y="5857892"/>
            <a:ext cx="785818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sz="1400" dirty="0" smtClean="0">
                <a:solidFill>
                  <a:srgbClr val="00B0F0"/>
                </a:solidFill>
                <a:latin typeface="Times New Roman" pitchFamily="18" charset="0"/>
                <a:cs typeface="Times New Roman" pitchFamily="18" charset="0"/>
              </a:rPr>
              <a:t>Perché la caccia serviva a procurarsi la selvaggina per i banchetti e anche perché permetteva ai signori di allenarsi nell’uso delle armi.</a:t>
            </a:r>
            <a:endParaRPr lang="it-IT" sz="1400" dirty="0" smtClean="0">
              <a:solidFill>
                <a:srgbClr val="00B0F0"/>
              </a:solidFill>
              <a:latin typeface="Arial" pitchFamily="34" charset="0"/>
              <a:cs typeface="Arial" pitchFamily="34" charset="0"/>
            </a:endParaRPr>
          </a:p>
        </p:txBody>
      </p:sp>
      <p:pic>
        <p:nvPicPr>
          <p:cNvPr id="2050" name="Picture 2" descr="C:\Users\utente\Documents\SITO\DA INSERIRE\STORIA\IL SIGNORE FEUDALE\9-I DIVERTIMENTI DEL SIGNORE\07.jpg"/>
          <p:cNvPicPr>
            <a:picLocks noChangeAspect="1" noChangeArrowheads="1"/>
          </p:cNvPicPr>
          <p:nvPr/>
        </p:nvPicPr>
        <p:blipFill>
          <a:blip r:embed="rId2"/>
          <a:srcRect/>
          <a:stretch>
            <a:fillRect/>
          </a:stretch>
        </p:blipFill>
        <p:spPr bwMode="auto">
          <a:xfrm>
            <a:off x="142844" y="142852"/>
            <a:ext cx="3236976" cy="4895088"/>
          </a:xfrm>
          <a:prstGeom prst="rect">
            <a:avLst/>
          </a:prstGeom>
          <a:noFill/>
        </p:spPr>
      </p:pic>
      <p:sp>
        <p:nvSpPr>
          <p:cNvPr id="9" name="Rettangolo 8"/>
          <p:cNvSpPr/>
          <p:nvPr/>
        </p:nvSpPr>
        <p:spPr>
          <a:xfrm>
            <a:off x="3428992" y="214290"/>
            <a:ext cx="5429288" cy="738664"/>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In quest’altra miniatura è rappresentata la caccia col falcone. Prova a descriverla prendendo in considerazione i seguenti elementi: cosa fanno i due signori; cosa fa il falcone; a cosa servono, in questo caso, i cani.</a:t>
            </a:r>
            <a:endParaRPr lang="it-IT" sz="1400" dirty="0">
              <a:latin typeface="Times New Roman" pitchFamily="18" charset="0"/>
              <a:cs typeface="Times New Roman" pitchFamily="18" charset="0"/>
            </a:endParaRPr>
          </a:p>
        </p:txBody>
      </p:sp>
      <p:sp>
        <p:nvSpPr>
          <p:cNvPr id="10" name="Rettangolo arrotondato 9"/>
          <p:cNvSpPr/>
          <p:nvPr/>
        </p:nvSpPr>
        <p:spPr>
          <a:xfrm>
            <a:off x="3500430" y="1000108"/>
            <a:ext cx="5500694"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1" name="Rectangle 3"/>
          <p:cNvSpPr>
            <a:spLocks noChangeArrowheads="1"/>
          </p:cNvSpPr>
          <p:nvPr/>
        </p:nvSpPr>
        <p:spPr bwMode="auto">
          <a:xfrm>
            <a:off x="3643306" y="1000108"/>
            <a:ext cx="51435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400" dirty="0" smtClean="0">
                <a:solidFill>
                  <a:srgbClr val="00B0F0"/>
                </a:solidFill>
                <a:latin typeface="Times New Roman" pitchFamily="18" charset="0"/>
                <a:cs typeface="Times New Roman" pitchFamily="18" charset="0"/>
              </a:rPr>
              <a:t>I due signori procedono a cavallo tenendo il falcone con una mano </a:t>
            </a:r>
            <a:r>
              <a:rPr lang="it-IT" sz="1400" dirty="0" err="1" smtClean="0">
                <a:solidFill>
                  <a:srgbClr val="00B0F0"/>
                </a:solidFill>
                <a:latin typeface="Times New Roman" pitchFamily="18" charset="0"/>
                <a:cs typeface="Times New Roman" pitchFamily="18" charset="0"/>
              </a:rPr>
              <a:t>guantata</a:t>
            </a:r>
            <a:r>
              <a:rPr lang="it-IT" sz="1400" dirty="0" smtClean="0">
                <a:solidFill>
                  <a:srgbClr val="00B0F0"/>
                </a:solidFill>
                <a:latin typeface="Times New Roman" pitchFamily="18" charset="0"/>
                <a:cs typeface="Times New Roman" pitchFamily="18" charset="0"/>
              </a:rPr>
              <a:t>. Alla vista di un volatile, i cavalieri liberano il falcone che piomba sulla preda uccidendola. I cani si incaricheranno, poi, di portare ai padroni l’animale ucciso.</a:t>
            </a:r>
            <a:endParaRPr kumimoji="0" lang="it-IT" sz="1400" b="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solidFill>
                  <a:srgbClr val="FF0000"/>
                </a:solidFill>
                <a:effectLst/>
                <a:latin typeface="Times New Roman" pitchFamily="18" charset="0"/>
                <a:cs typeface="Times New Roman" pitchFamily="18" charset="0"/>
              </a:rPr>
              <a:t>Il torneo</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IL SIGNORE FEUDALE\9-I DIVERTIMENTI DEL SIGNORE\torneo_di_Cavalieri.jpg"/>
          <p:cNvPicPr>
            <a:picLocks noChangeAspect="1" noChangeArrowheads="1"/>
          </p:cNvPicPr>
          <p:nvPr/>
        </p:nvPicPr>
        <p:blipFill>
          <a:blip r:embed="rId2"/>
          <a:srcRect/>
          <a:stretch>
            <a:fillRect/>
          </a:stretch>
        </p:blipFill>
        <p:spPr bwMode="auto">
          <a:xfrm>
            <a:off x="214282" y="1000108"/>
            <a:ext cx="4135901" cy="5004442"/>
          </a:xfrm>
          <a:prstGeom prst="rect">
            <a:avLst/>
          </a:prstGeom>
          <a:noFill/>
          <a:ln w="38100">
            <a:solidFill>
              <a:srgbClr val="C00000"/>
            </a:solidFill>
          </a:ln>
        </p:spPr>
      </p:pic>
      <p:sp>
        <p:nvSpPr>
          <p:cNvPr id="4" name="CasellaDiTesto 3"/>
          <p:cNvSpPr txBox="1"/>
          <p:nvPr/>
        </p:nvSpPr>
        <p:spPr>
          <a:xfrm>
            <a:off x="214282" y="142852"/>
            <a:ext cx="8786874" cy="523220"/>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I tornei erano </a:t>
            </a:r>
            <a:r>
              <a:rPr lang="it-IT" sz="1400" b="1" dirty="0" smtClean="0">
                <a:latin typeface="Times New Roman" pitchFamily="18" charset="0"/>
                <a:cs typeface="Times New Roman" pitchFamily="18" charset="0"/>
              </a:rPr>
              <a:t>finte battaglie  </a:t>
            </a:r>
            <a:r>
              <a:rPr lang="it-IT" sz="1400" dirty="0" smtClean="0">
                <a:latin typeface="Times New Roman" pitchFamily="18" charset="0"/>
                <a:cs typeface="Times New Roman" pitchFamily="18" charset="0"/>
              </a:rPr>
              <a:t>durante le quali i cavalieri si affrontavano divisi in due squadre. Poiché l’obiettivo non era quello di uccidere gli avversari, si usavano armi spuntate che però, a volte, potevano risultare mortali.</a:t>
            </a:r>
            <a:endParaRPr lang="it-IT" sz="1400" i="1" dirty="0" smtClean="0">
              <a:latin typeface="Times New Roman" pitchFamily="18" charset="0"/>
              <a:cs typeface="Times New Roman" pitchFamily="18" charset="0"/>
            </a:endParaRPr>
          </a:p>
        </p:txBody>
      </p:sp>
      <p:sp>
        <p:nvSpPr>
          <p:cNvPr id="5" name="Rettangolo arrotondato 4"/>
          <p:cNvSpPr/>
          <p:nvPr/>
        </p:nvSpPr>
        <p:spPr>
          <a:xfrm>
            <a:off x="4500562" y="1571612"/>
            <a:ext cx="4500594"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La presenza del pubblico</a:t>
            </a:r>
            <a:endParaRPr lang="it-IT" sz="1400" dirty="0">
              <a:solidFill>
                <a:srgbClr val="00B0F0"/>
              </a:solidFill>
              <a:latin typeface="Times New Roman" pitchFamily="18" charset="0"/>
              <a:cs typeface="Times New Roman" pitchFamily="18" charset="0"/>
            </a:endParaRPr>
          </a:p>
        </p:txBody>
      </p:sp>
      <p:sp>
        <p:nvSpPr>
          <p:cNvPr id="6" name="Rettangolo 5"/>
          <p:cNvSpPr/>
          <p:nvPr/>
        </p:nvSpPr>
        <p:spPr>
          <a:xfrm>
            <a:off x="4429124" y="1000108"/>
            <a:ext cx="4429156"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Quale particolare dell’immagine ci fa capire che si tratta di un torneo e non di una battaglia vera?</a:t>
            </a:r>
            <a:endParaRPr lang="it-IT" sz="1400" dirty="0">
              <a:latin typeface="Times New Roman" pitchFamily="18" charset="0"/>
              <a:cs typeface="Times New Roman" pitchFamily="18" charset="0"/>
            </a:endParaRPr>
          </a:p>
        </p:txBody>
      </p:sp>
      <p:sp>
        <p:nvSpPr>
          <p:cNvPr id="7" name="Rettangolo 6"/>
          <p:cNvSpPr/>
          <p:nvPr/>
        </p:nvSpPr>
        <p:spPr>
          <a:xfrm>
            <a:off x="4572000" y="2214554"/>
            <a:ext cx="4429156"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Se non era quello di uccidere gli avversari, quale sarà stato l’obiettivo di che combatteva?</a:t>
            </a:r>
            <a:endParaRPr lang="it-IT" sz="1400" dirty="0">
              <a:latin typeface="Times New Roman" pitchFamily="18" charset="0"/>
              <a:cs typeface="Times New Roman" pitchFamily="18" charset="0"/>
            </a:endParaRPr>
          </a:p>
        </p:txBody>
      </p:sp>
      <p:sp>
        <p:nvSpPr>
          <p:cNvPr id="8" name="Rettangolo arrotondato 7"/>
          <p:cNvSpPr/>
          <p:nvPr/>
        </p:nvSpPr>
        <p:spPr>
          <a:xfrm>
            <a:off x="4500562" y="2786058"/>
            <a:ext cx="4500594"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Quello di mettere fuori combattimento gli avversari facendoli cadere da cavallo</a:t>
            </a:r>
            <a:endParaRPr lang="it-IT" sz="1400" dirty="0">
              <a:solidFill>
                <a:srgbClr val="00B0F0"/>
              </a:solidFill>
              <a:latin typeface="Times New Roman" pitchFamily="18" charset="0"/>
              <a:cs typeface="Times New Roman" pitchFamily="18" charset="0"/>
            </a:endParaRPr>
          </a:p>
        </p:txBody>
      </p:sp>
      <p:sp>
        <p:nvSpPr>
          <p:cNvPr id="9" name="Rettangolo 8"/>
          <p:cNvSpPr/>
          <p:nvPr/>
        </p:nvSpPr>
        <p:spPr>
          <a:xfrm>
            <a:off x="4572000" y="3500438"/>
            <a:ext cx="4429156" cy="954107"/>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Considerato che i tornei si svolgevano nei periodi di pace in cui i cavalieri non erano impegnati in combattimento, perché per quest’ultimi era utile parteciparvi?</a:t>
            </a:r>
            <a:endParaRPr lang="it-IT" sz="1400" dirty="0">
              <a:latin typeface="Times New Roman" pitchFamily="18" charset="0"/>
              <a:cs typeface="Times New Roman" pitchFamily="18" charset="0"/>
            </a:endParaRPr>
          </a:p>
        </p:txBody>
      </p:sp>
      <p:sp>
        <p:nvSpPr>
          <p:cNvPr id="10" name="Rettangolo arrotondato 9"/>
          <p:cNvSpPr/>
          <p:nvPr/>
        </p:nvSpPr>
        <p:spPr>
          <a:xfrm>
            <a:off x="4500562" y="4500570"/>
            <a:ext cx="4500594"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Perché in questo modo si tenevano in allenamento</a:t>
            </a:r>
            <a:endParaRPr lang="it-IT" sz="14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ltura cortese – Medium Aevum"/>
          <p:cNvPicPr>
            <a:picLocks noChangeAspect="1" noChangeArrowheads="1"/>
          </p:cNvPicPr>
          <p:nvPr/>
        </p:nvPicPr>
        <p:blipFill>
          <a:blip r:embed="rId2"/>
          <a:srcRect l="3577" t="8411" r="5218" b="3869"/>
          <a:stretch>
            <a:fillRect/>
          </a:stretch>
        </p:blipFill>
        <p:spPr bwMode="auto">
          <a:xfrm>
            <a:off x="1000100" y="142852"/>
            <a:ext cx="3328464" cy="4764330"/>
          </a:xfrm>
          <a:prstGeom prst="rect">
            <a:avLst/>
          </a:prstGeom>
          <a:noFill/>
          <a:ln w="57150">
            <a:solidFill>
              <a:srgbClr val="C00000"/>
            </a:solidFill>
          </a:ln>
        </p:spPr>
      </p:pic>
      <p:pic>
        <p:nvPicPr>
          <p:cNvPr id="3" name="Picture 3" descr="C:\Users\utente\Documents\SITO\DA INSERIRE\STORIA\IL SIGNORE FEUDALE\9-I DIVERTIMENTI DEL SIGNORE\10.jpg"/>
          <p:cNvPicPr>
            <a:picLocks noChangeAspect="1" noChangeArrowheads="1"/>
          </p:cNvPicPr>
          <p:nvPr/>
        </p:nvPicPr>
        <p:blipFill>
          <a:blip r:embed="rId3"/>
          <a:srcRect/>
          <a:stretch>
            <a:fillRect/>
          </a:stretch>
        </p:blipFill>
        <p:spPr bwMode="auto">
          <a:xfrm>
            <a:off x="5500694" y="714356"/>
            <a:ext cx="2790825" cy="3181350"/>
          </a:xfrm>
          <a:prstGeom prst="rect">
            <a:avLst/>
          </a:prstGeom>
          <a:noFill/>
        </p:spPr>
      </p:pic>
      <p:sp>
        <p:nvSpPr>
          <p:cNvPr id="4" name="Rettangolo 3"/>
          <p:cNvSpPr/>
          <p:nvPr/>
        </p:nvSpPr>
        <p:spPr>
          <a:xfrm>
            <a:off x="214282" y="5072074"/>
            <a:ext cx="8643998" cy="738664"/>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Nelle immagini sono raffigurati due momenti, prima e dopo il combattimento, del cosiddetto </a:t>
            </a:r>
            <a:r>
              <a:rPr lang="it-IT" sz="1400" b="1" dirty="0" smtClean="0">
                <a:latin typeface="Times New Roman" pitchFamily="18" charset="0"/>
                <a:cs typeface="Times New Roman" pitchFamily="18" charset="0"/>
              </a:rPr>
              <a:t>amore cortese </a:t>
            </a:r>
            <a:r>
              <a:rPr lang="it-IT" sz="1400" dirty="0" smtClean="0">
                <a:latin typeface="Times New Roman" pitchFamily="18" charset="0"/>
                <a:cs typeface="Times New Roman" pitchFamily="18" charset="0"/>
              </a:rPr>
              <a:t>che ha come protagonisti un cavaliere e la dama alla quale intende dedicare l’eventuale vittoria . Prova a descrivere ciò che succede.</a:t>
            </a:r>
            <a:r>
              <a:rPr lang="it-IT" sz="1400" b="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 </a:t>
            </a:r>
            <a:endParaRPr lang="it-IT" sz="1400" dirty="0">
              <a:latin typeface="Times New Roman" pitchFamily="18" charset="0"/>
              <a:cs typeface="Times New Roman" pitchFamily="18" charset="0"/>
            </a:endParaRPr>
          </a:p>
        </p:txBody>
      </p:sp>
      <p:sp>
        <p:nvSpPr>
          <p:cNvPr id="5" name="Rettangolo arrotondato 4"/>
          <p:cNvSpPr/>
          <p:nvPr/>
        </p:nvSpPr>
        <p:spPr>
          <a:xfrm>
            <a:off x="142844" y="5857892"/>
            <a:ext cx="8858312"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Prima del combattimento, il cavaliere riceve dalla dama  una corona di fiori. Dopo il combattimento, si vede il cavaliere vittorioso che ha conquistato il cuore della sua dama.  </a:t>
            </a:r>
            <a:endParaRPr lang="it-IT" sz="1400" dirty="0">
              <a:solidFill>
                <a:srgbClr val="00B0F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solidFill>
                  <a:srgbClr val="FF0000"/>
                </a:solidFill>
                <a:effectLst/>
                <a:latin typeface="Times New Roman" pitchFamily="18" charset="0"/>
                <a:cs typeface="Times New Roman" pitchFamily="18" charset="0"/>
              </a:rPr>
              <a:t>La vita del cavaliere</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IL SIGNORE FEUDALE\10-LA VITA DEI CAVALIERI\01.JPG"/>
          <p:cNvPicPr>
            <a:picLocks noChangeAspect="1" noChangeArrowheads="1"/>
          </p:cNvPicPr>
          <p:nvPr/>
        </p:nvPicPr>
        <p:blipFill>
          <a:blip r:embed="rId2"/>
          <a:srcRect l="456" t="1537" r="64076" b="38026"/>
          <a:stretch>
            <a:fillRect/>
          </a:stretch>
        </p:blipFill>
        <p:spPr bwMode="auto">
          <a:xfrm>
            <a:off x="214283" y="142854"/>
            <a:ext cx="2117675" cy="2374419"/>
          </a:xfrm>
          <a:prstGeom prst="rect">
            <a:avLst/>
          </a:prstGeom>
          <a:noFill/>
          <a:ln w="38100">
            <a:solidFill>
              <a:srgbClr val="C00000"/>
            </a:solidFill>
          </a:ln>
        </p:spPr>
      </p:pic>
      <p:sp>
        <p:nvSpPr>
          <p:cNvPr id="3" name="Rettangolo 2"/>
          <p:cNvSpPr/>
          <p:nvPr/>
        </p:nvSpPr>
        <p:spPr>
          <a:xfrm>
            <a:off x="3428992" y="357166"/>
            <a:ext cx="5000660" cy="1169551"/>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I figli cadetti dei nobili, esclusi dall’eredità, potevano scegliere tra la carriera ecclesiastica e il mestiere delle armi. In quest’ultimo caso, venivano mandati, già a sette o otto anni, al servizio di altri signori dove svolgevano funzioni di </a:t>
            </a:r>
            <a:r>
              <a:rPr lang="it-IT" sz="1400" b="1" dirty="0" smtClean="0">
                <a:latin typeface="Times New Roman" pitchFamily="18" charset="0"/>
                <a:cs typeface="Times New Roman" pitchFamily="18" charset="0"/>
              </a:rPr>
              <a:t>paggio </a:t>
            </a:r>
            <a:r>
              <a:rPr lang="it-IT" sz="1400" dirty="0" smtClean="0">
                <a:latin typeface="Times New Roman" pitchFamily="18" charset="0"/>
                <a:cs typeface="Times New Roman" pitchFamily="18" charset="0"/>
              </a:rPr>
              <a:t>(faceva piccoli servizi al signore e alle dame, li accompagnava durante le uscite  ecc.) </a:t>
            </a:r>
            <a:endParaRPr lang="it-IT" sz="1400" dirty="0">
              <a:latin typeface="Times New Roman" pitchFamily="18" charset="0"/>
              <a:cs typeface="Times New Roman" pitchFamily="18" charset="0"/>
            </a:endParaRPr>
          </a:p>
        </p:txBody>
      </p:sp>
      <p:pic>
        <p:nvPicPr>
          <p:cNvPr id="1027" name="Picture 3" descr="C:\Users\utente\Documents\SITO\DA INSERIRE\STORIA\IL SIGNORE FEUDALE\10-LA VITA DEI CAVALIERI\01.JPG"/>
          <p:cNvPicPr>
            <a:picLocks noChangeAspect="1" noChangeArrowheads="1"/>
          </p:cNvPicPr>
          <p:nvPr/>
        </p:nvPicPr>
        <p:blipFill>
          <a:blip r:embed="rId2"/>
          <a:srcRect l="35512" t="1927" r="1075" b="1701"/>
          <a:stretch>
            <a:fillRect/>
          </a:stretch>
        </p:blipFill>
        <p:spPr bwMode="auto">
          <a:xfrm>
            <a:off x="285720" y="3000372"/>
            <a:ext cx="3643304" cy="3643339"/>
          </a:xfrm>
          <a:prstGeom prst="rect">
            <a:avLst/>
          </a:prstGeom>
          <a:noFill/>
        </p:spPr>
      </p:pic>
      <p:sp>
        <p:nvSpPr>
          <p:cNvPr id="5" name="Rettangolo 4"/>
          <p:cNvSpPr/>
          <p:nvPr/>
        </p:nvSpPr>
        <p:spPr>
          <a:xfrm>
            <a:off x="4214810" y="5143512"/>
            <a:ext cx="4572032" cy="523220"/>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I nobili cadetti ricevevano anche un’</a:t>
            </a:r>
            <a:r>
              <a:rPr lang="it-IT" sz="1400" b="1" dirty="0" smtClean="0">
                <a:latin typeface="Times New Roman" pitchFamily="18" charset="0"/>
                <a:cs typeface="Times New Roman" pitchFamily="18" charset="0"/>
              </a:rPr>
              <a:t>istruzione militare </a:t>
            </a:r>
            <a:r>
              <a:rPr lang="it-IT" sz="1400" dirty="0" smtClean="0">
                <a:latin typeface="Times New Roman" pitchFamily="18" charset="0"/>
                <a:cs typeface="Times New Roman" pitchFamily="18" charset="0"/>
              </a:rPr>
              <a:t>e imparavano ad andare a </a:t>
            </a:r>
            <a:r>
              <a:rPr lang="it-IT" sz="1400" dirty="0" smtClean="0">
                <a:latin typeface="Times New Roman" pitchFamily="18" charset="0"/>
                <a:cs typeface="Times New Roman" pitchFamily="18" charset="0"/>
              </a:rPr>
              <a:t>c</a:t>
            </a:r>
            <a:r>
              <a:rPr lang="it-IT" sz="1400" dirty="0" smtClean="0">
                <a:latin typeface="Times New Roman" pitchFamily="18" charset="0"/>
                <a:cs typeface="Times New Roman" pitchFamily="18" charset="0"/>
              </a:rPr>
              <a:t>avallo</a:t>
            </a:r>
            <a:endParaRPr lang="it-IT" sz="1400" dirty="0">
              <a:latin typeface="Times New Roman" pitchFamily="18" charset="0"/>
              <a:cs typeface="Times New Roman" pitchFamily="18" charset="0"/>
            </a:endParaRPr>
          </a:p>
        </p:txBody>
      </p:sp>
      <p:sp>
        <p:nvSpPr>
          <p:cNvPr id="6" name="Pergamena 2 5"/>
          <p:cNvSpPr/>
          <p:nvPr/>
        </p:nvSpPr>
        <p:spPr>
          <a:xfrm>
            <a:off x="0" y="2643182"/>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SITO\DA INSERIRE\STORIA\IL SIGNORE FEUDALE\10-LA VITA DEI CAVALIERI\02.jpg"/>
          <p:cNvPicPr>
            <a:picLocks noChangeAspect="1" noChangeArrowheads="1"/>
          </p:cNvPicPr>
          <p:nvPr/>
        </p:nvPicPr>
        <p:blipFill>
          <a:blip r:embed="rId2"/>
          <a:srcRect/>
          <a:stretch>
            <a:fillRect/>
          </a:stretch>
        </p:blipFill>
        <p:spPr bwMode="auto">
          <a:xfrm>
            <a:off x="142844" y="142859"/>
            <a:ext cx="2231898" cy="3259455"/>
          </a:xfrm>
          <a:prstGeom prst="rect">
            <a:avLst/>
          </a:prstGeom>
          <a:noFill/>
        </p:spPr>
      </p:pic>
      <p:sp>
        <p:nvSpPr>
          <p:cNvPr id="3" name="Rettangolo 2"/>
          <p:cNvSpPr/>
          <p:nvPr/>
        </p:nvSpPr>
        <p:spPr>
          <a:xfrm>
            <a:off x="5143504" y="3786190"/>
            <a:ext cx="3714776" cy="2893100"/>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Quando era ritenuto maturo, di solito fra i 15 e i 18 anni, veniva nominato cavaliere, nel corso di una cerimonia solenne detta </a:t>
            </a:r>
            <a:r>
              <a:rPr lang="it-IT" sz="1400" b="1" dirty="0" smtClean="0">
                <a:latin typeface="Times New Roman" pitchFamily="18" charset="0"/>
                <a:cs typeface="Times New Roman" pitchFamily="18" charset="0"/>
              </a:rPr>
              <a:t>addobbamento</a:t>
            </a:r>
            <a:r>
              <a:rPr lang="it-IT" sz="1400" dirty="0" smtClean="0">
                <a:latin typeface="Times New Roman" pitchFamily="18" charset="0"/>
                <a:cs typeface="Times New Roman" pitchFamily="18" charset="0"/>
              </a:rPr>
              <a:t>. Il giovane vi si preparava trascorrendo in preghiera la notte della vigilia. Il giorno seguente, alla presenza di parenti e amici, un cavaliere più anziano o lo stesso signore gli consegnava le armi che il vescovo aveva in precedenza benedette: </a:t>
            </a:r>
            <a:r>
              <a:rPr lang="it-IT" sz="1400" i="1" dirty="0" smtClean="0">
                <a:latin typeface="Times New Roman" pitchFamily="18" charset="0"/>
                <a:cs typeface="Times New Roman" pitchFamily="18" charset="0"/>
              </a:rPr>
              <a:t>la spada </a:t>
            </a:r>
            <a:r>
              <a:rPr lang="it-IT" sz="1400" dirty="0" smtClean="0">
                <a:latin typeface="Times New Roman" pitchFamily="18" charset="0"/>
                <a:cs typeface="Times New Roman" pitchFamily="18" charset="0"/>
              </a:rPr>
              <a:t>(a cui il cavaliere di solito dava un nome proprio, come a una persona), </a:t>
            </a:r>
            <a:r>
              <a:rPr lang="it-IT" sz="1400" i="1" dirty="0" smtClean="0">
                <a:latin typeface="Times New Roman" pitchFamily="18" charset="0"/>
                <a:cs typeface="Times New Roman" pitchFamily="18" charset="0"/>
              </a:rPr>
              <a:t>l'elmo, la maglia di anelli di ferro, </a:t>
            </a:r>
            <a:r>
              <a:rPr lang="it-IT" sz="1400" dirty="0" smtClean="0">
                <a:latin typeface="Times New Roman" pitchFamily="18" charset="0"/>
                <a:cs typeface="Times New Roman" pitchFamily="18" charset="0"/>
              </a:rPr>
              <a:t>che lo rendeva quasi invulnerabile, </a:t>
            </a:r>
            <a:r>
              <a:rPr lang="it-IT" sz="1400" i="1" dirty="0" smtClean="0">
                <a:latin typeface="Times New Roman" pitchFamily="18" charset="0"/>
                <a:cs typeface="Times New Roman" pitchFamily="18" charset="0"/>
              </a:rPr>
              <a:t>la lancia lunga, lo scudo </a:t>
            </a:r>
            <a:r>
              <a:rPr lang="it-IT" sz="1400" dirty="0" smtClean="0">
                <a:latin typeface="Times New Roman" pitchFamily="18" charset="0"/>
                <a:cs typeface="Times New Roman" pitchFamily="18" charset="0"/>
              </a:rPr>
              <a:t>e gli speroni. </a:t>
            </a:r>
            <a:endParaRPr lang="it-IT" sz="1400" dirty="0">
              <a:latin typeface="Times New Roman" pitchFamily="18" charset="0"/>
              <a:cs typeface="Times New Roman" pitchFamily="18" charset="0"/>
            </a:endParaRPr>
          </a:p>
        </p:txBody>
      </p:sp>
      <p:pic>
        <p:nvPicPr>
          <p:cNvPr id="4" name="Picture 2" descr="Documents : seigneurs et paysans - Le blog des formateurs hist-géo de Torcy"/>
          <p:cNvPicPr>
            <a:picLocks noChangeAspect="1" noChangeArrowheads="1"/>
          </p:cNvPicPr>
          <p:nvPr/>
        </p:nvPicPr>
        <p:blipFill>
          <a:blip r:embed="rId3"/>
          <a:srcRect l="3748" r="3801" b="18114"/>
          <a:stretch>
            <a:fillRect/>
          </a:stretch>
        </p:blipFill>
        <p:spPr bwMode="auto">
          <a:xfrm>
            <a:off x="357158" y="4000504"/>
            <a:ext cx="4153594" cy="2525836"/>
          </a:xfrm>
          <a:prstGeom prst="rect">
            <a:avLst/>
          </a:prstGeom>
          <a:noFill/>
          <a:ln w="57150">
            <a:solidFill>
              <a:srgbClr val="C00000"/>
            </a:solidFill>
          </a:ln>
        </p:spPr>
      </p:pic>
      <p:sp>
        <p:nvSpPr>
          <p:cNvPr id="5" name="Rettangolo 4"/>
          <p:cNvSpPr/>
          <p:nvPr/>
        </p:nvSpPr>
        <p:spPr>
          <a:xfrm>
            <a:off x="2786050" y="357166"/>
            <a:ext cx="4572032" cy="738664"/>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Raggiunta l'adolescenza, diveniva </a:t>
            </a:r>
            <a:r>
              <a:rPr lang="it-IT" sz="1400" b="1" dirty="0" smtClean="0">
                <a:latin typeface="Times New Roman" pitchFamily="18" charset="0"/>
                <a:cs typeface="Times New Roman" pitchFamily="18" charset="0"/>
              </a:rPr>
              <a:t>scudiero </a:t>
            </a:r>
            <a:r>
              <a:rPr lang="it-IT" sz="1400" dirty="0" smtClean="0">
                <a:latin typeface="Times New Roman" pitchFamily="18" charset="0"/>
                <a:cs typeface="Times New Roman" pitchFamily="18" charset="0"/>
              </a:rPr>
              <a:t>e passava al servizio di un cavaliere che scortava nelle battute di caccia e in guerra, portandogli le armi sul campo di battaglia</a:t>
            </a:r>
            <a:endParaRPr lang="it-IT" sz="1400" dirty="0">
              <a:latin typeface="Times New Roman" pitchFamily="18" charset="0"/>
              <a:cs typeface="Times New Roman" pitchFamily="18" charset="0"/>
            </a:endParaRPr>
          </a:p>
        </p:txBody>
      </p:sp>
      <p:sp>
        <p:nvSpPr>
          <p:cNvPr id="6" name="Pergamena 2 5"/>
          <p:cNvSpPr/>
          <p:nvPr/>
        </p:nvSpPr>
        <p:spPr>
          <a:xfrm>
            <a:off x="0" y="3500438"/>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tente\Documents\SITO\DA INSERIRE\STORIA\IL SIGNORE FEUDALE\10-LA VITA DEI CAVALIERI\03.jpg"/>
          <p:cNvPicPr>
            <a:picLocks noChangeAspect="1" noChangeArrowheads="1"/>
          </p:cNvPicPr>
          <p:nvPr/>
        </p:nvPicPr>
        <p:blipFill>
          <a:blip r:embed="rId2" cstate="print"/>
          <a:srcRect l="58594" t="3818" r="1562" b="37566"/>
          <a:stretch>
            <a:fillRect/>
          </a:stretch>
        </p:blipFill>
        <p:spPr bwMode="auto">
          <a:xfrm>
            <a:off x="357158" y="285728"/>
            <a:ext cx="3643338" cy="2357454"/>
          </a:xfrm>
          <a:prstGeom prst="rect">
            <a:avLst/>
          </a:prstGeom>
          <a:noFill/>
          <a:ln w="57150">
            <a:solidFill>
              <a:srgbClr val="C00000"/>
            </a:solidFill>
          </a:ln>
        </p:spPr>
      </p:pic>
      <p:sp>
        <p:nvSpPr>
          <p:cNvPr id="4" name="Rettangolo 3"/>
          <p:cNvSpPr/>
          <p:nvPr/>
        </p:nvSpPr>
        <p:spPr>
          <a:xfrm>
            <a:off x="4357686" y="285728"/>
            <a:ext cx="4572032" cy="738664"/>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Infine il signore lo colpiva con il piatto della spada sulla spalla o sulla guancia ed egli sotto il colpo non doveva vacillare per dar prova di resistenza e di coraggio.</a:t>
            </a:r>
            <a:endParaRPr lang="it-IT" sz="1400" dirty="0">
              <a:latin typeface="Times New Roman" pitchFamily="18" charset="0"/>
              <a:cs typeface="Times New Roman" pitchFamily="18" charset="0"/>
            </a:endParaRPr>
          </a:p>
        </p:txBody>
      </p:sp>
      <p:pic>
        <p:nvPicPr>
          <p:cNvPr id="3077" name="Picture 5" descr="Personaggi e cavalieri medievali di Cingoli"/>
          <p:cNvPicPr>
            <a:picLocks noChangeAspect="1" noChangeArrowheads="1"/>
          </p:cNvPicPr>
          <p:nvPr/>
        </p:nvPicPr>
        <p:blipFill>
          <a:blip r:embed="rId3"/>
          <a:srcRect/>
          <a:stretch>
            <a:fillRect/>
          </a:stretch>
        </p:blipFill>
        <p:spPr bwMode="auto">
          <a:xfrm>
            <a:off x="357158" y="3286124"/>
            <a:ext cx="2578608" cy="3200400"/>
          </a:xfrm>
          <a:prstGeom prst="rect">
            <a:avLst/>
          </a:prstGeom>
          <a:noFill/>
          <a:ln w="57150">
            <a:solidFill>
              <a:srgbClr val="C00000"/>
            </a:solidFill>
          </a:ln>
        </p:spPr>
      </p:pic>
      <p:sp>
        <p:nvSpPr>
          <p:cNvPr id="6" name="Rettangolo 5"/>
          <p:cNvSpPr/>
          <p:nvPr/>
        </p:nvSpPr>
        <p:spPr>
          <a:xfrm>
            <a:off x="3857620" y="5143512"/>
            <a:ext cx="4572032" cy="1169551"/>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L'</a:t>
            </a:r>
            <a:r>
              <a:rPr lang="it-IT" sz="1400" b="1" dirty="0" smtClean="0">
                <a:latin typeface="Times New Roman" pitchFamily="18" charset="0"/>
                <a:cs typeface="Times New Roman" pitchFamily="18" charset="0"/>
              </a:rPr>
              <a:t>armatura</a:t>
            </a:r>
            <a:r>
              <a:rPr lang="it-IT" sz="1400" dirty="0" smtClean="0">
                <a:latin typeface="Times New Roman" pitchFamily="18" charset="0"/>
                <a:cs typeface="Times New Roman" pitchFamily="18" charset="0"/>
              </a:rPr>
              <a:t> che ricopriva il cavaliere da capo a piedi rendeva difficile riconoscerlo e ciò in battaglia poteva essere molto pericoloso. Perciò, dal secolo XII, i cavalieri fecero dipingere o applicare, sugli elmi e sugli scudi, simboli e fondi di colore che permettevano di distinguerli.</a:t>
            </a:r>
            <a:endParaRPr lang="it-IT" sz="1400" dirty="0">
              <a:latin typeface="Times New Roman" pitchFamily="18" charset="0"/>
              <a:cs typeface="Times New Roman" pitchFamily="18" charset="0"/>
            </a:endParaRPr>
          </a:p>
        </p:txBody>
      </p:sp>
      <p:sp>
        <p:nvSpPr>
          <p:cNvPr id="7" name="Pergamena 2 6"/>
          <p:cNvSpPr/>
          <p:nvPr/>
        </p:nvSpPr>
        <p:spPr>
          <a:xfrm>
            <a:off x="0" y="2857496"/>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La dimora</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ostra “L&amp;#39;Ordine dei Cavalieri Templari dal 1118 al 1314″ – Forte Sangallo  – Nettuno"/>
          <p:cNvPicPr>
            <a:picLocks noChangeAspect="1" noChangeArrowheads="1"/>
          </p:cNvPicPr>
          <p:nvPr/>
        </p:nvPicPr>
        <p:blipFill>
          <a:blip r:embed="rId2"/>
          <a:srcRect/>
          <a:stretch>
            <a:fillRect/>
          </a:stretch>
        </p:blipFill>
        <p:spPr bwMode="auto">
          <a:xfrm>
            <a:off x="285720" y="214290"/>
            <a:ext cx="3121152" cy="2444496"/>
          </a:xfrm>
          <a:prstGeom prst="rect">
            <a:avLst/>
          </a:prstGeom>
          <a:noFill/>
          <a:ln w="57150">
            <a:solidFill>
              <a:srgbClr val="C00000"/>
            </a:solidFill>
          </a:ln>
        </p:spPr>
      </p:pic>
      <p:sp>
        <p:nvSpPr>
          <p:cNvPr id="3" name="Rettangolo 2"/>
          <p:cNvSpPr/>
          <p:nvPr/>
        </p:nvSpPr>
        <p:spPr>
          <a:xfrm>
            <a:off x="3643306" y="500042"/>
            <a:ext cx="5143536" cy="954107"/>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Col tempo colori e figure diventarono ereditari e si trasmisero di padre in figlio. Nacquero così i primi </a:t>
            </a:r>
            <a:r>
              <a:rPr lang="it-IT" sz="1400" b="1" dirty="0" smtClean="0">
                <a:latin typeface="Times New Roman" pitchFamily="18" charset="0"/>
                <a:cs typeface="Times New Roman" pitchFamily="18" charset="0"/>
              </a:rPr>
              <a:t>stemmi, </a:t>
            </a:r>
            <a:r>
              <a:rPr lang="it-IT" sz="1400" dirty="0" smtClean="0">
                <a:latin typeface="Times New Roman" pitchFamily="18" charset="0"/>
                <a:cs typeface="Times New Roman" pitchFamily="18" charset="0"/>
              </a:rPr>
              <a:t>cioè immagini a forma di scudo che contenevano i colori della famiglia, accompagnati da </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una breve frase significativa (il </a:t>
            </a:r>
            <a:r>
              <a:rPr lang="it-IT" sz="1400" i="1" dirty="0" smtClean="0">
                <a:latin typeface="Times New Roman" pitchFamily="18" charset="0"/>
                <a:cs typeface="Times New Roman" pitchFamily="18" charset="0"/>
              </a:rPr>
              <a:t>motto).</a:t>
            </a:r>
            <a:endParaRPr lang="it-IT" sz="1400" dirty="0">
              <a:latin typeface="Times New Roman" pitchFamily="18" charset="0"/>
              <a:cs typeface="Times New Roman" pitchFamily="18" charset="0"/>
            </a:endParaRPr>
          </a:p>
        </p:txBody>
      </p:sp>
      <p:pic>
        <p:nvPicPr>
          <p:cNvPr id="37896" name="Picture 8" descr="C:\Users\utente\Documents\SITO\DA INSERIRE\STORIA\IL SIGNORE FEUDALE\10-LA VITA DEI CAVALIERI\NcWyeth-thedeathoforlando.jpg"/>
          <p:cNvPicPr>
            <a:picLocks noChangeAspect="1" noChangeArrowheads="1"/>
          </p:cNvPicPr>
          <p:nvPr/>
        </p:nvPicPr>
        <p:blipFill>
          <a:blip r:embed="rId3"/>
          <a:srcRect/>
          <a:stretch>
            <a:fillRect/>
          </a:stretch>
        </p:blipFill>
        <p:spPr bwMode="auto">
          <a:xfrm>
            <a:off x="714348" y="3429000"/>
            <a:ext cx="2322576" cy="3200400"/>
          </a:xfrm>
          <a:prstGeom prst="rect">
            <a:avLst/>
          </a:prstGeom>
          <a:noFill/>
          <a:ln w="38100">
            <a:solidFill>
              <a:srgbClr val="C00000"/>
            </a:solidFill>
          </a:ln>
        </p:spPr>
      </p:pic>
      <p:sp>
        <p:nvSpPr>
          <p:cNvPr id="9" name="Rettangolo 8"/>
          <p:cNvSpPr/>
          <p:nvPr/>
        </p:nvSpPr>
        <p:spPr>
          <a:xfrm>
            <a:off x="3643306" y="5072074"/>
            <a:ext cx="5143536" cy="738664"/>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Le imprese cavalleresche furono celebrate in numerose </a:t>
            </a:r>
            <a:r>
              <a:rPr lang="it-IT" sz="1400" b="1" dirty="0" smtClean="0">
                <a:latin typeface="Times New Roman" pitchFamily="18" charset="0"/>
                <a:cs typeface="Times New Roman" pitchFamily="18" charset="0"/>
              </a:rPr>
              <a:t>canzoni di gesta, </a:t>
            </a:r>
            <a:r>
              <a:rPr lang="it-IT" sz="1400" dirty="0" smtClean="0">
                <a:latin typeface="Times New Roman" pitchFamily="18" charset="0"/>
                <a:cs typeface="Times New Roman" pitchFamily="18" charset="0"/>
              </a:rPr>
              <a:t>poemi epici in cui i cavalieri appaiono sempre come campioni di coraggio, lealtà, devozione religiosa, generosità verso il nemico.</a:t>
            </a:r>
            <a:endParaRPr lang="it-IT" sz="1400" dirty="0">
              <a:latin typeface="Times New Roman" pitchFamily="18" charset="0"/>
              <a:cs typeface="Times New Roman" pitchFamily="18" charset="0"/>
            </a:endParaRPr>
          </a:p>
        </p:txBody>
      </p:sp>
      <p:sp>
        <p:nvSpPr>
          <p:cNvPr id="6" name="Pergamena 2 5"/>
          <p:cNvSpPr/>
          <p:nvPr/>
        </p:nvSpPr>
        <p:spPr>
          <a:xfrm>
            <a:off x="0" y="2928934"/>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la morte di Orlando di Nc Wyeth (1882-1945, United States) | Riproduzioni Di Quadri Nc Wyeth | WahooArt.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8916" name="AutoShape 4" descr="la morte di Orlando di Nc Wyeth (1882-1945, United States) | Riproduzioni Di Quadri Nc Wyeth | WahooArt.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8918" name="AutoShape 6" descr="la morte di Orlando di Nc Wyeth (1882-1945, United States) | Riproduzioni  Di Quadri Nc Wyeth | WahooArt.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8919" name="Picture 7" descr="C:\Users\utente\Documents\SITO\DA INSERIRE\STORIA\IL SIGNORE FEUDALE\10-LA VITA DEI CAVALIERI\06.JPG"/>
          <p:cNvPicPr>
            <a:picLocks noChangeAspect="1" noChangeArrowheads="1"/>
          </p:cNvPicPr>
          <p:nvPr/>
        </p:nvPicPr>
        <p:blipFill>
          <a:blip r:embed="rId2"/>
          <a:srcRect l="1639" t="2512" r="1709" b="4549"/>
          <a:stretch>
            <a:fillRect/>
          </a:stretch>
        </p:blipFill>
        <p:spPr bwMode="auto">
          <a:xfrm>
            <a:off x="142843" y="214290"/>
            <a:ext cx="4332716" cy="2717132"/>
          </a:xfrm>
          <a:prstGeom prst="rect">
            <a:avLst/>
          </a:prstGeom>
          <a:noFill/>
          <a:ln w="38100">
            <a:solidFill>
              <a:srgbClr val="C00000"/>
            </a:solidFill>
          </a:ln>
        </p:spPr>
      </p:pic>
      <p:sp>
        <p:nvSpPr>
          <p:cNvPr id="6" name="Rettangolo 5"/>
          <p:cNvSpPr/>
          <p:nvPr/>
        </p:nvSpPr>
        <p:spPr>
          <a:xfrm>
            <a:off x="4643406" y="428604"/>
            <a:ext cx="4286312" cy="1169551"/>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La realtà fu spesso diversa. Per lungo tempo, almeno per tutto il X e per gran parte dell'XI secolo, i cavalieri non si comportarono molto diversamente dai </a:t>
            </a:r>
            <a:r>
              <a:rPr lang="it-IT" sz="1400" b="1" dirty="0" smtClean="0">
                <a:latin typeface="Times New Roman" pitchFamily="18" charset="0"/>
                <a:cs typeface="Times New Roman" pitchFamily="18" charset="0"/>
              </a:rPr>
              <a:t>briganti</a:t>
            </a:r>
            <a:r>
              <a:rPr lang="it-IT" sz="1400" dirty="0" smtClean="0">
                <a:latin typeface="Times New Roman" pitchFamily="18" charset="0"/>
                <a:cs typeface="Times New Roman" pitchFamily="18" charset="0"/>
              </a:rPr>
              <a:t> e usarono la loro forza per terrorizzare, opprimere, rapinare e aggredire la popolazione indifesa.</a:t>
            </a:r>
            <a:endParaRPr lang="it-IT" sz="1400" dirty="0">
              <a:latin typeface="Times New Roman" pitchFamily="18" charset="0"/>
              <a:cs typeface="Times New Roman" pitchFamily="18" charset="0"/>
            </a:endParaRPr>
          </a:p>
        </p:txBody>
      </p:sp>
      <p:pic>
        <p:nvPicPr>
          <p:cNvPr id="38920" name="Picture 8" descr="C:\Users\utente\Documents\SITO\DA INSERIRE\STORIA\IL SIGNORE FEUDALE\10-LA VITA DEI CAVALIERI\07.JPG"/>
          <p:cNvPicPr>
            <a:picLocks noChangeAspect="1" noChangeArrowheads="1"/>
          </p:cNvPicPr>
          <p:nvPr/>
        </p:nvPicPr>
        <p:blipFill>
          <a:blip r:embed="rId3"/>
          <a:srcRect/>
          <a:stretch>
            <a:fillRect/>
          </a:stretch>
        </p:blipFill>
        <p:spPr bwMode="auto">
          <a:xfrm>
            <a:off x="285720" y="3429000"/>
            <a:ext cx="4135494" cy="3209544"/>
          </a:xfrm>
          <a:prstGeom prst="rect">
            <a:avLst/>
          </a:prstGeom>
          <a:noFill/>
        </p:spPr>
      </p:pic>
      <p:sp>
        <p:nvSpPr>
          <p:cNvPr id="8" name="Rettangolo 7"/>
          <p:cNvSpPr/>
          <p:nvPr/>
        </p:nvSpPr>
        <p:spPr>
          <a:xfrm>
            <a:off x="4714876" y="3500438"/>
            <a:ext cx="4286312" cy="3108543"/>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Per vincere o almeno limitare la violenza dilagante, la </a:t>
            </a:r>
            <a:r>
              <a:rPr lang="it-IT" sz="1400" b="1" dirty="0" smtClean="0">
                <a:latin typeface="Times New Roman" pitchFamily="18" charset="0"/>
                <a:cs typeface="Times New Roman" pitchFamily="18" charset="0"/>
              </a:rPr>
              <a:t>Chiesa</a:t>
            </a:r>
            <a:r>
              <a:rPr lang="it-IT" sz="1400" dirty="0" smtClean="0">
                <a:latin typeface="Times New Roman" pitchFamily="18" charset="0"/>
                <a:cs typeface="Times New Roman" pitchFamily="18" charset="0"/>
              </a:rPr>
              <a:t> cercò di diffondere </a:t>
            </a:r>
            <a:r>
              <a:rPr lang="it-IT" sz="1400" b="1" dirty="0" smtClean="0">
                <a:latin typeface="Times New Roman" pitchFamily="18" charset="0"/>
                <a:cs typeface="Times New Roman" pitchFamily="18" charset="0"/>
              </a:rPr>
              <a:t>ideali nuovi</a:t>
            </a:r>
            <a:r>
              <a:rPr lang="it-IT" sz="1400" dirty="0" smtClean="0">
                <a:latin typeface="Times New Roman" pitchFamily="18" charset="0"/>
                <a:cs typeface="Times New Roman" pitchFamily="18" charset="0"/>
              </a:rPr>
              <a:t> e propose ai cavalieri il compito di mantenere la pace fra il popolo cristiano e di proteggere i </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deboli, i poveri, gli indifesi. Istituì inoltre le cosiddette </a:t>
            </a:r>
            <a:r>
              <a:rPr lang="it-IT" sz="1400" b="1" dirty="0" smtClean="0">
                <a:latin typeface="Times New Roman" pitchFamily="18" charset="0"/>
                <a:cs typeface="Times New Roman" pitchFamily="18" charset="0"/>
              </a:rPr>
              <a:t>paci di Dio e tregue di Dio</a:t>
            </a:r>
            <a:r>
              <a:rPr lang="it-IT" sz="1400" dirty="0" smtClean="0">
                <a:latin typeface="Times New Roman" pitchFamily="18" charset="0"/>
                <a:cs typeface="Times New Roman" pitchFamily="18" charset="0"/>
              </a:rPr>
              <a:t>,</a:t>
            </a:r>
            <a:r>
              <a:rPr lang="it-IT" sz="1400" b="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proibendo ogni tipo di combattimento contro persone disarmate (ad esempio, i chierici), in certi luoghi (ospizi, mercati) e in certi periodi dell'anno (avvento, quaresima e ogni settimana fra venerdì e domenica). Anche se il successo non fu immediato, col tempo i costumi si ingentilirono, divennero cioè meno rudi e violenti, e a questo contribuì anche la predicazione instancabile di molti uomini di Chiesa.</a:t>
            </a:r>
            <a:endParaRPr lang="it-IT" sz="1400" dirty="0">
              <a:latin typeface="Times New Roman" pitchFamily="18" charset="0"/>
              <a:cs typeface="Times New Roman" pitchFamily="18" charset="0"/>
            </a:endParaRPr>
          </a:p>
        </p:txBody>
      </p:sp>
      <p:sp>
        <p:nvSpPr>
          <p:cNvPr id="9" name="Pergamena 2 8"/>
          <p:cNvSpPr/>
          <p:nvPr/>
        </p:nvSpPr>
        <p:spPr>
          <a:xfrm>
            <a:off x="0" y="3071810"/>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1071546"/>
            <a:ext cx="8643998" cy="4570482"/>
          </a:xfrm>
          <a:prstGeom prst="rect">
            <a:avLst/>
          </a:prstGeom>
          <a:solidFill>
            <a:schemeClr val="accent1">
              <a:lumMod val="40000"/>
              <a:lumOff val="60000"/>
            </a:schemeClr>
          </a:solidFill>
          <a:ln w="28575">
            <a:solidFill>
              <a:srgbClr val="C00000"/>
            </a:solidFill>
          </a:ln>
        </p:spPr>
        <p:txBody>
          <a:bodyPr wrap="square">
            <a:spAutoFit/>
          </a:bodyPr>
          <a:lstStyle/>
          <a:p>
            <a:pPr algn="just">
              <a:spcAft>
                <a:spcPts val="600"/>
              </a:spcAft>
            </a:pPr>
            <a:r>
              <a:rPr lang="it-IT" sz="1400" dirty="0" smtClean="0">
                <a:latin typeface="Times New Roman" pitchFamily="18" charset="0"/>
                <a:cs typeface="Times New Roman" pitchFamily="18" charset="0"/>
              </a:rPr>
              <a:t>Non invaderò in nessun modo una chiesa, non invaderò neppure i magazzini nella cinta di una chiesa.</a:t>
            </a:r>
          </a:p>
          <a:p>
            <a:pPr algn="just">
              <a:spcAft>
                <a:spcPts val="600"/>
              </a:spcAft>
            </a:pPr>
            <a:r>
              <a:rPr lang="it-IT" sz="1400" dirty="0" smtClean="0">
                <a:latin typeface="Times New Roman" pitchFamily="18" charset="0"/>
                <a:cs typeface="Times New Roman" pitchFamily="18" charset="0"/>
              </a:rPr>
              <a:t>Non attaccherò il chierico o il monaco se non portano armi, né quello che cammina con loro senza lancia né scudo.</a:t>
            </a:r>
          </a:p>
          <a:p>
            <a:pPr algn="just">
              <a:spcAft>
                <a:spcPts val="600"/>
              </a:spcAft>
            </a:pPr>
            <a:r>
              <a:rPr lang="it-IT" sz="1400" dirty="0" smtClean="0">
                <a:latin typeface="Times New Roman" pitchFamily="18" charset="0"/>
                <a:cs typeface="Times New Roman" pitchFamily="18" charset="0"/>
              </a:rPr>
              <a:t>Non prenderò il bue, la vacca, il maiale, la pecora, l’agnello, la capra, l’asino e il suo carico, la giumenta e il suo puledro.</a:t>
            </a:r>
          </a:p>
          <a:p>
            <a:pPr algn="just">
              <a:spcAft>
                <a:spcPts val="600"/>
              </a:spcAft>
            </a:pPr>
            <a:r>
              <a:rPr lang="it-IT" sz="1400" dirty="0" smtClean="0">
                <a:latin typeface="Times New Roman" pitchFamily="18" charset="0"/>
                <a:cs typeface="Times New Roman" pitchFamily="18" charset="0"/>
              </a:rPr>
              <a:t>Non assalirò il contadino né la contadina; non prenderò il loro denaro; non li costringerò al riscatto.</a:t>
            </a:r>
          </a:p>
          <a:p>
            <a:pPr algn="just">
              <a:spcAft>
                <a:spcPts val="600"/>
              </a:spcAft>
            </a:pPr>
            <a:r>
              <a:rPr lang="it-IT" sz="1400" dirty="0" smtClean="0">
                <a:latin typeface="Times New Roman" pitchFamily="18" charset="0"/>
                <a:cs typeface="Times New Roman" pitchFamily="18" charset="0"/>
              </a:rPr>
              <a:t>Non incendierò né abbatterò le case, a meno che non vi si trovi un cavaliere mio nemico o un ladro, e a meno che siano unite a un castello che sia davvero un castello.</a:t>
            </a:r>
          </a:p>
          <a:p>
            <a:pPr algn="just">
              <a:spcAft>
                <a:spcPts val="600"/>
              </a:spcAft>
            </a:pPr>
            <a:r>
              <a:rPr lang="it-IT" sz="1400" dirty="0" smtClean="0">
                <a:latin typeface="Times New Roman" pitchFamily="18" charset="0"/>
                <a:cs typeface="Times New Roman" pitchFamily="18" charset="0"/>
              </a:rPr>
              <a:t>Non taglierò le viti altrui, col pretesto della guerra, se non sulla terra che è o deve essere mia. Non distruggerò mulini e non ruberò il grano che vi si trova, salvo quando sarò in spedizione militare pubblica.</a:t>
            </a:r>
          </a:p>
          <a:p>
            <a:pPr algn="just">
              <a:spcAft>
                <a:spcPts val="600"/>
              </a:spcAft>
            </a:pPr>
            <a:r>
              <a:rPr lang="it-IT" sz="1400" dirty="0" smtClean="0">
                <a:latin typeface="Times New Roman" pitchFamily="18" charset="0"/>
                <a:cs typeface="Times New Roman" pitchFamily="18" charset="0"/>
              </a:rPr>
              <a:t>Al ladro pubblico e riconosciuto non procurerò né appoggio né protezione.</a:t>
            </a:r>
          </a:p>
          <a:p>
            <a:pPr algn="just">
              <a:spcAft>
                <a:spcPts val="600"/>
              </a:spcAft>
            </a:pPr>
            <a:r>
              <a:rPr lang="it-IT" sz="1400" dirty="0" smtClean="0">
                <a:latin typeface="Times New Roman" pitchFamily="18" charset="0"/>
                <a:cs typeface="Times New Roman" pitchFamily="18" charset="0"/>
              </a:rPr>
              <a:t>Non attaccherò il mercante né il pellegrino e non li deruberò.</a:t>
            </a:r>
          </a:p>
          <a:p>
            <a:pPr algn="just">
              <a:spcAft>
                <a:spcPts val="600"/>
              </a:spcAft>
            </a:pPr>
            <a:r>
              <a:rPr lang="it-IT" sz="1400" dirty="0" smtClean="0">
                <a:latin typeface="Times New Roman" pitchFamily="18" charset="0"/>
                <a:cs typeface="Times New Roman" pitchFamily="18" charset="0"/>
              </a:rPr>
              <a:t>Non ucciderò il bestiame dei contadini, se non per il nutrimento mio e della mia scorta.</a:t>
            </a:r>
          </a:p>
          <a:p>
            <a:pPr algn="just">
              <a:spcAft>
                <a:spcPts val="600"/>
              </a:spcAft>
            </a:pPr>
            <a:r>
              <a:rPr lang="it-IT" sz="1400" dirty="0" smtClean="0">
                <a:latin typeface="Times New Roman" pitchFamily="18" charset="0"/>
                <a:cs typeface="Times New Roman" pitchFamily="18" charset="0"/>
              </a:rPr>
              <a:t>Non attaccherò le donne nobili, né quelli che circoleranno con esse, in assenza del loro marito; mi comporterò allo stesso modo con le vedove e le monache.</a:t>
            </a:r>
          </a:p>
          <a:p>
            <a:pPr algn="just"/>
            <a:r>
              <a:rPr lang="it-IT" sz="1400" dirty="0" smtClean="0">
                <a:latin typeface="Times New Roman" pitchFamily="18" charset="0"/>
                <a:cs typeface="Times New Roman" pitchFamily="18" charset="0"/>
              </a:rPr>
              <a:t>Non deruberò neppure quelli che trasportano vino su carrette e non prenderò i loro buoi. Non fermerò i cacciatori, i loro cavalli e i loro cani, salvo se mi </a:t>
            </a:r>
            <a:r>
              <a:rPr lang="it-IT" sz="1400" dirty="0" err="1" smtClean="0">
                <a:latin typeface="Times New Roman" pitchFamily="18" charset="0"/>
                <a:cs typeface="Times New Roman" pitchFamily="18" charset="0"/>
              </a:rPr>
              <a:t>nuocciono</a:t>
            </a:r>
            <a:r>
              <a:rPr lang="it-IT" sz="1400" dirty="0" smtClean="0">
                <a:latin typeface="Times New Roman" pitchFamily="18" charset="0"/>
                <a:cs typeface="Times New Roman" pitchFamily="18" charset="0"/>
              </a:rPr>
              <a:t>.</a:t>
            </a:r>
          </a:p>
          <a:p>
            <a:pPr algn="just"/>
            <a:endParaRPr lang="it-IT" sz="1200" dirty="0">
              <a:latin typeface="Times New Roman" pitchFamily="18" charset="0"/>
              <a:cs typeface="Times New Roman" pitchFamily="18" charset="0"/>
            </a:endParaRPr>
          </a:p>
        </p:txBody>
      </p:sp>
      <p:sp>
        <p:nvSpPr>
          <p:cNvPr id="5" name="Rettangolo 4"/>
          <p:cNvSpPr/>
          <p:nvPr/>
        </p:nvSpPr>
        <p:spPr>
          <a:xfrm>
            <a:off x="285720" y="142852"/>
            <a:ext cx="8643998" cy="523220"/>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Nel 1024 il vescovo di </a:t>
            </a:r>
            <a:r>
              <a:rPr lang="it-IT" sz="1400" dirty="0" err="1" smtClean="0">
                <a:latin typeface="Times New Roman" pitchFamily="18" charset="0"/>
                <a:cs typeface="Times New Roman" pitchFamily="18" charset="0"/>
              </a:rPr>
              <a:t>Beauvais</a:t>
            </a:r>
            <a:r>
              <a:rPr lang="it-IT" sz="1400" dirty="0" smtClean="0">
                <a:latin typeface="Times New Roman" pitchFamily="18" charset="0"/>
                <a:cs typeface="Times New Roman" pitchFamily="18" charset="0"/>
              </a:rPr>
              <a:t> impose ai cavalieri prima dell’investitura questo giuramento. Il fatto che dovessero impegnarsi a “non fare” determinate cose significa che, probabilmente, accadevano spesso.</a:t>
            </a:r>
            <a:endParaRPr lang="it-IT" sz="1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14282" y="142852"/>
            <a:ext cx="8786842"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Quali violenze vengono abitualmente commesse dai cavalieri? In quali casi è consentito loro di commetterle? Rispondi completando la tabella. </a:t>
            </a:r>
            <a:endParaRPr lang="it-IT" sz="1400" dirty="0">
              <a:latin typeface="Times New Roman" pitchFamily="18" charset="0"/>
              <a:cs typeface="Times New Roman" pitchFamily="18" charset="0"/>
            </a:endParaRPr>
          </a:p>
        </p:txBody>
      </p:sp>
      <p:graphicFrame>
        <p:nvGraphicFramePr>
          <p:cNvPr id="7" name="Tabella 6"/>
          <p:cNvGraphicFramePr>
            <a:graphicFrameLocks noGrp="1"/>
          </p:cNvGraphicFramePr>
          <p:nvPr/>
        </p:nvGraphicFramePr>
        <p:xfrm>
          <a:off x="428596" y="928670"/>
          <a:ext cx="8286808" cy="5628640"/>
        </p:xfrm>
        <a:graphic>
          <a:graphicData uri="http://schemas.openxmlformats.org/drawingml/2006/table">
            <a:tbl>
              <a:tblPr firstRow="1" bandRow="1">
                <a:tableStyleId>{5C22544A-7EE6-4342-B048-85BDC9FD1C3A}</a:tableStyleId>
              </a:tblPr>
              <a:tblGrid>
                <a:gridCol w="4143404"/>
                <a:gridCol w="4143404"/>
              </a:tblGrid>
              <a:tr h="370840">
                <a:tc>
                  <a:txBody>
                    <a:bodyPr/>
                    <a:lstStyle/>
                    <a:p>
                      <a:pPr algn="ctr"/>
                      <a:r>
                        <a:rPr lang="it-IT" sz="1400" dirty="0" smtClean="0">
                          <a:solidFill>
                            <a:schemeClr val="tx1"/>
                          </a:solidFill>
                        </a:rPr>
                        <a:t>LE</a:t>
                      </a:r>
                      <a:r>
                        <a:rPr lang="it-IT" sz="1400" baseline="0" dirty="0" smtClean="0">
                          <a:solidFill>
                            <a:schemeClr val="tx1"/>
                          </a:solidFill>
                        </a:rPr>
                        <a:t> VIOLENZE COMMESSE DAI CAVALIERI</a:t>
                      </a:r>
                      <a:endParaRPr lang="it-IT" sz="1400" dirty="0">
                        <a:solidFill>
                          <a:schemeClr val="tx1"/>
                        </a:solidFill>
                      </a:endParaRPr>
                    </a:p>
                  </a:txBody>
                  <a:tcPr/>
                </a:tc>
                <a:tc>
                  <a:txBody>
                    <a:bodyPr/>
                    <a:lstStyle/>
                    <a:p>
                      <a:pPr algn="ctr"/>
                      <a:r>
                        <a:rPr lang="it-IT" sz="1400" dirty="0" smtClean="0">
                          <a:solidFill>
                            <a:schemeClr val="tx1"/>
                          </a:solidFill>
                        </a:rPr>
                        <a:t>CASI IN CUI E’ CONSENTITO L’USO DELLA FORZA</a:t>
                      </a:r>
                      <a:endParaRPr lang="it-IT" sz="1400" dirty="0">
                        <a:solidFill>
                          <a:schemeClr val="tx1"/>
                        </a:solidFill>
                      </a:endParaRPr>
                    </a:p>
                  </a:txBody>
                  <a:tcPr/>
                </a:tc>
              </a:tr>
              <a:tr h="370840">
                <a:tc>
                  <a:txBody>
                    <a:bodyPr/>
                    <a:lstStyle/>
                    <a:p>
                      <a:r>
                        <a:rPr lang="it-IT" sz="1400" dirty="0" smtClean="0">
                          <a:solidFill>
                            <a:schemeClr val="tx1"/>
                          </a:solidFill>
                          <a:latin typeface="Times New Roman" pitchFamily="18" charset="0"/>
                          <a:cs typeface="Times New Roman" pitchFamily="18" charset="0"/>
                        </a:rPr>
                        <a:t>Aggrediscono chierici</a:t>
                      </a:r>
                      <a:r>
                        <a:rPr lang="it-IT" sz="1400" baseline="0" dirty="0" smtClean="0">
                          <a:solidFill>
                            <a:schemeClr val="tx1"/>
                          </a:solidFill>
                          <a:latin typeface="Times New Roman" pitchFamily="18" charset="0"/>
                          <a:cs typeface="Times New Roman" pitchFamily="18" charset="0"/>
                        </a:rPr>
                        <a:t> e monaci e chi li accompagna</a:t>
                      </a:r>
                      <a:endParaRPr lang="it-IT" sz="1400" dirty="0">
                        <a:solidFill>
                          <a:schemeClr val="tx1"/>
                        </a:solidFill>
                        <a:latin typeface="Times New Roman" pitchFamily="18" charset="0"/>
                        <a:cs typeface="Times New Roman" pitchFamily="18" charset="0"/>
                      </a:endParaRPr>
                    </a:p>
                  </a:txBody>
                  <a:tcPr/>
                </a:tc>
                <a:tc>
                  <a:txBody>
                    <a:bodyPr/>
                    <a:lstStyle/>
                    <a:p>
                      <a:r>
                        <a:rPr lang="it-IT" sz="1400" dirty="0" smtClean="0">
                          <a:latin typeface="Times New Roman" pitchFamily="18" charset="0"/>
                          <a:cs typeface="Times New Roman" pitchFamily="18" charset="0"/>
                        </a:rPr>
                        <a:t>Quando</a:t>
                      </a:r>
                      <a:r>
                        <a:rPr lang="it-IT" sz="1400" baseline="0" dirty="0" smtClean="0">
                          <a:latin typeface="Times New Roman" pitchFamily="18" charset="0"/>
                          <a:cs typeface="Times New Roman" pitchFamily="18" charset="0"/>
                        </a:rPr>
                        <a:t> chierici e monaci e chi li accompagna sono armati</a:t>
                      </a:r>
                      <a:endParaRPr lang="it-IT" sz="1400" dirty="0">
                        <a:latin typeface="Times New Roman" pitchFamily="18" charset="0"/>
                        <a:cs typeface="Times New Roman" pitchFamily="18" charset="0"/>
                      </a:endParaRPr>
                    </a:p>
                  </a:txBody>
                  <a:tcPr/>
                </a:tc>
              </a:tr>
              <a:tr h="370840">
                <a:tc>
                  <a:txBody>
                    <a:bodyPr/>
                    <a:lstStyle/>
                    <a:p>
                      <a:r>
                        <a:rPr lang="it-IT" sz="1400" dirty="0" smtClean="0">
                          <a:solidFill>
                            <a:srgbClr val="00B0F0"/>
                          </a:solidFill>
                          <a:latin typeface="Times New Roman" pitchFamily="18" charset="0"/>
                          <a:cs typeface="Times New Roman" pitchFamily="18" charset="0"/>
                        </a:rPr>
                        <a:t>Rubano il bestiame</a:t>
                      </a:r>
                      <a:endParaRPr lang="it-IT" sz="1400" dirty="0">
                        <a:solidFill>
                          <a:srgbClr val="00B0F0"/>
                        </a:solidFill>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Quando il cavaliere deve procurare il cibo per sé e per i suoi soldati</a:t>
                      </a:r>
                      <a:endParaRPr lang="it-IT" sz="1400" dirty="0">
                        <a:solidFill>
                          <a:srgbClr val="00B0F0"/>
                        </a:solidFill>
                        <a:latin typeface="Times New Roman" pitchFamily="18" charset="0"/>
                        <a:cs typeface="Times New Roman" pitchFamily="18" charset="0"/>
                      </a:endParaRPr>
                    </a:p>
                  </a:txBody>
                  <a:tcPr/>
                </a:tc>
              </a:tr>
              <a:tr h="370840">
                <a:tc>
                  <a:txBody>
                    <a:bodyPr/>
                    <a:lstStyle/>
                    <a:p>
                      <a:r>
                        <a:rPr lang="it-IT" sz="1400" dirty="0" smtClean="0">
                          <a:solidFill>
                            <a:srgbClr val="00B0F0"/>
                          </a:solidFill>
                          <a:latin typeface="Times New Roman" pitchFamily="18" charset="0"/>
                          <a:cs typeface="Times New Roman" pitchFamily="18" charset="0"/>
                        </a:rPr>
                        <a:t>Saccheggiano le chiese e i magazzini che vi sono annessi</a:t>
                      </a:r>
                      <a:endParaRPr lang="it-IT" sz="1400" dirty="0">
                        <a:solidFill>
                          <a:srgbClr val="00B0F0"/>
                        </a:solidFill>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r>
                        <a:rPr lang="it-IT" sz="1400" dirty="0" smtClean="0">
                          <a:solidFill>
                            <a:srgbClr val="00B0F0"/>
                          </a:solidFill>
                          <a:latin typeface="Times New Roman" pitchFamily="18" charset="0"/>
                          <a:cs typeface="Times New Roman" pitchFamily="18" charset="0"/>
                        </a:rPr>
                        <a:t>Incendiano e distruggono le case</a:t>
                      </a:r>
                      <a:endParaRPr lang="it-IT" sz="1400" dirty="0">
                        <a:solidFill>
                          <a:srgbClr val="00B0F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B0F0"/>
                          </a:solidFill>
                          <a:latin typeface="Times New Roman" pitchFamily="18" charset="0"/>
                          <a:cs typeface="Times New Roman" pitchFamily="18" charset="0"/>
                        </a:rPr>
                        <a:t>Quando in</a:t>
                      </a:r>
                      <a:r>
                        <a:rPr lang="it-IT" sz="1400" baseline="0" dirty="0" smtClean="0">
                          <a:solidFill>
                            <a:srgbClr val="00B0F0"/>
                          </a:solidFill>
                          <a:latin typeface="Times New Roman" pitchFamily="18" charset="0"/>
                          <a:cs typeface="Times New Roman" pitchFamily="18" charset="0"/>
                        </a:rPr>
                        <a:t> una casa si trova un cavaliere nemico o un ladro</a:t>
                      </a:r>
                      <a:endParaRPr lang="it-IT" sz="1400" dirty="0" smtClean="0">
                        <a:solidFill>
                          <a:srgbClr val="00B0F0"/>
                        </a:solidFill>
                        <a:latin typeface="Times New Roman" pitchFamily="18" charset="0"/>
                        <a:cs typeface="Times New Roman" pitchFamily="18" charset="0"/>
                      </a:endParaRPr>
                    </a:p>
                  </a:txBody>
                  <a:tcPr/>
                </a:tc>
              </a:tr>
              <a:tr h="370840">
                <a:tc>
                  <a:txBody>
                    <a:bodyPr/>
                    <a:lstStyle/>
                    <a:p>
                      <a:r>
                        <a:rPr lang="it-IT" sz="1400" dirty="0" smtClean="0">
                          <a:solidFill>
                            <a:schemeClr val="tx1"/>
                          </a:solidFill>
                          <a:latin typeface="Times New Roman" pitchFamily="18" charset="0"/>
                          <a:cs typeface="Times New Roman" pitchFamily="18" charset="0"/>
                        </a:rPr>
                        <a:t>Derubano i contadini o li rapiscono</a:t>
                      </a:r>
                      <a:r>
                        <a:rPr lang="it-IT" sz="1400" baseline="0" dirty="0" smtClean="0">
                          <a:solidFill>
                            <a:schemeClr val="tx1"/>
                          </a:solidFill>
                          <a:latin typeface="Times New Roman" pitchFamily="18" charset="0"/>
                          <a:cs typeface="Times New Roman" pitchFamily="18" charset="0"/>
                        </a:rPr>
                        <a:t> </a:t>
                      </a:r>
                      <a:r>
                        <a:rPr lang="it-IT" sz="1400" dirty="0" smtClean="0">
                          <a:solidFill>
                            <a:schemeClr val="tx1"/>
                          </a:solidFill>
                          <a:latin typeface="Times New Roman" pitchFamily="18" charset="0"/>
                          <a:cs typeface="Times New Roman" pitchFamily="18" charset="0"/>
                        </a:rPr>
                        <a:t>per chiederne il riscatto</a:t>
                      </a:r>
                      <a:endParaRPr lang="it-IT" sz="1400" dirty="0">
                        <a:solidFill>
                          <a:schemeClr val="tx1"/>
                        </a:solidFill>
                        <a:latin typeface="Times New Roman" pitchFamily="18" charset="0"/>
                        <a:cs typeface="Times New Roman" pitchFamily="18" charset="0"/>
                      </a:endParaRPr>
                    </a:p>
                  </a:txBody>
                  <a:tcPr/>
                </a:tc>
                <a:tc>
                  <a:txBody>
                    <a:bodyPr/>
                    <a:lstStyle/>
                    <a:p>
                      <a:endParaRPr lang="it-IT" dirty="0">
                        <a:latin typeface="Times New Roman" pitchFamily="18" charset="0"/>
                        <a:cs typeface="Times New Roman" pitchFamily="18" charset="0"/>
                      </a:endParaRPr>
                    </a:p>
                  </a:txBody>
                  <a:tcPr/>
                </a:tc>
              </a:tr>
              <a:tr h="370840">
                <a:tc>
                  <a:txBody>
                    <a:bodyPr/>
                    <a:lstStyle/>
                    <a:p>
                      <a:r>
                        <a:rPr lang="it-IT" sz="1400" dirty="0" smtClean="0">
                          <a:solidFill>
                            <a:srgbClr val="00B0F0"/>
                          </a:solidFill>
                          <a:latin typeface="Times New Roman" pitchFamily="18" charset="0"/>
                          <a:cs typeface="Times New Roman" pitchFamily="18" charset="0"/>
                        </a:rPr>
                        <a:t>Derubano i mercanti e i pellegrini</a:t>
                      </a:r>
                      <a:endParaRPr lang="it-IT" sz="1400" dirty="0">
                        <a:solidFill>
                          <a:srgbClr val="00B0F0"/>
                        </a:solidFill>
                        <a:latin typeface="Times New Roman" pitchFamily="18" charset="0"/>
                        <a:cs typeface="Times New Roman" pitchFamily="18" charset="0"/>
                      </a:endParaRPr>
                    </a:p>
                  </a:txBody>
                  <a:tcPr/>
                </a:tc>
                <a:tc>
                  <a:txBody>
                    <a:bodyPr/>
                    <a:lstStyle/>
                    <a:p>
                      <a:endParaRPr lang="it-IT" dirty="0">
                        <a:latin typeface="Times New Roman" pitchFamily="18" charset="0"/>
                        <a:cs typeface="Times New Roman" pitchFamily="18" charset="0"/>
                      </a:endParaRPr>
                    </a:p>
                  </a:txBody>
                  <a:tcPr/>
                </a:tc>
              </a:tr>
              <a:tr h="370840">
                <a:tc>
                  <a:txBody>
                    <a:bodyPr/>
                    <a:lstStyle/>
                    <a:p>
                      <a:r>
                        <a:rPr lang="it-IT" sz="1400" dirty="0" smtClean="0">
                          <a:solidFill>
                            <a:schemeClr val="tx1"/>
                          </a:solidFill>
                          <a:latin typeface="Times New Roman" pitchFamily="18" charset="0"/>
                          <a:cs typeface="Times New Roman" pitchFamily="18" charset="0"/>
                        </a:rPr>
                        <a:t>Aggrediscono le donne non accompagnate dal marito, le vedove e le monache </a:t>
                      </a:r>
                      <a:endParaRPr lang="it-IT" sz="1400" dirty="0">
                        <a:solidFill>
                          <a:schemeClr val="tx1"/>
                        </a:solidFill>
                        <a:latin typeface="Times New Roman" pitchFamily="18" charset="0"/>
                        <a:cs typeface="Times New Roman" pitchFamily="18" charset="0"/>
                      </a:endParaRPr>
                    </a:p>
                  </a:txBody>
                  <a:tcPr/>
                </a:tc>
                <a:tc>
                  <a:txBody>
                    <a:bodyPr/>
                    <a:lstStyle/>
                    <a:p>
                      <a:endParaRPr lang="it-IT" dirty="0">
                        <a:latin typeface="Times New Roman" pitchFamily="18" charset="0"/>
                        <a:cs typeface="Times New Roman" pitchFamily="18" charset="0"/>
                      </a:endParaRPr>
                    </a:p>
                  </a:txBody>
                  <a:tcPr/>
                </a:tc>
              </a:tr>
              <a:tr h="370840">
                <a:tc>
                  <a:txBody>
                    <a:bodyPr/>
                    <a:lstStyle/>
                    <a:p>
                      <a:r>
                        <a:rPr lang="it-IT" sz="1400" dirty="0" smtClean="0">
                          <a:solidFill>
                            <a:srgbClr val="00B0F0"/>
                          </a:solidFill>
                          <a:latin typeface="Times New Roman" pitchFamily="18" charset="0"/>
                          <a:cs typeface="Times New Roman" pitchFamily="18" charset="0"/>
                        </a:rPr>
                        <a:t>Distruggono i mulini e rubano il grano in essi conservato</a:t>
                      </a:r>
                      <a:endParaRPr lang="it-IT" sz="1400" dirty="0">
                        <a:solidFill>
                          <a:srgbClr val="00B0F0"/>
                        </a:solidFill>
                        <a:latin typeface="Times New Roman" pitchFamily="18" charset="0"/>
                        <a:cs typeface="Times New Roman" pitchFamily="18" charset="0"/>
                      </a:endParaRPr>
                    </a:p>
                  </a:txBody>
                  <a:tcPr/>
                </a:tc>
                <a:tc>
                  <a:txBody>
                    <a:bodyPr/>
                    <a:lstStyle/>
                    <a:p>
                      <a:r>
                        <a:rPr lang="it-IT" sz="1400" dirty="0" smtClean="0">
                          <a:latin typeface="Times New Roman" pitchFamily="18" charset="0"/>
                          <a:cs typeface="Times New Roman" pitchFamily="18" charset="0"/>
                        </a:rPr>
                        <a:t>Quando il cavaliere fa parte dell’esercito del re</a:t>
                      </a:r>
                      <a:endParaRPr lang="it-IT" sz="1400" dirty="0">
                        <a:latin typeface="Times New Roman" pitchFamily="18" charset="0"/>
                        <a:cs typeface="Times New Roman" pitchFamily="18" charset="0"/>
                      </a:endParaRPr>
                    </a:p>
                  </a:txBody>
                  <a:tcPr/>
                </a:tc>
              </a:tr>
              <a:tr h="370840">
                <a:tc>
                  <a:txBody>
                    <a:bodyPr/>
                    <a:lstStyle/>
                    <a:p>
                      <a:r>
                        <a:rPr lang="it-IT" sz="1400" dirty="0" smtClean="0">
                          <a:solidFill>
                            <a:srgbClr val="00B0F0"/>
                          </a:solidFill>
                          <a:latin typeface="Times New Roman" pitchFamily="18" charset="0"/>
                          <a:cs typeface="Times New Roman" pitchFamily="18" charset="0"/>
                        </a:rPr>
                        <a:t>Distruggono i vigneti</a:t>
                      </a:r>
                      <a:endParaRPr lang="it-IT" sz="1400" dirty="0">
                        <a:solidFill>
                          <a:srgbClr val="00B0F0"/>
                        </a:solidFill>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Quando i vigneti si trovano sulla</a:t>
                      </a:r>
                      <a:r>
                        <a:rPr lang="it-IT" sz="1400" baseline="0" dirty="0" smtClean="0">
                          <a:solidFill>
                            <a:srgbClr val="00B0F0"/>
                          </a:solidFill>
                          <a:latin typeface="Times New Roman" pitchFamily="18" charset="0"/>
                          <a:cs typeface="Times New Roman" pitchFamily="18" charset="0"/>
                        </a:rPr>
                        <a:t> terra che appartiene o apparterrà al cavaliere</a:t>
                      </a:r>
                      <a:endParaRPr lang="it-IT" sz="1400" dirty="0">
                        <a:solidFill>
                          <a:srgbClr val="00B0F0"/>
                        </a:solidFill>
                        <a:latin typeface="Times New Roman" pitchFamily="18" charset="0"/>
                        <a:cs typeface="Times New Roman" pitchFamily="18" charset="0"/>
                      </a:endParaRPr>
                    </a:p>
                  </a:txBody>
                  <a:tcPr/>
                </a:tc>
              </a:tr>
              <a:tr h="370840">
                <a:tc>
                  <a:txBody>
                    <a:bodyPr/>
                    <a:lstStyle/>
                    <a:p>
                      <a:r>
                        <a:rPr lang="it-IT" sz="1400" dirty="0" smtClean="0">
                          <a:solidFill>
                            <a:srgbClr val="00B0F0"/>
                          </a:solidFill>
                          <a:latin typeface="Times New Roman" pitchFamily="18" charset="0"/>
                          <a:cs typeface="Times New Roman" pitchFamily="18" charset="0"/>
                        </a:rPr>
                        <a:t>Derubano quelli che trasportano il vino</a:t>
                      </a:r>
                      <a:endParaRPr lang="it-IT" sz="1400" dirty="0">
                        <a:solidFill>
                          <a:srgbClr val="00B0F0"/>
                        </a:solidFill>
                        <a:latin typeface="Times New Roman" pitchFamily="18" charset="0"/>
                        <a:cs typeface="Times New Roman" pitchFamily="18" charset="0"/>
                      </a:endParaRPr>
                    </a:p>
                  </a:txBody>
                  <a:tcPr/>
                </a:tc>
                <a:tc>
                  <a:txBody>
                    <a:bodyPr/>
                    <a:lstStyle/>
                    <a:p>
                      <a:endParaRPr lang="it-IT" sz="1400" dirty="0">
                        <a:latin typeface="Times New Roman" pitchFamily="18" charset="0"/>
                        <a:cs typeface="Times New Roman" pitchFamily="18" charset="0"/>
                      </a:endParaRPr>
                    </a:p>
                  </a:txBody>
                  <a:tcPr/>
                </a:tc>
              </a:tr>
              <a:tr h="370840">
                <a:tc>
                  <a:txBody>
                    <a:bodyPr/>
                    <a:lstStyle/>
                    <a:p>
                      <a:r>
                        <a:rPr lang="it-IT" sz="1400" dirty="0" smtClean="0">
                          <a:solidFill>
                            <a:schemeClr val="tx1"/>
                          </a:solidFill>
                          <a:latin typeface="Times New Roman" pitchFamily="18" charset="0"/>
                          <a:cs typeface="Times New Roman" pitchFamily="18" charset="0"/>
                        </a:rPr>
                        <a:t>Impediscono ai cacciatori di cacciare</a:t>
                      </a:r>
                      <a:endParaRPr lang="it-IT" sz="1400" dirty="0">
                        <a:solidFill>
                          <a:schemeClr val="tx1"/>
                        </a:solidFill>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Quando i cacciatori recano un danno al cavaliere</a:t>
                      </a:r>
                      <a:endParaRPr lang="it-IT" sz="1400" dirty="0">
                        <a:solidFill>
                          <a:srgbClr val="00B0F0"/>
                        </a:solidFill>
                        <a:latin typeface="Times New Roman" pitchFamily="18" charset="0"/>
                        <a:cs typeface="Times New Roman" pitchFamily="18" charset="0"/>
                      </a:endParaRPr>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4282" y="142852"/>
            <a:ext cx="8786842"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Fra i divieti imposti al cavaliere, ce n’è uno che, pur non riguardando un atto di violenza, viene considerato un fatto grave da condannare. Di quale divieto si tratta?</a:t>
            </a:r>
            <a:endParaRPr lang="it-IT" sz="1400" dirty="0">
              <a:latin typeface="Times New Roman" pitchFamily="18" charset="0"/>
              <a:cs typeface="Times New Roman" pitchFamily="18" charset="0"/>
            </a:endParaRPr>
          </a:p>
        </p:txBody>
      </p:sp>
      <p:sp>
        <p:nvSpPr>
          <p:cNvPr id="4" name="Rettangolo arrotondato 3"/>
          <p:cNvSpPr/>
          <p:nvPr/>
        </p:nvSpPr>
        <p:spPr>
          <a:xfrm>
            <a:off x="428596" y="928670"/>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Quello che vieta di dare appoggio  e protezione  ai ladri riconosciuti.</a:t>
            </a:r>
            <a:endParaRPr lang="it-IT" sz="1400" dirty="0">
              <a:solidFill>
                <a:srgbClr val="00B0F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500166" y="142852"/>
            <a:ext cx="6500858" cy="307777"/>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Il signore feudale vive nel </a:t>
            </a:r>
            <a:r>
              <a:rPr lang="it-IT" sz="1400" b="1" dirty="0" smtClean="0">
                <a:latin typeface="Times New Roman" pitchFamily="18" charset="0"/>
                <a:cs typeface="Times New Roman" pitchFamily="18" charset="0"/>
              </a:rPr>
              <a:t>castello</a:t>
            </a:r>
            <a:r>
              <a:rPr lang="it-IT" sz="1400" dirty="0" smtClean="0">
                <a:latin typeface="Times New Roman" pitchFamily="18" charset="0"/>
                <a:cs typeface="Times New Roman" pitchFamily="18" charset="0"/>
              </a:rPr>
              <a:t>, un edificio fortificato che ha una funzione difensiva. </a:t>
            </a:r>
            <a:endParaRPr lang="it-IT" sz="1400" i="1" dirty="0" smtClean="0">
              <a:latin typeface="Times New Roman" pitchFamily="18" charset="0"/>
              <a:cs typeface="Times New Roman" pitchFamily="18" charset="0"/>
            </a:endParaRPr>
          </a:p>
        </p:txBody>
      </p:sp>
      <p:pic>
        <p:nvPicPr>
          <p:cNvPr id="6" name="Picture 2" descr="C:\Users\utente\Documents\SITO\DA INSERIRE\STORIA\IL SIGNORE FEUDALE\07 - Copia.jpg"/>
          <p:cNvPicPr>
            <a:picLocks noChangeAspect="1" noChangeArrowheads="1"/>
          </p:cNvPicPr>
          <p:nvPr/>
        </p:nvPicPr>
        <p:blipFill>
          <a:blip r:embed="rId2" cstate="print"/>
          <a:srcRect/>
          <a:stretch>
            <a:fillRect/>
          </a:stretch>
        </p:blipFill>
        <p:spPr bwMode="auto">
          <a:xfrm>
            <a:off x="1357290" y="642918"/>
            <a:ext cx="6807464" cy="5591190"/>
          </a:xfrm>
          <a:prstGeom prst="rect">
            <a:avLst/>
          </a:prstGeom>
          <a:noFill/>
          <a:ln w="38100">
            <a:solidFill>
              <a:srgbClr val="C0000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7158" y="214290"/>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Qual è, secondo te, la funzione dei fossati e dei ponti levatoi? Perché ce ne sono due?</a:t>
            </a:r>
            <a:endParaRPr lang="it-IT" sz="1400" dirty="0">
              <a:latin typeface="Times New Roman" pitchFamily="18" charset="0"/>
              <a:cs typeface="Times New Roman" pitchFamily="18" charset="0"/>
            </a:endParaRPr>
          </a:p>
        </p:txBody>
      </p:sp>
      <p:sp>
        <p:nvSpPr>
          <p:cNvPr id="12" name="Rettangolo arrotondato 11"/>
          <p:cNvSpPr/>
          <p:nvPr/>
        </p:nvSpPr>
        <p:spPr>
          <a:xfrm>
            <a:off x="428596" y="642918"/>
            <a:ext cx="821537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I fossati e i ponti levatoi rendono più efficace la difesa del castello in quanto per gli assalitori diventa più difficile entrarvi. </a:t>
            </a:r>
          </a:p>
          <a:p>
            <a:pPr algn="just"/>
            <a:r>
              <a:rPr lang="it-IT" sz="1400" dirty="0" smtClean="0">
                <a:solidFill>
                  <a:srgbClr val="00B0F0"/>
                </a:solidFill>
                <a:latin typeface="Times New Roman" pitchFamily="18" charset="0"/>
                <a:cs typeface="Times New Roman" pitchFamily="18" charset="0"/>
              </a:rPr>
              <a:t>Ce ne sono due perché, nel caso in cui gli assalitori riuscissero a superare la cinta di mura, ci sarebbe una seconda linea difensiva. </a:t>
            </a:r>
            <a:endParaRPr lang="it-IT" sz="1400" dirty="0">
              <a:solidFill>
                <a:srgbClr val="00B0F0"/>
              </a:solidFill>
              <a:latin typeface="Times New Roman" pitchFamily="18" charset="0"/>
              <a:cs typeface="Times New Roman" pitchFamily="18" charset="0"/>
            </a:endParaRPr>
          </a:p>
        </p:txBody>
      </p:sp>
      <p:sp>
        <p:nvSpPr>
          <p:cNvPr id="13" name="Rettangolo 12"/>
          <p:cNvSpPr/>
          <p:nvPr/>
        </p:nvSpPr>
        <p:spPr>
          <a:xfrm>
            <a:off x="428596" y="3000372"/>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Oltre al signore, chi vive nel castello? (Osserva gli edifici che si trovano all’interno delle mura) </a:t>
            </a:r>
            <a:endParaRPr lang="it-IT" sz="1400" dirty="0">
              <a:latin typeface="Times New Roman" pitchFamily="18" charset="0"/>
              <a:cs typeface="Times New Roman" pitchFamily="18" charset="0"/>
            </a:endParaRPr>
          </a:p>
        </p:txBody>
      </p:sp>
      <p:sp>
        <p:nvSpPr>
          <p:cNvPr id="14" name="Rettangolo arrotondato 13"/>
          <p:cNvSpPr/>
          <p:nvPr/>
        </p:nvSpPr>
        <p:spPr>
          <a:xfrm>
            <a:off x="500034" y="3500438"/>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Nel castello, oltre al signore, vivono i contadini e gli artigiani che lavorano alle sue dirette dipendenze.</a:t>
            </a:r>
            <a:endParaRPr lang="it-IT" sz="1400" dirty="0">
              <a:solidFill>
                <a:srgbClr val="00B0F0"/>
              </a:solidFill>
              <a:latin typeface="Times New Roman" pitchFamily="18" charset="0"/>
              <a:cs typeface="Times New Roman" pitchFamily="18" charset="0"/>
            </a:endParaRPr>
          </a:p>
        </p:txBody>
      </p:sp>
      <p:sp>
        <p:nvSpPr>
          <p:cNvPr id="15" name="Rettangolo 14"/>
          <p:cNvSpPr/>
          <p:nvPr/>
        </p:nvSpPr>
        <p:spPr>
          <a:xfrm>
            <a:off x="357158" y="1785926"/>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A cosa serve il camminamento lungo le mura? A cosa servono i merli?</a:t>
            </a:r>
            <a:endParaRPr lang="it-IT" sz="1400" dirty="0">
              <a:latin typeface="Times New Roman" pitchFamily="18" charset="0"/>
              <a:cs typeface="Times New Roman" pitchFamily="18" charset="0"/>
            </a:endParaRPr>
          </a:p>
        </p:txBody>
      </p:sp>
      <p:sp>
        <p:nvSpPr>
          <p:cNvPr id="16" name="Rettangolo arrotondato 15"/>
          <p:cNvSpPr/>
          <p:nvPr/>
        </p:nvSpPr>
        <p:spPr>
          <a:xfrm>
            <a:off x="500034" y="2143116"/>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Il camminamento consente ai soldati di spostarsi lungo le mura. I merli consentono, in caso di un attacco nemico, ai difensori del castello di affacciarsi dalle mura </a:t>
            </a:r>
            <a:r>
              <a:rPr lang="it-IT" sz="1400" smtClean="0">
                <a:solidFill>
                  <a:srgbClr val="00B0F0"/>
                </a:solidFill>
                <a:latin typeface="Times New Roman" pitchFamily="18" charset="0"/>
                <a:cs typeface="Times New Roman" pitchFamily="18" charset="0"/>
              </a:rPr>
              <a:t>rimanendo riparati</a:t>
            </a:r>
            <a:r>
              <a:rPr lang="it-IT" sz="1400" dirty="0" smtClean="0">
                <a:solidFill>
                  <a:srgbClr val="00B0F0"/>
                </a:solidFill>
                <a:latin typeface="Times New Roman" pitchFamily="18" charset="0"/>
                <a:cs typeface="Times New Roman" pitchFamily="18" charset="0"/>
              </a:rPr>
              <a:t>.</a:t>
            </a:r>
            <a:endParaRPr lang="it-IT" sz="1400" dirty="0">
              <a:solidFill>
                <a:srgbClr val="00B0F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SITO\DA INSERIRE\STORIA\IL SIGNORE FEUDALE\8-IL CASTELLO\3 - Copia.jpg"/>
          <p:cNvPicPr>
            <a:picLocks noChangeAspect="1" noChangeArrowheads="1"/>
          </p:cNvPicPr>
          <p:nvPr/>
        </p:nvPicPr>
        <p:blipFill>
          <a:blip r:embed="rId2" cstate="print"/>
          <a:srcRect/>
          <a:stretch>
            <a:fillRect/>
          </a:stretch>
        </p:blipFill>
        <p:spPr bwMode="auto">
          <a:xfrm>
            <a:off x="142844" y="500042"/>
            <a:ext cx="3609929" cy="6035406"/>
          </a:xfrm>
          <a:prstGeom prst="rect">
            <a:avLst/>
          </a:prstGeom>
          <a:noFill/>
          <a:ln w="38100">
            <a:solidFill>
              <a:srgbClr val="C00000"/>
            </a:solidFill>
          </a:ln>
        </p:spPr>
      </p:pic>
      <p:sp>
        <p:nvSpPr>
          <p:cNvPr id="5" name="Rettangolo 4"/>
          <p:cNvSpPr/>
          <p:nvPr/>
        </p:nvSpPr>
        <p:spPr>
          <a:xfrm>
            <a:off x="3929058" y="214290"/>
            <a:ext cx="5000660" cy="1169551"/>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Il disegno rappresenta l’interno di un </a:t>
            </a:r>
            <a:r>
              <a:rPr lang="it-IT" sz="1400" b="1" dirty="0" smtClean="0">
                <a:latin typeface="Times New Roman" pitchFamily="18" charset="0"/>
                <a:cs typeface="Times New Roman" pitchFamily="18" charset="0"/>
              </a:rPr>
              <a:t>mastio</a:t>
            </a:r>
            <a:r>
              <a:rPr lang="it-IT" sz="1400" dirty="0" smtClean="0">
                <a:latin typeface="Times New Roman" pitchFamily="18" charset="0"/>
                <a:cs typeface="Times New Roman" pitchFamily="18" charset="0"/>
              </a:rPr>
              <a:t>, il massiccio edificio, spesso a forma di torre, che serviva come residenza del signore ma anche come estremo luogo di difesa in caso d’attacco. Completa la tabella inserendo, accanto ad ogni numero, la descrizione della parte del mastio</a:t>
            </a:r>
            <a:r>
              <a:rPr lang="it-IT" sz="1400" b="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che gli corrisponde.</a:t>
            </a:r>
            <a:endParaRPr lang="it-IT" sz="1400" dirty="0">
              <a:latin typeface="Times New Roman" pitchFamily="18" charset="0"/>
              <a:cs typeface="Times New Roman" pitchFamily="18" charset="0"/>
            </a:endParaRPr>
          </a:p>
        </p:txBody>
      </p:sp>
      <p:sp>
        <p:nvSpPr>
          <p:cNvPr id="6" name="Rettangolo 5"/>
          <p:cNvSpPr/>
          <p:nvPr/>
        </p:nvSpPr>
        <p:spPr>
          <a:xfrm>
            <a:off x="4000496" y="5357826"/>
            <a:ext cx="824265" cy="307777"/>
          </a:xfrm>
          <a:prstGeom prst="rect">
            <a:avLst/>
          </a:prstGeom>
        </p:spPr>
        <p:txBody>
          <a:bodyPr wrap="none">
            <a:spAutoFit/>
          </a:bodyPr>
          <a:lstStyle/>
          <a:p>
            <a:r>
              <a:rPr lang="it-IT" sz="1400" dirty="0" smtClean="0">
                <a:latin typeface="Times New Roman" pitchFamily="18" charset="0"/>
                <a:cs typeface="Times New Roman" pitchFamily="18" charset="0"/>
              </a:rPr>
              <a:t>La  scala</a:t>
            </a:r>
            <a:endParaRPr lang="it-IT" sz="1400" dirty="0">
              <a:latin typeface="Times New Roman" pitchFamily="18" charset="0"/>
              <a:cs typeface="Times New Roman" pitchFamily="18" charset="0"/>
            </a:endParaRPr>
          </a:p>
        </p:txBody>
      </p:sp>
      <p:sp>
        <p:nvSpPr>
          <p:cNvPr id="7" name="Rettangolo 6"/>
          <p:cNvSpPr/>
          <p:nvPr/>
        </p:nvSpPr>
        <p:spPr>
          <a:xfrm>
            <a:off x="4929190" y="5357826"/>
            <a:ext cx="1707519" cy="307777"/>
          </a:xfrm>
          <a:prstGeom prst="rect">
            <a:avLst/>
          </a:prstGeom>
        </p:spPr>
        <p:txBody>
          <a:bodyPr wrap="none">
            <a:spAutoFit/>
          </a:bodyPr>
          <a:lstStyle/>
          <a:p>
            <a:r>
              <a:rPr lang="it-IT" sz="1400" dirty="0" smtClean="0">
                <a:latin typeface="Times New Roman" pitchFamily="18" charset="0"/>
                <a:cs typeface="Times New Roman" pitchFamily="18" charset="0"/>
              </a:rPr>
              <a:t>Le case dei contadini</a:t>
            </a:r>
            <a:endParaRPr lang="it-IT" sz="1400" dirty="0">
              <a:latin typeface="Times New Roman" pitchFamily="18" charset="0"/>
              <a:cs typeface="Times New Roman" pitchFamily="18" charset="0"/>
            </a:endParaRPr>
          </a:p>
        </p:txBody>
      </p:sp>
      <p:sp>
        <p:nvSpPr>
          <p:cNvPr id="8" name="Rettangolo 7"/>
          <p:cNvSpPr/>
          <p:nvPr/>
        </p:nvSpPr>
        <p:spPr>
          <a:xfrm>
            <a:off x="7042143" y="5357826"/>
            <a:ext cx="1677062" cy="307777"/>
          </a:xfrm>
          <a:prstGeom prst="rect">
            <a:avLst/>
          </a:prstGeom>
        </p:spPr>
        <p:txBody>
          <a:bodyPr wrap="none">
            <a:spAutoFit/>
          </a:bodyPr>
          <a:lstStyle/>
          <a:p>
            <a:r>
              <a:rPr lang="it-IT" sz="1400" dirty="0" smtClean="0">
                <a:latin typeface="Times New Roman" pitchFamily="18" charset="0"/>
                <a:cs typeface="Times New Roman" pitchFamily="18" charset="0"/>
              </a:rPr>
              <a:t>La sala della guardia</a:t>
            </a:r>
            <a:endParaRPr lang="it-IT" sz="1400" dirty="0">
              <a:latin typeface="Times New Roman" pitchFamily="18" charset="0"/>
              <a:cs typeface="Times New Roman" pitchFamily="18" charset="0"/>
            </a:endParaRPr>
          </a:p>
        </p:txBody>
      </p:sp>
      <p:sp>
        <p:nvSpPr>
          <p:cNvPr id="9" name="Rettangolo 8"/>
          <p:cNvSpPr/>
          <p:nvPr/>
        </p:nvSpPr>
        <p:spPr>
          <a:xfrm>
            <a:off x="4071934" y="5786454"/>
            <a:ext cx="938077" cy="307777"/>
          </a:xfrm>
          <a:prstGeom prst="rect">
            <a:avLst/>
          </a:prstGeom>
        </p:spPr>
        <p:txBody>
          <a:bodyPr wrap="none">
            <a:spAutoFit/>
          </a:bodyPr>
          <a:lstStyle/>
          <a:p>
            <a:r>
              <a:rPr lang="it-IT" sz="1400" dirty="0" smtClean="0">
                <a:latin typeface="Times New Roman" pitchFamily="18" charset="0"/>
                <a:cs typeface="Times New Roman" pitchFamily="18" charset="0"/>
              </a:rPr>
              <a:t>La cantina</a:t>
            </a:r>
            <a:endParaRPr lang="it-IT" sz="1400" dirty="0">
              <a:latin typeface="Times New Roman" pitchFamily="18" charset="0"/>
              <a:cs typeface="Times New Roman" pitchFamily="18" charset="0"/>
            </a:endParaRPr>
          </a:p>
        </p:txBody>
      </p:sp>
      <p:sp>
        <p:nvSpPr>
          <p:cNvPr id="10" name="Rettangolo 9"/>
          <p:cNvSpPr/>
          <p:nvPr/>
        </p:nvSpPr>
        <p:spPr>
          <a:xfrm>
            <a:off x="5214942" y="5786454"/>
            <a:ext cx="2031325" cy="307777"/>
          </a:xfrm>
          <a:prstGeom prst="rect">
            <a:avLst/>
          </a:prstGeom>
        </p:spPr>
        <p:txBody>
          <a:bodyPr wrap="none">
            <a:spAutoFit/>
          </a:bodyPr>
          <a:lstStyle/>
          <a:p>
            <a:r>
              <a:rPr lang="it-IT" sz="1400" dirty="0" smtClean="0">
                <a:latin typeface="Times New Roman" pitchFamily="18" charset="0"/>
                <a:cs typeface="Times New Roman" pitchFamily="18" charset="0"/>
              </a:rPr>
              <a:t>La terrazza con le vedette</a:t>
            </a:r>
            <a:endParaRPr lang="it-IT" sz="1400" dirty="0">
              <a:latin typeface="Times New Roman" pitchFamily="18" charset="0"/>
              <a:cs typeface="Times New Roman" pitchFamily="18" charset="0"/>
            </a:endParaRPr>
          </a:p>
        </p:txBody>
      </p:sp>
      <p:sp>
        <p:nvSpPr>
          <p:cNvPr id="11" name="Rettangolo 10"/>
          <p:cNvSpPr/>
          <p:nvPr/>
        </p:nvSpPr>
        <p:spPr>
          <a:xfrm>
            <a:off x="7929586" y="5786454"/>
            <a:ext cx="888385" cy="307777"/>
          </a:xfrm>
          <a:prstGeom prst="rect">
            <a:avLst/>
          </a:prstGeom>
        </p:spPr>
        <p:txBody>
          <a:bodyPr wrap="none">
            <a:spAutoFit/>
          </a:bodyPr>
          <a:lstStyle/>
          <a:p>
            <a:r>
              <a:rPr lang="it-IT" sz="1400" dirty="0" smtClean="0">
                <a:latin typeface="Times New Roman" pitchFamily="18" charset="0"/>
                <a:cs typeface="Times New Roman" pitchFamily="18" charset="0"/>
              </a:rPr>
              <a:t>La cucina</a:t>
            </a:r>
            <a:endParaRPr lang="it-IT" sz="1400" dirty="0">
              <a:latin typeface="Times New Roman" pitchFamily="18" charset="0"/>
              <a:cs typeface="Times New Roman" pitchFamily="18" charset="0"/>
            </a:endParaRPr>
          </a:p>
        </p:txBody>
      </p:sp>
      <p:sp>
        <p:nvSpPr>
          <p:cNvPr id="12" name="Rettangolo 11"/>
          <p:cNvSpPr/>
          <p:nvPr/>
        </p:nvSpPr>
        <p:spPr>
          <a:xfrm>
            <a:off x="4000496" y="6143644"/>
            <a:ext cx="2400016" cy="307777"/>
          </a:xfrm>
          <a:prstGeom prst="rect">
            <a:avLst/>
          </a:prstGeom>
        </p:spPr>
        <p:txBody>
          <a:bodyPr wrap="none">
            <a:spAutoFit/>
          </a:bodyPr>
          <a:lstStyle/>
          <a:p>
            <a:r>
              <a:rPr lang="it-IT" sz="1400" dirty="0" smtClean="0">
                <a:latin typeface="Times New Roman" pitchFamily="18" charset="0"/>
                <a:cs typeface="Times New Roman" pitchFamily="18" charset="0"/>
              </a:rPr>
              <a:t>La camera da letto del signore </a:t>
            </a:r>
            <a:endParaRPr lang="it-IT" sz="1400" dirty="0">
              <a:latin typeface="Times New Roman" pitchFamily="18" charset="0"/>
              <a:cs typeface="Times New Roman" pitchFamily="18" charset="0"/>
            </a:endParaRPr>
          </a:p>
        </p:txBody>
      </p:sp>
      <p:sp>
        <p:nvSpPr>
          <p:cNvPr id="13" name="Rettangolo 12"/>
          <p:cNvSpPr/>
          <p:nvPr/>
        </p:nvSpPr>
        <p:spPr>
          <a:xfrm>
            <a:off x="6572264" y="6143644"/>
            <a:ext cx="2117887" cy="307777"/>
          </a:xfrm>
          <a:prstGeom prst="rect">
            <a:avLst/>
          </a:prstGeom>
        </p:spPr>
        <p:txBody>
          <a:bodyPr wrap="none">
            <a:spAutoFit/>
          </a:bodyPr>
          <a:lstStyle/>
          <a:p>
            <a:r>
              <a:rPr lang="it-IT" sz="1400" dirty="0" smtClean="0">
                <a:latin typeface="Times New Roman" pitchFamily="18" charset="0"/>
                <a:cs typeface="Times New Roman" pitchFamily="18" charset="0"/>
              </a:rPr>
              <a:t>Il muro di cinta con i merli</a:t>
            </a:r>
            <a:endParaRPr lang="it-IT" sz="1400" dirty="0">
              <a:latin typeface="Times New Roman" pitchFamily="18" charset="0"/>
              <a:cs typeface="Times New Roman" pitchFamily="18" charset="0"/>
            </a:endParaRPr>
          </a:p>
        </p:txBody>
      </p:sp>
      <p:graphicFrame>
        <p:nvGraphicFramePr>
          <p:cNvPr id="14" name="Tabella 13"/>
          <p:cNvGraphicFramePr>
            <a:graphicFrameLocks noGrp="1"/>
          </p:cNvGraphicFramePr>
          <p:nvPr/>
        </p:nvGraphicFramePr>
        <p:xfrm>
          <a:off x="3929058" y="1500174"/>
          <a:ext cx="5000660" cy="3006422"/>
        </p:xfrm>
        <a:graphic>
          <a:graphicData uri="http://schemas.openxmlformats.org/drawingml/2006/table">
            <a:tbl>
              <a:tblPr firstRow="1" bandRow="1">
                <a:tableStyleId>{5C22544A-7EE6-4342-B048-85BDC9FD1C3A}</a:tableStyleId>
              </a:tblPr>
              <a:tblGrid>
                <a:gridCol w="928694"/>
                <a:gridCol w="4071966"/>
              </a:tblGrid>
              <a:tr h="410542">
                <a:tc>
                  <a:txBody>
                    <a:bodyPr/>
                    <a:lstStyle/>
                    <a:p>
                      <a:pPr algn="ctr"/>
                      <a:r>
                        <a:rPr lang="it-IT" dirty="0" smtClean="0">
                          <a:solidFill>
                            <a:schemeClr val="tx1"/>
                          </a:solidFill>
                        </a:rPr>
                        <a:t>numero</a:t>
                      </a:r>
                      <a:endParaRPr lang="it-IT" dirty="0">
                        <a:solidFill>
                          <a:schemeClr val="tx1"/>
                        </a:solidFill>
                      </a:endParaRPr>
                    </a:p>
                  </a:txBody>
                  <a:tcPr/>
                </a:tc>
                <a:tc>
                  <a:txBody>
                    <a:bodyPr/>
                    <a:lstStyle/>
                    <a:p>
                      <a:pPr algn="ctr"/>
                      <a:r>
                        <a:rPr lang="it-IT" dirty="0" smtClean="0">
                          <a:solidFill>
                            <a:schemeClr val="tx1"/>
                          </a:solidFill>
                        </a:rPr>
                        <a:t>descrizione</a:t>
                      </a:r>
                      <a:endParaRPr lang="it-IT" dirty="0">
                        <a:solidFill>
                          <a:schemeClr val="tx1"/>
                        </a:solidFill>
                      </a:endParaRPr>
                    </a:p>
                  </a:txBody>
                  <a:tcPr/>
                </a:tc>
              </a:tr>
              <a:tr h="370840">
                <a:tc>
                  <a:txBody>
                    <a:bodyPr/>
                    <a:lstStyle/>
                    <a:p>
                      <a:pPr algn="ctr"/>
                      <a:r>
                        <a:rPr lang="it-IT" sz="1400" dirty="0" smtClean="0">
                          <a:latin typeface="Times New Roman" pitchFamily="18" charset="0"/>
                          <a:cs typeface="Times New Roman" pitchFamily="18" charset="0"/>
                        </a:rPr>
                        <a:t>1</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La terrazza con le vedette</a:t>
                      </a:r>
                      <a:endParaRPr lang="it-IT" sz="1400" dirty="0">
                        <a:solidFill>
                          <a:srgbClr val="00B0F0"/>
                        </a:solidFill>
                        <a:latin typeface="Times New Roman" pitchFamily="18" charset="0"/>
                        <a:cs typeface="Times New Roman" pitchFamily="18" charset="0"/>
                      </a:endParaRPr>
                    </a:p>
                  </a:txBody>
                  <a:tcPr/>
                </a:tc>
              </a:tr>
              <a:tr h="370840">
                <a:tc>
                  <a:txBody>
                    <a:bodyPr/>
                    <a:lstStyle/>
                    <a:p>
                      <a:pPr algn="ctr"/>
                      <a:r>
                        <a:rPr lang="it-IT" sz="1400" dirty="0" smtClean="0">
                          <a:latin typeface="Times New Roman" pitchFamily="18" charset="0"/>
                          <a:cs typeface="Times New Roman" pitchFamily="18" charset="0"/>
                        </a:rPr>
                        <a:t>2</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La sala della guardia</a:t>
                      </a:r>
                      <a:endParaRPr lang="it-IT" sz="1400" dirty="0">
                        <a:solidFill>
                          <a:srgbClr val="00B0F0"/>
                        </a:solidFill>
                        <a:latin typeface="Times New Roman" pitchFamily="18" charset="0"/>
                        <a:cs typeface="Times New Roman" pitchFamily="18" charset="0"/>
                      </a:endParaRPr>
                    </a:p>
                  </a:txBody>
                  <a:tcPr/>
                </a:tc>
              </a:tr>
              <a:tr h="370840">
                <a:tc>
                  <a:txBody>
                    <a:bodyPr/>
                    <a:lstStyle/>
                    <a:p>
                      <a:pPr algn="ctr"/>
                      <a:r>
                        <a:rPr lang="it-IT" sz="1400" dirty="0" smtClean="0">
                          <a:latin typeface="Times New Roman" pitchFamily="18" charset="0"/>
                          <a:cs typeface="Times New Roman" pitchFamily="18" charset="0"/>
                        </a:rPr>
                        <a:t>3</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La camera da letto del signore </a:t>
                      </a:r>
                      <a:endParaRPr lang="it-IT" sz="1400" dirty="0">
                        <a:solidFill>
                          <a:srgbClr val="00B0F0"/>
                        </a:solidFill>
                        <a:latin typeface="Times New Roman" pitchFamily="18" charset="0"/>
                        <a:cs typeface="Times New Roman" pitchFamily="18" charset="0"/>
                      </a:endParaRPr>
                    </a:p>
                  </a:txBody>
                  <a:tcPr/>
                </a:tc>
              </a:tr>
              <a:tr h="370840">
                <a:tc>
                  <a:txBody>
                    <a:bodyPr/>
                    <a:lstStyle/>
                    <a:p>
                      <a:pPr algn="ctr"/>
                      <a:r>
                        <a:rPr lang="it-IT" sz="1400" dirty="0" smtClean="0">
                          <a:latin typeface="Times New Roman" pitchFamily="18" charset="0"/>
                          <a:cs typeface="Times New Roman" pitchFamily="18" charset="0"/>
                        </a:rPr>
                        <a:t>4</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La  scala</a:t>
                      </a:r>
                      <a:endParaRPr lang="it-IT" sz="1400" dirty="0">
                        <a:solidFill>
                          <a:srgbClr val="00B0F0"/>
                        </a:solidFill>
                        <a:latin typeface="Times New Roman" pitchFamily="18" charset="0"/>
                        <a:cs typeface="Times New Roman" pitchFamily="18" charset="0"/>
                      </a:endParaRPr>
                    </a:p>
                  </a:txBody>
                  <a:tcPr/>
                </a:tc>
              </a:tr>
              <a:tr h="370840">
                <a:tc>
                  <a:txBody>
                    <a:bodyPr/>
                    <a:lstStyle/>
                    <a:p>
                      <a:pPr algn="ctr"/>
                      <a:r>
                        <a:rPr lang="it-IT" sz="1400" dirty="0" smtClean="0">
                          <a:latin typeface="Times New Roman" pitchFamily="18" charset="0"/>
                          <a:cs typeface="Times New Roman" pitchFamily="18" charset="0"/>
                        </a:rPr>
                        <a:t>5</a:t>
                      </a:r>
                      <a:endParaRPr lang="it-IT" sz="1400" dirty="0">
                        <a:latin typeface="Times New Roman" pitchFamily="18" charset="0"/>
                        <a:cs typeface="Times New Roman" pitchFamily="18" charset="0"/>
                      </a:endParaRPr>
                    </a:p>
                  </a:txBody>
                  <a:tcPr/>
                </a:tc>
                <a:tc>
                  <a:txBody>
                    <a:bodyPr/>
                    <a:lstStyle/>
                    <a:p>
                      <a:r>
                        <a:rPr lang="it-IT" sz="1400" dirty="0" smtClean="0">
                          <a:latin typeface="Times New Roman" pitchFamily="18" charset="0"/>
                          <a:cs typeface="Times New Roman" pitchFamily="18" charset="0"/>
                        </a:rPr>
                        <a:t>La sala di soggiorno</a:t>
                      </a:r>
                      <a:endParaRPr lang="it-IT" sz="1400" dirty="0">
                        <a:latin typeface="Times New Roman" pitchFamily="18" charset="0"/>
                        <a:cs typeface="Times New Roman" pitchFamily="18" charset="0"/>
                      </a:endParaRPr>
                    </a:p>
                  </a:txBody>
                  <a:tcPr/>
                </a:tc>
              </a:tr>
              <a:tr h="370840">
                <a:tc>
                  <a:txBody>
                    <a:bodyPr/>
                    <a:lstStyle/>
                    <a:p>
                      <a:pPr algn="ctr"/>
                      <a:r>
                        <a:rPr lang="it-IT" sz="1400" dirty="0" smtClean="0">
                          <a:latin typeface="Times New Roman" pitchFamily="18" charset="0"/>
                          <a:cs typeface="Times New Roman" pitchFamily="18" charset="0"/>
                        </a:rPr>
                        <a:t>6</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La cucina</a:t>
                      </a:r>
                      <a:endParaRPr lang="it-IT" sz="1400" dirty="0">
                        <a:solidFill>
                          <a:srgbClr val="00B0F0"/>
                        </a:solidFill>
                        <a:latin typeface="Times New Roman" pitchFamily="18" charset="0"/>
                        <a:cs typeface="Times New Roman" pitchFamily="18" charset="0"/>
                      </a:endParaRPr>
                    </a:p>
                  </a:txBody>
                  <a:tcPr/>
                </a:tc>
              </a:tr>
              <a:tr h="370840">
                <a:tc>
                  <a:txBody>
                    <a:bodyPr/>
                    <a:lstStyle/>
                    <a:p>
                      <a:pPr algn="ctr"/>
                      <a:r>
                        <a:rPr lang="it-IT" sz="1400" dirty="0" smtClean="0">
                          <a:latin typeface="Times New Roman" pitchFamily="18" charset="0"/>
                          <a:cs typeface="Times New Roman" pitchFamily="18" charset="0"/>
                        </a:rPr>
                        <a:t>7</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La cantina</a:t>
                      </a:r>
                      <a:endParaRPr lang="it-IT" sz="1400" dirty="0">
                        <a:solidFill>
                          <a:srgbClr val="00B0F0"/>
                        </a:solidFill>
                        <a:latin typeface="Times New Roman" pitchFamily="18" charset="0"/>
                        <a:cs typeface="Times New Roman" pitchFamily="18" charset="0"/>
                      </a:endParaRPr>
                    </a:p>
                  </a:txBody>
                  <a:tcPr/>
                </a:tc>
              </a:tr>
            </a:tbl>
          </a:graphicData>
        </a:graphic>
      </p:graphicFrame>
      <p:graphicFrame>
        <p:nvGraphicFramePr>
          <p:cNvPr id="15" name="Tabella 14"/>
          <p:cNvGraphicFramePr>
            <a:graphicFrameLocks noGrp="1"/>
          </p:cNvGraphicFramePr>
          <p:nvPr/>
        </p:nvGraphicFramePr>
        <p:xfrm>
          <a:off x="3929058" y="4500570"/>
          <a:ext cx="5000660" cy="736600"/>
        </p:xfrm>
        <a:graphic>
          <a:graphicData uri="http://schemas.openxmlformats.org/drawingml/2006/table">
            <a:tbl>
              <a:tblPr firstRow="1" bandRow="1">
                <a:tableStyleId>{5C22544A-7EE6-4342-B048-85BDC9FD1C3A}</a:tableStyleId>
              </a:tblPr>
              <a:tblGrid>
                <a:gridCol w="928694"/>
                <a:gridCol w="4071966"/>
              </a:tblGrid>
              <a:tr h="365760">
                <a:tc>
                  <a:txBody>
                    <a:bodyPr/>
                    <a:lstStyle/>
                    <a:p>
                      <a:pPr algn="ctr"/>
                      <a:r>
                        <a:rPr lang="it-IT" sz="1400" b="0" dirty="0" smtClean="0">
                          <a:solidFill>
                            <a:schemeClr val="tx1"/>
                          </a:solidFill>
                          <a:latin typeface="Times New Roman" pitchFamily="18" charset="0"/>
                          <a:cs typeface="Times New Roman" pitchFamily="18" charset="0"/>
                        </a:rPr>
                        <a:t>8</a:t>
                      </a:r>
                      <a:endParaRPr lang="it-IT" sz="1400" b="0" dirty="0">
                        <a:solidFill>
                          <a:schemeClr val="tx1"/>
                        </a:solidFill>
                        <a:latin typeface="Times New Roman" pitchFamily="18" charset="0"/>
                        <a:cs typeface="Times New Roman" pitchFamily="18" charset="0"/>
                      </a:endParaRPr>
                    </a:p>
                  </a:txBody>
                  <a:tcPr>
                    <a:solidFill>
                      <a:srgbClr val="F9EEE3"/>
                    </a:solidFill>
                  </a:tcPr>
                </a:tc>
                <a:tc>
                  <a:txBody>
                    <a:bodyPr/>
                    <a:lstStyle/>
                    <a:p>
                      <a:r>
                        <a:rPr lang="it-IT" sz="1400" b="0" dirty="0" smtClean="0">
                          <a:solidFill>
                            <a:srgbClr val="00B0F0"/>
                          </a:solidFill>
                          <a:latin typeface="Times New Roman" pitchFamily="18" charset="0"/>
                          <a:cs typeface="Times New Roman" pitchFamily="18" charset="0"/>
                        </a:rPr>
                        <a:t>Il muro di cinta con i merli</a:t>
                      </a:r>
                      <a:endParaRPr lang="it-IT" sz="1400" b="0" dirty="0">
                        <a:solidFill>
                          <a:srgbClr val="00B0F0"/>
                        </a:solidFill>
                        <a:latin typeface="Times New Roman" pitchFamily="18" charset="0"/>
                        <a:cs typeface="Times New Roman" pitchFamily="18" charset="0"/>
                      </a:endParaRPr>
                    </a:p>
                  </a:txBody>
                  <a:tcPr>
                    <a:solidFill>
                      <a:srgbClr val="F9EEE3"/>
                    </a:solidFill>
                  </a:tcPr>
                </a:tc>
              </a:tr>
              <a:tr h="370840">
                <a:tc>
                  <a:txBody>
                    <a:bodyPr/>
                    <a:lstStyle/>
                    <a:p>
                      <a:pPr algn="ctr"/>
                      <a:r>
                        <a:rPr lang="it-IT" sz="1400" b="0" dirty="0" smtClean="0">
                          <a:solidFill>
                            <a:schemeClr val="tx1"/>
                          </a:solidFill>
                          <a:latin typeface="Times New Roman" pitchFamily="18" charset="0"/>
                          <a:cs typeface="Times New Roman" pitchFamily="18" charset="0"/>
                        </a:rPr>
                        <a:t>9</a:t>
                      </a:r>
                      <a:endParaRPr lang="it-IT" sz="1400" b="0" dirty="0">
                        <a:solidFill>
                          <a:schemeClr val="tx1"/>
                        </a:solidFill>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Le case dei contadini</a:t>
                      </a:r>
                      <a:endParaRPr lang="it-IT" sz="1400" dirty="0">
                        <a:solidFill>
                          <a:srgbClr val="00B0F0"/>
                        </a:solidFill>
                        <a:latin typeface="Times New Roman" pitchFamily="18" charset="0"/>
                        <a:cs typeface="Times New Roman" pitchFamily="18" charset="0"/>
                      </a:endParaRP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1714488"/>
            <a:ext cx="685804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Quali locali vengono riscaldati? In che modo?</a:t>
            </a:r>
            <a:endParaRPr lang="it-IT" sz="1400" dirty="0">
              <a:latin typeface="Times New Roman" pitchFamily="18" charset="0"/>
              <a:cs typeface="Times New Roman" pitchFamily="18" charset="0"/>
            </a:endParaRPr>
          </a:p>
        </p:txBody>
      </p:sp>
      <p:sp>
        <p:nvSpPr>
          <p:cNvPr id="4" name="Rettangolo arrotondato 3"/>
          <p:cNvSpPr/>
          <p:nvPr/>
        </p:nvSpPr>
        <p:spPr>
          <a:xfrm>
            <a:off x="285720" y="857232"/>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Vengono illuminati la sala di soggiorno e la camera da letto. Per l’illuminazione si usano torce e candele.</a:t>
            </a:r>
            <a:endParaRPr lang="it-IT" sz="1400" dirty="0">
              <a:solidFill>
                <a:srgbClr val="00B0F0"/>
              </a:solidFill>
              <a:latin typeface="Times New Roman" pitchFamily="18" charset="0"/>
              <a:cs typeface="Times New Roman" pitchFamily="18" charset="0"/>
            </a:endParaRPr>
          </a:p>
        </p:txBody>
      </p:sp>
      <p:sp>
        <p:nvSpPr>
          <p:cNvPr id="5" name="Rettangolo 4"/>
          <p:cNvSpPr/>
          <p:nvPr/>
        </p:nvSpPr>
        <p:spPr>
          <a:xfrm>
            <a:off x="357126" y="428604"/>
            <a:ext cx="8786874"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Quali locali vengono illuminati? In che modo?</a:t>
            </a:r>
            <a:endParaRPr lang="it-IT" sz="1400" dirty="0">
              <a:latin typeface="Times New Roman" pitchFamily="18" charset="0"/>
              <a:cs typeface="Times New Roman" pitchFamily="18" charset="0"/>
            </a:endParaRPr>
          </a:p>
        </p:txBody>
      </p:sp>
      <p:sp>
        <p:nvSpPr>
          <p:cNvPr id="6" name="Rettangolo arrotondato 5"/>
          <p:cNvSpPr/>
          <p:nvPr/>
        </p:nvSpPr>
        <p:spPr>
          <a:xfrm>
            <a:off x="357158" y="2143116"/>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I locali riscaldati sono la cucina e la sala di soggiorno. Il riscaldamento è fornito dal camino.</a:t>
            </a:r>
            <a:endParaRPr lang="it-IT" sz="1400" dirty="0">
              <a:solidFill>
                <a:srgbClr val="00B0F0"/>
              </a:solidFill>
              <a:latin typeface="Times New Roman" pitchFamily="18" charset="0"/>
              <a:cs typeface="Times New Roman" pitchFamily="18" charset="0"/>
            </a:endParaRPr>
          </a:p>
        </p:txBody>
      </p:sp>
      <p:sp>
        <p:nvSpPr>
          <p:cNvPr id="7" name="Rettangolo 6"/>
          <p:cNvSpPr/>
          <p:nvPr/>
        </p:nvSpPr>
        <p:spPr>
          <a:xfrm>
            <a:off x="428596" y="3000372"/>
            <a:ext cx="685804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4- </a:t>
            </a:r>
            <a:r>
              <a:rPr lang="it-IT" sz="1400" dirty="0" smtClean="0">
                <a:latin typeface="Times New Roman" pitchFamily="18" charset="0"/>
                <a:cs typeface="Times New Roman" pitchFamily="18" charset="0"/>
              </a:rPr>
              <a:t>In che modo il signore provvede alla sua pulizia personale?</a:t>
            </a:r>
            <a:endParaRPr lang="it-IT" sz="1400" dirty="0">
              <a:latin typeface="Times New Roman" pitchFamily="18" charset="0"/>
              <a:cs typeface="Times New Roman" pitchFamily="18" charset="0"/>
            </a:endParaRPr>
          </a:p>
        </p:txBody>
      </p:sp>
      <p:sp>
        <p:nvSpPr>
          <p:cNvPr id="8" name="Rettangolo arrotondato 7"/>
          <p:cNvSpPr/>
          <p:nvPr/>
        </p:nvSpPr>
        <p:spPr>
          <a:xfrm>
            <a:off x="428596" y="3429000"/>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Facendo il bagno in una tinozza</a:t>
            </a:r>
            <a:endParaRPr lang="it-IT" sz="1400" dirty="0">
              <a:solidFill>
                <a:srgbClr val="00B0F0"/>
              </a:solidFill>
              <a:latin typeface="Times New Roman" pitchFamily="18" charset="0"/>
              <a:cs typeface="Times New Roman" pitchFamily="18" charset="0"/>
            </a:endParaRPr>
          </a:p>
        </p:txBody>
      </p:sp>
      <p:sp>
        <p:nvSpPr>
          <p:cNvPr id="9" name="Rettangolo 8"/>
          <p:cNvSpPr/>
          <p:nvPr/>
        </p:nvSpPr>
        <p:spPr>
          <a:xfrm>
            <a:off x="428596" y="4214818"/>
            <a:ext cx="685804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5- </a:t>
            </a:r>
            <a:r>
              <a:rPr lang="it-IT" sz="1400" dirty="0" smtClean="0">
                <a:latin typeface="Times New Roman" pitchFamily="18" charset="0"/>
                <a:cs typeface="Times New Roman" pitchFamily="18" charset="0"/>
              </a:rPr>
              <a:t>Dove vengono riposti gli abiti del signore?</a:t>
            </a:r>
            <a:endParaRPr lang="it-IT" sz="1400" dirty="0">
              <a:latin typeface="Times New Roman" pitchFamily="18" charset="0"/>
              <a:cs typeface="Times New Roman" pitchFamily="18" charset="0"/>
            </a:endParaRPr>
          </a:p>
        </p:txBody>
      </p:sp>
      <p:sp>
        <p:nvSpPr>
          <p:cNvPr id="10" name="Rettangolo arrotondato 9"/>
          <p:cNvSpPr/>
          <p:nvPr/>
        </p:nvSpPr>
        <p:spPr>
          <a:xfrm>
            <a:off x="428596" y="4643446"/>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In un baule</a:t>
            </a:r>
            <a:endParaRPr lang="it-IT" sz="1400" dirty="0">
              <a:solidFill>
                <a:srgbClr val="00B0F0"/>
              </a:solidFill>
              <a:latin typeface="Times New Roman" pitchFamily="18" charset="0"/>
              <a:cs typeface="Times New Roman" pitchFamily="18" charset="0"/>
            </a:endParaRPr>
          </a:p>
        </p:txBody>
      </p:sp>
      <p:sp>
        <p:nvSpPr>
          <p:cNvPr id="11" name="Rettangolo 10"/>
          <p:cNvSpPr/>
          <p:nvPr/>
        </p:nvSpPr>
        <p:spPr>
          <a:xfrm>
            <a:off x="500034" y="5429264"/>
            <a:ext cx="685804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6- </a:t>
            </a:r>
            <a:r>
              <a:rPr lang="it-IT" sz="1400" dirty="0" smtClean="0">
                <a:latin typeface="Times New Roman" pitchFamily="18" charset="0"/>
                <a:cs typeface="Times New Roman" pitchFamily="18" charset="0"/>
              </a:rPr>
              <a:t>quali animali domestici vivono nel mastio?</a:t>
            </a:r>
            <a:endParaRPr lang="it-IT" sz="1400" dirty="0">
              <a:latin typeface="Times New Roman" pitchFamily="18" charset="0"/>
              <a:cs typeface="Times New Roman" pitchFamily="18" charset="0"/>
            </a:endParaRPr>
          </a:p>
        </p:txBody>
      </p:sp>
      <p:sp>
        <p:nvSpPr>
          <p:cNvPr id="12" name="Rettangolo arrotondato 11"/>
          <p:cNvSpPr/>
          <p:nvPr/>
        </p:nvSpPr>
        <p:spPr>
          <a:xfrm>
            <a:off x="500034" y="5857892"/>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I cani</a:t>
            </a:r>
            <a:endParaRPr lang="it-IT" sz="1400" dirty="0">
              <a:solidFill>
                <a:srgbClr val="00B0F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Il banchetto</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IL SIGNORE FEUDALE\BANCHETTI\8bced3fbaf87df58ceac5ba281d2b1cb.jpg"/>
          <p:cNvPicPr>
            <a:picLocks noChangeAspect="1" noChangeArrowheads="1"/>
          </p:cNvPicPr>
          <p:nvPr/>
        </p:nvPicPr>
        <p:blipFill>
          <a:blip r:embed="rId2"/>
          <a:srcRect l="2373" t="1598" r="1898"/>
          <a:stretch>
            <a:fillRect/>
          </a:stretch>
        </p:blipFill>
        <p:spPr bwMode="auto">
          <a:xfrm>
            <a:off x="214282" y="1071546"/>
            <a:ext cx="8643998" cy="5160950"/>
          </a:xfrm>
          <a:prstGeom prst="rect">
            <a:avLst/>
          </a:prstGeom>
          <a:noFill/>
          <a:ln w="38100">
            <a:solidFill>
              <a:srgbClr val="C00000"/>
            </a:solidFill>
          </a:ln>
        </p:spPr>
      </p:pic>
      <p:sp>
        <p:nvSpPr>
          <p:cNvPr id="4" name="Rettangolo 3"/>
          <p:cNvSpPr/>
          <p:nvPr/>
        </p:nvSpPr>
        <p:spPr>
          <a:xfrm>
            <a:off x="357126" y="500042"/>
            <a:ext cx="8786874" cy="307777"/>
          </a:xfrm>
          <a:prstGeom prst="rect">
            <a:avLst/>
          </a:prstGeom>
        </p:spPr>
        <p:txBody>
          <a:bodyPr wrap="square">
            <a:spAutoFit/>
          </a:bodyPr>
          <a:lstStyle/>
          <a:p>
            <a:pPr algn="just"/>
            <a:r>
              <a:rPr lang="it-IT" sz="1400" dirty="0" smtClean="0">
                <a:latin typeface="Times New Roman" pitchFamily="18" charset="0"/>
                <a:cs typeface="Times New Roman" pitchFamily="18" charset="0"/>
              </a:rPr>
              <a:t>Osserva attentamente l’immagine che rappresenta un banchetto medievale e rispondi alle domande.</a:t>
            </a:r>
            <a:endParaRPr lang="it-IT" sz="1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10" y="2857496"/>
            <a:ext cx="8286808"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Quali posate e quale tipo di piatto ha a disposizione ciascun commensale? In che modo verrà consumato il cibo?</a:t>
            </a:r>
          </a:p>
        </p:txBody>
      </p:sp>
      <p:sp>
        <p:nvSpPr>
          <p:cNvPr id="4" name="Rectangle 2"/>
          <p:cNvSpPr>
            <a:spLocks noChangeArrowheads="1"/>
          </p:cNvSpPr>
          <p:nvPr/>
        </p:nvSpPr>
        <p:spPr bwMode="auto">
          <a:xfrm>
            <a:off x="928662" y="4786322"/>
            <a:ext cx="771530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solidFill>
                  <a:srgbClr val="00B0F0"/>
                </a:solidFill>
                <a:latin typeface="Times New Roman" pitchFamily="18" charset="0"/>
                <a:ea typeface="Times New Roman" pitchFamily="18" charset="0"/>
                <a:cs typeface="Times New Roman" pitchFamily="18" charset="0"/>
              </a:rPr>
              <a:t> </a:t>
            </a:r>
            <a:r>
              <a:rPr kumimoji="0" lang="it-IT" sz="14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642910" y="1643050"/>
            <a:ext cx="828680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Quali cibi vengono serviti?</a:t>
            </a:r>
            <a:endParaRPr lang="it-IT" sz="1400" dirty="0">
              <a:latin typeface="Times New Roman" pitchFamily="18" charset="0"/>
              <a:cs typeface="Times New Roman" pitchFamily="18" charset="0"/>
            </a:endParaRPr>
          </a:p>
        </p:txBody>
      </p:sp>
      <p:sp>
        <p:nvSpPr>
          <p:cNvPr id="6" name="Rettangolo arrotondato 5"/>
          <p:cNvSpPr/>
          <p:nvPr/>
        </p:nvSpPr>
        <p:spPr>
          <a:xfrm>
            <a:off x="714348" y="2000240"/>
            <a:ext cx="785818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7" name="Rectangle 3"/>
          <p:cNvSpPr>
            <a:spLocks noChangeArrowheads="1"/>
          </p:cNvSpPr>
          <p:nvPr/>
        </p:nvSpPr>
        <p:spPr bwMode="auto">
          <a:xfrm>
            <a:off x="1000100" y="2143116"/>
            <a:ext cx="67151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400" dirty="0" smtClean="0">
                <a:solidFill>
                  <a:srgbClr val="00B0F0"/>
                </a:solidFill>
                <a:latin typeface="Times New Roman" pitchFamily="18" charset="0"/>
                <a:cs typeface="Times New Roman" pitchFamily="18" charset="0"/>
              </a:rPr>
              <a:t>Selvaggina e pane bianco</a:t>
            </a:r>
            <a:endParaRPr kumimoji="0" lang="it-IT" sz="1400" b="0" u="none" strike="noStrike" cap="none" normalizeH="0" baseline="0" dirty="0" smtClean="0">
              <a:ln>
                <a:noFill/>
              </a:ln>
              <a:solidFill>
                <a:srgbClr val="00B0F0"/>
              </a:solidFill>
              <a:effectLst/>
              <a:latin typeface="Arial" pitchFamily="34" charset="0"/>
              <a:cs typeface="Arial" pitchFamily="34" charset="0"/>
            </a:endParaRPr>
          </a:p>
        </p:txBody>
      </p:sp>
      <p:sp>
        <p:nvSpPr>
          <p:cNvPr id="8" name="Rettangolo arrotondato 7"/>
          <p:cNvSpPr/>
          <p:nvPr/>
        </p:nvSpPr>
        <p:spPr>
          <a:xfrm>
            <a:off x="714348" y="857232"/>
            <a:ext cx="7929618"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ctangle 2"/>
          <p:cNvSpPr>
            <a:spLocks noChangeArrowheads="1"/>
          </p:cNvSpPr>
          <p:nvPr/>
        </p:nvSpPr>
        <p:spPr bwMode="auto">
          <a:xfrm>
            <a:off x="714348" y="857232"/>
            <a:ext cx="77153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Offrire banchetti con</a:t>
            </a:r>
            <a:r>
              <a:rPr kumimoji="0" lang="it-IT" sz="14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molte persone e molto cibo era per il signore feudale un modo per manifestare potere e ricchezza.</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tangolo 9"/>
          <p:cNvSpPr/>
          <p:nvPr/>
        </p:nvSpPr>
        <p:spPr>
          <a:xfrm>
            <a:off x="642910" y="214290"/>
            <a:ext cx="8143932"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Perché, secondo te, il padrone di casa ha voluto organizzare un banchetto con tanti commensali e con abbondanza di portate? (osserva anche in quale posizione si trova all’interno della sala).</a:t>
            </a:r>
            <a:endParaRPr lang="it-IT" sz="1400" dirty="0">
              <a:latin typeface="Times New Roman" pitchFamily="18" charset="0"/>
              <a:cs typeface="Times New Roman" pitchFamily="18" charset="0"/>
            </a:endParaRPr>
          </a:p>
        </p:txBody>
      </p:sp>
      <p:sp>
        <p:nvSpPr>
          <p:cNvPr id="11" name="Rettangolo arrotondato 10"/>
          <p:cNvSpPr/>
          <p:nvPr/>
        </p:nvSpPr>
        <p:spPr>
          <a:xfrm>
            <a:off x="714348" y="3429000"/>
            <a:ext cx="785818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2" name="Rectangle 3"/>
          <p:cNvSpPr>
            <a:spLocks noChangeArrowheads="1"/>
          </p:cNvSpPr>
          <p:nvPr/>
        </p:nvSpPr>
        <p:spPr bwMode="auto">
          <a:xfrm>
            <a:off x="857224" y="3500438"/>
            <a:ext cx="750099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400" dirty="0" smtClean="0">
                <a:solidFill>
                  <a:srgbClr val="00B0F0"/>
                </a:solidFill>
                <a:latin typeface="Times New Roman" pitchFamily="18" charset="0"/>
                <a:cs typeface="Times New Roman" pitchFamily="18" charset="0"/>
              </a:rPr>
              <a:t>Ciascun commensale ha a disposizione un coltello e un tagliere. Il cibo viene tagliato sul tagliere col coltello e portato alla bocca con le mani.</a:t>
            </a:r>
            <a:endParaRPr kumimoji="0" lang="it-IT" sz="1400" b="0" u="none" strike="noStrike" cap="none" normalizeH="0" baseline="0" dirty="0" smtClean="0">
              <a:ln>
                <a:noFill/>
              </a:ln>
              <a:solidFill>
                <a:srgbClr val="00B0F0"/>
              </a:solidFill>
              <a:effectLst/>
              <a:latin typeface="Arial" pitchFamily="34" charset="0"/>
              <a:cs typeface="Arial" pitchFamily="34" charset="0"/>
            </a:endParaRPr>
          </a:p>
        </p:txBody>
      </p:sp>
      <p:sp>
        <p:nvSpPr>
          <p:cNvPr id="13" name="Rettangolo 12"/>
          <p:cNvSpPr/>
          <p:nvPr/>
        </p:nvSpPr>
        <p:spPr>
          <a:xfrm>
            <a:off x="714348" y="4214818"/>
            <a:ext cx="828680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4- </a:t>
            </a:r>
            <a:r>
              <a:rPr lang="it-IT" sz="1400" dirty="0" smtClean="0">
                <a:latin typeface="Times New Roman" pitchFamily="18" charset="0"/>
                <a:cs typeface="Times New Roman" pitchFamily="18" charset="0"/>
              </a:rPr>
              <a:t>Le due coppie di servitori al centro della sala stanno versando dell’acqua in una bacinella: a cosa servirà?</a:t>
            </a:r>
          </a:p>
        </p:txBody>
      </p:sp>
      <p:sp>
        <p:nvSpPr>
          <p:cNvPr id="14" name="Rettangolo arrotondato 13"/>
          <p:cNvSpPr/>
          <p:nvPr/>
        </p:nvSpPr>
        <p:spPr>
          <a:xfrm>
            <a:off x="785786" y="4643446"/>
            <a:ext cx="785818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5" name="Rectangle 3"/>
          <p:cNvSpPr>
            <a:spLocks noChangeArrowheads="1"/>
          </p:cNvSpPr>
          <p:nvPr/>
        </p:nvSpPr>
        <p:spPr bwMode="auto">
          <a:xfrm>
            <a:off x="928662" y="4714884"/>
            <a:ext cx="750099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400" dirty="0" smtClean="0">
                <a:solidFill>
                  <a:srgbClr val="00B0F0"/>
                </a:solidFill>
                <a:latin typeface="Times New Roman" pitchFamily="18" charset="0"/>
                <a:cs typeface="Times New Roman" pitchFamily="18" charset="0"/>
              </a:rPr>
              <a:t>La bacinella d’acqua serve ai commensali per pulirsi le mani che hanno utilizzato per portarsi il cibo alla bocca.</a:t>
            </a:r>
            <a:endParaRPr kumimoji="0" lang="it-IT" sz="1400" b="0" u="none" strike="noStrike" cap="none" normalizeH="0" baseline="0" dirty="0" smtClean="0">
              <a:ln>
                <a:noFill/>
              </a:ln>
              <a:solidFill>
                <a:srgbClr val="00B0F0"/>
              </a:solidFill>
              <a:effectLst/>
              <a:latin typeface="Arial" pitchFamily="34" charset="0"/>
              <a:cs typeface="Arial" pitchFamily="34" charset="0"/>
            </a:endParaRPr>
          </a:p>
        </p:txBody>
      </p:sp>
      <p:sp>
        <p:nvSpPr>
          <p:cNvPr id="16" name="Rettangolo 15"/>
          <p:cNvSpPr/>
          <p:nvPr/>
        </p:nvSpPr>
        <p:spPr>
          <a:xfrm>
            <a:off x="714348" y="5429264"/>
            <a:ext cx="828680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5- </a:t>
            </a:r>
            <a:r>
              <a:rPr lang="it-IT" sz="1400" dirty="0" smtClean="0">
                <a:latin typeface="Times New Roman" pitchFamily="18" charset="0"/>
                <a:cs typeface="Times New Roman" pitchFamily="18" charset="0"/>
              </a:rPr>
              <a:t>Da cosa viene allietato il banchetto?</a:t>
            </a:r>
          </a:p>
        </p:txBody>
      </p:sp>
      <p:sp>
        <p:nvSpPr>
          <p:cNvPr id="17" name="Rettangolo arrotondato 16"/>
          <p:cNvSpPr/>
          <p:nvPr/>
        </p:nvSpPr>
        <p:spPr>
          <a:xfrm>
            <a:off x="714348" y="5857892"/>
            <a:ext cx="7858180"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8" name="Rectangle 3"/>
          <p:cNvSpPr>
            <a:spLocks noChangeArrowheads="1"/>
          </p:cNvSpPr>
          <p:nvPr/>
        </p:nvSpPr>
        <p:spPr bwMode="auto">
          <a:xfrm>
            <a:off x="928662" y="5929330"/>
            <a:ext cx="750099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400" dirty="0" smtClean="0">
                <a:solidFill>
                  <a:srgbClr val="00B0F0"/>
                </a:solidFill>
                <a:latin typeface="Times New Roman" pitchFamily="18" charset="0"/>
                <a:cs typeface="Times New Roman" pitchFamily="18" charset="0"/>
              </a:rPr>
              <a:t>Dalla musica suonata dai musicisti che si trovano in piedi sulla sinistra.</a:t>
            </a:r>
            <a:endParaRPr kumimoji="0" lang="it-IT" sz="1400" b="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13859</TotalTime>
  <Words>2059</Words>
  <Application>Microsoft Office PowerPoint</Application>
  <PresentationFormat>Presentazione su schermo (4:3)</PresentationFormat>
  <Paragraphs>124</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Terra</vt:lpstr>
      <vt:lpstr>Il signore feudale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1278</cp:revision>
  <dcterms:created xsi:type="dcterms:W3CDTF">2021-02-01T13:54:03Z</dcterms:created>
  <dcterms:modified xsi:type="dcterms:W3CDTF">2021-07-30T15:02:40Z</dcterms:modified>
</cp:coreProperties>
</file>