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33"/>
  </p:notesMasterIdLst>
  <p:sldIdLst>
    <p:sldId id="581" r:id="rId2"/>
    <p:sldId id="620" r:id="rId3"/>
    <p:sldId id="601" r:id="rId4"/>
    <p:sldId id="582" r:id="rId5"/>
    <p:sldId id="587" r:id="rId6"/>
    <p:sldId id="602" r:id="rId7"/>
    <p:sldId id="583" r:id="rId8"/>
    <p:sldId id="585" r:id="rId9"/>
    <p:sldId id="610" r:id="rId10"/>
    <p:sldId id="611" r:id="rId11"/>
    <p:sldId id="612" r:id="rId12"/>
    <p:sldId id="603" r:id="rId13"/>
    <p:sldId id="544" r:id="rId14"/>
    <p:sldId id="546" r:id="rId15"/>
    <p:sldId id="605" r:id="rId16"/>
    <p:sldId id="613" r:id="rId17"/>
    <p:sldId id="614" r:id="rId18"/>
    <p:sldId id="615" r:id="rId19"/>
    <p:sldId id="616" r:id="rId20"/>
    <p:sldId id="606" r:id="rId21"/>
    <p:sldId id="596" r:id="rId22"/>
    <p:sldId id="607" r:id="rId23"/>
    <p:sldId id="617" r:id="rId24"/>
    <p:sldId id="618" r:id="rId25"/>
    <p:sldId id="619" r:id="rId26"/>
    <p:sldId id="608" r:id="rId27"/>
    <p:sldId id="481" r:id="rId28"/>
    <p:sldId id="551" r:id="rId29"/>
    <p:sldId id="609" r:id="rId30"/>
    <p:sldId id="599" r:id="rId31"/>
    <p:sldId id="600"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0690" autoAdjust="0"/>
  </p:normalViewPr>
  <p:slideViewPr>
    <p:cSldViewPr>
      <p:cViewPr>
        <p:scale>
          <a:sx n="120" d="100"/>
          <a:sy n="120" d="100"/>
        </p:scale>
        <p:origin x="-129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07/10/2022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07/10/2022</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07/10/2022</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p:txBody>
          <a:bodyPr>
            <a:noAutofit/>
          </a:bodyPr>
          <a:lstStyle/>
          <a:p>
            <a:pPr algn="ctr"/>
            <a:r>
              <a:rPr lang="it-IT" sz="7200" dirty="0" smtClean="0"/>
              <a:t>LA CURTIS</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6858016" y="1500174"/>
            <a:ext cx="171451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Coloni mietono il grano agli ordini di un sorvegliante</a:t>
            </a:r>
            <a:endParaRPr lang="it-IT" sz="1200" dirty="0">
              <a:latin typeface="Times New Roman" pitchFamily="18" charset="0"/>
              <a:cs typeface="Times New Roman" pitchFamily="18" charset="0"/>
            </a:endParaRPr>
          </a:p>
        </p:txBody>
      </p:sp>
      <p:sp>
        <p:nvSpPr>
          <p:cNvPr id="10" name="Pergamena 2 9"/>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572264" y="4500570"/>
            <a:ext cx="2000264" cy="1200329"/>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Tra gli obblighi dei coloni vi era quello di contribuire alla manutenzione di strade, ponti, castelli. Nella miniatura un uomo è intento a un lavoro di muratura.</a:t>
            </a:r>
            <a:endParaRPr lang="it-IT" sz="12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57818" y="1785926"/>
            <a:ext cx="2000264" cy="461665"/>
          </a:xfrm>
          <a:prstGeom prst="rect">
            <a:avLst/>
          </a:prstGeom>
          <a:solidFill>
            <a:schemeClr val="bg2">
              <a:lumMod val="75000"/>
            </a:schemeClr>
          </a:solidFill>
          <a:ln w="19050">
            <a:solidFill>
              <a:srgbClr val="C00000"/>
            </a:solidFill>
          </a:ln>
        </p:spPr>
        <p:txBody>
          <a:bodyPr wrap="square">
            <a:spAutoFit/>
          </a:bodyPr>
          <a:lstStyle/>
          <a:p>
            <a:pPr algn="just"/>
            <a:r>
              <a:rPr lang="it-IT" sz="1200" dirty="0" smtClean="0">
                <a:latin typeface="Times New Roman" pitchFamily="18" charset="0"/>
                <a:cs typeface="Times New Roman" pitchFamily="18" charset="0"/>
              </a:rPr>
              <a:t>Un colono si reca a pagare il tributo in natura</a:t>
            </a:r>
          </a:p>
        </p:txBody>
      </p:sp>
      <p:pic>
        <p:nvPicPr>
          <p:cNvPr id="7" name="Picture 6" descr="C:\Users\utente\Documents\SITO\DA INSERIRE\STORIA\LA CURTIS\CAP. 5\05.jpg"/>
          <p:cNvPicPr>
            <a:picLocks noChangeAspect="1" noChangeArrowheads="1"/>
          </p:cNvPicPr>
          <p:nvPr/>
        </p:nvPicPr>
        <p:blipFill>
          <a:blip r:embed="rId2" cstate="print"/>
          <a:srcRect/>
          <a:stretch>
            <a:fillRect/>
          </a:stretch>
        </p:blipFill>
        <p:spPr bwMode="auto">
          <a:xfrm>
            <a:off x="1071538" y="642918"/>
            <a:ext cx="2548636" cy="2843276"/>
          </a:xfrm>
          <a:prstGeom prst="rect">
            <a:avLst/>
          </a:prstGeom>
          <a:noFill/>
        </p:spPr>
      </p:pic>
      <p:sp>
        <p:nvSpPr>
          <p:cNvPr id="8" name="Pergamena 2 7"/>
          <p:cNvSpPr/>
          <p:nvPr/>
        </p:nvSpPr>
        <p:spPr>
          <a:xfrm>
            <a:off x="0" y="385762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Coloni e servi</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28596" y="1785926"/>
            <a:ext cx="8286808" cy="2939266"/>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400" dirty="0" smtClean="0">
                <a:latin typeface="Times New Roman" pitchFamily="18" charset="0"/>
                <a:cs typeface="Times New Roman" pitchFamily="18" charset="0"/>
              </a:rPr>
              <a:t>Nel nome della santa individua Trinità, Ugo e Lotario re per grazia di Dio. Sappiano tutti i fedeli della santa chiesa di Dio e nostri, attuali e futuri, che il nobile Lanfranco, nostro carissimo e fedele vassallo, umilmente supplicò la nostra altezza affinché, per la speranza di una ricompensa eterna e per riconoscimento alla sua fedeltà, in base alla nostra autorità, ci degnassimo di concedergli e di donargli, per </a:t>
            </a:r>
            <a:r>
              <a:rPr lang="it-IT" sz="1400" dirty="0" err="1" smtClean="0">
                <a:latin typeface="Times New Roman" pitchFamily="18" charset="0"/>
                <a:cs typeface="Times New Roman" pitchFamily="18" charset="0"/>
              </a:rPr>
              <a:t>Gariberto</a:t>
            </a:r>
            <a:r>
              <a:rPr lang="it-IT" sz="1400" dirty="0" smtClean="0">
                <a:latin typeface="Times New Roman" pitchFamily="18" charset="0"/>
                <a:cs typeface="Times New Roman" pitchFamily="18" charset="0"/>
              </a:rPr>
              <a:t>, detto </a:t>
            </a:r>
            <a:r>
              <a:rPr lang="it-IT" sz="1400" dirty="0" err="1" smtClean="0">
                <a:latin typeface="Times New Roman" pitchFamily="18" charset="0"/>
                <a:cs typeface="Times New Roman" pitchFamily="18" charset="0"/>
              </a:rPr>
              <a:t>Gazzone</a:t>
            </a:r>
            <a:r>
              <a:rPr lang="it-IT" sz="1400" dirty="0" smtClean="0">
                <a:latin typeface="Times New Roman" pitchFamily="18" charset="0"/>
                <a:cs typeface="Times New Roman" pitchFamily="18" charset="0"/>
              </a:rPr>
              <a:t>, suo vassallo, figlio di Stefano, l’ancella chiamata </a:t>
            </a:r>
            <a:r>
              <a:rPr lang="it-IT" sz="1400" dirty="0" err="1" smtClean="0">
                <a:latin typeface="Times New Roman" pitchFamily="18" charset="0"/>
                <a:cs typeface="Times New Roman" pitchFamily="18" charset="0"/>
              </a:rPr>
              <a:t>Vualperga</a:t>
            </a:r>
            <a:r>
              <a:rPr lang="it-IT" sz="1400" dirty="0" smtClean="0">
                <a:latin typeface="Times New Roman" pitchFamily="18" charset="0"/>
                <a:cs typeface="Times New Roman" pitchFamily="18" charset="0"/>
              </a:rPr>
              <a:t> con i suoi figli e la sua figlia: Paolo, Giovanni, Martino, Bennato e </a:t>
            </a:r>
            <a:r>
              <a:rPr lang="it-IT" sz="1400" dirty="0" err="1" smtClean="0">
                <a:latin typeface="Times New Roman" pitchFamily="18" charset="0"/>
                <a:cs typeface="Times New Roman" pitchFamily="18" charset="0"/>
              </a:rPr>
              <a:t>Eresenda</a:t>
            </a:r>
            <a:r>
              <a:rPr lang="it-IT" sz="1400" dirty="0" smtClean="0">
                <a:latin typeface="Times New Roman" pitchFamily="18" charset="0"/>
                <a:cs typeface="Times New Roman" pitchFamily="18" charset="0"/>
              </a:rPr>
              <a:t> che finora appartenevano alla nostra </a:t>
            </a:r>
            <a:r>
              <a:rPr lang="it-IT" sz="1400"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di </a:t>
            </a:r>
            <a:r>
              <a:rPr lang="it-IT" sz="1400" dirty="0" err="1" smtClean="0">
                <a:latin typeface="Times New Roman" pitchFamily="18" charset="0"/>
                <a:cs typeface="Times New Roman" pitchFamily="18" charset="0"/>
              </a:rPr>
              <a:t>Burscante</a:t>
            </a:r>
            <a:r>
              <a:rPr lang="it-IT" sz="1400" dirty="0" smtClean="0">
                <a:latin typeface="Times New Roman" pitchFamily="18" charset="0"/>
                <a:cs typeface="Times New Roman" pitchFamily="18" charset="0"/>
              </a:rPr>
              <a:t>.</a:t>
            </a:r>
          </a:p>
          <a:p>
            <a:pPr algn="just">
              <a:spcAft>
                <a:spcPts val="600"/>
              </a:spcAft>
            </a:pPr>
            <a:r>
              <a:rPr lang="it-IT" sz="1400" dirty="0" smtClean="0">
                <a:latin typeface="Times New Roman" pitchFamily="18" charset="0"/>
                <a:cs typeface="Times New Roman" pitchFamily="18" charset="0"/>
              </a:rPr>
              <a:t>Accondiscendendo alle sue richieste, in base alla nostra autorità, concediamo e doniamo la suddetta ancella </a:t>
            </a:r>
            <a:r>
              <a:rPr lang="it-IT" sz="1400" dirty="0" err="1" smtClean="0">
                <a:latin typeface="Times New Roman" pitchFamily="18" charset="0"/>
                <a:cs typeface="Times New Roman" pitchFamily="18" charset="0"/>
              </a:rPr>
              <a:t>Vualperga</a:t>
            </a:r>
            <a:r>
              <a:rPr lang="it-IT" sz="1400" dirty="0" smtClean="0">
                <a:latin typeface="Times New Roman" pitchFamily="18" charset="0"/>
                <a:cs typeface="Times New Roman" pitchFamily="18" charset="0"/>
              </a:rPr>
              <a:t> con i suoi figli e la sua figlia cioè Paolo, Giovanni, Martino, Bennato e </a:t>
            </a:r>
            <a:r>
              <a:rPr lang="it-IT" sz="1400" dirty="0" err="1" smtClean="0">
                <a:latin typeface="Times New Roman" pitchFamily="18" charset="0"/>
                <a:cs typeface="Times New Roman" pitchFamily="18" charset="0"/>
              </a:rPr>
              <a:t>Eresenda</a:t>
            </a:r>
            <a:r>
              <a:rPr lang="it-IT" sz="1400" dirty="0" smtClean="0">
                <a:latin typeface="Times New Roman" pitchFamily="18" charset="0"/>
                <a:cs typeface="Times New Roman" pitchFamily="18" charset="0"/>
              </a:rPr>
              <a:t>, in quanto giustamente e legalmente possiamo farlo, e dal nostro diritto e dominio li trasferiamo totalmente al diritto e dominio suo e dei suoi eredi, perché li abbiano, ne dispongano, li possiedano secondo il diritto di proprietà e possano venderli, donarli, scambiarli, alienarli, esercitarne il diritto di vita e di morte e disporne insomma in ogni modo come a loro piacerà senza che nessuno possa interferire in questo loro diritto.</a:t>
            </a:r>
          </a:p>
          <a:p>
            <a:pPr algn="r"/>
            <a:r>
              <a:rPr lang="it-IT" sz="1200" i="1" dirty="0" smtClean="0">
                <a:latin typeface="Times New Roman" pitchFamily="18" charset="0"/>
                <a:cs typeface="Times New Roman" pitchFamily="18" charset="0"/>
              </a:rPr>
              <a:t>da </a:t>
            </a:r>
            <a:r>
              <a:rPr lang="it-IT" sz="1200" dirty="0" smtClean="0">
                <a:latin typeface="Times New Roman" pitchFamily="18" charset="0"/>
                <a:cs typeface="Times New Roman" pitchFamily="18" charset="0"/>
              </a:rPr>
              <a:t>Diploma di Ugo e Lotario, </a:t>
            </a:r>
            <a:r>
              <a:rPr lang="it-IT" sz="1200" i="1" dirty="0" smtClean="0">
                <a:latin typeface="Times New Roman" pitchFamily="18" charset="0"/>
                <a:cs typeface="Times New Roman" pitchFamily="18" charset="0"/>
              </a:rPr>
              <a:t>12 maggio 935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158" y="714356"/>
            <a:ext cx="8572560"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Dal documento si possono ricavare informazioni sulle condizioni della manodopera servile durante l’Alto Medioevo. Mettile a confronto con quelle dei coloni liberi completando la tabella.  </a:t>
            </a:r>
          </a:p>
        </p:txBody>
      </p:sp>
      <p:graphicFrame>
        <p:nvGraphicFramePr>
          <p:cNvPr id="7" name="Tabella 6"/>
          <p:cNvGraphicFramePr>
            <a:graphicFrameLocks noGrp="1"/>
          </p:cNvGraphicFramePr>
          <p:nvPr/>
        </p:nvGraphicFramePr>
        <p:xfrm>
          <a:off x="214282" y="1571612"/>
          <a:ext cx="8715436" cy="3850640"/>
        </p:xfrm>
        <a:graphic>
          <a:graphicData uri="http://schemas.openxmlformats.org/drawingml/2006/table">
            <a:tbl>
              <a:tblPr firstRow="1" bandRow="1">
                <a:tableStyleId>{5C22544A-7EE6-4342-B048-85BDC9FD1C3A}</a:tableStyleId>
              </a:tblPr>
              <a:tblGrid>
                <a:gridCol w="4357718"/>
                <a:gridCol w="4357718"/>
              </a:tblGrid>
              <a:tr h="370840">
                <a:tc>
                  <a:txBody>
                    <a:bodyPr/>
                    <a:lstStyle/>
                    <a:p>
                      <a:pPr algn="ctr"/>
                      <a:r>
                        <a:rPr lang="it-IT" sz="1400" dirty="0" smtClean="0">
                          <a:solidFill>
                            <a:schemeClr val="tx1"/>
                          </a:solidFill>
                        </a:rPr>
                        <a:t>Coloni liberi</a:t>
                      </a:r>
                      <a:endParaRPr lang="it-IT" sz="1400" dirty="0">
                        <a:solidFill>
                          <a:schemeClr val="tx1"/>
                        </a:solidFill>
                      </a:endParaRPr>
                    </a:p>
                  </a:txBody>
                  <a:tcPr/>
                </a:tc>
                <a:tc>
                  <a:txBody>
                    <a:bodyPr/>
                    <a:lstStyle/>
                    <a:p>
                      <a:pPr algn="ctr"/>
                      <a:r>
                        <a:rPr lang="it-IT" sz="1400" dirty="0" smtClean="0">
                          <a:solidFill>
                            <a:schemeClr val="tx1"/>
                          </a:solidFill>
                        </a:rPr>
                        <a:t>Servi </a:t>
                      </a:r>
                      <a:endParaRPr lang="it-IT" sz="1400" dirty="0">
                        <a:solidFill>
                          <a:schemeClr val="tx1"/>
                        </a:solidFill>
                      </a:endParaRPr>
                    </a:p>
                  </a:txBody>
                  <a:tcPr/>
                </a:tc>
              </a:tr>
              <a:tr h="370840">
                <a:tc>
                  <a:txBody>
                    <a:bodyPr/>
                    <a:lstStyle/>
                    <a:p>
                      <a:r>
                        <a:rPr lang="it-IT" sz="1400" dirty="0" smtClean="0">
                          <a:latin typeface="Times New Roman" pitchFamily="18" charset="0"/>
                          <a:cs typeface="Times New Roman" pitchFamily="18" charset="0"/>
                        </a:rPr>
                        <a:t>Sono</a:t>
                      </a:r>
                      <a:r>
                        <a:rPr lang="it-IT" sz="1400" baseline="0" dirty="0" smtClean="0">
                          <a:latin typeface="Times New Roman" pitchFamily="18" charset="0"/>
                          <a:cs typeface="Times New Roman" pitchFamily="18" charset="0"/>
                        </a:rPr>
                        <a:t> legati alla terra che coltivano e non possono essere allontanati da essa</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Possono essere venduti soltanto</a:t>
                      </a:r>
                      <a:r>
                        <a:rPr lang="it-IT" sz="1400" baseline="0" dirty="0" smtClean="0">
                          <a:latin typeface="Times New Roman" pitchFamily="18" charset="0"/>
                          <a:cs typeface="Times New Roman" pitchFamily="18" charset="0"/>
                        </a:rPr>
                        <a:t> assieme alla terra che coltivano</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Sono obbligati a pagare tributi in natura e a svolgere le </a:t>
                      </a:r>
                      <a:r>
                        <a:rPr lang="it-IT" sz="1400" dirty="0" err="1" smtClean="0">
                          <a:latin typeface="Times New Roman" pitchFamily="18" charset="0"/>
                          <a:cs typeface="Times New Roman" pitchFamily="18" charset="0"/>
                        </a:rPr>
                        <a:t>corvées</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I servi e tutti i loro discendenti rimangono legati per sempre al padrone</a:t>
                      </a:r>
                      <a:endParaRPr lang="it-IT" sz="1400" dirty="0">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Il rapporto tra coloni</a:t>
                      </a:r>
                      <a:r>
                        <a:rPr lang="it-IT" sz="1400" baseline="0" dirty="0" smtClean="0">
                          <a:latin typeface="Times New Roman" pitchFamily="18" charset="0"/>
                          <a:cs typeface="Times New Roman" pitchFamily="18" charset="0"/>
                        </a:rPr>
                        <a:t> e padroni della terra è regolato dalla legge</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r>
                        <a:rPr lang="it-IT" sz="1400" dirty="0" smtClean="0">
                          <a:latin typeface="Times New Roman" pitchFamily="18" charset="0"/>
                          <a:cs typeface="Times New Roman" pitchFamily="18" charset="0"/>
                        </a:rPr>
                        <a:t>Nei loro confronti il padrone può amministrare la giustizia ma entro limiti stabiliti</a:t>
                      </a:r>
                      <a:r>
                        <a:rPr lang="it-IT" sz="1400" baseline="0" dirty="0" smtClean="0">
                          <a:latin typeface="Times New Roman" pitchFamily="18" charset="0"/>
                          <a:cs typeface="Times New Roman" pitchFamily="18" charset="0"/>
                        </a:rPr>
                        <a:t> dalla legge</a:t>
                      </a:r>
                      <a:r>
                        <a:rPr lang="it-IT" sz="1400"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Vivono e lavorano nella </a:t>
                      </a:r>
                      <a:r>
                        <a:rPr lang="it-IT" sz="1400" i="1" dirty="0" smtClean="0">
                          <a:latin typeface="Times New Roman" pitchFamily="18" charset="0"/>
                          <a:cs typeface="Times New Roman" pitchFamily="18" charset="0"/>
                        </a:rPr>
                        <a:t>pars </a:t>
                      </a:r>
                      <a:r>
                        <a:rPr lang="it-IT" sz="1400" i="1" dirty="0" err="1" smtClean="0">
                          <a:latin typeface="Times New Roman" pitchFamily="18" charset="0"/>
                          <a:cs typeface="Times New Roman" pitchFamily="18" charset="0"/>
                        </a:rPr>
                        <a:t>dominica</a:t>
                      </a:r>
                      <a:endParaRPr lang="it-IT"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Il</a:t>
            </a:r>
            <a:r>
              <a:rPr kumimoji="0" lang="it-IT" sz="3600" b="0" i="0" u="none" strike="noStrike" cap="none" normalizeH="0" dirty="0" smtClean="0">
                <a:ln>
                  <a:noFill/>
                </a:ln>
                <a:solidFill>
                  <a:srgbClr val="FF0000"/>
                </a:solidFill>
                <a:effectLst/>
                <a:latin typeface="Times New Roman" pitchFamily="18" charset="0"/>
                <a:cs typeface="Times New Roman" pitchFamily="18" charset="0"/>
              </a:rPr>
              <a:t> lavoro del colono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1538" y="214290"/>
            <a:ext cx="7143800" cy="307777"/>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Il lavoro nei campi era molto faticoso poiché i contadini utilizzavano strumenti ancora primitivi. </a:t>
            </a:r>
            <a:endParaRPr lang="it-IT" sz="1400" i="1" dirty="0" smtClean="0">
              <a:latin typeface="Times New Roman" pitchFamily="18" charset="0"/>
              <a:cs typeface="Times New Roman" pitchFamily="18" charset="0"/>
            </a:endParaRPr>
          </a:p>
        </p:txBody>
      </p:sp>
      <p:sp>
        <p:nvSpPr>
          <p:cNvPr id="5" name="Rettangolo 4"/>
          <p:cNvSpPr/>
          <p:nvPr/>
        </p:nvSpPr>
        <p:spPr>
          <a:xfrm>
            <a:off x="5286380" y="1000108"/>
            <a:ext cx="3714776" cy="1938992"/>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miniatura (IX secolo) evidenzia con chiarezza i limiti degli attrezzi altomedievali. L’aratro è dotato solo del coltro, che incide verticalmente il terreno, e del vomere, che lo taglia orizzontalmente: non ha il versoio, che rovescia la zolla.</a:t>
            </a:r>
          </a:p>
          <a:p>
            <a:pPr algn="just"/>
            <a:r>
              <a:rPr lang="it-IT" sz="1200" dirty="0" smtClean="0">
                <a:latin typeface="Times New Roman" pitchFamily="18" charset="0"/>
                <a:cs typeface="Times New Roman" pitchFamily="18" charset="0"/>
              </a:rPr>
              <a:t>Salvo la punta del vomere, che di solito era rafforzata in ferro, l’aratro era interamente in legno. Si trattava dunque di uno strumento che lavorava il terreno con poca forza ed efficacia, tanto che spesso si preferiva zapparlo in precedenza. </a:t>
            </a:r>
            <a:endParaRPr lang="it-IT" sz="1200" dirty="0">
              <a:latin typeface="Times New Roman" pitchFamily="18" charset="0"/>
              <a:cs typeface="Times New Roman" pitchFamily="18" charset="0"/>
            </a:endParaRPr>
          </a:p>
        </p:txBody>
      </p:sp>
      <p:sp>
        <p:nvSpPr>
          <p:cNvPr id="8" name="Pergamena 2 7"/>
          <p:cNvSpPr/>
          <p:nvPr/>
        </p:nvSpPr>
        <p:spPr>
          <a:xfrm>
            <a:off x="0" y="3357562"/>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5286380" y="4500570"/>
            <a:ext cx="2786082" cy="1015663"/>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semina veniva effettuata con grandi gesti del braccio. Questo procedimento comportava un notevole spreco della semente e una distribuzione spesso irregolare delle piante.</a:t>
            </a:r>
            <a:endParaRPr lang="it-IT" sz="1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15008" y="1714488"/>
            <a:ext cx="3143272" cy="276999"/>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Per mietere veniva utilizzato un falcetto corto.</a:t>
            </a:r>
            <a:endParaRPr lang="it-IT" sz="1200" dirty="0">
              <a:latin typeface="Times New Roman" pitchFamily="18" charset="0"/>
              <a:cs typeface="Times New Roman" pitchFamily="18" charset="0"/>
            </a:endParaRPr>
          </a:p>
        </p:txBody>
      </p:sp>
      <p:sp>
        <p:nvSpPr>
          <p:cNvPr id="5" name="Rettangolo 4"/>
          <p:cNvSpPr/>
          <p:nvPr/>
        </p:nvSpPr>
        <p:spPr>
          <a:xfrm>
            <a:off x="6000760" y="4214818"/>
            <a:ext cx="2500330" cy="1754326"/>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trebbiatura si effettuava con il correggiato, un arnese formato da due bastoni collegati da una  striscia di cuoio. Uno dei due bastoni veniva impugnato e faceva ruotare l’altro, mandandolo a percuotere i cereali distesi sull’aia. In questo modo i chicchi venivano separati dal loro involucro.</a:t>
            </a:r>
            <a:endParaRPr lang="it-IT" sz="1200" dirty="0">
              <a:latin typeface="Times New Roman" pitchFamily="18" charset="0"/>
              <a:cs typeface="Times New Roman" pitchFamily="18" charset="0"/>
            </a:endParaRPr>
          </a:p>
        </p:txBody>
      </p:sp>
      <p:sp>
        <p:nvSpPr>
          <p:cNvPr id="6" name="Pergamena 2 5"/>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1472" y="4857760"/>
            <a:ext cx="278608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Oltre al podere, il contadino coltivava l’orto. Qui lo vediamo impegnato nella raccolta delle cipolle.</a:t>
            </a:r>
            <a:endParaRPr lang="it-IT" sz="1200" dirty="0">
              <a:latin typeface="Times New Roman" pitchFamily="18" charset="0"/>
              <a:cs typeface="Times New Roman" pitchFamily="18" charset="0"/>
            </a:endParaRPr>
          </a:p>
        </p:txBody>
      </p:sp>
      <p:pic>
        <p:nvPicPr>
          <p:cNvPr id="5" name="Picture 6" descr="olio d&amp;#39;oliva"/>
          <p:cNvPicPr>
            <a:picLocks noChangeAspect="1" noChangeArrowheads="1"/>
          </p:cNvPicPr>
          <p:nvPr/>
        </p:nvPicPr>
        <p:blipFill>
          <a:blip r:embed="rId2"/>
          <a:srcRect/>
          <a:stretch>
            <a:fillRect/>
          </a:stretch>
        </p:blipFill>
        <p:spPr bwMode="auto">
          <a:xfrm>
            <a:off x="4857752" y="357166"/>
            <a:ext cx="3810000" cy="1638300"/>
          </a:xfrm>
          <a:prstGeom prst="rect">
            <a:avLst/>
          </a:prstGeom>
          <a:solidFill>
            <a:srgbClr val="C00000"/>
          </a:solidFill>
          <a:ln w="38100">
            <a:solidFill>
              <a:srgbClr val="C00000"/>
            </a:solidFill>
          </a:ln>
        </p:spPr>
      </p:pic>
      <p:sp>
        <p:nvSpPr>
          <p:cNvPr id="7" name="Rettangolo 6"/>
          <p:cNvSpPr/>
          <p:nvPr/>
        </p:nvSpPr>
        <p:spPr>
          <a:xfrm>
            <a:off x="5072066" y="5500702"/>
            <a:ext cx="350046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Il contadino coltivava anche l’olivo e la vite, ma l’olio ed il vino rimanevano prodotti pregiati destinati prevalentemente alla tavola dei nobili.</a:t>
            </a:r>
            <a:endParaRPr lang="it-IT" sz="1200" dirty="0">
              <a:latin typeface="Times New Roman" pitchFamily="18" charset="0"/>
              <a:cs typeface="Times New Roman" pitchFamily="18" charset="0"/>
            </a:endParaRPr>
          </a:p>
        </p:txBody>
      </p:sp>
      <p:sp>
        <p:nvSpPr>
          <p:cNvPr id="8" name="Pergamena 2 7"/>
          <p:cNvSpPr/>
          <p:nvPr/>
        </p:nvSpPr>
        <p:spPr>
          <a:xfrm>
            <a:off x="4143372"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acuinum Sanitatis. Il XIV secolo. Manuale medievale di salute. Il  formaggio bianco. Folio 62r Foto stock - Alamy"/>
          <p:cNvPicPr>
            <a:picLocks noChangeAspect="1" noChangeArrowheads="1"/>
          </p:cNvPicPr>
          <p:nvPr/>
        </p:nvPicPr>
        <p:blipFill>
          <a:blip r:embed="rId2"/>
          <a:srcRect l="1982" t="4260" r="4882" b="16224"/>
          <a:stretch>
            <a:fillRect/>
          </a:stretch>
        </p:blipFill>
        <p:spPr bwMode="auto">
          <a:xfrm>
            <a:off x="5143504" y="642918"/>
            <a:ext cx="3092502" cy="3684702"/>
          </a:xfrm>
          <a:prstGeom prst="rect">
            <a:avLst/>
          </a:prstGeom>
          <a:noFill/>
        </p:spPr>
      </p:pic>
      <p:sp>
        <p:nvSpPr>
          <p:cNvPr id="5" name="Rettangolo 4"/>
          <p:cNvSpPr/>
          <p:nvPr/>
        </p:nvSpPr>
        <p:spPr>
          <a:xfrm>
            <a:off x="642910" y="5000636"/>
            <a:ext cx="2786082" cy="646331"/>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Il contadino allevava anche qualche animale domestico. In questa miniatura vediamo la fase della mungitura.</a:t>
            </a:r>
            <a:endParaRPr lang="it-IT" sz="1200" dirty="0">
              <a:latin typeface="Times New Roman" pitchFamily="18" charset="0"/>
              <a:cs typeface="Times New Roman" pitchFamily="18" charset="0"/>
            </a:endParaRPr>
          </a:p>
        </p:txBody>
      </p:sp>
      <p:sp>
        <p:nvSpPr>
          <p:cNvPr id="6" name="Rettangolo 5"/>
          <p:cNvSpPr/>
          <p:nvPr/>
        </p:nvSpPr>
        <p:spPr>
          <a:xfrm>
            <a:off x="5357818" y="5072074"/>
            <a:ext cx="2786082" cy="461665"/>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Dalla lavorazione del latte si otteneva il formaggio</a:t>
            </a:r>
            <a:endParaRPr lang="it-IT" sz="1200" dirty="0">
              <a:latin typeface="Times New Roman" pitchFamily="18" charset="0"/>
              <a:cs typeface="Times New Roman" pitchFamily="18" charset="0"/>
            </a:endParaRPr>
          </a:p>
        </p:txBody>
      </p:sp>
      <p:sp>
        <p:nvSpPr>
          <p:cNvPr id="7" name="Pergamena 2 6"/>
          <p:cNvSpPr/>
          <p:nvPr/>
        </p:nvSpPr>
        <p:spPr>
          <a:xfrm>
            <a:off x="4143372"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3"/>
          <p:cNvSpPr txBox="1">
            <a:spLocks/>
          </p:cNvSpPr>
          <p:nvPr/>
        </p:nvSpPr>
        <p:spPr>
          <a:xfrm>
            <a:off x="214282" y="1071546"/>
            <a:ext cx="8686800" cy="1571636"/>
          </a:xfrm>
          <a:prstGeom prst="rect">
            <a:avLst/>
          </a:prstGeom>
          <a:blipFill>
            <a:blip r:embed="rId2"/>
            <a:tile tx="0" ty="0" sx="100000" sy="100000" flip="none" algn="tl"/>
          </a:blipFill>
          <a:ln>
            <a:solidFill>
              <a:srgbClr val="33CC33"/>
            </a:solidFill>
          </a:ln>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it-IT" sz="1600" b="0" i="0" u="none" strike="noStrike" kern="1200" cap="none" spc="0" normalizeH="0" baseline="0" noProof="0" dirty="0" smtClean="0">
              <a:ln>
                <a:noFill/>
              </a:ln>
              <a:solidFill>
                <a:schemeClr val="tx2"/>
              </a:solidFill>
              <a:effectLst/>
              <a:uLnTx/>
              <a:uFillTx/>
              <a:latin typeface="+mn-lt"/>
              <a:ea typeface="+mn-ea"/>
              <a:cs typeface="+mn-cs"/>
            </a:endParaRPr>
          </a:p>
          <a:p>
            <a:pPr marR="0" lvl="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it-IT" sz="1600" b="0" i="0" u="none" strike="noStrike" kern="1200" cap="none" spc="0" normalizeH="0" baseline="0" noProof="0" dirty="0" smtClean="0">
                <a:ln>
                  <a:noFill/>
                </a:ln>
                <a:solidFill>
                  <a:schemeClr val="tx2"/>
                </a:solidFill>
                <a:effectLst/>
                <a:uLnTx/>
                <a:uFillTx/>
                <a:latin typeface="+mn-lt"/>
                <a:ea typeface="+mn-ea"/>
                <a:cs typeface="+mn-cs"/>
              </a:rPr>
              <a:t>Il laboratorio sulla </a:t>
            </a:r>
            <a:r>
              <a:rPr kumimoji="0" lang="it-IT" sz="1600" b="0" i="1" u="none" strike="noStrike" kern="1200" cap="none" spc="0" normalizeH="0" baseline="0" noProof="0" dirty="0" err="1" smtClean="0">
                <a:ln>
                  <a:noFill/>
                </a:ln>
                <a:solidFill>
                  <a:schemeClr val="tx2"/>
                </a:solidFill>
                <a:effectLst/>
                <a:uLnTx/>
                <a:uFillTx/>
                <a:latin typeface="+mn-lt"/>
                <a:ea typeface="+mn-ea"/>
                <a:cs typeface="+mn-cs"/>
              </a:rPr>
              <a:t>curtis</a:t>
            </a:r>
            <a:r>
              <a:rPr kumimoji="0" lang="it-IT" sz="1600" b="0" i="1" u="none" strike="noStrike" kern="1200" cap="none" spc="0" normalizeH="0" baseline="0" noProof="0" dirty="0" smtClean="0">
                <a:ln>
                  <a:noFill/>
                </a:ln>
                <a:solidFill>
                  <a:schemeClr val="tx2"/>
                </a:solidFill>
                <a:effectLst/>
                <a:uLnTx/>
                <a:uFillTx/>
                <a:latin typeface="+mn-lt"/>
                <a:ea typeface="+mn-ea"/>
                <a:cs typeface="+mn-cs"/>
              </a:rPr>
              <a:t> </a:t>
            </a:r>
            <a:r>
              <a:rPr kumimoji="0" lang="it-IT" sz="1600" b="0" i="0" u="none" strike="noStrike" kern="1200" cap="none" spc="0" normalizeH="0" baseline="0" noProof="0" dirty="0" smtClean="0">
                <a:ln>
                  <a:noFill/>
                </a:ln>
                <a:solidFill>
                  <a:schemeClr val="tx2"/>
                </a:solidFill>
                <a:effectLst/>
                <a:uLnTx/>
                <a:uFillTx/>
                <a:latin typeface="+mn-lt"/>
                <a:ea typeface="+mn-ea"/>
                <a:cs typeface="+mn-cs"/>
              </a:rPr>
              <a:t>si basa sull’analisi sia delle fonti scritte sia di quelle iconografiche. Le slide degli alunni presentano le didascalie prive delle relative immagini. Quest’ultime devono essere inserite dopo averle reperite nell’archivio (lo spostamento dall’archivio al testo può essere effettuato col taglia e incolla).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casa del colono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5720" y="500042"/>
            <a:ext cx="8643998" cy="3323987"/>
          </a:xfrm>
          <a:prstGeom prst="rect">
            <a:avLst/>
          </a:prstGeom>
          <a:solidFill>
            <a:schemeClr val="bg2">
              <a:lumMod val="75000"/>
            </a:schemeClr>
          </a:solidFill>
          <a:ln w="19050">
            <a:solidFill>
              <a:srgbClr val="C00000"/>
            </a:solidFill>
          </a:ln>
        </p:spPr>
        <p:txBody>
          <a:bodyPr wrap="square">
            <a:spAutoFit/>
          </a:bodyPr>
          <a:lstStyle/>
          <a:p>
            <a:r>
              <a:rPr lang="it-IT" sz="1400" dirty="0" smtClean="0"/>
              <a:t>Le case sono dotate di </a:t>
            </a:r>
            <a:r>
              <a:rPr lang="it-IT" sz="1400" b="1" dirty="0" smtClean="0"/>
              <a:t>una sola stanza</a:t>
            </a:r>
            <a:r>
              <a:rPr lang="it-IT" sz="1400" dirty="0" smtClean="0"/>
              <a:t>, che funge da ricovero contemporaneamente per gli </a:t>
            </a:r>
            <a:r>
              <a:rPr lang="it-IT" sz="1400" b="1" dirty="0" smtClean="0"/>
              <a:t>uomini</a:t>
            </a:r>
            <a:r>
              <a:rPr lang="it-IT" sz="1400" dirty="0" smtClean="0"/>
              <a:t>, le </a:t>
            </a:r>
            <a:r>
              <a:rPr lang="it-IT" sz="1400" b="1" dirty="0" smtClean="0"/>
              <a:t>bestie</a:t>
            </a:r>
            <a:r>
              <a:rPr lang="it-IT" sz="1400" dirty="0" smtClean="0"/>
              <a:t> e gli </a:t>
            </a:r>
            <a:r>
              <a:rPr lang="it-IT" sz="1400" b="1" dirty="0" smtClean="0"/>
              <a:t>attrezzi</a:t>
            </a:r>
            <a:r>
              <a:rPr lang="it-IT" sz="1400" dirty="0" smtClean="0"/>
              <a:t>. In qualche caso le stanze sono </a:t>
            </a:r>
            <a:r>
              <a:rPr lang="it-IT" sz="1400" b="1" dirty="0" smtClean="0"/>
              <a:t>due</a:t>
            </a:r>
            <a:r>
              <a:rPr lang="it-IT" sz="1400" dirty="0" smtClean="0"/>
              <a:t>: una per gli uomini e un’altra per gli animali e gli attrezzi (</a:t>
            </a:r>
            <a:r>
              <a:rPr lang="it-IT" sz="1400" b="1" dirty="0" smtClean="0"/>
              <a:t>stalla</a:t>
            </a:r>
            <a:r>
              <a:rPr lang="it-IT" sz="1400" dirty="0" smtClean="0"/>
              <a:t>).</a:t>
            </a:r>
          </a:p>
          <a:p>
            <a:r>
              <a:rPr lang="it-IT" sz="1400" dirty="0" smtClean="0"/>
              <a:t>Queste “case” (l’idea che oggi abbiamo di </a:t>
            </a:r>
            <a:r>
              <a:rPr lang="it-IT" sz="1400" i="1" dirty="0" smtClean="0"/>
              <a:t>casa</a:t>
            </a:r>
            <a:r>
              <a:rPr lang="it-IT" sz="1400" dirty="0" smtClean="0"/>
              <a:t> è piuttosto diversa) sono edificate prevalentemente in </a:t>
            </a:r>
            <a:r>
              <a:rPr lang="it-IT" sz="1400" b="1" dirty="0" smtClean="0"/>
              <a:t>legno</a:t>
            </a:r>
            <a:r>
              <a:rPr lang="it-IT" sz="1400" dirty="0" smtClean="0"/>
              <a:t>, con pareti di rami “riempiti” con un impasto di </a:t>
            </a:r>
            <a:r>
              <a:rPr lang="it-IT" sz="1400" b="1" dirty="0" smtClean="0"/>
              <a:t>argilla</a:t>
            </a:r>
            <a:r>
              <a:rPr lang="it-IT" sz="1400" dirty="0" smtClean="0"/>
              <a:t> e </a:t>
            </a:r>
            <a:r>
              <a:rPr lang="it-IT" sz="1400" b="1" dirty="0" smtClean="0"/>
              <a:t>paglia</a:t>
            </a:r>
            <a:r>
              <a:rPr lang="it-IT" sz="1400" dirty="0" smtClean="0"/>
              <a:t>; oppure di mattoni crudi fatti con argilla, paglia e </a:t>
            </a:r>
            <a:r>
              <a:rPr lang="it-IT" sz="1400" b="1" dirty="0" smtClean="0"/>
              <a:t>ciottoli</a:t>
            </a:r>
            <a:r>
              <a:rPr lang="it-IT" sz="1400" dirty="0" smtClean="0"/>
              <a:t>. Anche il tetto è fatto con la paglia. La </a:t>
            </a:r>
            <a:r>
              <a:rPr lang="it-IT" sz="1400" b="1" dirty="0" smtClean="0"/>
              <a:t>pietra</a:t>
            </a:r>
            <a:r>
              <a:rPr lang="it-IT" sz="1400" dirty="0" smtClean="0"/>
              <a:t> è di difficile estrazione e di difficile trasporto, quindi si diffonde soltanto nel basso Medioevo.</a:t>
            </a:r>
          </a:p>
          <a:p>
            <a:r>
              <a:rPr lang="it-IT" sz="1400" dirty="0" smtClean="0"/>
              <a:t>Le </a:t>
            </a:r>
            <a:r>
              <a:rPr lang="it-IT" sz="1400" b="1" dirty="0" smtClean="0"/>
              <a:t>aperture</a:t>
            </a:r>
            <a:r>
              <a:rPr lang="it-IT" sz="1400" dirty="0" smtClean="0"/>
              <a:t> sono ridotte al minimo indispensabile: c’è una </a:t>
            </a:r>
            <a:r>
              <a:rPr lang="it-IT" sz="1400" b="1" dirty="0" smtClean="0"/>
              <a:t>porta</a:t>
            </a:r>
            <a:r>
              <a:rPr lang="it-IT" sz="1400" dirty="0" smtClean="0"/>
              <a:t> – naturalmente –  ma non sempre ci sono le </a:t>
            </a:r>
            <a:r>
              <a:rPr lang="it-IT" sz="1400" b="1" dirty="0" smtClean="0"/>
              <a:t>finestre</a:t>
            </a:r>
            <a:r>
              <a:rPr lang="it-IT" sz="1400" dirty="0" smtClean="0"/>
              <a:t>, dal momento che non sono previsti rivestimenti in vetro o di altri materiali: bisogna, infatti, limitare la dispersione di calore verso l’esterno.</a:t>
            </a:r>
          </a:p>
          <a:p>
            <a:r>
              <a:rPr lang="it-IT" sz="1400" dirty="0" smtClean="0"/>
              <a:t>C’è un </a:t>
            </a:r>
            <a:r>
              <a:rPr lang="it-IT" sz="1400" b="1" dirty="0" smtClean="0"/>
              <a:t>focolare</a:t>
            </a:r>
            <a:r>
              <a:rPr lang="it-IT" sz="1400" dirty="0" smtClean="0"/>
              <a:t> che non sempre è un vero e proprio camino: a volte esso è interno alla casa, altre volte è esterno. Esso viene comunque allestito sull’unico pavimento esistente: quello in terra battuta.</a:t>
            </a:r>
          </a:p>
          <a:p>
            <a:r>
              <a:rPr lang="it-IT" sz="1400" dirty="0" smtClean="0"/>
              <a:t>I </a:t>
            </a:r>
            <a:r>
              <a:rPr lang="it-IT" sz="1400" b="1" dirty="0" smtClean="0"/>
              <a:t>servizi igienici</a:t>
            </a:r>
            <a:r>
              <a:rPr lang="it-IT" sz="1400" dirty="0" smtClean="0"/>
              <a:t> non esisteranno – o comunque non si diffonderanno – fino all’Otto-Novecento: il bagno coincide spesso con una </a:t>
            </a:r>
            <a:r>
              <a:rPr lang="it-IT" sz="1400" b="1" dirty="0" smtClean="0"/>
              <a:t>buca</a:t>
            </a:r>
            <a:r>
              <a:rPr lang="it-IT" sz="1400" dirty="0" smtClean="0"/>
              <a:t> nel terreno, all’aperto (nel nostro dialetto veronese: </a:t>
            </a:r>
            <a:r>
              <a:rPr lang="it-IT" sz="1400" i="1" dirty="0" err="1" smtClean="0"/>
              <a:t>el</a:t>
            </a:r>
            <a:r>
              <a:rPr lang="it-IT" sz="1400" i="1" dirty="0" smtClean="0"/>
              <a:t> </a:t>
            </a:r>
            <a:r>
              <a:rPr lang="it-IT" sz="1400" i="1" dirty="0" err="1" smtClean="0"/>
              <a:t>luamàr</a:t>
            </a:r>
            <a:r>
              <a:rPr lang="it-IT" sz="1400" dirty="0" smtClean="0"/>
              <a:t>).</a:t>
            </a:r>
          </a:p>
          <a:p>
            <a:r>
              <a:rPr lang="it-IT" sz="1400" dirty="0" smtClean="0"/>
              <a:t>Il </a:t>
            </a:r>
            <a:r>
              <a:rPr lang="it-IT" sz="1400" b="1" dirty="0" smtClean="0"/>
              <a:t>mobilio</a:t>
            </a:r>
            <a:r>
              <a:rPr lang="it-IT" sz="1400" dirty="0" smtClean="0"/>
              <a:t> è scarso e generalmente ridotto a un </a:t>
            </a:r>
            <a:r>
              <a:rPr lang="it-IT" sz="1400" b="1" dirty="0" smtClean="0"/>
              <a:t>tavolo</a:t>
            </a:r>
            <a:r>
              <a:rPr lang="it-IT" sz="1400" dirty="0" smtClean="0"/>
              <a:t> e a qualche </a:t>
            </a:r>
            <a:r>
              <a:rPr lang="it-IT" sz="1400" b="1" dirty="0" smtClean="0"/>
              <a:t>pagliericcio</a:t>
            </a:r>
            <a:r>
              <a:rPr lang="it-IT" sz="1400" dirty="0" smtClean="0"/>
              <a:t> per terra, o al limite sopraelevato su un telaio di assi di legno.</a:t>
            </a:r>
            <a:endParaRPr lang="it-IT" sz="1400" dirty="0"/>
          </a:p>
        </p:txBody>
      </p:sp>
      <p:pic>
        <p:nvPicPr>
          <p:cNvPr id="7" name="Picture 2" descr="L&amp;#39;abitazione medievale: castelli, case contadine e case di città - Storia  dell&amp;#39;abitazione"/>
          <p:cNvPicPr>
            <a:picLocks noChangeAspect="1" noChangeArrowheads="1"/>
          </p:cNvPicPr>
          <p:nvPr/>
        </p:nvPicPr>
        <p:blipFill>
          <a:blip r:embed="rId2"/>
          <a:srcRect/>
          <a:stretch>
            <a:fillRect/>
          </a:stretch>
        </p:blipFill>
        <p:spPr bwMode="auto">
          <a:xfrm>
            <a:off x="428596" y="4357694"/>
            <a:ext cx="2857500" cy="1943101"/>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foresta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282" y="142852"/>
            <a:ext cx="8215370" cy="523220"/>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Le </a:t>
            </a:r>
            <a:r>
              <a:rPr lang="it-IT" sz="1400" dirty="0" err="1" smtClean="0">
                <a:latin typeface="Times New Roman" pitchFamily="18" charset="0"/>
                <a:cs typeface="Times New Roman" pitchFamily="18" charset="0"/>
              </a:rPr>
              <a:t>curtes</a:t>
            </a:r>
            <a:r>
              <a:rPr lang="it-IT" sz="1400" dirty="0" smtClean="0">
                <a:latin typeface="Times New Roman" pitchFamily="18" charset="0"/>
                <a:cs typeface="Times New Roman" pitchFamily="18" charset="0"/>
              </a:rPr>
              <a:t> erano circondate da foreste popolate da animali selvatici che rappresentavano un pericolo per gli uomini e per gli animali domestici.</a:t>
            </a:r>
            <a:endParaRPr lang="it-IT" sz="1400" i="1" dirty="0" smtClean="0">
              <a:latin typeface="Times New Roman" pitchFamily="18" charset="0"/>
              <a:cs typeface="Times New Roman" pitchFamily="18" charset="0"/>
            </a:endParaRPr>
          </a:p>
        </p:txBody>
      </p:sp>
      <p:sp>
        <p:nvSpPr>
          <p:cNvPr id="6" name="Rettangolo 5"/>
          <p:cNvSpPr/>
          <p:nvPr/>
        </p:nvSpPr>
        <p:spPr>
          <a:xfrm>
            <a:off x="5357818" y="1285860"/>
            <a:ext cx="3143272" cy="461665"/>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Qui si vedono due contadini che inseguono un lupo che ha azzannato una delle loro bestie.</a:t>
            </a:r>
            <a:endParaRPr lang="it-IT" sz="1200" dirty="0">
              <a:latin typeface="Times New Roman" pitchFamily="18" charset="0"/>
              <a:cs typeface="Times New Roman" pitchFamily="18" charset="0"/>
            </a:endParaRPr>
          </a:p>
        </p:txBody>
      </p:sp>
      <p:sp>
        <p:nvSpPr>
          <p:cNvPr id="7" name="CasellaDiTesto 6"/>
          <p:cNvSpPr txBox="1"/>
          <p:nvPr/>
        </p:nvSpPr>
        <p:spPr>
          <a:xfrm>
            <a:off x="785786" y="3286124"/>
            <a:ext cx="7000924" cy="307777"/>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La foresta non aveva solo un aspetto negativo poiché era una risorsa importante per i contadini. </a:t>
            </a:r>
            <a:endParaRPr lang="it-IT" sz="1400" i="1" dirty="0" smtClean="0">
              <a:latin typeface="Times New Roman" pitchFamily="18" charset="0"/>
              <a:cs typeface="Times New Roman" pitchFamily="18" charset="0"/>
            </a:endParaRPr>
          </a:p>
        </p:txBody>
      </p:sp>
      <p:sp>
        <p:nvSpPr>
          <p:cNvPr id="9" name="Rettangolo 8"/>
          <p:cNvSpPr/>
          <p:nvPr/>
        </p:nvSpPr>
        <p:spPr>
          <a:xfrm>
            <a:off x="5500694" y="4429132"/>
            <a:ext cx="3143272"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Potevano </a:t>
            </a:r>
            <a:r>
              <a:rPr lang="it-IT" sz="1200" b="1" dirty="0" smtClean="0">
                <a:latin typeface="Times New Roman" pitchFamily="18" charset="0"/>
                <a:cs typeface="Times New Roman" pitchFamily="18" charset="0"/>
              </a:rPr>
              <a:t>cacciare</a:t>
            </a:r>
            <a:r>
              <a:rPr lang="it-IT" sz="1200" dirty="0" smtClean="0">
                <a:latin typeface="Times New Roman" pitchFamily="18" charset="0"/>
                <a:cs typeface="Times New Roman" pitchFamily="18" charset="0"/>
              </a:rPr>
              <a:t> per procurarsi la carne e, soprattutto, pelli e pellicce che, nei climi umidi e freddi, erano un elemento importante dell’abbigliamento.</a:t>
            </a:r>
            <a:endParaRPr lang="it-IT" sz="1200" dirty="0">
              <a:latin typeface="Times New Roman" pitchFamily="18" charset="0"/>
              <a:cs typeface="Times New Roman" pitchFamily="18" charset="0"/>
            </a:endParaRPr>
          </a:p>
        </p:txBody>
      </p:sp>
      <p:sp>
        <p:nvSpPr>
          <p:cNvPr id="10" name="Pergamena 2 9"/>
          <p:cNvSpPr/>
          <p:nvPr/>
        </p:nvSpPr>
        <p:spPr>
          <a:xfrm>
            <a:off x="0" y="2857496"/>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descr="La Raccolta dell&amp;#39;uva manuale e meccan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8372" name="AutoShape 4" descr="Vino e vendemmia nella Toscana del Medioevo – tuttatosca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46" name="AutoShape 2" descr="L&amp;#39;Europa dei signori e dei co ntad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0" name="AutoShape 6" descr="L&amp;#39;Europa dei signori e dei co ntad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1752" name="AutoShape 8" descr="L'Europa dei signori e dei co ntadin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1756" name="Picture 12" descr="PLANTA CASTANEA | L&amp;#39;almanacco della Vallassina#"/>
          <p:cNvPicPr>
            <a:picLocks noChangeAspect="1" noChangeArrowheads="1"/>
          </p:cNvPicPr>
          <p:nvPr/>
        </p:nvPicPr>
        <p:blipFill>
          <a:blip r:embed="rId2"/>
          <a:srcRect/>
          <a:stretch>
            <a:fillRect/>
          </a:stretch>
        </p:blipFill>
        <p:spPr bwMode="auto">
          <a:xfrm>
            <a:off x="428596" y="428604"/>
            <a:ext cx="2857899" cy="3129400"/>
          </a:xfrm>
          <a:prstGeom prst="rect">
            <a:avLst/>
          </a:prstGeom>
          <a:noFill/>
          <a:ln w="38100">
            <a:solidFill>
              <a:srgbClr val="C00000"/>
            </a:solidFill>
          </a:ln>
        </p:spPr>
      </p:pic>
      <p:sp>
        <p:nvSpPr>
          <p:cNvPr id="31760" name="AutoShape 16" descr="tres-riches-heures-di-berry_novembre1 - Gran Suino Itali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Rettangolo 14"/>
          <p:cNvSpPr/>
          <p:nvPr/>
        </p:nvSpPr>
        <p:spPr>
          <a:xfrm>
            <a:off x="214282" y="4286256"/>
            <a:ext cx="3357586"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Nella foresta si potevano raccogliere i frutti selvatici come le </a:t>
            </a:r>
            <a:r>
              <a:rPr lang="it-IT" sz="1200" b="1" dirty="0" smtClean="0">
                <a:latin typeface="Times New Roman" pitchFamily="18" charset="0"/>
                <a:cs typeface="Times New Roman" pitchFamily="18" charset="0"/>
              </a:rPr>
              <a:t>castagne</a:t>
            </a:r>
            <a:r>
              <a:rPr lang="it-IT" sz="1200" dirty="0" smtClean="0">
                <a:latin typeface="Times New Roman" pitchFamily="18" charset="0"/>
                <a:cs typeface="Times New Roman" pitchFamily="18" charset="0"/>
              </a:rPr>
              <a:t> che, nelle zone di montagna, costituivano la base dell’alimentazione dei contadini.</a:t>
            </a:r>
            <a:endParaRPr lang="it-IT" sz="1200" dirty="0">
              <a:latin typeface="Times New Roman" pitchFamily="18" charset="0"/>
              <a:cs typeface="Times New Roman" pitchFamily="18" charset="0"/>
            </a:endParaRPr>
          </a:p>
        </p:txBody>
      </p:sp>
      <p:sp>
        <p:nvSpPr>
          <p:cNvPr id="16" name="Rettangolo 15"/>
          <p:cNvSpPr/>
          <p:nvPr/>
        </p:nvSpPr>
        <p:spPr>
          <a:xfrm>
            <a:off x="5357818" y="4643446"/>
            <a:ext cx="3143272"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Nella foresta si poteva raccogliere anche il </a:t>
            </a:r>
            <a:r>
              <a:rPr lang="it-IT" sz="1200" b="1" dirty="0" smtClean="0">
                <a:latin typeface="Times New Roman" pitchFamily="18" charset="0"/>
                <a:cs typeface="Times New Roman" pitchFamily="18" charset="0"/>
              </a:rPr>
              <a:t>miele</a:t>
            </a:r>
            <a:r>
              <a:rPr lang="it-IT" sz="1200" dirty="0" smtClean="0">
                <a:latin typeface="Times New Roman" pitchFamily="18" charset="0"/>
                <a:cs typeface="Times New Roman" pitchFamily="18" charset="0"/>
              </a:rPr>
              <a:t> prodotto dalle api selvatiche, l’unica sostanza dolcificante in un’epoca che non conosceva lo zucchero.</a:t>
            </a:r>
            <a:endParaRPr lang="it-IT" sz="1200" dirty="0">
              <a:latin typeface="Times New Roman" pitchFamily="18" charset="0"/>
              <a:cs typeface="Times New Roman" pitchFamily="18" charset="0"/>
            </a:endParaRPr>
          </a:p>
        </p:txBody>
      </p:sp>
      <p:sp>
        <p:nvSpPr>
          <p:cNvPr id="12" name="Pergamena 2 11"/>
          <p:cNvSpPr/>
          <p:nvPr/>
        </p:nvSpPr>
        <p:spPr>
          <a:xfrm>
            <a:off x="4143372"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1472" y="4572008"/>
            <a:ext cx="3143272" cy="830997"/>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foresta costituiva un ottimo terreno di pascolo per l’allevamento brado degli animali, soprattutto dei </a:t>
            </a:r>
            <a:r>
              <a:rPr lang="it-IT" sz="1200" b="1" dirty="0" smtClean="0">
                <a:latin typeface="Times New Roman" pitchFamily="18" charset="0"/>
                <a:cs typeface="Times New Roman" pitchFamily="18" charset="0"/>
              </a:rPr>
              <a:t>maiali</a:t>
            </a:r>
            <a:r>
              <a:rPr lang="it-IT" sz="1200" dirty="0" smtClean="0">
                <a:latin typeface="Times New Roman" pitchFamily="18" charset="0"/>
                <a:cs typeface="Times New Roman" pitchFamily="18" charset="0"/>
              </a:rPr>
              <a:t> che si nutrivano delle ghiande.</a:t>
            </a:r>
            <a:endParaRPr lang="it-IT" sz="1200" dirty="0">
              <a:latin typeface="Times New Roman" pitchFamily="18" charset="0"/>
              <a:cs typeface="Times New Roman" pitchFamily="18" charset="0"/>
            </a:endParaRPr>
          </a:p>
        </p:txBody>
      </p:sp>
      <p:sp>
        <p:nvSpPr>
          <p:cNvPr id="5" name="Rettangolo 4"/>
          <p:cNvSpPr/>
          <p:nvPr/>
        </p:nvSpPr>
        <p:spPr>
          <a:xfrm>
            <a:off x="5715008" y="4286256"/>
            <a:ext cx="2857520" cy="1569660"/>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La foresta, inoltre, forniva il </a:t>
            </a:r>
            <a:r>
              <a:rPr lang="it-IT" sz="1200" b="1" dirty="0" smtClean="0">
                <a:latin typeface="Times New Roman" pitchFamily="18" charset="0"/>
                <a:cs typeface="Times New Roman" pitchFamily="18" charset="0"/>
              </a:rPr>
              <a:t>legname</a:t>
            </a:r>
            <a:r>
              <a:rPr lang="it-IT" sz="1200" dirty="0" smtClean="0">
                <a:latin typeface="Times New Roman" pitchFamily="18" charset="0"/>
                <a:cs typeface="Times New Roman" pitchFamily="18" charset="0"/>
              </a:rPr>
              <a:t> che veniva utilizzato per la costruzione di abitazioni, recinzioni, utensili di uso domestico, attrezzi agricoli.</a:t>
            </a:r>
          </a:p>
          <a:p>
            <a:pPr algn="just"/>
            <a:r>
              <a:rPr lang="it-IT" sz="1200" dirty="0" smtClean="0">
                <a:latin typeface="Times New Roman" pitchFamily="18" charset="0"/>
                <a:cs typeface="Times New Roman" pitchFamily="18" charset="0"/>
              </a:rPr>
              <a:t>Dalla foresta si ricavavano anche la legna da ardere e le foglie secche da utilizzare come combustibile, come lettiera per gli animali e come imbottitura dei materassi.</a:t>
            </a:r>
          </a:p>
        </p:txBody>
      </p:sp>
      <p:sp>
        <p:nvSpPr>
          <p:cNvPr id="6" name="Pergamena 2 5"/>
          <p:cNvSpPr/>
          <p:nvPr/>
        </p:nvSpPr>
        <p:spPr>
          <a:xfrm>
            <a:off x="4429124" y="0"/>
            <a:ext cx="214314" cy="6858000"/>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Carestie e rivolte</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1142984"/>
            <a:ext cx="8501122" cy="2246769"/>
          </a:xfrm>
          <a:prstGeom prst="rect">
            <a:avLst/>
          </a:prstGeom>
          <a:solidFill>
            <a:schemeClr val="tx2">
              <a:lumMod val="20000"/>
              <a:lumOff val="80000"/>
            </a:schemeClr>
          </a:solidFill>
          <a:ln w="19050">
            <a:solidFill>
              <a:srgbClr val="C00000"/>
            </a:solidFill>
          </a:ln>
        </p:spPr>
        <p:txBody>
          <a:bodyPr wrap="square">
            <a:spAutoFit/>
          </a:bodyPr>
          <a:lstStyle/>
          <a:p>
            <a:pPr algn="just"/>
            <a:r>
              <a:rPr lang="it-IT" sz="1400" dirty="0" smtClean="0"/>
              <a:t>L ‘economia curtense era sostanzialmente un’economia chiusa in cui gli scambi commerciali erano rari. Per questo viene anche definita dagli storici un’</a:t>
            </a:r>
            <a:r>
              <a:rPr lang="it-IT" sz="1400" b="1" dirty="0" smtClean="0"/>
              <a:t>economia di sussistenza</a:t>
            </a:r>
            <a:r>
              <a:rPr lang="it-IT" sz="1400" dirty="0" smtClean="0"/>
              <a:t>. Infatti il suo scopo era la semplice sopravvivenza della popolazione, non il suo arricchimento che è possibile solo con il commercio.</a:t>
            </a:r>
          </a:p>
          <a:p>
            <a:pPr algn="just"/>
            <a:r>
              <a:rPr lang="it-IT" sz="1400" dirty="0" smtClean="0"/>
              <a:t>Le </a:t>
            </a:r>
            <a:r>
              <a:rPr lang="it-IT" sz="1400" dirty="0" err="1" smtClean="0"/>
              <a:t>curtes</a:t>
            </a:r>
            <a:r>
              <a:rPr lang="it-IT" sz="1400" dirty="0" smtClean="0"/>
              <a:t> producevano tutto quello che era necessario alle esigenze degli abitanti: vino, olio, ortaggi, cereali, frutta ecc. Questa scelta se, da un lato, rendeva la </a:t>
            </a:r>
            <a:r>
              <a:rPr lang="it-IT" sz="1400" dirty="0" err="1" smtClean="0"/>
              <a:t>curtis</a:t>
            </a:r>
            <a:r>
              <a:rPr lang="it-IT" sz="1400" dirty="0" smtClean="0"/>
              <a:t> autosufficiente, dall’altro imponeva di forzare certe coltivazioni in terreni poco adatti o in condizioni climatiche sfavorevoli. Per questo era molto difficile produrre più di quanto serviva al consumo e avere qualcosa da vendere.</a:t>
            </a:r>
          </a:p>
          <a:p>
            <a:pPr algn="just"/>
            <a:r>
              <a:rPr lang="it-IT" sz="1400" dirty="0" smtClean="0"/>
              <a:t>Poiché i campi producevano poco, era impossibile accumulare adeguate scorte alimentari. Fatto  drammatico se si pensa che le </a:t>
            </a:r>
            <a:r>
              <a:rPr lang="it-IT" sz="1400" b="1" dirty="0" smtClean="0"/>
              <a:t>carestie</a:t>
            </a:r>
            <a:r>
              <a:rPr lang="it-IT" sz="1400" dirty="0" smtClean="0"/>
              <a:t>, spesso accompagnate da epidemie, erano frequentissime. Il mondo rurale era quindi dominato da un’unica grande ossessione: la fame.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643998" cy="5555367"/>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dirty="0" smtClean="0">
                <a:latin typeface="Times New Roman" pitchFamily="18" charset="0"/>
                <a:cs typeface="Times New Roman" pitchFamily="18" charset="0"/>
              </a:rPr>
              <a:t>Tutta la terra era stata talmente inzuppata dalle continue piogge che per tre anni non si poterono preparare solchi adatti alla semina. Al tempo del raccolto le erbacce avevano ricoperto tutta la campagna. Questo flagello vendicatore era iniziato in Oriente, e dopo aver devastato la Grecia si abbatté sull’Italia, da dove si diffuse nelle </a:t>
            </a:r>
            <a:r>
              <a:rPr lang="it-IT" sz="1400" dirty="0" err="1" smtClean="0">
                <a:latin typeface="Times New Roman" pitchFamily="18" charset="0"/>
                <a:cs typeface="Times New Roman" pitchFamily="18" charset="0"/>
              </a:rPr>
              <a:t>Gallie</a:t>
            </a:r>
            <a:r>
              <a:rPr lang="it-IT" sz="1400" dirty="0" smtClean="0">
                <a:latin typeface="Times New Roman" pitchFamily="18" charset="0"/>
                <a:cs typeface="Times New Roman" pitchFamily="18" charset="0"/>
              </a:rPr>
              <a:t> arrivando poi a colpire tutta la terra degli Angli.</a:t>
            </a:r>
          </a:p>
          <a:p>
            <a:pPr algn="just"/>
            <a:r>
              <a:rPr lang="it-IT" sz="1400" dirty="0" smtClean="0">
                <a:latin typeface="Times New Roman" pitchFamily="18" charset="0"/>
                <a:cs typeface="Times New Roman" pitchFamily="18" charset="0"/>
              </a:rPr>
              <a:t>Non vi fu chi non soffrisse allora per la mancanza di cibo: i grandi signori e la gente di media condizione alla pari dei miseri: tutti la fame aveva reso smunti.</a:t>
            </a:r>
          </a:p>
          <a:p>
            <a:pPr algn="just"/>
            <a:r>
              <a:rPr lang="it-IT" sz="1400" dirty="0" smtClean="0">
                <a:latin typeface="Times New Roman" pitchFamily="18" charset="0"/>
                <a:cs typeface="Times New Roman" pitchFamily="18" charset="0"/>
              </a:rPr>
              <a:t>Quando non vi furono più animali o uccelli da mangiare, gli uomini, spinti dai morsi terribili della fame, dovettero risolversi a cibarsi di ogni tipo di carogne e di altre cose che destano ribrezzo al solo parlarne. Alcuni per scampare alla morte fecero ricorso alle radici degli alberi e alle erbe dei fiumi, ma inutilmente, perché non vi è scampo contro la collera di Dio se non in Dio stesso.</a:t>
            </a:r>
          </a:p>
          <a:p>
            <a:pPr algn="just"/>
            <a:r>
              <a:rPr lang="it-IT" sz="1400" dirty="0" smtClean="0">
                <a:latin typeface="Times New Roman" pitchFamily="18" charset="0"/>
                <a:cs typeface="Times New Roman" pitchFamily="18" charset="0"/>
              </a:rPr>
              <a:t>C’è da inorridire a raccontare gli orrori commessi in quell’epoca dagli uomini. </a:t>
            </a:r>
            <a:r>
              <a:rPr lang="it-IT" sz="1400" dirty="0" err="1" smtClean="0">
                <a:latin typeface="Times New Roman" pitchFamily="18" charset="0"/>
                <a:cs typeface="Times New Roman" pitchFamily="18" charset="0"/>
              </a:rPr>
              <a:t>Ahimé</a:t>
            </a:r>
            <a:r>
              <a:rPr lang="it-IT" sz="1400" dirty="0" smtClean="0">
                <a:latin typeface="Times New Roman" pitchFamily="18" charset="0"/>
                <a:cs typeface="Times New Roman" pitchFamily="18" charset="0"/>
              </a:rPr>
              <a:t>! come poche volte capitò di udire nel corso della storia, la fame rabbiosa allora spinse gli uomini a divorare carne umana.</a:t>
            </a:r>
          </a:p>
          <a:p>
            <a:pPr algn="just"/>
            <a:r>
              <a:rPr lang="it-IT" sz="1400" dirty="0" smtClean="0">
                <a:latin typeface="Times New Roman" pitchFamily="18" charset="0"/>
                <a:cs typeface="Times New Roman" pitchFamily="18" charset="0"/>
              </a:rPr>
              <a:t>I viandanti venivano aggrediti da gente più robusta di loro e i loro corpi, tagliati a pezzi, venivano cotti sul fuoco e divorati. Anche coloro che si spostavano da un paese all’altro nella speranza di sfuggire alla carestia, ospitati lungo il cammino, durante la notte venivano sgozzati e servivano da nutrimento e quegli stessi che avevano dato loro accoglienza. Molti, poi, mostrando un frutto o un uovo ai bambini, li attiravano in disparte per poterli scannare e poi cibarsene.</a:t>
            </a:r>
          </a:p>
          <a:p>
            <a:pPr algn="just"/>
            <a:r>
              <a:rPr lang="it-IT" sz="1400" dirty="0" smtClean="0">
                <a:latin typeface="Times New Roman" pitchFamily="18" charset="0"/>
                <a:cs typeface="Times New Roman" pitchFamily="18" charset="0"/>
              </a:rPr>
              <a:t>Tutti avevano volti pallidi e scavati, e molti la pelle tirata per il gonfiore; la voce stessa degli uomini era diventata talmente fioca da sembrare il verso stridulo che fanno gli uccelli prima di morire.</a:t>
            </a:r>
          </a:p>
          <a:p>
            <a:pPr algn="just"/>
            <a:r>
              <a:rPr lang="it-IT" sz="1400" dirty="0" smtClean="0">
                <a:latin typeface="Times New Roman" pitchFamily="18" charset="0"/>
                <a:cs typeface="Times New Roman" pitchFamily="18" charset="0"/>
              </a:rPr>
              <a:t>Poiché il gran numero dei morti non rendeva possibile sepolture singole, si scavarono in certi luoghi delle fosse comuni nelle quali venivano gettati cinquecento ed anche più cadaveri.</a:t>
            </a:r>
          </a:p>
          <a:p>
            <a:pPr algn="just"/>
            <a:r>
              <a:rPr lang="it-IT" sz="1400" dirty="0" smtClean="0">
                <a:latin typeface="Times New Roman" pitchFamily="18" charset="0"/>
                <a:cs typeface="Times New Roman" pitchFamily="18" charset="0"/>
              </a:rPr>
              <a:t>Per tre anni il flagello di questa carestia infierì nel mondo, per punire i peccati degli uomini.</a:t>
            </a:r>
          </a:p>
          <a:p>
            <a:pPr algn="just">
              <a:spcAft>
                <a:spcPts val="600"/>
              </a:spcAft>
            </a:pPr>
            <a:r>
              <a:rPr lang="it-IT" sz="1400" dirty="0" smtClean="0">
                <a:latin typeface="Times New Roman" pitchFamily="18" charset="0"/>
                <a:cs typeface="Times New Roman" pitchFamily="18" charset="0"/>
              </a:rPr>
              <a:t>Per provvedere alle necessità di chi non aveva nulla, si misero in vendita gli ornamenti delle chiese e i tesori accumulati proprio a questo scopo.</a:t>
            </a:r>
          </a:p>
          <a:p>
            <a:pPr algn="r"/>
            <a:r>
              <a:rPr lang="it-IT" sz="1200" dirty="0" smtClean="0">
                <a:latin typeface="Times New Roman" pitchFamily="18" charset="0"/>
                <a:cs typeface="Times New Roman" pitchFamily="18" charset="0"/>
              </a:rPr>
              <a:t>Rodolfo il Glabro, </a:t>
            </a:r>
            <a:r>
              <a:rPr lang="it-IT" sz="1200" i="1" dirty="0" smtClean="0">
                <a:latin typeface="Times New Roman" pitchFamily="18" charset="0"/>
                <a:cs typeface="Times New Roman" pitchFamily="18" charset="0"/>
              </a:rPr>
              <a:t>Storie</a:t>
            </a:r>
            <a:r>
              <a:rPr lang="it-IT" sz="1200" dirty="0" smtClean="0">
                <a:latin typeface="Times New Roman" pitchFamily="18" charset="0"/>
                <a:cs typeface="Times New Roman" pitchFamily="18" charset="0"/>
              </a:rPr>
              <a:t> </a:t>
            </a:r>
            <a:endParaRPr lang="it-IT"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In questo documento, il monaco Rodolfo il Glabro descrive la carestia, avvenuta intorno al 1033, che colpì la Grecia, l’Italia, la Francia e l’Inghilterra. Prova ad analizzarlo completando la tabella.   </a:t>
            </a:r>
            <a:endParaRPr lang="it-IT" sz="1400" dirty="0">
              <a:latin typeface="Times New Roman" pitchFamily="18" charset="0"/>
              <a:cs typeface="Times New Roman" pitchFamily="18" charset="0"/>
            </a:endParaRPr>
          </a:p>
        </p:txBody>
      </p:sp>
      <p:sp>
        <p:nvSpPr>
          <p:cNvPr id="5" name="Rettangolo 4"/>
          <p:cNvSpPr/>
          <p:nvPr/>
        </p:nvSpPr>
        <p:spPr>
          <a:xfrm>
            <a:off x="428596" y="3929066"/>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Da cosa si capisce che l’autore è un religioso?</a:t>
            </a:r>
            <a:endParaRPr lang="it-IT" sz="1400" dirty="0">
              <a:latin typeface="Times New Roman" pitchFamily="18" charset="0"/>
              <a:cs typeface="Times New Roman" pitchFamily="18" charset="0"/>
            </a:endParaRPr>
          </a:p>
        </p:txBody>
      </p:sp>
      <p:sp>
        <p:nvSpPr>
          <p:cNvPr id="6" name="Rettangolo arrotondato 5"/>
          <p:cNvSpPr/>
          <p:nvPr/>
        </p:nvSpPr>
        <p:spPr>
          <a:xfrm>
            <a:off x="357158" y="442913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graphicFrame>
        <p:nvGraphicFramePr>
          <p:cNvPr id="7" name="Tabella 6"/>
          <p:cNvGraphicFramePr>
            <a:graphicFrameLocks noGrp="1"/>
          </p:cNvGraphicFramePr>
          <p:nvPr/>
        </p:nvGraphicFramePr>
        <p:xfrm>
          <a:off x="714348" y="1000108"/>
          <a:ext cx="7429552" cy="2590800"/>
        </p:xfrm>
        <a:graphic>
          <a:graphicData uri="http://schemas.openxmlformats.org/drawingml/2006/table">
            <a:tbl>
              <a:tblPr firstRow="1" bandRow="1">
                <a:tableStyleId>{5C22544A-7EE6-4342-B048-85BDC9FD1C3A}</a:tableStyleId>
              </a:tblPr>
              <a:tblGrid>
                <a:gridCol w="3714776"/>
                <a:gridCol w="371477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tx1"/>
                          </a:solidFill>
                        </a:rPr>
                        <a:t>Cause naturali</a:t>
                      </a:r>
                    </a:p>
                    <a:p>
                      <a:pPr algn="ctr"/>
                      <a:endParaRPr lang="it-IT"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tx1"/>
                          </a:solidFill>
                        </a:rPr>
                        <a:t>Conseguenze </a:t>
                      </a:r>
                    </a:p>
                  </a:txBody>
                  <a:tcPr/>
                </a:tc>
              </a:tr>
              <a:tr h="370840">
                <a:tc>
                  <a:txBody>
                    <a:bodyPr/>
                    <a:lstStyle/>
                    <a:p>
                      <a:endParaRPr lang="it-IT" sz="1400" dirty="0">
                        <a:latin typeface="Times New Roman" pitchFamily="18" charset="0"/>
                        <a:cs typeface="Times New Roman" pitchFamily="18" charset="0"/>
                      </a:endParaRPr>
                    </a:p>
                  </a:txBody>
                  <a:tcPr/>
                </a:tc>
                <a:tc>
                  <a:txBody>
                    <a:bodyPr/>
                    <a:lstStyle/>
                    <a:p>
                      <a:endParaRPr lang="it-IT" sz="1400" dirty="0" smtClean="0">
                        <a:latin typeface="Times New Roman" pitchFamily="18" charset="0"/>
                        <a:cs typeface="Times New Roman" pitchFamily="18" charset="0"/>
                      </a:endParaRPr>
                    </a:p>
                    <a:p>
                      <a:endParaRPr lang="it-IT" sz="1400" dirty="0">
                        <a:latin typeface="Times New Roman" pitchFamily="18" charset="0"/>
                        <a:cs typeface="Times New Roman" pitchFamily="18" charset="0"/>
                      </a:endParaRPr>
                    </a:p>
                  </a:txBody>
                  <a:tcPr/>
                </a:tc>
              </a:tr>
              <a:tr h="370840">
                <a:tc>
                  <a:txBody>
                    <a:bodyPr/>
                    <a:lstStyle/>
                    <a:p>
                      <a:endParaRPr lang="it-IT" sz="1400">
                        <a:latin typeface="Times New Roman" pitchFamily="18" charset="0"/>
                        <a:cs typeface="Times New Roman" pitchFamily="18" charset="0"/>
                      </a:endParaRPr>
                    </a:p>
                  </a:txBody>
                  <a:tcPr/>
                </a:tc>
                <a:tc>
                  <a:txBody>
                    <a:bodyPr/>
                    <a:lstStyle/>
                    <a:p>
                      <a:endParaRPr lang="it-IT" sz="1400" dirty="0" smtClean="0">
                        <a:latin typeface="Times New Roman" pitchFamily="18" charset="0"/>
                        <a:cs typeface="Times New Roman" pitchFamily="18" charset="0"/>
                      </a:endParaRPr>
                    </a:p>
                    <a:p>
                      <a:endParaRPr lang="it-IT" sz="1400" dirty="0">
                        <a:latin typeface="Times New Roman" pitchFamily="18" charset="0"/>
                        <a:cs typeface="Times New Roman" pitchFamily="18" charset="0"/>
                      </a:endParaRPr>
                    </a:p>
                  </a:txBody>
                  <a:tcPr/>
                </a:tc>
              </a:tr>
              <a:tr h="370840">
                <a:tc>
                  <a:txBody>
                    <a:bodyPr/>
                    <a:lstStyle/>
                    <a:p>
                      <a:endParaRPr lang="it-IT"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aseline="0" dirty="0" smtClean="0">
                          <a:solidFill>
                            <a:schemeClr val="tx1"/>
                          </a:solidFill>
                          <a:latin typeface="Times New Roman" pitchFamily="18" charset="0"/>
                          <a:cs typeface="Times New Roman" pitchFamily="18" charset="0"/>
                        </a:rPr>
                        <a:t> La gente è estremamente debole</a:t>
                      </a:r>
                    </a:p>
                    <a:p>
                      <a:endParaRPr lang="it-IT" sz="1400" dirty="0">
                        <a:latin typeface="Times New Roman" pitchFamily="18" charset="0"/>
                        <a:cs typeface="Times New Roman" pitchFamily="18" charset="0"/>
                      </a:endParaRPr>
                    </a:p>
                  </a:txBody>
                  <a:tcPr/>
                </a:tc>
              </a:tr>
              <a:tr h="370840">
                <a:tc>
                  <a:txBody>
                    <a:bodyPr/>
                    <a:lstStyle/>
                    <a:p>
                      <a:endParaRPr lang="it-IT" sz="1400">
                        <a:latin typeface="Times New Roman" pitchFamily="18" charset="0"/>
                        <a:cs typeface="Times New Roman" pitchFamily="18" charset="0"/>
                      </a:endParaRPr>
                    </a:p>
                  </a:txBody>
                  <a:tcPr/>
                </a:tc>
                <a:tc>
                  <a:txBody>
                    <a:bodyPr/>
                    <a:lstStyle/>
                    <a:p>
                      <a:endParaRPr lang="it-IT" sz="1400" dirty="0" smtClean="0">
                        <a:latin typeface="Times New Roman" pitchFamily="18" charset="0"/>
                        <a:cs typeface="Times New Roman" pitchFamily="18" charset="0"/>
                      </a:endParaRPr>
                    </a:p>
                    <a:p>
                      <a:endParaRPr lang="it-IT"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Com’è organizzata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643998" cy="2508379"/>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dirty="0" smtClean="0">
                <a:latin typeface="Times New Roman" pitchFamily="18" charset="0"/>
                <a:cs typeface="Times New Roman" pitchFamily="18" charset="0"/>
              </a:rPr>
              <a:t>I contadini e i villani, quelli del bosco e quelli della pianura, in venti, in trenta e in cento hanno tenuto parecchi parlamenti. Vanno dicendosi: “Il nostro nemico è il nostro signore”. Ne hanno parlato fra loro in segreto, e parecchi hanno giurato che mai per loro volontà avranno un signore. “E così possiamo andare nei boschi, tagliare gli alberi e prendere quel che vogliamo, prendere il pesce negli stagni e la selvaggina nelle foreste. La nostra volontà sarà fatta nei boschi, nelle acque, nei prati. Siamo </a:t>
            </a:r>
            <a:r>
              <a:rPr lang="it-IT" sz="1400" dirty="0" err="1" smtClean="0">
                <a:latin typeface="Times New Roman" pitchFamily="18" charset="0"/>
                <a:cs typeface="Times New Roman" pitchFamily="18" charset="0"/>
              </a:rPr>
              <a:t>uoini</a:t>
            </a:r>
            <a:r>
              <a:rPr lang="it-IT" sz="1400" dirty="0" smtClean="0">
                <a:latin typeface="Times New Roman" pitchFamily="18" charset="0"/>
                <a:cs typeface="Times New Roman" pitchFamily="18" charset="0"/>
              </a:rPr>
              <a:t> come loro”. Con queste parole e con altre ancora più folli si sono promessi con giuramento che rimarranno tutti insieme e insieme si difenderanno.</a:t>
            </a:r>
          </a:p>
          <a:p>
            <a:pPr algn="just">
              <a:spcAft>
                <a:spcPts val="600"/>
              </a:spcAft>
            </a:pPr>
            <a:r>
              <a:rPr lang="it-IT" sz="1400" dirty="0" smtClean="0">
                <a:latin typeface="Times New Roman" pitchFamily="18" charset="0"/>
                <a:cs typeface="Times New Roman" pitchFamily="18" charset="0"/>
              </a:rPr>
              <a:t>Il conte Raul andò talmente in collera che non volle tenere alcun processo. Li rese tutti tristi e dolenti, a parecchi fece strappare i denti, gli altri i fece impalare, fece loro strappare gli occhi e tagliare le mani, a tutti fece arrostire le gambe, anche se ne dovevano morire. Altri furono bruciati vivi o immersi nel piombo bollente. Li fece così sistemare tutti; orribili furono a guardarsi. Non furono più visti in nessun luogo senza essere riconosciuti.</a:t>
            </a:r>
          </a:p>
          <a:p>
            <a:pPr algn="r"/>
            <a:r>
              <a:rPr lang="it-IT" sz="1200" dirty="0" smtClean="0">
                <a:latin typeface="Times New Roman" pitchFamily="18" charset="0"/>
                <a:cs typeface="Times New Roman" pitchFamily="18" charset="0"/>
              </a:rPr>
              <a:t>Guillaume de </a:t>
            </a:r>
            <a:r>
              <a:rPr lang="it-IT" sz="1200" dirty="0" err="1" smtClean="0">
                <a:latin typeface="Times New Roman" pitchFamily="18" charset="0"/>
                <a:cs typeface="Times New Roman" pitchFamily="18" charset="0"/>
              </a:rPr>
              <a:t>Jumièges</a:t>
            </a:r>
            <a:r>
              <a:rPr lang="it-IT" sz="1200" dirty="0" smtClean="0">
                <a:latin typeface="Times New Roman" pitchFamily="18" charset="0"/>
                <a:cs typeface="Times New Roman" pitchFamily="18" charset="0"/>
              </a:rPr>
              <a:t>, </a:t>
            </a:r>
            <a:r>
              <a:rPr lang="it-IT" sz="1200" i="1" dirty="0" smtClean="0">
                <a:latin typeface="Times New Roman" pitchFamily="18" charset="0"/>
                <a:cs typeface="Times New Roman" pitchFamily="18" charset="0"/>
              </a:rPr>
              <a:t>Cronaca di una rivolta di contadini normanni</a:t>
            </a:r>
            <a:r>
              <a:rPr lang="it-IT" sz="1200" dirty="0" smtClean="0">
                <a:latin typeface="Times New Roman" pitchFamily="18" charset="0"/>
                <a:cs typeface="Times New Roman" pitchFamily="18" charset="0"/>
              </a:rPr>
              <a:t>, sec. XI</a:t>
            </a:r>
            <a:endParaRPr lang="it-IT" sz="1200" dirty="0">
              <a:latin typeface="Times New Roman" pitchFamily="18" charset="0"/>
              <a:cs typeface="Times New Roman" pitchFamily="18" charset="0"/>
            </a:endParaRPr>
          </a:p>
        </p:txBody>
      </p:sp>
      <p:sp>
        <p:nvSpPr>
          <p:cNvPr id="4" name="Rettangolo 3"/>
          <p:cNvSpPr/>
          <p:nvPr/>
        </p:nvSpPr>
        <p:spPr>
          <a:xfrm>
            <a:off x="5715008" y="5000636"/>
            <a:ext cx="1571636" cy="276999"/>
          </a:xfrm>
          <a:prstGeom prst="rect">
            <a:avLst/>
          </a:prstGeom>
          <a:solidFill>
            <a:schemeClr val="bg2">
              <a:lumMod val="75000"/>
            </a:schemeClr>
          </a:solidFill>
          <a:ln w="12700">
            <a:solidFill>
              <a:srgbClr val="FF0000"/>
            </a:solidFill>
          </a:ln>
        </p:spPr>
        <p:txBody>
          <a:bodyPr wrap="square">
            <a:spAutoFit/>
          </a:bodyPr>
          <a:lstStyle/>
          <a:p>
            <a:pPr algn="just"/>
            <a:r>
              <a:rPr lang="it-IT" sz="1200" dirty="0" smtClean="0">
                <a:latin typeface="Times New Roman" pitchFamily="18" charset="0"/>
                <a:cs typeface="Times New Roman" pitchFamily="18" charset="0"/>
              </a:rPr>
              <a:t>Contadini in rivolta</a:t>
            </a:r>
            <a:endParaRPr lang="it-IT" sz="1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14290"/>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Contro chi si ribellano i contadini? Cosa vogliono ottenere?</a:t>
            </a:r>
            <a:endParaRPr lang="it-IT" sz="1400" dirty="0">
              <a:latin typeface="Times New Roman" pitchFamily="18" charset="0"/>
              <a:cs typeface="Times New Roman" pitchFamily="18" charset="0"/>
            </a:endParaRPr>
          </a:p>
        </p:txBody>
      </p:sp>
      <p:sp>
        <p:nvSpPr>
          <p:cNvPr id="3" name="Rettangolo arrotondato 2"/>
          <p:cNvSpPr/>
          <p:nvPr/>
        </p:nvSpPr>
        <p:spPr>
          <a:xfrm>
            <a:off x="428596" y="642918"/>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4" name="Rettangolo 3"/>
          <p:cNvSpPr/>
          <p:nvPr/>
        </p:nvSpPr>
        <p:spPr>
          <a:xfrm>
            <a:off x="428596" y="1571612"/>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Come finisce la rivolta?</a:t>
            </a:r>
            <a:endParaRPr lang="it-IT" sz="1400" dirty="0">
              <a:latin typeface="Times New Roman" pitchFamily="18" charset="0"/>
              <a:cs typeface="Times New Roman" pitchFamily="18" charset="0"/>
            </a:endParaRPr>
          </a:p>
        </p:txBody>
      </p:sp>
      <p:sp>
        <p:nvSpPr>
          <p:cNvPr id="5" name="Rettangolo arrotondato 4"/>
          <p:cNvSpPr/>
          <p:nvPr/>
        </p:nvSpPr>
        <p:spPr>
          <a:xfrm>
            <a:off x="428596" y="200024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6" name="Rettangolo 5"/>
          <p:cNvSpPr/>
          <p:nvPr/>
        </p:nvSpPr>
        <p:spPr>
          <a:xfrm>
            <a:off x="428596" y="3000372"/>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Da che parte sta l’autore della cronaca? Da cosa lo si capisce?</a:t>
            </a:r>
            <a:endParaRPr lang="it-IT" sz="1400" dirty="0">
              <a:latin typeface="Times New Roman" pitchFamily="18" charset="0"/>
              <a:cs typeface="Times New Roman" pitchFamily="18" charset="0"/>
            </a:endParaRPr>
          </a:p>
        </p:txBody>
      </p:sp>
      <p:sp>
        <p:nvSpPr>
          <p:cNvPr id="7" name="Rettangolo arrotondato 6"/>
          <p:cNvSpPr/>
          <p:nvPr/>
        </p:nvSpPr>
        <p:spPr>
          <a:xfrm>
            <a:off x="500034" y="342900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8" name="Rettangolo arrotondato 7"/>
          <p:cNvSpPr/>
          <p:nvPr/>
        </p:nvSpPr>
        <p:spPr>
          <a:xfrm>
            <a:off x="500034" y="485776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9" name="Rettangolo 8"/>
          <p:cNvSpPr/>
          <p:nvPr/>
        </p:nvSpPr>
        <p:spPr>
          <a:xfrm>
            <a:off x="500034" y="4357694"/>
            <a:ext cx="607223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Osserva l’immagine dei contadini in rivolta: con quali armi combattono?</a:t>
            </a:r>
            <a:endParaRPr lang="it-IT" sz="1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500034" y="142852"/>
            <a:ext cx="8501122" cy="1600438"/>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Durante l’Alto Medioevo, la terra venne progressivamente divisa in possedimenti chiamati col termine latino </a:t>
            </a:r>
            <a:r>
              <a:rPr lang="it-IT" sz="1400" i="1" dirty="0" err="1" smtClean="0">
                <a:latin typeface="Times New Roman" pitchFamily="18" charset="0"/>
                <a:cs typeface="Times New Roman" pitchFamily="18" charset="0"/>
              </a:rPr>
              <a:t>curtes</a:t>
            </a:r>
            <a:r>
              <a:rPr lang="it-IT" sz="1400" b="1"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(plurale di </a:t>
            </a:r>
            <a:r>
              <a:rPr lang="it-IT" sz="1400" i="1"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Le </a:t>
            </a:r>
            <a:r>
              <a:rPr lang="it-IT" sz="1400" i="1" dirty="0" err="1" smtClean="0">
                <a:latin typeface="Times New Roman" pitchFamily="18" charset="0"/>
                <a:cs typeface="Times New Roman" pitchFamily="18" charset="0"/>
              </a:rPr>
              <a:t>curtes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appartenevano ad un signore che poteva essere il re, un nobile o un ecclesiastico ed erano suddivise in due parti:</a:t>
            </a:r>
          </a:p>
          <a:p>
            <a:pPr algn="just">
              <a:buFont typeface="Arial" pitchFamily="34" charset="0"/>
              <a:buChar char="•"/>
            </a:pPr>
            <a:r>
              <a:rPr lang="it-IT" sz="1400" dirty="0" smtClean="0">
                <a:latin typeface="Times New Roman" pitchFamily="18" charset="0"/>
                <a:cs typeface="Times New Roman" pitchFamily="18" charset="0"/>
              </a:rPr>
              <a:t> la </a:t>
            </a:r>
            <a:r>
              <a:rPr lang="it-IT" sz="1400" b="1" i="1" dirty="0" smtClean="0">
                <a:latin typeface="Times New Roman" pitchFamily="18" charset="0"/>
                <a:cs typeface="Times New Roman" pitchFamily="18" charset="0"/>
              </a:rPr>
              <a:t>pars </a:t>
            </a:r>
            <a:r>
              <a:rPr lang="it-IT" sz="1400" b="1" i="1" dirty="0" err="1" smtClean="0">
                <a:latin typeface="Times New Roman" pitchFamily="18" charset="0"/>
                <a:cs typeface="Times New Roman" pitchFamily="18" charset="0"/>
              </a:rPr>
              <a:t>dominica</a:t>
            </a:r>
            <a:r>
              <a:rPr lang="it-IT" sz="1400" b="1"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(parte del signore) amministrata direttamente dal signore. Vi si trovavano i campi coltivati dai servi del signore e la corte con la dimora signorile, le stalle, i granai, i magazzini, i laboratori degli artigiani;</a:t>
            </a:r>
          </a:p>
          <a:p>
            <a:pPr algn="just">
              <a:buFont typeface="Arial" pitchFamily="34" charset="0"/>
              <a:buChar char="•"/>
            </a:pPr>
            <a:r>
              <a:rPr lang="it-IT" sz="1400" dirty="0" smtClean="0">
                <a:latin typeface="Times New Roman" pitchFamily="18" charset="0"/>
                <a:cs typeface="Times New Roman" pitchFamily="18" charset="0"/>
              </a:rPr>
              <a:t> la </a:t>
            </a:r>
            <a:r>
              <a:rPr lang="it-IT" sz="1400" b="1" i="1" dirty="0" smtClean="0">
                <a:latin typeface="Times New Roman" pitchFamily="18" charset="0"/>
                <a:cs typeface="Times New Roman" pitchFamily="18" charset="0"/>
              </a:rPr>
              <a:t>pars </a:t>
            </a:r>
            <a:r>
              <a:rPr lang="it-IT" sz="1400" b="1" i="1" dirty="0" err="1" smtClean="0">
                <a:latin typeface="Times New Roman" pitchFamily="18" charset="0"/>
                <a:cs typeface="Times New Roman" pitchFamily="18" charset="0"/>
              </a:rPr>
              <a:t>massaricia</a:t>
            </a:r>
            <a:r>
              <a:rPr lang="it-IT" sz="1400" b="1"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(parte dei </a:t>
            </a:r>
            <a:r>
              <a:rPr lang="it-IT" sz="1400" dirty="0" err="1" smtClean="0">
                <a:latin typeface="Times New Roman" pitchFamily="18" charset="0"/>
                <a:cs typeface="Times New Roman" pitchFamily="18" charset="0"/>
              </a:rPr>
              <a:t>massari</a:t>
            </a:r>
            <a:r>
              <a:rPr lang="it-IT" sz="1400" dirty="0" smtClean="0">
                <a:latin typeface="Times New Roman" pitchFamily="18" charset="0"/>
                <a:cs typeface="Times New Roman" pitchFamily="18" charset="0"/>
              </a:rPr>
              <a:t> o contadini) suddivisa in piccoli appezzamenti di terreno, detti </a:t>
            </a:r>
            <a:r>
              <a:rPr lang="it-IT" sz="1400" i="1" dirty="0" smtClean="0">
                <a:latin typeface="Times New Roman" pitchFamily="18" charset="0"/>
                <a:cs typeface="Times New Roman" pitchFamily="18" charset="0"/>
              </a:rPr>
              <a:t>mansi</a:t>
            </a:r>
            <a:r>
              <a:rPr lang="it-IT" sz="1400" dirty="0" smtClean="0">
                <a:latin typeface="Times New Roman" pitchFamily="18" charset="0"/>
                <a:cs typeface="Times New Roman" pitchFamily="18" charset="0"/>
              </a:rPr>
              <a:t>, affidati a famiglie di contadini affinché li coltivassero.</a:t>
            </a:r>
            <a:endParaRPr lang="it-IT" sz="1400" i="1" dirty="0" smtClean="0">
              <a:latin typeface="Times New Roman" pitchFamily="18" charset="0"/>
              <a:cs typeface="Times New Roman" pitchFamily="18" charset="0"/>
            </a:endParaRPr>
          </a:p>
        </p:txBody>
      </p:sp>
      <p:pic>
        <p:nvPicPr>
          <p:cNvPr id="3" name="Picture 2" descr="C:\Users\utente\Documents\SITO\DA INSERIRE\STORIA\LA CURTIS\04 - Copia.jpg"/>
          <p:cNvPicPr>
            <a:picLocks noChangeAspect="1" noChangeArrowheads="1"/>
          </p:cNvPicPr>
          <p:nvPr/>
        </p:nvPicPr>
        <p:blipFill>
          <a:blip r:embed="rId2" cstate="print"/>
          <a:srcRect/>
          <a:stretch>
            <a:fillRect/>
          </a:stretch>
        </p:blipFill>
        <p:spPr bwMode="auto">
          <a:xfrm>
            <a:off x="785786" y="2000240"/>
            <a:ext cx="7769225" cy="46116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1524000" y="1397000"/>
          <a:ext cx="6096000" cy="2966720"/>
        </p:xfrm>
        <a:graphic>
          <a:graphicData uri="http://schemas.openxmlformats.org/drawingml/2006/table">
            <a:tbl>
              <a:tblPr firstRow="1" bandRow="1">
                <a:tableStyleId>{5C22544A-7EE6-4342-B048-85BDC9FD1C3A}</a:tableStyleId>
              </a:tblPr>
              <a:tblGrid>
                <a:gridCol w="1476364"/>
                <a:gridCol w="4619636"/>
              </a:tblGrid>
              <a:tr h="370840">
                <a:tc>
                  <a:txBody>
                    <a:bodyPr/>
                    <a:lstStyle/>
                    <a:p>
                      <a:pPr algn="ctr"/>
                      <a:r>
                        <a:rPr lang="it-IT" sz="1400" dirty="0" smtClean="0">
                          <a:solidFill>
                            <a:schemeClr val="tx1"/>
                          </a:solidFill>
                        </a:rPr>
                        <a:t>Numero </a:t>
                      </a:r>
                      <a:endParaRPr lang="it-IT" sz="1400" dirty="0">
                        <a:solidFill>
                          <a:schemeClr val="tx1"/>
                        </a:solidFill>
                      </a:endParaRPr>
                    </a:p>
                  </a:txBody>
                  <a:tcPr/>
                </a:tc>
                <a:tc>
                  <a:txBody>
                    <a:bodyPr/>
                    <a:lstStyle/>
                    <a:p>
                      <a:pPr algn="ctr"/>
                      <a:r>
                        <a:rPr lang="it-IT" sz="1400" dirty="0" smtClean="0">
                          <a:solidFill>
                            <a:schemeClr val="tx1"/>
                          </a:solidFill>
                        </a:rPr>
                        <a:t>Parte</a:t>
                      </a:r>
                      <a:r>
                        <a:rPr lang="it-IT" sz="1400" baseline="0" dirty="0" smtClean="0">
                          <a:solidFill>
                            <a:schemeClr val="tx1"/>
                          </a:solidFill>
                        </a:rPr>
                        <a:t> della </a:t>
                      </a:r>
                      <a:r>
                        <a:rPr lang="it-IT" sz="1400" i="1" baseline="0" dirty="0" err="1" smtClean="0">
                          <a:solidFill>
                            <a:schemeClr val="tx1"/>
                          </a:solidFill>
                        </a:rPr>
                        <a:t>curtis</a:t>
                      </a:r>
                      <a:endParaRPr lang="it-IT" sz="1400" dirty="0">
                        <a:solidFill>
                          <a:schemeClr val="tx1"/>
                        </a:solidFill>
                      </a:endParaRPr>
                    </a:p>
                  </a:txBody>
                  <a:tcPr/>
                </a:tc>
              </a:tr>
              <a:tr h="370840">
                <a:tc>
                  <a:txBody>
                    <a:bodyPr/>
                    <a:lstStyle/>
                    <a:p>
                      <a:pPr algn="ctr"/>
                      <a:r>
                        <a:rPr lang="it-IT" sz="1400" dirty="0" smtClean="0">
                          <a:latin typeface="Times New Roman" pitchFamily="18" charset="0"/>
                          <a:cs typeface="Times New Roman" pitchFamily="18" charset="0"/>
                        </a:rPr>
                        <a:t>1</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2</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3</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4</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5</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6</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r h="370840">
                <a:tc>
                  <a:txBody>
                    <a:bodyPr/>
                    <a:lstStyle/>
                    <a:p>
                      <a:pPr algn="ctr"/>
                      <a:r>
                        <a:rPr lang="it-IT" sz="1400" dirty="0" smtClean="0">
                          <a:latin typeface="Times New Roman" pitchFamily="18" charset="0"/>
                          <a:cs typeface="Times New Roman" pitchFamily="18" charset="0"/>
                        </a:rPr>
                        <a:t>7</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endParaRPr>
                    </a:p>
                  </a:txBody>
                  <a:tcPr/>
                </a:tc>
              </a:tr>
            </a:tbl>
          </a:graphicData>
        </a:graphic>
      </p:graphicFrame>
      <p:sp>
        <p:nvSpPr>
          <p:cNvPr id="4" name="Rettangolo 3"/>
          <p:cNvSpPr/>
          <p:nvPr/>
        </p:nvSpPr>
        <p:spPr>
          <a:xfrm>
            <a:off x="357158" y="214290"/>
            <a:ext cx="8572560" cy="738664"/>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Compila la tabella inserendo, di fianco a ciascun numero che fa riferimento a quelli presenti nel disegno, il nome della parte della </a:t>
            </a:r>
            <a:r>
              <a:rPr lang="it-IT" sz="1400" i="1" dirty="0" err="1" smtClean="0">
                <a:latin typeface="Times New Roman" pitchFamily="18" charset="0"/>
                <a:cs typeface="Times New Roman" pitchFamily="18" charset="0"/>
              </a:rPr>
              <a:t>curtis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che gli corrisponde (sotto la tabella si trova l’elenco dei nomi che devi trascinare al suo interno).</a:t>
            </a:r>
            <a:endParaRPr lang="it-IT" sz="1400" dirty="0">
              <a:latin typeface="Times New Roman" pitchFamily="18" charset="0"/>
              <a:cs typeface="Times New Roman" pitchFamily="18" charset="0"/>
            </a:endParaRPr>
          </a:p>
        </p:txBody>
      </p:sp>
      <p:sp>
        <p:nvSpPr>
          <p:cNvPr id="5" name="Rettangolo 4"/>
          <p:cNvSpPr/>
          <p:nvPr/>
        </p:nvSpPr>
        <p:spPr>
          <a:xfrm>
            <a:off x="500034" y="4786322"/>
            <a:ext cx="2892971" cy="307777"/>
          </a:xfrm>
          <a:prstGeom prst="rect">
            <a:avLst/>
          </a:prstGeom>
        </p:spPr>
        <p:txBody>
          <a:bodyPr wrap="none">
            <a:spAutoFit/>
          </a:bodyPr>
          <a:lstStyle/>
          <a:p>
            <a:r>
              <a:rPr lang="it-IT" sz="1400" dirty="0" smtClean="0">
                <a:latin typeface="Times New Roman" pitchFamily="18" charset="0"/>
                <a:cs typeface="Times New Roman" pitchFamily="18" charset="0"/>
              </a:rPr>
              <a:t>Terreni coltivati dai servi del signore</a:t>
            </a:r>
            <a:endParaRPr lang="it-IT" sz="1400" dirty="0">
              <a:latin typeface="Times New Roman" pitchFamily="18" charset="0"/>
              <a:cs typeface="Times New Roman" pitchFamily="18" charset="0"/>
            </a:endParaRPr>
          </a:p>
        </p:txBody>
      </p:sp>
      <p:sp>
        <p:nvSpPr>
          <p:cNvPr id="6" name="Rettangolo 5"/>
          <p:cNvSpPr/>
          <p:nvPr/>
        </p:nvSpPr>
        <p:spPr>
          <a:xfrm>
            <a:off x="3786182" y="4786322"/>
            <a:ext cx="1298753" cy="307777"/>
          </a:xfrm>
          <a:prstGeom prst="rect">
            <a:avLst/>
          </a:prstGeom>
        </p:spPr>
        <p:txBody>
          <a:bodyPr wrap="none">
            <a:spAutoFit/>
          </a:bodyPr>
          <a:lstStyle/>
          <a:p>
            <a:r>
              <a:rPr lang="it-IT" sz="1400" dirty="0" smtClean="0">
                <a:latin typeface="Times New Roman" pitchFamily="18" charset="0"/>
                <a:cs typeface="Times New Roman" pitchFamily="18" charset="0"/>
              </a:rPr>
              <a:t>Pars </a:t>
            </a:r>
            <a:r>
              <a:rPr lang="it-IT" sz="1400" dirty="0" err="1" smtClean="0">
                <a:latin typeface="Times New Roman" pitchFamily="18" charset="0"/>
                <a:cs typeface="Times New Roman" pitchFamily="18" charset="0"/>
              </a:rPr>
              <a:t>massaricia</a:t>
            </a:r>
            <a:endParaRPr lang="it-IT" sz="1400" dirty="0">
              <a:latin typeface="Times New Roman" pitchFamily="18" charset="0"/>
              <a:cs typeface="Times New Roman" pitchFamily="18" charset="0"/>
            </a:endParaRPr>
          </a:p>
        </p:txBody>
      </p:sp>
      <p:sp>
        <p:nvSpPr>
          <p:cNvPr id="7" name="Rettangolo 6"/>
          <p:cNvSpPr/>
          <p:nvPr/>
        </p:nvSpPr>
        <p:spPr>
          <a:xfrm>
            <a:off x="5929322" y="4786322"/>
            <a:ext cx="758541" cy="307777"/>
          </a:xfrm>
          <a:prstGeom prst="rect">
            <a:avLst/>
          </a:prstGeom>
        </p:spPr>
        <p:txBody>
          <a:bodyPr wrap="none">
            <a:spAutoFit/>
          </a:bodyPr>
          <a:lstStyle/>
          <a:p>
            <a:r>
              <a:rPr lang="it-IT" sz="1400" dirty="0" smtClean="0">
                <a:latin typeface="Times New Roman" pitchFamily="18" charset="0"/>
                <a:cs typeface="Times New Roman" pitchFamily="18" charset="0"/>
              </a:rPr>
              <a:t>Foresta</a:t>
            </a:r>
            <a:r>
              <a:rPr lang="it-IT" sz="1400" dirty="0" smtClean="0">
                <a:solidFill>
                  <a:srgbClr val="00B0F0"/>
                </a:solidFill>
                <a:latin typeface="Times New Roman" pitchFamily="18" charset="0"/>
                <a:cs typeface="Times New Roman" pitchFamily="18" charset="0"/>
              </a:rPr>
              <a:t> </a:t>
            </a:r>
            <a:endParaRPr lang="it-IT" sz="1400" dirty="0">
              <a:solidFill>
                <a:srgbClr val="00B0F0"/>
              </a:solidFill>
              <a:latin typeface="Times New Roman" pitchFamily="18" charset="0"/>
              <a:cs typeface="Times New Roman" pitchFamily="18" charset="0"/>
            </a:endParaRPr>
          </a:p>
        </p:txBody>
      </p:sp>
      <p:sp>
        <p:nvSpPr>
          <p:cNvPr id="8" name="Rettangolo 7"/>
          <p:cNvSpPr/>
          <p:nvPr/>
        </p:nvSpPr>
        <p:spPr>
          <a:xfrm>
            <a:off x="7286644" y="4786322"/>
            <a:ext cx="692818" cy="307777"/>
          </a:xfrm>
          <a:prstGeom prst="rect">
            <a:avLst/>
          </a:prstGeom>
        </p:spPr>
        <p:txBody>
          <a:bodyPr wrap="none">
            <a:spAutoFit/>
          </a:bodyPr>
          <a:lstStyle/>
          <a:p>
            <a:r>
              <a:rPr lang="it-IT" sz="1400" dirty="0" smtClean="0">
                <a:latin typeface="Times New Roman" pitchFamily="18" charset="0"/>
                <a:cs typeface="Times New Roman" pitchFamily="18" charset="0"/>
              </a:rPr>
              <a:t>Mansi</a:t>
            </a:r>
            <a:r>
              <a:rPr lang="it-IT" sz="1400" dirty="0" smtClean="0">
                <a:solidFill>
                  <a:srgbClr val="00B0F0"/>
                </a:solidFill>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sp>
        <p:nvSpPr>
          <p:cNvPr id="9" name="Rettangolo 8"/>
          <p:cNvSpPr/>
          <p:nvPr/>
        </p:nvSpPr>
        <p:spPr>
          <a:xfrm>
            <a:off x="857224" y="5429264"/>
            <a:ext cx="636393" cy="307777"/>
          </a:xfrm>
          <a:prstGeom prst="rect">
            <a:avLst/>
          </a:prstGeom>
        </p:spPr>
        <p:txBody>
          <a:bodyPr wrap="none">
            <a:spAutoFit/>
          </a:bodyPr>
          <a:lstStyle/>
          <a:p>
            <a:r>
              <a:rPr lang="it-IT" sz="1400" dirty="0" smtClean="0">
                <a:latin typeface="Times New Roman" pitchFamily="18" charset="0"/>
                <a:cs typeface="Times New Roman" pitchFamily="18" charset="0"/>
              </a:rPr>
              <a:t>Corte </a:t>
            </a:r>
            <a:endParaRPr lang="it-IT" sz="1400" dirty="0">
              <a:latin typeface="Times New Roman" pitchFamily="18" charset="0"/>
              <a:cs typeface="Times New Roman" pitchFamily="18" charset="0"/>
            </a:endParaRPr>
          </a:p>
        </p:txBody>
      </p:sp>
      <p:sp>
        <p:nvSpPr>
          <p:cNvPr id="10" name="Rettangolo 9"/>
          <p:cNvSpPr/>
          <p:nvPr/>
        </p:nvSpPr>
        <p:spPr>
          <a:xfrm>
            <a:off x="1928794" y="5429264"/>
            <a:ext cx="713657" cy="307777"/>
          </a:xfrm>
          <a:prstGeom prst="rect">
            <a:avLst/>
          </a:prstGeom>
        </p:spPr>
        <p:txBody>
          <a:bodyPr wrap="none">
            <a:spAutoFit/>
          </a:bodyPr>
          <a:lstStyle/>
          <a:p>
            <a:r>
              <a:rPr lang="it-IT" sz="1400" dirty="0" smtClean="0">
                <a:latin typeface="Times New Roman" pitchFamily="18" charset="0"/>
                <a:cs typeface="Times New Roman" pitchFamily="18" charset="0"/>
              </a:rPr>
              <a:t>Mulino</a:t>
            </a:r>
            <a:endParaRPr lang="it-IT" sz="1400" dirty="0">
              <a:latin typeface="Times New Roman" pitchFamily="18" charset="0"/>
              <a:cs typeface="Times New Roman" pitchFamily="18" charset="0"/>
            </a:endParaRPr>
          </a:p>
        </p:txBody>
      </p:sp>
      <p:sp>
        <p:nvSpPr>
          <p:cNvPr id="11" name="Rettangolo 10"/>
          <p:cNvSpPr/>
          <p:nvPr/>
        </p:nvSpPr>
        <p:spPr>
          <a:xfrm>
            <a:off x="3071802" y="5429264"/>
            <a:ext cx="1207382" cy="307777"/>
          </a:xfrm>
          <a:prstGeom prst="rect">
            <a:avLst/>
          </a:prstGeom>
        </p:spPr>
        <p:txBody>
          <a:bodyPr wrap="none">
            <a:spAutoFit/>
          </a:bodyPr>
          <a:lstStyle/>
          <a:p>
            <a:r>
              <a:rPr lang="it-IT" sz="1400" dirty="0" smtClean="0">
                <a:latin typeface="Times New Roman" pitchFamily="18" charset="0"/>
                <a:cs typeface="Times New Roman" pitchFamily="18" charset="0"/>
              </a:rPr>
              <a:t>Pars </a:t>
            </a:r>
            <a:r>
              <a:rPr lang="it-IT" sz="1400" dirty="0" err="1" smtClean="0">
                <a:latin typeface="Times New Roman" pitchFamily="18" charset="0"/>
                <a:cs typeface="Times New Roman" pitchFamily="18" charset="0"/>
              </a:rPr>
              <a:t>dominica</a:t>
            </a:r>
            <a:endParaRPr lang="it-IT"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Gli obblighi dei coloni</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928670"/>
            <a:ext cx="8286808" cy="4524315"/>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400" dirty="0" smtClean="0">
                <a:latin typeface="Times New Roman" pitchFamily="18" charset="0"/>
                <a:cs typeface="Times New Roman" pitchFamily="18" charset="0"/>
              </a:rPr>
              <a:t>È stato stabilito tra la contessa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e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uomo libero, di collocare, come tu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hai fatto, me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e i miei eredi nella terra, della misura di dodici </a:t>
            </a:r>
            <a:r>
              <a:rPr lang="it-IT" sz="1400" dirty="0" err="1" smtClean="0">
                <a:latin typeface="Times New Roman" pitchFamily="18" charset="0"/>
                <a:cs typeface="Times New Roman" pitchFamily="18" charset="0"/>
              </a:rPr>
              <a:t>iùgeri</a:t>
            </a:r>
            <a:r>
              <a:rPr lang="it-IT" sz="1400"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circa 9,5 ettari; un </a:t>
            </a:r>
            <a:r>
              <a:rPr lang="it-IT" sz="1400" i="1" dirty="0" err="1" smtClean="0">
                <a:latin typeface="Times New Roman" pitchFamily="18" charset="0"/>
                <a:cs typeface="Times New Roman" pitchFamily="18" charset="0"/>
              </a:rPr>
              <a:t>iùgero</a:t>
            </a:r>
            <a:r>
              <a:rPr lang="it-IT" sz="1400" i="1" dirty="0" smtClean="0">
                <a:latin typeface="Times New Roman" pitchFamily="18" charset="0"/>
                <a:cs typeface="Times New Roman" pitchFamily="18" charset="0"/>
              </a:rPr>
              <a:t> = circa 7900 mq</a:t>
            </a:r>
            <a:r>
              <a:rPr lang="it-IT" sz="1400" dirty="0" smtClean="0">
                <a:latin typeface="Times New Roman" pitchFamily="18" charset="0"/>
                <a:cs typeface="Times New Roman" pitchFamily="18" charset="0"/>
              </a:rPr>
              <a:t>], con casa ricoperta di paglia, vigne, prato, selva e tutte le cose di tua proprietà </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situate nel luogo detto Strada e che fanno parte della tua </a:t>
            </a:r>
            <a:r>
              <a:rPr lang="it-IT" sz="1400" i="1" dirty="0" err="1" smtClean="0">
                <a:latin typeface="Times New Roman" pitchFamily="18" charset="0"/>
                <a:cs typeface="Times New Roman" pitchFamily="18" charset="0"/>
              </a:rPr>
              <a:t>curtis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di </a:t>
            </a:r>
            <a:r>
              <a:rPr lang="it-IT" sz="1400" dirty="0" err="1" smtClean="0">
                <a:latin typeface="Times New Roman" pitchFamily="18" charset="0"/>
                <a:cs typeface="Times New Roman" pitchFamily="18" charset="0"/>
              </a:rPr>
              <a:t>Marzaglia</a:t>
            </a:r>
            <a:r>
              <a:rPr lang="it-IT" sz="1400" dirty="0" smtClean="0">
                <a:latin typeface="Times New Roman" pitchFamily="18" charset="0"/>
                <a:cs typeface="Times New Roman" pitchFamily="18" charset="0"/>
              </a:rPr>
              <a:t>. Tu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hai concesso che io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e i miei eredi risiediamo in questa casa e su questa terra, e la coltiviamo secondo un contratto di affitto, affinché le cose vengano migliorate e non peggiorate, senza frode o negligenza, per ventinove anni continuativi.</a:t>
            </a:r>
          </a:p>
          <a:p>
            <a:pPr algn="just"/>
            <a:r>
              <a:rPr lang="it-IT" sz="1400" dirty="0" smtClean="0">
                <a:latin typeface="Times New Roman" pitchFamily="18" charset="0"/>
                <a:cs typeface="Times New Roman" pitchFamily="18" charset="0"/>
              </a:rPr>
              <a:t>Dobbiamo pagarti ogni anno come canone un terzo del frumento, della segale e della fava, un quarto di tutti gli altri tipi di cereali, la metà del vino, un fascio su quattro del lino e, se piantiamo delle vigne nuove, dobbiamo darti un’anfora  su tre del vino ricavato da esse. Sono esclusi dal canone il prato, una selva di due moggi [</a:t>
            </a:r>
            <a:r>
              <a:rPr lang="it-IT" sz="1400" i="1" dirty="0" smtClean="0">
                <a:latin typeface="Times New Roman" pitchFamily="18" charset="0"/>
                <a:cs typeface="Times New Roman" pitchFamily="18" charset="0"/>
              </a:rPr>
              <a:t>mezzo ettaro circa</a:t>
            </a:r>
            <a:r>
              <a:rPr lang="it-IT" sz="1400" dirty="0" smtClean="0">
                <a:latin typeface="Times New Roman" pitchFamily="18" charset="0"/>
                <a:cs typeface="Times New Roman" pitchFamily="18" charset="0"/>
              </a:rPr>
              <a:t>], l’orto, le rape, la veccia [</a:t>
            </a:r>
            <a:r>
              <a:rPr lang="it-IT" sz="1400" i="1" dirty="0" smtClean="0">
                <a:latin typeface="Times New Roman" pitchFamily="18" charset="0"/>
                <a:cs typeface="Times New Roman" pitchFamily="18" charset="0"/>
              </a:rPr>
              <a:t>erba i cui semi erano usati per la panificazione</a:t>
            </a:r>
            <a:r>
              <a:rPr lang="it-IT" sz="1400" dirty="0" smtClean="0">
                <a:latin typeface="Times New Roman" pitchFamily="18" charset="0"/>
                <a:cs typeface="Times New Roman" pitchFamily="18" charset="0"/>
              </a:rPr>
              <a:t>] e i fagioli, di cui non dobbiamo darti niente. Però per il prato, la selva e l’orto dobbiamo darti, come dono, ogni anno a Natale, dodici denari, un pollo e cinque uova.</a:t>
            </a:r>
          </a:p>
          <a:p>
            <a:pPr algn="just"/>
            <a:r>
              <a:rPr lang="it-IT" sz="1400" dirty="0" smtClean="0">
                <a:latin typeface="Times New Roman" pitchFamily="18" charset="0"/>
                <a:cs typeface="Times New Roman" pitchFamily="18" charset="0"/>
              </a:rPr>
              <a:t>Ogni anno dobbiamo compiere due opere al mese, metà coi buoi e metà con le mani, nella vostra </a:t>
            </a:r>
            <a:r>
              <a:rPr lang="it-IT" sz="1400" i="1"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di </a:t>
            </a:r>
            <a:r>
              <a:rPr lang="it-IT" sz="1400" dirty="0" err="1" smtClean="0">
                <a:latin typeface="Times New Roman" pitchFamily="18" charset="0"/>
                <a:cs typeface="Times New Roman" pitchFamily="18" charset="0"/>
              </a:rPr>
              <a:t>Marzaglia</a:t>
            </a:r>
            <a:r>
              <a:rPr lang="it-IT" sz="1400" dirty="0" smtClean="0">
                <a:latin typeface="Times New Roman" pitchFamily="18" charset="0"/>
                <a:cs typeface="Times New Roman" pitchFamily="18" charset="0"/>
              </a:rPr>
              <a:t>, con il vitto a spese del padrone. E nel tempo della mietitura e della vendemmia, quando è presente il vostro messo o il vostro rappresentante, noi dobbiamo fargli buona accoglienza ed egli ha il potere di denunciarci e farci imprigionare fin dove lo consente la legge, facendo giustizia senza l’intervento dell’autorità pubblica.</a:t>
            </a:r>
          </a:p>
          <a:p>
            <a:pPr algn="just">
              <a:spcAft>
                <a:spcPts val="600"/>
              </a:spcAft>
            </a:pPr>
            <a:r>
              <a:rPr lang="it-IT" sz="1400" dirty="0" smtClean="0">
                <a:latin typeface="Times New Roman" pitchFamily="18" charset="0"/>
                <a:cs typeface="Times New Roman" pitchFamily="18" charset="0"/>
              </a:rPr>
              <a:t>Per quanto riguarda la pena, abbiamo entrambi deciso che, se una delle due parti non osserva le regole contrattuali, vuole abbandonare il fondo [il concessionario] o farlo abbandonare [il proprietario], allora la parte colpevole deve rendere alla parte che ha osservato i patti venti soldi in denari d’argento di pena.</a:t>
            </a:r>
          </a:p>
          <a:p>
            <a:pPr algn="r"/>
            <a:r>
              <a:rPr lang="it-IT" sz="1200" i="1" dirty="0" smtClean="0">
                <a:latin typeface="Times New Roman" pitchFamily="18" charset="0"/>
                <a:cs typeface="Times New Roman" pitchFamily="18" charset="0"/>
              </a:rPr>
              <a:t>Contratto stipulato a </a:t>
            </a:r>
            <a:r>
              <a:rPr lang="it-IT" sz="1200" i="1" dirty="0" err="1" smtClean="0">
                <a:latin typeface="Times New Roman" pitchFamily="18" charset="0"/>
                <a:cs typeface="Times New Roman" pitchFamily="18" charset="0"/>
              </a:rPr>
              <a:t>Marzaglia</a:t>
            </a:r>
            <a:r>
              <a:rPr lang="it-IT" sz="1200" i="1" dirty="0" smtClean="0">
                <a:latin typeface="Times New Roman" pitchFamily="18" charset="0"/>
                <a:cs typeface="Times New Roman" pitchFamily="18" charset="0"/>
              </a:rPr>
              <a:t>, presso Modena, nell’854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2786058"/>
            <a:ext cx="8572560"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I coloni, in cambio del manso che ricevevano, avevano degli obblighi di vario tipo nei confronti del signore della </a:t>
            </a:r>
            <a:r>
              <a:rPr lang="it-IT" sz="1400" i="1" dirty="0" err="1" smtClean="0">
                <a:latin typeface="Times New Roman" pitchFamily="18" charset="0"/>
                <a:cs typeface="Times New Roman" pitchFamily="18" charset="0"/>
              </a:rPr>
              <a:t>curtis</a:t>
            </a:r>
            <a:r>
              <a:rPr lang="it-IT" sz="1400" dirty="0" smtClean="0">
                <a:latin typeface="Times New Roman" pitchFamily="18" charset="0"/>
                <a:cs typeface="Times New Roman" pitchFamily="18" charset="0"/>
              </a:rPr>
              <a:t>. Completa la tabella riportando degli esempi tratti da uno dai due documenti.</a:t>
            </a:r>
            <a:endParaRPr lang="it-IT" sz="1400" dirty="0">
              <a:latin typeface="Times New Roman" pitchFamily="18" charset="0"/>
              <a:cs typeface="Times New Roman" pitchFamily="18" charset="0"/>
            </a:endParaRPr>
          </a:p>
        </p:txBody>
      </p:sp>
      <p:graphicFrame>
        <p:nvGraphicFramePr>
          <p:cNvPr id="11" name="Tabella 10"/>
          <p:cNvGraphicFramePr>
            <a:graphicFrameLocks noGrp="1"/>
          </p:cNvGraphicFramePr>
          <p:nvPr/>
        </p:nvGraphicFramePr>
        <p:xfrm>
          <a:off x="571472" y="3500438"/>
          <a:ext cx="8143932" cy="2529840"/>
        </p:xfrm>
        <a:graphic>
          <a:graphicData uri="http://schemas.openxmlformats.org/drawingml/2006/table">
            <a:tbl>
              <a:tblPr firstRow="1" bandRow="1">
                <a:tableStyleId>{5C22544A-7EE6-4342-B048-85BDC9FD1C3A}</a:tableStyleId>
              </a:tblPr>
              <a:tblGrid>
                <a:gridCol w="2035983"/>
                <a:gridCol w="2035983"/>
                <a:gridCol w="2035983"/>
                <a:gridCol w="2035983"/>
              </a:tblGrid>
              <a:tr h="370840">
                <a:tc>
                  <a:txBody>
                    <a:bodyPr/>
                    <a:lstStyle/>
                    <a:p>
                      <a:pPr algn="ctr"/>
                      <a:r>
                        <a:rPr lang="it-IT" sz="1400" dirty="0" smtClean="0">
                          <a:solidFill>
                            <a:schemeClr val="tx1"/>
                          </a:solidFill>
                        </a:rPr>
                        <a:t>Tributi in natura fissi</a:t>
                      </a:r>
                      <a:endParaRPr lang="it-IT" sz="1400" dirty="0">
                        <a:solidFill>
                          <a:schemeClr val="tx1"/>
                        </a:solidFill>
                      </a:endParaRPr>
                    </a:p>
                  </a:txBody>
                  <a:tcPr/>
                </a:tc>
                <a:tc>
                  <a:txBody>
                    <a:bodyPr/>
                    <a:lstStyle/>
                    <a:p>
                      <a:pPr algn="ctr"/>
                      <a:r>
                        <a:rPr lang="it-IT" sz="1400" dirty="0" smtClean="0">
                          <a:solidFill>
                            <a:schemeClr val="tx1"/>
                          </a:solidFill>
                        </a:rPr>
                        <a:t>Tributi</a:t>
                      </a:r>
                      <a:r>
                        <a:rPr lang="it-IT" sz="1400" baseline="0" dirty="0" smtClean="0">
                          <a:solidFill>
                            <a:schemeClr val="tx1"/>
                          </a:solidFill>
                        </a:rPr>
                        <a:t> in natura in percentuale sul raccolto</a:t>
                      </a:r>
                      <a:endParaRPr lang="it-IT" sz="1400" dirty="0">
                        <a:solidFill>
                          <a:schemeClr val="tx1"/>
                        </a:solidFill>
                      </a:endParaRPr>
                    </a:p>
                  </a:txBody>
                  <a:tcPr/>
                </a:tc>
                <a:tc>
                  <a:txBody>
                    <a:bodyPr/>
                    <a:lstStyle/>
                    <a:p>
                      <a:pPr algn="ctr"/>
                      <a:r>
                        <a:rPr lang="it-IT" sz="1400" dirty="0" smtClean="0">
                          <a:solidFill>
                            <a:schemeClr val="tx1"/>
                          </a:solidFill>
                        </a:rPr>
                        <a:t>Tributi in denaro</a:t>
                      </a:r>
                      <a:endParaRPr lang="it-IT" sz="1400" dirty="0">
                        <a:solidFill>
                          <a:schemeClr val="tx1"/>
                        </a:solidFill>
                      </a:endParaRPr>
                    </a:p>
                  </a:txBody>
                  <a:tcPr/>
                </a:tc>
                <a:tc>
                  <a:txBody>
                    <a:bodyPr/>
                    <a:lstStyle/>
                    <a:p>
                      <a:pPr algn="ctr"/>
                      <a:r>
                        <a:rPr lang="it-IT" sz="1400" dirty="0" err="1" smtClean="0">
                          <a:solidFill>
                            <a:schemeClr val="tx1"/>
                          </a:solidFill>
                        </a:rPr>
                        <a:t>Corvées</a:t>
                      </a:r>
                      <a:r>
                        <a:rPr lang="it-IT" sz="1400" dirty="0" smtClean="0">
                          <a:solidFill>
                            <a:schemeClr val="tx1"/>
                          </a:solidFill>
                        </a:rPr>
                        <a:t> (lavori obbligatori e gratuiti per il signore)</a:t>
                      </a:r>
                      <a:endParaRPr lang="it-IT" sz="1400" dirty="0">
                        <a:solidFill>
                          <a:schemeClr val="tx1"/>
                        </a:solidFill>
                      </a:endParaRPr>
                    </a:p>
                  </a:txBody>
                  <a:tcPr/>
                </a:tc>
              </a:tr>
              <a:tr h="370840">
                <a:tc>
                  <a:txBody>
                    <a:bodyPr/>
                    <a:lstStyle/>
                    <a:p>
                      <a:endParaRPr lang="it-IT" sz="1400" dirty="0" smtClean="0"/>
                    </a:p>
                    <a:p>
                      <a:endParaRPr lang="it-IT" sz="1400" dirty="0"/>
                    </a:p>
                  </a:txBody>
                  <a:tcPr/>
                </a:tc>
                <a:tc>
                  <a:txBody>
                    <a:bodyPr/>
                    <a:lstStyle/>
                    <a:p>
                      <a:endParaRPr lang="it-IT" sz="140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1400" dirty="0" smtClean="0">
                          <a:latin typeface="Times New Roman" pitchFamily="18" charset="0"/>
                          <a:cs typeface="Times New Roman" pitchFamily="18" charset="0"/>
                        </a:rPr>
                        <a:t> </a:t>
                      </a:r>
                      <a:r>
                        <a:rPr lang="it-IT" sz="1400" i="1" dirty="0" smtClean="0">
                          <a:latin typeface="Times New Roman" pitchFamily="18" charset="0"/>
                          <a:cs typeface="Times New Roman" pitchFamily="18" charset="0"/>
                        </a:rPr>
                        <a:t>Però per il prato, la selva e l’orto dobbiamo darti, come dono, ogni anno a Natale, dodici denari</a:t>
                      </a:r>
                    </a:p>
                    <a:p>
                      <a:pPr>
                        <a:buFont typeface="Arial" pitchFamily="34" charset="0"/>
                        <a:buChar char="•"/>
                      </a:pPr>
                      <a:r>
                        <a:rPr lang="it-IT" sz="1400" dirty="0" smtClean="0">
                          <a:latin typeface="Times New Roman" pitchFamily="18" charset="0"/>
                          <a:cs typeface="Times New Roman" pitchFamily="18" charset="0"/>
                        </a:rPr>
                        <a:t> </a:t>
                      </a:r>
                    </a:p>
                    <a:p>
                      <a:pPr>
                        <a:buFont typeface="Arial" pitchFamily="34" charset="0"/>
                        <a:buNone/>
                      </a:pPr>
                      <a:endParaRPr lang="it-IT" sz="1400" dirty="0" smtClean="0"/>
                    </a:p>
                    <a:p>
                      <a:pPr>
                        <a:buFont typeface="Arial" pitchFamily="34" charset="0"/>
                        <a:buNone/>
                      </a:pPr>
                      <a:endParaRPr lang="it-IT" sz="1400" dirty="0"/>
                    </a:p>
                  </a:txBody>
                  <a:tcPr/>
                </a:tc>
                <a:tc>
                  <a:txBody>
                    <a:bodyPr/>
                    <a:lstStyle/>
                    <a:p>
                      <a:endParaRPr lang="it-IT" sz="1400" dirty="0"/>
                    </a:p>
                  </a:txBody>
                  <a:tcPr/>
                </a:tc>
              </a:tr>
            </a:tbl>
          </a:graphicData>
        </a:graphic>
      </p:graphicFrame>
      <p:sp>
        <p:nvSpPr>
          <p:cNvPr id="7" name="CasellaDiTesto 6"/>
          <p:cNvSpPr txBox="1"/>
          <p:nvPr/>
        </p:nvSpPr>
        <p:spPr>
          <a:xfrm>
            <a:off x="428596" y="428604"/>
            <a:ext cx="8286808" cy="1892826"/>
          </a:xfrm>
          <a:prstGeom prst="rect">
            <a:avLst/>
          </a:prstGeom>
          <a:solidFill>
            <a:schemeClr val="accent1">
              <a:lumMod val="40000"/>
              <a:lumOff val="60000"/>
            </a:schemeClr>
          </a:solidFill>
          <a:ln w="12700">
            <a:solidFill>
              <a:srgbClr val="FF0000"/>
            </a:solidFill>
          </a:ln>
        </p:spPr>
        <p:txBody>
          <a:bodyPr wrap="square" rtlCol="0">
            <a:spAutoFit/>
          </a:bodyPr>
          <a:lstStyle/>
          <a:p>
            <a:pPr algn="just"/>
            <a:r>
              <a:rPr lang="it-IT" sz="1400" dirty="0" err="1" smtClean="0">
                <a:latin typeface="Times New Roman" pitchFamily="18" charset="0"/>
                <a:cs typeface="Times New Roman" pitchFamily="18" charset="0"/>
              </a:rPr>
              <a:t>Bodo</a:t>
            </a:r>
            <a:r>
              <a:rPr lang="it-IT" sz="1400" dirty="0" smtClean="0">
                <a:latin typeface="Times New Roman" pitchFamily="18" charset="0"/>
                <a:cs typeface="Times New Roman" pitchFamily="18" charset="0"/>
              </a:rPr>
              <a:t>, colono, e sua moglie </a:t>
            </a:r>
            <a:r>
              <a:rPr lang="it-IT" sz="1400" dirty="0" err="1" smtClean="0">
                <a:latin typeface="Times New Roman" pitchFamily="18" charset="0"/>
                <a:cs typeface="Times New Roman" pitchFamily="18" charset="0"/>
              </a:rPr>
              <a:t>Ermentrude</a:t>
            </a:r>
            <a:r>
              <a:rPr lang="it-IT" sz="1400" dirty="0" smtClean="0">
                <a:latin typeface="Times New Roman" pitchFamily="18" charset="0"/>
                <a:cs typeface="Times New Roman" pitchFamily="18" charset="0"/>
              </a:rPr>
              <a:t>, affittuari di St. </a:t>
            </a:r>
            <a:r>
              <a:rPr lang="it-IT" sz="1400" dirty="0" err="1" smtClean="0">
                <a:latin typeface="Times New Roman" pitchFamily="18" charset="0"/>
                <a:cs typeface="Times New Roman" pitchFamily="18" charset="0"/>
              </a:rPr>
              <a:t>Germain</a:t>
            </a:r>
            <a:r>
              <a:rPr lang="it-IT" sz="1400" dirty="0" smtClean="0">
                <a:latin typeface="Times New Roman" pitchFamily="18" charset="0"/>
                <a:cs typeface="Times New Roman" pitchFamily="18" charset="0"/>
              </a:rPr>
              <a:t>, hanno tre bambini. Egli coltiva un manso con una parte di terra arabile, una parte a vigna e a prato. </a:t>
            </a:r>
          </a:p>
          <a:p>
            <a:pPr algn="just">
              <a:spcAft>
                <a:spcPts val="600"/>
              </a:spcAft>
            </a:pPr>
            <a:r>
              <a:rPr lang="it-IT" sz="1400" dirty="0" smtClean="0">
                <a:latin typeface="Times New Roman" pitchFamily="18" charset="0"/>
                <a:cs typeface="Times New Roman" pitchFamily="18" charset="0"/>
              </a:rPr>
              <a:t>Egli paga ogni anno due scellini d’argento all’esercito e due barilotti per il diritto di far pascolare i suoi maiali nei boschi. Ogni tre anni deve fornire cento tavole e tre pali per gli steccati. Ara quattro pertiche di terreno dell’abbazia per la semina invernale e due pertiche per la semina primaverile. Ogni settimana è tenuto a prestare la sua opera due volte e deve fare qualunque lavoro gli venga ordinato. Paga all’abbazia tre polli e quindici uova all’anno. Egli è proprietario di mezzo mulino a vento per cui paga due scellini d’argento ogni anno.</a:t>
            </a:r>
          </a:p>
          <a:p>
            <a:pPr algn="r"/>
            <a:r>
              <a:rPr lang="it-IT" sz="1200" i="1" dirty="0" smtClean="0">
                <a:latin typeface="Times New Roman" pitchFamily="18" charset="0"/>
                <a:cs typeface="Times New Roman" pitchFamily="18" charset="0"/>
              </a:rPr>
              <a:t>Dal “Libro catastale dell’abbazia di St. </a:t>
            </a:r>
            <a:r>
              <a:rPr lang="it-IT" sz="1200" i="1" dirty="0" err="1" smtClean="0">
                <a:latin typeface="Times New Roman" pitchFamily="18" charset="0"/>
                <a:cs typeface="Times New Roman" pitchFamily="18" charset="0"/>
              </a:rPr>
              <a:t>Germain</a:t>
            </a:r>
            <a:r>
              <a:rPr lang="it-IT" sz="1200" i="1" dirty="0" smtClean="0">
                <a:latin typeface="Times New Roman" pitchFamily="18" charset="0"/>
                <a:cs typeface="Times New Roman" pitchFamily="18" charset="0"/>
              </a:rPr>
              <a:t> </a:t>
            </a:r>
            <a:r>
              <a:rPr lang="it-IT" sz="1200" i="1" dirty="0" err="1" smtClean="0">
                <a:latin typeface="Times New Roman" pitchFamily="18" charset="0"/>
                <a:cs typeface="Times New Roman" pitchFamily="18" charset="0"/>
              </a:rPr>
              <a:t>des</a:t>
            </a:r>
            <a:r>
              <a:rPr lang="it-IT" sz="1200" i="1" dirty="0" smtClean="0">
                <a:latin typeface="Times New Roman" pitchFamily="18" charset="0"/>
                <a:cs typeface="Times New Roman" pitchFamily="18" charset="0"/>
              </a:rPr>
              <a:t> </a:t>
            </a:r>
            <a:r>
              <a:rPr lang="it-IT" sz="1200" i="1" dirty="0" err="1" smtClean="0">
                <a:latin typeface="Times New Roman" pitchFamily="18" charset="0"/>
                <a:cs typeface="Times New Roman" pitchFamily="18" charset="0"/>
              </a:rPr>
              <a:t>Prés</a:t>
            </a:r>
            <a:r>
              <a:rPr lang="it-IT" sz="1200" i="1" dirty="0" smtClean="0">
                <a:latin typeface="Times New Roman" pitchFamily="18" charset="0"/>
                <a:cs typeface="Times New Roman" pitchFamily="18" charset="0"/>
              </a:rPr>
              <a:t>” (IX sec.)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4000504"/>
            <a:ext cx="8286808"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Il contratto fra la contessa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ed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se, da un lato, rappresenta per il colono un forte limite alla sua libertà personale sua e dei suoi figli, dall’altro costituisce per la sua famiglia una sicurezza. Perché?  </a:t>
            </a:r>
          </a:p>
        </p:txBody>
      </p:sp>
      <p:sp>
        <p:nvSpPr>
          <p:cNvPr id="3" name="Rettangolo arrotondato 2"/>
          <p:cNvSpPr/>
          <p:nvPr/>
        </p:nvSpPr>
        <p:spPr>
          <a:xfrm>
            <a:off x="785786" y="4786322"/>
            <a:ext cx="7929618"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ctangle 2"/>
          <p:cNvSpPr>
            <a:spLocks noChangeArrowheads="1"/>
          </p:cNvSpPr>
          <p:nvPr/>
        </p:nvSpPr>
        <p:spPr bwMode="auto">
          <a:xfrm>
            <a:off x="928662" y="4786322"/>
            <a:ext cx="77153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effectLst/>
                <a:latin typeface="Times New Roman" pitchFamily="18" charset="0"/>
                <a:ea typeface="Times New Roman" pitchFamily="18" charset="0"/>
                <a:cs typeface="Times New Roman" pitchFamily="18" charset="0"/>
              </a:rPr>
              <a:t>Rappresenta un limite alla libertà personale sua e dei suoi figli perché</a:t>
            </a:r>
            <a:endPar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1400" dirty="0" smtClean="0">
              <a:solidFill>
                <a:srgbClr val="00B0F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it-IT" sz="1400" dirty="0" smtClean="0">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latin typeface="Times New Roman" pitchFamily="18" charset="0"/>
                <a:ea typeface="Times New Roman" pitchFamily="18" charset="0"/>
                <a:cs typeface="Times New Roman" pitchFamily="18" charset="0"/>
              </a:rPr>
              <a:t>Costituisce una sicurezza per la famiglia perché</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571472" y="2285992"/>
            <a:ext cx="8286808"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Riporta la parte del primo documento dalla quale si deduce che il signore della </a:t>
            </a:r>
            <a:r>
              <a:rPr lang="it-IT" sz="1400" i="1" dirty="0" err="1" smtClean="0">
                <a:latin typeface="Times New Roman" pitchFamily="18" charset="0"/>
                <a:cs typeface="Times New Roman" pitchFamily="18" charset="0"/>
              </a:rPr>
              <a:t>curtis</a:t>
            </a:r>
            <a:r>
              <a:rPr lang="it-IT" sz="1400" i="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poteva, attraverso i suoi rappresentanti ed entro certi limiti, amministrare la giustizia.</a:t>
            </a:r>
            <a:r>
              <a:rPr lang="it-IT" sz="1400" i="1"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sp>
        <p:nvSpPr>
          <p:cNvPr id="6" name="Rettangolo arrotondato 5"/>
          <p:cNvSpPr/>
          <p:nvPr/>
        </p:nvSpPr>
        <p:spPr>
          <a:xfrm>
            <a:off x="642910" y="300037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785786" y="1285860"/>
            <a:ext cx="7929618" cy="7858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9"/>
          <p:cNvSpPr/>
          <p:nvPr/>
        </p:nvSpPr>
        <p:spPr>
          <a:xfrm>
            <a:off x="642910" y="214290"/>
            <a:ext cx="8143932" cy="95410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err="1" smtClean="0">
                <a:latin typeface="Times New Roman" pitchFamily="18" charset="0"/>
                <a:cs typeface="Times New Roman" pitchFamily="18" charset="0"/>
              </a:rPr>
              <a:t>Ermenperto</a:t>
            </a:r>
            <a:r>
              <a:rPr lang="it-IT" sz="1400" dirty="0" smtClean="0">
                <a:latin typeface="Times New Roman" pitchFamily="18" charset="0"/>
                <a:cs typeface="Times New Roman" pitchFamily="18" charset="0"/>
              </a:rPr>
              <a:t> si impegna ad accogliere bene il messo o il rappresentante della contessa </a:t>
            </a:r>
            <a:r>
              <a:rPr lang="it-IT" sz="1400" dirty="0" err="1" smtClean="0">
                <a:latin typeface="Times New Roman" pitchFamily="18" charset="0"/>
                <a:cs typeface="Times New Roman" pitchFamily="18" charset="0"/>
              </a:rPr>
              <a:t>Adelburga</a:t>
            </a:r>
            <a:r>
              <a:rPr lang="it-IT" sz="1400" dirty="0" smtClean="0">
                <a:latin typeface="Times New Roman" pitchFamily="18" charset="0"/>
                <a:cs typeface="Times New Roman" pitchFamily="18" charset="0"/>
              </a:rPr>
              <a:t> presente durante la mietitura e la vendemmia. Perché, secondo te, al colono viene richiesto di sottoscrivere un tale impegno? Per quale motivo avrebbe dovuto accogliere male gli inviati della contessa? (Pensa al probabile motivo della loro presenza nel manso durante la mietitura e la vendemmia).   </a:t>
            </a:r>
            <a:endParaRPr lang="it-IT" sz="1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12358</TotalTime>
  <Words>2747</Words>
  <Application>Microsoft Office PowerPoint</Application>
  <PresentationFormat>Presentazione su schermo (4:3)</PresentationFormat>
  <Paragraphs>119</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LA CURTIS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1174</cp:revision>
  <dcterms:created xsi:type="dcterms:W3CDTF">2021-02-01T13:54:03Z</dcterms:created>
  <dcterms:modified xsi:type="dcterms:W3CDTF">2022-10-07T14:28:02Z</dcterms:modified>
</cp:coreProperties>
</file>