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900" r:id="rId1"/>
  </p:sldMasterIdLst>
  <p:notesMasterIdLst>
    <p:notesMasterId r:id="rId33"/>
  </p:notesMasterIdLst>
  <p:sldIdLst>
    <p:sldId id="579" r:id="rId2"/>
    <p:sldId id="580" r:id="rId3"/>
    <p:sldId id="581" r:id="rId4"/>
    <p:sldId id="546" r:id="rId5"/>
    <p:sldId id="545" r:id="rId6"/>
    <p:sldId id="481" r:id="rId7"/>
    <p:sldId id="549" r:id="rId8"/>
    <p:sldId id="350" r:id="rId9"/>
    <p:sldId id="582" r:id="rId10"/>
    <p:sldId id="553" r:id="rId11"/>
    <p:sldId id="480" r:id="rId12"/>
    <p:sldId id="555" r:id="rId13"/>
    <p:sldId id="578" r:id="rId14"/>
    <p:sldId id="482" r:id="rId15"/>
    <p:sldId id="561" r:id="rId16"/>
    <p:sldId id="562" r:id="rId17"/>
    <p:sldId id="563" r:id="rId18"/>
    <p:sldId id="564" r:id="rId19"/>
    <p:sldId id="454" r:id="rId20"/>
    <p:sldId id="565" r:id="rId21"/>
    <p:sldId id="566" r:id="rId22"/>
    <p:sldId id="568" r:id="rId23"/>
    <p:sldId id="567" r:id="rId24"/>
    <p:sldId id="462" r:id="rId25"/>
    <p:sldId id="570" r:id="rId26"/>
    <p:sldId id="572" r:id="rId27"/>
    <p:sldId id="571" r:id="rId28"/>
    <p:sldId id="573" r:id="rId29"/>
    <p:sldId id="574" r:id="rId30"/>
    <p:sldId id="577" r:id="rId31"/>
    <p:sldId id="575" r:id="rId32"/>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33CC33"/>
    <a:srgbClr val="00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34587" autoAdjust="0"/>
    <p:restoredTop sz="90739" autoAdjust="0"/>
  </p:normalViewPr>
  <p:slideViewPr>
    <p:cSldViewPr>
      <p:cViewPr>
        <p:scale>
          <a:sx n="120" d="100"/>
          <a:sy n="120" d="100"/>
        </p:scale>
        <p:origin x="-1374" y="222"/>
      </p:cViewPr>
      <p:guideLst>
        <p:guide orient="horz" pos="2160"/>
        <p:guide pos="2880"/>
      </p:guideLst>
    </p:cSldViewPr>
  </p:slideViewPr>
  <p:outlineViewPr>
    <p:cViewPr>
      <p:scale>
        <a:sx n="33" d="100"/>
        <a:sy n="33" d="100"/>
      </p:scale>
      <p:origin x="0" y="10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7" d="100"/>
          <a:sy n="97" d="100"/>
        </p:scale>
        <p:origin x="-3666"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BDB870-81A0-4A92-9CF2-AD12495E42ED}" type="datetimeFigureOut">
              <a:rPr lang="it-IT" smtClean="0"/>
              <a:pPr/>
              <a:t>12/05/2021</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E5320F-4656-4F53-92FD-42CAD2B2DB8C}"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9E5320F-4656-4F53-92FD-42CAD2B2DB8C}" type="slidenum">
              <a:rPr lang="it-IT" smtClean="0"/>
              <a:pPr/>
              <a:t>14</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9E5320F-4656-4F53-92FD-42CAD2B2DB8C}" type="slidenum">
              <a:rPr lang="it-IT" smtClean="0"/>
              <a:pPr/>
              <a:t>19</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9E5320F-4656-4F53-92FD-42CAD2B2DB8C}" type="slidenum">
              <a:rPr lang="it-IT" smtClean="0"/>
              <a:pPr/>
              <a:t>22</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olo 28"/>
          <p:cNvSpPr>
            <a:spLocks noGrp="1"/>
          </p:cNvSpPr>
          <p:nvPr>
            <p:ph type="ctrTitle"/>
          </p:nvPr>
        </p:nvSpPr>
        <p:spPr>
          <a:xfrm>
            <a:off x="381000" y="4853411"/>
            <a:ext cx="8458200" cy="1222375"/>
          </a:xfrm>
        </p:spPr>
        <p:txBody>
          <a:bodyPr anchor="t"/>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16" name="Segnaposto data 15"/>
          <p:cNvSpPr>
            <a:spLocks noGrp="1"/>
          </p:cNvSpPr>
          <p:nvPr>
            <p:ph type="dt" sz="half" idx="10"/>
          </p:nvPr>
        </p:nvSpPr>
        <p:spPr/>
        <p:txBody>
          <a:bodyPr/>
          <a:lstStyle/>
          <a:p>
            <a:fld id="{55644A33-DD72-4D89-A752-DFEB6108DC67}" type="datetimeFigureOut">
              <a:rPr lang="it-IT" smtClean="0"/>
              <a:pPr/>
              <a:t>12/05/2021</a:t>
            </a:fld>
            <a:endParaRPr lang="it-IT"/>
          </a:p>
        </p:txBody>
      </p:sp>
      <p:sp>
        <p:nvSpPr>
          <p:cNvPr id="2" name="Segnaposto piè di pagina 1"/>
          <p:cNvSpPr>
            <a:spLocks noGrp="1"/>
          </p:cNvSpPr>
          <p:nvPr>
            <p:ph type="ftr" sz="quarter" idx="11"/>
          </p:nvPr>
        </p:nvSpPr>
        <p:spPr/>
        <p:txBody>
          <a:bodyPr/>
          <a:lstStyle/>
          <a:p>
            <a:endParaRPr lang="it-IT"/>
          </a:p>
        </p:txBody>
      </p:sp>
      <p:sp>
        <p:nvSpPr>
          <p:cNvPr id="15" name="Segnaposto numero diapositiva 14"/>
          <p:cNvSpPr>
            <a:spLocks noGrp="1"/>
          </p:cNvSpPr>
          <p:nvPr>
            <p:ph type="sldNum" sz="quarter" idx="12"/>
          </p:nvPr>
        </p:nvSpPr>
        <p:spPr>
          <a:xfrm>
            <a:off x="8229600" y="6473952"/>
            <a:ext cx="758952" cy="246888"/>
          </a:xfrm>
        </p:spPr>
        <p:txBody>
          <a:bodyPr/>
          <a:lstStyle/>
          <a:p>
            <a:fld id="{A5844F72-B3ED-44CC-ACF0-B1A6F0E51326}"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55644A33-DD72-4D89-A752-DFEB6108DC67}" type="datetimeFigureOut">
              <a:rPr lang="it-IT" smtClean="0"/>
              <a:pPr/>
              <a:t>12/05/2021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8000" y="549276"/>
            <a:ext cx="18288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549276"/>
            <a:ext cx="62484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55644A33-DD72-4D89-A752-DFEB6108DC67}" type="datetimeFigureOut">
              <a:rPr lang="it-IT" smtClean="0"/>
              <a:pPr/>
              <a:t>12/05/2021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2" name="Titolo 21"/>
          <p:cNvSpPr>
            <a:spLocks noGrp="1"/>
          </p:cNvSpPr>
          <p:nvPr>
            <p:ph type="title"/>
          </p:nvPr>
        </p:nvSpPr>
        <p:spPr/>
        <p:txBody>
          <a:bodyPr/>
          <a:lstStyle/>
          <a:p>
            <a:r>
              <a:rPr kumimoji="0" lang="it-IT" smtClean="0"/>
              <a:t>Fare clic per modificare lo stile del titolo</a:t>
            </a:r>
            <a:endParaRPr kumimoji="0" lang="en-US"/>
          </a:p>
        </p:txBody>
      </p:sp>
      <p:sp>
        <p:nvSpPr>
          <p:cNvPr id="27" name="Segnaposto contenuto 26"/>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Segnaposto data 24"/>
          <p:cNvSpPr>
            <a:spLocks noGrp="1"/>
          </p:cNvSpPr>
          <p:nvPr>
            <p:ph type="dt" sz="half" idx="10"/>
          </p:nvPr>
        </p:nvSpPr>
        <p:spPr/>
        <p:txBody>
          <a:bodyPr/>
          <a:lstStyle/>
          <a:p>
            <a:fld id="{55644A33-DD72-4D89-A752-DFEB6108DC67}" type="datetimeFigureOut">
              <a:rPr lang="it-IT" smtClean="0"/>
              <a:pPr/>
              <a:t>12/05/2021</a:t>
            </a:fld>
            <a:endParaRPr lang="it-IT"/>
          </a:p>
        </p:txBody>
      </p:sp>
      <p:sp>
        <p:nvSpPr>
          <p:cNvPr id="19" name="Segnaposto piè di pagina 18"/>
          <p:cNvSpPr>
            <a:spLocks noGrp="1"/>
          </p:cNvSpPr>
          <p:nvPr>
            <p:ph type="ftr" sz="quarter" idx="11"/>
          </p:nvPr>
        </p:nvSpPr>
        <p:spPr>
          <a:xfrm>
            <a:off x="3581400" y="76200"/>
            <a:ext cx="2895600" cy="288925"/>
          </a:xfrm>
        </p:spPr>
        <p:txBody>
          <a:bodyPr/>
          <a:lstStyle/>
          <a:p>
            <a:endParaRPr lang="it-IT"/>
          </a:p>
        </p:txBody>
      </p:sp>
      <p:sp>
        <p:nvSpPr>
          <p:cNvPr id="16" name="Segnaposto numero diapositiva 15"/>
          <p:cNvSpPr>
            <a:spLocks noGrp="1"/>
          </p:cNvSpPr>
          <p:nvPr>
            <p:ph type="sldNum" sz="quarter" idx="12"/>
          </p:nvPr>
        </p:nvSpPr>
        <p:spPr>
          <a:xfrm>
            <a:off x="8229600" y="6473952"/>
            <a:ext cx="758952" cy="246888"/>
          </a:xfrm>
        </p:spPr>
        <p:txBody>
          <a:bodyPr/>
          <a:lstStyle/>
          <a:p>
            <a:fld id="{A5844F72-B3ED-44CC-ACF0-B1A6F0E51326}"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3">
        <a:schemeClr val="bg2"/>
      </p:bgRef>
    </p:bg>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egnaposto testo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19" name="Segnaposto data 18"/>
          <p:cNvSpPr>
            <a:spLocks noGrp="1"/>
          </p:cNvSpPr>
          <p:nvPr>
            <p:ph type="dt" sz="half" idx="10"/>
          </p:nvPr>
        </p:nvSpPr>
        <p:spPr/>
        <p:txBody>
          <a:bodyPr/>
          <a:lstStyle/>
          <a:p>
            <a:fld id="{55644A33-DD72-4D89-A752-DFEB6108DC67}" type="datetimeFigureOut">
              <a:rPr lang="it-IT" smtClean="0"/>
              <a:pPr/>
              <a:t>12/05/2021</a:t>
            </a:fld>
            <a:endParaRPr lang="it-IT"/>
          </a:p>
        </p:txBody>
      </p:sp>
      <p:sp>
        <p:nvSpPr>
          <p:cNvPr id="11" name="Segnaposto piè di pagina 10"/>
          <p:cNvSpPr>
            <a:spLocks noGrp="1"/>
          </p:cNvSpPr>
          <p:nvPr>
            <p:ph type="ftr" sz="quarter" idx="11"/>
          </p:nvPr>
        </p:nvSpPr>
        <p:spPr/>
        <p:txBody>
          <a:bodyPr/>
          <a:lstStyle/>
          <a:p>
            <a:endParaRPr lang="it-IT"/>
          </a:p>
        </p:txBody>
      </p:sp>
      <p:sp>
        <p:nvSpPr>
          <p:cNvPr id="16" name="Segnaposto numero diapositiva 15"/>
          <p:cNvSpPr>
            <a:spLocks noGrp="1"/>
          </p:cNvSpPr>
          <p:nvPr>
            <p:ph type="sldNum" sz="quarter" idx="12"/>
          </p:nvPr>
        </p:nvSpPr>
        <p:spPr/>
        <p:txBody>
          <a:bodyPr/>
          <a:lstStyle/>
          <a:p>
            <a:fld id="{A5844F72-B3ED-44CC-ACF0-B1A6F0E51326}" type="slidenum">
              <a:rPr lang="it-IT" smtClean="0"/>
              <a:pPr/>
              <a:t>‹N›</a:t>
            </a:fld>
            <a:endParaRPr lang="it-IT"/>
          </a:p>
        </p:txBody>
      </p:sp>
      <p:sp>
        <p:nvSpPr>
          <p:cNvPr id="8" name="Titolo 7"/>
          <p:cNvSpPr>
            <a:spLocks noGrp="1"/>
          </p:cNvSpPr>
          <p:nvPr>
            <p:ph type="title"/>
          </p:nvPr>
        </p:nvSpPr>
        <p:spPr>
          <a:xfrm>
            <a:off x="180475" y="2947085"/>
            <a:ext cx="8686800" cy="1184825"/>
          </a:xfrm>
        </p:spPr>
        <p:txBody>
          <a:bodyPr rtlCol="0" anchor="t"/>
          <a:lstStyle>
            <a:lvl1pPr algn="r">
              <a:defRPr/>
            </a:lvl1pPr>
          </a:lstStyle>
          <a:p>
            <a:r>
              <a:rPr kumimoji="0" lang="it-IT" smtClean="0"/>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0" name="Titolo 19"/>
          <p:cNvSpPr>
            <a:spLocks noGrp="1"/>
          </p:cNvSpPr>
          <p:nvPr>
            <p:ph type="title"/>
          </p:nvPr>
        </p:nvSpPr>
        <p:spPr>
          <a:xfrm>
            <a:off x="301752" y="457200"/>
            <a:ext cx="8686800" cy="841248"/>
          </a:xfrm>
        </p:spPr>
        <p:txBody>
          <a:bodyPr/>
          <a:lstStyle/>
          <a:p>
            <a:r>
              <a:rPr kumimoji="0" lang="it-IT" smtClean="0"/>
              <a:t>Fare clic per modificare lo stile del titolo</a:t>
            </a:r>
            <a:endParaRPr kumimoji="0" lang="en-US"/>
          </a:p>
        </p:txBody>
      </p:sp>
      <p:sp>
        <p:nvSpPr>
          <p:cNvPr id="14" name="Segnaposto contenuto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1" name="Segnaposto data 20"/>
          <p:cNvSpPr>
            <a:spLocks noGrp="1"/>
          </p:cNvSpPr>
          <p:nvPr>
            <p:ph type="dt" sz="half" idx="10"/>
          </p:nvPr>
        </p:nvSpPr>
        <p:spPr/>
        <p:txBody>
          <a:bodyPr/>
          <a:lstStyle/>
          <a:p>
            <a:fld id="{55644A33-DD72-4D89-A752-DFEB6108DC67}" type="datetimeFigureOut">
              <a:rPr lang="it-IT" smtClean="0"/>
              <a:pPr/>
              <a:t>12/05/2021</a:t>
            </a:fld>
            <a:endParaRPr lang="it-IT"/>
          </a:p>
        </p:txBody>
      </p:sp>
      <p:sp>
        <p:nvSpPr>
          <p:cNvPr id="10" name="Segnaposto piè di pagina 9"/>
          <p:cNvSpPr>
            <a:spLocks noGrp="1"/>
          </p:cNvSpPr>
          <p:nvPr>
            <p:ph type="ftr" sz="quarter" idx="11"/>
          </p:nvPr>
        </p:nvSpPr>
        <p:spPr/>
        <p:txBody>
          <a:bodyPr/>
          <a:lstStyle/>
          <a:p>
            <a:endParaRPr lang="it-IT"/>
          </a:p>
        </p:txBody>
      </p:sp>
      <p:sp>
        <p:nvSpPr>
          <p:cNvPr id="31" name="Segnaposto numero diapositiva 30"/>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9" name="Titolo 28"/>
          <p:cNvSpPr>
            <a:spLocks noGrp="1"/>
          </p:cNvSpPr>
          <p:nvPr>
            <p:ph type="title"/>
          </p:nvPr>
        </p:nvSpPr>
        <p:spPr>
          <a:xfrm>
            <a:off x="304800" y="5410200"/>
            <a:ext cx="8610600" cy="882650"/>
          </a:xfrm>
        </p:spPr>
        <p:txBody>
          <a:bodyPr anchor="ctr"/>
          <a:lstStyle>
            <a:lvl1pPr>
              <a:defRPr/>
            </a:lvl1p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25" name="Segnaposto testo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contenuto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8" name="Segnaposto contenuto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0" name="Segnaposto data 9"/>
          <p:cNvSpPr>
            <a:spLocks noGrp="1"/>
          </p:cNvSpPr>
          <p:nvPr>
            <p:ph type="dt" sz="half" idx="10"/>
          </p:nvPr>
        </p:nvSpPr>
        <p:spPr/>
        <p:txBody>
          <a:bodyPr/>
          <a:lstStyle/>
          <a:p>
            <a:fld id="{55644A33-DD72-4D89-A752-DFEB6108DC67}" type="datetimeFigureOut">
              <a:rPr lang="it-IT" smtClean="0"/>
              <a:pPr/>
              <a:t>12/05/2021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a:xfrm>
            <a:off x="8229600" y="6477000"/>
            <a:ext cx="762000" cy="246888"/>
          </a:xfrm>
        </p:spPr>
        <p:txBody>
          <a:bodyPr/>
          <a:lstStyle/>
          <a:p>
            <a:fld id="{A5844F72-B3ED-44CC-ACF0-B1A6F0E51326}" type="slidenum">
              <a:rPr lang="it-IT" smtClean="0"/>
              <a:pPr/>
              <a:t>‹N›</a:t>
            </a:fld>
            <a:endParaRPr lang="it-IT"/>
          </a:p>
        </p:txBody>
      </p:sp>
      <p:sp>
        <p:nvSpPr>
          <p:cNvPr id="11" name="Connettore 1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0" name="Titolo 29"/>
          <p:cNvSpPr>
            <a:spLocks noGrp="1"/>
          </p:cNvSpPr>
          <p:nvPr>
            <p:ph type="title"/>
          </p:nvPr>
        </p:nvSpPr>
        <p:spPr>
          <a:xfrm>
            <a:off x="301752" y="457200"/>
            <a:ext cx="8686800" cy="841248"/>
          </a:xfrm>
        </p:spPr>
        <p:txBody>
          <a:bodyPr/>
          <a:lstStyle/>
          <a:p>
            <a:r>
              <a:rPr kumimoji="0" lang="it-IT" smtClean="0"/>
              <a:t>Fare clic per modificare lo stile del titolo</a:t>
            </a:r>
            <a:endParaRPr kumimoji="0" lang="en-US"/>
          </a:p>
        </p:txBody>
      </p:sp>
      <p:sp>
        <p:nvSpPr>
          <p:cNvPr id="12" name="Segnaposto data 11"/>
          <p:cNvSpPr>
            <a:spLocks noGrp="1"/>
          </p:cNvSpPr>
          <p:nvPr>
            <p:ph type="dt" sz="half" idx="10"/>
          </p:nvPr>
        </p:nvSpPr>
        <p:spPr/>
        <p:txBody>
          <a:bodyPr/>
          <a:lstStyle/>
          <a:p>
            <a:fld id="{55644A33-DD72-4D89-A752-DFEB6108DC67}" type="datetimeFigureOut">
              <a:rPr lang="it-IT" smtClean="0"/>
              <a:pPr/>
              <a:t>12/05/2021</a:t>
            </a:fld>
            <a:endParaRPr lang="it-IT"/>
          </a:p>
        </p:txBody>
      </p:sp>
      <p:sp>
        <p:nvSpPr>
          <p:cNvPr id="21" name="Segnaposto piè di pagina 20"/>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55644A33-DD72-4D89-A752-DFEB6108DC67}" type="datetimeFigureOut">
              <a:rPr lang="it-IT" smtClean="0"/>
              <a:pPr/>
              <a:t>12/05/2021</a:t>
            </a:fld>
            <a:endParaRPr lang="it-IT"/>
          </a:p>
        </p:txBody>
      </p:sp>
      <p:sp>
        <p:nvSpPr>
          <p:cNvPr id="24" name="Segnaposto piè di pagina 23"/>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Connettore 1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olo 11"/>
          <p:cNvSpPr>
            <a:spLocks noGrp="1"/>
          </p:cNvSpPr>
          <p:nvPr>
            <p:ph type="title"/>
          </p:nvPr>
        </p:nvSpPr>
        <p:spPr>
          <a:xfrm>
            <a:off x="457200" y="5486400"/>
            <a:ext cx="8458200" cy="520700"/>
          </a:xfrm>
        </p:spPr>
        <p:txBody>
          <a:bodyPr anchor="ctr"/>
          <a:lstStyle>
            <a:lvl1pPr algn="l">
              <a:buNone/>
              <a:defRPr sz="2000" b="1"/>
            </a:lvl1pPr>
          </a:lstStyle>
          <a:p>
            <a:r>
              <a:rPr kumimoji="0" lang="it-IT" smtClean="0"/>
              <a:t>Fare clic per modificare lo stile del titolo</a:t>
            </a:r>
            <a:endParaRPr kumimoji="0" lang="en-US"/>
          </a:p>
        </p:txBody>
      </p:sp>
      <p:sp>
        <p:nvSpPr>
          <p:cNvPr id="26" name="Segnaposto testo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14" name="Segnaposto contenuto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Segnaposto data 24"/>
          <p:cNvSpPr>
            <a:spLocks noGrp="1"/>
          </p:cNvSpPr>
          <p:nvPr>
            <p:ph type="dt" sz="half" idx="10"/>
          </p:nvPr>
        </p:nvSpPr>
        <p:spPr/>
        <p:txBody>
          <a:bodyPr/>
          <a:lstStyle/>
          <a:p>
            <a:fld id="{55644A33-DD72-4D89-A752-DFEB6108DC67}" type="datetimeFigureOut">
              <a:rPr lang="it-IT" smtClean="0"/>
              <a:pPr/>
              <a:t>12/05/2021</a:t>
            </a:fld>
            <a:endParaRPr lang="it-IT"/>
          </a:p>
        </p:txBody>
      </p:sp>
      <p:sp>
        <p:nvSpPr>
          <p:cNvPr id="29" name="Segnaposto piè di pagina 28"/>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3" name="Segnaposto immagine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it-IT" smtClean="0"/>
              <a:t>Fare clic sull'icona per inserire un'immagine</a:t>
            </a:r>
            <a:endParaRPr kumimoji="0" lang="en-US" dirty="0"/>
          </a:p>
        </p:txBody>
      </p:sp>
      <p:sp>
        <p:nvSpPr>
          <p:cNvPr id="7" name="Segnaposto data 6"/>
          <p:cNvSpPr>
            <a:spLocks noGrp="1"/>
          </p:cNvSpPr>
          <p:nvPr>
            <p:ph type="dt" sz="half" idx="10"/>
          </p:nvPr>
        </p:nvSpPr>
        <p:spPr/>
        <p:txBody>
          <a:bodyPr/>
          <a:lstStyle/>
          <a:p>
            <a:fld id="{55644A33-DD72-4D89-A752-DFEB6108DC67}" type="datetimeFigureOut">
              <a:rPr lang="it-IT" smtClean="0"/>
              <a:pPr/>
              <a:t>12/05/2021</a:t>
            </a:fld>
            <a:endParaRPr lang="it-IT"/>
          </a:p>
        </p:txBody>
      </p:sp>
      <p:sp>
        <p:nvSpPr>
          <p:cNvPr id="5" name="Segnaposto piè di pagina 4"/>
          <p:cNvSpPr>
            <a:spLocks noGrp="1"/>
          </p:cNvSpPr>
          <p:nvPr>
            <p:ph type="ftr" sz="quarter" idx="11"/>
          </p:nvPr>
        </p:nvSpPr>
        <p:spPr/>
        <p:txBody>
          <a:bodyPr/>
          <a:lstStyle/>
          <a:p>
            <a:endParaRPr lang="it-IT"/>
          </a:p>
        </p:txBody>
      </p:sp>
      <p:sp>
        <p:nvSpPr>
          <p:cNvPr id="31" name="Segnaposto numero diapositiva 30"/>
          <p:cNvSpPr>
            <a:spLocks noGrp="1"/>
          </p:cNvSpPr>
          <p:nvPr>
            <p:ph type="sldNum" sz="quarter" idx="12"/>
          </p:nvPr>
        </p:nvSpPr>
        <p:spPr/>
        <p:txBody>
          <a:bodyPr/>
          <a:lstStyle/>
          <a:p>
            <a:fld id="{A5844F72-B3ED-44CC-ACF0-B1A6F0E51326}" type="slidenum">
              <a:rPr lang="it-IT" smtClean="0"/>
              <a:pPr/>
              <a:t>‹N›</a:t>
            </a:fld>
            <a:endParaRPr lang="it-IT"/>
          </a:p>
        </p:txBody>
      </p:sp>
      <p:sp>
        <p:nvSpPr>
          <p:cNvPr id="17" name="Titolo 16"/>
          <p:cNvSpPr>
            <a:spLocks noGrp="1"/>
          </p:cNvSpPr>
          <p:nvPr>
            <p:ph type="title"/>
          </p:nvPr>
        </p:nvSpPr>
        <p:spPr>
          <a:xfrm>
            <a:off x="381000" y="4993760"/>
            <a:ext cx="5867400" cy="522288"/>
          </a:xfrm>
        </p:spPr>
        <p:txBody>
          <a:bodyPr anchor="ctr"/>
          <a:lstStyle>
            <a:lvl1pPr algn="l">
              <a:buNone/>
              <a:defRPr sz="2000" b="1"/>
            </a:lvl1pPr>
          </a:lstStyle>
          <a:p>
            <a:r>
              <a:rPr kumimoji="0" lang="it-IT" smtClean="0"/>
              <a:t>Fare clic per modificare lo stile del titolo</a:t>
            </a:r>
            <a:endParaRPr kumimoji="0" lang="en-US"/>
          </a:p>
        </p:txBody>
      </p:sp>
      <p:sp>
        <p:nvSpPr>
          <p:cNvPr id="26" name="Segnaposto testo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Segnaposto testo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1" name="Segnaposto data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5644A33-DD72-4D89-A752-DFEB6108DC67}" type="datetimeFigureOut">
              <a:rPr lang="it-IT" smtClean="0"/>
              <a:pPr/>
              <a:t>12/05/2021</a:t>
            </a:fld>
            <a:endParaRPr lang="it-IT"/>
          </a:p>
        </p:txBody>
      </p:sp>
      <p:sp>
        <p:nvSpPr>
          <p:cNvPr id="28" name="Segnaposto piè di pagina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it-IT"/>
          </a:p>
        </p:txBody>
      </p:sp>
      <p:sp>
        <p:nvSpPr>
          <p:cNvPr id="5" name="Segnaposto numero diapositiva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A5844F72-B3ED-44CC-ACF0-B1A6F0E51326}" type="slidenum">
              <a:rPr lang="it-IT" smtClean="0"/>
              <a:pPr/>
              <a:t>‹N›</a:t>
            </a:fld>
            <a:endParaRPr lang="it-IT"/>
          </a:p>
        </p:txBody>
      </p:sp>
      <p:sp>
        <p:nvSpPr>
          <p:cNvPr id="10" name="Segnaposto titolo 9"/>
          <p:cNvSpPr>
            <a:spLocks noGrp="1"/>
          </p:cNvSpPr>
          <p:nvPr>
            <p:ph type="title"/>
          </p:nvPr>
        </p:nvSpPr>
        <p:spPr>
          <a:xfrm>
            <a:off x="304800" y="457200"/>
            <a:ext cx="8686800" cy="838200"/>
          </a:xfrm>
          <a:prstGeom prst="rect">
            <a:avLst/>
          </a:prstGeom>
        </p:spPr>
        <p:txBody>
          <a:bodyPr vert="horz" anchor="ctr">
            <a:normAutofit/>
          </a:bodyPr>
          <a:lstStyle/>
          <a:p>
            <a:r>
              <a:rPr kumimoji="0" lang="it-IT" smtClean="0"/>
              <a:t>Fare clic per modificare lo stile del titolo</a:t>
            </a:r>
            <a:endParaRPr kumimoji="0" lang="en-US"/>
          </a:p>
        </p:txBody>
      </p:sp>
      <p:sp>
        <p:nvSpPr>
          <p:cNvPr id="9" name="Connettore 1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Connettore 1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jpe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blipFill>
            <a:blip r:embed="rId2"/>
            <a:tile tx="0" ty="0" sx="100000" sy="100000" flip="none" algn="tl"/>
          </a:blipFill>
        </p:spPr>
        <p:txBody>
          <a:bodyPr>
            <a:normAutofit fontScale="90000"/>
          </a:bodyPr>
          <a:lstStyle/>
          <a:p>
            <a:pPr algn="ctr"/>
            <a:r>
              <a:rPr lang="it-IT" dirty="0" smtClean="0"/>
              <a:t>Ricostruisci L’ORGANIZZAZIONE </a:t>
            </a:r>
            <a:r>
              <a:rPr lang="it-IT" dirty="0" err="1" smtClean="0"/>
              <a:t>DI</a:t>
            </a:r>
            <a:r>
              <a:rPr lang="it-IT" dirty="0" smtClean="0"/>
              <a:t> UNA</a:t>
            </a:r>
            <a:br>
              <a:rPr lang="it-IT" dirty="0" smtClean="0"/>
            </a:br>
            <a:r>
              <a:rPr lang="it-IT" dirty="0" smtClean="0"/>
              <a:t> VILLA ROMANA </a:t>
            </a:r>
            <a:endParaRPr lang="it-IT" dirty="0"/>
          </a:p>
        </p:txBody>
      </p:sp>
      <p:sp>
        <p:nvSpPr>
          <p:cNvPr id="4" name="Segnaposto contenuto 3"/>
          <p:cNvSpPr>
            <a:spLocks noGrp="1"/>
          </p:cNvSpPr>
          <p:nvPr>
            <p:ph idx="1"/>
          </p:nvPr>
        </p:nvSpPr>
        <p:spPr>
          <a:xfrm>
            <a:off x="304800" y="1554162"/>
            <a:ext cx="8686800" cy="4089415"/>
          </a:xfrm>
          <a:blipFill>
            <a:blip r:embed="rId3"/>
            <a:tile tx="0" ty="0" sx="100000" sy="100000" flip="none" algn="tl"/>
          </a:blipFill>
          <a:ln>
            <a:solidFill>
              <a:srgbClr val="33CC33"/>
            </a:solidFill>
          </a:ln>
        </p:spPr>
        <p:txBody>
          <a:bodyPr>
            <a:noAutofit/>
          </a:bodyPr>
          <a:lstStyle/>
          <a:p>
            <a:pPr algn="just">
              <a:buNone/>
            </a:pPr>
            <a:r>
              <a:rPr lang="it-IT" sz="1600" dirty="0" smtClean="0"/>
              <a:t>Questa presentazione sulla villa romana è suddivisa in 7 capitoli: </a:t>
            </a:r>
            <a:r>
              <a:rPr lang="it-IT" sz="1600" i="1" dirty="0" smtClean="0"/>
              <a:t>La struttura della villa; La pars urbana; La pars rustica; Gli schiavi; Il sovrintendente; La moglie del sovrintendente; Il lavoro degli schiavi.</a:t>
            </a:r>
          </a:p>
          <a:p>
            <a:pPr algn="just">
              <a:buNone/>
            </a:pPr>
            <a:r>
              <a:rPr lang="it-IT" sz="1600" dirty="0" smtClean="0"/>
              <a:t>Le slide contengono i testi e i disegni della ricostruzione storica accompagnati dalle fonti sulle quali la ricostruzione è basata.</a:t>
            </a:r>
          </a:p>
          <a:p>
            <a:pPr algn="just">
              <a:buNone/>
            </a:pPr>
            <a:r>
              <a:rPr lang="it-IT" sz="1600" dirty="0" smtClean="0"/>
              <a:t>Le fonti sono di tre tipi:</a:t>
            </a:r>
          </a:p>
          <a:p>
            <a:pPr algn="just">
              <a:buNone/>
            </a:pPr>
            <a:r>
              <a:rPr lang="it-IT" sz="1600" b="1" dirty="0" smtClean="0"/>
              <a:t>fonti scritte: </a:t>
            </a:r>
            <a:r>
              <a:rPr lang="it-IT" sz="1600" dirty="0" smtClean="0"/>
              <a:t>sono tratte dalle opere di tre scrittori latini (Catone; </a:t>
            </a:r>
            <a:r>
              <a:rPr lang="it-IT" sz="1600" dirty="0" err="1" smtClean="0"/>
              <a:t>Varrone</a:t>
            </a:r>
            <a:r>
              <a:rPr lang="it-IT" sz="1600" dirty="0" smtClean="0"/>
              <a:t>; Columella) che si sono occupati di agricoltura</a:t>
            </a:r>
          </a:p>
          <a:p>
            <a:pPr algn="just">
              <a:buNone/>
            </a:pPr>
            <a:r>
              <a:rPr lang="it-IT" sz="1600" b="1" dirty="0" smtClean="0"/>
              <a:t>fonti iconiche</a:t>
            </a:r>
            <a:r>
              <a:rPr lang="it-IT" sz="1600" dirty="0" smtClean="0"/>
              <a:t>: sono costituite da mosaici, bassorilievi e statue</a:t>
            </a:r>
          </a:p>
          <a:p>
            <a:pPr algn="just">
              <a:buNone/>
            </a:pPr>
            <a:r>
              <a:rPr lang="it-IT" sz="1600" b="1" dirty="0" smtClean="0"/>
              <a:t>reperti archeologici</a:t>
            </a:r>
            <a:r>
              <a:rPr lang="it-IT" sz="1600" dirty="0" smtClean="0"/>
              <a:t>: sono costituiti dal materiale di epoca romana giunto fino a noi (resti di edifici; macchinari; oggetti vari). </a:t>
            </a:r>
          </a:p>
          <a:p>
            <a:pPr algn="just">
              <a:buNone/>
            </a:pPr>
            <a:r>
              <a:rPr lang="it-IT" sz="1600" dirty="0" smtClean="0"/>
              <a:t>Le slide non sono complete: mancano alcune fonti oppure la ricostruzione storica. A te il compito di completarle con il materiale contenuto nell’</a:t>
            </a:r>
            <a:r>
              <a:rPr lang="it-IT" sz="1600" i="1" dirty="0" smtClean="0"/>
              <a:t>archivio </a:t>
            </a:r>
            <a:r>
              <a:rPr lang="it-IT" sz="1600" dirty="0" smtClean="0"/>
              <a:t>(per spostare i documenti dall’archivio alla presentazione utilizza il “taglia e incolla” così eviterai di dover esaminare nuovamente quelli già inseriti). Il lavoro sarà completato quando l’archivio rimarrà vuoto.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Visualizza immagine di origine"/>
          <p:cNvPicPr>
            <a:picLocks noChangeAspect="1" noChangeArrowheads="1"/>
          </p:cNvPicPr>
          <p:nvPr/>
        </p:nvPicPr>
        <p:blipFill>
          <a:blip r:embed="rId2"/>
          <a:srcRect/>
          <a:stretch>
            <a:fillRect/>
          </a:stretch>
        </p:blipFill>
        <p:spPr bwMode="auto">
          <a:xfrm>
            <a:off x="2071670" y="2285992"/>
            <a:ext cx="4998720" cy="3223133"/>
          </a:xfrm>
          <a:prstGeom prst="rect">
            <a:avLst/>
          </a:prstGeom>
          <a:noFill/>
          <a:ln w="38100">
            <a:solidFill>
              <a:srgbClr val="C00000"/>
            </a:solidFill>
          </a:ln>
        </p:spPr>
      </p:pic>
      <p:sp>
        <p:nvSpPr>
          <p:cNvPr id="5" name="CasellaDiTesto 4"/>
          <p:cNvSpPr txBox="1"/>
          <p:nvPr/>
        </p:nvSpPr>
        <p:spPr>
          <a:xfrm>
            <a:off x="3357554" y="5572140"/>
            <a:ext cx="2586285" cy="369332"/>
          </a:xfrm>
          <a:prstGeom prst="rect">
            <a:avLst/>
          </a:prstGeom>
          <a:solidFill>
            <a:srgbClr val="C00000"/>
          </a:solidFill>
        </p:spPr>
        <p:txBody>
          <a:bodyPr wrap="none" rtlCol="0">
            <a:spAutoFit/>
          </a:bodyPr>
          <a:lstStyle/>
          <a:p>
            <a:r>
              <a:rPr lang="it-IT" dirty="0" smtClean="0">
                <a:solidFill>
                  <a:srgbClr val="FFFF00"/>
                </a:solidFill>
                <a:latin typeface="Times New Roman" pitchFamily="18" charset="0"/>
                <a:cs typeface="Times New Roman" pitchFamily="18" charset="0"/>
              </a:rPr>
              <a:t>Villa dei misteri (Pompei)</a:t>
            </a:r>
            <a:endParaRPr lang="it-IT" dirty="0">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2071670" y="2571744"/>
            <a:ext cx="4929190" cy="877163"/>
          </a:xfrm>
          <a:prstGeom prst="rect">
            <a:avLst/>
          </a:prstGeom>
          <a:noFill/>
          <a:ln w="9525">
            <a:noFill/>
            <a:miter lim="800000"/>
            <a:headEnd/>
            <a:tailEnd/>
          </a:ln>
          <a:effectLst/>
        </p:spPr>
        <p:txBody>
          <a:bodyPr vert="horz" wrap="square" lIns="180918" tIns="45720"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it-IT" sz="3600" dirty="0" smtClean="0">
                <a:solidFill>
                  <a:srgbClr val="FF0000"/>
                </a:solidFill>
                <a:latin typeface="Times New Roman" pitchFamily="18" charset="0"/>
                <a:cs typeface="Times New Roman" pitchFamily="18" charset="0"/>
              </a:rPr>
              <a:t>La </a:t>
            </a:r>
            <a:r>
              <a:rPr lang="it-IT" sz="3600" i="1" dirty="0" smtClean="0">
                <a:solidFill>
                  <a:srgbClr val="FF0000"/>
                </a:solidFill>
                <a:latin typeface="Times New Roman" pitchFamily="18" charset="0"/>
                <a:cs typeface="Times New Roman" pitchFamily="18" charset="0"/>
              </a:rPr>
              <a:t>pars rustica </a:t>
            </a:r>
            <a:endParaRPr kumimoji="0" lang="it-IT" sz="3600" b="0" i="1" u="none" strike="noStrike" cap="none" normalizeH="0" baseline="0" dirty="0" smtClean="0">
              <a:ln>
                <a:noFill/>
              </a:ln>
              <a:solidFill>
                <a:schemeClr val="tx1"/>
              </a:solidFill>
              <a:effectLst/>
              <a:latin typeface="Century Gothic"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SCUOLA\STORIA\2-LA VILLA ROMANA\IMMAGINI\6.jpg"/>
          <p:cNvPicPr>
            <a:picLocks noChangeAspect="1" noChangeArrowheads="1"/>
          </p:cNvPicPr>
          <p:nvPr/>
        </p:nvPicPr>
        <p:blipFill>
          <a:blip r:embed="rId2" cstate="print"/>
          <a:srcRect/>
          <a:stretch>
            <a:fillRect/>
          </a:stretch>
        </p:blipFill>
        <p:spPr bwMode="auto">
          <a:xfrm>
            <a:off x="142844" y="875954"/>
            <a:ext cx="8916397" cy="5982046"/>
          </a:xfrm>
          <a:prstGeom prst="rect">
            <a:avLst/>
          </a:prstGeom>
          <a:noFill/>
        </p:spPr>
      </p:pic>
      <p:sp>
        <p:nvSpPr>
          <p:cNvPr id="4" name="Rettangolo 3"/>
          <p:cNvSpPr/>
          <p:nvPr/>
        </p:nvSpPr>
        <p:spPr>
          <a:xfrm>
            <a:off x="357158" y="142852"/>
            <a:ext cx="8572560" cy="646331"/>
          </a:xfrm>
          <a:prstGeom prst="rect">
            <a:avLst/>
          </a:prstGeom>
          <a:solidFill>
            <a:schemeClr val="bg2">
              <a:lumMod val="75000"/>
            </a:schemeClr>
          </a:solidFill>
          <a:ln w="19050">
            <a:solidFill>
              <a:srgbClr val="C00000"/>
            </a:solidFill>
          </a:ln>
        </p:spPr>
        <p:txBody>
          <a:bodyPr wrap="square">
            <a:spAutoFit/>
          </a:bodyPr>
          <a:lstStyle/>
          <a:p>
            <a:pPr algn="just"/>
            <a:r>
              <a:rPr lang="it-IT" sz="1200" dirty="0" smtClean="0">
                <a:latin typeface="Times New Roman" pitchFamily="18" charset="0"/>
                <a:cs typeface="Times New Roman" pitchFamily="18" charset="0"/>
              </a:rPr>
              <a:t>La parte rustica, comprendente il pianterreno o gli annessi indipendenti, risponde esclusivamente a esigenze pratiche. È infatti destinata ad abitazione di tutti coloro che lavorano nei campi e nell'azienda agricola, e anche a ricovero degli animali e a deposito degli attrezzi. Vi è considerata anche la cosiddetta </a:t>
            </a:r>
            <a:r>
              <a:rPr lang="it-IT" sz="1200" i="1" dirty="0" smtClean="0">
                <a:latin typeface="Times New Roman" pitchFamily="18" charset="0"/>
                <a:cs typeface="Times New Roman" pitchFamily="18" charset="0"/>
              </a:rPr>
              <a:t>pars </a:t>
            </a:r>
            <a:r>
              <a:rPr lang="it-IT" sz="1200" i="1" dirty="0" err="1" smtClean="0">
                <a:latin typeface="Times New Roman" pitchFamily="18" charset="0"/>
                <a:cs typeface="Times New Roman" pitchFamily="18" charset="0"/>
              </a:rPr>
              <a:t>fructuaria</a:t>
            </a:r>
            <a:r>
              <a:rPr lang="it-IT" sz="1200" i="1" dirty="0" smtClean="0">
                <a:latin typeface="Times New Roman" pitchFamily="18" charset="0"/>
                <a:cs typeface="Times New Roman" pitchFamily="18" charset="0"/>
              </a:rPr>
              <a:t>, </a:t>
            </a:r>
            <a:r>
              <a:rPr lang="it-IT" sz="1200" dirty="0" smtClean="0">
                <a:latin typeface="Times New Roman" pitchFamily="18" charset="0"/>
                <a:cs typeface="Times New Roman" pitchFamily="18" charset="0"/>
              </a:rPr>
              <a:t>riservata alla lavorazione e conservazione dei prodotti dei campi.</a:t>
            </a:r>
            <a:endParaRPr lang="it-IT" sz="1200"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2000232" y="2428868"/>
            <a:ext cx="4929190" cy="877163"/>
          </a:xfrm>
          <a:prstGeom prst="rect">
            <a:avLst/>
          </a:prstGeom>
          <a:noFill/>
          <a:ln w="9525">
            <a:noFill/>
            <a:miter lim="800000"/>
            <a:headEnd/>
            <a:tailEnd/>
          </a:ln>
          <a:effectLst/>
        </p:spPr>
        <p:txBody>
          <a:bodyPr vert="horz" wrap="square" lIns="180918" tIns="45720"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3600" b="0" i="0" u="none" strike="noStrike" cap="none" normalizeH="0" baseline="0" dirty="0" smtClean="0">
                <a:ln>
                  <a:noFill/>
                </a:ln>
                <a:solidFill>
                  <a:srgbClr val="FF0000"/>
                </a:solidFill>
                <a:effectLst/>
                <a:latin typeface="Times New Roman" pitchFamily="18" charset="0"/>
                <a:cs typeface="Times New Roman" pitchFamily="18" charset="0"/>
              </a:rPr>
              <a:t>Gli schiavi</a:t>
            </a:r>
            <a:endParaRPr kumimoji="0" lang="it-IT" sz="3600" b="0" i="0" u="none" strike="noStrike" cap="none" normalizeH="0" baseline="0" dirty="0" smtClean="0">
              <a:ln>
                <a:noFill/>
              </a:ln>
              <a:solidFill>
                <a:schemeClr val="tx1"/>
              </a:solidFill>
              <a:effectLst/>
              <a:latin typeface="Century Gothic"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SCUOLA\STORIA\2-LA VILLA ROMANA\TESTI\SCHIAVI\RICOSTRUZIONE\19 - Copia.jpg"/>
          <p:cNvPicPr>
            <a:picLocks noChangeAspect="1" noChangeArrowheads="1"/>
          </p:cNvPicPr>
          <p:nvPr/>
        </p:nvPicPr>
        <p:blipFill>
          <a:blip r:embed="rId2" cstate="print"/>
          <a:srcRect r="27690"/>
          <a:stretch>
            <a:fillRect/>
          </a:stretch>
        </p:blipFill>
        <p:spPr bwMode="auto">
          <a:xfrm>
            <a:off x="500034" y="285728"/>
            <a:ext cx="2360163" cy="1918807"/>
          </a:xfrm>
          <a:prstGeom prst="rect">
            <a:avLst/>
          </a:prstGeom>
          <a:noFill/>
        </p:spPr>
      </p:pic>
      <p:pic>
        <p:nvPicPr>
          <p:cNvPr id="1029" name="Picture 5" descr="H:\SCUOLA\STORIA\2-LA VILLA ROMANA\TESTI\SCHIAVI\RICOSTRUZIONE\CNRKYJ.jpg"/>
          <p:cNvPicPr>
            <a:picLocks noChangeAspect="1" noChangeArrowheads="1"/>
          </p:cNvPicPr>
          <p:nvPr/>
        </p:nvPicPr>
        <p:blipFill>
          <a:blip r:embed="rId3" cstate="print"/>
          <a:srcRect/>
          <a:stretch>
            <a:fillRect/>
          </a:stretch>
        </p:blipFill>
        <p:spPr bwMode="auto">
          <a:xfrm>
            <a:off x="6715140" y="285728"/>
            <a:ext cx="1915097" cy="2271713"/>
          </a:xfrm>
          <a:prstGeom prst="rect">
            <a:avLst/>
          </a:prstGeom>
          <a:noFill/>
        </p:spPr>
      </p:pic>
      <p:sp>
        <p:nvSpPr>
          <p:cNvPr id="8" name="CasellaDiTesto 7"/>
          <p:cNvSpPr txBox="1"/>
          <p:nvPr/>
        </p:nvSpPr>
        <p:spPr>
          <a:xfrm>
            <a:off x="6715140" y="2571744"/>
            <a:ext cx="1928826" cy="646331"/>
          </a:xfrm>
          <a:prstGeom prst="rect">
            <a:avLst/>
          </a:prstGeom>
          <a:solidFill>
            <a:srgbClr val="C00000"/>
          </a:solidFill>
        </p:spPr>
        <p:txBody>
          <a:bodyPr wrap="square" rtlCol="0">
            <a:spAutoFit/>
          </a:bodyPr>
          <a:lstStyle/>
          <a:p>
            <a:pPr algn="just"/>
            <a:r>
              <a:rPr lang="it-IT" sz="1200" dirty="0" smtClean="0">
                <a:solidFill>
                  <a:srgbClr val="FFFF00"/>
                </a:solidFill>
                <a:latin typeface="Times New Roman" pitchFamily="18" charset="0"/>
                <a:cs typeface="Times New Roman" pitchFamily="18" charset="0"/>
              </a:rPr>
              <a:t>Fustigazione di uno schiavo (incisione su legno 1°sec. d.C. Pompei)</a:t>
            </a:r>
            <a:endParaRPr lang="it-IT" sz="1200" dirty="0">
              <a:solidFill>
                <a:srgbClr val="FFFF00"/>
              </a:solidFill>
              <a:latin typeface="Times New Roman" pitchFamily="18" charset="0"/>
              <a:cs typeface="Times New Roman" pitchFamily="18" charset="0"/>
            </a:endParaRPr>
          </a:p>
        </p:txBody>
      </p:sp>
      <p:sp>
        <p:nvSpPr>
          <p:cNvPr id="9" name="Rettangolo 8"/>
          <p:cNvSpPr/>
          <p:nvPr/>
        </p:nvSpPr>
        <p:spPr>
          <a:xfrm>
            <a:off x="142844" y="2285992"/>
            <a:ext cx="3286148" cy="1015663"/>
          </a:xfrm>
          <a:prstGeom prst="rect">
            <a:avLst/>
          </a:prstGeom>
          <a:solidFill>
            <a:schemeClr val="bg2">
              <a:lumMod val="75000"/>
            </a:schemeClr>
          </a:solidFill>
          <a:ln w="12700">
            <a:solidFill>
              <a:srgbClr val="FF0000"/>
            </a:solidFill>
          </a:ln>
        </p:spPr>
        <p:txBody>
          <a:bodyPr wrap="square">
            <a:spAutoFit/>
          </a:bodyPr>
          <a:lstStyle/>
          <a:p>
            <a:pPr algn="just"/>
            <a:r>
              <a:rPr lang="it-IT" sz="1200" dirty="0" smtClean="0">
                <a:latin typeface="Times New Roman" pitchFamily="18" charset="0"/>
                <a:cs typeface="Times New Roman" pitchFamily="18" charset="0"/>
              </a:rPr>
              <a:t>Per non dover ricorrere spesso alle punizioni corporali, chi sorveglia il lavoro degli schiavi deve dare il buon esempio lavorando anche lui.</a:t>
            </a:r>
          </a:p>
          <a:p>
            <a:pPr algn="just"/>
            <a:r>
              <a:rPr lang="it-IT" sz="1200" dirty="0" smtClean="0">
                <a:latin typeface="Times New Roman" pitchFamily="18" charset="0"/>
                <a:cs typeface="Times New Roman" pitchFamily="18" charset="0"/>
              </a:rPr>
              <a:t>Solo nel caso in cui uno schiavo si dimostra svogliato, il sorvegliante utilizza la frusta.</a:t>
            </a:r>
            <a:endParaRPr lang="it-IT" sz="1200" dirty="0">
              <a:latin typeface="Times New Roman" pitchFamily="18" charset="0"/>
              <a:cs typeface="Times New Roman" pitchFamily="18" charset="0"/>
            </a:endParaRPr>
          </a:p>
        </p:txBody>
      </p:sp>
      <p:sp>
        <p:nvSpPr>
          <p:cNvPr id="16" name="Pergamena 2 15"/>
          <p:cNvSpPr/>
          <p:nvPr/>
        </p:nvSpPr>
        <p:spPr>
          <a:xfrm>
            <a:off x="0" y="3500438"/>
            <a:ext cx="9144000" cy="214314"/>
          </a:xfrm>
          <a:prstGeom prst="horizontalScroll">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8" name="Picture 2" descr="H:\SCUOLA\STORIA\2-LA VILLA ROMANA\LIBRI\ANTICA ROMA\22 - Copia.jpg"/>
          <p:cNvPicPr>
            <a:picLocks noChangeAspect="1" noChangeArrowheads="1"/>
          </p:cNvPicPr>
          <p:nvPr/>
        </p:nvPicPr>
        <p:blipFill>
          <a:blip r:embed="rId4" cstate="print"/>
          <a:srcRect l="1562" t="984" r="68750" b="71007"/>
          <a:stretch>
            <a:fillRect/>
          </a:stretch>
        </p:blipFill>
        <p:spPr bwMode="auto">
          <a:xfrm>
            <a:off x="71406" y="4000504"/>
            <a:ext cx="2714644" cy="1714512"/>
          </a:xfrm>
          <a:prstGeom prst="rect">
            <a:avLst/>
          </a:prstGeom>
          <a:noFill/>
          <a:ln w="38100">
            <a:solidFill>
              <a:srgbClr val="C00000"/>
            </a:solidFill>
          </a:ln>
        </p:spPr>
      </p:pic>
      <p:sp>
        <p:nvSpPr>
          <p:cNvPr id="1032" name="Rectangle 8"/>
          <p:cNvSpPr>
            <a:spLocks noChangeArrowheads="1"/>
          </p:cNvSpPr>
          <p:nvPr/>
        </p:nvSpPr>
        <p:spPr bwMode="auto">
          <a:xfrm>
            <a:off x="3143240" y="4214818"/>
            <a:ext cx="3429024" cy="1015663"/>
          </a:xfrm>
          <a:prstGeom prst="rect">
            <a:avLst/>
          </a:prstGeom>
          <a:solidFill>
            <a:schemeClr val="accent1">
              <a:lumMod val="40000"/>
              <a:lumOff val="60000"/>
            </a:schemeClr>
          </a:solidFill>
          <a:ln w="19050">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it-IT" sz="1200" dirty="0" smtClean="0">
                <a:solidFill>
                  <a:srgbClr val="111A10"/>
                </a:solidFill>
                <a:latin typeface="Times New Roman" pitchFamily="18" charset="0"/>
                <a:ea typeface="Calibri" pitchFamily="34" charset="0"/>
                <a:cs typeface="Times New Roman" pitchFamily="18" charset="0"/>
              </a:rPr>
              <a:t>P</a:t>
            </a:r>
            <a:r>
              <a:rPr kumimoji="0" lang="it-IT" sz="1200" b="0" i="0" u="none" strike="noStrike" cap="none" normalizeH="0" baseline="0" dirty="0" smtClean="0">
                <a:ln>
                  <a:noFill/>
                </a:ln>
                <a:solidFill>
                  <a:srgbClr val="111A10"/>
                </a:solidFill>
                <a:effectLst/>
                <a:latin typeface="Times New Roman" pitchFamily="18" charset="0"/>
                <a:ea typeface="Calibri" pitchFamily="34" charset="0"/>
                <a:cs typeface="Times New Roman" pitchFamily="18" charset="0"/>
              </a:rPr>
              <a:t>er gli schiavi incatenati si costruirà un ergastolo sotterraneo il più sano possibile, con molte finestrelle piccole e tanto alte che non si possano raggiungere con la mano.</a:t>
            </a:r>
            <a:endParaRPr kumimoji="0" lang="it-IT"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it-IT" sz="1200" b="0" i="1" u="none" strike="noStrike" cap="none" normalizeH="0" baseline="0" dirty="0" smtClean="0">
                <a:ln>
                  <a:noFill/>
                </a:ln>
                <a:solidFill>
                  <a:srgbClr val="111A10"/>
                </a:solidFill>
                <a:effectLst/>
                <a:latin typeface="Times New Roman" pitchFamily="18" charset="0"/>
                <a:ea typeface="Calibri" pitchFamily="34" charset="0"/>
                <a:cs typeface="Times New Roman" pitchFamily="18" charset="0"/>
              </a:rPr>
              <a:t>Columella</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7" name="Rettangolo 26"/>
          <p:cNvSpPr/>
          <p:nvPr/>
        </p:nvSpPr>
        <p:spPr>
          <a:xfrm>
            <a:off x="71406" y="5786454"/>
            <a:ext cx="2786082" cy="646331"/>
          </a:xfrm>
          <a:prstGeom prst="rect">
            <a:avLst/>
          </a:prstGeom>
          <a:solidFill>
            <a:schemeClr val="bg2">
              <a:lumMod val="75000"/>
            </a:schemeClr>
          </a:solidFill>
          <a:ln w="12700">
            <a:solidFill>
              <a:srgbClr val="FF0000"/>
            </a:solidFill>
          </a:ln>
        </p:spPr>
        <p:txBody>
          <a:bodyPr wrap="square">
            <a:spAutoFit/>
          </a:bodyPr>
          <a:lstStyle/>
          <a:p>
            <a:pPr algn="just"/>
            <a:r>
              <a:rPr lang="it-IT" sz="1200" dirty="0" smtClean="0">
                <a:latin typeface="Times New Roman" pitchFamily="18" charset="0"/>
                <a:cs typeface="Times New Roman" pitchFamily="18" charset="0"/>
              </a:rPr>
              <a:t>Gli schiavi indisciplinati  lavorano con le catene ai piedi e vivono confinati in prigioni sotterranee </a:t>
            </a:r>
            <a:endParaRPr lang="it-IT" sz="1200" dirty="0">
              <a:latin typeface="Times New Roman" pitchFamily="18" charset="0"/>
              <a:cs typeface="Times New Roman" pitchFamily="18" charset="0"/>
            </a:endParaRPr>
          </a:p>
        </p:txBody>
      </p:sp>
      <p:sp>
        <p:nvSpPr>
          <p:cNvPr id="14" name="Pergamena 1 13"/>
          <p:cNvSpPr/>
          <p:nvPr/>
        </p:nvSpPr>
        <p:spPr>
          <a:xfrm>
            <a:off x="3571868" y="0"/>
            <a:ext cx="71438" cy="3571876"/>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Pergamena 1 14"/>
          <p:cNvSpPr/>
          <p:nvPr/>
        </p:nvSpPr>
        <p:spPr>
          <a:xfrm>
            <a:off x="2928926" y="3714752"/>
            <a:ext cx="71438" cy="3143248"/>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descr="H:\SCUOLA\STORIA\2-LA VILLA ROMANA\LIBRI\ANTICA ROMA\28 - Copia.jpg"/>
          <p:cNvPicPr>
            <a:picLocks noChangeAspect="1" noChangeArrowheads="1"/>
          </p:cNvPicPr>
          <p:nvPr/>
        </p:nvPicPr>
        <p:blipFill>
          <a:blip r:embed="rId2" cstate="print"/>
          <a:srcRect/>
          <a:stretch>
            <a:fillRect/>
          </a:stretch>
        </p:blipFill>
        <p:spPr bwMode="auto">
          <a:xfrm>
            <a:off x="142844" y="142852"/>
            <a:ext cx="1825625" cy="1971675"/>
          </a:xfrm>
          <a:prstGeom prst="rect">
            <a:avLst/>
          </a:prstGeom>
          <a:noFill/>
        </p:spPr>
      </p:pic>
      <p:sp>
        <p:nvSpPr>
          <p:cNvPr id="4" name="CasellaDiTesto 3"/>
          <p:cNvSpPr txBox="1"/>
          <p:nvPr/>
        </p:nvSpPr>
        <p:spPr>
          <a:xfrm>
            <a:off x="5000628" y="142852"/>
            <a:ext cx="3286148" cy="1200329"/>
          </a:xfrm>
          <a:prstGeom prst="rect">
            <a:avLst/>
          </a:prstGeom>
          <a:solidFill>
            <a:schemeClr val="accent1">
              <a:lumMod val="40000"/>
              <a:lumOff val="60000"/>
            </a:schemeClr>
          </a:solidFill>
          <a:ln w="12700">
            <a:solidFill>
              <a:srgbClr val="FF0000"/>
            </a:solidFill>
          </a:ln>
        </p:spPr>
        <p:txBody>
          <a:bodyPr wrap="square" rtlCol="0">
            <a:spAutoFit/>
          </a:bodyPr>
          <a:lstStyle/>
          <a:p>
            <a:pPr algn="just"/>
            <a:r>
              <a:rPr lang="it-IT" sz="1200" dirty="0" smtClean="0">
                <a:latin typeface="Times New Roman" pitchFamily="18" charset="0"/>
                <a:cs typeface="Times New Roman" pitchFamily="18" charset="0"/>
              </a:rPr>
              <a:t>Quanto agli operai migliori, bisogna consultarsi con loro sui lavori da fare, così essi sono portati a credere di non essere tenuti in poco conto, ma di godere di qualche considerazione da parte del padrone.</a:t>
            </a:r>
          </a:p>
          <a:p>
            <a:pPr algn="r"/>
            <a:r>
              <a:rPr lang="it-IT" sz="1200" i="1" dirty="0" err="1" smtClean="0">
                <a:latin typeface="Times New Roman" pitchFamily="18" charset="0"/>
                <a:cs typeface="Times New Roman" pitchFamily="18" charset="0"/>
              </a:rPr>
              <a:t>Varrone</a:t>
            </a:r>
            <a:endParaRPr lang="it-IT" sz="1200" i="1" dirty="0">
              <a:latin typeface="Times New Roman" pitchFamily="18" charset="0"/>
              <a:cs typeface="Times New Roman" pitchFamily="18" charset="0"/>
            </a:endParaRPr>
          </a:p>
        </p:txBody>
      </p:sp>
      <p:sp>
        <p:nvSpPr>
          <p:cNvPr id="6" name="Pergamena 2 5"/>
          <p:cNvSpPr/>
          <p:nvPr/>
        </p:nvSpPr>
        <p:spPr>
          <a:xfrm>
            <a:off x="0" y="2357430"/>
            <a:ext cx="9144000" cy="214314"/>
          </a:xfrm>
          <a:prstGeom prst="horizontalScroll">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Pergamena 1 6"/>
          <p:cNvSpPr/>
          <p:nvPr/>
        </p:nvSpPr>
        <p:spPr>
          <a:xfrm>
            <a:off x="3857620" y="0"/>
            <a:ext cx="45719" cy="2357430"/>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p:cNvSpPr/>
          <p:nvPr/>
        </p:nvSpPr>
        <p:spPr>
          <a:xfrm>
            <a:off x="2285984" y="2643182"/>
            <a:ext cx="1785950" cy="1754326"/>
          </a:xfrm>
          <a:prstGeom prst="rect">
            <a:avLst/>
          </a:prstGeom>
          <a:solidFill>
            <a:schemeClr val="bg2">
              <a:lumMod val="75000"/>
            </a:schemeClr>
          </a:solidFill>
          <a:ln w="12700">
            <a:solidFill>
              <a:srgbClr val="FF0000"/>
            </a:solidFill>
          </a:ln>
        </p:spPr>
        <p:txBody>
          <a:bodyPr wrap="square">
            <a:spAutoFit/>
          </a:bodyPr>
          <a:lstStyle/>
          <a:p>
            <a:pPr algn="just"/>
            <a:r>
              <a:rPr lang="it-IT" sz="1200" dirty="0" smtClean="0">
                <a:latin typeface="Times New Roman" pitchFamily="18" charset="0"/>
                <a:cs typeface="Times New Roman" pitchFamily="18" charset="0"/>
              </a:rPr>
              <a:t>A una schiava, madre di quattro figli, viene restituita la libertà. La vendita dei giovani ricompenserà il padrone  per l’affrancamento della donna che, durante la cerimonia, indossa un copricapo rituale.</a:t>
            </a:r>
            <a:endParaRPr lang="it-IT" sz="1200" dirty="0">
              <a:latin typeface="Times New Roman" pitchFamily="18" charset="0"/>
              <a:cs typeface="Times New Roman" pitchFamily="18" charset="0"/>
            </a:endParaRPr>
          </a:p>
        </p:txBody>
      </p:sp>
      <p:sp>
        <p:nvSpPr>
          <p:cNvPr id="10" name="Pergamena 2 9"/>
          <p:cNvSpPr/>
          <p:nvPr/>
        </p:nvSpPr>
        <p:spPr>
          <a:xfrm>
            <a:off x="0" y="4572008"/>
            <a:ext cx="9144000" cy="214314"/>
          </a:xfrm>
          <a:prstGeom prst="horizontalScroll">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Pergamena 1 10"/>
          <p:cNvSpPr/>
          <p:nvPr/>
        </p:nvSpPr>
        <p:spPr>
          <a:xfrm>
            <a:off x="4429124" y="2571744"/>
            <a:ext cx="45719" cy="2000264"/>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27" name="Picture 3" descr="H:\SCUOLA\STORIA\2-LA VILLA ROMANA\TESTI\SCHIAVI\RICOSTRUZIONE\28 - Copia.jpg"/>
          <p:cNvPicPr>
            <a:picLocks noChangeAspect="1" noChangeArrowheads="1"/>
          </p:cNvPicPr>
          <p:nvPr/>
        </p:nvPicPr>
        <p:blipFill>
          <a:blip r:embed="rId3" cstate="print"/>
          <a:srcRect/>
          <a:stretch>
            <a:fillRect/>
          </a:stretch>
        </p:blipFill>
        <p:spPr bwMode="auto">
          <a:xfrm>
            <a:off x="142845" y="4857760"/>
            <a:ext cx="2047067" cy="1883451"/>
          </a:xfrm>
          <a:prstGeom prst="rect">
            <a:avLst/>
          </a:prstGeom>
          <a:noFill/>
        </p:spPr>
      </p:pic>
      <p:sp>
        <p:nvSpPr>
          <p:cNvPr id="13" name="Rettangolo 12"/>
          <p:cNvSpPr/>
          <p:nvPr/>
        </p:nvSpPr>
        <p:spPr>
          <a:xfrm>
            <a:off x="2428860" y="4929198"/>
            <a:ext cx="1643074" cy="830997"/>
          </a:xfrm>
          <a:prstGeom prst="rect">
            <a:avLst/>
          </a:prstGeom>
          <a:solidFill>
            <a:schemeClr val="bg2">
              <a:lumMod val="75000"/>
            </a:schemeClr>
          </a:solidFill>
          <a:ln w="12700">
            <a:solidFill>
              <a:srgbClr val="FF0000"/>
            </a:solidFill>
          </a:ln>
        </p:spPr>
        <p:txBody>
          <a:bodyPr wrap="square">
            <a:spAutoFit/>
          </a:bodyPr>
          <a:lstStyle/>
          <a:p>
            <a:pPr algn="just"/>
            <a:r>
              <a:rPr lang="it-IT" sz="1200" dirty="0" smtClean="0">
                <a:latin typeface="Times New Roman" pitchFamily="18" charset="0"/>
                <a:cs typeface="Times New Roman" pitchFamily="18" charset="0"/>
              </a:rPr>
              <a:t>Se si infortunano o si ammalano, gli schiavi vengono curati con riguardo.</a:t>
            </a:r>
            <a:endParaRPr lang="it-IT" sz="1200" dirty="0">
              <a:latin typeface="Times New Roman" pitchFamily="18" charset="0"/>
              <a:cs typeface="Times New Roman" pitchFamily="18" charset="0"/>
            </a:endParaRPr>
          </a:p>
        </p:txBody>
      </p:sp>
      <p:sp>
        <p:nvSpPr>
          <p:cNvPr id="15" name="Pergamena 1 14"/>
          <p:cNvSpPr/>
          <p:nvPr/>
        </p:nvSpPr>
        <p:spPr>
          <a:xfrm>
            <a:off x="4429124" y="4786322"/>
            <a:ext cx="45719" cy="2071678"/>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H:\SCUOLA\STORIA\2-LA VILLA ROMANA\TESTI\SCHIAVI\RICOSTRUZIONE\28 - Copia.jpg"/>
          <p:cNvPicPr>
            <a:picLocks noChangeAspect="1" noChangeArrowheads="1"/>
          </p:cNvPicPr>
          <p:nvPr/>
        </p:nvPicPr>
        <p:blipFill>
          <a:blip r:embed="rId2" cstate="print"/>
          <a:srcRect/>
          <a:stretch>
            <a:fillRect/>
          </a:stretch>
        </p:blipFill>
        <p:spPr bwMode="auto">
          <a:xfrm>
            <a:off x="142849" y="142857"/>
            <a:ext cx="2569630" cy="1988404"/>
          </a:xfrm>
          <a:prstGeom prst="rect">
            <a:avLst/>
          </a:prstGeom>
          <a:noFill/>
        </p:spPr>
      </p:pic>
      <p:sp>
        <p:nvSpPr>
          <p:cNvPr id="4" name="CasellaDiTesto 3"/>
          <p:cNvSpPr txBox="1"/>
          <p:nvPr/>
        </p:nvSpPr>
        <p:spPr>
          <a:xfrm>
            <a:off x="5572132" y="142852"/>
            <a:ext cx="3286148" cy="1938992"/>
          </a:xfrm>
          <a:prstGeom prst="rect">
            <a:avLst/>
          </a:prstGeom>
          <a:solidFill>
            <a:schemeClr val="accent1">
              <a:lumMod val="40000"/>
              <a:lumOff val="60000"/>
            </a:schemeClr>
          </a:solidFill>
          <a:ln w="12700">
            <a:solidFill>
              <a:srgbClr val="FF0000"/>
            </a:solidFill>
          </a:ln>
        </p:spPr>
        <p:txBody>
          <a:bodyPr wrap="square" rtlCol="0">
            <a:spAutoFit/>
          </a:bodyPr>
          <a:lstStyle/>
          <a:p>
            <a:pPr algn="just"/>
            <a:r>
              <a:rPr lang="it-IT" sz="1200" dirty="0" smtClean="0">
                <a:latin typeface="Times New Roman" pitchFamily="18" charset="0"/>
                <a:cs typeface="Times New Roman" pitchFamily="18" charset="0"/>
              </a:rPr>
              <a:t>Più diligenti nei loro compiti diventano i servi, quando siano trattati con maggiore liberalità o nel vitto o nel vestiario o con esenzioni dal lavoro o col permesso di pascere nel fondo qualche loro bestia , affinché, quando sia loro imposta una fatica più pesante, la loro fedeltà e buona disposizione verso il padrone venga restituita dai motivi di sollievo derivanti da quelle considerazioni. </a:t>
            </a:r>
          </a:p>
          <a:p>
            <a:pPr algn="r"/>
            <a:r>
              <a:rPr lang="it-IT" sz="1200" i="1" dirty="0" err="1" smtClean="0">
                <a:latin typeface="Times New Roman" pitchFamily="18" charset="0"/>
                <a:cs typeface="Times New Roman" pitchFamily="18" charset="0"/>
              </a:rPr>
              <a:t>Varrone</a:t>
            </a:r>
            <a:endParaRPr lang="it-IT" sz="1200" i="1" dirty="0">
              <a:latin typeface="Times New Roman" pitchFamily="18" charset="0"/>
              <a:cs typeface="Times New Roman" pitchFamily="18" charset="0"/>
            </a:endParaRPr>
          </a:p>
        </p:txBody>
      </p:sp>
      <p:sp>
        <p:nvSpPr>
          <p:cNvPr id="5" name="Pergamena 2 4"/>
          <p:cNvSpPr/>
          <p:nvPr/>
        </p:nvSpPr>
        <p:spPr>
          <a:xfrm>
            <a:off x="0" y="2214554"/>
            <a:ext cx="9144000" cy="214314"/>
          </a:xfrm>
          <a:prstGeom prst="horizontalScroll">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Pergamena 1 5"/>
          <p:cNvSpPr/>
          <p:nvPr/>
        </p:nvSpPr>
        <p:spPr>
          <a:xfrm>
            <a:off x="5072066" y="0"/>
            <a:ext cx="45719" cy="2214554"/>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p:cNvSpPr/>
          <p:nvPr/>
        </p:nvSpPr>
        <p:spPr>
          <a:xfrm>
            <a:off x="2928926" y="2571744"/>
            <a:ext cx="1857388" cy="1200329"/>
          </a:xfrm>
          <a:prstGeom prst="rect">
            <a:avLst/>
          </a:prstGeom>
          <a:solidFill>
            <a:schemeClr val="bg2">
              <a:lumMod val="75000"/>
            </a:schemeClr>
          </a:solidFill>
          <a:ln w="12700">
            <a:solidFill>
              <a:srgbClr val="FF0000"/>
            </a:solidFill>
          </a:ln>
        </p:spPr>
        <p:txBody>
          <a:bodyPr wrap="square">
            <a:spAutoFit/>
          </a:bodyPr>
          <a:lstStyle/>
          <a:p>
            <a:r>
              <a:rPr lang="it-IT" sz="1200" dirty="0" smtClean="0">
                <a:latin typeface="Times New Roman" pitchFamily="18" charset="0"/>
                <a:cs typeface="Times New Roman" pitchFamily="18" charset="0"/>
              </a:rPr>
              <a:t>Gli schiavi consumano i pasti in una cucina comune, situata nella parte rustica della </a:t>
            </a:r>
            <a:r>
              <a:rPr lang="it-IT" sz="1200" i="1" dirty="0" smtClean="0">
                <a:latin typeface="Times New Roman" pitchFamily="18" charset="0"/>
                <a:cs typeface="Times New Roman" pitchFamily="18" charset="0"/>
              </a:rPr>
              <a:t>villa, </a:t>
            </a:r>
            <a:r>
              <a:rPr lang="it-IT" sz="1200" dirty="0" smtClean="0">
                <a:latin typeface="Times New Roman" pitchFamily="18" charset="0"/>
                <a:cs typeface="Times New Roman" pitchFamily="18" charset="0"/>
              </a:rPr>
              <a:t>che è anche un luogo di riunione e di lavoro.</a:t>
            </a:r>
            <a:endParaRPr lang="it-IT" sz="1200" dirty="0">
              <a:latin typeface="Times New Roman" pitchFamily="18" charset="0"/>
              <a:cs typeface="Times New Roman" pitchFamily="18" charset="0"/>
            </a:endParaRPr>
          </a:p>
        </p:txBody>
      </p:sp>
      <p:sp>
        <p:nvSpPr>
          <p:cNvPr id="11" name="Pergamena 2 10"/>
          <p:cNvSpPr/>
          <p:nvPr/>
        </p:nvSpPr>
        <p:spPr>
          <a:xfrm>
            <a:off x="0" y="4500570"/>
            <a:ext cx="9144000" cy="214314"/>
          </a:xfrm>
          <a:prstGeom prst="horizontalScroll">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Pergamena 1 11"/>
          <p:cNvSpPr/>
          <p:nvPr/>
        </p:nvSpPr>
        <p:spPr>
          <a:xfrm>
            <a:off x="5072066" y="2428868"/>
            <a:ext cx="45719" cy="2071678"/>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28" name="Picture 4" descr="H:\SCUOLA\STORIA\2-LA VILLA ROMANA\LIBRI\ANTICA ROMA\22 - Copia (2).jpg"/>
          <p:cNvPicPr>
            <a:picLocks noChangeAspect="1" noChangeArrowheads="1"/>
          </p:cNvPicPr>
          <p:nvPr/>
        </p:nvPicPr>
        <p:blipFill>
          <a:blip r:embed="rId3" cstate="print"/>
          <a:srcRect/>
          <a:stretch>
            <a:fillRect/>
          </a:stretch>
        </p:blipFill>
        <p:spPr bwMode="auto">
          <a:xfrm>
            <a:off x="142844" y="4786322"/>
            <a:ext cx="2351654" cy="1925178"/>
          </a:xfrm>
          <a:prstGeom prst="rect">
            <a:avLst/>
          </a:prstGeom>
          <a:noFill/>
        </p:spPr>
      </p:pic>
      <p:sp>
        <p:nvSpPr>
          <p:cNvPr id="15" name="Rectangle 8"/>
          <p:cNvSpPr>
            <a:spLocks noChangeArrowheads="1"/>
          </p:cNvSpPr>
          <p:nvPr/>
        </p:nvSpPr>
        <p:spPr bwMode="auto">
          <a:xfrm>
            <a:off x="5572132" y="4857760"/>
            <a:ext cx="3429024" cy="1754326"/>
          </a:xfrm>
          <a:prstGeom prst="rect">
            <a:avLst/>
          </a:prstGeom>
          <a:solidFill>
            <a:schemeClr val="accent1">
              <a:lumMod val="40000"/>
              <a:lumOff val="60000"/>
            </a:schemeClr>
          </a:solidFill>
          <a:ln w="19050">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it-IT" sz="1200" dirty="0" smtClean="0">
                <a:latin typeface="Times New Roman" pitchFamily="18" charset="0"/>
                <a:cs typeface="Times New Roman" pitchFamily="18" charset="0"/>
              </a:rPr>
              <a:t>Per i bovari e per i pastori si dispongano stanzette vicino alle stalle delle loro bestie, perché possano andare più facilmente a curarle. E nello stesso tempo siano vicini quanto più possibile l’uno all’altro, sia perché non si rallenti la sorveglianza del </a:t>
            </a:r>
            <a:r>
              <a:rPr lang="it-IT" sz="1200" dirty="0" err="1" smtClean="0">
                <a:latin typeface="Times New Roman" pitchFamily="18" charset="0"/>
                <a:cs typeface="Times New Roman" pitchFamily="18" charset="0"/>
              </a:rPr>
              <a:t>massaro</a:t>
            </a:r>
            <a:r>
              <a:rPr lang="it-IT" sz="1200" dirty="0" smtClean="0">
                <a:latin typeface="Times New Roman" pitchFamily="18" charset="0"/>
                <a:cs typeface="Times New Roman" pitchFamily="18" charset="0"/>
              </a:rPr>
              <a:t>, se deve correre di qua e di là, sia perché in questo modo tutti sono testimoni della diligenza o della negligenza di ciascuno. </a:t>
            </a:r>
            <a:endParaRPr lang="it-IT" sz="1200" dirty="0" smtClean="0"/>
          </a:p>
          <a:p>
            <a:pPr algn="r"/>
            <a:r>
              <a:rPr kumimoji="0" lang="it-IT" sz="1200" b="0" i="1" u="none" strike="noStrike" cap="none" normalizeH="0" baseline="0" dirty="0" smtClean="0">
                <a:ln>
                  <a:noFill/>
                </a:ln>
                <a:solidFill>
                  <a:srgbClr val="111A10"/>
                </a:solidFill>
                <a:effectLst/>
                <a:latin typeface="Times New Roman" pitchFamily="18" charset="0"/>
                <a:ea typeface="Calibri" pitchFamily="34" charset="0"/>
                <a:cs typeface="Times New Roman" pitchFamily="18" charset="0"/>
              </a:rPr>
              <a:t>Columella</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Pergamena 1 16"/>
          <p:cNvSpPr/>
          <p:nvPr/>
        </p:nvSpPr>
        <p:spPr>
          <a:xfrm>
            <a:off x="5072066" y="4714884"/>
            <a:ext cx="45719" cy="2143116"/>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071670" y="285728"/>
            <a:ext cx="2143140" cy="1569660"/>
          </a:xfrm>
          <a:prstGeom prst="rect">
            <a:avLst/>
          </a:prstGeom>
          <a:solidFill>
            <a:schemeClr val="bg2">
              <a:lumMod val="75000"/>
            </a:schemeClr>
          </a:solidFill>
          <a:ln w="12700">
            <a:solidFill>
              <a:srgbClr val="FF0000"/>
            </a:solidFill>
          </a:ln>
        </p:spPr>
        <p:txBody>
          <a:bodyPr wrap="square">
            <a:spAutoFit/>
          </a:bodyPr>
          <a:lstStyle/>
          <a:p>
            <a:r>
              <a:rPr lang="it-IT" sz="1200" dirty="0" smtClean="0">
                <a:latin typeface="Times New Roman" pitchFamily="18" charset="0"/>
                <a:cs typeface="Times New Roman" pitchFamily="18" charset="0"/>
              </a:rPr>
              <a:t>Se uno schiavo fuggiva e veniva ripreso, era sottoposto a gravi punizioni: veniva marcato con un ferro rovente oppure gli veniva applicato un collare che non poteva più togliere e che lo avrebbe accusato se avesse tentato di nuovo la fuga.</a:t>
            </a:r>
            <a:endParaRPr lang="it-IT" sz="1200" dirty="0">
              <a:latin typeface="Times New Roman" pitchFamily="18" charset="0"/>
              <a:cs typeface="Times New Roman" pitchFamily="18" charset="0"/>
            </a:endParaRPr>
          </a:p>
        </p:txBody>
      </p:sp>
      <p:sp>
        <p:nvSpPr>
          <p:cNvPr id="5" name="Pergamena 2 4"/>
          <p:cNvSpPr/>
          <p:nvPr/>
        </p:nvSpPr>
        <p:spPr>
          <a:xfrm>
            <a:off x="0" y="3786190"/>
            <a:ext cx="9144000" cy="214314"/>
          </a:xfrm>
          <a:prstGeom prst="horizontalScroll">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Pergamena 1 5"/>
          <p:cNvSpPr/>
          <p:nvPr/>
        </p:nvSpPr>
        <p:spPr>
          <a:xfrm>
            <a:off x="4500562" y="0"/>
            <a:ext cx="71438" cy="3786190"/>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074" name="Picture 2" descr="H:\SCUOLA\STORIA\2-LA VILLA ROMANA\LIBRI\ANTICA ROMA\22 - Copia.jpg"/>
          <p:cNvPicPr>
            <a:picLocks noChangeAspect="1" noChangeArrowheads="1"/>
          </p:cNvPicPr>
          <p:nvPr/>
        </p:nvPicPr>
        <p:blipFill>
          <a:blip r:embed="rId2" cstate="print"/>
          <a:srcRect/>
          <a:stretch>
            <a:fillRect/>
          </a:stretch>
        </p:blipFill>
        <p:spPr bwMode="auto">
          <a:xfrm>
            <a:off x="142847" y="4071951"/>
            <a:ext cx="2494818" cy="1443380"/>
          </a:xfrm>
          <a:prstGeom prst="rect">
            <a:avLst/>
          </a:prstGeom>
          <a:noFill/>
          <a:ln w="38100">
            <a:solidFill>
              <a:srgbClr val="C00000"/>
            </a:solidFill>
          </a:ln>
        </p:spPr>
      </p:pic>
      <p:sp>
        <p:nvSpPr>
          <p:cNvPr id="9" name="Rectangle 8"/>
          <p:cNvSpPr>
            <a:spLocks noChangeArrowheads="1"/>
          </p:cNvSpPr>
          <p:nvPr/>
        </p:nvSpPr>
        <p:spPr bwMode="auto">
          <a:xfrm>
            <a:off x="5929322" y="4071942"/>
            <a:ext cx="3071834" cy="1569660"/>
          </a:xfrm>
          <a:prstGeom prst="rect">
            <a:avLst/>
          </a:prstGeom>
          <a:solidFill>
            <a:schemeClr val="accent1">
              <a:lumMod val="40000"/>
              <a:lumOff val="60000"/>
            </a:schemeClr>
          </a:solidFill>
          <a:ln w="19050">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it-IT" sz="1200" dirty="0" smtClean="0">
                <a:latin typeface="Times New Roman" pitchFamily="18" charset="0"/>
                <a:cs typeface="Times New Roman" pitchFamily="18" charset="0"/>
              </a:rPr>
              <a:t>Razioni alimentari per la servitù: per coloro che sono destinati ai lavori agricoli, in inverno 4 moggi, in estate 4 moggi e mezzo; al fattore, a sua moglie, al pecoraio 3 moggi; agli schiavi in ceppi, quando cominceranno a zappare la vigna 5 libbre, finché non comincino a mangiare i fichi, poi si tornerà a 4 libbre.</a:t>
            </a:r>
          </a:p>
          <a:p>
            <a:pPr marL="0" marR="0" lvl="0" indent="0" algn="r" defTabSz="914400" rtl="0" eaLnBrk="0" fontAlgn="base" latinLnBrk="0" hangingPunct="0">
              <a:lnSpc>
                <a:spcPct val="100000"/>
              </a:lnSpc>
              <a:spcBef>
                <a:spcPct val="0"/>
              </a:spcBef>
              <a:spcAft>
                <a:spcPct val="0"/>
              </a:spcAft>
              <a:buClrTx/>
              <a:buSzTx/>
              <a:buFontTx/>
              <a:buNone/>
              <a:tabLst/>
            </a:pPr>
            <a:r>
              <a:rPr kumimoji="0" lang="it-IT" sz="1200" b="0" i="1" u="none" strike="noStrike" cap="none" normalizeH="0" baseline="0" dirty="0" smtClean="0">
                <a:ln>
                  <a:noFill/>
                </a:ln>
                <a:solidFill>
                  <a:srgbClr val="111A10"/>
                </a:solidFill>
                <a:effectLst/>
                <a:latin typeface="Times New Roman" pitchFamily="18" charset="0"/>
                <a:ea typeface="Calibri" pitchFamily="34" charset="0"/>
                <a:cs typeface="Times New Roman" pitchFamily="18" charset="0"/>
              </a:rPr>
              <a:t>Catone </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Pergamena 1 10"/>
          <p:cNvSpPr/>
          <p:nvPr/>
        </p:nvSpPr>
        <p:spPr>
          <a:xfrm>
            <a:off x="3286116" y="4000504"/>
            <a:ext cx="45719" cy="2857496"/>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1571604" y="2428868"/>
            <a:ext cx="5643602" cy="1615827"/>
          </a:xfrm>
          <a:prstGeom prst="rect">
            <a:avLst/>
          </a:prstGeom>
          <a:noFill/>
          <a:ln w="9525">
            <a:noFill/>
            <a:miter lim="800000"/>
            <a:headEnd/>
            <a:tailEnd/>
          </a:ln>
          <a:effectLst/>
        </p:spPr>
        <p:txBody>
          <a:bodyPr vert="horz" wrap="square" lIns="180918" tIns="45720"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it-IT" sz="3600" dirty="0" smtClean="0">
                <a:solidFill>
                  <a:srgbClr val="FF0000"/>
                </a:solidFill>
                <a:latin typeface="Times New Roman" pitchFamily="18" charset="0"/>
                <a:cs typeface="Times New Roman" pitchFamily="18" charset="0"/>
              </a:rPr>
              <a:t>Il sovrintendente</a:t>
            </a:r>
          </a:p>
          <a:p>
            <a:pPr marL="0" marR="0" lvl="0" indent="0" algn="ctr" defTabSz="914400" rtl="0" eaLnBrk="1" fontAlgn="base" latinLnBrk="0" hangingPunct="1">
              <a:lnSpc>
                <a:spcPct val="100000"/>
              </a:lnSpc>
              <a:spcBef>
                <a:spcPct val="0"/>
              </a:spcBef>
              <a:spcAft>
                <a:spcPct val="0"/>
              </a:spcAft>
              <a:buClrTx/>
              <a:buSzTx/>
              <a:buFontTx/>
              <a:buNone/>
              <a:tabLst/>
            </a:pPr>
            <a:r>
              <a:rPr lang="it-IT" sz="2400" dirty="0" smtClean="0">
                <a:solidFill>
                  <a:srgbClr val="FF0000"/>
                </a:solidFill>
                <a:latin typeface="Times New Roman" pitchFamily="18" charset="0"/>
                <a:cs typeface="Times New Roman" pitchFamily="18" charset="0"/>
              </a:rPr>
              <a:t>N</a:t>
            </a:r>
            <a:r>
              <a:rPr kumimoji="0" lang="it-IT" sz="2400" b="0" i="0" u="none" strike="noStrike" cap="none" normalizeH="0" baseline="0" dirty="0" smtClean="0">
                <a:ln>
                  <a:noFill/>
                </a:ln>
                <a:solidFill>
                  <a:srgbClr val="FF0000"/>
                </a:solidFill>
                <a:effectLst/>
                <a:latin typeface="Times New Roman" pitchFamily="18" charset="0"/>
                <a:cs typeface="Times New Roman" pitchFamily="18" charset="0"/>
              </a:rPr>
              <a:t>ei documenti lo si cita con nomi diversi: fattore; </a:t>
            </a:r>
            <a:r>
              <a:rPr kumimoji="0" lang="it-IT" sz="2400" b="0" i="0" u="none" strike="noStrike" cap="none" normalizeH="0" baseline="0" dirty="0" err="1" smtClean="0">
                <a:ln>
                  <a:noFill/>
                </a:ln>
                <a:solidFill>
                  <a:srgbClr val="FF0000"/>
                </a:solidFill>
                <a:effectLst/>
                <a:latin typeface="Times New Roman" pitchFamily="18" charset="0"/>
                <a:cs typeface="Times New Roman" pitchFamily="18" charset="0"/>
              </a:rPr>
              <a:t>massaro</a:t>
            </a:r>
            <a:r>
              <a:rPr kumimoji="0" lang="it-IT" sz="2400" b="0" i="0" u="none" strike="noStrike" cap="none" normalizeH="0" baseline="0" dirty="0" smtClean="0">
                <a:ln>
                  <a:noFill/>
                </a:ln>
                <a:solidFill>
                  <a:srgbClr val="FF0000"/>
                </a:solidFill>
                <a:effectLst/>
                <a:latin typeface="Times New Roman" pitchFamily="18" charset="0"/>
                <a:cs typeface="Times New Roman" pitchFamily="18" charset="0"/>
              </a:rPr>
              <a:t>; castaldo</a:t>
            </a:r>
            <a:endParaRPr kumimoji="0" lang="it-IT" sz="2400" b="0" i="0" u="none" strike="noStrike" cap="none" normalizeH="0" baseline="0" dirty="0" smtClean="0">
              <a:ln>
                <a:noFill/>
              </a:ln>
              <a:solidFill>
                <a:schemeClr val="tx1"/>
              </a:solidFill>
              <a:effectLst/>
              <a:latin typeface="Century Gothic"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idx="1"/>
          </p:nvPr>
        </p:nvSpPr>
        <p:spPr>
          <a:xfrm>
            <a:off x="285720" y="6858000"/>
            <a:ext cx="8458200" cy="1219200"/>
          </a:xfrm>
        </p:spPr>
        <p:txBody>
          <a:bodyPr/>
          <a:lstStyle/>
          <a:p>
            <a:endParaRPr lang="it-IT" dirty="0"/>
          </a:p>
        </p:txBody>
      </p:sp>
      <p:sp>
        <p:nvSpPr>
          <p:cNvPr id="3" name="Titolo 2"/>
          <p:cNvSpPr>
            <a:spLocks noGrp="1"/>
          </p:cNvSpPr>
          <p:nvPr>
            <p:ph type="title"/>
          </p:nvPr>
        </p:nvSpPr>
        <p:spPr/>
        <p:txBody>
          <a:bodyPr>
            <a:noAutofit/>
          </a:bodyPr>
          <a:lstStyle/>
          <a:p>
            <a:pPr algn="ctr"/>
            <a:r>
              <a:rPr lang="it-IT" sz="7200" dirty="0" smtClean="0"/>
              <a:t>LA VILLA ROMANA</a:t>
            </a:r>
            <a:endParaRPr lang="it-IT" sz="7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357422" y="285728"/>
            <a:ext cx="1643074" cy="1569660"/>
          </a:xfrm>
          <a:prstGeom prst="rect">
            <a:avLst/>
          </a:prstGeom>
          <a:solidFill>
            <a:schemeClr val="bg2">
              <a:lumMod val="75000"/>
            </a:schemeClr>
          </a:solidFill>
          <a:ln w="12700">
            <a:solidFill>
              <a:srgbClr val="FF0000"/>
            </a:solidFill>
          </a:ln>
        </p:spPr>
        <p:txBody>
          <a:bodyPr wrap="square" rtlCol="0">
            <a:spAutoFit/>
          </a:bodyPr>
          <a:lstStyle/>
          <a:p>
            <a:r>
              <a:rPr lang="it-IT" sz="1200" dirty="0" smtClean="0">
                <a:latin typeface="Times New Roman" pitchFamily="18" charset="0"/>
                <a:cs typeface="Times New Roman" pitchFamily="18" charset="0"/>
              </a:rPr>
              <a:t>Assente il padrone, la villa è affidata al sovrintendente e a sua moglie. Per controllare il vai e vieni dalla fattoria, essi abitano vicino al portone d’ingresso.</a:t>
            </a:r>
            <a:endParaRPr lang="it-IT" sz="1200" dirty="0">
              <a:latin typeface="Times New Roman" pitchFamily="18" charset="0"/>
              <a:cs typeface="Times New Roman" pitchFamily="18" charset="0"/>
            </a:endParaRPr>
          </a:p>
        </p:txBody>
      </p:sp>
      <p:sp>
        <p:nvSpPr>
          <p:cNvPr id="6" name="Pergamena 2 5"/>
          <p:cNvSpPr/>
          <p:nvPr/>
        </p:nvSpPr>
        <p:spPr>
          <a:xfrm>
            <a:off x="0" y="2714620"/>
            <a:ext cx="9144000" cy="214314"/>
          </a:xfrm>
          <a:prstGeom prst="horizontalScroll">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Pergamena 1 6"/>
          <p:cNvSpPr/>
          <p:nvPr/>
        </p:nvSpPr>
        <p:spPr>
          <a:xfrm>
            <a:off x="4500562" y="0"/>
            <a:ext cx="45719" cy="2714620"/>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28" name="Picture 4" descr="H:\SCUOLA\STORIA\2-LA VILLA ROMANA\LIBRI\ANTICA ROMA\19 - Copia.jpg"/>
          <p:cNvPicPr>
            <a:picLocks noChangeAspect="1" noChangeArrowheads="1"/>
          </p:cNvPicPr>
          <p:nvPr/>
        </p:nvPicPr>
        <p:blipFill>
          <a:blip r:embed="rId2" cstate="print"/>
          <a:srcRect/>
          <a:stretch>
            <a:fillRect/>
          </a:stretch>
        </p:blipFill>
        <p:spPr bwMode="auto">
          <a:xfrm>
            <a:off x="142844" y="3357562"/>
            <a:ext cx="1947916" cy="2277588"/>
          </a:xfrm>
          <a:prstGeom prst="rect">
            <a:avLst/>
          </a:prstGeom>
          <a:noFill/>
        </p:spPr>
      </p:pic>
      <p:sp>
        <p:nvSpPr>
          <p:cNvPr id="9" name="Rectangle 8"/>
          <p:cNvSpPr>
            <a:spLocks noChangeArrowheads="1"/>
          </p:cNvSpPr>
          <p:nvPr/>
        </p:nvSpPr>
        <p:spPr bwMode="auto">
          <a:xfrm>
            <a:off x="4929190" y="3143248"/>
            <a:ext cx="4000528" cy="1569660"/>
          </a:xfrm>
          <a:prstGeom prst="rect">
            <a:avLst/>
          </a:prstGeom>
          <a:solidFill>
            <a:schemeClr val="accent1">
              <a:lumMod val="40000"/>
              <a:lumOff val="60000"/>
            </a:schemeClr>
          </a:solidFill>
          <a:ln w="19050">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it-IT" sz="1200" dirty="0" smtClean="0">
                <a:latin typeface="Times New Roman" pitchFamily="18" charset="0"/>
                <a:cs typeface="Times New Roman" pitchFamily="18" charset="0"/>
              </a:rPr>
              <a:t>Occorre che il </a:t>
            </a:r>
            <a:r>
              <a:rPr lang="it-IT" sz="1200" dirty="0" err="1" smtClean="0">
                <a:latin typeface="Times New Roman" pitchFamily="18" charset="0"/>
                <a:cs typeface="Times New Roman" pitchFamily="18" charset="0"/>
              </a:rPr>
              <a:t>massaro</a:t>
            </a:r>
            <a:r>
              <a:rPr lang="it-IT" sz="1200" dirty="0" smtClean="0">
                <a:latin typeface="Times New Roman" pitchFamily="18" charset="0"/>
                <a:cs typeface="Times New Roman" pitchFamily="18" charset="0"/>
              </a:rPr>
              <a:t> sia un uomo non troppo giovane e nemmeno vecchio: la poca età nuoce al prestigio, perché i più anziani non vorrebbero abbassarsi ad obbedire a un ragazzino, mentre un vecchio non riuscirebbe a sopportare il peso di un lavoro che è faticosissimo. Il </a:t>
            </a:r>
            <a:r>
              <a:rPr lang="it-IT" sz="1200" dirty="0" err="1" smtClean="0">
                <a:latin typeface="Times New Roman" pitchFamily="18" charset="0"/>
                <a:cs typeface="Times New Roman" pitchFamily="18" charset="0"/>
              </a:rPr>
              <a:t>massaro</a:t>
            </a:r>
            <a:r>
              <a:rPr lang="it-IT" sz="1200" dirty="0" smtClean="0">
                <a:latin typeface="Times New Roman" pitchFamily="18" charset="0"/>
                <a:cs typeface="Times New Roman" pitchFamily="18" charset="0"/>
              </a:rPr>
              <a:t> sia dunque un uomo di mezza età, di solide forze e pratico della campagna o almeno tanto attivo e intelligente da impratichirsene al più presto.</a:t>
            </a:r>
          </a:p>
          <a:p>
            <a:pPr algn="r"/>
            <a:r>
              <a:rPr kumimoji="0" lang="it-IT" sz="1200" b="0" i="1" u="none" strike="noStrike" cap="none" normalizeH="0" baseline="0" dirty="0" smtClean="0">
                <a:ln>
                  <a:noFill/>
                </a:ln>
                <a:solidFill>
                  <a:srgbClr val="111A10"/>
                </a:solidFill>
                <a:effectLst/>
                <a:latin typeface="Times New Roman" pitchFamily="18" charset="0"/>
                <a:ea typeface="Calibri" pitchFamily="34" charset="0"/>
                <a:cs typeface="Times New Roman" pitchFamily="18" charset="0"/>
              </a:rPr>
              <a:t>Columella</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Pergamena 1 10"/>
          <p:cNvSpPr/>
          <p:nvPr/>
        </p:nvSpPr>
        <p:spPr>
          <a:xfrm>
            <a:off x="4643438" y="2928934"/>
            <a:ext cx="45719" cy="3929066"/>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ctangle 8"/>
          <p:cNvSpPr>
            <a:spLocks noChangeArrowheads="1"/>
          </p:cNvSpPr>
          <p:nvPr/>
        </p:nvSpPr>
        <p:spPr bwMode="auto">
          <a:xfrm>
            <a:off x="5143504" y="5000636"/>
            <a:ext cx="3786214" cy="1569660"/>
          </a:xfrm>
          <a:prstGeom prst="rect">
            <a:avLst/>
          </a:prstGeom>
          <a:solidFill>
            <a:schemeClr val="accent1">
              <a:lumMod val="40000"/>
              <a:lumOff val="60000"/>
            </a:schemeClr>
          </a:solidFill>
          <a:ln w="19050">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it-IT" sz="1200" dirty="0" smtClean="0">
                <a:latin typeface="Times New Roman" pitchFamily="18" charset="0"/>
                <a:cs typeface="Times New Roman" pitchFamily="18" charset="0"/>
              </a:rPr>
              <a:t>E non basta che il </a:t>
            </a:r>
            <a:r>
              <a:rPr lang="it-IT" sz="1200" dirty="0" err="1" smtClean="0">
                <a:latin typeface="Times New Roman" pitchFamily="18" charset="0"/>
                <a:cs typeface="Times New Roman" pitchFamily="18" charset="0"/>
              </a:rPr>
              <a:t>massaro</a:t>
            </a:r>
            <a:r>
              <a:rPr lang="it-IT" sz="1200" dirty="0" smtClean="0">
                <a:latin typeface="Times New Roman" pitchFamily="18" charset="0"/>
                <a:cs typeface="Times New Roman" pitchFamily="18" charset="0"/>
              </a:rPr>
              <a:t> sia esperto dei lavori campestri: per quanto è possibile a uno schiavo, dovrà avere un animo ben dotato, tanto da saper esercitare il suo comando senza durezza e senza crudeltà. Incoraggi sempre alcuni fra i migliori, ma sappia anche essere indulgente verso i meno buoni: così lo rispetteranno per la sua severità, senza detestarne l’animo crudele. </a:t>
            </a:r>
            <a:endParaRPr lang="it-IT" sz="1200" dirty="0" smtClean="0"/>
          </a:p>
          <a:p>
            <a:pPr algn="r"/>
            <a:r>
              <a:rPr kumimoji="0" lang="it-IT" sz="1200" b="0" i="1" u="none" strike="noStrike" cap="none" normalizeH="0" baseline="0" dirty="0" smtClean="0">
                <a:ln>
                  <a:noFill/>
                </a:ln>
                <a:solidFill>
                  <a:srgbClr val="111A10"/>
                </a:solidFill>
                <a:effectLst/>
                <a:latin typeface="Times New Roman" pitchFamily="18" charset="0"/>
                <a:ea typeface="Calibri" pitchFamily="34" charset="0"/>
                <a:cs typeface="Times New Roman" pitchFamily="18" charset="0"/>
              </a:rPr>
              <a:t>Columella</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6" name="Picture 2" descr="H:\SCUOLA\STORIA\2-LA VILLA ROMANA\LIBRI\ANTICA ROMA\2 - Copia.jpg"/>
          <p:cNvPicPr>
            <a:picLocks noChangeAspect="1" noChangeArrowheads="1"/>
          </p:cNvPicPr>
          <p:nvPr/>
        </p:nvPicPr>
        <p:blipFill>
          <a:blip r:embed="rId3" cstate="print"/>
          <a:srcRect/>
          <a:stretch>
            <a:fillRect/>
          </a:stretch>
        </p:blipFill>
        <p:spPr bwMode="auto">
          <a:xfrm>
            <a:off x="428596" y="71414"/>
            <a:ext cx="1462644" cy="2207575"/>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SCUOLA\STORIA\2-LA VILLA ROMANA\LIBRI\ANTICA ROMA\19 - Copia.jpg"/>
          <p:cNvPicPr>
            <a:picLocks noChangeAspect="1" noChangeArrowheads="1"/>
          </p:cNvPicPr>
          <p:nvPr/>
        </p:nvPicPr>
        <p:blipFill>
          <a:blip r:embed="rId2" cstate="print"/>
          <a:srcRect/>
          <a:stretch>
            <a:fillRect/>
          </a:stretch>
        </p:blipFill>
        <p:spPr bwMode="auto">
          <a:xfrm>
            <a:off x="71406" y="71414"/>
            <a:ext cx="3456371" cy="2216688"/>
          </a:xfrm>
          <a:prstGeom prst="rect">
            <a:avLst/>
          </a:prstGeom>
          <a:noFill/>
        </p:spPr>
      </p:pic>
      <p:sp>
        <p:nvSpPr>
          <p:cNvPr id="4" name="CasellaDiTesto 3"/>
          <p:cNvSpPr txBox="1"/>
          <p:nvPr/>
        </p:nvSpPr>
        <p:spPr>
          <a:xfrm>
            <a:off x="3571868" y="142852"/>
            <a:ext cx="1500198" cy="1569660"/>
          </a:xfrm>
          <a:prstGeom prst="rect">
            <a:avLst/>
          </a:prstGeom>
          <a:solidFill>
            <a:schemeClr val="bg2">
              <a:lumMod val="75000"/>
            </a:schemeClr>
          </a:solidFill>
          <a:ln w="12700">
            <a:solidFill>
              <a:srgbClr val="FF0000"/>
            </a:solidFill>
          </a:ln>
        </p:spPr>
        <p:txBody>
          <a:bodyPr wrap="square" rtlCol="0">
            <a:spAutoFit/>
          </a:bodyPr>
          <a:lstStyle/>
          <a:p>
            <a:r>
              <a:rPr lang="it-IT" sz="1200" dirty="0" smtClean="0">
                <a:latin typeface="Times New Roman" pitchFamily="18" charset="0"/>
                <a:cs typeface="Times New Roman" pitchFamily="18" charset="0"/>
              </a:rPr>
              <a:t>All’alba, il sovrintendente istruisce gli schiavi sui lavori da fare e li guida verso i campi.</a:t>
            </a:r>
          </a:p>
          <a:p>
            <a:r>
              <a:rPr lang="it-IT" sz="1200" dirty="0" smtClean="0">
                <a:latin typeface="Times New Roman" pitchFamily="18" charset="0"/>
                <a:cs typeface="Times New Roman" pitchFamily="18" charset="0"/>
              </a:rPr>
              <a:t>Al tramonto, è l’ultimo a rientrare alla fattoria. </a:t>
            </a:r>
            <a:endParaRPr lang="it-IT" sz="1200" dirty="0">
              <a:latin typeface="Times New Roman" pitchFamily="18" charset="0"/>
              <a:cs typeface="Times New Roman" pitchFamily="18" charset="0"/>
            </a:endParaRPr>
          </a:p>
        </p:txBody>
      </p:sp>
      <p:sp>
        <p:nvSpPr>
          <p:cNvPr id="5" name="Pergamena 2 4"/>
          <p:cNvSpPr/>
          <p:nvPr/>
        </p:nvSpPr>
        <p:spPr>
          <a:xfrm>
            <a:off x="0" y="2571744"/>
            <a:ext cx="9144000" cy="214314"/>
          </a:xfrm>
          <a:prstGeom prst="horizontalScroll">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Pergamena 1 5"/>
          <p:cNvSpPr/>
          <p:nvPr/>
        </p:nvSpPr>
        <p:spPr>
          <a:xfrm>
            <a:off x="5357818" y="0"/>
            <a:ext cx="45719" cy="2571744"/>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ctangle 8"/>
          <p:cNvSpPr>
            <a:spLocks noChangeArrowheads="1"/>
          </p:cNvSpPr>
          <p:nvPr/>
        </p:nvSpPr>
        <p:spPr bwMode="auto">
          <a:xfrm>
            <a:off x="5643570" y="3286124"/>
            <a:ext cx="3286148" cy="3046988"/>
          </a:xfrm>
          <a:prstGeom prst="rect">
            <a:avLst/>
          </a:prstGeom>
          <a:solidFill>
            <a:schemeClr val="accent1">
              <a:lumMod val="40000"/>
              <a:lumOff val="60000"/>
            </a:schemeClr>
          </a:solidFill>
          <a:ln w="19050">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it-IT" sz="1200" dirty="0" smtClean="0">
                <a:latin typeface="Times New Roman" pitchFamily="18" charset="0"/>
                <a:cs typeface="Times New Roman" pitchFamily="18" charset="0"/>
              </a:rPr>
              <a:t>Quando il padrone si reca alla fattoria, convochi il fattore e chieda quanto lavoro sia stato fatto, quanto ne rimanga, se i lavori siano stati effettuati in tempo, se possano essere portati a termine quelli che restano, e quale quantità si sia raccolta di vino, di grano e di tutti gli altri prodotti. Una volta appurato tutto ciò, deve fare il conto degli operai e delle giornate lavorative. Se il conto del lavoro non gli torna e il fattore sostiene di aver lavorato onestamente per la sua parte, ma che alcuni servi hanno avuto problemi di salute, che il tempo è stato inclemente, che alcuni servi sono scappati, quando dunque il fattore avrà addotto questi motivi a giustificazione, riportalo al conto dei lavori e degli operai.</a:t>
            </a:r>
            <a:endParaRPr lang="it-IT" sz="1200" dirty="0" smtClean="0"/>
          </a:p>
          <a:p>
            <a:pPr algn="r"/>
            <a:r>
              <a:rPr kumimoji="0" lang="it-IT" sz="1200" b="0" i="1" u="none" strike="noStrike" cap="none" normalizeH="0" baseline="0" dirty="0" smtClean="0">
                <a:ln>
                  <a:noFill/>
                </a:ln>
                <a:solidFill>
                  <a:srgbClr val="111A10"/>
                </a:solidFill>
                <a:effectLst/>
                <a:latin typeface="Times New Roman" pitchFamily="18" charset="0"/>
                <a:ea typeface="Calibri" pitchFamily="34" charset="0"/>
                <a:cs typeface="Times New Roman" pitchFamily="18" charset="0"/>
              </a:rPr>
              <a:t>Catone</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Pergamena 1 9"/>
          <p:cNvSpPr/>
          <p:nvPr/>
        </p:nvSpPr>
        <p:spPr>
          <a:xfrm>
            <a:off x="5286380" y="2786058"/>
            <a:ext cx="45719" cy="4071942"/>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1500166" y="2714620"/>
            <a:ext cx="6357982" cy="1800493"/>
          </a:xfrm>
          <a:prstGeom prst="rect">
            <a:avLst/>
          </a:prstGeom>
          <a:noFill/>
          <a:ln w="9525">
            <a:noFill/>
            <a:miter lim="800000"/>
            <a:headEnd/>
            <a:tailEnd/>
          </a:ln>
          <a:effectLst/>
        </p:spPr>
        <p:txBody>
          <a:bodyPr vert="horz" wrap="square" lIns="180918" tIns="45720"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it-IT" sz="3600" dirty="0" smtClean="0">
                <a:solidFill>
                  <a:srgbClr val="FF0000"/>
                </a:solidFill>
                <a:latin typeface="Times New Roman" pitchFamily="18" charset="0"/>
                <a:cs typeface="Times New Roman" pitchFamily="18" charset="0"/>
              </a:rPr>
              <a:t>La moglie del sovrintendente</a:t>
            </a:r>
          </a:p>
          <a:p>
            <a:pPr marL="0" marR="0" lvl="0" indent="0" algn="ctr" defTabSz="914400" rtl="0" eaLnBrk="1" fontAlgn="base" latinLnBrk="0" hangingPunct="1">
              <a:lnSpc>
                <a:spcPct val="100000"/>
              </a:lnSpc>
              <a:spcBef>
                <a:spcPct val="0"/>
              </a:spcBef>
              <a:spcAft>
                <a:spcPct val="0"/>
              </a:spcAft>
              <a:buClrTx/>
              <a:buSzTx/>
              <a:buFontTx/>
              <a:buNone/>
              <a:tabLst/>
            </a:pPr>
            <a:r>
              <a:rPr lang="it-IT" sz="2400" dirty="0" smtClean="0">
                <a:solidFill>
                  <a:srgbClr val="FF0000"/>
                </a:solidFill>
                <a:latin typeface="Times New Roman" pitchFamily="18" charset="0"/>
                <a:cs typeface="Times New Roman" pitchFamily="18" charset="0"/>
              </a:rPr>
              <a:t>(massaia)</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3600" b="0" i="0" u="none" strike="noStrike" cap="none" normalizeH="0" baseline="0" dirty="0" smtClean="0">
              <a:ln>
                <a:noFill/>
              </a:ln>
              <a:solidFill>
                <a:schemeClr val="tx1"/>
              </a:solidFill>
              <a:effectLst/>
              <a:latin typeface="Century Gothic"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428860" y="214290"/>
            <a:ext cx="1785950" cy="646331"/>
          </a:xfrm>
          <a:prstGeom prst="rect">
            <a:avLst/>
          </a:prstGeom>
          <a:solidFill>
            <a:schemeClr val="bg2">
              <a:lumMod val="75000"/>
            </a:schemeClr>
          </a:solidFill>
          <a:ln w="12700">
            <a:solidFill>
              <a:srgbClr val="FF0000"/>
            </a:solidFill>
          </a:ln>
        </p:spPr>
        <p:txBody>
          <a:bodyPr wrap="square" rtlCol="0">
            <a:spAutoFit/>
          </a:bodyPr>
          <a:lstStyle/>
          <a:p>
            <a:r>
              <a:rPr lang="it-IT" sz="1200" dirty="0" smtClean="0">
                <a:latin typeface="Times New Roman" pitchFamily="18" charset="0"/>
                <a:cs typeface="Times New Roman" pitchFamily="18" charset="0"/>
              </a:rPr>
              <a:t>La massaia deve occuparsi della casa in cui vive col marito.</a:t>
            </a:r>
            <a:endParaRPr lang="it-IT" sz="1200" dirty="0">
              <a:latin typeface="Times New Roman" pitchFamily="18" charset="0"/>
              <a:cs typeface="Times New Roman" pitchFamily="18" charset="0"/>
            </a:endParaRPr>
          </a:p>
        </p:txBody>
      </p:sp>
      <p:sp>
        <p:nvSpPr>
          <p:cNvPr id="5" name="Pergamena 2 4"/>
          <p:cNvSpPr/>
          <p:nvPr/>
        </p:nvSpPr>
        <p:spPr>
          <a:xfrm>
            <a:off x="0" y="2143116"/>
            <a:ext cx="9144000" cy="214314"/>
          </a:xfrm>
          <a:prstGeom prst="horizontalScroll">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Pergamena 1 6"/>
          <p:cNvSpPr/>
          <p:nvPr/>
        </p:nvSpPr>
        <p:spPr>
          <a:xfrm>
            <a:off x="4714876" y="0"/>
            <a:ext cx="45719" cy="2143116"/>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050" name="Picture 2" descr="H:\SCUOLA\STORIA\2-LA VILLA ROMANA\LIBRI\ANTICA ROMA\19 - Copia.jpg"/>
          <p:cNvPicPr>
            <a:picLocks noChangeAspect="1" noChangeArrowheads="1"/>
          </p:cNvPicPr>
          <p:nvPr/>
        </p:nvPicPr>
        <p:blipFill>
          <a:blip r:embed="rId2" cstate="print"/>
          <a:srcRect/>
          <a:stretch>
            <a:fillRect/>
          </a:stretch>
        </p:blipFill>
        <p:spPr bwMode="auto">
          <a:xfrm>
            <a:off x="142844" y="2500306"/>
            <a:ext cx="2207237" cy="1958478"/>
          </a:xfrm>
          <a:prstGeom prst="rect">
            <a:avLst/>
          </a:prstGeom>
          <a:noFill/>
        </p:spPr>
      </p:pic>
      <p:sp>
        <p:nvSpPr>
          <p:cNvPr id="9" name="Rectangle 8"/>
          <p:cNvSpPr>
            <a:spLocks noChangeArrowheads="1"/>
          </p:cNvSpPr>
          <p:nvPr/>
        </p:nvSpPr>
        <p:spPr bwMode="auto">
          <a:xfrm>
            <a:off x="5357818" y="2500306"/>
            <a:ext cx="3429024" cy="1938992"/>
          </a:xfrm>
          <a:prstGeom prst="rect">
            <a:avLst/>
          </a:prstGeom>
          <a:solidFill>
            <a:schemeClr val="accent1">
              <a:lumMod val="40000"/>
              <a:lumOff val="60000"/>
            </a:schemeClr>
          </a:solidFill>
          <a:ln w="19050">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it-IT" sz="1200" dirty="0" smtClean="0">
                <a:latin typeface="Times New Roman" pitchFamily="18" charset="0"/>
                <a:cs typeface="Times New Roman" pitchFamily="18" charset="0"/>
              </a:rPr>
              <a:t>La massaia si dovrà ricordare di custodire i prodotti che vengono portati alla fattoria, in locali adatti e sani, affinché si conservino senza guastarsi.</a:t>
            </a:r>
          </a:p>
          <a:p>
            <a:pPr algn="just"/>
            <a:r>
              <a:rPr lang="it-IT" sz="1200" dirty="0" smtClean="0">
                <a:latin typeface="Times New Roman" pitchFamily="18" charset="0"/>
                <a:cs typeface="Times New Roman" pitchFamily="18" charset="0"/>
              </a:rPr>
              <a:t>Però non ha solo il compito di chiudere e custodire quanto le viene dato in consegna, ma continuamente deve passarlo in rivista ed esaminare che le suppellettili o le vesti riposte non vadano in rovina per vecchiaia, o i frutti o altre provviste e cose utili vadano a male per pigrizia o per negligenza sua.</a:t>
            </a:r>
            <a:endParaRPr lang="it-IT" sz="1200" dirty="0" smtClean="0"/>
          </a:p>
          <a:p>
            <a:pPr algn="r"/>
            <a:r>
              <a:rPr kumimoji="0" lang="it-IT" sz="1200" b="0" i="1" u="none" strike="noStrike" cap="none" normalizeH="0" baseline="0" dirty="0" smtClean="0">
                <a:ln>
                  <a:noFill/>
                </a:ln>
                <a:solidFill>
                  <a:srgbClr val="111A10"/>
                </a:solidFill>
                <a:effectLst/>
                <a:latin typeface="Times New Roman" pitchFamily="18" charset="0"/>
                <a:ea typeface="Calibri" pitchFamily="34" charset="0"/>
                <a:cs typeface="Times New Roman" pitchFamily="18" charset="0"/>
              </a:rPr>
              <a:t>Columella</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Pergamena 2 11"/>
          <p:cNvSpPr/>
          <p:nvPr/>
        </p:nvSpPr>
        <p:spPr>
          <a:xfrm>
            <a:off x="142844" y="4500570"/>
            <a:ext cx="9144000" cy="214314"/>
          </a:xfrm>
          <a:prstGeom prst="horizontalScroll">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CasellaDiTesto 13"/>
          <p:cNvSpPr txBox="1"/>
          <p:nvPr/>
        </p:nvSpPr>
        <p:spPr>
          <a:xfrm>
            <a:off x="2428860" y="4857760"/>
            <a:ext cx="1714512" cy="1200329"/>
          </a:xfrm>
          <a:prstGeom prst="rect">
            <a:avLst/>
          </a:prstGeom>
          <a:solidFill>
            <a:schemeClr val="bg2">
              <a:lumMod val="75000"/>
            </a:schemeClr>
          </a:solidFill>
          <a:ln w="12700">
            <a:solidFill>
              <a:srgbClr val="FF0000"/>
            </a:solidFill>
          </a:ln>
        </p:spPr>
        <p:txBody>
          <a:bodyPr wrap="square" rtlCol="0">
            <a:spAutoFit/>
          </a:bodyPr>
          <a:lstStyle/>
          <a:p>
            <a:r>
              <a:rPr lang="it-IT" sz="1200" dirty="0" smtClean="0">
                <a:latin typeface="Times New Roman" pitchFamily="18" charset="0"/>
                <a:cs typeface="Times New Roman" pitchFamily="18" charset="0"/>
              </a:rPr>
              <a:t>Quanto il cattivo tempo non consente di lavorare nei campi, la massaia deve tenere impegnate le schiave nella lavorazione della lana.</a:t>
            </a:r>
            <a:endParaRPr lang="it-IT" sz="1200" dirty="0">
              <a:latin typeface="Times New Roman" pitchFamily="18" charset="0"/>
              <a:cs typeface="Times New Roman" pitchFamily="18" charset="0"/>
            </a:endParaRPr>
          </a:p>
        </p:txBody>
      </p:sp>
      <p:sp>
        <p:nvSpPr>
          <p:cNvPr id="17" name="Pergamena 1 16"/>
          <p:cNvSpPr/>
          <p:nvPr/>
        </p:nvSpPr>
        <p:spPr>
          <a:xfrm>
            <a:off x="4714876" y="2357430"/>
            <a:ext cx="45719" cy="2143140"/>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Pergamena 1 17"/>
          <p:cNvSpPr/>
          <p:nvPr/>
        </p:nvSpPr>
        <p:spPr>
          <a:xfrm>
            <a:off x="4714876" y="4714884"/>
            <a:ext cx="45719" cy="2143116"/>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1428728" y="2428868"/>
            <a:ext cx="6500858" cy="877163"/>
          </a:xfrm>
          <a:prstGeom prst="rect">
            <a:avLst/>
          </a:prstGeom>
          <a:noFill/>
          <a:ln w="9525">
            <a:noFill/>
            <a:miter lim="800000"/>
            <a:headEnd/>
            <a:tailEnd/>
          </a:ln>
          <a:effectLst/>
        </p:spPr>
        <p:txBody>
          <a:bodyPr vert="horz" wrap="square" lIns="180918" tIns="45720"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it-IT" sz="3600" dirty="0" smtClean="0">
                <a:solidFill>
                  <a:srgbClr val="FF0000"/>
                </a:solidFill>
                <a:latin typeface="Times New Roman" pitchFamily="18" charset="0"/>
                <a:cs typeface="Times New Roman" pitchFamily="18" charset="0"/>
              </a:rPr>
              <a:t>Il lavoro degli schiavi</a:t>
            </a:r>
            <a:endParaRPr kumimoji="0" lang="it-IT" sz="3600" b="0" i="0" u="none" strike="noStrike" cap="none" normalizeH="0" baseline="0" dirty="0" smtClean="0">
              <a:ln>
                <a:noFill/>
              </a:ln>
              <a:solidFill>
                <a:schemeClr val="tx1"/>
              </a:solidFill>
              <a:effectLst/>
              <a:latin typeface="Century Gothic"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H:\SCUOLA\STORIA\2-LA VILLA ROMANA\LIBRI\VILLA ROMANA\24 - Copia.jpg"/>
          <p:cNvPicPr>
            <a:picLocks noChangeAspect="1" noChangeArrowheads="1"/>
          </p:cNvPicPr>
          <p:nvPr/>
        </p:nvPicPr>
        <p:blipFill>
          <a:blip r:embed="rId2" cstate="print"/>
          <a:srcRect/>
          <a:stretch>
            <a:fillRect/>
          </a:stretch>
        </p:blipFill>
        <p:spPr bwMode="auto">
          <a:xfrm>
            <a:off x="71388" y="142850"/>
            <a:ext cx="3929010" cy="2575366"/>
          </a:xfrm>
          <a:prstGeom prst="rect">
            <a:avLst/>
          </a:prstGeom>
          <a:noFill/>
        </p:spPr>
      </p:pic>
      <p:sp>
        <p:nvSpPr>
          <p:cNvPr id="10" name="CasellaDiTesto 9"/>
          <p:cNvSpPr txBox="1"/>
          <p:nvPr/>
        </p:nvSpPr>
        <p:spPr>
          <a:xfrm>
            <a:off x="928662" y="4357694"/>
            <a:ext cx="2500330" cy="2123658"/>
          </a:xfrm>
          <a:prstGeom prst="rect">
            <a:avLst/>
          </a:prstGeom>
          <a:solidFill>
            <a:schemeClr val="bg2">
              <a:lumMod val="75000"/>
            </a:schemeClr>
          </a:solidFill>
          <a:ln w="12700">
            <a:solidFill>
              <a:srgbClr val="FF0000"/>
            </a:solidFill>
          </a:ln>
        </p:spPr>
        <p:txBody>
          <a:bodyPr wrap="square" rtlCol="0">
            <a:spAutoFit/>
          </a:bodyPr>
          <a:lstStyle/>
          <a:p>
            <a:r>
              <a:rPr lang="it-IT" sz="1200" dirty="0" smtClean="0">
                <a:latin typeface="Times New Roman" pitchFamily="18" charset="0"/>
                <a:cs typeface="Times New Roman" pitchFamily="18" charset="0"/>
              </a:rPr>
              <a:t>I vendemmiatori raccolgono separatamente l’uva da vino e quella da tavola. Quella da vino viene raccolta in canestri che vengono poi svuotati in un grande cesto di vimini montato su un carro. Il raccolto viene poi concentrato in un tino per la prima pigiatura. Il primo mosto viene versato in giare. Ciò che rimane nel tino viene portato alla fattoria per essere torchiato </a:t>
            </a:r>
            <a:endParaRPr lang="it-IT" sz="1200" dirty="0">
              <a:latin typeface="Times New Roman" pitchFamily="18" charset="0"/>
              <a:cs typeface="Times New Roman" pitchFamily="18" charset="0"/>
            </a:endParaRPr>
          </a:p>
        </p:txBody>
      </p:sp>
      <p:pic>
        <p:nvPicPr>
          <p:cNvPr id="1030" name="Picture 6" descr="H:\SCUOLA\STORIA\2-LA VILLA ROMANA\DOCUMENTI\LAVORI\MOSAICI, PITTURE\agricoltura2.png"/>
          <p:cNvPicPr>
            <a:picLocks noChangeAspect="1" noChangeArrowheads="1"/>
          </p:cNvPicPr>
          <p:nvPr/>
        </p:nvPicPr>
        <p:blipFill>
          <a:blip r:embed="rId3"/>
          <a:srcRect/>
          <a:stretch>
            <a:fillRect/>
          </a:stretch>
        </p:blipFill>
        <p:spPr bwMode="auto">
          <a:xfrm>
            <a:off x="5143504" y="2857496"/>
            <a:ext cx="3573334" cy="2105714"/>
          </a:xfrm>
          <a:prstGeom prst="rect">
            <a:avLst/>
          </a:prstGeom>
          <a:noFill/>
        </p:spPr>
      </p:pic>
      <p:sp>
        <p:nvSpPr>
          <p:cNvPr id="9" name="Pergamena 1 8"/>
          <p:cNvSpPr/>
          <p:nvPr/>
        </p:nvSpPr>
        <p:spPr>
          <a:xfrm>
            <a:off x="4429124" y="0"/>
            <a:ext cx="71438" cy="6858000"/>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85720" y="3214686"/>
            <a:ext cx="2928958" cy="2123658"/>
          </a:xfrm>
          <a:prstGeom prst="rect">
            <a:avLst/>
          </a:prstGeom>
          <a:solidFill>
            <a:schemeClr val="bg2">
              <a:lumMod val="75000"/>
            </a:schemeClr>
          </a:solidFill>
          <a:ln w="12700">
            <a:solidFill>
              <a:srgbClr val="FF0000"/>
            </a:solidFill>
          </a:ln>
        </p:spPr>
        <p:txBody>
          <a:bodyPr wrap="square" rtlCol="0">
            <a:spAutoFit/>
          </a:bodyPr>
          <a:lstStyle/>
          <a:p>
            <a:pPr algn="just"/>
            <a:r>
              <a:rPr lang="it-IT" sz="1200" dirty="0" smtClean="0">
                <a:latin typeface="Times New Roman" pitchFamily="18" charset="0"/>
                <a:cs typeface="Times New Roman" pitchFamily="18" charset="0"/>
              </a:rPr>
              <a:t>Il grande torchio per la pigiatura finale delle vinacce, cioè dell’ammasso di graspi, bucce e semi che resta dopo il primo trattamento. Il tutto viene messo in contenitori di giunco e sottoposto alla pressione della leva del torchio che gli schiavi fanno abbassare muovendo un ingranaggio. Il succo viene incanalato in una lunga vasca coperta posta nel cortile e da qui,, attraverso i fori che si aprono sul davanti, viene travasato mediante tubi nelle giare per l’invecchiamento.</a:t>
            </a:r>
            <a:endParaRPr lang="it-IT" sz="1200" dirty="0">
              <a:latin typeface="Times New Roman" pitchFamily="18" charset="0"/>
              <a:cs typeface="Times New Roman" pitchFamily="18" charset="0"/>
            </a:endParaRPr>
          </a:p>
        </p:txBody>
      </p:sp>
      <p:pic>
        <p:nvPicPr>
          <p:cNvPr id="7" name="Picture 4" descr="H:\SCUOLA\STORIA\2-LA VILLA ROMANA\DOCUMENTI\RESTI ARCHEOLOGICI\torchio vinario.jpg"/>
          <p:cNvPicPr>
            <a:picLocks noChangeAspect="1" noChangeArrowheads="1"/>
          </p:cNvPicPr>
          <p:nvPr/>
        </p:nvPicPr>
        <p:blipFill>
          <a:blip r:embed="rId2" cstate="print"/>
          <a:srcRect/>
          <a:stretch>
            <a:fillRect/>
          </a:stretch>
        </p:blipFill>
        <p:spPr bwMode="auto">
          <a:xfrm>
            <a:off x="6500826" y="4786322"/>
            <a:ext cx="2514600" cy="1855470"/>
          </a:xfrm>
          <a:prstGeom prst="rect">
            <a:avLst/>
          </a:prstGeom>
          <a:noFill/>
        </p:spPr>
      </p:pic>
      <p:pic>
        <p:nvPicPr>
          <p:cNvPr id="8" name="Picture 5" descr="H:\SCUOLA\STORIA\2-LA VILLA ROMANA\DOCUMENTI\RESTI ARCHEOLOGICI\Dolia_interrati_Ostia_-Antica-1024x576.jpg"/>
          <p:cNvPicPr>
            <a:picLocks noChangeAspect="1" noChangeArrowheads="1"/>
          </p:cNvPicPr>
          <p:nvPr/>
        </p:nvPicPr>
        <p:blipFill>
          <a:blip r:embed="rId3" cstate="print"/>
          <a:srcRect/>
          <a:stretch>
            <a:fillRect/>
          </a:stretch>
        </p:blipFill>
        <p:spPr bwMode="auto">
          <a:xfrm>
            <a:off x="5000628" y="214290"/>
            <a:ext cx="3911632" cy="2388584"/>
          </a:xfrm>
          <a:prstGeom prst="rect">
            <a:avLst/>
          </a:prstGeom>
          <a:noFill/>
        </p:spPr>
      </p:pic>
      <p:sp>
        <p:nvSpPr>
          <p:cNvPr id="9" name="Pergamena 1 8"/>
          <p:cNvSpPr/>
          <p:nvPr/>
        </p:nvSpPr>
        <p:spPr>
          <a:xfrm>
            <a:off x="4500562" y="0"/>
            <a:ext cx="71438" cy="6858000"/>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500298" y="285728"/>
            <a:ext cx="1357322" cy="646331"/>
          </a:xfrm>
          <a:prstGeom prst="rect">
            <a:avLst/>
          </a:prstGeom>
          <a:solidFill>
            <a:schemeClr val="bg2">
              <a:lumMod val="75000"/>
            </a:schemeClr>
          </a:solidFill>
          <a:ln w="12700">
            <a:solidFill>
              <a:srgbClr val="FF0000"/>
            </a:solidFill>
          </a:ln>
        </p:spPr>
        <p:txBody>
          <a:bodyPr wrap="square" rtlCol="0">
            <a:spAutoFit/>
          </a:bodyPr>
          <a:lstStyle/>
          <a:p>
            <a:r>
              <a:rPr lang="it-IT" sz="1200" dirty="0" smtClean="0">
                <a:latin typeface="Times New Roman" pitchFamily="18" charset="0"/>
                <a:cs typeface="Times New Roman" pitchFamily="18" charset="0"/>
              </a:rPr>
              <a:t>Dopo la vendemmia, le viti vengono potate.</a:t>
            </a:r>
            <a:endParaRPr lang="it-IT" sz="1200" dirty="0">
              <a:latin typeface="Times New Roman" pitchFamily="18" charset="0"/>
              <a:cs typeface="Times New Roman" pitchFamily="18" charset="0"/>
            </a:endParaRPr>
          </a:p>
        </p:txBody>
      </p:sp>
      <p:pic>
        <p:nvPicPr>
          <p:cNvPr id="4" name="Picture 4" descr="H:\SCUOLA\STORIA\2-LA VILLA ROMANA\DOCUMENTI\LAVORI\MOSAICI, PITTURE\8 - Copia.jpg"/>
          <p:cNvPicPr>
            <a:picLocks noChangeAspect="1" noChangeArrowheads="1"/>
          </p:cNvPicPr>
          <p:nvPr/>
        </p:nvPicPr>
        <p:blipFill>
          <a:blip r:embed="rId2" cstate="print"/>
          <a:srcRect/>
          <a:stretch>
            <a:fillRect/>
          </a:stretch>
        </p:blipFill>
        <p:spPr bwMode="auto">
          <a:xfrm>
            <a:off x="4500562" y="71414"/>
            <a:ext cx="1860804" cy="2121408"/>
          </a:xfrm>
          <a:prstGeom prst="rect">
            <a:avLst/>
          </a:prstGeom>
          <a:noFill/>
        </p:spPr>
      </p:pic>
      <p:sp>
        <p:nvSpPr>
          <p:cNvPr id="7" name="Pergamena 2 6"/>
          <p:cNvSpPr/>
          <p:nvPr/>
        </p:nvSpPr>
        <p:spPr>
          <a:xfrm>
            <a:off x="0" y="2285992"/>
            <a:ext cx="9144000" cy="214314"/>
          </a:xfrm>
          <a:prstGeom prst="horizontalScroll">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Pergamena 1 7"/>
          <p:cNvSpPr/>
          <p:nvPr/>
        </p:nvSpPr>
        <p:spPr>
          <a:xfrm>
            <a:off x="4000496" y="0"/>
            <a:ext cx="45719" cy="2285992"/>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075" name="Picture 3" descr="H:\SCUOLA\STORIA\2-LA VILLA ROMANA\IMMAGINI\8 - Copia.jpg"/>
          <p:cNvPicPr>
            <a:picLocks noChangeAspect="1" noChangeArrowheads="1"/>
          </p:cNvPicPr>
          <p:nvPr/>
        </p:nvPicPr>
        <p:blipFill>
          <a:blip r:embed="rId3" cstate="print"/>
          <a:srcRect/>
          <a:stretch>
            <a:fillRect/>
          </a:stretch>
        </p:blipFill>
        <p:spPr bwMode="auto">
          <a:xfrm>
            <a:off x="4572000" y="2571744"/>
            <a:ext cx="1908143" cy="2079022"/>
          </a:xfrm>
          <a:prstGeom prst="rect">
            <a:avLst/>
          </a:prstGeom>
          <a:noFill/>
        </p:spPr>
      </p:pic>
      <p:sp>
        <p:nvSpPr>
          <p:cNvPr id="10" name="CasellaDiTesto 9"/>
          <p:cNvSpPr txBox="1"/>
          <p:nvPr/>
        </p:nvSpPr>
        <p:spPr>
          <a:xfrm>
            <a:off x="6572264" y="2571744"/>
            <a:ext cx="2357422" cy="2123658"/>
          </a:xfrm>
          <a:prstGeom prst="rect">
            <a:avLst/>
          </a:prstGeom>
          <a:solidFill>
            <a:schemeClr val="accent1">
              <a:lumMod val="40000"/>
              <a:lumOff val="60000"/>
            </a:schemeClr>
          </a:solidFill>
          <a:ln w="12700">
            <a:solidFill>
              <a:srgbClr val="FF0000"/>
            </a:solidFill>
          </a:ln>
        </p:spPr>
        <p:txBody>
          <a:bodyPr wrap="square" rtlCol="0">
            <a:spAutoFit/>
          </a:bodyPr>
          <a:lstStyle/>
          <a:p>
            <a:pPr algn="just"/>
            <a:r>
              <a:rPr lang="it-IT" sz="1200" dirty="0" smtClean="0">
                <a:latin typeface="Times New Roman" pitchFamily="18" charset="0"/>
                <a:cs typeface="Times New Roman" pitchFamily="18" charset="0"/>
              </a:rPr>
              <a:t>Quanto all’oliveto, quelle olive che tu puoi raggiungere con le mani da terra o per mezzo di scale, è meglio coglierle che bacchiarle, perché quelle che si battono si seccano né danno molto olio. Le olive che non potranno essere raggiunte con le mani debbono essere battute piuttosto con canne che con pertiche.</a:t>
            </a:r>
          </a:p>
          <a:p>
            <a:pPr algn="r"/>
            <a:r>
              <a:rPr lang="it-IT" sz="1200" i="1" dirty="0" err="1" smtClean="0">
                <a:latin typeface="Times New Roman" pitchFamily="18" charset="0"/>
                <a:cs typeface="Times New Roman" pitchFamily="18" charset="0"/>
              </a:rPr>
              <a:t>Varrone</a:t>
            </a:r>
            <a:endParaRPr lang="it-IT" sz="1200" i="1" dirty="0">
              <a:latin typeface="Times New Roman" pitchFamily="18" charset="0"/>
              <a:cs typeface="Times New Roman" pitchFamily="18" charset="0"/>
            </a:endParaRPr>
          </a:p>
        </p:txBody>
      </p:sp>
      <p:sp>
        <p:nvSpPr>
          <p:cNvPr id="11" name="CasellaDiTesto 10"/>
          <p:cNvSpPr txBox="1"/>
          <p:nvPr/>
        </p:nvSpPr>
        <p:spPr>
          <a:xfrm>
            <a:off x="2357422" y="2786058"/>
            <a:ext cx="1571636" cy="1569660"/>
          </a:xfrm>
          <a:prstGeom prst="rect">
            <a:avLst/>
          </a:prstGeom>
          <a:solidFill>
            <a:schemeClr val="bg2">
              <a:lumMod val="75000"/>
            </a:schemeClr>
          </a:solidFill>
          <a:ln w="12700">
            <a:solidFill>
              <a:srgbClr val="FF0000"/>
            </a:solidFill>
          </a:ln>
        </p:spPr>
        <p:txBody>
          <a:bodyPr wrap="square" rtlCol="0">
            <a:spAutoFit/>
          </a:bodyPr>
          <a:lstStyle/>
          <a:p>
            <a:r>
              <a:rPr lang="it-IT" sz="1200" dirty="0" smtClean="0">
                <a:latin typeface="Times New Roman" pitchFamily="18" charset="0"/>
                <a:cs typeface="Times New Roman" pitchFamily="18" charset="0"/>
              </a:rPr>
              <a:t>A dicembre si raccolgono le olive avendo cura di non ammaccarle. I rami fuori portata vengono battuti con canne in modo che i frutti cadano sui teli.</a:t>
            </a:r>
            <a:endParaRPr lang="it-IT" sz="1200" dirty="0">
              <a:latin typeface="Times New Roman" pitchFamily="18" charset="0"/>
              <a:cs typeface="Times New Roman" pitchFamily="18" charset="0"/>
            </a:endParaRPr>
          </a:p>
        </p:txBody>
      </p:sp>
      <p:sp>
        <p:nvSpPr>
          <p:cNvPr id="13" name="Pergamena 2 12"/>
          <p:cNvSpPr/>
          <p:nvPr/>
        </p:nvSpPr>
        <p:spPr>
          <a:xfrm>
            <a:off x="0" y="4714884"/>
            <a:ext cx="9144000" cy="214314"/>
          </a:xfrm>
          <a:prstGeom prst="horizontalScroll">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CasellaDiTesto 15"/>
          <p:cNvSpPr txBox="1"/>
          <p:nvPr/>
        </p:nvSpPr>
        <p:spPr>
          <a:xfrm>
            <a:off x="3071802" y="5143512"/>
            <a:ext cx="2143140" cy="1384995"/>
          </a:xfrm>
          <a:prstGeom prst="rect">
            <a:avLst/>
          </a:prstGeom>
          <a:solidFill>
            <a:schemeClr val="bg2">
              <a:lumMod val="75000"/>
            </a:schemeClr>
          </a:solidFill>
          <a:ln w="12700">
            <a:solidFill>
              <a:srgbClr val="FF0000"/>
            </a:solidFill>
          </a:ln>
        </p:spPr>
        <p:txBody>
          <a:bodyPr wrap="square" rtlCol="0">
            <a:spAutoFit/>
          </a:bodyPr>
          <a:lstStyle/>
          <a:p>
            <a:r>
              <a:rPr lang="it-IT" sz="1200" dirty="0" smtClean="0">
                <a:latin typeface="Times New Roman" pitchFamily="18" charset="0"/>
                <a:cs typeface="Times New Roman" pitchFamily="18" charset="0"/>
              </a:rPr>
              <a:t>Le olive raccolte vengono portate al frantoio per la spremitura. Si tratta  di un profondo contenitore di pietra nel quale due grosse mole sono imperniate in modo da poter girare, mosse a forza di braccia.</a:t>
            </a:r>
            <a:endParaRPr lang="it-IT" sz="1200" dirty="0">
              <a:latin typeface="Times New Roman" pitchFamily="18" charset="0"/>
              <a:cs typeface="Times New Roman" pitchFamily="18" charset="0"/>
            </a:endParaRPr>
          </a:p>
        </p:txBody>
      </p:sp>
      <p:sp>
        <p:nvSpPr>
          <p:cNvPr id="17" name="Pergamena 1 16"/>
          <p:cNvSpPr/>
          <p:nvPr/>
        </p:nvSpPr>
        <p:spPr>
          <a:xfrm>
            <a:off x="4214810" y="2500306"/>
            <a:ext cx="45719" cy="2214578"/>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Pergamena 1 17"/>
          <p:cNvSpPr/>
          <p:nvPr/>
        </p:nvSpPr>
        <p:spPr>
          <a:xfrm>
            <a:off x="5643570" y="4929198"/>
            <a:ext cx="45719" cy="1928802"/>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H:\SCUOLA\STORIA\2-LA VILLA ROMANA\LIBRI\VILLA ROMANA\24 - Copia (2).jpg"/>
          <p:cNvPicPr>
            <a:picLocks noChangeAspect="1" noChangeArrowheads="1"/>
          </p:cNvPicPr>
          <p:nvPr/>
        </p:nvPicPr>
        <p:blipFill>
          <a:blip r:embed="rId2"/>
          <a:srcRect/>
          <a:stretch>
            <a:fillRect/>
          </a:stretch>
        </p:blipFill>
        <p:spPr bwMode="auto">
          <a:xfrm>
            <a:off x="214272" y="214290"/>
            <a:ext cx="2720340" cy="1943100"/>
          </a:xfrm>
          <a:prstGeom prst="rect">
            <a:avLst/>
          </a:prstGeom>
          <a:noFill/>
          <a:ln w="38100">
            <a:solidFill>
              <a:srgbClr val="C00000"/>
            </a:solidFill>
          </a:ln>
        </p:spPr>
      </p:pic>
      <p:sp>
        <p:nvSpPr>
          <p:cNvPr id="8" name="Rectangle 8"/>
          <p:cNvSpPr>
            <a:spLocks noChangeArrowheads="1"/>
          </p:cNvSpPr>
          <p:nvPr/>
        </p:nvSpPr>
        <p:spPr bwMode="auto">
          <a:xfrm>
            <a:off x="3929058" y="2357430"/>
            <a:ext cx="5000660" cy="1384995"/>
          </a:xfrm>
          <a:prstGeom prst="rect">
            <a:avLst/>
          </a:prstGeom>
          <a:solidFill>
            <a:schemeClr val="accent1">
              <a:lumMod val="40000"/>
              <a:lumOff val="60000"/>
            </a:schemeClr>
          </a:solidFill>
          <a:ln w="19050">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it-IT" sz="1200" dirty="0" smtClean="0">
                <a:latin typeface="Times New Roman" pitchFamily="18" charset="0"/>
                <a:cs typeface="Times New Roman" pitchFamily="18" charset="0"/>
              </a:rPr>
              <a:t>L’aratore deve camminare nel solco aperto e tenere l’aratro obliquo nell’andata; nel ritorno invece inciderà la terra in pieno, col vomere diritto.</a:t>
            </a:r>
          </a:p>
          <a:p>
            <a:pPr algn="just"/>
            <a:r>
              <a:rPr lang="it-IT" sz="1200" dirty="0" smtClean="0">
                <a:latin typeface="Times New Roman" pitchFamily="18" charset="0"/>
                <a:cs typeface="Times New Roman" pitchFamily="18" charset="0"/>
              </a:rPr>
              <a:t>Spaventi i buoi con la voce piuttosto che con i colpi: le battiture devono essere l’ultimo espediente per far obbedire quelli che proprio non vogliono lavorare.</a:t>
            </a:r>
          </a:p>
          <a:p>
            <a:pPr algn="just"/>
            <a:r>
              <a:rPr lang="it-IT" sz="1200" dirty="0" smtClean="0">
                <a:latin typeface="Times New Roman" pitchFamily="18" charset="0"/>
                <a:cs typeface="Times New Roman" pitchFamily="18" charset="0"/>
              </a:rPr>
              <a:t>Sarebbe un voler ammazzare le bestie fare solchi più lunghi di centoventi piedi: si stancano troppo, infatti, quando si eccede questa misura.</a:t>
            </a:r>
            <a:endParaRPr lang="it-IT" sz="1200" dirty="0" smtClean="0"/>
          </a:p>
          <a:p>
            <a:pPr algn="r"/>
            <a:r>
              <a:rPr kumimoji="0" lang="it-IT" sz="1200" b="0" i="1" u="none" strike="noStrike" cap="none" normalizeH="0" baseline="0" dirty="0" smtClean="0">
                <a:ln>
                  <a:noFill/>
                </a:ln>
                <a:solidFill>
                  <a:srgbClr val="111A10"/>
                </a:solidFill>
                <a:effectLst/>
                <a:latin typeface="Times New Roman" pitchFamily="18" charset="0"/>
                <a:ea typeface="Calibri" pitchFamily="34" charset="0"/>
                <a:cs typeface="Times New Roman" pitchFamily="18" charset="0"/>
              </a:rPr>
              <a:t>Columella</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Pergamena 2 10"/>
          <p:cNvSpPr/>
          <p:nvPr/>
        </p:nvSpPr>
        <p:spPr>
          <a:xfrm>
            <a:off x="0" y="3786190"/>
            <a:ext cx="9144000" cy="214314"/>
          </a:xfrm>
          <a:prstGeom prst="horizontalScroll">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Picture 2" descr="H:\SCUOLA\STORIA\2-LA VILLA ROMANA\DOCUMENTI\LAVORI\RICOSTRUZIONI\agricoltura5.png"/>
          <p:cNvPicPr>
            <a:picLocks noChangeAspect="1" noChangeArrowheads="1"/>
          </p:cNvPicPr>
          <p:nvPr/>
        </p:nvPicPr>
        <p:blipFill>
          <a:blip r:embed="rId3"/>
          <a:srcRect/>
          <a:stretch>
            <a:fillRect/>
          </a:stretch>
        </p:blipFill>
        <p:spPr bwMode="auto">
          <a:xfrm>
            <a:off x="142844" y="4143380"/>
            <a:ext cx="2881313" cy="2006441"/>
          </a:xfrm>
          <a:prstGeom prst="rect">
            <a:avLst/>
          </a:prstGeom>
          <a:noFill/>
          <a:ln w="38100">
            <a:solidFill>
              <a:srgbClr val="C00000"/>
            </a:solidFill>
          </a:ln>
        </p:spPr>
      </p:pic>
      <p:sp>
        <p:nvSpPr>
          <p:cNvPr id="12" name="CasellaDiTesto 11"/>
          <p:cNvSpPr txBox="1"/>
          <p:nvPr/>
        </p:nvSpPr>
        <p:spPr>
          <a:xfrm>
            <a:off x="642910" y="6215082"/>
            <a:ext cx="1571636" cy="461665"/>
          </a:xfrm>
          <a:prstGeom prst="rect">
            <a:avLst/>
          </a:prstGeom>
          <a:solidFill>
            <a:schemeClr val="bg2">
              <a:lumMod val="75000"/>
            </a:schemeClr>
          </a:solidFill>
          <a:ln w="12700">
            <a:solidFill>
              <a:srgbClr val="FF0000"/>
            </a:solidFill>
          </a:ln>
        </p:spPr>
        <p:txBody>
          <a:bodyPr wrap="square" rtlCol="0">
            <a:spAutoFit/>
          </a:bodyPr>
          <a:lstStyle/>
          <a:p>
            <a:r>
              <a:rPr lang="it-IT" sz="1200" dirty="0" smtClean="0">
                <a:latin typeface="Times New Roman" pitchFamily="18" charset="0"/>
                <a:cs typeface="Times New Roman" pitchFamily="18" charset="0"/>
              </a:rPr>
              <a:t>Il grano viene mietuto usando dei falcetti.</a:t>
            </a:r>
            <a:endParaRPr lang="it-IT" sz="1200" dirty="0">
              <a:latin typeface="Times New Roman" pitchFamily="18" charset="0"/>
              <a:cs typeface="Times New Roman" pitchFamily="18" charset="0"/>
            </a:endParaRPr>
          </a:p>
        </p:txBody>
      </p:sp>
      <p:pic>
        <p:nvPicPr>
          <p:cNvPr id="14" name="Picture 6" descr="File: Romani, falcetto, 120-30 ac ca.  (civico museo archeologico, milano) .jpg"/>
          <p:cNvPicPr>
            <a:picLocks noChangeAspect="1" noChangeArrowheads="1"/>
          </p:cNvPicPr>
          <p:nvPr/>
        </p:nvPicPr>
        <p:blipFill>
          <a:blip r:embed="rId4"/>
          <a:srcRect/>
          <a:stretch>
            <a:fillRect/>
          </a:stretch>
        </p:blipFill>
        <p:spPr bwMode="auto">
          <a:xfrm>
            <a:off x="6286512" y="4071942"/>
            <a:ext cx="2743200" cy="768096"/>
          </a:xfrm>
          <a:prstGeom prst="rect">
            <a:avLst/>
          </a:prstGeom>
          <a:noFill/>
          <a:ln w="38100">
            <a:solidFill>
              <a:srgbClr val="C00000"/>
            </a:solidFill>
          </a:ln>
        </p:spPr>
      </p:pic>
      <p:sp>
        <p:nvSpPr>
          <p:cNvPr id="15" name="CasellaDiTesto 14"/>
          <p:cNvSpPr txBox="1"/>
          <p:nvPr/>
        </p:nvSpPr>
        <p:spPr>
          <a:xfrm>
            <a:off x="6572264" y="4857760"/>
            <a:ext cx="2357454" cy="307777"/>
          </a:xfrm>
          <a:prstGeom prst="rect">
            <a:avLst/>
          </a:prstGeom>
          <a:solidFill>
            <a:srgbClr val="C00000"/>
          </a:solidFill>
        </p:spPr>
        <p:txBody>
          <a:bodyPr wrap="square" rtlCol="0">
            <a:spAutoFit/>
          </a:bodyPr>
          <a:lstStyle/>
          <a:p>
            <a:pPr algn="ctr"/>
            <a:r>
              <a:rPr lang="it-IT" sz="1400" dirty="0" smtClean="0">
                <a:solidFill>
                  <a:srgbClr val="FFFF00"/>
                </a:solidFill>
                <a:latin typeface="Times New Roman" pitchFamily="18" charset="0"/>
                <a:cs typeface="Times New Roman" pitchFamily="18" charset="0"/>
              </a:rPr>
              <a:t>Falcetto di epoca romana</a:t>
            </a:r>
            <a:endParaRPr lang="it-IT" sz="1400" dirty="0">
              <a:solidFill>
                <a:srgbClr val="FFFF00"/>
              </a:solidFill>
              <a:latin typeface="Times New Roman" pitchFamily="18" charset="0"/>
              <a:cs typeface="Times New Roman" pitchFamily="18" charset="0"/>
            </a:endParaRPr>
          </a:p>
        </p:txBody>
      </p:sp>
      <p:sp>
        <p:nvSpPr>
          <p:cNvPr id="17" name="Pergamena 1 16"/>
          <p:cNvSpPr/>
          <p:nvPr/>
        </p:nvSpPr>
        <p:spPr>
          <a:xfrm>
            <a:off x="3357554" y="0"/>
            <a:ext cx="45719" cy="3786190"/>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Pergamena 1 17"/>
          <p:cNvSpPr/>
          <p:nvPr/>
        </p:nvSpPr>
        <p:spPr>
          <a:xfrm>
            <a:off x="3357554" y="4000504"/>
            <a:ext cx="45719" cy="2857496"/>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SCUOLA\STORIA\2-LA VILLA ROMANA\LIBRI\ANTICA ROMA\22 - Copia.jpg"/>
          <p:cNvPicPr>
            <a:picLocks noChangeAspect="1" noChangeArrowheads="1"/>
          </p:cNvPicPr>
          <p:nvPr/>
        </p:nvPicPr>
        <p:blipFill>
          <a:blip r:embed="rId2" cstate="print"/>
          <a:srcRect/>
          <a:stretch>
            <a:fillRect/>
          </a:stretch>
        </p:blipFill>
        <p:spPr bwMode="auto">
          <a:xfrm>
            <a:off x="142844" y="142852"/>
            <a:ext cx="2701503" cy="2223089"/>
          </a:xfrm>
          <a:prstGeom prst="rect">
            <a:avLst/>
          </a:prstGeom>
          <a:noFill/>
          <a:ln w="38100">
            <a:solidFill>
              <a:srgbClr val="C00000"/>
            </a:solidFill>
          </a:ln>
        </p:spPr>
      </p:pic>
      <p:sp>
        <p:nvSpPr>
          <p:cNvPr id="6" name="CasellaDiTesto 5"/>
          <p:cNvSpPr txBox="1"/>
          <p:nvPr/>
        </p:nvSpPr>
        <p:spPr>
          <a:xfrm>
            <a:off x="5072066" y="285728"/>
            <a:ext cx="2143108" cy="2492990"/>
          </a:xfrm>
          <a:prstGeom prst="rect">
            <a:avLst/>
          </a:prstGeom>
          <a:solidFill>
            <a:schemeClr val="accent1">
              <a:lumMod val="40000"/>
              <a:lumOff val="60000"/>
            </a:schemeClr>
          </a:solidFill>
          <a:ln w="12700">
            <a:solidFill>
              <a:srgbClr val="FF0000"/>
            </a:solidFill>
          </a:ln>
        </p:spPr>
        <p:txBody>
          <a:bodyPr wrap="square" rtlCol="0">
            <a:spAutoFit/>
          </a:bodyPr>
          <a:lstStyle/>
          <a:p>
            <a:pPr algn="just"/>
            <a:r>
              <a:rPr lang="it-IT" sz="1200" dirty="0" smtClean="0">
                <a:latin typeface="Times New Roman" pitchFamily="18" charset="0"/>
                <a:cs typeface="Times New Roman" pitchFamily="18" charset="0"/>
              </a:rPr>
              <a:t>Colui che segue il gregge deve essere guardingo e vigilante, non si allontani mai dalle pecore, non si sieda e non si sdrai. Se non cammina, deve stare in piedi, giacché il suo ufficio di custode richiede che lo sguardo domini dall’alto, per non correre il rischio che un ladro o una bestia selvatica le rubi in barba al pastore che sta a sognare.</a:t>
            </a:r>
          </a:p>
          <a:p>
            <a:pPr algn="r"/>
            <a:r>
              <a:rPr lang="it-IT" sz="1200" i="1" dirty="0" smtClean="0">
                <a:latin typeface="Times New Roman" pitchFamily="18" charset="0"/>
                <a:cs typeface="Times New Roman" pitchFamily="18" charset="0"/>
              </a:rPr>
              <a:t>Columella </a:t>
            </a:r>
            <a:endParaRPr lang="it-IT" sz="1200" i="1" dirty="0">
              <a:latin typeface="Times New Roman" pitchFamily="18" charset="0"/>
              <a:cs typeface="Times New Roman" pitchFamily="18" charset="0"/>
            </a:endParaRPr>
          </a:p>
        </p:txBody>
      </p:sp>
      <p:sp>
        <p:nvSpPr>
          <p:cNvPr id="13" name="Pergamena 2 12"/>
          <p:cNvSpPr/>
          <p:nvPr/>
        </p:nvSpPr>
        <p:spPr>
          <a:xfrm>
            <a:off x="0" y="3214686"/>
            <a:ext cx="9144000" cy="214314"/>
          </a:xfrm>
          <a:prstGeom prst="horizontalScroll">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Pergamena 1 13"/>
          <p:cNvSpPr/>
          <p:nvPr/>
        </p:nvSpPr>
        <p:spPr>
          <a:xfrm>
            <a:off x="4786314" y="0"/>
            <a:ext cx="45719" cy="3214686"/>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Pergamena 1 14"/>
          <p:cNvSpPr/>
          <p:nvPr/>
        </p:nvSpPr>
        <p:spPr>
          <a:xfrm>
            <a:off x="3500430" y="3429000"/>
            <a:ext cx="45719" cy="3429000"/>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p:cNvSpPr txBox="1"/>
          <p:nvPr/>
        </p:nvSpPr>
        <p:spPr>
          <a:xfrm>
            <a:off x="6715140" y="3500438"/>
            <a:ext cx="2285984" cy="2862322"/>
          </a:xfrm>
          <a:prstGeom prst="rect">
            <a:avLst/>
          </a:prstGeom>
          <a:solidFill>
            <a:schemeClr val="accent1">
              <a:lumMod val="40000"/>
              <a:lumOff val="60000"/>
            </a:schemeClr>
          </a:solidFill>
          <a:ln w="12700">
            <a:solidFill>
              <a:srgbClr val="FF0000"/>
            </a:solidFill>
          </a:ln>
        </p:spPr>
        <p:txBody>
          <a:bodyPr wrap="square" rtlCol="0">
            <a:spAutoFit/>
          </a:bodyPr>
          <a:lstStyle/>
          <a:p>
            <a:pPr algn="just"/>
            <a:r>
              <a:rPr lang="it-IT" sz="1200" dirty="0" smtClean="0">
                <a:latin typeface="Times New Roman" pitchFamily="18" charset="0"/>
                <a:cs typeface="Times New Roman" pitchFamily="18" charset="0"/>
              </a:rPr>
              <a:t>Il guardiano di porcelli deve essere attento, vigilante, laborioso, attivo. Deve avere presenti alla memoria tutte le scrofe che alleva, tanto le adulte che le giovani, in modo da riconoscere i nati di ciascuna.</a:t>
            </a:r>
          </a:p>
          <a:p>
            <a:pPr algn="just"/>
            <a:r>
              <a:rPr lang="it-IT" sz="1200" dirty="0" smtClean="0">
                <a:latin typeface="Times New Roman" pitchFamily="18" charset="0"/>
                <a:cs typeface="Times New Roman" pitchFamily="18" charset="0"/>
              </a:rPr>
              <a:t>Inoltre un guardiano diligente scopa spesso il porcile e anche più spesso ogni </a:t>
            </a:r>
            <a:r>
              <a:rPr lang="it-IT" sz="1200" dirty="0" err="1" smtClean="0">
                <a:latin typeface="Times New Roman" pitchFamily="18" charset="0"/>
                <a:cs typeface="Times New Roman" pitchFamily="18" charset="0"/>
              </a:rPr>
              <a:t>stalletto</a:t>
            </a:r>
            <a:r>
              <a:rPr lang="it-IT" sz="1200" dirty="0" smtClean="0">
                <a:latin typeface="Times New Roman" pitchFamily="18" charset="0"/>
                <a:cs typeface="Times New Roman" pitchFamily="18" charset="0"/>
              </a:rPr>
              <a:t>. Infatti, per quanto questo animale soglia avvoltolarsi nel sudicio quando è al pascolo, desidera </a:t>
            </a:r>
            <a:r>
              <a:rPr lang="it-IT" sz="1200" dirty="0" err="1" smtClean="0">
                <a:latin typeface="Times New Roman" pitchFamily="18" charset="0"/>
                <a:cs typeface="Times New Roman" pitchFamily="18" charset="0"/>
              </a:rPr>
              <a:t>stalletti</a:t>
            </a:r>
            <a:r>
              <a:rPr lang="it-IT" sz="1200" dirty="0" smtClean="0">
                <a:latin typeface="Times New Roman" pitchFamily="18" charset="0"/>
                <a:cs typeface="Times New Roman" pitchFamily="18" charset="0"/>
              </a:rPr>
              <a:t> pulitissimi.</a:t>
            </a:r>
          </a:p>
          <a:p>
            <a:pPr algn="r"/>
            <a:r>
              <a:rPr lang="it-IT" sz="1200" i="1" dirty="0" smtClean="0">
                <a:latin typeface="Times New Roman" pitchFamily="18" charset="0"/>
                <a:cs typeface="Times New Roman" pitchFamily="18" charset="0"/>
              </a:rPr>
              <a:t>Columella </a:t>
            </a:r>
            <a:endParaRPr lang="it-IT" sz="1200" i="1" dirty="0">
              <a:latin typeface="Times New Roman" pitchFamily="18" charset="0"/>
              <a:cs typeface="Times New Roman" pitchFamily="18" charset="0"/>
            </a:endParaRPr>
          </a:p>
        </p:txBody>
      </p:sp>
      <p:pic>
        <p:nvPicPr>
          <p:cNvPr id="9" name="Picture 2" descr="H:\SCUOLA\STORIA\2-LA VILLA ROMANA\LIBRI\ANTICA ROMA\10 - Copia.jpg"/>
          <p:cNvPicPr>
            <a:picLocks noChangeAspect="1" noChangeArrowheads="1"/>
          </p:cNvPicPr>
          <p:nvPr/>
        </p:nvPicPr>
        <p:blipFill>
          <a:blip r:embed="rId3" cstate="print"/>
          <a:srcRect/>
          <a:stretch>
            <a:fillRect/>
          </a:stretch>
        </p:blipFill>
        <p:spPr bwMode="auto">
          <a:xfrm>
            <a:off x="214282" y="3571876"/>
            <a:ext cx="2520950" cy="1844675"/>
          </a:xfrm>
          <a:prstGeom prst="rect">
            <a:avLst/>
          </a:prstGeom>
          <a:noFill/>
          <a:ln w="38100">
            <a:solidFill>
              <a:srgbClr val="C00000"/>
            </a:solid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428728" y="1142984"/>
            <a:ext cx="5786478" cy="1569660"/>
          </a:xfrm>
          <a:prstGeom prst="rect">
            <a:avLst/>
          </a:prstGeom>
          <a:solidFill>
            <a:schemeClr val="bg2">
              <a:lumMod val="75000"/>
            </a:schemeClr>
          </a:solidFill>
          <a:ln w="19050">
            <a:solidFill>
              <a:srgbClr val="C00000"/>
            </a:solidFill>
          </a:ln>
        </p:spPr>
        <p:txBody>
          <a:bodyPr wrap="square">
            <a:spAutoFit/>
          </a:bodyPr>
          <a:lstStyle/>
          <a:p>
            <a:pPr algn="just"/>
            <a:r>
              <a:rPr lang="it-IT" sz="1600" dirty="0" smtClean="0">
                <a:latin typeface="Times New Roman" pitchFamily="18" charset="0"/>
                <a:cs typeface="Times New Roman" pitchFamily="18" charset="0"/>
              </a:rPr>
              <a:t>Fin dal 200 a.C., ma soprattutto in epoca imperiale, l'aristocrazia romana investe parte delle sue ricchezze nelle zone agricole più fertili, nei pressi dei porti e delle vie di traffico. Prima nella penisola e poi nelle regioni assoggettate all'impero, sorgono ville che sono, nello stesso tempo, ricche </a:t>
            </a:r>
            <a:r>
              <a:rPr lang="it-IT" sz="1600" b="1" dirty="0" smtClean="0">
                <a:latin typeface="Times New Roman" pitchFamily="18" charset="0"/>
                <a:cs typeface="Times New Roman" pitchFamily="18" charset="0"/>
              </a:rPr>
              <a:t>residenze padronali </a:t>
            </a:r>
            <a:r>
              <a:rPr lang="it-IT" sz="1600" dirty="0" smtClean="0">
                <a:latin typeface="Times New Roman" pitchFamily="18" charset="0"/>
                <a:cs typeface="Times New Roman" pitchFamily="18" charset="0"/>
              </a:rPr>
              <a:t>e </a:t>
            </a:r>
            <a:r>
              <a:rPr lang="it-IT" sz="1600" b="1" dirty="0" smtClean="0">
                <a:latin typeface="Times New Roman" pitchFamily="18" charset="0"/>
                <a:cs typeface="Times New Roman" pitchFamily="18" charset="0"/>
              </a:rPr>
              <a:t>aziende agricole </a:t>
            </a:r>
            <a:r>
              <a:rPr lang="it-IT" sz="1600" dirty="0" smtClean="0">
                <a:latin typeface="Times New Roman" pitchFamily="18" charset="0"/>
                <a:cs typeface="Times New Roman" pitchFamily="18" charset="0"/>
              </a:rPr>
              <a:t>di successo.</a:t>
            </a:r>
          </a:p>
        </p:txBody>
      </p:sp>
      <p:sp>
        <p:nvSpPr>
          <p:cNvPr id="5" name="Rettangolo 4"/>
          <p:cNvSpPr/>
          <p:nvPr/>
        </p:nvSpPr>
        <p:spPr>
          <a:xfrm>
            <a:off x="1428728" y="2714620"/>
            <a:ext cx="5786478" cy="2062103"/>
          </a:xfrm>
          <a:prstGeom prst="rect">
            <a:avLst/>
          </a:prstGeom>
          <a:solidFill>
            <a:schemeClr val="bg2">
              <a:lumMod val="75000"/>
            </a:schemeClr>
          </a:solidFill>
          <a:ln w="12700">
            <a:solidFill>
              <a:srgbClr val="C00000"/>
            </a:solidFill>
          </a:ln>
        </p:spPr>
        <p:txBody>
          <a:bodyPr wrap="square">
            <a:spAutoFit/>
          </a:bodyPr>
          <a:lstStyle/>
          <a:p>
            <a:pPr algn="just"/>
            <a:r>
              <a:rPr lang="it-IT" sz="1600" dirty="0" smtClean="0">
                <a:latin typeface="Times New Roman" pitchFamily="18" charset="0"/>
                <a:cs typeface="Times New Roman" pitchFamily="18" charset="0"/>
              </a:rPr>
              <a:t>La villa in origine era sostanzialmente il nucleo di un'azienda agraria a conduzione familiare, dove veniva prodotto ciò che era necessario al sostentamento. Col passare degli anni e l'accrescersi della potenza di Roma, che a ogni conquista trasferiva in Italia centinaia di migliaia di </a:t>
            </a:r>
            <a:r>
              <a:rPr lang="it-IT" sz="1600" dirty="0" smtClean="0">
                <a:solidFill>
                  <a:schemeClr val="tx2"/>
                </a:solidFill>
                <a:latin typeface="Times New Roman" pitchFamily="18" charset="0"/>
                <a:cs typeface="Times New Roman" pitchFamily="18" charset="0"/>
              </a:rPr>
              <a:t>schiavi </a:t>
            </a:r>
            <a:r>
              <a:rPr lang="it-IT" sz="1600" dirty="0" smtClean="0">
                <a:latin typeface="Times New Roman" pitchFamily="18" charset="0"/>
                <a:cs typeface="Times New Roman" pitchFamily="18" charset="0"/>
              </a:rPr>
              <a:t>da sfruttare nei più svariati lavori, la produzione agricola diventò un'attività il cui scopo non era più semplicemente quello di sfamare il padrone, ma anche e soprattutto di </a:t>
            </a:r>
            <a:r>
              <a:rPr lang="it-IT" sz="1600" b="1" dirty="0" smtClean="0">
                <a:latin typeface="Times New Roman" pitchFamily="18" charset="0"/>
                <a:cs typeface="Times New Roman" pitchFamily="18" charset="0"/>
              </a:rPr>
              <a:t>vendere i prodotti in eccesso</a:t>
            </a:r>
            <a:r>
              <a:rPr lang="it-IT" sz="1600" dirty="0" smtClean="0">
                <a:latin typeface="Times New Roman" pitchFamily="18" charset="0"/>
                <a:cs typeface="Times New Roman" pitchFamily="18" charset="0"/>
              </a:rPr>
              <a:t> anche su mercati lontani.</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SCUOLA\STORIA\2-LA VILLA ROMANA\DOCUMENTI\LAVORI\MOSAICI, PITTURE\10 - Copia.jpg"/>
          <p:cNvPicPr>
            <a:picLocks noChangeAspect="1" noChangeArrowheads="1"/>
          </p:cNvPicPr>
          <p:nvPr/>
        </p:nvPicPr>
        <p:blipFill>
          <a:blip r:embed="rId2" cstate="print"/>
          <a:srcRect/>
          <a:stretch>
            <a:fillRect/>
          </a:stretch>
        </p:blipFill>
        <p:spPr bwMode="auto">
          <a:xfrm>
            <a:off x="6643704" y="214292"/>
            <a:ext cx="2082421" cy="2285585"/>
          </a:xfrm>
          <a:prstGeom prst="rect">
            <a:avLst/>
          </a:prstGeom>
          <a:noFill/>
        </p:spPr>
      </p:pic>
      <p:pic>
        <p:nvPicPr>
          <p:cNvPr id="1027" name="Picture 3" descr="H:\SCUOLA\STORIA\2-LA VILLA ROMANA\LIBRI\ANTICA ROMA\22 - Copia.jpg"/>
          <p:cNvPicPr>
            <a:picLocks noChangeAspect="1" noChangeArrowheads="1"/>
          </p:cNvPicPr>
          <p:nvPr/>
        </p:nvPicPr>
        <p:blipFill>
          <a:blip r:embed="rId3" cstate="print"/>
          <a:srcRect/>
          <a:stretch>
            <a:fillRect/>
          </a:stretch>
        </p:blipFill>
        <p:spPr bwMode="auto">
          <a:xfrm>
            <a:off x="285727" y="285735"/>
            <a:ext cx="2635758" cy="1721358"/>
          </a:xfrm>
          <a:prstGeom prst="rect">
            <a:avLst/>
          </a:prstGeom>
          <a:noFill/>
          <a:ln w="38100">
            <a:solidFill>
              <a:srgbClr val="C00000"/>
            </a:solidFill>
          </a:ln>
        </p:spPr>
      </p:pic>
      <p:sp>
        <p:nvSpPr>
          <p:cNvPr id="5" name="CasellaDiTesto 4"/>
          <p:cNvSpPr txBox="1"/>
          <p:nvPr/>
        </p:nvSpPr>
        <p:spPr>
          <a:xfrm>
            <a:off x="3071802" y="285728"/>
            <a:ext cx="1214446" cy="830997"/>
          </a:xfrm>
          <a:prstGeom prst="rect">
            <a:avLst/>
          </a:prstGeom>
          <a:solidFill>
            <a:schemeClr val="bg2">
              <a:lumMod val="75000"/>
            </a:schemeClr>
          </a:solidFill>
          <a:ln w="12700">
            <a:solidFill>
              <a:srgbClr val="FF0000"/>
            </a:solidFill>
          </a:ln>
        </p:spPr>
        <p:txBody>
          <a:bodyPr wrap="square" rtlCol="0">
            <a:spAutoFit/>
          </a:bodyPr>
          <a:lstStyle/>
          <a:p>
            <a:r>
              <a:rPr lang="it-IT" sz="1200" dirty="0" smtClean="0">
                <a:latin typeface="Times New Roman" pitchFamily="18" charset="0"/>
                <a:cs typeface="Times New Roman" pitchFamily="18" charset="0"/>
              </a:rPr>
              <a:t>Due schiavi trasportano il letame fuori dal letamaio</a:t>
            </a:r>
            <a:endParaRPr lang="it-IT" sz="1200" dirty="0">
              <a:latin typeface="Times New Roman" pitchFamily="18" charset="0"/>
              <a:cs typeface="Times New Roman" pitchFamily="18" charset="0"/>
            </a:endParaRPr>
          </a:p>
        </p:txBody>
      </p:sp>
      <p:sp>
        <p:nvSpPr>
          <p:cNvPr id="6" name="CasellaDiTesto 5"/>
          <p:cNvSpPr txBox="1"/>
          <p:nvPr/>
        </p:nvSpPr>
        <p:spPr>
          <a:xfrm>
            <a:off x="357158" y="5429264"/>
            <a:ext cx="2571768" cy="1015663"/>
          </a:xfrm>
          <a:prstGeom prst="rect">
            <a:avLst/>
          </a:prstGeom>
          <a:solidFill>
            <a:schemeClr val="bg2">
              <a:lumMod val="75000"/>
            </a:schemeClr>
          </a:solidFill>
          <a:ln w="12700">
            <a:solidFill>
              <a:srgbClr val="FF0000"/>
            </a:solidFill>
          </a:ln>
        </p:spPr>
        <p:txBody>
          <a:bodyPr wrap="square" rtlCol="0">
            <a:spAutoFit/>
          </a:bodyPr>
          <a:lstStyle/>
          <a:p>
            <a:r>
              <a:rPr lang="it-IT" sz="1200" dirty="0" smtClean="0">
                <a:latin typeface="Times New Roman" pitchFamily="18" charset="0"/>
                <a:cs typeface="Times New Roman" pitchFamily="18" charset="0"/>
              </a:rPr>
              <a:t>Per gli schiavi non sono previsti giorni di riposo. Devono lavorare anche quando, nei giorni di pioggia e in quelli festivi, sono sospesi i lavori nei campi. </a:t>
            </a:r>
            <a:endParaRPr lang="it-IT" sz="1200" dirty="0">
              <a:latin typeface="Times New Roman" pitchFamily="18" charset="0"/>
              <a:cs typeface="Times New Roman" pitchFamily="18" charset="0"/>
            </a:endParaRPr>
          </a:p>
        </p:txBody>
      </p:sp>
      <p:sp>
        <p:nvSpPr>
          <p:cNvPr id="8" name="CasellaDiTesto 7"/>
          <p:cNvSpPr txBox="1"/>
          <p:nvPr/>
        </p:nvSpPr>
        <p:spPr>
          <a:xfrm>
            <a:off x="2143108" y="3000372"/>
            <a:ext cx="1500198" cy="1200329"/>
          </a:xfrm>
          <a:prstGeom prst="rect">
            <a:avLst/>
          </a:prstGeom>
          <a:solidFill>
            <a:schemeClr val="bg2">
              <a:lumMod val="75000"/>
            </a:schemeClr>
          </a:solidFill>
          <a:ln w="12700">
            <a:solidFill>
              <a:srgbClr val="FF0000"/>
            </a:solidFill>
          </a:ln>
        </p:spPr>
        <p:txBody>
          <a:bodyPr wrap="square" rtlCol="0">
            <a:spAutoFit/>
          </a:bodyPr>
          <a:lstStyle/>
          <a:p>
            <a:r>
              <a:rPr lang="it-IT" sz="1200" dirty="0" smtClean="0">
                <a:latin typeface="Times New Roman" pitchFamily="18" charset="0"/>
                <a:cs typeface="Times New Roman" pitchFamily="18" charset="0"/>
              </a:rPr>
              <a:t>I canali di scolo vengono ripuliti in modo che i temporali improvvisi non provochino allagamenti.</a:t>
            </a:r>
            <a:endParaRPr lang="it-IT" sz="1200" dirty="0">
              <a:latin typeface="Times New Roman" pitchFamily="18" charset="0"/>
              <a:cs typeface="Times New Roman" pitchFamily="18" charset="0"/>
            </a:endParaRPr>
          </a:p>
        </p:txBody>
      </p:sp>
      <p:sp>
        <p:nvSpPr>
          <p:cNvPr id="9" name="CasellaDiTesto 8"/>
          <p:cNvSpPr txBox="1"/>
          <p:nvPr/>
        </p:nvSpPr>
        <p:spPr>
          <a:xfrm>
            <a:off x="6072198" y="5143512"/>
            <a:ext cx="2786050" cy="1384995"/>
          </a:xfrm>
          <a:prstGeom prst="rect">
            <a:avLst/>
          </a:prstGeom>
          <a:solidFill>
            <a:schemeClr val="accent1">
              <a:lumMod val="40000"/>
              <a:lumOff val="60000"/>
            </a:schemeClr>
          </a:solidFill>
          <a:ln w="12700">
            <a:solidFill>
              <a:srgbClr val="FF0000"/>
            </a:solidFill>
          </a:ln>
        </p:spPr>
        <p:txBody>
          <a:bodyPr wrap="square" rtlCol="0">
            <a:spAutoFit/>
          </a:bodyPr>
          <a:lstStyle/>
          <a:p>
            <a:pPr algn="just"/>
            <a:r>
              <a:rPr lang="it-IT" sz="1200" dirty="0" smtClean="0">
                <a:latin typeface="Times New Roman" pitchFamily="18" charset="0"/>
                <a:cs typeface="Times New Roman" pitchFamily="18" charset="0"/>
              </a:rPr>
              <a:t>Non appena comincerà a piovere, è necessario che gli schiavi escano con badili e sarchielli, aprano i canali di scolo, facciano deviare le acque nelle apposite canalizzazioni e le facciano scorrere fuori dei terreni a coltura.</a:t>
            </a:r>
          </a:p>
          <a:p>
            <a:pPr algn="r"/>
            <a:r>
              <a:rPr lang="it-IT" sz="1200" i="1" dirty="0" smtClean="0">
                <a:latin typeface="Times New Roman" pitchFamily="18" charset="0"/>
                <a:cs typeface="Times New Roman" pitchFamily="18" charset="0"/>
              </a:rPr>
              <a:t>Catone  </a:t>
            </a:r>
            <a:endParaRPr lang="it-IT" sz="1200" i="1" dirty="0">
              <a:latin typeface="Times New Roman" pitchFamily="18" charset="0"/>
              <a:cs typeface="Times New Roman" pitchFamily="18" charset="0"/>
            </a:endParaRPr>
          </a:p>
        </p:txBody>
      </p:sp>
      <p:sp>
        <p:nvSpPr>
          <p:cNvPr id="10" name="Pergamena 1 9"/>
          <p:cNvSpPr/>
          <p:nvPr/>
        </p:nvSpPr>
        <p:spPr>
          <a:xfrm>
            <a:off x="4643438" y="0"/>
            <a:ext cx="71438" cy="6858000"/>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SCUOLA\STORIA\2-LA VILLA ROMANA\LIBRI\ANTICA ROMA\22 - Copia.jpg"/>
          <p:cNvPicPr>
            <a:picLocks noChangeAspect="1" noChangeArrowheads="1"/>
          </p:cNvPicPr>
          <p:nvPr/>
        </p:nvPicPr>
        <p:blipFill>
          <a:blip r:embed="rId2" cstate="print"/>
          <a:srcRect/>
          <a:stretch>
            <a:fillRect/>
          </a:stretch>
        </p:blipFill>
        <p:spPr bwMode="auto">
          <a:xfrm>
            <a:off x="142844" y="142853"/>
            <a:ext cx="2412852" cy="2007524"/>
          </a:xfrm>
          <a:prstGeom prst="rect">
            <a:avLst/>
          </a:prstGeom>
          <a:noFill/>
          <a:ln w="38100">
            <a:solidFill>
              <a:srgbClr val="C00000"/>
            </a:solidFill>
          </a:ln>
        </p:spPr>
      </p:pic>
      <p:pic>
        <p:nvPicPr>
          <p:cNvPr id="4" name="Picture 2" descr="H:\SCUOLA\STORIA\2-LA VILLA ROMANA\DOCUMENTI\RESTI ARCHEOLOGICI\LAVORI\Fornaio.jpg"/>
          <p:cNvPicPr>
            <a:picLocks noChangeAspect="1" noChangeArrowheads="1"/>
          </p:cNvPicPr>
          <p:nvPr/>
        </p:nvPicPr>
        <p:blipFill>
          <a:blip r:embed="rId3"/>
          <a:srcRect/>
          <a:stretch>
            <a:fillRect/>
          </a:stretch>
        </p:blipFill>
        <p:spPr bwMode="auto">
          <a:xfrm>
            <a:off x="7072330" y="142852"/>
            <a:ext cx="1933956" cy="2052257"/>
          </a:xfrm>
          <a:prstGeom prst="rect">
            <a:avLst/>
          </a:prstGeom>
          <a:noFill/>
        </p:spPr>
      </p:pic>
      <p:pic>
        <p:nvPicPr>
          <p:cNvPr id="2051" name="Picture 3" descr="H:\SCUOLA\STORIA\2-LA VILLA ROMANA\LIBRI\ANTICA ROMA\22 - Copia.jpg"/>
          <p:cNvPicPr>
            <a:picLocks noChangeAspect="1" noChangeArrowheads="1"/>
          </p:cNvPicPr>
          <p:nvPr/>
        </p:nvPicPr>
        <p:blipFill>
          <a:blip r:embed="rId4" cstate="print"/>
          <a:srcRect/>
          <a:stretch>
            <a:fillRect/>
          </a:stretch>
        </p:blipFill>
        <p:spPr bwMode="auto">
          <a:xfrm>
            <a:off x="285721" y="2643184"/>
            <a:ext cx="2055297" cy="1829440"/>
          </a:xfrm>
          <a:prstGeom prst="rect">
            <a:avLst/>
          </a:prstGeom>
          <a:noFill/>
          <a:ln w="38100">
            <a:solidFill>
              <a:srgbClr val="C00000"/>
            </a:solidFill>
          </a:ln>
        </p:spPr>
      </p:pic>
      <p:pic>
        <p:nvPicPr>
          <p:cNvPr id="2054" name="Picture 6" descr="H:\SCUOLA\STORIA\2-LA VILLA ROMANA\ARCHIVIO\scansione0001 (2) - Copia.jpg"/>
          <p:cNvPicPr>
            <a:picLocks noChangeAspect="1" noChangeArrowheads="1"/>
          </p:cNvPicPr>
          <p:nvPr/>
        </p:nvPicPr>
        <p:blipFill>
          <a:blip r:embed="rId5" cstate="print"/>
          <a:srcRect/>
          <a:stretch>
            <a:fillRect/>
          </a:stretch>
        </p:blipFill>
        <p:spPr bwMode="auto">
          <a:xfrm>
            <a:off x="500034" y="4857760"/>
            <a:ext cx="1483614" cy="1885950"/>
          </a:xfrm>
          <a:prstGeom prst="rect">
            <a:avLst/>
          </a:prstGeom>
          <a:noFill/>
          <a:ln w="38100">
            <a:solidFill>
              <a:srgbClr val="C00000"/>
            </a:solidFill>
          </a:ln>
        </p:spPr>
      </p:pic>
      <p:sp>
        <p:nvSpPr>
          <p:cNvPr id="15" name="Pergamena 2 14"/>
          <p:cNvSpPr/>
          <p:nvPr/>
        </p:nvSpPr>
        <p:spPr>
          <a:xfrm>
            <a:off x="0" y="2285992"/>
            <a:ext cx="9144000" cy="214314"/>
          </a:xfrm>
          <a:prstGeom prst="horizontalScroll">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Pergamena 2 15"/>
          <p:cNvSpPr/>
          <p:nvPr/>
        </p:nvSpPr>
        <p:spPr>
          <a:xfrm>
            <a:off x="0" y="4572008"/>
            <a:ext cx="9144000" cy="214314"/>
          </a:xfrm>
          <a:prstGeom prst="horizontalScroll">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Pergamena 1 16"/>
          <p:cNvSpPr/>
          <p:nvPr/>
        </p:nvSpPr>
        <p:spPr>
          <a:xfrm>
            <a:off x="4000496" y="0"/>
            <a:ext cx="45719" cy="2285992"/>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Pergamena 1 17"/>
          <p:cNvSpPr/>
          <p:nvPr/>
        </p:nvSpPr>
        <p:spPr>
          <a:xfrm>
            <a:off x="5357818" y="2500306"/>
            <a:ext cx="45719" cy="2071702"/>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Pergamena 1 18"/>
          <p:cNvSpPr/>
          <p:nvPr/>
        </p:nvSpPr>
        <p:spPr>
          <a:xfrm>
            <a:off x="4143372" y="4786322"/>
            <a:ext cx="45719" cy="2071678"/>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SCUOLA\STORIA\2-LA VILLA ROMANA\LIBRI\VILLA ROMANA\25.jpg"/>
          <p:cNvPicPr>
            <a:picLocks noChangeAspect="1" noChangeArrowheads="1"/>
          </p:cNvPicPr>
          <p:nvPr/>
        </p:nvPicPr>
        <p:blipFill>
          <a:blip r:embed="rId2" cstate="print"/>
          <a:srcRect l="1174" t="1142" r="1556" b="604"/>
          <a:stretch>
            <a:fillRect/>
          </a:stretch>
        </p:blipFill>
        <p:spPr bwMode="auto">
          <a:xfrm>
            <a:off x="-1" y="214290"/>
            <a:ext cx="9198678" cy="6326287"/>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142844" y="1428736"/>
            <a:ext cx="6715172" cy="1015663"/>
          </a:xfrm>
          <a:prstGeom prst="rect">
            <a:avLst/>
          </a:prstGeom>
          <a:solidFill>
            <a:schemeClr val="accent1">
              <a:lumMod val="40000"/>
              <a:lumOff val="60000"/>
            </a:schemeClr>
          </a:solidFill>
          <a:ln w="12700">
            <a:solidFill>
              <a:srgbClr val="FF0000"/>
            </a:solidFill>
          </a:ln>
        </p:spPr>
        <p:txBody>
          <a:bodyPr wrap="square" rtlCol="0">
            <a:spAutoFit/>
          </a:bodyPr>
          <a:lstStyle/>
          <a:p>
            <a:pPr algn="just"/>
            <a:r>
              <a:rPr lang="it-IT" sz="1200" dirty="0" smtClean="0">
                <a:latin typeface="Times New Roman" pitchFamily="18" charset="0"/>
                <a:cs typeface="Times New Roman" pitchFamily="18" charset="0"/>
              </a:rPr>
              <a:t>Il padrone faccia una vendita all’asta. Venda l’olio, se ha un buon prezzo di mercato; venda il vino e il grano che abbia in eccedenza; venda i buoi vecchi, i capi di bestiame malandati, le pecore malandate, la lana, le pelli, i carri vecchi, gli attrezzi ormai logori, gli schiavi vecchi e quelli malati, e tutto ciò che c’è di superfluo. Il padrone di casa deve essere sempre pronto a vendere, non a comperare.</a:t>
            </a:r>
          </a:p>
          <a:p>
            <a:pPr algn="r"/>
            <a:r>
              <a:rPr lang="it-IT" sz="1200" i="1" dirty="0" smtClean="0">
                <a:latin typeface="Times New Roman" pitchFamily="18" charset="0"/>
                <a:cs typeface="Times New Roman" pitchFamily="18" charset="0"/>
              </a:rPr>
              <a:t>Catone</a:t>
            </a:r>
          </a:p>
        </p:txBody>
      </p:sp>
      <p:pic>
        <p:nvPicPr>
          <p:cNvPr id="6" name="Picture 2" descr="H:\SCUOLA\STORIA\2-LA VILLA ROMANA\DOCUMENTI\MOSAICI, PITTURE\CARRO\8.jpg"/>
          <p:cNvPicPr>
            <a:picLocks noChangeAspect="1" noChangeArrowheads="1"/>
          </p:cNvPicPr>
          <p:nvPr/>
        </p:nvPicPr>
        <p:blipFill>
          <a:blip r:embed="rId2"/>
          <a:srcRect/>
          <a:stretch>
            <a:fillRect/>
          </a:stretch>
        </p:blipFill>
        <p:spPr bwMode="auto">
          <a:xfrm>
            <a:off x="142856" y="2571749"/>
            <a:ext cx="3204972" cy="166878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1285852" y="2500306"/>
            <a:ext cx="6786610" cy="877163"/>
          </a:xfrm>
          <a:prstGeom prst="rect">
            <a:avLst/>
          </a:prstGeom>
          <a:noFill/>
          <a:ln w="9525">
            <a:noFill/>
            <a:miter lim="800000"/>
            <a:headEnd/>
            <a:tailEnd/>
          </a:ln>
          <a:effectLst/>
        </p:spPr>
        <p:txBody>
          <a:bodyPr vert="horz" wrap="square" lIns="180918" tIns="45720"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3600" b="0" i="0" u="none" strike="noStrike" cap="none" normalizeH="0" baseline="0" dirty="0" smtClean="0">
                <a:ln>
                  <a:noFill/>
                </a:ln>
                <a:solidFill>
                  <a:srgbClr val="FF0000"/>
                </a:solidFill>
                <a:effectLst/>
                <a:latin typeface="Times New Roman" pitchFamily="18" charset="0"/>
                <a:cs typeface="Times New Roman" pitchFamily="18" charset="0"/>
              </a:rPr>
              <a:t>La struttura della villa</a:t>
            </a:r>
            <a:endParaRPr kumimoji="0" lang="it-IT" sz="3600" b="0" i="0" u="none" strike="noStrike" cap="none" normalizeH="0" baseline="0" dirty="0" smtClean="0">
              <a:ln>
                <a:noFill/>
              </a:ln>
              <a:solidFill>
                <a:schemeClr val="tx1"/>
              </a:solidFill>
              <a:effectLst/>
              <a:latin typeface="Century Gothic"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85720" y="71414"/>
            <a:ext cx="8572560" cy="461665"/>
          </a:xfrm>
          <a:prstGeom prst="rect">
            <a:avLst/>
          </a:prstGeom>
          <a:solidFill>
            <a:schemeClr val="bg2">
              <a:lumMod val="75000"/>
            </a:schemeClr>
          </a:solidFill>
          <a:ln w="19050">
            <a:solidFill>
              <a:srgbClr val="C00000"/>
            </a:solidFill>
          </a:ln>
        </p:spPr>
        <p:txBody>
          <a:bodyPr wrap="square">
            <a:spAutoFit/>
          </a:bodyPr>
          <a:lstStyle/>
          <a:p>
            <a:pPr algn="just"/>
            <a:r>
              <a:rPr lang="it-IT" sz="1200" dirty="0" smtClean="0">
                <a:latin typeface="Times New Roman" pitchFamily="18" charset="0"/>
                <a:cs typeface="Times New Roman" pitchFamily="18" charset="0"/>
              </a:rPr>
              <a:t>La villa è articolata sempre in due parti o membra, dette </a:t>
            </a:r>
            <a:r>
              <a:rPr lang="it-IT" sz="1200" i="1" dirty="0" smtClean="0">
                <a:latin typeface="Times New Roman" pitchFamily="18" charset="0"/>
                <a:cs typeface="Times New Roman" pitchFamily="18" charset="0"/>
              </a:rPr>
              <a:t>pars urbana </a:t>
            </a:r>
            <a:r>
              <a:rPr lang="it-IT" sz="1200" dirty="0" smtClean="0">
                <a:latin typeface="Times New Roman" pitchFamily="18" charset="0"/>
                <a:cs typeface="Times New Roman" pitchFamily="18" charset="0"/>
              </a:rPr>
              <a:t>e </a:t>
            </a:r>
            <a:r>
              <a:rPr lang="it-IT" sz="1200" i="1" dirty="0" smtClean="0">
                <a:latin typeface="Times New Roman" pitchFamily="18" charset="0"/>
                <a:cs typeface="Times New Roman" pitchFamily="18" charset="0"/>
              </a:rPr>
              <a:t>pars rustica. </a:t>
            </a:r>
            <a:r>
              <a:rPr lang="it-IT" sz="1200" dirty="0" smtClean="0">
                <a:latin typeface="Times New Roman" pitchFamily="18" charset="0"/>
                <a:cs typeface="Times New Roman" pitchFamily="18" charset="0"/>
              </a:rPr>
              <a:t>La prima è destinata alla famiglia del </a:t>
            </a:r>
            <a:r>
              <a:rPr lang="it-IT" sz="1200" i="1" dirty="0" smtClean="0">
                <a:latin typeface="Times New Roman" pitchFamily="18" charset="0"/>
                <a:cs typeface="Times New Roman" pitchFamily="18" charset="0"/>
              </a:rPr>
              <a:t>dominus, </a:t>
            </a:r>
            <a:r>
              <a:rPr lang="it-IT" sz="1200" dirty="0" smtClean="0">
                <a:latin typeface="Times New Roman" pitchFamily="18" charset="0"/>
                <a:cs typeface="Times New Roman" pitchFamily="18" charset="0"/>
              </a:rPr>
              <a:t>il padrone del fondo; l'altra ai servi, agli operai liberi e soprattutto agli schiavi che vi lavorano </a:t>
            </a:r>
            <a:endParaRPr lang="it-IT" sz="1200" dirty="0">
              <a:latin typeface="Times New Roman" pitchFamily="18" charset="0"/>
              <a:cs typeface="Times New Roman" pitchFamily="18" charset="0"/>
            </a:endParaRPr>
          </a:p>
        </p:txBody>
      </p:sp>
      <p:pic>
        <p:nvPicPr>
          <p:cNvPr id="1026" name="Picture 2" descr="H:\SCUOLA\STORIA\2-LA VILLA ROMANA\IMMAGINI\2 - Copia.jpg"/>
          <p:cNvPicPr>
            <a:picLocks noChangeAspect="1" noChangeArrowheads="1"/>
          </p:cNvPicPr>
          <p:nvPr/>
        </p:nvPicPr>
        <p:blipFill>
          <a:blip r:embed="rId2" cstate="print"/>
          <a:srcRect b="2331"/>
          <a:stretch>
            <a:fillRect/>
          </a:stretch>
        </p:blipFill>
        <p:spPr bwMode="auto">
          <a:xfrm>
            <a:off x="785786" y="642918"/>
            <a:ext cx="7637861" cy="5429288"/>
          </a:xfrm>
          <a:prstGeom prst="rect">
            <a:avLst/>
          </a:prstGeom>
          <a:noFill/>
        </p:spPr>
      </p:pic>
      <p:sp>
        <p:nvSpPr>
          <p:cNvPr id="4" name="CasellaDiTesto 3"/>
          <p:cNvSpPr txBox="1"/>
          <p:nvPr/>
        </p:nvSpPr>
        <p:spPr>
          <a:xfrm>
            <a:off x="1428728" y="6143644"/>
            <a:ext cx="6715172" cy="646331"/>
          </a:xfrm>
          <a:prstGeom prst="rect">
            <a:avLst/>
          </a:prstGeom>
          <a:solidFill>
            <a:schemeClr val="accent1">
              <a:lumMod val="40000"/>
              <a:lumOff val="60000"/>
            </a:schemeClr>
          </a:solidFill>
          <a:ln w="12700">
            <a:solidFill>
              <a:srgbClr val="FF0000"/>
            </a:solidFill>
          </a:ln>
        </p:spPr>
        <p:txBody>
          <a:bodyPr wrap="square" rtlCol="0">
            <a:spAutoFit/>
          </a:bodyPr>
          <a:lstStyle/>
          <a:p>
            <a:pPr algn="just"/>
            <a:r>
              <a:rPr lang="it-IT" sz="1200" dirty="0" smtClean="0">
                <a:latin typeface="Times New Roman" pitchFamily="18" charset="0"/>
                <a:cs typeface="Times New Roman" pitchFamily="18" charset="0"/>
              </a:rPr>
              <a:t>La </a:t>
            </a:r>
            <a:r>
              <a:rPr lang="it-IT" sz="1200" i="1" dirty="0" smtClean="0">
                <a:latin typeface="Times New Roman" pitchFamily="18" charset="0"/>
                <a:cs typeface="Times New Roman" pitchFamily="18" charset="0"/>
              </a:rPr>
              <a:t>villa</a:t>
            </a:r>
            <a:r>
              <a:rPr lang="it-IT" sz="1200" dirty="0" smtClean="0">
                <a:latin typeface="Times New Roman" pitchFamily="18" charset="0"/>
                <a:cs typeface="Times New Roman" pitchFamily="18" charset="0"/>
              </a:rPr>
              <a:t> dovrebbe avere tre sezioni: la </a:t>
            </a:r>
            <a:r>
              <a:rPr lang="it-IT" sz="1200" i="1" dirty="0" smtClean="0">
                <a:latin typeface="Times New Roman" pitchFamily="18" charset="0"/>
                <a:cs typeface="Times New Roman" pitchFamily="18" charset="0"/>
              </a:rPr>
              <a:t>villa urbana</a:t>
            </a:r>
            <a:r>
              <a:rPr lang="it-IT" sz="1200" dirty="0" smtClean="0">
                <a:latin typeface="Times New Roman" pitchFamily="18" charset="0"/>
                <a:cs typeface="Times New Roman" pitchFamily="18" charset="0"/>
              </a:rPr>
              <a:t>, casa del proprietario, la </a:t>
            </a:r>
            <a:r>
              <a:rPr lang="it-IT" sz="1200" i="1" dirty="0" smtClean="0">
                <a:latin typeface="Times New Roman" pitchFamily="18" charset="0"/>
                <a:cs typeface="Times New Roman" pitchFamily="18" charset="0"/>
              </a:rPr>
              <a:t>villa rustica</a:t>
            </a:r>
            <a:r>
              <a:rPr lang="it-IT" sz="1200" dirty="0" smtClean="0">
                <a:latin typeface="Times New Roman" pitchFamily="18" charset="0"/>
                <a:cs typeface="Times New Roman" pitchFamily="18" charset="0"/>
              </a:rPr>
              <a:t>, casa del fattore e dei braccianti, e la </a:t>
            </a:r>
            <a:r>
              <a:rPr lang="it-IT" sz="1200" i="1" dirty="0" smtClean="0">
                <a:latin typeface="Times New Roman" pitchFamily="18" charset="0"/>
                <a:cs typeface="Times New Roman" pitchFamily="18" charset="0"/>
              </a:rPr>
              <a:t>villa </a:t>
            </a:r>
            <a:r>
              <a:rPr lang="it-IT" sz="1200" i="1" dirty="0" err="1" smtClean="0">
                <a:latin typeface="Times New Roman" pitchFamily="18" charset="0"/>
                <a:cs typeface="Times New Roman" pitchFamily="18" charset="0"/>
              </a:rPr>
              <a:t>fructuaria</a:t>
            </a:r>
            <a:r>
              <a:rPr lang="it-IT" sz="1200" dirty="0" smtClean="0">
                <a:latin typeface="Times New Roman" pitchFamily="18" charset="0"/>
                <a:cs typeface="Times New Roman" pitchFamily="18" charset="0"/>
              </a:rPr>
              <a:t>, il magazzino.</a:t>
            </a:r>
          </a:p>
          <a:p>
            <a:pPr algn="r"/>
            <a:r>
              <a:rPr lang="it-IT" sz="1200" i="1" dirty="0" smtClean="0">
                <a:latin typeface="Times New Roman" pitchFamily="18" charset="0"/>
                <a:cs typeface="Times New Roman" pitchFamily="18" charset="0"/>
              </a:rPr>
              <a:t>Columella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1214414" y="2500306"/>
            <a:ext cx="6786610" cy="600164"/>
          </a:xfrm>
          <a:prstGeom prst="rect">
            <a:avLst/>
          </a:prstGeom>
          <a:noFill/>
          <a:ln w="9525">
            <a:noFill/>
            <a:miter lim="800000"/>
            <a:headEnd/>
            <a:tailEnd/>
          </a:ln>
          <a:effectLst/>
        </p:spPr>
        <p:txBody>
          <a:bodyPr vert="horz" wrap="square" lIns="180918" tIns="45720"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3600" b="0" i="0" u="none" strike="noStrike" cap="none" normalizeH="0" baseline="0" dirty="0" smtClean="0">
                <a:ln>
                  <a:noFill/>
                </a:ln>
                <a:solidFill>
                  <a:srgbClr val="FF0000"/>
                </a:solidFill>
                <a:effectLst/>
                <a:latin typeface="Times New Roman" pitchFamily="18" charset="0"/>
                <a:cs typeface="Times New Roman" pitchFamily="18" charset="0"/>
              </a:rPr>
              <a:t>La </a:t>
            </a:r>
            <a:r>
              <a:rPr kumimoji="0" lang="it-IT" sz="3600" b="0" i="1" u="none" strike="noStrike" cap="none" normalizeH="0" baseline="0" dirty="0" smtClean="0">
                <a:ln>
                  <a:noFill/>
                </a:ln>
                <a:solidFill>
                  <a:srgbClr val="FF0000"/>
                </a:solidFill>
                <a:effectLst/>
                <a:latin typeface="Times New Roman" pitchFamily="18" charset="0"/>
                <a:cs typeface="Times New Roman" pitchFamily="18" charset="0"/>
              </a:rPr>
              <a:t>pars urbana</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SCUOLA\STORIA\2-LA VILLA ROMANA\IMMAGINI\4.jpg"/>
          <p:cNvPicPr>
            <a:picLocks noChangeAspect="1" noChangeArrowheads="1"/>
          </p:cNvPicPr>
          <p:nvPr/>
        </p:nvPicPr>
        <p:blipFill>
          <a:blip r:embed="rId2" cstate="print"/>
          <a:srcRect/>
          <a:stretch>
            <a:fillRect/>
          </a:stretch>
        </p:blipFill>
        <p:spPr bwMode="auto">
          <a:xfrm>
            <a:off x="142844" y="598140"/>
            <a:ext cx="8858220" cy="6259860"/>
          </a:xfrm>
          <a:prstGeom prst="rect">
            <a:avLst/>
          </a:prstGeom>
          <a:noFill/>
        </p:spPr>
      </p:pic>
      <p:sp>
        <p:nvSpPr>
          <p:cNvPr id="3" name="Rettangolo 2"/>
          <p:cNvSpPr/>
          <p:nvPr/>
        </p:nvSpPr>
        <p:spPr>
          <a:xfrm>
            <a:off x="285720" y="0"/>
            <a:ext cx="8572560" cy="646331"/>
          </a:xfrm>
          <a:prstGeom prst="rect">
            <a:avLst/>
          </a:prstGeom>
          <a:solidFill>
            <a:schemeClr val="bg2">
              <a:lumMod val="75000"/>
            </a:schemeClr>
          </a:solidFill>
          <a:ln w="28575">
            <a:solidFill>
              <a:srgbClr val="C00000"/>
            </a:solidFill>
          </a:ln>
        </p:spPr>
        <p:txBody>
          <a:bodyPr wrap="square">
            <a:spAutoFit/>
          </a:bodyPr>
          <a:lstStyle/>
          <a:p>
            <a:pPr algn="just"/>
            <a:r>
              <a:rPr lang="it-IT" sz="1200" dirty="0" smtClean="0">
                <a:latin typeface="Times New Roman" pitchFamily="18" charset="0"/>
                <a:cs typeface="Times New Roman" pitchFamily="18" charset="0"/>
              </a:rPr>
              <a:t>La parte urbana occupa spesso il vasto piano superiore o il corpo centrale del complesso, ma può essere anche costituita da un'ala distinta e separata. È fornita di tutte le comodità che danno riposo alle fatiche quotidiane del </a:t>
            </a:r>
            <a:r>
              <a:rPr lang="it-IT" sz="1200" i="1" dirty="0" smtClean="0">
                <a:latin typeface="Times New Roman" pitchFamily="18" charset="0"/>
                <a:cs typeface="Times New Roman" pitchFamily="18" charset="0"/>
              </a:rPr>
              <a:t>dominus, </a:t>
            </a:r>
            <a:r>
              <a:rPr lang="it-IT" sz="1200" dirty="0" smtClean="0">
                <a:latin typeface="Times New Roman" pitchFamily="18" charset="0"/>
                <a:cs typeface="Times New Roman" pitchFamily="18" charset="0"/>
              </a:rPr>
              <a:t>favorendo quello che i romani chiamano </a:t>
            </a:r>
            <a:r>
              <a:rPr lang="it-IT" sz="1200" i="1" dirty="0" err="1" smtClean="0">
                <a:latin typeface="Times New Roman" pitchFamily="18" charset="0"/>
                <a:cs typeface="Times New Roman" pitchFamily="18" charset="0"/>
              </a:rPr>
              <a:t>otium</a:t>
            </a:r>
            <a:r>
              <a:rPr lang="it-IT" sz="1200" i="1" dirty="0" smtClean="0">
                <a:latin typeface="Times New Roman" pitchFamily="18" charset="0"/>
                <a:cs typeface="Times New Roman" pitchFamily="18" charset="0"/>
              </a:rPr>
              <a:t>, </a:t>
            </a:r>
            <a:r>
              <a:rPr lang="it-IT" sz="1200" dirty="0" smtClean="0">
                <a:latin typeface="Times New Roman" pitchFamily="18" charset="0"/>
                <a:cs typeface="Times New Roman" pitchFamily="18" charset="0"/>
              </a:rPr>
              <a:t>ossia lo studio e la lettura, il gusto della conversazione e delle passeggiate, gli incontri conviviali. </a:t>
            </a:r>
            <a:endParaRPr lang="it-IT" sz="1200" dirty="0">
              <a:latin typeface="Times New Roman" pitchFamily="18" charset="0"/>
              <a:cs typeface="Times New Roman" pitchFamily="18" charset="0"/>
            </a:endParaRPr>
          </a:p>
        </p:txBody>
      </p:sp>
      <p:pic>
        <p:nvPicPr>
          <p:cNvPr id="4" name="Picture 2" descr="H:\SCUOLA\STORIA\2-LA VILLA ROMANA\IMMAGINI\4.jpg"/>
          <p:cNvPicPr>
            <a:picLocks noChangeAspect="1" noChangeArrowheads="1"/>
          </p:cNvPicPr>
          <p:nvPr/>
        </p:nvPicPr>
        <p:blipFill>
          <a:blip r:embed="rId2" cstate="print"/>
          <a:srcRect l="71775" t="54352" r="2418" b="9129"/>
          <a:stretch>
            <a:fillRect/>
          </a:stretch>
        </p:blipFill>
        <p:spPr bwMode="auto">
          <a:xfrm>
            <a:off x="6215074" y="4071942"/>
            <a:ext cx="2605789" cy="2605927"/>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erra">
  <a:themeElements>
    <a:clrScheme name="Terr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erra">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err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10087</TotalTime>
  <Words>2179</Words>
  <Application>Microsoft Office PowerPoint</Application>
  <PresentationFormat>Presentazione su schermo (4:3)</PresentationFormat>
  <Paragraphs>86</Paragraphs>
  <Slides>31</Slides>
  <Notes>3</Notes>
  <HiddenSlides>0</HiddenSlides>
  <MMClips>0</MMClips>
  <ScaleCrop>false</ScaleCrop>
  <HeadingPairs>
    <vt:vector size="4" baseType="variant">
      <vt:variant>
        <vt:lpstr>Tema</vt:lpstr>
      </vt:variant>
      <vt:variant>
        <vt:i4>1</vt:i4>
      </vt:variant>
      <vt:variant>
        <vt:lpstr>Titoli diapositive</vt:lpstr>
      </vt:variant>
      <vt:variant>
        <vt:i4>31</vt:i4>
      </vt:variant>
    </vt:vector>
  </HeadingPairs>
  <TitlesOfParts>
    <vt:vector size="32" baseType="lpstr">
      <vt:lpstr>Terra</vt:lpstr>
      <vt:lpstr>Ricostruisci L’ORGANIZZAZIONE DI UNA  VILLA ROMANA </vt:lpstr>
      <vt:lpstr>LA VILLA ROMANA</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prova</dc:title>
  <dc:creator>utente</dc:creator>
  <cp:lastModifiedBy>utente</cp:lastModifiedBy>
  <cp:revision>982</cp:revision>
  <dcterms:created xsi:type="dcterms:W3CDTF">2021-02-01T13:54:03Z</dcterms:created>
  <dcterms:modified xsi:type="dcterms:W3CDTF">2021-05-12T15:02:48Z</dcterms:modified>
</cp:coreProperties>
</file>