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17"/>
  </p:notesMasterIdLst>
  <p:sldIdLst>
    <p:sldId id="476" r:id="rId2"/>
    <p:sldId id="481" r:id="rId3"/>
    <p:sldId id="549" r:id="rId4"/>
    <p:sldId id="554" r:id="rId5"/>
    <p:sldId id="557" r:id="rId6"/>
    <p:sldId id="559" r:id="rId7"/>
    <p:sldId id="350" r:id="rId8"/>
    <p:sldId id="551" r:id="rId9"/>
    <p:sldId id="480" r:id="rId10"/>
    <p:sldId id="552" r:id="rId11"/>
    <p:sldId id="553" r:id="rId12"/>
    <p:sldId id="555" r:id="rId13"/>
    <p:sldId id="556" r:id="rId14"/>
    <p:sldId id="558" r:id="rId15"/>
    <p:sldId id="56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0739"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07/10/2021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07/10/2021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1428736"/>
            <a:ext cx="8686800" cy="1184825"/>
          </a:xfrm>
        </p:spPr>
        <p:txBody>
          <a:bodyPr>
            <a:noAutofit/>
          </a:bodyPr>
          <a:lstStyle/>
          <a:p>
            <a:pPr algn="ctr"/>
            <a:r>
              <a:rPr lang="it-IT" sz="7200" dirty="0" smtClean="0"/>
              <a:t>ARCHIVIO</a:t>
            </a:r>
            <a:br>
              <a:rPr lang="it-IT" sz="7200" dirty="0" smtClean="0"/>
            </a:br>
            <a:r>
              <a:rPr lang="it-IT" sz="7200" dirty="0" smtClean="0"/>
              <a:t>LA </a:t>
            </a:r>
            <a:r>
              <a:rPr lang="it-IT" sz="7200" dirty="0" smtClean="0"/>
              <a:t>VILLA ROMANA</a:t>
            </a:r>
            <a:br>
              <a:rPr lang="it-IT" sz="7200" dirty="0" smtClean="0"/>
            </a:b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SCUOLA\STORIA\2-LA VILLA ROMANA\DOCUMENTI\RESTI ARCHEOLOGICI\stazioni di posta\17.jpg"/>
          <p:cNvPicPr>
            <a:picLocks noChangeAspect="1" noChangeArrowheads="1"/>
          </p:cNvPicPr>
          <p:nvPr/>
        </p:nvPicPr>
        <p:blipFill>
          <a:blip r:embed="rId2" cstate="print"/>
          <a:srcRect/>
          <a:stretch>
            <a:fillRect/>
          </a:stretch>
        </p:blipFill>
        <p:spPr bwMode="auto">
          <a:xfrm>
            <a:off x="642910" y="4429132"/>
            <a:ext cx="3595670" cy="2297139"/>
          </a:xfrm>
          <a:prstGeom prst="rect">
            <a:avLst/>
          </a:prstGeom>
          <a:noFill/>
        </p:spPr>
      </p:pic>
      <p:pic>
        <p:nvPicPr>
          <p:cNvPr id="4" name="Picture 2" descr="C:\Users\utente\Documents\CARTA IDENTITA'\1 - Copia (2).jpg"/>
          <p:cNvPicPr>
            <a:picLocks noChangeAspect="1" noChangeArrowheads="1"/>
          </p:cNvPicPr>
          <p:nvPr/>
        </p:nvPicPr>
        <p:blipFill>
          <a:blip r:embed="rId3"/>
          <a:srcRect/>
          <a:stretch>
            <a:fillRect/>
          </a:stretch>
        </p:blipFill>
        <p:spPr bwMode="auto">
          <a:xfrm>
            <a:off x="642910" y="428604"/>
            <a:ext cx="2643820" cy="3503295"/>
          </a:xfrm>
          <a:prstGeom prst="rect">
            <a:avLst/>
          </a:prstGeom>
          <a:noFill/>
        </p:spPr>
      </p:pic>
      <p:pic>
        <p:nvPicPr>
          <p:cNvPr id="5" name="Picture 6" descr="H:\SCUOLA\STORIA\2-LA VILLA ROMANA\DOCUMENTI\RESTI ARCHEOLOGICI\cucina.png"/>
          <p:cNvPicPr>
            <a:picLocks noChangeAspect="1" noChangeArrowheads="1"/>
          </p:cNvPicPr>
          <p:nvPr/>
        </p:nvPicPr>
        <p:blipFill>
          <a:blip r:embed="rId4"/>
          <a:srcRect/>
          <a:stretch>
            <a:fillRect/>
          </a:stretch>
        </p:blipFill>
        <p:spPr bwMode="auto">
          <a:xfrm>
            <a:off x="6000760" y="3286124"/>
            <a:ext cx="2360000" cy="2148572"/>
          </a:xfrm>
          <a:prstGeom prst="rect">
            <a:avLst/>
          </a:prstGeom>
          <a:noFill/>
        </p:spPr>
      </p:pic>
      <p:pic>
        <p:nvPicPr>
          <p:cNvPr id="7" name="Picture 2" descr="H:\SCUOLA\STORIA\2-LA VILLA ROMANA\DOCUMENTI\RESTI ARCHEOLOGICI\forno - Copia.jpg"/>
          <p:cNvPicPr>
            <a:picLocks noChangeAspect="1" noChangeArrowheads="1"/>
          </p:cNvPicPr>
          <p:nvPr/>
        </p:nvPicPr>
        <p:blipFill>
          <a:blip r:embed="rId5" cstate="print"/>
          <a:srcRect b="9180"/>
          <a:stretch>
            <a:fillRect/>
          </a:stretch>
        </p:blipFill>
        <p:spPr bwMode="auto">
          <a:xfrm>
            <a:off x="4214810" y="214290"/>
            <a:ext cx="2716784" cy="1785950"/>
          </a:xfrm>
          <a:prstGeom prst="rect">
            <a:avLst/>
          </a:prstGeom>
          <a:noFill/>
          <a:ln w="38100">
            <a:solidFill>
              <a:srgbClr val="C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SCUOLA\STORIA\2-LA VILLA ROMANA\DOCUMENTI\RESTI ARCHEOLOGICI\VILLE\aerea Almese.jpg"/>
          <p:cNvPicPr>
            <a:picLocks noChangeAspect="1" noChangeArrowheads="1"/>
          </p:cNvPicPr>
          <p:nvPr/>
        </p:nvPicPr>
        <p:blipFill>
          <a:blip r:embed="rId2" cstate="print"/>
          <a:srcRect/>
          <a:stretch>
            <a:fillRect/>
          </a:stretch>
        </p:blipFill>
        <p:spPr bwMode="auto">
          <a:xfrm>
            <a:off x="4714876" y="3357562"/>
            <a:ext cx="4272077" cy="3242097"/>
          </a:xfrm>
          <a:prstGeom prst="rect">
            <a:avLst/>
          </a:prstGeom>
          <a:noFill/>
        </p:spPr>
      </p:pic>
      <p:pic>
        <p:nvPicPr>
          <p:cNvPr id="3" name="Picture 2" descr="C:\Users\utente\Documents\CARTA IDENTITA'\1 - Copia (2).jpg"/>
          <p:cNvPicPr>
            <a:picLocks noChangeAspect="1" noChangeArrowheads="1"/>
          </p:cNvPicPr>
          <p:nvPr/>
        </p:nvPicPr>
        <p:blipFill>
          <a:blip r:embed="rId3"/>
          <a:srcRect/>
          <a:stretch>
            <a:fillRect/>
          </a:stretch>
        </p:blipFill>
        <p:spPr bwMode="auto">
          <a:xfrm>
            <a:off x="571472" y="4714884"/>
            <a:ext cx="2249729" cy="1803502"/>
          </a:xfrm>
          <a:prstGeom prst="rect">
            <a:avLst/>
          </a:prstGeom>
          <a:noFill/>
        </p:spPr>
      </p:pic>
      <p:pic>
        <p:nvPicPr>
          <p:cNvPr id="4" name="Picture 7" descr="H:\SCUOLA\STORIA\2-LA VILLA ROMANA\DOCUMENTI\RESTI ARCHEOLOGICI\porcilaia.jpg"/>
          <p:cNvPicPr>
            <a:picLocks noChangeAspect="1" noChangeArrowheads="1"/>
          </p:cNvPicPr>
          <p:nvPr/>
        </p:nvPicPr>
        <p:blipFill>
          <a:blip r:embed="rId4"/>
          <a:srcRect/>
          <a:stretch>
            <a:fillRect/>
          </a:stretch>
        </p:blipFill>
        <p:spPr bwMode="auto">
          <a:xfrm>
            <a:off x="5572132" y="500042"/>
            <a:ext cx="2827401" cy="2069782"/>
          </a:xfrm>
          <a:prstGeom prst="rect">
            <a:avLst/>
          </a:prstGeom>
          <a:noFill/>
        </p:spPr>
      </p:pic>
      <p:pic>
        <p:nvPicPr>
          <p:cNvPr id="5" name="Picture 4" descr="Visualizza immagine di origine"/>
          <p:cNvPicPr>
            <a:picLocks noChangeAspect="1" noChangeArrowheads="1"/>
          </p:cNvPicPr>
          <p:nvPr/>
        </p:nvPicPr>
        <p:blipFill>
          <a:blip r:embed="rId5"/>
          <a:srcRect/>
          <a:stretch>
            <a:fillRect/>
          </a:stretch>
        </p:blipFill>
        <p:spPr bwMode="auto">
          <a:xfrm>
            <a:off x="928662" y="1071546"/>
            <a:ext cx="2667000" cy="1776222"/>
          </a:xfrm>
          <a:prstGeom prst="rect">
            <a:avLst/>
          </a:prstGeom>
          <a:noFill/>
          <a:ln w="38100">
            <a:solidFill>
              <a:srgbClr val="C00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71670" y="2571744"/>
            <a:ext cx="492919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Ricostruzioni </a:t>
            </a:r>
            <a:endParaRPr kumimoji="0" lang="it-IT" sz="3600" b="0" i="1"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00232" y="142852"/>
            <a:ext cx="1643074"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Il padrone incoraggia i suoi schiavi ascoltando il loro parere riguardo al lavoro.</a:t>
            </a:r>
            <a:endParaRPr lang="it-IT" sz="1200" dirty="0">
              <a:latin typeface="Times New Roman" pitchFamily="18" charset="0"/>
              <a:cs typeface="Times New Roman" pitchFamily="18" charset="0"/>
            </a:endParaRPr>
          </a:p>
        </p:txBody>
      </p:sp>
      <p:sp>
        <p:nvSpPr>
          <p:cNvPr id="4" name="Rettangolo 3"/>
          <p:cNvSpPr/>
          <p:nvPr/>
        </p:nvSpPr>
        <p:spPr>
          <a:xfrm>
            <a:off x="3500430" y="1428736"/>
            <a:ext cx="1857388" cy="1200329"/>
          </a:xfrm>
          <a:prstGeom prst="rect">
            <a:avLst/>
          </a:prstGeom>
          <a:solidFill>
            <a:schemeClr val="bg2">
              <a:lumMod val="75000"/>
            </a:schemeClr>
          </a:solidFill>
          <a:ln w="12700">
            <a:solidFill>
              <a:srgbClr val="FF0000"/>
            </a:solidFill>
          </a:ln>
        </p:spPr>
        <p:txBody>
          <a:bodyPr wrap="square">
            <a:spAutoFit/>
          </a:bodyPr>
          <a:lstStyle/>
          <a:p>
            <a:r>
              <a:rPr lang="it-IT" sz="1200" dirty="0" smtClean="0">
                <a:latin typeface="Times New Roman" pitchFamily="18" charset="0"/>
                <a:cs typeface="Times New Roman" pitchFamily="18" charset="0"/>
              </a:rPr>
              <a:t>Gli schiavi addetti ai lavori più pesanti spesso vengono premiati dando loro il permesso di far pascolare qualche loro bestia nei campi della </a:t>
            </a:r>
            <a:r>
              <a:rPr lang="it-IT" sz="1200" i="1" dirty="0" smtClean="0">
                <a:latin typeface="Times New Roman" pitchFamily="18" charset="0"/>
                <a:cs typeface="Times New Roman" pitchFamily="18" charset="0"/>
              </a:rPr>
              <a:t>villa.</a:t>
            </a:r>
            <a:endParaRPr lang="it-IT" sz="1200" dirty="0">
              <a:latin typeface="Times New Roman" pitchFamily="18" charset="0"/>
              <a:cs typeface="Times New Roman" pitchFamily="18" charset="0"/>
            </a:endParaRPr>
          </a:p>
        </p:txBody>
      </p:sp>
      <p:pic>
        <p:nvPicPr>
          <p:cNvPr id="5" name="Picture 2" descr="H:\SCUOLA\STORIA\2-LA VILLA ROMANA\LIBRI\VILLA ROMANA\19 - Copia.jpg"/>
          <p:cNvPicPr>
            <a:picLocks noChangeAspect="1" noChangeArrowheads="1"/>
          </p:cNvPicPr>
          <p:nvPr/>
        </p:nvPicPr>
        <p:blipFill>
          <a:blip r:embed="rId2" cstate="print"/>
          <a:srcRect/>
          <a:stretch>
            <a:fillRect/>
          </a:stretch>
        </p:blipFill>
        <p:spPr bwMode="auto">
          <a:xfrm>
            <a:off x="6072198" y="714356"/>
            <a:ext cx="2402860" cy="1926641"/>
          </a:xfrm>
          <a:prstGeom prst="rect">
            <a:avLst/>
          </a:prstGeom>
          <a:noFill/>
        </p:spPr>
      </p:pic>
      <p:sp>
        <p:nvSpPr>
          <p:cNvPr id="7" name="CasellaDiTesto 6"/>
          <p:cNvSpPr txBox="1"/>
          <p:nvPr/>
        </p:nvSpPr>
        <p:spPr>
          <a:xfrm>
            <a:off x="6286512" y="2786058"/>
            <a:ext cx="2214578" cy="2123658"/>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Per essere un buon sovrintendente bisogna essere un uomo di mezza età, esperto di lavori agricoli o, comunque, in grado di apprendere velocemente ciò che occorre sapere per dirigere la fattoria.</a:t>
            </a:r>
          </a:p>
          <a:p>
            <a:r>
              <a:rPr lang="it-IT" sz="1200" dirty="0" smtClean="0">
                <a:latin typeface="Times New Roman" pitchFamily="18" charset="0"/>
                <a:cs typeface="Times New Roman" pitchFamily="18" charset="0"/>
              </a:rPr>
              <a:t>Inoltre, il sovrintendente  deve avere doti di comando, in modo che riesca a farsi ubbidire senza dover ricorrere alla forza.</a:t>
            </a:r>
            <a:endParaRPr lang="it-IT" sz="1200" dirty="0">
              <a:latin typeface="Times New Roman" pitchFamily="18" charset="0"/>
              <a:cs typeface="Times New Roman" pitchFamily="18" charset="0"/>
            </a:endParaRPr>
          </a:p>
        </p:txBody>
      </p:sp>
      <p:pic>
        <p:nvPicPr>
          <p:cNvPr id="10" name="Picture 3" descr="H:\SCUOLA\STORIA\2-LA VILLA ROMANA\LIBRI\ANTICA ROMA\21 - Copia.jpg"/>
          <p:cNvPicPr>
            <a:picLocks noChangeAspect="1" noChangeArrowheads="1"/>
          </p:cNvPicPr>
          <p:nvPr/>
        </p:nvPicPr>
        <p:blipFill>
          <a:blip r:embed="rId3" cstate="print"/>
          <a:srcRect/>
          <a:stretch>
            <a:fillRect/>
          </a:stretch>
        </p:blipFill>
        <p:spPr bwMode="auto">
          <a:xfrm>
            <a:off x="428596" y="5143512"/>
            <a:ext cx="4297680" cy="822960"/>
          </a:xfrm>
          <a:prstGeom prst="rect">
            <a:avLst/>
          </a:prstGeom>
          <a:noFill/>
        </p:spPr>
      </p:pic>
      <p:pic>
        <p:nvPicPr>
          <p:cNvPr id="11" name="Picture 2" descr="H:\SCUOLA\STORIA\2-LA VILLA ROMANA\LIBRI\VILLA ROMANA\24 - Copia.jpg"/>
          <p:cNvPicPr>
            <a:picLocks noChangeAspect="1" noChangeArrowheads="1"/>
          </p:cNvPicPr>
          <p:nvPr/>
        </p:nvPicPr>
        <p:blipFill>
          <a:blip r:embed="rId4" cstate="print"/>
          <a:srcRect/>
          <a:stretch>
            <a:fillRect/>
          </a:stretch>
        </p:blipFill>
        <p:spPr bwMode="auto">
          <a:xfrm>
            <a:off x="3214678" y="3143248"/>
            <a:ext cx="2060509" cy="1601846"/>
          </a:xfrm>
          <a:prstGeom prst="rect">
            <a:avLst/>
          </a:prstGeom>
          <a:noFill/>
          <a:ln w="28575">
            <a:solidFill>
              <a:srgbClr val="C00000"/>
            </a:solidFill>
          </a:ln>
        </p:spPr>
      </p:pic>
      <p:sp>
        <p:nvSpPr>
          <p:cNvPr id="13" name="CasellaDiTesto 12"/>
          <p:cNvSpPr txBox="1"/>
          <p:nvPr/>
        </p:nvSpPr>
        <p:spPr>
          <a:xfrm>
            <a:off x="1142976" y="3429000"/>
            <a:ext cx="1143008" cy="1384995"/>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fornaio inforna il pane per la cottura mentre l’asino muove la macina del grano.</a:t>
            </a:r>
            <a:endParaRPr lang="it-IT" sz="1200" dirty="0">
              <a:latin typeface="Times New Roman" pitchFamily="18" charset="0"/>
              <a:cs typeface="Times New Roman" pitchFamily="18" charset="0"/>
            </a:endParaRPr>
          </a:p>
        </p:txBody>
      </p:sp>
      <p:sp>
        <p:nvSpPr>
          <p:cNvPr id="14" name="CasellaDiTesto 13"/>
          <p:cNvSpPr txBox="1"/>
          <p:nvPr/>
        </p:nvSpPr>
        <p:spPr>
          <a:xfrm>
            <a:off x="6572264" y="5572140"/>
            <a:ext cx="1785950" cy="830997"/>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falegname si occupa della manutenzione degli edifici e delle attrezzature della </a:t>
            </a:r>
            <a:r>
              <a:rPr lang="it-IT" sz="1200" i="1" dirty="0" smtClean="0">
                <a:latin typeface="Times New Roman" pitchFamily="18" charset="0"/>
                <a:cs typeface="Times New Roman" pitchFamily="18" charset="0"/>
              </a:rPr>
              <a:t>villa</a:t>
            </a:r>
            <a:r>
              <a:rPr lang="it-IT" sz="1200" dirty="0" smtClean="0">
                <a:latin typeface="Times New Roman" pitchFamily="18" charset="0"/>
                <a:cs typeface="Times New Roman" pitchFamily="18" charset="0"/>
              </a:rPr>
              <a:t>.</a:t>
            </a:r>
            <a:endParaRPr lang="it-IT" sz="1200" dirty="0">
              <a:latin typeface="Times New Roman" pitchFamily="18" charset="0"/>
              <a:cs typeface="Times New Roman" pitchFamily="18" charset="0"/>
            </a:endParaRPr>
          </a:p>
        </p:txBody>
      </p:sp>
      <p:sp>
        <p:nvSpPr>
          <p:cNvPr id="15" name="CasellaDiTesto 14"/>
          <p:cNvSpPr txBox="1"/>
          <p:nvPr/>
        </p:nvSpPr>
        <p:spPr>
          <a:xfrm>
            <a:off x="142844" y="1571612"/>
            <a:ext cx="3143272" cy="830997"/>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guardiano dei porci, oltre a portare gli animali al pascolo, deve occuparsi della pulizia del porcile e deve stare attento a che i nuovi nati rimangano con la propria madre.</a:t>
            </a:r>
            <a:endParaRPr lang="it-IT" sz="1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3643314"/>
            <a:ext cx="2071702" cy="1754326"/>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sovrintendente rende conto della sua gestione al padrone. Se i profitti risultano più bassi del previsto è tenuto a spiegarne il motivo. Fra le possibili scusanti ci possono essere il tempo cattivo e la malattia o la fuga di alcuni schiavi.</a:t>
            </a:r>
            <a:endParaRPr lang="it-IT" sz="1200" dirty="0">
              <a:latin typeface="Times New Roman" pitchFamily="18" charset="0"/>
              <a:cs typeface="Times New Roman" pitchFamily="18" charset="0"/>
            </a:endParaRPr>
          </a:p>
        </p:txBody>
      </p:sp>
      <p:pic>
        <p:nvPicPr>
          <p:cNvPr id="4" name="Picture 2" descr="H:\SCUOLA\STORIA\2-LA VILLA ROMANA\TESTI\SCHIAVI\RICOSTRUZIONE\28 - Copia.jpg"/>
          <p:cNvPicPr>
            <a:picLocks noChangeAspect="1" noChangeArrowheads="1"/>
          </p:cNvPicPr>
          <p:nvPr/>
        </p:nvPicPr>
        <p:blipFill>
          <a:blip r:embed="rId2" cstate="print"/>
          <a:srcRect/>
          <a:stretch>
            <a:fillRect/>
          </a:stretch>
        </p:blipFill>
        <p:spPr bwMode="auto">
          <a:xfrm>
            <a:off x="6572264" y="4714884"/>
            <a:ext cx="2031797" cy="1881835"/>
          </a:xfrm>
          <a:prstGeom prst="rect">
            <a:avLst/>
          </a:prstGeom>
          <a:noFill/>
        </p:spPr>
      </p:pic>
      <p:pic>
        <p:nvPicPr>
          <p:cNvPr id="6" name="Picture 3" descr="H:\SCUOLA\STORIA\2-LA VILLA ROMANA\LIBRI\ANTICA ROMA\19 - Copia.jpg"/>
          <p:cNvPicPr>
            <a:picLocks noChangeAspect="1" noChangeArrowheads="1"/>
          </p:cNvPicPr>
          <p:nvPr/>
        </p:nvPicPr>
        <p:blipFill>
          <a:blip r:embed="rId3" cstate="print"/>
          <a:srcRect/>
          <a:stretch>
            <a:fillRect/>
          </a:stretch>
        </p:blipFill>
        <p:spPr bwMode="auto">
          <a:xfrm>
            <a:off x="6572264" y="500042"/>
            <a:ext cx="1920972" cy="1956084"/>
          </a:xfrm>
          <a:prstGeom prst="rect">
            <a:avLst/>
          </a:prstGeom>
          <a:noFill/>
        </p:spPr>
      </p:pic>
      <p:sp>
        <p:nvSpPr>
          <p:cNvPr id="8" name="Rettangolo 7"/>
          <p:cNvSpPr/>
          <p:nvPr/>
        </p:nvSpPr>
        <p:spPr>
          <a:xfrm>
            <a:off x="3071802" y="642918"/>
            <a:ext cx="2143140" cy="1569660"/>
          </a:xfrm>
          <a:prstGeom prst="rect">
            <a:avLst/>
          </a:prstGeom>
          <a:solidFill>
            <a:schemeClr val="bg2">
              <a:lumMod val="75000"/>
            </a:schemeClr>
          </a:solidFill>
          <a:ln w="12700">
            <a:solidFill>
              <a:srgbClr val="FF0000"/>
            </a:solidFill>
          </a:ln>
        </p:spPr>
        <p:txBody>
          <a:bodyPr wrap="square">
            <a:spAutoFit/>
          </a:bodyPr>
          <a:lstStyle/>
          <a:p>
            <a:r>
              <a:rPr lang="it-IT" sz="1200" dirty="0" smtClean="0">
                <a:latin typeface="Times New Roman" pitchFamily="18" charset="0"/>
                <a:cs typeface="Times New Roman" pitchFamily="18" charset="0"/>
              </a:rPr>
              <a:t>Gli alloggi degli schiavi sono modeste costruzioni disposte in serie, le une vicine alle altre, per ragioni di sorveglianza; spesso inserite nella struttura alla quale essi sono adibiti (i bovari e i pastori vicino alle stalle ecc.).</a:t>
            </a:r>
            <a:endParaRPr lang="it-IT" sz="1200" dirty="0">
              <a:latin typeface="Times New Roman" pitchFamily="18" charset="0"/>
              <a:cs typeface="Times New Roman" pitchFamily="18" charset="0"/>
            </a:endParaRPr>
          </a:p>
        </p:txBody>
      </p:sp>
      <p:pic>
        <p:nvPicPr>
          <p:cNvPr id="10" name="Picture 2" descr="H:\SCUOLA\STORIA\2-LA VILLA ROMANA\ARCHIVIO\trapetum-romano-per-la-macina-delle-olive_767dbf6c_800x513-696x446.jpg"/>
          <p:cNvPicPr>
            <a:picLocks noChangeAspect="1" noChangeArrowheads="1"/>
          </p:cNvPicPr>
          <p:nvPr/>
        </p:nvPicPr>
        <p:blipFill>
          <a:blip r:embed="rId4"/>
          <a:srcRect/>
          <a:stretch>
            <a:fillRect/>
          </a:stretch>
        </p:blipFill>
        <p:spPr bwMode="auto">
          <a:xfrm>
            <a:off x="2786050" y="2643182"/>
            <a:ext cx="2718054" cy="1741742"/>
          </a:xfrm>
          <a:prstGeom prst="rect">
            <a:avLst/>
          </a:prstGeom>
          <a:noFill/>
          <a:ln w="38100">
            <a:solidFill>
              <a:srgbClr val="C00000"/>
            </a:solidFill>
          </a:ln>
        </p:spPr>
      </p:pic>
      <p:sp>
        <p:nvSpPr>
          <p:cNvPr id="11" name="CasellaDiTesto 10"/>
          <p:cNvSpPr txBox="1"/>
          <p:nvPr/>
        </p:nvSpPr>
        <p:spPr>
          <a:xfrm>
            <a:off x="6286512" y="2857496"/>
            <a:ext cx="2143140" cy="1384995"/>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Prima di essere seminato, il campo deve essere ben arato. </a:t>
            </a:r>
          </a:p>
          <a:p>
            <a:r>
              <a:rPr lang="it-IT" sz="1200" dirty="0" smtClean="0">
                <a:latin typeface="Times New Roman" pitchFamily="18" charset="0"/>
                <a:cs typeface="Times New Roman" pitchFamily="18" charset="0"/>
              </a:rPr>
              <a:t>I solchi vanno incisi in due fasi distinte. L’aratore deve fare attenzione a non innervosire gli animali e a non affaticarli oltre le loro possibilità.</a:t>
            </a:r>
            <a:endParaRPr lang="it-IT" sz="1200" dirty="0">
              <a:latin typeface="Times New Roman" pitchFamily="18" charset="0"/>
              <a:cs typeface="Times New Roman" pitchFamily="18" charset="0"/>
            </a:endParaRPr>
          </a:p>
        </p:txBody>
      </p:sp>
      <p:pic>
        <p:nvPicPr>
          <p:cNvPr id="12" name="Picture 2" descr="C:\Users\utente\Pictures\2021-04-22\001.jpg"/>
          <p:cNvPicPr>
            <a:picLocks noChangeAspect="1" noChangeArrowheads="1"/>
          </p:cNvPicPr>
          <p:nvPr/>
        </p:nvPicPr>
        <p:blipFill>
          <a:blip r:embed="rId5" cstate="print"/>
          <a:srcRect/>
          <a:stretch>
            <a:fillRect/>
          </a:stretch>
        </p:blipFill>
        <p:spPr bwMode="auto">
          <a:xfrm>
            <a:off x="285720" y="714356"/>
            <a:ext cx="1776984" cy="2374392"/>
          </a:xfrm>
          <a:prstGeom prst="rect">
            <a:avLst/>
          </a:prstGeom>
          <a:noFill/>
        </p:spPr>
      </p:pic>
      <p:sp>
        <p:nvSpPr>
          <p:cNvPr id="13" name="Rettangolo 12"/>
          <p:cNvSpPr/>
          <p:nvPr/>
        </p:nvSpPr>
        <p:spPr>
          <a:xfrm>
            <a:off x="2786050" y="5715016"/>
            <a:ext cx="3071834" cy="1015663"/>
          </a:xfrm>
          <a:prstGeom prst="rect">
            <a:avLst/>
          </a:prstGeom>
          <a:solidFill>
            <a:schemeClr val="bg2">
              <a:lumMod val="75000"/>
            </a:schemeClr>
          </a:solidFill>
          <a:ln w="12700">
            <a:solidFill>
              <a:srgbClr val="FF0000"/>
            </a:solidFill>
          </a:ln>
        </p:spPr>
        <p:txBody>
          <a:bodyPr wrap="square">
            <a:spAutoFit/>
          </a:bodyPr>
          <a:lstStyle/>
          <a:p>
            <a:r>
              <a:rPr lang="it-IT" sz="1200" dirty="0" smtClean="0">
                <a:latin typeface="Times New Roman" pitchFamily="18" charset="0"/>
                <a:cs typeface="Times New Roman" pitchFamily="18" charset="0"/>
              </a:rPr>
              <a:t>Nella cucina della fattoria si prepara il cibo per gli schiavi. Esso è razionato in base alla stagione  e al tipo di lavoro che viene svolto. Gli schiavi ammalati che non possono lavorare ricevono una razione ridotta. </a:t>
            </a:r>
            <a:endParaRPr lang="it-IT" sz="1200" dirty="0">
              <a:latin typeface="Times New Roman" pitchFamily="18" charset="0"/>
              <a:cs typeface="Times New Roman" pitchFamily="18" charset="0"/>
            </a:endParaRPr>
          </a:p>
        </p:txBody>
      </p:sp>
      <p:sp>
        <p:nvSpPr>
          <p:cNvPr id="14" name="CasellaDiTesto 13"/>
          <p:cNvSpPr txBox="1"/>
          <p:nvPr/>
        </p:nvSpPr>
        <p:spPr>
          <a:xfrm>
            <a:off x="571472" y="5786454"/>
            <a:ext cx="1714512" cy="646331"/>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Il fabbro provvede alla fabbricazione degli attrezzi di ferro</a:t>
            </a:r>
            <a:endParaRPr lang="it-IT" sz="1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SCUOLA\STORIA\2-LA VILLA ROMANA\ARCHIVIO\scansione0001 - Copia.jpg"/>
          <p:cNvPicPr>
            <a:picLocks noChangeAspect="1" noChangeArrowheads="1"/>
          </p:cNvPicPr>
          <p:nvPr/>
        </p:nvPicPr>
        <p:blipFill>
          <a:blip r:embed="rId2" cstate="print"/>
          <a:srcRect/>
          <a:stretch>
            <a:fillRect/>
          </a:stretch>
        </p:blipFill>
        <p:spPr bwMode="auto">
          <a:xfrm>
            <a:off x="357155" y="2643181"/>
            <a:ext cx="1743852" cy="1843705"/>
          </a:xfrm>
          <a:prstGeom prst="rect">
            <a:avLst/>
          </a:prstGeom>
          <a:noFill/>
          <a:ln w="38100">
            <a:solidFill>
              <a:srgbClr val="C00000"/>
            </a:solidFill>
          </a:ln>
        </p:spPr>
      </p:pic>
      <p:pic>
        <p:nvPicPr>
          <p:cNvPr id="4" name="Picture 3" descr="H:\SCUOLA\STORIA\2-LA VILLA ROMANA\LIBRI\ANTICA ROMA\25 - Copia.jpg"/>
          <p:cNvPicPr>
            <a:picLocks noChangeAspect="1" noChangeArrowheads="1"/>
          </p:cNvPicPr>
          <p:nvPr/>
        </p:nvPicPr>
        <p:blipFill>
          <a:blip r:embed="rId3" cstate="print"/>
          <a:srcRect/>
          <a:stretch>
            <a:fillRect/>
          </a:stretch>
        </p:blipFill>
        <p:spPr bwMode="auto">
          <a:xfrm>
            <a:off x="4786314" y="2786058"/>
            <a:ext cx="4241536" cy="2931384"/>
          </a:xfrm>
          <a:prstGeom prst="rect">
            <a:avLst/>
          </a:prstGeom>
          <a:noFill/>
        </p:spPr>
      </p:pic>
      <p:pic>
        <p:nvPicPr>
          <p:cNvPr id="6" name="Picture 3" descr="H:\SCUOLA\STORIA\2-LA VILLA ROMANA\LIBRI\ANTICA ROMA\19 - Copia.jpg"/>
          <p:cNvPicPr>
            <a:picLocks noChangeAspect="1" noChangeArrowheads="1"/>
          </p:cNvPicPr>
          <p:nvPr/>
        </p:nvPicPr>
        <p:blipFill>
          <a:blip r:embed="rId4" cstate="print"/>
          <a:srcRect/>
          <a:stretch>
            <a:fillRect/>
          </a:stretch>
        </p:blipFill>
        <p:spPr bwMode="auto">
          <a:xfrm>
            <a:off x="142846" y="142854"/>
            <a:ext cx="2031630" cy="1930049"/>
          </a:xfrm>
          <a:prstGeom prst="rect">
            <a:avLst/>
          </a:prstGeom>
          <a:noFill/>
        </p:spPr>
      </p:pic>
      <p:sp>
        <p:nvSpPr>
          <p:cNvPr id="7" name="CasellaDiTesto 6"/>
          <p:cNvSpPr txBox="1"/>
          <p:nvPr/>
        </p:nvSpPr>
        <p:spPr>
          <a:xfrm>
            <a:off x="3143240" y="714356"/>
            <a:ext cx="1785950" cy="1200329"/>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La massaia ha il compito di custodire e conservare tutto ciò che viene portato nella fattoria: suppellettili, vestiti , prodotti agricoli ecc. </a:t>
            </a:r>
            <a:endParaRPr lang="it-IT" sz="1200" dirty="0">
              <a:latin typeface="Times New Roman" pitchFamily="18" charset="0"/>
              <a:cs typeface="Times New Roman" pitchFamily="18" charset="0"/>
            </a:endParaRPr>
          </a:p>
        </p:txBody>
      </p:sp>
      <p:sp>
        <p:nvSpPr>
          <p:cNvPr id="8" name="CasellaDiTesto 7"/>
          <p:cNvSpPr txBox="1"/>
          <p:nvPr/>
        </p:nvSpPr>
        <p:spPr>
          <a:xfrm>
            <a:off x="857224" y="5072074"/>
            <a:ext cx="1500198" cy="1384995"/>
          </a:xfrm>
          <a:prstGeom prst="rect">
            <a:avLst/>
          </a:prstGeom>
          <a:solidFill>
            <a:schemeClr val="bg2">
              <a:lumMod val="75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I pastori passano lunghi periodi sui pascoli. Il loro principale compito è quello di difendere il gregge dai lupi e dai ladri.</a:t>
            </a:r>
            <a:endParaRPr lang="it-IT" sz="1200" dirty="0">
              <a:latin typeface="Times New Roman" pitchFamily="18" charset="0"/>
              <a:cs typeface="Times New Roman" pitchFamily="18" charset="0"/>
            </a:endParaRPr>
          </a:p>
        </p:txBody>
      </p:sp>
      <p:pic>
        <p:nvPicPr>
          <p:cNvPr id="9" name="Picture 2" descr="H:\SCUOLA\STORIA\2-LA VILLA ROMANA\LIBRI\ANTICA ROMA\19 - Copia.jpg"/>
          <p:cNvPicPr>
            <a:picLocks noChangeAspect="1" noChangeArrowheads="1"/>
          </p:cNvPicPr>
          <p:nvPr/>
        </p:nvPicPr>
        <p:blipFill>
          <a:blip r:embed="rId5" cstate="print"/>
          <a:srcRect/>
          <a:stretch>
            <a:fillRect/>
          </a:stretch>
        </p:blipFill>
        <p:spPr bwMode="auto">
          <a:xfrm>
            <a:off x="6072198" y="285728"/>
            <a:ext cx="2547122" cy="1932523"/>
          </a:xfrm>
          <a:prstGeom prst="rect">
            <a:avLst/>
          </a:prstGeom>
          <a:noFill/>
        </p:spPr>
      </p:pic>
      <p:pic>
        <p:nvPicPr>
          <p:cNvPr id="10" name="Picture 5" descr="H:\SCUOLA\STORIA\2-LA VILLA ROMANA\LIBRI\ANTICA ROMA\22 - Copia.jpg"/>
          <p:cNvPicPr>
            <a:picLocks noChangeAspect="1" noChangeArrowheads="1"/>
          </p:cNvPicPr>
          <p:nvPr/>
        </p:nvPicPr>
        <p:blipFill>
          <a:blip r:embed="rId6" cstate="print"/>
          <a:srcRect/>
          <a:stretch>
            <a:fillRect/>
          </a:stretch>
        </p:blipFill>
        <p:spPr bwMode="auto">
          <a:xfrm>
            <a:off x="2786050" y="2357430"/>
            <a:ext cx="1496568" cy="2459736"/>
          </a:xfrm>
          <a:prstGeom prst="rect">
            <a:avLst/>
          </a:prstGeom>
          <a:noFill/>
          <a:ln w="38100">
            <a:solidFill>
              <a:srgbClr val="C0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285852" y="2500306"/>
            <a:ext cx="678661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Fonti scritte</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4282" y="5429264"/>
            <a:ext cx="6715172" cy="1200329"/>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La villa deve essere posta in un luogo che risulti salubre tutto l’anno; il terreno ideale è quello disposto su un pianoro o su colline degradanti, meglio se in vista del mare che rende il clima temperato. È opportuno che abbia nelle sue vicinanze una sorgente o un corso d’acqua o che sia servita da un acquedotto pubblico.</a:t>
            </a:r>
          </a:p>
          <a:p>
            <a:pPr algn="just"/>
            <a:r>
              <a:rPr lang="it-IT" sz="1200" dirty="0" smtClean="0">
                <a:latin typeface="Times New Roman" pitchFamily="18" charset="0"/>
                <a:cs typeface="Times New Roman" pitchFamily="18" charset="0"/>
              </a:rPr>
              <a:t>Il fondo deve essere percorso da una buona strada carrozzabile per ragioni di trasporto delle derrate ed è consigliabile che la villa sia prossima a una città e a un mercato per poter vendere e acquistare.</a:t>
            </a:r>
          </a:p>
          <a:p>
            <a:pPr algn="r"/>
            <a:r>
              <a:rPr lang="it-IT" sz="1200" i="1" dirty="0" smtClean="0">
                <a:latin typeface="Times New Roman" pitchFamily="18" charset="0"/>
                <a:cs typeface="Times New Roman" pitchFamily="18" charset="0"/>
              </a:rPr>
              <a:t>Columella</a:t>
            </a:r>
          </a:p>
        </p:txBody>
      </p:sp>
      <p:sp>
        <p:nvSpPr>
          <p:cNvPr id="7" name="CasellaDiTesto 6"/>
          <p:cNvSpPr txBox="1"/>
          <p:nvPr/>
        </p:nvSpPr>
        <p:spPr>
          <a:xfrm>
            <a:off x="6858016" y="214290"/>
            <a:ext cx="2143140" cy="2492990"/>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Chi è capo non deve solo dare ordini, ma deve lavorare anche lui, affinché i subalterni, vedendolo all’opera, ne imitino l’esempio e capiscano che a giusta ragione quello li comanda, perché ne sa più di loro. Né bisogna permettere agli assistenti di comandare più con le botte che con la voce, quando se ne possa ottenere il medesimo effetto.</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9" name="Rectangle 8"/>
          <p:cNvSpPr>
            <a:spLocks noChangeArrowheads="1"/>
          </p:cNvSpPr>
          <p:nvPr/>
        </p:nvSpPr>
        <p:spPr bwMode="auto">
          <a:xfrm>
            <a:off x="857224" y="1428736"/>
            <a:ext cx="3429024" cy="1015663"/>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La massaia deve lavorare perché 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abbia pochissimo da fare dentro casa, dato che, fino dalla prima mattina, deve uscire con i lavoratori e la sera ritorna a casa stanco dei lavori compiuti.</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500034" y="357166"/>
            <a:ext cx="3071834" cy="646331"/>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In caso di malattia dei servi, non si deve dar loro porzioni tanto abbondanti.</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Catone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785786" y="3357562"/>
            <a:ext cx="1643074"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Quanto ai sistemi di mietitura, essi sono diversi. Molti tagliano lo stelo verso la sua metà con falci a lungo manico, fatte a becco o dentate.</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asellaDiTesto 11"/>
          <p:cNvSpPr txBox="1"/>
          <p:nvPr/>
        </p:nvSpPr>
        <p:spPr>
          <a:xfrm>
            <a:off x="3000364" y="2857496"/>
            <a:ext cx="3286148" cy="2308324"/>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Nel caso di tempo piovoso, si possono compiere i seguenti lavori: lavare le botti, spalmarle con la pece, far la pulizia della fattoria, cambiare di posto il grano, portar fuori il letame e ammucchiarlo, mondare le sementi, riparare le corde e farne di nuove. </a:t>
            </a:r>
          </a:p>
          <a:p>
            <a:pPr algn="just"/>
            <a:r>
              <a:rPr lang="it-IT" sz="1200" dirty="0" smtClean="0">
                <a:latin typeface="Times New Roman" pitchFamily="18" charset="0"/>
                <a:cs typeface="Times New Roman" pitchFamily="18" charset="0"/>
              </a:rPr>
              <a:t>Nei giorni festivi si può ripulire le fosse vecchie, provvedere alla manutenzione della strada pubblica, tagliare gli sterpi, zappare l’orto, ripulire il prato, legare le ramaglie, roncare le spine, pestare il farro, far le pulizie generali.</a:t>
            </a:r>
          </a:p>
          <a:p>
            <a:pPr algn="r"/>
            <a:r>
              <a:rPr lang="it-IT" sz="1200" i="1" dirty="0" smtClean="0">
                <a:latin typeface="Times New Roman" pitchFamily="18" charset="0"/>
                <a:cs typeface="Times New Roman" pitchFamily="18" charset="0"/>
              </a:rPr>
              <a:t>Catone  </a:t>
            </a:r>
            <a:endParaRPr lang="it-IT" sz="1200"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285728"/>
            <a:ext cx="6715172" cy="1384995"/>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La villa padronale sia distinta in appartamento invernale ed estivo in questo modo: le camere da letto per l’inverno guardino verso il punto in cui il sole sorge in questa stagione, le stanze da pranzo verso il punto n cui tramonta all’equinozio. Al contrario per l’estate: le camere da letto guardino il punto in cui si trova il sole a mezzogiorno negli equinozi, e le stanze da pranzo l’oriente invernale. I bagni devono essere volti all’occidente estivo, perché rimangano illuminati da mezzogiorno fino alla sera. Gli ambulacri si trovino esposti al mezzogiorno equinoziale, per poter ricevere d’inverno il massimo, d’estate il minimo di sole.</a:t>
            </a:r>
          </a:p>
          <a:p>
            <a:pPr algn="r"/>
            <a:r>
              <a:rPr lang="it-IT" sz="1200" i="1" dirty="0" smtClean="0">
                <a:latin typeface="Times New Roman" pitchFamily="18" charset="0"/>
                <a:cs typeface="Times New Roman" pitchFamily="18" charset="0"/>
              </a:rPr>
              <a:t>Columella</a:t>
            </a:r>
          </a:p>
        </p:txBody>
      </p:sp>
      <p:sp>
        <p:nvSpPr>
          <p:cNvPr id="3" name="CasellaDiTesto 2"/>
          <p:cNvSpPr txBox="1"/>
          <p:nvPr/>
        </p:nvSpPr>
        <p:spPr>
          <a:xfrm>
            <a:off x="285720" y="5500702"/>
            <a:ext cx="6715172" cy="1015663"/>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Per le bestie si faranno stalle che non siano soggette né al caldo né al freddo eccessivo, per gli animali da giogo una stalla estiva e una stalla invernale, e per gli altri animali, che è bene tenere dentro la fattoria, luoghi in parte coperti, in parte a cielo aperto, ma chiusi con alte palizzate: nei primi staranno d’inverno, negli altri d’estate, sempre al riparo dagli assalti delle fiere</a:t>
            </a:r>
          </a:p>
          <a:p>
            <a:pPr algn="r"/>
            <a:r>
              <a:rPr lang="it-IT" sz="1200" i="1" dirty="0" smtClean="0">
                <a:latin typeface="Times New Roman" pitchFamily="18" charset="0"/>
                <a:cs typeface="Times New Roman" pitchFamily="18" charset="0"/>
              </a:rPr>
              <a:t>Columella</a:t>
            </a:r>
          </a:p>
        </p:txBody>
      </p:sp>
      <p:sp>
        <p:nvSpPr>
          <p:cNvPr id="4" name="Rectangle 9"/>
          <p:cNvSpPr>
            <a:spLocks noChangeArrowheads="1"/>
          </p:cNvSpPr>
          <p:nvPr/>
        </p:nvSpPr>
        <p:spPr bwMode="auto">
          <a:xfrm>
            <a:off x="428596" y="3857628"/>
            <a:ext cx="3643338" cy="1200329"/>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Il </a:t>
            </a:r>
            <a:r>
              <a:rPr kumimoji="0" lang="it-IT" sz="1200" b="0" i="0" u="none" strike="noStrike" cap="none" normalizeH="0" baseline="0" dirty="0" err="1" smtClean="0">
                <a:ln>
                  <a:noFill/>
                </a:ln>
                <a:solidFill>
                  <a:srgbClr val="111A10"/>
                </a:solidFill>
                <a:effectLst/>
                <a:latin typeface="Times New Roman" pitchFamily="18" charset="0"/>
                <a:ea typeface="Calibri" pitchFamily="34" charset="0"/>
                <a:cs typeface="Times New Roman" pitchFamily="18" charset="0"/>
              </a:rPr>
              <a:t>massaro</a:t>
            </a:r>
            <a:r>
              <a:rPr kumimoji="0" lang="it-IT" sz="1200" b="0" i="0"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 deve attenersi scrupolosamente a queste due norme: non sciogliere dalle catene senza permesso quello schiavo che il padrone ha condannato a tale pena e non sciogliere neppure quelli che abbia dovuto punire lui, prima che il padrone ne sia al corrente.</a:t>
            </a:r>
          </a:p>
          <a:p>
            <a:pPr marL="0" marR="0" lvl="0" indent="0" algn="r" defTabSz="914400" rtl="0" eaLnBrk="1" fontAlgn="base" latinLnBrk="0" hangingPunct="1">
              <a:lnSpc>
                <a:spcPct val="100000"/>
              </a:lnSpc>
              <a:spcBef>
                <a:spcPct val="0"/>
              </a:spcBef>
              <a:spcAft>
                <a:spcPct val="0"/>
              </a:spcAft>
              <a:buClrTx/>
              <a:buSzTx/>
              <a:buFontTx/>
              <a:buNone/>
              <a:tabLst/>
            </a:pPr>
            <a:r>
              <a:rPr lang="it-IT" sz="1200" i="1" dirty="0" smtClean="0">
                <a:solidFill>
                  <a:srgbClr val="111A10"/>
                </a:solidFill>
                <a:latin typeface="Times New Roman" pitchFamily="18" charset="0"/>
                <a:cs typeface="Times New Roman" pitchFamily="18" charset="0"/>
              </a:rPr>
              <a:t>Columella</a:t>
            </a:r>
            <a:endParaRPr kumimoji="0" lang="it-IT"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5143504" y="2857496"/>
            <a:ext cx="3429024" cy="1384995"/>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Alle femmine più prolifiche ho dato qualche volta riposo e persino la libertà, quando avevano cresciuto molti figli. Bisogna stabilire infatti un premio per un determinato numero di figli; per esempio: quella che ha tre figli ha diritto al riposo, quella che ne ha di più, può ottenere anche la dispensa da tutti i lavori.</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asellaDiTesto 5"/>
          <p:cNvSpPr txBox="1"/>
          <p:nvPr/>
        </p:nvSpPr>
        <p:spPr>
          <a:xfrm>
            <a:off x="714348" y="2357430"/>
            <a:ext cx="3357586" cy="830997"/>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La stanza del castaldo deve essere vicina alla porta d’ingresso, per controllare chi entri o chi esca di notte e cosa porti, specialmente se non c’è portiere.</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715140" y="2500306"/>
            <a:ext cx="1928826"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Nella parte rustica si ponga una cucina, tanto vasta e alta, che la travatura non corra pericolo d’incendi e i servi ci si possano intrattenere comodamente in ogni tempo dell’anno.</a:t>
            </a:r>
          </a:p>
          <a:p>
            <a:pPr marL="0" marR="0" lvl="0" indent="0" algn="r" defTabSz="914400" rtl="0" eaLnBrk="0" fontAlgn="base" latinLnBrk="0" hangingPunct="0">
              <a:lnSpc>
                <a:spcPct val="100000"/>
              </a:lnSpc>
              <a:spcBef>
                <a:spcPct val="0"/>
              </a:spcBef>
              <a:spcAft>
                <a:spcPct val="0"/>
              </a:spcAft>
              <a:buClrTx/>
              <a:buSzTx/>
              <a:buFontTx/>
              <a:buNone/>
              <a:tabLst/>
            </a:pP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sellaDiTesto 2"/>
          <p:cNvSpPr txBox="1"/>
          <p:nvPr/>
        </p:nvSpPr>
        <p:spPr>
          <a:xfrm>
            <a:off x="4786314" y="142852"/>
            <a:ext cx="3857652" cy="1200329"/>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Doveri propri del fattore. Quei compiti che per il padrone è agevole attribuirgli, cioè tutti i lavori che devono essere svolti nel fondo e tutti gli acquisti e le forniture cui provvedere e in che modo distribuire i vari tipi di cibo e i vesti agli schiavi di casa</a:t>
            </a:r>
          </a:p>
          <a:p>
            <a:pPr algn="r"/>
            <a:r>
              <a:rPr lang="it-IT" sz="1200" i="1" dirty="0" smtClean="0">
                <a:latin typeface="Times New Roman" pitchFamily="18" charset="0"/>
                <a:cs typeface="Times New Roman" pitchFamily="18" charset="0"/>
              </a:rPr>
              <a:t>Catone </a:t>
            </a:r>
            <a:endParaRPr lang="it-IT" sz="1200" i="1" dirty="0">
              <a:latin typeface="Times New Roman" pitchFamily="18" charset="0"/>
              <a:cs typeface="Times New Roman" pitchFamily="18" charset="0"/>
            </a:endParaRPr>
          </a:p>
        </p:txBody>
      </p:sp>
      <p:sp>
        <p:nvSpPr>
          <p:cNvPr id="4" name="Rectangle 8"/>
          <p:cNvSpPr>
            <a:spLocks noChangeArrowheads="1"/>
          </p:cNvSpPr>
          <p:nvPr/>
        </p:nvSpPr>
        <p:spPr bwMode="auto">
          <a:xfrm>
            <a:off x="1214414" y="1071546"/>
            <a:ext cx="2571768" cy="2123658"/>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sia il primo ad alzarsi il mattino e, senza perdite di tempo, mandi gli altri schiavi a diversi lavori secondo i vari momenti dell’anno, anzi lui stesso li preceda alacremente.</a:t>
            </a:r>
          </a:p>
          <a:p>
            <a:pPr algn="just"/>
            <a:r>
              <a:rPr lang="it-IT" sz="1200" dirty="0" smtClean="0">
                <a:latin typeface="Times New Roman" pitchFamily="18" charset="0"/>
                <a:cs typeface="Times New Roman" pitchFamily="18" charset="0"/>
              </a:rPr>
              <a:t>Quando sarà il tramonto, non lasci nessuno dietro di sé, ma venga dietro tutti, come un bravo pastore non permette che qualche pecora del suo gregge rimanga per i pascoli.</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5500694" y="4786322"/>
            <a:ext cx="3429024" cy="1938992"/>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Per i giorni di pioggia o quando per il freddo o la brina le donne non potranno uscire e rimanere fuori per i lavori dei campi, la massaia curi che sia pronta e pettinata la lana, in modo che ciascuna si metta subito a filare; così essa potrà esigere più facilmente che compiano la quantità di lavoro assegnata. Sarà infatti cosa buona che le sue vesti e quelle degli altri schiavi più distinti siano fatte in casa, in modo che i conti del padrone siano alleggeriti.</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asellaDiTesto 5"/>
          <p:cNvSpPr txBox="1"/>
          <p:nvPr/>
        </p:nvSpPr>
        <p:spPr>
          <a:xfrm>
            <a:off x="571472" y="4071942"/>
            <a:ext cx="3286148" cy="1569660"/>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Nella vendemmia un coltivatore diligente non solo coglie, ma anche sceglie, l’uva: coglie quella da vino, sceglie quella da tavola. L’uva da vino si porta nel luogo della torchiatura per poi passare da qui nelle botti vuote; quella da tavola si mette in ceste a parte per poi riempirne delle piccole olle cacciate dentro botti piene </a:t>
            </a:r>
            <a:r>
              <a:rPr lang="it-IT" sz="1200" smtClean="0">
                <a:latin typeface="Times New Roman" pitchFamily="18" charset="0"/>
                <a:cs typeface="Times New Roman" pitchFamily="18" charset="0"/>
              </a:rPr>
              <a:t>di vinacce.</a:t>
            </a:r>
            <a:endParaRPr lang="it-IT" sz="1200" dirty="0" smtClean="0">
              <a:latin typeface="Times New Roman" pitchFamily="18" charset="0"/>
              <a:cs typeface="Times New Roman" pitchFamily="18" charset="0"/>
            </a:endParaRP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7" name="CasellaDiTesto 6"/>
          <p:cNvSpPr txBox="1"/>
          <p:nvPr/>
        </p:nvSpPr>
        <p:spPr>
          <a:xfrm>
            <a:off x="4000496" y="1571612"/>
            <a:ext cx="1785950" cy="1754326"/>
          </a:xfrm>
          <a:prstGeom prst="rect">
            <a:avLst/>
          </a:prstGeom>
          <a:solidFill>
            <a:schemeClr val="accent1">
              <a:lumMod val="40000"/>
              <a:lumOff val="60000"/>
            </a:schemeClr>
          </a:solidFill>
          <a:ln w="12700">
            <a:solidFill>
              <a:srgbClr val="FF0000"/>
            </a:solidFill>
          </a:ln>
        </p:spPr>
        <p:txBody>
          <a:bodyPr wrap="square" rtlCol="0">
            <a:spAutoFit/>
          </a:bodyPr>
          <a:lstStyle/>
          <a:p>
            <a:r>
              <a:rPr lang="it-IT" sz="1200" dirty="0" smtClean="0">
                <a:latin typeface="Times New Roman" pitchFamily="18" charset="0"/>
                <a:cs typeface="Times New Roman" pitchFamily="18" charset="0"/>
              </a:rPr>
              <a:t>Quando si sarà finito di pigiare l’uva, bisognerà passare sotto il torchio i racimoli dei </a:t>
            </a:r>
            <a:r>
              <a:rPr lang="it-IT" sz="1200" dirty="0" err="1" smtClean="0">
                <a:latin typeface="Times New Roman" pitchFamily="18" charset="0"/>
                <a:cs typeface="Times New Roman" pitchFamily="18" charset="0"/>
              </a:rPr>
              <a:t>grappi</a:t>
            </a:r>
            <a:r>
              <a:rPr lang="it-IT" sz="1200" dirty="0" smtClean="0">
                <a:latin typeface="Times New Roman" pitchFamily="18" charset="0"/>
                <a:cs typeface="Times New Roman" pitchFamily="18" charset="0"/>
              </a:rPr>
              <a:t> con le bucce, per poter spremere e aggiungere nello stesso tino quel po’ di mosto che ancora vi rimane.</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7072330" y="285728"/>
            <a:ext cx="1643074" cy="1569660"/>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Se la regione in cui lavoriamo ha un clima mite e temperato, è bene, appena finita la vendemmia, iniziare la potatura, intorno alla metà d’ottobre.</a:t>
            </a:r>
            <a:endParaRPr lang="it-IT" sz="1200" dirty="0" smtClean="0"/>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sellaDiTesto 2"/>
          <p:cNvSpPr txBox="1"/>
          <p:nvPr/>
        </p:nvSpPr>
        <p:spPr>
          <a:xfrm>
            <a:off x="4071934" y="1000108"/>
            <a:ext cx="2357422" cy="830997"/>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Alcuni terreni, una volta arati con buoi e aratro, devono essere arati di nuovo prima di essere seminati</a:t>
            </a:r>
          </a:p>
          <a:p>
            <a:pPr algn="r"/>
            <a:r>
              <a:rPr lang="it-IT" sz="1200" i="1" dirty="0" err="1" smtClean="0">
                <a:latin typeface="Times New Roman" pitchFamily="18" charset="0"/>
                <a:cs typeface="Times New Roman" pitchFamily="18" charset="0"/>
              </a:rPr>
              <a:t>Varrone</a:t>
            </a:r>
            <a:endParaRPr lang="it-IT" sz="1200" i="1" dirty="0">
              <a:latin typeface="Times New Roman" pitchFamily="18" charset="0"/>
              <a:cs typeface="Times New Roman" pitchFamily="18" charset="0"/>
            </a:endParaRPr>
          </a:p>
        </p:txBody>
      </p:sp>
      <p:sp>
        <p:nvSpPr>
          <p:cNvPr id="4" name="Rectangle 8"/>
          <p:cNvSpPr>
            <a:spLocks noChangeArrowheads="1"/>
          </p:cNvSpPr>
          <p:nvPr/>
        </p:nvSpPr>
        <p:spPr bwMode="auto">
          <a:xfrm>
            <a:off x="285720" y="142852"/>
            <a:ext cx="3429024" cy="1384995"/>
          </a:xfrm>
          <a:prstGeom prst="rect">
            <a:avLst/>
          </a:prstGeom>
          <a:solidFill>
            <a:schemeClr val="accent1">
              <a:lumMod val="40000"/>
              <a:lumOff val="60000"/>
            </a:schemeClr>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200" dirty="0" smtClean="0">
                <a:latin typeface="Times New Roman" pitchFamily="18" charset="0"/>
                <a:cs typeface="Times New Roman" pitchFamily="18" charset="0"/>
              </a:rPr>
              <a:t>Il </a:t>
            </a:r>
            <a:r>
              <a:rPr lang="it-IT" sz="1200" dirty="0" err="1" smtClean="0">
                <a:latin typeface="Times New Roman" pitchFamily="18" charset="0"/>
                <a:cs typeface="Times New Roman" pitchFamily="18" charset="0"/>
              </a:rPr>
              <a:t>massaro</a:t>
            </a:r>
            <a:r>
              <a:rPr lang="it-IT" sz="1200" dirty="0" smtClean="0">
                <a:latin typeface="Times New Roman" pitchFamily="18" charset="0"/>
                <a:cs typeface="Times New Roman" pitchFamily="18" charset="0"/>
              </a:rPr>
              <a:t> si occupi degli schiavi uno per uno; presti le cure necessarie, se qualcuno, come avviene spesso, si è ferito sul lavoro; se qualcuno non sta tanto bene, lo conduca subito nell'infermeria e ordini che gli siano apprestate tutte le medicine necessarie al suo caso.</a:t>
            </a:r>
            <a:r>
              <a:rPr lang="it-IT" sz="1200" dirty="0" smtClean="0"/>
              <a:t> </a:t>
            </a:r>
          </a:p>
          <a:p>
            <a:pPr algn="r"/>
            <a:r>
              <a:rPr kumimoji="0" lang="it-IT" sz="1200" b="0" i="1" u="none" strike="noStrike" cap="none" normalizeH="0" baseline="0" dirty="0" smtClean="0">
                <a:ln>
                  <a:noFill/>
                </a:ln>
                <a:solidFill>
                  <a:srgbClr val="111A10"/>
                </a:solidFill>
                <a:effectLst/>
                <a:latin typeface="Times New Roman" pitchFamily="18" charset="0"/>
                <a:ea typeface="Calibri" pitchFamily="34" charset="0"/>
                <a:cs typeface="Times New Roman" pitchFamily="18" charset="0"/>
              </a:rPr>
              <a:t>Columella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asellaDiTesto 5"/>
          <p:cNvSpPr txBox="1"/>
          <p:nvPr/>
        </p:nvSpPr>
        <p:spPr>
          <a:xfrm>
            <a:off x="142844" y="3000372"/>
            <a:ext cx="6715172" cy="1938992"/>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200" dirty="0" smtClean="0">
                <a:latin typeface="Times New Roman" pitchFamily="18" charset="0"/>
                <a:cs typeface="Times New Roman" pitchFamily="18" charset="0"/>
              </a:rPr>
              <a:t>La parte destinata ai prodotti si divide in olearia, stanza del torchio, cantina per il vino, fienili, pagliai, magazzini e granai. Le parti a terreno siano destinate alla conservazione dei prodotti liquidi, come il vino e l’olio da vendere; i prodotti aridi invece, come il grano, il fieno, i fogliami, la paglia e in generale i foraggi, si dispongano su palchi e tavolati. I granai , in particolare, siano situati in alto e vi si acceda con scale; vi siano strette finestrelle da cui penetrino i venti del nord, perché questa direzione del cielo è la più fredda e la meno umida e per tutte e due le ragioni garantisce la conservazione del </a:t>
            </a:r>
            <a:r>
              <a:rPr lang="it-IT" sz="1200" dirty="0" err="1" smtClean="0">
                <a:latin typeface="Times New Roman" pitchFamily="18" charset="0"/>
                <a:cs typeface="Times New Roman" pitchFamily="18" charset="0"/>
              </a:rPr>
              <a:t>grano.la</a:t>
            </a:r>
            <a:r>
              <a:rPr lang="it-IT" sz="1200" dirty="0" smtClean="0">
                <a:latin typeface="Times New Roman" pitchFamily="18" charset="0"/>
                <a:cs typeface="Times New Roman" pitchFamily="18" charset="0"/>
              </a:rPr>
              <a:t> stessa esposizione deve avere la cantina situata a terreno; e deve essere lontanissima dai bagni, dal forno, dal letamaio e da ogni altro ammassamento di rifiuti, che emanino cattivi odori, e non meno lontana da cisterne e dalle acque  scorrenti, perché l’umidità che ne emana danneggia il vino.</a:t>
            </a:r>
          </a:p>
          <a:p>
            <a:pPr algn="r"/>
            <a:r>
              <a:rPr lang="it-IT" sz="1200" i="1" dirty="0" smtClean="0">
                <a:latin typeface="Times New Roman" pitchFamily="18" charset="0"/>
                <a:cs typeface="Times New Roman" pitchFamily="18" charset="0"/>
              </a:rPr>
              <a:t>Columella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214414" y="2500306"/>
            <a:ext cx="6786610" cy="600164"/>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Fonti iconiche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SCUOLA\STORIA\2-LA VILLA ROMANA\DOCUMENTI\LAVORI\MOSAICI, PITTURE\Vendanges_romaines_à_Cherchell.jpg"/>
          <p:cNvPicPr>
            <a:picLocks noChangeAspect="1" noChangeArrowheads="1"/>
          </p:cNvPicPr>
          <p:nvPr/>
        </p:nvPicPr>
        <p:blipFill>
          <a:blip r:embed="rId2"/>
          <a:srcRect/>
          <a:stretch>
            <a:fillRect/>
          </a:stretch>
        </p:blipFill>
        <p:spPr bwMode="auto">
          <a:xfrm>
            <a:off x="5643570" y="71414"/>
            <a:ext cx="3077845" cy="2631440"/>
          </a:xfrm>
          <a:prstGeom prst="rect">
            <a:avLst/>
          </a:prstGeom>
          <a:noFill/>
        </p:spPr>
      </p:pic>
      <p:pic>
        <p:nvPicPr>
          <p:cNvPr id="4" name="Picture 4" descr="H:\SCUOLA\STORIA\2-LA VILLA ROMANA\DOCUMENTI\LAVORI\MOSAICI, PITTURE\torchiatura-768x560.jpg"/>
          <p:cNvPicPr>
            <a:picLocks noChangeAspect="1" noChangeArrowheads="1"/>
          </p:cNvPicPr>
          <p:nvPr/>
        </p:nvPicPr>
        <p:blipFill>
          <a:blip r:embed="rId3" cstate="print"/>
          <a:srcRect/>
          <a:stretch>
            <a:fillRect/>
          </a:stretch>
        </p:blipFill>
        <p:spPr bwMode="auto">
          <a:xfrm>
            <a:off x="285720" y="2643182"/>
            <a:ext cx="2380488" cy="1761744"/>
          </a:xfrm>
          <a:prstGeom prst="rect">
            <a:avLst/>
          </a:prstGeom>
          <a:noFill/>
        </p:spPr>
      </p:pic>
      <p:pic>
        <p:nvPicPr>
          <p:cNvPr id="5" name="Picture 2" descr="H:\SCUOLA\STORIA\2-LA VILLA ROMANA\ARCHIVIO\11010343.jpg"/>
          <p:cNvPicPr>
            <a:picLocks noChangeAspect="1" noChangeArrowheads="1"/>
          </p:cNvPicPr>
          <p:nvPr/>
        </p:nvPicPr>
        <p:blipFill>
          <a:blip r:embed="rId4" cstate="print"/>
          <a:srcRect/>
          <a:stretch>
            <a:fillRect/>
          </a:stretch>
        </p:blipFill>
        <p:spPr bwMode="auto">
          <a:xfrm>
            <a:off x="6643702" y="3500438"/>
            <a:ext cx="2171700" cy="2164461"/>
          </a:xfrm>
          <a:prstGeom prst="rect">
            <a:avLst/>
          </a:prstGeom>
          <a:noFill/>
          <a:ln w="38100">
            <a:solidFill>
              <a:srgbClr val="C00000"/>
            </a:solidFill>
          </a:ln>
        </p:spPr>
      </p:pic>
      <p:pic>
        <p:nvPicPr>
          <p:cNvPr id="6" name="Picture 4" descr="Visualizza immagine di origine"/>
          <p:cNvPicPr>
            <a:picLocks noChangeAspect="1" noChangeArrowheads="1"/>
          </p:cNvPicPr>
          <p:nvPr/>
        </p:nvPicPr>
        <p:blipFill>
          <a:blip r:embed="rId5"/>
          <a:srcRect l="13500" t="24844" r="14499" b="5279"/>
          <a:stretch>
            <a:fillRect/>
          </a:stretch>
        </p:blipFill>
        <p:spPr bwMode="auto">
          <a:xfrm>
            <a:off x="357158" y="428604"/>
            <a:ext cx="2148870" cy="2014573"/>
          </a:xfrm>
          <a:prstGeom prst="rect">
            <a:avLst/>
          </a:prstGeom>
          <a:noFill/>
          <a:ln w="38100">
            <a:solidFill>
              <a:srgbClr val="C00000"/>
            </a:solidFill>
          </a:ln>
        </p:spPr>
      </p:pic>
      <p:pic>
        <p:nvPicPr>
          <p:cNvPr id="8" name="Picture 4" descr="Visualizza immagine di origine"/>
          <p:cNvPicPr>
            <a:picLocks noChangeAspect="1" noChangeArrowheads="1"/>
          </p:cNvPicPr>
          <p:nvPr/>
        </p:nvPicPr>
        <p:blipFill>
          <a:blip r:embed="rId6"/>
          <a:srcRect/>
          <a:stretch>
            <a:fillRect/>
          </a:stretch>
        </p:blipFill>
        <p:spPr bwMode="auto">
          <a:xfrm>
            <a:off x="3500430" y="500042"/>
            <a:ext cx="1243584" cy="2914650"/>
          </a:xfrm>
          <a:prstGeom prst="rect">
            <a:avLst/>
          </a:prstGeom>
          <a:noFill/>
          <a:ln w="38100">
            <a:solidFill>
              <a:srgbClr val="C00000"/>
            </a:solidFill>
          </a:ln>
        </p:spPr>
      </p:pic>
      <p:pic>
        <p:nvPicPr>
          <p:cNvPr id="9" name="Picture 2" descr="H:\SCUOLA\STORIA\2-LA VILLA ROMANA\DOCUMENTI\RESTI ARCHEOLOGICI\LAVORI\9b70fe28059403a7ca7624db4175b93f-pax-romana-roman-art.jpg"/>
          <p:cNvPicPr>
            <a:picLocks noChangeAspect="1" noChangeArrowheads="1"/>
          </p:cNvPicPr>
          <p:nvPr/>
        </p:nvPicPr>
        <p:blipFill>
          <a:blip r:embed="rId7"/>
          <a:srcRect/>
          <a:stretch>
            <a:fillRect/>
          </a:stretch>
        </p:blipFill>
        <p:spPr bwMode="auto">
          <a:xfrm>
            <a:off x="4929190" y="3786190"/>
            <a:ext cx="1499997" cy="1996059"/>
          </a:xfrm>
          <a:prstGeom prst="rect">
            <a:avLst/>
          </a:prstGeom>
          <a:noFill/>
        </p:spPr>
      </p:pic>
      <p:pic>
        <p:nvPicPr>
          <p:cNvPr id="10" name="Picture 5" descr="H:\SCUOLA\STORIA\2-LA VILLA ROMANA\ARCHIVIO\scansione0001 (2) - Copia.jpg"/>
          <p:cNvPicPr>
            <a:picLocks noChangeAspect="1" noChangeArrowheads="1"/>
          </p:cNvPicPr>
          <p:nvPr/>
        </p:nvPicPr>
        <p:blipFill>
          <a:blip r:embed="rId8"/>
          <a:srcRect/>
          <a:stretch>
            <a:fillRect/>
          </a:stretch>
        </p:blipFill>
        <p:spPr bwMode="auto">
          <a:xfrm>
            <a:off x="285720" y="4643446"/>
            <a:ext cx="4396161" cy="17488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71670" y="2571744"/>
            <a:ext cx="4929190"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Reperti archeologici </a:t>
            </a:r>
            <a:r>
              <a:rPr lang="it-IT" sz="3600" i="1" dirty="0" smtClean="0">
                <a:solidFill>
                  <a:srgbClr val="FF0000"/>
                </a:solidFill>
                <a:latin typeface="Times New Roman" pitchFamily="18" charset="0"/>
                <a:cs typeface="Times New Roman" pitchFamily="18" charset="0"/>
              </a:rPr>
              <a:t> </a:t>
            </a:r>
            <a:endParaRPr kumimoji="0" lang="it-IT" sz="3600" b="0" i="1"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10034</TotalTime>
  <Words>1732</Words>
  <Application>Microsoft Office PowerPoint</Application>
  <PresentationFormat>Presentazione su schermo (4:3)</PresentationFormat>
  <Paragraphs>65</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Terra</vt:lpstr>
      <vt:lpstr>ARCHIVIO LA VILLA ROMANA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976</cp:revision>
  <dcterms:created xsi:type="dcterms:W3CDTF">2021-02-01T13:54:03Z</dcterms:created>
  <dcterms:modified xsi:type="dcterms:W3CDTF">2021-10-07T08:50:30Z</dcterms:modified>
</cp:coreProperties>
</file>