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7" r:id="rId2"/>
    <p:sldId id="293" r:id="rId3"/>
    <p:sldId id="275" r:id="rId4"/>
    <p:sldId id="283" r:id="rId5"/>
    <p:sldId id="301" r:id="rId6"/>
    <p:sldId id="296" r:id="rId7"/>
    <p:sldId id="303" r:id="rId8"/>
    <p:sldId id="289" r:id="rId9"/>
    <p:sldId id="299" r:id="rId10"/>
    <p:sldId id="273" r:id="rId11"/>
    <p:sldId id="291" r:id="rId12"/>
    <p:sldId id="302" r:id="rId13"/>
    <p:sldId id="270" r:id="rId14"/>
    <p:sldId id="280" r:id="rId15"/>
    <p:sldId id="297" r:id="rId16"/>
    <p:sldId id="265" r:id="rId17"/>
    <p:sldId id="290" r:id="rId18"/>
    <p:sldId id="295" r:id="rId19"/>
    <p:sldId id="274" r:id="rId20"/>
    <p:sldId id="263" r:id="rId21"/>
    <p:sldId id="268" r:id="rId22"/>
    <p:sldId id="279" r:id="rId23"/>
    <p:sldId id="281" r:id="rId24"/>
    <p:sldId id="266" r:id="rId25"/>
    <p:sldId id="294" r:id="rId26"/>
    <p:sldId id="264" r:id="rId27"/>
    <p:sldId id="298" r:id="rId28"/>
    <p:sldId id="292" r:id="rId29"/>
    <p:sldId id="300" r:id="rId3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3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o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16" name="Segnaposto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592C-DBD5-435B-814F-8D000FDBA3DD}" type="datetimeFigureOut">
              <a:rPr lang="it-IT" smtClean="0"/>
              <a:pPr/>
              <a:t>23/03/2021</a:t>
            </a:fld>
            <a:endParaRPr lang="it-IT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EAE5449-5EC5-4EDD-9A53-9DD1ACE08E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592C-DBD5-435B-814F-8D000FDBA3DD}" type="datetimeFigureOut">
              <a:rPr lang="it-IT" smtClean="0"/>
              <a:pPr/>
              <a:t>23/03/2021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E5449-5EC5-4EDD-9A53-9DD1ACE08E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592C-DBD5-435B-814F-8D000FDBA3DD}" type="datetimeFigureOut">
              <a:rPr lang="it-IT" smtClean="0"/>
              <a:pPr/>
              <a:t>23/03/2021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E5449-5EC5-4EDD-9A53-9DD1ACE08E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7" name="Segnaposto contenut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592C-DBD5-435B-814F-8D000FDBA3DD}" type="datetimeFigureOut">
              <a:rPr lang="it-IT" smtClean="0"/>
              <a:pPr/>
              <a:t>23/03/2021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EAE5449-5EC5-4EDD-9A53-9DD1ACE08E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9" name="Segnaposto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592C-DBD5-435B-814F-8D000FDBA3DD}" type="datetimeFigureOut">
              <a:rPr lang="it-IT" smtClean="0"/>
              <a:pPr/>
              <a:t>23/03/2021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E5449-5EC5-4EDD-9A53-9DD1ACE08ED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592C-DBD5-435B-814F-8D000FDBA3DD}" type="datetimeFigureOut">
              <a:rPr lang="it-IT" smtClean="0"/>
              <a:pPr/>
              <a:t>23/03/2021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E5449-5EC5-4EDD-9A53-9DD1ACE08E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25" name="Segnaposto tes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8" name="Segnaposto contenut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592C-DBD5-435B-814F-8D000FDBA3DD}" type="datetimeFigureOut">
              <a:rPr lang="it-IT" smtClean="0"/>
              <a:pPr/>
              <a:t>23/03/2021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EAE5449-5EC5-4EDD-9A53-9DD1ACE08ED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592C-DBD5-435B-814F-8D000FDBA3DD}" type="datetimeFigureOut">
              <a:rPr lang="it-IT" smtClean="0"/>
              <a:pPr/>
              <a:t>23/03/2021</a:t>
            </a:fld>
            <a:endParaRPr lang="it-IT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E5449-5EC5-4EDD-9A53-9DD1ACE08E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592C-DBD5-435B-814F-8D000FDBA3DD}" type="datetimeFigureOut">
              <a:rPr lang="it-IT" smtClean="0"/>
              <a:pPr/>
              <a:t>23/03/2021</a:t>
            </a:fld>
            <a:endParaRPr lang="it-IT"/>
          </a:p>
        </p:txBody>
      </p:sp>
      <p:sp>
        <p:nvSpPr>
          <p:cNvPr id="24" name="Segnaposto piè di pagin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E5449-5EC5-4EDD-9A53-9DD1ACE08E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592C-DBD5-435B-814F-8D000FDBA3DD}" type="datetimeFigureOut">
              <a:rPr lang="it-IT" smtClean="0"/>
              <a:pPr/>
              <a:t>23/03/2021</a:t>
            </a:fld>
            <a:endParaRPr lang="it-IT"/>
          </a:p>
        </p:txBody>
      </p:sp>
      <p:sp>
        <p:nvSpPr>
          <p:cNvPr id="29" name="Segnaposto piè di pagin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E5449-5EC5-4EDD-9A53-9DD1ACE08E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immagin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592C-DBD5-435B-814F-8D000FDBA3DD}" type="datetimeFigureOut">
              <a:rPr lang="it-IT" smtClean="0"/>
              <a:pPr/>
              <a:t>23/03/2021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E5449-5EC5-4EDD-9A53-9DD1ACE08ED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7D2592C-DBD5-435B-814F-8D000FDBA3DD}" type="datetimeFigureOut">
              <a:rPr lang="it-IT" smtClean="0"/>
              <a:pPr/>
              <a:t>23/03/2021</a:t>
            </a:fld>
            <a:endParaRPr lang="it-IT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EAE5449-5EC5-4EDD-9A53-9DD1ACE08ED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tito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>
          <a:xfrm>
            <a:off x="285720" y="6858000"/>
            <a:ext cx="8458200" cy="12192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7200" dirty="0" smtClean="0"/>
              <a:t>ARCHIVIO</a:t>
            </a:r>
            <a:endParaRPr lang="it-IT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H:\SCUOLA\STORIA\1-PREISTORIA\4-NEOLITICO\IMMAGINI\12-FILATURA\Fonti dirette - Copia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785926"/>
            <a:ext cx="3309937" cy="2341563"/>
          </a:xfrm>
          <a:prstGeom prst="rect">
            <a:avLst/>
          </a:prstGeom>
          <a:noFill/>
        </p:spPr>
      </p:pic>
      <p:pic>
        <p:nvPicPr>
          <p:cNvPr id="16386" name="Picture 2" descr="H:\SCUOLA\STORIA\1-PREISTORIA\4-NEOLITICO\IMMAGINI\12-FILATURA\Fonti dirette - Cop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1571612"/>
            <a:ext cx="3340100" cy="3840163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1571604" y="4214818"/>
            <a:ext cx="2217274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Resti di canapa ritorta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500826" y="5500702"/>
            <a:ext cx="1507016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Fusi per filare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SCUOLA\STORIA\1-PREISTORIA\4-NEOLITICO\IMMAGINI\7-ARATURA\Ipotes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785794"/>
            <a:ext cx="4618695" cy="4660636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857224" y="5715016"/>
            <a:ext cx="792961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Quando, per dissodare il terreno, si usava l’aratro trainato dai buoi, erano gli uomini che se ne occupavano. 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comune.pisa.it/gr-archeologico/archeobuti/ww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3912596" cy="293181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4071934" y="142852"/>
            <a:ext cx="4286280" cy="138499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just"/>
            <a:r>
              <a:rPr lang="it-IT" sz="1400" dirty="0" smtClean="0">
                <a:latin typeface="Times New Roman" pitchFamily="18" charset="0"/>
                <a:cs typeface="Times New Roman" pitchFamily="18" charset="0"/>
              </a:rPr>
              <a:t>Incisioni rupestri del Neolitico. Raffigurazione di scena di </a:t>
            </a:r>
            <a:r>
              <a:rPr lang="it-IT" sz="1400" b="1" dirty="0" smtClean="0">
                <a:latin typeface="Times New Roman" pitchFamily="18" charset="0"/>
                <a:cs typeface="Times New Roman" pitchFamily="18" charset="0"/>
              </a:rPr>
              <a:t>adorazione del sole </a:t>
            </a:r>
            <a:r>
              <a:rPr lang="it-IT" sz="1400" dirty="0" smtClean="0">
                <a:latin typeface="Times New Roman" pitchFamily="18" charset="0"/>
                <a:cs typeface="Times New Roman" pitchFamily="18" charset="0"/>
              </a:rPr>
              <a:t>con numerose figure di </a:t>
            </a:r>
            <a:r>
              <a:rPr lang="it-IT" sz="1400" i="1" dirty="0" smtClean="0">
                <a:latin typeface="Times New Roman" pitchFamily="18" charset="0"/>
                <a:cs typeface="Times New Roman" pitchFamily="18" charset="0"/>
              </a:rPr>
              <a:t>oranti </a:t>
            </a:r>
            <a:r>
              <a:rPr lang="it-IT" sz="1400" dirty="0" smtClean="0">
                <a:latin typeface="Times New Roman" pitchFamily="18" charset="0"/>
                <a:cs typeface="Times New Roman" pitchFamily="18" charset="0"/>
              </a:rPr>
              <a:t>stilizzati. Altri sembrano essere dei giocolieri o portatori di doni. Si notino a sinistra le figure di oranti privi di testa e orizzontali (defunti ?). (</a:t>
            </a:r>
            <a:r>
              <a:rPr lang="it-IT" sz="1400" dirty="0" err="1" smtClean="0">
                <a:latin typeface="Times New Roman" pitchFamily="18" charset="0"/>
                <a:cs typeface="Times New Roman" pitchFamily="18" charset="0"/>
              </a:rPr>
              <a:t>Coren</a:t>
            </a:r>
            <a:r>
              <a:rPr lang="it-IT" sz="1400" dirty="0" smtClean="0">
                <a:latin typeface="Times New Roman" pitchFamily="18" charset="0"/>
                <a:cs typeface="Times New Roman" pitchFamily="18" charset="0"/>
              </a:rPr>
              <a:t> del </a:t>
            </a:r>
            <a:r>
              <a:rPr lang="it-IT" sz="1400" dirty="0" err="1" smtClean="0">
                <a:latin typeface="Times New Roman" pitchFamily="18" charset="0"/>
                <a:cs typeface="Times New Roman" pitchFamily="18" charset="0"/>
              </a:rPr>
              <a:t>Valento</a:t>
            </a:r>
            <a:r>
              <a:rPr lang="it-IT" sz="1400" dirty="0" smtClean="0">
                <a:latin typeface="Times New Roman" pitchFamily="18" charset="0"/>
                <a:cs typeface="Times New Roman" pitchFamily="18" charset="0"/>
              </a:rPr>
              <a:t>, Valcamonica , Brescia)</a:t>
            </a:r>
            <a:endParaRPr lang="it-IT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Visualizza immagine di orig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214686"/>
            <a:ext cx="4572000" cy="2857500"/>
          </a:xfrm>
          <a:prstGeom prst="rect">
            <a:avLst/>
          </a:prstGeom>
          <a:noFill/>
        </p:spPr>
      </p:pic>
      <p:pic>
        <p:nvPicPr>
          <p:cNvPr id="2053" name="Picture 5" descr="H:\SCUOLA\STORIA\1-PREISTORIA\4-NEOLITICO\IMMAGINI\21-RELIGIONE\1-ADORAZIONE DEGLI ASTRI\Fonti dirette - Copia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3786190"/>
            <a:ext cx="4000073" cy="2652735"/>
          </a:xfrm>
          <a:prstGeom prst="rect">
            <a:avLst/>
          </a:prstGeom>
          <a:noFill/>
        </p:spPr>
      </p:pic>
      <p:pic>
        <p:nvPicPr>
          <p:cNvPr id="2054" name="Picture 6" descr="H:\SCUOLA\STORIA\1-PREISTORIA\4-NEOLITICO\IMMAGINI\21-RELIGIONE\1-ADORAZIONE DEGLI ASTRI\Fonti dirette - Copia (3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6" y="1643050"/>
            <a:ext cx="3174187" cy="2084466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4857752" y="2000240"/>
            <a:ext cx="898003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Dolmen </a:t>
            </a:r>
            <a:endParaRPr lang="it-IT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57158" y="6143644"/>
            <a:ext cx="2217274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Cromlech di Stonehenge</a:t>
            </a:r>
            <a:endParaRPr lang="it-IT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857884" y="6429396"/>
            <a:ext cx="2590774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I menhir di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Carnac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(Francia) </a:t>
            </a:r>
            <a:endParaRPr lang="it-IT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SCUOLA\STORIA\1-PREISTORIA\4-NEOLITICO\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428736"/>
            <a:ext cx="3219450" cy="3395663"/>
          </a:xfrm>
          <a:prstGeom prst="rect">
            <a:avLst/>
          </a:prstGeom>
          <a:noFill/>
        </p:spPr>
      </p:pic>
      <p:pic>
        <p:nvPicPr>
          <p:cNvPr id="2051" name="Picture 3" descr="H:\SCUOLA\STORIA\1-PREISTORIA\4-NEOLITICO\IMMAGINI\10-PRODUZIONE ARTIGIANALE DI VASI\Fonti dirette - Cop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1428736"/>
            <a:ext cx="4960803" cy="3391692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571472" y="4857760"/>
            <a:ext cx="3005951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Ruota da vasaio (Ur 3200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a.C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500694" y="4857760"/>
            <a:ext cx="1818255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Forno preistorico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SCUOLA\STORIA\1-PREISTORIA\4-NEOLITICO\IMMAGINI\17-MINIERE SELCE\Fonti dirette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8797503" cy="56612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SCUOLA\STORIA\1-PREISTORIA\4-NEOLITICO\IMMAGINI\3-TAGLIA E BRUCIA\Fonti dirette - Copia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4143329" cy="3165043"/>
          </a:xfrm>
          <a:prstGeom prst="rect">
            <a:avLst/>
          </a:prstGeom>
          <a:noFill/>
        </p:spPr>
      </p:pic>
      <p:sp>
        <p:nvSpPr>
          <p:cNvPr id="8" name="CasellaDiTesto 7"/>
          <p:cNvSpPr txBox="1"/>
          <p:nvPr/>
        </p:nvSpPr>
        <p:spPr>
          <a:xfrm>
            <a:off x="214282" y="3429000"/>
            <a:ext cx="400052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La scure viene utilizzata per abbattere gli alberi e per spaccare il legno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H:\SCUOLA\STORIA\1-PREISTORIA\4-NEOLITICO\IMMAGINI\3-TAGLIA E BRUCIA\Fonti dirette - Cop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857364"/>
            <a:ext cx="4481292" cy="3761476"/>
          </a:xfrm>
          <a:prstGeom prst="rect">
            <a:avLst/>
          </a:prstGeom>
          <a:noFill/>
        </p:spPr>
      </p:pic>
      <p:sp>
        <p:nvSpPr>
          <p:cNvPr id="10" name="CasellaDiTesto 9"/>
          <p:cNvSpPr txBox="1"/>
          <p:nvPr/>
        </p:nvSpPr>
        <p:spPr>
          <a:xfrm>
            <a:off x="4572000" y="5715016"/>
            <a:ext cx="435771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L’ascia serve ad asportare una sottile sezione di legno da un blocco più grande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SCUOLA\STORIA\1-PREISTORIA\4-NEOLITICO\IMMAGINI\8-MACINAZIONE\Fonte diretta - Cop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1071546"/>
            <a:ext cx="3444875" cy="4943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SCUOLA\STORIA\1-PREISTORIA\4-NEOLITICO\IMMAGINI\15-VILLAGGIO\Ipotesi - Copia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4690872" cy="2976677"/>
          </a:xfrm>
          <a:prstGeom prst="rect">
            <a:avLst/>
          </a:prstGeom>
          <a:noFill/>
        </p:spPr>
      </p:pic>
      <p:pic>
        <p:nvPicPr>
          <p:cNvPr id="3" name="Picture 5" descr="H:\SCUOLA\STORIA\1-PREISTORIA\4-NEOLITICO\IMMAGINI\15-VILLAGGIO\Ipotesi - Copia (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143116"/>
            <a:ext cx="3947282" cy="903427"/>
          </a:xfrm>
          <a:prstGeom prst="rect">
            <a:avLst/>
          </a:prstGeom>
          <a:noFill/>
        </p:spPr>
      </p:pic>
      <p:pic>
        <p:nvPicPr>
          <p:cNvPr id="4" name="Picture 4" descr="H:\SCUOLA\STORIA\1-PREISTORIA\4-NEOLITICO\IMMAGINI\15-VILLAGGIO\Ipotesi - Copia (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3286124"/>
            <a:ext cx="5134295" cy="3378647"/>
          </a:xfrm>
          <a:prstGeom prst="rect">
            <a:avLst/>
          </a:prstGeom>
          <a:noFill/>
        </p:spPr>
      </p:pic>
      <p:pic>
        <p:nvPicPr>
          <p:cNvPr id="5" name="Picture 7" descr="H:\SCUOLA\STORIA\1-PREISTORIA\4-NEOLITICO\IMMAGINI\15-VILLAGGIO\Ipotesi - Copia (5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786190"/>
            <a:ext cx="3423514" cy="257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57158" y="4500570"/>
            <a:ext cx="8429684" cy="18158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Ogni villaggio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dogon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è composto da uno o più clan totemici chiamati </a:t>
            </a:r>
            <a:r>
              <a:rPr lang="it-IT" sz="1600" i="1" dirty="0" smtClean="0">
                <a:latin typeface="Times New Roman" pitchFamily="18" charset="0"/>
                <a:cs typeface="Times New Roman" pitchFamily="18" charset="0"/>
              </a:rPr>
              <a:t>ginna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. Ogni </a:t>
            </a:r>
            <a:r>
              <a:rPr lang="it-IT" sz="1600" i="1" dirty="0" smtClean="0">
                <a:latin typeface="Times New Roman" pitchFamily="18" charset="0"/>
                <a:cs typeface="Times New Roman" pitchFamily="18" charset="0"/>
              </a:rPr>
              <a:t>ginna 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è composta da tutte le famiglie che discendono in linea maschile da uno stesso antenato chiamato </a:t>
            </a:r>
            <a:r>
              <a:rPr lang="it-IT" sz="1600" i="1" dirty="0" err="1" smtClean="0">
                <a:latin typeface="Times New Roman" pitchFamily="18" charset="0"/>
                <a:cs typeface="Times New Roman" pitchFamily="18" charset="0"/>
              </a:rPr>
              <a:t>nommo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. A capo del </a:t>
            </a:r>
            <a:r>
              <a:rPr lang="it-IT" sz="1600" i="1" dirty="0" smtClean="0">
                <a:latin typeface="Times New Roman" pitchFamily="18" charset="0"/>
                <a:cs typeface="Times New Roman" pitchFamily="18" charset="0"/>
              </a:rPr>
              <a:t>ginna 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vi è il patriarca, l’uomo più anziano del gruppo. Ogni “grande famiglia” possiede un determinato terreno da coltivare; questo terreno viene suddiviso dal patriarca in campi che annualmente affida alle varie famiglie per la coltivazione. </a:t>
            </a:r>
          </a:p>
          <a:p>
            <a:pPr algn="just"/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All’epoca della semina e del raccolto, tutto il gruppo offre, per mezzo del prete totemico, dei sacrifici sugli altari del </a:t>
            </a:r>
            <a:r>
              <a:rPr lang="it-IT" sz="1600" i="1" dirty="0" err="1" smtClean="0">
                <a:latin typeface="Times New Roman" pitchFamily="18" charset="0"/>
                <a:cs typeface="Times New Roman" pitchFamily="18" charset="0"/>
              </a:rPr>
              <a:t>nommo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it-IT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1378" name="Picture 2" descr="H:\SCUOLA\STORIA\1-PREISTORIA\4-NEOLITICO\IMMAGINI\20-SOCIETA'\Fonti indirette - Copia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89"/>
            <a:ext cx="4147718" cy="3078785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1643042" y="3357562"/>
            <a:ext cx="1500198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Patriarca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dogon</a:t>
            </a:r>
            <a:endParaRPr lang="it-IT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357818" y="3429000"/>
            <a:ext cx="3000396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Altare di un </a:t>
            </a:r>
            <a:r>
              <a:rPr lang="it-IT" sz="1600" i="1" dirty="0" err="1" smtClean="0">
                <a:latin typeface="Times New Roman" pitchFamily="18" charset="0"/>
                <a:cs typeface="Times New Roman" pitchFamily="18" charset="0"/>
              </a:rPr>
              <a:t>nommo</a:t>
            </a:r>
            <a:r>
              <a:rPr lang="it-IT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con le offerte </a:t>
            </a:r>
            <a:endParaRPr lang="it-IT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:\SCUOLA\STORIA\1-PREISTORIA\4-NEOLITICO\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14290"/>
            <a:ext cx="3566526" cy="31065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SCUOLA\STORIA\1-PREISTORIA\4-NEOLITICO\IMMAGINI\13-TESSITURA\Fonti dirette - Copia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428736"/>
            <a:ext cx="2389632" cy="448056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4857752" y="5286388"/>
            <a:ext cx="3339376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Frammenti di tessuto del neolitico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SCUOLA\STORIA\1-PREISTORIA\4-NEOLITICO\IMMAGINI\9-PRODUZIONE DOMESTICA DI VASI\Fonti indiret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3" y="1428735"/>
            <a:ext cx="3140393" cy="4607243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4143372" y="5000636"/>
            <a:ext cx="2786082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Donna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waura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che produce vasellame in argilla 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SCUOLA\STORIA\1-PREISTORIA\4-NEOLITICO\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928802"/>
            <a:ext cx="4767682" cy="33460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SCUOLA\STORIA\1-PREISTORIA\4-NEOLITICO\IMMAGINI\7-ARATURA\Fonti indiret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348632" y="-6443632"/>
            <a:ext cx="4479163" cy="3422523"/>
          </a:xfrm>
          <a:prstGeom prst="rect">
            <a:avLst/>
          </a:prstGeom>
          <a:noFill/>
        </p:spPr>
      </p:pic>
      <p:pic>
        <p:nvPicPr>
          <p:cNvPr id="6147" name="Picture 3" descr="H:\SCUOLA\STORIA\1-PREISTORIA\4-NEOLITICO\IMMAGINI\7-ARATURA\Fonti indirett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857232"/>
            <a:ext cx="7238238" cy="5531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:\SCUOLA\STORIA\1-PREISTORIA\4-NEOLITICO\6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4071942"/>
            <a:ext cx="3733324" cy="2552700"/>
          </a:xfrm>
          <a:prstGeom prst="rect">
            <a:avLst/>
          </a:prstGeom>
          <a:noFill/>
        </p:spPr>
      </p:pic>
      <p:pic>
        <p:nvPicPr>
          <p:cNvPr id="87044" name="Picture 4" descr="H:\SCUOLA\STORIA\1-PREISTORIA\4-NEOLITICO\IMMAGINI\15-VILLAGGIO\Fonti indirette - Cop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428736"/>
            <a:ext cx="3577400" cy="4908328"/>
          </a:xfrm>
          <a:prstGeom prst="rect">
            <a:avLst/>
          </a:prstGeom>
          <a:noFill/>
        </p:spPr>
      </p:pic>
      <p:pic>
        <p:nvPicPr>
          <p:cNvPr id="14338" name="Picture 2" descr="https://static.ilmanifesto.it/2019/06/dogo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285728"/>
            <a:ext cx="4709668" cy="35354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omini-isole-figi-pietra-tranch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500174"/>
            <a:ext cx="5425059" cy="2629662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642910" y="4429132"/>
            <a:ext cx="8286808" cy="175432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Uomini delle isole Figi con il bastone da scavo corredato da una pietra levigata.  Il bastone da scavo è costruito con due pezzi di legno tenuti assieme da una legatura di vimini. La pietra levigata (nel nostro caso un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tranchet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disegnato al naturale), essendo cuneiforme, viene fissata a pressione fra i due legni del bastone, in modo da poter essere sostituiti con facilità.</a:t>
            </a:r>
          </a:p>
          <a:p>
            <a:r>
              <a:rPr lang="it-IT" dirty="0" smtClean="0"/>
              <a:t> </a:t>
            </a:r>
            <a:endParaRPr lang="it-IT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SCUOLA\STORIA\1-PREISTORIA\4-NEOLITICO\IMMAGINI\6-ALLEVAMENTO\Fonti indiret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928670"/>
            <a:ext cx="7783830" cy="5429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H:\SCUOLA\STORIA\1-PREISTORIA\4-NEOLITICO\IMMAGINI\21-RELIGIONE\3-CULTO DEI MORTI\Fonti diret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285728"/>
            <a:ext cx="4788599" cy="2460308"/>
          </a:xfrm>
          <a:prstGeom prst="rect">
            <a:avLst/>
          </a:prstGeom>
          <a:noFill/>
        </p:spPr>
      </p:pic>
      <p:pic>
        <p:nvPicPr>
          <p:cNvPr id="5124" name="Picture 4" descr="H:\SCUOLA\STORIA\1-PREISTORIA\4-NEOLITICO\IMMAGINI\21-RELIGIONE\3-CULTO DEI MORTI\Fonti dirette - Copia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928934"/>
            <a:ext cx="4508849" cy="3366135"/>
          </a:xfrm>
          <a:prstGeom prst="rect">
            <a:avLst/>
          </a:prstGeom>
          <a:noFill/>
        </p:spPr>
      </p:pic>
      <p:pic>
        <p:nvPicPr>
          <p:cNvPr id="5125" name="Picture 5" descr="H:\SCUOLA\STORIA\1-PREISTORIA\4-NEOLITICO\IMMAGINI\21-RELIGIONE\3-CULTO DEI MORTI\Fonti dirette - Copia (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2500306"/>
            <a:ext cx="3288792" cy="4047744"/>
          </a:xfrm>
          <a:prstGeom prst="rect">
            <a:avLst/>
          </a:prstGeom>
          <a:noFill/>
        </p:spPr>
      </p:pic>
      <p:sp>
        <p:nvSpPr>
          <p:cNvPr id="8" name="CasellaDiTesto 7"/>
          <p:cNvSpPr txBox="1"/>
          <p:nvPr/>
        </p:nvSpPr>
        <p:spPr>
          <a:xfrm>
            <a:off x="642910" y="1500174"/>
            <a:ext cx="2953053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Necropoli di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Newgrange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(Scozia)</a:t>
            </a:r>
            <a:endParaRPr lang="it-IT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images.financialexpress.com/2018/02/agriculture-reute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428736"/>
            <a:ext cx="6286500" cy="4191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SCUOLA\STORIA\1-PREISTORIA\4-NEOLITICO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714356"/>
            <a:ext cx="4428744" cy="4733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:\SCUOLA\STORIA\1-PREISTORIA\4-NEOLITICO\IMMAGINI\19-MEZZI DI TRASPORTO\Ipotesi.jpg"/>
          <p:cNvPicPr>
            <a:picLocks noChangeAspect="1" noChangeArrowheads="1"/>
          </p:cNvPicPr>
          <p:nvPr/>
        </p:nvPicPr>
        <p:blipFill>
          <a:blip r:embed="rId2" cstate="print"/>
          <a:srcRect t="48537" b="1151"/>
          <a:stretch>
            <a:fillRect/>
          </a:stretch>
        </p:blipFill>
        <p:spPr bwMode="auto">
          <a:xfrm>
            <a:off x="285720" y="4357694"/>
            <a:ext cx="6619281" cy="2380497"/>
          </a:xfrm>
          <a:prstGeom prst="rect">
            <a:avLst/>
          </a:prstGeom>
          <a:noFill/>
        </p:spPr>
      </p:pic>
      <p:pic>
        <p:nvPicPr>
          <p:cNvPr id="97283" name="Picture 3" descr="H:\SCUOLA\STORIA\1-PREISTORIA\4-NEOLITICO\IMMAGINI\19-MEZZI DI TRASPORTO\Ipotesi.jpg"/>
          <p:cNvPicPr>
            <a:picLocks noChangeAspect="1" noChangeArrowheads="1"/>
          </p:cNvPicPr>
          <p:nvPr/>
        </p:nvPicPr>
        <p:blipFill>
          <a:blip r:embed="rId3" cstate="print"/>
          <a:srcRect r="32009" b="51463"/>
          <a:stretch>
            <a:fillRect/>
          </a:stretch>
        </p:blipFill>
        <p:spPr bwMode="auto">
          <a:xfrm>
            <a:off x="142844" y="1571612"/>
            <a:ext cx="4316820" cy="2202779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4643438" y="0"/>
            <a:ext cx="4357718" cy="42473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Durante il neolitico, gli uomini, potendo disporre di una quantità di prodotti superiore all’effettivo bisogno, incominciarono a servirsene per scambiarli con altri di cui avevano necessità (grano con carne, cibi con attrezzi da lavoro, pelli con latte ecc.). Nacque, in tal modo, la prima forma di commercio: il 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baratto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. Ad un certo momento, l’attività commerciale, iniziata fra persone e luoghi vicini, prese a svolgersi anche fra persone e luoghi lontani, specialmente dopo la scoperta della ruota e quindi l’uso di 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carri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trainati da animali. A sua volta,  la costruzione delle prime 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barche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favorì gli scambi attraverso le vie d’acqua.   </a:t>
            </a:r>
            <a:endParaRPr lang="it-IT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isualizza immagine di orig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357166"/>
            <a:ext cx="4108856" cy="6185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SCUOLA\STORIA\1-PREISTORIA\4-NEOLITICO\IMMAGINI\13-TESSITURA\Fonti dirette - Cop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142984"/>
            <a:ext cx="4821936" cy="3163824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214414" y="4500570"/>
            <a:ext cx="7000924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Telaio dipinto nell’interno di un piatto. Accanto al telaio vi è un attrezzo sconosciuto, forse un pettine. Sopra, due uomini appendono i trefoli su un palo.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ecnologia.annibalepinotti.it/images/tecnologia/aree-tecnologiche/dalla-ruota-all-astronave/17-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00042"/>
            <a:ext cx="4210050" cy="2248662"/>
          </a:xfrm>
          <a:prstGeom prst="rect">
            <a:avLst/>
          </a:prstGeom>
          <a:noFill/>
        </p:spPr>
      </p:pic>
      <p:pic>
        <p:nvPicPr>
          <p:cNvPr id="1030" name="Picture 6" descr="Visualizza immagine di orig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1071546"/>
            <a:ext cx="2793016" cy="4328160"/>
          </a:xfrm>
          <a:prstGeom prst="rect">
            <a:avLst/>
          </a:prstGeom>
          <a:noFill/>
        </p:spPr>
      </p:pic>
      <p:pic>
        <p:nvPicPr>
          <p:cNvPr id="1031" name="Picture 7" descr="H:\SCUOLA\STORIA\1-PREISTORIA\4-NEOLITICO\IMMAGINI\19-MEZZI DI TRASPORTO\Fonti dirette - Copia (3).jpg"/>
          <p:cNvPicPr>
            <a:picLocks noChangeAspect="1" noChangeArrowheads="1"/>
          </p:cNvPicPr>
          <p:nvPr/>
        </p:nvPicPr>
        <p:blipFill>
          <a:blip r:embed="rId4" cstate="print"/>
          <a:srcRect b="11378"/>
          <a:stretch>
            <a:fillRect/>
          </a:stretch>
        </p:blipFill>
        <p:spPr bwMode="auto">
          <a:xfrm>
            <a:off x="428582" y="3428991"/>
            <a:ext cx="5254508" cy="2545826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428597" y="6000768"/>
            <a:ext cx="5214973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Modellino di carro proveniente da un villaggio neolitico sul fiume Indo</a:t>
            </a:r>
            <a:endParaRPr lang="it-IT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786578" y="5429264"/>
            <a:ext cx="1630575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Canoa preistorica</a:t>
            </a:r>
            <a:endParaRPr lang="it-IT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571604" y="2786058"/>
            <a:ext cx="2428892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Ruote di carro del neolitico</a:t>
            </a:r>
            <a:endParaRPr lang="it-IT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:\SCUOLA\STORIA\1-PREISTORIA\4-NEOLITICO\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428736"/>
            <a:ext cx="6115934" cy="40889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SCUOLA\STORIA\1-PREISTORIA\4-NEOLITICO\IMMAGINI\21-RELIGIONE\2-FERTILITA'\Fonti dirette - Copia 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357174"/>
            <a:ext cx="5059048" cy="2788572"/>
          </a:xfrm>
          <a:prstGeom prst="rect">
            <a:avLst/>
          </a:prstGeom>
          <a:noFill/>
        </p:spPr>
      </p:pic>
      <p:pic>
        <p:nvPicPr>
          <p:cNvPr id="4099" name="Picture 3" descr="H:\SCUOLA\STORIA\1-PREISTORIA\4-NEOLITICO\IMMAGINI\21-RELIGIONE\2-FERTILITA'\Fonti dirette - Cop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714356"/>
            <a:ext cx="3097905" cy="4009905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357158" y="3214686"/>
            <a:ext cx="4500594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Il muro di un santuario di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Catal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Hujuk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con affrescato un </a:t>
            </a:r>
            <a:r>
              <a:rPr lang="it-IT" sz="1600" b="1" dirty="0" smtClean="0">
                <a:latin typeface="Times New Roman" pitchFamily="18" charset="0"/>
                <a:cs typeface="Times New Roman" pitchFamily="18" charset="0"/>
              </a:rPr>
              <a:t>toro</a:t>
            </a:r>
            <a:endParaRPr lang="it-IT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715008" y="4786322"/>
            <a:ext cx="321471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Statuetta raffigurante la </a:t>
            </a:r>
            <a:r>
              <a:rPr lang="it-IT" sz="1600" b="1" dirty="0" smtClean="0">
                <a:latin typeface="Times New Roman" pitchFamily="18" charset="0"/>
                <a:cs typeface="Times New Roman" pitchFamily="18" charset="0"/>
              </a:rPr>
              <a:t>Dea-Madre 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Catal-Huyuk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it-IT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 descr="H:\SCUOLA\STORIA\1-PREISTORIA\4-NEOLITICO\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4" y="2857499"/>
            <a:ext cx="2019178" cy="2755453"/>
          </a:xfrm>
          <a:prstGeom prst="rect">
            <a:avLst/>
          </a:prstGeom>
          <a:noFill/>
        </p:spPr>
      </p:pic>
      <p:pic>
        <p:nvPicPr>
          <p:cNvPr id="84996" name="Picture 4" descr="H:\SCUOLA\STORIA\1-PREISTORIA\4-NEOLITICO\IMMAGINI\15-VILLAGGIO\Fonti dirette - Copia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4071942"/>
            <a:ext cx="3644585" cy="2338913"/>
          </a:xfrm>
          <a:prstGeom prst="rect">
            <a:avLst/>
          </a:prstGeom>
          <a:noFill/>
        </p:spPr>
      </p:pic>
      <p:pic>
        <p:nvPicPr>
          <p:cNvPr id="84997" name="Picture 5" descr="H:\SCUOLA\STORIA\1-PREISTORIA\4-NEOLITICO\IMMAGINI\15-VILLAGGIO\Fonti dirette - Copia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3500438"/>
            <a:ext cx="2759111" cy="2446020"/>
          </a:xfrm>
          <a:prstGeom prst="rect">
            <a:avLst/>
          </a:prstGeom>
          <a:noFill/>
        </p:spPr>
      </p:pic>
      <p:pic>
        <p:nvPicPr>
          <p:cNvPr id="84998" name="Picture 6" descr="H:\SCUOLA\STORIA\1-PREISTORIA\4-NEOLITICO\IMMAGINI\15-VILLAGGIO\Fonti dirette - Cop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142852"/>
            <a:ext cx="4641162" cy="3104970"/>
          </a:xfrm>
          <a:prstGeom prst="rect">
            <a:avLst/>
          </a:prstGeom>
          <a:noFill/>
        </p:spPr>
      </p:pic>
      <p:pic>
        <p:nvPicPr>
          <p:cNvPr id="84999" name="Picture 7" descr="H:\SCUOLA\STORIA\1-PREISTORIA\4-NEOLITICO\6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214290"/>
            <a:ext cx="3398642" cy="2187245"/>
          </a:xfrm>
          <a:prstGeom prst="rect">
            <a:avLst/>
          </a:prstGeom>
          <a:noFill/>
        </p:spPr>
      </p:pic>
      <p:sp>
        <p:nvSpPr>
          <p:cNvPr id="8" name="CasellaDiTesto 7"/>
          <p:cNvSpPr txBox="1"/>
          <p:nvPr/>
        </p:nvSpPr>
        <p:spPr>
          <a:xfrm>
            <a:off x="142844" y="2214554"/>
            <a:ext cx="3409211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it-IT" sz="1400" dirty="0" smtClean="0">
                <a:latin typeface="Times New Roman" pitchFamily="18" charset="0"/>
                <a:cs typeface="Times New Roman" pitchFamily="18" charset="0"/>
              </a:rPr>
              <a:t>Resti di fondamenta di villaggio su palafitte</a:t>
            </a:r>
            <a:endParaRPr lang="it-IT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42844" y="5643578"/>
            <a:ext cx="2214578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it-IT" sz="1400" dirty="0" smtClean="0">
                <a:latin typeface="Times New Roman" pitchFamily="18" charset="0"/>
                <a:cs typeface="Times New Roman" pitchFamily="18" charset="0"/>
              </a:rPr>
              <a:t>Graffiti della Valcamonica rappresentanti delle palafitte</a:t>
            </a:r>
            <a:endParaRPr lang="it-IT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857488" y="6215082"/>
            <a:ext cx="1407821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Fonti dirette</a:t>
            </a:r>
            <a:endParaRPr lang="it-IT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SCUOLA\STORIA\1-PREISTORIA\4-NEOLITICO\IMMAGINI\21-RELIGIONE\1-ADORAZIONE DEGLI ASTRI\Ipotesi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785794"/>
            <a:ext cx="7171944" cy="55138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2.bp.blogspot.com/-HDJ7m-_AT5I/TWO4_VZcOwI/AAAAAAAAAOo/e7wA3IIyZ-I/s1600/emilio+boldrini+il+cestaio_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1142984"/>
            <a:ext cx="3657600" cy="52035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rra">
  <a:themeElements>
    <a:clrScheme name="Terr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err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er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561</TotalTime>
  <Words>441</Words>
  <Application>Microsoft Office PowerPoint</Application>
  <PresentationFormat>Presentazione su schermo (4:3)</PresentationFormat>
  <Paragraphs>31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0" baseType="lpstr">
      <vt:lpstr>Terra</vt:lpstr>
      <vt:lpstr>ARCHIVIO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ARCHIVIO</dc:title>
  <dc:creator>utente</dc:creator>
  <cp:lastModifiedBy>utente</cp:lastModifiedBy>
  <cp:revision>21</cp:revision>
  <dcterms:created xsi:type="dcterms:W3CDTF">2021-03-20T14:33:07Z</dcterms:created>
  <dcterms:modified xsi:type="dcterms:W3CDTF">2021-03-23T17:11:16Z</dcterms:modified>
</cp:coreProperties>
</file>