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900" r:id="rId1"/>
  </p:sldMasterIdLst>
  <p:notesMasterIdLst>
    <p:notesMasterId r:id="rId67"/>
  </p:notesMasterIdLst>
  <p:sldIdLst>
    <p:sldId id="476" r:id="rId2"/>
    <p:sldId id="544" r:id="rId3"/>
    <p:sldId id="423" r:id="rId4"/>
    <p:sldId id="546" r:id="rId5"/>
    <p:sldId id="481" r:id="rId6"/>
    <p:sldId id="430" r:id="rId7"/>
    <p:sldId id="477" r:id="rId8"/>
    <p:sldId id="350" r:id="rId9"/>
    <p:sldId id="434" r:id="rId10"/>
    <p:sldId id="438" r:id="rId11"/>
    <p:sldId id="480" r:id="rId12"/>
    <p:sldId id="478" r:id="rId13"/>
    <p:sldId id="479" r:id="rId14"/>
    <p:sldId id="484" r:id="rId15"/>
    <p:sldId id="486" r:id="rId16"/>
    <p:sldId id="485" r:id="rId17"/>
    <p:sldId id="482" r:id="rId18"/>
    <p:sldId id="451" r:id="rId19"/>
    <p:sldId id="452" r:id="rId20"/>
    <p:sldId id="454" r:id="rId21"/>
    <p:sldId id="456" r:id="rId22"/>
    <p:sldId id="462" r:id="rId23"/>
    <p:sldId id="463" r:id="rId24"/>
    <p:sldId id="464" r:id="rId25"/>
    <p:sldId id="489" r:id="rId26"/>
    <p:sldId id="440" r:id="rId27"/>
    <p:sldId id="441" r:id="rId28"/>
    <p:sldId id="491" r:id="rId29"/>
    <p:sldId id="492" r:id="rId30"/>
    <p:sldId id="494" r:id="rId31"/>
    <p:sldId id="496" r:id="rId32"/>
    <p:sldId id="498" r:id="rId33"/>
    <p:sldId id="497" r:id="rId34"/>
    <p:sldId id="465" r:id="rId35"/>
    <p:sldId id="466" r:id="rId36"/>
    <p:sldId id="467" r:id="rId37"/>
    <p:sldId id="468" r:id="rId38"/>
    <p:sldId id="499" r:id="rId39"/>
    <p:sldId id="500" r:id="rId40"/>
    <p:sldId id="502" r:id="rId41"/>
    <p:sldId id="503" r:id="rId42"/>
    <p:sldId id="504" r:id="rId43"/>
    <p:sldId id="506" r:id="rId44"/>
    <p:sldId id="508" r:id="rId45"/>
    <p:sldId id="509" r:id="rId46"/>
    <p:sldId id="510" r:id="rId47"/>
    <p:sldId id="513" r:id="rId48"/>
    <p:sldId id="547" r:id="rId49"/>
    <p:sldId id="543" r:id="rId50"/>
    <p:sldId id="516" r:id="rId51"/>
    <p:sldId id="517" r:id="rId52"/>
    <p:sldId id="520" r:id="rId53"/>
    <p:sldId id="523" r:id="rId54"/>
    <p:sldId id="524" r:id="rId55"/>
    <p:sldId id="526" r:id="rId56"/>
    <p:sldId id="528" r:id="rId57"/>
    <p:sldId id="525" r:id="rId58"/>
    <p:sldId id="529" r:id="rId59"/>
    <p:sldId id="531" r:id="rId60"/>
    <p:sldId id="534" r:id="rId61"/>
    <p:sldId id="532" r:id="rId62"/>
    <p:sldId id="537" r:id="rId63"/>
    <p:sldId id="539" r:id="rId64"/>
    <p:sldId id="542" r:id="rId65"/>
    <p:sldId id="541" r:id="rId6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34587" autoAdjust="0"/>
    <p:restoredTop sz="90739" autoAdjust="0"/>
  </p:normalViewPr>
  <p:slideViewPr>
    <p:cSldViewPr>
      <p:cViewPr>
        <p:scale>
          <a:sx n="110" d="100"/>
          <a:sy n="110" d="100"/>
        </p:scale>
        <p:origin x="-1644" y="-2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BDB870-81A0-4A92-9CF2-AD12495E42ED}" type="datetimeFigureOut">
              <a:rPr lang="it-IT" smtClean="0"/>
              <a:pPr/>
              <a:t>23/03/2021</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E5320F-4656-4F53-92FD-42CAD2B2DB8C}"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49E5320F-4656-4F53-92FD-42CAD2B2DB8C}" type="slidenum">
              <a:rPr lang="it-IT" smtClean="0"/>
              <a:pPr/>
              <a:t>14</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49E5320F-4656-4F53-92FD-42CAD2B2DB8C}" type="slidenum">
              <a:rPr lang="it-IT" smtClean="0"/>
              <a:pPr/>
              <a:t>17</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49E5320F-4656-4F53-92FD-42CAD2B2DB8C}" type="slidenum">
              <a:rPr lang="it-IT" smtClean="0"/>
              <a:pPr/>
              <a:t>20</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olo 28"/>
          <p:cNvSpPr>
            <a:spLocks noGrp="1"/>
          </p:cNvSpPr>
          <p:nvPr>
            <p:ph type="ctrTitle"/>
          </p:nvPr>
        </p:nvSpPr>
        <p:spPr>
          <a:xfrm>
            <a:off x="381000" y="4853411"/>
            <a:ext cx="8458200" cy="1222375"/>
          </a:xfrm>
        </p:spPr>
        <p:txBody>
          <a:bodyPr anchor="t"/>
          <a:lstStyle/>
          <a:p>
            <a:r>
              <a:rPr kumimoji="0" lang="it-IT" smtClean="0"/>
              <a:t>Fare clic per modificare lo stile del titolo</a:t>
            </a:r>
            <a:endParaRPr kumimoji="0" lang="en-US"/>
          </a:p>
        </p:txBody>
      </p:sp>
      <p:sp>
        <p:nvSpPr>
          <p:cNvPr id="9" name="Sottotitolo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16" name="Segnaposto data 15"/>
          <p:cNvSpPr>
            <a:spLocks noGrp="1"/>
          </p:cNvSpPr>
          <p:nvPr>
            <p:ph type="dt" sz="half" idx="10"/>
          </p:nvPr>
        </p:nvSpPr>
        <p:spPr/>
        <p:txBody>
          <a:bodyPr/>
          <a:lstStyle/>
          <a:p>
            <a:fld id="{55644A33-DD72-4D89-A752-DFEB6108DC67}" type="datetimeFigureOut">
              <a:rPr lang="it-IT" smtClean="0"/>
              <a:pPr/>
              <a:t>23/03/2021</a:t>
            </a:fld>
            <a:endParaRPr lang="it-IT"/>
          </a:p>
        </p:txBody>
      </p:sp>
      <p:sp>
        <p:nvSpPr>
          <p:cNvPr id="2" name="Segnaposto piè di pagina 1"/>
          <p:cNvSpPr>
            <a:spLocks noGrp="1"/>
          </p:cNvSpPr>
          <p:nvPr>
            <p:ph type="ftr" sz="quarter" idx="11"/>
          </p:nvPr>
        </p:nvSpPr>
        <p:spPr/>
        <p:txBody>
          <a:bodyPr/>
          <a:lstStyle/>
          <a:p>
            <a:endParaRPr lang="it-IT"/>
          </a:p>
        </p:txBody>
      </p:sp>
      <p:sp>
        <p:nvSpPr>
          <p:cNvPr id="15" name="Segnaposto numero diapositiva 14"/>
          <p:cNvSpPr>
            <a:spLocks noGrp="1"/>
          </p:cNvSpPr>
          <p:nvPr>
            <p:ph type="sldNum" sz="quarter" idx="12"/>
          </p:nvPr>
        </p:nvSpPr>
        <p:spPr>
          <a:xfrm>
            <a:off x="8229600" y="6473952"/>
            <a:ext cx="758952" cy="246888"/>
          </a:xfrm>
        </p:spPr>
        <p:txBody>
          <a:bodyPr/>
          <a:lstStyle/>
          <a:p>
            <a:fld id="{A5844F72-B3ED-44CC-ACF0-B1A6F0E51326}"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55644A33-DD72-4D89-A752-DFEB6108DC67}" type="datetimeFigureOut">
              <a:rPr lang="it-IT" smtClean="0"/>
              <a:pPr/>
              <a:t>23/03/2021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58000" y="549276"/>
            <a:ext cx="1828800" cy="5851525"/>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549276"/>
            <a:ext cx="6248400" cy="5851525"/>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55644A33-DD72-4D89-A752-DFEB6108DC67}" type="datetimeFigureOut">
              <a:rPr lang="it-IT" smtClean="0"/>
              <a:pPr/>
              <a:t>23/03/2021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2" name="Titolo 21"/>
          <p:cNvSpPr>
            <a:spLocks noGrp="1"/>
          </p:cNvSpPr>
          <p:nvPr>
            <p:ph type="title"/>
          </p:nvPr>
        </p:nvSpPr>
        <p:spPr/>
        <p:txBody>
          <a:bodyPr/>
          <a:lstStyle/>
          <a:p>
            <a:r>
              <a:rPr kumimoji="0" lang="it-IT" smtClean="0"/>
              <a:t>Fare clic per modificare lo stile del titolo</a:t>
            </a:r>
            <a:endParaRPr kumimoji="0" lang="en-US"/>
          </a:p>
        </p:txBody>
      </p:sp>
      <p:sp>
        <p:nvSpPr>
          <p:cNvPr id="27" name="Segnaposto contenuto 26"/>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5" name="Segnaposto data 24"/>
          <p:cNvSpPr>
            <a:spLocks noGrp="1"/>
          </p:cNvSpPr>
          <p:nvPr>
            <p:ph type="dt" sz="half" idx="10"/>
          </p:nvPr>
        </p:nvSpPr>
        <p:spPr/>
        <p:txBody>
          <a:bodyPr/>
          <a:lstStyle/>
          <a:p>
            <a:fld id="{55644A33-DD72-4D89-A752-DFEB6108DC67}" type="datetimeFigureOut">
              <a:rPr lang="it-IT" smtClean="0"/>
              <a:pPr/>
              <a:t>23/03/2021</a:t>
            </a:fld>
            <a:endParaRPr lang="it-IT"/>
          </a:p>
        </p:txBody>
      </p:sp>
      <p:sp>
        <p:nvSpPr>
          <p:cNvPr id="19" name="Segnaposto piè di pagina 18"/>
          <p:cNvSpPr>
            <a:spLocks noGrp="1"/>
          </p:cNvSpPr>
          <p:nvPr>
            <p:ph type="ftr" sz="quarter" idx="11"/>
          </p:nvPr>
        </p:nvSpPr>
        <p:spPr>
          <a:xfrm>
            <a:off x="3581400" y="76200"/>
            <a:ext cx="2895600" cy="288925"/>
          </a:xfrm>
        </p:spPr>
        <p:txBody>
          <a:bodyPr/>
          <a:lstStyle/>
          <a:p>
            <a:endParaRPr lang="it-IT"/>
          </a:p>
        </p:txBody>
      </p:sp>
      <p:sp>
        <p:nvSpPr>
          <p:cNvPr id="16" name="Segnaposto numero diapositiva 15"/>
          <p:cNvSpPr>
            <a:spLocks noGrp="1"/>
          </p:cNvSpPr>
          <p:nvPr>
            <p:ph type="sldNum" sz="quarter" idx="12"/>
          </p:nvPr>
        </p:nvSpPr>
        <p:spPr>
          <a:xfrm>
            <a:off x="8229600" y="6473952"/>
            <a:ext cx="758952" cy="246888"/>
          </a:xfrm>
        </p:spPr>
        <p:txBody>
          <a:bodyPr/>
          <a:lstStyle/>
          <a:p>
            <a:fld id="{A5844F72-B3ED-44CC-ACF0-B1A6F0E51326}"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3">
        <a:schemeClr val="bg2"/>
      </p:bgRef>
    </p:bg>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egnaposto testo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sp>
        <p:nvSpPr>
          <p:cNvPr id="19" name="Segnaposto data 18"/>
          <p:cNvSpPr>
            <a:spLocks noGrp="1"/>
          </p:cNvSpPr>
          <p:nvPr>
            <p:ph type="dt" sz="half" idx="10"/>
          </p:nvPr>
        </p:nvSpPr>
        <p:spPr/>
        <p:txBody>
          <a:bodyPr/>
          <a:lstStyle/>
          <a:p>
            <a:fld id="{55644A33-DD72-4D89-A752-DFEB6108DC67}" type="datetimeFigureOut">
              <a:rPr lang="it-IT" smtClean="0"/>
              <a:pPr/>
              <a:t>23/03/2021</a:t>
            </a:fld>
            <a:endParaRPr lang="it-IT"/>
          </a:p>
        </p:txBody>
      </p:sp>
      <p:sp>
        <p:nvSpPr>
          <p:cNvPr id="11" name="Segnaposto piè di pagina 10"/>
          <p:cNvSpPr>
            <a:spLocks noGrp="1"/>
          </p:cNvSpPr>
          <p:nvPr>
            <p:ph type="ftr" sz="quarter" idx="11"/>
          </p:nvPr>
        </p:nvSpPr>
        <p:spPr/>
        <p:txBody>
          <a:bodyPr/>
          <a:lstStyle/>
          <a:p>
            <a:endParaRPr lang="it-IT"/>
          </a:p>
        </p:txBody>
      </p:sp>
      <p:sp>
        <p:nvSpPr>
          <p:cNvPr id="16" name="Segnaposto numero diapositiva 15"/>
          <p:cNvSpPr>
            <a:spLocks noGrp="1"/>
          </p:cNvSpPr>
          <p:nvPr>
            <p:ph type="sldNum" sz="quarter" idx="12"/>
          </p:nvPr>
        </p:nvSpPr>
        <p:spPr/>
        <p:txBody>
          <a:bodyPr/>
          <a:lstStyle/>
          <a:p>
            <a:fld id="{A5844F72-B3ED-44CC-ACF0-B1A6F0E51326}" type="slidenum">
              <a:rPr lang="it-IT" smtClean="0"/>
              <a:pPr/>
              <a:t>‹N›</a:t>
            </a:fld>
            <a:endParaRPr lang="it-IT"/>
          </a:p>
        </p:txBody>
      </p:sp>
      <p:sp>
        <p:nvSpPr>
          <p:cNvPr id="8" name="Titolo 7"/>
          <p:cNvSpPr>
            <a:spLocks noGrp="1"/>
          </p:cNvSpPr>
          <p:nvPr>
            <p:ph type="title"/>
          </p:nvPr>
        </p:nvSpPr>
        <p:spPr>
          <a:xfrm>
            <a:off x="180475" y="2947085"/>
            <a:ext cx="8686800" cy="1184825"/>
          </a:xfrm>
        </p:spPr>
        <p:txBody>
          <a:bodyPr rtlCol="0" anchor="t"/>
          <a:lstStyle>
            <a:lvl1pPr algn="r">
              <a:defRPr/>
            </a:lvl1pPr>
          </a:lstStyle>
          <a:p>
            <a:r>
              <a:rPr kumimoji="0" lang="it-IT" smtClean="0"/>
              <a:t>Fare clic per modificare lo stile del titolo</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0" name="Titolo 19"/>
          <p:cNvSpPr>
            <a:spLocks noGrp="1"/>
          </p:cNvSpPr>
          <p:nvPr>
            <p:ph type="title"/>
          </p:nvPr>
        </p:nvSpPr>
        <p:spPr>
          <a:xfrm>
            <a:off x="301752" y="457200"/>
            <a:ext cx="8686800" cy="841248"/>
          </a:xfrm>
        </p:spPr>
        <p:txBody>
          <a:bodyPr/>
          <a:lstStyle/>
          <a:p>
            <a:r>
              <a:rPr kumimoji="0" lang="it-IT" smtClean="0"/>
              <a:t>Fare clic per modificare lo stile del titolo</a:t>
            </a:r>
            <a:endParaRPr kumimoji="0" lang="en-US"/>
          </a:p>
        </p:txBody>
      </p:sp>
      <p:sp>
        <p:nvSpPr>
          <p:cNvPr id="14" name="Segnaposto contenuto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3" name="Segnaposto contenuto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1" name="Segnaposto data 20"/>
          <p:cNvSpPr>
            <a:spLocks noGrp="1"/>
          </p:cNvSpPr>
          <p:nvPr>
            <p:ph type="dt" sz="half" idx="10"/>
          </p:nvPr>
        </p:nvSpPr>
        <p:spPr/>
        <p:txBody>
          <a:bodyPr/>
          <a:lstStyle/>
          <a:p>
            <a:fld id="{55644A33-DD72-4D89-A752-DFEB6108DC67}" type="datetimeFigureOut">
              <a:rPr lang="it-IT" smtClean="0"/>
              <a:pPr/>
              <a:t>23/03/2021</a:t>
            </a:fld>
            <a:endParaRPr lang="it-IT"/>
          </a:p>
        </p:txBody>
      </p:sp>
      <p:sp>
        <p:nvSpPr>
          <p:cNvPr id="10" name="Segnaposto piè di pagina 9"/>
          <p:cNvSpPr>
            <a:spLocks noGrp="1"/>
          </p:cNvSpPr>
          <p:nvPr>
            <p:ph type="ftr" sz="quarter" idx="11"/>
          </p:nvPr>
        </p:nvSpPr>
        <p:spPr/>
        <p:txBody>
          <a:bodyPr/>
          <a:lstStyle/>
          <a:p>
            <a:endParaRPr lang="it-IT"/>
          </a:p>
        </p:txBody>
      </p:sp>
      <p:sp>
        <p:nvSpPr>
          <p:cNvPr id="31" name="Segnaposto numero diapositiva 30"/>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9" name="Titolo 28"/>
          <p:cNvSpPr>
            <a:spLocks noGrp="1"/>
          </p:cNvSpPr>
          <p:nvPr>
            <p:ph type="title"/>
          </p:nvPr>
        </p:nvSpPr>
        <p:spPr>
          <a:xfrm>
            <a:off x="304800" y="5410200"/>
            <a:ext cx="8610600" cy="882650"/>
          </a:xfrm>
        </p:spPr>
        <p:txBody>
          <a:bodyPr anchor="ctr"/>
          <a:lstStyle>
            <a:lvl1pPr>
              <a:defRPr/>
            </a:lvl1pPr>
          </a:lstStyle>
          <a:p>
            <a:r>
              <a:rPr kumimoji="0" lang="it-IT" smtClean="0"/>
              <a:t>Fare clic per modificare lo stile del titolo</a:t>
            </a:r>
            <a:endParaRPr kumimoji="0" lang="en-US"/>
          </a:p>
        </p:txBody>
      </p:sp>
      <p:sp>
        <p:nvSpPr>
          <p:cNvPr id="13" name="Segnaposto testo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25" name="Segnaposto testo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4" name="Segnaposto contenuto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8" name="Segnaposto contenuto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0" name="Segnaposto data 9"/>
          <p:cNvSpPr>
            <a:spLocks noGrp="1"/>
          </p:cNvSpPr>
          <p:nvPr>
            <p:ph type="dt" sz="half" idx="10"/>
          </p:nvPr>
        </p:nvSpPr>
        <p:spPr/>
        <p:txBody>
          <a:bodyPr/>
          <a:lstStyle/>
          <a:p>
            <a:fld id="{55644A33-DD72-4D89-A752-DFEB6108DC67}" type="datetimeFigureOut">
              <a:rPr lang="it-IT" smtClean="0"/>
              <a:pPr/>
              <a:t>23/03/2021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a:xfrm>
            <a:off x="8229600" y="6477000"/>
            <a:ext cx="762000" cy="246888"/>
          </a:xfrm>
        </p:spPr>
        <p:txBody>
          <a:bodyPr/>
          <a:lstStyle/>
          <a:p>
            <a:fld id="{A5844F72-B3ED-44CC-ACF0-B1A6F0E51326}" type="slidenum">
              <a:rPr lang="it-IT" smtClean="0"/>
              <a:pPr/>
              <a:t>‹N›</a:t>
            </a:fld>
            <a:endParaRPr lang="it-IT"/>
          </a:p>
        </p:txBody>
      </p:sp>
      <p:sp>
        <p:nvSpPr>
          <p:cNvPr id="11" name="Connettore 1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30" name="Titolo 29"/>
          <p:cNvSpPr>
            <a:spLocks noGrp="1"/>
          </p:cNvSpPr>
          <p:nvPr>
            <p:ph type="title"/>
          </p:nvPr>
        </p:nvSpPr>
        <p:spPr>
          <a:xfrm>
            <a:off x="301752" y="457200"/>
            <a:ext cx="8686800" cy="841248"/>
          </a:xfrm>
        </p:spPr>
        <p:txBody>
          <a:bodyPr/>
          <a:lstStyle/>
          <a:p>
            <a:r>
              <a:rPr kumimoji="0" lang="it-IT" smtClean="0"/>
              <a:t>Fare clic per modificare lo stile del titolo</a:t>
            </a:r>
            <a:endParaRPr kumimoji="0" lang="en-US"/>
          </a:p>
        </p:txBody>
      </p:sp>
      <p:sp>
        <p:nvSpPr>
          <p:cNvPr id="12" name="Segnaposto data 11"/>
          <p:cNvSpPr>
            <a:spLocks noGrp="1"/>
          </p:cNvSpPr>
          <p:nvPr>
            <p:ph type="dt" sz="half" idx="10"/>
          </p:nvPr>
        </p:nvSpPr>
        <p:spPr/>
        <p:txBody>
          <a:bodyPr/>
          <a:lstStyle/>
          <a:p>
            <a:fld id="{55644A33-DD72-4D89-A752-DFEB6108DC67}" type="datetimeFigureOut">
              <a:rPr lang="it-IT" smtClean="0"/>
              <a:pPr/>
              <a:t>23/03/2021</a:t>
            </a:fld>
            <a:endParaRPr lang="it-IT"/>
          </a:p>
        </p:txBody>
      </p:sp>
      <p:sp>
        <p:nvSpPr>
          <p:cNvPr id="21" name="Segnaposto piè di pagina 20"/>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fld id="{55644A33-DD72-4D89-A752-DFEB6108DC67}" type="datetimeFigureOut">
              <a:rPr lang="it-IT" smtClean="0"/>
              <a:pPr/>
              <a:t>23/03/2021</a:t>
            </a:fld>
            <a:endParaRPr lang="it-IT"/>
          </a:p>
        </p:txBody>
      </p:sp>
      <p:sp>
        <p:nvSpPr>
          <p:cNvPr id="24" name="Segnaposto piè di pagina 23"/>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Connettore 1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olo 11"/>
          <p:cNvSpPr>
            <a:spLocks noGrp="1"/>
          </p:cNvSpPr>
          <p:nvPr>
            <p:ph type="title"/>
          </p:nvPr>
        </p:nvSpPr>
        <p:spPr>
          <a:xfrm>
            <a:off x="457200" y="5486400"/>
            <a:ext cx="8458200" cy="520700"/>
          </a:xfrm>
        </p:spPr>
        <p:txBody>
          <a:bodyPr anchor="ctr"/>
          <a:lstStyle>
            <a:lvl1pPr algn="l">
              <a:buNone/>
              <a:defRPr sz="2000" b="1"/>
            </a:lvl1pPr>
          </a:lstStyle>
          <a:p>
            <a:r>
              <a:rPr kumimoji="0" lang="it-IT" smtClean="0"/>
              <a:t>Fare clic per modificare lo stile del titolo</a:t>
            </a:r>
            <a:endParaRPr kumimoji="0" lang="en-US"/>
          </a:p>
        </p:txBody>
      </p:sp>
      <p:sp>
        <p:nvSpPr>
          <p:cNvPr id="26" name="Segnaposto testo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it-IT" smtClean="0"/>
              <a:t>Fare clic per modificare stili del testo dello schema</a:t>
            </a:r>
          </a:p>
        </p:txBody>
      </p:sp>
      <p:sp>
        <p:nvSpPr>
          <p:cNvPr id="14" name="Segnaposto contenuto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5" name="Segnaposto data 24"/>
          <p:cNvSpPr>
            <a:spLocks noGrp="1"/>
          </p:cNvSpPr>
          <p:nvPr>
            <p:ph type="dt" sz="half" idx="10"/>
          </p:nvPr>
        </p:nvSpPr>
        <p:spPr/>
        <p:txBody>
          <a:bodyPr/>
          <a:lstStyle/>
          <a:p>
            <a:fld id="{55644A33-DD72-4D89-A752-DFEB6108DC67}" type="datetimeFigureOut">
              <a:rPr lang="it-IT" smtClean="0"/>
              <a:pPr/>
              <a:t>23/03/2021</a:t>
            </a:fld>
            <a:endParaRPr lang="it-IT"/>
          </a:p>
        </p:txBody>
      </p:sp>
      <p:sp>
        <p:nvSpPr>
          <p:cNvPr id="29" name="Segnaposto piè di pagina 28"/>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3" name="Segnaposto immagine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it-IT" smtClean="0"/>
              <a:t>Fare clic sull'icona per inserire un'immagine</a:t>
            </a:r>
            <a:endParaRPr kumimoji="0" lang="en-US" dirty="0"/>
          </a:p>
        </p:txBody>
      </p:sp>
      <p:sp>
        <p:nvSpPr>
          <p:cNvPr id="7" name="Segnaposto data 6"/>
          <p:cNvSpPr>
            <a:spLocks noGrp="1"/>
          </p:cNvSpPr>
          <p:nvPr>
            <p:ph type="dt" sz="half" idx="10"/>
          </p:nvPr>
        </p:nvSpPr>
        <p:spPr/>
        <p:txBody>
          <a:bodyPr/>
          <a:lstStyle/>
          <a:p>
            <a:fld id="{55644A33-DD72-4D89-A752-DFEB6108DC67}" type="datetimeFigureOut">
              <a:rPr lang="it-IT" smtClean="0"/>
              <a:pPr/>
              <a:t>23/03/2021</a:t>
            </a:fld>
            <a:endParaRPr lang="it-IT"/>
          </a:p>
        </p:txBody>
      </p:sp>
      <p:sp>
        <p:nvSpPr>
          <p:cNvPr id="5" name="Segnaposto piè di pagina 4"/>
          <p:cNvSpPr>
            <a:spLocks noGrp="1"/>
          </p:cNvSpPr>
          <p:nvPr>
            <p:ph type="ftr" sz="quarter" idx="11"/>
          </p:nvPr>
        </p:nvSpPr>
        <p:spPr/>
        <p:txBody>
          <a:bodyPr/>
          <a:lstStyle/>
          <a:p>
            <a:endParaRPr lang="it-IT"/>
          </a:p>
        </p:txBody>
      </p:sp>
      <p:sp>
        <p:nvSpPr>
          <p:cNvPr id="31" name="Segnaposto numero diapositiva 30"/>
          <p:cNvSpPr>
            <a:spLocks noGrp="1"/>
          </p:cNvSpPr>
          <p:nvPr>
            <p:ph type="sldNum" sz="quarter" idx="12"/>
          </p:nvPr>
        </p:nvSpPr>
        <p:spPr/>
        <p:txBody>
          <a:bodyPr/>
          <a:lstStyle/>
          <a:p>
            <a:fld id="{A5844F72-B3ED-44CC-ACF0-B1A6F0E51326}" type="slidenum">
              <a:rPr lang="it-IT" smtClean="0"/>
              <a:pPr/>
              <a:t>‹N›</a:t>
            </a:fld>
            <a:endParaRPr lang="it-IT"/>
          </a:p>
        </p:txBody>
      </p:sp>
      <p:sp>
        <p:nvSpPr>
          <p:cNvPr id="17" name="Titolo 16"/>
          <p:cNvSpPr>
            <a:spLocks noGrp="1"/>
          </p:cNvSpPr>
          <p:nvPr>
            <p:ph type="title"/>
          </p:nvPr>
        </p:nvSpPr>
        <p:spPr>
          <a:xfrm>
            <a:off x="381000" y="4993760"/>
            <a:ext cx="5867400" cy="522288"/>
          </a:xfrm>
        </p:spPr>
        <p:txBody>
          <a:bodyPr anchor="ctr"/>
          <a:lstStyle>
            <a:lvl1pPr algn="l">
              <a:buNone/>
              <a:defRPr sz="2000" b="1"/>
            </a:lvl1pPr>
          </a:lstStyle>
          <a:p>
            <a:r>
              <a:rPr kumimoji="0" lang="it-IT" smtClean="0"/>
              <a:t>Fare clic per modificare lo stile del titolo</a:t>
            </a:r>
            <a:endParaRPr kumimoji="0" lang="en-US"/>
          </a:p>
        </p:txBody>
      </p:sp>
      <p:sp>
        <p:nvSpPr>
          <p:cNvPr id="26" name="Segnaposto testo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it-IT" smtClean="0"/>
              <a:t>Fare clic per modificare stili del testo dello schema</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Segnaposto testo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1" name="Segnaposto data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55644A33-DD72-4D89-A752-DFEB6108DC67}" type="datetimeFigureOut">
              <a:rPr lang="it-IT" smtClean="0"/>
              <a:pPr/>
              <a:t>23/03/2021</a:t>
            </a:fld>
            <a:endParaRPr lang="it-IT"/>
          </a:p>
        </p:txBody>
      </p:sp>
      <p:sp>
        <p:nvSpPr>
          <p:cNvPr id="28" name="Segnaposto piè di pagina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it-IT"/>
          </a:p>
        </p:txBody>
      </p:sp>
      <p:sp>
        <p:nvSpPr>
          <p:cNvPr id="5" name="Segnaposto numero diapositiva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A5844F72-B3ED-44CC-ACF0-B1A6F0E51326}" type="slidenum">
              <a:rPr lang="it-IT" smtClean="0"/>
              <a:pPr/>
              <a:t>‹N›</a:t>
            </a:fld>
            <a:endParaRPr lang="it-IT"/>
          </a:p>
        </p:txBody>
      </p:sp>
      <p:sp>
        <p:nvSpPr>
          <p:cNvPr id="10" name="Segnaposto titolo 9"/>
          <p:cNvSpPr>
            <a:spLocks noGrp="1"/>
          </p:cNvSpPr>
          <p:nvPr>
            <p:ph type="title"/>
          </p:nvPr>
        </p:nvSpPr>
        <p:spPr>
          <a:xfrm>
            <a:off x="304800" y="457200"/>
            <a:ext cx="8686800" cy="838200"/>
          </a:xfrm>
          <a:prstGeom prst="rect">
            <a:avLst/>
          </a:prstGeom>
        </p:spPr>
        <p:txBody>
          <a:bodyPr vert="horz" anchor="ctr">
            <a:normAutofit/>
          </a:bodyPr>
          <a:lstStyle/>
          <a:p>
            <a:r>
              <a:rPr kumimoji="0" lang="it-IT" smtClean="0"/>
              <a:t>Fare clic per modificare lo stile del titolo</a:t>
            </a:r>
            <a:endParaRPr kumimoji="0" lang="en-US"/>
          </a:p>
        </p:txBody>
      </p:sp>
      <p:sp>
        <p:nvSpPr>
          <p:cNvPr id="9" name="Connettore 1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Connettore 1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idx="1"/>
          </p:nvPr>
        </p:nvSpPr>
        <p:spPr>
          <a:xfrm>
            <a:off x="285720" y="6858000"/>
            <a:ext cx="8458200" cy="1219200"/>
          </a:xfrm>
        </p:spPr>
        <p:txBody>
          <a:bodyPr/>
          <a:lstStyle/>
          <a:p>
            <a:endParaRPr lang="it-IT" dirty="0"/>
          </a:p>
        </p:txBody>
      </p:sp>
      <p:sp>
        <p:nvSpPr>
          <p:cNvPr id="3" name="Titolo 2"/>
          <p:cNvSpPr>
            <a:spLocks noGrp="1"/>
          </p:cNvSpPr>
          <p:nvPr>
            <p:ph type="title"/>
          </p:nvPr>
        </p:nvSpPr>
        <p:spPr/>
        <p:txBody>
          <a:bodyPr>
            <a:noAutofit/>
          </a:bodyPr>
          <a:lstStyle/>
          <a:p>
            <a:pPr algn="ctr"/>
            <a:r>
              <a:rPr lang="it-IT" sz="7200" dirty="0" smtClean="0"/>
              <a:t>IL NEOLITICO</a:t>
            </a:r>
            <a:endParaRPr lang="it-IT" sz="7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786182" y="142852"/>
            <a:ext cx="1532856" cy="369332"/>
          </a:xfrm>
          <a:prstGeom prst="rect">
            <a:avLst/>
          </a:prstGeom>
          <a:solidFill>
            <a:schemeClr val="tx2">
              <a:lumMod val="40000"/>
              <a:lumOff val="60000"/>
            </a:schemeClr>
          </a:solidFill>
        </p:spPr>
        <p:txBody>
          <a:bodyPr wrap="none">
            <a:spAutoFit/>
          </a:bodyPr>
          <a:lstStyle/>
          <a:p>
            <a:r>
              <a:rPr lang="it-IT" b="1" dirty="0" smtClean="0"/>
              <a:t>Fonti indirette</a:t>
            </a:r>
            <a:endParaRPr lang="it-IT" b="1" dirty="0"/>
          </a:p>
        </p:txBody>
      </p:sp>
      <p:pic>
        <p:nvPicPr>
          <p:cNvPr id="4098" name="Picture 2" descr="H:\SCUOLA\STORIA\1-PREISTORIA\4-NEOLITICO\IMMAGINI\4-SEMINA\Fonti indirette.jpg"/>
          <p:cNvPicPr>
            <a:picLocks noChangeAspect="1" noChangeArrowheads="1"/>
          </p:cNvPicPr>
          <p:nvPr/>
        </p:nvPicPr>
        <p:blipFill>
          <a:blip r:embed="rId2"/>
          <a:srcRect l="60849"/>
          <a:stretch>
            <a:fillRect/>
          </a:stretch>
        </p:blipFill>
        <p:spPr bwMode="auto">
          <a:xfrm>
            <a:off x="5500694" y="1357298"/>
            <a:ext cx="3355331" cy="3971605"/>
          </a:xfrm>
          <a:prstGeom prst="rect">
            <a:avLst/>
          </a:prstGeom>
          <a:noFill/>
        </p:spPr>
      </p:pic>
      <p:sp>
        <p:nvSpPr>
          <p:cNvPr id="6" name="CasellaDiTesto 5"/>
          <p:cNvSpPr txBox="1"/>
          <p:nvPr/>
        </p:nvSpPr>
        <p:spPr>
          <a:xfrm>
            <a:off x="5643570" y="5357826"/>
            <a:ext cx="3214710" cy="1200329"/>
          </a:xfrm>
          <a:prstGeom prst="rect">
            <a:avLst/>
          </a:prstGeom>
          <a:solidFill>
            <a:schemeClr val="accent1"/>
          </a:solidFill>
        </p:spPr>
        <p:txBody>
          <a:bodyPr wrap="square" rtlCol="0">
            <a:spAutoFit/>
          </a:bodyPr>
          <a:lstStyle/>
          <a:p>
            <a:pPr algn="just"/>
            <a:r>
              <a:rPr lang="it-IT" dirty="0" smtClean="0">
                <a:latin typeface="Times New Roman" pitchFamily="18" charset="0"/>
                <a:cs typeface="Times New Roman" pitchFamily="18" charset="0"/>
              </a:rPr>
              <a:t>Donna india dell’Amazzonia intenta a seminare in una zona disboscata con il sistema del “taglia e brucia”.</a:t>
            </a:r>
            <a:endParaRPr lang="it-IT" dirty="0">
              <a:latin typeface="Times New Roman" pitchFamily="18" charset="0"/>
              <a:cs typeface="Times New Roman" pitchFamily="18" charset="0"/>
            </a:endParaRPr>
          </a:p>
        </p:txBody>
      </p:sp>
      <p:pic>
        <p:nvPicPr>
          <p:cNvPr id="39938" name="Picture 2" descr="Visualizza immagine di origine"/>
          <p:cNvPicPr>
            <a:picLocks noChangeAspect="1" noChangeArrowheads="1"/>
          </p:cNvPicPr>
          <p:nvPr/>
        </p:nvPicPr>
        <p:blipFill>
          <a:blip r:embed="rId3"/>
          <a:srcRect/>
          <a:stretch>
            <a:fillRect/>
          </a:stretch>
        </p:blipFill>
        <p:spPr bwMode="auto">
          <a:xfrm>
            <a:off x="214282" y="1571612"/>
            <a:ext cx="4719638" cy="314325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071670" y="2571744"/>
            <a:ext cx="4929190"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it-IT" sz="3600" dirty="0" smtClean="0">
                <a:solidFill>
                  <a:srgbClr val="FF0000"/>
                </a:solidFill>
                <a:latin typeface="Times New Roman" pitchFamily="18" charset="0"/>
                <a:cs typeface="Times New Roman" pitchFamily="18" charset="0"/>
              </a:rPr>
              <a:t>La mietitura </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SCUOLA\STORIA\1-PREISTORIA\4-NEOLITICO\IMMAGINI\5-MIETITURA\Ipotesi - Copia.jpg"/>
          <p:cNvPicPr>
            <a:picLocks noChangeAspect="1" noChangeArrowheads="1"/>
          </p:cNvPicPr>
          <p:nvPr/>
        </p:nvPicPr>
        <p:blipFill>
          <a:blip r:embed="rId2" cstate="print"/>
          <a:srcRect/>
          <a:stretch>
            <a:fillRect/>
          </a:stretch>
        </p:blipFill>
        <p:spPr bwMode="auto">
          <a:xfrm>
            <a:off x="1928794" y="1142984"/>
            <a:ext cx="5295321" cy="4217060"/>
          </a:xfrm>
          <a:prstGeom prst="rect">
            <a:avLst/>
          </a:prstGeom>
          <a:noFill/>
        </p:spPr>
      </p:pic>
      <p:sp>
        <p:nvSpPr>
          <p:cNvPr id="5" name="CasellaDiTesto 4"/>
          <p:cNvSpPr txBox="1"/>
          <p:nvPr/>
        </p:nvSpPr>
        <p:spPr>
          <a:xfrm>
            <a:off x="1000100" y="5500702"/>
            <a:ext cx="7000924" cy="646331"/>
          </a:xfrm>
          <a:prstGeom prst="rect">
            <a:avLst/>
          </a:prstGeom>
          <a:solidFill>
            <a:schemeClr val="accent2">
              <a:lumMod val="20000"/>
              <a:lumOff val="80000"/>
            </a:schemeClr>
          </a:solidFill>
        </p:spPr>
        <p:txBody>
          <a:bodyPr wrap="square" rtlCol="0">
            <a:spAutoFit/>
          </a:bodyPr>
          <a:lstStyle/>
          <a:p>
            <a:pPr algn="just"/>
            <a:r>
              <a:rPr lang="it-IT" dirty="0" smtClean="0">
                <a:latin typeface="Times New Roman" pitchFamily="18" charset="0"/>
                <a:cs typeface="Times New Roman" pitchFamily="18" charset="0"/>
              </a:rPr>
              <a:t>Le donne mietevano il grano usando falcetti fatti con lame affilate di selce inserite in manici di legno </a:t>
            </a:r>
            <a:endParaRPr lang="it-IT" dirty="0">
              <a:latin typeface="Times New Roman" pitchFamily="18" charset="0"/>
              <a:cs typeface="Times New Roman" pitchFamily="18" charset="0"/>
            </a:endParaRPr>
          </a:p>
        </p:txBody>
      </p:sp>
      <p:sp>
        <p:nvSpPr>
          <p:cNvPr id="4" name="Rettangolo 3"/>
          <p:cNvSpPr/>
          <p:nvPr/>
        </p:nvSpPr>
        <p:spPr>
          <a:xfrm>
            <a:off x="4000496" y="285728"/>
            <a:ext cx="831318" cy="369332"/>
          </a:xfrm>
          <a:prstGeom prst="rect">
            <a:avLst/>
          </a:prstGeom>
          <a:solidFill>
            <a:schemeClr val="tx2">
              <a:lumMod val="40000"/>
              <a:lumOff val="60000"/>
            </a:schemeClr>
          </a:solidFill>
        </p:spPr>
        <p:txBody>
          <a:bodyPr wrap="none">
            <a:spAutoFit/>
          </a:bodyPr>
          <a:lstStyle/>
          <a:p>
            <a:r>
              <a:rPr lang="it-IT" b="1" dirty="0" smtClean="0"/>
              <a:t>Ipotesi</a:t>
            </a:r>
            <a:endParaRPr lang="it-IT"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714744" y="142852"/>
            <a:ext cx="1354923" cy="369332"/>
          </a:xfrm>
          <a:prstGeom prst="rect">
            <a:avLst/>
          </a:prstGeom>
          <a:solidFill>
            <a:schemeClr val="tx2">
              <a:lumMod val="40000"/>
              <a:lumOff val="60000"/>
            </a:schemeClr>
          </a:solidFill>
        </p:spPr>
        <p:txBody>
          <a:bodyPr wrap="none">
            <a:spAutoFit/>
          </a:bodyPr>
          <a:lstStyle/>
          <a:p>
            <a:r>
              <a:rPr lang="it-IT" b="1" dirty="0" smtClean="0"/>
              <a:t>Fonti dirette</a:t>
            </a:r>
            <a:endParaRPr lang="it-IT" b="1" dirty="0"/>
          </a:p>
        </p:txBody>
      </p:sp>
      <p:pic>
        <p:nvPicPr>
          <p:cNvPr id="3075" name="Picture 3" descr="H:\SCUOLA\STORIA\1-PREISTORIA\4-NEOLITICO\IMMAGINI\4-SEMINA\scansione0026.jpg"/>
          <p:cNvPicPr>
            <a:picLocks noChangeAspect="1" noChangeArrowheads="1"/>
          </p:cNvPicPr>
          <p:nvPr/>
        </p:nvPicPr>
        <p:blipFill>
          <a:blip r:embed="rId2"/>
          <a:srcRect b="15660"/>
          <a:stretch>
            <a:fillRect/>
          </a:stretch>
        </p:blipFill>
        <p:spPr bwMode="auto">
          <a:xfrm>
            <a:off x="500034" y="1071546"/>
            <a:ext cx="3992331" cy="3643338"/>
          </a:xfrm>
          <a:prstGeom prst="rect">
            <a:avLst/>
          </a:prstGeom>
          <a:noFill/>
        </p:spPr>
      </p:pic>
      <p:pic>
        <p:nvPicPr>
          <p:cNvPr id="61442" name="Picture 2" descr="H:\SCUOLA\STORIA\1-PREISTORIA\4-NEOLITICO\IMMAGINI\5-MIETITURA\Fonti dirette - Copia.jpg"/>
          <p:cNvPicPr>
            <a:picLocks noChangeAspect="1" noChangeArrowheads="1"/>
          </p:cNvPicPr>
          <p:nvPr/>
        </p:nvPicPr>
        <p:blipFill>
          <a:blip r:embed="rId3"/>
          <a:srcRect/>
          <a:stretch>
            <a:fillRect/>
          </a:stretch>
        </p:blipFill>
        <p:spPr bwMode="auto">
          <a:xfrm>
            <a:off x="5214942" y="785794"/>
            <a:ext cx="3273613" cy="1968216"/>
          </a:xfrm>
          <a:prstGeom prst="rect">
            <a:avLst/>
          </a:prstGeom>
          <a:noFill/>
        </p:spPr>
      </p:pic>
      <p:pic>
        <p:nvPicPr>
          <p:cNvPr id="61443" name="Picture 3" descr="H:\SCUOLA\STORIA\1-PREISTORIA\4-NEOLITICO\IMMAGINI\5-MIETITURA\Fonti dirette - Copia (2).jpg"/>
          <p:cNvPicPr>
            <a:picLocks noChangeAspect="1" noChangeArrowheads="1"/>
          </p:cNvPicPr>
          <p:nvPr/>
        </p:nvPicPr>
        <p:blipFill>
          <a:blip r:embed="rId4" cstate="print"/>
          <a:srcRect/>
          <a:stretch>
            <a:fillRect/>
          </a:stretch>
        </p:blipFill>
        <p:spPr bwMode="auto">
          <a:xfrm>
            <a:off x="6786576" y="3428996"/>
            <a:ext cx="2134819" cy="3295498"/>
          </a:xfrm>
          <a:prstGeom prst="rect">
            <a:avLst/>
          </a:prstGeom>
          <a:noFill/>
        </p:spPr>
      </p:pic>
      <p:sp>
        <p:nvSpPr>
          <p:cNvPr id="6" name="CasellaDiTesto 5"/>
          <p:cNvSpPr txBox="1"/>
          <p:nvPr/>
        </p:nvSpPr>
        <p:spPr>
          <a:xfrm>
            <a:off x="5572132" y="2786058"/>
            <a:ext cx="2786082" cy="369332"/>
          </a:xfrm>
          <a:prstGeom prst="rect">
            <a:avLst/>
          </a:prstGeom>
          <a:solidFill>
            <a:schemeClr val="accent1"/>
          </a:solidFill>
        </p:spPr>
        <p:txBody>
          <a:bodyPr wrap="square" rtlCol="0">
            <a:spAutoFit/>
          </a:bodyPr>
          <a:lstStyle/>
          <a:p>
            <a:pPr algn="just"/>
            <a:r>
              <a:rPr lang="it-IT" dirty="0" smtClean="0">
                <a:latin typeface="Times New Roman" pitchFamily="18" charset="0"/>
                <a:cs typeface="Times New Roman" pitchFamily="18" charset="0"/>
              </a:rPr>
              <a:t>Lamine di selce seghettate</a:t>
            </a:r>
            <a:endParaRPr lang="it-IT" dirty="0">
              <a:latin typeface="Times New Roman" pitchFamily="18" charset="0"/>
              <a:cs typeface="Times New Roman" pitchFamily="18" charset="0"/>
            </a:endParaRPr>
          </a:p>
        </p:txBody>
      </p:sp>
      <p:sp>
        <p:nvSpPr>
          <p:cNvPr id="7" name="CasellaDiTesto 6"/>
          <p:cNvSpPr txBox="1"/>
          <p:nvPr/>
        </p:nvSpPr>
        <p:spPr>
          <a:xfrm>
            <a:off x="3571868" y="6286520"/>
            <a:ext cx="3143272" cy="369332"/>
          </a:xfrm>
          <a:prstGeom prst="rect">
            <a:avLst/>
          </a:prstGeom>
          <a:solidFill>
            <a:schemeClr val="accent1"/>
          </a:solidFill>
        </p:spPr>
        <p:txBody>
          <a:bodyPr wrap="square" rtlCol="0">
            <a:spAutoFit/>
          </a:bodyPr>
          <a:lstStyle/>
          <a:p>
            <a:r>
              <a:rPr lang="it-IT" dirty="0" smtClean="0">
                <a:latin typeface="Times New Roman" pitchFamily="18" charset="0"/>
                <a:cs typeface="Times New Roman" pitchFamily="18" charset="0"/>
              </a:rPr>
              <a:t>Falci in legno e selce ricostruite</a:t>
            </a:r>
            <a:endParaRPr lang="it-IT" dirty="0">
              <a:latin typeface="Times New Roman" pitchFamily="18" charset="0"/>
              <a:cs typeface="Times New Roman" pitchFamily="18" charset="0"/>
            </a:endParaRPr>
          </a:p>
        </p:txBody>
      </p:sp>
      <p:sp>
        <p:nvSpPr>
          <p:cNvPr id="9" name="CasellaDiTesto 8"/>
          <p:cNvSpPr txBox="1"/>
          <p:nvPr/>
        </p:nvSpPr>
        <p:spPr>
          <a:xfrm>
            <a:off x="571472" y="4714884"/>
            <a:ext cx="3929090" cy="646331"/>
          </a:xfrm>
          <a:prstGeom prst="rect">
            <a:avLst/>
          </a:prstGeom>
          <a:solidFill>
            <a:schemeClr val="accent1"/>
          </a:solidFill>
        </p:spPr>
        <p:txBody>
          <a:bodyPr wrap="square" rtlCol="0">
            <a:spAutoFit/>
          </a:bodyPr>
          <a:lstStyle/>
          <a:p>
            <a:pPr algn="just"/>
            <a:r>
              <a:rPr lang="it-IT" dirty="0" smtClean="0">
                <a:latin typeface="Times New Roman" pitchFamily="18" charset="0"/>
                <a:cs typeface="Times New Roman" pitchFamily="18" charset="0"/>
              </a:rPr>
              <a:t>Pittura parietale neolitica del Sahara con donne che mietono</a:t>
            </a:r>
            <a:endParaRPr lang="it-IT"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000232" y="2428868"/>
            <a:ext cx="4929190"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3600" b="0" i="0" u="none" strike="noStrike" cap="none" normalizeH="0" baseline="0" dirty="0" smtClean="0">
                <a:ln>
                  <a:noFill/>
                </a:ln>
                <a:solidFill>
                  <a:srgbClr val="FF0000"/>
                </a:solidFill>
                <a:effectLst/>
                <a:latin typeface="Times New Roman" pitchFamily="18" charset="0"/>
                <a:cs typeface="Times New Roman" pitchFamily="18" charset="0"/>
              </a:rPr>
              <a:t>La preparazione del cibo</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SCUOLA\STORIA\1-PREISTORIA\4-NEOLITICO\IMMAGINI\8-MACINAZIONE\Ipotesi - Copia (2).jpg"/>
          <p:cNvPicPr>
            <a:picLocks noChangeAspect="1" noChangeArrowheads="1"/>
          </p:cNvPicPr>
          <p:nvPr/>
        </p:nvPicPr>
        <p:blipFill>
          <a:blip r:embed="rId2" cstate="print"/>
          <a:srcRect/>
          <a:stretch>
            <a:fillRect/>
          </a:stretch>
        </p:blipFill>
        <p:spPr bwMode="auto">
          <a:xfrm>
            <a:off x="928662" y="1785926"/>
            <a:ext cx="2947987" cy="2471737"/>
          </a:xfrm>
          <a:prstGeom prst="rect">
            <a:avLst/>
          </a:prstGeom>
          <a:noFill/>
        </p:spPr>
      </p:pic>
      <p:pic>
        <p:nvPicPr>
          <p:cNvPr id="1027" name="Picture 3" descr="H:\SCUOLA\STORIA\1-PREISTORIA\4-NEOLITICO\IMMAGINI\8-MACINAZIONE\Ipotesi - Copia.jpg"/>
          <p:cNvPicPr>
            <a:picLocks noChangeAspect="1" noChangeArrowheads="1"/>
          </p:cNvPicPr>
          <p:nvPr/>
        </p:nvPicPr>
        <p:blipFill>
          <a:blip r:embed="rId3" cstate="print"/>
          <a:srcRect/>
          <a:stretch>
            <a:fillRect/>
          </a:stretch>
        </p:blipFill>
        <p:spPr bwMode="auto">
          <a:xfrm>
            <a:off x="4214810" y="1357298"/>
            <a:ext cx="4495800" cy="3825875"/>
          </a:xfrm>
          <a:prstGeom prst="rect">
            <a:avLst/>
          </a:prstGeom>
          <a:noFill/>
        </p:spPr>
      </p:pic>
      <p:sp>
        <p:nvSpPr>
          <p:cNvPr id="5" name="CasellaDiTesto 4"/>
          <p:cNvSpPr txBox="1"/>
          <p:nvPr/>
        </p:nvSpPr>
        <p:spPr>
          <a:xfrm>
            <a:off x="714348" y="5572140"/>
            <a:ext cx="8143932" cy="646331"/>
          </a:xfrm>
          <a:prstGeom prst="rect">
            <a:avLst/>
          </a:prstGeom>
          <a:solidFill>
            <a:schemeClr val="accent2">
              <a:lumMod val="20000"/>
              <a:lumOff val="80000"/>
            </a:schemeClr>
          </a:solidFill>
        </p:spPr>
        <p:txBody>
          <a:bodyPr wrap="square" rtlCol="0">
            <a:spAutoFit/>
          </a:bodyPr>
          <a:lstStyle/>
          <a:p>
            <a:pPr algn="just"/>
            <a:r>
              <a:rPr lang="it-IT" dirty="0" smtClean="0">
                <a:latin typeface="Times New Roman" pitchFamily="18" charset="0"/>
                <a:cs typeface="Times New Roman" pitchFamily="18" charset="0"/>
              </a:rPr>
              <a:t>I cereali coltivati venivano macinati con macine di pietra; la farina così ottenuta veniva impastata con acqua e poi cotta. Queste mansioni erano svolte dalle donne</a:t>
            </a:r>
            <a:endParaRPr lang="it-IT" dirty="0">
              <a:latin typeface="Times New Roman" pitchFamily="18" charset="0"/>
              <a:cs typeface="Times New Roman" pitchFamily="18" charset="0"/>
            </a:endParaRPr>
          </a:p>
        </p:txBody>
      </p:sp>
      <p:sp>
        <p:nvSpPr>
          <p:cNvPr id="6" name="Rettangolo 5"/>
          <p:cNvSpPr/>
          <p:nvPr/>
        </p:nvSpPr>
        <p:spPr>
          <a:xfrm>
            <a:off x="4071934" y="285728"/>
            <a:ext cx="831318" cy="369332"/>
          </a:xfrm>
          <a:prstGeom prst="rect">
            <a:avLst/>
          </a:prstGeom>
          <a:solidFill>
            <a:schemeClr val="tx2">
              <a:lumMod val="40000"/>
              <a:lumOff val="60000"/>
            </a:schemeClr>
          </a:solidFill>
        </p:spPr>
        <p:txBody>
          <a:bodyPr wrap="none">
            <a:spAutoFit/>
          </a:bodyPr>
          <a:lstStyle/>
          <a:p>
            <a:r>
              <a:rPr lang="it-IT" b="1" dirty="0" smtClean="0"/>
              <a:t>Ipotesi</a:t>
            </a:r>
            <a:endParaRPr lang="it-IT"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SCUOLA\STORIA\1-PREISTORIA\4-NEOLITICO\IMMAGINI\8-MACINAZIONE\Fonti indirette - Copia (2).jpg"/>
          <p:cNvPicPr>
            <a:picLocks noChangeAspect="1" noChangeArrowheads="1"/>
          </p:cNvPicPr>
          <p:nvPr/>
        </p:nvPicPr>
        <p:blipFill>
          <a:blip r:embed="rId2"/>
          <a:srcRect/>
          <a:stretch>
            <a:fillRect/>
          </a:stretch>
        </p:blipFill>
        <p:spPr bwMode="auto">
          <a:xfrm>
            <a:off x="714348" y="1643050"/>
            <a:ext cx="3206750" cy="2206625"/>
          </a:xfrm>
          <a:prstGeom prst="rect">
            <a:avLst/>
          </a:prstGeom>
          <a:noFill/>
        </p:spPr>
      </p:pic>
      <p:pic>
        <p:nvPicPr>
          <p:cNvPr id="2051" name="Picture 3" descr="H:\SCUOLA\STORIA\1-PREISTORIA\4-NEOLITICO\IMMAGINI\8-MACINAZIONE\Fonti indirette - Copia.jpg"/>
          <p:cNvPicPr>
            <a:picLocks noChangeAspect="1" noChangeArrowheads="1"/>
          </p:cNvPicPr>
          <p:nvPr/>
        </p:nvPicPr>
        <p:blipFill>
          <a:blip r:embed="rId3"/>
          <a:srcRect/>
          <a:stretch>
            <a:fillRect/>
          </a:stretch>
        </p:blipFill>
        <p:spPr bwMode="auto">
          <a:xfrm>
            <a:off x="5357818" y="1571612"/>
            <a:ext cx="3279775" cy="4565650"/>
          </a:xfrm>
          <a:prstGeom prst="rect">
            <a:avLst/>
          </a:prstGeom>
          <a:noFill/>
        </p:spPr>
      </p:pic>
      <p:sp>
        <p:nvSpPr>
          <p:cNvPr id="4" name="CasellaDiTesto 3"/>
          <p:cNvSpPr txBox="1"/>
          <p:nvPr/>
        </p:nvSpPr>
        <p:spPr>
          <a:xfrm>
            <a:off x="571472" y="3929066"/>
            <a:ext cx="3493264" cy="369332"/>
          </a:xfrm>
          <a:prstGeom prst="rect">
            <a:avLst/>
          </a:prstGeom>
          <a:solidFill>
            <a:schemeClr val="accent1"/>
          </a:solidFill>
        </p:spPr>
        <p:txBody>
          <a:bodyPr wrap="none" rtlCol="0">
            <a:spAutoFit/>
          </a:bodyPr>
          <a:lstStyle/>
          <a:p>
            <a:r>
              <a:rPr lang="it-IT" dirty="0" smtClean="0">
                <a:latin typeface="Times New Roman" pitchFamily="18" charset="0"/>
                <a:cs typeface="Times New Roman" pitchFamily="18" charset="0"/>
              </a:rPr>
              <a:t>Donna boliviana che macina cereali</a:t>
            </a:r>
            <a:endParaRPr lang="it-IT" dirty="0">
              <a:latin typeface="Times New Roman" pitchFamily="18" charset="0"/>
              <a:cs typeface="Times New Roman" pitchFamily="18" charset="0"/>
            </a:endParaRPr>
          </a:p>
        </p:txBody>
      </p:sp>
      <p:sp>
        <p:nvSpPr>
          <p:cNvPr id="5" name="CasellaDiTesto 4"/>
          <p:cNvSpPr txBox="1"/>
          <p:nvPr/>
        </p:nvSpPr>
        <p:spPr>
          <a:xfrm>
            <a:off x="642910" y="5214950"/>
            <a:ext cx="4572032" cy="923330"/>
          </a:xfrm>
          <a:prstGeom prst="rect">
            <a:avLst/>
          </a:prstGeom>
          <a:solidFill>
            <a:schemeClr val="accent1"/>
          </a:solidFill>
        </p:spPr>
        <p:txBody>
          <a:bodyPr wrap="square" rtlCol="0">
            <a:spAutoFit/>
          </a:bodyPr>
          <a:lstStyle/>
          <a:p>
            <a:pPr algn="just"/>
            <a:r>
              <a:rPr lang="it-IT" dirty="0" smtClean="0">
                <a:latin typeface="Times New Roman" pitchFamily="18" charset="0"/>
                <a:cs typeface="Times New Roman" pitchFamily="18" charset="0"/>
              </a:rPr>
              <a:t>Preparazione e cottura del pane, impastato e messo precedentemente al sole su grandi vassoi d’argilla (Egitto)</a:t>
            </a:r>
            <a:endParaRPr lang="it-IT" dirty="0">
              <a:latin typeface="Times New Roman" pitchFamily="18" charset="0"/>
              <a:cs typeface="Times New Roman" pitchFamily="18" charset="0"/>
            </a:endParaRPr>
          </a:p>
        </p:txBody>
      </p:sp>
      <p:sp>
        <p:nvSpPr>
          <p:cNvPr id="6" name="Rettangolo 5"/>
          <p:cNvSpPr/>
          <p:nvPr/>
        </p:nvSpPr>
        <p:spPr>
          <a:xfrm>
            <a:off x="3786182" y="285728"/>
            <a:ext cx="1532856" cy="369332"/>
          </a:xfrm>
          <a:prstGeom prst="rect">
            <a:avLst/>
          </a:prstGeom>
          <a:solidFill>
            <a:schemeClr val="tx2">
              <a:lumMod val="40000"/>
              <a:lumOff val="60000"/>
            </a:schemeClr>
          </a:solidFill>
        </p:spPr>
        <p:txBody>
          <a:bodyPr wrap="none">
            <a:spAutoFit/>
          </a:bodyPr>
          <a:lstStyle/>
          <a:p>
            <a:r>
              <a:rPr lang="it-IT" b="1" dirty="0" smtClean="0"/>
              <a:t>Fonti indirette</a:t>
            </a:r>
            <a:endParaRPr lang="it-IT"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000232" y="2428868"/>
            <a:ext cx="4929190"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3600" b="0" i="0" u="none" strike="noStrike" cap="none" normalizeH="0" baseline="0" dirty="0" smtClean="0">
                <a:ln>
                  <a:noFill/>
                </a:ln>
                <a:solidFill>
                  <a:srgbClr val="FF0000"/>
                </a:solidFill>
                <a:effectLst/>
                <a:latin typeface="Times New Roman" pitchFamily="18" charset="0"/>
                <a:cs typeface="Times New Roman" pitchFamily="18" charset="0"/>
              </a:rPr>
              <a:t>L’allevamento</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SCUOLA\STORIA\1-PREISTORIA\4-NEOLITICO\IMMAGINI\6-ALLEVAMENTO\Ipotesi - Copia.jpg"/>
          <p:cNvPicPr>
            <a:picLocks noChangeAspect="1" noChangeArrowheads="1"/>
          </p:cNvPicPr>
          <p:nvPr/>
        </p:nvPicPr>
        <p:blipFill>
          <a:blip r:embed="rId2" cstate="print"/>
          <a:srcRect/>
          <a:stretch>
            <a:fillRect/>
          </a:stretch>
        </p:blipFill>
        <p:spPr bwMode="auto">
          <a:xfrm>
            <a:off x="1928794" y="785794"/>
            <a:ext cx="5433182" cy="3866266"/>
          </a:xfrm>
          <a:prstGeom prst="rect">
            <a:avLst/>
          </a:prstGeom>
          <a:noFill/>
        </p:spPr>
      </p:pic>
      <p:sp>
        <p:nvSpPr>
          <p:cNvPr id="5" name="CasellaDiTesto 4"/>
          <p:cNvSpPr txBox="1"/>
          <p:nvPr/>
        </p:nvSpPr>
        <p:spPr>
          <a:xfrm>
            <a:off x="642910" y="4857760"/>
            <a:ext cx="8143932" cy="1754326"/>
          </a:xfrm>
          <a:prstGeom prst="rect">
            <a:avLst/>
          </a:prstGeom>
          <a:solidFill>
            <a:schemeClr val="accent2">
              <a:lumMod val="20000"/>
              <a:lumOff val="80000"/>
            </a:schemeClr>
          </a:solidFill>
        </p:spPr>
        <p:txBody>
          <a:bodyPr wrap="square" rtlCol="0">
            <a:spAutoFit/>
          </a:bodyPr>
          <a:lstStyle/>
          <a:p>
            <a:pPr algn="just"/>
            <a:r>
              <a:rPr lang="it-IT" dirty="0" smtClean="0">
                <a:latin typeface="Times New Roman" pitchFamily="18" charset="0"/>
                <a:cs typeface="Times New Roman" pitchFamily="18" charset="0"/>
              </a:rPr>
              <a:t>L’allevamento del bestiame era strettamente legato all’agricoltura. Poiché  avevano abbandonato la vita nomade, gli agricoltori non potevano più seguire gli spostamenti degli animali da cacciare. Iniziarono così a trattenere presso l’accampamento gli animali giovani che, col tempo, si abituavano a convivere con l’uomo. </a:t>
            </a:r>
          </a:p>
          <a:p>
            <a:pPr algn="just"/>
            <a:r>
              <a:rPr lang="it-IT" dirty="0" smtClean="0">
                <a:latin typeface="Times New Roman" pitchFamily="18" charset="0"/>
                <a:cs typeface="Times New Roman" pitchFamily="18" charset="0"/>
              </a:rPr>
              <a:t>L’allevamento era un’attività praticata dagli uomini poiché derivava direttamente dalla caccia.</a:t>
            </a:r>
            <a:endParaRPr lang="it-IT" dirty="0">
              <a:latin typeface="Times New Roman" pitchFamily="18" charset="0"/>
              <a:cs typeface="Times New Roman" pitchFamily="18" charset="0"/>
            </a:endParaRPr>
          </a:p>
        </p:txBody>
      </p:sp>
      <p:sp>
        <p:nvSpPr>
          <p:cNvPr id="4" name="Rettangolo 3"/>
          <p:cNvSpPr/>
          <p:nvPr/>
        </p:nvSpPr>
        <p:spPr>
          <a:xfrm>
            <a:off x="4071934" y="142852"/>
            <a:ext cx="831318" cy="369332"/>
          </a:xfrm>
          <a:prstGeom prst="rect">
            <a:avLst/>
          </a:prstGeom>
          <a:solidFill>
            <a:schemeClr val="tx2">
              <a:lumMod val="40000"/>
              <a:lumOff val="60000"/>
            </a:schemeClr>
          </a:solidFill>
        </p:spPr>
        <p:txBody>
          <a:bodyPr wrap="none">
            <a:spAutoFit/>
          </a:bodyPr>
          <a:lstStyle/>
          <a:p>
            <a:r>
              <a:rPr lang="it-IT" b="1" dirty="0" smtClean="0"/>
              <a:t>Ipotesi</a:t>
            </a:r>
            <a:endParaRPr lang="it-IT" b="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714744" y="357166"/>
            <a:ext cx="1354923" cy="369332"/>
          </a:xfrm>
          <a:prstGeom prst="rect">
            <a:avLst/>
          </a:prstGeom>
          <a:solidFill>
            <a:schemeClr val="tx2">
              <a:lumMod val="40000"/>
              <a:lumOff val="60000"/>
            </a:schemeClr>
          </a:solidFill>
        </p:spPr>
        <p:txBody>
          <a:bodyPr wrap="none">
            <a:spAutoFit/>
          </a:bodyPr>
          <a:lstStyle/>
          <a:p>
            <a:r>
              <a:rPr lang="it-IT" b="1" dirty="0" smtClean="0"/>
              <a:t>Fonti dirette</a:t>
            </a:r>
            <a:endParaRPr lang="it-IT" b="1" dirty="0"/>
          </a:p>
        </p:txBody>
      </p:sp>
      <p:pic>
        <p:nvPicPr>
          <p:cNvPr id="1026" name="Picture 2" descr="H:\SCUOLA\STORIA\1-PREISTORIA\4-NEOLITICO\IMMAGINI\6-ALLEVAMENTO\Fonti dirette.jpg"/>
          <p:cNvPicPr>
            <a:picLocks noChangeAspect="1" noChangeArrowheads="1"/>
          </p:cNvPicPr>
          <p:nvPr/>
        </p:nvPicPr>
        <p:blipFill>
          <a:blip r:embed="rId2" cstate="print"/>
          <a:srcRect/>
          <a:stretch>
            <a:fillRect/>
          </a:stretch>
        </p:blipFill>
        <p:spPr bwMode="auto">
          <a:xfrm>
            <a:off x="214282" y="1071546"/>
            <a:ext cx="5397246" cy="4409694"/>
          </a:xfrm>
          <a:prstGeom prst="rect">
            <a:avLst/>
          </a:prstGeom>
          <a:noFill/>
        </p:spPr>
      </p:pic>
      <p:sp>
        <p:nvSpPr>
          <p:cNvPr id="6" name="CasellaDiTesto 5"/>
          <p:cNvSpPr txBox="1"/>
          <p:nvPr/>
        </p:nvSpPr>
        <p:spPr>
          <a:xfrm>
            <a:off x="5715008" y="1500174"/>
            <a:ext cx="3286148" cy="2862322"/>
          </a:xfrm>
          <a:prstGeom prst="rect">
            <a:avLst/>
          </a:prstGeom>
          <a:solidFill>
            <a:schemeClr val="accent1"/>
          </a:solidFill>
        </p:spPr>
        <p:txBody>
          <a:bodyPr wrap="square" rtlCol="0">
            <a:spAutoFit/>
          </a:bodyPr>
          <a:lstStyle/>
          <a:p>
            <a:pPr algn="just"/>
            <a:r>
              <a:rPr lang="it-IT" b="1" dirty="0" smtClean="0">
                <a:latin typeface="Times New Roman" pitchFamily="18" charset="0"/>
                <a:cs typeface="Times New Roman" pitchFamily="18" charset="0"/>
              </a:rPr>
              <a:t>Allevatori di bestiame del Sahara </a:t>
            </a:r>
            <a:r>
              <a:rPr lang="it-IT" dirty="0" smtClean="0">
                <a:latin typeface="Times New Roman" pitchFamily="18" charset="0"/>
                <a:cs typeface="Times New Roman" pitchFamily="18" charset="0"/>
              </a:rPr>
              <a:t>(pittura rupestre).</a:t>
            </a:r>
          </a:p>
          <a:p>
            <a:pPr algn="just"/>
            <a:r>
              <a:rPr lang="it-IT" dirty="0" smtClean="0">
                <a:latin typeface="Times New Roman" pitchFamily="18" charset="0"/>
                <a:cs typeface="Times New Roman" pitchFamily="18" charset="0"/>
              </a:rPr>
              <a:t>Le bestie pezzate sono un sicuro segno di addomesticamento: non esistono infatti bovini selvatici con questo tipo di mantello; esso è il risultato degli incroci fatti dagli uomini.</a:t>
            </a:r>
          </a:p>
          <a:p>
            <a:pPr algn="just"/>
            <a:r>
              <a:rPr lang="it-IT" dirty="0" smtClean="0">
                <a:latin typeface="Times New Roman" pitchFamily="18" charset="0"/>
                <a:cs typeface="Times New Roman" pitchFamily="18" charset="0"/>
              </a:rPr>
              <a:t>Da notare anche la presenza, accanto all’uomo, di un cane.</a:t>
            </a:r>
            <a:endParaRPr lang="it-IT"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rmAutofit fontScale="90000"/>
          </a:bodyPr>
          <a:lstStyle/>
          <a:p>
            <a:pPr algn="ctr"/>
            <a:r>
              <a:rPr lang="it-IT" dirty="0" smtClean="0"/>
              <a:t>Ricostruisci la vita dell’uomo del </a:t>
            </a:r>
            <a:br>
              <a:rPr lang="it-IT" dirty="0" smtClean="0"/>
            </a:br>
            <a:r>
              <a:rPr lang="it-IT" dirty="0" smtClean="0"/>
              <a:t>NEOLITICO</a:t>
            </a:r>
            <a:endParaRPr lang="it-IT" dirty="0"/>
          </a:p>
        </p:txBody>
      </p:sp>
      <p:sp>
        <p:nvSpPr>
          <p:cNvPr id="4" name="Segnaposto contenuto 3"/>
          <p:cNvSpPr>
            <a:spLocks noGrp="1"/>
          </p:cNvSpPr>
          <p:nvPr>
            <p:ph idx="1"/>
          </p:nvPr>
        </p:nvSpPr>
        <p:spPr/>
        <p:txBody>
          <a:bodyPr>
            <a:normAutofit fontScale="92500" lnSpcReduction="20000"/>
          </a:bodyPr>
          <a:lstStyle/>
          <a:p>
            <a:pPr algn="just">
              <a:buNone/>
            </a:pPr>
            <a:r>
              <a:rPr lang="it-IT" sz="1900" dirty="0" smtClean="0"/>
              <a:t>Questa presentazione neolitico è suddivisa in 21 capitoli: </a:t>
            </a:r>
            <a:r>
              <a:rPr lang="it-IT" sz="1900" i="1" dirty="0" smtClean="0"/>
              <a:t>La nascita dell’agricoltura; La tecnica del “taglia e brucia”; La semina; La mietitura; La preparazione del cibo; L’allevamento; L’aratura; La produzione domestica di vasi; La produzione artigianale di vasi; La produzione domestica di cesti; La produzione artigianale di cesti; La filatura; La tessitura domestica; La tessitura artigianale: L’artigianato del legno; Gli insediamenti; Le miniere di selce; Il commercio; La società; La religione; Il culto dei morti.  </a:t>
            </a:r>
          </a:p>
          <a:p>
            <a:pPr algn="just">
              <a:buNone/>
            </a:pPr>
            <a:r>
              <a:rPr lang="it-IT" sz="1900" i="1" dirty="0" smtClean="0"/>
              <a:t> </a:t>
            </a:r>
            <a:r>
              <a:rPr lang="it-IT" sz="1900" dirty="0" smtClean="0"/>
              <a:t>I capitoli sono incompleti poiché mancano di una o più slide. Completali tu recuperando nell’archivio le slide mancanti e specificando, per ciascuna di esse, se si tratta di </a:t>
            </a:r>
            <a:r>
              <a:rPr lang="it-IT" sz="1900" i="1" dirty="0" smtClean="0"/>
              <a:t>ipotesi</a:t>
            </a:r>
            <a:r>
              <a:rPr lang="it-IT" sz="1900" dirty="0" smtClean="0"/>
              <a:t>, </a:t>
            </a:r>
            <a:r>
              <a:rPr lang="it-IT" sz="1900" i="1" dirty="0" smtClean="0"/>
              <a:t>fonti dirette</a:t>
            </a:r>
            <a:r>
              <a:rPr lang="it-IT" sz="1900" dirty="0" smtClean="0"/>
              <a:t> o </a:t>
            </a:r>
            <a:r>
              <a:rPr lang="it-IT" sz="1900" i="1" dirty="0" smtClean="0"/>
              <a:t>fonti indirette</a:t>
            </a:r>
            <a:r>
              <a:rPr lang="it-IT" sz="1900" dirty="0" smtClean="0"/>
              <a:t>. </a:t>
            </a:r>
          </a:p>
          <a:p>
            <a:pPr algn="just">
              <a:buNone/>
            </a:pPr>
            <a:endParaRPr lang="it-IT" sz="2000" dirty="0" smtClean="0"/>
          </a:p>
          <a:p>
            <a:pPr algn="just">
              <a:buNone/>
            </a:pPr>
            <a:r>
              <a:rPr lang="it-IT" sz="1900" b="1" dirty="0" smtClean="0"/>
              <a:t>Ipotesi: </a:t>
            </a:r>
            <a:r>
              <a:rPr lang="it-IT" sz="1900" dirty="0" smtClean="0"/>
              <a:t>sono quelle che gli studiosi fanno sulla base delle fonti di cui dispongono</a:t>
            </a:r>
          </a:p>
          <a:p>
            <a:pPr algn="just">
              <a:buNone/>
            </a:pPr>
            <a:r>
              <a:rPr lang="it-IT" sz="1900" b="1" dirty="0" smtClean="0"/>
              <a:t>Fonti dirette</a:t>
            </a:r>
            <a:r>
              <a:rPr lang="it-IT" sz="1900" dirty="0" smtClean="0"/>
              <a:t>: sono le testimonianze del passato giunte fino a noi</a:t>
            </a:r>
          </a:p>
          <a:p>
            <a:pPr algn="just">
              <a:buNone/>
            </a:pPr>
            <a:r>
              <a:rPr lang="it-IT" sz="1900" b="1" dirty="0" smtClean="0"/>
              <a:t>Fonti indirette</a:t>
            </a:r>
            <a:r>
              <a:rPr lang="it-IT" sz="1900" dirty="0" smtClean="0"/>
              <a:t>: sono rappresentate dalle informazioni che ci vengono fornite da coloro che studiano le popolazioni primitive odierne, che vivono in condizioni simili a quelle in cui viveva l’uomo del neolitico.  </a:t>
            </a:r>
          </a:p>
          <a:p>
            <a:pPr algn="just">
              <a:buNone/>
            </a:pPr>
            <a:r>
              <a:rPr lang="it-IT" sz="1900" dirty="0" smtClean="0"/>
              <a:t>.</a:t>
            </a:r>
            <a:endParaRPr lang="it-IT" sz="19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000232" y="2428868"/>
            <a:ext cx="4929190"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it-IT" sz="3600" dirty="0" smtClean="0">
                <a:solidFill>
                  <a:srgbClr val="FF0000"/>
                </a:solidFill>
                <a:latin typeface="Times New Roman" pitchFamily="18" charset="0"/>
                <a:cs typeface="Times New Roman" pitchFamily="18" charset="0"/>
              </a:rPr>
              <a:t>L’aratura</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571868" y="142852"/>
            <a:ext cx="1354923" cy="369332"/>
          </a:xfrm>
          <a:prstGeom prst="rect">
            <a:avLst/>
          </a:prstGeom>
          <a:solidFill>
            <a:schemeClr val="tx2">
              <a:lumMod val="40000"/>
              <a:lumOff val="60000"/>
            </a:schemeClr>
          </a:solidFill>
        </p:spPr>
        <p:txBody>
          <a:bodyPr wrap="none">
            <a:spAutoFit/>
          </a:bodyPr>
          <a:lstStyle/>
          <a:p>
            <a:r>
              <a:rPr lang="it-IT" b="1" dirty="0" smtClean="0"/>
              <a:t>Fonti dirette</a:t>
            </a:r>
            <a:endParaRPr lang="it-IT" b="1" dirty="0"/>
          </a:p>
        </p:txBody>
      </p:sp>
      <p:pic>
        <p:nvPicPr>
          <p:cNvPr id="5122" name="Picture 2" descr="H:\SCUOLA\STORIA\1-PREISTORIA\4-NEOLITICO\IMMAGINI\7-ARATURA\Fonti dirette.jpg"/>
          <p:cNvPicPr>
            <a:picLocks noChangeAspect="1" noChangeArrowheads="1"/>
          </p:cNvPicPr>
          <p:nvPr/>
        </p:nvPicPr>
        <p:blipFill>
          <a:blip r:embed="rId2"/>
          <a:srcRect b="12754"/>
          <a:stretch>
            <a:fillRect/>
          </a:stretch>
        </p:blipFill>
        <p:spPr bwMode="auto">
          <a:xfrm>
            <a:off x="571472" y="1071546"/>
            <a:ext cx="7974543" cy="5000660"/>
          </a:xfrm>
          <a:prstGeom prst="rect">
            <a:avLst/>
          </a:prstGeom>
          <a:noFill/>
        </p:spPr>
      </p:pic>
      <p:sp>
        <p:nvSpPr>
          <p:cNvPr id="4" name="CasellaDiTesto 3"/>
          <p:cNvSpPr txBox="1"/>
          <p:nvPr/>
        </p:nvSpPr>
        <p:spPr>
          <a:xfrm>
            <a:off x="714348" y="3571876"/>
            <a:ext cx="2643206" cy="523220"/>
          </a:xfrm>
          <a:prstGeom prst="rect">
            <a:avLst/>
          </a:prstGeom>
          <a:solidFill>
            <a:schemeClr val="accent1"/>
          </a:solidFill>
        </p:spPr>
        <p:txBody>
          <a:bodyPr wrap="square" rtlCol="0">
            <a:spAutoFit/>
          </a:bodyPr>
          <a:lstStyle/>
          <a:p>
            <a:pPr algn="just"/>
            <a:r>
              <a:rPr lang="it-IT" sz="1400" dirty="0" smtClean="0">
                <a:latin typeface="Times New Roman" pitchFamily="18" charset="0"/>
                <a:cs typeface="Times New Roman" pitchFamily="18" charset="0"/>
              </a:rPr>
              <a:t>L’aratura raffigurata in un graffito della </a:t>
            </a:r>
            <a:r>
              <a:rPr lang="it-IT" sz="1400" dirty="0" err="1" smtClean="0">
                <a:latin typeface="Times New Roman" pitchFamily="18" charset="0"/>
                <a:cs typeface="Times New Roman" pitchFamily="18" charset="0"/>
              </a:rPr>
              <a:t>Val</a:t>
            </a:r>
            <a:r>
              <a:rPr lang="it-IT" sz="1400" dirty="0" smtClean="0">
                <a:latin typeface="Times New Roman" pitchFamily="18" charset="0"/>
                <a:cs typeface="Times New Roman" pitchFamily="18" charset="0"/>
              </a:rPr>
              <a:t> Camonica</a:t>
            </a:r>
            <a:endParaRPr lang="it-IT" sz="1400" dirty="0">
              <a:latin typeface="Times New Roman" pitchFamily="18" charset="0"/>
              <a:cs typeface="Times New Roman" pitchFamily="18" charset="0"/>
            </a:endParaRPr>
          </a:p>
        </p:txBody>
      </p:sp>
      <p:sp>
        <p:nvSpPr>
          <p:cNvPr id="5" name="CasellaDiTesto 4"/>
          <p:cNvSpPr txBox="1"/>
          <p:nvPr/>
        </p:nvSpPr>
        <p:spPr>
          <a:xfrm>
            <a:off x="928662" y="5286388"/>
            <a:ext cx="2643206" cy="523220"/>
          </a:xfrm>
          <a:prstGeom prst="rect">
            <a:avLst/>
          </a:prstGeom>
          <a:solidFill>
            <a:schemeClr val="accent1"/>
          </a:solidFill>
        </p:spPr>
        <p:txBody>
          <a:bodyPr wrap="square" rtlCol="0">
            <a:spAutoFit/>
          </a:bodyPr>
          <a:lstStyle/>
          <a:p>
            <a:pPr algn="just"/>
            <a:r>
              <a:rPr lang="it-IT" sz="1400" dirty="0" smtClean="0">
                <a:latin typeface="Times New Roman" pitchFamily="18" charset="0"/>
                <a:cs typeface="Times New Roman" pitchFamily="18" charset="0"/>
              </a:rPr>
              <a:t>Dipinti rupestri di buoi aggiogati e uomini al lavoro (Monte </a:t>
            </a:r>
            <a:r>
              <a:rPr lang="it-IT" sz="1400" dirty="0" err="1" smtClean="0">
                <a:latin typeface="Times New Roman" pitchFamily="18" charset="0"/>
                <a:cs typeface="Times New Roman" pitchFamily="18" charset="0"/>
              </a:rPr>
              <a:t>Bego</a:t>
            </a:r>
            <a:r>
              <a:rPr lang="it-IT" sz="1400" dirty="0" smtClean="0">
                <a:latin typeface="Times New Roman" pitchFamily="18" charset="0"/>
                <a:cs typeface="Times New Roman" pitchFamily="18" charset="0"/>
              </a:rPr>
              <a:t>)</a:t>
            </a:r>
            <a:endParaRPr lang="it-IT" sz="1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428728" y="2428868"/>
            <a:ext cx="6500858"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it-IT" sz="3600" dirty="0" smtClean="0">
                <a:solidFill>
                  <a:srgbClr val="FF0000"/>
                </a:solidFill>
                <a:latin typeface="Times New Roman" pitchFamily="18" charset="0"/>
                <a:cs typeface="Times New Roman" pitchFamily="18" charset="0"/>
              </a:rPr>
              <a:t>La produzione domestica di vasi</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357158" y="5643578"/>
            <a:ext cx="8286808" cy="923330"/>
          </a:xfrm>
          <a:prstGeom prst="rect">
            <a:avLst/>
          </a:prstGeom>
          <a:solidFill>
            <a:schemeClr val="accent2">
              <a:lumMod val="20000"/>
              <a:lumOff val="80000"/>
            </a:schemeClr>
          </a:solidFill>
        </p:spPr>
        <p:txBody>
          <a:bodyPr wrap="square" rtlCol="0">
            <a:spAutoFit/>
          </a:bodyPr>
          <a:lstStyle/>
          <a:p>
            <a:pPr algn="just"/>
            <a:r>
              <a:rPr lang="it-IT" dirty="0" smtClean="0">
                <a:latin typeface="Times New Roman" pitchFamily="18" charset="0"/>
                <a:cs typeface="Times New Roman" pitchFamily="18" charset="0"/>
              </a:rPr>
              <a:t>Caratteristica delle comunità neolitiche fu la fabbricazione di grandi recipienti di argilla, adatti alla conservazione dei cereali. I primi vasi venivano modellati interamente a mano e la loro produzione faceva parte dell’</a:t>
            </a:r>
            <a:r>
              <a:rPr lang="it-IT" b="1" dirty="0" smtClean="0">
                <a:latin typeface="Times New Roman" pitchFamily="18" charset="0"/>
                <a:cs typeface="Times New Roman" pitchFamily="18" charset="0"/>
              </a:rPr>
              <a:t>attività domestica delle donne</a:t>
            </a:r>
            <a:r>
              <a:rPr lang="it-IT" dirty="0" smtClean="0">
                <a:latin typeface="Times New Roman" pitchFamily="18" charset="0"/>
                <a:cs typeface="Times New Roman" pitchFamily="18" charset="0"/>
              </a:rPr>
              <a:t>.</a:t>
            </a:r>
            <a:endParaRPr lang="it-IT" dirty="0">
              <a:latin typeface="Times New Roman" pitchFamily="18" charset="0"/>
              <a:cs typeface="Times New Roman" pitchFamily="18" charset="0"/>
            </a:endParaRPr>
          </a:p>
        </p:txBody>
      </p:sp>
      <p:pic>
        <p:nvPicPr>
          <p:cNvPr id="4098" name="Picture 2" descr="H:\SCUOLA\STORIA\1-PREISTORIA\4-NEOLITICO\IMMAGINI\9-PRODUZIONE DOMESTICA DI VASI\scansione0001.jpg"/>
          <p:cNvPicPr>
            <a:picLocks noChangeAspect="1" noChangeArrowheads="1"/>
          </p:cNvPicPr>
          <p:nvPr/>
        </p:nvPicPr>
        <p:blipFill>
          <a:blip r:embed="rId2" cstate="print"/>
          <a:srcRect/>
          <a:stretch>
            <a:fillRect/>
          </a:stretch>
        </p:blipFill>
        <p:spPr bwMode="auto">
          <a:xfrm>
            <a:off x="2500298" y="500042"/>
            <a:ext cx="4733925" cy="5002213"/>
          </a:xfrm>
          <a:prstGeom prst="rect">
            <a:avLst/>
          </a:prstGeom>
          <a:noFill/>
        </p:spPr>
      </p:pic>
      <p:sp>
        <p:nvSpPr>
          <p:cNvPr id="4" name="Rettangolo 3"/>
          <p:cNvSpPr/>
          <p:nvPr/>
        </p:nvSpPr>
        <p:spPr>
          <a:xfrm>
            <a:off x="642910" y="428604"/>
            <a:ext cx="831318" cy="369332"/>
          </a:xfrm>
          <a:prstGeom prst="rect">
            <a:avLst/>
          </a:prstGeom>
          <a:solidFill>
            <a:schemeClr val="tx2">
              <a:lumMod val="40000"/>
              <a:lumOff val="60000"/>
            </a:schemeClr>
          </a:solidFill>
        </p:spPr>
        <p:txBody>
          <a:bodyPr wrap="none">
            <a:spAutoFit/>
          </a:bodyPr>
          <a:lstStyle/>
          <a:p>
            <a:r>
              <a:rPr lang="it-IT" b="1" dirty="0" smtClean="0"/>
              <a:t>Ipotesi</a:t>
            </a:r>
            <a:endParaRPr lang="it-IT" b="1"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714744" y="357166"/>
            <a:ext cx="1354923" cy="369332"/>
          </a:xfrm>
          <a:prstGeom prst="rect">
            <a:avLst/>
          </a:prstGeom>
          <a:solidFill>
            <a:schemeClr val="tx2">
              <a:lumMod val="40000"/>
              <a:lumOff val="60000"/>
            </a:schemeClr>
          </a:solidFill>
        </p:spPr>
        <p:txBody>
          <a:bodyPr wrap="none">
            <a:spAutoFit/>
          </a:bodyPr>
          <a:lstStyle/>
          <a:p>
            <a:r>
              <a:rPr lang="it-IT" b="1" dirty="0" smtClean="0"/>
              <a:t>Fonti dirette</a:t>
            </a:r>
            <a:endParaRPr lang="it-IT" b="1" dirty="0"/>
          </a:p>
        </p:txBody>
      </p:sp>
      <p:pic>
        <p:nvPicPr>
          <p:cNvPr id="5122" name="Picture 2" descr="H:\SCUOLA\STORIA\1-PREISTORIA\4-NEOLITICO\IMMAGINI\9-PRODUZIONE DOMESTICA DI VASI\Fonti dirette - Copia.jpg"/>
          <p:cNvPicPr>
            <a:picLocks noChangeAspect="1" noChangeArrowheads="1"/>
          </p:cNvPicPr>
          <p:nvPr/>
        </p:nvPicPr>
        <p:blipFill>
          <a:blip r:embed="rId2"/>
          <a:srcRect/>
          <a:stretch>
            <a:fillRect/>
          </a:stretch>
        </p:blipFill>
        <p:spPr bwMode="auto">
          <a:xfrm>
            <a:off x="1142976" y="1571612"/>
            <a:ext cx="6812554" cy="3151297"/>
          </a:xfrm>
          <a:prstGeom prst="rect">
            <a:avLst/>
          </a:prstGeom>
          <a:noFill/>
        </p:spPr>
      </p:pic>
      <p:sp>
        <p:nvSpPr>
          <p:cNvPr id="5" name="CasellaDiTesto 4"/>
          <p:cNvSpPr txBox="1"/>
          <p:nvPr/>
        </p:nvSpPr>
        <p:spPr>
          <a:xfrm flipH="1">
            <a:off x="3000364" y="4786322"/>
            <a:ext cx="3214710" cy="369332"/>
          </a:xfrm>
          <a:prstGeom prst="rect">
            <a:avLst/>
          </a:prstGeom>
          <a:solidFill>
            <a:schemeClr val="accent1"/>
          </a:solidFill>
        </p:spPr>
        <p:txBody>
          <a:bodyPr wrap="square" rtlCol="0">
            <a:spAutoFit/>
          </a:bodyPr>
          <a:lstStyle/>
          <a:p>
            <a:pPr algn="ctr"/>
            <a:r>
              <a:rPr lang="it-IT" dirty="0" smtClean="0">
                <a:latin typeface="Times New Roman" pitchFamily="18" charset="0"/>
                <a:cs typeface="Times New Roman" pitchFamily="18" charset="0"/>
              </a:rPr>
              <a:t>Vasi </a:t>
            </a:r>
            <a:r>
              <a:rPr lang="it-IT" dirty="0" smtClean="0">
                <a:latin typeface="Times New Roman" pitchFamily="18" charset="0"/>
                <a:cs typeface="Times New Roman" pitchFamily="18" charset="0"/>
              </a:rPr>
              <a:t>neolitici modellati a mano </a:t>
            </a:r>
            <a:endParaRPr lang="it-IT"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428728" y="2428868"/>
            <a:ext cx="6500858"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it-IT" sz="3600" dirty="0" smtClean="0">
                <a:solidFill>
                  <a:srgbClr val="FF0000"/>
                </a:solidFill>
                <a:latin typeface="Times New Roman" pitchFamily="18" charset="0"/>
                <a:cs typeface="Times New Roman" pitchFamily="18" charset="0"/>
              </a:rPr>
              <a:t>La produzione artigianale di vasi</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000760" y="2786058"/>
            <a:ext cx="3000396" cy="3139321"/>
          </a:xfrm>
          <a:prstGeom prst="rect">
            <a:avLst/>
          </a:prstGeom>
          <a:solidFill>
            <a:schemeClr val="accent3">
              <a:lumMod val="20000"/>
              <a:lumOff val="80000"/>
            </a:schemeClr>
          </a:solidFill>
        </p:spPr>
        <p:txBody>
          <a:bodyPr wrap="square" rtlCol="0">
            <a:spAutoFit/>
          </a:bodyPr>
          <a:lstStyle/>
          <a:p>
            <a:pPr algn="just"/>
            <a:r>
              <a:rPr lang="it-IT" dirty="0" smtClean="0">
                <a:latin typeface="Times New Roman" pitchFamily="18" charset="0"/>
                <a:cs typeface="Times New Roman" pitchFamily="18" charset="0"/>
              </a:rPr>
              <a:t>Con l’introduzione della ruota per vasaio, i vasi cominciarono ad essere prodotti da artigiani uomini. Un solo specialista era ora in grado di soddisfare facilmente le esigenze di un villaggio di circa duecento abitanti e il prodotto della sua abilità veniva barattato con i prodotti degli altri. </a:t>
            </a:r>
            <a:endParaRPr lang="it-IT" dirty="0">
              <a:latin typeface="Times New Roman" pitchFamily="18" charset="0"/>
              <a:cs typeface="Times New Roman" pitchFamily="18" charset="0"/>
            </a:endParaRPr>
          </a:p>
        </p:txBody>
      </p:sp>
      <p:pic>
        <p:nvPicPr>
          <p:cNvPr id="1027" name="Picture 3" descr="H:\SCUOLA\STORIA\1-PREISTORIA\4-NEOLITICO\ARCHIVIO\DSCF8005 - Copia.JPG"/>
          <p:cNvPicPr>
            <a:picLocks noChangeAspect="1" noChangeArrowheads="1"/>
          </p:cNvPicPr>
          <p:nvPr/>
        </p:nvPicPr>
        <p:blipFill>
          <a:blip r:embed="rId2" cstate="print"/>
          <a:srcRect/>
          <a:stretch>
            <a:fillRect/>
          </a:stretch>
        </p:blipFill>
        <p:spPr bwMode="auto">
          <a:xfrm>
            <a:off x="142843" y="357165"/>
            <a:ext cx="5763006" cy="5698998"/>
          </a:xfrm>
          <a:prstGeom prst="rect">
            <a:avLst/>
          </a:prstGeom>
          <a:noFill/>
        </p:spPr>
      </p:pic>
      <p:sp>
        <p:nvSpPr>
          <p:cNvPr id="4" name="Rettangolo 3"/>
          <p:cNvSpPr/>
          <p:nvPr/>
        </p:nvSpPr>
        <p:spPr>
          <a:xfrm>
            <a:off x="7072330" y="285728"/>
            <a:ext cx="831318" cy="369332"/>
          </a:xfrm>
          <a:prstGeom prst="rect">
            <a:avLst/>
          </a:prstGeom>
          <a:solidFill>
            <a:schemeClr val="tx2">
              <a:lumMod val="40000"/>
              <a:lumOff val="60000"/>
            </a:schemeClr>
          </a:solidFill>
        </p:spPr>
        <p:txBody>
          <a:bodyPr wrap="none">
            <a:spAutoFit/>
          </a:bodyPr>
          <a:lstStyle/>
          <a:p>
            <a:r>
              <a:rPr lang="it-IT" b="1" dirty="0" smtClean="0"/>
              <a:t>Ipotesi</a:t>
            </a:r>
            <a:endParaRPr lang="it-IT" b="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786182" y="285728"/>
            <a:ext cx="1532856" cy="369332"/>
          </a:xfrm>
          <a:prstGeom prst="rect">
            <a:avLst/>
          </a:prstGeom>
          <a:solidFill>
            <a:schemeClr val="tx2">
              <a:lumMod val="40000"/>
              <a:lumOff val="60000"/>
            </a:schemeClr>
          </a:solidFill>
        </p:spPr>
        <p:txBody>
          <a:bodyPr wrap="none">
            <a:spAutoFit/>
          </a:bodyPr>
          <a:lstStyle/>
          <a:p>
            <a:r>
              <a:rPr lang="it-IT" b="1" dirty="0" smtClean="0"/>
              <a:t>Fonti indirette</a:t>
            </a:r>
            <a:endParaRPr lang="it-IT" b="1" dirty="0"/>
          </a:p>
        </p:txBody>
      </p:sp>
      <p:pic>
        <p:nvPicPr>
          <p:cNvPr id="3074" name="Picture 2" descr="H:\SCUOLA\STORIA\1-PREISTORIA\4-NEOLITICO\IMMAGINI\10-PRODUZIONE ARTIGIANALE DI VASI\Fonti indirette.jpg"/>
          <p:cNvPicPr>
            <a:picLocks noChangeAspect="1" noChangeArrowheads="1"/>
          </p:cNvPicPr>
          <p:nvPr/>
        </p:nvPicPr>
        <p:blipFill>
          <a:blip r:embed="rId2"/>
          <a:srcRect/>
          <a:stretch>
            <a:fillRect/>
          </a:stretch>
        </p:blipFill>
        <p:spPr bwMode="auto">
          <a:xfrm>
            <a:off x="1643042" y="1214422"/>
            <a:ext cx="6059424" cy="5107229"/>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500034" y="2428868"/>
            <a:ext cx="7929618"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it-IT" sz="3600" dirty="0" smtClean="0">
                <a:solidFill>
                  <a:srgbClr val="FF0000"/>
                </a:solidFill>
                <a:latin typeface="Times New Roman" pitchFamily="18" charset="0"/>
                <a:cs typeface="Times New Roman" pitchFamily="18" charset="0"/>
              </a:rPr>
              <a:t>La produzione domestica di cesti  </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SCUOLA\STORIA\1-PREISTORIA\4-NEOLITICO\ARCHIVIO\neolitico - Copia.jpg"/>
          <p:cNvPicPr>
            <a:picLocks noChangeAspect="1" noChangeArrowheads="1"/>
          </p:cNvPicPr>
          <p:nvPr/>
        </p:nvPicPr>
        <p:blipFill>
          <a:blip r:embed="rId2"/>
          <a:srcRect/>
          <a:stretch>
            <a:fillRect/>
          </a:stretch>
        </p:blipFill>
        <p:spPr bwMode="auto">
          <a:xfrm>
            <a:off x="2571736" y="1214422"/>
            <a:ext cx="3838670" cy="3939159"/>
          </a:xfrm>
          <a:prstGeom prst="rect">
            <a:avLst/>
          </a:prstGeom>
          <a:noFill/>
        </p:spPr>
      </p:pic>
      <p:sp>
        <p:nvSpPr>
          <p:cNvPr id="3" name="CasellaDiTesto 2"/>
          <p:cNvSpPr txBox="1"/>
          <p:nvPr/>
        </p:nvSpPr>
        <p:spPr>
          <a:xfrm>
            <a:off x="1285852" y="5500702"/>
            <a:ext cx="6715172" cy="369332"/>
          </a:xfrm>
          <a:prstGeom prst="rect">
            <a:avLst/>
          </a:prstGeom>
          <a:solidFill>
            <a:schemeClr val="accent2">
              <a:lumMod val="20000"/>
              <a:lumOff val="80000"/>
            </a:schemeClr>
          </a:solidFill>
        </p:spPr>
        <p:txBody>
          <a:bodyPr wrap="square" rtlCol="0">
            <a:spAutoFit/>
          </a:bodyPr>
          <a:lstStyle/>
          <a:p>
            <a:r>
              <a:rPr lang="it-IT" dirty="0" smtClean="0">
                <a:latin typeface="Times New Roman" pitchFamily="18" charset="0"/>
                <a:cs typeface="Times New Roman" pitchFamily="18" charset="0"/>
              </a:rPr>
              <a:t>Le donne si occupavano anche della produzione di cesti per la famiglia </a:t>
            </a:r>
            <a:endParaRPr lang="it-IT" dirty="0">
              <a:latin typeface="Times New Roman" pitchFamily="18" charset="0"/>
              <a:cs typeface="Times New Roman" pitchFamily="18" charset="0"/>
            </a:endParaRPr>
          </a:p>
        </p:txBody>
      </p:sp>
      <p:sp>
        <p:nvSpPr>
          <p:cNvPr id="4" name="Rettangolo 3"/>
          <p:cNvSpPr/>
          <p:nvPr/>
        </p:nvSpPr>
        <p:spPr>
          <a:xfrm>
            <a:off x="4071934" y="285728"/>
            <a:ext cx="831318" cy="369332"/>
          </a:xfrm>
          <a:prstGeom prst="rect">
            <a:avLst/>
          </a:prstGeom>
          <a:solidFill>
            <a:schemeClr val="tx2">
              <a:lumMod val="40000"/>
              <a:lumOff val="60000"/>
            </a:schemeClr>
          </a:solidFill>
        </p:spPr>
        <p:txBody>
          <a:bodyPr wrap="none">
            <a:spAutoFit/>
          </a:bodyPr>
          <a:lstStyle/>
          <a:p>
            <a:r>
              <a:rPr lang="it-IT" b="1" dirty="0" smtClean="0"/>
              <a:t>Ipotesi</a:t>
            </a:r>
            <a:endParaRPr lang="it-IT"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428728" y="2643182"/>
            <a:ext cx="6286544"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3600" b="0" i="0" u="none" strike="noStrike" cap="none" normalizeH="0" baseline="0" dirty="0" smtClean="0">
                <a:ln>
                  <a:noFill/>
                </a:ln>
                <a:solidFill>
                  <a:srgbClr val="FF0000"/>
                </a:solidFill>
                <a:effectLst/>
                <a:latin typeface="Times New Roman" pitchFamily="18" charset="0"/>
                <a:cs typeface="Times New Roman" pitchFamily="18" charset="0"/>
              </a:rPr>
              <a:t>La nascita dell’agricoltura</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eolítico - História 7º ano"/>
          <p:cNvPicPr>
            <a:picLocks noChangeAspect="1" noChangeArrowheads="1"/>
          </p:cNvPicPr>
          <p:nvPr/>
        </p:nvPicPr>
        <p:blipFill>
          <a:blip r:embed="rId2"/>
          <a:srcRect/>
          <a:stretch>
            <a:fillRect/>
          </a:stretch>
        </p:blipFill>
        <p:spPr bwMode="auto">
          <a:xfrm>
            <a:off x="2357422" y="1571612"/>
            <a:ext cx="4328160" cy="3137916"/>
          </a:xfrm>
          <a:prstGeom prst="rect">
            <a:avLst/>
          </a:prstGeom>
          <a:noFill/>
        </p:spPr>
      </p:pic>
      <p:sp>
        <p:nvSpPr>
          <p:cNvPr id="3" name="Rettangolo 2"/>
          <p:cNvSpPr/>
          <p:nvPr/>
        </p:nvSpPr>
        <p:spPr>
          <a:xfrm>
            <a:off x="3714744" y="357166"/>
            <a:ext cx="1354923" cy="369332"/>
          </a:xfrm>
          <a:prstGeom prst="rect">
            <a:avLst/>
          </a:prstGeom>
          <a:solidFill>
            <a:schemeClr val="tx2">
              <a:lumMod val="40000"/>
              <a:lumOff val="60000"/>
            </a:schemeClr>
          </a:solidFill>
        </p:spPr>
        <p:txBody>
          <a:bodyPr wrap="none">
            <a:spAutoFit/>
          </a:bodyPr>
          <a:lstStyle/>
          <a:p>
            <a:r>
              <a:rPr lang="it-IT" b="1" dirty="0" smtClean="0"/>
              <a:t>Fonti dirette</a:t>
            </a:r>
            <a:endParaRPr lang="it-IT" b="1" dirty="0"/>
          </a:p>
        </p:txBody>
      </p:sp>
      <p:sp>
        <p:nvSpPr>
          <p:cNvPr id="4" name="CasellaDiTesto 3"/>
          <p:cNvSpPr txBox="1"/>
          <p:nvPr/>
        </p:nvSpPr>
        <p:spPr>
          <a:xfrm>
            <a:off x="3786182" y="4857760"/>
            <a:ext cx="1904689" cy="369332"/>
          </a:xfrm>
          <a:prstGeom prst="rect">
            <a:avLst/>
          </a:prstGeom>
          <a:solidFill>
            <a:schemeClr val="accent1"/>
          </a:solidFill>
        </p:spPr>
        <p:txBody>
          <a:bodyPr wrap="none" rtlCol="0">
            <a:spAutoFit/>
          </a:bodyPr>
          <a:lstStyle/>
          <a:p>
            <a:r>
              <a:rPr lang="it-IT" dirty="0" smtClean="0">
                <a:latin typeface="Times New Roman" pitchFamily="18" charset="0"/>
                <a:cs typeface="Times New Roman" pitchFamily="18" charset="0"/>
              </a:rPr>
              <a:t>Cesti del neolitico</a:t>
            </a:r>
            <a:endParaRPr lang="it-IT" dirty="0">
              <a:latin typeface="Times New Roman" pitchFamily="18" charset="0"/>
              <a:cs typeface="Times New Roman"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500034" y="2428868"/>
            <a:ext cx="7929618"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it-IT" sz="3600" dirty="0" smtClean="0">
                <a:solidFill>
                  <a:srgbClr val="FF0000"/>
                </a:solidFill>
                <a:latin typeface="Times New Roman" pitchFamily="18" charset="0"/>
                <a:cs typeface="Times New Roman" pitchFamily="18" charset="0"/>
              </a:rPr>
              <a:t>La produzione artigianale di cesti  </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SCUOLA\STORIA\1-PREISTORIA\4-NEOLITICO\IMMAGINI\11-CESTI E STUOIE\Fonti indirette - Copia.jpg"/>
          <p:cNvPicPr>
            <a:picLocks noChangeAspect="1" noChangeArrowheads="1"/>
          </p:cNvPicPr>
          <p:nvPr/>
        </p:nvPicPr>
        <p:blipFill>
          <a:blip r:embed="rId2" cstate="print"/>
          <a:srcRect/>
          <a:stretch>
            <a:fillRect/>
          </a:stretch>
        </p:blipFill>
        <p:spPr bwMode="auto">
          <a:xfrm>
            <a:off x="2285984" y="1928802"/>
            <a:ext cx="4546729" cy="2627237"/>
          </a:xfrm>
          <a:prstGeom prst="rect">
            <a:avLst/>
          </a:prstGeom>
          <a:noFill/>
        </p:spPr>
      </p:pic>
      <p:sp>
        <p:nvSpPr>
          <p:cNvPr id="3" name="CasellaDiTesto 2"/>
          <p:cNvSpPr txBox="1"/>
          <p:nvPr/>
        </p:nvSpPr>
        <p:spPr>
          <a:xfrm>
            <a:off x="939715" y="4765297"/>
            <a:ext cx="7500990" cy="646331"/>
          </a:xfrm>
          <a:prstGeom prst="rect">
            <a:avLst/>
          </a:prstGeom>
          <a:solidFill>
            <a:schemeClr val="accent4">
              <a:lumMod val="20000"/>
              <a:lumOff val="80000"/>
            </a:schemeClr>
          </a:solidFill>
        </p:spPr>
        <p:txBody>
          <a:bodyPr wrap="square" rtlCol="0">
            <a:spAutoFit/>
          </a:bodyPr>
          <a:lstStyle/>
          <a:p>
            <a:r>
              <a:rPr lang="it-IT" dirty="0" smtClean="0">
                <a:latin typeface="Times New Roman" pitchFamily="18" charset="0"/>
                <a:cs typeface="Times New Roman" pitchFamily="18" charset="0"/>
              </a:rPr>
              <a:t>Anche la produzione di cesti diventa un’attività svolta da artigiani uomini che si specializzano in questo lavoro.</a:t>
            </a:r>
            <a:endParaRPr lang="it-IT" dirty="0">
              <a:latin typeface="Times New Roman" pitchFamily="18" charset="0"/>
              <a:cs typeface="Times New Roman" pitchFamily="18" charset="0"/>
            </a:endParaRPr>
          </a:p>
        </p:txBody>
      </p:sp>
      <p:sp>
        <p:nvSpPr>
          <p:cNvPr id="4" name="Rettangolo 3"/>
          <p:cNvSpPr/>
          <p:nvPr/>
        </p:nvSpPr>
        <p:spPr>
          <a:xfrm>
            <a:off x="4000496" y="571480"/>
            <a:ext cx="831318" cy="369332"/>
          </a:xfrm>
          <a:prstGeom prst="rect">
            <a:avLst/>
          </a:prstGeom>
          <a:solidFill>
            <a:schemeClr val="tx2">
              <a:lumMod val="40000"/>
              <a:lumOff val="60000"/>
            </a:schemeClr>
          </a:solidFill>
        </p:spPr>
        <p:txBody>
          <a:bodyPr wrap="none">
            <a:spAutoFit/>
          </a:bodyPr>
          <a:lstStyle/>
          <a:p>
            <a:r>
              <a:rPr lang="it-IT" b="1" dirty="0" smtClean="0"/>
              <a:t>Ipotesi</a:t>
            </a:r>
            <a:endParaRPr lang="it-IT" b="1"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ttp://2.bp.blogspot.com/-HDJ7m-_AT5I/TWO4_VZcOwI/AAAAAAAAAOo/e7wA3IIyZ-I/s1600/emilio+boldrini+il+cestaio_jpg.jpg"/>
          <p:cNvPicPr>
            <a:picLocks noChangeAspect="1" noChangeArrowheads="1"/>
          </p:cNvPicPr>
          <p:nvPr/>
        </p:nvPicPr>
        <p:blipFill>
          <a:blip r:embed="rId2"/>
          <a:srcRect/>
          <a:stretch>
            <a:fillRect/>
          </a:stretch>
        </p:blipFill>
        <p:spPr bwMode="auto">
          <a:xfrm>
            <a:off x="2643174" y="1142984"/>
            <a:ext cx="3657600" cy="5203546"/>
          </a:xfrm>
          <a:prstGeom prst="rect">
            <a:avLst/>
          </a:prstGeom>
          <a:noFill/>
        </p:spPr>
      </p:pic>
      <p:sp>
        <p:nvSpPr>
          <p:cNvPr id="3" name="Rettangolo 2"/>
          <p:cNvSpPr/>
          <p:nvPr/>
        </p:nvSpPr>
        <p:spPr>
          <a:xfrm>
            <a:off x="3714744" y="428604"/>
            <a:ext cx="1532856" cy="369332"/>
          </a:xfrm>
          <a:prstGeom prst="rect">
            <a:avLst/>
          </a:prstGeom>
          <a:solidFill>
            <a:schemeClr val="tx2">
              <a:lumMod val="40000"/>
              <a:lumOff val="60000"/>
            </a:schemeClr>
          </a:solidFill>
        </p:spPr>
        <p:txBody>
          <a:bodyPr wrap="none">
            <a:spAutoFit/>
          </a:bodyPr>
          <a:lstStyle/>
          <a:p>
            <a:r>
              <a:rPr lang="it-IT" b="1" dirty="0" smtClean="0"/>
              <a:t>Fonti indirette</a:t>
            </a:r>
            <a:endParaRPr lang="it-IT" b="1"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000232" y="2428868"/>
            <a:ext cx="4929190"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it-IT" sz="3600" dirty="0" smtClean="0">
                <a:solidFill>
                  <a:srgbClr val="FF0000"/>
                </a:solidFill>
                <a:latin typeface="Times New Roman" pitchFamily="18" charset="0"/>
                <a:cs typeface="Times New Roman" pitchFamily="18" charset="0"/>
              </a:rPr>
              <a:t>La filatura</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H:\SCUOLA\STORIA\1-PREISTORIA\4-NEOLITICO\IMMAGINI\12-FILATURA\Ipotesi.jpg"/>
          <p:cNvPicPr>
            <a:picLocks noChangeAspect="1" noChangeArrowheads="1"/>
          </p:cNvPicPr>
          <p:nvPr/>
        </p:nvPicPr>
        <p:blipFill>
          <a:blip r:embed="rId2" cstate="print"/>
          <a:srcRect/>
          <a:stretch>
            <a:fillRect/>
          </a:stretch>
        </p:blipFill>
        <p:spPr bwMode="auto">
          <a:xfrm>
            <a:off x="2000232" y="1000108"/>
            <a:ext cx="5099050" cy="4416425"/>
          </a:xfrm>
          <a:prstGeom prst="rect">
            <a:avLst/>
          </a:prstGeom>
          <a:noFill/>
        </p:spPr>
      </p:pic>
      <p:sp>
        <p:nvSpPr>
          <p:cNvPr id="6" name="CasellaDiTesto 5"/>
          <p:cNvSpPr txBox="1"/>
          <p:nvPr/>
        </p:nvSpPr>
        <p:spPr>
          <a:xfrm>
            <a:off x="2714612" y="5643578"/>
            <a:ext cx="3929090" cy="369332"/>
          </a:xfrm>
          <a:prstGeom prst="rect">
            <a:avLst/>
          </a:prstGeom>
          <a:solidFill>
            <a:schemeClr val="accent4">
              <a:lumMod val="20000"/>
              <a:lumOff val="80000"/>
            </a:schemeClr>
          </a:solidFill>
        </p:spPr>
        <p:txBody>
          <a:bodyPr wrap="square" rtlCol="0">
            <a:spAutoFit/>
          </a:bodyPr>
          <a:lstStyle/>
          <a:p>
            <a:r>
              <a:rPr lang="it-IT" dirty="0" smtClean="0">
                <a:latin typeface="Times New Roman" pitchFamily="18" charset="0"/>
                <a:cs typeface="Times New Roman" pitchFamily="18" charset="0"/>
              </a:rPr>
              <a:t>Le donne filavano per l’intera famiglia</a:t>
            </a:r>
            <a:endParaRPr lang="it-IT" dirty="0">
              <a:latin typeface="Times New Roman" pitchFamily="18" charset="0"/>
              <a:cs typeface="Times New Roman" pitchFamily="18" charset="0"/>
            </a:endParaRPr>
          </a:p>
        </p:txBody>
      </p:sp>
      <p:sp>
        <p:nvSpPr>
          <p:cNvPr id="4" name="Rettangolo 3"/>
          <p:cNvSpPr/>
          <p:nvPr/>
        </p:nvSpPr>
        <p:spPr>
          <a:xfrm>
            <a:off x="4071934" y="285728"/>
            <a:ext cx="831318" cy="369332"/>
          </a:xfrm>
          <a:prstGeom prst="rect">
            <a:avLst/>
          </a:prstGeom>
          <a:solidFill>
            <a:schemeClr val="tx2">
              <a:lumMod val="40000"/>
              <a:lumOff val="60000"/>
            </a:schemeClr>
          </a:solidFill>
        </p:spPr>
        <p:txBody>
          <a:bodyPr wrap="none">
            <a:spAutoFit/>
          </a:bodyPr>
          <a:lstStyle/>
          <a:p>
            <a:r>
              <a:rPr lang="it-IT" b="1" dirty="0" smtClean="0"/>
              <a:t>Ipotesi</a:t>
            </a:r>
            <a:endParaRPr lang="it-IT" b="1"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500430" y="357166"/>
            <a:ext cx="1407821" cy="369332"/>
          </a:xfrm>
          <a:prstGeom prst="rect">
            <a:avLst/>
          </a:prstGeom>
          <a:solidFill>
            <a:schemeClr val="tx2">
              <a:lumMod val="40000"/>
              <a:lumOff val="60000"/>
            </a:schemeClr>
          </a:solidFill>
        </p:spPr>
        <p:txBody>
          <a:bodyPr wrap="none">
            <a:spAutoFit/>
          </a:bodyPr>
          <a:lstStyle/>
          <a:p>
            <a:r>
              <a:rPr lang="it-IT" b="1" dirty="0" smtClean="0"/>
              <a:t>Fonti dirette</a:t>
            </a:r>
            <a:endParaRPr lang="it-IT" b="1" dirty="0"/>
          </a:p>
        </p:txBody>
      </p:sp>
      <p:pic>
        <p:nvPicPr>
          <p:cNvPr id="16385" name="Picture 1" descr="H:\SCUOLA\STORIA\1-PREISTORIA\4-NEOLITICO\IMMAGINI\12-FILATURA\Fonti dirette - Copia (2).jpg"/>
          <p:cNvPicPr>
            <a:picLocks noChangeAspect="1" noChangeArrowheads="1"/>
          </p:cNvPicPr>
          <p:nvPr/>
        </p:nvPicPr>
        <p:blipFill>
          <a:blip r:embed="rId2"/>
          <a:srcRect/>
          <a:stretch>
            <a:fillRect/>
          </a:stretch>
        </p:blipFill>
        <p:spPr bwMode="auto">
          <a:xfrm>
            <a:off x="1000100" y="1785926"/>
            <a:ext cx="3309937" cy="2341563"/>
          </a:xfrm>
          <a:prstGeom prst="rect">
            <a:avLst/>
          </a:prstGeom>
          <a:noFill/>
        </p:spPr>
      </p:pic>
      <p:pic>
        <p:nvPicPr>
          <p:cNvPr id="16386" name="Picture 2" descr="H:\SCUOLA\STORIA\1-PREISTORIA\4-NEOLITICO\IMMAGINI\12-FILATURA\Fonti dirette - Copia.jpg"/>
          <p:cNvPicPr>
            <a:picLocks noChangeAspect="1" noChangeArrowheads="1"/>
          </p:cNvPicPr>
          <p:nvPr/>
        </p:nvPicPr>
        <p:blipFill>
          <a:blip r:embed="rId3"/>
          <a:srcRect/>
          <a:stretch>
            <a:fillRect/>
          </a:stretch>
        </p:blipFill>
        <p:spPr bwMode="auto">
          <a:xfrm>
            <a:off x="5429256" y="1571612"/>
            <a:ext cx="3340100" cy="3840163"/>
          </a:xfrm>
          <a:prstGeom prst="rect">
            <a:avLst/>
          </a:prstGeom>
          <a:noFill/>
        </p:spPr>
      </p:pic>
      <p:sp>
        <p:nvSpPr>
          <p:cNvPr id="6" name="CasellaDiTesto 5"/>
          <p:cNvSpPr txBox="1"/>
          <p:nvPr/>
        </p:nvSpPr>
        <p:spPr>
          <a:xfrm>
            <a:off x="1571604" y="4214818"/>
            <a:ext cx="2217274" cy="369332"/>
          </a:xfrm>
          <a:prstGeom prst="rect">
            <a:avLst/>
          </a:prstGeom>
          <a:solidFill>
            <a:schemeClr val="accent1"/>
          </a:solidFill>
        </p:spPr>
        <p:txBody>
          <a:bodyPr wrap="none" rtlCol="0">
            <a:spAutoFit/>
          </a:bodyPr>
          <a:lstStyle/>
          <a:p>
            <a:r>
              <a:rPr lang="it-IT" dirty="0" smtClean="0">
                <a:latin typeface="Times New Roman" pitchFamily="18" charset="0"/>
                <a:cs typeface="Times New Roman" pitchFamily="18" charset="0"/>
              </a:rPr>
              <a:t>Resti di canapa ritorta</a:t>
            </a:r>
            <a:endParaRPr lang="it-IT" dirty="0">
              <a:latin typeface="Times New Roman" pitchFamily="18" charset="0"/>
              <a:cs typeface="Times New Roman" pitchFamily="18" charset="0"/>
            </a:endParaRPr>
          </a:p>
        </p:txBody>
      </p:sp>
      <p:sp>
        <p:nvSpPr>
          <p:cNvPr id="7" name="CasellaDiTesto 6"/>
          <p:cNvSpPr txBox="1"/>
          <p:nvPr/>
        </p:nvSpPr>
        <p:spPr>
          <a:xfrm>
            <a:off x="6500826" y="5500702"/>
            <a:ext cx="1507016" cy="369332"/>
          </a:xfrm>
          <a:prstGeom prst="rect">
            <a:avLst/>
          </a:prstGeom>
          <a:solidFill>
            <a:schemeClr val="accent1"/>
          </a:solidFill>
        </p:spPr>
        <p:txBody>
          <a:bodyPr wrap="none" rtlCol="0">
            <a:spAutoFit/>
          </a:bodyPr>
          <a:lstStyle/>
          <a:p>
            <a:r>
              <a:rPr lang="it-IT" dirty="0" smtClean="0">
                <a:latin typeface="Times New Roman" pitchFamily="18" charset="0"/>
                <a:cs typeface="Times New Roman" pitchFamily="18" charset="0"/>
              </a:rPr>
              <a:t>Fusi per filare</a:t>
            </a:r>
            <a:endParaRPr lang="it-IT"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786182" y="285728"/>
            <a:ext cx="1532856" cy="369332"/>
          </a:xfrm>
          <a:prstGeom prst="rect">
            <a:avLst/>
          </a:prstGeom>
          <a:solidFill>
            <a:schemeClr val="tx2">
              <a:lumMod val="40000"/>
              <a:lumOff val="60000"/>
            </a:schemeClr>
          </a:solidFill>
        </p:spPr>
        <p:txBody>
          <a:bodyPr wrap="none">
            <a:spAutoFit/>
          </a:bodyPr>
          <a:lstStyle/>
          <a:p>
            <a:r>
              <a:rPr lang="it-IT" b="1" dirty="0" smtClean="0"/>
              <a:t>Fonti indirette</a:t>
            </a:r>
            <a:endParaRPr lang="it-IT" b="1" dirty="0"/>
          </a:p>
        </p:txBody>
      </p:sp>
      <p:pic>
        <p:nvPicPr>
          <p:cNvPr id="15361" name="Picture 1" descr="H:\SCUOLA\STORIA\1-PREISTORIA\4-NEOLITICO\IMMAGINI\12-FILATURA\Fonti indirette.jpg"/>
          <p:cNvPicPr>
            <a:picLocks noChangeAspect="1" noChangeArrowheads="1"/>
          </p:cNvPicPr>
          <p:nvPr/>
        </p:nvPicPr>
        <p:blipFill>
          <a:blip r:embed="rId2" cstate="print"/>
          <a:srcRect/>
          <a:stretch>
            <a:fillRect/>
          </a:stretch>
        </p:blipFill>
        <p:spPr bwMode="auto">
          <a:xfrm>
            <a:off x="2428860" y="928670"/>
            <a:ext cx="4294632" cy="5635752"/>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000232" y="2428868"/>
            <a:ext cx="4929190"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it-IT" sz="3600" dirty="0" smtClean="0">
                <a:solidFill>
                  <a:srgbClr val="FF0000"/>
                </a:solidFill>
                <a:latin typeface="Times New Roman" pitchFamily="18" charset="0"/>
                <a:cs typeface="Times New Roman" pitchFamily="18" charset="0"/>
              </a:rPr>
              <a:t>La tessitura domestica</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SCUOLA\STORIA\1-PREISTORIA\4-NEOLITICO\IMMAGINI\13-TESSITURA\Ipotesi.jpg"/>
          <p:cNvPicPr>
            <a:picLocks noChangeAspect="1" noChangeArrowheads="1"/>
          </p:cNvPicPr>
          <p:nvPr/>
        </p:nvPicPr>
        <p:blipFill>
          <a:blip r:embed="rId2" cstate="print"/>
          <a:srcRect/>
          <a:stretch>
            <a:fillRect/>
          </a:stretch>
        </p:blipFill>
        <p:spPr bwMode="auto">
          <a:xfrm>
            <a:off x="500034" y="1285860"/>
            <a:ext cx="8266664" cy="4067983"/>
          </a:xfrm>
          <a:prstGeom prst="rect">
            <a:avLst/>
          </a:prstGeom>
          <a:noFill/>
        </p:spPr>
      </p:pic>
      <p:sp>
        <p:nvSpPr>
          <p:cNvPr id="3" name="CasellaDiTesto 2"/>
          <p:cNvSpPr txBox="1"/>
          <p:nvPr/>
        </p:nvSpPr>
        <p:spPr>
          <a:xfrm>
            <a:off x="1785918" y="5643578"/>
            <a:ext cx="5857916" cy="646331"/>
          </a:xfrm>
          <a:prstGeom prst="rect">
            <a:avLst/>
          </a:prstGeom>
          <a:solidFill>
            <a:schemeClr val="accent3">
              <a:lumMod val="20000"/>
              <a:lumOff val="80000"/>
            </a:schemeClr>
          </a:solidFill>
        </p:spPr>
        <p:txBody>
          <a:bodyPr wrap="square" rtlCol="0">
            <a:spAutoFit/>
          </a:bodyPr>
          <a:lstStyle/>
          <a:p>
            <a:pPr algn="just"/>
            <a:r>
              <a:rPr lang="it-IT" dirty="0" smtClean="0">
                <a:latin typeface="Times New Roman" pitchFamily="18" charset="0"/>
                <a:cs typeface="Times New Roman" pitchFamily="18" charset="0"/>
              </a:rPr>
              <a:t>Le donne producevano tessuti per la famiglia utilizzando telai verticali e orizzontali</a:t>
            </a:r>
            <a:endParaRPr lang="it-IT" dirty="0">
              <a:latin typeface="Times New Roman" pitchFamily="18" charset="0"/>
              <a:cs typeface="Times New Roman" pitchFamily="18" charset="0"/>
            </a:endParaRPr>
          </a:p>
        </p:txBody>
      </p:sp>
      <p:sp>
        <p:nvSpPr>
          <p:cNvPr id="4" name="Rettangolo 3"/>
          <p:cNvSpPr/>
          <p:nvPr/>
        </p:nvSpPr>
        <p:spPr>
          <a:xfrm>
            <a:off x="3929058" y="357166"/>
            <a:ext cx="831318" cy="369332"/>
          </a:xfrm>
          <a:prstGeom prst="rect">
            <a:avLst/>
          </a:prstGeom>
          <a:solidFill>
            <a:schemeClr val="tx2">
              <a:lumMod val="40000"/>
              <a:lumOff val="60000"/>
            </a:schemeClr>
          </a:solidFill>
        </p:spPr>
        <p:txBody>
          <a:bodyPr wrap="none">
            <a:spAutoFit/>
          </a:bodyPr>
          <a:lstStyle/>
          <a:p>
            <a:r>
              <a:rPr lang="it-IT" b="1" dirty="0" smtClean="0"/>
              <a:t>Ipotesi</a:t>
            </a:r>
            <a:endParaRPr lang="it-IT"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SCUOLA\STORIA\1-PREISTORIA\4-NEOLITICO\IMMAGINI\1-NASCITA DELL'AGRICOLTURA\2.jpg"/>
          <p:cNvPicPr>
            <a:picLocks noChangeAspect="1" noChangeArrowheads="1"/>
          </p:cNvPicPr>
          <p:nvPr/>
        </p:nvPicPr>
        <p:blipFill>
          <a:blip r:embed="rId2" cstate="print"/>
          <a:srcRect/>
          <a:stretch>
            <a:fillRect/>
          </a:stretch>
        </p:blipFill>
        <p:spPr bwMode="auto">
          <a:xfrm>
            <a:off x="142846" y="357168"/>
            <a:ext cx="5171556" cy="3015649"/>
          </a:xfrm>
          <a:prstGeom prst="rect">
            <a:avLst/>
          </a:prstGeom>
          <a:noFill/>
        </p:spPr>
      </p:pic>
      <p:pic>
        <p:nvPicPr>
          <p:cNvPr id="3074" name="Picture 2" descr="H:\SCUOLA\STORIA\1-PREISTORIA\4-NEOLITICO\IMMAGINI\1-NASCITA DELL'AGRICOLTURA\3 - Copia.jpg"/>
          <p:cNvPicPr>
            <a:picLocks noChangeAspect="1" noChangeArrowheads="1"/>
          </p:cNvPicPr>
          <p:nvPr/>
        </p:nvPicPr>
        <p:blipFill>
          <a:blip r:embed="rId3" cstate="print"/>
          <a:srcRect/>
          <a:stretch>
            <a:fillRect/>
          </a:stretch>
        </p:blipFill>
        <p:spPr bwMode="auto">
          <a:xfrm>
            <a:off x="214281" y="3571874"/>
            <a:ext cx="5012118" cy="3001933"/>
          </a:xfrm>
          <a:prstGeom prst="rect">
            <a:avLst/>
          </a:prstGeom>
          <a:noFill/>
        </p:spPr>
      </p:pic>
      <p:sp>
        <p:nvSpPr>
          <p:cNvPr id="5" name="CasellaDiTesto 4"/>
          <p:cNvSpPr txBox="1"/>
          <p:nvPr/>
        </p:nvSpPr>
        <p:spPr>
          <a:xfrm>
            <a:off x="5429192" y="785794"/>
            <a:ext cx="3571964" cy="5632311"/>
          </a:xfrm>
          <a:prstGeom prst="rect">
            <a:avLst/>
          </a:prstGeom>
          <a:solidFill>
            <a:schemeClr val="accent2">
              <a:lumMod val="20000"/>
              <a:lumOff val="80000"/>
            </a:schemeClr>
          </a:solidFill>
        </p:spPr>
        <p:txBody>
          <a:bodyPr wrap="square" rtlCol="0">
            <a:spAutoFit/>
          </a:bodyPr>
          <a:lstStyle/>
          <a:p>
            <a:pPr algn="just"/>
            <a:r>
              <a:rPr lang="it-IT" dirty="0" smtClean="0">
                <a:latin typeface="Times New Roman" pitchFamily="18" charset="0"/>
                <a:cs typeface="Times New Roman" pitchFamily="18" charset="0"/>
              </a:rPr>
              <a:t>Circa 10.000 anni fa, con il mitigarsi del clima, la tundra, che occupava la maggior parte dell’Europa, si sposta verso nord lasciando il posto alle foreste di latifoglie, mentre nelle regioni costiere del Mediterraneo si diffonde un tipo di vegetazione in cui predominano fitti cespugli e boscaglie. Questa vegetazione viene chiamata “</a:t>
            </a:r>
            <a:r>
              <a:rPr lang="it-IT" b="1" dirty="0" smtClean="0">
                <a:latin typeface="Times New Roman" pitchFamily="18" charset="0"/>
                <a:cs typeface="Times New Roman" pitchFamily="18" charset="0"/>
              </a:rPr>
              <a:t>macchia mediterranea</a:t>
            </a:r>
            <a:r>
              <a:rPr lang="it-IT" dirty="0" smtClean="0">
                <a:latin typeface="Times New Roman" pitchFamily="18" charset="0"/>
                <a:cs typeface="Times New Roman" pitchFamily="18" charset="0"/>
              </a:rPr>
              <a:t>”. </a:t>
            </a:r>
          </a:p>
          <a:p>
            <a:pPr algn="just"/>
            <a:r>
              <a:rPr lang="it-IT" dirty="0" smtClean="0">
                <a:latin typeface="Times New Roman" pitchFamily="18" charset="0"/>
                <a:cs typeface="Times New Roman" pitchFamily="18" charset="0"/>
              </a:rPr>
              <a:t>È in questo ambiente che fa la sua comparsa l’agricoltura, in particolare nella zona mediorientale definita “</a:t>
            </a:r>
            <a:r>
              <a:rPr lang="it-IT" b="1" dirty="0" smtClean="0">
                <a:latin typeface="Times New Roman" pitchFamily="18" charset="0"/>
                <a:cs typeface="Times New Roman" pitchFamily="18" charset="0"/>
              </a:rPr>
              <a:t>mezzaluna fertile</a:t>
            </a:r>
            <a:r>
              <a:rPr lang="it-IT" dirty="0" smtClean="0">
                <a:latin typeface="Times New Roman" pitchFamily="18" charset="0"/>
                <a:cs typeface="Times New Roman" pitchFamily="18" charset="0"/>
              </a:rPr>
              <a:t>”. Qui i primi agricoltori individuarono nel frumento selvatico la pianta più adatta ad essere addomesticata</a:t>
            </a:r>
            <a:r>
              <a:rPr lang="it-IT" dirty="0" smtClean="0">
                <a:latin typeface="Times New Roman" pitchFamily="18" charset="0"/>
                <a:cs typeface="Times New Roman" pitchFamily="18" charset="0"/>
              </a:rPr>
              <a:t>.</a:t>
            </a:r>
          </a:p>
          <a:p>
            <a:pPr algn="just"/>
            <a:r>
              <a:rPr lang="it-IT" dirty="0" smtClean="0">
                <a:latin typeface="Times New Roman" pitchFamily="18" charset="0"/>
                <a:cs typeface="Times New Roman" pitchFamily="18" charset="0"/>
              </a:rPr>
              <a:t>Fra i 6.000 e i 5.000 anni fa, l’agricoltura si è diffusa in quasi tutta l’Europa.</a:t>
            </a:r>
            <a:endParaRPr lang="it-IT" dirty="0" smtClean="0">
              <a:latin typeface="Times New Roman" pitchFamily="18" charset="0"/>
              <a:cs typeface="Times New Roman" pitchFamily="18" charset="0"/>
            </a:endParaRPr>
          </a:p>
        </p:txBody>
      </p:sp>
      <p:sp>
        <p:nvSpPr>
          <p:cNvPr id="6" name="Rettangolo 5"/>
          <p:cNvSpPr/>
          <p:nvPr/>
        </p:nvSpPr>
        <p:spPr>
          <a:xfrm>
            <a:off x="6572264" y="142852"/>
            <a:ext cx="831318" cy="369332"/>
          </a:xfrm>
          <a:prstGeom prst="rect">
            <a:avLst/>
          </a:prstGeom>
          <a:solidFill>
            <a:schemeClr val="tx2">
              <a:lumMod val="40000"/>
              <a:lumOff val="60000"/>
            </a:schemeClr>
          </a:solidFill>
        </p:spPr>
        <p:txBody>
          <a:bodyPr wrap="none">
            <a:spAutoFit/>
          </a:bodyPr>
          <a:lstStyle/>
          <a:p>
            <a:r>
              <a:rPr lang="it-IT" b="1" dirty="0" smtClean="0"/>
              <a:t>Ipotesi</a:t>
            </a:r>
            <a:endParaRPr lang="it-IT" b="1"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SCUOLA\STORIA\1-PREISTORIA\4-NEOLITICO\IMMAGINI\13-TESSITURA\Fonti indirette - Copia.png"/>
          <p:cNvPicPr>
            <a:picLocks noChangeAspect="1" noChangeArrowheads="1"/>
          </p:cNvPicPr>
          <p:nvPr/>
        </p:nvPicPr>
        <p:blipFill>
          <a:blip r:embed="rId2"/>
          <a:srcRect/>
          <a:stretch>
            <a:fillRect/>
          </a:stretch>
        </p:blipFill>
        <p:spPr bwMode="auto">
          <a:xfrm>
            <a:off x="1857356" y="1571612"/>
            <a:ext cx="5448300" cy="4133850"/>
          </a:xfrm>
          <a:prstGeom prst="rect">
            <a:avLst/>
          </a:prstGeom>
          <a:noFill/>
        </p:spPr>
      </p:pic>
      <p:sp>
        <p:nvSpPr>
          <p:cNvPr id="3" name="Rettangolo 2"/>
          <p:cNvSpPr/>
          <p:nvPr/>
        </p:nvSpPr>
        <p:spPr>
          <a:xfrm>
            <a:off x="3786182" y="285728"/>
            <a:ext cx="1532856" cy="369332"/>
          </a:xfrm>
          <a:prstGeom prst="rect">
            <a:avLst/>
          </a:prstGeom>
          <a:solidFill>
            <a:schemeClr val="tx2">
              <a:lumMod val="40000"/>
              <a:lumOff val="60000"/>
            </a:schemeClr>
          </a:solidFill>
        </p:spPr>
        <p:txBody>
          <a:bodyPr wrap="none">
            <a:spAutoFit/>
          </a:bodyPr>
          <a:lstStyle/>
          <a:p>
            <a:r>
              <a:rPr lang="it-IT" b="1" dirty="0" smtClean="0"/>
              <a:t>Fonti indirette</a:t>
            </a:r>
            <a:endParaRPr lang="it-IT" b="1"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000232" y="2428868"/>
            <a:ext cx="4929190"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it-IT" sz="3600" dirty="0" smtClean="0">
                <a:solidFill>
                  <a:srgbClr val="FF0000"/>
                </a:solidFill>
                <a:latin typeface="Times New Roman" pitchFamily="18" charset="0"/>
                <a:cs typeface="Times New Roman" pitchFamily="18" charset="0"/>
              </a:rPr>
              <a:t>La tessitura artigianale</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214414" y="2071678"/>
            <a:ext cx="6643734" cy="369332"/>
          </a:xfrm>
          <a:prstGeom prst="rect">
            <a:avLst/>
          </a:prstGeom>
          <a:solidFill>
            <a:schemeClr val="accent3">
              <a:lumMod val="20000"/>
              <a:lumOff val="80000"/>
            </a:schemeClr>
          </a:solidFill>
        </p:spPr>
        <p:txBody>
          <a:bodyPr wrap="square" rtlCol="0">
            <a:spAutoFit/>
          </a:bodyPr>
          <a:lstStyle/>
          <a:p>
            <a:r>
              <a:rPr lang="it-IT" dirty="0" smtClean="0">
                <a:latin typeface="Times New Roman" pitchFamily="18" charset="0"/>
                <a:cs typeface="Times New Roman" pitchFamily="18" charset="0"/>
              </a:rPr>
              <a:t>Vi erano artigiani uomini che producevano tessuti per tutto il villaggio</a:t>
            </a:r>
            <a:endParaRPr lang="it-IT" dirty="0">
              <a:latin typeface="Times New Roman" pitchFamily="18" charset="0"/>
              <a:cs typeface="Times New Roman" pitchFamily="18" charset="0"/>
            </a:endParaRPr>
          </a:p>
        </p:txBody>
      </p:sp>
      <p:sp>
        <p:nvSpPr>
          <p:cNvPr id="3" name="Rettangolo 2"/>
          <p:cNvSpPr/>
          <p:nvPr/>
        </p:nvSpPr>
        <p:spPr>
          <a:xfrm>
            <a:off x="3857620" y="571480"/>
            <a:ext cx="831318" cy="369332"/>
          </a:xfrm>
          <a:prstGeom prst="rect">
            <a:avLst/>
          </a:prstGeom>
          <a:solidFill>
            <a:schemeClr val="tx2">
              <a:lumMod val="40000"/>
              <a:lumOff val="60000"/>
            </a:schemeClr>
          </a:solidFill>
        </p:spPr>
        <p:txBody>
          <a:bodyPr wrap="none">
            <a:spAutoFit/>
          </a:bodyPr>
          <a:lstStyle/>
          <a:p>
            <a:r>
              <a:rPr lang="it-IT" b="1" dirty="0" smtClean="0"/>
              <a:t>Ipotesi</a:t>
            </a:r>
            <a:endParaRPr lang="it-IT" b="1"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SCUOLA\STORIA\1-PREISTORIA\4-NEOLITICO\IMMAGINI\13-TESSITURA\Fonti indirette - Copia (2).png"/>
          <p:cNvPicPr>
            <a:picLocks noChangeAspect="1" noChangeArrowheads="1"/>
          </p:cNvPicPr>
          <p:nvPr/>
        </p:nvPicPr>
        <p:blipFill>
          <a:blip r:embed="rId2"/>
          <a:srcRect/>
          <a:stretch>
            <a:fillRect/>
          </a:stretch>
        </p:blipFill>
        <p:spPr bwMode="auto">
          <a:xfrm>
            <a:off x="2643174" y="1214422"/>
            <a:ext cx="4078762" cy="5241048"/>
          </a:xfrm>
          <a:prstGeom prst="rect">
            <a:avLst/>
          </a:prstGeom>
          <a:noFill/>
        </p:spPr>
      </p:pic>
      <p:sp>
        <p:nvSpPr>
          <p:cNvPr id="3" name="Rettangolo 2"/>
          <p:cNvSpPr/>
          <p:nvPr/>
        </p:nvSpPr>
        <p:spPr>
          <a:xfrm>
            <a:off x="3786182" y="285728"/>
            <a:ext cx="1532856" cy="369332"/>
          </a:xfrm>
          <a:prstGeom prst="rect">
            <a:avLst/>
          </a:prstGeom>
          <a:solidFill>
            <a:schemeClr val="tx2">
              <a:lumMod val="40000"/>
              <a:lumOff val="60000"/>
            </a:schemeClr>
          </a:solidFill>
        </p:spPr>
        <p:txBody>
          <a:bodyPr wrap="none">
            <a:spAutoFit/>
          </a:bodyPr>
          <a:lstStyle/>
          <a:p>
            <a:r>
              <a:rPr lang="it-IT" b="1" dirty="0" smtClean="0"/>
              <a:t>Fonti indirette</a:t>
            </a:r>
            <a:endParaRPr lang="it-IT" b="1"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000232" y="2428868"/>
            <a:ext cx="4929190"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it-IT" sz="3600" dirty="0" smtClean="0">
                <a:solidFill>
                  <a:srgbClr val="FF0000"/>
                </a:solidFill>
                <a:latin typeface="Times New Roman" pitchFamily="18" charset="0"/>
                <a:cs typeface="Times New Roman" pitchFamily="18" charset="0"/>
              </a:rPr>
              <a:t>L’artigianato del legno</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H:\SCUOLA\STORIA\1-PREISTORIA\4-NEOLITICO\IMMAGINI\14-FALEGNAME\Ipotesi.jpg"/>
          <p:cNvPicPr>
            <a:picLocks noChangeAspect="1" noChangeArrowheads="1"/>
          </p:cNvPicPr>
          <p:nvPr/>
        </p:nvPicPr>
        <p:blipFill>
          <a:blip r:embed="rId2"/>
          <a:srcRect/>
          <a:stretch>
            <a:fillRect/>
          </a:stretch>
        </p:blipFill>
        <p:spPr bwMode="auto">
          <a:xfrm>
            <a:off x="2571736" y="1571612"/>
            <a:ext cx="3771138" cy="3427628"/>
          </a:xfrm>
          <a:prstGeom prst="rect">
            <a:avLst/>
          </a:prstGeom>
          <a:noFill/>
        </p:spPr>
      </p:pic>
      <p:sp>
        <p:nvSpPr>
          <p:cNvPr id="4" name="CasellaDiTesto 3"/>
          <p:cNvSpPr txBox="1"/>
          <p:nvPr/>
        </p:nvSpPr>
        <p:spPr>
          <a:xfrm>
            <a:off x="1214414" y="5429264"/>
            <a:ext cx="6336030" cy="369332"/>
          </a:xfrm>
          <a:prstGeom prst="rect">
            <a:avLst/>
          </a:prstGeom>
          <a:solidFill>
            <a:schemeClr val="accent3">
              <a:lumMod val="20000"/>
              <a:lumOff val="80000"/>
            </a:schemeClr>
          </a:solidFill>
        </p:spPr>
        <p:txBody>
          <a:bodyPr wrap="none" rtlCol="0">
            <a:spAutoFit/>
          </a:bodyPr>
          <a:lstStyle/>
          <a:p>
            <a:r>
              <a:rPr lang="it-IT" dirty="0" smtClean="0">
                <a:latin typeface="Times New Roman" pitchFamily="18" charset="0"/>
                <a:cs typeface="Times New Roman" pitchFamily="18" charset="0"/>
              </a:rPr>
              <a:t>La lavorazione del legno era un’attività volta da artigiani uomini</a:t>
            </a:r>
            <a:endParaRPr lang="it-IT" dirty="0">
              <a:latin typeface="Times New Roman" pitchFamily="18" charset="0"/>
              <a:cs typeface="Times New Roman" pitchFamily="18" charset="0"/>
            </a:endParaRPr>
          </a:p>
        </p:txBody>
      </p:sp>
      <p:sp>
        <p:nvSpPr>
          <p:cNvPr id="5" name="Rettangolo 4"/>
          <p:cNvSpPr/>
          <p:nvPr/>
        </p:nvSpPr>
        <p:spPr>
          <a:xfrm>
            <a:off x="4000496" y="428604"/>
            <a:ext cx="831318" cy="369332"/>
          </a:xfrm>
          <a:prstGeom prst="rect">
            <a:avLst/>
          </a:prstGeom>
          <a:solidFill>
            <a:schemeClr val="tx2">
              <a:lumMod val="40000"/>
              <a:lumOff val="60000"/>
            </a:schemeClr>
          </a:solidFill>
        </p:spPr>
        <p:txBody>
          <a:bodyPr wrap="none">
            <a:spAutoFit/>
          </a:bodyPr>
          <a:lstStyle/>
          <a:p>
            <a:r>
              <a:rPr lang="it-IT" b="1" dirty="0" smtClean="0"/>
              <a:t>Ipotesi</a:t>
            </a:r>
            <a:endParaRPr lang="it-IT" b="1"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SCUOLA\STORIA\1-PREISTORIA\4-NEOLITICO\IMMAGINI\14-FALEGNAME\Fonti dirette.jpg"/>
          <p:cNvPicPr>
            <a:picLocks noChangeAspect="1" noChangeArrowheads="1"/>
          </p:cNvPicPr>
          <p:nvPr/>
        </p:nvPicPr>
        <p:blipFill>
          <a:blip r:embed="rId2"/>
          <a:srcRect/>
          <a:stretch>
            <a:fillRect/>
          </a:stretch>
        </p:blipFill>
        <p:spPr bwMode="auto">
          <a:xfrm>
            <a:off x="1285852" y="642918"/>
            <a:ext cx="2288286" cy="5496245"/>
          </a:xfrm>
          <a:prstGeom prst="rect">
            <a:avLst/>
          </a:prstGeom>
          <a:noFill/>
        </p:spPr>
      </p:pic>
      <p:sp>
        <p:nvSpPr>
          <p:cNvPr id="3" name="Rettangolo 2"/>
          <p:cNvSpPr/>
          <p:nvPr/>
        </p:nvSpPr>
        <p:spPr>
          <a:xfrm>
            <a:off x="4500562" y="428604"/>
            <a:ext cx="1407821" cy="369332"/>
          </a:xfrm>
          <a:prstGeom prst="rect">
            <a:avLst/>
          </a:prstGeom>
          <a:solidFill>
            <a:schemeClr val="tx2">
              <a:lumMod val="40000"/>
              <a:lumOff val="60000"/>
            </a:schemeClr>
          </a:solidFill>
        </p:spPr>
        <p:txBody>
          <a:bodyPr wrap="none">
            <a:spAutoFit/>
          </a:bodyPr>
          <a:lstStyle/>
          <a:p>
            <a:r>
              <a:rPr lang="it-IT" b="1" dirty="0" smtClean="0"/>
              <a:t>Fonti dirette</a:t>
            </a:r>
            <a:endParaRPr lang="it-IT" b="1"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000232" y="2428868"/>
            <a:ext cx="4929190"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it-IT" sz="3600" dirty="0" smtClean="0">
                <a:solidFill>
                  <a:srgbClr val="FF0000"/>
                </a:solidFill>
                <a:latin typeface="Times New Roman" pitchFamily="18" charset="0"/>
                <a:cs typeface="Times New Roman" pitchFamily="18" charset="0"/>
              </a:rPr>
              <a:t>Gli insediamenti</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142844" y="1928802"/>
            <a:ext cx="8858312" cy="3693319"/>
          </a:xfrm>
          <a:prstGeom prst="rect">
            <a:avLst/>
          </a:prstGeom>
          <a:solidFill>
            <a:schemeClr val="accent3">
              <a:lumMod val="20000"/>
              <a:lumOff val="80000"/>
            </a:schemeClr>
          </a:solidFill>
        </p:spPr>
        <p:txBody>
          <a:bodyPr wrap="square" rtlCol="0">
            <a:spAutoFit/>
          </a:bodyPr>
          <a:lstStyle/>
          <a:p>
            <a:pPr algn="just"/>
            <a:r>
              <a:rPr lang="it-IT" dirty="0" smtClean="0">
                <a:latin typeface="Times New Roman" pitchFamily="18" charset="0"/>
                <a:cs typeface="Times New Roman" pitchFamily="18" charset="0"/>
              </a:rPr>
              <a:t>Poiché divennero sedentarie, le comunità di agricoltori costruirono delle vere e proprie case. Esse erano naturalmente molto diverse a seconda delle zone in cui erano costruite, in quanto diversi erano i materiali utilizzabili: </a:t>
            </a:r>
            <a:r>
              <a:rPr lang="it-IT" b="1" dirty="0" smtClean="0">
                <a:latin typeface="Times New Roman" pitchFamily="18" charset="0"/>
                <a:cs typeface="Times New Roman" pitchFamily="18" charset="0"/>
              </a:rPr>
              <a:t>legno</a:t>
            </a:r>
            <a:r>
              <a:rPr lang="it-IT" dirty="0" smtClean="0">
                <a:latin typeface="Times New Roman" pitchFamily="18" charset="0"/>
                <a:cs typeface="Times New Roman" pitchFamily="18" charset="0"/>
              </a:rPr>
              <a:t>, </a:t>
            </a:r>
            <a:r>
              <a:rPr lang="it-IT" b="1" dirty="0" smtClean="0">
                <a:latin typeface="Times New Roman" pitchFamily="18" charset="0"/>
                <a:cs typeface="Times New Roman" pitchFamily="18" charset="0"/>
              </a:rPr>
              <a:t>pietra</a:t>
            </a:r>
            <a:r>
              <a:rPr lang="it-IT" dirty="0" smtClean="0">
                <a:latin typeface="Times New Roman" pitchFamily="18" charset="0"/>
                <a:cs typeface="Times New Roman" pitchFamily="18" charset="0"/>
              </a:rPr>
              <a:t>, </a:t>
            </a:r>
            <a:r>
              <a:rPr lang="it-IT" b="1" dirty="0" smtClean="0">
                <a:latin typeface="Times New Roman" pitchFamily="18" charset="0"/>
                <a:cs typeface="Times New Roman" pitchFamily="18" charset="0"/>
              </a:rPr>
              <a:t>fango seccato</a:t>
            </a:r>
            <a:r>
              <a:rPr lang="it-IT" dirty="0" smtClean="0">
                <a:latin typeface="Times New Roman" pitchFamily="18" charset="0"/>
                <a:cs typeface="Times New Roman" pitchFamily="18" charset="0"/>
              </a:rPr>
              <a:t>. La forma delle case poteva essere circolare, rettangolare o di altro tipo.</a:t>
            </a:r>
          </a:p>
          <a:p>
            <a:pPr algn="just"/>
            <a:r>
              <a:rPr lang="it-IT" dirty="0" smtClean="0">
                <a:latin typeface="Times New Roman" pitchFamily="18" charset="0"/>
                <a:cs typeface="Times New Roman" pitchFamily="18" charset="0"/>
              </a:rPr>
              <a:t>Le case mesopotamiche erano di argilla impastata con paglia, mentre la pietra, più rara, poteva essere usata solo per le fondamenta ed il legno per la copertura.</a:t>
            </a:r>
          </a:p>
          <a:p>
            <a:pPr algn="just"/>
            <a:r>
              <a:rPr lang="it-IT" dirty="0" smtClean="0">
                <a:latin typeface="Times New Roman" pitchFamily="18" charset="0"/>
                <a:cs typeface="Times New Roman" pitchFamily="18" charset="0"/>
              </a:rPr>
              <a:t>Le case costruite in zone paludose o di acqua poco profonda (laghi, fiumi) poggiavano su pali ed erano interamente in legno. Queste abitazioni, dette </a:t>
            </a:r>
            <a:r>
              <a:rPr lang="it-IT" b="1" dirty="0" smtClean="0">
                <a:latin typeface="Times New Roman" pitchFamily="18" charset="0"/>
                <a:cs typeface="Times New Roman" pitchFamily="18" charset="0"/>
              </a:rPr>
              <a:t>palafitte</a:t>
            </a:r>
            <a:r>
              <a:rPr lang="it-IT" dirty="0" smtClean="0">
                <a:latin typeface="Times New Roman" pitchFamily="18" charset="0"/>
                <a:cs typeface="Times New Roman" pitchFamily="18" charset="0"/>
              </a:rPr>
              <a:t>, costituivano una difesa contro gli animali selvatici.</a:t>
            </a:r>
          </a:p>
          <a:p>
            <a:pPr algn="just"/>
            <a:r>
              <a:rPr lang="it-IT" dirty="0" smtClean="0">
                <a:latin typeface="Times New Roman" pitchFamily="18" charset="0"/>
                <a:cs typeface="Times New Roman" pitchFamily="18" charset="0"/>
              </a:rPr>
              <a:t>Nelle zone in cui la pietra era abbondante, questo materiale veniva usato per costruire interamente le case</a:t>
            </a:r>
            <a:r>
              <a:rPr lang="it-IT" dirty="0" smtClean="0">
                <a:latin typeface="Times New Roman" pitchFamily="18" charset="0"/>
                <a:cs typeface="Times New Roman" pitchFamily="18" charset="0"/>
              </a:rPr>
              <a:t>.</a:t>
            </a:r>
          </a:p>
          <a:p>
            <a:pPr algn="just"/>
            <a:r>
              <a:rPr lang="it-IT" dirty="0" smtClean="0">
                <a:latin typeface="Times New Roman" pitchFamily="18" charset="0"/>
                <a:cs typeface="Times New Roman" pitchFamily="18" charset="0"/>
              </a:rPr>
              <a:t>Di solito, le case non erano isolate ma raggruppate in </a:t>
            </a:r>
            <a:r>
              <a:rPr lang="it-IT" b="1" dirty="0" smtClean="0">
                <a:latin typeface="Times New Roman" pitchFamily="18" charset="0"/>
                <a:cs typeface="Times New Roman" pitchFamily="18" charset="0"/>
              </a:rPr>
              <a:t>villaggi</a:t>
            </a:r>
            <a:r>
              <a:rPr lang="it-IT" dirty="0" smtClean="0">
                <a:latin typeface="Times New Roman" pitchFamily="18" charset="0"/>
                <a:cs typeface="Times New Roman" pitchFamily="18" charset="0"/>
              </a:rPr>
              <a:t> le cui caratteristiche cambiavano da una zona all’altra.</a:t>
            </a:r>
            <a:endParaRPr lang="it-IT" dirty="0" smtClean="0">
              <a:latin typeface="Times New Roman" pitchFamily="18" charset="0"/>
              <a:cs typeface="Times New Roman" pitchFamily="18" charset="0"/>
            </a:endParaRPr>
          </a:p>
        </p:txBody>
      </p:sp>
      <p:sp>
        <p:nvSpPr>
          <p:cNvPr id="6" name="Rettangolo 5"/>
          <p:cNvSpPr/>
          <p:nvPr/>
        </p:nvSpPr>
        <p:spPr>
          <a:xfrm>
            <a:off x="4000496" y="428604"/>
            <a:ext cx="831318" cy="369332"/>
          </a:xfrm>
          <a:prstGeom prst="rect">
            <a:avLst/>
          </a:prstGeom>
          <a:solidFill>
            <a:schemeClr val="tx2">
              <a:lumMod val="40000"/>
              <a:lumOff val="60000"/>
            </a:schemeClr>
          </a:solidFill>
        </p:spPr>
        <p:txBody>
          <a:bodyPr wrap="none">
            <a:spAutoFit/>
          </a:bodyPr>
          <a:lstStyle/>
          <a:p>
            <a:r>
              <a:rPr lang="it-IT" b="1" dirty="0" smtClean="0"/>
              <a:t>Ipotesi</a:t>
            </a:r>
            <a:endParaRPr lang="it-IT" b="1"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SCUOLA\STORIA\1-PREISTORIA\4-NEOLITICO\64.jpg"/>
          <p:cNvPicPr>
            <a:picLocks noChangeAspect="1" noChangeArrowheads="1"/>
          </p:cNvPicPr>
          <p:nvPr/>
        </p:nvPicPr>
        <p:blipFill>
          <a:blip r:embed="rId2"/>
          <a:srcRect/>
          <a:stretch>
            <a:fillRect/>
          </a:stretch>
        </p:blipFill>
        <p:spPr bwMode="auto">
          <a:xfrm>
            <a:off x="285720" y="357166"/>
            <a:ext cx="4754769" cy="3060000"/>
          </a:xfrm>
          <a:prstGeom prst="rect">
            <a:avLst/>
          </a:prstGeom>
          <a:noFill/>
        </p:spPr>
      </p:pic>
      <p:sp>
        <p:nvSpPr>
          <p:cNvPr id="3" name="CasellaDiTesto 2"/>
          <p:cNvSpPr txBox="1"/>
          <p:nvPr/>
        </p:nvSpPr>
        <p:spPr>
          <a:xfrm>
            <a:off x="285720" y="3571876"/>
            <a:ext cx="2786082" cy="584775"/>
          </a:xfrm>
          <a:prstGeom prst="rect">
            <a:avLst/>
          </a:prstGeom>
          <a:solidFill>
            <a:schemeClr val="accent1"/>
          </a:solidFill>
        </p:spPr>
        <p:txBody>
          <a:bodyPr wrap="square" rtlCol="0">
            <a:spAutoFit/>
          </a:bodyPr>
          <a:lstStyle/>
          <a:p>
            <a:r>
              <a:rPr lang="it-IT" sz="1600" dirty="0" smtClean="0">
                <a:latin typeface="Times New Roman" pitchFamily="18" charset="0"/>
                <a:cs typeface="Times New Roman" pitchFamily="18" charset="0"/>
              </a:rPr>
              <a:t>Ricostruzione di un villaggio palafitticolo</a:t>
            </a:r>
            <a:endParaRPr lang="it-IT" sz="1600" dirty="0">
              <a:latin typeface="Times New Roman" pitchFamily="18" charset="0"/>
              <a:cs typeface="Times New Roman" pitchFamily="18" charset="0"/>
            </a:endParaRPr>
          </a:p>
        </p:txBody>
      </p:sp>
      <p:pic>
        <p:nvPicPr>
          <p:cNvPr id="4" name="Picture 6" descr="H:\SCUOLA\STORIA\1-PREISTORIA\4-NEOLITICO\IMMAGINI\15-VILLAGGIO\Ipotesi - Copia.jpg"/>
          <p:cNvPicPr>
            <a:picLocks noChangeAspect="1" noChangeArrowheads="1"/>
          </p:cNvPicPr>
          <p:nvPr/>
        </p:nvPicPr>
        <p:blipFill>
          <a:blip r:embed="rId3"/>
          <a:srcRect b="13157"/>
          <a:stretch>
            <a:fillRect/>
          </a:stretch>
        </p:blipFill>
        <p:spPr bwMode="auto">
          <a:xfrm>
            <a:off x="4214810" y="3643314"/>
            <a:ext cx="4552188" cy="3059003"/>
          </a:xfrm>
          <a:prstGeom prst="rect">
            <a:avLst/>
          </a:prstGeom>
          <a:noFill/>
        </p:spPr>
      </p:pic>
      <p:sp>
        <p:nvSpPr>
          <p:cNvPr id="5" name="CasellaDiTesto 4"/>
          <p:cNvSpPr txBox="1"/>
          <p:nvPr/>
        </p:nvSpPr>
        <p:spPr>
          <a:xfrm>
            <a:off x="714348" y="5857892"/>
            <a:ext cx="3357586" cy="584775"/>
          </a:xfrm>
          <a:prstGeom prst="rect">
            <a:avLst/>
          </a:prstGeom>
          <a:solidFill>
            <a:schemeClr val="accent1"/>
          </a:solidFill>
        </p:spPr>
        <p:txBody>
          <a:bodyPr wrap="square" rtlCol="0">
            <a:spAutoFit/>
          </a:bodyPr>
          <a:lstStyle/>
          <a:p>
            <a:r>
              <a:rPr lang="it-IT" sz="1600" dirty="0" smtClean="0">
                <a:latin typeface="Times New Roman" pitchFamily="18" charset="0"/>
                <a:cs typeface="Times New Roman" pitchFamily="18" charset="0"/>
              </a:rPr>
              <a:t>Ricostruzione del villaggio neolitico di </a:t>
            </a:r>
            <a:r>
              <a:rPr lang="it-IT" sz="1600" dirty="0" err="1" smtClean="0">
                <a:latin typeface="Times New Roman" pitchFamily="18" charset="0"/>
                <a:cs typeface="Times New Roman" pitchFamily="18" charset="0"/>
              </a:rPr>
              <a:t>Aichbuhl</a:t>
            </a:r>
            <a:endParaRPr lang="it-IT" sz="1600" dirty="0">
              <a:latin typeface="Times New Roman" pitchFamily="18" charset="0"/>
              <a:cs typeface="Times New Roman" pitchFamily="18" charset="0"/>
            </a:endParaRPr>
          </a:p>
        </p:txBody>
      </p:sp>
      <p:sp>
        <p:nvSpPr>
          <p:cNvPr id="6" name="Rettangolo 5"/>
          <p:cNvSpPr/>
          <p:nvPr/>
        </p:nvSpPr>
        <p:spPr>
          <a:xfrm>
            <a:off x="6715140" y="642918"/>
            <a:ext cx="831318" cy="369332"/>
          </a:xfrm>
          <a:prstGeom prst="rect">
            <a:avLst/>
          </a:prstGeom>
          <a:solidFill>
            <a:schemeClr val="tx2">
              <a:lumMod val="40000"/>
              <a:lumOff val="60000"/>
            </a:schemeClr>
          </a:solidFill>
        </p:spPr>
        <p:txBody>
          <a:bodyPr wrap="none">
            <a:spAutoFit/>
          </a:bodyPr>
          <a:lstStyle/>
          <a:p>
            <a:r>
              <a:rPr lang="it-IT" b="1" dirty="0" smtClean="0"/>
              <a:t>Ipotesi</a:t>
            </a:r>
            <a:endParaRPr lang="it-IT"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1285852" y="2500306"/>
            <a:ext cx="6786610"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3600" b="0" i="0" u="none" strike="noStrike" cap="none" normalizeH="0" baseline="0" dirty="0" smtClean="0">
                <a:ln>
                  <a:noFill/>
                </a:ln>
                <a:solidFill>
                  <a:srgbClr val="FF0000"/>
                </a:solidFill>
                <a:effectLst/>
                <a:latin typeface="Times New Roman" pitchFamily="18" charset="0"/>
                <a:cs typeface="Times New Roman" pitchFamily="18" charset="0"/>
              </a:rPr>
              <a:t>La tecnica del “taglia e brucia”</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000232" y="2428868"/>
            <a:ext cx="4929190"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it-IT" sz="3600" dirty="0" smtClean="0">
                <a:solidFill>
                  <a:srgbClr val="FF0000"/>
                </a:solidFill>
                <a:latin typeface="Times New Roman" pitchFamily="18" charset="0"/>
                <a:cs typeface="Times New Roman" pitchFamily="18" charset="0"/>
              </a:rPr>
              <a:t>Le miniere di selce</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286248" y="3929066"/>
            <a:ext cx="4500594" cy="2031325"/>
          </a:xfrm>
          <a:prstGeom prst="rect">
            <a:avLst/>
          </a:prstGeom>
          <a:solidFill>
            <a:schemeClr val="accent4">
              <a:lumMod val="20000"/>
              <a:lumOff val="80000"/>
            </a:schemeClr>
          </a:solidFill>
        </p:spPr>
        <p:txBody>
          <a:bodyPr wrap="square" rtlCol="0">
            <a:spAutoFit/>
          </a:bodyPr>
          <a:lstStyle/>
          <a:p>
            <a:pPr algn="just"/>
            <a:r>
              <a:rPr lang="it-IT" dirty="0" smtClean="0">
                <a:latin typeface="Times New Roman" pitchFamily="18" charset="0"/>
                <a:cs typeface="Times New Roman" pitchFamily="18" charset="0"/>
              </a:rPr>
              <a:t>Alcuni gruppi neolitici scavavano pozzi profondi anche più di 20 metri, costruivano armature di legno, per impedire che la terra franasse, ed aprivano delle gallerie orizzontali sottoterra. </a:t>
            </a:r>
          </a:p>
          <a:p>
            <a:pPr algn="just"/>
            <a:r>
              <a:rPr lang="it-IT" dirty="0" smtClean="0">
                <a:latin typeface="Times New Roman" pitchFamily="18" charset="0"/>
                <a:cs typeface="Times New Roman" pitchFamily="18" charset="0"/>
              </a:rPr>
              <a:t>La selce estratta veniva scambiata con prodotti agricoli.</a:t>
            </a:r>
            <a:endParaRPr lang="it-IT" dirty="0">
              <a:latin typeface="Times New Roman" pitchFamily="18" charset="0"/>
              <a:cs typeface="Times New Roman" pitchFamily="18" charset="0"/>
            </a:endParaRPr>
          </a:p>
        </p:txBody>
      </p:sp>
      <p:pic>
        <p:nvPicPr>
          <p:cNvPr id="1026" name="Picture 2" descr="H:\SCUOLA\STORIA\1-PREISTORIA\4-NEOLITICO\IMMAGINI\17-MINIERE SELCE\Ipotesi.jpg"/>
          <p:cNvPicPr>
            <a:picLocks noChangeAspect="1" noChangeArrowheads="1"/>
          </p:cNvPicPr>
          <p:nvPr/>
        </p:nvPicPr>
        <p:blipFill>
          <a:blip r:embed="rId2"/>
          <a:srcRect r="24755"/>
          <a:stretch>
            <a:fillRect/>
          </a:stretch>
        </p:blipFill>
        <p:spPr bwMode="auto">
          <a:xfrm>
            <a:off x="142844" y="142852"/>
            <a:ext cx="6115818" cy="3387852"/>
          </a:xfrm>
          <a:prstGeom prst="rect">
            <a:avLst/>
          </a:prstGeom>
          <a:noFill/>
        </p:spPr>
      </p:pic>
      <p:pic>
        <p:nvPicPr>
          <p:cNvPr id="1027" name="Picture 3" descr="H:\SCUOLA\STORIA\1-PREISTORIA\4-NEOLITICO\IMMAGINI\17-MINIERE SELCE\aurign1.jpg"/>
          <p:cNvPicPr>
            <a:picLocks noChangeAspect="1" noChangeArrowheads="1"/>
          </p:cNvPicPr>
          <p:nvPr/>
        </p:nvPicPr>
        <p:blipFill>
          <a:blip r:embed="rId3"/>
          <a:srcRect/>
          <a:stretch>
            <a:fillRect/>
          </a:stretch>
        </p:blipFill>
        <p:spPr bwMode="auto">
          <a:xfrm>
            <a:off x="285720" y="3643314"/>
            <a:ext cx="3440430" cy="2837688"/>
          </a:xfrm>
          <a:prstGeom prst="rect">
            <a:avLst/>
          </a:prstGeom>
          <a:noFill/>
        </p:spPr>
      </p:pic>
      <p:sp>
        <p:nvSpPr>
          <p:cNvPr id="5" name="Rettangolo 4"/>
          <p:cNvSpPr/>
          <p:nvPr/>
        </p:nvSpPr>
        <p:spPr>
          <a:xfrm>
            <a:off x="7215206" y="500042"/>
            <a:ext cx="831318" cy="369332"/>
          </a:xfrm>
          <a:prstGeom prst="rect">
            <a:avLst/>
          </a:prstGeom>
          <a:solidFill>
            <a:schemeClr val="tx2">
              <a:lumMod val="40000"/>
              <a:lumOff val="60000"/>
            </a:schemeClr>
          </a:solidFill>
        </p:spPr>
        <p:txBody>
          <a:bodyPr wrap="none">
            <a:spAutoFit/>
          </a:bodyPr>
          <a:lstStyle/>
          <a:p>
            <a:r>
              <a:rPr lang="it-IT" b="1" dirty="0" smtClean="0"/>
              <a:t>Ipotesi</a:t>
            </a:r>
            <a:endParaRPr lang="it-IT" b="1"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000232" y="2428868"/>
            <a:ext cx="4929190"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it-IT" sz="3600" dirty="0" smtClean="0">
                <a:solidFill>
                  <a:srgbClr val="FF0000"/>
                </a:solidFill>
                <a:latin typeface="Times New Roman" pitchFamily="18" charset="0"/>
                <a:cs typeface="Times New Roman" pitchFamily="18" charset="0"/>
              </a:rPr>
              <a:t>Il commercio</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SCUOLA\STORIA\1-PREISTORIA\4-NEOLITICO\IMMAGINI\19-MEZZI DI TRASPORTO\Fonti indirette - Copia (2).jpg"/>
          <p:cNvPicPr>
            <a:picLocks noChangeAspect="1" noChangeArrowheads="1"/>
          </p:cNvPicPr>
          <p:nvPr/>
        </p:nvPicPr>
        <p:blipFill>
          <a:blip r:embed="rId2" cstate="print"/>
          <a:srcRect/>
          <a:stretch>
            <a:fillRect/>
          </a:stretch>
        </p:blipFill>
        <p:spPr bwMode="auto">
          <a:xfrm>
            <a:off x="285721" y="1357301"/>
            <a:ext cx="5141854" cy="2808305"/>
          </a:xfrm>
          <a:prstGeom prst="rect">
            <a:avLst/>
          </a:prstGeom>
          <a:noFill/>
        </p:spPr>
      </p:pic>
      <p:pic>
        <p:nvPicPr>
          <p:cNvPr id="98307" name="Picture 3" descr="H:\SCUOLA\STORIA\1-PREISTORIA\4-NEOLITICO\IMMAGINI\19-MEZZI DI TRASPORTO\Fonti indirette - Copia.jpg"/>
          <p:cNvPicPr>
            <a:picLocks noChangeAspect="1" noChangeArrowheads="1"/>
          </p:cNvPicPr>
          <p:nvPr/>
        </p:nvPicPr>
        <p:blipFill>
          <a:blip r:embed="rId3" cstate="print"/>
          <a:srcRect/>
          <a:stretch>
            <a:fillRect/>
          </a:stretch>
        </p:blipFill>
        <p:spPr bwMode="auto">
          <a:xfrm>
            <a:off x="5572132" y="857232"/>
            <a:ext cx="3415284" cy="5116068"/>
          </a:xfrm>
          <a:prstGeom prst="rect">
            <a:avLst/>
          </a:prstGeom>
          <a:noFill/>
        </p:spPr>
      </p:pic>
      <p:sp>
        <p:nvSpPr>
          <p:cNvPr id="4" name="CasellaDiTesto 3"/>
          <p:cNvSpPr txBox="1"/>
          <p:nvPr/>
        </p:nvSpPr>
        <p:spPr>
          <a:xfrm>
            <a:off x="1357290" y="4214818"/>
            <a:ext cx="3117648" cy="338554"/>
          </a:xfrm>
          <a:prstGeom prst="rect">
            <a:avLst/>
          </a:prstGeom>
          <a:solidFill>
            <a:schemeClr val="accent1"/>
          </a:solidFill>
        </p:spPr>
        <p:txBody>
          <a:bodyPr wrap="none" rtlCol="0">
            <a:spAutoFit/>
          </a:bodyPr>
          <a:lstStyle/>
          <a:p>
            <a:r>
              <a:rPr lang="it-IT" sz="1600" dirty="0" smtClean="0">
                <a:latin typeface="Times New Roman" pitchFamily="18" charset="0"/>
                <a:cs typeface="Times New Roman" pitchFamily="18" charset="0"/>
              </a:rPr>
              <a:t>Carro agricolo del </a:t>
            </a:r>
            <a:r>
              <a:rPr lang="it-IT" sz="1600" dirty="0" err="1" smtClean="0">
                <a:latin typeface="Times New Roman" pitchFamily="18" charset="0"/>
                <a:cs typeface="Times New Roman" pitchFamily="18" charset="0"/>
              </a:rPr>
              <a:t>Rajastan</a:t>
            </a:r>
            <a:r>
              <a:rPr lang="it-IT" sz="1600" dirty="0" smtClean="0">
                <a:latin typeface="Times New Roman" pitchFamily="18" charset="0"/>
                <a:cs typeface="Times New Roman" pitchFamily="18" charset="0"/>
              </a:rPr>
              <a:t> (India)</a:t>
            </a:r>
            <a:endParaRPr lang="it-IT" sz="1600" dirty="0">
              <a:latin typeface="Times New Roman" pitchFamily="18" charset="0"/>
              <a:cs typeface="Times New Roman" pitchFamily="18" charset="0"/>
            </a:endParaRPr>
          </a:p>
        </p:txBody>
      </p:sp>
      <p:sp>
        <p:nvSpPr>
          <p:cNvPr id="5" name="CasellaDiTesto 4"/>
          <p:cNvSpPr txBox="1"/>
          <p:nvPr/>
        </p:nvSpPr>
        <p:spPr>
          <a:xfrm>
            <a:off x="5572132" y="6000768"/>
            <a:ext cx="3429024" cy="584775"/>
          </a:xfrm>
          <a:prstGeom prst="rect">
            <a:avLst/>
          </a:prstGeom>
          <a:solidFill>
            <a:schemeClr val="accent1"/>
          </a:solidFill>
        </p:spPr>
        <p:txBody>
          <a:bodyPr wrap="square" rtlCol="0">
            <a:spAutoFit/>
          </a:bodyPr>
          <a:lstStyle/>
          <a:p>
            <a:pPr algn="just"/>
            <a:r>
              <a:rPr lang="it-IT" sz="1600" dirty="0" smtClean="0">
                <a:latin typeface="Times New Roman" pitchFamily="18" charset="0"/>
                <a:cs typeface="Times New Roman" pitchFamily="18" charset="0"/>
              </a:rPr>
              <a:t>Popolazione della Nuova Guinea che fa uso di canoe</a:t>
            </a:r>
            <a:endParaRPr lang="it-IT" sz="1600" dirty="0">
              <a:latin typeface="Times New Roman" pitchFamily="18" charset="0"/>
              <a:cs typeface="Times New Roman" pitchFamily="18" charset="0"/>
            </a:endParaRPr>
          </a:p>
        </p:txBody>
      </p:sp>
      <p:sp>
        <p:nvSpPr>
          <p:cNvPr id="6" name="Rettangolo 5"/>
          <p:cNvSpPr/>
          <p:nvPr/>
        </p:nvSpPr>
        <p:spPr>
          <a:xfrm>
            <a:off x="3643306" y="285728"/>
            <a:ext cx="1532856" cy="369332"/>
          </a:xfrm>
          <a:prstGeom prst="rect">
            <a:avLst/>
          </a:prstGeom>
          <a:solidFill>
            <a:schemeClr val="tx2">
              <a:lumMod val="40000"/>
              <a:lumOff val="60000"/>
            </a:schemeClr>
          </a:solidFill>
        </p:spPr>
        <p:txBody>
          <a:bodyPr wrap="none">
            <a:spAutoFit/>
          </a:bodyPr>
          <a:lstStyle/>
          <a:p>
            <a:r>
              <a:rPr lang="it-IT" b="1" dirty="0" smtClean="0"/>
              <a:t>Fonti indirette</a:t>
            </a:r>
            <a:endParaRPr lang="it-IT" b="1"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000232" y="2428868"/>
            <a:ext cx="4929190"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it-IT" sz="3600" dirty="0" smtClean="0">
                <a:solidFill>
                  <a:srgbClr val="FF0000"/>
                </a:solidFill>
                <a:latin typeface="Times New Roman" pitchFamily="18" charset="0"/>
                <a:cs typeface="Times New Roman" pitchFamily="18" charset="0"/>
              </a:rPr>
              <a:t>La società</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00034" y="1785926"/>
            <a:ext cx="8286808" cy="2031325"/>
          </a:xfrm>
          <a:prstGeom prst="rect">
            <a:avLst/>
          </a:prstGeom>
          <a:solidFill>
            <a:schemeClr val="accent4">
              <a:lumMod val="20000"/>
              <a:lumOff val="80000"/>
            </a:schemeClr>
          </a:solidFill>
        </p:spPr>
        <p:txBody>
          <a:bodyPr wrap="square" rtlCol="0">
            <a:spAutoFit/>
          </a:bodyPr>
          <a:lstStyle/>
          <a:p>
            <a:pPr algn="just"/>
            <a:r>
              <a:rPr lang="it-IT" dirty="0" smtClean="0">
                <a:latin typeface="Times New Roman" pitchFamily="18" charset="0"/>
                <a:cs typeface="Times New Roman" pitchFamily="18" charset="0"/>
              </a:rPr>
              <a:t>Le comunità del neolitico erano divise in </a:t>
            </a:r>
            <a:r>
              <a:rPr lang="it-IT" b="1" dirty="0" smtClean="0">
                <a:latin typeface="Times New Roman" pitchFamily="18" charset="0"/>
                <a:cs typeface="Times New Roman" pitchFamily="18" charset="0"/>
              </a:rPr>
              <a:t>clan totemici</a:t>
            </a:r>
            <a:r>
              <a:rPr lang="it-IT" dirty="0" smtClean="0">
                <a:latin typeface="Times New Roman" pitchFamily="18" charset="0"/>
                <a:cs typeface="Times New Roman" pitchFamily="18" charset="0"/>
              </a:rPr>
              <a:t>, formati da gruppi di famiglie che si riconoscevano in un antenato comune. Le famiglie conducevano una vita in larga parte autonoma, ognuna sotto la guida di un capofamiglia o patriarca, che era il genitore maschio più anziano. La famiglia, composta da 20-30 persone, comprendeva il patriarca, la moglie, i figli, le mogli dei figli e i nipoti.</a:t>
            </a:r>
          </a:p>
          <a:p>
            <a:pPr algn="just"/>
            <a:r>
              <a:rPr lang="it-IT" dirty="0" smtClean="0">
                <a:latin typeface="Times New Roman" pitchFamily="18" charset="0"/>
                <a:cs typeface="Times New Roman" pitchFamily="18" charset="0"/>
              </a:rPr>
              <a:t>Le decisioni più importanti, riguardanti la comunità, venivano prese dai più </a:t>
            </a:r>
            <a:r>
              <a:rPr lang="it-IT" b="1" dirty="0" smtClean="0">
                <a:latin typeface="Times New Roman" pitchFamily="18" charset="0"/>
                <a:cs typeface="Times New Roman" pitchFamily="18" charset="0"/>
              </a:rPr>
              <a:t>anziani</a:t>
            </a:r>
            <a:r>
              <a:rPr lang="it-IT" dirty="0" smtClean="0">
                <a:latin typeface="Times New Roman" pitchFamily="18" charset="0"/>
                <a:cs typeface="Times New Roman" pitchFamily="18" charset="0"/>
              </a:rPr>
              <a:t> del villaggio.</a:t>
            </a:r>
          </a:p>
        </p:txBody>
      </p:sp>
      <p:sp>
        <p:nvSpPr>
          <p:cNvPr id="3" name="Rettangolo 2"/>
          <p:cNvSpPr/>
          <p:nvPr/>
        </p:nvSpPr>
        <p:spPr>
          <a:xfrm>
            <a:off x="4000496" y="428604"/>
            <a:ext cx="831318" cy="369332"/>
          </a:xfrm>
          <a:prstGeom prst="rect">
            <a:avLst/>
          </a:prstGeom>
          <a:solidFill>
            <a:schemeClr val="tx2">
              <a:lumMod val="40000"/>
              <a:lumOff val="60000"/>
            </a:schemeClr>
          </a:solidFill>
        </p:spPr>
        <p:txBody>
          <a:bodyPr wrap="none">
            <a:spAutoFit/>
          </a:bodyPr>
          <a:lstStyle/>
          <a:p>
            <a:r>
              <a:rPr lang="it-IT" b="1" dirty="0" smtClean="0"/>
              <a:t>Ipotesi</a:t>
            </a:r>
            <a:endParaRPr lang="it-IT" b="1"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SCUOLA\STORIA\1-PREISTORIA\4-NEOLITICO\IMMAGINI\20-SOCIETA'\Fonti dirette.jpg"/>
          <p:cNvPicPr>
            <a:picLocks noChangeAspect="1" noChangeArrowheads="1"/>
          </p:cNvPicPr>
          <p:nvPr/>
        </p:nvPicPr>
        <p:blipFill>
          <a:blip r:embed="rId2" cstate="print"/>
          <a:srcRect/>
          <a:stretch>
            <a:fillRect/>
          </a:stretch>
        </p:blipFill>
        <p:spPr bwMode="auto">
          <a:xfrm>
            <a:off x="2428860" y="1000108"/>
            <a:ext cx="4212184" cy="5236395"/>
          </a:xfrm>
          <a:prstGeom prst="rect">
            <a:avLst/>
          </a:prstGeom>
          <a:noFill/>
        </p:spPr>
      </p:pic>
      <p:sp>
        <p:nvSpPr>
          <p:cNvPr id="3" name="Rettangolo 2"/>
          <p:cNvSpPr/>
          <p:nvPr/>
        </p:nvSpPr>
        <p:spPr>
          <a:xfrm>
            <a:off x="3786182" y="214290"/>
            <a:ext cx="1407821" cy="369332"/>
          </a:xfrm>
          <a:prstGeom prst="rect">
            <a:avLst/>
          </a:prstGeom>
          <a:solidFill>
            <a:schemeClr val="tx2">
              <a:lumMod val="40000"/>
              <a:lumOff val="60000"/>
            </a:schemeClr>
          </a:solidFill>
        </p:spPr>
        <p:txBody>
          <a:bodyPr wrap="none">
            <a:spAutoFit/>
          </a:bodyPr>
          <a:lstStyle/>
          <a:p>
            <a:r>
              <a:rPr lang="it-IT" b="1" dirty="0" smtClean="0"/>
              <a:t>Fonti dirette</a:t>
            </a:r>
            <a:endParaRPr lang="it-IT" b="1"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1" descr="H:\SCUOLA\STORIA\1-PREISTORIA\4-NEOLITICO\IMMAGINI\20-SOCIETA'\Fonti indirette - Copia.jpg"/>
          <p:cNvPicPr>
            <a:picLocks noChangeAspect="1" noChangeArrowheads="1"/>
          </p:cNvPicPr>
          <p:nvPr/>
        </p:nvPicPr>
        <p:blipFill>
          <a:blip r:embed="rId2"/>
          <a:srcRect/>
          <a:stretch>
            <a:fillRect/>
          </a:stretch>
        </p:blipFill>
        <p:spPr bwMode="auto">
          <a:xfrm>
            <a:off x="1928794" y="1214422"/>
            <a:ext cx="5572354" cy="3714902"/>
          </a:xfrm>
          <a:prstGeom prst="rect">
            <a:avLst/>
          </a:prstGeom>
          <a:noFill/>
        </p:spPr>
      </p:pic>
      <p:sp>
        <p:nvSpPr>
          <p:cNvPr id="3" name="CasellaDiTesto 2"/>
          <p:cNvSpPr txBox="1"/>
          <p:nvPr/>
        </p:nvSpPr>
        <p:spPr>
          <a:xfrm>
            <a:off x="2000232" y="5072074"/>
            <a:ext cx="5500726" cy="861774"/>
          </a:xfrm>
          <a:prstGeom prst="rect">
            <a:avLst/>
          </a:prstGeom>
          <a:solidFill>
            <a:schemeClr val="accent1"/>
          </a:solidFill>
        </p:spPr>
        <p:txBody>
          <a:bodyPr wrap="square" rtlCol="0">
            <a:spAutoFit/>
          </a:bodyPr>
          <a:lstStyle/>
          <a:p>
            <a:pPr algn="just"/>
            <a:r>
              <a:rPr lang="it-IT" sz="1600" dirty="0" smtClean="0">
                <a:latin typeface="Times New Roman" pitchFamily="18" charset="0"/>
                <a:cs typeface="Times New Roman" pitchFamily="18" charset="0"/>
              </a:rPr>
              <a:t>Anziani di un villaggio dei </a:t>
            </a:r>
            <a:r>
              <a:rPr lang="it-IT" sz="1600" dirty="0" err="1" smtClean="0">
                <a:latin typeface="Times New Roman" pitchFamily="18" charset="0"/>
                <a:cs typeface="Times New Roman" pitchFamily="18" charset="0"/>
              </a:rPr>
              <a:t>Dogon</a:t>
            </a:r>
            <a:r>
              <a:rPr lang="it-IT" sz="1600" dirty="0" smtClean="0">
                <a:latin typeface="Times New Roman" pitchFamily="18" charset="0"/>
                <a:cs typeface="Times New Roman" pitchFamily="18" charset="0"/>
              </a:rPr>
              <a:t> riuniti sotto il “</a:t>
            </a:r>
            <a:r>
              <a:rPr lang="it-IT" sz="1600" dirty="0" err="1" smtClean="0">
                <a:latin typeface="Times New Roman" pitchFamily="18" charset="0"/>
                <a:cs typeface="Times New Roman" pitchFamily="18" charset="0"/>
              </a:rPr>
              <a:t>togu</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na</a:t>
            </a:r>
            <a:r>
              <a:rPr lang="it-IT" sz="1600" dirty="0" smtClean="0">
                <a:latin typeface="Times New Roman" pitchFamily="18" charset="0"/>
                <a:cs typeface="Times New Roman" pitchFamily="18" charset="0"/>
              </a:rPr>
              <a:t>” o “grande riparo”. Il “Consiglio degli anziani” ha il compito di prendere le decisioni che riguardano l’intero villaggio</a:t>
            </a:r>
            <a:r>
              <a:rPr lang="it-IT" dirty="0" smtClean="0"/>
              <a:t>.</a:t>
            </a:r>
            <a:endParaRPr lang="it-IT" dirty="0"/>
          </a:p>
        </p:txBody>
      </p:sp>
      <p:sp>
        <p:nvSpPr>
          <p:cNvPr id="4" name="Rettangolo 3"/>
          <p:cNvSpPr/>
          <p:nvPr/>
        </p:nvSpPr>
        <p:spPr>
          <a:xfrm>
            <a:off x="3643306" y="285728"/>
            <a:ext cx="1532856" cy="369332"/>
          </a:xfrm>
          <a:prstGeom prst="rect">
            <a:avLst/>
          </a:prstGeom>
          <a:solidFill>
            <a:schemeClr val="tx2">
              <a:lumMod val="40000"/>
              <a:lumOff val="60000"/>
            </a:schemeClr>
          </a:solidFill>
        </p:spPr>
        <p:txBody>
          <a:bodyPr wrap="none">
            <a:spAutoFit/>
          </a:bodyPr>
          <a:lstStyle/>
          <a:p>
            <a:r>
              <a:rPr lang="it-IT" b="1" dirty="0" smtClean="0"/>
              <a:t>Fonti indirette</a:t>
            </a:r>
            <a:endParaRPr lang="it-IT" b="1"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000232" y="2428868"/>
            <a:ext cx="4929190"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it-IT" sz="3600" dirty="0" smtClean="0">
                <a:solidFill>
                  <a:srgbClr val="FF0000"/>
                </a:solidFill>
                <a:latin typeface="Times New Roman" pitchFamily="18" charset="0"/>
                <a:cs typeface="Times New Roman" pitchFamily="18" charset="0"/>
              </a:rPr>
              <a:t>La religione</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714488"/>
            <a:ext cx="8858312" cy="2308324"/>
          </a:xfrm>
          <a:prstGeom prst="rect">
            <a:avLst/>
          </a:prstGeom>
          <a:solidFill>
            <a:schemeClr val="accent4">
              <a:lumMod val="20000"/>
              <a:lumOff val="80000"/>
            </a:schemeClr>
          </a:solidFill>
        </p:spPr>
        <p:txBody>
          <a:bodyPr wrap="square" rtlCol="0">
            <a:spAutoFit/>
          </a:bodyPr>
          <a:lstStyle/>
          <a:p>
            <a:pPr algn="just"/>
            <a:r>
              <a:rPr lang="it-IT" dirty="0" smtClean="0">
                <a:latin typeface="Times New Roman" pitchFamily="18" charset="0"/>
                <a:cs typeface="Times New Roman" pitchFamily="18" charset="0"/>
              </a:rPr>
              <a:t>La nuova civiltà dell’agricoltura sviluppa un particolare senso religioso. La vita dell’uomo dipende, ora, dalle condizioni climatiche e dall’avvicendamento delle stagioni, perciò egli venera i corpi celesti e, in particolare, il Sole.</a:t>
            </a:r>
          </a:p>
          <a:p>
            <a:pPr algn="just"/>
            <a:r>
              <a:rPr lang="it-IT" dirty="0" smtClean="0">
                <a:latin typeface="Times New Roman" pitchFamily="18" charset="0"/>
                <a:cs typeface="Times New Roman" pitchFamily="18" charset="0"/>
              </a:rPr>
              <a:t>A questa religione degli </a:t>
            </a:r>
            <a:r>
              <a:rPr lang="it-IT" b="1" dirty="0" smtClean="0">
                <a:latin typeface="Times New Roman" pitchFamily="18" charset="0"/>
                <a:cs typeface="Times New Roman" pitchFamily="18" charset="0"/>
              </a:rPr>
              <a:t>astri</a:t>
            </a:r>
            <a:r>
              <a:rPr lang="it-IT" dirty="0" smtClean="0">
                <a:latin typeface="Times New Roman" pitchFamily="18" charset="0"/>
                <a:cs typeface="Times New Roman" pitchFamily="18" charset="0"/>
              </a:rPr>
              <a:t> e del </a:t>
            </a:r>
            <a:r>
              <a:rPr lang="it-IT" b="1" dirty="0" smtClean="0">
                <a:latin typeface="Times New Roman" pitchFamily="18" charset="0"/>
                <a:cs typeface="Times New Roman" pitchFamily="18" charset="0"/>
              </a:rPr>
              <a:t>Sole</a:t>
            </a:r>
            <a:r>
              <a:rPr lang="it-IT" dirty="0" smtClean="0">
                <a:latin typeface="Times New Roman" pitchFamily="18" charset="0"/>
                <a:cs typeface="Times New Roman" pitchFamily="18" charset="0"/>
              </a:rPr>
              <a:t>, è collegata la grande diffusione dei </a:t>
            </a:r>
            <a:r>
              <a:rPr lang="it-IT" b="1" dirty="0" smtClean="0">
                <a:latin typeface="Times New Roman" pitchFamily="18" charset="0"/>
                <a:cs typeface="Times New Roman" pitchFamily="18" charset="0"/>
              </a:rPr>
              <a:t>monumenti megalitici </a:t>
            </a:r>
            <a:r>
              <a:rPr lang="it-IT" dirty="0" smtClean="0">
                <a:latin typeface="Times New Roman" pitchFamily="18" charset="0"/>
                <a:cs typeface="Times New Roman" pitchFamily="18" charset="0"/>
              </a:rPr>
              <a:t>(menhir, dolmen, cromlech) che, nel terzo millennio a.C., si estende in tutta Europa. Questi giganteschi monumenti avevano, generalmente, </a:t>
            </a:r>
            <a:r>
              <a:rPr lang="it-IT" b="1" dirty="0" smtClean="0">
                <a:latin typeface="Times New Roman" pitchFamily="18" charset="0"/>
                <a:cs typeface="Times New Roman" pitchFamily="18" charset="0"/>
              </a:rPr>
              <a:t>funzioni funebri </a:t>
            </a:r>
            <a:r>
              <a:rPr lang="it-IT" dirty="0" smtClean="0">
                <a:latin typeface="Times New Roman" pitchFamily="18" charset="0"/>
                <a:cs typeface="Times New Roman" pitchFamily="18" charset="0"/>
              </a:rPr>
              <a:t>(tombe) </a:t>
            </a:r>
            <a:r>
              <a:rPr lang="it-IT" b="1" dirty="0" smtClean="0">
                <a:latin typeface="Times New Roman" pitchFamily="18" charset="0"/>
                <a:cs typeface="Times New Roman" pitchFamily="18" charset="0"/>
              </a:rPr>
              <a:t>o religiose </a:t>
            </a:r>
            <a:r>
              <a:rPr lang="it-IT" dirty="0" smtClean="0">
                <a:latin typeface="Times New Roman" pitchFamily="18" charset="0"/>
                <a:cs typeface="Times New Roman" pitchFamily="18" charset="0"/>
              </a:rPr>
              <a:t>(altari o luoghi di riunione), ma erano anche un </a:t>
            </a:r>
            <a:r>
              <a:rPr lang="it-IT" b="1" dirty="0" smtClean="0">
                <a:latin typeface="Times New Roman" pitchFamily="18" charset="0"/>
                <a:cs typeface="Times New Roman" pitchFamily="18" charset="0"/>
              </a:rPr>
              <a:t>punto di orientamento </a:t>
            </a:r>
            <a:r>
              <a:rPr lang="it-IT" dirty="0" smtClean="0">
                <a:latin typeface="Times New Roman" pitchFamily="18" charset="0"/>
                <a:cs typeface="Times New Roman" pitchFamily="18" charset="0"/>
              </a:rPr>
              <a:t>per conoscere la posizione degli astri nel corso del giorno o in determinati periodi dell’anno.</a:t>
            </a:r>
          </a:p>
        </p:txBody>
      </p:sp>
      <p:sp>
        <p:nvSpPr>
          <p:cNvPr id="3" name="Rettangolo 2"/>
          <p:cNvSpPr/>
          <p:nvPr/>
        </p:nvSpPr>
        <p:spPr>
          <a:xfrm>
            <a:off x="4000496" y="428604"/>
            <a:ext cx="831318" cy="369332"/>
          </a:xfrm>
          <a:prstGeom prst="rect">
            <a:avLst/>
          </a:prstGeom>
          <a:solidFill>
            <a:schemeClr val="tx2">
              <a:lumMod val="40000"/>
              <a:lumOff val="60000"/>
            </a:schemeClr>
          </a:solidFill>
        </p:spPr>
        <p:txBody>
          <a:bodyPr wrap="none">
            <a:spAutoFit/>
          </a:bodyPr>
          <a:lstStyle/>
          <a:p>
            <a:r>
              <a:rPr lang="it-IT" b="1" dirty="0" smtClean="0"/>
              <a:t>Ipotesi</a:t>
            </a:r>
            <a:endParaRPr lang="it-IT"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SCUOLA\STORIA\1-PREISTORIA\4-NEOLITICO\IMMAGINI\3-TAGLIA E BRUCIA\Fonti indirette - Copia.jpg"/>
          <p:cNvPicPr>
            <a:picLocks noChangeAspect="1" noChangeArrowheads="1"/>
          </p:cNvPicPr>
          <p:nvPr/>
        </p:nvPicPr>
        <p:blipFill>
          <a:blip r:embed="rId2" cstate="print"/>
          <a:srcRect/>
          <a:stretch>
            <a:fillRect/>
          </a:stretch>
        </p:blipFill>
        <p:spPr bwMode="auto">
          <a:xfrm>
            <a:off x="214282" y="1071546"/>
            <a:ext cx="3983126" cy="5367162"/>
          </a:xfrm>
          <a:prstGeom prst="rect">
            <a:avLst/>
          </a:prstGeom>
          <a:noFill/>
        </p:spPr>
      </p:pic>
      <p:sp>
        <p:nvSpPr>
          <p:cNvPr id="4" name="CasellaDiTesto 3"/>
          <p:cNvSpPr txBox="1"/>
          <p:nvPr/>
        </p:nvSpPr>
        <p:spPr>
          <a:xfrm>
            <a:off x="4643438" y="2214554"/>
            <a:ext cx="3929090" cy="1754326"/>
          </a:xfrm>
          <a:prstGeom prst="rect">
            <a:avLst/>
          </a:prstGeom>
          <a:solidFill>
            <a:schemeClr val="accent2">
              <a:lumMod val="20000"/>
              <a:lumOff val="80000"/>
            </a:schemeClr>
          </a:solidFill>
        </p:spPr>
        <p:txBody>
          <a:bodyPr wrap="square" rtlCol="0">
            <a:spAutoFit/>
          </a:bodyPr>
          <a:lstStyle/>
          <a:p>
            <a:pPr algn="just"/>
            <a:r>
              <a:rPr lang="it-IT" dirty="0" smtClean="0">
                <a:latin typeface="Times New Roman" pitchFamily="18" charset="0"/>
                <a:cs typeface="Times New Roman" pitchFamily="18" charset="0"/>
              </a:rPr>
              <a:t>Per far posto alla coltivazione dei cereali, gli agricoltori utilizzavano la tecnica del “</a:t>
            </a:r>
            <a:r>
              <a:rPr lang="it-IT" b="1" dirty="0" smtClean="0">
                <a:latin typeface="Times New Roman" pitchFamily="18" charset="0"/>
                <a:cs typeface="Times New Roman" pitchFamily="18" charset="0"/>
              </a:rPr>
              <a:t>taglia e brucia</a:t>
            </a:r>
            <a:r>
              <a:rPr lang="it-IT" dirty="0" smtClean="0">
                <a:latin typeface="Times New Roman" pitchFamily="18" charset="0"/>
                <a:cs typeface="Times New Roman" pitchFamily="18" charset="0"/>
              </a:rPr>
              <a:t>”: prima abbattevano gli alberi con scuri e asce, successivamente li bruciavano per fertilizzare il terreno con la cenere. </a:t>
            </a:r>
            <a:endParaRPr lang="it-IT" dirty="0">
              <a:latin typeface="Times New Roman" pitchFamily="18" charset="0"/>
              <a:cs typeface="Times New Roman" pitchFamily="18" charset="0"/>
            </a:endParaRPr>
          </a:p>
        </p:txBody>
      </p:sp>
      <p:sp>
        <p:nvSpPr>
          <p:cNvPr id="5" name="Rettangolo 4"/>
          <p:cNvSpPr/>
          <p:nvPr/>
        </p:nvSpPr>
        <p:spPr>
          <a:xfrm>
            <a:off x="4857752" y="214290"/>
            <a:ext cx="831318" cy="369332"/>
          </a:xfrm>
          <a:prstGeom prst="rect">
            <a:avLst/>
          </a:prstGeom>
          <a:solidFill>
            <a:schemeClr val="tx2">
              <a:lumMod val="40000"/>
              <a:lumOff val="60000"/>
            </a:schemeClr>
          </a:solidFill>
        </p:spPr>
        <p:txBody>
          <a:bodyPr wrap="none">
            <a:spAutoFit/>
          </a:bodyPr>
          <a:lstStyle/>
          <a:p>
            <a:r>
              <a:rPr lang="it-IT" b="1" dirty="0" smtClean="0"/>
              <a:t>Ipotesi</a:t>
            </a:r>
            <a:endParaRPr lang="it-IT" b="1"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SCUOLA\STORIA\1-PREISTORIA\4-NEOLITICO\IMMAGINI\21-RELIGIONE\1-ADORAZIONE DEGLI ASTRI\Ipotesi - Copia (2).JPG"/>
          <p:cNvPicPr>
            <a:picLocks noChangeAspect="1" noChangeArrowheads="1"/>
          </p:cNvPicPr>
          <p:nvPr/>
        </p:nvPicPr>
        <p:blipFill>
          <a:blip r:embed="rId2" cstate="print"/>
          <a:srcRect/>
          <a:stretch>
            <a:fillRect/>
          </a:stretch>
        </p:blipFill>
        <p:spPr bwMode="auto">
          <a:xfrm>
            <a:off x="428596" y="357166"/>
            <a:ext cx="8499475" cy="6200775"/>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SCUOLA\STORIA\1-PREISTORIA\4-NEOLITICO\IMMAGINI\21-RELIGIONE\1-ADORAZIONE DEGLI ASTRI\Ipotesi - Copia (3).JPG"/>
          <p:cNvPicPr>
            <a:picLocks noChangeAspect="1" noChangeArrowheads="1"/>
          </p:cNvPicPr>
          <p:nvPr/>
        </p:nvPicPr>
        <p:blipFill>
          <a:blip r:embed="rId2" cstate="print"/>
          <a:srcRect/>
          <a:stretch>
            <a:fillRect/>
          </a:stretch>
        </p:blipFill>
        <p:spPr bwMode="auto">
          <a:xfrm>
            <a:off x="285720" y="142852"/>
            <a:ext cx="8651748" cy="6361684"/>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000232" y="2690336"/>
            <a:ext cx="5143536" cy="1200329"/>
          </a:xfrm>
          <a:prstGeom prst="rect">
            <a:avLst/>
          </a:prstGeom>
          <a:solidFill>
            <a:schemeClr val="accent4">
              <a:lumMod val="20000"/>
              <a:lumOff val="80000"/>
            </a:schemeClr>
          </a:solidFill>
        </p:spPr>
        <p:txBody>
          <a:bodyPr wrap="square">
            <a:spAutoFit/>
          </a:bodyPr>
          <a:lstStyle/>
          <a:p>
            <a:pPr algn="just"/>
            <a:r>
              <a:rPr lang="it-IT" dirty="0" smtClean="0">
                <a:latin typeface="Times New Roman" pitchFamily="18" charset="0"/>
                <a:cs typeface="Times New Roman" pitchFamily="18" charset="0"/>
              </a:rPr>
              <a:t>Accanto alla religione degli astri, si sviluppano anche culti collegati alla procreazione degli animali e alla fertilità della terra. Appaiono, quasi ovunque, il culto del</a:t>
            </a:r>
            <a:r>
              <a:rPr lang="it-IT" b="1" dirty="0" smtClean="0">
                <a:latin typeface="Times New Roman" pitchFamily="18" charset="0"/>
                <a:cs typeface="Times New Roman" pitchFamily="18" charset="0"/>
              </a:rPr>
              <a:t> toro </a:t>
            </a:r>
            <a:r>
              <a:rPr lang="it-IT" dirty="0" smtClean="0">
                <a:latin typeface="Times New Roman" pitchFamily="18" charset="0"/>
                <a:cs typeface="Times New Roman" pitchFamily="18" charset="0"/>
              </a:rPr>
              <a:t>e quello della</a:t>
            </a:r>
            <a:r>
              <a:rPr lang="it-IT" b="1" dirty="0" smtClean="0">
                <a:latin typeface="Times New Roman" pitchFamily="18" charset="0"/>
                <a:cs typeface="Times New Roman" pitchFamily="18" charset="0"/>
              </a:rPr>
              <a:t> dea-madre</a:t>
            </a:r>
            <a:r>
              <a:rPr lang="it-IT" dirty="0" smtClean="0">
                <a:latin typeface="Times New Roman" pitchFamily="18" charset="0"/>
                <a:cs typeface="Times New Roman" pitchFamily="18" charset="0"/>
              </a:rPr>
              <a:t>.</a:t>
            </a:r>
            <a:endParaRPr lang="it-IT" dirty="0">
              <a:latin typeface="Times New Roman" pitchFamily="18" charset="0"/>
              <a:cs typeface="Times New Roman" pitchFamily="18" charset="0"/>
            </a:endParaRPr>
          </a:p>
        </p:txBody>
      </p:sp>
      <p:sp>
        <p:nvSpPr>
          <p:cNvPr id="3" name="Rettangolo 2"/>
          <p:cNvSpPr/>
          <p:nvPr/>
        </p:nvSpPr>
        <p:spPr>
          <a:xfrm>
            <a:off x="4000496" y="428604"/>
            <a:ext cx="831318" cy="369332"/>
          </a:xfrm>
          <a:prstGeom prst="rect">
            <a:avLst/>
          </a:prstGeom>
          <a:solidFill>
            <a:schemeClr val="tx2">
              <a:lumMod val="40000"/>
              <a:lumOff val="60000"/>
            </a:schemeClr>
          </a:solidFill>
        </p:spPr>
        <p:txBody>
          <a:bodyPr wrap="none">
            <a:spAutoFit/>
          </a:bodyPr>
          <a:lstStyle/>
          <a:p>
            <a:r>
              <a:rPr lang="it-IT" b="1" dirty="0" smtClean="0"/>
              <a:t>Ipotesi</a:t>
            </a:r>
            <a:endParaRPr lang="it-IT" b="1"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000232" y="2428868"/>
            <a:ext cx="4929190"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it-IT" sz="3600" dirty="0" smtClean="0">
                <a:solidFill>
                  <a:srgbClr val="FF0000"/>
                </a:solidFill>
                <a:latin typeface="Times New Roman" pitchFamily="18" charset="0"/>
                <a:cs typeface="Times New Roman" pitchFamily="18" charset="0"/>
              </a:rPr>
              <a:t>Il culto dei morti</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857224" y="1714488"/>
            <a:ext cx="7286677" cy="2031325"/>
          </a:xfrm>
          <a:prstGeom prst="rect">
            <a:avLst/>
          </a:prstGeom>
          <a:solidFill>
            <a:schemeClr val="accent5">
              <a:lumMod val="20000"/>
              <a:lumOff val="80000"/>
            </a:schemeClr>
          </a:solidFill>
        </p:spPr>
        <p:txBody>
          <a:bodyPr wrap="square" rtlCol="0">
            <a:spAutoFit/>
          </a:bodyPr>
          <a:lstStyle/>
          <a:p>
            <a:pPr algn="just"/>
            <a:r>
              <a:rPr lang="it-IT" dirty="0" smtClean="0">
                <a:latin typeface="Times New Roman" pitchFamily="18" charset="0"/>
                <a:cs typeface="Times New Roman" pitchFamily="18" charset="0"/>
              </a:rPr>
              <a:t>Alcune popolazioni del neolitico seppellivano i morti sotto o accanto alla casa, oppure in luoghi speciali chiamati </a:t>
            </a:r>
            <a:r>
              <a:rPr lang="it-IT" b="1" dirty="0" smtClean="0">
                <a:latin typeface="Times New Roman" pitchFamily="18" charset="0"/>
                <a:cs typeface="Times New Roman" pitchFamily="18" charset="0"/>
              </a:rPr>
              <a:t>necropoli</a:t>
            </a:r>
            <a:r>
              <a:rPr lang="it-IT" dirty="0" smtClean="0">
                <a:latin typeface="Times New Roman" pitchFamily="18" charset="0"/>
                <a:cs typeface="Times New Roman" pitchFamily="18" charset="0"/>
              </a:rPr>
              <a:t>; altre, invece, usavano cremare i cadaveri e conservarne le ceneri.</a:t>
            </a:r>
          </a:p>
          <a:p>
            <a:pPr algn="just"/>
            <a:r>
              <a:rPr lang="it-IT" dirty="0" smtClean="0">
                <a:latin typeface="Times New Roman" pitchFamily="18" charset="0"/>
                <a:cs typeface="Times New Roman" pitchFamily="18" charset="0"/>
              </a:rPr>
              <a:t>Gli uomini del neolitico avevano cura dei morti, probabilmente perché temevano che il defunto, privato della vita, potesse nutrire risentimento verso i sopravvissuti, oppure perché desideravano avere ancora l’aiuto  e il conforto che il defunto aveva saputo dare loro mentre era in vita.</a:t>
            </a:r>
            <a:endParaRPr lang="it-IT" dirty="0">
              <a:latin typeface="Times New Roman" pitchFamily="18" charset="0"/>
              <a:cs typeface="Times New Roman" pitchFamily="18" charset="0"/>
            </a:endParaRPr>
          </a:p>
        </p:txBody>
      </p:sp>
      <p:sp>
        <p:nvSpPr>
          <p:cNvPr id="3" name="Rettangolo 2"/>
          <p:cNvSpPr/>
          <p:nvPr/>
        </p:nvSpPr>
        <p:spPr>
          <a:xfrm>
            <a:off x="4000496" y="428604"/>
            <a:ext cx="831318" cy="369332"/>
          </a:xfrm>
          <a:prstGeom prst="rect">
            <a:avLst/>
          </a:prstGeom>
          <a:solidFill>
            <a:schemeClr val="tx2">
              <a:lumMod val="40000"/>
              <a:lumOff val="60000"/>
            </a:schemeClr>
          </a:solidFill>
        </p:spPr>
        <p:txBody>
          <a:bodyPr wrap="none">
            <a:spAutoFit/>
          </a:bodyPr>
          <a:lstStyle/>
          <a:p>
            <a:r>
              <a:rPr lang="it-IT" b="1" dirty="0" smtClean="0"/>
              <a:t>Ipotesi</a:t>
            </a:r>
            <a:endParaRPr lang="it-IT" b="1"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SCUOLA\STORIA\1-PREISTORIA\4-NEOLITICO\IMMAGINI\21-RELIGIONE\3-CULTO DEI MORTI\Fonti dirette - Copia.jpg"/>
          <p:cNvPicPr>
            <a:picLocks noChangeAspect="1" noChangeArrowheads="1"/>
          </p:cNvPicPr>
          <p:nvPr/>
        </p:nvPicPr>
        <p:blipFill>
          <a:blip r:embed="rId2"/>
          <a:srcRect/>
          <a:stretch>
            <a:fillRect/>
          </a:stretch>
        </p:blipFill>
        <p:spPr bwMode="auto">
          <a:xfrm>
            <a:off x="5000628" y="500042"/>
            <a:ext cx="3686366" cy="3658172"/>
          </a:xfrm>
          <a:prstGeom prst="rect">
            <a:avLst/>
          </a:prstGeom>
          <a:noFill/>
        </p:spPr>
      </p:pic>
      <p:pic>
        <p:nvPicPr>
          <p:cNvPr id="6147" name="Picture 3" descr="H:\SCUOLA\STORIA\1-PREISTORIA\4-NEOLITICO\IMMAGINI\21-RELIGIONE\3-CULTO DEI MORTI\Fonti dirette - Copia (5).jpg"/>
          <p:cNvPicPr>
            <a:picLocks noChangeAspect="1" noChangeArrowheads="1"/>
          </p:cNvPicPr>
          <p:nvPr/>
        </p:nvPicPr>
        <p:blipFill>
          <a:blip r:embed="rId3"/>
          <a:srcRect/>
          <a:stretch>
            <a:fillRect/>
          </a:stretch>
        </p:blipFill>
        <p:spPr bwMode="auto">
          <a:xfrm>
            <a:off x="357158" y="571480"/>
            <a:ext cx="4019550" cy="3590925"/>
          </a:xfrm>
          <a:prstGeom prst="rect">
            <a:avLst/>
          </a:prstGeom>
          <a:noFill/>
        </p:spPr>
      </p:pic>
      <p:sp>
        <p:nvSpPr>
          <p:cNvPr id="4" name="CasellaDiTesto 3"/>
          <p:cNvSpPr txBox="1"/>
          <p:nvPr/>
        </p:nvSpPr>
        <p:spPr>
          <a:xfrm>
            <a:off x="571472" y="4286256"/>
            <a:ext cx="3571900" cy="584775"/>
          </a:xfrm>
          <a:prstGeom prst="rect">
            <a:avLst/>
          </a:prstGeom>
          <a:solidFill>
            <a:schemeClr val="accent1"/>
          </a:solidFill>
        </p:spPr>
        <p:txBody>
          <a:bodyPr wrap="square" rtlCol="0">
            <a:spAutoFit/>
          </a:bodyPr>
          <a:lstStyle/>
          <a:p>
            <a:r>
              <a:rPr lang="it-IT" sz="1600" dirty="0" smtClean="0">
                <a:latin typeface="Times New Roman" pitchFamily="18" charset="0"/>
                <a:cs typeface="Times New Roman" pitchFamily="18" charset="0"/>
              </a:rPr>
              <a:t>Scheletri trovati sotto il pavimento di una casa di </a:t>
            </a:r>
            <a:r>
              <a:rPr lang="it-IT" sz="1600" dirty="0" err="1" smtClean="0">
                <a:latin typeface="Times New Roman" pitchFamily="18" charset="0"/>
                <a:cs typeface="Times New Roman" pitchFamily="18" charset="0"/>
              </a:rPr>
              <a:t>Catal</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Huyuk</a:t>
            </a:r>
            <a:endParaRPr lang="it-IT" sz="1600" dirty="0">
              <a:latin typeface="Times New Roman" pitchFamily="18" charset="0"/>
              <a:cs typeface="Times New Roman" pitchFamily="18" charset="0"/>
            </a:endParaRPr>
          </a:p>
        </p:txBody>
      </p:sp>
      <p:sp>
        <p:nvSpPr>
          <p:cNvPr id="5" name="CasellaDiTesto 4"/>
          <p:cNvSpPr txBox="1"/>
          <p:nvPr/>
        </p:nvSpPr>
        <p:spPr>
          <a:xfrm>
            <a:off x="5000628" y="4286256"/>
            <a:ext cx="3643338" cy="584775"/>
          </a:xfrm>
          <a:prstGeom prst="rect">
            <a:avLst/>
          </a:prstGeom>
          <a:solidFill>
            <a:schemeClr val="accent1"/>
          </a:solidFill>
        </p:spPr>
        <p:txBody>
          <a:bodyPr wrap="square" rtlCol="0">
            <a:spAutoFit/>
          </a:bodyPr>
          <a:lstStyle/>
          <a:p>
            <a:pPr algn="just"/>
            <a:r>
              <a:rPr lang="it-IT" sz="1600" dirty="0" smtClean="0">
                <a:latin typeface="Times New Roman" pitchFamily="18" charset="0"/>
                <a:cs typeface="Times New Roman" pitchFamily="18" charset="0"/>
              </a:rPr>
              <a:t>Urna di terracotta contenente le ceneri di un morto (necropoli di Bisenzio, Viterbo)</a:t>
            </a:r>
            <a:endParaRPr lang="it-IT" sz="1600" dirty="0">
              <a:latin typeface="Times New Roman" pitchFamily="18" charset="0"/>
              <a:cs typeface="Times New Roman" pitchFamily="18" charset="0"/>
            </a:endParaRPr>
          </a:p>
        </p:txBody>
      </p:sp>
      <p:sp>
        <p:nvSpPr>
          <p:cNvPr id="6" name="Rettangolo 5"/>
          <p:cNvSpPr/>
          <p:nvPr/>
        </p:nvSpPr>
        <p:spPr>
          <a:xfrm>
            <a:off x="4000496" y="5643578"/>
            <a:ext cx="1407821" cy="369332"/>
          </a:xfrm>
          <a:prstGeom prst="rect">
            <a:avLst/>
          </a:prstGeom>
          <a:solidFill>
            <a:schemeClr val="tx2">
              <a:lumMod val="40000"/>
              <a:lumOff val="60000"/>
            </a:schemeClr>
          </a:solidFill>
        </p:spPr>
        <p:txBody>
          <a:bodyPr wrap="none">
            <a:spAutoFit/>
          </a:bodyPr>
          <a:lstStyle/>
          <a:p>
            <a:r>
              <a:rPr lang="it-IT" b="1" dirty="0" smtClean="0"/>
              <a:t>Fonti dirette</a:t>
            </a:r>
            <a:endParaRPr lang="it-IT" b="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000232" y="142852"/>
            <a:ext cx="1532856" cy="369332"/>
          </a:xfrm>
          <a:prstGeom prst="rect">
            <a:avLst/>
          </a:prstGeom>
          <a:solidFill>
            <a:schemeClr val="tx2">
              <a:lumMod val="40000"/>
              <a:lumOff val="60000"/>
            </a:schemeClr>
          </a:solidFill>
        </p:spPr>
        <p:txBody>
          <a:bodyPr wrap="none">
            <a:spAutoFit/>
          </a:bodyPr>
          <a:lstStyle/>
          <a:p>
            <a:r>
              <a:rPr lang="it-IT" b="1" dirty="0" smtClean="0"/>
              <a:t>Fonti indirette</a:t>
            </a:r>
            <a:endParaRPr lang="it-IT" b="1" dirty="0"/>
          </a:p>
        </p:txBody>
      </p:sp>
      <p:pic>
        <p:nvPicPr>
          <p:cNvPr id="4098" name="Picture 2" descr="H:\SCUOLA\STORIA\1-PREISTORIA\4-NEOLITICO\IMMAGINI\3-TAGLIA E BRUCIA\Fonti indirette - Copia.jpg"/>
          <p:cNvPicPr>
            <a:picLocks noChangeAspect="1" noChangeArrowheads="1"/>
          </p:cNvPicPr>
          <p:nvPr/>
        </p:nvPicPr>
        <p:blipFill>
          <a:blip r:embed="rId2" cstate="print"/>
          <a:srcRect/>
          <a:stretch>
            <a:fillRect/>
          </a:stretch>
        </p:blipFill>
        <p:spPr bwMode="auto">
          <a:xfrm>
            <a:off x="142844" y="1285860"/>
            <a:ext cx="3982578" cy="3187598"/>
          </a:xfrm>
          <a:prstGeom prst="rect">
            <a:avLst/>
          </a:prstGeom>
          <a:noFill/>
        </p:spPr>
      </p:pic>
      <p:pic>
        <p:nvPicPr>
          <p:cNvPr id="4099" name="Picture 3" descr="H:\SCUOLA\STORIA\1-PREISTORIA\4-NEOLITICO\IMMAGINI\3-TAGLIA E BRUCIA\Fonti indirette - Copia (2).jpg"/>
          <p:cNvPicPr>
            <a:picLocks noChangeAspect="1" noChangeArrowheads="1"/>
          </p:cNvPicPr>
          <p:nvPr/>
        </p:nvPicPr>
        <p:blipFill>
          <a:blip r:embed="rId3" cstate="print"/>
          <a:srcRect/>
          <a:stretch>
            <a:fillRect/>
          </a:stretch>
        </p:blipFill>
        <p:spPr bwMode="auto">
          <a:xfrm>
            <a:off x="4572000" y="3429000"/>
            <a:ext cx="2234123" cy="3296046"/>
          </a:xfrm>
          <a:prstGeom prst="rect">
            <a:avLst/>
          </a:prstGeom>
          <a:noFill/>
        </p:spPr>
      </p:pic>
      <p:pic>
        <p:nvPicPr>
          <p:cNvPr id="4100" name="Picture 4" descr="H:\SCUOLA\STORIA\1-PREISTORIA\4-NEOLITICO\IMMAGINI\3-TAGLIA E BRUCIA\Fonti indirette - Copia (3).jpg"/>
          <p:cNvPicPr>
            <a:picLocks noChangeAspect="1" noChangeArrowheads="1"/>
          </p:cNvPicPr>
          <p:nvPr/>
        </p:nvPicPr>
        <p:blipFill>
          <a:blip r:embed="rId4" cstate="print"/>
          <a:srcRect/>
          <a:stretch>
            <a:fillRect/>
          </a:stretch>
        </p:blipFill>
        <p:spPr bwMode="auto">
          <a:xfrm>
            <a:off x="5786446" y="285728"/>
            <a:ext cx="3042818" cy="2127931"/>
          </a:xfrm>
          <a:prstGeom prst="rect">
            <a:avLst/>
          </a:prstGeom>
          <a:noFill/>
        </p:spPr>
      </p:pic>
      <p:sp>
        <p:nvSpPr>
          <p:cNvPr id="7" name="CasellaDiTesto 6"/>
          <p:cNvSpPr txBox="1"/>
          <p:nvPr/>
        </p:nvSpPr>
        <p:spPr>
          <a:xfrm>
            <a:off x="214282" y="4500570"/>
            <a:ext cx="3143272" cy="923330"/>
          </a:xfrm>
          <a:prstGeom prst="rect">
            <a:avLst/>
          </a:prstGeom>
          <a:solidFill>
            <a:schemeClr val="accent1"/>
          </a:solidFill>
        </p:spPr>
        <p:txBody>
          <a:bodyPr wrap="square" rtlCol="0">
            <a:spAutoFit/>
          </a:bodyPr>
          <a:lstStyle/>
          <a:p>
            <a:pPr algn="just"/>
            <a:r>
              <a:rPr lang="it-IT" dirty="0" smtClean="0">
                <a:latin typeface="Times New Roman" pitchFamily="18" charset="0"/>
                <a:cs typeface="Times New Roman" pitchFamily="18" charset="0"/>
              </a:rPr>
              <a:t>Coltivatori dell’Amazzonia che utilizzano la tecnica del “taglia e brucia”</a:t>
            </a:r>
            <a:endParaRPr lang="it-IT" dirty="0">
              <a:latin typeface="Times New Roman" pitchFamily="18" charset="0"/>
              <a:cs typeface="Times New Roman" pitchFamily="18" charset="0"/>
            </a:endParaRPr>
          </a:p>
        </p:txBody>
      </p:sp>
      <p:sp>
        <p:nvSpPr>
          <p:cNvPr id="8" name="CasellaDiTesto 7"/>
          <p:cNvSpPr txBox="1"/>
          <p:nvPr/>
        </p:nvSpPr>
        <p:spPr>
          <a:xfrm>
            <a:off x="6929454" y="5715016"/>
            <a:ext cx="2143140" cy="646331"/>
          </a:xfrm>
          <a:prstGeom prst="rect">
            <a:avLst/>
          </a:prstGeom>
          <a:solidFill>
            <a:schemeClr val="accent1"/>
          </a:solidFill>
        </p:spPr>
        <p:txBody>
          <a:bodyPr wrap="square" rtlCol="0">
            <a:spAutoFit/>
          </a:bodyPr>
          <a:lstStyle/>
          <a:p>
            <a:r>
              <a:rPr lang="it-IT" dirty="0" smtClean="0">
                <a:latin typeface="Times New Roman" pitchFamily="18" charset="0"/>
                <a:cs typeface="Times New Roman" pitchFamily="18" charset="0"/>
              </a:rPr>
              <a:t>Artigiano pigmeo che fabbrica un’ascia </a:t>
            </a:r>
            <a:endParaRPr lang="it-IT" dirty="0">
              <a:latin typeface="Times New Roman" pitchFamily="18" charset="0"/>
              <a:cs typeface="Times New Roman" pitchFamily="18" charset="0"/>
            </a:endParaRPr>
          </a:p>
        </p:txBody>
      </p:sp>
      <p:sp>
        <p:nvSpPr>
          <p:cNvPr id="9" name="CasellaDiTesto 8"/>
          <p:cNvSpPr txBox="1"/>
          <p:nvPr/>
        </p:nvSpPr>
        <p:spPr>
          <a:xfrm>
            <a:off x="5786446" y="2500306"/>
            <a:ext cx="3009093" cy="369332"/>
          </a:xfrm>
          <a:prstGeom prst="rect">
            <a:avLst/>
          </a:prstGeom>
          <a:solidFill>
            <a:schemeClr val="accent1"/>
          </a:solidFill>
        </p:spPr>
        <p:txBody>
          <a:bodyPr wrap="none" rtlCol="0">
            <a:spAutoFit/>
          </a:bodyPr>
          <a:lstStyle/>
          <a:p>
            <a:r>
              <a:rPr lang="it-IT" dirty="0" err="1" smtClean="0">
                <a:latin typeface="Times New Roman" pitchFamily="18" charset="0"/>
                <a:cs typeface="Times New Roman" pitchFamily="18" charset="0"/>
              </a:rPr>
              <a:t>Tasaday</a:t>
            </a:r>
            <a:r>
              <a:rPr lang="it-IT" dirty="0" smtClean="0">
                <a:latin typeface="Times New Roman" pitchFamily="18" charset="0"/>
                <a:cs typeface="Times New Roman" pitchFamily="18" charset="0"/>
              </a:rPr>
              <a:t> con scure immanicata</a:t>
            </a:r>
            <a:endParaRPr lang="it-IT" dirty="0">
              <a:latin typeface="Times New Roman" pitchFamily="18" charset="0"/>
              <a:cs typeface="Times New Roman"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1214414" y="2500306"/>
            <a:ext cx="6786610"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3600" b="0" i="0" u="none" strike="noStrike" cap="none" normalizeH="0" baseline="0" dirty="0" smtClean="0">
                <a:ln>
                  <a:noFill/>
                </a:ln>
                <a:solidFill>
                  <a:srgbClr val="FF0000"/>
                </a:solidFill>
                <a:effectLst/>
                <a:latin typeface="Times New Roman" pitchFamily="18" charset="0"/>
                <a:cs typeface="Times New Roman" pitchFamily="18" charset="0"/>
              </a:rPr>
              <a:t>La semina</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SCUOLA\STORIA\1-PREISTORIA\4-NEOLITICO\IMMAGINI\4-SEMINA\Ipotesi - Copia.jpg"/>
          <p:cNvPicPr>
            <a:picLocks noChangeAspect="1" noChangeArrowheads="1"/>
          </p:cNvPicPr>
          <p:nvPr/>
        </p:nvPicPr>
        <p:blipFill>
          <a:blip r:embed="rId2" cstate="print"/>
          <a:srcRect/>
          <a:stretch>
            <a:fillRect/>
          </a:stretch>
        </p:blipFill>
        <p:spPr bwMode="auto">
          <a:xfrm>
            <a:off x="2000232" y="1142984"/>
            <a:ext cx="4960205" cy="3857937"/>
          </a:xfrm>
          <a:prstGeom prst="rect">
            <a:avLst/>
          </a:prstGeom>
          <a:noFill/>
        </p:spPr>
      </p:pic>
      <p:sp>
        <p:nvSpPr>
          <p:cNvPr id="4" name="CasellaDiTesto 3"/>
          <p:cNvSpPr txBox="1"/>
          <p:nvPr/>
        </p:nvSpPr>
        <p:spPr>
          <a:xfrm>
            <a:off x="285720" y="5214950"/>
            <a:ext cx="8501122" cy="923330"/>
          </a:xfrm>
          <a:prstGeom prst="rect">
            <a:avLst/>
          </a:prstGeom>
          <a:solidFill>
            <a:schemeClr val="accent2">
              <a:lumMod val="20000"/>
              <a:lumOff val="80000"/>
            </a:schemeClr>
          </a:solidFill>
        </p:spPr>
        <p:txBody>
          <a:bodyPr wrap="square" rtlCol="0">
            <a:spAutoFit/>
          </a:bodyPr>
          <a:lstStyle/>
          <a:p>
            <a:pPr algn="just"/>
            <a:r>
              <a:rPr lang="it-IT" dirty="0" smtClean="0">
                <a:latin typeface="Times New Roman" pitchFamily="18" charset="0"/>
                <a:cs typeface="Times New Roman" pitchFamily="18" charset="0"/>
              </a:rPr>
              <a:t>Una volta disboscato, il terreno veniva dissodato con le zappe e seminato. Probabilmente,  erano le donne che se ne occupavano, in quanto l’attività di raccolta dei frutti spontanei aveva permesso loro di osservare il ciclo biologico naturale </a:t>
            </a:r>
            <a:r>
              <a:rPr lang="it-IT" dirty="0" err="1" smtClean="0">
                <a:latin typeface="Times New Roman" pitchFamily="18" charset="0"/>
                <a:cs typeface="Times New Roman" pitchFamily="18" charset="0"/>
              </a:rPr>
              <a:t>seme-pianta-frutto-seme</a:t>
            </a:r>
            <a:r>
              <a:rPr lang="it-IT" dirty="0" smtClean="0">
                <a:latin typeface="Times New Roman" pitchFamily="18" charset="0"/>
                <a:cs typeface="Times New Roman" pitchFamily="18" charset="0"/>
              </a:rPr>
              <a:t>.</a:t>
            </a:r>
            <a:endParaRPr lang="it-IT" dirty="0"/>
          </a:p>
        </p:txBody>
      </p:sp>
      <p:sp>
        <p:nvSpPr>
          <p:cNvPr id="5" name="Rettangolo 4"/>
          <p:cNvSpPr/>
          <p:nvPr/>
        </p:nvSpPr>
        <p:spPr>
          <a:xfrm>
            <a:off x="4000496" y="214290"/>
            <a:ext cx="831318" cy="369332"/>
          </a:xfrm>
          <a:prstGeom prst="rect">
            <a:avLst/>
          </a:prstGeom>
          <a:solidFill>
            <a:schemeClr val="tx2">
              <a:lumMod val="40000"/>
              <a:lumOff val="60000"/>
            </a:schemeClr>
          </a:solidFill>
        </p:spPr>
        <p:txBody>
          <a:bodyPr wrap="none">
            <a:spAutoFit/>
          </a:bodyPr>
          <a:lstStyle/>
          <a:p>
            <a:r>
              <a:rPr lang="it-IT" b="1" dirty="0" smtClean="0"/>
              <a:t>Ipotesi</a:t>
            </a:r>
            <a:endParaRPr lang="it-IT" b="1"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erra">
  <a:themeElements>
    <a:clrScheme name="Terra">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erra">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erra">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6699</TotalTime>
  <Words>1598</Words>
  <Application>Microsoft Office PowerPoint</Application>
  <PresentationFormat>Presentazione su schermo (4:3)</PresentationFormat>
  <Paragraphs>129</Paragraphs>
  <Slides>65</Slides>
  <Notes>3</Notes>
  <HiddenSlides>0</HiddenSlides>
  <MMClips>0</MMClips>
  <ScaleCrop>false</ScaleCrop>
  <HeadingPairs>
    <vt:vector size="4" baseType="variant">
      <vt:variant>
        <vt:lpstr>Tema</vt:lpstr>
      </vt:variant>
      <vt:variant>
        <vt:i4>1</vt:i4>
      </vt:variant>
      <vt:variant>
        <vt:lpstr>Titoli diapositive</vt:lpstr>
      </vt:variant>
      <vt:variant>
        <vt:i4>65</vt:i4>
      </vt:variant>
    </vt:vector>
  </HeadingPairs>
  <TitlesOfParts>
    <vt:vector size="66" baseType="lpstr">
      <vt:lpstr>Terra</vt:lpstr>
      <vt:lpstr>IL NEOLITICO</vt:lpstr>
      <vt:lpstr>Ricostruisci la vita dell’uomo del  NEOLITICO</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prova</dc:title>
  <dc:creator>utente</dc:creator>
  <cp:lastModifiedBy>utente</cp:lastModifiedBy>
  <cp:revision>663</cp:revision>
  <dcterms:created xsi:type="dcterms:W3CDTF">2021-02-01T13:54:03Z</dcterms:created>
  <dcterms:modified xsi:type="dcterms:W3CDTF">2021-03-23T17:11:08Z</dcterms:modified>
</cp:coreProperties>
</file>